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8.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85_15995ED7.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87_41DD85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tags/tag18.xml" ContentType="application/vnd.openxmlformats-officedocument.presentationml.tags+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77" r:id="rId3"/>
    <p:sldMasterId id="2147483682" r:id="rId4"/>
    <p:sldMasterId id="2147483684" r:id="rId5"/>
  </p:sldMasterIdLst>
  <p:notesMasterIdLst>
    <p:notesMasterId r:id="rId47"/>
  </p:notesMasterIdLst>
  <p:sldIdLst>
    <p:sldId id="376" r:id="rId6"/>
    <p:sldId id="379" r:id="rId7"/>
    <p:sldId id="388" r:id="rId8"/>
    <p:sldId id="386" r:id="rId9"/>
    <p:sldId id="421" r:id="rId10"/>
    <p:sldId id="389" r:id="rId11"/>
    <p:sldId id="419" r:id="rId12"/>
    <p:sldId id="412" r:id="rId13"/>
    <p:sldId id="411" r:id="rId14"/>
    <p:sldId id="422" r:id="rId15"/>
    <p:sldId id="423" r:id="rId16"/>
    <p:sldId id="390" r:id="rId17"/>
    <p:sldId id="391" r:id="rId18"/>
    <p:sldId id="392" r:id="rId19"/>
    <p:sldId id="396" r:id="rId20"/>
    <p:sldId id="397" r:id="rId21"/>
    <p:sldId id="398" r:id="rId22"/>
    <p:sldId id="399" r:id="rId23"/>
    <p:sldId id="307" r:id="rId24"/>
    <p:sldId id="393" r:id="rId25"/>
    <p:sldId id="394" r:id="rId26"/>
    <p:sldId id="420" r:id="rId27"/>
    <p:sldId id="395" r:id="rId28"/>
    <p:sldId id="401" r:id="rId29"/>
    <p:sldId id="415" r:id="rId30"/>
    <p:sldId id="417" r:id="rId31"/>
    <p:sldId id="402" r:id="rId32"/>
    <p:sldId id="414" r:id="rId33"/>
    <p:sldId id="416" r:id="rId34"/>
    <p:sldId id="403" r:id="rId35"/>
    <p:sldId id="404" r:id="rId36"/>
    <p:sldId id="405" r:id="rId37"/>
    <p:sldId id="410" r:id="rId38"/>
    <p:sldId id="406" r:id="rId39"/>
    <p:sldId id="418" r:id="rId40"/>
    <p:sldId id="287" r:id="rId41"/>
    <p:sldId id="286" r:id="rId42"/>
    <p:sldId id="288" r:id="rId43"/>
    <p:sldId id="291" r:id="rId44"/>
    <p:sldId id="306" r:id="rId45"/>
    <p:sldId id="41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CD5711-3952-E61A-998D-792898DF8D97}" name="enavarro1@health.nyc.gov" initials="en" userId="S::urn:spo:guest#enavarro1@health.nyc.gov::" providerId="AD"/>
  <p188:author id="{9FF5278C-6AC5-2B9A-3334-C39055C4E537}" name="Cupriks, Josh" initials="CJ" userId="S::jcupriks@trcsolutions.com::cbbf2e82-b7d5-4ecc-8b0d-f4d05333084e" providerId="AD"/>
  <p188:author id="{59D45E9B-6679-A0C7-1FCB-2995663CBA5D}" name="mfootemd@health.nyc.gov" initials="mf" userId="S::urn:spo:guest#mfootemd@health.nyc.gov::"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CEEE7-1A1A-5B93-4E91-131D0FA8412F}" v="16" dt="2024-04-08T13:12:56.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53" y="1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priks, Josh" userId="S::jcupriks@trcsolutions.com::cbbf2e82-b7d5-4ecc-8b0d-f4d05333084e" providerId="AD" clId="Web-{B408BEF1-F332-2608-59AE-D687639F3F4F}"/>
    <pc:docChg chg="">
      <pc:chgData name="Cupriks, Josh" userId="S::jcupriks@trcsolutions.com::cbbf2e82-b7d5-4ecc-8b0d-f4d05333084e" providerId="AD" clId="Web-{B408BEF1-F332-2608-59AE-D687639F3F4F}" dt="2024-01-15T15:59:37.796" v="0"/>
      <pc:docMkLst>
        <pc:docMk/>
      </pc:docMkLst>
      <pc:sldChg chg="delCm">
        <pc:chgData name="Cupriks, Josh" userId="S::jcupriks@trcsolutions.com::cbbf2e82-b7d5-4ecc-8b0d-f4d05333084e" providerId="AD" clId="Web-{B408BEF1-F332-2608-59AE-D687639F3F4F}" dt="2024-01-15T15:59:37.796" v="0"/>
        <pc:sldMkLst>
          <pc:docMk/>
          <pc:sldMk cId="831941914" sldId="376"/>
        </pc:sldMkLst>
        <pc:extLst>
          <p:ext xmlns:p="http://schemas.openxmlformats.org/presentationml/2006/main" uri="{D6D511B9-2390-475A-947B-AFAB55BFBCF1}">
            <pc226:cmChg xmlns:pc226="http://schemas.microsoft.com/office/powerpoint/2022/06/main/command" chg="del">
              <pc226:chgData name="Cupriks, Josh" userId="S::jcupriks@trcsolutions.com::cbbf2e82-b7d5-4ecc-8b0d-f4d05333084e" providerId="AD" clId="Web-{B408BEF1-F332-2608-59AE-D687639F3F4F}" dt="2024-01-15T15:59:37.796" v="0"/>
              <pc2:cmMkLst xmlns:pc2="http://schemas.microsoft.com/office/powerpoint/2019/9/main/command">
                <pc:docMk/>
                <pc:sldMk cId="831941914" sldId="376"/>
                <pc2:cmMk id="{C41E3F19-0F90-4677-935F-EF02A7C779D6}"/>
              </pc2:cmMkLst>
            </pc226:cmChg>
          </p:ext>
        </pc:extLst>
      </pc:sldChg>
    </pc:docChg>
  </pc:docChgLst>
  <pc:docChgLst>
    <pc:chgData name="enavarro1@health.nyc.gov" userId="S::urn:spo:guest#enavarro1@health.nyc.gov::" providerId="AD" clId="Web-{21DCEEE7-1A1A-5B93-4E91-131D0FA8412F}"/>
    <pc:docChg chg="modSld">
      <pc:chgData name="enavarro1@health.nyc.gov" userId="S::urn:spo:guest#enavarro1@health.nyc.gov::" providerId="AD" clId="Web-{21DCEEE7-1A1A-5B93-4E91-131D0FA8412F}" dt="2024-04-08T13:12:56.213" v="14" actId="20577"/>
      <pc:docMkLst>
        <pc:docMk/>
      </pc:docMkLst>
      <pc:sldChg chg="modSp">
        <pc:chgData name="enavarro1@health.nyc.gov" userId="S::urn:spo:guest#enavarro1@health.nyc.gov::" providerId="AD" clId="Web-{21DCEEE7-1A1A-5B93-4E91-131D0FA8412F}" dt="2024-04-08T13:12:56.213" v="14" actId="20577"/>
        <pc:sldMkLst>
          <pc:docMk/>
          <pc:sldMk cId="831941914" sldId="376"/>
        </pc:sldMkLst>
        <pc:spChg chg="mod">
          <ac:chgData name="enavarro1@health.nyc.gov" userId="S::urn:spo:guest#enavarro1@health.nyc.gov::" providerId="AD" clId="Web-{21DCEEE7-1A1A-5B93-4E91-131D0FA8412F}" dt="2024-04-08T13:12:56.213" v="14" actId="20577"/>
          <ac:spMkLst>
            <pc:docMk/>
            <pc:sldMk cId="831941914" sldId="376"/>
            <ac:spMk id="2" creationId="{49C4990A-C45A-4922-A3C5-E06B7B06A8FD}"/>
          </ac:spMkLst>
        </pc:spChg>
      </pc:sldChg>
    </pc:docChg>
  </pc:docChgLst>
  <pc:docChgLst>
    <pc:chgData name="enavarro1@health.nyc.gov" userId="S::urn:spo:guest#enavarro1@health.nyc.gov::" providerId="AD" clId="Web-{FE435D8B-C119-E9F5-87ED-ADF2250E97D6}"/>
    <pc:docChg chg="modSld modMainMaster">
      <pc:chgData name="enavarro1@health.nyc.gov" userId="S::urn:spo:guest#enavarro1@health.nyc.gov::" providerId="AD" clId="Web-{FE435D8B-C119-E9F5-87ED-ADF2250E97D6}" dt="2024-04-05T15:31:30.343" v="1"/>
      <pc:docMkLst>
        <pc:docMk/>
      </pc:docMkLst>
      <pc:sldChg chg="mod">
        <pc:chgData name="enavarro1@health.nyc.gov" userId="S::urn:spo:guest#enavarro1@health.nyc.gov::" providerId="AD" clId="Web-{FE435D8B-C119-E9F5-87ED-ADF2250E97D6}" dt="2024-04-05T15:31:30.343" v="1"/>
        <pc:sldMkLst>
          <pc:docMk/>
          <pc:sldMk cId="1836471307" sldId="286"/>
        </pc:sldMkLst>
      </pc:sldChg>
      <pc:sldChg chg="mod">
        <pc:chgData name="enavarro1@health.nyc.gov" userId="S::urn:spo:guest#enavarro1@health.nyc.gov::" providerId="AD" clId="Web-{FE435D8B-C119-E9F5-87ED-ADF2250E97D6}" dt="2024-04-05T15:31:30.343" v="1"/>
        <pc:sldMkLst>
          <pc:docMk/>
          <pc:sldMk cId="1743654372" sldId="287"/>
        </pc:sldMkLst>
      </pc:sldChg>
      <pc:sldChg chg="mod">
        <pc:chgData name="enavarro1@health.nyc.gov" userId="S::urn:spo:guest#enavarro1@health.nyc.gov::" providerId="AD" clId="Web-{FE435D8B-C119-E9F5-87ED-ADF2250E97D6}" dt="2024-04-05T15:31:30.343" v="1"/>
        <pc:sldMkLst>
          <pc:docMk/>
          <pc:sldMk cId="1590851684" sldId="288"/>
        </pc:sldMkLst>
      </pc:sldChg>
      <pc:sldChg chg="mod">
        <pc:chgData name="enavarro1@health.nyc.gov" userId="S::urn:spo:guest#enavarro1@health.nyc.gov::" providerId="AD" clId="Web-{FE435D8B-C119-E9F5-87ED-ADF2250E97D6}" dt="2024-04-05T15:31:30.343" v="1"/>
        <pc:sldMkLst>
          <pc:docMk/>
          <pc:sldMk cId="719370068" sldId="291"/>
        </pc:sldMkLst>
      </pc:sldChg>
      <pc:sldChg chg="mod">
        <pc:chgData name="enavarro1@health.nyc.gov" userId="S::urn:spo:guest#enavarro1@health.nyc.gov::" providerId="AD" clId="Web-{FE435D8B-C119-E9F5-87ED-ADF2250E97D6}" dt="2024-04-05T15:31:30.343" v="1"/>
        <pc:sldMkLst>
          <pc:docMk/>
          <pc:sldMk cId="1214202743" sldId="306"/>
        </pc:sldMkLst>
      </pc:sldChg>
      <pc:sldChg chg="mod">
        <pc:chgData name="enavarro1@health.nyc.gov" userId="S::urn:spo:guest#enavarro1@health.nyc.gov::" providerId="AD" clId="Web-{FE435D8B-C119-E9F5-87ED-ADF2250E97D6}" dt="2024-04-05T15:31:30.343" v="1"/>
        <pc:sldMkLst>
          <pc:docMk/>
          <pc:sldMk cId="1359860098" sldId="307"/>
        </pc:sldMkLst>
      </pc:sldChg>
      <pc:sldChg chg="mod setBg">
        <pc:chgData name="enavarro1@health.nyc.gov" userId="S::urn:spo:guest#enavarro1@health.nyc.gov::" providerId="AD" clId="Web-{FE435D8B-C119-E9F5-87ED-ADF2250E97D6}" dt="2024-04-05T15:31:30.343" v="1"/>
        <pc:sldMkLst>
          <pc:docMk/>
          <pc:sldMk cId="831941914" sldId="376"/>
        </pc:sldMkLst>
      </pc:sldChg>
      <pc:sldChg chg="mod">
        <pc:chgData name="enavarro1@health.nyc.gov" userId="S::urn:spo:guest#enavarro1@health.nyc.gov::" providerId="AD" clId="Web-{FE435D8B-C119-E9F5-87ED-ADF2250E97D6}" dt="2024-04-05T15:31:30.343" v="1"/>
        <pc:sldMkLst>
          <pc:docMk/>
          <pc:sldMk cId="8780600" sldId="379"/>
        </pc:sldMkLst>
      </pc:sldChg>
      <pc:sldChg chg="mod">
        <pc:chgData name="enavarro1@health.nyc.gov" userId="S::urn:spo:guest#enavarro1@health.nyc.gov::" providerId="AD" clId="Web-{FE435D8B-C119-E9F5-87ED-ADF2250E97D6}" dt="2024-04-05T15:31:30.343" v="1"/>
        <pc:sldMkLst>
          <pc:docMk/>
          <pc:sldMk cId="3641170629" sldId="386"/>
        </pc:sldMkLst>
      </pc:sldChg>
      <pc:sldChg chg="mod">
        <pc:chgData name="enavarro1@health.nyc.gov" userId="S::urn:spo:guest#enavarro1@health.nyc.gov::" providerId="AD" clId="Web-{FE435D8B-C119-E9F5-87ED-ADF2250E97D6}" dt="2024-04-05T15:31:30.343" v="1"/>
        <pc:sldMkLst>
          <pc:docMk/>
          <pc:sldMk cId="3068783658" sldId="388"/>
        </pc:sldMkLst>
      </pc:sldChg>
      <pc:sldChg chg="mod">
        <pc:chgData name="enavarro1@health.nyc.gov" userId="S::urn:spo:guest#enavarro1@health.nyc.gov::" providerId="AD" clId="Web-{FE435D8B-C119-E9F5-87ED-ADF2250E97D6}" dt="2024-04-05T15:31:30.343" v="1"/>
        <pc:sldMkLst>
          <pc:docMk/>
          <pc:sldMk cId="362372823" sldId="389"/>
        </pc:sldMkLst>
      </pc:sldChg>
      <pc:sldChg chg="mod">
        <pc:chgData name="enavarro1@health.nyc.gov" userId="S::urn:spo:guest#enavarro1@health.nyc.gov::" providerId="AD" clId="Web-{FE435D8B-C119-E9F5-87ED-ADF2250E97D6}" dt="2024-04-05T15:31:30.343" v="1"/>
        <pc:sldMkLst>
          <pc:docMk/>
          <pc:sldMk cId="3607236164" sldId="390"/>
        </pc:sldMkLst>
      </pc:sldChg>
      <pc:sldChg chg="mod">
        <pc:chgData name="enavarro1@health.nyc.gov" userId="S::urn:spo:guest#enavarro1@health.nyc.gov::" providerId="AD" clId="Web-{FE435D8B-C119-E9F5-87ED-ADF2250E97D6}" dt="2024-04-05T15:31:30.343" v="1"/>
        <pc:sldMkLst>
          <pc:docMk/>
          <pc:sldMk cId="69064793" sldId="391"/>
        </pc:sldMkLst>
      </pc:sldChg>
      <pc:sldChg chg="mod">
        <pc:chgData name="enavarro1@health.nyc.gov" userId="S::urn:spo:guest#enavarro1@health.nyc.gov::" providerId="AD" clId="Web-{FE435D8B-C119-E9F5-87ED-ADF2250E97D6}" dt="2024-04-05T15:31:30.343" v="1"/>
        <pc:sldMkLst>
          <pc:docMk/>
          <pc:sldMk cId="2678288968" sldId="392"/>
        </pc:sldMkLst>
      </pc:sldChg>
      <pc:sldChg chg="mod">
        <pc:chgData name="enavarro1@health.nyc.gov" userId="S::urn:spo:guest#enavarro1@health.nyc.gov::" providerId="AD" clId="Web-{FE435D8B-C119-E9F5-87ED-ADF2250E97D6}" dt="2024-04-05T15:31:30.343" v="1"/>
        <pc:sldMkLst>
          <pc:docMk/>
          <pc:sldMk cId="1890063458" sldId="393"/>
        </pc:sldMkLst>
      </pc:sldChg>
      <pc:sldChg chg="mod">
        <pc:chgData name="enavarro1@health.nyc.gov" userId="S::urn:spo:guest#enavarro1@health.nyc.gov::" providerId="AD" clId="Web-{FE435D8B-C119-E9F5-87ED-ADF2250E97D6}" dt="2024-04-05T15:31:30.343" v="1"/>
        <pc:sldMkLst>
          <pc:docMk/>
          <pc:sldMk cId="4205750708" sldId="394"/>
        </pc:sldMkLst>
      </pc:sldChg>
      <pc:sldChg chg="mod">
        <pc:chgData name="enavarro1@health.nyc.gov" userId="S::urn:spo:guest#enavarro1@health.nyc.gov::" providerId="AD" clId="Web-{FE435D8B-C119-E9F5-87ED-ADF2250E97D6}" dt="2024-04-05T15:31:30.343" v="1"/>
        <pc:sldMkLst>
          <pc:docMk/>
          <pc:sldMk cId="986458426" sldId="395"/>
        </pc:sldMkLst>
      </pc:sldChg>
      <pc:sldChg chg="mod">
        <pc:chgData name="enavarro1@health.nyc.gov" userId="S::urn:spo:guest#enavarro1@health.nyc.gov::" providerId="AD" clId="Web-{FE435D8B-C119-E9F5-87ED-ADF2250E97D6}" dt="2024-04-05T15:31:30.343" v="1"/>
        <pc:sldMkLst>
          <pc:docMk/>
          <pc:sldMk cId="744093260" sldId="396"/>
        </pc:sldMkLst>
      </pc:sldChg>
      <pc:sldChg chg="mod">
        <pc:chgData name="enavarro1@health.nyc.gov" userId="S::urn:spo:guest#enavarro1@health.nyc.gov::" providerId="AD" clId="Web-{FE435D8B-C119-E9F5-87ED-ADF2250E97D6}" dt="2024-04-05T15:31:30.343" v="1"/>
        <pc:sldMkLst>
          <pc:docMk/>
          <pc:sldMk cId="2124939843" sldId="397"/>
        </pc:sldMkLst>
      </pc:sldChg>
      <pc:sldChg chg="mod">
        <pc:chgData name="enavarro1@health.nyc.gov" userId="S::urn:spo:guest#enavarro1@health.nyc.gov::" providerId="AD" clId="Web-{FE435D8B-C119-E9F5-87ED-ADF2250E97D6}" dt="2024-04-05T15:31:30.343" v="1"/>
        <pc:sldMkLst>
          <pc:docMk/>
          <pc:sldMk cId="3331677755" sldId="398"/>
        </pc:sldMkLst>
      </pc:sldChg>
      <pc:sldChg chg="mod">
        <pc:chgData name="enavarro1@health.nyc.gov" userId="S::urn:spo:guest#enavarro1@health.nyc.gov::" providerId="AD" clId="Web-{FE435D8B-C119-E9F5-87ED-ADF2250E97D6}" dt="2024-04-05T15:31:30.343" v="1"/>
        <pc:sldMkLst>
          <pc:docMk/>
          <pc:sldMk cId="3032106496" sldId="399"/>
        </pc:sldMkLst>
      </pc:sldChg>
      <pc:sldChg chg="mod">
        <pc:chgData name="enavarro1@health.nyc.gov" userId="S::urn:spo:guest#enavarro1@health.nyc.gov::" providerId="AD" clId="Web-{FE435D8B-C119-E9F5-87ED-ADF2250E97D6}" dt="2024-04-05T15:31:30.343" v="1"/>
        <pc:sldMkLst>
          <pc:docMk/>
          <pc:sldMk cId="1828957553" sldId="401"/>
        </pc:sldMkLst>
      </pc:sldChg>
      <pc:sldChg chg="mod">
        <pc:chgData name="enavarro1@health.nyc.gov" userId="S::urn:spo:guest#enavarro1@health.nyc.gov::" providerId="AD" clId="Web-{FE435D8B-C119-E9F5-87ED-ADF2250E97D6}" dt="2024-04-05T15:31:30.343" v="1"/>
        <pc:sldMkLst>
          <pc:docMk/>
          <pc:sldMk cId="2878722010" sldId="402"/>
        </pc:sldMkLst>
      </pc:sldChg>
      <pc:sldChg chg="mod">
        <pc:chgData name="enavarro1@health.nyc.gov" userId="S::urn:spo:guest#enavarro1@health.nyc.gov::" providerId="AD" clId="Web-{FE435D8B-C119-E9F5-87ED-ADF2250E97D6}" dt="2024-04-05T15:31:30.343" v="1"/>
        <pc:sldMkLst>
          <pc:docMk/>
          <pc:sldMk cId="3403497466" sldId="403"/>
        </pc:sldMkLst>
      </pc:sldChg>
      <pc:sldChg chg="mod">
        <pc:chgData name="enavarro1@health.nyc.gov" userId="S::urn:spo:guest#enavarro1@health.nyc.gov::" providerId="AD" clId="Web-{FE435D8B-C119-E9F5-87ED-ADF2250E97D6}" dt="2024-04-05T15:31:30.343" v="1"/>
        <pc:sldMkLst>
          <pc:docMk/>
          <pc:sldMk cId="1666326313" sldId="404"/>
        </pc:sldMkLst>
      </pc:sldChg>
      <pc:sldChg chg="mod">
        <pc:chgData name="enavarro1@health.nyc.gov" userId="S::urn:spo:guest#enavarro1@health.nyc.gov::" providerId="AD" clId="Web-{FE435D8B-C119-E9F5-87ED-ADF2250E97D6}" dt="2024-04-05T15:31:30.343" v="1"/>
        <pc:sldMkLst>
          <pc:docMk/>
          <pc:sldMk cId="2133609830" sldId="405"/>
        </pc:sldMkLst>
      </pc:sldChg>
      <pc:sldChg chg="mod">
        <pc:chgData name="enavarro1@health.nyc.gov" userId="S::urn:spo:guest#enavarro1@health.nyc.gov::" providerId="AD" clId="Web-{FE435D8B-C119-E9F5-87ED-ADF2250E97D6}" dt="2024-04-05T15:31:30.343" v="1"/>
        <pc:sldMkLst>
          <pc:docMk/>
          <pc:sldMk cId="480482574" sldId="406"/>
        </pc:sldMkLst>
      </pc:sldChg>
      <pc:sldChg chg="mod">
        <pc:chgData name="enavarro1@health.nyc.gov" userId="S::urn:spo:guest#enavarro1@health.nyc.gov::" providerId="AD" clId="Web-{FE435D8B-C119-E9F5-87ED-ADF2250E97D6}" dt="2024-04-05T15:31:30.343" v="1"/>
        <pc:sldMkLst>
          <pc:docMk/>
          <pc:sldMk cId="678004906" sldId="410"/>
        </pc:sldMkLst>
      </pc:sldChg>
      <pc:sldChg chg="mod">
        <pc:chgData name="enavarro1@health.nyc.gov" userId="S::urn:spo:guest#enavarro1@health.nyc.gov::" providerId="AD" clId="Web-{FE435D8B-C119-E9F5-87ED-ADF2250E97D6}" dt="2024-04-05T15:31:30.343" v="1"/>
        <pc:sldMkLst>
          <pc:docMk/>
          <pc:sldMk cId="1454549819" sldId="411"/>
        </pc:sldMkLst>
      </pc:sldChg>
      <pc:sldChg chg="mod">
        <pc:chgData name="enavarro1@health.nyc.gov" userId="S::urn:spo:guest#enavarro1@health.nyc.gov::" providerId="AD" clId="Web-{FE435D8B-C119-E9F5-87ED-ADF2250E97D6}" dt="2024-04-05T15:31:30.343" v="1"/>
        <pc:sldMkLst>
          <pc:docMk/>
          <pc:sldMk cId="664629433" sldId="412"/>
        </pc:sldMkLst>
      </pc:sldChg>
      <pc:sldChg chg="mod">
        <pc:chgData name="enavarro1@health.nyc.gov" userId="S::urn:spo:guest#enavarro1@health.nyc.gov::" providerId="AD" clId="Web-{FE435D8B-C119-E9F5-87ED-ADF2250E97D6}" dt="2024-04-05T15:31:30.343" v="1"/>
        <pc:sldMkLst>
          <pc:docMk/>
          <pc:sldMk cId="2679699332" sldId="413"/>
        </pc:sldMkLst>
      </pc:sldChg>
      <pc:sldChg chg="mod">
        <pc:chgData name="enavarro1@health.nyc.gov" userId="S::urn:spo:guest#enavarro1@health.nyc.gov::" providerId="AD" clId="Web-{FE435D8B-C119-E9F5-87ED-ADF2250E97D6}" dt="2024-04-05T15:31:30.343" v="1"/>
        <pc:sldMkLst>
          <pc:docMk/>
          <pc:sldMk cId="3684094668" sldId="414"/>
        </pc:sldMkLst>
      </pc:sldChg>
      <pc:sldChg chg="mod">
        <pc:chgData name="enavarro1@health.nyc.gov" userId="S::urn:spo:guest#enavarro1@health.nyc.gov::" providerId="AD" clId="Web-{FE435D8B-C119-E9F5-87ED-ADF2250E97D6}" dt="2024-04-05T15:31:30.343" v="1"/>
        <pc:sldMkLst>
          <pc:docMk/>
          <pc:sldMk cId="651892163" sldId="415"/>
        </pc:sldMkLst>
      </pc:sldChg>
      <pc:sldChg chg="mod">
        <pc:chgData name="enavarro1@health.nyc.gov" userId="S::urn:spo:guest#enavarro1@health.nyc.gov::" providerId="AD" clId="Web-{FE435D8B-C119-E9F5-87ED-ADF2250E97D6}" dt="2024-04-05T15:31:30.343" v="1"/>
        <pc:sldMkLst>
          <pc:docMk/>
          <pc:sldMk cId="1220036249" sldId="416"/>
        </pc:sldMkLst>
      </pc:sldChg>
      <pc:sldChg chg="mod">
        <pc:chgData name="enavarro1@health.nyc.gov" userId="S::urn:spo:guest#enavarro1@health.nyc.gov::" providerId="AD" clId="Web-{FE435D8B-C119-E9F5-87ED-ADF2250E97D6}" dt="2024-04-05T15:31:30.343" v="1"/>
        <pc:sldMkLst>
          <pc:docMk/>
          <pc:sldMk cId="3549944826" sldId="417"/>
        </pc:sldMkLst>
      </pc:sldChg>
      <pc:sldChg chg="mod">
        <pc:chgData name="enavarro1@health.nyc.gov" userId="S::urn:spo:guest#enavarro1@health.nyc.gov::" providerId="AD" clId="Web-{FE435D8B-C119-E9F5-87ED-ADF2250E97D6}" dt="2024-04-05T15:31:30.343" v="1"/>
        <pc:sldMkLst>
          <pc:docMk/>
          <pc:sldMk cId="1936236379" sldId="418"/>
        </pc:sldMkLst>
      </pc:sldChg>
      <pc:sldChg chg="mod">
        <pc:chgData name="enavarro1@health.nyc.gov" userId="S::urn:spo:guest#enavarro1@health.nyc.gov::" providerId="AD" clId="Web-{FE435D8B-C119-E9F5-87ED-ADF2250E97D6}" dt="2024-04-05T15:31:30.343" v="1"/>
        <pc:sldMkLst>
          <pc:docMk/>
          <pc:sldMk cId="2370207101" sldId="419"/>
        </pc:sldMkLst>
      </pc:sldChg>
      <pc:sldChg chg="mod">
        <pc:chgData name="enavarro1@health.nyc.gov" userId="S::urn:spo:guest#enavarro1@health.nyc.gov::" providerId="AD" clId="Web-{FE435D8B-C119-E9F5-87ED-ADF2250E97D6}" dt="2024-04-05T15:31:30.343" v="1"/>
        <pc:sldMkLst>
          <pc:docMk/>
          <pc:sldMk cId="961946939" sldId="420"/>
        </pc:sldMkLst>
      </pc:sldChg>
      <pc:sldChg chg="mod">
        <pc:chgData name="enavarro1@health.nyc.gov" userId="S::urn:spo:guest#enavarro1@health.nyc.gov::" providerId="AD" clId="Web-{FE435D8B-C119-E9F5-87ED-ADF2250E97D6}" dt="2024-04-05T15:31:30.343" v="1"/>
        <pc:sldMkLst>
          <pc:docMk/>
          <pc:sldMk cId="1048191336" sldId="421"/>
        </pc:sldMkLst>
      </pc:sldChg>
      <pc:sldChg chg="mod">
        <pc:chgData name="enavarro1@health.nyc.gov" userId="S::urn:spo:guest#enavarro1@health.nyc.gov::" providerId="AD" clId="Web-{FE435D8B-C119-E9F5-87ED-ADF2250E97D6}" dt="2024-04-05T15:31:30.343" v="1"/>
        <pc:sldMkLst>
          <pc:docMk/>
          <pc:sldMk cId="1086051832" sldId="422"/>
        </pc:sldMkLst>
      </pc:sldChg>
      <pc:sldChg chg="mod">
        <pc:chgData name="enavarro1@health.nyc.gov" userId="S::urn:spo:guest#enavarro1@health.nyc.gov::" providerId="AD" clId="Web-{FE435D8B-C119-E9F5-87ED-ADF2250E97D6}" dt="2024-04-05T15:31:30.343" v="1"/>
        <pc:sldMkLst>
          <pc:docMk/>
          <pc:sldMk cId="999259419" sldId="423"/>
        </pc:sldMkLst>
      </pc:sldChg>
      <pc:sldMasterChg chg="mod setBg modSldLayout">
        <pc:chgData name="enavarro1@health.nyc.gov" userId="S::urn:spo:guest#enavarro1@health.nyc.gov::" providerId="AD" clId="Web-{FE435D8B-C119-E9F5-87ED-ADF2250E97D6}" dt="2024-04-05T15:31:30.343" v="1"/>
        <pc:sldMasterMkLst>
          <pc:docMk/>
          <pc:sldMasterMk cId="830102056" sldId="2147483660"/>
        </pc:sldMasterMkLst>
        <pc:sldLayoutChg chg="mod">
          <pc:chgData name="enavarro1@health.nyc.gov" userId="S::urn:spo:guest#enavarro1@health.nyc.gov::" providerId="AD" clId="Web-{FE435D8B-C119-E9F5-87ED-ADF2250E97D6}" dt="2024-04-05T15:31:30.343" v="1"/>
          <pc:sldLayoutMkLst>
            <pc:docMk/>
            <pc:sldMasterMk cId="830102056" sldId="2147483660"/>
            <pc:sldLayoutMk cId="3332560858" sldId="2147483661"/>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2911484671" sldId="2147483662"/>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3613615338" sldId="2147483663"/>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3341556176" sldId="2147483664"/>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4070018965" sldId="2147483665"/>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1729177635" sldId="2147483666"/>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77783213" sldId="2147483667"/>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3553874822" sldId="2147483668"/>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2053184844" sldId="2147483669"/>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848888784" sldId="2147483670"/>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3017496812" sldId="2147483671"/>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3465129944" sldId="2147483672"/>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3481093623" sldId="2147483673"/>
          </pc:sldLayoutMkLst>
        </pc:sldLayoutChg>
        <pc:sldLayoutChg chg="mod">
          <pc:chgData name="enavarro1@health.nyc.gov" userId="S::urn:spo:guest#enavarro1@health.nyc.gov::" providerId="AD" clId="Web-{FE435D8B-C119-E9F5-87ED-ADF2250E97D6}" dt="2024-04-05T15:31:30.343" v="1"/>
          <pc:sldLayoutMkLst>
            <pc:docMk/>
            <pc:sldMasterMk cId="830102056" sldId="2147483660"/>
            <pc:sldLayoutMk cId="2284647567" sldId="2147483674"/>
          </pc:sldLayoutMkLst>
        </pc:sldLayoutChg>
      </pc:sldMasterChg>
      <pc:sldMasterChg chg="mod setBg modSldLayout">
        <pc:chgData name="enavarro1@health.nyc.gov" userId="S::urn:spo:guest#enavarro1@health.nyc.gov::" providerId="AD" clId="Web-{FE435D8B-C119-E9F5-87ED-ADF2250E97D6}" dt="2024-04-05T15:31:30.343" v="1"/>
        <pc:sldMasterMkLst>
          <pc:docMk/>
          <pc:sldMasterMk cId="2210398656" sldId="2147483675"/>
        </pc:sldMasterMkLst>
        <pc:sldLayoutChg chg="mod">
          <pc:chgData name="enavarro1@health.nyc.gov" userId="S::urn:spo:guest#enavarro1@health.nyc.gov::" providerId="AD" clId="Web-{FE435D8B-C119-E9F5-87ED-ADF2250E97D6}" dt="2024-04-05T15:31:30.343" v="1"/>
          <pc:sldLayoutMkLst>
            <pc:docMk/>
            <pc:sldMasterMk cId="2210398656" sldId="2147483675"/>
            <pc:sldLayoutMk cId="89736636" sldId="2147483676"/>
          </pc:sldLayoutMkLst>
        </pc:sldLayoutChg>
      </pc:sldMasterChg>
      <pc:sldMasterChg chg="mod setBg modSldLayout">
        <pc:chgData name="enavarro1@health.nyc.gov" userId="S::urn:spo:guest#enavarro1@health.nyc.gov::" providerId="AD" clId="Web-{FE435D8B-C119-E9F5-87ED-ADF2250E97D6}" dt="2024-04-05T15:31:30.343" v="1"/>
        <pc:sldMasterMkLst>
          <pc:docMk/>
          <pc:sldMasterMk cId="1942719334" sldId="2147483677"/>
        </pc:sldMasterMkLst>
        <pc:sldLayoutChg chg="mod">
          <pc:chgData name="enavarro1@health.nyc.gov" userId="S::urn:spo:guest#enavarro1@health.nyc.gov::" providerId="AD" clId="Web-{FE435D8B-C119-E9F5-87ED-ADF2250E97D6}" dt="2024-04-05T15:31:30.343" v="1"/>
          <pc:sldLayoutMkLst>
            <pc:docMk/>
            <pc:sldMasterMk cId="1942719334" sldId="2147483677"/>
            <pc:sldLayoutMk cId="2247763792" sldId="2147483678"/>
          </pc:sldLayoutMkLst>
        </pc:sldLayoutChg>
        <pc:sldLayoutChg chg="mod">
          <pc:chgData name="enavarro1@health.nyc.gov" userId="S::urn:spo:guest#enavarro1@health.nyc.gov::" providerId="AD" clId="Web-{FE435D8B-C119-E9F5-87ED-ADF2250E97D6}" dt="2024-04-05T15:31:30.343" v="1"/>
          <pc:sldLayoutMkLst>
            <pc:docMk/>
            <pc:sldMasterMk cId="1942719334" sldId="2147483677"/>
            <pc:sldLayoutMk cId="2902638679" sldId="2147483681"/>
          </pc:sldLayoutMkLst>
        </pc:sldLayoutChg>
      </pc:sldMasterChg>
      <pc:sldMasterChg chg="mod setBg modSldLayout">
        <pc:chgData name="enavarro1@health.nyc.gov" userId="S::urn:spo:guest#enavarro1@health.nyc.gov::" providerId="AD" clId="Web-{FE435D8B-C119-E9F5-87ED-ADF2250E97D6}" dt="2024-04-05T15:31:30.343" v="1"/>
        <pc:sldMasterMkLst>
          <pc:docMk/>
          <pc:sldMasterMk cId="3257260937" sldId="2147483682"/>
        </pc:sldMasterMkLst>
        <pc:sldLayoutChg chg="mod">
          <pc:chgData name="enavarro1@health.nyc.gov" userId="S::urn:spo:guest#enavarro1@health.nyc.gov::" providerId="AD" clId="Web-{FE435D8B-C119-E9F5-87ED-ADF2250E97D6}" dt="2024-04-05T15:31:30.343" v="1"/>
          <pc:sldLayoutMkLst>
            <pc:docMk/>
            <pc:sldMasterMk cId="3257260937" sldId="2147483682"/>
            <pc:sldLayoutMk cId="282349587" sldId="2147483683"/>
          </pc:sldLayoutMkLst>
        </pc:sldLayoutChg>
      </pc:sldMasterChg>
      <pc:sldMasterChg chg="mod setBg modSldLayout">
        <pc:chgData name="enavarro1@health.nyc.gov" userId="S::urn:spo:guest#enavarro1@health.nyc.gov::" providerId="AD" clId="Web-{FE435D8B-C119-E9F5-87ED-ADF2250E97D6}" dt="2024-04-05T15:31:30.343" v="1"/>
        <pc:sldMasterMkLst>
          <pc:docMk/>
          <pc:sldMasterMk cId="2803107844" sldId="2147483684"/>
        </pc:sldMasterMkLst>
        <pc:sldLayoutChg chg="mod">
          <pc:chgData name="enavarro1@health.nyc.gov" userId="S::urn:spo:guest#enavarro1@health.nyc.gov::" providerId="AD" clId="Web-{FE435D8B-C119-E9F5-87ED-ADF2250E97D6}" dt="2024-04-05T15:31:30.343" v="1"/>
          <pc:sldLayoutMkLst>
            <pc:docMk/>
            <pc:sldMasterMk cId="2803107844" sldId="2147483684"/>
            <pc:sldLayoutMk cId="3828049896" sldId="2147483685"/>
          </pc:sldLayoutMkLst>
        </pc:sldLayoutChg>
        <pc:sldLayoutChg chg="mod">
          <pc:chgData name="enavarro1@health.nyc.gov" userId="S::urn:spo:guest#enavarro1@health.nyc.gov::" providerId="AD" clId="Web-{FE435D8B-C119-E9F5-87ED-ADF2250E97D6}" dt="2024-04-05T15:31:30.343" v="1"/>
          <pc:sldLayoutMkLst>
            <pc:docMk/>
            <pc:sldMasterMk cId="2803107844" sldId="2147483684"/>
            <pc:sldLayoutMk cId="3114328103" sldId="2147483686"/>
          </pc:sldLayoutMkLst>
        </pc:sldLayoutChg>
      </pc:sldMasterChg>
    </pc:docChg>
  </pc:docChgLst>
</pc:chgInfo>
</file>

<file path=ppt/comments/modernComment_185_15995ED7.xml><?xml version="1.0" encoding="utf-8"?>
<p188:cmLst xmlns:a="http://schemas.openxmlformats.org/drawingml/2006/main" xmlns:r="http://schemas.openxmlformats.org/officeDocument/2006/relationships" xmlns:p188="http://schemas.microsoft.com/office/powerpoint/2018/8/main">
  <p188:cm id="{53BCC053-E6E1-4AA1-9B2F-8592916D71E8}" authorId="{59D45E9B-6679-A0C7-1FCB-2995663CBA5D}" status="resolved" created="2023-11-07T00:22:16.687" complete="100000">
    <pc:sldMkLst xmlns:pc="http://schemas.microsoft.com/office/powerpoint/2013/main/command">
      <pc:docMk/>
      <pc:sldMk cId="362372823" sldId="389"/>
    </pc:sldMkLst>
    <p188:replyLst>
      <p188:reply id="{07057094-702F-4593-8F94-C816A4797713}" authorId="{9FF5278C-6AC5-2B9A-3334-C39055C4E537}" created="2023-11-07T01:51:32.986">
        <p188:txBody>
          <a:bodyPr/>
          <a:lstStyle/>
          <a:p>
            <a:r>
              <a:rPr lang="en-US"/>
              <a:t>Absolutely, will do</a:t>
            </a:r>
          </a:p>
        </p188:txBody>
      </p188:reply>
    </p188:replyLst>
    <p188:txBody>
      <a:bodyPr/>
      <a:lstStyle/>
      <a:p>
        <a:r>
          <a:rPr lang="en-US"/>
          <a:t>This is really busy, is it possible to split into 2 slides? </a:t>
        </a:r>
      </a:p>
    </p188:txBody>
  </p188:cm>
</p188:cmLst>
</file>

<file path=ppt/comments/modernComment_187_41DD859.xml><?xml version="1.0" encoding="utf-8"?>
<p188:cmLst xmlns:a="http://schemas.openxmlformats.org/drawingml/2006/main" xmlns:r="http://schemas.openxmlformats.org/officeDocument/2006/relationships" xmlns:p188="http://schemas.microsoft.com/office/powerpoint/2018/8/main">
  <p188:cm id="{E1306E8D-3605-44B7-99D0-BA37B702B3B7}" authorId="{59D45E9B-6679-A0C7-1FCB-2995663CBA5D}" status="resolved" created="2023-11-07T00:23:22.332" complete="100000">
    <ac:deMkLst xmlns:ac="http://schemas.microsoft.com/office/drawing/2013/main/command">
      <pc:docMk xmlns:pc="http://schemas.microsoft.com/office/powerpoint/2013/main/command"/>
      <pc:sldMk xmlns:pc="http://schemas.microsoft.com/office/powerpoint/2013/main/command" cId="69064793" sldId="391"/>
      <ac:graphicFrameMk id="5" creationId="{C8FBAABF-1588-C8BD-0426-D9BD5EE882FA}"/>
    </ac:deMkLst>
    <p188:replyLst>
      <p188:reply id="{4FF031F2-3F77-471F-992D-DCB663B2D758}" authorId="{9FF5278C-6AC5-2B9A-3334-C39055C4E537}" created="2023-11-07T01:52:16.532">
        <p188:txBody>
          <a:bodyPr/>
          <a:lstStyle/>
          <a:p>
            <a:r>
              <a:rPr lang="en-US"/>
              <a:t>Thanks  I will increase font size</a:t>
            </a:r>
          </a:p>
        </p188:txBody>
      </p188:reply>
    </p188:replyLst>
    <p188:txBody>
      <a:bodyPr/>
      <a:lstStyle/>
      <a:p>
        <a:r>
          <a:rPr lang="en-US"/>
          <a:t>Font too small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A2B01-121C-43B0-BAE8-79B0A63C1108}"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8BE6-082F-46D1-9559-15022A07EF1D}" type="slidenum">
              <a:rPr lang="en-US" smtClean="0"/>
              <a:t>‹#›</a:t>
            </a:fld>
            <a:endParaRPr lang="en-US"/>
          </a:p>
        </p:txBody>
      </p:sp>
    </p:spTree>
    <p:extLst>
      <p:ext uri="{BB962C8B-B14F-4D97-AF65-F5344CB8AC3E}">
        <p14:creationId xmlns:p14="http://schemas.microsoft.com/office/powerpoint/2010/main" val="377391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recap – </a:t>
            </a:r>
          </a:p>
          <a:p>
            <a:pPr marL="171450" indent="-171450">
              <a:buFontTx/>
              <a:buChar char="-"/>
            </a:pPr>
            <a:r>
              <a:rPr lang="en-US" dirty="0"/>
              <a:t>The purpose of this project is to conduct an IPC needs assessment among staff of group homes for individuals with intellectual and developmental disabilities (I/DD) in New York City (NYC), which have been significantly impacted by COVID-19.</a:t>
            </a:r>
          </a:p>
          <a:p>
            <a:pPr marL="171450" indent="-171450">
              <a:buFontTx/>
              <a:buChar char="-"/>
            </a:pPr>
            <a:r>
              <a:rPr lang="en-US" dirty="0"/>
              <a:t>Results from the survey and listening sessions will inform ongoing IPC capacity-building, resource development and support across these settings.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521ACFF-1F54-41DC-AE39-D70F98E6E76B}" type="slidenum">
              <a:rPr lang="en-US" smtClean="0"/>
              <a:t>1</a:t>
            </a:fld>
            <a:endParaRPr lang="en-US"/>
          </a:p>
        </p:txBody>
      </p:sp>
    </p:spTree>
    <p:extLst>
      <p:ext uri="{BB962C8B-B14F-4D97-AF65-F5344CB8AC3E}">
        <p14:creationId xmlns:p14="http://schemas.microsoft.com/office/powerpoint/2010/main" val="2711126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39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Last Fall and Winter, we presented on the IPC LNA project at several DD Council meetings and also at IAC membership meetings. </a:t>
            </a:r>
          </a:p>
          <a:p>
            <a:pPr marL="171450" indent="-171450">
              <a:buFontTx/>
              <a:buChar char="-"/>
            </a:pPr>
            <a:r>
              <a:rPr lang="en-US" dirty="0"/>
              <a:t>Since then, we launched the survey in early February 2023 after receiving approval from Delia Tucker and James Doherty.</a:t>
            </a:r>
          </a:p>
          <a:p>
            <a:pPr marL="171450" indent="-171450">
              <a:buFontTx/>
              <a:buChar char="-"/>
            </a:pPr>
            <a:r>
              <a:rPr lang="en-US" dirty="0"/>
              <a:t>The survey was open for approximately seven weeks, and we received 41 completed surveys</a:t>
            </a:r>
          </a:p>
          <a:p>
            <a:pPr marL="171450" indent="-171450">
              <a:buFontTx/>
              <a:buChar char="-"/>
            </a:pPr>
            <a:r>
              <a:rPr lang="en-US" dirty="0"/>
              <a:t>The initial data analysis is complete and we’ll discuss some of the results on the next slides</a:t>
            </a:r>
          </a:p>
          <a:p>
            <a:pPr marL="171450" indent="-171450">
              <a:buFontTx/>
              <a:buChar char="-"/>
            </a:pPr>
            <a:r>
              <a:rPr lang="en-US" dirty="0"/>
              <a:t>We’re gearing up to launch Phase 2 of the project which are the listening sessions with frontline staff at OPWDD group homes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860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71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54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01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736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9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773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r>
              <a:rPr lang="en-US">
                <a:solidFill>
                  <a:schemeClr val="tx1"/>
                </a:solidFill>
              </a:rPr>
              <a:t>OSHA requires 29 CFR 1910.134 (e) medical approval of any employee using a respirator.  This involves conducting a medical evaluation prior to fit testing or requiring the employee to use a respirator in the workplace.  </a:t>
            </a:r>
          </a:p>
          <a:p>
            <a:endParaRPr lang="en-US">
              <a:solidFill>
                <a:schemeClr val="tx1"/>
              </a:solidFill>
            </a:endParaRPr>
          </a:p>
          <a:p>
            <a:r>
              <a:rPr lang="en-US">
                <a:solidFill>
                  <a:schemeClr val="tx1"/>
                </a:solidFill>
              </a:rPr>
              <a:t>The employer must identify a physician or other professional licensed healthcare professional (PLHCP) to perform an initial examination and review the answers to a confidential medical questionnaire.  Annual medical exams are not required  unless: </a:t>
            </a:r>
          </a:p>
          <a:p>
            <a:pPr marL="177836" indent="-177836">
              <a:buFont typeface="Arial" panose="020B0604020202020204" pitchFamily="34" charset="0"/>
              <a:buChar char="•"/>
            </a:pPr>
            <a:r>
              <a:rPr lang="en-US">
                <a:solidFill>
                  <a:schemeClr val="tx1"/>
                </a:solidFill>
              </a:rPr>
              <a:t>The initial exam indicates the need for follow-up exams</a:t>
            </a:r>
          </a:p>
          <a:p>
            <a:pPr marL="177836" indent="-177836">
              <a:buFont typeface="Arial" panose="020B0604020202020204" pitchFamily="34" charset="0"/>
              <a:buChar char="•"/>
            </a:pPr>
            <a:r>
              <a:rPr lang="en-US">
                <a:solidFill>
                  <a:schemeClr val="tx1"/>
                </a:solidFill>
              </a:rPr>
              <a:t>The employee reports medical signs or symptoms related to the ability to use respirators</a:t>
            </a:r>
          </a:p>
          <a:p>
            <a:pPr marL="177836" indent="-177836">
              <a:buFont typeface="Arial" panose="020B0604020202020204" pitchFamily="34" charset="0"/>
              <a:buChar char="•"/>
            </a:pPr>
            <a:r>
              <a:rPr lang="en-US">
                <a:solidFill>
                  <a:schemeClr val="tx1"/>
                </a:solidFill>
              </a:rPr>
              <a:t>PLHCP, program administrator, or supervisor recommends reevaluation</a:t>
            </a:r>
          </a:p>
          <a:p>
            <a:pPr marL="177836" indent="-177836">
              <a:buFont typeface="Arial" panose="020B0604020202020204" pitchFamily="34" charset="0"/>
              <a:buChar char="•"/>
            </a:pPr>
            <a:r>
              <a:rPr lang="en-US">
                <a:solidFill>
                  <a:schemeClr val="tx1"/>
                </a:solidFill>
              </a:rPr>
              <a:t>Observations from work environment or fit testing indicates a need, and </a:t>
            </a:r>
          </a:p>
          <a:p>
            <a:pPr marL="177836" indent="-177836">
              <a:buFont typeface="Arial" panose="020B0604020202020204" pitchFamily="34" charset="0"/>
              <a:buChar char="•"/>
            </a:pPr>
            <a:r>
              <a:rPr lang="en-US">
                <a:solidFill>
                  <a:schemeClr val="tx1"/>
                </a:solidFill>
              </a:rPr>
              <a:t>Changes in the workplace increase the physiological burden on the employee</a:t>
            </a:r>
          </a:p>
          <a:p>
            <a:pPr marL="177836" indent="-177836">
              <a:buFont typeface="Arial" panose="020B0604020202020204" pitchFamily="34" charset="0"/>
              <a:buChar char="•"/>
            </a:pPr>
            <a:endParaRPr lang="en-US">
              <a:solidFill>
                <a:schemeClr val="tx1"/>
              </a:solidFill>
            </a:endParaRPr>
          </a:p>
          <a:p>
            <a:r>
              <a:rPr lang="en-US">
                <a:solidFill>
                  <a:schemeClr val="tx1"/>
                </a:solidFill>
              </a:rPr>
              <a:t>If the PLHCP determines that an employee's health may be placed at risk due to the use of a negative pressure APR; the employer is required to furnish a powered air purifying respirator to that employee -  If the PLHCP determines the employee is capable of using such a respirator.</a:t>
            </a:r>
          </a:p>
          <a:p>
            <a:endParaRPr lang="en-US">
              <a:solidFill>
                <a:schemeClr val="tx1"/>
              </a:solidFill>
            </a:endParaRPr>
          </a:p>
          <a:p>
            <a:pPr marL="177836" indent="-177836">
              <a:buFont typeface="Arial" panose="020B0604020202020204" pitchFamily="34" charset="0"/>
              <a:buChar char="•"/>
            </a:pPr>
            <a:endParaRPr lang="en-US">
              <a:solidFill>
                <a:schemeClr val="tx1"/>
              </a:solidFill>
            </a:endParaRPr>
          </a:p>
          <a:p>
            <a:endParaRPr lang="en-US">
              <a:solidFill>
                <a:schemeClr val="tx1"/>
              </a:solidFill>
            </a:endParaRPr>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r>
              <a:rPr lang="en-US"/>
              <a:t>2017 Hazwoper Refresher</a:t>
            </a:r>
          </a:p>
        </p:txBody>
      </p:sp>
    </p:spTree>
    <p:extLst>
      <p:ext uri="{BB962C8B-B14F-4D97-AF65-F5344CB8AC3E}">
        <p14:creationId xmlns:p14="http://schemas.microsoft.com/office/powerpoint/2010/main" val="337945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42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191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31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915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19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013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solidFill>
                  <a:schemeClr val="tx1"/>
                </a:solidFill>
              </a:rPr>
              <a:t>The tester must remember that the qualitative fit test is not an analytical measurement.  </a:t>
            </a:r>
          </a:p>
          <a:p>
            <a:endParaRPr lang="en-US">
              <a:solidFill>
                <a:schemeClr val="tx1"/>
              </a:solidFill>
            </a:endParaRPr>
          </a:p>
          <a:p>
            <a:r>
              <a:rPr lang="en-US">
                <a:solidFill>
                  <a:schemeClr val="tx1"/>
                </a:solidFill>
              </a:rPr>
              <a:t>It is a subjective test where an irritant or aroma is used to determine is there is a good </a:t>
            </a:r>
            <a:r>
              <a:rPr lang="en-US" err="1">
                <a:solidFill>
                  <a:schemeClr val="tx1"/>
                </a:solidFill>
              </a:rPr>
              <a:t>facepiece</a:t>
            </a:r>
            <a:r>
              <a:rPr lang="en-US">
                <a:solidFill>
                  <a:schemeClr val="tx1"/>
                </a:solidFill>
              </a:rPr>
              <a:t> to face seal. </a:t>
            </a:r>
          </a:p>
          <a:p>
            <a:endParaRPr lang="en-US">
              <a:solidFill>
                <a:schemeClr val="tx1"/>
              </a:solidFill>
            </a:endParaRPr>
          </a:p>
          <a:p>
            <a:r>
              <a:rPr lang="en-US">
                <a:solidFill>
                  <a:schemeClr val="tx1"/>
                </a:solidFill>
              </a:rPr>
              <a:t>The type of fit test method conducted, the date the fit test was performed, the style, make, model and size of the respirator, the person who performed the fit test, and the printed name and signature of the respirator wearer must be documented and re-tested annually. </a:t>
            </a:r>
          </a:p>
          <a:p>
            <a:endParaRPr lang="en-US">
              <a:solidFill>
                <a:schemeClr val="tx1"/>
              </a:solidFill>
            </a:endParaRPr>
          </a:p>
          <a:p>
            <a:endParaRPr lang="en-US">
              <a:solidFill>
                <a:schemeClr val="tx1"/>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Hazwoper Refresher</a:t>
            </a:r>
          </a:p>
        </p:txBody>
      </p:sp>
    </p:spTree>
    <p:extLst>
      <p:ext uri="{BB962C8B-B14F-4D97-AF65-F5344CB8AC3E}">
        <p14:creationId xmlns:p14="http://schemas.microsoft.com/office/powerpoint/2010/main" val="1315210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solidFill>
                  <a:schemeClr val="tx1"/>
                </a:solidFill>
              </a:rPr>
              <a:t>There are two types of fit tests: quantitative and qualitative.  The quantitative fit test provides a numerical fit factor that is specific to the individual wearing a specific respirator. </a:t>
            </a:r>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r>
              <a:rPr lang="en-US"/>
              <a:t>2017 Hazwoper Refresher</a:t>
            </a:r>
          </a:p>
        </p:txBody>
      </p:sp>
    </p:spTree>
    <p:extLst>
      <p:ext uri="{BB962C8B-B14F-4D97-AF65-F5344CB8AC3E}">
        <p14:creationId xmlns:p14="http://schemas.microsoft.com/office/powerpoint/2010/main" val="4200974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398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solidFill>
                  <a:schemeClr val="tx1"/>
                </a:solidFill>
              </a:rPr>
              <a:t>(Woman) OSHA requires that any organization using respirators maintain a program for their care and cleaning.  </a:t>
            </a:r>
          </a:p>
          <a:p>
            <a:endParaRPr lang="en-US">
              <a:solidFill>
                <a:schemeClr val="tx1"/>
              </a:solidFill>
            </a:endParaRPr>
          </a:p>
          <a:p>
            <a:r>
              <a:rPr lang="en-US">
                <a:solidFill>
                  <a:schemeClr val="tx1"/>
                </a:solidFill>
              </a:rPr>
              <a:t>The purpose of such a program is to assure that all respirators are maintained in a sanitary condition at their original effectiveness. If they are modified in any way, their NIOSH certification may be voided.  The basis of the program should be the number and types of respirators, working conditions, and hazards involved.  </a:t>
            </a:r>
          </a:p>
          <a:p>
            <a:endParaRPr lang="en-US">
              <a:solidFill>
                <a:schemeClr val="tx1"/>
              </a:solidFill>
            </a:endParaRPr>
          </a:p>
          <a:p>
            <a:r>
              <a:rPr lang="en-US">
                <a:solidFill>
                  <a:schemeClr val="tx1"/>
                </a:solidFill>
              </a:rPr>
              <a:t>In general, the program should include: </a:t>
            </a:r>
          </a:p>
          <a:p>
            <a:pPr marL="177836" indent="-177836">
              <a:buFont typeface="Arial" panose="020B0604020202020204" pitchFamily="34" charset="0"/>
              <a:buChar char="•"/>
            </a:pPr>
            <a:r>
              <a:rPr lang="en-US">
                <a:solidFill>
                  <a:schemeClr val="tx1"/>
                </a:solidFill>
              </a:rPr>
              <a:t>Inspection</a:t>
            </a:r>
          </a:p>
          <a:p>
            <a:pPr marL="177836" indent="-177836">
              <a:buFont typeface="Arial" panose="020B0604020202020204" pitchFamily="34" charset="0"/>
              <a:buChar char="•"/>
            </a:pPr>
            <a:r>
              <a:rPr lang="en-US">
                <a:solidFill>
                  <a:schemeClr val="tx1"/>
                </a:solidFill>
              </a:rPr>
              <a:t>Cleaning and disinfecting</a:t>
            </a:r>
          </a:p>
          <a:p>
            <a:pPr marL="177836" indent="-177836">
              <a:buFont typeface="Arial" panose="020B0604020202020204" pitchFamily="34" charset="0"/>
              <a:buChar char="•"/>
            </a:pPr>
            <a:r>
              <a:rPr lang="en-US">
                <a:solidFill>
                  <a:schemeClr val="tx1"/>
                </a:solidFill>
              </a:rPr>
              <a:t>Storage, and </a:t>
            </a:r>
          </a:p>
          <a:p>
            <a:pPr marL="177836" indent="-177836">
              <a:buFont typeface="Arial" panose="020B0604020202020204" pitchFamily="34" charset="0"/>
              <a:buChar char="•"/>
            </a:pPr>
            <a:r>
              <a:rPr lang="en-US">
                <a:solidFill>
                  <a:schemeClr val="tx1"/>
                </a:solidFill>
              </a:rPr>
              <a:t>Repair</a:t>
            </a:r>
          </a:p>
          <a:p>
            <a:endParaRPr lang="en-US">
              <a:solidFill>
                <a:schemeClr val="tx1"/>
              </a:solidFill>
            </a:endParaRPr>
          </a:p>
          <a:p>
            <a:endParaRPr lang="en-US">
              <a:solidFill>
                <a:schemeClr val="tx1"/>
              </a:solidFill>
            </a:endParaRPr>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r>
              <a:rPr lang="en-US"/>
              <a:t>2017 Hazwoper Refresher</a:t>
            </a:r>
          </a:p>
        </p:txBody>
      </p:sp>
    </p:spTree>
    <p:extLst>
      <p:ext uri="{BB962C8B-B14F-4D97-AF65-F5344CB8AC3E}">
        <p14:creationId xmlns:p14="http://schemas.microsoft.com/office/powerpoint/2010/main" val="3183858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10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73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004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977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026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4374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275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solidFill>
                  <a:schemeClr val="tx1"/>
                </a:solidFill>
              </a:rPr>
              <a:t>The filter media chosen for use in an APR must be appropriate for the form and state of the contaminant.  </a:t>
            </a:r>
          </a:p>
          <a:p>
            <a:endParaRPr lang="en-US">
              <a:solidFill>
                <a:schemeClr val="tx1"/>
              </a:solidFill>
            </a:endParaRPr>
          </a:p>
          <a:p>
            <a:r>
              <a:rPr lang="en-US">
                <a:solidFill>
                  <a:schemeClr val="tx1"/>
                </a:solidFill>
              </a:rPr>
              <a:t>Respiratory hazards can be broken down into two basic classes:  particulate and vapor/gases. An APR Is only effective if the  filter element or chemical cartridge chosen is adequate in blocking or binding enough of the contaminant of concern to prevent exposure.  </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Hazwoper Refresher</a:t>
            </a:r>
          </a:p>
        </p:txBody>
      </p:sp>
    </p:spTree>
    <p:extLst>
      <p:ext uri="{BB962C8B-B14F-4D97-AF65-F5344CB8AC3E}">
        <p14:creationId xmlns:p14="http://schemas.microsoft.com/office/powerpoint/2010/main" val="3998375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a:solidFill>
                  <a:schemeClr val="tx1"/>
                </a:solidFill>
              </a:rPr>
              <a:t>Air purifying respirators only serve to reduce the concentration of contaminants in the ambient air to acceptable levels. They do not provide fresh, clean air.  An APR must be equipped with the appropriate filter media prior to the use of an APR. </a:t>
            </a:r>
          </a:p>
          <a:p>
            <a:endParaRPr lang="en-US">
              <a:solidFill>
                <a:schemeClr val="tx1"/>
              </a:solidFill>
            </a:endParaRPr>
          </a:p>
          <a:p>
            <a:r>
              <a:rPr lang="en-US">
                <a:solidFill>
                  <a:schemeClr val="tx1"/>
                </a:solidFill>
              </a:rPr>
              <a:t>For protection from dusts, fumes or mists: The APR must be equipped with a high-efficiency particulate air (HEPA) filter.  For protection from gases and vapors: The respirator must protect the health of the employee under routine and emergency requirements.</a:t>
            </a:r>
          </a:p>
          <a:p>
            <a:endParaRPr lang="en-US">
              <a:solidFill>
                <a:schemeClr val="tx1"/>
              </a:solidFill>
            </a:endParaRPr>
          </a:p>
          <a:p>
            <a:r>
              <a:rPr lang="en-US">
                <a:solidFill>
                  <a:schemeClr val="tx1"/>
                </a:solidFill>
              </a:rPr>
              <a:t>The respirator must be appropriate for the chemical state and physical form of the contaminant.; A method is available to determine when the cartridge must be changed. </a:t>
            </a:r>
          </a:p>
          <a:p>
            <a:endParaRPr lang="en-US">
              <a:solidFill>
                <a:schemeClr val="tx1"/>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Hazwoper Refresher</a:t>
            </a:r>
          </a:p>
        </p:txBody>
      </p:sp>
    </p:spTree>
    <p:extLst>
      <p:ext uri="{BB962C8B-B14F-4D97-AF65-F5344CB8AC3E}">
        <p14:creationId xmlns:p14="http://schemas.microsoft.com/office/powerpoint/2010/main" val="4159642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48455" fontAlgn="base">
              <a:spcBef>
                <a:spcPct val="30000"/>
              </a:spcBef>
              <a:spcAft>
                <a:spcPct val="0"/>
              </a:spcAft>
              <a:defRPr/>
            </a:pPr>
            <a:r>
              <a:rPr lang="en-US">
                <a:solidFill>
                  <a:schemeClr val="tx1"/>
                </a:solidFill>
              </a:rPr>
              <a:t>Manufacturers have developed several different filter or cartridge types to meet various needs.</a:t>
            </a:r>
            <a:r>
              <a:rPr lang="en-US" baseline="0">
                <a:solidFill>
                  <a:schemeClr val="tx1"/>
                </a:solidFill>
              </a:rPr>
              <a:t> </a:t>
            </a:r>
            <a:r>
              <a:rPr lang="en-US">
                <a:solidFill>
                  <a:schemeClr val="tx1"/>
                </a:solidFill>
              </a:rPr>
              <a:t>These filters will remove dusts, mists, gases, fumes, asbestos, vapors, radon daughters and some radionuclides. </a:t>
            </a:r>
          </a:p>
          <a:p>
            <a:endParaRPr lang="en-US">
              <a:solidFill>
                <a:schemeClr val="tx1"/>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Hazwoper Refresher</a:t>
            </a:r>
          </a:p>
        </p:txBody>
      </p:sp>
    </p:spTree>
    <p:extLst>
      <p:ext uri="{BB962C8B-B14F-4D97-AF65-F5344CB8AC3E}">
        <p14:creationId xmlns:p14="http://schemas.microsoft.com/office/powerpoint/2010/main" val="3998375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b="0">
                <a:solidFill>
                  <a:schemeClr val="tx1"/>
                </a:solidFill>
              </a:rPr>
              <a:t>HEPA filters have three  designations or levels of protection, as follows:  </a:t>
            </a:r>
          </a:p>
          <a:p>
            <a:pPr marL="177836" indent="-177836">
              <a:buFont typeface="Arial" panose="020B0604020202020204" pitchFamily="34" charset="0"/>
              <a:buChar char="•"/>
            </a:pPr>
            <a:r>
              <a:rPr lang="en-US">
                <a:solidFill>
                  <a:schemeClr val="tx1"/>
                </a:solidFill>
              </a:rPr>
              <a:t>N series masks are not resistant to oil mists</a:t>
            </a:r>
          </a:p>
          <a:p>
            <a:pPr marL="177836" indent="-177836">
              <a:buFont typeface="Arial" panose="020B0604020202020204" pitchFamily="34" charset="0"/>
              <a:buChar char="•"/>
            </a:pPr>
            <a:r>
              <a:rPr lang="en-US">
                <a:solidFill>
                  <a:schemeClr val="tx1"/>
                </a:solidFill>
              </a:rPr>
              <a:t>R series masks are oil mist resistant, and</a:t>
            </a:r>
          </a:p>
          <a:p>
            <a:pPr marL="177836" indent="-177836">
              <a:buFont typeface="Arial" panose="020B0604020202020204" pitchFamily="34" charset="0"/>
              <a:buChar char="•"/>
            </a:pPr>
            <a:r>
              <a:rPr lang="en-US">
                <a:solidFill>
                  <a:schemeClr val="tx1"/>
                </a:solidFill>
              </a:rPr>
              <a:t>P series masks are oil mist proof</a:t>
            </a:r>
          </a:p>
          <a:p>
            <a:endParaRPr lang="en-US">
              <a:solidFill>
                <a:schemeClr val="tx1"/>
              </a:solidFill>
            </a:endParaRPr>
          </a:p>
          <a:p>
            <a:r>
              <a:rPr lang="en-US">
                <a:solidFill>
                  <a:schemeClr val="tx1"/>
                </a:solidFill>
              </a:rPr>
              <a:t>The filters are certified based on their ability to filter particulates larger than 0.3 microns at efficiencies of 95%, 99% or 100% - actually 99.97%</a:t>
            </a:r>
          </a:p>
          <a:p>
            <a:endParaRPr lang="en-US">
              <a:solidFill>
                <a:schemeClr val="tx1"/>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Hazwoper Refresher</a:t>
            </a:r>
          </a:p>
        </p:txBody>
      </p:sp>
    </p:spTree>
    <p:extLst>
      <p:ext uri="{BB962C8B-B14F-4D97-AF65-F5344CB8AC3E}">
        <p14:creationId xmlns:p14="http://schemas.microsoft.com/office/powerpoint/2010/main" val="337871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44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Some limitations on the use of APRs include:</a:t>
            </a:r>
          </a:p>
          <a:p>
            <a:pPr marL="177836" indent="-177836">
              <a:buFont typeface="Arial" panose="020B0604020202020204" pitchFamily="34" charset="0"/>
              <a:buChar char="•"/>
            </a:pPr>
            <a:r>
              <a:rPr lang="en-US">
                <a:solidFill>
                  <a:schemeClr val="tx1"/>
                </a:solidFill>
              </a:rPr>
              <a:t>Cannot be used in IDLH atmospheres </a:t>
            </a:r>
          </a:p>
          <a:p>
            <a:pPr marL="177836" indent="-177836">
              <a:buFont typeface="Arial" panose="020B0604020202020204" pitchFamily="34" charset="0"/>
              <a:buChar char="•"/>
            </a:pPr>
            <a:r>
              <a:rPr lang="en-US">
                <a:solidFill>
                  <a:schemeClr val="tx1"/>
                </a:solidFill>
              </a:rPr>
              <a:t>Cannot be used in oxygen deficient atmospheres </a:t>
            </a:r>
          </a:p>
          <a:p>
            <a:pPr marL="177836" indent="-177836">
              <a:buFont typeface="Arial" panose="020B0604020202020204" pitchFamily="34" charset="0"/>
              <a:buChar char="•"/>
            </a:pPr>
            <a:r>
              <a:rPr lang="en-US">
                <a:solidFill>
                  <a:schemeClr val="tx1"/>
                </a:solidFill>
              </a:rPr>
              <a:t>The chemicals of concern must be known, to allow selection of the appropriate cartridges </a:t>
            </a:r>
          </a:p>
          <a:p>
            <a:pPr marL="177836" indent="-177836">
              <a:buFont typeface="Arial" panose="020B0604020202020204" pitchFamily="34" charset="0"/>
              <a:buChar char="•"/>
            </a:pPr>
            <a:r>
              <a:rPr lang="en-US">
                <a:solidFill>
                  <a:schemeClr val="tx1"/>
                </a:solidFill>
              </a:rPr>
              <a:t>The concentration must be known, to prevent the use in I.D.L.H. situations or at concentrations over the manufacturer limits, and </a:t>
            </a:r>
          </a:p>
          <a:p>
            <a:pPr marL="177836" indent="-177836">
              <a:buFont typeface="Arial" panose="020B0604020202020204" pitchFamily="34" charset="0"/>
              <a:buChar char="•"/>
            </a:pPr>
            <a:r>
              <a:rPr lang="en-US">
                <a:solidFill>
                  <a:schemeClr val="tx1"/>
                </a:solidFill>
              </a:rPr>
              <a:t>Must have and E.S.L.I. or must develop a change out policy </a:t>
            </a:r>
          </a:p>
          <a:p>
            <a:pPr marL="177836" indent="-177836">
              <a:buFont typeface="Arial" panose="020B0604020202020204" pitchFamily="34" charset="0"/>
              <a:buChar char="•"/>
            </a:pPr>
            <a:endParaRPr lang="en-US">
              <a:solidFill>
                <a:schemeClr val="tx1"/>
              </a:solidFill>
            </a:endParaRPr>
          </a:p>
          <a:p>
            <a:pPr marL="177836" indent="-177836">
              <a:buFont typeface="Arial" panose="020B0604020202020204" pitchFamily="34" charset="0"/>
              <a:buChar char="•"/>
            </a:pPr>
            <a:endParaRPr lang="en-US">
              <a:solidFill>
                <a:schemeClr val="tx1"/>
              </a:solidFill>
            </a:endParaRPr>
          </a:p>
          <a:p>
            <a:pPr marL="177836" indent="-177836">
              <a:buFont typeface="Arial" panose="020B0604020202020204" pitchFamily="34" charset="0"/>
              <a:buChar char="•"/>
            </a:pPr>
            <a:endParaRPr lang="en-US">
              <a:solidFill>
                <a:schemeClr val="tx1"/>
              </a:solidFill>
            </a:endParaRPr>
          </a:p>
          <a:p>
            <a:endParaRPr lang="en-US">
              <a:solidFill>
                <a:schemeClr val="tx1"/>
              </a:solidFill>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2017 Hazwoper Refresher</a:t>
            </a:r>
          </a:p>
        </p:txBody>
      </p:sp>
    </p:spTree>
    <p:extLst>
      <p:ext uri="{BB962C8B-B14F-4D97-AF65-F5344CB8AC3E}">
        <p14:creationId xmlns:p14="http://schemas.microsoft.com/office/powerpoint/2010/main" val="136090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03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19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01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936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Last Fall and Winter, we presented on the IPC LNA project at several DD Council meetings and also at IAC membership meetings. </a:t>
            </a:r>
          </a:p>
          <a:p>
            <a:pPr marL="171450" indent="-171450">
              <a:buFontTx/>
              <a:buChar char="-"/>
            </a:pPr>
            <a:r>
              <a:rPr lang="en-US"/>
              <a:t>Since then, we launched the survey in early February 2023 after receiving approval from Delia Tucker and James Doherty.</a:t>
            </a:r>
          </a:p>
          <a:p>
            <a:pPr marL="171450" indent="-171450">
              <a:buFontTx/>
              <a:buChar char="-"/>
            </a:pPr>
            <a:r>
              <a:rPr lang="en-US"/>
              <a:t>The survey was open for approximately seven weeks, and we received 41 completed surveys</a:t>
            </a:r>
          </a:p>
          <a:p>
            <a:pPr marL="171450" indent="-171450">
              <a:buFontTx/>
              <a:buChar char="-"/>
            </a:pPr>
            <a:r>
              <a:rPr lang="en-US"/>
              <a:t>The initial data analysis is complete and we’ll discuss some of the results on the next slides</a:t>
            </a:r>
          </a:p>
          <a:p>
            <a:pPr marL="171450" indent="-171450">
              <a:buFontTx/>
              <a:buChar char="-"/>
            </a:pPr>
            <a:r>
              <a:rPr lang="en-US"/>
              <a:t>We’re gearing up to launch Phase 2 of the project which are the listening sessions with frontline staff at OPWDD group homes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21ACFF-1F54-41DC-AE39-D70F98E6E7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31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gCQAA6AYAAKBBAACYFQAAEAAAACYAAAAIAAAAvZAAAAAAAAA="/>
              </a:ext>
            </a:extLst>
          </p:cNvSpPr>
          <p:nvPr>
            <p:ph type="ctrTitle"/>
          </p:nvPr>
        </p:nvSpPr>
        <p:spPr>
          <a:xfrm>
            <a:off x="1524000" y="1122680"/>
            <a:ext cx="9144000" cy="2387600"/>
          </a:xfrm>
        </p:spPr>
        <p:txBody>
          <a:bodyPr vert="horz" wrap="square" lIns="91440" tIns="45720" rIns="91440" bIns="45720" numCol="1" spcCol="215900" anchor="b">
            <a:prstTxWarp prst="textNoShape">
              <a:avLst/>
            </a:prstTxWarp>
          </a:bodyPr>
          <a:lstStyle>
            <a:lvl1pPr algn="ctr">
              <a:defRPr lang="en-us" sz="60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Subtitle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gCQAAKRYAAKBBAABYIAAAEAAAACYAAAAIAAAAAYAAAAAAAAA="/>
              </a:ext>
            </a:extLst>
          </p:cNvSpPr>
          <p:nvPr>
            <p:ph type="subTitle" idx="1"/>
          </p:nvPr>
        </p:nvSpPr>
        <p:spPr>
          <a:xfrm>
            <a:off x="1524000" y="3602355"/>
            <a:ext cx="9144000" cy="1655445"/>
          </a:xfrm>
        </p:spPr>
        <p:txBody>
          <a:bodyPr/>
          <a:lstStyle>
            <a:lvl1pPr marL="0" indent="0" algn="ctr">
              <a:buNone/>
              <a:defRPr lang="en-us" sz="2400"/>
            </a:lvl1pPr>
            <a:lvl2pPr marL="457200" indent="0" algn="ctr">
              <a:buNone/>
              <a:defRPr lang="en-us" sz="2000"/>
            </a:lvl2pPr>
            <a:lvl3pPr marL="914400" indent="0" algn="ctr">
              <a:buNone/>
              <a:defRPr lang="en-us" sz="1800"/>
            </a:lvl3pPr>
            <a:lvl4pPr marL="1371600" indent="0" algn="ctr">
              <a:buNone/>
              <a:defRPr lang="en-us" sz="1600"/>
            </a:lvl4pPr>
            <a:lvl5pPr marL="1828800" indent="0" algn="ctr">
              <a:buNone/>
              <a:defRPr lang="en-us" sz="1600"/>
            </a:lvl5pPr>
            <a:lvl6pPr marL="2286000" indent="0" algn="ctr">
              <a:buNone/>
              <a:defRPr lang="en-us" sz="1600"/>
            </a:lvl6pPr>
            <a:lvl7pPr marL="2743200" indent="0" algn="ctr">
              <a:buNone/>
              <a:defRPr lang="en-us" sz="1600"/>
            </a:lvl7pPr>
            <a:lvl8pPr marL="3200400" indent="0" algn="ctr">
              <a:buNone/>
              <a:defRPr lang="en-us" sz="1600"/>
            </a:lvl8pPr>
            <a:lvl9pPr marL="3657600" indent="0" algn="ctr">
              <a:buNone/>
              <a:defRPr lang="en-us" sz="1600"/>
            </a:lvl9pPr>
          </a:lstStyle>
          <a:p>
            <a:pPr>
              <a:defRPr lang="en-us"/>
            </a:pPr>
            <a:r>
              <a:t>Click to edit Master subtitle style</a:t>
            </a:r>
          </a:p>
        </p:txBody>
      </p:sp>
      <p:sp>
        <p:nvSpPr>
          <p:cNvPr id="4"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8D64-2AC3-4F7B-8DA2-DC2EC3EC7B89}" type="datetime1">
              <a:t>4/8/2024</a:t>
            </a:fld>
            <a:endParaRPr/>
          </a:p>
        </p:txBody>
      </p:sp>
      <p:sp>
        <p:nvSpPr>
          <p:cNvPr id="5"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9E89-C7C3-4F68-8DA2-313DD0EC7B64}" type="slidenum">
              <a:t>‹#›</a:t>
            </a:fld>
            <a:endParaRPr/>
          </a:p>
        </p:txBody>
      </p:sp>
    </p:spTree>
    <p:extLst>
      <p:ext uri="{BB962C8B-B14F-4D97-AF65-F5344CB8AC3E}">
        <p14:creationId xmlns:p14="http://schemas.microsoft.com/office/powerpoint/2010/main" val="333256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en-us"/>
            </a:pPr>
            <a:r>
              <a:t>Click to edit Master title style</a:t>
            </a:r>
          </a:p>
        </p:txBody>
      </p:sp>
      <p:sp>
        <p:nvSpPr>
          <p:cNvPr id="3" name="Vertical Text Placeholder 2"/>
          <p:cNvSpPr>
            <a:spLocks noGrp="1" noChangeArrowheads="1"/>
            <a:extLst>
              <a:ext uri="smNativeData">
                <pr:smNativeData xmlns="" xmlns:pr="smNativeData" xmlns:p14="http://schemas.microsoft.com/office/powerpoint/2010/main" val="SMDATA_13_+rlQYB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OwsAANhFAAAAJgAAEAAAACYAAAAIAAAAPhAAAAAAAAA="/>
              </a:ext>
            </a:extLst>
          </p:cNvSpPr>
          <p:nvPr>
            <p:ph idx="1"/>
          </p:nvPr>
        </p:nvSpPr>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9D00-4EC3-4F6B-8DA2-B83ED3EC7BED}" type="datetime1">
              <a:t>4/8/2024</a:t>
            </a:fld>
            <a:endParaRPr/>
          </a:p>
        </p:txBody>
      </p:sp>
      <p:sp>
        <p:nvSpPr>
          <p:cNvPr id="5"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CD4A-04C3-4F3B-8DA2-F26E83EC7BA7}" type="slidenum">
              <a:t>‹#›</a:t>
            </a:fld>
            <a:endParaRPr/>
          </a:p>
        </p:txBody>
      </p:sp>
    </p:spTree>
    <p:extLst>
      <p:ext uri="{BB962C8B-B14F-4D97-AF65-F5344CB8AC3E}">
        <p14:creationId xmlns:p14="http://schemas.microsoft.com/office/powerpoint/2010/main" val="84888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 xmlns:pr="smNativeData" xmlns:p14="http://schemas.microsoft.com/office/powerpoint/2010/main" val="SMDATA_13_+rlQYBMAAAAlAAAAZAAAAA0AAAAAkAAAAEgAAACQAAAASAAAAAAAAAAB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NQAAPwIAANhFAAAAJgAAEAAAACYAAAAIAAAAPxAAAAAAAAA="/>
              </a:ext>
            </a:extLst>
          </p:cNvSpPr>
          <p:nvPr>
            <p:ph type="title"/>
          </p:nvPr>
        </p:nvSpPr>
        <p:spPr>
          <a:xfrm>
            <a:off x="8724900" y="365125"/>
            <a:ext cx="2628900" cy="5812155"/>
          </a:xfrm>
        </p:spPr>
        <p:txBody>
          <a:bodyPr vert="vert" wrap="square" lIns="91440" tIns="45720" rIns="91440" bIns="45720" numCol="1" spcCol="215900" anchor="ctr">
            <a:prstTxWarp prst="textNoShape">
              <a:avLst/>
            </a:prstTxWarp>
          </a:bodyPr>
          <a:lstStyle/>
          <a:p>
            <a:pPr>
              <a:defRPr lang="en-us"/>
            </a:pPr>
            <a:r>
              <a:t>Click to edit Master title style</a:t>
            </a:r>
          </a:p>
        </p:txBody>
      </p:sp>
      <p:sp>
        <p:nvSpPr>
          <p:cNvPr id="3" name="Vertical Text Placeholder 2"/>
          <p:cNvSpPr>
            <a:spLocks noGrp="1" noChangeArrowheads="1"/>
            <a:extLst>
              <a:ext uri="smNativeData">
                <pr:smNativeData xmlns="" xmlns:pr="smNativeData" xmlns:p14="http://schemas.microsoft.com/office/powerpoint/2010/main" val="SMDATA_13_+rlQYB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Lw0AAAAJgAAEAAAACYAAAAIAAAAPxAAAAAAAAA="/>
              </a:ext>
            </a:extLst>
          </p:cNvSpPr>
          <p:nvPr>
            <p:ph idx="1"/>
          </p:nvPr>
        </p:nvSpPr>
        <p:spPr>
          <a:xfrm>
            <a:off x="838200" y="365125"/>
            <a:ext cx="7734300" cy="5812155"/>
          </a:xfrm>
        </p:spPr>
        <p:txBody>
          <a:bodyPr vert="vert"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F3B6-F8C3-4F05-8DA2-0E50BDEC7B5B}" type="datetime1">
              <a:t>4/8/2024</a:t>
            </a:fld>
            <a:endParaRPr/>
          </a:p>
        </p:txBody>
      </p:sp>
      <p:sp>
        <p:nvSpPr>
          <p:cNvPr id="5"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B6C6-88C3-4F40-8DA2-7E15F8EC7B2B}" type="slidenum">
              <a:t>‹#›</a:t>
            </a:fld>
            <a:endParaRPr/>
          </a:p>
        </p:txBody>
      </p:sp>
    </p:spTree>
    <p:extLst>
      <p:ext uri="{BB962C8B-B14F-4D97-AF65-F5344CB8AC3E}">
        <p14:creationId xmlns:p14="http://schemas.microsoft.com/office/powerpoint/2010/main" val="3017496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 name="Picture 2" descr="Droplets-HD-Content-R1d.png"/>
          <p:cNvPicPr>
            <a:picLocks noChangeAspect="1"/>
            <a:extLst>
              <a:ext uri="smNativeData">
                <pr:smNativeData xmlns="" xmlns:pr="smNativeData" xmlns:p14="http://schemas.microsoft.com/office/powerpoint/2010/main" val="SMDATA_15_+rlQYB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AASwAAMCoAABAAAAAmAAAACAAAAP//////////"/>
              </a:ext>
            </a:extLst>
          </p:cNvPicPr>
          <p:nvPr/>
        </p:nvPicPr>
        <p:blipFill>
          <a:blip r:embed="rId2"/>
          <a:stretch>
            <a:fillRect/>
          </a:stretch>
        </p:blipFill>
        <p:spPr>
          <a:xfrm>
            <a:off x="0" y="0"/>
            <a:ext cx="12192000" cy="6858000"/>
          </a:xfrm>
          <a:prstGeom prst="rect">
            <a:avLst/>
          </a:prstGeom>
          <a:noFill/>
          <a:ln>
            <a:noFill/>
          </a:ln>
          <a:effectLst/>
        </p:spPr>
      </p:pic>
      <p:sp>
        <p:nvSpPr>
          <p:cNvPr id="3"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en-us"/>
            </a:pPr>
            <a:r>
              <a:t>Click to edit Master title style</a:t>
            </a:r>
          </a:p>
        </p:txBody>
      </p:sp>
      <p:sp>
        <p:nvSpPr>
          <p:cNvPr id="4" name="Content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BQAAkA4AAGBFAACgIwAAEAAAACYAAAAIAAAAAQAAAAAAAAA="/>
              </a:ext>
            </a:extLst>
          </p:cNvSpPr>
          <p:nvPr>
            <p:ph idx="13"/>
          </p:nvPr>
        </p:nvSpPr>
        <p:spPr>
          <a:xfrm>
            <a:off x="913765" y="2367280"/>
            <a:ext cx="10363835" cy="3423920"/>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8788-C6C3-4F71-8DA2-3024C9EC7B65}" type="datetime1">
              <a:t>4/8/2024</a:t>
            </a:fld>
            <a:endParaRPr/>
          </a:p>
        </p:txBody>
      </p:sp>
      <p:sp>
        <p:nvSpPr>
          <p:cNvPr id="6"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7"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E7ED-A3C3-4F11-8DA2-5544A9EC7B00}" type="slidenum">
              <a:t>‹#›</a:t>
            </a:fld>
            <a:endParaRPr/>
          </a:p>
        </p:txBody>
      </p:sp>
    </p:spTree>
    <p:extLst>
      <p:ext uri="{BB962C8B-B14F-4D97-AF65-F5344CB8AC3E}">
        <p14:creationId xmlns:p14="http://schemas.microsoft.com/office/powerpoint/2010/main" val="346512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2" name="Picture 14" descr="Droplets-HD-Content-R1d.png"/>
          <p:cNvPicPr>
            <a:picLocks noChangeAspect="1"/>
            <a:extLst>
              <a:ext uri="smNativeData">
                <pr:smNativeData xmlns="" xmlns:pr="smNativeData" xmlns:p14="http://schemas.microsoft.com/office/powerpoint/2010/main" val="SMDATA_15_+rlQYB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Q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AASwAAMCoAABAAAAAmAAAACAAAAP//////////"/>
              </a:ext>
            </a:extLst>
          </p:cNvPicPr>
          <p:nvPr/>
        </p:nvPicPr>
        <p:blipFill>
          <a:blip r:embed="rId2"/>
          <a:stretch>
            <a:fillRect/>
          </a:stretch>
        </p:blipFill>
        <p:spPr>
          <a:xfrm>
            <a:off x="0" y="0"/>
            <a:ext cx="12192000" cy="6858000"/>
          </a:xfrm>
          <a:prstGeom prst="rect">
            <a:avLst/>
          </a:prstGeom>
          <a:noFill/>
          <a:ln>
            <a:noFill/>
          </a:ln>
          <a:effectLst/>
        </p:spPr>
      </p:pic>
      <p:sp>
        <p:nvSpPr>
          <p:cNvPr id="3"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BQAAzgMAAGFFAACgDQAAEAAAACYAAAAIAAAAAQAAAAAAAAA="/>
              </a:ext>
            </a:extLst>
          </p:cNvSpPr>
          <p:nvPr>
            <p:ph type="title"/>
          </p:nvPr>
        </p:nvSpPr>
        <p:spPr>
          <a:xfrm>
            <a:off x="913765" y="618490"/>
            <a:ext cx="10364470" cy="1596390"/>
          </a:xfrm>
        </p:spPr>
        <p:txBody>
          <a:bodyPr/>
          <a:lstStyle/>
          <a:p>
            <a:pPr>
              <a:defRPr lang="en-us"/>
            </a:pPr>
            <a:r>
              <a:t>Click to edit Master title style</a:t>
            </a:r>
          </a:p>
        </p:txBody>
      </p:sp>
      <p:sp>
        <p:nvSpPr>
          <p:cNvPr id="4" name="Text Placeholder 2"/>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NBwAAlg4AAAglAADFEgAAEAAAACYAAAAIAAAAvZAAAAAAAAA="/>
              </a:ext>
            </a:extLst>
          </p:cNvSpPr>
          <p:nvPr>
            <p:ph idx="1"/>
          </p:nvPr>
        </p:nvSpPr>
        <p:spPr>
          <a:xfrm>
            <a:off x="1146175" y="2371090"/>
            <a:ext cx="4873625" cy="680085"/>
          </a:xfrm>
        </p:spPr>
        <p:txBody>
          <a:bodyPr vert="horz" wrap="square" lIns="91440" tIns="45720" rIns="91440" bIns="45720" numCol="1" spcCol="215900" anchor="b">
            <a:prstTxWarp prst="textNoShape">
              <a:avLst/>
            </a:prstTxWarp>
          </a:bodyPr>
          <a:lstStyle>
            <a:lvl1pPr marL="0" indent="0">
              <a:lnSpc>
                <a:spcPct val="85000"/>
              </a:lnSpc>
              <a:buNone/>
              <a:defRPr lang="en-us" sz="26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5" name="Content Placeholder 3"/>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BQAAxRIAAAglAACgIwAAEAAAACYAAAAIAAAAAQAAAAAAAAA="/>
              </a:ext>
            </a:extLst>
          </p:cNvSpPr>
          <p:nvPr>
            <p:ph idx="13"/>
          </p:nvPr>
        </p:nvSpPr>
        <p:spPr>
          <a:xfrm>
            <a:off x="913765" y="3051175"/>
            <a:ext cx="5106035" cy="274002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6" name="Text Placeholder 4"/>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ZJwAAlg4AAGFFAADFEgAAEAAAACYAAAAIAAAAvZAAAAAAAAA="/>
              </a:ext>
            </a:extLst>
          </p:cNvSpPr>
          <p:nvPr>
            <p:ph idx="3"/>
          </p:nvPr>
        </p:nvSpPr>
        <p:spPr>
          <a:xfrm>
            <a:off x="6396355" y="2371090"/>
            <a:ext cx="4881880" cy="680085"/>
          </a:xfrm>
        </p:spPr>
        <p:txBody>
          <a:bodyPr vert="horz" wrap="square" lIns="91440" tIns="45720" rIns="91440" bIns="45720" numCol="1" spcCol="215900" anchor="b">
            <a:prstTxWarp prst="textNoShape">
              <a:avLst/>
            </a:prstTxWarp>
          </a:bodyPr>
          <a:lstStyle>
            <a:lvl1pPr marL="0" indent="0">
              <a:lnSpc>
                <a:spcPct val="85000"/>
              </a:lnSpc>
              <a:buNone/>
              <a:defRPr lang="en-us" sz="26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7" name="Content Placeholder 5"/>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xRIAAGBFAACgIwAAEAAAACYAAAAIAAAAAQAAAAAAAAA="/>
              </a:ext>
            </a:extLst>
          </p:cNvSpPr>
          <p:nvPr>
            <p:ph idx="14"/>
          </p:nvPr>
        </p:nvSpPr>
        <p:spPr>
          <a:xfrm>
            <a:off x="6172200" y="3051175"/>
            <a:ext cx="5105400" cy="274002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8" name="Date Placeholder 6"/>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EB9C-D2C3-4F1D-8DA2-2448A5EC7B71}" type="datetime1">
              <a:t>4/8/2024</a:t>
            </a:fld>
            <a:endParaRPr/>
          </a:p>
        </p:txBody>
      </p:sp>
      <p:sp>
        <p:nvSpPr>
          <p:cNvPr id="9" name="Footer Placeholder 7"/>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10" name="Slide Number Placeholder 8"/>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9D3E-70C3-4F6B-8DA2-863ED3EC7BD3}" type="slidenum">
              <a:t>‹#›</a:t>
            </a:fld>
            <a:endParaRPr/>
          </a:p>
        </p:txBody>
      </p:sp>
    </p:spTree>
    <p:extLst>
      <p:ext uri="{BB962C8B-B14F-4D97-AF65-F5344CB8AC3E}">
        <p14:creationId xmlns:p14="http://schemas.microsoft.com/office/powerpoint/2010/main" val="3481093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pic>
        <p:nvPicPr>
          <p:cNvPr id="2" name="Picture 7" descr="Droplets-HD-Content-R1d.png"/>
          <p:cNvPicPr>
            <a:picLocks noChangeAspect="1"/>
            <a:extLst>
              <a:ext uri="smNativeData">
                <pr:smNativeData xmlns="" xmlns:pr="smNativeData" xmlns:p14="http://schemas.microsoft.com/office/powerpoint/2010/main" val="SMDATA_15_+rlQYB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AAAAAAAAAAAASwAAMCoAABAAAAAmAAAACAAAAP//////////"/>
              </a:ext>
            </a:extLst>
          </p:cNvPicPr>
          <p:nvPr/>
        </p:nvPicPr>
        <p:blipFill>
          <a:blip r:embed="rId2"/>
          <a:stretch>
            <a:fillRect/>
          </a:stretch>
        </p:blipFill>
        <p:spPr>
          <a:xfrm>
            <a:off x="0" y="0"/>
            <a:ext cx="12192000" cy="6858000"/>
          </a:xfrm>
          <a:prstGeom prst="rect">
            <a:avLst/>
          </a:prstGeom>
          <a:noFill/>
          <a:ln>
            <a:noFill/>
          </a:ln>
          <a:effectLst/>
        </p:spPr>
      </p:pic>
      <p:sp>
        <p:nvSpPr>
          <p:cNvPr id="3" name="Title 1"/>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BQAAKA0AAGFFAACcHAAAEAAAACYAAAAIAAAAvZAAAAAAAAA="/>
              </a:ext>
            </a:extLst>
          </p:cNvSpPr>
          <p:nvPr>
            <p:ph type="title"/>
          </p:nvPr>
        </p:nvSpPr>
        <p:spPr>
          <a:xfrm>
            <a:off x="913765" y="2138680"/>
            <a:ext cx="10364470" cy="2512060"/>
          </a:xfrm>
        </p:spPr>
        <p:txBody>
          <a:bodyPr vert="horz" wrap="square" lIns="91440" tIns="45720" rIns="91440" bIns="45720" numCol="1" spcCol="215900" anchor="b">
            <a:prstTxWarp prst="textNoShape">
              <a:avLst/>
            </a:prstTxWarp>
          </a:bodyPr>
          <a:lstStyle>
            <a:lvl1pPr algn="ctr">
              <a:defRPr lang="en-us" sz="3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4" name="Text Placeholder 3"/>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fBQAArhwAAGFFAACzIwAAEAAAACYAAAAIAAAAAYAAAAAAAAA="/>
              </a:ext>
            </a:extLst>
          </p:cNvSpPr>
          <p:nvPr>
            <p:ph idx="2"/>
          </p:nvPr>
        </p:nvSpPr>
        <p:spPr>
          <a:xfrm>
            <a:off x="913765" y="4662170"/>
            <a:ext cx="10364470" cy="1141095"/>
          </a:xfrm>
        </p:spPr>
        <p:txBody>
          <a:bodyPr/>
          <a:lstStyle>
            <a:lvl1pPr marL="0" indent="0" algn="ctr">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a:defRPr lang="en-us"/>
            </a:pPr>
            <a:r>
              <a:t>Click to edit Master text styles</a:t>
            </a:r>
          </a:p>
        </p:txBody>
      </p:sp>
      <p:sp>
        <p:nvSpPr>
          <p:cNvPr id="5" name="Date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9C0B-45C3-4F6A-8DA2-B33FD2EC7BE6}" type="datetime1">
              <a:t>4/8/2024</a:t>
            </a:fld>
            <a:endParaRPr/>
          </a:p>
        </p:txBody>
      </p:sp>
      <p:sp>
        <p:nvSpPr>
          <p:cNvPr id="6" name="Foot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B8EB-A5C3-4F4E-8DA2-531BF6EC7B06}" type="slidenum">
              <a:t>‹#›</a:t>
            </a:fld>
            <a:endParaRPr/>
          </a:p>
        </p:txBody>
      </p:sp>
    </p:spTree>
    <p:extLst>
      <p:ext uri="{BB962C8B-B14F-4D97-AF65-F5344CB8AC3E}">
        <p14:creationId xmlns:p14="http://schemas.microsoft.com/office/powerpoint/2010/main" val="228464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3461"/>
            <a:ext cx="10972800" cy="1143000"/>
          </a:xfrm>
        </p:spPr>
        <p:txBody>
          <a:bodyPr>
            <a:normAutofit/>
          </a:bodyPr>
          <a:lstStyle>
            <a:lvl1pPr marL="0" indent="0" algn="l">
              <a:buFont typeface="Arial" panose="020B0604020202020204" pitchFamily="34" charset="0"/>
              <a:buNone/>
              <a:defRPr sz="3200"/>
            </a:lvl1pPr>
          </a:lstStyle>
          <a:p>
            <a:r>
              <a:rPr lang="en-US"/>
              <a:t>Click to edit Master title style</a:t>
            </a:r>
          </a:p>
        </p:txBody>
      </p:sp>
      <p:sp>
        <p:nvSpPr>
          <p:cNvPr id="3" name="Content Placeholder 2"/>
          <p:cNvSpPr>
            <a:spLocks noGrp="1"/>
          </p:cNvSpPr>
          <p:nvPr>
            <p:ph idx="1"/>
          </p:nvPr>
        </p:nvSpPr>
        <p:spPr>
          <a:xfrm>
            <a:off x="595746" y="1648691"/>
            <a:ext cx="10986655" cy="4253635"/>
          </a:xfrm>
        </p:spPr>
        <p:txBody>
          <a:bodyPr/>
          <a:lstStyle>
            <a:lvl1pPr>
              <a:spcBef>
                <a:spcPts val="800"/>
              </a:spcBef>
              <a:defRPr sz="2667"/>
            </a:lvl1pPr>
            <a:lvl2pPr marL="385224" indent="-385224">
              <a:spcBef>
                <a:spcPts val="800"/>
              </a:spcBef>
              <a:defRPr sz="2400">
                <a:latin typeface="Arial" panose="020B0604020202020204" pitchFamily="34" charset="0"/>
                <a:cs typeface="Arial" panose="020B0604020202020204" pitchFamily="34" charset="0"/>
              </a:defRPr>
            </a:lvl2pPr>
            <a:lvl3pPr marL="753514" indent="-289977">
              <a:spcBef>
                <a:spcPts val="800"/>
              </a:spcBef>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7680960" y="6536796"/>
            <a:ext cx="3901440" cy="155448"/>
          </a:xfrm>
          <a:prstGeom prst="rect">
            <a:avLst/>
          </a:prstGeom>
        </p:spPr>
        <p:txBody>
          <a:bodyPr anchor="ctr"/>
          <a:lstStyle>
            <a:lvl1pPr algn="r">
              <a:defRPr sz="1333">
                <a:solidFill>
                  <a:schemeClr val="tx1"/>
                </a:solidFill>
                <a:latin typeface="Arial Black" panose="020B0A04020102020204" pitchFamily="34" charset="0"/>
                <a:cs typeface="Arial" panose="020B0604020202020204" pitchFamily="34" charset="0"/>
              </a:defRPr>
            </a:lvl1pPr>
          </a:lstStyle>
          <a:p>
            <a:r>
              <a:rPr lang="en-US" altLang="en-US"/>
              <a:t>Presentation title </a:t>
            </a:r>
          </a:p>
        </p:txBody>
      </p:sp>
    </p:spTree>
    <p:custDataLst>
      <p:tags r:id="rId1"/>
    </p:custDataLst>
    <p:extLst>
      <p:ext uri="{BB962C8B-B14F-4D97-AF65-F5344CB8AC3E}">
        <p14:creationId xmlns:p14="http://schemas.microsoft.com/office/powerpoint/2010/main" val="8973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rgbClr val="525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latin typeface="Articulate" panose="02000503040000020004" pitchFamily="2" charset="0"/>
            </a:endParaRPr>
          </a:p>
        </p:txBody>
      </p:sp>
      <p:sp>
        <p:nvSpPr>
          <p:cNvPr id="2" name="Title 1"/>
          <p:cNvSpPr>
            <a:spLocks noGrp="1"/>
          </p:cNvSpPr>
          <p:nvPr>
            <p:ph type="title"/>
          </p:nvPr>
        </p:nvSpPr>
        <p:spPr>
          <a:xfrm>
            <a:off x="101600" y="304800"/>
            <a:ext cx="5892800" cy="1219200"/>
          </a:xfrm>
          <a:prstGeom prst="rect">
            <a:avLst/>
          </a:prstGeom>
        </p:spPr>
        <p:txBody>
          <a:bodyPr anchor="ctr"/>
          <a:lstStyle>
            <a:lvl1pPr marL="154513" indent="0">
              <a:defRPr sz="3733">
                <a:latin typeface="Articulate" panose="02000503040000020004" pitchFamily="2" charset="0"/>
              </a:defRPr>
            </a:lvl1pPr>
          </a:lstStyle>
          <a:p>
            <a:r>
              <a:rPr lang="en-US"/>
              <a:t>Click to edit Master title style</a:t>
            </a:r>
          </a:p>
        </p:txBody>
      </p:sp>
      <p:sp>
        <p:nvSpPr>
          <p:cNvPr id="6" name="Text Placeholder 5"/>
          <p:cNvSpPr>
            <a:spLocks noGrp="1"/>
          </p:cNvSpPr>
          <p:nvPr>
            <p:ph type="body" sz="quarter" idx="10"/>
          </p:nvPr>
        </p:nvSpPr>
        <p:spPr>
          <a:xfrm>
            <a:off x="203200" y="1600202"/>
            <a:ext cx="5791200" cy="4803775"/>
          </a:xfrm>
          <a:prstGeom prst="rect">
            <a:avLst/>
          </a:prstGeom>
        </p:spPr>
        <p:txBody>
          <a:bodyPr>
            <a:normAutofit/>
          </a:bodyPr>
          <a:lstStyle>
            <a:lvl1pPr>
              <a:defRPr sz="3200">
                <a:solidFill>
                  <a:schemeClr val="bg1"/>
                </a:solidFill>
                <a:latin typeface="Articulate" panose="02000503040000020004" pitchFamily="2" charset="0"/>
              </a:defRPr>
            </a:lvl1pPr>
            <a:lvl2pPr>
              <a:defRPr sz="2667">
                <a:solidFill>
                  <a:schemeClr val="bg1"/>
                </a:solidFill>
                <a:latin typeface="Articulate" panose="02000503040000020004" pitchFamily="2" charset="0"/>
              </a:defRPr>
            </a:lvl2pPr>
            <a:lvl3pPr>
              <a:defRPr i="1">
                <a:solidFill>
                  <a:schemeClr val="bg1"/>
                </a:solidFill>
                <a:latin typeface="Times New Roman" panose="02020603050405020304" pitchFamily="18" charset="0"/>
                <a:cs typeface="Times New Roman" panose="02020603050405020304" pitchFamily="18" charset="0"/>
              </a:defRPr>
            </a:lvl3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2247763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3461"/>
            <a:ext cx="10972800" cy="1143000"/>
          </a:xfrm>
          <a:prstGeom prst="rect">
            <a:avLst/>
          </a:prstGeom>
        </p:spPr>
        <p:txBody>
          <a:bodyPr>
            <a:normAutofit/>
          </a:bodyPr>
          <a:lstStyle>
            <a:lvl1pPr marL="0" indent="0" algn="l">
              <a:buFont typeface="Arial" panose="020B0604020202020204" pitchFamily="34" charset="0"/>
              <a:buNone/>
              <a:defRPr sz="3200"/>
            </a:lvl1pPr>
          </a:lstStyle>
          <a:p>
            <a:r>
              <a:rPr lang="en-US"/>
              <a:t>Click to edit Master title style</a:t>
            </a:r>
          </a:p>
        </p:txBody>
      </p:sp>
      <p:sp>
        <p:nvSpPr>
          <p:cNvPr id="3" name="Content Placeholder 2"/>
          <p:cNvSpPr>
            <a:spLocks noGrp="1"/>
          </p:cNvSpPr>
          <p:nvPr>
            <p:ph idx="1"/>
          </p:nvPr>
        </p:nvSpPr>
        <p:spPr>
          <a:xfrm>
            <a:off x="595746" y="1648691"/>
            <a:ext cx="10986655" cy="4253635"/>
          </a:xfrm>
          <a:prstGeom prst="rect">
            <a:avLst/>
          </a:prstGeom>
        </p:spPr>
        <p:txBody>
          <a:bodyPr/>
          <a:lstStyle>
            <a:lvl1pPr>
              <a:spcBef>
                <a:spcPts val="800"/>
              </a:spcBef>
              <a:defRPr sz="2667"/>
            </a:lvl1pPr>
            <a:lvl2pPr marL="385224" indent="-385224">
              <a:spcBef>
                <a:spcPts val="800"/>
              </a:spcBef>
              <a:defRPr sz="2400">
                <a:latin typeface="Arial" panose="020B0604020202020204" pitchFamily="34" charset="0"/>
                <a:cs typeface="Arial" panose="020B0604020202020204" pitchFamily="34" charset="0"/>
              </a:defRPr>
            </a:lvl2pPr>
            <a:lvl3pPr marL="753514" indent="-289977">
              <a:spcBef>
                <a:spcPts val="800"/>
              </a:spcBef>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7680960" y="6536796"/>
            <a:ext cx="3901440" cy="155448"/>
          </a:xfrm>
          <a:prstGeom prst="rect">
            <a:avLst/>
          </a:prstGeom>
        </p:spPr>
        <p:txBody>
          <a:bodyPr anchor="ctr"/>
          <a:lstStyle>
            <a:lvl1pPr algn="r">
              <a:defRPr sz="1333">
                <a:solidFill>
                  <a:schemeClr val="tx1"/>
                </a:solidFill>
                <a:latin typeface="Arial Black" panose="020B0A04020102020204" pitchFamily="34" charset="0"/>
                <a:cs typeface="Arial" panose="020B0604020202020204" pitchFamily="34" charset="0"/>
              </a:defRPr>
            </a:lvl1pPr>
          </a:lstStyle>
          <a:p>
            <a:pPr fontAlgn="base">
              <a:spcBef>
                <a:spcPct val="0"/>
              </a:spcBef>
              <a:spcAft>
                <a:spcPct val="0"/>
              </a:spcAft>
            </a:pPr>
            <a:r>
              <a:rPr lang="en-US" altLang="en-US">
                <a:solidFill>
                  <a:srgbClr val="000000"/>
                </a:solidFill>
              </a:rPr>
              <a:t>Presentation title </a:t>
            </a:r>
          </a:p>
        </p:txBody>
      </p:sp>
    </p:spTree>
    <p:custDataLst>
      <p:tags r:id="rId1"/>
    </p:custDataLst>
    <p:extLst>
      <p:ext uri="{BB962C8B-B14F-4D97-AF65-F5344CB8AC3E}">
        <p14:creationId xmlns:p14="http://schemas.microsoft.com/office/powerpoint/2010/main" val="2902638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3461"/>
            <a:ext cx="10972800" cy="1143000"/>
          </a:xfrm>
        </p:spPr>
        <p:txBody>
          <a:bodyPr>
            <a:normAutofit/>
          </a:bodyPr>
          <a:lstStyle>
            <a:lvl1pPr marL="0" indent="0" algn="l">
              <a:buFont typeface="Arial" panose="020B0604020202020204" pitchFamily="34" charset="0"/>
              <a:buNone/>
              <a:defRPr sz="3200"/>
            </a:lvl1pPr>
          </a:lstStyle>
          <a:p>
            <a:r>
              <a:rPr lang="en-US"/>
              <a:t>Click to edit Master title style</a:t>
            </a:r>
          </a:p>
        </p:txBody>
      </p:sp>
      <p:sp>
        <p:nvSpPr>
          <p:cNvPr id="3" name="Content Placeholder 2"/>
          <p:cNvSpPr>
            <a:spLocks noGrp="1"/>
          </p:cNvSpPr>
          <p:nvPr>
            <p:ph idx="1"/>
          </p:nvPr>
        </p:nvSpPr>
        <p:spPr>
          <a:xfrm>
            <a:off x="595747" y="1648691"/>
            <a:ext cx="10986655" cy="4253635"/>
          </a:xfrm>
        </p:spPr>
        <p:txBody>
          <a:bodyPr/>
          <a:lstStyle>
            <a:lvl1pPr>
              <a:spcBef>
                <a:spcPts val="800"/>
              </a:spcBef>
              <a:defRPr sz="2667"/>
            </a:lvl1pPr>
            <a:lvl2pPr marL="385224" indent="-385224">
              <a:spcBef>
                <a:spcPts val="800"/>
              </a:spcBef>
              <a:defRPr sz="2400">
                <a:latin typeface="Arial" panose="020B0604020202020204" pitchFamily="34" charset="0"/>
                <a:cs typeface="Arial" panose="020B0604020202020204" pitchFamily="34" charset="0"/>
              </a:defRPr>
            </a:lvl2pPr>
            <a:lvl3pPr marL="753514" indent="-289977">
              <a:spcBef>
                <a:spcPts val="800"/>
              </a:spcBef>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7680960" y="6536796"/>
            <a:ext cx="3901440" cy="155448"/>
          </a:xfrm>
          <a:prstGeom prst="rect">
            <a:avLst/>
          </a:prstGeom>
        </p:spPr>
        <p:txBody>
          <a:bodyPr anchor="ctr"/>
          <a:lstStyle>
            <a:lvl1pPr algn="r">
              <a:defRPr sz="1333">
                <a:solidFill>
                  <a:schemeClr val="tx1"/>
                </a:solidFill>
                <a:latin typeface="Arial Black" panose="020B0A04020102020204" pitchFamily="34" charset="0"/>
                <a:cs typeface="Arial" panose="020B0604020202020204" pitchFamily="34" charset="0"/>
              </a:defRPr>
            </a:lvl1pPr>
          </a:lstStyle>
          <a:p>
            <a:r>
              <a:rPr lang="en-US" altLang="en-US">
                <a:solidFill>
                  <a:prstClr val="black"/>
                </a:solidFill>
              </a:rPr>
              <a:t>Presentation title </a:t>
            </a:r>
          </a:p>
        </p:txBody>
      </p:sp>
    </p:spTree>
    <p:custDataLst>
      <p:tags r:id="rId1"/>
    </p:custDataLst>
    <p:extLst>
      <p:ext uri="{BB962C8B-B14F-4D97-AF65-F5344CB8AC3E}">
        <p14:creationId xmlns:p14="http://schemas.microsoft.com/office/powerpoint/2010/main" val="282349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3461"/>
            <a:ext cx="10972800" cy="1143000"/>
          </a:xfrm>
        </p:spPr>
        <p:txBody>
          <a:bodyPr>
            <a:normAutofit/>
          </a:bodyPr>
          <a:lstStyle>
            <a:lvl1pPr marL="0" indent="0" algn="l">
              <a:buFont typeface="Arial" panose="020B0604020202020204" pitchFamily="34" charset="0"/>
              <a:buNone/>
              <a:defRPr sz="3200"/>
            </a:lvl1pPr>
          </a:lstStyle>
          <a:p>
            <a:r>
              <a:rPr lang="en-US"/>
              <a:t>Click to edit Master title style</a:t>
            </a:r>
          </a:p>
        </p:txBody>
      </p:sp>
      <p:sp>
        <p:nvSpPr>
          <p:cNvPr id="3" name="Content Placeholder 2"/>
          <p:cNvSpPr>
            <a:spLocks noGrp="1"/>
          </p:cNvSpPr>
          <p:nvPr>
            <p:ph idx="1"/>
          </p:nvPr>
        </p:nvSpPr>
        <p:spPr>
          <a:xfrm>
            <a:off x="595746" y="1648691"/>
            <a:ext cx="10986655" cy="4253635"/>
          </a:xfrm>
        </p:spPr>
        <p:txBody>
          <a:bodyPr/>
          <a:lstStyle>
            <a:lvl1pPr>
              <a:spcBef>
                <a:spcPts val="800"/>
              </a:spcBef>
              <a:defRPr sz="2667"/>
            </a:lvl1pPr>
            <a:lvl2pPr marL="385224" indent="-385224">
              <a:spcBef>
                <a:spcPts val="800"/>
              </a:spcBef>
              <a:defRPr sz="2400">
                <a:latin typeface="Arial" panose="020B0604020202020204" pitchFamily="34" charset="0"/>
                <a:cs typeface="Arial" panose="020B0604020202020204" pitchFamily="34" charset="0"/>
              </a:defRPr>
            </a:lvl2pPr>
            <a:lvl3pPr marL="753514" indent="-289977">
              <a:spcBef>
                <a:spcPts val="800"/>
              </a:spcBef>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7680960" y="6536796"/>
            <a:ext cx="3901440" cy="155448"/>
          </a:xfrm>
          <a:prstGeom prst="rect">
            <a:avLst/>
          </a:prstGeom>
        </p:spPr>
        <p:txBody>
          <a:bodyPr anchor="ctr"/>
          <a:lstStyle>
            <a:lvl1pPr algn="r">
              <a:defRPr sz="1333">
                <a:solidFill>
                  <a:schemeClr val="tx1"/>
                </a:solidFill>
                <a:latin typeface="Arial Black" panose="020B0A04020102020204" pitchFamily="34" charset="0"/>
                <a:cs typeface="Arial" panose="020B0604020202020204" pitchFamily="34" charset="0"/>
              </a:defRPr>
            </a:lvl1pPr>
          </a:lstStyle>
          <a:p>
            <a:r>
              <a:rPr lang="en-US" altLang="en-US">
                <a:solidFill>
                  <a:prstClr val="black"/>
                </a:solidFill>
              </a:rPr>
              <a:t>Presentation title </a:t>
            </a:r>
          </a:p>
        </p:txBody>
      </p:sp>
    </p:spTree>
    <p:custDataLst>
      <p:tags r:id="rId1"/>
    </p:custDataLst>
    <p:extLst>
      <p:ext uri="{BB962C8B-B14F-4D97-AF65-F5344CB8AC3E}">
        <p14:creationId xmlns:p14="http://schemas.microsoft.com/office/powerpoint/2010/main" val="382804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OwsAANhFAAAAJgAAEAAAACYAAAAIAAAAAAAAAAAAAAA="/>
              </a:ext>
            </a:extLst>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941C-52C3-4F62-8DA2-A437DAEC7BF1}" type="datetime1">
              <a:t>4/8/2024</a:t>
            </a:fld>
            <a:endParaRPr/>
          </a:p>
        </p:txBody>
      </p:sp>
      <p:sp>
        <p:nvSpPr>
          <p:cNvPr id="5"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866F-21C3-4F70-8DA2-D725C8EC7B82}" type="slidenum">
              <a:t>‹#›</a:t>
            </a:fld>
            <a:endParaRPr/>
          </a:p>
        </p:txBody>
      </p:sp>
    </p:spTree>
    <p:extLst>
      <p:ext uri="{BB962C8B-B14F-4D97-AF65-F5344CB8AC3E}">
        <p14:creationId xmlns:p14="http://schemas.microsoft.com/office/powerpoint/2010/main" val="2911484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3461"/>
            <a:ext cx="10972800" cy="1143000"/>
          </a:xfrm>
        </p:spPr>
        <p:txBody>
          <a:bodyPr>
            <a:normAutofit/>
          </a:bodyPr>
          <a:lstStyle>
            <a:lvl1pPr marL="0" indent="0" algn="l">
              <a:buFont typeface="Arial" panose="020B0604020202020204" pitchFamily="34" charset="0"/>
              <a:buNone/>
              <a:defRPr sz="3200"/>
            </a:lvl1pPr>
          </a:lstStyle>
          <a:p>
            <a:r>
              <a:rPr lang="en-US"/>
              <a:t>Click to edit Master title style</a:t>
            </a:r>
          </a:p>
        </p:txBody>
      </p:sp>
      <p:sp>
        <p:nvSpPr>
          <p:cNvPr id="3" name="Content Placeholder 2"/>
          <p:cNvSpPr>
            <a:spLocks noGrp="1"/>
          </p:cNvSpPr>
          <p:nvPr>
            <p:ph idx="1"/>
          </p:nvPr>
        </p:nvSpPr>
        <p:spPr>
          <a:xfrm>
            <a:off x="595746" y="1648691"/>
            <a:ext cx="5389419" cy="4253635"/>
          </a:xfrm>
        </p:spPr>
        <p:txBody>
          <a:bodyPr/>
          <a:lstStyle>
            <a:lvl1pPr>
              <a:spcBef>
                <a:spcPts val="800"/>
              </a:spcBef>
              <a:defRPr sz="2667"/>
            </a:lvl1pPr>
            <a:lvl2pPr marL="385224" indent="-385224">
              <a:spcBef>
                <a:spcPts val="800"/>
              </a:spcBef>
              <a:defRPr sz="2400">
                <a:latin typeface="Arial" panose="020B0604020202020204" pitchFamily="34" charset="0"/>
                <a:cs typeface="Arial" panose="020B0604020202020204" pitchFamily="34" charset="0"/>
              </a:defRPr>
            </a:lvl2pPr>
            <a:lvl3pPr marL="753514" indent="-289977">
              <a:spcBef>
                <a:spcPts val="800"/>
              </a:spcBef>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7680960" y="6536796"/>
            <a:ext cx="3901440" cy="155448"/>
          </a:xfrm>
          <a:prstGeom prst="rect">
            <a:avLst/>
          </a:prstGeom>
        </p:spPr>
        <p:txBody>
          <a:bodyPr anchor="ctr"/>
          <a:lstStyle>
            <a:lvl1pPr algn="r">
              <a:defRPr sz="1333">
                <a:solidFill>
                  <a:schemeClr val="tx1"/>
                </a:solidFill>
                <a:latin typeface="Arial Black" panose="020B0A04020102020204" pitchFamily="34" charset="0"/>
                <a:cs typeface="Arial" panose="020B0604020202020204" pitchFamily="34" charset="0"/>
              </a:defRPr>
            </a:lvl1pPr>
          </a:lstStyle>
          <a:p>
            <a:r>
              <a:rPr lang="en-US">
                <a:solidFill>
                  <a:prstClr val="black"/>
                </a:solidFill>
              </a:rPr>
              <a:t>Presentation Title</a:t>
            </a:r>
          </a:p>
        </p:txBody>
      </p:sp>
      <p:sp>
        <p:nvSpPr>
          <p:cNvPr id="6" name="Content Placeholder 2"/>
          <p:cNvSpPr>
            <a:spLocks noGrp="1"/>
          </p:cNvSpPr>
          <p:nvPr>
            <p:ph idx="11"/>
          </p:nvPr>
        </p:nvSpPr>
        <p:spPr>
          <a:xfrm>
            <a:off x="6202220" y="1644072"/>
            <a:ext cx="5389419" cy="4253635"/>
          </a:xfrm>
        </p:spPr>
        <p:txBody>
          <a:bodyPr/>
          <a:lstStyle>
            <a:lvl1pPr>
              <a:spcBef>
                <a:spcPts val="800"/>
              </a:spcBef>
              <a:defRPr sz="2667"/>
            </a:lvl1pPr>
            <a:lvl2pPr marL="385224" indent="-385224">
              <a:spcBef>
                <a:spcPts val="800"/>
              </a:spcBef>
              <a:defRPr sz="2400">
                <a:latin typeface="Arial" panose="020B0604020202020204" pitchFamily="34" charset="0"/>
                <a:cs typeface="Arial" panose="020B0604020202020204" pitchFamily="34" charset="0"/>
              </a:defRPr>
            </a:lvl2pPr>
            <a:lvl3pPr marL="753514" indent="-289977">
              <a:spcBef>
                <a:spcPts val="800"/>
              </a:spcBef>
              <a:buFont typeface="Arial" panose="020B0604020202020204" pitchFamily="34" charset="0"/>
              <a:buChar char="̶"/>
              <a:defRPr sz="2400">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custDataLst>
      <p:tags r:id="rId1"/>
    </p:custDataLst>
    <p:extLst>
      <p:ext uri="{BB962C8B-B14F-4D97-AF65-F5344CB8AC3E}">
        <p14:creationId xmlns:p14="http://schemas.microsoft.com/office/powerpoint/2010/main" val="311432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BQAAhQoAAM5FAAARHAAAEAAAACYAAAAIAAAAvZAAAAAAAAA="/>
              </a:ext>
            </a:extLst>
          </p:cNvSpPr>
          <p:nvPr>
            <p:ph type="title"/>
          </p:nvPr>
        </p:nvSpPr>
        <p:spPr>
          <a:xfrm>
            <a:off x="831850" y="1710055"/>
            <a:ext cx="10515600" cy="2852420"/>
          </a:xfrm>
        </p:spPr>
        <p:txBody>
          <a:bodyPr vert="horz" wrap="square" lIns="91440" tIns="45720" rIns="91440" bIns="45720" numCol="1" spcCol="215900" anchor="b">
            <a:prstTxWarp prst="textNoShape">
              <a:avLst/>
            </a:prstTxWarp>
          </a:bodyPr>
          <a:lstStyle>
            <a:lvl1pPr>
              <a:defRPr lang="en-us" sz="60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Text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BQAAPBwAAM5FAAB2JQAAEAAAACYAAAAIAAAAAYAAAAAAAAA="/>
              </a:ext>
            </a:extLst>
          </p:cNvSpPr>
          <p:nvPr>
            <p:ph idx="1"/>
          </p:nvPr>
        </p:nvSpPr>
        <p:spPr>
          <a:xfrm>
            <a:off x="831850" y="4589780"/>
            <a:ext cx="10515600" cy="1499870"/>
          </a:xfrm>
        </p:spPr>
        <p:txBody>
          <a:bodyPr/>
          <a:lstStyle>
            <a:lvl1pPr marL="0" indent="0">
              <a:buNone/>
              <a:defRPr lang="en-us" sz="2400">
                <a:solidFill>
                  <a:srgbClr val="8C8C8C"/>
                </a:solidFill>
              </a:defRPr>
            </a:lvl1pPr>
            <a:lvl2pPr marL="457200" indent="0">
              <a:buNone/>
              <a:defRPr lang="en-us" sz="2000">
                <a:solidFill>
                  <a:srgbClr val="8C8C8C"/>
                </a:solidFill>
              </a:defRPr>
            </a:lvl2pPr>
            <a:lvl3pPr marL="914400" indent="0">
              <a:buNone/>
              <a:defRPr lang="en-us" sz="1800">
                <a:solidFill>
                  <a:srgbClr val="8C8C8C"/>
                </a:solidFill>
              </a:defRPr>
            </a:lvl3pPr>
            <a:lvl4pPr marL="1371600" indent="0">
              <a:buNone/>
              <a:defRPr lang="en-us" sz="1600">
                <a:solidFill>
                  <a:srgbClr val="8C8C8C"/>
                </a:solidFill>
              </a:defRPr>
            </a:lvl4pPr>
            <a:lvl5pPr marL="1828800" indent="0">
              <a:buNone/>
              <a:defRPr lang="en-us" sz="1600">
                <a:solidFill>
                  <a:srgbClr val="8C8C8C"/>
                </a:solidFill>
              </a:defRPr>
            </a:lvl5pPr>
            <a:lvl6pPr marL="2286000" indent="0">
              <a:buNone/>
              <a:defRPr lang="en-us" sz="1600">
                <a:solidFill>
                  <a:srgbClr val="8C8C8C"/>
                </a:solidFill>
              </a:defRPr>
            </a:lvl6pPr>
            <a:lvl7pPr marL="2743200" indent="0">
              <a:buNone/>
              <a:defRPr lang="en-us" sz="1600">
                <a:solidFill>
                  <a:srgbClr val="8C8C8C"/>
                </a:solidFill>
              </a:defRPr>
            </a:lvl7pPr>
            <a:lvl8pPr marL="3200400" indent="0">
              <a:buNone/>
              <a:defRPr lang="en-us" sz="1600">
                <a:solidFill>
                  <a:srgbClr val="8C8C8C"/>
                </a:solidFill>
              </a:defRPr>
            </a:lvl8pPr>
            <a:lvl9pPr marL="3657600" indent="0">
              <a:buNone/>
              <a:defRPr lang="en-us" sz="1600">
                <a:solidFill>
                  <a:srgbClr val="8C8C8C"/>
                </a:solidFill>
              </a:defRPr>
            </a:lvl9pPr>
          </a:lstStyle>
          <a:p>
            <a:pPr>
              <a:defRPr lang="en-us"/>
            </a:pPr>
            <a:r>
              <a:t>Click to edit Master text styles</a:t>
            </a:r>
          </a:p>
        </p:txBody>
      </p:sp>
      <p:sp>
        <p:nvSpPr>
          <p:cNvPr id="4"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8ED8-96C3-4F78-8DA2-602DC0EC7B35}" type="datetime1">
              <a:t>4/8/2024</a:t>
            </a:fld>
            <a:endParaRPr/>
          </a:p>
        </p:txBody>
      </p:sp>
      <p:sp>
        <p:nvSpPr>
          <p:cNvPr id="5"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FC56-18C3-4F0A-8DA2-EE5FB2EC7BBB}" type="slidenum">
              <a:t>‹#›</a:t>
            </a:fld>
            <a:endParaRPr/>
          </a:p>
        </p:txBody>
      </p:sp>
    </p:spTree>
    <p:extLst>
      <p:ext uri="{BB962C8B-B14F-4D97-AF65-F5344CB8AC3E}">
        <p14:creationId xmlns:p14="http://schemas.microsoft.com/office/powerpoint/2010/main" val="361361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en-us"/>
            </a:pPr>
            <a:r>
              <a:t>Click to edit Master title style</a:t>
            </a:r>
          </a:p>
        </p:txBody>
      </p:sp>
      <p:sp>
        <p:nvSpPr>
          <p:cNvPr id="3" name="Content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OwsAAAglAAAAJgAAEAAAACYAAAAIAAAAAQAAAAAAAAA="/>
              </a:ext>
            </a:extLst>
          </p:cNvSpPr>
          <p:nvPr>
            <p:ph idx="1"/>
          </p:nvPr>
        </p:nvSpPr>
        <p:spPr>
          <a:xfrm>
            <a:off x="838200" y="1825625"/>
            <a:ext cx="5181600" cy="435165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OwsAANhFAAAAJgAAEAAAACYAAAAIAAAAAQAAAAAAAAA="/>
              </a:ext>
            </a:extLst>
          </p:cNvSpPr>
          <p:nvPr>
            <p:ph idx="2"/>
          </p:nvPr>
        </p:nvSpPr>
        <p:spPr>
          <a:xfrm>
            <a:off x="6172200" y="1825625"/>
            <a:ext cx="5181600" cy="435165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FAA0-EEC3-4F0C-8DA2-1859B4EC7B4D}" type="datetime1">
              <a:t>4/8/2024</a:t>
            </a:fld>
            <a:endParaRPr/>
          </a:p>
        </p:txBody>
      </p:sp>
      <p:sp>
        <p:nvSpPr>
          <p:cNvPr id="6" name="Foot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9AD1-9FC3-4F6C-8DA2-6939D4EC7B3C}" type="slidenum">
              <a:t>‹#›</a:t>
            </a:fld>
            <a:endParaRPr/>
          </a:p>
        </p:txBody>
      </p:sp>
    </p:spTree>
    <p:extLst>
      <p:ext uri="{BB962C8B-B14F-4D97-AF65-F5344CB8AC3E}">
        <p14:creationId xmlns:p14="http://schemas.microsoft.com/office/powerpoint/2010/main" val="334155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PwIAANtFAABnCgAAEAAAACYAAAAIAAAAAQAAAAAAAAA="/>
              </a:ext>
            </a:extLst>
          </p:cNvSpPr>
          <p:nvPr>
            <p:ph type="title"/>
          </p:nvPr>
        </p:nvSpPr>
        <p:spPr>
          <a:xfrm>
            <a:off x="840105" y="365125"/>
            <a:ext cx="10515600" cy="1325880"/>
          </a:xfrm>
        </p:spPr>
        <p:txBody>
          <a:bodyPr/>
          <a:lstStyle/>
          <a:p>
            <a:pPr>
              <a:defRPr lang="en-us"/>
            </a:pPr>
            <a:r>
              <a:t>Click to edit Master title style</a:t>
            </a:r>
          </a:p>
        </p:txBody>
      </p:sp>
      <p:sp>
        <p:nvSpPr>
          <p:cNvPr id="3" name="Text Placeholder 2"/>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WAoAAOUkAABpDwAAEAAAACYAAAAIAAAAvZAAAAAAAAA="/>
              </a:ext>
            </a:extLst>
          </p:cNvSpPr>
          <p:nvPr>
            <p:ph idx="1"/>
          </p:nvPr>
        </p:nvSpPr>
        <p:spPr>
          <a:xfrm>
            <a:off x="840105" y="1681480"/>
            <a:ext cx="5157470" cy="823595"/>
          </a:xfrm>
        </p:spPr>
        <p:txBody>
          <a:bodyPr vert="horz" wrap="square" lIns="91440" tIns="45720" rIns="91440" bIns="45720" numCol="1" spcCol="215900"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aQ8AAOUkAAAUJgAAEAAAACYAAAAIAAAAAQAAAAAAAAA="/>
              </a:ext>
            </a:extLst>
          </p:cNvSpPr>
          <p:nvPr>
            <p:ph idx="2"/>
          </p:nvPr>
        </p:nvSpPr>
        <p:spPr>
          <a:xfrm>
            <a:off x="840105" y="2505075"/>
            <a:ext cx="5157470" cy="368490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WAoAANtFAABpDwAAEAAAACYAAAAIAAAAvZAAAAAAAAA="/>
              </a:ext>
            </a:extLst>
          </p:cNvSpPr>
          <p:nvPr>
            <p:ph idx="3"/>
          </p:nvPr>
        </p:nvSpPr>
        <p:spPr>
          <a:xfrm>
            <a:off x="6172200" y="1681480"/>
            <a:ext cx="5183505" cy="823595"/>
          </a:xfrm>
        </p:spPr>
        <p:txBody>
          <a:bodyPr vert="horz" wrap="square" lIns="91440" tIns="45720" rIns="91440" bIns="45720" numCol="1" spcCol="215900" anchor="b">
            <a:prstTxWarp prst="textNoShape">
              <a:avLst/>
            </a:prstTxWarp>
          </a:bodyPr>
          <a:lstStyle>
            <a:lvl1pPr marL="0" indent="0">
              <a:buNone/>
              <a:defRPr lang="en-us" sz="2400" b="1"/>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aQ8AANtFAAAUJgAAEAAAACYAAAAIAAAAAQAAAAAAAAA="/>
              </a:ext>
            </a:extLst>
          </p:cNvSpPr>
          <p:nvPr>
            <p:ph idx="4"/>
          </p:nvPr>
        </p:nvSpPr>
        <p:spPr>
          <a:xfrm>
            <a:off x="6172200" y="2505075"/>
            <a:ext cx="5183505" cy="3684905"/>
          </a:xfrm>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8C61-2FC3-4F7A-8DA2-D92FC2EC7B8C}" type="datetime1">
              <a:t>4/8/2024</a:t>
            </a:fld>
            <a:endParaRPr/>
          </a:p>
        </p:txBody>
      </p:sp>
      <p:sp>
        <p:nvSpPr>
          <p:cNvPr id="8" name="Footer Placeholder 7"/>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9" name="Slide Number Placeholder 8"/>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9239-77C3-4F64-8DA2-8131DCEC7BD4}" type="slidenum">
              <a:t>‹#›</a:t>
            </a:fld>
            <a:endParaRPr/>
          </a:p>
        </p:txBody>
      </p:sp>
    </p:spTree>
    <p:extLst>
      <p:ext uri="{BB962C8B-B14F-4D97-AF65-F5344CB8AC3E}">
        <p14:creationId xmlns:p14="http://schemas.microsoft.com/office/powerpoint/2010/main" val="407001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en-us"/>
            </a:pPr>
            <a:r>
              <a:t>Click to edit Master title style</a:t>
            </a:r>
          </a:p>
        </p:txBody>
      </p:sp>
      <p:sp>
        <p:nvSpPr>
          <p:cNvPr id="3" name="Date Placeholder 2"/>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BC04-4AC3-4F4A-8DA2-BC1FF2EC7BE9}" type="datetime1">
              <a:t>4/8/2024</a:t>
            </a:fld>
            <a:endParaRPr/>
          </a:p>
        </p:txBody>
      </p:sp>
      <p:sp>
        <p:nvSpPr>
          <p:cNvPr id="4" name="Footer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Dyis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5" name="Slide Numb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AP7U8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9C5D-13C3-4F6A-8DA2-E53FD2EC7BB0}" type="slidenum">
              <a:t>‹#›</a:t>
            </a:fld>
            <a:endParaRPr/>
          </a:p>
        </p:txBody>
      </p:sp>
    </p:spTree>
    <p:extLst>
      <p:ext uri="{BB962C8B-B14F-4D97-AF65-F5344CB8AC3E}">
        <p14:creationId xmlns:p14="http://schemas.microsoft.com/office/powerpoint/2010/main" val="172917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EFEiE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EEBB-F5C3-4F18-8DA2-034DA0EC7B56}" type="datetime1">
              <a:t>4/8/2024</a:t>
            </a:fld>
            <a:endParaRPr/>
          </a:p>
        </p:txBody>
      </p:sp>
      <p:sp>
        <p:nvSpPr>
          <p:cNvPr id="3" name="Footer Placeholder 2"/>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4" name="Slide Number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8B28-66C3-4F7D-8DA2-9028C5EC7BC5}" type="slidenum">
              <a:t>‹#›</a:t>
            </a:fld>
            <a:endParaRPr/>
          </a:p>
        </p:txBody>
      </p:sp>
    </p:spTree>
    <p:extLst>
      <p:ext uri="{BB962C8B-B14F-4D97-AF65-F5344CB8AC3E}">
        <p14:creationId xmlns:p14="http://schemas.microsoft.com/office/powerpoint/2010/main" val="7778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0AIAAFsdAACoDAAAEAAAACYAAAAIAAAAvZ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en-us" sz="3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Content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jHwAAEwYAANtFAAAOJAAAEAAAACYAAAAIAAAAAYAAAAAAAAA="/>
              </a:ext>
            </a:extLst>
          </p:cNvSpPr>
          <p:nvPr>
            <p:ph idx="1"/>
          </p:nvPr>
        </p:nvSpPr>
        <p:spPr>
          <a:xfrm>
            <a:off x="5183505" y="987425"/>
            <a:ext cx="6172200" cy="4873625"/>
          </a:xfrm>
        </p:spPr>
        <p:txBody>
          <a:bodyPr/>
          <a:lstStyle>
            <a:lvl1pPr>
              <a:defRPr lang="en-us" sz="3200"/>
            </a:lvl1pPr>
            <a:lvl2pPr>
              <a:defRPr lang="en-us" sz="2800"/>
            </a:lvl2pPr>
            <a:lvl3pPr>
              <a:defRPr lang="en-us" sz="2400"/>
            </a:lvl3pPr>
            <a:lvl4pPr>
              <a:defRPr lang="en-us" sz="2000"/>
            </a:lvl4pPr>
            <a:lvl5pPr>
              <a:defRPr lang="en-us" sz="2000"/>
            </a:lvl5pPr>
            <a:lvl6pPr>
              <a:defRPr lang="en-us" sz="2000"/>
            </a:lvl6pPr>
            <a:lvl7pPr>
              <a:defRPr lang="en-us" sz="2000"/>
            </a:lvl7pPr>
            <a:lvl8pPr>
              <a:defRPr lang="en-us" sz="2000"/>
            </a:lvl8pPr>
            <a:lvl9pPr>
              <a:defRPr lang="en-us" sz="2000"/>
            </a:lvl9p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APxg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qAwAAFsdAAAbJAAAEAAAACYAAAAIAAAAAYAAAAAAAAA="/>
              </a:ext>
            </a:extLst>
          </p:cNvSpPr>
          <p:nvPr>
            <p:ph idx="2"/>
          </p:nvPr>
        </p:nvSpPr>
        <p:spPr>
          <a:xfrm>
            <a:off x="840105" y="2057400"/>
            <a:ext cx="3931920" cy="3811905"/>
          </a:xfrm>
        </p:spPr>
        <p:txBody>
          <a:bodyPr/>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a:defRPr lang="en-us"/>
            </a:pPr>
            <a:r>
              <a:t>Click to edit Master text styles</a:t>
            </a:r>
          </a:p>
        </p:txBody>
      </p:sp>
      <p:sp>
        <p:nvSpPr>
          <p:cNvPr id="5" name="Date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CD0E-40C3-4F3B-8DA2-B66E83EC7BE3}" type="datetime1">
              <a:t>4/8/2024</a:t>
            </a:fld>
            <a:endParaRPr/>
          </a:p>
        </p:txBody>
      </p:sp>
      <p:sp>
        <p:nvSpPr>
          <p:cNvPr id="6" name="Foot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FE35-7BC3-4F08-8DA2-8D5DB0EC7BD8}" type="slidenum">
              <a:t>‹#›</a:t>
            </a:fld>
            <a:endParaRPr/>
          </a:p>
        </p:txBody>
      </p:sp>
    </p:spTree>
    <p:extLst>
      <p:ext uri="{BB962C8B-B14F-4D97-AF65-F5344CB8AC3E}">
        <p14:creationId xmlns:p14="http://schemas.microsoft.com/office/powerpoint/2010/main" val="355387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 xmlns:pr="smNativeData" xmlns:p14="http://schemas.microsoft.com/office/powerpoint/2010/main" val="SMDATA_13_+rlQYB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0AIAAFsdAACoDAAAEAAAACYAAAAIAAAAvZ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en-us" sz="3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r>
              <a:t>Click to edit Master title style</a:t>
            </a:r>
          </a:p>
        </p:txBody>
      </p:sp>
      <p:sp>
        <p:nvSpPr>
          <p:cNvPr id="3" name="Picture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jHwAAEwYAANtFAAAOJAAAEAAAACYAAAAIAAAAAYAAAAAAAAA="/>
              </a:ext>
            </a:extLst>
          </p:cNvSpPr>
          <p:nvPr>
            <p:ph type="pic" idx="1"/>
          </p:nvPr>
        </p:nvSpPr>
        <p:spPr>
          <a:xfrm>
            <a:off x="5183505" y="987425"/>
            <a:ext cx="6172200" cy="4873625"/>
          </a:xfrm>
        </p:spPr>
        <p:txBody>
          <a:bodyPr/>
          <a:lstStyle>
            <a:lvl1pPr marL="0" indent="0">
              <a:buNone/>
              <a:defRPr lang="en-us" sz="3200"/>
            </a:lvl1pPr>
            <a:lvl2pPr marL="457200" indent="0">
              <a:buNone/>
              <a:defRPr lang="en-us" sz="2800"/>
            </a:lvl2pPr>
            <a:lvl3pPr marL="914400" indent="0">
              <a:buNone/>
              <a:defRPr lang="en-us" sz="2400"/>
            </a:lvl3pPr>
            <a:lvl4pPr marL="1371600" indent="0">
              <a:buNone/>
              <a:defRPr lang="en-us" sz="2000"/>
            </a:lvl4pPr>
            <a:lvl5pPr marL="1828800" indent="0">
              <a:buNone/>
              <a:defRPr lang="en-us" sz="2000"/>
            </a:lvl5pPr>
            <a:lvl6pPr marL="2286000" indent="0">
              <a:buNone/>
              <a:defRPr lang="en-us" sz="2000"/>
            </a:lvl6pPr>
            <a:lvl7pPr marL="2743200" indent="0">
              <a:buNone/>
              <a:defRPr lang="en-us" sz="2000"/>
            </a:lvl7pPr>
            <a:lvl8pPr marL="3200400" indent="0">
              <a:buNone/>
              <a:defRPr lang="en-us" sz="2000"/>
            </a:lvl8pPr>
            <a:lvl9pPr marL="3657600" indent="0">
              <a:buNone/>
              <a:defRPr lang="en-us" sz="2000"/>
            </a:lvl9pPr>
          </a:lstStyle>
          <a:p>
            <a:pPr>
              <a:defRPr lang="en-us"/>
            </a:pPr>
            <a:endParaRPr/>
          </a:p>
        </p:txBody>
      </p:sp>
      <p:sp>
        <p:nvSpPr>
          <p:cNvPr id="4" name="Text Placeholder 3"/>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qAwAAFsdAAAbJAAAEAAAACYAAAAIAAAAAYAAAAAAAAA="/>
              </a:ext>
            </a:extLst>
          </p:cNvSpPr>
          <p:nvPr>
            <p:ph idx="2"/>
          </p:nvPr>
        </p:nvSpPr>
        <p:spPr>
          <a:xfrm>
            <a:off x="840105" y="2057400"/>
            <a:ext cx="3931920" cy="3811905"/>
          </a:xfrm>
        </p:spPr>
        <p:txBody>
          <a:bodyPr/>
          <a:lstStyle>
            <a:lvl1pPr marL="0" indent="0">
              <a:buNone/>
              <a:defRPr lang="en-us" sz="1600"/>
            </a:lvl1pPr>
            <a:lvl2pPr marL="457200" indent="0">
              <a:buNone/>
              <a:defRPr lang="en-us" sz="1400"/>
            </a:lvl2pPr>
            <a:lvl3pPr marL="914400" indent="0">
              <a:buNone/>
              <a:defRPr lang="en-us" sz="1200"/>
            </a:lvl3pPr>
            <a:lvl4pPr marL="1371600" indent="0">
              <a:buNone/>
              <a:defRPr lang="en-us" sz="1000"/>
            </a:lvl4pPr>
            <a:lvl5pPr marL="1828800" indent="0">
              <a:buNone/>
              <a:defRPr lang="en-us" sz="1000"/>
            </a:lvl5pPr>
            <a:lvl6pPr marL="2286000" indent="0">
              <a:buNone/>
              <a:defRPr lang="en-us" sz="1000"/>
            </a:lvl6pPr>
            <a:lvl7pPr marL="2743200" indent="0">
              <a:buNone/>
              <a:defRPr lang="en-us" sz="1000"/>
            </a:lvl7pPr>
            <a:lvl8pPr marL="3200400" indent="0">
              <a:buNone/>
              <a:defRPr lang="en-us" sz="1000"/>
            </a:lvl8pPr>
            <a:lvl9pPr marL="3657600" indent="0">
              <a:buNone/>
              <a:defRPr lang="en-us" sz="1000"/>
            </a:lvl9pPr>
          </a:lstStyle>
          <a:p>
            <a:pPr>
              <a:defRPr lang="en-us"/>
            </a:pPr>
            <a:r>
              <a:t>Click to edit Master text styles</a:t>
            </a:r>
          </a:p>
        </p:txBody>
      </p:sp>
      <p:sp>
        <p:nvSpPr>
          <p:cNvPr id="5" name="Date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ooAKI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en-us"/>
            </a:pPr>
            <a:fld id="{2E1AEFC1-8FC3-4F19-8DA2-794CA1EC7B2C}" type="datetime1">
              <a:t>4/8/2024</a:t>
            </a:fld>
            <a:endParaRPr/>
          </a:p>
        </p:txBody>
      </p:sp>
      <p:sp>
        <p:nvSpPr>
          <p:cNvPr id="6" name="Foot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en-us"/>
            </a:pPr>
            <a:fld id="{2E1AEF70-3EC3-4F19-8DA2-C84CA1EC7B9D}" type="slidenum">
              <a:t>‹#›</a:t>
            </a:fld>
            <a:endParaRPr/>
          </a:p>
        </p:txBody>
      </p:sp>
    </p:spTree>
    <p:extLst>
      <p:ext uri="{BB962C8B-B14F-4D97-AF65-F5344CB8AC3E}">
        <p14:creationId xmlns:p14="http://schemas.microsoft.com/office/powerpoint/2010/main" val="205318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PwIAANhFAABnCgAAEAAAACYAAAAIAAAAvx8AAAAAAAA="/>
              </a:ext>
            </a:extLst>
          </p:cNvSpPr>
          <p:nvPr>
            <p:ph type="title"/>
          </p:nvPr>
        </p:nvSpPr>
        <p:spPr>
          <a:xfrm>
            <a:off x="838200" y="365125"/>
            <a:ext cx="10515600" cy="1325880"/>
          </a:xfrm>
          <a:prstGeom prst="rect">
            <a:avLst/>
          </a:prstGeom>
        </p:spPr>
        <p:txBody>
          <a:bodyPr vert="horz" wrap="square" lIns="91440" tIns="45720" rIns="91440" bIns="45720" numCol="1" spcCol="215900" anchor="ctr">
            <a:prstTxWarp prst="textNoShape">
              <a:avLst/>
            </a:prstTxWarp>
          </a:bodyPr>
          <a:lstStyle/>
          <a:p>
            <a:pPr>
              <a:defRPr lang="en-us"/>
            </a:pPr>
            <a:r>
              <a:t>Click to edit Master title style</a:t>
            </a:r>
          </a:p>
        </p:txBody>
      </p:sp>
      <p:sp>
        <p:nvSpPr>
          <p:cNvPr id="3" name="Text Placeholder 2"/>
          <p:cNvSpPr>
            <a:spLocks noGrp="1" noChangeArrowheads="1"/>
            <a:extLst>
              <a:ext uri="smNativeData">
                <pr:smNativeData xmlns="" xmlns:pr="smNativeData" xmlns:p14="http://schemas.microsoft.com/office/powerpoint/2010/main" val="SMDATA_13_+rlQYB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OwsAANhFAAAAJgAAEAAAACYAAAAIAAAAvx8AAAAAAAA="/>
              </a:ext>
            </a:extLst>
          </p:cNvSpPr>
          <p:nvPr>
            <p:ph type="body" idx="1"/>
          </p:nvPr>
        </p:nvSpPr>
        <p:spPr>
          <a:xfrm>
            <a:off x="838200" y="1825625"/>
            <a:ext cx="10515600" cy="4351655"/>
          </a:xfrm>
          <a:prstGeom prst="rect">
            <a:avLst/>
          </a:prstGeom>
        </p:spPr>
        <p:txBody>
          <a:bodyPr vert="horz" wrap="square" lIns="91440" tIns="45720" rIns="91440" bIns="45720" numCol="1" spcCol="215900" anchor="t">
            <a:prstTxWarp prst="textNoShape">
              <a:avLst/>
            </a:prstTxWarp>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EAAAACYAAAAIAAAAv58AAAAAAAA="/>
              </a:ext>
            </a:extLst>
          </p:cNvSpPr>
          <p:nvPr>
            <p:ph type="dt" sz="half" idx="2"/>
          </p:nvPr>
        </p:nvSpPr>
        <p:spPr>
          <a:xfrm>
            <a:off x="838200" y="6356350"/>
            <a:ext cx="2743200" cy="365125"/>
          </a:xfrm>
          <a:prstGeom prst="rect">
            <a:avLst/>
          </a:prstGeom>
        </p:spPr>
        <p:txBody>
          <a:bodyPr vert="horz" wrap="square" lIns="91440" tIns="45720" rIns="91440" bIns="45720" numCol="1" spcCol="215900" anchor="ctr">
            <a:prstTxWarp prst="textNoShape">
              <a:avLst/>
            </a:prstTxWarp>
          </a:bodyPr>
          <a:lstStyle>
            <a:lvl1pPr algn="l">
              <a:defRPr lang="en-us" sz="12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2E1AC457-19C3-4F32-8DA2-EF678AEC7BBA}" type="datetime1">
              <a:t>4/8/2024</a:t>
            </a:fld>
            <a:endParaRPr/>
          </a:p>
        </p:txBody>
      </p:sp>
      <p:sp>
        <p:nvSpPr>
          <p:cNvPr id="5" name="Footer Placeholder 4"/>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EAAAACYAAAAIAAAAv58AAAAAAAA="/>
              </a:ext>
            </a:extLst>
          </p:cNvSpPr>
          <p:nvPr>
            <p:ph type="ftr" sz="quarter" idx="3"/>
          </p:nvPr>
        </p:nvSpPr>
        <p:spPr>
          <a:xfrm>
            <a:off x="4038600" y="6356350"/>
            <a:ext cx="4114800" cy="365125"/>
          </a:xfrm>
          <a:prstGeom prst="rect">
            <a:avLst/>
          </a:prstGeom>
        </p:spPr>
        <p:txBody>
          <a:bodyPr vert="horz" wrap="square" lIns="91440" tIns="45720" rIns="91440" bIns="45720" numCol="1" spcCol="215900" anchor="ctr">
            <a:prstTxWarp prst="textNoShape">
              <a:avLst/>
            </a:prstTxWarp>
          </a:bodyPr>
          <a:lstStyle>
            <a:lvl1pPr algn="ctr">
              <a:defRPr lang="en-us" sz="12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a:p>
        </p:txBody>
      </p:sp>
      <p:sp>
        <p:nvSpPr>
          <p:cNvPr id="6" name="Slide Number Placeholder 5"/>
          <p:cNvSpPr>
            <a:spLocks noGrp="1" noChangeArrowheads="1"/>
            <a:extLst>
              <a:ext uri="smNativeData">
                <pr:smNativeData xmlns="" xmlns:pr="smNativeData" xmlns:p14="http://schemas.microsoft.com/office/powerpoint/2010/main" val="SMDATA_13_+rlQYB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EAAAACYAAAAIAAAAv58AAAAAAAA="/>
              </a:ext>
            </a:extLst>
          </p:cNvSpPr>
          <p:nvPr>
            <p:ph type="sldNum" sz="quarter" idx="4"/>
          </p:nvPr>
        </p:nvSpPr>
        <p:spPr>
          <a:xfrm>
            <a:off x="8610600" y="6356350"/>
            <a:ext cx="2743200" cy="365125"/>
          </a:xfrm>
          <a:prstGeom prst="rect">
            <a:avLst/>
          </a:prstGeom>
        </p:spPr>
        <p:txBody>
          <a:bodyPr vert="horz" wrap="square" lIns="91440" tIns="45720" rIns="91440" bIns="45720" numCol="1" spcCol="215900" anchor="ctr">
            <a:prstTxWarp prst="textNoShape">
              <a:avLst/>
            </a:prstTxWarp>
          </a:bodyPr>
          <a:lstStyle>
            <a:lvl1pPr algn="r">
              <a:defRPr lang="en-us" sz="1200">
                <a:solidFill>
                  <a:srgbClr val="8C8C8C"/>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2E1ABA2E-60C3-4F4C-8DA2-9619F4EC7BC3}" type="slidenum">
              <a:t>‹#›</a:t>
            </a:fld>
            <a:endParaRPr/>
          </a:p>
        </p:txBody>
      </p:sp>
    </p:spTree>
    <p:extLst>
      <p:ext uri="{BB962C8B-B14F-4D97-AF65-F5344CB8AC3E}">
        <p14:creationId xmlns:p14="http://schemas.microsoft.com/office/powerpoint/2010/main" val="830102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en-us"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en-us"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en-us"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en-us"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6670"/>
            <a:ext cx="10972800" cy="8109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custDataLst>
      <p:tags r:id="rId3"/>
    </p:custDataLst>
    <p:extLst>
      <p:ext uri="{BB962C8B-B14F-4D97-AF65-F5344CB8AC3E}">
        <p14:creationId xmlns:p14="http://schemas.microsoft.com/office/powerpoint/2010/main" val="2210398656"/>
      </p:ext>
    </p:extLst>
  </p:cSld>
  <p:clrMap bg1="lt1" tx1="dk1" bg2="lt2" tx2="dk2" accent1="accent1" accent2="accent2" accent3="accent3" accent4="accent4" accent5="accent5" accent6="accent6" hlink="hlink" folHlink="folHlink"/>
  <p:sldLayoutIdLst>
    <p:sldLayoutId id="2147483676" r:id="rId1"/>
  </p:sldLayoutIdLst>
  <p:hf hdr="0" dt="0"/>
  <p:txStyles>
    <p:titleStyle>
      <a:lvl1pPr algn="l" defTabSz="1219170" rtl="0" eaLnBrk="1" latinLnBrk="0" hangingPunct="1">
        <a:spcBef>
          <a:spcPct val="0"/>
        </a:spcBef>
        <a:buNone/>
        <a:defRPr sz="3200" b="0" kern="1200">
          <a:solidFill>
            <a:schemeClr val="tx1"/>
          </a:solidFill>
          <a:latin typeface="Arial Black" panose="020B0A04020102020204" pitchFamily="34" charset="0"/>
          <a:ea typeface="+mj-ea"/>
          <a:cs typeface="Arial" panose="020B0604020202020204" pitchFamily="34" charset="0"/>
        </a:defRPr>
      </a:lvl1pPr>
    </p:titleStyle>
    <p:bodyStyle>
      <a:lvl1pPr marL="0" indent="0" algn="l" defTabSz="1219170" rtl="0" eaLnBrk="1" latinLnBrk="0" hangingPunct="1">
        <a:spcBef>
          <a:spcPts val="800"/>
        </a:spcBef>
        <a:buFont typeface="Arial" panose="020B0604020202020204" pitchFamily="34" charset="0"/>
        <a:buNone/>
        <a:defRPr sz="2667" kern="1200" baseline="0">
          <a:solidFill>
            <a:schemeClr val="tx1"/>
          </a:solidFill>
          <a:latin typeface="Arial" panose="020B0604020202020204" pitchFamily="34" charset="0"/>
          <a:ea typeface="+mn-ea"/>
          <a:cs typeface="Arial" panose="020B0604020202020204" pitchFamily="34" charset="0"/>
        </a:defRPr>
      </a:lvl1pPr>
      <a:lvl2pPr marL="457189" indent="-457189" algn="l" defTabSz="1219170" rtl="0" eaLnBrk="1" latinLnBrk="0" hangingPunct="1">
        <a:spcBef>
          <a:spcPts val="8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61981" indent="-304792" algn="l" defTabSz="1219170" rtl="0" eaLnBrk="1" latinLnBrk="0" hangingPunct="1">
        <a:spcBef>
          <a:spcPts val="800"/>
        </a:spcBef>
        <a:buFont typeface="Calibri" panose="020F050202020403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1942719334"/>
      </p:ext>
    </p:extLst>
  </p:cSld>
  <p:clrMap bg1="lt1" tx1="dk1" bg2="lt2" tx2="dk2" accent1="accent1" accent2="accent2" accent3="accent3" accent4="accent4" accent5="accent5" accent6="accent6" hlink="hlink" folHlink="folHlink"/>
  <p:sldLayoutIdLst>
    <p:sldLayoutId id="2147483678" r:id="rId1"/>
    <p:sldLayoutId id="2147483681" r:id="rId2"/>
  </p:sldLayoutIdLst>
  <p:hf hdr="0" ftr="0" dt="0"/>
  <p:txStyles>
    <p:titleStyle>
      <a:lvl1pPr algn="ctr" rtl="0" eaLnBrk="0" fontAlgn="base" hangingPunct="0">
        <a:spcBef>
          <a:spcPct val="0"/>
        </a:spcBef>
        <a:spcAft>
          <a:spcPct val="0"/>
        </a:spcAft>
        <a:defRPr sz="5867" b="1">
          <a:solidFill>
            <a:schemeClr val="bg1"/>
          </a:solidFill>
          <a:latin typeface="+mj-lt"/>
          <a:ea typeface="+mj-ea"/>
          <a:cs typeface="+mj-cs"/>
        </a:defRPr>
      </a:lvl1pPr>
      <a:lvl2pPr algn="ctr" rtl="0" eaLnBrk="0" fontAlgn="base" hangingPunct="0">
        <a:spcBef>
          <a:spcPct val="0"/>
        </a:spcBef>
        <a:spcAft>
          <a:spcPct val="0"/>
        </a:spcAft>
        <a:defRPr sz="5867" b="1">
          <a:solidFill>
            <a:schemeClr val="bg1"/>
          </a:solidFill>
          <a:latin typeface="Arial" charset="0"/>
        </a:defRPr>
      </a:lvl2pPr>
      <a:lvl3pPr algn="ctr" rtl="0" eaLnBrk="0" fontAlgn="base" hangingPunct="0">
        <a:spcBef>
          <a:spcPct val="0"/>
        </a:spcBef>
        <a:spcAft>
          <a:spcPct val="0"/>
        </a:spcAft>
        <a:defRPr sz="5867" b="1">
          <a:solidFill>
            <a:schemeClr val="bg1"/>
          </a:solidFill>
          <a:latin typeface="Arial" charset="0"/>
        </a:defRPr>
      </a:lvl3pPr>
      <a:lvl4pPr algn="ctr" rtl="0" eaLnBrk="0" fontAlgn="base" hangingPunct="0">
        <a:spcBef>
          <a:spcPct val="0"/>
        </a:spcBef>
        <a:spcAft>
          <a:spcPct val="0"/>
        </a:spcAft>
        <a:defRPr sz="5867" b="1">
          <a:solidFill>
            <a:schemeClr val="bg1"/>
          </a:solidFill>
          <a:latin typeface="Arial" charset="0"/>
        </a:defRPr>
      </a:lvl4pPr>
      <a:lvl5pPr algn="ctr" rtl="0" eaLnBrk="0" fontAlgn="base" hangingPunct="0">
        <a:spcBef>
          <a:spcPct val="0"/>
        </a:spcBef>
        <a:spcAft>
          <a:spcPct val="0"/>
        </a:spcAft>
        <a:defRPr sz="5867" b="1">
          <a:solidFill>
            <a:schemeClr val="bg1"/>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Font typeface="Arial" charset="0"/>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Font typeface="Arial" charset="0"/>
        <a:buChar char="•"/>
        <a:defRPr sz="3733">
          <a:solidFill>
            <a:schemeClr val="tx1"/>
          </a:solidFill>
          <a:latin typeface="+mn-lt"/>
        </a:defRPr>
      </a:lvl2pPr>
      <a:lvl3pPr marL="1523962" indent="-304792" algn="l" rtl="0" eaLnBrk="0" fontAlgn="base" hangingPunct="0">
        <a:spcBef>
          <a:spcPct val="20000"/>
        </a:spcBef>
        <a:spcAft>
          <a:spcPct val="0"/>
        </a:spcAft>
        <a:buFont typeface="Arial" charset="0"/>
        <a:buChar char="•"/>
        <a:defRPr sz="3200">
          <a:solidFill>
            <a:schemeClr val="tx1"/>
          </a:solidFill>
          <a:latin typeface="+mn-lt"/>
        </a:defRPr>
      </a:lvl3pPr>
      <a:lvl4pPr marL="2133547" indent="-304792" algn="l" rtl="0" eaLnBrk="0" fontAlgn="base" hangingPunct="0">
        <a:spcBef>
          <a:spcPct val="20000"/>
        </a:spcBef>
        <a:spcAft>
          <a:spcPct val="0"/>
        </a:spcAft>
        <a:buFont typeface="Arial" charset="0"/>
        <a:buChar char="•"/>
        <a:defRPr sz="2667">
          <a:solidFill>
            <a:schemeClr val="tx1"/>
          </a:solidFill>
          <a:latin typeface="+mn-lt"/>
        </a:defRPr>
      </a:lvl4pPr>
      <a:lvl5pPr marL="2743131" indent="-304792" algn="l" rtl="0" eaLnBrk="0" fontAlgn="base" hangingPunct="0">
        <a:spcBef>
          <a:spcPct val="20000"/>
        </a:spcBef>
        <a:spcAft>
          <a:spcPct val="0"/>
        </a:spcAft>
        <a:buFont typeface="Arial" charset="0"/>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6683"/>
            <a:ext cx="10972800" cy="8109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Rectangle 7"/>
          <p:cNvSpPr/>
          <p:nvPr/>
        </p:nvSpPr>
        <p:spPr>
          <a:xfrm>
            <a:off x="0" y="0"/>
            <a:ext cx="12192000" cy="237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custDataLst>
      <p:tags r:id="rId3"/>
    </p:custDataLst>
    <p:extLst>
      <p:ext uri="{BB962C8B-B14F-4D97-AF65-F5344CB8AC3E}">
        <p14:creationId xmlns:p14="http://schemas.microsoft.com/office/powerpoint/2010/main" val="3257260937"/>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1219170" rtl="0" eaLnBrk="1" latinLnBrk="0" hangingPunct="1">
        <a:spcBef>
          <a:spcPct val="0"/>
        </a:spcBef>
        <a:buNone/>
        <a:defRPr sz="3200" b="0" kern="1200">
          <a:solidFill>
            <a:schemeClr val="tx1"/>
          </a:solidFill>
          <a:latin typeface="Arial Black" panose="020B0A04020102020204" pitchFamily="34" charset="0"/>
          <a:ea typeface="+mj-ea"/>
          <a:cs typeface="Arial" panose="020B0604020202020204" pitchFamily="34" charset="0"/>
        </a:defRPr>
      </a:lvl1pPr>
    </p:titleStyle>
    <p:bodyStyle>
      <a:lvl1pPr marL="0" indent="0" algn="l" defTabSz="1219170" rtl="0" eaLnBrk="1" latinLnBrk="0" hangingPunct="1">
        <a:spcBef>
          <a:spcPts val="800"/>
        </a:spcBef>
        <a:buFont typeface="Arial" panose="020B0604020202020204" pitchFamily="34" charset="0"/>
        <a:buNone/>
        <a:defRPr sz="2667" kern="1200" baseline="0">
          <a:solidFill>
            <a:schemeClr val="tx1"/>
          </a:solidFill>
          <a:latin typeface="Arial" panose="020B0604020202020204" pitchFamily="34" charset="0"/>
          <a:ea typeface="+mn-ea"/>
          <a:cs typeface="Arial" panose="020B0604020202020204" pitchFamily="34" charset="0"/>
        </a:defRPr>
      </a:lvl1pPr>
      <a:lvl2pPr marL="457189" indent="-457189" algn="l" defTabSz="1219170" rtl="0" eaLnBrk="1" latinLnBrk="0" hangingPunct="1">
        <a:spcBef>
          <a:spcPts val="8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61981" indent="-304792" algn="l" defTabSz="1219170" rtl="0" eaLnBrk="1" latinLnBrk="0" hangingPunct="1">
        <a:spcBef>
          <a:spcPts val="800"/>
        </a:spcBef>
        <a:buFont typeface="Calibri" panose="020F050202020403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6670"/>
            <a:ext cx="10972800" cy="8109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8" name="Rectangle 7"/>
          <p:cNvSpPr/>
          <p:nvPr/>
        </p:nvSpPr>
        <p:spPr>
          <a:xfrm>
            <a:off x="0" y="0"/>
            <a:ext cx="12192000" cy="2373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Tree>
    <p:custDataLst>
      <p:tags r:id="rId4"/>
    </p:custDataLst>
    <p:extLst>
      <p:ext uri="{BB962C8B-B14F-4D97-AF65-F5344CB8AC3E}">
        <p14:creationId xmlns:p14="http://schemas.microsoft.com/office/powerpoint/2010/main" val="2803107844"/>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dt="0"/>
  <p:txStyles>
    <p:titleStyle>
      <a:lvl1pPr algn="l" defTabSz="1219170" rtl="0" eaLnBrk="1" latinLnBrk="0" hangingPunct="1">
        <a:spcBef>
          <a:spcPct val="0"/>
        </a:spcBef>
        <a:buNone/>
        <a:defRPr sz="3200" b="0" kern="1200">
          <a:solidFill>
            <a:schemeClr val="tx1"/>
          </a:solidFill>
          <a:latin typeface="Arial Black" panose="020B0A04020102020204" pitchFamily="34" charset="0"/>
          <a:ea typeface="+mj-ea"/>
          <a:cs typeface="Arial" panose="020B0604020202020204" pitchFamily="34" charset="0"/>
        </a:defRPr>
      </a:lvl1pPr>
    </p:titleStyle>
    <p:bodyStyle>
      <a:lvl1pPr marL="0" indent="0" algn="l" defTabSz="1219170" rtl="0" eaLnBrk="1" latinLnBrk="0" hangingPunct="1">
        <a:spcBef>
          <a:spcPts val="800"/>
        </a:spcBef>
        <a:buFont typeface="Arial" panose="020B0604020202020204" pitchFamily="34" charset="0"/>
        <a:buNone/>
        <a:defRPr sz="2667" kern="1200" baseline="0">
          <a:solidFill>
            <a:schemeClr val="tx1"/>
          </a:solidFill>
          <a:latin typeface="Arial" panose="020B0604020202020204" pitchFamily="34" charset="0"/>
          <a:ea typeface="+mn-ea"/>
          <a:cs typeface="Arial" panose="020B0604020202020204" pitchFamily="34" charset="0"/>
        </a:defRPr>
      </a:lvl1pPr>
      <a:lvl2pPr marL="457189" indent="-457189" algn="l" defTabSz="1219170" rtl="0" eaLnBrk="1" latinLnBrk="0" hangingPunct="1">
        <a:spcBef>
          <a:spcPts val="8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61981" indent="-304792" algn="l" defTabSz="1219170" rtl="0" eaLnBrk="1" latinLnBrk="0" hangingPunct="1">
        <a:spcBef>
          <a:spcPts val="800"/>
        </a:spcBef>
        <a:buFont typeface="Calibri" panose="020F050202020403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87_41DD85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7.jpeg"/><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13.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3.jpeg"/><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9.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9.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9.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hyperlink" Target="https://www.osha.gov/laws-regs/regulations/standardnumber/1910/1910.1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osha.gov/laws-regs/regulations/standardnumber/1910/1910.134AppA" TargetMode="External"/></Relationships>
</file>

<file path=ppt/slides/_rels/slide6.xml.rels><?xml version="1.0" encoding="UTF-8" standalone="yes"?>
<Relationships xmlns="http://schemas.openxmlformats.org/package/2006/relationships"><Relationship Id="rId3" Type="http://schemas.microsoft.com/office/2018/10/relationships/comments" Target="../comments/modernComment_185_15995ED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990A-C45A-4922-A3C5-E06B7B06A8FD}"/>
              </a:ext>
            </a:extLst>
          </p:cNvPr>
          <p:cNvSpPr>
            <a:spLocks noGrp="1"/>
          </p:cNvSpPr>
          <p:nvPr>
            <p:ph type="title"/>
          </p:nvPr>
        </p:nvSpPr>
        <p:spPr>
          <a:xfrm>
            <a:off x="496389" y="992777"/>
            <a:ext cx="11207931" cy="3984171"/>
          </a:xfrm>
          <a:ln>
            <a:solidFill>
              <a:schemeClr val="accent1"/>
            </a:solidFill>
          </a:ln>
        </p:spPr>
        <p:txBody>
          <a:bodyPr/>
          <a:lstStyle/>
          <a:p>
            <a:pPr algn="ctr"/>
            <a:r>
              <a:rPr lang="en-US">
                <a:latin typeface="Calibri Light"/>
                <a:ea typeface="Calibri Light"/>
                <a:cs typeface="Calibri Light"/>
              </a:rPr>
              <a:t>Respiratory Protection Programs Training</a:t>
            </a:r>
          </a:p>
        </p:txBody>
      </p:sp>
      <p:sp>
        <p:nvSpPr>
          <p:cNvPr id="3" name="TextBox 2">
            <a:extLst>
              <a:ext uri="{FF2B5EF4-FFF2-40B4-BE49-F238E27FC236}">
                <a16:creationId xmlns:a16="http://schemas.microsoft.com/office/drawing/2014/main" id="{ABF80273-EDA0-5166-232E-7A98D16942E2}"/>
              </a:ext>
            </a:extLst>
          </p:cNvPr>
          <p:cNvSpPr txBox="1"/>
          <p:nvPr/>
        </p:nvSpPr>
        <p:spPr>
          <a:xfrm>
            <a:off x="5146766" y="5447211"/>
            <a:ext cx="5682343" cy="923330"/>
          </a:xfrm>
          <a:prstGeom prst="rect">
            <a:avLst/>
          </a:prstGeom>
          <a:noFill/>
        </p:spPr>
        <p:txBody>
          <a:bodyPr wrap="square" rtlCol="0">
            <a:spAutoFit/>
          </a:bodyPr>
          <a:lstStyle/>
          <a:p>
            <a:pPr algn="r"/>
            <a:r>
              <a:rPr lang="en-US"/>
              <a:t>D. Joshua Cupriks, MS CIH, CSP</a:t>
            </a:r>
          </a:p>
          <a:p>
            <a:pPr algn="r"/>
            <a:r>
              <a:rPr lang="en-US"/>
              <a:t>Antonio DeMartino Jr, CSP  </a:t>
            </a:r>
          </a:p>
          <a:p>
            <a:pPr algn="r"/>
            <a:r>
              <a:rPr lang="en-US"/>
              <a:t>TRC Engineering, Inc.</a:t>
            </a:r>
            <a:endParaRPr lang="en-US" dirty="0"/>
          </a:p>
        </p:txBody>
      </p:sp>
    </p:spTree>
    <p:extLst>
      <p:ext uri="{BB962C8B-B14F-4D97-AF65-F5344CB8AC3E}">
        <p14:creationId xmlns:p14="http://schemas.microsoft.com/office/powerpoint/2010/main" val="831941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pic>
        <p:nvPicPr>
          <p:cNvPr id="1026" name="Picture 2" descr="OSHA Hierarchy of Controls - MAKESafe Tools">
            <a:extLst>
              <a:ext uri="{FF2B5EF4-FFF2-40B4-BE49-F238E27FC236}">
                <a16:creationId xmlns:a16="http://schemas.microsoft.com/office/drawing/2014/main" id="{2589EA20-9681-660D-1C6B-193C63A429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1008" y="1825625"/>
            <a:ext cx="72099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5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654038"/>
            <a:ext cx="10515600" cy="3879987"/>
          </a:xfrm>
        </p:spPr>
        <p:txBody>
          <a:bodyPr/>
          <a:lstStyle/>
          <a:p>
            <a:pPr algn="l">
              <a:buFont typeface="Arial" panose="020B0604020202020204" pitchFamily="34" charset="0"/>
              <a:buChar char="•"/>
            </a:pPr>
            <a:r>
              <a:rPr lang="en-US" sz="3200" b="0" i="0" dirty="0">
                <a:solidFill>
                  <a:srgbClr val="333333"/>
                </a:solidFill>
                <a:effectLst/>
                <a:latin typeface="Helvetica Neue"/>
              </a:rPr>
              <a:t>Why does my employer want me to wear a respirator?</a:t>
            </a:r>
          </a:p>
          <a:p>
            <a:pPr lvl="1">
              <a:buFont typeface="Arial" panose="020B0604020202020204" pitchFamily="34" charset="0"/>
              <a:buChar char="•"/>
            </a:pPr>
            <a:r>
              <a:rPr lang="en-US" sz="2800" dirty="0">
                <a:solidFill>
                  <a:srgbClr val="333333"/>
                </a:solidFill>
                <a:latin typeface="Helvetica Neue"/>
              </a:rPr>
              <a:t>Protect oneself from airborne hazards</a:t>
            </a:r>
          </a:p>
          <a:p>
            <a:pPr lvl="1">
              <a:buFont typeface="Arial" panose="020B0604020202020204" pitchFamily="34" charset="0"/>
              <a:buChar char="•"/>
            </a:pPr>
            <a:endParaRPr lang="en-US" sz="2800" dirty="0">
              <a:solidFill>
                <a:srgbClr val="333333"/>
              </a:solidFill>
              <a:latin typeface="Helvetica Neue"/>
            </a:endParaRPr>
          </a:p>
          <a:p>
            <a:pPr>
              <a:buFont typeface="Arial" panose="020B0604020202020204" pitchFamily="34" charset="0"/>
              <a:buChar char="•"/>
            </a:pPr>
            <a:r>
              <a:rPr lang="en-US" sz="3200" b="0" i="0" dirty="0">
                <a:solidFill>
                  <a:srgbClr val="333333"/>
                </a:solidFill>
                <a:effectLst/>
                <a:latin typeface="Helvetica Neue"/>
              </a:rPr>
              <a:t>When to wear a respirator</a:t>
            </a:r>
          </a:p>
          <a:p>
            <a:pPr lvl="1">
              <a:buFont typeface="Arial" panose="020B0604020202020204" pitchFamily="34" charset="0"/>
              <a:buChar char="•"/>
            </a:pPr>
            <a:r>
              <a:rPr lang="en-US" sz="2800" dirty="0">
                <a:solidFill>
                  <a:srgbClr val="333333"/>
                </a:solidFill>
                <a:latin typeface="Helvetica Neue"/>
              </a:rPr>
              <a:t>When your employer calls for it (</a:t>
            </a:r>
            <a:r>
              <a:rPr lang="en-US" sz="2800" dirty="0" err="1">
                <a:solidFill>
                  <a:srgbClr val="333333"/>
                </a:solidFill>
                <a:latin typeface="Helvetica Neue"/>
              </a:rPr>
              <a:t>ie</a:t>
            </a:r>
            <a:r>
              <a:rPr lang="en-US" sz="2800" dirty="0">
                <a:solidFill>
                  <a:srgbClr val="333333"/>
                </a:solidFill>
                <a:latin typeface="Helvetica Neue"/>
              </a:rPr>
              <a:t> COVID patient)</a:t>
            </a:r>
            <a:endParaRPr lang="en-US" sz="28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99925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654038"/>
            <a:ext cx="10515600" cy="3879987"/>
          </a:xfrm>
        </p:spPr>
        <p:txBody>
          <a:bodyPr/>
          <a:lstStyle/>
          <a:p>
            <a:pPr algn="l">
              <a:buFont typeface="Arial" panose="020B0604020202020204" pitchFamily="34" charset="0"/>
              <a:buChar char="•"/>
            </a:pPr>
            <a:r>
              <a:rPr lang="en-US" sz="2400" b="0" i="0" dirty="0">
                <a:solidFill>
                  <a:srgbClr val="333333"/>
                </a:solidFill>
                <a:effectLst/>
                <a:latin typeface="Helvetica Neue"/>
                <a:ea typeface="Calibri"/>
                <a:cs typeface="Calibri"/>
              </a:rPr>
              <a:t>Must select a respirator </a:t>
            </a:r>
            <a:r>
              <a:rPr lang="en-US" sz="2400" b="1" i="0" dirty="0">
                <a:solidFill>
                  <a:srgbClr val="333333"/>
                </a:solidFill>
                <a:effectLst/>
                <a:latin typeface="Helvetica Neue"/>
                <a:ea typeface="Calibri"/>
                <a:cs typeface="Calibri"/>
              </a:rPr>
              <a:t>certified by the National Institute for Occupational Safety and Health (NIOSH)</a:t>
            </a:r>
            <a:r>
              <a:rPr lang="en-US" sz="2400" b="0" i="0" dirty="0">
                <a:solidFill>
                  <a:srgbClr val="333333"/>
                </a:solidFill>
                <a:effectLst/>
                <a:latin typeface="Helvetica Neue"/>
                <a:ea typeface="Calibri"/>
                <a:cs typeface="Calibri"/>
              </a:rPr>
              <a:t> which must be used in compliance with the conditions of its certification.</a:t>
            </a:r>
            <a:br>
              <a:rPr lang="en-US" sz="2400" b="0" i="0" dirty="0">
                <a:effectLst/>
                <a:latin typeface="Helvetica Neue"/>
              </a:rPr>
            </a:br>
            <a:r>
              <a:rPr lang="en-US" sz="2400" b="0" i="0" dirty="0">
                <a:solidFill>
                  <a:srgbClr val="333333"/>
                </a:solidFill>
                <a:effectLst/>
                <a:latin typeface="Helvetica Neue"/>
                <a:ea typeface="Calibri"/>
                <a:cs typeface="Calibri"/>
              </a:rPr>
              <a:t> </a:t>
            </a:r>
          </a:p>
          <a:p>
            <a:pPr algn="l">
              <a:buFont typeface="Arial" panose="020B0604020202020204" pitchFamily="34" charset="0"/>
              <a:buChar char="•"/>
            </a:pPr>
            <a:r>
              <a:rPr lang="en-US" sz="2400" b="0" i="0" dirty="0">
                <a:solidFill>
                  <a:srgbClr val="333333"/>
                </a:solidFill>
                <a:effectLst/>
                <a:latin typeface="Helvetica Neue"/>
                <a:ea typeface="Calibri"/>
                <a:cs typeface="Calibri"/>
              </a:rPr>
              <a:t>Must identify and evaluate the respiratory hazards in the workplace, including a reasonable estimate of employee exposures and identification of the contaminant’s chemical state and physical form.</a:t>
            </a:r>
          </a:p>
          <a:p>
            <a:pPr algn="l">
              <a:buFont typeface="Arial" panose="020B0604020202020204" pitchFamily="34" charset="0"/>
              <a:buChar char="•"/>
            </a:pPr>
            <a:endParaRPr lang="en-US" sz="2400" b="0" i="0" dirty="0">
              <a:solidFill>
                <a:srgbClr val="333333"/>
              </a:solidFill>
              <a:effectLst/>
              <a:latin typeface="Helvetica Neue"/>
            </a:endParaRPr>
          </a:p>
          <a:p>
            <a:pPr>
              <a:buFont typeface="Arial" panose="020B0604020202020204" pitchFamily="34" charset="0"/>
              <a:buChar char="•"/>
            </a:pPr>
            <a:r>
              <a:rPr lang="en-US" sz="2400" dirty="0">
                <a:solidFill>
                  <a:srgbClr val="333333"/>
                </a:solidFill>
                <a:latin typeface="Helvetica Neue"/>
                <a:ea typeface="Calibri"/>
                <a:cs typeface="Calibri"/>
              </a:rPr>
              <a:t>Respirators for non-IDLH atmospheres: Employers must use the assigned protection factors (APFs) listed in Table 1 of the OSHA Standard to select a respirator that meets or exceeds the required level of employee protection.</a:t>
            </a:r>
          </a:p>
          <a:p>
            <a:pPr>
              <a:buFont typeface="Arial" panose="020B0604020202020204" pitchFamily="34" charset="0"/>
              <a:buChar char="•"/>
            </a:pPr>
            <a:endParaRPr lang="en-US" sz="2000">
              <a:solidFill>
                <a:srgbClr val="333333"/>
              </a:solidFill>
              <a:latin typeface="Helvetica Neue"/>
            </a:endParaRPr>
          </a:p>
          <a:p>
            <a:pPr marL="0" indent="0">
              <a:buNone/>
            </a:pPr>
            <a:endParaRPr lang="en-US" sz="2000">
              <a:solidFill>
                <a:srgbClr val="333333"/>
              </a:solidFill>
              <a:latin typeface="Helvetica Neue"/>
            </a:endParaRPr>
          </a:p>
          <a:p>
            <a:pPr algn="l">
              <a:buFont typeface="Arial" panose="020B0604020202020204" pitchFamily="34" charset="0"/>
              <a:buChar char="•"/>
            </a:pPr>
            <a:endParaRPr lang="en-US" sz="2000" b="0" i="0">
              <a:solidFill>
                <a:srgbClr val="333333"/>
              </a:solidFill>
              <a:effectLst/>
              <a:latin typeface="Helvetica Neue"/>
            </a:endParaRPr>
          </a:p>
          <a:p>
            <a:pPr algn="l">
              <a:buFont typeface="Arial" panose="020B0604020202020204" pitchFamily="34" charset="0"/>
              <a:buChar char="•"/>
            </a:pPr>
            <a:endParaRPr lang="en-US" sz="1400" b="0" i="0">
              <a:solidFill>
                <a:srgbClr val="333333"/>
              </a:solidFill>
              <a:effectLst/>
              <a:latin typeface="Helvetica Neue"/>
            </a:endParaRPr>
          </a:p>
          <a:p>
            <a:pPr algn="l">
              <a:buFont typeface="Arial" panose="020B0604020202020204" pitchFamily="34" charset="0"/>
              <a:buChar char="•"/>
            </a:pPr>
            <a:endParaRPr lang="en-US" sz="2000">
              <a:solidFill>
                <a:srgbClr val="333333"/>
              </a:solidFill>
              <a:latin typeface="Helvetica Neue"/>
            </a:endParaRPr>
          </a:p>
          <a:p>
            <a:pPr marL="0" indent="0">
              <a:buNone/>
            </a:pPr>
            <a:endParaRPr lang="en-US" b="1"/>
          </a:p>
        </p:txBody>
      </p:sp>
    </p:spTree>
    <p:extLst>
      <p:ext uri="{BB962C8B-B14F-4D97-AF65-F5344CB8AC3E}">
        <p14:creationId xmlns:p14="http://schemas.microsoft.com/office/powerpoint/2010/main" val="360723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pPr algn="ctr"/>
            <a:r>
              <a:rPr lang="en-US" sz="3200" b="1"/>
              <a:t>General Requirements - OSHA Respiratory Protection Standard</a:t>
            </a:r>
            <a:br>
              <a:rPr lang="en-US" sz="3200" b="1"/>
            </a:br>
            <a:r>
              <a:rPr lang="en-US" sz="3200" b="1"/>
              <a:t>Table 1 – Fit Factors</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292088"/>
            <a:ext cx="10515600" cy="4687760"/>
          </a:xfrm>
        </p:spPr>
        <p:txBody>
          <a:bodyPr/>
          <a:lstStyle/>
          <a:p>
            <a:pPr algn="l">
              <a:buFont typeface="Arial" panose="020B0604020202020204" pitchFamily="34" charset="0"/>
              <a:buChar char="•"/>
            </a:pPr>
            <a:endParaRPr lang="en-US" sz="2000" b="0" i="0">
              <a:solidFill>
                <a:srgbClr val="333333"/>
              </a:solidFill>
              <a:effectLst/>
              <a:latin typeface="Helvetica Neue"/>
            </a:endParaRPr>
          </a:p>
          <a:p>
            <a:pPr algn="l">
              <a:buFont typeface="Arial" panose="020B0604020202020204" pitchFamily="34" charset="0"/>
              <a:buChar char="•"/>
            </a:pPr>
            <a:endParaRPr lang="en-US" sz="1400" b="0" i="0">
              <a:solidFill>
                <a:srgbClr val="333333"/>
              </a:solidFill>
              <a:effectLst/>
              <a:latin typeface="Helvetica Neue"/>
            </a:endParaRPr>
          </a:p>
          <a:p>
            <a:pPr algn="l">
              <a:buFont typeface="Arial" panose="020B0604020202020204" pitchFamily="34" charset="0"/>
              <a:buChar char="•"/>
            </a:pPr>
            <a:endParaRPr lang="en-US" sz="2000">
              <a:solidFill>
                <a:srgbClr val="333333"/>
              </a:solidFill>
              <a:latin typeface="Helvetica Neue"/>
            </a:endParaRPr>
          </a:p>
          <a:p>
            <a:pPr marL="0" indent="0">
              <a:buNone/>
            </a:pPr>
            <a:endParaRPr lang="en-US" b="1"/>
          </a:p>
        </p:txBody>
      </p:sp>
      <p:graphicFrame>
        <p:nvGraphicFramePr>
          <p:cNvPr id="5" name="Table 4">
            <a:extLst>
              <a:ext uri="{FF2B5EF4-FFF2-40B4-BE49-F238E27FC236}">
                <a16:creationId xmlns:a16="http://schemas.microsoft.com/office/drawing/2014/main" id="{C8FBAABF-1588-C8BD-0426-D9BD5EE882FA}"/>
              </a:ext>
            </a:extLst>
          </p:cNvPr>
          <p:cNvGraphicFramePr>
            <a:graphicFrameLocks noGrp="1"/>
          </p:cNvGraphicFramePr>
          <p:nvPr>
            <p:extLst>
              <p:ext uri="{D42A27DB-BD31-4B8C-83A1-F6EECF244321}">
                <p14:modId xmlns:p14="http://schemas.microsoft.com/office/powerpoint/2010/main" val="2236207348"/>
              </p:ext>
            </p:extLst>
          </p:nvPr>
        </p:nvGraphicFramePr>
        <p:xfrm>
          <a:off x="1219200" y="1407795"/>
          <a:ext cx="9705976" cy="4259580"/>
        </p:xfrm>
        <a:graphic>
          <a:graphicData uri="http://schemas.openxmlformats.org/drawingml/2006/table">
            <a:tbl>
              <a:tblPr firstRow="1" firstCol="1" bandRow="1">
                <a:tableStyleId>{5C22544A-7EE6-4342-B048-85BDC9FD1C3A}</a:tableStyleId>
              </a:tblPr>
              <a:tblGrid>
                <a:gridCol w="1594982">
                  <a:extLst>
                    <a:ext uri="{9D8B030D-6E8A-4147-A177-3AD203B41FA5}">
                      <a16:colId xmlns:a16="http://schemas.microsoft.com/office/drawing/2014/main" val="4124708017"/>
                    </a:ext>
                  </a:extLst>
                </a:gridCol>
                <a:gridCol w="1594982">
                  <a:extLst>
                    <a:ext uri="{9D8B030D-6E8A-4147-A177-3AD203B41FA5}">
                      <a16:colId xmlns:a16="http://schemas.microsoft.com/office/drawing/2014/main" val="2139348569"/>
                    </a:ext>
                  </a:extLst>
                </a:gridCol>
                <a:gridCol w="1594982">
                  <a:extLst>
                    <a:ext uri="{9D8B030D-6E8A-4147-A177-3AD203B41FA5}">
                      <a16:colId xmlns:a16="http://schemas.microsoft.com/office/drawing/2014/main" val="784672231"/>
                    </a:ext>
                  </a:extLst>
                </a:gridCol>
                <a:gridCol w="1594982">
                  <a:extLst>
                    <a:ext uri="{9D8B030D-6E8A-4147-A177-3AD203B41FA5}">
                      <a16:colId xmlns:a16="http://schemas.microsoft.com/office/drawing/2014/main" val="3462832502"/>
                    </a:ext>
                  </a:extLst>
                </a:gridCol>
                <a:gridCol w="1594982">
                  <a:extLst>
                    <a:ext uri="{9D8B030D-6E8A-4147-A177-3AD203B41FA5}">
                      <a16:colId xmlns:a16="http://schemas.microsoft.com/office/drawing/2014/main" val="1715514210"/>
                    </a:ext>
                  </a:extLst>
                </a:gridCol>
                <a:gridCol w="1731066">
                  <a:extLst>
                    <a:ext uri="{9D8B030D-6E8A-4147-A177-3AD203B41FA5}">
                      <a16:colId xmlns:a16="http://schemas.microsoft.com/office/drawing/2014/main" val="2319746102"/>
                    </a:ext>
                  </a:extLst>
                </a:gridCol>
              </a:tblGrid>
              <a:tr h="1007418">
                <a:tc>
                  <a:txBody>
                    <a:bodyPr/>
                    <a:lstStyle/>
                    <a:p>
                      <a:pPr marL="0" marR="0" algn="ctr">
                        <a:lnSpc>
                          <a:spcPct val="107000"/>
                        </a:lnSpc>
                        <a:spcBef>
                          <a:spcPts val="0"/>
                        </a:spcBef>
                        <a:spcAft>
                          <a:spcPts val="1500"/>
                        </a:spcAft>
                      </a:pPr>
                      <a:r>
                        <a:rPr lang="en-US" sz="1600" kern="0" dirty="0">
                          <a:effectLst/>
                        </a:rPr>
                        <a:t>Type of respirator</a:t>
                      </a:r>
                      <a:r>
                        <a:rPr lang="en-US" sz="1000" kern="0" baseline="30000" dirty="0">
                          <a:effectLst/>
                        </a:rPr>
                        <a:t>1 2</a:t>
                      </a:r>
                      <a:endParaRPr lang="en-US" sz="1000" kern="100">
                        <a:effectLst/>
                        <a:latin typeface="Calibri"/>
                        <a:ea typeface="Calibri"/>
                        <a:cs typeface="Times New Roman"/>
                      </a:endParaRPr>
                    </a:p>
                  </a:txBody>
                  <a:tcPr marL="47625" marR="47625" marT="47625" marB="47625" anchor="b"/>
                </a:tc>
                <a:tc>
                  <a:txBody>
                    <a:bodyPr/>
                    <a:lstStyle/>
                    <a:p>
                      <a:pPr marL="0" marR="0" algn="ctr">
                        <a:lnSpc>
                          <a:spcPct val="107000"/>
                        </a:lnSpc>
                        <a:spcBef>
                          <a:spcPts val="0"/>
                        </a:spcBef>
                        <a:spcAft>
                          <a:spcPts val="1500"/>
                        </a:spcAft>
                      </a:pPr>
                      <a:r>
                        <a:rPr lang="en-US" sz="1600" kern="0" dirty="0">
                          <a:effectLst/>
                        </a:rPr>
                        <a:t>Quarter mask</a:t>
                      </a:r>
                      <a:endParaRPr lang="en-US" sz="1600" kern="100" dirty="0">
                        <a:effectLst/>
                        <a:latin typeface="Calibri"/>
                        <a:ea typeface="Calibri"/>
                        <a:cs typeface="Times New Roman"/>
                      </a:endParaRPr>
                    </a:p>
                  </a:txBody>
                  <a:tcPr marL="47625" marR="47625" marT="47625" marB="47625" anchor="b"/>
                </a:tc>
                <a:tc>
                  <a:txBody>
                    <a:bodyPr/>
                    <a:lstStyle/>
                    <a:p>
                      <a:pPr marL="0" marR="0" algn="ctr">
                        <a:lnSpc>
                          <a:spcPct val="107000"/>
                        </a:lnSpc>
                        <a:spcBef>
                          <a:spcPts val="0"/>
                        </a:spcBef>
                        <a:spcAft>
                          <a:spcPts val="1500"/>
                        </a:spcAft>
                      </a:pPr>
                      <a:r>
                        <a:rPr lang="en-US" sz="1600" kern="0" dirty="0">
                          <a:effectLst/>
                        </a:rPr>
                        <a:t>Half mask/N-95</a:t>
                      </a:r>
                      <a:endParaRPr lang="en-US" sz="1600" kern="100" dirty="0">
                        <a:effectLst/>
                        <a:latin typeface="Calibri"/>
                        <a:ea typeface="Calibri"/>
                        <a:cs typeface="Times New Roman"/>
                      </a:endParaRPr>
                    </a:p>
                  </a:txBody>
                  <a:tcPr marL="47625" marR="47625" marT="47625" marB="47625" anchor="b"/>
                </a:tc>
                <a:tc>
                  <a:txBody>
                    <a:bodyPr/>
                    <a:lstStyle/>
                    <a:p>
                      <a:pPr marL="0" marR="0" algn="ctr">
                        <a:lnSpc>
                          <a:spcPct val="107000"/>
                        </a:lnSpc>
                        <a:spcBef>
                          <a:spcPts val="0"/>
                        </a:spcBef>
                        <a:spcAft>
                          <a:spcPts val="1500"/>
                        </a:spcAft>
                      </a:pPr>
                      <a:r>
                        <a:rPr lang="en-US" sz="1600" kern="0" dirty="0">
                          <a:effectLst/>
                        </a:rPr>
                        <a:t>Full facepiece</a:t>
                      </a:r>
                      <a:endParaRPr lang="en-US" sz="1600" kern="100" dirty="0">
                        <a:effectLst/>
                        <a:latin typeface="Calibri"/>
                        <a:ea typeface="Calibri"/>
                        <a:cs typeface="Times New Roman"/>
                      </a:endParaRPr>
                    </a:p>
                  </a:txBody>
                  <a:tcPr marL="47625" marR="47625" marT="47625" marB="47625" anchor="b"/>
                </a:tc>
                <a:tc>
                  <a:txBody>
                    <a:bodyPr/>
                    <a:lstStyle/>
                    <a:p>
                      <a:pPr marL="0" marR="0" algn="ctr">
                        <a:lnSpc>
                          <a:spcPct val="107000"/>
                        </a:lnSpc>
                        <a:spcBef>
                          <a:spcPts val="0"/>
                        </a:spcBef>
                        <a:spcAft>
                          <a:spcPts val="1500"/>
                        </a:spcAft>
                      </a:pPr>
                      <a:r>
                        <a:rPr lang="en-US" sz="1600" kern="0" dirty="0">
                          <a:effectLst/>
                        </a:rPr>
                        <a:t>Helmet/hood</a:t>
                      </a:r>
                      <a:endParaRPr lang="en-US" sz="1600" kern="100" dirty="0">
                        <a:effectLst/>
                        <a:latin typeface="Calibri"/>
                        <a:ea typeface="Calibri"/>
                        <a:cs typeface="Times New Roman"/>
                      </a:endParaRPr>
                    </a:p>
                  </a:txBody>
                  <a:tcPr marL="47625" marR="47625" marT="47625" marB="47625" anchor="b"/>
                </a:tc>
                <a:tc>
                  <a:txBody>
                    <a:bodyPr/>
                    <a:lstStyle/>
                    <a:p>
                      <a:pPr marL="0" marR="0" algn="ctr">
                        <a:lnSpc>
                          <a:spcPct val="107000"/>
                        </a:lnSpc>
                        <a:spcBef>
                          <a:spcPts val="0"/>
                        </a:spcBef>
                        <a:spcAft>
                          <a:spcPts val="1500"/>
                        </a:spcAft>
                      </a:pPr>
                      <a:r>
                        <a:rPr lang="en-US" sz="1600" kern="0" dirty="0">
                          <a:effectLst/>
                        </a:rPr>
                        <a:t>Loose-fitting facepiece</a:t>
                      </a:r>
                      <a:endParaRPr lang="en-US" sz="1600" kern="100" dirty="0">
                        <a:effectLst/>
                        <a:latin typeface="Calibri"/>
                        <a:ea typeface="Calibri"/>
                        <a:cs typeface="Times New Roman"/>
                      </a:endParaRPr>
                    </a:p>
                  </a:txBody>
                  <a:tcPr marL="47625" marR="47625" marT="47625" marB="47625" anchor="b"/>
                </a:tc>
                <a:extLst>
                  <a:ext uri="{0D108BD9-81ED-4DB2-BD59-A6C34878D82A}">
                    <a16:rowId xmlns:a16="http://schemas.microsoft.com/office/drawing/2014/main" val="4024241057"/>
                  </a:ext>
                </a:extLst>
              </a:tr>
              <a:tr h="1419860">
                <a:tc>
                  <a:txBody>
                    <a:bodyPr/>
                    <a:lstStyle/>
                    <a:p>
                      <a:pPr marL="0" marR="0" algn="l">
                        <a:lnSpc>
                          <a:spcPct val="107000"/>
                        </a:lnSpc>
                        <a:spcBef>
                          <a:spcPts val="0"/>
                        </a:spcBef>
                        <a:spcAft>
                          <a:spcPts val="1500"/>
                        </a:spcAft>
                      </a:pPr>
                      <a:r>
                        <a:rPr lang="en-US" sz="1600" kern="0" dirty="0">
                          <a:effectLst/>
                        </a:rPr>
                        <a:t>1. Air-Purifying Respirator</a:t>
                      </a:r>
                      <a:endParaRPr lang="en-US" sz="16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5</a:t>
                      </a:r>
                      <a:endParaRPr lang="en-US" sz="2800" kern="10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10</a:t>
                      </a: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50</a:t>
                      </a: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endParaRPr lang="en-US" sz="2800" kern="100" dirty="0">
                        <a:effectLst/>
                        <a:latin typeface="Calibri"/>
                        <a:ea typeface="Calibri"/>
                        <a:cs typeface="Times New Roman"/>
                      </a:endParaRPr>
                    </a:p>
                  </a:txBody>
                  <a:tcPr marL="47625" marR="47625" marT="47625" marB="47625"/>
                </a:tc>
                <a:extLst>
                  <a:ext uri="{0D108BD9-81ED-4DB2-BD59-A6C34878D82A}">
                    <a16:rowId xmlns:a16="http://schemas.microsoft.com/office/drawing/2014/main" val="2493596214"/>
                  </a:ext>
                </a:extLst>
              </a:tr>
              <a:tr h="1832302">
                <a:tc>
                  <a:txBody>
                    <a:bodyPr/>
                    <a:lstStyle/>
                    <a:p>
                      <a:pPr marL="0" marR="0" algn="l">
                        <a:lnSpc>
                          <a:spcPct val="107000"/>
                        </a:lnSpc>
                        <a:spcBef>
                          <a:spcPts val="0"/>
                        </a:spcBef>
                        <a:spcAft>
                          <a:spcPts val="1500"/>
                        </a:spcAft>
                      </a:pPr>
                      <a:r>
                        <a:rPr lang="en-US" sz="1600" kern="0" dirty="0">
                          <a:effectLst/>
                        </a:rPr>
                        <a:t>2. Powered Air-Purifying Respirator (PAPR)</a:t>
                      </a:r>
                      <a:endParaRPr lang="en-US" sz="16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50</a:t>
                      </a: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1,000</a:t>
                      </a: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25/1,000</a:t>
                      </a:r>
                      <a:endParaRPr lang="en-US" sz="2800" kern="100" dirty="0">
                        <a:effectLst/>
                        <a:latin typeface="Calibri"/>
                        <a:ea typeface="Calibri"/>
                        <a:cs typeface="Times New Roman"/>
                      </a:endParaRPr>
                    </a:p>
                  </a:txBody>
                  <a:tcPr marL="47625" marR="47625" marT="47625" marB="47625"/>
                </a:tc>
                <a:tc>
                  <a:txBody>
                    <a:bodyPr/>
                    <a:lstStyle/>
                    <a:p>
                      <a:pPr marL="0" marR="0" algn="l">
                        <a:lnSpc>
                          <a:spcPct val="107000"/>
                        </a:lnSpc>
                        <a:spcBef>
                          <a:spcPts val="0"/>
                        </a:spcBef>
                        <a:spcAft>
                          <a:spcPts val="1500"/>
                        </a:spcAft>
                      </a:pPr>
                      <a:r>
                        <a:rPr lang="en-US" sz="2800" kern="0" dirty="0">
                          <a:effectLst/>
                        </a:rPr>
                        <a:t>25</a:t>
                      </a:r>
                      <a:endParaRPr lang="en-US" sz="2800" kern="100" dirty="0">
                        <a:effectLst/>
                        <a:latin typeface="Calibri"/>
                        <a:ea typeface="Calibri"/>
                        <a:cs typeface="Times New Roman"/>
                      </a:endParaRPr>
                    </a:p>
                  </a:txBody>
                  <a:tcPr marL="47625" marR="47625" marT="47625" marB="47625"/>
                </a:tc>
                <a:extLst>
                  <a:ext uri="{0D108BD9-81ED-4DB2-BD59-A6C34878D82A}">
                    <a16:rowId xmlns:a16="http://schemas.microsoft.com/office/drawing/2014/main" val="3725595980"/>
                  </a:ext>
                </a:extLst>
              </a:tr>
            </a:tbl>
          </a:graphicData>
        </a:graphic>
      </p:graphicFrame>
    </p:spTree>
    <p:extLst>
      <p:ext uri="{BB962C8B-B14F-4D97-AF65-F5344CB8AC3E}">
        <p14:creationId xmlns:p14="http://schemas.microsoft.com/office/powerpoint/2010/main" val="6906479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80171"/>
            <a:ext cx="10515600" cy="4194312"/>
          </a:xfrm>
        </p:spPr>
        <p:txBody>
          <a:bodyPr/>
          <a:lstStyle/>
          <a:p>
            <a:pPr algn="l">
              <a:lnSpc>
                <a:spcPct val="100000"/>
              </a:lnSpc>
              <a:spcBef>
                <a:spcPts val="0"/>
              </a:spcBef>
              <a:buFont typeface="Arial" panose="020B0604020202020204" pitchFamily="34" charset="0"/>
              <a:buChar char="•"/>
            </a:pPr>
            <a:r>
              <a:rPr lang="en-US" sz="2000" dirty="0">
                <a:solidFill>
                  <a:srgbClr val="333333"/>
                </a:solidFill>
                <a:latin typeface="Helvetica Neue"/>
                <a:ea typeface="Calibri"/>
                <a:cs typeface="Calibri"/>
              </a:rPr>
              <a:t>Select a respirator for employee use that maintains the employee’s exposure to the hazardous substance, at or below the maximum use concentration (MUC). </a:t>
            </a:r>
          </a:p>
          <a:p>
            <a:pPr algn="l">
              <a:lnSpc>
                <a:spcPct val="100000"/>
              </a:lnSpc>
              <a:spcBef>
                <a:spcPts val="0"/>
              </a:spcBef>
              <a:buFont typeface="Arial" panose="020B0604020202020204" pitchFamily="34" charset="0"/>
              <a:buChar char="•"/>
            </a:pPr>
            <a:endParaRPr lang="en-US" sz="2000" dirty="0">
              <a:solidFill>
                <a:srgbClr val="333333"/>
              </a:solidFill>
              <a:latin typeface="Helvetica Neue"/>
            </a:endParaRPr>
          </a:p>
          <a:p>
            <a:pPr algn="l">
              <a:lnSpc>
                <a:spcPct val="100000"/>
              </a:lnSpc>
              <a:spcBef>
                <a:spcPts val="0"/>
              </a:spcBef>
              <a:buFont typeface="Arial" panose="020B0604020202020204" pitchFamily="34" charset="0"/>
              <a:buChar char="•"/>
            </a:pPr>
            <a:r>
              <a:rPr lang="en-US" sz="2000" dirty="0">
                <a:solidFill>
                  <a:srgbClr val="333333"/>
                </a:solidFill>
                <a:latin typeface="Helvetica Neue"/>
                <a:ea typeface="Calibri"/>
                <a:cs typeface="Calibri"/>
              </a:rPr>
              <a:t>The MUC is the upper limit at which the respirator is expected to provide protection. To calculate the MUC, multiply the APF of the respirator by the Occupational Exposure Limit (PEL, REL, or TLV). 10 (APF) x 0.1 (PEL) = 1 ppm (MUC).</a:t>
            </a:r>
          </a:p>
          <a:p>
            <a:pPr marL="0" indent="0" algn="l">
              <a:lnSpc>
                <a:spcPct val="100000"/>
              </a:lnSpc>
              <a:spcBef>
                <a:spcPts val="0"/>
              </a:spcBef>
              <a:buNone/>
            </a:pPr>
            <a:endParaRPr lang="en-US" sz="2000" dirty="0">
              <a:solidFill>
                <a:srgbClr val="333333"/>
              </a:solidFill>
              <a:latin typeface="Helvetica Neue"/>
            </a:endParaRPr>
          </a:p>
          <a:p>
            <a:pPr algn="l">
              <a:lnSpc>
                <a:spcPct val="100000"/>
              </a:lnSpc>
              <a:spcBef>
                <a:spcPts val="0"/>
              </a:spcBef>
              <a:buFont typeface="Arial" panose="020B0604020202020204" pitchFamily="34" charset="0"/>
              <a:buChar char="•"/>
            </a:pPr>
            <a:r>
              <a:rPr lang="en-US" sz="2000" dirty="0">
                <a:solidFill>
                  <a:srgbClr val="333333"/>
                </a:solidFill>
                <a:latin typeface="Helvetica Neue"/>
                <a:ea typeface="Calibri"/>
                <a:cs typeface="Calibri"/>
              </a:rPr>
              <a:t>Do not apply MUCs to hazardous conditions (IDLH); instead must use respirators listed for IDLH conditions.</a:t>
            </a:r>
          </a:p>
          <a:p>
            <a:pPr>
              <a:lnSpc>
                <a:spcPct val="100000"/>
              </a:lnSpc>
              <a:spcBef>
                <a:spcPts val="0"/>
              </a:spcBef>
              <a:buFont typeface="Arial" panose="020B0604020202020204" pitchFamily="34" charset="0"/>
              <a:buChar char="•"/>
            </a:pPr>
            <a:endParaRPr lang="en-US" sz="2000" dirty="0">
              <a:solidFill>
                <a:srgbClr val="333333"/>
              </a:solidFill>
              <a:latin typeface="Helvetica Neue"/>
            </a:endParaRPr>
          </a:p>
          <a:p>
            <a:pPr>
              <a:lnSpc>
                <a:spcPct val="100000"/>
              </a:lnSpc>
              <a:spcBef>
                <a:spcPts val="0"/>
              </a:spcBef>
              <a:buFont typeface="Arial" panose="020B0604020202020204" pitchFamily="34" charset="0"/>
              <a:buChar char="•"/>
            </a:pPr>
            <a:r>
              <a:rPr lang="en-US" sz="2000" dirty="0">
                <a:solidFill>
                  <a:srgbClr val="333333"/>
                </a:solidFill>
                <a:latin typeface="Helvetica Neue"/>
                <a:ea typeface="Calibri"/>
                <a:cs typeface="Calibri"/>
              </a:rPr>
              <a:t>The respirator selected shall be appropriate for the chemical state and physical form of the contaminant. For example, the </a:t>
            </a:r>
            <a:r>
              <a:rPr lang="en-US" sz="2000" b="1" i="1" u="sng" dirty="0">
                <a:solidFill>
                  <a:srgbClr val="333333"/>
                </a:solidFill>
                <a:latin typeface="Helvetica Neue"/>
                <a:ea typeface="Calibri"/>
                <a:cs typeface="Calibri"/>
              </a:rPr>
              <a:t>N-95 respirators remove 95% of particulate matter only down to 0.3 microns</a:t>
            </a:r>
            <a:r>
              <a:rPr lang="en-US" sz="2000" dirty="0">
                <a:solidFill>
                  <a:srgbClr val="333333"/>
                </a:solidFill>
                <a:latin typeface="Helvetica Neue"/>
                <a:ea typeface="Calibri"/>
                <a:cs typeface="Calibri"/>
              </a:rPr>
              <a:t> (</a:t>
            </a:r>
            <a:r>
              <a:rPr lang="en-US" sz="2000" i="1" dirty="0">
                <a:solidFill>
                  <a:srgbClr val="333333"/>
                </a:solidFill>
                <a:latin typeface="Helvetica Neue"/>
                <a:ea typeface="Calibri"/>
                <a:cs typeface="Calibri"/>
              </a:rPr>
              <a:t>i.e., </a:t>
            </a:r>
            <a:r>
              <a:rPr lang="en-US" sz="2000" dirty="0">
                <a:solidFill>
                  <a:srgbClr val="333333"/>
                </a:solidFill>
                <a:latin typeface="Helvetica Neue"/>
                <a:ea typeface="Calibri"/>
                <a:cs typeface="Calibri"/>
              </a:rPr>
              <a:t>dust, fumes, mists, </a:t>
            </a:r>
            <a:r>
              <a:rPr lang="en-US" sz="2000" dirty="0" err="1">
                <a:solidFill>
                  <a:srgbClr val="333333"/>
                </a:solidFill>
                <a:latin typeface="Helvetica Neue"/>
                <a:ea typeface="Calibri"/>
                <a:cs typeface="Calibri"/>
              </a:rPr>
              <a:t>aerosols,smoke</a:t>
            </a:r>
            <a:r>
              <a:rPr lang="en-US" sz="2000" dirty="0">
                <a:solidFill>
                  <a:srgbClr val="333333"/>
                </a:solidFill>
                <a:latin typeface="Helvetica Neue"/>
                <a:ea typeface="Calibri"/>
                <a:cs typeface="Calibri"/>
              </a:rPr>
              <a:t> particulates, pollen, mold spores, bacteria, viruses and allergens over a single work shift.)</a:t>
            </a:r>
          </a:p>
          <a:p>
            <a:pPr>
              <a:buFont typeface="Arial" panose="020B0604020202020204" pitchFamily="34" charset="0"/>
              <a:buChar char="•"/>
            </a:pPr>
            <a:endParaRPr lang="en-US" sz="2000" dirty="0">
              <a:solidFill>
                <a:srgbClr val="333333"/>
              </a:solidFill>
              <a:latin typeface="Helvetica Neue"/>
            </a:endParaRP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2678288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91479"/>
            <a:ext cx="10515600" cy="3790121"/>
          </a:xfrm>
        </p:spPr>
        <p:txBody>
          <a:bodyPr/>
          <a:lstStyle/>
          <a:p>
            <a:pPr marL="0" indent="0">
              <a:buNone/>
            </a:pPr>
            <a:endParaRPr lang="en-US" sz="2000" dirty="0">
              <a:solidFill>
                <a:srgbClr val="333333"/>
              </a:solidFill>
              <a:latin typeface="Helvetica Neue"/>
              <a:ea typeface="Calibri"/>
              <a:cs typeface="Calibri"/>
            </a:endParaRPr>
          </a:p>
          <a:p>
            <a:pPr algn="l">
              <a:buFont typeface="Arial" panose="020B0604020202020204" pitchFamily="34" charset="0"/>
              <a:buChar char="•"/>
            </a:pPr>
            <a:r>
              <a:rPr lang="en-US" sz="2400" dirty="0">
                <a:solidFill>
                  <a:srgbClr val="333333"/>
                </a:solidFill>
                <a:latin typeface="Helvetica Neue"/>
                <a:ea typeface="Calibri"/>
                <a:cs typeface="Calibri"/>
              </a:rPr>
              <a:t>Tight-fitting respirators shall not be worn by employees who have facial hair or any condition that interferes with the face-to-facepiece seal or valve function.</a:t>
            </a:r>
            <a:br>
              <a:rPr lang="en-US" sz="2400" dirty="0">
                <a:latin typeface="Helvetica Neue"/>
              </a:rPr>
            </a:br>
            <a:r>
              <a:rPr lang="en-US" sz="2400" dirty="0">
                <a:solidFill>
                  <a:srgbClr val="333333"/>
                </a:solidFill>
                <a:latin typeface="Helvetica Neue"/>
                <a:ea typeface="Calibri"/>
                <a:cs typeface="Calibri"/>
              </a:rPr>
              <a:t> </a:t>
            </a:r>
          </a:p>
          <a:p>
            <a:pPr algn="l">
              <a:buFont typeface="Arial" panose="020B0604020202020204" pitchFamily="34" charset="0"/>
              <a:buChar char="•"/>
            </a:pPr>
            <a:r>
              <a:rPr lang="en-US" sz="2400" dirty="0">
                <a:solidFill>
                  <a:srgbClr val="333333"/>
                </a:solidFill>
                <a:latin typeface="Helvetica Neue"/>
                <a:ea typeface="Calibri"/>
                <a:cs typeface="Calibri"/>
              </a:rPr>
              <a:t>Personal protective equipment shall be worn in such a manner that does not interfere with the seal of the facepiece to the face of the user.</a:t>
            </a:r>
            <a:br>
              <a:rPr lang="en-US" sz="2400" dirty="0">
                <a:latin typeface="Helvetica Neue"/>
              </a:rPr>
            </a:br>
            <a:r>
              <a:rPr lang="en-US" sz="2400" dirty="0">
                <a:solidFill>
                  <a:srgbClr val="333333"/>
                </a:solidFill>
                <a:latin typeface="Helvetica Neue"/>
                <a:ea typeface="Calibri"/>
                <a:cs typeface="Calibri"/>
              </a:rPr>
              <a:t> </a:t>
            </a:r>
          </a:p>
          <a:p>
            <a:pPr algn="l">
              <a:buFont typeface="Arial" panose="020B0604020202020204" pitchFamily="34" charset="0"/>
              <a:buChar char="•"/>
            </a:pPr>
            <a:r>
              <a:rPr lang="en-US" sz="2400" dirty="0">
                <a:solidFill>
                  <a:srgbClr val="333333"/>
                </a:solidFill>
                <a:latin typeface="Helvetica Neue"/>
                <a:ea typeface="Calibri"/>
                <a:cs typeface="Calibri"/>
              </a:rPr>
              <a:t>Employees shall perform a user seal check each time they put on a tight-fitting respirator using the procedures in mandatory Appendix B-1 or equally effective manufacturer’s procedures.</a:t>
            </a:r>
          </a:p>
          <a:p>
            <a:pPr marL="0" indent="0">
              <a:buNone/>
            </a:pPr>
            <a:endParaRPr lang="en-US" sz="2000">
              <a:solidFill>
                <a:srgbClr val="333333"/>
              </a:solidFill>
              <a:latin typeface="Helvetica Neue"/>
            </a:endParaRPr>
          </a:p>
          <a:p>
            <a:pPr marL="0" indent="0">
              <a:buNone/>
            </a:pPr>
            <a:endParaRPr lang="en-US" sz="2000">
              <a:solidFill>
                <a:srgbClr val="333333"/>
              </a:solidFill>
              <a:latin typeface="Helvetica Neue"/>
            </a:endParaRPr>
          </a:p>
          <a:p>
            <a:pPr algn="l">
              <a:buFont typeface="Arial" panose="020B0604020202020204" pitchFamily="34" charset="0"/>
              <a:buChar char="•"/>
            </a:pPr>
            <a:endParaRPr lang="en-US" sz="2000" b="0" i="0">
              <a:solidFill>
                <a:srgbClr val="333333"/>
              </a:solidFill>
              <a:effectLst/>
              <a:latin typeface="Helvetica Neue"/>
            </a:endParaRPr>
          </a:p>
          <a:p>
            <a:pPr algn="l">
              <a:buFont typeface="Arial" panose="020B0604020202020204" pitchFamily="34" charset="0"/>
              <a:buChar char="•"/>
            </a:pPr>
            <a:endParaRPr lang="en-US" sz="1400" b="0" i="0">
              <a:solidFill>
                <a:srgbClr val="333333"/>
              </a:solidFill>
              <a:effectLst/>
              <a:latin typeface="Helvetica Neue"/>
            </a:endParaRPr>
          </a:p>
          <a:p>
            <a:pPr algn="l">
              <a:buFont typeface="Arial" panose="020B0604020202020204" pitchFamily="34" charset="0"/>
              <a:buChar char="•"/>
            </a:pPr>
            <a:endParaRPr lang="en-US" sz="2000">
              <a:solidFill>
                <a:srgbClr val="333333"/>
              </a:solidFill>
              <a:latin typeface="Helvetica Neue"/>
            </a:endParaRPr>
          </a:p>
          <a:p>
            <a:pPr marL="0" indent="0">
              <a:buNone/>
            </a:pPr>
            <a:endParaRPr lang="en-US" b="1"/>
          </a:p>
        </p:txBody>
      </p:sp>
    </p:spTree>
    <p:extLst>
      <p:ext uri="{BB962C8B-B14F-4D97-AF65-F5344CB8AC3E}">
        <p14:creationId xmlns:p14="http://schemas.microsoft.com/office/powerpoint/2010/main" val="744093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91479"/>
            <a:ext cx="10515600" cy="3790121"/>
          </a:xfrm>
        </p:spPr>
        <p:txBody>
          <a:bodyPr/>
          <a:lstStyle/>
          <a:p>
            <a:pPr marL="0" indent="0">
              <a:buNone/>
            </a:pPr>
            <a:r>
              <a:rPr lang="en-US" sz="2400" dirty="0">
                <a:solidFill>
                  <a:srgbClr val="333333"/>
                </a:solidFill>
                <a:latin typeface="Helvetica Neue"/>
                <a:ea typeface="Calibri"/>
                <a:cs typeface="Calibri"/>
              </a:rPr>
              <a:t>  </a:t>
            </a:r>
          </a:p>
          <a:p>
            <a:pPr marL="0" indent="0" algn="l">
              <a:buNone/>
            </a:pPr>
            <a:r>
              <a:rPr lang="en-US" sz="2400" dirty="0">
                <a:solidFill>
                  <a:srgbClr val="333333"/>
                </a:solidFill>
                <a:latin typeface="Helvetica Neue"/>
                <a:ea typeface="Calibri"/>
                <a:cs typeface="Calibri"/>
              </a:rPr>
              <a:t>Must clean and disinfect respirators using the procedures, or equally effective manufacturer's procedures at the following intervals:</a:t>
            </a:r>
          </a:p>
          <a:p>
            <a:pPr marL="0" indent="0" algn="l">
              <a:buNone/>
            </a:pPr>
            <a:endParaRPr lang="en-US" sz="2400" dirty="0">
              <a:solidFill>
                <a:srgbClr val="333333"/>
              </a:solidFill>
              <a:latin typeface="Helvetica Neue"/>
            </a:endParaRPr>
          </a:p>
          <a:p>
            <a:pPr algn="l">
              <a:buFont typeface="Arial" panose="020B0604020202020204" pitchFamily="34" charset="0"/>
              <a:buChar char="•"/>
            </a:pPr>
            <a:r>
              <a:rPr lang="en-US" sz="2400" dirty="0">
                <a:solidFill>
                  <a:srgbClr val="333333"/>
                </a:solidFill>
                <a:latin typeface="Helvetica Neue"/>
                <a:ea typeface="Calibri"/>
                <a:cs typeface="Calibri"/>
              </a:rPr>
              <a:t>As often as necessary to maintain a sanitary condition for exclusive use respirators,</a:t>
            </a:r>
            <a:br>
              <a:rPr lang="en-US" sz="2400" dirty="0">
                <a:latin typeface="Helvetica Neue"/>
              </a:rPr>
            </a:br>
            <a:r>
              <a:rPr lang="en-US" sz="2400" dirty="0">
                <a:solidFill>
                  <a:srgbClr val="333333"/>
                </a:solidFill>
                <a:latin typeface="Helvetica Neue"/>
                <a:ea typeface="Calibri"/>
                <a:cs typeface="Calibri"/>
              </a:rPr>
              <a:t> </a:t>
            </a:r>
          </a:p>
          <a:p>
            <a:pPr algn="l">
              <a:buFont typeface="Arial" panose="020B0604020202020204" pitchFamily="34" charset="0"/>
              <a:buChar char="•"/>
            </a:pPr>
            <a:r>
              <a:rPr lang="en-US" sz="2400" dirty="0">
                <a:solidFill>
                  <a:srgbClr val="333333"/>
                </a:solidFill>
                <a:latin typeface="Helvetica Neue"/>
                <a:ea typeface="Calibri"/>
                <a:cs typeface="Calibri"/>
              </a:rPr>
              <a:t>Before being worn by different individuals when issued to more than one employee, and</a:t>
            </a:r>
            <a:br>
              <a:rPr lang="en-US" sz="2400" dirty="0">
                <a:latin typeface="Helvetica Neue"/>
              </a:rPr>
            </a:br>
            <a:r>
              <a:rPr lang="en-US" sz="2400" dirty="0">
                <a:solidFill>
                  <a:srgbClr val="333333"/>
                </a:solidFill>
                <a:latin typeface="Helvetica Neue"/>
                <a:ea typeface="Calibri"/>
                <a:cs typeface="Calibri"/>
              </a:rPr>
              <a:t> </a:t>
            </a:r>
          </a:p>
          <a:p>
            <a:pPr algn="l">
              <a:buFont typeface="Arial" panose="020B0604020202020204" pitchFamily="34" charset="0"/>
              <a:buChar char="•"/>
            </a:pPr>
            <a:r>
              <a:rPr lang="en-US" sz="2400" dirty="0">
                <a:solidFill>
                  <a:srgbClr val="333333"/>
                </a:solidFill>
                <a:latin typeface="Helvetica Neue"/>
                <a:ea typeface="Calibri"/>
                <a:cs typeface="Calibri"/>
              </a:rPr>
              <a:t>After each use for emergency use respirators and those used in fit testing and training.</a:t>
            </a:r>
          </a:p>
          <a:p>
            <a:pPr marL="0" indent="0">
              <a:buNone/>
            </a:pPr>
            <a:endParaRPr lang="en-US" sz="2000">
              <a:solidFill>
                <a:srgbClr val="333333"/>
              </a:solidFill>
              <a:latin typeface="Helvetica Neue"/>
            </a:endParaRPr>
          </a:p>
          <a:p>
            <a:pPr marL="0" indent="0">
              <a:buNone/>
            </a:pPr>
            <a:endParaRPr lang="en-US" sz="2000">
              <a:solidFill>
                <a:srgbClr val="333333"/>
              </a:solidFill>
              <a:latin typeface="Helvetica Neue"/>
            </a:endParaRPr>
          </a:p>
          <a:p>
            <a:pPr marL="0" indent="0" algn="l">
              <a:buNone/>
            </a:pPr>
            <a:endParaRPr lang="en-US" sz="2000" b="0" i="0">
              <a:solidFill>
                <a:srgbClr val="333333"/>
              </a:solidFill>
              <a:effectLst/>
              <a:latin typeface="Helvetica Neue"/>
            </a:endParaRPr>
          </a:p>
          <a:p>
            <a:pPr algn="l">
              <a:buFont typeface="Arial" panose="020B0604020202020204" pitchFamily="34" charset="0"/>
              <a:buChar char="•"/>
            </a:pPr>
            <a:endParaRPr lang="en-US" sz="1400" b="0" i="0">
              <a:solidFill>
                <a:srgbClr val="333333"/>
              </a:solidFill>
              <a:effectLst/>
              <a:latin typeface="Helvetica Neue"/>
            </a:endParaRPr>
          </a:p>
          <a:p>
            <a:pPr algn="l">
              <a:buFont typeface="Arial" panose="020B0604020202020204" pitchFamily="34" charset="0"/>
              <a:buChar char="•"/>
            </a:pPr>
            <a:endParaRPr lang="en-US" sz="2000">
              <a:solidFill>
                <a:srgbClr val="333333"/>
              </a:solidFill>
              <a:latin typeface="Helvetica Neue"/>
            </a:endParaRPr>
          </a:p>
          <a:p>
            <a:pPr marL="0" indent="0">
              <a:buNone/>
            </a:pPr>
            <a:endParaRPr lang="en-US" b="1"/>
          </a:p>
        </p:txBody>
      </p:sp>
    </p:spTree>
    <p:extLst>
      <p:ext uri="{BB962C8B-B14F-4D97-AF65-F5344CB8AC3E}">
        <p14:creationId xmlns:p14="http://schemas.microsoft.com/office/powerpoint/2010/main" val="212493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dirty="0"/>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91479"/>
            <a:ext cx="10515600" cy="3790121"/>
          </a:xfrm>
        </p:spPr>
        <p:txBody>
          <a:bodyPr/>
          <a:lstStyle/>
          <a:p>
            <a:pPr marL="0" indent="0">
              <a:buNone/>
            </a:pPr>
            <a:endParaRPr lang="en-US" sz="2000" dirty="0">
              <a:solidFill>
                <a:srgbClr val="333333"/>
              </a:solidFill>
              <a:latin typeface="Helvetica Neue"/>
            </a:endParaRPr>
          </a:p>
          <a:p>
            <a:r>
              <a:rPr lang="en-US" sz="2400" dirty="0">
                <a:solidFill>
                  <a:srgbClr val="333333"/>
                </a:solidFill>
                <a:latin typeface="Helvetica Neue"/>
                <a:ea typeface="Calibri"/>
                <a:cs typeface="Calibri"/>
              </a:rPr>
              <a:t>Retraining required annually and when:</a:t>
            </a:r>
          </a:p>
          <a:p>
            <a:pPr marL="0" indent="0" algn="l">
              <a:buNone/>
            </a:pPr>
            <a:endParaRPr lang="en-US" sz="2400" dirty="0">
              <a:solidFill>
                <a:srgbClr val="333333"/>
              </a:solidFill>
              <a:latin typeface="Helvetica Neue"/>
            </a:endParaRPr>
          </a:p>
          <a:p>
            <a:pPr marL="914400" lvl="1" indent="-457200" algn="l">
              <a:buFont typeface="+mj-lt"/>
              <a:buAutoNum type="arabicParenR"/>
            </a:pPr>
            <a:r>
              <a:rPr lang="en-US" dirty="0">
                <a:solidFill>
                  <a:srgbClr val="333333"/>
                </a:solidFill>
                <a:latin typeface="Helvetica Neue"/>
                <a:ea typeface="Calibri"/>
                <a:cs typeface="Calibri"/>
              </a:rPr>
              <a:t>Workplace conditions change,</a:t>
            </a:r>
          </a:p>
          <a:p>
            <a:pPr marL="914400" lvl="1" indent="-457200" algn="l">
              <a:buFont typeface="+mj-lt"/>
              <a:buAutoNum type="arabicParenR"/>
            </a:pPr>
            <a:r>
              <a:rPr lang="en-US" dirty="0">
                <a:solidFill>
                  <a:srgbClr val="333333"/>
                </a:solidFill>
                <a:latin typeface="Helvetica Neue"/>
                <a:ea typeface="Calibri"/>
                <a:cs typeface="Calibri"/>
              </a:rPr>
              <a:t>There is a health concern related to use,</a:t>
            </a:r>
          </a:p>
          <a:p>
            <a:pPr marL="914400" lvl="1" indent="-457200" algn="l">
              <a:buFont typeface="+mj-lt"/>
              <a:buAutoNum type="arabicParenR"/>
            </a:pPr>
            <a:r>
              <a:rPr lang="en-US" dirty="0">
                <a:solidFill>
                  <a:srgbClr val="333333"/>
                </a:solidFill>
                <a:latin typeface="Helvetica Neue"/>
                <a:ea typeface="Calibri"/>
                <a:cs typeface="Calibri"/>
              </a:rPr>
              <a:t>New types of respirator are used, or</a:t>
            </a:r>
          </a:p>
          <a:p>
            <a:pPr marL="914400" lvl="1" indent="-457200" algn="l">
              <a:buFont typeface="+mj-lt"/>
              <a:buAutoNum type="arabicParenR"/>
            </a:pPr>
            <a:r>
              <a:rPr lang="en-US" dirty="0">
                <a:solidFill>
                  <a:srgbClr val="333333"/>
                </a:solidFill>
                <a:latin typeface="Helvetica Neue"/>
                <a:ea typeface="Calibri"/>
                <a:cs typeface="Calibri"/>
              </a:rPr>
              <a:t>Inadequacies in the employee’s knowledge or use indicates need.</a:t>
            </a:r>
          </a:p>
          <a:p>
            <a:pPr marL="457200" lvl="1" indent="0" algn="l">
              <a:buNone/>
            </a:pPr>
            <a:endParaRPr lang="en-US" dirty="0">
              <a:solidFill>
                <a:srgbClr val="333333"/>
              </a:solidFill>
              <a:latin typeface="Helvetica Neue"/>
            </a:endParaRPr>
          </a:p>
          <a:p>
            <a:pPr algn="l">
              <a:buFont typeface="Arial" panose="020B0604020202020204" pitchFamily="34" charset="0"/>
              <a:buChar char="•"/>
            </a:pPr>
            <a:r>
              <a:rPr lang="en-US" sz="2400" dirty="0">
                <a:solidFill>
                  <a:srgbClr val="333333"/>
                </a:solidFill>
                <a:latin typeface="Helvetica Neue"/>
                <a:ea typeface="Calibri"/>
                <a:cs typeface="Calibri"/>
              </a:rPr>
              <a:t>The basic advisory information in Appendix D shall be provided to employees who wear respirators when their use is not required. This is present in the facility RPP.</a:t>
            </a: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3331677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91479"/>
            <a:ext cx="10515600" cy="3790121"/>
          </a:xfrm>
        </p:spPr>
        <p:txBody>
          <a:bodyPr/>
          <a:lstStyle/>
          <a:p>
            <a:pPr marL="0" indent="0">
              <a:buNone/>
            </a:pPr>
            <a:r>
              <a:rPr lang="en-US" sz="2000" dirty="0">
                <a:solidFill>
                  <a:srgbClr val="333333"/>
                </a:solidFill>
                <a:latin typeface="Helvetica Neue"/>
              </a:rPr>
              <a:t> </a:t>
            </a:r>
            <a:r>
              <a:rPr lang="en-US" sz="2000" b="1" i="0" dirty="0">
                <a:solidFill>
                  <a:srgbClr val="333333"/>
                </a:solidFill>
                <a:effectLst/>
                <a:latin typeface="Helvetica Neue"/>
              </a:rPr>
              <a:t>Program Evaluation</a:t>
            </a:r>
            <a:br>
              <a:rPr lang="en-US" sz="2000" dirty="0"/>
            </a:br>
            <a:endParaRPr lang="en-US" sz="2000" dirty="0"/>
          </a:p>
          <a:p>
            <a:r>
              <a:rPr lang="en-US" sz="2000" b="0" i="0" dirty="0">
                <a:solidFill>
                  <a:srgbClr val="333333"/>
                </a:solidFill>
                <a:effectLst/>
                <a:latin typeface="Helvetica Neue"/>
              </a:rPr>
              <a:t>Employer must conduct evaluations of the workplace as necessary to ensure proper implementation of the program and consult with employees to ensure proper use.</a:t>
            </a:r>
            <a:endParaRPr lang="en-US" sz="2000" i="0" dirty="0">
              <a:solidFill>
                <a:srgbClr val="333333"/>
              </a:solidFill>
              <a:effectLst/>
              <a:latin typeface="Helvetica Neue"/>
            </a:endParaRPr>
          </a:p>
          <a:p>
            <a:endParaRPr lang="en-US" sz="2000" b="1" dirty="0">
              <a:solidFill>
                <a:srgbClr val="333333"/>
              </a:solidFill>
              <a:latin typeface="Helvetica Neue"/>
            </a:endParaRPr>
          </a:p>
          <a:p>
            <a:pPr marL="0" indent="0" algn="l">
              <a:buNone/>
            </a:pPr>
            <a:r>
              <a:rPr lang="en-US" sz="2000" b="1" dirty="0">
                <a:solidFill>
                  <a:srgbClr val="333333"/>
                </a:solidFill>
                <a:latin typeface="Helvetica Neue"/>
              </a:rPr>
              <a:t>Recordkeeping</a:t>
            </a:r>
          </a:p>
          <a:p>
            <a:pPr marL="0" indent="0" algn="l">
              <a:buNone/>
            </a:pPr>
            <a:endParaRPr lang="en-US" sz="1400" b="1" dirty="0">
              <a:solidFill>
                <a:srgbClr val="333333"/>
              </a:solidFill>
              <a:latin typeface="Helvetica Neue"/>
            </a:endParaRPr>
          </a:p>
          <a:p>
            <a:r>
              <a:rPr lang="en-US" sz="2000" dirty="0">
                <a:solidFill>
                  <a:srgbClr val="333333"/>
                </a:solidFill>
                <a:latin typeface="Helvetica Neue"/>
              </a:rPr>
              <a:t>Records of medical evaluations must be retained and made available per 29 CFR 1910.1020.</a:t>
            </a:r>
            <a:br>
              <a:rPr lang="en-US" sz="2000" dirty="0">
                <a:solidFill>
                  <a:srgbClr val="333333"/>
                </a:solidFill>
                <a:latin typeface="Helvetica Neue"/>
              </a:rPr>
            </a:br>
            <a:r>
              <a:rPr lang="en-US" sz="2000" dirty="0">
                <a:solidFill>
                  <a:srgbClr val="333333"/>
                </a:solidFill>
                <a:latin typeface="Helvetica Neue"/>
              </a:rPr>
              <a:t> </a:t>
            </a:r>
          </a:p>
          <a:p>
            <a:pPr algn="l">
              <a:buFont typeface="Arial" panose="020B0604020202020204" pitchFamily="34" charset="0"/>
              <a:buChar char="•"/>
            </a:pPr>
            <a:r>
              <a:rPr lang="en-US" sz="2000" dirty="0">
                <a:solidFill>
                  <a:srgbClr val="333333"/>
                </a:solidFill>
                <a:latin typeface="Helvetica Neue"/>
              </a:rPr>
              <a:t>A record of fit tests must be established and retained until the next fit test.</a:t>
            </a:r>
            <a:br>
              <a:rPr lang="en-US" sz="2000" dirty="0">
                <a:solidFill>
                  <a:srgbClr val="333333"/>
                </a:solidFill>
                <a:latin typeface="Helvetica Neue"/>
              </a:rPr>
            </a:br>
            <a:r>
              <a:rPr lang="en-US" sz="2000" dirty="0">
                <a:solidFill>
                  <a:srgbClr val="333333"/>
                </a:solidFill>
                <a:latin typeface="Helvetica Neue"/>
              </a:rPr>
              <a:t> </a:t>
            </a:r>
          </a:p>
          <a:p>
            <a:pPr algn="l">
              <a:buFont typeface="Arial" panose="020B0604020202020204" pitchFamily="34" charset="0"/>
              <a:buChar char="•"/>
            </a:pPr>
            <a:r>
              <a:rPr lang="en-US" sz="2000" dirty="0">
                <a:solidFill>
                  <a:srgbClr val="333333"/>
                </a:solidFill>
                <a:latin typeface="Helvetica Neue"/>
              </a:rPr>
              <a:t>A written copy of the current program must be retained.</a:t>
            </a: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3032106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8987" y="353460"/>
            <a:ext cx="5566456" cy="1944467"/>
          </a:xfrm>
        </p:spPr>
        <p:txBody>
          <a:bodyPr/>
          <a:lstStyle/>
          <a:p>
            <a:pPr algn="ctr"/>
            <a:r>
              <a:rPr lang="en-US" sz="3200" dirty="0">
                <a:solidFill>
                  <a:schemeClr val="tx1"/>
                </a:solidFill>
                <a:latin typeface="Arial Black" panose="020B0A04020102020204" pitchFamily="34" charset="0"/>
              </a:rPr>
              <a:t>Staff/Medical Program </a:t>
            </a:r>
            <a:br>
              <a:rPr lang="en-US" sz="3200" dirty="0">
                <a:solidFill>
                  <a:srgbClr val="FF00FF"/>
                </a:solidFill>
                <a:latin typeface="Arial Black" panose="020B0A04020102020204" pitchFamily="34" charset="0"/>
              </a:rPr>
            </a:br>
            <a:r>
              <a:rPr lang="en-US" sz="3200" dirty="0">
                <a:solidFill>
                  <a:schemeClr val="tx1"/>
                </a:solidFill>
                <a:latin typeface="Arial Black" panose="020B0A04020102020204" pitchFamily="34" charset="0"/>
              </a:rPr>
              <a:t>Requirements</a:t>
            </a:r>
          </a:p>
        </p:txBody>
      </p:sp>
      <p:sp>
        <p:nvSpPr>
          <p:cNvPr id="8" name="Content Placeholder 1"/>
          <p:cNvSpPr txBox="1">
            <a:spLocks/>
          </p:cNvSpPr>
          <p:nvPr/>
        </p:nvSpPr>
        <p:spPr>
          <a:xfrm>
            <a:off x="6787487" y="836928"/>
            <a:ext cx="5588000" cy="45720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800">
                <a:solidFill>
                  <a:srgbClr val="525566"/>
                </a:solidFill>
                <a:latin typeface="Articulate" panose="02000503040000020004" pitchFamily="2" charset="0"/>
                <a:ea typeface="+mn-ea"/>
                <a:cs typeface="+mn-cs"/>
              </a:defRPr>
            </a:lvl1pPr>
            <a:lvl2pPr marL="742950" indent="-285750" algn="l" rtl="0" eaLnBrk="0" fontAlgn="base" hangingPunct="0">
              <a:spcBef>
                <a:spcPct val="20000"/>
              </a:spcBef>
              <a:spcAft>
                <a:spcPct val="0"/>
              </a:spcAft>
              <a:buFont typeface="Arial" charset="0"/>
              <a:buChar char="•"/>
              <a:defRPr sz="2400">
                <a:solidFill>
                  <a:srgbClr val="525566"/>
                </a:solidFill>
                <a:latin typeface="Articulate" panose="02000503040000020004" pitchFamily="2" charset="0"/>
              </a:defRPr>
            </a:lvl2pPr>
            <a:lvl3pPr marL="1143000" indent="-228600" algn="l" rtl="0" eaLnBrk="0" fontAlgn="base" hangingPunct="0">
              <a:spcBef>
                <a:spcPct val="20000"/>
              </a:spcBef>
              <a:spcAft>
                <a:spcPct val="0"/>
              </a:spcAft>
              <a:buFont typeface="Arial" charset="0"/>
              <a:buChar char="•"/>
              <a:defRPr sz="2400" i="1">
                <a:solidFill>
                  <a:srgbClr val="525566"/>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67" kern="0">
                <a:solidFill>
                  <a:srgbClr val="000000"/>
                </a:solidFill>
                <a:latin typeface="Arial" panose="020B0604020202020204" pitchFamily="34" charset="0"/>
                <a:cs typeface="Arial" panose="020B0604020202020204" pitchFamily="34" charset="0"/>
              </a:rPr>
              <a:t>Observations from work environment or fit testing indicates a need</a:t>
            </a:r>
          </a:p>
          <a:p>
            <a:r>
              <a:rPr lang="en-US" sz="2667" kern="0">
                <a:solidFill>
                  <a:srgbClr val="000000"/>
                </a:solidFill>
                <a:latin typeface="Arial" panose="020B0604020202020204" pitchFamily="34" charset="0"/>
                <a:cs typeface="Arial" panose="020B0604020202020204" pitchFamily="34" charset="0"/>
              </a:rPr>
              <a:t>Changes in the workplace increase the physiological burden on the employee</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4372" r="21115"/>
          <a:stretch/>
        </p:blipFill>
        <p:spPr>
          <a:xfrm>
            <a:off x="6076397" y="0"/>
            <a:ext cx="6199635" cy="6967331"/>
          </a:xfrm>
          <a:prstGeom prst="rect">
            <a:avLst/>
          </a:prstGeom>
        </p:spPr>
      </p:pic>
      <p:sp>
        <p:nvSpPr>
          <p:cNvPr id="7" name="Content Placeholder 1"/>
          <p:cNvSpPr txBox="1">
            <a:spLocks/>
          </p:cNvSpPr>
          <p:nvPr/>
        </p:nvSpPr>
        <p:spPr>
          <a:xfrm>
            <a:off x="76681" y="2771589"/>
            <a:ext cx="5588000" cy="296130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800">
                <a:solidFill>
                  <a:srgbClr val="525566"/>
                </a:solidFill>
                <a:latin typeface="Articulate" panose="02000503040000020004" pitchFamily="2" charset="0"/>
                <a:ea typeface="+mn-ea"/>
                <a:cs typeface="+mn-cs"/>
              </a:defRPr>
            </a:lvl1pPr>
            <a:lvl2pPr marL="742950" indent="-285750" algn="l" rtl="0" eaLnBrk="0" fontAlgn="base" hangingPunct="0">
              <a:spcBef>
                <a:spcPct val="20000"/>
              </a:spcBef>
              <a:spcAft>
                <a:spcPct val="0"/>
              </a:spcAft>
              <a:buFont typeface="Arial" charset="0"/>
              <a:buChar char="•"/>
              <a:defRPr sz="2400">
                <a:solidFill>
                  <a:srgbClr val="525566"/>
                </a:solidFill>
                <a:latin typeface="Articulate" panose="02000503040000020004" pitchFamily="2" charset="0"/>
              </a:defRPr>
            </a:lvl2pPr>
            <a:lvl3pPr marL="1143000" indent="-228600" algn="l" rtl="0" eaLnBrk="0" fontAlgn="base" hangingPunct="0">
              <a:spcBef>
                <a:spcPct val="20000"/>
              </a:spcBef>
              <a:spcAft>
                <a:spcPct val="0"/>
              </a:spcAft>
              <a:buFont typeface="Arial" charset="0"/>
              <a:buChar char="•"/>
              <a:defRPr sz="2400" i="1">
                <a:solidFill>
                  <a:srgbClr val="525566"/>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67">
                <a:solidFill>
                  <a:srgbClr val="000000"/>
                </a:solidFill>
                <a:latin typeface="Arial" panose="020B0604020202020204" pitchFamily="34" charset="0"/>
                <a:cs typeface="Arial" panose="020B0604020202020204" pitchFamily="34" charset="0"/>
              </a:rPr>
              <a:t>OSHA 29 CFR 1910.134(e)</a:t>
            </a:r>
          </a:p>
          <a:p>
            <a:r>
              <a:rPr lang="en-US" sz="2667" kern="0">
                <a:solidFill>
                  <a:srgbClr val="000000"/>
                </a:solidFill>
                <a:latin typeface="Arial" panose="020B0604020202020204" pitchFamily="34" charset="0"/>
                <a:cs typeface="Arial" panose="020B0604020202020204" pitchFamily="34" charset="0"/>
              </a:rPr>
              <a:t>Medical approval</a:t>
            </a:r>
          </a:p>
          <a:p>
            <a:r>
              <a:rPr lang="en-US" sz="2667" kern="0">
                <a:solidFill>
                  <a:srgbClr val="000000"/>
                </a:solidFill>
                <a:latin typeface="Arial" panose="020B0604020202020204" pitchFamily="34" charset="0"/>
                <a:cs typeface="Arial" panose="020B0604020202020204" pitchFamily="34" charset="0"/>
              </a:rPr>
              <a:t>Medical evaluation</a:t>
            </a:r>
          </a:p>
          <a:p>
            <a:r>
              <a:rPr lang="en-US" sz="2667" kern="0">
                <a:solidFill>
                  <a:srgbClr val="000000"/>
                </a:solidFill>
                <a:latin typeface="Arial" panose="020B0604020202020204" pitchFamily="34" charset="0"/>
                <a:cs typeface="Arial" panose="020B0604020202020204" pitchFamily="34" charset="0"/>
              </a:rPr>
              <a:t>Physician or Licensed Health Care Professional (PLHCP)</a:t>
            </a:r>
          </a:p>
          <a:p>
            <a:endParaRPr lang="en-US" sz="2667" kern="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5986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600" b="1"/>
              <a:t>Training Overview</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69944"/>
            <a:ext cx="10515600" cy="4118112"/>
          </a:xfrm>
        </p:spPr>
        <p:txBody>
          <a:bodyPr/>
          <a:lstStyle/>
          <a:p>
            <a:endParaRPr lang="en-US" dirty="0"/>
          </a:p>
          <a:p>
            <a:pPr>
              <a:lnSpc>
                <a:spcPct val="100000"/>
              </a:lnSpc>
              <a:spcBef>
                <a:spcPts val="600"/>
              </a:spcBef>
            </a:pPr>
            <a:r>
              <a:rPr lang="en-US" dirty="0"/>
              <a:t>Infection Prevention Control Basics</a:t>
            </a:r>
          </a:p>
          <a:p>
            <a:pPr>
              <a:lnSpc>
                <a:spcPct val="100000"/>
              </a:lnSpc>
              <a:spcBef>
                <a:spcPts val="600"/>
              </a:spcBef>
            </a:pPr>
            <a:endParaRPr lang="en-US" dirty="0"/>
          </a:p>
          <a:p>
            <a:pPr>
              <a:lnSpc>
                <a:spcPct val="100000"/>
              </a:lnSpc>
              <a:spcBef>
                <a:spcPts val="600"/>
              </a:spcBef>
            </a:pPr>
            <a:r>
              <a:rPr lang="en-US" dirty="0"/>
              <a:t>General Requirements - OSHA Respiratory Protection Standard.</a:t>
            </a:r>
          </a:p>
          <a:p>
            <a:pPr marL="0" indent="0">
              <a:lnSpc>
                <a:spcPct val="100000"/>
              </a:lnSpc>
              <a:spcBef>
                <a:spcPts val="600"/>
              </a:spcBef>
              <a:buNone/>
            </a:pPr>
            <a:endParaRPr lang="en-US" dirty="0"/>
          </a:p>
          <a:p>
            <a:pPr algn="just">
              <a:lnSpc>
                <a:spcPct val="100000"/>
              </a:lnSpc>
              <a:spcBef>
                <a:spcPts val="600"/>
              </a:spcBef>
            </a:pPr>
            <a:r>
              <a:rPr lang="en-US" dirty="0"/>
              <a:t>The specific circumstances under which respirators are to be used.</a:t>
            </a:r>
          </a:p>
          <a:p>
            <a:pPr marL="0" indent="0" algn="just">
              <a:lnSpc>
                <a:spcPct val="100000"/>
              </a:lnSpc>
              <a:spcBef>
                <a:spcPts val="600"/>
              </a:spcBef>
              <a:buNone/>
            </a:pPr>
            <a:endParaRPr lang="en-US" dirty="0"/>
          </a:p>
          <a:p>
            <a:pPr algn="just">
              <a:lnSpc>
                <a:spcPct val="100000"/>
              </a:lnSpc>
              <a:spcBef>
                <a:spcPts val="600"/>
              </a:spcBef>
            </a:pPr>
            <a:r>
              <a:rPr lang="en-US" dirty="0"/>
              <a:t>Respiratory hazards to which employees are potentially exposed during routine and emergency situations.</a:t>
            </a:r>
          </a:p>
          <a:p>
            <a:pPr marL="0" indent="0">
              <a:buNone/>
            </a:pPr>
            <a:endParaRPr lang="en-US" b="1" dirty="0"/>
          </a:p>
        </p:txBody>
      </p:sp>
    </p:spTree>
    <p:extLst>
      <p:ext uri="{BB962C8B-B14F-4D97-AF65-F5344CB8AC3E}">
        <p14:creationId xmlns:p14="http://schemas.microsoft.com/office/powerpoint/2010/main" val="878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623368" y="129154"/>
            <a:ext cx="10894423" cy="1026354"/>
          </a:xfrm>
        </p:spPr>
        <p:txBody>
          <a:bodyPr/>
          <a:lstStyle/>
          <a:p>
            <a:r>
              <a:rPr lang="en-US" sz="3200" b="1" dirty="0"/>
              <a:t>Staff/Medical Program Requirements</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001611"/>
            <a:ext cx="10515600" cy="5379524"/>
          </a:xfrm>
        </p:spPr>
        <p:txBody>
          <a:bodyPr/>
          <a:lstStyle/>
          <a:p>
            <a:pPr algn="l">
              <a:lnSpc>
                <a:spcPct val="100000"/>
              </a:lnSpc>
              <a:spcBef>
                <a:spcPts val="0"/>
              </a:spcBef>
              <a:buFont typeface="Arial" panose="020B0604020202020204" pitchFamily="34" charset="0"/>
              <a:buChar char="•"/>
            </a:pPr>
            <a:r>
              <a:rPr lang="en-US" sz="2400" dirty="0">
                <a:solidFill>
                  <a:srgbClr val="333333"/>
                </a:solidFill>
                <a:latin typeface="Helvetica Neue"/>
                <a:ea typeface="Calibri"/>
                <a:cs typeface="Calibri"/>
              </a:rPr>
              <a:t>Must provide a medical evaluation to determine employee’s ability to use a respirator, before fit testing and use.</a:t>
            </a:r>
            <a:br>
              <a:rPr lang="en-US" sz="2400" dirty="0">
                <a:latin typeface="Helvetica Neue"/>
              </a:rPr>
            </a:br>
            <a:r>
              <a:rPr lang="en-US" sz="2400" dirty="0">
                <a:solidFill>
                  <a:srgbClr val="333333"/>
                </a:solidFill>
                <a:latin typeface="Helvetica Neue"/>
                <a:ea typeface="Calibri"/>
                <a:cs typeface="Calibri"/>
              </a:rPr>
              <a:t> </a:t>
            </a:r>
          </a:p>
          <a:p>
            <a:pPr algn="l">
              <a:lnSpc>
                <a:spcPct val="100000"/>
              </a:lnSpc>
              <a:spcBef>
                <a:spcPts val="0"/>
              </a:spcBef>
              <a:buFont typeface="Arial" panose="020B0604020202020204" pitchFamily="34" charset="0"/>
              <a:buChar char="•"/>
            </a:pPr>
            <a:r>
              <a:rPr lang="en-US" sz="2400" dirty="0">
                <a:solidFill>
                  <a:srgbClr val="333333"/>
                </a:solidFill>
                <a:latin typeface="Helvetica Neue"/>
                <a:ea typeface="Calibri"/>
                <a:cs typeface="Calibri"/>
              </a:rPr>
              <a:t>Must identify a physician or other licensed health care professional (PLHCP)  to perform medical evaluations using a medical questionnaire or an initial medical examination that obtains the same information as the medical questionnaire (information required is contained in mandatory Appendix C).</a:t>
            </a:r>
            <a:br>
              <a:rPr lang="en-US" sz="2400" dirty="0">
                <a:latin typeface="Helvetica Neue"/>
              </a:rPr>
            </a:br>
            <a:r>
              <a:rPr lang="en-US" sz="2400" dirty="0">
                <a:solidFill>
                  <a:srgbClr val="333333"/>
                </a:solidFill>
                <a:latin typeface="Helvetica Neue"/>
                <a:ea typeface="Calibri"/>
                <a:cs typeface="Calibri"/>
              </a:rPr>
              <a:t> </a:t>
            </a:r>
          </a:p>
          <a:p>
            <a:pPr algn="l">
              <a:lnSpc>
                <a:spcPct val="100000"/>
              </a:lnSpc>
              <a:spcBef>
                <a:spcPts val="0"/>
              </a:spcBef>
              <a:buFont typeface="Arial" panose="020B0604020202020204" pitchFamily="34" charset="0"/>
              <a:buChar char="•"/>
            </a:pPr>
            <a:r>
              <a:rPr lang="en-US" sz="2400" dirty="0">
                <a:solidFill>
                  <a:srgbClr val="333333"/>
                </a:solidFill>
                <a:latin typeface="Helvetica Neue"/>
                <a:ea typeface="Calibri"/>
                <a:cs typeface="Calibri"/>
              </a:rPr>
              <a:t>Must obtain a written recommendation regarding the employee’s ability to use the respirator from the PLHCP.</a:t>
            </a:r>
          </a:p>
          <a:p>
            <a:pPr algn="l">
              <a:lnSpc>
                <a:spcPct val="100000"/>
              </a:lnSpc>
              <a:spcBef>
                <a:spcPts val="0"/>
              </a:spcBef>
              <a:buFont typeface="Arial" panose="020B0604020202020204" pitchFamily="34" charset="0"/>
              <a:buChar char="•"/>
            </a:pPr>
            <a:endParaRPr lang="en-US" sz="2400" dirty="0">
              <a:solidFill>
                <a:srgbClr val="333333"/>
              </a:solidFill>
              <a:latin typeface="Helvetica Neue"/>
            </a:endParaRPr>
          </a:p>
          <a:p>
            <a:pPr algn="l">
              <a:lnSpc>
                <a:spcPct val="100000"/>
              </a:lnSpc>
              <a:spcBef>
                <a:spcPts val="0"/>
              </a:spcBef>
              <a:buFont typeface="Arial" panose="020B0604020202020204" pitchFamily="34" charset="0"/>
              <a:buChar char="•"/>
            </a:pPr>
            <a:r>
              <a:rPr lang="en-US" sz="2400" dirty="0">
                <a:solidFill>
                  <a:srgbClr val="333333"/>
                </a:solidFill>
                <a:latin typeface="Helvetica Neue"/>
                <a:ea typeface="Calibri"/>
                <a:cs typeface="Calibri"/>
              </a:rPr>
              <a:t>Individuals with impaired lung function, due to asthma or emphysema for example, may be physically unable to wear a respirator.</a:t>
            </a:r>
          </a:p>
          <a:p>
            <a:pPr>
              <a:buFont typeface="Arial" panose="020B0604020202020204" pitchFamily="34" charset="0"/>
              <a:buChar char="•"/>
            </a:pPr>
            <a:endParaRPr lang="en-US" sz="2000" dirty="0">
              <a:solidFill>
                <a:srgbClr val="333333"/>
              </a:solidFill>
              <a:latin typeface="Helvetica Neue"/>
            </a:endParaRP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1890063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220772"/>
            <a:ext cx="10515600" cy="4194312"/>
          </a:xfrm>
        </p:spPr>
        <p:txBody>
          <a:bodyPr/>
          <a:lstStyle/>
          <a:p>
            <a:pPr algn="l">
              <a:buFont typeface="Arial" panose="020B0604020202020204" pitchFamily="34" charset="0"/>
              <a:buChar char="•"/>
            </a:pPr>
            <a:r>
              <a:rPr lang="en-US" sz="2400" dirty="0">
                <a:solidFill>
                  <a:srgbClr val="333333"/>
                </a:solidFill>
                <a:latin typeface="Helvetica Neue"/>
                <a:ea typeface="Calibri"/>
                <a:cs typeface="Calibri"/>
              </a:rPr>
              <a:t>Additional medical evaluations are required under certain circumstances:</a:t>
            </a:r>
          </a:p>
          <a:p>
            <a:pPr marL="0" indent="0" algn="l">
              <a:buNone/>
            </a:pPr>
            <a:endParaRPr lang="en-US" sz="2400" dirty="0">
              <a:solidFill>
                <a:srgbClr val="333333"/>
              </a:solidFill>
              <a:latin typeface="Helvetica Neue"/>
            </a:endParaRPr>
          </a:p>
          <a:p>
            <a:pPr marL="914400" lvl="1" indent="-457200" algn="l">
              <a:buFont typeface="+mj-lt"/>
              <a:buAutoNum type="arabicParenR"/>
            </a:pPr>
            <a:r>
              <a:rPr lang="en-US" dirty="0">
                <a:solidFill>
                  <a:srgbClr val="333333"/>
                </a:solidFill>
                <a:latin typeface="Helvetica Neue"/>
                <a:ea typeface="Calibri"/>
                <a:cs typeface="Calibri"/>
              </a:rPr>
              <a:t>Employee reports medical signs or symptoms related to ability to use respirator;</a:t>
            </a:r>
          </a:p>
          <a:p>
            <a:pPr marL="914400" lvl="1" indent="-457200" algn="l">
              <a:buFont typeface="+mj-lt"/>
              <a:buAutoNum type="arabicParenR"/>
            </a:pPr>
            <a:r>
              <a:rPr lang="en-US" dirty="0">
                <a:solidFill>
                  <a:srgbClr val="333333"/>
                </a:solidFill>
                <a:latin typeface="Helvetica Neue"/>
                <a:ea typeface="Calibri"/>
                <a:cs typeface="Calibri"/>
              </a:rPr>
              <a:t>PLHCP, program administrator, or supervisor recommends reevaluation;</a:t>
            </a:r>
          </a:p>
          <a:p>
            <a:pPr marL="914400" lvl="1" indent="-457200" algn="l">
              <a:buFont typeface="+mj-lt"/>
              <a:buAutoNum type="arabicParenR"/>
            </a:pPr>
            <a:r>
              <a:rPr lang="en-US" dirty="0">
                <a:solidFill>
                  <a:srgbClr val="333333"/>
                </a:solidFill>
                <a:latin typeface="Helvetica Neue"/>
                <a:ea typeface="Calibri"/>
                <a:cs typeface="Calibri"/>
              </a:rPr>
              <a:t>information from the respirator program, including observations made during fit testing and program evaluation, indicates a need; or</a:t>
            </a:r>
          </a:p>
          <a:p>
            <a:pPr marL="914400" lvl="1" indent="-457200" algn="l">
              <a:buFont typeface="+mj-lt"/>
              <a:buAutoNum type="arabicParenR"/>
            </a:pPr>
            <a:r>
              <a:rPr lang="en-US" dirty="0">
                <a:solidFill>
                  <a:srgbClr val="333333"/>
                </a:solidFill>
                <a:latin typeface="Helvetica Neue"/>
                <a:ea typeface="Calibri"/>
                <a:cs typeface="Calibri"/>
              </a:rPr>
              <a:t>change occurs in workplace conditions that may substantially increase the physiological burden on an employee.</a:t>
            </a:r>
          </a:p>
          <a:p>
            <a:pPr marL="457200" lvl="1" indent="0" algn="l">
              <a:buNone/>
            </a:pPr>
            <a:endParaRPr lang="en-US" dirty="0">
              <a:solidFill>
                <a:srgbClr val="333333"/>
              </a:solidFill>
              <a:latin typeface="Helvetica Neue"/>
            </a:endParaRPr>
          </a:p>
          <a:p>
            <a:pPr algn="l">
              <a:buFont typeface="Arial" panose="020B0604020202020204" pitchFamily="34" charset="0"/>
              <a:buChar char="•"/>
            </a:pPr>
            <a:r>
              <a:rPr lang="en-US" sz="2400" dirty="0">
                <a:solidFill>
                  <a:srgbClr val="333333"/>
                </a:solidFill>
                <a:latin typeface="Helvetica Neue"/>
                <a:ea typeface="Calibri"/>
                <a:cs typeface="Calibri"/>
              </a:rPr>
              <a:t>Annual review of medical status is not required.</a:t>
            </a:r>
          </a:p>
          <a:p>
            <a:pPr>
              <a:buFont typeface="Arial" panose="020B0604020202020204" pitchFamily="34" charset="0"/>
              <a:buChar char="•"/>
            </a:pPr>
            <a:endParaRPr lang="en-US" sz="2000" dirty="0">
              <a:solidFill>
                <a:srgbClr val="333333"/>
              </a:solidFill>
              <a:latin typeface="Helvetica Neue"/>
            </a:endParaRP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
        <p:nvSpPr>
          <p:cNvPr id="4" name="Title 1">
            <a:extLst>
              <a:ext uri="{FF2B5EF4-FFF2-40B4-BE49-F238E27FC236}">
                <a16:creationId xmlns:a16="http://schemas.microsoft.com/office/drawing/2014/main" id="{C8ED58C0-56A9-8CE3-DB28-8A5950733B08}"/>
              </a:ext>
            </a:extLst>
          </p:cNvPr>
          <p:cNvSpPr txBox="1">
            <a:spLocks/>
          </p:cNvSpPr>
          <p:nvPr/>
        </p:nvSpPr>
        <p:spPr>
          <a:xfrm>
            <a:off x="623365" y="129154"/>
            <a:ext cx="10894423" cy="1026354"/>
          </a:xfrm>
          <a:prstGeom prst="rect">
            <a:avLst/>
          </a:prstGeom>
        </p:spPr>
        <p:txBody>
          <a:bodyPr vert="horz" wrap="square" lIns="91440" tIns="45720" rIns="91440" bIns="45720" numCol="1" spcCol="215900" anchor="ctr">
            <a:prstTxWarp prst="textNoShape">
              <a:avLst/>
            </a:prstTxWarp>
          </a:bodyPr>
          <a:lst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a:lstStyle>
          <a:p>
            <a:r>
              <a:rPr lang="en-US" sz="3200" b="1" dirty="0"/>
              <a:t>Staff/Medical Program Requirements</a:t>
            </a:r>
          </a:p>
        </p:txBody>
      </p:sp>
    </p:spTree>
    <p:extLst>
      <p:ext uri="{BB962C8B-B14F-4D97-AF65-F5344CB8AC3E}">
        <p14:creationId xmlns:p14="http://schemas.microsoft.com/office/powerpoint/2010/main" val="420575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651387" y="878302"/>
            <a:ext cx="10515600" cy="4194312"/>
          </a:xfrm>
        </p:spPr>
        <p:txBody>
          <a:bodyPr/>
          <a:lstStyle/>
          <a:p>
            <a:pPr marL="0" indent="0" algn="l">
              <a:buNone/>
            </a:pPr>
            <a:endParaRPr lang="en-US" sz="2400" dirty="0">
              <a:solidFill>
                <a:srgbClr val="333333"/>
              </a:solidFill>
              <a:latin typeface="Helvetica Neue"/>
            </a:endParaRPr>
          </a:p>
          <a:p>
            <a:pPr algn="l">
              <a:buFont typeface="Arial" panose="020B0604020202020204" pitchFamily="34" charset="0"/>
              <a:buChar char="•"/>
            </a:pPr>
            <a:r>
              <a:rPr lang="en-US" sz="2400" dirty="0">
                <a:solidFill>
                  <a:srgbClr val="333333"/>
                </a:solidFill>
                <a:latin typeface="Helvetica Neue"/>
                <a:ea typeface="Calibri"/>
                <a:cs typeface="Calibri"/>
              </a:rPr>
              <a:t>Medical evaluations recap</a:t>
            </a:r>
          </a:p>
          <a:p>
            <a:pPr marL="0" indent="0" algn="l">
              <a:buNone/>
            </a:pPr>
            <a:endParaRPr lang="en-US" sz="2400" dirty="0">
              <a:solidFill>
                <a:srgbClr val="333333"/>
              </a:solidFill>
              <a:latin typeface="Helvetica Neue"/>
            </a:endParaRPr>
          </a:p>
          <a:p>
            <a:pPr marL="914400" lvl="1" indent="-457200" algn="l">
              <a:buFont typeface="+mj-lt"/>
              <a:buAutoNum type="arabicParenR"/>
            </a:pPr>
            <a:r>
              <a:rPr lang="en-US" dirty="0">
                <a:solidFill>
                  <a:srgbClr val="333333"/>
                </a:solidFill>
                <a:latin typeface="Helvetica Neue"/>
                <a:ea typeface="Calibri"/>
                <a:cs typeface="Calibri"/>
              </a:rPr>
              <a:t>Questionnaire in appendix C</a:t>
            </a:r>
          </a:p>
          <a:p>
            <a:pPr marL="914400" lvl="1" indent="-457200" algn="l">
              <a:buFont typeface="+mj-lt"/>
              <a:buAutoNum type="arabicParenR"/>
            </a:pPr>
            <a:r>
              <a:rPr lang="en-US" i="1" u="sng" dirty="0">
                <a:solidFill>
                  <a:srgbClr val="333333"/>
                </a:solidFill>
                <a:latin typeface="Helvetica Neue"/>
                <a:ea typeface="Calibri"/>
                <a:cs typeface="Calibri"/>
              </a:rPr>
              <a:t>MUST</a:t>
            </a:r>
            <a:r>
              <a:rPr lang="en-US" dirty="0">
                <a:solidFill>
                  <a:srgbClr val="333333"/>
                </a:solidFill>
                <a:latin typeface="Helvetica Neue"/>
                <a:ea typeface="Calibri"/>
                <a:cs typeface="Calibri"/>
              </a:rPr>
              <a:t> be reviewed by a PLHCP </a:t>
            </a:r>
            <a:r>
              <a:rPr lang="en-US" i="1" u="sng" dirty="0">
                <a:solidFill>
                  <a:srgbClr val="333333"/>
                </a:solidFill>
                <a:latin typeface="Helvetica Neue"/>
                <a:ea typeface="Calibri"/>
                <a:cs typeface="Calibri"/>
              </a:rPr>
              <a:t>BEFORE</a:t>
            </a:r>
            <a:r>
              <a:rPr lang="en-US" dirty="0">
                <a:solidFill>
                  <a:srgbClr val="333333"/>
                </a:solidFill>
                <a:latin typeface="Helvetica Neue"/>
                <a:ea typeface="Calibri"/>
                <a:cs typeface="Calibri"/>
              </a:rPr>
              <a:t> fit test. Written recommendation</a:t>
            </a:r>
          </a:p>
          <a:p>
            <a:pPr marL="914400" lvl="1" indent="-457200">
              <a:buFont typeface="+mj-lt"/>
              <a:buAutoNum type="arabicParenR"/>
            </a:pPr>
            <a:r>
              <a:rPr lang="en-US" dirty="0">
                <a:solidFill>
                  <a:srgbClr val="333333"/>
                </a:solidFill>
                <a:latin typeface="Helvetica Neue"/>
                <a:cs typeface="Calibri"/>
              </a:rPr>
              <a:t>1910.134(e)(3)(</a:t>
            </a:r>
            <a:r>
              <a:rPr lang="en-US" dirty="0" err="1">
                <a:solidFill>
                  <a:srgbClr val="333333"/>
                </a:solidFill>
                <a:latin typeface="Helvetica Neue"/>
                <a:cs typeface="Calibri"/>
              </a:rPr>
              <a:t>i</a:t>
            </a:r>
            <a:r>
              <a:rPr lang="en-US" dirty="0">
                <a:solidFill>
                  <a:srgbClr val="333333"/>
                </a:solidFill>
                <a:latin typeface="Helvetica Neue"/>
                <a:cs typeface="Calibri"/>
              </a:rPr>
              <a:t>)</a:t>
            </a:r>
          </a:p>
          <a:p>
            <a:pPr lvl="2"/>
            <a:r>
              <a:rPr lang="en-US" dirty="0">
                <a:solidFill>
                  <a:srgbClr val="333333"/>
                </a:solidFill>
                <a:latin typeface="Helvetica Neue"/>
                <a:cs typeface="Calibri"/>
              </a:rPr>
              <a:t>The employer shall ensure that a follow-up medical examination is provided for an employee who gives a positive response to any question among questions 1 through 8 in Section 2, part A of appendix C or whose initial medical examination demonstrates the need for a follow-up medical examination.</a:t>
            </a:r>
          </a:p>
          <a:p>
            <a:pPr marL="0" indent="0" algn="l">
              <a:buNone/>
            </a:pPr>
            <a:endParaRPr lang="en-US" sz="2400" dirty="0">
              <a:solidFill>
                <a:srgbClr val="333333"/>
              </a:solidFill>
              <a:latin typeface="Helvetica Neue"/>
              <a:ea typeface="Calibri"/>
              <a:cs typeface="Calibri"/>
            </a:endParaRPr>
          </a:p>
          <a:p>
            <a:pPr>
              <a:buFont typeface="Arial" panose="020B0604020202020204" pitchFamily="34" charset="0"/>
              <a:buChar char="•"/>
            </a:pPr>
            <a:endParaRPr lang="en-US" sz="2000" dirty="0">
              <a:solidFill>
                <a:srgbClr val="333333"/>
              </a:solidFill>
              <a:latin typeface="Helvetica Neue"/>
            </a:endParaRP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
        <p:nvSpPr>
          <p:cNvPr id="6" name="Title 1">
            <a:extLst>
              <a:ext uri="{FF2B5EF4-FFF2-40B4-BE49-F238E27FC236}">
                <a16:creationId xmlns:a16="http://schemas.microsoft.com/office/drawing/2014/main" id="{DC775B28-EDD4-740A-6D25-646E637A63D3}"/>
              </a:ext>
            </a:extLst>
          </p:cNvPr>
          <p:cNvSpPr txBox="1">
            <a:spLocks/>
          </p:cNvSpPr>
          <p:nvPr/>
        </p:nvSpPr>
        <p:spPr>
          <a:xfrm>
            <a:off x="623366" y="129154"/>
            <a:ext cx="10894423" cy="1026354"/>
          </a:xfrm>
          <a:prstGeom prst="rect">
            <a:avLst/>
          </a:prstGeom>
        </p:spPr>
        <p:txBody>
          <a:bodyPr vert="horz" wrap="square" lIns="91440" tIns="45720" rIns="91440" bIns="45720" numCol="1" spcCol="215900" anchor="ctr">
            <a:prstTxWarp prst="textNoShape">
              <a:avLst/>
            </a:prstTxWarp>
          </a:bodyPr>
          <a:lstStyle>
            <a:lvl1pPr marL="0" marR="0" indent="0" algn="l" defTabSz="914400">
              <a:lnSpc>
                <a:spcPct val="90000"/>
              </a:lnSpc>
              <a:spcBef>
                <a:spcPts val="0"/>
              </a:spcBef>
              <a:spcAft>
                <a:spcPts val="0"/>
              </a:spcAft>
              <a:buNone/>
              <a:tabLst/>
              <a:defRPr lang="en-us"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en-us" sz="1800" b="0" i="0" u="none" strike="noStrike" kern="1" spc="0" baseline="0">
                <a:solidFill>
                  <a:schemeClr val="tx1"/>
                </a:solidFill>
                <a:effectLst/>
                <a:latin typeface="Calibri" pitchFamily="2" charset="0"/>
                <a:ea typeface="Calibri" pitchFamily="2" charset="0"/>
                <a:cs typeface="Calibri" pitchFamily="2" charset="0"/>
              </a:defRPr>
            </a:lvl9pPr>
          </a:lstStyle>
          <a:p>
            <a:r>
              <a:rPr lang="en-US" sz="3200" b="1" dirty="0"/>
              <a:t>Staff/Medical Program Requirements</a:t>
            </a:r>
          </a:p>
        </p:txBody>
      </p:sp>
    </p:spTree>
    <p:extLst>
      <p:ext uri="{BB962C8B-B14F-4D97-AF65-F5344CB8AC3E}">
        <p14:creationId xmlns:p14="http://schemas.microsoft.com/office/powerpoint/2010/main" val="96194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dirty="0"/>
              <a:t>Fit Testing</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724854"/>
            <a:ext cx="10515600" cy="3790121"/>
          </a:xfrm>
        </p:spPr>
        <p:txBody>
          <a:bodyPr/>
          <a:lstStyle/>
          <a:p>
            <a:r>
              <a:rPr lang="en-US" sz="2000" dirty="0">
                <a:solidFill>
                  <a:srgbClr val="333333"/>
                </a:solidFill>
                <a:latin typeface="Helvetica Neue"/>
              </a:rPr>
              <a:t>All employees using a negative or positive pressure tight-fitting facepiece respirator at this facility must pass an appropriate qualitative fit test (QLFT).</a:t>
            </a:r>
            <a:br>
              <a:rPr lang="en-US" sz="2000" dirty="0">
                <a:solidFill>
                  <a:srgbClr val="333333"/>
                </a:solidFill>
                <a:latin typeface="Helvetica Neue"/>
              </a:rPr>
            </a:br>
            <a:r>
              <a:rPr lang="en-US" sz="2000" dirty="0">
                <a:solidFill>
                  <a:srgbClr val="333333"/>
                </a:solidFill>
                <a:latin typeface="Helvetica Neue"/>
              </a:rPr>
              <a:t> </a:t>
            </a:r>
          </a:p>
          <a:p>
            <a:pPr>
              <a:buFont typeface="Arial" panose="020B0604020202020204" pitchFamily="34" charset="0"/>
              <a:buChar char="•"/>
            </a:pPr>
            <a:r>
              <a:rPr lang="en-US" sz="2000" dirty="0">
                <a:solidFill>
                  <a:srgbClr val="333333"/>
                </a:solidFill>
                <a:latin typeface="Helvetica Neue"/>
              </a:rPr>
              <a:t>Fit testing is required prior to initial use, whenever a different respirator facepiece is used, and at least annually thereafter. </a:t>
            </a:r>
          </a:p>
          <a:p>
            <a:pPr lvl="1">
              <a:buFont typeface="Arial" panose="020B0604020202020204" pitchFamily="34" charset="0"/>
              <a:buChar char="•"/>
            </a:pPr>
            <a:r>
              <a:rPr lang="en-US" sz="1600" dirty="0">
                <a:solidFill>
                  <a:srgbClr val="333333"/>
                </a:solidFill>
                <a:latin typeface="Helvetica Neue"/>
              </a:rPr>
              <a:t>An additional fit test is required whenever the employee reports, or the employer or PLHCP makes visual observations of, changes in the employee’s physical condition that could affect respirator fit (e.g., facial scarring, dental changes, cosmetic surgery, or an obvious change in body weight).</a:t>
            </a:r>
            <a:br>
              <a:rPr lang="en-US" sz="1600" dirty="0">
                <a:solidFill>
                  <a:srgbClr val="333333"/>
                </a:solidFill>
                <a:latin typeface="Helvetica Neue"/>
              </a:rPr>
            </a:br>
            <a:r>
              <a:rPr lang="en-US" sz="1600" dirty="0">
                <a:solidFill>
                  <a:srgbClr val="333333"/>
                </a:solidFill>
                <a:latin typeface="Helvetica Neue"/>
              </a:rPr>
              <a:t> </a:t>
            </a:r>
          </a:p>
          <a:p>
            <a:pPr>
              <a:buFont typeface="Arial" panose="020B0604020202020204" pitchFamily="34" charset="0"/>
              <a:buChar char="•"/>
            </a:pPr>
            <a:r>
              <a:rPr lang="en-US" sz="2000" dirty="0">
                <a:solidFill>
                  <a:srgbClr val="333333"/>
                </a:solidFill>
                <a:latin typeface="Helvetica Neue"/>
              </a:rPr>
              <a:t>The fit test shall be administered using an OSHA-accepted QLFT protocol, including for Isoamyl acetate, Saccharin, </a:t>
            </a:r>
            <a:r>
              <a:rPr lang="en-US" sz="2000" dirty="0" err="1">
                <a:solidFill>
                  <a:srgbClr val="333333"/>
                </a:solidFill>
                <a:latin typeface="Helvetica Neue"/>
              </a:rPr>
              <a:t>Bitrex</a:t>
            </a:r>
            <a:r>
              <a:rPr lang="en-US" sz="2000" dirty="0">
                <a:solidFill>
                  <a:srgbClr val="333333"/>
                </a:solidFill>
                <a:latin typeface="Helvetica Neue"/>
              </a:rPr>
              <a:t> and Irritant smoke</a:t>
            </a:r>
          </a:p>
          <a:p>
            <a:pPr marL="0" indent="0">
              <a:buNone/>
            </a:pPr>
            <a:endParaRPr lang="en-US" sz="2000" dirty="0">
              <a:solidFill>
                <a:srgbClr val="333333"/>
              </a:solidFill>
              <a:latin typeface="Helvetica Neue"/>
            </a:endParaRPr>
          </a:p>
          <a:p>
            <a:pPr marL="0" indent="0">
              <a:buNone/>
            </a:pPr>
            <a:endParaRPr lang="en-US" sz="2000" dirty="0">
              <a:solidFill>
                <a:srgbClr val="333333"/>
              </a:solidFill>
              <a:latin typeface="Helvetica Neue"/>
            </a:endParaRP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986458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dirty="0"/>
              <a:t>Who is required to wear Air Purifying Respirator (APR)?</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91479"/>
            <a:ext cx="10515600" cy="4667250"/>
          </a:xfrm>
        </p:spPr>
        <p:txBody>
          <a:bodyPr/>
          <a:lstStyle/>
          <a:p>
            <a:r>
              <a:rPr lang="en-US" sz="2000" b="1" u="sng" dirty="0">
                <a:solidFill>
                  <a:srgbClr val="333333"/>
                </a:solidFill>
                <a:latin typeface="Helvetica Neue"/>
              </a:rPr>
              <a:t>Any and all staff who may be potentially exposed to airborne hazards. For this facility, the focus in on the protection from aerosols that may cause disease (i.e., SARS-CoV-2, tuberculosis, etc.) during both routine and potential emergency situations. </a:t>
            </a:r>
            <a:endParaRPr lang="en-US" sz="2000" dirty="0">
              <a:solidFill>
                <a:srgbClr val="333333"/>
              </a:solidFill>
              <a:latin typeface="Helvetica Neue"/>
            </a:endParaRPr>
          </a:p>
          <a:p>
            <a:r>
              <a:rPr lang="en-US" sz="2000" dirty="0">
                <a:solidFill>
                  <a:srgbClr val="333333"/>
                </a:solidFill>
                <a:latin typeface="Helvetica Neue"/>
              </a:rPr>
              <a:t>This includes staff supporting affected residents. Per the RPP, this list includes: </a:t>
            </a:r>
          </a:p>
          <a:p>
            <a:pPr marL="0" indent="0">
              <a:buNone/>
            </a:pPr>
            <a:r>
              <a:rPr lang="en-US" sz="1400" b="1" dirty="0">
                <a:effectLst/>
                <a:latin typeface="Helvetica Neue"/>
                <a:ea typeface="Times New Roman" panose="02020603050405020304" pitchFamily="18" charset="0"/>
              </a:rPr>
              <a:t>Physicians, NPs, </a:t>
            </a:r>
            <a:r>
              <a:rPr lang="en-US" sz="1400" b="1" dirty="0">
                <a:latin typeface="Helvetica Neue"/>
                <a:ea typeface="Times New Roman" panose="02020603050405020304" pitchFamily="18" charset="0"/>
              </a:rPr>
              <a:t>ICNs</a:t>
            </a:r>
            <a:r>
              <a:rPr lang="en-US" sz="1400" b="1" dirty="0">
                <a:effectLst/>
                <a:latin typeface="Helvetica Neue"/>
                <a:ea typeface="Times New Roman" panose="02020603050405020304" pitchFamily="18" charset="0"/>
              </a:rPr>
              <a:t>, RNs/LVNs/LPNs, CNAs, medical techs., dieticians, facilities/cleaning staff, chaplain, palliative care/complimentary therapists, activities directors, social workers, cafeteria staff, managerial/admin.</a:t>
            </a:r>
            <a:r>
              <a:rPr lang="en-US" sz="1400" b="1" dirty="0">
                <a:latin typeface="Helvetica Neue"/>
                <a:ea typeface="Times New Roman" panose="02020603050405020304" pitchFamily="18" charset="0"/>
              </a:rPr>
              <a:t> staff</a:t>
            </a:r>
            <a:r>
              <a:rPr lang="en-US" sz="1400" b="1" dirty="0">
                <a:effectLst/>
                <a:latin typeface="Helvetica Neue"/>
                <a:ea typeface="Times New Roman" panose="02020603050405020304" pitchFamily="18" charset="0"/>
              </a:rPr>
              <a:t> and direct service professionals (PT/OT/speech therapists, resp. therapists, psychologists) </a:t>
            </a:r>
            <a:endParaRPr lang="en-US" sz="1400" b="1" dirty="0">
              <a:solidFill>
                <a:srgbClr val="333333"/>
              </a:solidFill>
              <a:latin typeface="Helvetica Neue"/>
            </a:endParaRPr>
          </a:p>
          <a:p>
            <a:r>
              <a:rPr lang="en-US" sz="2000" dirty="0">
                <a:solidFill>
                  <a:srgbClr val="333333"/>
                </a:solidFill>
                <a:latin typeface="Helvetica Neue"/>
              </a:rPr>
              <a:t>As residents routinely intermingle with all facility staff (including managerial/administrative staff) in public and common areas, all staff is required to be fit tested for at least an N95 APR. Use of other NIOSH-approved respirators may be acceptable (i.e., P-100, PAPR).  </a:t>
            </a:r>
          </a:p>
          <a:p>
            <a:r>
              <a:rPr lang="en-US" sz="2000" dirty="0">
                <a:solidFill>
                  <a:srgbClr val="333333"/>
                </a:solidFill>
                <a:latin typeface="Helvetica Neue"/>
              </a:rPr>
              <a:t>Requirements for staff to don respirators who are not directly involved with patient care are dependent on aforementioned Federal, NYS DOH and NYC DOHMH criteria.   </a:t>
            </a:r>
          </a:p>
          <a:p>
            <a:pPr algn="l">
              <a:buFont typeface="Arial" panose="020B0604020202020204" pitchFamily="34" charset="0"/>
              <a:buChar char="•"/>
            </a:pPr>
            <a:endParaRPr lang="en-US" sz="2000" b="0" i="0" dirty="0">
              <a:solidFill>
                <a:srgbClr val="333333"/>
              </a:solidFill>
              <a:effectLst/>
              <a:latin typeface="Helvetica Neue"/>
            </a:endParaRPr>
          </a:p>
          <a:p>
            <a:pPr algn="l">
              <a:buFont typeface="Arial" panose="020B0604020202020204" pitchFamily="34" charset="0"/>
              <a:buChar char="•"/>
            </a:pPr>
            <a:endParaRPr lang="en-US" sz="1400" b="0" i="0" dirty="0">
              <a:solidFill>
                <a:srgbClr val="333333"/>
              </a:solidFill>
              <a:effectLst/>
              <a:latin typeface="Helvetica Neue"/>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182895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effectLst>
                  <a:outerShdw blurRad="38100" dist="38100" dir="2700000" algn="tl">
                    <a:srgbClr val="000000">
                      <a:alpha val="43137"/>
                    </a:srgbClr>
                  </a:outerShdw>
                </a:effectLst>
                <a:latin typeface="Arial Black" panose="020B0A04020102020204" pitchFamily="34" charset="0"/>
              </a:rPr>
              <a:t>Respiratory Fit Testing</a:t>
            </a:r>
          </a:p>
        </p:txBody>
      </p:sp>
      <p:sp>
        <p:nvSpPr>
          <p:cNvPr id="4" name="Content Placeholder 6"/>
          <p:cNvSpPr>
            <a:spLocks noGrp="1"/>
          </p:cNvSpPr>
          <p:nvPr>
            <p:ph type="body" sz="quarter" idx="10"/>
          </p:nvPr>
        </p:nvSpPr>
        <p:spPr>
          <a:xfrm>
            <a:off x="163773" y="1428751"/>
            <a:ext cx="5669235" cy="4803775"/>
          </a:xfrm>
          <a:prstGeom prst="rect">
            <a:avLst/>
          </a:prstGeom>
        </p:spPr>
        <p:txBody>
          <a:bodyPr anchor="t">
            <a:normAutofit/>
          </a:bodyPr>
          <a:lstStyle/>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 of FIT test </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Date of FIT test </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Employee/Identifier Info.</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Employer</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Sensitivity Check (i.e., </a:t>
            </a:r>
            <a:r>
              <a:rPr lang="en-US" sz="200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Bitrex</a:t>
            </a:r>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 &amp; Saccharin)</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Style, make, model and size of the respirator</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N-95 for now</a:t>
            </a:r>
          </a:p>
          <a:p>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person performing </a:t>
            </a:r>
            <a:br>
              <a:rPr lang="en-US" sz="200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00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FIT test and the respirator wearer </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485" r="23501"/>
          <a:stretch/>
        </p:blipFill>
        <p:spPr>
          <a:xfrm>
            <a:off x="6065434" y="0"/>
            <a:ext cx="6219207" cy="68580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b="11600"/>
          <a:stretch/>
        </p:blipFill>
        <p:spPr>
          <a:xfrm>
            <a:off x="9621776" y="3299884"/>
            <a:ext cx="2494025" cy="3290627"/>
          </a:xfrm>
          <a:prstGeom prst="rect">
            <a:avLst/>
          </a:prstGeom>
          <a:ln>
            <a:noFill/>
          </a:ln>
          <a:effectLst/>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3384" b="26970"/>
          <a:stretch/>
        </p:blipFill>
        <p:spPr>
          <a:xfrm>
            <a:off x="6218766" y="438778"/>
            <a:ext cx="5897033" cy="275758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4167" y="3299885"/>
            <a:ext cx="3288631" cy="3301785"/>
          </a:xfrm>
          <a:prstGeom prst="rect">
            <a:avLst/>
          </a:prstGeom>
        </p:spPr>
      </p:pic>
    </p:spTree>
    <p:custDataLst>
      <p:tags r:id="rId1"/>
    </p:custDataLst>
    <p:extLst>
      <p:ext uri="{BB962C8B-B14F-4D97-AF65-F5344CB8AC3E}">
        <p14:creationId xmlns:p14="http://schemas.microsoft.com/office/powerpoint/2010/main" val="65189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2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20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20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2000"/>
                                        <p:tgtEl>
                                          <p:spTgt spid="4">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2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2000"/>
                                        <p:tgtEl>
                                          <p:spTgt spid="4">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latin typeface="Arial Black" panose="020B0A04020102020204" pitchFamily="34" charset="0"/>
              </a:rPr>
              <a:t>Respiratory FIT Testing (Examples) </a:t>
            </a:r>
          </a:p>
        </p:txBody>
      </p:sp>
      <p:sp>
        <p:nvSpPr>
          <p:cNvPr id="5" name="Content Placeholder 4"/>
          <p:cNvSpPr>
            <a:spLocks noGrp="1"/>
          </p:cNvSpPr>
          <p:nvPr>
            <p:ph idx="1"/>
          </p:nvPr>
        </p:nvSpPr>
        <p:spPr/>
        <p:txBody>
          <a:bodyPr/>
          <a:lstStyle/>
          <a:p>
            <a:r>
              <a:rPr lang="en-US">
                <a:latin typeface="Arial" panose="020B0604020202020204" pitchFamily="34" charset="0"/>
                <a:cs typeface="Arial" panose="020B0604020202020204" pitchFamily="34" charset="0"/>
              </a:rPr>
              <a:t>Quantitative (Irritant Smoke, </a:t>
            </a:r>
            <a:r>
              <a:rPr lang="en-US" err="1">
                <a:latin typeface="Arial" panose="020B0604020202020204" pitchFamily="34" charset="0"/>
                <a:cs typeface="Arial" panose="020B0604020202020204" pitchFamily="34" charset="0"/>
              </a:rPr>
              <a:t>Sacharrin</a:t>
            </a:r>
            <a:r>
              <a:rPr lang="en-US">
                <a:latin typeface="Arial" panose="020B0604020202020204" pitchFamily="34" charset="0"/>
                <a:cs typeface="Arial" panose="020B0604020202020204" pitchFamily="34" charset="0"/>
              </a:rPr>
              <a:t> and </a:t>
            </a:r>
            <a:r>
              <a:rPr lang="en-US" err="1">
                <a:latin typeface="Arial" panose="020B0604020202020204" pitchFamily="34" charset="0"/>
                <a:cs typeface="Arial" panose="020B0604020202020204" pitchFamily="34" charset="0"/>
              </a:rPr>
              <a:t>Bitrex</a:t>
            </a:r>
            <a:r>
              <a:rPr lang="en-US">
                <a:latin typeface="Arial" panose="020B0604020202020204" pitchFamily="34" charset="0"/>
                <a:cs typeface="Arial" panose="020B0604020202020204" pitchFamily="34" charset="0"/>
              </a:rPr>
              <a:t>®) </a:t>
            </a:r>
          </a:p>
          <a:p>
            <a:r>
              <a:rPr lang="en-US">
                <a:latin typeface="Arial" panose="020B0604020202020204" pitchFamily="34" charset="0"/>
                <a:cs typeface="Arial" panose="020B0604020202020204" pitchFamily="34" charset="0"/>
              </a:rPr>
              <a:t>Qualitative (i.e., particle counting to attain higher MUCs)</a:t>
            </a:r>
          </a:p>
          <a:p>
            <a:endParaRPr lang="en-US">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938684" y="2966266"/>
            <a:ext cx="5195416" cy="3715271"/>
          </a:xfrm>
          <a:prstGeom prst="rect">
            <a:avLst/>
          </a:prstGeom>
          <a:ln>
            <a:noFill/>
          </a:ln>
          <a:effectLst>
            <a:outerShdw blurRad="292100" dist="139700" dir="2700000" algn="tl" rotWithShape="0">
              <a:srgbClr val="333333">
                <a:alpha val="65000"/>
              </a:srgbClr>
            </a:outerShdw>
          </a:effectLst>
        </p:spPr>
      </p:pic>
      <p:pic>
        <p:nvPicPr>
          <p:cNvPr id="7174" name="Picture 6" descr="http://www.salotex.ca/wp-content/uploads/2014/08/MG_0156-300x23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181" y="2953896"/>
            <a:ext cx="5087020" cy="3734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499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fade">
                                      <p:cBhvr>
                                        <p:cTn id="18"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838200" y="393700"/>
            <a:ext cx="10894423" cy="1026354"/>
          </a:xfrm>
        </p:spPr>
        <p:txBody>
          <a:bodyPr/>
          <a:lstStyle/>
          <a:p>
            <a:r>
              <a:rPr lang="en-US" sz="3200" b="1"/>
              <a:t>Proper Fit, Usage, and Maintenance of an APR</a:t>
            </a:r>
            <a:br>
              <a:rPr lang="en-US" sz="3200" b="1"/>
            </a:br>
            <a:endParaRPr lang="en-US" sz="1600" b="1" i="1"/>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741021"/>
            <a:ext cx="10515600" cy="3375957"/>
          </a:xfrm>
        </p:spPr>
        <p:txBody>
          <a:bodyPr/>
          <a:lstStyle/>
          <a:p>
            <a:pPr marL="0" indent="0">
              <a:lnSpc>
                <a:spcPct val="100000"/>
              </a:lnSpc>
              <a:spcBef>
                <a:spcPts val="0"/>
              </a:spcBef>
              <a:buNone/>
            </a:pPr>
            <a:r>
              <a:rPr lang="en-US" sz="24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Ensure that fit testing is performed prior to wearing/donning the respirator. The following is required:</a:t>
            </a:r>
          </a:p>
          <a:p>
            <a:pPr marL="0" indent="0">
              <a:lnSpc>
                <a:spcPct val="100000"/>
              </a:lnSpc>
              <a:spcBef>
                <a:spcPts val="0"/>
              </a:spcBef>
              <a:buNone/>
            </a:pPr>
            <a:endParaRPr lang="en-US" sz="24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4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   1.</a:t>
            </a:r>
            <a:r>
              <a:rPr lang="en-US" sz="2400" kern="100">
                <a:solidFill>
                  <a:srgbClr val="4B4B4B"/>
                </a:solidFill>
                <a:latin typeface="Arial" panose="020B0604020202020204" pitchFamily="34" charset="0"/>
                <a:ea typeface="Calibri" panose="020F0502020204030204" pitchFamily="34" charset="0"/>
                <a:cs typeface="Times New Roman" panose="02020603050405020304" pitchFamily="18" charset="0"/>
              </a:rPr>
              <a:t>   </a:t>
            </a:r>
            <a:r>
              <a:rPr lang="en-US" sz="24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Proper medical evaluation required per 1910.134 per previous</a:t>
            </a:r>
            <a:r>
              <a:rPr lang="en-US" sz="2400" kern="100">
                <a:solidFill>
                  <a:srgbClr val="4B4B4B"/>
                </a:solidFill>
                <a:latin typeface="Arial" panose="020B0604020202020204" pitchFamily="34" charset="0"/>
                <a:cs typeface="Times New Roman" panose="02020603050405020304" pitchFamily="18" charset="0"/>
              </a:rPr>
              <a:t>.</a:t>
            </a:r>
          </a:p>
          <a:p>
            <a:pPr marL="0" indent="0">
              <a:lnSpc>
                <a:spcPct val="100000"/>
              </a:lnSpc>
              <a:spcBef>
                <a:spcPts val="0"/>
              </a:spcBef>
              <a:buNone/>
            </a:pPr>
            <a:endParaRPr lang="en-US" sz="2400" kern="100">
              <a:solidFill>
                <a:srgbClr val="4B4B4B"/>
              </a:solidFill>
              <a:latin typeface="Arial" panose="020B0604020202020204" pitchFamily="34" charset="0"/>
              <a:cs typeface="Times New Roman" panose="02020603050405020304" pitchFamily="18" charset="0"/>
            </a:endParaRPr>
          </a:p>
          <a:p>
            <a:pPr marL="746125" indent="-746125">
              <a:lnSpc>
                <a:spcPct val="100000"/>
              </a:lnSpc>
              <a:spcBef>
                <a:spcPts val="0"/>
              </a:spcBef>
              <a:buNone/>
            </a:pPr>
            <a:r>
              <a:rPr lang="en-US" sz="2400" kern="100">
                <a:solidFill>
                  <a:srgbClr val="4B4B4B"/>
                </a:solidFill>
                <a:latin typeface="Arial" panose="020B0604020202020204" pitchFamily="34" charset="0"/>
                <a:cs typeface="Times New Roman" panose="02020603050405020304" pitchFamily="18" charset="0"/>
              </a:rPr>
              <a:t>   2.   Fit testing/hands-on training per the RPP specification (See Companion Train the Trainer Program Guideline &amp; Handouts)</a:t>
            </a:r>
          </a:p>
          <a:p>
            <a:pPr marL="0" indent="0">
              <a:lnSpc>
                <a:spcPct val="100000"/>
              </a:lnSpc>
              <a:spcBef>
                <a:spcPts val="0"/>
              </a:spcBef>
              <a:buNone/>
            </a:pPr>
            <a:endParaRPr lang="en-US" sz="2400" kern="100">
              <a:solidFill>
                <a:srgbClr val="4B4B4B"/>
              </a:solidFill>
              <a:latin typeface="Arial" panose="020B0604020202020204" pitchFamily="34" charset="0"/>
              <a:cs typeface="Times New Roman" panose="02020603050405020304" pitchFamily="18" charset="0"/>
            </a:endParaRPr>
          </a:p>
          <a:p>
            <a:pPr marL="0" indent="0">
              <a:buNone/>
            </a:pPr>
            <a:endParaRPr lang="en-US" b="1"/>
          </a:p>
        </p:txBody>
      </p:sp>
    </p:spTree>
    <p:extLst>
      <p:ext uri="{BB962C8B-B14F-4D97-AF65-F5344CB8AC3E}">
        <p14:creationId xmlns:p14="http://schemas.microsoft.com/office/powerpoint/2010/main" val="2878722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0901"/>
          <a:stretch/>
        </p:blipFill>
        <p:spPr>
          <a:xfrm>
            <a:off x="0" y="0"/>
            <a:ext cx="12192000" cy="6858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469577"/>
            <a:ext cx="3388425" cy="3388425"/>
          </a:xfrm>
          <a:prstGeom prst="rect">
            <a:avLst/>
          </a:prstGeom>
        </p:spPr>
      </p:pic>
      <p:sp>
        <p:nvSpPr>
          <p:cNvPr id="7" name="Title 6"/>
          <p:cNvSpPr>
            <a:spLocks noGrp="1"/>
          </p:cNvSpPr>
          <p:nvPr>
            <p:ph type="title"/>
          </p:nvPr>
        </p:nvSpPr>
        <p:spPr>
          <a:xfrm>
            <a:off x="609600" y="158339"/>
            <a:ext cx="10972800" cy="1171699"/>
          </a:xfrm>
        </p:spPr>
        <p:txBody>
          <a:bodyPr/>
          <a:lstStyle/>
          <a:p>
            <a:r>
              <a:rPr lang="en-US"/>
              <a:t>Respirator Maintenance </a:t>
            </a:r>
          </a:p>
        </p:txBody>
      </p:sp>
      <p:sp>
        <p:nvSpPr>
          <p:cNvPr id="2" name="Text Placeholder 1"/>
          <p:cNvSpPr>
            <a:spLocks noGrp="1"/>
          </p:cNvSpPr>
          <p:nvPr>
            <p:ph idx="1"/>
          </p:nvPr>
        </p:nvSpPr>
        <p:spPr>
          <a:xfrm>
            <a:off x="0" y="1030236"/>
            <a:ext cx="10986655" cy="4635624"/>
          </a:xfrm>
        </p:spPr>
        <p:txBody>
          <a:bodyPr/>
          <a:lstStyle/>
          <a:p>
            <a:pPr marL="457189" indent="-457189">
              <a:buFont typeface="Arial" panose="020B0604020202020204" pitchFamily="34" charset="0"/>
              <a:buChar char="•"/>
            </a:pPr>
            <a:r>
              <a:rPr lang="en-US"/>
              <a:t>Inspection</a:t>
            </a:r>
          </a:p>
          <a:p>
            <a:pPr marL="457189" indent="-457189">
              <a:buFont typeface="Arial" panose="020B0604020202020204" pitchFamily="34" charset="0"/>
              <a:buChar char="•"/>
            </a:pPr>
            <a:r>
              <a:rPr lang="en-US"/>
              <a:t>Storage</a:t>
            </a:r>
          </a:p>
          <a:p>
            <a:pPr marL="457189" indent="-457189">
              <a:buFont typeface="Arial" panose="020B0604020202020204" pitchFamily="34" charset="0"/>
              <a:buChar char="•"/>
            </a:pPr>
            <a:r>
              <a:rPr lang="en-US"/>
              <a:t>Cleaning/Repair (Elastomeric only)</a:t>
            </a:r>
          </a:p>
          <a:p>
            <a:endParaRPr lang="en-US"/>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8689" y="4069278"/>
            <a:ext cx="5228537" cy="264902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4199" y="3581381"/>
            <a:ext cx="2428485" cy="2991612"/>
          </a:xfrm>
          <a:prstGeom prst="rect">
            <a:avLst/>
          </a:prstGeom>
        </p:spPr>
      </p:pic>
    </p:spTree>
    <p:custDataLst>
      <p:tags r:id="rId1"/>
    </p:custDataLst>
    <p:extLst>
      <p:ext uri="{BB962C8B-B14F-4D97-AF65-F5344CB8AC3E}">
        <p14:creationId xmlns:p14="http://schemas.microsoft.com/office/powerpoint/2010/main" val="368409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20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2000"/>
                                        <p:tgtEl>
                                          <p:spTgt spid="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69376" y="354372"/>
            <a:ext cx="10894423" cy="1026354"/>
          </a:xfrm>
        </p:spPr>
        <p:txBody>
          <a:bodyPr/>
          <a:lstStyle/>
          <a:p>
            <a:r>
              <a:rPr lang="en-US" sz="3200" b="1" dirty="0"/>
              <a:t>Proper Fit, Usage, and Maintenance of an APR</a:t>
            </a:r>
            <a:br>
              <a:rPr lang="en-US" sz="3200" b="1" dirty="0"/>
            </a:br>
            <a:endParaRPr lang="en-US" sz="1600" b="1" i="1" dirty="0"/>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095375"/>
            <a:ext cx="10515600" cy="4667250"/>
          </a:xfrm>
        </p:spPr>
        <p:txBody>
          <a:bodyPr/>
          <a:lstStyle/>
          <a:p>
            <a:pPr marL="0" indent="0">
              <a:lnSpc>
                <a:spcPct val="100000"/>
              </a:lnSpc>
              <a:spcBef>
                <a:spcPts val="0"/>
              </a:spcBef>
              <a:buNone/>
            </a:pPr>
            <a:endParaRPr lang="en-US" sz="14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0000"/>
              </a:lnSpc>
              <a:spcBef>
                <a:spcPts val="0"/>
              </a:spcBef>
            </a:pPr>
            <a:r>
              <a:rPr lang="en-US" sz="18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Proper care, use and storage of a respirator will offer effective protection.</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571500" lvl="1" indent="-342900">
              <a:lnSpc>
                <a:spcPct val="100000"/>
              </a:lnSpc>
              <a:spcBef>
                <a:spcPts val="0"/>
              </a:spcBef>
              <a:buFont typeface="+mj-lt"/>
              <a:buAutoNum type="arabicPeriod"/>
            </a:pPr>
            <a:r>
              <a:rPr lang="en-US" sz="16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It must be inspected prior to donning each time it’s worn. </a:t>
            </a:r>
            <a:r>
              <a:rPr lang="en-US" sz="1600" kern="100">
                <a:solidFill>
                  <a:srgbClr val="4B4B4B"/>
                </a:solidFill>
                <a:latin typeface="Arial" panose="020B0604020202020204" pitchFamily="34" charset="0"/>
                <a:cs typeface="Times New Roman" panose="02020603050405020304" pitchFamily="18" charset="0"/>
              </a:rPr>
              <a:t>Be sure to inspect the condition of the various parts including, but not limited to, the facepiece, and head straps or PAPR connecting tubes or hoses, air flow, and batteries.</a:t>
            </a:r>
          </a:p>
          <a:p>
            <a:pPr marL="571500" lvl="1" indent="-342900">
              <a:lnSpc>
                <a:spcPct val="100000"/>
              </a:lnSpc>
              <a:spcBef>
                <a:spcPts val="0"/>
              </a:spcBef>
              <a:buFont typeface="+mj-lt"/>
              <a:buAutoNum type="arabicPeriod"/>
            </a:pPr>
            <a:r>
              <a:rPr lang="en-US" sz="1600" kern="100">
                <a:solidFill>
                  <a:srgbClr val="4B4B4B"/>
                </a:solidFill>
                <a:effectLst/>
                <a:latin typeface="Arial" panose="020B0604020202020204" pitchFamily="34" charset="0"/>
                <a:ea typeface="Calibri" panose="020F0502020204030204" pitchFamily="34" charset="0"/>
                <a:cs typeface="Times New Roman" panose="02020603050405020304" pitchFamily="18" charset="0"/>
              </a:rPr>
              <a:t>It must be put on (donned) and worn properly. It must be performed according to the manufacturers’ instructions.</a:t>
            </a:r>
          </a:p>
          <a:p>
            <a:pPr marL="571500" lvl="1" indent="-342900">
              <a:lnSpc>
                <a:spcPct val="100000"/>
              </a:lnSpc>
              <a:spcBef>
                <a:spcPts val="0"/>
              </a:spcBef>
              <a:buFont typeface="+mj-lt"/>
              <a:buAutoNum type="arabicPeriod"/>
            </a:pPr>
            <a:r>
              <a:rPr lang="en-US" sz="1600">
                <a:solidFill>
                  <a:srgbClr val="4B4B4B"/>
                </a:solidFill>
                <a:effectLst/>
                <a:latin typeface="Arial" panose="020B0604020202020204" pitchFamily="34" charset="0"/>
                <a:ea typeface="Calibri" panose="020F0502020204030204" pitchFamily="34" charset="0"/>
              </a:rPr>
              <a:t>These requirements are demonstrated during the hands-on &amp; fit testing portion of the training.</a:t>
            </a:r>
          </a:p>
          <a:p>
            <a:pPr marL="571500" lvl="1" indent="-342900">
              <a:lnSpc>
                <a:spcPct val="100000"/>
              </a:lnSpc>
              <a:spcBef>
                <a:spcPts val="0"/>
              </a:spcBef>
              <a:buFont typeface="+mj-lt"/>
              <a:buAutoNum type="arabicPeriod"/>
            </a:pPr>
            <a:r>
              <a:rPr lang="en-US" sz="1600">
                <a:solidFill>
                  <a:srgbClr val="4B4B4B"/>
                </a:solidFill>
                <a:latin typeface="Arial" panose="020B0604020202020204" pitchFamily="34" charset="0"/>
                <a:ea typeface="Calibri" panose="020F0502020204030204" pitchFamily="34" charset="0"/>
              </a:rPr>
              <a:t>Be sure to keep your respirators on a clean, dry and secure area.</a:t>
            </a:r>
            <a:endParaRPr lang="en-US" sz="1600">
              <a:solidFill>
                <a:srgbClr val="4B4B4B"/>
              </a:solidFill>
              <a:effectLst/>
              <a:latin typeface="Arial" panose="020B0604020202020204" pitchFamily="34" charset="0"/>
              <a:ea typeface="Calibri" panose="020F0502020204030204" pitchFamily="34" charset="0"/>
            </a:endParaRPr>
          </a:p>
          <a:p>
            <a:pPr marL="228600" lvl="1" indent="0">
              <a:lnSpc>
                <a:spcPct val="100000"/>
              </a:lnSpc>
              <a:spcBef>
                <a:spcPts val="0"/>
              </a:spcBef>
              <a:buNone/>
            </a:pPr>
            <a:endParaRPr lang="en-US" sz="1600" b="0" i="0">
              <a:solidFill>
                <a:srgbClr val="333333"/>
              </a:solidFill>
              <a:effectLst/>
              <a:latin typeface="Helvetica Neue"/>
            </a:endParaRPr>
          </a:p>
          <a:p>
            <a:r>
              <a:rPr lang="en-US" sz="1800" kern="100">
                <a:solidFill>
                  <a:srgbClr val="4B4B4B"/>
                </a:solidFill>
                <a:latin typeface="Arial" panose="020B0604020202020204" pitchFamily="34" charset="0"/>
                <a:cs typeface="Times New Roman" panose="02020603050405020304" pitchFamily="18" charset="0"/>
              </a:rPr>
              <a:t>N95 Respirators – Putting it On:</a:t>
            </a:r>
          </a:p>
          <a:p>
            <a:pPr marL="571500" lvl="1" indent="-342900">
              <a:lnSpc>
                <a:spcPct val="107000"/>
              </a:lnSpc>
              <a:spcBef>
                <a:spcPts val="0"/>
              </a:spcBef>
              <a:spcAft>
                <a:spcPts val="800"/>
              </a:spcAft>
              <a:buFont typeface="+mj-lt"/>
              <a:buAutoNum type="arabicPeriod"/>
            </a:pPr>
            <a:r>
              <a:rPr lang="en-US" sz="1600" kern="100">
                <a:solidFill>
                  <a:srgbClr val="4B4B4B"/>
                </a:solidFill>
                <a:latin typeface="Arial" panose="020B0604020202020204" pitchFamily="34" charset="0"/>
                <a:cs typeface="Times New Roman" panose="02020603050405020304" pitchFamily="18" charset="0"/>
              </a:rPr>
              <a:t>Put on your N95 with clean, dry hands.</a:t>
            </a:r>
          </a:p>
          <a:p>
            <a:pPr marL="571500" lvl="1" indent="-342900">
              <a:lnSpc>
                <a:spcPct val="107000"/>
              </a:lnSpc>
              <a:spcBef>
                <a:spcPts val="0"/>
              </a:spcBef>
              <a:spcAft>
                <a:spcPts val="800"/>
              </a:spcAft>
              <a:buFont typeface="+mj-lt"/>
              <a:buAutoNum type="arabicPeriod"/>
            </a:pPr>
            <a:r>
              <a:rPr lang="en-US" sz="1600" kern="100">
                <a:solidFill>
                  <a:srgbClr val="4B4B4B"/>
                </a:solidFill>
                <a:latin typeface="Arial" panose="020B0604020202020204" pitchFamily="34" charset="0"/>
                <a:cs typeface="Times New Roman" panose="02020603050405020304" pitchFamily="18" charset="0"/>
              </a:rPr>
              <a:t>Inspect the N95 for damage before use. If it appears damaged, dirty, or damp, do not use it.</a:t>
            </a:r>
          </a:p>
          <a:p>
            <a:pPr marL="571500" lvl="1" indent="-342900">
              <a:lnSpc>
                <a:spcPct val="107000"/>
              </a:lnSpc>
              <a:spcBef>
                <a:spcPts val="0"/>
              </a:spcBef>
              <a:spcAft>
                <a:spcPts val="800"/>
              </a:spcAft>
              <a:buFont typeface="+mj-lt"/>
              <a:buAutoNum type="arabicPeriod"/>
            </a:pPr>
            <a:r>
              <a:rPr lang="en-US" sz="1600" kern="100">
                <a:solidFill>
                  <a:srgbClr val="4B4B4B"/>
                </a:solidFill>
                <a:latin typeface="Arial" panose="020B0604020202020204" pitchFamily="34" charset="0"/>
                <a:cs typeface="Times New Roman" panose="02020603050405020304" pitchFamily="18" charset="0"/>
              </a:rPr>
              <a:t>Hold the N95 in your hand with the nose piece bar (or foam) at your fingertips. If yours does not have a nose piece, use the text written on it to be sure the top end is at your fingertips.</a:t>
            </a:r>
          </a:p>
          <a:p>
            <a:pPr marL="0" indent="0">
              <a:buNone/>
            </a:pPr>
            <a:endParaRPr lang="en-US" b="1"/>
          </a:p>
        </p:txBody>
      </p:sp>
    </p:spTree>
    <p:extLst>
      <p:ext uri="{BB962C8B-B14F-4D97-AF65-F5344CB8AC3E}">
        <p14:creationId xmlns:p14="http://schemas.microsoft.com/office/powerpoint/2010/main" val="122003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600" b="1"/>
              <a:t>Training Overview</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473063"/>
            <a:ext cx="10515600" cy="4622937"/>
          </a:xfrm>
        </p:spPr>
        <p:txBody>
          <a:bodyPr/>
          <a:lstStyle/>
          <a:p>
            <a:pPr>
              <a:lnSpc>
                <a:spcPct val="100000"/>
              </a:lnSpc>
              <a:spcBef>
                <a:spcPts val="0"/>
              </a:spcBef>
            </a:pPr>
            <a:r>
              <a:rPr lang="en-US" dirty="0"/>
              <a:t>Why is the respirator necessary? </a:t>
            </a:r>
          </a:p>
          <a:p>
            <a:pPr>
              <a:lnSpc>
                <a:spcPct val="100000"/>
              </a:lnSpc>
              <a:spcBef>
                <a:spcPts val="0"/>
              </a:spcBef>
            </a:pPr>
            <a:endParaRPr lang="en-US" dirty="0"/>
          </a:p>
          <a:p>
            <a:pPr>
              <a:lnSpc>
                <a:spcPct val="100000"/>
              </a:lnSpc>
              <a:spcBef>
                <a:spcPts val="0"/>
              </a:spcBef>
            </a:pPr>
            <a:r>
              <a:rPr lang="en-US" dirty="0"/>
              <a:t>Recognize medical signs/symptoms that may limit or prevent effective respirator use.</a:t>
            </a:r>
          </a:p>
          <a:p>
            <a:pPr marL="0" indent="0">
              <a:lnSpc>
                <a:spcPct val="100000"/>
              </a:lnSpc>
              <a:spcBef>
                <a:spcPts val="0"/>
              </a:spcBef>
              <a:buNone/>
            </a:pPr>
            <a:endParaRPr lang="en-US" dirty="0"/>
          </a:p>
          <a:p>
            <a:pPr>
              <a:lnSpc>
                <a:spcPct val="100000"/>
              </a:lnSpc>
              <a:spcBef>
                <a:spcPts val="0"/>
              </a:spcBef>
            </a:pPr>
            <a:r>
              <a:rPr lang="en-US" dirty="0"/>
              <a:t>Improper fit, usage or maintenance can compromise the protective effect of the respirator.</a:t>
            </a:r>
          </a:p>
          <a:p>
            <a:pPr marL="0" indent="0">
              <a:lnSpc>
                <a:spcPct val="100000"/>
              </a:lnSpc>
              <a:spcBef>
                <a:spcPts val="0"/>
              </a:spcBef>
              <a:buNone/>
            </a:pPr>
            <a:endParaRPr lang="en-US" dirty="0"/>
          </a:p>
          <a:p>
            <a:pPr>
              <a:lnSpc>
                <a:spcPct val="100000"/>
              </a:lnSpc>
              <a:spcBef>
                <a:spcPts val="0"/>
              </a:spcBef>
            </a:pPr>
            <a:r>
              <a:rPr lang="en-US" dirty="0"/>
              <a:t>The limitations and capabilities of the respirators.</a:t>
            </a:r>
          </a:p>
          <a:p>
            <a:pPr>
              <a:lnSpc>
                <a:spcPct val="100000"/>
              </a:lnSpc>
              <a:spcBef>
                <a:spcPts val="0"/>
              </a:spcBef>
            </a:pPr>
            <a:endParaRPr lang="en-US" b="1" dirty="0"/>
          </a:p>
          <a:p>
            <a:pPr marL="0" indent="0">
              <a:buNone/>
            </a:pPr>
            <a:endParaRPr lang="en-US" b="1" dirty="0"/>
          </a:p>
        </p:txBody>
      </p:sp>
    </p:spTree>
    <p:extLst>
      <p:ext uri="{BB962C8B-B14F-4D97-AF65-F5344CB8AC3E}">
        <p14:creationId xmlns:p14="http://schemas.microsoft.com/office/powerpoint/2010/main" val="3068783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70233" y="469900"/>
            <a:ext cx="10894423" cy="1026354"/>
          </a:xfrm>
        </p:spPr>
        <p:txBody>
          <a:bodyPr/>
          <a:lstStyle/>
          <a:p>
            <a:r>
              <a:rPr lang="en-US" sz="3200" b="1" dirty="0"/>
              <a:t>Proper Fit, Usage, and Maintenance of an APR</a:t>
            </a:r>
            <a:br>
              <a:rPr lang="en-US" sz="1800" dirty="0"/>
            </a:br>
            <a:endParaRPr lang="en-US" sz="3200" b="1" dirty="0"/>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983077"/>
            <a:ext cx="10515600" cy="4914900"/>
          </a:xfrm>
        </p:spPr>
        <p:txBody>
          <a:bodyPr/>
          <a:lstStyle/>
          <a:p>
            <a:pPr marL="228600" lvl="1" indent="0">
              <a:lnSpc>
                <a:spcPct val="100000"/>
              </a:lnSpc>
              <a:spcBef>
                <a:spcPts val="0"/>
              </a:spcBef>
              <a:buNone/>
            </a:pPr>
            <a:endParaRPr lang="en-US" sz="1600" b="0" i="0">
              <a:solidFill>
                <a:srgbClr val="333333"/>
              </a:solidFill>
              <a:effectLst/>
              <a:latin typeface="Helvetica Neue"/>
            </a:endParaRPr>
          </a:p>
          <a:p>
            <a:r>
              <a:rPr lang="en-US" sz="1800" kern="100">
                <a:solidFill>
                  <a:srgbClr val="4B4B4B"/>
                </a:solidFill>
                <a:latin typeface="Arial" panose="020B0604020202020204" pitchFamily="34" charset="0"/>
                <a:cs typeface="Times New Roman" panose="02020603050405020304" pitchFamily="18" charset="0"/>
              </a:rPr>
              <a:t>Putting on your N95 Respirator (Cont’d):</a:t>
            </a:r>
          </a:p>
          <a:p>
            <a:pPr marL="228600" lvl="1" indent="0">
              <a:lnSpc>
                <a:spcPct val="107000"/>
              </a:lnSpc>
              <a:spcBef>
                <a:spcPts val="0"/>
              </a:spcBef>
              <a:spcAft>
                <a:spcPts val="800"/>
              </a:spcAft>
              <a:buNone/>
            </a:pPr>
            <a:endParaRPr lang="en-US" sz="1800" kern="100">
              <a:solidFill>
                <a:srgbClr val="4B4B4B"/>
              </a:solidFill>
              <a:latin typeface="Arial" panose="020B0604020202020204" pitchFamily="34" charset="0"/>
              <a:cs typeface="Times New Roman" panose="02020603050405020304" pitchFamily="18" charset="0"/>
            </a:endParaRPr>
          </a:p>
          <a:p>
            <a:pPr marL="571500" lvl="1" indent="-342900">
              <a:lnSpc>
                <a:spcPct val="107000"/>
              </a:lnSpc>
              <a:spcBef>
                <a:spcPts val="0"/>
              </a:spcBef>
              <a:spcAft>
                <a:spcPts val="800"/>
              </a:spcAft>
              <a:buAutoNum type="arabicPeriod" startAt="3"/>
            </a:pPr>
            <a:r>
              <a:rPr lang="en-US" sz="1600" kern="100">
                <a:solidFill>
                  <a:srgbClr val="4B4B4B"/>
                </a:solidFill>
                <a:latin typeface="Arial" panose="020B0604020202020204" pitchFamily="34" charset="0"/>
                <a:cs typeface="Times New Roman" panose="02020603050405020304" pitchFamily="18" charset="0"/>
              </a:rPr>
              <a:t>Place the N95 under your chin with the nose piece bar at the top. </a:t>
            </a:r>
          </a:p>
          <a:p>
            <a:pPr marL="571500" lvl="1" indent="-342900">
              <a:lnSpc>
                <a:spcPct val="107000"/>
              </a:lnSpc>
              <a:spcBef>
                <a:spcPts val="0"/>
              </a:spcBef>
              <a:spcAft>
                <a:spcPts val="800"/>
              </a:spcAft>
              <a:buAutoNum type="arabicPeriod" startAt="3"/>
            </a:pPr>
            <a:r>
              <a:rPr lang="en-US" sz="1600" kern="100">
                <a:solidFill>
                  <a:srgbClr val="4B4B4B"/>
                </a:solidFill>
                <a:latin typeface="Arial" panose="020B0604020202020204" pitchFamily="34" charset="0"/>
                <a:cs typeface="Times New Roman" panose="02020603050405020304" pitchFamily="18" charset="0"/>
              </a:rPr>
              <a:t>Pull the top strap over your head, placing it near the crown. Then, pull the bottom strap over and place it at the back of your neck, below your ears. Do not crisscross the straps. Make sure the straps lay flat and are not twisted.</a:t>
            </a:r>
          </a:p>
          <a:p>
            <a:pPr marL="571500" lvl="1" indent="-342900">
              <a:lnSpc>
                <a:spcPct val="107000"/>
              </a:lnSpc>
              <a:spcBef>
                <a:spcPts val="0"/>
              </a:spcBef>
              <a:spcAft>
                <a:spcPts val="800"/>
              </a:spcAft>
              <a:buFont typeface="Arial" pitchFamily="2" charset="0"/>
              <a:buAutoNum type="arabicPeriod" startAt="3"/>
            </a:pPr>
            <a:r>
              <a:rPr lang="en-US" sz="1600" kern="100">
                <a:solidFill>
                  <a:srgbClr val="4B4B4B"/>
                </a:solidFill>
                <a:latin typeface="Arial" panose="020B0604020202020204" pitchFamily="34" charset="0"/>
                <a:cs typeface="Times New Roman" panose="02020603050405020304" pitchFamily="18" charset="0"/>
              </a:rPr>
              <a:t>Place your fingertips from both hands at the top of the nose piece. Press down on both sides of the nose piece to mold it to the shape of your nose.</a:t>
            </a:r>
          </a:p>
          <a:p>
            <a:r>
              <a:rPr lang="en-US" sz="1800" kern="100">
                <a:solidFill>
                  <a:srgbClr val="4B4B4B"/>
                </a:solidFill>
                <a:latin typeface="Arial" panose="020B0604020202020204" pitchFamily="34" charset="0"/>
                <a:cs typeface="Times New Roman" panose="02020603050405020304" pitchFamily="18" charset="0"/>
              </a:rPr>
              <a:t>Keep it Snug:</a:t>
            </a:r>
          </a:p>
          <a:p>
            <a:pPr marL="0" indent="0">
              <a:buNone/>
            </a:pPr>
            <a:endParaRPr lang="en-US" sz="1800" kern="100">
              <a:solidFill>
                <a:srgbClr val="4B4B4B"/>
              </a:solidFill>
              <a:latin typeface="Arial" panose="020B0604020202020204" pitchFamily="34" charset="0"/>
              <a:cs typeface="Times New Roman" panose="02020603050405020304" pitchFamily="18" charset="0"/>
            </a:endParaRPr>
          </a:p>
          <a:p>
            <a:pPr marL="571500" lvl="1" indent="-342900">
              <a:lnSpc>
                <a:spcPct val="107000"/>
              </a:lnSpc>
              <a:spcBef>
                <a:spcPts val="0"/>
              </a:spcBef>
              <a:spcAft>
                <a:spcPts val="800"/>
              </a:spcAft>
              <a:buFont typeface="+mj-lt"/>
              <a:buAutoNum type="arabicPeriod"/>
            </a:pPr>
            <a:r>
              <a:rPr lang="en-US" sz="1600" kern="100">
                <a:solidFill>
                  <a:srgbClr val="4B4B4B"/>
                </a:solidFill>
                <a:latin typeface="Arial" panose="020B0604020202020204" pitchFamily="34" charset="0"/>
                <a:cs typeface="Times New Roman" panose="02020603050405020304" pitchFamily="18" charset="0"/>
              </a:rPr>
              <a:t>Your N95 must form a seal to your face to work properly. Your breath must pass through the N95 and not around its edges. Jewelry, glasses, and facial hair can cause gaps between your face and the edge of the mask. The N95 works best if you are clean shaven. Gaps can also occur if your N95 is too big, too small, or it was not put on correctly.</a:t>
            </a:r>
          </a:p>
          <a:p>
            <a:pPr marL="0" indent="0">
              <a:buNone/>
            </a:pPr>
            <a:endParaRPr lang="en-US" b="1"/>
          </a:p>
        </p:txBody>
      </p:sp>
    </p:spTree>
    <p:extLst>
      <p:ext uri="{BB962C8B-B14F-4D97-AF65-F5344CB8AC3E}">
        <p14:creationId xmlns:p14="http://schemas.microsoft.com/office/powerpoint/2010/main" val="3403497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70233" y="245909"/>
            <a:ext cx="10894423" cy="1026354"/>
          </a:xfrm>
        </p:spPr>
        <p:txBody>
          <a:bodyPr/>
          <a:lstStyle/>
          <a:p>
            <a:r>
              <a:rPr lang="en-US" sz="3200" b="1" dirty="0"/>
              <a:t>Proper Fit, Usage, and Maintenance of an APR</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939980" y="1381954"/>
            <a:ext cx="10515600" cy="4914900"/>
          </a:xfrm>
        </p:spPr>
        <p:txBody>
          <a:bodyPr/>
          <a:lstStyle/>
          <a:p>
            <a:pPr marL="228600" lvl="1" indent="0">
              <a:lnSpc>
                <a:spcPct val="100000"/>
              </a:lnSpc>
              <a:spcBef>
                <a:spcPts val="0"/>
              </a:spcBef>
              <a:buNone/>
            </a:pPr>
            <a:endParaRPr lang="en-US" sz="1600" b="0" i="0" dirty="0">
              <a:solidFill>
                <a:srgbClr val="333333"/>
              </a:solidFill>
              <a:effectLst/>
              <a:latin typeface="Helvetica Neue"/>
            </a:endParaRPr>
          </a:p>
          <a:p>
            <a:r>
              <a:rPr lang="en-US" sz="1800" kern="100" dirty="0">
                <a:solidFill>
                  <a:srgbClr val="4B4B4B"/>
                </a:solidFill>
                <a:latin typeface="Arial" panose="020B0604020202020204" pitchFamily="34" charset="0"/>
                <a:cs typeface="Times New Roman" panose="02020603050405020304" pitchFamily="18" charset="0"/>
              </a:rPr>
              <a:t>Keep it Snug (Cont’d):</a:t>
            </a:r>
            <a:endParaRPr lang="en-US" sz="1600" kern="100" dirty="0">
              <a:solidFill>
                <a:srgbClr val="4B4B4B"/>
              </a:solidFill>
              <a:latin typeface="Arial" panose="020B0604020202020204" pitchFamily="34" charset="0"/>
              <a:cs typeface="Times New Roman" panose="02020603050405020304" pitchFamily="18" charset="0"/>
            </a:endParaRPr>
          </a:p>
          <a:p>
            <a:endParaRPr lang="en-US" sz="1600" kern="100" dirty="0">
              <a:solidFill>
                <a:srgbClr val="4B4B4B"/>
              </a:solidFill>
              <a:latin typeface="Arial" panose="020B0604020202020204" pitchFamily="34" charset="0"/>
              <a:cs typeface="Times New Roman" panose="02020603050405020304" pitchFamily="18" charset="0"/>
            </a:endParaRPr>
          </a:p>
          <a:p>
            <a:pPr marL="571500" lvl="1" indent="-342900">
              <a:lnSpc>
                <a:spcPct val="107000"/>
              </a:lnSpc>
              <a:spcBef>
                <a:spcPts val="0"/>
              </a:spcBef>
              <a:spcAft>
                <a:spcPts val="800"/>
              </a:spcAft>
              <a:buFont typeface="+mj-lt"/>
              <a:buAutoNum type="arabicPeriod"/>
            </a:pPr>
            <a:r>
              <a:rPr lang="en-US" sz="1600" kern="100" dirty="0">
                <a:solidFill>
                  <a:srgbClr val="4B4B4B"/>
                </a:solidFill>
                <a:latin typeface="Arial" panose="020B0604020202020204" pitchFamily="34" charset="0"/>
                <a:cs typeface="Times New Roman" panose="02020603050405020304" pitchFamily="18" charset="0"/>
              </a:rPr>
              <a:t>Perform a </a:t>
            </a:r>
            <a:r>
              <a:rPr lang="en-US" sz="1600" b="1" dirty="0">
                <a:solidFill>
                  <a:srgbClr val="221E1F"/>
                </a:solidFill>
                <a:latin typeface="Minion Pro"/>
              </a:rPr>
              <a:t>negative pressure user seal check</a:t>
            </a:r>
            <a:r>
              <a:rPr lang="en-US" sz="1600" kern="100" dirty="0">
                <a:solidFill>
                  <a:srgbClr val="4B4B4B"/>
                </a:solidFill>
                <a:latin typeface="Arial" panose="020B0604020202020204" pitchFamily="34" charset="0"/>
                <a:cs typeface="Times New Roman" panose="02020603050405020304" pitchFamily="18" charset="0"/>
              </a:rPr>
              <a:t>; the respirator user inhales sharply while blocking the paths for air to enter. A successful check is when the facepiece collapses slightly under the negative pressure.</a:t>
            </a:r>
          </a:p>
          <a:p>
            <a:pPr marL="571500" lvl="1" indent="-342900">
              <a:lnSpc>
                <a:spcPct val="107000"/>
              </a:lnSpc>
              <a:spcBef>
                <a:spcPts val="0"/>
              </a:spcBef>
              <a:spcAft>
                <a:spcPts val="800"/>
              </a:spcAft>
              <a:buFont typeface="+mj-lt"/>
              <a:buAutoNum type="arabicPeriod"/>
            </a:pPr>
            <a:r>
              <a:rPr lang="en-US" sz="1600" kern="100" dirty="0">
                <a:solidFill>
                  <a:srgbClr val="4B4B4B"/>
                </a:solidFill>
                <a:latin typeface="Arial" panose="020B0604020202020204" pitchFamily="34" charset="0"/>
                <a:cs typeface="Times New Roman" panose="02020603050405020304" pitchFamily="18" charset="0"/>
              </a:rPr>
              <a:t>To complete a </a:t>
            </a:r>
            <a:r>
              <a:rPr lang="en-US" sz="1600" b="1" i="0" u="none" strike="noStrike" baseline="0" dirty="0">
                <a:solidFill>
                  <a:srgbClr val="221E1F"/>
                </a:solidFill>
                <a:latin typeface="Minion Pro"/>
              </a:rPr>
              <a:t>positive pressure user seal check</a:t>
            </a:r>
            <a:r>
              <a:rPr lang="en-US" sz="1600" kern="100" dirty="0">
                <a:solidFill>
                  <a:srgbClr val="4B4B4B"/>
                </a:solidFill>
                <a:latin typeface="Arial" panose="020B0604020202020204" pitchFamily="34" charset="0"/>
                <a:cs typeface="Times New Roman" panose="02020603050405020304" pitchFamily="18" charset="0"/>
              </a:rPr>
              <a:t>, gently place your hands on the N95, covering as much of it as possible, then breathe out. If you feel air leaking out from the edges of the N95, or if you are wearing glasses and they fog up, it is not snug. Adjust the N95 and try again.</a:t>
            </a:r>
          </a:p>
          <a:p>
            <a:pPr marL="571500" lvl="1" indent="-342900">
              <a:lnSpc>
                <a:spcPct val="107000"/>
              </a:lnSpc>
              <a:spcBef>
                <a:spcPts val="0"/>
              </a:spcBef>
              <a:spcAft>
                <a:spcPts val="800"/>
              </a:spcAft>
              <a:buFont typeface="+mj-lt"/>
              <a:buAutoNum type="arabicPeriod"/>
            </a:pPr>
            <a:r>
              <a:rPr lang="en-US" sz="1600" kern="100" dirty="0">
                <a:solidFill>
                  <a:srgbClr val="4B4B4B"/>
                </a:solidFill>
                <a:latin typeface="Arial" panose="020B0604020202020204" pitchFamily="34" charset="0"/>
                <a:cs typeface="Times New Roman" panose="02020603050405020304" pitchFamily="18" charset="0"/>
              </a:rPr>
              <a:t>If you cannot get a tight seal, refer to the manufacturer requirements or try a different size/style. Check for gaps every time you put on your N95.</a:t>
            </a:r>
          </a:p>
          <a:p>
            <a:r>
              <a:rPr lang="en-US" sz="1800" kern="100" dirty="0">
                <a:solidFill>
                  <a:srgbClr val="4B4B4B"/>
                </a:solidFill>
                <a:latin typeface="Arial" panose="020B0604020202020204" pitchFamily="34" charset="0"/>
                <a:cs typeface="Times New Roman" panose="02020603050405020304" pitchFamily="18" charset="0"/>
              </a:rPr>
              <a:t>Taking off your N95 respirator:</a:t>
            </a:r>
          </a:p>
          <a:p>
            <a:pPr marL="228600" lvl="1" indent="0">
              <a:lnSpc>
                <a:spcPct val="100000"/>
              </a:lnSpc>
              <a:spcBef>
                <a:spcPts val="600"/>
              </a:spcBef>
              <a:spcAft>
                <a:spcPts val="600"/>
              </a:spcAft>
              <a:buNone/>
            </a:pPr>
            <a:r>
              <a:rPr lang="en-US" sz="1600" kern="100" dirty="0">
                <a:solidFill>
                  <a:srgbClr val="4B4B4B"/>
                </a:solidFill>
                <a:latin typeface="Arial" panose="020B0604020202020204" pitchFamily="34" charset="0"/>
                <a:cs typeface="Arial" panose="020B0604020202020204" pitchFamily="34" charset="0"/>
              </a:rPr>
              <a:t>1.   </a:t>
            </a:r>
            <a:r>
              <a:rPr lang="en-US" sz="1600" kern="100" dirty="0">
                <a:solidFill>
                  <a:srgbClr val="4B4B4B"/>
                </a:solidFill>
                <a:latin typeface="Arial" panose="020B0604020202020204" pitchFamily="34" charset="0"/>
                <a:cs typeface="Times New Roman" panose="02020603050405020304" pitchFamily="18" charset="0"/>
              </a:rPr>
              <a:t>After you remove your N95, wash your hands with soap and water, or hand sanitizer containing at least 60%   alcohol if soap is not available. </a:t>
            </a:r>
          </a:p>
          <a:p>
            <a:pPr marL="0" indent="0">
              <a:buNone/>
            </a:pPr>
            <a:endParaRPr lang="en-US" sz="1200"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1666326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70233" y="462221"/>
            <a:ext cx="10894423" cy="1026354"/>
          </a:xfrm>
        </p:spPr>
        <p:txBody>
          <a:bodyPr/>
          <a:lstStyle/>
          <a:p>
            <a:r>
              <a:rPr lang="en-US" sz="3200" b="1" dirty="0"/>
              <a:t>Proper Fit, Usage, and Maintenance of a Respirator</a:t>
            </a:r>
            <a:br>
              <a:rPr lang="en-US" sz="1800" dirty="0"/>
            </a:br>
            <a:endParaRPr lang="en-US" sz="3200" b="1" dirty="0"/>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925831" y="1419225"/>
            <a:ext cx="10515600" cy="4914900"/>
          </a:xfrm>
        </p:spPr>
        <p:txBody>
          <a:bodyPr/>
          <a:lstStyle/>
          <a:p>
            <a:pPr marL="228600" lvl="1" indent="0">
              <a:lnSpc>
                <a:spcPct val="100000"/>
              </a:lnSpc>
              <a:spcBef>
                <a:spcPts val="0"/>
              </a:spcBef>
              <a:buNone/>
            </a:pPr>
            <a:endParaRPr lang="en-US" sz="1600" b="0" i="0">
              <a:solidFill>
                <a:srgbClr val="333333"/>
              </a:solidFill>
              <a:effectLst/>
              <a:latin typeface="Helvetica Neue"/>
            </a:endParaRPr>
          </a:p>
          <a:p>
            <a:pPr>
              <a:lnSpc>
                <a:spcPct val="100000"/>
              </a:lnSpc>
              <a:spcBef>
                <a:spcPts val="0"/>
              </a:spcBef>
            </a:pPr>
            <a:r>
              <a:rPr lang="en-US" sz="1800" kern="100">
                <a:solidFill>
                  <a:srgbClr val="4B4B4B"/>
                </a:solidFill>
                <a:latin typeface="Arial" panose="020B0604020202020204" pitchFamily="34" charset="0"/>
                <a:cs typeface="Times New Roman" panose="02020603050405020304" pitchFamily="18" charset="0"/>
              </a:rPr>
              <a:t>When to replace your N95 respirator:</a:t>
            </a:r>
          </a:p>
          <a:p>
            <a:pPr marL="0" indent="0">
              <a:lnSpc>
                <a:spcPct val="100000"/>
              </a:lnSpc>
              <a:spcBef>
                <a:spcPts val="0"/>
              </a:spcBef>
              <a:buNone/>
            </a:pPr>
            <a:endParaRPr lang="en-US" sz="1800" kern="100">
              <a:solidFill>
                <a:srgbClr val="4B4B4B"/>
              </a:solidFill>
              <a:latin typeface="Arial" panose="020B0604020202020204" pitchFamily="34" charset="0"/>
              <a:cs typeface="Times New Roman" panose="02020603050405020304" pitchFamily="18" charset="0"/>
            </a:endParaRPr>
          </a:p>
          <a:p>
            <a:pPr marL="800100" lvl="1" indent="-342900">
              <a:lnSpc>
                <a:spcPct val="100000"/>
              </a:lnSpc>
              <a:spcBef>
                <a:spcPts val="0"/>
              </a:spcBef>
              <a:buFont typeface="+mj-lt"/>
              <a:buAutoNum type="arabicPeriod"/>
            </a:pPr>
            <a:r>
              <a:rPr lang="en-US" sz="1600" b="1" i="0">
                <a:solidFill>
                  <a:srgbClr val="000000"/>
                </a:solidFill>
                <a:effectLst/>
                <a:latin typeface="Arial" panose="020B0604020202020204" pitchFamily="34" charset="0"/>
                <a:cs typeface="Arial" panose="020B0604020202020204" pitchFamily="34" charset="0"/>
              </a:rPr>
              <a:t>Do not wash your N95 or put it in the oven or microwave to try to sterilize it. </a:t>
            </a:r>
            <a:r>
              <a:rPr lang="en-US" sz="1600" b="0" i="0">
                <a:solidFill>
                  <a:srgbClr val="000000"/>
                </a:solidFill>
                <a:effectLst/>
                <a:latin typeface="Arial" panose="020B0604020202020204" pitchFamily="34" charset="0"/>
                <a:cs typeface="Arial" panose="020B0604020202020204" pitchFamily="34" charset="0"/>
              </a:rPr>
              <a:t>Replace the N95 when the straps are stretched out and it no longer fits snugly against your face or when it becomes wet, dirty, or damaged. Throw it in the trash.</a:t>
            </a:r>
            <a:r>
              <a:rPr lang="en-US" sz="1600" kern="100">
                <a:solidFill>
                  <a:srgbClr val="4B4B4B"/>
                </a:solidFill>
                <a:latin typeface="Arial" panose="020B0604020202020204" pitchFamily="34" charset="0"/>
                <a:cs typeface="Arial" panose="020B0604020202020204" pitchFamily="34" charset="0"/>
              </a:rPr>
              <a:t> Where the respirator is believed to be contaminated with potentially hazardous biological waste or material(s), dispose of the N95 is an appropriate biohazard location. The current maximum expected use of an N95 respirator maintained in good condition is one (1) work shift.</a:t>
            </a:r>
          </a:p>
          <a:p>
            <a:pPr marL="0" marR="106045" indent="0" algn="just">
              <a:lnSpc>
                <a:spcPct val="107000"/>
              </a:lnSpc>
              <a:spcBef>
                <a:spcPts val="400"/>
              </a:spcBef>
              <a:spcAft>
                <a:spcPts val="0"/>
              </a:spcAft>
              <a:buNone/>
            </a:pPr>
            <a:endParaRPr lang="en-US" sz="1800" kern="100">
              <a:solidFill>
                <a:srgbClr val="4B4B4B"/>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US" sz="1800" kern="100">
                <a:solidFill>
                  <a:srgbClr val="4B4B4B"/>
                </a:solidFill>
                <a:latin typeface="Arial" panose="020B0604020202020204" pitchFamily="34" charset="0"/>
                <a:cs typeface="Times New Roman" panose="02020603050405020304" pitchFamily="18" charset="0"/>
              </a:rPr>
              <a:t>Special Notes - Employees must leave the respirator use area:</a:t>
            </a:r>
          </a:p>
          <a:p>
            <a:pPr marL="0" indent="0">
              <a:lnSpc>
                <a:spcPct val="100000"/>
              </a:lnSpc>
              <a:spcBef>
                <a:spcPts val="0"/>
              </a:spcBef>
              <a:buNone/>
            </a:pPr>
            <a:endParaRPr lang="en-US" sz="1800" kern="100">
              <a:solidFill>
                <a:srgbClr val="4B4B4B"/>
              </a:solidFill>
              <a:latin typeface="Arial" panose="020B0604020202020204" pitchFamily="34" charset="0"/>
              <a:cs typeface="Times New Roman" panose="02020603050405020304" pitchFamily="18" charset="0"/>
            </a:endParaRPr>
          </a:p>
          <a:p>
            <a:pPr marL="800100" lvl="1" indent="-342900">
              <a:lnSpc>
                <a:spcPct val="100000"/>
              </a:lnSpc>
              <a:spcBef>
                <a:spcPts val="0"/>
              </a:spcBef>
              <a:buFont typeface="+mj-lt"/>
              <a:buAutoNum type="arabicPeriod"/>
            </a:pPr>
            <a:r>
              <a:rPr lang="en-US" sz="1600">
                <a:solidFill>
                  <a:srgbClr val="000000"/>
                </a:solidFill>
                <a:latin typeface="Arial" panose="020B0604020202020204" pitchFamily="34" charset="0"/>
                <a:cs typeface="Arial" panose="020B0604020202020204" pitchFamily="34" charset="0"/>
              </a:rPr>
              <a:t>To adjust their respirator if the respirator is not fitting correctly or impeding their ability to work.</a:t>
            </a:r>
          </a:p>
          <a:p>
            <a:pPr marL="800100" lvl="1" indent="-342900">
              <a:lnSpc>
                <a:spcPct val="100000"/>
              </a:lnSpc>
              <a:spcBef>
                <a:spcPts val="0"/>
              </a:spcBef>
              <a:buFont typeface="+mj-lt"/>
              <a:buAutoNum type="arabicPeriod"/>
            </a:pPr>
            <a:r>
              <a:rPr lang="en-US" sz="1600">
                <a:solidFill>
                  <a:srgbClr val="000000"/>
                </a:solidFill>
                <a:latin typeface="Arial" panose="020B0604020202020204" pitchFamily="34" charset="0"/>
                <a:cs typeface="Arial" panose="020B0604020202020204" pitchFamily="34" charset="0"/>
              </a:rPr>
              <a:t>To wash their face if the respirator is causing discomfort or rash.</a:t>
            </a:r>
          </a:p>
          <a:p>
            <a:pPr marL="800100" lvl="1" indent="-342900">
              <a:lnSpc>
                <a:spcPct val="100000"/>
              </a:lnSpc>
              <a:spcBef>
                <a:spcPts val="0"/>
              </a:spcBef>
              <a:buFont typeface="+mj-lt"/>
              <a:buAutoNum type="arabicPeriod"/>
            </a:pPr>
            <a:r>
              <a:rPr lang="en-US" sz="1600">
                <a:solidFill>
                  <a:srgbClr val="000000"/>
                </a:solidFill>
                <a:latin typeface="Arial" panose="020B0604020202020204" pitchFamily="34" charset="0"/>
                <a:cs typeface="Arial" panose="020B0604020202020204" pitchFamily="34" charset="0"/>
              </a:rPr>
              <a:t>To change the respirator (i.e.., damaged, stained, wetted, etc.).</a:t>
            </a:r>
          </a:p>
          <a:p>
            <a:pPr marL="800100" lvl="1" indent="-342900">
              <a:lnSpc>
                <a:spcPct val="100000"/>
              </a:lnSpc>
              <a:spcBef>
                <a:spcPts val="0"/>
              </a:spcBef>
              <a:buFont typeface="+mj-lt"/>
              <a:buAutoNum type="arabicPeriod"/>
            </a:pPr>
            <a:r>
              <a:rPr lang="en-US" sz="1600">
                <a:solidFill>
                  <a:srgbClr val="000000"/>
                </a:solidFill>
                <a:latin typeface="Arial" panose="020B0604020202020204" pitchFamily="34" charset="0"/>
                <a:cs typeface="Arial" panose="020B0604020202020204" pitchFamily="34" charset="0"/>
              </a:rPr>
              <a:t>To inspect the respirator if it stops functioning as intended.</a:t>
            </a:r>
          </a:p>
          <a:p>
            <a:pPr marL="0" indent="0">
              <a:buNone/>
            </a:pPr>
            <a:endParaRPr lang="en-US" sz="1200">
              <a:solidFill>
                <a:srgbClr val="000000"/>
              </a:solidFill>
              <a:latin typeface="Open Sans" panose="020B0606030504020204" pitchFamily="34" charset="0"/>
            </a:endParaRPr>
          </a:p>
        </p:txBody>
      </p:sp>
    </p:spTree>
    <p:extLst>
      <p:ext uri="{BB962C8B-B14F-4D97-AF65-F5344CB8AC3E}">
        <p14:creationId xmlns:p14="http://schemas.microsoft.com/office/powerpoint/2010/main" val="2133609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50569" y="523876"/>
            <a:ext cx="10894423" cy="1026354"/>
          </a:xfrm>
        </p:spPr>
        <p:txBody>
          <a:bodyPr/>
          <a:lstStyle/>
          <a:p>
            <a:r>
              <a:rPr lang="en-US" sz="3200" b="1"/>
              <a:t>What does a proper fitting N-95 APR look like?</a:t>
            </a:r>
            <a:br>
              <a:rPr lang="en-US" sz="1800"/>
            </a:br>
            <a:endParaRPr lang="en-US" sz="3200" b="1"/>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1443991" y="2403399"/>
            <a:ext cx="8865106" cy="3930725"/>
          </a:xfrm>
        </p:spPr>
        <p:txBody>
          <a:bodyPr/>
          <a:lstStyle/>
          <a:p>
            <a:pPr marL="228600" lvl="1" indent="0">
              <a:lnSpc>
                <a:spcPct val="100000"/>
              </a:lnSpc>
              <a:spcBef>
                <a:spcPts val="0"/>
              </a:spcBef>
              <a:buNone/>
            </a:pPr>
            <a:endParaRPr lang="en-US" sz="1600" b="0" i="0">
              <a:solidFill>
                <a:srgbClr val="333333"/>
              </a:solidFill>
              <a:effectLst/>
              <a:latin typeface="Helvetica Neue"/>
            </a:endParaRPr>
          </a:p>
          <a:p>
            <a:pPr marL="0" indent="0">
              <a:buNone/>
            </a:pPr>
            <a:endParaRPr lang="en-US" sz="1200">
              <a:solidFill>
                <a:srgbClr val="000000"/>
              </a:solidFill>
              <a:latin typeface="Open Sans" panose="020B0606030504020204" pitchFamily="34" charset="0"/>
            </a:endParaRPr>
          </a:p>
        </p:txBody>
      </p:sp>
      <p:pic>
        <p:nvPicPr>
          <p:cNvPr id="3074" name="Picture 2">
            <a:extLst>
              <a:ext uri="{FF2B5EF4-FFF2-40B4-BE49-F238E27FC236}">
                <a16:creationId xmlns:a16="http://schemas.microsoft.com/office/drawing/2014/main" id="{2A0565AE-0AAC-21D2-18BD-F07263413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483" y="1190773"/>
            <a:ext cx="7523797" cy="503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0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838200" y="365125"/>
            <a:ext cx="10515600" cy="1325880"/>
          </a:xfrm>
        </p:spPr>
        <p:txBody>
          <a:bodyPr wrap="square" anchor="ctr">
            <a:noAutofit/>
          </a:bodyPr>
          <a:lstStyle/>
          <a:p>
            <a:r>
              <a:rPr lang="en-US" sz="3600" b="1"/>
              <a:t>Other Types of APRs</a:t>
            </a:r>
            <a:br>
              <a:rPr lang="en-US" sz="3600" b="1"/>
            </a:br>
            <a:r>
              <a:rPr lang="en-US" sz="3600" b="1"/>
              <a:t>(Supplemental Training to be Provided)</a:t>
            </a:r>
            <a:br>
              <a:rPr lang="en-US" sz="3600"/>
            </a:br>
            <a:endParaRPr lang="en-US" sz="3600" b="1"/>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520825"/>
            <a:ext cx="5181600" cy="4351655"/>
          </a:xfrm>
        </p:spPr>
        <p:txBody>
          <a:bodyPr wrap="square" anchor="t">
            <a:normAutofit/>
          </a:bodyPr>
          <a:lstStyle/>
          <a:p>
            <a:pPr marL="228600" lvl="1" indent="0">
              <a:spcBef>
                <a:spcPts val="0"/>
              </a:spcBef>
              <a:buNone/>
            </a:pPr>
            <a:endParaRPr lang="en-US" sz="2000" b="0" i="0">
              <a:effectLst/>
            </a:endParaRPr>
          </a:p>
          <a:p>
            <a:pPr marL="76200" marR="388620">
              <a:spcBef>
                <a:spcPts val="0"/>
              </a:spcBef>
              <a:spcAft>
                <a:spcPts val="0"/>
              </a:spcAft>
            </a:pPr>
            <a:r>
              <a:rPr lang="en-US" sz="2000" b="1" kern="100"/>
              <a:t>Powered-Air Purifying Respirator (PAPR)</a:t>
            </a:r>
          </a:p>
          <a:p>
            <a:pPr marL="0" marR="388620" indent="0">
              <a:spcBef>
                <a:spcPts val="0"/>
              </a:spcBef>
              <a:spcAft>
                <a:spcPts val="0"/>
              </a:spcAft>
              <a:buNone/>
            </a:pPr>
            <a:endParaRPr lang="en-US" sz="2000" kern="100"/>
          </a:p>
          <a:p>
            <a:pPr marL="0" marR="388620" indent="0">
              <a:spcBef>
                <a:spcPts val="0"/>
              </a:spcBef>
              <a:spcAft>
                <a:spcPts val="0"/>
              </a:spcAft>
              <a:buNone/>
            </a:pPr>
            <a:r>
              <a:rPr lang="en-US" sz="2000" kern="100"/>
              <a:t>Advantages</a:t>
            </a:r>
            <a:endParaRPr lang="en-US" sz="2000"/>
          </a:p>
          <a:p>
            <a:pPr marL="800100" lvl="1" indent="-342900">
              <a:spcBef>
                <a:spcPts val="0"/>
              </a:spcBef>
              <a:buFont typeface="+mj-lt"/>
              <a:buAutoNum type="arabicPeriod"/>
            </a:pPr>
            <a:r>
              <a:rPr lang="en-US" sz="2000"/>
              <a:t>Suitable for workers with facial hair.</a:t>
            </a:r>
          </a:p>
          <a:p>
            <a:pPr marL="800100" lvl="1" indent="-342900">
              <a:spcBef>
                <a:spcPts val="0"/>
              </a:spcBef>
              <a:buFont typeface="+mj-lt"/>
              <a:buAutoNum type="arabicPeriod"/>
            </a:pPr>
            <a:r>
              <a:rPr lang="en-US" sz="2000"/>
              <a:t>Configuration suitable for individuals with breathing challenges.</a:t>
            </a:r>
          </a:p>
          <a:p>
            <a:pPr marL="800100" lvl="1" indent="-342900">
              <a:spcBef>
                <a:spcPts val="0"/>
              </a:spcBef>
              <a:buFont typeface="+mj-lt"/>
              <a:buAutoNum type="arabicPeriod"/>
            </a:pPr>
            <a:r>
              <a:rPr lang="en-US" sz="2000"/>
              <a:t>Excellent protection.</a:t>
            </a:r>
          </a:p>
          <a:p>
            <a:pPr marL="800100" lvl="1" indent="-342900">
              <a:spcBef>
                <a:spcPts val="0"/>
              </a:spcBef>
              <a:buFont typeface="+mj-lt"/>
              <a:buAutoNum type="arabicPeriod"/>
            </a:pPr>
            <a:r>
              <a:rPr lang="en-US" sz="2000"/>
              <a:t>Many styles and designs.</a:t>
            </a:r>
            <a:endParaRPr lang="en-US" sz="2000" kern="100"/>
          </a:p>
          <a:p>
            <a:pPr marL="0" indent="0">
              <a:buNone/>
            </a:pPr>
            <a:r>
              <a:rPr lang="en-US" sz="2000" kern="100"/>
              <a:t>Disadvantages</a:t>
            </a:r>
          </a:p>
          <a:p>
            <a:pPr marL="800100" lvl="1" indent="-342900">
              <a:spcBef>
                <a:spcPts val="0"/>
              </a:spcBef>
              <a:buFont typeface="+mj-lt"/>
              <a:buAutoNum type="arabicPeriod"/>
            </a:pPr>
            <a:r>
              <a:rPr lang="en-US" sz="2000"/>
              <a:t>Expensive.</a:t>
            </a:r>
          </a:p>
          <a:p>
            <a:pPr marL="800100" lvl="1" indent="-342900">
              <a:spcBef>
                <a:spcPts val="0"/>
              </a:spcBef>
              <a:buFont typeface="+mj-lt"/>
              <a:buAutoNum type="arabicPeriod"/>
            </a:pPr>
            <a:r>
              <a:rPr lang="en-US" sz="2000"/>
              <a:t>Routine cleaning &amp; maintenance.</a:t>
            </a:r>
          </a:p>
          <a:p>
            <a:pPr marL="800100" lvl="1" indent="-342900">
              <a:spcBef>
                <a:spcPts val="0"/>
              </a:spcBef>
              <a:buFont typeface="+mj-lt"/>
              <a:buAutoNum type="arabicPeriod"/>
            </a:pPr>
            <a:r>
              <a:rPr lang="en-US" sz="2000"/>
              <a:t>Requires charging; limited battery life</a:t>
            </a:r>
          </a:p>
          <a:p>
            <a:pPr marL="0" indent="0">
              <a:buNone/>
            </a:pPr>
            <a:endParaRPr lang="en-US" sz="2000" kern="100"/>
          </a:p>
          <a:p>
            <a:pPr marL="0" indent="0">
              <a:buNone/>
            </a:pPr>
            <a:endParaRPr lang="en-US" sz="2000" kern="100"/>
          </a:p>
        </p:txBody>
      </p:sp>
      <p:pic>
        <p:nvPicPr>
          <p:cNvPr id="1028" name="Picture 4" descr="It's humiliating and disrespectful,' says Sikh paramedic who can't wear  beard on the job | TheSpec.com">
            <a:extLst>
              <a:ext uri="{FF2B5EF4-FFF2-40B4-BE49-F238E27FC236}">
                <a16:creationId xmlns:a16="http://schemas.microsoft.com/office/drawing/2014/main" id="{E680C28E-0327-DF3B-0134-83CAA5E362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19"/>
          <a:stretch/>
        </p:blipFill>
        <p:spPr bwMode="auto">
          <a:xfrm>
            <a:off x="6172200" y="1774825"/>
            <a:ext cx="5181600" cy="4351655"/>
          </a:xfrm>
          <a:prstGeom prst="rect">
            <a:avLst/>
          </a:prstGeom>
          <a:solidFill>
            <a:srgbClr val="FFFFFF"/>
          </a:solidFill>
        </p:spPr>
      </p:pic>
    </p:spTree>
    <p:extLst>
      <p:ext uri="{BB962C8B-B14F-4D97-AF65-F5344CB8AC3E}">
        <p14:creationId xmlns:p14="http://schemas.microsoft.com/office/powerpoint/2010/main" val="480482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838200" y="365125"/>
            <a:ext cx="10515600" cy="1325880"/>
          </a:xfrm>
        </p:spPr>
        <p:txBody>
          <a:bodyPr wrap="square" anchor="ctr">
            <a:normAutofit fontScale="90000"/>
          </a:bodyPr>
          <a:lstStyle/>
          <a:p>
            <a:pPr algn="ctr"/>
            <a:br>
              <a:rPr lang="en-US" b="1"/>
            </a:br>
            <a:r>
              <a:rPr lang="en-US" sz="4900" b="1" u="sng"/>
              <a:t>Supplemental APR Information</a:t>
            </a:r>
            <a:br>
              <a:rPr lang="en-US" sz="4900" b="1" u="sng"/>
            </a:br>
            <a:endParaRPr lang="en-US" sz="4900" b="1" u="sng"/>
          </a:p>
        </p:txBody>
      </p:sp>
    </p:spTree>
    <p:extLst>
      <p:ext uri="{BB962C8B-B14F-4D97-AF65-F5344CB8AC3E}">
        <p14:creationId xmlns:p14="http://schemas.microsoft.com/office/powerpoint/2010/main" val="193623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39" t="2746" b="15852"/>
          <a:stretch/>
        </p:blipFill>
        <p:spPr>
          <a:xfrm>
            <a:off x="0" y="223672"/>
            <a:ext cx="12192000" cy="6632213"/>
          </a:xfrm>
          <a:prstGeom prst="rect">
            <a:avLst/>
          </a:prstGeom>
        </p:spPr>
      </p:pic>
      <p:sp>
        <p:nvSpPr>
          <p:cNvPr id="13" name="Rectangle 12"/>
          <p:cNvSpPr/>
          <p:nvPr/>
        </p:nvSpPr>
        <p:spPr>
          <a:xfrm>
            <a:off x="8050925" y="215394"/>
            <a:ext cx="4141076" cy="6642607"/>
          </a:xfrm>
          <a:prstGeom prst="rect">
            <a:avLst/>
          </a:prstGeom>
          <a:solidFill>
            <a:srgbClr val="17552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sp>
        <p:nvSpPr>
          <p:cNvPr id="9" name="Title 8"/>
          <p:cNvSpPr>
            <a:spLocks noGrp="1"/>
          </p:cNvSpPr>
          <p:nvPr>
            <p:ph type="title"/>
          </p:nvPr>
        </p:nvSpPr>
        <p:spPr>
          <a:xfrm>
            <a:off x="8412467" y="321793"/>
            <a:ext cx="3431191" cy="1143000"/>
          </a:xfrm>
        </p:spPr>
        <p:txBody>
          <a:bodyPr>
            <a:normAutofit fontScale="90000"/>
          </a:bodyPr>
          <a:lstStyle/>
          <a:p>
            <a:r>
              <a:rPr lang="en-US">
                <a:solidFill>
                  <a:schemeClr val="bg1"/>
                </a:solidFill>
                <a:effectLst>
                  <a:outerShdw blurRad="38100" dist="38100" dir="2700000" algn="tl">
                    <a:srgbClr val="000000">
                      <a:alpha val="43137"/>
                    </a:srgbClr>
                  </a:outerShdw>
                </a:effectLst>
              </a:rPr>
              <a:t>Optional Training - Tight Fitting APR Use</a:t>
            </a:r>
          </a:p>
        </p:txBody>
      </p:sp>
      <p:sp>
        <p:nvSpPr>
          <p:cNvPr id="10" name="Text Placeholder 9"/>
          <p:cNvSpPr>
            <a:spLocks noGrp="1"/>
          </p:cNvSpPr>
          <p:nvPr>
            <p:ph idx="1"/>
          </p:nvPr>
        </p:nvSpPr>
        <p:spPr>
          <a:xfrm>
            <a:off x="8407730" y="1617023"/>
            <a:ext cx="3309257" cy="4253635"/>
          </a:xfrm>
        </p:spPr>
        <p:txBody>
          <a:bodyPr/>
          <a:lstStyle/>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Particulates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Vapors/gases </a:t>
            </a:r>
          </a:p>
        </p:txBody>
      </p:sp>
    </p:spTree>
    <p:custDataLst>
      <p:tags r:id="rId1"/>
    </p:custDataLst>
    <p:extLst>
      <p:ext uri="{BB962C8B-B14F-4D97-AF65-F5344CB8AC3E}">
        <p14:creationId xmlns:p14="http://schemas.microsoft.com/office/powerpoint/2010/main" val="174365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General APR Use </a:t>
            </a:r>
            <a:br>
              <a:rPr lang="en-US"/>
            </a:br>
            <a:r>
              <a:rPr lang="en-US"/>
              <a:t>(Elastomeric Face Pieces/PAPR)</a:t>
            </a:r>
          </a:p>
        </p:txBody>
      </p:sp>
      <p:sp>
        <p:nvSpPr>
          <p:cNvPr id="5" name="Content Placeholder 4"/>
          <p:cNvSpPr>
            <a:spLocks noGrp="1"/>
          </p:cNvSpPr>
          <p:nvPr>
            <p:ph idx="1"/>
          </p:nvPr>
        </p:nvSpPr>
        <p:spPr>
          <a:xfrm>
            <a:off x="424542" y="1791196"/>
            <a:ext cx="11342915" cy="5066804"/>
          </a:xfrm>
        </p:spPr>
        <p:txBody>
          <a:bodyPr>
            <a:normAutofit/>
          </a:bodyPr>
          <a:lstStyle/>
          <a:p>
            <a:r>
              <a:rPr lang="en-US"/>
              <a:t>For the best protection from dusts, fumes or mists:</a:t>
            </a:r>
          </a:p>
          <a:p>
            <a:pPr marL="457189" indent="-457189">
              <a:buFont typeface="Arial" panose="020B0604020202020204" pitchFamily="34" charset="0"/>
              <a:buChar char="•"/>
            </a:pPr>
            <a:r>
              <a:rPr lang="en-US"/>
              <a:t>The APR shall be equipped with a high-efficiency particulate air (HEPA) filter (i.e., removal of 99.97% of particulate down to 0.3 microns).</a:t>
            </a:r>
          </a:p>
          <a:p>
            <a:r>
              <a:rPr lang="en-US"/>
              <a:t>For protection from gases and vapors: </a:t>
            </a:r>
          </a:p>
          <a:p>
            <a:pPr marL="457189" indent="-457189">
              <a:buFont typeface="Arial" panose="020B0604020202020204" pitchFamily="34" charset="0"/>
              <a:buChar char="•"/>
            </a:pPr>
            <a:r>
              <a:rPr lang="en-US"/>
              <a:t>The respirator must protect the health of the employee under routine and emergency requirements</a:t>
            </a:r>
          </a:p>
          <a:p>
            <a:pPr marL="457189" indent="-457189">
              <a:buFont typeface="Arial" panose="020B0604020202020204" pitchFamily="34" charset="0"/>
              <a:buChar char="•"/>
            </a:pPr>
            <a:r>
              <a:rPr lang="en-US"/>
              <a:t>The respirator must be appropriate for the chemical state and physical form of the contaminant</a:t>
            </a:r>
          </a:p>
          <a:p>
            <a:pPr marL="457189" indent="-457189">
              <a:buFont typeface="Arial" panose="020B0604020202020204" pitchFamily="34" charset="0"/>
              <a:buChar char="•"/>
            </a:pPr>
            <a:r>
              <a:rPr lang="en-US"/>
              <a:t>A means is available to determine when the cartridge must be changed</a:t>
            </a:r>
          </a:p>
        </p:txBody>
      </p:sp>
    </p:spTree>
    <p:custDataLst>
      <p:tags r:id="rId1"/>
    </p:custDataLst>
    <p:extLst>
      <p:ext uri="{BB962C8B-B14F-4D97-AF65-F5344CB8AC3E}">
        <p14:creationId xmlns:p14="http://schemas.microsoft.com/office/powerpoint/2010/main" val="183647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37506"/>
            <a:ext cx="6110817" cy="6618377"/>
          </a:xfrm>
          <a:prstGeom prst="rect">
            <a:avLst/>
          </a:prstGeom>
          <a:solidFill>
            <a:srgbClr val="47517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prstClr val="white"/>
              </a:solidFill>
              <a:latin typeface="Calibri"/>
            </a:endParaRPr>
          </a:p>
        </p:txBody>
      </p:sp>
      <p:sp>
        <p:nvSpPr>
          <p:cNvPr id="9" name="Title 8"/>
          <p:cNvSpPr>
            <a:spLocks noGrp="1"/>
          </p:cNvSpPr>
          <p:nvPr>
            <p:ph type="title"/>
          </p:nvPr>
        </p:nvSpPr>
        <p:spPr>
          <a:xfrm>
            <a:off x="172744" y="353461"/>
            <a:ext cx="5819480" cy="1143000"/>
          </a:xfrm>
        </p:spPr>
        <p:txBody>
          <a:bodyPr/>
          <a:lstStyle/>
          <a:p>
            <a:r>
              <a:rPr lang="en-US">
                <a:solidFill>
                  <a:schemeClr val="bg1"/>
                </a:solidFill>
                <a:effectLst>
                  <a:outerShdw blurRad="38100" dist="38100" dir="2700000" algn="tl">
                    <a:srgbClr val="000000">
                      <a:alpha val="43137"/>
                    </a:srgbClr>
                  </a:outerShdw>
                </a:effectLst>
              </a:rPr>
              <a:t>APR Use </a:t>
            </a:r>
          </a:p>
        </p:txBody>
      </p:sp>
      <p:sp>
        <p:nvSpPr>
          <p:cNvPr id="10" name="Text Placeholder 9"/>
          <p:cNvSpPr>
            <a:spLocks noGrp="1"/>
          </p:cNvSpPr>
          <p:nvPr>
            <p:ph idx="1"/>
          </p:nvPr>
        </p:nvSpPr>
        <p:spPr>
          <a:xfrm>
            <a:off x="158338" y="1393373"/>
            <a:ext cx="5826828" cy="5288476"/>
          </a:xfrm>
        </p:spPr>
        <p:txBody>
          <a:bodyPr>
            <a:normAutofit/>
          </a:bodyPr>
          <a:lstStyle/>
          <a:p>
            <a:r>
              <a:rPr lang="en-US">
                <a:solidFill>
                  <a:schemeClr val="bg1"/>
                </a:solidFill>
                <a:effectLst>
                  <a:outerShdw blurRad="38100" dist="38100" dir="2700000" algn="tl">
                    <a:srgbClr val="000000">
                      <a:alpha val="43137"/>
                    </a:srgbClr>
                  </a:outerShdw>
                </a:effectLst>
              </a:rPr>
              <a:t>Filter or cartridge types will remove: </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Dusts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Mists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Gases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Fumes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Asbestos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Vapors</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Radon daughters </a:t>
            </a:r>
          </a:p>
          <a:p>
            <a:pPr marL="457189" indent="-457189">
              <a:buFont typeface="Arial" panose="020B0604020202020204" pitchFamily="34" charset="0"/>
              <a:buChar char="•"/>
            </a:pPr>
            <a:r>
              <a:rPr lang="en-US">
                <a:solidFill>
                  <a:schemeClr val="bg1"/>
                </a:solidFill>
                <a:effectLst>
                  <a:outerShdw blurRad="38100" dist="38100" dir="2700000" algn="tl">
                    <a:srgbClr val="000000">
                      <a:alpha val="43137"/>
                    </a:srgbClr>
                  </a:outerShdw>
                </a:effectLst>
              </a:rPr>
              <a:t>Radio nuclides</a:t>
            </a:r>
          </a:p>
        </p:txBody>
      </p:sp>
    </p:spTree>
    <p:custDataLst>
      <p:tags r:id="rId1"/>
    </p:custDataLst>
    <p:extLst>
      <p:ext uri="{BB962C8B-B14F-4D97-AF65-F5344CB8AC3E}">
        <p14:creationId xmlns:p14="http://schemas.microsoft.com/office/powerpoint/2010/main" val="159085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20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20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385129"/>
            <a:ext cx="10972800" cy="1143000"/>
          </a:xfrm>
        </p:spPr>
        <p:txBody>
          <a:bodyPr/>
          <a:lstStyle/>
          <a:p>
            <a:r>
              <a:rPr lang="en-US">
                <a:solidFill>
                  <a:schemeClr val="bg1"/>
                </a:solidFill>
                <a:effectLst>
                  <a:outerShdw blurRad="38100" dist="38100" dir="2700000" algn="tl">
                    <a:srgbClr val="000000">
                      <a:alpha val="43137"/>
                    </a:srgbClr>
                  </a:outerShdw>
                </a:effectLst>
              </a:rPr>
              <a:t>Particulates</a:t>
            </a:r>
          </a:p>
        </p:txBody>
      </p:sp>
      <p:graphicFrame>
        <p:nvGraphicFramePr>
          <p:cNvPr id="3" name="Table 2"/>
          <p:cNvGraphicFramePr>
            <a:graphicFrameLocks noGrp="1"/>
          </p:cNvGraphicFramePr>
          <p:nvPr/>
        </p:nvGraphicFramePr>
        <p:xfrm>
          <a:off x="336069" y="1874293"/>
          <a:ext cx="11549496" cy="4435191"/>
        </p:xfrm>
        <a:graphic>
          <a:graphicData uri="http://schemas.openxmlformats.org/drawingml/2006/table">
            <a:tbl>
              <a:tblPr>
                <a:tableStyleId>{5C22544A-7EE6-4342-B048-85BDC9FD1C3A}</a:tableStyleId>
              </a:tblPr>
              <a:tblGrid>
                <a:gridCol w="3849832">
                  <a:extLst>
                    <a:ext uri="{9D8B030D-6E8A-4147-A177-3AD203B41FA5}">
                      <a16:colId xmlns:a16="http://schemas.microsoft.com/office/drawing/2014/main" val="20000"/>
                    </a:ext>
                  </a:extLst>
                </a:gridCol>
                <a:gridCol w="3849832">
                  <a:extLst>
                    <a:ext uri="{9D8B030D-6E8A-4147-A177-3AD203B41FA5}">
                      <a16:colId xmlns:a16="http://schemas.microsoft.com/office/drawing/2014/main" val="20001"/>
                    </a:ext>
                  </a:extLst>
                </a:gridCol>
                <a:gridCol w="3849832">
                  <a:extLst>
                    <a:ext uri="{9D8B030D-6E8A-4147-A177-3AD203B41FA5}">
                      <a16:colId xmlns:a16="http://schemas.microsoft.com/office/drawing/2014/main" val="20002"/>
                    </a:ext>
                  </a:extLst>
                </a:gridCol>
              </a:tblGrid>
              <a:tr h="869031">
                <a:tc>
                  <a:txBody>
                    <a:bodyPr/>
                    <a:lstStyle/>
                    <a:p>
                      <a:pPr algn="ctr"/>
                      <a:r>
                        <a:rPr lang="en-US" sz="2400" b="1">
                          <a:solidFill>
                            <a:schemeClr val="tx1"/>
                          </a:solidFill>
                          <a:latin typeface="Arial" panose="020B0604020202020204" pitchFamily="34" charset="0"/>
                          <a:cs typeface="Arial" panose="020B0604020202020204" pitchFamily="34" charset="0"/>
                        </a:rPr>
                        <a:t>Filter Series</a:t>
                      </a:r>
                    </a:p>
                  </a:txBody>
                  <a:tcPr marL="121920" marR="1219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7A9AC"/>
                      </a:solidFill>
                      <a:prstDash val="solid"/>
                      <a:round/>
                      <a:headEnd type="none" w="med" len="med"/>
                      <a:tailEnd type="none" w="med" len="med"/>
                    </a:lnB>
                    <a:solidFill>
                      <a:schemeClr val="bg1">
                        <a:alpha val="64000"/>
                      </a:schemeClr>
                    </a:solidFill>
                  </a:tcPr>
                </a:tc>
                <a:tc>
                  <a:txBody>
                    <a:bodyPr/>
                    <a:lstStyle/>
                    <a:p>
                      <a:pPr algn="ctr"/>
                      <a:r>
                        <a:rPr lang="en-US" sz="2400" b="1">
                          <a:solidFill>
                            <a:schemeClr val="tx1"/>
                          </a:solidFill>
                          <a:latin typeface="Arial" panose="020B0604020202020204" pitchFamily="34" charset="0"/>
                          <a:cs typeface="Arial" panose="020B0604020202020204" pitchFamily="34" charset="0"/>
                        </a:rPr>
                        <a:t>Filter Designation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7A9AC"/>
                      </a:solidFill>
                      <a:prstDash val="solid"/>
                      <a:round/>
                      <a:headEnd type="none" w="med" len="med"/>
                      <a:tailEnd type="none" w="med" len="med"/>
                    </a:lnB>
                    <a:solidFill>
                      <a:schemeClr val="bg1">
                        <a:alpha val="64000"/>
                      </a:schemeClr>
                    </a:solidFill>
                  </a:tcPr>
                </a:tc>
                <a:tc>
                  <a:txBody>
                    <a:bodyPr/>
                    <a:lstStyle/>
                    <a:p>
                      <a:pPr algn="ctr"/>
                      <a:r>
                        <a:rPr lang="en-US" sz="2400" b="1">
                          <a:solidFill>
                            <a:schemeClr val="tx1"/>
                          </a:solidFill>
                          <a:latin typeface="Arial" panose="020B0604020202020204" pitchFamily="34" charset="0"/>
                          <a:cs typeface="Arial" panose="020B0604020202020204" pitchFamily="34" charset="0"/>
                        </a:rPr>
                        <a:t>Minimum Efficiency</a:t>
                      </a:r>
                    </a:p>
                  </a:txBody>
                  <a:tcPr marL="121920" marR="12192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rgbClr val="A7A9AC"/>
                      </a:solidFill>
                      <a:prstDash val="solid"/>
                      <a:round/>
                      <a:headEnd type="none" w="med" len="med"/>
                      <a:tailEnd type="none" w="med" len="med"/>
                    </a:lnB>
                    <a:solidFill>
                      <a:schemeClr val="bg1">
                        <a:alpha val="64000"/>
                      </a:schemeClr>
                    </a:solidFill>
                  </a:tcPr>
                </a:tc>
                <a:extLst>
                  <a:ext uri="{0D108BD9-81ED-4DB2-BD59-A6C34878D82A}">
                    <a16:rowId xmlns:a16="http://schemas.microsoft.com/office/drawing/2014/main" val="10000"/>
                  </a:ext>
                </a:extLst>
              </a:tr>
              <a:tr h="1188720">
                <a:tc>
                  <a:txBody>
                    <a:bodyPr/>
                    <a:lstStyle/>
                    <a:p>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 Series</a:t>
                      </a:r>
                      <a:r>
                        <a:rPr lang="en-US" sz="2400" baseline="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400" baseline="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Non-Oil</a:t>
                      </a:r>
                    </a:p>
                  </a:txBody>
                  <a:tcPr marL="121920" marR="121920" anchor="ctr">
                    <a:lnL w="12700" cap="flat" cmpd="sng" algn="ctr">
                      <a:noFill/>
                      <a:prstDash val="solid"/>
                      <a:round/>
                      <a:headEnd type="none" w="med" len="med"/>
                      <a:tailEnd type="none" w="med" len="med"/>
                    </a:lnL>
                    <a:lnR w="3175" cap="flat" cmpd="sng" algn="ctr">
                      <a:solidFill>
                        <a:srgbClr val="A7A9AC"/>
                      </a:solidFill>
                      <a:prstDash val="solid"/>
                      <a:round/>
                      <a:headEnd type="none" w="med" len="med"/>
                      <a:tailEnd type="none" w="med" len="med"/>
                    </a:lnR>
                    <a:lnT w="3175" cap="flat" cmpd="sng" algn="ctr">
                      <a:solidFill>
                        <a:srgbClr val="A7A9AC"/>
                      </a:solidFill>
                      <a:prstDash val="solid"/>
                      <a:round/>
                      <a:headEnd type="none" w="med" len="med"/>
                      <a:tailEnd type="none" w="med" len="med"/>
                    </a:lnT>
                    <a:lnB w="3175" cap="flat" cmpd="sng" algn="ctr">
                      <a:solidFill>
                        <a:srgbClr val="A7A9AC"/>
                      </a:solidFill>
                      <a:prstDash val="solid"/>
                      <a:round/>
                      <a:headEnd type="none" w="med" len="med"/>
                      <a:tailEnd type="none" w="med" len="med"/>
                    </a:lnB>
                    <a:noFill/>
                  </a:tcPr>
                </a:tc>
                <a:tc>
                  <a:txBody>
                    <a:bodyPr/>
                    <a:lstStyle/>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N100</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N95</a:t>
                      </a:r>
                    </a:p>
                  </a:txBody>
                  <a:tcPr marL="121920" marR="121920" anchor="ctr">
                    <a:lnL w="3175" cap="flat" cmpd="sng" algn="ctr">
                      <a:solidFill>
                        <a:srgbClr val="A7A9AC"/>
                      </a:solidFill>
                      <a:prstDash val="solid"/>
                      <a:round/>
                      <a:headEnd type="none" w="med" len="med"/>
                      <a:tailEnd type="none" w="med" len="med"/>
                    </a:lnL>
                    <a:lnR w="3175" cap="flat" cmpd="sng" algn="ctr">
                      <a:solidFill>
                        <a:srgbClr val="A7A9AC"/>
                      </a:solidFill>
                      <a:prstDash val="solid"/>
                      <a:round/>
                      <a:headEnd type="none" w="med" len="med"/>
                      <a:tailEnd type="none" w="med" len="med"/>
                    </a:lnR>
                    <a:lnT w="3175" cap="flat" cmpd="sng" algn="ctr">
                      <a:solidFill>
                        <a:srgbClr val="A7A9AC"/>
                      </a:solidFill>
                      <a:prstDash val="solid"/>
                      <a:round/>
                      <a:headEnd type="none" w="med" len="med"/>
                      <a:tailEnd type="none" w="med" len="med"/>
                    </a:lnT>
                    <a:lnB w="3175" cap="flat" cmpd="sng" algn="ctr">
                      <a:solidFill>
                        <a:srgbClr val="A7A9AC"/>
                      </a:solidFill>
                      <a:prstDash val="solid"/>
                      <a:round/>
                      <a:headEnd type="none" w="med" len="med"/>
                      <a:tailEnd type="none" w="med" len="med"/>
                    </a:lnB>
                    <a:noFill/>
                  </a:tcPr>
                </a:tc>
                <a:tc>
                  <a:txBody>
                    <a:bodyPr/>
                    <a:lstStyle/>
                    <a:p>
                      <a:pPr marL="0" indent="0" algn="ctr">
                        <a:tabLst/>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99.9%</a:t>
                      </a:r>
                    </a:p>
                    <a:p>
                      <a:pPr marL="0" indent="0" algn="ctr">
                        <a:tabLst/>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a:t>
                      </a:r>
                    </a:p>
                    <a:p>
                      <a:pPr marL="0" indent="0" algn="ctr">
                        <a:tabLst/>
                      </a:pP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95%</a:t>
                      </a:r>
                    </a:p>
                  </a:txBody>
                  <a:tcPr marL="121920" marR="121920" anchor="ctr">
                    <a:lnL w="3175" cap="flat" cmpd="sng" algn="ctr">
                      <a:solidFill>
                        <a:srgbClr val="A7A9AC"/>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7A9AC"/>
                      </a:solidFill>
                      <a:prstDash val="solid"/>
                      <a:round/>
                      <a:headEnd type="none" w="med" len="med"/>
                      <a:tailEnd type="none" w="med" len="med"/>
                    </a:lnT>
                    <a:lnB w="3175" cap="flat" cmpd="sng" algn="ctr">
                      <a:solidFill>
                        <a:srgbClr val="A7A9AC"/>
                      </a:solidFill>
                      <a:prstDash val="solid"/>
                      <a:round/>
                      <a:headEnd type="none" w="med" len="med"/>
                      <a:tailEnd type="none" w="med" len="med"/>
                    </a:lnB>
                    <a:noFill/>
                  </a:tcPr>
                </a:tc>
                <a:extLst>
                  <a:ext uri="{0D108BD9-81ED-4DB2-BD59-A6C34878D82A}">
                    <a16:rowId xmlns:a16="http://schemas.microsoft.com/office/drawing/2014/main" val="10001"/>
                  </a:ext>
                </a:extLst>
              </a:tr>
              <a:tr h="1188720">
                <a:tc>
                  <a:txBody>
                    <a:bodyPr/>
                    <a:lstStyle/>
                    <a:p>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 Series</a:t>
                      </a:r>
                    </a:p>
                    <a:p>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Oil-Resistant</a:t>
                      </a:r>
                    </a:p>
                  </a:txBody>
                  <a:tcPr marL="121920" marR="121920" anchor="ctr">
                    <a:lnL w="12700" cap="flat" cmpd="sng" algn="ctr">
                      <a:noFill/>
                      <a:prstDash val="solid"/>
                      <a:round/>
                      <a:headEnd type="none" w="med" len="med"/>
                      <a:tailEnd type="none" w="med" len="med"/>
                    </a:lnL>
                    <a:lnR w="3175" cap="flat" cmpd="sng" algn="ctr">
                      <a:solidFill>
                        <a:srgbClr val="A7A9AC"/>
                      </a:solidFill>
                      <a:prstDash val="solid"/>
                      <a:round/>
                      <a:headEnd type="none" w="med" len="med"/>
                      <a:tailEnd type="none" w="med" len="med"/>
                    </a:lnR>
                    <a:lnT w="3175" cap="flat" cmpd="sng" algn="ctr">
                      <a:solidFill>
                        <a:srgbClr val="A7A9AC"/>
                      </a:solidFill>
                      <a:prstDash val="solid"/>
                      <a:round/>
                      <a:headEnd type="none" w="med" len="med"/>
                      <a:tailEnd type="none" w="med" len="med"/>
                    </a:lnT>
                    <a:lnB w="3175" cap="flat" cmpd="sng" algn="ctr">
                      <a:solidFill>
                        <a:srgbClr val="A7A9AC"/>
                      </a:solidFill>
                      <a:prstDash val="solid"/>
                      <a:round/>
                      <a:headEnd type="none" w="med" len="med"/>
                      <a:tailEnd type="none" w="med" len="med"/>
                    </a:lnB>
                    <a:noFill/>
                  </a:tcPr>
                </a:tc>
                <a:tc>
                  <a:txBody>
                    <a:bodyPr/>
                    <a:lstStyle/>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R100</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R95</a:t>
                      </a:r>
                    </a:p>
                  </a:txBody>
                  <a:tcPr marL="121920" marR="121920" anchor="ctr">
                    <a:lnL w="3175" cap="flat" cmpd="sng" algn="ctr">
                      <a:solidFill>
                        <a:srgbClr val="A7A9AC"/>
                      </a:solidFill>
                      <a:prstDash val="solid"/>
                      <a:round/>
                      <a:headEnd type="none" w="med" len="med"/>
                      <a:tailEnd type="none" w="med" len="med"/>
                    </a:lnL>
                    <a:lnR w="3175" cap="flat" cmpd="sng" algn="ctr">
                      <a:solidFill>
                        <a:srgbClr val="A7A9AC"/>
                      </a:solidFill>
                      <a:prstDash val="solid"/>
                      <a:round/>
                      <a:headEnd type="none" w="med" len="med"/>
                      <a:tailEnd type="none" w="med" len="med"/>
                    </a:lnR>
                    <a:lnT w="3175" cap="flat" cmpd="sng" algn="ctr">
                      <a:solidFill>
                        <a:srgbClr val="A7A9AC"/>
                      </a:solidFill>
                      <a:prstDash val="solid"/>
                      <a:round/>
                      <a:headEnd type="none" w="med" len="med"/>
                      <a:tailEnd type="none" w="med" len="med"/>
                    </a:lnT>
                    <a:lnB w="3175" cap="flat" cmpd="sng" algn="ctr">
                      <a:solidFill>
                        <a:srgbClr val="A7A9AC"/>
                      </a:solidFill>
                      <a:prstDash val="solid"/>
                      <a:round/>
                      <a:headEnd type="none" w="med" len="med"/>
                      <a:tailEnd type="none" w="med" len="med"/>
                    </a:lnB>
                    <a:noFill/>
                  </a:tcPr>
                </a:tc>
                <a:tc>
                  <a:txBody>
                    <a:bodyPr/>
                    <a:lstStyle/>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95%</a:t>
                      </a:r>
                    </a:p>
                  </a:txBody>
                  <a:tcPr marL="121920" marR="121920" anchor="ctr">
                    <a:lnL w="3175" cap="flat" cmpd="sng" algn="ctr">
                      <a:solidFill>
                        <a:srgbClr val="A7A9AC"/>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7A9AC"/>
                      </a:solidFill>
                      <a:prstDash val="solid"/>
                      <a:round/>
                      <a:headEnd type="none" w="med" len="med"/>
                      <a:tailEnd type="none" w="med" len="med"/>
                    </a:lnT>
                    <a:lnB w="3175" cap="flat" cmpd="sng" algn="ctr">
                      <a:solidFill>
                        <a:srgbClr val="A7A9AC"/>
                      </a:solidFill>
                      <a:prstDash val="solid"/>
                      <a:round/>
                      <a:headEnd type="none" w="med" len="med"/>
                      <a:tailEnd type="none" w="med" len="med"/>
                    </a:lnB>
                    <a:noFill/>
                  </a:tcPr>
                </a:tc>
                <a:extLst>
                  <a:ext uri="{0D108BD9-81ED-4DB2-BD59-A6C34878D82A}">
                    <a16:rowId xmlns:a16="http://schemas.microsoft.com/office/drawing/2014/main" val="10002"/>
                  </a:ext>
                </a:extLst>
              </a:tr>
              <a:tr h="1188720">
                <a:tc>
                  <a:txBody>
                    <a:bodyPr/>
                    <a:lstStyle/>
                    <a:p>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 Series</a:t>
                      </a:r>
                    </a:p>
                    <a:p>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Oil-Proof</a:t>
                      </a:r>
                    </a:p>
                  </a:txBody>
                  <a:tcPr marL="121920" marR="121920" anchor="ctr">
                    <a:lnL w="12700" cap="flat" cmpd="sng" algn="ctr">
                      <a:noFill/>
                      <a:prstDash val="solid"/>
                      <a:round/>
                      <a:headEnd type="none" w="med" len="med"/>
                      <a:tailEnd type="none" w="med" len="med"/>
                    </a:lnL>
                    <a:lnR w="3175" cap="flat" cmpd="sng" algn="ctr">
                      <a:solidFill>
                        <a:srgbClr val="A7A9AC"/>
                      </a:solidFill>
                      <a:prstDash val="solid"/>
                      <a:round/>
                      <a:headEnd type="none" w="med" len="med"/>
                      <a:tailEnd type="none" w="med" len="med"/>
                    </a:lnR>
                    <a:lnT w="3175" cap="flat" cmpd="sng" algn="ctr">
                      <a:solidFill>
                        <a:srgbClr val="A7A9AC"/>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P100</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P95</a:t>
                      </a:r>
                    </a:p>
                  </a:txBody>
                  <a:tcPr marL="121920" marR="121920" anchor="ctr">
                    <a:lnL w="3175" cap="flat" cmpd="sng" algn="ctr">
                      <a:solidFill>
                        <a:srgbClr val="A7A9AC"/>
                      </a:solidFill>
                      <a:prstDash val="solid"/>
                      <a:round/>
                      <a:headEnd type="none" w="med" len="med"/>
                      <a:tailEnd type="none" w="med" len="med"/>
                    </a:lnL>
                    <a:lnR w="3175" cap="flat" cmpd="sng" algn="ctr">
                      <a:solidFill>
                        <a:srgbClr val="A7A9AC"/>
                      </a:solidFill>
                      <a:prstDash val="solid"/>
                      <a:round/>
                      <a:headEnd type="none" w="med" len="med"/>
                      <a:tailEnd type="none" w="med" len="med"/>
                    </a:lnR>
                    <a:lnT w="3175" cap="flat" cmpd="sng" algn="ctr">
                      <a:solidFill>
                        <a:srgbClr val="A7A9AC"/>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99%</a:t>
                      </a:r>
                    </a:p>
                    <a:p>
                      <a:pPr marL="0" indent="0" algn="ctr"/>
                      <a:r>
                        <a:rPr lang="en-US" sz="24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95%</a:t>
                      </a:r>
                    </a:p>
                  </a:txBody>
                  <a:tcPr marL="121920" marR="121920" anchor="ctr">
                    <a:lnL w="3175" cap="flat" cmpd="sng" algn="ctr">
                      <a:solidFill>
                        <a:srgbClr val="A7A9AC"/>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A7A9AC"/>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71937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600" b="1"/>
              <a:t>Training Overview</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639129"/>
            <a:ext cx="10515600" cy="4432437"/>
          </a:xfrm>
        </p:spPr>
        <p:txBody>
          <a:bodyPr/>
          <a:lstStyle/>
          <a:p>
            <a:pPr marL="342900" indent="-342900" algn="just">
              <a:lnSpc>
                <a:spcPct val="100000"/>
              </a:lnSpc>
              <a:spcBef>
                <a:spcPts val="0"/>
              </a:spcBef>
              <a:buFont typeface="Symbol" panose="05050102010706020507" pitchFamily="18" charset="2"/>
              <a:buChar char=""/>
            </a:pPr>
            <a:r>
              <a:rPr lang="en-US" dirty="0">
                <a:latin typeface="Calibri"/>
                <a:ea typeface="Calibri"/>
                <a:cs typeface="Calibri"/>
              </a:rPr>
              <a:t>How to effectively use respirators, including in emergency situations and malfunctions.</a:t>
            </a:r>
          </a:p>
          <a:p>
            <a:pPr marL="342900" indent="-342900" algn="just">
              <a:lnSpc>
                <a:spcPct val="100000"/>
              </a:lnSpc>
              <a:spcBef>
                <a:spcPts val="0"/>
              </a:spcBef>
              <a:buFont typeface="Symbol" panose="05050102010706020507" pitchFamily="18" charset="2"/>
              <a:buChar char=""/>
            </a:pPr>
            <a:endParaRPr lang="en-US" dirty="0"/>
          </a:p>
          <a:p>
            <a:pPr marL="342900" indent="-342900" algn="just">
              <a:lnSpc>
                <a:spcPct val="100000"/>
              </a:lnSpc>
              <a:spcBef>
                <a:spcPts val="0"/>
              </a:spcBef>
              <a:buFont typeface="Symbol" panose="05050102010706020507" pitchFamily="18" charset="2"/>
              <a:buChar char=""/>
            </a:pPr>
            <a:r>
              <a:rPr lang="en-US" dirty="0">
                <a:latin typeface="Calibri"/>
                <a:ea typeface="Calibri"/>
                <a:cs typeface="Calibri"/>
              </a:rPr>
              <a:t>How to inspect, don, remove, use, and check the respirator (for tight-fitting respirators such as N95 filtering facepiece respirators).</a:t>
            </a:r>
          </a:p>
          <a:p>
            <a:pPr marL="0" indent="0" algn="just">
              <a:lnSpc>
                <a:spcPct val="100000"/>
              </a:lnSpc>
              <a:spcBef>
                <a:spcPts val="0"/>
              </a:spcBef>
              <a:buNone/>
            </a:pPr>
            <a:endParaRPr lang="en-US" dirty="0"/>
          </a:p>
          <a:p>
            <a:pPr marL="342900" indent="-342900" algn="just">
              <a:lnSpc>
                <a:spcPct val="100000"/>
              </a:lnSpc>
              <a:spcBef>
                <a:spcPts val="0"/>
              </a:spcBef>
              <a:buFont typeface="Symbol" panose="05050102010706020507" pitchFamily="18" charset="2"/>
              <a:buChar char=""/>
            </a:pPr>
            <a:r>
              <a:rPr lang="en-US" dirty="0">
                <a:latin typeface="Calibri"/>
                <a:ea typeface="Calibri"/>
                <a:cs typeface="Calibri"/>
              </a:rPr>
              <a:t>How safely dispose of a respirator that has been contaminated with chemicals or hazardous/infectious biological materials.</a:t>
            </a:r>
          </a:p>
          <a:p>
            <a:pPr marL="342900" indent="-342900" algn="just">
              <a:lnSpc>
                <a:spcPct val="100000"/>
              </a:lnSpc>
              <a:spcBef>
                <a:spcPts val="0"/>
              </a:spcBef>
              <a:buFont typeface="Symbol" panose="05050102010706020507" pitchFamily="18" charset="2"/>
              <a:buChar char=""/>
            </a:pPr>
            <a:endParaRPr lang="en-US" dirty="0"/>
          </a:p>
          <a:p>
            <a:pPr marL="0" indent="0" algn="just">
              <a:lnSpc>
                <a:spcPct val="100000"/>
              </a:lnSpc>
              <a:spcBef>
                <a:spcPts val="0"/>
              </a:spcBef>
              <a:buNone/>
            </a:pPr>
            <a:endParaRPr lang="en-US" dirty="0"/>
          </a:p>
          <a:p>
            <a:pPr marL="0" indent="0" algn="just">
              <a:lnSpc>
                <a:spcPct val="107000"/>
              </a:lnSpc>
              <a:spcBef>
                <a:spcPts val="360"/>
              </a:spcBef>
              <a:buNone/>
            </a:pPr>
            <a:endParaRPr lang="en-US"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170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APR Limitations </a:t>
            </a:r>
          </a:p>
        </p:txBody>
      </p:sp>
      <p:sp>
        <p:nvSpPr>
          <p:cNvPr id="2" name="Content Placeholder 1"/>
          <p:cNvSpPr>
            <a:spLocks noGrp="1"/>
          </p:cNvSpPr>
          <p:nvPr>
            <p:ph idx="1"/>
          </p:nvPr>
        </p:nvSpPr>
        <p:spPr>
          <a:xfrm>
            <a:off x="595747" y="1378858"/>
            <a:ext cx="7372596" cy="5268684"/>
          </a:xfrm>
        </p:spPr>
        <p:txBody>
          <a:bodyPr>
            <a:normAutofit/>
          </a:bodyPr>
          <a:lstStyle/>
          <a:p>
            <a:pPr marL="457189" indent="-457189">
              <a:buFont typeface="Arial" panose="020B0604020202020204" pitchFamily="34" charset="0"/>
              <a:buChar char="•"/>
            </a:pPr>
            <a:r>
              <a:rPr lang="en-US"/>
              <a:t>Cannot be used in IDLH atmospheres </a:t>
            </a:r>
          </a:p>
          <a:p>
            <a:pPr marL="457189" indent="-457189">
              <a:buFont typeface="Arial" panose="020B0604020202020204" pitchFamily="34" charset="0"/>
              <a:buChar char="•"/>
            </a:pPr>
            <a:r>
              <a:rPr lang="en-US"/>
              <a:t>Cannot be used in oxygen deficient atmospheres </a:t>
            </a:r>
          </a:p>
          <a:p>
            <a:pPr marL="457189" indent="-457189">
              <a:buFont typeface="Arial" panose="020B0604020202020204" pitchFamily="34" charset="0"/>
              <a:buChar char="•"/>
            </a:pPr>
            <a:r>
              <a:rPr lang="en-US"/>
              <a:t>The chemicals of concern must be known, to allow selection of the appropriate cartridges </a:t>
            </a:r>
          </a:p>
          <a:p>
            <a:pPr marL="457189" indent="-457189">
              <a:buFont typeface="Arial" panose="020B0604020202020204" pitchFamily="34" charset="0"/>
              <a:buChar char="•"/>
            </a:pPr>
            <a:r>
              <a:rPr lang="en-US"/>
              <a:t>The concentration must be known, to prevent the use in IDLH situations or at concentrations over the manufacturer limits</a:t>
            </a:r>
          </a:p>
          <a:p>
            <a:pPr marL="457189" indent="-457189">
              <a:buFont typeface="Arial" panose="020B0604020202020204" pitchFamily="34" charset="0"/>
              <a:buChar char="•"/>
            </a:pPr>
            <a:r>
              <a:rPr lang="en-US"/>
              <a:t>Must have and ESLI or must develop a change out policy </a:t>
            </a:r>
          </a:p>
          <a:p>
            <a:pPr marL="457189" indent="-457189">
              <a:buFont typeface="Arial" panose="020B0604020202020204" pitchFamily="34" charset="0"/>
              <a:buChar char="•"/>
            </a:pPr>
            <a:endParaRPr lang="en-US"/>
          </a:p>
        </p:txBody>
      </p:sp>
      <p:pic>
        <p:nvPicPr>
          <p:cNvPr id="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774313" y="3552405"/>
            <a:ext cx="2955152" cy="2985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781144" y="447020"/>
            <a:ext cx="2955152" cy="29850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1420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2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2000"/>
                                        <p:tgtEl>
                                          <p:spTgt spid="2">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bg1"/>
                </a:solidFill>
                <a:effectLst>
                  <a:outerShdw blurRad="38100" dist="38100" dir="2700000" algn="tl">
                    <a:srgbClr val="000000">
                      <a:alpha val="43137"/>
                    </a:srgbClr>
                  </a:outerShdw>
                </a:effectLst>
              </a:rPr>
              <a:t>Thank you! </a:t>
            </a:r>
          </a:p>
        </p:txBody>
      </p:sp>
      <p:sp>
        <p:nvSpPr>
          <p:cNvPr id="3" name="Content Placeholder 2"/>
          <p:cNvSpPr>
            <a:spLocks noGrp="1"/>
          </p:cNvSpPr>
          <p:nvPr>
            <p:ph idx="1"/>
          </p:nvPr>
        </p:nvSpPr>
        <p:spPr>
          <a:xfrm>
            <a:off x="595746" y="1473759"/>
            <a:ext cx="10986655" cy="4428567"/>
          </a:xfrm>
        </p:spPr>
        <p:txBody>
          <a:bodyPr/>
          <a:lstStyle/>
          <a:p>
            <a:r>
              <a:rPr lang="en-US">
                <a:solidFill>
                  <a:schemeClr val="bg1"/>
                </a:solidFill>
                <a:effectLst>
                  <a:outerShdw blurRad="38100" dist="38100" dir="2700000" algn="tl">
                    <a:srgbClr val="000000">
                      <a:alpha val="43137"/>
                    </a:srgbClr>
                  </a:outerShdw>
                </a:effectLst>
              </a:rPr>
              <a:t>Questions? </a:t>
            </a:r>
          </a:p>
        </p:txBody>
      </p:sp>
    </p:spTree>
    <p:custDataLst>
      <p:tags r:id="rId1"/>
    </p:custDataLst>
    <p:extLst>
      <p:ext uri="{BB962C8B-B14F-4D97-AF65-F5344CB8AC3E}">
        <p14:creationId xmlns:p14="http://schemas.microsoft.com/office/powerpoint/2010/main" val="267969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600" b="1" dirty="0"/>
              <a:t>OSHA References</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369944"/>
            <a:ext cx="10515600" cy="4118112"/>
          </a:xfrm>
        </p:spPr>
        <p:txBody>
          <a:bodyPr/>
          <a:lstStyle/>
          <a:p>
            <a:endParaRPr lang="en-US" dirty="0"/>
          </a:p>
          <a:p>
            <a:pPr>
              <a:lnSpc>
                <a:spcPct val="100000"/>
              </a:lnSpc>
              <a:spcBef>
                <a:spcPts val="600"/>
              </a:spcBef>
            </a:pPr>
            <a:r>
              <a:rPr lang="en-US" dirty="0"/>
              <a:t>1910.134 Respiratory Protection</a:t>
            </a:r>
          </a:p>
          <a:p>
            <a:pPr lvl="1">
              <a:lnSpc>
                <a:spcPct val="100000"/>
              </a:lnSpc>
              <a:spcBef>
                <a:spcPts val="600"/>
              </a:spcBef>
            </a:pPr>
            <a:r>
              <a:rPr lang="en-US" dirty="0">
                <a:hlinkClick r:id="rId3"/>
              </a:rPr>
              <a:t>1910.134</a:t>
            </a:r>
            <a:r>
              <a:rPr lang="en-US" dirty="0"/>
              <a:t> </a:t>
            </a:r>
          </a:p>
          <a:p>
            <a:pPr>
              <a:lnSpc>
                <a:spcPct val="100000"/>
              </a:lnSpc>
              <a:spcBef>
                <a:spcPts val="600"/>
              </a:spcBef>
            </a:pPr>
            <a:r>
              <a:rPr lang="en-US" dirty="0"/>
              <a:t>Appendix A – Fit Testing Procedures Mandatory</a:t>
            </a:r>
          </a:p>
          <a:p>
            <a:pPr lvl="1">
              <a:lnSpc>
                <a:spcPct val="100000"/>
              </a:lnSpc>
              <a:spcBef>
                <a:spcPts val="600"/>
              </a:spcBef>
            </a:pPr>
            <a:r>
              <a:rPr lang="en-US" dirty="0">
                <a:hlinkClick r:id="rId4"/>
              </a:rPr>
              <a:t>1910.134AppA</a:t>
            </a:r>
            <a:r>
              <a:rPr lang="en-US" dirty="0"/>
              <a:t> </a:t>
            </a:r>
          </a:p>
          <a:p>
            <a:pPr>
              <a:lnSpc>
                <a:spcPct val="100000"/>
              </a:lnSpc>
              <a:spcBef>
                <a:spcPts val="600"/>
              </a:spcBef>
            </a:pPr>
            <a:r>
              <a:rPr lang="en-US" dirty="0"/>
              <a:t>1910.134(c) Respiratory Protection Programs</a:t>
            </a:r>
          </a:p>
          <a:p>
            <a:pPr>
              <a:lnSpc>
                <a:spcPct val="100000"/>
              </a:lnSpc>
              <a:spcBef>
                <a:spcPts val="600"/>
              </a:spcBef>
            </a:pPr>
            <a:r>
              <a:rPr lang="en-US" dirty="0"/>
              <a:t>1910.134(e) Medical Evaluations</a:t>
            </a:r>
          </a:p>
          <a:p>
            <a:pPr marL="0" indent="0">
              <a:buNone/>
            </a:pPr>
            <a:endParaRPr lang="en-US" b="1" dirty="0"/>
          </a:p>
        </p:txBody>
      </p:sp>
    </p:spTree>
    <p:extLst>
      <p:ext uri="{BB962C8B-B14F-4D97-AF65-F5344CB8AC3E}">
        <p14:creationId xmlns:p14="http://schemas.microsoft.com/office/powerpoint/2010/main" val="104819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CDC Standard Precautions for All Patient Care – Infection Prevention Control Basics (Comprehensive Effort)</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705804"/>
            <a:ext cx="10515600" cy="4066346"/>
          </a:xfrm>
        </p:spPr>
        <p:txBody>
          <a:bodyPr/>
          <a:lstStyle/>
          <a:p>
            <a:pPr>
              <a:lnSpc>
                <a:spcPct val="100000"/>
              </a:lnSpc>
              <a:spcBef>
                <a:spcPts val="0"/>
              </a:spcBef>
            </a:pPr>
            <a:r>
              <a:rPr lang="en-US" sz="3200" b="0" i="0" dirty="0">
                <a:solidFill>
                  <a:srgbClr val="333333"/>
                </a:solidFill>
                <a:effectLst/>
                <a:latin typeface="+mn-lt"/>
                <a:ea typeface="Calibri"/>
                <a:cs typeface="Calibri"/>
              </a:rPr>
              <a:t>Hand Hygiene</a:t>
            </a:r>
            <a:r>
              <a:rPr lang="en-US" sz="3200" dirty="0">
                <a:solidFill>
                  <a:srgbClr val="333333"/>
                </a:solidFill>
                <a:latin typeface="+mn-lt"/>
                <a:ea typeface="Calibri"/>
                <a:cs typeface="Calibri"/>
              </a:rPr>
              <a:t>. </a:t>
            </a:r>
            <a:endParaRPr lang="en-US" sz="3200" b="0" i="0" dirty="0">
              <a:solidFill>
                <a:srgbClr val="333333"/>
              </a:solidFill>
              <a:effectLst/>
              <a:latin typeface="+mn-lt"/>
            </a:endParaRPr>
          </a:p>
          <a:p>
            <a:pPr>
              <a:lnSpc>
                <a:spcPct val="100000"/>
              </a:lnSpc>
              <a:spcBef>
                <a:spcPts val="0"/>
              </a:spcBef>
            </a:pPr>
            <a:r>
              <a:rPr lang="en-US" sz="3200" dirty="0">
                <a:latin typeface="+mn-lt"/>
                <a:ea typeface="Calibri"/>
                <a:cs typeface="Calibri"/>
              </a:rPr>
              <a:t>Utilize Personal Protective Equipment (PPE) whenever there is the expectation of possible exposure to infectious material.</a:t>
            </a:r>
          </a:p>
          <a:p>
            <a:pPr>
              <a:lnSpc>
                <a:spcPct val="100000"/>
              </a:lnSpc>
              <a:spcBef>
                <a:spcPts val="0"/>
              </a:spcBef>
            </a:pPr>
            <a:r>
              <a:rPr lang="en-US" sz="3200" dirty="0">
                <a:solidFill>
                  <a:srgbClr val="333333"/>
                </a:solidFill>
                <a:latin typeface="+mn-lt"/>
                <a:ea typeface="Calibri"/>
                <a:cs typeface="Calibri"/>
              </a:rPr>
              <a:t>Follow respiratory hygiene/cough etiquette procedures.</a:t>
            </a:r>
          </a:p>
          <a:p>
            <a:pPr>
              <a:lnSpc>
                <a:spcPct val="100000"/>
              </a:lnSpc>
              <a:spcBef>
                <a:spcPts val="0"/>
              </a:spcBef>
            </a:pPr>
            <a:r>
              <a:rPr lang="en-US" sz="3200" dirty="0">
                <a:solidFill>
                  <a:srgbClr val="333333"/>
                </a:solidFill>
                <a:latin typeface="+mn-lt"/>
                <a:ea typeface="Calibri"/>
                <a:cs typeface="Calibri"/>
              </a:rPr>
              <a:t>Ensure appropriate resident placement.</a:t>
            </a:r>
            <a:endParaRPr lang="en-US" dirty="0">
              <a:solidFill>
                <a:srgbClr val="333333"/>
              </a:solidFill>
              <a:latin typeface="+mn-lt"/>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36237282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CDC Standard Precautions for All Patient Care – Infection Prevention Control Basics (Comprehensive Effort)</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705804"/>
            <a:ext cx="10515600" cy="4066346"/>
          </a:xfrm>
        </p:spPr>
        <p:txBody>
          <a:bodyPr/>
          <a:lstStyle/>
          <a:p>
            <a:pPr>
              <a:lnSpc>
                <a:spcPct val="100000"/>
              </a:lnSpc>
              <a:spcBef>
                <a:spcPts val="0"/>
              </a:spcBef>
            </a:pPr>
            <a:r>
              <a:rPr lang="en-US" sz="3200" dirty="0">
                <a:solidFill>
                  <a:srgbClr val="333333"/>
                </a:solidFill>
                <a:latin typeface="+mn-lt"/>
                <a:ea typeface="Calibri"/>
                <a:cs typeface="Calibri"/>
              </a:rPr>
              <a:t>Properly clean and disinfect resident care equipment.</a:t>
            </a:r>
            <a:endParaRPr lang="en-US" sz="3200">
              <a:ea typeface="Calibri"/>
              <a:cs typeface="Calibri"/>
            </a:endParaRPr>
          </a:p>
          <a:p>
            <a:pPr>
              <a:lnSpc>
                <a:spcPct val="100000"/>
              </a:lnSpc>
              <a:spcBef>
                <a:spcPts val="0"/>
              </a:spcBef>
            </a:pPr>
            <a:r>
              <a:rPr lang="en-US" sz="3200" dirty="0">
                <a:solidFill>
                  <a:srgbClr val="333333"/>
                </a:solidFill>
                <a:latin typeface="+mn-lt"/>
                <a:ea typeface="Calibri"/>
                <a:cs typeface="Calibri"/>
              </a:rPr>
              <a:t>Clean and disinfect the environment.</a:t>
            </a:r>
          </a:p>
          <a:p>
            <a:pPr>
              <a:lnSpc>
                <a:spcPct val="100000"/>
              </a:lnSpc>
              <a:spcBef>
                <a:spcPts val="0"/>
              </a:spcBef>
            </a:pPr>
            <a:r>
              <a:rPr lang="en-US" sz="3200" dirty="0">
                <a:solidFill>
                  <a:srgbClr val="333333"/>
                </a:solidFill>
                <a:latin typeface="+mn-lt"/>
                <a:ea typeface="Calibri"/>
                <a:cs typeface="Calibri"/>
              </a:rPr>
              <a:t>Handle textiles and laundry carefully.</a:t>
            </a:r>
          </a:p>
          <a:p>
            <a:pPr>
              <a:lnSpc>
                <a:spcPct val="100000"/>
              </a:lnSpc>
              <a:spcBef>
                <a:spcPts val="0"/>
              </a:spcBef>
            </a:pPr>
            <a:r>
              <a:rPr lang="en-US" sz="3200" dirty="0">
                <a:solidFill>
                  <a:srgbClr val="333333"/>
                </a:solidFill>
                <a:latin typeface="+mn-lt"/>
                <a:ea typeface="Calibri"/>
                <a:cs typeface="Calibri"/>
              </a:rPr>
              <a:t>Follow safe injection procedures.</a:t>
            </a:r>
          </a:p>
          <a:p>
            <a:pPr>
              <a:lnSpc>
                <a:spcPct val="100000"/>
              </a:lnSpc>
              <a:spcBef>
                <a:spcPts val="0"/>
              </a:spcBef>
            </a:pPr>
            <a:r>
              <a:rPr lang="en-US" sz="3200" dirty="0">
                <a:solidFill>
                  <a:srgbClr val="333333"/>
                </a:solidFill>
                <a:latin typeface="+mn-lt"/>
                <a:ea typeface="Calibri"/>
                <a:cs typeface="Calibri"/>
              </a:rPr>
              <a:t>Ensure proper handling of needles and other sharps.</a:t>
            </a:r>
          </a:p>
          <a:p>
            <a:pPr algn="l">
              <a:lnSpc>
                <a:spcPct val="100000"/>
              </a:lnSpc>
              <a:spcBef>
                <a:spcPts val="0"/>
              </a:spcBef>
              <a:buFont typeface="Arial" panose="020B0604020202020204" pitchFamily="34" charset="0"/>
              <a:buChar char="•"/>
            </a:pPr>
            <a:endParaRPr lang="en-US" sz="2400">
              <a:solidFill>
                <a:srgbClr val="333333"/>
              </a:solidFill>
              <a:latin typeface="+mn-lt"/>
            </a:endParaRPr>
          </a:p>
          <a:p>
            <a:pPr algn="l">
              <a:buFont typeface="Arial" panose="020B0604020202020204" pitchFamily="34" charset="0"/>
              <a:buChar char="•"/>
            </a:pPr>
            <a:endParaRPr lang="en-US" sz="2000">
              <a:solidFill>
                <a:srgbClr val="333333"/>
              </a:solidFill>
              <a:latin typeface="Helvetica Neue"/>
            </a:endParaRPr>
          </a:p>
          <a:p>
            <a:pPr marL="0" indent="0">
              <a:buNone/>
            </a:pPr>
            <a:endParaRPr lang="en-US" b="1"/>
          </a:p>
        </p:txBody>
      </p:sp>
    </p:spTree>
    <p:extLst>
      <p:ext uri="{BB962C8B-B14F-4D97-AF65-F5344CB8AC3E}">
        <p14:creationId xmlns:p14="http://schemas.microsoft.com/office/powerpoint/2010/main" val="237020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CDC Standard Precautions for All Patient Care – Infection Prevention Control Basics</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705804"/>
            <a:ext cx="10515600" cy="4066346"/>
          </a:xfrm>
        </p:spPr>
        <p:txBody>
          <a:bodyPr/>
          <a:lstStyle/>
          <a:p>
            <a:pPr>
              <a:lnSpc>
                <a:spcPct val="100000"/>
              </a:lnSpc>
              <a:spcBef>
                <a:spcPts val="0"/>
              </a:spcBef>
            </a:pPr>
            <a:r>
              <a:rPr lang="en-US" sz="2400" dirty="0">
                <a:solidFill>
                  <a:srgbClr val="333333"/>
                </a:solidFill>
                <a:latin typeface="+mn-lt"/>
              </a:rPr>
              <a:t>The Respirator Protection Plan (RPP) document is one part of a disease prevention program that focuses on the safe and effective use of respirator equipment for staff. </a:t>
            </a:r>
          </a:p>
          <a:p>
            <a:pPr marL="0" indent="0">
              <a:lnSpc>
                <a:spcPct val="100000"/>
              </a:lnSpc>
              <a:spcBef>
                <a:spcPts val="0"/>
              </a:spcBef>
              <a:buNone/>
            </a:pPr>
            <a:endParaRPr lang="en-US" sz="2400" dirty="0">
              <a:solidFill>
                <a:srgbClr val="333333"/>
              </a:solidFill>
              <a:latin typeface="+mn-lt"/>
            </a:endParaRPr>
          </a:p>
          <a:p>
            <a:pPr>
              <a:lnSpc>
                <a:spcPct val="100000"/>
              </a:lnSpc>
              <a:spcBef>
                <a:spcPts val="0"/>
              </a:spcBef>
            </a:pPr>
            <a:r>
              <a:rPr lang="en-US" sz="2400" b="0" i="0" dirty="0">
                <a:solidFill>
                  <a:srgbClr val="333333"/>
                </a:solidFill>
                <a:effectLst/>
                <a:latin typeface="+mn-lt"/>
              </a:rPr>
              <a:t>There are other critical controls that aid in disease prevention, including building maintenance/upkeep, building equipment maintenance/upkeep and engineering controls (i.e., ventilation, negative pressurization and particulate removal).</a:t>
            </a:r>
            <a:endParaRPr lang="en-US" sz="2400" dirty="0">
              <a:solidFill>
                <a:srgbClr val="333333"/>
              </a:solidFill>
              <a:latin typeface="+mn-lt"/>
            </a:endParaRP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66462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595C-2A22-4FC2-8455-72BB7E264E8C}"/>
              </a:ext>
            </a:extLst>
          </p:cNvPr>
          <p:cNvSpPr>
            <a:spLocks noGrp="1"/>
          </p:cNvSpPr>
          <p:nvPr>
            <p:ph type="title"/>
          </p:nvPr>
        </p:nvSpPr>
        <p:spPr>
          <a:xfrm>
            <a:off x="731519" y="365125"/>
            <a:ext cx="10894423" cy="1026354"/>
          </a:xfrm>
        </p:spPr>
        <p:txBody>
          <a:bodyPr/>
          <a:lstStyle/>
          <a:p>
            <a:r>
              <a:rPr lang="en-US" sz="3200" b="1"/>
              <a:t>General Requirements - OSHA Respiratory Protection Standard</a:t>
            </a:r>
          </a:p>
        </p:txBody>
      </p:sp>
      <p:sp>
        <p:nvSpPr>
          <p:cNvPr id="3" name="Content Placeholder 2">
            <a:extLst>
              <a:ext uri="{FF2B5EF4-FFF2-40B4-BE49-F238E27FC236}">
                <a16:creationId xmlns:a16="http://schemas.microsoft.com/office/drawing/2014/main" id="{291E8D3F-9607-AFA4-AA13-979407EC78EA}"/>
              </a:ext>
            </a:extLst>
          </p:cNvPr>
          <p:cNvSpPr>
            <a:spLocks noGrp="1"/>
          </p:cNvSpPr>
          <p:nvPr>
            <p:ph idx="1"/>
          </p:nvPr>
        </p:nvSpPr>
        <p:spPr>
          <a:xfrm>
            <a:off x="838200" y="1482588"/>
            <a:ext cx="10515600" cy="4687760"/>
          </a:xfrm>
        </p:spPr>
        <p:txBody>
          <a:bodyPr/>
          <a:lstStyle/>
          <a:p>
            <a:pPr>
              <a:lnSpc>
                <a:spcPct val="100000"/>
              </a:lnSpc>
              <a:spcBef>
                <a:spcPts val="0"/>
              </a:spcBef>
            </a:pPr>
            <a:r>
              <a:rPr lang="en-US" sz="2000" b="0" i="0" dirty="0">
                <a:solidFill>
                  <a:srgbClr val="333333"/>
                </a:solidFill>
                <a:effectLst/>
                <a:latin typeface="Helvetica Neue"/>
                <a:ea typeface="Calibri"/>
                <a:cs typeface="Calibri"/>
              </a:rPr>
              <a:t>OSHA’s </a:t>
            </a:r>
            <a:r>
              <a:rPr lang="en-US" sz="2000" b="1" i="0" dirty="0">
                <a:solidFill>
                  <a:srgbClr val="333333"/>
                </a:solidFill>
                <a:effectLst/>
                <a:latin typeface="Helvetica Neue"/>
                <a:ea typeface="Calibri"/>
                <a:cs typeface="Calibri"/>
              </a:rPr>
              <a:t>hierarchy of controls</a:t>
            </a:r>
            <a:r>
              <a:rPr lang="en-US" sz="2000" b="0" i="0" dirty="0">
                <a:solidFill>
                  <a:srgbClr val="333333"/>
                </a:solidFill>
                <a:effectLst/>
                <a:latin typeface="Helvetica Neue"/>
                <a:ea typeface="Calibri"/>
                <a:cs typeface="Calibri"/>
              </a:rPr>
              <a:t> requires the use of </a:t>
            </a:r>
            <a:r>
              <a:rPr lang="en-US" sz="2000" b="1" i="0" dirty="0">
                <a:solidFill>
                  <a:srgbClr val="333333"/>
                </a:solidFill>
                <a:effectLst/>
                <a:latin typeface="Helvetica Neue"/>
                <a:ea typeface="Calibri"/>
                <a:cs typeface="Calibri"/>
              </a:rPr>
              <a:t>feasible engineering controls</a:t>
            </a:r>
            <a:r>
              <a:rPr lang="en-US" sz="2000" b="0" i="0" dirty="0">
                <a:solidFill>
                  <a:srgbClr val="333333"/>
                </a:solidFill>
                <a:effectLst/>
                <a:latin typeface="Helvetica Neue"/>
                <a:ea typeface="Calibri"/>
                <a:cs typeface="Calibri"/>
              </a:rPr>
              <a:t> as the primary means to control air contaminants. Respirators are required when "effective engineering controls are not feasible, or while they are being instituted.“</a:t>
            </a:r>
            <a:r>
              <a:rPr lang="en-US" sz="2000" dirty="0">
                <a:solidFill>
                  <a:srgbClr val="333333"/>
                </a:solidFill>
                <a:latin typeface="Helvetica Neue"/>
                <a:ea typeface="Calibri"/>
                <a:cs typeface="Calibri"/>
              </a:rPr>
              <a:t> </a:t>
            </a:r>
            <a:endParaRPr lang="en-US" sz="2000" b="0" i="0" dirty="0">
              <a:solidFill>
                <a:srgbClr val="333333"/>
              </a:solidFill>
              <a:effectLst/>
              <a:latin typeface="Helvetica Neue"/>
            </a:endParaRPr>
          </a:p>
          <a:p>
            <a:pPr>
              <a:lnSpc>
                <a:spcPct val="100000"/>
              </a:lnSpc>
              <a:spcBef>
                <a:spcPts val="0"/>
              </a:spcBef>
            </a:pPr>
            <a:endParaRPr lang="en-US" sz="2000" dirty="0"/>
          </a:p>
          <a:p>
            <a:pPr algn="l">
              <a:lnSpc>
                <a:spcPct val="100000"/>
              </a:lnSpc>
              <a:spcBef>
                <a:spcPts val="0"/>
              </a:spcBef>
              <a:buFont typeface="Arial" panose="020B0604020202020204" pitchFamily="34" charset="0"/>
              <a:buChar char="•"/>
            </a:pPr>
            <a:r>
              <a:rPr lang="en-US" sz="2000" dirty="0">
                <a:solidFill>
                  <a:srgbClr val="333333"/>
                </a:solidFill>
                <a:latin typeface="Helvetica Neue"/>
                <a:ea typeface="Calibri"/>
                <a:cs typeface="Calibri"/>
              </a:rPr>
              <a:t>Paragraph (a)(2) requires employers to provide employees with respirators that are "applicable and suitable" for the purpose intended "when such equipment is necessary to protect the health of the employee.“</a:t>
            </a:r>
          </a:p>
          <a:p>
            <a:pPr algn="l">
              <a:lnSpc>
                <a:spcPct val="100000"/>
              </a:lnSpc>
              <a:spcBef>
                <a:spcPts val="0"/>
              </a:spcBef>
              <a:buFont typeface="Arial" panose="020B0604020202020204" pitchFamily="34" charset="0"/>
              <a:buChar char="•"/>
            </a:pPr>
            <a:endParaRPr lang="en-US" sz="2000" dirty="0">
              <a:solidFill>
                <a:srgbClr val="333333"/>
              </a:solidFill>
              <a:latin typeface="Helvetica Neue"/>
            </a:endParaRPr>
          </a:p>
          <a:p>
            <a:pPr algn="l">
              <a:lnSpc>
                <a:spcPct val="100000"/>
              </a:lnSpc>
              <a:spcBef>
                <a:spcPts val="0"/>
              </a:spcBef>
              <a:buFont typeface="Arial" panose="020B0604020202020204" pitchFamily="34" charset="0"/>
              <a:buChar char="•"/>
            </a:pPr>
            <a:r>
              <a:rPr lang="en-US" sz="2000" b="1" i="0" dirty="0">
                <a:solidFill>
                  <a:srgbClr val="333333"/>
                </a:solidFill>
                <a:effectLst/>
                <a:latin typeface="Helvetica Neue"/>
                <a:ea typeface="Calibri"/>
                <a:cs typeface="Calibri"/>
              </a:rPr>
              <a:t>The Respiratory Protection Program </a:t>
            </a:r>
            <a:r>
              <a:rPr lang="en-US" sz="2000" dirty="0">
                <a:solidFill>
                  <a:srgbClr val="333333"/>
                </a:solidFill>
                <a:latin typeface="Helvetica Neue"/>
                <a:ea typeface="Calibri"/>
                <a:cs typeface="Calibri"/>
              </a:rPr>
              <a:t>m</a:t>
            </a:r>
            <a:r>
              <a:rPr lang="en-US" sz="2000" b="0" i="0" dirty="0">
                <a:solidFill>
                  <a:srgbClr val="333333"/>
                </a:solidFill>
                <a:effectLst/>
                <a:latin typeface="Helvetica Neue"/>
                <a:ea typeface="Calibri"/>
                <a:cs typeface="Calibri"/>
              </a:rPr>
              <a:t>ust designate a </a:t>
            </a:r>
            <a:r>
              <a:rPr lang="en-US" sz="2000" b="1" i="0" dirty="0">
                <a:solidFill>
                  <a:srgbClr val="333333"/>
                </a:solidFill>
                <a:effectLst/>
                <a:latin typeface="Helvetica Neue"/>
                <a:ea typeface="Calibri"/>
                <a:cs typeface="Calibri"/>
              </a:rPr>
              <a:t>qualified program administrator</a:t>
            </a:r>
            <a:r>
              <a:rPr lang="en-US" sz="2000" b="0" i="0" dirty="0">
                <a:solidFill>
                  <a:srgbClr val="333333"/>
                </a:solidFill>
                <a:effectLst/>
                <a:latin typeface="Helvetica Neue"/>
                <a:ea typeface="Calibri"/>
                <a:cs typeface="Calibri"/>
              </a:rPr>
              <a:t> to oversee the program.</a:t>
            </a:r>
          </a:p>
          <a:p>
            <a:pPr algn="l">
              <a:lnSpc>
                <a:spcPct val="100000"/>
              </a:lnSpc>
              <a:spcBef>
                <a:spcPts val="0"/>
              </a:spcBef>
              <a:buFont typeface="Arial" panose="020B0604020202020204" pitchFamily="34" charset="0"/>
              <a:buChar char="•"/>
            </a:pPr>
            <a:endParaRPr lang="en-US" sz="2000" b="0" i="0" dirty="0">
              <a:solidFill>
                <a:srgbClr val="333333"/>
              </a:solidFill>
              <a:effectLst/>
              <a:latin typeface="Helvetica Neue"/>
            </a:endParaRPr>
          </a:p>
          <a:p>
            <a:pPr algn="l">
              <a:lnSpc>
                <a:spcPct val="100000"/>
              </a:lnSpc>
              <a:spcBef>
                <a:spcPts val="0"/>
              </a:spcBef>
              <a:buFont typeface="Arial" panose="020B0604020202020204" pitchFamily="34" charset="0"/>
              <a:buChar char="•"/>
            </a:pPr>
            <a:r>
              <a:rPr lang="en-US" sz="2000" b="1" i="0" dirty="0">
                <a:solidFill>
                  <a:srgbClr val="333333"/>
                </a:solidFill>
                <a:effectLst/>
                <a:latin typeface="Helvetica Neue"/>
                <a:ea typeface="Calibri"/>
                <a:cs typeface="Calibri"/>
              </a:rPr>
              <a:t>The Respiratory Protection Program </a:t>
            </a:r>
            <a:r>
              <a:rPr lang="en-US" sz="2000" dirty="0">
                <a:solidFill>
                  <a:srgbClr val="333333"/>
                </a:solidFill>
                <a:latin typeface="Helvetica Neue"/>
                <a:ea typeface="Calibri"/>
                <a:cs typeface="Calibri"/>
              </a:rPr>
              <a:t>m</a:t>
            </a:r>
            <a:r>
              <a:rPr lang="en-US" sz="2000" b="0" i="0" dirty="0">
                <a:solidFill>
                  <a:srgbClr val="333333"/>
                </a:solidFill>
                <a:effectLst/>
                <a:latin typeface="Helvetica Neue"/>
                <a:ea typeface="Calibri"/>
                <a:cs typeface="Calibri"/>
              </a:rPr>
              <a:t>ust provide respirators, training, and medical evaluations </a:t>
            </a:r>
            <a:r>
              <a:rPr lang="en-US" sz="2000" b="1" i="0" dirty="0">
                <a:solidFill>
                  <a:srgbClr val="333333"/>
                </a:solidFill>
                <a:effectLst/>
                <a:latin typeface="Helvetica Neue"/>
                <a:ea typeface="Calibri"/>
                <a:cs typeface="Calibri"/>
              </a:rPr>
              <a:t>at no cost to the employee</a:t>
            </a:r>
            <a:r>
              <a:rPr lang="en-US" sz="2000" b="0" i="0" dirty="0">
                <a:solidFill>
                  <a:srgbClr val="333333"/>
                </a:solidFill>
                <a:effectLst/>
                <a:latin typeface="Helvetica Neue"/>
                <a:ea typeface="Calibri"/>
                <a:cs typeface="Calibri"/>
              </a:rPr>
              <a:t>.</a:t>
            </a:r>
          </a:p>
          <a:p>
            <a:pPr algn="l">
              <a:buFont typeface="Arial" panose="020B0604020202020204" pitchFamily="34" charset="0"/>
              <a:buChar char="•"/>
            </a:pPr>
            <a:endParaRPr lang="en-US" sz="2000" dirty="0">
              <a:solidFill>
                <a:srgbClr val="333333"/>
              </a:solidFill>
              <a:latin typeface="Helvetica Neue"/>
            </a:endParaRPr>
          </a:p>
          <a:p>
            <a:pPr marL="0" indent="0">
              <a:buNone/>
            </a:pPr>
            <a:endParaRPr lang="en-US" b="1" dirty="0"/>
          </a:p>
        </p:txBody>
      </p:sp>
    </p:spTree>
    <p:extLst>
      <p:ext uri="{BB962C8B-B14F-4D97-AF65-F5344CB8AC3E}">
        <p14:creationId xmlns:p14="http://schemas.microsoft.com/office/powerpoint/2010/main" val="1454549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UDIO_ID" val="599"/>
  <p:tag name="ORIGINAL_AUDIO_FILEPATH" val="C:\Users\schamberlain\Desktop\EHS-008\RESOURCES\Narration\RESP-45.mp3"/>
  <p:tag name="ELAPSEDTIME" val="89.522"/>
  <p:tag name="TIMELINE" val="0.03/6.56/10.70/20.17/38.02/42.42/49.06/56.41/56.79/62.34"/>
  <p:tag name="ARTICULATE_NAV_LEVEL" val="1"/>
  <p:tag name="ARTICULATE_SLIDE_PRESENTER_GUID" val="5bf6f5b8-f9e5-4b29-8373-e7171f0c8b39"/>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9"/>
</p:tagLst>
</file>

<file path=ppt/tags/tag12.xml><?xml version="1.0" encoding="utf-8"?>
<p:tagLst xmlns:a="http://schemas.openxmlformats.org/drawingml/2006/main" xmlns:r="http://schemas.openxmlformats.org/officeDocument/2006/relationships" xmlns:p="http://schemas.openxmlformats.org/presentationml/2006/main">
  <p:tag name="AUDIO_ID" val="602"/>
  <p:tag name="ELAPSEDTIME" val="0"/>
  <p:tag name="TIMELINE" val="14.33/17.31/19.85/24.60"/>
  <p:tag name="ARTICULATE_SLIDE_THUMBNAIL_REFRESH" val="1"/>
  <p:tag name="ARTICULATE_NAV_LEVEL" val="2"/>
  <p:tag name="ARTICULATE_SLIDE_PRESENTER_GUID" val="5bf6f5b8-f9e5-4b29-8373-e7171f0c8b39"/>
  <p:tag name="ARTICULATE_SLIDE_PAUSE" val="0"/>
  <p:tag name="ARTICULATE_LOCK_SLIDE" val="0"/>
  <p:tag name="ARTICULATE_HIDE_SLIDE" val="0"/>
  <p:tag name="ARTICULATE_PLAYER_CONTROL_PREVIOUS" val="True"/>
  <p:tag name="ARTICULATE_PLAYER_CONTROL_NEXT" val="True"/>
  <p:tag name="ARTICULATE_USED_LAYOUT" val="4"/>
</p:tagLst>
</file>

<file path=ppt/tags/tag13.xml><?xml version="1.0" encoding="utf-8"?>
<p:tagLst xmlns:a="http://schemas.openxmlformats.org/drawingml/2006/main" xmlns:r="http://schemas.openxmlformats.org/officeDocument/2006/relationships" xmlns:p="http://schemas.openxmlformats.org/presentationml/2006/main">
  <p:tag name="AUDIO_ID" val="605"/>
  <p:tag name="ORIGINAL_AUDIO_FILEPATH" val="C:\Users\schamberlain\Desktop\EHS-008\RESOURCES\Narration\RESP-46.mp3"/>
  <p:tag name="ELAPSEDTIME" val="60.762"/>
  <p:tag name="TIMELINE" val="2.77/3.87"/>
  <p:tag name="ARTICULATE_NAV_LEVEL" val="2"/>
  <p:tag name="ARTICULATE_SLIDE_PRESENTER_GUID" val="5bf6f5b8-f9e5-4b29-8373-e7171f0c8b39"/>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9"/>
</p:tagLst>
</file>

<file path=ppt/tags/tag14.xml><?xml version="1.0" encoding="utf-8"?>
<p:tagLst xmlns:a="http://schemas.openxmlformats.org/drawingml/2006/main" xmlns:r="http://schemas.openxmlformats.org/officeDocument/2006/relationships" xmlns:p="http://schemas.openxmlformats.org/presentationml/2006/main">
  <p:tag name="AUDIO_ID" val="566"/>
  <p:tag name="ORIGINAL_AUDIO_FILEPATH" val="C:\Users\schamberlain\Desktop\EHS-008\RESOURCES\Narration\RESP-49.mp3"/>
  <p:tag name="ELAPSEDTIME" val="0"/>
  <p:tag name="ARTICULATE_NAV_LEVEL" val="1"/>
  <p:tag name="ARTICULATE_SLIDE_PRESENTER_GUID" val="98509082-9f71-46af-9a23-a4cf17ea83de"/>
  <p:tag name="ARTICULATE_SLIDE_PAUSE" val="0"/>
  <p:tag name="ARTICULATE_LOCK_SLIDE" val="0"/>
  <p:tag name="ARTICULATE_HIDE_SLIDE" val="0"/>
  <p:tag name="ARTICULATE_PLAYER_CONTROL_PREVIOUS" val="True"/>
  <p:tag name="ARTICULATE_PLAYER_CONTROL_NEXT" val="True"/>
  <p:tag name="TIMELINE" val="32.79/34.56/36.89/38.51"/>
  <p:tag name="ARTICULATE_USED_LAYOUT" val="1"/>
</p:tagLst>
</file>

<file path=ppt/tags/tag15.xml><?xml version="1.0" encoding="utf-8"?>
<p:tagLst xmlns:a="http://schemas.openxmlformats.org/drawingml/2006/main" xmlns:r="http://schemas.openxmlformats.org/officeDocument/2006/relationships" xmlns:p="http://schemas.openxmlformats.org/presentationml/2006/main">
  <p:tag name="AUDIO_ID" val="614"/>
  <p:tag name="ORIGINAL_AUDIO_FILEPATH" val="C:\Users\schamberlain\Desktop\EHS-008\RESOURCES\Narration\RESP-13.mp3"/>
  <p:tag name="ELAPSEDTIME" val="30.562"/>
  <p:tag name="ARTICULATE_NAV_LEVEL" val="2"/>
  <p:tag name="ARTICULATE_SLIDE_PRESENTER_GUID" val="9afff8b9-25ba-435f-9131-1c43e8c64046"/>
  <p:tag name="ARTICULATE_SLIDE_PAUSE" val="0"/>
  <p:tag name="ARTICULATE_LOCK_SLIDE" val="0"/>
  <p:tag name="ARTICULATE_HIDE_SLIDE" val="0"/>
  <p:tag name="ARTICULATE_PLAYER_CONTROL_PREVIOUS" val="True"/>
  <p:tag name="ARTICULATE_PLAYER_CONTROL_NEXT" val="True"/>
  <p:tag name="TIMELINE" val="13.31/15.1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574"/>
  <p:tag name="ORIGINAL_AUDIO_FILEPATH" val="C:\Users\schamberlain\Desktop\EHS-008\RESOURCES\Narration\RESP-11.mp3"/>
  <p:tag name="ELAPSEDTIME" val="50.022"/>
  <p:tag name="ARTICULATE_NAV_LEVEL" val="1"/>
  <p:tag name="ARTICULATE_SLIDE_PRESENTER_GUID" val="9afff8b9-25ba-435f-9131-1c43e8c64046"/>
  <p:tag name="ARTICULATE_SLIDE_PAUSE" val="0"/>
  <p:tag name="ARTICULATE_LOCK_SLIDE" val="0"/>
  <p:tag name="ARTICULATE_HIDE_SLIDE" val="0"/>
  <p:tag name="ARTICULATE_PLAYER_CONTROL_PREVIOUS" val="True"/>
  <p:tag name="ARTICULATE_PLAYER_CONTROL_NEXT" val="True"/>
  <p:tag name="TIMELINE" val="18.10/22.64/29.11/32.48/38.95/45.39"/>
  <p:tag name="ARTICULATE_USED_LAYOUT" val="1"/>
</p:tagLst>
</file>

<file path=ppt/tags/tag17.xml><?xml version="1.0" encoding="utf-8"?>
<p:tagLst xmlns:a="http://schemas.openxmlformats.org/drawingml/2006/main" xmlns:r="http://schemas.openxmlformats.org/officeDocument/2006/relationships" xmlns:p="http://schemas.openxmlformats.org/presentationml/2006/main">
  <p:tag name="AUDIO_ID" val="576"/>
  <p:tag name="ORIGINAL_AUDIO_FILEPATH" val="C:\Users\schamberlain\Desktop\EHS-008\RESOURCES\Narration\RESP-13.mp3"/>
  <p:tag name="ELAPSEDTIME" val="0"/>
  <p:tag name="ARTICULATE_NAV_LEVEL" val="2"/>
  <p:tag name="ARTICULATE_SLIDE_PRESENTER_GUID" val="9afff8b9-25ba-435f-9131-1c43e8c64046"/>
  <p:tag name="ARTICULATE_SLIDE_PAUSE" val="0"/>
  <p:tag name="ARTICULATE_LOCK_SLIDE" val="0"/>
  <p:tag name="ARTICULATE_HIDE_SLIDE" val="0"/>
  <p:tag name="ARTICULATE_PLAYER_CONTROL_PREVIOUS" val="True"/>
  <p:tag name="ARTICULATE_PLAYER_CONTROL_NEXT" val="True"/>
  <p:tag name="TIMELINE" val="6.66/8.63/9.59/10.56/11.75/12.58/14.05/15.04/16.36"/>
  <p:tag name="ARTICULATE_USED_LAYOUT" val="1"/>
</p:tagLst>
</file>

<file path=ppt/tags/tag18.xml><?xml version="1.0" encoding="utf-8"?>
<p:tagLst xmlns:a="http://schemas.openxmlformats.org/drawingml/2006/main" xmlns:r="http://schemas.openxmlformats.org/officeDocument/2006/relationships" xmlns:p="http://schemas.openxmlformats.org/presentationml/2006/main">
  <p:tag name="AUDIO_ID" val="612"/>
  <p:tag name="ORIGINAL_AUDIO_FILEPATH" val="C:\Users\schamberlain\Desktop\EHS-008\RESOURCES\Narration\RESP-14.mp3"/>
  <p:tag name="ELAPSEDTIME" val="96.072"/>
  <p:tag name="TIMELINE" val="0.27"/>
  <p:tag name="ARTICULATE_NAV_LEVEL" val="2"/>
  <p:tag name="ARTICULATE_SLIDE_PRESENTER_GUID" val="f526b661-6943-4050-9211-43d164f52ff1"/>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1"/>
</p:tagLst>
</file>

<file path=ppt/tags/tag19.xml><?xml version="1.0" encoding="utf-8"?>
<p:tagLst xmlns:a="http://schemas.openxmlformats.org/drawingml/2006/main" xmlns:r="http://schemas.openxmlformats.org/officeDocument/2006/relationships" xmlns:p="http://schemas.openxmlformats.org/presentationml/2006/main">
  <p:tag name="AUDIO_ID" val="624"/>
  <p:tag name="TIMELINE" val="3.93/7.69/11.96/18.45/29.04"/>
  <p:tag name="ORIGINAL_AUDIO_FILEPATH" val="C:\Users\schamberlain\Desktop\EHS202 - 8-Hour HAZWOPER Refresher Online\7.0 Respiratory Protection\RESOURCES\Narration\Original\AIFF\5.3.4 Air Purifying Respirators.aif"/>
  <p:tag name="ELAPSEDTIME" val="0"/>
  <p:tag name="ARTICULATE_NAV_LEVEL" val="1"/>
  <p:tag name="ARTICULATE_SLIDE_PRESENTER_GUID" val="73f0598a-8014-4a63-a6f9-c502cbf8367c"/>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7011</Words>
  <Application>Microsoft Office PowerPoint</Application>
  <PresentationFormat>Widescreen</PresentationFormat>
  <Paragraphs>590</Paragraphs>
  <Slides>41</Slides>
  <Notes>40</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Presentation</vt:lpstr>
      <vt:lpstr>1_Office Theme</vt:lpstr>
      <vt:lpstr>11_Default Design</vt:lpstr>
      <vt:lpstr>3_Office Theme</vt:lpstr>
      <vt:lpstr>2_Office Theme</vt:lpstr>
      <vt:lpstr>Respiratory Protection Programs Training</vt:lpstr>
      <vt:lpstr>Training Overview</vt:lpstr>
      <vt:lpstr>Training Overview</vt:lpstr>
      <vt:lpstr>Training Overview</vt:lpstr>
      <vt:lpstr>OSHA References</vt:lpstr>
      <vt:lpstr>CDC Standard Precautions for All Patient Care – Infection Prevention Control Basics (Comprehensive Effort)</vt:lpstr>
      <vt:lpstr>CDC Standard Precautions for All Patient Care – Infection Prevention Control Basics (Comprehensive Effort)</vt:lpstr>
      <vt:lpstr>CDC Standard Precautions for All Patient Care – Infection Prevention Control Basics</vt:lpstr>
      <vt:lpstr>General Requirements - OSHA Respiratory Protection Standard</vt:lpstr>
      <vt:lpstr>General Requirements - OSHA Respiratory Protection Standard</vt:lpstr>
      <vt:lpstr>General Requirements - OSHA Respiratory Protection Standard</vt:lpstr>
      <vt:lpstr>General Requirements - OSHA Respiratory Protection Standard</vt:lpstr>
      <vt:lpstr>General Requirements - OSHA Respiratory Protection Standard Table 1 – Fit Factors</vt:lpstr>
      <vt:lpstr>General Requirements - OSHA Respiratory Protection Standard</vt:lpstr>
      <vt:lpstr>General Requirements - OSHA Respiratory Protection Standard</vt:lpstr>
      <vt:lpstr>General Requirements - OSHA Respiratory Protection Standard</vt:lpstr>
      <vt:lpstr>General Requirements - OSHA Respiratory Protection Standard</vt:lpstr>
      <vt:lpstr>General Requirements - OSHA Respiratory Protection Standard</vt:lpstr>
      <vt:lpstr>Staff/Medical Program  Requirements</vt:lpstr>
      <vt:lpstr>Staff/Medical Program Requirements</vt:lpstr>
      <vt:lpstr>PowerPoint Presentation</vt:lpstr>
      <vt:lpstr>PowerPoint Presentation</vt:lpstr>
      <vt:lpstr>Fit Testing</vt:lpstr>
      <vt:lpstr>Who is required to wear Air Purifying Respirator (APR)?</vt:lpstr>
      <vt:lpstr>Respiratory Fit Testing</vt:lpstr>
      <vt:lpstr>Respiratory FIT Testing (Examples) </vt:lpstr>
      <vt:lpstr>Proper Fit, Usage, and Maintenance of an APR </vt:lpstr>
      <vt:lpstr>Respirator Maintenance </vt:lpstr>
      <vt:lpstr>Proper Fit, Usage, and Maintenance of an APR </vt:lpstr>
      <vt:lpstr>Proper Fit, Usage, and Maintenance of an APR </vt:lpstr>
      <vt:lpstr>Proper Fit, Usage, and Maintenance of an APR</vt:lpstr>
      <vt:lpstr>Proper Fit, Usage, and Maintenance of a Respirator </vt:lpstr>
      <vt:lpstr>What does a proper fitting N-95 APR look like? </vt:lpstr>
      <vt:lpstr>Other Types of APRs (Supplemental Training to be Provided) </vt:lpstr>
      <vt:lpstr> Supplemental APR Information </vt:lpstr>
      <vt:lpstr>Optional Training - Tight Fitting APR Use</vt:lpstr>
      <vt:lpstr>General APR Use  (Elastomeric Face Pieces/PAPR)</vt:lpstr>
      <vt:lpstr>APR Use </vt:lpstr>
      <vt:lpstr>Particulates</vt:lpstr>
      <vt:lpstr>APR Limitations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Sueann Jardine</dc:creator>
  <cp:lastModifiedBy>DeMartino, Antonio</cp:lastModifiedBy>
  <cp:revision>74</cp:revision>
  <dcterms:created xsi:type="dcterms:W3CDTF">2023-01-23T16:33:54Z</dcterms:created>
  <dcterms:modified xsi:type="dcterms:W3CDTF">2024-04-08T13:12:58Z</dcterms:modified>
</cp:coreProperties>
</file>