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image" ContentType="image/jpg"/>
  <Default Extension="jpg" ContentType="image/jpeg"/>
  <Default Extension="svg" ContentType="image/svg+xml"/>
  <Default Extension="wdp" ContentType="image/vnd.ms-photo"/>
  <Default Extension="rels" ContentType="application/vnd.openxmlformats-package.relationships+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2.xml" ContentType="application/vnd.openxmlformats-officedocument.presentationml.slideMaster+xml"/>
  <Override PartName="/ppt/slideMasters/theme/theme2.xml" ContentType="application/vnd.openxmlformats-officedocument.theme+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Masters/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4.xml" ContentType="application/vnd.openxmlformats-officedocument.presentationml.slideMaster+xml"/>
  <Override PartName="/ppt/slideMasters/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Masters/slideMaster5.xml" ContentType="application/vnd.openxmlformats-officedocument.presentationml.slideMaster+xml"/>
  <Override PartName="/ppt/slideMasters/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graphics/data1.xml" ContentType="application/vnd.openxmlformats-officedocument.drawingml.diagramData+xml"/>
  <Override PartName="/ppt/graphics/layout1.xml" ContentType="application/vnd.openxmlformats-officedocument.drawingml.diagramLayout+xml"/>
  <Override PartName="/ppt/graphics/quickStyle1.xml" ContentType="application/vnd.openxmlformats-officedocument.drawingml.diagramStyle+xml"/>
  <Override PartName="/ppt/graphics/colors1.xml" ContentType="application/vnd.openxmlformats-officedocument.drawingml.diagramColors+xml"/>
  <Override PartName="/ppt/slides/slide59.xml" ContentType="application/vnd.openxmlformats-officedocument.presentationml.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notesMasters/theme/theme6.xml" ContentType="application/vnd.openxmlformats-officedocument.them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graphics/data2.xml" ContentType="application/vnd.openxmlformats-officedocument.drawingml.diagramData+xml"/>
  <Override PartName="/ppt/graphics/layout2.xml" ContentType="application/vnd.openxmlformats-officedocument.drawingml.diagramLayout+xml"/>
  <Override PartName="/ppt/graphics/quickStyle2.xml" ContentType="application/vnd.openxmlformats-officedocument.drawingml.diagramStyle+xml"/>
  <Override PartName="/ppt/graphics/colors2.xml" ContentType="application/vnd.openxmlformats-officedocument.drawingml.diagramColors+xml"/>
  <Override PartName="/ppt/slides/slide63.xml" ContentType="application/vnd.openxmlformats-officedocument.presentationml.slide+xml"/>
  <Override PartName="/ppt/notesSlides/notesSlide2.xml" ContentType="application/vnd.openxmlformats-officedocument.presentationml.notesSlide+xml"/>
  <Override PartName="/ppt/slides/slide64.xml" ContentType="application/vnd.openxmlformats-officedocument.presentationml.slide+xml"/>
  <Override PartName="/ppt/slides/slide65.xml" ContentType="application/vnd.openxmlformats-officedocument.presentationml.slide+xml"/>
  <Override PartName="/ppt/notesSlides/notesSlide3.xml" ContentType="application/vnd.openxmlformats-officedocument.presentationml.notesSlide+xml"/>
  <Override PartName="/ppt/slides/slide66.xml" ContentType="application/vnd.openxmlformats-officedocument.presentationml.slide+xml"/>
  <Override PartName="/ppt/notesSlides/notesSlide4.xml" ContentType="application/vnd.openxmlformats-officedocument.presentationml.notesSlide+xml"/>
  <Override PartName="/ppt/slides/slide67.xml" ContentType="application/vnd.openxmlformats-officedocument.presentationml.slide+xml"/>
  <Override PartName="/ppt/graphics/data3.xml" ContentType="application/vnd.openxmlformats-officedocument.drawingml.diagramData+xml"/>
  <Override PartName="/ppt/graphics/layout3.xml" ContentType="application/vnd.openxmlformats-officedocument.drawingml.diagramLayout+xml"/>
  <Override PartName="/ppt/graphics/quickStyle3.xml" ContentType="application/vnd.openxmlformats-officedocument.drawingml.diagramStyle+xml"/>
  <Override PartName="/ppt/graphics/colors3.xml" ContentType="application/vnd.openxmlformats-officedocument.drawingml.diagramColors+xml"/>
  <Override PartName="/ppt/notesSlides/notesSlide5.xml" ContentType="application/vnd.openxmlformats-officedocument.presentationml.notesSlide+xml"/>
  <Override PartName="/ppt/slides/slide68.xml" ContentType="application/vnd.openxmlformats-officedocument.presentationml.slide+xml"/>
  <Override PartName="/ppt/graphics/data4.xml" ContentType="application/vnd.openxmlformats-officedocument.drawingml.diagramData+xml"/>
  <Override PartName="/ppt/graphics/layout4.xml" ContentType="application/vnd.openxmlformats-officedocument.drawingml.diagramLayout+xml"/>
  <Override PartName="/ppt/graphics/quickStyle4.xml" ContentType="application/vnd.openxmlformats-officedocument.drawingml.diagramStyle+xml"/>
  <Override PartName="/ppt/graphics/colors4.xml" ContentType="application/vnd.openxmlformats-officedocument.drawingml.diagramColors+xml"/>
  <Override PartName="/ppt/notesSlides/notesSlide6.xml" ContentType="application/vnd.openxmlformats-officedocument.presentationml.notes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notesSlides/notesSlide8.xml" ContentType="application/vnd.openxmlformats-officedocument.presentationml.notesSlide+xml"/>
  <Override PartName="/ppt/slides/slide78.xml" ContentType="application/vnd.openxmlformats-officedocument.presentationml.slide+xml"/>
  <Override PartName="/ppt/slides/slide79.xml" ContentType="application/vnd.openxmlformats-officedocument.presentationml.slide+xml"/>
  <Override PartName="/ppt/notesSlides/notesSlide9.xml" ContentType="application/vnd.openxmlformats-officedocument.presentationml.notesSlide+xml"/>
  <Override PartName="/ppt/slides/slide80.xml" ContentType="application/vnd.openxmlformats-officedocument.presentationml.slide+xml"/>
  <Override PartName="/ppt/notesSlides/notesSlide10.xml" ContentType="application/vnd.openxmlformats-officedocument.presentationml.notesSlide+xml"/>
  <Override PartName="/ppt/slides/slide81.xml" ContentType="application/vnd.openxmlformats-officedocument.presentationml.slide+xml"/>
  <Override PartName="/ppt/notesSlides/notesSlide11.xml" ContentType="application/vnd.openxmlformats-officedocument.presentationml.notesSlide+xml"/>
  <Override PartName="/ppt/slides/slide82.xml" ContentType="application/vnd.openxmlformats-officedocument.presentationml.slide+xml"/>
  <Override PartName="/ppt/notesSlides/notesSlide12.xml" ContentType="application/vnd.openxmlformats-officedocument.presentationml.notesSlide+xml"/>
  <Override PartName="/ppt/slides/slide83.xml" ContentType="application/vnd.openxmlformats-officedocument.presentationml.slide+xml"/>
  <Override PartName="/ppt/notesSlides/notesSlide13.xml" ContentType="application/vnd.openxmlformats-officedocument.presentationml.notesSlide+xml"/>
  <Override PartName="/ppt/slides/slide84.xml" ContentType="application/vnd.openxmlformats-officedocument.presentationml.slide+xml"/>
  <Override PartName="/ppt/notesSlides/notesSlide14.xml" ContentType="application/vnd.openxmlformats-officedocument.presentationml.notesSlide+xml"/>
  <Override PartName="/ppt/slides/slide85.xml" ContentType="application/vnd.openxmlformats-officedocument.presentationml.slide+xml"/>
  <Override PartName="/ppt/notesSlides/notesSlide15.xml" ContentType="application/vnd.openxmlformats-officedocument.presentationml.notesSlide+xml"/>
  <Override PartName="/ppt/slides/slide86.xml" ContentType="application/vnd.openxmlformats-officedocument.presentationml.slide+xml"/>
  <Override PartName="/ppt/notesSlides/notesSlide16.xml" ContentType="application/vnd.openxmlformats-officedocument.presentationml.notesSlide+xml"/>
  <Override PartName="/ppt/slides/slide87.xml" ContentType="application/vnd.openxmlformats-officedocument.presentationml.slide+xml"/>
  <Override PartName="/ppt/notesSlides/notesSlide17.xml" ContentType="application/vnd.openxmlformats-officedocument.presentationml.notesSlide+xml"/>
  <Override PartName="/ppt/slides/slide88.xml" ContentType="application/vnd.openxmlformats-officedocument.presentationml.slide+xml"/>
  <Override PartName="/ppt/slides/slide89.xml" ContentType="application/vnd.openxmlformats-officedocument.presentationml.slide+xml"/>
  <Override PartName="/ppt/notesSlides/notesSlide18.xml" ContentType="application/vnd.openxmlformats-officedocument.presentationml.notesSlide+xml"/>
  <Override PartName="/ppt/slides/slide90.xml" ContentType="application/vnd.openxmlformats-officedocument.presentationml.slide+xml"/>
  <Override PartName="/ppt/notesSlides/notesSlide19.xml" ContentType="application/vnd.openxmlformats-officedocument.presentationml.notesSlide+xml"/>
  <Override PartName="/ppt/slides/slide91.xml" ContentType="application/vnd.openxmlformats-officedocument.presentationml.slide+xml"/>
  <Override PartName="/ppt/slides/slide92.xml" ContentType="application/vnd.openxmlformats-officedocument.presentationml.slide+xml"/>
  <Override PartName="/ppt/notesSlides/notesSlide20.xml" ContentType="application/vnd.openxmlformats-officedocument.presentationml.notesSlide+xml"/>
  <Override PartName="/ppt/slides/slide93.xml" ContentType="application/vnd.openxmlformats-officedocument.presentationml.slide+xml"/>
  <Override PartName="/ppt/graphics/data5.xml" ContentType="application/vnd.openxmlformats-officedocument.drawingml.diagramData+xml"/>
  <Override PartName="/ppt/graphics/layout5.xml" ContentType="application/vnd.openxmlformats-officedocument.drawingml.diagramLayout+xml"/>
  <Override PartName="/ppt/graphics/quickStyle5.xml" ContentType="application/vnd.openxmlformats-officedocument.drawingml.diagramStyle+xml"/>
  <Override PartName="/ppt/graphics/colors5.xml" ContentType="application/vnd.openxmlformats-officedocument.drawingml.diagramColors+xml"/>
  <Override PartName="/ppt/slides/slide94.xml" ContentType="application/vnd.openxmlformats-officedocument.presentationml.slide+xml"/>
  <Override PartName="/ppt/notesSlides/notesSlide21.xml" ContentType="application/vnd.openxmlformats-officedocument.presentationml.notesSlide+xml"/>
  <Override PartName="/ppt/slides/slide95.xml" ContentType="application/vnd.openxmlformats-officedocument.presentationml.slide+xml"/>
  <Override PartName="/ppt/notesSlides/notesSlide22.xml" ContentType="application/vnd.openxmlformats-officedocument.presentationml.notesSlide+xml"/>
  <Override PartName="/ppt/slides/slide96.xml" ContentType="application/vnd.openxmlformats-officedocument.presentationml.slide+xml"/>
  <Override PartName="/ppt/notesSlides/notesSlide23.xml" ContentType="application/vnd.openxmlformats-officedocument.presentationml.notesSlide+xml"/>
  <Override PartName="/ppt/slides/slide97.xml" ContentType="application/vnd.openxmlformats-officedocument.presentationml.slide+xml"/>
  <Override PartName="/ppt/graphics/data6.xml" ContentType="application/vnd.openxmlformats-officedocument.drawingml.diagramData+xml"/>
  <Override PartName="/ppt/graphics/layout6.xml" ContentType="application/vnd.openxmlformats-officedocument.drawingml.diagramLayout+xml"/>
  <Override PartName="/ppt/graphics/quickStyle6.xml" ContentType="application/vnd.openxmlformats-officedocument.drawingml.diagramStyle+xml"/>
  <Override PartName="/ppt/graphics/colors6.xml" ContentType="application/vnd.openxmlformats-officedocument.drawingml.diagramColors+xml"/>
  <Override PartName="/ppt/notesSlides/notesSlide24.xml" ContentType="application/vnd.openxmlformats-officedocument.presentationml.notesSlide+xml"/>
  <Override PartName="/ppt/slides/slide98.xml" ContentType="application/vnd.openxmlformats-officedocument.presentationml.slide+xml"/>
  <Override PartName="/ppt/slides/slide99.xml" ContentType="application/vnd.openxmlformats-officedocument.presentationml.slide+xml"/>
  <Override PartName="/ppt/notesSlides/notesSlide25.xml" ContentType="application/vnd.openxmlformats-officedocument.presentationml.notesSlide+xml"/>
  <Override PartName="/ppt/slides/slide100.xml" ContentType="application/vnd.openxmlformats-officedocument.presentationml.slide+xml"/>
  <Override PartName="/ppt/slides/slide101.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officeDocument" Target="/ppt/presentation.xml" Id="R06266dfa84dc4f21" /><Relationship Type="http://schemas.openxmlformats.org/package/2006/relationships/metadata/core-properties" Target="/docProps/core.xml" Id="R0f3ad45f5d6146c4" /><Relationship Type="http://schemas.openxmlformats.org/officeDocument/2006/relationships/extended-properties" Target="/docProps/app.xml" Id="Ra0fce789f29f4e4a" /><Relationship Type="http://schemas.openxmlformats.org/officeDocument/2006/relationships/custom-properties" Target="/docProps/custom.xml" Id="Rb68f5d4e7c9447a1"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382071590b6c45dd"/>
    <p:sldMasterId id="2147483654" r:id="R57fbd4e184b04045"/>
    <p:sldMasterId id="2147483656" r:id="R6773062f097d40ad"/>
    <p:sldMasterId id="2147483662" r:id="R8ce20ad7907345e2"/>
    <p:sldMasterId id="2147483669" r:id="R34483738970846bc"/>
  </p:sldMasterIdLst>
  <p:sldIdLst>
    <p:sldId id="256" r:id="Rd24b458956774b5f"/>
    <p:sldId id="257" r:id="Rdbfb7d17ab3e41a5"/>
    <p:sldId id="258" r:id="R23d7f5c17aab40fb"/>
    <p:sldId id="259" r:id="R5d803f01b1244cee"/>
    <p:sldId id="260" r:id="Ra96d0c9f6d1b4c4d"/>
    <p:sldId id="261" r:id="R3ab79f98cad74c27"/>
    <p:sldId id="262" r:id="Rcc9ebb6e2f68447e"/>
    <p:sldId id="263" r:id="Ra339e3c0126d4dbe"/>
    <p:sldId id="264" r:id="Rccc71df3a0734cd0"/>
    <p:sldId id="265" r:id="Rfe9034e3a80b4a27"/>
    <p:sldId id="266" r:id="R9f740e35aec64e7f"/>
    <p:sldId id="267" r:id="Rd2bcb1473d194612"/>
    <p:sldId id="268" r:id="R8704486fbb964d91"/>
    <p:sldId id="269" r:id="Rce33fb1a37e94e22"/>
    <p:sldId id="270" r:id="R70400ac13ee94a27"/>
    <p:sldId id="271" r:id="R3839a95de04742ca"/>
    <p:sldId id="272" r:id="R2208253976a94ebb"/>
    <p:sldId id="273" r:id="Rdf9875037f794769"/>
    <p:sldId id="274" r:id="R0ddfd2b67c9244e3"/>
    <p:sldId id="275" r:id="Rd2ff36e4eee14f00"/>
    <p:sldId id="276" r:id="R41bc5bd2141a4913"/>
    <p:sldId id="277" r:id="Rbca7bda0768e4867"/>
    <p:sldId id="278" r:id="R35f9e6696f16458c"/>
    <p:sldId id="279" r:id="Rf7234fa2feb748c9"/>
    <p:sldId id="280" r:id="R491f4e2038ba4866"/>
    <p:sldId id="281" r:id="R938afd02660f4d93"/>
    <p:sldId id="282" r:id="R6d268c2fc88945dd"/>
    <p:sldId id="283" r:id="Rf721efc228a64f24"/>
    <p:sldId id="284" r:id="R576ec26ec4ea4364"/>
    <p:sldId id="285" r:id="R154432887fa74b55"/>
    <p:sldId id="286" r:id="Raada00f808564794"/>
    <p:sldId id="287" r:id="Rf869cb24eed3499e"/>
    <p:sldId id="288" r:id="Rde081cc912974abe"/>
    <p:sldId id="289" r:id="R9858ebbb35a34e78"/>
    <p:sldId id="290" r:id="R8ed0b7ae837f43a6"/>
    <p:sldId id="291" r:id="R3cfb34f32cb04e64"/>
    <p:sldId id="292" r:id="R5854cc8832a7440e"/>
    <p:sldId id="293" r:id="R2afc50f51f8b4760"/>
    <p:sldId id="294" r:id="R64e6349110364466"/>
    <p:sldId id="295" r:id="R3f6ca70dfa2f488b"/>
    <p:sldId id="296" r:id="R60dcf1924e924c97"/>
    <p:sldId id="297" r:id="Rf68640f160824a4f"/>
    <p:sldId id="298" r:id="R301c41e554874a50"/>
    <p:sldId id="299" r:id="R45416e8b5dfa4cb8"/>
    <p:sldId id="300" r:id="Rc070b38c8d6a4684"/>
    <p:sldId id="301" r:id="R1866cf6db2144b60"/>
    <p:sldId id="302" r:id="Rfac68586130f4f67"/>
    <p:sldId id="303" r:id="R27a541e06d3944bb"/>
    <p:sldId id="304" r:id="Rdc87e9fc08504ca5"/>
    <p:sldId id="305" r:id="R8bb87680c2034390"/>
    <p:sldId id="306" r:id="R8aeeb01d1d574c0f"/>
    <p:sldId id="307" r:id="R8fadc671a2ba4685"/>
    <p:sldId id="308" r:id="Rdb5f9af3934a4057"/>
    <p:sldId id="309" r:id="Rb9e02ee73bad4751"/>
    <p:sldId id="310" r:id="R54205ecc38104fb4"/>
    <p:sldId id="311" r:id="Racfed878a0db4b71"/>
    <p:sldId id="312" r:id="Rc8cf311f07ac48ed"/>
    <p:sldId id="313" r:id="Rcbe23685c8114130"/>
    <p:sldId id="314" r:id="Rcbe0af1f2ce448e0"/>
    <p:sldId id="315" r:id="R18ad7851c0e6483b"/>
    <p:sldId id="316" r:id="R48da1ad27ef940f6"/>
    <p:sldId id="317" r:id="Ra58f3103dabb42eb"/>
    <p:sldId id="318" r:id="R3ce987fed3cd4218"/>
    <p:sldId id="319" r:id="Rc2a0d8993ed340b8"/>
    <p:sldId id="320" r:id="Rfc5d1c2bfc1442e8"/>
    <p:sldId id="321" r:id="R39ac1e4446a94833"/>
    <p:sldId id="322" r:id="R85f9236efab04e0a"/>
    <p:sldId id="323" r:id="R4cd716a53a6642fb"/>
    <p:sldId id="324" r:id="Refd77966d406449b"/>
    <p:sldId id="325" r:id="R89b35e430ac34719"/>
    <p:sldId id="326" r:id="Rbcadea3cbd924339"/>
    <p:sldId id="327" r:id="R72dac1144a8440c7"/>
    <p:sldId id="328" r:id="R6c6613b6ff3f4fd6"/>
    <p:sldId id="329" r:id="R555f7e0180b54bec"/>
    <p:sldId id="330" r:id="R0c59d541c10f4519"/>
    <p:sldId id="331" r:id="R09c7730795d740b0"/>
    <p:sldId id="332" r:id="R4a4280d58ecb4753"/>
    <p:sldId id="333" r:id="Rb7c1e971d578436b"/>
    <p:sldId id="334" r:id="R4493fcf98411408f"/>
    <p:sldId id="335" r:id="Rc45d4c1e02cf4613"/>
    <p:sldId id="336" r:id="R64fa4cfb5fdf47e2"/>
    <p:sldId id="337" r:id="Reac1ba75175a4eca"/>
    <p:sldId id="338" r:id="Rf9a073cd7437406f"/>
    <p:sldId id="339" r:id="Rbb548f3321a443b6"/>
    <p:sldId id="340" r:id="Re7dacb793caf4450"/>
    <p:sldId id="341" r:id="R42da891e03054e40"/>
    <p:sldId id="342" r:id="R22b8e164845a4f9c"/>
    <p:sldId id="343" r:id="Re58d2d1eb1f14fa6"/>
    <p:sldId id="344" r:id="R555ed9455d1c4f13"/>
    <p:sldId id="345" r:id="R5f3b479e292049d2"/>
    <p:sldId id="346" r:id="Ra3dd4da842804242"/>
    <p:sldId id="347" r:id="R2b27f3e0d7424b1e"/>
    <p:sldId id="348" r:id="R4f7def7171f84f8b"/>
    <p:sldId id="349" r:id="R38dc466d2ed0406e"/>
    <p:sldId id="350" r:id="R1c814a6bd418424f"/>
    <p:sldId id="351" r:id="Rf9bf5f16b7eb4215"/>
    <p:sldId id="352" r:id="R5b2a7676b9464cdd"/>
    <p:sldId id="353" r:id="R37b3b45b3ee149ab"/>
    <p:sldId id="354" r:id="R14ff8e246f9c462b"/>
    <p:sldId id="355" r:id="R94735f2230b44429"/>
    <p:sldId id="356" r:id="Ra882c2398b61478a"/>
  </p:sldIdLst>
  <p:sldSz cx="12192000" cy="6858000"/>
  <p:notesSz cx="6858000" cy="9144000"/>
  <p:defaultTextStyle>
    <a:defPPr>
      <a:defRPr kern="0"/>
    </a:defPPr>
  </p:defaultTextStyle>
  <p:notesMasterIdLst>
    <p:notesMasterId r:id="Rbc7ef6fa54974c85"/>
  </p:notesMasterId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&#65279;<?xml version="1.0" encoding="utf-8"?><Relationships xmlns="http://schemas.openxmlformats.org/package/2006/relationships"><Relationship Type="http://schemas.openxmlformats.org/officeDocument/2006/relationships/presProps" Target="/ppt/presProps.xml" Id="R1b6f83ec1c2e4b05" /><Relationship Type="http://schemas.openxmlformats.org/officeDocument/2006/relationships/viewProps" Target="/ppt/viewProps.xml" Id="R8169a17bc57e444a" /><Relationship Type="http://schemas.openxmlformats.org/officeDocument/2006/relationships/slideMaster" Target="/ppt/slideMasters/slideMaster1.xml" Id="R382071590b6c45dd" /><Relationship Type="http://schemas.openxmlformats.org/officeDocument/2006/relationships/theme" Target="/ppt/slideMasters/theme/theme1.xml" Id="Rbf1cad6c803d48d7" /><Relationship Type="http://schemas.openxmlformats.org/officeDocument/2006/relationships/slide" Target="/ppt/slides/slide1.xml" Id="Rd24b458956774b5f" /><Relationship Type="http://schemas.openxmlformats.org/officeDocument/2006/relationships/slide" Target="/ppt/slides/slide2.xml" Id="Rdbfb7d17ab3e41a5" /><Relationship Type="http://schemas.openxmlformats.org/officeDocument/2006/relationships/slide" Target="/ppt/slides/slide3.xml" Id="R23d7f5c17aab40fb" /><Relationship Type="http://schemas.openxmlformats.org/officeDocument/2006/relationships/slide" Target="/ppt/slides/slide4.xml" Id="R5d803f01b1244cee" /><Relationship Type="http://schemas.openxmlformats.org/officeDocument/2006/relationships/slide" Target="/ppt/slides/slide5.xml" Id="Ra96d0c9f6d1b4c4d" /><Relationship Type="http://schemas.openxmlformats.org/officeDocument/2006/relationships/slide" Target="/ppt/slides/slide6.xml" Id="R3ab79f98cad74c27" /><Relationship Type="http://schemas.openxmlformats.org/officeDocument/2006/relationships/slide" Target="/ppt/slides/slide7.xml" Id="Rcc9ebb6e2f68447e" /><Relationship Type="http://schemas.openxmlformats.org/officeDocument/2006/relationships/slide" Target="/ppt/slides/slide8.xml" Id="Ra339e3c0126d4dbe" /><Relationship Type="http://schemas.openxmlformats.org/officeDocument/2006/relationships/slide" Target="/ppt/slides/slide9.xml" Id="Rccc71df3a0734cd0" /><Relationship Type="http://schemas.openxmlformats.org/officeDocument/2006/relationships/slide" Target="/ppt/slides/slide10.xml" Id="Rfe9034e3a80b4a27" /><Relationship Type="http://schemas.openxmlformats.org/officeDocument/2006/relationships/slide" Target="/ppt/slides/slide11.xml" Id="R9f740e35aec64e7f" /><Relationship Type="http://schemas.openxmlformats.org/officeDocument/2006/relationships/slide" Target="/ppt/slides/slide12.xml" Id="Rd2bcb1473d194612" /><Relationship Type="http://schemas.openxmlformats.org/officeDocument/2006/relationships/slide" Target="/ppt/slides/slide13.xml" Id="R8704486fbb964d91" /><Relationship Type="http://schemas.openxmlformats.org/officeDocument/2006/relationships/slide" Target="/ppt/slides/slide14.xml" Id="Rce33fb1a37e94e22" /><Relationship Type="http://schemas.openxmlformats.org/officeDocument/2006/relationships/tableStyles" Target="/ppt/tableStyles.xml" Id="Rad946a58b24a4bd8" /><Relationship Type="http://schemas.openxmlformats.org/officeDocument/2006/relationships/slide" Target="/ppt/slides/slide15.xml" Id="R70400ac13ee94a27" /><Relationship Type="http://schemas.openxmlformats.org/officeDocument/2006/relationships/slide" Target="/ppt/slides/slide16.xml" Id="R3839a95de04742ca" /><Relationship Type="http://schemas.openxmlformats.org/officeDocument/2006/relationships/slide" Target="/ppt/slides/slide17.xml" Id="R2208253976a94ebb" /><Relationship Type="http://schemas.openxmlformats.org/officeDocument/2006/relationships/slide" Target="/ppt/slides/slide18.xml" Id="Rdf9875037f794769" /><Relationship Type="http://schemas.openxmlformats.org/officeDocument/2006/relationships/slide" Target="/ppt/slides/slide19.xml" Id="R0ddfd2b67c9244e3" /><Relationship Type="http://schemas.openxmlformats.org/officeDocument/2006/relationships/slide" Target="/ppt/slides/slide20.xml" Id="Rd2ff36e4eee14f00" /><Relationship Type="http://schemas.openxmlformats.org/officeDocument/2006/relationships/slide" Target="/ppt/slides/slide21.xml" Id="R41bc5bd2141a4913" /><Relationship Type="http://schemas.openxmlformats.org/officeDocument/2006/relationships/slide" Target="/ppt/slides/slide22.xml" Id="Rbca7bda0768e4867" /><Relationship Type="http://schemas.openxmlformats.org/officeDocument/2006/relationships/slide" Target="/ppt/slides/slide23.xml" Id="R35f9e6696f16458c" /><Relationship Type="http://schemas.openxmlformats.org/officeDocument/2006/relationships/slide" Target="/ppt/slides/slide24.xml" Id="Rf7234fa2feb748c9" /><Relationship Type="http://schemas.openxmlformats.org/officeDocument/2006/relationships/slide" Target="/ppt/slides/slide25.xml" Id="R491f4e2038ba4866" /><Relationship Type="http://schemas.openxmlformats.org/officeDocument/2006/relationships/slide" Target="/ppt/slides/slide26.xml" Id="R938afd02660f4d93" /><Relationship Type="http://schemas.openxmlformats.org/officeDocument/2006/relationships/slide" Target="/ppt/slides/slide27.xml" Id="R6d268c2fc88945dd" /><Relationship Type="http://schemas.openxmlformats.org/officeDocument/2006/relationships/slide" Target="/ppt/slides/slide28.xml" Id="Rf721efc228a64f24" /><Relationship Type="http://schemas.openxmlformats.org/officeDocument/2006/relationships/slide" Target="/ppt/slides/slide29.xml" Id="R576ec26ec4ea4364" /><Relationship Type="http://schemas.openxmlformats.org/officeDocument/2006/relationships/slide" Target="/ppt/slides/slide30.xml" Id="R154432887fa74b55" /><Relationship Type="http://schemas.openxmlformats.org/officeDocument/2006/relationships/slide" Target="/ppt/slides/slide31.xml" Id="Raada00f808564794" /><Relationship Type="http://schemas.openxmlformats.org/officeDocument/2006/relationships/slide" Target="/ppt/slides/slide32.xml" Id="Rf869cb24eed3499e" /><Relationship Type="http://schemas.openxmlformats.org/officeDocument/2006/relationships/slide" Target="/ppt/slides/slide33.xml" Id="Rde081cc912974abe" /><Relationship Type="http://schemas.openxmlformats.org/officeDocument/2006/relationships/slide" Target="/ppt/slides/slide34.xml" Id="R9858ebbb35a34e78" /><Relationship Type="http://schemas.openxmlformats.org/officeDocument/2006/relationships/slide" Target="/ppt/slides/slide35.xml" Id="R8ed0b7ae837f43a6" /><Relationship Type="http://schemas.openxmlformats.org/officeDocument/2006/relationships/slide" Target="/ppt/slides/slide36.xml" Id="R3cfb34f32cb04e64" /><Relationship Type="http://schemas.openxmlformats.org/officeDocument/2006/relationships/slide" Target="/ppt/slides/slide37.xml" Id="R5854cc8832a7440e" /><Relationship Type="http://schemas.openxmlformats.org/officeDocument/2006/relationships/slide" Target="/ppt/slides/slide38.xml" Id="R2afc50f51f8b4760" /><Relationship Type="http://schemas.openxmlformats.org/officeDocument/2006/relationships/slide" Target="/ppt/slides/slide39.xml" Id="R64e6349110364466" /><Relationship Type="http://schemas.openxmlformats.org/officeDocument/2006/relationships/slide" Target="/ppt/slides/slide40.xml" Id="R3f6ca70dfa2f488b" /><Relationship Type="http://schemas.openxmlformats.org/officeDocument/2006/relationships/slide" Target="/ppt/slides/slide41.xml" Id="R60dcf1924e924c97" /><Relationship Type="http://schemas.openxmlformats.org/officeDocument/2006/relationships/slide" Target="/ppt/slides/slide42.xml" Id="Rf68640f160824a4f" /><Relationship Type="http://schemas.openxmlformats.org/officeDocument/2006/relationships/slide" Target="/ppt/slides/slide43.xml" Id="R301c41e554874a50" /><Relationship Type="http://schemas.openxmlformats.org/officeDocument/2006/relationships/slide" Target="/ppt/slides/slide44.xml" Id="R45416e8b5dfa4cb8" /><Relationship Type="http://schemas.openxmlformats.org/officeDocument/2006/relationships/slide" Target="/ppt/slides/slide45.xml" Id="Rc070b38c8d6a4684" /><Relationship Type="http://schemas.openxmlformats.org/officeDocument/2006/relationships/slide" Target="/ppt/slides/slide46.xml" Id="R1866cf6db2144b60" /><Relationship Type="http://schemas.openxmlformats.org/officeDocument/2006/relationships/slide" Target="/ppt/slides/slide47.xml" Id="Rfac68586130f4f67" /><Relationship Type="http://schemas.openxmlformats.org/officeDocument/2006/relationships/slide" Target="/ppt/slides/slide48.xml" Id="R27a541e06d3944bb" /><Relationship Type="http://schemas.openxmlformats.org/officeDocument/2006/relationships/slideMaster" Target="/ppt/slideMasters/slideMaster2.xml" Id="R57fbd4e184b04045" /><Relationship Type="http://schemas.openxmlformats.org/officeDocument/2006/relationships/slideMaster" Target="/ppt/slideMasters/slideMaster3.xml" Id="R6773062f097d40ad" /><Relationship Type="http://schemas.openxmlformats.org/officeDocument/2006/relationships/slideMaster" Target="/ppt/slideMasters/slideMaster4.xml" Id="R8ce20ad7907345e2" /><Relationship Type="http://schemas.openxmlformats.org/officeDocument/2006/relationships/slideMaster" Target="/ppt/slideMasters/slideMaster5.xml" Id="R34483738970846bc" /><Relationship Type="http://schemas.openxmlformats.org/officeDocument/2006/relationships/slide" Target="/ppt/slides/slide49.xml" Id="Rdc87e9fc08504ca5" /><Relationship Type="http://schemas.openxmlformats.org/officeDocument/2006/relationships/slide" Target="/ppt/slides/slide50.xml" Id="R8bb87680c2034390" /><Relationship Type="http://schemas.openxmlformats.org/officeDocument/2006/relationships/slide" Target="/ppt/slides/slide51.xml" Id="R8aeeb01d1d574c0f" /><Relationship Type="http://schemas.openxmlformats.org/officeDocument/2006/relationships/slide" Target="/ppt/slides/slide52.xml" Id="R8fadc671a2ba4685" /><Relationship Type="http://schemas.openxmlformats.org/officeDocument/2006/relationships/slide" Target="/ppt/slides/slide53.xml" Id="Rdb5f9af3934a4057" /><Relationship Type="http://schemas.openxmlformats.org/officeDocument/2006/relationships/slide" Target="/ppt/slides/slide54.xml" Id="Rb9e02ee73bad4751" /><Relationship Type="http://schemas.openxmlformats.org/officeDocument/2006/relationships/slide" Target="/ppt/slides/slide55.xml" Id="R54205ecc38104fb4" /><Relationship Type="http://schemas.openxmlformats.org/officeDocument/2006/relationships/slide" Target="/ppt/slides/slide56.xml" Id="Racfed878a0db4b71" /><Relationship Type="http://schemas.openxmlformats.org/officeDocument/2006/relationships/slide" Target="/ppt/slides/slide57.xml" Id="Rc8cf311f07ac48ed" /><Relationship Type="http://schemas.openxmlformats.org/officeDocument/2006/relationships/slide" Target="/ppt/slides/slide58.xml" Id="Rcbe23685c8114130" /><Relationship Type="http://schemas.openxmlformats.org/officeDocument/2006/relationships/slide" Target="/ppt/slides/slide59.xml" Id="Rcbe0af1f2ce448e0" /><Relationship Type="http://schemas.openxmlformats.org/officeDocument/2006/relationships/notesMaster" Target="/ppt/notesMasters/notesMaster1.xml" Id="Rbc7ef6fa54974c85" /><Relationship Type="http://schemas.openxmlformats.org/officeDocument/2006/relationships/slide" Target="/ppt/slides/slide60.xml" Id="R18ad7851c0e6483b" /><Relationship Type="http://schemas.openxmlformats.org/officeDocument/2006/relationships/slide" Target="/ppt/slides/slide61.xml" Id="R48da1ad27ef940f6" /><Relationship Type="http://schemas.openxmlformats.org/officeDocument/2006/relationships/slide" Target="/ppt/slides/slide62.xml" Id="Ra58f3103dabb42eb" /><Relationship Type="http://schemas.openxmlformats.org/officeDocument/2006/relationships/slide" Target="/ppt/slides/slide63.xml" Id="R3ce987fed3cd4218" /><Relationship Type="http://schemas.openxmlformats.org/officeDocument/2006/relationships/slide" Target="/ppt/slides/slide64.xml" Id="Rc2a0d8993ed340b8" /><Relationship Type="http://schemas.openxmlformats.org/officeDocument/2006/relationships/slide" Target="/ppt/slides/slide65.xml" Id="Rfc5d1c2bfc1442e8" /><Relationship Type="http://schemas.openxmlformats.org/officeDocument/2006/relationships/slide" Target="/ppt/slides/slide66.xml" Id="R39ac1e4446a94833" /><Relationship Type="http://schemas.openxmlformats.org/officeDocument/2006/relationships/slide" Target="/ppt/slides/slide67.xml" Id="R85f9236efab04e0a" /><Relationship Type="http://schemas.openxmlformats.org/officeDocument/2006/relationships/slide" Target="/ppt/slides/slide68.xml" Id="R4cd716a53a6642fb" /><Relationship Type="http://schemas.openxmlformats.org/officeDocument/2006/relationships/slide" Target="/ppt/slides/slide69.xml" Id="Refd77966d406449b" /><Relationship Type="http://schemas.openxmlformats.org/officeDocument/2006/relationships/slide" Target="/ppt/slides/slide70.xml" Id="R89b35e430ac34719" /><Relationship Type="http://schemas.openxmlformats.org/officeDocument/2006/relationships/slide" Target="/ppt/slides/slide71.xml" Id="Rbcadea3cbd924339" /><Relationship Type="http://schemas.openxmlformats.org/officeDocument/2006/relationships/slide" Target="/ppt/slides/slide72.xml" Id="R72dac1144a8440c7" /><Relationship Type="http://schemas.openxmlformats.org/officeDocument/2006/relationships/slide" Target="/ppt/slides/slide73.xml" Id="R6c6613b6ff3f4fd6" /><Relationship Type="http://schemas.openxmlformats.org/officeDocument/2006/relationships/slide" Target="/ppt/slides/slide74.xml" Id="R555f7e0180b54bec" /><Relationship Type="http://schemas.openxmlformats.org/officeDocument/2006/relationships/slide" Target="/ppt/slides/slide75.xml" Id="R0c59d541c10f4519" /><Relationship Type="http://schemas.openxmlformats.org/officeDocument/2006/relationships/slide" Target="/ppt/slides/slide76.xml" Id="R09c7730795d740b0" /><Relationship Type="http://schemas.openxmlformats.org/officeDocument/2006/relationships/slide" Target="/ppt/slides/slide77.xml" Id="R4a4280d58ecb4753" /><Relationship Type="http://schemas.openxmlformats.org/officeDocument/2006/relationships/slide" Target="/ppt/slides/slide78.xml" Id="Rb7c1e971d578436b" /><Relationship Type="http://schemas.openxmlformats.org/officeDocument/2006/relationships/slide" Target="/ppt/slides/slide79.xml" Id="R4493fcf98411408f" /><Relationship Type="http://schemas.openxmlformats.org/officeDocument/2006/relationships/slide" Target="/ppt/slides/slide80.xml" Id="Rc45d4c1e02cf4613" /><Relationship Type="http://schemas.openxmlformats.org/officeDocument/2006/relationships/slide" Target="/ppt/slides/slide81.xml" Id="R64fa4cfb5fdf47e2" /><Relationship Type="http://schemas.openxmlformats.org/officeDocument/2006/relationships/slide" Target="/ppt/slides/slide82.xml" Id="Reac1ba75175a4eca" /><Relationship Type="http://schemas.openxmlformats.org/officeDocument/2006/relationships/slide" Target="/ppt/slides/slide83.xml" Id="Rf9a073cd7437406f" /><Relationship Type="http://schemas.openxmlformats.org/officeDocument/2006/relationships/slide" Target="/ppt/slides/slide84.xml" Id="Rbb548f3321a443b6" /><Relationship Type="http://schemas.openxmlformats.org/officeDocument/2006/relationships/slide" Target="/ppt/slides/slide85.xml" Id="Re7dacb793caf4450" /><Relationship Type="http://schemas.openxmlformats.org/officeDocument/2006/relationships/slide" Target="/ppt/slides/slide86.xml" Id="R42da891e03054e40" /><Relationship Type="http://schemas.openxmlformats.org/officeDocument/2006/relationships/slide" Target="/ppt/slides/slide87.xml" Id="R22b8e164845a4f9c" /><Relationship Type="http://schemas.openxmlformats.org/officeDocument/2006/relationships/slide" Target="/ppt/slides/slide88.xml" Id="Re58d2d1eb1f14fa6" /><Relationship Type="http://schemas.openxmlformats.org/officeDocument/2006/relationships/slide" Target="/ppt/slides/slide89.xml" Id="R555ed9455d1c4f13" /><Relationship Type="http://schemas.openxmlformats.org/officeDocument/2006/relationships/slide" Target="/ppt/slides/slide90.xml" Id="R5f3b479e292049d2" /><Relationship Type="http://schemas.openxmlformats.org/officeDocument/2006/relationships/slide" Target="/ppt/slides/slide91.xml" Id="Ra3dd4da842804242" /><Relationship Type="http://schemas.openxmlformats.org/officeDocument/2006/relationships/slide" Target="/ppt/slides/slide92.xml" Id="R2b27f3e0d7424b1e" /><Relationship Type="http://schemas.openxmlformats.org/officeDocument/2006/relationships/slide" Target="/ppt/slides/slide93.xml" Id="R4f7def7171f84f8b" /><Relationship Type="http://schemas.openxmlformats.org/officeDocument/2006/relationships/slide" Target="/ppt/slides/slide94.xml" Id="R38dc466d2ed0406e" /><Relationship Type="http://schemas.openxmlformats.org/officeDocument/2006/relationships/slide" Target="/ppt/slides/slide95.xml" Id="R1c814a6bd418424f" /><Relationship Type="http://schemas.openxmlformats.org/officeDocument/2006/relationships/slide" Target="/ppt/slides/slide96.xml" Id="Rf9bf5f16b7eb4215" /><Relationship Type="http://schemas.openxmlformats.org/officeDocument/2006/relationships/slide" Target="/ppt/slides/slide97.xml" Id="R5b2a7676b9464cdd" /><Relationship Type="http://schemas.openxmlformats.org/officeDocument/2006/relationships/slide" Target="/ppt/slides/slide98.xml" Id="R37b3b45b3ee149ab" /><Relationship Type="http://schemas.openxmlformats.org/officeDocument/2006/relationships/slide" Target="/ppt/slides/slide99.xml" Id="R14ff8e246f9c462b" /><Relationship Type="http://schemas.openxmlformats.org/officeDocument/2006/relationships/slide" Target="/ppt/slides/slide100.xml" Id="R94735f2230b44429" /><Relationship Type="http://schemas.openxmlformats.org/officeDocument/2006/relationships/slide" Target="/ppt/slides/slide101.xml" Id="Ra882c2398b61478a" /></Relationships>
</file>

<file path=ppt/graphics/_rels/data1.xml.rels>&#65279;<?xml version="1.0" encoding="utf-8"?><Relationships xmlns="http://schemas.openxmlformats.org/package/2006/relationships"><Relationship Type="http://schemas.openxmlformats.org/officeDocument/2006/relationships/image" Target="/ppt/media/image20.png" Id="Rfad30394bb18470f" /><Relationship Type="http://schemas.openxmlformats.org/officeDocument/2006/relationships/image" Target="/ppt/media/image2.svg" Id="Ra6ecd60a343c4605" /><Relationship Type="http://schemas.openxmlformats.org/officeDocument/2006/relationships/image" Target="/ppt/media/image21.png" Id="Rc89e6b075ecb40cc" /><Relationship Type="http://schemas.openxmlformats.org/officeDocument/2006/relationships/image" Target="/ppt/media/image3.svg" Id="R28ef30df38044900" /><Relationship Type="http://schemas.openxmlformats.org/officeDocument/2006/relationships/image" Target="/ppt/media/image22.png" Id="R4acde1e202e043bb" /><Relationship Type="http://schemas.openxmlformats.org/officeDocument/2006/relationships/image" Target="/ppt/media/image4.svg" Id="Re0a33eae70ec43c9" /></Relationships>
</file>

<file path=ppt/graphics/_rels/data2.xml.rels>&#65279;<?xml version="1.0" encoding="utf-8"?><Relationships xmlns="http://schemas.openxmlformats.org/package/2006/relationships"><Relationship Type="http://schemas.openxmlformats.org/officeDocument/2006/relationships/image" Target="/ppt/media/image20.png" Id="Raf2180e1a6dd4bb9" /><Relationship Type="http://schemas.openxmlformats.org/officeDocument/2006/relationships/image" Target="/ppt/media/image2.svg" Id="R9b8013c5c1c041e7" /><Relationship Type="http://schemas.openxmlformats.org/officeDocument/2006/relationships/image" Target="/ppt/media/image21.png" Id="Rcafae11e6c2b4801" /><Relationship Type="http://schemas.openxmlformats.org/officeDocument/2006/relationships/image" Target="/ppt/media/image3.svg" Id="R38b6261552254b27" /><Relationship Type="http://schemas.openxmlformats.org/officeDocument/2006/relationships/image" Target="/ppt/media/image22.png" Id="Rb21ee69b5bd8406a" /><Relationship Type="http://schemas.openxmlformats.org/officeDocument/2006/relationships/image" Target="/ppt/media/image4.svg" Id="R017f176147c8438f" /></Relationships>
</file>

<file path=ppt/graphic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data1.xml><?xml version="1.0" encoding="utf-8"?>
<dgm:dataModel xmlns:dgm="http://schemas.openxmlformats.org/drawingml/2006/diagram" xmlns:a="http://schemas.openxmlformats.org/drawingml/2006/main">
  <dgm:ptLst>
    <dgm:pt modelId="{46BA781B-5FD4-4398-90E2-5DD3ACDFF0AE}"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38B84C35-9E2C-4CC0-B169-B23EDC5DA83D}">
      <dgm:prSet/>
      <dgm:spPr/>
      <dgm:t>
        <a:bodyPr/>
        <a:lstStyle/>
        <a:p>
          <a:pPr>
            <a:lnSpc>
              <a:spcPct val="100000"/>
            </a:lnSpc>
            <a:defRPr b="1"/>
          </a:pPr>
          <a:r>
            <a:rPr lang="en-US" dirty="0"/>
            <a:t>March 19</a:t>
          </a:r>
          <a:r>
            <a:rPr lang="en-US" baseline="30000" dirty="0"/>
            <a:t>th</a:t>
          </a:r>
          <a:r>
            <a:rPr lang="en-US" dirty="0"/>
            <a:t> </a:t>
          </a:r>
        </a:p>
      </dgm:t>
    </dgm:pt>
    <dgm:pt modelId="{D59D04D2-581C-47B8-98FE-33C2B659F951}" type="parTrans" cxnId="{C1A1888F-B565-42B0-B929-904699061B3C}">
      <dgm:prSet/>
      <dgm:spPr/>
      <dgm:t>
        <a:bodyPr/>
        <a:lstStyle/>
        <a:p>
          <a:endParaRPr lang="en-US"/>
        </a:p>
      </dgm:t>
    </dgm:pt>
    <dgm:pt modelId="{DE387FF4-096A-42AE-97DB-87743990B4FA}" type="sibTrans" cxnId="{C1A1888F-B565-42B0-B929-904699061B3C}">
      <dgm:prSet/>
      <dgm:spPr/>
      <dgm:t>
        <a:bodyPr/>
        <a:lstStyle/>
        <a:p>
          <a:endParaRPr lang="en-US"/>
        </a:p>
      </dgm:t>
    </dgm:pt>
    <dgm:pt modelId="{81E4DC93-5370-4313-86B6-115E745349AE}">
      <dgm:prSet/>
      <dgm:spPr/>
      <dgm:t>
        <a:bodyPr/>
        <a:lstStyle/>
        <a:p>
          <a:pPr>
            <a:lnSpc>
              <a:spcPct val="100000"/>
            </a:lnSpc>
          </a:pPr>
          <a:r>
            <a:rPr lang="en-US" b="0" i="1" u="none" dirty="0"/>
            <a:t>9:30am to 10:00am</a:t>
          </a:r>
          <a:br>
            <a:rPr lang="en-US" b="1" u="sng" dirty="0"/>
          </a:br>
          <a:r>
            <a:rPr lang="en-US" b="1" u="sng" dirty="0"/>
            <a:t>Part 1</a:t>
          </a:r>
        </a:p>
        <a:p>
          <a:pPr>
            <a:lnSpc>
              <a:spcPct val="100000"/>
            </a:lnSpc>
          </a:pPr>
          <a:r>
            <a:rPr lang="en-US" b="1" dirty="0"/>
            <a:t>ESF-8 Command Element Call</a:t>
          </a:r>
        </a:p>
        <a:p>
          <a:pPr>
            <a:lnSpc>
              <a:spcPct val="100000"/>
            </a:lnSpc>
          </a:pPr>
          <a:r>
            <a:rPr lang="en-US" b="1" dirty="0"/>
            <a:t>Exercise Briefing</a:t>
          </a:r>
        </a:p>
        <a:p>
          <a:pPr>
            <a:lnSpc>
              <a:spcPct val="100000"/>
            </a:lnSpc>
          </a:pPr>
          <a:r>
            <a:rPr lang="en-US" b="1" dirty="0"/>
            <a:t>---</a:t>
          </a:r>
        </a:p>
      </dgm:t>
    </dgm:pt>
    <dgm:pt modelId="{B3277BCD-0C14-48BC-AB90-59171873BAA3}" type="parTrans" cxnId="{FEB88E88-398C-4D0F-99B6-B6DE492FC627}">
      <dgm:prSet/>
      <dgm:spPr/>
      <dgm:t>
        <a:bodyPr/>
        <a:lstStyle/>
        <a:p>
          <a:endParaRPr lang="en-US"/>
        </a:p>
      </dgm:t>
    </dgm:pt>
    <dgm:pt modelId="{AE125C35-9693-4FC4-AC47-291574DFAF4C}" type="sibTrans" cxnId="{FEB88E88-398C-4D0F-99B6-B6DE492FC627}">
      <dgm:prSet/>
      <dgm:spPr/>
      <dgm:t>
        <a:bodyPr/>
        <a:lstStyle/>
        <a:p>
          <a:endParaRPr lang="en-US"/>
        </a:p>
      </dgm:t>
    </dgm:pt>
    <dgm:pt modelId="{65E012A8-3A61-4E39-97B5-C2BFD62AAECD}">
      <dgm:prSet/>
      <dgm:spPr/>
      <dgm:t>
        <a:bodyPr/>
        <a:lstStyle/>
        <a:p>
          <a:pPr>
            <a:lnSpc>
              <a:spcPct val="100000"/>
            </a:lnSpc>
          </a:pPr>
          <a:r>
            <a:rPr lang="en-US" b="1" dirty="0"/>
            <a:t>Triage, Disposition, Load Balance, Survey</a:t>
          </a:r>
          <a:br>
            <a:rPr lang="en-US" b="1" dirty="0"/>
          </a:br>
          <a:r>
            <a:rPr lang="en-US" b="0" i="1" dirty="0"/>
            <a:t>(over following six days)</a:t>
          </a:r>
          <a:endParaRPr lang="en-US" b="1" dirty="0"/>
        </a:p>
      </dgm:t>
    </dgm:pt>
    <dgm:pt modelId="{9D43642D-8F91-42DB-A046-9AD459B303D6}" type="parTrans" cxnId="{1B961416-BE1F-4DD7-834E-B573E721EC3B}">
      <dgm:prSet/>
      <dgm:spPr/>
      <dgm:t>
        <a:bodyPr/>
        <a:lstStyle/>
        <a:p>
          <a:endParaRPr lang="en-US"/>
        </a:p>
      </dgm:t>
    </dgm:pt>
    <dgm:pt modelId="{0F1DF501-BE1F-47E6-A0CB-562480174959}" type="sibTrans" cxnId="{1B961416-BE1F-4DD7-834E-B573E721EC3B}">
      <dgm:prSet/>
      <dgm:spPr/>
      <dgm:t>
        <a:bodyPr/>
        <a:lstStyle/>
        <a:p>
          <a:endParaRPr lang="en-US"/>
        </a:p>
      </dgm:t>
    </dgm:pt>
    <dgm:pt modelId="{102F961C-FA46-40F4-83F7-C87843400B7A}">
      <dgm:prSet/>
      <dgm:spPr/>
      <dgm:t>
        <a:bodyPr/>
        <a:lstStyle/>
        <a:p>
          <a:pPr>
            <a:lnSpc>
              <a:spcPct val="100000"/>
            </a:lnSpc>
            <a:defRPr b="1"/>
          </a:pPr>
          <a:r>
            <a:rPr lang="en-US" dirty="0"/>
            <a:t>March 26</a:t>
          </a:r>
          <a:r>
            <a:rPr lang="en-US" baseline="30000" dirty="0"/>
            <a:t>th</a:t>
          </a:r>
          <a:r>
            <a:rPr lang="en-US" dirty="0"/>
            <a:t> </a:t>
          </a:r>
        </a:p>
      </dgm:t>
    </dgm:pt>
    <dgm:pt modelId="{92EE5FEA-0B23-4BF5-9C93-11C3098F7A9F}" type="parTrans" cxnId="{3094CA0C-76E1-469C-876C-379886EDB0AA}">
      <dgm:prSet/>
      <dgm:spPr/>
      <dgm:t>
        <a:bodyPr/>
        <a:lstStyle/>
        <a:p>
          <a:endParaRPr lang="en-US"/>
        </a:p>
      </dgm:t>
    </dgm:pt>
    <dgm:pt modelId="{7D7EA297-D4F5-47C2-8FAF-565F70F9783C}" type="sibTrans" cxnId="{3094CA0C-76E1-469C-876C-379886EDB0AA}">
      <dgm:prSet/>
      <dgm:spPr/>
      <dgm:t>
        <a:bodyPr/>
        <a:lstStyle/>
        <a:p>
          <a:endParaRPr lang="en-US"/>
        </a:p>
      </dgm:t>
    </dgm:pt>
    <dgm:pt modelId="{7CFF2A57-9C3D-4C65-A46C-8A6C3E5F30AA}">
      <dgm:prSet/>
      <dgm:spPr/>
      <dgm:t>
        <a:bodyPr/>
        <a:lstStyle/>
        <a:p>
          <a:pPr>
            <a:lnSpc>
              <a:spcPct val="100000"/>
            </a:lnSpc>
          </a:pPr>
          <a:r>
            <a:rPr lang="en-US" b="0" i="1" u="none" dirty="0"/>
            <a:t>9:30am to 11:30am</a:t>
          </a:r>
          <a:br>
            <a:rPr lang="en-US" b="1" u="sng" dirty="0"/>
          </a:br>
          <a:r>
            <a:rPr lang="en-US" b="1" u="sng" dirty="0"/>
            <a:t>Part 2 </a:t>
          </a:r>
          <a:br>
            <a:rPr lang="en-US" b="1" u="sng" dirty="0"/>
          </a:br>
          <a:r>
            <a:rPr lang="en-US" b="1" dirty="0"/>
            <a:t>Hospital Operations Coordination Call</a:t>
          </a:r>
          <a:br>
            <a:rPr lang="en-US" b="1" dirty="0"/>
          </a:br>
          <a:r>
            <a:rPr lang="en-US" b="0" i="1" dirty="0"/>
            <a:t>(virtual)</a:t>
          </a:r>
          <a:endParaRPr lang="en-US" b="1" u="sng" dirty="0"/>
        </a:p>
      </dgm:t>
    </dgm:pt>
    <dgm:pt modelId="{BB50E29E-383E-4D72-A1D6-D1DBE9F5E83C}" type="parTrans" cxnId="{406D7FA1-0B19-4051-8637-8208EC26C5D2}">
      <dgm:prSet/>
      <dgm:spPr/>
      <dgm:t>
        <a:bodyPr/>
        <a:lstStyle/>
        <a:p>
          <a:endParaRPr lang="en-US"/>
        </a:p>
      </dgm:t>
    </dgm:pt>
    <dgm:pt modelId="{979FD82C-545D-495B-8EFA-5CEA97A6C44F}" type="sibTrans" cxnId="{406D7FA1-0B19-4051-8637-8208EC26C5D2}">
      <dgm:prSet/>
      <dgm:spPr/>
      <dgm:t>
        <a:bodyPr/>
        <a:lstStyle/>
        <a:p>
          <a:endParaRPr lang="en-US"/>
        </a:p>
      </dgm:t>
    </dgm:pt>
    <dgm:pt modelId="{42162D2D-8D62-4631-AEB6-28E751622F9B}">
      <dgm:prSet/>
      <dgm:spPr/>
      <dgm:t>
        <a:bodyPr/>
        <a:lstStyle/>
        <a:p>
          <a:pPr>
            <a:lnSpc>
              <a:spcPct val="100000"/>
            </a:lnSpc>
            <a:defRPr b="1"/>
          </a:pPr>
          <a:r>
            <a:rPr lang="en-US" dirty="0"/>
            <a:t>Post-Exercise</a:t>
          </a:r>
        </a:p>
      </dgm:t>
    </dgm:pt>
    <dgm:pt modelId="{AE5F74BD-DA48-4C94-BD74-2C89703E8001}" type="parTrans" cxnId="{D17E683D-31EB-4019-A1FD-85C9E9AD93A2}">
      <dgm:prSet/>
      <dgm:spPr/>
      <dgm:t>
        <a:bodyPr/>
        <a:lstStyle/>
        <a:p>
          <a:endParaRPr lang="en-US"/>
        </a:p>
      </dgm:t>
    </dgm:pt>
    <dgm:pt modelId="{69DFC861-E897-4747-B456-E3CFC4D70541}" type="sibTrans" cxnId="{D17E683D-31EB-4019-A1FD-85C9E9AD93A2}">
      <dgm:prSet/>
      <dgm:spPr/>
      <dgm:t>
        <a:bodyPr/>
        <a:lstStyle/>
        <a:p>
          <a:endParaRPr lang="en-US"/>
        </a:p>
      </dgm:t>
    </dgm:pt>
    <dgm:pt modelId="{DCA5A441-5B0B-4701-8177-1139F8FDC39F}">
      <dgm:prSet/>
      <dgm:spPr/>
      <dgm:t>
        <a:bodyPr/>
        <a:lstStyle/>
        <a:p>
          <a:pPr>
            <a:lnSpc>
              <a:spcPct val="100000"/>
            </a:lnSpc>
          </a:pPr>
          <a:br>
            <a:rPr lang="en-US" b="1" u="sng" dirty="0"/>
          </a:br>
          <a:r>
            <a:rPr lang="en-US" b="1" u="sng" dirty="0"/>
            <a:t>After-Exercise Part 3</a:t>
          </a:r>
        </a:p>
      </dgm:t>
    </dgm:pt>
    <dgm:pt modelId="{79748748-65C3-4950-B6D4-43EF6CC6E509}" type="parTrans" cxnId="{FCF918D1-E59E-407D-A9E3-6FFEA51556F7}">
      <dgm:prSet/>
      <dgm:spPr/>
      <dgm:t>
        <a:bodyPr/>
        <a:lstStyle/>
        <a:p>
          <a:endParaRPr lang="en-US"/>
        </a:p>
      </dgm:t>
    </dgm:pt>
    <dgm:pt modelId="{A61E45B5-AB72-4693-AEC9-463FB279D3AE}" type="sibTrans" cxnId="{FCF918D1-E59E-407D-A9E3-6FFEA51556F7}">
      <dgm:prSet/>
      <dgm:spPr/>
      <dgm:t>
        <a:bodyPr/>
        <a:lstStyle/>
        <a:p>
          <a:endParaRPr lang="en-US"/>
        </a:p>
      </dgm:t>
    </dgm:pt>
    <dgm:pt modelId="{8523DECC-F29E-4F7B-AC31-72E9AA609E71}">
      <dgm:prSet/>
      <dgm:spPr/>
      <dgm:t>
        <a:bodyPr/>
        <a:lstStyle/>
        <a:p>
          <a:pPr>
            <a:lnSpc>
              <a:spcPct val="100000"/>
            </a:lnSpc>
          </a:pPr>
          <a:r>
            <a:rPr lang="en-US" b="1" dirty="0"/>
            <a:t>Survey</a:t>
          </a:r>
        </a:p>
      </dgm:t>
    </dgm:pt>
    <dgm:pt modelId="{6A0484FB-1CD6-4A46-B3A6-4E9156D5D007}" type="parTrans" cxnId="{3A691B20-507E-4F22-A316-0443DD5DBC54}">
      <dgm:prSet/>
      <dgm:spPr/>
      <dgm:t>
        <a:bodyPr/>
        <a:lstStyle/>
        <a:p>
          <a:endParaRPr lang="en-US"/>
        </a:p>
      </dgm:t>
    </dgm:pt>
    <dgm:pt modelId="{B4DA7A87-83B2-48CE-BF0B-AB453D130EDA}" type="sibTrans" cxnId="{3A691B20-507E-4F22-A316-0443DD5DBC54}">
      <dgm:prSet/>
      <dgm:spPr/>
      <dgm:t>
        <a:bodyPr/>
        <a:lstStyle/>
        <a:p>
          <a:endParaRPr lang="en-US"/>
        </a:p>
      </dgm:t>
    </dgm:pt>
    <dgm:pt modelId="{F7CFDD85-48E7-4583-BD4D-5944C88F9E3D}">
      <dgm:prSet/>
      <dgm:spPr/>
      <dgm:t>
        <a:bodyPr/>
        <a:lstStyle/>
        <a:p>
          <a:r>
            <a:rPr lang="en-US" b="1" dirty="0"/>
            <a:t>After-Action Review</a:t>
          </a:r>
        </a:p>
      </dgm:t>
    </dgm:pt>
    <dgm:pt modelId="{DB88642C-EFB2-4405-B748-25F9C29DA29F}" type="parTrans" cxnId="{5AADF959-87A9-499B-B316-9C1B2A6167AB}">
      <dgm:prSet/>
      <dgm:spPr/>
      <dgm:t>
        <a:bodyPr/>
        <a:lstStyle/>
        <a:p>
          <a:endParaRPr lang="en-US"/>
        </a:p>
      </dgm:t>
    </dgm:pt>
    <dgm:pt modelId="{DB9ABA7B-6134-4089-8A97-890FB5107619}" type="sibTrans" cxnId="{5AADF959-87A9-499B-B316-9C1B2A6167AB}">
      <dgm:prSet/>
      <dgm:spPr/>
      <dgm:t>
        <a:bodyPr/>
        <a:lstStyle/>
        <a:p>
          <a:endParaRPr lang="en-US"/>
        </a:p>
      </dgm:t>
    </dgm:pt>
    <dgm:pt modelId="{42874B64-503B-4538-9A9F-4B2F9C6E412A}" type="pres">
      <dgm:prSet presAssocID="{46BA781B-5FD4-4398-90E2-5DD3ACDFF0AE}" presName="root" presStyleCnt="0">
        <dgm:presLayoutVars>
          <dgm:dir/>
          <dgm:resizeHandles val="exact"/>
        </dgm:presLayoutVars>
      </dgm:prSet>
      <dgm:spPr/>
    </dgm:pt>
    <dgm:pt modelId="{7BC66E78-9B74-4417-9D5F-C5F1D7945F45}" type="pres">
      <dgm:prSet presAssocID="{38B84C35-9E2C-4CC0-B169-B23EDC5DA83D}" presName="compNode" presStyleCnt="0"/>
      <dgm:spPr/>
    </dgm:pt>
    <dgm:pt modelId="{6649464F-781D-41A7-A4CE-EE53CE63E40A}" type="pres">
      <dgm:prSet presAssocID="{38B84C35-9E2C-4CC0-B169-B23EDC5DA83D}" presName="iconRect" presStyleLbl="node1" presStyleIdx="0" presStyleCnt="3"/>
      <dgm:spPr>
        <a:blipFill>
          <a:blip xmlns:r="http://schemas.openxmlformats.org/officeDocument/2006/relationships" r:embed="Rfad30394bb18470f">
            <a:extLst>
              <a:ext uri="{96DAC541-7B7A-43D3-8B79-37D633B846F1}">
                <asvg:svgBlip xmlns:asvg="http://schemas.microsoft.com/office/drawing/2016/SVG/main" r:embed="Ra6ecd60a343c4605"/>
              </a:ext>
            </a:extLst>
          </a:blip>
          <a:srcRect/>
          <a:stretch>
            <a:fillRect/>
          </a:stretch>
        </a:blipFill>
        <a:ln>
          <a:noFill/>
        </a:ln>
      </dgm:spPr>
      <dgm:extLst>
        <a:ext uri="{E40237B7-FDA0-4F09-8148-C483321AD2D9}">
          <dgm14:cNvPr xmlns:dgm14="http://schemas.microsoft.com/office/drawing/2010/diagram" id="0" name="" descr="Siren outline"/>
        </a:ext>
      </dgm:extLst>
    </dgm:pt>
    <dgm:pt modelId="{416FBC6C-010A-4BC9-8C1C-621FAF72C7E7}" type="pres">
      <dgm:prSet presAssocID="{38B84C35-9E2C-4CC0-B169-B23EDC5DA83D}" presName="iconSpace" presStyleCnt="0"/>
      <dgm:spPr/>
    </dgm:pt>
    <dgm:pt modelId="{23E6F824-763A-43BF-8982-EB9A2382A7B6}" type="pres">
      <dgm:prSet presAssocID="{38B84C35-9E2C-4CC0-B169-B23EDC5DA83D}" presName="parTx" presStyleLbl="revTx" presStyleIdx="0" presStyleCnt="6">
        <dgm:presLayoutVars>
          <dgm:chMax val="0"/>
          <dgm:chPref val="0"/>
        </dgm:presLayoutVars>
      </dgm:prSet>
      <dgm:spPr/>
    </dgm:pt>
    <dgm:pt modelId="{3F0AE4E4-62F2-47B0-BB6E-68996E821E89}" type="pres">
      <dgm:prSet presAssocID="{38B84C35-9E2C-4CC0-B169-B23EDC5DA83D}" presName="txSpace" presStyleCnt="0"/>
      <dgm:spPr/>
    </dgm:pt>
    <dgm:pt modelId="{CCA49C2C-CB56-4CBA-833D-1AE540F3C4BE}" type="pres">
      <dgm:prSet presAssocID="{38B84C35-9E2C-4CC0-B169-B23EDC5DA83D}" presName="desTx" presStyleLbl="revTx" presStyleIdx="1" presStyleCnt="6">
        <dgm:presLayoutVars/>
      </dgm:prSet>
      <dgm:spPr/>
    </dgm:pt>
    <dgm:pt modelId="{595A14E7-8554-4274-8571-104B79D377F2}" type="pres">
      <dgm:prSet presAssocID="{DE387FF4-096A-42AE-97DB-87743990B4FA}" presName="sibTrans" presStyleCnt="0"/>
      <dgm:spPr/>
    </dgm:pt>
    <dgm:pt modelId="{5ABE4AC3-1FB3-4F1E-96D8-EDE143EBD99E}" type="pres">
      <dgm:prSet presAssocID="{102F961C-FA46-40F4-83F7-C87843400B7A}" presName="compNode" presStyleCnt="0"/>
      <dgm:spPr/>
    </dgm:pt>
    <dgm:pt modelId="{FA54DA4F-2CAB-4D8E-BAF3-C6F8EC622169}" type="pres">
      <dgm:prSet presAssocID="{102F961C-FA46-40F4-83F7-C87843400B7A}" presName="iconRect" presStyleLbl="node1" presStyleIdx="1" presStyleCnt="3"/>
      <dgm:spPr>
        <a:blipFill>
          <a:blip xmlns:r="http://schemas.openxmlformats.org/officeDocument/2006/relationships" r:embed="Rc89e6b075ecb40cc">
            <a:extLst>
              <a:ext uri="{96DAC541-7B7A-43D3-8B79-37D633B846F1}">
                <asvg:svgBlip xmlns:asvg="http://schemas.microsoft.com/office/drawing/2016/SVG/main" r:embed="R28ef30df38044900"/>
              </a:ext>
            </a:extLst>
          </a:blip>
          <a:srcRect/>
          <a:stretch>
            <a:fillRect/>
          </a:stretch>
        </a:blipFill>
        <a:ln>
          <a:noFill/>
        </a:ln>
      </dgm:spPr>
      <dgm:extLst>
        <a:ext uri="{E40237B7-FDA0-4F09-8148-C483321AD2D9}">
          <dgm14:cNvPr xmlns:dgm14="http://schemas.microsoft.com/office/drawing/2010/diagram" id="0" name="" descr="Online meeting outline"/>
        </a:ext>
      </dgm:extLst>
    </dgm:pt>
    <dgm:pt modelId="{D29048C8-9E39-4F0C-A52F-65547B52BA93}" type="pres">
      <dgm:prSet presAssocID="{102F961C-FA46-40F4-83F7-C87843400B7A}" presName="iconSpace" presStyleCnt="0"/>
      <dgm:spPr/>
    </dgm:pt>
    <dgm:pt modelId="{5FC2B237-2384-42AA-8E0C-7CD016EE4078}" type="pres">
      <dgm:prSet presAssocID="{102F961C-FA46-40F4-83F7-C87843400B7A}" presName="parTx" presStyleLbl="revTx" presStyleIdx="2" presStyleCnt="6">
        <dgm:presLayoutVars>
          <dgm:chMax val="0"/>
          <dgm:chPref val="0"/>
        </dgm:presLayoutVars>
      </dgm:prSet>
      <dgm:spPr/>
    </dgm:pt>
    <dgm:pt modelId="{E9220A8D-20B9-4FA2-A289-37AAA97A239B}" type="pres">
      <dgm:prSet presAssocID="{102F961C-FA46-40F4-83F7-C87843400B7A}" presName="txSpace" presStyleCnt="0"/>
      <dgm:spPr/>
    </dgm:pt>
    <dgm:pt modelId="{6E43371B-BC0C-4064-AFA1-A407234B2AF1}" type="pres">
      <dgm:prSet presAssocID="{102F961C-FA46-40F4-83F7-C87843400B7A}" presName="desTx" presStyleLbl="revTx" presStyleIdx="3" presStyleCnt="6">
        <dgm:presLayoutVars/>
      </dgm:prSet>
      <dgm:spPr/>
    </dgm:pt>
    <dgm:pt modelId="{70186B28-05EF-4DE9-BD39-E5590EF923A5}" type="pres">
      <dgm:prSet presAssocID="{7D7EA297-D4F5-47C2-8FAF-565F70F9783C}" presName="sibTrans" presStyleCnt="0"/>
      <dgm:spPr/>
    </dgm:pt>
    <dgm:pt modelId="{913A1AC2-8E62-4B48-9937-35636072B128}" type="pres">
      <dgm:prSet presAssocID="{42162D2D-8D62-4631-AEB6-28E751622F9B}" presName="compNode" presStyleCnt="0"/>
      <dgm:spPr/>
    </dgm:pt>
    <dgm:pt modelId="{3409DAEF-E800-4047-AE76-A46E6BA2068E}" type="pres">
      <dgm:prSet presAssocID="{42162D2D-8D62-4631-AEB6-28E751622F9B}" presName="iconRect" presStyleLbl="node1" presStyleIdx="2" presStyleCnt="3"/>
      <dgm:spPr>
        <a:blipFill>
          <a:blip xmlns:r="http://schemas.openxmlformats.org/officeDocument/2006/relationships" r:embed="R4acde1e202e043bb">
            <a:extLst>
              <a:ext uri="{96DAC541-7B7A-43D3-8B79-37D633B846F1}">
                <asvg:svgBlip xmlns:asvg="http://schemas.microsoft.com/office/drawing/2016/SVG/main" r:embed="Re0a33eae70ec43c9"/>
              </a:ext>
            </a:extLst>
          </a:blip>
          <a:srcRect/>
          <a:stretch>
            <a:fillRect/>
          </a:stretch>
        </a:blipFill>
        <a:ln>
          <a:noFill/>
        </a:ln>
      </dgm:spPr>
      <dgm:extLst>
        <a:ext uri="{E40237B7-FDA0-4F09-8148-C483321AD2D9}">
          <dgm14:cNvPr xmlns:dgm14="http://schemas.microsoft.com/office/drawing/2010/diagram" id="0" name="" descr="Document outline"/>
        </a:ext>
      </dgm:extLst>
    </dgm:pt>
    <dgm:pt modelId="{D1CA8D58-7846-4591-83AF-BFA089D148EA}" type="pres">
      <dgm:prSet presAssocID="{42162D2D-8D62-4631-AEB6-28E751622F9B}" presName="iconSpace" presStyleCnt="0"/>
      <dgm:spPr/>
    </dgm:pt>
    <dgm:pt modelId="{50185DA4-B9DA-4062-BCA9-E92FD4313491}" type="pres">
      <dgm:prSet presAssocID="{42162D2D-8D62-4631-AEB6-28E751622F9B}" presName="parTx" presStyleLbl="revTx" presStyleIdx="4" presStyleCnt="6">
        <dgm:presLayoutVars>
          <dgm:chMax val="0"/>
          <dgm:chPref val="0"/>
        </dgm:presLayoutVars>
      </dgm:prSet>
      <dgm:spPr/>
    </dgm:pt>
    <dgm:pt modelId="{312F316F-DFCB-45D6-8F79-9EC686602B38}" type="pres">
      <dgm:prSet presAssocID="{42162D2D-8D62-4631-AEB6-28E751622F9B}" presName="txSpace" presStyleCnt="0"/>
      <dgm:spPr/>
    </dgm:pt>
    <dgm:pt modelId="{8E165334-DC91-48B1-A90B-641D9CD4E723}" type="pres">
      <dgm:prSet presAssocID="{42162D2D-8D62-4631-AEB6-28E751622F9B}" presName="desTx" presStyleLbl="revTx" presStyleIdx="5" presStyleCnt="6">
        <dgm:presLayoutVars/>
      </dgm:prSet>
      <dgm:spPr/>
    </dgm:pt>
  </dgm:ptLst>
  <dgm:cxnLst>
    <dgm:cxn modelId="{3094CA0C-76E1-469C-876C-379886EDB0AA}" srcId="{46BA781B-5FD4-4398-90E2-5DD3ACDFF0AE}" destId="{102F961C-FA46-40F4-83F7-C87843400B7A}" srcOrd="1" destOrd="0" parTransId="{92EE5FEA-0B23-4BF5-9C93-11C3098F7A9F}" sibTransId="{7D7EA297-D4F5-47C2-8FAF-565F70F9783C}"/>
    <dgm:cxn modelId="{1B961416-BE1F-4DD7-834E-B573E721EC3B}" srcId="{38B84C35-9E2C-4CC0-B169-B23EDC5DA83D}" destId="{65E012A8-3A61-4E39-97B5-C2BFD62AAECD}" srcOrd="1" destOrd="0" parTransId="{9D43642D-8F91-42DB-A046-9AD459B303D6}" sibTransId="{0F1DF501-BE1F-47E6-A0CB-562480174959}"/>
    <dgm:cxn modelId="{3A691B20-507E-4F22-A316-0443DD5DBC54}" srcId="{42162D2D-8D62-4631-AEB6-28E751622F9B}" destId="{8523DECC-F29E-4F7B-AC31-72E9AA609E71}" srcOrd="1" destOrd="0" parTransId="{6A0484FB-1CD6-4A46-B3A6-4E9156D5D007}" sibTransId="{B4DA7A87-83B2-48CE-BF0B-AB453D130EDA}"/>
    <dgm:cxn modelId="{04AD7925-90EA-4AD6-9E79-E2CC5CA52A8D}" type="presOf" srcId="{F7CFDD85-48E7-4583-BD4D-5944C88F9E3D}" destId="{8E165334-DC91-48B1-A90B-641D9CD4E723}" srcOrd="0" destOrd="2" presId="urn:microsoft.com/office/officeart/2018/5/layout/CenteredIconLabelDescriptionList"/>
    <dgm:cxn modelId="{D17E683D-31EB-4019-A1FD-85C9E9AD93A2}" srcId="{46BA781B-5FD4-4398-90E2-5DD3ACDFF0AE}" destId="{42162D2D-8D62-4631-AEB6-28E751622F9B}" srcOrd="2" destOrd="0" parTransId="{AE5F74BD-DA48-4C94-BD74-2C89703E8001}" sibTransId="{69DFC861-E897-4747-B456-E3CFC4D70541}"/>
    <dgm:cxn modelId="{7A12A23D-5383-49F9-808B-F3250424FEE1}" type="presOf" srcId="{65E012A8-3A61-4E39-97B5-C2BFD62AAECD}" destId="{CCA49C2C-CB56-4CBA-833D-1AE540F3C4BE}" srcOrd="0" destOrd="1" presId="urn:microsoft.com/office/officeart/2018/5/layout/CenteredIconLabelDescriptionList"/>
    <dgm:cxn modelId="{950A815D-D30C-4F24-8EAC-17397747C6D6}" type="presOf" srcId="{102F961C-FA46-40F4-83F7-C87843400B7A}" destId="{5FC2B237-2384-42AA-8E0C-7CD016EE4078}" srcOrd="0" destOrd="0" presId="urn:microsoft.com/office/officeart/2018/5/layout/CenteredIconLabelDescriptionList"/>
    <dgm:cxn modelId="{ABDD8A43-8E01-457C-8748-1DCFCB4D3F40}" type="presOf" srcId="{DCA5A441-5B0B-4701-8177-1139F8FDC39F}" destId="{8E165334-DC91-48B1-A90B-641D9CD4E723}" srcOrd="0" destOrd="0" presId="urn:microsoft.com/office/officeart/2018/5/layout/CenteredIconLabelDescriptionList"/>
    <dgm:cxn modelId="{E08D934C-D766-4A1A-B4F9-C255A1DE9B60}" type="presOf" srcId="{8523DECC-F29E-4F7B-AC31-72E9AA609E71}" destId="{8E165334-DC91-48B1-A90B-641D9CD4E723}" srcOrd="0" destOrd="1" presId="urn:microsoft.com/office/officeart/2018/5/layout/CenteredIconLabelDescriptionList"/>
    <dgm:cxn modelId="{2392684D-820F-4748-BC6B-8D20CFB05A61}" type="presOf" srcId="{81E4DC93-5370-4313-86B6-115E745349AE}" destId="{CCA49C2C-CB56-4CBA-833D-1AE540F3C4BE}" srcOrd="0" destOrd="0" presId="urn:microsoft.com/office/officeart/2018/5/layout/CenteredIconLabelDescriptionList"/>
    <dgm:cxn modelId="{5AADF959-87A9-499B-B316-9C1B2A6167AB}" srcId="{42162D2D-8D62-4631-AEB6-28E751622F9B}" destId="{F7CFDD85-48E7-4583-BD4D-5944C88F9E3D}" srcOrd="2" destOrd="0" parTransId="{DB88642C-EFB2-4405-B748-25F9C29DA29F}" sibTransId="{DB9ABA7B-6134-4089-8A97-890FB5107619}"/>
    <dgm:cxn modelId="{FEB88E88-398C-4D0F-99B6-B6DE492FC627}" srcId="{38B84C35-9E2C-4CC0-B169-B23EDC5DA83D}" destId="{81E4DC93-5370-4313-86B6-115E745349AE}" srcOrd="0" destOrd="0" parTransId="{B3277BCD-0C14-48BC-AB90-59171873BAA3}" sibTransId="{AE125C35-9693-4FC4-AC47-291574DFAF4C}"/>
    <dgm:cxn modelId="{0B79C98D-B81E-45B9-9A7C-396CD6D94EA3}" type="presOf" srcId="{38B84C35-9E2C-4CC0-B169-B23EDC5DA83D}" destId="{23E6F824-763A-43BF-8982-EB9A2382A7B6}" srcOrd="0" destOrd="0" presId="urn:microsoft.com/office/officeart/2018/5/layout/CenteredIconLabelDescriptionList"/>
    <dgm:cxn modelId="{C1A1888F-B565-42B0-B929-904699061B3C}" srcId="{46BA781B-5FD4-4398-90E2-5DD3ACDFF0AE}" destId="{38B84C35-9E2C-4CC0-B169-B23EDC5DA83D}" srcOrd="0" destOrd="0" parTransId="{D59D04D2-581C-47B8-98FE-33C2B659F951}" sibTransId="{DE387FF4-096A-42AE-97DB-87743990B4FA}"/>
    <dgm:cxn modelId="{406D7FA1-0B19-4051-8637-8208EC26C5D2}" srcId="{102F961C-FA46-40F4-83F7-C87843400B7A}" destId="{7CFF2A57-9C3D-4C65-A46C-8A6C3E5F30AA}" srcOrd="0" destOrd="0" parTransId="{BB50E29E-383E-4D72-A1D6-D1DBE9F5E83C}" sibTransId="{979FD82C-545D-495B-8EFA-5CEA97A6C44F}"/>
    <dgm:cxn modelId="{FCF918D1-E59E-407D-A9E3-6FFEA51556F7}" srcId="{42162D2D-8D62-4631-AEB6-28E751622F9B}" destId="{DCA5A441-5B0B-4701-8177-1139F8FDC39F}" srcOrd="0" destOrd="0" parTransId="{79748748-65C3-4950-B6D4-43EF6CC6E509}" sibTransId="{A61E45B5-AB72-4693-AEC9-463FB279D3AE}"/>
    <dgm:cxn modelId="{0A5CA1D8-BF33-40DC-BF86-16B7C480DBA2}" type="presOf" srcId="{46BA781B-5FD4-4398-90E2-5DD3ACDFF0AE}" destId="{42874B64-503B-4538-9A9F-4B2F9C6E412A}" srcOrd="0" destOrd="0" presId="urn:microsoft.com/office/officeart/2018/5/layout/CenteredIconLabelDescriptionList"/>
    <dgm:cxn modelId="{B7F83AE7-B4E8-4F46-907C-74F733332B9B}" type="presOf" srcId="{42162D2D-8D62-4631-AEB6-28E751622F9B}" destId="{50185DA4-B9DA-4062-BCA9-E92FD4313491}" srcOrd="0" destOrd="0" presId="urn:microsoft.com/office/officeart/2018/5/layout/CenteredIconLabelDescriptionList"/>
    <dgm:cxn modelId="{1CDDA1F7-8E97-4D88-BB91-1F797A16F982}" type="presOf" srcId="{7CFF2A57-9C3D-4C65-A46C-8A6C3E5F30AA}" destId="{6E43371B-BC0C-4064-AFA1-A407234B2AF1}" srcOrd="0" destOrd="0" presId="urn:microsoft.com/office/officeart/2018/5/layout/CenteredIconLabelDescriptionList"/>
    <dgm:cxn modelId="{4FFA43D3-9FDA-4CC7-81C1-4EE0DFA9491D}" type="presParOf" srcId="{42874B64-503B-4538-9A9F-4B2F9C6E412A}" destId="{7BC66E78-9B74-4417-9D5F-C5F1D7945F45}" srcOrd="0" destOrd="0" presId="urn:microsoft.com/office/officeart/2018/5/layout/CenteredIconLabelDescriptionList"/>
    <dgm:cxn modelId="{DA006B7B-3D1C-4C56-B341-F3EED82F79FD}" type="presParOf" srcId="{7BC66E78-9B74-4417-9D5F-C5F1D7945F45}" destId="{6649464F-781D-41A7-A4CE-EE53CE63E40A}" srcOrd="0" destOrd="0" presId="urn:microsoft.com/office/officeart/2018/5/layout/CenteredIconLabelDescriptionList"/>
    <dgm:cxn modelId="{7BA8DD67-CC5B-439B-A50E-3271232FFDF8}" type="presParOf" srcId="{7BC66E78-9B74-4417-9D5F-C5F1D7945F45}" destId="{416FBC6C-010A-4BC9-8C1C-621FAF72C7E7}" srcOrd="1" destOrd="0" presId="urn:microsoft.com/office/officeart/2018/5/layout/CenteredIconLabelDescriptionList"/>
    <dgm:cxn modelId="{B96EF31E-7F8F-4120-A357-E45EBC977751}" type="presParOf" srcId="{7BC66E78-9B74-4417-9D5F-C5F1D7945F45}" destId="{23E6F824-763A-43BF-8982-EB9A2382A7B6}" srcOrd="2" destOrd="0" presId="urn:microsoft.com/office/officeart/2018/5/layout/CenteredIconLabelDescriptionList"/>
    <dgm:cxn modelId="{7D0B272E-E4BE-4832-B1AD-C9B44B56CBBD}" type="presParOf" srcId="{7BC66E78-9B74-4417-9D5F-C5F1D7945F45}" destId="{3F0AE4E4-62F2-47B0-BB6E-68996E821E89}" srcOrd="3" destOrd="0" presId="urn:microsoft.com/office/officeart/2018/5/layout/CenteredIconLabelDescriptionList"/>
    <dgm:cxn modelId="{DC38C531-A821-4080-A7CD-4EEB159F4154}" type="presParOf" srcId="{7BC66E78-9B74-4417-9D5F-C5F1D7945F45}" destId="{CCA49C2C-CB56-4CBA-833D-1AE540F3C4BE}" srcOrd="4" destOrd="0" presId="urn:microsoft.com/office/officeart/2018/5/layout/CenteredIconLabelDescriptionList"/>
    <dgm:cxn modelId="{ED93507F-1F56-47F3-BDA7-10A2499CF2F0}" type="presParOf" srcId="{42874B64-503B-4538-9A9F-4B2F9C6E412A}" destId="{595A14E7-8554-4274-8571-104B79D377F2}" srcOrd="1" destOrd="0" presId="urn:microsoft.com/office/officeart/2018/5/layout/CenteredIconLabelDescriptionList"/>
    <dgm:cxn modelId="{0BB5F8E2-D7E5-4BC6-AD81-6D921D52A54A}" type="presParOf" srcId="{42874B64-503B-4538-9A9F-4B2F9C6E412A}" destId="{5ABE4AC3-1FB3-4F1E-96D8-EDE143EBD99E}" srcOrd="2" destOrd="0" presId="urn:microsoft.com/office/officeart/2018/5/layout/CenteredIconLabelDescriptionList"/>
    <dgm:cxn modelId="{317A8144-6A56-416B-B173-7DC5309C6CA0}" type="presParOf" srcId="{5ABE4AC3-1FB3-4F1E-96D8-EDE143EBD99E}" destId="{FA54DA4F-2CAB-4D8E-BAF3-C6F8EC622169}" srcOrd="0" destOrd="0" presId="urn:microsoft.com/office/officeart/2018/5/layout/CenteredIconLabelDescriptionList"/>
    <dgm:cxn modelId="{26E5C67A-556C-4CD8-A44F-DFFE80B5B3A0}" type="presParOf" srcId="{5ABE4AC3-1FB3-4F1E-96D8-EDE143EBD99E}" destId="{D29048C8-9E39-4F0C-A52F-65547B52BA93}" srcOrd="1" destOrd="0" presId="urn:microsoft.com/office/officeart/2018/5/layout/CenteredIconLabelDescriptionList"/>
    <dgm:cxn modelId="{F6F2E527-6097-4DAD-B9E3-F74D9AD063D3}" type="presParOf" srcId="{5ABE4AC3-1FB3-4F1E-96D8-EDE143EBD99E}" destId="{5FC2B237-2384-42AA-8E0C-7CD016EE4078}" srcOrd="2" destOrd="0" presId="urn:microsoft.com/office/officeart/2018/5/layout/CenteredIconLabelDescriptionList"/>
    <dgm:cxn modelId="{A3B84A02-3366-4A9B-BA79-39E340FC7581}" type="presParOf" srcId="{5ABE4AC3-1FB3-4F1E-96D8-EDE143EBD99E}" destId="{E9220A8D-20B9-4FA2-A289-37AAA97A239B}" srcOrd="3" destOrd="0" presId="urn:microsoft.com/office/officeart/2018/5/layout/CenteredIconLabelDescriptionList"/>
    <dgm:cxn modelId="{B73BDC41-DC96-4862-8B47-85615ECCD0E4}" type="presParOf" srcId="{5ABE4AC3-1FB3-4F1E-96D8-EDE143EBD99E}" destId="{6E43371B-BC0C-4064-AFA1-A407234B2AF1}" srcOrd="4" destOrd="0" presId="urn:microsoft.com/office/officeart/2018/5/layout/CenteredIconLabelDescriptionList"/>
    <dgm:cxn modelId="{BC6968F5-D9F6-4BBF-9490-9498C7D265DE}" type="presParOf" srcId="{42874B64-503B-4538-9A9F-4B2F9C6E412A}" destId="{70186B28-05EF-4DE9-BD39-E5590EF923A5}" srcOrd="3" destOrd="0" presId="urn:microsoft.com/office/officeart/2018/5/layout/CenteredIconLabelDescriptionList"/>
    <dgm:cxn modelId="{3F9B0EB9-D977-48A2-9A5E-B9E52306C433}" type="presParOf" srcId="{42874B64-503B-4538-9A9F-4B2F9C6E412A}" destId="{913A1AC2-8E62-4B48-9937-35636072B128}" srcOrd="4" destOrd="0" presId="urn:microsoft.com/office/officeart/2018/5/layout/CenteredIconLabelDescriptionList"/>
    <dgm:cxn modelId="{15361DD1-3723-4FA3-8D3E-C3C4CF326B19}" type="presParOf" srcId="{913A1AC2-8E62-4B48-9937-35636072B128}" destId="{3409DAEF-E800-4047-AE76-A46E6BA2068E}" srcOrd="0" destOrd="0" presId="urn:microsoft.com/office/officeart/2018/5/layout/CenteredIconLabelDescriptionList"/>
    <dgm:cxn modelId="{773E8657-46F2-41EC-BFBA-F459064071BD}" type="presParOf" srcId="{913A1AC2-8E62-4B48-9937-35636072B128}" destId="{D1CA8D58-7846-4591-83AF-BFA089D148EA}" srcOrd="1" destOrd="0" presId="urn:microsoft.com/office/officeart/2018/5/layout/CenteredIconLabelDescriptionList"/>
    <dgm:cxn modelId="{7CE5151F-32D8-4145-8891-4915809D0864}" type="presParOf" srcId="{913A1AC2-8E62-4B48-9937-35636072B128}" destId="{50185DA4-B9DA-4062-BCA9-E92FD4313491}" srcOrd="2" destOrd="0" presId="urn:microsoft.com/office/officeart/2018/5/layout/CenteredIconLabelDescriptionList"/>
    <dgm:cxn modelId="{5B030148-8929-43F1-82BF-EC9384199DE3}" type="presParOf" srcId="{913A1AC2-8E62-4B48-9937-35636072B128}" destId="{312F316F-DFCB-45D6-8F79-9EC686602B38}" srcOrd="3" destOrd="0" presId="urn:microsoft.com/office/officeart/2018/5/layout/CenteredIconLabelDescriptionList"/>
    <dgm:cxn modelId="{4489E0FB-7FD0-4896-BC70-6AE07CC8D098}" type="presParOf" srcId="{913A1AC2-8E62-4B48-9937-35636072B128}" destId="{8E165334-DC91-48B1-A90B-641D9CD4E723}"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data2.xml><?xml version="1.0" encoding="utf-8"?>
<dgm:dataModel xmlns:dgm="http://schemas.openxmlformats.org/drawingml/2006/diagram" xmlns:a="http://schemas.openxmlformats.org/drawingml/2006/main">
  <dgm:ptLst>
    <dgm:pt modelId="{46BA781B-5FD4-4398-90E2-5DD3ACDFF0AE}"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38B84C35-9E2C-4CC0-B169-B23EDC5DA83D}">
      <dgm:prSet/>
      <dgm:spPr/>
      <dgm:t>
        <a:bodyPr/>
        <a:lstStyle/>
        <a:p>
          <a:pPr>
            <a:lnSpc>
              <a:spcPct val="100000"/>
            </a:lnSpc>
            <a:defRPr b="1"/>
          </a:pPr>
          <a:r>
            <a:rPr lang="en-US" dirty="0"/>
            <a:t>March 19</a:t>
          </a:r>
          <a:r>
            <a:rPr lang="en-US" baseline="30000" dirty="0"/>
            <a:t>th</a:t>
          </a:r>
          <a:r>
            <a:rPr lang="en-US" dirty="0"/>
            <a:t> </a:t>
          </a:r>
        </a:p>
      </dgm:t>
    </dgm:pt>
    <dgm:pt modelId="{D59D04D2-581C-47B8-98FE-33C2B659F951}" type="parTrans" cxnId="{C1A1888F-B565-42B0-B929-904699061B3C}">
      <dgm:prSet/>
      <dgm:spPr/>
      <dgm:t>
        <a:bodyPr/>
        <a:lstStyle/>
        <a:p>
          <a:endParaRPr lang="en-US"/>
        </a:p>
      </dgm:t>
    </dgm:pt>
    <dgm:pt modelId="{DE387FF4-096A-42AE-97DB-87743990B4FA}" type="sibTrans" cxnId="{C1A1888F-B565-42B0-B929-904699061B3C}">
      <dgm:prSet/>
      <dgm:spPr/>
      <dgm:t>
        <a:bodyPr/>
        <a:lstStyle/>
        <a:p>
          <a:endParaRPr lang="en-US"/>
        </a:p>
      </dgm:t>
    </dgm:pt>
    <dgm:pt modelId="{81E4DC93-5370-4313-86B6-115E745349AE}">
      <dgm:prSet/>
      <dgm:spPr/>
      <dgm:t>
        <a:bodyPr/>
        <a:lstStyle/>
        <a:p>
          <a:pPr>
            <a:lnSpc>
              <a:spcPct val="100000"/>
            </a:lnSpc>
          </a:pPr>
          <a:r>
            <a:rPr lang="en-US" b="0" i="1" u="none" dirty="0"/>
            <a:t>9:30am to 10:00am</a:t>
          </a:r>
          <a:br>
            <a:rPr lang="en-US" b="1" u="sng" dirty="0"/>
          </a:br>
          <a:r>
            <a:rPr lang="en-US" b="1" u="sng" dirty="0"/>
            <a:t>Part 1</a:t>
          </a:r>
        </a:p>
        <a:p>
          <a:pPr>
            <a:lnSpc>
              <a:spcPct val="100000"/>
            </a:lnSpc>
          </a:pPr>
          <a:r>
            <a:rPr lang="en-US" b="1" dirty="0"/>
            <a:t>ESF-8 Command Element Call</a:t>
          </a:r>
        </a:p>
        <a:p>
          <a:pPr>
            <a:lnSpc>
              <a:spcPct val="100000"/>
            </a:lnSpc>
          </a:pPr>
          <a:r>
            <a:rPr lang="en-US" b="1" dirty="0"/>
            <a:t>Exercise Briefing</a:t>
          </a:r>
        </a:p>
        <a:p>
          <a:pPr>
            <a:lnSpc>
              <a:spcPct val="100000"/>
            </a:lnSpc>
          </a:pPr>
          <a:r>
            <a:rPr lang="en-US" b="1" dirty="0"/>
            <a:t>---</a:t>
          </a:r>
        </a:p>
      </dgm:t>
    </dgm:pt>
    <dgm:pt modelId="{B3277BCD-0C14-48BC-AB90-59171873BAA3}" type="parTrans" cxnId="{FEB88E88-398C-4D0F-99B6-B6DE492FC627}">
      <dgm:prSet/>
      <dgm:spPr/>
      <dgm:t>
        <a:bodyPr/>
        <a:lstStyle/>
        <a:p>
          <a:endParaRPr lang="en-US"/>
        </a:p>
      </dgm:t>
    </dgm:pt>
    <dgm:pt modelId="{AE125C35-9693-4FC4-AC47-291574DFAF4C}" type="sibTrans" cxnId="{FEB88E88-398C-4D0F-99B6-B6DE492FC627}">
      <dgm:prSet/>
      <dgm:spPr/>
      <dgm:t>
        <a:bodyPr/>
        <a:lstStyle/>
        <a:p>
          <a:endParaRPr lang="en-US"/>
        </a:p>
      </dgm:t>
    </dgm:pt>
    <dgm:pt modelId="{65E012A8-3A61-4E39-97B5-C2BFD62AAECD}">
      <dgm:prSet/>
      <dgm:spPr/>
      <dgm:t>
        <a:bodyPr/>
        <a:lstStyle/>
        <a:p>
          <a:pPr>
            <a:lnSpc>
              <a:spcPct val="100000"/>
            </a:lnSpc>
          </a:pPr>
          <a:r>
            <a:rPr lang="en-US" b="1" dirty="0"/>
            <a:t>Triage, Disposition, Load Balance, Survey</a:t>
          </a:r>
          <a:br>
            <a:rPr lang="en-US" b="1" dirty="0"/>
          </a:br>
          <a:r>
            <a:rPr lang="en-US" b="0" i="1" dirty="0"/>
            <a:t>(over following six days)</a:t>
          </a:r>
          <a:endParaRPr lang="en-US" b="1" dirty="0"/>
        </a:p>
      </dgm:t>
    </dgm:pt>
    <dgm:pt modelId="{9D43642D-8F91-42DB-A046-9AD459B303D6}" type="parTrans" cxnId="{1B961416-BE1F-4DD7-834E-B573E721EC3B}">
      <dgm:prSet/>
      <dgm:spPr/>
      <dgm:t>
        <a:bodyPr/>
        <a:lstStyle/>
        <a:p>
          <a:endParaRPr lang="en-US"/>
        </a:p>
      </dgm:t>
    </dgm:pt>
    <dgm:pt modelId="{0F1DF501-BE1F-47E6-A0CB-562480174959}" type="sibTrans" cxnId="{1B961416-BE1F-4DD7-834E-B573E721EC3B}">
      <dgm:prSet/>
      <dgm:spPr/>
      <dgm:t>
        <a:bodyPr/>
        <a:lstStyle/>
        <a:p>
          <a:endParaRPr lang="en-US"/>
        </a:p>
      </dgm:t>
    </dgm:pt>
    <dgm:pt modelId="{102F961C-FA46-40F4-83F7-C87843400B7A}">
      <dgm:prSet/>
      <dgm:spPr/>
      <dgm:t>
        <a:bodyPr/>
        <a:lstStyle/>
        <a:p>
          <a:pPr>
            <a:lnSpc>
              <a:spcPct val="100000"/>
            </a:lnSpc>
            <a:defRPr b="1"/>
          </a:pPr>
          <a:r>
            <a:rPr lang="en-US" dirty="0"/>
            <a:t>March 26</a:t>
          </a:r>
          <a:r>
            <a:rPr lang="en-US" baseline="30000" dirty="0"/>
            <a:t>th</a:t>
          </a:r>
          <a:r>
            <a:rPr lang="en-US" dirty="0"/>
            <a:t> </a:t>
          </a:r>
        </a:p>
      </dgm:t>
    </dgm:pt>
    <dgm:pt modelId="{92EE5FEA-0B23-4BF5-9C93-11C3098F7A9F}" type="parTrans" cxnId="{3094CA0C-76E1-469C-876C-379886EDB0AA}">
      <dgm:prSet/>
      <dgm:spPr/>
      <dgm:t>
        <a:bodyPr/>
        <a:lstStyle/>
        <a:p>
          <a:endParaRPr lang="en-US"/>
        </a:p>
      </dgm:t>
    </dgm:pt>
    <dgm:pt modelId="{7D7EA297-D4F5-47C2-8FAF-565F70F9783C}" type="sibTrans" cxnId="{3094CA0C-76E1-469C-876C-379886EDB0AA}">
      <dgm:prSet/>
      <dgm:spPr/>
      <dgm:t>
        <a:bodyPr/>
        <a:lstStyle/>
        <a:p>
          <a:endParaRPr lang="en-US"/>
        </a:p>
      </dgm:t>
    </dgm:pt>
    <dgm:pt modelId="{7CFF2A57-9C3D-4C65-A46C-8A6C3E5F30AA}">
      <dgm:prSet/>
      <dgm:spPr/>
      <dgm:t>
        <a:bodyPr/>
        <a:lstStyle/>
        <a:p>
          <a:pPr>
            <a:lnSpc>
              <a:spcPct val="100000"/>
            </a:lnSpc>
          </a:pPr>
          <a:r>
            <a:rPr lang="en-US" b="0" i="1" u="none" dirty="0"/>
            <a:t>9:30am to 11:30am</a:t>
          </a:r>
          <a:br>
            <a:rPr lang="en-US" b="1" u="sng" dirty="0"/>
          </a:br>
          <a:r>
            <a:rPr lang="en-US" b="1" u="sng" dirty="0"/>
            <a:t>Part 2 </a:t>
          </a:r>
          <a:br>
            <a:rPr lang="en-US" b="1" u="sng" dirty="0"/>
          </a:br>
          <a:r>
            <a:rPr lang="en-US" b="1" dirty="0"/>
            <a:t>Hospital Operations Coordination Call</a:t>
          </a:r>
          <a:br>
            <a:rPr lang="en-US" b="1" dirty="0"/>
          </a:br>
          <a:r>
            <a:rPr lang="en-US" b="0" i="1" dirty="0"/>
            <a:t>(virtual)</a:t>
          </a:r>
          <a:endParaRPr lang="en-US" b="1" u="sng" dirty="0"/>
        </a:p>
      </dgm:t>
    </dgm:pt>
    <dgm:pt modelId="{BB50E29E-383E-4D72-A1D6-D1DBE9F5E83C}" type="parTrans" cxnId="{406D7FA1-0B19-4051-8637-8208EC26C5D2}">
      <dgm:prSet/>
      <dgm:spPr/>
      <dgm:t>
        <a:bodyPr/>
        <a:lstStyle/>
        <a:p>
          <a:endParaRPr lang="en-US"/>
        </a:p>
      </dgm:t>
    </dgm:pt>
    <dgm:pt modelId="{979FD82C-545D-495B-8EFA-5CEA97A6C44F}" type="sibTrans" cxnId="{406D7FA1-0B19-4051-8637-8208EC26C5D2}">
      <dgm:prSet/>
      <dgm:spPr/>
      <dgm:t>
        <a:bodyPr/>
        <a:lstStyle/>
        <a:p>
          <a:endParaRPr lang="en-US"/>
        </a:p>
      </dgm:t>
    </dgm:pt>
    <dgm:pt modelId="{42162D2D-8D62-4631-AEB6-28E751622F9B}">
      <dgm:prSet/>
      <dgm:spPr/>
      <dgm:t>
        <a:bodyPr/>
        <a:lstStyle/>
        <a:p>
          <a:pPr>
            <a:lnSpc>
              <a:spcPct val="100000"/>
            </a:lnSpc>
            <a:defRPr b="1"/>
          </a:pPr>
          <a:r>
            <a:rPr lang="en-US" dirty="0"/>
            <a:t>Post-Exercise</a:t>
          </a:r>
        </a:p>
      </dgm:t>
    </dgm:pt>
    <dgm:pt modelId="{AE5F74BD-DA48-4C94-BD74-2C89703E8001}" type="parTrans" cxnId="{D17E683D-31EB-4019-A1FD-85C9E9AD93A2}">
      <dgm:prSet/>
      <dgm:spPr/>
      <dgm:t>
        <a:bodyPr/>
        <a:lstStyle/>
        <a:p>
          <a:endParaRPr lang="en-US"/>
        </a:p>
      </dgm:t>
    </dgm:pt>
    <dgm:pt modelId="{69DFC861-E897-4747-B456-E3CFC4D70541}" type="sibTrans" cxnId="{D17E683D-31EB-4019-A1FD-85C9E9AD93A2}">
      <dgm:prSet/>
      <dgm:spPr/>
      <dgm:t>
        <a:bodyPr/>
        <a:lstStyle/>
        <a:p>
          <a:endParaRPr lang="en-US"/>
        </a:p>
      </dgm:t>
    </dgm:pt>
    <dgm:pt modelId="{DCA5A441-5B0B-4701-8177-1139F8FDC39F}">
      <dgm:prSet/>
      <dgm:spPr/>
      <dgm:t>
        <a:bodyPr/>
        <a:lstStyle/>
        <a:p>
          <a:pPr>
            <a:lnSpc>
              <a:spcPct val="100000"/>
            </a:lnSpc>
          </a:pPr>
          <a:br>
            <a:rPr lang="en-US" b="1" u="sng" dirty="0"/>
          </a:br>
          <a:r>
            <a:rPr lang="en-US" b="1" u="sng" dirty="0"/>
            <a:t>After-Exercise Part 3</a:t>
          </a:r>
        </a:p>
      </dgm:t>
    </dgm:pt>
    <dgm:pt modelId="{79748748-65C3-4950-B6D4-43EF6CC6E509}" type="parTrans" cxnId="{FCF918D1-E59E-407D-A9E3-6FFEA51556F7}">
      <dgm:prSet/>
      <dgm:spPr/>
      <dgm:t>
        <a:bodyPr/>
        <a:lstStyle/>
        <a:p>
          <a:endParaRPr lang="en-US"/>
        </a:p>
      </dgm:t>
    </dgm:pt>
    <dgm:pt modelId="{A61E45B5-AB72-4693-AEC9-463FB279D3AE}" type="sibTrans" cxnId="{FCF918D1-E59E-407D-A9E3-6FFEA51556F7}">
      <dgm:prSet/>
      <dgm:spPr/>
      <dgm:t>
        <a:bodyPr/>
        <a:lstStyle/>
        <a:p>
          <a:endParaRPr lang="en-US"/>
        </a:p>
      </dgm:t>
    </dgm:pt>
    <dgm:pt modelId="{8523DECC-F29E-4F7B-AC31-72E9AA609E71}">
      <dgm:prSet/>
      <dgm:spPr/>
      <dgm:t>
        <a:bodyPr/>
        <a:lstStyle/>
        <a:p>
          <a:pPr>
            <a:lnSpc>
              <a:spcPct val="100000"/>
            </a:lnSpc>
          </a:pPr>
          <a:r>
            <a:rPr lang="en-US" b="1" dirty="0"/>
            <a:t>Survey</a:t>
          </a:r>
        </a:p>
      </dgm:t>
    </dgm:pt>
    <dgm:pt modelId="{6A0484FB-1CD6-4A46-B3A6-4E9156D5D007}" type="parTrans" cxnId="{3A691B20-507E-4F22-A316-0443DD5DBC54}">
      <dgm:prSet/>
      <dgm:spPr/>
      <dgm:t>
        <a:bodyPr/>
        <a:lstStyle/>
        <a:p>
          <a:endParaRPr lang="en-US"/>
        </a:p>
      </dgm:t>
    </dgm:pt>
    <dgm:pt modelId="{B4DA7A87-83B2-48CE-BF0B-AB453D130EDA}" type="sibTrans" cxnId="{3A691B20-507E-4F22-A316-0443DD5DBC54}">
      <dgm:prSet/>
      <dgm:spPr/>
      <dgm:t>
        <a:bodyPr/>
        <a:lstStyle/>
        <a:p>
          <a:endParaRPr lang="en-US"/>
        </a:p>
      </dgm:t>
    </dgm:pt>
    <dgm:pt modelId="{F7CFDD85-48E7-4583-BD4D-5944C88F9E3D}">
      <dgm:prSet/>
      <dgm:spPr/>
      <dgm:t>
        <a:bodyPr/>
        <a:lstStyle/>
        <a:p>
          <a:r>
            <a:rPr lang="en-US" b="1" dirty="0"/>
            <a:t>After-Action Review</a:t>
          </a:r>
        </a:p>
      </dgm:t>
    </dgm:pt>
    <dgm:pt modelId="{DB88642C-EFB2-4405-B748-25F9C29DA29F}" type="parTrans" cxnId="{5AADF959-87A9-499B-B316-9C1B2A6167AB}">
      <dgm:prSet/>
      <dgm:spPr/>
      <dgm:t>
        <a:bodyPr/>
        <a:lstStyle/>
        <a:p>
          <a:endParaRPr lang="en-US"/>
        </a:p>
      </dgm:t>
    </dgm:pt>
    <dgm:pt modelId="{DB9ABA7B-6134-4089-8A97-890FB5107619}" type="sibTrans" cxnId="{5AADF959-87A9-499B-B316-9C1B2A6167AB}">
      <dgm:prSet/>
      <dgm:spPr/>
      <dgm:t>
        <a:bodyPr/>
        <a:lstStyle/>
        <a:p>
          <a:endParaRPr lang="en-US"/>
        </a:p>
      </dgm:t>
    </dgm:pt>
    <dgm:pt modelId="{42874B64-503B-4538-9A9F-4B2F9C6E412A}" type="pres">
      <dgm:prSet presAssocID="{46BA781B-5FD4-4398-90E2-5DD3ACDFF0AE}" presName="root" presStyleCnt="0">
        <dgm:presLayoutVars>
          <dgm:dir/>
          <dgm:resizeHandles val="exact"/>
        </dgm:presLayoutVars>
      </dgm:prSet>
      <dgm:spPr/>
    </dgm:pt>
    <dgm:pt modelId="{7BC66E78-9B74-4417-9D5F-C5F1D7945F45}" type="pres">
      <dgm:prSet presAssocID="{38B84C35-9E2C-4CC0-B169-B23EDC5DA83D}" presName="compNode" presStyleCnt="0"/>
      <dgm:spPr/>
    </dgm:pt>
    <dgm:pt modelId="{6649464F-781D-41A7-A4CE-EE53CE63E40A}" type="pres">
      <dgm:prSet presAssocID="{38B84C35-9E2C-4CC0-B169-B23EDC5DA83D}" presName="iconRect" presStyleLbl="node1" presStyleIdx="0" presStyleCnt="3"/>
      <dgm:spPr>
        <a:blipFill>
          <a:blip xmlns:r="http://schemas.openxmlformats.org/officeDocument/2006/relationships" r:embed="Raf2180e1a6dd4bb9">
            <a:extLst>
              <a:ext uri="{96DAC541-7B7A-43D3-8B79-37D633B846F1}">
                <asvg:svgBlip xmlns:asvg="http://schemas.microsoft.com/office/drawing/2016/SVG/main" r:embed="R9b8013c5c1c041e7"/>
              </a:ext>
            </a:extLst>
          </a:blip>
          <a:srcRect/>
          <a:stretch>
            <a:fillRect/>
          </a:stretch>
        </a:blipFill>
        <a:ln>
          <a:noFill/>
        </a:ln>
      </dgm:spPr>
      <dgm:extLst>
        <a:ext uri="{E40237B7-FDA0-4F09-8148-C483321AD2D9}">
          <dgm14:cNvPr xmlns:dgm14="http://schemas.microsoft.com/office/drawing/2010/diagram" id="0" name="" descr="Siren outline"/>
        </a:ext>
      </dgm:extLst>
    </dgm:pt>
    <dgm:pt modelId="{416FBC6C-010A-4BC9-8C1C-621FAF72C7E7}" type="pres">
      <dgm:prSet presAssocID="{38B84C35-9E2C-4CC0-B169-B23EDC5DA83D}" presName="iconSpace" presStyleCnt="0"/>
      <dgm:spPr/>
    </dgm:pt>
    <dgm:pt modelId="{23E6F824-763A-43BF-8982-EB9A2382A7B6}" type="pres">
      <dgm:prSet presAssocID="{38B84C35-9E2C-4CC0-B169-B23EDC5DA83D}" presName="parTx" presStyleLbl="revTx" presStyleIdx="0" presStyleCnt="6">
        <dgm:presLayoutVars>
          <dgm:chMax val="0"/>
          <dgm:chPref val="0"/>
        </dgm:presLayoutVars>
      </dgm:prSet>
      <dgm:spPr/>
    </dgm:pt>
    <dgm:pt modelId="{3F0AE4E4-62F2-47B0-BB6E-68996E821E89}" type="pres">
      <dgm:prSet presAssocID="{38B84C35-9E2C-4CC0-B169-B23EDC5DA83D}" presName="txSpace" presStyleCnt="0"/>
      <dgm:spPr/>
    </dgm:pt>
    <dgm:pt modelId="{CCA49C2C-CB56-4CBA-833D-1AE540F3C4BE}" type="pres">
      <dgm:prSet presAssocID="{38B84C35-9E2C-4CC0-B169-B23EDC5DA83D}" presName="desTx" presStyleLbl="revTx" presStyleIdx="1" presStyleCnt="6">
        <dgm:presLayoutVars/>
      </dgm:prSet>
      <dgm:spPr/>
    </dgm:pt>
    <dgm:pt modelId="{595A14E7-8554-4274-8571-104B79D377F2}" type="pres">
      <dgm:prSet presAssocID="{DE387FF4-096A-42AE-97DB-87743990B4FA}" presName="sibTrans" presStyleCnt="0"/>
      <dgm:spPr/>
    </dgm:pt>
    <dgm:pt modelId="{5ABE4AC3-1FB3-4F1E-96D8-EDE143EBD99E}" type="pres">
      <dgm:prSet presAssocID="{102F961C-FA46-40F4-83F7-C87843400B7A}" presName="compNode" presStyleCnt="0"/>
      <dgm:spPr/>
    </dgm:pt>
    <dgm:pt modelId="{FA54DA4F-2CAB-4D8E-BAF3-C6F8EC622169}" type="pres">
      <dgm:prSet presAssocID="{102F961C-FA46-40F4-83F7-C87843400B7A}" presName="iconRect" presStyleLbl="node1" presStyleIdx="1" presStyleCnt="3"/>
      <dgm:spPr>
        <a:blipFill>
          <a:blip xmlns:r="http://schemas.openxmlformats.org/officeDocument/2006/relationships" r:embed="Rcafae11e6c2b4801">
            <a:extLst>
              <a:ext uri="{96DAC541-7B7A-43D3-8B79-37D633B846F1}">
                <asvg:svgBlip xmlns:asvg="http://schemas.microsoft.com/office/drawing/2016/SVG/main" r:embed="R38b6261552254b27"/>
              </a:ext>
            </a:extLst>
          </a:blip>
          <a:srcRect/>
          <a:stretch>
            <a:fillRect/>
          </a:stretch>
        </a:blipFill>
        <a:ln>
          <a:noFill/>
        </a:ln>
      </dgm:spPr>
      <dgm:extLst>
        <a:ext uri="{E40237B7-FDA0-4F09-8148-C483321AD2D9}">
          <dgm14:cNvPr xmlns:dgm14="http://schemas.microsoft.com/office/drawing/2010/diagram" id="0" name="" descr="Online meeting outline"/>
        </a:ext>
      </dgm:extLst>
    </dgm:pt>
    <dgm:pt modelId="{D29048C8-9E39-4F0C-A52F-65547B52BA93}" type="pres">
      <dgm:prSet presAssocID="{102F961C-FA46-40F4-83F7-C87843400B7A}" presName="iconSpace" presStyleCnt="0"/>
      <dgm:spPr/>
    </dgm:pt>
    <dgm:pt modelId="{5FC2B237-2384-42AA-8E0C-7CD016EE4078}" type="pres">
      <dgm:prSet presAssocID="{102F961C-FA46-40F4-83F7-C87843400B7A}" presName="parTx" presStyleLbl="revTx" presStyleIdx="2" presStyleCnt="6">
        <dgm:presLayoutVars>
          <dgm:chMax val="0"/>
          <dgm:chPref val="0"/>
        </dgm:presLayoutVars>
      </dgm:prSet>
      <dgm:spPr/>
    </dgm:pt>
    <dgm:pt modelId="{E9220A8D-20B9-4FA2-A289-37AAA97A239B}" type="pres">
      <dgm:prSet presAssocID="{102F961C-FA46-40F4-83F7-C87843400B7A}" presName="txSpace" presStyleCnt="0"/>
      <dgm:spPr/>
    </dgm:pt>
    <dgm:pt modelId="{6E43371B-BC0C-4064-AFA1-A407234B2AF1}" type="pres">
      <dgm:prSet presAssocID="{102F961C-FA46-40F4-83F7-C87843400B7A}" presName="desTx" presStyleLbl="revTx" presStyleIdx="3" presStyleCnt="6">
        <dgm:presLayoutVars/>
      </dgm:prSet>
      <dgm:spPr/>
    </dgm:pt>
    <dgm:pt modelId="{70186B28-05EF-4DE9-BD39-E5590EF923A5}" type="pres">
      <dgm:prSet presAssocID="{7D7EA297-D4F5-47C2-8FAF-565F70F9783C}" presName="sibTrans" presStyleCnt="0"/>
      <dgm:spPr/>
    </dgm:pt>
    <dgm:pt modelId="{913A1AC2-8E62-4B48-9937-35636072B128}" type="pres">
      <dgm:prSet presAssocID="{42162D2D-8D62-4631-AEB6-28E751622F9B}" presName="compNode" presStyleCnt="0"/>
      <dgm:spPr/>
    </dgm:pt>
    <dgm:pt modelId="{3409DAEF-E800-4047-AE76-A46E6BA2068E}" type="pres">
      <dgm:prSet presAssocID="{42162D2D-8D62-4631-AEB6-28E751622F9B}" presName="iconRect" presStyleLbl="node1" presStyleIdx="2" presStyleCnt="3"/>
      <dgm:spPr>
        <a:blipFill>
          <a:blip xmlns:r="http://schemas.openxmlformats.org/officeDocument/2006/relationships" r:embed="Rb21ee69b5bd8406a">
            <a:extLst>
              <a:ext uri="{96DAC541-7B7A-43D3-8B79-37D633B846F1}">
                <asvg:svgBlip xmlns:asvg="http://schemas.microsoft.com/office/drawing/2016/SVG/main" r:embed="R017f176147c8438f"/>
              </a:ext>
            </a:extLst>
          </a:blip>
          <a:srcRect/>
          <a:stretch>
            <a:fillRect/>
          </a:stretch>
        </a:blipFill>
        <a:ln>
          <a:noFill/>
        </a:ln>
      </dgm:spPr>
      <dgm:extLst>
        <a:ext uri="{E40237B7-FDA0-4F09-8148-C483321AD2D9}">
          <dgm14:cNvPr xmlns:dgm14="http://schemas.microsoft.com/office/drawing/2010/diagram" id="0" name="" descr="Document outline"/>
        </a:ext>
      </dgm:extLst>
    </dgm:pt>
    <dgm:pt modelId="{D1CA8D58-7846-4591-83AF-BFA089D148EA}" type="pres">
      <dgm:prSet presAssocID="{42162D2D-8D62-4631-AEB6-28E751622F9B}" presName="iconSpace" presStyleCnt="0"/>
      <dgm:spPr/>
    </dgm:pt>
    <dgm:pt modelId="{50185DA4-B9DA-4062-BCA9-E92FD4313491}" type="pres">
      <dgm:prSet presAssocID="{42162D2D-8D62-4631-AEB6-28E751622F9B}" presName="parTx" presStyleLbl="revTx" presStyleIdx="4" presStyleCnt="6">
        <dgm:presLayoutVars>
          <dgm:chMax val="0"/>
          <dgm:chPref val="0"/>
        </dgm:presLayoutVars>
      </dgm:prSet>
      <dgm:spPr/>
    </dgm:pt>
    <dgm:pt modelId="{312F316F-DFCB-45D6-8F79-9EC686602B38}" type="pres">
      <dgm:prSet presAssocID="{42162D2D-8D62-4631-AEB6-28E751622F9B}" presName="txSpace" presStyleCnt="0"/>
      <dgm:spPr/>
    </dgm:pt>
    <dgm:pt modelId="{8E165334-DC91-48B1-A90B-641D9CD4E723}" type="pres">
      <dgm:prSet presAssocID="{42162D2D-8D62-4631-AEB6-28E751622F9B}" presName="desTx" presStyleLbl="revTx" presStyleIdx="5" presStyleCnt="6">
        <dgm:presLayoutVars/>
      </dgm:prSet>
      <dgm:spPr/>
    </dgm:pt>
  </dgm:ptLst>
  <dgm:cxnLst>
    <dgm:cxn modelId="{3094CA0C-76E1-469C-876C-379886EDB0AA}" srcId="{46BA781B-5FD4-4398-90E2-5DD3ACDFF0AE}" destId="{102F961C-FA46-40F4-83F7-C87843400B7A}" srcOrd="1" destOrd="0" parTransId="{92EE5FEA-0B23-4BF5-9C93-11C3098F7A9F}" sibTransId="{7D7EA297-D4F5-47C2-8FAF-565F70F9783C}"/>
    <dgm:cxn modelId="{1B961416-BE1F-4DD7-834E-B573E721EC3B}" srcId="{38B84C35-9E2C-4CC0-B169-B23EDC5DA83D}" destId="{65E012A8-3A61-4E39-97B5-C2BFD62AAECD}" srcOrd="1" destOrd="0" parTransId="{9D43642D-8F91-42DB-A046-9AD459B303D6}" sibTransId="{0F1DF501-BE1F-47E6-A0CB-562480174959}"/>
    <dgm:cxn modelId="{3A691B20-507E-4F22-A316-0443DD5DBC54}" srcId="{42162D2D-8D62-4631-AEB6-28E751622F9B}" destId="{8523DECC-F29E-4F7B-AC31-72E9AA609E71}" srcOrd="1" destOrd="0" parTransId="{6A0484FB-1CD6-4A46-B3A6-4E9156D5D007}" sibTransId="{B4DA7A87-83B2-48CE-BF0B-AB453D130EDA}"/>
    <dgm:cxn modelId="{04AD7925-90EA-4AD6-9E79-E2CC5CA52A8D}" type="presOf" srcId="{F7CFDD85-48E7-4583-BD4D-5944C88F9E3D}" destId="{8E165334-DC91-48B1-A90B-641D9CD4E723}" srcOrd="0" destOrd="2" presId="urn:microsoft.com/office/officeart/2018/5/layout/CenteredIconLabelDescriptionList"/>
    <dgm:cxn modelId="{D17E683D-31EB-4019-A1FD-85C9E9AD93A2}" srcId="{46BA781B-5FD4-4398-90E2-5DD3ACDFF0AE}" destId="{42162D2D-8D62-4631-AEB6-28E751622F9B}" srcOrd="2" destOrd="0" parTransId="{AE5F74BD-DA48-4C94-BD74-2C89703E8001}" sibTransId="{69DFC861-E897-4747-B456-E3CFC4D70541}"/>
    <dgm:cxn modelId="{7A12A23D-5383-49F9-808B-F3250424FEE1}" type="presOf" srcId="{65E012A8-3A61-4E39-97B5-C2BFD62AAECD}" destId="{CCA49C2C-CB56-4CBA-833D-1AE540F3C4BE}" srcOrd="0" destOrd="1" presId="urn:microsoft.com/office/officeart/2018/5/layout/CenteredIconLabelDescriptionList"/>
    <dgm:cxn modelId="{950A815D-D30C-4F24-8EAC-17397747C6D6}" type="presOf" srcId="{102F961C-FA46-40F4-83F7-C87843400B7A}" destId="{5FC2B237-2384-42AA-8E0C-7CD016EE4078}" srcOrd="0" destOrd="0" presId="urn:microsoft.com/office/officeart/2018/5/layout/CenteredIconLabelDescriptionList"/>
    <dgm:cxn modelId="{ABDD8A43-8E01-457C-8748-1DCFCB4D3F40}" type="presOf" srcId="{DCA5A441-5B0B-4701-8177-1139F8FDC39F}" destId="{8E165334-DC91-48B1-A90B-641D9CD4E723}" srcOrd="0" destOrd="0" presId="urn:microsoft.com/office/officeart/2018/5/layout/CenteredIconLabelDescriptionList"/>
    <dgm:cxn modelId="{E08D934C-D766-4A1A-B4F9-C255A1DE9B60}" type="presOf" srcId="{8523DECC-F29E-4F7B-AC31-72E9AA609E71}" destId="{8E165334-DC91-48B1-A90B-641D9CD4E723}" srcOrd="0" destOrd="1" presId="urn:microsoft.com/office/officeart/2018/5/layout/CenteredIconLabelDescriptionList"/>
    <dgm:cxn modelId="{2392684D-820F-4748-BC6B-8D20CFB05A61}" type="presOf" srcId="{81E4DC93-5370-4313-86B6-115E745349AE}" destId="{CCA49C2C-CB56-4CBA-833D-1AE540F3C4BE}" srcOrd="0" destOrd="0" presId="urn:microsoft.com/office/officeart/2018/5/layout/CenteredIconLabelDescriptionList"/>
    <dgm:cxn modelId="{5AADF959-87A9-499B-B316-9C1B2A6167AB}" srcId="{42162D2D-8D62-4631-AEB6-28E751622F9B}" destId="{F7CFDD85-48E7-4583-BD4D-5944C88F9E3D}" srcOrd="2" destOrd="0" parTransId="{DB88642C-EFB2-4405-B748-25F9C29DA29F}" sibTransId="{DB9ABA7B-6134-4089-8A97-890FB5107619}"/>
    <dgm:cxn modelId="{FEB88E88-398C-4D0F-99B6-B6DE492FC627}" srcId="{38B84C35-9E2C-4CC0-B169-B23EDC5DA83D}" destId="{81E4DC93-5370-4313-86B6-115E745349AE}" srcOrd="0" destOrd="0" parTransId="{B3277BCD-0C14-48BC-AB90-59171873BAA3}" sibTransId="{AE125C35-9693-4FC4-AC47-291574DFAF4C}"/>
    <dgm:cxn modelId="{0B79C98D-B81E-45B9-9A7C-396CD6D94EA3}" type="presOf" srcId="{38B84C35-9E2C-4CC0-B169-B23EDC5DA83D}" destId="{23E6F824-763A-43BF-8982-EB9A2382A7B6}" srcOrd="0" destOrd="0" presId="urn:microsoft.com/office/officeart/2018/5/layout/CenteredIconLabelDescriptionList"/>
    <dgm:cxn modelId="{C1A1888F-B565-42B0-B929-904699061B3C}" srcId="{46BA781B-5FD4-4398-90E2-5DD3ACDFF0AE}" destId="{38B84C35-9E2C-4CC0-B169-B23EDC5DA83D}" srcOrd="0" destOrd="0" parTransId="{D59D04D2-581C-47B8-98FE-33C2B659F951}" sibTransId="{DE387FF4-096A-42AE-97DB-87743990B4FA}"/>
    <dgm:cxn modelId="{406D7FA1-0B19-4051-8637-8208EC26C5D2}" srcId="{102F961C-FA46-40F4-83F7-C87843400B7A}" destId="{7CFF2A57-9C3D-4C65-A46C-8A6C3E5F30AA}" srcOrd="0" destOrd="0" parTransId="{BB50E29E-383E-4D72-A1D6-D1DBE9F5E83C}" sibTransId="{979FD82C-545D-495B-8EFA-5CEA97A6C44F}"/>
    <dgm:cxn modelId="{FCF918D1-E59E-407D-A9E3-6FFEA51556F7}" srcId="{42162D2D-8D62-4631-AEB6-28E751622F9B}" destId="{DCA5A441-5B0B-4701-8177-1139F8FDC39F}" srcOrd="0" destOrd="0" parTransId="{79748748-65C3-4950-B6D4-43EF6CC6E509}" sibTransId="{A61E45B5-AB72-4693-AEC9-463FB279D3AE}"/>
    <dgm:cxn modelId="{0A5CA1D8-BF33-40DC-BF86-16B7C480DBA2}" type="presOf" srcId="{46BA781B-5FD4-4398-90E2-5DD3ACDFF0AE}" destId="{42874B64-503B-4538-9A9F-4B2F9C6E412A}" srcOrd="0" destOrd="0" presId="urn:microsoft.com/office/officeart/2018/5/layout/CenteredIconLabelDescriptionList"/>
    <dgm:cxn modelId="{B7F83AE7-B4E8-4F46-907C-74F733332B9B}" type="presOf" srcId="{42162D2D-8D62-4631-AEB6-28E751622F9B}" destId="{50185DA4-B9DA-4062-BCA9-E92FD4313491}" srcOrd="0" destOrd="0" presId="urn:microsoft.com/office/officeart/2018/5/layout/CenteredIconLabelDescriptionList"/>
    <dgm:cxn modelId="{1CDDA1F7-8E97-4D88-BB91-1F797A16F982}" type="presOf" srcId="{7CFF2A57-9C3D-4C65-A46C-8A6C3E5F30AA}" destId="{6E43371B-BC0C-4064-AFA1-A407234B2AF1}" srcOrd="0" destOrd="0" presId="urn:microsoft.com/office/officeart/2018/5/layout/CenteredIconLabelDescriptionList"/>
    <dgm:cxn modelId="{4FFA43D3-9FDA-4CC7-81C1-4EE0DFA9491D}" type="presParOf" srcId="{42874B64-503B-4538-9A9F-4B2F9C6E412A}" destId="{7BC66E78-9B74-4417-9D5F-C5F1D7945F45}" srcOrd="0" destOrd="0" presId="urn:microsoft.com/office/officeart/2018/5/layout/CenteredIconLabelDescriptionList"/>
    <dgm:cxn modelId="{DA006B7B-3D1C-4C56-B341-F3EED82F79FD}" type="presParOf" srcId="{7BC66E78-9B74-4417-9D5F-C5F1D7945F45}" destId="{6649464F-781D-41A7-A4CE-EE53CE63E40A}" srcOrd="0" destOrd="0" presId="urn:microsoft.com/office/officeart/2018/5/layout/CenteredIconLabelDescriptionList"/>
    <dgm:cxn modelId="{7BA8DD67-CC5B-439B-A50E-3271232FFDF8}" type="presParOf" srcId="{7BC66E78-9B74-4417-9D5F-C5F1D7945F45}" destId="{416FBC6C-010A-4BC9-8C1C-621FAF72C7E7}" srcOrd="1" destOrd="0" presId="urn:microsoft.com/office/officeart/2018/5/layout/CenteredIconLabelDescriptionList"/>
    <dgm:cxn modelId="{B96EF31E-7F8F-4120-A357-E45EBC977751}" type="presParOf" srcId="{7BC66E78-9B74-4417-9D5F-C5F1D7945F45}" destId="{23E6F824-763A-43BF-8982-EB9A2382A7B6}" srcOrd="2" destOrd="0" presId="urn:microsoft.com/office/officeart/2018/5/layout/CenteredIconLabelDescriptionList"/>
    <dgm:cxn modelId="{7D0B272E-E4BE-4832-B1AD-C9B44B56CBBD}" type="presParOf" srcId="{7BC66E78-9B74-4417-9D5F-C5F1D7945F45}" destId="{3F0AE4E4-62F2-47B0-BB6E-68996E821E89}" srcOrd="3" destOrd="0" presId="urn:microsoft.com/office/officeart/2018/5/layout/CenteredIconLabelDescriptionList"/>
    <dgm:cxn modelId="{DC38C531-A821-4080-A7CD-4EEB159F4154}" type="presParOf" srcId="{7BC66E78-9B74-4417-9D5F-C5F1D7945F45}" destId="{CCA49C2C-CB56-4CBA-833D-1AE540F3C4BE}" srcOrd="4" destOrd="0" presId="urn:microsoft.com/office/officeart/2018/5/layout/CenteredIconLabelDescriptionList"/>
    <dgm:cxn modelId="{ED93507F-1F56-47F3-BDA7-10A2499CF2F0}" type="presParOf" srcId="{42874B64-503B-4538-9A9F-4B2F9C6E412A}" destId="{595A14E7-8554-4274-8571-104B79D377F2}" srcOrd="1" destOrd="0" presId="urn:microsoft.com/office/officeart/2018/5/layout/CenteredIconLabelDescriptionList"/>
    <dgm:cxn modelId="{0BB5F8E2-D7E5-4BC6-AD81-6D921D52A54A}" type="presParOf" srcId="{42874B64-503B-4538-9A9F-4B2F9C6E412A}" destId="{5ABE4AC3-1FB3-4F1E-96D8-EDE143EBD99E}" srcOrd="2" destOrd="0" presId="urn:microsoft.com/office/officeart/2018/5/layout/CenteredIconLabelDescriptionList"/>
    <dgm:cxn modelId="{317A8144-6A56-416B-B173-7DC5309C6CA0}" type="presParOf" srcId="{5ABE4AC3-1FB3-4F1E-96D8-EDE143EBD99E}" destId="{FA54DA4F-2CAB-4D8E-BAF3-C6F8EC622169}" srcOrd="0" destOrd="0" presId="urn:microsoft.com/office/officeart/2018/5/layout/CenteredIconLabelDescriptionList"/>
    <dgm:cxn modelId="{26E5C67A-556C-4CD8-A44F-DFFE80B5B3A0}" type="presParOf" srcId="{5ABE4AC3-1FB3-4F1E-96D8-EDE143EBD99E}" destId="{D29048C8-9E39-4F0C-A52F-65547B52BA93}" srcOrd="1" destOrd="0" presId="urn:microsoft.com/office/officeart/2018/5/layout/CenteredIconLabelDescriptionList"/>
    <dgm:cxn modelId="{F6F2E527-6097-4DAD-B9E3-F74D9AD063D3}" type="presParOf" srcId="{5ABE4AC3-1FB3-4F1E-96D8-EDE143EBD99E}" destId="{5FC2B237-2384-42AA-8E0C-7CD016EE4078}" srcOrd="2" destOrd="0" presId="urn:microsoft.com/office/officeart/2018/5/layout/CenteredIconLabelDescriptionList"/>
    <dgm:cxn modelId="{A3B84A02-3366-4A9B-BA79-39E340FC7581}" type="presParOf" srcId="{5ABE4AC3-1FB3-4F1E-96D8-EDE143EBD99E}" destId="{E9220A8D-20B9-4FA2-A289-37AAA97A239B}" srcOrd="3" destOrd="0" presId="urn:microsoft.com/office/officeart/2018/5/layout/CenteredIconLabelDescriptionList"/>
    <dgm:cxn modelId="{B73BDC41-DC96-4862-8B47-85615ECCD0E4}" type="presParOf" srcId="{5ABE4AC3-1FB3-4F1E-96D8-EDE143EBD99E}" destId="{6E43371B-BC0C-4064-AFA1-A407234B2AF1}" srcOrd="4" destOrd="0" presId="urn:microsoft.com/office/officeart/2018/5/layout/CenteredIconLabelDescriptionList"/>
    <dgm:cxn modelId="{BC6968F5-D9F6-4BBF-9490-9498C7D265DE}" type="presParOf" srcId="{42874B64-503B-4538-9A9F-4B2F9C6E412A}" destId="{70186B28-05EF-4DE9-BD39-E5590EF923A5}" srcOrd="3" destOrd="0" presId="urn:microsoft.com/office/officeart/2018/5/layout/CenteredIconLabelDescriptionList"/>
    <dgm:cxn modelId="{3F9B0EB9-D977-48A2-9A5E-B9E52306C433}" type="presParOf" srcId="{42874B64-503B-4538-9A9F-4B2F9C6E412A}" destId="{913A1AC2-8E62-4B48-9937-35636072B128}" srcOrd="4" destOrd="0" presId="urn:microsoft.com/office/officeart/2018/5/layout/CenteredIconLabelDescriptionList"/>
    <dgm:cxn modelId="{15361DD1-3723-4FA3-8D3E-C3C4CF326B19}" type="presParOf" srcId="{913A1AC2-8E62-4B48-9937-35636072B128}" destId="{3409DAEF-E800-4047-AE76-A46E6BA2068E}" srcOrd="0" destOrd="0" presId="urn:microsoft.com/office/officeart/2018/5/layout/CenteredIconLabelDescriptionList"/>
    <dgm:cxn modelId="{773E8657-46F2-41EC-BFBA-F459064071BD}" type="presParOf" srcId="{913A1AC2-8E62-4B48-9937-35636072B128}" destId="{D1CA8D58-7846-4591-83AF-BFA089D148EA}" srcOrd="1" destOrd="0" presId="urn:microsoft.com/office/officeart/2018/5/layout/CenteredIconLabelDescriptionList"/>
    <dgm:cxn modelId="{7CE5151F-32D8-4145-8891-4915809D0864}" type="presParOf" srcId="{913A1AC2-8E62-4B48-9937-35636072B128}" destId="{50185DA4-B9DA-4062-BCA9-E92FD4313491}" srcOrd="2" destOrd="0" presId="urn:microsoft.com/office/officeart/2018/5/layout/CenteredIconLabelDescriptionList"/>
    <dgm:cxn modelId="{5B030148-8929-43F1-82BF-EC9384199DE3}" type="presParOf" srcId="{913A1AC2-8E62-4B48-9937-35636072B128}" destId="{312F316F-DFCB-45D6-8F79-9EC686602B38}" srcOrd="3" destOrd="0" presId="urn:microsoft.com/office/officeart/2018/5/layout/CenteredIconLabelDescriptionList"/>
    <dgm:cxn modelId="{4489E0FB-7FD0-4896-BC70-6AE07CC8D098}" type="presParOf" srcId="{913A1AC2-8E62-4B48-9937-35636072B128}" destId="{8E165334-DC91-48B1-A90B-641D9CD4E723}"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data3.xml><?xml version="1.0" encoding="utf-8"?>
<dgm:dataModel xmlns:dgm="http://schemas.openxmlformats.org/drawingml/2006/diagram" xmlns:a="http://schemas.openxmlformats.org/drawingml/2006/main">
  <dgm:ptLst>
    <dgm:pt modelId="{EC0BD4E1-614E-4E01-A2C6-A4D829A409BB}" type="doc">
      <dgm:prSet loTypeId="urn:microsoft.com/office/officeart/2005/8/layout/process4" loCatId="process" qsTypeId="urn:microsoft.com/office/officeart/2005/8/quickstyle/simple1" qsCatId="simple" csTypeId="urn:microsoft.com/office/officeart/2005/8/colors/accent6_2" csCatId="accent6" phldr="1"/>
      <dgm:spPr/>
      <dgm:t>
        <a:bodyPr/>
        <a:lstStyle/>
        <a:p>
          <a:endParaRPr lang="en-US"/>
        </a:p>
      </dgm:t>
    </dgm:pt>
    <dgm:pt modelId="{613FFD71-B5F3-4C9A-92CE-3BFEAC002BBF}">
      <dgm:prSet/>
      <dgm:spPr/>
      <dgm:t>
        <a:bodyPr/>
        <a:lstStyle/>
        <a:p>
          <a:r>
            <a:rPr lang="en-US" i="1"/>
            <a:t>Obtain Hospital Census*</a:t>
          </a:r>
        </a:p>
      </dgm:t>
    </dgm:pt>
    <dgm:pt modelId="{BDA07418-9995-4EAC-9A16-354E6A9BFC92}" type="sibTrans" cxnId="{D363F6BD-A367-4313-A44D-802479AD5401}">
      <dgm:prSet/>
      <dgm:spPr/>
      <dgm:t>
        <a:bodyPr/>
        <a:lstStyle/>
        <a:p>
          <a:endParaRPr lang="en-US"/>
        </a:p>
      </dgm:t>
    </dgm:pt>
    <dgm:pt modelId="{8399F225-41BE-4000-BBF1-8F668C9E96BC}" type="parTrans" cxnId="{D363F6BD-A367-4313-A44D-802479AD5401}">
      <dgm:prSet/>
      <dgm:spPr/>
      <dgm:t>
        <a:bodyPr/>
        <a:lstStyle/>
        <a:p>
          <a:endParaRPr lang="en-US"/>
        </a:p>
      </dgm:t>
    </dgm:pt>
    <dgm:pt modelId="{D5B1BFC8-0EC1-4CE6-BB03-D553F69FFC9F}">
      <dgm:prSet/>
      <dgm:spPr/>
      <dgm:t>
        <a:bodyPr/>
        <a:lstStyle/>
        <a:p>
          <a:r>
            <a:rPr lang="en-US" i="1"/>
            <a:t>Evaluate Rapid Discharge Abilities</a:t>
          </a:r>
        </a:p>
      </dgm:t>
    </dgm:pt>
    <dgm:pt modelId="{34EA3F0C-015E-4D10-95D4-8D362F3048C1}" type="parTrans" cxnId="{C37B2A22-28CF-46B6-8C18-A4D3DF3F1260}">
      <dgm:prSet/>
      <dgm:spPr/>
      <dgm:t>
        <a:bodyPr/>
        <a:lstStyle/>
        <a:p>
          <a:endParaRPr lang="en-US"/>
        </a:p>
      </dgm:t>
    </dgm:pt>
    <dgm:pt modelId="{14A2E2C6-4238-4768-8E2B-83DDFA9885E4}" type="sibTrans" cxnId="{C37B2A22-28CF-46B6-8C18-A4D3DF3F1260}">
      <dgm:prSet/>
      <dgm:spPr/>
      <dgm:t>
        <a:bodyPr/>
        <a:lstStyle/>
        <a:p>
          <a:endParaRPr lang="en-US"/>
        </a:p>
      </dgm:t>
    </dgm:pt>
    <dgm:pt modelId="{6EDF2B38-19FE-4664-815D-7516D1E80E0B}">
      <dgm:prSet/>
      <dgm:spPr/>
      <dgm:t>
        <a:bodyPr/>
        <a:lstStyle/>
        <a:p>
          <a:r>
            <a:rPr lang="en-US" i="1"/>
            <a:t>Receive, Triage, and Disposition Surge of ED Patients</a:t>
          </a:r>
        </a:p>
      </dgm:t>
    </dgm:pt>
    <dgm:pt modelId="{BC0234ED-BC2D-4EB0-8C38-A81699551C4B}" type="parTrans" cxnId="{9FE62D32-484D-4AE8-8900-F9D0850B81B8}">
      <dgm:prSet/>
      <dgm:spPr/>
      <dgm:t>
        <a:bodyPr/>
        <a:lstStyle/>
        <a:p>
          <a:endParaRPr lang="en-US"/>
        </a:p>
      </dgm:t>
    </dgm:pt>
    <dgm:pt modelId="{26A0DB4B-3C32-4284-9D4A-329F7A347F7A}" type="sibTrans" cxnId="{9FE62D32-484D-4AE8-8900-F9D0850B81B8}">
      <dgm:prSet/>
      <dgm:spPr/>
      <dgm:t>
        <a:bodyPr/>
        <a:lstStyle/>
        <a:p>
          <a:endParaRPr lang="en-US"/>
        </a:p>
      </dgm:t>
    </dgm:pt>
    <dgm:pt modelId="{66DBEEB8-73C3-4107-AA3E-471CDD4B4542}">
      <dgm:prSet/>
      <dgm:spPr/>
      <dgm:t>
        <a:bodyPr/>
        <a:lstStyle/>
        <a:p>
          <a:r>
            <a:rPr lang="en-US" i="1"/>
            <a:t>Determine transfer needs or excess capacity availability</a:t>
          </a:r>
        </a:p>
      </dgm:t>
    </dgm:pt>
    <dgm:pt modelId="{073BEB28-AAF2-4A7A-AC63-0FB3B8BA4474}" type="parTrans" cxnId="{0C5007E2-65F3-4B61-A468-622845CD4D32}">
      <dgm:prSet/>
      <dgm:spPr/>
      <dgm:t>
        <a:bodyPr/>
        <a:lstStyle/>
        <a:p>
          <a:endParaRPr lang="en-US"/>
        </a:p>
      </dgm:t>
    </dgm:pt>
    <dgm:pt modelId="{638E24A6-974A-4E37-A44D-5646BFF1947E}" type="sibTrans" cxnId="{0C5007E2-65F3-4B61-A468-622845CD4D32}">
      <dgm:prSet/>
      <dgm:spPr/>
      <dgm:t>
        <a:bodyPr/>
        <a:lstStyle/>
        <a:p>
          <a:endParaRPr lang="en-US"/>
        </a:p>
      </dgm:t>
    </dgm:pt>
    <dgm:pt modelId="{740CE757-05A1-4FB0-9A95-84EF907C94C0}" type="pres">
      <dgm:prSet presAssocID="{EC0BD4E1-614E-4E01-A2C6-A4D829A409BB}" presName="Name0" presStyleCnt="0">
        <dgm:presLayoutVars>
          <dgm:dir/>
          <dgm:animLvl val="lvl"/>
          <dgm:resizeHandles val="exact"/>
        </dgm:presLayoutVars>
      </dgm:prSet>
      <dgm:spPr/>
    </dgm:pt>
    <dgm:pt modelId="{58133112-AF41-487C-A307-AE2B4A3B260B}" type="pres">
      <dgm:prSet presAssocID="{66DBEEB8-73C3-4107-AA3E-471CDD4B4542}" presName="boxAndChildren" presStyleCnt="0"/>
      <dgm:spPr/>
    </dgm:pt>
    <dgm:pt modelId="{AE0BFC9F-931F-4014-8F0D-A2765E34C806}" type="pres">
      <dgm:prSet presAssocID="{66DBEEB8-73C3-4107-AA3E-471CDD4B4542}" presName="parentTextBox" presStyleLbl="node1" presStyleIdx="0" presStyleCnt="4"/>
      <dgm:spPr/>
    </dgm:pt>
    <dgm:pt modelId="{8B042052-69D2-49EA-86FF-A4AC9D1EFF9B}" type="pres">
      <dgm:prSet presAssocID="{26A0DB4B-3C32-4284-9D4A-329F7A347F7A}" presName="sp" presStyleCnt="0"/>
      <dgm:spPr/>
    </dgm:pt>
    <dgm:pt modelId="{89CFAC0D-34F5-4108-81DB-5B68F5F149CF}" type="pres">
      <dgm:prSet presAssocID="{6EDF2B38-19FE-4664-815D-7516D1E80E0B}" presName="arrowAndChildren" presStyleCnt="0"/>
      <dgm:spPr/>
    </dgm:pt>
    <dgm:pt modelId="{845E6BB6-C002-45EE-A711-48CE941F0019}" type="pres">
      <dgm:prSet presAssocID="{6EDF2B38-19FE-4664-815D-7516D1E80E0B}" presName="parentTextArrow" presStyleLbl="node1" presStyleIdx="1" presStyleCnt="4" custLinFactNeighborX="-2778" custLinFactNeighborY="-1047"/>
      <dgm:spPr/>
    </dgm:pt>
    <dgm:pt modelId="{BC7ADDE1-B9F3-4946-B4FB-784D4F37395A}" type="pres">
      <dgm:prSet presAssocID="{14A2E2C6-4238-4768-8E2B-83DDFA9885E4}" presName="sp" presStyleCnt="0"/>
      <dgm:spPr/>
    </dgm:pt>
    <dgm:pt modelId="{9806943F-7649-495F-A1F2-DF411F490642}" type="pres">
      <dgm:prSet presAssocID="{D5B1BFC8-0EC1-4CE6-BB03-D553F69FFC9F}" presName="arrowAndChildren" presStyleCnt="0"/>
      <dgm:spPr/>
    </dgm:pt>
    <dgm:pt modelId="{2F70E5EA-C69A-4148-9A0F-0326D654D502}" type="pres">
      <dgm:prSet presAssocID="{D5B1BFC8-0EC1-4CE6-BB03-D553F69FFC9F}" presName="parentTextArrow" presStyleLbl="node1" presStyleIdx="2" presStyleCnt="4"/>
      <dgm:spPr/>
    </dgm:pt>
    <dgm:pt modelId="{1F0214DB-64A5-4865-AA4F-B5AE560F7E46}" type="pres">
      <dgm:prSet presAssocID="{BDA07418-9995-4EAC-9A16-354E6A9BFC92}" presName="sp" presStyleCnt="0"/>
      <dgm:spPr/>
    </dgm:pt>
    <dgm:pt modelId="{8558D9C3-41E9-4241-9D1F-B2BA45E6768A}" type="pres">
      <dgm:prSet presAssocID="{613FFD71-B5F3-4C9A-92CE-3BFEAC002BBF}" presName="arrowAndChildren" presStyleCnt="0"/>
      <dgm:spPr/>
    </dgm:pt>
    <dgm:pt modelId="{2224FF4A-4C06-45B9-961D-0032EC4C24BD}" type="pres">
      <dgm:prSet presAssocID="{613FFD71-B5F3-4C9A-92CE-3BFEAC002BBF}" presName="parentTextArrow" presStyleLbl="node1" presStyleIdx="3" presStyleCnt="4"/>
      <dgm:spPr/>
    </dgm:pt>
  </dgm:ptLst>
  <dgm:cxnLst>
    <dgm:cxn modelId="{C37B2A22-28CF-46B6-8C18-A4D3DF3F1260}" srcId="{EC0BD4E1-614E-4E01-A2C6-A4D829A409BB}" destId="{D5B1BFC8-0EC1-4CE6-BB03-D553F69FFC9F}" srcOrd="1" destOrd="0" parTransId="{34EA3F0C-015E-4D10-95D4-8D362F3048C1}" sibTransId="{14A2E2C6-4238-4768-8E2B-83DDFA9885E4}"/>
    <dgm:cxn modelId="{9FE62D32-484D-4AE8-8900-F9D0850B81B8}" srcId="{EC0BD4E1-614E-4E01-A2C6-A4D829A409BB}" destId="{6EDF2B38-19FE-4664-815D-7516D1E80E0B}" srcOrd="2" destOrd="0" parTransId="{BC0234ED-BC2D-4EB0-8C38-A81699551C4B}" sibTransId="{26A0DB4B-3C32-4284-9D4A-329F7A347F7A}"/>
    <dgm:cxn modelId="{7496766A-F6A3-4061-A1DB-EED36CE785EF}" type="presOf" srcId="{EC0BD4E1-614E-4E01-A2C6-A4D829A409BB}" destId="{740CE757-05A1-4FB0-9A95-84EF907C94C0}" srcOrd="0" destOrd="0" presId="urn:microsoft.com/office/officeart/2005/8/layout/process4"/>
    <dgm:cxn modelId="{B9A9E853-223D-412D-80BC-A1C69F321EC9}" type="presOf" srcId="{66DBEEB8-73C3-4107-AA3E-471CDD4B4542}" destId="{AE0BFC9F-931F-4014-8F0D-A2765E34C806}" srcOrd="0" destOrd="0" presId="urn:microsoft.com/office/officeart/2005/8/layout/process4"/>
    <dgm:cxn modelId="{900F8257-8466-4EE9-A18C-3014958492A0}" type="presOf" srcId="{6EDF2B38-19FE-4664-815D-7516D1E80E0B}" destId="{845E6BB6-C002-45EE-A711-48CE941F0019}" srcOrd="0" destOrd="0" presId="urn:microsoft.com/office/officeart/2005/8/layout/process4"/>
    <dgm:cxn modelId="{B087B6B3-B051-4128-95DA-4B76E5D2F4B7}" type="presOf" srcId="{613FFD71-B5F3-4C9A-92CE-3BFEAC002BBF}" destId="{2224FF4A-4C06-45B9-961D-0032EC4C24BD}" srcOrd="0" destOrd="0" presId="urn:microsoft.com/office/officeart/2005/8/layout/process4"/>
    <dgm:cxn modelId="{D363F6BD-A367-4313-A44D-802479AD5401}" srcId="{EC0BD4E1-614E-4E01-A2C6-A4D829A409BB}" destId="{613FFD71-B5F3-4C9A-92CE-3BFEAC002BBF}" srcOrd="0" destOrd="0" parTransId="{8399F225-41BE-4000-BBF1-8F668C9E96BC}" sibTransId="{BDA07418-9995-4EAC-9A16-354E6A9BFC92}"/>
    <dgm:cxn modelId="{480720E1-D3AE-44DC-BFA7-450356A3C05C}" type="presOf" srcId="{D5B1BFC8-0EC1-4CE6-BB03-D553F69FFC9F}" destId="{2F70E5EA-C69A-4148-9A0F-0326D654D502}" srcOrd="0" destOrd="0" presId="urn:microsoft.com/office/officeart/2005/8/layout/process4"/>
    <dgm:cxn modelId="{0C5007E2-65F3-4B61-A468-622845CD4D32}" srcId="{EC0BD4E1-614E-4E01-A2C6-A4D829A409BB}" destId="{66DBEEB8-73C3-4107-AA3E-471CDD4B4542}" srcOrd="3" destOrd="0" parTransId="{073BEB28-AAF2-4A7A-AC63-0FB3B8BA4474}" sibTransId="{638E24A6-974A-4E37-A44D-5646BFF1947E}"/>
    <dgm:cxn modelId="{C15E68C9-AF79-4093-B82B-B74E7A692B4A}" type="presParOf" srcId="{740CE757-05A1-4FB0-9A95-84EF907C94C0}" destId="{58133112-AF41-487C-A307-AE2B4A3B260B}" srcOrd="0" destOrd="0" presId="urn:microsoft.com/office/officeart/2005/8/layout/process4"/>
    <dgm:cxn modelId="{6D7E4586-2CB9-441F-A588-D9AE01FFABD3}" type="presParOf" srcId="{58133112-AF41-487C-A307-AE2B4A3B260B}" destId="{AE0BFC9F-931F-4014-8F0D-A2765E34C806}" srcOrd="0" destOrd="0" presId="urn:microsoft.com/office/officeart/2005/8/layout/process4"/>
    <dgm:cxn modelId="{11C81C9F-AC92-4E10-823A-2C18060BAB5B}" type="presParOf" srcId="{740CE757-05A1-4FB0-9A95-84EF907C94C0}" destId="{8B042052-69D2-49EA-86FF-A4AC9D1EFF9B}" srcOrd="1" destOrd="0" presId="urn:microsoft.com/office/officeart/2005/8/layout/process4"/>
    <dgm:cxn modelId="{BAA23A06-2803-42F2-B11A-892526EDFC9F}" type="presParOf" srcId="{740CE757-05A1-4FB0-9A95-84EF907C94C0}" destId="{89CFAC0D-34F5-4108-81DB-5B68F5F149CF}" srcOrd="2" destOrd="0" presId="urn:microsoft.com/office/officeart/2005/8/layout/process4"/>
    <dgm:cxn modelId="{62876877-D0B5-41EE-80E3-41E42D6034C4}" type="presParOf" srcId="{89CFAC0D-34F5-4108-81DB-5B68F5F149CF}" destId="{845E6BB6-C002-45EE-A711-48CE941F0019}" srcOrd="0" destOrd="0" presId="urn:microsoft.com/office/officeart/2005/8/layout/process4"/>
    <dgm:cxn modelId="{F1D41BCA-4E4E-4701-BEE7-435A5A73A3AA}" type="presParOf" srcId="{740CE757-05A1-4FB0-9A95-84EF907C94C0}" destId="{BC7ADDE1-B9F3-4946-B4FB-784D4F37395A}" srcOrd="3" destOrd="0" presId="urn:microsoft.com/office/officeart/2005/8/layout/process4"/>
    <dgm:cxn modelId="{B83E9F17-25DA-4EDE-9E14-76DFA5E1EC51}" type="presParOf" srcId="{740CE757-05A1-4FB0-9A95-84EF907C94C0}" destId="{9806943F-7649-495F-A1F2-DF411F490642}" srcOrd="4" destOrd="0" presId="urn:microsoft.com/office/officeart/2005/8/layout/process4"/>
    <dgm:cxn modelId="{F943A50B-B64D-465C-8040-22AF876AC895}" type="presParOf" srcId="{9806943F-7649-495F-A1F2-DF411F490642}" destId="{2F70E5EA-C69A-4148-9A0F-0326D654D502}" srcOrd="0" destOrd="0" presId="urn:microsoft.com/office/officeart/2005/8/layout/process4"/>
    <dgm:cxn modelId="{1786D1B7-A6B8-4F7C-BFA8-301DBBA6BD15}" type="presParOf" srcId="{740CE757-05A1-4FB0-9A95-84EF907C94C0}" destId="{1F0214DB-64A5-4865-AA4F-B5AE560F7E46}" srcOrd="5" destOrd="0" presId="urn:microsoft.com/office/officeart/2005/8/layout/process4"/>
    <dgm:cxn modelId="{38E92584-13D3-4C6C-AC08-2790A18F8BA4}" type="presParOf" srcId="{740CE757-05A1-4FB0-9A95-84EF907C94C0}" destId="{8558D9C3-41E9-4241-9D1F-B2BA45E6768A}" srcOrd="6" destOrd="0" presId="urn:microsoft.com/office/officeart/2005/8/layout/process4"/>
    <dgm:cxn modelId="{CC03BFA1-A413-4DFB-B01C-9A5CF1BE5604}" type="presParOf" srcId="{8558D9C3-41E9-4241-9D1F-B2BA45E6768A}" destId="{2224FF4A-4C06-45B9-961D-0032EC4C24B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graphics/data4.xml><?xml version="1.0" encoding="utf-8"?>
<dgm:dataModel xmlns:dgm="http://schemas.openxmlformats.org/drawingml/2006/diagram" xmlns:a="http://schemas.openxmlformats.org/drawingml/2006/main">
  <dgm:ptLst>
    <dgm:pt modelId="{EC0BD4E1-614E-4E01-A2C6-A4D829A409B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13FFD71-B5F3-4C9A-92CE-3BFEAC002BBF}">
      <dgm:prSet/>
      <dgm:spPr/>
      <dgm:t>
        <a:bodyPr/>
        <a:lstStyle/>
        <a:p>
          <a:r>
            <a:rPr lang="en-US" i="1" dirty="0"/>
            <a:t>Obtain Hospital Census (System)*</a:t>
          </a:r>
        </a:p>
      </dgm:t>
    </dgm:pt>
    <dgm:pt modelId="{BDA07418-9995-4EAC-9A16-354E6A9BFC92}" type="sibTrans" cxnId="{D363F6BD-A367-4313-A44D-802479AD5401}">
      <dgm:prSet/>
      <dgm:spPr/>
      <dgm:t>
        <a:bodyPr/>
        <a:lstStyle/>
        <a:p>
          <a:endParaRPr lang="en-US"/>
        </a:p>
      </dgm:t>
    </dgm:pt>
    <dgm:pt modelId="{8399F225-41BE-4000-BBF1-8F668C9E96BC}" type="parTrans" cxnId="{D363F6BD-A367-4313-A44D-802479AD5401}">
      <dgm:prSet/>
      <dgm:spPr/>
      <dgm:t>
        <a:bodyPr/>
        <a:lstStyle/>
        <a:p>
          <a:endParaRPr lang="en-US"/>
        </a:p>
      </dgm:t>
    </dgm:pt>
    <dgm:pt modelId="{D5B1BFC8-0EC1-4CE6-BB03-D553F69FFC9F}">
      <dgm:prSet/>
      <dgm:spPr/>
      <dgm:t>
        <a:bodyPr/>
        <a:lstStyle/>
        <a:p>
          <a:r>
            <a:rPr lang="en-US" i="1"/>
            <a:t>Evaluate Rapid Discharge Abilities (Locally)</a:t>
          </a:r>
        </a:p>
      </dgm:t>
    </dgm:pt>
    <dgm:pt modelId="{34EA3F0C-015E-4D10-95D4-8D362F3048C1}" type="parTrans" cxnId="{C37B2A22-28CF-46B6-8C18-A4D3DF3F1260}">
      <dgm:prSet/>
      <dgm:spPr/>
      <dgm:t>
        <a:bodyPr/>
        <a:lstStyle/>
        <a:p>
          <a:endParaRPr lang="en-US"/>
        </a:p>
      </dgm:t>
    </dgm:pt>
    <dgm:pt modelId="{14A2E2C6-4238-4768-8E2B-83DDFA9885E4}" type="sibTrans" cxnId="{C37B2A22-28CF-46B6-8C18-A4D3DF3F1260}">
      <dgm:prSet/>
      <dgm:spPr/>
      <dgm:t>
        <a:bodyPr/>
        <a:lstStyle/>
        <a:p>
          <a:endParaRPr lang="en-US"/>
        </a:p>
      </dgm:t>
    </dgm:pt>
    <dgm:pt modelId="{6EDF2B38-19FE-4664-815D-7516D1E80E0B}">
      <dgm:prSet/>
      <dgm:spPr/>
      <dgm:t>
        <a:bodyPr/>
        <a:lstStyle/>
        <a:p>
          <a:r>
            <a:rPr lang="en-US" i="1"/>
            <a:t>Receive, Triage, and Disposition Surge of ED Patients (Locally)</a:t>
          </a:r>
        </a:p>
      </dgm:t>
    </dgm:pt>
    <dgm:pt modelId="{BC0234ED-BC2D-4EB0-8C38-A81699551C4B}" type="parTrans" cxnId="{9FE62D32-484D-4AE8-8900-F9D0850B81B8}">
      <dgm:prSet/>
      <dgm:spPr/>
      <dgm:t>
        <a:bodyPr/>
        <a:lstStyle/>
        <a:p>
          <a:endParaRPr lang="en-US"/>
        </a:p>
      </dgm:t>
    </dgm:pt>
    <dgm:pt modelId="{26A0DB4B-3C32-4284-9D4A-329F7A347F7A}" type="sibTrans" cxnId="{9FE62D32-484D-4AE8-8900-F9D0850B81B8}">
      <dgm:prSet/>
      <dgm:spPr/>
      <dgm:t>
        <a:bodyPr/>
        <a:lstStyle/>
        <a:p>
          <a:endParaRPr lang="en-US"/>
        </a:p>
      </dgm:t>
    </dgm:pt>
    <dgm:pt modelId="{45FC0BAA-0FEB-4738-803D-84549ACADE55}">
      <dgm:prSet/>
      <dgm:spPr/>
      <dgm:t>
        <a:bodyPr/>
        <a:lstStyle/>
        <a:p>
          <a:r>
            <a:rPr lang="en-US" i="1"/>
            <a:t>Load-balance between hospital facilities (System)</a:t>
          </a:r>
        </a:p>
      </dgm:t>
    </dgm:pt>
    <dgm:pt modelId="{A4B0BBB4-CACF-43BC-B418-CC213D2FFBCC}" type="parTrans" cxnId="{974AC677-BF42-468C-BE6C-A6341A7D6D9F}">
      <dgm:prSet/>
      <dgm:spPr/>
      <dgm:t>
        <a:bodyPr/>
        <a:lstStyle/>
        <a:p>
          <a:endParaRPr lang="en-US"/>
        </a:p>
      </dgm:t>
    </dgm:pt>
    <dgm:pt modelId="{69CA28CB-2D1B-457D-9646-8BB54312B749}" type="sibTrans" cxnId="{974AC677-BF42-468C-BE6C-A6341A7D6D9F}">
      <dgm:prSet/>
      <dgm:spPr/>
      <dgm:t>
        <a:bodyPr/>
        <a:lstStyle/>
        <a:p>
          <a:endParaRPr lang="en-US"/>
        </a:p>
      </dgm:t>
    </dgm:pt>
    <dgm:pt modelId="{66DBEEB8-73C3-4107-AA3E-471CDD4B4542}">
      <dgm:prSet/>
      <dgm:spPr/>
      <dgm:t>
        <a:bodyPr/>
        <a:lstStyle/>
        <a:p>
          <a:r>
            <a:rPr lang="en-US" i="1"/>
            <a:t>Determine transfer needs or excess capacity availability (System)</a:t>
          </a:r>
        </a:p>
      </dgm:t>
    </dgm:pt>
    <dgm:pt modelId="{073BEB28-AAF2-4A7A-AC63-0FB3B8BA4474}" type="parTrans" cxnId="{0C5007E2-65F3-4B61-A468-622845CD4D32}">
      <dgm:prSet/>
      <dgm:spPr/>
      <dgm:t>
        <a:bodyPr/>
        <a:lstStyle/>
        <a:p>
          <a:endParaRPr lang="en-US"/>
        </a:p>
      </dgm:t>
    </dgm:pt>
    <dgm:pt modelId="{638E24A6-974A-4E37-A44D-5646BFF1947E}" type="sibTrans" cxnId="{0C5007E2-65F3-4B61-A468-622845CD4D32}">
      <dgm:prSet/>
      <dgm:spPr/>
      <dgm:t>
        <a:bodyPr/>
        <a:lstStyle/>
        <a:p>
          <a:endParaRPr lang="en-US"/>
        </a:p>
      </dgm:t>
    </dgm:pt>
    <dgm:pt modelId="{740CE757-05A1-4FB0-9A95-84EF907C94C0}" type="pres">
      <dgm:prSet presAssocID="{EC0BD4E1-614E-4E01-A2C6-A4D829A409BB}" presName="Name0" presStyleCnt="0">
        <dgm:presLayoutVars>
          <dgm:dir/>
          <dgm:animLvl val="lvl"/>
          <dgm:resizeHandles val="exact"/>
        </dgm:presLayoutVars>
      </dgm:prSet>
      <dgm:spPr/>
    </dgm:pt>
    <dgm:pt modelId="{58133112-AF41-487C-A307-AE2B4A3B260B}" type="pres">
      <dgm:prSet presAssocID="{66DBEEB8-73C3-4107-AA3E-471CDD4B4542}" presName="boxAndChildren" presStyleCnt="0"/>
      <dgm:spPr/>
    </dgm:pt>
    <dgm:pt modelId="{AE0BFC9F-931F-4014-8F0D-A2765E34C806}" type="pres">
      <dgm:prSet presAssocID="{66DBEEB8-73C3-4107-AA3E-471CDD4B4542}" presName="parentTextBox" presStyleLbl="node1" presStyleIdx="0" presStyleCnt="5"/>
      <dgm:spPr/>
    </dgm:pt>
    <dgm:pt modelId="{15D625F6-7A2C-4E70-8F80-17452078B683}" type="pres">
      <dgm:prSet presAssocID="{69CA28CB-2D1B-457D-9646-8BB54312B749}" presName="sp" presStyleCnt="0"/>
      <dgm:spPr/>
    </dgm:pt>
    <dgm:pt modelId="{B5B4EEB7-F4E3-41A2-BC48-CAA16463AF57}" type="pres">
      <dgm:prSet presAssocID="{45FC0BAA-0FEB-4738-803D-84549ACADE55}" presName="arrowAndChildren" presStyleCnt="0"/>
      <dgm:spPr/>
    </dgm:pt>
    <dgm:pt modelId="{13C684EF-4ED8-42E4-A3EC-4E321C6ECC06}" type="pres">
      <dgm:prSet presAssocID="{45FC0BAA-0FEB-4738-803D-84549ACADE55}" presName="parentTextArrow" presStyleLbl="node1" presStyleIdx="1" presStyleCnt="5"/>
      <dgm:spPr/>
    </dgm:pt>
    <dgm:pt modelId="{8B042052-69D2-49EA-86FF-A4AC9D1EFF9B}" type="pres">
      <dgm:prSet presAssocID="{26A0DB4B-3C32-4284-9D4A-329F7A347F7A}" presName="sp" presStyleCnt="0"/>
      <dgm:spPr/>
    </dgm:pt>
    <dgm:pt modelId="{89CFAC0D-34F5-4108-81DB-5B68F5F149CF}" type="pres">
      <dgm:prSet presAssocID="{6EDF2B38-19FE-4664-815D-7516D1E80E0B}" presName="arrowAndChildren" presStyleCnt="0"/>
      <dgm:spPr/>
    </dgm:pt>
    <dgm:pt modelId="{845E6BB6-C002-45EE-A711-48CE941F0019}" type="pres">
      <dgm:prSet presAssocID="{6EDF2B38-19FE-4664-815D-7516D1E80E0B}" presName="parentTextArrow" presStyleLbl="node1" presStyleIdx="2" presStyleCnt="5" custLinFactNeighborX="-2778" custLinFactNeighborY="-1047"/>
      <dgm:spPr/>
    </dgm:pt>
    <dgm:pt modelId="{BC7ADDE1-B9F3-4946-B4FB-784D4F37395A}" type="pres">
      <dgm:prSet presAssocID="{14A2E2C6-4238-4768-8E2B-83DDFA9885E4}" presName="sp" presStyleCnt="0"/>
      <dgm:spPr/>
    </dgm:pt>
    <dgm:pt modelId="{9806943F-7649-495F-A1F2-DF411F490642}" type="pres">
      <dgm:prSet presAssocID="{D5B1BFC8-0EC1-4CE6-BB03-D553F69FFC9F}" presName="arrowAndChildren" presStyleCnt="0"/>
      <dgm:spPr/>
    </dgm:pt>
    <dgm:pt modelId="{2F70E5EA-C69A-4148-9A0F-0326D654D502}" type="pres">
      <dgm:prSet presAssocID="{D5B1BFC8-0EC1-4CE6-BB03-D553F69FFC9F}" presName="parentTextArrow" presStyleLbl="node1" presStyleIdx="3" presStyleCnt="5"/>
      <dgm:spPr/>
    </dgm:pt>
    <dgm:pt modelId="{1F0214DB-64A5-4865-AA4F-B5AE560F7E46}" type="pres">
      <dgm:prSet presAssocID="{BDA07418-9995-4EAC-9A16-354E6A9BFC92}" presName="sp" presStyleCnt="0"/>
      <dgm:spPr/>
    </dgm:pt>
    <dgm:pt modelId="{8558D9C3-41E9-4241-9D1F-B2BA45E6768A}" type="pres">
      <dgm:prSet presAssocID="{613FFD71-B5F3-4C9A-92CE-3BFEAC002BBF}" presName="arrowAndChildren" presStyleCnt="0"/>
      <dgm:spPr/>
    </dgm:pt>
    <dgm:pt modelId="{2224FF4A-4C06-45B9-961D-0032EC4C24BD}" type="pres">
      <dgm:prSet presAssocID="{613FFD71-B5F3-4C9A-92CE-3BFEAC002BBF}" presName="parentTextArrow" presStyleLbl="node1" presStyleIdx="4" presStyleCnt="5"/>
      <dgm:spPr/>
    </dgm:pt>
  </dgm:ptLst>
  <dgm:cxnLst>
    <dgm:cxn modelId="{C37B2A22-28CF-46B6-8C18-A4D3DF3F1260}" srcId="{EC0BD4E1-614E-4E01-A2C6-A4D829A409BB}" destId="{D5B1BFC8-0EC1-4CE6-BB03-D553F69FFC9F}" srcOrd="1" destOrd="0" parTransId="{34EA3F0C-015E-4D10-95D4-8D362F3048C1}" sibTransId="{14A2E2C6-4238-4768-8E2B-83DDFA9885E4}"/>
    <dgm:cxn modelId="{9FE62D32-484D-4AE8-8900-F9D0850B81B8}" srcId="{EC0BD4E1-614E-4E01-A2C6-A4D829A409BB}" destId="{6EDF2B38-19FE-4664-815D-7516D1E80E0B}" srcOrd="2" destOrd="0" parTransId="{BC0234ED-BC2D-4EB0-8C38-A81699551C4B}" sibTransId="{26A0DB4B-3C32-4284-9D4A-329F7A347F7A}"/>
    <dgm:cxn modelId="{7496766A-F6A3-4061-A1DB-EED36CE785EF}" type="presOf" srcId="{EC0BD4E1-614E-4E01-A2C6-A4D829A409BB}" destId="{740CE757-05A1-4FB0-9A95-84EF907C94C0}" srcOrd="0" destOrd="0" presId="urn:microsoft.com/office/officeart/2005/8/layout/process4"/>
    <dgm:cxn modelId="{B9A9E853-223D-412D-80BC-A1C69F321EC9}" type="presOf" srcId="{66DBEEB8-73C3-4107-AA3E-471CDD4B4542}" destId="{AE0BFC9F-931F-4014-8F0D-A2765E34C806}" srcOrd="0" destOrd="0" presId="urn:microsoft.com/office/officeart/2005/8/layout/process4"/>
    <dgm:cxn modelId="{900F8257-8466-4EE9-A18C-3014958492A0}" type="presOf" srcId="{6EDF2B38-19FE-4664-815D-7516D1E80E0B}" destId="{845E6BB6-C002-45EE-A711-48CE941F0019}" srcOrd="0" destOrd="0" presId="urn:microsoft.com/office/officeart/2005/8/layout/process4"/>
    <dgm:cxn modelId="{974AC677-BF42-468C-BE6C-A6341A7D6D9F}" srcId="{EC0BD4E1-614E-4E01-A2C6-A4D829A409BB}" destId="{45FC0BAA-0FEB-4738-803D-84549ACADE55}" srcOrd="3" destOrd="0" parTransId="{A4B0BBB4-CACF-43BC-B418-CC213D2FFBCC}" sibTransId="{69CA28CB-2D1B-457D-9646-8BB54312B749}"/>
    <dgm:cxn modelId="{E04E80AB-50B1-4846-8B38-D9915A6BB6D1}" type="presOf" srcId="{45FC0BAA-0FEB-4738-803D-84549ACADE55}" destId="{13C684EF-4ED8-42E4-A3EC-4E321C6ECC06}" srcOrd="0" destOrd="0" presId="urn:microsoft.com/office/officeart/2005/8/layout/process4"/>
    <dgm:cxn modelId="{B087B6B3-B051-4128-95DA-4B76E5D2F4B7}" type="presOf" srcId="{613FFD71-B5F3-4C9A-92CE-3BFEAC002BBF}" destId="{2224FF4A-4C06-45B9-961D-0032EC4C24BD}" srcOrd="0" destOrd="0" presId="urn:microsoft.com/office/officeart/2005/8/layout/process4"/>
    <dgm:cxn modelId="{D363F6BD-A367-4313-A44D-802479AD5401}" srcId="{EC0BD4E1-614E-4E01-A2C6-A4D829A409BB}" destId="{613FFD71-B5F3-4C9A-92CE-3BFEAC002BBF}" srcOrd="0" destOrd="0" parTransId="{8399F225-41BE-4000-BBF1-8F668C9E96BC}" sibTransId="{BDA07418-9995-4EAC-9A16-354E6A9BFC92}"/>
    <dgm:cxn modelId="{480720E1-D3AE-44DC-BFA7-450356A3C05C}" type="presOf" srcId="{D5B1BFC8-0EC1-4CE6-BB03-D553F69FFC9F}" destId="{2F70E5EA-C69A-4148-9A0F-0326D654D502}" srcOrd="0" destOrd="0" presId="urn:microsoft.com/office/officeart/2005/8/layout/process4"/>
    <dgm:cxn modelId="{0C5007E2-65F3-4B61-A468-622845CD4D32}" srcId="{EC0BD4E1-614E-4E01-A2C6-A4D829A409BB}" destId="{66DBEEB8-73C3-4107-AA3E-471CDD4B4542}" srcOrd="4" destOrd="0" parTransId="{073BEB28-AAF2-4A7A-AC63-0FB3B8BA4474}" sibTransId="{638E24A6-974A-4E37-A44D-5646BFF1947E}"/>
    <dgm:cxn modelId="{C15E68C9-AF79-4093-B82B-B74E7A692B4A}" type="presParOf" srcId="{740CE757-05A1-4FB0-9A95-84EF907C94C0}" destId="{58133112-AF41-487C-A307-AE2B4A3B260B}" srcOrd="0" destOrd="0" presId="urn:microsoft.com/office/officeart/2005/8/layout/process4"/>
    <dgm:cxn modelId="{6D7E4586-2CB9-441F-A588-D9AE01FFABD3}" type="presParOf" srcId="{58133112-AF41-487C-A307-AE2B4A3B260B}" destId="{AE0BFC9F-931F-4014-8F0D-A2765E34C806}" srcOrd="0" destOrd="0" presId="urn:microsoft.com/office/officeart/2005/8/layout/process4"/>
    <dgm:cxn modelId="{DBABD091-FB76-419B-AA8F-1EE8C3694E5B}" type="presParOf" srcId="{740CE757-05A1-4FB0-9A95-84EF907C94C0}" destId="{15D625F6-7A2C-4E70-8F80-17452078B683}" srcOrd="1" destOrd="0" presId="urn:microsoft.com/office/officeart/2005/8/layout/process4"/>
    <dgm:cxn modelId="{83DDD88A-6CE5-4E17-8EF6-D33BB4E524EF}" type="presParOf" srcId="{740CE757-05A1-4FB0-9A95-84EF907C94C0}" destId="{B5B4EEB7-F4E3-41A2-BC48-CAA16463AF57}" srcOrd="2" destOrd="0" presId="urn:microsoft.com/office/officeart/2005/8/layout/process4"/>
    <dgm:cxn modelId="{0D08829F-4D93-4F63-A717-E786D962F6BD}" type="presParOf" srcId="{B5B4EEB7-F4E3-41A2-BC48-CAA16463AF57}" destId="{13C684EF-4ED8-42E4-A3EC-4E321C6ECC06}" srcOrd="0" destOrd="0" presId="urn:microsoft.com/office/officeart/2005/8/layout/process4"/>
    <dgm:cxn modelId="{11C81C9F-AC92-4E10-823A-2C18060BAB5B}" type="presParOf" srcId="{740CE757-05A1-4FB0-9A95-84EF907C94C0}" destId="{8B042052-69D2-49EA-86FF-A4AC9D1EFF9B}" srcOrd="3" destOrd="0" presId="urn:microsoft.com/office/officeart/2005/8/layout/process4"/>
    <dgm:cxn modelId="{BAA23A06-2803-42F2-B11A-892526EDFC9F}" type="presParOf" srcId="{740CE757-05A1-4FB0-9A95-84EF907C94C0}" destId="{89CFAC0D-34F5-4108-81DB-5B68F5F149CF}" srcOrd="4" destOrd="0" presId="urn:microsoft.com/office/officeart/2005/8/layout/process4"/>
    <dgm:cxn modelId="{62876877-D0B5-41EE-80E3-41E42D6034C4}" type="presParOf" srcId="{89CFAC0D-34F5-4108-81DB-5B68F5F149CF}" destId="{845E6BB6-C002-45EE-A711-48CE941F0019}" srcOrd="0" destOrd="0" presId="urn:microsoft.com/office/officeart/2005/8/layout/process4"/>
    <dgm:cxn modelId="{F1D41BCA-4E4E-4701-BEE7-435A5A73A3AA}" type="presParOf" srcId="{740CE757-05A1-4FB0-9A95-84EF907C94C0}" destId="{BC7ADDE1-B9F3-4946-B4FB-784D4F37395A}" srcOrd="5" destOrd="0" presId="urn:microsoft.com/office/officeart/2005/8/layout/process4"/>
    <dgm:cxn modelId="{B83E9F17-25DA-4EDE-9E14-76DFA5E1EC51}" type="presParOf" srcId="{740CE757-05A1-4FB0-9A95-84EF907C94C0}" destId="{9806943F-7649-495F-A1F2-DF411F490642}" srcOrd="6" destOrd="0" presId="urn:microsoft.com/office/officeart/2005/8/layout/process4"/>
    <dgm:cxn modelId="{F943A50B-B64D-465C-8040-22AF876AC895}" type="presParOf" srcId="{9806943F-7649-495F-A1F2-DF411F490642}" destId="{2F70E5EA-C69A-4148-9A0F-0326D654D502}" srcOrd="0" destOrd="0" presId="urn:microsoft.com/office/officeart/2005/8/layout/process4"/>
    <dgm:cxn modelId="{1786D1B7-A6B8-4F7C-BFA8-301DBBA6BD15}" type="presParOf" srcId="{740CE757-05A1-4FB0-9A95-84EF907C94C0}" destId="{1F0214DB-64A5-4865-AA4F-B5AE560F7E46}" srcOrd="7" destOrd="0" presId="urn:microsoft.com/office/officeart/2005/8/layout/process4"/>
    <dgm:cxn modelId="{38E92584-13D3-4C6C-AC08-2790A18F8BA4}" type="presParOf" srcId="{740CE757-05A1-4FB0-9A95-84EF907C94C0}" destId="{8558D9C3-41E9-4241-9D1F-B2BA45E6768A}" srcOrd="8" destOrd="0" presId="urn:microsoft.com/office/officeart/2005/8/layout/process4"/>
    <dgm:cxn modelId="{CC03BFA1-A413-4DFB-B01C-9A5CF1BE5604}" type="presParOf" srcId="{8558D9C3-41E9-4241-9D1F-B2BA45E6768A}" destId="{2224FF4A-4C06-45B9-961D-0032EC4C24B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graphics/data5.xml><?xml version="1.0" encoding="utf-8"?>
<dgm:dataModel xmlns:dgm="http://schemas.openxmlformats.org/drawingml/2006/diagram" xmlns:a="http://schemas.openxmlformats.org/drawingml/2006/main">
  <dgm:ptLst>
    <dgm:pt modelId="{5332BEF3-C296-49A1-8F76-0DE0B7344B93}" type="doc">
      <dgm:prSet loTypeId="urn:microsoft.com/office/officeart/2005/8/layout/venn1" loCatId="relationship" qsTypeId="urn:microsoft.com/office/officeart/2005/8/quickstyle/simple1" qsCatId="simple" csTypeId="urn:microsoft.com/office/officeart/2005/8/colors/accent1_2" csCatId="accent1" phldr="1"/>
      <dgm:spPr/>
    </dgm:pt>
    <dgm:pt modelId="{082FA0BA-1126-4342-8D96-8A6E853ABEC1}">
      <dgm:prSet phldrT="[Text]" custT="1"/>
      <dgm:spPr>
        <a:solidFill>
          <a:schemeClr val="tx2">
            <a:lumMod val="75000"/>
            <a:alpha val="50000"/>
          </a:schemeClr>
        </a:solidFill>
      </dgm:spPr>
      <dgm:t>
        <a:bodyPr/>
        <a:lstStyle/>
        <a:p>
          <a:r>
            <a:rPr lang="en-US" sz="1400" b="1" u="sng" dirty="0">
              <a:solidFill>
                <a:srgbClr val="FFFF00"/>
              </a:solidFill>
            </a:rPr>
            <a:t>Sector based Approach </a:t>
          </a:r>
        </a:p>
        <a:p>
          <a:r>
            <a:rPr lang="en-US" sz="1200" b="1" dirty="0">
              <a:solidFill>
                <a:schemeClr val="accent1">
                  <a:lumMod val="75000"/>
                </a:schemeClr>
              </a:solidFill>
            </a:rPr>
            <a:t>(Human Services/Faith-based/Community Leadership</a:t>
          </a:r>
          <a:r>
            <a:rPr lang="en-US" sz="1200" dirty="0"/>
            <a:t>)</a:t>
          </a:r>
        </a:p>
      </dgm:t>
    </dgm:pt>
    <dgm:pt modelId="{94AC9B69-7824-4487-A138-A7B05F1A46E5}" type="parTrans" cxnId="{86BF6016-9837-4FB5-8E57-1C9478F050DB}">
      <dgm:prSet/>
      <dgm:spPr/>
      <dgm:t>
        <a:bodyPr/>
        <a:lstStyle/>
        <a:p>
          <a:endParaRPr lang="en-US"/>
        </a:p>
      </dgm:t>
    </dgm:pt>
    <dgm:pt modelId="{540F308F-A980-4849-AA8A-D6C5C08531FD}" type="sibTrans" cxnId="{86BF6016-9837-4FB5-8E57-1C9478F050DB}">
      <dgm:prSet/>
      <dgm:spPr/>
      <dgm:t>
        <a:bodyPr/>
        <a:lstStyle/>
        <a:p>
          <a:endParaRPr lang="en-US"/>
        </a:p>
      </dgm:t>
    </dgm:pt>
    <dgm:pt modelId="{3059A68A-3AAE-4EF3-B759-A5B28065C21A}">
      <dgm:prSet phldrT="[Text]" custT="1"/>
      <dgm:spPr>
        <a:solidFill>
          <a:schemeClr val="tx2">
            <a:lumMod val="75000"/>
            <a:alpha val="50000"/>
          </a:schemeClr>
        </a:solidFill>
      </dgm:spPr>
      <dgm:t>
        <a:bodyPr/>
        <a:lstStyle/>
        <a:p>
          <a:r>
            <a:rPr lang="en-US" sz="1400" b="1" u="sng" dirty="0">
              <a:solidFill>
                <a:srgbClr val="FFFF00"/>
              </a:solidFill>
            </a:rPr>
            <a:t>Internal Engagement </a:t>
          </a:r>
          <a:r>
            <a:rPr lang="en-US" sz="1200" b="1" dirty="0">
              <a:solidFill>
                <a:schemeClr val="accent1">
                  <a:lumMod val="75000"/>
                </a:schemeClr>
              </a:solidFill>
            </a:rPr>
            <a:t>(Divisions/ICS/Equity/CE SME)</a:t>
          </a:r>
        </a:p>
      </dgm:t>
    </dgm:pt>
    <dgm:pt modelId="{61C8AB73-31A5-47F0-B098-F3B91E2D6774}" type="parTrans" cxnId="{A686B6D3-9B5A-498D-A46A-205ED9FE6EF1}">
      <dgm:prSet/>
      <dgm:spPr/>
      <dgm:t>
        <a:bodyPr/>
        <a:lstStyle/>
        <a:p>
          <a:endParaRPr lang="en-US"/>
        </a:p>
      </dgm:t>
    </dgm:pt>
    <dgm:pt modelId="{C090FD57-4F46-4A60-A1E5-2052802D9559}" type="sibTrans" cxnId="{A686B6D3-9B5A-498D-A46A-205ED9FE6EF1}">
      <dgm:prSet/>
      <dgm:spPr/>
      <dgm:t>
        <a:bodyPr/>
        <a:lstStyle/>
        <a:p>
          <a:endParaRPr lang="en-US"/>
        </a:p>
      </dgm:t>
    </dgm:pt>
    <dgm:pt modelId="{95EDCBD3-F28B-433B-A192-92059EB12497}">
      <dgm:prSet phldrT="[Text]" custT="1"/>
      <dgm:spPr>
        <a:solidFill>
          <a:schemeClr val="tx2">
            <a:lumMod val="50000"/>
            <a:alpha val="50000"/>
          </a:schemeClr>
        </a:solidFill>
      </dgm:spPr>
      <dgm:t>
        <a:bodyPr/>
        <a:lstStyle/>
        <a:p>
          <a:r>
            <a:rPr lang="en-US" sz="1400" b="1" i="0" u="sng" dirty="0">
              <a:solidFill>
                <a:srgbClr val="FFFF00"/>
              </a:solidFill>
            </a:rPr>
            <a:t>External Engagement </a:t>
          </a:r>
          <a:r>
            <a:rPr lang="en-US" sz="1200" b="1" dirty="0">
              <a:solidFill>
                <a:schemeClr val="accent1">
                  <a:lumMod val="75000"/>
                </a:schemeClr>
              </a:solidFill>
            </a:rPr>
            <a:t>(CRPC/Education/Partner Engagement &amp; Outreach</a:t>
          </a:r>
        </a:p>
      </dgm:t>
    </dgm:pt>
    <dgm:pt modelId="{865E06D3-EF16-4947-B82B-1160A06E0197}" type="parTrans" cxnId="{3CBBB6CB-43FE-4FA5-AC29-1798E2F9736C}">
      <dgm:prSet/>
      <dgm:spPr/>
      <dgm:t>
        <a:bodyPr/>
        <a:lstStyle/>
        <a:p>
          <a:endParaRPr lang="en-US"/>
        </a:p>
      </dgm:t>
    </dgm:pt>
    <dgm:pt modelId="{D274A4C6-8462-4C20-9922-4282D70F0730}" type="sibTrans" cxnId="{3CBBB6CB-43FE-4FA5-AC29-1798E2F9736C}">
      <dgm:prSet/>
      <dgm:spPr/>
      <dgm:t>
        <a:bodyPr/>
        <a:lstStyle/>
        <a:p>
          <a:endParaRPr lang="en-US"/>
        </a:p>
      </dgm:t>
    </dgm:pt>
    <dgm:pt modelId="{AC63F076-0DA1-4344-877A-958DBF71BB22}">
      <dgm:prSet custT="1"/>
      <dgm:spPr>
        <a:solidFill>
          <a:schemeClr val="tx2">
            <a:lumMod val="75000"/>
            <a:alpha val="50000"/>
          </a:schemeClr>
        </a:solidFill>
      </dgm:spPr>
      <dgm:t>
        <a:bodyPr/>
        <a:lstStyle/>
        <a:p>
          <a:r>
            <a:rPr lang="en-US" sz="1400" b="1" u="sng" dirty="0">
              <a:solidFill>
                <a:srgbClr val="FFFF00"/>
              </a:solidFill>
            </a:rPr>
            <a:t>Systems </a:t>
          </a:r>
          <a:r>
            <a:rPr lang="en-US" sz="1200" b="1" dirty="0">
              <a:solidFill>
                <a:schemeClr val="accent1">
                  <a:lumMod val="75000"/>
                </a:schemeClr>
              </a:solidFill>
            </a:rPr>
            <a:t>(PHPC/Contracts/Equity)</a:t>
          </a:r>
        </a:p>
      </dgm:t>
    </dgm:pt>
    <dgm:pt modelId="{9CCC9980-A794-4268-B138-2661327B4219}" type="parTrans" cxnId="{3C2C5ECE-339C-4B83-88A9-697F6E881361}">
      <dgm:prSet/>
      <dgm:spPr/>
      <dgm:t>
        <a:bodyPr/>
        <a:lstStyle/>
        <a:p>
          <a:endParaRPr lang="en-US"/>
        </a:p>
      </dgm:t>
    </dgm:pt>
    <dgm:pt modelId="{479D9440-8749-448F-94C4-A9273579A4A3}" type="sibTrans" cxnId="{3C2C5ECE-339C-4B83-88A9-697F6E881361}">
      <dgm:prSet/>
      <dgm:spPr/>
      <dgm:t>
        <a:bodyPr/>
        <a:lstStyle/>
        <a:p>
          <a:endParaRPr lang="en-US"/>
        </a:p>
      </dgm:t>
    </dgm:pt>
    <dgm:pt modelId="{9D724DE0-1A7E-49A2-9557-496D599EE9FE}" type="pres">
      <dgm:prSet presAssocID="{5332BEF3-C296-49A1-8F76-0DE0B7344B93}" presName="compositeShape" presStyleCnt="0">
        <dgm:presLayoutVars>
          <dgm:chMax val="7"/>
          <dgm:dir/>
          <dgm:resizeHandles val="exact"/>
        </dgm:presLayoutVars>
      </dgm:prSet>
      <dgm:spPr/>
    </dgm:pt>
    <dgm:pt modelId="{BAFCA313-B645-4228-B677-BEAE99474D43}" type="pres">
      <dgm:prSet presAssocID="{082FA0BA-1126-4342-8D96-8A6E853ABEC1}" presName="circ1" presStyleLbl="vennNode1" presStyleIdx="0" presStyleCnt="4" custScaleY="112711"/>
      <dgm:spPr/>
    </dgm:pt>
    <dgm:pt modelId="{95E92890-8196-4AED-9981-418FBA62674B}" type="pres">
      <dgm:prSet presAssocID="{082FA0BA-1126-4342-8D96-8A6E853ABEC1}" presName="circ1Tx" presStyleLbl="revTx" presStyleIdx="0" presStyleCnt="0">
        <dgm:presLayoutVars>
          <dgm:chMax val="0"/>
          <dgm:chPref val="0"/>
          <dgm:bulletEnabled val="1"/>
        </dgm:presLayoutVars>
      </dgm:prSet>
      <dgm:spPr/>
    </dgm:pt>
    <dgm:pt modelId="{CA514BCC-2601-4D0A-BB3F-1E8F15851C7E}" type="pres">
      <dgm:prSet presAssocID="{AC63F076-0DA1-4344-877A-958DBF71BB22}" presName="circ2" presStyleLbl="vennNode1" presStyleIdx="1" presStyleCnt="4" custScaleX="160792" custLinFactNeighborX="869"/>
      <dgm:spPr/>
    </dgm:pt>
    <dgm:pt modelId="{AAC45D5C-DCE1-447B-A23C-BB2C2FD00146}" type="pres">
      <dgm:prSet presAssocID="{AC63F076-0DA1-4344-877A-958DBF71BB22}" presName="circ2Tx" presStyleLbl="revTx" presStyleIdx="0" presStyleCnt="0">
        <dgm:presLayoutVars>
          <dgm:chMax val="0"/>
          <dgm:chPref val="0"/>
          <dgm:bulletEnabled val="1"/>
        </dgm:presLayoutVars>
      </dgm:prSet>
      <dgm:spPr/>
    </dgm:pt>
    <dgm:pt modelId="{63B46FD0-A1F9-48E5-BE42-9A3183F781FB}" type="pres">
      <dgm:prSet presAssocID="{3059A68A-3AAE-4EF3-B759-A5B28065C21A}" presName="circ3" presStyleLbl="vennNode1" presStyleIdx="2" presStyleCnt="4" custLinFactNeighborX="290" custLinFactNeighborY="-1449"/>
      <dgm:spPr/>
    </dgm:pt>
    <dgm:pt modelId="{B5C7C7E9-FBD9-4F6C-A37B-9327853FC50B}" type="pres">
      <dgm:prSet presAssocID="{3059A68A-3AAE-4EF3-B759-A5B28065C21A}" presName="circ3Tx" presStyleLbl="revTx" presStyleIdx="0" presStyleCnt="0">
        <dgm:presLayoutVars>
          <dgm:chMax val="0"/>
          <dgm:chPref val="0"/>
          <dgm:bulletEnabled val="1"/>
        </dgm:presLayoutVars>
      </dgm:prSet>
      <dgm:spPr/>
    </dgm:pt>
    <dgm:pt modelId="{E194EAD8-2CF5-46D4-8B90-071CDBA00B16}" type="pres">
      <dgm:prSet presAssocID="{95EDCBD3-F28B-433B-A192-92059EB12497}" presName="circ4" presStyleLbl="vennNode1" presStyleIdx="3" presStyleCnt="4" custScaleX="164327" custLinFactNeighborX="-869" custLinFactNeighborY="-290"/>
      <dgm:spPr/>
    </dgm:pt>
    <dgm:pt modelId="{7C075E2B-D858-4AAE-BA15-0A46DC0C861E}" type="pres">
      <dgm:prSet presAssocID="{95EDCBD3-F28B-433B-A192-92059EB12497}" presName="circ4Tx" presStyleLbl="revTx" presStyleIdx="0" presStyleCnt="0">
        <dgm:presLayoutVars>
          <dgm:chMax val="0"/>
          <dgm:chPref val="0"/>
          <dgm:bulletEnabled val="1"/>
        </dgm:presLayoutVars>
      </dgm:prSet>
      <dgm:spPr/>
    </dgm:pt>
  </dgm:ptLst>
  <dgm:cxnLst>
    <dgm:cxn modelId="{7E9E510B-724E-4CE5-A1DC-71C0EF434AA2}" type="presOf" srcId="{3059A68A-3AAE-4EF3-B759-A5B28065C21A}" destId="{B5C7C7E9-FBD9-4F6C-A37B-9327853FC50B}" srcOrd="1" destOrd="0" presId="urn:microsoft.com/office/officeart/2005/8/layout/venn1"/>
    <dgm:cxn modelId="{86BF6016-9837-4FB5-8E57-1C9478F050DB}" srcId="{5332BEF3-C296-49A1-8F76-0DE0B7344B93}" destId="{082FA0BA-1126-4342-8D96-8A6E853ABEC1}" srcOrd="0" destOrd="0" parTransId="{94AC9B69-7824-4487-A138-A7B05F1A46E5}" sibTransId="{540F308F-A980-4849-AA8A-D6C5C08531FD}"/>
    <dgm:cxn modelId="{8D3B3D23-F6E4-47BE-94F8-BEE9E713DDE4}" type="presOf" srcId="{95EDCBD3-F28B-433B-A192-92059EB12497}" destId="{7C075E2B-D858-4AAE-BA15-0A46DC0C861E}" srcOrd="1" destOrd="0" presId="urn:microsoft.com/office/officeart/2005/8/layout/venn1"/>
    <dgm:cxn modelId="{F6F1AC30-C899-490E-A924-A9B060EF1FB4}" type="presOf" srcId="{082FA0BA-1126-4342-8D96-8A6E853ABEC1}" destId="{95E92890-8196-4AED-9981-418FBA62674B}" srcOrd="1" destOrd="0" presId="urn:microsoft.com/office/officeart/2005/8/layout/venn1"/>
    <dgm:cxn modelId="{B14A4635-F382-44E5-B3FB-2B2013F85780}" type="presOf" srcId="{5332BEF3-C296-49A1-8F76-0DE0B7344B93}" destId="{9D724DE0-1A7E-49A2-9557-496D599EE9FE}" srcOrd="0" destOrd="0" presId="urn:microsoft.com/office/officeart/2005/8/layout/venn1"/>
    <dgm:cxn modelId="{BA600439-F889-48BD-A9E7-4153A9499469}" type="presOf" srcId="{3059A68A-3AAE-4EF3-B759-A5B28065C21A}" destId="{63B46FD0-A1F9-48E5-BE42-9A3183F781FB}" srcOrd="0" destOrd="0" presId="urn:microsoft.com/office/officeart/2005/8/layout/venn1"/>
    <dgm:cxn modelId="{13529CAB-E3C2-468B-A3EC-9201F3DB484E}" type="presOf" srcId="{AC63F076-0DA1-4344-877A-958DBF71BB22}" destId="{CA514BCC-2601-4D0A-BB3F-1E8F15851C7E}" srcOrd="0" destOrd="0" presId="urn:microsoft.com/office/officeart/2005/8/layout/venn1"/>
    <dgm:cxn modelId="{3CBBB6CB-43FE-4FA5-AC29-1798E2F9736C}" srcId="{5332BEF3-C296-49A1-8F76-0DE0B7344B93}" destId="{95EDCBD3-F28B-433B-A192-92059EB12497}" srcOrd="3" destOrd="0" parTransId="{865E06D3-EF16-4947-B82B-1160A06E0197}" sibTransId="{D274A4C6-8462-4C20-9922-4282D70F0730}"/>
    <dgm:cxn modelId="{3C2C5ECE-339C-4B83-88A9-697F6E881361}" srcId="{5332BEF3-C296-49A1-8F76-0DE0B7344B93}" destId="{AC63F076-0DA1-4344-877A-958DBF71BB22}" srcOrd="1" destOrd="0" parTransId="{9CCC9980-A794-4268-B138-2661327B4219}" sibTransId="{479D9440-8749-448F-94C4-A9273579A4A3}"/>
    <dgm:cxn modelId="{A686B6D3-9B5A-498D-A46A-205ED9FE6EF1}" srcId="{5332BEF3-C296-49A1-8F76-0DE0B7344B93}" destId="{3059A68A-3AAE-4EF3-B759-A5B28065C21A}" srcOrd="2" destOrd="0" parTransId="{61C8AB73-31A5-47F0-B098-F3B91E2D6774}" sibTransId="{C090FD57-4F46-4A60-A1E5-2052802D9559}"/>
    <dgm:cxn modelId="{3D346BE5-4861-4C0E-B569-479829672A50}" type="presOf" srcId="{AC63F076-0DA1-4344-877A-958DBF71BB22}" destId="{AAC45D5C-DCE1-447B-A23C-BB2C2FD00146}" srcOrd="1" destOrd="0" presId="urn:microsoft.com/office/officeart/2005/8/layout/venn1"/>
    <dgm:cxn modelId="{E3170CFD-6C45-4FE2-85C9-758E834D15ED}" type="presOf" srcId="{95EDCBD3-F28B-433B-A192-92059EB12497}" destId="{E194EAD8-2CF5-46D4-8B90-071CDBA00B16}" srcOrd="0" destOrd="0" presId="urn:microsoft.com/office/officeart/2005/8/layout/venn1"/>
    <dgm:cxn modelId="{2504F3FD-1A95-4621-96DF-7203A0D7B50D}" type="presOf" srcId="{082FA0BA-1126-4342-8D96-8A6E853ABEC1}" destId="{BAFCA313-B645-4228-B677-BEAE99474D43}" srcOrd="0" destOrd="0" presId="urn:microsoft.com/office/officeart/2005/8/layout/venn1"/>
    <dgm:cxn modelId="{2BB4A11D-DFF1-4D98-91CF-0F1EC2D5A89A}" type="presParOf" srcId="{9D724DE0-1A7E-49A2-9557-496D599EE9FE}" destId="{BAFCA313-B645-4228-B677-BEAE99474D43}" srcOrd="0" destOrd="0" presId="urn:microsoft.com/office/officeart/2005/8/layout/venn1"/>
    <dgm:cxn modelId="{1E2F009A-220D-42A3-8C96-F2691FA537FD}" type="presParOf" srcId="{9D724DE0-1A7E-49A2-9557-496D599EE9FE}" destId="{95E92890-8196-4AED-9981-418FBA62674B}" srcOrd="1" destOrd="0" presId="urn:microsoft.com/office/officeart/2005/8/layout/venn1"/>
    <dgm:cxn modelId="{11651F13-F422-4B79-95FE-49AEC16282AB}" type="presParOf" srcId="{9D724DE0-1A7E-49A2-9557-496D599EE9FE}" destId="{CA514BCC-2601-4D0A-BB3F-1E8F15851C7E}" srcOrd="2" destOrd="0" presId="urn:microsoft.com/office/officeart/2005/8/layout/venn1"/>
    <dgm:cxn modelId="{5534BCF6-9EB5-4198-B7A7-9C28DA33C49D}" type="presParOf" srcId="{9D724DE0-1A7E-49A2-9557-496D599EE9FE}" destId="{AAC45D5C-DCE1-447B-A23C-BB2C2FD00146}" srcOrd="3" destOrd="0" presId="urn:microsoft.com/office/officeart/2005/8/layout/venn1"/>
    <dgm:cxn modelId="{9151E40D-0561-4695-B7C4-83ABCC0559FA}" type="presParOf" srcId="{9D724DE0-1A7E-49A2-9557-496D599EE9FE}" destId="{63B46FD0-A1F9-48E5-BE42-9A3183F781FB}" srcOrd="4" destOrd="0" presId="urn:microsoft.com/office/officeart/2005/8/layout/venn1"/>
    <dgm:cxn modelId="{B68A6EFB-5088-4B0B-A570-01C905C501CF}" type="presParOf" srcId="{9D724DE0-1A7E-49A2-9557-496D599EE9FE}" destId="{B5C7C7E9-FBD9-4F6C-A37B-9327853FC50B}" srcOrd="5" destOrd="0" presId="urn:microsoft.com/office/officeart/2005/8/layout/venn1"/>
    <dgm:cxn modelId="{972295E2-4D7A-4F4F-8BC4-02B1E1DEF512}" type="presParOf" srcId="{9D724DE0-1A7E-49A2-9557-496D599EE9FE}" destId="{E194EAD8-2CF5-46D4-8B90-071CDBA00B16}" srcOrd="6" destOrd="0" presId="urn:microsoft.com/office/officeart/2005/8/layout/venn1"/>
    <dgm:cxn modelId="{FD3AD348-5B95-4861-B3BC-246919ED3D98}" type="presParOf" srcId="{9D724DE0-1A7E-49A2-9557-496D599EE9FE}" destId="{7C075E2B-D858-4AAE-BA15-0A46DC0C861E}"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data6.xml><?xml version="1.0" encoding="utf-8"?>
<dgm:dataModel xmlns:dgm="http://schemas.openxmlformats.org/drawingml/2006/diagram" xmlns:a="http://schemas.openxmlformats.org/drawingml/2006/main">
  <dgm:ptLst>
    <dgm:pt modelId="{CAA860F8-6DD3-442B-8EF3-77DA703C8E4D}"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6D622D55-9284-4C1A-88D2-EA5BFB9526EC}">
      <dgm:prSet phldrT="[Text]"/>
      <dgm:spPr/>
      <dgm:t>
        <a:bodyPr/>
        <a:lstStyle/>
        <a:p>
          <a:pPr algn="ctr"/>
          <a:r>
            <a:rPr lang="en-US"/>
            <a:t>Issue</a:t>
          </a:r>
        </a:p>
      </dgm:t>
    </dgm:pt>
    <dgm:pt modelId="{AFBCFCFC-5CFA-4494-A540-6486B036AE53}" type="parTrans" cxnId="{3D555DE6-45F8-495C-93D3-F037CA4905DD}">
      <dgm:prSet/>
      <dgm:spPr/>
      <dgm:t>
        <a:bodyPr/>
        <a:lstStyle/>
        <a:p>
          <a:endParaRPr lang="en-US"/>
        </a:p>
      </dgm:t>
    </dgm:pt>
    <dgm:pt modelId="{E151B2C1-A19B-4160-9A70-3BA677459F3C}" type="sibTrans" cxnId="{3D555DE6-45F8-495C-93D3-F037CA4905DD}">
      <dgm:prSet/>
      <dgm:spPr/>
      <dgm:t>
        <a:bodyPr/>
        <a:lstStyle/>
        <a:p>
          <a:endParaRPr lang="en-US"/>
        </a:p>
      </dgm:t>
    </dgm:pt>
    <dgm:pt modelId="{4ACAEFAC-F229-46EE-93AB-CFDF3372329C}">
      <dgm:prSet phldrT="[Text]"/>
      <dgm:spPr/>
      <dgm:t>
        <a:bodyPr/>
        <a:lstStyle/>
        <a:p>
          <a:pPr rtl="0"/>
          <a:r>
            <a:rPr lang="en-US" dirty="0">
              <a:latin typeface="Calibri"/>
            </a:rPr>
            <a:t>Disproportionately impacted populations (undocumented, the aging, DAFN, historically divested communities) </a:t>
          </a:r>
          <a:r>
            <a:rPr lang="en-US" dirty="0"/>
            <a:t>are </a:t>
          </a:r>
          <a:r>
            <a:rPr lang="en-US" dirty="0">
              <a:latin typeface="Calibri"/>
            </a:rPr>
            <a:t>often the </a:t>
          </a:r>
          <a:r>
            <a:rPr lang="en-US" dirty="0"/>
            <a:t>least </a:t>
          </a:r>
          <a:r>
            <a:rPr lang="en-US" dirty="0">
              <a:latin typeface="Calibri"/>
            </a:rPr>
            <a:t>prepared for emergencies and less likely</a:t>
          </a:r>
          <a:r>
            <a:rPr lang="en-US" dirty="0"/>
            <a:t> to seek out necessary services.</a:t>
          </a:r>
        </a:p>
      </dgm:t>
    </dgm:pt>
    <dgm:pt modelId="{23DF824B-2AD1-4283-93A4-967789B0E147}" type="parTrans" cxnId="{3DEA7703-6B0A-4588-97B0-A23F18A8CDA0}">
      <dgm:prSet/>
      <dgm:spPr/>
      <dgm:t>
        <a:bodyPr/>
        <a:lstStyle/>
        <a:p>
          <a:endParaRPr lang="en-US"/>
        </a:p>
      </dgm:t>
    </dgm:pt>
    <dgm:pt modelId="{60965BD5-DF5D-4D01-B0D5-76FE0DFF5DDC}" type="sibTrans" cxnId="{3DEA7703-6B0A-4588-97B0-A23F18A8CDA0}">
      <dgm:prSet/>
      <dgm:spPr/>
      <dgm:t>
        <a:bodyPr/>
        <a:lstStyle/>
        <a:p>
          <a:endParaRPr lang="en-US"/>
        </a:p>
      </dgm:t>
    </dgm:pt>
    <dgm:pt modelId="{8A4CC885-1A02-4049-A398-C59FA820A5F6}">
      <dgm:prSet phldrT="[Text]"/>
      <dgm:spPr/>
      <dgm:t>
        <a:bodyPr/>
        <a:lstStyle/>
        <a:p>
          <a:pPr algn="ctr"/>
          <a:r>
            <a:rPr lang="en-US"/>
            <a:t>Recommendations</a:t>
          </a:r>
        </a:p>
      </dgm:t>
    </dgm:pt>
    <dgm:pt modelId="{7E7B668F-F7C5-4872-9927-2D44279D7D26}" type="parTrans" cxnId="{AAC534CD-EE1C-4692-9F11-3DE142B91C64}">
      <dgm:prSet/>
      <dgm:spPr/>
      <dgm:t>
        <a:bodyPr/>
        <a:lstStyle/>
        <a:p>
          <a:endParaRPr lang="en-US"/>
        </a:p>
      </dgm:t>
    </dgm:pt>
    <dgm:pt modelId="{BB4D0B61-C978-49DE-8088-7C2B43973DD2}" type="sibTrans" cxnId="{AAC534CD-EE1C-4692-9F11-3DE142B91C64}">
      <dgm:prSet/>
      <dgm:spPr/>
      <dgm:t>
        <a:bodyPr/>
        <a:lstStyle/>
        <a:p>
          <a:endParaRPr lang="en-US"/>
        </a:p>
      </dgm:t>
    </dgm:pt>
    <dgm:pt modelId="{BA5AAC2C-8983-4DA4-8FB7-A4DB496575A2}">
      <dgm:prSet phldrT="[Text]"/>
      <dgm:spPr/>
      <dgm:t>
        <a:bodyPr/>
        <a:lstStyle/>
        <a:p>
          <a:r>
            <a:rPr lang="en-US" dirty="0"/>
            <a:t>Increased communication and relationship building with communities pre-event;</a:t>
          </a:r>
        </a:p>
      </dgm:t>
    </dgm:pt>
    <dgm:pt modelId="{114AF4D4-6A1A-48F8-A386-1F1EE11970CF}" type="parTrans" cxnId="{8129262A-35F7-4509-A075-F37A0F0E031F}">
      <dgm:prSet/>
      <dgm:spPr/>
      <dgm:t>
        <a:bodyPr/>
        <a:lstStyle/>
        <a:p>
          <a:endParaRPr lang="en-US"/>
        </a:p>
      </dgm:t>
    </dgm:pt>
    <dgm:pt modelId="{BD4EA3B6-32B5-4F10-BF8E-AEFCEAA49A1D}" type="sibTrans" cxnId="{8129262A-35F7-4509-A075-F37A0F0E031F}">
      <dgm:prSet/>
      <dgm:spPr/>
      <dgm:t>
        <a:bodyPr/>
        <a:lstStyle/>
        <a:p>
          <a:endParaRPr lang="en-US"/>
        </a:p>
      </dgm:t>
    </dgm:pt>
    <dgm:pt modelId="{0B4A67F8-BCA2-44EA-B269-14AEBDA2E5FE}">
      <dgm:prSet phldrT="[Text]"/>
      <dgm:spPr/>
      <dgm:t>
        <a:bodyPr/>
        <a:lstStyle/>
        <a:p>
          <a:r>
            <a:rPr lang="en-US"/>
            <a:t>Community organizations are often dispersed throughout the city and unaware of each other’s effort</a:t>
          </a:r>
        </a:p>
      </dgm:t>
    </dgm:pt>
    <dgm:pt modelId="{1E21A452-C1F5-4D3B-B2F2-76E560009A0D}" type="parTrans" cxnId="{76B04CAF-4856-47D5-BAA1-C4A2AD839079}">
      <dgm:prSet/>
      <dgm:spPr/>
      <dgm:t>
        <a:bodyPr/>
        <a:lstStyle/>
        <a:p>
          <a:endParaRPr lang="en-US"/>
        </a:p>
      </dgm:t>
    </dgm:pt>
    <dgm:pt modelId="{D67F4791-D85F-438C-BEAB-1D71C4B07929}" type="sibTrans" cxnId="{76B04CAF-4856-47D5-BAA1-C4A2AD839079}">
      <dgm:prSet/>
      <dgm:spPr/>
      <dgm:t>
        <a:bodyPr/>
        <a:lstStyle/>
        <a:p>
          <a:endParaRPr lang="en-US"/>
        </a:p>
      </dgm:t>
    </dgm:pt>
    <dgm:pt modelId="{A18147D8-355F-4100-9E0B-C11930BBEE5D}">
      <dgm:prSet/>
      <dgm:spPr/>
      <dgm:t>
        <a:bodyPr/>
        <a:lstStyle/>
        <a:p>
          <a:pPr rtl="0"/>
          <a:r>
            <a:rPr lang="en-US" dirty="0"/>
            <a:t>Increased community education and information on public health emergencies; and</a:t>
          </a:r>
          <a:r>
            <a:rPr lang="en-US" dirty="0">
              <a:latin typeface="Calibri"/>
            </a:rPr>
            <a:t> </a:t>
          </a:r>
          <a:endParaRPr lang="en-US" dirty="0"/>
        </a:p>
      </dgm:t>
    </dgm:pt>
    <dgm:pt modelId="{2DBDD21A-A4D6-4175-B9A0-A3C32D2784AF}" type="parTrans" cxnId="{43C16459-EF71-4601-BA69-A789041F96F1}">
      <dgm:prSet/>
      <dgm:spPr/>
      <dgm:t>
        <a:bodyPr/>
        <a:lstStyle/>
        <a:p>
          <a:endParaRPr lang="en-US"/>
        </a:p>
      </dgm:t>
    </dgm:pt>
    <dgm:pt modelId="{CD69D3A0-7503-480D-9A3D-1C3CC835E772}" type="sibTrans" cxnId="{43C16459-EF71-4601-BA69-A789041F96F1}">
      <dgm:prSet/>
      <dgm:spPr/>
      <dgm:t>
        <a:bodyPr/>
        <a:lstStyle/>
        <a:p>
          <a:endParaRPr lang="en-US"/>
        </a:p>
      </dgm:t>
    </dgm:pt>
    <dgm:pt modelId="{D505126E-111C-4552-B060-43957B2AB5AA}">
      <dgm:prSet/>
      <dgm:spPr/>
      <dgm:t>
        <a:bodyPr/>
        <a:lstStyle/>
        <a:p>
          <a:r>
            <a:rPr lang="en-US" dirty="0"/>
            <a:t>Continued involvement with communities post event</a:t>
          </a:r>
        </a:p>
      </dgm:t>
    </dgm:pt>
    <dgm:pt modelId="{59715A0B-32ED-4A16-82C9-24B369C7F434}" type="parTrans" cxnId="{55BE91DB-7021-44E8-90EC-7BB7FC591EDD}">
      <dgm:prSet/>
      <dgm:spPr/>
      <dgm:t>
        <a:bodyPr/>
        <a:lstStyle/>
        <a:p>
          <a:endParaRPr lang="en-US"/>
        </a:p>
      </dgm:t>
    </dgm:pt>
    <dgm:pt modelId="{876B290B-ACD2-42DA-9528-9F672E3041A6}" type="sibTrans" cxnId="{55BE91DB-7021-44E8-90EC-7BB7FC591EDD}">
      <dgm:prSet/>
      <dgm:spPr/>
      <dgm:t>
        <a:bodyPr/>
        <a:lstStyle/>
        <a:p>
          <a:endParaRPr lang="en-US"/>
        </a:p>
      </dgm:t>
    </dgm:pt>
    <dgm:pt modelId="{DEC49257-F9CC-4B34-BDA3-5E13DAAAB0B9}" type="pres">
      <dgm:prSet presAssocID="{CAA860F8-6DD3-442B-8EF3-77DA703C8E4D}" presName="linearFlow" presStyleCnt="0">
        <dgm:presLayoutVars>
          <dgm:dir/>
          <dgm:animLvl val="lvl"/>
          <dgm:resizeHandles val="exact"/>
        </dgm:presLayoutVars>
      </dgm:prSet>
      <dgm:spPr/>
    </dgm:pt>
    <dgm:pt modelId="{6E0A6E14-6194-4A4F-AEA5-FD91DA40FE9C}" type="pres">
      <dgm:prSet presAssocID="{6D622D55-9284-4C1A-88D2-EA5BFB9526EC}" presName="composite" presStyleCnt="0"/>
      <dgm:spPr/>
    </dgm:pt>
    <dgm:pt modelId="{D7AD58E5-0FAA-41C2-B3B4-EC2CE936983B}" type="pres">
      <dgm:prSet presAssocID="{6D622D55-9284-4C1A-88D2-EA5BFB9526EC}" presName="parTx" presStyleLbl="node1" presStyleIdx="0" presStyleCnt="2">
        <dgm:presLayoutVars>
          <dgm:chMax val="0"/>
          <dgm:chPref val="0"/>
          <dgm:bulletEnabled val="1"/>
        </dgm:presLayoutVars>
      </dgm:prSet>
      <dgm:spPr/>
    </dgm:pt>
    <dgm:pt modelId="{F743EFFB-13C5-4791-89CD-33233CF36570}" type="pres">
      <dgm:prSet presAssocID="{6D622D55-9284-4C1A-88D2-EA5BFB9526EC}" presName="parSh" presStyleLbl="node1" presStyleIdx="0" presStyleCnt="2"/>
      <dgm:spPr/>
    </dgm:pt>
    <dgm:pt modelId="{C99AB4FF-8922-45A5-8294-CAB01EC62743}" type="pres">
      <dgm:prSet presAssocID="{6D622D55-9284-4C1A-88D2-EA5BFB9526EC}" presName="desTx" presStyleLbl="fgAcc1" presStyleIdx="0" presStyleCnt="2" custLinFactNeighborX="-20982" custLinFactNeighborY="1872">
        <dgm:presLayoutVars>
          <dgm:bulletEnabled val="1"/>
        </dgm:presLayoutVars>
      </dgm:prSet>
      <dgm:spPr/>
    </dgm:pt>
    <dgm:pt modelId="{E4C4F4DA-3643-4D4B-A1DC-4B094CD7DD50}" type="pres">
      <dgm:prSet presAssocID="{E151B2C1-A19B-4160-9A70-3BA677459F3C}" presName="sibTrans" presStyleLbl="sibTrans2D1" presStyleIdx="0" presStyleCnt="1" custLinFactY="100000" custLinFactNeighborX="1280" custLinFactNeighborY="182069"/>
      <dgm:spPr/>
    </dgm:pt>
    <dgm:pt modelId="{95E767F7-FF86-4392-BA3F-449585C684F3}" type="pres">
      <dgm:prSet presAssocID="{E151B2C1-A19B-4160-9A70-3BA677459F3C}" presName="connTx" presStyleLbl="sibTrans2D1" presStyleIdx="0" presStyleCnt="1"/>
      <dgm:spPr/>
    </dgm:pt>
    <dgm:pt modelId="{BF7BA66E-C511-4877-A8A4-2819C600A59A}" type="pres">
      <dgm:prSet presAssocID="{8A4CC885-1A02-4049-A398-C59FA820A5F6}" presName="composite" presStyleCnt="0"/>
      <dgm:spPr/>
    </dgm:pt>
    <dgm:pt modelId="{DD86C4E4-A74C-40F8-96C9-A82D8025293C}" type="pres">
      <dgm:prSet presAssocID="{8A4CC885-1A02-4049-A398-C59FA820A5F6}" presName="parTx" presStyleLbl="node1" presStyleIdx="0" presStyleCnt="2">
        <dgm:presLayoutVars>
          <dgm:chMax val="0"/>
          <dgm:chPref val="0"/>
          <dgm:bulletEnabled val="1"/>
        </dgm:presLayoutVars>
      </dgm:prSet>
      <dgm:spPr/>
    </dgm:pt>
    <dgm:pt modelId="{0E8DC27D-FB01-47F0-828D-F5E4035265C0}" type="pres">
      <dgm:prSet presAssocID="{8A4CC885-1A02-4049-A398-C59FA820A5F6}" presName="parSh" presStyleLbl="node1" presStyleIdx="1" presStyleCnt="2" custScaleX="101087" custScaleY="108058" custLinFactNeighborX="-19663" custLinFactNeighborY="5170"/>
      <dgm:spPr/>
    </dgm:pt>
    <dgm:pt modelId="{1534B9C0-E7EB-4FC8-91B4-AE0FBD5DA4AA}" type="pres">
      <dgm:prSet presAssocID="{8A4CC885-1A02-4049-A398-C59FA820A5F6}" presName="desTx" presStyleLbl="fgAcc1" presStyleIdx="1" presStyleCnt="2" custLinFactNeighborX="-40144" custLinFactNeighborY="866">
        <dgm:presLayoutVars>
          <dgm:bulletEnabled val="1"/>
        </dgm:presLayoutVars>
      </dgm:prSet>
      <dgm:spPr/>
    </dgm:pt>
  </dgm:ptLst>
  <dgm:cxnLst>
    <dgm:cxn modelId="{3DEA7703-6B0A-4588-97B0-A23F18A8CDA0}" srcId="{6D622D55-9284-4C1A-88D2-EA5BFB9526EC}" destId="{4ACAEFAC-F229-46EE-93AB-CFDF3372329C}" srcOrd="0" destOrd="0" parTransId="{23DF824B-2AD1-4283-93A4-967789B0E147}" sibTransId="{60965BD5-DF5D-4D01-B0D5-76FE0DFF5DDC}"/>
    <dgm:cxn modelId="{18EDC713-7A79-4DE7-9ACD-4114DD33EE15}" type="presOf" srcId="{BA5AAC2C-8983-4DA4-8FB7-A4DB496575A2}" destId="{1534B9C0-E7EB-4FC8-91B4-AE0FBD5DA4AA}" srcOrd="0" destOrd="0" presId="urn:microsoft.com/office/officeart/2005/8/layout/process3"/>
    <dgm:cxn modelId="{AFB5E929-57D8-43F7-925F-6EF1A6032E05}" type="presOf" srcId="{CAA860F8-6DD3-442B-8EF3-77DA703C8E4D}" destId="{DEC49257-F9CC-4B34-BDA3-5E13DAAAB0B9}" srcOrd="0" destOrd="0" presId="urn:microsoft.com/office/officeart/2005/8/layout/process3"/>
    <dgm:cxn modelId="{8129262A-35F7-4509-A075-F37A0F0E031F}" srcId="{8A4CC885-1A02-4049-A398-C59FA820A5F6}" destId="{BA5AAC2C-8983-4DA4-8FB7-A4DB496575A2}" srcOrd="0" destOrd="0" parTransId="{114AF4D4-6A1A-48F8-A386-1F1EE11970CF}" sibTransId="{BD4EA3B6-32B5-4F10-BF8E-AEFCEAA49A1D}"/>
    <dgm:cxn modelId="{301B302B-C389-4FC2-AAB1-3E34E9014E46}" type="presOf" srcId="{8A4CC885-1A02-4049-A398-C59FA820A5F6}" destId="{0E8DC27D-FB01-47F0-828D-F5E4035265C0}" srcOrd="1" destOrd="0" presId="urn:microsoft.com/office/officeart/2005/8/layout/process3"/>
    <dgm:cxn modelId="{E8DEB16E-3DE4-4092-98DD-4B640C5DFA22}" type="presOf" srcId="{4ACAEFAC-F229-46EE-93AB-CFDF3372329C}" destId="{C99AB4FF-8922-45A5-8294-CAB01EC62743}" srcOrd="0" destOrd="0" presId="urn:microsoft.com/office/officeart/2005/8/layout/process3"/>
    <dgm:cxn modelId="{43C16459-EF71-4601-BA69-A789041F96F1}" srcId="{8A4CC885-1A02-4049-A398-C59FA820A5F6}" destId="{A18147D8-355F-4100-9E0B-C11930BBEE5D}" srcOrd="1" destOrd="0" parTransId="{2DBDD21A-A4D6-4175-B9A0-A3C32D2784AF}" sibTransId="{CD69D3A0-7503-480D-9A3D-1C3CC835E772}"/>
    <dgm:cxn modelId="{4DB22987-9758-4822-A09E-CBE40D5695CB}" type="presOf" srcId="{D505126E-111C-4552-B060-43957B2AB5AA}" destId="{1534B9C0-E7EB-4FC8-91B4-AE0FBD5DA4AA}" srcOrd="0" destOrd="2" presId="urn:microsoft.com/office/officeart/2005/8/layout/process3"/>
    <dgm:cxn modelId="{90F5758D-5C2B-4604-B356-5AB9A77BAD0E}" type="presOf" srcId="{0B4A67F8-BCA2-44EA-B269-14AEBDA2E5FE}" destId="{C99AB4FF-8922-45A5-8294-CAB01EC62743}" srcOrd="0" destOrd="1" presId="urn:microsoft.com/office/officeart/2005/8/layout/process3"/>
    <dgm:cxn modelId="{1A4F3B91-9EF0-4500-9883-FF1428D3C340}" type="presOf" srcId="{E151B2C1-A19B-4160-9A70-3BA677459F3C}" destId="{E4C4F4DA-3643-4D4B-A1DC-4B094CD7DD50}" srcOrd="0" destOrd="0" presId="urn:microsoft.com/office/officeart/2005/8/layout/process3"/>
    <dgm:cxn modelId="{6D151F95-E31E-4F35-98B7-EB5DF0E16E94}" type="presOf" srcId="{6D622D55-9284-4C1A-88D2-EA5BFB9526EC}" destId="{F743EFFB-13C5-4791-89CD-33233CF36570}" srcOrd="1" destOrd="0" presId="urn:microsoft.com/office/officeart/2005/8/layout/process3"/>
    <dgm:cxn modelId="{61F8CD9A-712C-4DBC-8D35-4E687C8C7941}" type="presOf" srcId="{6D622D55-9284-4C1A-88D2-EA5BFB9526EC}" destId="{D7AD58E5-0FAA-41C2-B3B4-EC2CE936983B}" srcOrd="0" destOrd="0" presId="urn:microsoft.com/office/officeart/2005/8/layout/process3"/>
    <dgm:cxn modelId="{76B04CAF-4856-47D5-BAA1-C4A2AD839079}" srcId="{6D622D55-9284-4C1A-88D2-EA5BFB9526EC}" destId="{0B4A67F8-BCA2-44EA-B269-14AEBDA2E5FE}" srcOrd="1" destOrd="0" parTransId="{1E21A452-C1F5-4D3B-B2F2-76E560009A0D}" sibTransId="{D67F4791-D85F-438C-BEAB-1D71C4B07929}"/>
    <dgm:cxn modelId="{AAC534CD-EE1C-4692-9F11-3DE142B91C64}" srcId="{CAA860F8-6DD3-442B-8EF3-77DA703C8E4D}" destId="{8A4CC885-1A02-4049-A398-C59FA820A5F6}" srcOrd="1" destOrd="0" parTransId="{7E7B668F-F7C5-4872-9927-2D44279D7D26}" sibTransId="{BB4D0B61-C978-49DE-8088-7C2B43973DD2}"/>
    <dgm:cxn modelId="{201FBACD-A70F-446E-8485-82B072C6D41B}" type="presOf" srcId="{8A4CC885-1A02-4049-A398-C59FA820A5F6}" destId="{DD86C4E4-A74C-40F8-96C9-A82D8025293C}" srcOrd="0" destOrd="0" presId="urn:microsoft.com/office/officeart/2005/8/layout/process3"/>
    <dgm:cxn modelId="{55BE91DB-7021-44E8-90EC-7BB7FC591EDD}" srcId="{8A4CC885-1A02-4049-A398-C59FA820A5F6}" destId="{D505126E-111C-4552-B060-43957B2AB5AA}" srcOrd="2" destOrd="0" parTransId="{59715A0B-32ED-4A16-82C9-24B369C7F434}" sibTransId="{876B290B-ACD2-42DA-9528-9F672E3041A6}"/>
    <dgm:cxn modelId="{53179BE4-987F-410A-A93C-6F99A98C8062}" type="presOf" srcId="{E151B2C1-A19B-4160-9A70-3BA677459F3C}" destId="{95E767F7-FF86-4392-BA3F-449585C684F3}" srcOrd="1" destOrd="0" presId="urn:microsoft.com/office/officeart/2005/8/layout/process3"/>
    <dgm:cxn modelId="{3D555DE6-45F8-495C-93D3-F037CA4905DD}" srcId="{CAA860F8-6DD3-442B-8EF3-77DA703C8E4D}" destId="{6D622D55-9284-4C1A-88D2-EA5BFB9526EC}" srcOrd="0" destOrd="0" parTransId="{AFBCFCFC-5CFA-4494-A540-6486B036AE53}" sibTransId="{E151B2C1-A19B-4160-9A70-3BA677459F3C}"/>
    <dgm:cxn modelId="{920E0DFA-112F-4ADF-891B-F0338C2CF4FF}" type="presOf" srcId="{A18147D8-355F-4100-9E0B-C11930BBEE5D}" destId="{1534B9C0-E7EB-4FC8-91B4-AE0FBD5DA4AA}" srcOrd="0" destOrd="1" presId="urn:microsoft.com/office/officeart/2005/8/layout/process3"/>
    <dgm:cxn modelId="{35649045-4F4E-4BC8-B83D-16AFA3DDC006}" type="presParOf" srcId="{DEC49257-F9CC-4B34-BDA3-5E13DAAAB0B9}" destId="{6E0A6E14-6194-4A4F-AEA5-FD91DA40FE9C}" srcOrd="0" destOrd="0" presId="urn:microsoft.com/office/officeart/2005/8/layout/process3"/>
    <dgm:cxn modelId="{7052A00E-2CEC-4A98-834F-BDCEB0DD58ED}" type="presParOf" srcId="{6E0A6E14-6194-4A4F-AEA5-FD91DA40FE9C}" destId="{D7AD58E5-0FAA-41C2-B3B4-EC2CE936983B}" srcOrd="0" destOrd="0" presId="urn:microsoft.com/office/officeart/2005/8/layout/process3"/>
    <dgm:cxn modelId="{6FBA9344-49E9-4234-9A2B-561AB35E4005}" type="presParOf" srcId="{6E0A6E14-6194-4A4F-AEA5-FD91DA40FE9C}" destId="{F743EFFB-13C5-4791-89CD-33233CF36570}" srcOrd="1" destOrd="0" presId="urn:microsoft.com/office/officeart/2005/8/layout/process3"/>
    <dgm:cxn modelId="{F81804AD-69F9-4E7F-B9A3-79460FF2A99F}" type="presParOf" srcId="{6E0A6E14-6194-4A4F-AEA5-FD91DA40FE9C}" destId="{C99AB4FF-8922-45A5-8294-CAB01EC62743}" srcOrd="2" destOrd="0" presId="urn:microsoft.com/office/officeart/2005/8/layout/process3"/>
    <dgm:cxn modelId="{CEE15134-A353-45C1-A0B5-67E5EC3D28DA}" type="presParOf" srcId="{DEC49257-F9CC-4B34-BDA3-5E13DAAAB0B9}" destId="{E4C4F4DA-3643-4D4B-A1DC-4B094CD7DD50}" srcOrd="1" destOrd="0" presId="urn:microsoft.com/office/officeart/2005/8/layout/process3"/>
    <dgm:cxn modelId="{905A91CA-6E08-46F0-A148-58276E03C508}" type="presParOf" srcId="{E4C4F4DA-3643-4D4B-A1DC-4B094CD7DD50}" destId="{95E767F7-FF86-4392-BA3F-449585C684F3}" srcOrd="0" destOrd="0" presId="urn:microsoft.com/office/officeart/2005/8/layout/process3"/>
    <dgm:cxn modelId="{DBE1341E-D145-4D40-8F45-B99DDA223E64}" type="presParOf" srcId="{DEC49257-F9CC-4B34-BDA3-5E13DAAAB0B9}" destId="{BF7BA66E-C511-4877-A8A4-2819C600A59A}" srcOrd="2" destOrd="0" presId="urn:microsoft.com/office/officeart/2005/8/layout/process3"/>
    <dgm:cxn modelId="{E2985816-F2D6-4F99-89E2-64C069AC0E7D}" type="presParOf" srcId="{BF7BA66E-C511-4877-A8A4-2819C600A59A}" destId="{DD86C4E4-A74C-40F8-96C9-A82D8025293C}" srcOrd="0" destOrd="0" presId="urn:microsoft.com/office/officeart/2005/8/layout/process3"/>
    <dgm:cxn modelId="{645E6EED-BD8A-4082-96E0-B87ABC1578C4}" type="presParOf" srcId="{BF7BA66E-C511-4877-A8A4-2819C600A59A}" destId="{0E8DC27D-FB01-47F0-828D-F5E4035265C0}" srcOrd="1" destOrd="0" presId="urn:microsoft.com/office/officeart/2005/8/layout/process3"/>
    <dgm:cxn modelId="{C56F4EC2-243A-4D2A-BF74-15F3DD51B5ED}" type="presParOf" srcId="{BF7BA66E-C511-4877-A8A4-2819C600A59A}" destId="{1534B9C0-E7EB-4FC8-91B4-AE0FBD5DA4AA}"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graphic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graphic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graphic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graphic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graphic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graphic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graphic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notesMasters/theme/theme6.xml" Id="Rb058d801e2be4a15"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52FB9-8ADF-40AD-B985-047F32A22480}" type="datetimeFigureOut">
              <a:rPr lang="en-US"/>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3AC85-7610-409F-A5D1-3574DA5B5933}" type="slidenum">
              <a:rPr lang="en-US"/>
              <a:t>‹#›</a:t>
            </a:fld>
            <a:endParaRPr lang="en-US"/>
          </a:p>
        </p:txBody>
      </p:sp>
    </p:spTree>
    <p:extLst>
      <p:ext uri="{BB962C8B-B14F-4D97-AF65-F5344CB8AC3E}">
        <p14:creationId xmlns:p14="http://schemas.microsoft.com/office/powerpoint/2010/main" val="1401057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59.xml" Id="R1f4bb566fe38426a" /><Relationship Type="http://schemas.openxmlformats.org/officeDocument/2006/relationships/notesMaster" Target="/ppt/notesMasters/notesMaster1.xml" Id="R7a9f2b2939c74844" /></Relationships>
</file>

<file path=ppt/notesSlides/_rels/notesSlide10.xml.rels>&#65279;<?xml version="1.0" encoding="utf-8"?><Relationships xmlns="http://schemas.openxmlformats.org/package/2006/relationships"><Relationship Type="http://schemas.openxmlformats.org/officeDocument/2006/relationships/slide" Target="/ppt/slides/slide80.xml" Id="R56cd026a6b674637" /><Relationship Type="http://schemas.openxmlformats.org/officeDocument/2006/relationships/notesMaster" Target="/ppt/notesMasters/notesMaster1.xml" Id="R3836756df6934c56" /></Relationships>
</file>

<file path=ppt/notesSlides/_rels/notesSlide11.xml.rels>&#65279;<?xml version="1.0" encoding="utf-8"?><Relationships xmlns="http://schemas.openxmlformats.org/package/2006/relationships"><Relationship Type="http://schemas.openxmlformats.org/officeDocument/2006/relationships/slide" Target="/ppt/slides/slide81.xml" Id="R1465ca3b908f464c" /><Relationship Type="http://schemas.openxmlformats.org/officeDocument/2006/relationships/notesMaster" Target="/ppt/notesMasters/notesMaster1.xml" Id="Reaa4f3a1735d40c4" /></Relationships>
</file>

<file path=ppt/notesSlides/_rels/notesSlide12.xml.rels>&#65279;<?xml version="1.0" encoding="utf-8"?><Relationships xmlns="http://schemas.openxmlformats.org/package/2006/relationships"><Relationship Type="http://schemas.openxmlformats.org/officeDocument/2006/relationships/slide" Target="/ppt/slides/slide82.xml" Id="R2a2c50c5f38c4cb8" /><Relationship Type="http://schemas.openxmlformats.org/officeDocument/2006/relationships/notesMaster" Target="/ppt/notesMasters/notesMaster1.xml" Id="R67df039b112a4ac5" /></Relationships>
</file>

<file path=ppt/notesSlides/_rels/notesSlide13.xml.rels>&#65279;<?xml version="1.0" encoding="utf-8"?><Relationships xmlns="http://schemas.openxmlformats.org/package/2006/relationships"><Relationship Type="http://schemas.openxmlformats.org/officeDocument/2006/relationships/slide" Target="/ppt/slides/slide83.xml" Id="R83795f44541e4094" /><Relationship Type="http://schemas.openxmlformats.org/officeDocument/2006/relationships/notesMaster" Target="/ppt/notesMasters/notesMaster1.xml" Id="R965205aa0a5b41de" /></Relationships>
</file>

<file path=ppt/notesSlides/_rels/notesSlide14.xml.rels>&#65279;<?xml version="1.0" encoding="utf-8"?><Relationships xmlns="http://schemas.openxmlformats.org/package/2006/relationships"><Relationship Type="http://schemas.openxmlformats.org/officeDocument/2006/relationships/slide" Target="/ppt/slides/slide84.xml" Id="Rca6bfd04bb1d47df" /><Relationship Type="http://schemas.openxmlformats.org/officeDocument/2006/relationships/notesMaster" Target="/ppt/notesMasters/notesMaster1.xml" Id="R80dc26c2731f452e" /></Relationships>
</file>

<file path=ppt/notesSlides/_rels/notesSlide15.xml.rels>&#65279;<?xml version="1.0" encoding="utf-8"?><Relationships xmlns="http://schemas.openxmlformats.org/package/2006/relationships"><Relationship Type="http://schemas.openxmlformats.org/officeDocument/2006/relationships/slide" Target="/ppt/slides/slide85.xml" Id="Rf3fc49c2baf1497f" /><Relationship Type="http://schemas.openxmlformats.org/officeDocument/2006/relationships/notesMaster" Target="/ppt/notesMasters/notesMaster1.xml" Id="R14e0b7c0409b4e82" /></Relationships>
</file>

<file path=ppt/notesSlides/_rels/notesSlide16.xml.rels>&#65279;<?xml version="1.0" encoding="utf-8"?><Relationships xmlns="http://schemas.openxmlformats.org/package/2006/relationships"><Relationship Type="http://schemas.openxmlformats.org/officeDocument/2006/relationships/slide" Target="/ppt/slides/slide86.xml" Id="R1339ff26d8e842e9" /><Relationship Type="http://schemas.openxmlformats.org/officeDocument/2006/relationships/notesMaster" Target="/ppt/notesMasters/notesMaster1.xml" Id="R7cedf23be41c41d6" /></Relationships>
</file>

<file path=ppt/notesSlides/_rels/notesSlide17.xml.rels>&#65279;<?xml version="1.0" encoding="utf-8"?><Relationships xmlns="http://schemas.openxmlformats.org/package/2006/relationships"><Relationship Type="http://schemas.openxmlformats.org/officeDocument/2006/relationships/slide" Target="/ppt/slides/slide87.xml" Id="Rda2ee27bcd504adc" /><Relationship Type="http://schemas.openxmlformats.org/officeDocument/2006/relationships/notesMaster" Target="/ppt/notesMasters/notesMaster1.xml" Id="R0d2303450e0b4cd2" /></Relationships>
</file>

<file path=ppt/notesSlides/_rels/notesSlide18.xml.rels>&#65279;<?xml version="1.0" encoding="utf-8"?><Relationships xmlns="http://schemas.openxmlformats.org/package/2006/relationships"><Relationship Type="http://schemas.openxmlformats.org/officeDocument/2006/relationships/slide" Target="/ppt/slides/slide89.xml" Id="R5dbb3efb6b2e41b8" /><Relationship Type="http://schemas.openxmlformats.org/officeDocument/2006/relationships/notesMaster" Target="/ppt/notesMasters/notesMaster1.xml" Id="Rc821d4b5433d4796" /></Relationships>
</file>

<file path=ppt/notesSlides/_rels/notesSlide19.xml.rels>&#65279;<?xml version="1.0" encoding="utf-8"?><Relationships xmlns="http://schemas.openxmlformats.org/package/2006/relationships"><Relationship Type="http://schemas.openxmlformats.org/officeDocument/2006/relationships/slide" Target="/ppt/slides/slide90.xml" Id="R337ed55c1c0047ab" /><Relationship Type="http://schemas.openxmlformats.org/officeDocument/2006/relationships/notesMaster" Target="/ppt/notesMasters/notesMaster1.xml" Id="R5f480a39948e4bf7" /></Relationships>
</file>

<file path=ppt/notesSlides/_rels/notesSlide2.xml.rels>&#65279;<?xml version="1.0" encoding="utf-8"?><Relationships xmlns="http://schemas.openxmlformats.org/package/2006/relationships"><Relationship Type="http://schemas.openxmlformats.org/officeDocument/2006/relationships/slide" Target="/ppt/slides/slide63.xml" Id="R77b1a7cfa28a4031" /><Relationship Type="http://schemas.openxmlformats.org/officeDocument/2006/relationships/notesMaster" Target="/ppt/notesMasters/notesMaster1.xml" Id="Rc3b98d74d41a4629" /></Relationships>
</file>

<file path=ppt/notesSlides/_rels/notesSlide20.xml.rels>&#65279;<?xml version="1.0" encoding="utf-8"?><Relationships xmlns="http://schemas.openxmlformats.org/package/2006/relationships"><Relationship Type="http://schemas.openxmlformats.org/officeDocument/2006/relationships/slide" Target="/ppt/slides/slide92.xml" Id="R071abff73fb84c24" /><Relationship Type="http://schemas.openxmlformats.org/officeDocument/2006/relationships/notesMaster" Target="/ppt/notesMasters/notesMaster1.xml" Id="R444088a29c004aeb" /></Relationships>
</file>

<file path=ppt/notesSlides/_rels/notesSlide21.xml.rels>&#65279;<?xml version="1.0" encoding="utf-8"?><Relationships xmlns="http://schemas.openxmlformats.org/package/2006/relationships"><Relationship Type="http://schemas.openxmlformats.org/officeDocument/2006/relationships/slide" Target="/ppt/slides/slide94.xml" Id="Rd32dc5f78afc4b25" /><Relationship Type="http://schemas.openxmlformats.org/officeDocument/2006/relationships/notesMaster" Target="/ppt/notesMasters/notesMaster1.xml" Id="R2d80a07067ae4aec" /></Relationships>
</file>

<file path=ppt/notesSlides/_rels/notesSlide22.xml.rels>&#65279;<?xml version="1.0" encoding="utf-8"?><Relationships xmlns="http://schemas.openxmlformats.org/package/2006/relationships"><Relationship Type="http://schemas.openxmlformats.org/officeDocument/2006/relationships/slide" Target="/ppt/slides/slide95.xml" Id="R6c8141e5d1a741ec" /><Relationship Type="http://schemas.openxmlformats.org/officeDocument/2006/relationships/notesMaster" Target="/ppt/notesMasters/notesMaster1.xml" Id="R1fa9bd9904364872" /></Relationships>
</file>

<file path=ppt/notesSlides/_rels/notesSlide23.xml.rels>&#65279;<?xml version="1.0" encoding="utf-8"?><Relationships xmlns="http://schemas.openxmlformats.org/package/2006/relationships"><Relationship Type="http://schemas.openxmlformats.org/officeDocument/2006/relationships/slide" Target="/ppt/slides/slide96.xml" Id="Re012bb28bf9848d0" /><Relationship Type="http://schemas.openxmlformats.org/officeDocument/2006/relationships/notesMaster" Target="/ppt/notesMasters/notesMaster1.xml" Id="R61350e1fc7f04a8f" /></Relationships>
</file>

<file path=ppt/notesSlides/_rels/notesSlide24.xml.rels>&#65279;<?xml version="1.0" encoding="utf-8"?><Relationships xmlns="http://schemas.openxmlformats.org/package/2006/relationships"><Relationship Type="http://schemas.openxmlformats.org/officeDocument/2006/relationships/slide" Target="/ppt/slides/slide97.xml" Id="Re415c4d2aec5424f" /><Relationship Type="http://schemas.openxmlformats.org/officeDocument/2006/relationships/notesMaster" Target="/ppt/notesMasters/notesMaster1.xml" Id="R0edbd62679cd439f" /></Relationships>
</file>

<file path=ppt/notesSlides/_rels/notesSlide25.xml.rels>&#65279;<?xml version="1.0" encoding="utf-8"?><Relationships xmlns="http://schemas.openxmlformats.org/package/2006/relationships"><Relationship Type="http://schemas.openxmlformats.org/officeDocument/2006/relationships/slide" Target="/ppt/slides/slide99.xml" Id="Rf7e14af560f84323" /><Relationship Type="http://schemas.openxmlformats.org/officeDocument/2006/relationships/notesMaster" Target="/ppt/notesMasters/notesMaster1.xml" Id="R79e90d67c41a4e33" /></Relationships>
</file>

<file path=ppt/notesSlides/_rels/notesSlide3.xml.rels>&#65279;<?xml version="1.0" encoding="utf-8"?><Relationships xmlns="http://schemas.openxmlformats.org/package/2006/relationships"><Relationship Type="http://schemas.openxmlformats.org/officeDocument/2006/relationships/slide" Target="/ppt/slides/slide65.xml" Id="R15a42e5e828547d4" /><Relationship Type="http://schemas.openxmlformats.org/officeDocument/2006/relationships/notesMaster" Target="/ppt/notesMasters/notesMaster1.xml" Id="Rc8ce2b2bc55a4ddf" /></Relationships>
</file>

<file path=ppt/notesSlides/_rels/notesSlide4.xml.rels>&#65279;<?xml version="1.0" encoding="utf-8"?><Relationships xmlns="http://schemas.openxmlformats.org/package/2006/relationships"><Relationship Type="http://schemas.openxmlformats.org/officeDocument/2006/relationships/slide" Target="/ppt/slides/slide66.xml" Id="R5b7447013e05428c" /><Relationship Type="http://schemas.openxmlformats.org/officeDocument/2006/relationships/notesMaster" Target="/ppt/notesMasters/notesMaster1.xml" Id="R8bf1a819607a406a" /></Relationships>
</file>

<file path=ppt/notesSlides/_rels/notesSlide5.xml.rels>&#65279;<?xml version="1.0" encoding="utf-8"?><Relationships xmlns="http://schemas.openxmlformats.org/package/2006/relationships"><Relationship Type="http://schemas.openxmlformats.org/officeDocument/2006/relationships/slide" Target="/ppt/slides/slide67.xml" Id="R65ea1442c27c4f37" /><Relationship Type="http://schemas.openxmlformats.org/officeDocument/2006/relationships/notesMaster" Target="/ppt/notesMasters/notesMaster1.xml" Id="R573bba833aef48d1" /></Relationships>
</file>

<file path=ppt/notesSlides/_rels/notesSlide6.xml.rels>&#65279;<?xml version="1.0" encoding="utf-8"?><Relationships xmlns="http://schemas.openxmlformats.org/package/2006/relationships"><Relationship Type="http://schemas.openxmlformats.org/officeDocument/2006/relationships/slide" Target="/ppt/slides/slide68.xml" Id="R5aa643364449417c" /><Relationship Type="http://schemas.openxmlformats.org/officeDocument/2006/relationships/notesMaster" Target="/ppt/notesMasters/notesMaster1.xml" Id="R83f11d96b1244971" /></Relationships>
</file>

<file path=ppt/notesSlides/_rels/notesSlide7.xml.rels>&#65279;<?xml version="1.0" encoding="utf-8"?><Relationships xmlns="http://schemas.openxmlformats.org/package/2006/relationships"><Relationship Type="http://schemas.openxmlformats.org/officeDocument/2006/relationships/slide" Target="/ppt/slides/slide76.xml" Id="Rabedcd78fab94595" /><Relationship Type="http://schemas.openxmlformats.org/officeDocument/2006/relationships/notesMaster" Target="/ppt/notesMasters/notesMaster1.xml" Id="Rf6ee3df6255644c9" /></Relationships>
</file>

<file path=ppt/notesSlides/_rels/notesSlide8.xml.rels>&#65279;<?xml version="1.0" encoding="utf-8"?><Relationships xmlns="http://schemas.openxmlformats.org/package/2006/relationships"><Relationship Type="http://schemas.openxmlformats.org/officeDocument/2006/relationships/slide" Target="/ppt/slides/slide77.xml" Id="Rbbc1a2236bfe49fb" /><Relationship Type="http://schemas.openxmlformats.org/officeDocument/2006/relationships/notesMaster" Target="/ppt/notesMasters/notesMaster1.xml" Id="Rac05acb994934a13" /></Relationships>
</file>

<file path=ppt/notesSlides/_rels/notesSlide9.xml.rels>&#65279;<?xml version="1.0" encoding="utf-8"?><Relationships xmlns="http://schemas.openxmlformats.org/package/2006/relationships"><Relationship Type="http://schemas.openxmlformats.org/officeDocument/2006/relationships/slide" Target="/ppt/slides/slide79.xml" Id="R22d565fd32d74fae" /><Relationship Type="http://schemas.openxmlformats.org/officeDocument/2006/relationships/notesMaster" Target="/ppt/notesMasters/notesMaster1.xml" Id="Rae855efd19f74649"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Hospitals to receive Patient Manifest</a:t>
            </a:r>
          </a:p>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a:t>6</a:t>
            </a:fld>
            <a:endParaRPr lang="en-US"/>
          </a:p>
        </p:txBody>
      </p:sp>
    </p:spTree>
    <p:extLst>
      <p:ext uri="{BB962C8B-B14F-4D97-AF65-F5344CB8AC3E}">
        <p14:creationId xmlns:p14="http://schemas.microsoft.com/office/powerpoint/2010/main" val="2815145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05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HSEEP-compliant planning process.</a:t>
            </a:r>
          </a:p>
          <a:p>
            <a:r>
              <a:rPr lang="en-US" dirty="0"/>
              <a:t>-The TTX is a discussion-based exercise during which participants practice their emergency roles and decision-making in response to a detailed scenario and facilitated discussion in a low-stress environment.  CHCANYS collaborated with NYC-based community health centers (CHCs) to design and conduct a Tabletop Exercise (TTX). Due to space each CHC could only have two representatives, one of which must sit on the Exercise Planning Team (EPT). Participants were expected to fill out the commitment form by October 25, 2024. Participating CHC’s were then sent the IMP zoom link.</a:t>
            </a:r>
          </a:p>
          <a:p>
            <a:r>
              <a:rPr lang="en-US" dirty="0"/>
              <a:t>When registering, CHC’s identified one (1) individual to serve on the EPT and attend all planning meetings. Participants were expected to be individuals with knowledge of their health center’s emergency management policies, procedures, and resources, as well as the ability to make decisions during an incident. </a:t>
            </a:r>
          </a:p>
        </p:txBody>
      </p:sp>
      <p:sp>
        <p:nvSpPr>
          <p:cNvPr id="4" name="Slide Number Placeholder 3"/>
          <p:cNvSpPr>
            <a:spLocks noGrp="1"/>
          </p:cNvSpPr>
          <p:nvPr>
            <p:ph type="sldNum" sz="quarter" idx="5"/>
          </p:nvPr>
        </p:nvSpPr>
        <p:spPr/>
        <p:txBody>
          <a:bodyPr/>
          <a:lstStyle/>
          <a:p>
            <a:fld id="{5FC84FED-3F94-4C44-A9A4-BE018A5079C7}" type="slidenum">
              <a:rPr lang="en-US"/>
              <a:pPr/>
              <a:t>6</a:t>
            </a:fld>
            <a:endParaRPr lang="en-US" dirty="0"/>
          </a:p>
        </p:txBody>
      </p:sp>
    </p:spTree>
    <p:extLst>
      <p:ext uri="{BB962C8B-B14F-4D97-AF65-F5344CB8AC3E}">
        <p14:creationId xmlns:p14="http://schemas.microsoft.com/office/powerpoint/2010/main" val="4057311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CHC’s voted overwhelmingly for active shooter scenario: it was tied between Cyber Attack and Active Shooter. We got someone who wanted power outage (#3 in the ranking)</a:t>
            </a:r>
          </a:p>
        </p:txBody>
      </p:sp>
      <p:sp>
        <p:nvSpPr>
          <p:cNvPr id="4" name="Slide Number Placeholder 3"/>
          <p:cNvSpPr>
            <a:spLocks noGrp="1"/>
          </p:cNvSpPr>
          <p:nvPr>
            <p:ph type="sldNum" sz="quarter" idx="5"/>
          </p:nvPr>
        </p:nvSpPr>
        <p:spPr/>
        <p:txBody>
          <a:bodyPr/>
          <a:lstStyle/>
          <a:p>
            <a:fld id="{5FC84FED-3F94-4C44-A9A4-BE018A5079C7}" type="slidenum">
              <a:rPr lang="en-US"/>
              <a:pPr/>
              <a:t>7</a:t>
            </a:fld>
            <a:endParaRPr lang="en-US" dirty="0"/>
          </a:p>
        </p:txBody>
      </p:sp>
    </p:spTree>
    <p:extLst>
      <p:ext uri="{BB962C8B-B14F-4D97-AF65-F5344CB8AC3E}">
        <p14:creationId xmlns:p14="http://schemas.microsoft.com/office/powerpoint/2010/main" val="308281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scenario and discussion questions for the exercise have been developed with these objectives in mind. Plans are assessed from the network level.</a:t>
            </a:r>
          </a:p>
        </p:txBody>
      </p:sp>
      <p:sp>
        <p:nvSpPr>
          <p:cNvPr id="4" name="Slide Number Placeholder 3"/>
          <p:cNvSpPr>
            <a:spLocks noGrp="1"/>
          </p:cNvSpPr>
          <p:nvPr>
            <p:ph type="sldNum" sz="quarter" idx="5"/>
          </p:nvPr>
        </p:nvSpPr>
        <p:spPr/>
        <p:txBody>
          <a:bodyPr/>
          <a:lstStyle/>
          <a:p>
            <a:fld id="{5FC84FED-3F94-4C44-A9A4-BE018A5079C7}" type="slidenum">
              <a:rPr lang="en-US"/>
              <a:pPr/>
              <a:t>8</a:t>
            </a:fld>
            <a:endParaRPr lang="en-US" dirty="0"/>
          </a:p>
        </p:txBody>
      </p:sp>
    </p:spTree>
    <p:extLst>
      <p:ext uri="{BB962C8B-B14F-4D97-AF65-F5344CB8AC3E}">
        <p14:creationId xmlns:p14="http://schemas.microsoft.com/office/powerpoint/2010/main" val="340638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exercise was broken into 3 modules. Each module of exercise play, was detailed scenario and followed by a discussion period to address the key issues for consideration related to the modules.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Discussions first occurred among health center team members at their tables, then into small group discussions, participants engaged in a moderated discussions. The discussion questions were provided to CHC’s.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Evaluators observed all discussions and documented key points. All evaluations are of policies and protocols, and NOT individuals. All of the data collected will be aggregated after the exercise into an AAR.</a:t>
            </a:r>
          </a:p>
          <a:p>
            <a:endParaRPr lang="en-US" dirty="0"/>
          </a:p>
        </p:txBody>
      </p:sp>
      <p:sp>
        <p:nvSpPr>
          <p:cNvPr id="4" name="Slide Number Placeholder 3"/>
          <p:cNvSpPr>
            <a:spLocks noGrp="1"/>
          </p:cNvSpPr>
          <p:nvPr>
            <p:ph type="sldNum" sz="quarter" idx="5"/>
          </p:nvPr>
        </p:nvSpPr>
        <p:spPr/>
        <p:txBody>
          <a:bodyPr/>
          <a:lstStyle/>
          <a:p>
            <a:fld id="{5FC84FED-3F94-4C44-A9A4-BE018A5079C7}" type="slidenum">
              <a:rPr lang="en-US"/>
              <a:pPr/>
              <a:t>9</a:t>
            </a:fld>
            <a:endParaRPr lang="en-US" dirty="0"/>
          </a:p>
        </p:txBody>
      </p:sp>
    </p:spTree>
    <p:extLst>
      <p:ext uri="{BB962C8B-B14F-4D97-AF65-F5344CB8AC3E}">
        <p14:creationId xmlns:p14="http://schemas.microsoft.com/office/powerpoint/2010/main" val="1154190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2E9B6-E4F4-FDA3-CA8C-9284DCD02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8A78B-839F-9753-566C-D8DF11FD137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D01B768-A319-53A0-A23D-402ED852D839}"/>
              </a:ext>
            </a:extLst>
          </p:cNvPr>
          <p:cNvSpPr>
            <a:spLocks noGrp="1"/>
          </p:cNvSpPr>
          <p:nvPr>
            <p:ph type="body" idx="1"/>
          </p:nvPr>
        </p:nvSpPr>
        <p:spPr/>
        <p:txBody>
          <a:bodyPr/>
          <a:lstStyle/>
          <a:p>
            <a:r>
              <a:rPr lang="en-US" dirty="0"/>
              <a:t>The scenario was focused on an active shooter incident resulting from a domestic dispute that began in the parking lot, then moved into the health center.</a:t>
            </a:r>
          </a:p>
        </p:txBody>
      </p:sp>
    </p:spTree>
    <p:extLst>
      <p:ext uri="{BB962C8B-B14F-4D97-AF65-F5344CB8AC3E}">
        <p14:creationId xmlns:p14="http://schemas.microsoft.com/office/powerpoint/2010/main" val="71431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C84FED-3F94-4C44-A9A4-BE018A5079C7}" type="slidenum">
              <a:rPr lang="en-US"/>
              <a:pPr/>
              <a:t>11</a:t>
            </a:fld>
            <a:endParaRPr lang="en-US" dirty="0"/>
          </a:p>
        </p:txBody>
      </p:sp>
    </p:spTree>
    <p:extLst>
      <p:ext uri="{BB962C8B-B14F-4D97-AF65-F5344CB8AC3E}">
        <p14:creationId xmlns:p14="http://schemas.microsoft.com/office/powerpoint/2010/main" val="154657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616FD-00D7-D855-DD6C-394A6FC4C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96675-F172-D84C-61F5-C0425522D2B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1C440CD-CE14-0475-2AF5-5507FC6451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554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Usefulness is rated out of 5: 76% of participants strongly felt that the exercise helped them address needs and decisions for critical support. Score of 4.72 </a:t>
            </a:r>
          </a:p>
          <a:p>
            <a:endParaRPr lang="en-US" dirty="0"/>
          </a:p>
        </p:txBody>
      </p:sp>
      <p:sp>
        <p:nvSpPr>
          <p:cNvPr id="4" name="Slide Number Placeholder 3"/>
          <p:cNvSpPr>
            <a:spLocks noGrp="1"/>
          </p:cNvSpPr>
          <p:nvPr>
            <p:ph type="sldNum" sz="quarter" idx="5"/>
          </p:nvPr>
        </p:nvSpPr>
        <p:spPr/>
        <p:txBody>
          <a:bodyPr/>
          <a:lstStyle/>
          <a:p>
            <a:fld id="{5FC84FED-3F94-4C44-A9A4-BE018A5079C7}" type="slidenum">
              <a:rPr lang="en-US"/>
              <a:pPr/>
              <a:t>14</a:t>
            </a:fld>
            <a:endParaRPr lang="en-US" dirty="0"/>
          </a:p>
        </p:txBody>
      </p:sp>
    </p:spTree>
    <p:extLst>
      <p:ext uri="{BB962C8B-B14F-4D97-AF65-F5344CB8AC3E}">
        <p14:creationId xmlns:p14="http://schemas.microsoft.com/office/powerpoint/2010/main" val="965041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20000"/>
              </a:lnSpc>
              <a:spcBef>
                <a:spcPts val="525"/>
              </a:spcBef>
              <a:spcAft>
                <a:spcPts val="0"/>
              </a:spcAft>
              <a:buClrTx/>
              <a:buSzPct val="100000"/>
              <a:buFontTx/>
              <a:buNone/>
              <a:tabLst/>
              <a:defRPr/>
            </a:pPr>
            <a:r>
              <a:rPr kumimoji="0" lang="en-US" sz="2000" b="0" i="0" u="none" strike="noStrike" kern="0" cap="none" spc="0" normalizeH="0" baseline="0" noProof="0" dirty="0">
                <a:ln>
                  <a:noFill/>
                </a:ln>
                <a:solidFill>
                  <a:srgbClr val="000000"/>
                </a:solidFill>
                <a:effectLst/>
                <a:uLnTx/>
                <a:uFillTx/>
                <a:latin typeface="Proxima Nova"/>
                <a:sym typeface="Proxima Soft"/>
              </a:rPr>
              <a:t>All participant data has been gathered. yet AAR is not written yet.</a:t>
            </a:r>
          </a:p>
          <a:p>
            <a:endParaRPr lang="en-US" dirty="0"/>
          </a:p>
        </p:txBody>
      </p:sp>
      <p:sp>
        <p:nvSpPr>
          <p:cNvPr id="4" name="Slide Number Placeholder 3"/>
          <p:cNvSpPr>
            <a:spLocks noGrp="1"/>
          </p:cNvSpPr>
          <p:nvPr>
            <p:ph type="sldNum" sz="quarter" idx="5"/>
          </p:nvPr>
        </p:nvSpPr>
        <p:spPr/>
        <p:txBody>
          <a:bodyPr/>
          <a:lstStyle/>
          <a:p>
            <a:fld id="{5FC84FED-3F94-4C44-A9A4-BE018A5079C7}" type="slidenum">
              <a:rPr lang="en-US"/>
              <a:pPr/>
              <a:t>15</a:t>
            </a:fld>
            <a:endParaRPr lang="en-US" dirty="0"/>
          </a:p>
        </p:txBody>
      </p:sp>
    </p:spTree>
    <p:extLst>
      <p:ext uri="{BB962C8B-B14F-4D97-AF65-F5344CB8AC3E}">
        <p14:creationId xmlns:p14="http://schemas.microsoft.com/office/powerpoint/2010/main" val="225037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2F699-BF99-DC6C-07B9-36ACF64E9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2CCF2-D772-7A89-2B0B-610A8B4DC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150F6-B467-B084-EA91-64BA52B733D3}"/>
              </a:ext>
            </a:extLst>
          </p:cNvPr>
          <p:cNvSpPr>
            <a:spLocks noGrp="1"/>
          </p:cNvSpPr>
          <p:nvPr>
            <p:ph type="body" idx="1"/>
          </p:nvPr>
        </p:nvSpPr>
        <p:spPr/>
        <p:txBody>
          <a:bodyPr/>
          <a:lstStyle/>
          <a:p>
            <a:r>
              <a:rPr lang="en-US"/>
              <a:t>Hospitals to receive Patient Manifest</a:t>
            </a:r>
          </a:p>
          <a:p>
            <a:endParaRPr lang="en-US"/>
          </a:p>
        </p:txBody>
      </p:sp>
      <p:sp>
        <p:nvSpPr>
          <p:cNvPr id="4" name="Slide Number Placeholder 3">
            <a:extLst>
              <a:ext uri="{FF2B5EF4-FFF2-40B4-BE49-F238E27FC236}">
                <a16:creationId xmlns:a16="http://schemas.microsoft.com/office/drawing/2014/main" id="{D71A544D-5641-A95B-5505-AB168A39A462}"/>
              </a:ext>
            </a:extLst>
          </p:cNvPr>
          <p:cNvSpPr>
            <a:spLocks noGrp="1"/>
          </p:cNvSpPr>
          <p:nvPr>
            <p:ph type="sldNum" sz="quarter" idx="5"/>
          </p:nvPr>
        </p:nvSpPr>
        <p:spPr/>
        <p:txBody>
          <a:bodyPr/>
          <a:lstStyle/>
          <a:p>
            <a:fld id="{8A1B19E6-28D4-4EF8-9600-0EF9ACDA5DBD}" type="slidenum">
              <a:rPr lang="en-US"/>
              <a:t>10</a:t>
            </a:fld>
            <a:endParaRPr lang="en-US"/>
          </a:p>
        </p:txBody>
      </p:sp>
    </p:spTree>
    <p:extLst>
      <p:ext uri="{BB962C8B-B14F-4D97-AF65-F5344CB8AC3E}">
        <p14:creationId xmlns:p14="http://schemas.microsoft.com/office/powerpoint/2010/main" val="2339150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Engagement and Response | Director: Luis Rivera </a:t>
            </a:r>
          </a:p>
          <a:p>
            <a:r>
              <a:rPr lang="en-US"/>
              <a:t> </a:t>
            </a:r>
            <a:endParaRPr lang="en-US">
              <a:cs typeface="Calibri"/>
            </a:endParaRPr>
          </a:p>
          <a:p>
            <a:r>
              <a:rPr lang="en-US"/>
              <a:t>Through Community Engagement and Response initiatives, the bureau will continue to provide technical assistance and preparedness capacity-building work with community partners across NYC, and leverage collaboration with community organizations to enhance healthcare system communications This program supports the development of public health systems that build community resilience and recovery, which includes engaging public and private organizations in preparedness activities that represent the functional needs of at-risk individuals as well as the cultural and socio-economic, demographic components of the community. Part of this role is to identify individuals and communities at higher risk for adverse health outcomes; to work with community organizations to build resilience and foster social connections that assure public health, medical and mental/behavioral health services in a community before, during, and after an incident. This position is responsible for working with community partners, (e.g., NGOs, healthcare organizations, business, education, and emergency management) to plan and build resilience so organizations, their clients and their communities are better able to withstand and recover after an emergency.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D92C0-8B4C-7B46-BC4D-9B94793F422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12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Not only is it our mandate from the</a:t>
            </a:r>
            <a:r>
              <a:rPr lang="en-US" baseline="0"/>
              <a:t> CDC but we also agree that engaging the community is very important. Communities are a key player in responding and recovering from emergencies. </a:t>
            </a:r>
            <a:endParaRPr lang="en-US"/>
          </a:p>
          <a:p>
            <a:pPr marL="171450" indent="-171450">
              <a:buFontTx/>
              <a:buChar char="-"/>
            </a:pPr>
            <a:r>
              <a:rPr lang="en-US"/>
              <a:t>Increasing and severity of emergencies</a:t>
            </a:r>
            <a:r>
              <a:rPr lang="en-US" baseline="0"/>
              <a:t> requires organization participation to help clients and their community to recover from emergency. </a:t>
            </a:r>
          </a:p>
          <a:p>
            <a:pPr marL="171450" indent="-171450">
              <a:buFontTx/>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E3DED-9E27-4EAE-AFBF-0B18310726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903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4AFE6-52F8-436F-9DAC-607E2BE5A99D}" type="slidenum">
              <a:rPr lang="en-US"/>
              <a:t>4</a:t>
            </a:fld>
            <a:endParaRPr lang="en-US" dirty="0"/>
          </a:p>
        </p:txBody>
      </p:sp>
    </p:spTree>
    <p:extLst>
      <p:ext uri="{BB962C8B-B14F-4D97-AF65-F5344CB8AC3E}">
        <p14:creationId xmlns:p14="http://schemas.microsoft.com/office/powerpoint/2010/main" val="127979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a:ln/>
        </p:spPr>
      </p:sp>
      <p:sp>
        <p:nvSpPr>
          <p:cNvPr id="18435" name="Rectangle 3"/>
          <p:cNvSpPr>
            <a:spLocks noGrp="1"/>
          </p:cNvSpPr>
          <p:nvPr>
            <p:ph type="body" idx="1"/>
          </p:nvPr>
        </p:nvSpPr>
        <p:spPr>
          <a:noFill/>
        </p:spPr>
        <p:txBody>
          <a:bodyPr/>
          <a:lstStyle/>
          <a:p>
            <a:pPr defTabSz="931670"/>
            <a:endParaRPr lang="en-US" altLang="en-US" dirty="0">
              <a:latin typeface="Arial" panose="020B0604020202020204" pitchFamily="34" charset="0"/>
            </a:endParaRPr>
          </a:p>
        </p:txBody>
      </p:sp>
    </p:spTree>
    <p:extLst>
      <p:ext uri="{BB962C8B-B14F-4D97-AF65-F5344CB8AC3E}">
        <p14:creationId xmlns:p14="http://schemas.microsoft.com/office/powerpoint/2010/main" val="216519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There were still some issues/recommendations that we needed to better address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E3DED-9E27-4EAE-AFBF-0B18310726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385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to explain how people should think about your unit in terms of support.  When and what they would need to know that would direct them to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D92C0-8B4C-7B46-BC4D-9B94793F422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08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285F8-743E-DC5F-BF32-5AC570803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EF762-E122-7545-329E-08AFDB862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6AE22-C46F-E033-DB33-3260846C54E4}"/>
              </a:ext>
            </a:extLst>
          </p:cNvPr>
          <p:cNvSpPr>
            <a:spLocks noGrp="1"/>
          </p:cNvSpPr>
          <p:nvPr>
            <p:ph type="body" idx="1"/>
          </p:nvPr>
        </p:nvSpPr>
        <p:spPr/>
        <p:txBody>
          <a:bodyPr/>
          <a:lstStyle/>
          <a:p>
            <a:r>
              <a:rPr lang="en-US"/>
              <a:t>Hospitals to receive Patient Manifest</a:t>
            </a:r>
          </a:p>
          <a:p>
            <a:r>
              <a:rPr lang="en-US"/>
              <a:t>Ask </a:t>
            </a:r>
            <a:r>
              <a:rPr lang="en-US" err="1"/>
              <a:t>clinicans</a:t>
            </a:r>
            <a:r>
              <a:rPr lang="en-US"/>
              <a:t> to be realistic, use best judgement, recognizing that these may not be the most complete information to make concrete decisions.</a:t>
            </a:r>
          </a:p>
        </p:txBody>
      </p:sp>
      <p:sp>
        <p:nvSpPr>
          <p:cNvPr id="4" name="Slide Number Placeholder 3">
            <a:extLst>
              <a:ext uri="{FF2B5EF4-FFF2-40B4-BE49-F238E27FC236}">
                <a16:creationId xmlns:a16="http://schemas.microsoft.com/office/drawing/2014/main" id="{E24309F9-989A-0B0D-A2E8-F23B5822E2E4}"/>
              </a:ext>
            </a:extLst>
          </p:cNvPr>
          <p:cNvSpPr>
            <a:spLocks noGrp="1"/>
          </p:cNvSpPr>
          <p:nvPr>
            <p:ph type="sldNum" sz="quarter" idx="5"/>
          </p:nvPr>
        </p:nvSpPr>
        <p:spPr/>
        <p:txBody>
          <a:bodyPr/>
          <a:lstStyle/>
          <a:p>
            <a:fld id="{8A1B19E6-28D4-4EF8-9600-0EF9ACDA5DBD}" type="slidenum">
              <a:rPr lang="en-US"/>
              <a:t>12</a:t>
            </a:fld>
            <a:endParaRPr lang="en-US"/>
          </a:p>
        </p:txBody>
      </p:sp>
    </p:spTree>
    <p:extLst>
      <p:ext uri="{BB962C8B-B14F-4D97-AF65-F5344CB8AC3E}">
        <p14:creationId xmlns:p14="http://schemas.microsoft.com/office/powerpoint/2010/main" val="2981359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Expectant status??</a:t>
            </a:r>
          </a:p>
          <a:p>
            <a:r>
              <a:rPr lang="en-US" dirty="0"/>
              <a:t>Expected needs/interventions?</a:t>
            </a:r>
          </a:p>
          <a:p>
            <a:endParaRPr lang="en-US" dirty="0"/>
          </a:p>
          <a:p>
            <a:r>
              <a:rPr lang="en-US" dirty="0"/>
              <a:t>Generate via AI with QA/QC</a:t>
            </a:r>
          </a:p>
        </p:txBody>
      </p:sp>
      <p:sp>
        <p:nvSpPr>
          <p:cNvPr id="4" name="Slide Number Placeholder 3"/>
          <p:cNvSpPr>
            <a:spLocks noGrp="1"/>
          </p:cNvSpPr>
          <p:nvPr>
            <p:ph type="sldNum" sz="quarter" idx="5"/>
          </p:nvPr>
        </p:nvSpPr>
        <p:spPr/>
        <p:txBody>
          <a:bodyPr/>
          <a:lstStyle/>
          <a:p>
            <a:fld id="{8A1B19E6-28D4-4EF8-9600-0EF9ACDA5DBD}" type="slidenum">
              <a:rPr lang="en-US"/>
              <a:t>13</a:t>
            </a:fld>
            <a:endParaRPr lang="en-US"/>
          </a:p>
        </p:txBody>
      </p:sp>
    </p:spTree>
    <p:extLst>
      <p:ext uri="{BB962C8B-B14F-4D97-AF65-F5344CB8AC3E}">
        <p14:creationId xmlns:p14="http://schemas.microsoft.com/office/powerpoint/2010/main" val="487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0AF3C-9007-FBCB-2828-FCB90F954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41A96-949B-ADF3-C1F8-B32FB5A0F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0F20F-2CB8-C7A5-CC73-9670298CC994}"/>
              </a:ext>
            </a:extLst>
          </p:cNvPr>
          <p:cNvSpPr>
            <a:spLocks noGrp="1"/>
          </p:cNvSpPr>
          <p:nvPr>
            <p:ph type="body" idx="1"/>
          </p:nvPr>
        </p:nvSpPr>
        <p:spPr/>
        <p:txBody>
          <a:bodyPr/>
          <a:lstStyle/>
          <a:p>
            <a:r>
              <a:rPr lang="en-US"/>
              <a:t>This is a linear process. The initial hospital census should be the basis for your gameplay</a:t>
            </a:r>
          </a:p>
        </p:txBody>
      </p:sp>
      <p:sp>
        <p:nvSpPr>
          <p:cNvPr id="4" name="Slide Number Placeholder 3">
            <a:extLst>
              <a:ext uri="{FF2B5EF4-FFF2-40B4-BE49-F238E27FC236}">
                <a16:creationId xmlns:a16="http://schemas.microsoft.com/office/drawing/2014/main" id="{92B2DC8B-B1E1-75F5-5F90-A2780774F470}"/>
              </a:ext>
            </a:extLst>
          </p:cNvPr>
          <p:cNvSpPr>
            <a:spLocks noGrp="1"/>
          </p:cNvSpPr>
          <p:nvPr>
            <p:ph type="sldNum" sz="quarter" idx="5"/>
          </p:nvPr>
        </p:nvSpPr>
        <p:spPr/>
        <p:txBody>
          <a:bodyPr/>
          <a:lstStyle/>
          <a:p>
            <a:fld id="{8A1B19E6-28D4-4EF8-9600-0EF9ACDA5DBD}" type="slidenum">
              <a:rPr lang="en-US"/>
              <a:t>14</a:t>
            </a:fld>
            <a:endParaRPr lang="en-US"/>
          </a:p>
        </p:txBody>
      </p:sp>
    </p:spTree>
    <p:extLst>
      <p:ext uri="{BB962C8B-B14F-4D97-AF65-F5344CB8AC3E}">
        <p14:creationId xmlns:p14="http://schemas.microsoft.com/office/powerpoint/2010/main" val="344554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C247-A649-A466-F50E-90C7A0235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8EC7D-4A72-9D9C-8BA0-1B9814A0B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7A0F1-68C5-463F-F983-9D634D777193}"/>
              </a:ext>
            </a:extLst>
          </p:cNvPr>
          <p:cNvSpPr>
            <a:spLocks noGrp="1"/>
          </p:cNvSpPr>
          <p:nvPr>
            <p:ph type="body" idx="1"/>
          </p:nvPr>
        </p:nvSpPr>
        <p:spPr/>
        <p:txBody>
          <a:bodyPr/>
          <a:lstStyle/>
          <a:p>
            <a:r>
              <a:rPr lang="en-US"/>
              <a:t>This is a linear process. The initial hospital census should be the basis for your gameplay</a:t>
            </a:r>
          </a:p>
        </p:txBody>
      </p:sp>
      <p:sp>
        <p:nvSpPr>
          <p:cNvPr id="4" name="Slide Number Placeholder 3">
            <a:extLst>
              <a:ext uri="{FF2B5EF4-FFF2-40B4-BE49-F238E27FC236}">
                <a16:creationId xmlns:a16="http://schemas.microsoft.com/office/drawing/2014/main" id="{D0750750-981A-1CCD-DBCA-35C14CCE26B1}"/>
              </a:ext>
            </a:extLst>
          </p:cNvPr>
          <p:cNvSpPr>
            <a:spLocks noGrp="1"/>
          </p:cNvSpPr>
          <p:nvPr>
            <p:ph type="sldNum" sz="quarter" idx="5"/>
          </p:nvPr>
        </p:nvSpPr>
        <p:spPr/>
        <p:txBody>
          <a:bodyPr/>
          <a:lstStyle/>
          <a:p>
            <a:fld id="{8A1B19E6-28D4-4EF8-9600-0EF9ACDA5DBD}" type="slidenum">
              <a:rPr lang="en-US"/>
              <a:t>15</a:t>
            </a:fld>
            <a:endParaRPr lang="en-US"/>
          </a:p>
        </p:txBody>
      </p:sp>
    </p:spTree>
    <p:extLst>
      <p:ext uri="{BB962C8B-B14F-4D97-AF65-F5344CB8AC3E}">
        <p14:creationId xmlns:p14="http://schemas.microsoft.com/office/powerpoint/2010/main" val="424243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2625"/>
              </a:lnSpc>
              <a:buFont typeface="Arial" panose="020B0604020202020204" pitchFamily="34" charset="0"/>
              <a:buChar char="•"/>
            </a:pPr>
            <a:r>
              <a:rPr lang="en-US" sz="1800" b="0" i="0" u="none" strike="noStrike" dirty="0">
                <a:solidFill>
                  <a:srgbClr val="000000"/>
                </a:solidFill>
                <a:effectLst/>
                <a:latin typeface="Merriweather" panose="00000500000000000000" pitchFamily="2" charset="0"/>
              </a:rPr>
              <a:t>The Community Health Care Association of New York State is New York's Primary Care Association representing New York’s </a:t>
            </a:r>
            <a:r>
              <a:rPr lang="en-US" sz="1800" b="1" i="0" u="none" strike="noStrike" dirty="0">
                <a:solidFill>
                  <a:srgbClr val="000000"/>
                </a:solidFill>
                <a:effectLst/>
                <a:latin typeface="Merriweather" panose="00000500000000000000" pitchFamily="2" charset="0"/>
              </a:rPr>
              <a:t>70-plus community health centers </a:t>
            </a:r>
            <a:r>
              <a:rPr lang="en-US" sz="1800" b="0" i="0" dirty="0">
                <a:solidFill>
                  <a:srgbClr val="000000"/>
                </a:solidFill>
                <a:effectLst/>
                <a:latin typeface="Merriweather" panose="00000500000000000000" pitchFamily="2" charset="0"/>
              </a:rPr>
              <a:t>​</a:t>
            </a:r>
            <a:endParaRPr lang="en-US" b="0" i="0" dirty="0">
              <a:solidFill>
                <a:srgbClr val="000000"/>
              </a:solidFill>
              <a:effectLst/>
              <a:latin typeface="Arial" panose="020B0604020202020204" pitchFamily="34" charset="0"/>
            </a:endParaRPr>
          </a:p>
          <a:p>
            <a:pPr algn="l" rtl="0" fontAlgn="base">
              <a:lnSpc>
                <a:spcPts val="2625"/>
              </a:lnSpc>
              <a:buFont typeface="Arial" panose="020B0604020202020204" pitchFamily="34" charset="0"/>
              <a:buChar char="•"/>
            </a:pPr>
            <a:r>
              <a:rPr lang="en-US" sz="1800" b="0" i="0" u="none" strike="noStrike" dirty="0">
                <a:solidFill>
                  <a:srgbClr val="000000"/>
                </a:solidFill>
                <a:effectLst/>
                <a:latin typeface="Merriweather" panose="00000500000000000000" pitchFamily="2" charset="0"/>
              </a:rPr>
              <a:t>CHCANYS</a:t>
            </a:r>
            <a:r>
              <a:rPr lang="en-US" sz="1800" b="1" i="0" u="none" strike="noStrike" dirty="0">
                <a:solidFill>
                  <a:srgbClr val="000000"/>
                </a:solidFill>
                <a:effectLst/>
                <a:latin typeface="Merriweather" panose="00000500000000000000" pitchFamily="2" charset="0"/>
              </a:rPr>
              <a:t> </a:t>
            </a:r>
            <a:r>
              <a:rPr lang="en-US" sz="1800" b="0" i="0" u="none" strike="noStrike" dirty="0">
                <a:solidFill>
                  <a:srgbClr val="000000"/>
                </a:solidFill>
                <a:effectLst/>
                <a:latin typeface="Merriweather" panose="00000500000000000000" pitchFamily="2" charset="0"/>
              </a:rPr>
              <a:t>advocates on behalf of health centers at the local, state, and federal level.</a:t>
            </a:r>
            <a:r>
              <a:rPr lang="en-US" sz="1800" b="0" i="0" dirty="0">
                <a:solidFill>
                  <a:srgbClr val="000000"/>
                </a:solidFill>
                <a:effectLst/>
                <a:latin typeface="Merriweather" panose="00000500000000000000" pitchFamily="2" charset="0"/>
              </a:rPr>
              <a:t>​</a:t>
            </a:r>
            <a:endParaRPr lang="en-US" b="0" i="0" dirty="0">
              <a:solidFill>
                <a:srgbClr val="000000"/>
              </a:solidFill>
              <a:effectLst/>
              <a:latin typeface="Arial" panose="020B0604020202020204" pitchFamily="34" charset="0"/>
            </a:endParaRPr>
          </a:p>
          <a:p>
            <a:pPr algn="l" rtl="0" fontAlgn="base">
              <a:lnSpc>
                <a:spcPts val="2625"/>
              </a:lnSpc>
              <a:buFont typeface="Arial" panose="020B0604020202020204" pitchFamily="34" charset="0"/>
              <a:buChar char="•"/>
            </a:pPr>
            <a:r>
              <a:rPr lang="en-US" sz="1800" b="0" i="0" u="none" strike="noStrike" dirty="0">
                <a:solidFill>
                  <a:srgbClr val="000000"/>
                </a:solidFill>
                <a:effectLst/>
                <a:latin typeface="Merriweather" panose="00000500000000000000" pitchFamily="2" charset="0"/>
              </a:rPr>
              <a:t>CHCANYS is a resource, providing technical assistance, updates, and updates on policy and regulatory issues.</a:t>
            </a: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FC84FED-3F94-4C44-A9A4-BE018A5079C7}" type="slidenum">
              <a:rPr lang="en-US"/>
              <a:pPr/>
              <a:t>2</a:t>
            </a:fld>
            <a:endParaRPr lang="en-US" dirty="0"/>
          </a:p>
        </p:txBody>
      </p:sp>
    </p:spTree>
    <p:extLst>
      <p:ext uri="{BB962C8B-B14F-4D97-AF65-F5344CB8AC3E}">
        <p14:creationId xmlns:p14="http://schemas.microsoft.com/office/powerpoint/2010/main" val="229390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161225"/>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6a203085f5da42e9"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3.xml" Id="Rf6fcfd0895004ec2" /><Relationship Type="http://schemas.openxmlformats.org/officeDocument/2006/relationships/image" Target="/ppt/media/image10.png" Id="R0a99039a01f94b6d" /></Relationships>
</file>

<file path=ppt/slideLayouts/_rels/slideLayout11.xml.rels>&#65279;<?xml version="1.0" encoding="utf-8"?><Relationships xmlns="http://schemas.openxmlformats.org/package/2006/relationships"><Relationship Type="http://schemas.openxmlformats.org/officeDocument/2006/relationships/slideMaster" Target="/ppt/slideMasters/slideMaster3.xml" Id="R5b69efaf394e4207"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4.xml" Id="R4287a73495bf421b"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4.xml" Id="Rcde005c1655644ff" /><Relationship Type="http://schemas.openxmlformats.org/officeDocument/2006/relationships/image" Target="/ppt/media/image12.png" Id="Rc9fc9bbecb56491a"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4.xml" Id="R81591e3edac64e0c" /><Relationship Type="http://schemas.openxmlformats.org/officeDocument/2006/relationships/image" Target="/ppt/media/image12.png" Id="R82384d41553f419a"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4.xml" Id="R61aa049505084813" /><Relationship Type="http://schemas.openxmlformats.org/officeDocument/2006/relationships/image" Target="/ppt/media/image12.png" Id="Re82cb4c9d4ac4bca"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4.xml" Id="Rc86052db67f34a8b" /><Relationship Type="http://schemas.openxmlformats.org/officeDocument/2006/relationships/image" Target="/ppt/media/image12.png" Id="Rdc01aeeea6a44cf5" /><Relationship Type="http://schemas.openxmlformats.org/officeDocument/2006/relationships/image" Target="/ppt/media/image13.png" Id="R2ee3b66e93ce43ee"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4.xml" Id="R754dd07f962145b2" /><Relationship Type="http://schemas.openxmlformats.org/officeDocument/2006/relationships/image" Target="/ppt/media/image12.png" Id="R55934591da1041ec"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5.xml" Id="Re8997fdfd9454a6c" /></Relationships>
</file>

<file path=ppt/slideLayouts/_rels/slideLayout19.xml.rels>&#65279;<?xml version="1.0" encoding="utf-8"?><Relationships xmlns="http://schemas.openxmlformats.org/package/2006/relationships"><Relationship Type="http://schemas.openxmlformats.org/officeDocument/2006/relationships/slideMaster" Target="/ppt/slideMasters/slideMaster5.xml" Id="R8e94ef21b6064aac"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01bb6a3460cf4dc9"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06efeed870744970"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2f160967c71c4180"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4064aceb497d4594"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2.xml" Id="R8fb187e4cca4492e" /><Relationship Type="http://schemas.openxmlformats.org/officeDocument/2006/relationships/image" Target="/ppt/media/image9.png" Id="R4614d442924d4cad"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3.xml" Id="Rc659d4ea184e40e7"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3.xml" Id="R4a4f9c71c71a4f30" /><Relationship Type="http://schemas.openxmlformats.org/officeDocument/2006/relationships/image" Target="/ppt/media/image10.png" Id="R29c092e955c4442e"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3.xml" Id="R3ae98f28a67c4987" /><Relationship Type="http://schemas.openxmlformats.org/officeDocument/2006/relationships/image" Target="/ppt/media/image11.png" Id="R2cb345c0c42b45b5" /><Relationship Type="http://schemas.openxmlformats.org/officeDocument/2006/relationships/image" Target="/ppt/media/image2.jpg" Id="Rf31ca20995c64699"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18184" y="2067496"/>
            <a:ext cx="3150870" cy="2084070"/>
          </a:xfrm>
          <a:prstGeom prst="rect">
            <a:avLst/>
          </a:prstGeom>
        </p:spPr>
        <p:txBody>
          <a:bodyPr wrap="square" lIns="0" tIns="0" rIns="0" bIns="0">
            <a:spAutoFit/>
          </a:bodyPr>
          <a:lstStyle>
            <a:lvl1pPr>
              <a:defRPr sz="3950" b="0" i="0">
                <a:solidFill>
                  <a:schemeClr val="tx1"/>
                </a:solidFill>
                <a:latin typeface="Calibri"/>
                <a:cs typeface="Calibri"/>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750" b="0" i="0">
                <a:solidFill>
                  <a:schemeClr val="tx1"/>
                </a:solidFill>
                <a:latin typeface="Arial MT"/>
                <a:cs typeface="Arial MT"/>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313356"/>
            <a:ext cx="609600" cy="888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Slide Number Placeholder 3"/>
          <p:cNvSpPr>
            <a:spLocks noGrp="1"/>
          </p:cNvSpPr>
          <p:nvPr>
            <p:ph type="sldNum" sz="quarter" idx="11"/>
          </p:nvPr>
        </p:nvSpPr>
        <p:spPr>
          <a:xfrm>
            <a:off x="0" y="304801"/>
            <a:ext cx="609600" cy="888998"/>
          </a:xfrm>
        </p:spPr>
        <p:txBody>
          <a:bodyPr/>
          <a:lstStyle/>
          <a:p>
            <a:pPr>
              <a:defRPr/>
            </a:pPr>
            <a:fld id="{85C8DD69-8968-4BF3-9E46-F1FF3B850997}" type="slidenum">
              <a:rPr lang="en-US"/>
              <a:pPr>
                <a:defRPr/>
              </a:pPr>
              <a:t>‹#›</a:t>
            </a:fld>
            <a:endParaRPr lang="en-US"/>
          </a:p>
        </p:txBody>
      </p:sp>
      <p:sp>
        <p:nvSpPr>
          <p:cNvPr id="6" name="Rectangle 5"/>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35E14F99-5EFF-6B42-9209-609B80A55B60}"/>
              </a:ext>
            </a:extLst>
          </p:cNvPr>
          <p:cNvSpPr/>
          <p:nvPr userDrawn="1"/>
        </p:nvSpPr>
        <p:spPr>
          <a:xfrm>
            <a:off x="609598" y="304800"/>
            <a:ext cx="11582398" cy="897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4B6828BB-74DC-7549-80BF-D919D64C2170}"/>
              </a:ext>
            </a:extLst>
          </p:cNvPr>
          <p:cNvPicPr>
            <a:picLocks noChangeAspect="1"/>
          </p:cNvPicPr>
          <p:nvPr userDrawn="1"/>
        </p:nvPicPr>
        <p:blipFill rotWithShape="1">
          <a:blip r:embed="R0a99039a01f94b6d" cstate="print">
            <a:extLst>
              <a:ext uri="{28A0092B-C50C-407E-A947-70E740481C1C}">
                <a14:useLocalDpi xmlns:a14="http://schemas.microsoft.com/office/drawing/2010/main" val="0"/>
              </a:ext>
            </a:extLst>
          </a:blip>
          <a:srcRect r="11111"/>
          <a:stretch/>
        </p:blipFill>
        <p:spPr>
          <a:xfrm>
            <a:off x="10566398" y="446121"/>
            <a:ext cx="1625601" cy="1611278"/>
          </a:xfrm>
          <a:prstGeom prst="rect">
            <a:avLst/>
          </a:prstGeom>
        </p:spPr>
      </p:pic>
      <p:sp>
        <p:nvSpPr>
          <p:cNvPr id="2" name="Title 1">
            <a:extLst>
              <a:ext uri="{FF2B5EF4-FFF2-40B4-BE49-F238E27FC236}">
                <a16:creationId xmlns:a16="http://schemas.microsoft.com/office/drawing/2014/main" id="{8FBC0DEA-AA5A-F94E-B823-039033442223}"/>
              </a:ext>
            </a:extLst>
          </p:cNvPr>
          <p:cNvSpPr>
            <a:spLocks noGrp="1"/>
          </p:cNvSpPr>
          <p:nvPr>
            <p:ph type="title"/>
          </p:nvPr>
        </p:nvSpPr>
        <p:spPr>
          <a:xfrm>
            <a:off x="609596" y="304801"/>
            <a:ext cx="9956802" cy="89755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6767B5-600E-DE88-EFFA-7A945EBD1084}"/>
              </a:ext>
            </a:extLst>
          </p:cNvPr>
          <p:cNvSpPr>
            <a:spLocks noGrp="1"/>
          </p:cNvSpPr>
          <p:nvPr>
            <p:ph idx="1"/>
          </p:nvPr>
        </p:nvSpPr>
        <p:spPr>
          <a:xfrm>
            <a:off x="609600" y="1498600"/>
            <a:ext cx="10972800" cy="49784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13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057718"/>
            <a:ext cx="5242560" cy="639762"/>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sz="2666" b="0">
                <a:solidFill>
                  <a:schemeClr val="bg1"/>
                </a:solidFill>
                <a:latin typeface="+mj-lt"/>
              </a:defRPr>
            </a:lvl1pPr>
            <a:lvl2pPr marL="457200" indent="0">
              <a:buNone/>
              <a:defRPr sz="2666" b="1"/>
            </a:lvl2pPr>
            <a:lvl3pPr marL="914400" indent="0">
              <a:buNone/>
              <a:defRPr sz="2400" b="1"/>
            </a:lvl3pPr>
            <a:lvl4pPr marL="1371600" indent="0">
              <a:buNone/>
              <a:defRPr sz="2133" b="1"/>
            </a:lvl4pPr>
            <a:lvl5pPr marL="1828800" indent="0">
              <a:buNone/>
              <a:defRPr sz="2133" b="1"/>
            </a:lvl5pPr>
            <a:lvl6pPr marL="2286000" indent="0">
              <a:buNone/>
              <a:defRPr sz="2133" b="1"/>
            </a:lvl6pPr>
            <a:lvl7pPr marL="2743200" indent="0">
              <a:buNone/>
              <a:defRPr sz="2133" b="1"/>
            </a:lvl7pPr>
            <a:lvl8pPr marL="3200400" indent="0">
              <a:buNone/>
              <a:defRPr sz="2133" b="1"/>
            </a:lvl8pPr>
            <a:lvl9pPr marL="3657600"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788920"/>
            <a:ext cx="5242560" cy="3688080"/>
          </a:xfrm>
        </p:spPr>
        <p:txBody>
          <a:bodyPr/>
          <a:lstStyle>
            <a:lvl1pPr>
              <a:defRPr sz="3200">
                <a:latin typeface="+mj-lt"/>
              </a:defRPr>
            </a:lvl1pPr>
            <a:lvl2pPr>
              <a:defRPr sz="2666">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2057400"/>
            <a:ext cx="5242560" cy="639762"/>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lang="en-US" sz="2666" b="0" kern="1200" dirty="0">
                <a:solidFill>
                  <a:schemeClr val="bg1"/>
                </a:solidFill>
                <a:latin typeface="+mj-lt"/>
                <a:ea typeface="+mn-ea"/>
                <a:cs typeface="+mn-cs"/>
              </a:defRPr>
            </a:lvl1pPr>
            <a:lvl2pPr marL="457200" indent="0">
              <a:buNone/>
              <a:defRPr sz="2666" b="1"/>
            </a:lvl2pPr>
            <a:lvl3pPr marL="914400" indent="0">
              <a:buNone/>
              <a:defRPr sz="2400" b="1"/>
            </a:lvl3pPr>
            <a:lvl4pPr marL="1371600" indent="0">
              <a:buNone/>
              <a:defRPr sz="2133" b="1"/>
            </a:lvl4pPr>
            <a:lvl5pPr marL="1828800" indent="0">
              <a:buNone/>
              <a:defRPr sz="2133" b="1"/>
            </a:lvl5pPr>
            <a:lvl6pPr marL="2286000" indent="0">
              <a:buNone/>
              <a:defRPr sz="2133" b="1"/>
            </a:lvl6pPr>
            <a:lvl7pPr marL="2743200" indent="0">
              <a:buNone/>
              <a:defRPr sz="2133" b="1"/>
            </a:lvl7pPr>
            <a:lvl8pPr marL="3200400" indent="0">
              <a:buNone/>
              <a:defRPr sz="2133" b="1"/>
            </a:lvl8pPr>
            <a:lvl9pPr marL="3657600"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39840" y="2788920"/>
            <a:ext cx="5242560" cy="3688080"/>
          </a:xfrm>
        </p:spPr>
        <p:txBody>
          <a:bodyPr/>
          <a:lstStyle>
            <a:lvl1pPr>
              <a:defRPr sz="3200">
                <a:latin typeface="+mj-lt"/>
              </a:defRPr>
            </a:lvl1pPr>
            <a:lvl2pPr>
              <a:defRPr sz="2666">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solidFill>
            <a:schemeClr val="accent1"/>
          </a:solidFill>
        </p:spPr>
        <p:txBody>
          <a:bodyPr/>
          <a:lstStyle/>
          <a:p>
            <a:fld id="{0CFEC368-1D7A-4F81-ABF6-AE0E36BAF64C}" type="slidenum">
              <a:rPr lang="en-US"/>
              <a:pPr/>
              <a:t>‹#›</a:t>
            </a:fld>
            <a:endParaRPr lang="en-US"/>
          </a:p>
        </p:txBody>
      </p:sp>
      <p:cxnSp>
        <p:nvCxnSpPr>
          <p:cNvPr id="11" name="Straight Connector 10"/>
          <p:cNvCxnSpPr>
            <a:cxnSpLocks/>
          </p:cNvCxnSpPr>
          <p:nvPr/>
        </p:nvCxnSpPr>
        <p:spPr>
          <a:xfrm flipH="1">
            <a:off x="6096000" y="2057400"/>
            <a:ext cx="1058" cy="44196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C017BC5-8E7B-444B-A7BF-06D96C33D7B2}"/>
              </a:ext>
            </a:extLst>
          </p:cNvPr>
          <p:cNvSpPr>
            <a:spLocks noGrp="1"/>
          </p:cNvSpPr>
          <p:nvPr>
            <p:ph type="title"/>
          </p:nvPr>
        </p:nvSpPr>
        <p:spPr>
          <a:xfrm>
            <a:off x="609596" y="304800"/>
            <a:ext cx="9954686" cy="1382337"/>
          </a:xfrm>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511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Pictures">
    <p:spTree>
      <p:nvGrpSpPr>
        <p:cNvPr id="1" name=""/>
        <p:cNvGrpSpPr/>
        <p:nvPr/>
      </p:nvGrpSpPr>
      <p:grpSpPr>
        <a:xfrm>
          <a:off x="0" y="0"/>
          <a:ext cx="0" cy="0"/>
          <a:chOff x="0" y="0"/>
          <a:chExt cx="0" cy="0"/>
        </a:xfrm>
      </p:grpSpPr>
      <p:pic>
        <p:nvPicPr>
          <p:cNvPr id="19" name="Image" descr="Image"/>
          <p:cNvPicPr>
            <a:picLocks noChangeAspect="1"/>
          </p:cNvPicPr>
          <p:nvPr/>
        </p:nvPicPr>
        <p:blipFill>
          <a:blip r:embed="Rc9fc9bbecb56491a"/>
          <a:stretch>
            <a:fillRect/>
          </a:stretch>
        </p:blipFill>
        <p:spPr>
          <a:xfrm>
            <a:off x="257666" y="5926316"/>
            <a:ext cx="3414428" cy="609340"/>
          </a:xfrm>
          <a:prstGeom prst="rect">
            <a:avLst/>
          </a:prstGeom>
          <a:ln w="12700">
            <a:miter lim="400000"/>
          </a:ln>
        </p:spPr>
      </p:pic>
      <p:sp>
        <p:nvSpPr>
          <p:cNvPr id="22" name="Title Text"/>
          <p:cNvSpPr txBox="1">
            <a:spLocks noGrp="1"/>
          </p:cNvSpPr>
          <p:nvPr>
            <p:ph type="title"/>
          </p:nvPr>
        </p:nvSpPr>
        <p:spPr>
          <a:prstGeom prst="rect">
            <a:avLst/>
          </a:prstGeom>
        </p:spPr>
        <p:txBody>
          <a:bodyPr/>
          <a:lstStyle>
            <a:lvl1pPr>
              <a:lnSpc>
                <a:spcPct val="100000"/>
              </a:lnSpc>
              <a:defRPr sz="2400" b="1">
                <a:latin typeface="Proxima Soft"/>
                <a:ea typeface="Proxima Soft"/>
                <a:cs typeface="Proxima Soft"/>
                <a:sym typeface="Proxima Soft"/>
              </a:defRPr>
            </a:lvl1pPr>
          </a:lstStyle>
          <a:p>
            <a:r>
              <a:t>Title Text</a:t>
            </a:r>
          </a:p>
        </p:txBody>
      </p:sp>
      <p:sp>
        <p:nvSpPr>
          <p:cNvPr id="21" name="Image"/>
          <p:cNvSpPr>
            <a:spLocks noGrp="1"/>
          </p:cNvSpPr>
          <p:nvPr>
            <p:ph type="pic" sz="half" idx="21"/>
          </p:nvPr>
        </p:nvSpPr>
        <p:spPr>
          <a:xfrm>
            <a:off x="1060893" y="1745184"/>
            <a:ext cx="3412860" cy="4181133"/>
          </a:xfrm>
          <a:prstGeom prst="rect">
            <a:avLst/>
          </a:prstGeom>
        </p:spPr>
        <p:txBody>
          <a:bodyPr lIns="91439" rIns="91439">
            <a:noAutofit/>
          </a:bodyPr>
          <a:lstStyle/>
          <a:p>
            <a:endParaRPr/>
          </a:p>
        </p:txBody>
      </p:sp>
      <p:sp>
        <p:nvSpPr>
          <p:cNvPr id="6" name="Image">
            <a:extLst>
              <a:ext uri="{FF2B5EF4-FFF2-40B4-BE49-F238E27FC236}">
                <a16:creationId xmlns:a16="http://schemas.microsoft.com/office/drawing/2014/main" id="{CEA4D4EE-FDE2-47E7-86D7-4E2C26E04DE3}"/>
              </a:ext>
            </a:extLst>
          </p:cNvPr>
          <p:cNvSpPr>
            <a:spLocks noGrp="1"/>
          </p:cNvSpPr>
          <p:nvPr>
            <p:ph type="pic" sz="half" idx="22"/>
          </p:nvPr>
        </p:nvSpPr>
        <p:spPr>
          <a:xfrm>
            <a:off x="4778127" y="1745184"/>
            <a:ext cx="3412860" cy="4181133"/>
          </a:xfrm>
          <a:prstGeom prst="rect">
            <a:avLst/>
          </a:prstGeom>
        </p:spPr>
        <p:txBody>
          <a:bodyPr lIns="91439" rIns="91439">
            <a:noAutofit/>
          </a:bodyPr>
          <a:lstStyle/>
          <a:p>
            <a:endParaRPr/>
          </a:p>
        </p:txBody>
      </p:sp>
    </p:spTree>
    <p:extLst>
      <p:ext uri="{BB962C8B-B14F-4D97-AF65-F5344CB8AC3E}">
        <p14:creationId xmlns:p14="http://schemas.microsoft.com/office/powerpoint/2010/main" val="39447262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Picture w Light Text">
    <p:spTree>
      <p:nvGrpSpPr>
        <p:cNvPr id="1" name=""/>
        <p:cNvGrpSpPr/>
        <p:nvPr/>
      </p:nvGrpSpPr>
      <p:grpSpPr>
        <a:xfrm>
          <a:off x="0" y="0"/>
          <a:ext cx="0" cy="0"/>
          <a:chOff x="0" y="0"/>
          <a:chExt cx="0" cy="0"/>
        </a:xfrm>
      </p:grpSpPr>
      <p:pic>
        <p:nvPicPr>
          <p:cNvPr id="19" name="Image" descr="Image"/>
          <p:cNvPicPr>
            <a:picLocks noChangeAspect="1"/>
          </p:cNvPicPr>
          <p:nvPr/>
        </p:nvPicPr>
        <p:blipFill>
          <a:blip r:embed="R82384d41553f419a"/>
          <a:stretch>
            <a:fillRect/>
          </a:stretch>
        </p:blipFill>
        <p:spPr>
          <a:xfrm>
            <a:off x="257666" y="5926316"/>
            <a:ext cx="3414428" cy="609340"/>
          </a:xfrm>
          <a:prstGeom prst="rect">
            <a:avLst/>
          </a:prstGeom>
          <a:ln w="12700">
            <a:miter lim="400000"/>
          </a:ln>
        </p:spPr>
      </p:pic>
      <p:sp>
        <p:nvSpPr>
          <p:cNvPr id="22" name="Title Text"/>
          <p:cNvSpPr txBox="1">
            <a:spLocks noGrp="1"/>
          </p:cNvSpPr>
          <p:nvPr>
            <p:ph type="title"/>
          </p:nvPr>
        </p:nvSpPr>
        <p:spPr>
          <a:prstGeom prst="rect">
            <a:avLst/>
          </a:prstGeom>
        </p:spPr>
        <p:txBody>
          <a:bodyPr/>
          <a:lstStyle>
            <a:lvl1pPr>
              <a:lnSpc>
                <a:spcPct val="100000"/>
              </a:lnSpc>
              <a:defRPr sz="2400" b="1">
                <a:latin typeface="Proxima Soft"/>
                <a:ea typeface="Proxima Soft"/>
                <a:cs typeface="Proxima Soft"/>
                <a:sym typeface="Proxima Soft"/>
              </a:defRPr>
            </a:lvl1pPr>
          </a:lstStyle>
          <a:p>
            <a:r>
              <a:t>Title Text</a:t>
            </a:r>
          </a:p>
        </p:txBody>
      </p:sp>
      <p:sp>
        <p:nvSpPr>
          <p:cNvPr id="24" name="Body Level One…"/>
          <p:cNvSpPr txBox="1">
            <a:spLocks noGrp="1"/>
          </p:cNvSpPr>
          <p:nvPr>
            <p:ph type="body" idx="1"/>
          </p:nvPr>
        </p:nvSpPr>
        <p:spPr>
          <a:xfrm>
            <a:off x="5525657" y="1745183"/>
            <a:ext cx="3412860" cy="4181134"/>
          </a:xfrm>
          <a:prstGeom prst="rect">
            <a:avLst/>
          </a:prstGeom>
        </p:spPr>
        <p:txBody>
          <a:bodyPr>
            <a:normAutofit/>
          </a:bodyPr>
          <a:lstStyle>
            <a:lvl1pPr>
              <a:lnSpc>
                <a:spcPct val="120000"/>
              </a:lnSpc>
              <a:spcBef>
                <a:spcPts val="525"/>
              </a:spcBef>
              <a:buFontTx/>
              <a:defRPr sz="1425">
                <a:latin typeface="Proxima Soft"/>
                <a:ea typeface="Proxima Soft"/>
                <a:cs typeface="Proxima Soft"/>
                <a:sym typeface="Proxima Soft"/>
              </a:defRPr>
            </a:lvl1pPr>
            <a:lvl2pPr marL="342900" indent="0">
              <a:lnSpc>
                <a:spcPct val="120000"/>
              </a:lnSpc>
              <a:spcBef>
                <a:spcPts val="525"/>
              </a:spcBef>
              <a:buFontTx/>
              <a:defRPr sz="1425">
                <a:latin typeface="Proxima Soft"/>
                <a:ea typeface="Proxima Soft"/>
                <a:cs typeface="Proxima Soft"/>
                <a:sym typeface="Proxima Soft"/>
              </a:defRPr>
            </a:lvl2pPr>
            <a:lvl3pPr marL="685800" indent="0">
              <a:lnSpc>
                <a:spcPct val="120000"/>
              </a:lnSpc>
              <a:spcBef>
                <a:spcPts val="525"/>
              </a:spcBef>
              <a:buFontTx/>
              <a:defRPr sz="1425">
                <a:latin typeface="Proxima Soft"/>
                <a:ea typeface="Proxima Soft"/>
                <a:cs typeface="Proxima Soft"/>
                <a:sym typeface="Proxima Soft"/>
              </a:defRPr>
            </a:lvl3pPr>
            <a:lvl4pPr marL="1028700" indent="0">
              <a:lnSpc>
                <a:spcPct val="120000"/>
              </a:lnSpc>
              <a:spcBef>
                <a:spcPts val="525"/>
              </a:spcBef>
              <a:buFontTx/>
              <a:defRPr sz="1425">
                <a:latin typeface="Proxima Soft"/>
                <a:ea typeface="Proxima Soft"/>
                <a:cs typeface="Proxima Soft"/>
                <a:sym typeface="Proxima Soft"/>
              </a:defRPr>
            </a:lvl4pPr>
            <a:lvl5pPr marL="1371600" indent="0">
              <a:lnSpc>
                <a:spcPct val="120000"/>
              </a:lnSpc>
              <a:spcBef>
                <a:spcPts val="525"/>
              </a:spcBef>
              <a:buFontTx/>
              <a:defRPr sz="1425">
                <a:latin typeface="Proxima Soft"/>
                <a:ea typeface="Proxima Soft"/>
                <a:cs typeface="Proxima Soft"/>
                <a:sym typeface="Proxima Soft"/>
              </a:defRPr>
            </a:lvl5pPr>
          </a:lstStyle>
          <a:p>
            <a:r>
              <a:t>Body Level One</a:t>
            </a:r>
          </a:p>
          <a:p>
            <a:pPr lvl="1"/>
            <a:r>
              <a:t>Body Level Two</a:t>
            </a:r>
          </a:p>
          <a:p>
            <a:pPr lvl="2"/>
            <a:r>
              <a:t>Body Level Three</a:t>
            </a:r>
          </a:p>
          <a:p>
            <a:pPr lvl="3"/>
            <a:r>
              <a:t>Body Level Four</a:t>
            </a:r>
          </a:p>
          <a:p>
            <a:pPr lvl="4"/>
            <a:r>
              <a:t>Body Level Five</a:t>
            </a:r>
          </a:p>
        </p:txBody>
      </p:sp>
      <p:sp>
        <p:nvSpPr>
          <p:cNvPr id="21" name="Image"/>
          <p:cNvSpPr>
            <a:spLocks noGrp="1"/>
          </p:cNvSpPr>
          <p:nvPr>
            <p:ph type="pic" sz="half" idx="21"/>
          </p:nvPr>
        </p:nvSpPr>
        <p:spPr>
          <a:xfrm>
            <a:off x="744963" y="1745183"/>
            <a:ext cx="4664381" cy="4181134"/>
          </a:xfrm>
          <a:prstGeom prst="rect">
            <a:avLst/>
          </a:prstGeom>
        </p:spPr>
        <p:txBody>
          <a:bodyPr lIns="91439" rIns="91439">
            <a:noAutofit/>
          </a:bodyPr>
          <a:lstStyle/>
          <a:p>
            <a:endParaRPr/>
          </a:p>
        </p:txBody>
      </p:sp>
    </p:spTree>
    <p:extLst>
      <p:ext uri="{BB962C8B-B14F-4D97-AF65-F5344CB8AC3E}">
        <p14:creationId xmlns:p14="http://schemas.microsoft.com/office/powerpoint/2010/main" val="9242859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9" name="Image" descr="Image"/>
          <p:cNvPicPr>
            <a:picLocks noChangeAspect="1"/>
          </p:cNvPicPr>
          <p:nvPr/>
        </p:nvPicPr>
        <p:blipFill>
          <a:blip r:embed="Re82cb4c9d4ac4bca"/>
          <a:stretch>
            <a:fillRect/>
          </a:stretch>
        </p:blipFill>
        <p:spPr>
          <a:xfrm>
            <a:off x="257666" y="5926316"/>
            <a:ext cx="3414428" cy="609340"/>
          </a:xfrm>
          <a:prstGeom prst="rect">
            <a:avLst/>
          </a:prstGeom>
          <a:ln w="12700">
            <a:miter lim="400000"/>
          </a:ln>
        </p:spPr>
      </p:pic>
      <p:sp>
        <p:nvSpPr>
          <p:cNvPr id="22" name="Title Text"/>
          <p:cNvSpPr txBox="1">
            <a:spLocks noGrp="1"/>
          </p:cNvSpPr>
          <p:nvPr>
            <p:ph type="title"/>
          </p:nvPr>
        </p:nvSpPr>
        <p:spPr>
          <a:prstGeom prst="rect">
            <a:avLst/>
          </a:prstGeom>
        </p:spPr>
        <p:txBody>
          <a:bodyPr>
            <a:normAutofit/>
          </a:bodyPr>
          <a:lstStyle>
            <a:lvl1pPr>
              <a:lnSpc>
                <a:spcPct val="100000"/>
              </a:lnSpc>
              <a:defRPr sz="2700" b="1">
                <a:solidFill>
                  <a:schemeClr val="accent5"/>
                </a:solidFill>
                <a:latin typeface="Proxima Soft"/>
                <a:ea typeface="Proxima Soft"/>
                <a:cs typeface="Proxima Soft"/>
                <a:sym typeface="Proxima Soft"/>
              </a:defRPr>
            </a:lvl1pPr>
          </a:lstStyle>
          <a:p>
            <a:r>
              <a:rPr dirty="0"/>
              <a:t>Title Text</a:t>
            </a:r>
          </a:p>
        </p:txBody>
      </p:sp>
      <p:sp>
        <p:nvSpPr>
          <p:cNvPr id="24" name="Body Level One…"/>
          <p:cNvSpPr txBox="1">
            <a:spLocks noGrp="1"/>
          </p:cNvSpPr>
          <p:nvPr>
            <p:ph type="body" idx="1"/>
          </p:nvPr>
        </p:nvSpPr>
        <p:spPr>
          <a:xfrm>
            <a:off x="628650" y="2237829"/>
            <a:ext cx="7886700" cy="3367634"/>
          </a:xfrm>
          <a:prstGeom prst="rect">
            <a:avLst/>
          </a:prstGeom>
        </p:spPr>
        <p:txBody>
          <a:bodyPr>
            <a:normAutofit/>
          </a:bodyPr>
          <a:lstStyle>
            <a:lvl1pPr>
              <a:lnSpc>
                <a:spcPct val="120000"/>
              </a:lnSpc>
              <a:spcBef>
                <a:spcPts val="525"/>
              </a:spcBef>
              <a:buFontTx/>
              <a:defRPr sz="1950">
                <a:latin typeface="Proxima Nova"/>
                <a:ea typeface="Proxima Nova"/>
                <a:cs typeface="Proxima Nova"/>
                <a:sym typeface="Proxima Soft"/>
              </a:defRPr>
            </a:lvl1pPr>
            <a:lvl2pPr marL="342900" indent="0">
              <a:lnSpc>
                <a:spcPct val="120000"/>
              </a:lnSpc>
              <a:spcBef>
                <a:spcPts val="525"/>
              </a:spcBef>
              <a:buFontTx/>
              <a:defRPr sz="1800">
                <a:latin typeface="Proxima Nova"/>
                <a:ea typeface="Proxima Nova"/>
                <a:cs typeface="Proxima Nova"/>
                <a:sym typeface="Proxima Soft"/>
              </a:defRPr>
            </a:lvl2pPr>
            <a:lvl3pPr marL="685800" indent="0">
              <a:lnSpc>
                <a:spcPct val="120000"/>
              </a:lnSpc>
              <a:spcBef>
                <a:spcPts val="525"/>
              </a:spcBef>
              <a:buFontTx/>
              <a:defRPr sz="1650">
                <a:latin typeface="Proxima Nova"/>
                <a:ea typeface="Proxima Nova"/>
                <a:cs typeface="Proxima Nova"/>
                <a:sym typeface="Proxima Soft"/>
              </a:defRPr>
            </a:lvl3pPr>
            <a:lvl4pPr marL="1028700" indent="0">
              <a:lnSpc>
                <a:spcPct val="120000"/>
              </a:lnSpc>
              <a:spcBef>
                <a:spcPts val="525"/>
              </a:spcBef>
              <a:buFontTx/>
              <a:defRPr sz="1425">
                <a:latin typeface="Proxima Nova"/>
                <a:ea typeface="Proxima Nova"/>
                <a:cs typeface="Proxima Nova"/>
                <a:sym typeface="Proxima Soft"/>
              </a:defRPr>
            </a:lvl4pPr>
            <a:lvl5pPr marL="1371600" indent="0">
              <a:lnSpc>
                <a:spcPct val="120000"/>
              </a:lnSpc>
              <a:spcBef>
                <a:spcPts val="525"/>
              </a:spcBef>
              <a:buFontTx/>
              <a:defRPr sz="1425">
                <a:latin typeface="Proxima Nova"/>
                <a:ea typeface="Proxima Nova"/>
                <a:cs typeface="Proxima Nova"/>
                <a:sym typeface="Proxima Sof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81392111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19" name="Image" descr="Image"/>
          <p:cNvPicPr>
            <a:picLocks noChangeAspect="1"/>
          </p:cNvPicPr>
          <p:nvPr/>
        </p:nvPicPr>
        <p:blipFill>
          <a:blip r:embed="Rdc01aeeea6a44cf5"/>
          <a:stretch>
            <a:fillRect/>
          </a:stretch>
        </p:blipFill>
        <p:spPr>
          <a:xfrm>
            <a:off x="257666" y="5926316"/>
            <a:ext cx="3414428" cy="609340"/>
          </a:xfrm>
          <a:prstGeom prst="rect">
            <a:avLst/>
          </a:prstGeom>
          <a:ln w="12700">
            <a:miter lim="400000"/>
          </a:ln>
        </p:spPr>
      </p:pic>
      <p:sp>
        <p:nvSpPr>
          <p:cNvPr id="22" name="Title Text"/>
          <p:cNvSpPr txBox="1">
            <a:spLocks noGrp="1"/>
          </p:cNvSpPr>
          <p:nvPr>
            <p:ph type="title"/>
          </p:nvPr>
        </p:nvSpPr>
        <p:spPr>
          <a:xfrm>
            <a:off x="932964" y="3001845"/>
            <a:ext cx="7968149" cy="1031891"/>
          </a:xfrm>
          <a:prstGeom prst="rect">
            <a:avLst/>
          </a:prstGeom>
        </p:spPr>
        <p:txBody>
          <a:bodyPr>
            <a:normAutofit/>
          </a:bodyPr>
          <a:lstStyle>
            <a:lvl1pPr>
              <a:lnSpc>
                <a:spcPct val="100000"/>
              </a:lnSpc>
              <a:defRPr sz="2700" b="1">
                <a:latin typeface="Proxima Soft"/>
                <a:ea typeface="Proxima Soft"/>
                <a:cs typeface="Proxima Soft"/>
                <a:sym typeface="Proxima Soft"/>
              </a:defRPr>
            </a:lvl1pPr>
          </a:lstStyle>
          <a:p>
            <a:r>
              <a:t>Title Text</a:t>
            </a:r>
          </a:p>
        </p:txBody>
      </p:sp>
      <p:pic>
        <p:nvPicPr>
          <p:cNvPr id="3" name="Picture 2" descr="Icon&#10;&#10;Description automatically generated">
            <a:extLst>
              <a:ext uri="{FF2B5EF4-FFF2-40B4-BE49-F238E27FC236}">
                <a16:creationId xmlns:a16="http://schemas.microsoft.com/office/drawing/2014/main" id="{C052653F-9C2F-46C9-AEF8-DA88D0DEB05B}"/>
              </a:ext>
            </a:extLst>
          </p:cNvPr>
          <p:cNvPicPr>
            <a:picLocks noChangeAspect="1"/>
          </p:cNvPicPr>
          <p:nvPr userDrawn="1"/>
        </p:nvPicPr>
        <p:blipFill>
          <a:blip r:embed="R2ee3b66e93ce43ee" cstate="print">
            <a:extLst>
              <a:ext uri="{28A0092B-C50C-407E-A947-70E740481C1C}">
                <a14:useLocalDpi xmlns:a14="http://schemas.microsoft.com/office/drawing/2010/main" val="0"/>
              </a:ext>
            </a:extLst>
          </a:blip>
          <a:stretch>
            <a:fillRect/>
          </a:stretch>
        </p:blipFill>
        <p:spPr>
          <a:xfrm>
            <a:off x="0" y="2688334"/>
            <a:ext cx="790550" cy="1714731"/>
          </a:xfrm>
          <a:prstGeom prst="rect">
            <a:avLst/>
          </a:prstGeom>
        </p:spPr>
      </p:pic>
      <p:sp>
        <p:nvSpPr>
          <p:cNvPr id="6" name="Text Placeholder 5">
            <a:extLst>
              <a:ext uri="{FF2B5EF4-FFF2-40B4-BE49-F238E27FC236}">
                <a16:creationId xmlns:a16="http://schemas.microsoft.com/office/drawing/2014/main" id="{7FE2CA71-C02F-40DF-A1D6-A137082344EA}"/>
              </a:ext>
            </a:extLst>
          </p:cNvPr>
          <p:cNvSpPr>
            <a:spLocks noGrp="1"/>
          </p:cNvSpPr>
          <p:nvPr>
            <p:ph type="body" sz="quarter" idx="10"/>
          </p:nvPr>
        </p:nvSpPr>
        <p:spPr>
          <a:xfrm>
            <a:off x="933450" y="4162425"/>
            <a:ext cx="7967663" cy="342900"/>
          </a:xfrm>
        </p:spPr>
        <p:txBody>
          <a:bodyPr>
            <a:noAutofit/>
          </a:bodyPr>
          <a:lstStyle>
            <a:lvl1pPr marL="0" indent="0">
              <a:buNone/>
              <a:defRPr sz="1425">
                <a:latin typeface="Proxima Soft"/>
              </a:defRPr>
            </a:lvl1pPr>
          </a:lstStyle>
          <a:p>
            <a:pPr lvl="0"/>
            <a:r>
              <a:rPr lang="en-US"/>
              <a:t>Click to edit</a:t>
            </a:r>
          </a:p>
        </p:txBody>
      </p:sp>
    </p:spTree>
    <p:extLst>
      <p:ext uri="{BB962C8B-B14F-4D97-AF65-F5344CB8AC3E}">
        <p14:creationId xmlns:p14="http://schemas.microsoft.com/office/powerpoint/2010/main" val="40543479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pic>
        <p:nvPicPr>
          <p:cNvPr id="19" name="Image" descr="Image"/>
          <p:cNvPicPr>
            <a:picLocks noChangeAspect="1"/>
          </p:cNvPicPr>
          <p:nvPr/>
        </p:nvPicPr>
        <p:blipFill>
          <a:blip r:embed="R55934591da1041ec"/>
          <a:stretch>
            <a:fillRect/>
          </a:stretch>
        </p:blipFill>
        <p:spPr>
          <a:xfrm>
            <a:off x="257666" y="5926316"/>
            <a:ext cx="3414428" cy="609340"/>
          </a:xfrm>
          <a:prstGeom prst="rect">
            <a:avLst/>
          </a:prstGeom>
          <a:ln w="12700">
            <a:miter lim="400000"/>
          </a:ln>
        </p:spPr>
      </p:pic>
      <p:sp>
        <p:nvSpPr>
          <p:cNvPr id="21" name="Image"/>
          <p:cNvSpPr>
            <a:spLocks noGrp="1"/>
          </p:cNvSpPr>
          <p:nvPr>
            <p:ph type="pic" sz="half" idx="21"/>
          </p:nvPr>
        </p:nvSpPr>
        <p:spPr>
          <a:xfrm>
            <a:off x="428989" y="240152"/>
            <a:ext cx="8286022" cy="5513377"/>
          </a:xfrm>
          <a:prstGeom prst="rect">
            <a:avLst/>
          </a:prstGeom>
        </p:spPr>
        <p:txBody>
          <a:bodyPr lIns="91439" rIns="91439">
            <a:noAutofit/>
          </a:bodyPr>
          <a:lstStyle/>
          <a:p>
            <a:endParaRPr/>
          </a:p>
        </p:txBody>
      </p:sp>
    </p:spTree>
    <p:extLst>
      <p:ext uri="{BB962C8B-B14F-4D97-AF65-F5344CB8AC3E}">
        <p14:creationId xmlns:p14="http://schemas.microsoft.com/office/powerpoint/2010/main" val="114555695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D131-6011-4444-B6ED-49377BAB43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8976C3-75B3-43D8-AE61-96B2B16603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01C9E-2367-4A24-96A9-6E37BC1D0A82}"/>
              </a:ext>
            </a:extLst>
          </p:cNvPr>
          <p:cNvSpPr>
            <a:spLocks noGrp="1"/>
          </p:cNvSpPr>
          <p:nvPr>
            <p:ph type="dt" sz="half" idx="10"/>
          </p:nvPr>
        </p:nvSpPr>
        <p:spPr/>
        <p:txBody>
          <a:bodyPr/>
          <a:lstStyle/>
          <a:p>
            <a:fld id="{7C3CA69D-40E1-4D82-8044-E11CE6E16CDF}" type="datetimeFigureOut">
              <a:rPr lang="en-US"/>
              <a:t>2/10/2025</a:t>
            </a:fld>
            <a:endParaRPr lang="en-US"/>
          </a:p>
        </p:txBody>
      </p:sp>
      <p:sp>
        <p:nvSpPr>
          <p:cNvPr id="5" name="Footer Placeholder 4">
            <a:extLst>
              <a:ext uri="{FF2B5EF4-FFF2-40B4-BE49-F238E27FC236}">
                <a16:creationId xmlns:a16="http://schemas.microsoft.com/office/drawing/2014/main" id="{61605FBD-F52E-43DE-82E5-1D2191348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E2C71-5E3E-4744-B110-97343EF1D9B9}"/>
              </a:ext>
            </a:extLst>
          </p:cNvPr>
          <p:cNvSpPr>
            <a:spLocks noGrp="1"/>
          </p:cNvSpPr>
          <p:nvPr>
            <p:ph type="sldNum" sz="quarter" idx="12"/>
          </p:nvPr>
        </p:nvSpPr>
        <p:spPr/>
        <p:txBody>
          <a:bodyPr/>
          <a:lstStyle/>
          <a:p>
            <a:fld id="{3883D9DC-1860-4760-86CE-3416F3BB83E8}" type="slidenum">
              <a:rPr lang="en-US"/>
              <a:t>‹#›</a:t>
            </a:fld>
            <a:endParaRPr lang="en-US"/>
          </a:p>
        </p:txBody>
      </p:sp>
    </p:spTree>
    <p:extLst>
      <p:ext uri="{BB962C8B-B14F-4D97-AF65-F5344CB8AC3E}">
        <p14:creationId xmlns:p14="http://schemas.microsoft.com/office/powerpoint/2010/main" val="1321969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340E-C42B-4143-BFEE-6B0603517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2613E7-CBC2-4170-8452-3EA1C31A5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A63D30-4CE3-4441-963F-8E631374A257}"/>
              </a:ext>
            </a:extLst>
          </p:cNvPr>
          <p:cNvSpPr>
            <a:spLocks noGrp="1"/>
          </p:cNvSpPr>
          <p:nvPr>
            <p:ph type="dt" sz="half" idx="10"/>
          </p:nvPr>
        </p:nvSpPr>
        <p:spPr/>
        <p:txBody>
          <a:bodyPr/>
          <a:lstStyle/>
          <a:p>
            <a:fld id="{7C3CA69D-40E1-4D82-8044-E11CE6E16CDF}" type="datetimeFigureOut">
              <a:rPr lang="en-US"/>
              <a:t>2/10/2025</a:t>
            </a:fld>
            <a:endParaRPr lang="en-US"/>
          </a:p>
        </p:txBody>
      </p:sp>
      <p:sp>
        <p:nvSpPr>
          <p:cNvPr id="5" name="Footer Placeholder 4">
            <a:extLst>
              <a:ext uri="{FF2B5EF4-FFF2-40B4-BE49-F238E27FC236}">
                <a16:creationId xmlns:a16="http://schemas.microsoft.com/office/drawing/2014/main" id="{72FE25AA-8850-4904-AC6F-50F6B03CE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1FFC4-1EB2-4C21-97AB-8270F22C70C9}"/>
              </a:ext>
            </a:extLst>
          </p:cNvPr>
          <p:cNvSpPr>
            <a:spLocks noGrp="1"/>
          </p:cNvSpPr>
          <p:nvPr>
            <p:ph type="sldNum" sz="quarter" idx="12"/>
          </p:nvPr>
        </p:nvSpPr>
        <p:spPr/>
        <p:txBody>
          <a:bodyPr/>
          <a:lstStyle/>
          <a:p>
            <a:fld id="{3883D9DC-1860-4760-86CE-3416F3BB83E8}" type="slidenum">
              <a:rPr lang="en-US"/>
              <a:t>‹#›</a:t>
            </a:fld>
            <a:endParaRPr lang="en-US"/>
          </a:p>
        </p:txBody>
      </p:sp>
    </p:spTree>
    <p:extLst>
      <p:ext uri="{BB962C8B-B14F-4D97-AF65-F5344CB8AC3E}">
        <p14:creationId xmlns:p14="http://schemas.microsoft.com/office/powerpoint/2010/main" val="28239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0" i="0">
                <a:solidFill>
                  <a:schemeClr val="tx1"/>
                </a:solidFill>
                <a:latin typeface="Calibri"/>
                <a:cs typeface="Calibri"/>
              </a:defRPr>
            </a:lvl1pPr>
          </a:lstStyle>
          <a:p/>
        </p:txBody>
      </p:sp>
      <p:sp>
        <p:nvSpPr>
          <p:cNvPr id="3" name="Holder 3"/>
          <p:cNvSpPr>
            <a:spLocks noGrp="1"/>
          </p:cNvSpPr>
          <p:nvPr>
            <p:ph type="body" idx="1"/>
          </p:nvPr>
        </p:nvSpPr>
        <p:spPr/>
        <p:txBody>
          <a:bodyPr lIns="0" tIns="0" rIns="0" bIns="0"/>
          <a:lstStyle>
            <a:lvl1pPr>
              <a:defRPr sz="2750" b="0" i="0">
                <a:solidFill>
                  <a:schemeClr val="tx1"/>
                </a:solidFill>
                <a:latin typeface="Arial MT"/>
                <a:cs typeface="Arial MT"/>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0" i="0">
                <a:solidFill>
                  <a:schemeClr val="tx1"/>
                </a:solidFill>
                <a:latin typeface="Calibri"/>
                <a:cs typeface="Calibri"/>
              </a:defRPr>
            </a:lvl1pPr>
          </a:lstStyle>
          <a:p/>
        </p:txBody>
      </p:sp>
      <p:sp>
        <p:nvSpPr>
          <p:cNvPr id="3" name="Holder 3"/>
          <p:cNvSpPr>
            <a:spLocks noGrp="1"/>
          </p:cNvSpPr>
          <p:nvPr>
            <p:ph idx="2" sz="half"/>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idx="3" sz="half"/>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7" name="Holder 7"/>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0" i="0">
                <a:solidFill>
                  <a:schemeClr val="tx1"/>
                </a:solidFill>
                <a:latin typeface="Calibri"/>
                <a:cs typeface="Calibri"/>
              </a:defRPr>
            </a:lvl1pPr>
          </a:lstStyle>
          <a:p/>
        </p:txBody>
      </p:sp>
      <p:sp>
        <p:nvSpPr>
          <p:cNvPr id="3" name="Holder 3"/>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026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64457B99-1856-ECE0-5599-4DCC1A2395D2}"/>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ock, sign&#10;&#10;Description automatically generated">
            <a:extLst>
              <a:ext uri="{FF2B5EF4-FFF2-40B4-BE49-F238E27FC236}">
                <a16:creationId xmlns:a16="http://schemas.microsoft.com/office/drawing/2014/main" id="{56D14968-F3F3-42C3-9C56-00743893B745}"/>
              </a:ext>
            </a:extLst>
          </p:cNvPr>
          <p:cNvPicPr>
            <a:picLocks noChangeAspect="1"/>
          </p:cNvPicPr>
          <p:nvPr userDrawn="1"/>
        </p:nvPicPr>
        <p:blipFill>
          <a:blip r:embed="R4614d442924d4cad">
            <a:extLst>
              <a:ext uri="{28A0092B-C50C-407E-A947-70E740481C1C}">
                <a14:useLocalDpi xmlns:a14="http://schemas.microsoft.com/office/drawing/2010/main" val="0"/>
              </a:ext>
            </a:extLst>
          </a:blip>
          <a:stretch>
            <a:fillRect/>
          </a:stretch>
        </p:blipFill>
        <p:spPr>
          <a:xfrm>
            <a:off x="10169359" y="5987092"/>
            <a:ext cx="1518984" cy="699717"/>
          </a:xfrm>
          <a:prstGeom prst="rect">
            <a:avLst/>
          </a:prstGeom>
        </p:spPr>
      </p:pic>
    </p:spTree>
    <p:extLst>
      <p:ext uri="{BB962C8B-B14F-4D97-AF65-F5344CB8AC3E}">
        <p14:creationId xmlns:p14="http://schemas.microsoft.com/office/powerpoint/2010/main" val="146865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584200"/>
            <a:ext cx="2856906" cy="1473200"/>
          </a:xfrm>
          <a:prstGeom prst="rect">
            <a:avLst/>
          </a:prstGeom>
          <a:solidFill>
            <a:schemeClr val="bg2"/>
          </a:solidFill>
        </p:spPr>
        <p:txBody>
          <a:bodyPr anchor="ctr" anchorCtr="0">
            <a:normAutofit/>
          </a:bodyPr>
          <a:lstStyle>
            <a:lvl1pPr algn="l">
              <a:defRPr sz="2933" b="0"/>
            </a:lvl1pPr>
          </a:lstStyle>
          <a:p>
            <a:r>
              <a:rPr lang="en-US"/>
              <a:t>Click to edit Master title style</a:t>
            </a:r>
          </a:p>
        </p:txBody>
      </p:sp>
      <p:sp>
        <p:nvSpPr>
          <p:cNvPr id="3" name="Picture Placeholder 2"/>
          <p:cNvSpPr>
            <a:spLocks noGrp="1"/>
          </p:cNvSpPr>
          <p:nvPr>
            <p:ph type="pic" idx="1"/>
          </p:nvPr>
        </p:nvSpPr>
        <p:spPr>
          <a:xfrm>
            <a:off x="3811480" y="584200"/>
            <a:ext cx="7872520" cy="5892800"/>
          </a:xfrm>
          <a:ln w="12700"/>
        </p:spPr>
        <p:style>
          <a:lnRef idx="2">
            <a:schemeClr val="accent1"/>
          </a:lnRef>
          <a:fillRef idx="1">
            <a:schemeClr val="lt1"/>
          </a:fillRef>
          <a:effectRef idx="0">
            <a:schemeClr val="accent1"/>
          </a:effectRef>
          <a:fontRef idx="minor">
            <a:schemeClr val="dk1"/>
          </a:fontRef>
        </p:style>
        <p:txBody>
          <a:bodyPr/>
          <a:lstStyle>
            <a:lvl1pPr marL="0" indent="0">
              <a:buNone/>
              <a:defRPr sz="4266"/>
            </a:lvl1pPr>
            <a:lvl2pPr marL="457200" indent="0">
              <a:buNone/>
              <a:defRPr sz="3733"/>
            </a:lvl2pPr>
            <a:lvl3pPr marL="914400" indent="0">
              <a:buNone/>
              <a:defRPr sz="3200"/>
            </a:lvl3pPr>
            <a:lvl4pPr marL="1371600" indent="0">
              <a:buNone/>
              <a:defRPr sz="2666"/>
            </a:lvl4pPr>
            <a:lvl5pPr marL="1828800" indent="0">
              <a:buNone/>
              <a:defRPr sz="2666"/>
            </a:lvl5pPr>
            <a:lvl6pPr marL="2286000" indent="0">
              <a:buNone/>
              <a:defRPr sz="2666"/>
            </a:lvl6pPr>
            <a:lvl7pPr marL="2743200" indent="0">
              <a:buNone/>
              <a:defRPr sz="2666"/>
            </a:lvl7pPr>
            <a:lvl8pPr marL="3200400" indent="0">
              <a:buNone/>
              <a:defRPr sz="2666"/>
            </a:lvl8pPr>
            <a:lvl9pPr marL="3657600" indent="0">
              <a:buNone/>
              <a:defRPr sz="2666"/>
            </a:lvl9pPr>
          </a:lstStyle>
          <a:p>
            <a:r>
              <a:rPr lang="en-US"/>
              <a:t>Click icon to add picture</a:t>
            </a:r>
          </a:p>
        </p:txBody>
      </p:sp>
      <p:sp>
        <p:nvSpPr>
          <p:cNvPr id="7" name="Slide Number Placeholder 6"/>
          <p:cNvSpPr>
            <a:spLocks noGrp="1"/>
          </p:cNvSpPr>
          <p:nvPr>
            <p:ph type="sldNum" sz="quarter" idx="12"/>
          </p:nvPr>
        </p:nvSpPr>
        <p:spPr>
          <a:xfrm>
            <a:off x="0" y="584200"/>
            <a:ext cx="609598" cy="1473200"/>
          </a:xfrm>
          <a:solidFill>
            <a:schemeClr val="accent1"/>
          </a:solidFill>
        </p:spPr>
        <p:txBody>
          <a:bodyPr/>
          <a:lstStyle>
            <a:lvl1pPr>
              <a:defRPr>
                <a:solidFill>
                  <a:schemeClr val="bg1"/>
                </a:solidFill>
              </a:defRPr>
            </a:lvl1pPr>
          </a:lstStyle>
          <a:p>
            <a:fld id="{0CFEC368-1D7A-4F81-ABF6-AE0E36BAF64C}" type="slidenum">
              <a:rPr lang="en-US"/>
              <a:pPr/>
              <a:t>‹#›</a:t>
            </a:fld>
            <a:endParaRPr lang="en-US"/>
          </a:p>
        </p:txBody>
      </p:sp>
      <p:sp>
        <p:nvSpPr>
          <p:cNvPr id="13" name="Rectangle 12">
            <a:extLst>
              <a:ext uri="{FF2B5EF4-FFF2-40B4-BE49-F238E27FC236}">
                <a16:creationId xmlns:a16="http://schemas.microsoft.com/office/drawing/2014/main" id="{147D3DD2-8611-294B-BD2E-4DF240CF70B3}"/>
              </a:ext>
            </a:extLst>
          </p:cNvPr>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 Placeholder 5">
            <a:extLst>
              <a:ext uri="{FF2B5EF4-FFF2-40B4-BE49-F238E27FC236}">
                <a16:creationId xmlns:a16="http://schemas.microsoft.com/office/drawing/2014/main" id="{BB74DBCA-8C61-8043-9F81-D1A21C08E994}"/>
              </a:ext>
            </a:extLst>
          </p:cNvPr>
          <p:cNvSpPr>
            <a:spLocks noGrp="1"/>
          </p:cNvSpPr>
          <p:nvPr>
            <p:ph type="body" sz="quarter" idx="13"/>
          </p:nvPr>
        </p:nvSpPr>
        <p:spPr>
          <a:xfrm>
            <a:off x="609600" y="2209800"/>
            <a:ext cx="2857500" cy="4267200"/>
          </a:xfrm>
        </p:spPr>
        <p:txBody>
          <a:bodyPr/>
          <a:lstStyle>
            <a:lvl1pPr>
              <a:defRPr sz="2933"/>
            </a:lvl1pPr>
            <a:lvl2pPr>
              <a:defRPr sz="2400"/>
            </a:lvl2pPr>
            <a:lvl3pPr>
              <a:defRPr sz="2133"/>
            </a:lvl3pPr>
            <a:lvl4pPr>
              <a:defRPr sz="1866"/>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_NoBr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F939C0-F285-8541-B418-47E3EFED54E8}"/>
              </a:ext>
            </a:extLst>
          </p:cNvPr>
          <p:cNvSpPr/>
          <p:nvPr userDrawn="1"/>
        </p:nvSpPr>
        <p:spPr>
          <a:xfrm>
            <a:off x="609598" y="304800"/>
            <a:ext cx="11582398"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2057400"/>
            <a:ext cx="10972800" cy="44196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609598" y="304800"/>
            <a:ext cx="9956796" cy="1397000"/>
          </a:xfrm>
          <a:prstGeom prst="rect">
            <a:avLst/>
          </a:prstGeom>
          <a:noFill/>
        </p:spPr>
        <p:txBody>
          <a:bodyPr vert="horz" lIns="182880" tIns="45720" rIns="182880" bIns="45720" rtlCol="0" anchor="ctr">
            <a:normAutofit/>
          </a:bodyPr>
          <a:lstStyle/>
          <a:p>
            <a:r>
              <a:rPr lang="en-US"/>
              <a:t>Click to edit Master title style</a:t>
            </a:r>
          </a:p>
        </p:txBody>
      </p:sp>
      <p:sp>
        <p:nvSpPr>
          <p:cNvPr id="6" name="Rectangle 5"/>
          <p:cNvSpPr/>
          <p:nvPr userDrawn="1"/>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1" y="304800"/>
            <a:ext cx="609598" cy="1397000"/>
          </a:xfrm>
          <a:prstGeom prst="rect">
            <a:avLst/>
          </a:prstGeom>
        </p:spPr>
        <p:txBody>
          <a:bodyPr vert="horz" lIns="91440" tIns="45720" rIns="91440" bIns="45720" rtlCol="0" anchor="ctr"/>
          <a:lstStyle>
            <a:lvl1pPr algn="ctr">
              <a:defRPr sz="1866" b="1">
                <a:solidFill>
                  <a:schemeClr val="bg1"/>
                </a:solidFill>
              </a:defRPr>
            </a:lvl1pPr>
          </a:lstStyle>
          <a:p>
            <a:fld id="{0CFEC368-1D7A-4F81-ABF6-AE0E36BAF64C}" type="slidenum">
              <a:rPr lang="en-US"/>
              <a:pPr/>
              <a:t>‹#›</a:t>
            </a:fld>
            <a:endParaRPr lang="en-US"/>
          </a:p>
        </p:txBody>
      </p:sp>
      <p:pic>
        <p:nvPicPr>
          <p:cNvPr id="4" name="Picture 3" descr="A close up of a logo&#10;&#10;Description automatically generated">
            <a:extLst>
              <a:ext uri="{FF2B5EF4-FFF2-40B4-BE49-F238E27FC236}">
                <a16:creationId xmlns:a16="http://schemas.microsoft.com/office/drawing/2014/main" id="{190E0BBD-FDDD-9249-9E5A-6178D3098B09}"/>
              </a:ext>
            </a:extLst>
          </p:cNvPr>
          <p:cNvPicPr>
            <a:picLocks noChangeAspect="1"/>
          </p:cNvPicPr>
          <p:nvPr userDrawn="1"/>
        </p:nvPicPr>
        <p:blipFill rotWithShape="1">
          <a:blip r:embed="R29c092e955c4442e" cstate="print">
            <a:extLst>
              <a:ext uri="{28A0092B-C50C-407E-A947-70E740481C1C}">
                <a14:useLocalDpi xmlns:a14="http://schemas.microsoft.com/office/drawing/2010/main" val="0"/>
              </a:ext>
            </a:extLst>
          </a:blip>
          <a:srcRect r="11111"/>
          <a:stretch/>
        </p:blipFill>
        <p:spPr>
          <a:xfrm>
            <a:off x="10566398" y="446121"/>
            <a:ext cx="1625601" cy="1611278"/>
          </a:xfrm>
          <a:prstGeom prst="rect">
            <a:avLst/>
          </a:prstGeom>
        </p:spPr>
      </p:pic>
      <p:sp>
        <p:nvSpPr>
          <p:cNvPr id="9" name="Rectangle 8"/>
          <p:cNvSpPr/>
          <p:nvPr userDrawn="1"/>
        </p:nvSpPr>
        <p:spPr>
          <a:xfrm>
            <a:off x="0" y="0"/>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660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76198"/>
            <a:ext cx="12192000" cy="5029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FB2C5977-2C4E-F545-BFC0-62271F94D752}"/>
              </a:ext>
            </a:extLst>
          </p:cNvPr>
          <p:cNvPicPr>
            <a:picLocks noChangeAspect="1"/>
          </p:cNvPicPr>
          <p:nvPr userDrawn="1"/>
        </p:nvPicPr>
        <p:blipFill rotWithShape="1">
          <a:blip r:embed="R2cb345c0c42b45b5" cstate="print">
            <a:extLst>
              <a:ext uri="{28A0092B-C50C-407E-A947-70E740481C1C}">
                <a14:useLocalDpi xmlns:a14="http://schemas.microsoft.com/office/drawing/2010/main" val="0"/>
              </a:ext>
            </a:extLst>
          </a:blip>
          <a:srcRect r="11111"/>
          <a:stretch/>
        </p:blipFill>
        <p:spPr>
          <a:xfrm>
            <a:off x="7825941" y="177800"/>
            <a:ext cx="4356381" cy="4317998"/>
          </a:xfrm>
          <a:prstGeom prst="rect">
            <a:avLst/>
          </a:prstGeom>
        </p:spPr>
      </p:pic>
      <p:sp>
        <p:nvSpPr>
          <p:cNvPr id="5" name="Freeform 4">
            <a:extLst>
              <a:ext uri="{FF2B5EF4-FFF2-40B4-BE49-F238E27FC236}">
                <a16:creationId xmlns:a16="http://schemas.microsoft.com/office/drawing/2014/main" id="{894C76FE-F50D-8943-933D-B3E897C2BA0E}"/>
              </a:ext>
            </a:extLst>
          </p:cNvPr>
          <p:cNvSpPr/>
          <p:nvPr userDrawn="1"/>
        </p:nvSpPr>
        <p:spPr>
          <a:xfrm flipH="1">
            <a:off x="9676" y="-67733"/>
            <a:ext cx="12192932" cy="5021037"/>
          </a:xfrm>
          <a:custGeom>
            <a:avLst/>
            <a:gdLst>
              <a:gd name="connsiteX0" fmla="*/ 0 w 9165771"/>
              <a:gd name="connsiteY0" fmla="*/ 3766457 h 3795486"/>
              <a:gd name="connsiteX1" fmla="*/ 0 w 9165771"/>
              <a:gd name="connsiteY1" fmla="*/ 1988457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0 w 9165771"/>
              <a:gd name="connsiteY1" fmla="*/ 2478551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14549 w 9165771"/>
              <a:gd name="connsiteY1" fmla="*/ 2317625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7274 w 9165771"/>
              <a:gd name="connsiteY1" fmla="*/ 2361514 h 3795486"/>
              <a:gd name="connsiteX2" fmla="*/ 9165771 w 9165771"/>
              <a:gd name="connsiteY2" fmla="*/ 0 h 3795486"/>
              <a:gd name="connsiteX3" fmla="*/ 9165771 w 9165771"/>
              <a:gd name="connsiteY3" fmla="*/ 3795486 h 3795486"/>
              <a:gd name="connsiteX4" fmla="*/ 0 w 9165771"/>
              <a:gd name="connsiteY4" fmla="*/ 3766457 h 3795486"/>
              <a:gd name="connsiteX0" fmla="*/ 14759 w 9180530"/>
              <a:gd name="connsiteY0" fmla="*/ 3766457 h 3795486"/>
              <a:gd name="connsiteX1" fmla="*/ 210 w 9180530"/>
              <a:gd name="connsiteY1" fmla="*/ 2390773 h 3795486"/>
              <a:gd name="connsiteX2" fmla="*/ 9180530 w 9180530"/>
              <a:gd name="connsiteY2" fmla="*/ 0 h 3795486"/>
              <a:gd name="connsiteX3" fmla="*/ 9180530 w 9180530"/>
              <a:gd name="connsiteY3" fmla="*/ 3795486 h 3795486"/>
              <a:gd name="connsiteX4" fmla="*/ 14759 w 9180530"/>
              <a:gd name="connsiteY4" fmla="*/ 3766457 h 3795486"/>
              <a:gd name="connsiteX0" fmla="*/ 701 w 9166472"/>
              <a:gd name="connsiteY0" fmla="*/ 3766457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66457 h 3795486"/>
              <a:gd name="connsiteX0" fmla="*/ 701 w 9166472"/>
              <a:gd name="connsiteY0" fmla="*/ 3788401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88401 h 3795486"/>
              <a:gd name="connsiteX0" fmla="*/ 701 w 9166472"/>
              <a:gd name="connsiteY0" fmla="*/ 3817661 h 3817661"/>
              <a:gd name="connsiteX1" fmla="*/ 701 w 9166472"/>
              <a:gd name="connsiteY1" fmla="*/ 2398087 h 3817661"/>
              <a:gd name="connsiteX2" fmla="*/ 9166472 w 9166472"/>
              <a:gd name="connsiteY2" fmla="*/ 0 h 3817661"/>
              <a:gd name="connsiteX3" fmla="*/ 9166472 w 9166472"/>
              <a:gd name="connsiteY3" fmla="*/ 3795486 h 3817661"/>
              <a:gd name="connsiteX4" fmla="*/ 701 w 9166472"/>
              <a:gd name="connsiteY4" fmla="*/ 3817661 h 3817661"/>
              <a:gd name="connsiteX0" fmla="*/ 701 w 9166472"/>
              <a:gd name="connsiteY0" fmla="*/ 3795716 h 3795716"/>
              <a:gd name="connsiteX1" fmla="*/ 701 w 9166472"/>
              <a:gd name="connsiteY1" fmla="*/ 2398087 h 3795716"/>
              <a:gd name="connsiteX2" fmla="*/ 9166472 w 9166472"/>
              <a:gd name="connsiteY2" fmla="*/ 0 h 3795716"/>
              <a:gd name="connsiteX3" fmla="*/ 9166472 w 9166472"/>
              <a:gd name="connsiteY3" fmla="*/ 3795486 h 3795716"/>
              <a:gd name="connsiteX4" fmla="*/ 701 w 9166472"/>
              <a:gd name="connsiteY4" fmla="*/ 3795716 h 379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472" h="3795716">
                <a:moveTo>
                  <a:pt x="701" y="3795716"/>
                </a:moveTo>
                <a:cubicBezTo>
                  <a:pt x="3126" y="3327402"/>
                  <a:pt x="-1724" y="2866401"/>
                  <a:pt x="701" y="2398087"/>
                </a:cubicBezTo>
                <a:lnTo>
                  <a:pt x="9166472" y="0"/>
                </a:lnTo>
                <a:lnTo>
                  <a:pt x="9166472" y="3795486"/>
                </a:lnTo>
                <a:lnTo>
                  <a:pt x="701" y="37957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14400" y="3810000"/>
            <a:ext cx="8534400" cy="533400"/>
          </a:xfrm>
        </p:spPr>
        <p:txBody>
          <a:bodyPr/>
          <a:lstStyle>
            <a:lvl1pPr marL="0" indent="0" algn="l">
              <a:buNone/>
              <a:defRPr>
                <a:solidFill>
                  <a:schemeClr val="bg2">
                    <a:lumMod val="9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f31ca20995c64699" cstate="print">
            <a:extLst>
              <a:ext uri="{28A0092B-C50C-407E-A947-70E740481C1C}">
                <a14:useLocalDpi xmlns:a14="http://schemas.microsoft.com/office/drawing/2010/main" val="0"/>
              </a:ext>
            </a:extLst>
          </a:blip>
          <a:stretch>
            <a:fillRect/>
          </a:stretch>
        </p:blipFill>
        <p:spPr>
          <a:xfrm>
            <a:off x="6705600" y="5562600"/>
            <a:ext cx="5084064" cy="914400"/>
          </a:xfrm>
          <a:prstGeom prst="rect">
            <a:avLst/>
          </a:prstGeom>
        </p:spPr>
      </p:pic>
      <p:sp>
        <p:nvSpPr>
          <p:cNvPr id="2" name="Title 1"/>
          <p:cNvSpPr>
            <a:spLocks noGrp="1"/>
          </p:cNvSpPr>
          <p:nvPr>
            <p:ph type="ctrTitle" hasCustomPrompt="1"/>
          </p:nvPr>
        </p:nvSpPr>
        <p:spPr>
          <a:xfrm>
            <a:off x="863600" y="1806577"/>
            <a:ext cx="10464800" cy="1927225"/>
          </a:xfrm>
          <a:prstGeom prst="rect">
            <a:avLst/>
          </a:prstGeom>
          <a:noFill/>
        </p:spPr>
        <p:txBody>
          <a:bodyPr anchor="b">
            <a:noAutofit/>
          </a:bodyPr>
          <a:lstStyle>
            <a:lvl1pPr>
              <a:defRPr sz="5866" cap="none" baseline="0">
                <a:solidFill>
                  <a:schemeClr val="bg1"/>
                </a:solidFill>
                <a:latin typeface="+mj-lt"/>
              </a:defRPr>
            </a:lvl1pPr>
          </a:lstStyle>
          <a:p>
            <a:r>
              <a:rPr lang="en-US"/>
              <a:t>Click to Edit Title</a:t>
            </a:r>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1.xml" Id="R19ecc594760a4412" /><Relationship Type="http://schemas.openxmlformats.org/officeDocument/2006/relationships/slideLayout" Target="/ppt/slideLayouts/slideLayout1.xml" Id="R51d491d53a944adc" /><Relationship Type="http://schemas.openxmlformats.org/officeDocument/2006/relationships/slideLayout" Target="/ppt/slideLayouts/slideLayout2.xml" Id="R4fa3b8c1260541bb" /><Relationship Type="http://schemas.openxmlformats.org/officeDocument/2006/relationships/slideLayout" Target="/ppt/slideLayouts/slideLayout3.xml" Id="R761d380c616646b2" /><Relationship Type="http://schemas.openxmlformats.org/officeDocument/2006/relationships/slideLayout" Target="/ppt/slideLayouts/slideLayout4.xml" Id="Rba46aeeca8d24475" /><Relationship Type="http://schemas.openxmlformats.org/officeDocument/2006/relationships/slideLayout" Target="/ppt/slideLayouts/slideLayout5.xml" Id="Re234f6334d3c4268"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2.xml" Id="Re51eee812a6444c4" /><Relationship Type="http://schemas.openxmlformats.org/officeDocument/2006/relationships/slideLayout" Target="/ppt/slideLayouts/slideLayout6.xml" Id="Re6c70dbf29d24906" /></Relationships>
</file>

<file path=ppt/slideMasters/_rels/slideMaster3.xml.rels>&#65279;<?xml version="1.0" encoding="utf-8"?><Relationships xmlns="http://schemas.openxmlformats.org/package/2006/relationships"><Relationship Type="http://schemas.openxmlformats.org/officeDocument/2006/relationships/image" Target="/ppt/media/image10.png" Id="Rdbd4c3c42a58444f" /><Relationship Type="http://schemas.openxmlformats.org/officeDocument/2006/relationships/theme" Target="/ppt/slideMasters/theme/theme3.xml" Id="Rfed8edbda93e4f0d" /><Relationship Type="http://schemas.openxmlformats.org/officeDocument/2006/relationships/slideLayout" Target="/ppt/slideLayouts/slideLayout7.xml" Id="R91d655a8c13d4d88" /><Relationship Type="http://schemas.openxmlformats.org/officeDocument/2006/relationships/slideLayout" Target="/ppt/slideLayouts/slideLayout8.xml" Id="R2749b7d5af4044c9" /><Relationship Type="http://schemas.openxmlformats.org/officeDocument/2006/relationships/slideLayout" Target="/ppt/slideLayouts/slideLayout9.xml" Id="R2b3e43470b604884" /><Relationship Type="http://schemas.openxmlformats.org/officeDocument/2006/relationships/slideLayout" Target="/ppt/slideLayouts/slideLayout10.xml" Id="Rb80aafe966a941b7" /><Relationship Type="http://schemas.openxmlformats.org/officeDocument/2006/relationships/slideLayout" Target="/ppt/slideLayouts/slideLayout11.xml" Id="R98bbd78313254846"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4.xml" Id="Rb17a9cc75aa84d7c" /><Relationship Type="http://schemas.openxmlformats.org/officeDocument/2006/relationships/slideLayout" Target="/ppt/slideLayouts/slideLayout12.xml" Id="R16ba4799dbc24d26" /><Relationship Type="http://schemas.openxmlformats.org/officeDocument/2006/relationships/slideLayout" Target="/ppt/slideLayouts/slideLayout13.xml" Id="R867388b9c5d041ab" /><Relationship Type="http://schemas.openxmlformats.org/officeDocument/2006/relationships/slideLayout" Target="/ppt/slideLayouts/slideLayout14.xml" Id="Rf581244bf22b4d7d" /><Relationship Type="http://schemas.openxmlformats.org/officeDocument/2006/relationships/slideLayout" Target="/ppt/slideLayouts/slideLayout15.xml" Id="R83fd825102744e6d" /><Relationship Type="http://schemas.openxmlformats.org/officeDocument/2006/relationships/slideLayout" Target="/ppt/slideLayouts/slideLayout16.xml" Id="R3cad5f1efcf0404e" /><Relationship Type="http://schemas.openxmlformats.org/officeDocument/2006/relationships/slideLayout" Target="/ppt/slideLayouts/slideLayout17.xml" Id="Rb45c553c9a694977"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5.xml" Id="R4c23da2525564cb3" /><Relationship Type="http://schemas.openxmlformats.org/officeDocument/2006/relationships/slideLayout" Target="/ppt/slideLayouts/slideLayout18.xml" Id="R469d62aa03c247c0" /><Relationship Type="http://schemas.openxmlformats.org/officeDocument/2006/relationships/slideLayout" Target="/ppt/slideLayouts/slideLayout19.xml" Id="R123b59c2b1d240d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1644" y="305435"/>
            <a:ext cx="11375390" cy="1008380"/>
          </a:xfrm>
          <a:prstGeom prst="rect">
            <a:avLst/>
          </a:prstGeom>
        </p:spPr>
        <p:txBody>
          <a:bodyPr wrap="square" lIns="0" tIns="0" rIns="0" bIns="0">
            <a:spAutoFit/>
          </a:bodyPr>
          <a:lstStyle>
            <a:lvl1pPr>
              <a:defRPr sz="3950" b="0" i="0">
                <a:solidFill>
                  <a:schemeClr val="tx1"/>
                </a:solidFill>
                <a:latin typeface="Calibri"/>
                <a:cs typeface="Calibri"/>
              </a:defRPr>
            </a:lvl1pPr>
          </a:lstStyle>
          <a:p/>
        </p:txBody>
      </p:sp>
      <p:sp>
        <p:nvSpPr>
          <p:cNvPr id="3" name="Holder 3"/>
          <p:cNvSpPr>
            <a:spLocks noGrp="1"/>
          </p:cNvSpPr>
          <p:nvPr>
            <p:ph type="body" idx="1"/>
          </p:nvPr>
        </p:nvSpPr>
        <p:spPr>
          <a:xfrm>
            <a:off x="1032192" y="1937385"/>
            <a:ext cx="10682605" cy="3520440"/>
          </a:xfrm>
          <a:prstGeom prst="rect">
            <a:avLst/>
          </a:prstGeom>
        </p:spPr>
        <p:txBody>
          <a:bodyPr wrap="square" lIns="0" tIns="0" rIns="0" bIns="0">
            <a:spAutoFit/>
          </a:bodyPr>
          <a:lstStyle>
            <a:lvl1pPr>
              <a:defRPr sz="2750" b="0" i="0">
                <a:solidFill>
                  <a:schemeClr val="tx1"/>
                </a:solidFill>
                <a:latin typeface="Arial MT"/>
                <a:cs typeface="Arial MT"/>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p>
        </p:txBody>
      </p:sp>
    </p:spTree>
  </p:cSld>
  <p:clrMap bg1="lt1" tx1="dk1" bg2="lt2" tx2="dk2" accent1="accent1" accent2="accent2" accent3="accent3" accent4="accent4" accent5="accent5" accent6="accent6" hlink="hlink" folHlink="folHlink"/>
  <p:sldLayoutIdLst>
    <p:sldLayoutId id="2147483649" r:id="R51d491d53a944adc"/>
    <p:sldLayoutId id="2147483650" r:id="R4fa3b8c1260541bb"/>
    <p:sldLayoutId id="2147483651" r:id="R761d380c616646b2"/>
    <p:sldLayoutId id="2147483652" r:id="Rba46aeeca8d24475"/>
    <p:sldLayoutId id="2147483653" r:id="Re234f6334d3c426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Pr>
        <a:solidFill>
          <a:schemeClr val="bg1">
            <a:lumMod val="95000"/>
            <a:alpha val="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5919394"/>
      </p:ext>
    </p:extLst>
  </p:cSld>
  <p:clrMap bg1="lt1" tx1="dk1" bg2="lt2" tx2="dk2" accent1="accent1" accent2="accent2" accent3="accent3" accent4="accent4" accent5="accent5" accent6="accent6" hlink="hlink" folHlink="folHlink"/>
  <p:sldLayoutIdLst>
    <p:sldLayoutId id="2147483655" r:id="Re6c70dbf29d2490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p:cNvSpPr/>
          <p:nvPr/>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600" y="2057400"/>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p:nvSpPr>
        <p:spPr>
          <a:xfrm>
            <a:off x="0" y="44746"/>
            <a:ext cx="12192000" cy="2600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 y="304800"/>
            <a:ext cx="609598" cy="1397000"/>
          </a:xfrm>
          <a:prstGeom prst="rect">
            <a:avLst/>
          </a:prstGeom>
        </p:spPr>
        <p:txBody>
          <a:bodyPr vert="horz" lIns="91440" tIns="45720" rIns="91440" bIns="45720" rtlCol="0" anchor="ctr"/>
          <a:lstStyle>
            <a:lvl1pPr algn="ctr">
              <a:defRPr sz="1866" b="1">
                <a:solidFill>
                  <a:schemeClr val="bg1"/>
                </a:solidFill>
              </a:defRPr>
            </a:lvl1pPr>
          </a:lstStyle>
          <a:p>
            <a:fld id="{0CFEC368-1D7A-4F81-ABF6-AE0E36BAF64C}" type="slidenum">
              <a:rPr lang="en-US"/>
              <a:pPr/>
              <a:t>‹#›</a:t>
            </a:fld>
            <a:endParaRPr lang="en-US"/>
          </a:p>
        </p:txBody>
      </p:sp>
      <p:sp>
        <p:nvSpPr>
          <p:cNvPr id="8" name="Rectangle 7">
            <a:extLst>
              <a:ext uri="{FF2B5EF4-FFF2-40B4-BE49-F238E27FC236}">
                <a16:creationId xmlns:a16="http://schemas.microsoft.com/office/drawing/2014/main" id="{6513C580-4379-3D48-AB66-E1486EBEE014}"/>
              </a:ext>
            </a:extLst>
          </p:cNvPr>
          <p:cNvSpPr/>
          <p:nvPr userDrawn="1"/>
        </p:nvSpPr>
        <p:spPr>
          <a:xfrm>
            <a:off x="609598" y="304800"/>
            <a:ext cx="11582398"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5003730A-A07F-7C47-AFE7-10690EF76F75}"/>
              </a:ext>
            </a:extLst>
          </p:cNvPr>
          <p:cNvPicPr>
            <a:picLocks noChangeAspect="1"/>
          </p:cNvPicPr>
          <p:nvPr userDrawn="1"/>
        </p:nvPicPr>
        <p:blipFill rotWithShape="1">
          <a:blip r:embed="Rdbd4c3c42a58444f" cstate="print">
            <a:extLst>
              <a:ext uri="{28A0092B-C50C-407E-A947-70E740481C1C}">
                <a14:useLocalDpi xmlns:a14="http://schemas.microsoft.com/office/drawing/2010/main" val="0"/>
              </a:ext>
            </a:extLst>
          </a:blip>
          <a:srcRect r="11111"/>
          <a:stretch/>
        </p:blipFill>
        <p:spPr>
          <a:xfrm>
            <a:off x="10566398" y="446121"/>
            <a:ext cx="1625601" cy="1611278"/>
          </a:xfrm>
          <a:prstGeom prst="rect">
            <a:avLst/>
          </a:prstGeom>
        </p:spPr>
      </p:pic>
      <p:sp>
        <p:nvSpPr>
          <p:cNvPr id="2" name="Title Placeholder 1">
            <a:extLst>
              <a:ext uri="{FF2B5EF4-FFF2-40B4-BE49-F238E27FC236}">
                <a16:creationId xmlns:a16="http://schemas.microsoft.com/office/drawing/2014/main" id="{AF9A68D1-1D64-2C41-96B9-BC5FD1CDE080}"/>
              </a:ext>
            </a:extLst>
          </p:cNvPr>
          <p:cNvSpPr>
            <a:spLocks noGrp="1"/>
          </p:cNvSpPr>
          <p:nvPr>
            <p:ph type="title"/>
          </p:nvPr>
        </p:nvSpPr>
        <p:spPr>
          <a:xfrm>
            <a:off x="609596" y="304800"/>
            <a:ext cx="10515600" cy="1382337"/>
          </a:xfrm>
          <a:prstGeom prst="rect">
            <a:avLst/>
          </a:prstGeom>
        </p:spPr>
        <p:txBody>
          <a:bodyPr vert="horz" lIns="182880" tIns="45720" rIns="18288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57" r:id="R91d655a8c13d4d88"/>
    <p:sldLayoutId id="2147483658" r:id="R2749b7d5af4044c9"/>
    <p:sldLayoutId id="2147483659" r:id="R2b3e43470b604884"/>
    <p:sldLayoutId id="2147483660" r:id="Rb80aafe966a941b7"/>
    <p:sldLayoutId id="2147483661" r:id="R98bbd78313254846"/>
  </p:sldLayoutIdLst>
  <p:hf hdr="0" ftr="0" dt="0"/>
  <p:txStyles>
    <p:titleStyle>
      <a:lvl1pPr algn="l" defTabSz="914400" rtl="0" eaLnBrk="1" latinLnBrk="0" hangingPunct="1">
        <a:spcBef>
          <a:spcPct val="0"/>
        </a:spcBef>
        <a:buNone/>
        <a:defRPr sz="4266" kern="1200" spc="0" baseline="0">
          <a:solidFill>
            <a:schemeClr val="accent1"/>
          </a:solidFill>
          <a:latin typeface="+mj-lt"/>
          <a:ea typeface="+mj-ea"/>
          <a:cs typeface="Calibri" pitchFamily="34" charset="0"/>
        </a:defRPr>
      </a:lvl1pPr>
    </p:titleStyle>
    <p:bodyStyle>
      <a:lvl1pPr marL="182880" indent="-182880" algn="l" defTabSz="914400" rtl="0" eaLnBrk="1" latinLnBrk="0" hangingPunct="1">
        <a:spcBef>
          <a:spcPct val="20000"/>
        </a:spcBef>
        <a:buClr>
          <a:schemeClr val="tx2"/>
        </a:buClr>
        <a:buSzPct val="85000"/>
        <a:buFont typeface="Arial" pitchFamily="34" charset="0"/>
        <a:buChar char="□"/>
        <a:defRPr sz="3200" kern="1200">
          <a:solidFill>
            <a:schemeClr val="tx1">
              <a:lumMod val="90000"/>
              <a:lumOff val="10000"/>
            </a:schemeClr>
          </a:solidFill>
          <a:latin typeface="+mn-lt"/>
          <a:ea typeface="+mn-ea"/>
          <a:cs typeface="Calibri" pitchFamily="34" charset="0"/>
        </a:defRPr>
      </a:lvl1pPr>
      <a:lvl2pPr marL="457200" indent="-182880" algn="l" defTabSz="914400" rtl="0" eaLnBrk="1" latinLnBrk="0" hangingPunct="1">
        <a:spcBef>
          <a:spcPct val="20000"/>
        </a:spcBef>
        <a:buClr>
          <a:schemeClr val="accent2"/>
        </a:buClr>
        <a:buSzPct val="85000"/>
        <a:buFont typeface="Arial" pitchFamily="34" charset="0"/>
        <a:buChar char="□"/>
        <a:defRPr sz="2666" kern="1200">
          <a:solidFill>
            <a:schemeClr val="tx1">
              <a:lumMod val="90000"/>
              <a:lumOff val="10000"/>
            </a:schemeClr>
          </a:solidFill>
          <a:latin typeface="+mn-lt"/>
          <a:ea typeface="+mn-ea"/>
          <a:cs typeface="Calibri" pitchFamily="34" charset="0"/>
        </a:defRPr>
      </a:lvl2pPr>
      <a:lvl3pPr marL="731520" indent="-182880" algn="l" defTabSz="914400" rtl="0" eaLnBrk="1" latinLnBrk="0" hangingPunct="1">
        <a:spcBef>
          <a:spcPct val="20000"/>
        </a:spcBef>
        <a:buClr>
          <a:schemeClr val="accent4"/>
        </a:buClr>
        <a:buSzPct val="90000"/>
        <a:buFont typeface="Arial" pitchFamily="34" charset="0"/>
        <a:buChar char="□"/>
        <a:defRPr sz="2400" kern="1200">
          <a:solidFill>
            <a:schemeClr val="tx1">
              <a:lumMod val="90000"/>
              <a:lumOff val="10000"/>
            </a:schemeClr>
          </a:solidFill>
          <a:latin typeface="+mn-lt"/>
          <a:ea typeface="+mn-ea"/>
          <a:cs typeface="Calibri" pitchFamily="34" charset="0"/>
        </a:defRPr>
      </a:lvl3pPr>
      <a:lvl4pPr marL="1005840" indent="-182880" algn="l" defTabSz="914400" rtl="0" eaLnBrk="1" latinLnBrk="0" hangingPunct="1">
        <a:spcBef>
          <a:spcPct val="20000"/>
        </a:spcBef>
        <a:buClr>
          <a:schemeClr val="accent6"/>
        </a:buClr>
        <a:buFont typeface="Arial" pitchFamily="34" charset="0"/>
        <a:buChar char="□"/>
        <a:defRPr sz="2133" kern="1200">
          <a:solidFill>
            <a:schemeClr val="tx1">
              <a:lumMod val="90000"/>
              <a:lumOff val="10000"/>
            </a:schemeClr>
          </a:solidFill>
          <a:latin typeface="+mn-lt"/>
          <a:ea typeface="+mn-ea"/>
          <a:cs typeface="Calibri" pitchFamily="34" charset="0"/>
        </a:defRPr>
      </a:lvl4pPr>
      <a:lvl5pPr marL="1188720" indent="-137160" algn="l" defTabSz="914400" rtl="0" eaLnBrk="1" latinLnBrk="0" hangingPunct="1">
        <a:spcBef>
          <a:spcPct val="20000"/>
        </a:spcBef>
        <a:buClr>
          <a:schemeClr val="accent5"/>
        </a:buClr>
        <a:buSzPct val="100000"/>
        <a:buFont typeface="Arial" pitchFamily="34" charset="0"/>
        <a:buChar char="□"/>
        <a:defRPr sz="1866" kern="1200" baseline="0">
          <a:solidFill>
            <a:schemeClr val="tx1">
              <a:lumMod val="90000"/>
              <a:lumOff val="10000"/>
            </a:schemeClr>
          </a:solidFill>
          <a:latin typeface="+mn-lt"/>
          <a:ea typeface="+mn-ea"/>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ma14="http://schemas.microsoft.com/office/mac/drawingml/2011/main" xmlns:a14="http://schemas.microsoft.com/office/drawing/2010/main" xmlns:m="http://schemas.openxmlformats.org/officeDocument/2006/math" xmlns:p14="http://schemas.microsoft.com/office/powerpoint/2010/main"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6"/>
            <a:ext cx="78867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Title Text</a:t>
            </a:r>
          </a:p>
        </p:txBody>
      </p:sp>
      <p:sp>
        <p:nvSpPr>
          <p:cNvPr id="3" name="Slide Number"/>
          <p:cNvSpPr txBox="1">
            <a:spLocks noGrp="1"/>
          </p:cNvSpPr>
          <p:nvPr>
            <p:ph type="sldNum" sz="quarter" idx="2"/>
          </p:nvPr>
        </p:nvSpPr>
        <p:spPr>
          <a:xfrm>
            <a:off x="8281954" y="6423497"/>
            <a:ext cx="233396" cy="230832"/>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
        <p:nvSpPr>
          <p:cNvPr id="4" name="Body Level One…"/>
          <p:cNvSpPr txBox="1">
            <a:spLocks noGrp="1"/>
          </p:cNvSpPr>
          <p:nvPr>
            <p:ph type="body" idx="1"/>
          </p:nvPr>
        </p:nvSpPr>
        <p:spPr>
          <a:xfrm>
            <a:off x="457200" y="1600201"/>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28943970"/>
      </p:ext>
    </p:extLst>
  </p:cSld>
  <p:clrMap bg1="lt1" tx1="dk1" bg2="lt2" tx2="dk2" accent1="accent1" accent2="accent2" accent3="accent3" accent4="accent4" accent5="accent5" accent6="accent6" hlink="hlink" folHlink="folHlink"/>
  <p:sldLayoutIdLst>
    <p:sldLayoutId id="2147483663" r:id="R16ba4799dbc24d26"/>
    <p:sldLayoutId id="2147483664" r:id="R867388b9c5d041ab"/>
    <p:sldLayoutId id="2147483665" r:id="Rf581244bf22b4d7d"/>
    <p:sldLayoutId id="2147483666" r:id="R83fd825102744e6d"/>
    <p:sldLayoutId id="2147483667" r:id="R3cad5f1efcf0404e"/>
    <p:sldLayoutId id="2147483668" r:id="Rb45c553c9a694977"/>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entury Gothic"/>
          <a:ea typeface="Century Gothic"/>
          <a:cs typeface="Century Gothic"/>
          <a:sym typeface="Century Gothic"/>
        </a:defRPr>
      </a:lvl9pPr>
    </p:titleStyle>
    <p:body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entury Gothic"/>
          <a:ea typeface="Century Gothic"/>
          <a:cs typeface="Century Gothic"/>
          <a:sym typeface="Century Gothic"/>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1pPr>
      <a:lvl2pPr marL="0" marR="0" indent="3429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2pPr>
      <a:lvl3pPr marL="0" marR="0" indent="6858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3pPr>
      <a:lvl4pPr marL="0" marR="0" indent="10287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4pPr>
      <a:lvl5pPr marL="0" marR="0" indent="13716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5pPr>
      <a:lvl6pPr marL="0" marR="0" indent="17145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6pPr>
      <a:lvl7pPr marL="0" marR="0" indent="20574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7pPr>
      <a:lvl8pPr marL="0" marR="0" indent="24003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8pPr>
      <a:lvl9pPr marL="0" marR="0" indent="27432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entury Gothic"/>
        </a:defRPr>
      </a:lvl9pPr>
    </p:otherStyle>
  </p:txStyles>
</p:sldMaster>
</file>

<file path=ppt/slideMasters/slideMaster5.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A0776-C2BF-409B-BC17-F0A14A300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57DF2-9CE9-4BFE-A4C1-24386F66F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9347A-A783-4148-991C-FD48BEA31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CA69D-40E1-4D82-8044-E11CE6E16CDF}" type="datetimeFigureOut">
              <a:rPr lang="en-US"/>
              <a:t>2/10/2025</a:t>
            </a:fld>
            <a:endParaRPr lang="en-US"/>
          </a:p>
        </p:txBody>
      </p:sp>
      <p:sp>
        <p:nvSpPr>
          <p:cNvPr id="5" name="Footer Placeholder 4">
            <a:extLst>
              <a:ext uri="{FF2B5EF4-FFF2-40B4-BE49-F238E27FC236}">
                <a16:creationId xmlns:a16="http://schemas.microsoft.com/office/drawing/2014/main" id="{3C39CE66-AF41-4A12-BA80-0F1ACE141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BEF847-0FD6-40F2-93D8-E01BF04A6B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3D9DC-1860-4760-86CE-3416F3BB83E8}" type="slidenum">
              <a:rPr lang="en-US"/>
              <a:t>‹#›</a:t>
            </a:fld>
            <a:endParaRPr lang="en-US"/>
          </a:p>
        </p:txBody>
      </p:sp>
    </p:spTree>
    <p:extLst>
      <p:ext uri="{BB962C8B-B14F-4D97-AF65-F5344CB8AC3E}">
        <p14:creationId xmlns:p14="http://schemas.microsoft.com/office/powerpoint/2010/main" val="1590620871"/>
      </p:ext>
    </p:extLst>
  </p:cSld>
  <p:clrMap bg1="lt1" tx1="dk1" bg2="lt2" tx2="dk2" accent1="accent1" accent2="accent2" accent3="accent3" accent4="accent4" accent5="accent5" accent6="accent6" hlink="hlink" folHlink="folHlink"/>
  <p:sldLayoutIdLst>
    <p:sldLayoutId id="2147483670" r:id="R469d62aa03c247c0"/>
    <p:sldLayoutId id="2147483671" r:id="R123b59c2b1d240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theme/_rels/theme3.xml.rels>&#65279;<?xml version="1.0" encoding="utf-8"?><Relationships xmlns="http://schemas.openxmlformats.org/package/2006/relationships"><Relationship Type="http://schemas.openxmlformats.org/officeDocument/2006/relationships/image" Target="/ppt/slideMasters/media/image.jpg" Id="R5d205c07277643d6" /></Relationships>
</file>

<file path=ppt/slideMasters/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8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slideMasters/theme/theme3.xml><?xml version="1.0" encoding="utf-8"?>
<a:theme xmlns:a="http://schemas.openxmlformats.org/drawingml/2006/main" name="Annual_Meeting_v2">
  <a:themeElements>
    <a:clrScheme name="GNYHA">
      <a:dk1>
        <a:srgbClr val="262626"/>
      </a:dk1>
      <a:lt1>
        <a:srgbClr val="FFFFFF"/>
      </a:lt1>
      <a:dk2>
        <a:srgbClr val="3F3F3F"/>
      </a:dk2>
      <a:lt2>
        <a:srgbClr val="EEEEEF"/>
      </a:lt2>
      <a:accent1>
        <a:srgbClr val="256BB4"/>
      </a:accent1>
      <a:accent2>
        <a:srgbClr val="9BCBEB"/>
      </a:accent2>
      <a:accent3>
        <a:srgbClr val="C8102E"/>
      </a:accent3>
      <a:accent4>
        <a:srgbClr val="87027B"/>
      </a:accent4>
      <a:accent5>
        <a:srgbClr val="5B2C86"/>
      </a:accent5>
      <a:accent6>
        <a:srgbClr val="177B47"/>
      </a:accent6>
      <a:hlink>
        <a:srgbClr val="006AC6"/>
      </a:hlink>
      <a:folHlink>
        <a:srgbClr val="243E87"/>
      </a:folHlink>
    </a:clrScheme>
    <a:fontScheme name="GNYHA PPT">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5d205c07277643d6">
            <a:duotone>
              <a:schemeClr val="phClr">
                <a:shade val="55000"/>
              </a:schemeClr>
              <a:schemeClr val="phClr">
                <a:tint val="97000"/>
                <a:satMod val="95000"/>
              </a:schemeClr>
            </a:duotone>
          </a:blip>
          <a:tile tx="0" ty="0" sx="70000" sy="70000" flip="none" algn="tl"/>
        </a:blipFill>
      </a:bgFillStyleLst>
    </a:fmtScheme>
  </a:themeElements>
  <a:objectDefaults>
    <a:txDef>
      <a:spPr>
        <a:solidFill>
          <a:schemeClr val="bg2"/>
        </a:solidFill>
      </a:spPr>
      <a:bodyPr vert="horz" lIns="182880" tIns="45720" rIns="182880" bIns="45720" rtlCol="0" anchor="ctr">
        <a:normAutofit/>
      </a:bodyPr>
      <a:lstStyle>
        <a:defPPr algn="l">
          <a:defRPr sz="3733" dirty="0">
            <a:solidFill>
              <a:schemeClr val="accent1"/>
            </a:solidFill>
          </a:defRPr>
        </a:defPPr>
      </a:lstStyle>
    </a:txDef>
  </a:objectDefaults>
  <a:extraClrSchemeLst/>
  <a:extLst>
    <a:ext uri="{05A4C25C-085E-4340-85A3-A5531E510DB2}">
      <thm15:themeFamily xmlns:thm15="http://schemas.microsoft.com/office/thememl/2012/main" name="Presentation1" id="{C62B5554-BD90-FC45-9ACD-A9D8C1CB3CD2}" vid="{9EA7CE06-8BA1-0A45-90EA-E50B7BC9E31D}"/>
    </a:ext>
  </a:extLst>
</a:theme>
</file>

<file path=ppt/slideMasters/theme/theme4.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FFCA08"/>
      </a:accent1>
      <a:accent2>
        <a:srgbClr val="F8931D"/>
      </a:accent2>
      <a:accent3>
        <a:srgbClr val="CE8D3E"/>
      </a:accent3>
      <a:accent4>
        <a:srgbClr val="EC7016"/>
      </a:accent4>
      <a:accent5>
        <a:srgbClr val="E64823"/>
      </a:accent5>
      <a:accent6>
        <a:srgbClr val="9C6A6A"/>
      </a:accent6>
      <a:hlink>
        <a:srgbClr val="0000FF"/>
      </a:hlink>
      <a:folHlink>
        <a:srgbClr val="FF00FF"/>
      </a:folHlink>
    </a:clrScheme>
    <a:fontScheme name="Custom Design">
      <a:majorFont>
        <a:latin typeface="Calibri"/>
        <a:ea typeface="Calibri"/>
        <a:cs typeface="Calibri"/>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slideMasters/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s/_rels/slide1.xml.rels>&#65279;<?xml version="1.0" encoding="utf-8"?><Relationships xmlns="http://schemas.openxmlformats.org/package/2006/relationships"><Relationship Type="http://schemas.openxmlformats.org/officeDocument/2006/relationships/image" Target="/ppt/media/image.png" Id="R606f50d58b6b489c" /><Relationship Type="http://schemas.openxmlformats.org/officeDocument/2006/relationships/slideLayout" Target="/ppt/slideLayouts/slideLayout5.xml" Id="R0838b094df2e4c85" /></Relationships>
</file>

<file path=ppt/slides/_rels/slide10.xml.rels>&#65279;<?xml version="1.0" encoding="utf-8"?><Relationships xmlns="http://schemas.openxmlformats.org/package/2006/relationships"><Relationship Type="http://schemas.openxmlformats.org/officeDocument/2006/relationships/slideLayout" Target="/ppt/slideLayouts/slideLayout2.xml" Id="R9b81d5c4415c409b" /></Relationships>
</file>

<file path=ppt/slides/_rels/slide100.xml.rels>&#65279;<?xml version="1.0" encoding="utf-8"?><Relationships xmlns="http://schemas.openxmlformats.org/package/2006/relationships"><Relationship Type="http://schemas.openxmlformats.org/officeDocument/2006/relationships/slideLayout" Target="/ppt/slideLayouts/slideLayout19.xml" Id="R606ffe541bac4555" /></Relationships>
</file>

<file path=ppt/slides/_rels/slide101.xml.rels>&#65279;<?xml version="1.0" encoding="utf-8"?><Relationships xmlns="http://schemas.openxmlformats.org/package/2006/relationships"><Relationship Type="http://schemas.openxmlformats.org/officeDocument/2006/relationships/slideLayout" Target="/ppt/slideLayouts/slideLayout19.xml" Id="R040cc584fdf2431f" /><Relationship Type="http://schemas.openxmlformats.org/officeDocument/2006/relationships/hyperlink" Target="mailto:lrivera10@health.nyc.gov" TargetMode="External" Id="rcIdad90e4276e4244af" /></Relationships>
</file>

<file path=ppt/slides/_rels/slide11.xml.rels>&#65279;<?xml version="1.0" encoding="utf-8"?><Relationships xmlns="http://schemas.openxmlformats.org/package/2006/relationships"><Relationship Type="http://schemas.openxmlformats.org/officeDocument/2006/relationships/image" Target="/ppt/media/image2.png" Id="R94e3336b86a04c7d" /><Relationship Type="http://schemas.openxmlformats.org/officeDocument/2006/relationships/slideLayout" Target="/ppt/slideLayouts/slideLayout2.xml" Id="R3ea46e7f14234a7d" /></Relationships>
</file>

<file path=ppt/slides/_rels/slide12.xml.rels>&#65279;<?xml version="1.0" encoding="utf-8"?><Relationships xmlns="http://schemas.openxmlformats.org/package/2006/relationships"><Relationship Type="http://schemas.openxmlformats.org/officeDocument/2006/relationships/image" Target="/ppt/media/image8.image" Id="Rec5d04619fd04a73" /><Relationship Type="http://schemas.openxmlformats.org/officeDocument/2006/relationships/slideLayout" Target="/ppt/slideLayouts/slideLayout2.xml" Id="R25cc4669b1c34c20" /></Relationships>
</file>

<file path=ppt/slides/_rels/slide13.xml.rels>&#65279;<?xml version="1.0" encoding="utf-8"?><Relationships xmlns="http://schemas.openxmlformats.org/package/2006/relationships"><Relationship Type="http://schemas.openxmlformats.org/officeDocument/2006/relationships/image" Target="/ppt/media/image3.png" Id="R9a108d24ceb54bb6" /><Relationship Type="http://schemas.openxmlformats.org/officeDocument/2006/relationships/slideLayout" Target="/ppt/slideLayouts/slideLayout2.xml" Id="Rb384fc214e4848d1" /></Relationships>
</file>

<file path=ppt/slides/_rels/slide14.xml.rels>&#65279;<?xml version="1.0" encoding="utf-8"?><Relationships xmlns="http://schemas.openxmlformats.org/package/2006/relationships"><Relationship Type="http://schemas.openxmlformats.org/officeDocument/2006/relationships/slideLayout" Target="/ppt/slideLayouts/slideLayout2.xml" Id="R2afdbd71bd2f4af5" /></Relationships>
</file>

<file path=ppt/slides/_rels/slide15.xml.rels>&#65279;<?xml version="1.0" encoding="utf-8"?><Relationships xmlns="http://schemas.openxmlformats.org/package/2006/relationships"><Relationship Type="http://schemas.openxmlformats.org/officeDocument/2006/relationships/image" Target="/ppt/media/image9.image" Id="Rbdd99333962c4399" /><Relationship Type="http://schemas.openxmlformats.org/officeDocument/2006/relationships/slideLayout" Target="/ppt/slideLayouts/slideLayout2.xml" Id="Rfd5a3d2d76724c09" /></Relationships>
</file>

<file path=ppt/slides/_rels/slide16.xml.rels>&#65279;<?xml version="1.0" encoding="utf-8"?><Relationships xmlns="http://schemas.openxmlformats.org/package/2006/relationships"><Relationship Type="http://schemas.openxmlformats.org/officeDocument/2006/relationships/image" Target="/ppt/media/image10.image" Id="R1f83a58404614ffa" /><Relationship Type="http://schemas.openxmlformats.org/officeDocument/2006/relationships/slideLayout" Target="/ppt/slideLayouts/slideLayout2.xml" Id="R58e995f8472e4818" /></Relationships>
</file>

<file path=ppt/slides/_rels/slide17.xml.rels>&#65279;<?xml version="1.0" encoding="utf-8"?><Relationships xmlns="http://schemas.openxmlformats.org/package/2006/relationships"><Relationship Type="http://schemas.openxmlformats.org/officeDocument/2006/relationships/image" Target="/ppt/media/image11.image" Id="R1cb066a9d93d4e6b" /><Relationship Type="http://schemas.openxmlformats.org/officeDocument/2006/relationships/image" Target="/ppt/media/image12.image" Id="R04b68c193a88408d" /><Relationship Type="http://schemas.openxmlformats.org/officeDocument/2006/relationships/image" Target="/ppt/media/image13.image" Id="Rd6592916d8704274" /><Relationship Type="http://schemas.openxmlformats.org/officeDocument/2006/relationships/image" Target="/ppt/media/image14.image" Id="Rbc6a8a9359c741ec" /><Relationship Type="http://schemas.openxmlformats.org/officeDocument/2006/relationships/image" Target="/ppt/media/image15.image" Id="R30a678d8d3164b5d" /><Relationship Type="http://schemas.openxmlformats.org/officeDocument/2006/relationships/image" Target="/ppt/media/image16.image" Id="Rc859460ba3654dd6" /><Relationship Type="http://schemas.openxmlformats.org/officeDocument/2006/relationships/slideLayout" Target="/ppt/slideLayouts/slideLayout3.xml" Id="Rad25625f7b4f4744" /></Relationships>
</file>

<file path=ppt/slides/_rels/slide18.xml.rels>&#65279;<?xml version="1.0" encoding="utf-8"?><Relationships xmlns="http://schemas.openxmlformats.org/package/2006/relationships"><Relationship Type="http://schemas.openxmlformats.org/officeDocument/2006/relationships/slideLayout" Target="/ppt/slideLayouts/slideLayout2.xml" Id="R5325e853a46648df" /></Relationships>
</file>

<file path=ppt/slides/_rels/slide19.xml.rels>&#65279;<?xml version="1.0" encoding="utf-8"?><Relationships xmlns="http://schemas.openxmlformats.org/package/2006/relationships"><Relationship Type="http://schemas.openxmlformats.org/officeDocument/2006/relationships/slideLayout" Target="/ppt/slideLayouts/slideLayout2.xml" Id="R5049e0bf5f604ce1" /></Relationships>
</file>

<file path=ppt/slides/_rels/slide2.xml.rels>&#65279;<?xml version="1.0" encoding="utf-8"?><Relationships xmlns="http://schemas.openxmlformats.org/package/2006/relationships"><Relationship Type="http://schemas.openxmlformats.org/officeDocument/2006/relationships/slideLayout" Target="/ppt/slideLayouts/slideLayout2.xml" Id="R95a07e9a70244680" /></Relationships>
</file>

<file path=ppt/slides/_rels/slide20.xml.rels>&#65279;<?xml version="1.0" encoding="utf-8"?><Relationships xmlns="http://schemas.openxmlformats.org/package/2006/relationships"><Relationship Type="http://schemas.openxmlformats.org/officeDocument/2006/relationships/slideLayout" Target="/ppt/slideLayouts/slideLayout2.xml" Id="R24f870cc5e6248f9" /></Relationships>
</file>

<file path=ppt/slides/_rels/slide21.xml.rels>&#65279;<?xml version="1.0" encoding="utf-8"?><Relationships xmlns="http://schemas.openxmlformats.org/package/2006/relationships"><Relationship Type="http://schemas.openxmlformats.org/officeDocument/2006/relationships/image" Target="/ppt/media/image4.png" Id="R7fca8c25e07b4ffb" /><Relationship Type="http://schemas.openxmlformats.org/officeDocument/2006/relationships/slideLayout" Target="/ppt/slideLayouts/slideLayout2.xml" Id="R16e3b4819752409f" /></Relationships>
</file>

<file path=ppt/slides/_rels/slide22.xml.rels>&#65279;<?xml version="1.0" encoding="utf-8"?><Relationships xmlns="http://schemas.openxmlformats.org/package/2006/relationships"><Relationship Type="http://schemas.openxmlformats.org/officeDocument/2006/relationships/image" Target="/ppt/media/image17.image" Id="R1706e7735ed64e32" /><Relationship Type="http://schemas.openxmlformats.org/officeDocument/2006/relationships/slideLayout" Target="/ppt/slideLayouts/slideLayout2.xml" Id="R4a168714bc1b4473" /></Relationships>
</file>

<file path=ppt/slides/_rels/slide23.xml.rels>&#65279;<?xml version="1.0" encoding="utf-8"?><Relationships xmlns="http://schemas.openxmlformats.org/package/2006/relationships"><Relationship Type="http://schemas.openxmlformats.org/officeDocument/2006/relationships/image" Target="/ppt/media/image5.png" Id="Re55f1f76e84b40ed" /><Relationship Type="http://schemas.openxmlformats.org/officeDocument/2006/relationships/slideLayout" Target="/ppt/slideLayouts/slideLayout2.xml" Id="R378b6bb2d29f4593" /></Relationships>
</file>

<file path=ppt/slides/_rels/slide24.xml.rels>&#65279;<?xml version="1.0" encoding="utf-8"?><Relationships xmlns="http://schemas.openxmlformats.org/package/2006/relationships"><Relationship Type="http://schemas.openxmlformats.org/officeDocument/2006/relationships/slideLayout" Target="/ppt/slideLayouts/slideLayout2.xml" Id="Re082118b74474baf" /></Relationships>
</file>

<file path=ppt/slides/_rels/slide25.xml.rels>&#65279;<?xml version="1.0" encoding="utf-8"?><Relationships xmlns="http://schemas.openxmlformats.org/package/2006/relationships"><Relationship Type="http://schemas.openxmlformats.org/officeDocument/2006/relationships/image" Target="/ppt/media/image18.image" Id="R0e44b37fdb594dac" /><Relationship Type="http://schemas.openxmlformats.org/officeDocument/2006/relationships/slideLayout" Target="/ppt/slideLayouts/slideLayout2.xml" Id="R4d7c9ccd68bb4342" /></Relationships>
</file>

<file path=ppt/slides/_rels/slide26.xml.rels>&#65279;<?xml version="1.0" encoding="utf-8"?><Relationships xmlns="http://schemas.openxmlformats.org/package/2006/relationships"><Relationship Type="http://schemas.openxmlformats.org/officeDocument/2006/relationships/slideLayout" Target="/ppt/slideLayouts/slideLayout3.xml" Id="R6f436acfa2fe4ffa" /></Relationships>
</file>

<file path=ppt/slides/_rels/slide27.xml.rels>&#65279;<?xml version="1.0" encoding="utf-8"?><Relationships xmlns="http://schemas.openxmlformats.org/package/2006/relationships"><Relationship Type="http://schemas.openxmlformats.org/officeDocument/2006/relationships/image" Target="/ppt/media/image19.image" Id="R571ad01116c14cbe" /><Relationship Type="http://schemas.openxmlformats.org/officeDocument/2006/relationships/image" Target="/ppt/media/image20.image" Id="R5ed0c0902599463b" /><Relationship Type="http://schemas.openxmlformats.org/officeDocument/2006/relationships/slideLayout" Target="/ppt/slideLayouts/slideLayout2.xml" Id="R32fa738c00214f31" /></Relationships>
</file>

<file path=ppt/slides/_rels/slide28.xml.rels>&#65279;<?xml version="1.0" encoding="utf-8"?><Relationships xmlns="http://schemas.openxmlformats.org/package/2006/relationships"><Relationship Type="http://schemas.openxmlformats.org/officeDocument/2006/relationships/image" Target="/ppt/media/image21.image" Id="Rc8f9947449474b3b" /><Relationship Type="http://schemas.openxmlformats.org/officeDocument/2006/relationships/slideLayout" Target="/ppt/slideLayouts/slideLayout5.xml" Id="R9ef1118f378f4c07" /></Relationships>
</file>

<file path=ppt/slides/_rels/slide29.xml.rels>&#65279;<?xml version="1.0" encoding="utf-8"?><Relationships xmlns="http://schemas.openxmlformats.org/package/2006/relationships"><Relationship Type="http://schemas.openxmlformats.org/officeDocument/2006/relationships/image" Target="/ppt/media/image22.image" Id="Rc1e2b1bac03b44a5" /><Relationship Type="http://schemas.openxmlformats.org/officeDocument/2006/relationships/image" Target="/ppt/media/image23.image" Id="Ra7ae509f645f41ea" /><Relationship Type="http://schemas.openxmlformats.org/officeDocument/2006/relationships/slideLayout" Target="/ppt/slideLayouts/slideLayout2.xml" Id="R27dc0e85c7a6407f" /></Relationships>
</file>

<file path=ppt/slides/_rels/slide3.xml.rels>&#65279;<?xml version="1.0" encoding="utf-8"?><Relationships xmlns="http://schemas.openxmlformats.org/package/2006/relationships"><Relationship Type="http://schemas.openxmlformats.org/officeDocument/2006/relationships/image" Target="/ppt/media/image.image" Id="R656341897be94634" /><Relationship Type="http://schemas.openxmlformats.org/officeDocument/2006/relationships/slideLayout" Target="/ppt/slideLayouts/slideLayout2.xml" Id="R6dc13bf49f4f49ea" /></Relationships>
</file>

<file path=ppt/slides/_rels/slide30.xml.rels>&#65279;<?xml version="1.0" encoding="utf-8"?><Relationships xmlns="http://schemas.openxmlformats.org/package/2006/relationships"><Relationship Type="http://schemas.openxmlformats.org/officeDocument/2006/relationships/image" Target="/ppt/media/image24.image" Id="R35d8d7169ca44fe5" /><Relationship Type="http://schemas.openxmlformats.org/officeDocument/2006/relationships/slideLayout" Target="/ppt/slideLayouts/slideLayout4.xml" Id="Rf5900c1aa99c4022" /></Relationships>
</file>

<file path=ppt/slides/_rels/slide31.xml.rels>&#65279;<?xml version="1.0" encoding="utf-8"?><Relationships xmlns="http://schemas.openxmlformats.org/package/2006/relationships"><Relationship Type="http://schemas.openxmlformats.org/officeDocument/2006/relationships/slideLayout" Target="/ppt/slideLayouts/slideLayout2.xml" Id="R105667e52e6b44a6" /></Relationships>
</file>

<file path=ppt/slides/_rels/slide32.xml.rels>&#65279;<?xml version="1.0" encoding="utf-8"?><Relationships xmlns="http://schemas.openxmlformats.org/package/2006/relationships"><Relationship Type="http://schemas.openxmlformats.org/officeDocument/2006/relationships/image" Target="/ppt/media/image25.image" Id="Re70b607b6bb24b4b" /><Relationship Type="http://schemas.openxmlformats.org/officeDocument/2006/relationships/slideLayout" Target="/ppt/slideLayouts/slideLayout2.xml" Id="R5e3668a461f942ab" /></Relationships>
</file>

<file path=ppt/slides/_rels/slide33.xml.rels>&#65279;<?xml version="1.0" encoding="utf-8"?><Relationships xmlns="http://schemas.openxmlformats.org/package/2006/relationships"><Relationship Type="http://schemas.openxmlformats.org/officeDocument/2006/relationships/slideLayout" Target="/ppt/slideLayouts/slideLayout2.xml" Id="R4eeb9c45b1524c28" /></Relationships>
</file>

<file path=ppt/slides/_rels/slide34.xml.rels>&#65279;<?xml version="1.0" encoding="utf-8"?><Relationships xmlns="http://schemas.openxmlformats.org/package/2006/relationships"><Relationship Type="http://schemas.openxmlformats.org/officeDocument/2006/relationships/slideLayout" Target="/ppt/slideLayouts/slideLayout2.xml" Id="R81642f70835c41f1" /></Relationships>
</file>

<file path=ppt/slides/_rels/slide35.xml.rels>&#65279;<?xml version="1.0" encoding="utf-8"?><Relationships xmlns="http://schemas.openxmlformats.org/package/2006/relationships"><Relationship Type="http://schemas.openxmlformats.org/officeDocument/2006/relationships/slideLayout" Target="/ppt/slideLayouts/slideLayout2.xml" Id="Rfe7fa8703e064ad1" /></Relationships>
</file>

<file path=ppt/slides/_rels/slide36.xml.rels>&#65279;<?xml version="1.0" encoding="utf-8"?><Relationships xmlns="http://schemas.openxmlformats.org/package/2006/relationships"><Relationship Type="http://schemas.openxmlformats.org/officeDocument/2006/relationships/image" Target="/ppt/media/image26.image" Id="R5e37a3e73e1346c4" /><Relationship Type="http://schemas.openxmlformats.org/officeDocument/2006/relationships/slideLayout" Target="/ppt/slideLayouts/slideLayout2.xml" Id="R68d0d790c51c4efc" /></Relationships>
</file>

<file path=ppt/slides/_rels/slide37.xml.rels>&#65279;<?xml version="1.0" encoding="utf-8"?><Relationships xmlns="http://schemas.openxmlformats.org/package/2006/relationships"><Relationship Type="http://schemas.openxmlformats.org/officeDocument/2006/relationships/slideLayout" Target="/ppt/slideLayouts/slideLayout2.xml" Id="Rf1d016a276c84594" /></Relationships>
</file>

<file path=ppt/slides/_rels/slide38.xml.rels>&#65279;<?xml version="1.0" encoding="utf-8"?><Relationships xmlns="http://schemas.openxmlformats.org/package/2006/relationships"><Relationship Type="http://schemas.openxmlformats.org/officeDocument/2006/relationships/image" Target="/ppt/media/image27.image" Id="Recb01cfe78294d2e" /><Relationship Type="http://schemas.openxmlformats.org/officeDocument/2006/relationships/slideLayout" Target="/ppt/slideLayouts/slideLayout5.xml" Id="R158f8e71b27045cf" /></Relationships>
</file>

<file path=ppt/slides/_rels/slide39.xml.rels>&#65279;<?xml version="1.0" encoding="utf-8"?><Relationships xmlns="http://schemas.openxmlformats.org/package/2006/relationships"><Relationship Type="http://schemas.openxmlformats.org/officeDocument/2006/relationships/image" Target="/ppt/media/image28.image" Id="R655b6e06db1e45e6" /><Relationship Type="http://schemas.openxmlformats.org/officeDocument/2006/relationships/slideLayout" Target="/ppt/slideLayouts/slideLayout4.xml" Id="Re161992d92894e75" /></Relationships>
</file>

<file path=ppt/slides/_rels/slide4.xml.rels>&#65279;<?xml version="1.0" encoding="utf-8"?><Relationships xmlns="http://schemas.openxmlformats.org/package/2006/relationships"><Relationship Type="http://schemas.openxmlformats.org/officeDocument/2006/relationships/image" Target="/ppt/media/image2.image" Id="R310fd458c7214382" /><Relationship Type="http://schemas.openxmlformats.org/officeDocument/2006/relationships/slideLayout" Target="/ppt/slideLayouts/slideLayout2.xml" Id="R74b2adf036624699" /></Relationships>
</file>

<file path=ppt/slides/_rels/slide40.xml.rels>&#65279;<?xml version="1.0" encoding="utf-8"?><Relationships xmlns="http://schemas.openxmlformats.org/package/2006/relationships"><Relationship Type="http://schemas.openxmlformats.org/officeDocument/2006/relationships/image" Target="/ppt/media/image29.image" Id="Rb698292b55d54e84" /><Relationship Type="http://schemas.openxmlformats.org/officeDocument/2006/relationships/slideLayout" Target="/ppt/slideLayouts/slideLayout2.xml" Id="R3cdbba640a924bf7" /></Relationships>
</file>

<file path=ppt/slides/_rels/slide41.xml.rels>&#65279;<?xml version="1.0" encoding="utf-8"?><Relationships xmlns="http://schemas.openxmlformats.org/package/2006/relationships"><Relationship Type="http://schemas.openxmlformats.org/officeDocument/2006/relationships/image" Target="/ppt/media/image6.png" Id="R812b6709f8ad466d" /><Relationship Type="http://schemas.openxmlformats.org/officeDocument/2006/relationships/slideLayout" Target="/ppt/slideLayouts/slideLayout2.xml" Id="Rfb8c087e29454e87" /></Relationships>
</file>

<file path=ppt/slides/_rels/slide42.xml.rels>&#65279;<?xml version="1.0" encoding="utf-8"?><Relationships xmlns="http://schemas.openxmlformats.org/package/2006/relationships"><Relationship Type="http://schemas.openxmlformats.org/officeDocument/2006/relationships/image" Target="/ppt/media/image7.png" Id="R4377d4f1279643c2" /><Relationship Type="http://schemas.openxmlformats.org/officeDocument/2006/relationships/slideLayout" Target="/ppt/slideLayouts/slideLayout2.xml" Id="R33ff53dd03ff4a22" /></Relationships>
</file>

<file path=ppt/slides/_rels/slide43.xml.rels>&#65279;<?xml version="1.0" encoding="utf-8"?><Relationships xmlns="http://schemas.openxmlformats.org/package/2006/relationships"><Relationship Type="http://schemas.openxmlformats.org/officeDocument/2006/relationships/image" Target="/ppt/media/image30.image" Id="Ra9e24a9fa2594b64" /><Relationship Type="http://schemas.openxmlformats.org/officeDocument/2006/relationships/slideLayout" Target="/ppt/slideLayouts/slideLayout1.xml" Id="Rbd781e55cd1740ef" /></Relationships>
</file>

<file path=ppt/slides/_rels/slide44.xml.rels>&#65279;<?xml version="1.0" encoding="utf-8"?><Relationships xmlns="http://schemas.openxmlformats.org/package/2006/relationships"><Relationship Type="http://schemas.openxmlformats.org/officeDocument/2006/relationships/image" Target="/ppt/media/image31.image" Id="R97ae4f2ea08e4424" /><Relationship Type="http://schemas.openxmlformats.org/officeDocument/2006/relationships/slideLayout" Target="/ppt/slideLayouts/slideLayout1.xml" Id="R359400130aeb47eb" /></Relationships>
</file>

<file path=ppt/slides/_rels/slide45.xml.rels>&#65279;<?xml version="1.0" encoding="utf-8"?><Relationships xmlns="http://schemas.openxmlformats.org/package/2006/relationships"><Relationship Type="http://schemas.openxmlformats.org/officeDocument/2006/relationships/image" Target="/ppt/media/image32.image" Id="R02f1bc6041fa4dd8" /><Relationship Type="http://schemas.openxmlformats.org/officeDocument/2006/relationships/slideLayout" Target="/ppt/slideLayouts/slideLayout5.xml" Id="Rcb1090c8bf0d4fbc" /></Relationships>
</file>

<file path=ppt/slides/_rels/slide46.xml.rels>&#65279;<?xml version="1.0" encoding="utf-8"?><Relationships xmlns="http://schemas.openxmlformats.org/package/2006/relationships"><Relationship Type="http://schemas.openxmlformats.org/officeDocument/2006/relationships/image" Target="/ppt/media/image33.image" Id="R6e053090bb514ee7" /><Relationship Type="http://schemas.openxmlformats.org/officeDocument/2006/relationships/slideLayout" Target="/ppt/slideLayouts/slideLayout2.xml" Id="R7cb9cd741119428e" /></Relationships>
</file>

<file path=ppt/slides/_rels/slide47.xml.rels>&#65279;<?xml version="1.0" encoding="utf-8"?><Relationships xmlns="http://schemas.openxmlformats.org/package/2006/relationships"><Relationship Type="http://schemas.openxmlformats.org/officeDocument/2006/relationships/slideLayout" Target="/ppt/slideLayouts/slideLayout2.xml" Id="Rf7f23a8e1acd46f7" /></Relationships>
</file>

<file path=ppt/slides/_rels/slide48.xml.rels>&#65279;<?xml version="1.0" encoding="utf-8"?><Relationships xmlns="http://schemas.openxmlformats.org/package/2006/relationships"><Relationship Type="http://schemas.openxmlformats.org/officeDocument/2006/relationships/image" Target="/ppt/media/image8.png" Id="Ra489098f65694108" /><Relationship Type="http://schemas.openxmlformats.org/officeDocument/2006/relationships/slideLayout" Target="/ppt/slideLayouts/slideLayout1.xml" Id="R6246ddda83304606" /><Relationship Type="http://schemas.openxmlformats.org/officeDocument/2006/relationships/hyperlink" Target="mailto:lut7@nychhc.org" TargetMode="External" Id="rcIda99b6dd7f317472c" /></Relationships>
</file>

<file path=ppt/slides/_rels/slide49.xml.rels>&#65279;<?xml version="1.0" encoding="utf-8"?><Relationships xmlns="http://schemas.openxmlformats.org/package/2006/relationships"><Relationship Type="http://schemas.openxmlformats.org/officeDocument/2006/relationships/image" Target="/ppt/media/image14.png" Id="Rd40f2941bb384191" /><Relationship Type="http://schemas.openxmlformats.org/officeDocument/2006/relationships/slideLayout" Target="/ppt/slideLayouts/slideLayout6.xml" Id="Rf6e8eac9f74244cf" /></Relationships>
</file>

<file path=ppt/slides/_rels/slide5.xml.rels>&#65279;<?xml version="1.0" encoding="utf-8"?><Relationships xmlns="http://schemas.openxmlformats.org/package/2006/relationships"><Relationship Type="http://schemas.openxmlformats.org/officeDocument/2006/relationships/image" Target="/ppt/media/image3.image" Id="R80a9fd7f09244d7c" /><Relationship Type="http://schemas.openxmlformats.org/officeDocument/2006/relationships/image" Target="/ppt/media/image4.image" Id="Rcad5940147c14296" /><Relationship Type="http://schemas.openxmlformats.org/officeDocument/2006/relationships/slideLayout" Target="/ppt/slideLayouts/slideLayout4.xml" Id="R3bc5942e650b4d64" /></Relationships>
</file>

<file path=ppt/slides/_rels/slide50.xml.rels>&#65279;<?xml version="1.0" encoding="utf-8"?><Relationships xmlns="http://schemas.openxmlformats.org/package/2006/relationships"><Relationship Type="http://schemas.openxmlformats.org/officeDocument/2006/relationships/slideLayout" Target="/ppt/slideLayouts/slideLayout6.xml" Id="Rc42b5253d1734aa7" /></Relationships>
</file>

<file path=ppt/slides/_rels/slide51.xml.rels>&#65279;<?xml version="1.0" encoding="utf-8"?><Relationships xmlns="http://schemas.openxmlformats.org/package/2006/relationships"><Relationship Type="http://schemas.openxmlformats.org/officeDocument/2006/relationships/slideLayout" Target="/ppt/slideLayouts/slideLayout6.xml" Id="R46faf1ce5b514dfc" /><Relationship Type="http://schemas.openxmlformats.org/officeDocument/2006/relationships/hyperlink" Target="mailto:swilliams15@health.nyc.gov" TargetMode="External" Id="rcIdf3391e391eb242e7" /></Relationships>
</file>

<file path=ppt/slides/_rels/slide52.xml.rels>&#65279;<?xml version="1.0" encoding="utf-8"?><Relationships xmlns="http://schemas.openxmlformats.org/package/2006/relationships"><Relationship Type="http://schemas.openxmlformats.org/officeDocument/2006/relationships/image" Target="/ppt/media/image15.png" Id="R624e804c85fc43f9" /><Relationship Type="http://schemas.openxmlformats.org/officeDocument/2006/relationships/image" Target="/ppt/media/image16.png" Id="R6b5b3c1936734296" /><Relationship Type="http://schemas.openxmlformats.org/officeDocument/2006/relationships/image" Target="/ppt/media/image17.png" Id="R2691cee582a84a91" /><Relationship Type="http://schemas.openxmlformats.org/officeDocument/2006/relationships/image" Target="/ppt/media/image18.png" Id="R7052cb8563d94861" /><Relationship Type="http://schemas.openxmlformats.org/officeDocument/2006/relationships/image" Target="/ppt/media/image.svg" Id="R9bb490b475ac487f" /><Relationship Type="http://schemas.openxmlformats.org/officeDocument/2006/relationships/slideLayout" Target="/ppt/slideLayouts/slideLayout6.xml" Id="Ra90addb647cd42c2" /></Relationships>
</file>

<file path=ppt/slides/_rels/slide53.xml.rels>&#65279;<?xml version="1.0" encoding="utf-8"?><Relationships xmlns="http://schemas.openxmlformats.org/package/2006/relationships"><Relationship Type="http://schemas.openxmlformats.org/officeDocument/2006/relationships/slideLayout" Target="/ppt/slideLayouts/slideLayout6.xml" Id="R4d1ac2637f714af0" /><Relationship Type="http://schemas.openxmlformats.org/officeDocument/2006/relationships/hyperlink" Target="mailto:avillacara@health.nyc.gov" TargetMode="External" Id="rcIdb07abf0d7816488b" /></Relationships>
</file>

<file path=ppt/slides/_rels/slide54.xml.rels>&#65279;<?xml version="1.0" encoding="utf-8"?><Relationships xmlns="http://schemas.openxmlformats.org/package/2006/relationships"><Relationship Type="http://schemas.openxmlformats.org/officeDocument/2006/relationships/image" Target="/ppt/media/image19.png" Id="R01f166c6f62e4a44" /><Relationship Type="http://schemas.openxmlformats.org/officeDocument/2006/relationships/image" Target="/ppt/media/image3.jpg" Id="Rb27723e2188c4bee" /><Relationship Type="http://schemas.openxmlformats.org/officeDocument/2006/relationships/slideLayout" Target="/ppt/slideLayouts/slideLayout9.xml" Id="R92e710e5ba3744d8" /></Relationships>
</file>

<file path=ppt/slides/_rels/slide55.xml.rels>&#65279;<?xml version="1.0" encoding="utf-8"?><Relationships xmlns="http://schemas.openxmlformats.org/package/2006/relationships"><Relationship Type="http://schemas.openxmlformats.org/officeDocument/2006/relationships/slideLayout" Target="/ppt/slideLayouts/slideLayout8.xml" Id="Ra792634ddcba4c37" /></Relationships>
</file>

<file path=ppt/slides/_rels/slide56.xml.rels>&#65279;<?xml version="1.0" encoding="utf-8"?><Relationships xmlns="http://schemas.openxmlformats.org/package/2006/relationships"><Relationship Type="http://schemas.openxmlformats.org/officeDocument/2006/relationships/slideLayout" Target="/ppt/slideLayouts/slideLayout8.xml" Id="R92ee10cb69504082" /></Relationships>
</file>

<file path=ppt/slides/_rels/slide57.xml.rels>&#65279;<?xml version="1.0" encoding="utf-8"?><Relationships xmlns="http://schemas.openxmlformats.org/package/2006/relationships"><Relationship Type="http://schemas.openxmlformats.org/officeDocument/2006/relationships/slideLayout" Target="/ppt/slideLayouts/slideLayout8.xml" Id="R90a5b71a4a5c4e09" /></Relationships>
</file>

<file path=ppt/slides/_rels/slide58.xml.rels>&#65279;<?xml version="1.0" encoding="utf-8"?><Relationships xmlns="http://schemas.openxmlformats.org/package/2006/relationships"><Relationship Type="http://schemas.openxmlformats.org/officeDocument/2006/relationships/diagramData" Target="/ppt/graphics/data1.xml" Id="R9ba71526d35e4ba6" /><Relationship Type="http://schemas.openxmlformats.org/officeDocument/2006/relationships/diagramLayout" Target="/ppt/graphics/layout1.xml" Id="R3b75a6ca82ac4ad1" /><Relationship Type="http://schemas.openxmlformats.org/officeDocument/2006/relationships/diagramQuickStyle" Target="/ppt/graphics/quickStyle1.xml" Id="Rbd326994d8a64c48" /><Relationship Type="http://schemas.openxmlformats.org/officeDocument/2006/relationships/diagramColors" Target="/ppt/graphics/colors1.xml" Id="R9159655d46ed459f" /><Relationship Type="http://schemas.openxmlformats.org/officeDocument/2006/relationships/slideLayout" Target="/ppt/slideLayouts/slideLayout10.xml" Id="R0900fc57badf4853" /></Relationships>
</file>

<file path=ppt/slides/_rels/slide59.xml.rels>&#65279;<?xml version="1.0" encoding="utf-8"?><Relationships xmlns="http://schemas.openxmlformats.org/package/2006/relationships"><Relationship Type="http://schemas.openxmlformats.org/officeDocument/2006/relationships/notesSlide" Target="/ppt/notesSlides/notesSlide1.xml" Id="R95cb2f9754a04f24" /><Relationship Type="http://schemas.openxmlformats.org/officeDocument/2006/relationships/slideLayout" Target="/ppt/slideLayouts/slideLayout11.xml" Id="R50d8fae6e7824f1d" /></Relationships>
</file>

<file path=ppt/slides/_rels/slide6.xml.rels>&#65279;<?xml version="1.0" encoding="utf-8"?><Relationships xmlns="http://schemas.openxmlformats.org/package/2006/relationships"><Relationship Type="http://schemas.openxmlformats.org/officeDocument/2006/relationships/image" Target="/ppt/media/image5.image" Id="R6ed92ee3ba704eaf" /><Relationship Type="http://schemas.openxmlformats.org/officeDocument/2006/relationships/slideLayout" Target="/ppt/slideLayouts/slideLayout4.xml" Id="R2b327c060d6d4246" /></Relationships>
</file>

<file path=ppt/slides/_rels/slide60.xml.rels>&#65279;<?xml version="1.0" encoding="utf-8"?><Relationships xmlns="http://schemas.openxmlformats.org/package/2006/relationships"><Relationship Type="http://schemas.openxmlformats.org/officeDocument/2006/relationships/image" Target="/ppt/media/image4.jpg" Id="R53f919ab86904b89" /><Relationship Type="http://schemas.openxmlformats.org/officeDocument/2006/relationships/slideLayout" Target="/ppt/slideLayouts/slideLayout11.xml" Id="R566e20874642468c" /></Relationships>
</file>

<file path=ppt/slides/_rels/slide61.xml.rels>&#65279;<?xml version="1.0" encoding="utf-8"?><Relationships xmlns="http://schemas.openxmlformats.org/package/2006/relationships"><Relationship Type="http://schemas.openxmlformats.org/officeDocument/2006/relationships/image" Target="/ppt/media/image23.png" Id="R1117fc6bc92a4977" /><Relationship Type="http://schemas.openxmlformats.org/officeDocument/2006/relationships/slideLayout" Target="/ppt/slideLayouts/slideLayout7.xml" Id="R5d1b8d194feb47ae" /></Relationships>
</file>

<file path=ppt/slides/_rels/slide62.xml.rels>&#65279;<?xml version="1.0" encoding="utf-8"?><Relationships xmlns="http://schemas.openxmlformats.org/package/2006/relationships"><Relationship Type="http://schemas.openxmlformats.org/officeDocument/2006/relationships/diagramData" Target="/ppt/graphics/data2.xml" Id="Re1e6d41c89424585" /><Relationship Type="http://schemas.openxmlformats.org/officeDocument/2006/relationships/diagramLayout" Target="/ppt/graphics/layout2.xml" Id="R0ea1c7d7ee384db2" /><Relationship Type="http://schemas.openxmlformats.org/officeDocument/2006/relationships/diagramQuickStyle" Target="/ppt/graphics/quickStyle2.xml" Id="Rc0046570e0854717" /><Relationship Type="http://schemas.openxmlformats.org/officeDocument/2006/relationships/diagramColors" Target="/ppt/graphics/colors2.xml" Id="R8019167679f14fdc" /><Relationship Type="http://schemas.openxmlformats.org/officeDocument/2006/relationships/slideLayout" Target="/ppt/slideLayouts/slideLayout10.xml" Id="R1309f7d46ad344fd" /></Relationships>
</file>

<file path=ppt/slides/_rels/slide63.xml.rels>&#65279;<?xml version="1.0" encoding="utf-8"?><Relationships xmlns="http://schemas.openxmlformats.org/package/2006/relationships"><Relationship Type="http://schemas.openxmlformats.org/officeDocument/2006/relationships/notesSlide" Target="/ppt/notesSlides/notesSlide2.xml" Id="Re13a9342139042b8" /><Relationship Type="http://schemas.openxmlformats.org/officeDocument/2006/relationships/slideLayout" Target="/ppt/slideLayouts/slideLayout11.xml" Id="Rb7c413c7a4fc41c1" /></Relationships>
</file>

<file path=ppt/slides/_rels/slide64.xml.rels>&#65279;<?xml version="1.0" encoding="utf-8"?><Relationships xmlns="http://schemas.openxmlformats.org/package/2006/relationships"><Relationship Type="http://schemas.openxmlformats.org/officeDocument/2006/relationships/slideLayout" Target="/ppt/slideLayouts/slideLayout8.xml" Id="Rf200b25e46954c8b" /></Relationships>
</file>

<file path=ppt/slides/_rels/slide65.xml.rels>&#65279;<?xml version="1.0" encoding="utf-8"?><Relationships xmlns="http://schemas.openxmlformats.org/package/2006/relationships"><Relationship Type="http://schemas.openxmlformats.org/officeDocument/2006/relationships/image" Target="/ppt/media/image24.png" Id="R8744e3fe516a4d99" /><Relationship Type="http://schemas.openxmlformats.org/officeDocument/2006/relationships/notesSlide" Target="/ppt/notesSlides/notesSlide3.xml" Id="R419685f3582940df" /><Relationship Type="http://schemas.openxmlformats.org/officeDocument/2006/relationships/slideLayout" Target="/ppt/slideLayouts/slideLayout7.xml" Id="R1b8b2641b65f4b29" /></Relationships>
</file>

<file path=ppt/slides/_rels/slide66.xml.rels>&#65279;<?xml version="1.0" encoding="utf-8"?><Relationships xmlns="http://schemas.openxmlformats.org/package/2006/relationships"><Relationship Type="http://schemas.openxmlformats.org/officeDocument/2006/relationships/notesSlide" Target="/ppt/notesSlides/notesSlide4.xml" Id="Redf300448a3e4c15" /><Relationship Type="http://schemas.openxmlformats.org/officeDocument/2006/relationships/slideLayout" Target="/ppt/slideLayouts/slideLayout8.xml" Id="R09ea8bd40bea4e4e" /></Relationships>
</file>

<file path=ppt/slides/_rels/slide67.xml.rels>&#65279;<?xml version="1.0" encoding="utf-8"?><Relationships xmlns="http://schemas.openxmlformats.org/package/2006/relationships"><Relationship Type="http://schemas.openxmlformats.org/officeDocument/2006/relationships/diagramData" Target="/ppt/graphics/data3.xml" Id="Rcc268888a44d4918" /><Relationship Type="http://schemas.openxmlformats.org/officeDocument/2006/relationships/diagramLayout" Target="/ppt/graphics/layout3.xml" Id="Rd11f81c4035143e0" /><Relationship Type="http://schemas.openxmlformats.org/officeDocument/2006/relationships/diagramQuickStyle" Target="/ppt/graphics/quickStyle3.xml" Id="Rcb2d10ba0d0c41ea" /><Relationship Type="http://schemas.openxmlformats.org/officeDocument/2006/relationships/diagramColors" Target="/ppt/graphics/colors3.xml" Id="R60e811deef3246b3" /><Relationship Type="http://schemas.openxmlformats.org/officeDocument/2006/relationships/notesSlide" Target="/ppt/notesSlides/notesSlide5.xml" Id="Rf7faabf528ad4f39" /><Relationship Type="http://schemas.openxmlformats.org/officeDocument/2006/relationships/slideLayout" Target="/ppt/slideLayouts/slideLayout10.xml" Id="Rf6cd3cb10cbd4788" /></Relationships>
</file>

<file path=ppt/slides/_rels/slide68.xml.rels>&#65279;<?xml version="1.0" encoding="utf-8"?><Relationships xmlns="http://schemas.openxmlformats.org/package/2006/relationships"><Relationship Type="http://schemas.openxmlformats.org/officeDocument/2006/relationships/diagramData" Target="/ppt/graphics/data4.xml" Id="Rf6dfbed7ec034098" /><Relationship Type="http://schemas.openxmlformats.org/officeDocument/2006/relationships/diagramLayout" Target="/ppt/graphics/layout4.xml" Id="R22a0a7469b874f67" /><Relationship Type="http://schemas.openxmlformats.org/officeDocument/2006/relationships/diagramQuickStyle" Target="/ppt/graphics/quickStyle4.xml" Id="R1c64ed6e069d4d25" /><Relationship Type="http://schemas.openxmlformats.org/officeDocument/2006/relationships/diagramColors" Target="/ppt/graphics/colors4.xml" Id="R7fb48f943df74ebb" /><Relationship Type="http://schemas.openxmlformats.org/officeDocument/2006/relationships/notesSlide" Target="/ppt/notesSlides/notesSlide6.xml" Id="R73b5658ff21c4051" /><Relationship Type="http://schemas.openxmlformats.org/officeDocument/2006/relationships/slideLayout" Target="/ppt/slideLayouts/slideLayout10.xml" Id="R7c93fa4a32834c4e" /></Relationships>
</file>

<file path=ppt/slides/_rels/slide69.xml.rels>&#65279;<?xml version="1.0" encoding="utf-8"?><Relationships xmlns="http://schemas.openxmlformats.org/package/2006/relationships"><Relationship Type="http://schemas.openxmlformats.org/officeDocument/2006/relationships/slideLayout" Target="/ppt/slideLayouts/slideLayout11.xml" Id="Rcdd7865f8b754ddc" /></Relationships>
</file>

<file path=ppt/slides/_rels/slide7.xml.rels>&#65279;<?xml version="1.0" encoding="utf-8"?><Relationships xmlns="http://schemas.openxmlformats.org/package/2006/relationships"><Relationship Type="http://schemas.openxmlformats.org/officeDocument/2006/relationships/image" Target="/ppt/media/image6.image" Id="R5d85572d20484801" /><Relationship Type="http://schemas.openxmlformats.org/officeDocument/2006/relationships/slideLayout" Target="/ppt/slideLayouts/slideLayout2.xml" Id="R99bcd877ae9646b6" /></Relationships>
</file>

<file path=ppt/slides/_rels/slide70.xml.rels>&#65279;<?xml version="1.0" encoding="utf-8"?><Relationships xmlns="http://schemas.openxmlformats.org/package/2006/relationships"><Relationship Type="http://schemas.openxmlformats.org/officeDocument/2006/relationships/slideLayout" Target="/ppt/slideLayouts/slideLayout8.xml" Id="Rb2ff3d807b2d44a9" /></Relationships>
</file>

<file path=ppt/slides/_rels/slide71.xml.rels>&#65279;<?xml version="1.0" encoding="utf-8"?><Relationships xmlns="http://schemas.openxmlformats.org/package/2006/relationships"><Relationship Type="http://schemas.openxmlformats.org/officeDocument/2006/relationships/slideLayout" Target="/ppt/slideLayouts/slideLayout11.xml" Id="Rc78558f4ff2d4cf6" /></Relationships>
</file>

<file path=ppt/slides/_rels/slide72.xml.rels>&#65279;<?xml version="1.0" encoding="utf-8"?><Relationships xmlns="http://schemas.openxmlformats.org/package/2006/relationships"><Relationship Type="http://schemas.openxmlformats.org/officeDocument/2006/relationships/slideLayout" Target="/ppt/slideLayouts/slideLayout10.xml" Id="R02a228abc50e41a3" /></Relationships>
</file>

<file path=ppt/slides/_rels/slide73.xml.rels>&#65279;<?xml version="1.0" encoding="utf-8"?><Relationships xmlns="http://schemas.openxmlformats.org/package/2006/relationships"><Relationship Type="http://schemas.openxmlformats.org/officeDocument/2006/relationships/slideLayout" Target="/ppt/slideLayouts/slideLayout10.xml" Id="R9a7f4e4b598d40c9" /></Relationships>
</file>

<file path=ppt/slides/_rels/slide74.xml.rels>&#65279;<?xml version="1.0" encoding="utf-8"?><Relationships xmlns="http://schemas.openxmlformats.org/package/2006/relationships"><Relationship Type="http://schemas.openxmlformats.org/officeDocument/2006/relationships/slideLayout" Target="/ppt/slideLayouts/slideLayout10.xml" Id="Rffd8eed69538443d" /></Relationships>
</file>

<file path=ppt/slides/_rels/slide75.xml.rels>&#65279;<?xml version="1.0" encoding="utf-8"?><Relationships xmlns="http://schemas.openxmlformats.org/package/2006/relationships"><Relationship Type="http://schemas.openxmlformats.org/officeDocument/2006/relationships/slideLayout" Target="/ppt/slideLayouts/slideLayout8.xml" Id="R5573bef26f534cb4" /></Relationships>
</file>

<file path=ppt/slides/_rels/slide76.xml.rels>&#65279;<?xml version="1.0" encoding="utf-8"?><Relationships xmlns="http://schemas.openxmlformats.org/package/2006/relationships"><Relationship Type="http://schemas.openxmlformats.org/officeDocument/2006/relationships/image" Target="/ppt/media/image25.png" Id="R10963bd87cb94b86" /><Relationship Type="http://schemas.openxmlformats.org/officeDocument/2006/relationships/notesSlide" Target="/ppt/notesSlides/notesSlide7.xml" Id="R662783d3815b4f51" /><Relationship Type="http://schemas.openxmlformats.org/officeDocument/2006/relationships/slideLayout" Target="/ppt/slideLayouts/slideLayout12.xml" Id="R8232cdf1b51c41fa" /></Relationships>
</file>

<file path=ppt/slides/_rels/slide77.xml.rels>&#65279;<?xml version="1.0" encoding="utf-8"?><Relationships xmlns="http://schemas.openxmlformats.org/package/2006/relationships"><Relationship Type="http://schemas.openxmlformats.org/officeDocument/2006/relationships/image" Target="/ppt/media/image26.png" Id="R09579ef0bc84453c" /><Relationship Type="http://schemas.openxmlformats.org/officeDocument/2006/relationships/notesSlide" Target="/ppt/notesSlides/notesSlide8.xml" Id="Re37383d5ce8e4e68" /><Relationship Type="http://schemas.openxmlformats.org/officeDocument/2006/relationships/slideLayout" Target="/ppt/slideLayouts/slideLayout14.xml" Id="R096dc20ee458443d" /></Relationships>
</file>

<file path=ppt/slides/_rels/slide78.xml.rels>&#65279;<?xml version="1.0" encoding="utf-8"?><Relationships xmlns="http://schemas.openxmlformats.org/package/2006/relationships"><Relationship Type="http://schemas.openxmlformats.org/officeDocument/2006/relationships/image" Target="/ppt/media/image27.png" Id="Rad4211419cbc46a3" /><Relationship Type="http://schemas.openxmlformats.org/officeDocument/2006/relationships/image" Target="/ppt/media/image28.png" Id="R84350e056af54356" /><Relationship Type="http://schemas.openxmlformats.org/officeDocument/2006/relationships/slideLayout" Target="/ppt/slideLayouts/slideLayout13.xml" Id="R1aaf37c273364e6a" /></Relationships>
</file>

<file path=ppt/slides/_rels/slide79.xml.rels>&#65279;<?xml version="1.0" encoding="utf-8"?><Relationships xmlns="http://schemas.openxmlformats.org/package/2006/relationships"><Relationship Type="http://schemas.openxmlformats.org/officeDocument/2006/relationships/notesSlide" Target="/ppt/notesSlides/notesSlide9.xml" Id="R3f63b18d5ca04f79" /><Relationship Type="http://schemas.openxmlformats.org/officeDocument/2006/relationships/slideLayout" Target="/ppt/slideLayouts/slideLayout16.xml" Id="Raec66645ca1846b3" /></Relationships>
</file>

<file path=ppt/slides/_rels/slide8.xml.rels>&#65279;<?xml version="1.0" encoding="utf-8"?><Relationships xmlns="http://schemas.openxmlformats.org/package/2006/relationships"><Relationship Type="http://schemas.openxmlformats.org/officeDocument/2006/relationships/image" Target="/ppt/media/image7.image" Id="R750d85a42f4c414e" /><Relationship Type="http://schemas.openxmlformats.org/officeDocument/2006/relationships/slideLayout" Target="/ppt/slideLayouts/slideLayout2.xml" Id="Re36ee57a0f9a4b5c" /></Relationships>
</file>

<file path=ppt/slides/_rels/slide80.xml.rels>&#65279;<?xml version="1.0" encoding="utf-8"?><Relationships xmlns="http://schemas.openxmlformats.org/package/2006/relationships"><Relationship Type="http://schemas.openxmlformats.org/officeDocument/2006/relationships/image" Target="/ppt/media/image29.png" Id="R46f86b3718c04d2f" /><Relationship Type="http://schemas.openxmlformats.org/officeDocument/2006/relationships/image" Target="/ppt/media/image30.png" Id="Rb1371c78819e43e4" /><Relationship Type="http://schemas.openxmlformats.org/officeDocument/2006/relationships/image" Target="/ppt/media/image31.png" Id="R967b690801934592" /><Relationship Type="http://schemas.openxmlformats.org/officeDocument/2006/relationships/image" Target="/ppt/media/image32.png" Id="R54ba331ffcd74ce9" /><Relationship Type="http://schemas.openxmlformats.org/officeDocument/2006/relationships/notesSlide" Target="/ppt/notesSlides/notesSlide10.xml" Id="R1b427605da584b6e" /><Relationship Type="http://schemas.openxmlformats.org/officeDocument/2006/relationships/slideLayout" Target="/ppt/slideLayouts/slideLayout15.xml" Id="R5a422b3ff4e2406a" /></Relationships>
</file>

<file path=ppt/slides/_rels/slide81.xml.rels>&#65279;<?xml version="1.0" encoding="utf-8"?><Relationships xmlns="http://schemas.openxmlformats.org/package/2006/relationships"><Relationship Type="http://schemas.openxmlformats.org/officeDocument/2006/relationships/image" Target="/ppt/media/image33.png" Id="Rf39f31b2462e4627" /><Relationship Type="http://schemas.openxmlformats.org/officeDocument/2006/relationships/notesSlide" Target="/ppt/notesSlides/notesSlide11.xml" Id="Rb1fe4c3d45e2412f" /><Relationship Type="http://schemas.openxmlformats.org/officeDocument/2006/relationships/slideLayout" Target="/ppt/slideLayouts/slideLayout17.xml" Id="R131002bf43bc40c4" /></Relationships>
</file>

<file path=ppt/slides/_rels/slide82.xml.rels>&#65279;<?xml version="1.0" encoding="utf-8"?><Relationships xmlns="http://schemas.openxmlformats.org/package/2006/relationships"><Relationship Type="http://schemas.openxmlformats.org/officeDocument/2006/relationships/image" Target="/ppt/media/image5.jpg" Id="R77cf62a552ea4030" /><Relationship Type="http://schemas.openxmlformats.org/officeDocument/2006/relationships/notesSlide" Target="/ppt/notesSlides/notesSlide12.xml" Id="R18bfe19bd3324410" /><Relationship Type="http://schemas.openxmlformats.org/officeDocument/2006/relationships/slideLayout" Target="/ppt/slideLayouts/slideLayout14.xml" Id="R5297a4424bfe491b" /></Relationships>
</file>

<file path=ppt/slides/_rels/slide83.xml.rels>&#65279;<?xml version="1.0" encoding="utf-8"?><Relationships xmlns="http://schemas.openxmlformats.org/package/2006/relationships"><Relationship Type="http://schemas.openxmlformats.org/officeDocument/2006/relationships/notesSlide" Target="/ppt/notesSlides/notesSlide13.xml" Id="R862025c4736f442e" /><Relationship Type="http://schemas.openxmlformats.org/officeDocument/2006/relationships/slideLayout" Target="/ppt/slideLayouts/slideLayout15.xml" Id="R19b8aed791d44d3c" /></Relationships>
</file>

<file path=ppt/slides/_rels/slide84.xml.rels>&#65279;<?xml version="1.0" encoding="utf-8"?><Relationships xmlns="http://schemas.openxmlformats.org/package/2006/relationships"><Relationship Type="http://schemas.openxmlformats.org/officeDocument/2006/relationships/notesSlide" Target="/ppt/notesSlides/notesSlide14.xml" Id="R8f01038db25d4463" /><Relationship Type="http://schemas.openxmlformats.org/officeDocument/2006/relationships/slideLayout" Target="/ppt/slideLayouts/slideLayout15.xml" Id="R9d50f4de91e44fb8" /></Relationships>
</file>

<file path=ppt/slides/_rels/slide85.xml.rels>&#65279;<?xml version="1.0" encoding="utf-8"?><Relationships xmlns="http://schemas.openxmlformats.org/package/2006/relationships"><Relationship Type="http://schemas.openxmlformats.org/officeDocument/2006/relationships/notesSlide" Target="/ppt/notesSlides/notesSlide15.xml" Id="Rb224fe38ab0b4677" /><Relationship Type="http://schemas.openxmlformats.org/officeDocument/2006/relationships/slideLayout" Target="/ppt/slideLayouts/slideLayout16.xml" Id="R22be1aa8a184471d" /></Relationships>
</file>

<file path=ppt/slides/_rels/slide86.xml.rels>&#65279;<?xml version="1.0" encoding="utf-8"?><Relationships xmlns="http://schemas.openxmlformats.org/package/2006/relationships"><Relationship Type="http://schemas.openxmlformats.org/officeDocument/2006/relationships/notesSlide" Target="/ppt/notesSlides/notesSlide16.xml" Id="R331a16320c394624" /><Relationship Type="http://schemas.openxmlformats.org/officeDocument/2006/relationships/slideLayout" Target="/ppt/slideLayouts/slideLayout15.xml" Id="R28ccd2901dc241ad" /></Relationships>
</file>

<file path=ppt/slides/_rels/slide87.xml.rels>&#65279;<?xml version="1.0" encoding="utf-8"?><Relationships xmlns="http://schemas.openxmlformats.org/package/2006/relationships"><Relationship Type="http://schemas.openxmlformats.org/officeDocument/2006/relationships/notesSlide" Target="/ppt/notesSlides/notesSlide17.xml" Id="Ra0420d43f2e74ba4" /><Relationship Type="http://schemas.openxmlformats.org/officeDocument/2006/relationships/slideLayout" Target="/ppt/slideLayouts/slideLayout16.xml" Id="R1bafa09ee77d42b5" /></Relationships>
</file>

<file path=ppt/slides/_rels/slide88.xml.rels>&#65279;<?xml version="1.0" encoding="utf-8"?><Relationships xmlns="http://schemas.openxmlformats.org/package/2006/relationships"><Relationship Type="http://schemas.openxmlformats.org/officeDocument/2006/relationships/image" Target="/ppt/media/image34.png" Id="R1b68a52e44c240d1" /><Relationship Type="http://schemas.openxmlformats.org/officeDocument/2006/relationships/slideLayout" Target="/ppt/slideLayouts/slideLayout15.xml" Id="Rffe6f812b0b6473f" /></Relationships>
</file>

<file path=ppt/slides/_rels/slide89.xml.rels>&#65279;<?xml version="1.0" encoding="utf-8"?><Relationships xmlns="http://schemas.openxmlformats.org/package/2006/relationships"><Relationship Type="http://schemas.openxmlformats.org/officeDocument/2006/relationships/image" Target="/ppt/media/image35.png" Id="Re8a45cd01ca24edf" /><Relationship Type="http://schemas.openxmlformats.org/officeDocument/2006/relationships/notesSlide" Target="/ppt/notesSlides/notesSlide18.xml" Id="R80a0cbc606de4499" /><Relationship Type="http://schemas.openxmlformats.org/officeDocument/2006/relationships/slideLayout" Target="/ppt/slideLayouts/slideLayout15.xml" Id="R38f4a4c3590a4535" /></Relationships>
</file>

<file path=ppt/slides/_rels/slide9.xml.rels>&#65279;<?xml version="1.0" encoding="utf-8"?><Relationships xmlns="http://schemas.openxmlformats.org/package/2006/relationships"><Relationship Type="http://schemas.openxmlformats.org/officeDocument/2006/relationships/slideLayout" Target="/ppt/slideLayouts/slideLayout2.xml" Id="R3ea2804cdb2f46cc" /></Relationships>
</file>

<file path=ppt/slides/_rels/slide90.xml.rels>&#65279;<?xml version="1.0" encoding="utf-8"?><Relationships xmlns="http://schemas.openxmlformats.org/package/2006/relationships"><Relationship Type="http://schemas.openxmlformats.org/officeDocument/2006/relationships/image" Target="/ppt/media/image36.png" Id="Rf24082c952854e48" /><Relationship Type="http://schemas.openxmlformats.org/officeDocument/2006/relationships/notesSlide" Target="/ppt/notesSlides/notesSlide19.xml" Id="R62236bd3235a4d06" /><Relationship Type="http://schemas.openxmlformats.org/officeDocument/2006/relationships/slideLayout" Target="/ppt/slideLayouts/slideLayout15.xml" Id="Rae0d6da589954f89" /></Relationships>
</file>

<file path=ppt/slides/_rels/slide91.xml.rels>&#65279;<?xml version="1.0" encoding="utf-8"?><Relationships xmlns="http://schemas.openxmlformats.org/package/2006/relationships"><Relationship Type="http://schemas.openxmlformats.org/officeDocument/2006/relationships/image" Target="/ppt/media/image37.png" Id="R747b8f8fc2f2439d" /><Relationship Type="http://schemas.openxmlformats.org/officeDocument/2006/relationships/image" Target="/ppt/media/image38.png" Id="R066aa55eccdb49aa" /><Relationship Type="http://schemas.openxmlformats.org/officeDocument/2006/relationships/slideLayout" Target="/ppt/slideLayouts/slideLayout12.xml" Id="Re059e27882124543" /><Relationship Type="http://schemas.openxmlformats.org/officeDocument/2006/relationships/hyperlink" Target="about:blank" TargetMode="External" Id="rcIdd6032fc3b13d43d1" /></Relationships>
</file>

<file path=ppt/slides/_rels/slide92.xml.rels>&#65279;<?xml version="1.0" encoding="utf-8"?><Relationships xmlns="http://schemas.openxmlformats.org/package/2006/relationships"><Relationship Type="http://schemas.openxmlformats.org/officeDocument/2006/relationships/notesSlide" Target="/ppt/notesSlides/notesSlide20.xml" Id="R6c001dc548854421" /><Relationship Type="http://schemas.openxmlformats.org/officeDocument/2006/relationships/slideLayout" Target="/ppt/slideLayouts/slideLayout18.xml" Id="R2f99a4a0d4784532" /><Relationship Type="http://schemas.openxmlformats.org/officeDocument/2006/relationships/hyperlink" Target="mailto:livera10@health.nyc.gov" TargetMode="External" Id="rcIdba234a3463194b12" /></Relationships>
</file>

<file path=ppt/slides/_rels/slide93.xml.rels>&#65279;<?xml version="1.0" encoding="utf-8"?><Relationships xmlns="http://schemas.openxmlformats.org/package/2006/relationships"><Relationship Type="http://schemas.openxmlformats.org/officeDocument/2006/relationships/diagramData" Target="/ppt/graphics/data5.xml" Id="R08163f23a00d430b" /><Relationship Type="http://schemas.openxmlformats.org/officeDocument/2006/relationships/diagramLayout" Target="/ppt/graphics/layout5.xml" Id="R733a88f758ca43d0" /><Relationship Type="http://schemas.openxmlformats.org/officeDocument/2006/relationships/diagramQuickStyle" Target="/ppt/graphics/quickStyle5.xml" Id="Rb49b9a13b1f64e76" /><Relationship Type="http://schemas.openxmlformats.org/officeDocument/2006/relationships/diagramColors" Target="/ppt/graphics/colors5.xml" Id="Rf7b40bebc8c44afd" /><Relationship Type="http://schemas.openxmlformats.org/officeDocument/2006/relationships/slideLayout" Target="/ppt/slideLayouts/slideLayout18.xml" Id="Raf3c02cab33e4660" /></Relationships>
</file>

<file path=ppt/slides/_rels/slide94.xml.rels>&#65279;<?xml version="1.0" encoding="utf-8"?><Relationships xmlns="http://schemas.openxmlformats.org/package/2006/relationships"><Relationship Type="http://schemas.openxmlformats.org/officeDocument/2006/relationships/image" Target="/ppt/media/image39.png" Id="R8c9b637a975241a4" /><Relationship Type="http://schemas.openxmlformats.org/officeDocument/2006/relationships/image" Target="/ppt/media/image40.png" Id="R8c80e549ed464d5d" /><Relationship Type="http://schemas.openxmlformats.org/officeDocument/2006/relationships/notesSlide" Target="/ppt/notesSlides/notesSlide21.xml" Id="Rc6688be563bb4c87" /><Relationship Type="http://schemas.openxmlformats.org/officeDocument/2006/relationships/slideLayout" Target="/ppt/slideLayouts/slideLayout18.xml" Id="Rcd8cd7ebb2e5412a" /></Relationships>
</file>

<file path=ppt/slides/_rels/slide95.xml.rels>&#65279;<?xml version="1.0" encoding="utf-8"?><Relationships xmlns="http://schemas.openxmlformats.org/package/2006/relationships"><Relationship Type="http://schemas.openxmlformats.org/officeDocument/2006/relationships/image" Target="/ppt/media/image41.png" Id="R16cb5faabf384053" /><Relationship Type="http://schemas.openxmlformats.org/officeDocument/2006/relationships/image" Target="/ppt/media/image42.png" Id="Rcf6cb9dadcc9468e" /><Relationship Type="http://schemas.openxmlformats.org/officeDocument/2006/relationships/image" Target="/ppt/media/image43.png" Id="Ra13d540f7d8d422b" /><Relationship Type="http://schemas.openxmlformats.org/officeDocument/2006/relationships/image" Target="/ppt/media/image44.png" Id="R104dfc66aaba4e08" /><Relationship Type="http://schemas.openxmlformats.org/officeDocument/2006/relationships/image" Target="/ppt/media/image45.png" Id="R13e4cccb64a5422d" /><Relationship Type="http://schemas.microsoft.com/office/2007/relationships/hdphoto" Target="/ppt/slides/udata/data.wdp" Id="R83a7a98d8830442b" /><Relationship Type="http://schemas.microsoft.com/office/2007/relationships/hdphoto" Target="/ppt/slides/udata/data2.wdp" Id="R702ee157244b4e06" /><Relationship Type="http://schemas.microsoft.com/office/2007/relationships/hdphoto" Target="/ppt/slides/udata/data3.wdp" Id="R81c2cc23dfc643da" /><Relationship Type="http://schemas.microsoft.com/office/2007/relationships/hdphoto" Target="/ppt/slides/udata/data4.wdp" Id="R585b48c4808945a2" /><Relationship Type="http://schemas.microsoft.com/office/2007/relationships/hdphoto" Target="/ppt/slides/udata/data5.wdp" Id="Reb117d7ffdb94eef" /><Relationship Type="http://schemas.microsoft.com/office/2007/relationships/hdphoto" Target="/ppt/slides/udata/data6.wdp" Id="Rc61c20a3419249ab" /><Relationship Type="http://schemas.openxmlformats.org/officeDocument/2006/relationships/notesSlide" Target="/ppt/notesSlides/notesSlide22.xml" Id="R55bc239ec8654104" /><Relationship Type="http://schemas.openxmlformats.org/officeDocument/2006/relationships/slideLayout" Target="/ppt/slideLayouts/slideLayout18.xml" Id="R04630b5816c54236" /></Relationships>
</file>

<file path=ppt/slides/_rels/slide96.xml.rels>&#65279;<?xml version="1.0" encoding="utf-8"?><Relationships xmlns="http://schemas.openxmlformats.org/package/2006/relationships"><Relationship Type="http://schemas.openxmlformats.org/officeDocument/2006/relationships/notesSlide" Target="/ppt/notesSlides/notesSlide23.xml" Id="Rb8c260cf5e64463e" /><Relationship Type="http://schemas.openxmlformats.org/officeDocument/2006/relationships/slideLayout" Target="/ppt/slideLayouts/slideLayout18.xml" Id="Ra643c1baad9b45d5" /></Relationships>
</file>

<file path=ppt/slides/_rels/slide97.xml.rels>&#65279;<?xml version="1.0" encoding="utf-8"?><Relationships xmlns="http://schemas.openxmlformats.org/package/2006/relationships"><Relationship Type="http://schemas.openxmlformats.org/officeDocument/2006/relationships/diagramData" Target="/ppt/graphics/data6.xml" Id="Rccaff94b048a49f3" /><Relationship Type="http://schemas.openxmlformats.org/officeDocument/2006/relationships/diagramLayout" Target="/ppt/graphics/layout6.xml" Id="R1e9dec233fdb4e91" /><Relationship Type="http://schemas.openxmlformats.org/officeDocument/2006/relationships/diagramQuickStyle" Target="/ppt/graphics/quickStyle6.xml" Id="Ra9fbbb198afd485f" /><Relationship Type="http://schemas.openxmlformats.org/officeDocument/2006/relationships/diagramColors" Target="/ppt/graphics/colors6.xml" Id="R7778d655f7d1468e" /><Relationship Type="http://schemas.openxmlformats.org/officeDocument/2006/relationships/notesSlide" Target="/ppt/notesSlides/notesSlide24.xml" Id="Ra90e2c5b03554328" /><Relationship Type="http://schemas.openxmlformats.org/officeDocument/2006/relationships/slideLayout" Target="/ppt/slideLayouts/slideLayout18.xml" Id="R62728a1b4b9f448e" /></Relationships>
</file>

<file path=ppt/slides/_rels/slide98.xml.rels>&#65279;<?xml version="1.0" encoding="utf-8"?><Relationships xmlns="http://schemas.openxmlformats.org/package/2006/relationships"><Relationship Type="http://schemas.openxmlformats.org/officeDocument/2006/relationships/slideLayout" Target="/ppt/slideLayouts/slideLayout18.xml" Id="R8185beb8aa084053" /></Relationships>
</file>

<file path=ppt/slides/_rels/slide99.xml.rels>&#65279;<?xml version="1.0" encoding="utf-8"?><Relationships xmlns="http://schemas.openxmlformats.org/package/2006/relationships"><Relationship Type="http://schemas.openxmlformats.org/officeDocument/2006/relationships/image" Target="/ppt/media/image46.png" Id="R706845253eb04c44" /><Relationship Type="http://schemas.openxmlformats.org/officeDocument/2006/relationships/image" Target="/ppt/media/image47.png" Id="Rc028c9880c734da9" /><Relationship Type="http://schemas.openxmlformats.org/officeDocument/2006/relationships/notesSlide" Target="/ppt/notesSlides/notesSlide25.xml" Id="Rd2d0c18aa5c8447d" /><Relationship Type="http://schemas.openxmlformats.org/officeDocument/2006/relationships/slideLayout" Target="/ppt/slideLayouts/slideLayout18.xml" Id="R43e22207d2de4dc1"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2C9EB"/>
          </a:solidFill>
        </p:spPr>
        <p:txBody>
          <a:bodyPr wrap="square" lIns="0" tIns="0" rIns="0" bIns="0" rtlCol="0"/>
          <a:lstStyle/>
          <a:p/>
        </p:txBody>
      </p:sp>
      <p:sp>
        <p:nvSpPr>
          <p:cNvPr id="3" name="object 3" descr=""/>
          <p:cNvSpPr txBox="1"/>
          <p:nvPr/>
        </p:nvSpPr>
        <p:spPr>
          <a:xfrm>
            <a:off x="990282" y="5314011"/>
            <a:ext cx="9731375" cy="1228090"/>
          </a:xfrm>
          <a:prstGeom prst="rect">
            <a:avLst/>
          </a:prstGeom>
        </p:spPr>
        <p:txBody>
          <a:bodyPr wrap="square" lIns="0" tIns="107950" rIns="0" bIns="0" rtlCol="0" vert="horz">
            <a:spAutoFit/>
          </a:bodyPr>
          <a:lstStyle/>
          <a:p>
            <a:pPr marL="12700">
              <a:lnSpc>
                <a:spcPct val="100000"/>
              </a:lnSpc>
              <a:spcBef>
                <a:spcPts val="850"/>
              </a:spcBef>
            </a:pPr>
            <a:r>
              <a:rPr dirty="0" sz="2000">
                <a:latin typeface="Arial MT"/>
                <a:cs typeface="Arial MT"/>
              </a:rPr>
              <a:t>Tiffany</a:t>
            </a:r>
            <a:r>
              <a:rPr dirty="0" sz="2000" spc="-70">
                <a:latin typeface="Arial MT"/>
                <a:cs typeface="Arial MT"/>
              </a:rPr>
              <a:t> </a:t>
            </a:r>
            <a:r>
              <a:rPr dirty="0" sz="2000">
                <a:latin typeface="Arial MT"/>
                <a:cs typeface="Arial MT"/>
              </a:rPr>
              <a:t>Y.</a:t>
            </a:r>
            <a:r>
              <a:rPr dirty="0" sz="2000" spc="10">
                <a:latin typeface="Arial MT"/>
                <a:cs typeface="Arial MT"/>
              </a:rPr>
              <a:t> </a:t>
            </a:r>
            <a:r>
              <a:rPr dirty="0" sz="2000">
                <a:latin typeface="Arial MT"/>
                <a:cs typeface="Arial MT"/>
              </a:rPr>
              <a:t>Lu,</a:t>
            </a:r>
            <a:r>
              <a:rPr dirty="0" sz="2000" spc="-65">
                <a:latin typeface="Arial MT"/>
                <a:cs typeface="Arial MT"/>
              </a:rPr>
              <a:t> </a:t>
            </a:r>
            <a:r>
              <a:rPr dirty="0" sz="2000">
                <a:latin typeface="Arial MT"/>
                <a:cs typeface="Arial MT"/>
              </a:rPr>
              <a:t>MD</a:t>
            </a:r>
            <a:r>
              <a:rPr dirty="0" sz="2000" spc="5">
                <a:latin typeface="Arial MT"/>
                <a:cs typeface="Arial MT"/>
              </a:rPr>
              <a:t> </a:t>
            </a:r>
            <a:r>
              <a:rPr dirty="0" sz="2000">
                <a:latin typeface="Arial MT"/>
                <a:cs typeface="Arial MT"/>
              </a:rPr>
              <a:t>MS</a:t>
            </a:r>
            <a:r>
              <a:rPr dirty="0" sz="2000" spc="-25">
                <a:latin typeface="Arial MT"/>
                <a:cs typeface="Arial MT"/>
              </a:rPr>
              <a:t> </a:t>
            </a:r>
            <a:r>
              <a:rPr dirty="0" sz="2000" spc="-10">
                <a:latin typeface="Arial MT"/>
                <a:cs typeface="Arial MT"/>
              </a:rPr>
              <a:t>FASAM</a:t>
            </a:r>
            <a:endParaRPr sz="2000">
              <a:latin typeface="Arial MT"/>
              <a:cs typeface="Arial MT"/>
            </a:endParaRPr>
          </a:p>
          <a:p>
            <a:pPr marL="12700" marR="5080">
              <a:lnSpc>
                <a:spcPct val="131500"/>
              </a:lnSpc>
            </a:pPr>
            <a:r>
              <a:rPr dirty="0" sz="2000">
                <a:latin typeface="Arial MT"/>
                <a:cs typeface="Arial MT"/>
              </a:rPr>
              <a:t>Associate</a:t>
            </a:r>
            <a:r>
              <a:rPr dirty="0" sz="2000" spc="-40">
                <a:latin typeface="Arial MT"/>
                <a:cs typeface="Arial MT"/>
              </a:rPr>
              <a:t> </a:t>
            </a:r>
            <a:r>
              <a:rPr dirty="0" sz="2000">
                <a:latin typeface="Arial MT"/>
                <a:cs typeface="Arial MT"/>
              </a:rPr>
              <a:t>Director</a:t>
            </a:r>
            <a:r>
              <a:rPr dirty="0" sz="2000" spc="-35">
                <a:latin typeface="Arial MT"/>
                <a:cs typeface="Arial MT"/>
              </a:rPr>
              <a:t> </a:t>
            </a:r>
            <a:r>
              <a:rPr dirty="0" sz="2000">
                <a:latin typeface="Arial MT"/>
                <a:cs typeface="Arial MT"/>
              </a:rPr>
              <a:t>of</a:t>
            </a:r>
            <a:r>
              <a:rPr dirty="0" sz="2000" spc="-70">
                <a:latin typeface="Arial MT"/>
                <a:cs typeface="Arial MT"/>
              </a:rPr>
              <a:t> </a:t>
            </a:r>
            <a:r>
              <a:rPr dirty="0" sz="2000">
                <a:latin typeface="Arial MT"/>
                <a:cs typeface="Arial MT"/>
              </a:rPr>
              <a:t>Addiction</a:t>
            </a:r>
            <a:r>
              <a:rPr dirty="0" sz="2000" spc="-40">
                <a:latin typeface="Arial MT"/>
                <a:cs typeface="Arial MT"/>
              </a:rPr>
              <a:t> </a:t>
            </a:r>
            <a:r>
              <a:rPr dirty="0" sz="2000">
                <a:latin typeface="Arial MT"/>
                <a:cs typeface="Arial MT"/>
              </a:rPr>
              <a:t>Services,</a:t>
            </a:r>
            <a:r>
              <a:rPr dirty="0" sz="2000" spc="-70">
                <a:latin typeface="Arial MT"/>
                <a:cs typeface="Arial MT"/>
              </a:rPr>
              <a:t> </a:t>
            </a:r>
            <a:r>
              <a:rPr dirty="0" sz="2000">
                <a:latin typeface="Arial MT"/>
                <a:cs typeface="Arial MT"/>
              </a:rPr>
              <a:t>NYC</a:t>
            </a:r>
            <a:r>
              <a:rPr dirty="0" sz="2000" spc="-70">
                <a:latin typeface="Arial MT"/>
                <a:cs typeface="Arial MT"/>
              </a:rPr>
              <a:t> </a:t>
            </a:r>
            <a:r>
              <a:rPr dirty="0" sz="2000">
                <a:latin typeface="Arial MT"/>
                <a:cs typeface="Arial MT"/>
              </a:rPr>
              <a:t>H+H/Jacobi</a:t>
            </a:r>
            <a:r>
              <a:rPr dirty="0" sz="2000" spc="-35">
                <a:latin typeface="Arial MT"/>
                <a:cs typeface="Arial MT"/>
              </a:rPr>
              <a:t> </a:t>
            </a:r>
            <a:r>
              <a:rPr dirty="0" sz="2000">
                <a:latin typeface="Arial MT"/>
                <a:cs typeface="Arial MT"/>
              </a:rPr>
              <a:t>Behavioral</a:t>
            </a:r>
            <a:r>
              <a:rPr dirty="0" sz="2000" spc="35">
                <a:latin typeface="Arial MT"/>
                <a:cs typeface="Arial MT"/>
              </a:rPr>
              <a:t> </a:t>
            </a:r>
            <a:r>
              <a:rPr dirty="0" sz="2000">
                <a:latin typeface="Arial MT"/>
                <a:cs typeface="Arial MT"/>
              </a:rPr>
              <a:t>Health</a:t>
            </a:r>
            <a:r>
              <a:rPr dirty="0" sz="2000" spc="-35">
                <a:latin typeface="Arial MT"/>
                <a:cs typeface="Arial MT"/>
              </a:rPr>
              <a:t> </a:t>
            </a:r>
            <a:r>
              <a:rPr dirty="0" sz="2000" spc="-10">
                <a:latin typeface="Arial MT"/>
                <a:cs typeface="Arial MT"/>
              </a:rPr>
              <a:t>Services </a:t>
            </a:r>
            <a:r>
              <a:rPr dirty="0" sz="2000">
                <a:latin typeface="Arial MT"/>
                <a:cs typeface="Arial MT"/>
              </a:rPr>
              <a:t>Associate</a:t>
            </a:r>
            <a:r>
              <a:rPr dirty="0" sz="2000" spc="-45">
                <a:latin typeface="Arial MT"/>
                <a:cs typeface="Arial MT"/>
              </a:rPr>
              <a:t> </a:t>
            </a:r>
            <a:r>
              <a:rPr dirty="0" sz="2000">
                <a:latin typeface="Arial MT"/>
                <a:cs typeface="Arial MT"/>
              </a:rPr>
              <a:t>Professor</a:t>
            </a:r>
            <a:r>
              <a:rPr dirty="0" sz="2000" spc="-45">
                <a:latin typeface="Arial MT"/>
                <a:cs typeface="Arial MT"/>
              </a:rPr>
              <a:t> </a:t>
            </a:r>
            <a:r>
              <a:rPr dirty="0" sz="2000">
                <a:latin typeface="Arial MT"/>
                <a:cs typeface="Arial MT"/>
              </a:rPr>
              <a:t>of</a:t>
            </a:r>
            <a:r>
              <a:rPr dirty="0" sz="2000" spc="-5">
                <a:latin typeface="Arial MT"/>
                <a:cs typeface="Arial MT"/>
              </a:rPr>
              <a:t> </a:t>
            </a:r>
            <a:r>
              <a:rPr dirty="0" sz="2000">
                <a:latin typeface="Arial MT"/>
                <a:cs typeface="Arial MT"/>
              </a:rPr>
              <a:t>Medicine</a:t>
            </a:r>
            <a:r>
              <a:rPr dirty="0" sz="2000" spc="-45">
                <a:latin typeface="Arial MT"/>
                <a:cs typeface="Arial MT"/>
              </a:rPr>
              <a:t> </a:t>
            </a:r>
            <a:r>
              <a:rPr dirty="0" sz="2000">
                <a:latin typeface="Arial MT"/>
                <a:cs typeface="Arial MT"/>
              </a:rPr>
              <a:t>&amp;</a:t>
            </a:r>
            <a:r>
              <a:rPr dirty="0" sz="2000" spc="-40">
                <a:latin typeface="Arial MT"/>
                <a:cs typeface="Arial MT"/>
              </a:rPr>
              <a:t> </a:t>
            </a:r>
            <a:r>
              <a:rPr dirty="0" sz="2000">
                <a:latin typeface="Arial MT"/>
                <a:cs typeface="Arial MT"/>
              </a:rPr>
              <a:t>Psychiatry,</a:t>
            </a:r>
            <a:r>
              <a:rPr dirty="0" sz="2000" spc="-10">
                <a:latin typeface="Arial MT"/>
                <a:cs typeface="Arial MT"/>
              </a:rPr>
              <a:t> </a:t>
            </a:r>
            <a:r>
              <a:rPr dirty="0" sz="2000">
                <a:latin typeface="Arial MT"/>
                <a:cs typeface="Arial MT"/>
              </a:rPr>
              <a:t>Albert</a:t>
            </a:r>
            <a:r>
              <a:rPr dirty="0" sz="2000" spc="-5">
                <a:latin typeface="Arial MT"/>
                <a:cs typeface="Arial MT"/>
              </a:rPr>
              <a:t> </a:t>
            </a:r>
            <a:r>
              <a:rPr dirty="0" sz="2000">
                <a:latin typeface="Arial MT"/>
                <a:cs typeface="Arial MT"/>
              </a:rPr>
              <a:t>Einstein</a:t>
            </a:r>
            <a:r>
              <a:rPr dirty="0" sz="2000" spc="-45">
                <a:latin typeface="Arial MT"/>
                <a:cs typeface="Arial MT"/>
              </a:rPr>
              <a:t> </a:t>
            </a:r>
            <a:r>
              <a:rPr dirty="0" sz="2000">
                <a:latin typeface="Arial MT"/>
                <a:cs typeface="Arial MT"/>
              </a:rPr>
              <a:t>College</a:t>
            </a:r>
            <a:r>
              <a:rPr dirty="0" sz="2000" spc="-40">
                <a:latin typeface="Arial MT"/>
                <a:cs typeface="Arial MT"/>
              </a:rPr>
              <a:t> </a:t>
            </a:r>
            <a:r>
              <a:rPr dirty="0" sz="2000">
                <a:latin typeface="Arial MT"/>
                <a:cs typeface="Arial MT"/>
              </a:rPr>
              <a:t>of</a:t>
            </a:r>
            <a:r>
              <a:rPr dirty="0" sz="2000" spc="-10">
                <a:latin typeface="Arial MT"/>
                <a:cs typeface="Arial MT"/>
              </a:rPr>
              <a:t> Medicine</a:t>
            </a:r>
            <a:endParaRPr sz="2000">
              <a:latin typeface="Arial MT"/>
              <a:cs typeface="Arial MT"/>
            </a:endParaRPr>
          </a:p>
        </p:txBody>
      </p:sp>
      <p:sp>
        <p:nvSpPr>
          <p:cNvPr id="4" name="object 4" descr=""/>
          <p:cNvSpPr txBox="1"/>
          <p:nvPr/>
        </p:nvSpPr>
        <p:spPr>
          <a:xfrm>
            <a:off x="990282" y="2960306"/>
            <a:ext cx="8750300" cy="1239520"/>
          </a:xfrm>
          <a:prstGeom prst="rect">
            <a:avLst/>
          </a:prstGeom>
        </p:spPr>
        <p:txBody>
          <a:bodyPr wrap="square" lIns="0" tIns="88900" rIns="0" bIns="0" rtlCol="0" vert="horz">
            <a:spAutoFit/>
          </a:bodyPr>
          <a:lstStyle/>
          <a:p>
            <a:pPr marL="12700" marR="5080">
              <a:lnSpc>
                <a:spcPts val="4510"/>
              </a:lnSpc>
              <a:spcBef>
                <a:spcPts val="700"/>
              </a:spcBef>
            </a:pPr>
            <a:r>
              <a:rPr dirty="0" sz="4200">
                <a:latin typeface="Calibri"/>
                <a:cs typeface="Calibri"/>
              </a:rPr>
              <a:t>Emergency</a:t>
            </a:r>
            <a:r>
              <a:rPr dirty="0" sz="4200" spc="-75">
                <a:latin typeface="Calibri"/>
                <a:cs typeface="Calibri"/>
              </a:rPr>
              <a:t> </a:t>
            </a:r>
            <a:r>
              <a:rPr dirty="0" sz="4200">
                <a:latin typeface="Calibri"/>
                <a:cs typeface="Calibri"/>
              </a:rPr>
              <a:t>Preparedness</a:t>
            </a:r>
            <a:r>
              <a:rPr dirty="0" sz="4200" spc="-30">
                <a:latin typeface="Calibri"/>
                <a:cs typeface="Calibri"/>
              </a:rPr>
              <a:t> </a:t>
            </a:r>
            <a:r>
              <a:rPr dirty="0" sz="4200">
                <a:latin typeface="Calibri"/>
                <a:cs typeface="Calibri"/>
              </a:rPr>
              <a:t>for</a:t>
            </a:r>
            <a:r>
              <a:rPr dirty="0" sz="4200" spc="-80">
                <a:latin typeface="Calibri"/>
                <a:cs typeface="Calibri"/>
              </a:rPr>
              <a:t> </a:t>
            </a:r>
            <a:r>
              <a:rPr dirty="0" sz="4200">
                <a:latin typeface="Calibri"/>
                <a:cs typeface="Calibri"/>
              </a:rPr>
              <a:t>Opioid</a:t>
            </a:r>
            <a:r>
              <a:rPr dirty="0" sz="4200" spc="-10">
                <a:latin typeface="Calibri"/>
                <a:cs typeface="Calibri"/>
              </a:rPr>
              <a:t> </a:t>
            </a:r>
            <a:r>
              <a:rPr dirty="0" sz="4200" spc="-25">
                <a:latin typeface="Calibri"/>
                <a:cs typeface="Calibri"/>
              </a:rPr>
              <a:t>Use </a:t>
            </a:r>
            <a:r>
              <a:rPr dirty="0" sz="4200">
                <a:latin typeface="Calibri"/>
                <a:cs typeface="Calibri"/>
              </a:rPr>
              <a:t>Disorder</a:t>
            </a:r>
            <a:r>
              <a:rPr dirty="0" sz="4200" spc="-70">
                <a:latin typeface="Calibri"/>
                <a:cs typeface="Calibri"/>
              </a:rPr>
              <a:t> </a:t>
            </a:r>
            <a:r>
              <a:rPr dirty="0" sz="4200" spc="-10">
                <a:latin typeface="Calibri"/>
                <a:cs typeface="Calibri"/>
              </a:rPr>
              <a:t>Treatment</a:t>
            </a:r>
            <a:endParaRPr sz="4200">
              <a:latin typeface="Calibri"/>
              <a:cs typeface="Calibri"/>
            </a:endParaRPr>
          </a:p>
        </p:txBody>
      </p:sp>
      <p:pic>
        <p:nvPicPr>
          <p:cNvPr id="5" name="object 5" descr=""/>
          <p:cNvPicPr/>
          <p:nvPr/>
        </p:nvPicPr>
        <p:blipFill>
          <a:blip r:embed="R606f50d58b6b489c" cstate="print"/>
          <a:stretch>
            <a:fillRect/>
          </a:stretch>
        </p:blipFill>
        <p:spPr>
          <a:xfrm>
            <a:off x="685800" y="371475"/>
            <a:ext cx="4581525" cy="990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Key</a:t>
            </a:r>
            <a:r>
              <a:rPr dirty="0" sz="4400" spc="-20"/>
              <a:t> </a:t>
            </a:r>
            <a:r>
              <a:rPr dirty="0" sz="4400" spc="-10"/>
              <a:t>Questions</a:t>
            </a:r>
            <a:endParaRPr sz="4400"/>
          </a:p>
        </p:txBody>
      </p:sp>
      <p:sp>
        <p:nvSpPr>
          <p:cNvPr id="3" name="object 3" descr=""/>
          <p:cNvSpPr txBox="1">
            <a:spLocks noGrp="1"/>
          </p:cNvSpPr>
          <p:nvPr>
            <p:ph type="body" idx="1"/>
          </p:nvPr>
        </p:nvSpPr>
        <p:spPr>
          <a:prstGeom prst="rect"/>
        </p:spPr>
        <p:txBody>
          <a:bodyPr wrap="square" lIns="0" tIns="16510" rIns="0" bIns="0" rtlCol="0" vert="horz">
            <a:spAutoFit/>
          </a:bodyPr>
          <a:lstStyle/>
          <a:p>
            <a:pPr marL="354965" indent="-342265">
              <a:lnSpc>
                <a:spcPct val="100000"/>
              </a:lnSpc>
              <a:spcBef>
                <a:spcPts val="130"/>
              </a:spcBef>
              <a:buSzPct val="65454"/>
              <a:buChar char="•"/>
              <a:tabLst>
                <a:tab pos="354965" algn="l"/>
              </a:tabLst>
            </a:pPr>
            <a:r>
              <a:rPr dirty="0"/>
              <a:t>What</a:t>
            </a:r>
            <a:r>
              <a:rPr dirty="0" spc="130"/>
              <a:t> </a:t>
            </a:r>
            <a:r>
              <a:rPr dirty="0"/>
              <a:t>is</a:t>
            </a:r>
            <a:r>
              <a:rPr dirty="0" spc="120"/>
              <a:t> </a:t>
            </a:r>
            <a:r>
              <a:rPr dirty="0"/>
              <a:t>opioid</a:t>
            </a:r>
            <a:r>
              <a:rPr dirty="0" spc="110"/>
              <a:t> </a:t>
            </a:r>
            <a:r>
              <a:rPr dirty="0"/>
              <a:t>use</a:t>
            </a:r>
            <a:r>
              <a:rPr dirty="0" spc="114"/>
              <a:t> </a:t>
            </a:r>
            <a:r>
              <a:rPr dirty="0"/>
              <a:t>disorder</a:t>
            </a:r>
            <a:r>
              <a:rPr dirty="0" spc="135"/>
              <a:t> </a:t>
            </a:r>
            <a:r>
              <a:rPr dirty="0"/>
              <a:t>in</a:t>
            </a:r>
            <a:r>
              <a:rPr dirty="0" spc="110"/>
              <a:t> </a:t>
            </a:r>
            <a:r>
              <a:rPr dirty="0"/>
              <a:t>the</a:t>
            </a:r>
            <a:r>
              <a:rPr dirty="0" spc="114"/>
              <a:t> </a:t>
            </a:r>
            <a:r>
              <a:rPr dirty="0"/>
              <a:t>context</a:t>
            </a:r>
            <a:r>
              <a:rPr dirty="0" spc="60"/>
              <a:t> </a:t>
            </a:r>
            <a:r>
              <a:rPr dirty="0"/>
              <a:t>of</a:t>
            </a:r>
            <a:r>
              <a:rPr dirty="0" spc="140"/>
              <a:t> </a:t>
            </a:r>
            <a:r>
              <a:rPr dirty="0"/>
              <a:t>overdose</a:t>
            </a:r>
            <a:r>
              <a:rPr dirty="0" spc="114"/>
              <a:t> </a:t>
            </a:r>
            <a:r>
              <a:rPr dirty="0" spc="-10"/>
              <a:t>crisis?</a:t>
            </a:r>
          </a:p>
          <a:p>
            <a:pPr>
              <a:lnSpc>
                <a:spcPct val="100000"/>
              </a:lnSpc>
              <a:spcBef>
                <a:spcPts val="1570"/>
              </a:spcBef>
              <a:buFont typeface="Arial MT"/>
              <a:buChar char="•"/>
            </a:pPr>
          </a:p>
          <a:p>
            <a:pPr marL="354965" indent="-342265">
              <a:lnSpc>
                <a:spcPct val="100000"/>
              </a:lnSpc>
              <a:buSzPct val="65454"/>
              <a:buChar char="•"/>
              <a:tabLst>
                <a:tab pos="354965" algn="l"/>
              </a:tabLst>
            </a:pPr>
            <a:r>
              <a:rPr dirty="0"/>
              <a:t>How</a:t>
            </a:r>
            <a:r>
              <a:rPr dirty="0" spc="95"/>
              <a:t> </a:t>
            </a:r>
            <a:r>
              <a:rPr dirty="0"/>
              <a:t>is</a:t>
            </a:r>
            <a:r>
              <a:rPr dirty="0" spc="130"/>
              <a:t> </a:t>
            </a:r>
            <a:r>
              <a:rPr dirty="0"/>
              <a:t>opioid</a:t>
            </a:r>
            <a:r>
              <a:rPr dirty="0" spc="114"/>
              <a:t> </a:t>
            </a:r>
            <a:r>
              <a:rPr dirty="0"/>
              <a:t>use</a:t>
            </a:r>
            <a:r>
              <a:rPr dirty="0" spc="195"/>
              <a:t> </a:t>
            </a:r>
            <a:r>
              <a:rPr dirty="0"/>
              <a:t>disorder</a:t>
            </a:r>
            <a:r>
              <a:rPr dirty="0" spc="140"/>
              <a:t> </a:t>
            </a:r>
            <a:r>
              <a:rPr dirty="0"/>
              <a:t>treatment</a:t>
            </a:r>
            <a:r>
              <a:rPr dirty="0" spc="145"/>
              <a:t> </a:t>
            </a:r>
            <a:r>
              <a:rPr dirty="0" spc="-10"/>
              <a:t>delivered?</a:t>
            </a:r>
          </a:p>
          <a:p>
            <a:pPr>
              <a:lnSpc>
                <a:spcPct val="100000"/>
              </a:lnSpc>
              <a:spcBef>
                <a:spcPts val="1650"/>
              </a:spcBef>
              <a:buFont typeface="Arial MT"/>
              <a:buChar char="•"/>
            </a:pPr>
          </a:p>
          <a:p>
            <a:pPr marL="354965" indent="-342265">
              <a:lnSpc>
                <a:spcPct val="100000"/>
              </a:lnSpc>
              <a:buSzPct val="65454"/>
              <a:buChar char="•"/>
              <a:tabLst>
                <a:tab pos="354965" algn="l"/>
              </a:tabLst>
            </a:pPr>
            <a:r>
              <a:rPr dirty="0"/>
              <a:t>How</a:t>
            </a:r>
            <a:r>
              <a:rPr dirty="0" spc="130"/>
              <a:t> </a:t>
            </a:r>
            <a:r>
              <a:rPr dirty="0"/>
              <a:t>is</a:t>
            </a:r>
            <a:r>
              <a:rPr dirty="0" spc="165"/>
              <a:t> </a:t>
            </a:r>
            <a:r>
              <a:rPr dirty="0"/>
              <a:t>treatment</a:t>
            </a:r>
            <a:r>
              <a:rPr dirty="0" spc="180"/>
              <a:t> </a:t>
            </a:r>
            <a:r>
              <a:rPr dirty="0"/>
              <a:t>access</a:t>
            </a:r>
            <a:r>
              <a:rPr dirty="0" spc="160"/>
              <a:t> </a:t>
            </a:r>
            <a:r>
              <a:rPr dirty="0"/>
              <a:t>changing</a:t>
            </a:r>
            <a:r>
              <a:rPr dirty="0" spc="155"/>
              <a:t> </a:t>
            </a:r>
            <a:r>
              <a:rPr dirty="0"/>
              <a:t>to</a:t>
            </a:r>
            <a:r>
              <a:rPr dirty="0" spc="155"/>
              <a:t> </a:t>
            </a:r>
            <a:r>
              <a:rPr dirty="0"/>
              <a:t>address</a:t>
            </a:r>
            <a:r>
              <a:rPr dirty="0" spc="160"/>
              <a:t> </a:t>
            </a:r>
            <a:r>
              <a:rPr dirty="0"/>
              <a:t>overdose</a:t>
            </a:r>
            <a:r>
              <a:rPr dirty="0" spc="155"/>
              <a:t> </a:t>
            </a:r>
            <a:r>
              <a:rPr dirty="0" spc="-10"/>
              <a:t>crisis?</a:t>
            </a:r>
          </a:p>
          <a:p>
            <a:pPr>
              <a:lnSpc>
                <a:spcPct val="100000"/>
              </a:lnSpc>
              <a:spcBef>
                <a:spcPts val="1575"/>
              </a:spcBef>
              <a:buFont typeface="Arial MT"/>
              <a:buChar char="•"/>
            </a:pPr>
          </a:p>
          <a:p>
            <a:pPr marL="354965" indent="-342265">
              <a:lnSpc>
                <a:spcPct val="100000"/>
              </a:lnSpc>
              <a:buSzPct val="65454"/>
              <a:buChar char="•"/>
              <a:tabLst>
                <a:tab pos="354965" algn="l"/>
              </a:tabLst>
            </a:pPr>
            <a:r>
              <a:rPr dirty="0"/>
              <a:t>How</a:t>
            </a:r>
            <a:r>
              <a:rPr dirty="0" spc="114"/>
              <a:t> </a:t>
            </a:r>
            <a:r>
              <a:rPr dirty="0"/>
              <a:t>can</a:t>
            </a:r>
            <a:r>
              <a:rPr dirty="0" spc="130"/>
              <a:t> </a:t>
            </a:r>
            <a:r>
              <a:rPr dirty="0"/>
              <a:t>hospitals</a:t>
            </a:r>
            <a:r>
              <a:rPr dirty="0" spc="135"/>
              <a:t> </a:t>
            </a:r>
            <a:r>
              <a:rPr dirty="0"/>
              <a:t>help</a:t>
            </a:r>
            <a:r>
              <a:rPr dirty="0" spc="125"/>
              <a:t> </a:t>
            </a:r>
            <a:r>
              <a:rPr dirty="0"/>
              <a:t>with</a:t>
            </a:r>
            <a:r>
              <a:rPr dirty="0" spc="130"/>
              <a:t> </a:t>
            </a:r>
            <a:r>
              <a:rPr dirty="0"/>
              <a:t>OUD</a:t>
            </a:r>
            <a:r>
              <a:rPr dirty="0" spc="114"/>
              <a:t> </a:t>
            </a:r>
            <a:r>
              <a:rPr dirty="0"/>
              <a:t>treatment</a:t>
            </a:r>
            <a:r>
              <a:rPr dirty="0" spc="160"/>
              <a:t> </a:t>
            </a:r>
            <a:r>
              <a:rPr dirty="0"/>
              <a:t>during</a:t>
            </a:r>
            <a:r>
              <a:rPr dirty="0" spc="125"/>
              <a:t> </a:t>
            </a:r>
            <a:r>
              <a:rPr dirty="0" spc="-10"/>
              <a:t>emergencies?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E72F-56BC-DF6C-B714-4F83BE85FD91}"/>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12489608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E72F-56BC-DF6C-B714-4F83BE85FD91}"/>
              </a:ext>
            </a:extLst>
          </p:cNvPr>
          <p:cNvSpPr>
            <a:spLocks noGrp="1"/>
          </p:cNvSpPr>
          <p:nvPr>
            <p:ph type="ctrTitle"/>
          </p:nvPr>
        </p:nvSpPr>
        <p:spPr>
          <a:xfrm>
            <a:off x="1524000" y="2358496"/>
            <a:ext cx="9144000" cy="2387600"/>
          </a:xfrm>
        </p:spPr>
        <p:txBody>
          <a:bodyPr>
            <a:normAutofit fontScale="90000"/>
          </a:bodyPr>
          <a:lstStyle/>
          <a:p>
            <a:r>
              <a:rPr lang="en-US" dirty="0"/>
              <a:t>Thank you!</a:t>
            </a:r>
            <a:br>
              <a:rPr lang="en-US" dirty="0"/>
            </a:br>
            <a:br>
              <a:rPr lang="en-US" dirty="0"/>
            </a:br>
            <a:r>
              <a:rPr lang="en-US" sz="4400" dirty="0"/>
              <a:t>Lou Rivera, MPA, CHES</a:t>
            </a:r>
            <a:br>
              <a:rPr lang="en-US" sz="4400" dirty="0"/>
            </a:br>
            <a:r>
              <a:rPr lang="en-US" sz="4400" dirty="0"/>
              <a:t>Director of Community Engagement &amp; Response</a:t>
            </a:r>
            <a:br>
              <a:rPr lang="en-US" sz="4400" dirty="0"/>
            </a:br>
            <a:r>
              <a:rPr lang="en-US" sz="4400" dirty="0">
                <a:hlinkClick r:id="rcIdad90e4276e4244af"/>
              </a:rPr>
              <a:t>lrivera10@health.nyc.gov</a:t>
            </a:r>
            <a:r>
              <a:rPr lang="en-US" sz="4400" dirty="0"/>
              <a:t> </a:t>
            </a:r>
          </a:p>
        </p:txBody>
      </p:sp>
    </p:spTree>
    <p:extLst>
      <p:ext uri="{BB962C8B-B14F-4D97-AF65-F5344CB8AC3E}">
        <p14:creationId xmlns:p14="http://schemas.microsoft.com/office/powerpoint/2010/main" val="111449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1514475" y="828675"/>
            <a:ext cx="8553450" cy="5943600"/>
            <a:chOff x="1514475" y="828675"/>
            <a:chExt cx="8553450" cy="5943600"/>
          </a:xfrm>
        </p:grpSpPr>
        <p:sp>
          <p:nvSpPr>
            <p:cNvPr id="3" name="object 3" descr=""/>
            <p:cNvSpPr/>
            <p:nvPr/>
          </p:nvSpPr>
          <p:spPr>
            <a:xfrm>
              <a:off x="1552575" y="866775"/>
              <a:ext cx="8477250" cy="5867400"/>
            </a:xfrm>
            <a:custGeom>
              <a:avLst/>
              <a:gdLst/>
              <a:ahLst/>
              <a:cxnLst/>
              <a:rect l="l" t="t" r="r" b="b"/>
              <a:pathLst>
                <a:path w="8477250" h="5867400">
                  <a:moveTo>
                    <a:pt x="0" y="5867400"/>
                  </a:moveTo>
                  <a:lnTo>
                    <a:pt x="8477250" y="5867400"/>
                  </a:lnTo>
                  <a:lnTo>
                    <a:pt x="8477250" y="0"/>
                  </a:lnTo>
                  <a:lnTo>
                    <a:pt x="0" y="0"/>
                  </a:lnTo>
                  <a:lnTo>
                    <a:pt x="0" y="5867400"/>
                  </a:lnTo>
                  <a:close/>
                </a:path>
              </a:pathLst>
            </a:custGeom>
            <a:ln w="76200">
              <a:solidFill>
                <a:srgbClr val="155F82"/>
              </a:solidFill>
            </a:ln>
          </p:spPr>
          <p:txBody>
            <a:bodyPr wrap="square" lIns="0" tIns="0" rIns="0" bIns="0" rtlCol="0"/>
            <a:lstStyle/>
            <a:p/>
          </p:txBody>
        </p:sp>
        <p:pic>
          <p:nvPicPr>
            <p:cNvPr id="4" name="object 4" descr=""/>
            <p:cNvPicPr/>
            <p:nvPr/>
          </p:nvPicPr>
          <p:blipFill>
            <a:blip r:embed="R94e3336b86a04c7d" cstate="print"/>
            <a:stretch>
              <a:fillRect/>
            </a:stretch>
          </p:blipFill>
          <p:spPr>
            <a:xfrm>
              <a:off x="2333625" y="923925"/>
              <a:ext cx="6915150" cy="5762625"/>
            </a:xfrm>
            <a:prstGeom prst="rect">
              <a:avLst/>
            </a:prstGeom>
          </p:spPr>
        </p:pic>
      </p:grpSp>
      <p:sp>
        <p:nvSpPr>
          <p:cNvPr id="5" name="object 5"/>
          <p:cNvSpPr txBox="1">
            <a:spLocks noGrp="1"/>
          </p:cNvSpPr>
          <p:nvPr>
            <p:ph type="title"/>
          </p:nvPr>
        </p:nvSpPr>
        <p:spPr>
          <a:xfrm>
            <a:off x="1168082" y="174243"/>
            <a:ext cx="8363584" cy="575310"/>
          </a:xfrm>
          <a:prstGeom prst="rect"/>
        </p:spPr>
        <p:txBody>
          <a:bodyPr wrap="square" lIns="0" tIns="13335" rIns="0" bIns="0" rtlCol="0" vert="horz">
            <a:spAutoFit/>
          </a:bodyPr>
          <a:lstStyle/>
          <a:p>
            <a:pPr marL="12700">
              <a:lnSpc>
                <a:spcPct val="100000"/>
              </a:lnSpc>
              <a:spcBef>
                <a:spcPts val="105"/>
              </a:spcBef>
            </a:pPr>
            <a:r>
              <a:rPr dirty="0" sz="3600" spc="-10"/>
              <a:t>Evidence-</a:t>
            </a:r>
            <a:r>
              <a:rPr dirty="0" sz="3600"/>
              <a:t>Based</a:t>
            </a:r>
            <a:r>
              <a:rPr dirty="0" sz="3600" spc="-50"/>
              <a:t> </a:t>
            </a:r>
            <a:r>
              <a:rPr dirty="0" sz="3600"/>
              <a:t>Care</a:t>
            </a:r>
            <a:r>
              <a:rPr dirty="0" sz="3600" spc="-20"/>
              <a:t> </a:t>
            </a:r>
            <a:r>
              <a:rPr dirty="0" sz="3600"/>
              <a:t>for</a:t>
            </a:r>
            <a:r>
              <a:rPr dirty="0" sz="3600" spc="-75"/>
              <a:t> </a:t>
            </a:r>
            <a:r>
              <a:rPr dirty="0" sz="3600"/>
              <a:t>Opioid</a:t>
            </a:r>
            <a:r>
              <a:rPr dirty="0" sz="3600" spc="-55"/>
              <a:t> </a:t>
            </a:r>
            <a:r>
              <a:rPr dirty="0" sz="3600"/>
              <a:t>Use</a:t>
            </a:r>
            <a:r>
              <a:rPr dirty="0" sz="3600" spc="-25"/>
              <a:t> </a:t>
            </a:r>
            <a:r>
              <a:rPr dirty="0" sz="3600" spc="-10"/>
              <a:t>Disorder</a:t>
            </a:r>
            <a:endParaRPr sz="3600"/>
          </a:p>
        </p:txBody>
      </p:sp>
      <p:sp>
        <p:nvSpPr>
          <p:cNvPr id="6" name="object 6" descr=""/>
          <p:cNvSpPr txBox="1"/>
          <p:nvPr/>
        </p:nvSpPr>
        <p:spPr>
          <a:xfrm>
            <a:off x="4669790" y="1763331"/>
            <a:ext cx="2031364" cy="1536700"/>
          </a:xfrm>
          <a:prstGeom prst="rect">
            <a:avLst/>
          </a:prstGeom>
        </p:spPr>
        <p:txBody>
          <a:bodyPr wrap="square" lIns="0" tIns="12700" rIns="0" bIns="0" rtlCol="0" vert="horz">
            <a:spAutoFit/>
          </a:bodyPr>
          <a:lstStyle/>
          <a:p>
            <a:pPr algn="ctr" marL="1905">
              <a:lnSpc>
                <a:spcPct val="100000"/>
              </a:lnSpc>
              <a:spcBef>
                <a:spcPts val="100"/>
              </a:spcBef>
            </a:pPr>
            <a:r>
              <a:rPr dirty="0" sz="2400" spc="-10" b="1">
                <a:latin typeface="Arial"/>
                <a:cs typeface="Arial"/>
              </a:rPr>
              <a:t>Medication</a:t>
            </a:r>
            <a:endParaRPr sz="2400">
              <a:latin typeface="Arial"/>
              <a:cs typeface="Arial"/>
            </a:endParaRPr>
          </a:p>
          <a:p>
            <a:pPr algn="ctr" marL="12065" marR="5080" indent="-635">
              <a:lnSpc>
                <a:spcPct val="104299"/>
              </a:lnSpc>
            </a:pPr>
            <a:r>
              <a:rPr dirty="0" sz="2400" spc="-10">
                <a:latin typeface="Arial MT"/>
                <a:cs typeface="Arial MT"/>
              </a:rPr>
              <a:t>Methadone Buprenorphine Naltrexone</a:t>
            </a:r>
            <a:endParaRPr sz="2400">
              <a:latin typeface="Arial MT"/>
              <a:cs typeface="Arial MT"/>
            </a:endParaRPr>
          </a:p>
        </p:txBody>
      </p:sp>
      <p:sp>
        <p:nvSpPr>
          <p:cNvPr id="7" name="object 7" descr=""/>
          <p:cNvSpPr txBox="1"/>
          <p:nvPr/>
        </p:nvSpPr>
        <p:spPr>
          <a:xfrm>
            <a:off x="2705354" y="4248848"/>
            <a:ext cx="2933065" cy="1694814"/>
          </a:xfrm>
          <a:prstGeom prst="rect">
            <a:avLst/>
          </a:prstGeom>
        </p:spPr>
        <p:txBody>
          <a:bodyPr wrap="square" lIns="0" tIns="66040" rIns="0" bIns="0" rtlCol="0" vert="horz">
            <a:spAutoFit/>
          </a:bodyPr>
          <a:lstStyle/>
          <a:p>
            <a:pPr algn="ctr">
              <a:lnSpc>
                <a:spcPct val="100000"/>
              </a:lnSpc>
              <a:spcBef>
                <a:spcPts val="520"/>
              </a:spcBef>
            </a:pPr>
            <a:r>
              <a:rPr dirty="0" sz="2150" b="1">
                <a:latin typeface="Arial"/>
                <a:cs typeface="Arial"/>
              </a:rPr>
              <a:t>Recovery</a:t>
            </a:r>
            <a:r>
              <a:rPr dirty="0" sz="2150" spc="114" b="1">
                <a:latin typeface="Arial"/>
                <a:cs typeface="Arial"/>
              </a:rPr>
              <a:t> </a:t>
            </a:r>
            <a:r>
              <a:rPr dirty="0" sz="2150" spc="-10" b="1">
                <a:latin typeface="Arial"/>
                <a:cs typeface="Arial"/>
              </a:rPr>
              <a:t>Support</a:t>
            </a:r>
            <a:endParaRPr sz="2150">
              <a:latin typeface="Arial"/>
              <a:cs typeface="Arial"/>
            </a:endParaRPr>
          </a:p>
          <a:p>
            <a:pPr algn="ctr" marL="12700" marR="5080" indent="-5080">
              <a:lnSpc>
                <a:spcPct val="92200"/>
              </a:lnSpc>
              <a:spcBef>
                <a:spcPts val="625"/>
              </a:spcBef>
            </a:pPr>
            <a:r>
              <a:rPr dirty="0" sz="2150">
                <a:latin typeface="Arial MT"/>
                <a:cs typeface="Arial MT"/>
              </a:rPr>
              <a:t>Mutual</a:t>
            </a:r>
            <a:r>
              <a:rPr dirty="0" sz="2150" spc="55">
                <a:latin typeface="Arial MT"/>
                <a:cs typeface="Arial MT"/>
              </a:rPr>
              <a:t> </a:t>
            </a:r>
            <a:r>
              <a:rPr dirty="0" sz="2150">
                <a:latin typeface="Arial MT"/>
                <a:cs typeface="Arial MT"/>
              </a:rPr>
              <a:t>support</a:t>
            </a:r>
            <a:r>
              <a:rPr dirty="0" sz="2150" spc="165">
                <a:latin typeface="Arial MT"/>
                <a:cs typeface="Arial MT"/>
              </a:rPr>
              <a:t> </a:t>
            </a:r>
            <a:r>
              <a:rPr dirty="0" sz="2150" spc="-10">
                <a:latin typeface="Arial MT"/>
                <a:cs typeface="Arial MT"/>
              </a:rPr>
              <a:t>groups, </a:t>
            </a:r>
            <a:r>
              <a:rPr dirty="0" sz="2150">
                <a:latin typeface="Arial MT"/>
                <a:cs typeface="Arial MT"/>
              </a:rPr>
              <a:t>peer</a:t>
            </a:r>
            <a:r>
              <a:rPr dirty="0" sz="2150" spc="100">
                <a:latin typeface="Arial MT"/>
                <a:cs typeface="Arial MT"/>
              </a:rPr>
              <a:t> </a:t>
            </a:r>
            <a:r>
              <a:rPr dirty="0" sz="2150">
                <a:latin typeface="Arial MT"/>
                <a:cs typeface="Arial MT"/>
              </a:rPr>
              <a:t>recovery</a:t>
            </a:r>
            <a:r>
              <a:rPr dirty="0" sz="2150" spc="135">
                <a:latin typeface="Arial MT"/>
                <a:cs typeface="Arial MT"/>
              </a:rPr>
              <a:t> </a:t>
            </a:r>
            <a:r>
              <a:rPr dirty="0" sz="2150" spc="-10">
                <a:latin typeface="Arial MT"/>
                <a:cs typeface="Arial MT"/>
              </a:rPr>
              <a:t>coaches, </a:t>
            </a:r>
            <a:r>
              <a:rPr dirty="0" sz="2150">
                <a:latin typeface="Arial MT"/>
                <a:cs typeface="Arial MT"/>
              </a:rPr>
              <a:t>housing,</a:t>
            </a:r>
            <a:r>
              <a:rPr dirty="0" sz="2150" spc="155">
                <a:latin typeface="Arial MT"/>
                <a:cs typeface="Arial MT"/>
              </a:rPr>
              <a:t> </a:t>
            </a:r>
            <a:r>
              <a:rPr dirty="0" sz="2150" spc="-20">
                <a:latin typeface="Arial MT"/>
                <a:cs typeface="Arial MT"/>
              </a:rPr>
              <a:t>case </a:t>
            </a:r>
            <a:r>
              <a:rPr dirty="0" sz="2150">
                <a:latin typeface="Arial MT"/>
                <a:cs typeface="Arial MT"/>
              </a:rPr>
              <a:t>management,</a:t>
            </a:r>
            <a:r>
              <a:rPr dirty="0" sz="2150" spc="185">
                <a:latin typeface="Arial MT"/>
                <a:cs typeface="Arial MT"/>
              </a:rPr>
              <a:t> </a:t>
            </a:r>
            <a:r>
              <a:rPr dirty="0" sz="2150" spc="-25">
                <a:latin typeface="Arial MT"/>
                <a:cs typeface="Arial MT"/>
              </a:rPr>
              <a:t>etc</a:t>
            </a:r>
            <a:endParaRPr sz="2150">
              <a:latin typeface="Arial MT"/>
              <a:cs typeface="Arial MT"/>
            </a:endParaRPr>
          </a:p>
        </p:txBody>
      </p:sp>
      <p:sp>
        <p:nvSpPr>
          <p:cNvPr id="8" name="object 8" descr=""/>
          <p:cNvSpPr txBox="1"/>
          <p:nvPr/>
        </p:nvSpPr>
        <p:spPr>
          <a:xfrm>
            <a:off x="6015354" y="4234878"/>
            <a:ext cx="2600325" cy="1645285"/>
          </a:xfrm>
          <a:prstGeom prst="rect">
            <a:avLst/>
          </a:prstGeom>
        </p:spPr>
        <p:txBody>
          <a:bodyPr wrap="square" lIns="0" tIns="45085" rIns="0" bIns="0" rtlCol="0" vert="horz">
            <a:spAutoFit/>
          </a:bodyPr>
          <a:lstStyle/>
          <a:p>
            <a:pPr algn="ctr" marL="408305" marR="390525">
              <a:lnSpc>
                <a:spcPts val="2400"/>
              </a:lnSpc>
              <a:spcBef>
                <a:spcPts val="355"/>
              </a:spcBef>
            </a:pPr>
            <a:r>
              <a:rPr dirty="0" sz="2150" spc="-10" b="1">
                <a:latin typeface="Arial"/>
                <a:cs typeface="Arial"/>
              </a:rPr>
              <a:t>Psychosocial Counseling</a:t>
            </a:r>
            <a:endParaRPr sz="2150">
              <a:latin typeface="Arial"/>
              <a:cs typeface="Arial"/>
            </a:endParaRPr>
          </a:p>
          <a:p>
            <a:pPr algn="ctr" marL="12700" marR="5080" indent="8255">
              <a:lnSpc>
                <a:spcPts val="2400"/>
              </a:lnSpc>
              <a:spcBef>
                <a:spcPts val="535"/>
              </a:spcBef>
            </a:pPr>
            <a:r>
              <a:rPr dirty="0" sz="2150">
                <a:latin typeface="Arial MT"/>
                <a:cs typeface="Arial MT"/>
              </a:rPr>
              <a:t>Cognitive</a:t>
            </a:r>
            <a:r>
              <a:rPr dirty="0" sz="2150" spc="155">
                <a:latin typeface="Arial MT"/>
                <a:cs typeface="Arial MT"/>
              </a:rPr>
              <a:t> </a:t>
            </a:r>
            <a:r>
              <a:rPr dirty="0" sz="2150" spc="-10">
                <a:latin typeface="Arial MT"/>
                <a:cs typeface="Arial MT"/>
              </a:rPr>
              <a:t>behavioral </a:t>
            </a:r>
            <a:r>
              <a:rPr dirty="0" sz="2150">
                <a:latin typeface="Arial MT"/>
                <a:cs typeface="Arial MT"/>
              </a:rPr>
              <a:t>therapy,</a:t>
            </a:r>
            <a:r>
              <a:rPr dirty="0" sz="2150" spc="60">
                <a:latin typeface="Arial MT"/>
                <a:cs typeface="Arial MT"/>
              </a:rPr>
              <a:t> </a:t>
            </a:r>
            <a:r>
              <a:rPr dirty="0" sz="2150" spc="-10">
                <a:latin typeface="Arial MT"/>
                <a:cs typeface="Arial MT"/>
              </a:rPr>
              <a:t>contingency </a:t>
            </a:r>
            <a:r>
              <a:rPr dirty="0" sz="2150">
                <a:latin typeface="Arial MT"/>
                <a:cs typeface="Arial MT"/>
              </a:rPr>
              <a:t>management,</a:t>
            </a:r>
            <a:r>
              <a:rPr dirty="0" sz="2150" spc="275">
                <a:latin typeface="Arial MT"/>
                <a:cs typeface="Arial MT"/>
              </a:rPr>
              <a:t> </a:t>
            </a:r>
            <a:r>
              <a:rPr dirty="0" sz="2150" spc="-25">
                <a:latin typeface="Arial MT"/>
                <a:cs typeface="Arial MT"/>
              </a:rPr>
              <a:t>etc</a:t>
            </a:r>
            <a:endParaRPr sz="2150">
              <a:latin typeface="Arial MT"/>
              <a:cs typeface="Arial MT"/>
            </a:endParaRPr>
          </a:p>
        </p:txBody>
      </p:sp>
      <p:sp>
        <p:nvSpPr>
          <p:cNvPr id="9" name="object 9" descr=""/>
          <p:cNvSpPr txBox="1"/>
          <p:nvPr/>
        </p:nvSpPr>
        <p:spPr>
          <a:xfrm>
            <a:off x="1672600" y="2486492"/>
            <a:ext cx="366395" cy="2233295"/>
          </a:xfrm>
          <a:prstGeom prst="rect">
            <a:avLst/>
          </a:prstGeom>
        </p:spPr>
        <p:txBody>
          <a:bodyPr wrap="square" lIns="0" tIns="0" rIns="0" bIns="0" rtlCol="0" vert="vert270">
            <a:spAutoFit/>
          </a:bodyPr>
          <a:lstStyle/>
          <a:p>
            <a:pPr marL="12700">
              <a:lnSpc>
                <a:spcPts val="2755"/>
              </a:lnSpc>
            </a:pPr>
            <a:r>
              <a:rPr dirty="0" sz="2400">
                <a:latin typeface="Arial MT"/>
                <a:cs typeface="Arial MT"/>
              </a:rPr>
              <a:t>Harm</a:t>
            </a:r>
            <a:r>
              <a:rPr dirty="0" sz="2400" spc="-65">
                <a:latin typeface="Arial MT"/>
                <a:cs typeface="Arial MT"/>
              </a:rPr>
              <a:t> </a:t>
            </a:r>
            <a:r>
              <a:rPr dirty="0" sz="2400" spc="-10">
                <a:latin typeface="Arial MT"/>
                <a:cs typeface="Arial MT"/>
              </a:rPr>
              <a:t>Reduction</a:t>
            </a:r>
            <a:endParaRPr sz="2400">
              <a:latin typeface="Arial MT"/>
              <a:cs typeface="Arial MT"/>
            </a:endParaRPr>
          </a:p>
        </p:txBody>
      </p:sp>
      <p:sp>
        <p:nvSpPr>
          <p:cNvPr id="10" name="object 10" descr=""/>
          <p:cNvSpPr txBox="1"/>
          <p:nvPr/>
        </p:nvSpPr>
        <p:spPr>
          <a:xfrm>
            <a:off x="9577435" y="2642616"/>
            <a:ext cx="366395" cy="2234565"/>
          </a:xfrm>
          <a:prstGeom prst="rect">
            <a:avLst/>
          </a:prstGeom>
        </p:spPr>
        <p:txBody>
          <a:bodyPr wrap="square" lIns="0" tIns="0" rIns="0" bIns="0" rtlCol="0" vert="vert">
            <a:spAutoFit/>
          </a:bodyPr>
          <a:lstStyle/>
          <a:p>
            <a:pPr marL="12700">
              <a:lnSpc>
                <a:spcPts val="2755"/>
              </a:lnSpc>
            </a:pPr>
            <a:r>
              <a:rPr dirty="0" sz="2400">
                <a:latin typeface="Arial MT"/>
                <a:cs typeface="Arial MT"/>
              </a:rPr>
              <a:t>Harm</a:t>
            </a:r>
            <a:r>
              <a:rPr dirty="0" sz="2400" spc="-65">
                <a:latin typeface="Arial MT"/>
                <a:cs typeface="Arial MT"/>
              </a:rPr>
              <a:t> </a:t>
            </a:r>
            <a:r>
              <a:rPr dirty="0" sz="2400" spc="-10">
                <a:latin typeface="Arial MT"/>
                <a:cs typeface="Arial MT"/>
              </a:rPr>
              <a:t>Reduction</a:t>
            </a:r>
            <a:endParaRPr sz="240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44424" rIns="0" bIns="0" rtlCol="0" vert="horz">
            <a:spAutoFit/>
          </a:bodyPr>
          <a:lstStyle/>
          <a:p>
            <a:pPr marL="384810">
              <a:lnSpc>
                <a:spcPct val="100000"/>
              </a:lnSpc>
              <a:spcBef>
                <a:spcPts val="105"/>
              </a:spcBef>
            </a:pPr>
            <a:r>
              <a:rPr dirty="0" sz="3600"/>
              <a:t>Medications</a:t>
            </a:r>
            <a:r>
              <a:rPr dirty="0" sz="3600" spc="-10"/>
              <a:t> </a:t>
            </a:r>
            <a:r>
              <a:rPr dirty="0" sz="3600"/>
              <a:t>for</a:t>
            </a:r>
            <a:r>
              <a:rPr dirty="0" sz="3600" spc="-70"/>
              <a:t> </a:t>
            </a:r>
            <a:r>
              <a:rPr dirty="0" sz="3600"/>
              <a:t>OUD</a:t>
            </a:r>
            <a:r>
              <a:rPr dirty="0" sz="3600" spc="-55"/>
              <a:t> </a:t>
            </a:r>
            <a:r>
              <a:rPr dirty="0" sz="3600"/>
              <a:t>are</a:t>
            </a:r>
            <a:r>
              <a:rPr dirty="0" sz="3600" spc="-75"/>
              <a:t> </a:t>
            </a:r>
            <a:r>
              <a:rPr dirty="0" sz="3600"/>
              <a:t>highly</a:t>
            </a:r>
            <a:r>
              <a:rPr dirty="0" sz="3600" spc="-5"/>
              <a:t> </a:t>
            </a:r>
            <a:r>
              <a:rPr dirty="0" sz="3600" spc="-10"/>
              <a:t>effective</a:t>
            </a:r>
            <a:endParaRPr sz="3600"/>
          </a:p>
        </p:txBody>
      </p:sp>
      <p:sp>
        <p:nvSpPr>
          <p:cNvPr id="3" name="object 3" descr=""/>
          <p:cNvSpPr txBox="1"/>
          <p:nvPr/>
        </p:nvSpPr>
        <p:spPr>
          <a:xfrm>
            <a:off x="660082" y="1954720"/>
            <a:ext cx="6393815" cy="3841115"/>
          </a:xfrm>
          <a:prstGeom prst="rect">
            <a:avLst/>
          </a:prstGeom>
        </p:spPr>
        <p:txBody>
          <a:bodyPr wrap="square" lIns="0" tIns="47625" rIns="0" bIns="0" rtlCol="0" vert="horz">
            <a:spAutoFit/>
          </a:bodyPr>
          <a:lstStyle/>
          <a:p>
            <a:pPr marL="269240" indent="-256540">
              <a:lnSpc>
                <a:spcPct val="100000"/>
              </a:lnSpc>
              <a:spcBef>
                <a:spcPts val="375"/>
              </a:spcBef>
              <a:buFont typeface="Arial MT"/>
              <a:buChar char="•"/>
              <a:tabLst>
                <a:tab pos="269240" algn="l"/>
              </a:tabLst>
            </a:pPr>
            <a:r>
              <a:rPr dirty="0" sz="2400" b="1">
                <a:latin typeface="Arial"/>
                <a:cs typeface="Arial"/>
              </a:rPr>
              <a:t>3</a:t>
            </a:r>
            <a:r>
              <a:rPr dirty="0" sz="2400" spc="-30" b="1">
                <a:latin typeface="Arial"/>
                <a:cs typeface="Arial"/>
              </a:rPr>
              <a:t> </a:t>
            </a:r>
            <a:r>
              <a:rPr dirty="0" sz="2400" b="1">
                <a:latin typeface="Arial"/>
                <a:cs typeface="Arial"/>
              </a:rPr>
              <a:t>FDA</a:t>
            </a:r>
            <a:r>
              <a:rPr dirty="0" sz="2400" spc="-55" b="1">
                <a:latin typeface="Arial"/>
                <a:cs typeface="Arial"/>
              </a:rPr>
              <a:t> </a:t>
            </a:r>
            <a:r>
              <a:rPr dirty="0" sz="2400" b="1">
                <a:latin typeface="Arial"/>
                <a:cs typeface="Arial"/>
              </a:rPr>
              <a:t>approved</a:t>
            </a:r>
            <a:r>
              <a:rPr dirty="0" sz="2400" spc="-75" b="1">
                <a:latin typeface="Arial"/>
                <a:cs typeface="Arial"/>
              </a:rPr>
              <a:t> </a:t>
            </a:r>
            <a:r>
              <a:rPr dirty="0" sz="2400" spc="-10" b="1">
                <a:latin typeface="Arial"/>
                <a:cs typeface="Arial"/>
              </a:rPr>
              <a:t>medications:</a:t>
            </a:r>
            <a:endParaRPr sz="2400">
              <a:latin typeface="Arial"/>
              <a:cs typeface="Arial"/>
            </a:endParaRPr>
          </a:p>
          <a:p>
            <a:pPr lvl="1" marL="527050" indent="-257810">
              <a:lnSpc>
                <a:spcPct val="100000"/>
              </a:lnSpc>
              <a:spcBef>
                <a:spcPts val="275"/>
              </a:spcBef>
              <a:buChar char="•"/>
              <a:tabLst>
                <a:tab pos="527050" algn="l"/>
              </a:tabLst>
            </a:pPr>
            <a:r>
              <a:rPr dirty="0" sz="2400">
                <a:latin typeface="Arial MT"/>
                <a:cs typeface="Arial MT"/>
              </a:rPr>
              <a:t>Methadone</a:t>
            </a:r>
            <a:r>
              <a:rPr dirty="0" sz="2400" spc="-60">
                <a:latin typeface="Arial MT"/>
                <a:cs typeface="Arial MT"/>
              </a:rPr>
              <a:t> </a:t>
            </a:r>
            <a:r>
              <a:rPr dirty="0" sz="2400">
                <a:latin typeface="Arial MT"/>
                <a:cs typeface="Arial MT"/>
              </a:rPr>
              <a:t>–</a:t>
            </a:r>
            <a:r>
              <a:rPr dirty="0" sz="2400" spc="-45">
                <a:latin typeface="Arial MT"/>
                <a:cs typeface="Arial MT"/>
              </a:rPr>
              <a:t> </a:t>
            </a:r>
            <a:r>
              <a:rPr dirty="0" sz="2400">
                <a:latin typeface="Arial MT"/>
                <a:cs typeface="Arial MT"/>
              </a:rPr>
              <a:t>full</a:t>
            </a:r>
            <a:r>
              <a:rPr dirty="0" sz="2400" spc="-50">
                <a:latin typeface="Arial MT"/>
                <a:cs typeface="Arial MT"/>
              </a:rPr>
              <a:t> </a:t>
            </a:r>
            <a:r>
              <a:rPr dirty="0" sz="2400">
                <a:latin typeface="Arial MT"/>
                <a:cs typeface="Arial MT"/>
              </a:rPr>
              <a:t>opioid</a:t>
            </a:r>
            <a:r>
              <a:rPr dirty="0" sz="2400" spc="-95">
                <a:latin typeface="Arial MT"/>
                <a:cs typeface="Arial MT"/>
              </a:rPr>
              <a:t> </a:t>
            </a:r>
            <a:r>
              <a:rPr dirty="0" sz="2400" spc="-10">
                <a:latin typeface="Arial MT"/>
                <a:cs typeface="Arial MT"/>
              </a:rPr>
              <a:t>agonist</a:t>
            </a:r>
            <a:endParaRPr sz="2400">
              <a:latin typeface="Arial MT"/>
              <a:cs typeface="Arial MT"/>
            </a:endParaRPr>
          </a:p>
          <a:p>
            <a:pPr lvl="1" marL="527050" indent="-257810">
              <a:lnSpc>
                <a:spcPct val="100000"/>
              </a:lnSpc>
              <a:spcBef>
                <a:spcPts val="200"/>
              </a:spcBef>
              <a:buChar char="•"/>
              <a:tabLst>
                <a:tab pos="527050" algn="l"/>
              </a:tabLst>
            </a:pPr>
            <a:r>
              <a:rPr dirty="0" sz="2400">
                <a:latin typeface="Arial MT"/>
                <a:cs typeface="Arial MT"/>
              </a:rPr>
              <a:t>Buprenorphine</a:t>
            </a:r>
            <a:r>
              <a:rPr dirty="0" sz="2400" spc="-80">
                <a:latin typeface="Arial MT"/>
                <a:cs typeface="Arial MT"/>
              </a:rPr>
              <a:t> </a:t>
            </a:r>
            <a:r>
              <a:rPr dirty="0" sz="2400">
                <a:latin typeface="Arial MT"/>
                <a:cs typeface="Arial MT"/>
              </a:rPr>
              <a:t>–</a:t>
            </a:r>
            <a:r>
              <a:rPr dirty="0" sz="2400" spc="-65">
                <a:latin typeface="Arial MT"/>
                <a:cs typeface="Arial MT"/>
              </a:rPr>
              <a:t> </a:t>
            </a:r>
            <a:r>
              <a:rPr dirty="0" sz="2400">
                <a:latin typeface="Arial MT"/>
                <a:cs typeface="Arial MT"/>
              </a:rPr>
              <a:t>partial</a:t>
            </a:r>
            <a:r>
              <a:rPr dirty="0" sz="2400" spc="-75">
                <a:latin typeface="Arial MT"/>
                <a:cs typeface="Arial MT"/>
              </a:rPr>
              <a:t> </a:t>
            </a:r>
            <a:r>
              <a:rPr dirty="0" sz="2400">
                <a:latin typeface="Arial MT"/>
                <a:cs typeface="Arial MT"/>
              </a:rPr>
              <a:t>opioid</a:t>
            </a:r>
            <a:r>
              <a:rPr dirty="0" sz="2400" spc="-55">
                <a:latin typeface="Arial MT"/>
                <a:cs typeface="Arial MT"/>
              </a:rPr>
              <a:t> </a:t>
            </a:r>
            <a:r>
              <a:rPr dirty="0" sz="2400" spc="-10">
                <a:latin typeface="Arial MT"/>
                <a:cs typeface="Arial MT"/>
              </a:rPr>
              <a:t>agonist</a:t>
            </a:r>
            <a:endParaRPr sz="2400">
              <a:latin typeface="Arial MT"/>
              <a:cs typeface="Arial MT"/>
            </a:endParaRPr>
          </a:p>
          <a:p>
            <a:pPr lvl="1" marL="527050" indent="-257810">
              <a:lnSpc>
                <a:spcPct val="100000"/>
              </a:lnSpc>
              <a:spcBef>
                <a:spcPts val="195"/>
              </a:spcBef>
              <a:buChar char="•"/>
              <a:tabLst>
                <a:tab pos="527050" algn="l"/>
              </a:tabLst>
            </a:pPr>
            <a:r>
              <a:rPr dirty="0" sz="2400" spc="-10">
                <a:latin typeface="Arial MT"/>
                <a:cs typeface="Arial MT"/>
              </a:rPr>
              <a:t>Naltrexone-</a:t>
            </a:r>
            <a:r>
              <a:rPr dirty="0" sz="2400">
                <a:latin typeface="Arial MT"/>
                <a:cs typeface="Arial MT"/>
              </a:rPr>
              <a:t>ER</a:t>
            </a:r>
            <a:r>
              <a:rPr dirty="0" sz="2400" spc="15">
                <a:latin typeface="Arial MT"/>
                <a:cs typeface="Arial MT"/>
              </a:rPr>
              <a:t> </a:t>
            </a:r>
            <a:r>
              <a:rPr dirty="0" sz="2400">
                <a:latin typeface="Arial MT"/>
                <a:cs typeface="Arial MT"/>
              </a:rPr>
              <a:t>–</a:t>
            </a:r>
            <a:r>
              <a:rPr dirty="0" sz="2400" spc="-5">
                <a:latin typeface="Arial MT"/>
                <a:cs typeface="Arial MT"/>
              </a:rPr>
              <a:t> </a:t>
            </a:r>
            <a:r>
              <a:rPr dirty="0" sz="2400">
                <a:latin typeface="Arial MT"/>
                <a:cs typeface="Arial MT"/>
              </a:rPr>
              <a:t>opioid</a:t>
            </a:r>
            <a:r>
              <a:rPr dirty="0" sz="2400" spc="5">
                <a:latin typeface="Arial MT"/>
                <a:cs typeface="Arial MT"/>
              </a:rPr>
              <a:t> </a:t>
            </a:r>
            <a:r>
              <a:rPr dirty="0" sz="2400" spc="-10">
                <a:latin typeface="Arial MT"/>
                <a:cs typeface="Arial MT"/>
              </a:rPr>
              <a:t>antagonist</a:t>
            </a:r>
            <a:endParaRPr sz="2400">
              <a:latin typeface="Arial MT"/>
              <a:cs typeface="Arial MT"/>
            </a:endParaRPr>
          </a:p>
          <a:p>
            <a:pPr marL="182880" indent="-170180">
              <a:lnSpc>
                <a:spcPts val="2715"/>
              </a:lnSpc>
              <a:spcBef>
                <a:spcPts val="725"/>
              </a:spcBef>
              <a:buFont typeface="Arial MT"/>
              <a:buChar char="•"/>
              <a:tabLst>
                <a:tab pos="182880" algn="l"/>
              </a:tabLst>
            </a:pPr>
            <a:r>
              <a:rPr dirty="0" sz="2400" b="1">
                <a:latin typeface="Arial"/>
                <a:cs typeface="Arial"/>
              </a:rPr>
              <a:t>“Detox”</a:t>
            </a:r>
            <a:r>
              <a:rPr dirty="0" sz="2400" spc="5" b="1">
                <a:latin typeface="Arial"/>
                <a:cs typeface="Arial"/>
              </a:rPr>
              <a:t> </a:t>
            </a:r>
            <a:r>
              <a:rPr dirty="0" sz="2400" b="1">
                <a:latin typeface="Arial"/>
                <a:cs typeface="Arial"/>
              </a:rPr>
              <a:t>is</a:t>
            </a:r>
            <a:r>
              <a:rPr dirty="0" sz="2400" spc="-50" b="1">
                <a:latin typeface="Arial"/>
                <a:cs typeface="Arial"/>
              </a:rPr>
              <a:t> </a:t>
            </a:r>
            <a:r>
              <a:rPr dirty="0" sz="2400" b="1">
                <a:latin typeface="Arial"/>
                <a:cs typeface="Arial"/>
              </a:rPr>
              <a:t>just</a:t>
            </a:r>
            <a:r>
              <a:rPr dirty="0" sz="2400" spc="-40" b="1">
                <a:latin typeface="Arial"/>
                <a:cs typeface="Arial"/>
              </a:rPr>
              <a:t> </a:t>
            </a:r>
            <a:r>
              <a:rPr dirty="0" sz="2400" b="1">
                <a:latin typeface="Arial"/>
                <a:cs typeface="Arial"/>
              </a:rPr>
              <a:t>the</a:t>
            </a:r>
            <a:r>
              <a:rPr dirty="0" sz="2400" spc="15" b="1">
                <a:latin typeface="Arial"/>
                <a:cs typeface="Arial"/>
              </a:rPr>
              <a:t> </a:t>
            </a:r>
            <a:r>
              <a:rPr dirty="0" sz="2400" b="1">
                <a:latin typeface="Arial"/>
                <a:cs typeface="Arial"/>
              </a:rPr>
              <a:t>first</a:t>
            </a:r>
            <a:r>
              <a:rPr dirty="0" sz="2400" spc="-40" b="1">
                <a:latin typeface="Arial"/>
                <a:cs typeface="Arial"/>
              </a:rPr>
              <a:t> </a:t>
            </a:r>
            <a:r>
              <a:rPr dirty="0" sz="2400" b="1">
                <a:latin typeface="Arial"/>
                <a:cs typeface="Arial"/>
              </a:rPr>
              <a:t>step</a:t>
            </a:r>
            <a:r>
              <a:rPr dirty="0" sz="2400" spc="-30" b="1">
                <a:latin typeface="Arial"/>
                <a:cs typeface="Arial"/>
              </a:rPr>
              <a:t> </a:t>
            </a:r>
            <a:r>
              <a:rPr dirty="0" sz="2400" spc="-25" b="1">
                <a:latin typeface="Arial"/>
                <a:cs typeface="Arial"/>
              </a:rPr>
              <a:t>to</a:t>
            </a:r>
            <a:endParaRPr sz="2400">
              <a:latin typeface="Arial"/>
              <a:cs typeface="Arial"/>
            </a:endParaRPr>
          </a:p>
          <a:p>
            <a:pPr marL="183515">
              <a:lnSpc>
                <a:spcPts val="2715"/>
              </a:lnSpc>
            </a:pPr>
            <a:r>
              <a:rPr dirty="0" sz="2400" spc="-10" b="1">
                <a:latin typeface="Arial"/>
                <a:cs typeface="Arial"/>
              </a:rPr>
              <a:t>stabilization/remission</a:t>
            </a:r>
            <a:r>
              <a:rPr dirty="0" sz="2400" spc="-10">
                <a:latin typeface="Arial MT"/>
                <a:cs typeface="Arial MT"/>
              </a:rPr>
              <a:t>:</a:t>
            </a:r>
            <a:endParaRPr sz="2400">
              <a:latin typeface="Arial MT"/>
              <a:cs typeface="Arial MT"/>
            </a:endParaRPr>
          </a:p>
          <a:p>
            <a:pPr lvl="1" marL="640080" marR="5080" indent="-170180">
              <a:lnSpc>
                <a:spcPct val="90400"/>
              </a:lnSpc>
              <a:spcBef>
                <a:spcPts val="1005"/>
              </a:spcBef>
              <a:buChar char="•"/>
              <a:tabLst>
                <a:tab pos="641350" algn="l"/>
              </a:tabLst>
            </a:pPr>
            <a:r>
              <a:rPr dirty="0" sz="2400" spc="-10">
                <a:latin typeface="Arial MT"/>
                <a:cs typeface="Arial MT"/>
              </a:rPr>
              <a:t>Short-</a:t>
            </a:r>
            <a:r>
              <a:rPr dirty="0" sz="2400">
                <a:latin typeface="Arial MT"/>
                <a:cs typeface="Arial MT"/>
              </a:rPr>
              <a:t>term</a:t>
            </a:r>
            <a:r>
              <a:rPr dirty="0" sz="2400" spc="-35">
                <a:latin typeface="Arial MT"/>
                <a:cs typeface="Arial MT"/>
              </a:rPr>
              <a:t> </a:t>
            </a:r>
            <a:r>
              <a:rPr dirty="0" sz="2400">
                <a:latin typeface="Arial MT"/>
                <a:cs typeface="Arial MT"/>
              </a:rPr>
              <a:t>opioid</a:t>
            </a:r>
            <a:r>
              <a:rPr dirty="0" sz="2400" spc="-105">
                <a:latin typeface="Arial MT"/>
                <a:cs typeface="Arial MT"/>
              </a:rPr>
              <a:t> </a:t>
            </a:r>
            <a:r>
              <a:rPr dirty="0" sz="2400">
                <a:latin typeface="Arial MT"/>
                <a:cs typeface="Arial MT"/>
              </a:rPr>
              <a:t>withdrawal</a:t>
            </a:r>
            <a:r>
              <a:rPr dirty="0" sz="2400" spc="-50">
                <a:latin typeface="Arial MT"/>
                <a:cs typeface="Arial MT"/>
              </a:rPr>
              <a:t> </a:t>
            </a:r>
            <a:r>
              <a:rPr dirty="0" sz="2400" spc="-10">
                <a:latin typeface="Arial MT"/>
                <a:cs typeface="Arial MT"/>
              </a:rPr>
              <a:t>management </a:t>
            </a:r>
            <a:r>
              <a:rPr dirty="0" sz="2400" spc="-10">
                <a:latin typeface="Arial MT"/>
                <a:cs typeface="Arial MT"/>
              </a:rPr>
              <a:t>	</a:t>
            </a:r>
            <a:r>
              <a:rPr dirty="0" sz="2400">
                <a:latin typeface="Arial MT"/>
                <a:cs typeface="Arial MT"/>
              </a:rPr>
              <a:t>with</a:t>
            </a:r>
            <a:r>
              <a:rPr dirty="0" sz="2400" spc="-60">
                <a:latin typeface="Arial MT"/>
                <a:cs typeface="Arial MT"/>
              </a:rPr>
              <a:t> </a:t>
            </a:r>
            <a:r>
              <a:rPr dirty="0" sz="2400">
                <a:latin typeface="Arial MT"/>
                <a:cs typeface="Arial MT"/>
              </a:rPr>
              <a:t>medication</a:t>
            </a:r>
            <a:r>
              <a:rPr dirty="0" sz="2400" spc="-45">
                <a:latin typeface="Arial MT"/>
                <a:cs typeface="Arial MT"/>
              </a:rPr>
              <a:t> </a:t>
            </a:r>
            <a:r>
              <a:rPr dirty="0" sz="2400">
                <a:latin typeface="Arial MT"/>
                <a:cs typeface="Arial MT"/>
              </a:rPr>
              <a:t>taper</a:t>
            </a:r>
            <a:r>
              <a:rPr dirty="0" sz="2400" spc="-40">
                <a:latin typeface="Arial MT"/>
                <a:cs typeface="Arial MT"/>
              </a:rPr>
              <a:t> </a:t>
            </a:r>
            <a:r>
              <a:rPr dirty="0" sz="2400">
                <a:latin typeface="Arial MT"/>
                <a:cs typeface="Arial MT"/>
              </a:rPr>
              <a:t>is</a:t>
            </a:r>
            <a:r>
              <a:rPr dirty="0" sz="2400" spc="-65">
                <a:latin typeface="Arial MT"/>
                <a:cs typeface="Arial MT"/>
              </a:rPr>
              <a:t> </a:t>
            </a:r>
            <a:r>
              <a:rPr dirty="0" sz="2400">
                <a:latin typeface="Arial MT"/>
                <a:cs typeface="Arial MT"/>
              </a:rPr>
              <a:t>not</a:t>
            </a:r>
            <a:r>
              <a:rPr dirty="0" sz="2400" spc="-50">
                <a:latin typeface="Arial MT"/>
                <a:cs typeface="Arial MT"/>
              </a:rPr>
              <a:t> </a:t>
            </a:r>
            <a:r>
              <a:rPr dirty="0" sz="2400" spc="-10">
                <a:latin typeface="Arial MT"/>
                <a:cs typeface="Arial MT"/>
              </a:rPr>
              <a:t>effective </a:t>
            </a:r>
            <a:r>
              <a:rPr dirty="0" sz="2400" spc="-10">
                <a:latin typeface="Arial MT"/>
                <a:cs typeface="Arial MT"/>
              </a:rPr>
              <a:t>	</a:t>
            </a:r>
            <a:r>
              <a:rPr dirty="0" sz="2400">
                <a:latin typeface="Arial MT"/>
                <a:cs typeface="Arial MT"/>
              </a:rPr>
              <a:t>compared</a:t>
            </a:r>
            <a:r>
              <a:rPr dirty="0" sz="2400" spc="-75">
                <a:latin typeface="Arial MT"/>
                <a:cs typeface="Arial MT"/>
              </a:rPr>
              <a:t> </a:t>
            </a:r>
            <a:r>
              <a:rPr dirty="0" sz="2400">
                <a:latin typeface="Arial MT"/>
                <a:cs typeface="Arial MT"/>
              </a:rPr>
              <a:t>to</a:t>
            </a:r>
            <a:r>
              <a:rPr dirty="0" sz="2400" spc="-10">
                <a:latin typeface="Arial MT"/>
                <a:cs typeface="Arial MT"/>
              </a:rPr>
              <a:t> </a:t>
            </a:r>
            <a:r>
              <a:rPr dirty="0" sz="2400" spc="-20">
                <a:latin typeface="Arial MT"/>
                <a:cs typeface="Arial MT"/>
              </a:rPr>
              <a:t>long-</a:t>
            </a:r>
            <a:r>
              <a:rPr dirty="0" sz="2400">
                <a:latin typeface="Arial MT"/>
                <a:cs typeface="Arial MT"/>
              </a:rPr>
              <a:t>term</a:t>
            </a:r>
            <a:r>
              <a:rPr dirty="0" sz="2400" spc="-5">
                <a:latin typeface="Arial MT"/>
                <a:cs typeface="Arial MT"/>
              </a:rPr>
              <a:t> </a:t>
            </a:r>
            <a:r>
              <a:rPr dirty="0" sz="2400" spc="-10">
                <a:latin typeface="Arial MT"/>
                <a:cs typeface="Arial MT"/>
              </a:rPr>
              <a:t>maintenance 	therapy</a:t>
            </a:r>
            <a:endParaRPr sz="2400">
              <a:latin typeface="Arial MT"/>
              <a:cs typeface="Arial MT"/>
            </a:endParaRPr>
          </a:p>
        </p:txBody>
      </p:sp>
      <p:sp>
        <p:nvSpPr>
          <p:cNvPr id="4" name="object 4" descr=""/>
          <p:cNvSpPr txBox="1"/>
          <p:nvPr/>
        </p:nvSpPr>
        <p:spPr>
          <a:xfrm>
            <a:off x="1212850" y="6509384"/>
            <a:ext cx="3571240" cy="186055"/>
          </a:xfrm>
          <a:prstGeom prst="rect">
            <a:avLst/>
          </a:prstGeom>
        </p:spPr>
        <p:txBody>
          <a:bodyPr wrap="square" lIns="0" tIns="12700" rIns="0" bIns="0" rtlCol="0" vert="horz">
            <a:spAutoFit/>
          </a:bodyPr>
          <a:lstStyle/>
          <a:p>
            <a:pPr marL="12700">
              <a:lnSpc>
                <a:spcPct val="100000"/>
              </a:lnSpc>
              <a:spcBef>
                <a:spcPts val="100"/>
              </a:spcBef>
            </a:pPr>
            <a:r>
              <a:rPr dirty="0" sz="1050">
                <a:latin typeface="Arial MT"/>
                <a:cs typeface="Arial MT"/>
              </a:rPr>
              <a:t>Sees</a:t>
            </a:r>
            <a:r>
              <a:rPr dirty="0" sz="1050" spc="-20">
                <a:latin typeface="Arial MT"/>
                <a:cs typeface="Arial MT"/>
              </a:rPr>
              <a:t> </a:t>
            </a:r>
            <a:r>
              <a:rPr dirty="0" sz="1050">
                <a:latin typeface="Arial MT"/>
                <a:cs typeface="Arial MT"/>
              </a:rPr>
              <a:t>et</a:t>
            </a:r>
            <a:r>
              <a:rPr dirty="0" sz="1050" spc="-75">
                <a:latin typeface="Arial MT"/>
                <a:cs typeface="Arial MT"/>
              </a:rPr>
              <a:t> </a:t>
            </a:r>
            <a:r>
              <a:rPr dirty="0" sz="1050">
                <a:latin typeface="Arial MT"/>
                <a:cs typeface="Arial MT"/>
              </a:rPr>
              <a:t>al. </a:t>
            </a:r>
            <a:r>
              <a:rPr dirty="0" sz="1050" i="1">
                <a:latin typeface="Arial"/>
                <a:cs typeface="Arial"/>
              </a:rPr>
              <a:t>JAMA</a:t>
            </a:r>
            <a:r>
              <a:rPr dirty="0" sz="1050" spc="-25" i="1">
                <a:latin typeface="Arial"/>
                <a:cs typeface="Arial"/>
              </a:rPr>
              <a:t> </a:t>
            </a:r>
            <a:r>
              <a:rPr dirty="0" sz="1050">
                <a:latin typeface="Arial MT"/>
                <a:cs typeface="Arial MT"/>
              </a:rPr>
              <a:t>2000. Fiellin</a:t>
            </a:r>
            <a:r>
              <a:rPr dirty="0" sz="1050" spc="-20">
                <a:latin typeface="Arial MT"/>
                <a:cs typeface="Arial MT"/>
              </a:rPr>
              <a:t> </a:t>
            </a:r>
            <a:r>
              <a:rPr dirty="0" sz="1050">
                <a:latin typeface="Arial MT"/>
                <a:cs typeface="Arial MT"/>
              </a:rPr>
              <a:t>et</a:t>
            </a:r>
            <a:r>
              <a:rPr dirty="0" sz="1050" spc="-10">
                <a:latin typeface="Arial MT"/>
                <a:cs typeface="Arial MT"/>
              </a:rPr>
              <a:t> </a:t>
            </a:r>
            <a:r>
              <a:rPr dirty="0" sz="1050">
                <a:latin typeface="Arial MT"/>
                <a:cs typeface="Arial MT"/>
              </a:rPr>
              <a:t>al.</a:t>
            </a:r>
            <a:r>
              <a:rPr dirty="0" sz="1050" spc="-60">
                <a:latin typeface="Arial MT"/>
                <a:cs typeface="Arial MT"/>
              </a:rPr>
              <a:t> </a:t>
            </a:r>
            <a:r>
              <a:rPr dirty="0" sz="1050" i="1">
                <a:latin typeface="Arial"/>
                <a:cs typeface="Arial"/>
              </a:rPr>
              <a:t>JAMA</a:t>
            </a:r>
            <a:r>
              <a:rPr dirty="0" sz="1050" spc="-40" i="1">
                <a:latin typeface="Arial"/>
                <a:cs typeface="Arial"/>
              </a:rPr>
              <a:t> </a:t>
            </a:r>
            <a:r>
              <a:rPr dirty="0" sz="1050" i="1">
                <a:latin typeface="Arial"/>
                <a:cs typeface="Arial"/>
              </a:rPr>
              <a:t>Intern</a:t>
            </a:r>
            <a:r>
              <a:rPr dirty="0" sz="1050" spc="-5" i="1">
                <a:latin typeface="Arial"/>
                <a:cs typeface="Arial"/>
              </a:rPr>
              <a:t> </a:t>
            </a:r>
            <a:r>
              <a:rPr dirty="0" sz="1050" i="1">
                <a:latin typeface="Arial"/>
                <a:cs typeface="Arial"/>
              </a:rPr>
              <a:t>Med</a:t>
            </a:r>
            <a:r>
              <a:rPr dirty="0" sz="1050" spc="15" i="1">
                <a:latin typeface="Arial"/>
                <a:cs typeface="Arial"/>
              </a:rPr>
              <a:t> </a:t>
            </a:r>
            <a:r>
              <a:rPr dirty="0" sz="1050" spc="-10">
                <a:latin typeface="Arial MT"/>
                <a:cs typeface="Arial MT"/>
              </a:rPr>
              <a:t>2014.</a:t>
            </a:r>
            <a:endParaRPr sz="1050">
              <a:latin typeface="Arial MT"/>
              <a:cs typeface="Arial MT"/>
            </a:endParaRPr>
          </a:p>
        </p:txBody>
      </p:sp>
      <p:pic>
        <p:nvPicPr>
          <p:cNvPr id="5" name="object 5"/>
          <p:cNvPicPr/>
          <p:nvPr/>
        </p:nvPicPr>
        <p:blipFill>
          <a:blip r:embed="Rec5d04619fd04a73" cstate="print"/>
          <a:stretch>
            <a:fillRect/>
          </a:stretch>
        </p:blipFill>
        <p:spPr>
          <a:xfrm>
            <a:off x="7772400" y="2009775"/>
            <a:ext cx="4238625" cy="3581400"/>
          </a:xfrm>
          <a:prstGeom prst="rect">
            <a:avLst/>
          </a:prstGeom>
        </p:spPr>
      </p:pic>
      <p:sp>
        <p:nvSpPr>
          <p:cNvPr id="6" name="object 6" descr=""/>
          <p:cNvSpPr txBox="1"/>
          <p:nvPr/>
        </p:nvSpPr>
        <p:spPr>
          <a:xfrm>
            <a:off x="8209026" y="5741352"/>
            <a:ext cx="3504565" cy="462915"/>
          </a:xfrm>
          <a:prstGeom prst="rect">
            <a:avLst/>
          </a:prstGeom>
        </p:spPr>
        <p:txBody>
          <a:bodyPr wrap="square" lIns="0" tIns="10160" rIns="0" bIns="0" rtlCol="0" vert="horz">
            <a:spAutoFit/>
          </a:bodyPr>
          <a:lstStyle/>
          <a:p>
            <a:pPr marL="12700" marR="5080">
              <a:lnSpc>
                <a:spcPct val="102800"/>
              </a:lnSpc>
              <a:spcBef>
                <a:spcPts val="80"/>
              </a:spcBef>
            </a:pPr>
            <a:r>
              <a:rPr dirty="0" sz="1400">
                <a:latin typeface="Arial MT"/>
                <a:cs typeface="Arial MT"/>
              </a:rPr>
              <a:t>Medications</a:t>
            </a:r>
            <a:r>
              <a:rPr dirty="0" sz="1400" spc="-10">
                <a:latin typeface="Arial MT"/>
                <a:cs typeface="Arial MT"/>
              </a:rPr>
              <a:t> </a:t>
            </a:r>
            <a:r>
              <a:rPr dirty="0" sz="1400">
                <a:latin typeface="Arial MT"/>
                <a:cs typeface="Arial MT"/>
              </a:rPr>
              <a:t>for</a:t>
            </a:r>
            <a:r>
              <a:rPr dirty="0" sz="1400" spc="-65">
                <a:latin typeface="Arial MT"/>
                <a:cs typeface="Arial MT"/>
              </a:rPr>
              <a:t> </a:t>
            </a:r>
            <a:r>
              <a:rPr dirty="0" sz="1400">
                <a:latin typeface="Arial MT"/>
                <a:cs typeface="Arial MT"/>
              </a:rPr>
              <a:t>OUD</a:t>
            </a:r>
            <a:r>
              <a:rPr dirty="0" sz="1400" spc="-20">
                <a:latin typeface="Arial MT"/>
                <a:cs typeface="Arial MT"/>
              </a:rPr>
              <a:t> </a:t>
            </a:r>
            <a:r>
              <a:rPr dirty="0" sz="1400">
                <a:latin typeface="Arial MT"/>
                <a:cs typeface="Arial MT"/>
              </a:rPr>
              <a:t>Treatment</a:t>
            </a:r>
            <a:r>
              <a:rPr dirty="0" sz="1400" spc="-55">
                <a:latin typeface="Arial MT"/>
                <a:cs typeface="Arial MT"/>
              </a:rPr>
              <a:t> </a:t>
            </a:r>
            <a:r>
              <a:rPr dirty="0" sz="1400" spc="-25">
                <a:latin typeface="Arial MT"/>
                <a:cs typeface="Arial MT"/>
              </a:rPr>
              <a:t>act </a:t>
            </a:r>
            <a:r>
              <a:rPr dirty="0" sz="1400">
                <a:latin typeface="Arial MT"/>
                <a:cs typeface="Arial MT"/>
              </a:rPr>
              <a:t>differently</a:t>
            </a:r>
            <a:r>
              <a:rPr dirty="0" sz="1400" spc="-20">
                <a:latin typeface="Arial MT"/>
                <a:cs typeface="Arial MT"/>
              </a:rPr>
              <a:t> </a:t>
            </a:r>
            <a:r>
              <a:rPr dirty="0" sz="1400">
                <a:latin typeface="Arial MT"/>
                <a:cs typeface="Arial MT"/>
              </a:rPr>
              <a:t>on</a:t>
            </a:r>
            <a:r>
              <a:rPr dirty="0" sz="1400" spc="-25">
                <a:latin typeface="Arial MT"/>
                <a:cs typeface="Arial MT"/>
              </a:rPr>
              <a:t> </a:t>
            </a:r>
            <a:r>
              <a:rPr dirty="0" sz="1400">
                <a:latin typeface="Arial MT"/>
                <a:cs typeface="Arial MT"/>
              </a:rPr>
              <a:t>the</a:t>
            </a:r>
            <a:r>
              <a:rPr dirty="0" sz="1400" spc="-25">
                <a:latin typeface="Arial MT"/>
                <a:cs typeface="Arial MT"/>
              </a:rPr>
              <a:t> </a:t>
            </a:r>
            <a:r>
              <a:rPr dirty="0" sz="1400">
                <a:latin typeface="Arial MT"/>
                <a:cs typeface="Arial MT"/>
              </a:rPr>
              <a:t>body’s</a:t>
            </a:r>
            <a:r>
              <a:rPr dirty="0" sz="1400" spc="-20">
                <a:latin typeface="Arial MT"/>
                <a:cs typeface="Arial MT"/>
              </a:rPr>
              <a:t> </a:t>
            </a:r>
            <a:r>
              <a:rPr dirty="0" sz="1400">
                <a:latin typeface="Arial MT"/>
                <a:cs typeface="Arial MT"/>
              </a:rPr>
              <a:t>mu</a:t>
            </a:r>
            <a:r>
              <a:rPr dirty="0" sz="1400" spc="-25">
                <a:latin typeface="Arial MT"/>
                <a:cs typeface="Arial MT"/>
              </a:rPr>
              <a:t> </a:t>
            </a:r>
            <a:r>
              <a:rPr dirty="0" sz="1400">
                <a:latin typeface="Arial MT"/>
                <a:cs typeface="Arial MT"/>
              </a:rPr>
              <a:t>opioid</a:t>
            </a:r>
            <a:r>
              <a:rPr dirty="0" sz="1400" spc="-30">
                <a:latin typeface="Arial MT"/>
                <a:cs typeface="Arial MT"/>
              </a:rPr>
              <a:t> </a:t>
            </a:r>
            <a:r>
              <a:rPr dirty="0" sz="1400" spc="-10">
                <a:latin typeface="Arial MT"/>
                <a:cs typeface="Arial MT"/>
              </a:rPr>
              <a:t>receptors</a:t>
            </a:r>
            <a:endParaRPr sz="1400">
              <a:latin typeface="Arial MT"/>
              <a:cs typeface="Arial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4277" y="544194"/>
            <a:ext cx="9564370" cy="1071245"/>
          </a:xfrm>
          <a:prstGeom prst="rect"/>
        </p:spPr>
        <p:txBody>
          <a:bodyPr wrap="square" lIns="0" tIns="73025" rIns="0" bIns="0" rtlCol="0" vert="horz">
            <a:spAutoFit/>
          </a:bodyPr>
          <a:lstStyle/>
          <a:p>
            <a:pPr marL="12700" marR="5080">
              <a:lnSpc>
                <a:spcPts val="3910"/>
              </a:lnSpc>
              <a:spcBef>
                <a:spcPts val="575"/>
              </a:spcBef>
            </a:pPr>
            <a:r>
              <a:rPr dirty="0" sz="3600"/>
              <a:t>OUD</a:t>
            </a:r>
            <a:r>
              <a:rPr dirty="0" sz="3600" spc="-55"/>
              <a:t> </a:t>
            </a:r>
            <a:r>
              <a:rPr dirty="0" sz="3600"/>
              <a:t>treatment</a:t>
            </a:r>
            <a:r>
              <a:rPr dirty="0" sz="3600" spc="-15"/>
              <a:t> </a:t>
            </a:r>
            <a:r>
              <a:rPr dirty="0" sz="3600"/>
              <a:t>improves</a:t>
            </a:r>
            <a:r>
              <a:rPr dirty="0" sz="3600" spc="-70"/>
              <a:t> </a:t>
            </a:r>
            <a:r>
              <a:rPr dirty="0" sz="3600"/>
              <a:t>physical</a:t>
            </a:r>
            <a:r>
              <a:rPr dirty="0" sz="3600" spc="-85"/>
              <a:t> </a:t>
            </a:r>
            <a:r>
              <a:rPr dirty="0" sz="3600"/>
              <a:t>and</a:t>
            </a:r>
            <a:r>
              <a:rPr dirty="0" sz="3600" spc="-35"/>
              <a:t> </a:t>
            </a:r>
            <a:r>
              <a:rPr dirty="0" sz="3600" spc="-10"/>
              <a:t>psychosocial functioning</a:t>
            </a:r>
            <a:endParaRPr sz="3600"/>
          </a:p>
        </p:txBody>
      </p:sp>
      <p:pic>
        <p:nvPicPr>
          <p:cNvPr id="3" name="object 3" descr=""/>
          <p:cNvPicPr/>
          <p:nvPr/>
        </p:nvPicPr>
        <p:blipFill>
          <a:blip r:embed="R9a108d24ceb54bb6" cstate="print"/>
          <a:stretch>
            <a:fillRect/>
          </a:stretch>
        </p:blipFill>
        <p:spPr>
          <a:xfrm>
            <a:off x="1295400" y="1952625"/>
            <a:ext cx="9172575" cy="4138593"/>
          </a:xfrm>
          <a:prstGeom prst="rect">
            <a:avLst/>
          </a:prstGeom>
        </p:spPr>
      </p:pic>
      <p:sp>
        <p:nvSpPr>
          <p:cNvPr id="4" name="object 4" descr=""/>
          <p:cNvSpPr txBox="1"/>
          <p:nvPr/>
        </p:nvSpPr>
        <p:spPr>
          <a:xfrm>
            <a:off x="1377314" y="6151879"/>
            <a:ext cx="8755380" cy="434340"/>
          </a:xfrm>
          <a:prstGeom prst="rect">
            <a:avLst/>
          </a:prstGeom>
        </p:spPr>
        <p:txBody>
          <a:bodyPr wrap="square" lIns="0" tIns="41275" rIns="0" bIns="0" rtlCol="0" vert="horz">
            <a:spAutoFit/>
          </a:bodyPr>
          <a:lstStyle/>
          <a:p>
            <a:pPr marL="12700" marR="5080">
              <a:lnSpc>
                <a:spcPts val="1500"/>
              </a:lnSpc>
              <a:spcBef>
                <a:spcPts val="325"/>
              </a:spcBef>
            </a:pPr>
            <a:r>
              <a:rPr dirty="0" sz="1400">
                <a:latin typeface="Arial MT"/>
                <a:cs typeface="Arial MT"/>
              </a:rPr>
              <a:t>Goals</a:t>
            </a:r>
            <a:r>
              <a:rPr dirty="0" sz="1400" spc="-5">
                <a:latin typeface="Arial MT"/>
                <a:cs typeface="Arial MT"/>
              </a:rPr>
              <a:t> </a:t>
            </a:r>
            <a:r>
              <a:rPr dirty="0" sz="1400">
                <a:latin typeface="Arial MT"/>
                <a:cs typeface="Arial MT"/>
              </a:rPr>
              <a:t>of</a:t>
            </a:r>
            <a:r>
              <a:rPr dirty="0" sz="1400" spc="10">
                <a:latin typeface="Arial MT"/>
                <a:cs typeface="Arial MT"/>
              </a:rPr>
              <a:t> </a:t>
            </a:r>
            <a:r>
              <a:rPr dirty="0" sz="1400">
                <a:latin typeface="Arial MT"/>
                <a:cs typeface="Arial MT"/>
              </a:rPr>
              <a:t>opioid</a:t>
            </a:r>
            <a:r>
              <a:rPr dirty="0" sz="1400" spc="-75">
                <a:latin typeface="Arial MT"/>
                <a:cs typeface="Arial MT"/>
              </a:rPr>
              <a:t> </a:t>
            </a:r>
            <a:r>
              <a:rPr dirty="0" sz="1400">
                <a:latin typeface="Arial MT"/>
                <a:cs typeface="Arial MT"/>
              </a:rPr>
              <a:t>agonist</a:t>
            </a:r>
            <a:r>
              <a:rPr dirty="0" sz="1400" spc="10">
                <a:latin typeface="Arial MT"/>
                <a:cs typeface="Arial MT"/>
              </a:rPr>
              <a:t> </a:t>
            </a:r>
            <a:r>
              <a:rPr dirty="0" sz="1400">
                <a:latin typeface="Arial MT"/>
                <a:cs typeface="Arial MT"/>
              </a:rPr>
              <a:t>therapy:</a:t>
            </a:r>
            <a:r>
              <a:rPr dirty="0" sz="1400" spc="-55">
                <a:latin typeface="Arial MT"/>
                <a:cs typeface="Arial MT"/>
              </a:rPr>
              <a:t> </a:t>
            </a:r>
            <a:r>
              <a:rPr dirty="0" sz="1400">
                <a:latin typeface="Arial MT"/>
                <a:cs typeface="Arial MT"/>
              </a:rPr>
              <a:t>restore</a:t>
            </a:r>
            <a:r>
              <a:rPr dirty="0" sz="1400" spc="-5">
                <a:latin typeface="Arial MT"/>
                <a:cs typeface="Arial MT"/>
              </a:rPr>
              <a:t> </a:t>
            </a:r>
            <a:r>
              <a:rPr dirty="0" sz="1400">
                <a:latin typeface="Arial MT"/>
                <a:cs typeface="Arial MT"/>
              </a:rPr>
              <a:t>brain</a:t>
            </a:r>
            <a:r>
              <a:rPr dirty="0" sz="1400" spc="-80">
                <a:latin typeface="Arial MT"/>
                <a:cs typeface="Arial MT"/>
              </a:rPr>
              <a:t> </a:t>
            </a:r>
            <a:r>
              <a:rPr dirty="0" sz="1400">
                <a:latin typeface="Arial MT"/>
                <a:cs typeface="Arial MT"/>
              </a:rPr>
              <a:t>structure</a:t>
            </a:r>
            <a:r>
              <a:rPr dirty="0" sz="1400" spc="-5">
                <a:latin typeface="Arial MT"/>
                <a:cs typeface="Arial MT"/>
              </a:rPr>
              <a:t> </a:t>
            </a:r>
            <a:r>
              <a:rPr dirty="0" sz="1400">
                <a:latin typeface="Arial MT"/>
                <a:cs typeface="Arial MT"/>
              </a:rPr>
              <a:t>and</a:t>
            </a:r>
            <a:r>
              <a:rPr dirty="0" sz="1400" spc="-80">
                <a:latin typeface="Arial MT"/>
                <a:cs typeface="Arial MT"/>
              </a:rPr>
              <a:t> </a:t>
            </a:r>
            <a:r>
              <a:rPr dirty="0" sz="1400">
                <a:latin typeface="Arial MT"/>
                <a:cs typeface="Arial MT"/>
              </a:rPr>
              <a:t>function,</a:t>
            </a:r>
            <a:r>
              <a:rPr dirty="0" sz="1400" spc="10">
                <a:latin typeface="Arial MT"/>
                <a:cs typeface="Arial MT"/>
              </a:rPr>
              <a:t> </a:t>
            </a:r>
            <a:r>
              <a:rPr dirty="0" sz="1400">
                <a:latin typeface="Arial MT"/>
                <a:cs typeface="Arial MT"/>
              </a:rPr>
              <a:t>reduce</a:t>
            </a:r>
            <a:r>
              <a:rPr dirty="0" sz="1400" spc="-10">
                <a:latin typeface="Arial MT"/>
                <a:cs typeface="Arial MT"/>
              </a:rPr>
              <a:t> </a:t>
            </a:r>
            <a:r>
              <a:rPr dirty="0" sz="1400">
                <a:latin typeface="Arial MT"/>
                <a:cs typeface="Arial MT"/>
              </a:rPr>
              <a:t>or</a:t>
            </a:r>
            <a:r>
              <a:rPr dirty="0" sz="1400" spc="-60">
                <a:latin typeface="Arial MT"/>
                <a:cs typeface="Arial MT"/>
              </a:rPr>
              <a:t> </a:t>
            </a:r>
            <a:r>
              <a:rPr dirty="0" sz="1400">
                <a:latin typeface="Arial MT"/>
                <a:cs typeface="Arial MT"/>
              </a:rPr>
              <a:t>eliminate</a:t>
            </a:r>
            <a:r>
              <a:rPr dirty="0" sz="1400" spc="-5">
                <a:latin typeface="Arial MT"/>
                <a:cs typeface="Arial MT"/>
              </a:rPr>
              <a:t> </a:t>
            </a:r>
            <a:r>
              <a:rPr dirty="0" sz="1400" spc="-10">
                <a:latin typeface="Arial MT"/>
                <a:cs typeface="Arial MT"/>
              </a:rPr>
              <a:t>compulsive</a:t>
            </a:r>
            <a:r>
              <a:rPr dirty="0" sz="1400" spc="-80">
                <a:latin typeface="Arial MT"/>
                <a:cs typeface="Arial MT"/>
              </a:rPr>
              <a:t> </a:t>
            </a:r>
            <a:r>
              <a:rPr dirty="0" sz="1400">
                <a:latin typeface="Arial MT"/>
                <a:cs typeface="Arial MT"/>
              </a:rPr>
              <a:t>opioid</a:t>
            </a:r>
            <a:r>
              <a:rPr dirty="0" sz="1400" spc="-80">
                <a:latin typeface="Arial MT"/>
                <a:cs typeface="Arial MT"/>
              </a:rPr>
              <a:t> </a:t>
            </a:r>
            <a:r>
              <a:rPr dirty="0" sz="1400" spc="-20">
                <a:latin typeface="Arial MT"/>
                <a:cs typeface="Arial MT"/>
              </a:rPr>
              <a:t>use, </a:t>
            </a:r>
            <a:r>
              <a:rPr dirty="0" sz="1400">
                <a:latin typeface="Arial MT"/>
                <a:cs typeface="Arial MT"/>
              </a:rPr>
              <a:t>promote</a:t>
            </a:r>
            <a:r>
              <a:rPr dirty="0" sz="1400" spc="-85">
                <a:latin typeface="Arial MT"/>
                <a:cs typeface="Arial MT"/>
              </a:rPr>
              <a:t> </a:t>
            </a:r>
            <a:r>
              <a:rPr dirty="0" sz="1400">
                <a:latin typeface="Arial MT"/>
                <a:cs typeface="Arial MT"/>
              </a:rPr>
              <a:t>treatment</a:t>
            </a:r>
            <a:r>
              <a:rPr dirty="0" sz="1400" spc="-60">
                <a:latin typeface="Arial MT"/>
                <a:cs typeface="Arial MT"/>
              </a:rPr>
              <a:t> </a:t>
            </a:r>
            <a:r>
              <a:rPr dirty="0" sz="1400">
                <a:latin typeface="Arial MT"/>
                <a:cs typeface="Arial MT"/>
              </a:rPr>
              <a:t>retention,</a:t>
            </a:r>
            <a:r>
              <a:rPr dirty="0" sz="1400" spc="5">
                <a:latin typeface="Arial MT"/>
                <a:cs typeface="Arial MT"/>
              </a:rPr>
              <a:t> </a:t>
            </a:r>
            <a:r>
              <a:rPr dirty="0" sz="1400">
                <a:latin typeface="Arial MT"/>
                <a:cs typeface="Arial MT"/>
              </a:rPr>
              <a:t>improve</a:t>
            </a:r>
            <a:r>
              <a:rPr dirty="0" sz="1400" spc="-80">
                <a:latin typeface="Arial MT"/>
                <a:cs typeface="Arial MT"/>
              </a:rPr>
              <a:t> </a:t>
            </a:r>
            <a:r>
              <a:rPr dirty="0" sz="1400">
                <a:latin typeface="Arial MT"/>
                <a:cs typeface="Arial MT"/>
              </a:rPr>
              <a:t>psychosocial</a:t>
            </a:r>
            <a:r>
              <a:rPr dirty="0" sz="1400" spc="-60">
                <a:latin typeface="Arial MT"/>
                <a:cs typeface="Arial MT"/>
              </a:rPr>
              <a:t> </a:t>
            </a:r>
            <a:r>
              <a:rPr dirty="0" sz="1400" spc="-10">
                <a:latin typeface="Arial MT"/>
                <a:cs typeface="Arial MT"/>
              </a:rPr>
              <a:t>functioning</a:t>
            </a:r>
            <a:endParaRPr sz="1400">
              <a:latin typeface="Arial MT"/>
              <a:cs typeface="Arial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58699" rIns="0" bIns="0" rtlCol="0" vert="horz">
            <a:spAutoFit/>
          </a:bodyPr>
          <a:lstStyle/>
          <a:p>
            <a:pPr marL="721360">
              <a:lnSpc>
                <a:spcPct val="100000"/>
              </a:lnSpc>
              <a:spcBef>
                <a:spcPts val="105"/>
              </a:spcBef>
            </a:pPr>
            <a:r>
              <a:rPr dirty="0" sz="3600"/>
              <a:t>Effectiveness</a:t>
            </a:r>
            <a:r>
              <a:rPr dirty="0" sz="3600" spc="-55"/>
              <a:t> </a:t>
            </a:r>
            <a:r>
              <a:rPr dirty="0" sz="3600"/>
              <a:t>of</a:t>
            </a:r>
            <a:r>
              <a:rPr dirty="0" sz="3600" spc="-40"/>
              <a:t> </a:t>
            </a:r>
            <a:r>
              <a:rPr dirty="0" sz="3600"/>
              <a:t>medications</a:t>
            </a:r>
            <a:r>
              <a:rPr dirty="0" sz="3600" spc="-50"/>
              <a:t> </a:t>
            </a:r>
            <a:r>
              <a:rPr dirty="0" sz="3600"/>
              <a:t>for</a:t>
            </a:r>
            <a:r>
              <a:rPr dirty="0" sz="3600" spc="-120"/>
              <a:t> </a:t>
            </a:r>
            <a:r>
              <a:rPr dirty="0" sz="3600" spc="-25"/>
              <a:t>OUD</a:t>
            </a:r>
            <a:endParaRPr sz="3600"/>
          </a:p>
        </p:txBody>
      </p:sp>
      <p:graphicFrame>
        <p:nvGraphicFramePr>
          <p:cNvPr id="3" name="object 3" descr=""/>
          <p:cNvGraphicFramePr>
            <a:graphicFrameLocks noGrp="1"/>
          </p:cNvGraphicFramePr>
          <p:nvPr/>
        </p:nvGraphicFramePr>
        <p:xfrm>
          <a:off x="650265" y="1399666"/>
          <a:ext cx="10792460" cy="3973830"/>
        </p:xfrm>
        <a:graphic>
          <a:graphicData uri="http://schemas.openxmlformats.org/drawingml/2006/table">
            <a:tbl>
              <a:tblPr firstRow="1" bandRow="1">
                <a:tableStyleId>{2D5ABB26-0587-4C30-8999-92F81FD0307C}</a:tableStyleId>
              </a:tblPr>
              <a:tblGrid>
                <a:gridCol w="3457575"/>
                <a:gridCol w="2204085"/>
                <a:gridCol w="2498090"/>
                <a:gridCol w="2543175"/>
              </a:tblGrid>
              <a:tr h="398780">
                <a:tc>
                  <a:txBody>
                    <a:bodyPr/>
                    <a:lstStyle/>
                    <a:p>
                      <a:pPr>
                        <a:lnSpc>
                          <a:spcPct val="100000"/>
                        </a:lnSpc>
                      </a:pPr>
                      <a:endParaRPr sz="1900">
                        <a:latin typeface="Times New Roman"/>
                        <a:cs typeface="Times New Roman"/>
                      </a:endParaRPr>
                    </a:p>
                  </a:txBody>
                  <a:tcPr marL="0" marR="0" marB="0" marT="0">
                    <a:lnL w="12700">
                      <a:solidFill>
                        <a:srgbClr val="FFFFFF"/>
                      </a:solidFill>
                      <a:prstDash val="solid"/>
                    </a:lnL>
                    <a:lnR w="12700">
                      <a:solidFill>
                        <a:srgbClr val="FFFFFF"/>
                      </a:solidFill>
                      <a:prstDash val="solid"/>
                    </a:lnR>
                    <a:lnT w="12700">
                      <a:solidFill>
                        <a:srgbClr val="FFFFFF"/>
                      </a:solidFill>
                      <a:prstDash val="solid"/>
                    </a:lnT>
                    <a:solidFill>
                      <a:srgbClr val="155F82"/>
                    </a:solidFill>
                  </a:tcPr>
                </a:tc>
                <a:tc>
                  <a:txBody>
                    <a:bodyPr/>
                    <a:lstStyle/>
                    <a:p>
                      <a:pPr algn="ctr" marL="10795">
                        <a:lnSpc>
                          <a:spcPct val="100000"/>
                        </a:lnSpc>
                        <a:spcBef>
                          <a:spcPts val="165"/>
                        </a:spcBef>
                      </a:pPr>
                      <a:r>
                        <a:rPr dirty="0" sz="2000" spc="-10" b="1">
                          <a:solidFill>
                            <a:srgbClr val="FFFFFF"/>
                          </a:solidFill>
                          <a:latin typeface="Arial"/>
                          <a:cs typeface="Arial"/>
                        </a:rPr>
                        <a:t>Methadone</a:t>
                      </a:r>
                      <a:endParaRPr sz="2000">
                        <a:latin typeface="Arial"/>
                        <a:cs typeface="Arial"/>
                      </a:endParaRPr>
                    </a:p>
                  </a:txBody>
                  <a:tcPr marL="0" marR="0" marB="0" marT="20955">
                    <a:lnL w="12700">
                      <a:solidFill>
                        <a:srgbClr val="FFFFFF"/>
                      </a:solidFill>
                      <a:prstDash val="solid"/>
                    </a:lnL>
                    <a:lnR w="12700">
                      <a:solidFill>
                        <a:srgbClr val="FFFFFF"/>
                      </a:solidFill>
                      <a:prstDash val="solid"/>
                    </a:lnR>
                    <a:lnT w="12700">
                      <a:solidFill>
                        <a:srgbClr val="FFFFFF"/>
                      </a:solidFill>
                      <a:prstDash val="solid"/>
                    </a:lnT>
                    <a:solidFill>
                      <a:srgbClr val="155F82"/>
                    </a:solidFill>
                  </a:tcPr>
                </a:tc>
                <a:tc>
                  <a:txBody>
                    <a:bodyPr/>
                    <a:lstStyle/>
                    <a:p>
                      <a:pPr algn="ctr" marL="16510">
                        <a:lnSpc>
                          <a:spcPct val="100000"/>
                        </a:lnSpc>
                        <a:spcBef>
                          <a:spcPts val="165"/>
                        </a:spcBef>
                      </a:pPr>
                      <a:r>
                        <a:rPr dirty="0" sz="2000" spc="-10" b="1">
                          <a:solidFill>
                            <a:srgbClr val="FFFFFF"/>
                          </a:solidFill>
                          <a:latin typeface="Arial"/>
                          <a:cs typeface="Arial"/>
                        </a:rPr>
                        <a:t>Buprenorphine</a:t>
                      </a:r>
                      <a:endParaRPr sz="2000">
                        <a:latin typeface="Arial"/>
                        <a:cs typeface="Arial"/>
                      </a:endParaRPr>
                    </a:p>
                  </a:txBody>
                  <a:tcPr marL="0" marR="0" marB="0" marT="20955">
                    <a:lnL w="12700">
                      <a:solidFill>
                        <a:srgbClr val="FFFFFF"/>
                      </a:solidFill>
                      <a:prstDash val="solid"/>
                    </a:lnL>
                    <a:lnR w="12700">
                      <a:solidFill>
                        <a:srgbClr val="FFFFFF"/>
                      </a:solidFill>
                      <a:prstDash val="solid"/>
                    </a:lnR>
                    <a:lnT w="12700">
                      <a:solidFill>
                        <a:srgbClr val="FFFFFF"/>
                      </a:solidFill>
                      <a:prstDash val="solid"/>
                    </a:lnT>
                    <a:solidFill>
                      <a:srgbClr val="155F82"/>
                    </a:solidFill>
                  </a:tcPr>
                </a:tc>
                <a:tc>
                  <a:txBody>
                    <a:bodyPr/>
                    <a:lstStyle/>
                    <a:p>
                      <a:pPr algn="ctr" marL="18415">
                        <a:lnSpc>
                          <a:spcPct val="100000"/>
                        </a:lnSpc>
                        <a:spcBef>
                          <a:spcPts val="165"/>
                        </a:spcBef>
                      </a:pPr>
                      <a:r>
                        <a:rPr dirty="0" sz="2000" spc="-10" b="1">
                          <a:solidFill>
                            <a:srgbClr val="FFFFFF"/>
                          </a:solidFill>
                          <a:latin typeface="Arial"/>
                          <a:cs typeface="Arial"/>
                        </a:rPr>
                        <a:t>Naltrexone-</a:t>
                      </a:r>
                      <a:r>
                        <a:rPr dirty="0" sz="2000" spc="-35" b="1">
                          <a:solidFill>
                            <a:srgbClr val="FFFFFF"/>
                          </a:solidFill>
                          <a:latin typeface="Arial"/>
                          <a:cs typeface="Arial"/>
                        </a:rPr>
                        <a:t>XR</a:t>
                      </a:r>
                      <a:endParaRPr sz="2000">
                        <a:latin typeface="Arial"/>
                        <a:cs typeface="Arial"/>
                      </a:endParaRPr>
                    </a:p>
                  </a:txBody>
                  <a:tcPr marL="0" marR="0" marB="0" marT="20955">
                    <a:lnL w="12700">
                      <a:solidFill>
                        <a:srgbClr val="FFFFFF"/>
                      </a:solidFill>
                      <a:prstDash val="solid"/>
                    </a:lnL>
                    <a:lnR w="12700">
                      <a:solidFill>
                        <a:srgbClr val="FFFFFF"/>
                      </a:solidFill>
                      <a:prstDash val="solid"/>
                    </a:lnR>
                    <a:lnT w="12700">
                      <a:solidFill>
                        <a:srgbClr val="FFFFFF"/>
                      </a:solidFill>
                      <a:prstDash val="solid"/>
                    </a:lnT>
                    <a:solidFill>
                      <a:srgbClr val="155F82"/>
                    </a:solidFill>
                  </a:tcPr>
                </a:tc>
              </a:tr>
              <a:tr h="628015">
                <a:tc>
                  <a:txBody>
                    <a:bodyPr/>
                    <a:lstStyle/>
                    <a:p>
                      <a:pPr marL="68580">
                        <a:lnSpc>
                          <a:spcPct val="100000"/>
                        </a:lnSpc>
                        <a:spcBef>
                          <a:spcPts val="165"/>
                        </a:spcBef>
                      </a:pPr>
                      <a:r>
                        <a:rPr dirty="0" sz="2000" b="1">
                          <a:latin typeface="Arial"/>
                          <a:cs typeface="Arial"/>
                        </a:rPr>
                        <a:t>All</a:t>
                      </a:r>
                      <a:r>
                        <a:rPr dirty="0" sz="2000" spc="-65" b="1">
                          <a:latin typeface="Arial"/>
                          <a:cs typeface="Arial"/>
                        </a:rPr>
                        <a:t> </a:t>
                      </a:r>
                      <a:r>
                        <a:rPr dirty="0" sz="2000" b="1">
                          <a:latin typeface="Arial"/>
                          <a:cs typeface="Arial"/>
                        </a:rPr>
                        <a:t>cause</a:t>
                      </a:r>
                      <a:r>
                        <a:rPr dirty="0" sz="2000" spc="-35" b="1">
                          <a:latin typeface="Arial"/>
                          <a:cs typeface="Arial"/>
                        </a:rPr>
                        <a:t> </a:t>
                      </a:r>
                      <a:r>
                        <a:rPr dirty="0" sz="2000" spc="-10" b="1">
                          <a:latin typeface="Arial"/>
                          <a:cs typeface="Arial"/>
                        </a:rPr>
                        <a:t>mortality</a:t>
                      </a:r>
                      <a:endParaRPr sz="2000">
                        <a:latin typeface="Arial"/>
                        <a:cs typeface="Arial"/>
                      </a:endParaRPr>
                    </a:p>
                  </a:txBody>
                  <a:tcPr marL="0" marR="0" marB="0" marT="20955">
                    <a:lnL w="12700">
                      <a:solidFill>
                        <a:srgbClr val="9F2B92"/>
                      </a:solidFill>
                      <a:prstDash val="solid"/>
                    </a:lnL>
                    <a:lnR w="12700">
                      <a:solidFill>
                        <a:srgbClr val="FFFFFF"/>
                      </a:solidFill>
                      <a:prstDash val="solid"/>
                    </a:lnR>
                    <a:lnB w="76200">
                      <a:solidFill>
                        <a:srgbClr val="9F2B92"/>
                      </a:solidFill>
                      <a:prstDash val="solid"/>
                    </a:lnB>
                    <a:solidFill>
                      <a:srgbClr val="C9D1D7"/>
                    </a:solidFill>
                  </a:tcPr>
                </a:tc>
                <a:tc>
                  <a:txBody>
                    <a:bodyPr/>
                    <a:lstStyle/>
                    <a:p>
                      <a:pPr algn="ctr" marL="10795">
                        <a:lnSpc>
                          <a:spcPct val="100000"/>
                        </a:lnSpc>
                        <a:spcBef>
                          <a:spcPts val="165"/>
                        </a:spcBef>
                      </a:pPr>
                      <a:r>
                        <a:rPr dirty="0" sz="2000" spc="-50" b="1">
                          <a:latin typeface="Calibri"/>
                          <a:cs typeface="Calibri"/>
                        </a:rPr>
                        <a:t>↓</a:t>
                      </a:r>
                      <a:endParaRPr sz="2000">
                        <a:latin typeface="Calibri"/>
                        <a:cs typeface="Calibri"/>
                      </a:endParaRPr>
                    </a:p>
                  </a:txBody>
                  <a:tcPr marL="0" marR="0" marB="0" marT="20955">
                    <a:lnL w="12700">
                      <a:solidFill>
                        <a:srgbClr val="FFFFFF"/>
                      </a:solidFill>
                      <a:prstDash val="solid"/>
                    </a:lnL>
                    <a:lnR w="12700">
                      <a:solidFill>
                        <a:srgbClr val="FFFFFF"/>
                      </a:solidFill>
                      <a:prstDash val="solid"/>
                    </a:lnR>
                    <a:lnB w="76200">
                      <a:solidFill>
                        <a:srgbClr val="9F2B92"/>
                      </a:solidFill>
                      <a:prstDash val="solid"/>
                    </a:lnB>
                    <a:solidFill>
                      <a:srgbClr val="C9D1D7"/>
                    </a:solidFill>
                  </a:tcPr>
                </a:tc>
                <a:tc>
                  <a:txBody>
                    <a:bodyPr/>
                    <a:lstStyle/>
                    <a:p>
                      <a:pPr algn="ctr" marL="14604">
                        <a:lnSpc>
                          <a:spcPct val="100000"/>
                        </a:lnSpc>
                        <a:spcBef>
                          <a:spcPts val="165"/>
                        </a:spcBef>
                      </a:pPr>
                      <a:r>
                        <a:rPr dirty="0" sz="2000" spc="-50" b="1">
                          <a:latin typeface="Calibri"/>
                          <a:cs typeface="Calibri"/>
                        </a:rPr>
                        <a:t>↓</a:t>
                      </a:r>
                      <a:endParaRPr sz="2000">
                        <a:latin typeface="Calibri"/>
                        <a:cs typeface="Calibri"/>
                      </a:endParaRPr>
                    </a:p>
                  </a:txBody>
                  <a:tcPr marL="0" marR="0" marB="0" marT="20955">
                    <a:lnL w="12700">
                      <a:solidFill>
                        <a:srgbClr val="FFFFFF"/>
                      </a:solidFill>
                      <a:prstDash val="solid"/>
                    </a:lnL>
                    <a:lnR w="12700">
                      <a:solidFill>
                        <a:srgbClr val="FFFFFF"/>
                      </a:solidFill>
                      <a:prstDash val="solid"/>
                    </a:lnR>
                    <a:lnB w="76200">
                      <a:solidFill>
                        <a:srgbClr val="9F2B92"/>
                      </a:solidFill>
                      <a:prstDash val="solid"/>
                    </a:lnB>
                    <a:solidFill>
                      <a:srgbClr val="C9D1D7"/>
                    </a:solidFill>
                  </a:tcPr>
                </a:tc>
                <a:tc>
                  <a:txBody>
                    <a:bodyPr/>
                    <a:lstStyle/>
                    <a:p>
                      <a:pPr algn="ctr" marL="20955">
                        <a:lnSpc>
                          <a:spcPct val="100000"/>
                        </a:lnSpc>
                        <a:spcBef>
                          <a:spcPts val="165"/>
                        </a:spcBef>
                      </a:pPr>
                      <a:r>
                        <a:rPr dirty="0" sz="2000">
                          <a:latin typeface="Arial MT"/>
                          <a:cs typeface="Arial MT"/>
                        </a:rPr>
                        <a:t>---</a:t>
                      </a:r>
                      <a:r>
                        <a:rPr dirty="0" sz="2000" spc="-50">
                          <a:latin typeface="Arial MT"/>
                          <a:cs typeface="Arial MT"/>
                        </a:rPr>
                        <a:t>-</a:t>
                      </a:r>
                      <a:endParaRPr sz="2000">
                        <a:latin typeface="Arial MT"/>
                        <a:cs typeface="Arial MT"/>
                      </a:endParaRPr>
                    </a:p>
                  </a:txBody>
                  <a:tcPr marL="0" marR="0" marB="0" marT="20955">
                    <a:lnL w="12700">
                      <a:solidFill>
                        <a:srgbClr val="FFFFFF"/>
                      </a:solidFill>
                      <a:prstDash val="solid"/>
                    </a:lnL>
                    <a:lnR w="12700">
                      <a:solidFill>
                        <a:srgbClr val="9F2B92"/>
                      </a:solidFill>
                      <a:prstDash val="solid"/>
                    </a:lnR>
                    <a:lnB w="76200">
                      <a:solidFill>
                        <a:srgbClr val="9F2B92"/>
                      </a:solidFill>
                      <a:prstDash val="solid"/>
                    </a:lnB>
                    <a:solidFill>
                      <a:srgbClr val="C9D1D7"/>
                    </a:solidFill>
                  </a:tcPr>
                </a:tc>
              </a:tr>
              <a:tr h="86995">
                <a:tc>
                  <a:txBody>
                    <a:bodyPr/>
                    <a:lstStyle/>
                    <a:p>
                      <a:pPr>
                        <a:lnSpc>
                          <a:spcPct val="100000"/>
                        </a:lnSpc>
                      </a:pPr>
                      <a:endParaRPr sz="400">
                        <a:latin typeface="Times New Roman"/>
                        <a:cs typeface="Times New Roman"/>
                      </a:endParaRPr>
                    </a:p>
                  </a:txBody>
                  <a:tcPr marL="0" marR="0" marB="0" marT="0">
                    <a:lnL w="12700">
                      <a:solidFill>
                        <a:srgbClr val="FFFFFF"/>
                      </a:solidFill>
                      <a:prstDash val="solid"/>
                    </a:lnL>
                    <a:lnR w="12700">
                      <a:solidFill>
                        <a:srgbClr val="FFFFFF"/>
                      </a:solidFill>
                      <a:prstDash val="solid"/>
                    </a:lnR>
                    <a:lnT w="76200">
                      <a:solidFill>
                        <a:srgbClr val="9F2B92"/>
                      </a:solidFill>
                      <a:prstDash val="solid"/>
                    </a:lnT>
                    <a:lnB w="12700">
                      <a:solidFill>
                        <a:srgbClr val="FFFFFF"/>
                      </a:solidFill>
                      <a:prstDash val="solid"/>
                    </a:lnB>
                    <a:solidFill>
                      <a:srgbClr val="C9D1D7"/>
                    </a:solidFill>
                  </a:tcPr>
                </a:tc>
                <a:tc>
                  <a:txBody>
                    <a:bodyPr/>
                    <a:lstStyle/>
                    <a:p>
                      <a:pPr>
                        <a:lnSpc>
                          <a:spcPct val="100000"/>
                        </a:lnSpc>
                      </a:pPr>
                      <a:endParaRPr sz="400">
                        <a:latin typeface="Times New Roman"/>
                        <a:cs typeface="Times New Roman"/>
                      </a:endParaRPr>
                    </a:p>
                  </a:txBody>
                  <a:tcPr marL="0" marR="0" marB="0" marT="0">
                    <a:lnL w="12700">
                      <a:solidFill>
                        <a:srgbClr val="FFFFFF"/>
                      </a:solidFill>
                      <a:prstDash val="solid"/>
                    </a:lnL>
                    <a:lnR w="12700">
                      <a:solidFill>
                        <a:srgbClr val="FFFFFF"/>
                      </a:solidFill>
                      <a:prstDash val="solid"/>
                    </a:lnR>
                    <a:lnT w="76200">
                      <a:solidFill>
                        <a:srgbClr val="9F2B92"/>
                      </a:solidFill>
                      <a:prstDash val="solid"/>
                    </a:lnT>
                    <a:lnB w="12700">
                      <a:solidFill>
                        <a:srgbClr val="FFFFFF"/>
                      </a:solidFill>
                      <a:prstDash val="solid"/>
                    </a:lnB>
                    <a:solidFill>
                      <a:srgbClr val="C9D1D7"/>
                    </a:solidFill>
                  </a:tcPr>
                </a:tc>
                <a:tc>
                  <a:txBody>
                    <a:bodyPr/>
                    <a:lstStyle/>
                    <a:p>
                      <a:pPr>
                        <a:lnSpc>
                          <a:spcPct val="100000"/>
                        </a:lnSpc>
                      </a:pPr>
                      <a:endParaRPr sz="400">
                        <a:latin typeface="Times New Roman"/>
                        <a:cs typeface="Times New Roman"/>
                      </a:endParaRPr>
                    </a:p>
                  </a:txBody>
                  <a:tcPr marL="0" marR="0" marB="0" marT="0">
                    <a:lnL w="12700">
                      <a:solidFill>
                        <a:srgbClr val="FFFFFF"/>
                      </a:solidFill>
                      <a:prstDash val="solid"/>
                    </a:lnL>
                    <a:lnR w="12700">
                      <a:solidFill>
                        <a:srgbClr val="FFFFFF"/>
                      </a:solidFill>
                      <a:prstDash val="solid"/>
                    </a:lnR>
                    <a:lnT w="76200">
                      <a:solidFill>
                        <a:srgbClr val="9F2B92"/>
                      </a:solidFill>
                      <a:prstDash val="solid"/>
                    </a:lnT>
                    <a:lnB w="12700">
                      <a:solidFill>
                        <a:srgbClr val="FFFFFF"/>
                      </a:solidFill>
                      <a:prstDash val="solid"/>
                    </a:lnB>
                    <a:solidFill>
                      <a:srgbClr val="C9D1D7"/>
                    </a:solidFill>
                  </a:tcPr>
                </a:tc>
                <a:tc>
                  <a:txBody>
                    <a:bodyPr/>
                    <a:lstStyle/>
                    <a:p>
                      <a:pPr>
                        <a:lnSpc>
                          <a:spcPct val="100000"/>
                        </a:lnSpc>
                      </a:pPr>
                      <a:endParaRPr sz="400">
                        <a:latin typeface="Times New Roman"/>
                        <a:cs typeface="Times New Roman"/>
                      </a:endParaRPr>
                    </a:p>
                  </a:txBody>
                  <a:tcPr marL="0" marR="0" marB="0" marT="0">
                    <a:lnL w="12700">
                      <a:solidFill>
                        <a:srgbClr val="FFFFFF"/>
                      </a:solidFill>
                      <a:prstDash val="solid"/>
                    </a:lnL>
                    <a:lnR w="12700">
                      <a:solidFill>
                        <a:srgbClr val="FFFFFF"/>
                      </a:solidFill>
                      <a:prstDash val="solid"/>
                    </a:lnR>
                    <a:lnT w="76200">
                      <a:solidFill>
                        <a:srgbClr val="9F2B92"/>
                      </a:solidFill>
                      <a:prstDash val="solid"/>
                    </a:lnT>
                    <a:lnB w="12700">
                      <a:solidFill>
                        <a:srgbClr val="FFFFFF"/>
                      </a:solidFill>
                      <a:prstDash val="solid"/>
                    </a:lnB>
                    <a:solidFill>
                      <a:srgbClr val="C9D1D7"/>
                    </a:solidFill>
                  </a:tcPr>
                </a:tc>
              </a:tr>
              <a:tr h="715010">
                <a:tc>
                  <a:txBody>
                    <a:bodyPr/>
                    <a:lstStyle/>
                    <a:p>
                      <a:pPr marL="68580">
                        <a:lnSpc>
                          <a:spcPct val="100000"/>
                        </a:lnSpc>
                        <a:spcBef>
                          <a:spcPts val="175"/>
                        </a:spcBef>
                      </a:pPr>
                      <a:r>
                        <a:rPr dirty="0" sz="2000" spc="-10" b="1">
                          <a:latin typeface="Arial"/>
                          <a:cs typeface="Arial"/>
                        </a:rPr>
                        <a:t>Non-</a:t>
                      </a:r>
                      <a:r>
                        <a:rPr dirty="0" sz="2000" b="1">
                          <a:latin typeface="Arial"/>
                          <a:cs typeface="Arial"/>
                        </a:rPr>
                        <a:t>prescribed</a:t>
                      </a:r>
                      <a:r>
                        <a:rPr dirty="0" sz="2000" spc="-45" b="1">
                          <a:latin typeface="Arial"/>
                          <a:cs typeface="Arial"/>
                        </a:rPr>
                        <a:t> </a:t>
                      </a:r>
                      <a:r>
                        <a:rPr dirty="0" sz="2000" b="1">
                          <a:latin typeface="Arial"/>
                          <a:cs typeface="Arial"/>
                        </a:rPr>
                        <a:t>opioid</a:t>
                      </a:r>
                      <a:r>
                        <a:rPr dirty="0" sz="2000" spc="-40" b="1">
                          <a:latin typeface="Arial"/>
                          <a:cs typeface="Arial"/>
                        </a:rPr>
                        <a:t> </a:t>
                      </a:r>
                      <a:r>
                        <a:rPr dirty="0" sz="2000" spc="-25" b="1">
                          <a:latin typeface="Arial"/>
                          <a:cs typeface="Arial"/>
                        </a:rPr>
                        <a:t>use</a:t>
                      </a:r>
                      <a:endParaRPr sz="2000">
                        <a:latin typeface="Arial"/>
                        <a:cs typeface="Arial"/>
                      </a:endParaRPr>
                    </a:p>
                  </a:txBody>
                  <a:tcPr marL="0" marR="0" marB="0" marT="2222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algn="ctr" marL="10795">
                        <a:lnSpc>
                          <a:spcPct val="100000"/>
                        </a:lnSpc>
                        <a:spcBef>
                          <a:spcPts val="175"/>
                        </a:spcBef>
                      </a:pPr>
                      <a:r>
                        <a:rPr dirty="0" sz="2000" spc="-50" b="1">
                          <a:latin typeface="Calibri"/>
                          <a:cs typeface="Calibri"/>
                        </a:rPr>
                        <a:t>↓</a:t>
                      </a:r>
                      <a:endParaRPr sz="2000">
                        <a:latin typeface="Calibri"/>
                        <a:cs typeface="Calibri"/>
                      </a:endParaRPr>
                    </a:p>
                  </a:txBody>
                  <a:tcPr marL="0" marR="0" marB="0" marT="2222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algn="ctr" marL="13970">
                        <a:lnSpc>
                          <a:spcPct val="100000"/>
                        </a:lnSpc>
                        <a:spcBef>
                          <a:spcPts val="175"/>
                        </a:spcBef>
                      </a:pPr>
                      <a:r>
                        <a:rPr dirty="0" sz="2000" spc="-50" b="1">
                          <a:latin typeface="Calibri"/>
                          <a:cs typeface="Calibri"/>
                        </a:rPr>
                        <a:t>↓</a:t>
                      </a:r>
                      <a:endParaRPr sz="2000">
                        <a:latin typeface="Calibri"/>
                        <a:cs typeface="Calibri"/>
                      </a:endParaRPr>
                    </a:p>
                  </a:txBody>
                  <a:tcPr marL="0" marR="0" marB="0" marT="2222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algn="ctr" marL="17780">
                        <a:lnSpc>
                          <a:spcPct val="100000"/>
                        </a:lnSpc>
                        <a:spcBef>
                          <a:spcPts val="175"/>
                        </a:spcBef>
                      </a:pPr>
                      <a:r>
                        <a:rPr dirty="0" sz="2000" spc="-50" b="1">
                          <a:latin typeface="Calibri"/>
                          <a:cs typeface="Calibri"/>
                        </a:rPr>
                        <a:t>↓</a:t>
                      </a:r>
                      <a:endParaRPr sz="2000">
                        <a:latin typeface="Calibri"/>
                        <a:cs typeface="Calibri"/>
                      </a:endParaRPr>
                    </a:p>
                  </a:txBody>
                  <a:tcPr marL="0" marR="0" marB="0" marT="2222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r>
              <a:tr h="715010">
                <a:tc>
                  <a:txBody>
                    <a:bodyPr/>
                    <a:lstStyle/>
                    <a:p>
                      <a:pPr marL="68580">
                        <a:lnSpc>
                          <a:spcPct val="100000"/>
                        </a:lnSpc>
                        <a:spcBef>
                          <a:spcPts val="180"/>
                        </a:spcBef>
                      </a:pPr>
                      <a:r>
                        <a:rPr dirty="0" sz="2000" b="1">
                          <a:latin typeface="Arial"/>
                          <a:cs typeface="Arial"/>
                        </a:rPr>
                        <a:t>Retention</a:t>
                      </a:r>
                      <a:r>
                        <a:rPr dirty="0" sz="2000" spc="-50" b="1">
                          <a:latin typeface="Arial"/>
                          <a:cs typeface="Arial"/>
                        </a:rPr>
                        <a:t> </a:t>
                      </a:r>
                      <a:r>
                        <a:rPr dirty="0" sz="2000" b="1">
                          <a:latin typeface="Arial"/>
                          <a:cs typeface="Arial"/>
                        </a:rPr>
                        <a:t>in</a:t>
                      </a:r>
                      <a:r>
                        <a:rPr dirty="0" sz="2000" spc="-45" b="1">
                          <a:latin typeface="Arial"/>
                          <a:cs typeface="Arial"/>
                        </a:rPr>
                        <a:t> </a:t>
                      </a:r>
                      <a:r>
                        <a:rPr dirty="0" sz="2000" spc="-10" b="1">
                          <a:latin typeface="Arial"/>
                          <a:cs typeface="Arial"/>
                        </a:rPr>
                        <a:t>treatment</a:t>
                      </a:r>
                      <a:endParaRPr sz="2000">
                        <a:latin typeface="Arial"/>
                        <a:cs typeface="Arial"/>
                      </a:endParaRPr>
                    </a:p>
                  </a:txBody>
                  <a:tcPr marL="0" marR="0" marB="0" marT="2286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algn="ctr" marL="3810">
                        <a:lnSpc>
                          <a:spcPct val="100000"/>
                        </a:lnSpc>
                        <a:spcBef>
                          <a:spcPts val="180"/>
                        </a:spcBef>
                      </a:pPr>
                      <a:r>
                        <a:rPr dirty="0" sz="2000" spc="-25" b="1">
                          <a:latin typeface="Calibri"/>
                          <a:cs typeface="Calibri"/>
                        </a:rPr>
                        <a:t>↑↑</a:t>
                      </a:r>
                      <a:endParaRPr sz="2000">
                        <a:latin typeface="Calibri"/>
                        <a:cs typeface="Calibri"/>
                      </a:endParaRPr>
                    </a:p>
                  </a:txBody>
                  <a:tcPr marL="0" marR="0" marB="0" marT="2286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algn="ctr" marL="8255">
                        <a:lnSpc>
                          <a:spcPct val="100000"/>
                        </a:lnSpc>
                        <a:spcBef>
                          <a:spcPts val="180"/>
                        </a:spcBef>
                      </a:pPr>
                      <a:r>
                        <a:rPr dirty="0" sz="2000" spc="-25" b="1">
                          <a:latin typeface="Calibri"/>
                          <a:cs typeface="Calibri"/>
                        </a:rPr>
                        <a:t>↑↑</a:t>
                      </a:r>
                      <a:endParaRPr sz="2000">
                        <a:latin typeface="Calibri"/>
                        <a:cs typeface="Calibri"/>
                      </a:endParaRPr>
                    </a:p>
                  </a:txBody>
                  <a:tcPr marL="0" marR="0" marB="0" marT="2286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algn="ctr" marL="17780">
                        <a:lnSpc>
                          <a:spcPct val="100000"/>
                        </a:lnSpc>
                        <a:spcBef>
                          <a:spcPts val="180"/>
                        </a:spcBef>
                      </a:pPr>
                      <a:r>
                        <a:rPr dirty="0" sz="2000" spc="-50" b="1">
                          <a:latin typeface="Calibri"/>
                          <a:cs typeface="Calibri"/>
                        </a:rPr>
                        <a:t>↑</a:t>
                      </a:r>
                      <a:endParaRPr sz="2000">
                        <a:latin typeface="Calibri"/>
                        <a:cs typeface="Calibri"/>
                      </a:endParaRPr>
                    </a:p>
                  </a:txBody>
                  <a:tcPr marL="0" marR="0" marB="0" marT="2286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r>
              <a:tr h="715010">
                <a:tc>
                  <a:txBody>
                    <a:bodyPr/>
                    <a:lstStyle/>
                    <a:p>
                      <a:pPr marL="68580">
                        <a:lnSpc>
                          <a:spcPct val="100000"/>
                        </a:lnSpc>
                        <a:spcBef>
                          <a:spcPts val="190"/>
                        </a:spcBef>
                      </a:pPr>
                      <a:r>
                        <a:rPr dirty="0" sz="2000" b="1">
                          <a:latin typeface="Arial"/>
                          <a:cs typeface="Arial"/>
                        </a:rPr>
                        <a:t>HIV</a:t>
                      </a:r>
                      <a:r>
                        <a:rPr dirty="0" sz="2000" spc="-40" b="1">
                          <a:latin typeface="Arial"/>
                          <a:cs typeface="Arial"/>
                        </a:rPr>
                        <a:t> </a:t>
                      </a:r>
                      <a:r>
                        <a:rPr dirty="0" sz="2000" b="1">
                          <a:latin typeface="Arial"/>
                          <a:cs typeface="Arial"/>
                        </a:rPr>
                        <a:t>or HCV</a:t>
                      </a:r>
                      <a:r>
                        <a:rPr dirty="0" sz="2000" spc="-35" b="1">
                          <a:latin typeface="Arial"/>
                          <a:cs typeface="Arial"/>
                        </a:rPr>
                        <a:t> </a:t>
                      </a:r>
                      <a:r>
                        <a:rPr dirty="0" sz="2000" spc="-10" b="1">
                          <a:latin typeface="Arial"/>
                          <a:cs typeface="Arial"/>
                        </a:rPr>
                        <a:t>transmission</a:t>
                      </a:r>
                      <a:endParaRPr sz="2000">
                        <a:latin typeface="Arial"/>
                        <a:cs typeface="Arial"/>
                      </a:endParaRPr>
                    </a:p>
                  </a:txBody>
                  <a:tcPr marL="0" marR="0" marB="0" marT="2413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algn="ctr" marL="10795">
                        <a:lnSpc>
                          <a:spcPct val="100000"/>
                        </a:lnSpc>
                        <a:spcBef>
                          <a:spcPts val="190"/>
                        </a:spcBef>
                      </a:pPr>
                      <a:r>
                        <a:rPr dirty="0" sz="2000" spc="-50" b="1">
                          <a:latin typeface="Calibri"/>
                          <a:cs typeface="Calibri"/>
                        </a:rPr>
                        <a:t>↓</a:t>
                      </a:r>
                      <a:endParaRPr sz="2000">
                        <a:latin typeface="Calibri"/>
                        <a:cs typeface="Calibri"/>
                      </a:endParaRPr>
                    </a:p>
                  </a:txBody>
                  <a:tcPr marL="0" marR="0" marB="0" marT="2413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algn="ctr" marL="13970">
                        <a:lnSpc>
                          <a:spcPct val="100000"/>
                        </a:lnSpc>
                        <a:spcBef>
                          <a:spcPts val="190"/>
                        </a:spcBef>
                      </a:pPr>
                      <a:r>
                        <a:rPr dirty="0" sz="2000" spc="-50" b="1">
                          <a:latin typeface="Calibri"/>
                          <a:cs typeface="Calibri"/>
                        </a:rPr>
                        <a:t>↓</a:t>
                      </a:r>
                      <a:endParaRPr sz="2000">
                        <a:latin typeface="Calibri"/>
                        <a:cs typeface="Calibri"/>
                      </a:endParaRPr>
                    </a:p>
                  </a:txBody>
                  <a:tcPr marL="0" marR="0" marB="0" marT="2413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algn="ctr" marL="20955">
                        <a:lnSpc>
                          <a:spcPct val="100000"/>
                        </a:lnSpc>
                        <a:spcBef>
                          <a:spcPts val="190"/>
                        </a:spcBef>
                      </a:pPr>
                      <a:r>
                        <a:rPr dirty="0" sz="2000">
                          <a:latin typeface="Arial MT"/>
                          <a:cs typeface="Arial MT"/>
                        </a:rPr>
                        <a:t>---</a:t>
                      </a:r>
                      <a:r>
                        <a:rPr dirty="0" sz="2000" spc="-50">
                          <a:latin typeface="Arial MT"/>
                          <a:cs typeface="Arial MT"/>
                        </a:rPr>
                        <a:t>-</a:t>
                      </a:r>
                      <a:endParaRPr sz="2000">
                        <a:latin typeface="Arial MT"/>
                        <a:cs typeface="Arial MT"/>
                      </a:endParaRPr>
                    </a:p>
                  </a:txBody>
                  <a:tcPr marL="0" marR="0" marB="0" marT="2413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r>
              <a:tr h="715010">
                <a:tc>
                  <a:txBody>
                    <a:bodyPr/>
                    <a:lstStyle/>
                    <a:p>
                      <a:pPr marL="68580">
                        <a:lnSpc>
                          <a:spcPct val="100000"/>
                        </a:lnSpc>
                        <a:spcBef>
                          <a:spcPts val="195"/>
                        </a:spcBef>
                      </a:pPr>
                      <a:r>
                        <a:rPr dirty="0" sz="2000" b="1">
                          <a:latin typeface="Arial"/>
                          <a:cs typeface="Arial"/>
                        </a:rPr>
                        <a:t>Legal</a:t>
                      </a:r>
                      <a:r>
                        <a:rPr dirty="0" sz="2000" spc="-35" b="1">
                          <a:latin typeface="Arial"/>
                          <a:cs typeface="Arial"/>
                        </a:rPr>
                        <a:t> </a:t>
                      </a:r>
                      <a:r>
                        <a:rPr dirty="0" sz="2000" spc="-10" b="1">
                          <a:latin typeface="Arial"/>
                          <a:cs typeface="Arial"/>
                        </a:rPr>
                        <a:t>involvement</a:t>
                      </a:r>
                      <a:endParaRPr sz="2000">
                        <a:latin typeface="Arial"/>
                        <a:cs typeface="Arial"/>
                      </a:endParaRPr>
                    </a:p>
                  </a:txBody>
                  <a:tcPr marL="0" marR="0" marB="0" marT="2476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algn="ctr" marL="10795">
                        <a:lnSpc>
                          <a:spcPct val="100000"/>
                        </a:lnSpc>
                        <a:spcBef>
                          <a:spcPts val="195"/>
                        </a:spcBef>
                      </a:pPr>
                      <a:r>
                        <a:rPr dirty="0" sz="2000" spc="-50" b="1">
                          <a:latin typeface="Calibri"/>
                          <a:cs typeface="Calibri"/>
                        </a:rPr>
                        <a:t>↓</a:t>
                      </a:r>
                      <a:endParaRPr sz="2000">
                        <a:latin typeface="Calibri"/>
                        <a:cs typeface="Calibri"/>
                      </a:endParaRPr>
                    </a:p>
                  </a:txBody>
                  <a:tcPr marL="0" marR="0" marB="0" marT="2476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algn="ctr" marL="13970">
                        <a:lnSpc>
                          <a:spcPct val="100000"/>
                        </a:lnSpc>
                        <a:spcBef>
                          <a:spcPts val="195"/>
                        </a:spcBef>
                      </a:pPr>
                      <a:r>
                        <a:rPr dirty="0" sz="2000" spc="-50" b="1">
                          <a:latin typeface="Calibri"/>
                          <a:cs typeface="Calibri"/>
                        </a:rPr>
                        <a:t>↓</a:t>
                      </a:r>
                      <a:endParaRPr sz="2000">
                        <a:latin typeface="Calibri"/>
                        <a:cs typeface="Calibri"/>
                      </a:endParaRPr>
                    </a:p>
                  </a:txBody>
                  <a:tcPr marL="0" marR="0" marB="0" marT="2476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algn="ctr" marL="17780">
                        <a:lnSpc>
                          <a:spcPct val="100000"/>
                        </a:lnSpc>
                        <a:spcBef>
                          <a:spcPts val="195"/>
                        </a:spcBef>
                      </a:pPr>
                      <a:r>
                        <a:rPr dirty="0" sz="2000" spc="-50" b="1">
                          <a:latin typeface="Calibri"/>
                          <a:cs typeface="Calibri"/>
                        </a:rPr>
                        <a:t>↓</a:t>
                      </a:r>
                      <a:endParaRPr sz="2000">
                        <a:latin typeface="Calibri"/>
                        <a:cs typeface="Calibri"/>
                      </a:endParaRPr>
                    </a:p>
                  </a:txBody>
                  <a:tcPr marL="0" marR="0" marB="0" marT="2476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r>
            </a:tbl>
          </a:graphicData>
        </a:graphic>
      </p:graphicFrame>
      <p:sp>
        <p:nvSpPr>
          <p:cNvPr id="4" name="object 4" descr=""/>
          <p:cNvSpPr txBox="1"/>
          <p:nvPr/>
        </p:nvSpPr>
        <p:spPr>
          <a:xfrm>
            <a:off x="1170305" y="6226809"/>
            <a:ext cx="5981065" cy="186055"/>
          </a:xfrm>
          <a:prstGeom prst="rect">
            <a:avLst/>
          </a:prstGeom>
        </p:spPr>
        <p:txBody>
          <a:bodyPr wrap="square" lIns="0" tIns="12700" rIns="0" bIns="0" rtlCol="0" vert="horz">
            <a:spAutoFit/>
          </a:bodyPr>
          <a:lstStyle/>
          <a:p>
            <a:pPr marL="12700">
              <a:lnSpc>
                <a:spcPct val="100000"/>
              </a:lnSpc>
              <a:spcBef>
                <a:spcPts val="100"/>
              </a:spcBef>
            </a:pPr>
            <a:r>
              <a:rPr dirty="0" sz="1050">
                <a:latin typeface="Arial MT"/>
                <a:cs typeface="Arial MT"/>
              </a:rPr>
              <a:t>Mattick</a:t>
            </a:r>
            <a:r>
              <a:rPr dirty="0" sz="1050" spc="-25">
                <a:latin typeface="Arial MT"/>
                <a:cs typeface="Arial MT"/>
              </a:rPr>
              <a:t> </a:t>
            </a:r>
            <a:r>
              <a:rPr dirty="0" sz="1050">
                <a:latin typeface="Arial MT"/>
                <a:cs typeface="Arial MT"/>
              </a:rPr>
              <a:t>et</a:t>
            </a:r>
            <a:r>
              <a:rPr dirty="0" sz="1050" spc="-20">
                <a:latin typeface="Arial MT"/>
                <a:cs typeface="Arial MT"/>
              </a:rPr>
              <a:t> </a:t>
            </a:r>
            <a:r>
              <a:rPr dirty="0" sz="1050">
                <a:latin typeface="Arial MT"/>
                <a:cs typeface="Arial MT"/>
              </a:rPr>
              <a:t>al.</a:t>
            </a:r>
            <a:r>
              <a:rPr dirty="0" sz="1050" spc="-50">
                <a:latin typeface="Arial MT"/>
                <a:cs typeface="Arial MT"/>
              </a:rPr>
              <a:t> </a:t>
            </a:r>
            <a:r>
              <a:rPr dirty="0" sz="1050" i="1">
                <a:latin typeface="Arial"/>
                <a:cs typeface="Arial"/>
              </a:rPr>
              <a:t>Cochrane</a:t>
            </a:r>
            <a:r>
              <a:rPr dirty="0" sz="1050" spc="-10" i="1">
                <a:latin typeface="Arial"/>
                <a:cs typeface="Arial"/>
              </a:rPr>
              <a:t> </a:t>
            </a:r>
            <a:r>
              <a:rPr dirty="0" sz="1050" i="1">
                <a:latin typeface="Arial"/>
                <a:cs typeface="Arial"/>
              </a:rPr>
              <a:t>Database</a:t>
            </a:r>
            <a:r>
              <a:rPr dirty="0" sz="1050" spc="-15" i="1">
                <a:latin typeface="Arial"/>
                <a:cs typeface="Arial"/>
              </a:rPr>
              <a:t> </a:t>
            </a:r>
            <a:r>
              <a:rPr dirty="0" sz="1050" i="1">
                <a:latin typeface="Arial"/>
                <a:cs typeface="Arial"/>
              </a:rPr>
              <a:t>Syst</a:t>
            </a:r>
            <a:r>
              <a:rPr dirty="0" sz="1050" spc="-20" i="1">
                <a:latin typeface="Arial"/>
                <a:cs typeface="Arial"/>
              </a:rPr>
              <a:t> </a:t>
            </a:r>
            <a:r>
              <a:rPr dirty="0" sz="1050" i="1">
                <a:latin typeface="Arial"/>
                <a:cs typeface="Arial"/>
              </a:rPr>
              <a:t>Rev</a:t>
            </a:r>
            <a:r>
              <a:rPr dirty="0" sz="1050" spc="-20" i="1">
                <a:latin typeface="Arial"/>
                <a:cs typeface="Arial"/>
              </a:rPr>
              <a:t> </a:t>
            </a:r>
            <a:r>
              <a:rPr dirty="0" sz="1050">
                <a:latin typeface="Arial MT"/>
                <a:cs typeface="Arial MT"/>
              </a:rPr>
              <a:t>2014;</a:t>
            </a:r>
            <a:r>
              <a:rPr dirty="0" sz="1050" spc="-10">
                <a:latin typeface="Arial MT"/>
                <a:cs typeface="Arial MT"/>
              </a:rPr>
              <a:t> </a:t>
            </a:r>
            <a:r>
              <a:rPr dirty="0" sz="1050">
                <a:latin typeface="Arial MT"/>
                <a:cs typeface="Arial MT"/>
              </a:rPr>
              <a:t>Sordo</a:t>
            </a:r>
            <a:r>
              <a:rPr dirty="0" sz="1050" spc="-50">
                <a:latin typeface="Arial MT"/>
                <a:cs typeface="Arial MT"/>
              </a:rPr>
              <a:t> </a:t>
            </a:r>
            <a:r>
              <a:rPr dirty="0" sz="1050">
                <a:latin typeface="Arial MT"/>
                <a:cs typeface="Arial MT"/>
              </a:rPr>
              <a:t>et</a:t>
            </a:r>
            <a:r>
              <a:rPr dirty="0" sz="1050" spc="-20">
                <a:latin typeface="Arial MT"/>
                <a:cs typeface="Arial MT"/>
              </a:rPr>
              <a:t> </a:t>
            </a:r>
            <a:r>
              <a:rPr dirty="0" sz="1050">
                <a:latin typeface="Arial MT"/>
                <a:cs typeface="Arial MT"/>
              </a:rPr>
              <a:t>al.</a:t>
            </a:r>
            <a:r>
              <a:rPr dirty="0" sz="1050" spc="-70">
                <a:latin typeface="Arial MT"/>
                <a:cs typeface="Arial MT"/>
              </a:rPr>
              <a:t> </a:t>
            </a:r>
            <a:r>
              <a:rPr dirty="0" sz="1050" i="1">
                <a:latin typeface="Arial"/>
                <a:cs typeface="Arial"/>
              </a:rPr>
              <a:t>BMJ</a:t>
            </a:r>
            <a:r>
              <a:rPr dirty="0" sz="1050" spc="-30" i="1">
                <a:latin typeface="Arial"/>
                <a:cs typeface="Arial"/>
              </a:rPr>
              <a:t> </a:t>
            </a:r>
            <a:r>
              <a:rPr dirty="0" sz="1050">
                <a:latin typeface="Arial MT"/>
                <a:cs typeface="Arial MT"/>
              </a:rPr>
              <a:t>2017;</a:t>
            </a:r>
            <a:r>
              <a:rPr dirty="0" sz="1050" spc="-20">
                <a:latin typeface="Arial MT"/>
                <a:cs typeface="Arial MT"/>
              </a:rPr>
              <a:t> </a:t>
            </a:r>
            <a:r>
              <a:rPr dirty="0" sz="1050">
                <a:latin typeface="Arial MT"/>
                <a:cs typeface="Arial MT"/>
              </a:rPr>
              <a:t>Jarvis</a:t>
            </a:r>
            <a:r>
              <a:rPr dirty="0" sz="1050" spc="-20">
                <a:latin typeface="Arial MT"/>
                <a:cs typeface="Arial MT"/>
              </a:rPr>
              <a:t> </a:t>
            </a:r>
            <a:r>
              <a:rPr dirty="0" sz="1050">
                <a:latin typeface="Arial MT"/>
                <a:cs typeface="Arial MT"/>
              </a:rPr>
              <a:t>et</a:t>
            </a:r>
            <a:r>
              <a:rPr dirty="0" sz="1050" spc="-20">
                <a:latin typeface="Arial MT"/>
                <a:cs typeface="Arial MT"/>
              </a:rPr>
              <a:t> </a:t>
            </a:r>
            <a:r>
              <a:rPr dirty="0" sz="1050">
                <a:latin typeface="Arial MT"/>
                <a:cs typeface="Arial MT"/>
              </a:rPr>
              <a:t>al.</a:t>
            </a:r>
            <a:r>
              <a:rPr dirty="0" sz="1050" spc="-45">
                <a:latin typeface="Arial MT"/>
                <a:cs typeface="Arial MT"/>
              </a:rPr>
              <a:t> </a:t>
            </a:r>
            <a:r>
              <a:rPr dirty="0" sz="1050" i="1">
                <a:latin typeface="Arial"/>
                <a:cs typeface="Arial"/>
              </a:rPr>
              <a:t>Addiction</a:t>
            </a:r>
            <a:r>
              <a:rPr dirty="0" sz="1050" spc="-25" i="1">
                <a:latin typeface="Arial"/>
                <a:cs typeface="Arial"/>
              </a:rPr>
              <a:t> </a:t>
            </a:r>
            <a:r>
              <a:rPr dirty="0" sz="1050" spc="-20">
                <a:latin typeface="Arial MT"/>
                <a:cs typeface="Arial MT"/>
              </a:rPr>
              <a:t>2018</a:t>
            </a:r>
            <a:endParaRPr sz="1050">
              <a:latin typeface="Arial MT"/>
              <a:cs typeface="Arial M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54686" rIns="0" bIns="0" rtlCol="0" vert="horz">
            <a:spAutoFit/>
          </a:bodyPr>
          <a:lstStyle/>
          <a:p>
            <a:pPr marL="225425">
              <a:lnSpc>
                <a:spcPct val="100000"/>
              </a:lnSpc>
              <a:spcBef>
                <a:spcPts val="130"/>
              </a:spcBef>
            </a:pPr>
            <a:r>
              <a:rPr dirty="0" sz="3200"/>
              <a:t>Buprenorphine</a:t>
            </a:r>
            <a:r>
              <a:rPr dirty="0" sz="3200" spc="-35"/>
              <a:t> </a:t>
            </a:r>
            <a:r>
              <a:rPr dirty="0" sz="3200"/>
              <a:t>and</a:t>
            </a:r>
            <a:r>
              <a:rPr dirty="0" sz="3200" spc="-45"/>
              <a:t> </a:t>
            </a:r>
            <a:r>
              <a:rPr dirty="0" sz="3200"/>
              <a:t>methadone</a:t>
            </a:r>
            <a:r>
              <a:rPr dirty="0" sz="3200" spc="-105"/>
              <a:t> </a:t>
            </a:r>
            <a:r>
              <a:rPr dirty="0" sz="3200"/>
              <a:t>treatment</a:t>
            </a:r>
            <a:r>
              <a:rPr dirty="0" sz="3200" spc="-30"/>
              <a:t> </a:t>
            </a:r>
            <a:r>
              <a:rPr dirty="0" sz="3200"/>
              <a:t>for</a:t>
            </a:r>
            <a:r>
              <a:rPr dirty="0" sz="3200" spc="-70"/>
              <a:t> </a:t>
            </a:r>
            <a:r>
              <a:rPr dirty="0" sz="3200"/>
              <a:t>OUD</a:t>
            </a:r>
            <a:r>
              <a:rPr dirty="0" sz="3200" spc="-40"/>
              <a:t> </a:t>
            </a:r>
            <a:r>
              <a:rPr dirty="0" sz="3200"/>
              <a:t>save</a:t>
            </a:r>
            <a:r>
              <a:rPr dirty="0" sz="3200" spc="-105"/>
              <a:t> </a:t>
            </a:r>
            <a:r>
              <a:rPr dirty="0" sz="3200" spc="-10"/>
              <a:t>lives</a:t>
            </a:r>
            <a:endParaRPr sz="3200"/>
          </a:p>
        </p:txBody>
      </p:sp>
      <p:sp>
        <p:nvSpPr>
          <p:cNvPr id="3" name="object 3" descr=""/>
          <p:cNvSpPr txBox="1"/>
          <p:nvPr/>
        </p:nvSpPr>
        <p:spPr>
          <a:xfrm>
            <a:off x="920114" y="1453514"/>
            <a:ext cx="8431530" cy="392430"/>
          </a:xfrm>
          <a:prstGeom prst="rect">
            <a:avLst/>
          </a:prstGeom>
        </p:spPr>
        <p:txBody>
          <a:bodyPr wrap="square" lIns="0" tIns="13335" rIns="0" bIns="0" rtlCol="0" vert="horz">
            <a:spAutoFit/>
          </a:bodyPr>
          <a:lstStyle/>
          <a:p>
            <a:pPr marL="12700">
              <a:lnSpc>
                <a:spcPct val="100000"/>
              </a:lnSpc>
              <a:spcBef>
                <a:spcPts val="105"/>
              </a:spcBef>
            </a:pPr>
            <a:r>
              <a:rPr dirty="0" sz="2400">
                <a:latin typeface="Arial MT"/>
                <a:cs typeface="Arial MT"/>
              </a:rPr>
              <a:t>Among</a:t>
            </a:r>
            <a:r>
              <a:rPr dirty="0" sz="2400" spc="-85">
                <a:latin typeface="Arial MT"/>
                <a:cs typeface="Arial MT"/>
              </a:rPr>
              <a:t> </a:t>
            </a:r>
            <a:r>
              <a:rPr dirty="0" sz="2400">
                <a:latin typeface="Arial MT"/>
                <a:cs typeface="Arial MT"/>
              </a:rPr>
              <a:t>40,855</a:t>
            </a:r>
            <a:r>
              <a:rPr dirty="0" sz="2400" spc="-90">
                <a:latin typeface="Arial MT"/>
                <a:cs typeface="Arial MT"/>
              </a:rPr>
              <a:t> </a:t>
            </a:r>
            <a:r>
              <a:rPr dirty="0" sz="2400">
                <a:latin typeface="Arial MT"/>
                <a:cs typeface="Arial MT"/>
              </a:rPr>
              <a:t>insured</a:t>
            </a:r>
            <a:r>
              <a:rPr dirty="0" sz="2400" spc="-90">
                <a:latin typeface="Arial MT"/>
                <a:cs typeface="Arial MT"/>
              </a:rPr>
              <a:t> </a:t>
            </a:r>
            <a:r>
              <a:rPr dirty="0" sz="2400">
                <a:latin typeface="Arial MT"/>
                <a:cs typeface="Arial MT"/>
              </a:rPr>
              <a:t>US</a:t>
            </a:r>
            <a:r>
              <a:rPr dirty="0" sz="2400" spc="15">
                <a:latin typeface="Arial MT"/>
                <a:cs typeface="Arial MT"/>
              </a:rPr>
              <a:t> </a:t>
            </a:r>
            <a:r>
              <a:rPr dirty="0" sz="2400">
                <a:latin typeface="Arial MT"/>
                <a:cs typeface="Arial MT"/>
              </a:rPr>
              <a:t>adults</a:t>
            </a:r>
            <a:r>
              <a:rPr dirty="0" sz="2400" spc="-20">
                <a:latin typeface="Arial MT"/>
                <a:cs typeface="Arial MT"/>
              </a:rPr>
              <a:t> </a:t>
            </a:r>
            <a:r>
              <a:rPr dirty="0" sz="2400">
                <a:latin typeface="Arial MT"/>
                <a:cs typeface="Arial MT"/>
              </a:rPr>
              <a:t>with</a:t>
            </a:r>
            <a:r>
              <a:rPr dirty="0" sz="2400" spc="-15">
                <a:latin typeface="Arial MT"/>
                <a:cs typeface="Arial MT"/>
              </a:rPr>
              <a:t> </a:t>
            </a:r>
            <a:r>
              <a:rPr dirty="0" sz="2400">
                <a:latin typeface="Arial MT"/>
                <a:cs typeface="Arial MT"/>
              </a:rPr>
              <a:t>OUD</a:t>
            </a:r>
            <a:r>
              <a:rPr dirty="0" sz="2400" spc="-35">
                <a:latin typeface="Arial MT"/>
                <a:cs typeface="Arial MT"/>
              </a:rPr>
              <a:t> </a:t>
            </a:r>
            <a:r>
              <a:rPr dirty="0" sz="2400">
                <a:latin typeface="Arial MT"/>
                <a:cs typeface="Arial MT"/>
              </a:rPr>
              <a:t>between</a:t>
            </a:r>
            <a:r>
              <a:rPr dirty="0" sz="2400" spc="-15">
                <a:latin typeface="Arial MT"/>
                <a:cs typeface="Arial MT"/>
              </a:rPr>
              <a:t> </a:t>
            </a:r>
            <a:r>
              <a:rPr dirty="0" sz="2400">
                <a:latin typeface="Arial MT"/>
                <a:cs typeface="Arial MT"/>
              </a:rPr>
              <a:t>2015-</a:t>
            </a:r>
            <a:r>
              <a:rPr dirty="0" sz="2400" spc="-25">
                <a:latin typeface="Arial MT"/>
                <a:cs typeface="Arial MT"/>
              </a:rPr>
              <a:t>17:</a:t>
            </a:r>
            <a:endParaRPr sz="2400">
              <a:latin typeface="Arial MT"/>
              <a:cs typeface="Arial MT"/>
            </a:endParaRPr>
          </a:p>
        </p:txBody>
      </p:sp>
      <p:sp>
        <p:nvSpPr>
          <p:cNvPr id="4" name="object 4" descr=""/>
          <p:cNvSpPr txBox="1"/>
          <p:nvPr/>
        </p:nvSpPr>
        <p:spPr>
          <a:xfrm>
            <a:off x="1822704" y="5306695"/>
            <a:ext cx="10227310" cy="1441450"/>
          </a:xfrm>
          <a:prstGeom prst="rect">
            <a:avLst/>
          </a:prstGeom>
        </p:spPr>
        <p:txBody>
          <a:bodyPr wrap="square" lIns="0" tIns="11430" rIns="0" bIns="0" rtlCol="0" vert="horz">
            <a:spAutoFit/>
          </a:bodyPr>
          <a:lstStyle/>
          <a:p>
            <a:pPr marL="12700" marR="1729105">
              <a:lnSpc>
                <a:spcPct val="100400"/>
              </a:lnSpc>
              <a:spcBef>
                <a:spcPts val="90"/>
              </a:spcBef>
            </a:pPr>
            <a:r>
              <a:rPr dirty="0" sz="2400" spc="-10">
                <a:solidFill>
                  <a:srgbClr val="FF0000"/>
                </a:solidFill>
                <a:latin typeface="Arial MT"/>
                <a:cs typeface="Arial MT"/>
              </a:rPr>
              <a:t>Buprenorphine</a:t>
            </a:r>
            <a:r>
              <a:rPr dirty="0" sz="2400" spc="-114">
                <a:solidFill>
                  <a:srgbClr val="FF0000"/>
                </a:solidFill>
                <a:latin typeface="Arial MT"/>
                <a:cs typeface="Arial MT"/>
              </a:rPr>
              <a:t> </a:t>
            </a:r>
            <a:r>
              <a:rPr dirty="0" sz="2400">
                <a:solidFill>
                  <a:srgbClr val="FF0000"/>
                </a:solidFill>
                <a:latin typeface="Arial MT"/>
                <a:cs typeface="Arial MT"/>
              </a:rPr>
              <a:t>or</a:t>
            </a:r>
            <a:r>
              <a:rPr dirty="0" sz="2400" spc="-40">
                <a:solidFill>
                  <a:srgbClr val="FF0000"/>
                </a:solidFill>
                <a:latin typeface="Arial MT"/>
                <a:cs typeface="Arial MT"/>
              </a:rPr>
              <a:t> </a:t>
            </a:r>
            <a:r>
              <a:rPr dirty="0" sz="2400">
                <a:solidFill>
                  <a:srgbClr val="FF0000"/>
                </a:solidFill>
                <a:latin typeface="Arial MT"/>
                <a:cs typeface="Arial MT"/>
              </a:rPr>
              <a:t>methadone</a:t>
            </a:r>
            <a:r>
              <a:rPr dirty="0" sz="2400" spc="-45">
                <a:solidFill>
                  <a:srgbClr val="FF0000"/>
                </a:solidFill>
                <a:latin typeface="Arial MT"/>
                <a:cs typeface="Arial MT"/>
              </a:rPr>
              <a:t> </a:t>
            </a:r>
            <a:r>
              <a:rPr dirty="0" sz="2400">
                <a:solidFill>
                  <a:srgbClr val="FF0000"/>
                </a:solidFill>
                <a:latin typeface="Arial MT"/>
                <a:cs typeface="Arial MT"/>
              </a:rPr>
              <a:t>is</a:t>
            </a:r>
            <a:r>
              <a:rPr dirty="0" sz="2400" spc="-60">
                <a:solidFill>
                  <a:srgbClr val="FF0000"/>
                </a:solidFill>
                <a:latin typeface="Arial MT"/>
                <a:cs typeface="Arial MT"/>
              </a:rPr>
              <a:t> </a:t>
            </a:r>
            <a:r>
              <a:rPr dirty="0" sz="2400">
                <a:solidFill>
                  <a:srgbClr val="FF0000"/>
                </a:solidFill>
                <a:latin typeface="Arial MT"/>
                <a:cs typeface="Arial MT"/>
              </a:rPr>
              <a:t>associated</a:t>
            </a:r>
            <a:r>
              <a:rPr dirty="0" sz="2400" spc="-50">
                <a:solidFill>
                  <a:srgbClr val="FF0000"/>
                </a:solidFill>
                <a:latin typeface="Arial MT"/>
                <a:cs typeface="Arial MT"/>
              </a:rPr>
              <a:t> </a:t>
            </a:r>
            <a:r>
              <a:rPr dirty="0" sz="2400">
                <a:solidFill>
                  <a:srgbClr val="FF0000"/>
                </a:solidFill>
                <a:latin typeface="Arial MT"/>
                <a:cs typeface="Arial MT"/>
              </a:rPr>
              <a:t>with</a:t>
            </a:r>
            <a:r>
              <a:rPr dirty="0" sz="2400" spc="-35">
                <a:solidFill>
                  <a:srgbClr val="FF0000"/>
                </a:solidFill>
                <a:latin typeface="Arial MT"/>
                <a:cs typeface="Arial MT"/>
              </a:rPr>
              <a:t> </a:t>
            </a:r>
            <a:r>
              <a:rPr dirty="0" sz="2400">
                <a:solidFill>
                  <a:srgbClr val="FF0000"/>
                </a:solidFill>
                <a:latin typeface="Arial MT"/>
                <a:cs typeface="Arial MT"/>
              </a:rPr>
              <a:t>76%</a:t>
            </a:r>
            <a:r>
              <a:rPr dirty="0" sz="2400" spc="-30">
                <a:solidFill>
                  <a:srgbClr val="FF0000"/>
                </a:solidFill>
                <a:latin typeface="Arial MT"/>
                <a:cs typeface="Arial MT"/>
              </a:rPr>
              <a:t> </a:t>
            </a:r>
            <a:r>
              <a:rPr dirty="0" sz="2400" spc="-10">
                <a:solidFill>
                  <a:srgbClr val="FF0000"/>
                </a:solidFill>
                <a:latin typeface="Arial MT"/>
                <a:cs typeface="Arial MT"/>
              </a:rPr>
              <a:t>reduction </a:t>
            </a:r>
            <a:r>
              <a:rPr dirty="0" sz="2400">
                <a:solidFill>
                  <a:srgbClr val="FF0000"/>
                </a:solidFill>
                <a:latin typeface="Arial MT"/>
                <a:cs typeface="Arial MT"/>
              </a:rPr>
              <a:t>in</a:t>
            </a:r>
            <a:r>
              <a:rPr dirty="0" sz="2400" spc="-20">
                <a:solidFill>
                  <a:srgbClr val="FF0000"/>
                </a:solidFill>
                <a:latin typeface="Arial MT"/>
                <a:cs typeface="Arial MT"/>
              </a:rPr>
              <a:t> </a:t>
            </a:r>
            <a:r>
              <a:rPr dirty="0" sz="2400">
                <a:solidFill>
                  <a:srgbClr val="FF0000"/>
                </a:solidFill>
                <a:latin typeface="Arial MT"/>
                <a:cs typeface="Arial MT"/>
              </a:rPr>
              <a:t>overdose</a:t>
            </a:r>
            <a:r>
              <a:rPr dirty="0" sz="2400" spc="-25">
                <a:solidFill>
                  <a:srgbClr val="FF0000"/>
                </a:solidFill>
                <a:latin typeface="Arial MT"/>
                <a:cs typeface="Arial MT"/>
              </a:rPr>
              <a:t> </a:t>
            </a:r>
            <a:r>
              <a:rPr dirty="0" sz="2400">
                <a:solidFill>
                  <a:srgbClr val="FF0000"/>
                </a:solidFill>
                <a:latin typeface="Arial MT"/>
                <a:cs typeface="Arial MT"/>
              </a:rPr>
              <a:t>at</a:t>
            </a:r>
            <a:r>
              <a:rPr dirty="0" sz="2400" spc="-15">
                <a:solidFill>
                  <a:srgbClr val="FF0000"/>
                </a:solidFill>
                <a:latin typeface="Arial MT"/>
                <a:cs typeface="Arial MT"/>
              </a:rPr>
              <a:t> </a:t>
            </a:r>
            <a:r>
              <a:rPr dirty="0" sz="2400">
                <a:solidFill>
                  <a:srgbClr val="FF0000"/>
                </a:solidFill>
                <a:latin typeface="Arial MT"/>
                <a:cs typeface="Arial MT"/>
              </a:rPr>
              <a:t>3</a:t>
            </a:r>
            <a:r>
              <a:rPr dirty="0" sz="2400" spc="-20">
                <a:solidFill>
                  <a:srgbClr val="FF0000"/>
                </a:solidFill>
                <a:latin typeface="Arial MT"/>
                <a:cs typeface="Arial MT"/>
              </a:rPr>
              <a:t> </a:t>
            </a:r>
            <a:r>
              <a:rPr dirty="0" sz="2400">
                <a:solidFill>
                  <a:srgbClr val="FF0000"/>
                </a:solidFill>
                <a:latin typeface="Arial MT"/>
                <a:cs typeface="Arial MT"/>
              </a:rPr>
              <a:t>months</a:t>
            </a:r>
            <a:r>
              <a:rPr dirty="0" sz="2400" spc="-30">
                <a:solidFill>
                  <a:srgbClr val="FF0000"/>
                </a:solidFill>
                <a:latin typeface="Arial MT"/>
                <a:cs typeface="Arial MT"/>
              </a:rPr>
              <a:t> </a:t>
            </a:r>
            <a:r>
              <a:rPr dirty="0" sz="2400">
                <a:solidFill>
                  <a:srgbClr val="FF0000"/>
                </a:solidFill>
                <a:latin typeface="Arial MT"/>
                <a:cs typeface="Arial MT"/>
              </a:rPr>
              <a:t>and</a:t>
            </a:r>
            <a:r>
              <a:rPr dirty="0" sz="2400" spc="-15">
                <a:solidFill>
                  <a:srgbClr val="FF0000"/>
                </a:solidFill>
                <a:latin typeface="Arial MT"/>
                <a:cs typeface="Arial MT"/>
              </a:rPr>
              <a:t> </a:t>
            </a:r>
            <a:r>
              <a:rPr dirty="0" sz="2400">
                <a:solidFill>
                  <a:srgbClr val="FF0000"/>
                </a:solidFill>
                <a:latin typeface="Arial MT"/>
                <a:cs typeface="Arial MT"/>
              </a:rPr>
              <a:t>59%</a:t>
            </a:r>
            <a:r>
              <a:rPr dirty="0" sz="2400" spc="-60">
                <a:solidFill>
                  <a:srgbClr val="FF0000"/>
                </a:solidFill>
                <a:latin typeface="Arial MT"/>
                <a:cs typeface="Arial MT"/>
              </a:rPr>
              <a:t> </a:t>
            </a:r>
            <a:r>
              <a:rPr dirty="0" sz="2400">
                <a:solidFill>
                  <a:srgbClr val="FF0000"/>
                </a:solidFill>
                <a:latin typeface="Arial MT"/>
                <a:cs typeface="Arial MT"/>
              </a:rPr>
              <a:t>reduction</a:t>
            </a:r>
            <a:r>
              <a:rPr dirty="0" sz="2400" spc="-20">
                <a:solidFill>
                  <a:srgbClr val="FF0000"/>
                </a:solidFill>
                <a:latin typeface="Arial MT"/>
                <a:cs typeface="Arial MT"/>
              </a:rPr>
              <a:t> </a:t>
            </a:r>
            <a:r>
              <a:rPr dirty="0" sz="2400">
                <a:solidFill>
                  <a:srgbClr val="FF0000"/>
                </a:solidFill>
                <a:latin typeface="Arial MT"/>
                <a:cs typeface="Arial MT"/>
              </a:rPr>
              <a:t>in</a:t>
            </a:r>
            <a:r>
              <a:rPr dirty="0" sz="2400" spc="-90">
                <a:solidFill>
                  <a:srgbClr val="FF0000"/>
                </a:solidFill>
                <a:latin typeface="Arial MT"/>
                <a:cs typeface="Arial MT"/>
              </a:rPr>
              <a:t> </a:t>
            </a:r>
            <a:r>
              <a:rPr dirty="0" sz="2400">
                <a:solidFill>
                  <a:srgbClr val="FF0000"/>
                </a:solidFill>
                <a:latin typeface="Arial MT"/>
                <a:cs typeface="Arial MT"/>
              </a:rPr>
              <a:t>overdose</a:t>
            </a:r>
            <a:r>
              <a:rPr dirty="0" sz="2400" spc="-25">
                <a:solidFill>
                  <a:srgbClr val="FF0000"/>
                </a:solidFill>
                <a:latin typeface="Arial MT"/>
                <a:cs typeface="Arial MT"/>
              </a:rPr>
              <a:t> </a:t>
            </a:r>
            <a:r>
              <a:rPr dirty="0" sz="2400">
                <a:solidFill>
                  <a:srgbClr val="FF0000"/>
                </a:solidFill>
                <a:latin typeface="Arial MT"/>
                <a:cs typeface="Arial MT"/>
              </a:rPr>
              <a:t>at</a:t>
            </a:r>
            <a:r>
              <a:rPr dirty="0" sz="2400" spc="-15">
                <a:solidFill>
                  <a:srgbClr val="FF0000"/>
                </a:solidFill>
                <a:latin typeface="Arial MT"/>
                <a:cs typeface="Arial MT"/>
              </a:rPr>
              <a:t> </a:t>
            </a:r>
            <a:r>
              <a:rPr dirty="0" sz="2400" spc="-25">
                <a:solidFill>
                  <a:srgbClr val="FF0000"/>
                </a:solidFill>
                <a:latin typeface="Arial MT"/>
                <a:cs typeface="Arial MT"/>
              </a:rPr>
              <a:t>12 </a:t>
            </a:r>
            <a:r>
              <a:rPr dirty="0" sz="2400">
                <a:solidFill>
                  <a:srgbClr val="FF0000"/>
                </a:solidFill>
                <a:latin typeface="Arial MT"/>
                <a:cs typeface="Arial MT"/>
              </a:rPr>
              <a:t>months</a:t>
            </a:r>
            <a:r>
              <a:rPr dirty="0" sz="2400" spc="-30">
                <a:solidFill>
                  <a:srgbClr val="FF0000"/>
                </a:solidFill>
                <a:latin typeface="Arial MT"/>
                <a:cs typeface="Arial MT"/>
              </a:rPr>
              <a:t> </a:t>
            </a:r>
            <a:r>
              <a:rPr dirty="0" sz="2400">
                <a:solidFill>
                  <a:srgbClr val="FF0000"/>
                </a:solidFill>
                <a:latin typeface="Arial MT"/>
                <a:cs typeface="Arial MT"/>
              </a:rPr>
              <a:t>compared</a:t>
            </a:r>
            <a:r>
              <a:rPr dirty="0" sz="2400" spc="-85">
                <a:solidFill>
                  <a:srgbClr val="FF0000"/>
                </a:solidFill>
                <a:latin typeface="Arial MT"/>
                <a:cs typeface="Arial MT"/>
              </a:rPr>
              <a:t> </a:t>
            </a:r>
            <a:r>
              <a:rPr dirty="0" sz="2400">
                <a:solidFill>
                  <a:srgbClr val="FF0000"/>
                </a:solidFill>
                <a:latin typeface="Arial MT"/>
                <a:cs typeface="Arial MT"/>
              </a:rPr>
              <a:t>to</a:t>
            </a:r>
            <a:r>
              <a:rPr dirty="0" sz="2400" spc="-20">
                <a:solidFill>
                  <a:srgbClr val="FF0000"/>
                </a:solidFill>
                <a:latin typeface="Arial MT"/>
                <a:cs typeface="Arial MT"/>
              </a:rPr>
              <a:t> </a:t>
            </a:r>
            <a:r>
              <a:rPr dirty="0" sz="2400">
                <a:solidFill>
                  <a:srgbClr val="FF0000"/>
                </a:solidFill>
                <a:latin typeface="Arial MT"/>
                <a:cs typeface="Arial MT"/>
              </a:rPr>
              <a:t>no</a:t>
            </a:r>
            <a:r>
              <a:rPr dirty="0" sz="2400" spc="-90">
                <a:solidFill>
                  <a:srgbClr val="FF0000"/>
                </a:solidFill>
                <a:latin typeface="Arial MT"/>
                <a:cs typeface="Arial MT"/>
              </a:rPr>
              <a:t> </a:t>
            </a:r>
            <a:r>
              <a:rPr dirty="0" sz="2400" spc="-10">
                <a:solidFill>
                  <a:srgbClr val="FF0000"/>
                </a:solidFill>
                <a:latin typeface="Arial MT"/>
                <a:cs typeface="Arial MT"/>
              </a:rPr>
              <a:t>treatment</a:t>
            </a:r>
            <a:endParaRPr sz="2400">
              <a:latin typeface="Arial MT"/>
              <a:cs typeface="Arial MT"/>
            </a:endParaRPr>
          </a:p>
          <a:p>
            <a:pPr marL="5321935">
              <a:lnSpc>
                <a:spcPct val="100000"/>
              </a:lnSpc>
              <a:spcBef>
                <a:spcPts val="800"/>
              </a:spcBef>
            </a:pPr>
            <a:r>
              <a:rPr dirty="0" sz="1200">
                <a:latin typeface="Arial MT"/>
                <a:cs typeface="Arial MT"/>
              </a:rPr>
              <a:t>Wakeman</a:t>
            </a:r>
            <a:r>
              <a:rPr dirty="0" sz="1200" spc="-20">
                <a:latin typeface="Arial MT"/>
                <a:cs typeface="Arial MT"/>
              </a:rPr>
              <a:t> </a:t>
            </a:r>
            <a:r>
              <a:rPr dirty="0" sz="1200">
                <a:latin typeface="Arial MT"/>
                <a:cs typeface="Arial MT"/>
              </a:rPr>
              <a:t>et</a:t>
            </a:r>
            <a:r>
              <a:rPr dirty="0" sz="1200" spc="-15">
                <a:latin typeface="Arial MT"/>
                <a:cs typeface="Arial MT"/>
              </a:rPr>
              <a:t> </a:t>
            </a:r>
            <a:r>
              <a:rPr dirty="0" sz="1200">
                <a:latin typeface="Arial MT"/>
                <a:cs typeface="Arial MT"/>
              </a:rPr>
              <a:t>al.</a:t>
            </a:r>
            <a:r>
              <a:rPr dirty="0" sz="1200" spc="5">
                <a:latin typeface="Arial MT"/>
                <a:cs typeface="Arial MT"/>
              </a:rPr>
              <a:t> </a:t>
            </a:r>
            <a:r>
              <a:rPr dirty="0" sz="1200" i="1">
                <a:latin typeface="Arial"/>
                <a:cs typeface="Arial"/>
              </a:rPr>
              <a:t>JAMA</a:t>
            </a:r>
            <a:r>
              <a:rPr dirty="0" sz="1200" spc="-25" i="1">
                <a:latin typeface="Arial"/>
                <a:cs typeface="Arial"/>
              </a:rPr>
              <a:t> </a:t>
            </a:r>
            <a:r>
              <a:rPr dirty="0" sz="1200" i="1">
                <a:latin typeface="Arial"/>
                <a:cs typeface="Arial"/>
              </a:rPr>
              <a:t>Network</a:t>
            </a:r>
            <a:r>
              <a:rPr dirty="0" sz="1200" spc="-55" i="1">
                <a:latin typeface="Arial"/>
                <a:cs typeface="Arial"/>
              </a:rPr>
              <a:t> </a:t>
            </a:r>
            <a:r>
              <a:rPr dirty="0" sz="1200" i="1">
                <a:latin typeface="Arial"/>
                <a:cs typeface="Arial"/>
              </a:rPr>
              <a:t>Open</a:t>
            </a:r>
            <a:r>
              <a:rPr dirty="0" sz="1200">
                <a:latin typeface="Arial MT"/>
                <a:cs typeface="Arial MT"/>
              </a:rPr>
              <a:t>.</a:t>
            </a:r>
            <a:r>
              <a:rPr dirty="0" sz="1200" spc="-10">
                <a:latin typeface="Arial MT"/>
                <a:cs typeface="Arial MT"/>
              </a:rPr>
              <a:t> </a:t>
            </a:r>
            <a:r>
              <a:rPr dirty="0" sz="1200">
                <a:latin typeface="Arial MT"/>
                <a:cs typeface="Arial MT"/>
              </a:rPr>
              <a:t>2020</a:t>
            </a:r>
            <a:r>
              <a:rPr dirty="0" sz="1400">
                <a:latin typeface="Arial MT"/>
                <a:cs typeface="Arial MT"/>
              </a:rPr>
              <a:t>.</a:t>
            </a:r>
            <a:r>
              <a:rPr dirty="0" sz="1400" spc="-60">
                <a:latin typeface="Arial MT"/>
                <a:cs typeface="Arial MT"/>
              </a:rPr>
              <a:t> </a:t>
            </a:r>
            <a:r>
              <a:rPr dirty="0" sz="1400">
                <a:latin typeface="Arial MT"/>
                <a:cs typeface="Arial MT"/>
              </a:rPr>
              <a:t>BH</a:t>
            </a:r>
            <a:r>
              <a:rPr dirty="0" sz="1400" spc="-15">
                <a:latin typeface="Arial MT"/>
                <a:cs typeface="Arial MT"/>
              </a:rPr>
              <a:t> </a:t>
            </a:r>
            <a:r>
              <a:rPr dirty="0" sz="1400">
                <a:latin typeface="Arial MT"/>
                <a:cs typeface="Arial MT"/>
              </a:rPr>
              <a:t>=</a:t>
            </a:r>
            <a:r>
              <a:rPr dirty="0" sz="1400" spc="-45">
                <a:latin typeface="Arial MT"/>
                <a:cs typeface="Arial MT"/>
              </a:rPr>
              <a:t> </a:t>
            </a:r>
            <a:r>
              <a:rPr dirty="0" sz="1400">
                <a:latin typeface="Arial MT"/>
                <a:cs typeface="Arial MT"/>
              </a:rPr>
              <a:t>Behavioral</a:t>
            </a:r>
            <a:r>
              <a:rPr dirty="0" sz="1400" spc="15">
                <a:latin typeface="Arial MT"/>
                <a:cs typeface="Arial MT"/>
              </a:rPr>
              <a:t> </a:t>
            </a:r>
            <a:r>
              <a:rPr dirty="0" sz="1400" spc="-10">
                <a:latin typeface="Arial MT"/>
                <a:cs typeface="Arial MT"/>
              </a:rPr>
              <a:t>Health</a:t>
            </a:r>
            <a:endParaRPr sz="1400">
              <a:latin typeface="Arial MT"/>
              <a:cs typeface="Arial MT"/>
            </a:endParaRPr>
          </a:p>
        </p:txBody>
      </p:sp>
      <p:grpSp>
        <p:nvGrpSpPr>
          <p:cNvPr id="5" name="object 5"/>
          <p:cNvGrpSpPr/>
          <p:nvPr/>
        </p:nvGrpSpPr>
        <p:grpSpPr>
          <a:xfrm>
            <a:off x="1732977" y="2091772"/>
            <a:ext cx="8565515" cy="3128010"/>
            <a:chOff x="1732977" y="2091772"/>
            <a:chExt cx="8565515" cy="3128010"/>
          </a:xfrm>
        </p:grpSpPr>
        <p:pic>
          <p:nvPicPr>
            <p:cNvPr id="6" name="object 6"/>
            <p:cNvPicPr/>
            <p:nvPr/>
          </p:nvPicPr>
          <p:blipFill>
            <a:blip r:embed="Rbdd99333962c4399" cstate="print"/>
            <a:stretch>
              <a:fillRect/>
            </a:stretch>
          </p:blipFill>
          <p:spPr>
            <a:xfrm>
              <a:off x="1732977" y="2091772"/>
              <a:ext cx="8557745" cy="3127927"/>
            </a:xfrm>
            <a:prstGeom prst="rect">
              <a:avLst/>
            </a:prstGeom>
          </p:spPr>
        </p:pic>
        <p:sp>
          <p:nvSpPr>
            <p:cNvPr id="7" name="object 7" descr=""/>
            <p:cNvSpPr/>
            <p:nvPr/>
          </p:nvSpPr>
          <p:spPr>
            <a:xfrm>
              <a:off x="1781174" y="4314825"/>
              <a:ext cx="8496300" cy="371475"/>
            </a:xfrm>
            <a:custGeom>
              <a:avLst/>
              <a:gdLst/>
              <a:ahLst/>
              <a:cxnLst/>
              <a:rect l="l" t="t" r="r" b="b"/>
              <a:pathLst>
                <a:path w="8496300" h="371475">
                  <a:moveTo>
                    <a:pt x="0" y="371475"/>
                  </a:moveTo>
                  <a:lnTo>
                    <a:pt x="8496300" y="371475"/>
                  </a:lnTo>
                  <a:lnTo>
                    <a:pt x="8496300" y="0"/>
                  </a:lnTo>
                  <a:lnTo>
                    <a:pt x="0" y="0"/>
                  </a:lnTo>
                  <a:lnTo>
                    <a:pt x="0" y="371475"/>
                  </a:lnTo>
                  <a:close/>
                </a:path>
              </a:pathLst>
            </a:custGeom>
            <a:ln w="41275">
              <a:solidFill>
                <a:srgbClr val="FF0000"/>
              </a:solidFill>
            </a:ln>
          </p:spPr>
          <p:txBody>
            <a:bodyPr wrap="square" lIns="0" tIns="0" rIns="0" bIns="0" rtlCol="0"/>
            <a:lstStyle/>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Mortality</a:t>
            </a:r>
            <a:r>
              <a:rPr dirty="0" sz="4400" spc="-85"/>
              <a:t> </a:t>
            </a:r>
            <a:r>
              <a:rPr dirty="0" sz="4400"/>
              <a:t>Risk</a:t>
            </a:r>
            <a:r>
              <a:rPr dirty="0" sz="4400" spc="-80"/>
              <a:t> </a:t>
            </a:r>
            <a:r>
              <a:rPr dirty="0" sz="4400"/>
              <a:t>Without</a:t>
            </a:r>
            <a:r>
              <a:rPr dirty="0" sz="4400" spc="-75"/>
              <a:t> </a:t>
            </a:r>
            <a:r>
              <a:rPr dirty="0" sz="4400"/>
              <a:t>OUD</a:t>
            </a:r>
            <a:r>
              <a:rPr dirty="0" sz="4400" spc="-105"/>
              <a:t> </a:t>
            </a:r>
            <a:r>
              <a:rPr dirty="0" sz="4400" spc="-10"/>
              <a:t>Treatment</a:t>
            </a:r>
            <a:endParaRPr sz="4400"/>
          </a:p>
        </p:txBody>
      </p:sp>
      <p:sp>
        <p:nvSpPr>
          <p:cNvPr id="3" name="object 3" descr=""/>
          <p:cNvSpPr txBox="1"/>
          <p:nvPr/>
        </p:nvSpPr>
        <p:spPr>
          <a:xfrm>
            <a:off x="653415" y="1843087"/>
            <a:ext cx="5387340" cy="1221105"/>
          </a:xfrm>
          <a:prstGeom prst="rect">
            <a:avLst/>
          </a:prstGeom>
        </p:spPr>
        <p:txBody>
          <a:bodyPr wrap="square" lIns="0" tIns="48894" rIns="0" bIns="0" rtlCol="0" vert="horz">
            <a:spAutoFit/>
          </a:bodyPr>
          <a:lstStyle/>
          <a:p>
            <a:pPr marL="355600" marR="5080" indent="-343535">
              <a:lnSpc>
                <a:spcPct val="92200"/>
              </a:lnSpc>
              <a:spcBef>
                <a:spcPts val="384"/>
              </a:spcBef>
              <a:buSzPct val="65454"/>
              <a:buChar char="•"/>
              <a:tabLst>
                <a:tab pos="355600" algn="l"/>
              </a:tabLst>
            </a:pPr>
            <a:r>
              <a:rPr dirty="0" sz="2750">
                <a:latin typeface="Arial MT"/>
                <a:cs typeface="Arial MT"/>
              </a:rPr>
              <a:t>Among</a:t>
            </a:r>
            <a:r>
              <a:rPr dirty="0" sz="2750" spc="110">
                <a:latin typeface="Arial MT"/>
                <a:cs typeface="Arial MT"/>
              </a:rPr>
              <a:t> </a:t>
            </a:r>
            <a:r>
              <a:rPr dirty="0" sz="2750">
                <a:latin typeface="Arial MT"/>
                <a:cs typeface="Arial MT"/>
              </a:rPr>
              <a:t>51,170</a:t>
            </a:r>
            <a:r>
              <a:rPr dirty="0" sz="2750" spc="120">
                <a:latin typeface="Arial MT"/>
                <a:cs typeface="Arial MT"/>
              </a:rPr>
              <a:t> </a:t>
            </a:r>
            <a:r>
              <a:rPr dirty="0" sz="2750">
                <a:latin typeface="Arial MT"/>
                <a:cs typeface="Arial MT"/>
              </a:rPr>
              <a:t>NYC</a:t>
            </a:r>
            <a:r>
              <a:rPr dirty="0" sz="2750" spc="110">
                <a:latin typeface="Arial MT"/>
                <a:cs typeface="Arial MT"/>
              </a:rPr>
              <a:t> </a:t>
            </a:r>
            <a:r>
              <a:rPr dirty="0" sz="2750" spc="-10">
                <a:latin typeface="Arial MT"/>
                <a:cs typeface="Arial MT"/>
              </a:rPr>
              <a:t>residents </a:t>
            </a:r>
            <a:r>
              <a:rPr dirty="0" sz="2750">
                <a:latin typeface="Arial MT"/>
                <a:cs typeface="Arial MT"/>
              </a:rPr>
              <a:t>with</a:t>
            </a:r>
            <a:r>
              <a:rPr dirty="0" sz="2750" spc="110">
                <a:latin typeface="Arial MT"/>
                <a:cs typeface="Arial MT"/>
              </a:rPr>
              <a:t> </a:t>
            </a:r>
            <a:r>
              <a:rPr dirty="0" sz="2750">
                <a:latin typeface="Arial MT"/>
                <a:cs typeface="Arial MT"/>
              </a:rPr>
              <a:t>OUD</a:t>
            </a:r>
            <a:r>
              <a:rPr dirty="0" sz="2750" spc="95">
                <a:latin typeface="Arial MT"/>
                <a:cs typeface="Arial MT"/>
              </a:rPr>
              <a:t> </a:t>
            </a:r>
            <a:r>
              <a:rPr dirty="0" sz="2750">
                <a:latin typeface="Arial MT"/>
                <a:cs typeface="Arial MT"/>
              </a:rPr>
              <a:t>who</a:t>
            </a:r>
            <a:r>
              <a:rPr dirty="0" sz="2750" spc="110">
                <a:latin typeface="Arial MT"/>
                <a:cs typeface="Arial MT"/>
              </a:rPr>
              <a:t> </a:t>
            </a:r>
            <a:r>
              <a:rPr dirty="0" sz="2750">
                <a:latin typeface="Arial MT"/>
                <a:cs typeface="Arial MT"/>
              </a:rPr>
              <a:t>received</a:t>
            </a:r>
            <a:r>
              <a:rPr dirty="0" sz="2750" spc="105">
                <a:latin typeface="Arial MT"/>
                <a:cs typeface="Arial MT"/>
              </a:rPr>
              <a:t> </a:t>
            </a:r>
            <a:r>
              <a:rPr dirty="0" sz="2750" spc="-20">
                <a:latin typeface="Arial MT"/>
                <a:cs typeface="Arial MT"/>
              </a:rPr>
              <a:t>NYC- </a:t>
            </a:r>
            <a:r>
              <a:rPr dirty="0" sz="2750">
                <a:latin typeface="Arial MT"/>
                <a:cs typeface="Arial MT"/>
              </a:rPr>
              <a:t>based</a:t>
            </a:r>
            <a:r>
              <a:rPr dirty="0" sz="2750" spc="110">
                <a:latin typeface="Arial MT"/>
                <a:cs typeface="Arial MT"/>
              </a:rPr>
              <a:t> </a:t>
            </a:r>
            <a:r>
              <a:rPr dirty="0" sz="2750">
                <a:latin typeface="Arial MT"/>
                <a:cs typeface="Arial MT"/>
              </a:rPr>
              <a:t>OUD</a:t>
            </a:r>
            <a:r>
              <a:rPr dirty="0" sz="2750" spc="175">
                <a:latin typeface="Arial MT"/>
                <a:cs typeface="Arial MT"/>
              </a:rPr>
              <a:t> </a:t>
            </a:r>
            <a:r>
              <a:rPr dirty="0" sz="2750">
                <a:latin typeface="Arial MT"/>
                <a:cs typeface="Arial MT"/>
              </a:rPr>
              <a:t>treatment</a:t>
            </a:r>
            <a:r>
              <a:rPr dirty="0" sz="2750" spc="135">
                <a:latin typeface="Arial MT"/>
                <a:cs typeface="Arial MT"/>
              </a:rPr>
              <a:t> </a:t>
            </a:r>
            <a:r>
              <a:rPr dirty="0" sz="2750" spc="-10">
                <a:latin typeface="Arial MT"/>
                <a:cs typeface="Arial MT"/>
              </a:rPr>
              <a:t>(between</a:t>
            </a:r>
            <a:endParaRPr sz="2750">
              <a:latin typeface="Arial MT"/>
              <a:cs typeface="Arial MT"/>
            </a:endParaRPr>
          </a:p>
        </p:txBody>
      </p:sp>
      <p:sp>
        <p:nvSpPr>
          <p:cNvPr id="4" name="object 4" descr=""/>
          <p:cNvSpPr txBox="1"/>
          <p:nvPr/>
        </p:nvSpPr>
        <p:spPr>
          <a:xfrm>
            <a:off x="996632" y="2997136"/>
            <a:ext cx="3489325" cy="448945"/>
          </a:xfrm>
          <a:prstGeom prst="rect">
            <a:avLst/>
          </a:prstGeom>
        </p:spPr>
        <p:txBody>
          <a:bodyPr wrap="square" lIns="0" tIns="15875" rIns="0" bIns="0" rtlCol="0" vert="horz">
            <a:spAutoFit/>
          </a:bodyPr>
          <a:lstStyle/>
          <a:p>
            <a:pPr marL="12700">
              <a:lnSpc>
                <a:spcPct val="100000"/>
              </a:lnSpc>
              <a:spcBef>
                <a:spcPts val="125"/>
              </a:spcBef>
            </a:pPr>
            <a:r>
              <a:rPr dirty="0" sz="2750">
                <a:latin typeface="Arial MT"/>
                <a:cs typeface="Arial MT"/>
              </a:rPr>
              <a:t>Jan</a:t>
            </a:r>
            <a:r>
              <a:rPr dirty="0" sz="2750" spc="145">
                <a:latin typeface="Arial MT"/>
                <a:cs typeface="Arial MT"/>
              </a:rPr>
              <a:t> </a:t>
            </a:r>
            <a:r>
              <a:rPr dirty="0" sz="2750">
                <a:latin typeface="Arial MT"/>
                <a:cs typeface="Arial MT"/>
              </a:rPr>
              <a:t>2016-June</a:t>
            </a:r>
            <a:r>
              <a:rPr dirty="0" sz="2750" spc="250">
                <a:latin typeface="Arial MT"/>
                <a:cs typeface="Arial MT"/>
              </a:rPr>
              <a:t> </a:t>
            </a:r>
            <a:r>
              <a:rPr dirty="0" sz="2750" spc="-10">
                <a:latin typeface="Arial MT"/>
                <a:cs typeface="Arial MT"/>
              </a:rPr>
              <a:t>2019),</a:t>
            </a:r>
            <a:endParaRPr sz="2750">
              <a:latin typeface="Arial MT"/>
              <a:cs typeface="Arial MT"/>
            </a:endParaRPr>
          </a:p>
        </p:txBody>
      </p:sp>
      <p:sp>
        <p:nvSpPr>
          <p:cNvPr id="5" name="object 5" descr=""/>
          <p:cNvSpPr txBox="1"/>
          <p:nvPr/>
        </p:nvSpPr>
        <p:spPr>
          <a:xfrm>
            <a:off x="4575555" y="3043554"/>
            <a:ext cx="694055" cy="400050"/>
          </a:xfrm>
          <a:prstGeom prst="rect">
            <a:avLst/>
          </a:prstGeom>
          <a:solidFill>
            <a:srgbClr val="FFFF00"/>
          </a:solidFill>
        </p:spPr>
        <p:txBody>
          <a:bodyPr wrap="square" lIns="0" tIns="0" rIns="0" bIns="0" rtlCol="0" vert="horz">
            <a:spAutoFit/>
          </a:bodyPr>
          <a:lstStyle/>
          <a:p>
            <a:pPr marL="3175">
              <a:lnSpc>
                <a:spcPts val="3060"/>
              </a:lnSpc>
            </a:pPr>
            <a:r>
              <a:rPr dirty="0" sz="2750" spc="-25">
                <a:latin typeface="Arial MT"/>
                <a:cs typeface="Arial MT"/>
              </a:rPr>
              <a:t>342</a:t>
            </a:r>
            <a:endParaRPr sz="2750">
              <a:latin typeface="Arial MT"/>
              <a:cs typeface="Arial MT"/>
            </a:endParaRPr>
          </a:p>
        </p:txBody>
      </p:sp>
      <p:sp>
        <p:nvSpPr>
          <p:cNvPr id="6" name="object 6" descr=""/>
          <p:cNvSpPr txBox="1"/>
          <p:nvPr/>
        </p:nvSpPr>
        <p:spPr>
          <a:xfrm>
            <a:off x="1008456" y="3443604"/>
            <a:ext cx="5012055" cy="381000"/>
          </a:xfrm>
          <a:prstGeom prst="rect">
            <a:avLst/>
          </a:prstGeom>
          <a:solidFill>
            <a:srgbClr val="FFFF00"/>
          </a:solidFill>
        </p:spPr>
        <p:txBody>
          <a:bodyPr wrap="square" lIns="0" tIns="0" rIns="0" bIns="0" rtlCol="0" vert="horz">
            <a:spAutoFit/>
          </a:bodyPr>
          <a:lstStyle/>
          <a:p>
            <a:pPr marL="635">
              <a:lnSpc>
                <a:spcPts val="2915"/>
              </a:lnSpc>
            </a:pPr>
            <a:r>
              <a:rPr dirty="0" sz="2750">
                <a:latin typeface="Arial MT"/>
                <a:cs typeface="Arial MT"/>
              </a:rPr>
              <a:t>persons</a:t>
            </a:r>
            <a:r>
              <a:rPr dirty="0" sz="2750" spc="95">
                <a:latin typeface="Arial MT"/>
                <a:cs typeface="Arial MT"/>
              </a:rPr>
              <a:t> </a:t>
            </a:r>
            <a:r>
              <a:rPr dirty="0" sz="2750">
                <a:latin typeface="Arial MT"/>
                <a:cs typeface="Arial MT"/>
              </a:rPr>
              <a:t>died</a:t>
            </a:r>
            <a:r>
              <a:rPr dirty="0" sz="2750" spc="100">
                <a:latin typeface="Arial MT"/>
                <a:cs typeface="Arial MT"/>
              </a:rPr>
              <a:t> </a:t>
            </a:r>
            <a:r>
              <a:rPr dirty="0" sz="2750">
                <a:latin typeface="Arial MT"/>
                <a:cs typeface="Arial MT"/>
              </a:rPr>
              <a:t>from</a:t>
            </a:r>
            <a:r>
              <a:rPr dirty="0" sz="2750" spc="165">
                <a:latin typeface="Arial MT"/>
                <a:cs typeface="Arial MT"/>
              </a:rPr>
              <a:t> </a:t>
            </a:r>
            <a:r>
              <a:rPr dirty="0" sz="2750">
                <a:latin typeface="Arial MT"/>
                <a:cs typeface="Arial MT"/>
              </a:rPr>
              <a:t>an</a:t>
            </a:r>
            <a:r>
              <a:rPr dirty="0" sz="2750" spc="100">
                <a:latin typeface="Arial MT"/>
                <a:cs typeface="Arial MT"/>
              </a:rPr>
              <a:t> </a:t>
            </a:r>
            <a:r>
              <a:rPr dirty="0" sz="2750" spc="-10">
                <a:latin typeface="Arial MT"/>
                <a:cs typeface="Arial MT"/>
              </a:rPr>
              <a:t>overdose</a:t>
            </a:r>
            <a:endParaRPr sz="2750">
              <a:latin typeface="Arial MT"/>
              <a:cs typeface="Arial MT"/>
            </a:endParaRPr>
          </a:p>
        </p:txBody>
      </p:sp>
      <p:sp>
        <p:nvSpPr>
          <p:cNvPr id="7" name="object 7" descr=""/>
          <p:cNvSpPr txBox="1"/>
          <p:nvPr/>
        </p:nvSpPr>
        <p:spPr>
          <a:xfrm>
            <a:off x="1008456" y="3824604"/>
            <a:ext cx="5445760" cy="390525"/>
          </a:xfrm>
          <a:prstGeom prst="rect">
            <a:avLst/>
          </a:prstGeom>
          <a:solidFill>
            <a:srgbClr val="FFFF00"/>
          </a:solidFill>
        </p:spPr>
        <p:txBody>
          <a:bodyPr wrap="square" lIns="0" tIns="0" rIns="0" bIns="0" rtlCol="0" vert="horz">
            <a:spAutoFit/>
          </a:bodyPr>
          <a:lstStyle/>
          <a:p>
            <a:pPr marL="635">
              <a:lnSpc>
                <a:spcPts val="2995"/>
              </a:lnSpc>
            </a:pPr>
            <a:r>
              <a:rPr dirty="0" sz="2750">
                <a:latin typeface="Arial MT"/>
                <a:cs typeface="Arial MT"/>
              </a:rPr>
              <a:t>within</a:t>
            </a:r>
            <a:r>
              <a:rPr dirty="0" sz="2750" spc="100">
                <a:latin typeface="Arial MT"/>
                <a:cs typeface="Arial MT"/>
              </a:rPr>
              <a:t> </a:t>
            </a:r>
            <a:r>
              <a:rPr dirty="0" sz="2750">
                <a:latin typeface="Arial MT"/>
                <a:cs typeface="Arial MT"/>
              </a:rPr>
              <a:t>90</a:t>
            </a:r>
            <a:r>
              <a:rPr dirty="0" sz="2750" spc="100">
                <a:latin typeface="Arial MT"/>
                <a:cs typeface="Arial MT"/>
              </a:rPr>
              <a:t> </a:t>
            </a:r>
            <a:r>
              <a:rPr dirty="0" sz="2750">
                <a:latin typeface="Arial MT"/>
                <a:cs typeface="Arial MT"/>
              </a:rPr>
              <a:t>days</a:t>
            </a:r>
            <a:r>
              <a:rPr dirty="0" sz="2750" spc="105">
                <a:latin typeface="Arial MT"/>
                <a:cs typeface="Arial MT"/>
              </a:rPr>
              <a:t> </a:t>
            </a:r>
            <a:r>
              <a:rPr dirty="0" sz="2750">
                <a:latin typeface="Arial MT"/>
                <a:cs typeface="Arial MT"/>
              </a:rPr>
              <a:t>following</a:t>
            </a:r>
            <a:r>
              <a:rPr dirty="0" sz="2750" spc="100">
                <a:latin typeface="Arial MT"/>
                <a:cs typeface="Arial MT"/>
              </a:rPr>
              <a:t> </a:t>
            </a:r>
            <a:r>
              <a:rPr dirty="0" sz="2750" spc="-10">
                <a:latin typeface="Arial MT"/>
                <a:cs typeface="Arial MT"/>
              </a:rPr>
              <a:t>treatment</a:t>
            </a:r>
            <a:endParaRPr sz="2750">
              <a:latin typeface="Arial MT"/>
              <a:cs typeface="Arial MT"/>
            </a:endParaRPr>
          </a:p>
        </p:txBody>
      </p:sp>
      <p:sp>
        <p:nvSpPr>
          <p:cNvPr id="8" name="object 8" descr=""/>
          <p:cNvSpPr txBox="1"/>
          <p:nvPr/>
        </p:nvSpPr>
        <p:spPr>
          <a:xfrm>
            <a:off x="1008456" y="4215129"/>
            <a:ext cx="1764030" cy="381000"/>
          </a:xfrm>
          <a:prstGeom prst="rect">
            <a:avLst/>
          </a:prstGeom>
          <a:solidFill>
            <a:srgbClr val="FFFF00"/>
          </a:solidFill>
        </p:spPr>
        <p:txBody>
          <a:bodyPr wrap="square" lIns="0" tIns="0" rIns="0" bIns="0" rtlCol="0" vert="horz">
            <a:spAutoFit/>
          </a:bodyPr>
          <a:lstStyle/>
          <a:p>
            <a:pPr marL="635">
              <a:lnSpc>
                <a:spcPts val="2925"/>
              </a:lnSpc>
            </a:pPr>
            <a:r>
              <a:rPr dirty="0" sz="2750" spc="-10">
                <a:latin typeface="Arial MT"/>
                <a:cs typeface="Arial MT"/>
              </a:rPr>
              <a:t>termination</a:t>
            </a:r>
            <a:endParaRPr sz="2750">
              <a:latin typeface="Arial MT"/>
              <a:cs typeface="Arial MT"/>
            </a:endParaRPr>
          </a:p>
        </p:txBody>
      </p:sp>
      <p:sp>
        <p:nvSpPr>
          <p:cNvPr id="9" name="object 9" descr=""/>
          <p:cNvSpPr txBox="1"/>
          <p:nvPr/>
        </p:nvSpPr>
        <p:spPr>
          <a:xfrm>
            <a:off x="2761614" y="4151312"/>
            <a:ext cx="2295525" cy="448945"/>
          </a:xfrm>
          <a:prstGeom prst="rect">
            <a:avLst/>
          </a:prstGeom>
        </p:spPr>
        <p:txBody>
          <a:bodyPr wrap="square" lIns="0" tIns="15875" rIns="0" bIns="0" rtlCol="0" vert="horz">
            <a:spAutoFit/>
          </a:bodyPr>
          <a:lstStyle/>
          <a:p>
            <a:pPr marL="12700">
              <a:lnSpc>
                <a:spcPct val="100000"/>
              </a:lnSpc>
              <a:spcBef>
                <a:spcPts val="125"/>
              </a:spcBef>
            </a:pPr>
            <a:r>
              <a:rPr dirty="0" sz="2750">
                <a:latin typeface="Arial MT"/>
                <a:cs typeface="Arial MT"/>
              </a:rPr>
              <a:t>.</a:t>
            </a:r>
            <a:r>
              <a:rPr dirty="0" sz="2750" spc="65">
                <a:latin typeface="Arial MT"/>
                <a:cs typeface="Arial MT"/>
              </a:rPr>
              <a:t> </a:t>
            </a:r>
            <a:r>
              <a:rPr dirty="0" sz="2750">
                <a:latin typeface="Arial MT"/>
                <a:cs typeface="Arial MT"/>
              </a:rPr>
              <a:t>14</a:t>
            </a:r>
            <a:r>
              <a:rPr dirty="0" sz="2750" spc="45">
                <a:latin typeface="Arial MT"/>
                <a:cs typeface="Arial MT"/>
              </a:rPr>
              <a:t> </a:t>
            </a:r>
            <a:r>
              <a:rPr dirty="0" sz="2750">
                <a:latin typeface="Arial MT"/>
                <a:cs typeface="Arial MT"/>
              </a:rPr>
              <a:t>of</a:t>
            </a:r>
            <a:r>
              <a:rPr dirty="0" sz="2750" spc="-5">
                <a:latin typeface="Arial MT"/>
                <a:cs typeface="Arial MT"/>
              </a:rPr>
              <a:t> </a:t>
            </a:r>
            <a:r>
              <a:rPr dirty="0" sz="2750">
                <a:latin typeface="Arial MT"/>
                <a:cs typeface="Arial MT"/>
              </a:rPr>
              <a:t>the</a:t>
            </a:r>
            <a:r>
              <a:rPr dirty="0" sz="2750" spc="130">
                <a:latin typeface="Arial MT"/>
                <a:cs typeface="Arial MT"/>
              </a:rPr>
              <a:t> </a:t>
            </a:r>
            <a:r>
              <a:rPr dirty="0" sz="2750" spc="-25">
                <a:latin typeface="Arial MT"/>
                <a:cs typeface="Arial MT"/>
              </a:rPr>
              <a:t>342</a:t>
            </a:r>
            <a:endParaRPr sz="2750">
              <a:latin typeface="Arial MT"/>
              <a:cs typeface="Arial MT"/>
            </a:endParaRPr>
          </a:p>
        </p:txBody>
      </p:sp>
      <p:sp>
        <p:nvSpPr>
          <p:cNvPr id="10" name="object 10" descr=""/>
          <p:cNvSpPr txBox="1"/>
          <p:nvPr/>
        </p:nvSpPr>
        <p:spPr>
          <a:xfrm>
            <a:off x="996632" y="4532376"/>
            <a:ext cx="5191125" cy="840740"/>
          </a:xfrm>
          <a:prstGeom prst="rect">
            <a:avLst/>
          </a:prstGeom>
        </p:spPr>
        <p:txBody>
          <a:bodyPr wrap="square" lIns="0" tIns="52705" rIns="0" bIns="0" rtlCol="0" vert="horz">
            <a:spAutoFit/>
          </a:bodyPr>
          <a:lstStyle/>
          <a:p>
            <a:pPr marL="12700" marR="5080">
              <a:lnSpc>
                <a:spcPts val="3080"/>
              </a:lnSpc>
              <a:spcBef>
                <a:spcPts val="415"/>
              </a:spcBef>
            </a:pPr>
            <a:r>
              <a:rPr dirty="0" sz="2750">
                <a:latin typeface="Arial MT"/>
                <a:cs typeface="Arial MT"/>
              </a:rPr>
              <a:t>overdose</a:t>
            </a:r>
            <a:r>
              <a:rPr dirty="0" sz="2750" spc="145">
                <a:latin typeface="Arial MT"/>
                <a:cs typeface="Arial MT"/>
              </a:rPr>
              <a:t> </a:t>
            </a:r>
            <a:r>
              <a:rPr dirty="0" sz="2750">
                <a:latin typeface="Arial MT"/>
                <a:cs typeface="Arial MT"/>
              </a:rPr>
              <a:t>deaths</a:t>
            </a:r>
            <a:r>
              <a:rPr dirty="0" sz="2750" spc="155">
                <a:latin typeface="Arial MT"/>
                <a:cs typeface="Arial MT"/>
              </a:rPr>
              <a:t> </a:t>
            </a:r>
            <a:r>
              <a:rPr dirty="0" sz="2750">
                <a:latin typeface="Arial MT"/>
                <a:cs typeface="Arial MT"/>
              </a:rPr>
              <a:t>(41%)</a:t>
            </a:r>
            <a:r>
              <a:rPr dirty="0" sz="2750" spc="185">
                <a:latin typeface="Arial MT"/>
                <a:cs typeface="Arial MT"/>
              </a:rPr>
              <a:t> </a:t>
            </a:r>
            <a:r>
              <a:rPr dirty="0" sz="2750" spc="-10">
                <a:latin typeface="Arial MT"/>
                <a:cs typeface="Arial MT"/>
              </a:rPr>
              <a:t>occurred </a:t>
            </a:r>
            <a:r>
              <a:rPr dirty="0" sz="2750">
                <a:latin typeface="Arial MT"/>
                <a:cs typeface="Arial MT"/>
              </a:rPr>
              <a:t>within</a:t>
            </a:r>
            <a:r>
              <a:rPr dirty="0" sz="2750" spc="70">
                <a:latin typeface="Arial MT"/>
                <a:cs typeface="Arial MT"/>
              </a:rPr>
              <a:t> </a:t>
            </a:r>
            <a:r>
              <a:rPr dirty="0" sz="2750">
                <a:latin typeface="Arial MT"/>
                <a:cs typeface="Arial MT"/>
              </a:rPr>
              <a:t>14</a:t>
            </a:r>
            <a:r>
              <a:rPr dirty="0" sz="2750" spc="85">
                <a:latin typeface="Arial MT"/>
                <a:cs typeface="Arial MT"/>
              </a:rPr>
              <a:t> </a:t>
            </a:r>
            <a:r>
              <a:rPr dirty="0" sz="2750" spc="-20">
                <a:latin typeface="Arial MT"/>
                <a:cs typeface="Arial MT"/>
              </a:rPr>
              <a:t>days.</a:t>
            </a:r>
            <a:endParaRPr sz="2750">
              <a:latin typeface="Arial MT"/>
              <a:cs typeface="Arial MT"/>
            </a:endParaRPr>
          </a:p>
        </p:txBody>
      </p:sp>
      <p:pic>
        <p:nvPicPr>
          <p:cNvPr id="11" name="object 11"/>
          <p:cNvPicPr/>
          <p:nvPr/>
        </p:nvPicPr>
        <p:blipFill>
          <a:blip r:embed="R1f83a58404614ffa" cstate="print"/>
          <a:stretch>
            <a:fillRect/>
          </a:stretch>
        </p:blipFill>
        <p:spPr>
          <a:xfrm>
            <a:off x="6677025" y="1819275"/>
            <a:ext cx="4950753" cy="4066196"/>
          </a:xfrm>
          <a:prstGeom prst="rect">
            <a:avLst/>
          </a:prstGeom>
        </p:spPr>
      </p:pic>
      <p:sp>
        <p:nvSpPr>
          <p:cNvPr id="12" name="object 12" descr=""/>
          <p:cNvSpPr txBox="1"/>
          <p:nvPr/>
        </p:nvSpPr>
        <p:spPr>
          <a:xfrm>
            <a:off x="3864228" y="6456679"/>
            <a:ext cx="7768590" cy="243204"/>
          </a:xfrm>
          <a:prstGeom prst="rect">
            <a:avLst/>
          </a:prstGeom>
        </p:spPr>
        <p:txBody>
          <a:bodyPr wrap="square" lIns="0" tIns="15875" rIns="0" bIns="0" rtlCol="0" vert="horz">
            <a:spAutoFit/>
          </a:bodyPr>
          <a:lstStyle/>
          <a:p>
            <a:pPr marL="12700">
              <a:lnSpc>
                <a:spcPct val="100000"/>
              </a:lnSpc>
              <a:spcBef>
                <a:spcPts val="125"/>
              </a:spcBef>
            </a:pPr>
            <a:r>
              <a:rPr dirty="0" sz="1400">
                <a:latin typeface="Arial MT"/>
                <a:cs typeface="Arial MT"/>
              </a:rPr>
              <a:t>NYS</a:t>
            </a:r>
            <a:r>
              <a:rPr dirty="0" sz="1400" spc="-20">
                <a:latin typeface="Arial MT"/>
                <a:cs typeface="Arial MT"/>
              </a:rPr>
              <a:t> </a:t>
            </a:r>
            <a:r>
              <a:rPr dirty="0" sz="1400">
                <a:latin typeface="Arial MT"/>
                <a:cs typeface="Arial MT"/>
              </a:rPr>
              <a:t>Office</a:t>
            </a:r>
            <a:r>
              <a:rPr dirty="0" sz="1400" spc="-10">
                <a:latin typeface="Arial MT"/>
                <a:cs typeface="Arial MT"/>
              </a:rPr>
              <a:t> </a:t>
            </a:r>
            <a:r>
              <a:rPr dirty="0" sz="1400">
                <a:latin typeface="Arial MT"/>
                <a:cs typeface="Arial MT"/>
              </a:rPr>
              <a:t>of</a:t>
            </a:r>
            <a:r>
              <a:rPr dirty="0" sz="1400" spc="-55">
                <a:latin typeface="Arial MT"/>
                <a:cs typeface="Arial MT"/>
              </a:rPr>
              <a:t> </a:t>
            </a:r>
            <a:r>
              <a:rPr dirty="0" sz="1400">
                <a:latin typeface="Arial MT"/>
                <a:cs typeface="Arial MT"/>
              </a:rPr>
              <a:t>Addiction</a:t>
            </a:r>
            <a:r>
              <a:rPr dirty="0" sz="1400" spc="-75">
                <a:latin typeface="Arial MT"/>
                <a:cs typeface="Arial MT"/>
              </a:rPr>
              <a:t> </a:t>
            </a:r>
            <a:r>
              <a:rPr dirty="0" sz="1400">
                <a:latin typeface="Arial MT"/>
                <a:cs typeface="Arial MT"/>
              </a:rPr>
              <a:t>Services</a:t>
            </a:r>
            <a:r>
              <a:rPr dirty="0" sz="1400" spc="-5">
                <a:latin typeface="Arial MT"/>
                <a:cs typeface="Arial MT"/>
              </a:rPr>
              <a:t> </a:t>
            </a:r>
            <a:r>
              <a:rPr dirty="0" sz="1400">
                <a:latin typeface="Arial MT"/>
                <a:cs typeface="Arial MT"/>
              </a:rPr>
              <a:t>and</a:t>
            </a:r>
            <a:r>
              <a:rPr dirty="0" sz="1400" spc="-5">
                <a:latin typeface="Arial MT"/>
                <a:cs typeface="Arial MT"/>
              </a:rPr>
              <a:t> </a:t>
            </a:r>
            <a:r>
              <a:rPr dirty="0" sz="1400">
                <a:latin typeface="Arial MT"/>
                <a:cs typeface="Arial MT"/>
              </a:rPr>
              <a:t>Supports,</a:t>
            </a:r>
            <a:r>
              <a:rPr dirty="0" sz="1400" spc="15">
                <a:latin typeface="Arial MT"/>
                <a:cs typeface="Arial MT"/>
              </a:rPr>
              <a:t> </a:t>
            </a:r>
            <a:r>
              <a:rPr dirty="0" sz="1400">
                <a:latin typeface="Arial MT"/>
                <a:cs typeface="Arial MT"/>
              </a:rPr>
              <a:t>Addiction</a:t>
            </a:r>
            <a:r>
              <a:rPr dirty="0" sz="1400" spc="-15">
                <a:latin typeface="Arial MT"/>
                <a:cs typeface="Arial MT"/>
              </a:rPr>
              <a:t> </a:t>
            </a:r>
            <a:r>
              <a:rPr dirty="0" sz="1400">
                <a:latin typeface="Arial MT"/>
                <a:cs typeface="Arial MT"/>
              </a:rPr>
              <a:t>Data</a:t>
            </a:r>
            <a:r>
              <a:rPr dirty="0" sz="1400" spc="-75">
                <a:latin typeface="Arial MT"/>
                <a:cs typeface="Arial MT"/>
              </a:rPr>
              <a:t> </a:t>
            </a:r>
            <a:r>
              <a:rPr dirty="0" sz="1400">
                <a:latin typeface="Arial MT"/>
                <a:cs typeface="Arial MT"/>
              </a:rPr>
              <a:t>Bulletin</a:t>
            </a:r>
            <a:r>
              <a:rPr dirty="0" sz="1400" spc="-80">
                <a:latin typeface="Arial MT"/>
                <a:cs typeface="Arial MT"/>
              </a:rPr>
              <a:t> </a:t>
            </a:r>
            <a:r>
              <a:rPr dirty="0" sz="1400">
                <a:latin typeface="Arial MT"/>
                <a:cs typeface="Arial MT"/>
              </a:rPr>
              <a:t>(No.</a:t>
            </a:r>
            <a:r>
              <a:rPr dirty="0" sz="1400" spc="15">
                <a:latin typeface="Arial MT"/>
                <a:cs typeface="Arial MT"/>
              </a:rPr>
              <a:t> </a:t>
            </a:r>
            <a:r>
              <a:rPr dirty="0" sz="1400">
                <a:latin typeface="Arial MT"/>
                <a:cs typeface="Arial MT"/>
              </a:rPr>
              <a:t>2024-03);</a:t>
            </a:r>
            <a:r>
              <a:rPr dirty="0" sz="1400" spc="-55">
                <a:latin typeface="Arial MT"/>
                <a:cs typeface="Arial MT"/>
              </a:rPr>
              <a:t> </a:t>
            </a:r>
            <a:r>
              <a:rPr dirty="0" sz="1400">
                <a:latin typeface="Arial MT"/>
                <a:cs typeface="Arial MT"/>
              </a:rPr>
              <a:t>June.</a:t>
            </a:r>
            <a:r>
              <a:rPr dirty="0" sz="1400" spc="-55">
                <a:latin typeface="Arial MT"/>
                <a:cs typeface="Arial MT"/>
              </a:rPr>
              <a:t> </a:t>
            </a:r>
            <a:r>
              <a:rPr dirty="0" sz="1400" spc="-10">
                <a:latin typeface="Arial MT"/>
                <a:cs typeface="Arial MT"/>
              </a:rPr>
              <a:t>2024.</a:t>
            </a:r>
            <a:endParaRPr sz="1400">
              <a:latin typeface="Arial MT"/>
              <a:cs typeface="Arial M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9900">
              <a:lnSpc>
                <a:spcPct val="100000"/>
              </a:lnSpc>
              <a:spcBef>
                <a:spcPts val="130"/>
              </a:spcBef>
            </a:pPr>
            <a:r>
              <a:rPr dirty="0" sz="4400"/>
              <a:t>Opioid</a:t>
            </a:r>
            <a:r>
              <a:rPr dirty="0" sz="4400" spc="-100"/>
              <a:t> </a:t>
            </a:r>
            <a:r>
              <a:rPr dirty="0" sz="4400"/>
              <a:t>agonist</a:t>
            </a:r>
            <a:r>
              <a:rPr dirty="0" sz="4400" spc="-65"/>
              <a:t> </a:t>
            </a:r>
            <a:r>
              <a:rPr dirty="0" sz="4400"/>
              <a:t>medications</a:t>
            </a:r>
            <a:r>
              <a:rPr dirty="0" sz="4400" spc="-30"/>
              <a:t> </a:t>
            </a:r>
            <a:r>
              <a:rPr dirty="0" sz="4400"/>
              <a:t>for</a:t>
            </a:r>
            <a:r>
              <a:rPr dirty="0" sz="4400" spc="-130"/>
              <a:t> </a:t>
            </a:r>
            <a:r>
              <a:rPr dirty="0" sz="4400" spc="-25"/>
              <a:t>OUD</a:t>
            </a:r>
            <a:endParaRPr sz="4400"/>
          </a:p>
        </p:txBody>
      </p:sp>
      <p:sp>
        <p:nvSpPr>
          <p:cNvPr id="3" name="object 3" descr=""/>
          <p:cNvSpPr txBox="1"/>
          <p:nvPr/>
        </p:nvSpPr>
        <p:spPr>
          <a:xfrm>
            <a:off x="950912" y="1713356"/>
            <a:ext cx="4799965" cy="1599565"/>
          </a:xfrm>
          <a:prstGeom prst="rect">
            <a:avLst/>
          </a:prstGeom>
        </p:spPr>
        <p:txBody>
          <a:bodyPr wrap="square" lIns="0" tIns="104775" rIns="0" bIns="0" rtlCol="0" vert="horz">
            <a:spAutoFit/>
          </a:bodyPr>
          <a:lstStyle/>
          <a:p>
            <a:pPr marL="12700">
              <a:lnSpc>
                <a:spcPct val="100000"/>
              </a:lnSpc>
              <a:spcBef>
                <a:spcPts val="825"/>
              </a:spcBef>
            </a:pPr>
            <a:r>
              <a:rPr dirty="0" sz="2400" b="1">
                <a:latin typeface="Arial"/>
                <a:cs typeface="Arial"/>
              </a:rPr>
              <a:t>Methadone</a:t>
            </a:r>
            <a:r>
              <a:rPr dirty="0" sz="2400" spc="-55" b="1">
                <a:latin typeface="Arial"/>
                <a:cs typeface="Arial"/>
              </a:rPr>
              <a:t> </a:t>
            </a:r>
            <a:r>
              <a:rPr dirty="0" sz="2400" spc="-50" b="1">
                <a:latin typeface="Arial"/>
                <a:cs typeface="Arial"/>
              </a:rPr>
              <a:t>–</a:t>
            </a:r>
            <a:endParaRPr sz="2400">
              <a:latin typeface="Arial"/>
              <a:cs typeface="Arial"/>
            </a:endParaRPr>
          </a:p>
          <a:p>
            <a:pPr marL="241300" marR="5080" indent="-229235">
              <a:lnSpc>
                <a:spcPct val="90000"/>
              </a:lnSpc>
              <a:spcBef>
                <a:spcPts val="1010"/>
              </a:spcBef>
            </a:pPr>
            <a:r>
              <a:rPr dirty="0" sz="2400">
                <a:latin typeface="Arial MT"/>
                <a:cs typeface="Arial MT"/>
              </a:rPr>
              <a:t>Liquid</a:t>
            </a:r>
            <a:r>
              <a:rPr dirty="0" sz="2400" spc="-20">
                <a:latin typeface="Arial MT"/>
                <a:cs typeface="Arial MT"/>
              </a:rPr>
              <a:t> </a:t>
            </a:r>
            <a:r>
              <a:rPr dirty="0" sz="2400">
                <a:latin typeface="Arial MT"/>
                <a:cs typeface="Arial MT"/>
              </a:rPr>
              <a:t>Dose</a:t>
            </a:r>
            <a:r>
              <a:rPr dirty="0" sz="2400" spc="-80">
                <a:latin typeface="Arial MT"/>
                <a:cs typeface="Arial MT"/>
              </a:rPr>
              <a:t> </a:t>
            </a:r>
            <a:r>
              <a:rPr dirty="0" sz="2400">
                <a:latin typeface="Arial MT"/>
                <a:cs typeface="Arial MT"/>
              </a:rPr>
              <a:t>Observed</a:t>
            </a:r>
            <a:r>
              <a:rPr dirty="0" sz="2400" spc="-15">
                <a:latin typeface="Arial MT"/>
                <a:cs typeface="Arial MT"/>
              </a:rPr>
              <a:t> </a:t>
            </a:r>
            <a:r>
              <a:rPr dirty="0" sz="2400">
                <a:latin typeface="Arial MT"/>
                <a:cs typeface="Arial MT"/>
              </a:rPr>
              <a:t>in</a:t>
            </a:r>
            <a:r>
              <a:rPr dirty="0" sz="2400" spc="-15">
                <a:latin typeface="Arial MT"/>
                <a:cs typeface="Arial MT"/>
              </a:rPr>
              <a:t> </a:t>
            </a:r>
            <a:r>
              <a:rPr dirty="0" sz="2400" spc="-10">
                <a:latin typeface="Arial MT"/>
                <a:cs typeface="Arial MT"/>
              </a:rPr>
              <a:t>Opioid </a:t>
            </a:r>
            <a:r>
              <a:rPr dirty="0" sz="2400">
                <a:latin typeface="Arial MT"/>
                <a:cs typeface="Arial MT"/>
              </a:rPr>
              <a:t>Treatment</a:t>
            </a:r>
            <a:r>
              <a:rPr dirty="0" sz="2400" spc="-40">
                <a:latin typeface="Arial MT"/>
                <a:cs typeface="Arial MT"/>
              </a:rPr>
              <a:t> </a:t>
            </a:r>
            <a:r>
              <a:rPr dirty="0" sz="2400">
                <a:latin typeface="Arial MT"/>
                <a:cs typeface="Arial MT"/>
              </a:rPr>
              <a:t>Program</a:t>
            </a:r>
            <a:r>
              <a:rPr dirty="0" sz="2400" spc="-90">
                <a:latin typeface="Arial MT"/>
                <a:cs typeface="Arial MT"/>
              </a:rPr>
              <a:t> </a:t>
            </a:r>
            <a:r>
              <a:rPr dirty="0" sz="2400">
                <a:latin typeface="Arial MT"/>
                <a:cs typeface="Arial MT"/>
              </a:rPr>
              <a:t>(OTP)</a:t>
            </a:r>
            <a:r>
              <a:rPr dirty="0" sz="2400" spc="-95">
                <a:latin typeface="Arial MT"/>
                <a:cs typeface="Arial MT"/>
              </a:rPr>
              <a:t> </a:t>
            </a:r>
            <a:r>
              <a:rPr dirty="0" sz="2400" spc="-25">
                <a:latin typeface="Arial MT"/>
                <a:cs typeface="Arial MT"/>
              </a:rPr>
              <a:t>or </a:t>
            </a:r>
            <a:r>
              <a:rPr dirty="0" sz="2400" spc="-10">
                <a:latin typeface="Arial MT"/>
                <a:cs typeface="Arial MT"/>
              </a:rPr>
              <a:t>Dispensed</a:t>
            </a:r>
            <a:r>
              <a:rPr dirty="0" sz="2400" spc="-65">
                <a:latin typeface="Arial MT"/>
                <a:cs typeface="Arial MT"/>
              </a:rPr>
              <a:t> </a:t>
            </a:r>
            <a:r>
              <a:rPr dirty="0" sz="2400">
                <a:latin typeface="Arial MT"/>
                <a:cs typeface="Arial MT"/>
              </a:rPr>
              <a:t>as</a:t>
            </a:r>
            <a:r>
              <a:rPr dirty="0" sz="2400" spc="-10">
                <a:latin typeface="Arial MT"/>
                <a:cs typeface="Arial MT"/>
              </a:rPr>
              <a:t> Take-</a:t>
            </a:r>
            <a:r>
              <a:rPr dirty="0" sz="2400">
                <a:latin typeface="Arial MT"/>
                <a:cs typeface="Arial MT"/>
              </a:rPr>
              <a:t>Home</a:t>
            </a:r>
            <a:r>
              <a:rPr dirty="0" sz="2400" spc="-60">
                <a:latin typeface="Arial MT"/>
                <a:cs typeface="Arial MT"/>
              </a:rPr>
              <a:t> </a:t>
            </a:r>
            <a:r>
              <a:rPr dirty="0" sz="2400" spc="-10">
                <a:latin typeface="Arial MT"/>
                <a:cs typeface="Arial MT"/>
              </a:rPr>
              <a:t>Bottles</a:t>
            </a:r>
            <a:endParaRPr sz="2400">
              <a:latin typeface="Arial MT"/>
              <a:cs typeface="Arial MT"/>
            </a:endParaRPr>
          </a:p>
        </p:txBody>
      </p:sp>
      <p:sp>
        <p:nvSpPr>
          <p:cNvPr id="4" name="object 4" descr=""/>
          <p:cNvSpPr txBox="1"/>
          <p:nvPr/>
        </p:nvSpPr>
        <p:spPr>
          <a:xfrm>
            <a:off x="6506844" y="1709483"/>
            <a:ext cx="4887595" cy="1599565"/>
          </a:xfrm>
          <a:prstGeom prst="rect">
            <a:avLst/>
          </a:prstGeom>
        </p:spPr>
        <p:txBody>
          <a:bodyPr wrap="square" lIns="0" tIns="104775" rIns="0" bIns="0" rtlCol="0" vert="horz">
            <a:spAutoFit/>
          </a:bodyPr>
          <a:lstStyle/>
          <a:p>
            <a:pPr marL="12700">
              <a:lnSpc>
                <a:spcPct val="100000"/>
              </a:lnSpc>
              <a:spcBef>
                <a:spcPts val="825"/>
              </a:spcBef>
            </a:pPr>
            <a:r>
              <a:rPr dirty="0" sz="2400" b="1">
                <a:latin typeface="Arial"/>
                <a:cs typeface="Arial"/>
              </a:rPr>
              <a:t>Buprenorphine</a:t>
            </a:r>
            <a:r>
              <a:rPr dirty="0" sz="2400" spc="-120" b="1">
                <a:latin typeface="Arial"/>
                <a:cs typeface="Arial"/>
              </a:rPr>
              <a:t> </a:t>
            </a:r>
            <a:r>
              <a:rPr dirty="0" sz="2400" spc="-50" b="1">
                <a:latin typeface="Arial"/>
                <a:cs typeface="Arial"/>
              </a:rPr>
              <a:t>–</a:t>
            </a:r>
            <a:endParaRPr sz="2400">
              <a:latin typeface="Arial"/>
              <a:cs typeface="Arial"/>
            </a:endParaRPr>
          </a:p>
          <a:p>
            <a:pPr marL="241300" marR="5080" indent="-228600">
              <a:lnSpc>
                <a:spcPct val="90000"/>
              </a:lnSpc>
              <a:spcBef>
                <a:spcPts val="1010"/>
              </a:spcBef>
            </a:pPr>
            <a:r>
              <a:rPr dirty="0" sz="2400">
                <a:latin typeface="Arial MT"/>
                <a:cs typeface="Arial MT"/>
              </a:rPr>
              <a:t>Sublingual</a:t>
            </a:r>
            <a:r>
              <a:rPr dirty="0" sz="2400" spc="-114">
                <a:latin typeface="Arial MT"/>
                <a:cs typeface="Arial MT"/>
              </a:rPr>
              <a:t> </a:t>
            </a:r>
            <a:r>
              <a:rPr dirty="0" sz="2400">
                <a:latin typeface="Arial MT"/>
                <a:cs typeface="Arial MT"/>
              </a:rPr>
              <a:t>Tablets/Films</a:t>
            </a:r>
            <a:r>
              <a:rPr dirty="0" sz="2400" spc="-100">
                <a:latin typeface="Arial MT"/>
                <a:cs typeface="Arial MT"/>
              </a:rPr>
              <a:t> </a:t>
            </a:r>
            <a:r>
              <a:rPr dirty="0" sz="2400" spc="-10">
                <a:latin typeface="Arial MT"/>
                <a:cs typeface="Arial MT"/>
              </a:rPr>
              <a:t>Prescribed </a:t>
            </a:r>
            <a:r>
              <a:rPr dirty="0" sz="2400">
                <a:latin typeface="Arial MT"/>
                <a:cs typeface="Arial MT"/>
              </a:rPr>
              <a:t>to</a:t>
            </a:r>
            <a:r>
              <a:rPr dirty="0" sz="2400" spc="-20">
                <a:latin typeface="Arial MT"/>
                <a:cs typeface="Arial MT"/>
              </a:rPr>
              <a:t> </a:t>
            </a:r>
            <a:r>
              <a:rPr dirty="0" sz="2400">
                <a:latin typeface="Arial MT"/>
                <a:cs typeface="Arial MT"/>
              </a:rPr>
              <a:t>Pharmacy</a:t>
            </a:r>
            <a:r>
              <a:rPr dirty="0" sz="2400" spc="-25">
                <a:latin typeface="Arial MT"/>
                <a:cs typeface="Arial MT"/>
              </a:rPr>
              <a:t> </a:t>
            </a:r>
            <a:r>
              <a:rPr dirty="0" sz="2400">
                <a:latin typeface="Arial MT"/>
                <a:cs typeface="Arial MT"/>
              </a:rPr>
              <a:t>or </a:t>
            </a:r>
            <a:r>
              <a:rPr dirty="0" sz="2400" spc="-10">
                <a:latin typeface="Arial MT"/>
                <a:cs typeface="Arial MT"/>
              </a:rPr>
              <a:t>Weekly/Monthly </a:t>
            </a:r>
            <a:r>
              <a:rPr dirty="0" sz="2400">
                <a:latin typeface="Arial MT"/>
                <a:cs typeface="Arial MT"/>
              </a:rPr>
              <a:t>Injections</a:t>
            </a:r>
            <a:r>
              <a:rPr dirty="0" sz="2400" spc="-70">
                <a:latin typeface="Arial MT"/>
                <a:cs typeface="Arial MT"/>
              </a:rPr>
              <a:t> </a:t>
            </a:r>
            <a:r>
              <a:rPr dirty="0" sz="2400">
                <a:latin typeface="Arial MT"/>
                <a:cs typeface="Arial MT"/>
              </a:rPr>
              <a:t>Administered</a:t>
            </a:r>
            <a:r>
              <a:rPr dirty="0" sz="2400" spc="-60">
                <a:latin typeface="Arial MT"/>
                <a:cs typeface="Arial MT"/>
              </a:rPr>
              <a:t> </a:t>
            </a:r>
            <a:r>
              <a:rPr dirty="0" sz="2400">
                <a:latin typeface="Arial MT"/>
                <a:cs typeface="Arial MT"/>
              </a:rPr>
              <a:t>in</a:t>
            </a:r>
            <a:r>
              <a:rPr dirty="0" sz="2400" spc="-65">
                <a:latin typeface="Arial MT"/>
                <a:cs typeface="Arial MT"/>
              </a:rPr>
              <a:t> </a:t>
            </a:r>
            <a:r>
              <a:rPr dirty="0" sz="2400" spc="-10">
                <a:latin typeface="Arial MT"/>
                <a:cs typeface="Arial MT"/>
              </a:rPr>
              <a:t>Clinic</a:t>
            </a:r>
            <a:endParaRPr sz="2400">
              <a:latin typeface="Arial MT"/>
              <a:cs typeface="Arial MT"/>
            </a:endParaRPr>
          </a:p>
        </p:txBody>
      </p:sp>
      <p:pic>
        <p:nvPicPr>
          <p:cNvPr id="5" name="object 5"/>
          <p:cNvPicPr/>
          <p:nvPr/>
        </p:nvPicPr>
        <p:blipFill>
          <a:blip r:embed="R1cb066a9d93d4e6b" cstate="print"/>
          <a:stretch>
            <a:fillRect/>
          </a:stretch>
        </p:blipFill>
        <p:spPr>
          <a:xfrm>
            <a:off x="6362700" y="3486150"/>
            <a:ext cx="2562225" cy="1209675"/>
          </a:xfrm>
          <a:prstGeom prst="rect">
            <a:avLst/>
          </a:prstGeom>
        </p:spPr>
      </p:pic>
      <p:pic>
        <p:nvPicPr>
          <p:cNvPr id="6" name="object 6"/>
          <p:cNvPicPr/>
          <p:nvPr/>
        </p:nvPicPr>
        <p:blipFill>
          <a:blip r:embed="R04b68c193a88408d" cstate="print"/>
          <a:stretch>
            <a:fillRect/>
          </a:stretch>
        </p:blipFill>
        <p:spPr>
          <a:xfrm>
            <a:off x="6400800" y="5229225"/>
            <a:ext cx="1828800" cy="1152525"/>
          </a:xfrm>
          <a:prstGeom prst="rect">
            <a:avLst/>
          </a:prstGeom>
        </p:spPr>
      </p:pic>
      <p:pic>
        <p:nvPicPr>
          <p:cNvPr id="7" name="object 7"/>
          <p:cNvPicPr/>
          <p:nvPr/>
        </p:nvPicPr>
        <p:blipFill>
          <a:blip r:embed="Rd6592916d8704274" cstate="print"/>
          <a:stretch>
            <a:fillRect/>
          </a:stretch>
        </p:blipFill>
        <p:spPr>
          <a:xfrm>
            <a:off x="9420225" y="3600450"/>
            <a:ext cx="1933575" cy="1133475"/>
          </a:xfrm>
          <a:prstGeom prst="rect">
            <a:avLst/>
          </a:prstGeom>
        </p:spPr>
      </p:pic>
      <p:pic>
        <p:nvPicPr>
          <p:cNvPr id="8" name="object 8"/>
          <p:cNvPicPr/>
          <p:nvPr/>
        </p:nvPicPr>
        <p:blipFill>
          <a:blip r:embed="Rbc6a8a9359c741ec" cstate="print"/>
          <a:stretch>
            <a:fillRect/>
          </a:stretch>
        </p:blipFill>
        <p:spPr>
          <a:xfrm>
            <a:off x="9058275" y="5324475"/>
            <a:ext cx="2276475" cy="1000125"/>
          </a:xfrm>
          <a:prstGeom prst="rect">
            <a:avLst/>
          </a:prstGeom>
        </p:spPr>
      </p:pic>
      <p:pic>
        <p:nvPicPr>
          <p:cNvPr id="9" name="object 9"/>
          <p:cNvPicPr/>
          <p:nvPr/>
        </p:nvPicPr>
        <p:blipFill>
          <a:blip r:embed="R30a678d8d3164b5d" cstate="print"/>
          <a:stretch>
            <a:fillRect/>
          </a:stretch>
        </p:blipFill>
        <p:spPr>
          <a:xfrm>
            <a:off x="3305175" y="3810000"/>
            <a:ext cx="2667000" cy="1885950"/>
          </a:xfrm>
          <a:prstGeom prst="rect">
            <a:avLst/>
          </a:prstGeom>
        </p:spPr>
      </p:pic>
      <p:pic>
        <p:nvPicPr>
          <p:cNvPr id="10" name="object 10"/>
          <p:cNvPicPr/>
          <p:nvPr/>
        </p:nvPicPr>
        <p:blipFill>
          <a:blip r:embed="Rc859460ba3654dd6" cstate="print"/>
          <a:stretch>
            <a:fillRect/>
          </a:stretch>
        </p:blipFill>
        <p:spPr>
          <a:xfrm>
            <a:off x="571500" y="3810000"/>
            <a:ext cx="2686050" cy="18478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How</a:t>
            </a:r>
            <a:r>
              <a:rPr dirty="0" sz="4400" spc="-110"/>
              <a:t> </a:t>
            </a:r>
            <a:r>
              <a:rPr dirty="0" sz="4400"/>
              <a:t>is</a:t>
            </a:r>
            <a:r>
              <a:rPr dirty="0" sz="4400" spc="-15"/>
              <a:t> </a:t>
            </a:r>
            <a:r>
              <a:rPr dirty="0" sz="4400"/>
              <a:t>OUD</a:t>
            </a:r>
            <a:r>
              <a:rPr dirty="0" sz="4400" spc="-35"/>
              <a:t> </a:t>
            </a:r>
            <a:r>
              <a:rPr dirty="0" sz="4400"/>
              <a:t>treatment</a:t>
            </a:r>
            <a:r>
              <a:rPr dirty="0" sz="4400" spc="-65"/>
              <a:t> </a:t>
            </a:r>
            <a:r>
              <a:rPr dirty="0" sz="4400" spc="-10"/>
              <a:t>delivered?</a:t>
            </a:r>
            <a:endParaRPr sz="4400"/>
          </a:p>
        </p:txBody>
      </p:sp>
      <p:graphicFrame>
        <p:nvGraphicFramePr>
          <p:cNvPr id="3" name="object 3" descr=""/>
          <p:cNvGraphicFramePr>
            <a:graphicFrameLocks noGrp="1"/>
          </p:cNvGraphicFramePr>
          <p:nvPr/>
        </p:nvGraphicFramePr>
        <p:xfrm>
          <a:off x="823912" y="1811337"/>
          <a:ext cx="10620375" cy="4277995"/>
        </p:xfrm>
        <a:graphic>
          <a:graphicData uri="http://schemas.openxmlformats.org/drawingml/2006/table">
            <a:tbl>
              <a:tblPr firstRow="1" bandRow="1">
                <a:tableStyleId>{2D5ABB26-0587-4C30-8999-92F81FD0307C}</a:tableStyleId>
              </a:tblPr>
              <a:tblGrid>
                <a:gridCol w="2127250"/>
                <a:gridCol w="2978150"/>
                <a:gridCol w="3409950"/>
                <a:gridCol w="2000250"/>
              </a:tblGrid>
              <a:tr h="357505">
                <a:tc>
                  <a:txBody>
                    <a:bodyPr/>
                    <a:lstStyle/>
                    <a:p>
                      <a:pPr>
                        <a:lnSpc>
                          <a:spcPct val="100000"/>
                        </a:lnSpc>
                      </a:pPr>
                      <a:endParaRPr sz="2000">
                        <a:latin typeface="Times New Roman"/>
                        <a:cs typeface="Times New Roman"/>
                      </a:endParaRPr>
                    </a:p>
                  </a:txBody>
                  <a:tcPr marL="0" marR="0" marB="0" marT="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marL="1905">
                        <a:lnSpc>
                          <a:spcPct val="100000"/>
                        </a:lnSpc>
                        <a:spcBef>
                          <a:spcPts val="315"/>
                        </a:spcBef>
                      </a:pPr>
                      <a:r>
                        <a:rPr dirty="0" sz="1850" spc="-10" b="1">
                          <a:latin typeface="Arial"/>
                          <a:cs typeface="Arial"/>
                        </a:rPr>
                        <a:t>Methadone</a:t>
                      </a:r>
                      <a:endParaRPr sz="1850">
                        <a:latin typeface="Arial"/>
                        <a:cs typeface="Arial"/>
                      </a:endParaRPr>
                    </a:p>
                  </a:txBody>
                  <a:tcPr marL="0" marR="0" marB="0" marT="40005">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marL="8890">
                        <a:lnSpc>
                          <a:spcPct val="100000"/>
                        </a:lnSpc>
                        <a:spcBef>
                          <a:spcPts val="315"/>
                        </a:spcBef>
                      </a:pPr>
                      <a:r>
                        <a:rPr dirty="0" sz="1850" spc="-10" b="1">
                          <a:latin typeface="Arial"/>
                          <a:cs typeface="Arial"/>
                        </a:rPr>
                        <a:t>Buprenorphine</a:t>
                      </a:r>
                      <a:endParaRPr sz="1850">
                        <a:latin typeface="Arial"/>
                        <a:cs typeface="Arial"/>
                      </a:endParaRPr>
                    </a:p>
                  </a:txBody>
                  <a:tcPr marL="0" marR="0" marB="0" marT="40005">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marL="12700">
                        <a:lnSpc>
                          <a:spcPct val="100000"/>
                        </a:lnSpc>
                        <a:spcBef>
                          <a:spcPts val="315"/>
                        </a:spcBef>
                      </a:pPr>
                      <a:r>
                        <a:rPr dirty="0" sz="1850" spc="-10" b="1">
                          <a:latin typeface="Arial"/>
                          <a:cs typeface="Arial"/>
                        </a:rPr>
                        <a:t>Naltrexone</a:t>
                      </a:r>
                      <a:endParaRPr sz="1850">
                        <a:latin typeface="Arial"/>
                        <a:cs typeface="Arial"/>
                      </a:endParaRPr>
                    </a:p>
                  </a:txBody>
                  <a:tcPr marL="0" marR="0" marB="0" marT="40005">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tr>
              <a:tr h="647700">
                <a:tc>
                  <a:txBody>
                    <a:bodyPr/>
                    <a:lstStyle/>
                    <a:p>
                      <a:pPr marL="69215">
                        <a:lnSpc>
                          <a:spcPct val="100000"/>
                        </a:lnSpc>
                        <a:spcBef>
                          <a:spcPts val="320"/>
                        </a:spcBef>
                      </a:pPr>
                      <a:r>
                        <a:rPr dirty="0" sz="1850">
                          <a:latin typeface="Arial MT"/>
                          <a:cs typeface="Arial MT"/>
                        </a:rPr>
                        <a:t>DEA</a:t>
                      </a:r>
                      <a:r>
                        <a:rPr dirty="0" sz="1850" spc="85">
                          <a:latin typeface="Arial MT"/>
                          <a:cs typeface="Arial MT"/>
                        </a:rPr>
                        <a:t> </a:t>
                      </a:r>
                      <a:r>
                        <a:rPr dirty="0" sz="1850" spc="-10">
                          <a:latin typeface="Arial MT"/>
                          <a:cs typeface="Arial MT"/>
                        </a:rPr>
                        <a:t>Regulation</a:t>
                      </a:r>
                      <a:endParaRPr sz="1850">
                        <a:latin typeface="Arial MT"/>
                        <a:cs typeface="Arial MT"/>
                      </a:endParaRPr>
                    </a:p>
                  </a:txBody>
                  <a:tcPr marL="0" marR="0" marB="0" marT="4064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05815" marR="319405" indent="-480059">
                        <a:lnSpc>
                          <a:spcPct val="101499"/>
                        </a:lnSpc>
                        <a:spcBef>
                          <a:spcPts val="285"/>
                        </a:spcBef>
                      </a:pPr>
                      <a:r>
                        <a:rPr dirty="0" sz="1850">
                          <a:solidFill>
                            <a:srgbClr val="9F2B92"/>
                          </a:solidFill>
                          <a:latin typeface="Arial MT"/>
                          <a:cs typeface="Arial MT"/>
                        </a:rPr>
                        <a:t>High-level</a:t>
                      </a:r>
                      <a:r>
                        <a:rPr dirty="0" sz="1850" spc="180">
                          <a:solidFill>
                            <a:srgbClr val="9F2B92"/>
                          </a:solidFill>
                          <a:latin typeface="Arial MT"/>
                          <a:cs typeface="Arial MT"/>
                        </a:rPr>
                        <a:t> </a:t>
                      </a:r>
                      <a:r>
                        <a:rPr dirty="0" sz="1850" spc="-10">
                          <a:solidFill>
                            <a:srgbClr val="9F2B92"/>
                          </a:solidFill>
                          <a:latin typeface="Arial MT"/>
                          <a:cs typeface="Arial MT"/>
                        </a:rPr>
                        <a:t>regulations </a:t>
                      </a:r>
                      <a:r>
                        <a:rPr dirty="0" sz="1850">
                          <a:solidFill>
                            <a:srgbClr val="9F2B92"/>
                          </a:solidFill>
                          <a:latin typeface="Arial MT"/>
                          <a:cs typeface="Arial MT"/>
                        </a:rPr>
                        <a:t>(Schedule</a:t>
                      </a:r>
                      <a:r>
                        <a:rPr dirty="0" sz="1850" spc="260">
                          <a:solidFill>
                            <a:srgbClr val="9F2B92"/>
                          </a:solidFill>
                          <a:latin typeface="Arial MT"/>
                          <a:cs typeface="Arial MT"/>
                        </a:rPr>
                        <a:t> </a:t>
                      </a:r>
                      <a:r>
                        <a:rPr dirty="0" sz="1850" spc="-25">
                          <a:solidFill>
                            <a:srgbClr val="9F2B92"/>
                          </a:solidFill>
                          <a:latin typeface="Arial MT"/>
                          <a:cs typeface="Arial MT"/>
                        </a:rPr>
                        <a:t>II)</a:t>
                      </a:r>
                      <a:endParaRPr sz="1850">
                        <a:latin typeface="Arial MT"/>
                        <a:cs typeface="Arial MT"/>
                      </a:endParaRPr>
                    </a:p>
                  </a:txBody>
                  <a:tcPr marL="0" marR="0" marB="0" marT="36195">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90600" marR="756285" indent="-223520">
                        <a:lnSpc>
                          <a:spcPct val="101499"/>
                        </a:lnSpc>
                        <a:spcBef>
                          <a:spcPts val="285"/>
                        </a:spcBef>
                      </a:pPr>
                      <a:r>
                        <a:rPr dirty="0" sz="1850">
                          <a:solidFill>
                            <a:srgbClr val="155F82"/>
                          </a:solidFill>
                          <a:latin typeface="Arial MT"/>
                          <a:cs typeface="Arial MT"/>
                        </a:rPr>
                        <a:t>Some</a:t>
                      </a:r>
                      <a:r>
                        <a:rPr dirty="0" sz="1850" spc="80">
                          <a:solidFill>
                            <a:srgbClr val="155F82"/>
                          </a:solidFill>
                          <a:latin typeface="Arial MT"/>
                          <a:cs typeface="Arial MT"/>
                        </a:rPr>
                        <a:t> </a:t>
                      </a:r>
                      <a:r>
                        <a:rPr dirty="0" sz="1850" spc="-10">
                          <a:solidFill>
                            <a:srgbClr val="155F82"/>
                          </a:solidFill>
                          <a:latin typeface="Arial MT"/>
                          <a:cs typeface="Arial MT"/>
                        </a:rPr>
                        <a:t>regulations </a:t>
                      </a:r>
                      <a:r>
                        <a:rPr dirty="0" sz="1850">
                          <a:solidFill>
                            <a:srgbClr val="155F82"/>
                          </a:solidFill>
                          <a:latin typeface="Arial MT"/>
                          <a:cs typeface="Arial MT"/>
                        </a:rPr>
                        <a:t>(Schedule</a:t>
                      </a:r>
                      <a:r>
                        <a:rPr dirty="0" sz="1850" spc="220">
                          <a:solidFill>
                            <a:srgbClr val="155F82"/>
                          </a:solidFill>
                          <a:latin typeface="Arial MT"/>
                          <a:cs typeface="Arial MT"/>
                        </a:rPr>
                        <a:t> </a:t>
                      </a:r>
                      <a:r>
                        <a:rPr dirty="0" sz="1850" spc="-20">
                          <a:solidFill>
                            <a:srgbClr val="155F82"/>
                          </a:solidFill>
                          <a:latin typeface="Arial MT"/>
                          <a:cs typeface="Arial MT"/>
                        </a:rPr>
                        <a:t>III)</a:t>
                      </a:r>
                      <a:endParaRPr sz="1850">
                        <a:latin typeface="Arial MT"/>
                        <a:cs typeface="Arial MT"/>
                      </a:endParaRPr>
                    </a:p>
                  </a:txBody>
                  <a:tcPr marL="0" marR="0" marB="0" marT="36195">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7980" marR="95250" indent="-229235">
                        <a:lnSpc>
                          <a:spcPct val="101499"/>
                        </a:lnSpc>
                        <a:spcBef>
                          <a:spcPts val="285"/>
                        </a:spcBef>
                      </a:pPr>
                      <a:r>
                        <a:rPr dirty="0" sz="1850">
                          <a:solidFill>
                            <a:srgbClr val="3A7C22"/>
                          </a:solidFill>
                          <a:latin typeface="Arial MT"/>
                          <a:cs typeface="Arial MT"/>
                        </a:rPr>
                        <a:t>Not</a:t>
                      </a:r>
                      <a:r>
                        <a:rPr dirty="0" sz="1850" spc="150">
                          <a:solidFill>
                            <a:srgbClr val="3A7C22"/>
                          </a:solidFill>
                          <a:latin typeface="Arial MT"/>
                          <a:cs typeface="Arial MT"/>
                        </a:rPr>
                        <a:t> </a:t>
                      </a:r>
                      <a:r>
                        <a:rPr dirty="0" sz="1850">
                          <a:solidFill>
                            <a:srgbClr val="3A7C22"/>
                          </a:solidFill>
                          <a:latin typeface="Arial MT"/>
                          <a:cs typeface="Arial MT"/>
                        </a:rPr>
                        <a:t>regulated</a:t>
                      </a:r>
                      <a:r>
                        <a:rPr dirty="0" sz="1850" spc="155">
                          <a:solidFill>
                            <a:srgbClr val="3A7C22"/>
                          </a:solidFill>
                          <a:latin typeface="Arial MT"/>
                          <a:cs typeface="Arial MT"/>
                        </a:rPr>
                        <a:t> </a:t>
                      </a:r>
                      <a:r>
                        <a:rPr dirty="0" sz="1850" spc="-35">
                          <a:solidFill>
                            <a:srgbClr val="3A7C22"/>
                          </a:solidFill>
                          <a:latin typeface="Arial MT"/>
                          <a:cs typeface="Arial MT"/>
                        </a:rPr>
                        <a:t>as </a:t>
                      </a:r>
                      <a:r>
                        <a:rPr dirty="0" sz="1850">
                          <a:solidFill>
                            <a:srgbClr val="3A7C22"/>
                          </a:solidFill>
                          <a:latin typeface="Arial MT"/>
                          <a:cs typeface="Arial MT"/>
                        </a:rPr>
                        <a:t>controlled</a:t>
                      </a:r>
                      <a:r>
                        <a:rPr dirty="0" sz="1850" spc="204">
                          <a:solidFill>
                            <a:srgbClr val="3A7C22"/>
                          </a:solidFill>
                          <a:latin typeface="Arial MT"/>
                          <a:cs typeface="Arial MT"/>
                        </a:rPr>
                        <a:t> </a:t>
                      </a:r>
                      <a:r>
                        <a:rPr dirty="0" sz="1850" spc="20">
                          <a:solidFill>
                            <a:srgbClr val="3A7C22"/>
                          </a:solidFill>
                          <a:latin typeface="Arial MT"/>
                          <a:cs typeface="Arial MT"/>
                        </a:rPr>
                        <a:t>rx</a:t>
                      </a:r>
                      <a:endParaRPr sz="1850">
                        <a:latin typeface="Arial MT"/>
                        <a:cs typeface="Arial MT"/>
                      </a:endParaRPr>
                    </a:p>
                  </a:txBody>
                  <a:tcPr marL="0" marR="0" marB="0" marT="36195">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r h="647700">
                <a:tc>
                  <a:txBody>
                    <a:bodyPr/>
                    <a:lstStyle/>
                    <a:p>
                      <a:pPr marL="69215">
                        <a:lnSpc>
                          <a:spcPct val="100000"/>
                        </a:lnSpc>
                        <a:spcBef>
                          <a:spcPts val="330"/>
                        </a:spcBef>
                      </a:pPr>
                      <a:r>
                        <a:rPr dirty="0" sz="1850" spc="-10">
                          <a:latin typeface="Arial MT"/>
                          <a:cs typeface="Arial MT"/>
                        </a:rPr>
                        <a:t>Location</a:t>
                      </a:r>
                      <a:endParaRPr sz="1850">
                        <a:latin typeface="Arial MT"/>
                        <a:cs typeface="Arial MT"/>
                      </a:endParaRPr>
                    </a:p>
                  </a:txBody>
                  <a:tcPr marL="0" marR="0" marB="0" marT="4191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78180" marR="92075" indent="-574040">
                        <a:lnSpc>
                          <a:spcPct val="101400"/>
                        </a:lnSpc>
                        <a:spcBef>
                          <a:spcPts val="295"/>
                        </a:spcBef>
                      </a:pPr>
                      <a:r>
                        <a:rPr dirty="0" sz="1850">
                          <a:solidFill>
                            <a:srgbClr val="9F2B92"/>
                          </a:solidFill>
                          <a:latin typeface="Arial MT"/>
                          <a:cs typeface="Arial MT"/>
                        </a:rPr>
                        <a:t>Licensed</a:t>
                      </a:r>
                      <a:r>
                        <a:rPr dirty="0" sz="1850" spc="170">
                          <a:solidFill>
                            <a:srgbClr val="9F2B92"/>
                          </a:solidFill>
                          <a:latin typeface="Arial MT"/>
                          <a:cs typeface="Arial MT"/>
                        </a:rPr>
                        <a:t> </a:t>
                      </a:r>
                      <a:r>
                        <a:rPr dirty="0" sz="1850">
                          <a:solidFill>
                            <a:srgbClr val="9F2B92"/>
                          </a:solidFill>
                          <a:latin typeface="Arial MT"/>
                          <a:cs typeface="Arial MT"/>
                        </a:rPr>
                        <a:t>opioid</a:t>
                      </a:r>
                      <a:r>
                        <a:rPr dirty="0" sz="1850" spc="175">
                          <a:solidFill>
                            <a:srgbClr val="9F2B92"/>
                          </a:solidFill>
                          <a:latin typeface="Arial MT"/>
                          <a:cs typeface="Arial MT"/>
                        </a:rPr>
                        <a:t> </a:t>
                      </a:r>
                      <a:r>
                        <a:rPr dirty="0" sz="1850" spc="-10">
                          <a:solidFill>
                            <a:srgbClr val="9F2B92"/>
                          </a:solidFill>
                          <a:latin typeface="Arial MT"/>
                          <a:cs typeface="Arial MT"/>
                        </a:rPr>
                        <a:t>treatment </a:t>
                      </a:r>
                      <a:r>
                        <a:rPr dirty="0" sz="1850">
                          <a:solidFill>
                            <a:srgbClr val="9F2B92"/>
                          </a:solidFill>
                          <a:latin typeface="Arial MT"/>
                          <a:cs typeface="Arial MT"/>
                        </a:rPr>
                        <a:t>program</a:t>
                      </a:r>
                      <a:r>
                        <a:rPr dirty="0" sz="1850" spc="185">
                          <a:solidFill>
                            <a:srgbClr val="9F2B92"/>
                          </a:solidFill>
                          <a:latin typeface="Arial MT"/>
                          <a:cs typeface="Arial MT"/>
                        </a:rPr>
                        <a:t> </a:t>
                      </a:r>
                      <a:r>
                        <a:rPr dirty="0" sz="1850" spc="-10">
                          <a:solidFill>
                            <a:srgbClr val="9F2B92"/>
                          </a:solidFill>
                          <a:latin typeface="Arial MT"/>
                          <a:cs typeface="Arial MT"/>
                        </a:rPr>
                        <a:t>(OTP)</a:t>
                      </a:r>
                      <a:endParaRPr sz="1850">
                        <a:latin typeface="Arial MT"/>
                        <a:cs typeface="Arial MT"/>
                      </a:endParaRPr>
                    </a:p>
                  </a:txBody>
                  <a:tcPr marL="0" marR="0" marB="0" marT="37465">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14935" marR="105410" indent="73660">
                        <a:lnSpc>
                          <a:spcPct val="101400"/>
                        </a:lnSpc>
                        <a:spcBef>
                          <a:spcPts val="295"/>
                        </a:spcBef>
                      </a:pPr>
                      <a:r>
                        <a:rPr dirty="0" sz="1850">
                          <a:solidFill>
                            <a:srgbClr val="155F82"/>
                          </a:solidFill>
                          <a:latin typeface="Arial MT"/>
                          <a:cs typeface="Arial MT"/>
                        </a:rPr>
                        <a:t>Anywhere,</a:t>
                      </a:r>
                      <a:r>
                        <a:rPr dirty="0" sz="1850" spc="150">
                          <a:solidFill>
                            <a:srgbClr val="155F82"/>
                          </a:solidFill>
                          <a:latin typeface="Arial MT"/>
                          <a:cs typeface="Arial MT"/>
                        </a:rPr>
                        <a:t> </a:t>
                      </a:r>
                      <a:r>
                        <a:rPr dirty="0" sz="1850">
                          <a:solidFill>
                            <a:srgbClr val="155F82"/>
                          </a:solidFill>
                          <a:latin typeface="Arial MT"/>
                          <a:cs typeface="Arial MT"/>
                        </a:rPr>
                        <a:t>including</a:t>
                      </a:r>
                      <a:r>
                        <a:rPr dirty="0" sz="1850" spc="245">
                          <a:solidFill>
                            <a:srgbClr val="155F82"/>
                          </a:solidFill>
                          <a:latin typeface="Arial MT"/>
                          <a:cs typeface="Arial MT"/>
                        </a:rPr>
                        <a:t> </a:t>
                      </a:r>
                      <a:r>
                        <a:rPr dirty="0" sz="1850" spc="-10">
                          <a:solidFill>
                            <a:srgbClr val="155F82"/>
                          </a:solidFill>
                          <a:latin typeface="Arial MT"/>
                          <a:cs typeface="Arial MT"/>
                        </a:rPr>
                        <a:t>primary </a:t>
                      </a:r>
                      <a:r>
                        <a:rPr dirty="0" sz="1850">
                          <a:solidFill>
                            <a:srgbClr val="155F82"/>
                          </a:solidFill>
                          <a:latin typeface="Arial MT"/>
                          <a:cs typeface="Arial MT"/>
                        </a:rPr>
                        <a:t>care</a:t>
                      </a:r>
                      <a:r>
                        <a:rPr dirty="0" sz="1850" spc="190">
                          <a:solidFill>
                            <a:srgbClr val="155F82"/>
                          </a:solidFill>
                          <a:latin typeface="Arial MT"/>
                          <a:cs typeface="Arial MT"/>
                        </a:rPr>
                        <a:t> </a:t>
                      </a:r>
                      <a:r>
                        <a:rPr dirty="0" sz="1850">
                          <a:solidFill>
                            <a:srgbClr val="155F82"/>
                          </a:solidFill>
                          <a:latin typeface="Arial MT"/>
                          <a:cs typeface="Arial MT"/>
                        </a:rPr>
                        <a:t>and</a:t>
                      </a:r>
                      <a:r>
                        <a:rPr dirty="0" sz="1850" spc="100">
                          <a:solidFill>
                            <a:srgbClr val="155F82"/>
                          </a:solidFill>
                          <a:latin typeface="Arial MT"/>
                          <a:cs typeface="Arial MT"/>
                        </a:rPr>
                        <a:t> </a:t>
                      </a:r>
                      <a:r>
                        <a:rPr dirty="0" sz="1850">
                          <a:solidFill>
                            <a:srgbClr val="155F82"/>
                          </a:solidFill>
                          <a:latin typeface="Arial MT"/>
                          <a:cs typeface="Arial MT"/>
                        </a:rPr>
                        <a:t>mental</a:t>
                      </a:r>
                      <a:r>
                        <a:rPr dirty="0" sz="1850" spc="50">
                          <a:solidFill>
                            <a:srgbClr val="155F82"/>
                          </a:solidFill>
                          <a:latin typeface="Arial MT"/>
                          <a:cs typeface="Arial MT"/>
                        </a:rPr>
                        <a:t> </a:t>
                      </a:r>
                      <a:r>
                        <a:rPr dirty="0" sz="1850">
                          <a:solidFill>
                            <a:srgbClr val="155F82"/>
                          </a:solidFill>
                          <a:latin typeface="Arial MT"/>
                          <a:cs typeface="Arial MT"/>
                        </a:rPr>
                        <a:t>health</a:t>
                      </a:r>
                      <a:r>
                        <a:rPr dirty="0" sz="1850" spc="110">
                          <a:solidFill>
                            <a:srgbClr val="155F82"/>
                          </a:solidFill>
                          <a:latin typeface="Arial MT"/>
                          <a:cs typeface="Arial MT"/>
                        </a:rPr>
                        <a:t> </a:t>
                      </a:r>
                      <a:r>
                        <a:rPr dirty="0" sz="1850" spc="-10">
                          <a:solidFill>
                            <a:srgbClr val="155F82"/>
                          </a:solidFill>
                          <a:latin typeface="Arial MT"/>
                          <a:cs typeface="Arial MT"/>
                        </a:rPr>
                        <a:t>clinics</a:t>
                      </a:r>
                      <a:endParaRPr sz="1850">
                        <a:latin typeface="Arial MT"/>
                        <a:cs typeface="Arial MT"/>
                      </a:endParaRPr>
                    </a:p>
                  </a:txBody>
                  <a:tcPr marL="0" marR="0" marB="0" marT="37465">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13335">
                        <a:lnSpc>
                          <a:spcPct val="100000"/>
                        </a:lnSpc>
                        <a:spcBef>
                          <a:spcPts val="330"/>
                        </a:spcBef>
                      </a:pPr>
                      <a:r>
                        <a:rPr dirty="0" sz="1850" spc="-10">
                          <a:solidFill>
                            <a:srgbClr val="3A7C22"/>
                          </a:solidFill>
                          <a:latin typeface="Arial MT"/>
                          <a:cs typeface="Arial MT"/>
                        </a:rPr>
                        <a:t>Anywhere</a:t>
                      </a:r>
                      <a:endParaRPr sz="1850">
                        <a:latin typeface="Arial MT"/>
                        <a:cs typeface="Arial MT"/>
                      </a:endParaRPr>
                    </a:p>
                  </a:txBody>
                  <a:tcPr marL="0" marR="0" marB="0" marT="4191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r h="824865">
                <a:tc>
                  <a:txBody>
                    <a:bodyPr/>
                    <a:lstStyle/>
                    <a:p>
                      <a:pPr marL="69215">
                        <a:lnSpc>
                          <a:spcPct val="100000"/>
                        </a:lnSpc>
                        <a:spcBef>
                          <a:spcPts val="335"/>
                        </a:spcBef>
                      </a:pPr>
                      <a:r>
                        <a:rPr dirty="0" sz="1850" spc="-10">
                          <a:latin typeface="Arial MT"/>
                          <a:cs typeface="Arial MT"/>
                        </a:rPr>
                        <a:t>Provider</a:t>
                      </a:r>
                      <a:endParaRPr sz="1850">
                        <a:latin typeface="Arial MT"/>
                        <a:cs typeface="Arial MT"/>
                      </a:endParaRPr>
                    </a:p>
                  </a:txBody>
                  <a:tcPr marL="0" marR="0" marB="0" marT="42545">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11505" marR="120650" indent="-482600">
                        <a:lnSpc>
                          <a:spcPct val="101600"/>
                        </a:lnSpc>
                        <a:spcBef>
                          <a:spcPts val="300"/>
                        </a:spcBef>
                      </a:pPr>
                      <a:r>
                        <a:rPr dirty="0" sz="1850">
                          <a:solidFill>
                            <a:srgbClr val="9F2B92"/>
                          </a:solidFill>
                          <a:latin typeface="Arial MT"/>
                          <a:cs typeface="Arial MT"/>
                        </a:rPr>
                        <a:t>MD,</a:t>
                      </a:r>
                      <a:r>
                        <a:rPr dirty="0" sz="1850" spc="75">
                          <a:solidFill>
                            <a:srgbClr val="9F2B92"/>
                          </a:solidFill>
                          <a:latin typeface="Arial MT"/>
                          <a:cs typeface="Arial MT"/>
                        </a:rPr>
                        <a:t> </a:t>
                      </a:r>
                      <a:r>
                        <a:rPr dirty="0" sz="1850">
                          <a:solidFill>
                            <a:srgbClr val="9F2B92"/>
                          </a:solidFill>
                          <a:latin typeface="Arial MT"/>
                          <a:cs typeface="Arial MT"/>
                        </a:rPr>
                        <a:t>DO,</a:t>
                      </a:r>
                      <a:r>
                        <a:rPr dirty="0" sz="1850" spc="75">
                          <a:solidFill>
                            <a:srgbClr val="9F2B92"/>
                          </a:solidFill>
                          <a:latin typeface="Arial MT"/>
                          <a:cs typeface="Arial MT"/>
                        </a:rPr>
                        <a:t> </a:t>
                      </a:r>
                      <a:r>
                        <a:rPr dirty="0" sz="1850">
                          <a:solidFill>
                            <a:srgbClr val="9F2B92"/>
                          </a:solidFill>
                          <a:latin typeface="Arial MT"/>
                          <a:cs typeface="Arial MT"/>
                        </a:rPr>
                        <a:t>NP,</a:t>
                      </a:r>
                      <a:r>
                        <a:rPr dirty="0" sz="1850" spc="75">
                          <a:solidFill>
                            <a:srgbClr val="9F2B92"/>
                          </a:solidFill>
                          <a:latin typeface="Arial MT"/>
                          <a:cs typeface="Arial MT"/>
                        </a:rPr>
                        <a:t> </a:t>
                      </a:r>
                      <a:r>
                        <a:rPr dirty="0" sz="1850">
                          <a:solidFill>
                            <a:srgbClr val="9F2B92"/>
                          </a:solidFill>
                          <a:latin typeface="Arial MT"/>
                          <a:cs typeface="Arial MT"/>
                        </a:rPr>
                        <a:t>PA</a:t>
                      </a:r>
                      <a:r>
                        <a:rPr dirty="0" sz="1850" spc="15">
                          <a:solidFill>
                            <a:srgbClr val="9F2B92"/>
                          </a:solidFill>
                          <a:latin typeface="Arial MT"/>
                          <a:cs typeface="Arial MT"/>
                        </a:rPr>
                        <a:t> </a:t>
                      </a:r>
                      <a:r>
                        <a:rPr dirty="0" sz="1850" spc="-10">
                          <a:solidFill>
                            <a:srgbClr val="9F2B92"/>
                          </a:solidFill>
                          <a:latin typeface="Arial MT"/>
                          <a:cs typeface="Arial MT"/>
                        </a:rPr>
                        <a:t>enrolled </a:t>
                      </a:r>
                      <a:r>
                        <a:rPr dirty="0" sz="1850">
                          <a:solidFill>
                            <a:srgbClr val="9F2B92"/>
                          </a:solidFill>
                          <a:latin typeface="Arial MT"/>
                          <a:cs typeface="Arial MT"/>
                        </a:rPr>
                        <a:t>as</a:t>
                      </a:r>
                      <a:r>
                        <a:rPr dirty="0" sz="1850" spc="75">
                          <a:solidFill>
                            <a:srgbClr val="9F2B92"/>
                          </a:solidFill>
                          <a:latin typeface="Arial MT"/>
                          <a:cs typeface="Arial MT"/>
                        </a:rPr>
                        <a:t> </a:t>
                      </a:r>
                      <a:r>
                        <a:rPr dirty="0" sz="1850">
                          <a:solidFill>
                            <a:srgbClr val="9F2B92"/>
                          </a:solidFill>
                          <a:latin typeface="Arial MT"/>
                          <a:cs typeface="Arial MT"/>
                        </a:rPr>
                        <a:t>OTP</a:t>
                      </a:r>
                      <a:r>
                        <a:rPr dirty="0" sz="1850" spc="60">
                          <a:solidFill>
                            <a:srgbClr val="9F2B92"/>
                          </a:solidFill>
                          <a:latin typeface="Arial MT"/>
                          <a:cs typeface="Arial MT"/>
                        </a:rPr>
                        <a:t> </a:t>
                      </a:r>
                      <a:r>
                        <a:rPr dirty="0" sz="1850" spc="-10">
                          <a:solidFill>
                            <a:srgbClr val="9F2B92"/>
                          </a:solidFill>
                          <a:latin typeface="Arial MT"/>
                          <a:cs typeface="Arial MT"/>
                        </a:rPr>
                        <a:t>provider</a:t>
                      </a:r>
                      <a:endParaRPr sz="1850">
                        <a:latin typeface="Arial MT"/>
                        <a:cs typeface="Arial MT"/>
                      </a:endParaRPr>
                    </a:p>
                  </a:txBody>
                  <a:tcPr marL="0" marR="0" marB="0" marT="3810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12800">
                        <a:lnSpc>
                          <a:spcPct val="100000"/>
                        </a:lnSpc>
                        <a:spcBef>
                          <a:spcPts val="335"/>
                        </a:spcBef>
                      </a:pPr>
                      <a:r>
                        <a:rPr dirty="0" sz="1850">
                          <a:solidFill>
                            <a:srgbClr val="155F82"/>
                          </a:solidFill>
                          <a:latin typeface="Arial MT"/>
                          <a:cs typeface="Arial MT"/>
                        </a:rPr>
                        <a:t>MD,</a:t>
                      </a:r>
                      <a:r>
                        <a:rPr dirty="0" sz="1850" spc="85">
                          <a:solidFill>
                            <a:srgbClr val="155F82"/>
                          </a:solidFill>
                          <a:latin typeface="Arial MT"/>
                          <a:cs typeface="Arial MT"/>
                        </a:rPr>
                        <a:t> </a:t>
                      </a:r>
                      <a:r>
                        <a:rPr dirty="0" sz="1850">
                          <a:solidFill>
                            <a:srgbClr val="155F82"/>
                          </a:solidFill>
                          <a:latin typeface="Arial MT"/>
                          <a:cs typeface="Arial MT"/>
                        </a:rPr>
                        <a:t>DO,</a:t>
                      </a:r>
                      <a:r>
                        <a:rPr dirty="0" sz="1850" spc="85">
                          <a:solidFill>
                            <a:srgbClr val="155F82"/>
                          </a:solidFill>
                          <a:latin typeface="Arial MT"/>
                          <a:cs typeface="Arial MT"/>
                        </a:rPr>
                        <a:t> </a:t>
                      </a:r>
                      <a:r>
                        <a:rPr dirty="0" sz="1850">
                          <a:solidFill>
                            <a:srgbClr val="155F82"/>
                          </a:solidFill>
                          <a:latin typeface="Arial MT"/>
                          <a:cs typeface="Arial MT"/>
                        </a:rPr>
                        <a:t>NP,</a:t>
                      </a:r>
                      <a:r>
                        <a:rPr dirty="0" sz="1850" spc="85">
                          <a:solidFill>
                            <a:srgbClr val="155F82"/>
                          </a:solidFill>
                          <a:latin typeface="Arial MT"/>
                          <a:cs typeface="Arial MT"/>
                        </a:rPr>
                        <a:t> </a:t>
                      </a:r>
                      <a:r>
                        <a:rPr dirty="0" sz="1850" spc="-25">
                          <a:solidFill>
                            <a:srgbClr val="155F82"/>
                          </a:solidFill>
                          <a:latin typeface="Arial MT"/>
                          <a:cs typeface="Arial MT"/>
                        </a:rPr>
                        <a:t>PA</a:t>
                      </a:r>
                      <a:endParaRPr sz="1850">
                        <a:latin typeface="Arial MT"/>
                        <a:cs typeface="Arial MT"/>
                      </a:endParaRPr>
                    </a:p>
                    <a:p>
                      <a:pPr marL="803275">
                        <a:lnSpc>
                          <a:spcPct val="100000"/>
                        </a:lnSpc>
                        <a:spcBef>
                          <a:spcPts val="35"/>
                        </a:spcBef>
                      </a:pPr>
                      <a:r>
                        <a:rPr dirty="0" sz="1850">
                          <a:solidFill>
                            <a:srgbClr val="155F82"/>
                          </a:solidFill>
                          <a:latin typeface="Arial MT"/>
                          <a:cs typeface="Arial MT"/>
                        </a:rPr>
                        <a:t>with</a:t>
                      </a:r>
                      <a:r>
                        <a:rPr dirty="0" sz="1850" spc="60">
                          <a:solidFill>
                            <a:srgbClr val="155F82"/>
                          </a:solidFill>
                          <a:latin typeface="Arial MT"/>
                          <a:cs typeface="Arial MT"/>
                        </a:rPr>
                        <a:t> </a:t>
                      </a:r>
                      <a:r>
                        <a:rPr dirty="0" sz="1850">
                          <a:solidFill>
                            <a:srgbClr val="155F82"/>
                          </a:solidFill>
                          <a:latin typeface="Arial MT"/>
                          <a:cs typeface="Arial MT"/>
                        </a:rPr>
                        <a:t>DEA</a:t>
                      </a:r>
                      <a:r>
                        <a:rPr dirty="0" sz="1850" spc="85">
                          <a:solidFill>
                            <a:srgbClr val="155F82"/>
                          </a:solidFill>
                          <a:latin typeface="Arial MT"/>
                          <a:cs typeface="Arial MT"/>
                        </a:rPr>
                        <a:t> </a:t>
                      </a:r>
                      <a:r>
                        <a:rPr dirty="0" sz="1850" spc="-10">
                          <a:solidFill>
                            <a:srgbClr val="155F82"/>
                          </a:solidFill>
                          <a:latin typeface="Arial MT"/>
                          <a:cs typeface="Arial MT"/>
                        </a:rPr>
                        <a:t>license</a:t>
                      </a:r>
                      <a:endParaRPr sz="1850">
                        <a:latin typeface="Arial MT"/>
                        <a:cs typeface="Arial MT"/>
                      </a:endParaRPr>
                    </a:p>
                  </a:txBody>
                  <a:tcPr marL="0" marR="0" marB="0" marT="42545">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7620">
                        <a:lnSpc>
                          <a:spcPct val="100000"/>
                        </a:lnSpc>
                        <a:spcBef>
                          <a:spcPts val="335"/>
                        </a:spcBef>
                      </a:pPr>
                      <a:r>
                        <a:rPr dirty="0" sz="1850">
                          <a:solidFill>
                            <a:srgbClr val="3A7C22"/>
                          </a:solidFill>
                          <a:latin typeface="Arial MT"/>
                          <a:cs typeface="Arial MT"/>
                        </a:rPr>
                        <a:t>Any</a:t>
                      </a:r>
                      <a:r>
                        <a:rPr dirty="0" sz="1850" spc="90">
                          <a:solidFill>
                            <a:srgbClr val="3A7C22"/>
                          </a:solidFill>
                          <a:latin typeface="Arial MT"/>
                          <a:cs typeface="Arial MT"/>
                        </a:rPr>
                        <a:t> </a:t>
                      </a:r>
                      <a:r>
                        <a:rPr dirty="0" sz="1850" spc="-10">
                          <a:solidFill>
                            <a:srgbClr val="3A7C22"/>
                          </a:solidFill>
                          <a:latin typeface="Arial MT"/>
                          <a:cs typeface="Arial MT"/>
                        </a:rPr>
                        <a:t>prescriber</a:t>
                      </a:r>
                      <a:endParaRPr sz="1850">
                        <a:latin typeface="Arial MT"/>
                        <a:cs typeface="Arial MT"/>
                      </a:endParaRPr>
                    </a:p>
                  </a:txBody>
                  <a:tcPr marL="0" marR="0" marB="0" marT="42545">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r h="360045">
                <a:tc>
                  <a:txBody>
                    <a:bodyPr/>
                    <a:lstStyle/>
                    <a:p>
                      <a:pPr marL="69215">
                        <a:lnSpc>
                          <a:spcPct val="100000"/>
                        </a:lnSpc>
                        <a:spcBef>
                          <a:spcPts val="340"/>
                        </a:spcBef>
                      </a:pPr>
                      <a:r>
                        <a:rPr dirty="0" sz="1850" spc="-10">
                          <a:latin typeface="Arial MT"/>
                          <a:cs typeface="Arial MT"/>
                        </a:rPr>
                        <a:t>Dispensing</a:t>
                      </a:r>
                      <a:endParaRPr sz="1850">
                        <a:latin typeface="Arial MT"/>
                        <a:cs typeface="Arial MT"/>
                      </a:endParaRPr>
                    </a:p>
                  </a:txBody>
                  <a:tcPr marL="0" marR="0" marB="0" marT="4318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3810">
                        <a:lnSpc>
                          <a:spcPct val="100000"/>
                        </a:lnSpc>
                        <a:spcBef>
                          <a:spcPts val="340"/>
                        </a:spcBef>
                      </a:pPr>
                      <a:r>
                        <a:rPr dirty="0" sz="1850">
                          <a:solidFill>
                            <a:srgbClr val="9F2B92"/>
                          </a:solidFill>
                          <a:latin typeface="Arial MT"/>
                          <a:cs typeface="Arial MT"/>
                        </a:rPr>
                        <a:t>At</a:t>
                      </a:r>
                      <a:r>
                        <a:rPr dirty="0" sz="1850" spc="45">
                          <a:solidFill>
                            <a:srgbClr val="9F2B92"/>
                          </a:solidFill>
                          <a:latin typeface="Arial MT"/>
                          <a:cs typeface="Arial MT"/>
                        </a:rPr>
                        <a:t> </a:t>
                      </a:r>
                      <a:r>
                        <a:rPr dirty="0" sz="1850" spc="-25">
                          <a:solidFill>
                            <a:srgbClr val="9F2B92"/>
                          </a:solidFill>
                          <a:latin typeface="Arial MT"/>
                          <a:cs typeface="Arial MT"/>
                        </a:rPr>
                        <a:t>OTP</a:t>
                      </a:r>
                      <a:endParaRPr sz="1850">
                        <a:latin typeface="Arial MT"/>
                        <a:cs typeface="Arial MT"/>
                      </a:endParaRPr>
                    </a:p>
                  </a:txBody>
                  <a:tcPr marL="0" marR="0" marB="0" marT="4318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10795">
                        <a:lnSpc>
                          <a:spcPct val="100000"/>
                        </a:lnSpc>
                        <a:spcBef>
                          <a:spcPts val="340"/>
                        </a:spcBef>
                      </a:pPr>
                      <a:r>
                        <a:rPr dirty="0" sz="1850" spc="-10">
                          <a:solidFill>
                            <a:srgbClr val="155F82"/>
                          </a:solidFill>
                          <a:latin typeface="Arial MT"/>
                          <a:cs typeface="Arial MT"/>
                        </a:rPr>
                        <a:t>Pharmacy</a:t>
                      </a:r>
                      <a:endParaRPr sz="1850">
                        <a:latin typeface="Arial MT"/>
                        <a:cs typeface="Arial MT"/>
                      </a:endParaRPr>
                    </a:p>
                  </a:txBody>
                  <a:tcPr marL="0" marR="0" marB="0" marT="4318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14604">
                        <a:lnSpc>
                          <a:spcPct val="100000"/>
                        </a:lnSpc>
                        <a:spcBef>
                          <a:spcPts val="340"/>
                        </a:spcBef>
                      </a:pPr>
                      <a:r>
                        <a:rPr dirty="0" sz="1850" spc="-10">
                          <a:solidFill>
                            <a:srgbClr val="3A7C22"/>
                          </a:solidFill>
                          <a:latin typeface="Arial MT"/>
                          <a:cs typeface="Arial MT"/>
                        </a:rPr>
                        <a:t>Pharmacy</a:t>
                      </a:r>
                      <a:endParaRPr sz="1850">
                        <a:latin typeface="Arial MT"/>
                        <a:cs typeface="Arial MT"/>
                      </a:endParaRPr>
                    </a:p>
                  </a:txBody>
                  <a:tcPr marL="0" marR="0" marB="0" marT="4318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r h="360045">
                <a:tc>
                  <a:txBody>
                    <a:bodyPr/>
                    <a:lstStyle/>
                    <a:p>
                      <a:pPr marL="69215">
                        <a:lnSpc>
                          <a:spcPct val="100000"/>
                        </a:lnSpc>
                        <a:spcBef>
                          <a:spcPts val="350"/>
                        </a:spcBef>
                      </a:pPr>
                      <a:r>
                        <a:rPr dirty="0" sz="1850" spc="-10">
                          <a:latin typeface="Arial MT"/>
                          <a:cs typeface="Arial MT"/>
                        </a:rPr>
                        <a:t>Counseling</a:t>
                      </a:r>
                      <a:endParaRPr sz="1850">
                        <a:latin typeface="Arial MT"/>
                        <a:cs typeface="Arial MT"/>
                      </a:endParaRPr>
                    </a:p>
                  </a:txBody>
                  <a:tcPr marL="0" marR="0" marB="0" marT="4445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3175">
                        <a:lnSpc>
                          <a:spcPct val="100000"/>
                        </a:lnSpc>
                        <a:spcBef>
                          <a:spcPts val="350"/>
                        </a:spcBef>
                      </a:pPr>
                      <a:r>
                        <a:rPr dirty="0" sz="1850" spc="-10">
                          <a:latin typeface="Arial MT"/>
                          <a:cs typeface="Arial MT"/>
                        </a:rPr>
                        <a:t>Regulated</a:t>
                      </a:r>
                      <a:endParaRPr sz="1850">
                        <a:latin typeface="Arial MT"/>
                        <a:cs typeface="Arial MT"/>
                      </a:endParaRPr>
                    </a:p>
                  </a:txBody>
                  <a:tcPr marL="0" marR="0" marB="0" marT="4445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9525">
                        <a:lnSpc>
                          <a:spcPct val="100000"/>
                        </a:lnSpc>
                        <a:spcBef>
                          <a:spcPts val="350"/>
                        </a:spcBef>
                      </a:pPr>
                      <a:r>
                        <a:rPr dirty="0" sz="1850">
                          <a:latin typeface="Arial MT"/>
                          <a:cs typeface="Arial MT"/>
                        </a:rPr>
                        <a:t>Ability</a:t>
                      </a:r>
                      <a:r>
                        <a:rPr dirty="0" sz="1850" spc="95">
                          <a:latin typeface="Arial MT"/>
                          <a:cs typeface="Arial MT"/>
                        </a:rPr>
                        <a:t> </a:t>
                      </a:r>
                      <a:r>
                        <a:rPr dirty="0" sz="1850">
                          <a:latin typeface="Arial MT"/>
                          <a:cs typeface="Arial MT"/>
                        </a:rPr>
                        <a:t>to</a:t>
                      </a:r>
                      <a:r>
                        <a:rPr dirty="0" sz="1850" spc="55">
                          <a:latin typeface="Arial MT"/>
                          <a:cs typeface="Arial MT"/>
                        </a:rPr>
                        <a:t> </a:t>
                      </a:r>
                      <a:r>
                        <a:rPr dirty="0" sz="1850" spc="-20">
                          <a:latin typeface="Arial MT"/>
                          <a:cs typeface="Arial MT"/>
                        </a:rPr>
                        <a:t>refer</a:t>
                      </a:r>
                      <a:endParaRPr sz="1850">
                        <a:latin typeface="Arial MT"/>
                        <a:cs typeface="Arial MT"/>
                      </a:endParaRPr>
                    </a:p>
                  </a:txBody>
                  <a:tcPr marL="0" marR="0" marB="0" marT="4445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25400">
                        <a:lnSpc>
                          <a:spcPct val="100000"/>
                        </a:lnSpc>
                        <a:spcBef>
                          <a:spcPts val="350"/>
                        </a:spcBef>
                      </a:pPr>
                      <a:r>
                        <a:rPr dirty="0" sz="1850" spc="55">
                          <a:latin typeface="Arial MT"/>
                          <a:cs typeface="Arial MT"/>
                        </a:rPr>
                        <a:t>-</a:t>
                      </a:r>
                      <a:r>
                        <a:rPr dirty="0" sz="1850" spc="5">
                          <a:latin typeface="Arial MT"/>
                          <a:cs typeface="Arial MT"/>
                        </a:rPr>
                        <a:t>-</a:t>
                      </a:r>
                      <a:endParaRPr sz="1850">
                        <a:latin typeface="Arial MT"/>
                        <a:cs typeface="Arial MT"/>
                      </a:endParaRPr>
                    </a:p>
                  </a:txBody>
                  <a:tcPr marL="0" marR="0" marB="0" marT="4445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r h="360045">
                <a:tc>
                  <a:txBody>
                    <a:bodyPr/>
                    <a:lstStyle/>
                    <a:p>
                      <a:pPr marL="69215">
                        <a:lnSpc>
                          <a:spcPct val="100000"/>
                        </a:lnSpc>
                        <a:spcBef>
                          <a:spcPts val="350"/>
                        </a:spcBef>
                      </a:pPr>
                      <a:r>
                        <a:rPr dirty="0" sz="1850" spc="-10">
                          <a:latin typeface="Arial MT"/>
                          <a:cs typeface="Arial MT"/>
                        </a:rPr>
                        <a:t>Visits</a:t>
                      </a:r>
                      <a:endParaRPr sz="1850">
                        <a:latin typeface="Arial MT"/>
                        <a:cs typeface="Arial MT"/>
                      </a:endParaRPr>
                    </a:p>
                  </a:txBody>
                  <a:tcPr marL="0" marR="0" marB="0" marT="4445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3175">
                        <a:lnSpc>
                          <a:spcPct val="100000"/>
                        </a:lnSpc>
                        <a:spcBef>
                          <a:spcPts val="350"/>
                        </a:spcBef>
                      </a:pPr>
                      <a:r>
                        <a:rPr dirty="0" sz="1850" spc="-10">
                          <a:latin typeface="Arial MT"/>
                          <a:cs typeface="Arial MT"/>
                        </a:rPr>
                        <a:t>Regulated</a:t>
                      </a:r>
                      <a:endParaRPr sz="1850">
                        <a:latin typeface="Arial MT"/>
                        <a:cs typeface="Arial MT"/>
                      </a:endParaRPr>
                    </a:p>
                  </a:txBody>
                  <a:tcPr marL="0" marR="0" marB="0" marT="4445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20955">
                        <a:lnSpc>
                          <a:spcPct val="100000"/>
                        </a:lnSpc>
                        <a:spcBef>
                          <a:spcPts val="350"/>
                        </a:spcBef>
                      </a:pPr>
                      <a:r>
                        <a:rPr dirty="0" sz="1850" spc="55">
                          <a:latin typeface="Arial MT"/>
                          <a:cs typeface="Arial MT"/>
                        </a:rPr>
                        <a:t>-</a:t>
                      </a:r>
                      <a:r>
                        <a:rPr dirty="0" sz="1850" spc="5">
                          <a:latin typeface="Arial MT"/>
                          <a:cs typeface="Arial MT"/>
                        </a:rPr>
                        <a:t>-</a:t>
                      </a:r>
                      <a:endParaRPr sz="1850">
                        <a:latin typeface="Arial MT"/>
                        <a:cs typeface="Arial MT"/>
                      </a:endParaRPr>
                    </a:p>
                  </a:txBody>
                  <a:tcPr marL="0" marR="0" marB="0" marT="4445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25400">
                        <a:lnSpc>
                          <a:spcPct val="100000"/>
                        </a:lnSpc>
                        <a:spcBef>
                          <a:spcPts val="350"/>
                        </a:spcBef>
                      </a:pPr>
                      <a:r>
                        <a:rPr dirty="0" sz="1850" spc="55">
                          <a:latin typeface="Arial MT"/>
                          <a:cs typeface="Arial MT"/>
                        </a:rPr>
                        <a:t>-</a:t>
                      </a:r>
                      <a:r>
                        <a:rPr dirty="0" sz="1850" spc="5">
                          <a:latin typeface="Arial MT"/>
                          <a:cs typeface="Arial MT"/>
                        </a:rPr>
                        <a:t>-</a:t>
                      </a:r>
                      <a:endParaRPr sz="1850">
                        <a:latin typeface="Arial MT"/>
                        <a:cs typeface="Arial MT"/>
                      </a:endParaRPr>
                    </a:p>
                  </a:txBody>
                  <a:tcPr marL="0" marR="0" marB="0" marT="4445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r h="360045">
                <a:tc>
                  <a:txBody>
                    <a:bodyPr/>
                    <a:lstStyle/>
                    <a:p>
                      <a:pPr marL="69215">
                        <a:lnSpc>
                          <a:spcPct val="100000"/>
                        </a:lnSpc>
                        <a:spcBef>
                          <a:spcPts val="355"/>
                        </a:spcBef>
                      </a:pPr>
                      <a:r>
                        <a:rPr dirty="0" sz="1850">
                          <a:latin typeface="Arial MT"/>
                          <a:cs typeface="Arial MT"/>
                        </a:rPr>
                        <a:t>Urine</a:t>
                      </a:r>
                      <a:r>
                        <a:rPr dirty="0" sz="1850" spc="125">
                          <a:latin typeface="Arial MT"/>
                          <a:cs typeface="Arial MT"/>
                        </a:rPr>
                        <a:t> </a:t>
                      </a:r>
                      <a:r>
                        <a:rPr dirty="0" sz="1850">
                          <a:latin typeface="Arial MT"/>
                          <a:cs typeface="Arial MT"/>
                        </a:rPr>
                        <a:t>drug</a:t>
                      </a:r>
                      <a:r>
                        <a:rPr dirty="0" sz="1850" spc="125">
                          <a:latin typeface="Arial MT"/>
                          <a:cs typeface="Arial MT"/>
                        </a:rPr>
                        <a:t> </a:t>
                      </a:r>
                      <a:r>
                        <a:rPr dirty="0" sz="1850" spc="-20">
                          <a:latin typeface="Arial MT"/>
                          <a:cs typeface="Arial MT"/>
                        </a:rPr>
                        <a:t>tests</a:t>
                      </a:r>
                      <a:endParaRPr sz="1850">
                        <a:latin typeface="Arial MT"/>
                        <a:cs typeface="Arial MT"/>
                      </a:endParaRPr>
                    </a:p>
                  </a:txBody>
                  <a:tcPr marL="0" marR="0" marB="0" marT="45085">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3175">
                        <a:lnSpc>
                          <a:spcPct val="100000"/>
                        </a:lnSpc>
                        <a:spcBef>
                          <a:spcPts val="355"/>
                        </a:spcBef>
                      </a:pPr>
                      <a:r>
                        <a:rPr dirty="0" sz="1850" spc="-10">
                          <a:latin typeface="Arial MT"/>
                          <a:cs typeface="Arial MT"/>
                        </a:rPr>
                        <a:t>Regulated</a:t>
                      </a:r>
                      <a:endParaRPr sz="1850">
                        <a:latin typeface="Arial MT"/>
                        <a:cs typeface="Arial MT"/>
                      </a:endParaRPr>
                    </a:p>
                  </a:txBody>
                  <a:tcPr marL="0" marR="0" marB="0" marT="45085">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20955">
                        <a:lnSpc>
                          <a:spcPct val="100000"/>
                        </a:lnSpc>
                        <a:spcBef>
                          <a:spcPts val="355"/>
                        </a:spcBef>
                      </a:pPr>
                      <a:r>
                        <a:rPr dirty="0" sz="1850" spc="55">
                          <a:latin typeface="Arial MT"/>
                          <a:cs typeface="Arial MT"/>
                        </a:rPr>
                        <a:t>-</a:t>
                      </a:r>
                      <a:r>
                        <a:rPr dirty="0" sz="1850" spc="5">
                          <a:latin typeface="Arial MT"/>
                          <a:cs typeface="Arial MT"/>
                        </a:rPr>
                        <a:t>-</a:t>
                      </a:r>
                      <a:endParaRPr sz="1850">
                        <a:latin typeface="Arial MT"/>
                        <a:cs typeface="Arial MT"/>
                      </a:endParaRPr>
                    </a:p>
                  </a:txBody>
                  <a:tcPr marL="0" marR="0" marB="0" marT="45085">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25400">
                        <a:lnSpc>
                          <a:spcPct val="100000"/>
                        </a:lnSpc>
                        <a:spcBef>
                          <a:spcPts val="355"/>
                        </a:spcBef>
                      </a:pPr>
                      <a:r>
                        <a:rPr dirty="0" sz="1850" spc="55">
                          <a:latin typeface="Arial MT"/>
                          <a:cs typeface="Arial MT"/>
                        </a:rPr>
                        <a:t>-</a:t>
                      </a:r>
                      <a:r>
                        <a:rPr dirty="0" sz="1850" spc="5">
                          <a:latin typeface="Arial MT"/>
                          <a:cs typeface="Arial MT"/>
                        </a:rPr>
                        <a:t>-</a:t>
                      </a:r>
                      <a:endParaRPr sz="1850">
                        <a:latin typeface="Arial MT"/>
                        <a:cs typeface="Arial MT"/>
                      </a:endParaRPr>
                    </a:p>
                  </a:txBody>
                  <a:tcPr marL="0" marR="0" marB="0" marT="45085">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r h="360045">
                <a:tc>
                  <a:txBody>
                    <a:bodyPr/>
                    <a:lstStyle/>
                    <a:p>
                      <a:pPr marL="69215">
                        <a:lnSpc>
                          <a:spcPct val="100000"/>
                        </a:lnSpc>
                        <a:spcBef>
                          <a:spcPts val="360"/>
                        </a:spcBef>
                      </a:pPr>
                      <a:r>
                        <a:rPr dirty="0" sz="1850" spc="-10">
                          <a:latin typeface="Arial MT"/>
                          <a:cs typeface="Arial MT"/>
                        </a:rPr>
                        <a:t>Dosing</a:t>
                      </a:r>
                      <a:endParaRPr sz="1850">
                        <a:latin typeface="Arial MT"/>
                        <a:cs typeface="Arial MT"/>
                      </a:endParaRPr>
                    </a:p>
                  </a:txBody>
                  <a:tcPr marL="0" marR="0" marB="0" marT="4572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3175">
                        <a:lnSpc>
                          <a:spcPct val="100000"/>
                        </a:lnSpc>
                        <a:spcBef>
                          <a:spcPts val="360"/>
                        </a:spcBef>
                      </a:pPr>
                      <a:r>
                        <a:rPr dirty="0" sz="1850" spc="-10">
                          <a:latin typeface="Arial MT"/>
                          <a:cs typeface="Arial MT"/>
                        </a:rPr>
                        <a:t>Regulated</a:t>
                      </a:r>
                      <a:endParaRPr sz="1850">
                        <a:latin typeface="Arial MT"/>
                        <a:cs typeface="Arial MT"/>
                      </a:endParaRPr>
                    </a:p>
                  </a:txBody>
                  <a:tcPr marL="0" marR="0" marB="0" marT="4572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20955">
                        <a:lnSpc>
                          <a:spcPct val="100000"/>
                        </a:lnSpc>
                        <a:spcBef>
                          <a:spcPts val="360"/>
                        </a:spcBef>
                      </a:pPr>
                      <a:r>
                        <a:rPr dirty="0" sz="1850" spc="55">
                          <a:latin typeface="Arial MT"/>
                          <a:cs typeface="Arial MT"/>
                        </a:rPr>
                        <a:t>-</a:t>
                      </a:r>
                      <a:r>
                        <a:rPr dirty="0" sz="1850" spc="5">
                          <a:latin typeface="Arial MT"/>
                          <a:cs typeface="Arial MT"/>
                        </a:rPr>
                        <a:t>-</a:t>
                      </a:r>
                      <a:endParaRPr sz="1850">
                        <a:latin typeface="Arial MT"/>
                        <a:cs typeface="Arial MT"/>
                      </a:endParaRPr>
                    </a:p>
                  </a:txBody>
                  <a:tcPr marL="0" marR="0" marB="0" marT="4572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marL="25400">
                        <a:lnSpc>
                          <a:spcPct val="100000"/>
                        </a:lnSpc>
                        <a:spcBef>
                          <a:spcPts val="360"/>
                        </a:spcBef>
                      </a:pPr>
                      <a:r>
                        <a:rPr dirty="0" sz="1850" spc="55">
                          <a:latin typeface="Arial MT"/>
                          <a:cs typeface="Arial MT"/>
                        </a:rPr>
                        <a:t>-</a:t>
                      </a:r>
                      <a:r>
                        <a:rPr dirty="0" sz="1850" spc="5">
                          <a:latin typeface="Arial MT"/>
                          <a:cs typeface="Arial MT"/>
                        </a:rPr>
                        <a:t>-</a:t>
                      </a:r>
                      <a:endParaRPr sz="1850">
                        <a:latin typeface="Arial MT"/>
                        <a:cs typeface="Arial MT"/>
                      </a:endParaRPr>
                    </a:p>
                  </a:txBody>
                  <a:tcPr marL="0" marR="0" marB="0" marT="4572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OUD</a:t>
            </a:r>
            <a:r>
              <a:rPr dirty="0" sz="4400" spc="-80"/>
              <a:t> </a:t>
            </a:r>
            <a:r>
              <a:rPr dirty="0" sz="4400"/>
              <a:t>Treatment</a:t>
            </a:r>
            <a:r>
              <a:rPr dirty="0" sz="4400" spc="-45"/>
              <a:t> </a:t>
            </a:r>
            <a:r>
              <a:rPr dirty="0" sz="4400"/>
              <a:t>Access</a:t>
            </a:r>
            <a:r>
              <a:rPr dirty="0" sz="4400" spc="-70"/>
              <a:t> </a:t>
            </a:r>
            <a:r>
              <a:rPr dirty="0" sz="4400"/>
              <a:t>in</a:t>
            </a:r>
            <a:r>
              <a:rPr dirty="0" sz="4400" spc="-55"/>
              <a:t> </a:t>
            </a:r>
            <a:r>
              <a:rPr dirty="0" sz="4400" spc="-25"/>
              <a:t>NYS</a:t>
            </a:r>
            <a:endParaRPr sz="4400"/>
          </a:p>
        </p:txBody>
      </p:sp>
      <p:sp>
        <p:nvSpPr>
          <p:cNvPr id="3" name="object 3" descr=""/>
          <p:cNvSpPr txBox="1"/>
          <p:nvPr/>
        </p:nvSpPr>
        <p:spPr>
          <a:xfrm>
            <a:off x="1032192" y="1937385"/>
            <a:ext cx="10312400" cy="1346200"/>
          </a:xfrm>
          <a:prstGeom prst="rect">
            <a:avLst/>
          </a:prstGeom>
        </p:spPr>
        <p:txBody>
          <a:bodyPr wrap="square" lIns="0" tIns="60960" rIns="0" bIns="0" rtlCol="0" vert="horz">
            <a:spAutoFit/>
          </a:bodyPr>
          <a:lstStyle/>
          <a:p>
            <a:pPr marL="354965" marR="5080" indent="-342900">
              <a:lnSpc>
                <a:spcPts val="3000"/>
              </a:lnSpc>
              <a:spcBef>
                <a:spcPts val="480"/>
              </a:spcBef>
              <a:buSzPct val="65454"/>
              <a:buChar char="•"/>
              <a:tabLst>
                <a:tab pos="354965" algn="l"/>
              </a:tabLst>
            </a:pPr>
            <a:r>
              <a:rPr dirty="0" sz="2750">
                <a:latin typeface="Arial MT"/>
                <a:cs typeface="Arial MT"/>
              </a:rPr>
              <a:t>In</a:t>
            </a:r>
            <a:r>
              <a:rPr dirty="0" sz="2750" spc="170">
                <a:latin typeface="Arial MT"/>
                <a:cs typeface="Arial MT"/>
              </a:rPr>
              <a:t> </a:t>
            </a:r>
            <a:r>
              <a:rPr dirty="0" sz="2750">
                <a:latin typeface="Arial MT"/>
                <a:cs typeface="Arial MT"/>
              </a:rPr>
              <a:t>2022,</a:t>
            </a:r>
            <a:r>
              <a:rPr dirty="0" sz="2750" spc="125">
                <a:latin typeface="Arial MT"/>
                <a:cs typeface="Arial MT"/>
              </a:rPr>
              <a:t> </a:t>
            </a:r>
            <a:r>
              <a:rPr dirty="0" sz="2750">
                <a:latin typeface="Arial MT"/>
                <a:cs typeface="Arial MT"/>
              </a:rPr>
              <a:t>there</a:t>
            </a:r>
            <a:r>
              <a:rPr dirty="0" sz="2750" spc="105">
                <a:latin typeface="Arial MT"/>
                <a:cs typeface="Arial MT"/>
              </a:rPr>
              <a:t> </a:t>
            </a:r>
            <a:r>
              <a:rPr dirty="0" sz="2750">
                <a:latin typeface="Arial MT"/>
                <a:cs typeface="Arial MT"/>
              </a:rPr>
              <a:t>were</a:t>
            </a:r>
            <a:r>
              <a:rPr dirty="0" sz="2750" spc="100">
                <a:latin typeface="Arial MT"/>
                <a:cs typeface="Arial MT"/>
              </a:rPr>
              <a:t> </a:t>
            </a:r>
            <a:r>
              <a:rPr dirty="0" sz="2750">
                <a:latin typeface="Arial MT"/>
                <a:cs typeface="Arial MT"/>
              </a:rPr>
              <a:t>an</a:t>
            </a:r>
            <a:r>
              <a:rPr dirty="0" sz="2750" spc="100">
                <a:latin typeface="Arial MT"/>
                <a:cs typeface="Arial MT"/>
              </a:rPr>
              <a:t> </a:t>
            </a:r>
            <a:r>
              <a:rPr dirty="0" sz="2750">
                <a:latin typeface="Arial MT"/>
                <a:cs typeface="Arial MT"/>
              </a:rPr>
              <a:t>estimated</a:t>
            </a:r>
            <a:r>
              <a:rPr dirty="0" sz="2750" spc="100">
                <a:latin typeface="Arial MT"/>
                <a:cs typeface="Arial MT"/>
              </a:rPr>
              <a:t> </a:t>
            </a:r>
            <a:r>
              <a:rPr dirty="0" sz="2750">
                <a:latin typeface="Arial MT"/>
                <a:cs typeface="Arial MT"/>
              </a:rPr>
              <a:t>2.8</a:t>
            </a:r>
            <a:r>
              <a:rPr dirty="0" sz="2750" spc="180">
                <a:latin typeface="Arial MT"/>
                <a:cs typeface="Arial MT"/>
              </a:rPr>
              <a:t> </a:t>
            </a:r>
            <a:r>
              <a:rPr dirty="0" sz="2750">
                <a:latin typeface="Arial MT"/>
                <a:cs typeface="Arial MT"/>
              </a:rPr>
              <a:t>million</a:t>
            </a:r>
            <a:r>
              <a:rPr dirty="0" sz="2750" spc="100">
                <a:latin typeface="Arial MT"/>
                <a:cs typeface="Arial MT"/>
              </a:rPr>
              <a:t> </a:t>
            </a:r>
            <a:r>
              <a:rPr dirty="0" sz="2750">
                <a:latin typeface="Arial MT"/>
                <a:cs typeface="Arial MT"/>
              </a:rPr>
              <a:t>New</a:t>
            </a:r>
            <a:r>
              <a:rPr dirty="0" sz="2750" spc="90">
                <a:latin typeface="Arial MT"/>
                <a:cs typeface="Arial MT"/>
              </a:rPr>
              <a:t> </a:t>
            </a:r>
            <a:r>
              <a:rPr dirty="0" sz="2750">
                <a:latin typeface="Arial MT"/>
                <a:cs typeface="Arial MT"/>
              </a:rPr>
              <a:t>Yorkers</a:t>
            </a:r>
            <a:r>
              <a:rPr dirty="0" sz="2750" spc="105">
                <a:latin typeface="Arial MT"/>
                <a:cs typeface="Arial MT"/>
              </a:rPr>
              <a:t> </a:t>
            </a:r>
            <a:r>
              <a:rPr dirty="0" sz="2750" spc="-20">
                <a:latin typeface="Arial MT"/>
                <a:cs typeface="Arial MT"/>
              </a:rPr>
              <a:t>aged </a:t>
            </a:r>
            <a:r>
              <a:rPr dirty="0" sz="2750">
                <a:latin typeface="Arial MT"/>
                <a:cs typeface="Arial MT"/>
              </a:rPr>
              <a:t>12+</a:t>
            </a:r>
            <a:r>
              <a:rPr dirty="0" sz="2750" spc="105">
                <a:latin typeface="Arial MT"/>
                <a:cs typeface="Arial MT"/>
              </a:rPr>
              <a:t> </a:t>
            </a:r>
            <a:r>
              <a:rPr dirty="0" sz="2750">
                <a:latin typeface="Arial MT"/>
                <a:cs typeface="Arial MT"/>
              </a:rPr>
              <a:t>who</a:t>
            </a:r>
            <a:r>
              <a:rPr dirty="0" sz="2750" spc="105">
                <a:latin typeface="Arial MT"/>
                <a:cs typeface="Arial MT"/>
              </a:rPr>
              <a:t> </a:t>
            </a:r>
            <a:r>
              <a:rPr dirty="0" sz="2750">
                <a:latin typeface="Arial MT"/>
                <a:cs typeface="Arial MT"/>
              </a:rPr>
              <a:t>had</a:t>
            </a:r>
            <a:r>
              <a:rPr dirty="0" sz="2750" spc="105">
                <a:latin typeface="Arial MT"/>
                <a:cs typeface="Arial MT"/>
              </a:rPr>
              <a:t> </a:t>
            </a:r>
            <a:r>
              <a:rPr dirty="0" sz="2750">
                <a:latin typeface="Arial MT"/>
                <a:cs typeface="Arial MT"/>
              </a:rPr>
              <a:t>a</a:t>
            </a:r>
            <a:r>
              <a:rPr dirty="0" sz="2750" spc="105">
                <a:latin typeface="Arial MT"/>
                <a:cs typeface="Arial MT"/>
              </a:rPr>
              <a:t> </a:t>
            </a:r>
            <a:r>
              <a:rPr dirty="0" sz="2750">
                <a:latin typeface="Arial MT"/>
                <a:cs typeface="Arial MT"/>
              </a:rPr>
              <a:t>substance</a:t>
            </a:r>
            <a:r>
              <a:rPr dirty="0" sz="2750" spc="105">
                <a:latin typeface="Arial MT"/>
                <a:cs typeface="Arial MT"/>
              </a:rPr>
              <a:t> </a:t>
            </a:r>
            <a:r>
              <a:rPr dirty="0" sz="2750">
                <a:latin typeface="Arial MT"/>
                <a:cs typeface="Arial MT"/>
              </a:rPr>
              <a:t>use</a:t>
            </a:r>
            <a:r>
              <a:rPr dirty="0" sz="2750" spc="105">
                <a:latin typeface="Arial MT"/>
                <a:cs typeface="Arial MT"/>
              </a:rPr>
              <a:t> </a:t>
            </a:r>
            <a:r>
              <a:rPr dirty="0" sz="2750">
                <a:latin typeface="Arial MT"/>
                <a:cs typeface="Arial MT"/>
              </a:rPr>
              <a:t>disorder</a:t>
            </a:r>
            <a:r>
              <a:rPr dirty="0" sz="2750" spc="130">
                <a:latin typeface="Arial MT"/>
                <a:cs typeface="Arial MT"/>
              </a:rPr>
              <a:t> </a:t>
            </a:r>
            <a:r>
              <a:rPr dirty="0" sz="2750">
                <a:latin typeface="Arial MT"/>
                <a:cs typeface="Arial MT"/>
              </a:rPr>
              <a:t>in</a:t>
            </a:r>
            <a:r>
              <a:rPr dirty="0" sz="2750" spc="185">
                <a:latin typeface="Arial MT"/>
                <a:cs typeface="Arial MT"/>
              </a:rPr>
              <a:t> </a:t>
            </a:r>
            <a:r>
              <a:rPr dirty="0" sz="2750">
                <a:latin typeface="Arial MT"/>
                <a:cs typeface="Arial MT"/>
              </a:rPr>
              <a:t>the</a:t>
            </a:r>
            <a:r>
              <a:rPr dirty="0" sz="2750" spc="110">
                <a:latin typeface="Arial MT"/>
                <a:cs typeface="Arial MT"/>
              </a:rPr>
              <a:t> </a:t>
            </a:r>
            <a:r>
              <a:rPr dirty="0" sz="2750">
                <a:latin typeface="Arial MT"/>
                <a:cs typeface="Arial MT"/>
              </a:rPr>
              <a:t>past</a:t>
            </a:r>
            <a:r>
              <a:rPr dirty="0" sz="2750" spc="130">
                <a:latin typeface="Arial MT"/>
                <a:cs typeface="Arial MT"/>
              </a:rPr>
              <a:t> </a:t>
            </a:r>
            <a:r>
              <a:rPr dirty="0" sz="2750" spc="-10">
                <a:latin typeface="Arial MT"/>
                <a:cs typeface="Arial MT"/>
              </a:rPr>
              <a:t>year.</a:t>
            </a:r>
            <a:endParaRPr sz="2750">
              <a:latin typeface="Arial MT"/>
              <a:cs typeface="Arial MT"/>
            </a:endParaRPr>
          </a:p>
          <a:p>
            <a:pPr marL="354965" indent="-342265">
              <a:lnSpc>
                <a:spcPct val="100000"/>
              </a:lnSpc>
              <a:spcBef>
                <a:spcPts val="710"/>
              </a:spcBef>
              <a:buSzPct val="65454"/>
              <a:buChar char="•"/>
              <a:tabLst>
                <a:tab pos="354965" algn="l"/>
              </a:tabLst>
            </a:pPr>
            <a:r>
              <a:rPr dirty="0" sz="2750">
                <a:latin typeface="Arial MT"/>
                <a:cs typeface="Arial MT"/>
              </a:rPr>
              <a:t>100,177</a:t>
            </a:r>
            <a:r>
              <a:rPr dirty="0" sz="2750" spc="170">
                <a:latin typeface="Arial MT"/>
                <a:cs typeface="Arial MT"/>
              </a:rPr>
              <a:t> </a:t>
            </a:r>
            <a:r>
              <a:rPr dirty="0" sz="2750">
                <a:latin typeface="Arial MT"/>
                <a:cs typeface="Arial MT"/>
              </a:rPr>
              <a:t>persons</a:t>
            </a:r>
            <a:r>
              <a:rPr dirty="0" sz="2750" spc="180">
                <a:latin typeface="Arial MT"/>
                <a:cs typeface="Arial MT"/>
              </a:rPr>
              <a:t> </a:t>
            </a:r>
            <a:r>
              <a:rPr dirty="0" sz="2750">
                <a:latin typeface="Arial MT"/>
                <a:cs typeface="Arial MT"/>
              </a:rPr>
              <a:t>enrolled</a:t>
            </a:r>
            <a:r>
              <a:rPr dirty="0" sz="2750" spc="170">
                <a:latin typeface="Arial MT"/>
                <a:cs typeface="Arial MT"/>
              </a:rPr>
              <a:t> </a:t>
            </a:r>
            <a:r>
              <a:rPr dirty="0" sz="2750">
                <a:latin typeface="Arial MT"/>
                <a:cs typeface="Arial MT"/>
              </a:rPr>
              <a:t>in</a:t>
            </a:r>
            <a:r>
              <a:rPr dirty="0" sz="2750" spc="175">
                <a:latin typeface="Arial MT"/>
                <a:cs typeface="Arial MT"/>
              </a:rPr>
              <a:t> </a:t>
            </a:r>
            <a:r>
              <a:rPr dirty="0" sz="2750">
                <a:latin typeface="Arial MT"/>
                <a:cs typeface="Arial MT"/>
              </a:rPr>
              <a:t>licensed</a:t>
            </a:r>
            <a:r>
              <a:rPr dirty="0" sz="2750" spc="170">
                <a:latin typeface="Arial MT"/>
                <a:cs typeface="Arial MT"/>
              </a:rPr>
              <a:t> </a:t>
            </a:r>
            <a:r>
              <a:rPr dirty="0" sz="2750">
                <a:latin typeface="Arial MT"/>
                <a:cs typeface="Arial MT"/>
              </a:rPr>
              <a:t>SUD</a:t>
            </a:r>
            <a:r>
              <a:rPr dirty="0" sz="2750" spc="160">
                <a:latin typeface="Arial MT"/>
                <a:cs typeface="Arial MT"/>
              </a:rPr>
              <a:t> </a:t>
            </a:r>
            <a:r>
              <a:rPr dirty="0" sz="2750">
                <a:latin typeface="Arial MT"/>
                <a:cs typeface="Arial MT"/>
              </a:rPr>
              <a:t>treatment</a:t>
            </a:r>
            <a:r>
              <a:rPr dirty="0" sz="2750" spc="200">
                <a:latin typeface="Arial MT"/>
                <a:cs typeface="Arial MT"/>
              </a:rPr>
              <a:t> </a:t>
            </a:r>
            <a:r>
              <a:rPr dirty="0" sz="2750" spc="-10">
                <a:latin typeface="Arial MT"/>
                <a:cs typeface="Arial MT"/>
              </a:rPr>
              <a:t>services</a:t>
            </a:r>
            <a:endParaRPr sz="2750">
              <a:latin typeface="Arial MT"/>
              <a:cs typeface="Arial MT"/>
            </a:endParaRPr>
          </a:p>
        </p:txBody>
      </p:sp>
      <p:sp>
        <p:nvSpPr>
          <p:cNvPr id="4" name="object 4" descr=""/>
          <p:cNvSpPr txBox="1"/>
          <p:nvPr/>
        </p:nvSpPr>
        <p:spPr>
          <a:xfrm>
            <a:off x="1032192" y="3473132"/>
            <a:ext cx="106045" cy="300355"/>
          </a:xfrm>
          <a:prstGeom prst="rect">
            <a:avLst/>
          </a:prstGeom>
        </p:spPr>
        <p:txBody>
          <a:bodyPr wrap="square" lIns="0" tIns="12700" rIns="0" bIns="0" rtlCol="0" vert="horz">
            <a:spAutoFit/>
          </a:bodyPr>
          <a:lstStyle/>
          <a:p>
            <a:pPr marL="12700">
              <a:lnSpc>
                <a:spcPct val="100000"/>
              </a:lnSpc>
              <a:spcBef>
                <a:spcPts val="100"/>
              </a:spcBef>
            </a:pPr>
            <a:r>
              <a:rPr dirty="0" sz="1800" spc="-50">
                <a:latin typeface="Arial MT"/>
                <a:cs typeface="Arial MT"/>
              </a:rPr>
              <a:t>•</a:t>
            </a:r>
            <a:endParaRPr sz="1800">
              <a:latin typeface="Arial MT"/>
              <a:cs typeface="Arial MT"/>
            </a:endParaRPr>
          </a:p>
        </p:txBody>
      </p:sp>
      <p:sp>
        <p:nvSpPr>
          <p:cNvPr id="5" name="object 5" descr=""/>
          <p:cNvSpPr txBox="1"/>
          <p:nvPr/>
        </p:nvSpPr>
        <p:spPr>
          <a:xfrm>
            <a:off x="1386839" y="3395345"/>
            <a:ext cx="9112250" cy="400050"/>
          </a:xfrm>
          <a:prstGeom prst="rect">
            <a:avLst/>
          </a:prstGeom>
          <a:solidFill>
            <a:srgbClr val="FFFF00"/>
          </a:solidFill>
        </p:spPr>
        <p:txBody>
          <a:bodyPr wrap="square" lIns="0" tIns="0" rIns="0" bIns="0" rtlCol="0" vert="horz">
            <a:spAutoFit/>
          </a:bodyPr>
          <a:lstStyle/>
          <a:p>
            <a:pPr marL="635">
              <a:lnSpc>
                <a:spcPts val="3065"/>
              </a:lnSpc>
            </a:pPr>
            <a:r>
              <a:rPr dirty="0" sz="2750">
                <a:latin typeface="Arial MT"/>
                <a:cs typeface="Arial MT"/>
              </a:rPr>
              <a:t>57,734</a:t>
            </a:r>
            <a:r>
              <a:rPr dirty="0" sz="2750" spc="170">
                <a:latin typeface="Arial MT"/>
                <a:cs typeface="Arial MT"/>
              </a:rPr>
              <a:t> </a:t>
            </a:r>
            <a:r>
              <a:rPr dirty="0" sz="2750">
                <a:latin typeface="Arial MT"/>
                <a:cs typeface="Arial MT"/>
              </a:rPr>
              <a:t>(57%)</a:t>
            </a:r>
            <a:r>
              <a:rPr dirty="0" sz="2750" spc="204">
                <a:latin typeface="Arial MT"/>
                <a:cs typeface="Arial MT"/>
              </a:rPr>
              <a:t> </a:t>
            </a:r>
            <a:r>
              <a:rPr dirty="0" sz="2750">
                <a:latin typeface="Arial MT"/>
                <a:cs typeface="Arial MT"/>
              </a:rPr>
              <a:t>enrolled</a:t>
            </a:r>
            <a:r>
              <a:rPr dirty="0" sz="2750" spc="180">
                <a:latin typeface="Arial MT"/>
                <a:cs typeface="Arial MT"/>
              </a:rPr>
              <a:t> </a:t>
            </a:r>
            <a:r>
              <a:rPr dirty="0" sz="2750">
                <a:latin typeface="Arial MT"/>
                <a:cs typeface="Arial MT"/>
              </a:rPr>
              <a:t>in</a:t>
            </a:r>
            <a:r>
              <a:rPr dirty="0" sz="2750" spc="175">
                <a:latin typeface="Arial MT"/>
                <a:cs typeface="Arial MT"/>
              </a:rPr>
              <a:t> </a:t>
            </a:r>
            <a:r>
              <a:rPr dirty="0" sz="2750">
                <a:latin typeface="Arial MT"/>
                <a:cs typeface="Arial MT"/>
              </a:rPr>
              <a:t>licensed</a:t>
            </a:r>
            <a:r>
              <a:rPr dirty="0" sz="2750" spc="180">
                <a:latin typeface="Arial MT"/>
                <a:cs typeface="Arial MT"/>
              </a:rPr>
              <a:t> </a:t>
            </a:r>
            <a:r>
              <a:rPr dirty="0" sz="2750">
                <a:latin typeface="Arial MT"/>
                <a:cs typeface="Arial MT"/>
              </a:rPr>
              <a:t>treatment</a:t>
            </a:r>
            <a:r>
              <a:rPr dirty="0" sz="2750" spc="125">
                <a:latin typeface="Arial MT"/>
                <a:cs typeface="Arial MT"/>
              </a:rPr>
              <a:t> </a:t>
            </a:r>
            <a:r>
              <a:rPr dirty="0" sz="2750">
                <a:latin typeface="Arial MT"/>
                <a:cs typeface="Arial MT"/>
              </a:rPr>
              <a:t>programs</a:t>
            </a:r>
            <a:r>
              <a:rPr dirty="0" sz="2750" spc="190">
                <a:latin typeface="Arial MT"/>
                <a:cs typeface="Arial MT"/>
              </a:rPr>
              <a:t> </a:t>
            </a:r>
            <a:r>
              <a:rPr dirty="0" sz="2750" spc="-25">
                <a:latin typeface="Arial MT"/>
                <a:cs typeface="Arial MT"/>
              </a:rPr>
              <a:t>for</a:t>
            </a:r>
            <a:endParaRPr sz="2750">
              <a:latin typeface="Arial MT"/>
              <a:cs typeface="Arial MT"/>
            </a:endParaRPr>
          </a:p>
        </p:txBody>
      </p:sp>
      <p:sp>
        <p:nvSpPr>
          <p:cNvPr id="6" name="object 6" descr=""/>
          <p:cNvSpPr txBox="1"/>
          <p:nvPr/>
        </p:nvSpPr>
        <p:spPr>
          <a:xfrm>
            <a:off x="1386839" y="3795395"/>
            <a:ext cx="6294755" cy="381000"/>
          </a:xfrm>
          <a:prstGeom prst="rect">
            <a:avLst/>
          </a:prstGeom>
          <a:solidFill>
            <a:srgbClr val="FFFF00"/>
          </a:solidFill>
        </p:spPr>
        <p:txBody>
          <a:bodyPr wrap="square" lIns="0" tIns="0" rIns="0" bIns="0" rtlCol="0" vert="horz">
            <a:spAutoFit/>
          </a:bodyPr>
          <a:lstStyle/>
          <a:p>
            <a:pPr marL="635">
              <a:lnSpc>
                <a:spcPts val="2920"/>
              </a:lnSpc>
            </a:pPr>
            <a:r>
              <a:rPr dirty="0" sz="2750">
                <a:latin typeface="Arial MT"/>
                <a:cs typeface="Arial MT"/>
              </a:rPr>
              <a:t>problems</a:t>
            </a:r>
            <a:r>
              <a:rPr dirty="0" sz="2750" spc="190">
                <a:latin typeface="Arial MT"/>
                <a:cs typeface="Arial MT"/>
              </a:rPr>
              <a:t> </a:t>
            </a:r>
            <a:r>
              <a:rPr dirty="0" sz="2750">
                <a:latin typeface="Arial MT"/>
                <a:cs typeface="Arial MT"/>
              </a:rPr>
              <a:t>related</a:t>
            </a:r>
            <a:r>
              <a:rPr dirty="0" sz="2750" spc="195">
                <a:latin typeface="Arial MT"/>
                <a:cs typeface="Arial MT"/>
              </a:rPr>
              <a:t> </a:t>
            </a:r>
            <a:r>
              <a:rPr dirty="0" sz="2750">
                <a:latin typeface="Arial MT"/>
                <a:cs typeface="Arial MT"/>
              </a:rPr>
              <a:t>to</a:t>
            </a:r>
            <a:r>
              <a:rPr dirty="0" sz="2750" spc="195">
                <a:latin typeface="Arial MT"/>
                <a:cs typeface="Arial MT"/>
              </a:rPr>
              <a:t> </a:t>
            </a:r>
            <a:r>
              <a:rPr dirty="0" sz="2750">
                <a:latin typeface="Arial MT"/>
                <a:cs typeface="Arial MT"/>
              </a:rPr>
              <a:t>heroin/other</a:t>
            </a:r>
            <a:r>
              <a:rPr dirty="0" sz="2750" spc="220">
                <a:latin typeface="Arial MT"/>
                <a:cs typeface="Arial MT"/>
              </a:rPr>
              <a:t> </a:t>
            </a:r>
            <a:r>
              <a:rPr dirty="0" sz="2750" spc="-10">
                <a:latin typeface="Arial MT"/>
                <a:cs typeface="Arial MT"/>
              </a:rPr>
              <a:t>opioids</a:t>
            </a:r>
            <a:endParaRPr sz="2750">
              <a:latin typeface="Arial MT"/>
              <a:cs typeface="Arial MT"/>
            </a:endParaRPr>
          </a:p>
        </p:txBody>
      </p:sp>
      <p:sp>
        <p:nvSpPr>
          <p:cNvPr id="7" name="object 7" descr=""/>
          <p:cNvSpPr txBox="1"/>
          <p:nvPr/>
        </p:nvSpPr>
        <p:spPr>
          <a:xfrm>
            <a:off x="1489710" y="4164482"/>
            <a:ext cx="10044430" cy="1531620"/>
          </a:xfrm>
          <a:prstGeom prst="rect">
            <a:avLst/>
          </a:prstGeom>
        </p:spPr>
        <p:txBody>
          <a:bodyPr wrap="square" lIns="0" tIns="36830" rIns="0" bIns="0" rtlCol="0" vert="horz">
            <a:spAutoFit/>
          </a:bodyPr>
          <a:lstStyle/>
          <a:p>
            <a:pPr marL="354965" indent="-342265">
              <a:lnSpc>
                <a:spcPct val="100000"/>
              </a:lnSpc>
              <a:spcBef>
                <a:spcPts val="290"/>
              </a:spcBef>
              <a:buSzPct val="75000"/>
              <a:buChar char="•"/>
              <a:tabLst>
                <a:tab pos="354965" algn="l"/>
              </a:tabLst>
            </a:pPr>
            <a:r>
              <a:rPr dirty="0" sz="2400">
                <a:latin typeface="Arial MT"/>
                <a:cs typeface="Arial MT"/>
              </a:rPr>
              <a:t>40,781</a:t>
            </a:r>
            <a:r>
              <a:rPr dirty="0" sz="2400" spc="-40">
                <a:latin typeface="Arial MT"/>
                <a:cs typeface="Arial MT"/>
              </a:rPr>
              <a:t> </a:t>
            </a:r>
            <a:r>
              <a:rPr dirty="0" sz="2400">
                <a:latin typeface="Arial MT"/>
                <a:cs typeface="Arial MT"/>
              </a:rPr>
              <a:t>enrolled</a:t>
            </a:r>
            <a:r>
              <a:rPr dirty="0" sz="2400" spc="-35">
                <a:latin typeface="Arial MT"/>
                <a:cs typeface="Arial MT"/>
              </a:rPr>
              <a:t> </a:t>
            </a:r>
            <a:r>
              <a:rPr dirty="0" sz="2400">
                <a:latin typeface="Arial MT"/>
                <a:cs typeface="Arial MT"/>
              </a:rPr>
              <a:t>in</a:t>
            </a:r>
            <a:r>
              <a:rPr dirty="0" sz="2400" spc="-45">
                <a:latin typeface="Arial MT"/>
                <a:cs typeface="Arial MT"/>
              </a:rPr>
              <a:t> </a:t>
            </a:r>
            <a:r>
              <a:rPr dirty="0" sz="2400">
                <a:latin typeface="Arial MT"/>
                <a:cs typeface="Arial MT"/>
              </a:rPr>
              <a:t>opioid</a:t>
            </a:r>
            <a:r>
              <a:rPr dirty="0" sz="2400" spc="-100">
                <a:latin typeface="Arial MT"/>
                <a:cs typeface="Arial MT"/>
              </a:rPr>
              <a:t> </a:t>
            </a:r>
            <a:r>
              <a:rPr dirty="0" sz="2400">
                <a:latin typeface="Arial MT"/>
                <a:cs typeface="Arial MT"/>
              </a:rPr>
              <a:t>treatment</a:t>
            </a:r>
            <a:r>
              <a:rPr dirty="0" sz="2400" spc="-110">
                <a:latin typeface="Arial MT"/>
                <a:cs typeface="Arial MT"/>
              </a:rPr>
              <a:t> </a:t>
            </a:r>
            <a:r>
              <a:rPr dirty="0" sz="2400">
                <a:latin typeface="Arial MT"/>
                <a:cs typeface="Arial MT"/>
              </a:rPr>
              <a:t>programs</a:t>
            </a:r>
            <a:r>
              <a:rPr dirty="0" sz="2400" spc="-114">
                <a:latin typeface="Arial MT"/>
                <a:cs typeface="Arial MT"/>
              </a:rPr>
              <a:t> </a:t>
            </a:r>
            <a:r>
              <a:rPr dirty="0" sz="2400" spc="-10">
                <a:latin typeface="Arial MT"/>
                <a:cs typeface="Arial MT"/>
              </a:rPr>
              <a:t>(OTPs)</a:t>
            </a:r>
            <a:endParaRPr sz="2400">
              <a:latin typeface="Arial MT"/>
              <a:cs typeface="Arial MT"/>
            </a:endParaRPr>
          </a:p>
          <a:p>
            <a:pPr marL="354965" indent="-342265">
              <a:lnSpc>
                <a:spcPct val="100000"/>
              </a:lnSpc>
              <a:spcBef>
                <a:spcPts val="200"/>
              </a:spcBef>
              <a:buSzPct val="75000"/>
              <a:buChar char="•"/>
              <a:tabLst>
                <a:tab pos="354965" algn="l"/>
              </a:tabLst>
            </a:pPr>
            <a:r>
              <a:rPr dirty="0" sz="2400">
                <a:latin typeface="Arial MT"/>
                <a:cs typeface="Arial MT"/>
              </a:rPr>
              <a:t>14,784</a:t>
            </a:r>
            <a:r>
              <a:rPr dirty="0" sz="2400" spc="-35">
                <a:latin typeface="Arial MT"/>
                <a:cs typeface="Arial MT"/>
              </a:rPr>
              <a:t> </a:t>
            </a:r>
            <a:r>
              <a:rPr dirty="0" sz="2400">
                <a:latin typeface="Arial MT"/>
                <a:cs typeface="Arial MT"/>
              </a:rPr>
              <a:t>enrolled</a:t>
            </a:r>
            <a:r>
              <a:rPr dirty="0" sz="2400" spc="-30">
                <a:latin typeface="Arial MT"/>
                <a:cs typeface="Arial MT"/>
              </a:rPr>
              <a:t> </a:t>
            </a:r>
            <a:r>
              <a:rPr dirty="0" sz="2400">
                <a:latin typeface="Arial MT"/>
                <a:cs typeface="Arial MT"/>
              </a:rPr>
              <a:t>in</a:t>
            </a:r>
            <a:r>
              <a:rPr dirty="0" sz="2400" spc="-35">
                <a:latin typeface="Arial MT"/>
                <a:cs typeface="Arial MT"/>
              </a:rPr>
              <a:t> </a:t>
            </a:r>
            <a:r>
              <a:rPr dirty="0" sz="2400">
                <a:latin typeface="Arial MT"/>
                <a:cs typeface="Arial MT"/>
              </a:rPr>
              <a:t>outpatient</a:t>
            </a:r>
            <a:r>
              <a:rPr dirty="0" sz="2400" spc="-105">
                <a:latin typeface="Arial MT"/>
                <a:cs typeface="Arial MT"/>
              </a:rPr>
              <a:t> </a:t>
            </a:r>
            <a:r>
              <a:rPr dirty="0" sz="2400" spc="-10">
                <a:latin typeface="Arial MT"/>
                <a:cs typeface="Arial MT"/>
              </a:rPr>
              <a:t>programs</a:t>
            </a:r>
            <a:endParaRPr sz="2400">
              <a:latin typeface="Arial MT"/>
              <a:cs typeface="Arial MT"/>
            </a:endParaRPr>
          </a:p>
          <a:p>
            <a:pPr marL="354965" indent="-342265">
              <a:lnSpc>
                <a:spcPts val="2755"/>
              </a:lnSpc>
              <a:spcBef>
                <a:spcPts val="200"/>
              </a:spcBef>
              <a:buSzPct val="75000"/>
              <a:buChar char="•"/>
              <a:tabLst>
                <a:tab pos="354965" algn="l"/>
              </a:tabLst>
            </a:pPr>
            <a:r>
              <a:rPr dirty="0" sz="2400">
                <a:latin typeface="Arial MT"/>
                <a:cs typeface="Arial MT"/>
              </a:rPr>
              <a:t>Numbers</a:t>
            </a:r>
            <a:r>
              <a:rPr dirty="0" sz="2400" spc="-20">
                <a:latin typeface="Arial MT"/>
                <a:cs typeface="Arial MT"/>
              </a:rPr>
              <a:t> </a:t>
            </a:r>
            <a:r>
              <a:rPr dirty="0" sz="2400">
                <a:latin typeface="Arial MT"/>
                <a:cs typeface="Arial MT"/>
              </a:rPr>
              <a:t>do</a:t>
            </a:r>
            <a:r>
              <a:rPr dirty="0" sz="2400" spc="-80">
                <a:latin typeface="Arial MT"/>
                <a:cs typeface="Arial MT"/>
              </a:rPr>
              <a:t> </a:t>
            </a:r>
            <a:r>
              <a:rPr dirty="0" sz="2400">
                <a:latin typeface="Arial MT"/>
                <a:cs typeface="Arial MT"/>
              </a:rPr>
              <a:t>not</a:t>
            </a:r>
            <a:r>
              <a:rPr dirty="0" sz="2400" spc="-10">
                <a:latin typeface="Arial MT"/>
                <a:cs typeface="Arial MT"/>
              </a:rPr>
              <a:t> </a:t>
            </a:r>
            <a:r>
              <a:rPr dirty="0" sz="2400">
                <a:latin typeface="Arial MT"/>
                <a:cs typeface="Arial MT"/>
              </a:rPr>
              <a:t>include</a:t>
            </a:r>
            <a:r>
              <a:rPr dirty="0" sz="2400" spc="-80">
                <a:latin typeface="Arial MT"/>
                <a:cs typeface="Arial MT"/>
              </a:rPr>
              <a:t> </a:t>
            </a:r>
            <a:r>
              <a:rPr dirty="0" sz="2400">
                <a:latin typeface="Arial MT"/>
                <a:cs typeface="Arial MT"/>
              </a:rPr>
              <a:t>New</a:t>
            </a:r>
            <a:r>
              <a:rPr dirty="0" sz="2400" spc="-25">
                <a:latin typeface="Arial MT"/>
                <a:cs typeface="Arial MT"/>
              </a:rPr>
              <a:t> </a:t>
            </a:r>
            <a:r>
              <a:rPr dirty="0" sz="2400">
                <a:latin typeface="Arial MT"/>
                <a:cs typeface="Arial MT"/>
              </a:rPr>
              <a:t>Yorkers</a:t>
            </a:r>
            <a:r>
              <a:rPr dirty="0" sz="2400" spc="-95">
                <a:latin typeface="Arial MT"/>
                <a:cs typeface="Arial MT"/>
              </a:rPr>
              <a:t> </a:t>
            </a:r>
            <a:r>
              <a:rPr dirty="0" sz="2400">
                <a:latin typeface="Arial MT"/>
                <a:cs typeface="Arial MT"/>
              </a:rPr>
              <a:t>who</a:t>
            </a:r>
            <a:r>
              <a:rPr dirty="0" sz="2400" spc="-10">
                <a:latin typeface="Arial MT"/>
                <a:cs typeface="Arial MT"/>
              </a:rPr>
              <a:t> </a:t>
            </a:r>
            <a:r>
              <a:rPr dirty="0" sz="2400">
                <a:latin typeface="Arial MT"/>
                <a:cs typeface="Arial MT"/>
              </a:rPr>
              <a:t>access</a:t>
            </a:r>
            <a:r>
              <a:rPr dirty="0" sz="2400" spc="-15">
                <a:latin typeface="Arial MT"/>
                <a:cs typeface="Arial MT"/>
              </a:rPr>
              <a:t> </a:t>
            </a:r>
            <a:r>
              <a:rPr dirty="0" sz="2400" spc="-10">
                <a:latin typeface="Arial MT"/>
                <a:cs typeface="Arial MT"/>
              </a:rPr>
              <a:t>medication</a:t>
            </a:r>
            <a:r>
              <a:rPr dirty="0" sz="2400" spc="-80">
                <a:latin typeface="Arial MT"/>
                <a:cs typeface="Arial MT"/>
              </a:rPr>
              <a:t> </a:t>
            </a:r>
            <a:r>
              <a:rPr dirty="0" sz="2400" spc="-10">
                <a:latin typeface="Arial MT"/>
                <a:cs typeface="Arial MT"/>
              </a:rPr>
              <a:t>treatment</a:t>
            </a:r>
            <a:endParaRPr sz="2400">
              <a:latin typeface="Arial MT"/>
              <a:cs typeface="Arial MT"/>
            </a:endParaRPr>
          </a:p>
          <a:p>
            <a:pPr marL="355600">
              <a:lnSpc>
                <a:spcPts val="2755"/>
              </a:lnSpc>
            </a:pPr>
            <a:r>
              <a:rPr dirty="0" sz="2400">
                <a:latin typeface="Arial MT"/>
                <a:cs typeface="Arial MT"/>
              </a:rPr>
              <a:t>for</a:t>
            </a:r>
            <a:r>
              <a:rPr dirty="0" sz="2400" spc="-45">
                <a:latin typeface="Arial MT"/>
                <a:cs typeface="Arial MT"/>
              </a:rPr>
              <a:t> </a:t>
            </a:r>
            <a:r>
              <a:rPr dirty="0" sz="2400">
                <a:latin typeface="Arial MT"/>
                <a:cs typeface="Arial MT"/>
              </a:rPr>
              <a:t>OUD</a:t>
            </a:r>
            <a:r>
              <a:rPr dirty="0" sz="2400" spc="-10">
                <a:latin typeface="Arial MT"/>
                <a:cs typeface="Arial MT"/>
              </a:rPr>
              <a:t> </a:t>
            </a:r>
            <a:r>
              <a:rPr dirty="0" sz="2400">
                <a:latin typeface="Arial MT"/>
                <a:cs typeface="Arial MT"/>
              </a:rPr>
              <a:t>through</a:t>
            </a:r>
            <a:r>
              <a:rPr dirty="0" sz="2400" spc="10">
                <a:latin typeface="Arial MT"/>
                <a:cs typeface="Arial MT"/>
              </a:rPr>
              <a:t> </a:t>
            </a:r>
            <a:r>
              <a:rPr dirty="0" sz="2400">
                <a:latin typeface="Arial MT"/>
                <a:cs typeface="Arial MT"/>
              </a:rPr>
              <a:t>primary</a:t>
            </a:r>
            <a:r>
              <a:rPr dirty="0" sz="2400" spc="-65">
                <a:latin typeface="Arial MT"/>
                <a:cs typeface="Arial MT"/>
              </a:rPr>
              <a:t> </a:t>
            </a:r>
            <a:r>
              <a:rPr dirty="0" sz="2400">
                <a:latin typeface="Arial MT"/>
                <a:cs typeface="Arial MT"/>
              </a:rPr>
              <a:t>care/mental</a:t>
            </a:r>
            <a:r>
              <a:rPr dirty="0" sz="2400" spc="-10">
                <a:latin typeface="Arial MT"/>
                <a:cs typeface="Arial MT"/>
              </a:rPr>
              <a:t> </a:t>
            </a:r>
            <a:r>
              <a:rPr dirty="0" sz="2400">
                <a:latin typeface="Arial MT"/>
                <a:cs typeface="Arial MT"/>
              </a:rPr>
              <a:t>health</a:t>
            </a:r>
            <a:r>
              <a:rPr dirty="0" sz="2400" spc="15">
                <a:latin typeface="Arial MT"/>
                <a:cs typeface="Arial MT"/>
              </a:rPr>
              <a:t> </a:t>
            </a:r>
            <a:r>
              <a:rPr dirty="0" sz="2400" spc="-10">
                <a:latin typeface="Arial MT"/>
                <a:cs typeface="Arial MT"/>
              </a:rPr>
              <a:t>clinics</a:t>
            </a:r>
            <a:endParaRPr sz="2400">
              <a:latin typeface="Arial MT"/>
              <a:cs typeface="Arial M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Key</a:t>
            </a:r>
            <a:r>
              <a:rPr dirty="0" sz="4400" spc="-20"/>
              <a:t> </a:t>
            </a:r>
            <a:r>
              <a:rPr dirty="0" sz="4400" spc="-10"/>
              <a:t>Questions</a:t>
            </a:r>
            <a:endParaRPr sz="4400"/>
          </a:p>
        </p:txBody>
      </p:sp>
      <p:sp>
        <p:nvSpPr>
          <p:cNvPr id="3" name="object 3" descr=""/>
          <p:cNvSpPr txBox="1">
            <a:spLocks noGrp="1"/>
          </p:cNvSpPr>
          <p:nvPr>
            <p:ph type="body" idx="1"/>
          </p:nvPr>
        </p:nvSpPr>
        <p:spPr>
          <a:prstGeom prst="rect"/>
        </p:spPr>
        <p:txBody>
          <a:bodyPr wrap="square" lIns="0" tIns="16510" rIns="0" bIns="0" rtlCol="0" vert="horz">
            <a:spAutoFit/>
          </a:bodyPr>
          <a:lstStyle/>
          <a:p>
            <a:pPr marL="354965" indent="-342265">
              <a:lnSpc>
                <a:spcPct val="100000"/>
              </a:lnSpc>
              <a:spcBef>
                <a:spcPts val="130"/>
              </a:spcBef>
              <a:buSzPct val="65454"/>
              <a:buChar char="•"/>
              <a:tabLst>
                <a:tab pos="354965" algn="l"/>
              </a:tabLst>
            </a:pPr>
            <a:r>
              <a:rPr dirty="0"/>
              <a:t>What</a:t>
            </a:r>
            <a:r>
              <a:rPr dirty="0" spc="130"/>
              <a:t> </a:t>
            </a:r>
            <a:r>
              <a:rPr dirty="0"/>
              <a:t>is</a:t>
            </a:r>
            <a:r>
              <a:rPr dirty="0" spc="120"/>
              <a:t> </a:t>
            </a:r>
            <a:r>
              <a:rPr dirty="0"/>
              <a:t>opioid</a:t>
            </a:r>
            <a:r>
              <a:rPr dirty="0" spc="110"/>
              <a:t> </a:t>
            </a:r>
            <a:r>
              <a:rPr dirty="0"/>
              <a:t>use</a:t>
            </a:r>
            <a:r>
              <a:rPr dirty="0" spc="114"/>
              <a:t> </a:t>
            </a:r>
            <a:r>
              <a:rPr dirty="0"/>
              <a:t>disorder</a:t>
            </a:r>
            <a:r>
              <a:rPr dirty="0" spc="135"/>
              <a:t> </a:t>
            </a:r>
            <a:r>
              <a:rPr dirty="0"/>
              <a:t>in</a:t>
            </a:r>
            <a:r>
              <a:rPr dirty="0" spc="110"/>
              <a:t> </a:t>
            </a:r>
            <a:r>
              <a:rPr dirty="0"/>
              <a:t>the</a:t>
            </a:r>
            <a:r>
              <a:rPr dirty="0" spc="114"/>
              <a:t> </a:t>
            </a:r>
            <a:r>
              <a:rPr dirty="0"/>
              <a:t>context</a:t>
            </a:r>
            <a:r>
              <a:rPr dirty="0" spc="60"/>
              <a:t> </a:t>
            </a:r>
            <a:r>
              <a:rPr dirty="0"/>
              <a:t>of</a:t>
            </a:r>
            <a:r>
              <a:rPr dirty="0" spc="140"/>
              <a:t> </a:t>
            </a:r>
            <a:r>
              <a:rPr dirty="0"/>
              <a:t>overdose</a:t>
            </a:r>
            <a:r>
              <a:rPr dirty="0" spc="114"/>
              <a:t> </a:t>
            </a:r>
            <a:r>
              <a:rPr dirty="0" spc="-10"/>
              <a:t>crisis?</a:t>
            </a:r>
          </a:p>
          <a:p>
            <a:pPr>
              <a:lnSpc>
                <a:spcPct val="100000"/>
              </a:lnSpc>
              <a:spcBef>
                <a:spcPts val="1570"/>
              </a:spcBef>
              <a:buFont typeface="Arial MT"/>
              <a:buChar char="•"/>
            </a:pPr>
          </a:p>
          <a:p>
            <a:pPr marL="354965" indent="-342265">
              <a:lnSpc>
                <a:spcPct val="100000"/>
              </a:lnSpc>
              <a:buSzPct val="65454"/>
              <a:buChar char="•"/>
              <a:tabLst>
                <a:tab pos="354965" algn="l"/>
              </a:tabLst>
            </a:pPr>
            <a:r>
              <a:rPr dirty="0"/>
              <a:t>How</a:t>
            </a:r>
            <a:r>
              <a:rPr dirty="0" spc="95"/>
              <a:t> </a:t>
            </a:r>
            <a:r>
              <a:rPr dirty="0"/>
              <a:t>is</a:t>
            </a:r>
            <a:r>
              <a:rPr dirty="0" spc="130"/>
              <a:t> </a:t>
            </a:r>
            <a:r>
              <a:rPr dirty="0"/>
              <a:t>opioid</a:t>
            </a:r>
            <a:r>
              <a:rPr dirty="0" spc="114"/>
              <a:t> </a:t>
            </a:r>
            <a:r>
              <a:rPr dirty="0"/>
              <a:t>use</a:t>
            </a:r>
            <a:r>
              <a:rPr dirty="0" spc="195"/>
              <a:t> </a:t>
            </a:r>
            <a:r>
              <a:rPr dirty="0"/>
              <a:t>disorder</a:t>
            </a:r>
            <a:r>
              <a:rPr dirty="0" spc="140"/>
              <a:t> </a:t>
            </a:r>
            <a:r>
              <a:rPr dirty="0"/>
              <a:t>treatment</a:t>
            </a:r>
            <a:r>
              <a:rPr dirty="0" spc="145"/>
              <a:t> </a:t>
            </a:r>
            <a:r>
              <a:rPr dirty="0" spc="-10"/>
              <a:t>delivered?</a:t>
            </a:r>
          </a:p>
          <a:p>
            <a:pPr>
              <a:lnSpc>
                <a:spcPct val="100000"/>
              </a:lnSpc>
              <a:spcBef>
                <a:spcPts val="1650"/>
              </a:spcBef>
              <a:buFont typeface="Arial MT"/>
              <a:buChar char="•"/>
            </a:pPr>
          </a:p>
          <a:p>
            <a:pPr marL="354965" indent="-342265">
              <a:lnSpc>
                <a:spcPct val="100000"/>
              </a:lnSpc>
              <a:buSzPct val="65454"/>
              <a:buChar char="•"/>
              <a:tabLst>
                <a:tab pos="354965" algn="l"/>
              </a:tabLst>
            </a:pPr>
            <a:r>
              <a:rPr dirty="0"/>
              <a:t>How</a:t>
            </a:r>
            <a:r>
              <a:rPr dirty="0" spc="130"/>
              <a:t> </a:t>
            </a:r>
            <a:r>
              <a:rPr dirty="0"/>
              <a:t>is</a:t>
            </a:r>
            <a:r>
              <a:rPr dirty="0" spc="165"/>
              <a:t> </a:t>
            </a:r>
            <a:r>
              <a:rPr dirty="0"/>
              <a:t>treatment</a:t>
            </a:r>
            <a:r>
              <a:rPr dirty="0" spc="180"/>
              <a:t> </a:t>
            </a:r>
            <a:r>
              <a:rPr dirty="0"/>
              <a:t>access</a:t>
            </a:r>
            <a:r>
              <a:rPr dirty="0" spc="160"/>
              <a:t> </a:t>
            </a:r>
            <a:r>
              <a:rPr dirty="0"/>
              <a:t>changing</a:t>
            </a:r>
            <a:r>
              <a:rPr dirty="0" spc="155"/>
              <a:t> </a:t>
            </a:r>
            <a:r>
              <a:rPr dirty="0"/>
              <a:t>to</a:t>
            </a:r>
            <a:r>
              <a:rPr dirty="0" spc="155"/>
              <a:t> </a:t>
            </a:r>
            <a:r>
              <a:rPr dirty="0"/>
              <a:t>address</a:t>
            </a:r>
            <a:r>
              <a:rPr dirty="0" spc="160"/>
              <a:t> </a:t>
            </a:r>
            <a:r>
              <a:rPr dirty="0"/>
              <a:t>overdose</a:t>
            </a:r>
            <a:r>
              <a:rPr dirty="0" spc="155"/>
              <a:t> </a:t>
            </a:r>
            <a:r>
              <a:rPr dirty="0" spc="-10"/>
              <a:t>crisis?</a:t>
            </a:r>
          </a:p>
          <a:p>
            <a:pPr>
              <a:lnSpc>
                <a:spcPct val="100000"/>
              </a:lnSpc>
              <a:spcBef>
                <a:spcPts val="1575"/>
              </a:spcBef>
              <a:buFont typeface="Arial MT"/>
              <a:buChar char="•"/>
            </a:pPr>
          </a:p>
          <a:p>
            <a:pPr marL="354965" indent="-342265">
              <a:lnSpc>
                <a:spcPct val="100000"/>
              </a:lnSpc>
              <a:buSzPct val="65454"/>
              <a:buChar char="•"/>
              <a:tabLst>
                <a:tab pos="354965" algn="l"/>
              </a:tabLst>
            </a:pPr>
            <a:r>
              <a:rPr dirty="0"/>
              <a:t>How</a:t>
            </a:r>
            <a:r>
              <a:rPr dirty="0" spc="114"/>
              <a:t> </a:t>
            </a:r>
            <a:r>
              <a:rPr dirty="0"/>
              <a:t>can</a:t>
            </a:r>
            <a:r>
              <a:rPr dirty="0" spc="130"/>
              <a:t> </a:t>
            </a:r>
            <a:r>
              <a:rPr dirty="0"/>
              <a:t>hospitals</a:t>
            </a:r>
            <a:r>
              <a:rPr dirty="0" spc="135"/>
              <a:t> </a:t>
            </a:r>
            <a:r>
              <a:rPr dirty="0"/>
              <a:t>help</a:t>
            </a:r>
            <a:r>
              <a:rPr dirty="0" spc="125"/>
              <a:t> </a:t>
            </a:r>
            <a:r>
              <a:rPr dirty="0"/>
              <a:t>with</a:t>
            </a:r>
            <a:r>
              <a:rPr dirty="0" spc="130"/>
              <a:t> </a:t>
            </a:r>
            <a:r>
              <a:rPr dirty="0"/>
              <a:t>OUD</a:t>
            </a:r>
            <a:r>
              <a:rPr dirty="0" spc="114"/>
              <a:t> </a:t>
            </a:r>
            <a:r>
              <a:rPr dirty="0"/>
              <a:t>treatment</a:t>
            </a:r>
            <a:r>
              <a:rPr dirty="0" spc="160"/>
              <a:t> </a:t>
            </a:r>
            <a:r>
              <a:rPr dirty="0"/>
              <a:t>during</a:t>
            </a:r>
            <a:r>
              <a:rPr dirty="0" spc="125"/>
              <a:t> </a:t>
            </a:r>
            <a:r>
              <a:rPr dirty="0" spc="-10"/>
              <a:t>emergencies?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67945" rIns="0" bIns="0" rtlCol="0" vert="horz">
            <a:spAutoFit/>
          </a:bodyPr>
          <a:lstStyle/>
          <a:p>
            <a:pPr marL="4721225" marR="5080" indent="-4709160">
              <a:lnSpc>
                <a:spcPts val="3679"/>
              </a:lnSpc>
              <a:spcBef>
                <a:spcPts val="535"/>
              </a:spcBef>
            </a:pPr>
            <a:r>
              <a:rPr dirty="0" sz="3350"/>
              <a:t>Most</a:t>
            </a:r>
            <a:r>
              <a:rPr dirty="0" sz="3350" spc="100"/>
              <a:t> </a:t>
            </a:r>
            <a:r>
              <a:rPr dirty="0" sz="3350"/>
              <a:t>people</a:t>
            </a:r>
            <a:r>
              <a:rPr dirty="0" sz="3350" spc="85"/>
              <a:t> </a:t>
            </a:r>
            <a:r>
              <a:rPr dirty="0" sz="3350"/>
              <a:t>with</a:t>
            </a:r>
            <a:r>
              <a:rPr dirty="0" sz="3350" spc="60"/>
              <a:t> </a:t>
            </a:r>
            <a:r>
              <a:rPr dirty="0" sz="3350"/>
              <a:t>OUD</a:t>
            </a:r>
            <a:r>
              <a:rPr dirty="0" sz="3350" spc="70"/>
              <a:t> </a:t>
            </a:r>
            <a:r>
              <a:rPr dirty="0" sz="3350"/>
              <a:t>do</a:t>
            </a:r>
            <a:r>
              <a:rPr dirty="0" sz="3350" spc="60"/>
              <a:t> </a:t>
            </a:r>
            <a:r>
              <a:rPr dirty="0" sz="3350"/>
              <a:t>not</a:t>
            </a:r>
            <a:r>
              <a:rPr dirty="0" sz="3350" spc="110"/>
              <a:t> </a:t>
            </a:r>
            <a:r>
              <a:rPr dirty="0" sz="3350"/>
              <a:t>receive</a:t>
            </a:r>
            <a:r>
              <a:rPr dirty="0" sz="3350" spc="80"/>
              <a:t> </a:t>
            </a:r>
            <a:r>
              <a:rPr dirty="0" sz="3350"/>
              <a:t>evidence-based</a:t>
            </a:r>
            <a:r>
              <a:rPr dirty="0" sz="3350" spc="65"/>
              <a:t> </a:t>
            </a:r>
            <a:r>
              <a:rPr dirty="0" sz="3350"/>
              <a:t>life-</a:t>
            </a:r>
            <a:r>
              <a:rPr dirty="0" sz="3350" spc="-10"/>
              <a:t>saving treatment!</a:t>
            </a:r>
            <a:endParaRPr sz="3350"/>
          </a:p>
        </p:txBody>
      </p:sp>
      <p:sp>
        <p:nvSpPr>
          <p:cNvPr id="3" name="object 3" descr=""/>
          <p:cNvSpPr txBox="1"/>
          <p:nvPr/>
        </p:nvSpPr>
        <p:spPr>
          <a:xfrm>
            <a:off x="78739" y="6623050"/>
            <a:ext cx="1732280" cy="208915"/>
          </a:xfrm>
          <a:prstGeom prst="rect">
            <a:avLst/>
          </a:prstGeom>
        </p:spPr>
        <p:txBody>
          <a:bodyPr wrap="square" lIns="0" tIns="12700" rIns="0" bIns="0" rtlCol="0" vert="horz">
            <a:spAutoFit/>
          </a:bodyPr>
          <a:lstStyle/>
          <a:p>
            <a:pPr marL="12700">
              <a:lnSpc>
                <a:spcPct val="100000"/>
              </a:lnSpc>
              <a:spcBef>
                <a:spcPts val="100"/>
              </a:spcBef>
            </a:pPr>
            <a:r>
              <a:rPr dirty="0" sz="1200">
                <a:latin typeface="Arial MT"/>
                <a:cs typeface="Arial MT"/>
              </a:rPr>
              <a:t>2022</a:t>
            </a:r>
            <a:r>
              <a:rPr dirty="0" sz="1200" spc="-50">
                <a:latin typeface="Arial MT"/>
                <a:cs typeface="Arial MT"/>
              </a:rPr>
              <a:t> </a:t>
            </a:r>
            <a:r>
              <a:rPr dirty="0" sz="1200">
                <a:latin typeface="Arial MT"/>
                <a:cs typeface="Arial MT"/>
              </a:rPr>
              <a:t>NSDUH</a:t>
            </a:r>
            <a:r>
              <a:rPr dirty="0" sz="1200" spc="-25">
                <a:latin typeface="Arial MT"/>
                <a:cs typeface="Arial MT"/>
              </a:rPr>
              <a:t> </a:t>
            </a:r>
            <a:r>
              <a:rPr dirty="0" sz="1200" spc="-10">
                <a:latin typeface="Arial MT"/>
                <a:cs typeface="Arial MT"/>
              </a:rPr>
              <a:t>(SAMHSA)</a:t>
            </a:r>
            <a:endParaRPr sz="1200">
              <a:latin typeface="Arial MT"/>
              <a:cs typeface="Arial MT"/>
            </a:endParaRPr>
          </a:p>
        </p:txBody>
      </p:sp>
      <p:grpSp>
        <p:nvGrpSpPr>
          <p:cNvPr id="4" name="object 4" descr=""/>
          <p:cNvGrpSpPr/>
          <p:nvPr/>
        </p:nvGrpSpPr>
        <p:grpSpPr>
          <a:xfrm>
            <a:off x="4132960" y="2282444"/>
            <a:ext cx="3605529" cy="3615054"/>
            <a:chOff x="4132960" y="2282444"/>
            <a:chExt cx="3605529" cy="3615054"/>
          </a:xfrm>
        </p:grpSpPr>
        <p:sp>
          <p:nvSpPr>
            <p:cNvPr id="5" name="object 5" descr=""/>
            <p:cNvSpPr/>
            <p:nvPr/>
          </p:nvSpPr>
          <p:spPr>
            <a:xfrm>
              <a:off x="4132960" y="2291969"/>
              <a:ext cx="3605529" cy="3605529"/>
            </a:xfrm>
            <a:custGeom>
              <a:avLst/>
              <a:gdLst/>
              <a:ahLst/>
              <a:cxnLst/>
              <a:rect l="l" t="t" r="r" b="b"/>
              <a:pathLst>
                <a:path w="3605529" h="3605529">
                  <a:moveTo>
                    <a:pt x="1802511" y="0"/>
                  </a:moveTo>
                  <a:lnTo>
                    <a:pt x="1802511" y="1802637"/>
                  </a:lnTo>
                  <a:lnTo>
                    <a:pt x="171576" y="1035050"/>
                  </a:lnTo>
                  <a:lnTo>
                    <a:pt x="151023" y="1080330"/>
                  </a:lnTo>
                  <a:lnTo>
                    <a:pt x="131752" y="1126096"/>
                  </a:lnTo>
                  <a:lnTo>
                    <a:pt x="113770" y="1172320"/>
                  </a:lnTo>
                  <a:lnTo>
                    <a:pt x="97083" y="1218975"/>
                  </a:lnTo>
                  <a:lnTo>
                    <a:pt x="81697" y="1266034"/>
                  </a:lnTo>
                  <a:lnTo>
                    <a:pt x="67617" y="1313470"/>
                  </a:lnTo>
                  <a:lnTo>
                    <a:pt x="54850" y="1361257"/>
                  </a:lnTo>
                  <a:lnTo>
                    <a:pt x="43402" y="1409366"/>
                  </a:lnTo>
                  <a:lnTo>
                    <a:pt x="33278" y="1457772"/>
                  </a:lnTo>
                  <a:lnTo>
                    <a:pt x="24485" y="1506446"/>
                  </a:lnTo>
                  <a:lnTo>
                    <a:pt x="17028" y="1555363"/>
                  </a:lnTo>
                  <a:lnTo>
                    <a:pt x="10914" y="1604496"/>
                  </a:lnTo>
                  <a:lnTo>
                    <a:pt x="6148" y="1653816"/>
                  </a:lnTo>
                  <a:lnTo>
                    <a:pt x="2736" y="1703298"/>
                  </a:lnTo>
                  <a:lnTo>
                    <a:pt x="685" y="1752914"/>
                  </a:lnTo>
                  <a:lnTo>
                    <a:pt x="0" y="1802637"/>
                  </a:lnTo>
                  <a:lnTo>
                    <a:pt x="627" y="1850654"/>
                  </a:lnTo>
                  <a:lnTo>
                    <a:pt x="2498" y="1898360"/>
                  </a:lnTo>
                  <a:lnTo>
                    <a:pt x="5597" y="1945742"/>
                  </a:lnTo>
                  <a:lnTo>
                    <a:pt x="9910" y="1992782"/>
                  </a:lnTo>
                  <a:lnTo>
                    <a:pt x="15420" y="2039467"/>
                  </a:lnTo>
                  <a:lnTo>
                    <a:pt x="22111" y="2085779"/>
                  </a:lnTo>
                  <a:lnTo>
                    <a:pt x="29969" y="2131704"/>
                  </a:lnTo>
                  <a:lnTo>
                    <a:pt x="38977" y="2177226"/>
                  </a:lnTo>
                  <a:lnTo>
                    <a:pt x="49120" y="2222329"/>
                  </a:lnTo>
                  <a:lnTo>
                    <a:pt x="60383" y="2266998"/>
                  </a:lnTo>
                  <a:lnTo>
                    <a:pt x="72749" y="2311218"/>
                  </a:lnTo>
                  <a:lnTo>
                    <a:pt x="86204" y="2354972"/>
                  </a:lnTo>
                  <a:lnTo>
                    <a:pt x="100732" y="2398245"/>
                  </a:lnTo>
                  <a:lnTo>
                    <a:pt x="116317" y="2441021"/>
                  </a:lnTo>
                  <a:lnTo>
                    <a:pt x="132943" y="2483286"/>
                  </a:lnTo>
                  <a:lnTo>
                    <a:pt x="150596" y="2525023"/>
                  </a:lnTo>
                  <a:lnTo>
                    <a:pt x="169259" y="2566216"/>
                  </a:lnTo>
                  <a:lnTo>
                    <a:pt x="188917" y="2606851"/>
                  </a:lnTo>
                  <a:lnTo>
                    <a:pt x="209554" y="2646911"/>
                  </a:lnTo>
                  <a:lnTo>
                    <a:pt x="231155" y="2686382"/>
                  </a:lnTo>
                  <a:lnTo>
                    <a:pt x="253704" y="2725247"/>
                  </a:lnTo>
                  <a:lnTo>
                    <a:pt x="277186" y="2763491"/>
                  </a:lnTo>
                  <a:lnTo>
                    <a:pt x="301585" y="2801098"/>
                  </a:lnTo>
                  <a:lnTo>
                    <a:pt x="326885" y="2838053"/>
                  </a:lnTo>
                  <a:lnTo>
                    <a:pt x="353072" y="2874340"/>
                  </a:lnTo>
                  <a:lnTo>
                    <a:pt x="380128" y="2909943"/>
                  </a:lnTo>
                  <a:lnTo>
                    <a:pt x="408040" y="2944848"/>
                  </a:lnTo>
                  <a:lnTo>
                    <a:pt x="436791" y="2979038"/>
                  </a:lnTo>
                  <a:lnTo>
                    <a:pt x="466365" y="3012498"/>
                  </a:lnTo>
                  <a:lnTo>
                    <a:pt x="496748" y="3045212"/>
                  </a:lnTo>
                  <a:lnTo>
                    <a:pt x="527923" y="3077165"/>
                  </a:lnTo>
                  <a:lnTo>
                    <a:pt x="559875" y="3108341"/>
                  </a:lnTo>
                  <a:lnTo>
                    <a:pt x="592588" y="3138725"/>
                  </a:lnTo>
                  <a:lnTo>
                    <a:pt x="626047" y="3168300"/>
                  </a:lnTo>
                  <a:lnTo>
                    <a:pt x="660237" y="3197052"/>
                  </a:lnTo>
                  <a:lnTo>
                    <a:pt x="695141" y="3224965"/>
                  </a:lnTo>
                  <a:lnTo>
                    <a:pt x="730745" y="3252023"/>
                  </a:lnTo>
                  <a:lnTo>
                    <a:pt x="767031" y="3278211"/>
                  </a:lnTo>
                  <a:lnTo>
                    <a:pt x="803986" y="3303513"/>
                  </a:lnTo>
                  <a:lnTo>
                    <a:pt x="841594" y="3327913"/>
                  </a:lnTo>
                  <a:lnTo>
                    <a:pt x="879838" y="3351397"/>
                  </a:lnTo>
                  <a:lnTo>
                    <a:pt x="918703" y="3373947"/>
                  </a:lnTo>
                  <a:lnTo>
                    <a:pt x="958175" y="3395550"/>
                  </a:lnTo>
                  <a:lnTo>
                    <a:pt x="998236" y="3416188"/>
                  </a:lnTo>
                  <a:lnTo>
                    <a:pt x="1038872" y="3435848"/>
                  </a:lnTo>
                  <a:lnTo>
                    <a:pt x="1080067" y="3454512"/>
                  </a:lnTo>
                  <a:lnTo>
                    <a:pt x="1121805" y="3472166"/>
                  </a:lnTo>
                  <a:lnTo>
                    <a:pt x="1164072" y="3488794"/>
                  </a:lnTo>
                  <a:lnTo>
                    <a:pt x="1206850" y="3504380"/>
                  </a:lnTo>
                  <a:lnTo>
                    <a:pt x="1250126" y="3518909"/>
                  </a:lnTo>
                  <a:lnTo>
                    <a:pt x="1293882" y="3532365"/>
                  </a:lnTo>
                  <a:lnTo>
                    <a:pt x="1338105" y="3544733"/>
                  </a:lnTo>
                  <a:lnTo>
                    <a:pt x="1382777" y="3555997"/>
                  </a:lnTo>
                  <a:lnTo>
                    <a:pt x="1427884" y="3566141"/>
                  </a:lnTo>
                  <a:lnTo>
                    <a:pt x="1473409" y="3575150"/>
                  </a:lnTo>
                  <a:lnTo>
                    <a:pt x="1519338" y="3583009"/>
                  </a:lnTo>
                  <a:lnTo>
                    <a:pt x="1565655" y="3589701"/>
                  </a:lnTo>
                  <a:lnTo>
                    <a:pt x="1612344" y="3595211"/>
                  </a:lnTo>
                  <a:lnTo>
                    <a:pt x="1659389" y="3599524"/>
                  </a:lnTo>
                  <a:lnTo>
                    <a:pt x="1706776" y="3602624"/>
                  </a:lnTo>
                  <a:lnTo>
                    <a:pt x="1754488" y="3604496"/>
                  </a:lnTo>
                  <a:lnTo>
                    <a:pt x="1802511" y="3605123"/>
                  </a:lnTo>
                  <a:lnTo>
                    <a:pt x="1850533" y="3604496"/>
                  </a:lnTo>
                  <a:lnTo>
                    <a:pt x="1898245" y="3602624"/>
                  </a:lnTo>
                  <a:lnTo>
                    <a:pt x="1945632" y="3599524"/>
                  </a:lnTo>
                  <a:lnTo>
                    <a:pt x="1992677" y="3595211"/>
                  </a:lnTo>
                  <a:lnTo>
                    <a:pt x="2039366" y="3589701"/>
                  </a:lnTo>
                  <a:lnTo>
                    <a:pt x="2085683" y="3583009"/>
                  </a:lnTo>
                  <a:lnTo>
                    <a:pt x="2131612" y="3575150"/>
                  </a:lnTo>
                  <a:lnTo>
                    <a:pt x="2177137" y="3566141"/>
                  </a:lnTo>
                  <a:lnTo>
                    <a:pt x="2222244" y="3555997"/>
                  </a:lnTo>
                  <a:lnTo>
                    <a:pt x="2266916" y="3544733"/>
                  </a:lnTo>
                  <a:lnTo>
                    <a:pt x="2311139" y="3532365"/>
                  </a:lnTo>
                  <a:lnTo>
                    <a:pt x="2354895" y="3518909"/>
                  </a:lnTo>
                  <a:lnTo>
                    <a:pt x="2398171" y="3504380"/>
                  </a:lnTo>
                  <a:lnTo>
                    <a:pt x="2440949" y="3488794"/>
                  </a:lnTo>
                  <a:lnTo>
                    <a:pt x="2483216" y="3472166"/>
                  </a:lnTo>
                  <a:lnTo>
                    <a:pt x="2524954" y="3454512"/>
                  </a:lnTo>
                  <a:lnTo>
                    <a:pt x="2566149" y="3435848"/>
                  </a:lnTo>
                  <a:lnTo>
                    <a:pt x="2606785" y="3416188"/>
                  </a:lnTo>
                  <a:lnTo>
                    <a:pt x="2646846" y="3395550"/>
                  </a:lnTo>
                  <a:lnTo>
                    <a:pt x="2686318" y="3373947"/>
                  </a:lnTo>
                  <a:lnTo>
                    <a:pt x="2725183" y="3351397"/>
                  </a:lnTo>
                  <a:lnTo>
                    <a:pt x="2763427" y="3327913"/>
                  </a:lnTo>
                  <a:lnTo>
                    <a:pt x="2801035" y="3303513"/>
                  </a:lnTo>
                  <a:lnTo>
                    <a:pt x="2837990" y="3278211"/>
                  </a:lnTo>
                  <a:lnTo>
                    <a:pt x="2874276" y="3252023"/>
                  </a:lnTo>
                  <a:lnTo>
                    <a:pt x="2909880" y="3224965"/>
                  </a:lnTo>
                  <a:lnTo>
                    <a:pt x="2944784" y="3197052"/>
                  </a:lnTo>
                  <a:lnTo>
                    <a:pt x="2978974" y="3168300"/>
                  </a:lnTo>
                  <a:lnTo>
                    <a:pt x="3012433" y="3138725"/>
                  </a:lnTo>
                  <a:lnTo>
                    <a:pt x="3045146" y="3108341"/>
                  </a:lnTo>
                  <a:lnTo>
                    <a:pt x="3077098" y="3077165"/>
                  </a:lnTo>
                  <a:lnTo>
                    <a:pt x="3108273" y="3045212"/>
                  </a:lnTo>
                  <a:lnTo>
                    <a:pt x="3138656" y="3012498"/>
                  </a:lnTo>
                  <a:lnTo>
                    <a:pt x="3168230" y="2979038"/>
                  </a:lnTo>
                  <a:lnTo>
                    <a:pt x="3196981" y="2944848"/>
                  </a:lnTo>
                  <a:lnTo>
                    <a:pt x="3224893" y="2909943"/>
                  </a:lnTo>
                  <a:lnTo>
                    <a:pt x="3251949" y="2874340"/>
                  </a:lnTo>
                  <a:lnTo>
                    <a:pt x="3278136" y="2838053"/>
                  </a:lnTo>
                  <a:lnTo>
                    <a:pt x="3303436" y="2801098"/>
                  </a:lnTo>
                  <a:lnTo>
                    <a:pt x="3327835" y="2763491"/>
                  </a:lnTo>
                  <a:lnTo>
                    <a:pt x="3351317" y="2725247"/>
                  </a:lnTo>
                  <a:lnTo>
                    <a:pt x="3373866" y="2686382"/>
                  </a:lnTo>
                  <a:lnTo>
                    <a:pt x="3395467" y="2646911"/>
                  </a:lnTo>
                  <a:lnTo>
                    <a:pt x="3416104" y="2606851"/>
                  </a:lnTo>
                  <a:lnTo>
                    <a:pt x="3435762" y="2566216"/>
                  </a:lnTo>
                  <a:lnTo>
                    <a:pt x="3454425" y="2525023"/>
                  </a:lnTo>
                  <a:lnTo>
                    <a:pt x="3472078" y="2483286"/>
                  </a:lnTo>
                  <a:lnTo>
                    <a:pt x="3488704" y="2441021"/>
                  </a:lnTo>
                  <a:lnTo>
                    <a:pt x="3504289" y="2398245"/>
                  </a:lnTo>
                  <a:lnTo>
                    <a:pt x="3518817" y="2354972"/>
                  </a:lnTo>
                  <a:lnTo>
                    <a:pt x="3532272" y="2311218"/>
                  </a:lnTo>
                  <a:lnTo>
                    <a:pt x="3544638" y="2266998"/>
                  </a:lnTo>
                  <a:lnTo>
                    <a:pt x="3555901" y="2222329"/>
                  </a:lnTo>
                  <a:lnTo>
                    <a:pt x="3566044" y="2177226"/>
                  </a:lnTo>
                  <a:lnTo>
                    <a:pt x="3575052" y="2131704"/>
                  </a:lnTo>
                  <a:lnTo>
                    <a:pt x="3582910" y="2085779"/>
                  </a:lnTo>
                  <a:lnTo>
                    <a:pt x="3589601" y="2039467"/>
                  </a:lnTo>
                  <a:lnTo>
                    <a:pt x="3595111" y="1992782"/>
                  </a:lnTo>
                  <a:lnTo>
                    <a:pt x="3599424" y="1945742"/>
                  </a:lnTo>
                  <a:lnTo>
                    <a:pt x="3602523" y="1898360"/>
                  </a:lnTo>
                  <a:lnTo>
                    <a:pt x="3604394" y="1850654"/>
                  </a:lnTo>
                  <a:lnTo>
                    <a:pt x="3605021" y="1802637"/>
                  </a:lnTo>
                  <a:lnTo>
                    <a:pt x="3604394" y="1754615"/>
                  </a:lnTo>
                  <a:lnTo>
                    <a:pt x="3602523" y="1706903"/>
                  </a:lnTo>
                  <a:lnTo>
                    <a:pt x="3599424" y="1659516"/>
                  </a:lnTo>
                  <a:lnTo>
                    <a:pt x="3595111" y="1612469"/>
                  </a:lnTo>
                  <a:lnTo>
                    <a:pt x="3589601" y="1565780"/>
                  </a:lnTo>
                  <a:lnTo>
                    <a:pt x="3582910" y="1519462"/>
                  </a:lnTo>
                  <a:lnTo>
                    <a:pt x="3575052" y="1473532"/>
                  </a:lnTo>
                  <a:lnTo>
                    <a:pt x="3566044" y="1428005"/>
                  </a:lnTo>
                  <a:lnTo>
                    <a:pt x="3555901" y="1382897"/>
                  </a:lnTo>
                  <a:lnTo>
                    <a:pt x="3544638" y="1338223"/>
                  </a:lnTo>
                  <a:lnTo>
                    <a:pt x="3532272" y="1293999"/>
                  </a:lnTo>
                  <a:lnTo>
                    <a:pt x="3518817" y="1250240"/>
                  </a:lnTo>
                  <a:lnTo>
                    <a:pt x="3504289" y="1206963"/>
                  </a:lnTo>
                  <a:lnTo>
                    <a:pt x="3488704" y="1164182"/>
                  </a:lnTo>
                  <a:lnTo>
                    <a:pt x="3472078" y="1121914"/>
                  </a:lnTo>
                  <a:lnTo>
                    <a:pt x="3454425" y="1080173"/>
                  </a:lnTo>
                  <a:lnTo>
                    <a:pt x="3435762" y="1038976"/>
                  </a:lnTo>
                  <a:lnTo>
                    <a:pt x="3416104" y="998337"/>
                  </a:lnTo>
                  <a:lnTo>
                    <a:pt x="3395467" y="958273"/>
                  </a:lnTo>
                  <a:lnTo>
                    <a:pt x="3373866" y="918799"/>
                  </a:lnTo>
                  <a:lnTo>
                    <a:pt x="3351317" y="879931"/>
                  </a:lnTo>
                  <a:lnTo>
                    <a:pt x="3327835" y="841684"/>
                  </a:lnTo>
                  <a:lnTo>
                    <a:pt x="3303436" y="804074"/>
                  </a:lnTo>
                  <a:lnTo>
                    <a:pt x="3278136" y="767116"/>
                  </a:lnTo>
                  <a:lnTo>
                    <a:pt x="3251949" y="730826"/>
                  </a:lnTo>
                  <a:lnTo>
                    <a:pt x="3224893" y="695220"/>
                  </a:lnTo>
                  <a:lnTo>
                    <a:pt x="3196981" y="660313"/>
                  </a:lnTo>
                  <a:lnTo>
                    <a:pt x="3168230" y="626120"/>
                  </a:lnTo>
                  <a:lnTo>
                    <a:pt x="3138656" y="592658"/>
                  </a:lnTo>
                  <a:lnTo>
                    <a:pt x="3108273" y="559941"/>
                  </a:lnTo>
                  <a:lnTo>
                    <a:pt x="3077098" y="527986"/>
                  </a:lnTo>
                  <a:lnTo>
                    <a:pt x="3045146" y="496808"/>
                  </a:lnTo>
                  <a:lnTo>
                    <a:pt x="3012433" y="466422"/>
                  </a:lnTo>
                  <a:lnTo>
                    <a:pt x="2978974" y="436845"/>
                  </a:lnTo>
                  <a:lnTo>
                    <a:pt x="2944784" y="408091"/>
                  </a:lnTo>
                  <a:lnTo>
                    <a:pt x="2909880" y="380177"/>
                  </a:lnTo>
                  <a:lnTo>
                    <a:pt x="2874276" y="353117"/>
                  </a:lnTo>
                  <a:lnTo>
                    <a:pt x="2837990" y="326928"/>
                  </a:lnTo>
                  <a:lnTo>
                    <a:pt x="2801035" y="301624"/>
                  </a:lnTo>
                  <a:lnTo>
                    <a:pt x="2763427" y="277222"/>
                  </a:lnTo>
                  <a:lnTo>
                    <a:pt x="2725183" y="253738"/>
                  </a:lnTo>
                  <a:lnTo>
                    <a:pt x="2686318" y="231186"/>
                  </a:lnTo>
                  <a:lnTo>
                    <a:pt x="2646846" y="209582"/>
                  </a:lnTo>
                  <a:lnTo>
                    <a:pt x="2606785" y="188942"/>
                  </a:lnTo>
                  <a:lnTo>
                    <a:pt x="2566149" y="169282"/>
                  </a:lnTo>
                  <a:lnTo>
                    <a:pt x="2524954" y="150617"/>
                  </a:lnTo>
                  <a:lnTo>
                    <a:pt x="2483216" y="132962"/>
                  </a:lnTo>
                  <a:lnTo>
                    <a:pt x="2440949" y="116333"/>
                  </a:lnTo>
                  <a:lnTo>
                    <a:pt x="2398171" y="100746"/>
                  </a:lnTo>
                  <a:lnTo>
                    <a:pt x="2354895" y="86217"/>
                  </a:lnTo>
                  <a:lnTo>
                    <a:pt x="2311139" y="72760"/>
                  </a:lnTo>
                  <a:lnTo>
                    <a:pt x="2266916" y="60392"/>
                  </a:lnTo>
                  <a:lnTo>
                    <a:pt x="2222244" y="49127"/>
                  </a:lnTo>
                  <a:lnTo>
                    <a:pt x="2177137" y="38983"/>
                  </a:lnTo>
                  <a:lnTo>
                    <a:pt x="2131612" y="29973"/>
                  </a:lnTo>
                  <a:lnTo>
                    <a:pt x="2085683" y="22114"/>
                  </a:lnTo>
                  <a:lnTo>
                    <a:pt x="2039366" y="15422"/>
                  </a:lnTo>
                  <a:lnTo>
                    <a:pt x="1992677" y="9911"/>
                  </a:lnTo>
                  <a:lnTo>
                    <a:pt x="1945632" y="5598"/>
                  </a:lnTo>
                  <a:lnTo>
                    <a:pt x="1898245" y="2498"/>
                  </a:lnTo>
                  <a:lnTo>
                    <a:pt x="1850533" y="627"/>
                  </a:lnTo>
                  <a:lnTo>
                    <a:pt x="1802511" y="0"/>
                  </a:lnTo>
                  <a:close/>
                </a:path>
              </a:pathLst>
            </a:custGeom>
            <a:solidFill>
              <a:srgbClr val="155F82"/>
            </a:solidFill>
          </p:spPr>
          <p:txBody>
            <a:bodyPr wrap="square" lIns="0" tIns="0" rIns="0" bIns="0" rtlCol="0"/>
            <a:lstStyle/>
            <a:p/>
          </p:txBody>
        </p:sp>
        <p:sp>
          <p:nvSpPr>
            <p:cNvPr id="6" name="object 6" descr=""/>
            <p:cNvSpPr/>
            <p:nvPr/>
          </p:nvSpPr>
          <p:spPr>
            <a:xfrm>
              <a:off x="4304537" y="2291969"/>
              <a:ext cx="1631314" cy="1802764"/>
            </a:xfrm>
            <a:custGeom>
              <a:avLst/>
              <a:gdLst/>
              <a:ahLst/>
              <a:cxnLst/>
              <a:rect l="l" t="t" r="r" b="b"/>
              <a:pathLst>
                <a:path w="1631314" h="1802764">
                  <a:moveTo>
                    <a:pt x="1630934" y="0"/>
                  </a:moveTo>
                  <a:lnTo>
                    <a:pt x="1581169" y="683"/>
                  </a:lnTo>
                  <a:lnTo>
                    <a:pt x="1531641" y="2724"/>
                  </a:lnTo>
                  <a:lnTo>
                    <a:pt x="1482370" y="6109"/>
                  </a:lnTo>
                  <a:lnTo>
                    <a:pt x="1433380" y="10824"/>
                  </a:lnTo>
                  <a:lnTo>
                    <a:pt x="1384692" y="16854"/>
                  </a:lnTo>
                  <a:lnTo>
                    <a:pt x="1336330" y="24184"/>
                  </a:lnTo>
                  <a:lnTo>
                    <a:pt x="1288315" y="32802"/>
                  </a:lnTo>
                  <a:lnTo>
                    <a:pt x="1240669" y="42692"/>
                  </a:lnTo>
                  <a:lnTo>
                    <a:pt x="1193415" y="53841"/>
                  </a:lnTo>
                  <a:lnTo>
                    <a:pt x="1146576" y="66235"/>
                  </a:lnTo>
                  <a:lnTo>
                    <a:pt x="1100173" y="79858"/>
                  </a:lnTo>
                  <a:lnTo>
                    <a:pt x="1054229" y="94698"/>
                  </a:lnTo>
                  <a:lnTo>
                    <a:pt x="1008766" y="110739"/>
                  </a:lnTo>
                  <a:lnTo>
                    <a:pt x="963807" y="127968"/>
                  </a:lnTo>
                  <a:lnTo>
                    <a:pt x="919374" y="146371"/>
                  </a:lnTo>
                  <a:lnTo>
                    <a:pt x="875489" y="165933"/>
                  </a:lnTo>
                  <a:lnTo>
                    <a:pt x="832174" y="186640"/>
                  </a:lnTo>
                  <a:lnTo>
                    <a:pt x="789452" y="208479"/>
                  </a:lnTo>
                  <a:lnTo>
                    <a:pt x="747346" y="231434"/>
                  </a:lnTo>
                  <a:lnTo>
                    <a:pt x="705876" y="255492"/>
                  </a:lnTo>
                  <a:lnTo>
                    <a:pt x="665067" y="280638"/>
                  </a:lnTo>
                  <a:lnTo>
                    <a:pt x="624939" y="306858"/>
                  </a:lnTo>
                  <a:lnTo>
                    <a:pt x="585516" y="334139"/>
                  </a:lnTo>
                  <a:lnTo>
                    <a:pt x="546820" y="362466"/>
                  </a:lnTo>
                  <a:lnTo>
                    <a:pt x="508873" y="391824"/>
                  </a:lnTo>
                  <a:lnTo>
                    <a:pt x="471697" y="422200"/>
                  </a:lnTo>
                  <a:lnTo>
                    <a:pt x="435315" y="453580"/>
                  </a:lnTo>
                  <a:lnTo>
                    <a:pt x="399748" y="485949"/>
                  </a:lnTo>
                  <a:lnTo>
                    <a:pt x="365021" y="519292"/>
                  </a:lnTo>
                  <a:lnTo>
                    <a:pt x="331153" y="553597"/>
                  </a:lnTo>
                  <a:lnTo>
                    <a:pt x="298169" y="588849"/>
                  </a:lnTo>
                  <a:lnTo>
                    <a:pt x="266090" y="625033"/>
                  </a:lnTo>
                  <a:lnTo>
                    <a:pt x="234938" y="662136"/>
                  </a:lnTo>
                  <a:lnTo>
                    <a:pt x="204737" y="700143"/>
                  </a:lnTo>
                  <a:lnTo>
                    <a:pt x="175508" y="739040"/>
                  </a:lnTo>
                  <a:lnTo>
                    <a:pt x="147273" y="778812"/>
                  </a:lnTo>
                  <a:lnTo>
                    <a:pt x="120055" y="819447"/>
                  </a:lnTo>
                  <a:lnTo>
                    <a:pt x="93876" y="860929"/>
                  </a:lnTo>
                  <a:lnTo>
                    <a:pt x="68759" y="903245"/>
                  </a:lnTo>
                  <a:lnTo>
                    <a:pt x="44726" y="946379"/>
                  </a:lnTo>
                  <a:lnTo>
                    <a:pt x="21798" y="990319"/>
                  </a:lnTo>
                  <a:lnTo>
                    <a:pt x="0" y="1035050"/>
                  </a:lnTo>
                  <a:lnTo>
                    <a:pt x="1630934" y="1802637"/>
                  </a:lnTo>
                  <a:lnTo>
                    <a:pt x="1630934" y="0"/>
                  </a:lnTo>
                  <a:close/>
                </a:path>
              </a:pathLst>
            </a:custGeom>
            <a:solidFill>
              <a:srgbClr val="E97031"/>
            </a:solidFill>
          </p:spPr>
          <p:txBody>
            <a:bodyPr wrap="square" lIns="0" tIns="0" rIns="0" bIns="0" rtlCol="0"/>
            <a:lstStyle/>
            <a:p/>
          </p:txBody>
        </p:sp>
        <p:sp>
          <p:nvSpPr>
            <p:cNvPr id="7" name="object 7" descr=""/>
            <p:cNvSpPr/>
            <p:nvPr/>
          </p:nvSpPr>
          <p:spPr>
            <a:xfrm>
              <a:off x="4304537" y="2291969"/>
              <a:ext cx="1631314" cy="1802764"/>
            </a:xfrm>
            <a:custGeom>
              <a:avLst/>
              <a:gdLst/>
              <a:ahLst/>
              <a:cxnLst/>
              <a:rect l="l" t="t" r="r" b="b"/>
              <a:pathLst>
                <a:path w="1631314" h="1802764">
                  <a:moveTo>
                    <a:pt x="0" y="1035050"/>
                  </a:moveTo>
                  <a:lnTo>
                    <a:pt x="21798" y="990319"/>
                  </a:lnTo>
                  <a:lnTo>
                    <a:pt x="44726" y="946379"/>
                  </a:lnTo>
                  <a:lnTo>
                    <a:pt x="68759" y="903245"/>
                  </a:lnTo>
                  <a:lnTo>
                    <a:pt x="93876" y="860929"/>
                  </a:lnTo>
                  <a:lnTo>
                    <a:pt x="120055" y="819447"/>
                  </a:lnTo>
                  <a:lnTo>
                    <a:pt x="147273" y="778812"/>
                  </a:lnTo>
                  <a:lnTo>
                    <a:pt x="175508" y="739040"/>
                  </a:lnTo>
                  <a:lnTo>
                    <a:pt x="204737" y="700143"/>
                  </a:lnTo>
                  <a:lnTo>
                    <a:pt x="234938" y="662136"/>
                  </a:lnTo>
                  <a:lnTo>
                    <a:pt x="266090" y="625033"/>
                  </a:lnTo>
                  <a:lnTo>
                    <a:pt x="298169" y="588849"/>
                  </a:lnTo>
                  <a:lnTo>
                    <a:pt x="331153" y="553597"/>
                  </a:lnTo>
                  <a:lnTo>
                    <a:pt x="365021" y="519292"/>
                  </a:lnTo>
                  <a:lnTo>
                    <a:pt x="399748" y="485949"/>
                  </a:lnTo>
                  <a:lnTo>
                    <a:pt x="435315" y="453580"/>
                  </a:lnTo>
                  <a:lnTo>
                    <a:pt x="471697" y="422200"/>
                  </a:lnTo>
                  <a:lnTo>
                    <a:pt x="508873" y="391824"/>
                  </a:lnTo>
                  <a:lnTo>
                    <a:pt x="546820" y="362466"/>
                  </a:lnTo>
                  <a:lnTo>
                    <a:pt x="585516" y="334139"/>
                  </a:lnTo>
                  <a:lnTo>
                    <a:pt x="624939" y="306858"/>
                  </a:lnTo>
                  <a:lnTo>
                    <a:pt x="665067" y="280638"/>
                  </a:lnTo>
                  <a:lnTo>
                    <a:pt x="705876" y="255492"/>
                  </a:lnTo>
                  <a:lnTo>
                    <a:pt x="747346" y="231434"/>
                  </a:lnTo>
                  <a:lnTo>
                    <a:pt x="789452" y="208479"/>
                  </a:lnTo>
                  <a:lnTo>
                    <a:pt x="832174" y="186640"/>
                  </a:lnTo>
                  <a:lnTo>
                    <a:pt x="875489" y="165933"/>
                  </a:lnTo>
                  <a:lnTo>
                    <a:pt x="919374" y="146371"/>
                  </a:lnTo>
                  <a:lnTo>
                    <a:pt x="963807" y="127968"/>
                  </a:lnTo>
                  <a:lnTo>
                    <a:pt x="1008766" y="110739"/>
                  </a:lnTo>
                  <a:lnTo>
                    <a:pt x="1054229" y="94698"/>
                  </a:lnTo>
                  <a:lnTo>
                    <a:pt x="1100173" y="79858"/>
                  </a:lnTo>
                  <a:lnTo>
                    <a:pt x="1146576" y="66235"/>
                  </a:lnTo>
                  <a:lnTo>
                    <a:pt x="1193415" y="53841"/>
                  </a:lnTo>
                  <a:lnTo>
                    <a:pt x="1240669" y="42692"/>
                  </a:lnTo>
                  <a:lnTo>
                    <a:pt x="1288315" y="32802"/>
                  </a:lnTo>
                  <a:lnTo>
                    <a:pt x="1336330" y="24184"/>
                  </a:lnTo>
                  <a:lnTo>
                    <a:pt x="1384692" y="16854"/>
                  </a:lnTo>
                  <a:lnTo>
                    <a:pt x="1433380" y="10824"/>
                  </a:lnTo>
                  <a:lnTo>
                    <a:pt x="1482370" y="6109"/>
                  </a:lnTo>
                  <a:lnTo>
                    <a:pt x="1531641" y="2724"/>
                  </a:lnTo>
                  <a:lnTo>
                    <a:pt x="1581169" y="683"/>
                  </a:lnTo>
                  <a:lnTo>
                    <a:pt x="1630934" y="0"/>
                  </a:lnTo>
                  <a:lnTo>
                    <a:pt x="1630934" y="1802637"/>
                  </a:lnTo>
                  <a:lnTo>
                    <a:pt x="0" y="1035050"/>
                  </a:lnTo>
                  <a:close/>
                </a:path>
              </a:pathLst>
            </a:custGeom>
            <a:ln w="19050">
              <a:solidFill>
                <a:srgbClr val="FFFFFF"/>
              </a:solidFill>
            </a:ln>
          </p:spPr>
          <p:txBody>
            <a:bodyPr wrap="square" lIns="0" tIns="0" rIns="0" bIns="0" rtlCol="0"/>
            <a:lstStyle/>
            <a:p/>
          </p:txBody>
        </p:sp>
      </p:grpSp>
      <p:sp>
        <p:nvSpPr>
          <p:cNvPr id="8" name="object 8" descr=""/>
          <p:cNvSpPr txBox="1"/>
          <p:nvPr/>
        </p:nvSpPr>
        <p:spPr>
          <a:xfrm>
            <a:off x="6296659" y="4789741"/>
            <a:ext cx="487045" cy="300355"/>
          </a:xfrm>
          <a:prstGeom prst="rect">
            <a:avLst/>
          </a:prstGeom>
        </p:spPr>
        <p:txBody>
          <a:bodyPr wrap="square" lIns="0" tIns="12700" rIns="0" bIns="0" rtlCol="0" vert="horz">
            <a:spAutoFit/>
          </a:bodyPr>
          <a:lstStyle/>
          <a:p>
            <a:pPr marL="12700">
              <a:lnSpc>
                <a:spcPct val="100000"/>
              </a:lnSpc>
              <a:spcBef>
                <a:spcPts val="100"/>
              </a:spcBef>
            </a:pPr>
            <a:r>
              <a:rPr dirty="0" sz="1800" spc="-25">
                <a:solidFill>
                  <a:srgbClr val="FFFFFF"/>
                </a:solidFill>
                <a:latin typeface="Arial MT"/>
                <a:cs typeface="Arial MT"/>
              </a:rPr>
              <a:t>82%</a:t>
            </a:r>
            <a:endParaRPr sz="1800">
              <a:latin typeface="Arial MT"/>
              <a:cs typeface="Arial MT"/>
            </a:endParaRPr>
          </a:p>
        </p:txBody>
      </p:sp>
      <p:sp>
        <p:nvSpPr>
          <p:cNvPr id="9" name="object 9" descr=""/>
          <p:cNvSpPr txBox="1"/>
          <p:nvPr/>
        </p:nvSpPr>
        <p:spPr>
          <a:xfrm>
            <a:off x="4918964" y="2816161"/>
            <a:ext cx="486409" cy="300355"/>
          </a:xfrm>
          <a:prstGeom prst="rect">
            <a:avLst/>
          </a:prstGeom>
        </p:spPr>
        <p:txBody>
          <a:bodyPr wrap="square" lIns="0" tIns="12700" rIns="0" bIns="0" rtlCol="0" vert="horz">
            <a:spAutoFit/>
          </a:bodyPr>
          <a:lstStyle/>
          <a:p>
            <a:pPr marL="12700">
              <a:lnSpc>
                <a:spcPct val="100000"/>
              </a:lnSpc>
              <a:spcBef>
                <a:spcPts val="100"/>
              </a:spcBef>
            </a:pPr>
            <a:r>
              <a:rPr dirty="0" sz="1800" spc="-25">
                <a:solidFill>
                  <a:srgbClr val="404040"/>
                </a:solidFill>
                <a:latin typeface="Arial MT"/>
                <a:cs typeface="Arial MT"/>
              </a:rPr>
              <a:t>18%</a:t>
            </a:r>
            <a:endParaRPr sz="1800">
              <a:latin typeface="Arial MT"/>
              <a:cs typeface="Arial MT"/>
            </a:endParaRPr>
          </a:p>
        </p:txBody>
      </p:sp>
      <p:sp>
        <p:nvSpPr>
          <p:cNvPr id="10" name="object 10" descr=""/>
          <p:cNvSpPr txBox="1"/>
          <p:nvPr/>
        </p:nvSpPr>
        <p:spPr>
          <a:xfrm>
            <a:off x="2319654" y="1475803"/>
            <a:ext cx="7246620" cy="391795"/>
          </a:xfrm>
          <a:prstGeom prst="rect">
            <a:avLst/>
          </a:prstGeom>
        </p:spPr>
        <p:txBody>
          <a:bodyPr wrap="square" lIns="0" tIns="12700" rIns="0" bIns="0" rtlCol="0" vert="horz">
            <a:spAutoFit/>
          </a:bodyPr>
          <a:lstStyle/>
          <a:p>
            <a:pPr marL="12700">
              <a:lnSpc>
                <a:spcPct val="100000"/>
              </a:lnSpc>
              <a:spcBef>
                <a:spcPts val="100"/>
              </a:spcBef>
            </a:pPr>
            <a:r>
              <a:rPr dirty="0" sz="2400">
                <a:solidFill>
                  <a:srgbClr val="585858"/>
                </a:solidFill>
                <a:latin typeface="Arial MT"/>
                <a:cs typeface="Arial MT"/>
              </a:rPr>
              <a:t>6.1</a:t>
            </a:r>
            <a:r>
              <a:rPr dirty="0" sz="2400" spc="-90">
                <a:solidFill>
                  <a:srgbClr val="585858"/>
                </a:solidFill>
                <a:latin typeface="Arial MT"/>
                <a:cs typeface="Arial MT"/>
              </a:rPr>
              <a:t> </a:t>
            </a:r>
            <a:r>
              <a:rPr dirty="0" sz="2400">
                <a:solidFill>
                  <a:srgbClr val="585858"/>
                </a:solidFill>
                <a:latin typeface="Arial MT"/>
                <a:cs typeface="Arial MT"/>
              </a:rPr>
              <a:t>million</a:t>
            </a:r>
            <a:r>
              <a:rPr dirty="0" sz="2400" spc="-25">
                <a:solidFill>
                  <a:srgbClr val="585858"/>
                </a:solidFill>
                <a:latin typeface="Arial MT"/>
                <a:cs typeface="Arial MT"/>
              </a:rPr>
              <a:t> </a:t>
            </a:r>
            <a:r>
              <a:rPr dirty="0" sz="2400">
                <a:solidFill>
                  <a:srgbClr val="585858"/>
                </a:solidFill>
                <a:latin typeface="Arial MT"/>
                <a:cs typeface="Arial MT"/>
              </a:rPr>
              <a:t>people</a:t>
            </a:r>
            <a:r>
              <a:rPr dirty="0" sz="2400" spc="-30">
                <a:solidFill>
                  <a:srgbClr val="585858"/>
                </a:solidFill>
                <a:latin typeface="Arial MT"/>
                <a:cs typeface="Arial MT"/>
              </a:rPr>
              <a:t> </a:t>
            </a:r>
            <a:r>
              <a:rPr dirty="0" sz="2400">
                <a:solidFill>
                  <a:srgbClr val="585858"/>
                </a:solidFill>
                <a:latin typeface="Arial MT"/>
                <a:cs typeface="Arial MT"/>
              </a:rPr>
              <a:t>&gt;</a:t>
            </a:r>
            <a:r>
              <a:rPr dirty="0" sz="2400" spc="-20">
                <a:solidFill>
                  <a:srgbClr val="585858"/>
                </a:solidFill>
                <a:latin typeface="Arial MT"/>
                <a:cs typeface="Arial MT"/>
              </a:rPr>
              <a:t> </a:t>
            </a:r>
            <a:r>
              <a:rPr dirty="0" sz="2400">
                <a:solidFill>
                  <a:srgbClr val="585858"/>
                </a:solidFill>
                <a:latin typeface="Arial MT"/>
                <a:cs typeface="Arial MT"/>
              </a:rPr>
              <a:t>age</a:t>
            </a:r>
            <a:r>
              <a:rPr dirty="0" sz="2400" spc="-25">
                <a:solidFill>
                  <a:srgbClr val="585858"/>
                </a:solidFill>
                <a:latin typeface="Arial MT"/>
                <a:cs typeface="Arial MT"/>
              </a:rPr>
              <a:t> </a:t>
            </a:r>
            <a:r>
              <a:rPr dirty="0" sz="2400">
                <a:solidFill>
                  <a:srgbClr val="585858"/>
                </a:solidFill>
                <a:latin typeface="Arial MT"/>
                <a:cs typeface="Arial MT"/>
              </a:rPr>
              <a:t>12</a:t>
            </a:r>
            <a:r>
              <a:rPr dirty="0" sz="2400" spc="-90">
                <a:solidFill>
                  <a:srgbClr val="585858"/>
                </a:solidFill>
                <a:latin typeface="Arial MT"/>
                <a:cs typeface="Arial MT"/>
              </a:rPr>
              <a:t> </a:t>
            </a:r>
            <a:r>
              <a:rPr dirty="0" sz="2400">
                <a:solidFill>
                  <a:srgbClr val="585858"/>
                </a:solidFill>
                <a:latin typeface="Arial MT"/>
                <a:cs typeface="Arial MT"/>
              </a:rPr>
              <a:t>with</a:t>
            </a:r>
            <a:r>
              <a:rPr dirty="0" sz="2400" spc="-20">
                <a:solidFill>
                  <a:srgbClr val="585858"/>
                </a:solidFill>
                <a:latin typeface="Arial MT"/>
                <a:cs typeface="Arial MT"/>
              </a:rPr>
              <a:t> </a:t>
            </a:r>
            <a:r>
              <a:rPr dirty="0" sz="2400">
                <a:solidFill>
                  <a:srgbClr val="585858"/>
                </a:solidFill>
                <a:latin typeface="Arial MT"/>
                <a:cs typeface="Arial MT"/>
              </a:rPr>
              <a:t>past</a:t>
            </a:r>
            <a:r>
              <a:rPr dirty="0" sz="2400" spc="-30">
                <a:solidFill>
                  <a:srgbClr val="585858"/>
                </a:solidFill>
                <a:latin typeface="Arial MT"/>
                <a:cs typeface="Arial MT"/>
              </a:rPr>
              <a:t> </a:t>
            </a:r>
            <a:r>
              <a:rPr dirty="0" sz="2400">
                <a:solidFill>
                  <a:srgbClr val="585858"/>
                </a:solidFill>
                <a:latin typeface="Arial MT"/>
                <a:cs typeface="Arial MT"/>
              </a:rPr>
              <a:t>year</a:t>
            </a:r>
            <a:r>
              <a:rPr dirty="0" sz="2400" spc="-15">
                <a:solidFill>
                  <a:srgbClr val="585858"/>
                </a:solidFill>
                <a:latin typeface="Arial MT"/>
                <a:cs typeface="Arial MT"/>
              </a:rPr>
              <a:t> </a:t>
            </a:r>
            <a:r>
              <a:rPr dirty="0" sz="2400">
                <a:solidFill>
                  <a:srgbClr val="585858"/>
                </a:solidFill>
                <a:latin typeface="Arial MT"/>
                <a:cs typeface="Arial MT"/>
              </a:rPr>
              <a:t>OUD</a:t>
            </a:r>
            <a:r>
              <a:rPr dirty="0" sz="2400" spc="-50">
                <a:solidFill>
                  <a:srgbClr val="585858"/>
                </a:solidFill>
                <a:latin typeface="Arial MT"/>
                <a:cs typeface="Arial MT"/>
              </a:rPr>
              <a:t> </a:t>
            </a:r>
            <a:r>
              <a:rPr dirty="0" sz="2400">
                <a:solidFill>
                  <a:srgbClr val="585858"/>
                </a:solidFill>
                <a:latin typeface="Arial MT"/>
                <a:cs typeface="Arial MT"/>
              </a:rPr>
              <a:t>in</a:t>
            </a:r>
            <a:r>
              <a:rPr dirty="0" sz="2400" spc="-95">
                <a:solidFill>
                  <a:srgbClr val="585858"/>
                </a:solidFill>
                <a:latin typeface="Arial MT"/>
                <a:cs typeface="Arial MT"/>
              </a:rPr>
              <a:t> </a:t>
            </a:r>
            <a:r>
              <a:rPr dirty="0" sz="2400" spc="-25">
                <a:solidFill>
                  <a:srgbClr val="585858"/>
                </a:solidFill>
                <a:latin typeface="Arial MT"/>
                <a:cs typeface="Arial MT"/>
              </a:rPr>
              <a:t>US</a:t>
            </a:r>
            <a:endParaRPr sz="2400">
              <a:latin typeface="Arial MT"/>
              <a:cs typeface="Arial MT"/>
            </a:endParaRPr>
          </a:p>
        </p:txBody>
      </p:sp>
      <p:sp>
        <p:nvSpPr>
          <p:cNvPr id="11" name="object 11" descr=""/>
          <p:cNvSpPr/>
          <p:nvPr/>
        </p:nvSpPr>
        <p:spPr>
          <a:xfrm>
            <a:off x="3886200" y="6419850"/>
            <a:ext cx="114300" cy="114300"/>
          </a:xfrm>
          <a:custGeom>
            <a:avLst/>
            <a:gdLst/>
            <a:ahLst/>
            <a:cxnLst/>
            <a:rect l="l" t="t" r="r" b="b"/>
            <a:pathLst>
              <a:path w="114300" h="114300">
                <a:moveTo>
                  <a:pt x="114300" y="0"/>
                </a:moveTo>
                <a:lnTo>
                  <a:pt x="0" y="0"/>
                </a:lnTo>
                <a:lnTo>
                  <a:pt x="0" y="114300"/>
                </a:lnTo>
                <a:lnTo>
                  <a:pt x="114300" y="114300"/>
                </a:lnTo>
                <a:lnTo>
                  <a:pt x="114300" y="0"/>
                </a:lnTo>
                <a:close/>
              </a:path>
            </a:pathLst>
          </a:custGeom>
          <a:solidFill>
            <a:srgbClr val="155F82"/>
          </a:solidFill>
        </p:spPr>
        <p:txBody>
          <a:bodyPr wrap="square" lIns="0" tIns="0" rIns="0" bIns="0" rtlCol="0"/>
          <a:lstStyle/>
          <a:p/>
        </p:txBody>
      </p:sp>
      <p:sp>
        <p:nvSpPr>
          <p:cNvPr id="12" name="object 12" descr=""/>
          <p:cNvSpPr txBox="1"/>
          <p:nvPr/>
        </p:nvSpPr>
        <p:spPr>
          <a:xfrm>
            <a:off x="4044950" y="6321425"/>
            <a:ext cx="1553845" cy="300355"/>
          </a:xfrm>
          <a:prstGeom prst="rect">
            <a:avLst/>
          </a:prstGeom>
        </p:spPr>
        <p:txBody>
          <a:bodyPr wrap="square" lIns="0" tIns="12700" rIns="0" bIns="0" rtlCol="0" vert="horz">
            <a:spAutoFit/>
          </a:bodyPr>
          <a:lstStyle/>
          <a:p>
            <a:pPr marL="12700">
              <a:lnSpc>
                <a:spcPct val="100000"/>
              </a:lnSpc>
              <a:spcBef>
                <a:spcPts val="100"/>
              </a:spcBef>
            </a:pPr>
            <a:r>
              <a:rPr dirty="0" sz="1800">
                <a:solidFill>
                  <a:srgbClr val="585858"/>
                </a:solidFill>
                <a:latin typeface="Arial MT"/>
                <a:cs typeface="Arial MT"/>
              </a:rPr>
              <a:t>Did</a:t>
            </a:r>
            <a:r>
              <a:rPr dirty="0" sz="1800" spc="-25">
                <a:solidFill>
                  <a:srgbClr val="585858"/>
                </a:solidFill>
                <a:latin typeface="Arial MT"/>
                <a:cs typeface="Arial MT"/>
              </a:rPr>
              <a:t> </a:t>
            </a:r>
            <a:r>
              <a:rPr dirty="0" sz="1800">
                <a:solidFill>
                  <a:srgbClr val="585858"/>
                </a:solidFill>
                <a:latin typeface="Arial MT"/>
                <a:cs typeface="Arial MT"/>
              </a:rPr>
              <a:t>not</a:t>
            </a:r>
            <a:r>
              <a:rPr dirty="0" sz="1800" spc="20">
                <a:solidFill>
                  <a:srgbClr val="585858"/>
                </a:solidFill>
                <a:latin typeface="Arial MT"/>
                <a:cs typeface="Arial MT"/>
              </a:rPr>
              <a:t> </a:t>
            </a:r>
            <a:r>
              <a:rPr dirty="0" sz="1800" spc="-10">
                <a:solidFill>
                  <a:srgbClr val="585858"/>
                </a:solidFill>
                <a:latin typeface="Arial MT"/>
                <a:cs typeface="Arial MT"/>
              </a:rPr>
              <a:t>receive</a:t>
            </a:r>
            <a:endParaRPr sz="1800">
              <a:latin typeface="Arial MT"/>
              <a:cs typeface="Arial MT"/>
            </a:endParaRPr>
          </a:p>
        </p:txBody>
      </p:sp>
      <p:sp>
        <p:nvSpPr>
          <p:cNvPr id="13" name="object 13" descr=""/>
          <p:cNvSpPr/>
          <p:nvPr/>
        </p:nvSpPr>
        <p:spPr>
          <a:xfrm>
            <a:off x="5905500" y="6419850"/>
            <a:ext cx="114300" cy="114300"/>
          </a:xfrm>
          <a:custGeom>
            <a:avLst/>
            <a:gdLst/>
            <a:ahLst/>
            <a:cxnLst/>
            <a:rect l="l" t="t" r="r" b="b"/>
            <a:pathLst>
              <a:path w="114300" h="114300">
                <a:moveTo>
                  <a:pt x="114300" y="0"/>
                </a:moveTo>
                <a:lnTo>
                  <a:pt x="0" y="0"/>
                </a:lnTo>
                <a:lnTo>
                  <a:pt x="0" y="114300"/>
                </a:lnTo>
                <a:lnTo>
                  <a:pt x="114300" y="114300"/>
                </a:lnTo>
                <a:lnTo>
                  <a:pt x="114300" y="0"/>
                </a:lnTo>
                <a:close/>
              </a:path>
            </a:pathLst>
          </a:custGeom>
          <a:solidFill>
            <a:srgbClr val="E97031"/>
          </a:solidFill>
        </p:spPr>
        <p:txBody>
          <a:bodyPr wrap="square" lIns="0" tIns="0" rIns="0" bIns="0" rtlCol="0"/>
          <a:lstStyle/>
          <a:p/>
        </p:txBody>
      </p:sp>
      <p:sp>
        <p:nvSpPr>
          <p:cNvPr id="14" name="object 14" descr=""/>
          <p:cNvSpPr txBox="1"/>
          <p:nvPr/>
        </p:nvSpPr>
        <p:spPr>
          <a:xfrm>
            <a:off x="6065520" y="6321425"/>
            <a:ext cx="2005964" cy="300355"/>
          </a:xfrm>
          <a:prstGeom prst="rect">
            <a:avLst/>
          </a:prstGeom>
        </p:spPr>
        <p:txBody>
          <a:bodyPr wrap="square" lIns="0" tIns="12700" rIns="0" bIns="0" rtlCol="0" vert="horz">
            <a:spAutoFit/>
          </a:bodyPr>
          <a:lstStyle/>
          <a:p>
            <a:pPr marL="12700">
              <a:lnSpc>
                <a:spcPct val="100000"/>
              </a:lnSpc>
              <a:spcBef>
                <a:spcPts val="100"/>
              </a:spcBef>
            </a:pPr>
            <a:r>
              <a:rPr dirty="0" sz="1800">
                <a:solidFill>
                  <a:srgbClr val="585858"/>
                </a:solidFill>
                <a:latin typeface="Arial MT"/>
                <a:cs typeface="Arial MT"/>
              </a:rPr>
              <a:t>Received</a:t>
            </a:r>
            <a:r>
              <a:rPr dirty="0" sz="1800" spc="-10">
                <a:solidFill>
                  <a:srgbClr val="585858"/>
                </a:solidFill>
                <a:latin typeface="Arial MT"/>
                <a:cs typeface="Arial MT"/>
              </a:rPr>
              <a:t> treatment</a:t>
            </a:r>
            <a:endParaRPr sz="1800">
              <a:latin typeface="Arial MT"/>
              <a:cs typeface="Arial M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46367" rIns="0" bIns="0" rtlCol="0" vert="horz">
            <a:spAutoFit/>
          </a:bodyPr>
          <a:lstStyle/>
          <a:p>
            <a:pPr marL="2307590">
              <a:lnSpc>
                <a:spcPct val="100000"/>
              </a:lnSpc>
              <a:spcBef>
                <a:spcPts val="125"/>
              </a:spcBef>
            </a:pPr>
            <a:r>
              <a:rPr dirty="0" sz="3200"/>
              <a:t>Fragmented</a:t>
            </a:r>
            <a:r>
              <a:rPr dirty="0" sz="3200" spc="-85"/>
              <a:t> </a:t>
            </a:r>
            <a:r>
              <a:rPr dirty="0" sz="3200"/>
              <a:t>Systems</a:t>
            </a:r>
            <a:r>
              <a:rPr dirty="0" sz="3200" spc="-95"/>
              <a:t> </a:t>
            </a:r>
            <a:r>
              <a:rPr dirty="0" sz="3200"/>
              <a:t>of</a:t>
            </a:r>
            <a:r>
              <a:rPr dirty="0" sz="3200" spc="-50"/>
              <a:t> </a:t>
            </a:r>
            <a:r>
              <a:rPr dirty="0" sz="3200"/>
              <a:t>Addiction</a:t>
            </a:r>
            <a:r>
              <a:rPr dirty="0" sz="3200" spc="-80"/>
              <a:t> </a:t>
            </a:r>
            <a:r>
              <a:rPr dirty="0" sz="3200" spc="-20"/>
              <a:t>Care</a:t>
            </a:r>
            <a:endParaRPr sz="3200"/>
          </a:p>
        </p:txBody>
      </p:sp>
      <p:pic>
        <p:nvPicPr>
          <p:cNvPr id="3" name="object 3" descr=""/>
          <p:cNvPicPr/>
          <p:nvPr/>
        </p:nvPicPr>
        <p:blipFill>
          <a:blip r:embed="R7fca8c25e07b4ffb" cstate="print"/>
          <a:stretch>
            <a:fillRect/>
          </a:stretch>
        </p:blipFill>
        <p:spPr>
          <a:xfrm>
            <a:off x="2135251" y="1535175"/>
            <a:ext cx="8150225" cy="4206811"/>
          </a:xfrm>
          <a:prstGeom prst="rect">
            <a:avLst/>
          </a:prstGeom>
        </p:spPr>
      </p:pic>
      <p:sp>
        <p:nvSpPr>
          <p:cNvPr id="4" name="object 4" descr=""/>
          <p:cNvSpPr txBox="1"/>
          <p:nvPr/>
        </p:nvSpPr>
        <p:spPr>
          <a:xfrm>
            <a:off x="4112259" y="3512756"/>
            <a:ext cx="2724785" cy="1807210"/>
          </a:xfrm>
          <a:prstGeom prst="rect">
            <a:avLst/>
          </a:prstGeom>
        </p:spPr>
        <p:txBody>
          <a:bodyPr wrap="square" lIns="0" tIns="52705" rIns="0" bIns="0" rtlCol="0" vert="horz">
            <a:spAutoFit/>
          </a:bodyPr>
          <a:lstStyle/>
          <a:p>
            <a:pPr algn="ctr" marL="1457960" marR="5080">
              <a:lnSpc>
                <a:spcPts val="1950"/>
              </a:lnSpc>
              <a:spcBef>
                <a:spcPts val="415"/>
              </a:spcBef>
            </a:pPr>
            <a:r>
              <a:rPr dirty="0" sz="1850" spc="-10">
                <a:solidFill>
                  <a:srgbClr val="FFFFFF"/>
                </a:solidFill>
                <a:latin typeface="Arial MT"/>
                <a:cs typeface="Arial MT"/>
              </a:rPr>
              <a:t>Mainstream healthcare (hospitals, clinics)</a:t>
            </a:r>
            <a:endParaRPr sz="1850">
              <a:latin typeface="Arial MT"/>
              <a:cs typeface="Arial MT"/>
            </a:endParaRPr>
          </a:p>
          <a:p>
            <a:pPr algn="ctr" marL="12700" marR="1686560" indent="-3810">
              <a:lnSpc>
                <a:spcPts val="1950"/>
              </a:lnSpc>
              <a:spcBef>
                <a:spcPts val="70"/>
              </a:spcBef>
            </a:pPr>
            <a:r>
              <a:rPr dirty="0" sz="1850" spc="-10">
                <a:solidFill>
                  <a:srgbClr val="FFFFFF"/>
                </a:solidFill>
                <a:latin typeface="Arial MT"/>
                <a:cs typeface="Arial MT"/>
              </a:rPr>
              <a:t>Mental health treatment</a:t>
            </a:r>
            <a:endParaRPr sz="1850">
              <a:latin typeface="Arial MT"/>
              <a:cs typeface="Arial MT"/>
            </a:endParaRPr>
          </a:p>
        </p:txBody>
      </p:sp>
      <p:sp>
        <p:nvSpPr>
          <p:cNvPr id="5" name="object 5" descr=""/>
          <p:cNvSpPr txBox="1"/>
          <p:nvPr/>
        </p:nvSpPr>
        <p:spPr>
          <a:xfrm>
            <a:off x="4112259" y="2908236"/>
            <a:ext cx="1043305" cy="560070"/>
          </a:xfrm>
          <a:prstGeom prst="rect">
            <a:avLst/>
          </a:prstGeom>
        </p:spPr>
        <p:txBody>
          <a:bodyPr wrap="square" lIns="0" tIns="52705" rIns="0" bIns="0" rtlCol="0" vert="horz">
            <a:spAutoFit/>
          </a:bodyPr>
          <a:lstStyle/>
          <a:p>
            <a:pPr marL="12700" marR="5080" indent="13335">
              <a:lnSpc>
                <a:spcPts val="1950"/>
              </a:lnSpc>
              <a:spcBef>
                <a:spcPts val="415"/>
              </a:spcBef>
            </a:pPr>
            <a:r>
              <a:rPr dirty="0" sz="1850" spc="-10">
                <a:solidFill>
                  <a:srgbClr val="FFFFFF"/>
                </a:solidFill>
                <a:latin typeface="Arial MT"/>
                <a:cs typeface="Arial MT"/>
              </a:rPr>
              <a:t>Addiction treatment</a:t>
            </a:r>
            <a:endParaRPr sz="1850">
              <a:latin typeface="Arial MT"/>
              <a:cs typeface="Arial MT"/>
            </a:endParaRPr>
          </a:p>
        </p:txBody>
      </p:sp>
      <p:sp>
        <p:nvSpPr>
          <p:cNvPr id="6" name="object 6" descr=""/>
          <p:cNvSpPr txBox="1"/>
          <p:nvPr/>
        </p:nvSpPr>
        <p:spPr>
          <a:xfrm>
            <a:off x="7297166" y="2749486"/>
            <a:ext cx="1017269" cy="807720"/>
          </a:xfrm>
          <a:prstGeom prst="rect">
            <a:avLst/>
          </a:prstGeom>
        </p:spPr>
        <p:txBody>
          <a:bodyPr wrap="square" lIns="0" tIns="52705" rIns="0" bIns="0" rtlCol="0" vert="horz">
            <a:spAutoFit/>
          </a:bodyPr>
          <a:lstStyle/>
          <a:p>
            <a:pPr algn="ctr" marL="12700" marR="5080" indent="635">
              <a:lnSpc>
                <a:spcPts val="1950"/>
              </a:lnSpc>
              <a:spcBef>
                <a:spcPts val="415"/>
              </a:spcBef>
            </a:pPr>
            <a:r>
              <a:rPr dirty="0" sz="1850" spc="-20">
                <a:solidFill>
                  <a:srgbClr val="FFFFFF"/>
                </a:solidFill>
                <a:latin typeface="Arial MT"/>
                <a:cs typeface="Arial MT"/>
              </a:rPr>
              <a:t>Harm </a:t>
            </a:r>
            <a:r>
              <a:rPr dirty="0" sz="1850" spc="-10">
                <a:solidFill>
                  <a:srgbClr val="FFFFFF"/>
                </a:solidFill>
                <a:latin typeface="Arial MT"/>
                <a:cs typeface="Arial MT"/>
              </a:rPr>
              <a:t>reduction services</a:t>
            </a:r>
            <a:endParaRPr sz="1850">
              <a:latin typeface="Arial MT"/>
              <a:cs typeface="Arial MT"/>
            </a:endParaRPr>
          </a:p>
        </p:txBody>
      </p:sp>
      <p:sp>
        <p:nvSpPr>
          <p:cNvPr id="7" name="object 7" descr=""/>
          <p:cNvSpPr txBox="1"/>
          <p:nvPr/>
        </p:nvSpPr>
        <p:spPr>
          <a:xfrm>
            <a:off x="3509645" y="6138862"/>
            <a:ext cx="4921885" cy="243204"/>
          </a:xfrm>
          <a:prstGeom prst="rect">
            <a:avLst/>
          </a:prstGeom>
        </p:spPr>
        <p:txBody>
          <a:bodyPr wrap="square" lIns="0" tIns="15875" rIns="0" bIns="0" rtlCol="0" vert="horz">
            <a:spAutoFit/>
          </a:bodyPr>
          <a:lstStyle/>
          <a:p>
            <a:pPr marL="12700">
              <a:lnSpc>
                <a:spcPct val="100000"/>
              </a:lnSpc>
              <a:spcBef>
                <a:spcPts val="125"/>
              </a:spcBef>
            </a:pPr>
            <a:r>
              <a:rPr dirty="0" sz="1400">
                <a:latin typeface="Arial MT"/>
                <a:cs typeface="Arial MT"/>
              </a:rPr>
              <a:t>Siloed</a:t>
            </a:r>
            <a:r>
              <a:rPr dirty="0" sz="1400" spc="-80">
                <a:latin typeface="Arial MT"/>
                <a:cs typeface="Arial MT"/>
              </a:rPr>
              <a:t> </a:t>
            </a:r>
            <a:r>
              <a:rPr dirty="0" sz="1400">
                <a:latin typeface="Arial MT"/>
                <a:cs typeface="Arial MT"/>
              </a:rPr>
              <a:t>by different</a:t>
            </a:r>
            <a:r>
              <a:rPr dirty="0" sz="1400" spc="-55">
                <a:latin typeface="Arial MT"/>
                <a:cs typeface="Arial MT"/>
              </a:rPr>
              <a:t> </a:t>
            </a:r>
            <a:r>
              <a:rPr dirty="0" sz="1400">
                <a:latin typeface="Arial MT"/>
                <a:cs typeface="Arial MT"/>
              </a:rPr>
              <a:t>regulations,</a:t>
            </a:r>
            <a:r>
              <a:rPr dirty="0" sz="1400" spc="15">
                <a:latin typeface="Arial MT"/>
                <a:cs typeface="Arial MT"/>
              </a:rPr>
              <a:t> </a:t>
            </a:r>
            <a:r>
              <a:rPr dirty="0" sz="1400">
                <a:latin typeface="Arial MT"/>
                <a:cs typeface="Arial MT"/>
              </a:rPr>
              <a:t>payors,</a:t>
            </a:r>
            <a:r>
              <a:rPr dirty="0" sz="1400" spc="10">
                <a:latin typeface="Arial MT"/>
                <a:cs typeface="Arial MT"/>
              </a:rPr>
              <a:t> </a:t>
            </a:r>
            <a:r>
              <a:rPr dirty="0" sz="1400" spc="-10">
                <a:latin typeface="Arial MT"/>
                <a:cs typeface="Arial MT"/>
              </a:rPr>
              <a:t>providers</a:t>
            </a:r>
            <a:r>
              <a:rPr dirty="0" sz="1400" spc="-70">
                <a:latin typeface="Arial MT"/>
                <a:cs typeface="Arial MT"/>
              </a:rPr>
              <a:t> </a:t>
            </a:r>
            <a:r>
              <a:rPr dirty="0" sz="1400">
                <a:latin typeface="Arial MT"/>
                <a:cs typeface="Arial MT"/>
              </a:rPr>
              <a:t>and</a:t>
            </a:r>
            <a:r>
              <a:rPr dirty="0" sz="1400" spc="-15">
                <a:latin typeface="Arial MT"/>
                <a:cs typeface="Arial MT"/>
              </a:rPr>
              <a:t> </a:t>
            </a:r>
            <a:r>
              <a:rPr dirty="0" sz="1400" spc="-10">
                <a:latin typeface="Arial MT"/>
                <a:cs typeface="Arial MT"/>
              </a:rPr>
              <a:t>practices</a:t>
            </a:r>
            <a:endParaRPr sz="1400">
              <a:latin typeface="Arial MT"/>
              <a:cs typeface="Arial M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Methadone</a:t>
            </a:r>
            <a:r>
              <a:rPr dirty="0" sz="4400" spc="-135"/>
              <a:t> </a:t>
            </a:r>
            <a:r>
              <a:rPr dirty="0" sz="4400"/>
              <a:t>access</a:t>
            </a:r>
            <a:r>
              <a:rPr dirty="0" sz="4400" spc="-50"/>
              <a:t> </a:t>
            </a:r>
            <a:r>
              <a:rPr dirty="0" sz="4400"/>
              <a:t>varies</a:t>
            </a:r>
            <a:r>
              <a:rPr dirty="0" sz="4400" spc="-45"/>
              <a:t> </a:t>
            </a:r>
            <a:r>
              <a:rPr dirty="0" sz="4400"/>
              <a:t>across</a:t>
            </a:r>
            <a:r>
              <a:rPr dirty="0" sz="4400" spc="-40"/>
              <a:t> </a:t>
            </a:r>
            <a:r>
              <a:rPr dirty="0" sz="4400" spc="-25"/>
              <a:t>US</a:t>
            </a:r>
            <a:endParaRPr sz="4400"/>
          </a:p>
        </p:txBody>
      </p:sp>
      <p:pic>
        <p:nvPicPr>
          <p:cNvPr id="3" name="object 3"/>
          <p:cNvPicPr/>
          <p:nvPr/>
        </p:nvPicPr>
        <p:blipFill>
          <a:blip r:embed="R1706e7735ed64e32" cstate="print"/>
          <a:stretch>
            <a:fillRect/>
          </a:stretch>
        </p:blipFill>
        <p:spPr>
          <a:xfrm>
            <a:off x="666388" y="1767452"/>
            <a:ext cx="8252749" cy="4769119"/>
          </a:xfrm>
          <a:prstGeom prst="rect">
            <a:avLst/>
          </a:prstGeom>
        </p:spPr>
      </p:pic>
      <p:sp>
        <p:nvSpPr>
          <p:cNvPr id="4" name="object 4" descr=""/>
          <p:cNvSpPr txBox="1"/>
          <p:nvPr/>
        </p:nvSpPr>
        <p:spPr>
          <a:xfrm>
            <a:off x="8940165" y="2543873"/>
            <a:ext cx="2802255" cy="1860550"/>
          </a:xfrm>
          <a:prstGeom prst="rect">
            <a:avLst/>
          </a:prstGeom>
        </p:spPr>
        <p:txBody>
          <a:bodyPr wrap="square" lIns="0" tIns="15875" rIns="0" bIns="0" rtlCol="0" vert="horz">
            <a:spAutoFit/>
          </a:bodyPr>
          <a:lstStyle/>
          <a:p>
            <a:pPr marL="12700" marR="5080">
              <a:lnSpc>
                <a:spcPct val="100000"/>
              </a:lnSpc>
              <a:spcBef>
                <a:spcPts val="125"/>
              </a:spcBef>
            </a:pPr>
            <a:r>
              <a:rPr dirty="0" sz="2000">
                <a:latin typeface="Arial MT"/>
                <a:cs typeface="Arial MT"/>
              </a:rPr>
              <a:t>Only</a:t>
            </a:r>
            <a:r>
              <a:rPr dirty="0" sz="2000" spc="-45">
                <a:latin typeface="Arial MT"/>
                <a:cs typeface="Arial MT"/>
              </a:rPr>
              <a:t> </a:t>
            </a:r>
            <a:r>
              <a:rPr dirty="0" sz="2000">
                <a:latin typeface="Arial MT"/>
                <a:cs typeface="Arial MT"/>
              </a:rPr>
              <a:t>20%</a:t>
            </a:r>
            <a:r>
              <a:rPr dirty="0" sz="2000" spc="-5">
                <a:latin typeface="Arial MT"/>
                <a:cs typeface="Arial MT"/>
              </a:rPr>
              <a:t> </a:t>
            </a:r>
            <a:r>
              <a:rPr dirty="0" sz="2000">
                <a:latin typeface="Arial MT"/>
                <a:cs typeface="Arial MT"/>
              </a:rPr>
              <a:t>of</a:t>
            </a:r>
            <a:r>
              <a:rPr dirty="0" sz="2000" spc="-45">
                <a:latin typeface="Arial MT"/>
                <a:cs typeface="Arial MT"/>
              </a:rPr>
              <a:t> </a:t>
            </a:r>
            <a:r>
              <a:rPr dirty="0" sz="2000" spc="-25">
                <a:latin typeface="Arial MT"/>
                <a:cs typeface="Arial MT"/>
              </a:rPr>
              <a:t>US </a:t>
            </a:r>
            <a:r>
              <a:rPr dirty="0" sz="2000">
                <a:latin typeface="Arial MT"/>
                <a:cs typeface="Arial MT"/>
              </a:rPr>
              <a:t>Counties</a:t>
            </a:r>
            <a:r>
              <a:rPr dirty="0" sz="2000" spc="-40">
                <a:latin typeface="Arial MT"/>
                <a:cs typeface="Arial MT"/>
              </a:rPr>
              <a:t> </a:t>
            </a:r>
            <a:r>
              <a:rPr dirty="0" sz="2000" spc="-20">
                <a:latin typeface="Arial MT"/>
                <a:cs typeface="Arial MT"/>
              </a:rPr>
              <a:t>have </a:t>
            </a:r>
            <a:r>
              <a:rPr dirty="0" sz="2000">
                <a:latin typeface="Arial MT"/>
                <a:cs typeface="Arial MT"/>
              </a:rPr>
              <a:t>methadone</a:t>
            </a:r>
            <a:r>
              <a:rPr dirty="0" sz="2000" spc="-70">
                <a:latin typeface="Arial MT"/>
                <a:cs typeface="Arial MT"/>
              </a:rPr>
              <a:t> </a:t>
            </a:r>
            <a:r>
              <a:rPr dirty="0" sz="2000" spc="-10">
                <a:latin typeface="Arial MT"/>
                <a:cs typeface="Arial MT"/>
              </a:rPr>
              <a:t>access </a:t>
            </a:r>
            <a:r>
              <a:rPr dirty="0" sz="2000">
                <a:latin typeface="Arial MT"/>
                <a:cs typeface="Arial MT"/>
              </a:rPr>
              <a:t>through</a:t>
            </a:r>
            <a:r>
              <a:rPr dirty="0" sz="2000" spc="-40">
                <a:latin typeface="Arial MT"/>
                <a:cs typeface="Arial MT"/>
              </a:rPr>
              <a:t> </a:t>
            </a:r>
            <a:r>
              <a:rPr dirty="0" sz="2000" spc="-10">
                <a:latin typeface="Arial MT"/>
                <a:cs typeface="Arial MT"/>
              </a:rPr>
              <a:t>federally </a:t>
            </a:r>
            <a:r>
              <a:rPr dirty="0" sz="2000">
                <a:latin typeface="Arial MT"/>
                <a:cs typeface="Arial MT"/>
              </a:rPr>
              <a:t>certified</a:t>
            </a:r>
            <a:r>
              <a:rPr dirty="0" sz="2000" spc="-80">
                <a:latin typeface="Arial MT"/>
                <a:cs typeface="Arial MT"/>
              </a:rPr>
              <a:t> </a:t>
            </a:r>
            <a:r>
              <a:rPr dirty="0" sz="2000">
                <a:latin typeface="Arial MT"/>
                <a:cs typeface="Arial MT"/>
              </a:rPr>
              <a:t>opioid</a:t>
            </a:r>
            <a:r>
              <a:rPr dirty="0" sz="2000" spc="-70">
                <a:latin typeface="Arial MT"/>
                <a:cs typeface="Arial MT"/>
              </a:rPr>
              <a:t> </a:t>
            </a:r>
            <a:r>
              <a:rPr dirty="0" sz="2000" spc="-10">
                <a:latin typeface="Arial MT"/>
                <a:cs typeface="Arial MT"/>
              </a:rPr>
              <a:t>treatment </a:t>
            </a:r>
            <a:r>
              <a:rPr dirty="0" sz="2000">
                <a:latin typeface="Arial MT"/>
                <a:cs typeface="Arial MT"/>
              </a:rPr>
              <a:t>programs</a:t>
            </a:r>
            <a:r>
              <a:rPr dirty="0" sz="2000" spc="-65">
                <a:latin typeface="Arial MT"/>
                <a:cs typeface="Arial MT"/>
              </a:rPr>
              <a:t> </a:t>
            </a:r>
            <a:r>
              <a:rPr dirty="0" sz="2000" spc="-10">
                <a:latin typeface="Arial MT"/>
                <a:cs typeface="Arial MT"/>
              </a:rPr>
              <a:t>(OTPs)</a:t>
            </a:r>
            <a:endParaRPr sz="2000">
              <a:latin typeface="Arial MT"/>
              <a:cs typeface="Arial MT"/>
            </a:endParaRPr>
          </a:p>
        </p:txBody>
      </p:sp>
      <p:sp>
        <p:nvSpPr>
          <p:cNvPr id="5" name="object 5" descr=""/>
          <p:cNvSpPr txBox="1"/>
          <p:nvPr/>
        </p:nvSpPr>
        <p:spPr>
          <a:xfrm>
            <a:off x="7626731" y="6523355"/>
            <a:ext cx="3834765" cy="208915"/>
          </a:xfrm>
          <a:prstGeom prst="rect">
            <a:avLst/>
          </a:prstGeom>
        </p:spPr>
        <p:txBody>
          <a:bodyPr wrap="square" lIns="0" tIns="12700" rIns="0" bIns="0" rtlCol="0" vert="horz">
            <a:spAutoFit/>
          </a:bodyPr>
          <a:lstStyle/>
          <a:p>
            <a:pPr marL="12700">
              <a:lnSpc>
                <a:spcPct val="100000"/>
              </a:lnSpc>
              <a:spcBef>
                <a:spcPts val="100"/>
              </a:spcBef>
            </a:pPr>
            <a:r>
              <a:rPr dirty="0" sz="1200">
                <a:latin typeface="Arial MT"/>
                <a:cs typeface="Arial MT"/>
              </a:rPr>
              <a:t>Krawczyk</a:t>
            </a:r>
            <a:r>
              <a:rPr dirty="0" sz="1200" spc="-10">
                <a:latin typeface="Arial MT"/>
                <a:cs typeface="Arial MT"/>
              </a:rPr>
              <a:t> </a:t>
            </a:r>
            <a:r>
              <a:rPr dirty="0" sz="1200">
                <a:latin typeface="Arial MT"/>
                <a:cs typeface="Arial MT"/>
              </a:rPr>
              <a:t>N</a:t>
            </a:r>
            <a:r>
              <a:rPr dirty="0" sz="1200" spc="-35">
                <a:latin typeface="Arial MT"/>
                <a:cs typeface="Arial MT"/>
              </a:rPr>
              <a:t> </a:t>
            </a:r>
            <a:r>
              <a:rPr dirty="0" sz="1200">
                <a:latin typeface="Arial MT"/>
                <a:cs typeface="Arial MT"/>
              </a:rPr>
              <a:t>et</a:t>
            </a:r>
            <a:r>
              <a:rPr dirty="0" sz="1200" spc="-30">
                <a:latin typeface="Arial MT"/>
                <a:cs typeface="Arial MT"/>
              </a:rPr>
              <a:t> </a:t>
            </a:r>
            <a:r>
              <a:rPr dirty="0" sz="1200">
                <a:latin typeface="Arial MT"/>
                <a:cs typeface="Arial MT"/>
              </a:rPr>
              <a:t>al.</a:t>
            </a:r>
            <a:r>
              <a:rPr dirty="0" sz="1200" spc="-25">
                <a:latin typeface="Arial MT"/>
                <a:cs typeface="Arial MT"/>
              </a:rPr>
              <a:t> </a:t>
            </a:r>
            <a:r>
              <a:rPr dirty="0" sz="1200">
                <a:latin typeface="Arial MT"/>
                <a:cs typeface="Arial MT"/>
              </a:rPr>
              <a:t>Health</a:t>
            </a:r>
            <a:r>
              <a:rPr dirty="0" sz="1200" spc="10">
                <a:latin typeface="Arial MT"/>
                <a:cs typeface="Arial MT"/>
              </a:rPr>
              <a:t> </a:t>
            </a:r>
            <a:r>
              <a:rPr dirty="0" sz="1200" spc="-10">
                <a:latin typeface="Arial MT"/>
                <a:cs typeface="Arial MT"/>
              </a:rPr>
              <a:t>Affairs</a:t>
            </a:r>
            <a:r>
              <a:rPr dirty="0" sz="1200" spc="-70">
                <a:latin typeface="Arial MT"/>
                <a:cs typeface="Arial MT"/>
              </a:rPr>
              <a:t> </a:t>
            </a:r>
            <a:r>
              <a:rPr dirty="0" sz="1200">
                <a:latin typeface="Arial MT"/>
                <a:cs typeface="Arial MT"/>
              </a:rPr>
              <a:t>Scholar,</a:t>
            </a:r>
            <a:r>
              <a:rPr dirty="0" sz="1200" spc="-25">
                <a:latin typeface="Arial MT"/>
                <a:cs typeface="Arial MT"/>
              </a:rPr>
              <a:t> </a:t>
            </a:r>
            <a:r>
              <a:rPr dirty="0" sz="1200">
                <a:latin typeface="Arial MT"/>
                <a:cs typeface="Arial MT"/>
              </a:rPr>
              <a:t>2023,</a:t>
            </a:r>
            <a:r>
              <a:rPr dirty="0" sz="1200" spc="-25">
                <a:latin typeface="Arial MT"/>
                <a:cs typeface="Arial MT"/>
              </a:rPr>
              <a:t> </a:t>
            </a:r>
            <a:r>
              <a:rPr dirty="0" sz="1200">
                <a:latin typeface="Arial MT"/>
                <a:cs typeface="Arial MT"/>
              </a:rPr>
              <a:t>1(1),</a:t>
            </a:r>
            <a:r>
              <a:rPr dirty="0" sz="1200" spc="-25">
                <a:latin typeface="Arial MT"/>
                <a:cs typeface="Arial MT"/>
              </a:rPr>
              <a:t> 1–4</a:t>
            </a:r>
            <a:endParaRPr sz="1200">
              <a:latin typeface="Arial MT"/>
              <a:cs typeface="Arial M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575" y="381063"/>
            <a:ext cx="9539605" cy="1176655"/>
          </a:xfrm>
          <a:prstGeom prst="rect"/>
        </p:spPr>
        <p:txBody>
          <a:bodyPr wrap="square" lIns="0" tIns="83185" rIns="0" bIns="0" rtlCol="0" vert="horz">
            <a:spAutoFit/>
          </a:bodyPr>
          <a:lstStyle/>
          <a:p>
            <a:pPr marL="12700" marR="5080">
              <a:lnSpc>
                <a:spcPts val="4280"/>
              </a:lnSpc>
              <a:spcBef>
                <a:spcPts val="655"/>
              </a:spcBef>
            </a:pPr>
            <a:r>
              <a:rPr dirty="0"/>
              <a:t>Buprenorphine</a:t>
            </a:r>
            <a:r>
              <a:rPr dirty="0" spc="90"/>
              <a:t> </a:t>
            </a:r>
            <a:r>
              <a:rPr dirty="0"/>
              <a:t>treatment</a:t>
            </a:r>
            <a:r>
              <a:rPr dirty="0" spc="60"/>
              <a:t> </a:t>
            </a:r>
            <a:r>
              <a:rPr dirty="0"/>
              <a:t>differs</a:t>
            </a:r>
            <a:r>
              <a:rPr dirty="0" spc="50"/>
              <a:t> </a:t>
            </a:r>
            <a:r>
              <a:rPr dirty="0"/>
              <a:t>by</a:t>
            </a:r>
            <a:r>
              <a:rPr dirty="0" spc="30"/>
              <a:t> </a:t>
            </a:r>
            <a:r>
              <a:rPr dirty="0" spc="-10"/>
              <a:t>insurance </a:t>
            </a:r>
            <a:r>
              <a:rPr dirty="0"/>
              <a:t>and</a:t>
            </a:r>
            <a:r>
              <a:rPr dirty="0" spc="65"/>
              <a:t> </a:t>
            </a:r>
            <a:r>
              <a:rPr dirty="0" spc="-20"/>
              <a:t>race</a:t>
            </a:r>
          </a:p>
        </p:txBody>
      </p:sp>
      <p:sp>
        <p:nvSpPr>
          <p:cNvPr id="3" name="object 3" descr=""/>
          <p:cNvSpPr txBox="1"/>
          <p:nvPr/>
        </p:nvSpPr>
        <p:spPr>
          <a:xfrm>
            <a:off x="8940165" y="2543873"/>
            <a:ext cx="2841625" cy="2165985"/>
          </a:xfrm>
          <a:prstGeom prst="rect">
            <a:avLst/>
          </a:prstGeom>
        </p:spPr>
        <p:txBody>
          <a:bodyPr wrap="square" lIns="0" tIns="15875" rIns="0" bIns="0" rtlCol="0" vert="horz">
            <a:spAutoFit/>
          </a:bodyPr>
          <a:lstStyle/>
          <a:p>
            <a:pPr marL="12700" marR="5080">
              <a:lnSpc>
                <a:spcPct val="100000"/>
              </a:lnSpc>
              <a:spcBef>
                <a:spcPts val="125"/>
              </a:spcBef>
            </a:pPr>
            <a:r>
              <a:rPr dirty="0" sz="2000">
                <a:latin typeface="Arial MT"/>
                <a:cs typeface="Arial MT"/>
              </a:rPr>
              <a:t>White</a:t>
            </a:r>
            <a:r>
              <a:rPr dirty="0" sz="2000" spc="-25">
                <a:latin typeface="Arial MT"/>
                <a:cs typeface="Arial MT"/>
              </a:rPr>
              <a:t> </a:t>
            </a:r>
            <a:r>
              <a:rPr dirty="0" sz="2000">
                <a:latin typeface="Arial MT"/>
                <a:cs typeface="Arial MT"/>
              </a:rPr>
              <a:t>Americans</a:t>
            </a:r>
            <a:r>
              <a:rPr dirty="0" sz="2000" spc="-55">
                <a:latin typeface="Arial MT"/>
                <a:cs typeface="Arial MT"/>
              </a:rPr>
              <a:t> </a:t>
            </a:r>
            <a:r>
              <a:rPr dirty="0" sz="2000" spc="-25">
                <a:latin typeface="Arial MT"/>
                <a:cs typeface="Arial MT"/>
              </a:rPr>
              <a:t>and </a:t>
            </a:r>
            <a:r>
              <a:rPr dirty="0" sz="2000">
                <a:latin typeface="Arial MT"/>
                <a:cs typeface="Arial MT"/>
              </a:rPr>
              <a:t>privately</a:t>
            </a:r>
            <a:r>
              <a:rPr dirty="0" sz="2000" spc="25">
                <a:latin typeface="Arial MT"/>
                <a:cs typeface="Arial MT"/>
              </a:rPr>
              <a:t> </a:t>
            </a:r>
            <a:r>
              <a:rPr dirty="0" sz="2000" spc="-10">
                <a:latin typeface="Arial MT"/>
                <a:cs typeface="Arial MT"/>
              </a:rPr>
              <a:t>insured/self-</a:t>
            </a:r>
            <a:r>
              <a:rPr dirty="0" sz="2000" spc="-25">
                <a:latin typeface="Arial MT"/>
                <a:cs typeface="Arial MT"/>
              </a:rPr>
              <a:t>pay </a:t>
            </a:r>
            <a:r>
              <a:rPr dirty="0" sz="2000">
                <a:latin typeface="Arial MT"/>
                <a:cs typeface="Arial MT"/>
              </a:rPr>
              <a:t>individuals</a:t>
            </a:r>
            <a:r>
              <a:rPr dirty="0" sz="2000" spc="-85">
                <a:latin typeface="Arial MT"/>
                <a:cs typeface="Arial MT"/>
              </a:rPr>
              <a:t> </a:t>
            </a:r>
            <a:r>
              <a:rPr dirty="0" sz="2000">
                <a:latin typeface="Arial MT"/>
                <a:cs typeface="Arial MT"/>
              </a:rPr>
              <a:t>more</a:t>
            </a:r>
            <a:r>
              <a:rPr dirty="0" sz="2000" spc="-50">
                <a:latin typeface="Arial MT"/>
                <a:cs typeface="Arial MT"/>
              </a:rPr>
              <a:t> </a:t>
            </a:r>
            <a:r>
              <a:rPr dirty="0" sz="2000">
                <a:latin typeface="Arial MT"/>
                <a:cs typeface="Arial MT"/>
              </a:rPr>
              <a:t>likely</a:t>
            </a:r>
            <a:r>
              <a:rPr dirty="0" sz="2000" spc="-10">
                <a:latin typeface="Arial MT"/>
                <a:cs typeface="Arial MT"/>
              </a:rPr>
              <a:t> </a:t>
            </a:r>
            <a:r>
              <a:rPr dirty="0" sz="2000" spc="-25">
                <a:latin typeface="Arial MT"/>
                <a:cs typeface="Arial MT"/>
              </a:rPr>
              <a:t>to </a:t>
            </a:r>
            <a:r>
              <a:rPr dirty="0" sz="2000">
                <a:latin typeface="Arial MT"/>
                <a:cs typeface="Arial MT"/>
              </a:rPr>
              <a:t>access</a:t>
            </a:r>
            <a:r>
              <a:rPr dirty="0" sz="2000" spc="-75">
                <a:latin typeface="Arial MT"/>
                <a:cs typeface="Arial MT"/>
              </a:rPr>
              <a:t> </a:t>
            </a:r>
            <a:r>
              <a:rPr dirty="0" sz="2000" spc="-10">
                <a:latin typeface="Arial MT"/>
                <a:cs typeface="Arial MT"/>
              </a:rPr>
              <a:t>buprenorphine </a:t>
            </a:r>
            <a:r>
              <a:rPr dirty="0" sz="2000">
                <a:latin typeface="Arial MT"/>
                <a:cs typeface="Arial MT"/>
              </a:rPr>
              <a:t>treatment</a:t>
            </a:r>
            <a:r>
              <a:rPr dirty="0" sz="2000" spc="-25">
                <a:latin typeface="Arial MT"/>
                <a:cs typeface="Arial MT"/>
              </a:rPr>
              <a:t> </a:t>
            </a:r>
            <a:r>
              <a:rPr dirty="0" sz="2000">
                <a:latin typeface="Arial MT"/>
                <a:cs typeface="Arial MT"/>
              </a:rPr>
              <a:t>than</a:t>
            </a:r>
            <a:r>
              <a:rPr dirty="0" sz="2000" spc="-60">
                <a:latin typeface="Arial MT"/>
                <a:cs typeface="Arial MT"/>
              </a:rPr>
              <a:t> </a:t>
            </a:r>
            <a:r>
              <a:rPr dirty="0" sz="2000" spc="-20">
                <a:latin typeface="Arial MT"/>
                <a:cs typeface="Arial MT"/>
              </a:rPr>
              <a:t>non- </a:t>
            </a:r>
            <a:r>
              <a:rPr dirty="0" sz="2000">
                <a:latin typeface="Arial MT"/>
                <a:cs typeface="Arial MT"/>
              </a:rPr>
              <a:t>White</a:t>
            </a:r>
            <a:r>
              <a:rPr dirty="0" sz="2000" spc="-10">
                <a:latin typeface="Arial MT"/>
                <a:cs typeface="Arial MT"/>
              </a:rPr>
              <a:t> </a:t>
            </a:r>
            <a:r>
              <a:rPr dirty="0" sz="2000">
                <a:latin typeface="Arial MT"/>
                <a:cs typeface="Arial MT"/>
              </a:rPr>
              <a:t>and</a:t>
            </a:r>
            <a:r>
              <a:rPr dirty="0" sz="2000" spc="-75">
                <a:latin typeface="Arial MT"/>
                <a:cs typeface="Arial MT"/>
              </a:rPr>
              <a:t> </a:t>
            </a:r>
            <a:r>
              <a:rPr dirty="0" sz="2000" spc="-10">
                <a:latin typeface="Arial MT"/>
                <a:cs typeface="Arial MT"/>
              </a:rPr>
              <a:t>publicly insured</a:t>
            </a:r>
            <a:endParaRPr sz="2000">
              <a:latin typeface="Arial MT"/>
              <a:cs typeface="Arial MT"/>
            </a:endParaRPr>
          </a:p>
        </p:txBody>
      </p:sp>
      <p:pic>
        <p:nvPicPr>
          <p:cNvPr id="4" name="object 4" descr=""/>
          <p:cNvPicPr/>
          <p:nvPr/>
        </p:nvPicPr>
        <p:blipFill>
          <a:blip r:embed="Re55f1f76e84b40ed" cstate="print"/>
          <a:stretch>
            <a:fillRect/>
          </a:stretch>
        </p:blipFill>
        <p:spPr>
          <a:xfrm>
            <a:off x="253669" y="1695450"/>
            <a:ext cx="8180833" cy="4667250"/>
          </a:xfrm>
          <a:prstGeom prst="rect">
            <a:avLst/>
          </a:prstGeom>
        </p:spPr>
      </p:pic>
      <p:sp>
        <p:nvSpPr>
          <p:cNvPr id="5" name="object 5" descr=""/>
          <p:cNvSpPr txBox="1"/>
          <p:nvPr/>
        </p:nvSpPr>
        <p:spPr>
          <a:xfrm>
            <a:off x="8895715" y="6387147"/>
            <a:ext cx="2387600" cy="208279"/>
          </a:xfrm>
          <a:prstGeom prst="rect">
            <a:avLst/>
          </a:prstGeom>
        </p:spPr>
        <p:txBody>
          <a:bodyPr wrap="square" lIns="0" tIns="12700" rIns="0" bIns="0" rtlCol="0" vert="horz">
            <a:spAutoFit/>
          </a:bodyPr>
          <a:lstStyle/>
          <a:p>
            <a:pPr marL="12700">
              <a:lnSpc>
                <a:spcPct val="100000"/>
              </a:lnSpc>
              <a:spcBef>
                <a:spcPts val="100"/>
              </a:spcBef>
            </a:pPr>
            <a:r>
              <a:rPr dirty="0" sz="1200" spc="-10">
                <a:latin typeface="Calibri"/>
                <a:cs typeface="Calibri"/>
              </a:rPr>
              <a:t>Lagisetty</a:t>
            </a:r>
            <a:r>
              <a:rPr dirty="0" sz="1200" spc="10">
                <a:latin typeface="Calibri"/>
                <a:cs typeface="Calibri"/>
              </a:rPr>
              <a:t> </a:t>
            </a:r>
            <a:r>
              <a:rPr dirty="0" sz="1200">
                <a:latin typeface="Calibri"/>
                <a:cs typeface="Calibri"/>
              </a:rPr>
              <a:t>P</a:t>
            </a:r>
            <a:r>
              <a:rPr dirty="0" sz="1200" spc="-5">
                <a:latin typeface="Calibri"/>
                <a:cs typeface="Calibri"/>
              </a:rPr>
              <a:t> </a:t>
            </a:r>
            <a:r>
              <a:rPr dirty="0" sz="1200">
                <a:latin typeface="Calibri"/>
                <a:cs typeface="Calibri"/>
              </a:rPr>
              <a:t>et</a:t>
            </a:r>
            <a:r>
              <a:rPr dirty="0" sz="1200" spc="-10">
                <a:latin typeface="Calibri"/>
                <a:cs typeface="Calibri"/>
              </a:rPr>
              <a:t> </a:t>
            </a:r>
            <a:r>
              <a:rPr dirty="0" sz="1200">
                <a:latin typeface="Calibri"/>
                <a:cs typeface="Calibri"/>
              </a:rPr>
              <a:t>al</a:t>
            </a:r>
            <a:r>
              <a:rPr dirty="0" sz="1200" spc="-35">
                <a:latin typeface="Calibri"/>
                <a:cs typeface="Calibri"/>
              </a:rPr>
              <a:t> </a:t>
            </a:r>
            <a:r>
              <a:rPr dirty="0" sz="1200">
                <a:latin typeface="Calibri"/>
                <a:cs typeface="Calibri"/>
              </a:rPr>
              <a:t>JAMA</a:t>
            </a:r>
            <a:r>
              <a:rPr dirty="0" sz="1200" spc="-5">
                <a:latin typeface="Calibri"/>
                <a:cs typeface="Calibri"/>
              </a:rPr>
              <a:t> </a:t>
            </a:r>
            <a:r>
              <a:rPr dirty="0" sz="1200" spc="-10">
                <a:latin typeface="Calibri"/>
                <a:cs typeface="Calibri"/>
              </a:rPr>
              <a:t>Psychiatry</a:t>
            </a:r>
            <a:r>
              <a:rPr dirty="0" sz="1200" spc="-5">
                <a:latin typeface="Calibri"/>
                <a:cs typeface="Calibri"/>
              </a:rPr>
              <a:t> </a:t>
            </a:r>
            <a:r>
              <a:rPr dirty="0" sz="1200" spc="-20">
                <a:latin typeface="Calibri"/>
                <a:cs typeface="Calibri"/>
              </a:rPr>
              <a:t>2019</a:t>
            </a:r>
            <a:endParaRPr sz="12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Key</a:t>
            </a:r>
            <a:r>
              <a:rPr dirty="0" sz="4400" spc="-20"/>
              <a:t> </a:t>
            </a:r>
            <a:r>
              <a:rPr dirty="0" sz="4400" spc="-10"/>
              <a:t>Questions</a:t>
            </a:r>
            <a:endParaRPr sz="4400"/>
          </a:p>
        </p:txBody>
      </p:sp>
      <p:sp>
        <p:nvSpPr>
          <p:cNvPr id="3" name="object 3" descr=""/>
          <p:cNvSpPr txBox="1">
            <a:spLocks noGrp="1"/>
          </p:cNvSpPr>
          <p:nvPr>
            <p:ph type="body" idx="1"/>
          </p:nvPr>
        </p:nvSpPr>
        <p:spPr>
          <a:prstGeom prst="rect"/>
        </p:spPr>
        <p:txBody>
          <a:bodyPr wrap="square" lIns="0" tIns="16510" rIns="0" bIns="0" rtlCol="0" vert="horz">
            <a:spAutoFit/>
          </a:bodyPr>
          <a:lstStyle/>
          <a:p>
            <a:pPr marL="354965" indent="-342265">
              <a:lnSpc>
                <a:spcPct val="100000"/>
              </a:lnSpc>
              <a:spcBef>
                <a:spcPts val="130"/>
              </a:spcBef>
              <a:buSzPct val="65454"/>
              <a:buChar char="•"/>
              <a:tabLst>
                <a:tab pos="354965" algn="l"/>
              </a:tabLst>
            </a:pPr>
            <a:r>
              <a:rPr dirty="0"/>
              <a:t>What</a:t>
            </a:r>
            <a:r>
              <a:rPr dirty="0" spc="130"/>
              <a:t> </a:t>
            </a:r>
            <a:r>
              <a:rPr dirty="0"/>
              <a:t>is</a:t>
            </a:r>
            <a:r>
              <a:rPr dirty="0" spc="120"/>
              <a:t> </a:t>
            </a:r>
            <a:r>
              <a:rPr dirty="0"/>
              <a:t>opioid</a:t>
            </a:r>
            <a:r>
              <a:rPr dirty="0" spc="110"/>
              <a:t> </a:t>
            </a:r>
            <a:r>
              <a:rPr dirty="0"/>
              <a:t>use</a:t>
            </a:r>
            <a:r>
              <a:rPr dirty="0" spc="114"/>
              <a:t> </a:t>
            </a:r>
            <a:r>
              <a:rPr dirty="0"/>
              <a:t>disorder</a:t>
            </a:r>
            <a:r>
              <a:rPr dirty="0" spc="135"/>
              <a:t> </a:t>
            </a:r>
            <a:r>
              <a:rPr dirty="0"/>
              <a:t>in</a:t>
            </a:r>
            <a:r>
              <a:rPr dirty="0" spc="110"/>
              <a:t> </a:t>
            </a:r>
            <a:r>
              <a:rPr dirty="0"/>
              <a:t>the</a:t>
            </a:r>
            <a:r>
              <a:rPr dirty="0" spc="114"/>
              <a:t> </a:t>
            </a:r>
            <a:r>
              <a:rPr dirty="0"/>
              <a:t>context</a:t>
            </a:r>
            <a:r>
              <a:rPr dirty="0" spc="60"/>
              <a:t> </a:t>
            </a:r>
            <a:r>
              <a:rPr dirty="0"/>
              <a:t>of</a:t>
            </a:r>
            <a:r>
              <a:rPr dirty="0" spc="140"/>
              <a:t> </a:t>
            </a:r>
            <a:r>
              <a:rPr dirty="0"/>
              <a:t>overdose</a:t>
            </a:r>
            <a:r>
              <a:rPr dirty="0" spc="114"/>
              <a:t> </a:t>
            </a:r>
            <a:r>
              <a:rPr dirty="0" spc="-10"/>
              <a:t>crisis?</a:t>
            </a:r>
          </a:p>
          <a:p>
            <a:pPr>
              <a:lnSpc>
                <a:spcPct val="100000"/>
              </a:lnSpc>
              <a:spcBef>
                <a:spcPts val="1570"/>
              </a:spcBef>
              <a:buFont typeface="Arial MT"/>
              <a:buChar char="•"/>
            </a:pPr>
          </a:p>
          <a:p>
            <a:pPr marL="354965" indent="-342265">
              <a:lnSpc>
                <a:spcPct val="100000"/>
              </a:lnSpc>
              <a:buSzPct val="65454"/>
              <a:buChar char="•"/>
              <a:tabLst>
                <a:tab pos="354965" algn="l"/>
              </a:tabLst>
            </a:pPr>
            <a:r>
              <a:rPr dirty="0"/>
              <a:t>How</a:t>
            </a:r>
            <a:r>
              <a:rPr dirty="0" spc="95"/>
              <a:t> </a:t>
            </a:r>
            <a:r>
              <a:rPr dirty="0"/>
              <a:t>is</a:t>
            </a:r>
            <a:r>
              <a:rPr dirty="0" spc="130"/>
              <a:t> </a:t>
            </a:r>
            <a:r>
              <a:rPr dirty="0"/>
              <a:t>opioid</a:t>
            </a:r>
            <a:r>
              <a:rPr dirty="0" spc="114"/>
              <a:t> </a:t>
            </a:r>
            <a:r>
              <a:rPr dirty="0"/>
              <a:t>use</a:t>
            </a:r>
            <a:r>
              <a:rPr dirty="0" spc="195"/>
              <a:t> </a:t>
            </a:r>
            <a:r>
              <a:rPr dirty="0"/>
              <a:t>disorder</a:t>
            </a:r>
            <a:r>
              <a:rPr dirty="0" spc="140"/>
              <a:t> </a:t>
            </a:r>
            <a:r>
              <a:rPr dirty="0"/>
              <a:t>treatment</a:t>
            </a:r>
            <a:r>
              <a:rPr dirty="0" spc="145"/>
              <a:t> </a:t>
            </a:r>
            <a:r>
              <a:rPr dirty="0" spc="-10"/>
              <a:t>delivered?</a:t>
            </a:r>
          </a:p>
          <a:p>
            <a:pPr>
              <a:lnSpc>
                <a:spcPct val="100000"/>
              </a:lnSpc>
              <a:spcBef>
                <a:spcPts val="1650"/>
              </a:spcBef>
              <a:buFont typeface="Arial MT"/>
              <a:buChar char="•"/>
            </a:pPr>
          </a:p>
          <a:p>
            <a:pPr marL="354965" indent="-342265">
              <a:lnSpc>
                <a:spcPct val="100000"/>
              </a:lnSpc>
              <a:buSzPct val="65454"/>
              <a:buChar char="•"/>
              <a:tabLst>
                <a:tab pos="354965" algn="l"/>
              </a:tabLst>
            </a:pPr>
            <a:r>
              <a:rPr dirty="0"/>
              <a:t>How</a:t>
            </a:r>
            <a:r>
              <a:rPr dirty="0" spc="130"/>
              <a:t> </a:t>
            </a:r>
            <a:r>
              <a:rPr dirty="0"/>
              <a:t>is</a:t>
            </a:r>
            <a:r>
              <a:rPr dirty="0" spc="165"/>
              <a:t> </a:t>
            </a:r>
            <a:r>
              <a:rPr dirty="0"/>
              <a:t>treatment</a:t>
            </a:r>
            <a:r>
              <a:rPr dirty="0" spc="180"/>
              <a:t> </a:t>
            </a:r>
            <a:r>
              <a:rPr dirty="0"/>
              <a:t>access</a:t>
            </a:r>
            <a:r>
              <a:rPr dirty="0" spc="160"/>
              <a:t> </a:t>
            </a:r>
            <a:r>
              <a:rPr dirty="0"/>
              <a:t>changing</a:t>
            </a:r>
            <a:r>
              <a:rPr dirty="0" spc="155"/>
              <a:t> </a:t>
            </a:r>
            <a:r>
              <a:rPr dirty="0"/>
              <a:t>to</a:t>
            </a:r>
            <a:r>
              <a:rPr dirty="0" spc="155"/>
              <a:t> </a:t>
            </a:r>
            <a:r>
              <a:rPr dirty="0"/>
              <a:t>address</a:t>
            </a:r>
            <a:r>
              <a:rPr dirty="0" spc="160"/>
              <a:t> </a:t>
            </a:r>
            <a:r>
              <a:rPr dirty="0"/>
              <a:t>overdose</a:t>
            </a:r>
            <a:r>
              <a:rPr dirty="0" spc="155"/>
              <a:t> </a:t>
            </a:r>
            <a:r>
              <a:rPr dirty="0" spc="-10"/>
              <a:t>crisis?</a:t>
            </a:r>
          </a:p>
          <a:p>
            <a:pPr>
              <a:lnSpc>
                <a:spcPct val="100000"/>
              </a:lnSpc>
              <a:spcBef>
                <a:spcPts val="1575"/>
              </a:spcBef>
              <a:buFont typeface="Arial MT"/>
              <a:buChar char="•"/>
            </a:pPr>
          </a:p>
          <a:p>
            <a:pPr marL="354965" indent="-342265">
              <a:lnSpc>
                <a:spcPct val="100000"/>
              </a:lnSpc>
              <a:buSzPct val="65454"/>
              <a:buChar char="•"/>
              <a:tabLst>
                <a:tab pos="354965" algn="l"/>
              </a:tabLst>
            </a:pPr>
            <a:r>
              <a:rPr dirty="0"/>
              <a:t>How</a:t>
            </a:r>
            <a:r>
              <a:rPr dirty="0" spc="114"/>
              <a:t> </a:t>
            </a:r>
            <a:r>
              <a:rPr dirty="0"/>
              <a:t>can</a:t>
            </a:r>
            <a:r>
              <a:rPr dirty="0" spc="130"/>
              <a:t> </a:t>
            </a:r>
            <a:r>
              <a:rPr dirty="0"/>
              <a:t>hospitals</a:t>
            </a:r>
            <a:r>
              <a:rPr dirty="0" spc="135"/>
              <a:t> </a:t>
            </a:r>
            <a:r>
              <a:rPr dirty="0"/>
              <a:t>help</a:t>
            </a:r>
            <a:r>
              <a:rPr dirty="0" spc="125"/>
              <a:t> </a:t>
            </a:r>
            <a:r>
              <a:rPr dirty="0"/>
              <a:t>with</a:t>
            </a:r>
            <a:r>
              <a:rPr dirty="0" spc="130"/>
              <a:t> </a:t>
            </a:r>
            <a:r>
              <a:rPr dirty="0"/>
              <a:t>OUD</a:t>
            </a:r>
            <a:r>
              <a:rPr dirty="0" spc="114"/>
              <a:t> </a:t>
            </a:r>
            <a:r>
              <a:rPr dirty="0"/>
              <a:t>treatment</a:t>
            </a:r>
            <a:r>
              <a:rPr dirty="0" spc="160"/>
              <a:t> </a:t>
            </a:r>
            <a:r>
              <a:rPr dirty="0"/>
              <a:t>during</a:t>
            </a:r>
            <a:r>
              <a:rPr dirty="0" spc="125"/>
              <a:t> </a:t>
            </a:r>
            <a:r>
              <a:rPr dirty="0" spc="-10"/>
              <a:t>emergencies?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24205" rIns="0" bIns="0" rtlCol="0" vert="horz">
            <a:spAutoFit/>
          </a:bodyPr>
          <a:lstStyle/>
          <a:p>
            <a:pPr marL="114300">
              <a:lnSpc>
                <a:spcPct val="100000"/>
              </a:lnSpc>
              <a:spcBef>
                <a:spcPts val="105"/>
              </a:spcBef>
            </a:pPr>
            <a:r>
              <a:rPr dirty="0" sz="3600"/>
              <a:t>Fentanyl</a:t>
            </a:r>
            <a:r>
              <a:rPr dirty="0" sz="3600" spc="-45"/>
              <a:t> </a:t>
            </a:r>
            <a:r>
              <a:rPr dirty="0" sz="3600"/>
              <a:t>Specific</a:t>
            </a:r>
            <a:r>
              <a:rPr dirty="0" sz="3600" spc="-75"/>
              <a:t> </a:t>
            </a:r>
            <a:r>
              <a:rPr dirty="0" sz="3600"/>
              <a:t>Challenges</a:t>
            </a:r>
            <a:r>
              <a:rPr dirty="0" sz="3600" spc="-30"/>
              <a:t> </a:t>
            </a:r>
            <a:r>
              <a:rPr dirty="0" sz="3600"/>
              <a:t>to</a:t>
            </a:r>
            <a:r>
              <a:rPr dirty="0" sz="3600" spc="-70"/>
              <a:t> </a:t>
            </a:r>
            <a:r>
              <a:rPr dirty="0" sz="3600"/>
              <a:t>OUD</a:t>
            </a:r>
            <a:r>
              <a:rPr dirty="0" sz="3600" spc="-85"/>
              <a:t> </a:t>
            </a:r>
            <a:r>
              <a:rPr dirty="0" sz="3600" spc="-10"/>
              <a:t>Treatment</a:t>
            </a:r>
            <a:endParaRPr sz="3600"/>
          </a:p>
        </p:txBody>
      </p:sp>
      <p:sp>
        <p:nvSpPr>
          <p:cNvPr id="3" name="object 3" descr=""/>
          <p:cNvSpPr txBox="1"/>
          <p:nvPr/>
        </p:nvSpPr>
        <p:spPr>
          <a:xfrm>
            <a:off x="563562" y="1629473"/>
            <a:ext cx="4919345" cy="3004820"/>
          </a:xfrm>
          <a:prstGeom prst="rect">
            <a:avLst/>
          </a:prstGeom>
        </p:spPr>
        <p:txBody>
          <a:bodyPr wrap="square" lIns="0" tIns="60325" rIns="0" bIns="0" rtlCol="0" vert="horz">
            <a:spAutoFit/>
          </a:bodyPr>
          <a:lstStyle/>
          <a:p>
            <a:pPr marL="241300" marR="408940" indent="-228600">
              <a:lnSpc>
                <a:spcPts val="3000"/>
              </a:lnSpc>
              <a:spcBef>
                <a:spcPts val="475"/>
              </a:spcBef>
              <a:buSzPct val="109090"/>
              <a:buChar char="•"/>
              <a:tabLst>
                <a:tab pos="241300" algn="l"/>
              </a:tabLst>
            </a:pPr>
            <a:r>
              <a:rPr dirty="0" sz="2750">
                <a:latin typeface="Arial MT"/>
                <a:cs typeface="Arial MT"/>
              </a:rPr>
              <a:t>Frequent</a:t>
            </a:r>
            <a:r>
              <a:rPr dirty="0" sz="2750" spc="175">
                <a:latin typeface="Arial MT"/>
                <a:cs typeface="Arial MT"/>
              </a:rPr>
              <a:t> </a:t>
            </a:r>
            <a:r>
              <a:rPr dirty="0" sz="2750">
                <a:latin typeface="Arial MT"/>
                <a:cs typeface="Arial MT"/>
              </a:rPr>
              <a:t>cycling</a:t>
            </a:r>
            <a:r>
              <a:rPr dirty="0" sz="2750" spc="235">
                <a:latin typeface="Arial MT"/>
                <a:cs typeface="Arial MT"/>
              </a:rPr>
              <a:t> </a:t>
            </a:r>
            <a:r>
              <a:rPr dirty="0" sz="2750" spc="-20">
                <a:latin typeface="Arial MT"/>
                <a:cs typeface="Arial MT"/>
              </a:rPr>
              <a:t>thru </a:t>
            </a:r>
            <a:r>
              <a:rPr dirty="0" sz="2750">
                <a:latin typeface="Arial MT"/>
                <a:cs typeface="Arial MT"/>
              </a:rPr>
              <a:t>intoxication</a:t>
            </a:r>
            <a:r>
              <a:rPr dirty="0" sz="2750" spc="190">
                <a:latin typeface="Arial MT"/>
                <a:cs typeface="Arial MT"/>
              </a:rPr>
              <a:t> </a:t>
            </a:r>
            <a:r>
              <a:rPr dirty="0" sz="2750">
                <a:latin typeface="Arial MT"/>
                <a:cs typeface="Arial MT"/>
              </a:rPr>
              <a:t>and</a:t>
            </a:r>
            <a:r>
              <a:rPr dirty="0" sz="2750" spc="120">
                <a:latin typeface="Arial MT"/>
                <a:cs typeface="Arial MT"/>
              </a:rPr>
              <a:t> </a:t>
            </a:r>
            <a:r>
              <a:rPr dirty="0" sz="2750" spc="-10">
                <a:latin typeface="Arial MT"/>
                <a:cs typeface="Arial MT"/>
              </a:rPr>
              <a:t>withdrawal</a:t>
            </a:r>
            <a:endParaRPr sz="2750">
              <a:latin typeface="Arial MT"/>
              <a:cs typeface="Arial MT"/>
            </a:endParaRPr>
          </a:p>
          <a:p>
            <a:pPr lvl="1" marL="698500" indent="-228600">
              <a:lnSpc>
                <a:spcPct val="100000"/>
              </a:lnSpc>
              <a:spcBef>
                <a:spcPts val="234"/>
              </a:spcBef>
              <a:buSzPct val="108333"/>
              <a:buChar char="•"/>
              <a:tabLst>
                <a:tab pos="698500" algn="l"/>
              </a:tabLst>
            </a:pPr>
            <a:r>
              <a:rPr dirty="0" sz="2400">
                <a:latin typeface="Arial MT"/>
                <a:cs typeface="Arial MT"/>
              </a:rPr>
              <a:t>Rapid</a:t>
            </a:r>
            <a:r>
              <a:rPr dirty="0" sz="2400" spc="-10">
                <a:latin typeface="Arial MT"/>
                <a:cs typeface="Arial MT"/>
              </a:rPr>
              <a:t> </a:t>
            </a:r>
            <a:r>
              <a:rPr dirty="0" sz="2400">
                <a:latin typeface="Arial MT"/>
                <a:cs typeface="Arial MT"/>
              </a:rPr>
              <a:t>on</a:t>
            </a:r>
            <a:r>
              <a:rPr dirty="0" sz="2400" spc="-80">
                <a:latin typeface="Arial MT"/>
                <a:cs typeface="Arial MT"/>
              </a:rPr>
              <a:t> </a:t>
            </a:r>
            <a:r>
              <a:rPr dirty="0" sz="2400">
                <a:latin typeface="Arial MT"/>
                <a:cs typeface="Arial MT"/>
              </a:rPr>
              <a:t>but</a:t>
            </a:r>
            <a:r>
              <a:rPr dirty="0" sz="2400" spc="-5">
                <a:latin typeface="Arial MT"/>
                <a:cs typeface="Arial MT"/>
              </a:rPr>
              <a:t> </a:t>
            </a:r>
            <a:r>
              <a:rPr dirty="0" sz="2400">
                <a:latin typeface="Arial MT"/>
                <a:cs typeface="Arial MT"/>
              </a:rPr>
              <a:t>rapid</a:t>
            </a:r>
            <a:r>
              <a:rPr dirty="0" sz="2400" spc="-5">
                <a:latin typeface="Arial MT"/>
                <a:cs typeface="Arial MT"/>
              </a:rPr>
              <a:t> </a:t>
            </a:r>
            <a:r>
              <a:rPr dirty="0" sz="2400" spc="-25">
                <a:latin typeface="Arial MT"/>
                <a:cs typeface="Arial MT"/>
              </a:rPr>
              <a:t>off</a:t>
            </a:r>
            <a:endParaRPr sz="2400">
              <a:latin typeface="Arial MT"/>
              <a:cs typeface="Arial MT"/>
            </a:endParaRPr>
          </a:p>
          <a:p>
            <a:pPr lvl="1" marL="698500" indent="-228600">
              <a:lnSpc>
                <a:spcPts val="2715"/>
              </a:lnSpc>
              <a:spcBef>
                <a:spcPts val="200"/>
              </a:spcBef>
              <a:buSzPct val="108333"/>
              <a:buChar char="•"/>
              <a:tabLst>
                <a:tab pos="698500" algn="l"/>
              </a:tabLst>
            </a:pPr>
            <a:r>
              <a:rPr dirty="0" sz="2400">
                <a:latin typeface="Arial MT"/>
                <a:cs typeface="Arial MT"/>
              </a:rPr>
              <a:t>Chronic</a:t>
            </a:r>
            <a:r>
              <a:rPr dirty="0" sz="2400" spc="-95">
                <a:latin typeface="Arial MT"/>
                <a:cs typeface="Arial MT"/>
              </a:rPr>
              <a:t> </a:t>
            </a:r>
            <a:r>
              <a:rPr dirty="0" sz="2400">
                <a:latin typeface="Arial MT"/>
                <a:cs typeface="Arial MT"/>
              </a:rPr>
              <a:t>use</a:t>
            </a:r>
            <a:r>
              <a:rPr dirty="0" sz="2400" spc="-25">
                <a:latin typeface="Arial MT"/>
                <a:cs typeface="Arial MT"/>
              </a:rPr>
              <a:t> </a:t>
            </a:r>
            <a:r>
              <a:rPr dirty="0" sz="2400">
                <a:latin typeface="Arial MT"/>
                <a:cs typeface="Arial MT"/>
              </a:rPr>
              <a:t>leads</a:t>
            </a:r>
            <a:r>
              <a:rPr dirty="0" sz="2400" spc="-95">
                <a:latin typeface="Arial MT"/>
                <a:cs typeface="Arial MT"/>
              </a:rPr>
              <a:t> </a:t>
            </a:r>
            <a:r>
              <a:rPr dirty="0" sz="2400">
                <a:latin typeface="Arial MT"/>
                <a:cs typeface="Arial MT"/>
              </a:rPr>
              <a:t>to</a:t>
            </a:r>
            <a:r>
              <a:rPr dirty="0" sz="2400" spc="-5">
                <a:latin typeface="Arial MT"/>
                <a:cs typeface="Arial MT"/>
              </a:rPr>
              <a:t> </a:t>
            </a:r>
            <a:r>
              <a:rPr dirty="0" sz="2400" spc="-10">
                <a:latin typeface="Arial MT"/>
                <a:cs typeface="Arial MT"/>
              </a:rPr>
              <a:t>fentanyl</a:t>
            </a:r>
            <a:endParaRPr sz="2400">
              <a:latin typeface="Arial MT"/>
              <a:cs typeface="Arial MT"/>
            </a:endParaRPr>
          </a:p>
          <a:p>
            <a:pPr marL="699135">
              <a:lnSpc>
                <a:spcPts val="2715"/>
              </a:lnSpc>
            </a:pPr>
            <a:r>
              <a:rPr dirty="0" sz="2400">
                <a:latin typeface="Arial MT"/>
                <a:cs typeface="Arial MT"/>
              </a:rPr>
              <a:t>accumulation</a:t>
            </a:r>
            <a:r>
              <a:rPr dirty="0" sz="2400" spc="-45">
                <a:latin typeface="Arial MT"/>
                <a:cs typeface="Arial MT"/>
              </a:rPr>
              <a:t> </a:t>
            </a:r>
            <a:r>
              <a:rPr dirty="0" sz="2400">
                <a:latin typeface="Arial MT"/>
                <a:cs typeface="Arial MT"/>
              </a:rPr>
              <a:t>in</a:t>
            </a:r>
            <a:r>
              <a:rPr dirty="0" sz="2400" spc="-45">
                <a:latin typeface="Arial MT"/>
                <a:cs typeface="Arial MT"/>
              </a:rPr>
              <a:t> </a:t>
            </a:r>
            <a:r>
              <a:rPr dirty="0" sz="2400">
                <a:latin typeface="Arial MT"/>
                <a:cs typeface="Arial MT"/>
              </a:rPr>
              <a:t>fat</a:t>
            </a:r>
            <a:r>
              <a:rPr dirty="0" sz="2400" spc="-40">
                <a:latin typeface="Arial MT"/>
                <a:cs typeface="Arial MT"/>
              </a:rPr>
              <a:t> </a:t>
            </a:r>
            <a:r>
              <a:rPr dirty="0" sz="2400" spc="-10">
                <a:latin typeface="Arial MT"/>
                <a:cs typeface="Arial MT"/>
              </a:rPr>
              <a:t>tissue</a:t>
            </a:r>
            <a:endParaRPr sz="2400">
              <a:latin typeface="Arial MT"/>
              <a:cs typeface="Arial MT"/>
            </a:endParaRPr>
          </a:p>
          <a:p>
            <a:pPr lvl="1" marL="699135" marR="5080" indent="-229235">
              <a:lnSpc>
                <a:spcPct val="90000"/>
              </a:lnSpc>
              <a:spcBef>
                <a:spcPts val="560"/>
              </a:spcBef>
              <a:buSzPct val="108333"/>
              <a:buChar char="•"/>
              <a:tabLst>
                <a:tab pos="699135" algn="l"/>
              </a:tabLst>
            </a:pPr>
            <a:r>
              <a:rPr dirty="0" sz="2400">
                <a:latin typeface="Arial MT"/>
                <a:cs typeface="Arial MT"/>
              </a:rPr>
              <a:t>Variable</a:t>
            </a:r>
            <a:r>
              <a:rPr dirty="0" sz="2400" spc="-75">
                <a:latin typeface="Arial MT"/>
                <a:cs typeface="Arial MT"/>
              </a:rPr>
              <a:t> </a:t>
            </a:r>
            <a:r>
              <a:rPr dirty="0" sz="2400">
                <a:latin typeface="Arial MT"/>
                <a:cs typeface="Arial MT"/>
              </a:rPr>
              <a:t>and</a:t>
            </a:r>
            <a:r>
              <a:rPr dirty="0" sz="2400" spc="-70">
                <a:latin typeface="Arial MT"/>
                <a:cs typeface="Arial MT"/>
              </a:rPr>
              <a:t> </a:t>
            </a:r>
            <a:r>
              <a:rPr dirty="0" sz="2400">
                <a:latin typeface="Arial MT"/>
                <a:cs typeface="Arial MT"/>
              </a:rPr>
              <a:t>extended</a:t>
            </a:r>
            <a:r>
              <a:rPr dirty="0" sz="2400" spc="-70">
                <a:latin typeface="Arial MT"/>
                <a:cs typeface="Arial MT"/>
              </a:rPr>
              <a:t> </a:t>
            </a:r>
            <a:r>
              <a:rPr dirty="0" sz="2400" spc="-10">
                <a:latin typeface="Arial MT"/>
                <a:cs typeface="Arial MT"/>
              </a:rPr>
              <a:t>fentanyl </a:t>
            </a:r>
            <a:r>
              <a:rPr dirty="0" sz="2400">
                <a:latin typeface="Arial MT"/>
                <a:cs typeface="Arial MT"/>
              </a:rPr>
              <a:t>metabolism</a:t>
            </a:r>
            <a:r>
              <a:rPr dirty="0" sz="2400" spc="-80">
                <a:latin typeface="Arial MT"/>
                <a:cs typeface="Arial MT"/>
              </a:rPr>
              <a:t> </a:t>
            </a:r>
            <a:r>
              <a:rPr dirty="0" sz="2400">
                <a:latin typeface="Arial MT"/>
                <a:cs typeface="Arial MT"/>
              </a:rPr>
              <a:t>between</a:t>
            </a:r>
            <a:r>
              <a:rPr dirty="0" sz="2400" spc="-85">
                <a:latin typeface="Arial MT"/>
                <a:cs typeface="Arial MT"/>
              </a:rPr>
              <a:t> </a:t>
            </a:r>
            <a:r>
              <a:rPr dirty="0" sz="2400" spc="-10">
                <a:latin typeface="Arial MT"/>
                <a:cs typeface="Arial MT"/>
              </a:rPr>
              <a:t>patients </a:t>
            </a:r>
            <a:r>
              <a:rPr dirty="0" sz="2400">
                <a:latin typeface="Arial MT"/>
                <a:cs typeface="Arial MT"/>
              </a:rPr>
              <a:t>with</a:t>
            </a:r>
            <a:r>
              <a:rPr dirty="0" sz="2400" spc="-25">
                <a:latin typeface="Arial MT"/>
                <a:cs typeface="Arial MT"/>
              </a:rPr>
              <a:t> </a:t>
            </a:r>
            <a:r>
              <a:rPr dirty="0" sz="2400">
                <a:latin typeface="Arial MT"/>
                <a:cs typeface="Arial MT"/>
              </a:rPr>
              <a:t>opioid</a:t>
            </a:r>
            <a:r>
              <a:rPr dirty="0" sz="2400" spc="-95">
                <a:latin typeface="Arial MT"/>
                <a:cs typeface="Arial MT"/>
              </a:rPr>
              <a:t> </a:t>
            </a:r>
            <a:r>
              <a:rPr dirty="0" sz="2400">
                <a:latin typeface="Arial MT"/>
                <a:cs typeface="Arial MT"/>
              </a:rPr>
              <a:t>use</a:t>
            </a:r>
            <a:r>
              <a:rPr dirty="0" sz="2400" spc="-45">
                <a:latin typeface="Arial MT"/>
                <a:cs typeface="Arial MT"/>
              </a:rPr>
              <a:t> </a:t>
            </a:r>
            <a:r>
              <a:rPr dirty="0" sz="2400" spc="-10">
                <a:latin typeface="Arial MT"/>
                <a:cs typeface="Arial MT"/>
              </a:rPr>
              <a:t>disorder</a:t>
            </a:r>
            <a:endParaRPr sz="2400">
              <a:latin typeface="Arial MT"/>
              <a:cs typeface="Arial MT"/>
            </a:endParaRPr>
          </a:p>
        </p:txBody>
      </p:sp>
      <p:pic>
        <p:nvPicPr>
          <p:cNvPr id="4" name="object 4"/>
          <p:cNvPicPr/>
          <p:nvPr/>
        </p:nvPicPr>
        <p:blipFill>
          <a:blip r:embed="R0e44b37fdb594dac" cstate="print"/>
          <a:stretch>
            <a:fillRect/>
          </a:stretch>
        </p:blipFill>
        <p:spPr>
          <a:xfrm>
            <a:off x="5848350" y="1809750"/>
            <a:ext cx="5953125" cy="4171950"/>
          </a:xfrm>
          <a:prstGeom prst="rect">
            <a:avLst/>
          </a:prstGeom>
        </p:spPr>
      </p:pic>
      <p:sp>
        <p:nvSpPr>
          <p:cNvPr id="5" name="object 5" descr=""/>
          <p:cNvSpPr txBox="1"/>
          <p:nvPr/>
        </p:nvSpPr>
        <p:spPr>
          <a:xfrm>
            <a:off x="6768718" y="6158865"/>
            <a:ext cx="4565015" cy="208915"/>
          </a:xfrm>
          <a:prstGeom prst="rect">
            <a:avLst/>
          </a:prstGeom>
        </p:spPr>
        <p:txBody>
          <a:bodyPr wrap="square" lIns="0" tIns="12700" rIns="0" bIns="0" rtlCol="0" vert="horz">
            <a:spAutoFit/>
          </a:bodyPr>
          <a:lstStyle/>
          <a:p>
            <a:pPr marL="12700">
              <a:lnSpc>
                <a:spcPct val="100000"/>
              </a:lnSpc>
              <a:spcBef>
                <a:spcPts val="100"/>
              </a:spcBef>
            </a:pPr>
            <a:r>
              <a:rPr dirty="0" sz="1200">
                <a:latin typeface="Arial MT"/>
                <a:cs typeface="Arial MT"/>
              </a:rPr>
              <a:t>Huhn et</a:t>
            </a:r>
            <a:r>
              <a:rPr dirty="0" sz="1200" spc="-35">
                <a:latin typeface="Arial MT"/>
                <a:cs typeface="Arial MT"/>
              </a:rPr>
              <a:t> </a:t>
            </a:r>
            <a:r>
              <a:rPr dirty="0" sz="1200">
                <a:latin typeface="Arial MT"/>
                <a:cs typeface="Arial MT"/>
              </a:rPr>
              <a:t>al.</a:t>
            </a:r>
            <a:r>
              <a:rPr dirty="0" sz="1200" spc="-35">
                <a:latin typeface="Arial MT"/>
                <a:cs typeface="Arial MT"/>
              </a:rPr>
              <a:t> </a:t>
            </a:r>
            <a:r>
              <a:rPr dirty="0" sz="1200">
                <a:latin typeface="Arial MT"/>
                <a:cs typeface="Arial MT"/>
              </a:rPr>
              <a:t>Drug</a:t>
            </a:r>
            <a:r>
              <a:rPr dirty="0" sz="1200" spc="5">
                <a:latin typeface="Arial MT"/>
                <a:cs typeface="Arial MT"/>
              </a:rPr>
              <a:t> </a:t>
            </a:r>
            <a:r>
              <a:rPr dirty="0" sz="1200">
                <a:latin typeface="Arial MT"/>
                <a:cs typeface="Arial MT"/>
              </a:rPr>
              <a:t>and alcohol</a:t>
            </a:r>
            <a:r>
              <a:rPr dirty="0" sz="1200" spc="-40">
                <a:latin typeface="Arial MT"/>
                <a:cs typeface="Arial MT"/>
              </a:rPr>
              <a:t> </a:t>
            </a:r>
            <a:r>
              <a:rPr dirty="0" sz="1200" spc="-10">
                <a:latin typeface="Arial MT"/>
                <a:cs typeface="Arial MT"/>
              </a:rPr>
              <a:t>dependence.</a:t>
            </a:r>
            <a:r>
              <a:rPr dirty="0" sz="1200" spc="-35">
                <a:latin typeface="Arial MT"/>
                <a:cs typeface="Arial MT"/>
              </a:rPr>
              <a:t> </a:t>
            </a:r>
            <a:r>
              <a:rPr dirty="0" sz="1200">
                <a:latin typeface="Arial MT"/>
                <a:cs typeface="Arial MT"/>
              </a:rPr>
              <a:t>2020</a:t>
            </a:r>
            <a:r>
              <a:rPr dirty="0" sz="1200" spc="-65">
                <a:latin typeface="Arial MT"/>
                <a:cs typeface="Arial MT"/>
              </a:rPr>
              <a:t> </a:t>
            </a:r>
            <a:r>
              <a:rPr dirty="0" sz="1200">
                <a:latin typeface="Arial MT"/>
                <a:cs typeface="Arial MT"/>
              </a:rPr>
              <a:t>Sep </a:t>
            </a:r>
            <a:r>
              <a:rPr dirty="0" sz="1200" spc="-10">
                <a:latin typeface="Arial MT"/>
                <a:cs typeface="Arial MT"/>
              </a:rPr>
              <a:t>1;214:108147.</a:t>
            </a:r>
            <a:endParaRPr sz="1200">
              <a:latin typeface="Arial MT"/>
              <a:cs typeface="Arial M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17780">
              <a:lnSpc>
                <a:spcPct val="100000"/>
              </a:lnSpc>
              <a:spcBef>
                <a:spcPts val="130"/>
              </a:spcBef>
            </a:pPr>
            <a:r>
              <a:rPr dirty="0" sz="4400"/>
              <a:t>Common</a:t>
            </a:r>
            <a:r>
              <a:rPr dirty="0" sz="4400" spc="-105"/>
              <a:t> </a:t>
            </a:r>
            <a:r>
              <a:rPr dirty="0" sz="4400"/>
              <a:t>patient</a:t>
            </a:r>
            <a:r>
              <a:rPr dirty="0" sz="4400" spc="-85"/>
              <a:t> </a:t>
            </a:r>
            <a:r>
              <a:rPr dirty="0" sz="4400"/>
              <a:t>concerns</a:t>
            </a:r>
            <a:r>
              <a:rPr dirty="0" sz="4400" spc="-35"/>
              <a:t> </a:t>
            </a:r>
            <a:r>
              <a:rPr dirty="0" sz="4400"/>
              <a:t>in</a:t>
            </a:r>
            <a:r>
              <a:rPr dirty="0" sz="4400" spc="-95"/>
              <a:t> </a:t>
            </a:r>
            <a:r>
              <a:rPr dirty="0" sz="4400"/>
              <a:t>the</a:t>
            </a:r>
            <a:r>
              <a:rPr dirty="0" sz="4400" spc="-114"/>
              <a:t> </a:t>
            </a:r>
            <a:r>
              <a:rPr dirty="0" sz="4400"/>
              <a:t>fentanyl</a:t>
            </a:r>
            <a:r>
              <a:rPr dirty="0" sz="4400" spc="-65"/>
              <a:t> </a:t>
            </a:r>
            <a:r>
              <a:rPr dirty="0" sz="4400" spc="-25"/>
              <a:t>era</a:t>
            </a:r>
            <a:endParaRPr sz="4400"/>
          </a:p>
        </p:txBody>
      </p:sp>
      <p:grpSp>
        <p:nvGrpSpPr>
          <p:cNvPr id="3" name="object 3" descr=""/>
          <p:cNvGrpSpPr/>
          <p:nvPr/>
        </p:nvGrpSpPr>
        <p:grpSpPr>
          <a:xfrm>
            <a:off x="1019175" y="1638300"/>
            <a:ext cx="4391025" cy="2355215"/>
            <a:chOff x="1019175" y="1638300"/>
            <a:chExt cx="4391025" cy="2355215"/>
          </a:xfrm>
        </p:grpSpPr>
        <p:sp>
          <p:nvSpPr>
            <p:cNvPr id="4" name="object 4" descr=""/>
            <p:cNvSpPr/>
            <p:nvPr/>
          </p:nvSpPr>
          <p:spPr>
            <a:xfrm>
              <a:off x="1028700" y="1647825"/>
              <a:ext cx="4371975" cy="2336165"/>
            </a:xfrm>
            <a:custGeom>
              <a:avLst/>
              <a:gdLst/>
              <a:ahLst/>
              <a:cxnLst/>
              <a:rect l="l" t="t" r="r" b="b"/>
              <a:pathLst>
                <a:path w="4371975" h="2336165">
                  <a:moveTo>
                    <a:pt x="4371975" y="0"/>
                  </a:moveTo>
                  <a:lnTo>
                    <a:pt x="0" y="0"/>
                  </a:lnTo>
                  <a:lnTo>
                    <a:pt x="0" y="2076450"/>
                  </a:lnTo>
                  <a:lnTo>
                    <a:pt x="728726" y="2076450"/>
                  </a:lnTo>
                  <a:lnTo>
                    <a:pt x="1275207" y="2336038"/>
                  </a:lnTo>
                  <a:lnTo>
                    <a:pt x="1821688" y="2076450"/>
                  </a:lnTo>
                  <a:lnTo>
                    <a:pt x="4371975" y="2076450"/>
                  </a:lnTo>
                  <a:lnTo>
                    <a:pt x="4371975" y="0"/>
                  </a:lnTo>
                  <a:close/>
                </a:path>
              </a:pathLst>
            </a:custGeom>
            <a:solidFill>
              <a:srgbClr val="155F82"/>
            </a:solidFill>
          </p:spPr>
          <p:txBody>
            <a:bodyPr wrap="square" lIns="0" tIns="0" rIns="0" bIns="0" rtlCol="0"/>
            <a:lstStyle/>
            <a:p/>
          </p:txBody>
        </p:sp>
        <p:sp>
          <p:nvSpPr>
            <p:cNvPr id="5" name="object 5" descr=""/>
            <p:cNvSpPr/>
            <p:nvPr/>
          </p:nvSpPr>
          <p:spPr>
            <a:xfrm>
              <a:off x="1028700" y="1647825"/>
              <a:ext cx="4371975" cy="2336165"/>
            </a:xfrm>
            <a:custGeom>
              <a:avLst/>
              <a:gdLst/>
              <a:ahLst/>
              <a:cxnLst/>
              <a:rect l="l" t="t" r="r" b="b"/>
              <a:pathLst>
                <a:path w="4371975" h="2336165">
                  <a:moveTo>
                    <a:pt x="0" y="0"/>
                  </a:moveTo>
                  <a:lnTo>
                    <a:pt x="728726" y="0"/>
                  </a:lnTo>
                  <a:lnTo>
                    <a:pt x="1821688" y="0"/>
                  </a:lnTo>
                  <a:lnTo>
                    <a:pt x="4371975" y="0"/>
                  </a:lnTo>
                  <a:lnTo>
                    <a:pt x="4371975" y="1211326"/>
                  </a:lnTo>
                  <a:lnTo>
                    <a:pt x="4371975" y="1730375"/>
                  </a:lnTo>
                  <a:lnTo>
                    <a:pt x="4371975" y="2076450"/>
                  </a:lnTo>
                  <a:lnTo>
                    <a:pt x="1821688" y="2076450"/>
                  </a:lnTo>
                  <a:lnTo>
                    <a:pt x="1275207" y="2336038"/>
                  </a:lnTo>
                  <a:lnTo>
                    <a:pt x="728726" y="2076450"/>
                  </a:lnTo>
                  <a:lnTo>
                    <a:pt x="0" y="2076450"/>
                  </a:lnTo>
                  <a:lnTo>
                    <a:pt x="0" y="1730375"/>
                  </a:lnTo>
                  <a:lnTo>
                    <a:pt x="0" y="1211326"/>
                  </a:lnTo>
                  <a:lnTo>
                    <a:pt x="0" y="0"/>
                  </a:lnTo>
                  <a:close/>
                </a:path>
              </a:pathLst>
            </a:custGeom>
            <a:ln w="19049">
              <a:solidFill>
                <a:srgbClr val="082836"/>
              </a:solidFill>
            </a:ln>
          </p:spPr>
          <p:txBody>
            <a:bodyPr wrap="square" lIns="0" tIns="0" rIns="0" bIns="0" rtlCol="0"/>
            <a:lstStyle/>
            <a:p/>
          </p:txBody>
        </p:sp>
      </p:grpSp>
      <p:sp>
        <p:nvSpPr>
          <p:cNvPr id="6" name="object 6" descr=""/>
          <p:cNvSpPr txBox="1"/>
          <p:nvPr/>
        </p:nvSpPr>
        <p:spPr>
          <a:xfrm>
            <a:off x="1264919" y="2114867"/>
            <a:ext cx="3893185" cy="1130300"/>
          </a:xfrm>
          <a:prstGeom prst="rect">
            <a:avLst/>
          </a:prstGeom>
        </p:spPr>
        <p:txBody>
          <a:bodyPr wrap="square" lIns="0" tIns="12700" rIns="0" bIns="0" rtlCol="0" vert="horz">
            <a:spAutoFit/>
          </a:bodyPr>
          <a:lstStyle/>
          <a:p>
            <a:pPr algn="ctr" marL="5080">
              <a:lnSpc>
                <a:spcPct val="100000"/>
              </a:lnSpc>
              <a:spcBef>
                <a:spcPts val="100"/>
              </a:spcBef>
            </a:pPr>
            <a:r>
              <a:rPr dirty="0" sz="1800" b="1">
                <a:solidFill>
                  <a:srgbClr val="FFFF00"/>
                </a:solidFill>
                <a:latin typeface="Arial"/>
                <a:cs typeface="Arial"/>
              </a:rPr>
              <a:t>“Suboxone</a:t>
            </a:r>
            <a:r>
              <a:rPr dirty="0" sz="1800" spc="-35" b="1">
                <a:solidFill>
                  <a:srgbClr val="FFFF00"/>
                </a:solidFill>
                <a:latin typeface="Arial"/>
                <a:cs typeface="Arial"/>
              </a:rPr>
              <a:t> </a:t>
            </a:r>
            <a:r>
              <a:rPr dirty="0" sz="1800" b="1">
                <a:solidFill>
                  <a:srgbClr val="FFFF00"/>
                </a:solidFill>
                <a:latin typeface="Arial"/>
                <a:cs typeface="Arial"/>
              </a:rPr>
              <a:t>makes</a:t>
            </a:r>
            <a:r>
              <a:rPr dirty="0" sz="1800" spc="-35" b="1">
                <a:solidFill>
                  <a:srgbClr val="FFFF00"/>
                </a:solidFill>
                <a:latin typeface="Arial"/>
                <a:cs typeface="Arial"/>
              </a:rPr>
              <a:t> </a:t>
            </a:r>
            <a:r>
              <a:rPr dirty="0" sz="1800" b="1">
                <a:solidFill>
                  <a:srgbClr val="FFFF00"/>
                </a:solidFill>
                <a:latin typeface="Arial"/>
                <a:cs typeface="Arial"/>
              </a:rPr>
              <a:t>me</a:t>
            </a:r>
            <a:r>
              <a:rPr dirty="0" sz="1800" spc="-30" b="1">
                <a:solidFill>
                  <a:srgbClr val="FFFF00"/>
                </a:solidFill>
                <a:latin typeface="Arial"/>
                <a:cs typeface="Arial"/>
              </a:rPr>
              <a:t> </a:t>
            </a:r>
            <a:r>
              <a:rPr dirty="0" sz="1800" spc="-20" b="1">
                <a:solidFill>
                  <a:srgbClr val="FFFF00"/>
                </a:solidFill>
                <a:latin typeface="Arial"/>
                <a:cs typeface="Arial"/>
              </a:rPr>
              <a:t>sick”</a:t>
            </a:r>
            <a:endParaRPr sz="1800">
              <a:latin typeface="Arial"/>
              <a:cs typeface="Arial"/>
            </a:endParaRPr>
          </a:p>
          <a:p>
            <a:pPr>
              <a:lnSpc>
                <a:spcPct val="100000"/>
              </a:lnSpc>
              <a:spcBef>
                <a:spcPts val="105"/>
              </a:spcBef>
            </a:pPr>
            <a:endParaRPr sz="1800">
              <a:latin typeface="Arial"/>
              <a:cs typeface="Arial"/>
            </a:endParaRPr>
          </a:p>
          <a:p>
            <a:pPr algn="ctr" marL="12700" marR="5080">
              <a:lnSpc>
                <a:spcPct val="100899"/>
              </a:lnSpc>
            </a:pPr>
            <a:r>
              <a:rPr dirty="0" sz="1800">
                <a:solidFill>
                  <a:srgbClr val="FFFFFF"/>
                </a:solidFill>
                <a:latin typeface="Arial MT"/>
                <a:cs typeface="Arial MT"/>
              </a:rPr>
              <a:t>Patient</a:t>
            </a:r>
            <a:r>
              <a:rPr dirty="0" sz="1800" spc="-85">
                <a:solidFill>
                  <a:srgbClr val="FFFFFF"/>
                </a:solidFill>
                <a:latin typeface="Arial MT"/>
                <a:cs typeface="Arial MT"/>
              </a:rPr>
              <a:t> </a:t>
            </a:r>
            <a:r>
              <a:rPr dirty="0" sz="1800">
                <a:solidFill>
                  <a:srgbClr val="FFFFFF"/>
                </a:solidFill>
                <a:latin typeface="Arial MT"/>
                <a:cs typeface="Arial MT"/>
              </a:rPr>
              <a:t>reports</a:t>
            </a:r>
            <a:r>
              <a:rPr dirty="0" sz="1800" spc="-30">
                <a:solidFill>
                  <a:srgbClr val="FFFFFF"/>
                </a:solidFill>
                <a:latin typeface="Arial MT"/>
                <a:cs typeface="Arial MT"/>
              </a:rPr>
              <a:t> </a:t>
            </a:r>
            <a:r>
              <a:rPr dirty="0" sz="1800">
                <a:solidFill>
                  <a:srgbClr val="FFFFFF"/>
                </a:solidFill>
                <a:latin typeface="Arial MT"/>
                <a:cs typeface="Arial MT"/>
              </a:rPr>
              <a:t>precipitated</a:t>
            </a:r>
            <a:r>
              <a:rPr dirty="0" sz="1800" spc="-50">
                <a:solidFill>
                  <a:srgbClr val="FFFFFF"/>
                </a:solidFill>
                <a:latin typeface="Arial MT"/>
                <a:cs typeface="Arial MT"/>
              </a:rPr>
              <a:t> </a:t>
            </a:r>
            <a:r>
              <a:rPr dirty="0" sz="1800" spc="-10">
                <a:solidFill>
                  <a:srgbClr val="FFFFFF"/>
                </a:solidFill>
                <a:latin typeface="Arial MT"/>
                <a:cs typeface="Arial MT"/>
              </a:rPr>
              <a:t>withdrawal </a:t>
            </a:r>
            <a:r>
              <a:rPr dirty="0" sz="1800">
                <a:solidFill>
                  <a:srgbClr val="FFFFFF"/>
                </a:solidFill>
                <a:latin typeface="Arial MT"/>
                <a:cs typeface="Arial MT"/>
              </a:rPr>
              <a:t>with</a:t>
            </a:r>
            <a:r>
              <a:rPr dirty="0" sz="1800" spc="-45">
                <a:solidFill>
                  <a:srgbClr val="FFFFFF"/>
                </a:solidFill>
                <a:latin typeface="Arial MT"/>
                <a:cs typeface="Arial MT"/>
              </a:rPr>
              <a:t> </a:t>
            </a:r>
            <a:r>
              <a:rPr dirty="0" sz="1800" spc="-10">
                <a:solidFill>
                  <a:srgbClr val="FFFFFF"/>
                </a:solidFill>
                <a:latin typeface="Arial MT"/>
                <a:cs typeface="Arial MT"/>
              </a:rPr>
              <a:t>buprenorphine</a:t>
            </a:r>
            <a:endParaRPr sz="1800">
              <a:latin typeface="Arial MT"/>
              <a:cs typeface="Arial MT"/>
            </a:endParaRPr>
          </a:p>
        </p:txBody>
      </p:sp>
      <p:grpSp>
        <p:nvGrpSpPr>
          <p:cNvPr id="7" name="object 7" descr=""/>
          <p:cNvGrpSpPr/>
          <p:nvPr/>
        </p:nvGrpSpPr>
        <p:grpSpPr>
          <a:xfrm>
            <a:off x="1019175" y="4219575"/>
            <a:ext cx="4629150" cy="2608580"/>
            <a:chOff x="1019175" y="4219575"/>
            <a:chExt cx="4629150" cy="2608580"/>
          </a:xfrm>
        </p:grpSpPr>
        <p:sp>
          <p:nvSpPr>
            <p:cNvPr id="8" name="object 8" descr=""/>
            <p:cNvSpPr/>
            <p:nvPr/>
          </p:nvSpPr>
          <p:spPr>
            <a:xfrm>
              <a:off x="1028700" y="4229100"/>
              <a:ext cx="4610100" cy="2589530"/>
            </a:xfrm>
            <a:custGeom>
              <a:avLst/>
              <a:gdLst/>
              <a:ahLst/>
              <a:cxnLst/>
              <a:rect l="l" t="t" r="r" b="b"/>
              <a:pathLst>
                <a:path w="4610100" h="2589529">
                  <a:moveTo>
                    <a:pt x="3841750" y="2266950"/>
                  </a:moveTo>
                  <a:lnTo>
                    <a:pt x="2689225" y="2266950"/>
                  </a:lnTo>
                  <a:lnTo>
                    <a:pt x="3194050" y="2588972"/>
                  </a:lnTo>
                  <a:lnTo>
                    <a:pt x="3841750" y="2266950"/>
                  </a:lnTo>
                  <a:close/>
                </a:path>
                <a:path w="4610100" h="2589529">
                  <a:moveTo>
                    <a:pt x="4232275" y="0"/>
                  </a:moveTo>
                  <a:lnTo>
                    <a:pt x="377825" y="0"/>
                  </a:lnTo>
                  <a:lnTo>
                    <a:pt x="330432" y="2943"/>
                  </a:lnTo>
                  <a:lnTo>
                    <a:pt x="284796" y="11539"/>
                  </a:lnTo>
                  <a:lnTo>
                    <a:pt x="241271" y="25432"/>
                  </a:lnTo>
                  <a:lnTo>
                    <a:pt x="200210" y="44269"/>
                  </a:lnTo>
                  <a:lnTo>
                    <a:pt x="161968" y="67695"/>
                  </a:lnTo>
                  <a:lnTo>
                    <a:pt x="126898" y="95356"/>
                  </a:lnTo>
                  <a:lnTo>
                    <a:pt x="95356" y="126898"/>
                  </a:lnTo>
                  <a:lnTo>
                    <a:pt x="67695" y="161968"/>
                  </a:lnTo>
                  <a:lnTo>
                    <a:pt x="44269" y="200210"/>
                  </a:lnTo>
                  <a:lnTo>
                    <a:pt x="25432" y="241271"/>
                  </a:lnTo>
                  <a:lnTo>
                    <a:pt x="11539" y="284796"/>
                  </a:lnTo>
                  <a:lnTo>
                    <a:pt x="2943" y="330432"/>
                  </a:lnTo>
                  <a:lnTo>
                    <a:pt x="0" y="377825"/>
                  </a:lnTo>
                  <a:lnTo>
                    <a:pt x="0" y="1889125"/>
                  </a:lnTo>
                  <a:lnTo>
                    <a:pt x="2943" y="1936507"/>
                  </a:lnTo>
                  <a:lnTo>
                    <a:pt x="11539" y="1982145"/>
                  </a:lnTo>
                  <a:lnTo>
                    <a:pt x="25432" y="2025673"/>
                  </a:lnTo>
                  <a:lnTo>
                    <a:pt x="44269" y="2066735"/>
                  </a:lnTo>
                  <a:lnTo>
                    <a:pt x="67695" y="2104978"/>
                  </a:lnTo>
                  <a:lnTo>
                    <a:pt x="95356" y="2140049"/>
                  </a:lnTo>
                  <a:lnTo>
                    <a:pt x="126898" y="2171592"/>
                  </a:lnTo>
                  <a:lnTo>
                    <a:pt x="161968" y="2199253"/>
                  </a:lnTo>
                  <a:lnTo>
                    <a:pt x="200210" y="2222680"/>
                  </a:lnTo>
                  <a:lnTo>
                    <a:pt x="241271" y="2241517"/>
                  </a:lnTo>
                  <a:lnTo>
                    <a:pt x="284796" y="2255410"/>
                  </a:lnTo>
                  <a:lnTo>
                    <a:pt x="330432" y="2264006"/>
                  </a:lnTo>
                  <a:lnTo>
                    <a:pt x="377825" y="2266950"/>
                  </a:lnTo>
                  <a:lnTo>
                    <a:pt x="4232275" y="2266950"/>
                  </a:lnTo>
                  <a:lnTo>
                    <a:pt x="4279667" y="2264006"/>
                  </a:lnTo>
                  <a:lnTo>
                    <a:pt x="4325303" y="2255410"/>
                  </a:lnTo>
                  <a:lnTo>
                    <a:pt x="4368828" y="2241517"/>
                  </a:lnTo>
                  <a:lnTo>
                    <a:pt x="4409889" y="2222680"/>
                  </a:lnTo>
                  <a:lnTo>
                    <a:pt x="4448131" y="2199253"/>
                  </a:lnTo>
                  <a:lnTo>
                    <a:pt x="4483201" y="2171592"/>
                  </a:lnTo>
                  <a:lnTo>
                    <a:pt x="4514743" y="2140049"/>
                  </a:lnTo>
                  <a:lnTo>
                    <a:pt x="4542404" y="2104978"/>
                  </a:lnTo>
                  <a:lnTo>
                    <a:pt x="4565830" y="2066735"/>
                  </a:lnTo>
                  <a:lnTo>
                    <a:pt x="4584667" y="2025673"/>
                  </a:lnTo>
                  <a:lnTo>
                    <a:pt x="4598560" y="1982145"/>
                  </a:lnTo>
                  <a:lnTo>
                    <a:pt x="4607156" y="1936507"/>
                  </a:lnTo>
                  <a:lnTo>
                    <a:pt x="4610100" y="1889125"/>
                  </a:lnTo>
                  <a:lnTo>
                    <a:pt x="4610100" y="377825"/>
                  </a:lnTo>
                  <a:lnTo>
                    <a:pt x="4607156" y="330432"/>
                  </a:lnTo>
                  <a:lnTo>
                    <a:pt x="4598560" y="284796"/>
                  </a:lnTo>
                  <a:lnTo>
                    <a:pt x="4584667" y="241271"/>
                  </a:lnTo>
                  <a:lnTo>
                    <a:pt x="4565830" y="200210"/>
                  </a:lnTo>
                  <a:lnTo>
                    <a:pt x="4542404" y="161968"/>
                  </a:lnTo>
                  <a:lnTo>
                    <a:pt x="4514743" y="126898"/>
                  </a:lnTo>
                  <a:lnTo>
                    <a:pt x="4483201" y="95356"/>
                  </a:lnTo>
                  <a:lnTo>
                    <a:pt x="4448131" y="67695"/>
                  </a:lnTo>
                  <a:lnTo>
                    <a:pt x="4409889" y="44269"/>
                  </a:lnTo>
                  <a:lnTo>
                    <a:pt x="4368828" y="25432"/>
                  </a:lnTo>
                  <a:lnTo>
                    <a:pt x="4325303" y="11539"/>
                  </a:lnTo>
                  <a:lnTo>
                    <a:pt x="4279667" y="2943"/>
                  </a:lnTo>
                  <a:lnTo>
                    <a:pt x="4232275" y="0"/>
                  </a:lnTo>
                  <a:close/>
                </a:path>
              </a:pathLst>
            </a:custGeom>
            <a:solidFill>
              <a:srgbClr val="155F82"/>
            </a:solidFill>
          </p:spPr>
          <p:txBody>
            <a:bodyPr wrap="square" lIns="0" tIns="0" rIns="0" bIns="0" rtlCol="0"/>
            <a:lstStyle/>
            <a:p/>
          </p:txBody>
        </p:sp>
        <p:sp>
          <p:nvSpPr>
            <p:cNvPr id="9" name="object 9" descr=""/>
            <p:cNvSpPr/>
            <p:nvPr/>
          </p:nvSpPr>
          <p:spPr>
            <a:xfrm>
              <a:off x="1028700" y="4229100"/>
              <a:ext cx="4610100" cy="2589530"/>
            </a:xfrm>
            <a:custGeom>
              <a:avLst/>
              <a:gdLst/>
              <a:ahLst/>
              <a:cxnLst/>
              <a:rect l="l" t="t" r="r" b="b"/>
              <a:pathLst>
                <a:path w="4610100" h="2589529">
                  <a:moveTo>
                    <a:pt x="0" y="377825"/>
                  </a:moveTo>
                  <a:lnTo>
                    <a:pt x="2943" y="330432"/>
                  </a:lnTo>
                  <a:lnTo>
                    <a:pt x="11539" y="284796"/>
                  </a:lnTo>
                  <a:lnTo>
                    <a:pt x="25432" y="241271"/>
                  </a:lnTo>
                  <a:lnTo>
                    <a:pt x="44269" y="200210"/>
                  </a:lnTo>
                  <a:lnTo>
                    <a:pt x="67695" y="161968"/>
                  </a:lnTo>
                  <a:lnTo>
                    <a:pt x="95356" y="126898"/>
                  </a:lnTo>
                  <a:lnTo>
                    <a:pt x="126898" y="95356"/>
                  </a:lnTo>
                  <a:lnTo>
                    <a:pt x="161968" y="67695"/>
                  </a:lnTo>
                  <a:lnTo>
                    <a:pt x="200210" y="44269"/>
                  </a:lnTo>
                  <a:lnTo>
                    <a:pt x="241271" y="25432"/>
                  </a:lnTo>
                  <a:lnTo>
                    <a:pt x="284796" y="11539"/>
                  </a:lnTo>
                  <a:lnTo>
                    <a:pt x="330432" y="2943"/>
                  </a:lnTo>
                  <a:lnTo>
                    <a:pt x="377825" y="0"/>
                  </a:lnTo>
                  <a:lnTo>
                    <a:pt x="2689225" y="0"/>
                  </a:lnTo>
                  <a:lnTo>
                    <a:pt x="3841750" y="0"/>
                  </a:lnTo>
                  <a:lnTo>
                    <a:pt x="4232275" y="0"/>
                  </a:lnTo>
                  <a:lnTo>
                    <a:pt x="4279667" y="2943"/>
                  </a:lnTo>
                  <a:lnTo>
                    <a:pt x="4325303" y="11539"/>
                  </a:lnTo>
                  <a:lnTo>
                    <a:pt x="4368828" y="25432"/>
                  </a:lnTo>
                  <a:lnTo>
                    <a:pt x="4409889" y="44269"/>
                  </a:lnTo>
                  <a:lnTo>
                    <a:pt x="4448131" y="67695"/>
                  </a:lnTo>
                  <a:lnTo>
                    <a:pt x="4483201" y="95356"/>
                  </a:lnTo>
                  <a:lnTo>
                    <a:pt x="4514743" y="126898"/>
                  </a:lnTo>
                  <a:lnTo>
                    <a:pt x="4542404" y="161968"/>
                  </a:lnTo>
                  <a:lnTo>
                    <a:pt x="4565830" y="200210"/>
                  </a:lnTo>
                  <a:lnTo>
                    <a:pt x="4584667" y="241271"/>
                  </a:lnTo>
                  <a:lnTo>
                    <a:pt x="4598560" y="284796"/>
                  </a:lnTo>
                  <a:lnTo>
                    <a:pt x="4607156" y="330432"/>
                  </a:lnTo>
                  <a:lnTo>
                    <a:pt x="4610100" y="377825"/>
                  </a:lnTo>
                  <a:lnTo>
                    <a:pt x="4610100" y="1322324"/>
                  </a:lnTo>
                  <a:lnTo>
                    <a:pt x="4610100" y="1889125"/>
                  </a:lnTo>
                  <a:lnTo>
                    <a:pt x="4607156" y="1936507"/>
                  </a:lnTo>
                  <a:lnTo>
                    <a:pt x="4598560" y="1982145"/>
                  </a:lnTo>
                  <a:lnTo>
                    <a:pt x="4584667" y="2025673"/>
                  </a:lnTo>
                  <a:lnTo>
                    <a:pt x="4565830" y="2066735"/>
                  </a:lnTo>
                  <a:lnTo>
                    <a:pt x="4542404" y="2104978"/>
                  </a:lnTo>
                  <a:lnTo>
                    <a:pt x="4514743" y="2140049"/>
                  </a:lnTo>
                  <a:lnTo>
                    <a:pt x="4483201" y="2171592"/>
                  </a:lnTo>
                  <a:lnTo>
                    <a:pt x="4448131" y="2199253"/>
                  </a:lnTo>
                  <a:lnTo>
                    <a:pt x="4409889" y="2222680"/>
                  </a:lnTo>
                  <a:lnTo>
                    <a:pt x="4368828" y="2241517"/>
                  </a:lnTo>
                  <a:lnTo>
                    <a:pt x="4325303" y="2255410"/>
                  </a:lnTo>
                  <a:lnTo>
                    <a:pt x="4279667" y="2264006"/>
                  </a:lnTo>
                  <a:lnTo>
                    <a:pt x="4232275" y="2266950"/>
                  </a:lnTo>
                  <a:lnTo>
                    <a:pt x="3841750" y="2266950"/>
                  </a:lnTo>
                  <a:lnTo>
                    <a:pt x="3194050" y="2588972"/>
                  </a:lnTo>
                  <a:lnTo>
                    <a:pt x="2689225" y="2266950"/>
                  </a:lnTo>
                  <a:lnTo>
                    <a:pt x="377825" y="2266950"/>
                  </a:lnTo>
                  <a:lnTo>
                    <a:pt x="330432" y="2264006"/>
                  </a:lnTo>
                  <a:lnTo>
                    <a:pt x="284796" y="2255410"/>
                  </a:lnTo>
                  <a:lnTo>
                    <a:pt x="241271" y="2241517"/>
                  </a:lnTo>
                  <a:lnTo>
                    <a:pt x="200210" y="2222680"/>
                  </a:lnTo>
                  <a:lnTo>
                    <a:pt x="161968" y="2199253"/>
                  </a:lnTo>
                  <a:lnTo>
                    <a:pt x="126898" y="2171592"/>
                  </a:lnTo>
                  <a:lnTo>
                    <a:pt x="95356" y="2140049"/>
                  </a:lnTo>
                  <a:lnTo>
                    <a:pt x="67695" y="2104978"/>
                  </a:lnTo>
                  <a:lnTo>
                    <a:pt x="44269" y="2066735"/>
                  </a:lnTo>
                  <a:lnTo>
                    <a:pt x="25432" y="2025673"/>
                  </a:lnTo>
                  <a:lnTo>
                    <a:pt x="11539" y="1982145"/>
                  </a:lnTo>
                  <a:lnTo>
                    <a:pt x="2943" y="1936507"/>
                  </a:lnTo>
                  <a:lnTo>
                    <a:pt x="0" y="1889112"/>
                  </a:lnTo>
                  <a:lnTo>
                    <a:pt x="0" y="1322324"/>
                  </a:lnTo>
                  <a:lnTo>
                    <a:pt x="0" y="377825"/>
                  </a:lnTo>
                  <a:close/>
                </a:path>
              </a:pathLst>
            </a:custGeom>
            <a:ln w="19050">
              <a:solidFill>
                <a:srgbClr val="082836"/>
              </a:solidFill>
            </a:ln>
          </p:spPr>
          <p:txBody>
            <a:bodyPr wrap="square" lIns="0" tIns="0" rIns="0" bIns="0" rtlCol="0"/>
            <a:lstStyle/>
            <a:p/>
          </p:txBody>
        </p:sp>
      </p:grpSp>
      <p:sp>
        <p:nvSpPr>
          <p:cNvPr id="10" name="object 10" descr=""/>
          <p:cNvSpPr txBox="1"/>
          <p:nvPr/>
        </p:nvSpPr>
        <p:spPr>
          <a:xfrm>
            <a:off x="1312163" y="4795202"/>
            <a:ext cx="4046220" cy="1130300"/>
          </a:xfrm>
          <a:prstGeom prst="rect">
            <a:avLst/>
          </a:prstGeom>
        </p:spPr>
        <p:txBody>
          <a:bodyPr wrap="square" lIns="0" tIns="12700" rIns="0" bIns="0" rtlCol="0" vert="horz">
            <a:spAutoFit/>
          </a:bodyPr>
          <a:lstStyle/>
          <a:p>
            <a:pPr algn="ctr" marL="5715">
              <a:lnSpc>
                <a:spcPct val="100000"/>
              </a:lnSpc>
              <a:spcBef>
                <a:spcPts val="100"/>
              </a:spcBef>
            </a:pPr>
            <a:r>
              <a:rPr dirty="0" sz="1800" b="1">
                <a:solidFill>
                  <a:srgbClr val="FFFF00"/>
                </a:solidFill>
                <a:latin typeface="Arial"/>
                <a:cs typeface="Arial"/>
              </a:rPr>
              <a:t>“Suboxone</a:t>
            </a:r>
            <a:r>
              <a:rPr dirty="0" sz="1800" spc="-45" b="1">
                <a:solidFill>
                  <a:srgbClr val="FFFF00"/>
                </a:solidFill>
                <a:latin typeface="Arial"/>
                <a:cs typeface="Arial"/>
              </a:rPr>
              <a:t> </a:t>
            </a:r>
            <a:r>
              <a:rPr dirty="0" sz="1800" b="1">
                <a:solidFill>
                  <a:srgbClr val="FFFF00"/>
                </a:solidFill>
                <a:latin typeface="Arial"/>
                <a:cs typeface="Arial"/>
              </a:rPr>
              <a:t>doesn’t</a:t>
            </a:r>
            <a:r>
              <a:rPr dirty="0" sz="1800" spc="-10" b="1">
                <a:solidFill>
                  <a:srgbClr val="FFFF00"/>
                </a:solidFill>
                <a:latin typeface="Arial"/>
                <a:cs typeface="Arial"/>
              </a:rPr>
              <a:t> </a:t>
            </a:r>
            <a:r>
              <a:rPr dirty="0" sz="1800" b="1">
                <a:solidFill>
                  <a:srgbClr val="FFFF00"/>
                </a:solidFill>
                <a:latin typeface="Arial"/>
                <a:cs typeface="Arial"/>
              </a:rPr>
              <a:t>work</a:t>
            </a:r>
            <a:r>
              <a:rPr dirty="0" sz="1800" spc="-30" b="1">
                <a:solidFill>
                  <a:srgbClr val="FFFF00"/>
                </a:solidFill>
                <a:latin typeface="Arial"/>
                <a:cs typeface="Arial"/>
              </a:rPr>
              <a:t> </a:t>
            </a:r>
            <a:r>
              <a:rPr dirty="0" sz="1800" b="1">
                <a:solidFill>
                  <a:srgbClr val="FFFF00"/>
                </a:solidFill>
                <a:latin typeface="Arial"/>
                <a:cs typeface="Arial"/>
              </a:rPr>
              <a:t>for</a:t>
            </a:r>
            <a:r>
              <a:rPr dirty="0" sz="1800" spc="-30" b="1">
                <a:solidFill>
                  <a:srgbClr val="FFFF00"/>
                </a:solidFill>
                <a:latin typeface="Arial"/>
                <a:cs typeface="Arial"/>
              </a:rPr>
              <a:t> </a:t>
            </a:r>
            <a:r>
              <a:rPr dirty="0" sz="1800" spc="-25" b="1">
                <a:solidFill>
                  <a:srgbClr val="FFFF00"/>
                </a:solidFill>
                <a:latin typeface="Arial"/>
                <a:cs typeface="Arial"/>
              </a:rPr>
              <a:t>me”</a:t>
            </a:r>
            <a:endParaRPr sz="1800">
              <a:latin typeface="Arial"/>
              <a:cs typeface="Arial"/>
            </a:endParaRPr>
          </a:p>
          <a:p>
            <a:pPr>
              <a:lnSpc>
                <a:spcPct val="100000"/>
              </a:lnSpc>
              <a:spcBef>
                <a:spcPts val="110"/>
              </a:spcBef>
            </a:pPr>
            <a:endParaRPr sz="1800">
              <a:latin typeface="Arial"/>
              <a:cs typeface="Arial"/>
            </a:endParaRPr>
          </a:p>
          <a:p>
            <a:pPr algn="ctr" marL="12700" marR="5080">
              <a:lnSpc>
                <a:spcPct val="100800"/>
              </a:lnSpc>
            </a:pPr>
            <a:r>
              <a:rPr dirty="0" sz="1800">
                <a:solidFill>
                  <a:srgbClr val="FFFFFF"/>
                </a:solidFill>
                <a:latin typeface="Arial MT"/>
                <a:cs typeface="Arial MT"/>
              </a:rPr>
              <a:t>Withdrawal</a:t>
            </a:r>
            <a:r>
              <a:rPr dirty="0" sz="1800" spc="-55">
                <a:solidFill>
                  <a:srgbClr val="FFFFFF"/>
                </a:solidFill>
                <a:latin typeface="Arial MT"/>
                <a:cs typeface="Arial MT"/>
              </a:rPr>
              <a:t> </a:t>
            </a:r>
            <a:r>
              <a:rPr dirty="0" sz="1800">
                <a:solidFill>
                  <a:srgbClr val="FFFFFF"/>
                </a:solidFill>
                <a:latin typeface="Arial MT"/>
                <a:cs typeface="Arial MT"/>
              </a:rPr>
              <a:t>and</a:t>
            </a:r>
            <a:r>
              <a:rPr dirty="0" sz="1800" spc="-40">
                <a:solidFill>
                  <a:srgbClr val="FFFFFF"/>
                </a:solidFill>
                <a:latin typeface="Arial MT"/>
                <a:cs typeface="Arial MT"/>
              </a:rPr>
              <a:t> </a:t>
            </a:r>
            <a:r>
              <a:rPr dirty="0" sz="1800">
                <a:solidFill>
                  <a:srgbClr val="FFFFFF"/>
                </a:solidFill>
                <a:latin typeface="Arial MT"/>
                <a:cs typeface="Arial MT"/>
              </a:rPr>
              <a:t>cravings</a:t>
            </a:r>
            <a:r>
              <a:rPr dirty="0" sz="1800" spc="-20">
                <a:solidFill>
                  <a:srgbClr val="FFFFFF"/>
                </a:solidFill>
                <a:latin typeface="Arial MT"/>
                <a:cs typeface="Arial MT"/>
              </a:rPr>
              <a:t> </a:t>
            </a:r>
            <a:r>
              <a:rPr dirty="0" sz="1800">
                <a:solidFill>
                  <a:srgbClr val="FFFFFF"/>
                </a:solidFill>
                <a:latin typeface="Arial MT"/>
                <a:cs typeface="Arial MT"/>
              </a:rPr>
              <a:t>persist</a:t>
            </a:r>
            <a:r>
              <a:rPr dirty="0" sz="1800" spc="-60">
                <a:solidFill>
                  <a:srgbClr val="FFFFFF"/>
                </a:solidFill>
                <a:latin typeface="Arial MT"/>
                <a:cs typeface="Arial MT"/>
              </a:rPr>
              <a:t> </a:t>
            </a:r>
            <a:r>
              <a:rPr dirty="0" sz="1800" spc="-10">
                <a:solidFill>
                  <a:srgbClr val="FFFFFF"/>
                </a:solidFill>
                <a:latin typeface="Arial MT"/>
                <a:cs typeface="Arial MT"/>
              </a:rPr>
              <a:t>despite </a:t>
            </a:r>
            <a:r>
              <a:rPr dirty="0" sz="1800">
                <a:solidFill>
                  <a:srgbClr val="FFFFFF"/>
                </a:solidFill>
                <a:latin typeface="Arial MT"/>
                <a:cs typeface="Arial MT"/>
              </a:rPr>
              <a:t>buprenorphine</a:t>
            </a:r>
            <a:r>
              <a:rPr dirty="0" sz="1800" spc="-90">
                <a:solidFill>
                  <a:srgbClr val="FFFFFF"/>
                </a:solidFill>
                <a:latin typeface="Arial MT"/>
                <a:cs typeface="Arial MT"/>
              </a:rPr>
              <a:t> </a:t>
            </a:r>
            <a:r>
              <a:rPr dirty="0" sz="1800" spc="-10">
                <a:solidFill>
                  <a:srgbClr val="FFFFFF"/>
                </a:solidFill>
                <a:latin typeface="Arial MT"/>
                <a:cs typeface="Arial MT"/>
              </a:rPr>
              <a:t>initiation</a:t>
            </a:r>
            <a:endParaRPr sz="1800">
              <a:latin typeface="Arial MT"/>
              <a:cs typeface="Arial MT"/>
            </a:endParaRPr>
          </a:p>
        </p:txBody>
      </p:sp>
      <p:grpSp>
        <p:nvGrpSpPr>
          <p:cNvPr id="11" name="object 11" descr=""/>
          <p:cNvGrpSpPr/>
          <p:nvPr/>
        </p:nvGrpSpPr>
        <p:grpSpPr>
          <a:xfrm>
            <a:off x="6553200" y="1638300"/>
            <a:ext cx="4381500" cy="2342515"/>
            <a:chOff x="6553200" y="1638300"/>
            <a:chExt cx="4381500" cy="2342515"/>
          </a:xfrm>
        </p:grpSpPr>
        <p:sp>
          <p:nvSpPr>
            <p:cNvPr id="12" name="object 12" descr=""/>
            <p:cNvSpPr/>
            <p:nvPr/>
          </p:nvSpPr>
          <p:spPr>
            <a:xfrm>
              <a:off x="6562725" y="1647825"/>
              <a:ext cx="4362450" cy="2323465"/>
            </a:xfrm>
            <a:custGeom>
              <a:avLst/>
              <a:gdLst/>
              <a:ahLst/>
              <a:cxnLst/>
              <a:rect l="l" t="t" r="r" b="b"/>
              <a:pathLst>
                <a:path w="4362450" h="2323465">
                  <a:moveTo>
                    <a:pt x="3635375" y="2076450"/>
                  </a:moveTo>
                  <a:lnTo>
                    <a:pt x="2544826" y="2076450"/>
                  </a:lnTo>
                  <a:lnTo>
                    <a:pt x="3344291" y="2323084"/>
                  </a:lnTo>
                  <a:lnTo>
                    <a:pt x="3635375" y="2076450"/>
                  </a:lnTo>
                  <a:close/>
                </a:path>
                <a:path w="4362450" h="2323465">
                  <a:moveTo>
                    <a:pt x="4016375" y="0"/>
                  </a:moveTo>
                  <a:lnTo>
                    <a:pt x="346075" y="0"/>
                  </a:lnTo>
                  <a:lnTo>
                    <a:pt x="299114" y="3159"/>
                  </a:lnTo>
                  <a:lnTo>
                    <a:pt x="254073" y="12361"/>
                  </a:lnTo>
                  <a:lnTo>
                    <a:pt x="211365" y="27195"/>
                  </a:lnTo>
                  <a:lnTo>
                    <a:pt x="171402" y="47248"/>
                  </a:lnTo>
                  <a:lnTo>
                    <a:pt x="134597" y="72108"/>
                  </a:lnTo>
                  <a:lnTo>
                    <a:pt x="101361" y="101361"/>
                  </a:lnTo>
                  <a:lnTo>
                    <a:pt x="72108" y="134597"/>
                  </a:lnTo>
                  <a:lnTo>
                    <a:pt x="47248" y="171402"/>
                  </a:lnTo>
                  <a:lnTo>
                    <a:pt x="27195" y="211365"/>
                  </a:lnTo>
                  <a:lnTo>
                    <a:pt x="12361" y="254073"/>
                  </a:lnTo>
                  <a:lnTo>
                    <a:pt x="3159" y="299114"/>
                  </a:lnTo>
                  <a:lnTo>
                    <a:pt x="0" y="346075"/>
                  </a:lnTo>
                  <a:lnTo>
                    <a:pt x="0" y="1730375"/>
                  </a:lnTo>
                  <a:lnTo>
                    <a:pt x="3159" y="1777335"/>
                  </a:lnTo>
                  <a:lnTo>
                    <a:pt x="12361" y="1822376"/>
                  </a:lnTo>
                  <a:lnTo>
                    <a:pt x="27195" y="1865084"/>
                  </a:lnTo>
                  <a:lnTo>
                    <a:pt x="47248" y="1905047"/>
                  </a:lnTo>
                  <a:lnTo>
                    <a:pt x="72108" y="1941852"/>
                  </a:lnTo>
                  <a:lnTo>
                    <a:pt x="101361" y="1975088"/>
                  </a:lnTo>
                  <a:lnTo>
                    <a:pt x="134597" y="2004341"/>
                  </a:lnTo>
                  <a:lnTo>
                    <a:pt x="171402" y="2029201"/>
                  </a:lnTo>
                  <a:lnTo>
                    <a:pt x="211365" y="2049254"/>
                  </a:lnTo>
                  <a:lnTo>
                    <a:pt x="254073" y="2064088"/>
                  </a:lnTo>
                  <a:lnTo>
                    <a:pt x="299114" y="2073290"/>
                  </a:lnTo>
                  <a:lnTo>
                    <a:pt x="346075" y="2076450"/>
                  </a:lnTo>
                  <a:lnTo>
                    <a:pt x="4016375" y="2076450"/>
                  </a:lnTo>
                  <a:lnTo>
                    <a:pt x="4063335" y="2073290"/>
                  </a:lnTo>
                  <a:lnTo>
                    <a:pt x="4108376" y="2064088"/>
                  </a:lnTo>
                  <a:lnTo>
                    <a:pt x="4151084" y="2049254"/>
                  </a:lnTo>
                  <a:lnTo>
                    <a:pt x="4191047" y="2029201"/>
                  </a:lnTo>
                  <a:lnTo>
                    <a:pt x="4227852" y="2004341"/>
                  </a:lnTo>
                  <a:lnTo>
                    <a:pt x="4261088" y="1975088"/>
                  </a:lnTo>
                  <a:lnTo>
                    <a:pt x="4290341" y="1941852"/>
                  </a:lnTo>
                  <a:lnTo>
                    <a:pt x="4315201" y="1905047"/>
                  </a:lnTo>
                  <a:lnTo>
                    <a:pt x="4335254" y="1865084"/>
                  </a:lnTo>
                  <a:lnTo>
                    <a:pt x="4350088" y="1822376"/>
                  </a:lnTo>
                  <a:lnTo>
                    <a:pt x="4359290" y="1777335"/>
                  </a:lnTo>
                  <a:lnTo>
                    <a:pt x="4362450" y="1730375"/>
                  </a:lnTo>
                  <a:lnTo>
                    <a:pt x="4362450" y="346075"/>
                  </a:lnTo>
                  <a:lnTo>
                    <a:pt x="4359290" y="299114"/>
                  </a:lnTo>
                  <a:lnTo>
                    <a:pt x="4350088" y="254073"/>
                  </a:lnTo>
                  <a:lnTo>
                    <a:pt x="4335254" y="211365"/>
                  </a:lnTo>
                  <a:lnTo>
                    <a:pt x="4315201" y="171402"/>
                  </a:lnTo>
                  <a:lnTo>
                    <a:pt x="4290341" y="134597"/>
                  </a:lnTo>
                  <a:lnTo>
                    <a:pt x="4261088" y="101361"/>
                  </a:lnTo>
                  <a:lnTo>
                    <a:pt x="4227852" y="72108"/>
                  </a:lnTo>
                  <a:lnTo>
                    <a:pt x="4191047" y="47248"/>
                  </a:lnTo>
                  <a:lnTo>
                    <a:pt x="4151084" y="27195"/>
                  </a:lnTo>
                  <a:lnTo>
                    <a:pt x="4108376" y="12361"/>
                  </a:lnTo>
                  <a:lnTo>
                    <a:pt x="4063335" y="3159"/>
                  </a:lnTo>
                  <a:lnTo>
                    <a:pt x="4016375" y="0"/>
                  </a:lnTo>
                  <a:close/>
                </a:path>
              </a:pathLst>
            </a:custGeom>
            <a:solidFill>
              <a:srgbClr val="155F82"/>
            </a:solidFill>
          </p:spPr>
          <p:txBody>
            <a:bodyPr wrap="square" lIns="0" tIns="0" rIns="0" bIns="0" rtlCol="0"/>
            <a:lstStyle/>
            <a:p/>
          </p:txBody>
        </p:sp>
        <p:sp>
          <p:nvSpPr>
            <p:cNvPr id="13" name="object 13" descr=""/>
            <p:cNvSpPr/>
            <p:nvPr/>
          </p:nvSpPr>
          <p:spPr>
            <a:xfrm>
              <a:off x="6562725" y="1647825"/>
              <a:ext cx="4362450" cy="2323465"/>
            </a:xfrm>
            <a:custGeom>
              <a:avLst/>
              <a:gdLst/>
              <a:ahLst/>
              <a:cxnLst/>
              <a:rect l="l" t="t" r="r" b="b"/>
              <a:pathLst>
                <a:path w="4362450" h="2323465">
                  <a:moveTo>
                    <a:pt x="0" y="346075"/>
                  </a:moveTo>
                  <a:lnTo>
                    <a:pt x="3159" y="299114"/>
                  </a:lnTo>
                  <a:lnTo>
                    <a:pt x="12361" y="254073"/>
                  </a:lnTo>
                  <a:lnTo>
                    <a:pt x="27195" y="211365"/>
                  </a:lnTo>
                  <a:lnTo>
                    <a:pt x="47248" y="171402"/>
                  </a:lnTo>
                  <a:lnTo>
                    <a:pt x="72108" y="134597"/>
                  </a:lnTo>
                  <a:lnTo>
                    <a:pt x="101361" y="101361"/>
                  </a:lnTo>
                  <a:lnTo>
                    <a:pt x="134597" y="72108"/>
                  </a:lnTo>
                  <a:lnTo>
                    <a:pt x="171402" y="47248"/>
                  </a:lnTo>
                  <a:lnTo>
                    <a:pt x="211365" y="27195"/>
                  </a:lnTo>
                  <a:lnTo>
                    <a:pt x="254073" y="12361"/>
                  </a:lnTo>
                  <a:lnTo>
                    <a:pt x="299114" y="3159"/>
                  </a:lnTo>
                  <a:lnTo>
                    <a:pt x="346075" y="0"/>
                  </a:lnTo>
                  <a:lnTo>
                    <a:pt x="2544826" y="0"/>
                  </a:lnTo>
                  <a:lnTo>
                    <a:pt x="3635375" y="0"/>
                  </a:lnTo>
                  <a:lnTo>
                    <a:pt x="4016375" y="0"/>
                  </a:lnTo>
                  <a:lnTo>
                    <a:pt x="4063335" y="3159"/>
                  </a:lnTo>
                  <a:lnTo>
                    <a:pt x="4108376" y="12361"/>
                  </a:lnTo>
                  <a:lnTo>
                    <a:pt x="4151084" y="27195"/>
                  </a:lnTo>
                  <a:lnTo>
                    <a:pt x="4191047" y="47248"/>
                  </a:lnTo>
                  <a:lnTo>
                    <a:pt x="4227852" y="72108"/>
                  </a:lnTo>
                  <a:lnTo>
                    <a:pt x="4261088" y="101361"/>
                  </a:lnTo>
                  <a:lnTo>
                    <a:pt x="4290341" y="134597"/>
                  </a:lnTo>
                  <a:lnTo>
                    <a:pt x="4315201" y="171402"/>
                  </a:lnTo>
                  <a:lnTo>
                    <a:pt x="4335254" y="211365"/>
                  </a:lnTo>
                  <a:lnTo>
                    <a:pt x="4350088" y="254073"/>
                  </a:lnTo>
                  <a:lnTo>
                    <a:pt x="4359290" y="299114"/>
                  </a:lnTo>
                  <a:lnTo>
                    <a:pt x="4362450" y="346075"/>
                  </a:lnTo>
                  <a:lnTo>
                    <a:pt x="4362450" y="1211326"/>
                  </a:lnTo>
                  <a:lnTo>
                    <a:pt x="4362450" y="1730375"/>
                  </a:lnTo>
                  <a:lnTo>
                    <a:pt x="4359290" y="1777335"/>
                  </a:lnTo>
                  <a:lnTo>
                    <a:pt x="4350088" y="1822376"/>
                  </a:lnTo>
                  <a:lnTo>
                    <a:pt x="4335254" y="1865084"/>
                  </a:lnTo>
                  <a:lnTo>
                    <a:pt x="4315201" y="1905047"/>
                  </a:lnTo>
                  <a:lnTo>
                    <a:pt x="4290341" y="1941852"/>
                  </a:lnTo>
                  <a:lnTo>
                    <a:pt x="4261088" y="1975088"/>
                  </a:lnTo>
                  <a:lnTo>
                    <a:pt x="4227852" y="2004341"/>
                  </a:lnTo>
                  <a:lnTo>
                    <a:pt x="4191047" y="2029201"/>
                  </a:lnTo>
                  <a:lnTo>
                    <a:pt x="4151084" y="2049254"/>
                  </a:lnTo>
                  <a:lnTo>
                    <a:pt x="4108376" y="2064088"/>
                  </a:lnTo>
                  <a:lnTo>
                    <a:pt x="4063335" y="2073290"/>
                  </a:lnTo>
                  <a:lnTo>
                    <a:pt x="4016375" y="2076450"/>
                  </a:lnTo>
                  <a:lnTo>
                    <a:pt x="3635375" y="2076450"/>
                  </a:lnTo>
                  <a:lnTo>
                    <a:pt x="3344291" y="2323084"/>
                  </a:lnTo>
                  <a:lnTo>
                    <a:pt x="2544826" y="2076450"/>
                  </a:lnTo>
                  <a:lnTo>
                    <a:pt x="346075" y="2076450"/>
                  </a:lnTo>
                  <a:lnTo>
                    <a:pt x="299114" y="2073290"/>
                  </a:lnTo>
                  <a:lnTo>
                    <a:pt x="254073" y="2064088"/>
                  </a:lnTo>
                  <a:lnTo>
                    <a:pt x="211365" y="2049254"/>
                  </a:lnTo>
                  <a:lnTo>
                    <a:pt x="171402" y="2029201"/>
                  </a:lnTo>
                  <a:lnTo>
                    <a:pt x="134597" y="2004341"/>
                  </a:lnTo>
                  <a:lnTo>
                    <a:pt x="101361" y="1975088"/>
                  </a:lnTo>
                  <a:lnTo>
                    <a:pt x="72108" y="1941852"/>
                  </a:lnTo>
                  <a:lnTo>
                    <a:pt x="47248" y="1905047"/>
                  </a:lnTo>
                  <a:lnTo>
                    <a:pt x="27195" y="1865084"/>
                  </a:lnTo>
                  <a:lnTo>
                    <a:pt x="12361" y="1822376"/>
                  </a:lnTo>
                  <a:lnTo>
                    <a:pt x="3159" y="1777335"/>
                  </a:lnTo>
                  <a:lnTo>
                    <a:pt x="0" y="1730375"/>
                  </a:lnTo>
                  <a:lnTo>
                    <a:pt x="0" y="1211326"/>
                  </a:lnTo>
                  <a:lnTo>
                    <a:pt x="0" y="346075"/>
                  </a:lnTo>
                  <a:close/>
                </a:path>
              </a:pathLst>
            </a:custGeom>
            <a:ln w="19050">
              <a:solidFill>
                <a:srgbClr val="082836"/>
              </a:solidFill>
            </a:ln>
          </p:spPr>
          <p:txBody>
            <a:bodyPr wrap="square" lIns="0" tIns="0" rIns="0" bIns="0" rtlCol="0"/>
            <a:lstStyle/>
            <a:p/>
          </p:txBody>
        </p:sp>
      </p:grpSp>
      <p:sp>
        <p:nvSpPr>
          <p:cNvPr id="14" name="object 14" descr=""/>
          <p:cNvSpPr txBox="1"/>
          <p:nvPr/>
        </p:nvSpPr>
        <p:spPr>
          <a:xfrm>
            <a:off x="6871716" y="1840166"/>
            <a:ext cx="3761104" cy="1673860"/>
          </a:xfrm>
          <a:prstGeom prst="rect">
            <a:avLst/>
          </a:prstGeom>
        </p:spPr>
        <p:txBody>
          <a:bodyPr wrap="square" lIns="0" tIns="12700" rIns="0" bIns="0" rtlCol="0" vert="horz">
            <a:spAutoFit/>
          </a:bodyPr>
          <a:lstStyle/>
          <a:p>
            <a:pPr algn="ctr">
              <a:lnSpc>
                <a:spcPct val="100000"/>
              </a:lnSpc>
              <a:spcBef>
                <a:spcPts val="100"/>
              </a:spcBef>
            </a:pPr>
            <a:r>
              <a:rPr dirty="0" sz="1800" b="1">
                <a:solidFill>
                  <a:srgbClr val="FFFF00"/>
                </a:solidFill>
                <a:latin typeface="Arial"/>
                <a:cs typeface="Arial"/>
              </a:rPr>
              <a:t>“I</a:t>
            </a:r>
            <a:r>
              <a:rPr dirty="0" sz="1800" spc="-40" b="1">
                <a:solidFill>
                  <a:srgbClr val="FFFF00"/>
                </a:solidFill>
                <a:latin typeface="Arial"/>
                <a:cs typeface="Arial"/>
              </a:rPr>
              <a:t> </a:t>
            </a:r>
            <a:r>
              <a:rPr dirty="0" sz="1800" b="1">
                <a:solidFill>
                  <a:srgbClr val="FFFF00"/>
                </a:solidFill>
                <a:latin typeface="Arial"/>
                <a:cs typeface="Arial"/>
              </a:rPr>
              <a:t>would</a:t>
            </a:r>
            <a:r>
              <a:rPr dirty="0" sz="1800" spc="-35" b="1">
                <a:solidFill>
                  <a:srgbClr val="FFFF00"/>
                </a:solidFill>
                <a:latin typeface="Arial"/>
                <a:cs typeface="Arial"/>
              </a:rPr>
              <a:t> </a:t>
            </a:r>
            <a:r>
              <a:rPr dirty="0" sz="1800" b="1">
                <a:solidFill>
                  <a:srgbClr val="FFFF00"/>
                </a:solidFill>
                <a:latin typeface="Arial"/>
                <a:cs typeface="Arial"/>
              </a:rPr>
              <a:t>rather</a:t>
            </a:r>
            <a:r>
              <a:rPr dirty="0" sz="1800" spc="-15" b="1">
                <a:solidFill>
                  <a:srgbClr val="FFFF00"/>
                </a:solidFill>
                <a:latin typeface="Arial"/>
                <a:cs typeface="Arial"/>
              </a:rPr>
              <a:t> </a:t>
            </a:r>
            <a:r>
              <a:rPr dirty="0" sz="1800" b="1">
                <a:solidFill>
                  <a:srgbClr val="FFFF00"/>
                </a:solidFill>
                <a:latin typeface="Arial"/>
                <a:cs typeface="Arial"/>
              </a:rPr>
              <a:t>have</a:t>
            </a:r>
            <a:r>
              <a:rPr dirty="0" sz="1800" spc="-10" b="1">
                <a:solidFill>
                  <a:srgbClr val="FFFF00"/>
                </a:solidFill>
                <a:latin typeface="Arial"/>
                <a:cs typeface="Arial"/>
              </a:rPr>
              <a:t> methadone”</a:t>
            </a:r>
            <a:endParaRPr sz="1800">
              <a:latin typeface="Arial"/>
              <a:cs typeface="Arial"/>
            </a:endParaRPr>
          </a:p>
          <a:p>
            <a:pPr>
              <a:lnSpc>
                <a:spcPct val="100000"/>
              </a:lnSpc>
              <a:spcBef>
                <a:spcPts val="135"/>
              </a:spcBef>
            </a:pPr>
            <a:endParaRPr sz="1800">
              <a:latin typeface="Arial"/>
              <a:cs typeface="Arial"/>
            </a:endParaRPr>
          </a:p>
          <a:p>
            <a:pPr algn="ctr" marL="12700" marR="5080">
              <a:lnSpc>
                <a:spcPct val="99700"/>
              </a:lnSpc>
            </a:pPr>
            <a:r>
              <a:rPr dirty="0" sz="1800">
                <a:solidFill>
                  <a:srgbClr val="FFFFFF"/>
                </a:solidFill>
                <a:latin typeface="Arial MT"/>
                <a:cs typeface="Arial MT"/>
              </a:rPr>
              <a:t>Patient</a:t>
            </a:r>
            <a:r>
              <a:rPr dirty="0" sz="1800" spc="-45">
                <a:solidFill>
                  <a:srgbClr val="FFFFFF"/>
                </a:solidFill>
                <a:latin typeface="Arial MT"/>
                <a:cs typeface="Arial MT"/>
              </a:rPr>
              <a:t> </a:t>
            </a:r>
            <a:r>
              <a:rPr dirty="0" sz="1800">
                <a:solidFill>
                  <a:srgbClr val="FFFFFF"/>
                </a:solidFill>
                <a:latin typeface="Arial MT"/>
                <a:cs typeface="Arial MT"/>
              </a:rPr>
              <a:t>are</a:t>
            </a:r>
            <a:r>
              <a:rPr dirty="0" sz="1800" spc="-15">
                <a:solidFill>
                  <a:srgbClr val="FFFFFF"/>
                </a:solidFill>
                <a:latin typeface="Arial MT"/>
                <a:cs typeface="Arial MT"/>
              </a:rPr>
              <a:t> </a:t>
            </a:r>
            <a:r>
              <a:rPr dirty="0" sz="1800">
                <a:solidFill>
                  <a:srgbClr val="FFFFFF"/>
                </a:solidFill>
                <a:latin typeface="Arial MT"/>
                <a:cs typeface="Arial MT"/>
              </a:rPr>
              <a:t>unable</a:t>
            </a:r>
            <a:r>
              <a:rPr dirty="0" sz="1800" spc="-15">
                <a:solidFill>
                  <a:srgbClr val="FFFFFF"/>
                </a:solidFill>
                <a:latin typeface="Arial MT"/>
                <a:cs typeface="Arial MT"/>
              </a:rPr>
              <a:t> </a:t>
            </a:r>
            <a:r>
              <a:rPr dirty="0" sz="1800">
                <a:solidFill>
                  <a:srgbClr val="FFFFFF"/>
                </a:solidFill>
                <a:latin typeface="Arial MT"/>
                <a:cs typeface="Arial MT"/>
              </a:rPr>
              <a:t>to</a:t>
            </a:r>
            <a:r>
              <a:rPr dirty="0" sz="1800" spc="-15">
                <a:solidFill>
                  <a:srgbClr val="FFFFFF"/>
                </a:solidFill>
                <a:latin typeface="Arial MT"/>
                <a:cs typeface="Arial MT"/>
              </a:rPr>
              <a:t> </a:t>
            </a:r>
            <a:r>
              <a:rPr dirty="0" sz="1800" spc="-10">
                <a:solidFill>
                  <a:srgbClr val="FFFFFF"/>
                </a:solidFill>
                <a:latin typeface="Arial MT"/>
                <a:cs typeface="Arial MT"/>
              </a:rPr>
              <a:t>tolerate </a:t>
            </a:r>
            <a:r>
              <a:rPr dirty="0" sz="1800">
                <a:solidFill>
                  <a:srgbClr val="FFFFFF"/>
                </a:solidFill>
                <a:latin typeface="Arial MT"/>
                <a:cs typeface="Arial MT"/>
              </a:rPr>
              <a:t>withdrawal</a:t>
            </a:r>
            <a:r>
              <a:rPr dirty="0" sz="1800" spc="-35">
                <a:solidFill>
                  <a:srgbClr val="FFFFFF"/>
                </a:solidFill>
                <a:latin typeface="Arial MT"/>
                <a:cs typeface="Arial MT"/>
              </a:rPr>
              <a:t> </a:t>
            </a:r>
            <a:r>
              <a:rPr dirty="0" sz="1800">
                <a:solidFill>
                  <a:srgbClr val="FFFFFF"/>
                </a:solidFill>
                <a:latin typeface="Arial MT"/>
                <a:cs typeface="Arial MT"/>
              </a:rPr>
              <a:t>long</a:t>
            </a:r>
            <a:r>
              <a:rPr dirty="0" sz="1800" spc="-30">
                <a:solidFill>
                  <a:srgbClr val="FFFFFF"/>
                </a:solidFill>
                <a:latin typeface="Arial MT"/>
                <a:cs typeface="Arial MT"/>
              </a:rPr>
              <a:t> </a:t>
            </a:r>
            <a:r>
              <a:rPr dirty="0" sz="1800">
                <a:solidFill>
                  <a:srgbClr val="FFFFFF"/>
                </a:solidFill>
                <a:latin typeface="Arial MT"/>
                <a:cs typeface="Arial MT"/>
              </a:rPr>
              <a:t>enough</a:t>
            </a:r>
            <a:r>
              <a:rPr dirty="0" sz="1800" spc="-35">
                <a:solidFill>
                  <a:srgbClr val="FFFFFF"/>
                </a:solidFill>
                <a:latin typeface="Arial MT"/>
                <a:cs typeface="Arial MT"/>
              </a:rPr>
              <a:t> </a:t>
            </a:r>
            <a:r>
              <a:rPr dirty="0" sz="1800">
                <a:solidFill>
                  <a:srgbClr val="FFFFFF"/>
                </a:solidFill>
                <a:latin typeface="Arial MT"/>
                <a:cs typeface="Arial MT"/>
              </a:rPr>
              <a:t>to</a:t>
            </a:r>
            <a:r>
              <a:rPr dirty="0" sz="1800" spc="-30">
                <a:solidFill>
                  <a:srgbClr val="FFFFFF"/>
                </a:solidFill>
                <a:latin typeface="Arial MT"/>
                <a:cs typeface="Arial MT"/>
              </a:rPr>
              <a:t> </a:t>
            </a:r>
            <a:r>
              <a:rPr dirty="0" sz="1800" spc="-20">
                <a:solidFill>
                  <a:srgbClr val="FFFFFF"/>
                </a:solidFill>
                <a:latin typeface="Arial MT"/>
                <a:cs typeface="Arial MT"/>
              </a:rPr>
              <a:t>start </a:t>
            </a:r>
            <a:r>
              <a:rPr dirty="0" sz="1800">
                <a:solidFill>
                  <a:srgbClr val="FFFFFF"/>
                </a:solidFill>
                <a:latin typeface="Arial MT"/>
                <a:cs typeface="Arial MT"/>
              </a:rPr>
              <a:t>buprenorphine</a:t>
            </a:r>
            <a:r>
              <a:rPr dirty="0" sz="1800" spc="-70">
                <a:solidFill>
                  <a:srgbClr val="FFFFFF"/>
                </a:solidFill>
                <a:latin typeface="Arial MT"/>
                <a:cs typeface="Arial MT"/>
              </a:rPr>
              <a:t> </a:t>
            </a:r>
            <a:r>
              <a:rPr dirty="0" sz="1800">
                <a:solidFill>
                  <a:srgbClr val="FFFFFF"/>
                </a:solidFill>
                <a:latin typeface="Arial MT"/>
                <a:cs typeface="Arial MT"/>
              </a:rPr>
              <a:t>with</a:t>
            </a:r>
            <a:r>
              <a:rPr dirty="0" sz="1800" spc="-55">
                <a:solidFill>
                  <a:srgbClr val="FFFFFF"/>
                </a:solidFill>
                <a:latin typeface="Arial MT"/>
                <a:cs typeface="Arial MT"/>
              </a:rPr>
              <a:t> </a:t>
            </a:r>
            <a:r>
              <a:rPr dirty="0" sz="1800">
                <a:solidFill>
                  <a:srgbClr val="FFFFFF"/>
                </a:solidFill>
                <a:latin typeface="Arial MT"/>
                <a:cs typeface="Arial MT"/>
              </a:rPr>
              <a:t>traditional</a:t>
            </a:r>
            <a:r>
              <a:rPr dirty="0" sz="1800" spc="-55">
                <a:solidFill>
                  <a:srgbClr val="FFFFFF"/>
                </a:solidFill>
                <a:latin typeface="Arial MT"/>
                <a:cs typeface="Arial MT"/>
              </a:rPr>
              <a:t> </a:t>
            </a:r>
            <a:r>
              <a:rPr dirty="0" sz="1800" spc="-10">
                <a:solidFill>
                  <a:srgbClr val="FFFFFF"/>
                </a:solidFill>
                <a:latin typeface="Arial MT"/>
                <a:cs typeface="Arial MT"/>
              </a:rPr>
              <a:t>dosing strategies</a:t>
            </a:r>
            <a:endParaRPr sz="1800">
              <a:latin typeface="Arial MT"/>
              <a:cs typeface="Arial MT"/>
            </a:endParaRPr>
          </a:p>
        </p:txBody>
      </p:sp>
      <p:grpSp>
        <p:nvGrpSpPr>
          <p:cNvPr id="15" name="object 15" descr=""/>
          <p:cNvGrpSpPr/>
          <p:nvPr/>
        </p:nvGrpSpPr>
        <p:grpSpPr>
          <a:xfrm>
            <a:off x="6543675" y="4314825"/>
            <a:ext cx="4381500" cy="2355215"/>
            <a:chOff x="6543675" y="4314825"/>
            <a:chExt cx="4381500" cy="2355215"/>
          </a:xfrm>
        </p:grpSpPr>
        <p:sp>
          <p:nvSpPr>
            <p:cNvPr id="16" name="object 16" descr=""/>
            <p:cNvSpPr/>
            <p:nvPr/>
          </p:nvSpPr>
          <p:spPr>
            <a:xfrm>
              <a:off x="6553200" y="4324350"/>
              <a:ext cx="4362450" cy="2336165"/>
            </a:xfrm>
            <a:custGeom>
              <a:avLst/>
              <a:gdLst/>
              <a:ahLst/>
              <a:cxnLst/>
              <a:rect l="l" t="t" r="r" b="b"/>
              <a:pathLst>
                <a:path w="4362450" h="2336165">
                  <a:moveTo>
                    <a:pt x="4362450" y="0"/>
                  </a:moveTo>
                  <a:lnTo>
                    <a:pt x="0" y="0"/>
                  </a:lnTo>
                  <a:lnTo>
                    <a:pt x="0" y="2076450"/>
                  </a:lnTo>
                  <a:lnTo>
                    <a:pt x="727075" y="2076450"/>
                  </a:lnTo>
                  <a:lnTo>
                    <a:pt x="1272413" y="2336012"/>
                  </a:lnTo>
                  <a:lnTo>
                    <a:pt x="1817751" y="2076450"/>
                  </a:lnTo>
                  <a:lnTo>
                    <a:pt x="4362450" y="2076450"/>
                  </a:lnTo>
                  <a:lnTo>
                    <a:pt x="4362450" y="0"/>
                  </a:lnTo>
                  <a:close/>
                </a:path>
              </a:pathLst>
            </a:custGeom>
            <a:solidFill>
              <a:srgbClr val="155F82"/>
            </a:solidFill>
          </p:spPr>
          <p:txBody>
            <a:bodyPr wrap="square" lIns="0" tIns="0" rIns="0" bIns="0" rtlCol="0"/>
            <a:lstStyle/>
            <a:p/>
          </p:txBody>
        </p:sp>
        <p:sp>
          <p:nvSpPr>
            <p:cNvPr id="17" name="object 17" descr=""/>
            <p:cNvSpPr/>
            <p:nvPr/>
          </p:nvSpPr>
          <p:spPr>
            <a:xfrm>
              <a:off x="6553200" y="4324350"/>
              <a:ext cx="4362450" cy="2336165"/>
            </a:xfrm>
            <a:custGeom>
              <a:avLst/>
              <a:gdLst/>
              <a:ahLst/>
              <a:cxnLst/>
              <a:rect l="l" t="t" r="r" b="b"/>
              <a:pathLst>
                <a:path w="4362450" h="2336165">
                  <a:moveTo>
                    <a:pt x="0" y="0"/>
                  </a:moveTo>
                  <a:lnTo>
                    <a:pt x="727075" y="0"/>
                  </a:lnTo>
                  <a:lnTo>
                    <a:pt x="1817751" y="0"/>
                  </a:lnTo>
                  <a:lnTo>
                    <a:pt x="4362450" y="0"/>
                  </a:lnTo>
                  <a:lnTo>
                    <a:pt x="4362450" y="1211326"/>
                  </a:lnTo>
                  <a:lnTo>
                    <a:pt x="4362450" y="1730375"/>
                  </a:lnTo>
                  <a:lnTo>
                    <a:pt x="4362450" y="2076450"/>
                  </a:lnTo>
                  <a:lnTo>
                    <a:pt x="1817751" y="2076450"/>
                  </a:lnTo>
                  <a:lnTo>
                    <a:pt x="1272413" y="2336012"/>
                  </a:lnTo>
                  <a:lnTo>
                    <a:pt x="727075" y="2076450"/>
                  </a:lnTo>
                  <a:lnTo>
                    <a:pt x="0" y="2076450"/>
                  </a:lnTo>
                  <a:lnTo>
                    <a:pt x="0" y="1730375"/>
                  </a:lnTo>
                  <a:lnTo>
                    <a:pt x="0" y="1211326"/>
                  </a:lnTo>
                  <a:lnTo>
                    <a:pt x="0" y="0"/>
                  </a:lnTo>
                  <a:close/>
                </a:path>
              </a:pathLst>
            </a:custGeom>
            <a:ln w="19049">
              <a:solidFill>
                <a:srgbClr val="082836"/>
              </a:solidFill>
            </a:ln>
          </p:spPr>
          <p:txBody>
            <a:bodyPr wrap="square" lIns="0" tIns="0" rIns="0" bIns="0" rtlCol="0"/>
            <a:lstStyle/>
            <a:p/>
          </p:txBody>
        </p:sp>
      </p:grpSp>
      <p:sp>
        <p:nvSpPr>
          <p:cNvPr id="18" name="object 18" descr=""/>
          <p:cNvSpPr txBox="1"/>
          <p:nvPr/>
        </p:nvSpPr>
        <p:spPr>
          <a:xfrm>
            <a:off x="6641465" y="4658042"/>
            <a:ext cx="4188460" cy="1407160"/>
          </a:xfrm>
          <a:prstGeom prst="rect">
            <a:avLst/>
          </a:prstGeom>
        </p:spPr>
        <p:txBody>
          <a:bodyPr wrap="square" lIns="0" tIns="12700" rIns="0" bIns="0" rtlCol="0" vert="horz">
            <a:spAutoFit/>
          </a:bodyPr>
          <a:lstStyle/>
          <a:p>
            <a:pPr algn="ctr">
              <a:lnSpc>
                <a:spcPct val="100000"/>
              </a:lnSpc>
              <a:spcBef>
                <a:spcPts val="100"/>
              </a:spcBef>
            </a:pPr>
            <a:r>
              <a:rPr dirty="0" sz="1800" b="1">
                <a:solidFill>
                  <a:srgbClr val="FFFF00"/>
                </a:solidFill>
                <a:latin typeface="Arial"/>
                <a:cs typeface="Arial"/>
              </a:rPr>
              <a:t>“I</a:t>
            </a:r>
            <a:r>
              <a:rPr dirty="0" sz="1800" spc="-35" b="1">
                <a:solidFill>
                  <a:srgbClr val="FFFF00"/>
                </a:solidFill>
                <a:latin typeface="Arial"/>
                <a:cs typeface="Arial"/>
              </a:rPr>
              <a:t> </a:t>
            </a:r>
            <a:r>
              <a:rPr dirty="0" sz="1800" b="1">
                <a:solidFill>
                  <a:srgbClr val="FFFF00"/>
                </a:solidFill>
                <a:latin typeface="Arial"/>
                <a:cs typeface="Arial"/>
              </a:rPr>
              <a:t>need</a:t>
            </a:r>
            <a:r>
              <a:rPr dirty="0" sz="1800" spc="-30" b="1">
                <a:solidFill>
                  <a:srgbClr val="FFFF00"/>
                </a:solidFill>
                <a:latin typeface="Arial"/>
                <a:cs typeface="Arial"/>
              </a:rPr>
              <a:t> </a:t>
            </a:r>
            <a:r>
              <a:rPr dirty="0" sz="1800" b="1">
                <a:solidFill>
                  <a:srgbClr val="FFFF00"/>
                </a:solidFill>
                <a:latin typeface="Arial"/>
                <a:cs typeface="Arial"/>
              </a:rPr>
              <a:t>more</a:t>
            </a:r>
            <a:r>
              <a:rPr dirty="0" sz="1800" spc="-5" b="1">
                <a:solidFill>
                  <a:srgbClr val="FFFF00"/>
                </a:solidFill>
                <a:latin typeface="Arial"/>
                <a:cs typeface="Arial"/>
              </a:rPr>
              <a:t> </a:t>
            </a:r>
            <a:r>
              <a:rPr dirty="0" sz="1800" spc="-10" b="1">
                <a:solidFill>
                  <a:srgbClr val="FFFF00"/>
                </a:solidFill>
                <a:latin typeface="Arial"/>
                <a:cs typeface="Arial"/>
              </a:rPr>
              <a:t>methadone”</a:t>
            </a:r>
            <a:endParaRPr sz="1800">
              <a:latin typeface="Arial"/>
              <a:cs typeface="Arial"/>
            </a:endParaRPr>
          </a:p>
          <a:p>
            <a:pPr>
              <a:lnSpc>
                <a:spcPct val="100000"/>
              </a:lnSpc>
              <a:spcBef>
                <a:spcPts val="105"/>
              </a:spcBef>
            </a:pPr>
            <a:endParaRPr sz="1800">
              <a:latin typeface="Arial"/>
              <a:cs typeface="Arial"/>
            </a:endParaRPr>
          </a:p>
          <a:p>
            <a:pPr algn="ctr" marL="12065" marR="5080">
              <a:lnSpc>
                <a:spcPct val="100899"/>
              </a:lnSpc>
            </a:pPr>
            <a:r>
              <a:rPr dirty="0" sz="1800">
                <a:solidFill>
                  <a:srgbClr val="FFFFFF"/>
                </a:solidFill>
                <a:latin typeface="Arial MT"/>
                <a:cs typeface="Arial MT"/>
              </a:rPr>
              <a:t>Patient</a:t>
            </a:r>
            <a:r>
              <a:rPr dirty="0" sz="1800" spc="-75">
                <a:solidFill>
                  <a:srgbClr val="FFFFFF"/>
                </a:solidFill>
                <a:latin typeface="Arial MT"/>
                <a:cs typeface="Arial MT"/>
              </a:rPr>
              <a:t> </a:t>
            </a:r>
            <a:r>
              <a:rPr dirty="0" sz="1800">
                <a:solidFill>
                  <a:srgbClr val="FFFFFF"/>
                </a:solidFill>
                <a:latin typeface="Arial MT"/>
                <a:cs typeface="Arial MT"/>
              </a:rPr>
              <a:t>reports</a:t>
            </a:r>
            <a:r>
              <a:rPr dirty="0" sz="1800" spc="-20">
                <a:solidFill>
                  <a:srgbClr val="FFFFFF"/>
                </a:solidFill>
                <a:latin typeface="Arial MT"/>
                <a:cs typeface="Arial MT"/>
              </a:rPr>
              <a:t> </a:t>
            </a:r>
            <a:r>
              <a:rPr dirty="0" sz="1800">
                <a:solidFill>
                  <a:srgbClr val="FFFFFF"/>
                </a:solidFill>
                <a:latin typeface="Arial MT"/>
                <a:cs typeface="Arial MT"/>
              </a:rPr>
              <a:t>inadequate</a:t>
            </a:r>
            <a:r>
              <a:rPr dirty="0" sz="1800" spc="-45">
                <a:solidFill>
                  <a:srgbClr val="FFFFFF"/>
                </a:solidFill>
                <a:latin typeface="Arial MT"/>
                <a:cs typeface="Arial MT"/>
              </a:rPr>
              <a:t> </a:t>
            </a:r>
            <a:r>
              <a:rPr dirty="0" sz="1800">
                <a:solidFill>
                  <a:srgbClr val="FFFFFF"/>
                </a:solidFill>
                <a:latin typeface="Arial MT"/>
                <a:cs typeface="Arial MT"/>
              </a:rPr>
              <a:t>relief of</a:t>
            </a:r>
            <a:r>
              <a:rPr dirty="0" sz="1800" spc="-60">
                <a:solidFill>
                  <a:srgbClr val="FFFFFF"/>
                </a:solidFill>
                <a:latin typeface="Arial MT"/>
                <a:cs typeface="Arial MT"/>
              </a:rPr>
              <a:t> </a:t>
            </a:r>
            <a:r>
              <a:rPr dirty="0" sz="1800" spc="-10">
                <a:solidFill>
                  <a:srgbClr val="FFFFFF"/>
                </a:solidFill>
                <a:latin typeface="Arial MT"/>
                <a:cs typeface="Arial MT"/>
              </a:rPr>
              <a:t>opioid </a:t>
            </a:r>
            <a:r>
              <a:rPr dirty="0" sz="1800">
                <a:solidFill>
                  <a:srgbClr val="FFFFFF"/>
                </a:solidFill>
                <a:latin typeface="Arial MT"/>
                <a:cs typeface="Arial MT"/>
              </a:rPr>
              <a:t>withdrawal</a:t>
            </a:r>
            <a:r>
              <a:rPr dirty="0" sz="1800" spc="-45">
                <a:solidFill>
                  <a:srgbClr val="FFFFFF"/>
                </a:solidFill>
                <a:latin typeface="Arial MT"/>
                <a:cs typeface="Arial MT"/>
              </a:rPr>
              <a:t> </a:t>
            </a:r>
            <a:r>
              <a:rPr dirty="0" sz="1800">
                <a:solidFill>
                  <a:srgbClr val="FFFFFF"/>
                </a:solidFill>
                <a:latin typeface="Arial MT"/>
                <a:cs typeface="Arial MT"/>
              </a:rPr>
              <a:t>and</a:t>
            </a:r>
            <a:r>
              <a:rPr dirty="0" sz="1800" spc="-35">
                <a:solidFill>
                  <a:srgbClr val="FFFFFF"/>
                </a:solidFill>
                <a:latin typeface="Arial MT"/>
                <a:cs typeface="Arial MT"/>
              </a:rPr>
              <a:t> </a:t>
            </a:r>
            <a:r>
              <a:rPr dirty="0" sz="1800">
                <a:solidFill>
                  <a:srgbClr val="FFFFFF"/>
                </a:solidFill>
                <a:latin typeface="Arial MT"/>
                <a:cs typeface="Arial MT"/>
              </a:rPr>
              <a:t>cravings</a:t>
            </a:r>
            <a:r>
              <a:rPr dirty="0" sz="1800" spc="-15">
                <a:solidFill>
                  <a:srgbClr val="FFFFFF"/>
                </a:solidFill>
                <a:latin typeface="Arial MT"/>
                <a:cs typeface="Arial MT"/>
              </a:rPr>
              <a:t> </a:t>
            </a:r>
            <a:r>
              <a:rPr dirty="0" sz="1800">
                <a:solidFill>
                  <a:srgbClr val="FFFFFF"/>
                </a:solidFill>
                <a:latin typeface="Arial MT"/>
                <a:cs typeface="Arial MT"/>
              </a:rPr>
              <a:t>on</a:t>
            </a:r>
            <a:r>
              <a:rPr dirty="0" sz="1800" spc="-30">
                <a:solidFill>
                  <a:srgbClr val="FFFFFF"/>
                </a:solidFill>
                <a:latin typeface="Arial MT"/>
                <a:cs typeface="Arial MT"/>
              </a:rPr>
              <a:t> </a:t>
            </a:r>
            <a:r>
              <a:rPr dirty="0" sz="1800" spc="-10">
                <a:solidFill>
                  <a:srgbClr val="FFFFFF"/>
                </a:solidFill>
                <a:latin typeface="Arial MT"/>
                <a:cs typeface="Arial MT"/>
              </a:rPr>
              <a:t>typical </a:t>
            </a:r>
            <a:r>
              <a:rPr dirty="0" sz="1800">
                <a:solidFill>
                  <a:srgbClr val="FFFFFF"/>
                </a:solidFill>
                <a:latin typeface="Arial MT"/>
                <a:cs typeface="Arial MT"/>
              </a:rPr>
              <a:t>initiation</a:t>
            </a:r>
            <a:r>
              <a:rPr dirty="0" sz="1800" spc="-5">
                <a:solidFill>
                  <a:srgbClr val="FFFFFF"/>
                </a:solidFill>
                <a:latin typeface="Arial MT"/>
                <a:cs typeface="Arial MT"/>
              </a:rPr>
              <a:t> </a:t>
            </a:r>
            <a:r>
              <a:rPr dirty="0" sz="1800">
                <a:solidFill>
                  <a:srgbClr val="FFFFFF"/>
                </a:solidFill>
                <a:latin typeface="Arial MT"/>
                <a:cs typeface="Arial MT"/>
              </a:rPr>
              <a:t>doses</a:t>
            </a:r>
            <a:r>
              <a:rPr dirty="0" sz="1800" spc="-55">
                <a:solidFill>
                  <a:srgbClr val="FFFFFF"/>
                </a:solidFill>
                <a:latin typeface="Arial MT"/>
                <a:cs typeface="Arial MT"/>
              </a:rPr>
              <a:t> </a:t>
            </a:r>
            <a:r>
              <a:rPr dirty="0" sz="1800">
                <a:solidFill>
                  <a:srgbClr val="FFFFFF"/>
                </a:solidFill>
                <a:latin typeface="Arial MT"/>
                <a:cs typeface="Arial MT"/>
              </a:rPr>
              <a:t>of</a:t>
            </a:r>
            <a:r>
              <a:rPr dirty="0" sz="1800" spc="-30">
                <a:solidFill>
                  <a:srgbClr val="FFFFFF"/>
                </a:solidFill>
                <a:latin typeface="Arial MT"/>
                <a:cs typeface="Arial MT"/>
              </a:rPr>
              <a:t> </a:t>
            </a:r>
            <a:r>
              <a:rPr dirty="0" sz="1800">
                <a:solidFill>
                  <a:srgbClr val="FFFFFF"/>
                </a:solidFill>
                <a:latin typeface="Arial MT"/>
                <a:cs typeface="Arial MT"/>
              </a:rPr>
              <a:t>=&lt;</a:t>
            </a:r>
            <a:r>
              <a:rPr dirty="0" sz="1800" spc="15">
                <a:solidFill>
                  <a:srgbClr val="FFFFFF"/>
                </a:solidFill>
                <a:latin typeface="Arial MT"/>
                <a:cs typeface="Arial MT"/>
              </a:rPr>
              <a:t> </a:t>
            </a:r>
            <a:r>
              <a:rPr dirty="0" sz="1800" spc="-20">
                <a:solidFill>
                  <a:srgbClr val="FFFFFF"/>
                </a:solidFill>
                <a:latin typeface="Arial MT"/>
                <a:cs typeface="Arial MT"/>
              </a:rPr>
              <a:t>40mg</a:t>
            </a:r>
            <a:endParaRPr sz="1800">
              <a:latin typeface="Arial MT"/>
              <a:cs typeface="Arial M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575" y="307593"/>
            <a:ext cx="8888730" cy="1301750"/>
          </a:xfrm>
          <a:prstGeom prst="rect"/>
        </p:spPr>
        <p:txBody>
          <a:bodyPr wrap="square" lIns="0" tIns="94615" rIns="0" bIns="0" rtlCol="0" vert="horz">
            <a:spAutoFit/>
          </a:bodyPr>
          <a:lstStyle/>
          <a:p>
            <a:pPr marL="12700" marR="5080">
              <a:lnSpc>
                <a:spcPts val="4730"/>
              </a:lnSpc>
              <a:spcBef>
                <a:spcPts val="745"/>
              </a:spcBef>
            </a:pPr>
            <a:r>
              <a:rPr dirty="0" sz="4400"/>
              <a:t>Federal</a:t>
            </a:r>
            <a:r>
              <a:rPr dirty="0" sz="4400" spc="-75"/>
              <a:t> </a:t>
            </a:r>
            <a:r>
              <a:rPr dirty="0" sz="4400"/>
              <a:t>regulation</a:t>
            </a:r>
            <a:r>
              <a:rPr dirty="0" sz="4400" spc="-110"/>
              <a:t> </a:t>
            </a:r>
            <a:r>
              <a:rPr dirty="0" sz="4400"/>
              <a:t>updates</a:t>
            </a:r>
            <a:r>
              <a:rPr dirty="0" sz="4400" spc="-30"/>
              <a:t> </a:t>
            </a:r>
            <a:r>
              <a:rPr dirty="0" sz="4400"/>
              <a:t>to</a:t>
            </a:r>
            <a:r>
              <a:rPr dirty="0" sz="4400" spc="-40"/>
              <a:t> </a:t>
            </a:r>
            <a:r>
              <a:rPr dirty="0" sz="4400" spc="-10"/>
              <a:t>promote </a:t>
            </a:r>
            <a:r>
              <a:rPr dirty="0" sz="4400"/>
              <a:t>methadone</a:t>
            </a:r>
            <a:r>
              <a:rPr dirty="0" sz="4400" spc="-145"/>
              <a:t> </a:t>
            </a:r>
            <a:r>
              <a:rPr dirty="0" sz="4400" spc="-10"/>
              <a:t>treatment</a:t>
            </a:r>
            <a:endParaRPr sz="4400"/>
          </a:p>
        </p:txBody>
      </p:sp>
      <p:grpSp>
        <p:nvGrpSpPr>
          <p:cNvPr id="3" name="object 3" descr=""/>
          <p:cNvGrpSpPr/>
          <p:nvPr/>
        </p:nvGrpSpPr>
        <p:grpSpPr>
          <a:xfrm>
            <a:off x="6362700" y="1209675"/>
            <a:ext cx="5429250" cy="5172075"/>
            <a:chOff x="6362700" y="1209675"/>
            <a:chExt cx="5429250" cy="5172075"/>
          </a:xfrm>
        </p:grpSpPr>
        <p:pic>
          <p:nvPicPr>
            <p:cNvPr id="4" name="object 4"/>
            <p:cNvPicPr/>
            <p:nvPr/>
          </p:nvPicPr>
          <p:blipFill>
            <a:blip r:embed="R571ad01116c14cbe" cstate="print"/>
            <a:stretch>
              <a:fillRect/>
            </a:stretch>
          </p:blipFill>
          <p:spPr>
            <a:xfrm>
              <a:off x="6362700" y="3228975"/>
              <a:ext cx="5429250" cy="3152775"/>
            </a:xfrm>
            <a:prstGeom prst="rect">
              <a:avLst/>
            </a:prstGeom>
          </p:spPr>
        </p:pic>
        <p:pic>
          <p:nvPicPr>
            <p:cNvPr id="5" name="object 5"/>
            <p:cNvPicPr/>
            <p:nvPr/>
          </p:nvPicPr>
          <p:blipFill>
            <a:blip r:embed="R5ed0c0902599463b" cstate="print"/>
            <a:stretch>
              <a:fillRect/>
            </a:stretch>
          </p:blipFill>
          <p:spPr>
            <a:xfrm>
              <a:off x="6915150" y="1209675"/>
              <a:ext cx="4314825" cy="2019300"/>
            </a:xfrm>
            <a:prstGeom prst="rect">
              <a:avLst/>
            </a:prstGeom>
          </p:spPr>
        </p:pic>
      </p:grpSp>
      <p:sp>
        <p:nvSpPr>
          <p:cNvPr id="6" name="object 6" descr=""/>
          <p:cNvSpPr txBox="1"/>
          <p:nvPr/>
        </p:nvSpPr>
        <p:spPr>
          <a:xfrm>
            <a:off x="698182" y="2318638"/>
            <a:ext cx="5340350" cy="3272790"/>
          </a:xfrm>
          <a:prstGeom prst="rect">
            <a:avLst/>
          </a:prstGeom>
        </p:spPr>
        <p:txBody>
          <a:bodyPr wrap="square" lIns="0" tIns="51435" rIns="0" bIns="0" rtlCol="0" vert="horz">
            <a:spAutoFit/>
          </a:bodyPr>
          <a:lstStyle/>
          <a:p>
            <a:pPr marL="355600" marR="5080" indent="-343535">
              <a:lnSpc>
                <a:spcPct val="91600"/>
              </a:lnSpc>
              <a:spcBef>
                <a:spcPts val="405"/>
              </a:spcBef>
              <a:buSzPct val="65454"/>
              <a:buChar char="•"/>
              <a:tabLst>
                <a:tab pos="355600" algn="l"/>
              </a:tabLst>
            </a:pPr>
            <a:r>
              <a:rPr dirty="0" sz="2750">
                <a:latin typeface="Arial MT"/>
                <a:cs typeface="Arial MT"/>
              </a:rPr>
              <a:t>Methadone</a:t>
            </a:r>
            <a:r>
              <a:rPr dirty="0" sz="2750" spc="155">
                <a:latin typeface="Arial MT"/>
                <a:cs typeface="Arial MT"/>
              </a:rPr>
              <a:t> </a:t>
            </a:r>
            <a:r>
              <a:rPr dirty="0" sz="2750">
                <a:latin typeface="Arial MT"/>
                <a:cs typeface="Arial MT"/>
              </a:rPr>
              <a:t>treatment</a:t>
            </a:r>
            <a:r>
              <a:rPr dirty="0" sz="2750" spc="195">
                <a:latin typeface="Arial MT"/>
                <a:cs typeface="Arial MT"/>
              </a:rPr>
              <a:t> </a:t>
            </a:r>
            <a:r>
              <a:rPr dirty="0" sz="2750">
                <a:latin typeface="Arial MT"/>
                <a:cs typeface="Arial MT"/>
              </a:rPr>
              <a:t>no</a:t>
            </a:r>
            <a:r>
              <a:rPr dirty="0" sz="2750" spc="170">
                <a:latin typeface="Arial MT"/>
                <a:cs typeface="Arial MT"/>
              </a:rPr>
              <a:t> </a:t>
            </a:r>
            <a:r>
              <a:rPr dirty="0" sz="2750" spc="-10">
                <a:latin typeface="Arial MT"/>
                <a:cs typeface="Arial MT"/>
              </a:rPr>
              <a:t>longer </a:t>
            </a:r>
            <a:r>
              <a:rPr dirty="0" sz="2750">
                <a:latin typeface="Arial MT"/>
                <a:cs typeface="Arial MT"/>
              </a:rPr>
              <a:t>requires</a:t>
            </a:r>
            <a:r>
              <a:rPr dirty="0" sz="2750" spc="130">
                <a:latin typeface="Arial MT"/>
                <a:cs typeface="Arial MT"/>
              </a:rPr>
              <a:t> </a:t>
            </a:r>
            <a:r>
              <a:rPr dirty="0" sz="2750">
                <a:latin typeface="Arial MT"/>
                <a:cs typeface="Arial MT"/>
              </a:rPr>
              <a:t>daily</a:t>
            </a:r>
            <a:r>
              <a:rPr dirty="0" sz="2750" spc="130">
                <a:latin typeface="Arial MT"/>
                <a:cs typeface="Arial MT"/>
              </a:rPr>
              <a:t> </a:t>
            </a:r>
            <a:r>
              <a:rPr dirty="0" sz="2750">
                <a:latin typeface="Arial MT"/>
                <a:cs typeface="Arial MT"/>
              </a:rPr>
              <a:t>visits,</a:t>
            </a:r>
            <a:r>
              <a:rPr dirty="0" sz="2750" spc="155">
                <a:latin typeface="Arial MT"/>
                <a:cs typeface="Arial MT"/>
              </a:rPr>
              <a:t> </a:t>
            </a:r>
            <a:r>
              <a:rPr dirty="0" sz="2750">
                <a:latin typeface="Arial MT"/>
                <a:cs typeface="Arial MT"/>
              </a:rPr>
              <a:t>number</a:t>
            </a:r>
            <a:r>
              <a:rPr dirty="0" sz="2750" spc="145">
                <a:latin typeface="Arial MT"/>
                <a:cs typeface="Arial MT"/>
              </a:rPr>
              <a:t> </a:t>
            </a:r>
            <a:r>
              <a:rPr dirty="0" sz="2750" spc="-25">
                <a:latin typeface="Arial MT"/>
                <a:cs typeface="Arial MT"/>
              </a:rPr>
              <a:t>of </a:t>
            </a:r>
            <a:r>
              <a:rPr dirty="0" sz="2750">
                <a:latin typeface="Arial MT"/>
                <a:cs typeface="Arial MT"/>
              </a:rPr>
              <a:t>take-home</a:t>
            </a:r>
            <a:r>
              <a:rPr dirty="0" sz="2750" spc="170">
                <a:latin typeface="Arial MT"/>
                <a:cs typeface="Arial MT"/>
              </a:rPr>
              <a:t> </a:t>
            </a:r>
            <a:r>
              <a:rPr dirty="0" sz="2750">
                <a:latin typeface="Arial MT"/>
                <a:cs typeface="Arial MT"/>
              </a:rPr>
              <a:t>bottles</a:t>
            </a:r>
            <a:r>
              <a:rPr dirty="0" sz="2750" spc="180">
                <a:latin typeface="Arial MT"/>
                <a:cs typeface="Arial MT"/>
              </a:rPr>
              <a:t> </a:t>
            </a:r>
            <a:r>
              <a:rPr dirty="0" sz="2750">
                <a:latin typeface="Arial MT"/>
                <a:cs typeface="Arial MT"/>
              </a:rPr>
              <a:t>based</a:t>
            </a:r>
            <a:r>
              <a:rPr dirty="0" sz="2750" spc="180">
                <a:latin typeface="Arial MT"/>
                <a:cs typeface="Arial MT"/>
              </a:rPr>
              <a:t> </a:t>
            </a:r>
            <a:r>
              <a:rPr dirty="0" sz="2750" spc="-25">
                <a:latin typeface="Arial MT"/>
                <a:cs typeface="Arial MT"/>
              </a:rPr>
              <a:t>on </a:t>
            </a:r>
            <a:r>
              <a:rPr dirty="0" sz="2750">
                <a:latin typeface="Arial MT"/>
                <a:cs typeface="Arial MT"/>
              </a:rPr>
              <a:t>individualized</a:t>
            </a:r>
            <a:r>
              <a:rPr dirty="0" sz="2750" spc="250">
                <a:latin typeface="Arial MT"/>
                <a:cs typeface="Arial MT"/>
              </a:rPr>
              <a:t> </a:t>
            </a:r>
            <a:r>
              <a:rPr dirty="0" sz="2750" spc="-10">
                <a:latin typeface="Arial MT"/>
                <a:cs typeface="Arial MT"/>
              </a:rPr>
              <a:t>clinical assessments</a:t>
            </a:r>
            <a:endParaRPr sz="2750">
              <a:latin typeface="Arial MT"/>
              <a:cs typeface="Arial MT"/>
            </a:endParaRPr>
          </a:p>
          <a:p>
            <a:pPr marL="355600" marR="588645" indent="-343535">
              <a:lnSpc>
                <a:spcPct val="92200"/>
              </a:lnSpc>
              <a:spcBef>
                <a:spcPts val="1015"/>
              </a:spcBef>
              <a:buSzPct val="65454"/>
              <a:buChar char="•"/>
              <a:tabLst>
                <a:tab pos="355600" algn="l"/>
              </a:tabLst>
            </a:pPr>
            <a:r>
              <a:rPr dirty="0" sz="2750">
                <a:latin typeface="Arial MT"/>
                <a:cs typeface="Arial MT"/>
              </a:rPr>
              <a:t>Methadone</a:t>
            </a:r>
            <a:r>
              <a:rPr dirty="0" sz="2750" spc="220">
                <a:latin typeface="Arial MT"/>
                <a:cs typeface="Arial MT"/>
              </a:rPr>
              <a:t> </a:t>
            </a:r>
            <a:r>
              <a:rPr dirty="0" sz="2750">
                <a:latin typeface="Arial MT"/>
                <a:cs typeface="Arial MT"/>
              </a:rPr>
              <a:t>starting</a:t>
            </a:r>
            <a:r>
              <a:rPr dirty="0" sz="2750" spc="215">
                <a:latin typeface="Arial MT"/>
                <a:cs typeface="Arial MT"/>
              </a:rPr>
              <a:t> </a:t>
            </a:r>
            <a:r>
              <a:rPr dirty="0" sz="2750" spc="-20">
                <a:latin typeface="Arial MT"/>
                <a:cs typeface="Arial MT"/>
              </a:rPr>
              <a:t>dose </a:t>
            </a:r>
            <a:r>
              <a:rPr dirty="0" sz="2750">
                <a:latin typeface="Arial MT"/>
                <a:cs typeface="Arial MT"/>
              </a:rPr>
              <a:t>increased</a:t>
            </a:r>
            <a:r>
              <a:rPr dirty="0" sz="2750" spc="125">
                <a:latin typeface="Arial MT"/>
                <a:cs typeface="Arial MT"/>
              </a:rPr>
              <a:t> </a:t>
            </a:r>
            <a:r>
              <a:rPr dirty="0" sz="2750">
                <a:latin typeface="Arial MT"/>
                <a:cs typeface="Arial MT"/>
              </a:rPr>
              <a:t>to</a:t>
            </a:r>
            <a:r>
              <a:rPr dirty="0" sz="2750" spc="125">
                <a:latin typeface="Arial MT"/>
                <a:cs typeface="Arial MT"/>
              </a:rPr>
              <a:t> </a:t>
            </a:r>
            <a:r>
              <a:rPr dirty="0" sz="2750">
                <a:latin typeface="Arial MT"/>
                <a:cs typeface="Arial MT"/>
              </a:rPr>
              <a:t>50mg,</a:t>
            </a:r>
            <a:r>
              <a:rPr dirty="0" sz="2750" spc="155">
                <a:latin typeface="Arial MT"/>
                <a:cs typeface="Arial MT"/>
              </a:rPr>
              <a:t> </a:t>
            </a:r>
            <a:r>
              <a:rPr dirty="0" sz="2750">
                <a:latin typeface="Arial MT"/>
                <a:cs typeface="Arial MT"/>
              </a:rPr>
              <a:t>higher</a:t>
            </a:r>
            <a:r>
              <a:rPr dirty="0" sz="2750" spc="145">
                <a:latin typeface="Arial MT"/>
                <a:cs typeface="Arial MT"/>
              </a:rPr>
              <a:t> </a:t>
            </a:r>
            <a:r>
              <a:rPr dirty="0" sz="2750" spc="-25">
                <a:latin typeface="Arial MT"/>
                <a:cs typeface="Arial MT"/>
              </a:rPr>
              <a:t>if </a:t>
            </a:r>
            <a:r>
              <a:rPr dirty="0" sz="2750">
                <a:latin typeface="Arial MT"/>
                <a:cs typeface="Arial MT"/>
              </a:rPr>
              <a:t>clinically</a:t>
            </a:r>
            <a:r>
              <a:rPr dirty="0" sz="2750" spc="175">
                <a:latin typeface="Arial MT"/>
                <a:cs typeface="Arial MT"/>
              </a:rPr>
              <a:t> </a:t>
            </a:r>
            <a:r>
              <a:rPr dirty="0" sz="2750" spc="-10">
                <a:latin typeface="Arial MT"/>
                <a:cs typeface="Arial MT"/>
              </a:rPr>
              <a:t>justified</a:t>
            </a:r>
            <a:endParaRPr sz="2750">
              <a:latin typeface="Arial MT"/>
              <a:cs typeface="Arial M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c8f9947449474b3b" cstate="print"/>
          <a:stretch>
            <a:fillRect/>
          </a:stretch>
        </p:blipFill>
        <p:spPr>
          <a:xfrm>
            <a:off x="5153025" y="0"/>
            <a:ext cx="6267450" cy="6857999"/>
          </a:xfrm>
          <a:prstGeom prst="rect">
            <a:avLst/>
          </a:prstGeom>
        </p:spPr>
      </p:pic>
      <p:sp>
        <p:nvSpPr>
          <p:cNvPr id="3" name="object 3" descr=""/>
          <p:cNvSpPr txBox="1"/>
          <p:nvPr/>
        </p:nvSpPr>
        <p:spPr>
          <a:xfrm>
            <a:off x="698182" y="2318638"/>
            <a:ext cx="3918585" cy="1985010"/>
          </a:xfrm>
          <a:prstGeom prst="rect">
            <a:avLst/>
          </a:prstGeom>
        </p:spPr>
        <p:txBody>
          <a:bodyPr wrap="square" lIns="0" tIns="51435" rIns="0" bIns="0" rtlCol="0" vert="horz">
            <a:spAutoFit/>
          </a:bodyPr>
          <a:lstStyle/>
          <a:p>
            <a:pPr marL="355600" marR="5080" indent="-343535">
              <a:lnSpc>
                <a:spcPct val="91600"/>
              </a:lnSpc>
              <a:spcBef>
                <a:spcPts val="405"/>
              </a:spcBef>
              <a:buSzPct val="65454"/>
              <a:buFont typeface="Arial MT"/>
              <a:buChar char="•"/>
              <a:tabLst>
                <a:tab pos="355600" algn="l"/>
              </a:tabLst>
            </a:pPr>
            <a:r>
              <a:rPr dirty="0" sz="2750">
                <a:latin typeface="Arial MT"/>
                <a:cs typeface="Arial MT"/>
              </a:rPr>
              <a:t>Opioid</a:t>
            </a:r>
            <a:r>
              <a:rPr dirty="0" sz="2750" spc="165">
                <a:latin typeface="Arial MT"/>
                <a:cs typeface="Arial MT"/>
              </a:rPr>
              <a:t> </a:t>
            </a:r>
            <a:r>
              <a:rPr dirty="0" sz="2750" spc="-10">
                <a:latin typeface="Arial MT"/>
                <a:cs typeface="Arial MT"/>
              </a:rPr>
              <a:t>treatment </a:t>
            </a:r>
            <a:r>
              <a:rPr dirty="0" sz="2750">
                <a:latin typeface="Arial MT"/>
                <a:cs typeface="Arial MT"/>
              </a:rPr>
              <a:t>program</a:t>
            </a:r>
            <a:r>
              <a:rPr dirty="0" sz="2750" spc="215">
                <a:latin typeface="Arial MT"/>
                <a:cs typeface="Arial MT"/>
              </a:rPr>
              <a:t> </a:t>
            </a:r>
            <a:r>
              <a:rPr dirty="0" sz="2750" spc="-10">
                <a:latin typeface="Arial MT"/>
                <a:cs typeface="Arial MT"/>
              </a:rPr>
              <a:t>admissions </a:t>
            </a:r>
            <a:r>
              <a:rPr dirty="0" sz="2750">
                <a:latin typeface="Arial MT"/>
                <a:cs typeface="Arial MT"/>
              </a:rPr>
              <a:t>can</a:t>
            </a:r>
            <a:r>
              <a:rPr dirty="0" sz="2750" spc="85">
                <a:latin typeface="Arial MT"/>
                <a:cs typeface="Arial MT"/>
              </a:rPr>
              <a:t> </a:t>
            </a:r>
            <a:r>
              <a:rPr dirty="0" sz="2750">
                <a:latin typeface="Arial MT"/>
                <a:cs typeface="Arial MT"/>
              </a:rPr>
              <a:t>be</a:t>
            </a:r>
            <a:r>
              <a:rPr dirty="0" sz="2750" spc="80">
                <a:latin typeface="Arial MT"/>
                <a:cs typeface="Arial MT"/>
              </a:rPr>
              <a:t> </a:t>
            </a:r>
            <a:r>
              <a:rPr dirty="0" sz="2750">
                <a:latin typeface="Arial MT"/>
                <a:cs typeface="Arial MT"/>
              </a:rPr>
              <a:t>done</a:t>
            </a:r>
            <a:r>
              <a:rPr dirty="0" sz="2750" spc="85">
                <a:latin typeface="Arial MT"/>
                <a:cs typeface="Arial MT"/>
              </a:rPr>
              <a:t> </a:t>
            </a:r>
            <a:r>
              <a:rPr dirty="0" sz="2750" spc="-20">
                <a:latin typeface="Arial MT"/>
                <a:cs typeface="Arial MT"/>
              </a:rPr>
              <a:t>over </a:t>
            </a:r>
            <a:r>
              <a:rPr dirty="0" sz="2750">
                <a:latin typeface="Arial MT"/>
                <a:cs typeface="Arial MT"/>
              </a:rPr>
              <a:t>audio-visual</a:t>
            </a:r>
            <a:r>
              <a:rPr dirty="0" sz="2750" spc="254">
                <a:latin typeface="Arial MT"/>
                <a:cs typeface="Arial MT"/>
              </a:rPr>
              <a:t> </a:t>
            </a:r>
            <a:r>
              <a:rPr dirty="0" sz="2750" spc="-10">
                <a:latin typeface="Arial MT"/>
                <a:cs typeface="Arial MT"/>
              </a:rPr>
              <a:t>telehealth visits</a:t>
            </a:r>
            <a:endParaRPr sz="2750">
              <a:latin typeface="Arial MT"/>
              <a:cs typeface="Arial M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575" y="307593"/>
            <a:ext cx="10099675" cy="1301750"/>
          </a:xfrm>
          <a:prstGeom prst="rect"/>
        </p:spPr>
        <p:txBody>
          <a:bodyPr wrap="square" lIns="0" tIns="94615" rIns="0" bIns="0" rtlCol="0" vert="horz">
            <a:spAutoFit/>
          </a:bodyPr>
          <a:lstStyle/>
          <a:p>
            <a:pPr marL="12700" marR="5080">
              <a:lnSpc>
                <a:spcPts val="4730"/>
              </a:lnSpc>
              <a:spcBef>
                <a:spcPts val="745"/>
              </a:spcBef>
            </a:pPr>
            <a:r>
              <a:rPr dirty="0" sz="4400"/>
              <a:t>Regulation</a:t>
            </a:r>
            <a:r>
              <a:rPr dirty="0" sz="4400" spc="-40"/>
              <a:t> </a:t>
            </a:r>
            <a:r>
              <a:rPr dirty="0" sz="4400"/>
              <a:t>and</a:t>
            </a:r>
            <a:r>
              <a:rPr dirty="0" sz="4400" spc="-85"/>
              <a:t> </a:t>
            </a:r>
            <a:r>
              <a:rPr dirty="0" sz="4400"/>
              <a:t>practice</a:t>
            </a:r>
            <a:r>
              <a:rPr dirty="0" sz="4400" spc="-40"/>
              <a:t> </a:t>
            </a:r>
            <a:r>
              <a:rPr dirty="0" sz="4400"/>
              <a:t>updates</a:t>
            </a:r>
            <a:r>
              <a:rPr dirty="0" sz="4400" spc="-90"/>
              <a:t> </a:t>
            </a:r>
            <a:r>
              <a:rPr dirty="0" sz="4400"/>
              <a:t>to</a:t>
            </a:r>
            <a:r>
              <a:rPr dirty="0" sz="4400" spc="-90"/>
              <a:t> </a:t>
            </a:r>
            <a:r>
              <a:rPr dirty="0" sz="4400" spc="-10"/>
              <a:t>promote </a:t>
            </a:r>
            <a:r>
              <a:rPr dirty="0" sz="4400"/>
              <a:t>buprenorphine</a:t>
            </a:r>
            <a:r>
              <a:rPr dirty="0" sz="4400" spc="-165"/>
              <a:t> </a:t>
            </a:r>
            <a:r>
              <a:rPr dirty="0" sz="4400" spc="-10"/>
              <a:t>treatment</a:t>
            </a:r>
            <a:endParaRPr sz="4400"/>
          </a:p>
        </p:txBody>
      </p:sp>
      <p:sp>
        <p:nvSpPr>
          <p:cNvPr id="3" name="object 3" descr=""/>
          <p:cNvSpPr txBox="1"/>
          <p:nvPr/>
        </p:nvSpPr>
        <p:spPr>
          <a:xfrm>
            <a:off x="784859" y="1998662"/>
            <a:ext cx="4662805" cy="4164965"/>
          </a:xfrm>
          <a:prstGeom prst="rect">
            <a:avLst/>
          </a:prstGeom>
        </p:spPr>
        <p:txBody>
          <a:bodyPr wrap="square" lIns="0" tIns="97790" rIns="0" bIns="0" rtlCol="0" vert="horz">
            <a:spAutoFit/>
          </a:bodyPr>
          <a:lstStyle/>
          <a:p>
            <a:pPr marL="355600" marR="5080" indent="-342900">
              <a:lnSpc>
                <a:spcPct val="79400"/>
              </a:lnSpc>
              <a:spcBef>
                <a:spcPts val="770"/>
              </a:spcBef>
              <a:buSzPct val="69230"/>
              <a:buChar char="•"/>
              <a:tabLst>
                <a:tab pos="355600" algn="l"/>
              </a:tabLst>
            </a:pPr>
            <a:r>
              <a:rPr dirty="0" sz="2600">
                <a:latin typeface="Arial MT"/>
                <a:cs typeface="Arial MT"/>
              </a:rPr>
              <a:t>Buprenorphine</a:t>
            </a:r>
            <a:r>
              <a:rPr dirty="0" sz="2600" spc="-100">
                <a:latin typeface="Arial MT"/>
                <a:cs typeface="Arial MT"/>
              </a:rPr>
              <a:t> </a:t>
            </a:r>
            <a:r>
              <a:rPr dirty="0" sz="2600">
                <a:latin typeface="Arial MT"/>
                <a:cs typeface="Arial MT"/>
              </a:rPr>
              <a:t>treatment</a:t>
            </a:r>
            <a:r>
              <a:rPr dirty="0" sz="2600" spc="-114">
                <a:latin typeface="Arial MT"/>
                <a:cs typeface="Arial MT"/>
              </a:rPr>
              <a:t> </a:t>
            </a:r>
            <a:r>
              <a:rPr dirty="0" sz="2600" spc="-25">
                <a:latin typeface="Arial MT"/>
                <a:cs typeface="Arial MT"/>
              </a:rPr>
              <a:t>can </a:t>
            </a:r>
            <a:r>
              <a:rPr dirty="0" sz="2600">
                <a:latin typeface="Arial MT"/>
                <a:cs typeface="Arial MT"/>
              </a:rPr>
              <a:t>be</a:t>
            </a:r>
            <a:r>
              <a:rPr dirty="0" sz="2600" spc="-60">
                <a:latin typeface="Arial MT"/>
                <a:cs typeface="Arial MT"/>
              </a:rPr>
              <a:t> </a:t>
            </a:r>
            <a:r>
              <a:rPr dirty="0" sz="2600">
                <a:latin typeface="Arial MT"/>
                <a:cs typeface="Arial MT"/>
              </a:rPr>
              <a:t>initiated</a:t>
            </a:r>
            <a:r>
              <a:rPr dirty="0" sz="2600" spc="-60">
                <a:latin typeface="Arial MT"/>
                <a:cs typeface="Arial MT"/>
              </a:rPr>
              <a:t> </a:t>
            </a:r>
            <a:r>
              <a:rPr dirty="0" sz="2600">
                <a:latin typeface="Arial MT"/>
                <a:cs typeface="Arial MT"/>
              </a:rPr>
              <a:t>through</a:t>
            </a:r>
            <a:r>
              <a:rPr dirty="0" sz="2600" spc="-60">
                <a:latin typeface="Arial MT"/>
                <a:cs typeface="Arial MT"/>
              </a:rPr>
              <a:t> </a:t>
            </a:r>
            <a:r>
              <a:rPr dirty="0" sz="2600" spc="-10">
                <a:latin typeface="Arial MT"/>
                <a:cs typeface="Arial MT"/>
              </a:rPr>
              <a:t>tele- </a:t>
            </a:r>
            <a:r>
              <a:rPr dirty="0" sz="2600">
                <a:latin typeface="Arial MT"/>
                <a:cs typeface="Arial MT"/>
              </a:rPr>
              <a:t>health</a:t>
            </a:r>
            <a:r>
              <a:rPr dirty="0" sz="2600" spc="-80">
                <a:latin typeface="Arial MT"/>
                <a:cs typeface="Arial MT"/>
              </a:rPr>
              <a:t> </a:t>
            </a:r>
            <a:r>
              <a:rPr dirty="0" sz="2600" spc="-10">
                <a:latin typeface="Arial MT"/>
                <a:cs typeface="Arial MT"/>
              </a:rPr>
              <a:t>visits</a:t>
            </a:r>
            <a:endParaRPr sz="2600">
              <a:latin typeface="Arial MT"/>
              <a:cs typeface="Arial MT"/>
            </a:endParaRPr>
          </a:p>
          <a:p>
            <a:pPr marL="355600" marR="403860" indent="-342900">
              <a:lnSpc>
                <a:spcPct val="80200"/>
              </a:lnSpc>
              <a:spcBef>
                <a:spcPts val="1025"/>
              </a:spcBef>
              <a:buSzPct val="69230"/>
              <a:buChar char="•"/>
              <a:tabLst>
                <a:tab pos="355600" algn="l"/>
              </a:tabLst>
            </a:pPr>
            <a:r>
              <a:rPr dirty="0" sz="2600">
                <a:latin typeface="Arial MT"/>
                <a:cs typeface="Arial MT"/>
              </a:rPr>
              <a:t>New</a:t>
            </a:r>
            <a:r>
              <a:rPr dirty="0" sz="2600" spc="-55">
                <a:latin typeface="Arial MT"/>
                <a:cs typeface="Arial MT"/>
              </a:rPr>
              <a:t> </a:t>
            </a:r>
            <a:r>
              <a:rPr dirty="0" sz="2600">
                <a:latin typeface="Arial MT"/>
                <a:cs typeface="Arial MT"/>
              </a:rPr>
              <a:t>clinical</a:t>
            </a:r>
            <a:r>
              <a:rPr dirty="0" sz="2600" spc="-20">
                <a:latin typeface="Arial MT"/>
                <a:cs typeface="Arial MT"/>
              </a:rPr>
              <a:t> </a:t>
            </a:r>
            <a:r>
              <a:rPr dirty="0" sz="2600">
                <a:latin typeface="Arial MT"/>
                <a:cs typeface="Arial MT"/>
              </a:rPr>
              <a:t>protocols</a:t>
            </a:r>
            <a:r>
              <a:rPr dirty="0" sz="2600" spc="-65">
                <a:latin typeface="Arial MT"/>
                <a:cs typeface="Arial MT"/>
              </a:rPr>
              <a:t> </a:t>
            </a:r>
            <a:r>
              <a:rPr dirty="0" sz="2600" spc="-25">
                <a:latin typeface="Arial MT"/>
                <a:cs typeface="Arial MT"/>
              </a:rPr>
              <a:t>of </a:t>
            </a:r>
            <a:r>
              <a:rPr dirty="0" sz="2600">
                <a:latin typeface="Arial MT"/>
                <a:cs typeface="Arial MT"/>
              </a:rPr>
              <a:t>starting</a:t>
            </a:r>
            <a:r>
              <a:rPr dirty="0" sz="2600" spc="-105">
                <a:latin typeface="Arial MT"/>
                <a:cs typeface="Arial MT"/>
              </a:rPr>
              <a:t> </a:t>
            </a:r>
            <a:r>
              <a:rPr dirty="0" sz="2600">
                <a:latin typeface="Arial MT"/>
                <a:cs typeface="Arial MT"/>
              </a:rPr>
              <a:t>buprenorphine</a:t>
            </a:r>
            <a:r>
              <a:rPr dirty="0" sz="2600" spc="-105">
                <a:latin typeface="Arial MT"/>
                <a:cs typeface="Arial MT"/>
              </a:rPr>
              <a:t> </a:t>
            </a:r>
            <a:r>
              <a:rPr dirty="0" sz="2600" spc="-25">
                <a:latin typeface="Arial MT"/>
                <a:cs typeface="Arial MT"/>
              </a:rPr>
              <a:t>to </a:t>
            </a:r>
            <a:r>
              <a:rPr dirty="0" sz="2600">
                <a:latin typeface="Arial MT"/>
                <a:cs typeface="Arial MT"/>
              </a:rPr>
              <a:t>minimize</a:t>
            </a:r>
            <a:r>
              <a:rPr dirty="0" sz="2600" spc="-40">
                <a:latin typeface="Arial MT"/>
                <a:cs typeface="Arial MT"/>
              </a:rPr>
              <a:t> </a:t>
            </a:r>
            <a:r>
              <a:rPr dirty="0" sz="2600">
                <a:latin typeface="Arial MT"/>
                <a:cs typeface="Arial MT"/>
              </a:rPr>
              <a:t>having</a:t>
            </a:r>
            <a:r>
              <a:rPr dirty="0" sz="2600" spc="-35">
                <a:latin typeface="Arial MT"/>
                <a:cs typeface="Arial MT"/>
              </a:rPr>
              <a:t> </a:t>
            </a:r>
            <a:r>
              <a:rPr dirty="0" sz="2600">
                <a:latin typeface="Arial MT"/>
                <a:cs typeface="Arial MT"/>
              </a:rPr>
              <a:t>to</a:t>
            </a:r>
            <a:r>
              <a:rPr dirty="0" sz="2600" spc="-35">
                <a:latin typeface="Arial MT"/>
                <a:cs typeface="Arial MT"/>
              </a:rPr>
              <a:t> </a:t>
            </a:r>
            <a:r>
              <a:rPr dirty="0" sz="2600">
                <a:latin typeface="Arial MT"/>
                <a:cs typeface="Arial MT"/>
              </a:rPr>
              <a:t>wait</a:t>
            </a:r>
            <a:r>
              <a:rPr dirty="0" sz="2600" spc="-55">
                <a:latin typeface="Arial MT"/>
                <a:cs typeface="Arial MT"/>
              </a:rPr>
              <a:t> </a:t>
            </a:r>
            <a:r>
              <a:rPr dirty="0" sz="2600" spc="-25">
                <a:latin typeface="Arial MT"/>
                <a:cs typeface="Arial MT"/>
              </a:rPr>
              <a:t>for </a:t>
            </a:r>
            <a:r>
              <a:rPr dirty="0" sz="2600">
                <a:latin typeface="Arial MT"/>
                <a:cs typeface="Arial MT"/>
              </a:rPr>
              <a:t>onset</a:t>
            </a:r>
            <a:r>
              <a:rPr dirty="0" sz="2600" spc="10">
                <a:latin typeface="Arial MT"/>
                <a:cs typeface="Arial MT"/>
              </a:rPr>
              <a:t> </a:t>
            </a:r>
            <a:r>
              <a:rPr dirty="0" sz="2600">
                <a:latin typeface="Arial MT"/>
                <a:cs typeface="Arial MT"/>
              </a:rPr>
              <a:t>of</a:t>
            </a:r>
            <a:r>
              <a:rPr dirty="0" sz="2600" spc="-55">
                <a:latin typeface="Arial MT"/>
                <a:cs typeface="Arial MT"/>
              </a:rPr>
              <a:t> </a:t>
            </a:r>
            <a:r>
              <a:rPr dirty="0" sz="2600">
                <a:latin typeface="Arial MT"/>
                <a:cs typeface="Arial MT"/>
              </a:rPr>
              <a:t>opioid</a:t>
            </a:r>
            <a:r>
              <a:rPr dirty="0" sz="2600" spc="-40">
                <a:latin typeface="Arial MT"/>
                <a:cs typeface="Arial MT"/>
              </a:rPr>
              <a:t> </a:t>
            </a:r>
            <a:r>
              <a:rPr dirty="0" sz="2600" spc="-10">
                <a:latin typeface="Arial MT"/>
                <a:cs typeface="Arial MT"/>
              </a:rPr>
              <a:t>withdrawal</a:t>
            </a:r>
            <a:endParaRPr sz="2600">
              <a:latin typeface="Arial MT"/>
              <a:cs typeface="Arial MT"/>
            </a:endParaRPr>
          </a:p>
          <a:p>
            <a:pPr marL="355600" marR="254000" indent="-342900">
              <a:lnSpc>
                <a:spcPct val="80000"/>
              </a:lnSpc>
              <a:spcBef>
                <a:spcPts val="960"/>
              </a:spcBef>
              <a:buSzPct val="69230"/>
              <a:buChar char="•"/>
              <a:tabLst>
                <a:tab pos="355600" algn="l"/>
              </a:tabLst>
            </a:pPr>
            <a:r>
              <a:rPr dirty="0" sz="2600">
                <a:latin typeface="Arial MT"/>
                <a:cs typeface="Arial MT"/>
              </a:rPr>
              <a:t>Expanded</a:t>
            </a:r>
            <a:r>
              <a:rPr dirty="0" sz="2600" spc="-45">
                <a:latin typeface="Arial MT"/>
                <a:cs typeface="Arial MT"/>
              </a:rPr>
              <a:t> </a:t>
            </a:r>
            <a:r>
              <a:rPr dirty="0" sz="2600">
                <a:latin typeface="Arial MT"/>
                <a:cs typeface="Arial MT"/>
              </a:rPr>
              <a:t>access</a:t>
            </a:r>
            <a:r>
              <a:rPr dirty="0" sz="2600" spc="-35">
                <a:latin typeface="Arial MT"/>
                <a:cs typeface="Arial MT"/>
              </a:rPr>
              <a:t> </a:t>
            </a:r>
            <a:r>
              <a:rPr dirty="0" sz="2600">
                <a:latin typeface="Arial MT"/>
                <a:cs typeface="Arial MT"/>
              </a:rPr>
              <a:t>to</a:t>
            </a:r>
            <a:r>
              <a:rPr dirty="0" sz="2600" spc="-35">
                <a:latin typeface="Arial MT"/>
                <a:cs typeface="Arial MT"/>
              </a:rPr>
              <a:t> </a:t>
            </a:r>
            <a:r>
              <a:rPr dirty="0" sz="2600" spc="-10">
                <a:latin typeface="Arial MT"/>
                <a:cs typeface="Arial MT"/>
              </a:rPr>
              <a:t>long- </a:t>
            </a:r>
            <a:r>
              <a:rPr dirty="0" sz="2600">
                <a:latin typeface="Arial MT"/>
                <a:cs typeface="Arial MT"/>
              </a:rPr>
              <a:t>acting</a:t>
            </a:r>
            <a:r>
              <a:rPr dirty="0" sz="2600" spc="-70">
                <a:latin typeface="Arial MT"/>
                <a:cs typeface="Arial MT"/>
              </a:rPr>
              <a:t> </a:t>
            </a:r>
            <a:r>
              <a:rPr dirty="0" sz="2600" spc="-10">
                <a:latin typeface="Arial MT"/>
                <a:cs typeface="Arial MT"/>
              </a:rPr>
              <a:t>buprenorphine </a:t>
            </a:r>
            <a:r>
              <a:rPr dirty="0" sz="2600">
                <a:latin typeface="Arial MT"/>
                <a:cs typeface="Arial MT"/>
              </a:rPr>
              <a:t>injections</a:t>
            </a:r>
            <a:r>
              <a:rPr dirty="0" sz="2600" spc="-30">
                <a:latin typeface="Arial MT"/>
                <a:cs typeface="Arial MT"/>
              </a:rPr>
              <a:t> </a:t>
            </a:r>
            <a:r>
              <a:rPr dirty="0" sz="2600">
                <a:latin typeface="Arial MT"/>
                <a:cs typeface="Arial MT"/>
              </a:rPr>
              <a:t>to</a:t>
            </a:r>
            <a:r>
              <a:rPr dirty="0" sz="2600" spc="-30">
                <a:latin typeface="Arial MT"/>
                <a:cs typeface="Arial MT"/>
              </a:rPr>
              <a:t> </a:t>
            </a:r>
            <a:r>
              <a:rPr dirty="0" sz="2600">
                <a:latin typeface="Arial MT"/>
                <a:cs typeface="Arial MT"/>
              </a:rPr>
              <a:t>reduce</a:t>
            </a:r>
            <a:r>
              <a:rPr dirty="0" sz="2600" spc="-30">
                <a:latin typeface="Arial MT"/>
                <a:cs typeface="Arial MT"/>
              </a:rPr>
              <a:t> </a:t>
            </a:r>
            <a:r>
              <a:rPr dirty="0" sz="2600">
                <a:latin typeface="Arial MT"/>
                <a:cs typeface="Arial MT"/>
              </a:rPr>
              <a:t>visits</a:t>
            </a:r>
            <a:r>
              <a:rPr dirty="0" sz="2600" spc="-35">
                <a:latin typeface="Arial MT"/>
                <a:cs typeface="Arial MT"/>
              </a:rPr>
              <a:t> </a:t>
            </a:r>
            <a:r>
              <a:rPr dirty="0" sz="2600" spc="-25">
                <a:latin typeface="Arial MT"/>
                <a:cs typeface="Arial MT"/>
              </a:rPr>
              <a:t>to </a:t>
            </a:r>
            <a:r>
              <a:rPr dirty="0" sz="2600">
                <a:latin typeface="Arial MT"/>
                <a:cs typeface="Arial MT"/>
              </a:rPr>
              <a:t>the</a:t>
            </a:r>
            <a:r>
              <a:rPr dirty="0" sz="2600" spc="-35">
                <a:latin typeface="Arial MT"/>
                <a:cs typeface="Arial MT"/>
              </a:rPr>
              <a:t> </a:t>
            </a:r>
            <a:r>
              <a:rPr dirty="0" sz="2600">
                <a:latin typeface="Arial MT"/>
                <a:cs typeface="Arial MT"/>
              </a:rPr>
              <a:t>pharmacy</a:t>
            </a:r>
            <a:r>
              <a:rPr dirty="0" sz="2600" spc="-35">
                <a:latin typeface="Arial MT"/>
                <a:cs typeface="Arial MT"/>
              </a:rPr>
              <a:t> </a:t>
            </a:r>
            <a:r>
              <a:rPr dirty="0" sz="2600">
                <a:latin typeface="Arial MT"/>
                <a:cs typeface="Arial MT"/>
              </a:rPr>
              <a:t>and</a:t>
            </a:r>
            <a:r>
              <a:rPr dirty="0" sz="2600" spc="-35">
                <a:latin typeface="Arial MT"/>
                <a:cs typeface="Arial MT"/>
              </a:rPr>
              <a:t> </a:t>
            </a:r>
            <a:r>
              <a:rPr dirty="0" sz="2600" spc="-10">
                <a:latin typeface="Arial MT"/>
                <a:cs typeface="Arial MT"/>
              </a:rPr>
              <a:t>daily </a:t>
            </a:r>
            <a:r>
              <a:rPr dirty="0" sz="2600">
                <a:latin typeface="Arial MT"/>
                <a:cs typeface="Arial MT"/>
              </a:rPr>
              <a:t>medication</a:t>
            </a:r>
            <a:r>
              <a:rPr dirty="0" sz="2600" spc="-50">
                <a:latin typeface="Arial MT"/>
                <a:cs typeface="Arial MT"/>
              </a:rPr>
              <a:t> </a:t>
            </a:r>
            <a:r>
              <a:rPr dirty="0" sz="2600" spc="-10">
                <a:latin typeface="Arial MT"/>
                <a:cs typeface="Arial MT"/>
              </a:rPr>
              <a:t>dosing</a:t>
            </a:r>
            <a:endParaRPr sz="2600">
              <a:latin typeface="Arial MT"/>
              <a:cs typeface="Arial MT"/>
            </a:endParaRPr>
          </a:p>
        </p:txBody>
      </p:sp>
      <p:grpSp>
        <p:nvGrpSpPr>
          <p:cNvPr id="4" name="object 4" descr=""/>
          <p:cNvGrpSpPr/>
          <p:nvPr/>
        </p:nvGrpSpPr>
        <p:grpSpPr>
          <a:xfrm>
            <a:off x="5838825" y="1771650"/>
            <a:ext cx="5829300" cy="4305300"/>
            <a:chOff x="5838825" y="1771650"/>
            <a:chExt cx="5829300" cy="4305300"/>
          </a:xfrm>
        </p:grpSpPr>
        <p:pic>
          <p:nvPicPr>
            <p:cNvPr id="5" name="object 5" descr=""/>
            <p:cNvPicPr/>
            <p:nvPr/>
          </p:nvPicPr>
          <p:blipFill>
            <a:blip r:embed="Rc1e2b1bac03b44a5" cstate="print"/>
            <a:stretch>
              <a:fillRect/>
            </a:stretch>
          </p:blipFill>
          <p:spPr>
            <a:xfrm>
              <a:off x="5838825" y="3924300"/>
              <a:ext cx="5829300" cy="2152650"/>
            </a:xfrm>
            <a:prstGeom prst="rect">
              <a:avLst/>
            </a:prstGeom>
          </p:spPr>
        </p:pic>
        <p:pic>
          <p:nvPicPr>
            <p:cNvPr id="6" name="object 6" descr=""/>
            <p:cNvPicPr/>
            <p:nvPr/>
          </p:nvPicPr>
          <p:blipFill>
            <a:blip r:embed="Ra7ae509f645f41ea" cstate="print"/>
            <a:stretch>
              <a:fillRect/>
            </a:stretch>
          </p:blipFill>
          <p:spPr>
            <a:xfrm>
              <a:off x="5848350" y="1771650"/>
              <a:ext cx="5791200" cy="2143125"/>
            </a:xfrm>
            <a:prstGeom prst="rect">
              <a:avLst/>
            </a:prstGeom>
          </p:spPr>
        </p:pic>
      </p:grpSp>
      <p:sp>
        <p:nvSpPr>
          <p:cNvPr id="7" name="object 7" descr=""/>
          <p:cNvSpPr txBox="1"/>
          <p:nvPr/>
        </p:nvSpPr>
        <p:spPr>
          <a:xfrm>
            <a:off x="5994019" y="6155372"/>
            <a:ext cx="5155565" cy="672465"/>
          </a:xfrm>
          <a:prstGeom prst="rect">
            <a:avLst/>
          </a:prstGeom>
        </p:spPr>
        <p:txBody>
          <a:bodyPr wrap="square" lIns="0" tIns="10160" rIns="0" bIns="0" rtlCol="0" vert="horz">
            <a:spAutoFit/>
          </a:bodyPr>
          <a:lstStyle/>
          <a:p>
            <a:pPr marL="12700" marR="227965">
              <a:lnSpc>
                <a:spcPct val="102800"/>
              </a:lnSpc>
              <a:spcBef>
                <a:spcPts val="80"/>
              </a:spcBef>
            </a:pPr>
            <a:r>
              <a:rPr dirty="0" sz="1400">
                <a:latin typeface="Arial MT"/>
                <a:cs typeface="Arial MT"/>
              </a:rPr>
              <a:t>Top:</a:t>
            </a:r>
            <a:r>
              <a:rPr dirty="0" sz="1400" spc="-60">
                <a:latin typeface="Arial MT"/>
                <a:cs typeface="Arial MT"/>
              </a:rPr>
              <a:t> </a:t>
            </a:r>
            <a:r>
              <a:rPr dirty="0" sz="1400">
                <a:latin typeface="Arial MT"/>
                <a:cs typeface="Arial MT"/>
              </a:rPr>
              <a:t>4-day</a:t>
            </a:r>
            <a:r>
              <a:rPr dirty="0" sz="1400" spc="-75">
                <a:latin typeface="Arial MT"/>
                <a:cs typeface="Arial MT"/>
              </a:rPr>
              <a:t> </a:t>
            </a:r>
            <a:r>
              <a:rPr dirty="0" sz="1400">
                <a:latin typeface="Arial MT"/>
                <a:cs typeface="Arial MT"/>
              </a:rPr>
              <a:t>protocol</a:t>
            </a:r>
            <a:r>
              <a:rPr dirty="0" sz="1400" spc="10">
                <a:latin typeface="Arial MT"/>
                <a:cs typeface="Arial MT"/>
              </a:rPr>
              <a:t> </a:t>
            </a:r>
            <a:r>
              <a:rPr dirty="0" sz="1400">
                <a:latin typeface="Arial MT"/>
                <a:cs typeface="Arial MT"/>
              </a:rPr>
              <a:t>for</a:t>
            </a:r>
            <a:r>
              <a:rPr dirty="0" sz="1400" spc="-60">
                <a:latin typeface="Arial MT"/>
                <a:cs typeface="Arial MT"/>
              </a:rPr>
              <a:t> </a:t>
            </a:r>
            <a:r>
              <a:rPr dirty="0" sz="1400">
                <a:latin typeface="Arial MT"/>
                <a:cs typeface="Arial MT"/>
              </a:rPr>
              <a:t>low-dose</a:t>
            </a:r>
            <a:r>
              <a:rPr dirty="0" sz="1400" spc="-20">
                <a:latin typeface="Arial MT"/>
                <a:cs typeface="Arial MT"/>
              </a:rPr>
              <a:t> </a:t>
            </a:r>
            <a:r>
              <a:rPr dirty="0" sz="1400">
                <a:latin typeface="Arial MT"/>
                <a:cs typeface="Arial MT"/>
              </a:rPr>
              <a:t>buprenorphine</a:t>
            </a:r>
            <a:r>
              <a:rPr dirty="0" sz="1400" spc="-15">
                <a:latin typeface="Arial MT"/>
                <a:cs typeface="Arial MT"/>
              </a:rPr>
              <a:t> </a:t>
            </a:r>
            <a:r>
              <a:rPr dirty="0" sz="1400" spc="-10">
                <a:latin typeface="Arial MT"/>
                <a:cs typeface="Arial MT"/>
              </a:rPr>
              <a:t>initiation </a:t>
            </a:r>
            <a:r>
              <a:rPr dirty="0" sz="1400">
                <a:latin typeface="Arial MT"/>
                <a:cs typeface="Arial MT"/>
              </a:rPr>
              <a:t>Bottom:</a:t>
            </a:r>
            <a:r>
              <a:rPr dirty="0" sz="1400" spc="-50">
                <a:latin typeface="Arial MT"/>
                <a:cs typeface="Arial MT"/>
              </a:rPr>
              <a:t> </a:t>
            </a:r>
            <a:r>
              <a:rPr dirty="0" sz="1400">
                <a:latin typeface="Arial MT"/>
                <a:cs typeface="Arial MT"/>
              </a:rPr>
              <a:t>Number</a:t>
            </a:r>
            <a:r>
              <a:rPr dirty="0" sz="1400" spc="15">
                <a:latin typeface="Arial MT"/>
                <a:cs typeface="Arial MT"/>
              </a:rPr>
              <a:t> </a:t>
            </a:r>
            <a:r>
              <a:rPr dirty="0" sz="1400">
                <a:latin typeface="Arial MT"/>
                <a:cs typeface="Arial MT"/>
              </a:rPr>
              <a:t>of</a:t>
            </a:r>
            <a:r>
              <a:rPr dirty="0" sz="1400" spc="-50">
                <a:latin typeface="Arial MT"/>
                <a:cs typeface="Arial MT"/>
              </a:rPr>
              <a:t> </a:t>
            </a:r>
            <a:r>
              <a:rPr dirty="0" sz="1400">
                <a:latin typeface="Arial MT"/>
                <a:cs typeface="Arial MT"/>
              </a:rPr>
              <a:t>injectable</a:t>
            </a:r>
            <a:r>
              <a:rPr dirty="0" sz="1400" spc="-70">
                <a:latin typeface="Arial MT"/>
                <a:cs typeface="Arial MT"/>
              </a:rPr>
              <a:t> </a:t>
            </a:r>
            <a:r>
              <a:rPr dirty="0" sz="1400">
                <a:latin typeface="Arial MT"/>
                <a:cs typeface="Arial MT"/>
              </a:rPr>
              <a:t>buprenorphine</a:t>
            </a:r>
            <a:r>
              <a:rPr dirty="0" sz="1400" spc="-75">
                <a:latin typeface="Arial MT"/>
                <a:cs typeface="Arial MT"/>
              </a:rPr>
              <a:t> </a:t>
            </a:r>
            <a:r>
              <a:rPr dirty="0" sz="1400">
                <a:latin typeface="Arial MT"/>
                <a:cs typeface="Arial MT"/>
              </a:rPr>
              <a:t>medication</a:t>
            </a:r>
            <a:r>
              <a:rPr dirty="0" sz="1400" spc="-75">
                <a:latin typeface="Arial MT"/>
                <a:cs typeface="Arial MT"/>
              </a:rPr>
              <a:t> </a:t>
            </a:r>
            <a:r>
              <a:rPr dirty="0" sz="1400" spc="-10">
                <a:latin typeface="Arial MT"/>
                <a:cs typeface="Arial MT"/>
              </a:rPr>
              <a:t>doses</a:t>
            </a:r>
            <a:endParaRPr sz="1400">
              <a:latin typeface="Arial MT"/>
              <a:cs typeface="Arial MT"/>
            </a:endParaRPr>
          </a:p>
          <a:p>
            <a:pPr marL="12700">
              <a:lnSpc>
                <a:spcPts val="1650"/>
              </a:lnSpc>
            </a:pPr>
            <a:r>
              <a:rPr dirty="0" sz="1400">
                <a:latin typeface="Arial MT"/>
                <a:cs typeface="Arial MT"/>
              </a:rPr>
              <a:t>administered</a:t>
            </a:r>
            <a:r>
              <a:rPr dirty="0" sz="1400" spc="5">
                <a:latin typeface="Arial MT"/>
                <a:cs typeface="Arial MT"/>
              </a:rPr>
              <a:t> </a:t>
            </a:r>
            <a:r>
              <a:rPr dirty="0" sz="1400">
                <a:latin typeface="Arial MT"/>
                <a:cs typeface="Arial MT"/>
              </a:rPr>
              <a:t>at</a:t>
            </a:r>
            <a:r>
              <a:rPr dirty="0" sz="1400" spc="-45">
                <a:latin typeface="Arial MT"/>
                <a:cs typeface="Arial MT"/>
              </a:rPr>
              <a:t> </a:t>
            </a:r>
            <a:r>
              <a:rPr dirty="0" sz="1400">
                <a:latin typeface="Arial MT"/>
                <a:cs typeface="Arial MT"/>
              </a:rPr>
              <a:t>Jacobi</a:t>
            </a:r>
            <a:r>
              <a:rPr dirty="0" sz="1400" spc="-45">
                <a:latin typeface="Arial MT"/>
                <a:cs typeface="Arial MT"/>
              </a:rPr>
              <a:t> </a:t>
            </a:r>
            <a:r>
              <a:rPr dirty="0" sz="1400">
                <a:latin typeface="Arial MT"/>
                <a:cs typeface="Arial MT"/>
              </a:rPr>
              <a:t>Outpatient</a:t>
            </a:r>
            <a:r>
              <a:rPr dirty="0" sz="1400" spc="-45">
                <a:latin typeface="Arial MT"/>
                <a:cs typeface="Arial MT"/>
              </a:rPr>
              <a:t> </a:t>
            </a:r>
            <a:r>
              <a:rPr dirty="0" sz="1400">
                <a:latin typeface="Arial MT"/>
                <a:cs typeface="Arial MT"/>
              </a:rPr>
              <a:t>Addiction</a:t>
            </a:r>
            <a:r>
              <a:rPr dirty="0" sz="1400" spc="-65">
                <a:latin typeface="Arial MT"/>
                <a:cs typeface="Arial MT"/>
              </a:rPr>
              <a:t> </a:t>
            </a:r>
            <a:r>
              <a:rPr dirty="0" sz="1400">
                <a:latin typeface="Arial MT"/>
                <a:cs typeface="Arial MT"/>
              </a:rPr>
              <a:t>Clinic</a:t>
            </a:r>
            <a:r>
              <a:rPr dirty="0" sz="1400" spc="-65">
                <a:latin typeface="Arial MT"/>
                <a:cs typeface="Arial MT"/>
              </a:rPr>
              <a:t> </a:t>
            </a:r>
            <a:r>
              <a:rPr dirty="0" sz="1400">
                <a:latin typeface="Arial MT"/>
                <a:cs typeface="Arial MT"/>
              </a:rPr>
              <a:t>April-Nov</a:t>
            </a:r>
            <a:r>
              <a:rPr dirty="0" sz="1400" spc="-55">
                <a:latin typeface="Arial MT"/>
                <a:cs typeface="Arial MT"/>
              </a:rPr>
              <a:t> </a:t>
            </a:r>
            <a:r>
              <a:rPr dirty="0" sz="1400" spc="-20">
                <a:latin typeface="Arial MT"/>
                <a:cs typeface="Arial MT"/>
              </a:rPr>
              <a:t>2024</a:t>
            </a:r>
            <a:endParaRPr sz="1400">
              <a:latin typeface="Arial MT"/>
              <a:cs typeface="Arial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95249" rIns="0" bIns="0" rtlCol="0" vert="horz">
            <a:spAutoFit/>
          </a:bodyPr>
          <a:lstStyle/>
          <a:p>
            <a:pPr marL="1513840">
              <a:lnSpc>
                <a:spcPct val="100000"/>
              </a:lnSpc>
              <a:spcBef>
                <a:spcPts val="105"/>
              </a:spcBef>
            </a:pPr>
            <a:r>
              <a:rPr dirty="0" sz="3300"/>
              <a:t>US</a:t>
            </a:r>
            <a:r>
              <a:rPr dirty="0" sz="3300" spc="-50"/>
              <a:t> </a:t>
            </a:r>
            <a:r>
              <a:rPr dirty="0" sz="3300"/>
              <a:t>Crisis:</a:t>
            </a:r>
            <a:r>
              <a:rPr dirty="0" sz="3300" spc="-15"/>
              <a:t> </a:t>
            </a:r>
            <a:r>
              <a:rPr dirty="0" sz="3300"/>
              <a:t>A</a:t>
            </a:r>
            <a:r>
              <a:rPr dirty="0" sz="3300" spc="-60"/>
              <a:t> </a:t>
            </a:r>
            <a:r>
              <a:rPr dirty="0" sz="3300"/>
              <a:t>Decade</a:t>
            </a:r>
            <a:r>
              <a:rPr dirty="0" sz="3300" spc="-30"/>
              <a:t> </a:t>
            </a:r>
            <a:r>
              <a:rPr dirty="0" sz="3300"/>
              <a:t>of</a:t>
            </a:r>
            <a:r>
              <a:rPr dirty="0" sz="3300" spc="-70"/>
              <a:t> </a:t>
            </a:r>
            <a:r>
              <a:rPr dirty="0" sz="3300"/>
              <a:t>Rising</a:t>
            </a:r>
            <a:r>
              <a:rPr dirty="0" sz="3300" spc="-10"/>
              <a:t> </a:t>
            </a:r>
            <a:r>
              <a:rPr dirty="0" sz="3300"/>
              <a:t>Overdose</a:t>
            </a:r>
            <a:r>
              <a:rPr dirty="0" sz="3300" spc="-25"/>
              <a:t> </a:t>
            </a:r>
            <a:r>
              <a:rPr dirty="0" sz="3300" spc="-10"/>
              <a:t>Deaths</a:t>
            </a:r>
            <a:endParaRPr sz="3300"/>
          </a:p>
        </p:txBody>
      </p:sp>
      <p:grpSp>
        <p:nvGrpSpPr>
          <p:cNvPr id="3" name="object 3" descr=""/>
          <p:cNvGrpSpPr/>
          <p:nvPr/>
        </p:nvGrpSpPr>
        <p:grpSpPr>
          <a:xfrm>
            <a:off x="10620375" y="4410075"/>
            <a:ext cx="276225" cy="266700"/>
            <a:chOff x="10620375" y="4410075"/>
            <a:chExt cx="276225" cy="266700"/>
          </a:xfrm>
        </p:grpSpPr>
        <p:sp>
          <p:nvSpPr>
            <p:cNvPr id="4" name="object 4" descr=""/>
            <p:cNvSpPr/>
            <p:nvPr/>
          </p:nvSpPr>
          <p:spPr>
            <a:xfrm>
              <a:off x="10629900" y="4419600"/>
              <a:ext cx="257175" cy="247650"/>
            </a:xfrm>
            <a:custGeom>
              <a:avLst/>
              <a:gdLst/>
              <a:ahLst/>
              <a:cxnLst/>
              <a:rect l="l" t="t" r="r" b="b"/>
              <a:pathLst>
                <a:path w="257175" h="247650">
                  <a:moveTo>
                    <a:pt x="128650" y="0"/>
                  </a:moveTo>
                  <a:lnTo>
                    <a:pt x="98171" y="94614"/>
                  </a:lnTo>
                  <a:lnTo>
                    <a:pt x="0" y="94614"/>
                  </a:lnTo>
                  <a:lnTo>
                    <a:pt x="79501" y="153035"/>
                  </a:lnTo>
                  <a:lnTo>
                    <a:pt x="49149" y="247650"/>
                  </a:lnTo>
                  <a:lnTo>
                    <a:pt x="128650" y="189230"/>
                  </a:lnTo>
                  <a:lnTo>
                    <a:pt x="208025" y="247650"/>
                  </a:lnTo>
                  <a:lnTo>
                    <a:pt x="177673" y="153035"/>
                  </a:lnTo>
                  <a:lnTo>
                    <a:pt x="257175" y="94614"/>
                  </a:lnTo>
                  <a:lnTo>
                    <a:pt x="159003" y="94614"/>
                  </a:lnTo>
                  <a:lnTo>
                    <a:pt x="128650" y="0"/>
                  </a:lnTo>
                  <a:close/>
                </a:path>
              </a:pathLst>
            </a:custGeom>
            <a:solidFill>
              <a:srgbClr val="FF0000"/>
            </a:solidFill>
          </p:spPr>
          <p:txBody>
            <a:bodyPr wrap="square" lIns="0" tIns="0" rIns="0" bIns="0" rtlCol="0"/>
            <a:lstStyle/>
            <a:p/>
          </p:txBody>
        </p:sp>
        <p:sp>
          <p:nvSpPr>
            <p:cNvPr id="5" name="object 5" descr=""/>
            <p:cNvSpPr/>
            <p:nvPr/>
          </p:nvSpPr>
          <p:spPr>
            <a:xfrm>
              <a:off x="10629900" y="4419600"/>
              <a:ext cx="257175" cy="247650"/>
            </a:xfrm>
            <a:custGeom>
              <a:avLst/>
              <a:gdLst/>
              <a:ahLst/>
              <a:cxnLst/>
              <a:rect l="l" t="t" r="r" b="b"/>
              <a:pathLst>
                <a:path w="257175" h="247650">
                  <a:moveTo>
                    <a:pt x="0" y="94614"/>
                  </a:moveTo>
                  <a:lnTo>
                    <a:pt x="98171" y="94614"/>
                  </a:lnTo>
                  <a:lnTo>
                    <a:pt x="128650" y="0"/>
                  </a:lnTo>
                  <a:lnTo>
                    <a:pt x="159003" y="94614"/>
                  </a:lnTo>
                  <a:lnTo>
                    <a:pt x="257175" y="94614"/>
                  </a:lnTo>
                  <a:lnTo>
                    <a:pt x="177673" y="153035"/>
                  </a:lnTo>
                  <a:lnTo>
                    <a:pt x="208025" y="247650"/>
                  </a:lnTo>
                  <a:lnTo>
                    <a:pt x="128650" y="189230"/>
                  </a:lnTo>
                  <a:lnTo>
                    <a:pt x="49149" y="247650"/>
                  </a:lnTo>
                  <a:lnTo>
                    <a:pt x="79501" y="153035"/>
                  </a:lnTo>
                  <a:lnTo>
                    <a:pt x="0" y="94614"/>
                  </a:lnTo>
                  <a:close/>
                </a:path>
              </a:pathLst>
            </a:custGeom>
            <a:ln w="19050">
              <a:solidFill>
                <a:srgbClr val="082836"/>
              </a:solidFill>
            </a:ln>
          </p:spPr>
          <p:txBody>
            <a:bodyPr wrap="square" lIns="0" tIns="0" rIns="0" bIns="0" rtlCol="0"/>
            <a:lstStyle/>
            <a:p/>
          </p:txBody>
        </p:sp>
      </p:grpSp>
      <p:pic>
        <p:nvPicPr>
          <p:cNvPr id="6" name="object 6"/>
          <p:cNvPicPr/>
          <p:nvPr/>
        </p:nvPicPr>
        <p:blipFill>
          <a:blip r:embed="R656341897be94634" cstate="print"/>
          <a:stretch>
            <a:fillRect/>
          </a:stretch>
        </p:blipFill>
        <p:spPr>
          <a:xfrm>
            <a:off x="1524000" y="1323975"/>
            <a:ext cx="8991600" cy="4953000"/>
          </a:xfrm>
          <a:prstGeom prst="rect">
            <a:avLst/>
          </a:prstGeom>
        </p:spPr>
      </p:pic>
      <p:sp>
        <p:nvSpPr>
          <p:cNvPr id="7" name="object 7" descr=""/>
          <p:cNvSpPr txBox="1"/>
          <p:nvPr/>
        </p:nvSpPr>
        <p:spPr>
          <a:xfrm>
            <a:off x="4878704" y="6448107"/>
            <a:ext cx="5913120" cy="338455"/>
          </a:xfrm>
          <a:prstGeom prst="rect">
            <a:avLst/>
          </a:prstGeom>
        </p:spPr>
        <p:txBody>
          <a:bodyPr wrap="square" lIns="0" tIns="12700" rIns="0" bIns="0" rtlCol="0" vert="horz">
            <a:spAutoFit/>
          </a:bodyPr>
          <a:lstStyle/>
          <a:p>
            <a:pPr marL="12700">
              <a:lnSpc>
                <a:spcPts val="1230"/>
              </a:lnSpc>
              <a:spcBef>
                <a:spcPts val="100"/>
              </a:spcBef>
            </a:pPr>
            <a:r>
              <a:rPr dirty="0" sz="1050">
                <a:latin typeface="Arial MT"/>
                <a:cs typeface="Arial MT"/>
              </a:rPr>
              <a:t>National</a:t>
            </a:r>
            <a:r>
              <a:rPr dirty="0" sz="1050" spc="-70">
                <a:latin typeface="Arial MT"/>
                <a:cs typeface="Arial MT"/>
              </a:rPr>
              <a:t> </a:t>
            </a:r>
            <a:r>
              <a:rPr dirty="0" sz="1050">
                <a:latin typeface="Arial MT"/>
                <a:cs typeface="Arial MT"/>
              </a:rPr>
              <a:t>Center for</a:t>
            </a:r>
            <a:r>
              <a:rPr dirty="0" sz="1050" spc="-5">
                <a:latin typeface="Arial MT"/>
                <a:cs typeface="Arial MT"/>
              </a:rPr>
              <a:t> </a:t>
            </a:r>
            <a:r>
              <a:rPr dirty="0" sz="1050" spc="-10">
                <a:latin typeface="Arial MT"/>
                <a:cs typeface="Arial MT"/>
              </a:rPr>
              <a:t>Health</a:t>
            </a:r>
            <a:r>
              <a:rPr dirty="0" sz="1050" spc="-60">
                <a:latin typeface="Arial MT"/>
                <a:cs typeface="Arial MT"/>
              </a:rPr>
              <a:t> </a:t>
            </a:r>
            <a:r>
              <a:rPr dirty="0" sz="1050">
                <a:latin typeface="Arial MT"/>
                <a:cs typeface="Arial MT"/>
              </a:rPr>
              <a:t>Statistics,</a:t>
            </a:r>
            <a:r>
              <a:rPr dirty="0" sz="1050" spc="-20">
                <a:latin typeface="Arial MT"/>
                <a:cs typeface="Arial MT"/>
              </a:rPr>
              <a:t> </a:t>
            </a:r>
            <a:r>
              <a:rPr dirty="0" sz="1050">
                <a:latin typeface="Arial MT"/>
                <a:cs typeface="Arial MT"/>
              </a:rPr>
              <a:t>Centers</a:t>
            </a:r>
            <a:r>
              <a:rPr dirty="0" sz="1050" spc="-20">
                <a:latin typeface="Arial MT"/>
                <a:cs typeface="Arial MT"/>
              </a:rPr>
              <a:t> </a:t>
            </a:r>
            <a:r>
              <a:rPr dirty="0" sz="1050">
                <a:latin typeface="Arial MT"/>
                <a:cs typeface="Arial MT"/>
              </a:rPr>
              <a:t>for</a:t>
            </a:r>
            <a:r>
              <a:rPr dirty="0" sz="1050" spc="-70">
                <a:latin typeface="Arial MT"/>
                <a:cs typeface="Arial MT"/>
              </a:rPr>
              <a:t> </a:t>
            </a:r>
            <a:r>
              <a:rPr dirty="0" sz="1050">
                <a:latin typeface="Arial MT"/>
                <a:cs typeface="Arial MT"/>
              </a:rPr>
              <a:t>Disease</a:t>
            </a:r>
            <a:r>
              <a:rPr dirty="0" sz="1050" spc="-15">
                <a:latin typeface="Arial MT"/>
                <a:cs typeface="Arial MT"/>
              </a:rPr>
              <a:t> </a:t>
            </a:r>
            <a:r>
              <a:rPr dirty="0" sz="1050">
                <a:latin typeface="Arial MT"/>
                <a:cs typeface="Arial MT"/>
              </a:rPr>
              <a:t>Control</a:t>
            </a:r>
            <a:r>
              <a:rPr dirty="0" sz="1050" spc="-30">
                <a:latin typeface="Arial MT"/>
                <a:cs typeface="Arial MT"/>
              </a:rPr>
              <a:t> </a:t>
            </a:r>
            <a:r>
              <a:rPr dirty="0" sz="1050">
                <a:latin typeface="Arial MT"/>
                <a:cs typeface="Arial MT"/>
              </a:rPr>
              <a:t>and</a:t>
            </a:r>
            <a:r>
              <a:rPr dirty="0" sz="1050" spc="-75">
                <a:latin typeface="Arial MT"/>
                <a:cs typeface="Arial MT"/>
              </a:rPr>
              <a:t> </a:t>
            </a:r>
            <a:r>
              <a:rPr dirty="0" sz="1050">
                <a:latin typeface="Arial MT"/>
                <a:cs typeface="Arial MT"/>
              </a:rPr>
              <a:t>Prevention.</a:t>
            </a:r>
            <a:r>
              <a:rPr dirty="0" sz="1050" spc="-15">
                <a:latin typeface="Arial MT"/>
                <a:cs typeface="Arial MT"/>
              </a:rPr>
              <a:t> </a:t>
            </a:r>
            <a:r>
              <a:rPr dirty="0" sz="1050" spc="-10">
                <a:latin typeface="Arial MT"/>
                <a:cs typeface="Arial MT"/>
              </a:rPr>
              <a:t>Released</a:t>
            </a:r>
            <a:r>
              <a:rPr dirty="0" sz="1050" spc="-65">
                <a:latin typeface="Arial MT"/>
                <a:cs typeface="Arial MT"/>
              </a:rPr>
              <a:t> </a:t>
            </a:r>
            <a:r>
              <a:rPr dirty="0" sz="1050" spc="-10">
                <a:latin typeface="Arial MT"/>
                <a:cs typeface="Arial MT"/>
              </a:rPr>
              <a:t>4/2024.</a:t>
            </a:r>
            <a:endParaRPr sz="1050">
              <a:latin typeface="Arial MT"/>
              <a:cs typeface="Arial MT"/>
            </a:endParaRPr>
          </a:p>
          <a:p>
            <a:pPr marL="12700">
              <a:lnSpc>
                <a:spcPts val="1230"/>
              </a:lnSpc>
            </a:pPr>
            <a:r>
              <a:rPr dirty="0" sz="1050" spc="-10">
                <a:latin typeface="Arial MT"/>
                <a:cs typeface="Arial MT"/>
              </a:rPr>
              <a:t>https://nida.nih.gov/research-topics/trends-statistics/overdose-death-rates#Fig2</a:t>
            </a:r>
            <a:endParaRPr sz="1050">
              <a:latin typeface="Arial MT"/>
              <a:cs typeface="Arial MT"/>
            </a:endParaRPr>
          </a:p>
        </p:txBody>
      </p:sp>
      <p:grpSp>
        <p:nvGrpSpPr>
          <p:cNvPr id="8" name="object 8" descr=""/>
          <p:cNvGrpSpPr/>
          <p:nvPr/>
        </p:nvGrpSpPr>
        <p:grpSpPr>
          <a:xfrm>
            <a:off x="10615676" y="4065396"/>
            <a:ext cx="281940" cy="264795"/>
            <a:chOff x="10615676" y="4065396"/>
            <a:chExt cx="281940" cy="264795"/>
          </a:xfrm>
        </p:grpSpPr>
        <p:sp>
          <p:nvSpPr>
            <p:cNvPr id="9" name="object 9" descr=""/>
            <p:cNvSpPr/>
            <p:nvPr/>
          </p:nvSpPr>
          <p:spPr>
            <a:xfrm>
              <a:off x="10625201" y="4074921"/>
              <a:ext cx="262890" cy="245745"/>
            </a:xfrm>
            <a:custGeom>
              <a:avLst/>
              <a:gdLst/>
              <a:ahLst/>
              <a:cxnLst/>
              <a:rect l="l" t="t" r="r" b="b"/>
              <a:pathLst>
                <a:path w="262890" h="245745">
                  <a:moveTo>
                    <a:pt x="131064" y="0"/>
                  </a:moveTo>
                  <a:lnTo>
                    <a:pt x="100202" y="93725"/>
                  </a:lnTo>
                  <a:lnTo>
                    <a:pt x="0" y="93852"/>
                  </a:lnTo>
                  <a:lnTo>
                    <a:pt x="81152" y="151637"/>
                  </a:lnTo>
                  <a:lnTo>
                    <a:pt x="50292" y="245490"/>
                  </a:lnTo>
                  <a:lnTo>
                    <a:pt x="131318" y="187451"/>
                  </a:lnTo>
                  <a:lnTo>
                    <a:pt x="212471" y="245236"/>
                  </a:lnTo>
                  <a:lnTo>
                    <a:pt x="181482" y="151637"/>
                  </a:lnTo>
                  <a:lnTo>
                    <a:pt x="262508" y="93598"/>
                  </a:lnTo>
                  <a:lnTo>
                    <a:pt x="162178" y="93725"/>
                  </a:lnTo>
                  <a:lnTo>
                    <a:pt x="131064" y="0"/>
                  </a:lnTo>
                  <a:close/>
                </a:path>
              </a:pathLst>
            </a:custGeom>
            <a:solidFill>
              <a:srgbClr val="FF0000"/>
            </a:solidFill>
          </p:spPr>
          <p:txBody>
            <a:bodyPr wrap="square" lIns="0" tIns="0" rIns="0" bIns="0" rtlCol="0"/>
            <a:lstStyle/>
            <a:p/>
          </p:txBody>
        </p:sp>
        <p:sp>
          <p:nvSpPr>
            <p:cNvPr id="10" name="object 10" descr=""/>
            <p:cNvSpPr/>
            <p:nvPr/>
          </p:nvSpPr>
          <p:spPr>
            <a:xfrm>
              <a:off x="10625201" y="4074921"/>
              <a:ext cx="262890" cy="245745"/>
            </a:xfrm>
            <a:custGeom>
              <a:avLst/>
              <a:gdLst/>
              <a:ahLst/>
              <a:cxnLst/>
              <a:rect l="l" t="t" r="r" b="b"/>
              <a:pathLst>
                <a:path w="262890" h="245745">
                  <a:moveTo>
                    <a:pt x="0" y="93852"/>
                  </a:moveTo>
                  <a:lnTo>
                    <a:pt x="100202" y="93725"/>
                  </a:lnTo>
                  <a:lnTo>
                    <a:pt x="131064" y="0"/>
                  </a:lnTo>
                  <a:lnTo>
                    <a:pt x="162178" y="93725"/>
                  </a:lnTo>
                  <a:lnTo>
                    <a:pt x="262508" y="93598"/>
                  </a:lnTo>
                  <a:lnTo>
                    <a:pt x="181482" y="151637"/>
                  </a:lnTo>
                  <a:lnTo>
                    <a:pt x="212471" y="245236"/>
                  </a:lnTo>
                  <a:lnTo>
                    <a:pt x="131318" y="187451"/>
                  </a:lnTo>
                  <a:lnTo>
                    <a:pt x="50292" y="245490"/>
                  </a:lnTo>
                  <a:lnTo>
                    <a:pt x="81152" y="151637"/>
                  </a:lnTo>
                  <a:lnTo>
                    <a:pt x="0" y="93852"/>
                  </a:lnTo>
                  <a:close/>
                </a:path>
              </a:pathLst>
            </a:custGeom>
            <a:ln w="19050">
              <a:solidFill>
                <a:srgbClr val="082836"/>
              </a:solidFill>
            </a:ln>
          </p:spPr>
          <p:txBody>
            <a:bodyPr wrap="square" lIns="0" tIns="0" rIns="0" bIns="0" rtlCol="0"/>
            <a:lstStyle/>
            <a:p/>
          </p:txBody>
        </p:sp>
      </p:grpSp>
      <p:grpSp>
        <p:nvGrpSpPr>
          <p:cNvPr id="11" name="object 11" descr=""/>
          <p:cNvGrpSpPr/>
          <p:nvPr/>
        </p:nvGrpSpPr>
        <p:grpSpPr>
          <a:xfrm>
            <a:off x="10561573" y="2416936"/>
            <a:ext cx="389890" cy="330200"/>
            <a:chOff x="10561573" y="2416936"/>
            <a:chExt cx="389890" cy="330200"/>
          </a:xfrm>
        </p:grpSpPr>
        <p:sp>
          <p:nvSpPr>
            <p:cNvPr id="12" name="object 12" descr=""/>
            <p:cNvSpPr/>
            <p:nvPr/>
          </p:nvSpPr>
          <p:spPr>
            <a:xfrm>
              <a:off x="10571098" y="2426461"/>
              <a:ext cx="370840" cy="311150"/>
            </a:xfrm>
            <a:custGeom>
              <a:avLst/>
              <a:gdLst/>
              <a:ahLst/>
              <a:cxnLst/>
              <a:rect l="l" t="t" r="r" b="b"/>
              <a:pathLst>
                <a:path w="370840" h="311150">
                  <a:moveTo>
                    <a:pt x="299847" y="0"/>
                  </a:moveTo>
                  <a:lnTo>
                    <a:pt x="185293" y="73533"/>
                  </a:lnTo>
                  <a:lnTo>
                    <a:pt x="70611" y="126"/>
                  </a:lnTo>
                  <a:lnTo>
                    <a:pt x="114553" y="118999"/>
                  </a:lnTo>
                  <a:lnTo>
                    <a:pt x="0" y="192532"/>
                  </a:lnTo>
                  <a:lnTo>
                    <a:pt x="141604" y="192404"/>
                  </a:lnTo>
                  <a:lnTo>
                    <a:pt x="185547" y="311150"/>
                  </a:lnTo>
                  <a:lnTo>
                    <a:pt x="229107" y="192277"/>
                  </a:lnTo>
                  <a:lnTo>
                    <a:pt x="370840" y="192150"/>
                  </a:lnTo>
                  <a:lnTo>
                    <a:pt x="256158" y="118872"/>
                  </a:lnTo>
                  <a:lnTo>
                    <a:pt x="299847" y="0"/>
                  </a:lnTo>
                  <a:close/>
                </a:path>
              </a:pathLst>
            </a:custGeom>
            <a:solidFill>
              <a:srgbClr val="FF0000"/>
            </a:solidFill>
          </p:spPr>
          <p:txBody>
            <a:bodyPr wrap="square" lIns="0" tIns="0" rIns="0" bIns="0" rtlCol="0"/>
            <a:lstStyle/>
            <a:p/>
          </p:txBody>
        </p:sp>
        <p:sp>
          <p:nvSpPr>
            <p:cNvPr id="13" name="object 13" descr=""/>
            <p:cNvSpPr/>
            <p:nvPr/>
          </p:nvSpPr>
          <p:spPr>
            <a:xfrm>
              <a:off x="10571098" y="2426461"/>
              <a:ext cx="370840" cy="311150"/>
            </a:xfrm>
            <a:custGeom>
              <a:avLst/>
              <a:gdLst/>
              <a:ahLst/>
              <a:cxnLst/>
              <a:rect l="l" t="t" r="r" b="b"/>
              <a:pathLst>
                <a:path w="370840" h="311150">
                  <a:moveTo>
                    <a:pt x="0" y="192532"/>
                  </a:moveTo>
                  <a:lnTo>
                    <a:pt x="141604" y="192404"/>
                  </a:lnTo>
                  <a:lnTo>
                    <a:pt x="185547" y="311150"/>
                  </a:lnTo>
                  <a:lnTo>
                    <a:pt x="229107" y="192277"/>
                  </a:lnTo>
                  <a:lnTo>
                    <a:pt x="370840" y="192150"/>
                  </a:lnTo>
                  <a:lnTo>
                    <a:pt x="256158" y="118872"/>
                  </a:lnTo>
                  <a:lnTo>
                    <a:pt x="299847" y="0"/>
                  </a:lnTo>
                  <a:lnTo>
                    <a:pt x="185293" y="73533"/>
                  </a:lnTo>
                  <a:lnTo>
                    <a:pt x="70611" y="126"/>
                  </a:lnTo>
                  <a:lnTo>
                    <a:pt x="114553" y="118999"/>
                  </a:lnTo>
                  <a:lnTo>
                    <a:pt x="0" y="192532"/>
                  </a:lnTo>
                  <a:close/>
                </a:path>
              </a:pathLst>
            </a:custGeom>
            <a:ln w="19050">
              <a:solidFill>
                <a:srgbClr val="082836"/>
              </a:solidFill>
            </a:ln>
          </p:spPr>
          <p:txBody>
            <a:bodyPr wrap="square" lIns="0" tIns="0" rIns="0" bIns="0" rtlCol="0"/>
            <a:lstStyle/>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575" y="307593"/>
            <a:ext cx="9475470" cy="1301750"/>
          </a:xfrm>
          <a:prstGeom prst="rect"/>
        </p:spPr>
        <p:txBody>
          <a:bodyPr wrap="square" lIns="0" tIns="94615" rIns="0" bIns="0" rtlCol="0" vert="horz">
            <a:spAutoFit/>
          </a:bodyPr>
          <a:lstStyle/>
          <a:p>
            <a:pPr marL="12700" marR="5080">
              <a:lnSpc>
                <a:spcPts val="4730"/>
              </a:lnSpc>
              <a:spcBef>
                <a:spcPts val="745"/>
              </a:spcBef>
            </a:pPr>
            <a:r>
              <a:rPr dirty="0" sz="4400"/>
              <a:t>Statewide</a:t>
            </a:r>
            <a:r>
              <a:rPr dirty="0" sz="4400" spc="-55"/>
              <a:t> </a:t>
            </a:r>
            <a:r>
              <a:rPr dirty="0" sz="4400"/>
              <a:t>emphasis</a:t>
            </a:r>
            <a:r>
              <a:rPr dirty="0" sz="4400" spc="-105"/>
              <a:t> </a:t>
            </a:r>
            <a:r>
              <a:rPr dirty="0" sz="4400"/>
              <a:t>on</a:t>
            </a:r>
            <a:r>
              <a:rPr dirty="0" sz="4400" spc="-110"/>
              <a:t> </a:t>
            </a:r>
            <a:r>
              <a:rPr dirty="0" sz="4400"/>
              <a:t>treatment</a:t>
            </a:r>
            <a:r>
              <a:rPr dirty="0" sz="4400" spc="-85"/>
              <a:t> </a:t>
            </a:r>
            <a:r>
              <a:rPr dirty="0" sz="4400" spc="-10"/>
              <a:t>access, </a:t>
            </a:r>
            <a:r>
              <a:rPr dirty="0" sz="4400"/>
              <a:t>retention,</a:t>
            </a:r>
            <a:r>
              <a:rPr dirty="0" sz="4400" spc="-110"/>
              <a:t> </a:t>
            </a:r>
            <a:r>
              <a:rPr dirty="0" sz="4400"/>
              <a:t>and</a:t>
            </a:r>
            <a:r>
              <a:rPr dirty="0" sz="4400" spc="-50"/>
              <a:t> </a:t>
            </a:r>
            <a:r>
              <a:rPr dirty="0" sz="4400" spc="-10"/>
              <a:t>transitions</a:t>
            </a:r>
            <a:endParaRPr sz="4400"/>
          </a:p>
        </p:txBody>
      </p:sp>
      <p:pic>
        <p:nvPicPr>
          <p:cNvPr id="3" name="object 3"/>
          <p:cNvPicPr/>
          <p:nvPr/>
        </p:nvPicPr>
        <p:blipFill>
          <a:blip r:embed="R35d8d7169ca44fe5" cstate="print"/>
          <a:stretch>
            <a:fillRect/>
          </a:stretch>
        </p:blipFill>
        <p:spPr>
          <a:xfrm>
            <a:off x="1079910" y="1695450"/>
            <a:ext cx="9666642" cy="4838216"/>
          </a:xfrm>
          <a:prstGeom prst="rect">
            <a:avLst/>
          </a:prstGeom>
        </p:spPr>
      </p:pic>
      <p:sp>
        <p:nvSpPr>
          <p:cNvPr id="4" name="object 4" descr=""/>
          <p:cNvSpPr txBox="1"/>
          <p:nvPr/>
        </p:nvSpPr>
        <p:spPr>
          <a:xfrm>
            <a:off x="4116451" y="6580187"/>
            <a:ext cx="7768590" cy="243204"/>
          </a:xfrm>
          <a:prstGeom prst="rect">
            <a:avLst/>
          </a:prstGeom>
        </p:spPr>
        <p:txBody>
          <a:bodyPr wrap="square" lIns="0" tIns="15875" rIns="0" bIns="0" rtlCol="0" vert="horz">
            <a:spAutoFit/>
          </a:bodyPr>
          <a:lstStyle/>
          <a:p>
            <a:pPr marL="12700">
              <a:lnSpc>
                <a:spcPct val="100000"/>
              </a:lnSpc>
              <a:spcBef>
                <a:spcPts val="125"/>
              </a:spcBef>
            </a:pPr>
            <a:r>
              <a:rPr dirty="0" sz="1400">
                <a:latin typeface="Arial MT"/>
                <a:cs typeface="Arial MT"/>
              </a:rPr>
              <a:t>NYS</a:t>
            </a:r>
            <a:r>
              <a:rPr dirty="0" sz="1400" spc="-5">
                <a:latin typeface="Arial MT"/>
                <a:cs typeface="Arial MT"/>
              </a:rPr>
              <a:t> </a:t>
            </a:r>
            <a:r>
              <a:rPr dirty="0" sz="1400">
                <a:latin typeface="Arial MT"/>
                <a:cs typeface="Arial MT"/>
              </a:rPr>
              <a:t>Office</a:t>
            </a:r>
            <a:r>
              <a:rPr dirty="0" sz="1400" spc="5">
                <a:latin typeface="Arial MT"/>
                <a:cs typeface="Arial MT"/>
              </a:rPr>
              <a:t> </a:t>
            </a:r>
            <a:r>
              <a:rPr dirty="0" sz="1400">
                <a:latin typeface="Arial MT"/>
                <a:cs typeface="Arial MT"/>
              </a:rPr>
              <a:t>of</a:t>
            </a:r>
            <a:r>
              <a:rPr dirty="0" sz="1400" spc="-50">
                <a:latin typeface="Arial MT"/>
                <a:cs typeface="Arial MT"/>
              </a:rPr>
              <a:t> </a:t>
            </a:r>
            <a:r>
              <a:rPr dirty="0" sz="1400">
                <a:latin typeface="Arial MT"/>
                <a:cs typeface="Arial MT"/>
              </a:rPr>
              <a:t>Addiction</a:t>
            </a:r>
            <a:r>
              <a:rPr dirty="0" sz="1400" spc="-65">
                <a:latin typeface="Arial MT"/>
                <a:cs typeface="Arial MT"/>
              </a:rPr>
              <a:t> </a:t>
            </a:r>
            <a:r>
              <a:rPr dirty="0" sz="1400">
                <a:latin typeface="Arial MT"/>
                <a:cs typeface="Arial MT"/>
              </a:rPr>
              <a:t>Services</a:t>
            </a:r>
            <a:r>
              <a:rPr dirty="0" sz="1400" spc="10">
                <a:latin typeface="Arial MT"/>
                <a:cs typeface="Arial MT"/>
              </a:rPr>
              <a:t> </a:t>
            </a:r>
            <a:r>
              <a:rPr dirty="0" sz="1400">
                <a:latin typeface="Arial MT"/>
                <a:cs typeface="Arial MT"/>
              </a:rPr>
              <a:t>and</a:t>
            </a:r>
            <a:r>
              <a:rPr dirty="0" sz="1400" spc="5">
                <a:latin typeface="Arial MT"/>
                <a:cs typeface="Arial MT"/>
              </a:rPr>
              <a:t> </a:t>
            </a:r>
            <a:r>
              <a:rPr dirty="0" sz="1400">
                <a:latin typeface="Arial MT"/>
                <a:cs typeface="Arial MT"/>
              </a:rPr>
              <a:t>Supports,</a:t>
            </a:r>
            <a:r>
              <a:rPr dirty="0" sz="1400" spc="25">
                <a:latin typeface="Arial MT"/>
                <a:cs typeface="Arial MT"/>
              </a:rPr>
              <a:t> </a:t>
            </a:r>
            <a:r>
              <a:rPr dirty="0" sz="1400">
                <a:latin typeface="Arial MT"/>
                <a:cs typeface="Arial MT"/>
              </a:rPr>
              <a:t>Addiction</a:t>
            </a:r>
            <a:r>
              <a:rPr dirty="0" sz="1400" spc="5">
                <a:latin typeface="Arial MT"/>
                <a:cs typeface="Arial MT"/>
              </a:rPr>
              <a:t> </a:t>
            </a:r>
            <a:r>
              <a:rPr dirty="0" sz="1400">
                <a:latin typeface="Arial MT"/>
                <a:cs typeface="Arial MT"/>
              </a:rPr>
              <a:t>Data</a:t>
            </a:r>
            <a:r>
              <a:rPr dirty="0" sz="1400" spc="-65">
                <a:latin typeface="Arial MT"/>
                <a:cs typeface="Arial MT"/>
              </a:rPr>
              <a:t> </a:t>
            </a:r>
            <a:r>
              <a:rPr dirty="0" sz="1400">
                <a:latin typeface="Arial MT"/>
                <a:cs typeface="Arial MT"/>
              </a:rPr>
              <a:t>Bulletin</a:t>
            </a:r>
            <a:r>
              <a:rPr dirty="0" sz="1400" spc="-70">
                <a:latin typeface="Arial MT"/>
                <a:cs typeface="Arial MT"/>
              </a:rPr>
              <a:t> </a:t>
            </a:r>
            <a:r>
              <a:rPr dirty="0" sz="1400">
                <a:latin typeface="Arial MT"/>
                <a:cs typeface="Arial MT"/>
              </a:rPr>
              <a:t>(No.</a:t>
            </a:r>
            <a:r>
              <a:rPr dirty="0" sz="1400" spc="25">
                <a:latin typeface="Arial MT"/>
                <a:cs typeface="Arial MT"/>
              </a:rPr>
              <a:t> </a:t>
            </a:r>
            <a:r>
              <a:rPr dirty="0" sz="1400" spc="-35">
                <a:latin typeface="Arial MT"/>
                <a:cs typeface="Arial MT"/>
              </a:rPr>
              <a:t>2024-</a:t>
            </a:r>
            <a:r>
              <a:rPr dirty="0" sz="1400">
                <a:latin typeface="Arial MT"/>
                <a:cs typeface="Arial MT"/>
              </a:rPr>
              <a:t>03);</a:t>
            </a:r>
            <a:r>
              <a:rPr dirty="0" sz="1400" spc="-45">
                <a:latin typeface="Arial MT"/>
                <a:cs typeface="Arial MT"/>
              </a:rPr>
              <a:t> </a:t>
            </a:r>
            <a:r>
              <a:rPr dirty="0" sz="1400">
                <a:latin typeface="Arial MT"/>
                <a:cs typeface="Arial MT"/>
              </a:rPr>
              <a:t>June.</a:t>
            </a:r>
            <a:r>
              <a:rPr dirty="0" sz="1400" spc="-50">
                <a:latin typeface="Arial MT"/>
                <a:cs typeface="Arial MT"/>
              </a:rPr>
              <a:t> </a:t>
            </a:r>
            <a:r>
              <a:rPr dirty="0" sz="1400" spc="-10">
                <a:latin typeface="Arial MT"/>
                <a:cs typeface="Arial MT"/>
              </a:rPr>
              <a:t>2024.</a:t>
            </a:r>
            <a:endParaRPr sz="1400">
              <a:latin typeface="Arial MT"/>
              <a:cs typeface="Arial M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t>Key</a:t>
            </a:r>
            <a:r>
              <a:rPr dirty="0" sz="4400" spc="-20"/>
              <a:t> </a:t>
            </a:r>
            <a:r>
              <a:rPr dirty="0" sz="4400" spc="-10"/>
              <a:t>Questions</a:t>
            </a:r>
            <a:endParaRPr sz="4400"/>
          </a:p>
        </p:txBody>
      </p:sp>
      <p:sp>
        <p:nvSpPr>
          <p:cNvPr id="3" name="object 3" descr=""/>
          <p:cNvSpPr txBox="1">
            <a:spLocks noGrp="1"/>
          </p:cNvSpPr>
          <p:nvPr>
            <p:ph type="body" idx="1"/>
          </p:nvPr>
        </p:nvSpPr>
        <p:spPr>
          <a:prstGeom prst="rect"/>
        </p:spPr>
        <p:txBody>
          <a:bodyPr wrap="square" lIns="0" tIns="16510" rIns="0" bIns="0" rtlCol="0" vert="horz">
            <a:spAutoFit/>
          </a:bodyPr>
          <a:lstStyle/>
          <a:p>
            <a:pPr marL="354965" indent="-342265">
              <a:lnSpc>
                <a:spcPct val="100000"/>
              </a:lnSpc>
              <a:spcBef>
                <a:spcPts val="130"/>
              </a:spcBef>
              <a:buSzPct val="65454"/>
              <a:buChar char="•"/>
              <a:tabLst>
                <a:tab pos="354965" algn="l"/>
              </a:tabLst>
            </a:pPr>
            <a:r>
              <a:rPr dirty="0"/>
              <a:t>What</a:t>
            </a:r>
            <a:r>
              <a:rPr dirty="0" spc="130"/>
              <a:t> </a:t>
            </a:r>
            <a:r>
              <a:rPr dirty="0"/>
              <a:t>is</a:t>
            </a:r>
            <a:r>
              <a:rPr dirty="0" spc="120"/>
              <a:t> </a:t>
            </a:r>
            <a:r>
              <a:rPr dirty="0"/>
              <a:t>opioid</a:t>
            </a:r>
            <a:r>
              <a:rPr dirty="0" spc="110"/>
              <a:t> </a:t>
            </a:r>
            <a:r>
              <a:rPr dirty="0"/>
              <a:t>use</a:t>
            </a:r>
            <a:r>
              <a:rPr dirty="0" spc="114"/>
              <a:t> </a:t>
            </a:r>
            <a:r>
              <a:rPr dirty="0"/>
              <a:t>disorder</a:t>
            </a:r>
            <a:r>
              <a:rPr dirty="0" spc="135"/>
              <a:t> </a:t>
            </a:r>
            <a:r>
              <a:rPr dirty="0"/>
              <a:t>in</a:t>
            </a:r>
            <a:r>
              <a:rPr dirty="0" spc="110"/>
              <a:t> </a:t>
            </a:r>
            <a:r>
              <a:rPr dirty="0"/>
              <a:t>the</a:t>
            </a:r>
            <a:r>
              <a:rPr dirty="0" spc="114"/>
              <a:t> </a:t>
            </a:r>
            <a:r>
              <a:rPr dirty="0"/>
              <a:t>context</a:t>
            </a:r>
            <a:r>
              <a:rPr dirty="0" spc="60"/>
              <a:t> </a:t>
            </a:r>
            <a:r>
              <a:rPr dirty="0"/>
              <a:t>of</a:t>
            </a:r>
            <a:r>
              <a:rPr dirty="0" spc="140"/>
              <a:t> </a:t>
            </a:r>
            <a:r>
              <a:rPr dirty="0"/>
              <a:t>overdose</a:t>
            </a:r>
            <a:r>
              <a:rPr dirty="0" spc="114"/>
              <a:t> </a:t>
            </a:r>
            <a:r>
              <a:rPr dirty="0" spc="-10"/>
              <a:t>crisis?</a:t>
            </a:r>
          </a:p>
          <a:p>
            <a:pPr>
              <a:lnSpc>
                <a:spcPct val="100000"/>
              </a:lnSpc>
              <a:spcBef>
                <a:spcPts val="1570"/>
              </a:spcBef>
              <a:buFont typeface="Arial MT"/>
              <a:buChar char="•"/>
            </a:pPr>
          </a:p>
          <a:p>
            <a:pPr marL="354965" indent="-342265">
              <a:lnSpc>
                <a:spcPct val="100000"/>
              </a:lnSpc>
              <a:buSzPct val="65454"/>
              <a:buChar char="•"/>
              <a:tabLst>
                <a:tab pos="354965" algn="l"/>
              </a:tabLst>
            </a:pPr>
            <a:r>
              <a:rPr dirty="0"/>
              <a:t>How</a:t>
            </a:r>
            <a:r>
              <a:rPr dirty="0" spc="95"/>
              <a:t> </a:t>
            </a:r>
            <a:r>
              <a:rPr dirty="0"/>
              <a:t>is</a:t>
            </a:r>
            <a:r>
              <a:rPr dirty="0" spc="130"/>
              <a:t> </a:t>
            </a:r>
            <a:r>
              <a:rPr dirty="0"/>
              <a:t>opioid</a:t>
            </a:r>
            <a:r>
              <a:rPr dirty="0" spc="114"/>
              <a:t> </a:t>
            </a:r>
            <a:r>
              <a:rPr dirty="0"/>
              <a:t>use</a:t>
            </a:r>
            <a:r>
              <a:rPr dirty="0" spc="195"/>
              <a:t> </a:t>
            </a:r>
            <a:r>
              <a:rPr dirty="0"/>
              <a:t>disorder</a:t>
            </a:r>
            <a:r>
              <a:rPr dirty="0" spc="140"/>
              <a:t> </a:t>
            </a:r>
            <a:r>
              <a:rPr dirty="0"/>
              <a:t>treatment</a:t>
            </a:r>
            <a:r>
              <a:rPr dirty="0" spc="145"/>
              <a:t> </a:t>
            </a:r>
            <a:r>
              <a:rPr dirty="0" spc="-10"/>
              <a:t>delivered?</a:t>
            </a:r>
          </a:p>
          <a:p>
            <a:pPr>
              <a:lnSpc>
                <a:spcPct val="100000"/>
              </a:lnSpc>
              <a:spcBef>
                <a:spcPts val="1650"/>
              </a:spcBef>
              <a:buFont typeface="Arial MT"/>
              <a:buChar char="•"/>
            </a:pPr>
          </a:p>
          <a:p>
            <a:pPr marL="354965" indent="-342265">
              <a:lnSpc>
                <a:spcPct val="100000"/>
              </a:lnSpc>
              <a:buSzPct val="65454"/>
              <a:buChar char="•"/>
              <a:tabLst>
                <a:tab pos="354965" algn="l"/>
              </a:tabLst>
            </a:pPr>
            <a:r>
              <a:rPr dirty="0"/>
              <a:t>How</a:t>
            </a:r>
            <a:r>
              <a:rPr dirty="0" spc="130"/>
              <a:t> </a:t>
            </a:r>
            <a:r>
              <a:rPr dirty="0"/>
              <a:t>is</a:t>
            </a:r>
            <a:r>
              <a:rPr dirty="0" spc="165"/>
              <a:t> </a:t>
            </a:r>
            <a:r>
              <a:rPr dirty="0"/>
              <a:t>treatment</a:t>
            </a:r>
            <a:r>
              <a:rPr dirty="0" spc="180"/>
              <a:t> </a:t>
            </a:r>
            <a:r>
              <a:rPr dirty="0"/>
              <a:t>access</a:t>
            </a:r>
            <a:r>
              <a:rPr dirty="0" spc="160"/>
              <a:t> </a:t>
            </a:r>
            <a:r>
              <a:rPr dirty="0"/>
              <a:t>changing</a:t>
            </a:r>
            <a:r>
              <a:rPr dirty="0" spc="155"/>
              <a:t> </a:t>
            </a:r>
            <a:r>
              <a:rPr dirty="0"/>
              <a:t>to</a:t>
            </a:r>
            <a:r>
              <a:rPr dirty="0" spc="155"/>
              <a:t> </a:t>
            </a:r>
            <a:r>
              <a:rPr dirty="0"/>
              <a:t>address</a:t>
            </a:r>
            <a:r>
              <a:rPr dirty="0" spc="160"/>
              <a:t> </a:t>
            </a:r>
            <a:r>
              <a:rPr dirty="0"/>
              <a:t>overdose</a:t>
            </a:r>
            <a:r>
              <a:rPr dirty="0" spc="155"/>
              <a:t> </a:t>
            </a:r>
            <a:r>
              <a:rPr dirty="0" spc="-10"/>
              <a:t>crisis?</a:t>
            </a:r>
          </a:p>
          <a:p>
            <a:pPr>
              <a:lnSpc>
                <a:spcPct val="100000"/>
              </a:lnSpc>
              <a:spcBef>
                <a:spcPts val="1575"/>
              </a:spcBef>
              <a:buFont typeface="Arial MT"/>
              <a:buChar char="•"/>
            </a:pPr>
          </a:p>
          <a:p>
            <a:pPr marL="354965" indent="-342265">
              <a:lnSpc>
                <a:spcPct val="100000"/>
              </a:lnSpc>
              <a:buSzPct val="65454"/>
              <a:buChar char="•"/>
              <a:tabLst>
                <a:tab pos="354965" algn="l"/>
              </a:tabLst>
            </a:pPr>
            <a:r>
              <a:rPr dirty="0"/>
              <a:t>How</a:t>
            </a:r>
            <a:r>
              <a:rPr dirty="0" spc="114"/>
              <a:t> </a:t>
            </a:r>
            <a:r>
              <a:rPr dirty="0"/>
              <a:t>can</a:t>
            </a:r>
            <a:r>
              <a:rPr dirty="0" spc="130"/>
              <a:t> </a:t>
            </a:r>
            <a:r>
              <a:rPr dirty="0"/>
              <a:t>hospitals</a:t>
            </a:r>
            <a:r>
              <a:rPr dirty="0" spc="135"/>
              <a:t> </a:t>
            </a:r>
            <a:r>
              <a:rPr dirty="0"/>
              <a:t>help</a:t>
            </a:r>
            <a:r>
              <a:rPr dirty="0" spc="125"/>
              <a:t> </a:t>
            </a:r>
            <a:r>
              <a:rPr dirty="0"/>
              <a:t>with</a:t>
            </a:r>
            <a:r>
              <a:rPr dirty="0" spc="130"/>
              <a:t> </a:t>
            </a:r>
            <a:r>
              <a:rPr dirty="0"/>
              <a:t>OUD</a:t>
            </a:r>
            <a:r>
              <a:rPr dirty="0" spc="114"/>
              <a:t> </a:t>
            </a:r>
            <a:r>
              <a:rPr dirty="0"/>
              <a:t>treatment</a:t>
            </a:r>
            <a:r>
              <a:rPr dirty="0" spc="160"/>
              <a:t> </a:t>
            </a:r>
            <a:r>
              <a:rPr dirty="0"/>
              <a:t>during</a:t>
            </a:r>
            <a:r>
              <a:rPr dirty="0" spc="125"/>
              <a:t> </a:t>
            </a:r>
            <a:r>
              <a:rPr dirty="0" spc="-10"/>
              <a:t>emergencies?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71474" rIns="0" bIns="0" rtlCol="0" vert="horz">
            <a:spAutoFit/>
          </a:bodyPr>
          <a:lstStyle/>
          <a:p>
            <a:pPr marL="210820">
              <a:lnSpc>
                <a:spcPct val="100000"/>
              </a:lnSpc>
              <a:spcBef>
                <a:spcPts val="130"/>
              </a:spcBef>
            </a:pPr>
            <a:r>
              <a:rPr dirty="0" sz="3800"/>
              <a:t>Emergency</a:t>
            </a:r>
            <a:r>
              <a:rPr dirty="0" sz="3800" spc="-130"/>
              <a:t> </a:t>
            </a:r>
            <a:r>
              <a:rPr dirty="0" sz="3800"/>
              <a:t>preparedness</a:t>
            </a:r>
            <a:r>
              <a:rPr dirty="0" sz="3800" spc="-100"/>
              <a:t> </a:t>
            </a:r>
            <a:r>
              <a:rPr dirty="0" sz="3800"/>
              <a:t>for</a:t>
            </a:r>
            <a:r>
              <a:rPr dirty="0" sz="3800" spc="-155"/>
              <a:t> </a:t>
            </a:r>
            <a:r>
              <a:rPr dirty="0" sz="3800"/>
              <a:t>addiction</a:t>
            </a:r>
            <a:r>
              <a:rPr dirty="0" sz="3800" spc="-160"/>
              <a:t> </a:t>
            </a:r>
            <a:r>
              <a:rPr dirty="0" sz="3800" spc="-10"/>
              <a:t>treatment</a:t>
            </a:r>
            <a:endParaRPr sz="3800"/>
          </a:p>
        </p:txBody>
      </p:sp>
      <p:sp>
        <p:nvSpPr>
          <p:cNvPr id="3" name="object 3" descr=""/>
          <p:cNvSpPr txBox="1"/>
          <p:nvPr/>
        </p:nvSpPr>
        <p:spPr>
          <a:xfrm>
            <a:off x="774382" y="1601816"/>
            <a:ext cx="9895205" cy="2004695"/>
          </a:xfrm>
          <a:prstGeom prst="rect">
            <a:avLst/>
          </a:prstGeom>
        </p:spPr>
        <p:txBody>
          <a:bodyPr wrap="square" lIns="0" tIns="55244" rIns="0" bIns="0" rtlCol="0" vert="horz">
            <a:spAutoFit/>
          </a:bodyPr>
          <a:lstStyle/>
          <a:p>
            <a:pPr marL="355600" indent="-342900">
              <a:lnSpc>
                <a:spcPct val="100000"/>
              </a:lnSpc>
              <a:spcBef>
                <a:spcPts val="434"/>
              </a:spcBef>
              <a:buSzPct val="65454"/>
              <a:buChar char="•"/>
              <a:tabLst>
                <a:tab pos="355600" algn="l"/>
              </a:tabLst>
            </a:pPr>
            <a:r>
              <a:rPr dirty="0" sz="2750">
                <a:latin typeface="Arial MT"/>
                <a:cs typeface="Arial MT"/>
              </a:rPr>
              <a:t>Opioid</a:t>
            </a:r>
            <a:r>
              <a:rPr dirty="0" sz="2750" spc="220">
                <a:latin typeface="Arial MT"/>
                <a:cs typeface="Arial MT"/>
              </a:rPr>
              <a:t> </a:t>
            </a:r>
            <a:r>
              <a:rPr dirty="0" sz="2750">
                <a:latin typeface="Arial MT"/>
                <a:cs typeface="Arial MT"/>
              </a:rPr>
              <a:t>treatment</a:t>
            </a:r>
            <a:r>
              <a:rPr dirty="0" sz="2750" spc="170">
                <a:latin typeface="Arial MT"/>
                <a:cs typeface="Arial MT"/>
              </a:rPr>
              <a:t> </a:t>
            </a:r>
            <a:r>
              <a:rPr dirty="0" sz="2750">
                <a:latin typeface="Arial MT"/>
                <a:cs typeface="Arial MT"/>
              </a:rPr>
              <a:t>programs</a:t>
            </a:r>
            <a:r>
              <a:rPr dirty="0" sz="2750" spc="145">
                <a:latin typeface="Arial MT"/>
                <a:cs typeface="Arial MT"/>
              </a:rPr>
              <a:t> </a:t>
            </a:r>
            <a:r>
              <a:rPr dirty="0" sz="2750">
                <a:latin typeface="Arial MT"/>
                <a:cs typeface="Arial MT"/>
              </a:rPr>
              <a:t>(OTPs)</a:t>
            </a:r>
            <a:r>
              <a:rPr dirty="0" sz="2750" spc="165">
                <a:latin typeface="Arial MT"/>
                <a:cs typeface="Arial MT"/>
              </a:rPr>
              <a:t> </a:t>
            </a:r>
            <a:r>
              <a:rPr dirty="0" sz="2750">
                <a:latin typeface="Arial MT"/>
                <a:cs typeface="Arial MT"/>
              </a:rPr>
              <a:t>already</a:t>
            </a:r>
            <a:r>
              <a:rPr dirty="0" sz="2750" spc="145">
                <a:latin typeface="Arial MT"/>
                <a:cs typeface="Arial MT"/>
              </a:rPr>
              <a:t> </a:t>
            </a:r>
            <a:r>
              <a:rPr dirty="0" sz="2750">
                <a:latin typeface="Arial MT"/>
                <a:cs typeface="Arial MT"/>
              </a:rPr>
              <a:t>plan</a:t>
            </a:r>
            <a:r>
              <a:rPr dirty="0" sz="2750" spc="140">
                <a:latin typeface="Arial MT"/>
                <a:cs typeface="Arial MT"/>
              </a:rPr>
              <a:t> </a:t>
            </a:r>
            <a:r>
              <a:rPr dirty="0" sz="2750">
                <a:latin typeface="Arial MT"/>
                <a:cs typeface="Arial MT"/>
              </a:rPr>
              <a:t>ahead</a:t>
            </a:r>
            <a:r>
              <a:rPr dirty="0" sz="2750" spc="140">
                <a:latin typeface="Arial MT"/>
                <a:cs typeface="Arial MT"/>
              </a:rPr>
              <a:t> </a:t>
            </a:r>
            <a:r>
              <a:rPr dirty="0" sz="2750" spc="-25">
                <a:latin typeface="Arial MT"/>
                <a:cs typeface="Arial MT"/>
              </a:rPr>
              <a:t>by:</a:t>
            </a:r>
            <a:endParaRPr sz="2750">
              <a:latin typeface="Arial MT"/>
              <a:cs typeface="Arial MT"/>
            </a:endParaRPr>
          </a:p>
          <a:p>
            <a:pPr lvl="1" marL="812800" indent="-342900">
              <a:lnSpc>
                <a:spcPct val="100000"/>
              </a:lnSpc>
              <a:spcBef>
                <a:spcPts val="275"/>
              </a:spcBef>
              <a:buSzPct val="75000"/>
              <a:buChar char="•"/>
              <a:tabLst>
                <a:tab pos="812800" algn="l"/>
              </a:tabLst>
            </a:pPr>
            <a:r>
              <a:rPr dirty="0" sz="2400">
                <a:latin typeface="Arial MT"/>
                <a:cs typeface="Arial MT"/>
              </a:rPr>
              <a:t>Providing</a:t>
            </a:r>
            <a:r>
              <a:rPr dirty="0" sz="2400" spc="-20">
                <a:latin typeface="Arial MT"/>
                <a:cs typeface="Arial MT"/>
              </a:rPr>
              <a:t> </a:t>
            </a:r>
            <a:r>
              <a:rPr dirty="0" sz="2400" spc="-10">
                <a:latin typeface="Arial MT"/>
                <a:cs typeface="Arial MT"/>
              </a:rPr>
              <a:t>take-</a:t>
            </a:r>
            <a:r>
              <a:rPr dirty="0" sz="2400">
                <a:latin typeface="Arial MT"/>
                <a:cs typeface="Arial MT"/>
              </a:rPr>
              <a:t>home</a:t>
            </a:r>
            <a:r>
              <a:rPr dirty="0" sz="2400" spc="-15">
                <a:latin typeface="Arial MT"/>
                <a:cs typeface="Arial MT"/>
              </a:rPr>
              <a:t> </a:t>
            </a:r>
            <a:r>
              <a:rPr dirty="0" sz="2400">
                <a:latin typeface="Arial MT"/>
                <a:cs typeface="Arial MT"/>
              </a:rPr>
              <a:t>medications</a:t>
            </a:r>
            <a:r>
              <a:rPr dirty="0" sz="2400" spc="-30">
                <a:latin typeface="Arial MT"/>
                <a:cs typeface="Arial MT"/>
              </a:rPr>
              <a:t> </a:t>
            </a:r>
            <a:r>
              <a:rPr dirty="0" sz="2400">
                <a:latin typeface="Arial MT"/>
                <a:cs typeface="Arial MT"/>
              </a:rPr>
              <a:t>to</a:t>
            </a:r>
            <a:r>
              <a:rPr dirty="0" sz="2400" spc="-80">
                <a:latin typeface="Arial MT"/>
                <a:cs typeface="Arial MT"/>
              </a:rPr>
              <a:t> </a:t>
            </a:r>
            <a:r>
              <a:rPr dirty="0" sz="2400">
                <a:latin typeface="Arial MT"/>
                <a:cs typeface="Arial MT"/>
              </a:rPr>
              <a:t>minimize</a:t>
            </a:r>
            <a:r>
              <a:rPr dirty="0" sz="2400" spc="-25">
                <a:latin typeface="Arial MT"/>
                <a:cs typeface="Arial MT"/>
              </a:rPr>
              <a:t> </a:t>
            </a:r>
            <a:r>
              <a:rPr dirty="0" sz="2400">
                <a:latin typeface="Arial MT"/>
                <a:cs typeface="Arial MT"/>
              </a:rPr>
              <a:t>in-person</a:t>
            </a:r>
            <a:r>
              <a:rPr dirty="0" sz="2400" spc="-15">
                <a:latin typeface="Arial MT"/>
                <a:cs typeface="Arial MT"/>
              </a:rPr>
              <a:t> </a:t>
            </a:r>
            <a:r>
              <a:rPr dirty="0" sz="2400" spc="-10">
                <a:latin typeface="Arial MT"/>
                <a:cs typeface="Arial MT"/>
              </a:rPr>
              <a:t>visits</a:t>
            </a:r>
            <a:endParaRPr sz="2400">
              <a:latin typeface="Arial MT"/>
              <a:cs typeface="Arial MT"/>
            </a:endParaRPr>
          </a:p>
          <a:p>
            <a:pPr lvl="1" marL="812800" indent="-342900">
              <a:lnSpc>
                <a:spcPct val="100000"/>
              </a:lnSpc>
              <a:spcBef>
                <a:spcPts val="200"/>
              </a:spcBef>
              <a:buSzPct val="75000"/>
              <a:buChar char="•"/>
              <a:tabLst>
                <a:tab pos="812800" algn="l"/>
              </a:tabLst>
            </a:pPr>
            <a:r>
              <a:rPr dirty="0" sz="2400">
                <a:latin typeface="Arial MT"/>
                <a:cs typeface="Arial MT"/>
              </a:rPr>
              <a:t>Remaining</a:t>
            </a:r>
            <a:r>
              <a:rPr dirty="0" sz="2400" spc="-150">
                <a:latin typeface="Arial MT"/>
                <a:cs typeface="Arial MT"/>
              </a:rPr>
              <a:t> </a:t>
            </a:r>
            <a:r>
              <a:rPr dirty="0" sz="2400">
                <a:latin typeface="Arial MT"/>
                <a:cs typeface="Arial MT"/>
              </a:rPr>
              <a:t>operational</a:t>
            </a:r>
            <a:r>
              <a:rPr dirty="0" sz="2400" spc="-105">
                <a:latin typeface="Arial MT"/>
                <a:cs typeface="Arial MT"/>
              </a:rPr>
              <a:t> </a:t>
            </a:r>
            <a:r>
              <a:rPr dirty="0" sz="2400">
                <a:latin typeface="Arial MT"/>
                <a:cs typeface="Arial MT"/>
              </a:rPr>
              <a:t>even</a:t>
            </a:r>
            <a:r>
              <a:rPr dirty="0" sz="2400" spc="-90">
                <a:latin typeface="Arial MT"/>
                <a:cs typeface="Arial MT"/>
              </a:rPr>
              <a:t> </a:t>
            </a:r>
            <a:r>
              <a:rPr dirty="0" sz="2400">
                <a:latin typeface="Arial MT"/>
                <a:cs typeface="Arial MT"/>
              </a:rPr>
              <a:t>during</a:t>
            </a:r>
            <a:r>
              <a:rPr dirty="0" sz="2400" spc="-90">
                <a:latin typeface="Arial MT"/>
                <a:cs typeface="Arial MT"/>
              </a:rPr>
              <a:t> </a:t>
            </a:r>
            <a:r>
              <a:rPr dirty="0" sz="2400" spc="-10">
                <a:latin typeface="Arial MT"/>
                <a:cs typeface="Arial MT"/>
              </a:rPr>
              <a:t>emergencies</a:t>
            </a:r>
            <a:endParaRPr sz="2400">
              <a:latin typeface="Arial MT"/>
              <a:cs typeface="Arial MT"/>
            </a:endParaRPr>
          </a:p>
          <a:p>
            <a:pPr lvl="1" marL="812800" indent="-342900">
              <a:lnSpc>
                <a:spcPts val="2755"/>
              </a:lnSpc>
              <a:spcBef>
                <a:spcPts val="200"/>
              </a:spcBef>
              <a:buSzPct val="75000"/>
              <a:buChar char="•"/>
              <a:tabLst>
                <a:tab pos="812800" algn="l"/>
              </a:tabLst>
            </a:pPr>
            <a:r>
              <a:rPr dirty="0" sz="2400">
                <a:latin typeface="Arial MT"/>
                <a:cs typeface="Arial MT"/>
              </a:rPr>
              <a:t>Allowing</a:t>
            </a:r>
            <a:r>
              <a:rPr dirty="0" sz="2400" spc="-114">
                <a:latin typeface="Arial MT"/>
                <a:cs typeface="Arial MT"/>
              </a:rPr>
              <a:t> </a:t>
            </a:r>
            <a:r>
              <a:rPr dirty="0" sz="2400">
                <a:latin typeface="Arial MT"/>
                <a:cs typeface="Arial MT"/>
              </a:rPr>
              <a:t>medication</a:t>
            </a:r>
            <a:r>
              <a:rPr dirty="0" sz="2400" spc="-120">
                <a:latin typeface="Arial MT"/>
                <a:cs typeface="Arial MT"/>
              </a:rPr>
              <a:t> </a:t>
            </a:r>
            <a:r>
              <a:rPr dirty="0" sz="2400">
                <a:latin typeface="Arial MT"/>
                <a:cs typeface="Arial MT"/>
              </a:rPr>
              <a:t>dispensing</a:t>
            </a:r>
            <a:r>
              <a:rPr dirty="0" sz="2400" spc="-114">
                <a:latin typeface="Arial MT"/>
                <a:cs typeface="Arial MT"/>
              </a:rPr>
              <a:t> </a:t>
            </a:r>
            <a:r>
              <a:rPr dirty="0" sz="2400">
                <a:latin typeface="Arial MT"/>
                <a:cs typeface="Arial MT"/>
              </a:rPr>
              <a:t>to</a:t>
            </a:r>
            <a:r>
              <a:rPr dirty="0" sz="2400" spc="-50">
                <a:latin typeface="Arial MT"/>
                <a:cs typeface="Arial MT"/>
              </a:rPr>
              <a:t> </a:t>
            </a:r>
            <a:r>
              <a:rPr dirty="0" sz="2400">
                <a:latin typeface="Arial MT"/>
                <a:cs typeface="Arial MT"/>
              </a:rPr>
              <a:t>designated</a:t>
            </a:r>
            <a:r>
              <a:rPr dirty="0" sz="2400" spc="-55">
                <a:latin typeface="Arial MT"/>
                <a:cs typeface="Arial MT"/>
              </a:rPr>
              <a:t> </a:t>
            </a:r>
            <a:r>
              <a:rPr dirty="0" sz="2400">
                <a:latin typeface="Arial MT"/>
                <a:cs typeface="Arial MT"/>
              </a:rPr>
              <a:t>surrogates</a:t>
            </a:r>
            <a:r>
              <a:rPr dirty="0" sz="2400" spc="-65">
                <a:latin typeface="Arial MT"/>
                <a:cs typeface="Arial MT"/>
              </a:rPr>
              <a:t> </a:t>
            </a:r>
            <a:r>
              <a:rPr dirty="0" sz="2400">
                <a:latin typeface="Arial MT"/>
                <a:cs typeface="Arial MT"/>
              </a:rPr>
              <a:t>if</a:t>
            </a:r>
            <a:r>
              <a:rPr dirty="0" sz="2400" spc="-55">
                <a:latin typeface="Arial MT"/>
                <a:cs typeface="Arial MT"/>
              </a:rPr>
              <a:t> </a:t>
            </a:r>
            <a:r>
              <a:rPr dirty="0" sz="2400" spc="-10">
                <a:latin typeface="Arial MT"/>
                <a:cs typeface="Arial MT"/>
              </a:rPr>
              <a:t>patients</a:t>
            </a:r>
            <a:endParaRPr sz="2400">
              <a:latin typeface="Arial MT"/>
              <a:cs typeface="Arial MT"/>
            </a:endParaRPr>
          </a:p>
          <a:p>
            <a:pPr marL="812800">
              <a:lnSpc>
                <a:spcPts val="2755"/>
              </a:lnSpc>
            </a:pPr>
            <a:r>
              <a:rPr dirty="0" sz="2400">
                <a:latin typeface="Arial MT"/>
                <a:cs typeface="Arial MT"/>
              </a:rPr>
              <a:t>not</a:t>
            </a:r>
            <a:r>
              <a:rPr dirty="0" sz="2400" spc="-65">
                <a:latin typeface="Arial MT"/>
                <a:cs typeface="Arial MT"/>
              </a:rPr>
              <a:t> </a:t>
            </a:r>
            <a:r>
              <a:rPr dirty="0" sz="2400">
                <a:latin typeface="Arial MT"/>
                <a:cs typeface="Arial MT"/>
              </a:rPr>
              <a:t>able</a:t>
            </a:r>
            <a:r>
              <a:rPr dirty="0" sz="2400" spc="15">
                <a:latin typeface="Arial MT"/>
                <a:cs typeface="Arial MT"/>
              </a:rPr>
              <a:t> </a:t>
            </a:r>
            <a:r>
              <a:rPr dirty="0" sz="2400">
                <a:latin typeface="Arial MT"/>
                <a:cs typeface="Arial MT"/>
              </a:rPr>
              <a:t>to</a:t>
            </a:r>
            <a:r>
              <a:rPr dirty="0" sz="2400" spc="-55">
                <a:latin typeface="Arial MT"/>
                <a:cs typeface="Arial MT"/>
              </a:rPr>
              <a:t> </a:t>
            </a:r>
            <a:r>
              <a:rPr dirty="0" sz="2400" spc="-10">
                <a:latin typeface="Arial MT"/>
                <a:cs typeface="Arial MT"/>
              </a:rPr>
              <a:t>travel</a:t>
            </a:r>
            <a:endParaRPr sz="2400">
              <a:latin typeface="Arial MT"/>
              <a:cs typeface="Arial MT"/>
            </a:endParaRPr>
          </a:p>
        </p:txBody>
      </p:sp>
      <p:pic>
        <p:nvPicPr>
          <p:cNvPr id="4" name="object 4"/>
          <p:cNvPicPr/>
          <p:nvPr/>
        </p:nvPicPr>
        <p:blipFill>
          <a:blip r:embed="Re70b607b6bb24b4b" cstate="print"/>
          <a:stretch>
            <a:fillRect/>
          </a:stretch>
        </p:blipFill>
        <p:spPr>
          <a:xfrm>
            <a:off x="679298" y="3810000"/>
            <a:ext cx="7242306" cy="2790825"/>
          </a:xfrm>
          <a:prstGeom prst="rect">
            <a:avLst/>
          </a:prstGeom>
        </p:spPr>
      </p:pic>
      <p:sp>
        <p:nvSpPr>
          <p:cNvPr id="5" name="object 5" descr=""/>
          <p:cNvSpPr txBox="1"/>
          <p:nvPr/>
        </p:nvSpPr>
        <p:spPr>
          <a:xfrm>
            <a:off x="8327008" y="6034404"/>
            <a:ext cx="3077210" cy="462915"/>
          </a:xfrm>
          <a:prstGeom prst="rect">
            <a:avLst/>
          </a:prstGeom>
        </p:spPr>
        <p:txBody>
          <a:bodyPr wrap="square" lIns="0" tIns="10160" rIns="0" bIns="0" rtlCol="0" vert="horz">
            <a:spAutoFit/>
          </a:bodyPr>
          <a:lstStyle/>
          <a:p>
            <a:pPr marL="12700" marR="5080">
              <a:lnSpc>
                <a:spcPct val="102800"/>
              </a:lnSpc>
              <a:spcBef>
                <a:spcPts val="80"/>
              </a:spcBef>
            </a:pPr>
            <a:r>
              <a:rPr dirty="0" sz="1400">
                <a:latin typeface="Arial MT"/>
                <a:cs typeface="Arial MT"/>
              </a:rPr>
              <a:t>Joseph</a:t>
            </a:r>
            <a:r>
              <a:rPr dirty="0" sz="1400" spc="-80">
                <a:latin typeface="Arial MT"/>
                <a:cs typeface="Arial MT"/>
              </a:rPr>
              <a:t> </a:t>
            </a:r>
            <a:r>
              <a:rPr dirty="0" sz="1400">
                <a:latin typeface="Arial MT"/>
                <a:cs typeface="Arial MT"/>
              </a:rPr>
              <a:t>et</a:t>
            </a:r>
            <a:r>
              <a:rPr dirty="0" sz="1400" spc="-55">
                <a:latin typeface="Arial MT"/>
                <a:cs typeface="Arial MT"/>
              </a:rPr>
              <a:t> </a:t>
            </a:r>
            <a:r>
              <a:rPr dirty="0" sz="1400">
                <a:latin typeface="Arial MT"/>
                <a:cs typeface="Arial MT"/>
              </a:rPr>
              <a:t>al.</a:t>
            </a:r>
            <a:r>
              <a:rPr dirty="0" sz="1400" spc="10">
                <a:latin typeface="Arial MT"/>
                <a:cs typeface="Arial MT"/>
              </a:rPr>
              <a:t> </a:t>
            </a:r>
            <a:r>
              <a:rPr dirty="0" sz="1400">
                <a:latin typeface="Arial MT"/>
                <a:cs typeface="Arial MT"/>
              </a:rPr>
              <a:t>Journal</a:t>
            </a:r>
            <a:r>
              <a:rPr dirty="0" sz="1400" spc="-55">
                <a:latin typeface="Arial MT"/>
                <a:cs typeface="Arial MT"/>
              </a:rPr>
              <a:t> </a:t>
            </a:r>
            <a:r>
              <a:rPr dirty="0" sz="1400">
                <a:latin typeface="Arial MT"/>
                <a:cs typeface="Arial MT"/>
              </a:rPr>
              <a:t>of</a:t>
            </a:r>
            <a:r>
              <a:rPr dirty="0" sz="1400" spc="10">
                <a:latin typeface="Arial MT"/>
                <a:cs typeface="Arial MT"/>
              </a:rPr>
              <a:t> </a:t>
            </a:r>
            <a:r>
              <a:rPr dirty="0" sz="1400">
                <a:latin typeface="Arial MT"/>
                <a:cs typeface="Arial MT"/>
              </a:rPr>
              <a:t>Substance</a:t>
            </a:r>
            <a:r>
              <a:rPr dirty="0" sz="1400" spc="-10">
                <a:latin typeface="Arial MT"/>
                <a:cs typeface="Arial MT"/>
              </a:rPr>
              <a:t> </a:t>
            </a:r>
            <a:r>
              <a:rPr dirty="0" sz="1400" spc="-25">
                <a:latin typeface="Arial MT"/>
                <a:cs typeface="Arial MT"/>
              </a:rPr>
              <a:t>use </a:t>
            </a:r>
            <a:r>
              <a:rPr dirty="0" sz="1400">
                <a:latin typeface="Arial MT"/>
                <a:cs typeface="Arial MT"/>
              </a:rPr>
              <a:t>and</a:t>
            </a:r>
            <a:r>
              <a:rPr dirty="0" sz="1400" spc="-50">
                <a:latin typeface="Arial MT"/>
                <a:cs typeface="Arial MT"/>
              </a:rPr>
              <a:t> </a:t>
            </a:r>
            <a:r>
              <a:rPr dirty="0" sz="1400">
                <a:latin typeface="Arial MT"/>
                <a:cs typeface="Arial MT"/>
              </a:rPr>
              <a:t>Addiction</a:t>
            </a:r>
            <a:r>
              <a:rPr dirty="0" sz="1400" spc="-45">
                <a:latin typeface="Arial MT"/>
                <a:cs typeface="Arial MT"/>
              </a:rPr>
              <a:t> </a:t>
            </a:r>
            <a:r>
              <a:rPr dirty="0" sz="1400">
                <a:latin typeface="Arial MT"/>
                <a:cs typeface="Arial MT"/>
              </a:rPr>
              <a:t>Treatment</a:t>
            </a:r>
            <a:r>
              <a:rPr dirty="0" sz="1400" spc="-20">
                <a:latin typeface="Arial MT"/>
                <a:cs typeface="Arial MT"/>
              </a:rPr>
              <a:t> 2021.</a:t>
            </a:r>
            <a:endParaRPr sz="1400">
              <a:latin typeface="Arial MT"/>
              <a:cs typeface="Arial MT"/>
            </a:endParaRPr>
          </a:p>
        </p:txBody>
      </p:sp>
      <p:sp>
        <p:nvSpPr>
          <p:cNvPr id="6" name="object 6" descr=""/>
          <p:cNvSpPr txBox="1"/>
          <p:nvPr/>
        </p:nvSpPr>
        <p:spPr>
          <a:xfrm>
            <a:off x="8209533" y="4098607"/>
            <a:ext cx="3600450" cy="882015"/>
          </a:xfrm>
          <a:prstGeom prst="rect">
            <a:avLst/>
          </a:prstGeom>
        </p:spPr>
        <p:txBody>
          <a:bodyPr wrap="square" lIns="0" tIns="15875" rIns="0" bIns="0" rtlCol="0" vert="horz">
            <a:spAutoFit/>
          </a:bodyPr>
          <a:lstStyle/>
          <a:p>
            <a:pPr marL="12700">
              <a:lnSpc>
                <a:spcPct val="100000"/>
              </a:lnSpc>
              <a:spcBef>
                <a:spcPts val="125"/>
              </a:spcBef>
            </a:pPr>
            <a:r>
              <a:rPr dirty="0" sz="1400">
                <a:latin typeface="Arial MT"/>
                <a:cs typeface="Arial MT"/>
              </a:rPr>
              <a:t>Changes</a:t>
            </a:r>
            <a:r>
              <a:rPr dirty="0" sz="1400" spc="-5">
                <a:latin typeface="Arial MT"/>
                <a:cs typeface="Arial MT"/>
              </a:rPr>
              <a:t> </a:t>
            </a:r>
            <a:r>
              <a:rPr dirty="0" sz="1400">
                <a:latin typeface="Arial MT"/>
                <a:cs typeface="Arial MT"/>
              </a:rPr>
              <a:t>in</a:t>
            </a:r>
            <a:r>
              <a:rPr dirty="0" sz="1400" spc="-75">
                <a:latin typeface="Arial MT"/>
                <a:cs typeface="Arial MT"/>
              </a:rPr>
              <a:t> </a:t>
            </a:r>
            <a:r>
              <a:rPr dirty="0" sz="1400">
                <a:latin typeface="Arial MT"/>
                <a:cs typeface="Arial MT"/>
              </a:rPr>
              <a:t>Bronx</a:t>
            </a:r>
            <a:r>
              <a:rPr dirty="0" sz="1400" spc="-75">
                <a:latin typeface="Arial MT"/>
                <a:cs typeface="Arial MT"/>
              </a:rPr>
              <a:t> </a:t>
            </a:r>
            <a:r>
              <a:rPr dirty="0" sz="1400">
                <a:latin typeface="Arial MT"/>
                <a:cs typeface="Arial MT"/>
              </a:rPr>
              <a:t>OTP</a:t>
            </a:r>
            <a:r>
              <a:rPr dirty="0" sz="1400" spc="-15">
                <a:latin typeface="Arial MT"/>
                <a:cs typeface="Arial MT"/>
              </a:rPr>
              <a:t> </a:t>
            </a:r>
            <a:r>
              <a:rPr dirty="0" sz="1400">
                <a:latin typeface="Arial MT"/>
                <a:cs typeface="Arial MT"/>
              </a:rPr>
              <a:t>Scheduled</a:t>
            </a:r>
            <a:r>
              <a:rPr dirty="0" sz="1400" spc="-5">
                <a:latin typeface="Arial MT"/>
                <a:cs typeface="Arial MT"/>
              </a:rPr>
              <a:t> </a:t>
            </a:r>
            <a:r>
              <a:rPr dirty="0" sz="1400" spc="-25">
                <a:latin typeface="Arial MT"/>
                <a:cs typeface="Arial MT"/>
              </a:rPr>
              <a:t>OTP</a:t>
            </a:r>
            <a:endParaRPr sz="1400">
              <a:latin typeface="Arial MT"/>
              <a:cs typeface="Arial MT"/>
            </a:endParaRPr>
          </a:p>
          <a:p>
            <a:pPr marL="12700">
              <a:lnSpc>
                <a:spcPts val="1664"/>
              </a:lnSpc>
              <a:spcBef>
                <a:spcPts val="50"/>
              </a:spcBef>
            </a:pPr>
            <a:r>
              <a:rPr dirty="0" sz="1400">
                <a:latin typeface="Arial MT"/>
                <a:cs typeface="Arial MT"/>
              </a:rPr>
              <a:t>Visits</a:t>
            </a:r>
            <a:r>
              <a:rPr dirty="0" sz="1400" spc="-20">
                <a:latin typeface="Arial MT"/>
                <a:cs typeface="Arial MT"/>
              </a:rPr>
              <a:t> </a:t>
            </a:r>
            <a:r>
              <a:rPr dirty="0" sz="1400">
                <a:latin typeface="Arial MT"/>
                <a:cs typeface="Arial MT"/>
              </a:rPr>
              <a:t>during</a:t>
            </a:r>
            <a:r>
              <a:rPr dirty="0" sz="1400" spc="-20">
                <a:latin typeface="Arial MT"/>
                <a:cs typeface="Arial MT"/>
              </a:rPr>
              <a:t> </a:t>
            </a:r>
            <a:r>
              <a:rPr dirty="0" sz="1400" spc="-10">
                <a:latin typeface="Arial MT"/>
                <a:cs typeface="Arial MT"/>
              </a:rPr>
              <a:t>COVID-Pandemic</a:t>
            </a:r>
            <a:endParaRPr sz="1400">
              <a:latin typeface="Arial MT"/>
              <a:cs typeface="Arial MT"/>
            </a:endParaRPr>
          </a:p>
          <a:p>
            <a:pPr marL="12700" marR="5080">
              <a:lnSpc>
                <a:spcPts val="1650"/>
              </a:lnSpc>
              <a:spcBef>
                <a:spcPts val="65"/>
              </a:spcBef>
            </a:pPr>
            <a:r>
              <a:rPr dirty="0" sz="1400">
                <a:latin typeface="Arial MT"/>
                <a:cs typeface="Arial MT"/>
              </a:rPr>
              <a:t>*Solid</a:t>
            </a:r>
            <a:r>
              <a:rPr dirty="0" sz="1400" spc="-60">
                <a:latin typeface="Arial MT"/>
                <a:cs typeface="Arial MT"/>
              </a:rPr>
              <a:t> </a:t>
            </a:r>
            <a:r>
              <a:rPr dirty="0" sz="1400">
                <a:latin typeface="Arial MT"/>
                <a:cs typeface="Arial MT"/>
              </a:rPr>
              <a:t>line</a:t>
            </a:r>
            <a:r>
              <a:rPr dirty="0" sz="1400" spc="-60">
                <a:latin typeface="Arial MT"/>
                <a:cs typeface="Arial MT"/>
              </a:rPr>
              <a:t> </a:t>
            </a:r>
            <a:r>
              <a:rPr dirty="0" sz="1400">
                <a:latin typeface="Arial MT"/>
                <a:cs typeface="Arial MT"/>
              </a:rPr>
              <a:t>represents</a:t>
            </a:r>
            <a:r>
              <a:rPr dirty="0" sz="1400" spc="-55">
                <a:latin typeface="Arial MT"/>
                <a:cs typeface="Arial MT"/>
              </a:rPr>
              <a:t> </a:t>
            </a:r>
            <a:r>
              <a:rPr dirty="0" sz="1400">
                <a:latin typeface="Arial MT"/>
                <a:cs typeface="Arial MT"/>
              </a:rPr>
              <a:t>COVID</a:t>
            </a:r>
            <a:r>
              <a:rPr dirty="0" sz="1400" spc="5">
                <a:latin typeface="Arial MT"/>
                <a:cs typeface="Arial MT"/>
              </a:rPr>
              <a:t> </a:t>
            </a:r>
            <a:r>
              <a:rPr dirty="0" sz="1400">
                <a:latin typeface="Arial MT"/>
                <a:cs typeface="Arial MT"/>
              </a:rPr>
              <a:t>deaths</a:t>
            </a:r>
            <a:r>
              <a:rPr dirty="0" sz="1400" spc="20">
                <a:latin typeface="Arial MT"/>
                <a:cs typeface="Arial MT"/>
              </a:rPr>
              <a:t> </a:t>
            </a:r>
            <a:r>
              <a:rPr dirty="0" sz="1400" spc="-10">
                <a:latin typeface="Arial MT"/>
                <a:cs typeface="Arial MT"/>
              </a:rPr>
              <a:t>reported </a:t>
            </a:r>
            <a:r>
              <a:rPr dirty="0" sz="1400">
                <a:latin typeface="Arial MT"/>
                <a:cs typeface="Arial MT"/>
              </a:rPr>
              <a:t>in</a:t>
            </a:r>
            <a:r>
              <a:rPr dirty="0" sz="1400" spc="-20">
                <a:latin typeface="Arial MT"/>
                <a:cs typeface="Arial MT"/>
              </a:rPr>
              <a:t> </a:t>
            </a:r>
            <a:r>
              <a:rPr dirty="0" sz="1400">
                <a:latin typeface="Arial MT"/>
                <a:cs typeface="Arial MT"/>
              </a:rPr>
              <a:t>Bronx, </a:t>
            </a:r>
            <a:r>
              <a:rPr dirty="0" sz="1400" spc="-25">
                <a:latin typeface="Arial MT"/>
                <a:cs typeface="Arial MT"/>
              </a:rPr>
              <a:t>NY</a:t>
            </a:r>
            <a:endParaRPr sz="1400">
              <a:latin typeface="Arial MT"/>
              <a:cs typeface="Arial M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575" y="307593"/>
            <a:ext cx="9286240" cy="1301750"/>
          </a:xfrm>
          <a:prstGeom prst="rect"/>
        </p:spPr>
        <p:txBody>
          <a:bodyPr wrap="square" lIns="0" tIns="94615" rIns="0" bIns="0" rtlCol="0" vert="horz">
            <a:spAutoFit/>
          </a:bodyPr>
          <a:lstStyle/>
          <a:p>
            <a:pPr marL="12700" marR="5080">
              <a:lnSpc>
                <a:spcPts val="4730"/>
              </a:lnSpc>
              <a:spcBef>
                <a:spcPts val="745"/>
              </a:spcBef>
            </a:pPr>
            <a:r>
              <a:rPr dirty="0" sz="4400"/>
              <a:t>ED/Hospitals</a:t>
            </a:r>
            <a:r>
              <a:rPr dirty="0" sz="4400" spc="-80"/>
              <a:t> </a:t>
            </a:r>
            <a:r>
              <a:rPr dirty="0" sz="4400"/>
              <a:t>are</a:t>
            </a:r>
            <a:r>
              <a:rPr dirty="0" sz="4400" spc="-95"/>
              <a:t> </a:t>
            </a:r>
            <a:r>
              <a:rPr dirty="0" sz="4400"/>
              <a:t>a</a:t>
            </a:r>
            <a:r>
              <a:rPr dirty="0" sz="4400" spc="-20"/>
              <a:t> </a:t>
            </a:r>
            <a:r>
              <a:rPr dirty="0" sz="4400"/>
              <a:t>critical</a:t>
            </a:r>
            <a:r>
              <a:rPr dirty="0" sz="4400" spc="-40"/>
              <a:t> </a:t>
            </a:r>
            <a:r>
              <a:rPr dirty="0" sz="4400"/>
              <a:t>touchpoint</a:t>
            </a:r>
            <a:r>
              <a:rPr dirty="0" sz="4400" spc="-50"/>
              <a:t> </a:t>
            </a:r>
            <a:r>
              <a:rPr dirty="0" sz="4400" spc="-25"/>
              <a:t>for </a:t>
            </a:r>
            <a:r>
              <a:rPr dirty="0" sz="4400"/>
              <a:t>people</a:t>
            </a:r>
            <a:r>
              <a:rPr dirty="0" sz="4400" spc="-45"/>
              <a:t> </a:t>
            </a:r>
            <a:r>
              <a:rPr dirty="0" sz="4400"/>
              <a:t>with</a:t>
            </a:r>
            <a:r>
              <a:rPr dirty="0" sz="4400" spc="-75"/>
              <a:t> </a:t>
            </a:r>
            <a:r>
              <a:rPr dirty="0" sz="4400"/>
              <a:t>substance</a:t>
            </a:r>
            <a:r>
              <a:rPr dirty="0" sz="4400" spc="-30"/>
              <a:t> </a:t>
            </a:r>
            <a:r>
              <a:rPr dirty="0" sz="4400"/>
              <a:t>use</a:t>
            </a:r>
            <a:r>
              <a:rPr dirty="0" sz="4400" spc="-100"/>
              <a:t> </a:t>
            </a:r>
            <a:r>
              <a:rPr dirty="0" sz="4400" spc="-10"/>
              <a:t>disorders</a:t>
            </a:r>
            <a:endParaRPr sz="4400"/>
          </a:p>
        </p:txBody>
      </p:sp>
      <p:sp>
        <p:nvSpPr>
          <p:cNvPr id="3" name="object 3" descr=""/>
          <p:cNvSpPr txBox="1"/>
          <p:nvPr/>
        </p:nvSpPr>
        <p:spPr>
          <a:xfrm>
            <a:off x="1032192" y="1937385"/>
            <a:ext cx="9636125" cy="3014980"/>
          </a:xfrm>
          <a:prstGeom prst="rect">
            <a:avLst/>
          </a:prstGeom>
        </p:spPr>
        <p:txBody>
          <a:bodyPr wrap="square" lIns="0" tIns="48895" rIns="0" bIns="0" rtlCol="0" vert="horz">
            <a:spAutoFit/>
          </a:bodyPr>
          <a:lstStyle/>
          <a:p>
            <a:pPr marL="354965" marR="138430" indent="-342900">
              <a:lnSpc>
                <a:spcPct val="92200"/>
              </a:lnSpc>
              <a:spcBef>
                <a:spcPts val="385"/>
              </a:spcBef>
              <a:buSzPct val="65454"/>
              <a:buChar char="•"/>
              <a:tabLst>
                <a:tab pos="354965" algn="l"/>
              </a:tabLst>
            </a:pPr>
            <a:r>
              <a:rPr dirty="0" sz="2750">
                <a:latin typeface="Arial MT"/>
                <a:cs typeface="Arial MT"/>
              </a:rPr>
              <a:t>More</a:t>
            </a:r>
            <a:r>
              <a:rPr dirty="0" sz="2750" spc="135">
                <a:latin typeface="Arial MT"/>
                <a:cs typeface="Arial MT"/>
              </a:rPr>
              <a:t> </a:t>
            </a:r>
            <a:r>
              <a:rPr dirty="0" sz="2750">
                <a:latin typeface="Arial MT"/>
                <a:cs typeface="Arial MT"/>
              </a:rPr>
              <a:t>than</a:t>
            </a:r>
            <a:r>
              <a:rPr dirty="0" sz="2750" spc="135">
                <a:latin typeface="Arial MT"/>
                <a:cs typeface="Arial MT"/>
              </a:rPr>
              <a:t> </a:t>
            </a:r>
            <a:r>
              <a:rPr dirty="0" sz="2750">
                <a:latin typeface="Arial MT"/>
                <a:cs typeface="Arial MT"/>
              </a:rPr>
              <a:t>half</a:t>
            </a:r>
            <a:r>
              <a:rPr dirty="0" sz="2750" spc="165">
                <a:latin typeface="Arial MT"/>
                <a:cs typeface="Arial MT"/>
              </a:rPr>
              <a:t> </a:t>
            </a:r>
            <a:r>
              <a:rPr dirty="0" sz="2750">
                <a:latin typeface="Arial MT"/>
                <a:cs typeface="Arial MT"/>
              </a:rPr>
              <a:t>of</a:t>
            </a:r>
            <a:r>
              <a:rPr dirty="0" sz="2750" spc="165">
                <a:latin typeface="Arial MT"/>
                <a:cs typeface="Arial MT"/>
              </a:rPr>
              <a:t> </a:t>
            </a:r>
            <a:r>
              <a:rPr dirty="0" sz="2750">
                <a:latin typeface="Arial MT"/>
                <a:cs typeface="Arial MT"/>
              </a:rPr>
              <a:t>patients</a:t>
            </a:r>
            <a:r>
              <a:rPr dirty="0" sz="2750" spc="145">
                <a:latin typeface="Arial MT"/>
                <a:cs typeface="Arial MT"/>
              </a:rPr>
              <a:t> </a:t>
            </a:r>
            <a:r>
              <a:rPr dirty="0" sz="2750">
                <a:latin typeface="Arial MT"/>
                <a:cs typeface="Arial MT"/>
              </a:rPr>
              <a:t>hospitalized</a:t>
            </a:r>
            <a:r>
              <a:rPr dirty="0" sz="2750" spc="135">
                <a:latin typeface="Arial MT"/>
                <a:cs typeface="Arial MT"/>
              </a:rPr>
              <a:t> </a:t>
            </a:r>
            <a:r>
              <a:rPr dirty="0" sz="2750">
                <a:latin typeface="Arial MT"/>
                <a:cs typeface="Arial MT"/>
              </a:rPr>
              <a:t>with</a:t>
            </a:r>
            <a:r>
              <a:rPr dirty="0" sz="2750" spc="135">
                <a:latin typeface="Arial MT"/>
                <a:cs typeface="Arial MT"/>
              </a:rPr>
              <a:t> </a:t>
            </a:r>
            <a:r>
              <a:rPr dirty="0" sz="2750">
                <a:latin typeface="Arial MT"/>
                <a:cs typeface="Arial MT"/>
              </a:rPr>
              <a:t>substance</a:t>
            </a:r>
            <a:r>
              <a:rPr dirty="0" sz="2750" spc="135">
                <a:latin typeface="Arial MT"/>
                <a:cs typeface="Arial MT"/>
              </a:rPr>
              <a:t> </a:t>
            </a:r>
            <a:r>
              <a:rPr dirty="0" sz="2750" spc="-25">
                <a:latin typeface="Arial MT"/>
                <a:cs typeface="Arial MT"/>
              </a:rPr>
              <a:t>use </a:t>
            </a:r>
            <a:r>
              <a:rPr dirty="0" sz="2750">
                <a:latin typeface="Arial MT"/>
                <a:cs typeface="Arial MT"/>
              </a:rPr>
              <a:t>disorders</a:t>
            </a:r>
            <a:r>
              <a:rPr dirty="0" sz="2750" spc="95">
                <a:latin typeface="Arial MT"/>
                <a:cs typeface="Arial MT"/>
              </a:rPr>
              <a:t> </a:t>
            </a:r>
            <a:r>
              <a:rPr dirty="0" sz="2750">
                <a:latin typeface="Arial MT"/>
                <a:cs typeface="Arial MT"/>
              </a:rPr>
              <a:t>have</a:t>
            </a:r>
            <a:r>
              <a:rPr dirty="0" sz="2750" spc="95">
                <a:latin typeface="Arial MT"/>
                <a:cs typeface="Arial MT"/>
              </a:rPr>
              <a:t> </a:t>
            </a:r>
            <a:r>
              <a:rPr dirty="0" sz="2750">
                <a:latin typeface="Arial MT"/>
                <a:cs typeface="Arial MT"/>
              </a:rPr>
              <a:t>had</a:t>
            </a:r>
            <a:r>
              <a:rPr dirty="0" sz="2750" spc="100">
                <a:latin typeface="Arial MT"/>
                <a:cs typeface="Arial MT"/>
              </a:rPr>
              <a:t> </a:t>
            </a:r>
            <a:r>
              <a:rPr dirty="0" sz="2750">
                <a:latin typeface="Arial MT"/>
                <a:cs typeface="Arial MT"/>
              </a:rPr>
              <a:t>3</a:t>
            </a:r>
            <a:r>
              <a:rPr dirty="0" sz="2750" spc="95">
                <a:latin typeface="Arial MT"/>
                <a:cs typeface="Arial MT"/>
              </a:rPr>
              <a:t> </a:t>
            </a:r>
            <a:r>
              <a:rPr dirty="0" sz="2750">
                <a:latin typeface="Arial MT"/>
                <a:cs typeface="Arial MT"/>
              </a:rPr>
              <a:t>and</a:t>
            </a:r>
            <a:r>
              <a:rPr dirty="0" sz="2750" spc="100">
                <a:latin typeface="Arial MT"/>
                <a:cs typeface="Arial MT"/>
              </a:rPr>
              <a:t> </a:t>
            </a:r>
            <a:r>
              <a:rPr dirty="0" sz="2750">
                <a:latin typeface="Arial MT"/>
                <a:cs typeface="Arial MT"/>
              </a:rPr>
              <a:t>more</a:t>
            </a:r>
            <a:r>
              <a:rPr dirty="0" sz="2750" spc="95">
                <a:latin typeface="Arial MT"/>
                <a:cs typeface="Arial MT"/>
              </a:rPr>
              <a:t> </a:t>
            </a:r>
            <a:r>
              <a:rPr dirty="0" sz="2750">
                <a:latin typeface="Arial MT"/>
                <a:cs typeface="Arial MT"/>
              </a:rPr>
              <a:t>ED</a:t>
            </a:r>
            <a:r>
              <a:rPr dirty="0" sz="2750" spc="170">
                <a:latin typeface="Arial MT"/>
                <a:cs typeface="Arial MT"/>
              </a:rPr>
              <a:t> </a:t>
            </a:r>
            <a:r>
              <a:rPr dirty="0" sz="2750">
                <a:latin typeface="Arial MT"/>
                <a:cs typeface="Arial MT"/>
              </a:rPr>
              <a:t>visits</a:t>
            </a:r>
            <a:r>
              <a:rPr dirty="0" sz="2750" spc="105">
                <a:latin typeface="Arial MT"/>
                <a:cs typeface="Arial MT"/>
              </a:rPr>
              <a:t> </a:t>
            </a:r>
            <a:r>
              <a:rPr dirty="0" sz="2750">
                <a:latin typeface="Arial MT"/>
                <a:cs typeface="Arial MT"/>
              </a:rPr>
              <a:t>as</a:t>
            </a:r>
            <a:r>
              <a:rPr dirty="0" sz="2750" spc="105">
                <a:latin typeface="Arial MT"/>
                <a:cs typeface="Arial MT"/>
              </a:rPr>
              <a:t> </a:t>
            </a:r>
            <a:r>
              <a:rPr dirty="0" sz="2750">
                <a:latin typeface="Arial MT"/>
                <a:cs typeface="Arial MT"/>
              </a:rPr>
              <a:t>well</a:t>
            </a:r>
            <a:r>
              <a:rPr dirty="0" sz="2750" spc="130">
                <a:latin typeface="Arial MT"/>
                <a:cs typeface="Arial MT"/>
              </a:rPr>
              <a:t> </a:t>
            </a:r>
            <a:r>
              <a:rPr dirty="0" sz="2750" spc="-25">
                <a:latin typeface="Arial MT"/>
                <a:cs typeface="Arial MT"/>
              </a:rPr>
              <a:t>as </a:t>
            </a:r>
            <a:r>
              <a:rPr dirty="0" sz="2750">
                <a:latin typeface="Arial MT"/>
                <a:cs typeface="Arial MT"/>
              </a:rPr>
              <a:t>hospitalizations</a:t>
            </a:r>
            <a:r>
              <a:rPr dirty="0" sz="2750" spc="110">
                <a:latin typeface="Arial MT"/>
                <a:cs typeface="Arial MT"/>
              </a:rPr>
              <a:t> </a:t>
            </a:r>
            <a:r>
              <a:rPr dirty="0" sz="2750">
                <a:latin typeface="Arial MT"/>
                <a:cs typeface="Arial MT"/>
              </a:rPr>
              <a:t>in</a:t>
            </a:r>
            <a:r>
              <a:rPr dirty="0" sz="2750" spc="110">
                <a:latin typeface="Arial MT"/>
                <a:cs typeface="Arial MT"/>
              </a:rPr>
              <a:t> </a:t>
            </a:r>
            <a:r>
              <a:rPr dirty="0" sz="2750">
                <a:latin typeface="Arial MT"/>
                <a:cs typeface="Arial MT"/>
              </a:rPr>
              <a:t>the</a:t>
            </a:r>
            <a:r>
              <a:rPr dirty="0" sz="2750" spc="110">
                <a:latin typeface="Arial MT"/>
                <a:cs typeface="Arial MT"/>
              </a:rPr>
              <a:t> </a:t>
            </a:r>
            <a:r>
              <a:rPr dirty="0" sz="2750">
                <a:latin typeface="Arial MT"/>
                <a:cs typeface="Arial MT"/>
              </a:rPr>
              <a:t>past</a:t>
            </a:r>
            <a:r>
              <a:rPr dirty="0" sz="2750" spc="140">
                <a:latin typeface="Arial MT"/>
                <a:cs typeface="Arial MT"/>
              </a:rPr>
              <a:t> </a:t>
            </a:r>
            <a:r>
              <a:rPr dirty="0" sz="2750">
                <a:latin typeface="Arial MT"/>
                <a:cs typeface="Arial MT"/>
              </a:rPr>
              <a:t>3</a:t>
            </a:r>
            <a:r>
              <a:rPr dirty="0" sz="2750" spc="114">
                <a:latin typeface="Arial MT"/>
                <a:cs typeface="Arial MT"/>
              </a:rPr>
              <a:t> </a:t>
            </a:r>
            <a:r>
              <a:rPr dirty="0" sz="2750" spc="-10">
                <a:latin typeface="Arial MT"/>
                <a:cs typeface="Arial MT"/>
              </a:rPr>
              <a:t>years</a:t>
            </a:r>
            <a:endParaRPr sz="2750">
              <a:latin typeface="Arial MT"/>
              <a:cs typeface="Arial MT"/>
            </a:endParaRPr>
          </a:p>
          <a:p>
            <a:pPr marL="354965" marR="537845" indent="-342900">
              <a:lnSpc>
                <a:spcPts val="3080"/>
              </a:lnSpc>
              <a:spcBef>
                <a:spcPts val="969"/>
              </a:spcBef>
              <a:buSzPct val="65454"/>
              <a:buChar char="•"/>
              <a:tabLst>
                <a:tab pos="354965" algn="l"/>
              </a:tabLst>
            </a:pPr>
            <a:r>
              <a:rPr dirty="0" sz="2750">
                <a:latin typeface="Arial MT"/>
                <a:cs typeface="Arial MT"/>
              </a:rPr>
              <a:t>Alcohol</a:t>
            </a:r>
            <a:r>
              <a:rPr dirty="0" sz="2750" spc="165">
                <a:latin typeface="Arial MT"/>
                <a:cs typeface="Arial MT"/>
              </a:rPr>
              <a:t> </a:t>
            </a:r>
            <a:r>
              <a:rPr dirty="0" sz="2750">
                <a:latin typeface="Arial MT"/>
                <a:cs typeface="Arial MT"/>
              </a:rPr>
              <a:t>use</a:t>
            </a:r>
            <a:r>
              <a:rPr dirty="0" sz="2750" spc="125">
                <a:latin typeface="Arial MT"/>
                <a:cs typeface="Arial MT"/>
              </a:rPr>
              <a:t> </a:t>
            </a:r>
            <a:r>
              <a:rPr dirty="0" sz="2750">
                <a:latin typeface="Arial MT"/>
                <a:cs typeface="Arial MT"/>
              </a:rPr>
              <a:t>disorder</a:t>
            </a:r>
            <a:r>
              <a:rPr dirty="0" sz="2750" spc="75">
                <a:latin typeface="Arial MT"/>
                <a:cs typeface="Arial MT"/>
              </a:rPr>
              <a:t> </a:t>
            </a:r>
            <a:r>
              <a:rPr dirty="0" sz="2750">
                <a:latin typeface="Arial MT"/>
                <a:cs typeface="Arial MT"/>
              </a:rPr>
              <a:t>is</a:t>
            </a:r>
            <a:r>
              <a:rPr dirty="0" sz="2750" spc="135">
                <a:latin typeface="Arial MT"/>
                <a:cs typeface="Arial MT"/>
              </a:rPr>
              <a:t> </a:t>
            </a:r>
            <a:r>
              <a:rPr dirty="0" sz="2750">
                <a:latin typeface="Arial MT"/>
                <a:cs typeface="Arial MT"/>
              </a:rPr>
              <a:t>most</a:t>
            </a:r>
            <a:r>
              <a:rPr dirty="0" sz="2750" spc="155">
                <a:latin typeface="Arial MT"/>
                <a:cs typeface="Arial MT"/>
              </a:rPr>
              <a:t> </a:t>
            </a:r>
            <a:r>
              <a:rPr dirty="0" sz="2750">
                <a:latin typeface="Arial MT"/>
                <a:cs typeface="Arial MT"/>
              </a:rPr>
              <a:t>common</a:t>
            </a:r>
            <a:r>
              <a:rPr dirty="0" sz="2750" spc="130">
                <a:latin typeface="Arial MT"/>
                <a:cs typeface="Arial MT"/>
              </a:rPr>
              <a:t> </a:t>
            </a:r>
            <a:r>
              <a:rPr dirty="0" sz="2750">
                <a:latin typeface="Arial MT"/>
                <a:cs typeface="Arial MT"/>
              </a:rPr>
              <a:t>SUD</a:t>
            </a:r>
            <a:r>
              <a:rPr dirty="0" sz="2750" spc="120">
                <a:latin typeface="Arial MT"/>
                <a:cs typeface="Arial MT"/>
              </a:rPr>
              <a:t> </a:t>
            </a:r>
            <a:r>
              <a:rPr dirty="0" sz="2750">
                <a:latin typeface="Arial MT"/>
                <a:cs typeface="Arial MT"/>
              </a:rPr>
              <a:t>type</a:t>
            </a:r>
            <a:r>
              <a:rPr dirty="0" sz="2750" spc="125">
                <a:latin typeface="Arial MT"/>
                <a:cs typeface="Arial MT"/>
              </a:rPr>
              <a:t> </a:t>
            </a:r>
            <a:r>
              <a:rPr dirty="0" sz="2750" spc="-10">
                <a:latin typeface="Arial MT"/>
                <a:cs typeface="Arial MT"/>
              </a:rPr>
              <a:t>among </a:t>
            </a:r>
            <a:r>
              <a:rPr dirty="0" sz="2750">
                <a:latin typeface="Arial MT"/>
                <a:cs typeface="Arial MT"/>
              </a:rPr>
              <a:t>patients</a:t>
            </a:r>
            <a:r>
              <a:rPr dirty="0" sz="2750" spc="125">
                <a:latin typeface="Arial MT"/>
                <a:cs typeface="Arial MT"/>
              </a:rPr>
              <a:t> </a:t>
            </a:r>
            <a:r>
              <a:rPr dirty="0" sz="2750">
                <a:latin typeface="Arial MT"/>
                <a:cs typeface="Arial MT"/>
              </a:rPr>
              <a:t>who</a:t>
            </a:r>
            <a:r>
              <a:rPr dirty="0" sz="2750" spc="125">
                <a:latin typeface="Arial MT"/>
                <a:cs typeface="Arial MT"/>
              </a:rPr>
              <a:t> </a:t>
            </a:r>
            <a:r>
              <a:rPr dirty="0" sz="2750">
                <a:latin typeface="Arial MT"/>
                <a:cs typeface="Arial MT"/>
              </a:rPr>
              <a:t>are</a:t>
            </a:r>
            <a:r>
              <a:rPr dirty="0" sz="2750" spc="130">
                <a:latin typeface="Arial MT"/>
                <a:cs typeface="Arial MT"/>
              </a:rPr>
              <a:t> </a:t>
            </a:r>
            <a:r>
              <a:rPr dirty="0" sz="2750" spc="-10">
                <a:latin typeface="Arial MT"/>
                <a:cs typeface="Arial MT"/>
              </a:rPr>
              <a:t>hospitalized</a:t>
            </a:r>
            <a:endParaRPr sz="2750">
              <a:latin typeface="Arial MT"/>
              <a:cs typeface="Arial MT"/>
            </a:endParaRPr>
          </a:p>
          <a:p>
            <a:pPr marL="354965" marR="5080" indent="-342900">
              <a:lnSpc>
                <a:spcPts val="3080"/>
              </a:lnSpc>
              <a:spcBef>
                <a:spcPts val="894"/>
              </a:spcBef>
              <a:buSzPct val="65454"/>
              <a:buChar char="•"/>
              <a:tabLst>
                <a:tab pos="354965" algn="l"/>
              </a:tabLst>
            </a:pPr>
            <a:r>
              <a:rPr dirty="0" sz="2750">
                <a:latin typeface="Arial MT"/>
                <a:cs typeface="Arial MT"/>
              </a:rPr>
              <a:t>Opioid</a:t>
            </a:r>
            <a:r>
              <a:rPr dirty="0" sz="2750" spc="155">
                <a:latin typeface="Arial MT"/>
                <a:cs typeface="Arial MT"/>
              </a:rPr>
              <a:t> </a:t>
            </a:r>
            <a:r>
              <a:rPr dirty="0" sz="2750">
                <a:latin typeface="Arial MT"/>
                <a:cs typeface="Arial MT"/>
              </a:rPr>
              <a:t>use</a:t>
            </a:r>
            <a:r>
              <a:rPr dirty="0" sz="2750" spc="85">
                <a:latin typeface="Arial MT"/>
                <a:cs typeface="Arial MT"/>
              </a:rPr>
              <a:t> </a:t>
            </a:r>
            <a:r>
              <a:rPr dirty="0" sz="2750">
                <a:latin typeface="Arial MT"/>
                <a:cs typeface="Arial MT"/>
              </a:rPr>
              <a:t>disorder</a:t>
            </a:r>
            <a:r>
              <a:rPr dirty="0" sz="2750" spc="110">
                <a:latin typeface="Arial MT"/>
                <a:cs typeface="Arial MT"/>
              </a:rPr>
              <a:t> </a:t>
            </a:r>
            <a:r>
              <a:rPr dirty="0" sz="2750">
                <a:latin typeface="Arial MT"/>
                <a:cs typeface="Arial MT"/>
              </a:rPr>
              <a:t>is</a:t>
            </a:r>
            <a:r>
              <a:rPr dirty="0" sz="2750" spc="90">
                <a:latin typeface="Arial MT"/>
                <a:cs typeface="Arial MT"/>
              </a:rPr>
              <a:t> </a:t>
            </a:r>
            <a:r>
              <a:rPr dirty="0" sz="2750">
                <a:latin typeface="Arial MT"/>
                <a:cs typeface="Arial MT"/>
              </a:rPr>
              <a:t>most</a:t>
            </a:r>
            <a:r>
              <a:rPr dirty="0" sz="2750" spc="114">
                <a:latin typeface="Arial MT"/>
                <a:cs typeface="Arial MT"/>
              </a:rPr>
              <a:t> </a:t>
            </a:r>
            <a:r>
              <a:rPr dirty="0" sz="2750">
                <a:latin typeface="Arial MT"/>
                <a:cs typeface="Arial MT"/>
              </a:rPr>
              <a:t>common</a:t>
            </a:r>
            <a:r>
              <a:rPr dirty="0" sz="2750" spc="90">
                <a:latin typeface="Arial MT"/>
                <a:cs typeface="Arial MT"/>
              </a:rPr>
              <a:t> </a:t>
            </a:r>
            <a:r>
              <a:rPr dirty="0" sz="2750">
                <a:latin typeface="Arial MT"/>
                <a:cs typeface="Arial MT"/>
              </a:rPr>
              <a:t>SUD</a:t>
            </a:r>
            <a:r>
              <a:rPr dirty="0" sz="2750" spc="150">
                <a:latin typeface="Arial MT"/>
                <a:cs typeface="Arial MT"/>
              </a:rPr>
              <a:t> </a:t>
            </a:r>
            <a:r>
              <a:rPr dirty="0" sz="2750">
                <a:latin typeface="Arial MT"/>
                <a:cs typeface="Arial MT"/>
              </a:rPr>
              <a:t>type</a:t>
            </a:r>
            <a:r>
              <a:rPr dirty="0" sz="2750" spc="165">
                <a:latin typeface="Arial MT"/>
                <a:cs typeface="Arial MT"/>
              </a:rPr>
              <a:t> </a:t>
            </a:r>
            <a:r>
              <a:rPr dirty="0" sz="2750" spc="-10">
                <a:latin typeface="Arial MT"/>
                <a:cs typeface="Arial MT"/>
              </a:rPr>
              <a:t>among </a:t>
            </a:r>
            <a:r>
              <a:rPr dirty="0" sz="2750">
                <a:latin typeface="Arial MT"/>
                <a:cs typeface="Arial MT"/>
              </a:rPr>
              <a:t>patients</a:t>
            </a:r>
            <a:r>
              <a:rPr dirty="0" sz="2750" spc="130">
                <a:latin typeface="Arial MT"/>
                <a:cs typeface="Arial MT"/>
              </a:rPr>
              <a:t> </a:t>
            </a:r>
            <a:r>
              <a:rPr dirty="0" sz="2750">
                <a:latin typeface="Arial MT"/>
                <a:cs typeface="Arial MT"/>
              </a:rPr>
              <a:t>who</a:t>
            </a:r>
            <a:r>
              <a:rPr dirty="0" sz="2750" spc="130">
                <a:latin typeface="Arial MT"/>
                <a:cs typeface="Arial MT"/>
              </a:rPr>
              <a:t> </a:t>
            </a:r>
            <a:r>
              <a:rPr dirty="0" sz="2750">
                <a:latin typeface="Arial MT"/>
                <a:cs typeface="Arial MT"/>
              </a:rPr>
              <a:t>are</a:t>
            </a:r>
            <a:r>
              <a:rPr dirty="0" sz="2750" spc="135">
                <a:latin typeface="Arial MT"/>
                <a:cs typeface="Arial MT"/>
              </a:rPr>
              <a:t> </a:t>
            </a:r>
            <a:r>
              <a:rPr dirty="0" sz="2750">
                <a:latin typeface="Arial MT"/>
                <a:cs typeface="Arial MT"/>
              </a:rPr>
              <a:t>seen</a:t>
            </a:r>
            <a:r>
              <a:rPr dirty="0" sz="2750" spc="130">
                <a:latin typeface="Arial MT"/>
                <a:cs typeface="Arial MT"/>
              </a:rPr>
              <a:t> </a:t>
            </a:r>
            <a:r>
              <a:rPr dirty="0" sz="2750">
                <a:latin typeface="Arial MT"/>
                <a:cs typeface="Arial MT"/>
              </a:rPr>
              <a:t>by</a:t>
            </a:r>
            <a:r>
              <a:rPr dirty="0" sz="2750" spc="140">
                <a:latin typeface="Arial MT"/>
                <a:cs typeface="Arial MT"/>
              </a:rPr>
              <a:t> </a:t>
            </a:r>
            <a:r>
              <a:rPr dirty="0" sz="2750">
                <a:latin typeface="Arial MT"/>
                <a:cs typeface="Arial MT"/>
              </a:rPr>
              <a:t>hospital</a:t>
            </a:r>
            <a:r>
              <a:rPr dirty="0" sz="2750" spc="165">
                <a:latin typeface="Arial MT"/>
                <a:cs typeface="Arial MT"/>
              </a:rPr>
              <a:t> </a:t>
            </a:r>
            <a:r>
              <a:rPr dirty="0" sz="2750">
                <a:latin typeface="Arial MT"/>
                <a:cs typeface="Arial MT"/>
              </a:rPr>
              <a:t>addiction</a:t>
            </a:r>
            <a:r>
              <a:rPr dirty="0" sz="2750" spc="135">
                <a:latin typeface="Arial MT"/>
                <a:cs typeface="Arial MT"/>
              </a:rPr>
              <a:t> </a:t>
            </a:r>
            <a:r>
              <a:rPr dirty="0" sz="2750">
                <a:latin typeface="Arial MT"/>
                <a:cs typeface="Arial MT"/>
              </a:rPr>
              <a:t>consult</a:t>
            </a:r>
            <a:r>
              <a:rPr dirty="0" sz="2750" spc="160">
                <a:latin typeface="Arial MT"/>
                <a:cs typeface="Arial MT"/>
              </a:rPr>
              <a:t> </a:t>
            </a:r>
            <a:r>
              <a:rPr dirty="0" sz="2750" spc="-10">
                <a:latin typeface="Arial MT"/>
                <a:cs typeface="Arial MT"/>
              </a:rPr>
              <a:t>service</a:t>
            </a:r>
            <a:endParaRPr sz="2750">
              <a:latin typeface="Arial MT"/>
              <a:cs typeface="Arial MT"/>
            </a:endParaRPr>
          </a:p>
        </p:txBody>
      </p:sp>
      <p:sp>
        <p:nvSpPr>
          <p:cNvPr id="4" name="object 4" descr=""/>
          <p:cNvSpPr txBox="1"/>
          <p:nvPr/>
        </p:nvSpPr>
        <p:spPr>
          <a:xfrm>
            <a:off x="6845300" y="5974715"/>
            <a:ext cx="3623310" cy="671830"/>
          </a:xfrm>
          <a:prstGeom prst="rect">
            <a:avLst/>
          </a:prstGeom>
        </p:spPr>
        <p:txBody>
          <a:bodyPr wrap="square" lIns="0" tIns="15875" rIns="0" bIns="0" rtlCol="0" vert="horz">
            <a:spAutoFit/>
          </a:bodyPr>
          <a:lstStyle/>
          <a:p>
            <a:pPr marL="12700">
              <a:lnSpc>
                <a:spcPct val="100000"/>
              </a:lnSpc>
              <a:spcBef>
                <a:spcPts val="125"/>
              </a:spcBef>
            </a:pPr>
            <a:r>
              <a:rPr dirty="0" sz="1400">
                <a:solidFill>
                  <a:srgbClr val="0D2841"/>
                </a:solidFill>
                <a:latin typeface="Arial MT"/>
                <a:cs typeface="Arial MT"/>
              </a:rPr>
              <a:t>Trowbridge</a:t>
            </a:r>
            <a:r>
              <a:rPr dirty="0" sz="1400" spc="-55">
                <a:solidFill>
                  <a:srgbClr val="0D2841"/>
                </a:solidFill>
                <a:latin typeface="Arial MT"/>
                <a:cs typeface="Arial MT"/>
              </a:rPr>
              <a:t> </a:t>
            </a:r>
            <a:r>
              <a:rPr dirty="0" sz="1400">
                <a:solidFill>
                  <a:srgbClr val="0D2841"/>
                </a:solidFill>
                <a:latin typeface="Arial MT"/>
                <a:cs typeface="Arial MT"/>
              </a:rPr>
              <a:t>et</a:t>
            </a:r>
            <a:r>
              <a:rPr dirty="0" sz="1400" spc="-30">
                <a:solidFill>
                  <a:srgbClr val="0D2841"/>
                </a:solidFill>
                <a:latin typeface="Arial MT"/>
                <a:cs typeface="Arial MT"/>
              </a:rPr>
              <a:t> </a:t>
            </a:r>
            <a:r>
              <a:rPr dirty="0" sz="1400">
                <a:solidFill>
                  <a:srgbClr val="0D2841"/>
                </a:solidFill>
                <a:latin typeface="Arial MT"/>
                <a:cs typeface="Arial MT"/>
              </a:rPr>
              <a:t>al.</a:t>
            </a:r>
            <a:r>
              <a:rPr dirty="0" sz="1400" spc="40">
                <a:solidFill>
                  <a:srgbClr val="0D2841"/>
                </a:solidFill>
                <a:latin typeface="Arial MT"/>
                <a:cs typeface="Arial MT"/>
              </a:rPr>
              <a:t> </a:t>
            </a:r>
            <a:r>
              <a:rPr dirty="0" sz="1400">
                <a:solidFill>
                  <a:srgbClr val="0D2841"/>
                </a:solidFill>
                <a:latin typeface="Arial MT"/>
                <a:cs typeface="Arial MT"/>
              </a:rPr>
              <a:t>JSAT</a:t>
            </a:r>
            <a:r>
              <a:rPr dirty="0" sz="1400" spc="20">
                <a:solidFill>
                  <a:srgbClr val="0D2841"/>
                </a:solidFill>
                <a:latin typeface="Arial MT"/>
                <a:cs typeface="Arial MT"/>
              </a:rPr>
              <a:t> </a:t>
            </a:r>
            <a:r>
              <a:rPr dirty="0" sz="1400" spc="-20">
                <a:solidFill>
                  <a:srgbClr val="0D2841"/>
                </a:solidFill>
                <a:latin typeface="Arial MT"/>
                <a:cs typeface="Arial MT"/>
              </a:rPr>
              <a:t>2017</a:t>
            </a:r>
            <a:endParaRPr sz="1400">
              <a:latin typeface="Arial MT"/>
              <a:cs typeface="Arial MT"/>
            </a:endParaRPr>
          </a:p>
          <a:p>
            <a:pPr marL="12700">
              <a:lnSpc>
                <a:spcPts val="1664"/>
              </a:lnSpc>
              <a:spcBef>
                <a:spcPts val="45"/>
              </a:spcBef>
            </a:pPr>
            <a:r>
              <a:rPr dirty="0" sz="1400">
                <a:solidFill>
                  <a:srgbClr val="0D2841"/>
                </a:solidFill>
                <a:latin typeface="Arial MT"/>
                <a:cs typeface="Arial MT"/>
              </a:rPr>
              <a:t>Wakeman</a:t>
            </a:r>
            <a:r>
              <a:rPr dirty="0" sz="1400" spc="-65">
                <a:solidFill>
                  <a:srgbClr val="0D2841"/>
                </a:solidFill>
                <a:latin typeface="Arial MT"/>
                <a:cs typeface="Arial MT"/>
              </a:rPr>
              <a:t> </a:t>
            </a:r>
            <a:r>
              <a:rPr dirty="0" sz="1400">
                <a:solidFill>
                  <a:srgbClr val="0D2841"/>
                </a:solidFill>
                <a:latin typeface="Arial MT"/>
                <a:cs typeface="Arial MT"/>
              </a:rPr>
              <a:t>et</a:t>
            </a:r>
            <a:r>
              <a:rPr dirty="0" sz="1400" spc="30">
                <a:solidFill>
                  <a:srgbClr val="0D2841"/>
                </a:solidFill>
                <a:latin typeface="Arial MT"/>
                <a:cs typeface="Arial MT"/>
              </a:rPr>
              <a:t> </a:t>
            </a:r>
            <a:r>
              <a:rPr dirty="0" sz="1400">
                <a:solidFill>
                  <a:srgbClr val="0D2841"/>
                </a:solidFill>
                <a:latin typeface="Arial MT"/>
                <a:cs typeface="Arial MT"/>
              </a:rPr>
              <a:t>al.</a:t>
            </a:r>
            <a:r>
              <a:rPr dirty="0" sz="1400" spc="35">
                <a:solidFill>
                  <a:srgbClr val="0D2841"/>
                </a:solidFill>
                <a:latin typeface="Arial MT"/>
                <a:cs typeface="Arial MT"/>
              </a:rPr>
              <a:t> </a:t>
            </a:r>
            <a:r>
              <a:rPr dirty="0" sz="1400">
                <a:solidFill>
                  <a:srgbClr val="0D2841"/>
                </a:solidFill>
                <a:latin typeface="Arial MT"/>
                <a:cs typeface="Arial MT"/>
              </a:rPr>
              <a:t>JGIM</a:t>
            </a:r>
            <a:r>
              <a:rPr dirty="0" sz="1400" spc="-85">
                <a:solidFill>
                  <a:srgbClr val="0D2841"/>
                </a:solidFill>
                <a:latin typeface="Arial MT"/>
                <a:cs typeface="Arial MT"/>
              </a:rPr>
              <a:t> </a:t>
            </a:r>
            <a:r>
              <a:rPr dirty="0" sz="1400" spc="-20">
                <a:solidFill>
                  <a:srgbClr val="0D2841"/>
                </a:solidFill>
                <a:latin typeface="Arial MT"/>
                <a:cs typeface="Arial MT"/>
              </a:rPr>
              <a:t>2017</a:t>
            </a:r>
            <a:endParaRPr sz="1400">
              <a:latin typeface="Arial MT"/>
              <a:cs typeface="Arial MT"/>
            </a:endParaRPr>
          </a:p>
          <a:p>
            <a:pPr marL="12700">
              <a:lnSpc>
                <a:spcPts val="1664"/>
              </a:lnSpc>
            </a:pPr>
            <a:r>
              <a:rPr dirty="0" sz="1400">
                <a:solidFill>
                  <a:srgbClr val="0D2841"/>
                </a:solidFill>
                <a:latin typeface="Arial MT"/>
                <a:cs typeface="Arial MT"/>
              </a:rPr>
              <a:t>McNeeley</a:t>
            </a:r>
            <a:r>
              <a:rPr dirty="0" sz="1400" spc="-80">
                <a:solidFill>
                  <a:srgbClr val="0D2841"/>
                </a:solidFill>
                <a:latin typeface="Arial MT"/>
                <a:cs typeface="Arial MT"/>
              </a:rPr>
              <a:t> </a:t>
            </a:r>
            <a:r>
              <a:rPr dirty="0" sz="1400">
                <a:solidFill>
                  <a:srgbClr val="0D2841"/>
                </a:solidFill>
                <a:latin typeface="Arial MT"/>
                <a:cs typeface="Arial MT"/>
              </a:rPr>
              <a:t>et</a:t>
            </a:r>
            <a:r>
              <a:rPr dirty="0" sz="1400" spc="10">
                <a:solidFill>
                  <a:srgbClr val="0D2841"/>
                </a:solidFill>
                <a:latin typeface="Arial MT"/>
                <a:cs typeface="Arial MT"/>
              </a:rPr>
              <a:t> </a:t>
            </a:r>
            <a:r>
              <a:rPr dirty="0" sz="1400">
                <a:solidFill>
                  <a:srgbClr val="0D2841"/>
                </a:solidFill>
                <a:latin typeface="Arial MT"/>
                <a:cs typeface="Arial MT"/>
              </a:rPr>
              <a:t>al.</a:t>
            </a:r>
            <a:r>
              <a:rPr dirty="0" sz="1400" spc="5">
                <a:solidFill>
                  <a:srgbClr val="0D2841"/>
                </a:solidFill>
                <a:latin typeface="Arial MT"/>
                <a:cs typeface="Arial MT"/>
              </a:rPr>
              <a:t> </a:t>
            </a:r>
            <a:r>
              <a:rPr dirty="0" sz="1400">
                <a:solidFill>
                  <a:srgbClr val="0D2841"/>
                </a:solidFill>
                <a:latin typeface="Arial MT"/>
                <a:cs typeface="Arial MT"/>
              </a:rPr>
              <a:t>JAMA</a:t>
            </a:r>
            <a:r>
              <a:rPr dirty="0" sz="1400" spc="-20">
                <a:solidFill>
                  <a:srgbClr val="0D2841"/>
                </a:solidFill>
                <a:latin typeface="Arial MT"/>
                <a:cs typeface="Arial MT"/>
              </a:rPr>
              <a:t> </a:t>
            </a:r>
            <a:r>
              <a:rPr dirty="0" sz="1400">
                <a:solidFill>
                  <a:srgbClr val="0D2841"/>
                </a:solidFill>
                <a:latin typeface="Arial MT"/>
                <a:cs typeface="Arial MT"/>
              </a:rPr>
              <a:t>Internal</a:t>
            </a:r>
            <a:r>
              <a:rPr dirty="0" sz="1400" spc="10">
                <a:solidFill>
                  <a:srgbClr val="0D2841"/>
                </a:solidFill>
                <a:latin typeface="Arial MT"/>
                <a:cs typeface="Arial MT"/>
              </a:rPr>
              <a:t> </a:t>
            </a:r>
            <a:r>
              <a:rPr dirty="0" sz="1400">
                <a:solidFill>
                  <a:srgbClr val="0D2841"/>
                </a:solidFill>
                <a:latin typeface="Arial MT"/>
                <a:cs typeface="Arial MT"/>
              </a:rPr>
              <a:t>Medicine</a:t>
            </a:r>
            <a:r>
              <a:rPr dirty="0" sz="1400" spc="-80">
                <a:solidFill>
                  <a:srgbClr val="0D2841"/>
                </a:solidFill>
                <a:latin typeface="Arial MT"/>
                <a:cs typeface="Arial MT"/>
              </a:rPr>
              <a:t> </a:t>
            </a:r>
            <a:r>
              <a:rPr dirty="0" sz="1400" spc="-20">
                <a:solidFill>
                  <a:srgbClr val="0D2841"/>
                </a:solidFill>
                <a:latin typeface="Arial MT"/>
                <a:cs typeface="Arial MT"/>
              </a:rPr>
              <a:t>2024</a:t>
            </a:r>
            <a:endParaRPr sz="1400">
              <a:latin typeface="Arial MT"/>
              <a:cs typeface="Arial M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575" y="307593"/>
            <a:ext cx="10561955" cy="1301750"/>
          </a:xfrm>
          <a:prstGeom prst="rect"/>
        </p:spPr>
        <p:txBody>
          <a:bodyPr wrap="square" lIns="0" tIns="94615" rIns="0" bIns="0" rtlCol="0" vert="horz">
            <a:spAutoFit/>
          </a:bodyPr>
          <a:lstStyle/>
          <a:p>
            <a:pPr marL="12700" marR="5080">
              <a:lnSpc>
                <a:spcPts val="4730"/>
              </a:lnSpc>
              <a:spcBef>
                <a:spcPts val="745"/>
              </a:spcBef>
            </a:pPr>
            <a:r>
              <a:rPr dirty="0" sz="4400"/>
              <a:t>ED/Hospitals</a:t>
            </a:r>
            <a:r>
              <a:rPr dirty="0" sz="4400" spc="-90"/>
              <a:t> </a:t>
            </a:r>
            <a:r>
              <a:rPr dirty="0" sz="4400"/>
              <a:t>can</a:t>
            </a:r>
            <a:r>
              <a:rPr dirty="0" sz="4400" spc="-75"/>
              <a:t> </a:t>
            </a:r>
            <a:r>
              <a:rPr dirty="0" sz="4400"/>
              <a:t>help</a:t>
            </a:r>
            <a:r>
              <a:rPr dirty="0" sz="4400" spc="-70"/>
              <a:t> </a:t>
            </a:r>
            <a:r>
              <a:rPr dirty="0" sz="4400"/>
              <a:t>improve</a:t>
            </a:r>
            <a:r>
              <a:rPr dirty="0" sz="4400" spc="-25"/>
              <a:t> </a:t>
            </a:r>
            <a:r>
              <a:rPr dirty="0" sz="4400"/>
              <a:t>SUD</a:t>
            </a:r>
            <a:r>
              <a:rPr dirty="0" sz="4400" spc="-25"/>
              <a:t> </a:t>
            </a:r>
            <a:r>
              <a:rPr dirty="0" sz="4400" spc="-10"/>
              <a:t>treatment access</a:t>
            </a:r>
            <a:endParaRPr sz="4400"/>
          </a:p>
        </p:txBody>
      </p:sp>
      <p:sp>
        <p:nvSpPr>
          <p:cNvPr id="3" name="object 3" descr=""/>
          <p:cNvSpPr/>
          <p:nvPr/>
        </p:nvSpPr>
        <p:spPr>
          <a:xfrm>
            <a:off x="1386839" y="3502278"/>
            <a:ext cx="457200" cy="333375"/>
          </a:xfrm>
          <a:custGeom>
            <a:avLst/>
            <a:gdLst/>
            <a:ahLst/>
            <a:cxnLst/>
            <a:rect l="l" t="t" r="r" b="b"/>
            <a:pathLst>
              <a:path w="457200" h="333375">
                <a:moveTo>
                  <a:pt x="457199" y="0"/>
                </a:moveTo>
                <a:lnTo>
                  <a:pt x="0" y="0"/>
                </a:lnTo>
                <a:lnTo>
                  <a:pt x="0" y="333375"/>
                </a:lnTo>
                <a:lnTo>
                  <a:pt x="457199" y="333375"/>
                </a:lnTo>
                <a:lnTo>
                  <a:pt x="457199" y="0"/>
                </a:lnTo>
                <a:close/>
              </a:path>
            </a:pathLst>
          </a:custGeom>
          <a:solidFill>
            <a:srgbClr val="FFFF00"/>
          </a:solidFill>
        </p:spPr>
        <p:txBody>
          <a:bodyPr wrap="square" lIns="0" tIns="0" rIns="0" bIns="0" rtlCol="0"/>
          <a:lstStyle/>
          <a:p/>
        </p:txBody>
      </p:sp>
      <p:sp>
        <p:nvSpPr>
          <p:cNvPr id="4" name="object 4" descr=""/>
          <p:cNvSpPr/>
          <p:nvPr/>
        </p:nvSpPr>
        <p:spPr>
          <a:xfrm>
            <a:off x="1386839" y="3892803"/>
            <a:ext cx="457200" cy="333375"/>
          </a:xfrm>
          <a:custGeom>
            <a:avLst/>
            <a:gdLst/>
            <a:ahLst/>
            <a:cxnLst/>
            <a:rect l="l" t="t" r="r" b="b"/>
            <a:pathLst>
              <a:path w="457200" h="333375">
                <a:moveTo>
                  <a:pt x="457199" y="0"/>
                </a:moveTo>
                <a:lnTo>
                  <a:pt x="0" y="0"/>
                </a:lnTo>
                <a:lnTo>
                  <a:pt x="0" y="333375"/>
                </a:lnTo>
                <a:lnTo>
                  <a:pt x="457199" y="333375"/>
                </a:lnTo>
                <a:lnTo>
                  <a:pt x="457199" y="0"/>
                </a:lnTo>
                <a:close/>
              </a:path>
            </a:pathLst>
          </a:custGeom>
          <a:solidFill>
            <a:srgbClr val="FFFF00"/>
          </a:solidFill>
        </p:spPr>
        <p:txBody>
          <a:bodyPr wrap="square" lIns="0" tIns="0" rIns="0" bIns="0" rtlCol="0"/>
          <a:lstStyle/>
          <a:p/>
        </p:txBody>
      </p:sp>
      <p:sp>
        <p:nvSpPr>
          <p:cNvPr id="5" name="object 5" descr=""/>
          <p:cNvSpPr txBox="1"/>
          <p:nvPr/>
        </p:nvSpPr>
        <p:spPr>
          <a:xfrm>
            <a:off x="917575" y="1886540"/>
            <a:ext cx="9834245" cy="2352675"/>
          </a:xfrm>
          <a:prstGeom prst="rect">
            <a:avLst/>
          </a:prstGeom>
        </p:spPr>
        <p:txBody>
          <a:bodyPr wrap="square" lIns="0" tIns="107314" rIns="0" bIns="0" rtlCol="0" vert="horz">
            <a:spAutoFit/>
          </a:bodyPr>
          <a:lstStyle/>
          <a:p>
            <a:pPr marL="469900" indent="-457200">
              <a:lnSpc>
                <a:spcPct val="100000"/>
              </a:lnSpc>
              <a:spcBef>
                <a:spcPts val="844"/>
              </a:spcBef>
              <a:buSzPct val="65454"/>
              <a:buChar char="•"/>
              <a:tabLst>
                <a:tab pos="469900" algn="l"/>
              </a:tabLst>
            </a:pPr>
            <a:r>
              <a:rPr dirty="0" sz="2750">
                <a:latin typeface="Arial MT"/>
                <a:cs typeface="Arial MT"/>
              </a:rPr>
              <a:t>SUD</a:t>
            </a:r>
            <a:r>
              <a:rPr dirty="0" sz="2750" spc="150">
                <a:latin typeface="Arial MT"/>
                <a:cs typeface="Arial MT"/>
              </a:rPr>
              <a:t> </a:t>
            </a:r>
            <a:r>
              <a:rPr dirty="0" sz="2750">
                <a:latin typeface="Arial MT"/>
                <a:cs typeface="Arial MT"/>
              </a:rPr>
              <a:t>treatment</a:t>
            </a:r>
            <a:r>
              <a:rPr dirty="0" sz="2750" spc="190">
                <a:latin typeface="Arial MT"/>
                <a:cs typeface="Arial MT"/>
              </a:rPr>
              <a:t> </a:t>
            </a:r>
            <a:r>
              <a:rPr dirty="0" sz="2750">
                <a:latin typeface="Arial MT"/>
                <a:cs typeface="Arial MT"/>
              </a:rPr>
              <a:t>uptake</a:t>
            </a:r>
            <a:r>
              <a:rPr dirty="0" sz="2750" spc="165">
                <a:latin typeface="Arial MT"/>
                <a:cs typeface="Arial MT"/>
              </a:rPr>
              <a:t> </a:t>
            </a:r>
            <a:r>
              <a:rPr dirty="0" sz="2750">
                <a:latin typeface="Arial MT"/>
                <a:cs typeface="Arial MT"/>
              </a:rPr>
              <a:t>post-discharge</a:t>
            </a:r>
            <a:r>
              <a:rPr dirty="0" sz="2750" spc="155">
                <a:latin typeface="Arial MT"/>
                <a:cs typeface="Arial MT"/>
              </a:rPr>
              <a:t> </a:t>
            </a:r>
            <a:r>
              <a:rPr dirty="0" sz="2750">
                <a:latin typeface="Arial MT"/>
                <a:cs typeface="Arial MT"/>
              </a:rPr>
              <a:t>is</a:t>
            </a:r>
            <a:r>
              <a:rPr dirty="0" sz="2750" spc="165">
                <a:latin typeface="Arial MT"/>
                <a:cs typeface="Arial MT"/>
              </a:rPr>
              <a:t> </a:t>
            </a:r>
            <a:r>
              <a:rPr dirty="0" sz="2750">
                <a:latin typeface="Arial MT"/>
                <a:cs typeface="Arial MT"/>
              </a:rPr>
              <a:t>typically</a:t>
            </a:r>
            <a:r>
              <a:rPr dirty="0" sz="2750" spc="160">
                <a:latin typeface="Arial MT"/>
                <a:cs typeface="Arial MT"/>
              </a:rPr>
              <a:t> </a:t>
            </a:r>
            <a:r>
              <a:rPr dirty="0" sz="2750" spc="-20">
                <a:latin typeface="Arial MT"/>
                <a:cs typeface="Arial MT"/>
              </a:rPr>
              <a:t>&lt;10%</a:t>
            </a:r>
            <a:endParaRPr sz="2750">
              <a:latin typeface="Arial MT"/>
              <a:cs typeface="Arial MT"/>
            </a:endParaRPr>
          </a:p>
          <a:p>
            <a:pPr marL="469900" indent="-457200">
              <a:lnSpc>
                <a:spcPct val="100000"/>
              </a:lnSpc>
              <a:spcBef>
                <a:spcPts val="755"/>
              </a:spcBef>
              <a:buSzPct val="65454"/>
              <a:buChar char="•"/>
              <a:tabLst>
                <a:tab pos="469900" algn="l"/>
              </a:tabLst>
            </a:pPr>
            <a:r>
              <a:rPr dirty="0" sz="2750">
                <a:latin typeface="Arial MT"/>
                <a:cs typeface="Arial MT"/>
              </a:rPr>
              <a:t>However,</a:t>
            </a:r>
            <a:r>
              <a:rPr dirty="0" sz="2750" spc="90">
                <a:latin typeface="Arial MT"/>
                <a:cs typeface="Arial MT"/>
              </a:rPr>
              <a:t> </a:t>
            </a:r>
            <a:r>
              <a:rPr dirty="0" sz="2750">
                <a:latin typeface="Arial MT"/>
                <a:cs typeface="Arial MT"/>
              </a:rPr>
              <a:t>at</a:t>
            </a:r>
            <a:r>
              <a:rPr dirty="0" sz="2750" spc="185">
                <a:latin typeface="Arial MT"/>
                <a:cs typeface="Arial MT"/>
              </a:rPr>
              <a:t> </a:t>
            </a:r>
            <a:r>
              <a:rPr dirty="0" sz="2750">
                <a:latin typeface="Arial MT"/>
                <a:cs typeface="Arial MT"/>
              </a:rPr>
              <a:t>ED/hospitals</a:t>
            </a:r>
            <a:r>
              <a:rPr dirty="0" sz="2750" spc="165">
                <a:latin typeface="Arial MT"/>
                <a:cs typeface="Arial MT"/>
              </a:rPr>
              <a:t> </a:t>
            </a:r>
            <a:r>
              <a:rPr dirty="0" sz="2750">
                <a:latin typeface="Arial MT"/>
                <a:cs typeface="Arial MT"/>
              </a:rPr>
              <a:t>with</a:t>
            </a:r>
            <a:r>
              <a:rPr dirty="0" sz="2750" spc="155">
                <a:latin typeface="Arial MT"/>
                <a:cs typeface="Arial MT"/>
              </a:rPr>
              <a:t> </a:t>
            </a:r>
            <a:r>
              <a:rPr dirty="0" sz="2750">
                <a:latin typeface="Arial MT"/>
                <a:cs typeface="Arial MT"/>
              </a:rPr>
              <a:t>addiction</a:t>
            </a:r>
            <a:r>
              <a:rPr dirty="0" sz="2750" spc="155">
                <a:latin typeface="Arial MT"/>
                <a:cs typeface="Arial MT"/>
              </a:rPr>
              <a:t> </a:t>
            </a:r>
            <a:r>
              <a:rPr dirty="0" sz="2750">
                <a:latin typeface="Arial MT"/>
                <a:cs typeface="Arial MT"/>
              </a:rPr>
              <a:t>consult</a:t>
            </a:r>
            <a:r>
              <a:rPr dirty="0" sz="2750" spc="190">
                <a:latin typeface="Arial MT"/>
                <a:cs typeface="Arial MT"/>
              </a:rPr>
              <a:t> </a:t>
            </a:r>
            <a:r>
              <a:rPr dirty="0" sz="2750" spc="-10">
                <a:latin typeface="Arial MT"/>
                <a:cs typeface="Arial MT"/>
              </a:rPr>
              <a:t>service:</a:t>
            </a:r>
            <a:endParaRPr sz="2750">
              <a:latin typeface="Arial MT"/>
              <a:cs typeface="Arial MT"/>
            </a:endParaRPr>
          </a:p>
          <a:p>
            <a:pPr>
              <a:lnSpc>
                <a:spcPct val="100000"/>
              </a:lnSpc>
              <a:spcBef>
                <a:spcPts val="900"/>
              </a:spcBef>
            </a:pPr>
            <a:endParaRPr sz="2750">
              <a:latin typeface="Arial MT"/>
              <a:cs typeface="Arial MT"/>
            </a:endParaRPr>
          </a:p>
          <a:p>
            <a:pPr marL="1011555" marR="5080">
              <a:lnSpc>
                <a:spcPct val="106900"/>
              </a:lnSpc>
            </a:pPr>
            <a:r>
              <a:rPr dirty="0" sz="2400">
                <a:latin typeface="Arial MT"/>
                <a:cs typeface="Arial MT"/>
              </a:rPr>
              <a:t>Receipt</a:t>
            </a:r>
            <a:r>
              <a:rPr dirty="0" sz="2400" spc="-45">
                <a:latin typeface="Arial MT"/>
                <a:cs typeface="Arial MT"/>
              </a:rPr>
              <a:t> </a:t>
            </a:r>
            <a:r>
              <a:rPr dirty="0" sz="2400">
                <a:latin typeface="Arial MT"/>
                <a:cs typeface="Arial MT"/>
              </a:rPr>
              <a:t>of</a:t>
            </a:r>
            <a:r>
              <a:rPr dirty="0" sz="2400" spc="-40">
                <a:latin typeface="Arial MT"/>
                <a:cs typeface="Arial MT"/>
              </a:rPr>
              <a:t> </a:t>
            </a:r>
            <a:r>
              <a:rPr dirty="0" sz="2400">
                <a:latin typeface="Arial MT"/>
                <a:cs typeface="Arial MT"/>
              </a:rPr>
              <a:t>medication</a:t>
            </a:r>
            <a:r>
              <a:rPr dirty="0" sz="2400" spc="-45">
                <a:latin typeface="Arial MT"/>
                <a:cs typeface="Arial MT"/>
              </a:rPr>
              <a:t> </a:t>
            </a:r>
            <a:r>
              <a:rPr dirty="0" sz="2400">
                <a:latin typeface="Arial MT"/>
                <a:cs typeface="Arial MT"/>
              </a:rPr>
              <a:t>treatment</a:t>
            </a:r>
            <a:r>
              <a:rPr dirty="0" sz="2400" spc="-40">
                <a:latin typeface="Arial MT"/>
                <a:cs typeface="Arial MT"/>
              </a:rPr>
              <a:t> </a:t>
            </a:r>
            <a:r>
              <a:rPr dirty="0" sz="2400">
                <a:latin typeface="Arial MT"/>
                <a:cs typeface="Arial MT"/>
              </a:rPr>
              <a:t>for</a:t>
            </a:r>
            <a:r>
              <a:rPr dirty="0" sz="2400" spc="-100">
                <a:latin typeface="Arial MT"/>
                <a:cs typeface="Arial MT"/>
              </a:rPr>
              <a:t> </a:t>
            </a:r>
            <a:r>
              <a:rPr dirty="0" sz="2400">
                <a:latin typeface="Arial MT"/>
                <a:cs typeface="Arial MT"/>
              </a:rPr>
              <a:t>AUD</a:t>
            </a:r>
            <a:r>
              <a:rPr dirty="0" sz="2400" spc="-60">
                <a:latin typeface="Arial MT"/>
                <a:cs typeface="Arial MT"/>
              </a:rPr>
              <a:t> </a:t>
            </a:r>
            <a:r>
              <a:rPr dirty="0" sz="2400">
                <a:latin typeface="Arial MT"/>
                <a:cs typeface="Arial MT"/>
              </a:rPr>
              <a:t>&amp;</a:t>
            </a:r>
            <a:r>
              <a:rPr dirty="0" sz="2400" spc="-70">
                <a:latin typeface="Arial MT"/>
                <a:cs typeface="Arial MT"/>
              </a:rPr>
              <a:t> </a:t>
            </a:r>
            <a:r>
              <a:rPr dirty="0" sz="2400">
                <a:latin typeface="Arial MT"/>
                <a:cs typeface="Arial MT"/>
              </a:rPr>
              <a:t>OUD</a:t>
            </a:r>
            <a:r>
              <a:rPr dirty="0" sz="2400" spc="-60">
                <a:latin typeface="Arial MT"/>
                <a:cs typeface="Arial MT"/>
              </a:rPr>
              <a:t> </a:t>
            </a:r>
            <a:r>
              <a:rPr dirty="0" sz="2400">
                <a:latin typeface="Arial MT"/>
                <a:cs typeface="Arial MT"/>
              </a:rPr>
              <a:t>(8x</a:t>
            </a:r>
            <a:r>
              <a:rPr dirty="0" sz="2400" spc="-50">
                <a:latin typeface="Arial MT"/>
                <a:cs typeface="Arial MT"/>
              </a:rPr>
              <a:t> </a:t>
            </a:r>
            <a:r>
              <a:rPr dirty="0" sz="2400">
                <a:latin typeface="Arial MT"/>
                <a:cs typeface="Arial MT"/>
              </a:rPr>
              <a:t>higher</a:t>
            </a:r>
            <a:r>
              <a:rPr dirty="0" sz="2400" spc="-95">
                <a:latin typeface="Arial MT"/>
                <a:cs typeface="Arial MT"/>
              </a:rPr>
              <a:t> </a:t>
            </a:r>
            <a:r>
              <a:rPr dirty="0" sz="2400" spc="-10">
                <a:latin typeface="Arial MT"/>
                <a:cs typeface="Arial MT"/>
              </a:rPr>
              <a:t>odds) </a:t>
            </a:r>
            <a:r>
              <a:rPr dirty="0" sz="2400">
                <a:latin typeface="Arial MT"/>
                <a:cs typeface="Arial MT"/>
              </a:rPr>
              <a:t>Increased</a:t>
            </a:r>
            <a:r>
              <a:rPr dirty="0" sz="2400" spc="-65">
                <a:latin typeface="Arial MT"/>
                <a:cs typeface="Arial MT"/>
              </a:rPr>
              <a:t> </a:t>
            </a:r>
            <a:r>
              <a:rPr dirty="0" sz="2400" spc="-20">
                <a:latin typeface="Arial MT"/>
                <a:cs typeface="Arial MT"/>
              </a:rPr>
              <a:t>30-</a:t>
            </a:r>
            <a:r>
              <a:rPr dirty="0" sz="2400">
                <a:latin typeface="Arial MT"/>
                <a:cs typeface="Arial MT"/>
              </a:rPr>
              <a:t>day</a:t>
            </a:r>
            <a:r>
              <a:rPr dirty="0" sz="2400" spc="-65">
                <a:latin typeface="Arial MT"/>
                <a:cs typeface="Arial MT"/>
              </a:rPr>
              <a:t> </a:t>
            </a:r>
            <a:r>
              <a:rPr dirty="0" sz="2400">
                <a:latin typeface="Arial MT"/>
                <a:cs typeface="Arial MT"/>
              </a:rPr>
              <a:t>engagement</a:t>
            </a:r>
            <a:r>
              <a:rPr dirty="0" sz="2400" spc="-60">
                <a:latin typeface="Arial MT"/>
                <a:cs typeface="Arial MT"/>
              </a:rPr>
              <a:t> </a:t>
            </a:r>
            <a:r>
              <a:rPr dirty="0" sz="2400">
                <a:latin typeface="Arial MT"/>
                <a:cs typeface="Arial MT"/>
              </a:rPr>
              <a:t>rate</a:t>
            </a:r>
            <a:r>
              <a:rPr dirty="0" sz="2400" spc="-55">
                <a:latin typeface="Arial MT"/>
                <a:cs typeface="Arial MT"/>
              </a:rPr>
              <a:t> </a:t>
            </a:r>
            <a:r>
              <a:rPr dirty="0" sz="2400">
                <a:latin typeface="Arial MT"/>
                <a:cs typeface="Arial MT"/>
              </a:rPr>
              <a:t>(7x</a:t>
            </a:r>
            <a:r>
              <a:rPr dirty="0" sz="2400" spc="-65">
                <a:latin typeface="Arial MT"/>
                <a:cs typeface="Arial MT"/>
              </a:rPr>
              <a:t> </a:t>
            </a:r>
            <a:r>
              <a:rPr dirty="0" sz="2400">
                <a:latin typeface="Arial MT"/>
                <a:cs typeface="Arial MT"/>
              </a:rPr>
              <a:t>higher</a:t>
            </a:r>
            <a:r>
              <a:rPr dirty="0" sz="2400" spc="-55">
                <a:latin typeface="Arial MT"/>
                <a:cs typeface="Arial MT"/>
              </a:rPr>
              <a:t> </a:t>
            </a:r>
            <a:r>
              <a:rPr dirty="0" sz="2400" spc="-10">
                <a:latin typeface="Arial MT"/>
                <a:cs typeface="Arial MT"/>
              </a:rPr>
              <a:t>odds)</a:t>
            </a:r>
            <a:endParaRPr sz="2400">
              <a:latin typeface="Arial MT"/>
              <a:cs typeface="Arial MT"/>
            </a:endParaRPr>
          </a:p>
        </p:txBody>
      </p:sp>
      <p:sp>
        <p:nvSpPr>
          <p:cNvPr id="6" name="object 6" descr=""/>
          <p:cNvSpPr txBox="1"/>
          <p:nvPr/>
        </p:nvSpPr>
        <p:spPr>
          <a:xfrm>
            <a:off x="7340345" y="5411470"/>
            <a:ext cx="3609975" cy="882650"/>
          </a:xfrm>
          <a:prstGeom prst="rect">
            <a:avLst/>
          </a:prstGeom>
        </p:spPr>
        <p:txBody>
          <a:bodyPr wrap="square" lIns="0" tIns="14604" rIns="0" bIns="0" rtlCol="0" vert="horz">
            <a:spAutoFit/>
          </a:bodyPr>
          <a:lstStyle/>
          <a:p>
            <a:pPr algn="just" marL="12700" marR="1317625">
              <a:lnSpc>
                <a:spcPct val="100600"/>
              </a:lnSpc>
              <a:spcBef>
                <a:spcPts val="114"/>
              </a:spcBef>
            </a:pPr>
            <a:r>
              <a:rPr dirty="0" sz="1400">
                <a:solidFill>
                  <a:srgbClr val="0D2841"/>
                </a:solidFill>
                <a:latin typeface="Arial MT"/>
                <a:cs typeface="Arial MT"/>
              </a:rPr>
              <a:t>Englander</a:t>
            </a:r>
            <a:r>
              <a:rPr dirty="0" sz="1400" spc="-65">
                <a:solidFill>
                  <a:srgbClr val="0D2841"/>
                </a:solidFill>
                <a:latin typeface="Arial MT"/>
                <a:cs typeface="Arial MT"/>
              </a:rPr>
              <a:t> </a:t>
            </a:r>
            <a:r>
              <a:rPr dirty="0" sz="1400">
                <a:solidFill>
                  <a:srgbClr val="0D2841"/>
                </a:solidFill>
                <a:latin typeface="Arial MT"/>
                <a:cs typeface="Arial MT"/>
              </a:rPr>
              <a:t>et</a:t>
            </a:r>
            <a:r>
              <a:rPr dirty="0" sz="1400" spc="10">
                <a:solidFill>
                  <a:srgbClr val="0D2841"/>
                </a:solidFill>
                <a:latin typeface="Arial MT"/>
                <a:cs typeface="Arial MT"/>
              </a:rPr>
              <a:t> </a:t>
            </a:r>
            <a:r>
              <a:rPr dirty="0" sz="1400">
                <a:solidFill>
                  <a:srgbClr val="0D2841"/>
                </a:solidFill>
                <a:latin typeface="Arial MT"/>
                <a:cs typeface="Arial MT"/>
              </a:rPr>
              <a:t>al.,</a:t>
            </a:r>
            <a:r>
              <a:rPr dirty="0" sz="1400" spc="10">
                <a:solidFill>
                  <a:srgbClr val="0D2841"/>
                </a:solidFill>
                <a:latin typeface="Arial MT"/>
                <a:cs typeface="Arial MT"/>
              </a:rPr>
              <a:t> </a:t>
            </a:r>
            <a:r>
              <a:rPr dirty="0" sz="1400">
                <a:solidFill>
                  <a:srgbClr val="0D2841"/>
                </a:solidFill>
                <a:latin typeface="Arial MT"/>
                <a:cs typeface="Arial MT"/>
              </a:rPr>
              <a:t>JGIM</a:t>
            </a:r>
            <a:r>
              <a:rPr dirty="0" sz="1400" spc="-95">
                <a:solidFill>
                  <a:srgbClr val="0D2841"/>
                </a:solidFill>
                <a:latin typeface="Arial MT"/>
                <a:cs typeface="Arial MT"/>
              </a:rPr>
              <a:t> </a:t>
            </a:r>
            <a:r>
              <a:rPr dirty="0" sz="1400" spc="-20">
                <a:solidFill>
                  <a:srgbClr val="0D2841"/>
                </a:solidFill>
                <a:latin typeface="Arial MT"/>
                <a:cs typeface="Arial MT"/>
              </a:rPr>
              <a:t>2022 </a:t>
            </a:r>
            <a:r>
              <a:rPr dirty="0" sz="1400" spc="-10">
                <a:solidFill>
                  <a:srgbClr val="0D2841"/>
                </a:solidFill>
                <a:latin typeface="Arial MT"/>
                <a:cs typeface="Arial MT"/>
              </a:rPr>
              <a:t>Singh-</a:t>
            </a:r>
            <a:r>
              <a:rPr dirty="0" sz="1400">
                <a:solidFill>
                  <a:srgbClr val="0D2841"/>
                </a:solidFill>
                <a:latin typeface="Arial MT"/>
                <a:cs typeface="Arial MT"/>
              </a:rPr>
              <a:t>Tan</a:t>
            </a:r>
            <a:r>
              <a:rPr dirty="0" sz="1400" spc="-45">
                <a:solidFill>
                  <a:srgbClr val="0D2841"/>
                </a:solidFill>
                <a:latin typeface="Arial MT"/>
                <a:cs typeface="Arial MT"/>
              </a:rPr>
              <a:t> </a:t>
            </a:r>
            <a:r>
              <a:rPr dirty="0" sz="1400">
                <a:solidFill>
                  <a:srgbClr val="0D2841"/>
                </a:solidFill>
                <a:latin typeface="Arial MT"/>
                <a:cs typeface="Arial MT"/>
              </a:rPr>
              <a:t>et</a:t>
            </a:r>
            <a:r>
              <a:rPr dirty="0" sz="1400" spc="-15">
                <a:solidFill>
                  <a:srgbClr val="0D2841"/>
                </a:solidFill>
                <a:latin typeface="Arial MT"/>
                <a:cs typeface="Arial MT"/>
              </a:rPr>
              <a:t> </a:t>
            </a:r>
            <a:r>
              <a:rPr dirty="0" sz="1400">
                <a:solidFill>
                  <a:srgbClr val="0D2841"/>
                </a:solidFill>
                <a:latin typeface="Arial MT"/>
                <a:cs typeface="Arial MT"/>
              </a:rPr>
              <a:t>al.</a:t>
            </a:r>
            <a:r>
              <a:rPr dirty="0" sz="1400" spc="55">
                <a:solidFill>
                  <a:srgbClr val="0D2841"/>
                </a:solidFill>
                <a:latin typeface="Arial MT"/>
                <a:cs typeface="Arial MT"/>
              </a:rPr>
              <a:t> </a:t>
            </a:r>
            <a:r>
              <a:rPr dirty="0" sz="1400">
                <a:solidFill>
                  <a:srgbClr val="0D2841"/>
                </a:solidFill>
                <a:latin typeface="Arial MT"/>
                <a:cs typeface="Arial MT"/>
              </a:rPr>
              <a:t>JGIM</a:t>
            </a:r>
            <a:r>
              <a:rPr dirty="0" sz="1400" spc="-55">
                <a:solidFill>
                  <a:srgbClr val="0D2841"/>
                </a:solidFill>
                <a:latin typeface="Arial MT"/>
                <a:cs typeface="Arial MT"/>
              </a:rPr>
              <a:t> </a:t>
            </a:r>
            <a:r>
              <a:rPr dirty="0" sz="1400" spc="-20">
                <a:solidFill>
                  <a:srgbClr val="0D2841"/>
                </a:solidFill>
                <a:latin typeface="Arial MT"/>
                <a:cs typeface="Arial MT"/>
              </a:rPr>
              <a:t>2023 </a:t>
            </a:r>
            <a:r>
              <a:rPr dirty="0" sz="1400">
                <a:solidFill>
                  <a:srgbClr val="0D2841"/>
                </a:solidFill>
                <a:latin typeface="Arial MT"/>
                <a:cs typeface="Arial MT"/>
              </a:rPr>
              <a:t>Jakubowski</a:t>
            </a:r>
            <a:r>
              <a:rPr dirty="0" sz="1400" spc="20">
                <a:solidFill>
                  <a:srgbClr val="0D2841"/>
                </a:solidFill>
                <a:latin typeface="Arial MT"/>
                <a:cs typeface="Arial MT"/>
              </a:rPr>
              <a:t> </a:t>
            </a:r>
            <a:r>
              <a:rPr dirty="0" sz="1400">
                <a:solidFill>
                  <a:srgbClr val="0D2841"/>
                </a:solidFill>
                <a:latin typeface="Arial MT"/>
                <a:cs typeface="Arial MT"/>
              </a:rPr>
              <a:t>et</a:t>
            </a:r>
            <a:r>
              <a:rPr dirty="0" sz="1400" spc="-50">
                <a:solidFill>
                  <a:srgbClr val="0D2841"/>
                </a:solidFill>
                <a:latin typeface="Arial MT"/>
                <a:cs typeface="Arial MT"/>
              </a:rPr>
              <a:t> </a:t>
            </a:r>
            <a:r>
              <a:rPr dirty="0" sz="1400">
                <a:solidFill>
                  <a:srgbClr val="0D2841"/>
                </a:solidFill>
                <a:latin typeface="Arial MT"/>
                <a:cs typeface="Arial MT"/>
              </a:rPr>
              <a:t>al.</a:t>
            </a:r>
            <a:r>
              <a:rPr dirty="0" sz="1400" spc="-55">
                <a:solidFill>
                  <a:srgbClr val="0D2841"/>
                </a:solidFill>
                <a:latin typeface="Arial MT"/>
                <a:cs typeface="Arial MT"/>
              </a:rPr>
              <a:t> </a:t>
            </a:r>
            <a:r>
              <a:rPr dirty="0" sz="1400">
                <a:solidFill>
                  <a:srgbClr val="0D2841"/>
                </a:solidFill>
                <a:latin typeface="Arial MT"/>
                <a:cs typeface="Arial MT"/>
              </a:rPr>
              <a:t>JGIM</a:t>
            </a:r>
            <a:r>
              <a:rPr dirty="0" sz="1400" spc="-20">
                <a:solidFill>
                  <a:srgbClr val="0D2841"/>
                </a:solidFill>
                <a:latin typeface="Arial MT"/>
                <a:cs typeface="Arial MT"/>
              </a:rPr>
              <a:t> 2024</a:t>
            </a:r>
            <a:endParaRPr sz="1400">
              <a:latin typeface="Arial MT"/>
              <a:cs typeface="Arial MT"/>
            </a:endParaRPr>
          </a:p>
          <a:p>
            <a:pPr algn="just" marL="12700">
              <a:lnSpc>
                <a:spcPts val="1650"/>
              </a:lnSpc>
            </a:pPr>
            <a:r>
              <a:rPr dirty="0" sz="1400">
                <a:solidFill>
                  <a:srgbClr val="0D2841"/>
                </a:solidFill>
                <a:latin typeface="Arial MT"/>
                <a:cs typeface="Arial MT"/>
              </a:rPr>
              <a:t>McNeeley</a:t>
            </a:r>
            <a:r>
              <a:rPr dirty="0" sz="1400" spc="-90">
                <a:solidFill>
                  <a:srgbClr val="0D2841"/>
                </a:solidFill>
                <a:latin typeface="Arial MT"/>
                <a:cs typeface="Arial MT"/>
              </a:rPr>
              <a:t> </a:t>
            </a:r>
            <a:r>
              <a:rPr dirty="0" sz="1400">
                <a:solidFill>
                  <a:srgbClr val="0D2841"/>
                </a:solidFill>
                <a:latin typeface="Arial MT"/>
                <a:cs typeface="Arial MT"/>
              </a:rPr>
              <a:t>et</a:t>
            </a:r>
            <a:r>
              <a:rPr dirty="0" sz="1400" spc="-10">
                <a:solidFill>
                  <a:srgbClr val="0D2841"/>
                </a:solidFill>
                <a:latin typeface="Arial MT"/>
                <a:cs typeface="Arial MT"/>
              </a:rPr>
              <a:t> </a:t>
            </a:r>
            <a:r>
              <a:rPr dirty="0" sz="1400">
                <a:solidFill>
                  <a:srgbClr val="0D2841"/>
                </a:solidFill>
                <a:latin typeface="Arial MT"/>
                <a:cs typeface="Arial MT"/>
              </a:rPr>
              <a:t>al.</a:t>
            </a:r>
            <a:r>
              <a:rPr dirty="0" sz="1400" spc="-10">
                <a:solidFill>
                  <a:srgbClr val="0D2841"/>
                </a:solidFill>
                <a:latin typeface="Arial MT"/>
                <a:cs typeface="Arial MT"/>
              </a:rPr>
              <a:t> </a:t>
            </a:r>
            <a:r>
              <a:rPr dirty="0" sz="1400">
                <a:solidFill>
                  <a:srgbClr val="0D2841"/>
                </a:solidFill>
                <a:latin typeface="Arial MT"/>
                <a:cs typeface="Arial MT"/>
              </a:rPr>
              <a:t>JAMA</a:t>
            </a:r>
            <a:r>
              <a:rPr dirty="0" sz="1400" spc="-35">
                <a:solidFill>
                  <a:srgbClr val="0D2841"/>
                </a:solidFill>
                <a:latin typeface="Arial MT"/>
                <a:cs typeface="Arial MT"/>
              </a:rPr>
              <a:t> </a:t>
            </a:r>
            <a:r>
              <a:rPr dirty="0" sz="1400">
                <a:solidFill>
                  <a:srgbClr val="0D2841"/>
                </a:solidFill>
                <a:latin typeface="Arial MT"/>
                <a:cs typeface="Arial MT"/>
              </a:rPr>
              <a:t>Internal</a:t>
            </a:r>
            <a:r>
              <a:rPr dirty="0" sz="1400" spc="-5">
                <a:solidFill>
                  <a:srgbClr val="0D2841"/>
                </a:solidFill>
                <a:latin typeface="Arial MT"/>
                <a:cs typeface="Arial MT"/>
              </a:rPr>
              <a:t> </a:t>
            </a:r>
            <a:r>
              <a:rPr dirty="0" sz="1400">
                <a:solidFill>
                  <a:srgbClr val="0D2841"/>
                </a:solidFill>
                <a:latin typeface="Arial MT"/>
                <a:cs typeface="Arial MT"/>
              </a:rPr>
              <a:t>Medicine</a:t>
            </a:r>
            <a:r>
              <a:rPr dirty="0" sz="1400" spc="-95">
                <a:solidFill>
                  <a:srgbClr val="0D2841"/>
                </a:solidFill>
                <a:latin typeface="Arial MT"/>
                <a:cs typeface="Arial MT"/>
              </a:rPr>
              <a:t> </a:t>
            </a:r>
            <a:r>
              <a:rPr dirty="0" sz="1400" spc="-20">
                <a:solidFill>
                  <a:srgbClr val="0D2841"/>
                </a:solidFill>
                <a:latin typeface="Arial MT"/>
                <a:cs typeface="Arial MT"/>
              </a:rPr>
              <a:t>2024</a:t>
            </a:r>
            <a:endParaRPr sz="1400">
              <a:latin typeface="Arial MT"/>
              <a:cs typeface="Arial MT"/>
            </a:endParaRPr>
          </a:p>
        </p:txBody>
      </p:sp>
      <p:sp>
        <p:nvSpPr>
          <p:cNvPr id="7" name="object 7" descr=""/>
          <p:cNvSpPr/>
          <p:nvPr/>
        </p:nvSpPr>
        <p:spPr>
          <a:xfrm>
            <a:off x="1523874" y="3449015"/>
            <a:ext cx="287020" cy="388620"/>
          </a:xfrm>
          <a:custGeom>
            <a:avLst/>
            <a:gdLst/>
            <a:ahLst/>
            <a:cxnLst/>
            <a:rect l="l" t="t" r="r" b="b"/>
            <a:pathLst>
              <a:path w="287019" h="388620">
                <a:moveTo>
                  <a:pt x="144046" y="0"/>
                </a:moveTo>
                <a:lnTo>
                  <a:pt x="7595" y="65781"/>
                </a:lnTo>
                <a:lnTo>
                  <a:pt x="0" y="74745"/>
                </a:lnTo>
                <a:lnTo>
                  <a:pt x="1567" y="79589"/>
                </a:lnTo>
                <a:lnTo>
                  <a:pt x="7595" y="84337"/>
                </a:lnTo>
                <a:lnTo>
                  <a:pt x="15559" y="87251"/>
                </a:lnTo>
                <a:lnTo>
                  <a:pt x="24727" y="88306"/>
                </a:lnTo>
                <a:lnTo>
                  <a:pt x="33983" y="87487"/>
                </a:lnTo>
                <a:lnTo>
                  <a:pt x="43058" y="84337"/>
                </a:lnTo>
                <a:lnTo>
                  <a:pt x="118161" y="45035"/>
                </a:lnTo>
                <a:lnTo>
                  <a:pt x="118161" y="375306"/>
                </a:lnTo>
                <a:lnTo>
                  <a:pt x="120151" y="380465"/>
                </a:lnTo>
                <a:lnTo>
                  <a:pt x="125579" y="384678"/>
                </a:lnTo>
                <a:lnTo>
                  <a:pt x="133630" y="387518"/>
                </a:lnTo>
                <a:lnTo>
                  <a:pt x="143492" y="388560"/>
                </a:lnTo>
                <a:lnTo>
                  <a:pt x="153349" y="387518"/>
                </a:lnTo>
                <a:lnTo>
                  <a:pt x="161401" y="384678"/>
                </a:lnTo>
                <a:lnTo>
                  <a:pt x="166831" y="380465"/>
                </a:lnTo>
                <a:lnTo>
                  <a:pt x="168778" y="375306"/>
                </a:lnTo>
                <a:lnTo>
                  <a:pt x="168777" y="45023"/>
                </a:lnTo>
                <a:lnTo>
                  <a:pt x="243926" y="84343"/>
                </a:lnTo>
                <a:lnTo>
                  <a:pt x="252221" y="87226"/>
                </a:lnTo>
                <a:lnTo>
                  <a:pt x="261657" y="88187"/>
                </a:lnTo>
                <a:lnTo>
                  <a:pt x="271093" y="87226"/>
                </a:lnTo>
                <a:lnTo>
                  <a:pt x="279389" y="84343"/>
                </a:lnTo>
                <a:lnTo>
                  <a:pt x="284898" y="80002"/>
                </a:lnTo>
                <a:lnTo>
                  <a:pt x="286735" y="75065"/>
                </a:lnTo>
                <a:lnTo>
                  <a:pt x="284898" y="70128"/>
                </a:lnTo>
                <a:lnTo>
                  <a:pt x="279389" y="65787"/>
                </a:lnTo>
                <a:lnTo>
                  <a:pt x="161178" y="3971"/>
                </a:lnTo>
                <a:lnTo>
                  <a:pt x="153214" y="1054"/>
                </a:lnTo>
                <a:lnTo>
                  <a:pt x="144046" y="0"/>
                </a:lnTo>
                <a:close/>
              </a:path>
            </a:pathLst>
          </a:custGeom>
          <a:solidFill>
            <a:srgbClr val="000000"/>
          </a:solidFill>
        </p:spPr>
        <p:txBody>
          <a:bodyPr wrap="square" lIns="0" tIns="0" rIns="0" bIns="0" rtlCol="0"/>
          <a:lstStyle/>
          <a:p/>
        </p:txBody>
      </p:sp>
      <p:sp>
        <p:nvSpPr>
          <p:cNvPr id="8" name="object 8" descr=""/>
          <p:cNvSpPr/>
          <p:nvPr/>
        </p:nvSpPr>
        <p:spPr>
          <a:xfrm>
            <a:off x="1523874" y="3887165"/>
            <a:ext cx="287020" cy="388620"/>
          </a:xfrm>
          <a:custGeom>
            <a:avLst/>
            <a:gdLst/>
            <a:ahLst/>
            <a:cxnLst/>
            <a:rect l="l" t="t" r="r" b="b"/>
            <a:pathLst>
              <a:path w="287019" h="388620">
                <a:moveTo>
                  <a:pt x="144046" y="0"/>
                </a:moveTo>
                <a:lnTo>
                  <a:pt x="7595" y="65781"/>
                </a:lnTo>
                <a:lnTo>
                  <a:pt x="0" y="74746"/>
                </a:lnTo>
                <a:lnTo>
                  <a:pt x="1567" y="79589"/>
                </a:lnTo>
                <a:lnTo>
                  <a:pt x="7595" y="84337"/>
                </a:lnTo>
                <a:lnTo>
                  <a:pt x="15559" y="87251"/>
                </a:lnTo>
                <a:lnTo>
                  <a:pt x="24727" y="88306"/>
                </a:lnTo>
                <a:lnTo>
                  <a:pt x="33983" y="87487"/>
                </a:lnTo>
                <a:lnTo>
                  <a:pt x="43058" y="84337"/>
                </a:lnTo>
                <a:lnTo>
                  <a:pt x="118161" y="45035"/>
                </a:lnTo>
                <a:lnTo>
                  <a:pt x="118161" y="375306"/>
                </a:lnTo>
                <a:lnTo>
                  <a:pt x="120151" y="380465"/>
                </a:lnTo>
                <a:lnTo>
                  <a:pt x="125579" y="384678"/>
                </a:lnTo>
                <a:lnTo>
                  <a:pt x="133630" y="387518"/>
                </a:lnTo>
                <a:lnTo>
                  <a:pt x="143492" y="388560"/>
                </a:lnTo>
                <a:lnTo>
                  <a:pt x="153349" y="387518"/>
                </a:lnTo>
                <a:lnTo>
                  <a:pt x="161401" y="384678"/>
                </a:lnTo>
                <a:lnTo>
                  <a:pt x="166831" y="380465"/>
                </a:lnTo>
                <a:lnTo>
                  <a:pt x="168778" y="375306"/>
                </a:lnTo>
                <a:lnTo>
                  <a:pt x="168777" y="45023"/>
                </a:lnTo>
                <a:lnTo>
                  <a:pt x="243926" y="84343"/>
                </a:lnTo>
                <a:lnTo>
                  <a:pt x="252221" y="87226"/>
                </a:lnTo>
                <a:lnTo>
                  <a:pt x="261657" y="88186"/>
                </a:lnTo>
                <a:lnTo>
                  <a:pt x="271093" y="87226"/>
                </a:lnTo>
                <a:lnTo>
                  <a:pt x="279389" y="84343"/>
                </a:lnTo>
                <a:lnTo>
                  <a:pt x="284898" y="80002"/>
                </a:lnTo>
                <a:lnTo>
                  <a:pt x="286735" y="75065"/>
                </a:lnTo>
                <a:lnTo>
                  <a:pt x="284898" y="70128"/>
                </a:lnTo>
                <a:lnTo>
                  <a:pt x="279389" y="65787"/>
                </a:lnTo>
                <a:lnTo>
                  <a:pt x="161178" y="3971"/>
                </a:lnTo>
                <a:lnTo>
                  <a:pt x="153214" y="1054"/>
                </a:lnTo>
                <a:lnTo>
                  <a:pt x="144046" y="0"/>
                </a:lnTo>
                <a:close/>
              </a:path>
            </a:pathLst>
          </a:custGeom>
          <a:solidFill>
            <a:srgbClr val="000000"/>
          </a:solidFill>
        </p:spPr>
        <p:txBody>
          <a:bodyPr wrap="square" lIns="0" tIns="0" rIns="0" bIns="0" rtlCol="0"/>
          <a:lstStyl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76542" rIns="0" bIns="0" rtlCol="0" vert="horz">
            <a:spAutoFit/>
          </a:bodyPr>
          <a:lstStyle/>
          <a:p>
            <a:pPr marL="468630">
              <a:lnSpc>
                <a:spcPct val="100000"/>
              </a:lnSpc>
              <a:spcBef>
                <a:spcPts val="130"/>
              </a:spcBef>
            </a:pPr>
            <a:r>
              <a:rPr dirty="0" sz="4850"/>
              <a:t>Talk</a:t>
            </a:r>
            <a:r>
              <a:rPr dirty="0" sz="4850" spc="60"/>
              <a:t> </a:t>
            </a:r>
            <a:r>
              <a:rPr dirty="0" sz="4850"/>
              <a:t>to</a:t>
            </a:r>
            <a:r>
              <a:rPr dirty="0" sz="4850" spc="30"/>
              <a:t> </a:t>
            </a:r>
            <a:r>
              <a:rPr dirty="0" sz="4850"/>
              <a:t>me</a:t>
            </a:r>
            <a:r>
              <a:rPr dirty="0" sz="4850" spc="20"/>
              <a:t> </a:t>
            </a:r>
            <a:r>
              <a:rPr dirty="0" sz="4850"/>
              <a:t>about</a:t>
            </a:r>
            <a:r>
              <a:rPr dirty="0" sz="4850" spc="55"/>
              <a:t> </a:t>
            </a:r>
            <a:r>
              <a:rPr dirty="0" sz="4850"/>
              <a:t>your</a:t>
            </a:r>
            <a:r>
              <a:rPr dirty="0" sz="4850" spc="65"/>
              <a:t> </a:t>
            </a:r>
            <a:r>
              <a:rPr dirty="0" sz="4850" spc="-10"/>
              <a:t>methadone…</a:t>
            </a:r>
            <a:endParaRPr sz="4850"/>
          </a:p>
        </p:txBody>
      </p:sp>
      <p:sp>
        <p:nvSpPr>
          <p:cNvPr id="3" name="object 3" descr=""/>
          <p:cNvSpPr txBox="1"/>
          <p:nvPr/>
        </p:nvSpPr>
        <p:spPr>
          <a:xfrm>
            <a:off x="395287" y="1881123"/>
            <a:ext cx="3686175" cy="2209800"/>
          </a:xfrm>
          <a:prstGeom prst="rect">
            <a:avLst/>
          </a:prstGeom>
          <a:solidFill>
            <a:srgbClr val="155F82"/>
          </a:solidFill>
        </p:spPr>
        <p:txBody>
          <a:bodyPr wrap="square" lIns="0" tIns="135255" rIns="0" bIns="0" rtlCol="0" vert="horz">
            <a:spAutoFit/>
          </a:bodyPr>
          <a:lstStyle/>
          <a:p>
            <a:pPr algn="ctr" marL="81915" marR="81280">
              <a:lnSpc>
                <a:spcPct val="86400"/>
              </a:lnSpc>
              <a:spcBef>
                <a:spcPts val="1065"/>
              </a:spcBef>
            </a:pPr>
            <a:r>
              <a:rPr dirty="0" sz="2100">
                <a:solidFill>
                  <a:srgbClr val="FFFFFF"/>
                </a:solidFill>
                <a:latin typeface="Arial MT"/>
                <a:cs typeface="Arial MT"/>
              </a:rPr>
              <a:t>“Are you</a:t>
            </a:r>
            <a:r>
              <a:rPr dirty="0" sz="2100" spc="5">
                <a:solidFill>
                  <a:srgbClr val="FFFFFF"/>
                </a:solidFill>
                <a:latin typeface="Arial MT"/>
                <a:cs typeface="Arial MT"/>
              </a:rPr>
              <a:t> </a:t>
            </a:r>
            <a:r>
              <a:rPr dirty="0" sz="2100">
                <a:solidFill>
                  <a:srgbClr val="FFFFFF"/>
                </a:solidFill>
                <a:latin typeface="Arial MT"/>
                <a:cs typeface="Arial MT"/>
              </a:rPr>
              <a:t>currently</a:t>
            </a:r>
            <a:r>
              <a:rPr dirty="0" sz="2100" spc="-25">
                <a:solidFill>
                  <a:srgbClr val="FFFFFF"/>
                </a:solidFill>
                <a:latin typeface="Arial MT"/>
                <a:cs typeface="Arial MT"/>
              </a:rPr>
              <a:t> </a:t>
            </a:r>
            <a:r>
              <a:rPr dirty="0" sz="2100">
                <a:solidFill>
                  <a:srgbClr val="FFFFFF"/>
                </a:solidFill>
                <a:latin typeface="Arial MT"/>
                <a:cs typeface="Arial MT"/>
              </a:rPr>
              <a:t>enrolled</a:t>
            </a:r>
            <a:r>
              <a:rPr dirty="0" sz="2100" spc="-70">
                <a:solidFill>
                  <a:srgbClr val="FFFFFF"/>
                </a:solidFill>
                <a:latin typeface="Arial MT"/>
                <a:cs typeface="Arial MT"/>
              </a:rPr>
              <a:t> </a:t>
            </a:r>
            <a:r>
              <a:rPr dirty="0" sz="2100" spc="-25">
                <a:solidFill>
                  <a:srgbClr val="FFFFFF"/>
                </a:solidFill>
                <a:latin typeface="Arial MT"/>
                <a:cs typeface="Arial MT"/>
              </a:rPr>
              <a:t>in </a:t>
            </a:r>
            <a:r>
              <a:rPr dirty="0" sz="2100">
                <a:solidFill>
                  <a:srgbClr val="FFFFFF"/>
                </a:solidFill>
                <a:latin typeface="Arial MT"/>
                <a:cs typeface="Arial MT"/>
              </a:rPr>
              <a:t>an</a:t>
            </a:r>
            <a:r>
              <a:rPr dirty="0" sz="2100" spc="-60">
                <a:solidFill>
                  <a:srgbClr val="FFFFFF"/>
                </a:solidFill>
                <a:latin typeface="Arial MT"/>
                <a:cs typeface="Arial MT"/>
              </a:rPr>
              <a:t> </a:t>
            </a:r>
            <a:r>
              <a:rPr dirty="0" sz="2100">
                <a:solidFill>
                  <a:srgbClr val="FFFFFF"/>
                </a:solidFill>
                <a:latin typeface="Arial MT"/>
                <a:cs typeface="Arial MT"/>
              </a:rPr>
              <a:t>Opioid</a:t>
            </a:r>
            <a:r>
              <a:rPr dirty="0" sz="2100" spc="-50">
                <a:solidFill>
                  <a:srgbClr val="FFFFFF"/>
                </a:solidFill>
                <a:latin typeface="Arial MT"/>
                <a:cs typeface="Arial MT"/>
              </a:rPr>
              <a:t> </a:t>
            </a:r>
            <a:r>
              <a:rPr dirty="0" sz="2100" spc="-10">
                <a:solidFill>
                  <a:srgbClr val="FFFFFF"/>
                </a:solidFill>
                <a:latin typeface="Arial MT"/>
                <a:cs typeface="Arial MT"/>
              </a:rPr>
              <a:t>Treatment</a:t>
            </a:r>
            <a:r>
              <a:rPr dirty="0" sz="2100" spc="-70">
                <a:solidFill>
                  <a:srgbClr val="FFFFFF"/>
                </a:solidFill>
                <a:latin typeface="Arial MT"/>
                <a:cs typeface="Arial MT"/>
              </a:rPr>
              <a:t> </a:t>
            </a:r>
            <a:r>
              <a:rPr dirty="0" sz="2100" spc="-10">
                <a:solidFill>
                  <a:srgbClr val="FFFFFF"/>
                </a:solidFill>
                <a:latin typeface="Arial MT"/>
                <a:cs typeface="Arial MT"/>
              </a:rPr>
              <a:t>Program </a:t>
            </a:r>
            <a:r>
              <a:rPr dirty="0" sz="2100" spc="-45">
                <a:solidFill>
                  <a:srgbClr val="FFFFFF"/>
                </a:solidFill>
                <a:latin typeface="Arial MT"/>
                <a:cs typeface="Arial MT"/>
              </a:rPr>
              <a:t>(OTP,</a:t>
            </a:r>
            <a:r>
              <a:rPr dirty="0" sz="2100" spc="-65">
                <a:solidFill>
                  <a:srgbClr val="FFFFFF"/>
                </a:solidFill>
                <a:latin typeface="Arial MT"/>
                <a:cs typeface="Arial MT"/>
              </a:rPr>
              <a:t> </a:t>
            </a:r>
            <a:r>
              <a:rPr dirty="0" sz="2100">
                <a:solidFill>
                  <a:srgbClr val="FFFFFF"/>
                </a:solidFill>
                <a:latin typeface="Arial MT"/>
                <a:cs typeface="Arial MT"/>
              </a:rPr>
              <a:t>aka</a:t>
            </a:r>
            <a:r>
              <a:rPr dirty="0" sz="2100" spc="-50">
                <a:solidFill>
                  <a:srgbClr val="FFFFFF"/>
                </a:solidFill>
                <a:latin typeface="Arial MT"/>
                <a:cs typeface="Arial MT"/>
              </a:rPr>
              <a:t> </a:t>
            </a:r>
            <a:r>
              <a:rPr dirty="0" sz="2100" spc="-10">
                <a:solidFill>
                  <a:srgbClr val="FFFFFF"/>
                </a:solidFill>
                <a:latin typeface="Arial MT"/>
                <a:cs typeface="Arial MT"/>
              </a:rPr>
              <a:t>methadone </a:t>
            </a:r>
            <a:r>
              <a:rPr dirty="0" sz="2100">
                <a:solidFill>
                  <a:srgbClr val="FFFFFF"/>
                </a:solidFill>
                <a:latin typeface="Arial MT"/>
                <a:cs typeface="Arial MT"/>
              </a:rPr>
              <a:t>program)?</a:t>
            </a:r>
            <a:r>
              <a:rPr dirty="0" sz="2100" spc="-20">
                <a:solidFill>
                  <a:srgbClr val="FFFFFF"/>
                </a:solidFill>
                <a:latin typeface="Arial MT"/>
                <a:cs typeface="Arial MT"/>
              </a:rPr>
              <a:t> </a:t>
            </a:r>
            <a:r>
              <a:rPr dirty="0" sz="2100">
                <a:solidFill>
                  <a:srgbClr val="FFFFFF"/>
                </a:solidFill>
                <a:latin typeface="Arial MT"/>
                <a:cs typeface="Arial MT"/>
              </a:rPr>
              <a:t>If</a:t>
            </a:r>
            <a:r>
              <a:rPr dirty="0" sz="2100" spc="-25">
                <a:solidFill>
                  <a:srgbClr val="FFFFFF"/>
                </a:solidFill>
                <a:latin typeface="Arial MT"/>
                <a:cs typeface="Arial MT"/>
              </a:rPr>
              <a:t> </a:t>
            </a:r>
            <a:r>
              <a:rPr dirty="0" sz="2100">
                <a:solidFill>
                  <a:srgbClr val="FFFFFF"/>
                </a:solidFill>
                <a:latin typeface="Arial MT"/>
                <a:cs typeface="Arial MT"/>
              </a:rPr>
              <a:t>so,</a:t>
            </a:r>
            <a:r>
              <a:rPr dirty="0" sz="2100" spc="-35">
                <a:solidFill>
                  <a:srgbClr val="FFFFFF"/>
                </a:solidFill>
                <a:latin typeface="Arial MT"/>
                <a:cs typeface="Arial MT"/>
              </a:rPr>
              <a:t> </a:t>
            </a:r>
            <a:r>
              <a:rPr dirty="0" sz="2100">
                <a:solidFill>
                  <a:srgbClr val="FFFFFF"/>
                </a:solidFill>
                <a:latin typeface="Arial MT"/>
                <a:cs typeface="Arial MT"/>
              </a:rPr>
              <a:t>what</a:t>
            </a:r>
            <a:r>
              <a:rPr dirty="0" sz="2100" spc="-30">
                <a:solidFill>
                  <a:srgbClr val="FFFFFF"/>
                </a:solidFill>
                <a:latin typeface="Arial MT"/>
                <a:cs typeface="Arial MT"/>
              </a:rPr>
              <a:t> </a:t>
            </a:r>
            <a:r>
              <a:rPr dirty="0" sz="2100">
                <a:solidFill>
                  <a:srgbClr val="FFFFFF"/>
                </a:solidFill>
                <a:latin typeface="Arial MT"/>
                <a:cs typeface="Arial MT"/>
              </a:rPr>
              <a:t>is</a:t>
            </a:r>
            <a:r>
              <a:rPr dirty="0" sz="2100" spc="-40">
                <a:solidFill>
                  <a:srgbClr val="FFFFFF"/>
                </a:solidFill>
                <a:latin typeface="Arial MT"/>
                <a:cs typeface="Arial MT"/>
              </a:rPr>
              <a:t> </a:t>
            </a:r>
            <a:r>
              <a:rPr dirty="0" sz="2100" spc="-25">
                <a:solidFill>
                  <a:srgbClr val="FFFFFF"/>
                </a:solidFill>
                <a:latin typeface="Arial MT"/>
                <a:cs typeface="Arial MT"/>
              </a:rPr>
              <a:t>the </a:t>
            </a:r>
            <a:r>
              <a:rPr dirty="0" sz="2100">
                <a:solidFill>
                  <a:srgbClr val="FFFFFF"/>
                </a:solidFill>
                <a:latin typeface="Arial MT"/>
                <a:cs typeface="Arial MT"/>
              </a:rPr>
              <a:t>name of</a:t>
            </a:r>
            <a:r>
              <a:rPr dirty="0" sz="2100" spc="-15">
                <a:solidFill>
                  <a:srgbClr val="FFFFFF"/>
                </a:solidFill>
                <a:latin typeface="Arial MT"/>
                <a:cs typeface="Arial MT"/>
              </a:rPr>
              <a:t> </a:t>
            </a:r>
            <a:r>
              <a:rPr dirty="0" sz="2100">
                <a:solidFill>
                  <a:srgbClr val="FFFFFF"/>
                </a:solidFill>
                <a:latin typeface="Arial MT"/>
                <a:cs typeface="Arial MT"/>
              </a:rPr>
              <a:t>the program</a:t>
            </a:r>
            <a:r>
              <a:rPr dirty="0" sz="2100" spc="-50">
                <a:solidFill>
                  <a:srgbClr val="FFFFFF"/>
                </a:solidFill>
                <a:latin typeface="Arial MT"/>
                <a:cs typeface="Arial MT"/>
              </a:rPr>
              <a:t> </a:t>
            </a:r>
            <a:r>
              <a:rPr dirty="0" sz="2100">
                <a:solidFill>
                  <a:srgbClr val="FFFFFF"/>
                </a:solidFill>
                <a:latin typeface="Arial MT"/>
                <a:cs typeface="Arial MT"/>
              </a:rPr>
              <a:t>and</a:t>
            </a:r>
            <a:r>
              <a:rPr dirty="0" sz="2100" spc="-70">
                <a:solidFill>
                  <a:srgbClr val="FFFFFF"/>
                </a:solidFill>
                <a:latin typeface="Arial MT"/>
                <a:cs typeface="Arial MT"/>
              </a:rPr>
              <a:t> </a:t>
            </a:r>
            <a:r>
              <a:rPr dirty="0" sz="2100" spc="-25">
                <a:solidFill>
                  <a:srgbClr val="FFFFFF"/>
                </a:solidFill>
                <a:latin typeface="Arial MT"/>
                <a:cs typeface="Arial MT"/>
              </a:rPr>
              <a:t>if </a:t>
            </a:r>
            <a:r>
              <a:rPr dirty="0" sz="2100">
                <a:solidFill>
                  <a:srgbClr val="FFFFFF"/>
                </a:solidFill>
                <a:latin typeface="Arial MT"/>
                <a:cs typeface="Arial MT"/>
              </a:rPr>
              <a:t>you</a:t>
            </a:r>
            <a:r>
              <a:rPr dirty="0" sz="2100" spc="-25">
                <a:solidFill>
                  <a:srgbClr val="FFFFFF"/>
                </a:solidFill>
                <a:latin typeface="Arial MT"/>
                <a:cs typeface="Arial MT"/>
              </a:rPr>
              <a:t> </a:t>
            </a:r>
            <a:r>
              <a:rPr dirty="0" sz="2100">
                <a:solidFill>
                  <a:srgbClr val="FFFFFF"/>
                </a:solidFill>
                <a:latin typeface="Arial MT"/>
                <a:cs typeface="Arial MT"/>
              </a:rPr>
              <a:t>have</a:t>
            </a:r>
            <a:r>
              <a:rPr dirty="0" sz="2100" spc="-25">
                <a:solidFill>
                  <a:srgbClr val="FFFFFF"/>
                </a:solidFill>
                <a:latin typeface="Arial MT"/>
                <a:cs typeface="Arial MT"/>
              </a:rPr>
              <a:t> </a:t>
            </a:r>
            <a:r>
              <a:rPr dirty="0" sz="2100">
                <a:solidFill>
                  <a:srgbClr val="FFFFFF"/>
                </a:solidFill>
                <a:latin typeface="Arial MT"/>
                <a:cs typeface="Arial MT"/>
              </a:rPr>
              <a:t>contact</a:t>
            </a:r>
            <a:r>
              <a:rPr dirty="0" sz="2100" spc="-35">
                <a:solidFill>
                  <a:srgbClr val="FFFFFF"/>
                </a:solidFill>
                <a:latin typeface="Arial MT"/>
                <a:cs typeface="Arial MT"/>
              </a:rPr>
              <a:t> </a:t>
            </a:r>
            <a:r>
              <a:rPr dirty="0" sz="2100">
                <a:solidFill>
                  <a:srgbClr val="FFFFFF"/>
                </a:solidFill>
                <a:latin typeface="Arial MT"/>
                <a:cs typeface="Arial MT"/>
              </a:rPr>
              <a:t>info</a:t>
            </a:r>
            <a:r>
              <a:rPr dirty="0" sz="2100" spc="-20">
                <a:solidFill>
                  <a:srgbClr val="FFFFFF"/>
                </a:solidFill>
                <a:latin typeface="Arial MT"/>
                <a:cs typeface="Arial MT"/>
              </a:rPr>
              <a:t> </a:t>
            </a:r>
            <a:r>
              <a:rPr dirty="0" sz="2100">
                <a:solidFill>
                  <a:srgbClr val="FFFFFF"/>
                </a:solidFill>
                <a:latin typeface="Arial MT"/>
                <a:cs typeface="Arial MT"/>
              </a:rPr>
              <a:t>or</a:t>
            </a:r>
            <a:r>
              <a:rPr dirty="0" sz="2100" spc="-5">
                <a:solidFill>
                  <a:srgbClr val="FFFFFF"/>
                </a:solidFill>
                <a:latin typeface="Arial MT"/>
                <a:cs typeface="Arial MT"/>
              </a:rPr>
              <a:t> </a:t>
            </a:r>
            <a:r>
              <a:rPr dirty="0" sz="2100" spc="-50">
                <a:solidFill>
                  <a:srgbClr val="FFFFFF"/>
                </a:solidFill>
                <a:latin typeface="Arial MT"/>
                <a:cs typeface="Arial MT"/>
              </a:rPr>
              <a:t>a </a:t>
            </a:r>
            <a:r>
              <a:rPr dirty="0" sz="2100">
                <a:solidFill>
                  <a:srgbClr val="FFFFFF"/>
                </a:solidFill>
                <a:latin typeface="Arial MT"/>
                <a:cs typeface="Arial MT"/>
              </a:rPr>
              <a:t>bottle,</a:t>
            </a:r>
            <a:r>
              <a:rPr dirty="0" sz="2100" spc="-50">
                <a:solidFill>
                  <a:srgbClr val="FFFFFF"/>
                </a:solidFill>
                <a:latin typeface="Arial MT"/>
                <a:cs typeface="Arial MT"/>
              </a:rPr>
              <a:t> </a:t>
            </a:r>
            <a:r>
              <a:rPr dirty="0" sz="2100">
                <a:solidFill>
                  <a:srgbClr val="FFFFFF"/>
                </a:solidFill>
                <a:latin typeface="Arial MT"/>
                <a:cs typeface="Arial MT"/>
              </a:rPr>
              <a:t>that</a:t>
            </a:r>
            <a:r>
              <a:rPr dirty="0" sz="2100" spc="30">
                <a:solidFill>
                  <a:srgbClr val="FFFFFF"/>
                </a:solidFill>
                <a:latin typeface="Arial MT"/>
                <a:cs typeface="Arial MT"/>
              </a:rPr>
              <a:t> </a:t>
            </a:r>
            <a:r>
              <a:rPr dirty="0" sz="2100">
                <a:solidFill>
                  <a:srgbClr val="FFFFFF"/>
                </a:solidFill>
                <a:latin typeface="Arial MT"/>
                <a:cs typeface="Arial MT"/>
              </a:rPr>
              <a:t>would</a:t>
            </a:r>
            <a:r>
              <a:rPr dirty="0" sz="2100" spc="-35">
                <a:solidFill>
                  <a:srgbClr val="FFFFFF"/>
                </a:solidFill>
                <a:latin typeface="Arial MT"/>
                <a:cs typeface="Arial MT"/>
              </a:rPr>
              <a:t> </a:t>
            </a:r>
            <a:r>
              <a:rPr dirty="0" sz="2100">
                <a:solidFill>
                  <a:srgbClr val="FFFFFF"/>
                </a:solidFill>
                <a:latin typeface="Arial MT"/>
                <a:cs typeface="Arial MT"/>
              </a:rPr>
              <a:t>be</a:t>
            </a:r>
            <a:r>
              <a:rPr dirty="0" sz="2100" spc="-30">
                <a:solidFill>
                  <a:srgbClr val="FFFFFF"/>
                </a:solidFill>
                <a:latin typeface="Arial MT"/>
                <a:cs typeface="Arial MT"/>
              </a:rPr>
              <a:t> </a:t>
            </a:r>
            <a:r>
              <a:rPr dirty="0" sz="2100" spc="-10">
                <a:solidFill>
                  <a:srgbClr val="FFFFFF"/>
                </a:solidFill>
                <a:latin typeface="Arial MT"/>
                <a:cs typeface="Arial MT"/>
              </a:rPr>
              <a:t>great…”</a:t>
            </a:r>
            <a:endParaRPr sz="2100">
              <a:latin typeface="Arial MT"/>
              <a:cs typeface="Arial MT"/>
            </a:endParaRPr>
          </a:p>
        </p:txBody>
      </p:sp>
      <p:sp>
        <p:nvSpPr>
          <p:cNvPr id="4" name="object 4" descr=""/>
          <p:cNvSpPr txBox="1"/>
          <p:nvPr/>
        </p:nvSpPr>
        <p:spPr>
          <a:xfrm>
            <a:off x="4453001" y="1881123"/>
            <a:ext cx="3686175" cy="2209800"/>
          </a:xfrm>
          <a:prstGeom prst="rect">
            <a:avLst/>
          </a:prstGeom>
          <a:solidFill>
            <a:srgbClr val="155F82"/>
          </a:solidFill>
        </p:spPr>
        <p:txBody>
          <a:bodyPr wrap="square" lIns="0" tIns="0" rIns="0" bIns="0" rtlCol="0" vert="horz">
            <a:spAutoFit/>
          </a:bodyPr>
          <a:lstStyle/>
          <a:p>
            <a:pPr>
              <a:lnSpc>
                <a:spcPct val="100000"/>
              </a:lnSpc>
            </a:pPr>
            <a:endParaRPr sz="2100">
              <a:latin typeface="Times New Roman"/>
              <a:cs typeface="Times New Roman"/>
            </a:endParaRPr>
          </a:p>
          <a:p>
            <a:pPr>
              <a:lnSpc>
                <a:spcPct val="100000"/>
              </a:lnSpc>
              <a:spcBef>
                <a:spcPts val="1330"/>
              </a:spcBef>
            </a:pPr>
            <a:endParaRPr sz="2100">
              <a:latin typeface="Times New Roman"/>
              <a:cs typeface="Times New Roman"/>
            </a:endParaRPr>
          </a:p>
          <a:p>
            <a:pPr algn="ctr">
              <a:lnSpc>
                <a:spcPts val="2350"/>
              </a:lnSpc>
            </a:pPr>
            <a:r>
              <a:rPr dirty="0" sz="2100">
                <a:solidFill>
                  <a:srgbClr val="FFFFFF"/>
                </a:solidFill>
                <a:latin typeface="Arial MT"/>
                <a:cs typeface="Arial MT"/>
              </a:rPr>
              <a:t>“What</a:t>
            </a:r>
            <a:r>
              <a:rPr dirty="0" sz="2100" spc="-30">
                <a:solidFill>
                  <a:srgbClr val="FFFFFF"/>
                </a:solidFill>
                <a:latin typeface="Arial MT"/>
                <a:cs typeface="Arial MT"/>
              </a:rPr>
              <a:t> </a:t>
            </a:r>
            <a:r>
              <a:rPr dirty="0" sz="2100">
                <a:solidFill>
                  <a:srgbClr val="FFFFFF"/>
                </a:solidFill>
                <a:latin typeface="Arial MT"/>
                <a:cs typeface="Arial MT"/>
              </a:rPr>
              <a:t>is</a:t>
            </a:r>
            <a:r>
              <a:rPr dirty="0" sz="2100" spc="-50">
                <a:solidFill>
                  <a:srgbClr val="FFFFFF"/>
                </a:solidFill>
                <a:latin typeface="Arial MT"/>
                <a:cs typeface="Arial MT"/>
              </a:rPr>
              <a:t> </a:t>
            </a:r>
            <a:r>
              <a:rPr dirty="0" sz="2100">
                <a:solidFill>
                  <a:srgbClr val="FFFFFF"/>
                </a:solidFill>
                <a:latin typeface="Arial MT"/>
                <a:cs typeface="Arial MT"/>
              </a:rPr>
              <a:t>your</a:t>
            </a:r>
            <a:r>
              <a:rPr dirty="0" sz="2100" spc="5">
                <a:solidFill>
                  <a:srgbClr val="FFFFFF"/>
                </a:solidFill>
                <a:latin typeface="Arial MT"/>
                <a:cs typeface="Arial MT"/>
              </a:rPr>
              <a:t> </a:t>
            </a:r>
            <a:r>
              <a:rPr dirty="0" sz="2100">
                <a:solidFill>
                  <a:srgbClr val="FFFFFF"/>
                </a:solidFill>
                <a:latin typeface="Arial MT"/>
                <a:cs typeface="Arial MT"/>
              </a:rPr>
              <a:t>most</a:t>
            </a:r>
            <a:r>
              <a:rPr dirty="0" sz="2100" spc="-30">
                <a:solidFill>
                  <a:srgbClr val="FFFFFF"/>
                </a:solidFill>
                <a:latin typeface="Arial MT"/>
                <a:cs typeface="Arial MT"/>
              </a:rPr>
              <a:t> </a:t>
            </a:r>
            <a:r>
              <a:rPr dirty="0" sz="2100" spc="-10">
                <a:solidFill>
                  <a:srgbClr val="FFFFFF"/>
                </a:solidFill>
                <a:latin typeface="Arial MT"/>
                <a:cs typeface="Arial MT"/>
              </a:rPr>
              <a:t>recent</a:t>
            </a:r>
            <a:endParaRPr sz="2100">
              <a:latin typeface="Arial MT"/>
              <a:cs typeface="Arial MT"/>
            </a:endParaRPr>
          </a:p>
          <a:p>
            <a:pPr algn="ctr">
              <a:lnSpc>
                <a:spcPts val="2350"/>
              </a:lnSpc>
            </a:pPr>
            <a:r>
              <a:rPr dirty="0" sz="2100" spc="-10">
                <a:solidFill>
                  <a:srgbClr val="FFFFFF"/>
                </a:solidFill>
                <a:latin typeface="Arial MT"/>
                <a:cs typeface="Arial MT"/>
              </a:rPr>
              <a:t>dose?”</a:t>
            </a:r>
            <a:endParaRPr sz="2100">
              <a:latin typeface="Arial MT"/>
              <a:cs typeface="Arial MT"/>
            </a:endParaRPr>
          </a:p>
        </p:txBody>
      </p:sp>
      <p:sp>
        <p:nvSpPr>
          <p:cNvPr id="5" name="object 5" descr=""/>
          <p:cNvSpPr txBox="1"/>
          <p:nvPr/>
        </p:nvSpPr>
        <p:spPr>
          <a:xfrm>
            <a:off x="8510651" y="1881123"/>
            <a:ext cx="3681729" cy="2209800"/>
          </a:xfrm>
          <a:prstGeom prst="rect">
            <a:avLst/>
          </a:prstGeom>
          <a:solidFill>
            <a:srgbClr val="155F82"/>
          </a:solidFill>
        </p:spPr>
        <p:txBody>
          <a:bodyPr wrap="square" lIns="0" tIns="0" rIns="0" bIns="0" rtlCol="0" vert="horz">
            <a:spAutoFit/>
          </a:bodyPr>
          <a:lstStyle/>
          <a:p>
            <a:pPr>
              <a:lnSpc>
                <a:spcPct val="100000"/>
              </a:lnSpc>
            </a:pPr>
            <a:endParaRPr sz="2100">
              <a:latin typeface="Times New Roman"/>
              <a:cs typeface="Times New Roman"/>
            </a:endParaRPr>
          </a:p>
          <a:p>
            <a:pPr>
              <a:lnSpc>
                <a:spcPct val="100000"/>
              </a:lnSpc>
              <a:spcBef>
                <a:spcPts val="1330"/>
              </a:spcBef>
            </a:pPr>
            <a:endParaRPr sz="2100">
              <a:latin typeface="Times New Roman"/>
              <a:cs typeface="Times New Roman"/>
            </a:endParaRPr>
          </a:p>
          <a:p>
            <a:pPr algn="ctr" marL="10795">
              <a:lnSpc>
                <a:spcPts val="2350"/>
              </a:lnSpc>
            </a:pPr>
            <a:r>
              <a:rPr dirty="0" sz="2100">
                <a:solidFill>
                  <a:srgbClr val="FFFFFF"/>
                </a:solidFill>
                <a:latin typeface="Arial MT"/>
                <a:cs typeface="Arial MT"/>
              </a:rPr>
              <a:t>“When</a:t>
            </a:r>
            <a:r>
              <a:rPr dirty="0" sz="2100" spc="-35">
                <a:solidFill>
                  <a:srgbClr val="FFFFFF"/>
                </a:solidFill>
                <a:latin typeface="Arial MT"/>
                <a:cs typeface="Arial MT"/>
              </a:rPr>
              <a:t> </a:t>
            </a:r>
            <a:r>
              <a:rPr dirty="0" sz="2100">
                <a:solidFill>
                  <a:srgbClr val="FFFFFF"/>
                </a:solidFill>
                <a:latin typeface="Arial MT"/>
                <a:cs typeface="Arial MT"/>
              </a:rPr>
              <a:t>did</a:t>
            </a:r>
            <a:r>
              <a:rPr dirty="0" sz="2100" spc="-30">
                <a:solidFill>
                  <a:srgbClr val="FFFFFF"/>
                </a:solidFill>
                <a:latin typeface="Arial MT"/>
                <a:cs typeface="Arial MT"/>
              </a:rPr>
              <a:t> </a:t>
            </a:r>
            <a:r>
              <a:rPr dirty="0" sz="2100">
                <a:solidFill>
                  <a:srgbClr val="FFFFFF"/>
                </a:solidFill>
                <a:latin typeface="Arial MT"/>
                <a:cs typeface="Arial MT"/>
              </a:rPr>
              <a:t>you</a:t>
            </a:r>
            <a:r>
              <a:rPr dirty="0" sz="2100" spc="-30">
                <a:solidFill>
                  <a:srgbClr val="FFFFFF"/>
                </a:solidFill>
                <a:latin typeface="Arial MT"/>
                <a:cs typeface="Arial MT"/>
              </a:rPr>
              <a:t> </a:t>
            </a:r>
            <a:r>
              <a:rPr dirty="0" sz="2100">
                <a:solidFill>
                  <a:srgbClr val="FFFFFF"/>
                </a:solidFill>
                <a:latin typeface="Arial MT"/>
                <a:cs typeface="Arial MT"/>
              </a:rPr>
              <a:t>last</a:t>
            </a:r>
            <a:r>
              <a:rPr dirty="0" sz="2100" spc="30">
                <a:solidFill>
                  <a:srgbClr val="FFFFFF"/>
                </a:solidFill>
                <a:latin typeface="Arial MT"/>
                <a:cs typeface="Arial MT"/>
              </a:rPr>
              <a:t> </a:t>
            </a:r>
            <a:r>
              <a:rPr dirty="0" sz="2100" spc="-20">
                <a:solidFill>
                  <a:srgbClr val="FFFFFF"/>
                </a:solidFill>
                <a:latin typeface="Arial MT"/>
                <a:cs typeface="Arial MT"/>
              </a:rPr>
              <a:t>take</a:t>
            </a:r>
            <a:endParaRPr sz="2100">
              <a:latin typeface="Arial MT"/>
              <a:cs typeface="Arial MT"/>
            </a:endParaRPr>
          </a:p>
          <a:p>
            <a:pPr algn="ctr" marL="8890">
              <a:lnSpc>
                <a:spcPts val="2350"/>
              </a:lnSpc>
            </a:pPr>
            <a:r>
              <a:rPr dirty="0" sz="2100" spc="-10">
                <a:solidFill>
                  <a:srgbClr val="FFFFFF"/>
                </a:solidFill>
                <a:latin typeface="Arial MT"/>
                <a:cs typeface="Arial MT"/>
              </a:rPr>
              <a:t>methadone?”</a:t>
            </a:r>
            <a:endParaRPr sz="2100">
              <a:latin typeface="Arial MT"/>
              <a:cs typeface="Arial MT"/>
            </a:endParaRPr>
          </a:p>
        </p:txBody>
      </p:sp>
      <p:sp>
        <p:nvSpPr>
          <p:cNvPr id="6" name="object 6" descr=""/>
          <p:cNvSpPr txBox="1"/>
          <p:nvPr/>
        </p:nvSpPr>
        <p:spPr>
          <a:xfrm>
            <a:off x="2424176" y="4462462"/>
            <a:ext cx="3686175" cy="2209800"/>
          </a:xfrm>
          <a:prstGeom prst="rect">
            <a:avLst/>
          </a:prstGeom>
          <a:solidFill>
            <a:srgbClr val="155F82"/>
          </a:solidFill>
        </p:spPr>
        <p:txBody>
          <a:bodyPr wrap="square" lIns="0" tIns="0" rIns="0" bIns="0" rtlCol="0" vert="horz">
            <a:spAutoFit/>
          </a:bodyPr>
          <a:lstStyle/>
          <a:p>
            <a:pPr>
              <a:lnSpc>
                <a:spcPct val="100000"/>
              </a:lnSpc>
            </a:pPr>
            <a:endParaRPr sz="2100">
              <a:latin typeface="Times New Roman"/>
              <a:cs typeface="Times New Roman"/>
            </a:endParaRPr>
          </a:p>
          <a:p>
            <a:pPr>
              <a:lnSpc>
                <a:spcPct val="100000"/>
              </a:lnSpc>
              <a:spcBef>
                <a:spcPts val="630"/>
              </a:spcBef>
            </a:pPr>
            <a:endParaRPr sz="2100">
              <a:latin typeface="Times New Roman"/>
              <a:cs typeface="Times New Roman"/>
            </a:endParaRPr>
          </a:p>
          <a:p>
            <a:pPr algn="ctr" marL="268605" marR="274955">
              <a:lnSpc>
                <a:spcPts val="2180"/>
              </a:lnSpc>
            </a:pPr>
            <a:r>
              <a:rPr dirty="0" sz="2100">
                <a:solidFill>
                  <a:srgbClr val="FFFFFF"/>
                </a:solidFill>
                <a:latin typeface="Arial MT"/>
                <a:cs typeface="Arial MT"/>
              </a:rPr>
              <a:t>“How</a:t>
            </a:r>
            <a:r>
              <a:rPr dirty="0" sz="2100" spc="-20">
                <a:solidFill>
                  <a:srgbClr val="FFFFFF"/>
                </a:solidFill>
                <a:latin typeface="Arial MT"/>
                <a:cs typeface="Arial MT"/>
              </a:rPr>
              <a:t> </a:t>
            </a:r>
            <a:r>
              <a:rPr dirty="0" sz="2100">
                <a:solidFill>
                  <a:srgbClr val="FFFFFF"/>
                </a:solidFill>
                <a:latin typeface="Arial MT"/>
                <a:cs typeface="Arial MT"/>
              </a:rPr>
              <a:t>often</a:t>
            </a:r>
            <a:r>
              <a:rPr dirty="0" sz="2100" spc="-45">
                <a:solidFill>
                  <a:srgbClr val="FFFFFF"/>
                </a:solidFill>
                <a:latin typeface="Arial MT"/>
                <a:cs typeface="Arial MT"/>
              </a:rPr>
              <a:t> </a:t>
            </a:r>
            <a:r>
              <a:rPr dirty="0" sz="2100">
                <a:solidFill>
                  <a:srgbClr val="FFFFFF"/>
                </a:solidFill>
                <a:latin typeface="Arial MT"/>
                <a:cs typeface="Arial MT"/>
              </a:rPr>
              <a:t>do</a:t>
            </a:r>
            <a:r>
              <a:rPr dirty="0" sz="2100" spc="-45">
                <a:solidFill>
                  <a:srgbClr val="FFFFFF"/>
                </a:solidFill>
                <a:latin typeface="Arial MT"/>
                <a:cs typeface="Arial MT"/>
              </a:rPr>
              <a:t> </a:t>
            </a:r>
            <a:r>
              <a:rPr dirty="0" sz="2100">
                <a:solidFill>
                  <a:srgbClr val="FFFFFF"/>
                </a:solidFill>
                <a:latin typeface="Arial MT"/>
                <a:cs typeface="Arial MT"/>
              </a:rPr>
              <a:t>you</a:t>
            </a:r>
            <a:r>
              <a:rPr dirty="0" sz="2100" spc="-45">
                <a:solidFill>
                  <a:srgbClr val="FFFFFF"/>
                </a:solidFill>
                <a:latin typeface="Arial MT"/>
                <a:cs typeface="Arial MT"/>
              </a:rPr>
              <a:t> </a:t>
            </a:r>
            <a:r>
              <a:rPr dirty="0" sz="2100">
                <a:solidFill>
                  <a:srgbClr val="FFFFFF"/>
                </a:solidFill>
                <a:latin typeface="Arial MT"/>
                <a:cs typeface="Arial MT"/>
              </a:rPr>
              <a:t>visit</a:t>
            </a:r>
            <a:r>
              <a:rPr dirty="0" sz="2100" spc="15">
                <a:solidFill>
                  <a:srgbClr val="FFFFFF"/>
                </a:solidFill>
                <a:latin typeface="Arial MT"/>
                <a:cs typeface="Arial MT"/>
              </a:rPr>
              <a:t> </a:t>
            </a:r>
            <a:r>
              <a:rPr dirty="0" sz="2100" spc="-25">
                <a:solidFill>
                  <a:srgbClr val="FFFFFF"/>
                </a:solidFill>
                <a:latin typeface="Arial MT"/>
                <a:cs typeface="Arial MT"/>
              </a:rPr>
              <a:t>the </a:t>
            </a:r>
            <a:r>
              <a:rPr dirty="0" sz="2100">
                <a:solidFill>
                  <a:srgbClr val="FFFFFF"/>
                </a:solidFill>
                <a:latin typeface="Arial MT"/>
                <a:cs typeface="Arial MT"/>
              </a:rPr>
              <a:t>OTP?</a:t>
            </a:r>
            <a:r>
              <a:rPr dirty="0" sz="2100" spc="-55">
                <a:solidFill>
                  <a:srgbClr val="FFFFFF"/>
                </a:solidFill>
                <a:latin typeface="Arial MT"/>
                <a:cs typeface="Arial MT"/>
              </a:rPr>
              <a:t> </a:t>
            </a:r>
            <a:r>
              <a:rPr dirty="0" sz="2100">
                <a:solidFill>
                  <a:srgbClr val="FFFFFF"/>
                </a:solidFill>
                <a:latin typeface="Arial MT"/>
                <a:cs typeface="Arial MT"/>
              </a:rPr>
              <a:t>When</a:t>
            </a:r>
            <a:r>
              <a:rPr dirty="0" sz="2100" spc="25">
                <a:solidFill>
                  <a:srgbClr val="FFFFFF"/>
                </a:solidFill>
                <a:latin typeface="Arial MT"/>
                <a:cs typeface="Arial MT"/>
              </a:rPr>
              <a:t> </a:t>
            </a:r>
            <a:r>
              <a:rPr dirty="0" sz="2100">
                <a:solidFill>
                  <a:srgbClr val="FFFFFF"/>
                </a:solidFill>
                <a:latin typeface="Arial MT"/>
                <a:cs typeface="Arial MT"/>
              </a:rPr>
              <a:t>did</a:t>
            </a:r>
            <a:r>
              <a:rPr dirty="0" sz="2100" spc="-50">
                <a:solidFill>
                  <a:srgbClr val="FFFFFF"/>
                </a:solidFill>
                <a:latin typeface="Arial MT"/>
                <a:cs typeface="Arial MT"/>
              </a:rPr>
              <a:t> </a:t>
            </a:r>
            <a:r>
              <a:rPr dirty="0" sz="2100">
                <a:solidFill>
                  <a:srgbClr val="FFFFFF"/>
                </a:solidFill>
                <a:latin typeface="Arial MT"/>
                <a:cs typeface="Arial MT"/>
              </a:rPr>
              <a:t>you</a:t>
            </a:r>
            <a:r>
              <a:rPr dirty="0" sz="2100" spc="-50">
                <a:solidFill>
                  <a:srgbClr val="FFFFFF"/>
                </a:solidFill>
                <a:latin typeface="Arial MT"/>
                <a:cs typeface="Arial MT"/>
              </a:rPr>
              <a:t> </a:t>
            </a:r>
            <a:r>
              <a:rPr dirty="0" sz="2100" spc="-20">
                <a:solidFill>
                  <a:srgbClr val="FFFFFF"/>
                </a:solidFill>
                <a:latin typeface="Arial MT"/>
                <a:cs typeface="Arial MT"/>
              </a:rPr>
              <a:t>start </a:t>
            </a:r>
            <a:r>
              <a:rPr dirty="0" sz="2100">
                <a:solidFill>
                  <a:srgbClr val="FFFFFF"/>
                </a:solidFill>
                <a:latin typeface="Arial MT"/>
                <a:cs typeface="Arial MT"/>
              </a:rPr>
              <a:t>treatment</a:t>
            </a:r>
            <a:r>
              <a:rPr dirty="0" sz="2100" spc="-75">
                <a:solidFill>
                  <a:srgbClr val="FFFFFF"/>
                </a:solidFill>
                <a:latin typeface="Arial MT"/>
                <a:cs typeface="Arial MT"/>
              </a:rPr>
              <a:t> </a:t>
            </a:r>
            <a:r>
              <a:rPr dirty="0" sz="2100" spc="-10">
                <a:solidFill>
                  <a:srgbClr val="FFFFFF"/>
                </a:solidFill>
                <a:latin typeface="Arial MT"/>
                <a:cs typeface="Arial MT"/>
              </a:rPr>
              <a:t>there?”</a:t>
            </a:r>
            <a:endParaRPr sz="2100">
              <a:latin typeface="Arial MT"/>
              <a:cs typeface="Arial MT"/>
            </a:endParaRPr>
          </a:p>
        </p:txBody>
      </p:sp>
      <p:sp>
        <p:nvSpPr>
          <p:cNvPr id="7" name="object 7" descr=""/>
          <p:cNvSpPr txBox="1"/>
          <p:nvPr/>
        </p:nvSpPr>
        <p:spPr>
          <a:xfrm>
            <a:off x="6481826" y="4462462"/>
            <a:ext cx="3686175" cy="2209800"/>
          </a:xfrm>
          <a:prstGeom prst="rect">
            <a:avLst/>
          </a:prstGeom>
          <a:solidFill>
            <a:srgbClr val="155F82"/>
          </a:solidFill>
        </p:spPr>
        <p:txBody>
          <a:bodyPr wrap="square" lIns="0" tIns="203835" rIns="0" bIns="0" rtlCol="0" vert="horz">
            <a:spAutoFit/>
          </a:bodyPr>
          <a:lstStyle/>
          <a:p>
            <a:pPr>
              <a:lnSpc>
                <a:spcPct val="100000"/>
              </a:lnSpc>
              <a:spcBef>
                <a:spcPts val="1605"/>
              </a:spcBef>
            </a:pPr>
            <a:endParaRPr sz="2100">
              <a:latin typeface="Times New Roman"/>
              <a:cs typeface="Times New Roman"/>
            </a:endParaRPr>
          </a:p>
          <a:p>
            <a:pPr algn="ctr">
              <a:lnSpc>
                <a:spcPts val="2350"/>
              </a:lnSpc>
            </a:pPr>
            <a:r>
              <a:rPr dirty="0" sz="2100">
                <a:solidFill>
                  <a:srgbClr val="FFFFFF"/>
                </a:solidFill>
                <a:latin typeface="Arial MT"/>
                <a:cs typeface="Arial MT"/>
              </a:rPr>
              <a:t>“Is</a:t>
            </a:r>
            <a:r>
              <a:rPr dirty="0" sz="2100" spc="-10">
                <a:solidFill>
                  <a:srgbClr val="FFFFFF"/>
                </a:solidFill>
                <a:latin typeface="Arial MT"/>
                <a:cs typeface="Arial MT"/>
              </a:rPr>
              <a:t> </a:t>
            </a:r>
            <a:r>
              <a:rPr dirty="0" sz="2100">
                <a:solidFill>
                  <a:srgbClr val="FFFFFF"/>
                </a:solidFill>
                <a:latin typeface="Arial MT"/>
                <a:cs typeface="Arial MT"/>
              </a:rPr>
              <a:t>your</a:t>
            </a:r>
            <a:r>
              <a:rPr dirty="0" sz="2100" spc="-35">
                <a:solidFill>
                  <a:srgbClr val="FFFFFF"/>
                </a:solidFill>
                <a:latin typeface="Arial MT"/>
                <a:cs typeface="Arial MT"/>
              </a:rPr>
              <a:t> </a:t>
            </a:r>
            <a:r>
              <a:rPr dirty="0" sz="2100">
                <a:solidFill>
                  <a:srgbClr val="FFFFFF"/>
                </a:solidFill>
                <a:latin typeface="Arial MT"/>
                <a:cs typeface="Arial MT"/>
              </a:rPr>
              <a:t>dose</a:t>
            </a:r>
            <a:r>
              <a:rPr dirty="0" sz="2100" spc="20">
                <a:solidFill>
                  <a:srgbClr val="FFFFFF"/>
                </a:solidFill>
                <a:latin typeface="Arial MT"/>
                <a:cs typeface="Arial MT"/>
              </a:rPr>
              <a:t> </a:t>
            </a:r>
            <a:r>
              <a:rPr dirty="0" sz="2100" spc="-10">
                <a:solidFill>
                  <a:srgbClr val="FFFFFF"/>
                </a:solidFill>
                <a:latin typeface="Arial MT"/>
                <a:cs typeface="Arial MT"/>
              </a:rPr>
              <a:t>adequate?</a:t>
            </a:r>
            <a:endParaRPr sz="2100">
              <a:latin typeface="Arial MT"/>
              <a:cs typeface="Arial MT"/>
            </a:endParaRPr>
          </a:p>
          <a:p>
            <a:pPr algn="ctr" marL="196215" marR="187325" indent="635">
              <a:lnSpc>
                <a:spcPts val="2180"/>
              </a:lnSpc>
              <a:spcBef>
                <a:spcPts val="185"/>
              </a:spcBef>
            </a:pPr>
            <a:r>
              <a:rPr dirty="0" sz="2100">
                <a:solidFill>
                  <a:srgbClr val="FFFFFF"/>
                </a:solidFill>
                <a:latin typeface="Arial MT"/>
                <a:cs typeface="Arial MT"/>
              </a:rPr>
              <a:t>When</a:t>
            </a:r>
            <a:r>
              <a:rPr dirty="0" sz="2100" spc="-45">
                <a:solidFill>
                  <a:srgbClr val="FFFFFF"/>
                </a:solidFill>
                <a:latin typeface="Arial MT"/>
                <a:cs typeface="Arial MT"/>
              </a:rPr>
              <a:t> </a:t>
            </a:r>
            <a:r>
              <a:rPr dirty="0" sz="2100">
                <a:solidFill>
                  <a:srgbClr val="FFFFFF"/>
                </a:solidFill>
                <a:latin typeface="Arial MT"/>
                <a:cs typeface="Arial MT"/>
              </a:rPr>
              <a:t>was the</a:t>
            </a:r>
            <a:r>
              <a:rPr dirty="0" sz="2100" spc="-40">
                <a:solidFill>
                  <a:srgbClr val="FFFFFF"/>
                </a:solidFill>
                <a:latin typeface="Arial MT"/>
                <a:cs typeface="Arial MT"/>
              </a:rPr>
              <a:t> </a:t>
            </a:r>
            <a:r>
              <a:rPr dirty="0" sz="2100">
                <a:solidFill>
                  <a:srgbClr val="FFFFFF"/>
                </a:solidFill>
                <a:latin typeface="Arial MT"/>
                <a:cs typeface="Arial MT"/>
              </a:rPr>
              <a:t>last</a:t>
            </a:r>
            <a:r>
              <a:rPr dirty="0" sz="2100" spc="10">
                <a:solidFill>
                  <a:srgbClr val="FFFFFF"/>
                </a:solidFill>
                <a:latin typeface="Arial MT"/>
                <a:cs typeface="Arial MT"/>
              </a:rPr>
              <a:t> </a:t>
            </a:r>
            <a:r>
              <a:rPr dirty="0" sz="2100">
                <a:solidFill>
                  <a:srgbClr val="FFFFFF"/>
                </a:solidFill>
                <a:latin typeface="Arial MT"/>
                <a:cs typeface="Arial MT"/>
              </a:rPr>
              <a:t>time</a:t>
            </a:r>
            <a:r>
              <a:rPr dirty="0" sz="2100" spc="-40">
                <a:solidFill>
                  <a:srgbClr val="FFFFFF"/>
                </a:solidFill>
                <a:latin typeface="Arial MT"/>
                <a:cs typeface="Arial MT"/>
              </a:rPr>
              <a:t> </a:t>
            </a:r>
            <a:r>
              <a:rPr dirty="0" sz="2100" spc="-25">
                <a:solidFill>
                  <a:srgbClr val="FFFFFF"/>
                </a:solidFill>
                <a:latin typeface="Arial MT"/>
                <a:cs typeface="Arial MT"/>
              </a:rPr>
              <a:t>you </a:t>
            </a:r>
            <a:r>
              <a:rPr dirty="0" sz="2100">
                <a:solidFill>
                  <a:srgbClr val="FFFFFF"/>
                </a:solidFill>
                <a:latin typeface="Arial MT"/>
                <a:cs typeface="Arial MT"/>
              </a:rPr>
              <a:t>used</a:t>
            </a:r>
            <a:r>
              <a:rPr dirty="0" sz="2100" spc="5">
                <a:solidFill>
                  <a:srgbClr val="FFFFFF"/>
                </a:solidFill>
                <a:latin typeface="Arial MT"/>
                <a:cs typeface="Arial MT"/>
              </a:rPr>
              <a:t> </a:t>
            </a:r>
            <a:r>
              <a:rPr dirty="0" sz="2100">
                <a:solidFill>
                  <a:srgbClr val="FFFFFF"/>
                </a:solidFill>
                <a:latin typeface="Arial MT"/>
                <a:cs typeface="Arial MT"/>
              </a:rPr>
              <a:t>heroin</a:t>
            </a:r>
            <a:r>
              <a:rPr dirty="0" sz="2100" spc="-65">
                <a:solidFill>
                  <a:srgbClr val="FFFFFF"/>
                </a:solidFill>
                <a:latin typeface="Arial MT"/>
                <a:cs typeface="Arial MT"/>
              </a:rPr>
              <a:t> </a:t>
            </a:r>
            <a:r>
              <a:rPr dirty="0" sz="2100">
                <a:solidFill>
                  <a:srgbClr val="FFFFFF"/>
                </a:solidFill>
                <a:latin typeface="Arial MT"/>
                <a:cs typeface="Arial MT"/>
              </a:rPr>
              <a:t>or</a:t>
            </a:r>
            <a:r>
              <a:rPr dirty="0" sz="2100" spc="-50">
                <a:solidFill>
                  <a:srgbClr val="FFFFFF"/>
                </a:solidFill>
                <a:latin typeface="Arial MT"/>
                <a:cs typeface="Arial MT"/>
              </a:rPr>
              <a:t> </a:t>
            </a:r>
            <a:r>
              <a:rPr dirty="0" sz="2100">
                <a:solidFill>
                  <a:srgbClr val="FFFFFF"/>
                </a:solidFill>
                <a:latin typeface="Arial MT"/>
                <a:cs typeface="Arial MT"/>
              </a:rPr>
              <a:t>another</a:t>
            </a:r>
            <a:r>
              <a:rPr dirty="0" sz="2100" spc="25">
                <a:solidFill>
                  <a:srgbClr val="FFFFFF"/>
                </a:solidFill>
                <a:latin typeface="Arial MT"/>
                <a:cs typeface="Arial MT"/>
              </a:rPr>
              <a:t> </a:t>
            </a:r>
            <a:r>
              <a:rPr dirty="0" sz="2100" spc="-20">
                <a:solidFill>
                  <a:srgbClr val="FFFFFF"/>
                </a:solidFill>
                <a:latin typeface="Arial MT"/>
                <a:cs typeface="Arial MT"/>
              </a:rPr>
              <a:t>non- </a:t>
            </a:r>
            <a:r>
              <a:rPr dirty="0" sz="2100">
                <a:solidFill>
                  <a:srgbClr val="FFFFFF"/>
                </a:solidFill>
                <a:latin typeface="Arial MT"/>
                <a:cs typeface="Arial MT"/>
              </a:rPr>
              <a:t>prescribed</a:t>
            </a:r>
            <a:r>
              <a:rPr dirty="0" sz="2100" spc="-5">
                <a:solidFill>
                  <a:srgbClr val="FFFFFF"/>
                </a:solidFill>
                <a:latin typeface="Arial MT"/>
                <a:cs typeface="Arial MT"/>
              </a:rPr>
              <a:t> </a:t>
            </a:r>
            <a:r>
              <a:rPr dirty="0" sz="2100" spc="-10">
                <a:solidFill>
                  <a:srgbClr val="FFFFFF"/>
                </a:solidFill>
                <a:latin typeface="Arial MT"/>
                <a:cs typeface="Arial MT"/>
              </a:rPr>
              <a:t>opioid?”</a:t>
            </a:r>
            <a:endParaRPr sz="2100">
              <a:latin typeface="Arial MT"/>
              <a:cs typeface="Arial M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4375" y="550862"/>
            <a:ext cx="3504565" cy="2327910"/>
          </a:xfrm>
          <a:prstGeom prst="rect"/>
        </p:spPr>
        <p:txBody>
          <a:bodyPr wrap="square" lIns="0" tIns="97155" rIns="0" bIns="0" rtlCol="0" vert="horz">
            <a:spAutoFit/>
          </a:bodyPr>
          <a:lstStyle/>
          <a:p>
            <a:pPr marL="12700" marR="5080">
              <a:lnSpc>
                <a:spcPct val="89800"/>
              </a:lnSpc>
              <a:spcBef>
                <a:spcPts val="765"/>
              </a:spcBef>
            </a:pPr>
            <a:r>
              <a:rPr dirty="0" sz="5400" spc="-10" b="1">
                <a:solidFill>
                  <a:srgbClr val="C452A3"/>
                </a:solidFill>
                <a:latin typeface="Calibri"/>
                <a:cs typeface="Calibri"/>
              </a:rPr>
              <a:t>Clinical </a:t>
            </a:r>
            <a:r>
              <a:rPr dirty="0" sz="5400" b="1">
                <a:solidFill>
                  <a:srgbClr val="C452A3"/>
                </a:solidFill>
                <a:latin typeface="Calibri"/>
                <a:cs typeface="Calibri"/>
              </a:rPr>
              <a:t>Pearls:</a:t>
            </a:r>
            <a:r>
              <a:rPr dirty="0" sz="5400" spc="-55" b="1">
                <a:solidFill>
                  <a:srgbClr val="C452A3"/>
                </a:solidFill>
                <a:latin typeface="Calibri"/>
                <a:cs typeface="Calibri"/>
              </a:rPr>
              <a:t> </a:t>
            </a:r>
            <a:r>
              <a:rPr dirty="0" sz="5400" spc="-20"/>
              <a:t>Dose </a:t>
            </a:r>
            <a:r>
              <a:rPr dirty="0" sz="5400" spc="-10"/>
              <a:t>verification</a:t>
            </a:r>
            <a:endParaRPr sz="5400">
              <a:latin typeface="Calibri"/>
              <a:cs typeface="Calibri"/>
            </a:endParaRPr>
          </a:p>
        </p:txBody>
      </p:sp>
      <p:sp>
        <p:nvSpPr>
          <p:cNvPr id="3" name="object 3" descr=""/>
          <p:cNvSpPr/>
          <p:nvPr/>
        </p:nvSpPr>
        <p:spPr>
          <a:xfrm>
            <a:off x="4653026" y="643001"/>
            <a:ext cx="6896100" cy="0"/>
          </a:xfrm>
          <a:custGeom>
            <a:avLst/>
            <a:gdLst/>
            <a:ahLst/>
            <a:cxnLst/>
            <a:rect l="l" t="t" r="r" b="b"/>
            <a:pathLst>
              <a:path w="6896100" h="0">
                <a:moveTo>
                  <a:pt x="0" y="0"/>
                </a:moveTo>
                <a:lnTo>
                  <a:pt x="6896100" y="0"/>
                </a:lnTo>
              </a:path>
            </a:pathLst>
          </a:custGeom>
          <a:ln w="25400">
            <a:solidFill>
              <a:srgbClr val="E97031"/>
            </a:solidFill>
          </a:ln>
        </p:spPr>
        <p:txBody>
          <a:bodyPr wrap="square" lIns="0" tIns="0" rIns="0" bIns="0" rtlCol="0"/>
          <a:lstStyle/>
          <a:p/>
        </p:txBody>
      </p:sp>
      <p:sp>
        <p:nvSpPr>
          <p:cNvPr id="4" name="object 4" descr=""/>
          <p:cNvSpPr txBox="1"/>
          <p:nvPr/>
        </p:nvSpPr>
        <p:spPr>
          <a:xfrm>
            <a:off x="4726685" y="660336"/>
            <a:ext cx="6408420" cy="685800"/>
          </a:xfrm>
          <a:prstGeom prst="rect">
            <a:avLst/>
          </a:prstGeom>
        </p:spPr>
        <p:txBody>
          <a:bodyPr wrap="square" lIns="0" tIns="64135" rIns="0" bIns="0" rtlCol="0" vert="horz">
            <a:spAutoFit/>
          </a:bodyPr>
          <a:lstStyle/>
          <a:p>
            <a:pPr marL="12700" marR="5080">
              <a:lnSpc>
                <a:spcPts val="2400"/>
              </a:lnSpc>
              <a:spcBef>
                <a:spcPts val="505"/>
              </a:spcBef>
              <a:tabLst>
                <a:tab pos="1992630" algn="l"/>
              </a:tabLst>
            </a:pPr>
            <a:r>
              <a:rPr dirty="0" sz="2300">
                <a:latin typeface="Arial MT"/>
                <a:cs typeface="Arial MT"/>
              </a:rPr>
              <a:t>CALL</a:t>
            </a:r>
            <a:r>
              <a:rPr dirty="0" sz="2300" spc="-130">
                <a:latin typeface="Arial MT"/>
                <a:cs typeface="Arial MT"/>
              </a:rPr>
              <a:t> </a:t>
            </a:r>
            <a:r>
              <a:rPr dirty="0" sz="2300" spc="-10">
                <a:latin typeface="Arial MT"/>
                <a:cs typeface="Arial MT"/>
              </a:rPr>
              <a:t>EARLY!</a:t>
            </a:r>
            <a:r>
              <a:rPr dirty="0" sz="2300">
                <a:latin typeface="Arial MT"/>
                <a:cs typeface="Arial MT"/>
              </a:rPr>
              <a:t>	Many</a:t>
            </a:r>
            <a:r>
              <a:rPr dirty="0" sz="2300" spc="-65">
                <a:latin typeface="Arial MT"/>
                <a:cs typeface="Arial MT"/>
              </a:rPr>
              <a:t> </a:t>
            </a:r>
            <a:r>
              <a:rPr dirty="0" sz="2300">
                <a:latin typeface="Arial MT"/>
                <a:cs typeface="Arial MT"/>
              </a:rPr>
              <a:t>OTPs</a:t>
            </a:r>
            <a:r>
              <a:rPr dirty="0" sz="2300" spc="10">
                <a:latin typeface="Arial MT"/>
                <a:cs typeface="Arial MT"/>
              </a:rPr>
              <a:t> </a:t>
            </a:r>
            <a:r>
              <a:rPr dirty="0" sz="2300">
                <a:latin typeface="Arial MT"/>
                <a:cs typeface="Arial MT"/>
              </a:rPr>
              <a:t>close</a:t>
            </a:r>
            <a:r>
              <a:rPr dirty="0" sz="2300" spc="-45">
                <a:latin typeface="Arial MT"/>
                <a:cs typeface="Arial MT"/>
              </a:rPr>
              <a:t> </a:t>
            </a:r>
            <a:r>
              <a:rPr dirty="0" sz="2300">
                <a:latin typeface="Arial MT"/>
                <a:cs typeface="Arial MT"/>
              </a:rPr>
              <a:t>by</a:t>
            </a:r>
            <a:r>
              <a:rPr dirty="0" sz="2300" spc="15">
                <a:latin typeface="Arial MT"/>
                <a:cs typeface="Arial MT"/>
              </a:rPr>
              <a:t> </a:t>
            </a:r>
            <a:r>
              <a:rPr dirty="0" sz="2300">
                <a:latin typeface="Arial MT"/>
                <a:cs typeface="Arial MT"/>
              </a:rPr>
              <a:t>noon,</a:t>
            </a:r>
            <a:r>
              <a:rPr dirty="0" sz="2300" spc="5">
                <a:latin typeface="Arial MT"/>
                <a:cs typeface="Arial MT"/>
              </a:rPr>
              <a:t> </a:t>
            </a:r>
            <a:r>
              <a:rPr dirty="0" sz="2300" spc="-10">
                <a:latin typeface="Arial MT"/>
                <a:cs typeface="Arial MT"/>
              </a:rPr>
              <a:t>earlier </a:t>
            </a:r>
            <a:r>
              <a:rPr dirty="0" sz="2300">
                <a:latin typeface="Arial MT"/>
                <a:cs typeface="Arial MT"/>
              </a:rPr>
              <a:t>on</a:t>
            </a:r>
            <a:r>
              <a:rPr dirty="0" sz="2300" spc="15">
                <a:latin typeface="Arial MT"/>
                <a:cs typeface="Arial MT"/>
              </a:rPr>
              <a:t> </a:t>
            </a:r>
            <a:r>
              <a:rPr dirty="0" sz="2300" spc="-10">
                <a:latin typeface="Arial MT"/>
                <a:cs typeface="Arial MT"/>
              </a:rPr>
              <a:t>Saturdays</a:t>
            </a:r>
            <a:endParaRPr sz="2300">
              <a:latin typeface="Arial MT"/>
              <a:cs typeface="Arial MT"/>
            </a:endParaRPr>
          </a:p>
        </p:txBody>
      </p:sp>
      <p:sp>
        <p:nvSpPr>
          <p:cNvPr id="5" name="object 5" descr=""/>
          <p:cNvSpPr/>
          <p:nvPr/>
        </p:nvSpPr>
        <p:spPr>
          <a:xfrm>
            <a:off x="4653026" y="1757426"/>
            <a:ext cx="6896100" cy="0"/>
          </a:xfrm>
          <a:custGeom>
            <a:avLst/>
            <a:gdLst/>
            <a:ahLst/>
            <a:cxnLst/>
            <a:rect l="l" t="t" r="r" b="b"/>
            <a:pathLst>
              <a:path w="6896100" h="0">
                <a:moveTo>
                  <a:pt x="0" y="0"/>
                </a:moveTo>
                <a:lnTo>
                  <a:pt x="6896100" y="0"/>
                </a:lnTo>
              </a:path>
            </a:pathLst>
          </a:custGeom>
          <a:ln w="25400">
            <a:solidFill>
              <a:srgbClr val="186B23"/>
            </a:solidFill>
          </a:ln>
        </p:spPr>
        <p:txBody>
          <a:bodyPr wrap="square" lIns="0" tIns="0" rIns="0" bIns="0" rtlCol="0"/>
          <a:lstStyle/>
          <a:p/>
        </p:txBody>
      </p:sp>
      <p:sp>
        <p:nvSpPr>
          <p:cNvPr id="6" name="object 6" descr=""/>
          <p:cNvSpPr txBox="1"/>
          <p:nvPr/>
        </p:nvSpPr>
        <p:spPr>
          <a:xfrm>
            <a:off x="4726685" y="1768792"/>
            <a:ext cx="6074410" cy="685800"/>
          </a:xfrm>
          <a:prstGeom prst="rect">
            <a:avLst/>
          </a:prstGeom>
        </p:spPr>
        <p:txBody>
          <a:bodyPr wrap="square" lIns="0" tIns="15875" rIns="0" bIns="0" rtlCol="0" vert="horz">
            <a:spAutoFit/>
          </a:bodyPr>
          <a:lstStyle/>
          <a:p>
            <a:pPr marL="12700">
              <a:lnSpc>
                <a:spcPts val="2580"/>
              </a:lnSpc>
              <a:spcBef>
                <a:spcPts val="125"/>
              </a:spcBef>
            </a:pPr>
            <a:r>
              <a:rPr dirty="0" sz="2300">
                <a:latin typeface="Arial MT"/>
                <a:cs typeface="Arial MT"/>
              </a:rPr>
              <a:t>Not</a:t>
            </a:r>
            <a:r>
              <a:rPr dirty="0" sz="2300" spc="-20">
                <a:latin typeface="Arial MT"/>
                <a:cs typeface="Arial MT"/>
              </a:rPr>
              <a:t> </a:t>
            </a:r>
            <a:r>
              <a:rPr dirty="0" sz="2300">
                <a:latin typeface="Arial MT"/>
                <a:cs typeface="Arial MT"/>
              </a:rPr>
              <a:t>all</a:t>
            </a:r>
            <a:r>
              <a:rPr dirty="0" sz="2300" spc="-35">
                <a:latin typeface="Arial MT"/>
                <a:cs typeface="Arial MT"/>
              </a:rPr>
              <a:t> </a:t>
            </a:r>
            <a:r>
              <a:rPr dirty="0" sz="2300">
                <a:latin typeface="Arial MT"/>
                <a:cs typeface="Arial MT"/>
              </a:rPr>
              <a:t>programs</a:t>
            </a:r>
            <a:r>
              <a:rPr dirty="0" sz="2300" spc="-85">
                <a:latin typeface="Arial MT"/>
                <a:cs typeface="Arial MT"/>
              </a:rPr>
              <a:t> </a:t>
            </a:r>
            <a:r>
              <a:rPr dirty="0" sz="2300">
                <a:latin typeface="Arial MT"/>
                <a:cs typeface="Arial MT"/>
              </a:rPr>
              <a:t>have</a:t>
            </a:r>
            <a:r>
              <a:rPr dirty="0" sz="2300" spc="-60">
                <a:latin typeface="Arial MT"/>
                <a:cs typeface="Arial MT"/>
              </a:rPr>
              <a:t> </a:t>
            </a:r>
            <a:r>
              <a:rPr dirty="0" sz="2300">
                <a:latin typeface="Arial MT"/>
                <a:cs typeface="Arial MT"/>
              </a:rPr>
              <a:t>on-call</a:t>
            </a:r>
            <a:r>
              <a:rPr dirty="0" sz="2300" spc="35">
                <a:latin typeface="Arial MT"/>
                <a:cs typeface="Arial MT"/>
              </a:rPr>
              <a:t> </a:t>
            </a:r>
            <a:r>
              <a:rPr dirty="0" sz="2300">
                <a:latin typeface="Arial MT"/>
                <a:cs typeface="Arial MT"/>
              </a:rPr>
              <a:t>provider</a:t>
            </a:r>
            <a:r>
              <a:rPr dirty="0" sz="2300" spc="10">
                <a:latin typeface="Arial MT"/>
                <a:cs typeface="Arial MT"/>
              </a:rPr>
              <a:t> </a:t>
            </a:r>
            <a:r>
              <a:rPr dirty="0" sz="2300">
                <a:latin typeface="Arial MT"/>
                <a:cs typeface="Arial MT"/>
              </a:rPr>
              <a:t>to</a:t>
            </a:r>
            <a:r>
              <a:rPr dirty="0" sz="2300" spc="10">
                <a:latin typeface="Arial MT"/>
                <a:cs typeface="Arial MT"/>
              </a:rPr>
              <a:t> </a:t>
            </a:r>
            <a:r>
              <a:rPr dirty="0" sz="2300" spc="-10">
                <a:latin typeface="Arial MT"/>
                <a:cs typeface="Arial MT"/>
              </a:rPr>
              <a:t>verify</a:t>
            </a:r>
            <a:endParaRPr sz="2300">
              <a:latin typeface="Arial MT"/>
              <a:cs typeface="Arial MT"/>
            </a:endParaRPr>
          </a:p>
          <a:p>
            <a:pPr marL="12700">
              <a:lnSpc>
                <a:spcPts val="2580"/>
              </a:lnSpc>
            </a:pPr>
            <a:r>
              <a:rPr dirty="0" sz="2300">
                <a:latin typeface="Arial MT"/>
                <a:cs typeface="Arial MT"/>
              </a:rPr>
              <a:t>doses</a:t>
            </a:r>
            <a:r>
              <a:rPr dirty="0" sz="2300" spc="-15">
                <a:latin typeface="Arial MT"/>
                <a:cs typeface="Arial MT"/>
              </a:rPr>
              <a:t> </a:t>
            </a:r>
            <a:r>
              <a:rPr dirty="0" sz="2300">
                <a:latin typeface="Arial MT"/>
                <a:cs typeface="Arial MT"/>
              </a:rPr>
              <a:t>when</a:t>
            </a:r>
            <a:r>
              <a:rPr dirty="0" sz="2300" spc="-65">
                <a:latin typeface="Arial MT"/>
                <a:cs typeface="Arial MT"/>
              </a:rPr>
              <a:t> </a:t>
            </a:r>
            <a:r>
              <a:rPr dirty="0" sz="2300" spc="-10">
                <a:latin typeface="Arial MT"/>
                <a:cs typeface="Arial MT"/>
              </a:rPr>
              <a:t>closed</a:t>
            </a:r>
            <a:endParaRPr sz="2300">
              <a:latin typeface="Arial MT"/>
              <a:cs typeface="Arial MT"/>
            </a:endParaRPr>
          </a:p>
        </p:txBody>
      </p:sp>
      <p:sp>
        <p:nvSpPr>
          <p:cNvPr id="7" name="object 7" descr=""/>
          <p:cNvSpPr/>
          <p:nvPr/>
        </p:nvSpPr>
        <p:spPr>
          <a:xfrm>
            <a:off x="4653026" y="2862326"/>
            <a:ext cx="6896100" cy="0"/>
          </a:xfrm>
          <a:custGeom>
            <a:avLst/>
            <a:gdLst/>
            <a:ahLst/>
            <a:cxnLst/>
            <a:rect l="l" t="t" r="r" b="b"/>
            <a:pathLst>
              <a:path w="6896100" h="0">
                <a:moveTo>
                  <a:pt x="0" y="0"/>
                </a:moveTo>
                <a:lnTo>
                  <a:pt x="6896100" y="0"/>
                </a:lnTo>
              </a:path>
            </a:pathLst>
          </a:custGeom>
          <a:ln w="25400">
            <a:solidFill>
              <a:srgbClr val="0E9ED4"/>
            </a:solidFill>
          </a:ln>
        </p:spPr>
        <p:txBody>
          <a:bodyPr wrap="square" lIns="0" tIns="0" rIns="0" bIns="0" rtlCol="0"/>
          <a:lstStyle/>
          <a:p/>
        </p:txBody>
      </p:sp>
      <p:sp>
        <p:nvSpPr>
          <p:cNvPr id="8" name="object 8" descr=""/>
          <p:cNvSpPr/>
          <p:nvPr/>
        </p:nvSpPr>
        <p:spPr>
          <a:xfrm>
            <a:off x="4653026" y="3967226"/>
            <a:ext cx="6896100" cy="0"/>
          </a:xfrm>
          <a:custGeom>
            <a:avLst/>
            <a:gdLst/>
            <a:ahLst/>
            <a:cxnLst/>
            <a:rect l="l" t="t" r="r" b="b"/>
            <a:pathLst>
              <a:path w="6896100" h="0">
                <a:moveTo>
                  <a:pt x="0" y="0"/>
                </a:moveTo>
                <a:lnTo>
                  <a:pt x="6896100" y="0"/>
                </a:lnTo>
              </a:path>
            </a:pathLst>
          </a:custGeom>
          <a:ln w="25400">
            <a:solidFill>
              <a:srgbClr val="9F2B92"/>
            </a:solidFill>
          </a:ln>
        </p:spPr>
        <p:txBody>
          <a:bodyPr wrap="square" lIns="0" tIns="0" rIns="0" bIns="0" rtlCol="0"/>
          <a:lstStyle/>
          <a:p/>
        </p:txBody>
      </p:sp>
      <p:sp>
        <p:nvSpPr>
          <p:cNvPr id="9" name="object 9" descr=""/>
          <p:cNvSpPr/>
          <p:nvPr/>
        </p:nvSpPr>
        <p:spPr>
          <a:xfrm>
            <a:off x="4653026" y="5072126"/>
            <a:ext cx="6896100" cy="0"/>
          </a:xfrm>
          <a:custGeom>
            <a:avLst/>
            <a:gdLst/>
            <a:ahLst/>
            <a:cxnLst/>
            <a:rect l="l" t="t" r="r" b="b"/>
            <a:pathLst>
              <a:path w="6896100" h="0">
                <a:moveTo>
                  <a:pt x="0" y="0"/>
                </a:moveTo>
                <a:lnTo>
                  <a:pt x="6896100" y="0"/>
                </a:lnTo>
              </a:path>
            </a:pathLst>
          </a:custGeom>
          <a:ln w="25400">
            <a:solidFill>
              <a:srgbClr val="4EA72D"/>
            </a:solidFill>
          </a:ln>
        </p:spPr>
        <p:txBody>
          <a:bodyPr wrap="square" lIns="0" tIns="0" rIns="0" bIns="0" rtlCol="0"/>
          <a:lstStyle/>
          <a:p/>
        </p:txBody>
      </p:sp>
      <p:sp>
        <p:nvSpPr>
          <p:cNvPr id="10" name="object 10" descr=""/>
          <p:cNvSpPr txBox="1"/>
          <p:nvPr/>
        </p:nvSpPr>
        <p:spPr>
          <a:xfrm>
            <a:off x="4726685" y="2876930"/>
            <a:ext cx="6407150" cy="3208020"/>
          </a:xfrm>
          <a:prstGeom prst="rect">
            <a:avLst/>
          </a:prstGeom>
        </p:spPr>
        <p:txBody>
          <a:bodyPr wrap="square" lIns="0" tIns="64769" rIns="0" bIns="0" rtlCol="0" vert="horz">
            <a:spAutoFit/>
          </a:bodyPr>
          <a:lstStyle/>
          <a:p>
            <a:pPr marL="12700" marR="5080">
              <a:lnSpc>
                <a:spcPts val="2400"/>
              </a:lnSpc>
              <a:spcBef>
                <a:spcPts val="509"/>
              </a:spcBef>
            </a:pPr>
            <a:r>
              <a:rPr dirty="0" sz="2300">
                <a:latin typeface="Arial MT"/>
                <a:cs typeface="Arial MT"/>
              </a:rPr>
              <a:t>Ask</a:t>
            </a:r>
            <a:r>
              <a:rPr dirty="0" sz="2300" spc="-25">
                <a:latin typeface="Arial MT"/>
                <a:cs typeface="Arial MT"/>
              </a:rPr>
              <a:t> </a:t>
            </a:r>
            <a:r>
              <a:rPr dirty="0" sz="2300">
                <a:latin typeface="Arial MT"/>
                <a:cs typeface="Arial MT"/>
              </a:rPr>
              <a:t>if</a:t>
            </a:r>
            <a:r>
              <a:rPr dirty="0" sz="2300" spc="-30">
                <a:latin typeface="Arial MT"/>
                <a:cs typeface="Arial MT"/>
              </a:rPr>
              <a:t> </a:t>
            </a:r>
            <a:r>
              <a:rPr dirty="0" sz="2300">
                <a:latin typeface="Arial MT"/>
                <a:cs typeface="Arial MT"/>
              </a:rPr>
              <a:t>the</a:t>
            </a:r>
            <a:r>
              <a:rPr dirty="0" sz="2300" spc="-5">
                <a:latin typeface="Arial MT"/>
                <a:cs typeface="Arial MT"/>
              </a:rPr>
              <a:t> </a:t>
            </a:r>
            <a:r>
              <a:rPr dirty="0" sz="2300">
                <a:latin typeface="Arial MT"/>
                <a:cs typeface="Arial MT"/>
              </a:rPr>
              <a:t>patient</a:t>
            </a:r>
            <a:r>
              <a:rPr dirty="0" sz="2300" spc="-30">
                <a:latin typeface="Arial MT"/>
                <a:cs typeface="Arial MT"/>
              </a:rPr>
              <a:t> </a:t>
            </a:r>
            <a:r>
              <a:rPr dirty="0" sz="2300">
                <a:latin typeface="Arial MT"/>
                <a:cs typeface="Arial MT"/>
              </a:rPr>
              <a:t>has</a:t>
            </a:r>
            <a:r>
              <a:rPr dirty="0" sz="2300" spc="-25">
                <a:latin typeface="Arial MT"/>
                <a:cs typeface="Arial MT"/>
              </a:rPr>
              <a:t> </a:t>
            </a:r>
            <a:r>
              <a:rPr dirty="0" sz="2300">
                <a:latin typeface="Arial MT"/>
                <a:cs typeface="Arial MT"/>
              </a:rPr>
              <a:t>a</a:t>
            </a:r>
            <a:r>
              <a:rPr dirty="0" sz="2300" spc="-5">
                <a:latin typeface="Arial MT"/>
                <a:cs typeface="Arial MT"/>
              </a:rPr>
              <a:t> </a:t>
            </a:r>
            <a:r>
              <a:rPr dirty="0" sz="2300">
                <a:latin typeface="Arial MT"/>
                <a:cs typeface="Arial MT"/>
              </a:rPr>
              <a:t>program</a:t>
            </a:r>
            <a:r>
              <a:rPr dirty="0" sz="2300" spc="-40">
                <a:latin typeface="Arial MT"/>
                <a:cs typeface="Arial MT"/>
              </a:rPr>
              <a:t> </a:t>
            </a:r>
            <a:r>
              <a:rPr dirty="0" sz="2300">
                <a:latin typeface="Arial MT"/>
                <a:cs typeface="Arial MT"/>
              </a:rPr>
              <a:t>ID</a:t>
            </a:r>
            <a:r>
              <a:rPr dirty="0" sz="2300" spc="-15">
                <a:latin typeface="Arial MT"/>
                <a:cs typeface="Arial MT"/>
              </a:rPr>
              <a:t> </a:t>
            </a:r>
            <a:r>
              <a:rPr dirty="0" sz="2300">
                <a:latin typeface="Arial MT"/>
                <a:cs typeface="Arial MT"/>
              </a:rPr>
              <a:t>or</a:t>
            </a:r>
            <a:r>
              <a:rPr dirty="0" sz="2300" spc="-80">
                <a:latin typeface="Arial MT"/>
                <a:cs typeface="Arial MT"/>
              </a:rPr>
              <a:t> </a:t>
            </a:r>
            <a:r>
              <a:rPr dirty="0" sz="2300" spc="-10">
                <a:latin typeface="Arial MT"/>
                <a:cs typeface="Arial MT"/>
              </a:rPr>
              <a:t>methadone take-</a:t>
            </a:r>
            <a:r>
              <a:rPr dirty="0" sz="2300">
                <a:latin typeface="Arial MT"/>
                <a:cs typeface="Arial MT"/>
              </a:rPr>
              <a:t>home</a:t>
            </a:r>
            <a:r>
              <a:rPr dirty="0" sz="2300" spc="-65">
                <a:latin typeface="Arial MT"/>
                <a:cs typeface="Arial MT"/>
              </a:rPr>
              <a:t> </a:t>
            </a:r>
            <a:r>
              <a:rPr dirty="0" sz="2300">
                <a:latin typeface="Arial MT"/>
                <a:cs typeface="Arial MT"/>
              </a:rPr>
              <a:t>bottle</a:t>
            </a:r>
            <a:r>
              <a:rPr dirty="0" sz="2300" spc="5">
                <a:latin typeface="Arial MT"/>
                <a:cs typeface="Arial MT"/>
              </a:rPr>
              <a:t> </a:t>
            </a:r>
            <a:r>
              <a:rPr dirty="0" sz="2300">
                <a:latin typeface="Arial MT"/>
                <a:cs typeface="Arial MT"/>
              </a:rPr>
              <a:t>for</a:t>
            </a:r>
            <a:r>
              <a:rPr dirty="0" sz="2300" spc="5">
                <a:latin typeface="Arial MT"/>
                <a:cs typeface="Arial MT"/>
              </a:rPr>
              <a:t> </a:t>
            </a:r>
            <a:r>
              <a:rPr dirty="0" sz="2300">
                <a:latin typeface="Arial MT"/>
                <a:cs typeface="Arial MT"/>
              </a:rPr>
              <a:t>program</a:t>
            </a:r>
            <a:r>
              <a:rPr dirty="0" sz="2300" spc="-35">
                <a:latin typeface="Arial MT"/>
                <a:cs typeface="Arial MT"/>
              </a:rPr>
              <a:t> </a:t>
            </a:r>
            <a:r>
              <a:rPr dirty="0" sz="2300">
                <a:latin typeface="Arial MT"/>
                <a:cs typeface="Arial MT"/>
              </a:rPr>
              <a:t>contact</a:t>
            </a:r>
            <a:r>
              <a:rPr dirty="0" sz="2300" spc="-15">
                <a:latin typeface="Arial MT"/>
                <a:cs typeface="Arial MT"/>
              </a:rPr>
              <a:t> </a:t>
            </a:r>
            <a:r>
              <a:rPr dirty="0" sz="2300">
                <a:latin typeface="Arial MT"/>
                <a:cs typeface="Arial MT"/>
              </a:rPr>
              <a:t>and</a:t>
            </a:r>
            <a:r>
              <a:rPr dirty="0" sz="2300" spc="5">
                <a:latin typeface="Arial MT"/>
                <a:cs typeface="Arial MT"/>
              </a:rPr>
              <a:t> </a:t>
            </a:r>
            <a:r>
              <a:rPr dirty="0" sz="2300" spc="-20">
                <a:latin typeface="Arial MT"/>
                <a:cs typeface="Arial MT"/>
              </a:rPr>
              <a:t>dose </a:t>
            </a:r>
            <a:r>
              <a:rPr dirty="0" sz="2300">
                <a:latin typeface="Arial MT"/>
                <a:cs typeface="Arial MT"/>
              </a:rPr>
              <a:t>information</a:t>
            </a:r>
            <a:r>
              <a:rPr dirty="0" sz="2300" spc="-65">
                <a:latin typeface="Arial MT"/>
                <a:cs typeface="Arial MT"/>
              </a:rPr>
              <a:t> </a:t>
            </a:r>
            <a:r>
              <a:rPr dirty="0" sz="2300">
                <a:latin typeface="Arial MT"/>
                <a:cs typeface="Arial MT"/>
              </a:rPr>
              <a:t>(on</a:t>
            </a:r>
            <a:r>
              <a:rPr dirty="0" sz="2300" spc="10">
                <a:latin typeface="Arial MT"/>
                <a:cs typeface="Arial MT"/>
              </a:rPr>
              <a:t> </a:t>
            </a:r>
            <a:r>
              <a:rPr dirty="0" sz="2300">
                <a:latin typeface="Arial MT"/>
                <a:cs typeface="Arial MT"/>
              </a:rPr>
              <a:t>the</a:t>
            </a:r>
            <a:r>
              <a:rPr dirty="0" sz="2300" spc="-60">
                <a:latin typeface="Arial MT"/>
                <a:cs typeface="Arial MT"/>
              </a:rPr>
              <a:t> </a:t>
            </a:r>
            <a:r>
              <a:rPr dirty="0" sz="2300">
                <a:latin typeface="Arial MT"/>
                <a:cs typeface="Arial MT"/>
              </a:rPr>
              <a:t>bottle</a:t>
            </a:r>
            <a:r>
              <a:rPr dirty="0" sz="2300" spc="10">
                <a:latin typeface="Arial MT"/>
                <a:cs typeface="Arial MT"/>
              </a:rPr>
              <a:t> </a:t>
            </a:r>
            <a:r>
              <a:rPr dirty="0" sz="2300" spc="-10">
                <a:latin typeface="Arial MT"/>
                <a:cs typeface="Arial MT"/>
              </a:rPr>
              <a:t>label)</a:t>
            </a:r>
            <a:endParaRPr sz="2300">
              <a:latin typeface="Arial MT"/>
              <a:cs typeface="Arial MT"/>
            </a:endParaRPr>
          </a:p>
          <a:p>
            <a:pPr marL="12700" marR="20320">
              <a:lnSpc>
                <a:spcPts val="2400"/>
              </a:lnSpc>
              <a:spcBef>
                <a:spcPts val="1530"/>
              </a:spcBef>
            </a:pPr>
            <a:r>
              <a:rPr dirty="0" sz="2300">
                <a:latin typeface="Arial MT"/>
                <a:cs typeface="Arial MT"/>
              </a:rPr>
              <a:t>Dose</a:t>
            </a:r>
            <a:r>
              <a:rPr dirty="0" sz="2300" spc="-65">
                <a:latin typeface="Arial MT"/>
                <a:cs typeface="Arial MT"/>
              </a:rPr>
              <a:t> </a:t>
            </a:r>
            <a:r>
              <a:rPr dirty="0" sz="2300">
                <a:latin typeface="Arial MT"/>
                <a:cs typeface="Arial MT"/>
              </a:rPr>
              <a:t>is</a:t>
            </a:r>
            <a:r>
              <a:rPr dirty="0" sz="2300" spc="-15">
                <a:latin typeface="Arial MT"/>
                <a:cs typeface="Arial MT"/>
              </a:rPr>
              <a:t> </a:t>
            </a:r>
            <a:r>
              <a:rPr dirty="0" sz="2300">
                <a:latin typeface="Arial MT"/>
                <a:cs typeface="Arial MT"/>
              </a:rPr>
              <a:t>almost</a:t>
            </a:r>
            <a:r>
              <a:rPr dirty="0" sz="2300" spc="-15">
                <a:latin typeface="Arial MT"/>
                <a:cs typeface="Arial MT"/>
              </a:rPr>
              <a:t> </a:t>
            </a:r>
            <a:r>
              <a:rPr dirty="0" sz="2300">
                <a:latin typeface="Arial MT"/>
                <a:cs typeface="Arial MT"/>
              </a:rPr>
              <a:t>always</a:t>
            </a:r>
            <a:r>
              <a:rPr dirty="0" sz="2300" spc="-15">
                <a:latin typeface="Arial MT"/>
                <a:cs typeface="Arial MT"/>
              </a:rPr>
              <a:t> </a:t>
            </a:r>
            <a:r>
              <a:rPr dirty="0" sz="2300">
                <a:latin typeface="Arial MT"/>
                <a:cs typeface="Arial MT"/>
              </a:rPr>
              <a:t>the</a:t>
            </a:r>
            <a:r>
              <a:rPr dirty="0" sz="2300" spc="5">
                <a:latin typeface="Arial MT"/>
                <a:cs typeface="Arial MT"/>
              </a:rPr>
              <a:t> </a:t>
            </a:r>
            <a:r>
              <a:rPr dirty="0" sz="2300">
                <a:latin typeface="Arial MT"/>
                <a:cs typeface="Arial MT"/>
              </a:rPr>
              <a:t>same</a:t>
            </a:r>
            <a:r>
              <a:rPr dirty="0" sz="2300" spc="10">
                <a:latin typeface="Arial MT"/>
                <a:cs typeface="Arial MT"/>
              </a:rPr>
              <a:t> </a:t>
            </a:r>
            <a:r>
              <a:rPr dirty="0" sz="2300">
                <a:latin typeface="Arial MT"/>
                <a:cs typeface="Arial MT"/>
              </a:rPr>
              <a:t>as</a:t>
            </a:r>
            <a:r>
              <a:rPr dirty="0" sz="2300" spc="-85">
                <a:latin typeface="Arial MT"/>
                <a:cs typeface="Arial MT"/>
              </a:rPr>
              <a:t> </a:t>
            </a:r>
            <a:r>
              <a:rPr dirty="0" sz="2300">
                <a:latin typeface="Arial MT"/>
                <a:cs typeface="Arial MT"/>
              </a:rPr>
              <a:t>patient</a:t>
            </a:r>
            <a:r>
              <a:rPr dirty="0" sz="2300" spc="-20">
                <a:latin typeface="Arial MT"/>
                <a:cs typeface="Arial MT"/>
              </a:rPr>
              <a:t> </a:t>
            </a:r>
            <a:r>
              <a:rPr dirty="0" sz="2300" spc="-10">
                <a:latin typeface="Arial MT"/>
                <a:cs typeface="Arial MT"/>
              </a:rPr>
              <a:t>report </a:t>
            </a:r>
            <a:r>
              <a:rPr dirty="0" sz="2300">
                <a:latin typeface="Arial MT"/>
                <a:cs typeface="Arial MT"/>
              </a:rPr>
              <a:t>but</a:t>
            </a:r>
            <a:r>
              <a:rPr dirty="0" sz="2300" spc="-15">
                <a:latin typeface="Arial MT"/>
                <a:cs typeface="Arial MT"/>
              </a:rPr>
              <a:t> </a:t>
            </a:r>
            <a:r>
              <a:rPr dirty="0" sz="2300">
                <a:latin typeface="Arial MT"/>
                <a:cs typeface="Arial MT"/>
              </a:rPr>
              <a:t>sometimes</a:t>
            </a:r>
            <a:r>
              <a:rPr dirty="0" sz="2300" spc="-10">
                <a:latin typeface="Arial MT"/>
                <a:cs typeface="Arial MT"/>
              </a:rPr>
              <a:t> </a:t>
            </a:r>
            <a:r>
              <a:rPr dirty="0" sz="2300">
                <a:latin typeface="Arial MT"/>
                <a:cs typeface="Arial MT"/>
              </a:rPr>
              <a:t>date</a:t>
            </a:r>
            <a:r>
              <a:rPr dirty="0" sz="2300" spc="-60">
                <a:latin typeface="Arial MT"/>
                <a:cs typeface="Arial MT"/>
              </a:rPr>
              <a:t> </a:t>
            </a:r>
            <a:r>
              <a:rPr dirty="0" sz="2300">
                <a:latin typeface="Arial MT"/>
                <a:cs typeface="Arial MT"/>
              </a:rPr>
              <a:t>of</a:t>
            </a:r>
            <a:r>
              <a:rPr dirty="0" sz="2300" spc="-15">
                <a:latin typeface="Arial MT"/>
                <a:cs typeface="Arial MT"/>
              </a:rPr>
              <a:t> </a:t>
            </a:r>
            <a:r>
              <a:rPr dirty="0" sz="2300">
                <a:latin typeface="Arial MT"/>
                <a:cs typeface="Arial MT"/>
              </a:rPr>
              <a:t>last</a:t>
            </a:r>
            <a:r>
              <a:rPr dirty="0" sz="2300" spc="-15">
                <a:latin typeface="Arial MT"/>
                <a:cs typeface="Arial MT"/>
              </a:rPr>
              <a:t> </a:t>
            </a:r>
            <a:r>
              <a:rPr dirty="0" sz="2300">
                <a:latin typeface="Arial MT"/>
                <a:cs typeface="Arial MT"/>
              </a:rPr>
              <a:t>medication</a:t>
            </a:r>
            <a:r>
              <a:rPr dirty="0" sz="2300" spc="-60">
                <a:latin typeface="Arial MT"/>
                <a:cs typeface="Arial MT"/>
              </a:rPr>
              <a:t> </a:t>
            </a:r>
            <a:r>
              <a:rPr dirty="0" sz="2300">
                <a:latin typeface="Arial MT"/>
                <a:cs typeface="Arial MT"/>
              </a:rPr>
              <a:t>is</a:t>
            </a:r>
            <a:r>
              <a:rPr dirty="0" sz="2300" spc="-5">
                <a:latin typeface="Arial MT"/>
                <a:cs typeface="Arial MT"/>
              </a:rPr>
              <a:t> </a:t>
            </a:r>
            <a:r>
              <a:rPr dirty="0" sz="2300">
                <a:latin typeface="Arial MT"/>
                <a:cs typeface="Arial MT"/>
              </a:rPr>
              <a:t>not</a:t>
            </a:r>
            <a:r>
              <a:rPr dirty="0" sz="2300" spc="-15">
                <a:latin typeface="Arial MT"/>
                <a:cs typeface="Arial MT"/>
              </a:rPr>
              <a:t> </a:t>
            </a:r>
            <a:r>
              <a:rPr dirty="0" sz="2300" spc="-25">
                <a:latin typeface="Arial MT"/>
                <a:cs typeface="Arial MT"/>
              </a:rPr>
              <a:t>as </a:t>
            </a:r>
            <a:r>
              <a:rPr dirty="0" sz="2300">
                <a:latin typeface="Arial MT"/>
                <a:cs typeface="Arial MT"/>
              </a:rPr>
              <a:t>patient</a:t>
            </a:r>
            <a:r>
              <a:rPr dirty="0" sz="2300" spc="-20">
                <a:latin typeface="Arial MT"/>
                <a:cs typeface="Arial MT"/>
              </a:rPr>
              <a:t> </a:t>
            </a:r>
            <a:r>
              <a:rPr dirty="0" sz="2300" spc="-10">
                <a:latin typeface="Arial MT"/>
                <a:cs typeface="Arial MT"/>
              </a:rPr>
              <a:t>recalls</a:t>
            </a:r>
            <a:endParaRPr sz="2300">
              <a:latin typeface="Arial MT"/>
              <a:cs typeface="Arial MT"/>
            </a:endParaRPr>
          </a:p>
          <a:p>
            <a:pPr marL="12700" marR="71120">
              <a:lnSpc>
                <a:spcPct val="87100"/>
              </a:lnSpc>
              <a:spcBef>
                <a:spcPts val="1500"/>
              </a:spcBef>
            </a:pPr>
            <a:r>
              <a:rPr dirty="0" sz="2300">
                <a:latin typeface="Arial MT"/>
                <a:cs typeface="Arial MT"/>
              </a:rPr>
              <a:t>If</a:t>
            </a:r>
            <a:r>
              <a:rPr dirty="0" sz="2300" spc="-15">
                <a:latin typeface="Arial MT"/>
                <a:cs typeface="Arial MT"/>
              </a:rPr>
              <a:t> </a:t>
            </a:r>
            <a:r>
              <a:rPr dirty="0" sz="2300">
                <a:latin typeface="Arial MT"/>
                <a:cs typeface="Arial MT"/>
              </a:rPr>
              <a:t>you</a:t>
            </a:r>
            <a:r>
              <a:rPr dirty="0" sz="2300" spc="15">
                <a:latin typeface="Arial MT"/>
                <a:cs typeface="Arial MT"/>
              </a:rPr>
              <a:t> </a:t>
            </a:r>
            <a:r>
              <a:rPr dirty="0" sz="2300">
                <a:latin typeface="Arial MT"/>
                <a:cs typeface="Arial MT"/>
              </a:rPr>
              <a:t>are</a:t>
            </a:r>
            <a:r>
              <a:rPr dirty="0" sz="2300" spc="-60">
                <a:latin typeface="Arial MT"/>
                <a:cs typeface="Arial MT"/>
              </a:rPr>
              <a:t> </a:t>
            </a:r>
            <a:r>
              <a:rPr dirty="0" sz="2300">
                <a:latin typeface="Arial MT"/>
                <a:cs typeface="Arial MT"/>
              </a:rPr>
              <a:t>not</a:t>
            </a:r>
            <a:r>
              <a:rPr dirty="0" sz="2300" spc="60">
                <a:latin typeface="Arial MT"/>
                <a:cs typeface="Arial MT"/>
              </a:rPr>
              <a:t> </a:t>
            </a:r>
            <a:r>
              <a:rPr dirty="0" sz="2300">
                <a:latin typeface="Arial MT"/>
                <a:cs typeface="Arial MT"/>
              </a:rPr>
              <a:t>able</a:t>
            </a:r>
            <a:r>
              <a:rPr dirty="0" sz="2300" spc="10">
                <a:latin typeface="Arial MT"/>
                <a:cs typeface="Arial MT"/>
              </a:rPr>
              <a:t> </a:t>
            </a:r>
            <a:r>
              <a:rPr dirty="0" sz="2300">
                <a:latin typeface="Arial MT"/>
                <a:cs typeface="Arial MT"/>
              </a:rPr>
              <a:t>to</a:t>
            </a:r>
            <a:r>
              <a:rPr dirty="0" sz="2300" spc="-55">
                <a:latin typeface="Arial MT"/>
                <a:cs typeface="Arial MT"/>
              </a:rPr>
              <a:t> </a:t>
            </a:r>
            <a:r>
              <a:rPr dirty="0" sz="2300">
                <a:latin typeface="Arial MT"/>
                <a:cs typeface="Arial MT"/>
              </a:rPr>
              <a:t>reach</a:t>
            </a:r>
            <a:r>
              <a:rPr dirty="0" sz="2300" spc="-60">
                <a:latin typeface="Arial MT"/>
                <a:cs typeface="Arial MT"/>
              </a:rPr>
              <a:t> </a:t>
            </a:r>
            <a:r>
              <a:rPr dirty="0" sz="2300">
                <a:latin typeface="Arial MT"/>
                <a:cs typeface="Arial MT"/>
              </a:rPr>
              <a:t>the</a:t>
            </a:r>
            <a:r>
              <a:rPr dirty="0" sz="2300" spc="-55">
                <a:latin typeface="Arial MT"/>
                <a:cs typeface="Arial MT"/>
              </a:rPr>
              <a:t> </a:t>
            </a:r>
            <a:r>
              <a:rPr dirty="0" sz="2300">
                <a:latin typeface="Arial MT"/>
                <a:cs typeface="Arial MT"/>
              </a:rPr>
              <a:t>program,</a:t>
            </a:r>
            <a:r>
              <a:rPr dirty="0" sz="2300" spc="-15">
                <a:latin typeface="Arial MT"/>
                <a:cs typeface="Arial MT"/>
              </a:rPr>
              <a:t> </a:t>
            </a:r>
            <a:r>
              <a:rPr dirty="0" sz="2300">
                <a:latin typeface="Arial MT"/>
                <a:cs typeface="Arial MT"/>
              </a:rPr>
              <a:t>you</a:t>
            </a:r>
            <a:r>
              <a:rPr dirty="0" sz="2300" spc="15">
                <a:latin typeface="Arial MT"/>
                <a:cs typeface="Arial MT"/>
              </a:rPr>
              <a:t> </a:t>
            </a:r>
            <a:r>
              <a:rPr dirty="0" sz="2300" spc="-25">
                <a:latin typeface="Arial MT"/>
                <a:cs typeface="Arial MT"/>
              </a:rPr>
              <a:t>can </a:t>
            </a:r>
            <a:r>
              <a:rPr dirty="0" sz="2300">
                <a:latin typeface="Arial MT"/>
                <a:cs typeface="Arial MT"/>
              </a:rPr>
              <a:t>still</a:t>
            </a:r>
            <a:r>
              <a:rPr dirty="0" sz="2300" spc="10">
                <a:latin typeface="Arial MT"/>
                <a:cs typeface="Arial MT"/>
              </a:rPr>
              <a:t> </a:t>
            </a:r>
            <a:r>
              <a:rPr dirty="0" sz="2300">
                <a:latin typeface="Arial MT"/>
                <a:cs typeface="Arial MT"/>
              </a:rPr>
              <a:t>give</a:t>
            </a:r>
            <a:r>
              <a:rPr dirty="0" sz="2300" spc="-10">
                <a:latin typeface="Arial MT"/>
                <a:cs typeface="Arial MT"/>
              </a:rPr>
              <a:t> </a:t>
            </a:r>
            <a:r>
              <a:rPr dirty="0" sz="2300">
                <a:latin typeface="Arial MT"/>
                <a:cs typeface="Arial MT"/>
              </a:rPr>
              <a:t>methadone</a:t>
            </a:r>
            <a:r>
              <a:rPr dirty="0" sz="2300" spc="-5">
                <a:latin typeface="Arial MT"/>
                <a:cs typeface="Arial MT"/>
              </a:rPr>
              <a:t> </a:t>
            </a:r>
            <a:r>
              <a:rPr dirty="0" sz="2300">
                <a:latin typeface="Arial MT"/>
                <a:cs typeface="Arial MT"/>
              </a:rPr>
              <a:t>–</a:t>
            </a:r>
            <a:r>
              <a:rPr dirty="0" sz="2300" spc="-40">
                <a:latin typeface="Arial MT"/>
                <a:cs typeface="Arial MT"/>
              </a:rPr>
              <a:t> </a:t>
            </a:r>
            <a:r>
              <a:rPr dirty="0" sz="2300">
                <a:latin typeface="Arial MT"/>
                <a:cs typeface="Arial MT"/>
              </a:rPr>
              <a:t>usually</a:t>
            </a:r>
            <a:r>
              <a:rPr dirty="0" sz="2300" spc="-30">
                <a:latin typeface="Arial MT"/>
                <a:cs typeface="Arial MT"/>
              </a:rPr>
              <a:t> </a:t>
            </a:r>
            <a:r>
              <a:rPr dirty="0" sz="2300" spc="-10">
                <a:latin typeface="Arial MT"/>
                <a:cs typeface="Arial MT"/>
              </a:rPr>
              <a:t>30-</a:t>
            </a:r>
            <a:r>
              <a:rPr dirty="0" sz="2300">
                <a:latin typeface="Arial MT"/>
                <a:cs typeface="Arial MT"/>
              </a:rPr>
              <a:t>40mg</a:t>
            </a:r>
            <a:r>
              <a:rPr dirty="0" sz="2300" spc="-80">
                <a:latin typeface="Arial MT"/>
                <a:cs typeface="Arial MT"/>
              </a:rPr>
              <a:t> </a:t>
            </a:r>
            <a:r>
              <a:rPr dirty="0" sz="2300">
                <a:latin typeface="Arial MT"/>
                <a:cs typeface="Arial MT"/>
              </a:rPr>
              <a:t>as</a:t>
            </a:r>
            <a:r>
              <a:rPr dirty="0" sz="2300" spc="-30">
                <a:latin typeface="Arial MT"/>
                <a:cs typeface="Arial MT"/>
              </a:rPr>
              <a:t> </a:t>
            </a:r>
            <a:r>
              <a:rPr dirty="0" sz="2300" spc="-10">
                <a:latin typeface="Arial MT"/>
                <a:cs typeface="Arial MT"/>
              </a:rPr>
              <a:t>first </a:t>
            </a:r>
            <a:r>
              <a:rPr dirty="0" sz="2300">
                <a:latin typeface="Arial MT"/>
                <a:cs typeface="Arial MT"/>
              </a:rPr>
              <a:t>dose,</a:t>
            </a:r>
            <a:r>
              <a:rPr dirty="0" sz="2300" spc="70">
                <a:latin typeface="Arial MT"/>
                <a:cs typeface="Arial MT"/>
              </a:rPr>
              <a:t> </a:t>
            </a:r>
            <a:r>
              <a:rPr dirty="0" sz="2300">
                <a:latin typeface="Arial MT"/>
                <a:cs typeface="Arial MT"/>
              </a:rPr>
              <a:t>up</a:t>
            </a:r>
            <a:r>
              <a:rPr dirty="0" sz="2300" spc="-40">
                <a:latin typeface="Arial MT"/>
                <a:cs typeface="Arial MT"/>
              </a:rPr>
              <a:t> </a:t>
            </a:r>
            <a:r>
              <a:rPr dirty="0" sz="2300">
                <a:latin typeface="Arial MT"/>
                <a:cs typeface="Arial MT"/>
              </a:rPr>
              <a:t>to</a:t>
            </a:r>
            <a:r>
              <a:rPr dirty="0" sz="2300" spc="-45">
                <a:latin typeface="Arial MT"/>
                <a:cs typeface="Arial MT"/>
              </a:rPr>
              <a:t> </a:t>
            </a:r>
            <a:r>
              <a:rPr dirty="0" sz="2300">
                <a:latin typeface="Arial MT"/>
                <a:cs typeface="Arial MT"/>
              </a:rPr>
              <a:t>50mg</a:t>
            </a:r>
            <a:r>
              <a:rPr dirty="0" sz="2300" spc="-45">
                <a:latin typeface="Arial MT"/>
                <a:cs typeface="Arial MT"/>
              </a:rPr>
              <a:t> </a:t>
            </a:r>
            <a:r>
              <a:rPr dirty="0" sz="2300">
                <a:latin typeface="Arial MT"/>
                <a:cs typeface="Arial MT"/>
              </a:rPr>
              <a:t>on</a:t>
            </a:r>
            <a:r>
              <a:rPr dirty="0" sz="2300" spc="-45">
                <a:latin typeface="Arial MT"/>
                <a:cs typeface="Arial MT"/>
              </a:rPr>
              <a:t> </a:t>
            </a:r>
            <a:r>
              <a:rPr dirty="0" sz="2300">
                <a:latin typeface="Arial MT"/>
                <a:cs typeface="Arial MT"/>
              </a:rPr>
              <a:t>first</a:t>
            </a:r>
            <a:r>
              <a:rPr dirty="0" sz="2300" spc="5">
                <a:latin typeface="Arial MT"/>
                <a:cs typeface="Arial MT"/>
              </a:rPr>
              <a:t> </a:t>
            </a:r>
            <a:r>
              <a:rPr dirty="0" sz="2300" spc="-25">
                <a:latin typeface="Arial MT"/>
                <a:cs typeface="Arial MT"/>
              </a:rPr>
              <a:t>day</a:t>
            </a:r>
            <a:endParaRPr sz="2300">
              <a:latin typeface="Arial MT"/>
              <a:cs typeface="Arial MT"/>
            </a:endParaRPr>
          </a:p>
        </p:txBody>
      </p:sp>
      <p:pic>
        <p:nvPicPr>
          <p:cNvPr id="11" name="object 11" descr=""/>
          <p:cNvPicPr/>
          <p:nvPr/>
        </p:nvPicPr>
        <p:blipFill>
          <a:blip r:embed="R5e37a3e73e1346c4" cstate="print"/>
          <a:stretch>
            <a:fillRect/>
          </a:stretch>
        </p:blipFill>
        <p:spPr>
          <a:xfrm>
            <a:off x="647700" y="4305300"/>
            <a:ext cx="3381375" cy="16573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917575" y="2147887"/>
            <a:ext cx="3134360" cy="2236470"/>
          </a:xfrm>
          <a:prstGeom prst="rect">
            <a:avLst/>
          </a:prstGeom>
        </p:spPr>
        <p:txBody>
          <a:bodyPr wrap="square" lIns="0" tIns="91440" rIns="0" bIns="0" rtlCol="0" vert="horz">
            <a:spAutoFit/>
          </a:bodyPr>
          <a:lstStyle/>
          <a:p>
            <a:pPr marL="12700" marR="5080">
              <a:lnSpc>
                <a:spcPct val="90500"/>
              </a:lnSpc>
              <a:spcBef>
                <a:spcPts val="720"/>
              </a:spcBef>
            </a:pPr>
            <a:r>
              <a:rPr dirty="0" sz="5150" spc="-10">
                <a:latin typeface="Calibri"/>
                <a:cs typeface="Calibri"/>
              </a:rPr>
              <a:t>Inpatient methadone dosing</a:t>
            </a:r>
            <a:endParaRPr sz="5150">
              <a:latin typeface="Calibri"/>
              <a:cs typeface="Calibri"/>
            </a:endParaRPr>
          </a:p>
        </p:txBody>
      </p:sp>
      <p:sp>
        <p:nvSpPr>
          <p:cNvPr id="3" name="object 3" descr=""/>
          <p:cNvSpPr/>
          <p:nvPr/>
        </p:nvSpPr>
        <p:spPr>
          <a:xfrm>
            <a:off x="5367401" y="242950"/>
            <a:ext cx="6496050" cy="0"/>
          </a:xfrm>
          <a:custGeom>
            <a:avLst/>
            <a:gdLst/>
            <a:ahLst/>
            <a:cxnLst/>
            <a:rect l="l" t="t" r="r" b="b"/>
            <a:pathLst>
              <a:path w="6496050" h="0">
                <a:moveTo>
                  <a:pt x="0" y="0"/>
                </a:moveTo>
                <a:lnTo>
                  <a:pt x="6496050" y="0"/>
                </a:lnTo>
              </a:path>
            </a:pathLst>
          </a:custGeom>
          <a:ln w="25400">
            <a:solidFill>
              <a:srgbClr val="9F2B92"/>
            </a:solidFill>
          </a:ln>
        </p:spPr>
        <p:txBody>
          <a:bodyPr wrap="square" lIns="0" tIns="0" rIns="0" bIns="0" rtlCol="0"/>
          <a:lstStyle/>
          <a:p/>
        </p:txBody>
      </p:sp>
      <p:sp>
        <p:nvSpPr>
          <p:cNvPr id="4" name="object 4"/>
          <p:cNvSpPr txBox="1">
            <a:spLocks noGrp="1"/>
          </p:cNvSpPr>
          <p:nvPr>
            <p:ph type="title"/>
          </p:nvPr>
        </p:nvSpPr>
        <p:spPr>
          <a:xfrm>
            <a:off x="5445759" y="262953"/>
            <a:ext cx="6258560" cy="1030605"/>
          </a:xfrm>
          <a:prstGeom prst="rect"/>
        </p:spPr>
        <p:txBody>
          <a:bodyPr wrap="square" lIns="0" tIns="59055" rIns="0" bIns="0" rtlCol="0" vert="horz">
            <a:spAutoFit/>
          </a:bodyPr>
          <a:lstStyle/>
          <a:p>
            <a:pPr algn="just" marL="12700" marR="5080">
              <a:lnSpc>
                <a:spcPct val="87300"/>
              </a:lnSpc>
              <a:spcBef>
                <a:spcPts val="465"/>
              </a:spcBef>
            </a:pPr>
            <a:r>
              <a:rPr dirty="0" sz="2400">
                <a:latin typeface="Arial MT"/>
                <a:cs typeface="Arial MT"/>
              </a:rPr>
              <a:t>Unless</a:t>
            </a:r>
            <a:r>
              <a:rPr dirty="0" sz="2400" spc="-55">
                <a:latin typeface="Arial MT"/>
                <a:cs typeface="Arial MT"/>
              </a:rPr>
              <a:t> </a:t>
            </a:r>
            <a:r>
              <a:rPr dirty="0" sz="2400">
                <a:latin typeface="Arial MT"/>
                <a:cs typeface="Arial MT"/>
              </a:rPr>
              <a:t>sedated</a:t>
            </a:r>
            <a:r>
              <a:rPr dirty="0" sz="2400" spc="-100">
                <a:latin typeface="Arial MT"/>
                <a:cs typeface="Arial MT"/>
              </a:rPr>
              <a:t> </a:t>
            </a:r>
            <a:r>
              <a:rPr dirty="0" sz="2400">
                <a:latin typeface="Arial MT"/>
                <a:cs typeface="Arial MT"/>
              </a:rPr>
              <a:t>or</a:t>
            </a:r>
            <a:r>
              <a:rPr dirty="0" sz="2400" spc="-30">
                <a:latin typeface="Arial MT"/>
                <a:cs typeface="Arial MT"/>
              </a:rPr>
              <a:t> </a:t>
            </a:r>
            <a:r>
              <a:rPr dirty="0" sz="2400">
                <a:latin typeface="Arial MT"/>
                <a:cs typeface="Arial MT"/>
              </a:rPr>
              <a:t>other</a:t>
            </a:r>
            <a:r>
              <a:rPr dirty="0" sz="2400" spc="-35">
                <a:latin typeface="Arial MT"/>
                <a:cs typeface="Arial MT"/>
              </a:rPr>
              <a:t> </a:t>
            </a:r>
            <a:r>
              <a:rPr dirty="0" sz="2400" spc="-10">
                <a:latin typeface="Arial MT"/>
                <a:cs typeface="Arial MT"/>
              </a:rPr>
              <a:t>contraindication,</a:t>
            </a:r>
            <a:r>
              <a:rPr dirty="0" sz="2400" spc="-40">
                <a:latin typeface="Arial MT"/>
                <a:cs typeface="Arial MT"/>
              </a:rPr>
              <a:t> </a:t>
            </a:r>
            <a:r>
              <a:rPr dirty="0" sz="2400" spc="-10">
                <a:latin typeface="Arial MT"/>
                <a:cs typeface="Arial MT"/>
              </a:rPr>
              <a:t>start </a:t>
            </a:r>
            <a:r>
              <a:rPr dirty="0" sz="2400">
                <a:latin typeface="Arial MT"/>
                <a:cs typeface="Arial MT"/>
              </a:rPr>
              <a:t>with</a:t>
            </a:r>
            <a:r>
              <a:rPr dirty="0" sz="2400" spc="-45">
                <a:latin typeface="Arial MT"/>
                <a:cs typeface="Arial MT"/>
              </a:rPr>
              <a:t> </a:t>
            </a:r>
            <a:r>
              <a:rPr dirty="0" sz="2400">
                <a:latin typeface="Arial MT"/>
                <a:cs typeface="Arial MT"/>
              </a:rPr>
              <a:t>(verified)</a:t>
            </a:r>
            <a:r>
              <a:rPr dirty="0" sz="2400" spc="-105">
                <a:latin typeface="Arial MT"/>
                <a:cs typeface="Arial MT"/>
              </a:rPr>
              <a:t> </a:t>
            </a:r>
            <a:r>
              <a:rPr dirty="0" sz="2400">
                <a:latin typeface="Arial MT"/>
                <a:cs typeface="Arial MT"/>
              </a:rPr>
              <a:t>outpatient</a:t>
            </a:r>
            <a:r>
              <a:rPr dirty="0" sz="2400" spc="-55">
                <a:latin typeface="Arial MT"/>
                <a:cs typeface="Arial MT"/>
              </a:rPr>
              <a:t> </a:t>
            </a:r>
            <a:r>
              <a:rPr dirty="0" sz="2400">
                <a:latin typeface="Arial MT"/>
                <a:cs typeface="Arial MT"/>
              </a:rPr>
              <a:t>dose</a:t>
            </a:r>
            <a:r>
              <a:rPr dirty="0" sz="2400" spc="-60">
                <a:latin typeface="Arial MT"/>
                <a:cs typeface="Arial MT"/>
              </a:rPr>
              <a:t> </a:t>
            </a:r>
            <a:r>
              <a:rPr dirty="0" sz="2400">
                <a:latin typeface="Arial MT"/>
                <a:cs typeface="Arial MT"/>
              </a:rPr>
              <a:t>in</a:t>
            </a:r>
            <a:r>
              <a:rPr dirty="0" sz="2400" spc="-50">
                <a:latin typeface="Arial MT"/>
                <a:cs typeface="Arial MT"/>
              </a:rPr>
              <a:t> </a:t>
            </a:r>
            <a:r>
              <a:rPr dirty="0" sz="2400">
                <a:latin typeface="Arial MT"/>
                <a:cs typeface="Arial MT"/>
              </a:rPr>
              <a:t>within</a:t>
            </a:r>
            <a:r>
              <a:rPr dirty="0" sz="2400" spc="-114">
                <a:latin typeface="Arial MT"/>
                <a:cs typeface="Arial MT"/>
              </a:rPr>
              <a:t> </a:t>
            </a:r>
            <a:r>
              <a:rPr dirty="0" sz="2400">
                <a:latin typeface="Arial MT"/>
                <a:cs typeface="Arial MT"/>
              </a:rPr>
              <a:t>4</a:t>
            </a:r>
            <a:r>
              <a:rPr dirty="0" sz="2400" spc="-50">
                <a:latin typeface="Arial MT"/>
                <a:cs typeface="Arial MT"/>
              </a:rPr>
              <a:t> </a:t>
            </a:r>
            <a:r>
              <a:rPr dirty="0" sz="2400" spc="-10">
                <a:latin typeface="Arial MT"/>
                <a:cs typeface="Arial MT"/>
              </a:rPr>
              <a:t>days. </a:t>
            </a:r>
            <a:r>
              <a:rPr dirty="0" sz="2400">
                <a:latin typeface="Arial MT"/>
                <a:cs typeface="Arial MT"/>
              </a:rPr>
              <a:t>If</a:t>
            </a:r>
            <a:r>
              <a:rPr dirty="0" sz="2400" spc="-40">
                <a:latin typeface="Arial MT"/>
                <a:cs typeface="Arial MT"/>
              </a:rPr>
              <a:t> </a:t>
            </a:r>
            <a:r>
              <a:rPr dirty="0" sz="2400">
                <a:latin typeface="Arial MT"/>
                <a:cs typeface="Arial MT"/>
              </a:rPr>
              <a:t>&gt;4</a:t>
            </a:r>
            <a:r>
              <a:rPr dirty="0" sz="2400" spc="-40">
                <a:latin typeface="Arial MT"/>
                <a:cs typeface="Arial MT"/>
              </a:rPr>
              <a:t> </a:t>
            </a:r>
            <a:r>
              <a:rPr dirty="0" sz="2400">
                <a:latin typeface="Arial MT"/>
                <a:cs typeface="Arial MT"/>
              </a:rPr>
              <a:t>days</a:t>
            </a:r>
            <a:r>
              <a:rPr dirty="0" sz="2400" spc="-45">
                <a:latin typeface="Arial MT"/>
                <a:cs typeface="Arial MT"/>
              </a:rPr>
              <a:t> </a:t>
            </a:r>
            <a:r>
              <a:rPr dirty="0" sz="2400">
                <a:latin typeface="Arial MT"/>
                <a:cs typeface="Arial MT"/>
              </a:rPr>
              <a:t>ago,</a:t>
            </a:r>
            <a:r>
              <a:rPr dirty="0" sz="2400" spc="-40">
                <a:latin typeface="Arial MT"/>
                <a:cs typeface="Arial MT"/>
              </a:rPr>
              <a:t> </a:t>
            </a:r>
            <a:r>
              <a:rPr dirty="0" sz="2400">
                <a:latin typeface="Arial MT"/>
                <a:cs typeface="Arial MT"/>
              </a:rPr>
              <a:t>consider</a:t>
            </a:r>
            <a:r>
              <a:rPr dirty="0" sz="2400" spc="-30">
                <a:latin typeface="Arial MT"/>
                <a:cs typeface="Arial MT"/>
              </a:rPr>
              <a:t> </a:t>
            </a:r>
            <a:r>
              <a:rPr dirty="0" sz="2400">
                <a:latin typeface="Arial MT"/>
                <a:cs typeface="Arial MT"/>
              </a:rPr>
              <a:t>decreased</a:t>
            </a:r>
            <a:r>
              <a:rPr dirty="0" sz="2400" spc="-40">
                <a:latin typeface="Arial MT"/>
                <a:cs typeface="Arial MT"/>
              </a:rPr>
              <a:t> </a:t>
            </a:r>
            <a:r>
              <a:rPr dirty="0" sz="2400" spc="-10">
                <a:latin typeface="Arial MT"/>
                <a:cs typeface="Arial MT"/>
              </a:rPr>
              <a:t>dose.</a:t>
            </a:r>
            <a:endParaRPr sz="2400">
              <a:latin typeface="Arial MT"/>
              <a:cs typeface="Arial MT"/>
            </a:endParaRPr>
          </a:p>
        </p:txBody>
      </p:sp>
      <p:sp>
        <p:nvSpPr>
          <p:cNvPr id="5" name="object 5" descr=""/>
          <p:cNvSpPr/>
          <p:nvPr/>
        </p:nvSpPr>
        <p:spPr>
          <a:xfrm>
            <a:off x="5367401" y="1566925"/>
            <a:ext cx="6496050" cy="0"/>
          </a:xfrm>
          <a:custGeom>
            <a:avLst/>
            <a:gdLst/>
            <a:ahLst/>
            <a:cxnLst/>
            <a:rect l="l" t="t" r="r" b="b"/>
            <a:pathLst>
              <a:path w="6496050" h="0">
                <a:moveTo>
                  <a:pt x="0" y="0"/>
                </a:moveTo>
                <a:lnTo>
                  <a:pt x="6496050" y="0"/>
                </a:lnTo>
              </a:path>
            </a:pathLst>
          </a:custGeom>
          <a:ln w="25400">
            <a:solidFill>
              <a:srgbClr val="9F2B92"/>
            </a:solidFill>
          </a:ln>
        </p:spPr>
        <p:txBody>
          <a:bodyPr wrap="square" lIns="0" tIns="0" rIns="0" bIns="0" rtlCol="0"/>
          <a:lstStyle/>
          <a:p/>
        </p:txBody>
      </p:sp>
      <p:sp>
        <p:nvSpPr>
          <p:cNvPr id="6" name="object 6" descr=""/>
          <p:cNvSpPr txBox="1"/>
          <p:nvPr/>
        </p:nvSpPr>
        <p:spPr>
          <a:xfrm>
            <a:off x="5445759" y="1587817"/>
            <a:ext cx="6029960" cy="706755"/>
          </a:xfrm>
          <a:prstGeom prst="rect">
            <a:avLst/>
          </a:prstGeom>
        </p:spPr>
        <p:txBody>
          <a:bodyPr wrap="square" lIns="0" tIns="65405" rIns="0" bIns="0" rtlCol="0" vert="horz">
            <a:spAutoFit/>
          </a:bodyPr>
          <a:lstStyle/>
          <a:p>
            <a:pPr marL="12700" marR="5080">
              <a:lnSpc>
                <a:spcPts val="2480"/>
              </a:lnSpc>
              <a:spcBef>
                <a:spcPts val="515"/>
              </a:spcBef>
            </a:pPr>
            <a:r>
              <a:rPr dirty="0" sz="2400">
                <a:latin typeface="Arial MT"/>
                <a:cs typeface="Arial MT"/>
              </a:rPr>
              <a:t>If</a:t>
            </a:r>
            <a:r>
              <a:rPr dirty="0" sz="2400" spc="-35">
                <a:latin typeface="Arial MT"/>
                <a:cs typeface="Arial MT"/>
              </a:rPr>
              <a:t> </a:t>
            </a:r>
            <a:r>
              <a:rPr dirty="0" sz="2400">
                <a:latin typeface="Arial MT"/>
                <a:cs typeface="Arial MT"/>
              </a:rPr>
              <a:t>dose</a:t>
            </a:r>
            <a:r>
              <a:rPr dirty="0" sz="2400" spc="-40">
                <a:latin typeface="Arial MT"/>
                <a:cs typeface="Arial MT"/>
              </a:rPr>
              <a:t> </a:t>
            </a:r>
            <a:r>
              <a:rPr dirty="0" sz="2400">
                <a:latin typeface="Arial MT"/>
                <a:cs typeface="Arial MT"/>
              </a:rPr>
              <a:t>&gt;150mg</a:t>
            </a:r>
            <a:r>
              <a:rPr dirty="0" sz="2400" spc="-90">
                <a:latin typeface="Arial MT"/>
                <a:cs typeface="Arial MT"/>
              </a:rPr>
              <a:t> </a:t>
            </a:r>
            <a:r>
              <a:rPr dirty="0" sz="2400">
                <a:latin typeface="Arial MT"/>
                <a:cs typeface="Arial MT"/>
              </a:rPr>
              <a:t>daily</a:t>
            </a:r>
            <a:r>
              <a:rPr dirty="0" sz="2400" spc="-40">
                <a:latin typeface="Arial MT"/>
                <a:cs typeface="Arial MT"/>
              </a:rPr>
              <a:t> </a:t>
            </a:r>
            <a:r>
              <a:rPr dirty="0" sz="2400">
                <a:latin typeface="Arial MT"/>
                <a:cs typeface="Arial MT"/>
              </a:rPr>
              <a:t>or</a:t>
            </a:r>
            <a:r>
              <a:rPr dirty="0" sz="2400" spc="-85">
                <a:latin typeface="Arial MT"/>
                <a:cs typeface="Arial MT"/>
              </a:rPr>
              <a:t> </a:t>
            </a:r>
            <a:r>
              <a:rPr dirty="0" sz="2400">
                <a:latin typeface="Arial MT"/>
                <a:cs typeface="Arial MT"/>
              </a:rPr>
              <a:t>active</a:t>
            </a:r>
            <a:r>
              <a:rPr dirty="0" sz="2400" spc="-35">
                <a:latin typeface="Arial MT"/>
                <a:cs typeface="Arial MT"/>
              </a:rPr>
              <a:t> </a:t>
            </a:r>
            <a:r>
              <a:rPr dirty="0" sz="2400">
                <a:latin typeface="Arial MT"/>
                <a:cs typeface="Arial MT"/>
              </a:rPr>
              <a:t>cardiac</a:t>
            </a:r>
            <a:r>
              <a:rPr dirty="0" sz="2400" spc="-40">
                <a:latin typeface="Arial MT"/>
                <a:cs typeface="Arial MT"/>
              </a:rPr>
              <a:t> </a:t>
            </a:r>
            <a:r>
              <a:rPr dirty="0" sz="2400" spc="-10">
                <a:latin typeface="Arial MT"/>
                <a:cs typeface="Arial MT"/>
              </a:rPr>
              <a:t>issue, </a:t>
            </a:r>
            <a:r>
              <a:rPr dirty="0" sz="2400">
                <a:latin typeface="Arial MT"/>
                <a:cs typeface="Arial MT"/>
              </a:rPr>
              <a:t>check</a:t>
            </a:r>
            <a:r>
              <a:rPr dirty="0" sz="2400" spc="-80">
                <a:latin typeface="Arial MT"/>
                <a:cs typeface="Arial MT"/>
              </a:rPr>
              <a:t> </a:t>
            </a:r>
            <a:r>
              <a:rPr dirty="0" sz="2400">
                <a:latin typeface="Arial MT"/>
                <a:cs typeface="Arial MT"/>
              </a:rPr>
              <a:t>ECG</a:t>
            </a:r>
            <a:r>
              <a:rPr dirty="0" sz="2400" spc="-5">
                <a:latin typeface="Arial MT"/>
                <a:cs typeface="Arial MT"/>
              </a:rPr>
              <a:t> </a:t>
            </a:r>
            <a:r>
              <a:rPr dirty="0" sz="2400">
                <a:latin typeface="Arial MT"/>
                <a:cs typeface="Arial MT"/>
              </a:rPr>
              <a:t>for</a:t>
            </a:r>
            <a:r>
              <a:rPr dirty="0" sz="2400" spc="10">
                <a:latin typeface="Arial MT"/>
                <a:cs typeface="Arial MT"/>
              </a:rPr>
              <a:t> </a:t>
            </a:r>
            <a:r>
              <a:rPr dirty="0" sz="2400">
                <a:latin typeface="Arial MT"/>
                <a:cs typeface="Arial MT"/>
              </a:rPr>
              <a:t>QT</a:t>
            </a:r>
            <a:r>
              <a:rPr dirty="0" sz="2400" spc="-50">
                <a:latin typeface="Arial MT"/>
                <a:cs typeface="Arial MT"/>
              </a:rPr>
              <a:t> </a:t>
            </a:r>
            <a:r>
              <a:rPr dirty="0" sz="2400" spc="-10">
                <a:latin typeface="Arial MT"/>
                <a:cs typeface="Arial MT"/>
              </a:rPr>
              <a:t>interval</a:t>
            </a:r>
            <a:endParaRPr sz="2400">
              <a:latin typeface="Arial MT"/>
              <a:cs typeface="Arial MT"/>
            </a:endParaRPr>
          </a:p>
        </p:txBody>
      </p:sp>
      <p:sp>
        <p:nvSpPr>
          <p:cNvPr id="7" name="object 7" descr=""/>
          <p:cNvSpPr/>
          <p:nvPr/>
        </p:nvSpPr>
        <p:spPr>
          <a:xfrm>
            <a:off x="5367401" y="2890901"/>
            <a:ext cx="6496050" cy="0"/>
          </a:xfrm>
          <a:custGeom>
            <a:avLst/>
            <a:gdLst/>
            <a:ahLst/>
            <a:cxnLst/>
            <a:rect l="l" t="t" r="r" b="b"/>
            <a:pathLst>
              <a:path w="6496050" h="0">
                <a:moveTo>
                  <a:pt x="0" y="0"/>
                </a:moveTo>
                <a:lnTo>
                  <a:pt x="6496050" y="0"/>
                </a:lnTo>
              </a:path>
            </a:pathLst>
          </a:custGeom>
          <a:ln w="25400">
            <a:solidFill>
              <a:srgbClr val="9F2B92"/>
            </a:solidFill>
          </a:ln>
        </p:spPr>
        <p:txBody>
          <a:bodyPr wrap="square" lIns="0" tIns="0" rIns="0" bIns="0" rtlCol="0"/>
          <a:lstStyle/>
          <a:p/>
        </p:txBody>
      </p:sp>
      <p:sp>
        <p:nvSpPr>
          <p:cNvPr id="8" name="object 8" descr=""/>
          <p:cNvSpPr txBox="1"/>
          <p:nvPr/>
        </p:nvSpPr>
        <p:spPr>
          <a:xfrm>
            <a:off x="5445759" y="2913062"/>
            <a:ext cx="6256020" cy="1031240"/>
          </a:xfrm>
          <a:prstGeom prst="rect">
            <a:avLst/>
          </a:prstGeom>
        </p:spPr>
        <p:txBody>
          <a:bodyPr wrap="square" lIns="0" tIns="59055" rIns="0" bIns="0" rtlCol="0" vert="horz">
            <a:spAutoFit/>
          </a:bodyPr>
          <a:lstStyle/>
          <a:p>
            <a:pPr marL="12700" marR="5080">
              <a:lnSpc>
                <a:spcPct val="87400"/>
              </a:lnSpc>
              <a:spcBef>
                <a:spcPts val="465"/>
              </a:spcBef>
            </a:pPr>
            <a:r>
              <a:rPr dirty="0" sz="2400">
                <a:latin typeface="Arial MT"/>
                <a:cs typeface="Arial MT"/>
              </a:rPr>
              <a:t>If</a:t>
            </a:r>
            <a:r>
              <a:rPr dirty="0" sz="2400" spc="-35">
                <a:latin typeface="Arial MT"/>
                <a:cs typeface="Arial MT"/>
              </a:rPr>
              <a:t> </a:t>
            </a:r>
            <a:r>
              <a:rPr dirty="0" sz="2400">
                <a:latin typeface="Arial MT"/>
                <a:cs typeface="Arial MT"/>
              </a:rPr>
              <a:t>unable</a:t>
            </a:r>
            <a:r>
              <a:rPr dirty="0" sz="2400" spc="-35">
                <a:latin typeface="Arial MT"/>
                <a:cs typeface="Arial MT"/>
              </a:rPr>
              <a:t> </a:t>
            </a:r>
            <a:r>
              <a:rPr dirty="0" sz="2400">
                <a:latin typeface="Arial MT"/>
                <a:cs typeface="Arial MT"/>
              </a:rPr>
              <a:t>to</a:t>
            </a:r>
            <a:r>
              <a:rPr dirty="0" sz="2400" spc="-100">
                <a:latin typeface="Arial MT"/>
                <a:cs typeface="Arial MT"/>
              </a:rPr>
              <a:t> </a:t>
            </a:r>
            <a:r>
              <a:rPr dirty="0" sz="2400">
                <a:latin typeface="Arial MT"/>
                <a:cs typeface="Arial MT"/>
              </a:rPr>
              <a:t>verify</a:t>
            </a:r>
            <a:r>
              <a:rPr dirty="0" sz="2400" spc="-35">
                <a:latin typeface="Arial MT"/>
                <a:cs typeface="Arial MT"/>
              </a:rPr>
              <a:t> </a:t>
            </a:r>
            <a:r>
              <a:rPr dirty="0" sz="2400">
                <a:latin typeface="Arial MT"/>
                <a:cs typeface="Arial MT"/>
              </a:rPr>
              <a:t>or</a:t>
            </a:r>
            <a:r>
              <a:rPr dirty="0" sz="2400" spc="-20">
                <a:latin typeface="Arial MT"/>
                <a:cs typeface="Arial MT"/>
              </a:rPr>
              <a:t> </a:t>
            </a:r>
            <a:r>
              <a:rPr dirty="0" sz="2400">
                <a:latin typeface="Arial MT"/>
                <a:cs typeface="Arial MT"/>
              </a:rPr>
              <a:t>patient</a:t>
            </a:r>
            <a:r>
              <a:rPr dirty="0" sz="2400" spc="-35">
                <a:latin typeface="Arial MT"/>
                <a:cs typeface="Arial MT"/>
              </a:rPr>
              <a:t> </a:t>
            </a:r>
            <a:r>
              <a:rPr dirty="0" sz="2400">
                <a:latin typeface="Arial MT"/>
                <a:cs typeface="Arial MT"/>
              </a:rPr>
              <a:t>is</a:t>
            </a:r>
            <a:r>
              <a:rPr dirty="0" sz="2400" spc="-45">
                <a:latin typeface="Arial MT"/>
                <a:cs typeface="Arial MT"/>
              </a:rPr>
              <a:t> </a:t>
            </a:r>
            <a:r>
              <a:rPr dirty="0" sz="2400">
                <a:latin typeface="Arial MT"/>
                <a:cs typeface="Arial MT"/>
              </a:rPr>
              <a:t>not</a:t>
            </a:r>
            <a:r>
              <a:rPr dirty="0" sz="2400" spc="-105">
                <a:latin typeface="Arial MT"/>
                <a:cs typeface="Arial MT"/>
              </a:rPr>
              <a:t> </a:t>
            </a:r>
            <a:r>
              <a:rPr dirty="0" sz="2400">
                <a:latin typeface="Arial MT"/>
                <a:cs typeface="Arial MT"/>
              </a:rPr>
              <a:t>enrolled</a:t>
            </a:r>
            <a:r>
              <a:rPr dirty="0" sz="2400" spc="-35">
                <a:latin typeface="Arial MT"/>
                <a:cs typeface="Arial MT"/>
              </a:rPr>
              <a:t> </a:t>
            </a:r>
            <a:r>
              <a:rPr dirty="0" sz="2400">
                <a:latin typeface="Arial MT"/>
                <a:cs typeface="Arial MT"/>
              </a:rPr>
              <a:t>in</a:t>
            </a:r>
            <a:r>
              <a:rPr dirty="0" sz="2400" spc="-35">
                <a:latin typeface="Arial MT"/>
                <a:cs typeface="Arial MT"/>
              </a:rPr>
              <a:t> </a:t>
            </a:r>
            <a:r>
              <a:rPr dirty="0" sz="2400" spc="-50">
                <a:latin typeface="Arial MT"/>
                <a:cs typeface="Arial MT"/>
              </a:rPr>
              <a:t>a </a:t>
            </a:r>
            <a:r>
              <a:rPr dirty="0" sz="2400">
                <a:latin typeface="Arial MT"/>
                <a:cs typeface="Arial MT"/>
              </a:rPr>
              <a:t>program</a:t>
            </a:r>
            <a:r>
              <a:rPr dirty="0" sz="2400" spc="-75">
                <a:latin typeface="Arial MT"/>
                <a:cs typeface="Arial MT"/>
              </a:rPr>
              <a:t> </a:t>
            </a:r>
            <a:r>
              <a:rPr dirty="0" sz="2400">
                <a:latin typeface="Arial MT"/>
                <a:cs typeface="Arial MT"/>
              </a:rPr>
              <a:t>can</a:t>
            </a:r>
            <a:r>
              <a:rPr dirty="0" sz="2400" spc="-10">
                <a:latin typeface="Arial MT"/>
                <a:cs typeface="Arial MT"/>
              </a:rPr>
              <a:t> </a:t>
            </a:r>
            <a:r>
              <a:rPr dirty="0" sz="2400">
                <a:latin typeface="Arial MT"/>
                <a:cs typeface="Arial MT"/>
              </a:rPr>
              <a:t>give</a:t>
            </a:r>
            <a:r>
              <a:rPr dirty="0" sz="2400" spc="-20">
                <a:latin typeface="Arial MT"/>
                <a:cs typeface="Arial MT"/>
              </a:rPr>
              <a:t> </a:t>
            </a:r>
            <a:r>
              <a:rPr dirty="0" sz="2400">
                <a:latin typeface="Arial MT"/>
                <a:cs typeface="Arial MT"/>
              </a:rPr>
              <a:t>up</a:t>
            </a:r>
            <a:r>
              <a:rPr dirty="0" sz="2400" spc="-10">
                <a:latin typeface="Arial MT"/>
                <a:cs typeface="Arial MT"/>
              </a:rPr>
              <a:t> </a:t>
            </a:r>
            <a:r>
              <a:rPr dirty="0" sz="2400">
                <a:latin typeface="Arial MT"/>
                <a:cs typeface="Arial MT"/>
              </a:rPr>
              <a:t>to</a:t>
            </a:r>
            <a:r>
              <a:rPr dirty="0" sz="2400" spc="-85">
                <a:latin typeface="Arial MT"/>
                <a:cs typeface="Arial MT"/>
              </a:rPr>
              <a:t> </a:t>
            </a:r>
            <a:r>
              <a:rPr dirty="0" sz="2400">
                <a:latin typeface="Arial MT"/>
                <a:cs typeface="Arial MT"/>
              </a:rPr>
              <a:t>40mg</a:t>
            </a:r>
            <a:r>
              <a:rPr dirty="0" sz="2400" spc="-15">
                <a:latin typeface="Arial MT"/>
                <a:cs typeface="Arial MT"/>
              </a:rPr>
              <a:t> </a:t>
            </a:r>
            <a:r>
              <a:rPr dirty="0" sz="2400">
                <a:latin typeface="Arial MT"/>
                <a:cs typeface="Arial MT"/>
              </a:rPr>
              <a:t>first</a:t>
            </a:r>
            <a:r>
              <a:rPr dirty="0" sz="2400" spc="-15">
                <a:latin typeface="Arial MT"/>
                <a:cs typeface="Arial MT"/>
              </a:rPr>
              <a:t> </a:t>
            </a:r>
            <a:r>
              <a:rPr dirty="0" sz="2400">
                <a:latin typeface="Arial MT"/>
                <a:cs typeface="Arial MT"/>
              </a:rPr>
              <a:t>dose</a:t>
            </a:r>
            <a:r>
              <a:rPr dirty="0" sz="2400" spc="-20">
                <a:latin typeface="Arial MT"/>
                <a:cs typeface="Arial MT"/>
              </a:rPr>
              <a:t> with </a:t>
            </a:r>
            <a:r>
              <a:rPr dirty="0" sz="2400">
                <a:latin typeface="Arial MT"/>
                <a:cs typeface="Arial MT"/>
              </a:rPr>
              <a:t>an</a:t>
            </a:r>
            <a:r>
              <a:rPr dirty="0" sz="2400" spc="-100">
                <a:latin typeface="Arial MT"/>
                <a:cs typeface="Arial MT"/>
              </a:rPr>
              <a:t> </a:t>
            </a:r>
            <a:r>
              <a:rPr dirty="0" sz="2400">
                <a:latin typeface="Arial MT"/>
                <a:cs typeface="Arial MT"/>
              </a:rPr>
              <a:t>additional</a:t>
            </a:r>
            <a:r>
              <a:rPr dirty="0" sz="2400" spc="-55">
                <a:latin typeface="Arial MT"/>
                <a:cs typeface="Arial MT"/>
              </a:rPr>
              <a:t> </a:t>
            </a:r>
            <a:r>
              <a:rPr dirty="0" sz="2400">
                <a:latin typeface="Arial MT"/>
                <a:cs typeface="Arial MT"/>
              </a:rPr>
              <a:t>10mg</a:t>
            </a:r>
            <a:r>
              <a:rPr dirty="0" sz="2400" spc="-100">
                <a:latin typeface="Arial MT"/>
                <a:cs typeface="Arial MT"/>
              </a:rPr>
              <a:t> </a:t>
            </a:r>
            <a:r>
              <a:rPr dirty="0" sz="2400">
                <a:latin typeface="Arial MT"/>
                <a:cs typeface="Arial MT"/>
              </a:rPr>
              <a:t>on</a:t>
            </a:r>
            <a:r>
              <a:rPr dirty="0" sz="2400" spc="-40">
                <a:latin typeface="Arial MT"/>
                <a:cs typeface="Arial MT"/>
              </a:rPr>
              <a:t> </a:t>
            </a:r>
            <a:r>
              <a:rPr dirty="0" sz="2400">
                <a:latin typeface="Arial MT"/>
                <a:cs typeface="Arial MT"/>
              </a:rPr>
              <a:t>first</a:t>
            </a:r>
            <a:r>
              <a:rPr dirty="0" sz="2400" spc="-40">
                <a:latin typeface="Arial MT"/>
                <a:cs typeface="Arial MT"/>
              </a:rPr>
              <a:t> </a:t>
            </a:r>
            <a:r>
              <a:rPr dirty="0" sz="2400" spc="-25">
                <a:latin typeface="Arial MT"/>
                <a:cs typeface="Arial MT"/>
              </a:rPr>
              <a:t>day</a:t>
            </a:r>
            <a:endParaRPr sz="2400">
              <a:latin typeface="Arial MT"/>
              <a:cs typeface="Arial MT"/>
            </a:endParaRPr>
          </a:p>
        </p:txBody>
      </p:sp>
      <p:sp>
        <p:nvSpPr>
          <p:cNvPr id="9" name="object 9" descr=""/>
          <p:cNvSpPr/>
          <p:nvPr/>
        </p:nvSpPr>
        <p:spPr>
          <a:xfrm>
            <a:off x="5367401" y="4214876"/>
            <a:ext cx="6496050" cy="0"/>
          </a:xfrm>
          <a:custGeom>
            <a:avLst/>
            <a:gdLst/>
            <a:ahLst/>
            <a:cxnLst/>
            <a:rect l="l" t="t" r="r" b="b"/>
            <a:pathLst>
              <a:path w="6496050" h="0">
                <a:moveTo>
                  <a:pt x="0" y="0"/>
                </a:moveTo>
                <a:lnTo>
                  <a:pt x="6496050" y="0"/>
                </a:lnTo>
              </a:path>
            </a:pathLst>
          </a:custGeom>
          <a:ln w="25400">
            <a:solidFill>
              <a:srgbClr val="9F2B92"/>
            </a:solidFill>
          </a:ln>
        </p:spPr>
        <p:txBody>
          <a:bodyPr wrap="square" lIns="0" tIns="0" rIns="0" bIns="0" rtlCol="0"/>
          <a:lstStyle/>
          <a:p/>
        </p:txBody>
      </p:sp>
      <p:sp>
        <p:nvSpPr>
          <p:cNvPr id="10" name="object 10" descr=""/>
          <p:cNvSpPr txBox="1"/>
          <p:nvPr/>
        </p:nvSpPr>
        <p:spPr>
          <a:xfrm>
            <a:off x="5445759" y="4237735"/>
            <a:ext cx="5864225" cy="1031240"/>
          </a:xfrm>
          <a:prstGeom prst="rect">
            <a:avLst/>
          </a:prstGeom>
        </p:spPr>
        <p:txBody>
          <a:bodyPr wrap="square" lIns="0" tIns="59055" rIns="0" bIns="0" rtlCol="0" vert="horz">
            <a:spAutoFit/>
          </a:bodyPr>
          <a:lstStyle/>
          <a:p>
            <a:pPr marL="12700" marR="5080">
              <a:lnSpc>
                <a:spcPct val="87400"/>
              </a:lnSpc>
              <a:spcBef>
                <a:spcPts val="465"/>
              </a:spcBef>
            </a:pPr>
            <a:r>
              <a:rPr dirty="0" sz="2400" spc="-10">
                <a:latin typeface="Arial MT"/>
                <a:cs typeface="Arial MT"/>
              </a:rPr>
              <a:t>Titrate</a:t>
            </a:r>
            <a:r>
              <a:rPr dirty="0" sz="2400" spc="-60">
                <a:latin typeface="Arial MT"/>
                <a:cs typeface="Arial MT"/>
              </a:rPr>
              <a:t> </a:t>
            </a:r>
            <a:r>
              <a:rPr dirty="0" sz="2400">
                <a:latin typeface="Arial MT"/>
                <a:cs typeface="Arial MT"/>
              </a:rPr>
              <a:t>methadone</a:t>
            </a:r>
            <a:r>
              <a:rPr dirty="0" sz="2400" spc="-65">
                <a:latin typeface="Arial MT"/>
                <a:cs typeface="Arial MT"/>
              </a:rPr>
              <a:t> </a:t>
            </a:r>
            <a:r>
              <a:rPr dirty="0" sz="2400">
                <a:latin typeface="Arial MT"/>
                <a:cs typeface="Arial MT"/>
              </a:rPr>
              <a:t>dose</a:t>
            </a:r>
            <a:r>
              <a:rPr dirty="0" sz="2400" spc="-5">
                <a:latin typeface="Arial MT"/>
                <a:cs typeface="Arial MT"/>
              </a:rPr>
              <a:t> </a:t>
            </a:r>
            <a:r>
              <a:rPr dirty="0" sz="2400">
                <a:latin typeface="Arial MT"/>
                <a:cs typeface="Arial MT"/>
              </a:rPr>
              <a:t>to</a:t>
            </a:r>
            <a:r>
              <a:rPr dirty="0" sz="2400" spc="-70">
                <a:latin typeface="Arial MT"/>
                <a:cs typeface="Arial MT"/>
              </a:rPr>
              <a:t> </a:t>
            </a:r>
            <a:r>
              <a:rPr dirty="0" sz="2400">
                <a:latin typeface="Arial MT"/>
                <a:cs typeface="Arial MT"/>
              </a:rPr>
              <a:t>patient</a:t>
            </a:r>
            <a:r>
              <a:rPr dirty="0" sz="2400" spc="-75">
                <a:latin typeface="Arial MT"/>
                <a:cs typeface="Arial MT"/>
              </a:rPr>
              <a:t> </a:t>
            </a:r>
            <a:r>
              <a:rPr dirty="0" sz="2400" spc="-10">
                <a:latin typeface="Arial MT"/>
                <a:cs typeface="Arial MT"/>
              </a:rPr>
              <a:t>comfort, </a:t>
            </a:r>
            <a:r>
              <a:rPr dirty="0" sz="2400">
                <a:latin typeface="Arial MT"/>
                <a:cs typeface="Arial MT"/>
              </a:rPr>
              <a:t>increasing</a:t>
            </a:r>
            <a:r>
              <a:rPr dirty="0" sz="2400" spc="-40">
                <a:latin typeface="Arial MT"/>
                <a:cs typeface="Arial MT"/>
              </a:rPr>
              <a:t> </a:t>
            </a:r>
            <a:r>
              <a:rPr dirty="0" sz="2400">
                <a:latin typeface="Arial MT"/>
                <a:cs typeface="Arial MT"/>
              </a:rPr>
              <a:t>by</a:t>
            </a:r>
            <a:r>
              <a:rPr dirty="0" sz="2400" spc="-114">
                <a:latin typeface="Arial MT"/>
                <a:cs typeface="Arial MT"/>
              </a:rPr>
              <a:t> </a:t>
            </a:r>
            <a:r>
              <a:rPr dirty="0" sz="2400">
                <a:latin typeface="Arial MT"/>
                <a:cs typeface="Arial MT"/>
              </a:rPr>
              <a:t>up</a:t>
            </a:r>
            <a:r>
              <a:rPr dirty="0" sz="2400" spc="-40">
                <a:latin typeface="Arial MT"/>
                <a:cs typeface="Arial MT"/>
              </a:rPr>
              <a:t> </a:t>
            </a:r>
            <a:r>
              <a:rPr dirty="0" sz="2400">
                <a:latin typeface="Arial MT"/>
                <a:cs typeface="Arial MT"/>
              </a:rPr>
              <a:t>to</a:t>
            </a:r>
            <a:r>
              <a:rPr dirty="0" sz="2400" spc="-35">
                <a:latin typeface="Arial MT"/>
                <a:cs typeface="Arial MT"/>
              </a:rPr>
              <a:t> </a:t>
            </a:r>
            <a:r>
              <a:rPr dirty="0" sz="2400">
                <a:latin typeface="Arial MT"/>
                <a:cs typeface="Arial MT"/>
              </a:rPr>
              <a:t>10mg</a:t>
            </a:r>
            <a:r>
              <a:rPr dirty="0" sz="2400" spc="-100">
                <a:latin typeface="Arial MT"/>
                <a:cs typeface="Arial MT"/>
              </a:rPr>
              <a:t> </a:t>
            </a:r>
            <a:r>
              <a:rPr dirty="0" sz="2400">
                <a:latin typeface="Arial MT"/>
                <a:cs typeface="Arial MT"/>
              </a:rPr>
              <a:t>daily</a:t>
            </a:r>
            <a:r>
              <a:rPr dirty="0" sz="2400" spc="-50">
                <a:latin typeface="Arial MT"/>
                <a:cs typeface="Arial MT"/>
              </a:rPr>
              <a:t> </a:t>
            </a:r>
            <a:r>
              <a:rPr dirty="0" sz="2400">
                <a:latin typeface="Arial MT"/>
                <a:cs typeface="Arial MT"/>
              </a:rPr>
              <a:t>every</a:t>
            </a:r>
            <a:r>
              <a:rPr dirty="0" sz="2400" spc="-45">
                <a:latin typeface="Arial MT"/>
                <a:cs typeface="Arial MT"/>
              </a:rPr>
              <a:t> </a:t>
            </a:r>
            <a:r>
              <a:rPr dirty="0" sz="2400" spc="-25">
                <a:latin typeface="Arial MT"/>
                <a:cs typeface="Arial MT"/>
              </a:rPr>
              <a:t>few </a:t>
            </a:r>
            <a:r>
              <a:rPr dirty="0" sz="2400">
                <a:latin typeface="Arial MT"/>
                <a:cs typeface="Arial MT"/>
              </a:rPr>
              <a:t>days;</a:t>
            </a:r>
            <a:r>
              <a:rPr dirty="0" sz="2400" spc="-85">
                <a:latin typeface="Arial MT"/>
                <a:cs typeface="Arial MT"/>
              </a:rPr>
              <a:t> </a:t>
            </a:r>
            <a:r>
              <a:rPr dirty="0" sz="2400">
                <a:latin typeface="Arial MT"/>
                <a:cs typeface="Arial MT"/>
              </a:rPr>
              <a:t>consider</a:t>
            </a:r>
            <a:r>
              <a:rPr dirty="0" sz="2400" spc="-55">
                <a:latin typeface="Arial MT"/>
                <a:cs typeface="Arial MT"/>
              </a:rPr>
              <a:t> </a:t>
            </a:r>
            <a:r>
              <a:rPr dirty="0" sz="2400">
                <a:latin typeface="Arial MT"/>
                <a:cs typeface="Arial MT"/>
              </a:rPr>
              <a:t>addiction</a:t>
            </a:r>
            <a:r>
              <a:rPr dirty="0" sz="2400" spc="-70">
                <a:latin typeface="Arial MT"/>
                <a:cs typeface="Arial MT"/>
              </a:rPr>
              <a:t> </a:t>
            </a:r>
            <a:r>
              <a:rPr dirty="0" sz="2400">
                <a:latin typeface="Arial MT"/>
                <a:cs typeface="Arial MT"/>
              </a:rPr>
              <a:t>consult if</a:t>
            </a:r>
            <a:r>
              <a:rPr dirty="0" sz="2400" spc="-70">
                <a:latin typeface="Arial MT"/>
                <a:cs typeface="Arial MT"/>
              </a:rPr>
              <a:t> </a:t>
            </a:r>
            <a:r>
              <a:rPr dirty="0" sz="2400" spc="-10">
                <a:latin typeface="Arial MT"/>
                <a:cs typeface="Arial MT"/>
              </a:rPr>
              <a:t>available</a:t>
            </a:r>
            <a:endParaRPr sz="2400">
              <a:latin typeface="Arial MT"/>
              <a:cs typeface="Arial MT"/>
            </a:endParaRPr>
          </a:p>
        </p:txBody>
      </p:sp>
      <p:sp>
        <p:nvSpPr>
          <p:cNvPr id="11" name="object 11" descr=""/>
          <p:cNvSpPr/>
          <p:nvPr/>
        </p:nvSpPr>
        <p:spPr>
          <a:xfrm>
            <a:off x="5367401" y="5538851"/>
            <a:ext cx="6496050" cy="0"/>
          </a:xfrm>
          <a:custGeom>
            <a:avLst/>
            <a:gdLst/>
            <a:ahLst/>
            <a:cxnLst/>
            <a:rect l="l" t="t" r="r" b="b"/>
            <a:pathLst>
              <a:path w="6496050" h="0">
                <a:moveTo>
                  <a:pt x="0" y="0"/>
                </a:moveTo>
                <a:lnTo>
                  <a:pt x="6496050" y="0"/>
                </a:lnTo>
              </a:path>
            </a:pathLst>
          </a:custGeom>
          <a:ln w="25400">
            <a:solidFill>
              <a:srgbClr val="9F2B92"/>
            </a:solidFill>
          </a:ln>
        </p:spPr>
        <p:txBody>
          <a:bodyPr wrap="square" lIns="0" tIns="0" rIns="0" bIns="0" rtlCol="0"/>
          <a:lstStyle/>
          <a:p/>
        </p:txBody>
      </p:sp>
      <p:sp>
        <p:nvSpPr>
          <p:cNvPr id="12" name="object 12" descr=""/>
          <p:cNvSpPr txBox="1"/>
          <p:nvPr/>
        </p:nvSpPr>
        <p:spPr>
          <a:xfrm>
            <a:off x="5445759" y="5563234"/>
            <a:ext cx="5848985" cy="706755"/>
          </a:xfrm>
          <a:prstGeom prst="rect">
            <a:avLst/>
          </a:prstGeom>
        </p:spPr>
        <p:txBody>
          <a:bodyPr wrap="square" lIns="0" tIns="65405" rIns="0" bIns="0" rtlCol="0" vert="horz">
            <a:spAutoFit/>
          </a:bodyPr>
          <a:lstStyle/>
          <a:p>
            <a:pPr marL="12700" marR="5080">
              <a:lnSpc>
                <a:spcPts val="2480"/>
              </a:lnSpc>
              <a:spcBef>
                <a:spcPts val="515"/>
              </a:spcBef>
            </a:pPr>
            <a:r>
              <a:rPr dirty="0" sz="2400">
                <a:latin typeface="Arial MT"/>
                <a:cs typeface="Arial MT"/>
              </a:rPr>
              <a:t>Close</a:t>
            </a:r>
            <a:r>
              <a:rPr dirty="0" sz="2400" spc="-80">
                <a:latin typeface="Arial MT"/>
                <a:cs typeface="Arial MT"/>
              </a:rPr>
              <a:t> </a:t>
            </a:r>
            <a:r>
              <a:rPr dirty="0" sz="2400">
                <a:latin typeface="Arial MT"/>
                <a:cs typeface="Arial MT"/>
              </a:rPr>
              <a:t>monitoring</a:t>
            </a:r>
            <a:r>
              <a:rPr dirty="0" sz="2400" spc="-75">
                <a:latin typeface="Arial MT"/>
                <a:cs typeface="Arial MT"/>
              </a:rPr>
              <a:t> </a:t>
            </a:r>
            <a:r>
              <a:rPr dirty="0" sz="2400">
                <a:latin typeface="Arial MT"/>
                <a:cs typeface="Arial MT"/>
              </a:rPr>
              <a:t>for</a:t>
            </a:r>
            <a:r>
              <a:rPr dirty="0" sz="2400" spc="-120">
                <a:latin typeface="Arial MT"/>
                <a:cs typeface="Arial MT"/>
              </a:rPr>
              <a:t> </a:t>
            </a:r>
            <a:r>
              <a:rPr dirty="0" sz="2400">
                <a:latin typeface="Arial MT"/>
                <a:cs typeface="Arial MT"/>
              </a:rPr>
              <a:t>sedation</a:t>
            </a:r>
            <a:r>
              <a:rPr dirty="0" sz="2400" spc="-75">
                <a:latin typeface="Arial MT"/>
                <a:cs typeface="Arial MT"/>
              </a:rPr>
              <a:t> </a:t>
            </a:r>
            <a:r>
              <a:rPr dirty="0" sz="2400">
                <a:latin typeface="Arial MT"/>
                <a:cs typeface="Arial MT"/>
              </a:rPr>
              <a:t>while</a:t>
            </a:r>
            <a:r>
              <a:rPr dirty="0" sz="2400" spc="-70">
                <a:latin typeface="Arial MT"/>
                <a:cs typeface="Arial MT"/>
              </a:rPr>
              <a:t> </a:t>
            </a:r>
            <a:r>
              <a:rPr dirty="0" sz="2400" spc="-10">
                <a:latin typeface="Arial MT"/>
                <a:cs typeface="Arial MT"/>
              </a:rPr>
              <a:t>titrating </a:t>
            </a:r>
            <a:r>
              <a:rPr dirty="0" sz="2400" spc="-20">
                <a:latin typeface="Arial MT"/>
                <a:cs typeface="Arial MT"/>
              </a:rPr>
              <a:t>dose</a:t>
            </a:r>
            <a:endParaRPr sz="2400">
              <a:latin typeface="Arial MT"/>
              <a:cs typeface="Arial M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ecb01cfe78294d2e" cstate="print"/>
          <a:stretch>
            <a:fillRect/>
          </a:stretch>
        </p:blipFill>
        <p:spPr>
          <a:xfrm>
            <a:off x="1885950" y="409573"/>
            <a:ext cx="8305800" cy="632459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468630">
              <a:lnSpc>
                <a:spcPct val="100000"/>
              </a:lnSpc>
              <a:spcBef>
                <a:spcPts val="105"/>
              </a:spcBef>
            </a:pPr>
            <a:r>
              <a:rPr dirty="0" sz="3600"/>
              <a:t>Adjunctive</a:t>
            </a:r>
            <a:r>
              <a:rPr dirty="0" sz="3600" spc="-50"/>
              <a:t> </a:t>
            </a:r>
            <a:r>
              <a:rPr dirty="0" sz="3600"/>
              <a:t>Medications</a:t>
            </a:r>
            <a:r>
              <a:rPr dirty="0" sz="3600" spc="-55"/>
              <a:t> </a:t>
            </a:r>
            <a:r>
              <a:rPr dirty="0" sz="3600"/>
              <a:t>for</a:t>
            </a:r>
            <a:r>
              <a:rPr dirty="0" sz="3600" spc="-45"/>
              <a:t> </a:t>
            </a:r>
            <a:r>
              <a:rPr dirty="0" sz="3600"/>
              <a:t>Opioid</a:t>
            </a:r>
            <a:r>
              <a:rPr dirty="0" sz="3600" spc="-80"/>
              <a:t> </a:t>
            </a:r>
            <a:r>
              <a:rPr dirty="0" sz="3600" spc="-10"/>
              <a:t>Withdrawal</a:t>
            </a:r>
            <a:endParaRPr sz="3600"/>
          </a:p>
        </p:txBody>
      </p:sp>
      <p:pic>
        <p:nvPicPr>
          <p:cNvPr id="3" name="object 3" descr=""/>
          <p:cNvPicPr/>
          <p:nvPr/>
        </p:nvPicPr>
        <p:blipFill>
          <a:blip r:embed="R655b6e06db1e45e6" cstate="print"/>
          <a:stretch>
            <a:fillRect/>
          </a:stretch>
        </p:blipFill>
        <p:spPr>
          <a:xfrm>
            <a:off x="768358" y="1019174"/>
            <a:ext cx="10640462" cy="57911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8678926" y="6448107"/>
            <a:ext cx="2954655" cy="381000"/>
          </a:xfrm>
          <a:prstGeom prst="rect">
            <a:avLst/>
          </a:prstGeom>
        </p:spPr>
        <p:txBody>
          <a:bodyPr wrap="square" lIns="0" tIns="12700" rIns="0" bIns="0" rtlCol="0" vert="horz">
            <a:spAutoFit/>
          </a:bodyPr>
          <a:lstStyle/>
          <a:p>
            <a:pPr algn="ctr">
              <a:lnSpc>
                <a:spcPts val="1275"/>
              </a:lnSpc>
              <a:spcBef>
                <a:spcPts val="100"/>
              </a:spcBef>
            </a:pPr>
            <a:r>
              <a:rPr dirty="0" sz="1200">
                <a:latin typeface="Arial MT"/>
                <a:cs typeface="Arial MT"/>
              </a:rPr>
              <a:t>NYC</a:t>
            </a:r>
            <a:r>
              <a:rPr dirty="0" sz="1200" spc="-25">
                <a:latin typeface="Arial MT"/>
                <a:cs typeface="Arial MT"/>
              </a:rPr>
              <a:t> </a:t>
            </a:r>
            <a:r>
              <a:rPr dirty="0" sz="1200">
                <a:latin typeface="Arial MT"/>
                <a:cs typeface="Arial MT"/>
              </a:rPr>
              <a:t>Epi</a:t>
            </a:r>
            <a:r>
              <a:rPr dirty="0" sz="1200" spc="-25">
                <a:latin typeface="Arial MT"/>
                <a:cs typeface="Arial MT"/>
              </a:rPr>
              <a:t> </a:t>
            </a:r>
            <a:r>
              <a:rPr dirty="0" sz="1200">
                <a:latin typeface="Arial MT"/>
                <a:cs typeface="Arial MT"/>
              </a:rPr>
              <a:t>Data</a:t>
            </a:r>
            <a:r>
              <a:rPr dirty="0" sz="1200" spc="-50">
                <a:latin typeface="Arial MT"/>
                <a:cs typeface="Arial MT"/>
              </a:rPr>
              <a:t> </a:t>
            </a:r>
            <a:r>
              <a:rPr dirty="0" sz="1200">
                <a:latin typeface="Arial MT"/>
                <a:cs typeface="Arial MT"/>
              </a:rPr>
              <a:t>Brief</a:t>
            </a:r>
            <a:r>
              <a:rPr dirty="0" sz="1200" spc="-15">
                <a:latin typeface="Arial MT"/>
                <a:cs typeface="Arial MT"/>
              </a:rPr>
              <a:t> </a:t>
            </a:r>
            <a:r>
              <a:rPr dirty="0" sz="1200">
                <a:latin typeface="Arial MT"/>
                <a:cs typeface="Arial MT"/>
              </a:rPr>
              <a:t>October</a:t>
            </a:r>
            <a:r>
              <a:rPr dirty="0" sz="1200" spc="-10">
                <a:latin typeface="Arial MT"/>
                <a:cs typeface="Arial MT"/>
              </a:rPr>
              <a:t> </a:t>
            </a:r>
            <a:r>
              <a:rPr dirty="0" sz="1200">
                <a:latin typeface="Arial MT"/>
                <a:cs typeface="Arial MT"/>
              </a:rPr>
              <a:t>2024.</a:t>
            </a:r>
            <a:r>
              <a:rPr dirty="0" sz="1200" spc="-15">
                <a:latin typeface="Arial MT"/>
                <a:cs typeface="Arial MT"/>
              </a:rPr>
              <a:t> </a:t>
            </a:r>
            <a:r>
              <a:rPr dirty="0" sz="1200">
                <a:latin typeface="Arial MT"/>
                <a:cs typeface="Arial MT"/>
              </a:rPr>
              <a:t>No.</a:t>
            </a:r>
            <a:r>
              <a:rPr dirty="0" sz="1200" spc="-15">
                <a:latin typeface="Arial MT"/>
                <a:cs typeface="Arial MT"/>
              </a:rPr>
              <a:t> </a:t>
            </a:r>
            <a:r>
              <a:rPr dirty="0" sz="1200" spc="-20">
                <a:latin typeface="Arial MT"/>
                <a:cs typeface="Arial MT"/>
              </a:rPr>
              <a:t>142.</a:t>
            </a:r>
            <a:endParaRPr sz="1200">
              <a:latin typeface="Arial MT"/>
              <a:cs typeface="Arial MT"/>
            </a:endParaRPr>
          </a:p>
          <a:p>
            <a:pPr algn="ctr" marR="427355">
              <a:lnSpc>
                <a:spcPts val="1515"/>
              </a:lnSpc>
            </a:pPr>
            <a:r>
              <a:rPr dirty="0" sz="1400" spc="-50">
                <a:solidFill>
                  <a:srgbClr val="8FBDDC"/>
                </a:solidFill>
                <a:latin typeface="Arial MT"/>
                <a:cs typeface="Arial MT"/>
              </a:rPr>
              <a:t>|</a:t>
            </a:r>
            <a:endParaRPr sz="1400">
              <a:latin typeface="Arial MT"/>
              <a:cs typeface="Arial MT"/>
            </a:endParaRPr>
          </a:p>
        </p:txBody>
      </p:sp>
      <p:sp>
        <p:nvSpPr>
          <p:cNvPr id="3" name="object 3"/>
          <p:cNvSpPr txBox="1">
            <a:spLocks noGrp="1"/>
          </p:cNvSpPr>
          <p:nvPr>
            <p:ph type="title"/>
          </p:nvPr>
        </p:nvSpPr>
        <p:spPr>
          <a:xfrm>
            <a:off x="617219" y="270510"/>
            <a:ext cx="9294495" cy="701040"/>
          </a:xfrm>
          <a:prstGeom prst="rect"/>
        </p:spPr>
        <p:txBody>
          <a:bodyPr wrap="square" lIns="0" tIns="16510" rIns="0" bIns="0" rtlCol="0" vert="horz">
            <a:spAutoFit/>
          </a:bodyPr>
          <a:lstStyle/>
          <a:p>
            <a:pPr marL="12700">
              <a:lnSpc>
                <a:spcPct val="100000"/>
              </a:lnSpc>
              <a:spcBef>
                <a:spcPts val="130"/>
              </a:spcBef>
            </a:pPr>
            <a:r>
              <a:rPr dirty="0" sz="4400"/>
              <a:t>Ongoing</a:t>
            </a:r>
            <a:r>
              <a:rPr dirty="0" sz="4400" spc="-55"/>
              <a:t> </a:t>
            </a:r>
            <a:r>
              <a:rPr dirty="0" sz="4400"/>
              <a:t>overdose</a:t>
            </a:r>
            <a:r>
              <a:rPr dirty="0" sz="4400" spc="-85"/>
              <a:t> </a:t>
            </a:r>
            <a:r>
              <a:rPr dirty="0" sz="4400"/>
              <a:t>crisis</a:t>
            </a:r>
            <a:r>
              <a:rPr dirty="0" sz="4400" spc="-60"/>
              <a:t> </a:t>
            </a:r>
            <a:r>
              <a:rPr dirty="0" sz="4400"/>
              <a:t>in</a:t>
            </a:r>
            <a:r>
              <a:rPr dirty="0" sz="4400" spc="10"/>
              <a:t> </a:t>
            </a:r>
            <a:r>
              <a:rPr dirty="0" sz="4400"/>
              <a:t>New</a:t>
            </a:r>
            <a:r>
              <a:rPr dirty="0" sz="4400" spc="-60"/>
              <a:t> </a:t>
            </a:r>
            <a:r>
              <a:rPr dirty="0" sz="4400"/>
              <a:t>York</a:t>
            </a:r>
            <a:r>
              <a:rPr dirty="0" sz="4400" spc="-30"/>
              <a:t> </a:t>
            </a:r>
            <a:r>
              <a:rPr dirty="0" sz="4400" spc="-20"/>
              <a:t>City</a:t>
            </a:r>
            <a:endParaRPr sz="4400"/>
          </a:p>
        </p:txBody>
      </p:sp>
      <p:sp>
        <p:nvSpPr>
          <p:cNvPr id="4" name="object 4" descr=""/>
          <p:cNvSpPr txBox="1"/>
          <p:nvPr/>
        </p:nvSpPr>
        <p:spPr>
          <a:xfrm>
            <a:off x="526097" y="1260855"/>
            <a:ext cx="9123680" cy="449580"/>
          </a:xfrm>
          <a:prstGeom prst="rect">
            <a:avLst/>
          </a:prstGeom>
        </p:spPr>
        <p:txBody>
          <a:bodyPr wrap="square" lIns="0" tIns="16510" rIns="0" bIns="0" rtlCol="0" vert="horz">
            <a:spAutoFit/>
          </a:bodyPr>
          <a:lstStyle/>
          <a:p>
            <a:pPr marL="239395" indent="-226695">
              <a:lnSpc>
                <a:spcPct val="100000"/>
              </a:lnSpc>
              <a:spcBef>
                <a:spcPts val="130"/>
              </a:spcBef>
              <a:buClr>
                <a:srgbClr val="183567"/>
              </a:buClr>
              <a:buSzPct val="54545"/>
              <a:buChar char="●"/>
              <a:tabLst>
                <a:tab pos="239395" algn="l"/>
              </a:tabLst>
            </a:pPr>
            <a:r>
              <a:rPr dirty="0" sz="2750">
                <a:latin typeface="Arial MT"/>
                <a:cs typeface="Arial MT"/>
              </a:rPr>
              <a:t>In</a:t>
            </a:r>
            <a:r>
              <a:rPr dirty="0" sz="2750" spc="155">
                <a:latin typeface="Arial MT"/>
                <a:cs typeface="Arial MT"/>
              </a:rPr>
              <a:t> </a:t>
            </a:r>
            <a:r>
              <a:rPr dirty="0" sz="2750">
                <a:latin typeface="Arial MT"/>
                <a:cs typeface="Arial MT"/>
              </a:rPr>
              <a:t>2023,</a:t>
            </a:r>
            <a:r>
              <a:rPr dirty="0" sz="2750" spc="114">
                <a:latin typeface="Arial MT"/>
                <a:cs typeface="Arial MT"/>
              </a:rPr>
              <a:t> </a:t>
            </a:r>
            <a:r>
              <a:rPr dirty="0" sz="2750">
                <a:latin typeface="Arial MT"/>
                <a:cs typeface="Arial MT"/>
              </a:rPr>
              <a:t>1</a:t>
            </a:r>
            <a:r>
              <a:rPr dirty="0" sz="2750" spc="85">
                <a:latin typeface="Arial MT"/>
                <a:cs typeface="Arial MT"/>
              </a:rPr>
              <a:t> </a:t>
            </a:r>
            <a:r>
              <a:rPr dirty="0" sz="2750">
                <a:latin typeface="Arial MT"/>
                <a:cs typeface="Arial MT"/>
              </a:rPr>
              <a:t>person</a:t>
            </a:r>
            <a:r>
              <a:rPr dirty="0" sz="2750" spc="165">
                <a:latin typeface="Arial MT"/>
                <a:cs typeface="Arial MT"/>
              </a:rPr>
              <a:t> </a:t>
            </a:r>
            <a:r>
              <a:rPr dirty="0" sz="2750">
                <a:latin typeface="Arial MT"/>
                <a:cs typeface="Arial MT"/>
              </a:rPr>
              <a:t>died</a:t>
            </a:r>
            <a:r>
              <a:rPr dirty="0" sz="2750" spc="85">
                <a:latin typeface="Arial MT"/>
                <a:cs typeface="Arial MT"/>
              </a:rPr>
              <a:t> </a:t>
            </a:r>
            <a:r>
              <a:rPr dirty="0" sz="2750">
                <a:latin typeface="Arial MT"/>
                <a:cs typeface="Arial MT"/>
              </a:rPr>
              <a:t>of</a:t>
            </a:r>
            <a:r>
              <a:rPr dirty="0" sz="2750" spc="30">
                <a:latin typeface="Arial MT"/>
                <a:cs typeface="Arial MT"/>
              </a:rPr>
              <a:t> </a:t>
            </a:r>
            <a:r>
              <a:rPr dirty="0" sz="2750">
                <a:latin typeface="Arial MT"/>
                <a:cs typeface="Arial MT"/>
              </a:rPr>
              <a:t>a</a:t>
            </a:r>
            <a:r>
              <a:rPr dirty="0" sz="2750" spc="85">
                <a:latin typeface="Arial MT"/>
                <a:cs typeface="Arial MT"/>
              </a:rPr>
              <a:t> </a:t>
            </a:r>
            <a:r>
              <a:rPr dirty="0" sz="2750">
                <a:latin typeface="Arial MT"/>
                <a:cs typeface="Arial MT"/>
              </a:rPr>
              <a:t>drug</a:t>
            </a:r>
            <a:r>
              <a:rPr dirty="0" sz="2750" spc="85">
                <a:latin typeface="Arial MT"/>
                <a:cs typeface="Arial MT"/>
              </a:rPr>
              <a:t> </a:t>
            </a:r>
            <a:r>
              <a:rPr dirty="0" sz="2750">
                <a:latin typeface="Arial MT"/>
                <a:cs typeface="Arial MT"/>
              </a:rPr>
              <a:t>overdose</a:t>
            </a:r>
            <a:r>
              <a:rPr dirty="0" sz="2750" spc="85">
                <a:latin typeface="Arial MT"/>
                <a:cs typeface="Arial MT"/>
              </a:rPr>
              <a:t> </a:t>
            </a:r>
            <a:r>
              <a:rPr dirty="0" sz="2750">
                <a:latin typeface="Arial MT"/>
                <a:cs typeface="Arial MT"/>
              </a:rPr>
              <a:t>every</a:t>
            </a:r>
            <a:r>
              <a:rPr dirty="0" sz="2750" spc="90">
                <a:latin typeface="Arial MT"/>
                <a:cs typeface="Arial MT"/>
              </a:rPr>
              <a:t> </a:t>
            </a:r>
            <a:r>
              <a:rPr dirty="0" sz="2750">
                <a:latin typeface="Arial MT"/>
                <a:cs typeface="Arial MT"/>
              </a:rPr>
              <a:t>3</a:t>
            </a:r>
            <a:r>
              <a:rPr dirty="0" sz="2750" spc="85">
                <a:latin typeface="Arial MT"/>
                <a:cs typeface="Arial MT"/>
              </a:rPr>
              <a:t> </a:t>
            </a:r>
            <a:r>
              <a:rPr dirty="0" sz="2750" spc="-10">
                <a:latin typeface="Arial MT"/>
                <a:cs typeface="Arial MT"/>
              </a:rPr>
              <a:t>hours</a:t>
            </a:r>
            <a:endParaRPr sz="2750">
              <a:latin typeface="Arial MT"/>
              <a:cs typeface="Arial MT"/>
            </a:endParaRPr>
          </a:p>
        </p:txBody>
      </p:sp>
      <p:sp>
        <p:nvSpPr>
          <p:cNvPr id="5" name="object 5" descr=""/>
          <p:cNvSpPr txBox="1"/>
          <p:nvPr/>
        </p:nvSpPr>
        <p:spPr>
          <a:xfrm>
            <a:off x="991869" y="5476875"/>
            <a:ext cx="8916035" cy="878840"/>
          </a:xfrm>
          <a:prstGeom prst="rect">
            <a:avLst/>
          </a:prstGeom>
        </p:spPr>
        <p:txBody>
          <a:bodyPr wrap="square" lIns="0" tIns="16510" rIns="0" bIns="0" rtlCol="0" vert="horz">
            <a:spAutoFit/>
          </a:bodyPr>
          <a:lstStyle/>
          <a:p>
            <a:pPr marL="127000" indent="-127000">
              <a:lnSpc>
                <a:spcPct val="100000"/>
              </a:lnSpc>
              <a:spcBef>
                <a:spcPts val="130"/>
              </a:spcBef>
              <a:buClr>
                <a:srgbClr val="183567"/>
              </a:buClr>
              <a:buSzPct val="32727"/>
              <a:buFont typeface="Arial MT"/>
              <a:buChar char="●"/>
              <a:tabLst>
                <a:tab pos="127000" algn="l"/>
              </a:tabLst>
            </a:pPr>
            <a:r>
              <a:rPr dirty="0" sz="2750" b="1">
                <a:latin typeface="Arial"/>
                <a:cs typeface="Arial"/>
              </a:rPr>
              <a:t>83%</a:t>
            </a:r>
            <a:r>
              <a:rPr dirty="0" sz="2750" spc="125" b="1">
                <a:latin typeface="Arial"/>
                <a:cs typeface="Arial"/>
              </a:rPr>
              <a:t> </a:t>
            </a:r>
            <a:r>
              <a:rPr dirty="0" sz="2750">
                <a:latin typeface="Arial MT"/>
                <a:cs typeface="Arial MT"/>
              </a:rPr>
              <a:t>overdose</a:t>
            </a:r>
            <a:r>
              <a:rPr dirty="0" sz="2750" spc="145">
                <a:latin typeface="Arial MT"/>
                <a:cs typeface="Arial MT"/>
              </a:rPr>
              <a:t> </a:t>
            </a:r>
            <a:r>
              <a:rPr dirty="0" sz="2750">
                <a:latin typeface="Arial MT"/>
                <a:cs typeface="Arial MT"/>
              </a:rPr>
              <a:t>deaths</a:t>
            </a:r>
            <a:r>
              <a:rPr dirty="0" sz="2750" spc="150">
                <a:latin typeface="Arial MT"/>
                <a:cs typeface="Arial MT"/>
              </a:rPr>
              <a:t> </a:t>
            </a:r>
            <a:r>
              <a:rPr dirty="0" sz="2750">
                <a:latin typeface="Arial MT"/>
                <a:cs typeface="Arial MT"/>
              </a:rPr>
              <a:t>involved</a:t>
            </a:r>
            <a:r>
              <a:rPr dirty="0" sz="2750" spc="140">
                <a:latin typeface="Arial MT"/>
                <a:cs typeface="Arial MT"/>
              </a:rPr>
              <a:t> </a:t>
            </a:r>
            <a:r>
              <a:rPr dirty="0" sz="2750">
                <a:latin typeface="Arial MT"/>
                <a:cs typeface="Arial MT"/>
              </a:rPr>
              <a:t>opioids,</a:t>
            </a:r>
            <a:r>
              <a:rPr dirty="0" sz="2750" spc="175">
                <a:latin typeface="Arial MT"/>
                <a:cs typeface="Arial MT"/>
              </a:rPr>
              <a:t> </a:t>
            </a:r>
            <a:r>
              <a:rPr dirty="0" sz="2750">
                <a:latin typeface="Arial MT"/>
                <a:cs typeface="Arial MT"/>
              </a:rPr>
              <a:t>mostly</a:t>
            </a:r>
            <a:r>
              <a:rPr dirty="0" sz="2750" spc="265">
                <a:latin typeface="Arial MT"/>
                <a:cs typeface="Arial MT"/>
              </a:rPr>
              <a:t> </a:t>
            </a:r>
            <a:r>
              <a:rPr dirty="0" sz="2750" spc="-10" b="1">
                <a:latin typeface="Arial"/>
                <a:cs typeface="Arial"/>
              </a:rPr>
              <a:t>fentanyl</a:t>
            </a:r>
            <a:endParaRPr sz="2750">
              <a:latin typeface="Arial"/>
              <a:cs typeface="Arial"/>
            </a:endParaRPr>
          </a:p>
          <a:p>
            <a:pPr marL="127000" indent="-127000">
              <a:lnSpc>
                <a:spcPct val="100000"/>
              </a:lnSpc>
              <a:spcBef>
                <a:spcPts val="80"/>
              </a:spcBef>
              <a:buClr>
                <a:srgbClr val="183567"/>
              </a:buClr>
              <a:buSzPct val="32727"/>
              <a:buFont typeface="Arial MT"/>
              <a:buChar char="●"/>
              <a:tabLst>
                <a:tab pos="127000" algn="l"/>
              </a:tabLst>
            </a:pPr>
            <a:r>
              <a:rPr dirty="0" sz="2750" b="1">
                <a:latin typeface="Arial"/>
                <a:cs typeface="Arial"/>
              </a:rPr>
              <a:t>59%</a:t>
            </a:r>
            <a:r>
              <a:rPr dirty="0" sz="2750" spc="160" b="1">
                <a:latin typeface="Arial"/>
                <a:cs typeface="Arial"/>
              </a:rPr>
              <a:t> </a:t>
            </a:r>
            <a:r>
              <a:rPr dirty="0" sz="2750">
                <a:latin typeface="Arial MT"/>
                <a:cs typeface="Arial MT"/>
              </a:rPr>
              <a:t>overdose</a:t>
            </a:r>
            <a:r>
              <a:rPr dirty="0" sz="2750" spc="165">
                <a:latin typeface="Arial MT"/>
                <a:cs typeface="Arial MT"/>
              </a:rPr>
              <a:t> </a:t>
            </a:r>
            <a:r>
              <a:rPr dirty="0" sz="2750">
                <a:latin typeface="Arial MT"/>
                <a:cs typeface="Arial MT"/>
              </a:rPr>
              <a:t>involved</a:t>
            </a:r>
            <a:r>
              <a:rPr dirty="0" sz="2750" spc="204">
                <a:latin typeface="Arial MT"/>
                <a:cs typeface="Arial MT"/>
              </a:rPr>
              <a:t> </a:t>
            </a:r>
            <a:r>
              <a:rPr dirty="0" sz="2750" spc="-10" b="1">
                <a:latin typeface="Arial"/>
                <a:cs typeface="Arial"/>
              </a:rPr>
              <a:t>cocaine</a:t>
            </a:r>
            <a:endParaRPr sz="2750">
              <a:latin typeface="Arial"/>
              <a:cs typeface="Arial"/>
            </a:endParaRPr>
          </a:p>
        </p:txBody>
      </p:sp>
      <p:pic>
        <p:nvPicPr>
          <p:cNvPr id="6" name="object 6"/>
          <p:cNvPicPr/>
          <p:nvPr/>
        </p:nvPicPr>
        <p:blipFill>
          <a:blip r:embed="R310fd458c7214382" cstate="print"/>
          <a:stretch>
            <a:fillRect/>
          </a:stretch>
        </p:blipFill>
        <p:spPr>
          <a:xfrm>
            <a:off x="492217" y="1943100"/>
            <a:ext cx="11439952" cy="312500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0527" y="671131"/>
            <a:ext cx="7451725" cy="701040"/>
          </a:xfrm>
          <a:prstGeom prst="rect"/>
        </p:spPr>
        <p:txBody>
          <a:bodyPr wrap="square" lIns="0" tIns="16510" rIns="0" bIns="0" rtlCol="0" vert="horz">
            <a:spAutoFit/>
          </a:bodyPr>
          <a:lstStyle/>
          <a:p>
            <a:pPr marL="12700">
              <a:lnSpc>
                <a:spcPct val="100000"/>
              </a:lnSpc>
              <a:spcBef>
                <a:spcPts val="130"/>
              </a:spcBef>
            </a:pPr>
            <a:r>
              <a:rPr dirty="0" sz="4400"/>
              <a:t>Overdose</a:t>
            </a:r>
            <a:r>
              <a:rPr dirty="0" sz="4400" spc="-150"/>
              <a:t> </a:t>
            </a:r>
            <a:r>
              <a:rPr dirty="0" sz="4400"/>
              <a:t>Prevention</a:t>
            </a:r>
            <a:r>
              <a:rPr dirty="0" sz="4400" spc="-120"/>
              <a:t> </a:t>
            </a:r>
            <a:r>
              <a:rPr dirty="0" sz="4400" spc="-10"/>
              <a:t>Counseling</a:t>
            </a:r>
            <a:endParaRPr sz="4400"/>
          </a:p>
        </p:txBody>
      </p:sp>
      <p:sp>
        <p:nvSpPr>
          <p:cNvPr id="3" name="object 3" descr=""/>
          <p:cNvSpPr txBox="1"/>
          <p:nvPr/>
        </p:nvSpPr>
        <p:spPr>
          <a:xfrm>
            <a:off x="917575" y="1778715"/>
            <a:ext cx="10088245" cy="4218940"/>
          </a:xfrm>
          <a:prstGeom prst="rect">
            <a:avLst/>
          </a:prstGeom>
        </p:spPr>
        <p:txBody>
          <a:bodyPr wrap="square" lIns="0" tIns="50800" rIns="0" bIns="0" rtlCol="0" vert="horz">
            <a:spAutoFit/>
          </a:bodyPr>
          <a:lstStyle/>
          <a:p>
            <a:pPr marL="241300" indent="-228600">
              <a:lnSpc>
                <a:spcPct val="100000"/>
              </a:lnSpc>
              <a:spcBef>
                <a:spcPts val="400"/>
              </a:spcBef>
              <a:buChar char="•"/>
              <a:tabLst>
                <a:tab pos="241300" algn="l"/>
              </a:tabLst>
            </a:pPr>
            <a:r>
              <a:rPr dirty="0" sz="2600">
                <a:latin typeface="Arial MT"/>
                <a:cs typeface="Arial MT"/>
              </a:rPr>
              <a:t>Test</a:t>
            </a:r>
            <a:r>
              <a:rPr dirty="0" sz="2600" spc="-75">
                <a:latin typeface="Arial MT"/>
                <a:cs typeface="Arial MT"/>
              </a:rPr>
              <a:t> </a:t>
            </a:r>
            <a:r>
              <a:rPr dirty="0" sz="2600">
                <a:latin typeface="Arial MT"/>
                <a:cs typeface="Arial MT"/>
              </a:rPr>
              <a:t>your</a:t>
            </a:r>
            <a:r>
              <a:rPr dirty="0" sz="2600" spc="-65">
                <a:latin typeface="Arial MT"/>
                <a:cs typeface="Arial MT"/>
              </a:rPr>
              <a:t> </a:t>
            </a:r>
            <a:r>
              <a:rPr dirty="0" sz="2600">
                <a:latin typeface="Arial MT"/>
                <a:cs typeface="Arial MT"/>
              </a:rPr>
              <a:t>drugs</a:t>
            </a:r>
            <a:r>
              <a:rPr dirty="0" sz="2600" spc="-55">
                <a:latin typeface="Arial MT"/>
                <a:cs typeface="Arial MT"/>
              </a:rPr>
              <a:t> </a:t>
            </a:r>
            <a:r>
              <a:rPr dirty="0" sz="2600">
                <a:latin typeface="Arial MT"/>
                <a:cs typeface="Arial MT"/>
              </a:rPr>
              <a:t>with</a:t>
            </a:r>
            <a:r>
              <a:rPr dirty="0" sz="2600" spc="-50">
                <a:latin typeface="Arial MT"/>
                <a:cs typeface="Arial MT"/>
              </a:rPr>
              <a:t> </a:t>
            </a:r>
            <a:r>
              <a:rPr dirty="0" sz="2600">
                <a:latin typeface="Arial MT"/>
                <a:cs typeface="Arial MT"/>
              </a:rPr>
              <a:t>fentanyl</a:t>
            </a:r>
            <a:r>
              <a:rPr dirty="0" sz="2600" spc="-5">
                <a:latin typeface="Arial MT"/>
                <a:cs typeface="Arial MT"/>
              </a:rPr>
              <a:t> </a:t>
            </a:r>
            <a:r>
              <a:rPr dirty="0" sz="2600">
                <a:latin typeface="Arial MT"/>
                <a:cs typeface="Arial MT"/>
              </a:rPr>
              <a:t>and</a:t>
            </a:r>
            <a:r>
              <a:rPr dirty="0" sz="2600" spc="-55">
                <a:latin typeface="Arial MT"/>
                <a:cs typeface="Arial MT"/>
              </a:rPr>
              <a:t> </a:t>
            </a:r>
            <a:r>
              <a:rPr dirty="0" sz="2600">
                <a:latin typeface="Arial MT"/>
                <a:cs typeface="Arial MT"/>
              </a:rPr>
              <a:t>xylazine</a:t>
            </a:r>
            <a:r>
              <a:rPr dirty="0" sz="2600" spc="-50">
                <a:latin typeface="Arial MT"/>
                <a:cs typeface="Arial MT"/>
              </a:rPr>
              <a:t> </a:t>
            </a:r>
            <a:r>
              <a:rPr dirty="0" sz="2600">
                <a:latin typeface="Arial MT"/>
                <a:cs typeface="Arial MT"/>
              </a:rPr>
              <a:t>test</a:t>
            </a:r>
            <a:r>
              <a:rPr dirty="0" sz="2600" spc="-75">
                <a:latin typeface="Arial MT"/>
                <a:cs typeface="Arial MT"/>
              </a:rPr>
              <a:t> </a:t>
            </a:r>
            <a:r>
              <a:rPr dirty="0" sz="2600" spc="-10">
                <a:latin typeface="Arial MT"/>
                <a:cs typeface="Arial MT"/>
              </a:rPr>
              <a:t>strips</a:t>
            </a:r>
            <a:endParaRPr sz="2600">
              <a:latin typeface="Arial MT"/>
              <a:cs typeface="Arial MT"/>
            </a:endParaRPr>
          </a:p>
          <a:p>
            <a:pPr lvl="1" marL="755650" indent="-285750">
              <a:lnSpc>
                <a:spcPct val="100000"/>
              </a:lnSpc>
              <a:spcBef>
                <a:spcPts val="260"/>
              </a:spcBef>
              <a:buChar char="•"/>
              <a:tabLst>
                <a:tab pos="755650" algn="l"/>
              </a:tabLst>
            </a:pPr>
            <a:r>
              <a:rPr dirty="0" sz="2150">
                <a:latin typeface="Arial MT"/>
                <a:cs typeface="Arial MT"/>
              </a:rPr>
              <a:t>If</a:t>
            </a:r>
            <a:r>
              <a:rPr dirty="0" sz="2150" spc="95">
                <a:latin typeface="Arial MT"/>
                <a:cs typeface="Arial MT"/>
              </a:rPr>
              <a:t> </a:t>
            </a:r>
            <a:r>
              <a:rPr dirty="0" sz="2150">
                <a:latin typeface="Arial MT"/>
                <a:cs typeface="Arial MT"/>
              </a:rPr>
              <a:t>positive,</a:t>
            </a:r>
            <a:r>
              <a:rPr dirty="0" sz="2150" spc="35">
                <a:latin typeface="Arial MT"/>
                <a:cs typeface="Arial MT"/>
              </a:rPr>
              <a:t> </a:t>
            </a:r>
            <a:r>
              <a:rPr dirty="0" sz="2150">
                <a:latin typeface="Arial MT"/>
                <a:cs typeface="Arial MT"/>
              </a:rPr>
              <a:t>consider</a:t>
            </a:r>
            <a:r>
              <a:rPr dirty="0" sz="2150" spc="65">
                <a:latin typeface="Arial MT"/>
                <a:cs typeface="Arial MT"/>
              </a:rPr>
              <a:t> </a:t>
            </a:r>
            <a:r>
              <a:rPr dirty="0" sz="2150">
                <a:latin typeface="Arial MT"/>
                <a:cs typeface="Arial MT"/>
              </a:rPr>
              <a:t>not</a:t>
            </a:r>
            <a:r>
              <a:rPr dirty="0" sz="2150" spc="110">
                <a:latin typeface="Arial MT"/>
                <a:cs typeface="Arial MT"/>
              </a:rPr>
              <a:t> </a:t>
            </a:r>
            <a:r>
              <a:rPr dirty="0" sz="2150" spc="-10">
                <a:latin typeface="Arial MT"/>
                <a:cs typeface="Arial MT"/>
              </a:rPr>
              <a:t>using.</a:t>
            </a:r>
            <a:endParaRPr sz="2150">
              <a:latin typeface="Arial MT"/>
              <a:cs typeface="Arial MT"/>
            </a:endParaRPr>
          </a:p>
          <a:p>
            <a:pPr lvl="1" marL="755650" indent="-285750">
              <a:lnSpc>
                <a:spcPct val="100000"/>
              </a:lnSpc>
              <a:spcBef>
                <a:spcPts val="275"/>
              </a:spcBef>
              <a:buChar char="•"/>
              <a:tabLst>
                <a:tab pos="755650" algn="l"/>
              </a:tabLst>
            </a:pPr>
            <a:r>
              <a:rPr dirty="0" sz="2150">
                <a:latin typeface="Arial MT"/>
                <a:cs typeface="Arial MT"/>
              </a:rPr>
              <a:t>If</a:t>
            </a:r>
            <a:r>
              <a:rPr dirty="0" sz="2150" spc="95">
                <a:latin typeface="Arial MT"/>
                <a:cs typeface="Arial MT"/>
              </a:rPr>
              <a:t> </a:t>
            </a:r>
            <a:r>
              <a:rPr dirty="0" sz="2150">
                <a:latin typeface="Arial MT"/>
                <a:cs typeface="Arial MT"/>
              </a:rPr>
              <a:t>you</a:t>
            </a:r>
            <a:r>
              <a:rPr dirty="0" sz="2150" spc="25">
                <a:latin typeface="Arial MT"/>
                <a:cs typeface="Arial MT"/>
              </a:rPr>
              <a:t> </a:t>
            </a:r>
            <a:r>
              <a:rPr dirty="0" sz="2150">
                <a:latin typeface="Arial MT"/>
                <a:cs typeface="Arial MT"/>
              </a:rPr>
              <a:t>do</a:t>
            </a:r>
            <a:r>
              <a:rPr dirty="0" sz="2150" spc="100">
                <a:latin typeface="Arial MT"/>
                <a:cs typeface="Arial MT"/>
              </a:rPr>
              <a:t> </a:t>
            </a:r>
            <a:r>
              <a:rPr dirty="0" sz="2150">
                <a:latin typeface="Arial MT"/>
                <a:cs typeface="Arial MT"/>
              </a:rPr>
              <a:t>plan</a:t>
            </a:r>
            <a:r>
              <a:rPr dirty="0" sz="2150" spc="90">
                <a:latin typeface="Arial MT"/>
                <a:cs typeface="Arial MT"/>
              </a:rPr>
              <a:t> </a:t>
            </a:r>
            <a:r>
              <a:rPr dirty="0" sz="2150">
                <a:latin typeface="Arial MT"/>
                <a:cs typeface="Arial MT"/>
              </a:rPr>
              <a:t>to</a:t>
            </a:r>
            <a:r>
              <a:rPr dirty="0" sz="2150" spc="20">
                <a:latin typeface="Arial MT"/>
                <a:cs typeface="Arial MT"/>
              </a:rPr>
              <a:t> </a:t>
            </a:r>
            <a:r>
              <a:rPr dirty="0" sz="2150">
                <a:latin typeface="Arial MT"/>
                <a:cs typeface="Arial MT"/>
              </a:rPr>
              <a:t>use,</a:t>
            </a:r>
            <a:r>
              <a:rPr dirty="0" sz="2150" spc="20">
                <a:latin typeface="Arial MT"/>
                <a:cs typeface="Arial MT"/>
              </a:rPr>
              <a:t> </a:t>
            </a:r>
            <a:r>
              <a:rPr dirty="0" sz="2150">
                <a:latin typeface="Arial MT"/>
                <a:cs typeface="Arial MT"/>
              </a:rPr>
              <a:t>start</a:t>
            </a:r>
            <a:r>
              <a:rPr dirty="0" sz="2150" spc="25">
                <a:latin typeface="Arial MT"/>
                <a:cs typeface="Arial MT"/>
              </a:rPr>
              <a:t> </a:t>
            </a:r>
            <a:r>
              <a:rPr dirty="0" sz="2150">
                <a:latin typeface="Arial MT"/>
                <a:cs typeface="Arial MT"/>
              </a:rPr>
              <a:t>with</a:t>
            </a:r>
            <a:r>
              <a:rPr dirty="0" sz="2150" spc="85">
                <a:latin typeface="Arial MT"/>
                <a:cs typeface="Arial MT"/>
              </a:rPr>
              <a:t> </a:t>
            </a:r>
            <a:r>
              <a:rPr dirty="0" sz="2150">
                <a:latin typeface="Arial MT"/>
                <a:cs typeface="Arial MT"/>
              </a:rPr>
              <a:t>a</a:t>
            </a:r>
            <a:r>
              <a:rPr dirty="0" sz="2150" spc="25">
                <a:latin typeface="Arial MT"/>
                <a:cs typeface="Arial MT"/>
              </a:rPr>
              <a:t> </a:t>
            </a:r>
            <a:r>
              <a:rPr dirty="0" sz="2150">
                <a:latin typeface="Arial MT"/>
                <a:cs typeface="Arial MT"/>
              </a:rPr>
              <a:t>small</a:t>
            </a:r>
            <a:r>
              <a:rPr dirty="0" sz="2150" spc="75">
                <a:latin typeface="Arial MT"/>
                <a:cs typeface="Arial MT"/>
              </a:rPr>
              <a:t> </a:t>
            </a:r>
            <a:r>
              <a:rPr dirty="0" sz="2150">
                <a:latin typeface="Arial MT"/>
                <a:cs typeface="Arial MT"/>
              </a:rPr>
              <a:t>amount</a:t>
            </a:r>
            <a:r>
              <a:rPr dirty="0" sz="2150" spc="20">
                <a:latin typeface="Arial MT"/>
                <a:cs typeface="Arial MT"/>
              </a:rPr>
              <a:t> </a:t>
            </a:r>
            <a:r>
              <a:rPr dirty="0" sz="2150">
                <a:latin typeface="Arial MT"/>
                <a:cs typeface="Arial MT"/>
              </a:rPr>
              <a:t>and</a:t>
            </a:r>
            <a:r>
              <a:rPr dirty="0" sz="2150" spc="25">
                <a:latin typeface="Arial MT"/>
                <a:cs typeface="Arial MT"/>
              </a:rPr>
              <a:t> </a:t>
            </a:r>
            <a:r>
              <a:rPr dirty="0" sz="2150">
                <a:latin typeface="Arial MT"/>
                <a:cs typeface="Arial MT"/>
              </a:rPr>
              <a:t>go</a:t>
            </a:r>
            <a:r>
              <a:rPr dirty="0" sz="2150" spc="100">
                <a:latin typeface="Arial MT"/>
                <a:cs typeface="Arial MT"/>
              </a:rPr>
              <a:t> </a:t>
            </a:r>
            <a:r>
              <a:rPr dirty="0" sz="2150" spc="-10">
                <a:latin typeface="Arial MT"/>
                <a:cs typeface="Arial MT"/>
              </a:rPr>
              <a:t>slowly.</a:t>
            </a:r>
            <a:endParaRPr sz="2150">
              <a:latin typeface="Arial MT"/>
              <a:cs typeface="Arial MT"/>
            </a:endParaRPr>
          </a:p>
          <a:p>
            <a:pPr marL="241300" indent="-228600">
              <a:lnSpc>
                <a:spcPct val="100000"/>
              </a:lnSpc>
              <a:spcBef>
                <a:spcPts val="725"/>
              </a:spcBef>
              <a:buChar char="•"/>
              <a:tabLst>
                <a:tab pos="241300" algn="l"/>
              </a:tabLst>
            </a:pPr>
            <a:r>
              <a:rPr dirty="0" sz="2600">
                <a:latin typeface="Arial MT"/>
                <a:cs typeface="Arial MT"/>
              </a:rPr>
              <a:t>Avoid</a:t>
            </a:r>
            <a:r>
              <a:rPr dirty="0" sz="2600" spc="-55">
                <a:latin typeface="Arial MT"/>
                <a:cs typeface="Arial MT"/>
              </a:rPr>
              <a:t> </a:t>
            </a:r>
            <a:r>
              <a:rPr dirty="0" sz="2600">
                <a:latin typeface="Arial MT"/>
                <a:cs typeface="Arial MT"/>
              </a:rPr>
              <a:t>using</a:t>
            </a:r>
            <a:r>
              <a:rPr dirty="0" sz="2600" spc="-50">
                <a:latin typeface="Arial MT"/>
                <a:cs typeface="Arial MT"/>
              </a:rPr>
              <a:t> </a:t>
            </a:r>
            <a:r>
              <a:rPr dirty="0" sz="2600">
                <a:latin typeface="Arial MT"/>
                <a:cs typeface="Arial MT"/>
              </a:rPr>
              <a:t>alone</a:t>
            </a:r>
            <a:r>
              <a:rPr dirty="0" sz="2600" spc="-50">
                <a:latin typeface="Arial MT"/>
                <a:cs typeface="Arial MT"/>
              </a:rPr>
              <a:t> </a:t>
            </a:r>
            <a:r>
              <a:rPr dirty="0" sz="2600">
                <a:latin typeface="Arial MT"/>
                <a:cs typeface="Arial MT"/>
              </a:rPr>
              <a:t>and</a:t>
            </a:r>
            <a:r>
              <a:rPr dirty="0" sz="2600" spc="-50">
                <a:latin typeface="Arial MT"/>
                <a:cs typeface="Arial MT"/>
              </a:rPr>
              <a:t> </a:t>
            </a:r>
            <a:r>
              <a:rPr dirty="0" sz="2600">
                <a:latin typeface="Arial MT"/>
                <a:cs typeface="Arial MT"/>
              </a:rPr>
              <a:t>take</a:t>
            </a:r>
            <a:r>
              <a:rPr dirty="0" sz="2600" spc="-50">
                <a:latin typeface="Arial MT"/>
                <a:cs typeface="Arial MT"/>
              </a:rPr>
              <a:t> </a:t>
            </a:r>
            <a:r>
              <a:rPr dirty="0" sz="2600" spc="-10">
                <a:latin typeface="Arial MT"/>
                <a:cs typeface="Arial MT"/>
              </a:rPr>
              <a:t>turns</a:t>
            </a:r>
            <a:endParaRPr sz="2600">
              <a:latin typeface="Arial MT"/>
              <a:cs typeface="Arial MT"/>
            </a:endParaRPr>
          </a:p>
          <a:p>
            <a:pPr lvl="1" marL="755650" indent="-285750">
              <a:lnSpc>
                <a:spcPct val="100000"/>
              </a:lnSpc>
              <a:spcBef>
                <a:spcPts val="334"/>
              </a:spcBef>
              <a:buChar char="•"/>
              <a:tabLst>
                <a:tab pos="755650" algn="l"/>
              </a:tabLst>
            </a:pPr>
            <a:r>
              <a:rPr dirty="0" sz="2150">
                <a:latin typeface="Arial MT"/>
                <a:cs typeface="Arial MT"/>
              </a:rPr>
              <a:t>If</a:t>
            </a:r>
            <a:r>
              <a:rPr dirty="0" sz="2150" spc="90">
                <a:latin typeface="Arial MT"/>
                <a:cs typeface="Arial MT"/>
              </a:rPr>
              <a:t> </a:t>
            </a:r>
            <a:r>
              <a:rPr dirty="0" sz="2150">
                <a:latin typeface="Arial MT"/>
                <a:cs typeface="Arial MT"/>
              </a:rPr>
              <a:t>you</a:t>
            </a:r>
            <a:r>
              <a:rPr dirty="0" sz="2150" spc="20">
                <a:latin typeface="Arial MT"/>
                <a:cs typeface="Arial MT"/>
              </a:rPr>
              <a:t> </a:t>
            </a:r>
            <a:r>
              <a:rPr dirty="0" sz="2150">
                <a:latin typeface="Arial MT"/>
                <a:cs typeface="Arial MT"/>
              </a:rPr>
              <a:t>do</a:t>
            </a:r>
            <a:r>
              <a:rPr dirty="0" sz="2150" spc="105">
                <a:latin typeface="Arial MT"/>
                <a:cs typeface="Arial MT"/>
              </a:rPr>
              <a:t> </a:t>
            </a:r>
            <a:r>
              <a:rPr dirty="0" sz="2150">
                <a:latin typeface="Arial MT"/>
                <a:cs typeface="Arial MT"/>
              </a:rPr>
              <a:t>use</a:t>
            </a:r>
            <a:r>
              <a:rPr dirty="0" sz="2150" spc="25">
                <a:latin typeface="Arial MT"/>
                <a:cs typeface="Arial MT"/>
              </a:rPr>
              <a:t> </a:t>
            </a:r>
            <a:r>
              <a:rPr dirty="0" sz="2150">
                <a:latin typeface="Arial MT"/>
                <a:cs typeface="Arial MT"/>
              </a:rPr>
              <a:t>alone,</a:t>
            </a:r>
            <a:r>
              <a:rPr dirty="0" sz="2150" spc="100">
                <a:latin typeface="Arial MT"/>
                <a:cs typeface="Arial MT"/>
              </a:rPr>
              <a:t> </a:t>
            </a:r>
            <a:r>
              <a:rPr dirty="0" sz="2150">
                <a:latin typeface="Arial MT"/>
                <a:cs typeface="Arial MT"/>
              </a:rPr>
              <a:t>call</a:t>
            </a:r>
            <a:r>
              <a:rPr dirty="0" sz="2150" spc="80">
                <a:latin typeface="Arial MT"/>
                <a:cs typeface="Arial MT"/>
              </a:rPr>
              <a:t> </a:t>
            </a:r>
            <a:r>
              <a:rPr dirty="0" sz="2150">
                <a:latin typeface="Arial MT"/>
                <a:cs typeface="Arial MT"/>
              </a:rPr>
              <a:t>the</a:t>
            </a:r>
            <a:r>
              <a:rPr dirty="0" sz="2150" spc="100">
                <a:latin typeface="Arial MT"/>
                <a:cs typeface="Arial MT"/>
              </a:rPr>
              <a:t> </a:t>
            </a:r>
            <a:r>
              <a:rPr dirty="0" sz="2150">
                <a:latin typeface="Arial MT"/>
                <a:cs typeface="Arial MT"/>
              </a:rPr>
              <a:t>Never</a:t>
            </a:r>
            <a:r>
              <a:rPr dirty="0" sz="2150" spc="60">
                <a:latin typeface="Arial MT"/>
                <a:cs typeface="Arial MT"/>
              </a:rPr>
              <a:t> </a:t>
            </a:r>
            <a:r>
              <a:rPr dirty="0" sz="2150">
                <a:latin typeface="Arial MT"/>
                <a:cs typeface="Arial MT"/>
              </a:rPr>
              <a:t>Use</a:t>
            </a:r>
            <a:r>
              <a:rPr dirty="0" sz="2150" spc="90">
                <a:latin typeface="Arial MT"/>
                <a:cs typeface="Arial MT"/>
              </a:rPr>
              <a:t> </a:t>
            </a:r>
            <a:r>
              <a:rPr dirty="0" sz="2150">
                <a:latin typeface="Arial MT"/>
                <a:cs typeface="Arial MT"/>
              </a:rPr>
              <a:t>Alone</a:t>
            </a:r>
            <a:r>
              <a:rPr dirty="0" sz="2150" spc="105">
                <a:latin typeface="Arial MT"/>
                <a:cs typeface="Arial MT"/>
              </a:rPr>
              <a:t> </a:t>
            </a:r>
            <a:r>
              <a:rPr dirty="0" sz="2150">
                <a:latin typeface="Arial MT"/>
                <a:cs typeface="Arial MT"/>
              </a:rPr>
              <a:t>hotline</a:t>
            </a:r>
            <a:r>
              <a:rPr dirty="0" sz="2150" spc="20">
                <a:latin typeface="Arial MT"/>
                <a:cs typeface="Arial MT"/>
              </a:rPr>
              <a:t> </a:t>
            </a:r>
            <a:r>
              <a:rPr dirty="0" sz="2150">
                <a:latin typeface="Arial MT"/>
                <a:cs typeface="Arial MT"/>
              </a:rPr>
              <a:t>(877)</a:t>
            </a:r>
            <a:r>
              <a:rPr dirty="0" sz="2150" spc="60">
                <a:latin typeface="Arial MT"/>
                <a:cs typeface="Arial MT"/>
              </a:rPr>
              <a:t> </a:t>
            </a:r>
            <a:r>
              <a:rPr dirty="0" sz="2150">
                <a:latin typeface="Arial MT"/>
                <a:cs typeface="Arial MT"/>
              </a:rPr>
              <a:t>696-</a:t>
            </a:r>
            <a:r>
              <a:rPr dirty="0" sz="2150" spc="-20">
                <a:latin typeface="Arial MT"/>
                <a:cs typeface="Arial MT"/>
              </a:rPr>
              <a:t>1996</a:t>
            </a:r>
            <a:endParaRPr sz="2150">
              <a:latin typeface="Arial MT"/>
              <a:cs typeface="Arial MT"/>
            </a:endParaRPr>
          </a:p>
          <a:p>
            <a:pPr marL="241300" indent="-228600">
              <a:lnSpc>
                <a:spcPct val="100000"/>
              </a:lnSpc>
              <a:spcBef>
                <a:spcPts val="650"/>
              </a:spcBef>
              <a:buChar char="•"/>
              <a:tabLst>
                <a:tab pos="241300" algn="l"/>
              </a:tabLst>
            </a:pPr>
            <a:r>
              <a:rPr dirty="0" sz="2600">
                <a:latin typeface="Arial MT"/>
                <a:cs typeface="Arial MT"/>
              </a:rPr>
              <a:t>Avoid</a:t>
            </a:r>
            <a:r>
              <a:rPr dirty="0" sz="2600" spc="-50">
                <a:latin typeface="Arial MT"/>
                <a:cs typeface="Arial MT"/>
              </a:rPr>
              <a:t> </a:t>
            </a:r>
            <a:r>
              <a:rPr dirty="0" sz="2600">
                <a:latin typeface="Arial MT"/>
                <a:cs typeface="Arial MT"/>
              </a:rPr>
              <a:t>mixing</a:t>
            </a:r>
            <a:r>
              <a:rPr dirty="0" sz="2600" spc="-50">
                <a:latin typeface="Arial MT"/>
                <a:cs typeface="Arial MT"/>
              </a:rPr>
              <a:t> </a:t>
            </a:r>
            <a:r>
              <a:rPr dirty="0" sz="2600">
                <a:latin typeface="Arial MT"/>
                <a:cs typeface="Arial MT"/>
              </a:rPr>
              <a:t>drugs</a:t>
            </a:r>
            <a:r>
              <a:rPr dirty="0" sz="2600" spc="-50">
                <a:latin typeface="Arial MT"/>
                <a:cs typeface="Arial MT"/>
              </a:rPr>
              <a:t> </a:t>
            </a:r>
            <a:r>
              <a:rPr dirty="0" sz="2600">
                <a:latin typeface="Arial MT"/>
                <a:cs typeface="Arial MT"/>
              </a:rPr>
              <a:t>and</a:t>
            </a:r>
            <a:r>
              <a:rPr dirty="0" sz="2600" spc="-50">
                <a:latin typeface="Arial MT"/>
                <a:cs typeface="Arial MT"/>
              </a:rPr>
              <a:t> </a:t>
            </a:r>
            <a:r>
              <a:rPr dirty="0" sz="2600" spc="-10">
                <a:latin typeface="Arial MT"/>
                <a:cs typeface="Arial MT"/>
              </a:rPr>
              <a:t>alcohol</a:t>
            </a:r>
            <a:endParaRPr sz="2600">
              <a:latin typeface="Arial MT"/>
              <a:cs typeface="Arial MT"/>
            </a:endParaRPr>
          </a:p>
          <a:p>
            <a:pPr lvl="1" marL="755650" indent="-285750">
              <a:lnSpc>
                <a:spcPct val="100000"/>
              </a:lnSpc>
              <a:spcBef>
                <a:spcPts val="334"/>
              </a:spcBef>
              <a:buChar char="•"/>
              <a:tabLst>
                <a:tab pos="755650" algn="l"/>
              </a:tabLst>
            </a:pPr>
            <a:r>
              <a:rPr dirty="0" sz="2150">
                <a:latin typeface="Arial MT"/>
                <a:cs typeface="Arial MT"/>
              </a:rPr>
              <a:t>Overdose</a:t>
            </a:r>
            <a:r>
              <a:rPr dirty="0" sz="2150" spc="90">
                <a:latin typeface="Arial MT"/>
                <a:cs typeface="Arial MT"/>
              </a:rPr>
              <a:t> </a:t>
            </a:r>
            <a:r>
              <a:rPr dirty="0" sz="2150">
                <a:latin typeface="Arial MT"/>
                <a:cs typeface="Arial MT"/>
              </a:rPr>
              <a:t>risk is</a:t>
            </a:r>
            <a:r>
              <a:rPr dirty="0" sz="2150" spc="80">
                <a:latin typeface="Arial MT"/>
                <a:cs typeface="Arial MT"/>
              </a:rPr>
              <a:t> </a:t>
            </a:r>
            <a:r>
              <a:rPr dirty="0" sz="2150">
                <a:latin typeface="Arial MT"/>
                <a:cs typeface="Arial MT"/>
              </a:rPr>
              <a:t>high</a:t>
            </a:r>
            <a:r>
              <a:rPr dirty="0" sz="2150" spc="30">
                <a:latin typeface="Arial MT"/>
                <a:cs typeface="Arial MT"/>
              </a:rPr>
              <a:t> </a:t>
            </a:r>
            <a:r>
              <a:rPr dirty="0" sz="2150">
                <a:latin typeface="Arial MT"/>
                <a:cs typeface="Arial MT"/>
              </a:rPr>
              <a:t>when</a:t>
            </a:r>
            <a:r>
              <a:rPr dirty="0" sz="2150" spc="114">
                <a:latin typeface="Arial MT"/>
                <a:cs typeface="Arial MT"/>
              </a:rPr>
              <a:t> </a:t>
            </a:r>
            <a:r>
              <a:rPr dirty="0" sz="2150">
                <a:latin typeface="Arial MT"/>
                <a:cs typeface="Arial MT"/>
              </a:rPr>
              <a:t>mixing</a:t>
            </a:r>
            <a:r>
              <a:rPr dirty="0" sz="2150" spc="110">
                <a:latin typeface="Arial MT"/>
                <a:cs typeface="Arial MT"/>
              </a:rPr>
              <a:t> </a:t>
            </a:r>
            <a:r>
              <a:rPr dirty="0" sz="2150">
                <a:latin typeface="Arial MT"/>
                <a:cs typeface="Arial MT"/>
              </a:rPr>
              <a:t>opioids</a:t>
            </a:r>
            <a:r>
              <a:rPr dirty="0" sz="2150" spc="80">
                <a:latin typeface="Arial MT"/>
                <a:cs typeface="Arial MT"/>
              </a:rPr>
              <a:t> </a:t>
            </a:r>
            <a:r>
              <a:rPr dirty="0" sz="2150">
                <a:latin typeface="Arial MT"/>
                <a:cs typeface="Arial MT"/>
              </a:rPr>
              <a:t>with</a:t>
            </a:r>
            <a:r>
              <a:rPr dirty="0" sz="2150" spc="25">
                <a:latin typeface="Arial MT"/>
                <a:cs typeface="Arial MT"/>
              </a:rPr>
              <a:t> </a:t>
            </a:r>
            <a:r>
              <a:rPr dirty="0" sz="2150">
                <a:latin typeface="Arial MT"/>
                <a:cs typeface="Arial MT"/>
              </a:rPr>
              <a:t>cocaine,</a:t>
            </a:r>
            <a:r>
              <a:rPr dirty="0" sz="2150" spc="120">
                <a:latin typeface="Arial MT"/>
                <a:cs typeface="Arial MT"/>
              </a:rPr>
              <a:t> </a:t>
            </a:r>
            <a:r>
              <a:rPr dirty="0" sz="2150">
                <a:latin typeface="Arial MT"/>
                <a:cs typeface="Arial MT"/>
              </a:rPr>
              <a:t>benzos,</a:t>
            </a:r>
            <a:r>
              <a:rPr dirty="0" sz="2150" spc="114">
                <a:latin typeface="Arial MT"/>
                <a:cs typeface="Arial MT"/>
              </a:rPr>
              <a:t> </a:t>
            </a:r>
            <a:r>
              <a:rPr dirty="0" sz="2150">
                <a:latin typeface="Arial MT"/>
                <a:cs typeface="Arial MT"/>
              </a:rPr>
              <a:t>or</a:t>
            </a:r>
            <a:r>
              <a:rPr dirty="0" sz="2150" spc="65">
                <a:latin typeface="Arial MT"/>
                <a:cs typeface="Arial MT"/>
              </a:rPr>
              <a:t> </a:t>
            </a:r>
            <a:r>
              <a:rPr dirty="0" sz="2150" spc="-10">
                <a:latin typeface="Arial MT"/>
                <a:cs typeface="Arial MT"/>
              </a:rPr>
              <a:t>alcohol.</a:t>
            </a:r>
            <a:endParaRPr sz="2150">
              <a:latin typeface="Arial MT"/>
              <a:cs typeface="Arial MT"/>
            </a:endParaRPr>
          </a:p>
          <a:p>
            <a:pPr lvl="1" marL="755650" indent="-285750">
              <a:lnSpc>
                <a:spcPct val="100000"/>
              </a:lnSpc>
              <a:spcBef>
                <a:spcPts val="275"/>
              </a:spcBef>
              <a:buChar char="•"/>
              <a:tabLst>
                <a:tab pos="755650" algn="l"/>
              </a:tabLst>
            </a:pPr>
            <a:r>
              <a:rPr dirty="0" sz="2150">
                <a:latin typeface="Arial MT"/>
                <a:cs typeface="Arial MT"/>
              </a:rPr>
              <a:t>Space</a:t>
            </a:r>
            <a:r>
              <a:rPr dirty="0" sz="2150" spc="50">
                <a:latin typeface="Arial MT"/>
                <a:cs typeface="Arial MT"/>
              </a:rPr>
              <a:t> </a:t>
            </a:r>
            <a:r>
              <a:rPr dirty="0" sz="2150">
                <a:latin typeface="Arial MT"/>
                <a:cs typeface="Arial MT"/>
              </a:rPr>
              <a:t>out</a:t>
            </a:r>
            <a:r>
              <a:rPr dirty="0" sz="2150" spc="65">
                <a:latin typeface="Arial MT"/>
                <a:cs typeface="Arial MT"/>
              </a:rPr>
              <a:t> </a:t>
            </a:r>
            <a:r>
              <a:rPr dirty="0" sz="2150">
                <a:latin typeface="Arial MT"/>
                <a:cs typeface="Arial MT"/>
              </a:rPr>
              <a:t>your</a:t>
            </a:r>
            <a:r>
              <a:rPr dirty="0" sz="2150" spc="95">
                <a:latin typeface="Arial MT"/>
                <a:cs typeface="Arial MT"/>
              </a:rPr>
              <a:t> </a:t>
            </a:r>
            <a:r>
              <a:rPr dirty="0" sz="2150" spc="-20">
                <a:latin typeface="Arial MT"/>
                <a:cs typeface="Arial MT"/>
              </a:rPr>
              <a:t>use.</a:t>
            </a:r>
            <a:endParaRPr sz="2150">
              <a:latin typeface="Arial MT"/>
              <a:cs typeface="Arial MT"/>
            </a:endParaRPr>
          </a:p>
          <a:p>
            <a:pPr marL="241300" indent="-228600">
              <a:lnSpc>
                <a:spcPct val="100000"/>
              </a:lnSpc>
              <a:spcBef>
                <a:spcPts val="725"/>
              </a:spcBef>
              <a:buChar char="•"/>
              <a:tabLst>
                <a:tab pos="241300" algn="l"/>
              </a:tabLst>
            </a:pPr>
            <a:r>
              <a:rPr dirty="0" sz="2600">
                <a:latin typeface="Arial MT"/>
                <a:cs typeface="Arial MT"/>
              </a:rPr>
              <a:t>Take</a:t>
            </a:r>
            <a:r>
              <a:rPr dirty="0" sz="2600" spc="-40">
                <a:latin typeface="Arial MT"/>
                <a:cs typeface="Arial MT"/>
              </a:rPr>
              <a:t> </a:t>
            </a:r>
            <a:r>
              <a:rPr dirty="0" sz="2600">
                <a:latin typeface="Arial MT"/>
                <a:cs typeface="Arial MT"/>
              </a:rPr>
              <a:t>care</a:t>
            </a:r>
            <a:r>
              <a:rPr dirty="0" sz="2600" spc="-40">
                <a:latin typeface="Arial MT"/>
                <a:cs typeface="Arial MT"/>
              </a:rPr>
              <a:t> </a:t>
            </a:r>
            <a:r>
              <a:rPr dirty="0" sz="2600">
                <a:latin typeface="Arial MT"/>
                <a:cs typeface="Arial MT"/>
              </a:rPr>
              <a:t>if</a:t>
            </a:r>
            <a:r>
              <a:rPr dirty="0" sz="2600" spc="-60">
                <a:latin typeface="Arial MT"/>
                <a:cs typeface="Arial MT"/>
              </a:rPr>
              <a:t> </a:t>
            </a:r>
            <a:r>
              <a:rPr dirty="0" sz="2600">
                <a:latin typeface="Arial MT"/>
                <a:cs typeface="Arial MT"/>
              </a:rPr>
              <a:t>you</a:t>
            </a:r>
            <a:r>
              <a:rPr dirty="0" sz="2600" spc="-40">
                <a:latin typeface="Arial MT"/>
                <a:cs typeface="Arial MT"/>
              </a:rPr>
              <a:t> </a:t>
            </a:r>
            <a:r>
              <a:rPr dirty="0" sz="2600">
                <a:latin typeface="Arial MT"/>
                <a:cs typeface="Arial MT"/>
              </a:rPr>
              <a:t>have</a:t>
            </a:r>
            <a:r>
              <a:rPr dirty="0" sz="2600" spc="-40">
                <a:latin typeface="Arial MT"/>
                <a:cs typeface="Arial MT"/>
              </a:rPr>
              <a:t> </a:t>
            </a:r>
            <a:r>
              <a:rPr dirty="0" sz="2600">
                <a:latin typeface="Arial MT"/>
                <a:cs typeface="Arial MT"/>
              </a:rPr>
              <a:t>not</a:t>
            </a:r>
            <a:r>
              <a:rPr dirty="0" sz="2600" spc="15">
                <a:latin typeface="Arial MT"/>
                <a:cs typeface="Arial MT"/>
              </a:rPr>
              <a:t> </a:t>
            </a:r>
            <a:r>
              <a:rPr dirty="0" sz="2600">
                <a:latin typeface="Arial MT"/>
                <a:cs typeface="Arial MT"/>
              </a:rPr>
              <a:t>used</a:t>
            </a:r>
            <a:r>
              <a:rPr dirty="0" sz="2600" spc="-40">
                <a:latin typeface="Arial MT"/>
                <a:cs typeface="Arial MT"/>
              </a:rPr>
              <a:t> </a:t>
            </a:r>
            <a:r>
              <a:rPr dirty="0" sz="2600">
                <a:latin typeface="Arial MT"/>
                <a:cs typeface="Arial MT"/>
              </a:rPr>
              <a:t>in</a:t>
            </a:r>
            <a:r>
              <a:rPr dirty="0" sz="2600" spc="-40">
                <a:latin typeface="Arial MT"/>
                <a:cs typeface="Arial MT"/>
              </a:rPr>
              <a:t> </a:t>
            </a:r>
            <a:r>
              <a:rPr dirty="0" sz="2600">
                <a:latin typeface="Arial MT"/>
                <a:cs typeface="Arial MT"/>
              </a:rPr>
              <a:t>a</a:t>
            </a:r>
            <a:r>
              <a:rPr dirty="0" sz="2600" spc="-40">
                <a:latin typeface="Arial MT"/>
                <a:cs typeface="Arial MT"/>
              </a:rPr>
              <a:t> </a:t>
            </a:r>
            <a:r>
              <a:rPr dirty="0" sz="2600" spc="-10">
                <a:latin typeface="Arial MT"/>
                <a:cs typeface="Arial MT"/>
              </a:rPr>
              <a:t>while</a:t>
            </a:r>
            <a:endParaRPr sz="2600">
              <a:latin typeface="Arial MT"/>
              <a:cs typeface="Arial MT"/>
            </a:endParaRPr>
          </a:p>
          <a:p>
            <a:pPr marL="241300" indent="-228600">
              <a:lnSpc>
                <a:spcPct val="100000"/>
              </a:lnSpc>
              <a:spcBef>
                <a:spcPts val="635"/>
              </a:spcBef>
              <a:buChar char="•"/>
              <a:tabLst>
                <a:tab pos="241300" algn="l"/>
              </a:tabLst>
            </a:pPr>
            <a:r>
              <a:rPr dirty="0" sz="2600">
                <a:latin typeface="Arial MT"/>
                <a:cs typeface="Arial MT"/>
              </a:rPr>
              <a:t>Have</a:t>
            </a:r>
            <a:r>
              <a:rPr dirty="0" sz="2600" spc="-65">
                <a:latin typeface="Arial MT"/>
                <a:cs typeface="Arial MT"/>
              </a:rPr>
              <a:t> </a:t>
            </a:r>
            <a:r>
              <a:rPr dirty="0" sz="2600">
                <a:latin typeface="Arial MT"/>
                <a:cs typeface="Arial MT"/>
              </a:rPr>
              <a:t>naloxone</a:t>
            </a:r>
            <a:r>
              <a:rPr dirty="0" sz="2600" spc="-65">
                <a:latin typeface="Arial MT"/>
                <a:cs typeface="Arial MT"/>
              </a:rPr>
              <a:t> </a:t>
            </a:r>
            <a:r>
              <a:rPr dirty="0" sz="2600">
                <a:latin typeface="Arial MT"/>
                <a:cs typeface="Arial MT"/>
              </a:rPr>
              <a:t>(“Narcan”)</a:t>
            </a:r>
            <a:r>
              <a:rPr dirty="0" sz="2600" spc="-75">
                <a:latin typeface="Arial MT"/>
                <a:cs typeface="Arial MT"/>
              </a:rPr>
              <a:t> </a:t>
            </a:r>
            <a:r>
              <a:rPr dirty="0" sz="2600">
                <a:latin typeface="Arial MT"/>
                <a:cs typeface="Arial MT"/>
              </a:rPr>
              <a:t>ready</a:t>
            </a:r>
            <a:r>
              <a:rPr dirty="0" sz="2600" spc="-65">
                <a:latin typeface="Arial MT"/>
                <a:cs typeface="Arial MT"/>
              </a:rPr>
              <a:t> </a:t>
            </a:r>
            <a:r>
              <a:rPr dirty="0" sz="2600">
                <a:latin typeface="Arial MT"/>
                <a:cs typeface="Arial MT"/>
              </a:rPr>
              <a:t>and</a:t>
            </a:r>
            <a:r>
              <a:rPr dirty="0" sz="2600" spc="-60">
                <a:latin typeface="Arial MT"/>
                <a:cs typeface="Arial MT"/>
              </a:rPr>
              <a:t> </a:t>
            </a:r>
            <a:r>
              <a:rPr dirty="0" sz="2600">
                <a:latin typeface="Arial MT"/>
                <a:cs typeface="Arial MT"/>
              </a:rPr>
              <a:t>on</a:t>
            </a:r>
            <a:r>
              <a:rPr dirty="0" sz="2600" spc="-65">
                <a:latin typeface="Arial MT"/>
                <a:cs typeface="Arial MT"/>
              </a:rPr>
              <a:t> </a:t>
            </a:r>
            <a:r>
              <a:rPr dirty="0" sz="2600" spc="-20">
                <a:latin typeface="Arial MT"/>
                <a:cs typeface="Arial MT"/>
              </a:rPr>
              <a:t>hand</a:t>
            </a:r>
            <a:endParaRPr sz="2600">
              <a:latin typeface="Arial MT"/>
              <a:cs typeface="Arial MT"/>
            </a:endParaRPr>
          </a:p>
        </p:txBody>
      </p:sp>
      <p:pic>
        <p:nvPicPr>
          <p:cNvPr id="4" name="object 4"/>
          <p:cNvPicPr/>
          <p:nvPr/>
        </p:nvPicPr>
        <p:blipFill>
          <a:blip r:embed="Rb698292b55d54e84" cstate="print"/>
          <a:stretch>
            <a:fillRect/>
          </a:stretch>
        </p:blipFill>
        <p:spPr>
          <a:xfrm>
            <a:off x="8553450" y="438150"/>
            <a:ext cx="3305175" cy="131124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9455" y="1004887"/>
            <a:ext cx="3543935" cy="1218565"/>
          </a:xfrm>
          <a:prstGeom prst="rect"/>
        </p:spPr>
        <p:txBody>
          <a:bodyPr wrap="square" lIns="0" tIns="86995" rIns="0" bIns="0" rtlCol="0" vert="horz">
            <a:spAutoFit/>
          </a:bodyPr>
          <a:lstStyle/>
          <a:p>
            <a:pPr marL="12700" marR="5080">
              <a:lnSpc>
                <a:spcPts val="4430"/>
              </a:lnSpc>
              <a:spcBef>
                <a:spcPts val="685"/>
              </a:spcBef>
            </a:pPr>
            <a:r>
              <a:rPr dirty="0" sz="4100"/>
              <a:t>How</a:t>
            </a:r>
            <a:r>
              <a:rPr dirty="0" sz="4100" spc="-50"/>
              <a:t> </a:t>
            </a:r>
            <a:r>
              <a:rPr dirty="0" sz="4100"/>
              <a:t>to</a:t>
            </a:r>
            <a:r>
              <a:rPr dirty="0" sz="4100" spc="-35"/>
              <a:t> </a:t>
            </a:r>
            <a:r>
              <a:rPr dirty="0" sz="4100" spc="-10"/>
              <a:t>dispense </a:t>
            </a:r>
            <a:r>
              <a:rPr dirty="0" sz="4100"/>
              <a:t>naloxone</a:t>
            </a:r>
            <a:r>
              <a:rPr dirty="0" sz="4100" spc="-135"/>
              <a:t> </a:t>
            </a:r>
            <a:r>
              <a:rPr dirty="0" sz="4100" spc="-20"/>
              <a:t>kits</a:t>
            </a:r>
            <a:endParaRPr sz="4100"/>
          </a:p>
        </p:txBody>
      </p:sp>
      <p:grpSp>
        <p:nvGrpSpPr>
          <p:cNvPr id="3" name="object 3" descr=""/>
          <p:cNvGrpSpPr/>
          <p:nvPr/>
        </p:nvGrpSpPr>
        <p:grpSpPr>
          <a:xfrm>
            <a:off x="620013" y="2561067"/>
            <a:ext cx="3522345" cy="92710"/>
            <a:chOff x="620013" y="2561067"/>
            <a:chExt cx="3522345" cy="92710"/>
          </a:xfrm>
        </p:grpSpPr>
        <p:sp>
          <p:nvSpPr>
            <p:cNvPr id="4" name="object 4" descr=""/>
            <p:cNvSpPr/>
            <p:nvPr/>
          </p:nvSpPr>
          <p:spPr>
            <a:xfrm>
              <a:off x="642238" y="2585339"/>
              <a:ext cx="3477895" cy="44450"/>
            </a:xfrm>
            <a:custGeom>
              <a:avLst/>
              <a:gdLst/>
              <a:ahLst/>
              <a:cxnLst/>
              <a:rect l="l" t="t" r="r" b="b"/>
              <a:pathLst>
                <a:path w="3477895" h="44450">
                  <a:moveTo>
                    <a:pt x="279676" y="0"/>
                  </a:moveTo>
                  <a:lnTo>
                    <a:pt x="233216" y="85"/>
                  </a:lnTo>
                  <a:lnTo>
                    <a:pt x="187827" y="776"/>
                  </a:lnTo>
                  <a:lnTo>
                    <a:pt x="142694" y="2107"/>
                  </a:lnTo>
                  <a:lnTo>
                    <a:pt x="97005" y="4113"/>
                  </a:lnTo>
                  <a:lnTo>
                    <a:pt x="49944" y="6828"/>
                  </a:lnTo>
                  <a:lnTo>
                    <a:pt x="698" y="10286"/>
                  </a:lnTo>
                  <a:lnTo>
                    <a:pt x="0" y="14096"/>
                  </a:lnTo>
                  <a:lnTo>
                    <a:pt x="889" y="25145"/>
                  </a:lnTo>
                  <a:lnTo>
                    <a:pt x="698" y="29336"/>
                  </a:lnTo>
                  <a:lnTo>
                    <a:pt x="112834" y="31483"/>
                  </a:lnTo>
                  <a:lnTo>
                    <a:pt x="222680" y="32680"/>
                  </a:lnTo>
                  <a:lnTo>
                    <a:pt x="330042" y="33069"/>
                  </a:lnTo>
                  <a:lnTo>
                    <a:pt x="434724" y="32789"/>
                  </a:lnTo>
                  <a:lnTo>
                    <a:pt x="586301" y="31421"/>
                  </a:lnTo>
                  <a:lnTo>
                    <a:pt x="774587" y="28491"/>
                  </a:lnTo>
                  <a:lnTo>
                    <a:pt x="953849" y="24059"/>
                  </a:lnTo>
                  <a:lnTo>
                    <a:pt x="1048490" y="22161"/>
                  </a:lnTo>
                  <a:lnTo>
                    <a:pt x="1097723" y="21529"/>
                  </a:lnTo>
                  <a:lnTo>
                    <a:pt x="1148483" y="21198"/>
                  </a:lnTo>
                  <a:lnTo>
                    <a:pt x="1200959" y="21237"/>
                  </a:lnTo>
                  <a:lnTo>
                    <a:pt x="1255339" y="21712"/>
                  </a:lnTo>
                  <a:lnTo>
                    <a:pt x="1311812" y="22692"/>
                  </a:lnTo>
                  <a:lnTo>
                    <a:pt x="1370567" y="24244"/>
                  </a:lnTo>
                  <a:lnTo>
                    <a:pt x="1431793" y="26436"/>
                  </a:lnTo>
                  <a:lnTo>
                    <a:pt x="1495679" y="29336"/>
                  </a:lnTo>
                  <a:lnTo>
                    <a:pt x="1568684" y="32040"/>
                  </a:lnTo>
                  <a:lnTo>
                    <a:pt x="1637201" y="32900"/>
                  </a:lnTo>
                  <a:lnTo>
                    <a:pt x="1701446" y="32297"/>
                  </a:lnTo>
                  <a:lnTo>
                    <a:pt x="1761633" y="30610"/>
                  </a:lnTo>
                  <a:lnTo>
                    <a:pt x="1817978" y="28220"/>
                  </a:lnTo>
                  <a:lnTo>
                    <a:pt x="1919999" y="22847"/>
                  </a:lnTo>
                  <a:lnTo>
                    <a:pt x="1966106" y="20624"/>
                  </a:lnTo>
                  <a:lnTo>
                    <a:pt x="2009231" y="19217"/>
                  </a:lnTo>
                  <a:lnTo>
                    <a:pt x="2049588" y="19004"/>
                  </a:lnTo>
                  <a:lnTo>
                    <a:pt x="2087393" y="20367"/>
                  </a:lnTo>
                  <a:lnTo>
                    <a:pt x="2122860" y="23684"/>
                  </a:lnTo>
                  <a:lnTo>
                    <a:pt x="2156206" y="29336"/>
                  </a:lnTo>
                  <a:lnTo>
                    <a:pt x="2189615" y="35326"/>
                  </a:lnTo>
                  <a:lnTo>
                    <a:pt x="2225255" y="39592"/>
                  </a:lnTo>
                  <a:lnTo>
                    <a:pt x="2263307" y="42332"/>
                  </a:lnTo>
                  <a:lnTo>
                    <a:pt x="2303954" y="43745"/>
                  </a:lnTo>
                  <a:lnTo>
                    <a:pt x="2347380" y="44028"/>
                  </a:lnTo>
                  <a:lnTo>
                    <a:pt x="2393766" y="43379"/>
                  </a:lnTo>
                  <a:lnTo>
                    <a:pt x="2443297" y="41995"/>
                  </a:lnTo>
                  <a:lnTo>
                    <a:pt x="2676511" y="33068"/>
                  </a:lnTo>
                  <a:lnTo>
                    <a:pt x="2744501" y="30976"/>
                  </a:lnTo>
                  <a:lnTo>
                    <a:pt x="2816733" y="29336"/>
                  </a:lnTo>
                  <a:lnTo>
                    <a:pt x="2888805" y="28223"/>
                  </a:lnTo>
                  <a:lnTo>
                    <a:pt x="2956375" y="27585"/>
                  </a:lnTo>
                  <a:lnTo>
                    <a:pt x="3019703" y="27344"/>
                  </a:lnTo>
                  <a:lnTo>
                    <a:pt x="3134683" y="27734"/>
                  </a:lnTo>
                  <a:lnTo>
                    <a:pt x="3325283" y="29792"/>
                  </a:lnTo>
                  <a:lnTo>
                    <a:pt x="3405098" y="30195"/>
                  </a:lnTo>
                  <a:lnTo>
                    <a:pt x="3442052" y="29963"/>
                  </a:lnTo>
                  <a:lnTo>
                    <a:pt x="3477387" y="29336"/>
                  </a:lnTo>
                  <a:lnTo>
                    <a:pt x="3477387" y="10286"/>
                  </a:lnTo>
                  <a:lnTo>
                    <a:pt x="3406421" y="8483"/>
                  </a:lnTo>
                  <a:lnTo>
                    <a:pt x="3337996" y="7222"/>
                  </a:lnTo>
                  <a:lnTo>
                    <a:pt x="3272092" y="6441"/>
                  </a:lnTo>
                  <a:lnTo>
                    <a:pt x="3208690" y="6079"/>
                  </a:lnTo>
                  <a:lnTo>
                    <a:pt x="3147773" y="6074"/>
                  </a:lnTo>
                  <a:lnTo>
                    <a:pt x="3089322" y="6364"/>
                  </a:lnTo>
                  <a:lnTo>
                    <a:pt x="2979740" y="7579"/>
                  </a:lnTo>
                  <a:lnTo>
                    <a:pt x="2747621" y="11442"/>
                  </a:lnTo>
                  <a:lnTo>
                    <a:pt x="2671116" y="12015"/>
                  </a:lnTo>
                  <a:lnTo>
                    <a:pt x="2636290" y="11846"/>
                  </a:lnTo>
                  <a:lnTo>
                    <a:pt x="2603725" y="11290"/>
                  </a:lnTo>
                  <a:lnTo>
                    <a:pt x="2527719" y="8965"/>
                  </a:lnTo>
                  <a:lnTo>
                    <a:pt x="2478818" y="8655"/>
                  </a:lnTo>
                  <a:lnTo>
                    <a:pt x="2427470" y="9126"/>
                  </a:lnTo>
                  <a:lnTo>
                    <a:pt x="2374443" y="10145"/>
                  </a:lnTo>
                  <a:lnTo>
                    <a:pt x="2213008" y="14184"/>
                  </a:lnTo>
                  <a:lnTo>
                    <a:pt x="2160980" y="15084"/>
                  </a:lnTo>
                  <a:lnTo>
                    <a:pt x="2111128" y="15376"/>
                  </a:lnTo>
                  <a:lnTo>
                    <a:pt x="2064225" y="14829"/>
                  </a:lnTo>
                  <a:lnTo>
                    <a:pt x="2021039" y="13209"/>
                  </a:lnTo>
                  <a:lnTo>
                    <a:pt x="1982343" y="10286"/>
                  </a:lnTo>
                  <a:lnTo>
                    <a:pt x="1945928" y="7087"/>
                  </a:lnTo>
                  <a:lnTo>
                    <a:pt x="1908707" y="4792"/>
                  </a:lnTo>
                  <a:lnTo>
                    <a:pt x="1870221" y="3303"/>
                  </a:lnTo>
                  <a:lnTo>
                    <a:pt x="1830013" y="2525"/>
                  </a:lnTo>
                  <a:lnTo>
                    <a:pt x="1787625" y="2361"/>
                  </a:lnTo>
                  <a:lnTo>
                    <a:pt x="1742598" y="2714"/>
                  </a:lnTo>
                  <a:lnTo>
                    <a:pt x="1694476" y="3488"/>
                  </a:lnTo>
                  <a:lnTo>
                    <a:pt x="1461878" y="8858"/>
                  </a:lnTo>
                  <a:lnTo>
                    <a:pt x="1127792" y="15310"/>
                  </a:lnTo>
                  <a:lnTo>
                    <a:pt x="1032360" y="16570"/>
                  </a:lnTo>
                  <a:lnTo>
                    <a:pt x="937769" y="16980"/>
                  </a:lnTo>
                  <a:lnTo>
                    <a:pt x="889771" y="16778"/>
                  </a:lnTo>
                  <a:lnTo>
                    <a:pt x="840763" y="16257"/>
                  </a:lnTo>
                  <a:lnTo>
                    <a:pt x="790338" y="15383"/>
                  </a:lnTo>
                  <a:lnTo>
                    <a:pt x="738089" y="14120"/>
                  </a:lnTo>
                  <a:lnTo>
                    <a:pt x="683608" y="12433"/>
                  </a:lnTo>
                  <a:lnTo>
                    <a:pt x="556517" y="7459"/>
                  </a:lnTo>
                  <a:lnTo>
                    <a:pt x="433616" y="3036"/>
                  </a:lnTo>
                  <a:lnTo>
                    <a:pt x="379062" y="1509"/>
                  </a:lnTo>
                  <a:lnTo>
                    <a:pt x="328020" y="486"/>
                  </a:lnTo>
                  <a:lnTo>
                    <a:pt x="279676" y="0"/>
                  </a:lnTo>
                  <a:close/>
                </a:path>
              </a:pathLst>
            </a:custGeom>
            <a:solidFill>
              <a:srgbClr val="E97031"/>
            </a:solidFill>
          </p:spPr>
          <p:txBody>
            <a:bodyPr wrap="square" lIns="0" tIns="0" rIns="0" bIns="0" rtlCol="0"/>
            <a:lstStyle/>
            <a:p/>
          </p:txBody>
        </p:sp>
        <p:sp>
          <p:nvSpPr>
            <p:cNvPr id="5" name="object 5" descr=""/>
            <p:cNvSpPr/>
            <p:nvPr/>
          </p:nvSpPr>
          <p:spPr>
            <a:xfrm>
              <a:off x="642238" y="2583292"/>
              <a:ext cx="3477895" cy="48260"/>
            </a:xfrm>
            <a:custGeom>
              <a:avLst/>
              <a:gdLst/>
              <a:ahLst/>
              <a:cxnLst/>
              <a:rect l="l" t="t" r="r" b="b"/>
              <a:pathLst>
                <a:path w="3477895" h="48260">
                  <a:moveTo>
                    <a:pt x="698" y="12333"/>
                  </a:moveTo>
                  <a:lnTo>
                    <a:pt x="49490" y="9908"/>
                  </a:lnTo>
                  <a:lnTo>
                    <a:pt x="99449" y="8980"/>
                  </a:lnTo>
                  <a:lnTo>
                    <a:pt x="150317" y="9267"/>
                  </a:lnTo>
                  <a:lnTo>
                    <a:pt x="201835" y="10489"/>
                  </a:lnTo>
                  <a:lnTo>
                    <a:pt x="253747" y="12364"/>
                  </a:lnTo>
                  <a:lnTo>
                    <a:pt x="305793" y="14612"/>
                  </a:lnTo>
                  <a:lnTo>
                    <a:pt x="357717" y="16952"/>
                  </a:lnTo>
                  <a:lnTo>
                    <a:pt x="409260" y="19104"/>
                  </a:lnTo>
                  <a:lnTo>
                    <a:pt x="460165" y="20786"/>
                  </a:lnTo>
                  <a:lnTo>
                    <a:pt x="510174" y="21719"/>
                  </a:lnTo>
                  <a:lnTo>
                    <a:pt x="559028" y="21620"/>
                  </a:lnTo>
                  <a:lnTo>
                    <a:pt x="606470" y="20210"/>
                  </a:lnTo>
                  <a:lnTo>
                    <a:pt x="652242" y="17208"/>
                  </a:lnTo>
                  <a:lnTo>
                    <a:pt x="696086" y="12333"/>
                  </a:lnTo>
                  <a:lnTo>
                    <a:pt x="742777" y="7309"/>
                  </a:lnTo>
                  <a:lnTo>
                    <a:pt x="790621" y="4725"/>
                  </a:lnTo>
                  <a:lnTo>
                    <a:pt x="839491" y="4144"/>
                  </a:lnTo>
                  <a:lnTo>
                    <a:pt x="889260" y="5128"/>
                  </a:lnTo>
                  <a:lnTo>
                    <a:pt x="939800" y="7241"/>
                  </a:lnTo>
                  <a:lnTo>
                    <a:pt x="990984" y="10046"/>
                  </a:lnTo>
                  <a:lnTo>
                    <a:pt x="1042684" y="13105"/>
                  </a:lnTo>
                  <a:lnTo>
                    <a:pt x="1094775" y="15981"/>
                  </a:lnTo>
                  <a:lnTo>
                    <a:pt x="1147127" y="18239"/>
                  </a:lnTo>
                  <a:lnTo>
                    <a:pt x="1199615" y="19439"/>
                  </a:lnTo>
                  <a:lnTo>
                    <a:pt x="1252110" y="19147"/>
                  </a:lnTo>
                  <a:lnTo>
                    <a:pt x="1304485" y="16923"/>
                  </a:lnTo>
                  <a:lnTo>
                    <a:pt x="1356614" y="12333"/>
                  </a:lnTo>
                  <a:lnTo>
                    <a:pt x="1408813" y="7717"/>
                  </a:lnTo>
                  <a:lnTo>
                    <a:pt x="1461377" y="5477"/>
                  </a:lnTo>
                  <a:lnTo>
                    <a:pt x="1514143" y="5174"/>
                  </a:lnTo>
                  <a:lnTo>
                    <a:pt x="1566949" y="6370"/>
                  </a:lnTo>
                  <a:lnTo>
                    <a:pt x="1619632" y="8628"/>
                  </a:lnTo>
                  <a:lnTo>
                    <a:pt x="1672028" y="11510"/>
                  </a:lnTo>
                  <a:lnTo>
                    <a:pt x="1723977" y="14576"/>
                  </a:lnTo>
                  <a:lnTo>
                    <a:pt x="1775314" y="17389"/>
                  </a:lnTo>
                  <a:lnTo>
                    <a:pt x="1825878" y="19512"/>
                  </a:lnTo>
                  <a:lnTo>
                    <a:pt x="1875505" y="20506"/>
                  </a:lnTo>
                  <a:lnTo>
                    <a:pt x="1924033" y="19932"/>
                  </a:lnTo>
                  <a:lnTo>
                    <a:pt x="1971299" y="17354"/>
                  </a:lnTo>
                  <a:lnTo>
                    <a:pt x="2017141" y="12333"/>
                  </a:lnTo>
                  <a:lnTo>
                    <a:pt x="2056213" y="7489"/>
                  </a:lnTo>
                  <a:lnTo>
                    <a:pt x="2095525" y="3982"/>
                  </a:lnTo>
                  <a:lnTo>
                    <a:pt x="2135414" y="1665"/>
                  </a:lnTo>
                  <a:lnTo>
                    <a:pt x="2176218" y="387"/>
                  </a:lnTo>
                  <a:lnTo>
                    <a:pt x="2218276" y="0"/>
                  </a:lnTo>
                  <a:lnTo>
                    <a:pt x="2261923" y="354"/>
                  </a:lnTo>
                  <a:lnTo>
                    <a:pt x="2307499" y="1301"/>
                  </a:lnTo>
                  <a:lnTo>
                    <a:pt x="2355342" y="2692"/>
                  </a:lnTo>
                  <a:lnTo>
                    <a:pt x="2405788" y="4377"/>
                  </a:lnTo>
                  <a:lnTo>
                    <a:pt x="2459176" y="6208"/>
                  </a:lnTo>
                  <a:lnTo>
                    <a:pt x="2515843" y="8036"/>
                  </a:lnTo>
                  <a:lnTo>
                    <a:pt x="2576127" y="9711"/>
                  </a:lnTo>
                  <a:lnTo>
                    <a:pt x="2640367" y="11085"/>
                  </a:lnTo>
                  <a:lnTo>
                    <a:pt x="2708899" y="12009"/>
                  </a:lnTo>
                  <a:lnTo>
                    <a:pt x="2782062" y="12333"/>
                  </a:lnTo>
                  <a:lnTo>
                    <a:pt x="2859334" y="12055"/>
                  </a:lnTo>
                  <a:lnTo>
                    <a:pt x="2929673" y="11400"/>
                  </a:lnTo>
                  <a:lnTo>
                    <a:pt x="2993751" y="10472"/>
                  </a:lnTo>
                  <a:lnTo>
                    <a:pt x="3052238" y="9378"/>
                  </a:lnTo>
                  <a:lnTo>
                    <a:pt x="3105807" y="8221"/>
                  </a:lnTo>
                  <a:lnTo>
                    <a:pt x="3155129" y="7107"/>
                  </a:lnTo>
                  <a:lnTo>
                    <a:pt x="3200876" y="6141"/>
                  </a:lnTo>
                  <a:lnTo>
                    <a:pt x="3243718" y="5428"/>
                  </a:lnTo>
                  <a:lnTo>
                    <a:pt x="3284328" y="5072"/>
                  </a:lnTo>
                  <a:lnTo>
                    <a:pt x="3323376" y="5179"/>
                  </a:lnTo>
                  <a:lnTo>
                    <a:pt x="3361534" y="5854"/>
                  </a:lnTo>
                  <a:lnTo>
                    <a:pt x="3399475" y="7201"/>
                  </a:lnTo>
                  <a:lnTo>
                    <a:pt x="3437868" y="9325"/>
                  </a:lnTo>
                  <a:lnTo>
                    <a:pt x="3477387" y="12333"/>
                  </a:lnTo>
                  <a:lnTo>
                    <a:pt x="3476879" y="20080"/>
                  </a:lnTo>
                  <a:lnTo>
                    <a:pt x="3476879" y="22493"/>
                  </a:lnTo>
                  <a:lnTo>
                    <a:pt x="3477387" y="31383"/>
                  </a:lnTo>
                  <a:lnTo>
                    <a:pt x="3425063" y="33238"/>
                  </a:lnTo>
                  <a:lnTo>
                    <a:pt x="3371650" y="33849"/>
                  </a:lnTo>
                  <a:lnTo>
                    <a:pt x="3317520" y="33454"/>
                  </a:lnTo>
                  <a:lnTo>
                    <a:pt x="3263049" y="32293"/>
                  </a:lnTo>
                  <a:lnTo>
                    <a:pt x="3208612" y="30608"/>
                  </a:lnTo>
                  <a:lnTo>
                    <a:pt x="3154584" y="28637"/>
                  </a:lnTo>
                  <a:lnTo>
                    <a:pt x="3101340" y="26620"/>
                  </a:lnTo>
                  <a:lnTo>
                    <a:pt x="3049254" y="24798"/>
                  </a:lnTo>
                  <a:lnTo>
                    <a:pt x="2998701" y="23410"/>
                  </a:lnTo>
                  <a:lnTo>
                    <a:pt x="2950057" y="22696"/>
                  </a:lnTo>
                  <a:lnTo>
                    <a:pt x="2903696" y="22897"/>
                  </a:lnTo>
                  <a:lnTo>
                    <a:pt x="2859993" y="24251"/>
                  </a:lnTo>
                  <a:lnTo>
                    <a:pt x="2819323" y="27000"/>
                  </a:lnTo>
                  <a:lnTo>
                    <a:pt x="2782062" y="31383"/>
                  </a:lnTo>
                  <a:lnTo>
                    <a:pt x="2738548" y="36619"/>
                  </a:lnTo>
                  <a:lnTo>
                    <a:pt x="2691289" y="40211"/>
                  </a:lnTo>
                  <a:lnTo>
                    <a:pt x="2641095" y="42366"/>
                  </a:lnTo>
                  <a:lnTo>
                    <a:pt x="2588777" y="43292"/>
                  </a:lnTo>
                  <a:lnTo>
                    <a:pt x="2535144" y="43197"/>
                  </a:lnTo>
                  <a:lnTo>
                    <a:pt x="2481008" y="42289"/>
                  </a:lnTo>
                  <a:lnTo>
                    <a:pt x="2427179" y="40774"/>
                  </a:lnTo>
                  <a:lnTo>
                    <a:pt x="2374467" y="38861"/>
                  </a:lnTo>
                  <a:lnTo>
                    <a:pt x="2323683" y="36758"/>
                  </a:lnTo>
                  <a:lnTo>
                    <a:pt x="2275637" y="34672"/>
                  </a:lnTo>
                  <a:lnTo>
                    <a:pt x="2231141" y="32811"/>
                  </a:lnTo>
                  <a:lnTo>
                    <a:pt x="2191004" y="31383"/>
                  </a:lnTo>
                  <a:lnTo>
                    <a:pt x="2154968" y="30061"/>
                  </a:lnTo>
                  <a:lnTo>
                    <a:pt x="2116441" y="28372"/>
                  </a:lnTo>
                  <a:lnTo>
                    <a:pt x="2075433" y="26477"/>
                  </a:lnTo>
                  <a:lnTo>
                    <a:pt x="2031949" y="24534"/>
                  </a:lnTo>
                  <a:lnTo>
                    <a:pt x="1985997" y="22705"/>
                  </a:lnTo>
                  <a:lnTo>
                    <a:pt x="1937586" y="21149"/>
                  </a:lnTo>
                  <a:lnTo>
                    <a:pt x="1886723" y="20028"/>
                  </a:lnTo>
                  <a:lnTo>
                    <a:pt x="1833415" y="19500"/>
                  </a:lnTo>
                  <a:lnTo>
                    <a:pt x="1777671" y="19727"/>
                  </a:lnTo>
                  <a:lnTo>
                    <a:pt x="1719497" y="20868"/>
                  </a:lnTo>
                  <a:lnTo>
                    <a:pt x="1658902" y="23085"/>
                  </a:lnTo>
                  <a:lnTo>
                    <a:pt x="1595892" y="26536"/>
                  </a:lnTo>
                  <a:lnTo>
                    <a:pt x="1530477" y="31383"/>
                  </a:lnTo>
                  <a:lnTo>
                    <a:pt x="1465412" y="36450"/>
                  </a:lnTo>
                  <a:lnTo>
                    <a:pt x="1403390" y="40539"/>
                  </a:lnTo>
                  <a:lnTo>
                    <a:pt x="1344227" y="43687"/>
                  </a:lnTo>
                  <a:lnTo>
                    <a:pt x="1287742" y="45929"/>
                  </a:lnTo>
                  <a:lnTo>
                    <a:pt x="1233753" y="47302"/>
                  </a:lnTo>
                  <a:lnTo>
                    <a:pt x="1182076" y="47843"/>
                  </a:lnTo>
                  <a:lnTo>
                    <a:pt x="1132531" y="47589"/>
                  </a:lnTo>
                  <a:lnTo>
                    <a:pt x="1084936" y="46574"/>
                  </a:lnTo>
                  <a:lnTo>
                    <a:pt x="1039107" y="44836"/>
                  </a:lnTo>
                  <a:lnTo>
                    <a:pt x="994864" y="42412"/>
                  </a:lnTo>
                  <a:lnTo>
                    <a:pt x="952023" y="39337"/>
                  </a:lnTo>
                  <a:lnTo>
                    <a:pt x="910403" y="35649"/>
                  </a:lnTo>
                  <a:lnTo>
                    <a:pt x="869823" y="31383"/>
                  </a:lnTo>
                  <a:lnTo>
                    <a:pt x="836256" y="28556"/>
                  </a:lnTo>
                  <a:lnTo>
                    <a:pt x="797340" y="26953"/>
                  </a:lnTo>
                  <a:lnTo>
                    <a:pt x="753706" y="26399"/>
                  </a:lnTo>
                  <a:lnTo>
                    <a:pt x="705985" y="26721"/>
                  </a:lnTo>
                  <a:lnTo>
                    <a:pt x="654807" y="27744"/>
                  </a:lnTo>
                  <a:lnTo>
                    <a:pt x="600804" y="29294"/>
                  </a:lnTo>
                  <a:lnTo>
                    <a:pt x="544605" y="31198"/>
                  </a:lnTo>
                  <a:lnTo>
                    <a:pt x="486843" y="33281"/>
                  </a:lnTo>
                  <a:lnTo>
                    <a:pt x="428148" y="35369"/>
                  </a:lnTo>
                  <a:lnTo>
                    <a:pt x="369150" y="37289"/>
                  </a:lnTo>
                  <a:lnTo>
                    <a:pt x="310481" y="38866"/>
                  </a:lnTo>
                  <a:lnTo>
                    <a:pt x="252772" y="39925"/>
                  </a:lnTo>
                  <a:lnTo>
                    <a:pt x="196653" y="40295"/>
                  </a:lnTo>
                  <a:lnTo>
                    <a:pt x="142755" y="39799"/>
                  </a:lnTo>
                  <a:lnTo>
                    <a:pt x="91709" y="38264"/>
                  </a:lnTo>
                  <a:lnTo>
                    <a:pt x="44147" y="35517"/>
                  </a:lnTo>
                  <a:lnTo>
                    <a:pt x="698" y="31383"/>
                  </a:lnTo>
                  <a:lnTo>
                    <a:pt x="762" y="24398"/>
                  </a:lnTo>
                  <a:lnTo>
                    <a:pt x="762" y="16143"/>
                  </a:lnTo>
                  <a:lnTo>
                    <a:pt x="698" y="12333"/>
                  </a:lnTo>
                  <a:close/>
                </a:path>
                <a:path w="3477895" h="48260">
                  <a:moveTo>
                    <a:pt x="698" y="12333"/>
                  </a:moveTo>
                  <a:lnTo>
                    <a:pt x="49944" y="8874"/>
                  </a:lnTo>
                  <a:lnTo>
                    <a:pt x="97005" y="6159"/>
                  </a:lnTo>
                  <a:lnTo>
                    <a:pt x="142694" y="4153"/>
                  </a:lnTo>
                  <a:lnTo>
                    <a:pt x="187827" y="2822"/>
                  </a:lnTo>
                  <a:lnTo>
                    <a:pt x="233216" y="2131"/>
                  </a:lnTo>
                  <a:lnTo>
                    <a:pt x="279676" y="2046"/>
                  </a:lnTo>
                  <a:lnTo>
                    <a:pt x="328020" y="2532"/>
                  </a:lnTo>
                  <a:lnTo>
                    <a:pt x="379062" y="3556"/>
                  </a:lnTo>
                  <a:lnTo>
                    <a:pt x="433616" y="5082"/>
                  </a:lnTo>
                  <a:lnTo>
                    <a:pt x="492497" y="7076"/>
                  </a:lnTo>
                  <a:lnTo>
                    <a:pt x="556517" y="9505"/>
                  </a:lnTo>
                  <a:lnTo>
                    <a:pt x="626491" y="12333"/>
                  </a:lnTo>
                  <a:lnTo>
                    <a:pt x="683608" y="14479"/>
                  </a:lnTo>
                  <a:lnTo>
                    <a:pt x="738089" y="16166"/>
                  </a:lnTo>
                  <a:lnTo>
                    <a:pt x="790338" y="17429"/>
                  </a:lnTo>
                  <a:lnTo>
                    <a:pt x="840763" y="18303"/>
                  </a:lnTo>
                  <a:lnTo>
                    <a:pt x="889771" y="18824"/>
                  </a:lnTo>
                  <a:lnTo>
                    <a:pt x="937769" y="19026"/>
                  </a:lnTo>
                  <a:lnTo>
                    <a:pt x="985163" y="18945"/>
                  </a:lnTo>
                  <a:lnTo>
                    <a:pt x="1032360" y="18616"/>
                  </a:lnTo>
                  <a:lnTo>
                    <a:pt x="1079768" y="18075"/>
                  </a:lnTo>
                  <a:lnTo>
                    <a:pt x="1127792" y="17356"/>
                  </a:lnTo>
                  <a:lnTo>
                    <a:pt x="1176841" y="16495"/>
                  </a:lnTo>
                  <a:lnTo>
                    <a:pt x="1227320" y="15527"/>
                  </a:lnTo>
                  <a:lnTo>
                    <a:pt x="1279637" y="14487"/>
                  </a:lnTo>
                  <a:lnTo>
                    <a:pt x="1334199" y="13410"/>
                  </a:lnTo>
                  <a:lnTo>
                    <a:pt x="1391412" y="12333"/>
                  </a:lnTo>
                  <a:lnTo>
                    <a:pt x="1461878" y="10904"/>
                  </a:lnTo>
                  <a:lnTo>
                    <a:pt x="1526959" y="9413"/>
                  </a:lnTo>
                  <a:lnTo>
                    <a:pt x="1587115" y="7957"/>
                  </a:lnTo>
                  <a:lnTo>
                    <a:pt x="1642801" y="6632"/>
                  </a:lnTo>
                  <a:lnTo>
                    <a:pt x="1694476" y="5534"/>
                  </a:lnTo>
                  <a:lnTo>
                    <a:pt x="1742598" y="4760"/>
                  </a:lnTo>
                  <a:lnTo>
                    <a:pt x="1787625" y="4407"/>
                  </a:lnTo>
                  <a:lnTo>
                    <a:pt x="1830013" y="4572"/>
                  </a:lnTo>
                  <a:lnTo>
                    <a:pt x="1870221" y="5350"/>
                  </a:lnTo>
                  <a:lnTo>
                    <a:pt x="1908707" y="6838"/>
                  </a:lnTo>
                  <a:lnTo>
                    <a:pt x="1945928" y="9134"/>
                  </a:lnTo>
                  <a:lnTo>
                    <a:pt x="1982343" y="12333"/>
                  </a:lnTo>
                  <a:lnTo>
                    <a:pt x="2021039" y="15255"/>
                  </a:lnTo>
                  <a:lnTo>
                    <a:pt x="2064225" y="16875"/>
                  </a:lnTo>
                  <a:lnTo>
                    <a:pt x="2111128" y="17423"/>
                  </a:lnTo>
                  <a:lnTo>
                    <a:pt x="2160980" y="17130"/>
                  </a:lnTo>
                  <a:lnTo>
                    <a:pt x="2213008" y="16230"/>
                  </a:lnTo>
                  <a:lnTo>
                    <a:pt x="2266442" y="14952"/>
                  </a:lnTo>
                  <a:lnTo>
                    <a:pt x="2320510" y="13529"/>
                  </a:lnTo>
                  <a:lnTo>
                    <a:pt x="2374443" y="12191"/>
                  </a:lnTo>
                  <a:lnTo>
                    <a:pt x="2427470" y="11172"/>
                  </a:lnTo>
                  <a:lnTo>
                    <a:pt x="2478818" y="10701"/>
                  </a:lnTo>
                  <a:lnTo>
                    <a:pt x="2527719" y="11011"/>
                  </a:lnTo>
                  <a:lnTo>
                    <a:pt x="2573401" y="12333"/>
                  </a:lnTo>
                  <a:lnTo>
                    <a:pt x="2603725" y="13337"/>
                  </a:lnTo>
                  <a:lnTo>
                    <a:pt x="2636290" y="13892"/>
                  </a:lnTo>
                  <a:lnTo>
                    <a:pt x="2671116" y="14061"/>
                  </a:lnTo>
                  <a:lnTo>
                    <a:pt x="2708220" y="13906"/>
                  </a:lnTo>
                  <a:lnTo>
                    <a:pt x="2747621" y="13488"/>
                  </a:lnTo>
                  <a:lnTo>
                    <a:pt x="2789338" y="12869"/>
                  </a:lnTo>
                  <a:lnTo>
                    <a:pt x="2833390" y="12111"/>
                  </a:lnTo>
                  <a:lnTo>
                    <a:pt x="2879795" y="11277"/>
                  </a:lnTo>
                  <a:lnTo>
                    <a:pt x="2928572" y="10428"/>
                  </a:lnTo>
                  <a:lnTo>
                    <a:pt x="2979740" y="9625"/>
                  </a:lnTo>
                  <a:lnTo>
                    <a:pt x="3033317" y="8932"/>
                  </a:lnTo>
                  <a:lnTo>
                    <a:pt x="3089322" y="8410"/>
                  </a:lnTo>
                  <a:lnTo>
                    <a:pt x="3147773" y="8120"/>
                  </a:lnTo>
                  <a:lnTo>
                    <a:pt x="3208690" y="8125"/>
                  </a:lnTo>
                  <a:lnTo>
                    <a:pt x="3272092" y="8487"/>
                  </a:lnTo>
                  <a:lnTo>
                    <a:pt x="3337996" y="9268"/>
                  </a:lnTo>
                  <a:lnTo>
                    <a:pt x="3406421" y="10529"/>
                  </a:lnTo>
                  <a:lnTo>
                    <a:pt x="3477387" y="12333"/>
                  </a:lnTo>
                  <a:lnTo>
                    <a:pt x="3477260" y="16905"/>
                  </a:lnTo>
                  <a:lnTo>
                    <a:pt x="3477260" y="22620"/>
                  </a:lnTo>
                  <a:lnTo>
                    <a:pt x="3477387" y="31383"/>
                  </a:lnTo>
                  <a:lnTo>
                    <a:pt x="3442052" y="32009"/>
                  </a:lnTo>
                  <a:lnTo>
                    <a:pt x="3405098" y="32241"/>
                  </a:lnTo>
                  <a:lnTo>
                    <a:pt x="3366262" y="32158"/>
                  </a:lnTo>
                  <a:lnTo>
                    <a:pt x="3325283" y="31838"/>
                  </a:lnTo>
                  <a:lnTo>
                    <a:pt x="3281897" y="31362"/>
                  </a:lnTo>
                  <a:lnTo>
                    <a:pt x="3235844" y="30807"/>
                  </a:lnTo>
                  <a:lnTo>
                    <a:pt x="3186860" y="30254"/>
                  </a:lnTo>
                  <a:lnTo>
                    <a:pt x="3134683" y="29780"/>
                  </a:lnTo>
                  <a:lnTo>
                    <a:pt x="3079051" y="29466"/>
                  </a:lnTo>
                  <a:lnTo>
                    <a:pt x="3019703" y="29390"/>
                  </a:lnTo>
                  <a:lnTo>
                    <a:pt x="2956375" y="29631"/>
                  </a:lnTo>
                  <a:lnTo>
                    <a:pt x="2888805" y="30269"/>
                  </a:lnTo>
                  <a:lnTo>
                    <a:pt x="2816733" y="31383"/>
                  </a:lnTo>
                  <a:lnTo>
                    <a:pt x="2744501" y="33022"/>
                  </a:lnTo>
                  <a:lnTo>
                    <a:pt x="2676511" y="35114"/>
                  </a:lnTo>
                  <a:lnTo>
                    <a:pt x="2612578" y="37459"/>
                  </a:lnTo>
                  <a:lnTo>
                    <a:pt x="2552520" y="39861"/>
                  </a:lnTo>
                  <a:lnTo>
                    <a:pt x="2496153" y="42121"/>
                  </a:lnTo>
                  <a:lnTo>
                    <a:pt x="2443297" y="44041"/>
                  </a:lnTo>
                  <a:lnTo>
                    <a:pt x="2393766" y="45425"/>
                  </a:lnTo>
                  <a:lnTo>
                    <a:pt x="2347380" y="46075"/>
                  </a:lnTo>
                  <a:lnTo>
                    <a:pt x="2303954" y="45792"/>
                  </a:lnTo>
                  <a:lnTo>
                    <a:pt x="2263307" y="44379"/>
                  </a:lnTo>
                  <a:lnTo>
                    <a:pt x="2225255" y="41638"/>
                  </a:lnTo>
                  <a:lnTo>
                    <a:pt x="2189615" y="37372"/>
                  </a:lnTo>
                  <a:lnTo>
                    <a:pt x="2156206" y="31383"/>
                  </a:lnTo>
                  <a:lnTo>
                    <a:pt x="2122860" y="25731"/>
                  </a:lnTo>
                  <a:lnTo>
                    <a:pt x="2087393" y="22413"/>
                  </a:lnTo>
                  <a:lnTo>
                    <a:pt x="2049588" y="21050"/>
                  </a:lnTo>
                  <a:lnTo>
                    <a:pt x="2009231" y="21263"/>
                  </a:lnTo>
                  <a:lnTo>
                    <a:pt x="1966106" y="22670"/>
                  </a:lnTo>
                  <a:lnTo>
                    <a:pt x="1919999" y="24893"/>
                  </a:lnTo>
                  <a:lnTo>
                    <a:pt x="1870695" y="27551"/>
                  </a:lnTo>
                  <a:lnTo>
                    <a:pt x="1817978" y="30266"/>
                  </a:lnTo>
                  <a:lnTo>
                    <a:pt x="1761633" y="32656"/>
                  </a:lnTo>
                  <a:lnTo>
                    <a:pt x="1701446" y="34343"/>
                  </a:lnTo>
                  <a:lnTo>
                    <a:pt x="1637201" y="34946"/>
                  </a:lnTo>
                  <a:lnTo>
                    <a:pt x="1568684" y="34086"/>
                  </a:lnTo>
                  <a:lnTo>
                    <a:pt x="1495679" y="31383"/>
                  </a:lnTo>
                  <a:lnTo>
                    <a:pt x="1431793" y="28482"/>
                  </a:lnTo>
                  <a:lnTo>
                    <a:pt x="1370567" y="26290"/>
                  </a:lnTo>
                  <a:lnTo>
                    <a:pt x="1311812" y="24738"/>
                  </a:lnTo>
                  <a:lnTo>
                    <a:pt x="1255339" y="23758"/>
                  </a:lnTo>
                  <a:lnTo>
                    <a:pt x="1200959" y="23283"/>
                  </a:lnTo>
                  <a:lnTo>
                    <a:pt x="1148483" y="23244"/>
                  </a:lnTo>
                  <a:lnTo>
                    <a:pt x="1097723" y="23575"/>
                  </a:lnTo>
                  <a:lnTo>
                    <a:pt x="1048490" y="24207"/>
                  </a:lnTo>
                  <a:lnTo>
                    <a:pt x="1000595" y="25073"/>
                  </a:lnTo>
                  <a:lnTo>
                    <a:pt x="953849" y="26105"/>
                  </a:lnTo>
                  <a:lnTo>
                    <a:pt x="908065" y="27235"/>
                  </a:lnTo>
                  <a:lnTo>
                    <a:pt x="863052" y="28396"/>
                  </a:lnTo>
                  <a:lnTo>
                    <a:pt x="818622" y="29519"/>
                  </a:lnTo>
                  <a:lnTo>
                    <a:pt x="774587" y="30537"/>
                  </a:lnTo>
                  <a:lnTo>
                    <a:pt x="730758" y="31383"/>
                  </a:lnTo>
                  <a:lnTo>
                    <a:pt x="683437" y="32128"/>
                  </a:lnTo>
                  <a:lnTo>
                    <a:pt x="635276" y="32829"/>
                  </a:lnTo>
                  <a:lnTo>
                    <a:pt x="586301" y="33467"/>
                  </a:lnTo>
                  <a:lnTo>
                    <a:pt x="536534" y="34026"/>
                  </a:lnTo>
                  <a:lnTo>
                    <a:pt x="486000" y="34488"/>
                  </a:lnTo>
                  <a:lnTo>
                    <a:pt x="434724" y="34835"/>
                  </a:lnTo>
                  <a:lnTo>
                    <a:pt x="382730" y="35050"/>
                  </a:lnTo>
                  <a:lnTo>
                    <a:pt x="330042" y="35115"/>
                  </a:lnTo>
                  <a:lnTo>
                    <a:pt x="276684" y="35013"/>
                  </a:lnTo>
                  <a:lnTo>
                    <a:pt x="222680" y="34726"/>
                  </a:lnTo>
                  <a:lnTo>
                    <a:pt x="168056" y="34237"/>
                  </a:lnTo>
                  <a:lnTo>
                    <a:pt x="112834" y="33529"/>
                  </a:lnTo>
                  <a:lnTo>
                    <a:pt x="57040" y="32583"/>
                  </a:lnTo>
                  <a:lnTo>
                    <a:pt x="698" y="31383"/>
                  </a:lnTo>
                  <a:lnTo>
                    <a:pt x="889" y="27192"/>
                  </a:lnTo>
                  <a:lnTo>
                    <a:pt x="0" y="16143"/>
                  </a:lnTo>
                  <a:lnTo>
                    <a:pt x="698" y="12333"/>
                  </a:lnTo>
                  <a:close/>
                </a:path>
              </a:pathLst>
            </a:custGeom>
            <a:ln w="44450">
              <a:solidFill>
                <a:srgbClr val="E97031"/>
              </a:solidFill>
            </a:ln>
          </p:spPr>
          <p:txBody>
            <a:bodyPr wrap="square" lIns="0" tIns="0" rIns="0" bIns="0" rtlCol="0"/>
            <a:lstStyle/>
            <a:p/>
          </p:txBody>
        </p:sp>
      </p:grpSp>
      <p:sp>
        <p:nvSpPr>
          <p:cNvPr id="6" name="object 6" descr=""/>
          <p:cNvSpPr txBox="1"/>
          <p:nvPr/>
        </p:nvSpPr>
        <p:spPr>
          <a:xfrm>
            <a:off x="748030" y="2909569"/>
            <a:ext cx="4047490" cy="3372485"/>
          </a:xfrm>
          <a:prstGeom prst="rect">
            <a:avLst/>
          </a:prstGeom>
        </p:spPr>
        <p:txBody>
          <a:bodyPr wrap="square" lIns="0" tIns="16510" rIns="0" bIns="0" rtlCol="0" vert="horz">
            <a:spAutoFit/>
          </a:bodyPr>
          <a:lstStyle/>
          <a:p>
            <a:pPr algn="just" marL="241300" indent="-228600">
              <a:lnSpc>
                <a:spcPts val="2495"/>
              </a:lnSpc>
              <a:spcBef>
                <a:spcPts val="130"/>
              </a:spcBef>
              <a:buFont typeface="Arial MT"/>
              <a:buChar char="•"/>
              <a:tabLst>
                <a:tab pos="241300" algn="l"/>
              </a:tabLst>
            </a:pPr>
            <a:r>
              <a:rPr dirty="0" sz="2150">
                <a:latin typeface="Calibri"/>
                <a:cs typeface="Calibri"/>
              </a:rPr>
              <a:t>Supply</a:t>
            </a:r>
            <a:r>
              <a:rPr dirty="0" sz="2150" spc="90">
                <a:latin typeface="Calibri"/>
                <a:cs typeface="Calibri"/>
              </a:rPr>
              <a:t> </a:t>
            </a:r>
            <a:r>
              <a:rPr dirty="0" sz="2150">
                <a:latin typeface="Calibri"/>
                <a:cs typeface="Calibri"/>
              </a:rPr>
              <a:t>is</a:t>
            </a:r>
            <a:r>
              <a:rPr dirty="0" sz="2150" spc="85">
                <a:latin typeface="Calibri"/>
                <a:cs typeface="Calibri"/>
              </a:rPr>
              <a:t> </a:t>
            </a:r>
            <a:r>
              <a:rPr dirty="0" sz="2150">
                <a:latin typeface="Calibri"/>
                <a:cs typeface="Calibri"/>
              </a:rPr>
              <a:t>ordered</a:t>
            </a:r>
            <a:r>
              <a:rPr dirty="0" sz="2150" spc="90">
                <a:latin typeface="Calibri"/>
                <a:cs typeface="Calibri"/>
              </a:rPr>
              <a:t> </a:t>
            </a:r>
            <a:r>
              <a:rPr dirty="0" sz="2150">
                <a:latin typeface="Calibri"/>
                <a:cs typeface="Calibri"/>
              </a:rPr>
              <a:t>from</a:t>
            </a:r>
            <a:r>
              <a:rPr dirty="0" sz="2150" spc="95">
                <a:latin typeface="Calibri"/>
                <a:cs typeface="Calibri"/>
              </a:rPr>
              <a:t> </a:t>
            </a:r>
            <a:r>
              <a:rPr dirty="0" sz="2150" spc="-10">
                <a:latin typeface="Calibri"/>
                <a:cs typeface="Calibri"/>
              </a:rPr>
              <a:t>NYS/NYC</a:t>
            </a:r>
            <a:endParaRPr sz="2150">
              <a:latin typeface="Calibri"/>
              <a:cs typeface="Calibri"/>
            </a:endParaRPr>
          </a:p>
          <a:p>
            <a:pPr algn="just" marL="241300">
              <a:lnSpc>
                <a:spcPts val="2495"/>
              </a:lnSpc>
            </a:pPr>
            <a:r>
              <a:rPr dirty="0" sz="2150">
                <a:latin typeface="Calibri"/>
                <a:cs typeface="Calibri"/>
              </a:rPr>
              <a:t>DOHMH</a:t>
            </a:r>
            <a:r>
              <a:rPr dirty="0" sz="2150" spc="130">
                <a:latin typeface="Calibri"/>
                <a:cs typeface="Calibri"/>
              </a:rPr>
              <a:t> </a:t>
            </a:r>
            <a:r>
              <a:rPr dirty="0" sz="2150">
                <a:latin typeface="Calibri"/>
                <a:cs typeface="Calibri"/>
              </a:rPr>
              <a:t>and</a:t>
            </a:r>
            <a:r>
              <a:rPr dirty="0" sz="2150" spc="130">
                <a:latin typeface="Calibri"/>
                <a:cs typeface="Calibri"/>
              </a:rPr>
              <a:t> </a:t>
            </a:r>
            <a:r>
              <a:rPr dirty="0" sz="2150">
                <a:latin typeface="Calibri"/>
                <a:cs typeface="Calibri"/>
              </a:rPr>
              <a:t>partnering</a:t>
            </a:r>
            <a:r>
              <a:rPr dirty="0" sz="2150" spc="95">
                <a:latin typeface="Calibri"/>
                <a:cs typeface="Calibri"/>
              </a:rPr>
              <a:t> </a:t>
            </a:r>
            <a:r>
              <a:rPr dirty="0" sz="2150" spc="-20">
                <a:latin typeface="Calibri"/>
                <a:cs typeface="Calibri"/>
              </a:rPr>
              <a:t>orgs</a:t>
            </a:r>
            <a:endParaRPr sz="2150">
              <a:latin typeface="Calibri"/>
              <a:cs typeface="Calibri"/>
            </a:endParaRPr>
          </a:p>
          <a:p>
            <a:pPr algn="just" marL="241300" marR="285115" indent="-228600">
              <a:lnSpc>
                <a:spcPts val="2400"/>
              </a:lnSpc>
              <a:spcBef>
                <a:spcPts val="425"/>
              </a:spcBef>
              <a:buFont typeface="Arial MT"/>
              <a:buChar char="•"/>
              <a:tabLst>
                <a:tab pos="241300" algn="l"/>
              </a:tabLst>
            </a:pPr>
            <a:r>
              <a:rPr dirty="0" sz="2150">
                <a:latin typeface="Calibri"/>
                <a:cs typeface="Calibri"/>
              </a:rPr>
              <a:t>Hospital</a:t>
            </a:r>
            <a:r>
              <a:rPr dirty="0" sz="2150" spc="165">
                <a:latin typeface="Calibri"/>
                <a:cs typeface="Calibri"/>
              </a:rPr>
              <a:t> </a:t>
            </a:r>
            <a:r>
              <a:rPr dirty="0" sz="2150">
                <a:latin typeface="Calibri"/>
                <a:cs typeface="Calibri"/>
              </a:rPr>
              <a:t>pharmacies</a:t>
            </a:r>
            <a:r>
              <a:rPr dirty="0" sz="2150" spc="105">
                <a:latin typeface="Calibri"/>
                <a:cs typeface="Calibri"/>
              </a:rPr>
              <a:t> </a:t>
            </a:r>
            <a:r>
              <a:rPr dirty="0" sz="2150">
                <a:latin typeface="Calibri"/>
                <a:cs typeface="Calibri"/>
              </a:rPr>
              <a:t>may</a:t>
            </a:r>
            <a:r>
              <a:rPr dirty="0" sz="2150" spc="125">
                <a:latin typeface="Calibri"/>
                <a:cs typeface="Calibri"/>
              </a:rPr>
              <a:t> </a:t>
            </a:r>
            <a:r>
              <a:rPr dirty="0" sz="2150" spc="-10">
                <a:latin typeface="Calibri"/>
                <a:cs typeface="Calibri"/>
              </a:rPr>
              <a:t>stock </a:t>
            </a:r>
            <a:r>
              <a:rPr dirty="0" sz="2150">
                <a:latin typeface="Calibri"/>
                <a:cs typeface="Calibri"/>
              </a:rPr>
              <a:t>these</a:t>
            </a:r>
            <a:r>
              <a:rPr dirty="0" sz="2150" spc="130">
                <a:latin typeface="Calibri"/>
                <a:cs typeface="Calibri"/>
              </a:rPr>
              <a:t> </a:t>
            </a:r>
            <a:r>
              <a:rPr dirty="0" sz="2150">
                <a:latin typeface="Calibri"/>
                <a:cs typeface="Calibri"/>
              </a:rPr>
              <a:t>in</a:t>
            </a:r>
            <a:r>
              <a:rPr dirty="0" sz="2150" spc="75">
                <a:latin typeface="Calibri"/>
                <a:cs typeface="Calibri"/>
              </a:rPr>
              <a:t> </a:t>
            </a:r>
            <a:r>
              <a:rPr dirty="0" sz="2150">
                <a:latin typeface="Calibri"/>
                <a:cs typeface="Calibri"/>
              </a:rPr>
              <a:t>ED,</a:t>
            </a:r>
            <a:r>
              <a:rPr dirty="0" sz="2150" spc="75">
                <a:latin typeface="Calibri"/>
                <a:cs typeface="Calibri"/>
              </a:rPr>
              <a:t> </a:t>
            </a:r>
            <a:r>
              <a:rPr dirty="0" sz="2150">
                <a:latin typeface="Calibri"/>
                <a:cs typeface="Calibri"/>
              </a:rPr>
              <a:t>inpatient</a:t>
            </a:r>
            <a:r>
              <a:rPr dirty="0" sz="2150" spc="40">
                <a:latin typeface="Calibri"/>
                <a:cs typeface="Calibri"/>
              </a:rPr>
              <a:t> </a:t>
            </a:r>
            <a:r>
              <a:rPr dirty="0" sz="2150" spc="-10">
                <a:latin typeface="Calibri"/>
                <a:cs typeface="Calibri"/>
              </a:rPr>
              <a:t>satellites </a:t>
            </a:r>
            <a:r>
              <a:rPr dirty="0" sz="2150">
                <a:latin typeface="Calibri"/>
                <a:cs typeface="Calibri"/>
              </a:rPr>
              <a:t>and</a:t>
            </a:r>
            <a:r>
              <a:rPr dirty="0" sz="2150" spc="110">
                <a:latin typeface="Calibri"/>
                <a:cs typeface="Calibri"/>
              </a:rPr>
              <a:t> </a:t>
            </a:r>
            <a:r>
              <a:rPr dirty="0" sz="2150">
                <a:latin typeface="Calibri"/>
                <a:cs typeface="Calibri"/>
              </a:rPr>
              <a:t>outpatient</a:t>
            </a:r>
            <a:r>
              <a:rPr dirty="0" sz="2150" spc="65">
                <a:latin typeface="Calibri"/>
                <a:cs typeface="Calibri"/>
              </a:rPr>
              <a:t> </a:t>
            </a:r>
            <a:r>
              <a:rPr dirty="0" sz="2150" spc="-10">
                <a:latin typeface="Calibri"/>
                <a:cs typeface="Calibri"/>
              </a:rPr>
              <a:t>pharmacies</a:t>
            </a:r>
            <a:endParaRPr sz="2150">
              <a:latin typeface="Calibri"/>
              <a:cs typeface="Calibri"/>
            </a:endParaRPr>
          </a:p>
          <a:p>
            <a:pPr algn="just" marL="241300" indent="-228600">
              <a:lnSpc>
                <a:spcPct val="100000"/>
              </a:lnSpc>
              <a:spcBef>
                <a:spcPts val="155"/>
              </a:spcBef>
              <a:buFont typeface="Arial MT"/>
              <a:buChar char="•"/>
              <a:tabLst>
                <a:tab pos="241300" algn="l"/>
              </a:tabLst>
            </a:pPr>
            <a:r>
              <a:rPr dirty="0" sz="2150">
                <a:latin typeface="Calibri"/>
                <a:cs typeface="Calibri"/>
              </a:rPr>
              <a:t>Each</a:t>
            </a:r>
            <a:r>
              <a:rPr dirty="0" sz="2150" spc="75">
                <a:latin typeface="Calibri"/>
                <a:cs typeface="Calibri"/>
              </a:rPr>
              <a:t> </a:t>
            </a:r>
            <a:r>
              <a:rPr dirty="0" sz="2150">
                <a:latin typeface="Calibri"/>
                <a:cs typeface="Calibri"/>
              </a:rPr>
              <a:t>kit</a:t>
            </a:r>
            <a:r>
              <a:rPr dirty="0" sz="2150" spc="40">
                <a:latin typeface="Calibri"/>
                <a:cs typeface="Calibri"/>
              </a:rPr>
              <a:t> </a:t>
            </a:r>
            <a:r>
              <a:rPr dirty="0" sz="2150" spc="-10">
                <a:latin typeface="Calibri"/>
                <a:cs typeface="Calibri"/>
              </a:rPr>
              <a:t>contains:</a:t>
            </a:r>
            <a:endParaRPr sz="2150">
              <a:latin typeface="Calibri"/>
              <a:cs typeface="Calibri"/>
            </a:endParaRPr>
          </a:p>
          <a:p>
            <a:pPr lvl="1" marL="640080" marR="5080" indent="-227965">
              <a:lnSpc>
                <a:spcPts val="1950"/>
              </a:lnSpc>
              <a:spcBef>
                <a:spcPts val="415"/>
              </a:spcBef>
              <a:buFont typeface="Arial MT"/>
              <a:buChar char="–"/>
              <a:tabLst>
                <a:tab pos="641350" algn="l"/>
              </a:tabLst>
            </a:pPr>
            <a:r>
              <a:rPr dirty="0" sz="1800">
                <a:latin typeface="Calibri"/>
                <a:cs typeface="Calibri"/>
              </a:rPr>
              <a:t>2</a:t>
            </a:r>
            <a:r>
              <a:rPr dirty="0" sz="1800" spc="5">
                <a:latin typeface="Calibri"/>
                <a:cs typeface="Calibri"/>
              </a:rPr>
              <a:t> </a:t>
            </a:r>
            <a:r>
              <a:rPr dirty="0" sz="1800">
                <a:latin typeface="Calibri"/>
                <a:cs typeface="Calibri"/>
              </a:rPr>
              <a:t>doses</a:t>
            </a:r>
            <a:r>
              <a:rPr dirty="0" sz="1800" spc="-10">
                <a:latin typeface="Calibri"/>
                <a:cs typeface="Calibri"/>
              </a:rPr>
              <a:t> </a:t>
            </a:r>
            <a:r>
              <a:rPr dirty="0" sz="1800">
                <a:latin typeface="Calibri"/>
                <a:cs typeface="Calibri"/>
              </a:rPr>
              <a:t>of</a:t>
            </a:r>
            <a:r>
              <a:rPr dirty="0" sz="1800" spc="-10">
                <a:latin typeface="Calibri"/>
                <a:cs typeface="Calibri"/>
              </a:rPr>
              <a:t> </a:t>
            </a:r>
            <a:r>
              <a:rPr dirty="0" sz="1800">
                <a:latin typeface="Calibri"/>
                <a:cs typeface="Calibri"/>
              </a:rPr>
              <a:t>Narcan®</a:t>
            </a:r>
            <a:r>
              <a:rPr dirty="0" sz="1800" spc="5">
                <a:latin typeface="Calibri"/>
                <a:cs typeface="Calibri"/>
              </a:rPr>
              <a:t> </a:t>
            </a:r>
            <a:r>
              <a:rPr dirty="0" sz="1800">
                <a:latin typeface="Calibri"/>
                <a:cs typeface="Calibri"/>
              </a:rPr>
              <a:t>4mg/0.1ml</a:t>
            </a:r>
            <a:r>
              <a:rPr dirty="0" sz="1800" spc="-25">
                <a:latin typeface="Calibri"/>
                <a:cs typeface="Calibri"/>
              </a:rPr>
              <a:t> </a:t>
            </a:r>
            <a:r>
              <a:rPr dirty="0" sz="1800" spc="-10">
                <a:latin typeface="Calibri"/>
                <a:cs typeface="Calibri"/>
              </a:rPr>
              <a:t>nasal 	spray</a:t>
            </a:r>
            <a:endParaRPr sz="1800">
              <a:latin typeface="Calibri"/>
              <a:cs typeface="Calibri"/>
            </a:endParaRPr>
          </a:p>
          <a:p>
            <a:pPr lvl="1" marL="640715" indent="-227965">
              <a:lnSpc>
                <a:spcPct val="100000"/>
              </a:lnSpc>
              <a:spcBef>
                <a:spcPts val="140"/>
              </a:spcBef>
              <a:buFont typeface="Arial MT"/>
              <a:buChar char="–"/>
              <a:tabLst>
                <a:tab pos="640715" algn="l"/>
              </a:tabLst>
            </a:pPr>
            <a:r>
              <a:rPr dirty="0" sz="1800">
                <a:latin typeface="Calibri"/>
                <a:cs typeface="Calibri"/>
              </a:rPr>
              <a:t>Face</a:t>
            </a:r>
            <a:r>
              <a:rPr dirty="0" sz="1800" spc="-60">
                <a:latin typeface="Calibri"/>
                <a:cs typeface="Calibri"/>
              </a:rPr>
              <a:t> </a:t>
            </a:r>
            <a:r>
              <a:rPr dirty="0" sz="1800">
                <a:latin typeface="Calibri"/>
                <a:cs typeface="Calibri"/>
              </a:rPr>
              <a:t>mask,</a:t>
            </a:r>
            <a:r>
              <a:rPr dirty="0" sz="1800" spc="10">
                <a:latin typeface="Calibri"/>
                <a:cs typeface="Calibri"/>
              </a:rPr>
              <a:t> </a:t>
            </a:r>
            <a:r>
              <a:rPr dirty="0" sz="1800">
                <a:latin typeface="Calibri"/>
                <a:cs typeface="Calibri"/>
              </a:rPr>
              <a:t>alcohol</a:t>
            </a:r>
            <a:r>
              <a:rPr dirty="0" sz="1800" spc="-30">
                <a:latin typeface="Calibri"/>
                <a:cs typeface="Calibri"/>
              </a:rPr>
              <a:t> </a:t>
            </a:r>
            <a:r>
              <a:rPr dirty="0" sz="1800">
                <a:latin typeface="Calibri"/>
                <a:cs typeface="Calibri"/>
              </a:rPr>
              <a:t>wipes,</a:t>
            </a:r>
            <a:r>
              <a:rPr dirty="0" sz="1800" spc="5">
                <a:latin typeface="Calibri"/>
                <a:cs typeface="Calibri"/>
              </a:rPr>
              <a:t> </a:t>
            </a:r>
            <a:r>
              <a:rPr dirty="0" sz="1800" spc="-10">
                <a:latin typeface="Calibri"/>
                <a:cs typeface="Calibri"/>
              </a:rPr>
              <a:t>gloves</a:t>
            </a:r>
            <a:endParaRPr sz="1800">
              <a:latin typeface="Calibri"/>
              <a:cs typeface="Calibri"/>
            </a:endParaRPr>
          </a:p>
          <a:p>
            <a:pPr lvl="1" marL="640080" marR="659765" indent="-227965">
              <a:lnSpc>
                <a:spcPts val="2030"/>
              </a:lnSpc>
              <a:spcBef>
                <a:spcPts val="345"/>
              </a:spcBef>
              <a:buFont typeface="Arial MT"/>
              <a:buChar char="–"/>
              <a:tabLst>
                <a:tab pos="641350" algn="l"/>
              </a:tabLst>
            </a:pPr>
            <a:r>
              <a:rPr dirty="0" sz="1800">
                <a:latin typeface="Calibri"/>
                <a:cs typeface="Calibri"/>
              </a:rPr>
              <a:t>Brochure</a:t>
            </a:r>
            <a:r>
              <a:rPr dirty="0" sz="1800" spc="-80">
                <a:latin typeface="Calibri"/>
                <a:cs typeface="Calibri"/>
              </a:rPr>
              <a:t> </a:t>
            </a:r>
            <a:r>
              <a:rPr dirty="0" sz="1800">
                <a:latin typeface="Calibri"/>
                <a:cs typeface="Calibri"/>
              </a:rPr>
              <a:t>reviewing</a:t>
            </a:r>
            <a:r>
              <a:rPr dirty="0" sz="1800" spc="-30">
                <a:latin typeface="Calibri"/>
                <a:cs typeface="Calibri"/>
              </a:rPr>
              <a:t> </a:t>
            </a:r>
            <a:r>
              <a:rPr dirty="0" sz="1800" spc="-10">
                <a:latin typeface="Calibri"/>
                <a:cs typeface="Calibri"/>
              </a:rPr>
              <a:t>overdose </a:t>
            </a:r>
            <a:r>
              <a:rPr dirty="0" sz="1800" spc="-10">
                <a:latin typeface="Calibri"/>
                <a:cs typeface="Calibri"/>
              </a:rPr>
              <a:t>	</a:t>
            </a:r>
            <a:r>
              <a:rPr dirty="0" sz="1800">
                <a:latin typeface="Calibri"/>
                <a:cs typeface="Calibri"/>
              </a:rPr>
              <a:t>response </a:t>
            </a:r>
            <a:r>
              <a:rPr dirty="0" sz="1800" spc="-20">
                <a:latin typeface="Calibri"/>
                <a:cs typeface="Calibri"/>
              </a:rPr>
              <a:t>steps</a:t>
            </a:r>
            <a:endParaRPr sz="1800">
              <a:latin typeface="Calibri"/>
              <a:cs typeface="Calibri"/>
            </a:endParaRPr>
          </a:p>
        </p:txBody>
      </p:sp>
      <p:pic>
        <p:nvPicPr>
          <p:cNvPr id="7" name="object 7"/>
          <p:cNvPicPr/>
          <p:nvPr/>
        </p:nvPicPr>
        <p:blipFill>
          <a:blip r:embed="R812b6709f8ad466d" cstate="print"/>
          <a:stretch>
            <a:fillRect/>
          </a:stretch>
        </p:blipFill>
        <p:spPr>
          <a:xfrm>
            <a:off x="5315001" y="0"/>
            <a:ext cx="6876998" cy="685799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0357" rIns="0" bIns="0" rtlCol="0" vert="horz">
            <a:spAutoFit/>
          </a:bodyPr>
          <a:lstStyle/>
          <a:p>
            <a:pPr marL="468630">
              <a:lnSpc>
                <a:spcPct val="100000"/>
              </a:lnSpc>
              <a:spcBef>
                <a:spcPts val="130"/>
              </a:spcBef>
            </a:pPr>
            <a:r>
              <a:rPr dirty="0" sz="4400">
                <a:solidFill>
                  <a:srgbClr val="001F5F"/>
                </a:solidFill>
              </a:rPr>
              <a:t>How</a:t>
            </a:r>
            <a:r>
              <a:rPr dirty="0" sz="4400" spc="-80">
                <a:solidFill>
                  <a:srgbClr val="001F5F"/>
                </a:solidFill>
              </a:rPr>
              <a:t> </a:t>
            </a:r>
            <a:r>
              <a:rPr dirty="0" sz="4400">
                <a:solidFill>
                  <a:srgbClr val="001F5F"/>
                </a:solidFill>
              </a:rPr>
              <a:t>to</a:t>
            </a:r>
            <a:r>
              <a:rPr dirty="0" sz="4400" spc="-55">
                <a:solidFill>
                  <a:srgbClr val="001F5F"/>
                </a:solidFill>
              </a:rPr>
              <a:t> </a:t>
            </a:r>
            <a:r>
              <a:rPr dirty="0" sz="4400">
                <a:solidFill>
                  <a:srgbClr val="001F5F"/>
                </a:solidFill>
              </a:rPr>
              <a:t>prescribe</a:t>
            </a:r>
            <a:r>
              <a:rPr dirty="0" sz="4400" spc="-5">
                <a:solidFill>
                  <a:srgbClr val="001F5F"/>
                </a:solidFill>
              </a:rPr>
              <a:t> </a:t>
            </a:r>
            <a:r>
              <a:rPr dirty="0" sz="4400" spc="-10">
                <a:solidFill>
                  <a:srgbClr val="001F5F"/>
                </a:solidFill>
              </a:rPr>
              <a:t>naloxone</a:t>
            </a:r>
            <a:endParaRPr sz="4400"/>
          </a:p>
        </p:txBody>
      </p:sp>
      <p:sp>
        <p:nvSpPr>
          <p:cNvPr id="3" name="object 3" descr=""/>
          <p:cNvSpPr txBox="1"/>
          <p:nvPr/>
        </p:nvSpPr>
        <p:spPr>
          <a:xfrm>
            <a:off x="1090930" y="1719199"/>
            <a:ext cx="5419090" cy="2748280"/>
          </a:xfrm>
          <a:prstGeom prst="rect">
            <a:avLst/>
          </a:prstGeom>
        </p:spPr>
        <p:txBody>
          <a:bodyPr wrap="square" lIns="0" tIns="60960" rIns="0" bIns="0" rtlCol="0" vert="horz">
            <a:spAutoFit/>
          </a:bodyPr>
          <a:lstStyle/>
          <a:p>
            <a:pPr marL="241300" marR="161290" indent="-229235">
              <a:lnSpc>
                <a:spcPts val="3000"/>
              </a:lnSpc>
              <a:spcBef>
                <a:spcPts val="480"/>
              </a:spcBef>
              <a:buChar char="•"/>
              <a:tabLst>
                <a:tab pos="241300" algn="l"/>
              </a:tabLst>
            </a:pPr>
            <a:r>
              <a:rPr dirty="0" sz="2750">
                <a:latin typeface="Arial MT"/>
                <a:cs typeface="Arial MT"/>
              </a:rPr>
              <a:t>Naloxone</a:t>
            </a:r>
            <a:r>
              <a:rPr dirty="0" sz="2750" spc="235">
                <a:latin typeface="Arial MT"/>
                <a:cs typeface="Arial MT"/>
              </a:rPr>
              <a:t> </a:t>
            </a:r>
            <a:r>
              <a:rPr dirty="0" sz="2750">
                <a:latin typeface="Arial MT"/>
                <a:cs typeface="Arial MT"/>
              </a:rPr>
              <a:t>(Narcan®)</a:t>
            </a:r>
            <a:r>
              <a:rPr dirty="0" sz="2750" spc="165">
                <a:latin typeface="Arial MT"/>
                <a:cs typeface="Arial MT"/>
              </a:rPr>
              <a:t> </a:t>
            </a:r>
            <a:r>
              <a:rPr dirty="0" sz="2750" spc="-10">
                <a:latin typeface="Arial MT"/>
                <a:cs typeface="Arial MT"/>
              </a:rPr>
              <a:t>4mg/0.1ml </a:t>
            </a:r>
            <a:r>
              <a:rPr dirty="0" sz="2750">
                <a:latin typeface="Arial MT"/>
                <a:cs typeface="Arial MT"/>
              </a:rPr>
              <a:t>is</a:t>
            </a:r>
            <a:r>
              <a:rPr dirty="0" sz="2750" spc="80">
                <a:latin typeface="Arial MT"/>
                <a:cs typeface="Arial MT"/>
              </a:rPr>
              <a:t> </a:t>
            </a:r>
            <a:r>
              <a:rPr dirty="0" sz="2750">
                <a:latin typeface="Arial MT"/>
                <a:cs typeface="Arial MT"/>
              </a:rPr>
              <a:t>a</a:t>
            </a:r>
            <a:r>
              <a:rPr dirty="0" sz="2750" spc="165">
                <a:latin typeface="Arial MT"/>
                <a:cs typeface="Arial MT"/>
              </a:rPr>
              <a:t> </a:t>
            </a:r>
            <a:r>
              <a:rPr dirty="0" sz="2750">
                <a:latin typeface="Arial MT"/>
                <a:cs typeface="Arial MT"/>
              </a:rPr>
              <a:t>single-step</a:t>
            </a:r>
            <a:r>
              <a:rPr dirty="0" sz="2750" spc="85">
                <a:latin typeface="Arial MT"/>
                <a:cs typeface="Arial MT"/>
              </a:rPr>
              <a:t> </a:t>
            </a:r>
            <a:r>
              <a:rPr dirty="0" sz="2750">
                <a:latin typeface="Arial MT"/>
                <a:cs typeface="Arial MT"/>
              </a:rPr>
              <a:t>nasal</a:t>
            </a:r>
            <a:r>
              <a:rPr dirty="0" sz="2750" spc="114">
                <a:latin typeface="Arial MT"/>
                <a:cs typeface="Arial MT"/>
              </a:rPr>
              <a:t> </a:t>
            </a:r>
            <a:r>
              <a:rPr dirty="0" sz="2750" spc="-10">
                <a:latin typeface="Arial MT"/>
                <a:cs typeface="Arial MT"/>
              </a:rPr>
              <a:t>spray</a:t>
            </a:r>
            <a:endParaRPr sz="2750">
              <a:latin typeface="Arial MT"/>
              <a:cs typeface="Arial MT"/>
            </a:endParaRPr>
          </a:p>
          <a:p>
            <a:pPr marL="241300" marR="5080" indent="-229235">
              <a:lnSpc>
                <a:spcPts val="3010"/>
              </a:lnSpc>
              <a:spcBef>
                <a:spcPts val="1050"/>
              </a:spcBef>
              <a:buChar char="•"/>
              <a:tabLst>
                <a:tab pos="241300" algn="l"/>
              </a:tabLst>
            </a:pPr>
            <a:r>
              <a:rPr dirty="0" sz="2750">
                <a:latin typeface="Arial MT"/>
                <a:cs typeface="Arial MT"/>
              </a:rPr>
              <a:t>Each</a:t>
            </a:r>
            <a:r>
              <a:rPr dirty="0" sz="2750" spc="145">
                <a:latin typeface="Arial MT"/>
                <a:cs typeface="Arial MT"/>
              </a:rPr>
              <a:t> </a:t>
            </a:r>
            <a:r>
              <a:rPr dirty="0" sz="2750">
                <a:latin typeface="Arial MT"/>
                <a:cs typeface="Arial MT"/>
              </a:rPr>
              <a:t>rx</a:t>
            </a:r>
            <a:r>
              <a:rPr dirty="0" sz="2750" spc="85">
                <a:latin typeface="Arial MT"/>
                <a:cs typeface="Arial MT"/>
              </a:rPr>
              <a:t> </a:t>
            </a:r>
            <a:r>
              <a:rPr dirty="0" sz="2750">
                <a:latin typeface="Arial MT"/>
                <a:cs typeface="Arial MT"/>
              </a:rPr>
              <a:t>is</a:t>
            </a:r>
            <a:r>
              <a:rPr dirty="0" sz="2750" spc="80">
                <a:latin typeface="Arial MT"/>
                <a:cs typeface="Arial MT"/>
              </a:rPr>
              <a:t> </a:t>
            </a:r>
            <a:r>
              <a:rPr dirty="0" sz="2750">
                <a:latin typeface="Arial MT"/>
                <a:cs typeface="Arial MT"/>
              </a:rPr>
              <a:t>dispensed</a:t>
            </a:r>
            <a:r>
              <a:rPr dirty="0" sz="2750" spc="75">
                <a:latin typeface="Arial MT"/>
                <a:cs typeface="Arial MT"/>
              </a:rPr>
              <a:t> </a:t>
            </a:r>
            <a:r>
              <a:rPr dirty="0" sz="2750">
                <a:latin typeface="Arial MT"/>
                <a:cs typeface="Arial MT"/>
              </a:rPr>
              <a:t>as</a:t>
            </a:r>
            <a:r>
              <a:rPr dirty="0" sz="2750" spc="80">
                <a:latin typeface="Arial MT"/>
                <a:cs typeface="Arial MT"/>
              </a:rPr>
              <a:t> </a:t>
            </a:r>
            <a:r>
              <a:rPr dirty="0" sz="2750">
                <a:latin typeface="Arial MT"/>
                <a:cs typeface="Arial MT"/>
              </a:rPr>
              <a:t>box</a:t>
            </a:r>
            <a:r>
              <a:rPr dirty="0" sz="2750" spc="85">
                <a:latin typeface="Arial MT"/>
                <a:cs typeface="Arial MT"/>
              </a:rPr>
              <a:t> </a:t>
            </a:r>
            <a:r>
              <a:rPr dirty="0" sz="2750" spc="-20">
                <a:latin typeface="Arial MT"/>
                <a:cs typeface="Arial MT"/>
              </a:rPr>
              <a:t>with </a:t>
            </a:r>
            <a:r>
              <a:rPr dirty="0" sz="2750">
                <a:latin typeface="Arial MT"/>
                <a:cs typeface="Arial MT"/>
              </a:rPr>
              <a:t>two</a:t>
            </a:r>
            <a:r>
              <a:rPr dirty="0" sz="2750" spc="140">
                <a:latin typeface="Arial MT"/>
                <a:cs typeface="Arial MT"/>
              </a:rPr>
              <a:t> </a:t>
            </a:r>
            <a:r>
              <a:rPr dirty="0" sz="2750">
                <a:latin typeface="Arial MT"/>
                <a:cs typeface="Arial MT"/>
              </a:rPr>
              <a:t>doses</a:t>
            </a:r>
            <a:r>
              <a:rPr dirty="0" sz="2750" spc="75">
                <a:latin typeface="Arial MT"/>
                <a:cs typeface="Arial MT"/>
              </a:rPr>
              <a:t> </a:t>
            </a:r>
            <a:r>
              <a:rPr dirty="0" sz="2750">
                <a:latin typeface="Arial MT"/>
                <a:cs typeface="Arial MT"/>
              </a:rPr>
              <a:t>of</a:t>
            </a:r>
            <a:r>
              <a:rPr dirty="0" sz="2750" spc="20">
                <a:latin typeface="Arial MT"/>
                <a:cs typeface="Arial MT"/>
              </a:rPr>
              <a:t> </a:t>
            </a:r>
            <a:r>
              <a:rPr dirty="0" sz="2750" spc="-10">
                <a:latin typeface="Arial MT"/>
                <a:cs typeface="Arial MT"/>
              </a:rPr>
              <a:t>naloxone</a:t>
            </a:r>
            <a:endParaRPr sz="2750">
              <a:latin typeface="Arial MT"/>
              <a:cs typeface="Arial MT"/>
            </a:endParaRPr>
          </a:p>
          <a:p>
            <a:pPr marL="241300" indent="-228600">
              <a:lnSpc>
                <a:spcPct val="100000"/>
              </a:lnSpc>
              <a:spcBef>
                <a:spcPts val="700"/>
              </a:spcBef>
              <a:buChar char="•"/>
              <a:tabLst>
                <a:tab pos="241300" algn="l"/>
              </a:tabLst>
            </a:pPr>
            <a:r>
              <a:rPr dirty="0" sz="2750">
                <a:latin typeface="Arial MT"/>
                <a:cs typeface="Arial MT"/>
              </a:rPr>
              <a:t>Covered</a:t>
            </a:r>
            <a:r>
              <a:rPr dirty="0" sz="2750" spc="114">
                <a:latin typeface="Arial MT"/>
                <a:cs typeface="Arial MT"/>
              </a:rPr>
              <a:t> </a:t>
            </a:r>
            <a:r>
              <a:rPr dirty="0" sz="2750">
                <a:latin typeface="Arial MT"/>
                <a:cs typeface="Arial MT"/>
              </a:rPr>
              <a:t>by</a:t>
            </a:r>
            <a:r>
              <a:rPr dirty="0" sz="2750" spc="130">
                <a:latin typeface="Arial MT"/>
                <a:cs typeface="Arial MT"/>
              </a:rPr>
              <a:t> </a:t>
            </a:r>
            <a:r>
              <a:rPr dirty="0" sz="2750" spc="-10">
                <a:latin typeface="Arial MT"/>
                <a:cs typeface="Arial MT"/>
              </a:rPr>
              <a:t>Medicaid</a:t>
            </a:r>
            <a:endParaRPr sz="2750">
              <a:latin typeface="Arial MT"/>
              <a:cs typeface="Arial MT"/>
            </a:endParaRPr>
          </a:p>
          <a:p>
            <a:pPr marL="241300" indent="-228600">
              <a:lnSpc>
                <a:spcPct val="100000"/>
              </a:lnSpc>
              <a:spcBef>
                <a:spcPts val="680"/>
              </a:spcBef>
              <a:buChar char="•"/>
              <a:tabLst>
                <a:tab pos="241300" algn="l"/>
              </a:tabLst>
            </a:pPr>
            <a:r>
              <a:rPr dirty="0" sz="2750">
                <a:latin typeface="Arial MT"/>
                <a:cs typeface="Arial MT"/>
              </a:rPr>
              <a:t>Up</a:t>
            </a:r>
            <a:r>
              <a:rPr dirty="0" sz="2750" spc="40">
                <a:latin typeface="Arial MT"/>
                <a:cs typeface="Arial MT"/>
              </a:rPr>
              <a:t> </a:t>
            </a:r>
            <a:r>
              <a:rPr dirty="0" sz="2750">
                <a:latin typeface="Arial MT"/>
                <a:cs typeface="Arial MT"/>
              </a:rPr>
              <a:t>to</a:t>
            </a:r>
            <a:r>
              <a:rPr dirty="0" sz="2750" spc="50">
                <a:latin typeface="Arial MT"/>
                <a:cs typeface="Arial MT"/>
              </a:rPr>
              <a:t> </a:t>
            </a:r>
            <a:r>
              <a:rPr dirty="0" sz="2750">
                <a:latin typeface="Arial MT"/>
                <a:cs typeface="Arial MT"/>
              </a:rPr>
              <a:t>$40</a:t>
            </a:r>
            <a:r>
              <a:rPr dirty="0" sz="2750" spc="130">
                <a:latin typeface="Arial MT"/>
                <a:cs typeface="Arial MT"/>
              </a:rPr>
              <a:t> </a:t>
            </a:r>
            <a:r>
              <a:rPr dirty="0" sz="2750" spc="-25">
                <a:latin typeface="Arial MT"/>
                <a:cs typeface="Arial MT"/>
              </a:rPr>
              <a:t>OTC</a:t>
            </a:r>
            <a:endParaRPr sz="2750">
              <a:latin typeface="Arial MT"/>
              <a:cs typeface="Arial MT"/>
            </a:endParaRPr>
          </a:p>
        </p:txBody>
      </p:sp>
      <p:pic>
        <p:nvPicPr>
          <p:cNvPr id="4" name="object 4"/>
          <p:cNvPicPr/>
          <p:nvPr/>
        </p:nvPicPr>
        <p:blipFill>
          <a:blip r:embed="R4377d4f1279643c2" cstate="print"/>
          <a:stretch>
            <a:fillRect/>
          </a:stretch>
        </p:blipFill>
        <p:spPr>
          <a:xfrm>
            <a:off x="7248525" y="1628775"/>
            <a:ext cx="4371975" cy="47625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a9e24a9fa2594b64" cstate="print"/>
          <a:stretch>
            <a:fillRect/>
          </a:stretch>
        </p:blipFill>
        <p:spPr>
          <a:xfrm>
            <a:off x="3048000" y="1762125"/>
            <a:ext cx="8229600" cy="4276725"/>
          </a:xfrm>
          <a:prstGeom prst="rect">
            <a:avLst/>
          </a:prstGeom>
        </p:spPr>
      </p:pic>
      <p:sp>
        <p:nvSpPr>
          <p:cNvPr id="3" name="object 3"/>
          <p:cNvSpPr txBox="1">
            <a:spLocks noGrp="1"/>
          </p:cNvSpPr>
          <p:nvPr>
            <p:ph type="ctrTitle"/>
          </p:nvPr>
        </p:nvSpPr>
        <p:spPr>
          <a:prstGeom prst="rect"/>
        </p:spPr>
        <p:txBody>
          <a:bodyPr wrap="square" lIns="0" tIns="81915" rIns="0" bIns="0" rtlCol="0" vert="horz">
            <a:spAutoFit/>
          </a:bodyPr>
          <a:lstStyle/>
          <a:p>
            <a:pPr marL="12700" marR="5080">
              <a:lnSpc>
                <a:spcPct val="90600"/>
              </a:lnSpc>
              <a:spcBef>
                <a:spcPts val="645"/>
              </a:spcBef>
            </a:pPr>
            <a:r>
              <a:rPr dirty="0" sz="4800" spc="-10"/>
              <a:t>Overdose </a:t>
            </a:r>
            <a:r>
              <a:rPr dirty="0" sz="4800"/>
              <a:t>rescue</a:t>
            </a:r>
            <a:r>
              <a:rPr dirty="0" sz="4800" spc="-55"/>
              <a:t> </a:t>
            </a:r>
            <a:r>
              <a:rPr dirty="0" sz="4800" spc="-20"/>
              <a:t>with </a:t>
            </a:r>
            <a:r>
              <a:rPr dirty="0" sz="4800" spc="-10"/>
              <a:t>naloxone</a:t>
            </a:r>
            <a:endParaRPr sz="4800"/>
          </a:p>
        </p:txBody>
      </p:sp>
      <p:sp>
        <p:nvSpPr>
          <p:cNvPr id="4" name="object 4" descr=""/>
          <p:cNvSpPr txBox="1"/>
          <p:nvPr/>
        </p:nvSpPr>
        <p:spPr>
          <a:xfrm>
            <a:off x="718184" y="4613592"/>
            <a:ext cx="3199765" cy="725805"/>
          </a:xfrm>
          <a:prstGeom prst="rect">
            <a:avLst/>
          </a:prstGeom>
        </p:spPr>
        <p:txBody>
          <a:bodyPr wrap="square" lIns="0" tIns="50165" rIns="0" bIns="0" rtlCol="0" vert="horz">
            <a:spAutoFit/>
          </a:bodyPr>
          <a:lstStyle/>
          <a:p>
            <a:pPr marL="12700" marR="5080">
              <a:lnSpc>
                <a:spcPts val="2630"/>
              </a:lnSpc>
              <a:spcBef>
                <a:spcPts val="395"/>
              </a:spcBef>
            </a:pPr>
            <a:r>
              <a:rPr dirty="0" sz="2400">
                <a:latin typeface="Calibri"/>
                <a:cs typeface="Calibri"/>
              </a:rPr>
              <a:t>Steps</a:t>
            </a:r>
            <a:r>
              <a:rPr dirty="0" sz="2400" spc="-35">
                <a:latin typeface="Calibri"/>
                <a:cs typeface="Calibri"/>
              </a:rPr>
              <a:t> </a:t>
            </a:r>
            <a:r>
              <a:rPr dirty="0" sz="2400">
                <a:latin typeface="Calibri"/>
                <a:cs typeface="Calibri"/>
              </a:rPr>
              <a:t>to</a:t>
            </a:r>
            <a:r>
              <a:rPr dirty="0" sz="2400" spc="-60">
                <a:latin typeface="Calibri"/>
                <a:cs typeface="Calibri"/>
              </a:rPr>
              <a:t> </a:t>
            </a:r>
            <a:r>
              <a:rPr dirty="0" sz="2400">
                <a:latin typeface="Calibri"/>
                <a:cs typeface="Calibri"/>
              </a:rPr>
              <a:t>teach</a:t>
            </a:r>
            <a:r>
              <a:rPr dirty="0" sz="2400" spc="-60">
                <a:latin typeface="Calibri"/>
                <a:cs typeface="Calibri"/>
              </a:rPr>
              <a:t> </a:t>
            </a:r>
            <a:r>
              <a:rPr dirty="0" sz="2400" spc="-10">
                <a:latin typeface="Calibri"/>
                <a:cs typeface="Calibri"/>
              </a:rPr>
              <a:t>patients, </a:t>
            </a:r>
            <a:r>
              <a:rPr dirty="0" sz="2400">
                <a:latin typeface="Calibri"/>
                <a:cs typeface="Calibri"/>
              </a:rPr>
              <a:t>family,</a:t>
            </a:r>
            <a:r>
              <a:rPr dirty="0" sz="2400" spc="-65">
                <a:latin typeface="Calibri"/>
                <a:cs typeface="Calibri"/>
              </a:rPr>
              <a:t> </a:t>
            </a:r>
            <a:r>
              <a:rPr dirty="0" sz="2400">
                <a:latin typeface="Calibri"/>
                <a:cs typeface="Calibri"/>
              </a:rPr>
              <a:t>friends,</a:t>
            </a:r>
            <a:r>
              <a:rPr dirty="0" sz="2400" spc="-60">
                <a:latin typeface="Calibri"/>
                <a:cs typeface="Calibri"/>
              </a:rPr>
              <a:t> </a:t>
            </a:r>
            <a:r>
              <a:rPr dirty="0" sz="2400" spc="-10">
                <a:latin typeface="Calibri"/>
                <a:cs typeface="Calibri"/>
              </a:rPr>
              <a:t>caregivers</a:t>
            </a:r>
            <a:endParaRPr sz="2400">
              <a:latin typeface="Calibri"/>
              <a:cs typeface="Calibri"/>
            </a:endParaRPr>
          </a:p>
        </p:txBody>
      </p:sp>
      <p:grpSp>
        <p:nvGrpSpPr>
          <p:cNvPr id="5" name="object 5" descr=""/>
          <p:cNvGrpSpPr/>
          <p:nvPr/>
        </p:nvGrpSpPr>
        <p:grpSpPr>
          <a:xfrm>
            <a:off x="628446" y="4374737"/>
            <a:ext cx="3286760" cy="86995"/>
            <a:chOff x="628446" y="4374737"/>
            <a:chExt cx="3286760" cy="86995"/>
          </a:xfrm>
        </p:grpSpPr>
        <p:sp>
          <p:nvSpPr>
            <p:cNvPr id="6" name="object 6" descr=""/>
            <p:cNvSpPr/>
            <p:nvPr/>
          </p:nvSpPr>
          <p:spPr>
            <a:xfrm>
              <a:off x="647700" y="4398825"/>
              <a:ext cx="3248660" cy="41275"/>
            </a:xfrm>
            <a:custGeom>
              <a:avLst/>
              <a:gdLst/>
              <a:ahLst/>
              <a:cxnLst/>
              <a:rect l="l" t="t" r="r" b="b"/>
              <a:pathLst>
                <a:path w="3248660" h="41275">
                  <a:moveTo>
                    <a:pt x="949776" y="28"/>
                  </a:moveTo>
                  <a:lnTo>
                    <a:pt x="908617" y="0"/>
                  </a:lnTo>
                  <a:lnTo>
                    <a:pt x="868796" y="772"/>
                  </a:lnTo>
                  <a:lnTo>
                    <a:pt x="828237" y="2192"/>
                  </a:lnTo>
                  <a:lnTo>
                    <a:pt x="681380" y="8787"/>
                  </a:lnTo>
                  <a:lnTo>
                    <a:pt x="557024" y="13502"/>
                  </a:lnTo>
                  <a:lnTo>
                    <a:pt x="408641" y="19688"/>
                  </a:lnTo>
                  <a:lnTo>
                    <a:pt x="365138" y="21166"/>
                  </a:lnTo>
                  <a:lnTo>
                    <a:pt x="322275" y="22155"/>
                  </a:lnTo>
                  <a:lnTo>
                    <a:pt x="278650" y="22539"/>
                  </a:lnTo>
                  <a:lnTo>
                    <a:pt x="232860" y="22199"/>
                  </a:lnTo>
                  <a:lnTo>
                    <a:pt x="183503" y="21018"/>
                  </a:lnTo>
                  <a:lnTo>
                    <a:pt x="129176" y="18878"/>
                  </a:lnTo>
                  <a:lnTo>
                    <a:pt x="68475" y="15661"/>
                  </a:lnTo>
                  <a:lnTo>
                    <a:pt x="0" y="11249"/>
                  </a:lnTo>
                  <a:lnTo>
                    <a:pt x="368" y="18488"/>
                  </a:lnTo>
                  <a:lnTo>
                    <a:pt x="838" y="21282"/>
                  </a:lnTo>
                  <a:lnTo>
                    <a:pt x="0" y="30299"/>
                  </a:lnTo>
                  <a:lnTo>
                    <a:pt x="45362" y="30022"/>
                  </a:lnTo>
                  <a:lnTo>
                    <a:pt x="90248" y="30127"/>
                  </a:lnTo>
                  <a:lnTo>
                    <a:pt x="135110" y="30523"/>
                  </a:lnTo>
                  <a:lnTo>
                    <a:pt x="274084" y="32535"/>
                  </a:lnTo>
                  <a:lnTo>
                    <a:pt x="374923" y="33650"/>
                  </a:lnTo>
                  <a:lnTo>
                    <a:pt x="429158" y="33864"/>
                  </a:lnTo>
                  <a:lnTo>
                    <a:pt x="486542" y="33728"/>
                  </a:lnTo>
                  <a:lnTo>
                    <a:pt x="547528" y="33149"/>
                  </a:lnTo>
                  <a:lnTo>
                    <a:pt x="612568" y="32037"/>
                  </a:lnTo>
                  <a:lnTo>
                    <a:pt x="750859" y="28722"/>
                  </a:lnTo>
                  <a:lnTo>
                    <a:pt x="813691" y="28037"/>
                  </a:lnTo>
                  <a:lnTo>
                    <a:pt x="871372" y="28072"/>
                  </a:lnTo>
                  <a:lnTo>
                    <a:pt x="924660" y="28657"/>
                  </a:lnTo>
                  <a:lnTo>
                    <a:pt x="974313" y="29619"/>
                  </a:lnTo>
                  <a:lnTo>
                    <a:pt x="1109052" y="33053"/>
                  </a:lnTo>
                  <a:lnTo>
                    <a:pt x="1151752" y="33808"/>
                  </a:lnTo>
                  <a:lnTo>
                    <a:pt x="1194611" y="34081"/>
                  </a:lnTo>
                  <a:lnTo>
                    <a:pt x="1238386" y="33702"/>
                  </a:lnTo>
                  <a:lnTo>
                    <a:pt x="1283837" y="32499"/>
                  </a:lnTo>
                  <a:lnTo>
                    <a:pt x="1386092" y="27577"/>
                  </a:lnTo>
                  <a:lnTo>
                    <a:pt x="1433891" y="25827"/>
                  </a:lnTo>
                  <a:lnTo>
                    <a:pt x="1477030" y="24906"/>
                  </a:lnTo>
                  <a:lnTo>
                    <a:pt x="1517422" y="24673"/>
                  </a:lnTo>
                  <a:lnTo>
                    <a:pt x="1556977" y="24983"/>
                  </a:lnTo>
                  <a:lnTo>
                    <a:pt x="1745064" y="28820"/>
                  </a:lnTo>
                  <a:lnTo>
                    <a:pt x="1809111" y="29715"/>
                  </a:lnTo>
                  <a:lnTo>
                    <a:pt x="1883791" y="30299"/>
                  </a:lnTo>
                  <a:lnTo>
                    <a:pt x="1946653" y="30200"/>
                  </a:lnTo>
                  <a:lnTo>
                    <a:pt x="2008365" y="29419"/>
                  </a:lnTo>
                  <a:lnTo>
                    <a:pt x="2068759" y="28132"/>
                  </a:lnTo>
                  <a:lnTo>
                    <a:pt x="2127670" y="26511"/>
                  </a:lnTo>
                  <a:lnTo>
                    <a:pt x="2293826" y="21393"/>
                  </a:lnTo>
                  <a:lnTo>
                    <a:pt x="2345130" y="20182"/>
                  </a:lnTo>
                  <a:lnTo>
                    <a:pt x="2394115" y="19509"/>
                  </a:lnTo>
                  <a:lnTo>
                    <a:pt x="2440615" y="19547"/>
                  </a:lnTo>
                  <a:lnTo>
                    <a:pt x="2484462" y="20471"/>
                  </a:lnTo>
                  <a:lnTo>
                    <a:pt x="2525490" y="22455"/>
                  </a:lnTo>
                  <a:lnTo>
                    <a:pt x="2563531" y="25673"/>
                  </a:lnTo>
                  <a:lnTo>
                    <a:pt x="2598420" y="30299"/>
                  </a:lnTo>
                  <a:lnTo>
                    <a:pt x="2637678" y="35217"/>
                  </a:lnTo>
                  <a:lnTo>
                    <a:pt x="2683041" y="38509"/>
                  </a:lnTo>
                  <a:lnTo>
                    <a:pt x="2733329" y="40397"/>
                  </a:lnTo>
                  <a:lnTo>
                    <a:pt x="2787366" y="41100"/>
                  </a:lnTo>
                  <a:lnTo>
                    <a:pt x="2843974" y="40836"/>
                  </a:lnTo>
                  <a:lnTo>
                    <a:pt x="2901974" y="39826"/>
                  </a:lnTo>
                  <a:lnTo>
                    <a:pt x="2960188" y="38289"/>
                  </a:lnTo>
                  <a:lnTo>
                    <a:pt x="3171637" y="31264"/>
                  </a:lnTo>
                  <a:lnTo>
                    <a:pt x="3213257" y="30387"/>
                  </a:lnTo>
                  <a:lnTo>
                    <a:pt x="3248025" y="30299"/>
                  </a:lnTo>
                  <a:lnTo>
                    <a:pt x="3248405" y="21155"/>
                  </a:lnTo>
                  <a:lnTo>
                    <a:pt x="3247771" y="15948"/>
                  </a:lnTo>
                  <a:lnTo>
                    <a:pt x="3248025" y="11249"/>
                  </a:lnTo>
                  <a:lnTo>
                    <a:pt x="3194449" y="16484"/>
                  </a:lnTo>
                  <a:lnTo>
                    <a:pt x="3139700" y="19729"/>
                  </a:lnTo>
                  <a:lnTo>
                    <a:pt x="3084174" y="21271"/>
                  </a:lnTo>
                  <a:lnTo>
                    <a:pt x="3028265" y="21397"/>
                  </a:lnTo>
                  <a:lnTo>
                    <a:pt x="2972369" y="20393"/>
                  </a:lnTo>
                  <a:lnTo>
                    <a:pt x="2916880" y="18546"/>
                  </a:lnTo>
                  <a:lnTo>
                    <a:pt x="2862193" y="16142"/>
                  </a:lnTo>
                  <a:lnTo>
                    <a:pt x="2706901" y="8455"/>
                  </a:lnTo>
                  <a:lnTo>
                    <a:pt x="2659376" y="6689"/>
                  </a:lnTo>
                  <a:lnTo>
                    <a:pt x="2614630" y="5799"/>
                  </a:lnTo>
                  <a:lnTo>
                    <a:pt x="2573057" y="6072"/>
                  </a:lnTo>
                  <a:lnTo>
                    <a:pt x="2535052" y="7793"/>
                  </a:lnTo>
                  <a:lnTo>
                    <a:pt x="2458042" y="15697"/>
                  </a:lnTo>
                  <a:lnTo>
                    <a:pt x="2409773" y="18217"/>
                  </a:lnTo>
                  <a:lnTo>
                    <a:pt x="2357332" y="19143"/>
                  </a:lnTo>
                  <a:lnTo>
                    <a:pt x="2301846" y="18813"/>
                  </a:lnTo>
                  <a:lnTo>
                    <a:pt x="2244445" y="17562"/>
                  </a:lnTo>
                  <a:lnTo>
                    <a:pt x="2186257" y="15726"/>
                  </a:lnTo>
                  <a:lnTo>
                    <a:pt x="2072033" y="11644"/>
                  </a:lnTo>
                  <a:lnTo>
                    <a:pt x="2018254" y="10070"/>
                  </a:lnTo>
                  <a:lnTo>
                    <a:pt x="1968201" y="9256"/>
                  </a:lnTo>
                  <a:lnTo>
                    <a:pt x="1923004" y="9537"/>
                  </a:lnTo>
                  <a:lnTo>
                    <a:pt x="1883791" y="11249"/>
                  </a:lnTo>
                  <a:lnTo>
                    <a:pt x="1850698" y="13415"/>
                  </a:lnTo>
                  <a:lnTo>
                    <a:pt x="1813107" y="15515"/>
                  </a:lnTo>
                  <a:lnTo>
                    <a:pt x="1771452" y="17481"/>
                  </a:lnTo>
                  <a:lnTo>
                    <a:pt x="1726167" y="19247"/>
                  </a:lnTo>
                  <a:lnTo>
                    <a:pt x="1677686" y="20746"/>
                  </a:lnTo>
                  <a:lnTo>
                    <a:pt x="1626446" y="21913"/>
                  </a:lnTo>
                  <a:lnTo>
                    <a:pt x="1572879" y="22679"/>
                  </a:lnTo>
                  <a:lnTo>
                    <a:pt x="1517420" y="22979"/>
                  </a:lnTo>
                  <a:lnTo>
                    <a:pt x="1460505" y="22746"/>
                  </a:lnTo>
                  <a:lnTo>
                    <a:pt x="1402568" y="21913"/>
                  </a:lnTo>
                  <a:lnTo>
                    <a:pt x="1344043" y="20413"/>
                  </a:lnTo>
                  <a:lnTo>
                    <a:pt x="1285365" y="18180"/>
                  </a:lnTo>
                  <a:lnTo>
                    <a:pt x="1226969" y="15148"/>
                  </a:lnTo>
                  <a:lnTo>
                    <a:pt x="1102028" y="6469"/>
                  </a:lnTo>
                  <a:lnTo>
                    <a:pt x="1044406" y="3108"/>
                  </a:lnTo>
                  <a:lnTo>
                    <a:pt x="994347" y="1013"/>
                  </a:lnTo>
                  <a:lnTo>
                    <a:pt x="949776" y="28"/>
                  </a:lnTo>
                  <a:close/>
                </a:path>
              </a:pathLst>
            </a:custGeom>
            <a:solidFill>
              <a:srgbClr val="E97031"/>
            </a:solidFill>
          </p:spPr>
          <p:txBody>
            <a:bodyPr wrap="square" lIns="0" tIns="0" rIns="0" bIns="0" rtlCol="0"/>
            <a:lstStyle/>
            <a:p/>
          </p:txBody>
        </p:sp>
        <p:sp>
          <p:nvSpPr>
            <p:cNvPr id="7" name="object 7" descr=""/>
            <p:cNvSpPr/>
            <p:nvPr/>
          </p:nvSpPr>
          <p:spPr>
            <a:xfrm>
              <a:off x="647496" y="4393787"/>
              <a:ext cx="3248660" cy="48895"/>
            </a:xfrm>
            <a:custGeom>
              <a:avLst/>
              <a:gdLst/>
              <a:ahLst/>
              <a:cxnLst/>
              <a:rect l="l" t="t" r="r" b="b"/>
              <a:pathLst>
                <a:path w="3248660" h="48895">
                  <a:moveTo>
                    <a:pt x="203" y="16287"/>
                  </a:moveTo>
                  <a:lnTo>
                    <a:pt x="59712" y="11068"/>
                  </a:lnTo>
                  <a:lnTo>
                    <a:pt x="118295" y="6886"/>
                  </a:lnTo>
                  <a:lnTo>
                    <a:pt x="175789" y="3714"/>
                  </a:lnTo>
                  <a:lnTo>
                    <a:pt x="232030" y="1527"/>
                  </a:lnTo>
                  <a:lnTo>
                    <a:pt x="286856" y="298"/>
                  </a:lnTo>
                  <a:lnTo>
                    <a:pt x="340104" y="0"/>
                  </a:lnTo>
                  <a:lnTo>
                    <a:pt x="391610" y="606"/>
                  </a:lnTo>
                  <a:lnTo>
                    <a:pt x="441213" y="2091"/>
                  </a:lnTo>
                  <a:lnTo>
                    <a:pt x="488748" y="4429"/>
                  </a:lnTo>
                  <a:lnTo>
                    <a:pt x="534053" y="7591"/>
                  </a:lnTo>
                  <a:lnTo>
                    <a:pt x="576965" y="11553"/>
                  </a:lnTo>
                  <a:lnTo>
                    <a:pt x="617321" y="16287"/>
                  </a:lnTo>
                  <a:lnTo>
                    <a:pt x="654127" y="20343"/>
                  </a:lnTo>
                  <a:lnTo>
                    <a:pt x="692612" y="23174"/>
                  </a:lnTo>
                  <a:lnTo>
                    <a:pt x="732916" y="24929"/>
                  </a:lnTo>
                  <a:lnTo>
                    <a:pt x="775179" y="25758"/>
                  </a:lnTo>
                  <a:lnTo>
                    <a:pt x="819543" y="25811"/>
                  </a:lnTo>
                  <a:lnTo>
                    <a:pt x="866147" y="25239"/>
                  </a:lnTo>
                  <a:lnTo>
                    <a:pt x="915132" y="24190"/>
                  </a:lnTo>
                  <a:lnTo>
                    <a:pt x="966638" y="22815"/>
                  </a:lnTo>
                  <a:lnTo>
                    <a:pt x="1020806" y="21263"/>
                  </a:lnTo>
                  <a:lnTo>
                    <a:pt x="1077775" y="19685"/>
                  </a:lnTo>
                  <a:lnTo>
                    <a:pt x="1137688" y="18229"/>
                  </a:lnTo>
                  <a:lnTo>
                    <a:pt x="1200682" y="17047"/>
                  </a:lnTo>
                  <a:lnTo>
                    <a:pt x="1266901" y="16287"/>
                  </a:lnTo>
                  <a:lnTo>
                    <a:pt x="1332636" y="16044"/>
                  </a:lnTo>
                  <a:lnTo>
                    <a:pt x="1394409" y="16238"/>
                  </a:lnTo>
                  <a:lnTo>
                    <a:pt x="1452696" y="16761"/>
                  </a:lnTo>
                  <a:lnTo>
                    <a:pt x="1507975" y="17505"/>
                  </a:lnTo>
                  <a:lnTo>
                    <a:pt x="1560725" y="18361"/>
                  </a:lnTo>
                  <a:lnTo>
                    <a:pt x="1611424" y="19223"/>
                  </a:lnTo>
                  <a:lnTo>
                    <a:pt x="1660549" y="19980"/>
                  </a:lnTo>
                  <a:lnTo>
                    <a:pt x="1708578" y="20526"/>
                  </a:lnTo>
                  <a:lnTo>
                    <a:pt x="1755990" y="20751"/>
                  </a:lnTo>
                  <a:lnTo>
                    <a:pt x="1803262" y="20548"/>
                  </a:lnTo>
                  <a:lnTo>
                    <a:pt x="1850871" y="19809"/>
                  </a:lnTo>
                  <a:lnTo>
                    <a:pt x="1899298" y="18424"/>
                  </a:lnTo>
                  <a:lnTo>
                    <a:pt x="1949018" y="16287"/>
                  </a:lnTo>
                  <a:lnTo>
                    <a:pt x="2000571" y="14354"/>
                  </a:lnTo>
                  <a:lnTo>
                    <a:pt x="2053886" y="13514"/>
                  </a:lnTo>
                  <a:lnTo>
                    <a:pt x="2108524" y="13556"/>
                  </a:lnTo>
                  <a:lnTo>
                    <a:pt x="2164046" y="14271"/>
                  </a:lnTo>
                  <a:lnTo>
                    <a:pt x="2220014" y="15448"/>
                  </a:lnTo>
                  <a:lnTo>
                    <a:pt x="2275987" y="16877"/>
                  </a:lnTo>
                  <a:lnTo>
                    <a:pt x="2331529" y="18348"/>
                  </a:lnTo>
                  <a:lnTo>
                    <a:pt x="2386200" y="19652"/>
                  </a:lnTo>
                  <a:lnTo>
                    <a:pt x="2439561" y="20576"/>
                  </a:lnTo>
                  <a:lnTo>
                    <a:pt x="2491174" y="20912"/>
                  </a:lnTo>
                  <a:lnTo>
                    <a:pt x="2540600" y="20450"/>
                  </a:lnTo>
                  <a:lnTo>
                    <a:pt x="2587400" y="18978"/>
                  </a:lnTo>
                  <a:lnTo>
                    <a:pt x="2631135" y="16287"/>
                  </a:lnTo>
                  <a:lnTo>
                    <a:pt x="2679012" y="13326"/>
                  </a:lnTo>
                  <a:lnTo>
                    <a:pt x="2730856" y="11604"/>
                  </a:lnTo>
                  <a:lnTo>
                    <a:pt x="2785670" y="10912"/>
                  </a:lnTo>
                  <a:lnTo>
                    <a:pt x="2842458" y="11038"/>
                  </a:lnTo>
                  <a:lnTo>
                    <a:pt x="2900223" y="11773"/>
                  </a:lnTo>
                  <a:lnTo>
                    <a:pt x="2957969" y="12906"/>
                  </a:lnTo>
                  <a:lnTo>
                    <a:pt x="3014699" y="14227"/>
                  </a:lnTo>
                  <a:lnTo>
                    <a:pt x="3069416" y="15525"/>
                  </a:lnTo>
                  <a:lnTo>
                    <a:pt x="3121125" y="16591"/>
                  </a:lnTo>
                  <a:lnTo>
                    <a:pt x="3168827" y="17213"/>
                  </a:lnTo>
                  <a:lnTo>
                    <a:pt x="3211527" y="17182"/>
                  </a:lnTo>
                  <a:lnTo>
                    <a:pt x="3248228" y="16287"/>
                  </a:lnTo>
                  <a:lnTo>
                    <a:pt x="3247466" y="24796"/>
                  </a:lnTo>
                  <a:lnTo>
                    <a:pt x="3247847" y="28860"/>
                  </a:lnTo>
                  <a:lnTo>
                    <a:pt x="3248228" y="35337"/>
                  </a:lnTo>
                  <a:lnTo>
                    <a:pt x="3209201" y="36115"/>
                  </a:lnTo>
                  <a:lnTo>
                    <a:pt x="3164075" y="36344"/>
                  </a:lnTo>
                  <a:lnTo>
                    <a:pt x="3113913" y="36130"/>
                  </a:lnTo>
                  <a:lnTo>
                    <a:pt x="3059777" y="35582"/>
                  </a:lnTo>
                  <a:lnTo>
                    <a:pt x="3002729" y="34806"/>
                  </a:lnTo>
                  <a:lnTo>
                    <a:pt x="2943833" y="33911"/>
                  </a:lnTo>
                  <a:lnTo>
                    <a:pt x="2884150" y="33004"/>
                  </a:lnTo>
                  <a:lnTo>
                    <a:pt x="2824744" y="32192"/>
                  </a:lnTo>
                  <a:lnTo>
                    <a:pt x="2766676" y="31582"/>
                  </a:lnTo>
                  <a:lnTo>
                    <a:pt x="2711008" y="31283"/>
                  </a:lnTo>
                  <a:lnTo>
                    <a:pt x="2658805" y="31401"/>
                  </a:lnTo>
                  <a:lnTo>
                    <a:pt x="2611127" y="32045"/>
                  </a:lnTo>
                  <a:lnTo>
                    <a:pt x="2569037" y="33321"/>
                  </a:lnTo>
                  <a:lnTo>
                    <a:pt x="2533599" y="35337"/>
                  </a:lnTo>
                  <a:lnTo>
                    <a:pt x="2500283" y="37023"/>
                  </a:lnTo>
                  <a:lnTo>
                    <a:pt x="2424431" y="36758"/>
                  </a:lnTo>
                  <a:lnTo>
                    <a:pt x="2382084" y="35326"/>
                  </a:lnTo>
                  <a:lnTo>
                    <a:pt x="2336917" y="33375"/>
                  </a:lnTo>
                  <a:lnTo>
                    <a:pt x="2289023" y="31165"/>
                  </a:lnTo>
                  <a:lnTo>
                    <a:pt x="2238498" y="28956"/>
                  </a:lnTo>
                  <a:lnTo>
                    <a:pt x="2185437" y="27006"/>
                  </a:lnTo>
                  <a:lnTo>
                    <a:pt x="2129933" y="25578"/>
                  </a:lnTo>
                  <a:lnTo>
                    <a:pt x="2072081" y="24929"/>
                  </a:lnTo>
                  <a:lnTo>
                    <a:pt x="2011978" y="25321"/>
                  </a:lnTo>
                  <a:lnTo>
                    <a:pt x="1949716" y="27013"/>
                  </a:lnTo>
                  <a:lnTo>
                    <a:pt x="1885390" y="30265"/>
                  </a:lnTo>
                  <a:lnTo>
                    <a:pt x="1819097" y="35337"/>
                  </a:lnTo>
                  <a:lnTo>
                    <a:pt x="1751268" y="40941"/>
                  </a:lnTo>
                  <a:lnTo>
                    <a:pt x="1691665" y="44826"/>
                  </a:lnTo>
                  <a:lnTo>
                    <a:pt x="1638857" y="47204"/>
                  </a:lnTo>
                  <a:lnTo>
                    <a:pt x="1591412" y="48292"/>
                  </a:lnTo>
                  <a:lnTo>
                    <a:pt x="1547897" y="48302"/>
                  </a:lnTo>
                  <a:lnTo>
                    <a:pt x="1506882" y="47450"/>
                  </a:lnTo>
                  <a:lnTo>
                    <a:pt x="1466935" y="45949"/>
                  </a:lnTo>
                  <a:lnTo>
                    <a:pt x="1426623" y="44015"/>
                  </a:lnTo>
                  <a:lnTo>
                    <a:pt x="1384516" y="41861"/>
                  </a:lnTo>
                  <a:lnTo>
                    <a:pt x="1339181" y="39702"/>
                  </a:lnTo>
                  <a:lnTo>
                    <a:pt x="1289186" y="37752"/>
                  </a:lnTo>
                  <a:lnTo>
                    <a:pt x="1233100" y="36226"/>
                  </a:lnTo>
                  <a:lnTo>
                    <a:pt x="1169492" y="35337"/>
                  </a:lnTo>
                  <a:lnTo>
                    <a:pt x="1131004" y="35189"/>
                  </a:lnTo>
                  <a:lnTo>
                    <a:pt x="1092163" y="35286"/>
                  </a:lnTo>
                  <a:lnTo>
                    <a:pt x="1052859" y="35595"/>
                  </a:lnTo>
                  <a:lnTo>
                    <a:pt x="1012983" y="36082"/>
                  </a:lnTo>
                  <a:lnTo>
                    <a:pt x="972424" y="36715"/>
                  </a:lnTo>
                  <a:lnTo>
                    <a:pt x="931072" y="37461"/>
                  </a:lnTo>
                  <a:lnTo>
                    <a:pt x="888817" y="38287"/>
                  </a:lnTo>
                  <a:lnTo>
                    <a:pt x="845550" y="39159"/>
                  </a:lnTo>
                  <a:lnTo>
                    <a:pt x="801160" y="40044"/>
                  </a:lnTo>
                  <a:lnTo>
                    <a:pt x="755537" y="40910"/>
                  </a:lnTo>
                  <a:lnTo>
                    <a:pt x="708571" y="41723"/>
                  </a:lnTo>
                  <a:lnTo>
                    <a:pt x="660152" y="42451"/>
                  </a:lnTo>
                  <a:lnTo>
                    <a:pt x="610171" y="43060"/>
                  </a:lnTo>
                  <a:lnTo>
                    <a:pt x="558517" y="43516"/>
                  </a:lnTo>
                  <a:lnTo>
                    <a:pt x="505080" y="43788"/>
                  </a:lnTo>
                  <a:lnTo>
                    <a:pt x="449750" y="43842"/>
                  </a:lnTo>
                  <a:lnTo>
                    <a:pt x="392418" y="43645"/>
                  </a:lnTo>
                  <a:lnTo>
                    <a:pt x="332972" y="43164"/>
                  </a:lnTo>
                  <a:lnTo>
                    <a:pt x="271304" y="42365"/>
                  </a:lnTo>
                  <a:lnTo>
                    <a:pt x="207303" y="41216"/>
                  </a:lnTo>
                  <a:lnTo>
                    <a:pt x="140859" y="39684"/>
                  </a:lnTo>
                  <a:lnTo>
                    <a:pt x="71862" y="37735"/>
                  </a:lnTo>
                  <a:lnTo>
                    <a:pt x="203" y="35337"/>
                  </a:lnTo>
                  <a:lnTo>
                    <a:pt x="152" y="29241"/>
                  </a:lnTo>
                  <a:lnTo>
                    <a:pt x="0" y="23018"/>
                  </a:lnTo>
                  <a:lnTo>
                    <a:pt x="203" y="16287"/>
                  </a:lnTo>
                  <a:close/>
                </a:path>
                <a:path w="3248660" h="48895">
                  <a:moveTo>
                    <a:pt x="203" y="16287"/>
                  </a:moveTo>
                  <a:lnTo>
                    <a:pt x="68679" y="20699"/>
                  </a:lnTo>
                  <a:lnTo>
                    <a:pt x="129379" y="23916"/>
                  </a:lnTo>
                  <a:lnTo>
                    <a:pt x="183706" y="26056"/>
                  </a:lnTo>
                  <a:lnTo>
                    <a:pt x="233063" y="27237"/>
                  </a:lnTo>
                  <a:lnTo>
                    <a:pt x="278853" y="27577"/>
                  </a:lnTo>
                  <a:lnTo>
                    <a:pt x="322478" y="27193"/>
                  </a:lnTo>
                  <a:lnTo>
                    <a:pt x="365341" y="26204"/>
                  </a:lnTo>
                  <a:lnTo>
                    <a:pt x="408844" y="24726"/>
                  </a:lnTo>
                  <a:lnTo>
                    <a:pt x="454392" y="22877"/>
                  </a:lnTo>
                  <a:lnTo>
                    <a:pt x="503385" y="20776"/>
                  </a:lnTo>
                  <a:lnTo>
                    <a:pt x="557227" y="18540"/>
                  </a:lnTo>
                  <a:lnTo>
                    <a:pt x="617321" y="16287"/>
                  </a:lnTo>
                  <a:lnTo>
                    <a:pt x="681584" y="13825"/>
                  </a:lnTo>
                  <a:lnTo>
                    <a:pt x="736808" y="11392"/>
                  </a:lnTo>
                  <a:lnTo>
                    <a:pt x="785068" y="9142"/>
                  </a:lnTo>
                  <a:lnTo>
                    <a:pt x="828440" y="7230"/>
                  </a:lnTo>
                  <a:lnTo>
                    <a:pt x="868999" y="5810"/>
                  </a:lnTo>
                  <a:lnTo>
                    <a:pt x="908821" y="5038"/>
                  </a:lnTo>
                  <a:lnTo>
                    <a:pt x="949979" y="5066"/>
                  </a:lnTo>
                  <a:lnTo>
                    <a:pt x="994551" y="6051"/>
                  </a:lnTo>
                  <a:lnTo>
                    <a:pt x="1044610" y="8146"/>
                  </a:lnTo>
                  <a:lnTo>
                    <a:pt x="1102232" y="11507"/>
                  </a:lnTo>
                  <a:lnTo>
                    <a:pt x="1169492" y="16287"/>
                  </a:lnTo>
                  <a:lnTo>
                    <a:pt x="1227172" y="20186"/>
                  </a:lnTo>
                  <a:lnTo>
                    <a:pt x="1285568" y="23219"/>
                  </a:lnTo>
                  <a:lnTo>
                    <a:pt x="1344246" y="25451"/>
                  </a:lnTo>
                  <a:lnTo>
                    <a:pt x="1402771" y="26951"/>
                  </a:lnTo>
                  <a:lnTo>
                    <a:pt x="1460708" y="27784"/>
                  </a:lnTo>
                  <a:lnTo>
                    <a:pt x="1517624" y="28017"/>
                  </a:lnTo>
                  <a:lnTo>
                    <a:pt x="1573082" y="27717"/>
                  </a:lnTo>
                  <a:lnTo>
                    <a:pt x="1626649" y="26951"/>
                  </a:lnTo>
                  <a:lnTo>
                    <a:pt x="1677890" y="25784"/>
                  </a:lnTo>
                  <a:lnTo>
                    <a:pt x="1726370" y="24285"/>
                  </a:lnTo>
                  <a:lnTo>
                    <a:pt x="1771655" y="22519"/>
                  </a:lnTo>
                  <a:lnTo>
                    <a:pt x="1813311" y="20553"/>
                  </a:lnTo>
                  <a:lnTo>
                    <a:pt x="1883994" y="16287"/>
                  </a:lnTo>
                  <a:lnTo>
                    <a:pt x="1923207" y="14575"/>
                  </a:lnTo>
                  <a:lnTo>
                    <a:pt x="1968405" y="14294"/>
                  </a:lnTo>
                  <a:lnTo>
                    <a:pt x="2018457" y="15109"/>
                  </a:lnTo>
                  <a:lnTo>
                    <a:pt x="2072236" y="16682"/>
                  </a:lnTo>
                  <a:lnTo>
                    <a:pt x="2128613" y="18680"/>
                  </a:lnTo>
                  <a:lnTo>
                    <a:pt x="2186460" y="20764"/>
                  </a:lnTo>
                  <a:lnTo>
                    <a:pt x="2244648" y="22600"/>
                  </a:lnTo>
                  <a:lnTo>
                    <a:pt x="2302049" y="23851"/>
                  </a:lnTo>
                  <a:lnTo>
                    <a:pt x="2357535" y="24181"/>
                  </a:lnTo>
                  <a:lnTo>
                    <a:pt x="2409977" y="23255"/>
                  </a:lnTo>
                  <a:lnTo>
                    <a:pt x="2458246" y="20735"/>
                  </a:lnTo>
                  <a:lnTo>
                    <a:pt x="2501214" y="16287"/>
                  </a:lnTo>
                  <a:lnTo>
                    <a:pt x="2535255" y="12831"/>
                  </a:lnTo>
                  <a:lnTo>
                    <a:pt x="2573260" y="11110"/>
                  </a:lnTo>
                  <a:lnTo>
                    <a:pt x="2614833" y="10837"/>
                  </a:lnTo>
                  <a:lnTo>
                    <a:pt x="2659580" y="11727"/>
                  </a:lnTo>
                  <a:lnTo>
                    <a:pt x="2707104" y="13493"/>
                  </a:lnTo>
                  <a:lnTo>
                    <a:pt x="2757012" y="15848"/>
                  </a:lnTo>
                  <a:lnTo>
                    <a:pt x="2808908" y="18506"/>
                  </a:lnTo>
                  <a:lnTo>
                    <a:pt x="2862396" y="21180"/>
                  </a:lnTo>
                  <a:lnTo>
                    <a:pt x="2917083" y="23584"/>
                  </a:lnTo>
                  <a:lnTo>
                    <a:pt x="2972572" y="25431"/>
                  </a:lnTo>
                  <a:lnTo>
                    <a:pt x="3028468" y="26435"/>
                  </a:lnTo>
                  <a:lnTo>
                    <a:pt x="3084377" y="26309"/>
                  </a:lnTo>
                  <a:lnTo>
                    <a:pt x="3139904" y="24767"/>
                  </a:lnTo>
                  <a:lnTo>
                    <a:pt x="3194652" y="21522"/>
                  </a:lnTo>
                  <a:lnTo>
                    <a:pt x="3248228" y="16287"/>
                  </a:lnTo>
                  <a:lnTo>
                    <a:pt x="3247974" y="20986"/>
                  </a:lnTo>
                  <a:lnTo>
                    <a:pt x="3248609" y="26193"/>
                  </a:lnTo>
                  <a:lnTo>
                    <a:pt x="3248228" y="35337"/>
                  </a:lnTo>
                  <a:lnTo>
                    <a:pt x="3213460" y="35425"/>
                  </a:lnTo>
                  <a:lnTo>
                    <a:pt x="3171840" y="36302"/>
                  </a:lnTo>
                  <a:lnTo>
                    <a:pt x="3124545" y="37751"/>
                  </a:lnTo>
                  <a:lnTo>
                    <a:pt x="3072753" y="39551"/>
                  </a:lnTo>
                  <a:lnTo>
                    <a:pt x="3017643" y="41483"/>
                  </a:lnTo>
                  <a:lnTo>
                    <a:pt x="2960391" y="43327"/>
                  </a:lnTo>
                  <a:lnTo>
                    <a:pt x="2902177" y="44864"/>
                  </a:lnTo>
                  <a:lnTo>
                    <a:pt x="2844177" y="45874"/>
                  </a:lnTo>
                  <a:lnTo>
                    <a:pt x="2787570" y="46138"/>
                  </a:lnTo>
                  <a:lnTo>
                    <a:pt x="2733533" y="45435"/>
                  </a:lnTo>
                  <a:lnTo>
                    <a:pt x="2683244" y="43548"/>
                  </a:lnTo>
                  <a:lnTo>
                    <a:pt x="2637881" y="40255"/>
                  </a:lnTo>
                  <a:lnTo>
                    <a:pt x="2598623" y="35337"/>
                  </a:lnTo>
                  <a:lnTo>
                    <a:pt x="2563735" y="30711"/>
                  </a:lnTo>
                  <a:lnTo>
                    <a:pt x="2525693" y="27493"/>
                  </a:lnTo>
                  <a:lnTo>
                    <a:pt x="2484666" y="25509"/>
                  </a:lnTo>
                  <a:lnTo>
                    <a:pt x="2440818" y="24585"/>
                  </a:lnTo>
                  <a:lnTo>
                    <a:pt x="2394319" y="24547"/>
                  </a:lnTo>
                  <a:lnTo>
                    <a:pt x="2345333" y="25220"/>
                  </a:lnTo>
                  <a:lnTo>
                    <a:pt x="2294029" y="26431"/>
                  </a:lnTo>
                  <a:lnTo>
                    <a:pt x="2240573" y="28006"/>
                  </a:lnTo>
                  <a:lnTo>
                    <a:pt x="2185132" y="29770"/>
                  </a:lnTo>
                  <a:lnTo>
                    <a:pt x="2127873" y="31549"/>
                  </a:lnTo>
                  <a:lnTo>
                    <a:pt x="2068963" y="33170"/>
                  </a:lnTo>
                  <a:lnTo>
                    <a:pt x="2008568" y="34458"/>
                  </a:lnTo>
                  <a:lnTo>
                    <a:pt x="1946856" y="35238"/>
                  </a:lnTo>
                  <a:lnTo>
                    <a:pt x="1883994" y="35337"/>
                  </a:lnTo>
                  <a:lnTo>
                    <a:pt x="1809314" y="34753"/>
                  </a:lnTo>
                  <a:lnTo>
                    <a:pt x="1745267" y="33858"/>
                  </a:lnTo>
                  <a:lnTo>
                    <a:pt x="1689942" y="32795"/>
                  </a:lnTo>
                  <a:lnTo>
                    <a:pt x="1641427" y="31706"/>
                  </a:lnTo>
                  <a:lnTo>
                    <a:pt x="1597810" y="30734"/>
                  </a:lnTo>
                  <a:lnTo>
                    <a:pt x="1557180" y="30022"/>
                  </a:lnTo>
                  <a:lnTo>
                    <a:pt x="1517625" y="29711"/>
                  </a:lnTo>
                  <a:lnTo>
                    <a:pt x="1477233" y="29944"/>
                  </a:lnTo>
                  <a:lnTo>
                    <a:pt x="1434094" y="30865"/>
                  </a:lnTo>
                  <a:lnTo>
                    <a:pt x="1386295" y="32615"/>
                  </a:lnTo>
                  <a:lnTo>
                    <a:pt x="1331925" y="35337"/>
                  </a:lnTo>
                  <a:lnTo>
                    <a:pt x="1284040" y="37537"/>
                  </a:lnTo>
                  <a:lnTo>
                    <a:pt x="1238590" y="38740"/>
                  </a:lnTo>
                  <a:lnTo>
                    <a:pt x="1194814" y="39120"/>
                  </a:lnTo>
                  <a:lnTo>
                    <a:pt x="1151955" y="38846"/>
                  </a:lnTo>
                  <a:lnTo>
                    <a:pt x="1109255" y="38091"/>
                  </a:lnTo>
                  <a:lnTo>
                    <a:pt x="1065954" y="37027"/>
                  </a:lnTo>
                  <a:lnTo>
                    <a:pt x="1021294" y="35825"/>
                  </a:lnTo>
                  <a:lnTo>
                    <a:pt x="974517" y="34657"/>
                  </a:lnTo>
                  <a:lnTo>
                    <a:pt x="924863" y="33695"/>
                  </a:lnTo>
                  <a:lnTo>
                    <a:pt x="871575" y="33111"/>
                  </a:lnTo>
                  <a:lnTo>
                    <a:pt x="813895" y="33075"/>
                  </a:lnTo>
                  <a:lnTo>
                    <a:pt x="751062" y="33760"/>
                  </a:lnTo>
                  <a:lnTo>
                    <a:pt x="682320" y="35337"/>
                  </a:lnTo>
                  <a:lnTo>
                    <a:pt x="612771" y="37075"/>
                  </a:lnTo>
                  <a:lnTo>
                    <a:pt x="547731" y="38187"/>
                  </a:lnTo>
                  <a:lnTo>
                    <a:pt x="486745" y="38766"/>
                  </a:lnTo>
                  <a:lnTo>
                    <a:pt x="429361" y="38902"/>
                  </a:lnTo>
                  <a:lnTo>
                    <a:pt x="375126" y="38688"/>
                  </a:lnTo>
                  <a:lnTo>
                    <a:pt x="323586" y="38214"/>
                  </a:lnTo>
                  <a:lnTo>
                    <a:pt x="274287" y="37573"/>
                  </a:lnTo>
                  <a:lnTo>
                    <a:pt x="226778" y="36856"/>
                  </a:lnTo>
                  <a:lnTo>
                    <a:pt x="180604" y="36155"/>
                  </a:lnTo>
                  <a:lnTo>
                    <a:pt x="135313" y="35561"/>
                  </a:lnTo>
                  <a:lnTo>
                    <a:pt x="90451" y="35166"/>
                  </a:lnTo>
                  <a:lnTo>
                    <a:pt x="45565" y="35060"/>
                  </a:lnTo>
                  <a:lnTo>
                    <a:pt x="203" y="35337"/>
                  </a:lnTo>
                  <a:lnTo>
                    <a:pt x="1041" y="26320"/>
                  </a:lnTo>
                  <a:lnTo>
                    <a:pt x="571" y="23526"/>
                  </a:lnTo>
                  <a:lnTo>
                    <a:pt x="203" y="16287"/>
                  </a:lnTo>
                  <a:close/>
                </a:path>
              </a:pathLst>
            </a:custGeom>
            <a:ln w="38100">
              <a:solidFill>
                <a:srgbClr val="E97031"/>
              </a:solidFill>
            </a:ln>
          </p:spPr>
          <p:txBody>
            <a:bodyPr wrap="square" lIns="0" tIns="0" rIns="0" bIns="0" rtlCol="0"/>
            <a:lstStyle/>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p:spPr>
        <p:txBody>
          <a:bodyPr wrap="square" lIns="0" tIns="81915" rIns="0" bIns="0" rtlCol="0" vert="horz">
            <a:spAutoFit/>
          </a:bodyPr>
          <a:lstStyle/>
          <a:p>
            <a:pPr marL="12700" marR="5080">
              <a:lnSpc>
                <a:spcPct val="90600"/>
              </a:lnSpc>
              <a:spcBef>
                <a:spcPts val="645"/>
              </a:spcBef>
            </a:pPr>
            <a:r>
              <a:rPr dirty="0" sz="4800"/>
              <a:t>Drug</a:t>
            </a:r>
            <a:r>
              <a:rPr dirty="0" sz="4800" spc="-15"/>
              <a:t> </a:t>
            </a:r>
            <a:r>
              <a:rPr dirty="0" sz="4800" spc="-10"/>
              <a:t>Testing </a:t>
            </a:r>
            <a:r>
              <a:rPr dirty="0" sz="4800"/>
              <a:t>as</a:t>
            </a:r>
            <a:r>
              <a:rPr dirty="0" sz="4800" spc="-25"/>
              <a:t> </a:t>
            </a:r>
            <a:r>
              <a:rPr dirty="0" sz="4800" spc="-20"/>
              <a:t>Harm </a:t>
            </a:r>
            <a:r>
              <a:rPr dirty="0" sz="4800" spc="-10"/>
              <a:t>Reduction</a:t>
            </a:r>
            <a:endParaRPr sz="4800"/>
          </a:p>
        </p:txBody>
      </p:sp>
      <p:sp>
        <p:nvSpPr>
          <p:cNvPr id="3" name="object 3" descr=""/>
          <p:cNvSpPr txBox="1"/>
          <p:nvPr/>
        </p:nvSpPr>
        <p:spPr>
          <a:xfrm>
            <a:off x="718184" y="4613592"/>
            <a:ext cx="3122930" cy="725805"/>
          </a:xfrm>
          <a:prstGeom prst="rect">
            <a:avLst/>
          </a:prstGeom>
        </p:spPr>
        <p:txBody>
          <a:bodyPr wrap="square" lIns="0" tIns="50165" rIns="0" bIns="0" rtlCol="0" vert="horz">
            <a:spAutoFit/>
          </a:bodyPr>
          <a:lstStyle/>
          <a:p>
            <a:pPr marL="12700" marR="5080">
              <a:lnSpc>
                <a:spcPts val="2630"/>
              </a:lnSpc>
              <a:spcBef>
                <a:spcPts val="395"/>
              </a:spcBef>
            </a:pPr>
            <a:r>
              <a:rPr dirty="0" sz="2400">
                <a:latin typeface="Calibri"/>
                <a:cs typeface="Calibri"/>
              </a:rPr>
              <a:t>Fentanyl</a:t>
            </a:r>
            <a:r>
              <a:rPr dirty="0" sz="2400" spc="-90">
                <a:latin typeface="Calibri"/>
                <a:cs typeface="Calibri"/>
              </a:rPr>
              <a:t> </a:t>
            </a:r>
            <a:r>
              <a:rPr dirty="0" sz="2400">
                <a:latin typeface="Calibri"/>
                <a:cs typeface="Calibri"/>
              </a:rPr>
              <a:t>(Blue)</a:t>
            </a:r>
            <a:r>
              <a:rPr dirty="0" sz="2400" spc="-105">
                <a:latin typeface="Calibri"/>
                <a:cs typeface="Calibri"/>
              </a:rPr>
              <a:t> </a:t>
            </a:r>
            <a:r>
              <a:rPr dirty="0" sz="2400" spc="-25">
                <a:latin typeface="Calibri"/>
                <a:cs typeface="Calibri"/>
              </a:rPr>
              <a:t>and </a:t>
            </a:r>
            <a:r>
              <a:rPr dirty="0" sz="2400">
                <a:latin typeface="Calibri"/>
                <a:cs typeface="Calibri"/>
              </a:rPr>
              <a:t>Xylazine</a:t>
            </a:r>
            <a:r>
              <a:rPr dirty="0" sz="2400" spc="-65">
                <a:latin typeface="Calibri"/>
                <a:cs typeface="Calibri"/>
              </a:rPr>
              <a:t> </a:t>
            </a:r>
            <a:r>
              <a:rPr dirty="0" sz="2400">
                <a:latin typeface="Calibri"/>
                <a:cs typeface="Calibri"/>
              </a:rPr>
              <a:t>(Red)</a:t>
            </a:r>
            <a:r>
              <a:rPr dirty="0" sz="2400" spc="-50">
                <a:latin typeface="Calibri"/>
                <a:cs typeface="Calibri"/>
              </a:rPr>
              <a:t> </a:t>
            </a:r>
            <a:r>
              <a:rPr dirty="0" sz="2400">
                <a:latin typeface="Calibri"/>
                <a:cs typeface="Calibri"/>
              </a:rPr>
              <a:t>Test</a:t>
            </a:r>
            <a:r>
              <a:rPr dirty="0" sz="2400" spc="-50">
                <a:latin typeface="Calibri"/>
                <a:cs typeface="Calibri"/>
              </a:rPr>
              <a:t> </a:t>
            </a:r>
            <a:r>
              <a:rPr dirty="0" sz="2400" spc="-10">
                <a:latin typeface="Calibri"/>
                <a:cs typeface="Calibri"/>
              </a:rPr>
              <a:t>Strips</a:t>
            </a:r>
            <a:endParaRPr sz="2400">
              <a:latin typeface="Calibri"/>
              <a:cs typeface="Calibri"/>
            </a:endParaRPr>
          </a:p>
        </p:txBody>
      </p:sp>
      <p:grpSp>
        <p:nvGrpSpPr>
          <p:cNvPr id="4" name="object 4" descr=""/>
          <p:cNvGrpSpPr/>
          <p:nvPr/>
        </p:nvGrpSpPr>
        <p:grpSpPr>
          <a:xfrm>
            <a:off x="628446" y="4374737"/>
            <a:ext cx="3286760" cy="86995"/>
            <a:chOff x="628446" y="4374737"/>
            <a:chExt cx="3286760" cy="86995"/>
          </a:xfrm>
        </p:grpSpPr>
        <p:sp>
          <p:nvSpPr>
            <p:cNvPr id="5" name="object 5" descr=""/>
            <p:cNvSpPr/>
            <p:nvPr/>
          </p:nvSpPr>
          <p:spPr>
            <a:xfrm>
              <a:off x="647700" y="4398825"/>
              <a:ext cx="3248660" cy="41275"/>
            </a:xfrm>
            <a:custGeom>
              <a:avLst/>
              <a:gdLst/>
              <a:ahLst/>
              <a:cxnLst/>
              <a:rect l="l" t="t" r="r" b="b"/>
              <a:pathLst>
                <a:path w="3248660" h="41275">
                  <a:moveTo>
                    <a:pt x="949776" y="28"/>
                  </a:moveTo>
                  <a:lnTo>
                    <a:pt x="908617" y="0"/>
                  </a:lnTo>
                  <a:lnTo>
                    <a:pt x="868796" y="772"/>
                  </a:lnTo>
                  <a:lnTo>
                    <a:pt x="828237" y="2192"/>
                  </a:lnTo>
                  <a:lnTo>
                    <a:pt x="681380" y="8787"/>
                  </a:lnTo>
                  <a:lnTo>
                    <a:pt x="557024" y="13502"/>
                  </a:lnTo>
                  <a:lnTo>
                    <a:pt x="408641" y="19688"/>
                  </a:lnTo>
                  <a:lnTo>
                    <a:pt x="365138" y="21166"/>
                  </a:lnTo>
                  <a:lnTo>
                    <a:pt x="322275" y="22155"/>
                  </a:lnTo>
                  <a:lnTo>
                    <a:pt x="278650" y="22539"/>
                  </a:lnTo>
                  <a:lnTo>
                    <a:pt x="232860" y="22199"/>
                  </a:lnTo>
                  <a:lnTo>
                    <a:pt x="183503" y="21018"/>
                  </a:lnTo>
                  <a:lnTo>
                    <a:pt x="129176" y="18878"/>
                  </a:lnTo>
                  <a:lnTo>
                    <a:pt x="68475" y="15661"/>
                  </a:lnTo>
                  <a:lnTo>
                    <a:pt x="0" y="11249"/>
                  </a:lnTo>
                  <a:lnTo>
                    <a:pt x="368" y="18488"/>
                  </a:lnTo>
                  <a:lnTo>
                    <a:pt x="838" y="21282"/>
                  </a:lnTo>
                  <a:lnTo>
                    <a:pt x="0" y="30299"/>
                  </a:lnTo>
                  <a:lnTo>
                    <a:pt x="45362" y="30022"/>
                  </a:lnTo>
                  <a:lnTo>
                    <a:pt x="90248" y="30127"/>
                  </a:lnTo>
                  <a:lnTo>
                    <a:pt x="135110" y="30523"/>
                  </a:lnTo>
                  <a:lnTo>
                    <a:pt x="274084" y="32535"/>
                  </a:lnTo>
                  <a:lnTo>
                    <a:pt x="374923" y="33650"/>
                  </a:lnTo>
                  <a:lnTo>
                    <a:pt x="429158" y="33864"/>
                  </a:lnTo>
                  <a:lnTo>
                    <a:pt x="486542" y="33728"/>
                  </a:lnTo>
                  <a:lnTo>
                    <a:pt x="547528" y="33149"/>
                  </a:lnTo>
                  <a:lnTo>
                    <a:pt x="612568" y="32037"/>
                  </a:lnTo>
                  <a:lnTo>
                    <a:pt x="750859" y="28722"/>
                  </a:lnTo>
                  <a:lnTo>
                    <a:pt x="813691" y="28037"/>
                  </a:lnTo>
                  <a:lnTo>
                    <a:pt x="871372" y="28072"/>
                  </a:lnTo>
                  <a:lnTo>
                    <a:pt x="924660" y="28657"/>
                  </a:lnTo>
                  <a:lnTo>
                    <a:pt x="974313" y="29619"/>
                  </a:lnTo>
                  <a:lnTo>
                    <a:pt x="1109052" y="33053"/>
                  </a:lnTo>
                  <a:lnTo>
                    <a:pt x="1151752" y="33808"/>
                  </a:lnTo>
                  <a:lnTo>
                    <a:pt x="1194611" y="34081"/>
                  </a:lnTo>
                  <a:lnTo>
                    <a:pt x="1238386" y="33702"/>
                  </a:lnTo>
                  <a:lnTo>
                    <a:pt x="1283837" y="32499"/>
                  </a:lnTo>
                  <a:lnTo>
                    <a:pt x="1386092" y="27577"/>
                  </a:lnTo>
                  <a:lnTo>
                    <a:pt x="1433891" y="25827"/>
                  </a:lnTo>
                  <a:lnTo>
                    <a:pt x="1477030" y="24906"/>
                  </a:lnTo>
                  <a:lnTo>
                    <a:pt x="1517422" y="24673"/>
                  </a:lnTo>
                  <a:lnTo>
                    <a:pt x="1556977" y="24983"/>
                  </a:lnTo>
                  <a:lnTo>
                    <a:pt x="1745064" y="28820"/>
                  </a:lnTo>
                  <a:lnTo>
                    <a:pt x="1809111" y="29715"/>
                  </a:lnTo>
                  <a:lnTo>
                    <a:pt x="1883791" y="30299"/>
                  </a:lnTo>
                  <a:lnTo>
                    <a:pt x="1946653" y="30200"/>
                  </a:lnTo>
                  <a:lnTo>
                    <a:pt x="2008365" y="29419"/>
                  </a:lnTo>
                  <a:lnTo>
                    <a:pt x="2068759" y="28132"/>
                  </a:lnTo>
                  <a:lnTo>
                    <a:pt x="2127670" y="26511"/>
                  </a:lnTo>
                  <a:lnTo>
                    <a:pt x="2293826" y="21393"/>
                  </a:lnTo>
                  <a:lnTo>
                    <a:pt x="2345130" y="20182"/>
                  </a:lnTo>
                  <a:lnTo>
                    <a:pt x="2394115" y="19509"/>
                  </a:lnTo>
                  <a:lnTo>
                    <a:pt x="2440615" y="19547"/>
                  </a:lnTo>
                  <a:lnTo>
                    <a:pt x="2484462" y="20471"/>
                  </a:lnTo>
                  <a:lnTo>
                    <a:pt x="2525490" y="22455"/>
                  </a:lnTo>
                  <a:lnTo>
                    <a:pt x="2563531" y="25673"/>
                  </a:lnTo>
                  <a:lnTo>
                    <a:pt x="2598420" y="30299"/>
                  </a:lnTo>
                  <a:lnTo>
                    <a:pt x="2637678" y="35217"/>
                  </a:lnTo>
                  <a:lnTo>
                    <a:pt x="2683041" y="38509"/>
                  </a:lnTo>
                  <a:lnTo>
                    <a:pt x="2733329" y="40397"/>
                  </a:lnTo>
                  <a:lnTo>
                    <a:pt x="2787366" y="41100"/>
                  </a:lnTo>
                  <a:lnTo>
                    <a:pt x="2843974" y="40836"/>
                  </a:lnTo>
                  <a:lnTo>
                    <a:pt x="2901974" y="39826"/>
                  </a:lnTo>
                  <a:lnTo>
                    <a:pt x="2960188" y="38289"/>
                  </a:lnTo>
                  <a:lnTo>
                    <a:pt x="3171637" y="31264"/>
                  </a:lnTo>
                  <a:lnTo>
                    <a:pt x="3213257" y="30387"/>
                  </a:lnTo>
                  <a:lnTo>
                    <a:pt x="3248025" y="30299"/>
                  </a:lnTo>
                  <a:lnTo>
                    <a:pt x="3248405" y="21155"/>
                  </a:lnTo>
                  <a:lnTo>
                    <a:pt x="3247771" y="15948"/>
                  </a:lnTo>
                  <a:lnTo>
                    <a:pt x="3248025" y="11249"/>
                  </a:lnTo>
                  <a:lnTo>
                    <a:pt x="3194449" y="16484"/>
                  </a:lnTo>
                  <a:lnTo>
                    <a:pt x="3139700" y="19729"/>
                  </a:lnTo>
                  <a:lnTo>
                    <a:pt x="3084174" y="21271"/>
                  </a:lnTo>
                  <a:lnTo>
                    <a:pt x="3028265" y="21397"/>
                  </a:lnTo>
                  <a:lnTo>
                    <a:pt x="2972369" y="20393"/>
                  </a:lnTo>
                  <a:lnTo>
                    <a:pt x="2916880" y="18546"/>
                  </a:lnTo>
                  <a:lnTo>
                    <a:pt x="2862193" y="16142"/>
                  </a:lnTo>
                  <a:lnTo>
                    <a:pt x="2706901" y="8455"/>
                  </a:lnTo>
                  <a:lnTo>
                    <a:pt x="2659376" y="6689"/>
                  </a:lnTo>
                  <a:lnTo>
                    <a:pt x="2614630" y="5799"/>
                  </a:lnTo>
                  <a:lnTo>
                    <a:pt x="2573057" y="6072"/>
                  </a:lnTo>
                  <a:lnTo>
                    <a:pt x="2535052" y="7793"/>
                  </a:lnTo>
                  <a:lnTo>
                    <a:pt x="2458042" y="15697"/>
                  </a:lnTo>
                  <a:lnTo>
                    <a:pt x="2409773" y="18217"/>
                  </a:lnTo>
                  <a:lnTo>
                    <a:pt x="2357332" y="19143"/>
                  </a:lnTo>
                  <a:lnTo>
                    <a:pt x="2301846" y="18813"/>
                  </a:lnTo>
                  <a:lnTo>
                    <a:pt x="2244445" y="17562"/>
                  </a:lnTo>
                  <a:lnTo>
                    <a:pt x="2186257" y="15726"/>
                  </a:lnTo>
                  <a:lnTo>
                    <a:pt x="2072033" y="11644"/>
                  </a:lnTo>
                  <a:lnTo>
                    <a:pt x="2018254" y="10070"/>
                  </a:lnTo>
                  <a:lnTo>
                    <a:pt x="1968201" y="9256"/>
                  </a:lnTo>
                  <a:lnTo>
                    <a:pt x="1923004" y="9537"/>
                  </a:lnTo>
                  <a:lnTo>
                    <a:pt x="1883791" y="11249"/>
                  </a:lnTo>
                  <a:lnTo>
                    <a:pt x="1850698" y="13415"/>
                  </a:lnTo>
                  <a:lnTo>
                    <a:pt x="1813107" y="15515"/>
                  </a:lnTo>
                  <a:lnTo>
                    <a:pt x="1771452" y="17481"/>
                  </a:lnTo>
                  <a:lnTo>
                    <a:pt x="1726167" y="19247"/>
                  </a:lnTo>
                  <a:lnTo>
                    <a:pt x="1677686" y="20746"/>
                  </a:lnTo>
                  <a:lnTo>
                    <a:pt x="1626446" y="21913"/>
                  </a:lnTo>
                  <a:lnTo>
                    <a:pt x="1572879" y="22679"/>
                  </a:lnTo>
                  <a:lnTo>
                    <a:pt x="1517420" y="22979"/>
                  </a:lnTo>
                  <a:lnTo>
                    <a:pt x="1460505" y="22746"/>
                  </a:lnTo>
                  <a:lnTo>
                    <a:pt x="1402568" y="21913"/>
                  </a:lnTo>
                  <a:lnTo>
                    <a:pt x="1344043" y="20413"/>
                  </a:lnTo>
                  <a:lnTo>
                    <a:pt x="1285365" y="18180"/>
                  </a:lnTo>
                  <a:lnTo>
                    <a:pt x="1226969" y="15148"/>
                  </a:lnTo>
                  <a:lnTo>
                    <a:pt x="1102028" y="6469"/>
                  </a:lnTo>
                  <a:lnTo>
                    <a:pt x="1044406" y="3108"/>
                  </a:lnTo>
                  <a:lnTo>
                    <a:pt x="994347" y="1013"/>
                  </a:lnTo>
                  <a:lnTo>
                    <a:pt x="949776" y="28"/>
                  </a:lnTo>
                  <a:close/>
                </a:path>
              </a:pathLst>
            </a:custGeom>
            <a:solidFill>
              <a:srgbClr val="E97031"/>
            </a:solidFill>
          </p:spPr>
          <p:txBody>
            <a:bodyPr wrap="square" lIns="0" tIns="0" rIns="0" bIns="0" rtlCol="0"/>
            <a:lstStyle/>
            <a:p/>
          </p:txBody>
        </p:sp>
        <p:sp>
          <p:nvSpPr>
            <p:cNvPr id="6" name="object 6" descr=""/>
            <p:cNvSpPr/>
            <p:nvPr/>
          </p:nvSpPr>
          <p:spPr>
            <a:xfrm>
              <a:off x="647496" y="4393787"/>
              <a:ext cx="3248660" cy="48895"/>
            </a:xfrm>
            <a:custGeom>
              <a:avLst/>
              <a:gdLst/>
              <a:ahLst/>
              <a:cxnLst/>
              <a:rect l="l" t="t" r="r" b="b"/>
              <a:pathLst>
                <a:path w="3248660" h="48895">
                  <a:moveTo>
                    <a:pt x="203" y="16287"/>
                  </a:moveTo>
                  <a:lnTo>
                    <a:pt x="59712" y="11068"/>
                  </a:lnTo>
                  <a:lnTo>
                    <a:pt x="118295" y="6886"/>
                  </a:lnTo>
                  <a:lnTo>
                    <a:pt x="175789" y="3714"/>
                  </a:lnTo>
                  <a:lnTo>
                    <a:pt x="232030" y="1527"/>
                  </a:lnTo>
                  <a:lnTo>
                    <a:pt x="286856" y="298"/>
                  </a:lnTo>
                  <a:lnTo>
                    <a:pt x="340104" y="0"/>
                  </a:lnTo>
                  <a:lnTo>
                    <a:pt x="391610" y="606"/>
                  </a:lnTo>
                  <a:lnTo>
                    <a:pt x="441213" y="2091"/>
                  </a:lnTo>
                  <a:lnTo>
                    <a:pt x="488748" y="4429"/>
                  </a:lnTo>
                  <a:lnTo>
                    <a:pt x="534053" y="7591"/>
                  </a:lnTo>
                  <a:lnTo>
                    <a:pt x="576965" y="11553"/>
                  </a:lnTo>
                  <a:lnTo>
                    <a:pt x="617321" y="16287"/>
                  </a:lnTo>
                  <a:lnTo>
                    <a:pt x="654127" y="20343"/>
                  </a:lnTo>
                  <a:lnTo>
                    <a:pt x="692612" y="23174"/>
                  </a:lnTo>
                  <a:lnTo>
                    <a:pt x="732916" y="24929"/>
                  </a:lnTo>
                  <a:lnTo>
                    <a:pt x="775179" y="25758"/>
                  </a:lnTo>
                  <a:lnTo>
                    <a:pt x="819543" y="25811"/>
                  </a:lnTo>
                  <a:lnTo>
                    <a:pt x="866147" y="25239"/>
                  </a:lnTo>
                  <a:lnTo>
                    <a:pt x="915132" y="24190"/>
                  </a:lnTo>
                  <a:lnTo>
                    <a:pt x="966638" y="22815"/>
                  </a:lnTo>
                  <a:lnTo>
                    <a:pt x="1020806" y="21263"/>
                  </a:lnTo>
                  <a:lnTo>
                    <a:pt x="1077775" y="19685"/>
                  </a:lnTo>
                  <a:lnTo>
                    <a:pt x="1137688" y="18229"/>
                  </a:lnTo>
                  <a:lnTo>
                    <a:pt x="1200682" y="17047"/>
                  </a:lnTo>
                  <a:lnTo>
                    <a:pt x="1266901" y="16287"/>
                  </a:lnTo>
                  <a:lnTo>
                    <a:pt x="1332636" y="16044"/>
                  </a:lnTo>
                  <a:lnTo>
                    <a:pt x="1394409" y="16238"/>
                  </a:lnTo>
                  <a:lnTo>
                    <a:pt x="1452696" y="16761"/>
                  </a:lnTo>
                  <a:lnTo>
                    <a:pt x="1507975" y="17505"/>
                  </a:lnTo>
                  <a:lnTo>
                    <a:pt x="1560725" y="18361"/>
                  </a:lnTo>
                  <a:lnTo>
                    <a:pt x="1611424" y="19223"/>
                  </a:lnTo>
                  <a:lnTo>
                    <a:pt x="1660549" y="19980"/>
                  </a:lnTo>
                  <a:lnTo>
                    <a:pt x="1708578" y="20526"/>
                  </a:lnTo>
                  <a:lnTo>
                    <a:pt x="1755990" y="20751"/>
                  </a:lnTo>
                  <a:lnTo>
                    <a:pt x="1803262" y="20548"/>
                  </a:lnTo>
                  <a:lnTo>
                    <a:pt x="1850871" y="19809"/>
                  </a:lnTo>
                  <a:lnTo>
                    <a:pt x="1899298" y="18424"/>
                  </a:lnTo>
                  <a:lnTo>
                    <a:pt x="1949018" y="16287"/>
                  </a:lnTo>
                  <a:lnTo>
                    <a:pt x="2000571" y="14354"/>
                  </a:lnTo>
                  <a:lnTo>
                    <a:pt x="2053886" y="13514"/>
                  </a:lnTo>
                  <a:lnTo>
                    <a:pt x="2108524" y="13556"/>
                  </a:lnTo>
                  <a:lnTo>
                    <a:pt x="2164046" y="14271"/>
                  </a:lnTo>
                  <a:lnTo>
                    <a:pt x="2220014" y="15448"/>
                  </a:lnTo>
                  <a:lnTo>
                    <a:pt x="2275987" y="16877"/>
                  </a:lnTo>
                  <a:lnTo>
                    <a:pt x="2331529" y="18348"/>
                  </a:lnTo>
                  <a:lnTo>
                    <a:pt x="2386200" y="19652"/>
                  </a:lnTo>
                  <a:lnTo>
                    <a:pt x="2439561" y="20576"/>
                  </a:lnTo>
                  <a:lnTo>
                    <a:pt x="2491174" y="20912"/>
                  </a:lnTo>
                  <a:lnTo>
                    <a:pt x="2540600" y="20450"/>
                  </a:lnTo>
                  <a:lnTo>
                    <a:pt x="2587400" y="18978"/>
                  </a:lnTo>
                  <a:lnTo>
                    <a:pt x="2631135" y="16287"/>
                  </a:lnTo>
                  <a:lnTo>
                    <a:pt x="2679012" y="13326"/>
                  </a:lnTo>
                  <a:lnTo>
                    <a:pt x="2730856" y="11604"/>
                  </a:lnTo>
                  <a:lnTo>
                    <a:pt x="2785670" y="10912"/>
                  </a:lnTo>
                  <a:lnTo>
                    <a:pt x="2842458" y="11038"/>
                  </a:lnTo>
                  <a:lnTo>
                    <a:pt x="2900223" y="11773"/>
                  </a:lnTo>
                  <a:lnTo>
                    <a:pt x="2957969" y="12906"/>
                  </a:lnTo>
                  <a:lnTo>
                    <a:pt x="3014699" y="14227"/>
                  </a:lnTo>
                  <a:lnTo>
                    <a:pt x="3069416" y="15525"/>
                  </a:lnTo>
                  <a:lnTo>
                    <a:pt x="3121125" y="16591"/>
                  </a:lnTo>
                  <a:lnTo>
                    <a:pt x="3168827" y="17213"/>
                  </a:lnTo>
                  <a:lnTo>
                    <a:pt x="3211527" y="17182"/>
                  </a:lnTo>
                  <a:lnTo>
                    <a:pt x="3248228" y="16287"/>
                  </a:lnTo>
                  <a:lnTo>
                    <a:pt x="3247466" y="24796"/>
                  </a:lnTo>
                  <a:lnTo>
                    <a:pt x="3247847" y="28860"/>
                  </a:lnTo>
                  <a:lnTo>
                    <a:pt x="3248228" y="35337"/>
                  </a:lnTo>
                  <a:lnTo>
                    <a:pt x="3209201" y="36115"/>
                  </a:lnTo>
                  <a:lnTo>
                    <a:pt x="3164075" y="36344"/>
                  </a:lnTo>
                  <a:lnTo>
                    <a:pt x="3113913" y="36130"/>
                  </a:lnTo>
                  <a:lnTo>
                    <a:pt x="3059777" y="35582"/>
                  </a:lnTo>
                  <a:lnTo>
                    <a:pt x="3002729" y="34806"/>
                  </a:lnTo>
                  <a:lnTo>
                    <a:pt x="2943833" y="33911"/>
                  </a:lnTo>
                  <a:lnTo>
                    <a:pt x="2884150" y="33004"/>
                  </a:lnTo>
                  <a:lnTo>
                    <a:pt x="2824744" y="32192"/>
                  </a:lnTo>
                  <a:lnTo>
                    <a:pt x="2766676" y="31582"/>
                  </a:lnTo>
                  <a:lnTo>
                    <a:pt x="2711008" y="31283"/>
                  </a:lnTo>
                  <a:lnTo>
                    <a:pt x="2658805" y="31401"/>
                  </a:lnTo>
                  <a:lnTo>
                    <a:pt x="2611127" y="32045"/>
                  </a:lnTo>
                  <a:lnTo>
                    <a:pt x="2569037" y="33321"/>
                  </a:lnTo>
                  <a:lnTo>
                    <a:pt x="2533599" y="35337"/>
                  </a:lnTo>
                  <a:lnTo>
                    <a:pt x="2500283" y="37023"/>
                  </a:lnTo>
                  <a:lnTo>
                    <a:pt x="2424431" y="36758"/>
                  </a:lnTo>
                  <a:lnTo>
                    <a:pt x="2382084" y="35326"/>
                  </a:lnTo>
                  <a:lnTo>
                    <a:pt x="2336917" y="33375"/>
                  </a:lnTo>
                  <a:lnTo>
                    <a:pt x="2289023" y="31165"/>
                  </a:lnTo>
                  <a:lnTo>
                    <a:pt x="2238498" y="28956"/>
                  </a:lnTo>
                  <a:lnTo>
                    <a:pt x="2185437" y="27006"/>
                  </a:lnTo>
                  <a:lnTo>
                    <a:pt x="2129933" y="25578"/>
                  </a:lnTo>
                  <a:lnTo>
                    <a:pt x="2072081" y="24929"/>
                  </a:lnTo>
                  <a:lnTo>
                    <a:pt x="2011978" y="25321"/>
                  </a:lnTo>
                  <a:lnTo>
                    <a:pt x="1949716" y="27013"/>
                  </a:lnTo>
                  <a:lnTo>
                    <a:pt x="1885390" y="30265"/>
                  </a:lnTo>
                  <a:lnTo>
                    <a:pt x="1819097" y="35337"/>
                  </a:lnTo>
                  <a:lnTo>
                    <a:pt x="1751268" y="40941"/>
                  </a:lnTo>
                  <a:lnTo>
                    <a:pt x="1691665" y="44826"/>
                  </a:lnTo>
                  <a:lnTo>
                    <a:pt x="1638857" y="47204"/>
                  </a:lnTo>
                  <a:lnTo>
                    <a:pt x="1591412" y="48292"/>
                  </a:lnTo>
                  <a:lnTo>
                    <a:pt x="1547897" y="48302"/>
                  </a:lnTo>
                  <a:lnTo>
                    <a:pt x="1506882" y="47450"/>
                  </a:lnTo>
                  <a:lnTo>
                    <a:pt x="1466935" y="45949"/>
                  </a:lnTo>
                  <a:lnTo>
                    <a:pt x="1426623" y="44015"/>
                  </a:lnTo>
                  <a:lnTo>
                    <a:pt x="1384516" y="41861"/>
                  </a:lnTo>
                  <a:lnTo>
                    <a:pt x="1339181" y="39702"/>
                  </a:lnTo>
                  <a:lnTo>
                    <a:pt x="1289186" y="37752"/>
                  </a:lnTo>
                  <a:lnTo>
                    <a:pt x="1233100" y="36226"/>
                  </a:lnTo>
                  <a:lnTo>
                    <a:pt x="1169492" y="35337"/>
                  </a:lnTo>
                  <a:lnTo>
                    <a:pt x="1131004" y="35189"/>
                  </a:lnTo>
                  <a:lnTo>
                    <a:pt x="1092163" y="35286"/>
                  </a:lnTo>
                  <a:lnTo>
                    <a:pt x="1052859" y="35595"/>
                  </a:lnTo>
                  <a:lnTo>
                    <a:pt x="1012983" y="36082"/>
                  </a:lnTo>
                  <a:lnTo>
                    <a:pt x="972424" y="36715"/>
                  </a:lnTo>
                  <a:lnTo>
                    <a:pt x="931072" y="37461"/>
                  </a:lnTo>
                  <a:lnTo>
                    <a:pt x="888817" y="38287"/>
                  </a:lnTo>
                  <a:lnTo>
                    <a:pt x="845550" y="39159"/>
                  </a:lnTo>
                  <a:lnTo>
                    <a:pt x="801160" y="40044"/>
                  </a:lnTo>
                  <a:lnTo>
                    <a:pt x="755537" y="40910"/>
                  </a:lnTo>
                  <a:lnTo>
                    <a:pt x="708571" y="41723"/>
                  </a:lnTo>
                  <a:lnTo>
                    <a:pt x="660152" y="42451"/>
                  </a:lnTo>
                  <a:lnTo>
                    <a:pt x="610171" y="43060"/>
                  </a:lnTo>
                  <a:lnTo>
                    <a:pt x="558517" y="43516"/>
                  </a:lnTo>
                  <a:lnTo>
                    <a:pt x="505080" y="43788"/>
                  </a:lnTo>
                  <a:lnTo>
                    <a:pt x="449750" y="43842"/>
                  </a:lnTo>
                  <a:lnTo>
                    <a:pt x="392418" y="43645"/>
                  </a:lnTo>
                  <a:lnTo>
                    <a:pt x="332972" y="43164"/>
                  </a:lnTo>
                  <a:lnTo>
                    <a:pt x="271304" y="42365"/>
                  </a:lnTo>
                  <a:lnTo>
                    <a:pt x="207303" y="41216"/>
                  </a:lnTo>
                  <a:lnTo>
                    <a:pt x="140859" y="39684"/>
                  </a:lnTo>
                  <a:lnTo>
                    <a:pt x="71862" y="37735"/>
                  </a:lnTo>
                  <a:lnTo>
                    <a:pt x="203" y="35337"/>
                  </a:lnTo>
                  <a:lnTo>
                    <a:pt x="152" y="29241"/>
                  </a:lnTo>
                  <a:lnTo>
                    <a:pt x="0" y="23018"/>
                  </a:lnTo>
                  <a:lnTo>
                    <a:pt x="203" y="16287"/>
                  </a:lnTo>
                  <a:close/>
                </a:path>
                <a:path w="3248660" h="48895">
                  <a:moveTo>
                    <a:pt x="203" y="16287"/>
                  </a:moveTo>
                  <a:lnTo>
                    <a:pt x="68679" y="20699"/>
                  </a:lnTo>
                  <a:lnTo>
                    <a:pt x="129379" y="23916"/>
                  </a:lnTo>
                  <a:lnTo>
                    <a:pt x="183706" y="26056"/>
                  </a:lnTo>
                  <a:lnTo>
                    <a:pt x="233063" y="27237"/>
                  </a:lnTo>
                  <a:lnTo>
                    <a:pt x="278853" y="27577"/>
                  </a:lnTo>
                  <a:lnTo>
                    <a:pt x="322478" y="27193"/>
                  </a:lnTo>
                  <a:lnTo>
                    <a:pt x="365341" y="26204"/>
                  </a:lnTo>
                  <a:lnTo>
                    <a:pt x="408844" y="24726"/>
                  </a:lnTo>
                  <a:lnTo>
                    <a:pt x="454392" y="22877"/>
                  </a:lnTo>
                  <a:lnTo>
                    <a:pt x="503385" y="20776"/>
                  </a:lnTo>
                  <a:lnTo>
                    <a:pt x="557227" y="18540"/>
                  </a:lnTo>
                  <a:lnTo>
                    <a:pt x="617321" y="16287"/>
                  </a:lnTo>
                  <a:lnTo>
                    <a:pt x="681584" y="13825"/>
                  </a:lnTo>
                  <a:lnTo>
                    <a:pt x="736808" y="11392"/>
                  </a:lnTo>
                  <a:lnTo>
                    <a:pt x="785068" y="9142"/>
                  </a:lnTo>
                  <a:lnTo>
                    <a:pt x="828440" y="7230"/>
                  </a:lnTo>
                  <a:lnTo>
                    <a:pt x="868999" y="5810"/>
                  </a:lnTo>
                  <a:lnTo>
                    <a:pt x="908821" y="5038"/>
                  </a:lnTo>
                  <a:lnTo>
                    <a:pt x="949979" y="5066"/>
                  </a:lnTo>
                  <a:lnTo>
                    <a:pt x="994551" y="6051"/>
                  </a:lnTo>
                  <a:lnTo>
                    <a:pt x="1044610" y="8146"/>
                  </a:lnTo>
                  <a:lnTo>
                    <a:pt x="1102232" y="11507"/>
                  </a:lnTo>
                  <a:lnTo>
                    <a:pt x="1169492" y="16287"/>
                  </a:lnTo>
                  <a:lnTo>
                    <a:pt x="1227172" y="20186"/>
                  </a:lnTo>
                  <a:lnTo>
                    <a:pt x="1285568" y="23219"/>
                  </a:lnTo>
                  <a:lnTo>
                    <a:pt x="1344246" y="25451"/>
                  </a:lnTo>
                  <a:lnTo>
                    <a:pt x="1402771" y="26951"/>
                  </a:lnTo>
                  <a:lnTo>
                    <a:pt x="1460708" y="27784"/>
                  </a:lnTo>
                  <a:lnTo>
                    <a:pt x="1517624" y="28017"/>
                  </a:lnTo>
                  <a:lnTo>
                    <a:pt x="1573082" y="27717"/>
                  </a:lnTo>
                  <a:lnTo>
                    <a:pt x="1626649" y="26951"/>
                  </a:lnTo>
                  <a:lnTo>
                    <a:pt x="1677890" y="25784"/>
                  </a:lnTo>
                  <a:lnTo>
                    <a:pt x="1726370" y="24285"/>
                  </a:lnTo>
                  <a:lnTo>
                    <a:pt x="1771655" y="22519"/>
                  </a:lnTo>
                  <a:lnTo>
                    <a:pt x="1813311" y="20553"/>
                  </a:lnTo>
                  <a:lnTo>
                    <a:pt x="1883994" y="16287"/>
                  </a:lnTo>
                  <a:lnTo>
                    <a:pt x="1923207" y="14575"/>
                  </a:lnTo>
                  <a:lnTo>
                    <a:pt x="1968405" y="14294"/>
                  </a:lnTo>
                  <a:lnTo>
                    <a:pt x="2018457" y="15109"/>
                  </a:lnTo>
                  <a:lnTo>
                    <a:pt x="2072236" y="16682"/>
                  </a:lnTo>
                  <a:lnTo>
                    <a:pt x="2128613" y="18680"/>
                  </a:lnTo>
                  <a:lnTo>
                    <a:pt x="2186460" y="20764"/>
                  </a:lnTo>
                  <a:lnTo>
                    <a:pt x="2244648" y="22600"/>
                  </a:lnTo>
                  <a:lnTo>
                    <a:pt x="2302049" y="23851"/>
                  </a:lnTo>
                  <a:lnTo>
                    <a:pt x="2357535" y="24181"/>
                  </a:lnTo>
                  <a:lnTo>
                    <a:pt x="2409977" y="23255"/>
                  </a:lnTo>
                  <a:lnTo>
                    <a:pt x="2458246" y="20735"/>
                  </a:lnTo>
                  <a:lnTo>
                    <a:pt x="2501214" y="16287"/>
                  </a:lnTo>
                  <a:lnTo>
                    <a:pt x="2535255" y="12831"/>
                  </a:lnTo>
                  <a:lnTo>
                    <a:pt x="2573260" y="11110"/>
                  </a:lnTo>
                  <a:lnTo>
                    <a:pt x="2614833" y="10837"/>
                  </a:lnTo>
                  <a:lnTo>
                    <a:pt x="2659580" y="11727"/>
                  </a:lnTo>
                  <a:lnTo>
                    <a:pt x="2707104" y="13493"/>
                  </a:lnTo>
                  <a:lnTo>
                    <a:pt x="2757012" y="15848"/>
                  </a:lnTo>
                  <a:lnTo>
                    <a:pt x="2808908" y="18506"/>
                  </a:lnTo>
                  <a:lnTo>
                    <a:pt x="2862396" y="21180"/>
                  </a:lnTo>
                  <a:lnTo>
                    <a:pt x="2917083" y="23584"/>
                  </a:lnTo>
                  <a:lnTo>
                    <a:pt x="2972572" y="25431"/>
                  </a:lnTo>
                  <a:lnTo>
                    <a:pt x="3028468" y="26435"/>
                  </a:lnTo>
                  <a:lnTo>
                    <a:pt x="3084377" y="26309"/>
                  </a:lnTo>
                  <a:lnTo>
                    <a:pt x="3139904" y="24767"/>
                  </a:lnTo>
                  <a:lnTo>
                    <a:pt x="3194652" y="21522"/>
                  </a:lnTo>
                  <a:lnTo>
                    <a:pt x="3248228" y="16287"/>
                  </a:lnTo>
                  <a:lnTo>
                    <a:pt x="3247974" y="20986"/>
                  </a:lnTo>
                  <a:lnTo>
                    <a:pt x="3248609" y="26193"/>
                  </a:lnTo>
                  <a:lnTo>
                    <a:pt x="3248228" y="35337"/>
                  </a:lnTo>
                  <a:lnTo>
                    <a:pt x="3213460" y="35425"/>
                  </a:lnTo>
                  <a:lnTo>
                    <a:pt x="3171840" y="36302"/>
                  </a:lnTo>
                  <a:lnTo>
                    <a:pt x="3124545" y="37751"/>
                  </a:lnTo>
                  <a:lnTo>
                    <a:pt x="3072753" y="39551"/>
                  </a:lnTo>
                  <a:lnTo>
                    <a:pt x="3017643" y="41483"/>
                  </a:lnTo>
                  <a:lnTo>
                    <a:pt x="2960391" y="43327"/>
                  </a:lnTo>
                  <a:lnTo>
                    <a:pt x="2902177" y="44864"/>
                  </a:lnTo>
                  <a:lnTo>
                    <a:pt x="2844177" y="45874"/>
                  </a:lnTo>
                  <a:lnTo>
                    <a:pt x="2787570" y="46138"/>
                  </a:lnTo>
                  <a:lnTo>
                    <a:pt x="2733533" y="45435"/>
                  </a:lnTo>
                  <a:lnTo>
                    <a:pt x="2683244" y="43548"/>
                  </a:lnTo>
                  <a:lnTo>
                    <a:pt x="2637881" y="40255"/>
                  </a:lnTo>
                  <a:lnTo>
                    <a:pt x="2598623" y="35337"/>
                  </a:lnTo>
                  <a:lnTo>
                    <a:pt x="2563735" y="30711"/>
                  </a:lnTo>
                  <a:lnTo>
                    <a:pt x="2525693" y="27493"/>
                  </a:lnTo>
                  <a:lnTo>
                    <a:pt x="2484666" y="25509"/>
                  </a:lnTo>
                  <a:lnTo>
                    <a:pt x="2440818" y="24585"/>
                  </a:lnTo>
                  <a:lnTo>
                    <a:pt x="2394319" y="24547"/>
                  </a:lnTo>
                  <a:lnTo>
                    <a:pt x="2345333" y="25220"/>
                  </a:lnTo>
                  <a:lnTo>
                    <a:pt x="2294029" y="26431"/>
                  </a:lnTo>
                  <a:lnTo>
                    <a:pt x="2240573" y="28006"/>
                  </a:lnTo>
                  <a:lnTo>
                    <a:pt x="2185132" y="29770"/>
                  </a:lnTo>
                  <a:lnTo>
                    <a:pt x="2127873" y="31549"/>
                  </a:lnTo>
                  <a:lnTo>
                    <a:pt x="2068963" y="33170"/>
                  </a:lnTo>
                  <a:lnTo>
                    <a:pt x="2008568" y="34458"/>
                  </a:lnTo>
                  <a:lnTo>
                    <a:pt x="1946856" y="35238"/>
                  </a:lnTo>
                  <a:lnTo>
                    <a:pt x="1883994" y="35337"/>
                  </a:lnTo>
                  <a:lnTo>
                    <a:pt x="1809314" y="34753"/>
                  </a:lnTo>
                  <a:lnTo>
                    <a:pt x="1745267" y="33858"/>
                  </a:lnTo>
                  <a:lnTo>
                    <a:pt x="1689942" y="32795"/>
                  </a:lnTo>
                  <a:lnTo>
                    <a:pt x="1641427" y="31706"/>
                  </a:lnTo>
                  <a:lnTo>
                    <a:pt x="1597810" y="30734"/>
                  </a:lnTo>
                  <a:lnTo>
                    <a:pt x="1557180" y="30022"/>
                  </a:lnTo>
                  <a:lnTo>
                    <a:pt x="1517625" y="29711"/>
                  </a:lnTo>
                  <a:lnTo>
                    <a:pt x="1477233" y="29944"/>
                  </a:lnTo>
                  <a:lnTo>
                    <a:pt x="1434094" y="30865"/>
                  </a:lnTo>
                  <a:lnTo>
                    <a:pt x="1386295" y="32615"/>
                  </a:lnTo>
                  <a:lnTo>
                    <a:pt x="1331925" y="35337"/>
                  </a:lnTo>
                  <a:lnTo>
                    <a:pt x="1284040" y="37537"/>
                  </a:lnTo>
                  <a:lnTo>
                    <a:pt x="1238590" y="38740"/>
                  </a:lnTo>
                  <a:lnTo>
                    <a:pt x="1194814" y="39120"/>
                  </a:lnTo>
                  <a:lnTo>
                    <a:pt x="1151955" y="38846"/>
                  </a:lnTo>
                  <a:lnTo>
                    <a:pt x="1109255" y="38091"/>
                  </a:lnTo>
                  <a:lnTo>
                    <a:pt x="1065954" y="37027"/>
                  </a:lnTo>
                  <a:lnTo>
                    <a:pt x="1021294" y="35825"/>
                  </a:lnTo>
                  <a:lnTo>
                    <a:pt x="974517" y="34657"/>
                  </a:lnTo>
                  <a:lnTo>
                    <a:pt x="924863" y="33695"/>
                  </a:lnTo>
                  <a:lnTo>
                    <a:pt x="871575" y="33111"/>
                  </a:lnTo>
                  <a:lnTo>
                    <a:pt x="813895" y="33075"/>
                  </a:lnTo>
                  <a:lnTo>
                    <a:pt x="751062" y="33760"/>
                  </a:lnTo>
                  <a:lnTo>
                    <a:pt x="682320" y="35337"/>
                  </a:lnTo>
                  <a:lnTo>
                    <a:pt x="612771" y="37075"/>
                  </a:lnTo>
                  <a:lnTo>
                    <a:pt x="547731" y="38187"/>
                  </a:lnTo>
                  <a:lnTo>
                    <a:pt x="486745" y="38766"/>
                  </a:lnTo>
                  <a:lnTo>
                    <a:pt x="429361" y="38902"/>
                  </a:lnTo>
                  <a:lnTo>
                    <a:pt x="375126" y="38688"/>
                  </a:lnTo>
                  <a:lnTo>
                    <a:pt x="323586" y="38214"/>
                  </a:lnTo>
                  <a:lnTo>
                    <a:pt x="274287" y="37573"/>
                  </a:lnTo>
                  <a:lnTo>
                    <a:pt x="226778" y="36856"/>
                  </a:lnTo>
                  <a:lnTo>
                    <a:pt x="180604" y="36155"/>
                  </a:lnTo>
                  <a:lnTo>
                    <a:pt x="135313" y="35561"/>
                  </a:lnTo>
                  <a:lnTo>
                    <a:pt x="90451" y="35166"/>
                  </a:lnTo>
                  <a:lnTo>
                    <a:pt x="45565" y="35060"/>
                  </a:lnTo>
                  <a:lnTo>
                    <a:pt x="203" y="35337"/>
                  </a:lnTo>
                  <a:lnTo>
                    <a:pt x="1041" y="26320"/>
                  </a:lnTo>
                  <a:lnTo>
                    <a:pt x="571" y="23526"/>
                  </a:lnTo>
                  <a:lnTo>
                    <a:pt x="203" y="16287"/>
                  </a:lnTo>
                  <a:close/>
                </a:path>
              </a:pathLst>
            </a:custGeom>
            <a:ln w="38100">
              <a:solidFill>
                <a:srgbClr val="E97031"/>
              </a:solidFill>
            </a:ln>
          </p:spPr>
          <p:txBody>
            <a:bodyPr wrap="square" lIns="0" tIns="0" rIns="0" bIns="0" rtlCol="0"/>
            <a:lstStyle/>
            <a:p/>
          </p:txBody>
        </p:sp>
      </p:grpSp>
      <p:pic>
        <p:nvPicPr>
          <p:cNvPr id="7" name="object 7" descr=""/>
          <p:cNvPicPr/>
          <p:nvPr/>
        </p:nvPicPr>
        <p:blipFill>
          <a:blip r:embed="R97ae4f2ea08e4424" cstate="print"/>
          <a:stretch>
            <a:fillRect/>
          </a:stretch>
        </p:blipFill>
        <p:spPr>
          <a:xfrm>
            <a:off x="4552950" y="1695450"/>
            <a:ext cx="6991350" cy="39814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02f1bc6041fa4dd8" cstate="print"/>
          <a:stretch>
            <a:fillRect/>
          </a:stretch>
        </p:blipFill>
        <p:spPr>
          <a:xfrm>
            <a:off x="180975" y="314325"/>
            <a:ext cx="11610975" cy="63055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975" y="541019"/>
            <a:ext cx="5306695" cy="1176020"/>
          </a:xfrm>
          <a:prstGeom prst="rect"/>
        </p:spPr>
        <p:txBody>
          <a:bodyPr wrap="square" lIns="0" tIns="83185" rIns="0" bIns="0" rtlCol="0" vert="horz">
            <a:spAutoFit/>
          </a:bodyPr>
          <a:lstStyle/>
          <a:p>
            <a:pPr marL="12700" marR="5080">
              <a:lnSpc>
                <a:spcPts val="4280"/>
              </a:lnSpc>
              <a:spcBef>
                <a:spcPts val="655"/>
              </a:spcBef>
            </a:pPr>
            <a:r>
              <a:rPr dirty="0"/>
              <a:t>SUD</a:t>
            </a:r>
            <a:r>
              <a:rPr dirty="0" spc="75"/>
              <a:t> </a:t>
            </a:r>
            <a:r>
              <a:rPr dirty="0"/>
              <a:t>Walk-In</a:t>
            </a:r>
            <a:r>
              <a:rPr dirty="0" spc="60"/>
              <a:t> </a:t>
            </a:r>
            <a:r>
              <a:rPr dirty="0"/>
              <a:t>Clinic</a:t>
            </a:r>
            <a:r>
              <a:rPr dirty="0" spc="20"/>
              <a:t> </a:t>
            </a:r>
            <a:r>
              <a:rPr dirty="0"/>
              <a:t>at</a:t>
            </a:r>
            <a:r>
              <a:rPr dirty="0" spc="-15"/>
              <a:t> </a:t>
            </a:r>
            <a:r>
              <a:rPr dirty="0" spc="-25"/>
              <a:t>NYC H+H</a:t>
            </a:r>
          </a:p>
        </p:txBody>
      </p:sp>
      <p:sp>
        <p:nvSpPr>
          <p:cNvPr id="3" name="object 3" descr=""/>
          <p:cNvSpPr txBox="1"/>
          <p:nvPr/>
        </p:nvSpPr>
        <p:spPr>
          <a:xfrm>
            <a:off x="577532" y="2080894"/>
            <a:ext cx="4921885" cy="3749675"/>
          </a:xfrm>
          <a:prstGeom prst="rect">
            <a:avLst/>
          </a:prstGeom>
        </p:spPr>
        <p:txBody>
          <a:bodyPr wrap="square" lIns="0" tIns="59690" rIns="0" bIns="0" rtlCol="0" vert="horz">
            <a:spAutoFit/>
          </a:bodyPr>
          <a:lstStyle/>
          <a:p>
            <a:pPr marL="355600" marR="44450" indent="-343535">
              <a:lnSpc>
                <a:spcPts val="3010"/>
              </a:lnSpc>
              <a:spcBef>
                <a:spcPts val="470"/>
              </a:spcBef>
              <a:buChar char="•"/>
              <a:tabLst>
                <a:tab pos="355600" algn="l"/>
              </a:tabLst>
            </a:pPr>
            <a:r>
              <a:rPr dirty="0" sz="2750">
                <a:latin typeface="Arial MT"/>
                <a:cs typeface="Arial MT"/>
              </a:rPr>
              <a:t>Most</a:t>
            </a:r>
            <a:r>
              <a:rPr dirty="0" sz="2750" spc="-5">
                <a:latin typeface="Arial MT"/>
                <a:cs typeface="Arial MT"/>
              </a:rPr>
              <a:t> </a:t>
            </a:r>
            <a:r>
              <a:rPr dirty="0" sz="2750">
                <a:latin typeface="Arial MT"/>
                <a:cs typeface="Arial MT"/>
              </a:rPr>
              <a:t>NYC</a:t>
            </a:r>
            <a:r>
              <a:rPr dirty="0" sz="2750" spc="125">
                <a:latin typeface="Arial MT"/>
                <a:cs typeface="Arial MT"/>
              </a:rPr>
              <a:t> </a:t>
            </a:r>
            <a:r>
              <a:rPr dirty="0" sz="2750">
                <a:latin typeface="Arial MT"/>
                <a:cs typeface="Arial MT"/>
              </a:rPr>
              <a:t>H+H</a:t>
            </a:r>
            <a:r>
              <a:rPr dirty="0" sz="2750" spc="120">
                <a:latin typeface="Arial MT"/>
                <a:cs typeface="Arial MT"/>
              </a:rPr>
              <a:t> </a:t>
            </a:r>
            <a:r>
              <a:rPr dirty="0" sz="2750" spc="-10">
                <a:latin typeface="Arial MT"/>
                <a:cs typeface="Arial MT"/>
              </a:rPr>
              <a:t>Hospitals </a:t>
            </a:r>
            <a:r>
              <a:rPr dirty="0" sz="2750">
                <a:latin typeface="Arial MT"/>
                <a:cs typeface="Arial MT"/>
              </a:rPr>
              <a:t>operate</a:t>
            </a:r>
            <a:r>
              <a:rPr dirty="0" sz="2750" spc="90">
                <a:latin typeface="Arial MT"/>
                <a:cs typeface="Arial MT"/>
              </a:rPr>
              <a:t> </a:t>
            </a:r>
            <a:r>
              <a:rPr dirty="0" sz="2750">
                <a:latin typeface="Arial MT"/>
                <a:cs typeface="Arial MT"/>
              </a:rPr>
              <a:t>SUD</a:t>
            </a:r>
            <a:r>
              <a:rPr dirty="0" sz="2750" spc="170">
                <a:latin typeface="Arial MT"/>
                <a:cs typeface="Arial MT"/>
              </a:rPr>
              <a:t> </a:t>
            </a:r>
            <a:r>
              <a:rPr dirty="0" sz="2750">
                <a:latin typeface="Arial MT"/>
                <a:cs typeface="Arial MT"/>
              </a:rPr>
              <a:t>Walk-In</a:t>
            </a:r>
            <a:r>
              <a:rPr dirty="0" sz="2750" spc="180">
                <a:latin typeface="Arial MT"/>
                <a:cs typeface="Arial MT"/>
              </a:rPr>
              <a:t> </a:t>
            </a:r>
            <a:r>
              <a:rPr dirty="0" sz="2750" spc="-10">
                <a:latin typeface="Arial MT"/>
                <a:cs typeface="Arial MT"/>
              </a:rPr>
              <a:t>Clinics</a:t>
            </a:r>
            <a:endParaRPr sz="2750">
              <a:latin typeface="Arial MT"/>
              <a:cs typeface="Arial MT"/>
            </a:endParaRPr>
          </a:p>
          <a:p>
            <a:pPr marL="355600" indent="-342900">
              <a:lnSpc>
                <a:spcPct val="100000"/>
              </a:lnSpc>
              <a:spcBef>
                <a:spcPts val="250"/>
              </a:spcBef>
              <a:buChar char="•"/>
              <a:tabLst>
                <a:tab pos="355600" algn="l"/>
              </a:tabLst>
            </a:pPr>
            <a:r>
              <a:rPr dirty="0" sz="2750">
                <a:latin typeface="Arial MT"/>
                <a:cs typeface="Arial MT"/>
              </a:rPr>
              <a:t>Provides</a:t>
            </a:r>
            <a:r>
              <a:rPr dirty="0" sz="2750" spc="135">
                <a:latin typeface="Arial MT"/>
                <a:cs typeface="Arial MT"/>
              </a:rPr>
              <a:t> </a:t>
            </a:r>
            <a:r>
              <a:rPr dirty="0" sz="2750">
                <a:latin typeface="Arial MT"/>
                <a:cs typeface="Arial MT"/>
              </a:rPr>
              <a:t>triage</a:t>
            </a:r>
            <a:r>
              <a:rPr dirty="0" sz="2750" spc="135">
                <a:latin typeface="Arial MT"/>
                <a:cs typeface="Arial MT"/>
              </a:rPr>
              <a:t> </a:t>
            </a:r>
            <a:r>
              <a:rPr dirty="0" sz="2750">
                <a:latin typeface="Arial MT"/>
                <a:cs typeface="Arial MT"/>
              </a:rPr>
              <a:t>and</a:t>
            </a:r>
            <a:r>
              <a:rPr dirty="0" sz="2750" spc="130">
                <a:latin typeface="Arial MT"/>
                <a:cs typeface="Arial MT"/>
              </a:rPr>
              <a:t> </a:t>
            </a:r>
            <a:r>
              <a:rPr dirty="0" sz="2750" spc="-10">
                <a:latin typeface="Arial MT"/>
                <a:cs typeface="Arial MT"/>
              </a:rPr>
              <a:t>referrals</a:t>
            </a:r>
            <a:endParaRPr sz="2750">
              <a:latin typeface="Arial MT"/>
              <a:cs typeface="Arial MT"/>
            </a:endParaRPr>
          </a:p>
          <a:p>
            <a:pPr marL="355600" marR="5080" indent="-343535">
              <a:lnSpc>
                <a:spcPct val="91000"/>
              </a:lnSpc>
              <a:spcBef>
                <a:spcPts val="675"/>
              </a:spcBef>
              <a:buChar char="•"/>
              <a:tabLst>
                <a:tab pos="355600" algn="l"/>
              </a:tabLst>
            </a:pPr>
            <a:r>
              <a:rPr dirty="0" sz="2750">
                <a:latin typeface="Arial MT"/>
                <a:cs typeface="Arial MT"/>
              </a:rPr>
              <a:t>Same-day</a:t>
            </a:r>
            <a:r>
              <a:rPr dirty="0" sz="2750" spc="170">
                <a:latin typeface="Arial MT"/>
                <a:cs typeface="Arial MT"/>
              </a:rPr>
              <a:t> </a:t>
            </a:r>
            <a:r>
              <a:rPr dirty="0" sz="2750">
                <a:latin typeface="Arial MT"/>
                <a:cs typeface="Arial MT"/>
              </a:rPr>
              <a:t>access</a:t>
            </a:r>
            <a:r>
              <a:rPr dirty="0" sz="2750" spc="165">
                <a:latin typeface="Arial MT"/>
                <a:cs typeface="Arial MT"/>
              </a:rPr>
              <a:t> </a:t>
            </a:r>
            <a:r>
              <a:rPr dirty="0" sz="2750" spc="-25">
                <a:latin typeface="Arial MT"/>
                <a:cs typeface="Arial MT"/>
              </a:rPr>
              <a:t>to </a:t>
            </a:r>
            <a:r>
              <a:rPr dirty="0" sz="2750">
                <a:latin typeface="Arial MT"/>
                <a:cs typeface="Arial MT"/>
              </a:rPr>
              <a:t>withdrawal</a:t>
            </a:r>
            <a:r>
              <a:rPr dirty="0" sz="2750" spc="195">
                <a:latin typeface="Arial MT"/>
                <a:cs typeface="Arial MT"/>
              </a:rPr>
              <a:t> </a:t>
            </a:r>
            <a:r>
              <a:rPr dirty="0" sz="2750">
                <a:latin typeface="Arial MT"/>
                <a:cs typeface="Arial MT"/>
              </a:rPr>
              <a:t>management</a:t>
            </a:r>
            <a:r>
              <a:rPr dirty="0" sz="2750" spc="295">
                <a:latin typeface="Arial MT"/>
                <a:cs typeface="Arial MT"/>
              </a:rPr>
              <a:t> </a:t>
            </a:r>
            <a:r>
              <a:rPr dirty="0" sz="2750" spc="-25">
                <a:latin typeface="Arial MT"/>
                <a:cs typeface="Arial MT"/>
              </a:rPr>
              <a:t>and </a:t>
            </a:r>
            <a:r>
              <a:rPr dirty="0" sz="2750" spc="-10">
                <a:latin typeface="Arial MT"/>
                <a:cs typeface="Arial MT"/>
              </a:rPr>
              <a:t>stabilization</a:t>
            </a:r>
            <a:endParaRPr sz="2750">
              <a:latin typeface="Arial MT"/>
              <a:cs typeface="Arial MT"/>
            </a:endParaRPr>
          </a:p>
          <a:p>
            <a:pPr marL="355600" marR="31115" indent="-343535">
              <a:lnSpc>
                <a:spcPts val="3000"/>
              </a:lnSpc>
              <a:spcBef>
                <a:spcPts val="730"/>
              </a:spcBef>
              <a:buChar char="•"/>
              <a:tabLst>
                <a:tab pos="355600" algn="l"/>
              </a:tabLst>
            </a:pPr>
            <a:r>
              <a:rPr dirty="0" sz="2750">
                <a:latin typeface="Arial MT"/>
                <a:cs typeface="Arial MT"/>
              </a:rPr>
              <a:t>EPIC</a:t>
            </a:r>
            <a:r>
              <a:rPr dirty="0" sz="2750" spc="114">
                <a:latin typeface="Arial MT"/>
                <a:cs typeface="Arial MT"/>
              </a:rPr>
              <a:t> </a:t>
            </a:r>
            <a:r>
              <a:rPr dirty="0" sz="2750">
                <a:latin typeface="Arial MT"/>
                <a:cs typeface="Arial MT"/>
              </a:rPr>
              <a:t>integrated</a:t>
            </a:r>
            <a:r>
              <a:rPr dirty="0" sz="2750" spc="140">
                <a:latin typeface="Arial MT"/>
                <a:cs typeface="Arial MT"/>
              </a:rPr>
              <a:t> </a:t>
            </a:r>
            <a:r>
              <a:rPr dirty="0" sz="2750" spc="-10">
                <a:latin typeface="Arial MT"/>
                <a:cs typeface="Arial MT"/>
              </a:rPr>
              <a:t>“Ambulatory </a:t>
            </a:r>
            <a:r>
              <a:rPr dirty="0" sz="2750">
                <a:latin typeface="Arial MT"/>
                <a:cs typeface="Arial MT"/>
              </a:rPr>
              <a:t>Referral</a:t>
            </a:r>
            <a:r>
              <a:rPr dirty="0" sz="2750" spc="110">
                <a:latin typeface="Arial MT"/>
                <a:cs typeface="Arial MT"/>
              </a:rPr>
              <a:t> </a:t>
            </a:r>
            <a:r>
              <a:rPr dirty="0" sz="2750">
                <a:latin typeface="Arial MT"/>
                <a:cs typeface="Arial MT"/>
              </a:rPr>
              <a:t>to</a:t>
            </a:r>
            <a:r>
              <a:rPr dirty="0" sz="2750" spc="85">
                <a:latin typeface="Arial MT"/>
                <a:cs typeface="Arial MT"/>
              </a:rPr>
              <a:t> </a:t>
            </a:r>
            <a:r>
              <a:rPr dirty="0" sz="2750" spc="-10">
                <a:latin typeface="Arial MT"/>
                <a:cs typeface="Arial MT"/>
              </a:rPr>
              <a:t>Psychiatry </a:t>
            </a:r>
            <a:r>
              <a:rPr dirty="0" sz="2750">
                <a:latin typeface="Arial MT"/>
                <a:cs typeface="Arial MT"/>
              </a:rPr>
              <a:t>Chemical</a:t>
            </a:r>
            <a:r>
              <a:rPr dirty="0" sz="2750" spc="155">
                <a:latin typeface="Arial MT"/>
                <a:cs typeface="Arial MT"/>
              </a:rPr>
              <a:t> </a:t>
            </a:r>
            <a:r>
              <a:rPr dirty="0" sz="2750" spc="-10">
                <a:latin typeface="Arial MT"/>
                <a:cs typeface="Arial MT"/>
              </a:rPr>
              <a:t>Dependency”</a:t>
            </a:r>
            <a:endParaRPr sz="2750">
              <a:latin typeface="Arial MT"/>
              <a:cs typeface="Arial MT"/>
            </a:endParaRPr>
          </a:p>
        </p:txBody>
      </p:sp>
      <p:pic>
        <p:nvPicPr>
          <p:cNvPr id="4" name="object 4"/>
          <p:cNvPicPr/>
          <p:nvPr/>
        </p:nvPicPr>
        <p:blipFill>
          <a:blip r:embed="R6e053090bb514ee7" cstate="print"/>
          <a:stretch>
            <a:fillRect/>
          </a:stretch>
        </p:blipFill>
        <p:spPr>
          <a:xfrm>
            <a:off x="6391275" y="381000"/>
            <a:ext cx="5305425" cy="62388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67918" rIns="0" bIns="0" rtlCol="0" vert="horz">
            <a:spAutoFit/>
          </a:bodyPr>
          <a:lstStyle/>
          <a:p>
            <a:pPr marL="223520">
              <a:lnSpc>
                <a:spcPct val="100000"/>
              </a:lnSpc>
              <a:spcBef>
                <a:spcPts val="130"/>
              </a:spcBef>
            </a:pPr>
            <a:r>
              <a:rPr dirty="0"/>
              <a:t>Words</a:t>
            </a:r>
            <a:r>
              <a:rPr dirty="0" spc="50"/>
              <a:t> </a:t>
            </a:r>
            <a:r>
              <a:rPr dirty="0"/>
              <a:t>Matter:</a:t>
            </a:r>
            <a:r>
              <a:rPr dirty="0" spc="100"/>
              <a:t> </a:t>
            </a:r>
            <a:r>
              <a:rPr dirty="0"/>
              <a:t>Optimizing</a:t>
            </a:r>
            <a:r>
              <a:rPr dirty="0" spc="40"/>
              <a:t> </a:t>
            </a:r>
            <a:r>
              <a:rPr dirty="0"/>
              <a:t>the</a:t>
            </a:r>
            <a:r>
              <a:rPr dirty="0" spc="20"/>
              <a:t> </a:t>
            </a:r>
            <a:r>
              <a:rPr dirty="0"/>
              <a:t>Care</a:t>
            </a:r>
            <a:r>
              <a:rPr dirty="0" spc="85"/>
              <a:t> </a:t>
            </a:r>
            <a:r>
              <a:rPr dirty="0" spc="-10"/>
              <a:t>Environment</a:t>
            </a:r>
          </a:p>
        </p:txBody>
      </p:sp>
      <p:sp>
        <p:nvSpPr>
          <p:cNvPr id="3" name="object 3" descr=""/>
          <p:cNvSpPr txBox="1"/>
          <p:nvPr/>
        </p:nvSpPr>
        <p:spPr>
          <a:xfrm>
            <a:off x="9824084" y="6585584"/>
            <a:ext cx="73025" cy="243204"/>
          </a:xfrm>
          <a:prstGeom prst="rect">
            <a:avLst/>
          </a:prstGeom>
        </p:spPr>
        <p:txBody>
          <a:bodyPr wrap="square" lIns="0" tIns="15875" rIns="0" bIns="0" rtlCol="0" vert="horz">
            <a:spAutoFit/>
          </a:bodyPr>
          <a:lstStyle/>
          <a:p>
            <a:pPr marL="12700">
              <a:lnSpc>
                <a:spcPct val="100000"/>
              </a:lnSpc>
              <a:spcBef>
                <a:spcPts val="125"/>
              </a:spcBef>
            </a:pPr>
            <a:r>
              <a:rPr dirty="0" sz="1400" spc="-50">
                <a:solidFill>
                  <a:srgbClr val="8FBDDC"/>
                </a:solidFill>
                <a:latin typeface="Arial MT"/>
                <a:cs typeface="Arial MT"/>
              </a:rPr>
              <a:t>|</a:t>
            </a:r>
            <a:endParaRPr sz="1400">
              <a:latin typeface="Arial MT"/>
              <a:cs typeface="Arial MT"/>
            </a:endParaRPr>
          </a:p>
        </p:txBody>
      </p:sp>
      <p:graphicFrame>
        <p:nvGraphicFramePr>
          <p:cNvPr id="4" name="object 4" descr=""/>
          <p:cNvGraphicFramePr>
            <a:graphicFrameLocks noGrp="1"/>
          </p:cNvGraphicFramePr>
          <p:nvPr/>
        </p:nvGraphicFramePr>
        <p:xfrm>
          <a:off x="673277" y="1846198"/>
          <a:ext cx="10540365" cy="4599940"/>
        </p:xfrm>
        <a:graphic>
          <a:graphicData uri="http://schemas.openxmlformats.org/drawingml/2006/table">
            <a:tbl>
              <a:tblPr firstRow="1" bandRow="1">
                <a:tableStyleId>{2D5ABB26-0587-4C30-8999-92F81FD0307C}</a:tableStyleId>
              </a:tblPr>
              <a:tblGrid>
                <a:gridCol w="4809490"/>
                <a:gridCol w="5641975"/>
              </a:tblGrid>
              <a:tr h="395605">
                <a:tc>
                  <a:txBody>
                    <a:bodyPr/>
                    <a:lstStyle/>
                    <a:p>
                      <a:pPr marL="91440">
                        <a:lnSpc>
                          <a:spcPct val="100000"/>
                        </a:lnSpc>
                        <a:spcBef>
                          <a:spcPts val="254"/>
                        </a:spcBef>
                      </a:pPr>
                      <a:r>
                        <a:rPr dirty="0" sz="2000" b="1">
                          <a:solidFill>
                            <a:srgbClr val="FFFFFF"/>
                          </a:solidFill>
                          <a:latin typeface="Trebuchet MS"/>
                          <a:cs typeface="Trebuchet MS"/>
                        </a:rPr>
                        <a:t>Instead</a:t>
                      </a:r>
                      <a:r>
                        <a:rPr dirty="0" sz="2000" spc="-150" b="1">
                          <a:solidFill>
                            <a:srgbClr val="FFFFFF"/>
                          </a:solidFill>
                          <a:latin typeface="Trebuchet MS"/>
                          <a:cs typeface="Trebuchet MS"/>
                        </a:rPr>
                        <a:t> </a:t>
                      </a:r>
                      <a:r>
                        <a:rPr dirty="0" sz="2000" spc="-10" b="1">
                          <a:solidFill>
                            <a:srgbClr val="FFFFFF"/>
                          </a:solidFill>
                          <a:latin typeface="Trebuchet MS"/>
                          <a:cs typeface="Trebuchet MS"/>
                        </a:rPr>
                        <a:t>of</a:t>
                      </a:r>
                      <a:r>
                        <a:rPr dirty="0" sz="2000" spc="-165" b="1">
                          <a:solidFill>
                            <a:srgbClr val="FFFFFF"/>
                          </a:solidFill>
                          <a:latin typeface="Trebuchet MS"/>
                          <a:cs typeface="Trebuchet MS"/>
                        </a:rPr>
                        <a:t> </a:t>
                      </a:r>
                      <a:r>
                        <a:rPr dirty="0" sz="2000" b="1">
                          <a:solidFill>
                            <a:srgbClr val="FFFFFF"/>
                          </a:solidFill>
                          <a:latin typeface="Trebuchet MS"/>
                          <a:cs typeface="Trebuchet MS"/>
                        </a:rPr>
                        <a:t>Saying</a:t>
                      </a:r>
                      <a:r>
                        <a:rPr dirty="0" sz="2000" spc="-150" b="1">
                          <a:solidFill>
                            <a:srgbClr val="FFFFFF"/>
                          </a:solidFill>
                          <a:latin typeface="Trebuchet MS"/>
                          <a:cs typeface="Trebuchet MS"/>
                        </a:rPr>
                        <a:t> </a:t>
                      </a:r>
                      <a:r>
                        <a:rPr dirty="0" sz="2000" spc="-20" b="1">
                          <a:solidFill>
                            <a:srgbClr val="FFFFFF"/>
                          </a:solidFill>
                          <a:latin typeface="Trebuchet MS"/>
                          <a:cs typeface="Trebuchet MS"/>
                        </a:rPr>
                        <a:t>This…</a:t>
                      </a:r>
                      <a:endParaRPr sz="2000">
                        <a:latin typeface="Trebuchet MS"/>
                        <a:cs typeface="Trebuchet MS"/>
                      </a:endParaRPr>
                    </a:p>
                  </a:txBody>
                  <a:tcPr marL="0" marR="0" marB="0" marT="32384">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55F82"/>
                    </a:solidFill>
                  </a:tcPr>
                </a:tc>
                <a:tc>
                  <a:txBody>
                    <a:bodyPr/>
                    <a:lstStyle/>
                    <a:p>
                      <a:pPr marL="95250">
                        <a:lnSpc>
                          <a:spcPct val="100000"/>
                        </a:lnSpc>
                        <a:spcBef>
                          <a:spcPts val="254"/>
                        </a:spcBef>
                      </a:pPr>
                      <a:r>
                        <a:rPr dirty="0" sz="2000" b="1">
                          <a:solidFill>
                            <a:srgbClr val="FFFFFF"/>
                          </a:solidFill>
                          <a:latin typeface="Trebuchet MS"/>
                          <a:cs typeface="Trebuchet MS"/>
                        </a:rPr>
                        <a:t>Say</a:t>
                      </a:r>
                      <a:r>
                        <a:rPr dirty="0" sz="2000" spc="-105" b="1">
                          <a:solidFill>
                            <a:srgbClr val="FFFFFF"/>
                          </a:solidFill>
                          <a:latin typeface="Trebuchet MS"/>
                          <a:cs typeface="Trebuchet MS"/>
                        </a:rPr>
                        <a:t> </a:t>
                      </a:r>
                      <a:r>
                        <a:rPr dirty="0" sz="2000" spc="-20" b="1">
                          <a:solidFill>
                            <a:srgbClr val="FFFFFF"/>
                          </a:solidFill>
                          <a:latin typeface="Trebuchet MS"/>
                          <a:cs typeface="Trebuchet MS"/>
                        </a:rPr>
                        <a:t>This…</a:t>
                      </a:r>
                      <a:endParaRPr sz="2000">
                        <a:latin typeface="Trebuchet MS"/>
                        <a:cs typeface="Trebuchet MS"/>
                      </a:endParaRPr>
                    </a:p>
                  </a:txBody>
                  <a:tcPr marL="0" marR="0" marB="0" marT="32384">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55F82"/>
                    </a:solidFill>
                  </a:tcPr>
                </a:tc>
              </a:tr>
              <a:tr h="700405">
                <a:tc>
                  <a:txBody>
                    <a:bodyPr/>
                    <a:lstStyle/>
                    <a:p>
                      <a:pPr marL="91440">
                        <a:lnSpc>
                          <a:spcPct val="100000"/>
                        </a:lnSpc>
                        <a:spcBef>
                          <a:spcPts val="260"/>
                        </a:spcBef>
                      </a:pPr>
                      <a:r>
                        <a:rPr dirty="0" sz="2000">
                          <a:latin typeface="Trebuchet MS"/>
                          <a:cs typeface="Trebuchet MS"/>
                        </a:rPr>
                        <a:t>Substance</a:t>
                      </a:r>
                      <a:r>
                        <a:rPr dirty="0" sz="2000" spc="50">
                          <a:latin typeface="Trebuchet MS"/>
                          <a:cs typeface="Trebuchet MS"/>
                        </a:rPr>
                        <a:t> </a:t>
                      </a:r>
                      <a:r>
                        <a:rPr dirty="0" sz="2000" spc="-20">
                          <a:latin typeface="Trebuchet MS"/>
                          <a:cs typeface="Trebuchet MS"/>
                        </a:rPr>
                        <a:t>abuse</a:t>
                      </a:r>
                      <a:endParaRPr sz="2000">
                        <a:latin typeface="Trebuchet MS"/>
                        <a:cs typeface="Trebuchet MS"/>
                      </a:endParaRPr>
                    </a:p>
                  </a:txBody>
                  <a:tcPr marL="0" marR="0" marB="0" marT="3302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9D1D7"/>
                    </a:solidFill>
                  </a:tcPr>
                </a:tc>
                <a:tc>
                  <a:txBody>
                    <a:bodyPr/>
                    <a:lstStyle/>
                    <a:p>
                      <a:pPr marL="95250" marR="183515">
                        <a:lnSpc>
                          <a:spcPct val="100000"/>
                        </a:lnSpc>
                        <a:spcBef>
                          <a:spcPts val="260"/>
                        </a:spcBef>
                      </a:pPr>
                      <a:r>
                        <a:rPr dirty="0" sz="2000">
                          <a:latin typeface="Trebuchet MS"/>
                          <a:cs typeface="Trebuchet MS"/>
                        </a:rPr>
                        <a:t>Substance</a:t>
                      </a:r>
                      <a:r>
                        <a:rPr dirty="0" sz="2000" spc="-150">
                          <a:latin typeface="Trebuchet MS"/>
                          <a:cs typeface="Trebuchet MS"/>
                        </a:rPr>
                        <a:t> </a:t>
                      </a:r>
                      <a:r>
                        <a:rPr dirty="0" sz="2000" spc="55">
                          <a:latin typeface="Trebuchet MS"/>
                          <a:cs typeface="Trebuchet MS"/>
                        </a:rPr>
                        <a:t>use</a:t>
                      </a:r>
                      <a:r>
                        <a:rPr dirty="0" sz="2000" spc="-150">
                          <a:latin typeface="Trebuchet MS"/>
                          <a:cs typeface="Trebuchet MS"/>
                        </a:rPr>
                        <a:t> </a:t>
                      </a:r>
                      <a:r>
                        <a:rPr dirty="0" sz="2000">
                          <a:latin typeface="Trebuchet MS"/>
                          <a:cs typeface="Trebuchet MS"/>
                        </a:rPr>
                        <a:t>vs</a:t>
                      </a:r>
                      <a:r>
                        <a:rPr dirty="0" sz="2000" spc="-40">
                          <a:latin typeface="Trebuchet MS"/>
                          <a:cs typeface="Trebuchet MS"/>
                        </a:rPr>
                        <a:t> </a:t>
                      </a:r>
                      <a:r>
                        <a:rPr dirty="0" sz="2000">
                          <a:latin typeface="Trebuchet MS"/>
                          <a:cs typeface="Trebuchet MS"/>
                        </a:rPr>
                        <a:t>substance</a:t>
                      </a:r>
                      <a:r>
                        <a:rPr dirty="0" sz="2000" spc="-55">
                          <a:latin typeface="Trebuchet MS"/>
                          <a:cs typeface="Trebuchet MS"/>
                        </a:rPr>
                        <a:t> </a:t>
                      </a:r>
                      <a:r>
                        <a:rPr dirty="0" sz="2000" spc="55">
                          <a:latin typeface="Trebuchet MS"/>
                          <a:cs typeface="Trebuchet MS"/>
                        </a:rPr>
                        <a:t>use</a:t>
                      </a:r>
                      <a:r>
                        <a:rPr dirty="0" sz="2000" spc="-150">
                          <a:latin typeface="Trebuchet MS"/>
                          <a:cs typeface="Trebuchet MS"/>
                        </a:rPr>
                        <a:t> </a:t>
                      </a:r>
                      <a:r>
                        <a:rPr dirty="0" sz="2000" spc="-25">
                          <a:latin typeface="Trebuchet MS"/>
                          <a:cs typeface="Trebuchet MS"/>
                        </a:rPr>
                        <a:t>disorder</a:t>
                      </a:r>
                      <a:r>
                        <a:rPr dirty="0" sz="2000" spc="-35">
                          <a:latin typeface="Trebuchet MS"/>
                          <a:cs typeface="Trebuchet MS"/>
                        </a:rPr>
                        <a:t> </a:t>
                      </a:r>
                      <a:r>
                        <a:rPr dirty="0" sz="2000" spc="-10">
                          <a:latin typeface="Trebuchet MS"/>
                          <a:cs typeface="Trebuchet MS"/>
                        </a:rPr>
                        <a:t>(based </a:t>
                      </a:r>
                      <a:r>
                        <a:rPr dirty="0" sz="2000">
                          <a:latin typeface="Trebuchet MS"/>
                          <a:cs typeface="Trebuchet MS"/>
                        </a:rPr>
                        <a:t>on</a:t>
                      </a:r>
                      <a:r>
                        <a:rPr dirty="0" sz="2000" spc="-75">
                          <a:latin typeface="Trebuchet MS"/>
                          <a:cs typeface="Trebuchet MS"/>
                        </a:rPr>
                        <a:t> </a:t>
                      </a:r>
                      <a:r>
                        <a:rPr dirty="0" sz="2000">
                          <a:latin typeface="Trebuchet MS"/>
                          <a:cs typeface="Trebuchet MS"/>
                        </a:rPr>
                        <a:t>assessment</a:t>
                      </a:r>
                      <a:r>
                        <a:rPr dirty="0" sz="2000" spc="40">
                          <a:latin typeface="Trebuchet MS"/>
                          <a:cs typeface="Trebuchet MS"/>
                        </a:rPr>
                        <a:t> </a:t>
                      </a:r>
                      <a:r>
                        <a:rPr dirty="0" sz="2000" spc="-20">
                          <a:latin typeface="Trebuchet MS"/>
                          <a:cs typeface="Trebuchet MS"/>
                        </a:rPr>
                        <a:t>and</a:t>
                      </a:r>
                      <a:r>
                        <a:rPr dirty="0" sz="2000">
                          <a:latin typeface="Trebuchet MS"/>
                          <a:cs typeface="Trebuchet MS"/>
                        </a:rPr>
                        <a:t> </a:t>
                      </a:r>
                      <a:r>
                        <a:rPr dirty="0" sz="2000" spc="-10">
                          <a:latin typeface="Trebuchet MS"/>
                          <a:cs typeface="Trebuchet MS"/>
                        </a:rPr>
                        <a:t>diagnosis)</a:t>
                      </a:r>
                      <a:endParaRPr sz="2000">
                        <a:latin typeface="Trebuchet MS"/>
                        <a:cs typeface="Trebuchet MS"/>
                      </a:endParaRPr>
                    </a:p>
                  </a:txBody>
                  <a:tcPr marL="0" marR="0" marB="0" marT="3302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9D1D7"/>
                    </a:solidFill>
                  </a:tcPr>
                </a:tc>
              </a:tr>
              <a:tr h="701040">
                <a:tc>
                  <a:txBody>
                    <a:bodyPr/>
                    <a:lstStyle/>
                    <a:p>
                      <a:pPr marL="91440">
                        <a:lnSpc>
                          <a:spcPct val="100000"/>
                        </a:lnSpc>
                        <a:spcBef>
                          <a:spcPts val="270"/>
                        </a:spcBef>
                      </a:pPr>
                      <a:r>
                        <a:rPr dirty="0" sz="2000" spc="-50">
                          <a:latin typeface="Trebuchet MS"/>
                          <a:cs typeface="Trebuchet MS"/>
                        </a:rPr>
                        <a:t>Addict,</a:t>
                      </a:r>
                      <a:r>
                        <a:rPr dirty="0" sz="2000" spc="-165">
                          <a:latin typeface="Trebuchet MS"/>
                          <a:cs typeface="Trebuchet MS"/>
                        </a:rPr>
                        <a:t> </a:t>
                      </a:r>
                      <a:r>
                        <a:rPr dirty="0" sz="2000" spc="-30">
                          <a:latin typeface="Trebuchet MS"/>
                          <a:cs typeface="Trebuchet MS"/>
                        </a:rPr>
                        <a:t>Abuser,</a:t>
                      </a:r>
                      <a:r>
                        <a:rPr dirty="0" sz="2000" spc="-85">
                          <a:latin typeface="Trebuchet MS"/>
                          <a:cs typeface="Trebuchet MS"/>
                        </a:rPr>
                        <a:t> </a:t>
                      </a:r>
                      <a:r>
                        <a:rPr dirty="0" sz="2000" spc="-10">
                          <a:latin typeface="Trebuchet MS"/>
                          <a:cs typeface="Trebuchet MS"/>
                        </a:rPr>
                        <a:t>Junkie</a:t>
                      </a:r>
                      <a:endParaRPr sz="2000">
                        <a:latin typeface="Trebuchet MS"/>
                        <a:cs typeface="Trebuchet MS"/>
                      </a:endParaRPr>
                    </a:p>
                  </a:txBody>
                  <a:tcPr marL="0" marR="0" marB="0" marT="3429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marL="95250">
                        <a:lnSpc>
                          <a:spcPct val="100000"/>
                        </a:lnSpc>
                        <a:spcBef>
                          <a:spcPts val="270"/>
                        </a:spcBef>
                      </a:pPr>
                      <a:r>
                        <a:rPr dirty="0" sz="2000">
                          <a:latin typeface="Trebuchet MS"/>
                          <a:cs typeface="Trebuchet MS"/>
                        </a:rPr>
                        <a:t>Person</a:t>
                      </a:r>
                      <a:r>
                        <a:rPr dirty="0" sz="2000" spc="-160">
                          <a:latin typeface="Trebuchet MS"/>
                          <a:cs typeface="Trebuchet MS"/>
                        </a:rPr>
                        <a:t> </a:t>
                      </a:r>
                      <a:r>
                        <a:rPr dirty="0" sz="2000">
                          <a:latin typeface="Trebuchet MS"/>
                          <a:cs typeface="Trebuchet MS"/>
                        </a:rPr>
                        <a:t>who</a:t>
                      </a:r>
                      <a:r>
                        <a:rPr dirty="0" sz="2000" spc="-165">
                          <a:latin typeface="Trebuchet MS"/>
                          <a:cs typeface="Trebuchet MS"/>
                        </a:rPr>
                        <a:t> </a:t>
                      </a:r>
                      <a:r>
                        <a:rPr dirty="0" sz="2000" spc="80">
                          <a:latin typeface="Trebuchet MS"/>
                          <a:cs typeface="Trebuchet MS"/>
                        </a:rPr>
                        <a:t>uses</a:t>
                      </a:r>
                      <a:r>
                        <a:rPr dirty="0" sz="2000" spc="-95">
                          <a:latin typeface="Trebuchet MS"/>
                          <a:cs typeface="Trebuchet MS"/>
                        </a:rPr>
                        <a:t> </a:t>
                      </a:r>
                      <a:r>
                        <a:rPr dirty="0" sz="2000">
                          <a:latin typeface="Trebuchet MS"/>
                          <a:cs typeface="Trebuchet MS"/>
                        </a:rPr>
                        <a:t>drugs</a:t>
                      </a:r>
                      <a:r>
                        <a:rPr dirty="0" sz="2000" spc="-95">
                          <a:latin typeface="Trebuchet MS"/>
                          <a:cs typeface="Trebuchet MS"/>
                        </a:rPr>
                        <a:t> </a:t>
                      </a:r>
                      <a:r>
                        <a:rPr dirty="0" sz="2000" spc="-40">
                          <a:latin typeface="Trebuchet MS"/>
                          <a:cs typeface="Trebuchet MS"/>
                        </a:rPr>
                        <a:t>or</a:t>
                      </a:r>
                      <a:r>
                        <a:rPr dirty="0" sz="2000" spc="-160">
                          <a:latin typeface="Trebuchet MS"/>
                          <a:cs typeface="Trebuchet MS"/>
                        </a:rPr>
                        <a:t> </a:t>
                      </a:r>
                      <a:r>
                        <a:rPr dirty="0" sz="2000" spc="-30">
                          <a:latin typeface="Trebuchet MS"/>
                          <a:cs typeface="Trebuchet MS"/>
                        </a:rPr>
                        <a:t>alcohol,</a:t>
                      </a:r>
                      <a:r>
                        <a:rPr dirty="0" sz="2000" spc="-155">
                          <a:latin typeface="Trebuchet MS"/>
                          <a:cs typeface="Trebuchet MS"/>
                        </a:rPr>
                        <a:t> </a:t>
                      </a:r>
                      <a:r>
                        <a:rPr dirty="0" sz="2000">
                          <a:latin typeface="Trebuchet MS"/>
                          <a:cs typeface="Trebuchet MS"/>
                        </a:rPr>
                        <a:t>substance</a:t>
                      </a:r>
                      <a:r>
                        <a:rPr dirty="0" sz="2000" spc="-195">
                          <a:latin typeface="Trebuchet MS"/>
                          <a:cs typeface="Trebuchet MS"/>
                        </a:rPr>
                        <a:t> </a:t>
                      </a:r>
                      <a:r>
                        <a:rPr dirty="0" sz="2000" spc="30">
                          <a:latin typeface="Trebuchet MS"/>
                          <a:cs typeface="Trebuchet MS"/>
                        </a:rPr>
                        <a:t>use</a:t>
                      </a:r>
                      <a:endParaRPr sz="2000">
                        <a:latin typeface="Trebuchet MS"/>
                        <a:cs typeface="Trebuchet MS"/>
                      </a:endParaRPr>
                    </a:p>
                    <a:p>
                      <a:pPr marL="95250">
                        <a:lnSpc>
                          <a:spcPct val="100000"/>
                        </a:lnSpc>
                      </a:pPr>
                      <a:r>
                        <a:rPr dirty="0" sz="2000" spc="-10">
                          <a:latin typeface="Trebuchet MS"/>
                          <a:cs typeface="Trebuchet MS"/>
                        </a:rPr>
                        <a:t>disorder</a:t>
                      </a:r>
                      <a:endParaRPr sz="2000">
                        <a:latin typeface="Trebuchet MS"/>
                        <a:cs typeface="Trebuchet MS"/>
                      </a:endParaRPr>
                    </a:p>
                  </a:txBody>
                  <a:tcPr marL="0" marR="0" marB="0" marT="3429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r>
              <a:tr h="396240">
                <a:tc>
                  <a:txBody>
                    <a:bodyPr/>
                    <a:lstStyle/>
                    <a:p>
                      <a:pPr marL="91440">
                        <a:lnSpc>
                          <a:spcPct val="100000"/>
                        </a:lnSpc>
                        <a:spcBef>
                          <a:spcPts val="275"/>
                        </a:spcBef>
                      </a:pPr>
                      <a:r>
                        <a:rPr dirty="0" sz="2000" spc="-10">
                          <a:latin typeface="Trebuchet MS"/>
                          <a:cs typeface="Trebuchet MS"/>
                        </a:rPr>
                        <a:t>Relapse</a:t>
                      </a:r>
                      <a:endParaRPr sz="2000">
                        <a:latin typeface="Trebuchet MS"/>
                        <a:cs typeface="Trebuchet MS"/>
                      </a:endParaRPr>
                    </a:p>
                  </a:txBody>
                  <a:tcPr marL="0" marR="0" marB="0" marT="3492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marL="95250">
                        <a:lnSpc>
                          <a:spcPct val="100000"/>
                        </a:lnSpc>
                        <a:spcBef>
                          <a:spcPts val="275"/>
                        </a:spcBef>
                      </a:pPr>
                      <a:r>
                        <a:rPr dirty="0" sz="2000" spc="-35">
                          <a:latin typeface="Trebuchet MS"/>
                          <a:cs typeface="Trebuchet MS"/>
                        </a:rPr>
                        <a:t>Return</a:t>
                      </a:r>
                      <a:r>
                        <a:rPr dirty="0" sz="2000" spc="-200">
                          <a:latin typeface="Trebuchet MS"/>
                          <a:cs typeface="Trebuchet MS"/>
                        </a:rPr>
                        <a:t> </a:t>
                      </a:r>
                      <a:r>
                        <a:rPr dirty="0" sz="2000" spc="-45">
                          <a:latin typeface="Trebuchet MS"/>
                          <a:cs typeface="Trebuchet MS"/>
                        </a:rPr>
                        <a:t>to</a:t>
                      </a:r>
                      <a:r>
                        <a:rPr dirty="0" sz="2000" spc="-200">
                          <a:latin typeface="Trebuchet MS"/>
                          <a:cs typeface="Trebuchet MS"/>
                        </a:rPr>
                        <a:t> </a:t>
                      </a:r>
                      <a:r>
                        <a:rPr dirty="0" sz="2000" spc="-10">
                          <a:latin typeface="Trebuchet MS"/>
                          <a:cs typeface="Trebuchet MS"/>
                        </a:rPr>
                        <a:t>use,</a:t>
                      </a:r>
                      <a:r>
                        <a:rPr dirty="0" sz="2000" spc="-180">
                          <a:latin typeface="Trebuchet MS"/>
                          <a:cs typeface="Trebuchet MS"/>
                        </a:rPr>
                        <a:t> </a:t>
                      </a:r>
                      <a:r>
                        <a:rPr dirty="0" sz="2000" spc="-40">
                          <a:latin typeface="Trebuchet MS"/>
                          <a:cs typeface="Trebuchet MS"/>
                        </a:rPr>
                        <a:t>recurrence</a:t>
                      </a:r>
                      <a:r>
                        <a:rPr dirty="0" sz="2000" spc="-145">
                          <a:latin typeface="Trebuchet MS"/>
                          <a:cs typeface="Trebuchet MS"/>
                        </a:rPr>
                        <a:t> </a:t>
                      </a:r>
                      <a:r>
                        <a:rPr dirty="0" sz="2000" spc="-85">
                          <a:latin typeface="Trebuchet MS"/>
                          <a:cs typeface="Trebuchet MS"/>
                        </a:rPr>
                        <a:t>of</a:t>
                      </a:r>
                      <a:r>
                        <a:rPr dirty="0" sz="2000" spc="-135">
                          <a:latin typeface="Trebuchet MS"/>
                          <a:cs typeface="Trebuchet MS"/>
                        </a:rPr>
                        <a:t> </a:t>
                      </a:r>
                      <a:r>
                        <a:rPr dirty="0" sz="2000" spc="30">
                          <a:latin typeface="Trebuchet MS"/>
                          <a:cs typeface="Trebuchet MS"/>
                        </a:rPr>
                        <a:t>use</a:t>
                      </a:r>
                      <a:endParaRPr sz="2000">
                        <a:latin typeface="Trebuchet MS"/>
                        <a:cs typeface="Trebuchet MS"/>
                      </a:endParaRPr>
                    </a:p>
                  </a:txBody>
                  <a:tcPr marL="0" marR="0" marB="0" marT="3492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r>
              <a:tr h="395605">
                <a:tc>
                  <a:txBody>
                    <a:bodyPr/>
                    <a:lstStyle/>
                    <a:p>
                      <a:pPr marL="91440">
                        <a:lnSpc>
                          <a:spcPct val="100000"/>
                        </a:lnSpc>
                        <a:spcBef>
                          <a:spcPts val="280"/>
                        </a:spcBef>
                      </a:pPr>
                      <a:r>
                        <a:rPr dirty="0" sz="2000" spc="-10">
                          <a:latin typeface="Trebuchet MS"/>
                          <a:cs typeface="Trebuchet MS"/>
                        </a:rPr>
                        <a:t>Dirty</a:t>
                      </a:r>
                      <a:endParaRPr sz="2000">
                        <a:latin typeface="Trebuchet MS"/>
                        <a:cs typeface="Trebuchet MS"/>
                      </a:endParaRPr>
                    </a:p>
                  </a:txBody>
                  <a:tcPr marL="0" marR="0" marB="0" marT="3556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marL="95250">
                        <a:lnSpc>
                          <a:spcPct val="100000"/>
                        </a:lnSpc>
                        <a:spcBef>
                          <a:spcPts val="280"/>
                        </a:spcBef>
                      </a:pPr>
                      <a:r>
                        <a:rPr dirty="0" sz="2000" spc="-40">
                          <a:latin typeface="Trebuchet MS"/>
                          <a:cs typeface="Trebuchet MS"/>
                        </a:rPr>
                        <a:t>Positive</a:t>
                      </a:r>
                      <a:r>
                        <a:rPr dirty="0" sz="2000" spc="-130">
                          <a:latin typeface="Trebuchet MS"/>
                          <a:cs typeface="Trebuchet MS"/>
                        </a:rPr>
                        <a:t> </a:t>
                      </a:r>
                      <a:r>
                        <a:rPr dirty="0" sz="2000" spc="-25">
                          <a:latin typeface="Trebuchet MS"/>
                          <a:cs typeface="Trebuchet MS"/>
                        </a:rPr>
                        <a:t>drug</a:t>
                      </a:r>
                      <a:r>
                        <a:rPr dirty="0" sz="2000" spc="-195">
                          <a:latin typeface="Trebuchet MS"/>
                          <a:cs typeface="Trebuchet MS"/>
                        </a:rPr>
                        <a:t> </a:t>
                      </a:r>
                      <a:r>
                        <a:rPr dirty="0" sz="2000" spc="-10">
                          <a:latin typeface="Trebuchet MS"/>
                          <a:cs typeface="Trebuchet MS"/>
                        </a:rPr>
                        <a:t>screen</a:t>
                      </a:r>
                      <a:endParaRPr sz="2000">
                        <a:latin typeface="Trebuchet MS"/>
                        <a:cs typeface="Trebuchet MS"/>
                      </a:endParaRPr>
                    </a:p>
                  </a:txBody>
                  <a:tcPr marL="0" marR="0" marB="0" marT="3556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r>
              <a:tr h="1005840">
                <a:tc>
                  <a:txBody>
                    <a:bodyPr/>
                    <a:lstStyle/>
                    <a:p>
                      <a:pPr marL="91440">
                        <a:lnSpc>
                          <a:spcPct val="100000"/>
                        </a:lnSpc>
                        <a:spcBef>
                          <a:spcPts val="285"/>
                        </a:spcBef>
                      </a:pPr>
                      <a:r>
                        <a:rPr dirty="0" sz="2000" spc="-10">
                          <a:latin typeface="Trebuchet MS"/>
                          <a:cs typeface="Trebuchet MS"/>
                        </a:rPr>
                        <a:t>Clean</a:t>
                      </a:r>
                      <a:endParaRPr sz="2000">
                        <a:latin typeface="Trebuchet MS"/>
                        <a:cs typeface="Trebuchet MS"/>
                      </a:endParaRPr>
                    </a:p>
                  </a:txBody>
                  <a:tcPr marL="0" marR="0" marB="0" marT="3619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c>
                  <a:txBody>
                    <a:bodyPr/>
                    <a:lstStyle/>
                    <a:p>
                      <a:pPr marL="95250" marR="956310">
                        <a:lnSpc>
                          <a:spcPct val="100000"/>
                        </a:lnSpc>
                        <a:spcBef>
                          <a:spcPts val="285"/>
                        </a:spcBef>
                      </a:pPr>
                      <a:r>
                        <a:rPr dirty="0" sz="2000">
                          <a:latin typeface="Trebuchet MS"/>
                          <a:cs typeface="Trebuchet MS"/>
                        </a:rPr>
                        <a:t>Not</a:t>
                      </a:r>
                      <a:r>
                        <a:rPr dirty="0" sz="2000" spc="-160">
                          <a:latin typeface="Trebuchet MS"/>
                          <a:cs typeface="Trebuchet MS"/>
                        </a:rPr>
                        <a:t> </a:t>
                      </a:r>
                      <a:r>
                        <a:rPr dirty="0" sz="2000" spc="-60">
                          <a:latin typeface="Trebuchet MS"/>
                          <a:cs typeface="Trebuchet MS"/>
                        </a:rPr>
                        <a:t>currently</a:t>
                      </a:r>
                      <a:r>
                        <a:rPr dirty="0" sz="2000" spc="-210">
                          <a:latin typeface="Trebuchet MS"/>
                          <a:cs typeface="Trebuchet MS"/>
                        </a:rPr>
                        <a:t> </a:t>
                      </a:r>
                      <a:r>
                        <a:rPr dirty="0" sz="2000" spc="-40">
                          <a:latin typeface="Trebuchet MS"/>
                          <a:cs typeface="Trebuchet MS"/>
                        </a:rPr>
                        <a:t>or</a:t>
                      </a:r>
                      <a:r>
                        <a:rPr dirty="0" sz="2000" spc="-100">
                          <a:latin typeface="Trebuchet MS"/>
                          <a:cs typeface="Trebuchet MS"/>
                        </a:rPr>
                        <a:t> </a:t>
                      </a:r>
                      <a:r>
                        <a:rPr dirty="0" sz="2000" spc="-65">
                          <a:latin typeface="Trebuchet MS"/>
                          <a:cs typeface="Trebuchet MS"/>
                        </a:rPr>
                        <a:t>actively</a:t>
                      </a:r>
                      <a:r>
                        <a:rPr dirty="0" sz="2000" spc="-210">
                          <a:latin typeface="Trebuchet MS"/>
                          <a:cs typeface="Trebuchet MS"/>
                        </a:rPr>
                        <a:t> </a:t>
                      </a:r>
                      <a:r>
                        <a:rPr dirty="0" sz="2000">
                          <a:latin typeface="Trebuchet MS"/>
                          <a:cs typeface="Trebuchet MS"/>
                        </a:rPr>
                        <a:t>using</a:t>
                      </a:r>
                      <a:r>
                        <a:rPr dirty="0" sz="2000" spc="-110">
                          <a:latin typeface="Trebuchet MS"/>
                          <a:cs typeface="Trebuchet MS"/>
                        </a:rPr>
                        <a:t> </a:t>
                      </a:r>
                      <a:r>
                        <a:rPr dirty="0" sz="2000" spc="-10">
                          <a:latin typeface="Trebuchet MS"/>
                          <a:cs typeface="Trebuchet MS"/>
                        </a:rPr>
                        <a:t>substances </a:t>
                      </a:r>
                      <a:r>
                        <a:rPr dirty="0" sz="2000" spc="-20">
                          <a:latin typeface="Trebuchet MS"/>
                          <a:cs typeface="Trebuchet MS"/>
                        </a:rPr>
                        <a:t>In</a:t>
                      </a:r>
                      <a:r>
                        <a:rPr dirty="0" sz="2000" spc="-210">
                          <a:latin typeface="Trebuchet MS"/>
                          <a:cs typeface="Trebuchet MS"/>
                        </a:rPr>
                        <a:t> </a:t>
                      </a:r>
                      <a:r>
                        <a:rPr dirty="0" sz="2000">
                          <a:latin typeface="Trebuchet MS"/>
                          <a:cs typeface="Trebuchet MS"/>
                        </a:rPr>
                        <a:t>remission</a:t>
                      </a:r>
                      <a:r>
                        <a:rPr dirty="0" sz="2000" spc="-204">
                          <a:latin typeface="Trebuchet MS"/>
                          <a:cs typeface="Trebuchet MS"/>
                        </a:rPr>
                        <a:t> </a:t>
                      </a:r>
                      <a:r>
                        <a:rPr dirty="0" sz="2000" spc="-40">
                          <a:latin typeface="Trebuchet MS"/>
                          <a:cs typeface="Trebuchet MS"/>
                        </a:rPr>
                        <a:t>or</a:t>
                      </a:r>
                      <a:r>
                        <a:rPr dirty="0" sz="2000" spc="-130">
                          <a:latin typeface="Trebuchet MS"/>
                          <a:cs typeface="Trebuchet MS"/>
                        </a:rPr>
                        <a:t> </a:t>
                      </a:r>
                      <a:r>
                        <a:rPr dirty="0" sz="2000" spc="-10">
                          <a:latin typeface="Trebuchet MS"/>
                          <a:cs typeface="Trebuchet MS"/>
                        </a:rPr>
                        <a:t>recovery</a:t>
                      </a:r>
                      <a:endParaRPr sz="2000">
                        <a:latin typeface="Trebuchet MS"/>
                        <a:cs typeface="Trebuchet MS"/>
                      </a:endParaRPr>
                    </a:p>
                    <a:p>
                      <a:pPr marL="95250">
                        <a:lnSpc>
                          <a:spcPct val="100000"/>
                        </a:lnSpc>
                        <a:spcBef>
                          <a:spcPts val="5"/>
                        </a:spcBef>
                      </a:pPr>
                      <a:r>
                        <a:rPr dirty="0" sz="2000" spc="-45">
                          <a:latin typeface="Trebuchet MS"/>
                          <a:cs typeface="Trebuchet MS"/>
                        </a:rPr>
                        <a:t>Negative</a:t>
                      </a:r>
                      <a:r>
                        <a:rPr dirty="0" sz="2000" spc="-125">
                          <a:latin typeface="Trebuchet MS"/>
                          <a:cs typeface="Trebuchet MS"/>
                        </a:rPr>
                        <a:t> </a:t>
                      </a:r>
                      <a:r>
                        <a:rPr dirty="0" sz="2000" spc="-45">
                          <a:latin typeface="Trebuchet MS"/>
                          <a:cs typeface="Trebuchet MS"/>
                        </a:rPr>
                        <a:t>drug</a:t>
                      </a:r>
                      <a:r>
                        <a:rPr dirty="0" sz="2000" spc="-114">
                          <a:latin typeface="Trebuchet MS"/>
                          <a:cs typeface="Trebuchet MS"/>
                        </a:rPr>
                        <a:t> </a:t>
                      </a:r>
                      <a:r>
                        <a:rPr dirty="0" sz="2000" spc="-10">
                          <a:latin typeface="Trebuchet MS"/>
                          <a:cs typeface="Trebuchet MS"/>
                        </a:rPr>
                        <a:t>screen</a:t>
                      </a:r>
                      <a:endParaRPr sz="2000">
                        <a:latin typeface="Trebuchet MS"/>
                        <a:cs typeface="Trebuchet MS"/>
                      </a:endParaRPr>
                    </a:p>
                  </a:txBody>
                  <a:tcPr marL="0" marR="0" marB="0" marT="3619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9D1D7"/>
                    </a:solidFill>
                  </a:tcPr>
                </a:tc>
              </a:tr>
              <a:tr h="1005205">
                <a:tc>
                  <a:txBody>
                    <a:bodyPr/>
                    <a:lstStyle/>
                    <a:p>
                      <a:pPr marL="91440">
                        <a:lnSpc>
                          <a:spcPct val="100000"/>
                        </a:lnSpc>
                        <a:spcBef>
                          <a:spcPts val="295"/>
                        </a:spcBef>
                      </a:pPr>
                      <a:r>
                        <a:rPr dirty="0" sz="2000" spc="-20">
                          <a:latin typeface="Trebuchet MS"/>
                          <a:cs typeface="Trebuchet MS"/>
                        </a:rPr>
                        <a:t>Medication</a:t>
                      </a:r>
                      <a:r>
                        <a:rPr dirty="0" sz="2000" spc="-45">
                          <a:latin typeface="Trebuchet MS"/>
                          <a:cs typeface="Trebuchet MS"/>
                        </a:rPr>
                        <a:t> </a:t>
                      </a:r>
                      <a:r>
                        <a:rPr dirty="0" sz="2000">
                          <a:latin typeface="Trebuchet MS"/>
                          <a:cs typeface="Trebuchet MS"/>
                        </a:rPr>
                        <a:t>assisted</a:t>
                      </a:r>
                      <a:r>
                        <a:rPr dirty="0" sz="2000" spc="-65">
                          <a:latin typeface="Trebuchet MS"/>
                          <a:cs typeface="Trebuchet MS"/>
                        </a:rPr>
                        <a:t> </a:t>
                      </a:r>
                      <a:r>
                        <a:rPr dirty="0" sz="2000" spc="-10">
                          <a:latin typeface="Trebuchet MS"/>
                          <a:cs typeface="Trebuchet MS"/>
                        </a:rPr>
                        <a:t>treatment</a:t>
                      </a:r>
                      <a:endParaRPr sz="2000">
                        <a:latin typeface="Trebuchet MS"/>
                        <a:cs typeface="Trebuchet MS"/>
                      </a:endParaRPr>
                    </a:p>
                    <a:p>
                      <a:pPr marL="91440">
                        <a:lnSpc>
                          <a:spcPct val="100000"/>
                        </a:lnSpc>
                        <a:spcBef>
                          <a:spcPts val="5"/>
                        </a:spcBef>
                      </a:pPr>
                      <a:r>
                        <a:rPr dirty="0" sz="2000" spc="-10">
                          <a:latin typeface="Trebuchet MS"/>
                          <a:cs typeface="Trebuchet MS"/>
                        </a:rPr>
                        <a:t>Opioid</a:t>
                      </a:r>
                      <a:r>
                        <a:rPr dirty="0" sz="2000" spc="-195">
                          <a:latin typeface="Trebuchet MS"/>
                          <a:cs typeface="Trebuchet MS"/>
                        </a:rPr>
                        <a:t> </a:t>
                      </a:r>
                      <a:r>
                        <a:rPr dirty="0" sz="2000" spc="-25">
                          <a:latin typeface="Trebuchet MS"/>
                          <a:cs typeface="Trebuchet MS"/>
                        </a:rPr>
                        <a:t>substitution</a:t>
                      </a:r>
                      <a:r>
                        <a:rPr dirty="0" sz="2000" spc="-90">
                          <a:latin typeface="Trebuchet MS"/>
                          <a:cs typeface="Trebuchet MS"/>
                        </a:rPr>
                        <a:t> </a:t>
                      </a:r>
                      <a:r>
                        <a:rPr dirty="0" sz="2000" spc="-10">
                          <a:latin typeface="Trebuchet MS"/>
                          <a:cs typeface="Trebuchet MS"/>
                        </a:rPr>
                        <a:t>therapy</a:t>
                      </a:r>
                      <a:endParaRPr sz="2000">
                        <a:latin typeface="Trebuchet MS"/>
                        <a:cs typeface="Trebuchet MS"/>
                      </a:endParaRPr>
                    </a:p>
                  </a:txBody>
                  <a:tcPr marL="0" marR="0" marB="0" marT="3746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c>
                  <a:txBody>
                    <a:bodyPr/>
                    <a:lstStyle/>
                    <a:p>
                      <a:pPr marL="95250">
                        <a:lnSpc>
                          <a:spcPct val="100000"/>
                        </a:lnSpc>
                        <a:spcBef>
                          <a:spcPts val="295"/>
                        </a:spcBef>
                      </a:pPr>
                      <a:r>
                        <a:rPr dirty="0" sz="2000" spc="-25">
                          <a:latin typeface="Trebuchet MS"/>
                          <a:cs typeface="Trebuchet MS"/>
                        </a:rPr>
                        <a:t>Medication</a:t>
                      </a:r>
                      <a:r>
                        <a:rPr dirty="0" sz="2000" spc="-185">
                          <a:latin typeface="Trebuchet MS"/>
                          <a:cs typeface="Trebuchet MS"/>
                        </a:rPr>
                        <a:t> </a:t>
                      </a:r>
                      <a:r>
                        <a:rPr dirty="0" sz="2000" spc="-70">
                          <a:latin typeface="Trebuchet MS"/>
                          <a:cs typeface="Trebuchet MS"/>
                        </a:rPr>
                        <a:t>treatment</a:t>
                      </a:r>
                      <a:r>
                        <a:rPr dirty="0" sz="2000" spc="-170">
                          <a:latin typeface="Trebuchet MS"/>
                          <a:cs typeface="Trebuchet MS"/>
                        </a:rPr>
                        <a:t> </a:t>
                      </a:r>
                      <a:r>
                        <a:rPr dirty="0" sz="2000" spc="-75">
                          <a:latin typeface="Trebuchet MS"/>
                          <a:cs typeface="Trebuchet MS"/>
                        </a:rPr>
                        <a:t>for</a:t>
                      </a:r>
                      <a:r>
                        <a:rPr dirty="0" sz="2000" spc="-105">
                          <a:latin typeface="Trebuchet MS"/>
                          <a:cs typeface="Trebuchet MS"/>
                        </a:rPr>
                        <a:t> </a:t>
                      </a:r>
                      <a:r>
                        <a:rPr dirty="0" sz="2000" spc="-30">
                          <a:latin typeface="Trebuchet MS"/>
                          <a:cs typeface="Trebuchet MS"/>
                        </a:rPr>
                        <a:t>opioid</a:t>
                      </a:r>
                      <a:r>
                        <a:rPr dirty="0" sz="2000" spc="-200">
                          <a:latin typeface="Trebuchet MS"/>
                          <a:cs typeface="Trebuchet MS"/>
                        </a:rPr>
                        <a:t> </a:t>
                      </a:r>
                      <a:r>
                        <a:rPr dirty="0" sz="2000" spc="55">
                          <a:latin typeface="Trebuchet MS"/>
                          <a:cs typeface="Trebuchet MS"/>
                        </a:rPr>
                        <a:t>use</a:t>
                      </a:r>
                      <a:r>
                        <a:rPr dirty="0" sz="2000" spc="-210">
                          <a:latin typeface="Trebuchet MS"/>
                          <a:cs typeface="Trebuchet MS"/>
                        </a:rPr>
                        <a:t> </a:t>
                      </a:r>
                      <a:r>
                        <a:rPr dirty="0" sz="2000" spc="-10">
                          <a:latin typeface="Trebuchet MS"/>
                          <a:cs typeface="Trebuchet MS"/>
                        </a:rPr>
                        <a:t>disorder</a:t>
                      </a:r>
                      <a:endParaRPr sz="2000">
                        <a:latin typeface="Trebuchet MS"/>
                        <a:cs typeface="Trebuchet MS"/>
                      </a:endParaRPr>
                    </a:p>
                    <a:p>
                      <a:pPr marL="95250">
                        <a:lnSpc>
                          <a:spcPct val="100000"/>
                        </a:lnSpc>
                        <a:spcBef>
                          <a:spcPts val="5"/>
                        </a:spcBef>
                      </a:pPr>
                      <a:r>
                        <a:rPr dirty="0" sz="2000" spc="-10">
                          <a:latin typeface="Trebuchet MS"/>
                          <a:cs typeface="Trebuchet MS"/>
                        </a:rPr>
                        <a:t>Medications</a:t>
                      </a:r>
                      <a:r>
                        <a:rPr dirty="0" sz="2000" spc="-185">
                          <a:latin typeface="Trebuchet MS"/>
                          <a:cs typeface="Trebuchet MS"/>
                        </a:rPr>
                        <a:t> </a:t>
                      </a:r>
                      <a:r>
                        <a:rPr dirty="0" sz="2000" spc="-75">
                          <a:latin typeface="Trebuchet MS"/>
                          <a:cs typeface="Trebuchet MS"/>
                        </a:rPr>
                        <a:t>for</a:t>
                      </a:r>
                      <a:r>
                        <a:rPr dirty="0" sz="2000" spc="-90">
                          <a:latin typeface="Trebuchet MS"/>
                          <a:cs typeface="Trebuchet MS"/>
                        </a:rPr>
                        <a:t> </a:t>
                      </a:r>
                      <a:r>
                        <a:rPr dirty="0" sz="2000" spc="-35">
                          <a:latin typeface="Trebuchet MS"/>
                          <a:cs typeface="Trebuchet MS"/>
                        </a:rPr>
                        <a:t>addiction</a:t>
                      </a:r>
                      <a:r>
                        <a:rPr dirty="0" sz="2000" spc="-160">
                          <a:latin typeface="Trebuchet MS"/>
                          <a:cs typeface="Trebuchet MS"/>
                        </a:rPr>
                        <a:t> </a:t>
                      </a:r>
                      <a:r>
                        <a:rPr dirty="0" sz="2000" spc="-10">
                          <a:latin typeface="Trebuchet MS"/>
                          <a:cs typeface="Trebuchet MS"/>
                        </a:rPr>
                        <a:t>treatment</a:t>
                      </a:r>
                      <a:endParaRPr sz="2000">
                        <a:latin typeface="Trebuchet MS"/>
                        <a:cs typeface="Trebuchet MS"/>
                      </a:endParaRPr>
                    </a:p>
                  </a:txBody>
                  <a:tcPr marL="0" marR="0" marB="0" marT="37465">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9EB"/>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7575" y="609282"/>
            <a:ext cx="2583180" cy="701040"/>
          </a:xfrm>
          <a:prstGeom prst="rect">
            <a:avLst/>
          </a:prstGeom>
        </p:spPr>
        <p:txBody>
          <a:bodyPr wrap="square" lIns="0" tIns="16510" rIns="0" bIns="0" rtlCol="0" vert="horz">
            <a:spAutoFit/>
          </a:bodyPr>
          <a:lstStyle/>
          <a:p>
            <a:pPr marL="12700">
              <a:lnSpc>
                <a:spcPct val="100000"/>
              </a:lnSpc>
              <a:spcBef>
                <a:spcPts val="130"/>
              </a:spcBef>
            </a:pPr>
            <a:r>
              <a:rPr dirty="0" sz="4400" spc="-10">
                <a:latin typeface="Calibri"/>
                <a:cs typeface="Calibri"/>
              </a:rPr>
              <a:t>Questions?</a:t>
            </a:r>
            <a:endParaRPr sz="4400">
              <a:latin typeface="Calibri"/>
              <a:cs typeface="Calibri"/>
            </a:endParaRPr>
          </a:p>
        </p:txBody>
      </p:sp>
      <p:sp>
        <p:nvSpPr>
          <p:cNvPr id="3" name="object 3" descr=""/>
          <p:cNvSpPr txBox="1"/>
          <p:nvPr/>
        </p:nvSpPr>
        <p:spPr>
          <a:xfrm>
            <a:off x="917575" y="1846072"/>
            <a:ext cx="4455795" cy="1055370"/>
          </a:xfrm>
          <a:prstGeom prst="rect">
            <a:avLst/>
          </a:prstGeom>
        </p:spPr>
        <p:txBody>
          <a:bodyPr wrap="square" lIns="0" tIns="11430" rIns="0" bIns="0" rtlCol="0" vert="horz">
            <a:spAutoFit/>
          </a:bodyPr>
          <a:lstStyle/>
          <a:p>
            <a:pPr marL="12700" marR="5080">
              <a:lnSpc>
                <a:spcPct val="122900"/>
              </a:lnSpc>
              <a:spcBef>
                <a:spcPts val="90"/>
              </a:spcBef>
            </a:pPr>
            <a:r>
              <a:rPr dirty="0" sz="2750">
                <a:latin typeface="Arial MT"/>
                <a:cs typeface="Arial MT"/>
              </a:rPr>
              <a:t>Email:</a:t>
            </a:r>
            <a:r>
              <a:rPr dirty="0" sz="2750" spc="25">
                <a:latin typeface="Arial MT"/>
                <a:cs typeface="Arial MT"/>
              </a:rPr>
              <a:t> </a:t>
            </a:r>
            <a:r>
              <a:rPr dirty="0" sz="2750">
                <a:latin typeface="Arial MT"/>
                <a:cs typeface="Arial MT"/>
              </a:rPr>
              <a:t>Tiffany</a:t>
            </a:r>
            <a:r>
              <a:rPr dirty="0" sz="2750" spc="90">
                <a:latin typeface="Arial MT"/>
                <a:cs typeface="Arial MT"/>
              </a:rPr>
              <a:t> </a:t>
            </a:r>
            <a:r>
              <a:rPr dirty="0" sz="2750">
                <a:latin typeface="Arial MT"/>
                <a:cs typeface="Arial MT"/>
              </a:rPr>
              <a:t>Lu,</a:t>
            </a:r>
            <a:r>
              <a:rPr dirty="0" sz="2750" spc="110">
                <a:latin typeface="Arial MT"/>
                <a:cs typeface="Arial MT"/>
              </a:rPr>
              <a:t> </a:t>
            </a:r>
            <a:r>
              <a:rPr dirty="0" sz="2750">
                <a:latin typeface="Arial MT"/>
                <a:cs typeface="Arial MT"/>
              </a:rPr>
              <a:t>MD</a:t>
            </a:r>
            <a:r>
              <a:rPr dirty="0" sz="2750" spc="150">
                <a:latin typeface="Arial MT"/>
                <a:cs typeface="Arial MT"/>
              </a:rPr>
              <a:t> </a:t>
            </a:r>
            <a:r>
              <a:rPr dirty="0" sz="2750">
                <a:latin typeface="Arial MT"/>
                <a:cs typeface="Arial MT"/>
              </a:rPr>
              <a:t>MS</a:t>
            </a:r>
            <a:r>
              <a:rPr dirty="0" sz="2750" spc="75">
                <a:latin typeface="Arial MT"/>
                <a:cs typeface="Arial MT"/>
              </a:rPr>
              <a:t> </a:t>
            </a:r>
            <a:r>
              <a:rPr dirty="0" sz="2750" spc="-25">
                <a:latin typeface="Arial MT"/>
                <a:cs typeface="Arial MT"/>
              </a:rPr>
              <a:t>at </a:t>
            </a:r>
            <a:r>
              <a:rPr dirty="0" u="sng" sz="2750" spc="-10">
                <a:solidFill>
                  <a:srgbClr val="467885"/>
                </a:solidFill>
                <a:uFill>
                  <a:solidFill>
                    <a:srgbClr val="467885"/>
                  </a:solidFill>
                </a:uFill>
                <a:latin typeface="Arial MT"/>
                <a:cs typeface="Arial MT"/>
                <a:hlinkClick r:id="rcIda99b6dd7f317472c"/>
              </a:rPr>
              <a:t>lut7@nychhc.org</a:t>
            </a:r>
            <a:endParaRPr sz="2750">
              <a:latin typeface="Arial MT"/>
              <a:cs typeface="Arial MT"/>
            </a:endParaRPr>
          </a:p>
        </p:txBody>
      </p:sp>
      <p:pic>
        <p:nvPicPr>
          <p:cNvPr id="4" name="object 4"/>
          <p:cNvPicPr/>
          <p:nvPr/>
        </p:nvPicPr>
        <p:blipFill>
          <a:blip r:embed="Ra489098f65694108" cstate="print"/>
          <a:stretch>
            <a:fillRect/>
          </a:stretch>
        </p:blipFill>
        <p:spPr>
          <a:xfrm>
            <a:off x="7167904" y="2000250"/>
            <a:ext cx="3595345" cy="33623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D285C-DFDB-A5B1-38C8-28601C804B5E}"/>
              </a:ext>
            </a:extLst>
          </p:cNvPr>
          <p:cNvPicPr>
            <a:picLocks noChangeAspect="1"/>
          </p:cNvPicPr>
          <p:nvPr/>
        </p:nvPicPr>
        <p:blipFill rotWithShape="1">
          <a:blip r:embed="Rd40f2941bb384191"/>
          <a:srcRect t="16129" b="8872"/>
          <a:stretch/>
        </p:blipFill>
        <p:spPr>
          <a:xfrm>
            <a:off x="14751" y="-1"/>
            <a:ext cx="12192000" cy="6858001"/>
          </a:xfrm>
          <a:prstGeom prst="rect">
            <a:avLst/>
          </a:prstGeom>
          <a:ln>
            <a:solidFill>
              <a:schemeClr val="tx1"/>
            </a:solidFill>
          </a:ln>
        </p:spPr>
      </p:pic>
    </p:spTree>
    <p:extLst>
      <p:ext uri="{BB962C8B-B14F-4D97-AF65-F5344CB8AC3E}">
        <p14:creationId xmlns:p14="http://schemas.microsoft.com/office/powerpoint/2010/main" val="3895388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468630">
              <a:lnSpc>
                <a:spcPct val="100000"/>
              </a:lnSpc>
              <a:spcBef>
                <a:spcPts val="130"/>
              </a:spcBef>
            </a:pPr>
            <a:r>
              <a:rPr dirty="0"/>
              <a:t>Overdose</a:t>
            </a:r>
            <a:r>
              <a:rPr dirty="0" spc="20"/>
              <a:t> </a:t>
            </a:r>
            <a:r>
              <a:rPr dirty="0"/>
              <a:t>Disparities</a:t>
            </a:r>
            <a:r>
              <a:rPr dirty="0" spc="75"/>
              <a:t> </a:t>
            </a:r>
            <a:r>
              <a:rPr dirty="0"/>
              <a:t>by</a:t>
            </a:r>
            <a:r>
              <a:rPr dirty="0" spc="60"/>
              <a:t> </a:t>
            </a:r>
            <a:r>
              <a:rPr dirty="0" spc="-10"/>
              <a:t>Borough</a:t>
            </a:r>
          </a:p>
        </p:txBody>
      </p:sp>
      <p:sp>
        <p:nvSpPr>
          <p:cNvPr id="3" name="object 3" descr=""/>
          <p:cNvSpPr txBox="1"/>
          <p:nvPr/>
        </p:nvSpPr>
        <p:spPr>
          <a:xfrm>
            <a:off x="8678926" y="6448107"/>
            <a:ext cx="2954655" cy="208279"/>
          </a:xfrm>
          <a:prstGeom prst="rect">
            <a:avLst/>
          </a:prstGeom>
        </p:spPr>
        <p:txBody>
          <a:bodyPr wrap="square" lIns="0" tIns="12700" rIns="0" bIns="0" rtlCol="0" vert="horz">
            <a:spAutoFit/>
          </a:bodyPr>
          <a:lstStyle/>
          <a:p>
            <a:pPr marL="12700">
              <a:lnSpc>
                <a:spcPct val="100000"/>
              </a:lnSpc>
              <a:spcBef>
                <a:spcPts val="100"/>
              </a:spcBef>
            </a:pPr>
            <a:r>
              <a:rPr dirty="0" sz="1200">
                <a:latin typeface="Arial MT"/>
                <a:cs typeface="Arial MT"/>
              </a:rPr>
              <a:t>NYC</a:t>
            </a:r>
            <a:r>
              <a:rPr dirty="0" sz="1200" spc="-25">
                <a:latin typeface="Arial MT"/>
                <a:cs typeface="Arial MT"/>
              </a:rPr>
              <a:t> </a:t>
            </a:r>
            <a:r>
              <a:rPr dirty="0" sz="1200">
                <a:latin typeface="Arial MT"/>
                <a:cs typeface="Arial MT"/>
              </a:rPr>
              <a:t>Epi</a:t>
            </a:r>
            <a:r>
              <a:rPr dirty="0" sz="1200" spc="-25">
                <a:latin typeface="Arial MT"/>
                <a:cs typeface="Arial MT"/>
              </a:rPr>
              <a:t> </a:t>
            </a:r>
            <a:r>
              <a:rPr dirty="0" sz="1200">
                <a:latin typeface="Arial MT"/>
                <a:cs typeface="Arial MT"/>
              </a:rPr>
              <a:t>Data</a:t>
            </a:r>
            <a:r>
              <a:rPr dirty="0" sz="1200" spc="-50">
                <a:latin typeface="Arial MT"/>
                <a:cs typeface="Arial MT"/>
              </a:rPr>
              <a:t> </a:t>
            </a:r>
            <a:r>
              <a:rPr dirty="0" sz="1200">
                <a:latin typeface="Arial MT"/>
                <a:cs typeface="Arial MT"/>
              </a:rPr>
              <a:t>Brief</a:t>
            </a:r>
            <a:r>
              <a:rPr dirty="0" sz="1200" spc="-15">
                <a:latin typeface="Arial MT"/>
                <a:cs typeface="Arial MT"/>
              </a:rPr>
              <a:t> </a:t>
            </a:r>
            <a:r>
              <a:rPr dirty="0" sz="1200">
                <a:latin typeface="Arial MT"/>
                <a:cs typeface="Arial MT"/>
              </a:rPr>
              <a:t>October</a:t>
            </a:r>
            <a:r>
              <a:rPr dirty="0" sz="1200" spc="-10">
                <a:latin typeface="Arial MT"/>
                <a:cs typeface="Arial MT"/>
              </a:rPr>
              <a:t> </a:t>
            </a:r>
            <a:r>
              <a:rPr dirty="0" sz="1200">
                <a:latin typeface="Arial MT"/>
                <a:cs typeface="Arial MT"/>
              </a:rPr>
              <a:t>2024.</a:t>
            </a:r>
            <a:r>
              <a:rPr dirty="0" sz="1200" spc="-15">
                <a:latin typeface="Arial MT"/>
                <a:cs typeface="Arial MT"/>
              </a:rPr>
              <a:t> </a:t>
            </a:r>
            <a:r>
              <a:rPr dirty="0" sz="1200">
                <a:latin typeface="Arial MT"/>
                <a:cs typeface="Arial MT"/>
              </a:rPr>
              <a:t>No.</a:t>
            </a:r>
            <a:r>
              <a:rPr dirty="0" sz="1200" spc="-15">
                <a:latin typeface="Arial MT"/>
                <a:cs typeface="Arial MT"/>
              </a:rPr>
              <a:t> </a:t>
            </a:r>
            <a:r>
              <a:rPr dirty="0" sz="1200" spc="-20">
                <a:latin typeface="Arial MT"/>
                <a:cs typeface="Arial MT"/>
              </a:rPr>
              <a:t>142.</a:t>
            </a:r>
            <a:endParaRPr sz="1200">
              <a:latin typeface="Arial MT"/>
              <a:cs typeface="Arial MT"/>
            </a:endParaRPr>
          </a:p>
        </p:txBody>
      </p:sp>
      <p:pic>
        <p:nvPicPr>
          <p:cNvPr id="4" name="object 4"/>
          <p:cNvPicPr/>
          <p:nvPr/>
        </p:nvPicPr>
        <p:blipFill>
          <a:blip r:embed="R80a9fd7f09244d7c" cstate="print"/>
          <a:stretch>
            <a:fillRect/>
          </a:stretch>
        </p:blipFill>
        <p:spPr>
          <a:xfrm>
            <a:off x="5248275" y="1989436"/>
            <a:ext cx="6612782" cy="3917540"/>
          </a:xfrm>
          <a:prstGeom prst="rect">
            <a:avLst/>
          </a:prstGeom>
        </p:spPr>
      </p:pic>
      <p:pic>
        <p:nvPicPr>
          <p:cNvPr id="5" name="object 5"/>
          <p:cNvPicPr/>
          <p:nvPr/>
        </p:nvPicPr>
        <p:blipFill>
          <a:blip r:embed="Rcad5940147c14296" cstate="print"/>
          <a:stretch>
            <a:fillRect/>
          </a:stretch>
        </p:blipFill>
        <p:spPr>
          <a:xfrm>
            <a:off x="422270" y="2044785"/>
            <a:ext cx="4593731" cy="360984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4C93-4162-6510-0A4B-7E378CC79B78}"/>
              </a:ext>
            </a:extLst>
          </p:cNvPr>
          <p:cNvSpPr>
            <a:spLocks noGrp="1"/>
          </p:cNvSpPr>
          <p:nvPr>
            <p:ph type="title"/>
          </p:nvPr>
        </p:nvSpPr>
        <p:spPr/>
        <p:txBody>
          <a:bodyPr/>
          <a:lstStyle/>
          <a:p>
            <a:r>
              <a:rPr lang="en-US" dirty="0"/>
              <a:t>Budget Period 1</a:t>
            </a:r>
          </a:p>
        </p:txBody>
      </p:sp>
      <p:sp>
        <p:nvSpPr>
          <p:cNvPr id="3" name="Content Placeholder 2">
            <a:extLst>
              <a:ext uri="{FF2B5EF4-FFF2-40B4-BE49-F238E27FC236}">
                <a16:creationId xmlns:a16="http://schemas.microsoft.com/office/drawing/2014/main" id="{857C0101-CCFA-0435-2233-D223F2F0F25F}"/>
              </a:ext>
            </a:extLst>
          </p:cNvPr>
          <p:cNvSpPr>
            <a:spLocks noGrp="1"/>
          </p:cNvSpPr>
          <p:nvPr>
            <p:ph idx="1"/>
          </p:nvPr>
        </p:nvSpPr>
        <p:spPr/>
        <p:txBody>
          <a:bodyPr anchor="ctr" anchorCtr="1">
            <a:normAutofit/>
          </a:bodyPr>
          <a:lstStyle/>
          <a:p>
            <a:pPr marL="0" indent="0">
              <a:buNone/>
            </a:pPr>
            <a:r>
              <a:rPr lang="en-US" sz="4800" dirty="0"/>
              <a:t>Update For Coalition Partners</a:t>
            </a:r>
          </a:p>
        </p:txBody>
      </p:sp>
    </p:spTree>
    <p:extLst>
      <p:ext uri="{BB962C8B-B14F-4D97-AF65-F5344CB8AC3E}">
        <p14:creationId xmlns:p14="http://schemas.microsoft.com/office/powerpoint/2010/main" val="221030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BB65-4D8A-2F25-BCB8-8EE3717B9A25}"/>
              </a:ext>
            </a:extLst>
          </p:cNvPr>
          <p:cNvSpPr>
            <a:spLocks noGrp="1"/>
          </p:cNvSpPr>
          <p:nvPr>
            <p:ph type="title"/>
          </p:nvPr>
        </p:nvSpPr>
        <p:spPr/>
        <p:txBody>
          <a:bodyPr/>
          <a:lstStyle/>
          <a:p>
            <a:r>
              <a:rPr lang="en-US" dirty="0"/>
              <a:t>March 2025</a:t>
            </a:r>
          </a:p>
        </p:txBody>
      </p:sp>
      <p:sp>
        <p:nvSpPr>
          <p:cNvPr id="3" name="Content Placeholder 2">
            <a:extLst>
              <a:ext uri="{FF2B5EF4-FFF2-40B4-BE49-F238E27FC236}">
                <a16:creationId xmlns:a16="http://schemas.microsoft.com/office/drawing/2014/main" id="{F9596F4E-DF85-200F-45C0-8163D3990115}"/>
              </a:ext>
            </a:extLst>
          </p:cNvPr>
          <p:cNvSpPr>
            <a:spLocks noGrp="1"/>
          </p:cNvSpPr>
          <p:nvPr>
            <p:ph idx="1"/>
          </p:nvPr>
        </p:nvSpPr>
        <p:spPr>
          <a:xfrm>
            <a:off x="452305" y="1690689"/>
            <a:ext cx="5554211" cy="4391330"/>
          </a:xfrm>
        </p:spPr>
        <p:txBody>
          <a:bodyPr>
            <a:normAutofit/>
          </a:bodyPr>
          <a:lstStyle/>
          <a:p>
            <a:r>
              <a:rPr lang="en-US" b="1" dirty="0"/>
              <a:t>Coalition Meeting #3</a:t>
            </a:r>
          </a:p>
          <a:p>
            <a:r>
              <a:rPr lang="en-US" dirty="0"/>
              <a:t>Queens Coalition Co-Host</a:t>
            </a:r>
          </a:p>
          <a:p>
            <a:r>
              <a:rPr lang="en-US" dirty="0"/>
              <a:t>March 25 (10 AM – 1 PM)</a:t>
            </a:r>
          </a:p>
          <a:p>
            <a:r>
              <a:rPr lang="en-US" dirty="0"/>
              <a:t>CUNY School of Law, 2 Court Sq</a:t>
            </a:r>
          </a:p>
          <a:p>
            <a:endParaRPr lang="en-US" dirty="0"/>
          </a:p>
          <a:p>
            <a:r>
              <a:rPr lang="en-US" dirty="0"/>
              <a:t>Queens Coalition Presentations</a:t>
            </a:r>
          </a:p>
          <a:p>
            <a:r>
              <a:rPr lang="en-US" dirty="0"/>
              <a:t>Citywide Response to Radiological Dispersion Device (RDD), Radiation Injuries, Acute Radiation Syndrome </a:t>
            </a:r>
          </a:p>
        </p:txBody>
      </p:sp>
      <p:sp>
        <p:nvSpPr>
          <p:cNvPr id="4" name="Content Placeholder 2">
            <a:extLst>
              <a:ext uri="{FF2B5EF4-FFF2-40B4-BE49-F238E27FC236}">
                <a16:creationId xmlns:a16="http://schemas.microsoft.com/office/drawing/2014/main" id="{36AD47B3-E7F9-E1AF-3CD8-2ABC3D4628A8}"/>
              </a:ext>
            </a:extLst>
          </p:cNvPr>
          <p:cNvSpPr txBox="1">
            <a:spLocks/>
          </p:cNvSpPr>
          <p:nvPr/>
        </p:nvSpPr>
        <p:spPr>
          <a:xfrm>
            <a:off x="6210047" y="1692087"/>
            <a:ext cx="5849219" cy="4391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New Coalition Educational Series</a:t>
            </a:r>
          </a:p>
          <a:p>
            <a:r>
              <a:rPr lang="en-US" dirty="0"/>
              <a:t>Coalition, Coalition Adjacent Partners</a:t>
            </a:r>
          </a:p>
          <a:p>
            <a:r>
              <a:rPr lang="en-US" dirty="0"/>
              <a:t>March Date TBD, 12 Noon (1 Hour)</a:t>
            </a:r>
          </a:p>
          <a:p>
            <a:r>
              <a:rPr lang="en-US" dirty="0"/>
              <a:t>Calendar Item to Follow</a:t>
            </a:r>
          </a:p>
          <a:p>
            <a:endParaRPr lang="en-US" dirty="0"/>
          </a:p>
          <a:p>
            <a:r>
              <a:rPr lang="en-US" dirty="0"/>
              <a:t>Please contact Summer with ideas for future speakers</a:t>
            </a:r>
          </a:p>
          <a:p>
            <a:r>
              <a:rPr lang="en-US" dirty="0">
                <a:hlinkClick r:id="rcIdf3391e391eb242e7"/>
              </a:rPr>
              <a:t>swilliams15@health.nyc.gov</a:t>
            </a:r>
            <a:r>
              <a:rPr lang="en-US" dirty="0"/>
              <a:t>  </a:t>
            </a:r>
          </a:p>
        </p:txBody>
      </p:sp>
    </p:spTree>
    <p:extLst>
      <p:ext uri="{BB962C8B-B14F-4D97-AF65-F5344CB8AC3E}">
        <p14:creationId xmlns:p14="http://schemas.microsoft.com/office/powerpoint/2010/main" val="3553416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2BB8B09-1004-F06E-87D1-8BF9DFD961A9}"/>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6D3B8CD5-BC53-5280-9D85-55033725133C}"/>
                </a:ext>
              </a:extLst>
            </p:cNvPr>
            <p:cNvPicPr>
              <a:picLocks noChangeAspect="1"/>
            </p:cNvPicPr>
            <p:nvPr/>
          </p:nvPicPr>
          <p:blipFill rotWithShape="1">
            <a:blip r:embed="R624e804c85fc43f9"/>
            <a:srcRect l="3413" r="3413"/>
            <a:stretch/>
          </p:blipFill>
          <p:spPr>
            <a:xfrm>
              <a:off x="0" y="0"/>
              <a:ext cx="12192000" cy="6858000"/>
            </a:xfrm>
            <a:prstGeom prst="rect">
              <a:avLst/>
            </a:prstGeom>
            <a:ln>
              <a:solidFill>
                <a:schemeClr val="tx1"/>
              </a:solidFill>
            </a:ln>
          </p:spPr>
        </p:pic>
        <p:sp>
          <p:nvSpPr>
            <p:cNvPr id="6" name="Rectangle 5">
              <a:extLst>
                <a:ext uri="{FF2B5EF4-FFF2-40B4-BE49-F238E27FC236}">
                  <a16:creationId xmlns:a16="http://schemas.microsoft.com/office/drawing/2014/main" id="{0327108B-7EED-BEEB-0AA8-E61D5825F2EE}"/>
                </a:ext>
              </a:extLst>
            </p:cNvPr>
            <p:cNvSpPr/>
            <p:nvPr/>
          </p:nvSpPr>
          <p:spPr>
            <a:xfrm>
              <a:off x="7875640" y="5380206"/>
              <a:ext cx="4188538"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Black" panose="020B0A04020102020204" pitchFamily="34" charset="0"/>
                </a:rPr>
                <a:t>Year Of </a:t>
              </a:r>
            </a:p>
            <a:p>
              <a:pPr algn="ctr"/>
              <a:r>
                <a:rPr lang="en-US" sz="4400" b="1" dirty="0">
                  <a:solidFill>
                    <a:srgbClr val="FF0000"/>
                  </a:solidFill>
                  <a:latin typeface="Arial Black" panose="020B0A04020102020204" pitchFamily="34" charset="0"/>
                </a:rPr>
                <a:t>The Snake </a:t>
              </a:r>
            </a:p>
          </p:txBody>
        </p:sp>
      </p:grpSp>
      <p:sp>
        <p:nvSpPr>
          <p:cNvPr id="9" name="Rectangle 8">
            <a:extLst>
              <a:ext uri="{FF2B5EF4-FFF2-40B4-BE49-F238E27FC236}">
                <a16:creationId xmlns:a16="http://schemas.microsoft.com/office/drawing/2014/main" id="{BD7FB14A-C1D5-4F22-78DE-514A11D26C25}"/>
              </a:ext>
            </a:extLst>
          </p:cNvPr>
          <p:cNvSpPr/>
          <p:nvPr/>
        </p:nvSpPr>
        <p:spPr>
          <a:xfrm>
            <a:off x="7875640" y="5380206"/>
            <a:ext cx="4188538"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Black" panose="020B0A04020102020204" pitchFamily="34" charset="0"/>
              </a:rPr>
              <a:t>Year Of </a:t>
            </a:r>
          </a:p>
          <a:p>
            <a:pPr algn="ctr"/>
            <a:r>
              <a:rPr lang="en-US" sz="4400" b="1" dirty="0">
                <a:solidFill>
                  <a:srgbClr val="FF0000"/>
                </a:solidFill>
                <a:latin typeface="Arial Black" panose="020B0A04020102020204" pitchFamily="34" charset="0"/>
              </a:rPr>
              <a:t>The MRSE! </a:t>
            </a:r>
          </a:p>
        </p:txBody>
      </p:sp>
      <p:pic>
        <p:nvPicPr>
          <p:cNvPr id="14" name="Picture 13">
            <a:extLst>
              <a:ext uri="{FF2B5EF4-FFF2-40B4-BE49-F238E27FC236}">
                <a16:creationId xmlns:a16="http://schemas.microsoft.com/office/drawing/2014/main" id="{23A963D2-9B2B-E680-79DD-34F863EC8858}"/>
              </a:ext>
            </a:extLst>
          </p:cNvPr>
          <p:cNvPicPr>
            <a:picLocks noChangeAspect="1"/>
          </p:cNvPicPr>
          <p:nvPr/>
        </p:nvPicPr>
        <p:blipFill rotWithShape="1">
          <a:blip r:embed="R6b5b3c1936734296"/>
          <a:srcRect l="48865" t="61150" r="41470" b="4444"/>
          <a:stretch/>
        </p:blipFill>
        <p:spPr>
          <a:xfrm rot="20699851">
            <a:off x="5603647" y="2054847"/>
            <a:ext cx="962630" cy="1878691"/>
          </a:xfrm>
          <a:prstGeom prst="rect">
            <a:avLst/>
          </a:prstGeom>
          <a:ln w="25400">
            <a:solidFill>
              <a:schemeClr val="accent1">
                <a:shade val="15000"/>
              </a:schemeClr>
            </a:solidFill>
          </a:ln>
        </p:spPr>
      </p:pic>
      <p:pic>
        <p:nvPicPr>
          <p:cNvPr id="13" name="Picture 12">
            <a:extLst>
              <a:ext uri="{FF2B5EF4-FFF2-40B4-BE49-F238E27FC236}">
                <a16:creationId xmlns:a16="http://schemas.microsoft.com/office/drawing/2014/main" id="{F0A0F682-505D-235F-02F7-0B09BD46EE4B}"/>
              </a:ext>
            </a:extLst>
          </p:cNvPr>
          <p:cNvPicPr>
            <a:picLocks noChangeAspect="1"/>
          </p:cNvPicPr>
          <p:nvPr/>
        </p:nvPicPr>
        <p:blipFill>
          <a:blip r:embed="R2691cee582a84a91"/>
          <a:stretch>
            <a:fillRect/>
          </a:stretch>
        </p:blipFill>
        <p:spPr>
          <a:xfrm rot="629474">
            <a:off x="6592484" y="2071549"/>
            <a:ext cx="1370946" cy="1858885"/>
          </a:xfrm>
          <a:prstGeom prst="rect">
            <a:avLst/>
          </a:prstGeom>
          <a:ln w="25400">
            <a:solidFill>
              <a:schemeClr val="accent1">
                <a:shade val="15000"/>
              </a:schemeClr>
            </a:solidFill>
          </a:ln>
        </p:spPr>
      </p:pic>
      <p:sp>
        <p:nvSpPr>
          <p:cNvPr id="12" name="Rectangle 11">
            <a:extLst>
              <a:ext uri="{FF2B5EF4-FFF2-40B4-BE49-F238E27FC236}">
                <a16:creationId xmlns:a16="http://schemas.microsoft.com/office/drawing/2014/main" id="{D4E4F8B3-0B92-9EE8-1027-03466AA3C60F}"/>
              </a:ext>
            </a:extLst>
          </p:cNvPr>
          <p:cNvSpPr/>
          <p:nvPr/>
        </p:nvSpPr>
        <p:spPr>
          <a:xfrm rot="1966601">
            <a:off x="7185829" y="2694160"/>
            <a:ext cx="1379621" cy="1856874"/>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Rapid Patient Discharge Plan</a:t>
            </a:r>
          </a:p>
        </p:txBody>
      </p:sp>
      <p:sp>
        <p:nvSpPr>
          <p:cNvPr id="11" name="Rectangle 10">
            <a:extLst>
              <a:ext uri="{FF2B5EF4-FFF2-40B4-BE49-F238E27FC236}">
                <a16:creationId xmlns:a16="http://schemas.microsoft.com/office/drawing/2014/main" id="{EB704D78-7F56-CD0B-622B-2CD896E1B3FA}"/>
              </a:ext>
            </a:extLst>
          </p:cNvPr>
          <p:cNvSpPr/>
          <p:nvPr/>
        </p:nvSpPr>
        <p:spPr>
          <a:xfrm rot="19670973">
            <a:off x="4459707" y="2695073"/>
            <a:ext cx="1379621" cy="1856874"/>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Emergency Operations Plan</a:t>
            </a:r>
          </a:p>
          <a:p>
            <a:pPr algn="ctr"/>
            <a:r>
              <a:rPr lang="en-US" b="1" dirty="0">
                <a:solidFill>
                  <a:schemeClr val="tx1"/>
                </a:solidFill>
              </a:rPr>
              <a:t>Surge Annex</a:t>
            </a:r>
          </a:p>
        </p:txBody>
      </p:sp>
      <p:pic>
        <p:nvPicPr>
          <p:cNvPr id="18" name="Graphic 17" descr="Baseball hat with solid fill">
            <a:extLst>
              <a:ext uri="{FF2B5EF4-FFF2-40B4-BE49-F238E27FC236}">
                <a16:creationId xmlns:a16="http://schemas.microsoft.com/office/drawing/2014/main" id="{0F73DCA6-E114-5D98-DA6C-7B51B38C99C3}"/>
              </a:ext>
            </a:extLst>
          </p:cNvPr>
          <p:cNvPicPr>
            <a:picLocks noChangeAspect="1"/>
          </p:cNvPicPr>
          <p:nvPr/>
        </p:nvPicPr>
        <p:blipFill>
          <a:blip r:embed="R7052cb8563d94861">
            <a:extLst>
              <a:ext uri="{28A0092B-C50C-407E-A947-70E740481C1C}">
                <a14:useLocalDpi xmlns:a14="http://schemas.microsoft.com/office/drawing/2010/main" val="0"/>
              </a:ext>
              <a:ext uri="{96DAC541-7B7A-43D3-8B79-37D633B846F1}">
                <asvg:svgBlip xmlns:asvg="http://schemas.microsoft.com/office/drawing/2016/SVG/main" r:embed="R9bb490b475ac487f"/>
              </a:ext>
            </a:extLst>
          </a:blip>
          <a:stretch>
            <a:fillRect/>
          </a:stretch>
        </p:blipFill>
        <p:spPr>
          <a:xfrm rot="19772489">
            <a:off x="4771188" y="-296608"/>
            <a:ext cx="1729654" cy="1729654"/>
          </a:xfrm>
          <a:prstGeom prst="rect">
            <a:avLst/>
          </a:prstGeom>
        </p:spPr>
      </p:pic>
      <p:sp>
        <p:nvSpPr>
          <p:cNvPr id="19" name="Rectangle 18">
            <a:extLst>
              <a:ext uri="{FF2B5EF4-FFF2-40B4-BE49-F238E27FC236}">
                <a16:creationId xmlns:a16="http://schemas.microsoft.com/office/drawing/2014/main" id="{0D6E206A-1C24-A3C8-7F50-66FAEE1ED648}"/>
              </a:ext>
            </a:extLst>
          </p:cNvPr>
          <p:cNvSpPr/>
          <p:nvPr/>
        </p:nvSpPr>
        <p:spPr>
          <a:xfrm rot="18860521">
            <a:off x="5064099" y="431354"/>
            <a:ext cx="713579" cy="531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Transfer Center</a:t>
            </a:r>
          </a:p>
        </p:txBody>
      </p:sp>
      <p:sp>
        <p:nvSpPr>
          <p:cNvPr id="2" name="Rectangle 1">
            <a:extLst>
              <a:ext uri="{FF2B5EF4-FFF2-40B4-BE49-F238E27FC236}">
                <a16:creationId xmlns:a16="http://schemas.microsoft.com/office/drawing/2014/main" id="{8C6487B0-91B6-2858-E29F-37D819ABE00F}"/>
              </a:ext>
            </a:extLst>
          </p:cNvPr>
          <p:cNvSpPr/>
          <p:nvPr/>
        </p:nvSpPr>
        <p:spPr>
          <a:xfrm rot="18983308">
            <a:off x="5072747" y="433992"/>
            <a:ext cx="302256" cy="1541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7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19" grpId="0" animBg="1"/>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FF79-FE98-A292-F3CA-F0C50EB1A6DD}"/>
              </a:ext>
            </a:extLst>
          </p:cNvPr>
          <p:cNvSpPr>
            <a:spLocks noGrp="1"/>
          </p:cNvSpPr>
          <p:nvPr>
            <p:ph type="title"/>
          </p:nvPr>
        </p:nvSpPr>
        <p:spPr/>
        <p:txBody>
          <a:bodyPr/>
          <a:lstStyle/>
          <a:p>
            <a:r>
              <a:rPr lang="en-US" b="1" dirty="0"/>
              <a:t>Thank You</a:t>
            </a:r>
          </a:p>
        </p:txBody>
      </p:sp>
      <p:sp>
        <p:nvSpPr>
          <p:cNvPr id="3" name="Content Placeholder 2">
            <a:extLst>
              <a:ext uri="{FF2B5EF4-FFF2-40B4-BE49-F238E27FC236}">
                <a16:creationId xmlns:a16="http://schemas.microsoft.com/office/drawing/2014/main" id="{1417D8DA-00EC-BAEC-C438-309FD34DEF39}"/>
              </a:ext>
            </a:extLst>
          </p:cNvPr>
          <p:cNvSpPr>
            <a:spLocks noGrp="1"/>
          </p:cNvSpPr>
          <p:nvPr>
            <p:ph idx="1"/>
          </p:nvPr>
        </p:nvSpPr>
        <p:spPr/>
        <p:txBody>
          <a:bodyPr/>
          <a:lstStyle/>
          <a:p>
            <a:pPr marL="0" indent="0" algn="ctr">
              <a:buNone/>
            </a:pPr>
            <a:endParaRPr lang="en-US" b="1" dirty="0"/>
          </a:p>
          <a:p>
            <a:pPr marL="0" indent="0" algn="ctr">
              <a:buNone/>
            </a:pPr>
            <a:r>
              <a:rPr lang="en-US" b="1" dirty="0"/>
              <a:t>Al Villacara, DMD</a:t>
            </a:r>
          </a:p>
          <a:p>
            <a:pPr marL="0" indent="0" algn="ctr">
              <a:buNone/>
            </a:pPr>
            <a:r>
              <a:rPr lang="en-US" b="1" dirty="0"/>
              <a:t>Executive Director, Healthcare System Readiness</a:t>
            </a:r>
          </a:p>
          <a:p>
            <a:pPr marL="0" indent="0" algn="ctr">
              <a:buNone/>
            </a:pPr>
            <a:r>
              <a:rPr lang="en-US" b="1" dirty="0"/>
              <a:t>Office:  </a:t>
            </a:r>
            <a:r>
              <a:rPr lang="en-US" dirty="0"/>
              <a:t>(347) 396-2948</a:t>
            </a:r>
          </a:p>
          <a:p>
            <a:pPr marL="0" indent="0" algn="ctr">
              <a:buNone/>
            </a:pPr>
            <a:r>
              <a:rPr lang="en-US" b="1" dirty="0"/>
              <a:t>Cell:  </a:t>
            </a:r>
            <a:r>
              <a:rPr lang="en-US" dirty="0"/>
              <a:t>(929) 996-8222</a:t>
            </a:r>
          </a:p>
          <a:p>
            <a:pPr marL="0" indent="0" algn="ctr">
              <a:buNone/>
            </a:pPr>
            <a:r>
              <a:rPr lang="en-US" b="1" dirty="0"/>
              <a:t>Email:  </a:t>
            </a:r>
            <a:r>
              <a:rPr lang="en-US" dirty="0">
                <a:hlinkClick r:id="rcIdb07abf0d7816488b"/>
              </a:rPr>
              <a:t>avillacara@health.nyc.gov</a:t>
            </a:r>
            <a:r>
              <a:rPr lang="en-US" dirty="0"/>
              <a:t> </a:t>
            </a:r>
          </a:p>
        </p:txBody>
      </p:sp>
    </p:spTree>
    <p:extLst>
      <p:ext uri="{BB962C8B-B14F-4D97-AF65-F5344CB8AC3E}">
        <p14:creationId xmlns:p14="http://schemas.microsoft.com/office/powerpoint/2010/main" val="2276466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7881" y="1882774"/>
            <a:ext cx="10464800" cy="1927225"/>
          </a:xfrm>
        </p:spPr>
        <p:txBody>
          <a:bodyPr/>
          <a:lstStyle/>
          <a:p>
            <a:r>
              <a:rPr lang="en-US" sz="5333" dirty="0"/>
              <a:t>2025 NYC Medical Response </a:t>
            </a:r>
            <a:br>
              <a:rPr lang="en-US" sz="5333" dirty="0"/>
            </a:br>
            <a:r>
              <a:rPr lang="en-US" sz="5333" dirty="0"/>
              <a:t>to Surge Exercise</a:t>
            </a:r>
          </a:p>
        </p:txBody>
      </p:sp>
      <p:sp>
        <p:nvSpPr>
          <p:cNvPr id="5" name="Subtitle 4"/>
          <p:cNvSpPr>
            <a:spLocks noGrp="1"/>
          </p:cNvSpPr>
          <p:nvPr>
            <p:ph type="subTitle" idx="1"/>
          </p:nvPr>
        </p:nvSpPr>
        <p:spPr>
          <a:xfrm>
            <a:off x="713590" y="3888888"/>
            <a:ext cx="8534400" cy="830132"/>
          </a:xfrm>
        </p:spPr>
        <p:txBody>
          <a:bodyPr>
            <a:normAutofit fontScale="85000" lnSpcReduction="20000"/>
          </a:bodyPr>
          <a:lstStyle/>
          <a:p>
            <a:r>
              <a:rPr lang="en-US"/>
              <a:t>NYC Healthcare Coalition </a:t>
            </a:r>
            <a:r>
              <a:rPr lang="en-US" dirty="0"/>
              <a:t>Meeting</a:t>
            </a:r>
            <a:br>
              <a:rPr lang="en-US" dirty="0"/>
            </a:br>
            <a:r>
              <a:rPr lang="en-US" dirty="0"/>
              <a:t>February 11, 2025</a:t>
            </a:r>
          </a:p>
        </p:txBody>
      </p:sp>
      <p:pic>
        <p:nvPicPr>
          <p:cNvPr id="1026" name="Picture 2" descr="undefined">
            <a:extLst>
              <a:ext uri="{FF2B5EF4-FFF2-40B4-BE49-F238E27FC236}">
                <a16:creationId xmlns:a16="http://schemas.microsoft.com/office/drawing/2014/main" id="{CC896D5E-45C9-BC29-2282-17940BC6292D}"/>
              </a:ext>
            </a:extLst>
          </p:cNvPr>
          <p:cNvPicPr>
            <a:picLocks noChangeAspect="1" noChangeArrowheads="1"/>
          </p:cNvPicPr>
          <p:nvPr/>
        </p:nvPicPr>
        <p:blipFill>
          <a:blip r:embed="R01f166c6f62e4a44">
            <a:extLst>
              <a:ext uri="{28A0092B-C50C-407E-A947-70E740481C1C}">
                <a14:useLocalDpi xmlns:a14="http://schemas.microsoft.com/office/drawing/2010/main" val="0"/>
              </a:ext>
            </a:extLst>
          </a:blip>
          <a:srcRect/>
          <a:stretch>
            <a:fillRect/>
          </a:stretch>
        </p:blipFill>
        <p:spPr bwMode="auto">
          <a:xfrm>
            <a:off x="2749624" y="5229113"/>
            <a:ext cx="2593340" cy="12966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nancial Resources for Hospitals During the COVID-19 Emergency – GNYHA">
            <a:extLst>
              <a:ext uri="{FF2B5EF4-FFF2-40B4-BE49-F238E27FC236}">
                <a16:creationId xmlns:a16="http://schemas.microsoft.com/office/drawing/2014/main" id="{8F910386-0F2A-1637-26C7-6436F34EC16F}"/>
              </a:ext>
            </a:extLst>
          </p:cNvPr>
          <p:cNvPicPr>
            <a:picLocks noChangeAspect="1" noChangeArrowheads="1"/>
          </p:cNvPicPr>
          <p:nvPr/>
        </p:nvPicPr>
        <p:blipFill>
          <a:blip r:embed="Rb27723e2188c4bee">
            <a:extLst>
              <a:ext uri="{28A0092B-C50C-407E-A947-70E740481C1C}">
                <a14:useLocalDpi xmlns:a14="http://schemas.microsoft.com/office/drawing/2010/main" val="0"/>
              </a:ext>
            </a:extLst>
          </a:blip>
          <a:srcRect/>
          <a:stretch>
            <a:fillRect/>
          </a:stretch>
        </p:blipFill>
        <p:spPr bwMode="auto">
          <a:xfrm>
            <a:off x="318549" y="5131486"/>
            <a:ext cx="2363693" cy="132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49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B02B6-44B9-FAD5-6188-D6794B6B3A6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EE1571-E9EE-54C8-5567-4CCD42A63031}"/>
              </a:ext>
            </a:extLst>
          </p:cNvPr>
          <p:cNvSpPr>
            <a:spLocks noGrp="1"/>
          </p:cNvSpPr>
          <p:nvPr>
            <p:ph idx="1"/>
          </p:nvPr>
        </p:nvSpPr>
        <p:spPr/>
        <p:txBody>
          <a:bodyPr>
            <a:normAutofit/>
          </a:bodyPr>
          <a:lstStyle/>
          <a:p>
            <a:r>
              <a:rPr lang="en-US" dirty="0"/>
              <a:t>Medical Response to Surge Exercise (MRSE) is a HHS ASPR required activity </a:t>
            </a:r>
          </a:p>
          <a:p>
            <a:pPr lvl="1"/>
            <a:r>
              <a:rPr lang="en-US" dirty="0"/>
              <a:t>(previously Coalition Surge Exercise or </a:t>
            </a:r>
            <a:r>
              <a:rPr lang="en-US" dirty="0" err="1"/>
              <a:t>SurgEx</a:t>
            </a:r>
            <a:r>
              <a:rPr lang="en-US" dirty="0"/>
              <a:t>)</a:t>
            </a:r>
          </a:p>
          <a:p>
            <a:r>
              <a:rPr lang="en-US" dirty="0"/>
              <a:t>Collaborative Planning Effort</a:t>
            </a:r>
          </a:p>
          <a:p>
            <a:pPr lvl="1"/>
            <a:r>
              <a:rPr lang="en-US" dirty="0"/>
              <a:t>DOHMH, GNYHA, NYCEM, FDNY, NYSDOH</a:t>
            </a:r>
          </a:p>
          <a:p>
            <a:pPr lvl="1"/>
            <a:r>
              <a:rPr lang="en-US" dirty="0"/>
              <a:t>Hospital Planning Team</a:t>
            </a:r>
          </a:p>
        </p:txBody>
      </p:sp>
      <p:sp>
        <p:nvSpPr>
          <p:cNvPr id="3" name="Title 2">
            <a:extLst>
              <a:ext uri="{FF2B5EF4-FFF2-40B4-BE49-F238E27FC236}">
                <a16:creationId xmlns:a16="http://schemas.microsoft.com/office/drawing/2014/main" id="{8B1A8599-89F4-08AE-1684-A2EA1CA756F2}"/>
              </a:ext>
            </a:extLst>
          </p:cNvPr>
          <p:cNvSpPr>
            <a:spLocks noGrp="1"/>
          </p:cNvSpPr>
          <p:nvPr>
            <p:ph type="title"/>
          </p:nvPr>
        </p:nvSpPr>
        <p:spPr/>
        <p:txBody>
          <a:bodyPr/>
          <a:lstStyle/>
          <a:p>
            <a:r>
              <a:rPr lang="en-US" dirty="0"/>
              <a:t>Background</a:t>
            </a:r>
          </a:p>
        </p:txBody>
      </p:sp>
      <p:sp>
        <p:nvSpPr>
          <p:cNvPr id="4" name="Slide Number Placeholder 3">
            <a:extLst>
              <a:ext uri="{FF2B5EF4-FFF2-40B4-BE49-F238E27FC236}">
                <a16:creationId xmlns:a16="http://schemas.microsoft.com/office/drawing/2014/main" id="{F17C9836-4A79-5F15-59ED-7669F26B1FA5}"/>
              </a:ext>
            </a:extLst>
          </p:cNvPr>
          <p:cNvSpPr>
            <a:spLocks noGrp="1"/>
          </p:cNvSpPr>
          <p:nvPr>
            <p:ph type="sldNum" sz="quarter" idx="4"/>
          </p:nvPr>
        </p:nvSpPr>
        <p:spPr/>
        <p:txBody>
          <a:bodyPr/>
          <a:lstStyle/>
          <a:p>
            <a:fld id="{0CFEC368-1D7A-4F81-ABF6-AE0E36BAF64C}" type="slidenum">
              <a:rPr lang="en-US"/>
              <a:pPr/>
              <a:t>2</a:t>
            </a:fld>
            <a:endParaRPr lang="en-US"/>
          </a:p>
        </p:txBody>
      </p:sp>
    </p:spTree>
    <p:extLst>
      <p:ext uri="{BB962C8B-B14F-4D97-AF65-F5344CB8AC3E}">
        <p14:creationId xmlns:p14="http://schemas.microsoft.com/office/powerpoint/2010/main" val="3779833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88C5E-6559-05E0-9462-8593D87DC6A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5CD42-D047-4E71-A4DE-8D4C891E0B1D}"/>
              </a:ext>
            </a:extLst>
          </p:cNvPr>
          <p:cNvSpPr>
            <a:spLocks noGrp="1"/>
          </p:cNvSpPr>
          <p:nvPr>
            <p:ph idx="1"/>
          </p:nvPr>
        </p:nvSpPr>
        <p:spPr/>
        <p:txBody>
          <a:bodyPr>
            <a:normAutofit/>
          </a:bodyPr>
          <a:lstStyle/>
          <a:p>
            <a:r>
              <a:rPr lang="en-US" dirty="0"/>
              <a:t>Demonstrate and educate hospitals and partners on the initial response for ESF-8 and hospital notification</a:t>
            </a:r>
          </a:p>
          <a:p>
            <a:r>
              <a:rPr lang="en-US" dirty="0"/>
              <a:t>Examine effectiveness of inter-hospital coordination, including transfer needs and load-balancing strategies through the Hospital Coordination Call</a:t>
            </a:r>
          </a:p>
          <a:p>
            <a:r>
              <a:rPr lang="en-US" dirty="0"/>
              <a:t>Socialize and codify process for convening and coordinating with acute care hospitals during crisis and patient surges</a:t>
            </a:r>
          </a:p>
          <a:p>
            <a:endParaRPr lang="en-US" dirty="0"/>
          </a:p>
        </p:txBody>
      </p:sp>
      <p:sp>
        <p:nvSpPr>
          <p:cNvPr id="3" name="Title 2">
            <a:extLst>
              <a:ext uri="{FF2B5EF4-FFF2-40B4-BE49-F238E27FC236}">
                <a16:creationId xmlns:a16="http://schemas.microsoft.com/office/drawing/2014/main" id="{7A78C9A0-69D3-E41F-9CFF-F8D383A0EC03}"/>
              </a:ext>
            </a:extLst>
          </p:cNvPr>
          <p:cNvSpPr>
            <a:spLocks noGrp="1"/>
          </p:cNvSpPr>
          <p:nvPr>
            <p:ph type="title"/>
          </p:nvPr>
        </p:nvSpPr>
        <p:spPr/>
        <p:txBody>
          <a:bodyPr/>
          <a:lstStyle/>
          <a:p>
            <a:r>
              <a:rPr lang="en-US" dirty="0"/>
              <a:t>MRSE Coalition Objectives</a:t>
            </a:r>
          </a:p>
        </p:txBody>
      </p:sp>
      <p:sp>
        <p:nvSpPr>
          <p:cNvPr id="4" name="Slide Number Placeholder 3">
            <a:extLst>
              <a:ext uri="{FF2B5EF4-FFF2-40B4-BE49-F238E27FC236}">
                <a16:creationId xmlns:a16="http://schemas.microsoft.com/office/drawing/2014/main" id="{BE6C8851-E43E-E4D7-3117-CCA11F51CBDA}"/>
              </a:ext>
            </a:extLst>
          </p:cNvPr>
          <p:cNvSpPr>
            <a:spLocks noGrp="1"/>
          </p:cNvSpPr>
          <p:nvPr>
            <p:ph type="sldNum" sz="quarter" idx="4"/>
          </p:nvPr>
        </p:nvSpPr>
        <p:spPr/>
        <p:txBody>
          <a:bodyPr/>
          <a:lstStyle/>
          <a:p>
            <a:fld id="{0CFEC368-1D7A-4F81-ABF6-AE0E36BAF64C}" type="slidenum">
              <a:rPr lang="en-US"/>
              <a:pPr/>
              <a:t>3</a:t>
            </a:fld>
            <a:endParaRPr lang="en-US"/>
          </a:p>
        </p:txBody>
      </p:sp>
    </p:spTree>
    <p:extLst>
      <p:ext uri="{BB962C8B-B14F-4D97-AF65-F5344CB8AC3E}">
        <p14:creationId xmlns:p14="http://schemas.microsoft.com/office/powerpoint/2010/main" val="47791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43E34-6AFF-9E8D-F3CD-E04000AD285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0A1EBC-B0E0-2166-DDDF-6FB8C76C3C27}"/>
              </a:ext>
            </a:extLst>
          </p:cNvPr>
          <p:cNvSpPr>
            <a:spLocks noGrp="1"/>
          </p:cNvSpPr>
          <p:nvPr>
            <p:ph idx="1"/>
          </p:nvPr>
        </p:nvSpPr>
        <p:spPr/>
        <p:txBody>
          <a:bodyPr>
            <a:normAutofit/>
          </a:bodyPr>
          <a:lstStyle/>
          <a:p>
            <a:pPr marL="0" indent="0">
              <a:buNone/>
            </a:pPr>
            <a:r>
              <a:rPr lang="en-US" sz="2133" dirty="0"/>
              <a:t>Healthcare Coalitions must:</a:t>
            </a:r>
          </a:p>
          <a:p>
            <a:r>
              <a:rPr lang="en-US" sz="2133" dirty="0"/>
              <a:t>Engage health care partners and their executives to participate in the exercise and the After-Action Review within the HPP budget period;</a:t>
            </a:r>
          </a:p>
          <a:p>
            <a:r>
              <a:rPr lang="en-US" sz="2133" dirty="0"/>
              <a:t>Notify coalition health care partners of an incident and facilitate ongoing information sharing during a community-wide emergency or disaster;</a:t>
            </a:r>
          </a:p>
          <a:p>
            <a:r>
              <a:rPr lang="en-US" sz="2133" dirty="0"/>
              <a:t>Demonstrate their ability to assess and meet critical resource needs (personnel, supplies, equipment, etc.) to manage patient surge during a community-wide emergency or disaster by the end of the MRSE; and</a:t>
            </a:r>
          </a:p>
          <a:p>
            <a:r>
              <a:rPr lang="en-US" sz="2133" dirty="0"/>
              <a:t>Demonstrate their ability to reduce patient morbidity and mortality through appropriate patient placement during a large patient surge by assisting with the identification and coordination of available patient care resources by the end of the MRSE.</a:t>
            </a:r>
          </a:p>
        </p:txBody>
      </p:sp>
      <p:sp>
        <p:nvSpPr>
          <p:cNvPr id="3" name="Title 2">
            <a:extLst>
              <a:ext uri="{FF2B5EF4-FFF2-40B4-BE49-F238E27FC236}">
                <a16:creationId xmlns:a16="http://schemas.microsoft.com/office/drawing/2014/main" id="{8D06FB0F-6E52-1F51-2310-DEBFF2EA23E5}"/>
              </a:ext>
            </a:extLst>
          </p:cNvPr>
          <p:cNvSpPr>
            <a:spLocks noGrp="1"/>
          </p:cNvSpPr>
          <p:nvPr>
            <p:ph type="title"/>
          </p:nvPr>
        </p:nvSpPr>
        <p:spPr/>
        <p:txBody>
          <a:bodyPr/>
          <a:lstStyle/>
          <a:p>
            <a:r>
              <a:rPr lang="en-US" dirty="0"/>
              <a:t>ASPR </a:t>
            </a:r>
            <a:r>
              <a:rPr lang="en-US"/>
              <a:t>Required Objectives</a:t>
            </a:r>
            <a:endParaRPr lang="en-US" dirty="0"/>
          </a:p>
        </p:txBody>
      </p:sp>
      <p:sp>
        <p:nvSpPr>
          <p:cNvPr id="4" name="Slide Number Placeholder 3">
            <a:extLst>
              <a:ext uri="{FF2B5EF4-FFF2-40B4-BE49-F238E27FC236}">
                <a16:creationId xmlns:a16="http://schemas.microsoft.com/office/drawing/2014/main" id="{20C3F499-E7BF-DBF5-9D04-3ADC80D2DD36}"/>
              </a:ext>
            </a:extLst>
          </p:cNvPr>
          <p:cNvSpPr>
            <a:spLocks noGrp="1"/>
          </p:cNvSpPr>
          <p:nvPr>
            <p:ph type="sldNum" sz="quarter" idx="4"/>
          </p:nvPr>
        </p:nvSpPr>
        <p:spPr/>
        <p:txBody>
          <a:bodyPr/>
          <a:lstStyle/>
          <a:p>
            <a:fld id="{0CFEC368-1D7A-4F81-ABF6-AE0E36BAF64C}" type="slidenum">
              <a:rPr lang="en-US"/>
              <a:pPr/>
              <a:t>4</a:t>
            </a:fld>
            <a:endParaRPr lang="en-US"/>
          </a:p>
        </p:txBody>
      </p:sp>
    </p:spTree>
    <p:extLst>
      <p:ext uri="{BB962C8B-B14F-4D97-AF65-F5344CB8AC3E}">
        <p14:creationId xmlns:p14="http://schemas.microsoft.com/office/powerpoint/2010/main" val="169122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07950C-9821-23A4-677F-423779EAAEF4}"/>
              </a:ext>
            </a:extLst>
          </p:cNvPr>
          <p:cNvSpPr>
            <a:spLocks noGrp="1"/>
          </p:cNvSpPr>
          <p:nvPr>
            <p:ph type="sldNum" sz="quarter" idx="11"/>
          </p:nvPr>
        </p:nvSpPr>
        <p:spPr>
          <a:xfrm>
            <a:off x="0" y="304801"/>
            <a:ext cx="609600" cy="888998"/>
          </a:xfrm>
        </p:spPr>
        <p:txBody>
          <a:bodyPr anchor="ctr">
            <a:normAutofit/>
          </a:bodyPr>
          <a:lstStyle/>
          <a:p>
            <a:pPr>
              <a:spcAft>
                <a:spcPts val="600"/>
              </a:spcAft>
              <a:defRPr/>
            </a:pPr>
            <a:fld id="{85C8DD69-8968-4BF3-9E46-F1FF3B850997}" type="slidenum">
              <a:rPr lang="en-US"/>
              <a:pPr>
                <a:spcAft>
                  <a:spcPts val="600"/>
                </a:spcAft>
                <a:defRPr/>
              </a:pPr>
              <a:t>5</a:t>
            </a:fld>
            <a:endParaRPr lang="en-US"/>
          </a:p>
        </p:txBody>
      </p:sp>
      <p:sp>
        <p:nvSpPr>
          <p:cNvPr id="3" name="Title 2">
            <a:extLst>
              <a:ext uri="{FF2B5EF4-FFF2-40B4-BE49-F238E27FC236}">
                <a16:creationId xmlns:a16="http://schemas.microsoft.com/office/drawing/2014/main" id="{3EF653B3-B107-DCF1-D2AE-11C6732D0B61}"/>
              </a:ext>
            </a:extLst>
          </p:cNvPr>
          <p:cNvSpPr>
            <a:spLocks noGrp="1"/>
          </p:cNvSpPr>
          <p:nvPr>
            <p:ph type="title"/>
          </p:nvPr>
        </p:nvSpPr>
        <p:spPr>
          <a:xfrm>
            <a:off x="609596" y="304801"/>
            <a:ext cx="9956802" cy="897554"/>
          </a:xfrm>
        </p:spPr>
        <p:txBody>
          <a:bodyPr anchor="ctr">
            <a:normAutofit/>
          </a:bodyPr>
          <a:lstStyle/>
          <a:p>
            <a:r>
              <a:rPr lang="en-US" dirty="0"/>
              <a:t>Key Dates and Gameplay</a:t>
            </a:r>
          </a:p>
        </p:txBody>
      </p:sp>
      <p:graphicFrame>
        <p:nvGraphicFramePr>
          <p:cNvPr id="9" name="Diagram 3">
            <a:extLst>
              <a:ext uri="{FF2B5EF4-FFF2-40B4-BE49-F238E27FC236}">
                <a16:creationId xmlns:a16="http://schemas.microsoft.com/office/drawing/2014/main" id="{5CC17B1C-B5BF-1C05-4DDD-17271377A849}"/>
              </a:ext>
            </a:extLst>
          </p:cNvPr>
          <p:cNvGraphicFramePr/>
          <p:nvPr>
            <p:extLst>
              <p:ext uri="{D42A27DB-BD31-4B8C-83A1-F6EECF244321}">
                <p14:modId xmlns:p14="http://schemas.microsoft.com/office/powerpoint/2010/main" val="4083413281"/>
              </p:ext>
            </p:extLst>
          </p:nvPr>
        </p:nvGraphicFramePr>
        <p:xfrm>
          <a:off x="609600" y="1498600"/>
          <a:ext cx="10972800" cy="4978400"/>
        </p:xfrm>
        <a:graphic>
          <a:graphicData uri="http://schemas.openxmlformats.org/drawingml/2006/diagram">
            <dgm:relIds xmlns:dgm="http://schemas.openxmlformats.org/drawingml/2006/diagram" xmlns:r="http://schemas.openxmlformats.org/officeDocument/2006/relationships" r:dm="R9ba71526d35e4ba6" r:lo="R3b75a6ca82ac4ad1" r:qs="Rbd326994d8a64c48" r:cs="R9159655d46ed459f"/>
          </a:graphicData>
        </a:graphic>
      </p:graphicFrame>
    </p:spTree>
    <p:extLst>
      <p:ext uri="{BB962C8B-B14F-4D97-AF65-F5344CB8AC3E}">
        <p14:creationId xmlns:p14="http://schemas.microsoft.com/office/powerpoint/2010/main" val="3695189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F313543-F31D-7340-AA61-8688990F3196}"/>
              </a:ext>
            </a:extLst>
          </p:cNvPr>
          <p:cNvSpPr>
            <a:spLocks noGrp="1"/>
          </p:cNvSpPr>
          <p:nvPr>
            <p:ph sz="quarter" idx="4"/>
          </p:nvPr>
        </p:nvSpPr>
        <p:spPr>
          <a:xfrm>
            <a:off x="6505608" y="1880802"/>
            <a:ext cx="5242560" cy="4880216"/>
          </a:xfrm>
          <a:solidFill>
            <a:schemeClr val="bg1">
              <a:lumMod val="95000"/>
            </a:schemeClr>
          </a:solidFill>
        </p:spPr>
        <p:txBody>
          <a:bodyPr>
            <a:noAutofit/>
          </a:bodyPr>
          <a:lstStyle/>
          <a:p>
            <a:pPr marL="0" indent="0">
              <a:buNone/>
            </a:pPr>
            <a:r>
              <a:rPr lang="en-US" sz="2400" b="1" dirty="0"/>
              <a:t>Key Tasks</a:t>
            </a:r>
          </a:p>
          <a:p>
            <a:r>
              <a:rPr lang="en-US" sz="2400" i="1" dirty="0"/>
              <a:t>Evaluate Census and Rapid Discharge Patients in Anticipation of Surge</a:t>
            </a:r>
          </a:p>
          <a:p>
            <a:r>
              <a:rPr lang="en-US" sz="2400" i="1" dirty="0"/>
              <a:t>Receive, Triage, and Disposition Surge of ED Patients (local) </a:t>
            </a:r>
          </a:p>
          <a:p>
            <a:r>
              <a:rPr lang="en-US" sz="2400" i="1" dirty="0"/>
              <a:t>Determine transfer needs or excess capacity availability</a:t>
            </a:r>
          </a:p>
          <a:p>
            <a:pPr marL="0" indent="0">
              <a:buNone/>
            </a:pPr>
            <a:r>
              <a:rPr lang="en-US" sz="2400" b="1" dirty="0"/>
              <a:t>Outputs of Part 1</a:t>
            </a:r>
          </a:p>
          <a:p>
            <a:r>
              <a:rPr lang="en-US" sz="2400" i="1" dirty="0"/>
              <a:t>Completed Survey with bed capacity, needs for transfers, and bed availability</a:t>
            </a:r>
          </a:p>
          <a:p>
            <a:endParaRPr lang="en-US" sz="2400" i="1" dirty="0"/>
          </a:p>
        </p:txBody>
      </p:sp>
      <p:sp>
        <p:nvSpPr>
          <p:cNvPr id="4" name="Slide Number Placeholder 3">
            <a:extLst>
              <a:ext uri="{FF2B5EF4-FFF2-40B4-BE49-F238E27FC236}">
                <a16:creationId xmlns:a16="http://schemas.microsoft.com/office/drawing/2014/main" id="{21B1DCAC-EE3E-C8E9-3D4C-92C438E64BB1}"/>
              </a:ext>
            </a:extLst>
          </p:cNvPr>
          <p:cNvSpPr>
            <a:spLocks noGrp="1"/>
          </p:cNvSpPr>
          <p:nvPr>
            <p:ph type="sldNum" sz="quarter" idx="12"/>
          </p:nvPr>
        </p:nvSpPr>
        <p:spPr>
          <a:xfrm>
            <a:off x="1" y="304800"/>
            <a:ext cx="609598" cy="1397000"/>
          </a:xfrm>
        </p:spPr>
        <p:txBody>
          <a:bodyPr anchor="ctr">
            <a:normAutofit/>
          </a:bodyPr>
          <a:lstStyle/>
          <a:p>
            <a:pPr>
              <a:spcAft>
                <a:spcPts val="600"/>
              </a:spcAft>
            </a:pPr>
            <a:fld id="{0CFEC368-1D7A-4F81-ABF6-AE0E36BAF64C}" type="slidenum">
              <a:rPr lang="en-US"/>
              <a:pPr>
                <a:spcAft>
                  <a:spcPts val="600"/>
                </a:spcAft>
              </a:pPr>
              <a:t>6</a:t>
            </a:fld>
            <a:endParaRPr lang="en-US"/>
          </a:p>
        </p:txBody>
      </p:sp>
      <p:sp>
        <p:nvSpPr>
          <p:cNvPr id="19" name="Title 6">
            <a:extLst>
              <a:ext uri="{FF2B5EF4-FFF2-40B4-BE49-F238E27FC236}">
                <a16:creationId xmlns:a16="http://schemas.microsoft.com/office/drawing/2014/main" id="{5ACB3787-4BF3-AC3A-AD3F-FFE6E9B02CC1}"/>
              </a:ext>
            </a:extLst>
          </p:cNvPr>
          <p:cNvSpPr>
            <a:spLocks noGrp="1"/>
          </p:cNvSpPr>
          <p:nvPr>
            <p:ph type="title"/>
          </p:nvPr>
        </p:nvSpPr>
        <p:spPr>
          <a:xfrm>
            <a:off x="609596" y="304800"/>
            <a:ext cx="9954686" cy="1382337"/>
          </a:xfrm>
        </p:spPr>
        <p:txBody>
          <a:bodyPr/>
          <a:lstStyle/>
          <a:p>
            <a:r>
              <a:rPr lang="en-US" b="1"/>
              <a:t>Part 1:</a:t>
            </a:r>
            <a:r>
              <a:rPr lang="en-US"/>
              <a:t> March 19 to March 25</a:t>
            </a:r>
          </a:p>
        </p:txBody>
      </p:sp>
      <p:sp>
        <p:nvSpPr>
          <p:cNvPr id="16" name="Content Placeholder 15">
            <a:extLst>
              <a:ext uri="{FF2B5EF4-FFF2-40B4-BE49-F238E27FC236}">
                <a16:creationId xmlns:a16="http://schemas.microsoft.com/office/drawing/2014/main" id="{919F6DB5-DD08-977C-55D5-6B030E77BA88}"/>
              </a:ext>
            </a:extLst>
          </p:cNvPr>
          <p:cNvSpPr>
            <a:spLocks noGrp="1"/>
          </p:cNvSpPr>
          <p:nvPr>
            <p:ph sz="half" idx="2"/>
          </p:nvPr>
        </p:nvSpPr>
        <p:spPr>
          <a:xfrm>
            <a:off x="443832" y="2108200"/>
            <a:ext cx="5242560" cy="4165600"/>
          </a:xfrm>
        </p:spPr>
        <p:txBody>
          <a:bodyPr>
            <a:noAutofit/>
          </a:bodyPr>
          <a:lstStyle/>
          <a:p>
            <a:r>
              <a:rPr lang="en-US" sz="2400" b="1" dirty="0">
                <a:solidFill>
                  <a:schemeClr val="accent1"/>
                </a:solidFill>
              </a:rPr>
              <a:t>Game Time: </a:t>
            </a:r>
            <a:r>
              <a:rPr lang="en-US" sz="2400" dirty="0">
                <a:solidFill>
                  <a:schemeClr val="accent1"/>
                </a:solidFill>
              </a:rPr>
              <a:t>November 2</a:t>
            </a:r>
            <a:r>
              <a:rPr lang="en-US" sz="2400" baseline="30000" dirty="0">
                <a:solidFill>
                  <a:schemeClr val="accent1"/>
                </a:solidFill>
              </a:rPr>
              <a:t>nd</a:t>
            </a:r>
            <a:r>
              <a:rPr lang="en-US" sz="2400" dirty="0">
                <a:solidFill>
                  <a:schemeClr val="accent1"/>
                </a:solidFill>
              </a:rPr>
              <a:t> 2025, 12:15pm</a:t>
            </a:r>
          </a:p>
          <a:p>
            <a:r>
              <a:rPr lang="en-US" sz="2400" b="1" dirty="0"/>
              <a:t>Real Time Activity: </a:t>
            </a:r>
            <a:r>
              <a:rPr lang="en-US" sz="2400" dirty="0"/>
              <a:t>March 19, 9:30am via Zoom (30 minutes)</a:t>
            </a:r>
            <a:endParaRPr lang="en-US" sz="2400" b="1" dirty="0"/>
          </a:p>
          <a:p>
            <a:pPr lvl="1"/>
            <a:r>
              <a:rPr lang="en-US" sz="2400" dirty="0"/>
              <a:t>ESF-8 Command Element Call</a:t>
            </a:r>
          </a:p>
          <a:p>
            <a:pPr lvl="1"/>
            <a:r>
              <a:rPr lang="en-US" sz="2400" dirty="0"/>
              <a:t>Exercise Briefing</a:t>
            </a:r>
          </a:p>
          <a:p>
            <a:r>
              <a:rPr lang="en-US" sz="2400" b="1" dirty="0"/>
              <a:t>Asynchronous, internal gameplay:</a:t>
            </a:r>
            <a:r>
              <a:rPr lang="en-US" sz="2400" dirty="0"/>
              <a:t> 6 days to accomplish tasks</a:t>
            </a:r>
            <a:endParaRPr lang="en-US" sz="2400" b="1" dirty="0"/>
          </a:p>
          <a:p>
            <a:endParaRPr lang="en-US" sz="2400" dirty="0"/>
          </a:p>
        </p:txBody>
      </p:sp>
    </p:spTree>
    <p:extLst>
      <p:ext uri="{BB962C8B-B14F-4D97-AF65-F5344CB8AC3E}">
        <p14:creationId xmlns:p14="http://schemas.microsoft.com/office/powerpoint/2010/main" val="369687671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03263" rIns="0" bIns="0" rtlCol="0" vert="horz">
            <a:spAutoFit/>
          </a:bodyPr>
          <a:lstStyle/>
          <a:p>
            <a:pPr marL="24765">
              <a:lnSpc>
                <a:spcPct val="100000"/>
              </a:lnSpc>
              <a:spcBef>
                <a:spcPts val="130"/>
              </a:spcBef>
            </a:pPr>
            <a:r>
              <a:rPr dirty="0" sz="4400"/>
              <a:t>Overdose</a:t>
            </a:r>
            <a:r>
              <a:rPr dirty="0" sz="4400" spc="-120"/>
              <a:t> </a:t>
            </a:r>
            <a:r>
              <a:rPr dirty="0" sz="4400"/>
              <a:t>Disparities</a:t>
            </a:r>
            <a:r>
              <a:rPr dirty="0" sz="4400" spc="-20"/>
              <a:t> </a:t>
            </a:r>
            <a:r>
              <a:rPr dirty="0" sz="4400"/>
              <a:t>by</a:t>
            </a:r>
            <a:r>
              <a:rPr dirty="0" sz="4400" spc="-135"/>
              <a:t> </a:t>
            </a:r>
            <a:r>
              <a:rPr dirty="0" sz="4400"/>
              <a:t>Age</a:t>
            </a:r>
            <a:r>
              <a:rPr dirty="0" sz="4400" spc="-30"/>
              <a:t> </a:t>
            </a:r>
            <a:r>
              <a:rPr dirty="0" sz="4400"/>
              <a:t>and</a:t>
            </a:r>
            <a:r>
              <a:rPr dirty="0" sz="4400" spc="-90"/>
              <a:t> </a:t>
            </a:r>
            <a:r>
              <a:rPr dirty="0" sz="4400" spc="-20"/>
              <a:t>Race</a:t>
            </a:r>
            <a:endParaRPr sz="4400"/>
          </a:p>
        </p:txBody>
      </p:sp>
      <p:pic>
        <p:nvPicPr>
          <p:cNvPr id="3" name="object 3"/>
          <p:cNvPicPr/>
          <p:nvPr/>
        </p:nvPicPr>
        <p:blipFill>
          <a:blip r:embed="R6ed92ee3ba704eaf" cstate="print"/>
          <a:stretch>
            <a:fillRect/>
          </a:stretch>
        </p:blipFill>
        <p:spPr>
          <a:xfrm>
            <a:off x="1666875" y="1628775"/>
            <a:ext cx="8039100" cy="4457700"/>
          </a:xfrm>
          <a:prstGeom prst="rect">
            <a:avLst/>
          </a:prstGeom>
        </p:spPr>
      </p:pic>
      <p:sp>
        <p:nvSpPr>
          <p:cNvPr id="4" name="object 4" descr=""/>
          <p:cNvSpPr txBox="1"/>
          <p:nvPr/>
        </p:nvSpPr>
        <p:spPr>
          <a:xfrm>
            <a:off x="8950579" y="6448107"/>
            <a:ext cx="2679700" cy="208279"/>
          </a:xfrm>
          <a:prstGeom prst="rect">
            <a:avLst/>
          </a:prstGeom>
        </p:spPr>
        <p:txBody>
          <a:bodyPr wrap="square" lIns="0" tIns="12700" rIns="0" bIns="0" rtlCol="0" vert="horz">
            <a:spAutoFit/>
          </a:bodyPr>
          <a:lstStyle/>
          <a:p>
            <a:pPr marL="12700">
              <a:lnSpc>
                <a:spcPct val="100000"/>
              </a:lnSpc>
              <a:spcBef>
                <a:spcPts val="100"/>
              </a:spcBef>
            </a:pPr>
            <a:r>
              <a:rPr dirty="0" sz="1200">
                <a:latin typeface="Arial MT"/>
                <a:cs typeface="Arial MT"/>
              </a:rPr>
              <a:t>NYC</a:t>
            </a:r>
            <a:r>
              <a:rPr dirty="0" sz="1200" spc="-30">
                <a:latin typeface="Arial MT"/>
                <a:cs typeface="Arial MT"/>
              </a:rPr>
              <a:t> </a:t>
            </a:r>
            <a:r>
              <a:rPr dirty="0" sz="1200">
                <a:latin typeface="Arial MT"/>
                <a:cs typeface="Arial MT"/>
              </a:rPr>
              <a:t>Epi</a:t>
            </a:r>
            <a:r>
              <a:rPr dirty="0" sz="1200" spc="-25">
                <a:latin typeface="Arial MT"/>
                <a:cs typeface="Arial MT"/>
              </a:rPr>
              <a:t> </a:t>
            </a:r>
            <a:r>
              <a:rPr dirty="0" sz="1200">
                <a:latin typeface="Arial MT"/>
                <a:cs typeface="Arial MT"/>
              </a:rPr>
              <a:t>Data</a:t>
            </a:r>
            <a:r>
              <a:rPr dirty="0" sz="1200" spc="-50">
                <a:latin typeface="Arial MT"/>
                <a:cs typeface="Arial MT"/>
              </a:rPr>
              <a:t> </a:t>
            </a:r>
            <a:r>
              <a:rPr dirty="0" sz="1200">
                <a:latin typeface="Arial MT"/>
                <a:cs typeface="Arial MT"/>
              </a:rPr>
              <a:t>Brief</a:t>
            </a:r>
            <a:r>
              <a:rPr dirty="0" sz="1200" spc="-15">
                <a:latin typeface="Arial MT"/>
                <a:cs typeface="Arial MT"/>
              </a:rPr>
              <a:t> </a:t>
            </a:r>
            <a:r>
              <a:rPr dirty="0" sz="1200">
                <a:latin typeface="Arial MT"/>
                <a:cs typeface="Arial MT"/>
              </a:rPr>
              <a:t>Sept</a:t>
            </a:r>
            <a:r>
              <a:rPr dirty="0" sz="1200" spc="-15">
                <a:latin typeface="Arial MT"/>
                <a:cs typeface="Arial MT"/>
              </a:rPr>
              <a:t> </a:t>
            </a:r>
            <a:r>
              <a:rPr dirty="0" sz="1200">
                <a:latin typeface="Arial MT"/>
                <a:cs typeface="Arial MT"/>
              </a:rPr>
              <a:t>2023.</a:t>
            </a:r>
            <a:r>
              <a:rPr dirty="0" sz="1200" spc="-20">
                <a:latin typeface="Arial MT"/>
                <a:cs typeface="Arial MT"/>
              </a:rPr>
              <a:t> </a:t>
            </a:r>
            <a:r>
              <a:rPr dirty="0" sz="1200">
                <a:latin typeface="Arial MT"/>
                <a:cs typeface="Arial MT"/>
              </a:rPr>
              <a:t>No.</a:t>
            </a:r>
            <a:r>
              <a:rPr dirty="0" sz="1200" spc="-15">
                <a:latin typeface="Arial MT"/>
                <a:cs typeface="Arial MT"/>
              </a:rPr>
              <a:t> </a:t>
            </a:r>
            <a:r>
              <a:rPr dirty="0" sz="1200" spc="-25">
                <a:latin typeface="Arial MT"/>
                <a:cs typeface="Arial MT"/>
              </a:rPr>
              <a:t>137</a:t>
            </a:r>
            <a:endParaRPr sz="1200">
              <a:latin typeface="Arial MT"/>
              <a:cs typeface="Arial M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1141D-5C3A-2402-B14E-6D6C6AA7952D}"/>
            </a:ext>
          </a:extLst>
        </p:cNvPr>
        <p:cNvGrpSpPr/>
        <p:nvPr/>
      </p:nvGrpSpPr>
      <p:grpSpPr>
        <a:xfrm>
          <a:off x="0" y="0"/>
          <a:ext cx="0" cy="0"/>
          <a:chOff x="0" y="0"/>
          <a:chExt cx="0" cy="0"/>
        </a:xfrm>
      </p:grpSpPr>
      <p:sp>
        <p:nvSpPr>
          <p:cNvPr id="1031" name="Text Placeholder 1">
            <a:extLst>
              <a:ext uri="{FF2B5EF4-FFF2-40B4-BE49-F238E27FC236}">
                <a16:creationId xmlns:a16="http://schemas.microsoft.com/office/drawing/2014/main" id="{252040F0-D2B4-A025-608B-E2BE108C6C8E}"/>
              </a:ext>
            </a:extLst>
          </p:cNvPr>
          <p:cNvSpPr>
            <a:spLocks noGrp="1"/>
          </p:cNvSpPr>
          <p:nvPr>
            <p:ph type="body" idx="1"/>
          </p:nvPr>
        </p:nvSpPr>
        <p:spPr>
          <a:xfrm>
            <a:off x="609600" y="2057718"/>
            <a:ext cx="5242560" cy="639762"/>
          </a:xfrm>
        </p:spPr>
        <p:txBody>
          <a:bodyPr>
            <a:normAutofit fontScale="85000" lnSpcReduction="10000"/>
          </a:bodyPr>
          <a:lstStyle/>
          <a:p>
            <a:r>
              <a:rPr lang="en-US" dirty="0"/>
              <a:t>NYC Marathon November 2</a:t>
            </a:r>
            <a:r>
              <a:rPr lang="en-US" baseline="30000" dirty="0"/>
              <a:t>nd</a:t>
            </a:r>
            <a:r>
              <a:rPr lang="en-US" dirty="0"/>
              <a:t>, 2025</a:t>
            </a:r>
          </a:p>
        </p:txBody>
      </p:sp>
      <p:sp>
        <p:nvSpPr>
          <p:cNvPr id="2" name="Content Placeholder 1">
            <a:extLst>
              <a:ext uri="{FF2B5EF4-FFF2-40B4-BE49-F238E27FC236}">
                <a16:creationId xmlns:a16="http://schemas.microsoft.com/office/drawing/2014/main" id="{BC9AB169-ABB8-2613-2558-BCB3F922AD4A}"/>
              </a:ext>
            </a:extLst>
          </p:cNvPr>
          <p:cNvSpPr>
            <a:spLocks noGrp="1"/>
          </p:cNvSpPr>
          <p:nvPr>
            <p:ph sz="half" idx="2"/>
          </p:nvPr>
        </p:nvSpPr>
        <p:spPr>
          <a:xfrm>
            <a:off x="609600" y="2788920"/>
            <a:ext cx="5242560" cy="3688080"/>
          </a:xfrm>
        </p:spPr>
        <p:txBody>
          <a:bodyPr>
            <a:normAutofit/>
          </a:bodyPr>
          <a:lstStyle/>
          <a:p>
            <a:pPr>
              <a:lnSpc>
                <a:spcPct val="90000"/>
              </a:lnSpc>
            </a:pPr>
            <a:r>
              <a:rPr lang="en-US" sz="2533" i="1" dirty="0"/>
              <a:t>55,000 runners from over 150 countries </a:t>
            </a:r>
            <a:endParaRPr lang="en-US" sz="2533" b="1" i="1" dirty="0"/>
          </a:p>
          <a:p>
            <a:pPr>
              <a:lnSpc>
                <a:spcPct val="90000"/>
              </a:lnSpc>
            </a:pPr>
            <a:r>
              <a:rPr lang="en-US" sz="2533" b="1" i="1" dirty="0"/>
              <a:t>12:00pm – Reports of explosions near the starting line</a:t>
            </a:r>
            <a:endParaRPr lang="en-US" sz="2533" dirty="0"/>
          </a:p>
          <a:p>
            <a:pPr>
              <a:lnSpc>
                <a:spcPct val="90000"/>
              </a:lnSpc>
            </a:pPr>
            <a:r>
              <a:rPr lang="en-US" sz="2533" dirty="0"/>
              <a:t>Four coordinated explosions across the marathon route</a:t>
            </a:r>
          </a:p>
          <a:p>
            <a:pPr lvl="1">
              <a:lnSpc>
                <a:spcPct val="90000"/>
              </a:lnSpc>
            </a:pPr>
            <a:endParaRPr lang="en-US" sz="2000" dirty="0"/>
          </a:p>
          <a:p>
            <a:pPr>
              <a:lnSpc>
                <a:spcPct val="90000"/>
              </a:lnSpc>
            </a:pPr>
            <a:endParaRPr lang="en-US" sz="2533" dirty="0"/>
          </a:p>
        </p:txBody>
      </p:sp>
      <p:pic>
        <p:nvPicPr>
          <p:cNvPr id="1026" name="Picture 2" descr="NYC Marathon 2024 Route: Where is the starting line and what is the route?">
            <a:extLst>
              <a:ext uri="{FF2B5EF4-FFF2-40B4-BE49-F238E27FC236}">
                <a16:creationId xmlns:a16="http://schemas.microsoft.com/office/drawing/2014/main" id="{E005825B-4077-6697-2797-CD9CFF220558}"/>
              </a:ext>
            </a:extLst>
          </p:cNvPr>
          <p:cNvPicPr>
            <a:picLocks noChangeAspect="1" noChangeArrowheads="1"/>
          </p:cNvPicPr>
          <p:nvPr/>
        </p:nvPicPr>
        <p:blipFill>
          <a:blip r:embed="R53f919ab86904b89">
            <a:extLst>
              <a:ext uri="{28A0092B-C50C-407E-A947-70E740481C1C}">
                <a14:useLocalDpi xmlns:a14="http://schemas.microsoft.com/office/drawing/2010/main" val="0"/>
              </a:ext>
            </a:extLst>
          </a:blip>
          <a:stretch>
            <a:fillRect/>
          </a:stretch>
        </p:blipFill>
        <p:spPr bwMode="auto">
          <a:xfrm>
            <a:off x="6217920" y="2264484"/>
            <a:ext cx="5834977" cy="3894846"/>
          </a:xfrm>
          <a:prstGeom prst="rect">
            <a:avLst/>
          </a:prstGeom>
          <a:solidFill>
            <a:srgbClr val="FFFFFF"/>
          </a:solidFill>
          <a:ln>
            <a:solidFill>
              <a:schemeClr val="accent1"/>
            </a:solidFill>
          </a:ln>
        </p:spPr>
      </p:pic>
      <p:sp>
        <p:nvSpPr>
          <p:cNvPr id="4" name="Slide Number Placeholder 3">
            <a:extLst>
              <a:ext uri="{FF2B5EF4-FFF2-40B4-BE49-F238E27FC236}">
                <a16:creationId xmlns:a16="http://schemas.microsoft.com/office/drawing/2014/main" id="{DD81B841-A0B3-56E6-05F3-62FA3095377E}"/>
              </a:ext>
            </a:extLst>
          </p:cNvPr>
          <p:cNvSpPr>
            <a:spLocks noGrp="1"/>
          </p:cNvSpPr>
          <p:nvPr>
            <p:ph type="sldNum" sz="quarter" idx="12"/>
          </p:nvPr>
        </p:nvSpPr>
        <p:spPr>
          <a:xfrm>
            <a:off x="1" y="304800"/>
            <a:ext cx="609598" cy="1397000"/>
          </a:xfrm>
        </p:spPr>
        <p:txBody>
          <a:bodyPr anchor="ctr">
            <a:normAutofit/>
          </a:bodyPr>
          <a:lstStyle/>
          <a:p>
            <a:pPr>
              <a:spcAft>
                <a:spcPts val="600"/>
              </a:spcAft>
            </a:pPr>
            <a:fld id="{0CFEC368-1D7A-4F81-ABF6-AE0E36BAF64C}" type="slidenum">
              <a:rPr lang="en-US"/>
              <a:pPr>
                <a:spcAft>
                  <a:spcPts val="600"/>
                </a:spcAft>
              </a:pPr>
              <a:t>7</a:t>
            </a:fld>
            <a:endParaRPr lang="en-US"/>
          </a:p>
        </p:txBody>
      </p:sp>
      <p:sp>
        <p:nvSpPr>
          <p:cNvPr id="3" name="Title 2">
            <a:extLst>
              <a:ext uri="{FF2B5EF4-FFF2-40B4-BE49-F238E27FC236}">
                <a16:creationId xmlns:a16="http://schemas.microsoft.com/office/drawing/2014/main" id="{BD553EC2-DF71-65C0-609A-FC36696EC3C1}"/>
              </a:ext>
            </a:extLst>
          </p:cNvPr>
          <p:cNvSpPr>
            <a:spLocks noGrp="1"/>
          </p:cNvSpPr>
          <p:nvPr>
            <p:ph type="title"/>
          </p:nvPr>
        </p:nvSpPr>
        <p:spPr>
          <a:xfrm>
            <a:off x="609596" y="304800"/>
            <a:ext cx="9954686" cy="1382337"/>
          </a:xfrm>
        </p:spPr>
        <p:txBody>
          <a:bodyPr anchor="ctr">
            <a:normAutofit/>
          </a:bodyPr>
          <a:lstStyle/>
          <a:p>
            <a:r>
              <a:rPr lang="en-US" dirty="0"/>
              <a:t>Exercise Scenario</a:t>
            </a:r>
          </a:p>
        </p:txBody>
      </p:sp>
    </p:spTree>
    <p:extLst>
      <p:ext uri="{BB962C8B-B14F-4D97-AF65-F5344CB8AC3E}">
        <p14:creationId xmlns:p14="http://schemas.microsoft.com/office/powerpoint/2010/main" val="3472310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9CE43-E241-9447-40F4-40D928FCB8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242235-8845-CF76-BDE6-636431FBDC06}"/>
              </a:ext>
            </a:extLst>
          </p:cNvPr>
          <p:cNvSpPr>
            <a:spLocks noGrp="1"/>
          </p:cNvSpPr>
          <p:nvPr>
            <p:ph type="title"/>
          </p:nvPr>
        </p:nvSpPr>
        <p:spPr>
          <a:xfrm>
            <a:off x="609600" y="584200"/>
            <a:ext cx="2856906" cy="1473200"/>
          </a:xfrm>
        </p:spPr>
        <p:txBody>
          <a:bodyPr anchor="ctr">
            <a:normAutofit/>
          </a:bodyPr>
          <a:lstStyle/>
          <a:p>
            <a:r>
              <a:rPr lang="en-US"/>
              <a:t>Scenario</a:t>
            </a:r>
          </a:p>
        </p:txBody>
      </p:sp>
      <p:pic>
        <p:nvPicPr>
          <p:cNvPr id="6" name="Content Placeholder 5">
            <a:extLst>
              <a:ext uri="{FF2B5EF4-FFF2-40B4-BE49-F238E27FC236}">
                <a16:creationId xmlns:a16="http://schemas.microsoft.com/office/drawing/2014/main" id="{74F07294-BCA4-009B-CEE9-199F8A11CAD9}"/>
              </a:ext>
            </a:extLst>
          </p:cNvPr>
          <p:cNvPicPr>
            <a:picLocks noGrp="1" noChangeAspect="1"/>
          </p:cNvPicPr>
          <p:nvPr>
            <p:ph type="pic" idx="1"/>
          </p:nvPr>
        </p:nvPicPr>
        <p:blipFill>
          <a:blip r:embed="R1117fc6bc92a4977"/>
          <a:srcRect t="3933" b="3933"/>
          <a:stretch/>
        </p:blipFill>
        <p:spPr>
          <a:xfrm>
            <a:off x="3811801" y="584200"/>
            <a:ext cx="7871876" cy="5892800"/>
          </a:xfrm>
          <a:noFill/>
        </p:spPr>
      </p:pic>
      <p:sp>
        <p:nvSpPr>
          <p:cNvPr id="4" name="Slide Number Placeholder 3">
            <a:extLst>
              <a:ext uri="{FF2B5EF4-FFF2-40B4-BE49-F238E27FC236}">
                <a16:creationId xmlns:a16="http://schemas.microsoft.com/office/drawing/2014/main" id="{927C2516-06B3-9D1A-6BB1-3BB4643C0570}"/>
              </a:ext>
            </a:extLst>
          </p:cNvPr>
          <p:cNvSpPr>
            <a:spLocks noGrp="1"/>
          </p:cNvSpPr>
          <p:nvPr>
            <p:ph type="sldNum" sz="quarter" idx="12"/>
          </p:nvPr>
        </p:nvSpPr>
        <p:spPr>
          <a:xfrm>
            <a:off x="0" y="584200"/>
            <a:ext cx="609598" cy="1473200"/>
          </a:xfrm>
        </p:spPr>
        <p:txBody>
          <a:bodyPr anchor="ctr">
            <a:normAutofit/>
          </a:bodyPr>
          <a:lstStyle/>
          <a:p>
            <a:pPr>
              <a:spcAft>
                <a:spcPts val="600"/>
              </a:spcAft>
            </a:pPr>
            <a:fld id="{0CFEC368-1D7A-4F81-ABF6-AE0E36BAF64C}" type="slidenum">
              <a:rPr lang="en-US"/>
              <a:pPr>
                <a:spcAft>
                  <a:spcPts val="600"/>
                </a:spcAft>
              </a:pPr>
              <a:t>8</a:t>
            </a:fld>
            <a:endParaRPr lang="en-US"/>
          </a:p>
        </p:txBody>
      </p:sp>
      <p:sp>
        <p:nvSpPr>
          <p:cNvPr id="15" name="Text Placeholder 4">
            <a:extLst>
              <a:ext uri="{FF2B5EF4-FFF2-40B4-BE49-F238E27FC236}">
                <a16:creationId xmlns:a16="http://schemas.microsoft.com/office/drawing/2014/main" id="{13819FCF-6521-2453-7C50-6068F583DA69}"/>
              </a:ext>
            </a:extLst>
          </p:cNvPr>
          <p:cNvSpPr>
            <a:spLocks noGrp="1"/>
          </p:cNvSpPr>
          <p:nvPr>
            <p:ph type="body" sz="quarter" idx="13"/>
          </p:nvPr>
        </p:nvSpPr>
        <p:spPr>
          <a:xfrm>
            <a:off x="609600" y="2209800"/>
            <a:ext cx="3252012" cy="4267200"/>
          </a:xfrm>
        </p:spPr>
        <p:txBody>
          <a:bodyPr>
            <a:normAutofit/>
          </a:bodyPr>
          <a:lstStyle/>
          <a:p>
            <a:pPr>
              <a:lnSpc>
                <a:spcPct val="90000"/>
              </a:lnSpc>
            </a:pPr>
            <a:r>
              <a:rPr lang="en-US" sz="2533" dirty="0"/>
              <a:t>Four Simultaneously Coordinated Explosions</a:t>
            </a:r>
          </a:p>
          <a:p>
            <a:pPr lvl="1">
              <a:lnSpc>
                <a:spcPct val="90000"/>
              </a:lnSpc>
            </a:pPr>
            <a:r>
              <a:rPr lang="en-US" sz="2533" dirty="0"/>
              <a:t>Staten Island</a:t>
            </a:r>
          </a:p>
          <a:p>
            <a:pPr lvl="1">
              <a:lnSpc>
                <a:spcPct val="90000"/>
              </a:lnSpc>
            </a:pPr>
            <a:r>
              <a:rPr lang="en-US" sz="2533" dirty="0"/>
              <a:t>Brooklyn</a:t>
            </a:r>
          </a:p>
          <a:p>
            <a:pPr lvl="1">
              <a:lnSpc>
                <a:spcPct val="90000"/>
              </a:lnSpc>
            </a:pPr>
            <a:r>
              <a:rPr lang="en-US" sz="2533" dirty="0"/>
              <a:t>Queens</a:t>
            </a:r>
          </a:p>
          <a:p>
            <a:pPr lvl="1">
              <a:lnSpc>
                <a:spcPct val="90000"/>
              </a:lnSpc>
            </a:pPr>
            <a:r>
              <a:rPr lang="en-US" sz="2533" dirty="0"/>
              <a:t>Bronx</a:t>
            </a:r>
          </a:p>
        </p:txBody>
      </p:sp>
    </p:spTree>
    <p:extLst>
      <p:ext uri="{BB962C8B-B14F-4D97-AF65-F5344CB8AC3E}">
        <p14:creationId xmlns:p14="http://schemas.microsoft.com/office/powerpoint/2010/main" val="305315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EEB73-AEEF-640A-D0AE-15DB60A60A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6DB970-1442-6BF3-2E43-7B66C57AB4DB}"/>
              </a:ext>
            </a:extLst>
          </p:cNvPr>
          <p:cNvSpPr>
            <a:spLocks noGrp="1"/>
          </p:cNvSpPr>
          <p:nvPr>
            <p:ph type="sldNum" sz="quarter" idx="11"/>
          </p:nvPr>
        </p:nvSpPr>
        <p:spPr>
          <a:xfrm>
            <a:off x="0" y="304801"/>
            <a:ext cx="609600" cy="888998"/>
          </a:xfrm>
        </p:spPr>
        <p:txBody>
          <a:bodyPr anchor="ctr">
            <a:normAutofit/>
          </a:bodyPr>
          <a:lstStyle/>
          <a:p>
            <a:pPr>
              <a:spcAft>
                <a:spcPts val="600"/>
              </a:spcAft>
              <a:defRPr/>
            </a:pPr>
            <a:fld id="{85C8DD69-8968-4BF3-9E46-F1FF3B850997}" type="slidenum">
              <a:rPr lang="en-US"/>
              <a:pPr>
                <a:spcAft>
                  <a:spcPts val="600"/>
                </a:spcAft>
                <a:defRPr/>
              </a:pPr>
              <a:t>9</a:t>
            </a:fld>
            <a:endParaRPr lang="en-US"/>
          </a:p>
        </p:txBody>
      </p:sp>
      <p:sp>
        <p:nvSpPr>
          <p:cNvPr id="3" name="Title 2">
            <a:extLst>
              <a:ext uri="{FF2B5EF4-FFF2-40B4-BE49-F238E27FC236}">
                <a16:creationId xmlns:a16="http://schemas.microsoft.com/office/drawing/2014/main" id="{BA8CB045-2F03-FC83-0884-C435C8B6CFF3}"/>
              </a:ext>
            </a:extLst>
          </p:cNvPr>
          <p:cNvSpPr>
            <a:spLocks noGrp="1"/>
          </p:cNvSpPr>
          <p:nvPr>
            <p:ph type="title"/>
          </p:nvPr>
        </p:nvSpPr>
        <p:spPr>
          <a:xfrm>
            <a:off x="609596" y="304801"/>
            <a:ext cx="9956802" cy="897554"/>
          </a:xfrm>
        </p:spPr>
        <p:txBody>
          <a:bodyPr anchor="ctr">
            <a:normAutofit/>
          </a:bodyPr>
          <a:lstStyle/>
          <a:p>
            <a:r>
              <a:rPr lang="en-US" dirty="0"/>
              <a:t>Key Dates and Gameplay</a:t>
            </a:r>
          </a:p>
        </p:txBody>
      </p:sp>
      <p:graphicFrame>
        <p:nvGraphicFramePr>
          <p:cNvPr id="9" name="Diagram 3">
            <a:extLst>
              <a:ext uri="{FF2B5EF4-FFF2-40B4-BE49-F238E27FC236}">
                <a16:creationId xmlns:a16="http://schemas.microsoft.com/office/drawing/2014/main" id="{8F3CA8CC-72D1-1BC7-0926-517E0451C1B6}"/>
              </a:ext>
            </a:extLst>
          </p:cNvPr>
          <p:cNvGraphicFramePr/>
          <p:nvPr/>
        </p:nvGraphicFramePr>
        <p:xfrm>
          <a:off x="609600" y="1498600"/>
          <a:ext cx="10972800" cy="4978400"/>
        </p:xfrm>
        <a:graphic>
          <a:graphicData uri="http://schemas.openxmlformats.org/drawingml/2006/diagram">
            <dgm:relIds xmlns:dgm="http://schemas.openxmlformats.org/drawingml/2006/diagram" xmlns:r="http://schemas.openxmlformats.org/officeDocument/2006/relationships" r:dm="Re1e6d41c89424585" r:lo="R0ea1c7d7ee384db2" r:qs="Rc0046570e0854717" r:cs="R8019167679f14fdc"/>
          </a:graphicData>
        </a:graphic>
      </p:graphicFrame>
    </p:spTree>
    <p:extLst>
      <p:ext uri="{BB962C8B-B14F-4D97-AF65-F5344CB8AC3E}">
        <p14:creationId xmlns:p14="http://schemas.microsoft.com/office/powerpoint/2010/main" val="721057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83D15-F48D-CE17-C988-7B3735AC2D09}"/>
            </a:ext>
          </a:extLst>
        </p:cNvPr>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5F7A9517-B5D0-31EE-F563-7EB2FE501B48}"/>
              </a:ext>
            </a:extLst>
          </p:cNvPr>
          <p:cNvSpPr>
            <a:spLocks noGrp="1"/>
          </p:cNvSpPr>
          <p:nvPr>
            <p:ph sz="quarter" idx="4"/>
          </p:nvPr>
        </p:nvSpPr>
        <p:spPr>
          <a:xfrm>
            <a:off x="6505608" y="1880802"/>
            <a:ext cx="5242560" cy="4880216"/>
          </a:xfrm>
          <a:solidFill>
            <a:schemeClr val="bg1">
              <a:lumMod val="95000"/>
            </a:schemeClr>
          </a:solidFill>
        </p:spPr>
        <p:txBody>
          <a:bodyPr>
            <a:noAutofit/>
          </a:bodyPr>
          <a:lstStyle/>
          <a:p>
            <a:pPr marL="0" indent="0">
              <a:buNone/>
            </a:pPr>
            <a:r>
              <a:rPr lang="en-US" sz="2400" b="1" dirty="0"/>
              <a:t>Key Tasks</a:t>
            </a:r>
          </a:p>
          <a:p>
            <a:r>
              <a:rPr lang="en-US" sz="2400" i="1" dirty="0"/>
              <a:t>Evaluate Census and Rapid Discharge Patients in Anticipation of Surge</a:t>
            </a:r>
          </a:p>
          <a:p>
            <a:r>
              <a:rPr lang="en-US" sz="2400" i="1" dirty="0"/>
              <a:t>Receive, Triage, and Disposition Surge of ED Patients </a:t>
            </a:r>
          </a:p>
          <a:p>
            <a:pPr marL="0" indent="0">
              <a:buNone/>
            </a:pPr>
            <a:r>
              <a:rPr lang="en-US" sz="2400" b="1" dirty="0"/>
              <a:t>Outputs of Part 1</a:t>
            </a:r>
          </a:p>
          <a:p>
            <a:r>
              <a:rPr lang="en-US" sz="2400" i="1" dirty="0"/>
              <a:t>Understanding of transfer needs/ available capacity </a:t>
            </a:r>
            <a:br>
              <a:rPr lang="en-US" sz="2400" i="1" dirty="0"/>
            </a:br>
            <a:r>
              <a:rPr lang="en-US" sz="2400" i="1" dirty="0"/>
              <a:t>(submission through survey)</a:t>
            </a:r>
          </a:p>
          <a:p>
            <a:endParaRPr lang="en-US" sz="2400" i="1" dirty="0"/>
          </a:p>
        </p:txBody>
      </p:sp>
      <p:sp>
        <p:nvSpPr>
          <p:cNvPr id="4" name="Slide Number Placeholder 3">
            <a:extLst>
              <a:ext uri="{FF2B5EF4-FFF2-40B4-BE49-F238E27FC236}">
                <a16:creationId xmlns:a16="http://schemas.microsoft.com/office/drawing/2014/main" id="{A9D1857C-C1EF-F2D4-2A3F-F6B14CC2E25D}"/>
              </a:ext>
            </a:extLst>
          </p:cNvPr>
          <p:cNvSpPr>
            <a:spLocks noGrp="1"/>
          </p:cNvSpPr>
          <p:nvPr>
            <p:ph type="sldNum" sz="quarter" idx="12"/>
          </p:nvPr>
        </p:nvSpPr>
        <p:spPr>
          <a:xfrm>
            <a:off x="1" y="304800"/>
            <a:ext cx="609598" cy="1397000"/>
          </a:xfrm>
        </p:spPr>
        <p:txBody>
          <a:bodyPr anchor="ctr">
            <a:normAutofit/>
          </a:bodyPr>
          <a:lstStyle/>
          <a:p>
            <a:pPr>
              <a:spcAft>
                <a:spcPts val="600"/>
              </a:spcAft>
            </a:pPr>
            <a:fld id="{0CFEC368-1D7A-4F81-ABF6-AE0E36BAF64C}" type="slidenum">
              <a:rPr lang="en-US"/>
              <a:pPr>
                <a:spcAft>
                  <a:spcPts val="600"/>
                </a:spcAft>
              </a:pPr>
              <a:t>10</a:t>
            </a:fld>
            <a:endParaRPr lang="en-US"/>
          </a:p>
        </p:txBody>
      </p:sp>
      <p:sp>
        <p:nvSpPr>
          <p:cNvPr id="19" name="Title 6">
            <a:extLst>
              <a:ext uri="{FF2B5EF4-FFF2-40B4-BE49-F238E27FC236}">
                <a16:creationId xmlns:a16="http://schemas.microsoft.com/office/drawing/2014/main" id="{53A88A7D-6F6A-C8A4-4A4C-17D06CA21492}"/>
              </a:ext>
            </a:extLst>
          </p:cNvPr>
          <p:cNvSpPr>
            <a:spLocks noGrp="1"/>
          </p:cNvSpPr>
          <p:nvPr>
            <p:ph type="title"/>
          </p:nvPr>
        </p:nvSpPr>
        <p:spPr>
          <a:xfrm>
            <a:off x="609596" y="304800"/>
            <a:ext cx="9954686" cy="1382337"/>
          </a:xfrm>
        </p:spPr>
        <p:txBody>
          <a:bodyPr/>
          <a:lstStyle/>
          <a:p>
            <a:r>
              <a:rPr lang="en-US" b="1"/>
              <a:t>Part 1:</a:t>
            </a:r>
            <a:r>
              <a:rPr lang="en-US"/>
              <a:t> March 19 to March 25</a:t>
            </a:r>
          </a:p>
        </p:txBody>
      </p:sp>
      <p:sp>
        <p:nvSpPr>
          <p:cNvPr id="16" name="Content Placeholder 15">
            <a:extLst>
              <a:ext uri="{FF2B5EF4-FFF2-40B4-BE49-F238E27FC236}">
                <a16:creationId xmlns:a16="http://schemas.microsoft.com/office/drawing/2014/main" id="{54B1A199-CC1E-4D6C-1FDF-FA0F79F41456}"/>
              </a:ext>
            </a:extLst>
          </p:cNvPr>
          <p:cNvSpPr>
            <a:spLocks noGrp="1"/>
          </p:cNvSpPr>
          <p:nvPr>
            <p:ph sz="half" idx="2"/>
          </p:nvPr>
        </p:nvSpPr>
        <p:spPr>
          <a:xfrm>
            <a:off x="443832" y="2108200"/>
            <a:ext cx="5242560" cy="4165600"/>
          </a:xfrm>
        </p:spPr>
        <p:txBody>
          <a:bodyPr>
            <a:noAutofit/>
          </a:bodyPr>
          <a:lstStyle/>
          <a:p>
            <a:r>
              <a:rPr lang="en-US" sz="2400" b="1" dirty="0">
                <a:solidFill>
                  <a:schemeClr val="accent1"/>
                </a:solidFill>
              </a:rPr>
              <a:t>Game Time: </a:t>
            </a:r>
            <a:r>
              <a:rPr lang="en-US" sz="2400" dirty="0">
                <a:solidFill>
                  <a:schemeClr val="accent1"/>
                </a:solidFill>
              </a:rPr>
              <a:t>November 2</a:t>
            </a:r>
            <a:r>
              <a:rPr lang="en-US" sz="2400" baseline="30000" dirty="0">
                <a:solidFill>
                  <a:schemeClr val="accent1"/>
                </a:solidFill>
              </a:rPr>
              <a:t>nd</a:t>
            </a:r>
            <a:r>
              <a:rPr lang="en-US" sz="2400" dirty="0">
                <a:solidFill>
                  <a:schemeClr val="accent1"/>
                </a:solidFill>
              </a:rPr>
              <a:t> 2025, 12:15pm</a:t>
            </a:r>
          </a:p>
          <a:p>
            <a:r>
              <a:rPr lang="en-US" sz="2400" b="1" dirty="0"/>
              <a:t>Real Time Activity: </a:t>
            </a:r>
            <a:r>
              <a:rPr lang="en-US" sz="2400" dirty="0"/>
              <a:t>March 19, 9:30am via Zoom (30 minutes)</a:t>
            </a:r>
            <a:endParaRPr lang="en-US" sz="2400" b="1" dirty="0"/>
          </a:p>
          <a:p>
            <a:pPr lvl="1"/>
            <a:r>
              <a:rPr lang="en-US" sz="2400" dirty="0"/>
              <a:t>ESF-8 Command Element Call</a:t>
            </a:r>
          </a:p>
          <a:p>
            <a:pPr lvl="1"/>
            <a:r>
              <a:rPr lang="en-US" sz="2400" dirty="0"/>
              <a:t>Exercise Briefing</a:t>
            </a:r>
          </a:p>
          <a:p>
            <a:r>
              <a:rPr lang="en-US" sz="2400" b="1" dirty="0"/>
              <a:t>Asynchronous, internal gameplay</a:t>
            </a:r>
            <a:endParaRPr lang="en-US" sz="2400" dirty="0"/>
          </a:p>
        </p:txBody>
      </p:sp>
    </p:spTree>
    <p:extLst>
      <p:ext uri="{BB962C8B-B14F-4D97-AF65-F5344CB8AC3E}">
        <p14:creationId xmlns:p14="http://schemas.microsoft.com/office/powerpoint/2010/main" val="1399741015"/>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4F139-8918-E735-9F4A-5CB5C3509D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F9FD0E-9491-C354-8A30-F6C4B3A03516}"/>
              </a:ext>
            </a:extLst>
          </p:cNvPr>
          <p:cNvSpPr>
            <a:spLocks noGrp="1"/>
          </p:cNvSpPr>
          <p:nvPr>
            <p:ph type="title"/>
          </p:nvPr>
        </p:nvSpPr>
        <p:spPr/>
        <p:txBody>
          <a:bodyPr>
            <a:normAutofit/>
          </a:bodyPr>
          <a:lstStyle/>
          <a:p>
            <a:r>
              <a:rPr lang="en-US" dirty="0"/>
              <a:t>Patient Surge</a:t>
            </a:r>
          </a:p>
        </p:txBody>
      </p:sp>
      <p:sp>
        <p:nvSpPr>
          <p:cNvPr id="4" name="Slide Number Placeholder 3">
            <a:extLst>
              <a:ext uri="{FF2B5EF4-FFF2-40B4-BE49-F238E27FC236}">
                <a16:creationId xmlns:a16="http://schemas.microsoft.com/office/drawing/2014/main" id="{814B7CFF-B620-DF35-CF7C-52C155C6A84A}"/>
              </a:ext>
            </a:extLst>
          </p:cNvPr>
          <p:cNvSpPr>
            <a:spLocks noGrp="1"/>
          </p:cNvSpPr>
          <p:nvPr>
            <p:ph type="sldNum" sz="quarter" idx="4"/>
          </p:nvPr>
        </p:nvSpPr>
        <p:spPr/>
        <p:txBody>
          <a:bodyPr/>
          <a:lstStyle/>
          <a:p>
            <a:fld id="{0CFEC368-1D7A-4F81-ABF6-AE0E36BAF64C}" type="slidenum">
              <a:rPr lang="en-US"/>
              <a:pPr/>
              <a:t>11</a:t>
            </a:fld>
            <a:endParaRPr lang="en-US"/>
          </a:p>
        </p:txBody>
      </p:sp>
      <p:sp>
        <p:nvSpPr>
          <p:cNvPr id="2" name="Content Placeholder 1">
            <a:extLst>
              <a:ext uri="{FF2B5EF4-FFF2-40B4-BE49-F238E27FC236}">
                <a16:creationId xmlns:a16="http://schemas.microsoft.com/office/drawing/2014/main" id="{898E74FA-6C22-FBA9-1B08-0BE85C92C348}"/>
              </a:ext>
            </a:extLst>
          </p:cNvPr>
          <p:cNvSpPr>
            <a:spLocks noGrp="1"/>
          </p:cNvSpPr>
          <p:nvPr>
            <p:ph idx="1"/>
          </p:nvPr>
        </p:nvSpPr>
        <p:spPr>
          <a:xfrm>
            <a:off x="755904" y="1998878"/>
            <a:ext cx="10972800" cy="4419600"/>
          </a:xfrm>
        </p:spPr>
        <p:txBody>
          <a:bodyPr>
            <a:normAutofit fontScale="77500" lnSpcReduction="20000"/>
          </a:bodyPr>
          <a:lstStyle/>
          <a:p>
            <a:r>
              <a:rPr lang="en-US" dirty="0"/>
              <a:t>Four incident locations with </a:t>
            </a:r>
            <a:r>
              <a:rPr lang="en-US" dirty="0" err="1"/>
              <a:t>paitents</a:t>
            </a:r>
            <a:r>
              <a:rPr lang="en-US" dirty="0"/>
              <a:t>:</a:t>
            </a:r>
          </a:p>
          <a:p>
            <a:pPr lvl="1"/>
            <a:endParaRPr lang="en-US" dirty="0"/>
          </a:p>
          <a:p>
            <a:pPr lvl="1"/>
            <a:endParaRPr lang="en-US" dirty="0"/>
          </a:p>
          <a:p>
            <a:pPr lvl="1"/>
            <a:endParaRPr lang="en-US" dirty="0"/>
          </a:p>
          <a:p>
            <a:endParaRPr lang="en-US" dirty="0"/>
          </a:p>
          <a:p>
            <a:endParaRPr lang="en-US" dirty="0">
              <a:solidFill>
                <a:schemeClr val="tx1"/>
              </a:solidFill>
            </a:endParaRPr>
          </a:p>
          <a:p>
            <a:endParaRPr lang="en-US" dirty="0"/>
          </a:p>
          <a:p>
            <a:r>
              <a:rPr lang="en-US" dirty="0"/>
              <a:t>Specific Populations</a:t>
            </a:r>
          </a:p>
          <a:p>
            <a:pPr lvl="1"/>
            <a:r>
              <a:rPr lang="en-US" dirty="0"/>
              <a:t>Pregnant 30+ weeks (0.50%) – 8 total patients</a:t>
            </a:r>
          </a:p>
          <a:p>
            <a:pPr lvl="1"/>
            <a:r>
              <a:rPr lang="en-US" dirty="0"/>
              <a:t>Deaf or ASL (1%) – 15 total patients</a:t>
            </a:r>
          </a:p>
          <a:p>
            <a:pPr lvl="1"/>
            <a:r>
              <a:rPr lang="en-US" dirty="0"/>
              <a:t>Language Barriers (19%) – 285 total patients</a:t>
            </a:r>
          </a:p>
          <a:p>
            <a:pPr lvl="1"/>
            <a:r>
              <a:rPr lang="en-US" dirty="0"/>
              <a:t>Pediatrics (10%) – 150 total patients</a:t>
            </a:r>
          </a:p>
          <a:p>
            <a:pPr lvl="1"/>
            <a:endParaRPr lang="en-US" dirty="0"/>
          </a:p>
          <a:p>
            <a:pPr lvl="1"/>
            <a:endParaRPr lang="en-US" dirty="0"/>
          </a:p>
          <a:p>
            <a:endParaRPr lang="en-US" dirty="0"/>
          </a:p>
        </p:txBody>
      </p:sp>
      <p:graphicFrame>
        <p:nvGraphicFramePr>
          <p:cNvPr id="5" name="Table 4">
            <a:extLst>
              <a:ext uri="{FF2B5EF4-FFF2-40B4-BE49-F238E27FC236}">
                <a16:creationId xmlns:a16="http://schemas.microsoft.com/office/drawing/2014/main" id="{FE61DA07-9EF5-DEFC-E822-71573106474A}"/>
              </a:ext>
            </a:extLst>
          </p:cNvPr>
          <p:cNvGraphicFramePr>
            <a:graphicFrameLocks noGrp="1"/>
          </p:cNvGraphicFramePr>
          <p:nvPr>
            <p:extLst>
              <p:ext uri="{D42A27DB-BD31-4B8C-83A1-F6EECF244321}">
                <p14:modId xmlns:p14="http://schemas.microsoft.com/office/powerpoint/2010/main" val="3554106689"/>
              </p:ext>
            </p:extLst>
          </p:nvPr>
        </p:nvGraphicFramePr>
        <p:xfrm>
          <a:off x="1933194" y="2433320"/>
          <a:ext cx="8325609" cy="1828800"/>
        </p:xfrm>
        <a:graphic>
          <a:graphicData uri="http://schemas.openxmlformats.org/drawingml/2006/table">
            <a:tbl>
              <a:tblPr firstRow="1" bandRow="1">
                <a:tableStyleId>{5C22544A-7EE6-4342-B048-85BDC9FD1C3A}</a:tableStyleId>
              </a:tblPr>
              <a:tblGrid>
                <a:gridCol w="1658809">
                  <a:extLst>
                    <a:ext uri="{9D8B030D-6E8A-4147-A177-3AD203B41FA5}">
                      <a16:colId xmlns:a16="http://schemas.microsoft.com/office/drawing/2014/main" val="763882526"/>
                    </a:ext>
                  </a:extLst>
                </a:gridCol>
                <a:gridCol w="1666700">
                  <a:extLst>
                    <a:ext uri="{9D8B030D-6E8A-4147-A177-3AD203B41FA5}">
                      <a16:colId xmlns:a16="http://schemas.microsoft.com/office/drawing/2014/main" val="2490990073"/>
                    </a:ext>
                  </a:extLst>
                </a:gridCol>
                <a:gridCol w="1666700">
                  <a:extLst>
                    <a:ext uri="{9D8B030D-6E8A-4147-A177-3AD203B41FA5}">
                      <a16:colId xmlns:a16="http://schemas.microsoft.com/office/drawing/2014/main" val="161428818"/>
                    </a:ext>
                  </a:extLst>
                </a:gridCol>
                <a:gridCol w="1666700">
                  <a:extLst>
                    <a:ext uri="{9D8B030D-6E8A-4147-A177-3AD203B41FA5}">
                      <a16:colId xmlns:a16="http://schemas.microsoft.com/office/drawing/2014/main" val="990791157"/>
                    </a:ext>
                  </a:extLst>
                </a:gridCol>
                <a:gridCol w="1666700">
                  <a:extLst>
                    <a:ext uri="{9D8B030D-6E8A-4147-A177-3AD203B41FA5}">
                      <a16:colId xmlns:a16="http://schemas.microsoft.com/office/drawing/2014/main" val="1329147727"/>
                    </a:ext>
                  </a:extLst>
                </a:gridCol>
              </a:tblGrid>
              <a:tr h="665105">
                <a:tc>
                  <a:txBody>
                    <a:bodyPr/>
                    <a:lstStyle/>
                    <a:p>
                      <a:r>
                        <a:rPr lang="en-US" sz="2133" b="0" dirty="0"/>
                        <a:t>Staten Island</a:t>
                      </a:r>
                    </a:p>
                  </a:txBody>
                  <a:tcPr/>
                </a:tc>
                <a:tc>
                  <a:txBody>
                    <a:bodyPr/>
                    <a:lstStyle/>
                    <a:p>
                      <a:r>
                        <a:rPr lang="en-US" sz="2133" b="0" dirty="0"/>
                        <a:t>Brooklyn</a:t>
                      </a:r>
                    </a:p>
                  </a:txBody>
                  <a:tcPr/>
                </a:tc>
                <a:tc>
                  <a:txBody>
                    <a:bodyPr/>
                    <a:lstStyle/>
                    <a:p>
                      <a:r>
                        <a:rPr lang="en-US" sz="2133" b="0" dirty="0"/>
                        <a:t>Queens</a:t>
                      </a:r>
                    </a:p>
                  </a:txBody>
                  <a:tcPr/>
                </a:tc>
                <a:tc>
                  <a:txBody>
                    <a:bodyPr/>
                    <a:lstStyle/>
                    <a:p>
                      <a:r>
                        <a:rPr lang="en-US" sz="2133" b="0" dirty="0"/>
                        <a:t>Bronx</a:t>
                      </a:r>
                    </a:p>
                  </a:txBody>
                  <a:tcPr/>
                </a:tc>
                <a:tc>
                  <a:txBody>
                    <a:bodyPr/>
                    <a:lstStyle/>
                    <a:p>
                      <a:r>
                        <a:rPr lang="en-US" sz="2133" b="1" dirty="0"/>
                        <a:t>Total</a:t>
                      </a:r>
                    </a:p>
                  </a:txBody>
                  <a:tcPr/>
                </a:tc>
                <a:extLst>
                  <a:ext uri="{0D108BD9-81ED-4DB2-BD59-A6C34878D82A}">
                    <a16:rowId xmlns:a16="http://schemas.microsoft.com/office/drawing/2014/main" val="989096095"/>
                  </a:ext>
                </a:extLst>
              </a:tr>
              <a:tr h="425900">
                <a:tc>
                  <a:txBody>
                    <a:bodyPr/>
                    <a:lstStyle/>
                    <a:p>
                      <a:r>
                        <a:rPr lang="en-US" sz="2133" b="0" dirty="0"/>
                        <a:t>450 pts</a:t>
                      </a:r>
                    </a:p>
                  </a:txBody>
                  <a:tcPr>
                    <a:solidFill>
                      <a:schemeClr val="bg1">
                        <a:lumMod val="75000"/>
                      </a:schemeClr>
                    </a:solidFill>
                  </a:tcPr>
                </a:tc>
                <a:tc>
                  <a:txBody>
                    <a:bodyPr/>
                    <a:lstStyle/>
                    <a:p>
                      <a:r>
                        <a:rPr lang="en-US" sz="2133" b="0" dirty="0"/>
                        <a:t>300 pts</a:t>
                      </a:r>
                    </a:p>
                  </a:txBody>
                  <a:tcPr>
                    <a:solidFill>
                      <a:schemeClr val="bg1">
                        <a:lumMod val="75000"/>
                      </a:schemeClr>
                    </a:solidFill>
                  </a:tcPr>
                </a:tc>
                <a:tc>
                  <a:txBody>
                    <a:bodyPr/>
                    <a:lstStyle/>
                    <a:p>
                      <a:r>
                        <a:rPr lang="en-US" sz="2133" b="0" dirty="0"/>
                        <a:t>300 pts</a:t>
                      </a:r>
                    </a:p>
                  </a:txBody>
                  <a:tcPr>
                    <a:solidFill>
                      <a:schemeClr val="bg1">
                        <a:lumMod val="75000"/>
                      </a:schemeClr>
                    </a:solidFill>
                  </a:tcPr>
                </a:tc>
                <a:tc>
                  <a:txBody>
                    <a:bodyPr/>
                    <a:lstStyle/>
                    <a:p>
                      <a:r>
                        <a:rPr lang="en-US" sz="2133" b="0" dirty="0"/>
                        <a:t>450 pts</a:t>
                      </a:r>
                    </a:p>
                  </a:txBody>
                  <a:tcPr>
                    <a:solidFill>
                      <a:schemeClr val="bg1">
                        <a:lumMod val="75000"/>
                      </a:schemeClr>
                    </a:solidFill>
                  </a:tcPr>
                </a:tc>
                <a:tc>
                  <a:txBody>
                    <a:bodyPr/>
                    <a:lstStyle/>
                    <a:p>
                      <a:r>
                        <a:rPr lang="en-US" sz="2133" b="1" dirty="0"/>
                        <a:t>1500 pts</a:t>
                      </a:r>
                    </a:p>
                  </a:txBody>
                  <a:tcPr>
                    <a:solidFill>
                      <a:schemeClr val="bg1">
                        <a:lumMod val="75000"/>
                      </a:schemeClr>
                    </a:solidFill>
                  </a:tcPr>
                </a:tc>
                <a:extLst>
                  <a:ext uri="{0D108BD9-81ED-4DB2-BD59-A6C34878D82A}">
                    <a16:rowId xmlns:a16="http://schemas.microsoft.com/office/drawing/2014/main" val="1903801715"/>
                  </a:ext>
                </a:extLst>
              </a:tr>
              <a:tr h="425900">
                <a:tc gridSpan="5">
                  <a:txBody>
                    <a:bodyPr/>
                    <a:lstStyle/>
                    <a:p>
                      <a:r>
                        <a:rPr lang="en-US" sz="1600" b="0" i="1" dirty="0"/>
                        <a:t>Each incident location receives triaged patients:</a:t>
                      </a:r>
                      <a:br>
                        <a:rPr lang="en-US" sz="1600" b="0" i="1" dirty="0"/>
                      </a:br>
                      <a:r>
                        <a:rPr lang="en-US" sz="1600" b="0" i="1" dirty="0"/>
                        <a:t>5% red, 15% yellow, 25% yellow, 55% green</a:t>
                      </a:r>
                    </a:p>
                  </a:txBody>
                  <a:tcPr>
                    <a:solidFill>
                      <a:schemeClr val="bg1">
                        <a:lumMod val="75000"/>
                      </a:schemeClr>
                    </a:solidFill>
                  </a:tcPr>
                </a:tc>
                <a:tc hMerge="1">
                  <a:txBody>
                    <a:bodyPr/>
                    <a:lstStyle/>
                    <a:p>
                      <a:endParaRPr lang="en-US" sz="2133" b="0" dirty="0"/>
                    </a:p>
                  </a:txBody>
                  <a:tcPr>
                    <a:solidFill>
                      <a:schemeClr val="bg1">
                        <a:lumMod val="75000"/>
                      </a:schemeClr>
                    </a:solidFill>
                  </a:tcPr>
                </a:tc>
                <a:tc hMerge="1">
                  <a:txBody>
                    <a:bodyPr/>
                    <a:lstStyle/>
                    <a:p>
                      <a:endParaRPr lang="en-US" sz="2133" b="0" dirty="0"/>
                    </a:p>
                  </a:txBody>
                  <a:tcPr>
                    <a:solidFill>
                      <a:schemeClr val="bg1">
                        <a:lumMod val="75000"/>
                      </a:schemeClr>
                    </a:solidFill>
                  </a:tcPr>
                </a:tc>
                <a:tc hMerge="1">
                  <a:txBody>
                    <a:bodyPr/>
                    <a:lstStyle/>
                    <a:p>
                      <a:endParaRPr lang="en-US" sz="2133" b="0" dirty="0"/>
                    </a:p>
                  </a:txBody>
                  <a:tcPr>
                    <a:solidFill>
                      <a:schemeClr val="bg1">
                        <a:lumMod val="75000"/>
                      </a:schemeClr>
                    </a:solidFill>
                  </a:tcPr>
                </a:tc>
                <a:tc hMerge="1">
                  <a:txBody>
                    <a:bodyPr/>
                    <a:lstStyle/>
                    <a:p>
                      <a:endParaRPr lang="en-US" sz="2133" b="1" dirty="0"/>
                    </a:p>
                  </a:txBody>
                  <a:tcPr>
                    <a:solidFill>
                      <a:schemeClr val="bg1">
                        <a:lumMod val="75000"/>
                      </a:schemeClr>
                    </a:solidFill>
                  </a:tcPr>
                </a:tc>
                <a:extLst>
                  <a:ext uri="{0D108BD9-81ED-4DB2-BD59-A6C34878D82A}">
                    <a16:rowId xmlns:a16="http://schemas.microsoft.com/office/drawing/2014/main" val="748497669"/>
                  </a:ext>
                </a:extLst>
              </a:tr>
            </a:tbl>
          </a:graphicData>
        </a:graphic>
      </p:graphicFrame>
    </p:spTree>
    <p:extLst>
      <p:ext uri="{BB962C8B-B14F-4D97-AF65-F5344CB8AC3E}">
        <p14:creationId xmlns:p14="http://schemas.microsoft.com/office/powerpoint/2010/main" val="1736578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01FD5-4F00-F432-C3E5-245B69C1919A}"/>
            </a:ext>
          </a:extLst>
        </p:cNvPr>
        <p:cNvGrpSpPr/>
        <p:nvPr/>
      </p:nvGrpSpPr>
      <p:grpSpPr>
        <a:xfrm>
          <a:off x="0" y="0"/>
          <a:ext cx="0" cy="0"/>
          <a:chOff x="0" y="0"/>
          <a:chExt cx="0" cy="0"/>
        </a:xfrm>
      </p:grpSpPr>
      <p:sp>
        <p:nvSpPr>
          <p:cNvPr id="19" name="Title 6">
            <a:extLst>
              <a:ext uri="{FF2B5EF4-FFF2-40B4-BE49-F238E27FC236}">
                <a16:creationId xmlns:a16="http://schemas.microsoft.com/office/drawing/2014/main" id="{57CFA010-4F42-605E-C7F7-1D327DEC185F}"/>
              </a:ext>
            </a:extLst>
          </p:cNvPr>
          <p:cNvSpPr>
            <a:spLocks noGrp="1"/>
          </p:cNvSpPr>
          <p:nvPr>
            <p:ph type="title"/>
          </p:nvPr>
        </p:nvSpPr>
        <p:spPr>
          <a:xfrm>
            <a:off x="609600" y="584200"/>
            <a:ext cx="2856906" cy="1473200"/>
          </a:xfrm>
        </p:spPr>
        <p:txBody>
          <a:bodyPr anchor="ctr">
            <a:normAutofit/>
          </a:bodyPr>
          <a:lstStyle/>
          <a:p>
            <a:r>
              <a:rPr lang="en-US"/>
              <a:t>ED Patient Surge</a:t>
            </a:r>
          </a:p>
        </p:txBody>
      </p:sp>
      <p:pic>
        <p:nvPicPr>
          <p:cNvPr id="11" name="Picture 10">
            <a:extLst>
              <a:ext uri="{FF2B5EF4-FFF2-40B4-BE49-F238E27FC236}">
                <a16:creationId xmlns:a16="http://schemas.microsoft.com/office/drawing/2014/main" id="{99E43ABD-557F-428C-2EAA-2EAB5768D5FE}"/>
              </a:ext>
            </a:extLst>
          </p:cNvPr>
          <p:cNvPicPr>
            <a:picLocks noChangeAspect="1"/>
          </p:cNvPicPr>
          <p:nvPr/>
        </p:nvPicPr>
        <p:blipFill>
          <a:blip r:embed="R8744e3fe516a4d99"/>
          <a:stretch>
            <a:fillRect/>
          </a:stretch>
        </p:blipFill>
        <p:spPr>
          <a:xfrm>
            <a:off x="3768953" y="1453537"/>
            <a:ext cx="8104465" cy="3950925"/>
          </a:xfrm>
          <a:prstGeom prst="rect">
            <a:avLst/>
          </a:prstGeom>
          <a:noFill/>
          <a:ln w="12700"/>
        </p:spPr>
      </p:pic>
      <p:sp>
        <p:nvSpPr>
          <p:cNvPr id="4" name="Slide Number Placeholder 3">
            <a:extLst>
              <a:ext uri="{FF2B5EF4-FFF2-40B4-BE49-F238E27FC236}">
                <a16:creationId xmlns:a16="http://schemas.microsoft.com/office/drawing/2014/main" id="{7A15C560-669F-F71E-F81F-FC68E919CDA5}"/>
              </a:ext>
            </a:extLst>
          </p:cNvPr>
          <p:cNvSpPr>
            <a:spLocks noGrp="1"/>
          </p:cNvSpPr>
          <p:nvPr>
            <p:ph type="sldNum" sz="quarter" idx="12"/>
          </p:nvPr>
        </p:nvSpPr>
        <p:spPr>
          <a:xfrm>
            <a:off x="0" y="584200"/>
            <a:ext cx="609598" cy="1473200"/>
          </a:xfrm>
        </p:spPr>
        <p:txBody>
          <a:bodyPr anchor="ctr">
            <a:normAutofit/>
          </a:bodyPr>
          <a:lstStyle/>
          <a:p>
            <a:pPr>
              <a:spcAft>
                <a:spcPts val="600"/>
              </a:spcAft>
            </a:pPr>
            <a:fld id="{0CFEC368-1D7A-4F81-ABF6-AE0E36BAF64C}" type="slidenum">
              <a:rPr lang="en-US"/>
              <a:pPr>
                <a:spcAft>
                  <a:spcPts val="600"/>
                </a:spcAft>
              </a:pPr>
              <a:t>12</a:t>
            </a:fld>
            <a:endParaRPr lang="en-US"/>
          </a:p>
        </p:txBody>
      </p:sp>
      <p:sp>
        <p:nvSpPr>
          <p:cNvPr id="16" name="Content Placeholder 15">
            <a:extLst>
              <a:ext uri="{FF2B5EF4-FFF2-40B4-BE49-F238E27FC236}">
                <a16:creationId xmlns:a16="http://schemas.microsoft.com/office/drawing/2014/main" id="{26158F96-C154-624C-3EE4-B702E1DE38D3}"/>
              </a:ext>
            </a:extLst>
          </p:cNvPr>
          <p:cNvSpPr>
            <a:spLocks noGrp="1"/>
          </p:cNvSpPr>
          <p:nvPr>
            <p:ph type="body" sz="quarter" idx="13"/>
          </p:nvPr>
        </p:nvSpPr>
        <p:spPr>
          <a:xfrm>
            <a:off x="609600" y="2209800"/>
            <a:ext cx="2857500" cy="4267200"/>
          </a:xfrm>
        </p:spPr>
        <p:txBody>
          <a:bodyPr>
            <a:normAutofit/>
          </a:bodyPr>
          <a:lstStyle/>
          <a:p>
            <a:r>
              <a:rPr lang="en-US" sz="2666" dirty="0"/>
              <a:t>All hospitals to receive patient manifests via Excel</a:t>
            </a:r>
          </a:p>
          <a:p>
            <a:r>
              <a:rPr lang="en-US" sz="2666" dirty="0"/>
              <a:t>Ability to mail merge to PDFs</a:t>
            </a:r>
          </a:p>
        </p:txBody>
      </p:sp>
    </p:spTree>
    <p:extLst>
      <p:ext uri="{BB962C8B-B14F-4D97-AF65-F5344CB8AC3E}">
        <p14:creationId xmlns:p14="http://schemas.microsoft.com/office/powerpoint/2010/main" val="2556949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BB731-F154-F3C9-C506-403DE3D3A9A0}"/>
              </a:ext>
            </a:extLst>
          </p:cNvPr>
          <p:cNvSpPr>
            <a:spLocks noGrp="1"/>
          </p:cNvSpPr>
          <p:nvPr>
            <p:ph idx="1"/>
          </p:nvPr>
        </p:nvSpPr>
        <p:spPr/>
        <p:txBody>
          <a:bodyPr>
            <a:normAutofit/>
          </a:bodyPr>
          <a:lstStyle/>
          <a:p>
            <a:r>
              <a:rPr lang="en-US" dirty="0"/>
              <a:t>Elements of Profile</a:t>
            </a:r>
            <a:endParaRPr lang="en-US" sz="3200" dirty="0"/>
          </a:p>
          <a:p>
            <a:pPr lvl="1"/>
            <a:r>
              <a:rPr lang="en-US" dirty="0"/>
              <a:t>Name, DOB, Sex, Unique Identifier for exercise</a:t>
            </a:r>
          </a:p>
          <a:p>
            <a:pPr lvl="1"/>
            <a:r>
              <a:rPr lang="en-US" dirty="0"/>
              <a:t>Pre-Hospital Triage Category (G/Y/O/R)</a:t>
            </a:r>
          </a:p>
          <a:p>
            <a:pPr lvl="1"/>
            <a:r>
              <a:rPr lang="en-US" dirty="0"/>
              <a:t>Primary Injuries (Major Bleeding, Head Injury)</a:t>
            </a:r>
          </a:p>
          <a:p>
            <a:pPr lvl="1"/>
            <a:r>
              <a:rPr lang="en-US" dirty="0"/>
              <a:t>Secondary Injuries (Scrapes, Bruises, Burns)</a:t>
            </a:r>
          </a:p>
          <a:p>
            <a:pPr lvl="1"/>
            <a:r>
              <a:rPr lang="en-US" dirty="0"/>
              <a:t>Vital Signs (HR, B/P, GCS, RR, SPO2)</a:t>
            </a:r>
          </a:p>
          <a:p>
            <a:pPr lvl="1"/>
            <a:r>
              <a:rPr lang="en-US" dirty="0"/>
              <a:t>EMS Interventions (IV, Intubation)</a:t>
            </a:r>
            <a:endParaRPr lang="en-US" i="1" dirty="0"/>
          </a:p>
          <a:p>
            <a:pPr lvl="1"/>
            <a:endParaRPr lang="en-US" dirty="0"/>
          </a:p>
        </p:txBody>
      </p:sp>
      <p:sp>
        <p:nvSpPr>
          <p:cNvPr id="3" name="Title 2">
            <a:extLst>
              <a:ext uri="{FF2B5EF4-FFF2-40B4-BE49-F238E27FC236}">
                <a16:creationId xmlns:a16="http://schemas.microsoft.com/office/drawing/2014/main" id="{CD7CD46A-B558-24D5-736D-1DAB78BDF048}"/>
              </a:ext>
            </a:extLst>
          </p:cNvPr>
          <p:cNvSpPr>
            <a:spLocks noGrp="1"/>
          </p:cNvSpPr>
          <p:nvPr>
            <p:ph type="title"/>
          </p:nvPr>
        </p:nvSpPr>
        <p:spPr/>
        <p:txBody>
          <a:bodyPr/>
          <a:lstStyle/>
          <a:p>
            <a:r>
              <a:rPr lang="en-US" dirty="0"/>
              <a:t>Patient Profile Details</a:t>
            </a:r>
          </a:p>
        </p:txBody>
      </p:sp>
      <p:sp>
        <p:nvSpPr>
          <p:cNvPr id="4" name="Slide Number Placeholder 3">
            <a:extLst>
              <a:ext uri="{FF2B5EF4-FFF2-40B4-BE49-F238E27FC236}">
                <a16:creationId xmlns:a16="http://schemas.microsoft.com/office/drawing/2014/main" id="{1AEE5CAB-20ED-802F-DB12-66BA32766F3F}"/>
              </a:ext>
            </a:extLst>
          </p:cNvPr>
          <p:cNvSpPr>
            <a:spLocks noGrp="1"/>
          </p:cNvSpPr>
          <p:nvPr>
            <p:ph type="sldNum" sz="quarter" idx="4"/>
          </p:nvPr>
        </p:nvSpPr>
        <p:spPr/>
        <p:txBody>
          <a:bodyPr/>
          <a:lstStyle/>
          <a:p>
            <a:fld id="{0CFEC368-1D7A-4F81-ABF6-AE0E36BAF64C}" type="slidenum">
              <a:rPr lang="en-US"/>
              <a:pPr/>
              <a:t>13</a:t>
            </a:fld>
            <a:endParaRPr lang="en-US"/>
          </a:p>
        </p:txBody>
      </p:sp>
    </p:spTree>
    <p:extLst>
      <p:ext uri="{BB962C8B-B14F-4D97-AF65-F5344CB8AC3E}">
        <p14:creationId xmlns:p14="http://schemas.microsoft.com/office/powerpoint/2010/main" val="1382762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3203A-51DF-5225-0ED2-7F6E69C8088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2D5E42-ED2D-7087-515C-7114EB7262C3}"/>
              </a:ext>
            </a:extLst>
          </p:cNvPr>
          <p:cNvSpPr>
            <a:spLocks noGrp="1"/>
          </p:cNvSpPr>
          <p:nvPr>
            <p:ph type="sldNum" sz="quarter" idx="11"/>
          </p:nvPr>
        </p:nvSpPr>
        <p:spPr/>
        <p:txBody>
          <a:bodyPr anchor="ctr">
            <a:normAutofit/>
          </a:bodyPr>
          <a:lstStyle/>
          <a:p>
            <a:pPr>
              <a:spcAft>
                <a:spcPts val="600"/>
              </a:spcAft>
            </a:pPr>
            <a:fld id="{0CFEC368-1D7A-4F81-ABF6-AE0E36BAF64C}" type="slidenum">
              <a:rPr lang="en-US"/>
              <a:pPr>
                <a:spcAft>
                  <a:spcPts val="600"/>
                </a:spcAft>
              </a:pPr>
              <a:t>14</a:t>
            </a:fld>
            <a:endParaRPr lang="en-US"/>
          </a:p>
        </p:txBody>
      </p:sp>
      <p:sp>
        <p:nvSpPr>
          <p:cNvPr id="19" name="Title 6">
            <a:extLst>
              <a:ext uri="{FF2B5EF4-FFF2-40B4-BE49-F238E27FC236}">
                <a16:creationId xmlns:a16="http://schemas.microsoft.com/office/drawing/2014/main" id="{DAACF5D3-717D-2DAF-F464-DB5ECD9476DC}"/>
              </a:ext>
            </a:extLst>
          </p:cNvPr>
          <p:cNvSpPr>
            <a:spLocks noGrp="1"/>
          </p:cNvSpPr>
          <p:nvPr>
            <p:ph type="title"/>
          </p:nvPr>
        </p:nvSpPr>
        <p:spPr/>
        <p:txBody>
          <a:bodyPr>
            <a:normAutofit fontScale="90000"/>
          </a:bodyPr>
          <a:lstStyle/>
          <a:p>
            <a:r>
              <a:rPr lang="en-US" b="1"/>
              <a:t>Part 1: </a:t>
            </a:r>
            <a:r>
              <a:rPr lang="en-US"/>
              <a:t>Process for Independent Hospitals</a:t>
            </a:r>
          </a:p>
        </p:txBody>
      </p:sp>
      <p:graphicFrame>
        <p:nvGraphicFramePr>
          <p:cNvPr id="10" name="Content Placeholder 9">
            <a:extLst>
              <a:ext uri="{FF2B5EF4-FFF2-40B4-BE49-F238E27FC236}">
                <a16:creationId xmlns:a16="http://schemas.microsoft.com/office/drawing/2014/main" id="{FF0AFFBD-0CF8-000E-8BF9-0E57D23362B6}"/>
              </a:ext>
            </a:extLst>
          </p:cNvPr>
          <p:cNvGraphicFramePr>
            <a:graphicFrameLocks noGrp="1"/>
          </p:cNvGraphicFramePr>
          <p:nvPr>
            <p:ph idx="1"/>
            <p:extLst>
              <p:ext uri="{D42A27DB-BD31-4B8C-83A1-F6EECF244321}">
                <p14:modId xmlns:p14="http://schemas.microsoft.com/office/powerpoint/2010/main" val="368660929"/>
              </p:ext>
            </p:extLst>
          </p:nvPr>
        </p:nvGraphicFramePr>
        <p:xfrm>
          <a:off x="1998133" y="1298093"/>
          <a:ext cx="8421510" cy="4261812"/>
        </p:xfrm>
        <a:graphic>
          <a:graphicData uri="http://schemas.openxmlformats.org/drawingml/2006/diagram">
            <dgm:relIds xmlns:dgm="http://schemas.openxmlformats.org/drawingml/2006/diagram" xmlns:r="http://schemas.openxmlformats.org/officeDocument/2006/relationships" r:dm="Rcc268888a44d4918" r:lo="Rd11f81c4035143e0" r:qs="Rcb2d10ba0d0c41ea" r:cs="R60e811deef3246b3"/>
          </a:graphicData>
        </a:graphic>
      </p:graphicFrame>
      <p:sp>
        <p:nvSpPr>
          <p:cNvPr id="12" name="TextBox 11">
            <a:extLst>
              <a:ext uri="{FF2B5EF4-FFF2-40B4-BE49-F238E27FC236}">
                <a16:creationId xmlns:a16="http://schemas.microsoft.com/office/drawing/2014/main" id="{D5D0604E-5BF4-9A57-7F29-DF54ED0C7375}"/>
              </a:ext>
            </a:extLst>
          </p:cNvPr>
          <p:cNvSpPr txBox="1"/>
          <p:nvPr/>
        </p:nvSpPr>
        <p:spPr>
          <a:xfrm>
            <a:off x="49258" y="5970960"/>
            <a:ext cx="9493956" cy="779700"/>
          </a:xfrm>
          <a:prstGeom prst="rect">
            <a:avLst/>
          </a:prstGeom>
          <a:solidFill>
            <a:schemeClr val="bg2"/>
          </a:solidFill>
          <a:ln>
            <a:solidFill>
              <a:schemeClr val="accent1"/>
            </a:solidFill>
          </a:ln>
        </p:spPr>
        <p:txBody>
          <a:bodyPr wrap="square">
            <a:spAutoFit/>
          </a:bodyPr>
          <a:lstStyle/>
          <a:p>
            <a:pPr lvl="0"/>
            <a:r>
              <a:rPr lang="en-US" sz="2133" i="1"/>
              <a:t>*Note: Census should be a snapshot of your hospitals at 11am on March 19. Census will be utilized for the entire duration of gameplay.</a:t>
            </a:r>
            <a:endParaRPr lang="en-US" sz="2133"/>
          </a:p>
        </p:txBody>
      </p:sp>
    </p:spTree>
    <p:extLst>
      <p:ext uri="{BB962C8B-B14F-4D97-AF65-F5344CB8AC3E}">
        <p14:creationId xmlns:p14="http://schemas.microsoft.com/office/powerpoint/2010/main" val="3810620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D9A3-C3AD-FD8A-A338-0C88BBCFFB9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493012-8BCD-E135-79F9-445FF8DEDB92}"/>
              </a:ext>
            </a:extLst>
          </p:cNvPr>
          <p:cNvSpPr>
            <a:spLocks noGrp="1"/>
          </p:cNvSpPr>
          <p:nvPr>
            <p:ph type="sldNum" sz="quarter" idx="11"/>
          </p:nvPr>
        </p:nvSpPr>
        <p:spPr/>
        <p:txBody>
          <a:bodyPr anchor="ctr">
            <a:normAutofit/>
          </a:bodyPr>
          <a:lstStyle/>
          <a:p>
            <a:pPr>
              <a:spcAft>
                <a:spcPts val="600"/>
              </a:spcAft>
            </a:pPr>
            <a:fld id="{0CFEC368-1D7A-4F81-ABF6-AE0E36BAF64C}" type="slidenum">
              <a:rPr lang="en-US"/>
              <a:pPr>
                <a:spcAft>
                  <a:spcPts val="600"/>
                </a:spcAft>
              </a:pPr>
              <a:t>15</a:t>
            </a:fld>
            <a:endParaRPr lang="en-US"/>
          </a:p>
        </p:txBody>
      </p:sp>
      <p:sp>
        <p:nvSpPr>
          <p:cNvPr id="19" name="Title 6">
            <a:extLst>
              <a:ext uri="{FF2B5EF4-FFF2-40B4-BE49-F238E27FC236}">
                <a16:creationId xmlns:a16="http://schemas.microsoft.com/office/drawing/2014/main" id="{2DDFB45B-ABFF-33C2-77C7-AAD178ABBD28}"/>
              </a:ext>
            </a:extLst>
          </p:cNvPr>
          <p:cNvSpPr>
            <a:spLocks noGrp="1"/>
          </p:cNvSpPr>
          <p:nvPr>
            <p:ph type="title"/>
          </p:nvPr>
        </p:nvSpPr>
        <p:spPr/>
        <p:txBody>
          <a:bodyPr/>
          <a:lstStyle/>
          <a:p>
            <a:r>
              <a:rPr lang="en-US" b="1"/>
              <a:t>Part 1: </a:t>
            </a:r>
            <a:r>
              <a:rPr lang="en-US"/>
              <a:t>Process for Hospital Systems</a:t>
            </a:r>
          </a:p>
        </p:txBody>
      </p:sp>
      <p:graphicFrame>
        <p:nvGraphicFramePr>
          <p:cNvPr id="10" name="Content Placeholder 9">
            <a:extLst>
              <a:ext uri="{FF2B5EF4-FFF2-40B4-BE49-F238E27FC236}">
                <a16:creationId xmlns:a16="http://schemas.microsoft.com/office/drawing/2014/main" id="{AC572003-A4C1-AF1F-5C75-2F7BD4324384}"/>
              </a:ext>
            </a:extLst>
          </p:cNvPr>
          <p:cNvGraphicFramePr>
            <a:graphicFrameLocks noGrp="1"/>
          </p:cNvGraphicFramePr>
          <p:nvPr>
            <p:ph idx="1"/>
            <p:extLst>
              <p:ext uri="{D42A27DB-BD31-4B8C-83A1-F6EECF244321}">
                <p14:modId xmlns:p14="http://schemas.microsoft.com/office/powerpoint/2010/main" val="991565696"/>
              </p:ext>
            </p:extLst>
          </p:nvPr>
        </p:nvGraphicFramePr>
        <p:xfrm>
          <a:off x="1998133" y="1268457"/>
          <a:ext cx="8421510" cy="4701733"/>
        </p:xfrm>
        <a:graphic>
          <a:graphicData uri="http://schemas.openxmlformats.org/drawingml/2006/diagram">
            <dgm:relIds xmlns:dgm="http://schemas.openxmlformats.org/drawingml/2006/diagram" xmlns:r="http://schemas.openxmlformats.org/officeDocument/2006/relationships" r:dm="Rf6dfbed7ec034098" r:lo="R22a0a7469b874f67" r:qs="R1c64ed6e069d4d25" r:cs="R7fb48f943df74ebb"/>
          </a:graphicData>
        </a:graphic>
      </p:graphicFrame>
      <p:sp>
        <p:nvSpPr>
          <p:cNvPr id="12" name="TextBox 11">
            <a:extLst>
              <a:ext uri="{FF2B5EF4-FFF2-40B4-BE49-F238E27FC236}">
                <a16:creationId xmlns:a16="http://schemas.microsoft.com/office/drawing/2014/main" id="{6C0BC106-5282-0C40-60A0-1DDC6D7D5EEB}"/>
              </a:ext>
            </a:extLst>
          </p:cNvPr>
          <p:cNvSpPr txBox="1"/>
          <p:nvPr/>
        </p:nvSpPr>
        <p:spPr>
          <a:xfrm>
            <a:off x="49258" y="6020218"/>
            <a:ext cx="9493956" cy="779700"/>
          </a:xfrm>
          <a:prstGeom prst="rect">
            <a:avLst/>
          </a:prstGeom>
          <a:solidFill>
            <a:schemeClr val="bg2"/>
          </a:solidFill>
          <a:ln>
            <a:solidFill>
              <a:schemeClr val="accent1"/>
            </a:solidFill>
          </a:ln>
        </p:spPr>
        <p:txBody>
          <a:bodyPr wrap="square">
            <a:spAutoFit/>
          </a:bodyPr>
          <a:lstStyle/>
          <a:p>
            <a:pPr lvl="0"/>
            <a:r>
              <a:rPr lang="en-US" sz="2133" i="1"/>
              <a:t>*Note: Census should be a snapshot of your hospitals at 11am on March 19. Census will be utilized for the entire duration of gameplay.</a:t>
            </a:r>
            <a:endParaRPr lang="en-US" sz="2133"/>
          </a:p>
        </p:txBody>
      </p:sp>
    </p:spTree>
    <p:extLst>
      <p:ext uri="{BB962C8B-B14F-4D97-AF65-F5344CB8AC3E}">
        <p14:creationId xmlns:p14="http://schemas.microsoft.com/office/powerpoint/2010/main" val="4273380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DBC9E-DD19-F356-4C10-67FFD3F861BD}"/>
            </a:ext>
          </a:extLst>
        </p:cNvPr>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4D47C62-6305-6FB3-0D74-6D2D72E454EB}"/>
              </a:ext>
            </a:extLst>
          </p:cNvPr>
          <p:cNvSpPr>
            <a:spLocks noGrp="1"/>
          </p:cNvSpPr>
          <p:nvPr>
            <p:ph sz="quarter" idx="4"/>
          </p:nvPr>
        </p:nvSpPr>
        <p:spPr>
          <a:xfrm>
            <a:off x="6505608" y="2127106"/>
            <a:ext cx="5242560" cy="3316190"/>
          </a:xfrm>
          <a:solidFill>
            <a:schemeClr val="bg1">
              <a:lumMod val="95000"/>
            </a:schemeClr>
          </a:solidFill>
        </p:spPr>
        <p:txBody>
          <a:bodyPr>
            <a:noAutofit/>
          </a:bodyPr>
          <a:lstStyle/>
          <a:p>
            <a:pPr marL="0" indent="0">
              <a:buNone/>
            </a:pPr>
            <a:r>
              <a:rPr lang="en-US" sz="2400" b="1" dirty="0"/>
              <a:t>Key Participants*</a:t>
            </a:r>
          </a:p>
          <a:p>
            <a:pPr marL="0" indent="0">
              <a:buNone/>
            </a:pPr>
            <a:r>
              <a:rPr lang="en-US" sz="2400" u="sng" dirty="0"/>
              <a:t>Health Systems &amp; </a:t>
            </a:r>
            <a:br>
              <a:rPr lang="en-US" sz="2400" u="sng" dirty="0"/>
            </a:br>
            <a:r>
              <a:rPr lang="en-US" sz="2400" u="sng" dirty="0"/>
              <a:t>Highly Impacted Hospitals</a:t>
            </a:r>
          </a:p>
          <a:p>
            <a:r>
              <a:rPr lang="en-US" sz="2400" dirty="0"/>
              <a:t>Transfer Center / Patient Placement Leader</a:t>
            </a:r>
          </a:p>
          <a:p>
            <a:r>
              <a:rPr lang="en-US" sz="2400" dirty="0"/>
              <a:t>Clinical Leader</a:t>
            </a:r>
          </a:p>
          <a:p>
            <a:r>
              <a:rPr lang="en-US" sz="2400" dirty="0"/>
              <a:t>Emergency Management Leader</a:t>
            </a:r>
          </a:p>
          <a:p>
            <a:pPr marL="0" indent="0">
              <a:buNone/>
            </a:pPr>
            <a:endParaRPr lang="en-US" sz="2400" u="sng" dirty="0"/>
          </a:p>
          <a:p>
            <a:pPr marL="0" indent="0">
              <a:buNone/>
            </a:pPr>
            <a:r>
              <a:rPr lang="en-US" sz="2133" i="1" dirty="0"/>
              <a:t>*All hospitals are encouraged to be observers for the Hospital Coordination Call</a:t>
            </a:r>
          </a:p>
        </p:txBody>
      </p:sp>
      <p:sp>
        <p:nvSpPr>
          <p:cNvPr id="4" name="Slide Number Placeholder 3">
            <a:extLst>
              <a:ext uri="{FF2B5EF4-FFF2-40B4-BE49-F238E27FC236}">
                <a16:creationId xmlns:a16="http://schemas.microsoft.com/office/drawing/2014/main" id="{D1D88504-D004-CCC2-C562-6D3FAAA619EF}"/>
              </a:ext>
            </a:extLst>
          </p:cNvPr>
          <p:cNvSpPr>
            <a:spLocks noGrp="1"/>
          </p:cNvSpPr>
          <p:nvPr>
            <p:ph type="sldNum" sz="quarter" idx="12"/>
          </p:nvPr>
        </p:nvSpPr>
        <p:spPr>
          <a:xfrm>
            <a:off x="1" y="304800"/>
            <a:ext cx="609598" cy="1397000"/>
          </a:xfrm>
        </p:spPr>
        <p:txBody>
          <a:bodyPr anchor="ctr">
            <a:normAutofit/>
          </a:bodyPr>
          <a:lstStyle/>
          <a:p>
            <a:pPr>
              <a:spcAft>
                <a:spcPts val="600"/>
              </a:spcAft>
            </a:pPr>
            <a:fld id="{0CFEC368-1D7A-4F81-ABF6-AE0E36BAF64C}" type="slidenum">
              <a:rPr lang="en-US"/>
              <a:pPr>
                <a:spcAft>
                  <a:spcPts val="600"/>
                </a:spcAft>
              </a:pPr>
              <a:t>16</a:t>
            </a:fld>
            <a:endParaRPr lang="en-US"/>
          </a:p>
        </p:txBody>
      </p:sp>
      <p:sp>
        <p:nvSpPr>
          <p:cNvPr id="19" name="Title 6">
            <a:extLst>
              <a:ext uri="{FF2B5EF4-FFF2-40B4-BE49-F238E27FC236}">
                <a16:creationId xmlns:a16="http://schemas.microsoft.com/office/drawing/2014/main" id="{C740FCBA-6F97-D8CC-7AD0-F886EF5D965C}"/>
              </a:ext>
            </a:extLst>
          </p:cNvPr>
          <p:cNvSpPr>
            <a:spLocks noGrp="1"/>
          </p:cNvSpPr>
          <p:nvPr>
            <p:ph type="title"/>
          </p:nvPr>
        </p:nvSpPr>
        <p:spPr>
          <a:xfrm>
            <a:off x="609596" y="304800"/>
            <a:ext cx="9954686" cy="1382337"/>
          </a:xfrm>
        </p:spPr>
        <p:txBody>
          <a:bodyPr>
            <a:normAutofit/>
          </a:bodyPr>
          <a:lstStyle/>
          <a:p>
            <a:r>
              <a:rPr lang="en-US" b="1" dirty="0"/>
              <a:t>Part 2:</a:t>
            </a:r>
            <a:r>
              <a:rPr lang="en-US" dirty="0"/>
              <a:t> March 26 at 9:30am</a:t>
            </a:r>
          </a:p>
        </p:txBody>
      </p:sp>
      <p:sp>
        <p:nvSpPr>
          <p:cNvPr id="16" name="Content Placeholder 15">
            <a:extLst>
              <a:ext uri="{FF2B5EF4-FFF2-40B4-BE49-F238E27FC236}">
                <a16:creationId xmlns:a16="http://schemas.microsoft.com/office/drawing/2014/main" id="{C4714AF8-B3F6-10FE-49A1-AD98F1BF0A82}"/>
              </a:ext>
            </a:extLst>
          </p:cNvPr>
          <p:cNvSpPr>
            <a:spLocks noGrp="1"/>
          </p:cNvSpPr>
          <p:nvPr>
            <p:ph sz="half" idx="2"/>
          </p:nvPr>
        </p:nvSpPr>
        <p:spPr>
          <a:xfrm>
            <a:off x="443832" y="2006600"/>
            <a:ext cx="5448966" cy="4165600"/>
          </a:xfrm>
        </p:spPr>
        <p:txBody>
          <a:bodyPr>
            <a:noAutofit/>
          </a:bodyPr>
          <a:lstStyle/>
          <a:p>
            <a:r>
              <a:rPr lang="en-US" sz="2400" b="1" dirty="0">
                <a:solidFill>
                  <a:schemeClr val="accent1"/>
                </a:solidFill>
              </a:rPr>
              <a:t>Game Time: </a:t>
            </a:r>
            <a:r>
              <a:rPr lang="en-US" sz="2400" dirty="0">
                <a:solidFill>
                  <a:schemeClr val="accent1"/>
                </a:solidFill>
              </a:rPr>
              <a:t>November 2</a:t>
            </a:r>
            <a:r>
              <a:rPr lang="en-US" sz="2400" baseline="30000" dirty="0">
                <a:solidFill>
                  <a:schemeClr val="accent1"/>
                </a:solidFill>
              </a:rPr>
              <a:t>nd</a:t>
            </a:r>
            <a:r>
              <a:rPr lang="en-US" sz="2400" dirty="0">
                <a:solidFill>
                  <a:schemeClr val="accent1"/>
                </a:solidFill>
              </a:rPr>
              <a:t> 2025, 6:00pm</a:t>
            </a:r>
          </a:p>
          <a:p>
            <a:r>
              <a:rPr lang="en-US" sz="2400" b="1" dirty="0"/>
              <a:t>Real Time Activity: </a:t>
            </a:r>
            <a:r>
              <a:rPr lang="en-US" sz="2400" dirty="0"/>
              <a:t>March 26, 9:30am via Zoom </a:t>
            </a:r>
            <a:endParaRPr lang="en-US" sz="2400" b="1" dirty="0"/>
          </a:p>
          <a:p>
            <a:r>
              <a:rPr lang="en-US" sz="2400" b="1" dirty="0"/>
              <a:t>Hospital Coordination Call</a:t>
            </a:r>
          </a:p>
          <a:p>
            <a:pPr lvl="1"/>
            <a:r>
              <a:rPr lang="en-US" sz="2133" i="1" dirty="0"/>
              <a:t>Situation Update</a:t>
            </a:r>
          </a:p>
          <a:p>
            <a:pPr lvl="1"/>
            <a:r>
              <a:rPr lang="en-US" sz="2133" i="1" dirty="0"/>
              <a:t>Immediate surge needs</a:t>
            </a:r>
          </a:p>
          <a:p>
            <a:pPr lvl="1"/>
            <a:r>
              <a:rPr lang="en-US" sz="2133" i="1" dirty="0"/>
              <a:t>Health systems capacity report</a:t>
            </a:r>
          </a:p>
          <a:p>
            <a:pPr lvl="1"/>
            <a:endParaRPr lang="en-US" sz="1866" i="1" dirty="0"/>
          </a:p>
        </p:txBody>
      </p:sp>
    </p:spTree>
    <p:extLst>
      <p:ext uri="{BB962C8B-B14F-4D97-AF65-F5344CB8AC3E}">
        <p14:creationId xmlns:p14="http://schemas.microsoft.com/office/powerpoint/2010/main" val="102554325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0" y="0"/>
            <a:ext cx="11763375" cy="2057400"/>
          </a:xfrm>
          <a:custGeom>
            <a:avLst/>
            <a:gdLst/>
            <a:ahLst/>
            <a:cxnLst/>
            <a:rect l="l" t="t" r="r" b="b"/>
            <a:pathLst>
              <a:path w="11763375" h="2057400">
                <a:moveTo>
                  <a:pt x="11763375" y="0"/>
                </a:moveTo>
                <a:lnTo>
                  <a:pt x="0" y="0"/>
                </a:lnTo>
                <a:lnTo>
                  <a:pt x="0" y="1954022"/>
                </a:lnTo>
                <a:lnTo>
                  <a:pt x="2588" y="1953514"/>
                </a:lnTo>
                <a:lnTo>
                  <a:pt x="9648" y="1954143"/>
                </a:lnTo>
                <a:lnTo>
                  <a:pt x="16226" y="1955974"/>
                </a:lnTo>
                <a:lnTo>
                  <a:pt x="22274" y="1959211"/>
                </a:lnTo>
                <a:lnTo>
                  <a:pt x="27743" y="1964054"/>
                </a:lnTo>
                <a:lnTo>
                  <a:pt x="39531" y="1948013"/>
                </a:lnTo>
                <a:lnTo>
                  <a:pt x="91213" y="1959411"/>
                </a:lnTo>
                <a:lnTo>
                  <a:pt x="111207" y="1945513"/>
                </a:lnTo>
                <a:lnTo>
                  <a:pt x="156866" y="1925321"/>
                </a:lnTo>
                <a:lnTo>
                  <a:pt x="199024" y="1913524"/>
                </a:lnTo>
                <a:lnTo>
                  <a:pt x="239165" y="1904132"/>
                </a:lnTo>
                <a:lnTo>
                  <a:pt x="278777" y="1891157"/>
                </a:lnTo>
                <a:lnTo>
                  <a:pt x="309386" y="1889466"/>
                </a:lnTo>
                <a:lnTo>
                  <a:pt x="334675" y="1892966"/>
                </a:lnTo>
                <a:lnTo>
                  <a:pt x="360704" y="1898800"/>
                </a:lnTo>
                <a:lnTo>
                  <a:pt x="393534" y="1904111"/>
                </a:lnTo>
                <a:lnTo>
                  <a:pt x="470061" y="1886362"/>
                </a:lnTo>
                <a:lnTo>
                  <a:pt x="519157" y="1880358"/>
                </a:lnTo>
                <a:lnTo>
                  <a:pt x="572287" y="1883664"/>
                </a:lnTo>
                <a:lnTo>
                  <a:pt x="611669" y="1882009"/>
                </a:lnTo>
                <a:lnTo>
                  <a:pt x="658144" y="1876710"/>
                </a:lnTo>
                <a:lnTo>
                  <a:pt x="701530" y="1872126"/>
                </a:lnTo>
                <a:lnTo>
                  <a:pt x="731647" y="1872614"/>
                </a:lnTo>
                <a:lnTo>
                  <a:pt x="754163" y="1866884"/>
                </a:lnTo>
                <a:lnTo>
                  <a:pt x="780610" y="1868201"/>
                </a:lnTo>
                <a:lnTo>
                  <a:pt x="808997" y="1872900"/>
                </a:lnTo>
                <a:lnTo>
                  <a:pt x="837336" y="1877314"/>
                </a:lnTo>
                <a:lnTo>
                  <a:pt x="877883" y="1887333"/>
                </a:lnTo>
                <a:lnTo>
                  <a:pt x="906621" y="1887553"/>
                </a:lnTo>
                <a:lnTo>
                  <a:pt x="932787" y="1883796"/>
                </a:lnTo>
                <a:lnTo>
                  <a:pt x="965619" y="1881886"/>
                </a:lnTo>
                <a:lnTo>
                  <a:pt x="1010323" y="1873623"/>
                </a:lnTo>
                <a:lnTo>
                  <a:pt x="1040965" y="1864550"/>
                </a:lnTo>
                <a:lnTo>
                  <a:pt x="1063409" y="1858240"/>
                </a:lnTo>
                <a:lnTo>
                  <a:pt x="1083525" y="1858264"/>
                </a:lnTo>
                <a:lnTo>
                  <a:pt x="1117765" y="1850435"/>
                </a:lnTo>
                <a:lnTo>
                  <a:pt x="1151729" y="1851644"/>
                </a:lnTo>
                <a:lnTo>
                  <a:pt x="1186644" y="1856924"/>
                </a:lnTo>
                <a:lnTo>
                  <a:pt x="1223733" y="1861312"/>
                </a:lnTo>
                <a:lnTo>
                  <a:pt x="1230412" y="1867602"/>
                </a:lnTo>
                <a:lnTo>
                  <a:pt x="1243798" y="1865630"/>
                </a:lnTo>
                <a:lnTo>
                  <a:pt x="1269987" y="1855851"/>
                </a:lnTo>
                <a:lnTo>
                  <a:pt x="1279659" y="1861288"/>
                </a:lnTo>
                <a:lnTo>
                  <a:pt x="1303788" y="1863058"/>
                </a:lnTo>
                <a:lnTo>
                  <a:pt x="1330069" y="1861637"/>
                </a:lnTo>
                <a:lnTo>
                  <a:pt x="1346200" y="1857502"/>
                </a:lnTo>
                <a:lnTo>
                  <a:pt x="1375354" y="1862395"/>
                </a:lnTo>
                <a:lnTo>
                  <a:pt x="1401889" y="1873884"/>
                </a:lnTo>
                <a:lnTo>
                  <a:pt x="1434711" y="1889184"/>
                </a:lnTo>
                <a:lnTo>
                  <a:pt x="1482725" y="1905508"/>
                </a:lnTo>
                <a:lnTo>
                  <a:pt x="1519265" y="1909381"/>
                </a:lnTo>
                <a:lnTo>
                  <a:pt x="1539017" y="1919732"/>
                </a:lnTo>
                <a:lnTo>
                  <a:pt x="1552340" y="1929225"/>
                </a:lnTo>
                <a:lnTo>
                  <a:pt x="1569593" y="1930527"/>
                </a:lnTo>
                <a:lnTo>
                  <a:pt x="1621174" y="1943479"/>
                </a:lnTo>
                <a:lnTo>
                  <a:pt x="1665922" y="1960705"/>
                </a:lnTo>
                <a:lnTo>
                  <a:pt x="1710860" y="1972050"/>
                </a:lnTo>
                <a:lnTo>
                  <a:pt x="1763014" y="1967357"/>
                </a:lnTo>
                <a:lnTo>
                  <a:pt x="1814488" y="1976649"/>
                </a:lnTo>
                <a:lnTo>
                  <a:pt x="1862677" y="1987502"/>
                </a:lnTo>
                <a:lnTo>
                  <a:pt x="1909389" y="1995521"/>
                </a:lnTo>
                <a:lnTo>
                  <a:pt x="1956435" y="1996313"/>
                </a:lnTo>
                <a:lnTo>
                  <a:pt x="1972631" y="2007100"/>
                </a:lnTo>
                <a:lnTo>
                  <a:pt x="1989518" y="2012981"/>
                </a:lnTo>
                <a:lnTo>
                  <a:pt x="2007548" y="2012243"/>
                </a:lnTo>
                <a:lnTo>
                  <a:pt x="2027174" y="2003171"/>
                </a:lnTo>
                <a:lnTo>
                  <a:pt x="2067182" y="2016452"/>
                </a:lnTo>
                <a:lnTo>
                  <a:pt x="2095023" y="2029793"/>
                </a:lnTo>
                <a:lnTo>
                  <a:pt x="2119578" y="2036871"/>
                </a:lnTo>
                <a:lnTo>
                  <a:pt x="2149729" y="2031364"/>
                </a:lnTo>
                <a:lnTo>
                  <a:pt x="2172382" y="2036177"/>
                </a:lnTo>
                <a:lnTo>
                  <a:pt x="2206307" y="2045277"/>
                </a:lnTo>
                <a:lnTo>
                  <a:pt x="2221103" y="2047875"/>
                </a:lnTo>
                <a:lnTo>
                  <a:pt x="2233308" y="2047648"/>
                </a:lnTo>
                <a:lnTo>
                  <a:pt x="2242740" y="2045398"/>
                </a:lnTo>
                <a:lnTo>
                  <a:pt x="2253482" y="2043338"/>
                </a:lnTo>
                <a:lnTo>
                  <a:pt x="2269617" y="2043684"/>
                </a:lnTo>
                <a:lnTo>
                  <a:pt x="2300259" y="2046166"/>
                </a:lnTo>
                <a:lnTo>
                  <a:pt x="2331211" y="2048208"/>
                </a:lnTo>
                <a:lnTo>
                  <a:pt x="2361878" y="2051417"/>
                </a:lnTo>
                <a:lnTo>
                  <a:pt x="2391664" y="2057400"/>
                </a:lnTo>
                <a:lnTo>
                  <a:pt x="2419131" y="2040104"/>
                </a:lnTo>
                <a:lnTo>
                  <a:pt x="2437003" y="2036476"/>
                </a:lnTo>
                <a:lnTo>
                  <a:pt x="2454779" y="2038897"/>
                </a:lnTo>
                <a:lnTo>
                  <a:pt x="2481961" y="2039747"/>
                </a:lnTo>
                <a:lnTo>
                  <a:pt x="2507247" y="2033438"/>
                </a:lnTo>
                <a:lnTo>
                  <a:pt x="2538714" y="2032619"/>
                </a:lnTo>
                <a:lnTo>
                  <a:pt x="2567775" y="2038157"/>
                </a:lnTo>
                <a:lnTo>
                  <a:pt x="2585847" y="2050923"/>
                </a:lnTo>
                <a:lnTo>
                  <a:pt x="2631289" y="2046716"/>
                </a:lnTo>
                <a:lnTo>
                  <a:pt x="2731793" y="2046493"/>
                </a:lnTo>
                <a:lnTo>
                  <a:pt x="2796667" y="2042287"/>
                </a:lnTo>
                <a:lnTo>
                  <a:pt x="2837097" y="2039105"/>
                </a:lnTo>
                <a:lnTo>
                  <a:pt x="2863440" y="2041984"/>
                </a:lnTo>
                <a:lnTo>
                  <a:pt x="2886205" y="2043265"/>
                </a:lnTo>
                <a:lnTo>
                  <a:pt x="2915900" y="2035292"/>
                </a:lnTo>
                <a:lnTo>
                  <a:pt x="2963037" y="2010410"/>
                </a:lnTo>
                <a:lnTo>
                  <a:pt x="2979328" y="2002532"/>
                </a:lnTo>
                <a:lnTo>
                  <a:pt x="2997263" y="2003202"/>
                </a:lnTo>
                <a:lnTo>
                  <a:pt x="3017579" y="2007159"/>
                </a:lnTo>
                <a:lnTo>
                  <a:pt x="3041015" y="2009139"/>
                </a:lnTo>
                <a:lnTo>
                  <a:pt x="3164840" y="2003933"/>
                </a:lnTo>
                <a:lnTo>
                  <a:pt x="3211859" y="2003202"/>
                </a:lnTo>
                <a:lnTo>
                  <a:pt x="3242103" y="2000567"/>
                </a:lnTo>
                <a:lnTo>
                  <a:pt x="3263370" y="1996789"/>
                </a:lnTo>
                <a:lnTo>
                  <a:pt x="3283458" y="1992629"/>
                </a:lnTo>
                <a:lnTo>
                  <a:pt x="3310677" y="1998384"/>
                </a:lnTo>
                <a:lnTo>
                  <a:pt x="3339732" y="2004131"/>
                </a:lnTo>
                <a:lnTo>
                  <a:pt x="3353308" y="2007742"/>
                </a:lnTo>
                <a:lnTo>
                  <a:pt x="3399536" y="2013077"/>
                </a:lnTo>
                <a:lnTo>
                  <a:pt x="3453511" y="2024507"/>
                </a:lnTo>
                <a:lnTo>
                  <a:pt x="3466649" y="2008459"/>
                </a:lnTo>
                <a:lnTo>
                  <a:pt x="3480323" y="2010616"/>
                </a:lnTo>
                <a:lnTo>
                  <a:pt x="3497927" y="2018988"/>
                </a:lnTo>
                <a:lnTo>
                  <a:pt x="3522853" y="2021586"/>
                </a:lnTo>
                <a:lnTo>
                  <a:pt x="3571748" y="2015616"/>
                </a:lnTo>
                <a:lnTo>
                  <a:pt x="3593173" y="2009911"/>
                </a:lnTo>
                <a:lnTo>
                  <a:pt x="3621801" y="2005885"/>
                </a:lnTo>
                <a:lnTo>
                  <a:pt x="3652740" y="2001168"/>
                </a:lnTo>
                <a:lnTo>
                  <a:pt x="3681095" y="1993391"/>
                </a:lnTo>
                <a:lnTo>
                  <a:pt x="3708082" y="1981041"/>
                </a:lnTo>
                <a:lnTo>
                  <a:pt x="3724782" y="1972786"/>
                </a:lnTo>
                <a:lnTo>
                  <a:pt x="3741388" y="1967817"/>
                </a:lnTo>
                <a:lnTo>
                  <a:pt x="3768090" y="1965325"/>
                </a:lnTo>
                <a:lnTo>
                  <a:pt x="3786294" y="1960110"/>
                </a:lnTo>
                <a:lnTo>
                  <a:pt x="3800570" y="1960371"/>
                </a:lnTo>
                <a:lnTo>
                  <a:pt x="3811559" y="1958824"/>
                </a:lnTo>
                <a:lnTo>
                  <a:pt x="3819905" y="1948179"/>
                </a:lnTo>
                <a:lnTo>
                  <a:pt x="3870103" y="1964017"/>
                </a:lnTo>
                <a:lnTo>
                  <a:pt x="3899713" y="1970108"/>
                </a:lnTo>
                <a:lnTo>
                  <a:pt x="3918140" y="1969849"/>
                </a:lnTo>
                <a:lnTo>
                  <a:pt x="3934789" y="1966637"/>
                </a:lnTo>
                <a:lnTo>
                  <a:pt x="3959065" y="1963869"/>
                </a:lnTo>
                <a:lnTo>
                  <a:pt x="4000373" y="1964944"/>
                </a:lnTo>
                <a:lnTo>
                  <a:pt x="4054801" y="1966676"/>
                </a:lnTo>
                <a:lnTo>
                  <a:pt x="4112740" y="1965025"/>
                </a:lnTo>
                <a:lnTo>
                  <a:pt x="4169564" y="1961606"/>
                </a:lnTo>
                <a:lnTo>
                  <a:pt x="4220645" y="1958035"/>
                </a:lnTo>
                <a:lnTo>
                  <a:pt x="4261358" y="1955927"/>
                </a:lnTo>
                <a:lnTo>
                  <a:pt x="4297291" y="1955986"/>
                </a:lnTo>
                <a:lnTo>
                  <a:pt x="4335010" y="1957820"/>
                </a:lnTo>
                <a:lnTo>
                  <a:pt x="4340225" y="1956308"/>
                </a:lnTo>
                <a:lnTo>
                  <a:pt x="4389379" y="1953859"/>
                </a:lnTo>
                <a:lnTo>
                  <a:pt x="4428664" y="1951481"/>
                </a:lnTo>
                <a:lnTo>
                  <a:pt x="4458686" y="1948342"/>
                </a:lnTo>
                <a:lnTo>
                  <a:pt x="4480052" y="1943608"/>
                </a:lnTo>
                <a:lnTo>
                  <a:pt x="4526589" y="1938164"/>
                </a:lnTo>
                <a:lnTo>
                  <a:pt x="4556791" y="1935400"/>
                </a:lnTo>
                <a:lnTo>
                  <a:pt x="4578850" y="1934517"/>
                </a:lnTo>
                <a:lnTo>
                  <a:pt x="4600956" y="1934717"/>
                </a:lnTo>
                <a:lnTo>
                  <a:pt x="4627743" y="1927913"/>
                </a:lnTo>
                <a:lnTo>
                  <a:pt x="4655994" y="1924669"/>
                </a:lnTo>
                <a:lnTo>
                  <a:pt x="4686413" y="1919305"/>
                </a:lnTo>
                <a:lnTo>
                  <a:pt x="4719701" y="1906142"/>
                </a:lnTo>
                <a:lnTo>
                  <a:pt x="4735510" y="1898648"/>
                </a:lnTo>
                <a:lnTo>
                  <a:pt x="4753403" y="1899237"/>
                </a:lnTo>
                <a:lnTo>
                  <a:pt x="4770225" y="1898802"/>
                </a:lnTo>
                <a:lnTo>
                  <a:pt x="4782820" y="1888236"/>
                </a:lnTo>
                <a:lnTo>
                  <a:pt x="4790509" y="1877200"/>
                </a:lnTo>
                <a:lnTo>
                  <a:pt x="4801377" y="1872630"/>
                </a:lnTo>
                <a:lnTo>
                  <a:pt x="4813984" y="1871037"/>
                </a:lnTo>
                <a:lnTo>
                  <a:pt x="4826889" y="1868932"/>
                </a:lnTo>
                <a:lnTo>
                  <a:pt x="4855166" y="1857718"/>
                </a:lnTo>
                <a:lnTo>
                  <a:pt x="4904613" y="1852755"/>
                </a:lnTo>
                <a:lnTo>
                  <a:pt x="4956155" y="1853055"/>
                </a:lnTo>
                <a:lnTo>
                  <a:pt x="4990719" y="1857628"/>
                </a:lnTo>
                <a:lnTo>
                  <a:pt x="5039195" y="1852092"/>
                </a:lnTo>
                <a:lnTo>
                  <a:pt x="5117574" y="1847306"/>
                </a:lnTo>
                <a:lnTo>
                  <a:pt x="5155692" y="1842770"/>
                </a:lnTo>
                <a:lnTo>
                  <a:pt x="5167489" y="1843006"/>
                </a:lnTo>
                <a:lnTo>
                  <a:pt x="5178536" y="1842087"/>
                </a:lnTo>
                <a:lnTo>
                  <a:pt x="5188892" y="1840144"/>
                </a:lnTo>
                <a:lnTo>
                  <a:pt x="5212857" y="1832915"/>
                </a:lnTo>
                <a:lnTo>
                  <a:pt x="5239623" y="1835987"/>
                </a:lnTo>
                <a:lnTo>
                  <a:pt x="5253863" y="1831594"/>
                </a:lnTo>
                <a:lnTo>
                  <a:pt x="5339341" y="1826619"/>
                </a:lnTo>
                <a:lnTo>
                  <a:pt x="5359495" y="1824402"/>
                </a:lnTo>
                <a:lnTo>
                  <a:pt x="5407279" y="1818386"/>
                </a:lnTo>
                <a:lnTo>
                  <a:pt x="5449459" y="1823339"/>
                </a:lnTo>
                <a:lnTo>
                  <a:pt x="5498105" y="1823811"/>
                </a:lnTo>
                <a:lnTo>
                  <a:pt x="5551607" y="1820559"/>
                </a:lnTo>
                <a:lnTo>
                  <a:pt x="5608359" y="1814342"/>
                </a:lnTo>
                <a:lnTo>
                  <a:pt x="5666752" y="1805917"/>
                </a:lnTo>
                <a:lnTo>
                  <a:pt x="5725177" y="1796042"/>
                </a:lnTo>
                <a:lnTo>
                  <a:pt x="5782026" y="1785476"/>
                </a:lnTo>
                <a:lnTo>
                  <a:pt x="5884566" y="1765302"/>
                </a:lnTo>
                <a:lnTo>
                  <a:pt x="5927041" y="1757209"/>
                </a:lnTo>
                <a:lnTo>
                  <a:pt x="5961507" y="1751457"/>
                </a:lnTo>
                <a:lnTo>
                  <a:pt x="5986635" y="1740023"/>
                </a:lnTo>
                <a:lnTo>
                  <a:pt x="6000988" y="1736566"/>
                </a:lnTo>
                <a:lnTo>
                  <a:pt x="6031230" y="1738629"/>
                </a:lnTo>
                <a:lnTo>
                  <a:pt x="6078438" y="1749219"/>
                </a:lnTo>
                <a:lnTo>
                  <a:pt x="6119255" y="1748376"/>
                </a:lnTo>
                <a:lnTo>
                  <a:pt x="6156388" y="1741281"/>
                </a:lnTo>
                <a:lnTo>
                  <a:pt x="6192548" y="1733117"/>
                </a:lnTo>
                <a:lnTo>
                  <a:pt x="6230443" y="1729066"/>
                </a:lnTo>
                <a:lnTo>
                  <a:pt x="6272784" y="1734312"/>
                </a:lnTo>
                <a:lnTo>
                  <a:pt x="6290567" y="1731349"/>
                </a:lnTo>
                <a:lnTo>
                  <a:pt x="6308280" y="1729374"/>
                </a:lnTo>
                <a:lnTo>
                  <a:pt x="6325897" y="1728186"/>
                </a:lnTo>
                <a:lnTo>
                  <a:pt x="6343396" y="1727580"/>
                </a:lnTo>
                <a:lnTo>
                  <a:pt x="6401308" y="1727200"/>
                </a:lnTo>
                <a:lnTo>
                  <a:pt x="6416421" y="1732152"/>
                </a:lnTo>
                <a:lnTo>
                  <a:pt x="6432677" y="1739138"/>
                </a:lnTo>
                <a:lnTo>
                  <a:pt x="6479794" y="1736852"/>
                </a:lnTo>
                <a:lnTo>
                  <a:pt x="6490843" y="1727835"/>
                </a:lnTo>
                <a:lnTo>
                  <a:pt x="6505702" y="1730248"/>
                </a:lnTo>
                <a:lnTo>
                  <a:pt x="6520467" y="1727934"/>
                </a:lnTo>
                <a:lnTo>
                  <a:pt x="6574028" y="1718183"/>
                </a:lnTo>
                <a:lnTo>
                  <a:pt x="6580505" y="1718945"/>
                </a:lnTo>
                <a:lnTo>
                  <a:pt x="6586220" y="1716024"/>
                </a:lnTo>
                <a:lnTo>
                  <a:pt x="6594094" y="1718310"/>
                </a:lnTo>
                <a:lnTo>
                  <a:pt x="6597396" y="1715770"/>
                </a:lnTo>
                <a:lnTo>
                  <a:pt x="6637020" y="1721739"/>
                </a:lnTo>
                <a:lnTo>
                  <a:pt x="6659245" y="1723263"/>
                </a:lnTo>
                <a:lnTo>
                  <a:pt x="6703441" y="1732407"/>
                </a:lnTo>
                <a:lnTo>
                  <a:pt x="6711315" y="1728470"/>
                </a:lnTo>
                <a:lnTo>
                  <a:pt x="6777355" y="1733550"/>
                </a:lnTo>
                <a:lnTo>
                  <a:pt x="6778117" y="1730883"/>
                </a:lnTo>
                <a:lnTo>
                  <a:pt x="6795897" y="1720723"/>
                </a:lnTo>
                <a:lnTo>
                  <a:pt x="6801358" y="1720977"/>
                </a:lnTo>
                <a:lnTo>
                  <a:pt x="6834328" y="1717049"/>
                </a:lnTo>
                <a:lnTo>
                  <a:pt x="6848427" y="1709753"/>
                </a:lnTo>
                <a:lnTo>
                  <a:pt x="6865312" y="1706385"/>
                </a:lnTo>
                <a:lnTo>
                  <a:pt x="6906641" y="1714246"/>
                </a:lnTo>
                <a:lnTo>
                  <a:pt x="6914213" y="1707840"/>
                </a:lnTo>
                <a:lnTo>
                  <a:pt x="6922642" y="1704721"/>
                </a:lnTo>
                <a:lnTo>
                  <a:pt x="6932501" y="1704459"/>
                </a:lnTo>
                <a:lnTo>
                  <a:pt x="6944359" y="1706626"/>
                </a:lnTo>
                <a:lnTo>
                  <a:pt x="6963328" y="1702375"/>
                </a:lnTo>
                <a:lnTo>
                  <a:pt x="6976094" y="1694719"/>
                </a:lnTo>
                <a:lnTo>
                  <a:pt x="6988740" y="1689873"/>
                </a:lnTo>
                <a:lnTo>
                  <a:pt x="7007352" y="1694052"/>
                </a:lnTo>
                <a:lnTo>
                  <a:pt x="7014721" y="1686685"/>
                </a:lnTo>
                <a:lnTo>
                  <a:pt x="7034593" y="1682924"/>
                </a:lnTo>
                <a:lnTo>
                  <a:pt x="7052750" y="1679140"/>
                </a:lnTo>
                <a:lnTo>
                  <a:pt x="7054977" y="1671701"/>
                </a:lnTo>
                <a:lnTo>
                  <a:pt x="7069407" y="1666742"/>
                </a:lnTo>
                <a:lnTo>
                  <a:pt x="7081361" y="1668414"/>
                </a:lnTo>
                <a:lnTo>
                  <a:pt x="7093267" y="1670397"/>
                </a:lnTo>
                <a:lnTo>
                  <a:pt x="7107555" y="1666366"/>
                </a:lnTo>
                <a:lnTo>
                  <a:pt x="7115645" y="1667271"/>
                </a:lnTo>
                <a:lnTo>
                  <a:pt x="7112365" y="1672844"/>
                </a:lnTo>
                <a:lnTo>
                  <a:pt x="7109537" y="1679082"/>
                </a:lnTo>
                <a:lnTo>
                  <a:pt x="7118984" y="1681988"/>
                </a:lnTo>
                <a:lnTo>
                  <a:pt x="7133677" y="1682829"/>
                </a:lnTo>
                <a:lnTo>
                  <a:pt x="7151631" y="1688703"/>
                </a:lnTo>
                <a:lnTo>
                  <a:pt x="7159752" y="1686687"/>
                </a:lnTo>
                <a:lnTo>
                  <a:pt x="7163816" y="1684274"/>
                </a:lnTo>
                <a:lnTo>
                  <a:pt x="7168769" y="1679448"/>
                </a:lnTo>
                <a:lnTo>
                  <a:pt x="7175373" y="1670812"/>
                </a:lnTo>
                <a:lnTo>
                  <a:pt x="7196034" y="1671949"/>
                </a:lnTo>
                <a:lnTo>
                  <a:pt x="7213219" y="1667525"/>
                </a:lnTo>
                <a:lnTo>
                  <a:pt x="7232880" y="1660078"/>
                </a:lnTo>
                <a:lnTo>
                  <a:pt x="7260971" y="1652142"/>
                </a:lnTo>
                <a:lnTo>
                  <a:pt x="7274258" y="1655417"/>
                </a:lnTo>
                <a:lnTo>
                  <a:pt x="7286688" y="1654905"/>
                </a:lnTo>
                <a:lnTo>
                  <a:pt x="7298547" y="1651392"/>
                </a:lnTo>
                <a:lnTo>
                  <a:pt x="7310120" y="1645665"/>
                </a:lnTo>
                <a:lnTo>
                  <a:pt x="7326477" y="1644872"/>
                </a:lnTo>
                <a:lnTo>
                  <a:pt x="7342679" y="1643030"/>
                </a:lnTo>
                <a:lnTo>
                  <a:pt x="7358858" y="1640379"/>
                </a:lnTo>
                <a:lnTo>
                  <a:pt x="7403592" y="1631441"/>
                </a:lnTo>
                <a:lnTo>
                  <a:pt x="7423531" y="1634998"/>
                </a:lnTo>
                <a:lnTo>
                  <a:pt x="7431785" y="1634236"/>
                </a:lnTo>
                <a:lnTo>
                  <a:pt x="7446009" y="1634489"/>
                </a:lnTo>
                <a:lnTo>
                  <a:pt x="7463917" y="1632203"/>
                </a:lnTo>
                <a:lnTo>
                  <a:pt x="7474331" y="1623060"/>
                </a:lnTo>
                <a:lnTo>
                  <a:pt x="7489571" y="1624584"/>
                </a:lnTo>
                <a:lnTo>
                  <a:pt x="7506716" y="1616964"/>
                </a:lnTo>
                <a:lnTo>
                  <a:pt x="7509509" y="1620901"/>
                </a:lnTo>
                <a:lnTo>
                  <a:pt x="7523226" y="1626235"/>
                </a:lnTo>
                <a:lnTo>
                  <a:pt x="7585836" y="1597787"/>
                </a:lnTo>
                <a:lnTo>
                  <a:pt x="7597624" y="1593615"/>
                </a:lnTo>
                <a:lnTo>
                  <a:pt x="7622413" y="1586864"/>
                </a:lnTo>
                <a:lnTo>
                  <a:pt x="7624445" y="1584578"/>
                </a:lnTo>
                <a:lnTo>
                  <a:pt x="7662799" y="1576577"/>
                </a:lnTo>
                <a:lnTo>
                  <a:pt x="7673975" y="1567307"/>
                </a:lnTo>
                <a:lnTo>
                  <a:pt x="7694467" y="1561123"/>
                </a:lnTo>
                <a:lnTo>
                  <a:pt x="7715234" y="1557274"/>
                </a:lnTo>
                <a:lnTo>
                  <a:pt x="7734071" y="1551519"/>
                </a:lnTo>
                <a:lnTo>
                  <a:pt x="7748778" y="1539621"/>
                </a:lnTo>
                <a:lnTo>
                  <a:pt x="7756017" y="1534795"/>
                </a:lnTo>
                <a:lnTo>
                  <a:pt x="7763002" y="1532509"/>
                </a:lnTo>
                <a:lnTo>
                  <a:pt x="7769733" y="1531492"/>
                </a:lnTo>
                <a:lnTo>
                  <a:pt x="7788402" y="1532382"/>
                </a:lnTo>
                <a:lnTo>
                  <a:pt x="7793355" y="1539239"/>
                </a:lnTo>
                <a:lnTo>
                  <a:pt x="7805039" y="1536064"/>
                </a:lnTo>
                <a:lnTo>
                  <a:pt x="7814436" y="1538351"/>
                </a:lnTo>
                <a:lnTo>
                  <a:pt x="7820533" y="1539494"/>
                </a:lnTo>
                <a:lnTo>
                  <a:pt x="7826629" y="1539621"/>
                </a:lnTo>
                <a:lnTo>
                  <a:pt x="7831923" y="1522763"/>
                </a:lnTo>
                <a:lnTo>
                  <a:pt x="7848123" y="1519443"/>
                </a:lnTo>
                <a:lnTo>
                  <a:pt x="7862562" y="1517671"/>
                </a:lnTo>
                <a:lnTo>
                  <a:pt x="7862570" y="1505458"/>
                </a:lnTo>
                <a:lnTo>
                  <a:pt x="7878431" y="1498298"/>
                </a:lnTo>
                <a:lnTo>
                  <a:pt x="7884302" y="1490186"/>
                </a:lnTo>
                <a:lnTo>
                  <a:pt x="7891055" y="1487455"/>
                </a:lnTo>
                <a:lnTo>
                  <a:pt x="7909559" y="1496440"/>
                </a:lnTo>
                <a:lnTo>
                  <a:pt x="7954799" y="1472273"/>
                </a:lnTo>
                <a:lnTo>
                  <a:pt x="8006492" y="1450927"/>
                </a:lnTo>
                <a:lnTo>
                  <a:pt x="8056328" y="1426843"/>
                </a:lnTo>
                <a:lnTo>
                  <a:pt x="8095996" y="1394460"/>
                </a:lnTo>
                <a:lnTo>
                  <a:pt x="8123293" y="1382621"/>
                </a:lnTo>
                <a:lnTo>
                  <a:pt x="8141208" y="1369949"/>
                </a:lnTo>
                <a:lnTo>
                  <a:pt x="8156932" y="1356991"/>
                </a:lnTo>
                <a:lnTo>
                  <a:pt x="8177657" y="1344295"/>
                </a:lnTo>
                <a:lnTo>
                  <a:pt x="8191611" y="1341189"/>
                </a:lnTo>
                <a:lnTo>
                  <a:pt x="8221567" y="1339643"/>
                </a:lnTo>
                <a:lnTo>
                  <a:pt x="8257095" y="1332454"/>
                </a:lnTo>
                <a:lnTo>
                  <a:pt x="8287766" y="1312417"/>
                </a:lnTo>
                <a:lnTo>
                  <a:pt x="8386953" y="1265174"/>
                </a:lnTo>
                <a:lnTo>
                  <a:pt x="8454263" y="1239774"/>
                </a:lnTo>
                <a:lnTo>
                  <a:pt x="8468741" y="1219835"/>
                </a:lnTo>
                <a:lnTo>
                  <a:pt x="8487283" y="1203705"/>
                </a:lnTo>
                <a:lnTo>
                  <a:pt x="8491601" y="1203705"/>
                </a:lnTo>
                <a:lnTo>
                  <a:pt x="8501126" y="1207515"/>
                </a:lnTo>
                <a:lnTo>
                  <a:pt x="8508313" y="1205771"/>
                </a:lnTo>
                <a:lnTo>
                  <a:pt x="8533638" y="1197610"/>
                </a:lnTo>
                <a:lnTo>
                  <a:pt x="8534400" y="1199261"/>
                </a:lnTo>
                <a:lnTo>
                  <a:pt x="8535416" y="1199134"/>
                </a:lnTo>
                <a:lnTo>
                  <a:pt x="8546719" y="1188974"/>
                </a:lnTo>
                <a:lnTo>
                  <a:pt x="8551799" y="1185672"/>
                </a:lnTo>
                <a:lnTo>
                  <a:pt x="8558530" y="1200023"/>
                </a:lnTo>
                <a:lnTo>
                  <a:pt x="8568545" y="1200628"/>
                </a:lnTo>
                <a:lnTo>
                  <a:pt x="8580262" y="1197340"/>
                </a:lnTo>
                <a:lnTo>
                  <a:pt x="8591623" y="1195075"/>
                </a:lnTo>
                <a:lnTo>
                  <a:pt x="8600567" y="1198752"/>
                </a:lnTo>
                <a:lnTo>
                  <a:pt x="8607996" y="1193546"/>
                </a:lnTo>
                <a:lnTo>
                  <a:pt x="8623427" y="1183465"/>
                </a:lnTo>
                <a:lnTo>
                  <a:pt x="8631428" y="1178687"/>
                </a:lnTo>
                <a:lnTo>
                  <a:pt x="8637905" y="1175385"/>
                </a:lnTo>
                <a:lnTo>
                  <a:pt x="8638159" y="1175639"/>
                </a:lnTo>
                <a:lnTo>
                  <a:pt x="8639810" y="1175639"/>
                </a:lnTo>
                <a:lnTo>
                  <a:pt x="8641969" y="1174750"/>
                </a:lnTo>
                <a:lnTo>
                  <a:pt x="8645144" y="1172845"/>
                </a:lnTo>
                <a:lnTo>
                  <a:pt x="8649716" y="1169415"/>
                </a:lnTo>
                <a:lnTo>
                  <a:pt x="8667369" y="1163065"/>
                </a:lnTo>
                <a:lnTo>
                  <a:pt x="8670417" y="1166114"/>
                </a:lnTo>
                <a:lnTo>
                  <a:pt x="8671433" y="1165098"/>
                </a:lnTo>
                <a:lnTo>
                  <a:pt x="8675110" y="1157243"/>
                </a:lnTo>
                <a:lnTo>
                  <a:pt x="8678941" y="1152461"/>
                </a:lnTo>
                <a:lnTo>
                  <a:pt x="8685845" y="1153775"/>
                </a:lnTo>
                <a:lnTo>
                  <a:pt x="8698738" y="1164209"/>
                </a:lnTo>
                <a:lnTo>
                  <a:pt x="8710076" y="1154160"/>
                </a:lnTo>
                <a:lnTo>
                  <a:pt x="8721820" y="1152016"/>
                </a:lnTo>
                <a:lnTo>
                  <a:pt x="8736278" y="1152350"/>
                </a:lnTo>
                <a:lnTo>
                  <a:pt x="8755761" y="1149730"/>
                </a:lnTo>
                <a:lnTo>
                  <a:pt x="8761940" y="1140344"/>
                </a:lnTo>
                <a:lnTo>
                  <a:pt x="8769286" y="1135697"/>
                </a:lnTo>
                <a:lnTo>
                  <a:pt x="8777585" y="1134764"/>
                </a:lnTo>
                <a:lnTo>
                  <a:pt x="8786622" y="1136523"/>
                </a:lnTo>
                <a:lnTo>
                  <a:pt x="8806352" y="1125753"/>
                </a:lnTo>
                <a:lnTo>
                  <a:pt x="8827500" y="1118854"/>
                </a:lnTo>
                <a:lnTo>
                  <a:pt x="8849862" y="1113073"/>
                </a:lnTo>
                <a:lnTo>
                  <a:pt x="8873236" y="1105662"/>
                </a:lnTo>
                <a:lnTo>
                  <a:pt x="8893905" y="1090830"/>
                </a:lnTo>
                <a:lnTo>
                  <a:pt x="8915050" y="1086072"/>
                </a:lnTo>
                <a:lnTo>
                  <a:pt x="8937386" y="1084409"/>
                </a:lnTo>
                <a:lnTo>
                  <a:pt x="8961628" y="1078864"/>
                </a:lnTo>
                <a:lnTo>
                  <a:pt x="9011031" y="1073403"/>
                </a:lnTo>
                <a:lnTo>
                  <a:pt x="9016428" y="1071562"/>
                </a:lnTo>
                <a:lnTo>
                  <a:pt x="9025826" y="1070197"/>
                </a:lnTo>
                <a:lnTo>
                  <a:pt x="9039860" y="1068704"/>
                </a:lnTo>
                <a:lnTo>
                  <a:pt x="9040241" y="1068959"/>
                </a:lnTo>
                <a:lnTo>
                  <a:pt x="9045829" y="1064005"/>
                </a:lnTo>
                <a:lnTo>
                  <a:pt x="9052643" y="1057346"/>
                </a:lnTo>
                <a:lnTo>
                  <a:pt x="9059195" y="1050543"/>
                </a:lnTo>
                <a:lnTo>
                  <a:pt x="9071610" y="1036701"/>
                </a:lnTo>
                <a:lnTo>
                  <a:pt x="9082694" y="1031775"/>
                </a:lnTo>
                <a:lnTo>
                  <a:pt x="9092374" y="1026636"/>
                </a:lnTo>
                <a:lnTo>
                  <a:pt x="9101578" y="1022306"/>
                </a:lnTo>
                <a:lnTo>
                  <a:pt x="9111234" y="1019810"/>
                </a:lnTo>
                <a:lnTo>
                  <a:pt x="9118395" y="1015777"/>
                </a:lnTo>
                <a:lnTo>
                  <a:pt x="9130426" y="1010221"/>
                </a:lnTo>
                <a:lnTo>
                  <a:pt x="9142291" y="1005522"/>
                </a:lnTo>
                <a:lnTo>
                  <a:pt x="9148953" y="1004062"/>
                </a:lnTo>
                <a:lnTo>
                  <a:pt x="9154668" y="1027429"/>
                </a:lnTo>
                <a:lnTo>
                  <a:pt x="9170162" y="986282"/>
                </a:lnTo>
                <a:lnTo>
                  <a:pt x="9198102" y="979677"/>
                </a:lnTo>
                <a:lnTo>
                  <a:pt x="9206484" y="970914"/>
                </a:lnTo>
                <a:lnTo>
                  <a:pt x="9206992" y="965200"/>
                </a:lnTo>
                <a:lnTo>
                  <a:pt x="9293098" y="937767"/>
                </a:lnTo>
                <a:lnTo>
                  <a:pt x="9345676" y="918590"/>
                </a:lnTo>
                <a:lnTo>
                  <a:pt x="9359217" y="906541"/>
                </a:lnTo>
                <a:lnTo>
                  <a:pt x="9378283" y="897826"/>
                </a:lnTo>
                <a:lnTo>
                  <a:pt x="9403111" y="890444"/>
                </a:lnTo>
                <a:lnTo>
                  <a:pt x="9433941" y="882396"/>
                </a:lnTo>
                <a:lnTo>
                  <a:pt x="9478361" y="866796"/>
                </a:lnTo>
                <a:lnTo>
                  <a:pt x="9523555" y="857138"/>
                </a:lnTo>
                <a:lnTo>
                  <a:pt x="9569725" y="851124"/>
                </a:lnTo>
                <a:lnTo>
                  <a:pt x="9617075" y="846454"/>
                </a:lnTo>
                <a:lnTo>
                  <a:pt x="9657137" y="825271"/>
                </a:lnTo>
                <a:lnTo>
                  <a:pt x="9695201" y="808659"/>
                </a:lnTo>
                <a:lnTo>
                  <a:pt x="9734264" y="789762"/>
                </a:lnTo>
                <a:lnTo>
                  <a:pt x="9777326" y="761720"/>
                </a:lnTo>
                <a:lnTo>
                  <a:pt x="9827387" y="717676"/>
                </a:lnTo>
                <a:lnTo>
                  <a:pt x="9917176" y="669798"/>
                </a:lnTo>
                <a:lnTo>
                  <a:pt x="9930899" y="658546"/>
                </a:lnTo>
                <a:lnTo>
                  <a:pt x="9952958" y="641699"/>
                </a:lnTo>
                <a:lnTo>
                  <a:pt x="9976397" y="627185"/>
                </a:lnTo>
                <a:lnTo>
                  <a:pt x="9994265" y="622935"/>
                </a:lnTo>
                <a:lnTo>
                  <a:pt x="10014458" y="608202"/>
                </a:lnTo>
                <a:lnTo>
                  <a:pt x="10029190" y="592709"/>
                </a:lnTo>
                <a:lnTo>
                  <a:pt x="10034905" y="588137"/>
                </a:lnTo>
                <a:lnTo>
                  <a:pt x="10061702" y="583564"/>
                </a:lnTo>
                <a:lnTo>
                  <a:pt x="10066909" y="582929"/>
                </a:lnTo>
                <a:lnTo>
                  <a:pt x="10069957" y="581787"/>
                </a:lnTo>
                <a:lnTo>
                  <a:pt x="10071989" y="580136"/>
                </a:lnTo>
                <a:lnTo>
                  <a:pt x="10081895" y="577596"/>
                </a:lnTo>
                <a:lnTo>
                  <a:pt x="10096521" y="567818"/>
                </a:lnTo>
                <a:lnTo>
                  <a:pt x="10145903" y="533653"/>
                </a:lnTo>
                <a:lnTo>
                  <a:pt x="10166094" y="530613"/>
                </a:lnTo>
                <a:lnTo>
                  <a:pt x="10188082" y="524287"/>
                </a:lnTo>
                <a:lnTo>
                  <a:pt x="10202570" y="513151"/>
                </a:lnTo>
                <a:lnTo>
                  <a:pt x="10200259" y="495680"/>
                </a:lnTo>
                <a:lnTo>
                  <a:pt x="10206990" y="494029"/>
                </a:lnTo>
                <a:lnTo>
                  <a:pt x="10210038" y="490220"/>
                </a:lnTo>
                <a:lnTo>
                  <a:pt x="10211435" y="485266"/>
                </a:lnTo>
                <a:lnTo>
                  <a:pt x="10211562" y="483108"/>
                </a:lnTo>
                <a:lnTo>
                  <a:pt x="10259822" y="478154"/>
                </a:lnTo>
                <a:lnTo>
                  <a:pt x="10264902" y="474090"/>
                </a:lnTo>
                <a:lnTo>
                  <a:pt x="10320782" y="478154"/>
                </a:lnTo>
                <a:lnTo>
                  <a:pt x="10326751" y="480187"/>
                </a:lnTo>
                <a:lnTo>
                  <a:pt x="10333863" y="479678"/>
                </a:lnTo>
                <a:lnTo>
                  <a:pt x="10343769" y="473075"/>
                </a:lnTo>
                <a:lnTo>
                  <a:pt x="10345674" y="470662"/>
                </a:lnTo>
                <a:lnTo>
                  <a:pt x="10367391" y="473455"/>
                </a:lnTo>
                <a:lnTo>
                  <a:pt x="10406249" y="462845"/>
                </a:lnTo>
                <a:lnTo>
                  <a:pt x="10518731" y="430147"/>
                </a:lnTo>
                <a:lnTo>
                  <a:pt x="10574020" y="415036"/>
                </a:lnTo>
                <a:lnTo>
                  <a:pt x="10630792" y="403062"/>
                </a:lnTo>
                <a:lnTo>
                  <a:pt x="10682636" y="391255"/>
                </a:lnTo>
                <a:lnTo>
                  <a:pt x="10770489" y="369950"/>
                </a:lnTo>
                <a:lnTo>
                  <a:pt x="10801492" y="351085"/>
                </a:lnTo>
                <a:lnTo>
                  <a:pt x="10843260" y="346186"/>
                </a:lnTo>
                <a:lnTo>
                  <a:pt x="10876359" y="345644"/>
                </a:lnTo>
                <a:lnTo>
                  <a:pt x="10881360" y="339851"/>
                </a:lnTo>
                <a:lnTo>
                  <a:pt x="10924880" y="342511"/>
                </a:lnTo>
                <a:lnTo>
                  <a:pt x="10968538" y="333953"/>
                </a:lnTo>
                <a:lnTo>
                  <a:pt x="11012281" y="318706"/>
                </a:lnTo>
                <a:lnTo>
                  <a:pt x="11056055" y="301300"/>
                </a:lnTo>
                <a:lnTo>
                  <a:pt x="11099808" y="286265"/>
                </a:lnTo>
                <a:lnTo>
                  <a:pt x="11143488" y="278129"/>
                </a:lnTo>
                <a:lnTo>
                  <a:pt x="11157807" y="250900"/>
                </a:lnTo>
                <a:lnTo>
                  <a:pt x="11167554" y="247840"/>
                </a:lnTo>
                <a:lnTo>
                  <a:pt x="11180349" y="251733"/>
                </a:lnTo>
                <a:lnTo>
                  <a:pt x="11203813" y="245364"/>
                </a:lnTo>
                <a:lnTo>
                  <a:pt x="11225329" y="240250"/>
                </a:lnTo>
                <a:lnTo>
                  <a:pt x="11250120" y="236458"/>
                </a:lnTo>
                <a:lnTo>
                  <a:pt x="11273125" y="233594"/>
                </a:lnTo>
                <a:lnTo>
                  <a:pt x="11289284" y="231267"/>
                </a:lnTo>
                <a:lnTo>
                  <a:pt x="11292332" y="227456"/>
                </a:lnTo>
                <a:lnTo>
                  <a:pt x="11308080" y="220345"/>
                </a:lnTo>
                <a:lnTo>
                  <a:pt x="11308461" y="208025"/>
                </a:lnTo>
                <a:lnTo>
                  <a:pt x="11342862" y="183419"/>
                </a:lnTo>
                <a:lnTo>
                  <a:pt x="11393322" y="177282"/>
                </a:lnTo>
                <a:lnTo>
                  <a:pt x="11428142" y="159527"/>
                </a:lnTo>
                <a:lnTo>
                  <a:pt x="11465129" y="142845"/>
                </a:lnTo>
                <a:lnTo>
                  <a:pt x="11505819" y="143509"/>
                </a:lnTo>
                <a:lnTo>
                  <a:pt x="11526654" y="142942"/>
                </a:lnTo>
                <a:lnTo>
                  <a:pt x="11553253" y="137160"/>
                </a:lnTo>
                <a:lnTo>
                  <a:pt x="11577470" y="127472"/>
                </a:lnTo>
                <a:lnTo>
                  <a:pt x="11591163" y="115189"/>
                </a:lnTo>
                <a:lnTo>
                  <a:pt x="11600092" y="111785"/>
                </a:lnTo>
                <a:lnTo>
                  <a:pt x="11608879" y="108823"/>
                </a:lnTo>
                <a:lnTo>
                  <a:pt x="11615951" y="103741"/>
                </a:lnTo>
                <a:lnTo>
                  <a:pt x="11619738" y="93979"/>
                </a:lnTo>
                <a:lnTo>
                  <a:pt x="11629991" y="84411"/>
                </a:lnTo>
                <a:lnTo>
                  <a:pt x="11646900" y="82676"/>
                </a:lnTo>
                <a:lnTo>
                  <a:pt x="11660832" y="80942"/>
                </a:lnTo>
                <a:lnTo>
                  <a:pt x="11662156" y="71374"/>
                </a:lnTo>
                <a:lnTo>
                  <a:pt x="11679531" y="73320"/>
                </a:lnTo>
                <a:lnTo>
                  <a:pt x="11693906" y="66278"/>
                </a:lnTo>
                <a:lnTo>
                  <a:pt x="11706375" y="53782"/>
                </a:lnTo>
                <a:lnTo>
                  <a:pt x="11718036" y="39370"/>
                </a:lnTo>
                <a:lnTo>
                  <a:pt x="11724767" y="32639"/>
                </a:lnTo>
                <a:lnTo>
                  <a:pt x="11763375" y="0"/>
                </a:lnTo>
                <a:close/>
              </a:path>
            </a:pathLst>
          </a:custGeom>
          <a:solidFill>
            <a:srgbClr val="82766A">
              <a:alpha val="14509"/>
            </a:srgbClr>
          </a:solidFill>
        </p:spPr>
        <p:txBody>
          <a:bodyPr wrap="square" lIns="0" tIns="0" rIns="0" bIns="0" rtlCol="0"/>
          <a:lstStyle/>
          <a:p/>
        </p:txBody>
      </p:sp>
      <p:sp>
        <p:nvSpPr>
          <p:cNvPr id="3" name="object 3"/>
          <p:cNvSpPr txBox="1">
            <a:spLocks noGrp="1"/>
          </p:cNvSpPr>
          <p:nvPr>
            <p:ph type="title"/>
          </p:nvPr>
        </p:nvSpPr>
        <p:spPr>
          <a:prstGeom prst="rect"/>
        </p:spPr>
        <p:txBody>
          <a:bodyPr wrap="square" lIns="0" tIns="323849" rIns="0" bIns="0" rtlCol="0" vert="horz">
            <a:spAutoFit/>
          </a:bodyPr>
          <a:lstStyle/>
          <a:p>
            <a:pPr marL="55880">
              <a:lnSpc>
                <a:spcPct val="100000"/>
              </a:lnSpc>
              <a:spcBef>
                <a:spcPts val="130"/>
              </a:spcBef>
            </a:pPr>
            <a:r>
              <a:rPr dirty="0" sz="4400"/>
              <a:t>Unregulated</a:t>
            </a:r>
            <a:r>
              <a:rPr dirty="0" sz="4400" spc="-100"/>
              <a:t> </a:t>
            </a:r>
            <a:r>
              <a:rPr dirty="0" sz="4400"/>
              <a:t>Opioids</a:t>
            </a:r>
            <a:r>
              <a:rPr dirty="0" sz="4400" spc="-90"/>
              <a:t> </a:t>
            </a:r>
            <a:r>
              <a:rPr dirty="0" sz="4400"/>
              <a:t>Rapidly</a:t>
            </a:r>
            <a:r>
              <a:rPr dirty="0" sz="4400" spc="-65"/>
              <a:t> </a:t>
            </a:r>
            <a:r>
              <a:rPr dirty="0" sz="4400" spc="-10"/>
              <a:t>Changing</a:t>
            </a:r>
            <a:endParaRPr sz="4400"/>
          </a:p>
        </p:txBody>
      </p:sp>
      <p:sp>
        <p:nvSpPr>
          <p:cNvPr id="4" name="object 4" descr=""/>
          <p:cNvSpPr txBox="1"/>
          <p:nvPr/>
        </p:nvSpPr>
        <p:spPr>
          <a:xfrm>
            <a:off x="276542" y="5200332"/>
            <a:ext cx="5770880" cy="1225550"/>
          </a:xfrm>
          <a:prstGeom prst="rect">
            <a:avLst/>
          </a:prstGeom>
        </p:spPr>
        <p:txBody>
          <a:bodyPr wrap="square" lIns="0" tIns="15875" rIns="0" bIns="0" rtlCol="0" vert="horz">
            <a:spAutoFit/>
          </a:bodyPr>
          <a:lstStyle/>
          <a:p>
            <a:pPr marL="241300" indent="-228600">
              <a:lnSpc>
                <a:spcPct val="100000"/>
              </a:lnSpc>
              <a:spcBef>
                <a:spcPts val="125"/>
              </a:spcBef>
              <a:buFont typeface="Arial MT"/>
              <a:buChar char="•"/>
              <a:tabLst>
                <a:tab pos="241300" algn="l"/>
              </a:tabLst>
            </a:pPr>
            <a:r>
              <a:rPr dirty="0" sz="2150" b="1">
                <a:latin typeface="Arial"/>
                <a:cs typeface="Arial"/>
              </a:rPr>
              <a:t>Co-occurring</a:t>
            </a:r>
            <a:r>
              <a:rPr dirty="0" sz="2150" spc="215" b="1">
                <a:latin typeface="Arial"/>
                <a:cs typeface="Arial"/>
              </a:rPr>
              <a:t> </a:t>
            </a:r>
            <a:r>
              <a:rPr dirty="0" sz="2150" b="1">
                <a:latin typeface="Arial"/>
                <a:cs typeface="Arial"/>
              </a:rPr>
              <a:t>substance</a:t>
            </a:r>
            <a:r>
              <a:rPr dirty="0" sz="2150" spc="175" b="1">
                <a:latin typeface="Arial"/>
                <a:cs typeface="Arial"/>
              </a:rPr>
              <a:t> </a:t>
            </a:r>
            <a:r>
              <a:rPr dirty="0" sz="2150" spc="-25" b="1">
                <a:latin typeface="Arial"/>
                <a:cs typeface="Arial"/>
              </a:rPr>
              <a:t>use</a:t>
            </a:r>
            <a:endParaRPr sz="2150">
              <a:latin typeface="Arial"/>
              <a:cs typeface="Arial"/>
            </a:endParaRPr>
          </a:p>
          <a:p>
            <a:pPr lvl="1" marL="699135" marR="5080" indent="-229235">
              <a:lnSpc>
                <a:spcPct val="81500"/>
              </a:lnSpc>
              <a:spcBef>
                <a:spcPts val="525"/>
              </a:spcBef>
              <a:buChar char="•"/>
              <a:tabLst>
                <a:tab pos="699135" algn="l"/>
              </a:tabLst>
            </a:pPr>
            <a:r>
              <a:rPr dirty="0" sz="2150">
                <a:latin typeface="Arial MT"/>
                <a:cs typeface="Arial MT"/>
              </a:rPr>
              <a:t>Stimulant</a:t>
            </a:r>
            <a:r>
              <a:rPr dirty="0" sz="2150" spc="110">
                <a:latin typeface="Arial MT"/>
                <a:cs typeface="Arial MT"/>
              </a:rPr>
              <a:t> </a:t>
            </a:r>
            <a:r>
              <a:rPr dirty="0" sz="2150">
                <a:latin typeface="Arial MT"/>
                <a:cs typeface="Arial MT"/>
              </a:rPr>
              <a:t>use</a:t>
            </a:r>
            <a:r>
              <a:rPr dirty="0" sz="2150" spc="35">
                <a:latin typeface="Arial MT"/>
                <a:cs typeface="Arial MT"/>
              </a:rPr>
              <a:t> </a:t>
            </a:r>
            <a:r>
              <a:rPr dirty="0" sz="2150">
                <a:latin typeface="Arial MT"/>
                <a:cs typeface="Arial MT"/>
              </a:rPr>
              <a:t>on</a:t>
            </a:r>
            <a:r>
              <a:rPr dirty="0" sz="2150" spc="114">
                <a:latin typeface="Arial MT"/>
                <a:cs typeface="Arial MT"/>
              </a:rPr>
              <a:t> </a:t>
            </a:r>
            <a:r>
              <a:rPr dirty="0" sz="2150">
                <a:latin typeface="Arial MT"/>
                <a:cs typeface="Arial MT"/>
              </a:rPr>
              <a:t>the</a:t>
            </a:r>
            <a:r>
              <a:rPr dirty="0" sz="2150" spc="114">
                <a:latin typeface="Arial MT"/>
                <a:cs typeface="Arial MT"/>
              </a:rPr>
              <a:t> </a:t>
            </a:r>
            <a:r>
              <a:rPr dirty="0" sz="2150">
                <a:latin typeface="Arial MT"/>
                <a:cs typeface="Arial MT"/>
              </a:rPr>
              <a:t>rise</a:t>
            </a:r>
            <a:r>
              <a:rPr dirty="0" sz="2150" spc="35">
                <a:latin typeface="Arial MT"/>
                <a:cs typeface="Arial MT"/>
              </a:rPr>
              <a:t> </a:t>
            </a:r>
            <a:r>
              <a:rPr dirty="0" sz="2150">
                <a:latin typeface="Arial MT"/>
                <a:cs typeface="Arial MT"/>
              </a:rPr>
              <a:t>to</a:t>
            </a:r>
            <a:r>
              <a:rPr dirty="0" sz="2150" spc="40">
                <a:latin typeface="Arial MT"/>
                <a:cs typeface="Arial MT"/>
              </a:rPr>
              <a:t> </a:t>
            </a:r>
            <a:r>
              <a:rPr dirty="0" sz="2150">
                <a:latin typeface="Arial MT"/>
                <a:cs typeface="Arial MT"/>
              </a:rPr>
              <a:t>help</a:t>
            </a:r>
            <a:r>
              <a:rPr dirty="0" sz="2150" spc="114">
                <a:latin typeface="Arial MT"/>
                <a:cs typeface="Arial MT"/>
              </a:rPr>
              <a:t> </a:t>
            </a:r>
            <a:r>
              <a:rPr dirty="0" sz="2150" spc="-10">
                <a:latin typeface="Arial MT"/>
                <a:cs typeface="Arial MT"/>
              </a:rPr>
              <a:t>counter </a:t>
            </a:r>
            <a:r>
              <a:rPr dirty="0" sz="2150">
                <a:latin typeface="Arial MT"/>
                <a:cs typeface="Arial MT"/>
              </a:rPr>
              <a:t>sedating</a:t>
            </a:r>
            <a:r>
              <a:rPr dirty="0" sz="2150" spc="65">
                <a:latin typeface="Arial MT"/>
                <a:cs typeface="Arial MT"/>
              </a:rPr>
              <a:t> </a:t>
            </a:r>
            <a:r>
              <a:rPr dirty="0" sz="2150">
                <a:latin typeface="Arial MT"/>
                <a:cs typeface="Arial MT"/>
              </a:rPr>
              <a:t>effects</a:t>
            </a:r>
            <a:r>
              <a:rPr dirty="0" sz="2150" spc="100">
                <a:latin typeface="Arial MT"/>
                <a:cs typeface="Arial MT"/>
              </a:rPr>
              <a:t> </a:t>
            </a:r>
            <a:r>
              <a:rPr dirty="0" sz="2150">
                <a:latin typeface="Arial MT"/>
                <a:cs typeface="Arial MT"/>
              </a:rPr>
              <a:t>of</a:t>
            </a:r>
            <a:r>
              <a:rPr dirty="0" sz="2150" spc="150">
                <a:latin typeface="Arial MT"/>
                <a:cs typeface="Arial MT"/>
              </a:rPr>
              <a:t> </a:t>
            </a:r>
            <a:r>
              <a:rPr dirty="0" sz="2150">
                <a:latin typeface="Arial MT"/>
                <a:cs typeface="Arial MT"/>
              </a:rPr>
              <a:t>fentanyl</a:t>
            </a:r>
            <a:r>
              <a:rPr dirty="0" sz="2150" spc="125">
                <a:latin typeface="Arial MT"/>
                <a:cs typeface="Arial MT"/>
              </a:rPr>
              <a:t> </a:t>
            </a:r>
            <a:r>
              <a:rPr dirty="0" sz="2150">
                <a:latin typeface="Wingdings"/>
                <a:cs typeface="Wingdings"/>
              </a:rPr>
              <a:t></a:t>
            </a:r>
            <a:r>
              <a:rPr dirty="0" sz="2150" spc="160">
                <a:latin typeface="Times New Roman"/>
                <a:cs typeface="Times New Roman"/>
              </a:rPr>
              <a:t> </a:t>
            </a:r>
            <a:r>
              <a:rPr dirty="0" sz="2150" spc="-10">
                <a:latin typeface="Arial MT"/>
                <a:cs typeface="Arial MT"/>
              </a:rPr>
              <a:t>stimulant </a:t>
            </a:r>
            <a:r>
              <a:rPr dirty="0" sz="2150">
                <a:latin typeface="Arial MT"/>
                <a:cs typeface="Arial MT"/>
              </a:rPr>
              <a:t>related</a:t>
            </a:r>
            <a:r>
              <a:rPr dirty="0" sz="2150" spc="135">
                <a:latin typeface="Arial MT"/>
                <a:cs typeface="Arial MT"/>
              </a:rPr>
              <a:t> </a:t>
            </a:r>
            <a:r>
              <a:rPr dirty="0" sz="2150">
                <a:latin typeface="Arial MT"/>
                <a:cs typeface="Arial MT"/>
              </a:rPr>
              <a:t>medical/psychiatric</a:t>
            </a:r>
            <a:r>
              <a:rPr dirty="0" sz="2150" spc="190">
                <a:latin typeface="Arial MT"/>
                <a:cs typeface="Arial MT"/>
              </a:rPr>
              <a:t> </a:t>
            </a:r>
            <a:r>
              <a:rPr dirty="0" sz="2150" spc="-10">
                <a:latin typeface="Arial MT"/>
                <a:cs typeface="Arial MT"/>
              </a:rPr>
              <a:t>complications</a:t>
            </a:r>
            <a:endParaRPr sz="2150">
              <a:latin typeface="Arial MT"/>
              <a:cs typeface="Arial MT"/>
            </a:endParaRPr>
          </a:p>
        </p:txBody>
      </p:sp>
      <p:pic>
        <p:nvPicPr>
          <p:cNvPr id="5" name="object 5"/>
          <p:cNvPicPr/>
          <p:nvPr/>
        </p:nvPicPr>
        <p:blipFill>
          <a:blip r:embed="R5d85572d20484801" cstate="print"/>
          <a:stretch>
            <a:fillRect/>
          </a:stretch>
        </p:blipFill>
        <p:spPr>
          <a:xfrm>
            <a:off x="6905625" y="1847850"/>
            <a:ext cx="4791075" cy="3048000"/>
          </a:xfrm>
          <a:prstGeom prst="rect">
            <a:avLst/>
          </a:prstGeom>
        </p:spPr>
      </p:pic>
      <p:sp>
        <p:nvSpPr>
          <p:cNvPr id="6" name="object 6" descr=""/>
          <p:cNvSpPr/>
          <p:nvPr/>
        </p:nvSpPr>
        <p:spPr>
          <a:xfrm>
            <a:off x="5381625" y="6210300"/>
            <a:ext cx="6810375" cy="647700"/>
          </a:xfrm>
          <a:custGeom>
            <a:avLst/>
            <a:gdLst/>
            <a:ahLst/>
            <a:cxnLst/>
            <a:rect l="l" t="t" r="r" b="b"/>
            <a:pathLst>
              <a:path w="6810375" h="647700">
                <a:moveTo>
                  <a:pt x="6418833" y="0"/>
                </a:moveTo>
                <a:lnTo>
                  <a:pt x="6400403" y="4859"/>
                </a:lnTo>
                <a:lnTo>
                  <a:pt x="6394354" y="6140"/>
                </a:lnTo>
                <a:lnTo>
                  <a:pt x="6389401" y="6182"/>
                </a:lnTo>
                <a:lnTo>
                  <a:pt x="6374257" y="7327"/>
                </a:lnTo>
                <a:lnTo>
                  <a:pt x="6354296" y="8309"/>
                </a:lnTo>
                <a:lnTo>
                  <a:pt x="6335442" y="7643"/>
                </a:lnTo>
                <a:lnTo>
                  <a:pt x="6316089" y="8119"/>
                </a:lnTo>
                <a:lnTo>
                  <a:pt x="6294628" y="12522"/>
                </a:lnTo>
                <a:lnTo>
                  <a:pt x="6280513" y="12265"/>
                </a:lnTo>
                <a:lnTo>
                  <a:pt x="6272387" y="13287"/>
                </a:lnTo>
                <a:lnTo>
                  <a:pt x="6242599" y="22756"/>
                </a:lnTo>
                <a:lnTo>
                  <a:pt x="6226635" y="28454"/>
                </a:lnTo>
                <a:lnTo>
                  <a:pt x="6197219" y="39408"/>
                </a:lnTo>
                <a:lnTo>
                  <a:pt x="6179081" y="39539"/>
                </a:lnTo>
                <a:lnTo>
                  <a:pt x="6164040" y="38657"/>
                </a:lnTo>
                <a:lnTo>
                  <a:pt x="6152284" y="38277"/>
                </a:lnTo>
                <a:lnTo>
                  <a:pt x="6144006" y="39916"/>
                </a:lnTo>
                <a:lnTo>
                  <a:pt x="6122338" y="38792"/>
                </a:lnTo>
                <a:lnTo>
                  <a:pt x="6067192" y="34479"/>
                </a:lnTo>
                <a:lnTo>
                  <a:pt x="6046597" y="33528"/>
                </a:lnTo>
                <a:lnTo>
                  <a:pt x="6041233" y="33461"/>
                </a:lnTo>
                <a:lnTo>
                  <a:pt x="6035405" y="35321"/>
                </a:lnTo>
                <a:lnTo>
                  <a:pt x="6029362" y="37910"/>
                </a:lnTo>
                <a:lnTo>
                  <a:pt x="6023356" y="40030"/>
                </a:lnTo>
                <a:lnTo>
                  <a:pt x="6006399" y="43188"/>
                </a:lnTo>
                <a:lnTo>
                  <a:pt x="5987430" y="43608"/>
                </a:lnTo>
                <a:lnTo>
                  <a:pt x="5969152" y="43709"/>
                </a:lnTo>
                <a:lnTo>
                  <a:pt x="5948933" y="46634"/>
                </a:lnTo>
                <a:lnTo>
                  <a:pt x="5944108" y="46837"/>
                </a:lnTo>
                <a:lnTo>
                  <a:pt x="5939535" y="46736"/>
                </a:lnTo>
                <a:lnTo>
                  <a:pt x="5927090" y="45732"/>
                </a:lnTo>
                <a:lnTo>
                  <a:pt x="5924423" y="44005"/>
                </a:lnTo>
                <a:lnTo>
                  <a:pt x="5916422" y="44183"/>
                </a:lnTo>
                <a:lnTo>
                  <a:pt x="5906389" y="42735"/>
                </a:lnTo>
                <a:lnTo>
                  <a:pt x="5902325" y="42456"/>
                </a:lnTo>
                <a:lnTo>
                  <a:pt x="5897350" y="45892"/>
                </a:lnTo>
                <a:lnTo>
                  <a:pt x="5886243" y="45896"/>
                </a:lnTo>
                <a:lnTo>
                  <a:pt x="5876446" y="45640"/>
                </a:lnTo>
                <a:lnTo>
                  <a:pt x="5875401" y="48298"/>
                </a:lnTo>
                <a:lnTo>
                  <a:pt x="5841126" y="49622"/>
                </a:lnTo>
                <a:lnTo>
                  <a:pt x="5823626" y="49198"/>
                </a:lnTo>
                <a:lnTo>
                  <a:pt x="5806185" y="46088"/>
                </a:lnTo>
                <a:lnTo>
                  <a:pt x="5702300" y="53619"/>
                </a:lnTo>
                <a:lnTo>
                  <a:pt x="5671427" y="57696"/>
                </a:lnTo>
                <a:lnTo>
                  <a:pt x="5605537" y="67808"/>
                </a:lnTo>
                <a:lnTo>
                  <a:pt x="5575808" y="71564"/>
                </a:lnTo>
                <a:lnTo>
                  <a:pt x="5551882" y="73213"/>
                </a:lnTo>
                <a:lnTo>
                  <a:pt x="5529183" y="75552"/>
                </a:lnTo>
                <a:lnTo>
                  <a:pt x="5506745" y="76929"/>
                </a:lnTo>
                <a:lnTo>
                  <a:pt x="5483606" y="75692"/>
                </a:lnTo>
                <a:lnTo>
                  <a:pt x="5481828" y="76949"/>
                </a:lnTo>
                <a:lnTo>
                  <a:pt x="5479542" y="77965"/>
                </a:lnTo>
                <a:lnTo>
                  <a:pt x="5476875" y="78828"/>
                </a:lnTo>
                <a:lnTo>
                  <a:pt x="5468366" y="80848"/>
                </a:lnTo>
                <a:lnTo>
                  <a:pt x="5466969" y="80645"/>
                </a:lnTo>
                <a:lnTo>
                  <a:pt x="5454523" y="82778"/>
                </a:lnTo>
                <a:lnTo>
                  <a:pt x="5409310" y="89179"/>
                </a:lnTo>
                <a:lnTo>
                  <a:pt x="5407279" y="88277"/>
                </a:lnTo>
                <a:lnTo>
                  <a:pt x="5405120" y="87960"/>
                </a:lnTo>
                <a:lnTo>
                  <a:pt x="5401945" y="88226"/>
                </a:lnTo>
                <a:lnTo>
                  <a:pt x="5403977" y="82854"/>
                </a:lnTo>
                <a:lnTo>
                  <a:pt x="5398897" y="86487"/>
                </a:lnTo>
                <a:lnTo>
                  <a:pt x="5389245" y="87756"/>
                </a:lnTo>
                <a:lnTo>
                  <a:pt x="5385732" y="84070"/>
                </a:lnTo>
                <a:lnTo>
                  <a:pt x="5376481" y="83526"/>
                </a:lnTo>
                <a:lnTo>
                  <a:pt x="5365706" y="83779"/>
                </a:lnTo>
                <a:lnTo>
                  <a:pt x="5357622" y="82486"/>
                </a:lnTo>
                <a:lnTo>
                  <a:pt x="5350509" y="83604"/>
                </a:lnTo>
                <a:lnTo>
                  <a:pt x="5335397" y="85521"/>
                </a:lnTo>
                <a:lnTo>
                  <a:pt x="5329555" y="85813"/>
                </a:lnTo>
                <a:lnTo>
                  <a:pt x="5322443" y="86715"/>
                </a:lnTo>
                <a:lnTo>
                  <a:pt x="5310124" y="87325"/>
                </a:lnTo>
                <a:lnTo>
                  <a:pt x="5303535" y="84374"/>
                </a:lnTo>
                <a:lnTo>
                  <a:pt x="5299138" y="80581"/>
                </a:lnTo>
                <a:lnTo>
                  <a:pt x="5293121" y="78302"/>
                </a:lnTo>
                <a:lnTo>
                  <a:pt x="5281676" y="79895"/>
                </a:lnTo>
                <a:lnTo>
                  <a:pt x="5265854" y="78536"/>
                </a:lnTo>
                <a:lnTo>
                  <a:pt x="5252164" y="76573"/>
                </a:lnTo>
                <a:lnTo>
                  <a:pt x="5238402" y="75379"/>
                </a:lnTo>
                <a:lnTo>
                  <a:pt x="5222367" y="76326"/>
                </a:lnTo>
                <a:lnTo>
                  <a:pt x="5206599" y="75440"/>
                </a:lnTo>
                <a:lnTo>
                  <a:pt x="5191855" y="74331"/>
                </a:lnTo>
                <a:lnTo>
                  <a:pt x="5177539" y="73582"/>
                </a:lnTo>
                <a:lnTo>
                  <a:pt x="5163058" y="73774"/>
                </a:lnTo>
                <a:lnTo>
                  <a:pt x="5156581" y="71704"/>
                </a:lnTo>
                <a:lnTo>
                  <a:pt x="5149850" y="70751"/>
                </a:lnTo>
                <a:lnTo>
                  <a:pt x="5141341" y="73317"/>
                </a:lnTo>
                <a:lnTo>
                  <a:pt x="5129164" y="71844"/>
                </a:lnTo>
                <a:lnTo>
                  <a:pt x="5120703" y="70283"/>
                </a:lnTo>
                <a:lnTo>
                  <a:pt x="5113194" y="69514"/>
                </a:lnTo>
                <a:lnTo>
                  <a:pt x="5103876" y="70421"/>
                </a:lnTo>
                <a:lnTo>
                  <a:pt x="5069840" y="66675"/>
                </a:lnTo>
                <a:lnTo>
                  <a:pt x="5067554" y="66763"/>
                </a:lnTo>
                <a:lnTo>
                  <a:pt x="5060188" y="66459"/>
                </a:lnTo>
                <a:lnTo>
                  <a:pt x="5011166" y="59448"/>
                </a:lnTo>
                <a:lnTo>
                  <a:pt x="4999291" y="60706"/>
                </a:lnTo>
                <a:lnTo>
                  <a:pt x="4997378" y="60305"/>
                </a:lnTo>
                <a:lnTo>
                  <a:pt x="4999608" y="57848"/>
                </a:lnTo>
                <a:lnTo>
                  <a:pt x="4996433" y="57835"/>
                </a:lnTo>
                <a:lnTo>
                  <a:pt x="4994656" y="57340"/>
                </a:lnTo>
                <a:lnTo>
                  <a:pt x="4993640" y="56603"/>
                </a:lnTo>
                <a:lnTo>
                  <a:pt x="4993513" y="56261"/>
                </a:lnTo>
                <a:lnTo>
                  <a:pt x="4971033" y="57251"/>
                </a:lnTo>
                <a:lnTo>
                  <a:pt x="4968367" y="56781"/>
                </a:lnTo>
                <a:lnTo>
                  <a:pt x="4945633" y="58521"/>
                </a:lnTo>
                <a:lnTo>
                  <a:pt x="4943094" y="59461"/>
                </a:lnTo>
                <a:lnTo>
                  <a:pt x="4931029" y="59181"/>
                </a:lnTo>
                <a:lnTo>
                  <a:pt x="4921377" y="60413"/>
                </a:lnTo>
                <a:lnTo>
                  <a:pt x="4918075" y="61010"/>
                </a:lnTo>
                <a:lnTo>
                  <a:pt x="4915154" y="61810"/>
                </a:lnTo>
                <a:lnTo>
                  <a:pt x="4912359" y="62877"/>
                </a:lnTo>
                <a:lnTo>
                  <a:pt x="4891573" y="59594"/>
                </a:lnTo>
                <a:lnTo>
                  <a:pt x="4869322" y="58947"/>
                </a:lnTo>
                <a:lnTo>
                  <a:pt x="4846048" y="59223"/>
                </a:lnTo>
                <a:lnTo>
                  <a:pt x="4822190" y="58712"/>
                </a:lnTo>
                <a:lnTo>
                  <a:pt x="4793882" y="61248"/>
                </a:lnTo>
                <a:lnTo>
                  <a:pt x="4738554" y="71374"/>
                </a:lnTo>
                <a:lnTo>
                  <a:pt x="4713605" y="73253"/>
                </a:lnTo>
                <a:lnTo>
                  <a:pt x="4702321" y="71322"/>
                </a:lnTo>
                <a:lnTo>
                  <a:pt x="4686490" y="66541"/>
                </a:lnTo>
                <a:lnTo>
                  <a:pt x="4666563" y="61798"/>
                </a:lnTo>
                <a:lnTo>
                  <a:pt x="4642993" y="59982"/>
                </a:lnTo>
                <a:lnTo>
                  <a:pt x="4618085" y="61969"/>
                </a:lnTo>
                <a:lnTo>
                  <a:pt x="4597654" y="60413"/>
                </a:lnTo>
                <a:lnTo>
                  <a:pt x="4576841" y="58096"/>
                </a:lnTo>
                <a:lnTo>
                  <a:pt x="4550791" y="57797"/>
                </a:lnTo>
                <a:lnTo>
                  <a:pt x="4542049" y="54022"/>
                </a:lnTo>
                <a:lnTo>
                  <a:pt x="4537344" y="53890"/>
                </a:lnTo>
                <a:lnTo>
                  <a:pt x="4531806" y="54966"/>
                </a:lnTo>
                <a:lnTo>
                  <a:pt x="4510327" y="54796"/>
                </a:lnTo>
                <a:lnTo>
                  <a:pt x="4480306" y="55689"/>
                </a:lnTo>
                <a:lnTo>
                  <a:pt x="4478655" y="55206"/>
                </a:lnTo>
                <a:lnTo>
                  <a:pt x="4470908" y="54660"/>
                </a:lnTo>
                <a:lnTo>
                  <a:pt x="4469765" y="52717"/>
                </a:lnTo>
                <a:lnTo>
                  <a:pt x="4458843" y="50622"/>
                </a:lnTo>
                <a:lnTo>
                  <a:pt x="4454652" y="50114"/>
                </a:lnTo>
                <a:lnTo>
                  <a:pt x="4449826" y="49898"/>
                </a:lnTo>
                <a:lnTo>
                  <a:pt x="4428482" y="50963"/>
                </a:lnTo>
                <a:lnTo>
                  <a:pt x="4411122" y="49429"/>
                </a:lnTo>
                <a:lnTo>
                  <a:pt x="4392858" y="48146"/>
                </a:lnTo>
                <a:lnTo>
                  <a:pt x="4374260" y="49733"/>
                </a:lnTo>
                <a:lnTo>
                  <a:pt x="4366768" y="49479"/>
                </a:lnTo>
                <a:lnTo>
                  <a:pt x="4307332" y="46164"/>
                </a:lnTo>
                <a:lnTo>
                  <a:pt x="4258210" y="40181"/>
                </a:lnTo>
                <a:lnTo>
                  <a:pt x="4203446" y="37511"/>
                </a:lnTo>
                <a:lnTo>
                  <a:pt x="4147061" y="36786"/>
                </a:lnTo>
                <a:lnTo>
                  <a:pt x="4093082" y="36639"/>
                </a:lnTo>
                <a:lnTo>
                  <a:pt x="4043437" y="36750"/>
                </a:lnTo>
                <a:lnTo>
                  <a:pt x="3995673" y="37831"/>
                </a:lnTo>
                <a:lnTo>
                  <a:pt x="3947243" y="40063"/>
                </a:lnTo>
                <a:lnTo>
                  <a:pt x="3895598" y="43624"/>
                </a:lnTo>
                <a:lnTo>
                  <a:pt x="3775202" y="58280"/>
                </a:lnTo>
                <a:lnTo>
                  <a:pt x="3750903" y="59511"/>
                </a:lnTo>
                <a:lnTo>
                  <a:pt x="3703925" y="57305"/>
                </a:lnTo>
                <a:lnTo>
                  <a:pt x="3681983" y="58293"/>
                </a:lnTo>
                <a:lnTo>
                  <a:pt x="3673824" y="67935"/>
                </a:lnTo>
                <a:lnTo>
                  <a:pt x="3658996" y="79119"/>
                </a:lnTo>
                <a:lnTo>
                  <a:pt x="3641693" y="87005"/>
                </a:lnTo>
                <a:lnTo>
                  <a:pt x="3626104" y="86753"/>
                </a:lnTo>
                <a:lnTo>
                  <a:pt x="3602420" y="89103"/>
                </a:lnTo>
                <a:lnTo>
                  <a:pt x="3580082" y="92105"/>
                </a:lnTo>
                <a:lnTo>
                  <a:pt x="3557863" y="94142"/>
                </a:lnTo>
                <a:lnTo>
                  <a:pt x="3534536" y="93598"/>
                </a:lnTo>
                <a:lnTo>
                  <a:pt x="3533013" y="94907"/>
                </a:lnTo>
                <a:lnTo>
                  <a:pt x="3510406" y="99961"/>
                </a:lnTo>
                <a:lnTo>
                  <a:pt x="3508121" y="100355"/>
                </a:lnTo>
                <a:lnTo>
                  <a:pt x="3506470" y="101523"/>
                </a:lnTo>
                <a:lnTo>
                  <a:pt x="3483102" y="105664"/>
                </a:lnTo>
                <a:lnTo>
                  <a:pt x="3475978" y="106537"/>
                </a:lnTo>
                <a:lnTo>
                  <a:pt x="3454654" y="108508"/>
                </a:lnTo>
                <a:lnTo>
                  <a:pt x="3455924" y="103098"/>
                </a:lnTo>
                <a:lnTo>
                  <a:pt x="3451352" y="106870"/>
                </a:lnTo>
                <a:lnTo>
                  <a:pt x="3441954" y="108419"/>
                </a:lnTo>
                <a:lnTo>
                  <a:pt x="3437856" y="104852"/>
                </a:lnTo>
                <a:lnTo>
                  <a:pt x="3428507" y="104586"/>
                </a:lnTo>
                <a:lnTo>
                  <a:pt x="3417754" y="105160"/>
                </a:lnTo>
                <a:lnTo>
                  <a:pt x="3409442" y="104114"/>
                </a:lnTo>
                <a:lnTo>
                  <a:pt x="3383788" y="121627"/>
                </a:lnTo>
                <a:lnTo>
                  <a:pt x="3354197" y="118605"/>
                </a:lnTo>
                <a:lnTo>
                  <a:pt x="3339115" y="119511"/>
                </a:lnTo>
                <a:lnTo>
                  <a:pt x="3329301" y="118732"/>
                </a:lnTo>
                <a:lnTo>
                  <a:pt x="3320415" y="115417"/>
                </a:lnTo>
                <a:lnTo>
                  <a:pt x="3308730" y="119646"/>
                </a:lnTo>
                <a:lnTo>
                  <a:pt x="3308984" y="111467"/>
                </a:lnTo>
                <a:lnTo>
                  <a:pt x="3295777" y="110756"/>
                </a:lnTo>
                <a:lnTo>
                  <a:pt x="3289173" y="114388"/>
                </a:lnTo>
                <a:lnTo>
                  <a:pt x="3280918" y="113271"/>
                </a:lnTo>
                <a:lnTo>
                  <a:pt x="3267086" y="115155"/>
                </a:lnTo>
                <a:lnTo>
                  <a:pt x="3252470" y="116158"/>
                </a:lnTo>
                <a:lnTo>
                  <a:pt x="3237091" y="116884"/>
                </a:lnTo>
                <a:lnTo>
                  <a:pt x="3220974" y="117932"/>
                </a:lnTo>
                <a:lnTo>
                  <a:pt x="3206287" y="120694"/>
                </a:lnTo>
                <a:lnTo>
                  <a:pt x="3191779" y="121229"/>
                </a:lnTo>
                <a:lnTo>
                  <a:pt x="3176629" y="121052"/>
                </a:lnTo>
                <a:lnTo>
                  <a:pt x="3160014" y="121678"/>
                </a:lnTo>
                <a:lnTo>
                  <a:pt x="3150417" y="124484"/>
                </a:lnTo>
                <a:lnTo>
                  <a:pt x="3142392" y="123110"/>
                </a:lnTo>
                <a:lnTo>
                  <a:pt x="3134510" y="120160"/>
                </a:lnTo>
                <a:lnTo>
                  <a:pt x="3125343" y="118237"/>
                </a:lnTo>
                <a:lnTo>
                  <a:pt x="3121786" y="118440"/>
                </a:lnTo>
                <a:lnTo>
                  <a:pt x="3113913" y="120256"/>
                </a:lnTo>
                <a:lnTo>
                  <a:pt x="3109341" y="121678"/>
                </a:lnTo>
                <a:lnTo>
                  <a:pt x="3106801" y="121996"/>
                </a:lnTo>
                <a:lnTo>
                  <a:pt x="3095879" y="124612"/>
                </a:lnTo>
                <a:lnTo>
                  <a:pt x="3083814" y="128282"/>
                </a:lnTo>
                <a:lnTo>
                  <a:pt x="3074737" y="128056"/>
                </a:lnTo>
                <a:lnTo>
                  <a:pt x="3064541" y="129562"/>
                </a:lnTo>
                <a:lnTo>
                  <a:pt x="3055060" y="130157"/>
                </a:lnTo>
                <a:lnTo>
                  <a:pt x="3048127" y="127203"/>
                </a:lnTo>
                <a:lnTo>
                  <a:pt x="3039999" y="129489"/>
                </a:lnTo>
                <a:lnTo>
                  <a:pt x="3038475" y="133413"/>
                </a:lnTo>
                <a:lnTo>
                  <a:pt x="3035300" y="128270"/>
                </a:lnTo>
                <a:lnTo>
                  <a:pt x="3032505" y="128892"/>
                </a:lnTo>
                <a:lnTo>
                  <a:pt x="3030220" y="128854"/>
                </a:lnTo>
                <a:lnTo>
                  <a:pt x="3027299" y="128270"/>
                </a:lnTo>
                <a:lnTo>
                  <a:pt x="3009392" y="133476"/>
                </a:lnTo>
                <a:lnTo>
                  <a:pt x="3006344" y="133642"/>
                </a:lnTo>
                <a:lnTo>
                  <a:pt x="2995549" y="137718"/>
                </a:lnTo>
                <a:lnTo>
                  <a:pt x="2989579" y="139458"/>
                </a:lnTo>
                <a:lnTo>
                  <a:pt x="2988818" y="140703"/>
                </a:lnTo>
                <a:lnTo>
                  <a:pt x="2987548" y="141617"/>
                </a:lnTo>
                <a:lnTo>
                  <a:pt x="2985007" y="142417"/>
                </a:lnTo>
                <a:lnTo>
                  <a:pt x="2978023" y="142862"/>
                </a:lnTo>
                <a:lnTo>
                  <a:pt x="2971673" y="145719"/>
                </a:lnTo>
                <a:lnTo>
                  <a:pt x="2969895" y="146824"/>
                </a:lnTo>
                <a:lnTo>
                  <a:pt x="2968498" y="148031"/>
                </a:lnTo>
                <a:lnTo>
                  <a:pt x="2967990" y="149377"/>
                </a:lnTo>
                <a:lnTo>
                  <a:pt x="2944401" y="150985"/>
                </a:lnTo>
                <a:lnTo>
                  <a:pt x="2923968" y="154897"/>
                </a:lnTo>
                <a:lnTo>
                  <a:pt x="2904178" y="159716"/>
                </a:lnTo>
                <a:lnTo>
                  <a:pt x="2882519" y="164045"/>
                </a:lnTo>
                <a:lnTo>
                  <a:pt x="2862722" y="163982"/>
                </a:lnTo>
                <a:lnTo>
                  <a:pt x="2842831" y="170183"/>
                </a:lnTo>
                <a:lnTo>
                  <a:pt x="2828083" y="179237"/>
                </a:lnTo>
                <a:lnTo>
                  <a:pt x="2823718" y="187731"/>
                </a:lnTo>
                <a:lnTo>
                  <a:pt x="2810198" y="187240"/>
                </a:lnTo>
                <a:lnTo>
                  <a:pt x="2780016" y="199607"/>
                </a:lnTo>
                <a:lnTo>
                  <a:pt x="2776854" y="195402"/>
                </a:lnTo>
                <a:lnTo>
                  <a:pt x="2769175" y="196701"/>
                </a:lnTo>
                <a:lnTo>
                  <a:pt x="2761329" y="196530"/>
                </a:lnTo>
                <a:lnTo>
                  <a:pt x="2755530" y="195071"/>
                </a:lnTo>
                <a:lnTo>
                  <a:pt x="2753995" y="192506"/>
                </a:lnTo>
                <a:lnTo>
                  <a:pt x="2731827" y="200194"/>
                </a:lnTo>
                <a:lnTo>
                  <a:pt x="2702861" y="205784"/>
                </a:lnTo>
                <a:lnTo>
                  <a:pt x="2672252" y="210869"/>
                </a:lnTo>
                <a:lnTo>
                  <a:pt x="2645155" y="217043"/>
                </a:lnTo>
                <a:lnTo>
                  <a:pt x="2630804" y="215392"/>
                </a:lnTo>
                <a:lnTo>
                  <a:pt x="2628519" y="215684"/>
                </a:lnTo>
                <a:lnTo>
                  <a:pt x="2626995" y="216700"/>
                </a:lnTo>
                <a:lnTo>
                  <a:pt x="2614929" y="220421"/>
                </a:lnTo>
                <a:lnTo>
                  <a:pt x="2540761" y="219354"/>
                </a:lnTo>
                <a:lnTo>
                  <a:pt x="2482992" y="219700"/>
                </a:lnTo>
                <a:lnTo>
                  <a:pt x="2450590" y="221915"/>
                </a:lnTo>
                <a:lnTo>
                  <a:pt x="2411222" y="228257"/>
                </a:lnTo>
                <a:lnTo>
                  <a:pt x="2370158" y="237029"/>
                </a:lnTo>
                <a:lnTo>
                  <a:pt x="2321371" y="248396"/>
                </a:lnTo>
                <a:lnTo>
                  <a:pt x="2270852" y="261763"/>
                </a:lnTo>
                <a:lnTo>
                  <a:pt x="2224594" y="276537"/>
                </a:lnTo>
                <a:lnTo>
                  <a:pt x="2188591" y="292125"/>
                </a:lnTo>
                <a:lnTo>
                  <a:pt x="2170358" y="299067"/>
                </a:lnTo>
                <a:lnTo>
                  <a:pt x="2104080" y="314431"/>
                </a:lnTo>
                <a:lnTo>
                  <a:pt x="2085848" y="321373"/>
                </a:lnTo>
                <a:lnTo>
                  <a:pt x="2080164" y="320374"/>
                </a:lnTo>
                <a:lnTo>
                  <a:pt x="2061575" y="322375"/>
                </a:lnTo>
                <a:lnTo>
                  <a:pt x="2058161" y="320751"/>
                </a:lnTo>
                <a:lnTo>
                  <a:pt x="2050428" y="320974"/>
                </a:lnTo>
                <a:lnTo>
                  <a:pt x="2041534" y="324312"/>
                </a:lnTo>
                <a:lnTo>
                  <a:pt x="2034158" y="324764"/>
                </a:lnTo>
                <a:lnTo>
                  <a:pt x="2030983" y="325812"/>
                </a:lnTo>
                <a:lnTo>
                  <a:pt x="2037445" y="328129"/>
                </a:lnTo>
                <a:lnTo>
                  <a:pt x="2034413" y="329806"/>
                </a:lnTo>
                <a:lnTo>
                  <a:pt x="2027213" y="332158"/>
                </a:lnTo>
                <a:lnTo>
                  <a:pt x="2023681" y="334429"/>
                </a:lnTo>
                <a:lnTo>
                  <a:pt x="2018625" y="335128"/>
                </a:lnTo>
                <a:lnTo>
                  <a:pt x="2006853" y="332765"/>
                </a:lnTo>
                <a:lnTo>
                  <a:pt x="1998475" y="335152"/>
                </a:lnTo>
                <a:lnTo>
                  <a:pt x="1989740" y="335799"/>
                </a:lnTo>
                <a:lnTo>
                  <a:pt x="1978957" y="335939"/>
                </a:lnTo>
                <a:lnTo>
                  <a:pt x="1964435" y="336804"/>
                </a:lnTo>
                <a:lnTo>
                  <a:pt x="1958975" y="338632"/>
                </a:lnTo>
                <a:lnTo>
                  <a:pt x="1949957" y="335775"/>
                </a:lnTo>
                <a:lnTo>
                  <a:pt x="1945131" y="334733"/>
                </a:lnTo>
                <a:lnTo>
                  <a:pt x="1939671" y="334340"/>
                </a:lnTo>
                <a:lnTo>
                  <a:pt x="1933067" y="335470"/>
                </a:lnTo>
                <a:lnTo>
                  <a:pt x="1915715" y="340346"/>
                </a:lnTo>
                <a:lnTo>
                  <a:pt x="1908555" y="338939"/>
                </a:lnTo>
                <a:lnTo>
                  <a:pt x="1896062" y="337343"/>
                </a:lnTo>
                <a:lnTo>
                  <a:pt x="1862708" y="341655"/>
                </a:lnTo>
                <a:lnTo>
                  <a:pt x="1860042" y="343369"/>
                </a:lnTo>
                <a:lnTo>
                  <a:pt x="1850644" y="343382"/>
                </a:lnTo>
                <a:lnTo>
                  <a:pt x="1849881" y="341668"/>
                </a:lnTo>
                <a:lnTo>
                  <a:pt x="1846072" y="342785"/>
                </a:lnTo>
                <a:lnTo>
                  <a:pt x="1838959" y="347332"/>
                </a:lnTo>
                <a:lnTo>
                  <a:pt x="1835403" y="344932"/>
                </a:lnTo>
                <a:lnTo>
                  <a:pt x="1819370" y="347379"/>
                </a:lnTo>
                <a:lnTo>
                  <a:pt x="1804289" y="350456"/>
                </a:lnTo>
                <a:lnTo>
                  <a:pt x="1784857" y="356120"/>
                </a:lnTo>
                <a:lnTo>
                  <a:pt x="1778761" y="354634"/>
                </a:lnTo>
                <a:lnTo>
                  <a:pt x="1774698" y="354012"/>
                </a:lnTo>
                <a:lnTo>
                  <a:pt x="1770379" y="353860"/>
                </a:lnTo>
                <a:lnTo>
                  <a:pt x="1765553" y="354876"/>
                </a:lnTo>
                <a:lnTo>
                  <a:pt x="1753238" y="358949"/>
                </a:lnTo>
                <a:lnTo>
                  <a:pt x="1747329" y="358106"/>
                </a:lnTo>
                <a:lnTo>
                  <a:pt x="1737229" y="357271"/>
                </a:lnTo>
                <a:lnTo>
                  <a:pt x="1712341" y="361365"/>
                </a:lnTo>
                <a:lnTo>
                  <a:pt x="1704719" y="360891"/>
                </a:lnTo>
                <a:lnTo>
                  <a:pt x="1699180" y="358305"/>
                </a:lnTo>
                <a:lnTo>
                  <a:pt x="1693999" y="355490"/>
                </a:lnTo>
                <a:lnTo>
                  <a:pt x="1687449" y="354330"/>
                </a:lnTo>
                <a:lnTo>
                  <a:pt x="1676348" y="356261"/>
                </a:lnTo>
                <a:lnTo>
                  <a:pt x="1666938" y="358249"/>
                </a:lnTo>
                <a:lnTo>
                  <a:pt x="1658481" y="360639"/>
                </a:lnTo>
                <a:lnTo>
                  <a:pt x="1650238" y="363778"/>
                </a:lnTo>
                <a:lnTo>
                  <a:pt x="1639712" y="366745"/>
                </a:lnTo>
                <a:lnTo>
                  <a:pt x="1633759" y="372225"/>
                </a:lnTo>
                <a:lnTo>
                  <a:pt x="1631092" y="377860"/>
                </a:lnTo>
                <a:lnTo>
                  <a:pt x="1630426" y="381292"/>
                </a:lnTo>
                <a:lnTo>
                  <a:pt x="1629918" y="382625"/>
                </a:lnTo>
                <a:lnTo>
                  <a:pt x="1624456" y="381774"/>
                </a:lnTo>
                <a:lnTo>
                  <a:pt x="1618869" y="381622"/>
                </a:lnTo>
                <a:lnTo>
                  <a:pt x="1614297" y="382917"/>
                </a:lnTo>
                <a:lnTo>
                  <a:pt x="1610105" y="384911"/>
                </a:lnTo>
                <a:lnTo>
                  <a:pt x="1595374" y="389051"/>
                </a:lnTo>
                <a:lnTo>
                  <a:pt x="1590335" y="389952"/>
                </a:lnTo>
                <a:lnTo>
                  <a:pt x="1578211" y="391648"/>
                </a:lnTo>
                <a:lnTo>
                  <a:pt x="1570101" y="392277"/>
                </a:lnTo>
                <a:lnTo>
                  <a:pt x="1567263" y="395818"/>
                </a:lnTo>
                <a:lnTo>
                  <a:pt x="1559591" y="396822"/>
                </a:lnTo>
                <a:lnTo>
                  <a:pt x="1550634" y="397062"/>
                </a:lnTo>
                <a:lnTo>
                  <a:pt x="1543939" y="398310"/>
                </a:lnTo>
                <a:lnTo>
                  <a:pt x="1521047" y="404877"/>
                </a:lnTo>
                <a:lnTo>
                  <a:pt x="1508756" y="408127"/>
                </a:lnTo>
                <a:lnTo>
                  <a:pt x="1498346" y="409892"/>
                </a:lnTo>
                <a:lnTo>
                  <a:pt x="1494367" y="406910"/>
                </a:lnTo>
                <a:lnTo>
                  <a:pt x="1490043" y="404166"/>
                </a:lnTo>
                <a:lnTo>
                  <a:pt x="1483647" y="402700"/>
                </a:lnTo>
                <a:lnTo>
                  <a:pt x="1473453" y="403555"/>
                </a:lnTo>
                <a:lnTo>
                  <a:pt x="1467064" y="405441"/>
                </a:lnTo>
                <a:lnTo>
                  <a:pt x="1460531" y="408889"/>
                </a:lnTo>
                <a:lnTo>
                  <a:pt x="1454237" y="412584"/>
                </a:lnTo>
                <a:lnTo>
                  <a:pt x="1448561" y="415213"/>
                </a:lnTo>
                <a:lnTo>
                  <a:pt x="1424431" y="417690"/>
                </a:lnTo>
                <a:lnTo>
                  <a:pt x="1426209" y="420166"/>
                </a:lnTo>
                <a:lnTo>
                  <a:pt x="1409192" y="427024"/>
                </a:lnTo>
                <a:lnTo>
                  <a:pt x="1387982" y="434606"/>
                </a:lnTo>
                <a:lnTo>
                  <a:pt x="1381952" y="438079"/>
                </a:lnTo>
                <a:lnTo>
                  <a:pt x="1358604" y="439591"/>
                </a:lnTo>
                <a:lnTo>
                  <a:pt x="1356359" y="442899"/>
                </a:lnTo>
                <a:lnTo>
                  <a:pt x="1344207" y="442845"/>
                </a:lnTo>
                <a:lnTo>
                  <a:pt x="1331912" y="445871"/>
                </a:lnTo>
                <a:lnTo>
                  <a:pt x="1318855" y="449936"/>
                </a:lnTo>
                <a:lnTo>
                  <a:pt x="1304417" y="452996"/>
                </a:lnTo>
                <a:lnTo>
                  <a:pt x="1303401" y="456780"/>
                </a:lnTo>
                <a:lnTo>
                  <a:pt x="1298702" y="457250"/>
                </a:lnTo>
                <a:lnTo>
                  <a:pt x="1289050" y="456565"/>
                </a:lnTo>
                <a:lnTo>
                  <a:pt x="1241208" y="467941"/>
                </a:lnTo>
                <a:lnTo>
                  <a:pt x="1198832" y="485066"/>
                </a:lnTo>
                <a:lnTo>
                  <a:pt x="1164766" y="498205"/>
                </a:lnTo>
                <a:lnTo>
                  <a:pt x="1123086" y="497352"/>
                </a:lnTo>
                <a:lnTo>
                  <a:pt x="1094374" y="495666"/>
                </a:lnTo>
                <a:lnTo>
                  <a:pt x="1061972" y="495064"/>
                </a:lnTo>
                <a:lnTo>
                  <a:pt x="1032128" y="498043"/>
                </a:lnTo>
                <a:lnTo>
                  <a:pt x="1013305" y="503839"/>
                </a:lnTo>
                <a:lnTo>
                  <a:pt x="980217" y="507231"/>
                </a:lnTo>
                <a:lnTo>
                  <a:pt x="945653" y="509308"/>
                </a:lnTo>
                <a:lnTo>
                  <a:pt x="922401" y="511162"/>
                </a:lnTo>
                <a:lnTo>
                  <a:pt x="917285" y="514346"/>
                </a:lnTo>
                <a:lnTo>
                  <a:pt x="906716" y="516467"/>
                </a:lnTo>
                <a:lnTo>
                  <a:pt x="897576" y="518927"/>
                </a:lnTo>
                <a:lnTo>
                  <a:pt x="896747" y="523124"/>
                </a:lnTo>
                <a:lnTo>
                  <a:pt x="894969" y="526779"/>
                </a:lnTo>
                <a:lnTo>
                  <a:pt x="885951" y="527762"/>
                </a:lnTo>
                <a:lnTo>
                  <a:pt x="879983" y="525335"/>
                </a:lnTo>
                <a:lnTo>
                  <a:pt x="867171" y="528818"/>
                </a:lnTo>
                <a:lnTo>
                  <a:pt x="860534" y="529533"/>
                </a:lnTo>
                <a:lnTo>
                  <a:pt x="851788" y="528209"/>
                </a:lnTo>
                <a:lnTo>
                  <a:pt x="842006" y="531538"/>
                </a:lnTo>
                <a:lnTo>
                  <a:pt x="833247" y="536058"/>
                </a:lnTo>
                <a:lnTo>
                  <a:pt x="824106" y="538984"/>
                </a:lnTo>
                <a:lnTo>
                  <a:pt x="813180" y="537536"/>
                </a:lnTo>
                <a:lnTo>
                  <a:pt x="801721" y="541801"/>
                </a:lnTo>
                <a:lnTo>
                  <a:pt x="779700" y="538988"/>
                </a:lnTo>
                <a:lnTo>
                  <a:pt x="753369" y="534747"/>
                </a:lnTo>
                <a:lnTo>
                  <a:pt x="728979" y="534730"/>
                </a:lnTo>
                <a:lnTo>
                  <a:pt x="691677" y="546181"/>
                </a:lnTo>
                <a:lnTo>
                  <a:pt x="653065" y="556280"/>
                </a:lnTo>
                <a:lnTo>
                  <a:pt x="620216" y="567700"/>
                </a:lnTo>
                <a:lnTo>
                  <a:pt x="600201" y="583112"/>
                </a:lnTo>
                <a:lnTo>
                  <a:pt x="561780" y="584711"/>
                </a:lnTo>
                <a:lnTo>
                  <a:pt x="528097" y="589179"/>
                </a:lnTo>
                <a:lnTo>
                  <a:pt x="497224" y="594754"/>
                </a:lnTo>
                <a:lnTo>
                  <a:pt x="467233" y="599668"/>
                </a:lnTo>
                <a:lnTo>
                  <a:pt x="454634" y="601396"/>
                </a:lnTo>
                <a:lnTo>
                  <a:pt x="442833" y="601372"/>
                </a:lnTo>
                <a:lnTo>
                  <a:pt x="431960" y="602083"/>
                </a:lnTo>
                <a:lnTo>
                  <a:pt x="422148" y="606013"/>
                </a:lnTo>
                <a:lnTo>
                  <a:pt x="385956" y="603874"/>
                </a:lnTo>
                <a:lnTo>
                  <a:pt x="339598" y="597844"/>
                </a:lnTo>
                <a:lnTo>
                  <a:pt x="292096" y="592175"/>
                </a:lnTo>
                <a:lnTo>
                  <a:pt x="252475" y="591117"/>
                </a:lnTo>
                <a:lnTo>
                  <a:pt x="236241" y="598385"/>
                </a:lnTo>
                <a:lnTo>
                  <a:pt x="216233" y="604117"/>
                </a:lnTo>
                <a:lnTo>
                  <a:pt x="196629" y="610373"/>
                </a:lnTo>
                <a:lnTo>
                  <a:pt x="181610" y="619213"/>
                </a:lnTo>
                <a:lnTo>
                  <a:pt x="172731" y="617084"/>
                </a:lnTo>
                <a:lnTo>
                  <a:pt x="160686" y="615112"/>
                </a:lnTo>
                <a:lnTo>
                  <a:pt x="148498" y="613943"/>
                </a:lnTo>
                <a:lnTo>
                  <a:pt x="139191" y="614222"/>
                </a:lnTo>
                <a:lnTo>
                  <a:pt x="128135" y="612387"/>
                </a:lnTo>
                <a:lnTo>
                  <a:pt x="113411" y="613243"/>
                </a:lnTo>
                <a:lnTo>
                  <a:pt x="98686" y="614609"/>
                </a:lnTo>
                <a:lnTo>
                  <a:pt x="87629" y="614304"/>
                </a:lnTo>
                <a:lnTo>
                  <a:pt x="32069" y="634782"/>
                </a:lnTo>
                <a:lnTo>
                  <a:pt x="6096" y="644772"/>
                </a:lnTo>
                <a:lnTo>
                  <a:pt x="0" y="647700"/>
                </a:lnTo>
                <a:lnTo>
                  <a:pt x="6810375" y="647700"/>
                </a:lnTo>
                <a:lnTo>
                  <a:pt x="6810375" y="18859"/>
                </a:lnTo>
                <a:lnTo>
                  <a:pt x="6752859" y="13357"/>
                </a:lnTo>
                <a:lnTo>
                  <a:pt x="6737731" y="12293"/>
                </a:lnTo>
                <a:lnTo>
                  <a:pt x="6719718" y="11698"/>
                </a:lnTo>
                <a:lnTo>
                  <a:pt x="6703837" y="10406"/>
                </a:lnTo>
                <a:lnTo>
                  <a:pt x="6688171" y="9873"/>
                </a:lnTo>
                <a:lnTo>
                  <a:pt x="6670802" y="11556"/>
                </a:lnTo>
                <a:lnTo>
                  <a:pt x="6652992" y="11429"/>
                </a:lnTo>
                <a:lnTo>
                  <a:pt x="6636242" y="11028"/>
                </a:lnTo>
                <a:lnTo>
                  <a:pt x="6620134" y="10958"/>
                </a:lnTo>
                <a:lnTo>
                  <a:pt x="6604254" y="11823"/>
                </a:lnTo>
                <a:lnTo>
                  <a:pt x="6596253" y="10096"/>
                </a:lnTo>
                <a:lnTo>
                  <a:pt x="6588379" y="9474"/>
                </a:lnTo>
                <a:lnTo>
                  <a:pt x="6579997" y="12407"/>
                </a:lnTo>
                <a:lnTo>
                  <a:pt x="6565900" y="11533"/>
                </a:lnTo>
                <a:lnTo>
                  <a:pt x="6555898" y="10394"/>
                </a:lnTo>
                <a:lnTo>
                  <a:pt x="6547278" y="9989"/>
                </a:lnTo>
                <a:lnTo>
                  <a:pt x="6537325" y="11315"/>
                </a:lnTo>
                <a:lnTo>
                  <a:pt x="6528815" y="7628"/>
                </a:lnTo>
                <a:lnTo>
                  <a:pt x="6523545" y="7710"/>
                </a:lnTo>
                <a:lnTo>
                  <a:pt x="6518179" y="9499"/>
                </a:lnTo>
                <a:lnTo>
                  <a:pt x="6509384" y="10934"/>
                </a:lnTo>
                <a:lnTo>
                  <a:pt x="6505009" y="12197"/>
                </a:lnTo>
                <a:lnTo>
                  <a:pt x="6506765" y="13808"/>
                </a:lnTo>
                <a:lnTo>
                  <a:pt x="6508688" y="15213"/>
                </a:lnTo>
                <a:lnTo>
                  <a:pt x="6504813" y="15862"/>
                </a:lnTo>
                <a:lnTo>
                  <a:pt x="6492406" y="13953"/>
                </a:lnTo>
                <a:lnTo>
                  <a:pt x="6462879" y="4776"/>
                </a:lnTo>
                <a:lnTo>
                  <a:pt x="6449186" y="2374"/>
                </a:lnTo>
                <a:lnTo>
                  <a:pt x="6441783" y="3223"/>
                </a:lnTo>
                <a:lnTo>
                  <a:pt x="6433010" y="2916"/>
                </a:lnTo>
                <a:lnTo>
                  <a:pt x="6424737" y="1744"/>
                </a:lnTo>
                <a:lnTo>
                  <a:pt x="6418833" y="0"/>
                </a:lnTo>
                <a:close/>
              </a:path>
            </a:pathLst>
          </a:custGeom>
          <a:solidFill>
            <a:srgbClr val="82766A">
              <a:alpha val="14509"/>
            </a:srgbClr>
          </a:solidFill>
        </p:spPr>
        <p:txBody>
          <a:bodyPr wrap="square" lIns="0" tIns="0" rIns="0" bIns="0" rtlCol="0"/>
          <a:lstStyle/>
          <a:p/>
        </p:txBody>
      </p:sp>
      <p:sp>
        <p:nvSpPr>
          <p:cNvPr id="7" name="object 7" descr=""/>
          <p:cNvSpPr txBox="1"/>
          <p:nvPr/>
        </p:nvSpPr>
        <p:spPr>
          <a:xfrm>
            <a:off x="276542" y="1671256"/>
            <a:ext cx="10119360" cy="3669029"/>
          </a:xfrm>
          <a:prstGeom prst="rect">
            <a:avLst/>
          </a:prstGeom>
        </p:spPr>
        <p:txBody>
          <a:bodyPr wrap="square" lIns="0" tIns="15875" rIns="0" bIns="0" rtlCol="0" vert="horz">
            <a:spAutoFit/>
          </a:bodyPr>
          <a:lstStyle/>
          <a:p>
            <a:pPr marL="241300" indent="-228600">
              <a:lnSpc>
                <a:spcPct val="100000"/>
              </a:lnSpc>
              <a:spcBef>
                <a:spcPts val="125"/>
              </a:spcBef>
              <a:buFont typeface="Arial MT"/>
              <a:buChar char="•"/>
              <a:tabLst>
                <a:tab pos="241300" algn="l"/>
              </a:tabLst>
            </a:pPr>
            <a:r>
              <a:rPr dirty="0" sz="2150" b="1">
                <a:latin typeface="Arial"/>
                <a:cs typeface="Arial"/>
              </a:rPr>
              <a:t>High</a:t>
            </a:r>
            <a:r>
              <a:rPr dirty="0" sz="2150" spc="175" b="1">
                <a:latin typeface="Arial"/>
                <a:cs typeface="Arial"/>
              </a:rPr>
              <a:t> </a:t>
            </a:r>
            <a:r>
              <a:rPr dirty="0" sz="2150" b="1">
                <a:latin typeface="Arial"/>
                <a:cs typeface="Arial"/>
              </a:rPr>
              <a:t>potency</a:t>
            </a:r>
            <a:r>
              <a:rPr dirty="0" sz="2150" spc="150" b="1">
                <a:latin typeface="Arial"/>
                <a:cs typeface="Arial"/>
              </a:rPr>
              <a:t> </a:t>
            </a:r>
            <a:r>
              <a:rPr dirty="0" sz="2150" b="1">
                <a:latin typeface="Arial"/>
                <a:cs typeface="Arial"/>
              </a:rPr>
              <a:t>synthetic</a:t>
            </a:r>
            <a:r>
              <a:rPr dirty="0" sz="2150" spc="145" b="1">
                <a:latin typeface="Arial"/>
                <a:cs typeface="Arial"/>
              </a:rPr>
              <a:t> </a:t>
            </a:r>
            <a:r>
              <a:rPr dirty="0" sz="2150" b="1">
                <a:latin typeface="Arial"/>
                <a:cs typeface="Arial"/>
              </a:rPr>
              <a:t>opioids,</a:t>
            </a:r>
            <a:r>
              <a:rPr dirty="0" sz="2150" spc="80" b="1">
                <a:latin typeface="Arial"/>
                <a:cs typeface="Arial"/>
              </a:rPr>
              <a:t> </a:t>
            </a:r>
            <a:r>
              <a:rPr dirty="0" sz="2150" b="1">
                <a:latin typeface="Arial"/>
                <a:cs typeface="Arial"/>
              </a:rPr>
              <a:t>not</a:t>
            </a:r>
            <a:r>
              <a:rPr dirty="0" sz="2150" spc="110" b="1">
                <a:latin typeface="Arial"/>
                <a:cs typeface="Arial"/>
              </a:rPr>
              <a:t> </a:t>
            </a:r>
            <a:r>
              <a:rPr dirty="0" sz="2150" spc="-10" b="1">
                <a:latin typeface="Arial"/>
                <a:cs typeface="Arial"/>
              </a:rPr>
              <a:t>heroin</a:t>
            </a:r>
            <a:endParaRPr sz="2150">
              <a:latin typeface="Arial"/>
              <a:cs typeface="Arial"/>
            </a:endParaRPr>
          </a:p>
          <a:p>
            <a:pPr lvl="1" marL="699135" marR="4617720" indent="-229235">
              <a:lnSpc>
                <a:spcPts val="2100"/>
              </a:lnSpc>
              <a:spcBef>
                <a:spcPts val="520"/>
              </a:spcBef>
              <a:buChar char="•"/>
              <a:tabLst>
                <a:tab pos="699135" algn="l"/>
              </a:tabLst>
            </a:pPr>
            <a:r>
              <a:rPr dirty="0" sz="2150">
                <a:latin typeface="Arial MT"/>
                <a:cs typeface="Arial MT"/>
              </a:rPr>
              <a:t>Fentanyl</a:t>
            </a:r>
            <a:r>
              <a:rPr dirty="0" sz="2150" spc="105">
                <a:latin typeface="Arial MT"/>
                <a:cs typeface="Arial MT"/>
              </a:rPr>
              <a:t> </a:t>
            </a:r>
            <a:r>
              <a:rPr dirty="0" sz="2150">
                <a:latin typeface="Arial MT"/>
                <a:cs typeface="Arial MT"/>
              </a:rPr>
              <a:t>&amp;</a:t>
            </a:r>
            <a:r>
              <a:rPr dirty="0" sz="2150" spc="105">
                <a:latin typeface="Arial MT"/>
                <a:cs typeface="Arial MT"/>
              </a:rPr>
              <a:t> </a:t>
            </a:r>
            <a:r>
              <a:rPr dirty="0" sz="2150">
                <a:latin typeface="Arial MT"/>
                <a:cs typeface="Arial MT"/>
              </a:rPr>
              <a:t>fentanyl</a:t>
            </a:r>
            <a:r>
              <a:rPr dirty="0" sz="2150" spc="110">
                <a:latin typeface="Arial MT"/>
                <a:cs typeface="Arial MT"/>
              </a:rPr>
              <a:t> </a:t>
            </a:r>
            <a:r>
              <a:rPr dirty="0" sz="2150">
                <a:latin typeface="Arial MT"/>
                <a:cs typeface="Arial MT"/>
              </a:rPr>
              <a:t>analogues</a:t>
            </a:r>
            <a:r>
              <a:rPr dirty="0" sz="2150" spc="110">
                <a:latin typeface="Arial MT"/>
                <a:cs typeface="Arial MT"/>
              </a:rPr>
              <a:t> </a:t>
            </a:r>
            <a:r>
              <a:rPr dirty="0" sz="2150">
                <a:latin typeface="Arial MT"/>
                <a:cs typeface="Arial MT"/>
              </a:rPr>
              <a:t>(30-</a:t>
            </a:r>
            <a:r>
              <a:rPr dirty="0" sz="2150" spc="-25">
                <a:latin typeface="Arial MT"/>
                <a:cs typeface="Arial MT"/>
              </a:rPr>
              <a:t>50x </a:t>
            </a:r>
            <a:r>
              <a:rPr dirty="0" sz="2150">
                <a:latin typeface="Arial MT"/>
                <a:cs typeface="Arial MT"/>
              </a:rPr>
              <a:t>heroin,</a:t>
            </a:r>
            <a:r>
              <a:rPr dirty="0" sz="2150" spc="45">
                <a:latin typeface="Arial MT"/>
                <a:cs typeface="Arial MT"/>
              </a:rPr>
              <a:t> </a:t>
            </a:r>
            <a:r>
              <a:rPr dirty="0" sz="2150">
                <a:latin typeface="Arial MT"/>
                <a:cs typeface="Arial MT"/>
              </a:rPr>
              <a:t>100x</a:t>
            </a:r>
            <a:r>
              <a:rPr dirty="0" sz="2150" spc="110">
                <a:latin typeface="Arial MT"/>
                <a:cs typeface="Arial MT"/>
              </a:rPr>
              <a:t> </a:t>
            </a:r>
            <a:r>
              <a:rPr dirty="0" sz="2150" spc="-10">
                <a:latin typeface="Arial MT"/>
                <a:cs typeface="Arial MT"/>
              </a:rPr>
              <a:t>morphine)</a:t>
            </a:r>
            <a:endParaRPr sz="2150">
              <a:latin typeface="Arial MT"/>
              <a:cs typeface="Arial MT"/>
            </a:endParaRPr>
          </a:p>
          <a:p>
            <a:pPr lvl="1" marL="698500" indent="-228600">
              <a:lnSpc>
                <a:spcPct val="100000"/>
              </a:lnSpc>
              <a:spcBef>
                <a:spcPts val="60"/>
              </a:spcBef>
              <a:buChar char="•"/>
              <a:tabLst>
                <a:tab pos="698500" algn="l"/>
              </a:tabLst>
            </a:pPr>
            <a:r>
              <a:rPr dirty="0" sz="2150">
                <a:latin typeface="Arial MT"/>
                <a:cs typeface="Arial MT"/>
              </a:rPr>
              <a:t>Nitazines</a:t>
            </a:r>
            <a:r>
              <a:rPr dirty="0" sz="2150" spc="55">
                <a:latin typeface="Arial MT"/>
                <a:cs typeface="Arial MT"/>
              </a:rPr>
              <a:t> </a:t>
            </a:r>
            <a:r>
              <a:rPr dirty="0" sz="2150">
                <a:latin typeface="Arial MT"/>
                <a:cs typeface="Arial MT"/>
              </a:rPr>
              <a:t>(up</a:t>
            </a:r>
            <a:r>
              <a:rPr dirty="0" sz="2150" spc="110">
                <a:latin typeface="Arial MT"/>
                <a:cs typeface="Arial MT"/>
              </a:rPr>
              <a:t> </a:t>
            </a:r>
            <a:r>
              <a:rPr dirty="0" sz="2150">
                <a:latin typeface="Arial MT"/>
                <a:cs typeface="Arial MT"/>
              </a:rPr>
              <a:t>to</a:t>
            </a:r>
            <a:r>
              <a:rPr dirty="0" sz="2150" spc="30">
                <a:latin typeface="Arial MT"/>
                <a:cs typeface="Arial MT"/>
              </a:rPr>
              <a:t> </a:t>
            </a:r>
            <a:r>
              <a:rPr dirty="0" sz="2150">
                <a:latin typeface="Arial MT"/>
                <a:cs typeface="Arial MT"/>
              </a:rPr>
              <a:t>20x</a:t>
            </a:r>
            <a:r>
              <a:rPr dirty="0" sz="2150" spc="80">
                <a:latin typeface="Arial MT"/>
                <a:cs typeface="Arial MT"/>
              </a:rPr>
              <a:t> </a:t>
            </a:r>
            <a:r>
              <a:rPr dirty="0" sz="2150" spc="-10">
                <a:latin typeface="Arial MT"/>
                <a:cs typeface="Arial MT"/>
              </a:rPr>
              <a:t>fentanyl)</a:t>
            </a:r>
            <a:endParaRPr sz="2150">
              <a:latin typeface="Arial MT"/>
              <a:cs typeface="Arial MT"/>
            </a:endParaRPr>
          </a:p>
          <a:p>
            <a:pPr lvl="1" marL="699135" marR="4856480" indent="-229235">
              <a:lnSpc>
                <a:spcPts val="2100"/>
              </a:lnSpc>
              <a:spcBef>
                <a:spcPts val="520"/>
              </a:spcBef>
              <a:buChar char="•"/>
              <a:tabLst>
                <a:tab pos="699135" algn="l"/>
              </a:tabLst>
            </a:pPr>
            <a:r>
              <a:rPr dirty="0" sz="2150">
                <a:latin typeface="Arial MT"/>
                <a:cs typeface="Arial MT"/>
              </a:rPr>
              <a:t>Lipophilic,</a:t>
            </a:r>
            <a:r>
              <a:rPr dirty="0" sz="2150" spc="155">
                <a:latin typeface="Arial MT"/>
                <a:cs typeface="Arial MT"/>
              </a:rPr>
              <a:t> </a:t>
            </a:r>
            <a:r>
              <a:rPr dirty="0" sz="2150">
                <a:latin typeface="Arial MT"/>
                <a:cs typeface="Arial MT"/>
              </a:rPr>
              <a:t>easily</a:t>
            </a:r>
            <a:r>
              <a:rPr dirty="0" sz="2150" spc="125">
                <a:latin typeface="Arial MT"/>
                <a:cs typeface="Arial MT"/>
              </a:rPr>
              <a:t> </a:t>
            </a:r>
            <a:r>
              <a:rPr dirty="0" sz="2150">
                <a:latin typeface="Arial MT"/>
                <a:cs typeface="Arial MT"/>
              </a:rPr>
              <a:t>crosses</a:t>
            </a:r>
            <a:r>
              <a:rPr dirty="0" sz="2150" spc="130">
                <a:latin typeface="Arial MT"/>
                <a:cs typeface="Arial MT"/>
              </a:rPr>
              <a:t> </a:t>
            </a:r>
            <a:r>
              <a:rPr dirty="0" sz="2150">
                <a:latin typeface="Arial MT"/>
                <a:cs typeface="Arial MT"/>
              </a:rPr>
              <a:t>blood-</a:t>
            </a:r>
            <a:r>
              <a:rPr dirty="0" sz="2150" spc="-10">
                <a:latin typeface="Arial MT"/>
                <a:cs typeface="Arial MT"/>
              </a:rPr>
              <a:t>brain </a:t>
            </a:r>
            <a:r>
              <a:rPr dirty="0" sz="2150">
                <a:latin typeface="Arial MT"/>
                <a:cs typeface="Arial MT"/>
              </a:rPr>
              <a:t>barrier</a:t>
            </a:r>
            <a:r>
              <a:rPr dirty="0" sz="2150" spc="95">
                <a:latin typeface="Arial MT"/>
                <a:cs typeface="Arial MT"/>
              </a:rPr>
              <a:t> </a:t>
            </a:r>
            <a:r>
              <a:rPr dirty="0" sz="2150">
                <a:latin typeface="Wingdings"/>
                <a:cs typeface="Wingdings"/>
              </a:rPr>
              <a:t></a:t>
            </a:r>
            <a:r>
              <a:rPr dirty="0" sz="2150" spc="140">
                <a:latin typeface="Times New Roman"/>
                <a:cs typeface="Times New Roman"/>
              </a:rPr>
              <a:t> </a:t>
            </a:r>
            <a:r>
              <a:rPr dirty="0" sz="2150">
                <a:latin typeface="Arial MT"/>
                <a:cs typeface="Arial MT"/>
              </a:rPr>
              <a:t>increased</a:t>
            </a:r>
            <a:r>
              <a:rPr dirty="0" sz="2150" spc="114">
                <a:latin typeface="Arial MT"/>
                <a:cs typeface="Arial MT"/>
              </a:rPr>
              <a:t> </a:t>
            </a:r>
            <a:r>
              <a:rPr dirty="0" sz="2150">
                <a:latin typeface="Arial MT"/>
                <a:cs typeface="Arial MT"/>
              </a:rPr>
              <a:t>overdose</a:t>
            </a:r>
            <a:r>
              <a:rPr dirty="0" sz="2150" spc="114">
                <a:latin typeface="Arial MT"/>
                <a:cs typeface="Arial MT"/>
              </a:rPr>
              <a:t> </a:t>
            </a:r>
            <a:r>
              <a:rPr dirty="0" sz="2150" spc="-20">
                <a:latin typeface="Arial MT"/>
                <a:cs typeface="Arial MT"/>
              </a:rPr>
              <a:t>risk</a:t>
            </a:r>
            <a:endParaRPr sz="2150">
              <a:latin typeface="Arial MT"/>
              <a:cs typeface="Arial MT"/>
            </a:endParaRPr>
          </a:p>
          <a:p>
            <a:pPr marL="241300" indent="-228600">
              <a:lnSpc>
                <a:spcPct val="100000"/>
              </a:lnSpc>
              <a:spcBef>
                <a:spcPts val="585"/>
              </a:spcBef>
              <a:buFont typeface="Arial MT"/>
              <a:buChar char="•"/>
              <a:tabLst>
                <a:tab pos="241300" algn="l"/>
              </a:tabLst>
            </a:pPr>
            <a:r>
              <a:rPr dirty="0" sz="2150" b="1">
                <a:latin typeface="Arial"/>
                <a:cs typeface="Arial"/>
              </a:rPr>
              <a:t>Alpha</a:t>
            </a:r>
            <a:r>
              <a:rPr dirty="0" sz="2150" spc="140" b="1">
                <a:latin typeface="Arial"/>
                <a:cs typeface="Arial"/>
              </a:rPr>
              <a:t> </a:t>
            </a:r>
            <a:r>
              <a:rPr dirty="0" sz="2150" b="1">
                <a:latin typeface="Arial"/>
                <a:cs typeface="Arial"/>
              </a:rPr>
              <a:t>2</a:t>
            </a:r>
            <a:r>
              <a:rPr dirty="0" sz="2150" spc="60" b="1">
                <a:latin typeface="Arial"/>
                <a:cs typeface="Arial"/>
              </a:rPr>
              <a:t> </a:t>
            </a:r>
            <a:r>
              <a:rPr dirty="0" sz="2150" b="1">
                <a:latin typeface="Arial"/>
                <a:cs typeface="Arial"/>
              </a:rPr>
              <a:t>agonist</a:t>
            </a:r>
            <a:r>
              <a:rPr dirty="0" sz="2150" spc="100" b="1">
                <a:latin typeface="Arial"/>
                <a:cs typeface="Arial"/>
              </a:rPr>
              <a:t> </a:t>
            </a:r>
            <a:r>
              <a:rPr dirty="0" sz="2150" b="1">
                <a:latin typeface="Arial"/>
                <a:cs typeface="Arial"/>
              </a:rPr>
              <a:t>sedatives</a:t>
            </a:r>
            <a:r>
              <a:rPr dirty="0" sz="2150" spc="70" b="1">
                <a:latin typeface="Arial"/>
                <a:cs typeface="Arial"/>
              </a:rPr>
              <a:t> </a:t>
            </a:r>
            <a:r>
              <a:rPr dirty="0" sz="2150" b="1">
                <a:latin typeface="Arial"/>
                <a:cs typeface="Arial"/>
              </a:rPr>
              <a:t>as</a:t>
            </a:r>
            <a:r>
              <a:rPr dirty="0" sz="2150" spc="65" b="1">
                <a:latin typeface="Arial"/>
                <a:cs typeface="Arial"/>
              </a:rPr>
              <a:t> </a:t>
            </a:r>
            <a:r>
              <a:rPr dirty="0" sz="2150" spc="-10" b="1">
                <a:latin typeface="Arial"/>
                <a:cs typeface="Arial"/>
              </a:rPr>
              <a:t>adulterants</a:t>
            </a:r>
            <a:endParaRPr sz="2150">
              <a:latin typeface="Arial"/>
              <a:cs typeface="Arial"/>
            </a:endParaRPr>
          </a:p>
          <a:p>
            <a:pPr lvl="1" marL="698500" indent="-228600">
              <a:lnSpc>
                <a:spcPts val="2340"/>
              </a:lnSpc>
              <a:spcBef>
                <a:spcPts val="50"/>
              </a:spcBef>
              <a:buChar char="•"/>
              <a:tabLst>
                <a:tab pos="698500" algn="l"/>
              </a:tabLst>
            </a:pPr>
            <a:r>
              <a:rPr dirty="0" sz="2150">
                <a:latin typeface="Arial MT"/>
                <a:cs typeface="Arial MT"/>
              </a:rPr>
              <a:t>Xylazine</a:t>
            </a:r>
            <a:r>
              <a:rPr dirty="0" sz="2150" spc="70">
                <a:latin typeface="Arial MT"/>
                <a:cs typeface="Arial MT"/>
              </a:rPr>
              <a:t> </a:t>
            </a:r>
            <a:r>
              <a:rPr dirty="0" sz="2150">
                <a:latin typeface="Arial MT"/>
                <a:cs typeface="Arial MT"/>
              </a:rPr>
              <a:t>is</a:t>
            </a:r>
            <a:r>
              <a:rPr dirty="0" sz="2150" spc="45">
                <a:latin typeface="Arial MT"/>
                <a:cs typeface="Arial MT"/>
              </a:rPr>
              <a:t> </a:t>
            </a:r>
            <a:r>
              <a:rPr dirty="0" sz="2150">
                <a:latin typeface="Arial MT"/>
                <a:cs typeface="Arial MT"/>
              </a:rPr>
              <a:t>not</a:t>
            </a:r>
            <a:r>
              <a:rPr dirty="0" sz="2150" spc="75">
                <a:latin typeface="Arial MT"/>
                <a:cs typeface="Arial MT"/>
              </a:rPr>
              <a:t> </a:t>
            </a:r>
            <a:r>
              <a:rPr dirty="0" sz="2150">
                <a:latin typeface="Arial MT"/>
                <a:cs typeface="Arial MT"/>
              </a:rPr>
              <a:t>an</a:t>
            </a:r>
            <a:r>
              <a:rPr dirty="0" sz="2150" spc="80">
                <a:latin typeface="Arial MT"/>
                <a:cs typeface="Arial MT"/>
              </a:rPr>
              <a:t> </a:t>
            </a:r>
            <a:r>
              <a:rPr dirty="0" sz="2150">
                <a:latin typeface="Arial MT"/>
                <a:cs typeface="Arial MT"/>
              </a:rPr>
              <a:t>opioid</a:t>
            </a:r>
            <a:r>
              <a:rPr dirty="0" sz="2150" spc="185">
                <a:latin typeface="Arial MT"/>
                <a:cs typeface="Arial MT"/>
              </a:rPr>
              <a:t> </a:t>
            </a:r>
            <a:r>
              <a:rPr dirty="0" sz="2150">
                <a:latin typeface="Wingdings"/>
                <a:cs typeface="Wingdings"/>
              </a:rPr>
              <a:t></a:t>
            </a:r>
            <a:r>
              <a:rPr dirty="0" sz="2150" spc="175">
                <a:latin typeface="Times New Roman"/>
                <a:cs typeface="Times New Roman"/>
              </a:rPr>
              <a:t> </a:t>
            </a:r>
            <a:r>
              <a:rPr dirty="0" sz="2150">
                <a:latin typeface="Arial MT"/>
                <a:cs typeface="Arial MT"/>
              </a:rPr>
              <a:t>sedation</a:t>
            </a:r>
            <a:r>
              <a:rPr dirty="0" sz="2150" spc="80">
                <a:latin typeface="Arial MT"/>
                <a:cs typeface="Arial MT"/>
              </a:rPr>
              <a:t> </a:t>
            </a:r>
            <a:r>
              <a:rPr dirty="0" sz="2150" spc="-10">
                <a:latin typeface="Arial MT"/>
                <a:cs typeface="Arial MT"/>
              </a:rPr>
              <a:t>effects</a:t>
            </a:r>
            <a:endParaRPr sz="2150">
              <a:latin typeface="Arial MT"/>
              <a:cs typeface="Arial MT"/>
            </a:endParaRPr>
          </a:p>
          <a:p>
            <a:pPr marL="699135">
              <a:lnSpc>
                <a:spcPts val="2340"/>
              </a:lnSpc>
            </a:pPr>
            <a:r>
              <a:rPr dirty="0" sz="2150">
                <a:latin typeface="Arial MT"/>
                <a:cs typeface="Arial MT"/>
              </a:rPr>
              <a:t>not</a:t>
            </a:r>
            <a:r>
              <a:rPr dirty="0" sz="2150" spc="35">
                <a:latin typeface="Arial MT"/>
                <a:cs typeface="Arial MT"/>
              </a:rPr>
              <a:t> </a:t>
            </a:r>
            <a:r>
              <a:rPr dirty="0" sz="2150">
                <a:latin typeface="Arial MT"/>
                <a:cs typeface="Arial MT"/>
              </a:rPr>
              <a:t>reversed</a:t>
            </a:r>
            <a:r>
              <a:rPr dirty="0" sz="2150" spc="105">
                <a:latin typeface="Arial MT"/>
                <a:cs typeface="Arial MT"/>
              </a:rPr>
              <a:t> </a:t>
            </a:r>
            <a:r>
              <a:rPr dirty="0" sz="2150">
                <a:latin typeface="Arial MT"/>
                <a:cs typeface="Arial MT"/>
              </a:rPr>
              <a:t>by</a:t>
            </a:r>
            <a:r>
              <a:rPr dirty="0" sz="2150" spc="85">
                <a:latin typeface="Arial MT"/>
                <a:cs typeface="Arial MT"/>
              </a:rPr>
              <a:t> </a:t>
            </a:r>
            <a:r>
              <a:rPr dirty="0" sz="2150" spc="-10">
                <a:latin typeface="Arial MT"/>
                <a:cs typeface="Arial MT"/>
              </a:rPr>
              <a:t>naloxone</a:t>
            </a:r>
            <a:endParaRPr sz="2150">
              <a:latin typeface="Arial MT"/>
              <a:cs typeface="Arial MT"/>
            </a:endParaRPr>
          </a:p>
          <a:p>
            <a:pPr lvl="1" marL="699135" marR="4239895" indent="-229235">
              <a:lnSpc>
                <a:spcPts val="2100"/>
              </a:lnSpc>
              <a:spcBef>
                <a:spcPts val="515"/>
              </a:spcBef>
              <a:buChar char="•"/>
              <a:tabLst>
                <a:tab pos="699135" algn="l"/>
              </a:tabLst>
            </a:pPr>
            <a:r>
              <a:rPr dirty="0" sz="2150">
                <a:latin typeface="Arial MT"/>
                <a:cs typeface="Arial MT"/>
              </a:rPr>
              <a:t>Peripheral</a:t>
            </a:r>
            <a:r>
              <a:rPr dirty="0" sz="2150" spc="135">
                <a:latin typeface="Arial MT"/>
                <a:cs typeface="Arial MT"/>
              </a:rPr>
              <a:t> </a:t>
            </a:r>
            <a:r>
              <a:rPr dirty="0" sz="2150">
                <a:latin typeface="Arial MT"/>
                <a:cs typeface="Arial MT"/>
              </a:rPr>
              <a:t>vasoconstrictive</a:t>
            </a:r>
            <a:r>
              <a:rPr dirty="0" sz="2150" spc="90">
                <a:latin typeface="Arial MT"/>
                <a:cs typeface="Arial MT"/>
              </a:rPr>
              <a:t> </a:t>
            </a:r>
            <a:r>
              <a:rPr dirty="0" sz="2150">
                <a:latin typeface="Arial MT"/>
                <a:cs typeface="Arial MT"/>
              </a:rPr>
              <a:t>effects</a:t>
            </a:r>
            <a:r>
              <a:rPr dirty="0" sz="2150" spc="170">
                <a:latin typeface="Arial MT"/>
                <a:cs typeface="Arial MT"/>
              </a:rPr>
              <a:t> </a:t>
            </a:r>
            <a:r>
              <a:rPr dirty="0" sz="2150">
                <a:latin typeface="Wingdings"/>
                <a:cs typeface="Wingdings"/>
              </a:rPr>
              <a:t></a:t>
            </a:r>
            <a:r>
              <a:rPr dirty="0" sz="2150" spc="190">
                <a:latin typeface="Times New Roman"/>
                <a:cs typeface="Times New Roman"/>
              </a:rPr>
              <a:t> </a:t>
            </a:r>
            <a:r>
              <a:rPr dirty="0" sz="2150" spc="-20">
                <a:latin typeface="Arial MT"/>
                <a:cs typeface="Arial MT"/>
              </a:rPr>
              <a:t>skin </a:t>
            </a:r>
            <a:r>
              <a:rPr dirty="0" sz="2150">
                <a:latin typeface="Arial MT"/>
                <a:cs typeface="Arial MT"/>
              </a:rPr>
              <a:t>ulceration</a:t>
            </a:r>
            <a:r>
              <a:rPr dirty="0" sz="2150" spc="75">
                <a:latin typeface="Arial MT"/>
                <a:cs typeface="Arial MT"/>
              </a:rPr>
              <a:t> </a:t>
            </a:r>
            <a:r>
              <a:rPr dirty="0" sz="2150">
                <a:latin typeface="Arial MT"/>
                <a:cs typeface="Arial MT"/>
              </a:rPr>
              <a:t>and</a:t>
            </a:r>
            <a:r>
              <a:rPr dirty="0" sz="2150" spc="100">
                <a:latin typeface="Arial MT"/>
                <a:cs typeface="Arial MT"/>
              </a:rPr>
              <a:t> </a:t>
            </a:r>
            <a:r>
              <a:rPr dirty="0" sz="2150" spc="-10">
                <a:latin typeface="Arial MT"/>
                <a:cs typeface="Arial MT"/>
              </a:rPr>
              <a:t>necrosis</a:t>
            </a:r>
            <a:endParaRPr sz="2150">
              <a:latin typeface="Arial MT"/>
              <a:cs typeface="Arial MT"/>
            </a:endParaRPr>
          </a:p>
          <a:p>
            <a:pPr marL="6608445">
              <a:lnSpc>
                <a:spcPts val="1385"/>
              </a:lnSpc>
            </a:pPr>
            <a:r>
              <a:rPr dirty="0" sz="1800" b="1">
                <a:solidFill>
                  <a:srgbClr val="232323"/>
                </a:solidFill>
                <a:latin typeface="Calibri"/>
                <a:cs typeface="Calibri"/>
              </a:rPr>
              <a:t>Informational</a:t>
            </a:r>
            <a:r>
              <a:rPr dirty="0" sz="1800" spc="15" b="1">
                <a:solidFill>
                  <a:srgbClr val="232323"/>
                </a:solidFill>
                <a:latin typeface="Calibri"/>
                <a:cs typeface="Calibri"/>
              </a:rPr>
              <a:t> </a:t>
            </a:r>
            <a:r>
              <a:rPr dirty="0" sz="1800" b="1">
                <a:solidFill>
                  <a:srgbClr val="232323"/>
                </a:solidFill>
                <a:latin typeface="Calibri"/>
                <a:cs typeface="Calibri"/>
              </a:rPr>
              <a:t>Bulletin</a:t>
            </a:r>
            <a:r>
              <a:rPr dirty="0" sz="1800" spc="-55" b="1">
                <a:solidFill>
                  <a:srgbClr val="232323"/>
                </a:solidFill>
                <a:latin typeface="Calibri"/>
                <a:cs typeface="Calibri"/>
              </a:rPr>
              <a:t> </a:t>
            </a:r>
            <a:r>
              <a:rPr dirty="0" sz="1800" b="1">
                <a:solidFill>
                  <a:srgbClr val="232323"/>
                </a:solidFill>
                <a:latin typeface="Calibri"/>
                <a:cs typeface="Calibri"/>
              </a:rPr>
              <a:t>June</a:t>
            </a:r>
            <a:r>
              <a:rPr dirty="0" sz="1800" spc="-60" b="1">
                <a:solidFill>
                  <a:srgbClr val="232323"/>
                </a:solidFill>
                <a:latin typeface="Calibri"/>
                <a:cs typeface="Calibri"/>
              </a:rPr>
              <a:t> </a:t>
            </a:r>
            <a:r>
              <a:rPr dirty="0" sz="1800" b="1">
                <a:solidFill>
                  <a:srgbClr val="232323"/>
                </a:solidFill>
                <a:latin typeface="Calibri"/>
                <a:cs typeface="Calibri"/>
              </a:rPr>
              <a:t>21,</a:t>
            </a:r>
            <a:r>
              <a:rPr dirty="0" sz="1800" spc="-75" b="1">
                <a:solidFill>
                  <a:srgbClr val="232323"/>
                </a:solidFill>
                <a:latin typeface="Calibri"/>
                <a:cs typeface="Calibri"/>
              </a:rPr>
              <a:t> </a:t>
            </a:r>
            <a:r>
              <a:rPr dirty="0" sz="1800" spc="-10" b="1">
                <a:solidFill>
                  <a:srgbClr val="232323"/>
                </a:solidFill>
                <a:latin typeface="Calibri"/>
                <a:cs typeface="Calibri"/>
              </a:rPr>
              <a:t>2024:</a:t>
            </a:r>
            <a:endParaRPr sz="1800">
              <a:latin typeface="Calibri"/>
              <a:cs typeface="Calibri"/>
            </a:endParaRPr>
          </a:p>
        </p:txBody>
      </p:sp>
      <p:sp>
        <p:nvSpPr>
          <p:cNvPr id="8" name="object 8" descr=""/>
          <p:cNvSpPr txBox="1"/>
          <p:nvPr/>
        </p:nvSpPr>
        <p:spPr>
          <a:xfrm>
            <a:off x="6872351" y="5306758"/>
            <a:ext cx="4961890" cy="853440"/>
          </a:xfrm>
          <a:prstGeom prst="rect">
            <a:avLst/>
          </a:prstGeom>
        </p:spPr>
        <p:txBody>
          <a:bodyPr wrap="square" lIns="0" tIns="12700" rIns="0" bIns="0" rtlCol="0" vert="horz">
            <a:spAutoFit/>
          </a:bodyPr>
          <a:lstStyle/>
          <a:p>
            <a:pPr marL="12700">
              <a:lnSpc>
                <a:spcPct val="100000"/>
              </a:lnSpc>
              <a:spcBef>
                <a:spcPts val="100"/>
              </a:spcBef>
            </a:pPr>
            <a:r>
              <a:rPr dirty="0" sz="1800" spc="-10" b="1">
                <a:solidFill>
                  <a:srgbClr val="232323"/>
                </a:solidFill>
                <a:latin typeface="Calibri"/>
                <a:cs typeface="Calibri"/>
              </a:rPr>
              <a:t>-</a:t>
            </a:r>
            <a:r>
              <a:rPr dirty="0" sz="1800" b="1">
                <a:solidFill>
                  <a:srgbClr val="232323"/>
                </a:solidFill>
                <a:latin typeface="Calibri"/>
                <a:cs typeface="Calibri"/>
              </a:rPr>
              <a:t>Carfentanil</a:t>
            </a:r>
            <a:r>
              <a:rPr dirty="0" sz="1800" spc="-20" b="1">
                <a:solidFill>
                  <a:srgbClr val="232323"/>
                </a:solidFill>
                <a:latin typeface="Calibri"/>
                <a:cs typeface="Calibri"/>
              </a:rPr>
              <a:t> </a:t>
            </a:r>
            <a:r>
              <a:rPr dirty="0" sz="1800" b="1">
                <a:solidFill>
                  <a:srgbClr val="232323"/>
                </a:solidFill>
                <a:latin typeface="Calibri"/>
                <a:cs typeface="Calibri"/>
              </a:rPr>
              <a:t>(HPSO)</a:t>
            </a:r>
            <a:r>
              <a:rPr dirty="0" sz="1800" spc="-50" b="1">
                <a:solidFill>
                  <a:srgbClr val="232323"/>
                </a:solidFill>
                <a:latin typeface="Calibri"/>
                <a:cs typeface="Calibri"/>
              </a:rPr>
              <a:t> </a:t>
            </a:r>
            <a:r>
              <a:rPr dirty="0" sz="1800" b="1">
                <a:solidFill>
                  <a:srgbClr val="232323"/>
                </a:solidFill>
                <a:latin typeface="Calibri"/>
                <a:cs typeface="Calibri"/>
              </a:rPr>
              <a:t>identified</a:t>
            </a:r>
            <a:r>
              <a:rPr dirty="0" sz="1800" spc="-10" b="1">
                <a:solidFill>
                  <a:srgbClr val="232323"/>
                </a:solidFill>
                <a:latin typeface="Calibri"/>
                <a:cs typeface="Calibri"/>
              </a:rPr>
              <a:t> </a:t>
            </a:r>
            <a:r>
              <a:rPr dirty="0" sz="1800" b="1">
                <a:solidFill>
                  <a:srgbClr val="232323"/>
                </a:solidFill>
                <a:latin typeface="Calibri"/>
                <a:cs typeface="Calibri"/>
              </a:rPr>
              <a:t>in</a:t>
            </a:r>
            <a:r>
              <a:rPr dirty="0" sz="1800" spc="-10" b="1">
                <a:solidFill>
                  <a:srgbClr val="232323"/>
                </a:solidFill>
                <a:latin typeface="Calibri"/>
                <a:cs typeface="Calibri"/>
              </a:rPr>
              <a:t> </a:t>
            </a:r>
            <a:r>
              <a:rPr dirty="0" sz="1800" spc="-25" b="1">
                <a:solidFill>
                  <a:srgbClr val="232323"/>
                </a:solidFill>
                <a:latin typeface="Calibri"/>
                <a:cs typeface="Calibri"/>
              </a:rPr>
              <a:t>NYC</a:t>
            </a:r>
            <a:endParaRPr sz="1800">
              <a:latin typeface="Calibri"/>
              <a:cs typeface="Calibri"/>
            </a:endParaRPr>
          </a:p>
          <a:p>
            <a:pPr marL="12700" marR="5080">
              <a:lnSpc>
                <a:spcPct val="100800"/>
              </a:lnSpc>
            </a:pPr>
            <a:r>
              <a:rPr dirty="0" sz="1800" spc="-10" b="1">
                <a:solidFill>
                  <a:srgbClr val="232323"/>
                </a:solidFill>
                <a:latin typeface="Calibri"/>
                <a:cs typeface="Calibri"/>
              </a:rPr>
              <a:t>-Medetomidine/dexmedetomidine</a:t>
            </a:r>
            <a:r>
              <a:rPr dirty="0" sz="1800" spc="35" b="1">
                <a:solidFill>
                  <a:srgbClr val="232323"/>
                </a:solidFill>
                <a:latin typeface="Calibri"/>
                <a:cs typeface="Calibri"/>
              </a:rPr>
              <a:t> </a:t>
            </a:r>
            <a:r>
              <a:rPr dirty="0" sz="1800" b="1">
                <a:solidFill>
                  <a:srgbClr val="232323"/>
                </a:solidFill>
                <a:latin typeface="Calibri"/>
                <a:cs typeface="Calibri"/>
              </a:rPr>
              <a:t>(alpha</a:t>
            </a:r>
            <a:r>
              <a:rPr dirty="0" sz="1800" spc="-15" b="1">
                <a:solidFill>
                  <a:srgbClr val="232323"/>
                </a:solidFill>
                <a:latin typeface="Calibri"/>
                <a:cs typeface="Calibri"/>
              </a:rPr>
              <a:t> </a:t>
            </a:r>
            <a:r>
              <a:rPr dirty="0" sz="1800" b="1">
                <a:solidFill>
                  <a:srgbClr val="232323"/>
                </a:solidFill>
                <a:latin typeface="Calibri"/>
                <a:cs typeface="Calibri"/>
              </a:rPr>
              <a:t>2</a:t>
            </a:r>
            <a:r>
              <a:rPr dirty="0" sz="1800" spc="35" b="1">
                <a:solidFill>
                  <a:srgbClr val="232323"/>
                </a:solidFill>
                <a:latin typeface="Calibri"/>
                <a:cs typeface="Calibri"/>
              </a:rPr>
              <a:t> </a:t>
            </a:r>
            <a:r>
              <a:rPr dirty="0" sz="1800" spc="-10" b="1">
                <a:solidFill>
                  <a:srgbClr val="232323"/>
                </a:solidFill>
                <a:latin typeface="Calibri"/>
                <a:cs typeface="Calibri"/>
              </a:rPr>
              <a:t>agonist) </a:t>
            </a:r>
            <a:r>
              <a:rPr dirty="0" sz="1800" b="1">
                <a:solidFill>
                  <a:srgbClr val="232323"/>
                </a:solidFill>
                <a:latin typeface="Calibri"/>
                <a:cs typeface="Calibri"/>
              </a:rPr>
              <a:t>observed</a:t>
            </a:r>
            <a:r>
              <a:rPr dirty="0" sz="1800" spc="-65" b="1">
                <a:solidFill>
                  <a:srgbClr val="232323"/>
                </a:solidFill>
                <a:latin typeface="Calibri"/>
                <a:cs typeface="Calibri"/>
              </a:rPr>
              <a:t> </a:t>
            </a:r>
            <a:r>
              <a:rPr dirty="0" sz="1800" b="1">
                <a:solidFill>
                  <a:srgbClr val="232323"/>
                </a:solidFill>
                <a:latin typeface="Calibri"/>
                <a:cs typeface="Calibri"/>
              </a:rPr>
              <a:t>in</a:t>
            </a:r>
            <a:r>
              <a:rPr dirty="0" sz="1800" spc="10" b="1">
                <a:solidFill>
                  <a:srgbClr val="232323"/>
                </a:solidFill>
                <a:latin typeface="Calibri"/>
                <a:cs typeface="Calibri"/>
              </a:rPr>
              <a:t> </a:t>
            </a:r>
            <a:r>
              <a:rPr dirty="0" sz="1800" b="1">
                <a:solidFill>
                  <a:srgbClr val="232323"/>
                </a:solidFill>
                <a:latin typeface="Calibri"/>
                <a:cs typeface="Calibri"/>
              </a:rPr>
              <a:t>several</a:t>
            </a:r>
            <a:r>
              <a:rPr dirty="0" sz="1800" spc="-65" b="1">
                <a:solidFill>
                  <a:srgbClr val="232323"/>
                </a:solidFill>
                <a:latin typeface="Calibri"/>
                <a:cs typeface="Calibri"/>
              </a:rPr>
              <a:t> </a:t>
            </a:r>
            <a:r>
              <a:rPr dirty="0" sz="1800" spc="-10" b="1">
                <a:solidFill>
                  <a:srgbClr val="232323"/>
                </a:solidFill>
                <a:latin typeface="Calibri"/>
                <a:cs typeface="Calibri"/>
              </a:rPr>
              <a:t>states</a:t>
            </a:r>
            <a:endParaRPr sz="1800">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A6C6-0F7B-7874-3244-5A8790427562}"/>
            </a:ext>
          </a:extLst>
        </p:cNvPr>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44D6B02-F8F5-01AF-876C-CC194B080EA8}"/>
              </a:ext>
            </a:extLst>
          </p:cNvPr>
          <p:cNvSpPr>
            <a:spLocks noGrp="1"/>
          </p:cNvSpPr>
          <p:nvPr>
            <p:ph idx="1"/>
          </p:nvPr>
        </p:nvSpPr>
        <p:spPr>
          <a:xfrm>
            <a:off x="609600" y="2057400"/>
            <a:ext cx="10972800" cy="4419600"/>
          </a:xfrm>
        </p:spPr>
        <p:txBody>
          <a:bodyPr>
            <a:normAutofit/>
          </a:bodyPr>
          <a:lstStyle/>
          <a:p>
            <a:r>
              <a:rPr lang="en-US" dirty="0"/>
              <a:t>Health Systems represent 70% of hospitals in NYC</a:t>
            </a:r>
          </a:p>
          <a:p>
            <a:pPr lvl="1"/>
            <a:r>
              <a:rPr lang="en-US" dirty="0"/>
              <a:t>Systems must designate a key representative from their clinical leadership, bed placement/transfer center, and emergency management</a:t>
            </a:r>
          </a:p>
          <a:p>
            <a:pPr lvl="1"/>
            <a:r>
              <a:rPr lang="en-US" dirty="0"/>
              <a:t>Other representatives may listen-in and provide clarifying context</a:t>
            </a:r>
          </a:p>
          <a:p>
            <a:r>
              <a:rPr lang="en-US" dirty="0"/>
              <a:t>Independent Hospitals severely impacted will participate in coordination call</a:t>
            </a:r>
          </a:p>
          <a:p>
            <a:pPr lvl="1"/>
            <a:endParaRPr lang="en-US" dirty="0"/>
          </a:p>
          <a:p>
            <a:endParaRPr lang="en-US" i="1" dirty="0"/>
          </a:p>
        </p:txBody>
      </p:sp>
      <p:sp>
        <p:nvSpPr>
          <p:cNvPr id="19" name="Title 6">
            <a:extLst>
              <a:ext uri="{FF2B5EF4-FFF2-40B4-BE49-F238E27FC236}">
                <a16:creationId xmlns:a16="http://schemas.microsoft.com/office/drawing/2014/main" id="{EC8616F3-43FF-00CC-97D0-E5A9E4D6E4CC}"/>
              </a:ext>
            </a:extLst>
          </p:cNvPr>
          <p:cNvSpPr>
            <a:spLocks noGrp="1"/>
          </p:cNvSpPr>
          <p:nvPr>
            <p:ph type="title"/>
          </p:nvPr>
        </p:nvSpPr>
        <p:spPr>
          <a:xfrm>
            <a:off x="609598" y="304800"/>
            <a:ext cx="9956796" cy="1397000"/>
          </a:xfrm>
        </p:spPr>
        <p:txBody>
          <a:bodyPr anchor="ctr">
            <a:normAutofit/>
          </a:bodyPr>
          <a:lstStyle/>
          <a:p>
            <a:r>
              <a:rPr lang="en-US" b="1"/>
              <a:t>Part 2:</a:t>
            </a:r>
            <a:r>
              <a:rPr lang="en-US"/>
              <a:t> Hospital Coordination Call</a:t>
            </a:r>
          </a:p>
        </p:txBody>
      </p:sp>
      <p:sp>
        <p:nvSpPr>
          <p:cNvPr id="4" name="Slide Number Placeholder 3">
            <a:extLst>
              <a:ext uri="{FF2B5EF4-FFF2-40B4-BE49-F238E27FC236}">
                <a16:creationId xmlns:a16="http://schemas.microsoft.com/office/drawing/2014/main" id="{10A7D907-8D35-E132-A89E-ECED6AC0A19F}"/>
              </a:ext>
            </a:extLst>
          </p:cNvPr>
          <p:cNvSpPr>
            <a:spLocks noGrp="1"/>
          </p:cNvSpPr>
          <p:nvPr>
            <p:ph type="sldNum" sz="quarter" idx="4"/>
          </p:nvPr>
        </p:nvSpPr>
        <p:spPr>
          <a:xfrm>
            <a:off x="1" y="304800"/>
            <a:ext cx="609598" cy="1397000"/>
          </a:xfrm>
        </p:spPr>
        <p:txBody>
          <a:bodyPr anchor="ctr">
            <a:normAutofit/>
          </a:bodyPr>
          <a:lstStyle/>
          <a:p>
            <a:pPr>
              <a:spcAft>
                <a:spcPts val="600"/>
              </a:spcAft>
            </a:pPr>
            <a:fld id="{0CFEC368-1D7A-4F81-ABF6-AE0E36BAF64C}" type="slidenum">
              <a:rPr lang="en-US"/>
              <a:pPr>
                <a:spcAft>
                  <a:spcPts val="600"/>
                </a:spcAft>
              </a:pPr>
              <a:t>17</a:t>
            </a:fld>
            <a:endParaRPr lang="en-US"/>
          </a:p>
        </p:txBody>
      </p:sp>
    </p:spTree>
    <p:extLst>
      <p:ext uri="{BB962C8B-B14F-4D97-AF65-F5344CB8AC3E}">
        <p14:creationId xmlns:p14="http://schemas.microsoft.com/office/powerpoint/2010/main" val="2549740070"/>
      </p:ext>
    </p:extLst>
  </p:cSld>
  <p:clrMapOvr>
    <a:masterClrMapping/>
  </p:clrMapOvr>
  <p:extLst>
    <p:ext uri="{6950BFC3-D8DA-4A85-94F7-54DA5524770B}">
      <p188:commentRel xmlns:p188="http://schemas.microsoft.com/office/powerpoint/2018/8/main" r:id="rId2"/>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AF550-9096-688C-808D-A4DAB3A7EAD9}"/>
            </a:ext>
          </a:extLst>
        </p:cNvPr>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4E8F2831-EE29-5C3D-FFD6-491ADD02E176}"/>
              </a:ext>
            </a:extLst>
          </p:cNvPr>
          <p:cNvSpPr>
            <a:spLocks noGrp="1"/>
          </p:cNvSpPr>
          <p:nvPr>
            <p:ph sz="quarter" idx="4"/>
          </p:nvPr>
        </p:nvSpPr>
        <p:spPr>
          <a:xfrm>
            <a:off x="6505608" y="2127106"/>
            <a:ext cx="5242560" cy="3688080"/>
          </a:xfrm>
          <a:solidFill>
            <a:schemeClr val="bg1">
              <a:lumMod val="95000"/>
            </a:schemeClr>
          </a:solidFill>
        </p:spPr>
        <p:txBody>
          <a:bodyPr>
            <a:noAutofit/>
          </a:bodyPr>
          <a:lstStyle/>
          <a:p>
            <a:pPr marL="0" indent="0">
              <a:buNone/>
            </a:pPr>
            <a:r>
              <a:rPr lang="en-US" sz="2400" b="1" dirty="0"/>
              <a:t>Key Tasks</a:t>
            </a:r>
          </a:p>
          <a:p>
            <a:r>
              <a:rPr lang="en-US" sz="2400" i="1" dirty="0"/>
              <a:t>Complete survey providing answers to qualitative and bed capacity questions</a:t>
            </a:r>
          </a:p>
          <a:p>
            <a:r>
              <a:rPr lang="en-US" sz="2400" i="1" dirty="0"/>
              <a:t>Capture feedback and attend after-action meeting</a:t>
            </a:r>
          </a:p>
        </p:txBody>
      </p:sp>
      <p:sp>
        <p:nvSpPr>
          <p:cNvPr id="4" name="Slide Number Placeholder 3">
            <a:extLst>
              <a:ext uri="{FF2B5EF4-FFF2-40B4-BE49-F238E27FC236}">
                <a16:creationId xmlns:a16="http://schemas.microsoft.com/office/drawing/2014/main" id="{4059C6A5-DAE2-EFBC-7537-2591B4474D53}"/>
              </a:ext>
            </a:extLst>
          </p:cNvPr>
          <p:cNvSpPr>
            <a:spLocks noGrp="1"/>
          </p:cNvSpPr>
          <p:nvPr>
            <p:ph type="sldNum" sz="quarter" idx="12"/>
          </p:nvPr>
        </p:nvSpPr>
        <p:spPr>
          <a:xfrm>
            <a:off x="1" y="304800"/>
            <a:ext cx="609598" cy="1397000"/>
          </a:xfrm>
        </p:spPr>
        <p:txBody>
          <a:bodyPr anchor="ctr">
            <a:normAutofit/>
          </a:bodyPr>
          <a:lstStyle/>
          <a:p>
            <a:pPr>
              <a:spcAft>
                <a:spcPts val="600"/>
              </a:spcAft>
            </a:pPr>
            <a:fld id="{0CFEC368-1D7A-4F81-ABF6-AE0E36BAF64C}" type="slidenum">
              <a:rPr lang="en-US"/>
              <a:pPr>
                <a:spcAft>
                  <a:spcPts val="600"/>
                </a:spcAft>
              </a:pPr>
              <a:t>18</a:t>
            </a:fld>
            <a:endParaRPr lang="en-US"/>
          </a:p>
        </p:txBody>
      </p:sp>
      <p:sp>
        <p:nvSpPr>
          <p:cNvPr id="19" name="Title 6">
            <a:extLst>
              <a:ext uri="{FF2B5EF4-FFF2-40B4-BE49-F238E27FC236}">
                <a16:creationId xmlns:a16="http://schemas.microsoft.com/office/drawing/2014/main" id="{B1247702-6D3B-9887-3050-B1A4CC3C6A35}"/>
              </a:ext>
            </a:extLst>
          </p:cNvPr>
          <p:cNvSpPr>
            <a:spLocks noGrp="1"/>
          </p:cNvSpPr>
          <p:nvPr>
            <p:ph type="title"/>
          </p:nvPr>
        </p:nvSpPr>
        <p:spPr>
          <a:xfrm>
            <a:off x="609596" y="304800"/>
            <a:ext cx="9954686" cy="1382337"/>
          </a:xfrm>
        </p:spPr>
        <p:txBody>
          <a:bodyPr>
            <a:normAutofit/>
          </a:bodyPr>
          <a:lstStyle/>
          <a:p>
            <a:r>
              <a:rPr lang="en-US" b="1" dirty="0"/>
              <a:t>Part 3: </a:t>
            </a:r>
            <a:r>
              <a:rPr lang="en-US" dirty="0"/>
              <a:t>After Exercise</a:t>
            </a:r>
          </a:p>
        </p:txBody>
      </p:sp>
      <p:sp>
        <p:nvSpPr>
          <p:cNvPr id="16" name="Content Placeholder 15">
            <a:extLst>
              <a:ext uri="{FF2B5EF4-FFF2-40B4-BE49-F238E27FC236}">
                <a16:creationId xmlns:a16="http://schemas.microsoft.com/office/drawing/2014/main" id="{18F55BC7-91BC-A8ED-4F99-E6A4F00B3F0D}"/>
              </a:ext>
            </a:extLst>
          </p:cNvPr>
          <p:cNvSpPr>
            <a:spLocks noGrp="1"/>
          </p:cNvSpPr>
          <p:nvPr>
            <p:ph sz="half" idx="2"/>
          </p:nvPr>
        </p:nvSpPr>
        <p:spPr>
          <a:xfrm>
            <a:off x="443832" y="2006600"/>
            <a:ext cx="5448966" cy="4165600"/>
          </a:xfrm>
        </p:spPr>
        <p:txBody>
          <a:bodyPr>
            <a:noAutofit/>
          </a:bodyPr>
          <a:lstStyle/>
          <a:p>
            <a:r>
              <a:rPr lang="en-US" sz="2400" b="1" dirty="0">
                <a:solidFill>
                  <a:schemeClr val="accent1"/>
                </a:solidFill>
              </a:rPr>
              <a:t>Game Time: </a:t>
            </a:r>
            <a:r>
              <a:rPr lang="en-US" sz="2400" dirty="0" err="1">
                <a:solidFill>
                  <a:schemeClr val="accent1"/>
                </a:solidFill>
              </a:rPr>
              <a:t>EndEx</a:t>
            </a:r>
            <a:endParaRPr lang="en-US" sz="2400" dirty="0">
              <a:solidFill>
                <a:schemeClr val="accent1"/>
              </a:solidFill>
            </a:endParaRPr>
          </a:p>
          <a:p>
            <a:r>
              <a:rPr lang="en-US" sz="2400" b="1" dirty="0"/>
              <a:t>Real-Time Activity: </a:t>
            </a:r>
            <a:r>
              <a:rPr lang="en-US" sz="2400" dirty="0"/>
              <a:t>Due in early April</a:t>
            </a:r>
          </a:p>
          <a:p>
            <a:r>
              <a:rPr lang="en-US" sz="2400" b="1" dirty="0"/>
              <a:t>After Action Meeting Date TBD</a:t>
            </a:r>
          </a:p>
        </p:txBody>
      </p:sp>
    </p:spTree>
    <p:extLst>
      <p:ext uri="{BB962C8B-B14F-4D97-AF65-F5344CB8AC3E}">
        <p14:creationId xmlns:p14="http://schemas.microsoft.com/office/powerpoint/2010/main" val="4163909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1001-C8C5-DE43-F840-AF3F8A4DC93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34B260-2F2F-665A-4612-49BBBDDDBC68}"/>
              </a:ext>
            </a:extLst>
          </p:cNvPr>
          <p:cNvSpPr>
            <a:spLocks noGrp="1"/>
          </p:cNvSpPr>
          <p:nvPr>
            <p:ph type="sldNum" sz="quarter" idx="11"/>
          </p:nvPr>
        </p:nvSpPr>
        <p:spPr/>
        <p:txBody>
          <a:bodyPr anchor="ctr">
            <a:normAutofit/>
          </a:bodyPr>
          <a:lstStyle/>
          <a:p>
            <a:pPr>
              <a:spcAft>
                <a:spcPts val="600"/>
              </a:spcAft>
            </a:pPr>
            <a:fld id="{0CFEC368-1D7A-4F81-ABF6-AE0E36BAF64C}" type="slidenum">
              <a:rPr lang="en-US"/>
              <a:pPr>
                <a:spcAft>
                  <a:spcPts val="600"/>
                </a:spcAft>
              </a:pPr>
              <a:t>19</a:t>
            </a:fld>
            <a:endParaRPr lang="en-US"/>
          </a:p>
        </p:txBody>
      </p:sp>
      <p:sp>
        <p:nvSpPr>
          <p:cNvPr id="19" name="Title 6">
            <a:extLst>
              <a:ext uri="{FF2B5EF4-FFF2-40B4-BE49-F238E27FC236}">
                <a16:creationId xmlns:a16="http://schemas.microsoft.com/office/drawing/2014/main" id="{49AEF4FA-F270-5E70-A5E0-4611F069B7BD}"/>
              </a:ext>
            </a:extLst>
          </p:cNvPr>
          <p:cNvSpPr>
            <a:spLocks noGrp="1"/>
          </p:cNvSpPr>
          <p:nvPr>
            <p:ph type="title"/>
          </p:nvPr>
        </p:nvSpPr>
        <p:spPr/>
        <p:txBody>
          <a:bodyPr>
            <a:normAutofit/>
          </a:bodyPr>
          <a:lstStyle/>
          <a:p>
            <a:r>
              <a:rPr lang="en-US"/>
              <a:t>Assumptions and Out-of-Play</a:t>
            </a:r>
          </a:p>
        </p:txBody>
      </p:sp>
      <p:sp>
        <p:nvSpPr>
          <p:cNvPr id="3" name="Content Placeholder 2">
            <a:extLst>
              <a:ext uri="{FF2B5EF4-FFF2-40B4-BE49-F238E27FC236}">
                <a16:creationId xmlns:a16="http://schemas.microsoft.com/office/drawing/2014/main" id="{D3A71262-29DF-88DA-051D-E1EB3C40C2F9}"/>
              </a:ext>
            </a:extLst>
          </p:cNvPr>
          <p:cNvSpPr>
            <a:spLocks noGrp="1"/>
          </p:cNvSpPr>
          <p:nvPr>
            <p:ph idx="1"/>
          </p:nvPr>
        </p:nvSpPr>
        <p:spPr/>
        <p:txBody>
          <a:bodyPr>
            <a:normAutofit/>
          </a:bodyPr>
          <a:lstStyle/>
          <a:p>
            <a:r>
              <a:rPr lang="en-US"/>
              <a:t>GNYHA has convened chief executives prior to a Hospital Coordination Call</a:t>
            </a:r>
          </a:p>
          <a:p>
            <a:pPr lvl="1"/>
            <a:r>
              <a:rPr lang="en-US"/>
              <a:t>Decision Making: Players and representatives have been empowered by their leadership on patient transfer decisions</a:t>
            </a:r>
          </a:p>
          <a:p>
            <a:endParaRPr lang="en-US"/>
          </a:p>
          <a:p>
            <a:r>
              <a:rPr lang="en-US"/>
              <a:t>Improvise and Be Realistic: Clinical descriptions or unanticipated items may not have been planned for, use your best judgement</a:t>
            </a:r>
          </a:p>
          <a:p>
            <a:pPr marL="0" indent="0">
              <a:buNone/>
            </a:pPr>
            <a:endParaRPr lang="en-US"/>
          </a:p>
          <a:p>
            <a:pPr marL="0" indent="0">
              <a:buNone/>
            </a:pPr>
            <a:endParaRPr lang="en-US"/>
          </a:p>
        </p:txBody>
      </p:sp>
    </p:spTree>
    <p:extLst>
      <p:ext uri="{BB962C8B-B14F-4D97-AF65-F5344CB8AC3E}">
        <p14:creationId xmlns:p14="http://schemas.microsoft.com/office/powerpoint/2010/main" val="3710944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270D4-2D69-0EB5-64EA-59CEED8C6E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AE2174-486E-0922-0C2D-36A162B68E9B}"/>
              </a:ext>
            </a:extLst>
          </p:cNvPr>
          <p:cNvSpPr>
            <a:spLocks noGrp="1"/>
          </p:cNvSpPr>
          <p:nvPr>
            <p:ph type="sldNum" sz="quarter" idx="11"/>
          </p:nvPr>
        </p:nvSpPr>
        <p:spPr/>
        <p:txBody>
          <a:bodyPr anchor="ctr">
            <a:normAutofit/>
          </a:bodyPr>
          <a:lstStyle/>
          <a:p>
            <a:pPr>
              <a:spcAft>
                <a:spcPts val="600"/>
              </a:spcAft>
            </a:pPr>
            <a:fld id="{0CFEC368-1D7A-4F81-ABF6-AE0E36BAF64C}" type="slidenum">
              <a:rPr lang="en-US"/>
              <a:pPr>
                <a:spcAft>
                  <a:spcPts val="600"/>
                </a:spcAft>
              </a:pPr>
              <a:t>20</a:t>
            </a:fld>
            <a:endParaRPr lang="en-US"/>
          </a:p>
        </p:txBody>
      </p:sp>
      <p:sp>
        <p:nvSpPr>
          <p:cNvPr id="19" name="Title 6">
            <a:extLst>
              <a:ext uri="{FF2B5EF4-FFF2-40B4-BE49-F238E27FC236}">
                <a16:creationId xmlns:a16="http://schemas.microsoft.com/office/drawing/2014/main" id="{F2807EAE-23AA-A50A-D480-F49E07E2F4BA}"/>
              </a:ext>
            </a:extLst>
          </p:cNvPr>
          <p:cNvSpPr>
            <a:spLocks noGrp="1"/>
          </p:cNvSpPr>
          <p:nvPr>
            <p:ph type="title"/>
          </p:nvPr>
        </p:nvSpPr>
        <p:spPr/>
        <p:txBody>
          <a:bodyPr>
            <a:normAutofit/>
          </a:bodyPr>
          <a:lstStyle/>
          <a:p>
            <a:r>
              <a:rPr lang="en-US"/>
              <a:t>Assumptions and Out-of-Play</a:t>
            </a:r>
          </a:p>
        </p:txBody>
      </p:sp>
      <p:sp>
        <p:nvSpPr>
          <p:cNvPr id="3" name="Content Placeholder 2">
            <a:extLst>
              <a:ext uri="{FF2B5EF4-FFF2-40B4-BE49-F238E27FC236}">
                <a16:creationId xmlns:a16="http://schemas.microsoft.com/office/drawing/2014/main" id="{F4935B52-31C9-3A58-A57D-F55FBDF6B48C}"/>
              </a:ext>
            </a:extLst>
          </p:cNvPr>
          <p:cNvSpPr>
            <a:spLocks noGrp="1"/>
          </p:cNvSpPr>
          <p:nvPr>
            <p:ph idx="1"/>
          </p:nvPr>
        </p:nvSpPr>
        <p:spPr/>
        <p:txBody>
          <a:bodyPr>
            <a:normAutofit/>
          </a:bodyPr>
          <a:lstStyle/>
          <a:p>
            <a:r>
              <a:rPr lang="en-US"/>
              <a:t>Staff Travel: Mass transit is running and driving is permitted with a valid hospital ID, as per NYPD</a:t>
            </a:r>
          </a:p>
          <a:p>
            <a:endParaRPr lang="en-US"/>
          </a:p>
          <a:p>
            <a:r>
              <a:rPr lang="en-US"/>
              <a:t>Ambulance Movement: ambulances can cross boroughs via roadway (</a:t>
            </a:r>
            <a:r>
              <a:rPr lang="en-US" i="1"/>
              <a:t>except for the Queensboro bridge), </a:t>
            </a:r>
            <a:r>
              <a:rPr lang="en-US"/>
              <a:t>patients can be transferred</a:t>
            </a:r>
            <a:endParaRPr lang="en-US" i="1"/>
          </a:p>
          <a:p>
            <a:endParaRPr lang="en-US" i="1"/>
          </a:p>
          <a:p>
            <a:r>
              <a:rPr lang="en-US"/>
              <a:t>Mass Decontamination: Out of play – we are testing bed capacity, coordination, and transfers</a:t>
            </a:r>
          </a:p>
          <a:p>
            <a:pPr marL="0" indent="0">
              <a:buNone/>
            </a:pPr>
            <a:endParaRPr lang="en-US"/>
          </a:p>
          <a:p>
            <a:pPr marL="0" indent="0">
              <a:buNone/>
            </a:pPr>
            <a:endParaRPr lang="en-US"/>
          </a:p>
        </p:txBody>
      </p:sp>
    </p:spTree>
    <p:extLst>
      <p:ext uri="{BB962C8B-B14F-4D97-AF65-F5344CB8AC3E}">
        <p14:creationId xmlns:p14="http://schemas.microsoft.com/office/powerpoint/2010/main" val="36767852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B0554-D211-A077-D3E9-5866484E3E9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53647D-AB33-CA3A-3A38-C6CE5C1BCD09}"/>
              </a:ext>
            </a:extLst>
          </p:cNvPr>
          <p:cNvSpPr>
            <a:spLocks noGrp="1"/>
          </p:cNvSpPr>
          <p:nvPr>
            <p:ph type="sldNum" sz="quarter" idx="11"/>
          </p:nvPr>
        </p:nvSpPr>
        <p:spPr/>
        <p:txBody>
          <a:bodyPr anchor="ctr">
            <a:normAutofit/>
          </a:bodyPr>
          <a:lstStyle/>
          <a:p>
            <a:pPr>
              <a:spcAft>
                <a:spcPts val="600"/>
              </a:spcAft>
            </a:pPr>
            <a:fld id="{0CFEC368-1D7A-4F81-ABF6-AE0E36BAF64C}" type="slidenum">
              <a:rPr lang="en-US"/>
              <a:pPr>
                <a:spcAft>
                  <a:spcPts val="600"/>
                </a:spcAft>
              </a:pPr>
              <a:t>21</a:t>
            </a:fld>
            <a:endParaRPr lang="en-US"/>
          </a:p>
        </p:txBody>
      </p:sp>
      <p:sp>
        <p:nvSpPr>
          <p:cNvPr id="19" name="Title 6">
            <a:extLst>
              <a:ext uri="{FF2B5EF4-FFF2-40B4-BE49-F238E27FC236}">
                <a16:creationId xmlns:a16="http://schemas.microsoft.com/office/drawing/2014/main" id="{309BE9A7-D7E8-9D93-5844-EB86071CB444}"/>
              </a:ext>
            </a:extLst>
          </p:cNvPr>
          <p:cNvSpPr>
            <a:spLocks noGrp="1"/>
          </p:cNvSpPr>
          <p:nvPr>
            <p:ph type="title"/>
          </p:nvPr>
        </p:nvSpPr>
        <p:spPr/>
        <p:txBody>
          <a:bodyPr>
            <a:normAutofit/>
          </a:bodyPr>
          <a:lstStyle/>
          <a:p>
            <a:r>
              <a:rPr lang="en-US" dirty="0"/>
              <a:t>Summary Takeaways &amp; Action Items</a:t>
            </a:r>
          </a:p>
        </p:txBody>
      </p:sp>
      <p:sp>
        <p:nvSpPr>
          <p:cNvPr id="5" name="Content Placeholder 4">
            <a:extLst>
              <a:ext uri="{FF2B5EF4-FFF2-40B4-BE49-F238E27FC236}">
                <a16:creationId xmlns:a16="http://schemas.microsoft.com/office/drawing/2014/main" id="{3E355A7C-DDF5-EF44-F5C3-488F6BC5386E}"/>
              </a:ext>
            </a:extLst>
          </p:cNvPr>
          <p:cNvSpPr>
            <a:spLocks noGrp="1"/>
          </p:cNvSpPr>
          <p:nvPr>
            <p:ph idx="1"/>
          </p:nvPr>
        </p:nvSpPr>
        <p:spPr/>
        <p:txBody>
          <a:bodyPr/>
          <a:lstStyle/>
          <a:p>
            <a:r>
              <a:rPr lang="en-US" dirty="0"/>
              <a:t>Calendar Exercise Dates</a:t>
            </a:r>
          </a:p>
          <a:p>
            <a:pPr lvl="1"/>
            <a:r>
              <a:rPr lang="en-US" dirty="0"/>
              <a:t>March 19 – 9:30-10:00am &amp; March 26 – 9:30-11:30am</a:t>
            </a:r>
          </a:p>
          <a:p>
            <a:r>
              <a:rPr lang="en-US" dirty="0"/>
              <a:t>Identify Key Representatives </a:t>
            </a:r>
          </a:p>
          <a:p>
            <a:pPr lvl="1"/>
            <a:r>
              <a:rPr lang="en-US" dirty="0"/>
              <a:t>Clinical Leader, Transfer Center/Patient Placement Leader, Emergency Management Leader</a:t>
            </a:r>
          </a:p>
          <a:p>
            <a:r>
              <a:rPr lang="en-US" dirty="0"/>
              <a:t>Determine Surge Triage &amp; Disposition Strategy</a:t>
            </a:r>
          </a:p>
          <a:p>
            <a:pPr lvl="1"/>
            <a:r>
              <a:rPr lang="en-US" dirty="0"/>
              <a:t>Health systems should coordinate between local hospitals</a:t>
            </a:r>
          </a:p>
          <a:p>
            <a:pPr lvl="1"/>
            <a:endParaRPr lang="en-US" dirty="0"/>
          </a:p>
          <a:p>
            <a:endParaRPr lang="en-US" dirty="0"/>
          </a:p>
        </p:txBody>
      </p:sp>
    </p:spTree>
    <p:extLst>
      <p:ext uri="{BB962C8B-B14F-4D97-AF65-F5344CB8AC3E}">
        <p14:creationId xmlns:p14="http://schemas.microsoft.com/office/powerpoint/2010/main" val="19682247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B8BA-2D9D-2183-BCCD-9A1324C0D0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D94946-9F31-E3F6-28A6-42EE6C308C14}"/>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7D5DE798-F929-2F1F-0E82-3D12470DBE3E}"/>
              </a:ext>
            </a:extLst>
          </p:cNvPr>
          <p:cNvSpPr>
            <a:spLocks noGrp="1"/>
          </p:cNvSpPr>
          <p:nvPr>
            <p:ph type="sldNum" sz="quarter" idx="4"/>
          </p:nvPr>
        </p:nvSpPr>
        <p:spPr/>
        <p:txBody>
          <a:bodyPr/>
          <a:lstStyle/>
          <a:p>
            <a:fld id="{0CFEC368-1D7A-4F81-ABF6-AE0E36BAF64C}" type="slidenum">
              <a:rPr lang="en-US"/>
              <a:pPr/>
              <a:t>22</a:t>
            </a:fld>
            <a:endParaRPr lang="en-US"/>
          </a:p>
        </p:txBody>
      </p:sp>
      <p:sp>
        <p:nvSpPr>
          <p:cNvPr id="2" name="Content Placeholder 4">
            <a:extLst>
              <a:ext uri="{FF2B5EF4-FFF2-40B4-BE49-F238E27FC236}">
                <a16:creationId xmlns:a16="http://schemas.microsoft.com/office/drawing/2014/main" id="{8974EE02-AF81-9A49-F186-6D9EBDC8B5D5}"/>
              </a:ext>
            </a:extLst>
          </p:cNvPr>
          <p:cNvSpPr txBox="1">
            <a:spLocks/>
          </p:cNvSpPr>
          <p:nvPr/>
        </p:nvSpPr>
        <p:spPr>
          <a:xfrm>
            <a:off x="853440" y="1701800"/>
            <a:ext cx="5242560" cy="3688080"/>
          </a:xfrm>
          <a:prstGeom prst="rect">
            <a:avLst/>
          </a:prstGeom>
          <a:solidFill>
            <a:schemeClr val="bg1">
              <a:lumMod val="95000"/>
            </a:schemeClr>
          </a:solidFill>
        </p:spPr>
        <p:txBody>
          <a:bodyPr vert="horz" lIns="91440" tIns="45720" rIns="91440" bIns="45720" rtlCol="0" anchor="ctr">
            <a:noAutofit/>
          </a:bodyPr>
          <a:lstStyle>
            <a:defPPr>
              <a:defRPr lang="en-US"/>
            </a:defPPr>
            <a:lvl1pPr marL="0" algn="ctr" defTabSz="914400" rtl="0" eaLnBrk="1" latinLnBrk="0" hangingPunct="1">
              <a:defRPr sz="1866" b="1" kern="1200">
                <a:solidFill>
                  <a:schemeClr val="bg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r>
              <a:rPr lang="en-US" sz="2400" i="1" dirty="0">
                <a:solidFill>
                  <a:schemeClr val="tx1"/>
                </a:solidFill>
              </a:rPr>
              <a:t>Jade Smart</a:t>
            </a:r>
            <a:endParaRPr lang="en-US" sz="2400" b="0" i="1" dirty="0">
              <a:solidFill>
                <a:schemeClr val="tx1"/>
              </a:solidFill>
            </a:endParaRPr>
          </a:p>
          <a:p>
            <a:r>
              <a:rPr lang="en-US" sz="2400" b="0" i="1" dirty="0">
                <a:solidFill>
                  <a:schemeClr val="tx1"/>
                </a:solidFill>
              </a:rPr>
              <a:t>NYC DOHMH</a:t>
            </a:r>
            <a:br>
              <a:rPr lang="en-US" sz="2400" b="0" i="1" dirty="0">
                <a:solidFill>
                  <a:schemeClr val="tx1"/>
                </a:solidFill>
              </a:rPr>
            </a:br>
            <a:r>
              <a:rPr lang="en-US" sz="2400" b="0" i="1" dirty="0">
                <a:solidFill>
                  <a:schemeClr val="tx1"/>
                </a:solidFill>
              </a:rPr>
              <a:t>jsmart@health.nyc.gov</a:t>
            </a:r>
          </a:p>
          <a:p>
            <a:endParaRPr lang="en-US" sz="2400" i="1" dirty="0">
              <a:solidFill>
                <a:schemeClr val="tx1"/>
              </a:solidFill>
            </a:endParaRPr>
          </a:p>
        </p:txBody>
      </p:sp>
      <p:sp>
        <p:nvSpPr>
          <p:cNvPr id="5" name="Content Placeholder 4">
            <a:extLst>
              <a:ext uri="{FF2B5EF4-FFF2-40B4-BE49-F238E27FC236}">
                <a16:creationId xmlns:a16="http://schemas.microsoft.com/office/drawing/2014/main" id="{208AEB82-78FB-59B5-6B46-EE0DA7819334}"/>
              </a:ext>
            </a:extLst>
          </p:cNvPr>
          <p:cNvSpPr txBox="1">
            <a:spLocks/>
          </p:cNvSpPr>
          <p:nvPr/>
        </p:nvSpPr>
        <p:spPr>
          <a:xfrm>
            <a:off x="6096000" y="1701800"/>
            <a:ext cx="5242560" cy="3688080"/>
          </a:xfrm>
          <a:prstGeom prst="rect">
            <a:avLst/>
          </a:prstGeom>
          <a:solidFill>
            <a:schemeClr val="bg1">
              <a:lumMod val="95000"/>
            </a:schemeClr>
          </a:solidFill>
        </p:spPr>
        <p:txBody>
          <a:bodyPr vert="horz" lIns="91440" tIns="45720" rIns="91440" bIns="45720" rtlCol="0" anchor="ctr">
            <a:noAutofit/>
          </a:bodyPr>
          <a:lstStyle>
            <a:defPPr>
              <a:defRPr lang="en-US"/>
            </a:defPPr>
            <a:lvl1pPr marL="0" algn="ctr" defTabSz="914400" rtl="0" eaLnBrk="1" latinLnBrk="0" hangingPunct="1">
              <a:defRPr sz="1866" b="1" kern="1200">
                <a:solidFill>
                  <a:schemeClr val="bg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r>
              <a:rPr lang="en-US" sz="2400" i="1" dirty="0">
                <a:solidFill>
                  <a:schemeClr val="tx1"/>
                </a:solidFill>
              </a:rPr>
              <a:t>Andrew Dahl</a:t>
            </a:r>
            <a:endParaRPr lang="en-US" sz="2400" b="0" i="1" dirty="0">
              <a:solidFill>
                <a:schemeClr val="tx1"/>
              </a:solidFill>
            </a:endParaRPr>
          </a:p>
          <a:p>
            <a:r>
              <a:rPr lang="en-US" sz="2400" b="0" i="1" dirty="0">
                <a:solidFill>
                  <a:schemeClr val="tx1"/>
                </a:solidFill>
              </a:rPr>
              <a:t>GNYHA</a:t>
            </a:r>
            <a:br>
              <a:rPr lang="en-US" sz="2400" b="0" i="1" dirty="0">
                <a:solidFill>
                  <a:schemeClr val="tx1"/>
                </a:solidFill>
              </a:rPr>
            </a:br>
            <a:r>
              <a:rPr lang="en-US" sz="2400" b="0" i="1" dirty="0">
                <a:solidFill>
                  <a:schemeClr val="tx1"/>
                </a:solidFill>
              </a:rPr>
              <a:t>adahl@gnyha.org</a:t>
            </a:r>
          </a:p>
          <a:p>
            <a:endParaRPr lang="en-US" sz="2400" i="1" dirty="0">
              <a:solidFill>
                <a:schemeClr val="tx1"/>
              </a:solidFill>
            </a:endParaRPr>
          </a:p>
        </p:txBody>
      </p:sp>
    </p:spTree>
    <p:extLst>
      <p:ext uri="{BB962C8B-B14F-4D97-AF65-F5344CB8AC3E}">
        <p14:creationId xmlns:p14="http://schemas.microsoft.com/office/powerpoint/2010/main" val="1718846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itle 1"/>
          <p:cNvSpPr txBox="1"/>
          <p:nvPr/>
        </p:nvSpPr>
        <p:spPr>
          <a:xfrm>
            <a:off x="3408726" y="2251755"/>
            <a:ext cx="444329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pPr defTabSz="685800" hangingPunct="0">
              <a:defRPr sz="1600" b="1">
                <a:latin typeface="Proxima Soft"/>
                <a:ea typeface="Proxima Soft"/>
                <a:cs typeface="Proxima Soft"/>
                <a:sym typeface="Proxima Soft"/>
              </a:defRPr>
            </a:pPr>
            <a:endParaRPr sz="2400" b="1" kern="0">
              <a:solidFill>
                <a:srgbClr val="000000"/>
              </a:solidFill>
              <a:latin typeface="Proxima Soft"/>
              <a:sym typeface="Proxima Soft"/>
            </a:endParaRPr>
          </a:p>
        </p:txBody>
      </p:sp>
      <p:sp>
        <p:nvSpPr>
          <p:cNvPr id="253" name="Slide Number"/>
          <p:cNvSpPr txBox="1">
            <a:spLocks noGrp="1"/>
          </p:cNvSpPr>
          <p:nvPr>
            <p:ph type="sldNum" sz="quarter" idx="4294967295"/>
          </p:nvPr>
        </p:nvSpPr>
        <p:spPr>
          <a:xfrm>
            <a:off x="8987549" y="5646018"/>
            <a:ext cx="156451" cy="2308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685800" hangingPunct="0"/>
            <a:fld id="{86CB4B4D-7CA3-9044-876B-883B54F8677D}" type="slidenum">
              <a:rPr kern="0">
                <a:latin typeface="Century Gothic"/>
                <a:sym typeface="Century Gothic"/>
              </a:rPr>
              <a:pPr defTabSz="685800" hangingPunct="0"/>
              <a:t>1</a:t>
            </a:fld>
            <a:endParaRPr kern="0">
              <a:latin typeface="Century Gothic"/>
              <a:sym typeface="Century Gothic"/>
            </a:endParaRPr>
          </a:p>
        </p:txBody>
      </p:sp>
      <p:pic>
        <p:nvPicPr>
          <p:cNvPr id="3" name="Picture 2" descr="Icon&#10;&#10;Description automatically generated">
            <a:extLst>
              <a:ext uri="{FF2B5EF4-FFF2-40B4-BE49-F238E27FC236}">
                <a16:creationId xmlns:a16="http://schemas.microsoft.com/office/drawing/2014/main" id="{519F82DD-BD72-40DE-B55C-628B19BF90DC}"/>
              </a:ext>
            </a:extLst>
          </p:cNvPr>
          <p:cNvPicPr>
            <a:picLocks noChangeAspect="1"/>
          </p:cNvPicPr>
          <p:nvPr/>
        </p:nvPicPr>
        <p:blipFill>
          <a:blip r:embed="R10963bd87cb94b86" cstate="print">
            <a:extLst>
              <a:ext uri="{28A0092B-C50C-407E-A947-70E740481C1C}">
                <a14:useLocalDpi xmlns:a14="http://schemas.microsoft.com/office/drawing/2010/main" val="0"/>
              </a:ext>
            </a:extLst>
          </a:blip>
          <a:stretch>
            <a:fillRect/>
          </a:stretch>
        </p:blipFill>
        <p:spPr>
          <a:xfrm>
            <a:off x="0" y="0"/>
            <a:ext cx="4017794" cy="6931314"/>
          </a:xfrm>
          <a:prstGeom prst="rect">
            <a:avLst/>
          </a:prstGeom>
        </p:spPr>
      </p:pic>
      <p:sp>
        <p:nvSpPr>
          <p:cNvPr id="4" name="TextBox 3">
            <a:extLst>
              <a:ext uri="{FF2B5EF4-FFF2-40B4-BE49-F238E27FC236}">
                <a16:creationId xmlns:a16="http://schemas.microsoft.com/office/drawing/2014/main" id="{69E77FD1-B168-4C1F-A4F1-2C2F417FF7BC}"/>
              </a:ext>
            </a:extLst>
          </p:cNvPr>
          <p:cNvSpPr txBox="1"/>
          <p:nvPr/>
        </p:nvSpPr>
        <p:spPr>
          <a:xfrm>
            <a:off x="5384255" y="4622328"/>
            <a:ext cx="263565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2400" b="1" kern="0" dirty="0">
                <a:solidFill>
                  <a:srgbClr val="E64823"/>
                </a:solidFill>
                <a:latin typeface="Proxima Soft Semibold"/>
                <a:sym typeface="Century Gothic"/>
              </a:rPr>
              <a:t>February 11th, 2025</a:t>
            </a:r>
          </a:p>
        </p:txBody>
      </p:sp>
      <p:sp>
        <p:nvSpPr>
          <p:cNvPr id="5" name="TextBox 4">
            <a:extLst>
              <a:ext uri="{FF2B5EF4-FFF2-40B4-BE49-F238E27FC236}">
                <a16:creationId xmlns:a16="http://schemas.microsoft.com/office/drawing/2014/main" id="{1E348F13-C0E0-2E4E-4274-EAFA6DF2C208}"/>
              </a:ext>
            </a:extLst>
          </p:cNvPr>
          <p:cNvSpPr txBox="1"/>
          <p:nvPr/>
        </p:nvSpPr>
        <p:spPr>
          <a:xfrm>
            <a:off x="4107767" y="1905000"/>
            <a:ext cx="5188633" cy="2046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85800" hangingPunct="0"/>
            <a:r>
              <a:rPr lang="en-US" sz="3200" b="1" kern="0" dirty="0">
                <a:solidFill>
                  <a:srgbClr val="000000"/>
                </a:solidFill>
                <a:latin typeface="Century Gothic"/>
                <a:sym typeface="Century Gothic"/>
              </a:rPr>
              <a:t>NYC Health Centers</a:t>
            </a:r>
          </a:p>
          <a:p>
            <a:pPr algn="ctr" defTabSz="685800" hangingPunct="0"/>
            <a:r>
              <a:rPr lang="en-US" sz="2800" b="1" kern="0" dirty="0">
                <a:solidFill>
                  <a:srgbClr val="000000"/>
                </a:solidFill>
                <a:latin typeface="Century Gothic"/>
                <a:sym typeface="Century Gothic"/>
              </a:rPr>
              <a:t>2025 Tabletop Exercise</a:t>
            </a:r>
          </a:p>
          <a:p>
            <a:pPr algn="ctr" defTabSz="685800" hangingPunct="0"/>
            <a:r>
              <a:rPr lang="en-US" sz="2800" b="1" kern="0" dirty="0">
                <a:solidFill>
                  <a:srgbClr val="000000"/>
                </a:solidFill>
                <a:latin typeface="Century Gothic"/>
                <a:sym typeface="Century Gothic"/>
              </a:rPr>
              <a:t>HCC Presentation</a:t>
            </a:r>
          </a:p>
          <a:p>
            <a:pPr defTabSz="685800" hangingPunct="0"/>
            <a:endParaRPr lang="en-US" sz="2550" b="1" kern="0" dirty="0">
              <a:solidFill>
                <a:srgbClr val="000000"/>
              </a:solidFill>
              <a:latin typeface="Century Gothic"/>
              <a:sym typeface="Century Gothic"/>
            </a:endParaRPr>
          </a:p>
          <a:p>
            <a:pPr defTabSz="685800" hangingPunct="0"/>
            <a:endParaRPr lang="en-US" sz="1350" kern="0" dirty="0">
              <a:solidFill>
                <a:srgbClr val="000000"/>
              </a:solidFill>
              <a:latin typeface="Century Gothic"/>
              <a:sym typeface="Century Gothic"/>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B87CC-3B74-CB47-A173-75D411041755}"/>
              </a:ext>
            </a:extLst>
          </p:cNvPr>
          <p:cNvPicPr>
            <a:picLocks noChangeAspect="1"/>
          </p:cNvPicPr>
          <p:nvPr/>
        </p:nvPicPr>
        <p:blipFill>
          <a:blip r:embed="R09579ef0bc84453c">
            <a:extLst>
              <a:ext uri="{28A0092B-C50C-407E-A947-70E740481C1C}">
                <a14:useLocalDpi xmlns:a14="http://schemas.microsoft.com/office/drawing/2010/main" val="0"/>
              </a:ext>
            </a:extLst>
          </a:blip>
          <a:srcRect/>
          <a:stretch/>
        </p:blipFill>
        <p:spPr>
          <a:xfrm>
            <a:off x="444312" y="1745182"/>
            <a:ext cx="5081345" cy="4181135"/>
          </a:xfrm>
          <a:prstGeom prst="rect">
            <a:avLst/>
          </a:prstGeom>
        </p:spPr>
      </p:pic>
      <p:sp>
        <p:nvSpPr>
          <p:cNvPr id="3" name="Title 2">
            <a:extLst>
              <a:ext uri="{FF2B5EF4-FFF2-40B4-BE49-F238E27FC236}">
                <a16:creationId xmlns:a16="http://schemas.microsoft.com/office/drawing/2014/main" id="{529001CF-D07A-54C5-C12B-AE3078A521DB}"/>
              </a:ext>
            </a:extLst>
          </p:cNvPr>
          <p:cNvSpPr>
            <a:spLocks noGrp="1"/>
          </p:cNvSpPr>
          <p:nvPr>
            <p:ph type="title"/>
          </p:nvPr>
        </p:nvSpPr>
        <p:spPr/>
        <p:txBody>
          <a:bodyPr/>
          <a:lstStyle/>
          <a:p>
            <a:r>
              <a:rPr lang="en-US" sz="3600" dirty="0">
                <a:solidFill>
                  <a:srgbClr val="E64823"/>
                </a:solidFill>
              </a:rPr>
              <a:t>Who We Serve</a:t>
            </a:r>
            <a:endParaRPr lang="en-US" dirty="0"/>
          </a:p>
        </p:txBody>
      </p:sp>
      <p:sp>
        <p:nvSpPr>
          <p:cNvPr id="4" name="Text Placeholder 3">
            <a:extLst>
              <a:ext uri="{FF2B5EF4-FFF2-40B4-BE49-F238E27FC236}">
                <a16:creationId xmlns:a16="http://schemas.microsoft.com/office/drawing/2014/main" id="{1B7A4F9A-4CC1-5665-85B4-7E54DCCA7CEA}"/>
              </a:ext>
            </a:extLst>
          </p:cNvPr>
          <p:cNvSpPr>
            <a:spLocks noGrp="1"/>
          </p:cNvSpPr>
          <p:nvPr>
            <p:ph type="body" idx="1"/>
          </p:nvPr>
        </p:nvSpPr>
        <p:spPr/>
        <p:txBody>
          <a:bodyPr/>
          <a:lstStyle/>
          <a:p>
            <a:pPr algn="l" rtl="0" fontAlgn="base">
              <a:lnSpc>
                <a:spcPts val="2400"/>
              </a:lnSpc>
              <a:buFont typeface="Arial" panose="020B0604020202020204" pitchFamily="34" charset="0"/>
              <a:buChar char="•"/>
            </a:pPr>
            <a:r>
              <a:rPr lang="en-US" sz="1600" b="0" i="0" u="none" strike="noStrike" dirty="0">
                <a:solidFill>
                  <a:srgbClr val="333333"/>
                </a:solidFill>
                <a:effectLst/>
                <a:latin typeface="proxima-soft"/>
              </a:rPr>
              <a:t>For almost 50 years, CHCANYS has represented a diverse membership, from the large metropolitan community health systems of New York City to the rural health centers of Upstate and Western New York, and everything in between.</a:t>
            </a:r>
            <a:r>
              <a:rPr lang="en-US" sz="1600" b="0" i="0" dirty="0">
                <a:solidFill>
                  <a:srgbClr val="000000"/>
                </a:solidFill>
                <a:effectLst/>
                <a:latin typeface="proxima-soft"/>
              </a:rPr>
              <a:t>​</a:t>
            </a:r>
            <a:endParaRPr lang="en-US" b="0" i="0" dirty="0">
              <a:solidFill>
                <a:srgbClr val="000000"/>
              </a:solidFill>
              <a:effectLst/>
              <a:latin typeface="Arial" panose="020B0604020202020204" pitchFamily="34" charset="0"/>
            </a:endParaRPr>
          </a:p>
          <a:p>
            <a:endParaRPr lang="en-US" dirty="0"/>
          </a:p>
        </p:txBody>
      </p:sp>
      <p:sp>
        <p:nvSpPr>
          <p:cNvPr id="5" name="Picture Placeholder 4">
            <a:extLst>
              <a:ext uri="{FF2B5EF4-FFF2-40B4-BE49-F238E27FC236}">
                <a16:creationId xmlns:a16="http://schemas.microsoft.com/office/drawing/2014/main" id="{995782F5-5B5D-F04C-60B8-689842067E33}"/>
              </a:ext>
            </a:extLst>
          </p:cNvPr>
          <p:cNvSpPr>
            <a:spLocks noGrp="1"/>
          </p:cNvSpPr>
          <p:nvPr>
            <p:ph type="pic" sz="half" idx="21"/>
          </p:nvPr>
        </p:nvSpPr>
        <p:spPr/>
        <p:txBody>
          <a:bodyPr/>
          <a:lstStyle/>
          <a:p>
            <a:endParaRPr lang="en-US" dirty="0"/>
          </a:p>
        </p:txBody>
      </p:sp>
    </p:spTree>
    <p:extLst>
      <p:ext uri="{BB962C8B-B14F-4D97-AF65-F5344CB8AC3E}">
        <p14:creationId xmlns:p14="http://schemas.microsoft.com/office/powerpoint/2010/main" val="323290372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36254B-24B7-4041-3B57-908E5DB1A9D8}"/>
              </a:ext>
            </a:extLst>
          </p:cNvPr>
          <p:cNvSpPr>
            <a:spLocks noGrp="1"/>
          </p:cNvSpPr>
          <p:nvPr>
            <p:ph type="title"/>
          </p:nvPr>
        </p:nvSpPr>
        <p:spPr/>
        <p:txBody>
          <a:bodyPr/>
          <a:lstStyle/>
          <a:p>
            <a:r>
              <a:rPr lang="en-US" sz="3600" dirty="0">
                <a:solidFill>
                  <a:srgbClr val="E64823"/>
                </a:solidFill>
              </a:rPr>
              <a:t>CHCANYS &amp; CHC’s</a:t>
            </a:r>
            <a:endParaRPr lang="en-US" dirty="0"/>
          </a:p>
        </p:txBody>
      </p:sp>
      <p:pic>
        <p:nvPicPr>
          <p:cNvPr id="9" name="Picture Placeholder 8" descr="A close-up of a health center&#10;&#10;Description automatically generated">
            <a:extLst>
              <a:ext uri="{FF2B5EF4-FFF2-40B4-BE49-F238E27FC236}">
                <a16:creationId xmlns:a16="http://schemas.microsoft.com/office/drawing/2014/main" id="{108BF44B-2A49-5A89-B8A9-082C3B64D5D0}"/>
              </a:ext>
            </a:extLst>
          </p:cNvPr>
          <p:cNvPicPr>
            <a:picLocks noGrp="1" noChangeAspect="1"/>
          </p:cNvPicPr>
          <p:nvPr>
            <p:ph type="pic" sz="half" idx="21"/>
          </p:nvPr>
        </p:nvPicPr>
        <p:blipFill>
          <a:blip r:embed="Rad4211419cbc46a3">
            <a:extLst>
              <a:ext uri="{28A0092B-C50C-407E-A947-70E740481C1C}">
                <a14:useLocalDpi xmlns:a14="http://schemas.microsoft.com/office/drawing/2010/main" val="0"/>
              </a:ext>
            </a:extLst>
          </a:blip>
          <a:srcRect l="1688" r="1688"/>
          <a:stretch>
            <a:fillRect/>
          </a:stretch>
        </p:blipFill>
        <p:spPr/>
      </p:pic>
      <p:pic>
        <p:nvPicPr>
          <p:cNvPr id="11" name="Picture Placeholder 10" descr="A poster with text and graphics&#10;&#10;Description automatically generated">
            <a:extLst>
              <a:ext uri="{FF2B5EF4-FFF2-40B4-BE49-F238E27FC236}">
                <a16:creationId xmlns:a16="http://schemas.microsoft.com/office/drawing/2014/main" id="{2A202208-0DEC-4E79-610A-EB541542B991}"/>
              </a:ext>
            </a:extLst>
          </p:cNvPr>
          <p:cNvPicPr>
            <a:picLocks noGrp="1" noChangeAspect="1"/>
          </p:cNvPicPr>
          <p:nvPr>
            <p:ph type="pic" sz="half" idx="22"/>
          </p:nvPr>
        </p:nvPicPr>
        <p:blipFill>
          <a:blip r:embed="R84350e056af54356">
            <a:extLst>
              <a:ext uri="{28A0092B-C50C-407E-A947-70E740481C1C}">
                <a14:useLocalDpi xmlns:a14="http://schemas.microsoft.com/office/drawing/2010/main" val="0"/>
              </a:ext>
            </a:extLst>
          </a:blip>
          <a:srcRect l="1794" r="1794"/>
          <a:stretch>
            <a:fillRect/>
          </a:stretch>
        </p:blipFill>
        <p:spPr/>
      </p:pic>
    </p:spTree>
    <p:extLst>
      <p:ext uri="{BB962C8B-B14F-4D97-AF65-F5344CB8AC3E}">
        <p14:creationId xmlns:p14="http://schemas.microsoft.com/office/powerpoint/2010/main" val="348838419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6C03-5126-B0D4-6C5A-441F9709A43E}"/>
              </a:ext>
            </a:extLst>
          </p:cNvPr>
          <p:cNvSpPr>
            <a:spLocks noGrp="1"/>
          </p:cNvSpPr>
          <p:nvPr>
            <p:ph type="title"/>
          </p:nvPr>
        </p:nvSpPr>
        <p:spPr>
          <a:xfrm>
            <a:off x="1278489" y="2975449"/>
            <a:ext cx="5122504" cy="773918"/>
          </a:xfrm>
        </p:spPr>
        <p:txBody>
          <a:bodyPr>
            <a:normAutofit fontScale="90000"/>
          </a:bodyPr>
          <a:lstStyle/>
          <a:p>
            <a:r>
              <a:rPr lang="en-US" sz="3600" dirty="0">
                <a:ea typeface="Times New Roman" panose="02020603050405020304" pitchFamily="18" charset="0"/>
                <a:cs typeface="Times New Roman" panose="02020603050405020304" pitchFamily="18" charset="0"/>
              </a:rPr>
              <a:t>2025 Tabletop Exercise</a:t>
            </a: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D5968A52-7EF9-915D-F6BF-E36E4183D2EB}"/>
              </a:ext>
            </a:extLst>
          </p:cNvPr>
          <p:cNvSpPr>
            <a:spLocks noGrp="1"/>
          </p:cNvSpPr>
          <p:nvPr>
            <p:ph type="body" sz="quarter" idx="10"/>
          </p:nvPr>
        </p:nvSpPr>
        <p:spPr>
          <a:xfrm>
            <a:off x="1780370" y="3749367"/>
            <a:ext cx="4118742" cy="975032"/>
          </a:xfrm>
        </p:spPr>
        <p:txBody>
          <a:bodyPr/>
          <a:lstStyle/>
          <a:p>
            <a:r>
              <a:rPr lang="en-US" sz="3200" b="1" dirty="0">
                <a:solidFill>
                  <a:schemeClr val="accent5"/>
                </a:solidFill>
              </a:rPr>
              <a:t>Brief Overview</a:t>
            </a:r>
          </a:p>
        </p:txBody>
      </p:sp>
    </p:spTree>
    <p:extLst>
      <p:ext uri="{BB962C8B-B14F-4D97-AF65-F5344CB8AC3E}">
        <p14:creationId xmlns:p14="http://schemas.microsoft.com/office/powerpoint/2010/main" val="5406921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750d85a42f4c414e" cstate="print"/>
          <a:stretch>
            <a:fillRect/>
          </a:stretch>
        </p:blipFill>
        <p:spPr>
          <a:xfrm>
            <a:off x="923925" y="1933575"/>
            <a:ext cx="4429125" cy="4191000"/>
          </a:xfrm>
          <a:prstGeom prst="rect">
            <a:avLst/>
          </a:prstGeom>
        </p:spPr>
      </p:pic>
      <p:sp>
        <p:nvSpPr>
          <p:cNvPr id="3" name="object 3"/>
          <p:cNvSpPr txBox="1">
            <a:spLocks noGrp="1"/>
          </p:cNvSpPr>
          <p:nvPr>
            <p:ph type="title"/>
          </p:nvPr>
        </p:nvSpPr>
        <p:spPr>
          <a:xfrm>
            <a:off x="887094" y="206692"/>
            <a:ext cx="9602470" cy="1176655"/>
          </a:xfrm>
          <a:prstGeom prst="rect"/>
        </p:spPr>
        <p:txBody>
          <a:bodyPr wrap="square" lIns="0" tIns="83185" rIns="0" bIns="0" rtlCol="0" vert="horz">
            <a:spAutoFit/>
          </a:bodyPr>
          <a:lstStyle/>
          <a:p>
            <a:pPr marL="12700" marR="5080">
              <a:lnSpc>
                <a:spcPts val="4280"/>
              </a:lnSpc>
              <a:spcBef>
                <a:spcPts val="655"/>
              </a:spcBef>
            </a:pPr>
            <a:r>
              <a:rPr dirty="0"/>
              <a:t>Overdose</a:t>
            </a:r>
            <a:r>
              <a:rPr dirty="0" spc="-10"/>
              <a:t> </a:t>
            </a:r>
            <a:r>
              <a:rPr dirty="0"/>
              <a:t>risk</a:t>
            </a:r>
            <a:r>
              <a:rPr dirty="0" spc="35"/>
              <a:t> </a:t>
            </a:r>
            <a:r>
              <a:rPr dirty="0"/>
              <a:t>is</a:t>
            </a:r>
            <a:r>
              <a:rPr dirty="0" spc="50"/>
              <a:t> </a:t>
            </a:r>
            <a:r>
              <a:rPr dirty="0"/>
              <a:t>highest</a:t>
            </a:r>
            <a:r>
              <a:rPr dirty="0" spc="45"/>
              <a:t> </a:t>
            </a:r>
            <a:r>
              <a:rPr dirty="0"/>
              <a:t>for</a:t>
            </a:r>
            <a:r>
              <a:rPr dirty="0" spc="65"/>
              <a:t> </a:t>
            </a:r>
            <a:r>
              <a:rPr dirty="0"/>
              <a:t>people with</a:t>
            </a:r>
            <a:r>
              <a:rPr dirty="0" spc="45"/>
              <a:t> </a:t>
            </a:r>
            <a:r>
              <a:rPr dirty="0" spc="-10"/>
              <a:t>opioid </a:t>
            </a:r>
            <a:r>
              <a:rPr dirty="0"/>
              <a:t>use </a:t>
            </a:r>
            <a:r>
              <a:rPr dirty="0" spc="-10"/>
              <a:t>disorder</a:t>
            </a:r>
          </a:p>
        </p:txBody>
      </p:sp>
      <p:sp>
        <p:nvSpPr>
          <p:cNvPr id="4" name="object 4" descr=""/>
          <p:cNvSpPr txBox="1"/>
          <p:nvPr/>
        </p:nvSpPr>
        <p:spPr>
          <a:xfrm>
            <a:off x="2188210" y="1758314"/>
            <a:ext cx="9391015" cy="4759960"/>
          </a:xfrm>
          <a:prstGeom prst="rect">
            <a:avLst/>
          </a:prstGeom>
        </p:spPr>
        <p:txBody>
          <a:bodyPr wrap="square" lIns="0" tIns="48260" rIns="0" bIns="0" rtlCol="0" vert="horz">
            <a:spAutoFit/>
          </a:bodyPr>
          <a:lstStyle/>
          <a:p>
            <a:pPr marL="4198620" marR="8255" indent="-228600">
              <a:lnSpc>
                <a:spcPct val="90400"/>
              </a:lnSpc>
              <a:spcBef>
                <a:spcPts val="380"/>
              </a:spcBef>
              <a:buSzPct val="89583"/>
              <a:buChar char="•"/>
              <a:tabLst>
                <a:tab pos="4198620" algn="l"/>
              </a:tabLst>
            </a:pPr>
            <a:r>
              <a:rPr dirty="0" sz="2400">
                <a:latin typeface="Arial MT"/>
                <a:cs typeface="Arial MT"/>
              </a:rPr>
              <a:t>Chronic</a:t>
            </a:r>
            <a:r>
              <a:rPr dirty="0" sz="2400" spc="-65">
                <a:latin typeface="Arial MT"/>
                <a:cs typeface="Arial MT"/>
              </a:rPr>
              <a:t> </a:t>
            </a:r>
            <a:r>
              <a:rPr dirty="0" sz="2400">
                <a:latin typeface="Arial MT"/>
                <a:cs typeface="Arial MT"/>
              </a:rPr>
              <a:t>opioid</a:t>
            </a:r>
            <a:r>
              <a:rPr dirty="0" sz="2400" spc="15">
                <a:latin typeface="Arial MT"/>
                <a:cs typeface="Arial MT"/>
              </a:rPr>
              <a:t> </a:t>
            </a:r>
            <a:r>
              <a:rPr dirty="0" sz="2400">
                <a:latin typeface="Arial MT"/>
                <a:cs typeface="Arial MT"/>
              </a:rPr>
              <a:t>use</a:t>
            </a:r>
            <a:r>
              <a:rPr dirty="0" sz="2400" spc="-55">
                <a:latin typeface="Arial MT"/>
                <a:cs typeface="Arial MT"/>
              </a:rPr>
              <a:t> </a:t>
            </a:r>
            <a:r>
              <a:rPr dirty="0" sz="2400">
                <a:latin typeface="Arial MT"/>
                <a:cs typeface="Arial MT"/>
              </a:rPr>
              <a:t>results</a:t>
            </a:r>
            <a:r>
              <a:rPr dirty="0" sz="2400" spc="10">
                <a:latin typeface="Arial MT"/>
                <a:cs typeface="Arial MT"/>
              </a:rPr>
              <a:t> </a:t>
            </a:r>
            <a:r>
              <a:rPr dirty="0" sz="2400">
                <a:latin typeface="Arial MT"/>
                <a:cs typeface="Arial MT"/>
              </a:rPr>
              <a:t>in</a:t>
            </a:r>
            <a:r>
              <a:rPr dirty="0" sz="2400" spc="-60">
                <a:latin typeface="Arial MT"/>
                <a:cs typeface="Arial MT"/>
              </a:rPr>
              <a:t> </a:t>
            </a:r>
            <a:r>
              <a:rPr dirty="0" sz="2400" spc="-10">
                <a:latin typeface="Arial MT"/>
                <a:cs typeface="Arial MT"/>
              </a:rPr>
              <a:t>disrupted </a:t>
            </a:r>
            <a:r>
              <a:rPr dirty="0" sz="2400">
                <a:latin typeface="Arial MT"/>
                <a:cs typeface="Arial MT"/>
              </a:rPr>
              <a:t>dopamine</a:t>
            </a:r>
            <a:r>
              <a:rPr dirty="0" sz="2400" spc="-50">
                <a:latin typeface="Arial MT"/>
                <a:cs typeface="Arial MT"/>
              </a:rPr>
              <a:t> </a:t>
            </a:r>
            <a:r>
              <a:rPr dirty="0" sz="2400">
                <a:latin typeface="Arial MT"/>
                <a:cs typeface="Arial MT"/>
              </a:rPr>
              <a:t>&amp;</a:t>
            </a:r>
            <a:r>
              <a:rPr dirty="0" sz="2400" spc="-85">
                <a:latin typeface="Arial MT"/>
                <a:cs typeface="Arial MT"/>
              </a:rPr>
              <a:t> </a:t>
            </a:r>
            <a:r>
              <a:rPr dirty="0" sz="2400">
                <a:latin typeface="Arial MT"/>
                <a:cs typeface="Arial MT"/>
              </a:rPr>
              <a:t>glutamate</a:t>
            </a:r>
            <a:r>
              <a:rPr dirty="0" sz="2400" spc="-110">
                <a:latin typeface="Arial MT"/>
                <a:cs typeface="Arial MT"/>
              </a:rPr>
              <a:t> </a:t>
            </a:r>
            <a:r>
              <a:rPr dirty="0" sz="2400">
                <a:latin typeface="Arial MT"/>
                <a:cs typeface="Arial MT"/>
              </a:rPr>
              <a:t>signaling</a:t>
            </a:r>
            <a:r>
              <a:rPr dirty="0" sz="2400" spc="-50">
                <a:latin typeface="Arial MT"/>
                <a:cs typeface="Arial MT"/>
              </a:rPr>
              <a:t> </a:t>
            </a:r>
            <a:r>
              <a:rPr dirty="0" sz="2400" spc="-25">
                <a:latin typeface="Arial MT"/>
                <a:cs typeface="Arial MT"/>
              </a:rPr>
              <a:t>in </a:t>
            </a:r>
            <a:r>
              <a:rPr dirty="0" sz="2400" b="1">
                <a:latin typeface="Arial"/>
                <a:cs typeface="Arial"/>
              </a:rPr>
              <a:t>brain’s</a:t>
            </a:r>
            <a:r>
              <a:rPr dirty="0" sz="2400" spc="-25" b="1">
                <a:latin typeface="Arial"/>
                <a:cs typeface="Arial"/>
              </a:rPr>
              <a:t> </a:t>
            </a:r>
            <a:r>
              <a:rPr dirty="0" sz="2400" b="1">
                <a:latin typeface="Arial"/>
                <a:cs typeface="Arial"/>
              </a:rPr>
              <a:t>reward</a:t>
            </a:r>
            <a:r>
              <a:rPr dirty="0" sz="2400" spc="-5" b="1">
                <a:latin typeface="Arial"/>
                <a:cs typeface="Arial"/>
              </a:rPr>
              <a:t> </a:t>
            </a:r>
            <a:r>
              <a:rPr dirty="0" sz="2400" b="1">
                <a:latin typeface="Arial"/>
                <a:cs typeface="Arial"/>
              </a:rPr>
              <a:t>circuits</a:t>
            </a:r>
            <a:r>
              <a:rPr dirty="0" sz="2400" spc="-95" b="1">
                <a:latin typeface="Arial"/>
                <a:cs typeface="Arial"/>
              </a:rPr>
              <a:t> </a:t>
            </a:r>
            <a:r>
              <a:rPr dirty="0" sz="2400" b="1">
                <a:latin typeface="Arial"/>
                <a:cs typeface="Arial"/>
              </a:rPr>
              <a:t>&amp;</a:t>
            </a:r>
            <a:r>
              <a:rPr dirty="0" sz="2400" spc="-45" b="1">
                <a:latin typeface="Arial"/>
                <a:cs typeface="Arial"/>
              </a:rPr>
              <a:t> </a:t>
            </a:r>
            <a:r>
              <a:rPr dirty="0" sz="2400" spc="-10" b="1">
                <a:latin typeface="Arial"/>
                <a:cs typeface="Arial"/>
              </a:rPr>
              <a:t>stress- </a:t>
            </a:r>
            <a:r>
              <a:rPr dirty="0" sz="2400" b="1">
                <a:latin typeface="Arial"/>
                <a:cs typeface="Arial"/>
              </a:rPr>
              <a:t>control</a:t>
            </a:r>
            <a:r>
              <a:rPr dirty="0" sz="2400" spc="-75" b="1">
                <a:latin typeface="Arial"/>
                <a:cs typeface="Arial"/>
              </a:rPr>
              <a:t> </a:t>
            </a:r>
            <a:r>
              <a:rPr dirty="0" sz="2400" spc="-10" b="1">
                <a:latin typeface="Arial"/>
                <a:cs typeface="Arial"/>
              </a:rPr>
              <a:t>systems</a:t>
            </a:r>
            <a:endParaRPr sz="2400">
              <a:latin typeface="Arial"/>
              <a:cs typeface="Arial"/>
            </a:endParaRPr>
          </a:p>
          <a:p>
            <a:pPr marL="4198620" marR="599440" indent="-228600">
              <a:lnSpc>
                <a:spcPct val="89500"/>
              </a:lnSpc>
              <a:spcBef>
                <a:spcPts val="1025"/>
              </a:spcBef>
              <a:buSzPct val="89583"/>
              <a:buChar char="•"/>
              <a:tabLst>
                <a:tab pos="4198620" algn="l"/>
              </a:tabLst>
            </a:pPr>
            <a:r>
              <a:rPr dirty="0" sz="2400" spc="-20">
                <a:latin typeface="Arial MT"/>
                <a:cs typeface="Arial MT"/>
              </a:rPr>
              <a:t>Neuro-</a:t>
            </a:r>
            <a:r>
              <a:rPr dirty="0" sz="2400">
                <a:latin typeface="Arial MT"/>
                <a:cs typeface="Arial MT"/>
              </a:rPr>
              <a:t>adaptations</a:t>
            </a:r>
            <a:r>
              <a:rPr dirty="0" sz="2400" spc="-65">
                <a:latin typeface="Arial MT"/>
                <a:cs typeface="Arial MT"/>
              </a:rPr>
              <a:t> </a:t>
            </a:r>
            <a:r>
              <a:rPr dirty="0" sz="2400">
                <a:latin typeface="Arial MT"/>
                <a:cs typeface="Arial MT"/>
              </a:rPr>
              <a:t>manifest</a:t>
            </a:r>
            <a:r>
              <a:rPr dirty="0" sz="2400" spc="-120">
                <a:latin typeface="Arial MT"/>
                <a:cs typeface="Arial MT"/>
              </a:rPr>
              <a:t> </a:t>
            </a:r>
            <a:r>
              <a:rPr dirty="0" sz="2400" spc="-25">
                <a:latin typeface="Arial MT"/>
                <a:cs typeface="Arial MT"/>
              </a:rPr>
              <a:t>in </a:t>
            </a:r>
            <a:r>
              <a:rPr dirty="0" sz="2400" b="1">
                <a:latin typeface="Arial"/>
                <a:cs typeface="Arial"/>
              </a:rPr>
              <a:t>behavioral</a:t>
            </a:r>
            <a:r>
              <a:rPr dirty="0" sz="2400" spc="-20" b="1">
                <a:latin typeface="Arial"/>
                <a:cs typeface="Arial"/>
              </a:rPr>
              <a:t> </a:t>
            </a:r>
            <a:r>
              <a:rPr dirty="0" sz="2400" b="1">
                <a:latin typeface="Arial"/>
                <a:cs typeface="Arial"/>
              </a:rPr>
              <a:t>changes</a:t>
            </a:r>
            <a:r>
              <a:rPr dirty="0" sz="2400">
                <a:latin typeface="Arial MT"/>
                <a:cs typeface="Arial MT"/>
              </a:rPr>
              <a:t>,</a:t>
            </a:r>
            <a:r>
              <a:rPr dirty="0" sz="2400" spc="-20">
                <a:latin typeface="Arial MT"/>
                <a:cs typeface="Arial MT"/>
              </a:rPr>
              <a:t> </a:t>
            </a:r>
            <a:r>
              <a:rPr dirty="0" sz="2400">
                <a:latin typeface="Arial MT"/>
                <a:cs typeface="Arial MT"/>
              </a:rPr>
              <a:t>such</a:t>
            </a:r>
            <a:r>
              <a:rPr dirty="0" sz="2400" spc="-80">
                <a:latin typeface="Arial MT"/>
                <a:cs typeface="Arial MT"/>
              </a:rPr>
              <a:t> </a:t>
            </a:r>
            <a:r>
              <a:rPr dirty="0" sz="2400" spc="-25">
                <a:latin typeface="Arial MT"/>
                <a:cs typeface="Arial MT"/>
              </a:rPr>
              <a:t>as </a:t>
            </a:r>
            <a:r>
              <a:rPr dirty="0" sz="2400">
                <a:latin typeface="Arial MT"/>
                <a:cs typeface="Arial MT"/>
              </a:rPr>
              <a:t>compulsion</a:t>
            </a:r>
            <a:r>
              <a:rPr dirty="0" sz="2400" spc="-55">
                <a:latin typeface="Arial MT"/>
                <a:cs typeface="Arial MT"/>
              </a:rPr>
              <a:t> </a:t>
            </a:r>
            <a:r>
              <a:rPr dirty="0" sz="2400">
                <a:latin typeface="Arial MT"/>
                <a:cs typeface="Arial MT"/>
              </a:rPr>
              <a:t>to</a:t>
            </a:r>
            <a:r>
              <a:rPr dirty="0" sz="2400" spc="-55">
                <a:latin typeface="Arial MT"/>
                <a:cs typeface="Arial MT"/>
              </a:rPr>
              <a:t> </a:t>
            </a:r>
            <a:r>
              <a:rPr dirty="0" sz="2400">
                <a:latin typeface="Arial MT"/>
                <a:cs typeface="Arial MT"/>
              </a:rPr>
              <a:t>use</a:t>
            </a:r>
            <a:r>
              <a:rPr dirty="0" sz="2400" spc="-60">
                <a:latin typeface="Arial MT"/>
                <a:cs typeface="Arial MT"/>
              </a:rPr>
              <a:t> </a:t>
            </a:r>
            <a:r>
              <a:rPr dirty="0" sz="2400">
                <a:latin typeface="Arial MT"/>
                <a:cs typeface="Arial MT"/>
              </a:rPr>
              <a:t>opioids</a:t>
            </a:r>
            <a:r>
              <a:rPr dirty="0" sz="2400" spc="-60">
                <a:latin typeface="Arial MT"/>
                <a:cs typeface="Arial MT"/>
              </a:rPr>
              <a:t> </a:t>
            </a:r>
            <a:r>
              <a:rPr dirty="0" sz="2400" spc="-10">
                <a:latin typeface="Arial MT"/>
                <a:cs typeface="Arial MT"/>
              </a:rPr>
              <a:t>despite </a:t>
            </a:r>
            <a:r>
              <a:rPr dirty="0" sz="2400">
                <a:latin typeface="Arial MT"/>
                <a:cs typeface="Arial MT"/>
              </a:rPr>
              <a:t>negative</a:t>
            </a:r>
            <a:r>
              <a:rPr dirty="0" sz="2400" spc="-105">
                <a:latin typeface="Arial MT"/>
                <a:cs typeface="Arial MT"/>
              </a:rPr>
              <a:t> </a:t>
            </a:r>
            <a:r>
              <a:rPr dirty="0" sz="2400" spc="-10">
                <a:latin typeface="Arial MT"/>
                <a:cs typeface="Arial MT"/>
              </a:rPr>
              <a:t>consequences</a:t>
            </a:r>
            <a:endParaRPr sz="2400">
              <a:latin typeface="Arial MT"/>
              <a:cs typeface="Arial MT"/>
            </a:endParaRPr>
          </a:p>
          <a:p>
            <a:pPr marL="4198620" marR="5080" indent="-228600">
              <a:lnSpc>
                <a:spcPct val="90600"/>
              </a:lnSpc>
              <a:spcBef>
                <a:spcPts val="1000"/>
              </a:spcBef>
              <a:buSzPct val="89583"/>
              <a:buFont typeface="Arial MT"/>
              <a:buChar char="•"/>
              <a:tabLst>
                <a:tab pos="4198620" algn="l"/>
              </a:tabLst>
            </a:pPr>
            <a:r>
              <a:rPr dirty="0" sz="2400" b="1">
                <a:latin typeface="Arial"/>
                <a:cs typeface="Arial"/>
              </a:rPr>
              <a:t>Not</a:t>
            </a:r>
            <a:r>
              <a:rPr dirty="0" sz="2400" spc="-65" b="1">
                <a:latin typeface="Arial"/>
                <a:cs typeface="Arial"/>
              </a:rPr>
              <a:t> </a:t>
            </a:r>
            <a:r>
              <a:rPr dirty="0" sz="2400" b="1">
                <a:latin typeface="Arial"/>
                <a:cs typeface="Arial"/>
              </a:rPr>
              <a:t>everyone</a:t>
            </a:r>
            <a:r>
              <a:rPr dirty="0" sz="2400" spc="-5" b="1">
                <a:latin typeface="Arial"/>
                <a:cs typeface="Arial"/>
              </a:rPr>
              <a:t> </a:t>
            </a:r>
            <a:r>
              <a:rPr dirty="0" sz="2400" b="1">
                <a:latin typeface="Arial"/>
                <a:cs typeface="Arial"/>
              </a:rPr>
              <a:t>who</a:t>
            </a:r>
            <a:r>
              <a:rPr dirty="0" sz="2400" spc="-60" b="1">
                <a:latin typeface="Arial"/>
                <a:cs typeface="Arial"/>
              </a:rPr>
              <a:t> </a:t>
            </a:r>
            <a:r>
              <a:rPr dirty="0" sz="2400" b="1">
                <a:latin typeface="Arial"/>
                <a:cs typeface="Arial"/>
              </a:rPr>
              <a:t>uses</a:t>
            </a:r>
            <a:r>
              <a:rPr dirty="0" sz="2400" spc="-75" b="1">
                <a:latin typeface="Arial"/>
                <a:cs typeface="Arial"/>
              </a:rPr>
              <a:t> </a:t>
            </a:r>
            <a:r>
              <a:rPr dirty="0" sz="2400" spc="-10" b="1">
                <a:latin typeface="Arial"/>
                <a:cs typeface="Arial"/>
              </a:rPr>
              <a:t>opioids </a:t>
            </a:r>
            <a:r>
              <a:rPr dirty="0" sz="2400" b="1">
                <a:latin typeface="Arial"/>
                <a:cs typeface="Arial"/>
              </a:rPr>
              <a:t>develop</a:t>
            </a:r>
            <a:r>
              <a:rPr dirty="0" sz="2400" spc="-60" b="1">
                <a:latin typeface="Arial"/>
                <a:cs typeface="Arial"/>
              </a:rPr>
              <a:t> </a:t>
            </a:r>
            <a:r>
              <a:rPr dirty="0" sz="2400" b="1">
                <a:latin typeface="Arial"/>
                <a:cs typeface="Arial"/>
              </a:rPr>
              <a:t>problems:</a:t>
            </a:r>
            <a:r>
              <a:rPr dirty="0" sz="2400" spc="-110" b="1">
                <a:latin typeface="Arial"/>
                <a:cs typeface="Arial"/>
              </a:rPr>
              <a:t> </a:t>
            </a:r>
            <a:r>
              <a:rPr dirty="0" sz="2400" spc="-10">
                <a:latin typeface="Arial MT"/>
                <a:cs typeface="Arial MT"/>
              </a:rPr>
              <a:t>Individual </a:t>
            </a:r>
            <a:r>
              <a:rPr dirty="0" sz="2400">
                <a:latin typeface="Arial MT"/>
                <a:cs typeface="Arial MT"/>
              </a:rPr>
              <a:t>susceptibility</a:t>
            </a:r>
            <a:r>
              <a:rPr dirty="0" sz="2400" spc="-45">
                <a:latin typeface="Arial MT"/>
                <a:cs typeface="Arial MT"/>
              </a:rPr>
              <a:t> </a:t>
            </a:r>
            <a:r>
              <a:rPr dirty="0" sz="2400">
                <a:latin typeface="Arial MT"/>
                <a:cs typeface="Arial MT"/>
              </a:rPr>
              <a:t>to</a:t>
            </a:r>
            <a:r>
              <a:rPr dirty="0" sz="2400" spc="-30">
                <a:latin typeface="Arial MT"/>
                <a:cs typeface="Arial MT"/>
              </a:rPr>
              <a:t> </a:t>
            </a:r>
            <a:r>
              <a:rPr dirty="0" sz="2400">
                <a:latin typeface="Arial MT"/>
                <a:cs typeface="Arial MT"/>
              </a:rPr>
              <a:t>addiction</a:t>
            </a:r>
            <a:r>
              <a:rPr dirty="0" sz="2400" spc="-95">
                <a:latin typeface="Arial MT"/>
                <a:cs typeface="Arial MT"/>
              </a:rPr>
              <a:t> </a:t>
            </a:r>
            <a:r>
              <a:rPr dirty="0" sz="2400">
                <a:latin typeface="Arial MT"/>
                <a:cs typeface="Arial MT"/>
              </a:rPr>
              <a:t>is</a:t>
            </a:r>
            <a:r>
              <a:rPr dirty="0" sz="2400" spc="-50">
                <a:latin typeface="Arial MT"/>
                <a:cs typeface="Arial MT"/>
              </a:rPr>
              <a:t> </a:t>
            </a:r>
            <a:r>
              <a:rPr dirty="0" sz="2400">
                <a:latin typeface="Arial MT"/>
                <a:cs typeface="Arial MT"/>
              </a:rPr>
              <a:t>shaped</a:t>
            </a:r>
            <a:r>
              <a:rPr dirty="0" sz="2400" spc="-95">
                <a:latin typeface="Arial MT"/>
                <a:cs typeface="Arial MT"/>
              </a:rPr>
              <a:t> </a:t>
            </a:r>
            <a:r>
              <a:rPr dirty="0" sz="2400" spc="-25">
                <a:latin typeface="Arial MT"/>
                <a:cs typeface="Arial MT"/>
              </a:rPr>
              <a:t>by </a:t>
            </a:r>
            <a:r>
              <a:rPr dirty="0" sz="2400">
                <a:latin typeface="Arial MT"/>
                <a:cs typeface="Arial MT"/>
              </a:rPr>
              <a:t>biological,</a:t>
            </a:r>
            <a:r>
              <a:rPr dirty="0" sz="2400" spc="-35">
                <a:latin typeface="Arial MT"/>
                <a:cs typeface="Arial MT"/>
              </a:rPr>
              <a:t> </a:t>
            </a:r>
            <a:r>
              <a:rPr dirty="0" sz="2400">
                <a:latin typeface="Arial MT"/>
                <a:cs typeface="Arial MT"/>
              </a:rPr>
              <a:t>social</a:t>
            </a:r>
            <a:r>
              <a:rPr dirty="0" sz="2400" spc="-45">
                <a:latin typeface="Arial MT"/>
                <a:cs typeface="Arial MT"/>
              </a:rPr>
              <a:t> </a:t>
            </a:r>
            <a:r>
              <a:rPr dirty="0" sz="2400">
                <a:latin typeface="Arial MT"/>
                <a:cs typeface="Arial MT"/>
              </a:rPr>
              <a:t>and</a:t>
            </a:r>
            <a:r>
              <a:rPr dirty="0" sz="2400" spc="-25">
                <a:latin typeface="Arial MT"/>
                <a:cs typeface="Arial MT"/>
              </a:rPr>
              <a:t> </a:t>
            </a:r>
            <a:r>
              <a:rPr dirty="0" sz="2400" spc="-10">
                <a:latin typeface="Arial MT"/>
                <a:cs typeface="Arial MT"/>
              </a:rPr>
              <a:t>environmental factors</a:t>
            </a:r>
            <a:endParaRPr sz="2400">
              <a:latin typeface="Arial MT"/>
              <a:cs typeface="Arial MT"/>
            </a:endParaRPr>
          </a:p>
          <a:p>
            <a:pPr marL="12700">
              <a:lnSpc>
                <a:spcPct val="100000"/>
              </a:lnSpc>
              <a:spcBef>
                <a:spcPts val="115"/>
              </a:spcBef>
            </a:pPr>
            <a:r>
              <a:rPr dirty="0" sz="900">
                <a:latin typeface="Arial MT"/>
                <a:cs typeface="Arial MT"/>
              </a:rPr>
              <a:t>Olsen. Med</a:t>
            </a:r>
            <a:r>
              <a:rPr dirty="0" sz="900" spc="-20">
                <a:latin typeface="Arial MT"/>
                <a:cs typeface="Arial MT"/>
              </a:rPr>
              <a:t> </a:t>
            </a:r>
            <a:r>
              <a:rPr dirty="0" sz="900">
                <a:latin typeface="Arial MT"/>
                <a:cs typeface="Arial MT"/>
              </a:rPr>
              <a:t>Clin</a:t>
            </a:r>
            <a:r>
              <a:rPr dirty="0" sz="900" spc="-15">
                <a:latin typeface="Arial MT"/>
                <a:cs typeface="Arial MT"/>
              </a:rPr>
              <a:t> </a:t>
            </a:r>
            <a:r>
              <a:rPr dirty="0" sz="900">
                <a:latin typeface="Arial MT"/>
                <a:cs typeface="Arial MT"/>
              </a:rPr>
              <a:t>N</a:t>
            </a:r>
            <a:r>
              <a:rPr dirty="0" sz="900" spc="-20">
                <a:latin typeface="Arial MT"/>
                <a:cs typeface="Arial MT"/>
              </a:rPr>
              <a:t> </a:t>
            </a:r>
            <a:r>
              <a:rPr dirty="0" sz="900">
                <a:latin typeface="Arial MT"/>
                <a:cs typeface="Arial MT"/>
              </a:rPr>
              <a:t>Am.</a:t>
            </a:r>
            <a:r>
              <a:rPr dirty="0" sz="900" spc="-60">
                <a:latin typeface="Arial MT"/>
                <a:cs typeface="Arial MT"/>
              </a:rPr>
              <a:t> </a:t>
            </a:r>
            <a:r>
              <a:rPr dirty="0" sz="900" spc="-20">
                <a:latin typeface="Arial MT"/>
                <a:cs typeface="Arial MT"/>
              </a:rPr>
              <a:t>2022.</a:t>
            </a:r>
            <a:endParaRPr sz="900">
              <a:latin typeface="Arial MT"/>
              <a:cs typeface="Arial M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3001-56BB-91C1-EEB4-D8A4BE93292C}"/>
              </a:ext>
            </a:extLst>
          </p:cNvPr>
          <p:cNvSpPr>
            <a:spLocks noGrp="1"/>
          </p:cNvSpPr>
          <p:nvPr>
            <p:ph type="title"/>
          </p:nvPr>
        </p:nvSpPr>
        <p:spPr>
          <a:xfrm>
            <a:off x="1123545" y="569714"/>
            <a:ext cx="7391806" cy="725686"/>
          </a:xfrm>
        </p:spPr>
        <p:txBody>
          <a:bodyPr>
            <a:normAutofit/>
          </a:bodyPr>
          <a:lstStyle/>
          <a:p>
            <a:r>
              <a:rPr lang="en-US" sz="3600" dirty="0"/>
              <a:t>Exercise Participants</a:t>
            </a:r>
          </a:p>
        </p:txBody>
      </p:sp>
      <p:sp>
        <p:nvSpPr>
          <p:cNvPr id="3" name="Text Placeholder 2">
            <a:extLst>
              <a:ext uri="{FF2B5EF4-FFF2-40B4-BE49-F238E27FC236}">
                <a16:creationId xmlns:a16="http://schemas.microsoft.com/office/drawing/2014/main" id="{11E39AB3-CAD0-F4A4-B75F-41DF4A9AE1C5}"/>
              </a:ext>
            </a:extLst>
          </p:cNvPr>
          <p:cNvSpPr>
            <a:spLocks noGrp="1"/>
          </p:cNvSpPr>
          <p:nvPr>
            <p:ph type="body" idx="1"/>
          </p:nvPr>
        </p:nvSpPr>
        <p:spPr>
          <a:xfrm>
            <a:off x="1123545" y="1447800"/>
            <a:ext cx="7391805" cy="3144872"/>
          </a:xfrm>
        </p:spPr>
        <p:txBody>
          <a:bodyPr>
            <a:normAutofit/>
          </a:bodyPr>
          <a:lstStyle/>
          <a:p>
            <a:r>
              <a:rPr lang="en-US" sz="2600" dirty="0"/>
              <a:t>20 NYC-based Health Centers</a:t>
            </a:r>
          </a:p>
          <a:p>
            <a:r>
              <a:rPr lang="en-US" sz="2600" dirty="0"/>
              <a:t>Community Health Care Association of New York State (CHCANYS)</a:t>
            </a:r>
          </a:p>
          <a:p>
            <a:r>
              <a:rPr lang="en-US" sz="2600" dirty="0"/>
              <a:t>NYC Department of Health and Mental Hygiene (DOHMH)</a:t>
            </a:r>
          </a:p>
          <a:p>
            <a:r>
              <a:rPr lang="en-US" sz="2600" dirty="0"/>
              <a:t>New York Police Department (NYPD) </a:t>
            </a:r>
          </a:p>
          <a:p>
            <a:pPr marL="0" indent="0">
              <a:buNone/>
            </a:pPr>
            <a:endParaRPr lang="en-US" dirty="0"/>
          </a:p>
        </p:txBody>
      </p:sp>
      <p:pic>
        <p:nvPicPr>
          <p:cNvPr id="4" name="Picture 3">
            <a:extLst>
              <a:ext uri="{FF2B5EF4-FFF2-40B4-BE49-F238E27FC236}">
                <a16:creationId xmlns:a16="http://schemas.microsoft.com/office/drawing/2014/main" id="{BB0EB9C0-E93E-007D-34AD-311E0BB19827}"/>
              </a:ext>
            </a:extLst>
          </p:cNvPr>
          <p:cNvPicPr>
            <a:picLocks noChangeAspect="1"/>
          </p:cNvPicPr>
          <p:nvPr/>
        </p:nvPicPr>
        <p:blipFill>
          <a:blip r:embed="R46f86b3718c04d2f"/>
          <a:stretch>
            <a:fillRect/>
          </a:stretch>
        </p:blipFill>
        <p:spPr>
          <a:xfrm>
            <a:off x="4495800" y="5045919"/>
            <a:ext cx="1124810" cy="516681"/>
          </a:xfrm>
          <a:prstGeom prst="rect">
            <a:avLst/>
          </a:prstGeom>
        </p:spPr>
      </p:pic>
      <p:pic>
        <p:nvPicPr>
          <p:cNvPr id="5" name="Picture 4">
            <a:extLst>
              <a:ext uri="{FF2B5EF4-FFF2-40B4-BE49-F238E27FC236}">
                <a16:creationId xmlns:a16="http://schemas.microsoft.com/office/drawing/2014/main" id="{C362560F-019E-87C0-BE54-13DBCC1E936A}"/>
              </a:ext>
            </a:extLst>
          </p:cNvPr>
          <p:cNvPicPr>
            <a:picLocks noChangeAspect="1"/>
          </p:cNvPicPr>
          <p:nvPr/>
        </p:nvPicPr>
        <p:blipFill>
          <a:blip r:embed="Rb1371c78819e43e4"/>
          <a:stretch>
            <a:fillRect/>
          </a:stretch>
        </p:blipFill>
        <p:spPr>
          <a:xfrm>
            <a:off x="2942776" y="4734957"/>
            <a:ext cx="791024" cy="1284843"/>
          </a:xfrm>
          <a:prstGeom prst="rect">
            <a:avLst/>
          </a:prstGeom>
        </p:spPr>
      </p:pic>
      <p:pic>
        <p:nvPicPr>
          <p:cNvPr id="6" name="Picture 5">
            <a:extLst>
              <a:ext uri="{FF2B5EF4-FFF2-40B4-BE49-F238E27FC236}">
                <a16:creationId xmlns:a16="http://schemas.microsoft.com/office/drawing/2014/main" id="{5AB6D39E-AA64-9A67-E406-FB06128A88E5}"/>
              </a:ext>
            </a:extLst>
          </p:cNvPr>
          <p:cNvPicPr>
            <a:picLocks noChangeAspect="1"/>
          </p:cNvPicPr>
          <p:nvPr/>
        </p:nvPicPr>
        <p:blipFill>
          <a:blip r:embed="R967b690801934592"/>
          <a:stretch>
            <a:fillRect/>
          </a:stretch>
        </p:blipFill>
        <p:spPr>
          <a:xfrm>
            <a:off x="685800" y="4655344"/>
            <a:ext cx="1857375" cy="1135856"/>
          </a:xfrm>
          <a:prstGeom prst="rect">
            <a:avLst/>
          </a:prstGeom>
        </p:spPr>
      </p:pic>
      <p:pic>
        <p:nvPicPr>
          <p:cNvPr id="7" name="Picture 6">
            <a:extLst>
              <a:ext uri="{FF2B5EF4-FFF2-40B4-BE49-F238E27FC236}">
                <a16:creationId xmlns:a16="http://schemas.microsoft.com/office/drawing/2014/main" id="{C82A2D3D-D987-5EFF-384E-6DFA67787829}"/>
              </a:ext>
            </a:extLst>
          </p:cNvPr>
          <p:cNvPicPr>
            <a:picLocks noChangeAspect="1"/>
          </p:cNvPicPr>
          <p:nvPr/>
        </p:nvPicPr>
        <p:blipFill>
          <a:blip r:embed="R54ba331ffcd74ce9"/>
          <a:stretch>
            <a:fillRect/>
          </a:stretch>
        </p:blipFill>
        <p:spPr>
          <a:xfrm>
            <a:off x="6221104" y="4831508"/>
            <a:ext cx="2237096" cy="873866"/>
          </a:xfrm>
          <a:prstGeom prst="rect">
            <a:avLst/>
          </a:prstGeom>
        </p:spPr>
      </p:pic>
    </p:spTree>
    <p:extLst>
      <p:ext uri="{BB962C8B-B14F-4D97-AF65-F5344CB8AC3E}">
        <p14:creationId xmlns:p14="http://schemas.microsoft.com/office/powerpoint/2010/main" val="243008264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hite background with red lines&#10;&#10;AI-generated content may be incorrect.">
            <a:extLst>
              <a:ext uri="{FF2B5EF4-FFF2-40B4-BE49-F238E27FC236}">
                <a16:creationId xmlns:a16="http://schemas.microsoft.com/office/drawing/2014/main" id="{27E621F3-0B3B-0BC5-477A-53DFF0BA3BDD}"/>
              </a:ext>
            </a:extLst>
          </p:cNvPr>
          <p:cNvPicPr>
            <a:picLocks noGrp="1" noChangeAspect="1"/>
          </p:cNvPicPr>
          <p:nvPr>
            <p:ph type="pic" sz="half" idx="21"/>
          </p:nvPr>
        </p:nvPicPr>
        <p:blipFill>
          <a:blip r:embed="Rf39f31b2462e4627">
            <a:extLst>
              <a:ext uri="{28A0092B-C50C-407E-A947-70E740481C1C}">
                <a14:useLocalDpi xmlns:a14="http://schemas.microsoft.com/office/drawing/2010/main" val="0"/>
              </a:ext>
            </a:extLst>
          </a:blip>
          <a:srcRect l="-1803" t="-13882" r="-1388" b="-13882"/>
          <a:stretch/>
        </p:blipFill>
        <p:spPr>
          <a:xfrm>
            <a:off x="365760" y="239714"/>
            <a:ext cx="8869680" cy="5841381"/>
          </a:xfrm>
        </p:spPr>
      </p:pic>
    </p:spTree>
    <p:extLst>
      <p:ext uri="{BB962C8B-B14F-4D97-AF65-F5344CB8AC3E}">
        <p14:creationId xmlns:p14="http://schemas.microsoft.com/office/powerpoint/2010/main" val="24592105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9B0-81A3-9CB2-86F1-8F50A14EAF94}"/>
              </a:ext>
            </a:extLst>
          </p:cNvPr>
          <p:cNvSpPr>
            <a:spLocks noGrp="1"/>
          </p:cNvSpPr>
          <p:nvPr>
            <p:ph type="title"/>
          </p:nvPr>
        </p:nvSpPr>
        <p:spPr>
          <a:xfrm>
            <a:off x="628650" y="365126"/>
            <a:ext cx="7886700" cy="1325563"/>
          </a:xfrm>
        </p:spPr>
        <p:txBody>
          <a:bodyPr anchor="ctr">
            <a:normAutofit/>
          </a:bodyPr>
          <a:lstStyle/>
          <a:p>
            <a:r>
              <a:rPr lang="en-US" sz="3600" dirty="0">
                <a:solidFill>
                  <a:srgbClr val="FF0000"/>
                </a:solidFill>
              </a:rPr>
              <a:t>Exercise Overview</a:t>
            </a:r>
          </a:p>
        </p:txBody>
      </p:sp>
      <p:sp>
        <p:nvSpPr>
          <p:cNvPr id="3" name="Text Placeholder 2">
            <a:extLst>
              <a:ext uri="{FF2B5EF4-FFF2-40B4-BE49-F238E27FC236}">
                <a16:creationId xmlns:a16="http://schemas.microsoft.com/office/drawing/2014/main" id="{96A6B894-A08A-7F68-9594-A3AAEE5BCE56}"/>
              </a:ext>
            </a:extLst>
          </p:cNvPr>
          <p:cNvSpPr>
            <a:spLocks noGrp="1"/>
          </p:cNvSpPr>
          <p:nvPr>
            <p:ph type="body" idx="1"/>
          </p:nvPr>
        </p:nvSpPr>
        <p:spPr>
          <a:xfrm>
            <a:off x="5525657" y="1745183"/>
            <a:ext cx="3412860" cy="4181134"/>
          </a:xfrm>
        </p:spPr>
        <p:txBody>
          <a:bodyPr>
            <a:normAutofit fontScale="77500" lnSpcReduction="20000"/>
          </a:bodyPr>
          <a:lstStyle/>
          <a:p>
            <a:r>
              <a:rPr lang="en-US" sz="2600" dirty="0"/>
              <a:t>The TTX was hosted at the CHCANYS main office. It was an interactive, discussion-based activity tested existing plans and protocols and highlighted areas for improvement.</a:t>
            </a:r>
          </a:p>
          <a:p>
            <a:r>
              <a:rPr lang="en-US" sz="2600" dirty="0"/>
              <a:t>It is focused on the ability of participants to make high-level decisions and use emergency management concepts and plans.</a:t>
            </a:r>
          </a:p>
          <a:p>
            <a:endParaRPr lang="en-US" dirty="0"/>
          </a:p>
        </p:txBody>
      </p:sp>
      <p:pic>
        <p:nvPicPr>
          <p:cNvPr id="4" name="Picture 3">
            <a:extLst>
              <a:ext uri="{FF2B5EF4-FFF2-40B4-BE49-F238E27FC236}">
                <a16:creationId xmlns:a16="http://schemas.microsoft.com/office/drawing/2014/main" id="{5A6D4627-DAA1-AB4E-A3DF-55F48F48A887}"/>
              </a:ext>
            </a:extLst>
          </p:cNvPr>
          <p:cNvPicPr>
            <a:picLocks noChangeAspect="1"/>
          </p:cNvPicPr>
          <p:nvPr/>
        </p:nvPicPr>
        <p:blipFill>
          <a:blip r:embed="R77cf62a552ea4030" cstate="print">
            <a:extLst>
              <a:ext uri="{28A0092B-C50C-407E-A947-70E740481C1C}">
                <a14:useLocalDpi xmlns:a14="http://schemas.microsoft.com/office/drawing/2010/main" val="0"/>
              </a:ext>
            </a:extLst>
          </a:blip>
          <a:srcRect l="23951" r="23951"/>
          <a:stretch/>
        </p:blipFill>
        <p:spPr>
          <a:xfrm>
            <a:off x="628651" y="1745183"/>
            <a:ext cx="4780694" cy="4181134"/>
          </a:xfrm>
          <a:prstGeom prst="rect">
            <a:avLst/>
          </a:prstGeom>
          <a:noFill/>
        </p:spPr>
      </p:pic>
    </p:spTree>
    <p:extLst>
      <p:ext uri="{BB962C8B-B14F-4D97-AF65-F5344CB8AC3E}">
        <p14:creationId xmlns:p14="http://schemas.microsoft.com/office/powerpoint/2010/main" val="272706129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12FF-6F54-4B54-5C86-9D125A58B0EC}"/>
              </a:ext>
            </a:extLst>
          </p:cNvPr>
          <p:cNvSpPr>
            <a:spLocks noGrp="1"/>
          </p:cNvSpPr>
          <p:nvPr>
            <p:ph type="title"/>
          </p:nvPr>
        </p:nvSpPr>
        <p:spPr>
          <a:xfrm>
            <a:off x="628650" y="365127"/>
            <a:ext cx="7886700" cy="701674"/>
          </a:xfrm>
        </p:spPr>
        <p:txBody>
          <a:bodyPr>
            <a:normAutofit/>
          </a:bodyPr>
          <a:lstStyle/>
          <a:p>
            <a:r>
              <a:rPr lang="en-US" sz="3600" dirty="0"/>
              <a:t>The TTX Objectives</a:t>
            </a:r>
          </a:p>
        </p:txBody>
      </p:sp>
      <p:sp>
        <p:nvSpPr>
          <p:cNvPr id="3" name="Text Placeholder 2">
            <a:extLst>
              <a:ext uri="{FF2B5EF4-FFF2-40B4-BE49-F238E27FC236}">
                <a16:creationId xmlns:a16="http://schemas.microsoft.com/office/drawing/2014/main" id="{04E695B1-0A5A-430C-001A-C53ED311783B}"/>
              </a:ext>
            </a:extLst>
          </p:cNvPr>
          <p:cNvSpPr>
            <a:spLocks noGrp="1"/>
          </p:cNvSpPr>
          <p:nvPr>
            <p:ph type="body" idx="1"/>
          </p:nvPr>
        </p:nvSpPr>
        <p:spPr>
          <a:xfrm>
            <a:off x="628650" y="1371600"/>
            <a:ext cx="7886700" cy="4233863"/>
          </a:xfrm>
        </p:spPr>
        <p:txBody>
          <a:bodyPr>
            <a:normAutofit/>
          </a:bodyPr>
          <a:lstStyle/>
          <a:p>
            <a:pPr marL="514350" indent="-514350">
              <a:buFont typeface="+mj-lt"/>
              <a:buAutoNum type="arabicPeriod"/>
            </a:pPr>
            <a:r>
              <a:rPr lang="en-US" sz="2600" dirty="0"/>
              <a:t>Identify common gaps in NYC health center preparedness and response plans for active shooter incidents.</a:t>
            </a:r>
          </a:p>
          <a:p>
            <a:pPr marL="463550" indent="-463550">
              <a:buNone/>
            </a:pPr>
            <a:r>
              <a:rPr lang="en-US" sz="2600" dirty="0"/>
              <a:t>2.	Identify common gaps in NYC health center continuity and recovery plans for active shooter incidents.</a:t>
            </a:r>
          </a:p>
          <a:p>
            <a:pPr marL="463550" indent="-463550">
              <a:buNone/>
            </a:pPr>
            <a:r>
              <a:rPr lang="en-US" sz="2600" dirty="0"/>
              <a:t>3.	Define expectations for partner coordination and collaboration in active shooter incidents.</a:t>
            </a:r>
          </a:p>
          <a:p>
            <a:pPr marL="0" indent="0">
              <a:buNone/>
            </a:pPr>
            <a:endParaRPr lang="en-US" dirty="0"/>
          </a:p>
        </p:txBody>
      </p:sp>
    </p:spTree>
    <p:extLst>
      <p:ext uri="{BB962C8B-B14F-4D97-AF65-F5344CB8AC3E}">
        <p14:creationId xmlns:p14="http://schemas.microsoft.com/office/powerpoint/2010/main" val="1075893558"/>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987C-77A7-733F-7EF2-648F7ED614A6}"/>
              </a:ext>
            </a:extLst>
          </p:cNvPr>
          <p:cNvSpPr>
            <a:spLocks noGrp="1"/>
          </p:cNvSpPr>
          <p:nvPr>
            <p:ph type="title"/>
          </p:nvPr>
        </p:nvSpPr>
        <p:spPr/>
        <p:txBody>
          <a:bodyPr>
            <a:normAutofit/>
          </a:bodyPr>
          <a:lstStyle/>
          <a:p>
            <a:r>
              <a:rPr lang="en-US" sz="3200" dirty="0"/>
              <a:t>Exercise Structure</a:t>
            </a:r>
          </a:p>
        </p:txBody>
      </p:sp>
      <p:sp>
        <p:nvSpPr>
          <p:cNvPr id="3" name="Text Placeholder 2">
            <a:extLst>
              <a:ext uri="{FF2B5EF4-FFF2-40B4-BE49-F238E27FC236}">
                <a16:creationId xmlns:a16="http://schemas.microsoft.com/office/drawing/2014/main" id="{091EFF31-8BE0-B6A4-37C7-01F7C61F0B0E}"/>
              </a:ext>
            </a:extLst>
          </p:cNvPr>
          <p:cNvSpPr>
            <a:spLocks noGrp="1"/>
          </p:cNvSpPr>
          <p:nvPr>
            <p:ph type="body" idx="1"/>
          </p:nvPr>
        </p:nvSpPr>
        <p:spPr>
          <a:xfrm>
            <a:off x="628650" y="1690689"/>
            <a:ext cx="7886700" cy="3914774"/>
          </a:xfrm>
        </p:spPr>
        <p:txBody>
          <a:bodyPr/>
          <a:lstStyle/>
          <a:p>
            <a:pPr marL="395288" indent="-395288"/>
            <a:r>
              <a:rPr lang="en-US" sz="2600" dirty="0"/>
              <a:t>The TTX was designed around 3 modules. The modules entailed: </a:t>
            </a:r>
          </a:p>
          <a:p>
            <a:pPr marL="860425" lvl="1" indent="-517525">
              <a:buFont typeface="Courier New" panose="02070309020205020404" pitchFamily="49" charset="0"/>
              <a:buChar char="o"/>
            </a:pPr>
            <a:r>
              <a:rPr lang="en-US" sz="2400" dirty="0"/>
              <a:t>A detailed scenario and questions to guide discussion.</a:t>
            </a:r>
          </a:p>
          <a:p>
            <a:pPr marL="860425" lvl="1" indent="-517525">
              <a:buFont typeface="Courier New" panose="02070309020205020404" pitchFamily="49" charset="0"/>
              <a:buChar char="o"/>
            </a:pPr>
            <a:r>
              <a:rPr lang="en-US" sz="2400" dirty="0"/>
              <a:t>A discussion regarding key issues with colleagues.</a:t>
            </a:r>
          </a:p>
          <a:p>
            <a:pPr marL="860425" lvl="1" indent="-517525">
              <a:buFont typeface="Courier New" panose="02070309020205020404" pitchFamily="49" charset="0"/>
              <a:buChar char="o"/>
            </a:pPr>
            <a:r>
              <a:rPr lang="en-US" sz="2400" dirty="0"/>
              <a:t>A facilitated large group discussion with all participants. </a:t>
            </a:r>
          </a:p>
        </p:txBody>
      </p:sp>
    </p:spTree>
    <p:extLst>
      <p:ext uri="{BB962C8B-B14F-4D97-AF65-F5344CB8AC3E}">
        <p14:creationId xmlns:p14="http://schemas.microsoft.com/office/powerpoint/2010/main" val="262078612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7A6A-9697-2577-0A69-AF1102098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63FD5-718D-5E51-A6E5-5421BB1901BA}"/>
              </a:ext>
            </a:extLst>
          </p:cNvPr>
          <p:cNvSpPr>
            <a:spLocks noGrp="1"/>
          </p:cNvSpPr>
          <p:nvPr>
            <p:ph type="title"/>
          </p:nvPr>
        </p:nvSpPr>
        <p:spPr>
          <a:xfrm>
            <a:off x="1278489" y="2975449"/>
            <a:ext cx="5122504" cy="773918"/>
          </a:xfrm>
        </p:spPr>
        <p:txBody>
          <a:bodyPr>
            <a:normAutofit fontScale="90000"/>
          </a:bodyPr>
          <a:lstStyle/>
          <a:p>
            <a:r>
              <a:rPr lang="en-US" sz="3600" dirty="0">
                <a:ea typeface="Times New Roman" panose="02020603050405020304" pitchFamily="18" charset="0"/>
                <a:cs typeface="Times New Roman" panose="02020603050405020304" pitchFamily="18" charset="0"/>
              </a:rPr>
              <a:t>TTX Scenario</a:t>
            </a: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8D6767B1-6DD6-93D0-EEE4-2E4CFE10F72F}"/>
              </a:ext>
            </a:extLst>
          </p:cNvPr>
          <p:cNvSpPr>
            <a:spLocks noGrp="1"/>
          </p:cNvSpPr>
          <p:nvPr>
            <p:ph type="body" sz="quarter" idx="10"/>
          </p:nvPr>
        </p:nvSpPr>
        <p:spPr>
          <a:xfrm>
            <a:off x="1672458" y="3749368"/>
            <a:ext cx="5033142" cy="975032"/>
          </a:xfrm>
        </p:spPr>
        <p:txBody>
          <a:bodyPr/>
          <a:lstStyle/>
          <a:p>
            <a:r>
              <a:rPr lang="en-US" sz="2500" b="1" dirty="0">
                <a:solidFill>
                  <a:schemeClr val="accent5"/>
                </a:solidFill>
              </a:rPr>
              <a:t>External Shooter: Domestic Dispute</a:t>
            </a:r>
          </a:p>
        </p:txBody>
      </p:sp>
    </p:spTree>
    <p:extLst>
      <p:ext uri="{BB962C8B-B14F-4D97-AF65-F5344CB8AC3E}">
        <p14:creationId xmlns:p14="http://schemas.microsoft.com/office/powerpoint/2010/main" val="1235077936"/>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60625-DAF5-109D-5871-B59A6BFEA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377D1-8AF6-DF30-12EC-F50236DEFDA4}"/>
              </a:ext>
            </a:extLst>
          </p:cNvPr>
          <p:cNvSpPr>
            <a:spLocks noGrp="1"/>
          </p:cNvSpPr>
          <p:nvPr>
            <p:ph type="title"/>
          </p:nvPr>
        </p:nvSpPr>
        <p:spPr>
          <a:xfrm>
            <a:off x="304800" y="97235"/>
            <a:ext cx="4876800" cy="700089"/>
          </a:xfrm>
        </p:spPr>
        <p:txBody>
          <a:bodyPr>
            <a:noAutofit/>
          </a:bodyPr>
          <a:lstStyle/>
          <a:p>
            <a:r>
              <a:rPr lang="en-US" sz="3200" dirty="0">
                <a:solidFill>
                  <a:srgbClr val="E64823"/>
                </a:solidFill>
              </a:rPr>
              <a:t>Active Shooter Scenario</a:t>
            </a:r>
            <a:endParaRPr lang="en-US" sz="3200" dirty="0"/>
          </a:p>
        </p:txBody>
      </p:sp>
      <p:sp>
        <p:nvSpPr>
          <p:cNvPr id="5" name="TextBox 4">
            <a:extLst>
              <a:ext uri="{FF2B5EF4-FFF2-40B4-BE49-F238E27FC236}">
                <a16:creationId xmlns:a16="http://schemas.microsoft.com/office/drawing/2014/main" id="{2730620C-F10A-9460-8E1B-71C571333560}"/>
              </a:ext>
            </a:extLst>
          </p:cNvPr>
          <p:cNvSpPr txBox="1"/>
          <p:nvPr/>
        </p:nvSpPr>
        <p:spPr>
          <a:xfrm>
            <a:off x="753685" y="1012955"/>
            <a:ext cx="7631633" cy="38769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7345" marR="0" lvl="0" indent="-347345" algn="l" defTabSz="685800" rtl="0" eaLnBrk="1" fontAlgn="auto" latinLnBrk="0" hangingPunct="1">
              <a:lnSpc>
                <a:spcPct val="120000"/>
              </a:lnSpc>
              <a:spcBef>
                <a:spcPts val="525"/>
              </a:spcBef>
              <a:spcAft>
                <a:spcPts val="0"/>
              </a:spcAft>
              <a:buClrTx/>
              <a:buSzPct val="100000"/>
              <a:buFontTx/>
              <a:buChar char="•"/>
              <a:tabLst/>
              <a:defRPr/>
            </a:pPr>
            <a:r>
              <a:rPr lang="en-US" sz="2200" kern="0" dirty="0">
                <a:solidFill>
                  <a:srgbClr val="000000"/>
                </a:solidFill>
                <a:latin typeface="Proxima Nova"/>
                <a:sym typeface="Proxima Soft"/>
              </a:rPr>
              <a:t>T</a:t>
            </a:r>
            <a:r>
              <a:rPr kumimoji="0" lang="en-US" sz="2200" b="0" i="0" u="none" strike="noStrike" kern="0" cap="none" spc="0" normalizeH="0" baseline="0" noProof="0" dirty="0">
                <a:ln>
                  <a:noFill/>
                </a:ln>
                <a:solidFill>
                  <a:srgbClr val="000000"/>
                </a:solidFill>
                <a:effectLst/>
                <a:uLnTx/>
                <a:uFillTx/>
                <a:latin typeface="Proxima Nova"/>
                <a:sym typeface="Proxima Soft"/>
              </a:rPr>
              <a:t>he estranged partner of one of your health center’s employees arrives at the health center and begins shooting when confronted in the parking lot. Before anyone can warn the staff, the shooter gains entry to the health center and begins shooting. Injuries to staff, patients, and visitors inside the facility, as well as damage to the facility itself, require your health center to activate its continuity and recovery plans.</a:t>
            </a:r>
            <a:endParaRPr lang="en-US" sz="2200" b="0" i="0" u="none" strike="noStrike" kern="0" cap="none" spc="0" normalizeH="0" baseline="0" noProof="0" dirty="0">
              <a:ln>
                <a:noFill/>
              </a:ln>
              <a:solidFill>
                <a:srgbClr val="000000"/>
              </a:solidFill>
              <a:effectLst/>
              <a:uLnTx/>
              <a:uFillTx/>
              <a:latin typeface="Proxima Nova"/>
            </a:endParaRPr>
          </a:p>
          <a:p>
            <a:pPr marL="347345" marR="0" lvl="0" indent="-347345" algn="l" defTabSz="685800" rtl="0" eaLnBrk="1" fontAlgn="auto" latinLnBrk="0" hangingPunct="1">
              <a:lnSpc>
                <a:spcPct val="120000"/>
              </a:lnSpc>
              <a:spcBef>
                <a:spcPts val="525"/>
              </a:spcBef>
              <a:spcAft>
                <a:spcPts val="0"/>
              </a:spcAft>
              <a:buClrTx/>
              <a:buSzPct val="100000"/>
              <a:buFontTx/>
              <a:buChar char="•"/>
              <a:tabLst/>
              <a:defRPr/>
            </a:pPr>
            <a:endParaRPr lang="en-US" sz="2200" b="0" i="0" u="none" strike="noStrike" kern="0" cap="none" spc="0" normalizeH="0" baseline="0" noProof="0" dirty="0">
              <a:ln>
                <a:noFill/>
              </a:ln>
              <a:solidFill>
                <a:srgbClr val="000000"/>
              </a:solidFill>
              <a:effectLst/>
              <a:uLnTx/>
              <a:uFillTx/>
              <a:latin typeface="Proxima Nova"/>
            </a:endParaRPr>
          </a:p>
        </p:txBody>
      </p:sp>
    </p:spTree>
    <p:extLst>
      <p:ext uri="{BB962C8B-B14F-4D97-AF65-F5344CB8AC3E}">
        <p14:creationId xmlns:p14="http://schemas.microsoft.com/office/powerpoint/2010/main" val="2531959517"/>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FB1DB-5F44-C77E-6BF8-5B04E9E57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46E3B-9490-8507-C6D9-906ED7916550}"/>
              </a:ext>
            </a:extLst>
          </p:cNvPr>
          <p:cNvSpPr>
            <a:spLocks noGrp="1"/>
          </p:cNvSpPr>
          <p:nvPr>
            <p:ph type="title"/>
          </p:nvPr>
        </p:nvSpPr>
        <p:spPr>
          <a:xfrm>
            <a:off x="1278489" y="2975449"/>
            <a:ext cx="5122504" cy="773918"/>
          </a:xfrm>
        </p:spPr>
        <p:txBody>
          <a:bodyPr>
            <a:normAutofit fontScale="90000"/>
          </a:bodyPr>
          <a:lstStyle/>
          <a:p>
            <a:r>
              <a:rPr lang="en-US" sz="3600" dirty="0">
                <a:ea typeface="Times New Roman" panose="02020603050405020304" pitchFamily="18" charset="0"/>
                <a:cs typeface="Times New Roman" panose="02020603050405020304" pitchFamily="18" charset="0"/>
              </a:rPr>
              <a:t>key Evaluation Findings</a:t>
            </a: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3D687B30-FDB9-7605-6A51-3F00FC4AFB64}"/>
              </a:ext>
            </a:extLst>
          </p:cNvPr>
          <p:cNvSpPr>
            <a:spLocks noGrp="1"/>
          </p:cNvSpPr>
          <p:nvPr>
            <p:ph type="body" sz="quarter" idx="10"/>
          </p:nvPr>
        </p:nvSpPr>
        <p:spPr>
          <a:xfrm>
            <a:off x="1672458" y="3749368"/>
            <a:ext cx="4956942" cy="975032"/>
          </a:xfrm>
        </p:spPr>
        <p:txBody>
          <a:bodyPr/>
          <a:lstStyle/>
          <a:p>
            <a:r>
              <a:rPr lang="en-US" sz="2500" b="1" dirty="0">
                <a:solidFill>
                  <a:schemeClr val="accent5"/>
                </a:solidFill>
              </a:rPr>
              <a:t>An Invaluable Exercise For The CHCs</a:t>
            </a:r>
          </a:p>
        </p:txBody>
      </p:sp>
    </p:spTree>
    <p:extLst>
      <p:ext uri="{BB962C8B-B14F-4D97-AF65-F5344CB8AC3E}">
        <p14:creationId xmlns:p14="http://schemas.microsoft.com/office/powerpoint/2010/main" val="4220996801"/>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40F23-C920-C9C5-77A3-A29E785D03AC}"/>
              </a:ext>
            </a:extLst>
          </p:cNvPr>
          <p:cNvSpPr>
            <a:spLocks noGrp="1"/>
          </p:cNvSpPr>
          <p:nvPr>
            <p:ph type="title"/>
          </p:nvPr>
        </p:nvSpPr>
        <p:spPr/>
        <p:txBody>
          <a:bodyPr>
            <a:normAutofit fontScale="90000"/>
          </a:bodyPr>
          <a:lstStyle/>
          <a:p>
            <a:r>
              <a:rPr lang="en-US" dirty="0"/>
              <a:t>The exercise provided the opportunity to address significant needs and decisions in support of critical mission areas.</a:t>
            </a:r>
          </a:p>
        </p:txBody>
      </p:sp>
      <p:pic>
        <p:nvPicPr>
          <p:cNvPr id="9" name="Picture 8">
            <a:extLst>
              <a:ext uri="{FF2B5EF4-FFF2-40B4-BE49-F238E27FC236}">
                <a16:creationId xmlns:a16="http://schemas.microsoft.com/office/drawing/2014/main" id="{72ABDD39-2949-695B-CFF6-72604F2CAFCB}"/>
              </a:ext>
            </a:extLst>
          </p:cNvPr>
          <p:cNvPicPr>
            <a:picLocks noChangeAspect="1"/>
          </p:cNvPicPr>
          <p:nvPr/>
        </p:nvPicPr>
        <p:blipFill>
          <a:blip r:embed="R1b68a52e44c240d1"/>
          <a:stretch>
            <a:fillRect/>
          </a:stretch>
        </p:blipFill>
        <p:spPr>
          <a:xfrm>
            <a:off x="533400" y="1981200"/>
            <a:ext cx="7543800" cy="3657600"/>
          </a:xfrm>
          <a:prstGeom prst="rect">
            <a:avLst/>
          </a:prstGeom>
        </p:spPr>
      </p:pic>
    </p:spTree>
    <p:extLst>
      <p:ext uri="{BB962C8B-B14F-4D97-AF65-F5344CB8AC3E}">
        <p14:creationId xmlns:p14="http://schemas.microsoft.com/office/powerpoint/2010/main" val="4070872360"/>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967B-7CE2-0784-AE44-4682D557B0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ED0A00-E9B3-B0B2-C164-F704943301D4}"/>
              </a:ext>
            </a:extLst>
          </p:cNvPr>
          <p:cNvSpPr>
            <a:spLocks noGrp="1"/>
          </p:cNvSpPr>
          <p:nvPr>
            <p:ph type="title"/>
          </p:nvPr>
        </p:nvSpPr>
        <p:spPr/>
        <p:txBody>
          <a:bodyPr>
            <a:normAutofit/>
          </a:bodyPr>
          <a:lstStyle/>
          <a:p>
            <a:r>
              <a:rPr lang="en-GB" dirty="0"/>
              <a:t>After this exercise, my organization is better prepared to deal with capabilities and hazards addressed.</a:t>
            </a:r>
            <a:endParaRPr lang="en-US" dirty="0"/>
          </a:p>
        </p:txBody>
      </p:sp>
      <p:pic>
        <p:nvPicPr>
          <p:cNvPr id="9" name="Picture 8">
            <a:extLst>
              <a:ext uri="{FF2B5EF4-FFF2-40B4-BE49-F238E27FC236}">
                <a16:creationId xmlns:a16="http://schemas.microsoft.com/office/drawing/2014/main" id="{D6029412-8A6E-5FB2-D8F7-9A045BCD419C}"/>
              </a:ext>
            </a:extLst>
          </p:cNvPr>
          <p:cNvPicPr>
            <a:picLocks noChangeAspect="1"/>
          </p:cNvPicPr>
          <p:nvPr/>
        </p:nvPicPr>
        <p:blipFill>
          <a:blip r:embed="Re8a45cd01ca24edf">
            <a:extLst>
              <a:ext uri="{28A0092B-C50C-407E-A947-70E740481C1C}">
                <a14:useLocalDpi xmlns:a14="http://schemas.microsoft.com/office/drawing/2010/main" val="0"/>
              </a:ext>
            </a:extLst>
          </a:blip>
          <a:srcRect/>
          <a:stretch/>
        </p:blipFill>
        <p:spPr>
          <a:xfrm>
            <a:off x="797267" y="1981200"/>
            <a:ext cx="7016065" cy="3657600"/>
          </a:xfrm>
          <a:prstGeom prst="rect">
            <a:avLst/>
          </a:prstGeom>
        </p:spPr>
      </p:pic>
    </p:spTree>
    <p:extLst>
      <p:ext uri="{BB962C8B-B14F-4D97-AF65-F5344CB8AC3E}">
        <p14:creationId xmlns:p14="http://schemas.microsoft.com/office/powerpoint/2010/main" val="44029559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83844" rIns="0" bIns="0" rtlCol="0" vert="horz">
            <a:spAutoFit/>
          </a:bodyPr>
          <a:lstStyle/>
          <a:p>
            <a:pPr marL="839469">
              <a:lnSpc>
                <a:spcPct val="100000"/>
              </a:lnSpc>
              <a:spcBef>
                <a:spcPts val="130"/>
              </a:spcBef>
            </a:pPr>
            <a:r>
              <a:rPr dirty="0"/>
              <a:t>Clinical</a:t>
            </a:r>
            <a:r>
              <a:rPr dirty="0" spc="15"/>
              <a:t> </a:t>
            </a:r>
            <a:r>
              <a:rPr dirty="0"/>
              <a:t>diagnosis</a:t>
            </a:r>
            <a:r>
              <a:rPr dirty="0" spc="50"/>
              <a:t> </a:t>
            </a:r>
            <a:r>
              <a:rPr dirty="0"/>
              <a:t>of</a:t>
            </a:r>
            <a:r>
              <a:rPr dirty="0" spc="105"/>
              <a:t> </a:t>
            </a:r>
            <a:r>
              <a:rPr dirty="0"/>
              <a:t>Opioid</a:t>
            </a:r>
            <a:r>
              <a:rPr dirty="0" spc="40"/>
              <a:t> </a:t>
            </a:r>
            <a:r>
              <a:rPr dirty="0"/>
              <a:t>Use</a:t>
            </a:r>
            <a:r>
              <a:rPr dirty="0" spc="75"/>
              <a:t> </a:t>
            </a:r>
            <a:r>
              <a:rPr dirty="0"/>
              <a:t>Disorder</a:t>
            </a:r>
            <a:r>
              <a:rPr dirty="0" spc="75"/>
              <a:t> </a:t>
            </a:r>
            <a:r>
              <a:rPr dirty="0" spc="-10"/>
              <a:t>(OUD)</a:t>
            </a:r>
          </a:p>
        </p:txBody>
      </p:sp>
      <p:sp>
        <p:nvSpPr>
          <p:cNvPr id="3" name="object 3" descr=""/>
          <p:cNvSpPr txBox="1"/>
          <p:nvPr/>
        </p:nvSpPr>
        <p:spPr>
          <a:xfrm>
            <a:off x="980122" y="1414462"/>
            <a:ext cx="6268085" cy="788670"/>
          </a:xfrm>
          <a:prstGeom prst="rect">
            <a:avLst/>
          </a:prstGeom>
        </p:spPr>
        <p:txBody>
          <a:bodyPr wrap="square" lIns="0" tIns="119380" rIns="0" bIns="0" rtlCol="0" vert="horz">
            <a:spAutoFit/>
          </a:bodyPr>
          <a:lstStyle/>
          <a:p>
            <a:pPr marL="12700">
              <a:lnSpc>
                <a:spcPct val="100000"/>
              </a:lnSpc>
              <a:spcBef>
                <a:spcPts val="940"/>
              </a:spcBef>
            </a:pPr>
            <a:r>
              <a:rPr dirty="0" u="sng" sz="1800" spc="-10" b="1">
                <a:uFill>
                  <a:solidFill>
                    <a:srgbClr val="000000"/>
                  </a:solidFill>
                </a:uFill>
                <a:latin typeface="Arial"/>
                <a:cs typeface="Arial"/>
              </a:rPr>
              <a:t>DSM-</a:t>
            </a:r>
            <a:r>
              <a:rPr dirty="0" u="sng" sz="1800" b="1">
                <a:uFill>
                  <a:solidFill>
                    <a:srgbClr val="000000"/>
                  </a:solidFill>
                </a:uFill>
                <a:latin typeface="Arial"/>
                <a:cs typeface="Arial"/>
              </a:rPr>
              <a:t>V</a:t>
            </a:r>
            <a:r>
              <a:rPr dirty="0" u="sng" sz="1800" spc="5" b="1">
                <a:uFill>
                  <a:solidFill>
                    <a:srgbClr val="000000"/>
                  </a:solidFill>
                </a:uFill>
                <a:latin typeface="Arial"/>
                <a:cs typeface="Arial"/>
              </a:rPr>
              <a:t> </a:t>
            </a:r>
            <a:r>
              <a:rPr dirty="0" u="sng" sz="1800" b="1">
                <a:uFill>
                  <a:solidFill>
                    <a:srgbClr val="000000"/>
                  </a:solidFill>
                </a:uFill>
                <a:latin typeface="Arial"/>
                <a:cs typeface="Arial"/>
              </a:rPr>
              <a:t>Diagnostic</a:t>
            </a:r>
            <a:r>
              <a:rPr dirty="0" u="sng" sz="1800" spc="-15" b="1">
                <a:uFill>
                  <a:solidFill>
                    <a:srgbClr val="000000"/>
                  </a:solidFill>
                </a:uFill>
                <a:latin typeface="Arial"/>
                <a:cs typeface="Arial"/>
              </a:rPr>
              <a:t> </a:t>
            </a:r>
            <a:r>
              <a:rPr dirty="0" u="sng" sz="1800" spc="-10" b="1">
                <a:uFill>
                  <a:solidFill>
                    <a:srgbClr val="000000"/>
                  </a:solidFill>
                </a:uFill>
                <a:latin typeface="Arial"/>
                <a:cs typeface="Arial"/>
              </a:rPr>
              <a:t>Criteria:</a:t>
            </a:r>
            <a:endParaRPr sz="1800">
              <a:latin typeface="Arial"/>
              <a:cs typeface="Arial"/>
            </a:endParaRPr>
          </a:p>
          <a:p>
            <a:pPr marL="12700">
              <a:lnSpc>
                <a:spcPct val="100000"/>
              </a:lnSpc>
              <a:spcBef>
                <a:spcPts val="844"/>
              </a:spcBef>
            </a:pPr>
            <a:r>
              <a:rPr dirty="0" sz="1800">
                <a:latin typeface="Arial MT"/>
                <a:cs typeface="Arial MT"/>
              </a:rPr>
              <a:t>Presence</a:t>
            </a:r>
            <a:r>
              <a:rPr dirty="0" sz="1800" spc="-45">
                <a:latin typeface="Arial MT"/>
                <a:cs typeface="Arial MT"/>
              </a:rPr>
              <a:t> </a:t>
            </a:r>
            <a:r>
              <a:rPr dirty="0" sz="1800">
                <a:latin typeface="Arial MT"/>
                <a:cs typeface="Arial MT"/>
              </a:rPr>
              <a:t>of</a:t>
            </a:r>
            <a:r>
              <a:rPr dirty="0" sz="1800" spc="20">
                <a:latin typeface="Arial MT"/>
                <a:cs typeface="Arial MT"/>
              </a:rPr>
              <a:t> </a:t>
            </a:r>
            <a:r>
              <a:rPr dirty="0" sz="1800">
                <a:latin typeface="Arial MT"/>
                <a:cs typeface="Arial MT"/>
              </a:rPr>
              <a:t>2</a:t>
            </a:r>
            <a:r>
              <a:rPr dirty="0" sz="1800" spc="-30">
                <a:latin typeface="Arial MT"/>
                <a:cs typeface="Arial MT"/>
              </a:rPr>
              <a:t> </a:t>
            </a:r>
            <a:r>
              <a:rPr dirty="0" sz="1800">
                <a:latin typeface="Arial MT"/>
                <a:cs typeface="Arial MT"/>
              </a:rPr>
              <a:t>or more</a:t>
            </a:r>
            <a:r>
              <a:rPr dirty="0" sz="1800" spc="-25">
                <a:latin typeface="Arial MT"/>
                <a:cs typeface="Arial MT"/>
              </a:rPr>
              <a:t> </a:t>
            </a:r>
            <a:r>
              <a:rPr dirty="0" sz="1800">
                <a:latin typeface="Arial MT"/>
                <a:cs typeface="Arial MT"/>
              </a:rPr>
              <a:t>criteria</a:t>
            </a:r>
            <a:r>
              <a:rPr dirty="0" sz="1800" spc="-30">
                <a:latin typeface="Arial MT"/>
                <a:cs typeface="Arial MT"/>
              </a:rPr>
              <a:t> </a:t>
            </a:r>
            <a:r>
              <a:rPr dirty="0" sz="1800">
                <a:latin typeface="Arial MT"/>
                <a:cs typeface="Arial MT"/>
              </a:rPr>
              <a:t>below</a:t>
            </a:r>
            <a:r>
              <a:rPr dirty="0" sz="1800" spc="-25">
                <a:latin typeface="Arial MT"/>
                <a:cs typeface="Arial MT"/>
              </a:rPr>
              <a:t> </a:t>
            </a:r>
            <a:r>
              <a:rPr dirty="0" sz="1800">
                <a:latin typeface="Arial MT"/>
                <a:cs typeface="Arial MT"/>
              </a:rPr>
              <a:t>within</a:t>
            </a:r>
            <a:r>
              <a:rPr dirty="0" sz="1800" spc="-25">
                <a:latin typeface="Arial MT"/>
                <a:cs typeface="Arial MT"/>
              </a:rPr>
              <a:t> </a:t>
            </a:r>
            <a:r>
              <a:rPr dirty="0" sz="1800">
                <a:latin typeface="Arial MT"/>
                <a:cs typeface="Arial MT"/>
              </a:rPr>
              <a:t>a</a:t>
            </a:r>
            <a:r>
              <a:rPr dirty="0" sz="1800" spc="-25">
                <a:latin typeface="Arial MT"/>
                <a:cs typeface="Arial MT"/>
              </a:rPr>
              <a:t> </a:t>
            </a:r>
            <a:r>
              <a:rPr dirty="0" sz="1800">
                <a:latin typeface="Arial MT"/>
                <a:cs typeface="Arial MT"/>
              </a:rPr>
              <a:t>12-month</a:t>
            </a:r>
            <a:r>
              <a:rPr dirty="0" sz="1800" spc="-25">
                <a:latin typeface="Arial MT"/>
                <a:cs typeface="Arial MT"/>
              </a:rPr>
              <a:t> </a:t>
            </a:r>
            <a:r>
              <a:rPr dirty="0" sz="1800" spc="-10">
                <a:latin typeface="Arial MT"/>
                <a:cs typeface="Arial MT"/>
              </a:rPr>
              <a:t>period</a:t>
            </a:r>
            <a:endParaRPr sz="1800">
              <a:latin typeface="Arial MT"/>
              <a:cs typeface="Arial MT"/>
            </a:endParaRPr>
          </a:p>
        </p:txBody>
      </p:sp>
      <p:sp>
        <p:nvSpPr>
          <p:cNvPr id="4" name="object 4" descr=""/>
          <p:cNvSpPr/>
          <p:nvPr/>
        </p:nvSpPr>
        <p:spPr>
          <a:xfrm>
            <a:off x="1028700" y="2352675"/>
            <a:ext cx="10029825" cy="3971925"/>
          </a:xfrm>
          <a:custGeom>
            <a:avLst/>
            <a:gdLst/>
            <a:ahLst/>
            <a:cxnLst/>
            <a:rect l="l" t="t" r="r" b="b"/>
            <a:pathLst>
              <a:path w="10029825" h="3971925">
                <a:moveTo>
                  <a:pt x="0" y="3971925"/>
                </a:moveTo>
                <a:lnTo>
                  <a:pt x="10029825" y="3971925"/>
                </a:lnTo>
                <a:lnTo>
                  <a:pt x="10029825" y="0"/>
                </a:lnTo>
                <a:lnTo>
                  <a:pt x="0" y="0"/>
                </a:lnTo>
                <a:lnTo>
                  <a:pt x="0" y="3971925"/>
                </a:lnTo>
                <a:close/>
              </a:path>
            </a:pathLst>
          </a:custGeom>
          <a:ln w="15875">
            <a:solidFill>
              <a:srgbClr val="000000"/>
            </a:solidFill>
          </a:ln>
        </p:spPr>
        <p:txBody>
          <a:bodyPr wrap="square" lIns="0" tIns="0" rIns="0" bIns="0" rtlCol="0"/>
          <a:lstStyle/>
          <a:p/>
        </p:txBody>
      </p:sp>
      <p:sp>
        <p:nvSpPr>
          <p:cNvPr id="5" name="object 5" descr=""/>
          <p:cNvSpPr txBox="1"/>
          <p:nvPr/>
        </p:nvSpPr>
        <p:spPr>
          <a:xfrm>
            <a:off x="1104900" y="2377122"/>
            <a:ext cx="2569845" cy="1129665"/>
          </a:xfrm>
          <a:prstGeom prst="rect">
            <a:avLst/>
          </a:prstGeom>
        </p:spPr>
        <p:txBody>
          <a:bodyPr wrap="square" lIns="0" tIns="12700" rIns="0" bIns="0" rtlCol="0" vert="horz">
            <a:spAutoFit/>
          </a:bodyPr>
          <a:lstStyle/>
          <a:p>
            <a:pPr marL="12700">
              <a:lnSpc>
                <a:spcPct val="100000"/>
              </a:lnSpc>
              <a:spcBef>
                <a:spcPts val="100"/>
              </a:spcBef>
            </a:pPr>
            <a:r>
              <a:rPr dirty="0" u="sng" sz="1800" b="1">
                <a:uFill>
                  <a:solidFill>
                    <a:srgbClr val="000000"/>
                  </a:solidFill>
                </a:uFill>
                <a:latin typeface="Arial"/>
                <a:cs typeface="Arial"/>
              </a:rPr>
              <a:t>Physical</a:t>
            </a:r>
            <a:r>
              <a:rPr dirty="0" u="sng" sz="1800" spc="-35" b="1">
                <a:uFill>
                  <a:solidFill>
                    <a:srgbClr val="000000"/>
                  </a:solidFill>
                </a:uFill>
                <a:latin typeface="Arial"/>
                <a:cs typeface="Arial"/>
              </a:rPr>
              <a:t> </a:t>
            </a:r>
            <a:r>
              <a:rPr dirty="0" u="sng" sz="1800" spc="-10" b="1">
                <a:uFill>
                  <a:solidFill>
                    <a:srgbClr val="000000"/>
                  </a:solidFill>
                </a:uFill>
                <a:latin typeface="Arial"/>
                <a:cs typeface="Arial"/>
              </a:rPr>
              <a:t>dependence</a:t>
            </a:r>
            <a:endParaRPr sz="1800">
              <a:latin typeface="Arial"/>
              <a:cs typeface="Arial"/>
            </a:endParaRPr>
          </a:p>
          <a:p>
            <a:pPr marL="226695" indent="-213995">
              <a:lnSpc>
                <a:spcPct val="100000"/>
              </a:lnSpc>
              <a:spcBef>
                <a:spcPts val="20"/>
              </a:spcBef>
              <a:buChar char="•"/>
              <a:tabLst>
                <a:tab pos="226695" algn="l"/>
              </a:tabLst>
            </a:pPr>
            <a:r>
              <a:rPr dirty="0" sz="1800" spc="-10">
                <a:latin typeface="Arial MT"/>
                <a:cs typeface="Arial MT"/>
              </a:rPr>
              <a:t>Tolerance*</a:t>
            </a:r>
            <a:endParaRPr sz="1800">
              <a:latin typeface="Arial MT"/>
              <a:cs typeface="Arial MT"/>
            </a:endParaRPr>
          </a:p>
          <a:p>
            <a:pPr marL="226695" indent="-213995">
              <a:lnSpc>
                <a:spcPct val="100000"/>
              </a:lnSpc>
              <a:spcBef>
                <a:spcPts val="15"/>
              </a:spcBef>
              <a:buChar char="•"/>
              <a:tabLst>
                <a:tab pos="226695" algn="l"/>
              </a:tabLst>
            </a:pPr>
            <a:r>
              <a:rPr dirty="0" sz="1800">
                <a:latin typeface="Arial MT"/>
                <a:cs typeface="Arial MT"/>
              </a:rPr>
              <a:t>Withdrawal</a:t>
            </a:r>
            <a:r>
              <a:rPr dirty="0" sz="1800" spc="-70">
                <a:latin typeface="Arial MT"/>
                <a:cs typeface="Arial MT"/>
              </a:rPr>
              <a:t> </a:t>
            </a:r>
            <a:r>
              <a:rPr dirty="0" sz="1800" spc="-10">
                <a:latin typeface="Arial MT"/>
                <a:cs typeface="Arial MT"/>
              </a:rPr>
              <a:t>symptoms*</a:t>
            </a:r>
            <a:endParaRPr sz="1800">
              <a:latin typeface="Arial MT"/>
              <a:cs typeface="Arial MT"/>
            </a:endParaRPr>
          </a:p>
          <a:p>
            <a:pPr marL="12700">
              <a:lnSpc>
                <a:spcPct val="100000"/>
              </a:lnSpc>
              <a:spcBef>
                <a:spcPts val="20"/>
              </a:spcBef>
            </a:pPr>
            <a:r>
              <a:rPr dirty="0" u="sng" sz="1800" b="1">
                <a:uFill>
                  <a:solidFill>
                    <a:srgbClr val="000000"/>
                  </a:solidFill>
                </a:uFill>
                <a:latin typeface="Arial"/>
                <a:cs typeface="Arial"/>
              </a:rPr>
              <a:t>Loss</a:t>
            </a:r>
            <a:r>
              <a:rPr dirty="0" u="sng" sz="1800" spc="-30" b="1">
                <a:uFill>
                  <a:solidFill>
                    <a:srgbClr val="000000"/>
                  </a:solidFill>
                </a:uFill>
                <a:latin typeface="Arial"/>
                <a:cs typeface="Arial"/>
              </a:rPr>
              <a:t> </a:t>
            </a:r>
            <a:r>
              <a:rPr dirty="0" u="sng" sz="1800" b="1">
                <a:uFill>
                  <a:solidFill>
                    <a:srgbClr val="000000"/>
                  </a:solidFill>
                </a:uFill>
                <a:latin typeface="Arial"/>
                <a:cs typeface="Arial"/>
              </a:rPr>
              <a:t>of </a:t>
            </a:r>
            <a:r>
              <a:rPr dirty="0" u="sng" sz="1800" spc="-10" b="1">
                <a:uFill>
                  <a:solidFill>
                    <a:srgbClr val="000000"/>
                  </a:solidFill>
                </a:uFill>
                <a:latin typeface="Arial"/>
                <a:cs typeface="Arial"/>
              </a:rPr>
              <a:t>control</a:t>
            </a:r>
            <a:endParaRPr sz="1800">
              <a:latin typeface="Arial"/>
              <a:cs typeface="Arial"/>
            </a:endParaRPr>
          </a:p>
        </p:txBody>
      </p:sp>
      <p:sp>
        <p:nvSpPr>
          <p:cNvPr id="6" name="object 6" descr=""/>
          <p:cNvSpPr txBox="1"/>
          <p:nvPr/>
        </p:nvSpPr>
        <p:spPr>
          <a:xfrm>
            <a:off x="1104900" y="3483673"/>
            <a:ext cx="6736080" cy="1120140"/>
          </a:xfrm>
          <a:prstGeom prst="rect">
            <a:avLst/>
          </a:prstGeom>
        </p:spPr>
        <p:txBody>
          <a:bodyPr wrap="square" lIns="0" tIns="12700" rIns="0" bIns="0" rtlCol="0" vert="horz">
            <a:spAutoFit/>
          </a:bodyPr>
          <a:lstStyle/>
          <a:p>
            <a:pPr marL="269240" indent="-256540">
              <a:lnSpc>
                <a:spcPts val="2130"/>
              </a:lnSpc>
              <a:spcBef>
                <a:spcPts val="100"/>
              </a:spcBef>
              <a:buChar char="•"/>
              <a:tabLst>
                <a:tab pos="269240" algn="l"/>
              </a:tabLst>
            </a:pPr>
            <a:r>
              <a:rPr dirty="0" sz="1800" spc="-10">
                <a:latin typeface="Arial MT"/>
                <a:cs typeface="Arial MT"/>
              </a:rPr>
              <a:t>Cravings</a:t>
            </a:r>
            <a:endParaRPr sz="1800">
              <a:latin typeface="Arial MT"/>
              <a:cs typeface="Arial MT"/>
            </a:endParaRPr>
          </a:p>
          <a:p>
            <a:pPr marL="269240" indent="-256540">
              <a:lnSpc>
                <a:spcPts val="2130"/>
              </a:lnSpc>
              <a:buChar char="•"/>
              <a:tabLst>
                <a:tab pos="269240" algn="l"/>
              </a:tabLst>
            </a:pPr>
            <a:r>
              <a:rPr dirty="0" sz="1800">
                <a:latin typeface="Arial MT"/>
                <a:cs typeface="Arial MT"/>
              </a:rPr>
              <a:t>Unsuccessful</a:t>
            </a:r>
            <a:r>
              <a:rPr dirty="0" sz="1800" spc="-30">
                <a:latin typeface="Arial MT"/>
                <a:cs typeface="Arial MT"/>
              </a:rPr>
              <a:t> </a:t>
            </a:r>
            <a:r>
              <a:rPr dirty="0" sz="1800">
                <a:latin typeface="Arial MT"/>
                <a:cs typeface="Arial MT"/>
              </a:rPr>
              <a:t>attempts</a:t>
            </a:r>
            <a:r>
              <a:rPr dirty="0" sz="1800" spc="5">
                <a:latin typeface="Arial MT"/>
                <a:cs typeface="Arial MT"/>
              </a:rPr>
              <a:t> </a:t>
            </a:r>
            <a:r>
              <a:rPr dirty="0" sz="1800">
                <a:latin typeface="Arial MT"/>
                <a:cs typeface="Arial MT"/>
              </a:rPr>
              <a:t>to</a:t>
            </a:r>
            <a:r>
              <a:rPr dirty="0" sz="1800" spc="-20">
                <a:latin typeface="Arial MT"/>
                <a:cs typeface="Arial MT"/>
              </a:rPr>
              <a:t> </a:t>
            </a:r>
            <a:r>
              <a:rPr dirty="0" sz="1800">
                <a:latin typeface="Arial MT"/>
                <a:cs typeface="Arial MT"/>
              </a:rPr>
              <a:t>stop</a:t>
            </a:r>
            <a:r>
              <a:rPr dirty="0" sz="1800" spc="-15">
                <a:latin typeface="Arial MT"/>
                <a:cs typeface="Arial MT"/>
              </a:rPr>
              <a:t> </a:t>
            </a:r>
            <a:r>
              <a:rPr dirty="0" sz="1800">
                <a:latin typeface="Arial MT"/>
                <a:cs typeface="Arial MT"/>
              </a:rPr>
              <a:t>or</a:t>
            </a:r>
            <a:r>
              <a:rPr dirty="0" sz="1800" spc="5">
                <a:latin typeface="Arial MT"/>
                <a:cs typeface="Arial MT"/>
              </a:rPr>
              <a:t> </a:t>
            </a:r>
            <a:r>
              <a:rPr dirty="0" sz="1800">
                <a:latin typeface="Arial MT"/>
                <a:cs typeface="Arial MT"/>
              </a:rPr>
              <a:t>cut</a:t>
            </a:r>
            <a:r>
              <a:rPr dirty="0" sz="1800" spc="-40">
                <a:latin typeface="Arial MT"/>
                <a:cs typeface="Arial MT"/>
              </a:rPr>
              <a:t> </a:t>
            </a:r>
            <a:r>
              <a:rPr dirty="0" sz="1800" spc="-20">
                <a:latin typeface="Arial MT"/>
                <a:cs typeface="Arial MT"/>
              </a:rPr>
              <a:t>down</a:t>
            </a:r>
            <a:endParaRPr sz="1800">
              <a:latin typeface="Arial MT"/>
              <a:cs typeface="Arial MT"/>
            </a:endParaRPr>
          </a:p>
          <a:p>
            <a:pPr marL="269240" indent="-256540">
              <a:lnSpc>
                <a:spcPct val="100000"/>
              </a:lnSpc>
              <a:spcBef>
                <a:spcPts val="20"/>
              </a:spcBef>
              <a:buChar char="•"/>
              <a:tabLst>
                <a:tab pos="269240" algn="l"/>
              </a:tabLst>
            </a:pPr>
            <a:r>
              <a:rPr dirty="0" sz="1800">
                <a:latin typeface="Arial MT"/>
                <a:cs typeface="Arial MT"/>
              </a:rPr>
              <a:t>Using</a:t>
            </a:r>
            <a:r>
              <a:rPr dirty="0" sz="1800" spc="-20">
                <a:latin typeface="Arial MT"/>
                <a:cs typeface="Arial MT"/>
              </a:rPr>
              <a:t> </a:t>
            </a:r>
            <a:r>
              <a:rPr dirty="0" sz="1800">
                <a:latin typeface="Arial MT"/>
                <a:cs typeface="Arial MT"/>
              </a:rPr>
              <a:t>longer/larger</a:t>
            </a:r>
            <a:r>
              <a:rPr dirty="0" sz="1800" spc="-55">
                <a:latin typeface="Arial MT"/>
                <a:cs typeface="Arial MT"/>
              </a:rPr>
              <a:t> </a:t>
            </a:r>
            <a:r>
              <a:rPr dirty="0" sz="1800">
                <a:latin typeface="Arial MT"/>
                <a:cs typeface="Arial MT"/>
              </a:rPr>
              <a:t>amount</a:t>
            </a:r>
            <a:r>
              <a:rPr dirty="0" sz="1800" spc="-30">
                <a:latin typeface="Arial MT"/>
                <a:cs typeface="Arial MT"/>
              </a:rPr>
              <a:t> </a:t>
            </a:r>
            <a:r>
              <a:rPr dirty="0" sz="1800">
                <a:latin typeface="Arial MT"/>
                <a:cs typeface="Arial MT"/>
              </a:rPr>
              <a:t>than</a:t>
            </a:r>
            <a:r>
              <a:rPr dirty="0" sz="1800" spc="-5">
                <a:latin typeface="Arial MT"/>
                <a:cs typeface="Arial MT"/>
              </a:rPr>
              <a:t> </a:t>
            </a:r>
            <a:r>
              <a:rPr dirty="0" sz="1800" spc="-10">
                <a:latin typeface="Arial MT"/>
                <a:cs typeface="Arial MT"/>
              </a:rPr>
              <a:t>intended</a:t>
            </a:r>
            <a:endParaRPr sz="1800">
              <a:latin typeface="Arial MT"/>
              <a:cs typeface="Arial MT"/>
            </a:endParaRPr>
          </a:p>
          <a:p>
            <a:pPr marL="269240" indent="-256540">
              <a:lnSpc>
                <a:spcPct val="100000"/>
              </a:lnSpc>
              <a:spcBef>
                <a:spcPts val="15"/>
              </a:spcBef>
              <a:buChar char="•"/>
              <a:tabLst>
                <a:tab pos="269240" algn="l"/>
              </a:tabLst>
            </a:pPr>
            <a:r>
              <a:rPr dirty="0" sz="1800">
                <a:latin typeface="Arial MT"/>
                <a:cs typeface="Arial MT"/>
              </a:rPr>
              <a:t>Large</a:t>
            </a:r>
            <a:r>
              <a:rPr dirty="0" sz="1800" spc="-45">
                <a:latin typeface="Arial MT"/>
                <a:cs typeface="Arial MT"/>
              </a:rPr>
              <a:t> </a:t>
            </a:r>
            <a:r>
              <a:rPr dirty="0" sz="1800">
                <a:latin typeface="Arial MT"/>
                <a:cs typeface="Arial MT"/>
              </a:rPr>
              <a:t>amount</a:t>
            </a:r>
            <a:r>
              <a:rPr dirty="0" sz="1800" spc="20">
                <a:latin typeface="Arial MT"/>
                <a:cs typeface="Arial MT"/>
              </a:rPr>
              <a:t> </a:t>
            </a:r>
            <a:r>
              <a:rPr dirty="0" sz="1800">
                <a:latin typeface="Arial MT"/>
                <a:cs typeface="Arial MT"/>
              </a:rPr>
              <a:t>of</a:t>
            </a:r>
            <a:r>
              <a:rPr dirty="0" sz="1800" spc="-55">
                <a:latin typeface="Arial MT"/>
                <a:cs typeface="Arial MT"/>
              </a:rPr>
              <a:t> </a:t>
            </a:r>
            <a:r>
              <a:rPr dirty="0" sz="1800">
                <a:latin typeface="Arial MT"/>
                <a:cs typeface="Arial MT"/>
              </a:rPr>
              <a:t>time/effort</a:t>
            </a:r>
            <a:r>
              <a:rPr dirty="0" sz="1800" spc="15">
                <a:latin typeface="Arial MT"/>
                <a:cs typeface="Arial MT"/>
              </a:rPr>
              <a:t> </a:t>
            </a:r>
            <a:r>
              <a:rPr dirty="0" sz="1800">
                <a:latin typeface="Arial MT"/>
                <a:cs typeface="Arial MT"/>
              </a:rPr>
              <a:t>obtaining</a:t>
            </a:r>
            <a:r>
              <a:rPr dirty="0" sz="1800" spc="-30">
                <a:latin typeface="Arial MT"/>
                <a:cs typeface="Arial MT"/>
              </a:rPr>
              <a:t> </a:t>
            </a:r>
            <a:r>
              <a:rPr dirty="0" sz="1800">
                <a:latin typeface="Arial MT"/>
                <a:cs typeface="Arial MT"/>
              </a:rPr>
              <a:t>or</a:t>
            </a:r>
            <a:r>
              <a:rPr dirty="0" sz="1800" spc="-5">
                <a:latin typeface="Arial MT"/>
                <a:cs typeface="Arial MT"/>
              </a:rPr>
              <a:t> </a:t>
            </a:r>
            <a:r>
              <a:rPr dirty="0" sz="1800">
                <a:latin typeface="Arial MT"/>
                <a:cs typeface="Arial MT"/>
              </a:rPr>
              <a:t>recovering</a:t>
            </a:r>
            <a:r>
              <a:rPr dirty="0" sz="1800" spc="-30">
                <a:latin typeface="Arial MT"/>
                <a:cs typeface="Arial MT"/>
              </a:rPr>
              <a:t> </a:t>
            </a:r>
            <a:r>
              <a:rPr dirty="0" sz="1800">
                <a:latin typeface="Arial MT"/>
                <a:cs typeface="Arial MT"/>
              </a:rPr>
              <a:t>from</a:t>
            </a:r>
            <a:r>
              <a:rPr dirty="0" sz="1800" spc="-5">
                <a:latin typeface="Arial MT"/>
                <a:cs typeface="Arial MT"/>
              </a:rPr>
              <a:t> </a:t>
            </a:r>
            <a:r>
              <a:rPr dirty="0" sz="1800" spc="-10">
                <a:latin typeface="Arial MT"/>
                <a:cs typeface="Arial MT"/>
              </a:rPr>
              <a:t>opioids</a:t>
            </a:r>
            <a:endParaRPr sz="1800">
              <a:latin typeface="Arial MT"/>
              <a:cs typeface="Arial MT"/>
            </a:endParaRPr>
          </a:p>
        </p:txBody>
      </p:sp>
      <p:sp>
        <p:nvSpPr>
          <p:cNvPr id="7" name="object 7" descr=""/>
          <p:cNvSpPr txBox="1"/>
          <p:nvPr/>
        </p:nvSpPr>
        <p:spPr>
          <a:xfrm>
            <a:off x="8918193" y="2717482"/>
            <a:ext cx="1716405" cy="1406525"/>
          </a:xfrm>
          <a:prstGeom prst="rect">
            <a:avLst/>
          </a:prstGeom>
        </p:spPr>
        <p:txBody>
          <a:bodyPr wrap="square" lIns="0" tIns="10160" rIns="0" bIns="0" rtlCol="0" vert="horz">
            <a:spAutoFit/>
          </a:bodyPr>
          <a:lstStyle/>
          <a:p>
            <a:pPr algn="just" marL="12700" marR="5080">
              <a:lnSpc>
                <a:spcPct val="100899"/>
              </a:lnSpc>
              <a:spcBef>
                <a:spcPts val="80"/>
              </a:spcBef>
            </a:pPr>
            <a:r>
              <a:rPr dirty="0" sz="1800" i="1">
                <a:solidFill>
                  <a:srgbClr val="0D2841"/>
                </a:solidFill>
                <a:latin typeface="Arial"/>
                <a:cs typeface="Arial"/>
              </a:rPr>
              <a:t>Severity</a:t>
            </a:r>
            <a:r>
              <a:rPr dirty="0" sz="1800" spc="-70" i="1">
                <a:solidFill>
                  <a:srgbClr val="0D2841"/>
                </a:solidFill>
                <a:latin typeface="Arial"/>
                <a:cs typeface="Arial"/>
              </a:rPr>
              <a:t> </a:t>
            </a:r>
            <a:r>
              <a:rPr dirty="0" sz="1800" spc="-10" i="1">
                <a:solidFill>
                  <a:srgbClr val="0D2841"/>
                </a:solidFill>
                <a:latin typeface="Arial"/>
                <a:cs typeface="Arial"/>
              </a:rPr>
              <a:t>defined </a:t>
            </a:r>
            <a:r>
              <a:rPr dirty="0" sz="1800" i="1">
                <a:solidFill>
                  <a:srgbClr val="0D2841"/>
                </a:solidFill>
                <a:latin typeface="Arial"/>
                <a:cs typeface="Arial"/>
              </a:rPr>
              <a:t>by</a:t>
            </a:r>
            <a:r>
              <a:rPr dirty="0" sz="1800" spc="5" i="1">
                <a:solidFill>
                  <a:srgbClr val="0D2841"/>
                </a:solidFill>
                <a:latin typeface="Arial"/>
                <a:cs typeface="Arial"/>
              </a:rPr>
              <a:t> </a:t>
            </a:r>
            <a:r>
              <a:rPr dirty="0" sz="1800" i="1">
                <a:solidFill>
                  <a:srgbClr val="0D2841"/>
                </a:solidFill>
                <a:latin typeface="Arial"/>
                <a:cs typeface="Arial"/>
              </a:rPr>
              <a:t>#</a:t>
            </a:r>
            <a:r>
              <a:rPr dirty="0" sz="1800" spc="-20" i="1">
                <a:solidFill>
                  <a:srgbClr val="0D2841"/>
                </a:solidFill>
                <a:latin typeface="Arial"/>
                <a:cs typeface="Arial"/>
              </a:rPr>
              <a:t> </a:t>
            </a:r>
            <a:r>
              <a:rPr dirty="0" sz="1800" i="1">
                <a:solidFill>
                  <a:srgbClr val="0D2841"/>
                </a:solidFill>
                <a:latin typeface="Arial"/>
                <a:cs typeface="Arial"/>
              </a:rPr>
              <a:t>criteria</a:t>
            </a:r>
            <a:r>
              <a:rPr dirty="0" sz="1800" spc="-15" i="1">
                <a:solidFill>
                  <a:srgbClr val="0D2841"/>
                </a:solidFill>
                <a:latin typeface="Arial"/>
                <a:cs typeface="Arial"/>
              </a:rPr>
              <a:t> </a:t>
            </a:r>
            <a:r>
              <a:rPr dirty="0" sz="1800" spc="-20" i="1">
                <a:solidFill>
                  <a:srgbClr val="0D2841"/>
                </a:solidFill>
                <a:latin typeface="Arial"/>
                <a:cs typeface="Arial"/>
              </a:rPr>
              <a:t>met: </a:t>
            </a:r>
            <a:r>
              <a:rPr dirty="0" sz="1800" spc="-10" i="1">
                <a:solidFill>
                  <a:srgbClr val="0D2841"/>
                </a:solidFill>
                <a:latin typeface="Arial"/>
                <a:cs typeface="Arial"/>
              </a:rPr>
              <a:t>2-3=Mild</a:t>
            </a:r>
            <a:endParaRPr sz="1800">
              <a:latin typeface="Arial"/>
              <a:cs typeface="Arial"/>
            </a:endParaRPr>
          </a:p>
          <a:p>
            <a:pPr marL="12700">
              <a:lnSpc>
                <a:spcPct val="100000"/>
              </a:lnSpc>
              <a:spcBef>
                <a:spcPts val="20"/>
              </a:spcBef>
            </a:pPr>
            <a:r>
              <a:rPr dirty="0" sz="1800" spc="-10" i="1">
                <a:solidFill>
                  <a:srgbClr val="0D2841"/>
                </a:solidFill>
                <a:latin typeface="Arial"/>
                <a:cs typeface="Arial"/>
              </a:rPr>
              <a:t>4-5=Moderate</a:t>
            </a:r>
            <a:endParaRPr sz="1800">
              <a:latin typeface="Arial"/>
              <a:cs typeface="Arial"/>
            </a:endParaRPr>
          </a:p>
          <a:p>
            <a:pPr marL="12700">
              <a:lnSpc>
                <a:spcPct val="100000"/>
              </a:lnSpc>
              <a:spcBef>
                <a:spcPts val="15"/>
              </a:spcBef>
            </a:pPr>
            <a:r>
              <a:rPr dirty="0" sz="1800" spc="-10" i="1">
                <a:solidFill>
                  <a:srgbClr val="0D2841"/>
                </a:solidFill>
                <a:latin typeface="Arial"/>
                <a:cs typeface="Arial"/>
              </a:rPr>
              <a:t>&gt;6=Severe</a:t>
            </a:r>
            <a:endParaRPr sz="1800">
              <a:latin typeface="Arial"/>
              <a:cs typeface="Arial"/>
            </a:endParaRPr>
          </a:p>
        </p:txBody>
      </p:sp>
      <p:sp>
        <p:nvSpPr>
          <p:cNvPr id="8" name="object 8" descr=""/>
          <p:cNvSpPr txBox="1"/>
          <p:nvPr/>
        </p:nvSpPr>
        <p:spPr>
          <a:xfrm>
            <a:off x="1104900" y="4580191"/>
            <a:ext cx="6407150" cy="2172335"/>
          </a:xfrm>
          <a:prstGeom prst="rect">
            <a:avLst/>
          </a:prstGeom>
        </p:spPr>
        <p:txBody>
          <a:bodyPr wrap="square" lIns="0" tIns="12700" rIns="0" bIns="0" rtlCol="0" vert="horz">
            <a:spAutoFit/>
          </a:bodyPr>
          <a:lstStyle/>
          <a:p>
            <a:pPr marL="12700">
              <a:lnSpc>
                <a:spcPct val="100000"/>
              </a:lnSpc>
              <a:spcBef>
                <a:spcPts val="100"/>
              </a:spcBef>
            </a:pPr>
            <a:r>
              <a:rPr dirty="0" u="sng" sz="1800" b="1">
                <a:uFill>
                  <a:solidFill>
                    <a:srgbClr val="000000"/>
                  </a:solidFill>
                </a:uFill>
                <a:latin typeface="Arial"/>
                <a:cs typeface="Arial"/>
              </a:rPr>
              <a:t>Negative</a:t>
            </a:r>
            <a:r>
              <a:rPr dirty="0" u="sng" sz="1800" spc="-10" b="1">
                <a:uFill>
                  <a:solidFill>
                    <a:srgbClr val="000000"/>
                  </a:solidFill>
                </a:uFill>
                <a:latin typeface="Arial"/>
                <a:cs typeface="Arial"/>
              </a:rPr>
              <a:t> consequences</a:t>
            </a:r>
            <a:endParaRPr sz="1800">
              <a:latin typeface="Arial"/>
              <a:cs typeface="Arial"/>
            </a:endParaRPr>
          </a:p>
          <a:p>
            <a:pPr marL="269240" indent="-256540">
              <a:lnSpc>
                <a:spcPts val="2135"/>
              </a:lnSpc>
              <a:spcBef>
                <a:spcPts val="20"/>
              </a:spcBef>
              <a:buChar char="•"/>
              <a:tabLst>
                <a:tab pos="269240" algn="l"/>
              </a:tabLst>
            </a:pPr>
            <a:r>
              <a:rPr dirty="0" sz="1800">
                <a:latin typeface="Arial MT"/>
                <a:cs typeface="Arial MT"/>
              </a:rPr>
              <a:t>Unable</a:t>
            </a:r>
            <a:r>
              <a:rPr dirty="0" sz="1800" spc="-30">
                <a:latin typeface="Arial MT"/>
                <a:cs typeface="Arial MT"/>
              </a:rPr>
              <a:t> </a:t>
            </a:r>
            <a:r>
              <a:rPr dirty="0" sz="1800">
                <a:latin typeface="Arial MT"/>
                <a:cs typeface="Arial MT"/>
              </a:rPr>
              <a:t>to</a:t>
            </a:r>
            <a:r>
              <a:rPr dirty="0" sz="1800" spc="-15">
                <a:latin typeface="Arial MT"/>
                <a:cs typeface="Arial MT"/>
              </a:rPr>
              <a:t> </a:t>
            </a:r>
            <a:r>
              <a:rPr dirty="0" sz="1800">
                <a:latin typeface="Arial MT"/>
                <a:cs typeface="Arial MT"/>
              </a:rPr>
              <a:t>fulfill</a:t>
            </a:r>
            <a:r>
              <a:rPr dirty="0" sz="1800" spc="-20">
                <a:latin typeface="Arial MT"/>
                <a:cs typeface="Arial MT"/>
              </a:rPr>
              <a:t> </a:t>
            </a:r>
            <a:r>
              <a:rPr dirty="0" sz="1800">
                <a:latin typeface="Arial MT"/>
                <a:cs typeface="Arial MT"/>
              </a:rPr>
              <a:t>roles</a:t>
            </a:r>
            <a:r>
              <a:rPr dirty="0" sz="1800" spc="5">
                <a:latin typeface="Arial MT"/>
                <a:cs typeface="Arial MT"/>
              </a:rPr>
              <a:t> </a:t>
            </a:r>
            <a:r>
              <a:rPr dirty="0" sz="1800">
                <a:latin typeface="Arial MT"/>
                <a:cs typeface="Arial MT"/>
              </a:rPr>
              <a:t>(work,</a:t>
            </a:r>
            <a:r>
              <a:rPr dirty="0" sz="1800" spc="40">
                <a:latin typeface="Arial MT"/>
                <a:cs typeface="Arial MT"/>
              </a:rPr>
              <a:t> </a:t>
            </a:r>
            <a:r>
              <a:rPr dirty="0" sz="1800" spc="-10">
                <a:latin typeface="Arial MT"/>
                <a:cs typeface="Arial MT"/>
              </a:rPr>
              <a:t>parenting)</a:t>
            </a:r>
            <a:endParaRPr sz="1800">
              <a:latin typeface="Arial MT"/>
              <a:cs typeface="Arial MT"/>
            </a:endParaRPr>
          </a:p>
          <a:p>
            <a:pPr marL="269240" indent="-256540">
              <a:lnSpc>
                <a:spcPts val="2135"/>
              </a:lnSpc>
              <a:buChar char="•"/>
              <a:tabLst>
                <a:tab pos="269240" algn="l"/>
              </a:tabLst>
            </a:pPr>
            <a:r>
              <a:rPr dirty="0" sz="1800">
                <a:latin typeface="Arial MT"/>
                <a:cs typeface="Arial MT"/>
              </a:rPr>
              <a:t>Negative</a:t>
            </a:r>
            <a:r>
              <a:rPr dirty="0" sz="1800" spc="-30">
                <a:latin typeface="Arial MT"/>
                <a:cs typeface="Arial MT"/>
              </a:rPr>
              <a:t> </a:t>
            </a:r>
            <a:r>
              <a:rPr dirty="0" sz="1800">
                <a:latin typeface="Arial MT"/>
                <a:cs typeface="Arial MT"/>
              </a:rPr>
              <a:t>impact</a:t>
            </a:r>
            <a:r>
              <a:rPr dirty="0" sz="1800" spc="20">
                <a:latin typeface="Arial MT"/>
                <a:cs typeface="Arial MT"/>
              </a:rPr>
              <a:t> </a:t>
            </a:r>
            <a:r>
              <a:rPr dirty="0" sz="1800">
                <a:latin typeface="Arial MT"/>
                <a:cs typeface="Arial MT"/>
              </a:rPr>
              <a:t>on</a:t>
            </a:r>
            <a:r>
              <a:rPr dirty="0" sz="1800" spc="-25">
                <a:latin typeface="Arial MT"/>
                <a:cs typeface="Arial MT"/>
              </a:rPr>
              <a:t> </a:t>
            </a:r>
            <a:r>
              <a:rPr dirty="0" sz="1800" spc="-10">
                <a:latin typeface="Arial MT"/>
                <a:cs typeface="Arial MT"/>
              </a:rPr>
              <a:t>relationships</a:t>
            </a:r>
            <a:endParaRPr sz="1800">
              <a:latin typeface="Arial MT"/>
              <a:cs typeface="Arial MT"/>
            </a:endParaRPr>
          </a:p>
          <a:p>
            <a:pPr marL="269240" indent="-256540">
              <a:lnSpc>
                <a:spcPct val="100000"/>
              </a:lnSpc>
              <a:spcBef>
                <a:spcPts val="15"/>
              </a:spcBef>
              <a:buChar char="•"/>
              <a:tabLst>
                <a:tab pos="269240" algn="l"/>
              </a:tabLst>
            </a:pPr>
            <a:r>
              <a:rPr dirty="0" sz="1800">
                <a:latin typeface="Arial MT"/>
                <a:cs typeface="Arial MT"/>
              </a:rPr>
              <a:t>Hazardous</a:t>
            </a:r>
            <a:r>
              <a:rPr dirty="0" sz="1800" spc="-5">
                <a:latin typeface="Arial MT"/>
                <a:cs typeface="Arial MT"/>
              </a:rPr>
              <a:t> </a:t>
            </a:r>
            <a:r>
              <a:rPr dirty="0" sz="1800">
                <a:latin typeface="Arial MT"/>
                <a:cs typeface="Arial MT"/>
              </a:rPr>
              <a:t>conditions</a:t>
            </a:r>
            <a:r>
              <a:rPr dirty="0" sz="1800" spc="-70">
                <a:latin typeface="Arial MT"/>
                <a:cs typeface="Arial MT"/>
              </a:rPr>
              <a:t> </a:t>
            </a:r>
            <a:r>
              <a:rPr dirty="0" sz="1800" spc="-20">
                <a:latin typeface="Arial MT"/>
                <a:cs typeface="Arial MT"/>
              </a:rPr>
              <a:t>(DUI)</a:t>
            </a:r>
            <a:endParaRPr sz="1800">
              <a:latin typeface="Arial MT"/>
              <a:cs typeface="Arial MT"/>
            </a:endParaRPr>
          </a:p>
          <a:p>
            <a:pPr marL="269240" indent="-256540">
              <a:lnSpc>
                <a:spcPct val="100000"/>
              </a:lnSpc>
              <a:spcBef>
                <a:spcPts val="20"/>
              </a:spcBef>
              <a:buChar char="•"/>
              <a:tabLst>
                <a:tab pos="269240" algn="l"/>
              </a:tabLst>
            </a:pPr>
            <a:r>
              <a:rPr dirty="0" sz="1800">
                <a:latin typeface="Arial MT"/>
                <a:cs typeface="Arial MT"/>
              </a:rPr>
              <a:t>Negative</a:t>
            </a:r>
            <a:r>
              <a:rPr dirty="0" sz="1800" spc="-35">
                <a:latin typeface="Arial MT"/>
                <a:cs typeface="Arial MT"/>
              </a:rPr>
              <a:t> </a:t>
            </a:r>
            <a:r>
              <a:rPr dirty="0" sz="1800">
                <a:latin typeface="Arial MT"/>
                <a:cs typeface="Arial MT"/>
              </a:rPr>
              <a:t>physical</a:t>
            </a:r>
            <a:r>
              <a:rPr dirty="0" sz="1800" spc="-20">
                <a:latin typeface="Arial MT"/>
                <a:cs typeface="Arial MT"/>
              </a:rPr>
              <a:t> </a:t>
            </a:r>
            <a:r>
              <a:rPr dirty="0" sz="1800">
                <a:latin typeface="Arial MT"/>
                <a:cs typeface="Arial MT"/>
              </a:rPr>
              <a:t>or psychosocial</a:t>
            </a:r>
            <a:r>
              <a:rPr dirty="0" sz="1800" spc="-20">
                <a:latin typeface="Arial MT"/>
                <a:cs typeface="Arial MT"/>
              </a:rPr>
              <a:t> </a:t>
            </a:r>
            <a:r>
              <a:rPr dirty="0" sz="1800" spc="-10">
                <a:latin typeface="Arial MT"/>
                <a:cs typeface="Arial MT"/>
              </a:rPr>
              <a:t>consequences</a:t>
            </a:r>
            <a:endParaRPr sz="1800">
              <a:latin typeface="Arial MT"/>
              <a:cs typeface="Arial MT"/>
            </a:endParaRPr>
          </a:p>
          <a:p>
            <a:pPr marL="269240" indent="-256540">
              <a:lnSpc>
                <a:spcPct val="100000"/>
              </a:lnSpc>
              <a:spcBef>
                <a:spcPts val="15"/>
              </a:spcBef>
              <a:buChar char="•"/>
              <a:tabLst>
                <a:tab pos="269240" algn="l"/>
              </a:tabLst>
            </a:pPr>
            <a:r>
              <a:rPr dirty="0" sz="1800">
                <a:latin typeface="Arial MT"/>
                <a:cs typeface="Arial MT"/>
              </a:rPr>
              <a:t>Social/recreational</a:t>
            </a:r>
            <a:r>
              <a:rPr dirty="0" sz="1800" spc="-40">
                <a:latin typeface="Arial MT"/>
                <a:cs typeface="Arial MT"/>
              </a:rPr>
              <a:t> </a:t>
            </a:r>
            <a:r>
              <a:rPr dirty="0" sz="1800">
                <a:latin typeface="Arial MT"/>
                <a:cs typeface="Arial MT"/>
              </a:rPr>
              <a:t>activities given</a:t>
            </a:r>
            <a:r>
              <a:rPr dirty="0" sz="1800" spc="-25">
                <a:latin typeface="Arial MT"/>
                <a:cs typeface="Arial MT"/>
              </a:rPr>
              <a:t> up</a:t>
            </a:r>
            <a:endParaRPr sz="1800">
              <a:latin typeface="Arial MT"/>
              <a:cs typeface="Arial MT"/>
            </a:endParaRPr>
          </a:p>
          <a:p>
            <a:pPr>
              <a:lnSpc>
                <a:spcPct val="100000"/>
              </a:lnSpc>
              <a:spcBef>
                <a:spcPts val="170"/>
              </a:spcBef>
            </a:pPr>
            <a:endParaRPr sz="1800">
              <a:latin typeface="Arial MT"/>
              <a:cs typeface="Arial MT"/>
            </a:endParaRPr>
          </a:p>
          <a:p>
            <a:pPr marL="12700">
              <a:lnSpc>
                <a:spcPct val="100000"/>
              </a:lnSpc>
            </a:pPr>
            <a:r>
              <a:rPr dirty="0" sz="1400">
                <a:solidFill>
                  <a:srgbClr val="0D2841"/>
                </a:solidFill>
                <a:latin typeface="Arial MT"/>
                <a:cs typeface="Arial MT"/>
              </a:rPr>
              <a:t>*Tolerance</a:t>
            </a:r>
            <a:r>
              <a:rPr dirty="0" sz="1400" spc="-85">
                <a:solidFill>
                  <a:srgbClr val="0D2841"/>
                </a:solidFill>
                <a:latin typeface="Arial MT"/>
                <a:cs typeface="Arial MT"/>
              </a:rPr>
              <a:t> </a:t>
            </a:r>
            <a:r>
              <a:rPr dirty="0" sz="1400">
                <a:solidFill>
                  <a:srgbClr val="0D2841"/>
                </a:solidFill>
                <a:latin typeface="Arial MT"/>
                <a:cs typeface="Arial MT"/>
              </a:rPr>
              <a:t>and</a:t>
            </a:r>
            <a:r>
              <a:rPr dirty="0" sz="1400" spc="-85">
                <a:solidFill>
                  <a:srgbClr val="0D2841"/>
                </a:solidFill>
                <a:latin typeface="Arial MT"/>
                <a:cs typeface="Arial MT"/>
              </a:rPr>
              <a:t> </a:t>
            </a:r>
            <a:r>
              <a:rPr dirty="0" sz="1400">
                <a:solidFill>
                  <a:srgbClr val="0D2841"/>
                </a:solidFill>
                <a:latin typeface="Arial MT"/>
                <a:cs typeface="Arial MT"/>
              </a:rPr>
              <a:t>withdrawal</a:t>
            </a:r>
            <a:r>
              <a:rPr dirty="0" sz="1400" spc="5">
                <a:solidFill>
                  <a:srgbClr val="0D2841"/>
                </a:solidFill>
                <a:latin typeface="Arial MT"/>
                <a:cs typeface="Arial MT"/>
              </a:rPr>
              <a:t> </a:t>
            </a:r>
            <a:r>
              <a:rPr dirty="0" sz="1400">
                <a:solidFill>
                  <a:srgbClr val="0D2841"/>
                </a:solidFill>
                <a:latin typeface="Arial MT"/>
                <a:cs typeface="Arial MT"/>
              </a:rPr>
              <a:t>are</a:t>
            </a:r>
            <a:r>
              <a:rPr dirty="0" sz="1400" spc="-20">
                <a:solidFill>
                  <a:srgbClr val="0D2841"/>
                </a:solidFill>
                <a:latin typeface="Arial MT"/>
                <a:cs typeface="Arial MT"/>
              </a:rPr>
              <a:t> </a:t>
            </a:r>
            <a:r>
              <a:rPr dirty="0" sz="1400">
                <a:solidFill>
                  <a:srgbClr val="0D2841"/>
                </a:solidFill>
                <a:latin typeface="Arial MT"/>
                <a:cs typeface="Arial MT"/>
              </a:rPr>
              <a:t>not</a:t>
            </a:r>
            <a:r>
              <a:rPr dirty="0" sz="1400" spc="5">
                <a:solidFill>
                  <a:srgbClr val="0D2841"/>
                </a:solidFill>
                <a:latin typeface="Arial MT"/>
                <a:cs typeface="Arial MT"/>
              </a:rPr>
              <a:t> </a:t>
            </a:r>
            <a:r>
              <a:rPr dirty="0" sz="1400">
                <a:solidFill>
                  <a:srgbClr val="0D2841"/>
                </a:solidFill>
                <a:latin typeface="Arial MT"/>
                <a:cs typeface="Arial MT"/>
              </a:rPr>
              <a:t>applicable</a:t>
            </a:r>
            <a:r>
              <a:rPr dirty="0" sz="1400" spc="-20">
                <a:solidFill>
                  <a:srgbClr val="0D2841"/>
                </a:solidFill>
                <a:latin typeface="Arial MT"/>
                <a:cs typeface="Arial MT"/>
              </a:rPr>
              <a:t> </a:t>
            </a:r>
            <a:r>
              <a:rPr dirty="0" sz="1400">
                <a:solidFill>
                  <a:srgbClr val="0D2841"/>
                </a:solidFill>
                <a:latin typeface="Arial MT"/>
                <a:cs typeface="Arial MT"/>
              </a:rPr>
              <a:t>if</a:t>
            </a:r>
            <a:r>
              <a:rPr dirty="0" sz="1400" spc="-60">
                <a:solidFill>
                  <a:srgbClr val="0D2841"/>
                </a:solidFill>
                <a:latin typeface="Arial MT"/>
                <a:cs typeface="Arial MT"/>
              </a:rPr>
              <a:t> </a:t>
            </a:r>
            <a:r>
              <a:rPr dirty="0" sz="1400">
                <a:solidFill>
                  <a:srgbClr val="0D2841"/>
                </a:solidFill>
                <a:latin typeface="Arial MT"/>
                <a:cs typeface="Arial MT"/>
              </a:rPr>
              <a:t>taking</a:t>
            </a:r>
            <a:r>
              <a:rPr dirty="0" sz="1400" spc="-15">
                <a:solidFill>
                  <a:srgbClr val="0D2841"/>
                </a:solidFill>
                <a:latin typeface="Arial MT"/>
                <a:cs typeface="Arial MT"/>
              </a:rPr>
              <a:t> </a:t>
            </a:r>
            <a:r>
              <a:rPr dirty="0" sz="1400">
                <a:solidFill>
                  <a:srgbClr val="0D2841"/>
                </a:solidFill>
                <a:latin typeface="Arial MT"/>
                <a:cs typeface="Arial MT"/>
              </a:rPr>
              <a:t>opioids</a:t>
            </a:r>
            <a:r>
              <a:rPr dirty="0" sz="1400" spc="-80">
                <a:solidFill>
                  <a:srgbClr val="0D2841"/>
                </a:solidFill>
                <a:latin typeface="Arial MT"/>
                <a:cs typeface="Arial MT"/>
              </a:rPr>
              <a:t> </a:t>
            </a:r>
            <a:r>
              <a:rPr dirty="0" sz="1400">
                <a:solidFill>
                  <a:srgbClr val="0D2841"/>
                </a:solidFill>
                <a:latin typeface="Arial MT"/>
                <a:cs typeface="Arial MT"/>
              </a:rPr>
              <a:t>soley</a:t>
            </a:r>
            <a:r>
              <a:rPr dirty="0" sz="1400" spc="-10">
                <a:solidFill>
                  <a:srgbClr val="0D2841"/>
                </a:solidFill>
                <a:latin typeface="Arial MT"/>
                <a:cs typeface="Arial MT"/>
              </a:rPr>
              <a:t> </a:t>
            </a:r>
            <a:r>
              <a:rPr dirty="0" sz="1400">
                <a:solidFill>
                  <a:srgbClr val="0D2841"/>
                </a:solidFill>
                <a:latin typeface="Arial MT"/>
                <a:cs typeface="Arial MT"/>
              </a:rPr>
              <a:t>as</a:t>
            </a:r>
            <a:r>
              <a:rPr dirty="0" sz="1400" spc="-10">
                <a:solidFill>
                  <a:srgbClr val="0D2841"/>
                </a:solidFill>
                <a:latin typeface="Arial MT"/>
                <a:cs typeface="Arial MT"/>
              </a:rPr>
              <a:t> prescribed</a:t>
            </a:r>
            <a:endParaRPr sz="1400">
              <a:latin typeface="Arial MT"/>
              <a:cs typeface="Arial M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F72A8-1DC8-DCC0-5424-CD9497D77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53354-7A14-A7A2-EF53-593F72F2355E}"/>
              </a:ext>
            </a:extLst>
          </p:cNvPr>
          <p:cNvSpPr>
            <a:spLocks noGrp="1"/>
          </p:cNvSpPr>
          <p:nvPr>
            <p:ph type="title"/>
          </p:nvPr>
        </p:nvSpPr>
        <p:spPr>
          <a:xfrm>
            <a:off x="628650" y="365127"/>
            <a:ext cx="7886700" cy="701674"/>
          </a:xfrm>
        </p:spPr>
        <p:txBody>
          <a:bodyPr>
            <a:normAutofit/>
          </a:bodyPr>
          <a:lstStyle/>
          <a:p>
            <a:r>
              <a:rPr lang="en-US" sz="3200" dirty="0"/>
              <a:t>Post TTX </a:t>
            </a:r>
            <a:r>
              <a:rPr lang="en-US" sz="3200" dirty="0" err="1"/>
              <a:t>Recomendations</a:t>
            </a:r>
            <a:endParaRPr lang="en-US" sz="3200" dirty="0"/>
          </a:p>
        </p:txBody>
      </p:sp>
      <p:sp>
        <p:nvSpPr>
          <p:cNvPr id="3" name="Text Placeholder 2">
            <a:extLst>
              <a:ext uri="{FF2B5EF4-FFF2-40B4-BE49-F238E27FC236}">
                <a16:creationId xmlns:a16="http://schemas.microsoft.com/office/drawing/2014/main" id="{F70D0AF3-54E6-9819-AB64-B96FABCBC7CD}"/>
              </a:ext>
            </a:extLst>
          </p:cNvPr>
          <p:cNvSpPr>
            <a:spLocks noGrp="1"/>
          </p:cNvSpPr>
          <p:nvPr>
            <p:ph type="body" idx="1"/>
          </p:nvPr>
        </p:nvSpPr>
        <p:spPr>
          <a:xfrm>
            <a:off x="4419600" y="1066801"/>
            <a:ext cx="4495800" cy="4495800"/>
          </a:xfrm>
        </p:spPr>
        <p:txBody>
          <a:bodyPr>
            <a:noAutofit/>
          </a:bodyPr>
          <a:lstStyle/>
          <a:p>
            <a:pPr marL="347663" indent="-347663"/>
            <a:r>
              <a:rPr lang="en-US" sz="2000" dirty="0"/>
              <a:t>Enhance stakeholder collaboration in active shooter plan development.</a:t>
            </a:r>
          </a:p>
          <a:p>
            <a:pPr marL="347663" indent="-347663"/>
            <a:r>
              <a:rPr lang="en-US" sz="2000" dirty="0"/>
              <a:t>Standardize clear, consistent emergency alert protocols.</a:t>
            </a:r>
          </a:p>
          <a:p>
            <a:pPr marL="347663" indent="-347663"/>
            <a:r>
              <a:rPr lang="en-US" sz="2000" dirty="0"/>
              <a:t>Establish formal protocols to assist individuals with disabilities during active shooter incidents.</a:t>
            </a:r>
          </a:p>
          <a:p>
            <a:pPr marL="347663" indent="-347663"/>
            <a:r>
              <a:rPr lang="en-US" sz="2000" dirty="0"/>
              <a:t>Continue frequent and scenario-based training to improve staff preparedness.</a:t>
            </a:r>
          </a:p>
        </p:txBody>
      </p:sp>
      <p:pic>
        <p:nvPicPr>
          <p:cNvPr id="4" name="Picture 3">
            <a:extLst>
              <a:ext uri="{FF2B5EF4-FFF2-40B4-BE49-F238E27FC236}">
                <a16:creationId xmlns:a16="http://schemas.microsoft.com/office/drawing/2014/main" id="{1EF4DC08-C79C-F192-7875-04A9FC0A1739}"/>
              </a:ext>
            </a:extLst>
          </p:cNvPr>
          <p:cNvPicPr>
            <a:picLocks noChangeAspect="1"/>
          </p:cNvPicPr>
          <p:nvPr/>
        </p:nvPicPr>
        <p:blipFill>
          <a:blip r:embed="Rf24082c952854e48">
            <a:extLst>
              <a:ext uri="{28A0092B-C50C-407E-A947-70E740481C1C}">
                <a14:useLocalDpi xmlns:a14="http://schemas.microsoft.com/office/drawing/2010/main" val="0"/>
              </a:ext>
            </a:extLst>
          </a:blip>
          <a:srcRect/>
          <a:stretch/>
        </p:blipFill>
        <p:spPr>
          <a:xfrm>
            <a:off x="381000" y="1562100"/>
            <a:ext cx="3733800" cy="3733800"/>
          </a:xfrm>
          <a:prstGeom prst="rect">
            <a:avLst/>
          </a:prstGeom>
        </p:spPr>
      </p:pic>
    </p:spTree>
    <p:extLst>
      <p:ext uri="{BB962C8B-B14F-4D97-AF65-F5344CB8AC3E}">
        <p14:creationId xmlns:p14="http://schemas.microsoft.com/office/powerpoint/2010/main" val="2357032642"/>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23788209-7A19-47A8-B68A-D70E91C888E6}"/>
              </a:ext>
            </a:extLst>
          </p:cNvPr>
          <p:cNvPicPr>
            <a:picLocks noChangeAspect="1"/>
          </p:cNvPicPr>
          <p:nvPr/>
        </p:nvPicPr>
        <p:blipFill>
          <a:blip r:embed="R747b8f8fc2f2439d" cstate="print">
            <a:extLst>
              <a:ext uri="{28A0092B-C50C-407E-A947-70E740481C1C}">
                <a14:useLocalDpi xmlns:a14="http://schemas.microsoft.com/office/drawing/2010/main" val="0"/>
              </a:ext>
            </a:extLst>
          </a:blip>
          <a:stretch>
            <a:fillRect/>
          </a:stretch>
        </p:blipFill>
        <p:spPr>
          <a:xfrm>
            <a:off x="2101015" y="1370116"/>
            <a:ext cx="4941971" cy="2648075"/>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81D64D35-7909-4058-9A79-0BA819A5415E}"/>
              </a:ext>
            </a:extLst>
          </p:cNvPr>
          <p:cNvPicPr>
            <a:picLocks noChangeAspect="1"/>
          </p:cNvPicPr>
          <p:nvPr/>
        </p:nvPicPr>
        <p:blipFill>
          <a:blip r:embed="R066aa55eccdb49aa">
            <a:extLst>
              <a:ext uri="{28A0092B-C50C-407E-A947-70E740481C1C}">
                <a14:useLocalDpi xmlns:a14="http://schemas.microsoft.com/office/drawing/2010/main" val="0"/>
              </a:ext>
            </a:extLst>
          </a:blip>
          <a:stretch>
            <a:fillRect/>
          </a:stretch>
        </p:blipFill>
        <p:spPr>
          <a:xfrm>
            <a:off x="16484" y="3685212"/>
            <a:ext cx="2708685" cy="2708685"/>
          </a:xfrm>
          <a:prstGeom prst="rect">
            <a:avLst/>
          </a:prstGeom>
        </p:spPr>
      </p:pic>
      <p:sp>
        <p:nvSpPr>
          <p:cNvPr id="2" name="TextBox 1">
            <a:extLst>
              <a:ext uri="{FF2B5EF4-FFF2-40B4-BE49-F238E27FC236}">
                <a16:creationId xmlns:a16="http://schemas.microsoft.com/office/drawing/2014/main" id="{A94EA379-C7D9-C4FD-6FB8-32F104DE6E80}"/>
              </a:ext>
            </a:extLst>
          </p:cNvPr>
          <p:cNvSpPr txBox="1"/>
          <p:nvPr/>
        </p:nvSpPr>
        <p:spPr>
          <a:xfrm>
            <a:off x="3529584" y="4661154"/>
            <a:ext cx="4718304" cy="39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2100" b="1" kern="0" dirty="0">
                <a:solidFill>
                  <a:srgbClr val="000000"/>
                </a:solidFill>
                <a:latin typeface="Century Gothic"/>
                <a:ea typeface="Century Gothic"/>
                <a:cs typeface="Century Gothic"/>
                <a:sym typeface="Century Gothic"/>
                <a:hlinkClick r:id="rcIdd6032fc3b13d43d1"/>
              </a:rPr>
              <a:t>EMTeam@CHCANYS.org</a:t>
            </a:r>
            <a:r>
              <a:rPr lang="en-US" sz="2100" b="1" kern="0" dirty="0">
                <a:solidFill>
                  <a:srgbClr val="000000"/>
                </a:solidFill>
                <a:latin typeface="Century Gothic"/>
                <a:ea typeface="Century Gothic"/>
                <a:cs typeface="Century Gothic"/>
                <a:sym typeface="Century Gothic"/>
              </a:rPr>
              <a:t> </a:t>
            </a:r>
          </a:p>
        </p:txBody>
      </p:sp>
    </p:spTree>
    <p:extLst>
      <p:ext uri="{BB962C8B-B14F-4D97-AF65-F5344CB8AC3E}">
        <p14:creationId xmlns:p14="http://schemas.microsoft.com/office/powerpoint/2010/main" val="4069137438"/>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074B-5BC6-9DFA-A4CF-0E8B9C620215}"/>
              </a:ext>
            </a:extLst>
          </p:cNvPr>
          <p:cNvSpPr>
            <a:spLocks noGrp="1"/>
          </p:cNvSpPr>
          <p:nvPr>
            <p:ph type="title"/>
          </p:nvPr>
        </p:nvSpPr>
        <p:spPr>
          <a:xfrm>
            <a:off x="1092200" y="1248587"/>
            <a:ext cx="10274300" cy="2387600"/>
          </a:xfrm>
        </p:spPr>
        <p:txBody>
          <a:bodyPr vert="horz" lIns="91440" tIns="45720" rIns="91440" bIns="45720" rtlCol="0" anchor="b">
            <a:normAutofit fontScale="90000"/>
          </a:bodyPr>
          <a:lstStyle/>
          <a:p>
            <a:pPr algn="ctr"/>
            <a:r>
              <a:rPr lang="en-US" sz="6400">
                <a:latin typeface="Arial" panose="020B0604020202020204" pitchFamily="34" charset="0"/>
                <a:cs typeface="Arial" panose="020B0604020202020204" pitchFamily="34" charset="0"/>
              </a:rPr>
              <a:t>COMMUNITY</a:t>
            </a:r>
            <a:r>
              <a:rPr lang="en-US" sz="6400" kern="1200">
                <a:latin typeface="Arial" panose="020B0604020202020204" pitchFamily="34" charset="0"/>
                <a:cs typeface="Arial" panose="020B0604020202020204" pitchFamily="34" charset="0"/>
              </a:rPr>
              <a:t> ENGAGEMENT AND RESPONSE</a:t>
            </a:r>
          </a:p>
        </p:txBody>
      </p:sp>
      <p:sp>
        <p:nvSpPr>
          <p:cNvPr id="3" name="TextBox 2">
            <a:extLst>
              <a:ext uri="{FF2B5EF4-FFF2-40B4-BE49-F238E27FC236}">
                <a16:creationId xmlns:a16="http://schemas.microsoft.com/office/drawing/2014/main" id="{98B3B39A-62A8-4809-9456-5FB5AC89E1B7}"/>
              </a:ext>
            </a:extLst>
          </p:cNvPr>
          <p:cNvSpPr txBox="1"/>
          <p:nvPr/>
        </p:nvSpPr>
        <p:spPr>
          <a:xfrm>
            <a:off x="703521" y="4541464"/>
            <a:ext cx="9144000" cy="1563686"/>
          </a:xfrm>
          <a:prstGeom prst="rect">
            <a:avLst/>
          </a:prstGeom>
        </p:spPr>
        <p:txBody>
          <a:bodyPr vert="horz" lIns="91440" tIns="45720" rIns="91440" bIns="45720" rtlCol="0">
            <a:normAutofit lnSpcReduction="10000"/>
          </a:bodyPr>
          <a:lstStyle/>
          <a:p>
            <a:pPr>
              <a:lnSpc>
                <a:spcPct val="90000"/>
              </a:lnSpc>
              <a:spcBef>
                <a:spcPts val="1000"/>
              </a:spcBef>
            </a:pPr>
            <a:r>
              <a:rPr lang="en-US" sz="3200" kern="1200" dirty="0">
                <a:solidFill>
                  <a:schemeClr val="tx1"/>
                </a:solidFill>
                <a:latin typeface="+mn-lt"/>
                <a:ea typeface="+mn-ea"/>
                <a:cs typeface="+mn-cs"/>
              </a:rPr>
              <a:t>Lou Rivera</a:t>
            </a:r>
          </a:p>
          <a:p>
            <a:pPr>
              <a:lnSpc>
                <a:spcPct val="90000"/>
              </a:lnSpc>
              <a:spcBef>
                <a:spcPts val="1000"/>
              </a:spcBef>
            </a:pPr>
            <a:r>
              <a:rPr lang="en-US" sz="3200" kern="1200" dirty="0">
                <a:solidFill>
                  <a:schemeClr val="tx1"/>
                </a:solidFill>
                <a:latin typeface="+mn-lt"/>
                <a:ea typeface="+mn-ea"/>
                <a:cs typeface="+mn-cs"/>
              </a:rPr>
              <a:t>Director of Community Engagement and Response</a:t>
            </a:r>
          </a:p>
          <a:p>
            <a:pPr>
              <a:lnSpc>
                <a:spcPct val="90000"/>
              </a:lnSpc>
              <a:spcBef>
                <a:spcPts val="1000"/>
              </a:spcBef>
            </a:pPr>
            <a:r>
              <a:rPr lang="en-US" sz="3200" kern="1200" dirty="0">
                <a:solidFill>
                  <a:schemeClr val="tx1"/>
                </a:solidFill>
                <a:latin typeface="+mn-lt"/>
                <a:ea typeface="+mn-ea"/>
                <a:cs typeface="+mn-cs"/>
              </a:rPr>
              <a:t>Contact information: </a:t>
            </a:r>
            <a:r>
              <a:rPr lang="en-US" sz="3200" kern="1200" dirty="0">
                <a:solidFill>
                  <a:schemeClr val="tx1"/>
                </a:solidFill>
                <a:latin typeface="+mn-lt"/>
                <a:ea typeface="+mn-ea"/>
                <a:cs typeface="+mn-cs"/>
                <a:hlinkClick r:id="rcIdba234a3463194b12"/>
              </a:rPr>
              <a:t>lrivera10@health.nyc.gov</a:t>
            </a:r>
            <a:r>
              <a:rPr lang="en-US" sz="3200" kern="1200" dirty="0">
                <a:solidFill>
                  <a:schemeClr val="tx1"/>
                </a:solidFill>
                <a:latin typeface="+mn-lt"/>
                <a:ea typeface="+mn-ea"/>
                <a:cs typeface="+mn-cs"/>
              </a:rPr>
              <a:t>  </a:t>
            </a:r>
          </a:p>
        </p:txBody>
      </p:sp>
    </p:spTree>
    <p:extLst>
      <p:ext uri="{BB962C8B-B14F-4D97-AF65-F5344CB8AC3E}">
        <p14:creationId xmlns:p14="http://schemas.microsoft.com/office/powerpoint/2010/main" val="8689124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898" y="413356"/>
            <a:ext cx="6536911" cy="909260"/>
          </a:xfrm>
        </p:spPr>
        <p:txBody>
          <a:bodyPr>
            <a:normAutofit fontScale="90000"/>
          </a:bodyPr>
          <a:lstStyle/>
          <a:p>
            <a:r>
              <a:rPr lang="en-US" dirty="0"/>
              <a:t>The world of community engagement &amp; response</a:t>
            </a:r>
          </a:p>
        </p:txBody>
      </p:sp>
      <p:graphicFrame>
        <p:nvGraphicFramePr>
          <p:cNvPr id="8" name="Diagram 7"/>
          <p:cNvGraphicFramePr/>
          <p:nvPr/>
        </p:nvGraphicFramePr>
        <p:xfrm>
          <a:off x="2616735" y="1387207"/>
          <a:ext cx="7302878" cy="5117797"/>
        </p:xfrm>
        <a:graphic>
          <a:graphicData uri="http://schemas.openxmlformats.org/drawingml/2006/diagram">
            <dgm:relIds xmlns:dgm="http://schemas.openxmlformats.org/drawingml/2006/diagram" xmlns:r="http://schemas.openxmlformats.org/officeDocument/2006/relationships" r:dm="R08163f23a00d430b" r:lo="R733a88f758ca43d0" r:qs="Rb49b9a13b1f64e76" r:cs="Rf7b40bebc8c44afd"/>
          </a:graphicData>
        </a:graphic>
      </p:graphicFrame>
      <p:sp>
        <p:nvSpPr>
          <p:cNvPr id="9" name="Content Placeholder 3"/>
          <p:cNvSpPr txBox="1">
            <a:spLocks/>
          </p:cNvSpPr>
          <p:nvPr/>
        </p:nvSpPr>
        <p:spPr>
          <a:xfrm>
            <a:off x="1971204" y="1471487"/>
            <a:ext cx="1794518" cy="147408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lt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lt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lt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9pPr>
          </a:lstStyle>
          <a:p>
            <a:pPr marL="0" indent="0" algn="ctr">
              <a:buFont typeface="Wingdings 3" panose="05040102010807070707" pitchFamily="18" charset="2"/>
              <a:buNone/>
            </a:pPr>
            <a:r>
              <a:rPr lang="en-US" sz="1400" b="1" dirty="0">
                <a:solidFill>
                  <a:schemeClr val="accent1">
                    <a:lumMod val="75000"/>
                  </a:schemeClr>
                </a:solidFill>
              </a:rPr>
              <a:t>Government Partners</a:t>
            </a:r>
            <a:endParaRPr lang="en-US" sz="1400" dirty="0">
              <a:solidFill>
                <a:schemeClr val="accent1">
                  <a:lumMod val="75000"/>
                </a:schemeClr>
              </a:solidFill>
            </a:endParaRPr>
          </a:p>
        </p:txBody>
      </p:sp>
      <p:sp>
        <p:nvSpPr>
          <p:cNvPr id="10" name="Content Placeholder 3"/>
          <p:cNvSpPr txBox="1">
            <a:spLocks/>
          </p:cNvSpPr>
          <p:nvPr/>
        </p:nvSpPr>
        <p:spPr>
          <a:xfrm>
            <a:off x="978130" y="3333911"/>
            <a:ext cx="1794518" cy="147408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lt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lt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lt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9pPr>
          </a:lstStyle>
          <a:p>
            <a:pPr marL="0" indent="0" algn="ctr">
              <a:buFont typeface="Wingdings 3" panose="05040102010807070707" pitchFamily="18" charset="2"/>
              <a:buNone/>
            </a:pPr>
            <a:r>
              <a:rPr lang="en-US" sz="1400" b="1" dirty="0">
                <a:solidFill>
                  <a:schemeClr val="accent1">
                    <a:lumMod val="75000"/>
                  </a:schemeClr>
                </a:solidFill>
              </a:rPr>
              <a:t>Community Partners</a:t>
            </a:r>
            <a:endParaRPr lang="en-US" sz="1400" dirty="0">
              <a:solidFill>
                <a:schemeClr val="accent1">
                  <a:lumMod val="75000"/>
                </a:schemeClr>
              </a:solidFill>
            </a:endParaRPr>
          </a:p>
        </p:txBody>
      </p:sp>
      <p:sp>
        <p:nvSpPr>
          <p:cNvPr id="11" name="Content Placeholder 3"/>
          <p:cNvSpPr txBox="1">
            <a:spLocks/>
          </p:cNvSpPr>
          <p:nvPr/>
        </p:nvSpPr>
        <p:spPr>
          <a:xfrm>
            <a:off x="9227144" y="1488643"/>
            <a:ext cx="1794518" cy="147408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lt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lt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lt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9pPr>
          </a:lstStyle>
          <a:p>
            <a:pPr marL="0" indent="0" algn="ctr">
              <a:buFont typeface="Wingdings 3" panose="05040102010807070707" pitchFamily="18" charset="2"/>
              <a:buNone/>
            </a:pPr>
            <a:r>
              <a:rPr lang="en-US" sz="1400" b="1" dirty="0">
                <a:solidFill>
                  <a:schemeClr val="accent1">
                    <a:lumMod val="75000"/>
                  </a:schemeClr>
                </a:solidFill>
              </a:rPr>
              <a:t>DOHMH </a:t>
            </a:r>
            <a:endParaRPr lang="en-US" sz="1400" dirty="0">
              <a:solidFill>
                <a:schemeClr val="accent1">
                  <a:lumMod val="75000"/>
                </a:schemeClr>
              </a:solidFill>
            </a:endParaRPr>
          </a:p>
        </p:txBody>
      </p:sp>
      <p:sp>
        <p:nvSpPr>
          <p:cNvPr id="12" name="Content Placeholder 3"/>
          <p:cNvSpPr txBox="1">
            <a:spLocks/>
          </p:cNvSpPr>
          <p:nvPr/>
        </p:nvSpPr>
        <p:spPr>
          <a:xfrm>
            <a:off x="9763700" y="3306536"/>
            <a:ext cx="1794518" cy="147408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lt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lt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lt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9pPr>
          </a:lstStyle>
          <a:p>
            <a:pPr marL="0" indent="0" algn="ctr">
              <a:buFont typeface="Wingdings 3" panose="05040102010807070707" pitchFamily="18" charset="2"/>
              <a:buNone/>
            </a:pPr>
            <a:r>
              <a:rPr lang="en-US" sz="1400" b="1" dirty="0">
                <a:solidFill>
                  <a:schemeClr val="accent1">
                    <a:lumMod val="75000"/>
                  </a:schemeClr>
                </a:solidFill>
              </a:rPr>
              <a:t>Human Services Sector</a:t>
            </a:r>
            <a:endParaRPr lang="en-US" sz="1400" dirty="0">
              <a:solidFill>
                <a:schemeClr val="accent1">
                  <a:lumMod val="75000"/>
                </a:schemeClr>
              </a:solidFill>
            </a:endParaRPr>
          </a:p>
        </p:txBody>
      </p:sp>
      <p:sp>
        <p:nvSpPr>
          <p:cNvPr id="13" name="Content Placeholder 3"/>
          <p:cNvSpPr txBox="1">
            <a:spLocks/>
          </p:cNvSpPr>
          <p:nvPr/>
        </p:nvSpPr>
        <p:spPr>
          <a:xfrm>
            <a:off x="2152159" y="5196336"/>
            <a:ext cx="1794518" cy="147408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lt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lt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lt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9pPr>
          </a:lstStyle>
          <a:p>
            <a:pPr marL="0" indent="0" algn="ctr">
              <a:buFont typeface="Wingdings 3" panose="05040102010807070707" pitchFamily="18" charset="2"/>
              <a:buNone/>
            </a:pPr>
            <a:r>
              <a:rPr lang="en-US" sz="1400" b="1" dirty="0">
                <a:solidFill>
                  <a:schemeClr val="accent1">
                    <a:lumMod val="75000"/>
                  </a:schemeClr>
                </a:solidFill>
              </a:rPr>
              <a:t>Faith-based Sector</a:t>
            </a:r>
            <a:endParaRPr lang="en-US" sz="1400" dirty="0">
              <a:solidFill>
                <a:schemeClr val="accent1">
                  <a:lumMod val="75000"/>
                </a:schemeClr>
              </a:solidFill>
            </a:endParaRPr>
          </a:p>
        </p:txBody>
      </p:sp>
      <p:sp>
        <p:nvSpPr>
          <p:cNvPr id="14" name="Content Placeholder 3"/>
          <p:cNvSpPr txBox="1">
            <a:spLocks/>
          </p:cNvSpPr>
          <p:nvPr/>
        </p:nvSpPr>
        <p:spPr>
          <a:xfrm>
            <a:off x="8934275" y="5248839"/>
            <a:ext cx="1882597" cy="147408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lt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lt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lt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9pPr>
          </a:lstStyle>
          <a:p>
            <a:pPr marL="0" indent="0" algn="ctr">
              <a:buFont typeface="Wingdings 3" panose="05040102010807070707" pitchFamily="18" charset="2"/>
              <a:buNone/>
            </a:pPr>
            <a:r>
              <a:rPr lang="en-US" sz="1400" b="1" dirty="0">
                <a:solidFill>
                  <a:schemeClr val="accent1">
                    <a:lumMod val="75000"/>
                  </a:schemeClr>
                </a:solidFill>
              </a:rPr>
              <a:t>VOADs/COADS</a:t>
            </a:r>
            <a:endParaRPr lang="en-US" sz="1400" dirty="0">
              <a:solidFill>
                <a:schemeClr val="accent1">
                  <a:lumMod val="75000"/>
                </a:schemeClr>
              </a:solidFill>
            </a:endParaRPr>
          </a:p>
        </p:txBody>
      </p:sp>
      <p:sp>
        <p:nvSpPr>
          <p:cNvPr id="15" name="Content Placeholder 3"/>
          <p:cNvSpPr txBox="1">
            <a:spLocks/>
          </p:cNvSpPr>
          <p:nvPr/>
        </p:nvSpPr>
        <p:spPr>
          <a:xfrm>
            <a:off x="7353701" y="352996"/>
            <a:ext cx="1794518" cy="147408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lt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lt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lt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lt1"/>
                </a:solidFill>
                <a:effectLst/>
                <a:latin typeface="+mn-lt"/>
                <a:ea typeface="+mn-ea"/>
                <a:cs typeface="+mn-cs"/>
              </a:defRPr>
            </a:lvl9pPr>
          </a:lstStyle>
          <a:p>
            <a:pPr marL="0" indent="0" algn="ctr">
              <a:buFont typeface="Wingdings 3" panose="05040102010807070707" pitchFamily="18" charset="2"/>
              <a:buNone/>
            </a:pPr>
            <a:r>
              <a:rPr lang="en-US" sz="1400" b="1" dirty="0">
                <a:solidFill>
                  <a:schemeClr val="accent1">
                    <a:lumMod val="75000"/>
                  </a:schemeClr>
                </a:solidFill>
              </a:rPr>
              <a:t>Community Leadership Sector</a:t>
            </a:r>
            <a:endParaRPr lang="en-US" sz="1400" dirty="0">
              <a:solidFill>
                <a:schemeClr val="accent1">
                  <a:lumMod val="75000"/>
                </a:schemeClr>
              </a:solidFill>
            </a:endParaRPr>
          </a:p>
        </p:txBody>
      </p:sp>
    </p:spTree>
    <p:extLst>
      <p:ext uri="{BB962C8B-B14F-4D97-AF65-F5344CB8AC3E}">
        <p14:creationId xmlns:p14="http://schemas.microsoft.com/office/powerpoint/2010/main" val="37393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anim calcmode="lin" valueType="num">
                                      <p:cBhvr additive="base">
                                        <p:cTn id="27" dur="500" fill="hold"/>
                                        <p:tgtEl>
                                          <p:spTgt spid="13">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
                                            <p:bg/>
                                          </p:spTgt>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5">
                                            <p:bg/>
                                          </p:spTgt>
                                        </p:tgtEl>
                                        <p:attrNameLst>
                                          <p:attrName>style.visibility</p:attrName>
                                        </p:attrNameLst>
                                      </p:cBhvr>
                                      <p:to>
                                        <p:strVal val="visible"/>
                                      </p:to>
                                    </p:set>
                                    <p:anim calcmode="lin" valueType="num">
                                      <p:cBhvr additive="base">
                                        <p:cTn id="37" dur="500" fill="hold"/>
                                        <p:tgtEl>
                                          <p:spTgt spid="15">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
                                            <p:bg/>
                                          </p:spTgt>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1">
                                            <p:bg/>
                                          </p:spTgt>
                                        </p:tgtEl>
                                        <p:attrNameLst>
                                          <p:attrName>style.visibility</p:attrName>
                                        </p:attrNameLst>
                                      </p:cBhvr>
                                      <p:to>
                                        <p:strVal val="visible"/>
                                      </p:to>
                                    </p:set>
                                    <p:anim calcmode="lin" valueType="num">
                                      <p:cBhvr additive="base">
                                        <p:cTn id="47"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48" dur="500" fill="hold"/>
                                        <p:tgtEl>
                                          <p:spTgt spid="11">
                                            <p:bg/>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 calcmode="lin" valueType="num">
                                      <p:cBhvr additive="base">
                                        <p:cTn id="5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2">
                                            <p:bg/>
                                          </p:spTgt>
                                        </p:tgtEl>
                                        <p:attrNameLst>
                                          <p:attrName>style.visibility</p:attrName>
                                        </p:attrNameLst>
                                      </p:cBhvr>
                                      <p:to>
                                        <p:strVal val="visible"/>
                                      </p:to>
                                    </p:set>
                                    <p:anim calcmode="lin" valueType="num">
                                      <p:cBhvr additive="base">
                                        <p:cTn id="57"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58" dur="500" fill="hold"/>
                                        <p:tgtEl>
                                          <p:spTgt spid="12">
                                            <p:bg/>
                                          </p:spTgt>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additive="base">
                                        <p:cTn id="6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4">
                                            <p:bg/>
                                          </p:spTgt>
                                        </p:tgtEl>
                                        <p:attrNameLst>
                                          <p:attrName>style.visibility</p:attrName>
                                        </p:attrNameLst>
                                      </p:cBhvr>
                                      <p:to>
                                        <p:strVal val="visible"/>
                                      </p:to>
                                    </p:set>
                                    <p:anim calcmode="lin" valueType="num">
                                      <p:cBhvr additive="base">
                                        <p:cTn id="67" dur="500" fill="hold"/>
                                        <p:tgtEl>
                                          <p:spTgt spid="14">
                                            <p:bg/>
                                          </p:spTgt>
                                        </p:tgtEl>
                                        <p:attrNameLst>
                                          <p:attrName>ppt_x</p:attrName>
                                        </p:attrNameLst>
                                      </p:cBhvr>
                                      <p:tavLst>
                                        <p:tav tm="0">
                                          <p:val>
                                            <p:strVal val="0-#ppt_w/2"/>
                                          </p:val>
                                        </p:tav>
                                        <p:tav tm="100000">
                                          <p:val>
                                            <p:strVal val="#ppt_x"/>
                                          </p:val>
                                        </p:tav>
                                      </p:tavLst>
                                    </p:anim>
                                    <p:anim calcmode="lin" valueType="num">
                                      <p:cBhvr additive="base">
                                        <p:cTn id="68" dur="500" fill="hold"/>
                                        <p:tgtEl>
                                          <p:spTgt spid="14">
                                            <p:bg/>
                                          </p:spTgt>
                                        </p:tgtEl>
                                        <p:attrNameLst>
                                          <p:attrName>ppt_y</p:attrName>
                                        </p:attrNameLst>
                                      </p:cBhvr>
                                      <p:tavLst>
                                        <p:tav tm="0">
                                          <p:val>
                                            <p:strVal val="0-#ppt_h/2"/>
                                          </p:val>
                                        </p:tav>
                                        <p:tav tm="100000">
                                          <p:val>
                                            <p:strVal val="#ppt_y"/>
                                          </p:val>
                                        </p:tav>
                                      </p:tavLst>
                                    </p:anim>
                                  </p:childTnLst>
                                </p:cTn>
                              </p:par>
                              <p:par>
                                <p:cTn id="69" presetID="2" presetClass="entr" presetSubtype="9"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 calcmode="lin" valueType="num">
                                      <p:cBhvr additive="base">
                                        <p:cTn id="7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P spid="10" grpId="0" build="allAtOnce" animBg="1"/>
      <p:bldP spid="11" grpId="0" build="allAtOnce" animBg="1"/>
      <p:bldP spid="12" grpId="0" build="allAtOnce" animBg="1"/>
      <p:bldP spid="13" grpId="0" build="allAtOnce" animBg="1"/>
      <p:bldP spid="14" grpId="0" build="allAtOnce" animBg="1"/>
      <p:bldP spid="15" grpId="0" build="allAtOnce"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694267"/>
          </a:xfrm>
        </p:spPr>
        <p:txBody>
          <a:bodyPr>
            <a:normAutofit fontScale="90000"/>
          </a:bodyPr>
          <a:lstStyle/>
          <a:p>
            <a:r>
              <a:rPr lang="en-US" b="1">
                <a:latin typeface="Arial" panose="020B0604020202020204" pitchFamily="34" charset="0"/>
                <a:cs typeface="Arial" panose="020B0604020202020204" pitchFamily="34" charset="0"/>
              </a:rPr>
              <a:t>THE COMMUNITY’S ROLE IS IMPORTANT</a:t>
            </a:r>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1898" y="1581150"/>
            <a:ext cx="7006413" cy="4743450"/>
          </a:xfrm>
        </p:spPr>
        <p:txBody>
          <a:bodyPr vert="horz" lIns="91440" tIns="45720" rIns="91440" bIns="45720" rtlCol="0" anchor="t">
            <a:noAutofit/>
          </a:bodyPr>
          <a:lstStyle/>
          <a:p>
            <a:pPr>
              <a:buFont typeface="Wingdings" panose="05000000000000000000" pitchFamily="2" charset="2"/>
              <a:buChar char="ü"/>
            </a:pPr>
            <a:r>
              <a:rPr lang="en-US" b="1" u="sng" dirty="0">
                <a:latin typeface="Arial" panose="020B0604020202020204" pitchFamily="34" charset="0"/>
                <a:cs typeface="Arial" panose="020B0604020202020204" pitchFamily="34" charset="0"/>
              </a:rPr>
              <a:t> </a:t>
            </a:r>
            <a:r>
              <a:rPr lang="en-US" b="1" u="sng" dirty="0">
                <a:solidFill>
                  <a:schemeClr val="tx2">
                    <a:lumMod val="60000"/>
                    <a:lumOff val="40000"/>
                  </a:schemeClr>
                </a:solidFill>
                <a:latin typeface="Arial" panose="020B0604020202020204" pitchFamily="34" charset="0"/>
                <a:cs typeface="Arial" panose="020B0604020202020204" pitchFamily="34" charset="0"/>
              </a:rPr>
              <a:t>Increased capacity: </a:t>
            </a:r>
            <a:r>
              <a:rPr lang="en-US" dirty="0">
                <a:latin typeface="Arial" panose="020B0604020202020204" pitchFamily="34" charset="0"/>
                <a:cs typeface="Arial" panose="020B0604020202020204" pitchFamily="34" charset="0"/>
              </a:rPr>
              <a:t>Community organizations can reach neighborhoods quickly with innovative solutions in a disaster</a:t>
            </a:r>
          </a:p>
          <a:p>
            <a:pPr marL="0" indent="0">
              <a:buNone/>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ü"/>
            </a:pPr>
            <a:r>
              <a:rPr lang="en-US" b="1" u="sng" dirty="0">
                <a:latin typeface="Arial" panose="020B0604020202020204" pitchFamily="34" charset="0"/>
                <a:cs typeface="Arial" panose="020B0604020202020204" pitchFamily="34" charset="0"/>
              </a:rPr>
              <a:t> </a:t>
            </a:r>
            <a:r>
              <a:rPr lang="en-US" b="1" u="sng" dirty="0">
                <a:solidFill>
                  <a:schemeClr val="tx2">
                    <a:lumMod val="60000"/>
                    <a:lumOff val="40000"/>
                  </a:schemeClr>
                </a:solidFill>
                <a:latin typeface="Arial" panose="020B0604020202020204" pitchFamily="34" charset="0"/>
                <a:cs typeface="Arial" panose="020B0604020202020204" pitchFamily="34" charset="0"/>
              </a:rPr>
              <a:t>Trust:</a:t>
            </a:r>
            <a:r>
              <a:rPr lang="en-US" b="1" u="sng" dirty="0">
                <a:solidFill>
                  <a:schemeClr val="tx2"/>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Community organizations work with people every day and are a trusted resource in an emergency</a:t>
            </a:r>
          </a:p>
          <a:p>
            <a:pPr marL="0" indent="0">
              <a:buNone/>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ü"/>
            </a:pPr>
            <a:r>
              <a:rPr lang="en-US" b="1" u="sng" dirty="0">
                <a:latin typeface="Arial" panose="020B0604020202020204" pitchFamily="34" charset="0"/>
                <a:cs typeface="Arial" panose="020B0604020202020204" pitchFamily="34" charset="0"/>
              </a:rPr>
              <a:t> </a:t>
            </a:r>
            <a:r>
              <a:rPr lang="en-US" b="1" u="sng" dirty="0">
                <a:solidFill>
                  <a:schemeClr val="tx2">
                    <a:lumMod val="60000"/>
                    <a:lumOff val="40000"/>
                  </a:schemeClr>
                </a:solidFill>
                <a:latin typeface="Arial" panose="020B0604020202020204" pitchFamily="34" charset="0"/>
                <a:cs typeface="Arial" panose="020B0604020202020204" pitchFamily="34" charset="0"/>
              </a:rPr>
              <a:t>Communication: </a:t>
            </a:r>
            <a:r>
              <a:rPr lang="en-US" dirty="0">
                <a:latin typeface="Arial" panose="020B0604020202020204" pitchFamily="34" charset="0"/>
                <a:cs typeface="Arial" panose="020B0604020202020204" pitchFamily="34" charset="0"/>
              </a:rPr>
              <a:t>Communication from trusted community leaders is critical to support public health messages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5B89BDCB-CC64-0311-BD69-F36B1B2ACAC9}"/>
              </a:ext>
            </a:extLst>
          </p:cNvPr>
          <p:cNvPicPr>
            <a:picLocks noChangeAspect="1"/>
          </p:cNvPicPr>
          <p:nvPr/>
        </p:nvPicPr>
        <p:blipFill>
          <a:blip r:embed="R8c9b637a975241a4"/>
          <a:stretch>
            <a:fillRect/>
          </a:stretch>
        </p:blipFill>
        <p:spPr>
          <a:xfrm>
            <a:off x="7238311" y="1951111"/>
            <a:ext cx="4722283" cy="3031584"/>
          </a:xfrm>
          <a:prstGeom prst="rect">
            <a:avLst/>
          </a:prstGeom>
        </p:spPr>
      </p:pic>
      <p:pic>
        <p:nvPicPr>
          <p:cNvPr id="5" name="Picture 5">
            <a:extLst>
              <a:ext uri="{FF2B5EF4-FFF2-40B4-BE49-F238E27FC236}">
                <a16:creationId xmlns:a16="http://schemas.microsoft.com/office/drawing/2014/main" id="{C6849769-13C3-E334-1D0F-070662E2EDAD}"/>
              </a:ext>
            </a:extLst>
          </p:cNvPr>
          <p:cNvPicPr>
            <a:picLocks noChangeAspect="1"/>
          </p:cNvPicPr>
          <p:nvPr/>
        </p:nvPicPr>
        <p:blipFill>
          <a:blip r:embed="R8c80e549ed464d5d"/>
          <a:stretch>
            <a:fillRect/>
          </a:stretch>
        </p:blipFill>
        <p:spPr>
          <a:xfrm>
            <a:off x="8480254" y="4911859"/>
            <a:ext cx="2791440" cy="1258998"/>
          </a:xfrm>
          <a:prstGeom prst="rect">
            <a:avLst/>
          </a:prstGeom>
        </p:spPr>
      </p:pic>
    </p:spTree>
    <p:extLst>
      <p:ext uri="{BB962C8B-B14F-4D97-AF65-F5344CB8AC3E}">
        <p14:creationId xmlns:p14="http://schemas.microsoft.com/office/powerpoint/2010/main" val="2424402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89" name="Straight Connector 3088">
            <a:extLst>
              <a:ext uri="{FF2B5EF4-FFF2-40B4-BE49-F238E27FC236}">
                <a16:creationId xmlns:a16="http://schemas.microsoft.com/office/drawing/2014/main" id="{27E025A3-3ACE-E4FB-87BE-B063E1A22E85}"/>
              </a:ext>
            </a:extLst>
          </p:cNvPr>
          <p:cNvCxnSpPr>
            <a:cxnSpLocks/>
            <a:stCxn id="37" idx="1"/>
            <a:endCxn id="3099" idx="3"/>
          </p:cNvCxnSpPr>
          <p:nvPr/>
        </p:nvCxnSpPr>
        <p:spPr>
          <a:xfrm flipH="1">
            <a:off x="2193364" y="3643959"/>
            <a:ext cx="2913969" cy="1776519"/>
          </a:xfrm>
          <a:prstGeom prst="line">
            <a:avLst/>
          </a:prstGeom>
          <a:ln w="38100">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A8BBE29-3D73-44BC-BFB2-9B86FAEA529C}"/>
              </a:ext>
            </a:extLst>
          </p:cNvPr>
          <p:cNvSpPr>
            <a:spLocks noGrp="1"/>
          </p:cNvSpPr>
          <p:nvPr>
            <p:ph type="title"/>
          </p:nvPr>
        </p:nvSpPr>
        <p:spPr>
          <a:xfrm>
            <a:off x="-834178" y="16549"/>
            <a:ext cx="7318972" cy="931956"/>
          </a:xfrm>
        </p:spPr>
        <p:txBody>
          <a:bodyPr>
            <a:normAutofit/>
          </a:bodyPr>
          <a:lstStyle/>
          <a:p>
            <a:pPr algn="ctr"/>
            <a:r>
              <a:rPr lang="en-US" sz="4000" b="1" dirty="0">
                <a:solidFill>
                  <a:schemeClr val="accent1">
                    <a:lumMod val="75000"/>
                  </a:schemeClr>
                </a:solidFill>
              </a:rPr>
              <a:t>CER Unit Staff &amp; Structure</a:t>
            </a:r>
          </a:p>
        </p:txBody>
      </p:sp>
      <p:pic>
        <p:nvPicPr>
          <p:cNvPr id="3087" name="Picture 24" descr="6-4">
            <a:extLst>
              <a:ext uri="{FF2B5EF4-FFF2-40B4-BE49-F238E27FC236}">
                <a16:creationId xmlns:a16="http://schemas.microsoft.com/office/drawing/2014/main" id="{B74F13E2-70F2-4D22-91DD-DAE1161A5670}"/>
              </a:ext>
            </a:extLst>
          </p:cNvPr>
          <p:cNvPicPr>
            <a:picLocks noChangeAspect="1" noChangeArrowheads="1"/>
          </p:cNvPicPr>
          <p:nvPr/>
        </p:nvPicPr>
        <p:blipFill>
          <a:blip r:embed="R16cb5faabf384053">
            <a:duotone>
              <a:schemeClr val="accent1">
                <a:shade val="45000"/>
                <a:satMod val="135000"/>
              </a:schemeClr>
              <a:prstClr val="white"/>
            </a:duotone>
            <a:extLst>
              <a:ext uri="{BEBA8EAE-BF5A-486C-A8C5-ECC9F3942E4B}">
                <a14:imgProps xmlns:a14="http://schemas.microsoft.com/office/drawing/2010/main">
                  <a14:imgLayer r:embed="R83a7a98d8830442b">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691567" y="2982955"/>
            <a:ext cx="1358901" cy="131921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
            <a:extLst>
              <a:ext uri="{FF2B5EF4-FFF2-40B4-BE49-F238E27FC236}">
                <a16:creationId xmlns:a16="http://schemas.microsoft.com/office/drawing/2014/main" id="{F9679868-7631-4C8D-A5C0-A17F33E88D96}"/>
              </a:ext>
            </a:extLst>
          </p:cNvPr>
          <p:cNvPicPr>
            <a:picLocks noChangeAspect="1" noChangeArrowheads="1"/>
          </p:cNvPicPr>
          <p:nvPr/>
        </p:nvPicPr>
        <p:blipFill>
          <a:blip r:embed="Rcf6cb9dadcc9468e">
            <a:duotone>
              <a:prstClr val="black"/>
              <a:schemeClr val="accent5">
                <a:tint val="45000"/>
                <a:satMod val="400000"/>
              </a:schemeClr>
            </a:duotone>
            <a:extLst>
              <a:ext uri="{BEBA8EAE-BF5A-486C-A8C5-ECC9F3942E4B}">
                <a14:imgProps xmlns:a14="http://schemas.microsoft.com/office/drawing/2010/main">
                  <a14:imgLayer r:embed="R702ee157244b4e0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99577" y="4882315"/>
            <a:ext cx="1093787"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3422DBFE-0B58-428F-8AF4-8DDDB1BF6F5E}"/>
              </a:ext>
            </a:extLst>
          </p:cNvPr>
          <p:cNvPicPr>
            <a:picLocks noChangeAspect="1" noChangeArrowheads="1"/>
          </p:cNvPicPr>
          <p:nvPr/>
        </p:nvPicPr>
        <p:blipFill>
          <a:blip r:embed="Ra13d540f7d8d422b">
            <a:duotone>
              <a:prstClr val="black"/>
              <a:schemeClr val="accent1">
                <a:tint val="45000"/>
                <a:satMod val="400000"/>
              </a:schemeClr>
            </a:duotone>
            <a:extLst>
              <a:ext uri="{BEBA8EAE-BF5A-486C-A8C5-ECC9F3942E4B}">
                <a14:imgProps xmlns:a14="http://schemas.microsoft.com/office/drawing/2010/main">
                  <a14:imgLayer r:embed="R81c2cc23dfc643da">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919954" y="569789"/>
            <a:ext cx="1787525" cy="1787525"/>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a:extLst>
              <a:ext uri="{FF2B5EF4-FFF2-40B4-BE49-F238E27FC236}">
                <a16:creationId xmlns:a16="http://schemas.microsoft.com/office/drawing/2014/main" id="{C36E06C8-6123-485B-B8DA-F2559BDD2E83}"/>
              </a:ext>
            </a:extLst>
          </p:cNvPr>
          <p:cNvPicPr>
            <a:picLocks noChangeAspect="1" noChangeArrowheads="1"/>
          </p:cNvPicPr>
          <p:nvPr/>
        </p:nvPicPr>
        <p:blipFill>
          <a:blip r:embed="R104dfc66aaba4e08">
            <a:duotone>
              <a:schemeClr val="accent1">
                <a:shade val="45000"/>
                <a:satMod val="135000"/>
              </a:schemeClr>
              <a:prstClr val="white"/>
            </a:duotone>
            <a:extLst>
              <a:ext uri="{BEBA8EAE-BF5A-486C-A8C5-ECC9F3942E4B}">
                <a14:imgProps xmlns:a14="http://schemas.microsoft.com/office/drawing/2010/main">
                  <a14:imgLayer r:embed="R585b48c4808945a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73919" y="2968758"/>
            <a:ext cx="1345105" cy="132708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C2EAD2ED-E688-423D-85EB-6943986334E2}"/>
              </a:ext>
            </a:extLst>
          </p:cNvPr>
          <p:cNvCxnSpPr>
            <a:cxnSpLocks/>
            <a:endCxn id="3082" idx="2"/>
          </p:cNvCxnSpPr>
          <p:nvPr/>
        </p:nvCxnSpPr>
        <p:spPr>
          <a:xfrm flipV="1">
            <a:off x="5813717" y="2357314"/>
            <a:ext cx="0" cy="45731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BA646D-FEF8-40A7-BD68-FB852DDCCEE2}"/>
              </a:ext>
            </a:extLst>
          </p:cNvPr>
          <p:cNvCxnSpPr>
            <a:cxnSpLocks/>
            <a:stCxn id="3085" idx="2"/>
            <a:endCxn id="3099" idx="0"/>
          </p:cNvCxnSpPr>
          <p:nvPr/>
        </p:nvCxnSpPr>
        <p:spPr>
          <a:xfrm flipH="1">
            <a:off x="1646471" y="4295840"/>
            <a:ext cx="1" cy="5864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78B63D3-4708-408A-8759-EC5971F9CDAC}"/>
              </a:ext>
            </a:extLst>
          </p:cNvPr>
          <p:cNvCxnSpPr>
            <a:cxnSpLocks/>
          </p:cNvCxnSpPr>
          <p:nvPr/>
        </p:nvCxnSpPr>
        <p:spPr>
          <a:xfrm flipV="1">
            <a:off x="893213" y="2695941"/>
            <a:ext cx="4918884" cy="1119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1D6F07B-9C05-42D7-9DBE-88D9C069C550}"/>
              </a:ext>
            </a:extLst>
          </p:cNvPr>
          <p:cNvCxnSpPr>
            <a:cxnSpLocks/>
          </p:cNvCxnSpPr>
          <p:nvPr/>
        </p:nvCxnSpPr>
        <p:spPr>
          <a:xfrm flipH="1" flipV="1">
            <a:off x="5810476" y="2702231"/>
            <a:ext cx="5395194" cy="1119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Box 2">
            <a:extLst>
              <a:ext uri="{FF2B5EF4-FFF2-40B4-BE49-F238E27FC236}">
                <a16:creationId xmlns:a16="http://schemas.microsoft.com/office/drawing/2014/main" id="{987224D7-B27A-4BF4-AEC0-23DFC65FA754}"/>
              </a:ext>
            </a:extLst>
          </p:cNvPr>
          <p:cNvSpPr txBox="1">
            <a:spLocks noChangeArrowheads="1"/>
          </p:cNvSpPr>
          <p:nvPr/>
        </p:nvSpPr>
        <p:spPr bwMode="auto">
          <a:xfrm>
            <a:off x="7155870" y="569789"/>
            <a:ext cx="3216039" cy="19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0" lvl="0" indent="0" algn="ctr" eaLnBrk="0" fontAlgn="base" hangingPunct="0">
              <a:lnSpc>
                <a:spcPct val="100000"/>
              </a:lnSpc>
              <a:spcBef>
                <a:spcPct val="0"/>
              </a:spcBef>
              <a:spcAft>
                <a:spcPct val="0"/>
              </a:spcAft>
              <a:buClrTx/>
              <a:buSzTx/>
              <a:buFontTx/>
              <a:buNone/>
              <a:tabLst/>
            </a:pPr>
            <a:r>
              <a:rPr lang="en-US" altLang="en-US" sz="1000" b="1" dirty="0">
                <a:solidFill>
                  <a:schemeClr val="accent1">
                    <a:lumMod val="75000"/>
                  </a:schemeClr>
                </a:solidFill>
                <a:latin typeface="Arial" panose="020B0604020202020204" pitchFamily="34" charset="0"/>
                <a:cs typeface="Arial" panose="020B0604020202020204" pitchFamily="34" charset="0"/>
              </a:rPr>
              <a:t>Lou Rivera, MPA</a:t>
            </a:r>
          </a:p>
          <a:p>
            <a:pPr marR="0" lvl="0" indent="0" algn="ctr" eaLnBrk="0" fontAlgn="base" hangingPunct="0">
              <a:lnSpc>
                <a:spcPct val="100000"/>
              </a:lnSpc>
              <a:spcBef>
                <a:spcPct val="0"/>
              </a:spcBef>
              <a:spcAft>
                <a:spcPct val="0"/>
              </a:spcAft>
              <a:buClrTx/>
              <a:buSzTx/>
              <a:buFontTx/>
              <a:buNone/>
              <a:tabLst/>
            </a:pPr>
            <a:r>
              <a:rPr lang="en-US" altLang="en-US" sz="1000" b="1" dirty="0">
                <a:solidFill>
                  <a:schemeClr val="accent1">
                    <a:lumMod val="75000"/>
                  </a:schemeClr>
                </a:solidFill>
                <a:latin typeface="Arial" panose="020B0604020202020204" pitchFamily="34" charset="0"/>
                <a:cs typeface="Arial" panose="020B0604020202020204" pitchFamily="34" charset="0"/>
              </a:rPr>
              <a:t>Director,  Community Engagement and Response</a:t>
            </a:r>
          </a:p>
          <a:p>
            <a:pPr eaLnBrk="0" fontAlgn="base" hangingPunct="0">
              <a:spcBef>
                <a:spcPct val="0"/>
              </a:spcBef>
              <a:spcAft>
                <a:spcPct val="0"/>
              </a:spcAft>
            </a:pPr>
            <a:r>
              <a:rPr lang="en-US" altLang="en-US" sz="1000" b="1" dirty="0">
                <a:solidFill>
                  <a:srgbClr val="1E1E1E"/>
                </a:solidFill>
                <a:latin typeface="Arial" panose="020B0604020202020204" pitchFamily="34" charset="0"/>
                <a:cs typeface="Arial" panose="020B0604020202020204" pitchFamily="34" charset="0"/>
              </a:rPr>
              <a:t>Focus Areas:</a:t>
            </a:r>
          </a:p>
          <a:p>
            <a:pPr marL="171450" indent="-171450" eaLnBrk="0" fontAlgn="base" hangingPunct="0">
              <a:spcBef>
                <a:spcPct val="0"/>
              </a:spcBef>
              <a:spcAft>
                <a:spcPct val="0"/>
              </a:spcAft>
              <a:buFont typeface="Wingdings" panose="05000000000000000000" pitchFamily="2" charset="2"/>
              <a:buChar char="ü"/>
            </a:pPr>
            <a:r>
              <a:rPr lang="en-US" altLang="en-US" sz="1000" b="1" dirty="0">
                <a:solidFill>
                  <a:srgbClr val="1E1E1E"/>
                </a:solidFill>
                <a:latin typeface="Arial" panose="020B0604020202020204" pitchFamily="34" charset="0"/>
                <a:cs typeface="Arial" panose="020B0604020202020204" pitchFamily="34" charset="0"/>
              </a:rPr>
              <a:t>CPP – Sector-based approach/7 contracted partners</a:t>
            </a:r>
          </a:p>
          <a:p>
            <a:pPr marL="171450" indent="-171450" eaLnBrk="0" fontAlgn="base" hangingPunct="0">
              <a:spcBef>
                <a:spcPct val="0"/>
              </a:spcBef>
              <a:spcAft>
                <a:spcPct val="0"/>
              </a:spcAft>
              <a:buFont typeface="Wingdings" panose="05000000000000000000" pitchFamily="2" charset="2"/>
              <a:buChar char="ü"/>
            </a:pPr>
            <a:r>
              <a:rPr lang="en-US" altLang="en-US" sz="1000" b="1" dirty="0">
                <a:solidFill>
                  <a:srgbClr val="1E1E1E"/>
                </a:solidFill>
                <a:latin typeface="Arial" panose="020B0604020202020204" pitchFamily="34" charset="0"/>
                <a:cs typeface="Arial" panose="020B0604020202020204" pitchFamily="34" charset="0"/>
              </a:rPr>
              <a:t>Community Operations</a:t>
            </a:r>
          </a:p>
          <a:p>
            <a:pPr marL="171450" indent="-171450" eaLnBrk="0" fontAlgn="base" hangingPunct="0">
              <a:spcBef>
                <a:spcPct val="0"/>
              </a:spcBef>
              <a:spcAft>
                <a:spcPct val="0"/>
              </a:spcAft>
              <a:buFont typeface="Wingdings" panose="05000000000000000000" pitchFamily="2" charset="2"/>
              <a:buChar char="ü"/>
            </a:pPr>
            <a:r>
              <a:rPr lang="en-US" altLang="en-US" sz="1000" b="1" dirty="0">
                <a:solidFill>
                  <a:srgbClr val="1E1E1E"/>
                </a:solidFill>
                <a:latin typeface="Arial" panose="020B0604020202020204" pitchFamily="34" charset="0"/>
                <a:cs typeface="Arial" panose="020B0604020202020204" pitchFamily="34" charset="0"/>
              </a:rPr>
              <a:t>Capacity Building and Technical Assistance</a:t>
            </a:r>
          </a:p>
          <a:p>
            <a:pPr marL="171450" indent="-171450" eaLnBrk="0" fontAlgn="base" hangingPunct="0">
              <a:spcBef>
                <a:spcPct val="0"/>
              </a:spcBef>
              <a:spcAft>
                <a:spcPct val="0"/>
              </a:spcAft>
              <a:buFont typeface="Wingdings" panose="05000000000000000000" pitchFamily="2" charset="2"/>
              <a:buChar char="ü"/>
            </a:pPr>
            <a:r>
              <a:rPr lang="en-US" altLang="en-US" sz="1000" b="1" dirty="0">
                <a:solidFill>
                  <a:srgbClr val="1E1E1E"/>
                </a:solidFill>
                <a:latin typeface="Arial" panose="020B0604020202020204" pitchFamily="34" charset="0"/>
                <a:cs typeface="Arial" panose="020B0604020202020204" pitchFamily="34" charset="0"/>
              </a:rPr>
              <a:t>emPOWER data monitoring </a:t>
            </a:r>
          </a:p>
          <a:p>
            <a:pPr marL="171450" indent="-171450" eaLnBrk="0" fontAlgn="base" hangingPunct="0">
              <a:spcBef>
                <a:spcPct val="0"/>
              </a:spcBef>
              <a:spcAft>
                <a:spcPct val="0"/>
              </a:spcAft>
              <a:buFont typeface="Wingdings" panose="05000000000000000000" pitchFamily="2" charset="2"/>
              <a:buChar char="ü"/>
            </a:pPr>
            <a:r>
              <a:rPr lang="en-US" altLang="en-US" sz="1000" b="1" dirty="0">
                <a:solidFill>
                  <a:srgbClr val="1E1E1E"/>
                </a:solidFill>
                <a:latin typeface="Arial" panose="020B0604020202020204" pitchFamily="34" charset="0"/>
                <a:cs typeface="Arial" panose="020B0604020202020204" pitchFamily="34" charset="0"/>
              </a:rPr>
              <a:t>Serve as SME on Community Engagement + Emergency Management.</a:t>
            </a:r>
          </a:p>
          <a:p>
            <a:pPr marL="171450" indent="-171450" eaLnBrk="0" fontAlgn="base" hangingPunct="0">
              <a:spcBef>
                <a:spcPct val="0"/>
              </a:spcBef>
              <a:spcAft>
                <a:spcPct val="0"/>
              </a:spcAft>
              <a:buFont typeface="Wingdings" panose="05000000000000000000" pitchFamily="2" charset="2"/>
              <a:buChar char="ü"/>
            </a:pPr>
            <a:r>
              <a:rPr lang="en-US" altLang="en-US" sz="1000" b="1" dirty="0">
                <a:solidFill>
                  <a:srgbClr val="1E1E1E"/>
                </a:solidFill>
                <a:latin typeface="Arial" panose="020B0604020202020204" pitchFamily="34" charset="0"/>
                <a:cs typeface="Arial" panose="020B0604020202020204" pitchFamily="34" charset="0"/>
              </a:rPr>
              <a:t>Develop partnerships with other city agencies (NYCEM/DFTA/MOIA etc.) </a:t>
            </a:r>
            <a:endParaRPr kumimoji="0" lang="en-US" altLang="en-US" sz="1000" b="1" i="0" u="none" strike="noStrike" cap="none" normalizeH="0" baseline="0" dirty="0">
              <a:ln>
                <a:noFill/>
              </a:ln>
              <a:solidFill>
                <a:srgbClr val="1E1E1E"/>
              </a:solidFill>
              <a:effectLst/>
              <a:latin typeface="Arial" panose="020B0604020202020204" pitchFamily="34" charset="0"/>
              <a:cs typeface="Arial" panose="020B0604020202020204" pitchFamily="34" charset="0"/>
            </a:endParaRPr>
          </a:p>
          <a:p>
            <a:pPr eaLnBrk="0" fontAlgn="base" hangingPunct="0">
              <a:spcBef>
                <a:spcPct val="0"/>
              </a:spcBef>
              <a:spcAft>
                <a:spcPct val="0"/>
              </a:spcAft>
            </a:pPr>
            <a:r>
              <a:rPr lang="en-US" altLang="en-US" sz="1000" b="1" dirty="0">
                <a:solidFill>
                  <a:srgbClr val="1E1E1E"/>
                </a:solidFill>
                <a:latin typeface="Arial" panose="020B0604020202020204" pitchFamily="34" charset="0"/>
                <a:cs typeface="Arial" panose="020B0604020202020204" pitchFamily="34" charset="0"/>
              </a:rPr>
              <a:t>  </a:t>
            </a:r>
          </a:p>
        </p:txBody>
      </p:sp>
      <p:sp>
        <p:nvSpPr>
          <p:cNvPr id="8" name="Text Box 24">
            <a:extLst>
              <a:ext uri="{FF2B5EF4-FFF2-40B4-BE49-F238E27FC236}">
                <a16:creationId xmlns:a16="http://schemas.microsoft.com/office/drawing/2014/main" id="{9AF57E5C-D4FF-4B0B-B8A3-32E3F8586198}"/>
              </a:ext>
            </a:extLst>
          </p:cNvPr>
          <p:cNvSpPr txBox="1">
            <a:spLocks noChangeArrowheads="1"/>
          </p:cNvSpPr>
          <p:nvPr/>
        </p:nvSpPr>
        <p:spPr bwMode="auto">
          <a:xfrm>
            <a:off x="2273128" y="2828740"/>
            <a:ext cx="2464329" cy="168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en-US" sz="1000" b="1" dirty="0">
                <a:solidFill>
                  <a:schemeClr val="accent1">
                    <a:lumMod val="75000"/>
                  </a:schemeClr>
                </a:solidFill>
                <a:latin typeface="Arial" panose="020B0604020202020204" pitchFamily="34" charset="0"/>
                <a:cs typeface="Arial" panose="020B0604020202020204" pitchFamily="34" charset="0"/>
              </a:rPr>
              <a:t>Elyse Morris, MPH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CER Senior  Program Manager</a:t>
            </a:r>
          </a:p>
          <a:p>
            <a:pPr marL="171450" indent="-171450" defTabSz="91440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Manages E. Huerta Community Engagement Liaison</a:t>
            </a:r>
          </a:p>
          <a:p>
            <a:pPr marL="171450" indent="-171450" defTabSz="91440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Provides oversight of the CPP Sector-based approach. </a:t>
            </a:r>
          </a:p>
          <a:p>
            <a:pPr marL="171450" indent="-171450" defTabSz="91440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Manages 7 contracts across the Human Sr</a:t>
            </a:r>
          </a:p>
          <a:p>
            <a:pPr marL="171450" indent="-171450" defTabSz="91440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Serves as Proxy in CER Director’s absence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3">
            <a:extLst>
              <a:ext uri="{FF2B5EF4-FFF2-40B4-BE49-F238E27FC236}">
                <a16:creationId xmlns:a16="http://schemas.microsoft.com/office/drawing/2014/main" id="{4DDBCA96-6A74-4F53-A7CA-829F87AB7567}"/>
              </a:ext>
            </a:extLst>
          </p:cNvPr>
          <p:cNvSpPr txBox="1">
            <a:spLocks noChangeArrowheads="1"/>
          </p:cNvSpPr>
          <p:nvPr/>
        </p:nvSpPr>
        <p:spPr bwMode="auto">
          <a:xfrm>
            <a:off x="6507917" y="2803498"/>
            <a:ext cx="2168900" cy="235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chemeClr val="accent1">
                    <a:lumMod val="75000"/>
                  </a:schemeClr>
                </a:solidFill>
                <a:latin typeface="Arial" panose="020B0604020202020204" pitchFamily="34" charset="0"/>
                <a:cs typeface="Arial" panose="020B0604020202020204" pitchFamily="34" charset="0"/>
              </a:rPr>
              <a:t>Eddy</a:t>
            </a:r>
            <a:r>
              <a:rPr kumimoji="0" lang="en-US" altLang="en-US" sz="1000" b="0" i="0" u="none" strike="noStrike" cap="none" normalizeH="0" baseline="0" dirty="0">
                <a:ln>
                  <a:noFill/>
                </a:ln>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altLang="en-US" sz="1000" b="1" dirty="0">
                <a:solidFill>
                  <a:schemeClr val="accent1">
                    <a:lumMod val="75000"/>
                  </a:schemeClr>
                </a:solidFill>
                <a:latin typeface="Arial" panose="020B0604020202020204" pitchFamily="34" charset="0"/>
                <a:cs typeface="Arial" panose="020B0604020202020204" pitchFamily="34" charset="0"/>
              </a:rPr>
              <a:t>Pierre, MA</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chemeClr val="accent1">
                    <a:lumMod val="75000"/>
                  </a:schemeClr>
                </a:solidFill>
                <a:latin typeface="Arial" panose="020B0604020202020204" pitchFamily="34" charset="0"/>
                <a:cs typeface="Arial" panose="020B0604020202020204" pitchFamily="34" charset="0"/>
              </a:rPr>
              <a:t>Community Operations Manager</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Manages Jamielee Polanco, Solomon Fellow.</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Provides oversight of the development of the Community Engagement ERG</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Supports Esmeralda Huerta in building out the CE ERG. </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Leads in the development of the Community Recovery Collabrative and Framework</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PHPC</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Supports emPOWER data monitoring </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000" dirty="0">
              <a:solidFill>
                <a:srgbClr val="1E1E1E"/>
              </a:solidFill>
              <a:latin typeface="Arial" panose="020B0604020202020204" pitchFamily="34" charset="0"/>
              <a:cs typeface="Arial" panose="020B0604020202020204" pitchFamily="34" charset="0"/>
            </a:endParaRP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000" dirty="0">
              <a:solidFill>
                <a:srgbClr val="1E1E1E"/>
              </a:solidFill>
              <a:latin typeface="Arial" panose="020B0604020202020204" pitchFamily="34" charset="0"/>
              <a:cs typeface="Arial" panose="020B0604020202020204" pitchFamily="34" charset="0"/>
            </a:endParaRPr>
          </a:p>
        </p:txBody>
      </p:sp>
      <p:sp>
        <p:nvSpPr>
          <p:cNvPr id="23" name="Text Box 1">
            <a:extLst>
              <a:ext uri="{FF2B5EF4-FFF2-40B4-BE49-F238E27FC236}">
                <a16:creationId xmlns:a16="http://schemas.microsoft.com/office/drawing/2014/main" id="{8F09ED36-D7FB-496C-A062-9C684246C1F0}"/>
              </a:ext>
            </a:extLst>
          </p:cNvPr>
          <p:cNvSpPr txBox="1">
            <a:spLocks noChangeArrowheads="1"/>
          </p:cNvSpPr>
          <p:nvPr/>
        </p:nvSpPr>
        <p:spPr bwMode="auto">
          <a:xfrm>
            <a:off x="6348950" y="5231967"/>
            <a:ext cx="1953219" cy="145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Jamielee Polanco</a:t>
            </a:r>
            <a:endParaRPr kumimoji="0" lang="en-US" altLang="en-US" sz="800" b="1" i="0" u="none" strike="noStrike" cap="none" normalizeH="0" baseline="0" dirty="0">
              <a:ln>
                <a:noFill/>
              </a:ln>
              <a:solidFill>
                <a:schemeClr val="accent1">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NYCEM Solomon Fellow</a:t>
            </a:r>
          </a:p>
          <a:p>
            <a:pPr marL="171450" indent="-17145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Supports the development of the Community Engagement  ERG</a:t>
            </a:r>
          </a:p>
          <a:p>
            <a:pPr marL="171450" indent="-17145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Supports the development of the Community Recovery Collabrative and Framework</a:t>
            </a:r>
          </a:p>
          <a:p>
            <a:pPr marL="171450" indent="-171450" eaLnBrk="0" fontAlgn="base" hangingPunct="0">
              <a:spcBef>
                <a:spcPct val="0"/>
              </a:spcBef>
              <a:spcAft>
                <a:spcPct val="0"/>
              </a:spcAft>
              <a:buFont typeface="Arial" panose="020B0604020202020204" pitchFamily="34" charset="0"/>
              <a:buChar char="•"/>
            </a:pPr>
            <a:endParaRPr lang="en-US" altLang="en-US" sz="1000" b="1" dirty="0">
              <a:solidFill>
                <a:srgbClr val="1E1E1E"/>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accent1">
                  <a:lumMod val="75000"/>
                </a:schemeClr>
              </a:solidFill>
              <a:effectLst/>
              <a:latin typeface="Arial" panose="020B0604020202020204" pitchFamily="34" charset="0"/>
            </a:endParaRPr>
          </a:p>
        </p:txBody>
      </p:sp>
      <p:sp>
        <p:nvSpPr>
          <p:cNvPr id="24" name="Text Box 6">
            <a:extLst>
              <a:ext uri="{FF2B5EF4-FFF2-40B4-BE49-F238E27FC236}">
                <a16:creationId xmlns:a16="http://schemas.microsoft.com/office/drawing/2014/main" id="{E99F9AC8-B364-4BE6-BC90-86EF5FA8CCB2}"/>
              </a:ext>
            </a:extLst>
          </p:cNvPr>
          <p:cNvSpPr txBox="1">
            <a:spLocks noChangeArrowheads="1"/>
          </p:cNvSpPr>
          <p:nvPr/>
        </p:nvSpPr>
        <p:spPr bwMode="auto">
          <a:xfrm>
            <a:off x="2270689" y="5203178"/>
            <a:ext cx="2204794" cy="148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chemeClr val="accent1">
                    <a:lumMod val="75000"/>
                  </a:schemeClr>
                </a:solidFill>
                <a:latin typeface="Arial" panose="020B0604020202020204" pitchFamily="34" charset="0"/>
                <a:cs typeface="Arial" panose="020B0604020202020204" pitchFamily="34" charset="0"/>
              </a:rPr>
              <a:t>Esmeralda Huerta, MPH</a:t>
            </a:r>
          </a:p>
          <a:p>
            <a:pPr algn="ctr" eaLnBrk="0" fontAlgn="base" hangingPunct="0">
              <a:spcBef>
                <a:spcPct val="0"/>
              </a:spcBef>
              <a:spcAft>
                <a:spcPct val="0"/>
              </a:spcAft>
            </a:pPr>
            <a:r>
              <a:rPr lang="en-US" altLang="en-US" sz="1000" b="1" dirty="0">
                <a:solidFill>
                  <a:schemeClr val="accent1">
                    <a:lumMod val="75000"/>
                  </a:schemeClr>
                </a:solidFill>
                <a:latin typeface="Arial" panose="020B0604020202020204" pitchFamily="34" charset="0"/>
                <a:cs typeface="Arial" panose="020B0604020202020204" pitchFamily="34" charset="0"/>
              </a:rPr>
              <a:t>Community Engagement Liaison</a:t>
            </a:r>
          </a:p>
          <a:p>
            <a:pPr marL="171450" indent="-17145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Supports contract management of the CPP Sector-based approach.</a:t>
            </a:r>
          </a:p>
          <a:p>
            <a:pPr marL="171450" indent="-17145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Supports development of the Community Engagement ICS</a:t>
            </a:r>
          </a:p>
          <a:p>
            <a:pPr marL="171450" indent="-171450" eaLnBrk="0" fontAlgn="base" hangingPunct="0">
              <a:spcBef>
                <a:spcPct val="0"/>
              </a:spcBef>
              <a:spcAft>
                <a:spcPct val="0"/>
              </a:spcAft>
              <a:buFont typeface="Arial" panose="020B0604020202020204" pitchFamily="34" charset="0"/>
              <a:buChar char="•"/>
            </a:pPr>
            <a:r>
              <a:rPr lang="en-US" altLang="en-US" sz="1000" b="1" dirty="0">
                <a:solidFill>
                  <a:srgbClr val="1E1E1E"/>
                </a:solidFill>
                <a:latin typeface="Arial" panose="020B0604020202020204" pitchFamily="34" charset="0"/>
                <a:cs typeface="Arial" panose="020B0604020202020204" pitchFamily="34" charset="0"/>
              </a:rPr>
              <a:t>Serve a lead for OEPR Resilience Group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37">
            <a:extLst>
              <a:ext uri="{FF2B5EF4-FFF2-40B4-BE49-F238E27FC236}">
                <a16:creationId xmlns:a16="http://schemas.microsoft.com/office/drawing/2014/main" id="{65AE58AE-3BC4-48C6-A332-3074CF5ACA44}"/>
              </a:ext>
            </a:extLst>
          </p:cNvPr>
          <p:cNvSpPr>
            <a:spLocks noChangeArrowheads="1"/>
          </p:cNvSpPr>
          <p:nvPr/>
        </p:nvSpPr>
        <p:spPr bwMode="auto">
          <a:xfrm>
            <a:off x="-21396" y="18495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7" name="Picture 8">
            <a:extLst>
              <a:ext uri="{FF2B5EF4-FFF2-40B4-BE49-F238E27FC236}">
                <a16:creationId xmlns:a16="http://schemas.microsoft.com/office/drawing/2014/main" id="{7ED683DB-86BD-40F6-89D7-D91AE235D142}"/>
              </a:ext>
            </a:extLst>
          </p:cNvPr>
          <p:cNvPicPr>
            <a:picLocks noChangeAspect="1" noChangeArrowheads="1"/>
          </p:cNvPicPr>
          <p:nvPr/>
        </p:nvPicPr>
        <p:blipFill>
          <a:blip r:embed="R13e4cccb64a5422d">
            <a:duotone>
              <a:schemeClr val="accent1">
                <a:shade val="45000"/>
                <a:satMod val="135000"/>
              </a:schemeClr>
              <a:prstClr val="white"/>
            </a:duotone>
            <a:extLst>
              <a:ext uri="{BEBA8EAE-BF5A-486C-A8C5-ECC9F3942E4B}">
                <a14:imgProps xmlns:a14="http://schemas.microsoft.com/office/drawing/2010/main">
                  <a14:imgLayer r:embed="Reb117d7ffdb94eef">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107333" y="3014462"/>
            <a:ext cx="1303981" cy="1258994"/>
          </a:xfrm>
          <a:prstGeom prst="rect">
            <a:avLst/>
          </a:prstGeom>
          <a:noFill/>
        </p:spPr>
      </p:pic>
      <p:cxnSp>
        <p:nvCxnSpPr>
          <p:cNvPr id="36" name="Straight Connector 35">
            <a:extLst>
              <a:ext uri="{FF2B5EF4-FFF2-40B4-BE49-F238E27FC236}">
                <a16:creationId xmlns:a16="http://schemas.microsoft.com/office/drawing/2014/main" id="{EBE0DD38-2793-1DE6-2662-15816EDA6698}"/>
              </a:ext>
            </a:extLst>
          </p:cNvPr>
          <p:cNvCxnSpPr>
            <a:cxnSpLocks/>
          </p:cNvCxnSpPr>
          <p:nvPr/>
        </p:nvCxnSpPr>
        <p:spPr>
          <a:xfrm flipV="1">
            <a:off x="9345045" y="2716343"/>
            <a:ext cx="0" cy="29811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E56C9C-9821-BDBF-5D98-DD93197927FD}"/>
              </a:ext>
            </a:extLst>
          </p:cNvPr>
          <p:cNvCxnSpPr>
            <a:cxnSpLocks/>
          </p:cNvCxnSpPr>
          <p:nvPr/>
        </p:nvCxnSpPr>
        <p:spPr>
          <a:xfrm flipV="1">
            <a:off x="1668867" y="2729388"/>
            <a:ext cx="0" cy="29811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5" name="Picture 2">
            <a:extLst>
              <a:ext uri="{FF2B5EF4-FFF2-40B4-BE49-F238E27FC236}">
                <a16:creationId xmlns:a16="http://schemas.microsoft.com/office/drawing/2014/main" id="{C7E5F2AE-BA3D-2879-3ED1-E350FD07B050}"/>
              </a:ext>
            </a:extLst>
          </p:cNvPr>
          <p:cNvPicPr>
            <a:picLocks noChangeAspect="1" noChangeArrowheads="1"/>
          </p:cNvPicPr>
          <p:nvPr/>
        </p:nvPicPr>
        <p:blipFill>
          <a:blip r:embed="Rcf6cb9dadcc9468e">
            <a:duotone>
              <a:prstClr val="black"/>
              <a:schemeClr val="accent5">
                <a:tint val="45000"/>
                <a:satMod val="400000"/>
              </a:schemeClr>
            </a:duotone>
            <a:extLst>
              <a:ext uri="{BEBA8EAE-BF5A-486C-A8C5-ECC9F3942E4B}">
                <a14:imgProps xmlns:a14="http://schemas.microsoft.com/office/drawing/2010/main">
                  <a14:imgLayer r:embed="Rc61c20a3419249ab">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203936" y="4816923"/>
            <a:ext cx="1093787" cy="1076325"/>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3C60B10B-5526-0810-9E45-C195F831E243}"/>
              </a:ext>
            </a:extLst>
          </p:cNvPr>
          <p:cNvCxnSpPr>
            <a:cxnSpLocks/>
            <a:stCxn id="37" idx="2"/>
            <a:endCxn id="45" idx="0"/>
          </p:cNvCxnSpPr>
          <p:nvPr/>
        </p:nvCxnSpPr>
        <p:spPr>
          <a:xfrm flipH="1">
            <a:off x="5750830" y="4273456"/>
            <a:ext cx="8494" cy="54346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E71E697-5088-9C5A-F0E0-F66571AB26F9}"/>
              </a:ext>
            </a:extLst>
          </p:cNvPr>
          <p:cNvCxnSpPr>
            <a:cxnSpLocks/>
          </p:cNvCxnSpPr>
          <p:nvPr/>
        </p:nvCxnSpPr>
        <p:spPr>
          <a:xfrm>
            <a:off x="5819185" y="2740936"/>
            <a:ext cx="0" cy="31740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Box 2">
            <a:extLst>
              <a:ext uri="{FF2B5EF4-FFF2-40B4-BE49-F238E27FC236}">
                <a16:creationId xmlns:a16="http://schemas.microsoft.com/office/drawing/2014/main" id="{7E607A0B-6921-4331-8620-2CD2BE816AE5}"/>
              </a:ext>
            </a:extLst>
          </p:cNvPr>
          <p:cNvSpPr txBox="1">
            <a:spLocks noChangeArrowheads="1"/>
          </p:cNvSpPr>
          <p:nvPr/>
        </p:nvSpPr>
        <p:spPr bwMode="auto">
          <a:xfrm>
            <a:off x="9976026" y="2826193"/>
            <a:ext cx="2094856" cy="266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chemeClr val="accent1">
                    <a:lumMod val="75000"/>
                  </a:schemeClr>
                </a:solidFill>
                <a:latin typeface="Arial" panose="020B0604020202020204" pitchFamily="34" charset="0"/>
                <a:cs typeface="Arial" panose="020B0604020202020204" pitchFamily="34" charset="0"/>
              </a:rPr>
              <a:t>Hannah Arnett</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chemeClr val="accent1">
                    <a:lumMod val="75000"/>
                  </a:schemeClr>
                </a:solidFill>
                <a:latin typeface="Arial" panose="020B0604020202020204" pitchFamily="34" charset="0"/>
                <a:cs typeface="Arial" panose="020B0604020202020204" pitchFamily="34" charset="0"/>
              </a:rPr>
              <a:t>Community Planning and Capacity Building Lead</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Leads the Community Resilience Planning Collaborative.</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00" b="1" i="0" u="none" strike="noStrike" cap="none" normalizeH="0" baseline="0" dirty="0">
                <a:ln>
                  <a:noFill/>
                </a:ln>
                <a:solidFill>
                  <a:srgbClr val="1E1E1E"/>
                </a:solidFill>
                <a:effectLst/>
                <a:latin typeface="Arial" panose="020B0604020202020204" pitchFamily="34" charset="0"/>
                <a:cs typeface="Arial" panose="020B0604020202020204" pitchFamily="34" charset="0"/>
              </a:rPr>
              <a:t>Planning and Execution of the National Workgroup </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Serves as CE + Emergency Management SME to DOHMH colleagues</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00" b="1" i="0" u="none" strike="noStrike" cap="none" normalizeH="0" baseline="0" dirty="0">
                <a:ln>
                  <a:noFill/>
                </a:ln>
                <a:solidFill>
                  <a:srgbClr val="1E1E1E"/>
                </a:solidFill>
                <a:effectLst/>
                <a:latin typeface="Arial" panose="020B0604020202020204" pitchFamily="34" charset="0"/>
                <a:cs typeface="Arial" panose="020B0604020202020204" pitchFamily="34" charset="0"/>
              </a:rPr>
              <a:t>Represents DOHMH at the NYC VOAD</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b="1" dirty="0">
                <a:solidFill>
                  <a:srgbClr val="1E1E1E"/>
                </a:solidFill>
                <a:latin typeface="Arial" panose="020B0604020202020204" pitchFamily="34" charset="0"/>
                <a:cs typeface="Arial" panose="020B0604020202020204" pitchFamily="34" charset="0"/>
              </a:rPr>
              <a:t>Services as CER liaison with other city agencies (NYCEM/DFTA/MOIA etc.) </a:t>
            </a:r>
            <a:endParaRPr kumimoji="0" lang="en-US" altLang="en-US" sz="1000" b="1" i="0" u="none" strike="noStrike" cap="none" normalizeH="0" baseline="0" dirty="0">
              <a:ln>
                <a:noFill/>
              </a:ln>
              <a:solidFill>
                <a:srgbClr val="1E1E1E"/>
              </a:solidFill>
              <a:effectLst/>
              <a:latin typeface="Arial" panose="020B0604020202020204" pitchFamily="34" charset="0"/>
              <a:cs typeface="Arial" panose="020B0604020202020204" pitchFamily="34" charset="0"/>
            </a:endParaRP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027237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a:normAutofit/>
          </a:bodyPr>
          <a:lstStyle/>
          <a:p>
            <a:pPr algn="ctr"/>
            <a:r>
              <a:rPr lang="en-US" dirty="0"/>
              <a:t>Background: Sector Based Approach</a:t>
            </a:r>
          </a:p>
        </p:txBody>
      </p:sp>
      <p:sp>
        <p:nvSpPr>
          <p:cNvPr id="5123" name="Rectangle 3"/>
          <p:cNvSpPr>
            <a:spLocks noGrp="1"/>
          </p:cNvSpPr>
          <p:nvPr>
            <p:ph idx="1"/>
          </p:nvPr>
        </p:nvSpPr>
        <p:spPr>
          <a:xfrm>
            <a:off x="922867" y="1436159"/>
            <a:ext cx="10515600" cy="4351338"/>
          </a:xfrm>
        </p:spPr>
        <p:txBody>
          <a:bodyPr/>
          <a:lstStyle/>
          <a:p>
            <a:pPr marL="0" indent="0">
              <a:buNone/>
            </a:pPr>
            <a:r>
              <a:rPr lang="en-US" b="1" dirty="0">
                <a:solidFill>
                  <a:schemeClr val="tx2"/>
                </a:solidFill>
              </a:rPr>
              <a:t>Develop a sector-based approach to building community resilience</a:t>
            </a:r>
          </a:p>
          <a:p>
            <a:pPr marL="0" indent="0">
              <a:buNone/>
            </a:pPr>
            <a:r>
              <a:rPr lang="en-US" sz="1800" dirty="0">
                <a:solidFill>
                  <a:schemeClr val="tx2">
                    <a:lumMod val="75000"/>
                  </a:schemeClr>
                </a:solidFill>
              </a:rPr>
              <a:t>Sustainability is best when we build upon an existing structure instead of building new structures</a:t>
            </a:r>
          </a:p>
          <a:p>
            <a:r>
              <a:rPr lang="en-US" altLang="en-US" sz="1600" dirty="0">
                <a:solidFill>
                  <a:schemeClr val="tx2">
                    <a:lumMod val="75000"/>
                  </a:schemeClr>
                </a:solidFill>
              </a:rPr>
              <a:t>CDC’s Public Health Emergency Preparedness (PHEP) Capabilities: Standards for State and Local Planning</a:t>
            </a:r>
          </a:p>
          <a:p>
            <a:r>
              <a:rPr lang="en-US" altLang="en-US" sz="1600" dirty="0">
                <a:solidFill>
                  <a:schemeClr val="tx2">
                    <a:lumMod val="75000"/>
                  </a:schemeClr>
                </a:solidFill>
              </a:rPr>
              <a:t>Community Resilience: 2 of 15 capabilities required by CDC</a:t>
            </a:r>
          </a:p>
          <a:p>
            <a:pPr lvl="1"/>
            <a:r>
              <a:rPr lang="en-US" altLang="en-US" sz="1600" dirty="0">
                <a:solidFill>
                  <a:schemeClr val="tx2">
                    <a:lumMod val="75000"/>
                  </a:schemeClr>
                </a:solidFill>
              </a:rPr>
              <a:t>Community Preparedness</a:t>
            </a:r>
          </a:p>
          <a:p>
            <a:pPr lvl="1"/>
            <a:r>
              <a:rPr lang="en-US" altLang="en-US" sz="1600" dirty="0">
                <a:solidFill>
                  <a:schemeClr val="tx2">
                    <a:lumMod val="75000"/>
                  </a:schemeClr>
                </a:solidFill>
              </a:rPr>
              <a:t>Community </a:t>
            </a:r>
            <a:r>
              <a:rPr lang="en-US" altLang="en-US" sz="1600" dirty="0">
                <a:solidFill>
                  <a:schemeClr val="tx2"/>
                </a:solidFill>
              </a:rPr>
              <a:t>Recovery</a:t>
            </a:r>
          </a:p>
          <a:p>
            <a:pPr marL="0" indent="0">
              <a:buNone/>
            </a:pPr>
            <a:endParaRPr lang="en-US" b="1" dirty="0">
              <a:solidFill>
                <a:schemeClr val="tx2"/>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062908816"/>
              </p:ext>
            </p:extLst>
          </p:nvPr>
        </p:nvGraphicFramePr>
        <p:xfrm>
          <a:off x="1811216" y="3697343"/>
          <a:ext cx="8170984" cy="3024132"/>
        </p:xfrm>
        <a:graphic>
          <a:graphicData uri="http://schemas.openxmlformats.org/drawingml/2006/table">
            <a:tbl>
              <a:tblPr firstRow="1" bandRow="1">
                <a:tableStyleId>{5C22544A-7EE6-4342-B048-85BDC9FD1C3A}</a:tableStyleId>
              </a:tblPr>
              <a:tblGrid>
                <a:gridCol w="4085492">
                  <a:extLst>
                    <a:ext uri="{9D8B030D-6E8A-4147-A177-3AD203B41FA5}">
                      <a16:colId xmlns:a16="http://schemas.microsoft.com/office/drawing/2014/main" val="20000"/>
                    </a:ext>
                  </a:extLst>
                </a:gridCol>
                <a:gridCol w="4085492">
                  <a:extLst>
                    <a:ext uri="{9D8B030D-6E8A-4147-A177-3AD203B41FA5}">
                      <a16:colId xmlns:a16="http://schemas.microsoft.com/office/drawing/2014/main" val="20001"/>
                    </a:ext>
                  </a:extLst>
                </a:gridCol>
              </a:tblGrid>
              <a:tr h="0">
                <a:tc gridSpan="2">
                  <a:txBody>
                    <a:bodyPr/>
                    <a:lstStyle/>
                    <a:p>
                      <a:pPr algn="ctr"/>
                      <a:r>
                        <a:rPr lang="en-US" sz="1800" dirty="0"/>
                        <a:t>CDC Recommended</a:t>
                      </a:r>
                      <a:r>
                        <a:rPr lang="en-US" sz="1800" baseline="0" dirty="0"/>
                        <a:t> Sectors – Public Health Emergency Preparedness </a:t>
                      </a:r>
                      <a:endParaRPr lang="en-US" sz="1800" dirty="0"/>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48399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800" b="1" dirty="0">
                          <a:solidFill>
                            <a:srgbClr val="002060"/>
                          </a:solidFill>
                        </a:rPr>
                        <a:t>Cultural and faith-based*</a:t>
                      </a:r>
                    </a:p>
                  </a:txBody>
                  <a:tcPr marL="68580" marR="68580" marT="34290" marB="34290"/>
                </a:tc>
                <a:tc>
                  <a:txBody>
                    <a:bodyPr/>
                    <a:lstStyle/>
                    <a:p>
                      <a:r>
                        <a:rPr lang="en-US" sz="1800" dirty="0">
                          <a:solidFill>
                            <a:schemeClr val="tx2"/>
                          </a:solidFill>
                        </a:rPr>
                        <a:t>Education and childcare</a:t>
                      </a:r>
                    </a:p>
                  </a:txBody>
                  <a:tcPr marL="68580" marR="68580" marT="34290" marB="34290"/>
                </a:tc>
                <a:extLst>
                  <a:ext uri="{0D108BD9-81ED-4DB2-BD59-A6C34878D82A}">
                    <a16:rowId xmlns:a16="http://schemas.microsoft.com/office/drawing/2014/main" val="10001"/>
                  </a:ext>
                </a:extLst>
              </a:tr>
              <a:tr h="47562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800" b="1" dirty="0">
                          <a:solidFill>
                            <a:srgbClr val="002060"/>
                          </a:solidFill>
                        </a:rPr>
                        <a:t>Social services/Human Services*</a:t>
                      </a:r>
                    </a:p>
                  </a:txBody>
                  <a:tcPr marL="68580" marR="68580" marT="34290" marB="34290"/>
                </a:tc>
                <a:tc>
                  <a:txBody>
                    <a:bodyPr/>
                    <a:lstStyle/>
                    <a:p>
                      <a:r>
                        <a:rPr lang="en-US" sz="1800" dirty="0">
                          <a:solidFill>
                            <a:schemeClr val="tx2"/>
                          </a:solidFill>
                        </a:rPr>
                        <a:t>Business (NYCSBS)</a:t>
                      </a:r>
                    </a:p>
                  </a:txBody>
                  <a:tcPr marL="68580" marR="68580" marT="34290" marB="34290"/>
                </a:tc>
                <a:extLst>
                  <a:ext uri="{0D108BD9-81ED-4DB2-BD59-A6C34878D82A}">
                    <a16:rowId xmlns:a16="http://schemas.microsoft.com/office/drawing/2014/main" val="10002"/>
                  </a:ext>
                </a:extLst>
              </a:tr>
              <a:tr h="43040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800" dirty="0">
                          <a:solidFill>
                            <a:schemeClr val="tx2"/>
                          </a:solidFill>
                        </a:rPr>
                        <a:t>Housing and sheltering</a:t>
                      </a:r>
                    </a:p>
                  </a:txBody>
                  <a:tcPr marL="68580" marR="68580" marT="34290" marB="34290"/>
                </a:tc>
                <a:tc>
                  <a:txBody>
                    <a:bodyPr/>
                    <a:lstStyle/>
                    <a:p>
                      <a:r>
                        <a:rPr lang="en-US" sz="1800" b="1" dirty="0">
                          <a:solidFill>
                            <a:srgbClr val="002060"/>
                          </a:solidFill>
                        </a:rPr>
                        <a:t>Community</a:t>
                      </a:r>
                      <a:r>
                        <a:rPr lang="en-US" sz="1800" b="1" baseline="0" dirty="0">
                          <a:solidFill>
                            <a:srgbClr val="002060"/>
                          </a:solidFill>
                        </a:rPr>
                        <a:t> leadership* (NYCEM)</a:t>
                      </a:r>
                      <a:endParaRPr lang="en-US" sz="1800" b="1" dirty="0">
                        <a:solidFill>
                          <a:srgbClr val="002060"/>
                        </a:solidFill>
                      </a:endParaRPr>
                    </a:p>
                  </a:txBody>
                  <a:tcPr marL="68580" marR="68580" marT="34290" marB="34290"/>
                </a:tc>
                <a:extLst>
                  <a:ext uri="{0D108BD9-81ED-4DB2-BD59-A6C34878D82A}">
                    <a16:rowId xmlns:a16="http://schemas.microsoft.com/office/drawing/2014/main" val="10003"/>
                  </a:ext>
                </a:extLst>
              </a:tr>
              <a:tr h="430404">
                <a:tc>
                  <a:txBody>
                    <a:bodyPr/>
                    <a:lstStyle/>
                    <a:p>
                      <a:r>
                        <a:rPr lang="en-US" sz="1800" dirty="0">
                          <a:solidFill>
                            <a:schemeClr val="tx2"/>
                          </a:solidFill>
                        </a:rPr>
                        <a:t>Mental/behavioral health*</a:t>
                      </a:r>
                    </a:p>
                  </a:txBody>
                  <a:tcPr marL="68580" marR="68580" marT="34290" marB="34290"/>
                </a:tc>
                <a:tc>
                  <a:txBody>
                    <a:bodyPr/>
                    <a:lstStyle/>
                    <a:p>
                      <a:r>
                        <a:rPr lang="en-US" sz="1800" dirty="0">
                          <a:solidFill>
                            <a:schemeClr val="tx2"/>
                          </a:solidFill>
                        </a:rPr>
                        <a:t>Healthcare*</a:t>
                      </a:r>
                    </a:p>
                  </a:txBody>
                  <a:tcPr marL="68580" marR="68580" marT="34290" marB="34290"/>
                </a:tc>
                <a:extLst>
                  <a:ext uri="{0D108BD9-81ED-4DB2-BD59-A6C34878D82A}">
                    <a16:rowId xmlns:a16="http://schemas.microsoft.com/office/drawing/2014/main" val="10004"/>
                  </a:ext>
                </a:extLst>
              </a:tr>
              <a:tr h="430404">
                <a:tc>
                  <a:txBody>
                    <a:bodyPr/>
                    <a:lstStyle/>
                    <a:p>
                      <a:r>
                        <a:rPr lang="en-US" sz="1800" dirty="0">
                          <a:solidFill>
                            <a:schemeClr val="tx2"/>
                          </a:solidFill>
                        </a:rPr>
                        <a:t>Aging (DFTA)</a:t>
                      </a:r>
                    </a:p>
                  </a:txBody>
                  <a:tcPr marL="68580" marR="68580" marT="34290" marB="34290"/>
                </a:tc>
                <a:tc>
                  <a:txBody>
                    <a:bodyPr/>
                    <a:lstStyle/>
                    <a:p>
                      <a:r>
                        <a:rPr lang="en-US" sz="1800" dirty="0">
                          <a:solidFill>
                            <a:schemeClr val="tx2"/>
                          </a:solidFill>
                        </a:rPr>
                        <a:t>Emergency Management (NYCEM)</a:t>
                      </a:r>
                    </a:p>
                  </a:txBody>
                  <a:tcPr marL="68580" marR="68580" marT="34290" marB="34290"/>
                </a:tc>
                <a:extLst>
                  <a:ext uri="{0D108BD9-81ED-4DB2-BD59-A6C34878D82A}">
                    <a16:rowId xmlns:a16="http://schemas.microsoft.com/office/drawing/2014/main" val="10005"/>
                  </a:ext>
                </a:extLst>
              </a:tr>
              <a:tr h="430404">
                <a:tc>
                  <a:txBody>
                    <a:bodyPr/>
                    <a:lstStyle/>
                    <a:p>
                      <a:r>
                        <a:rPr lang="en-US" sz="1800" dirty="0">
                          <a:solidFill>
                            <a:schemeClr val="tx2"/>
                          </a:solidFill>
                        </a:rPr>
                        <a:t>Media</a:t>
                      </a:r>
                    </a:p>
                  </a:txBody>
                  <a:tcPr marL="68580" marR="68580" marT="34290" marB="34290"/>
                </a:tc>
                <a:tc>
                  <a:txBody>
                    <a:bodyPr/>
                    <a:lstStyle/>
                    <a:p>
                      <a:endParaRPr lang="en-US" sz="1800" dirty="0">
                        <a:solidFill>
                          <a:schemeClr val="tx2"/>
                        </a:solidFill>
                      </a:endParaRPr>
                    </a:p>
                  </a:txBody>
                  <a:tcPr marL="68580" marR="68580" marT="34290" marB="34290"/>
                </a:tc>
                <a:extLst>
                  <a:ext uri="{0D108BD9-81ED-4DB2-BD59-A6C34878D82A}">
                    <a16:rowId xmlns:a16="http://schemas.microsoft.com/office/drawing/2014/main" val="10006"/>
                  </a:ext>
                </a:extLst>
              </a:tr>
            </a:tbl>
          </a:graphicData>
        </a:graphic>
      </p:graphicFrame>
      <p:sp>
        <p:nvSpPr>
          <p:cNvPr id="2" name="Slide Number Placeholder 1"/>
          <p:cNvSpPr>
            <a:spLocks noGrp="1"/>
          </p:cNvSpPr>
          <p:nvPr>
            <p:ph type="sldNum" sz="quarter" idx="12"/>
          </p:nvPr>
        </p:nvSpPr>
        <p:spPr/>
        <p:txBody>
          <a:bodyPr/>
          <a:lstStyle/>
          <a:p>
            <a:fld id="{3855153A-CED6-4528-BDE0-FB1D189B063E}" type="slidenum">
              <a:rPr lang="en-US"/>
              <a:pPr/>
              <a:t>5</a:t>
            </a:fld>
            <a:endParaRPr lang="en-US"/>
          </a:p>
        </p:txBody>
      </p:sp>
    </p:spTree>
    <p:extLst>
      <p:ext uri="{BB962C8B-B14F-4D97-AF65-F5344CB8AC3E}">
        <p14:creationId xmlns:p14="http://schemas.microsoft.com/office/powerpoint/2010/main" val="1850338464"/>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16" y="564412"/>
            <a:ext cx="11717078" cy="1003891"/>
          </a:xfrm>
        </p:spPr>
        <p:txBody>
          <a:bodyPr>
            <a:normAutofit/>
          </a:bodyPr>
          <a:lstStyle/>
          <a:p>
            <a:r>
              <a:rPr lang="en-US" sz="3200" b="1">
                <a:latin typeface="Arial" panose="020B0604020202020204" pitchFamily="34" charset="0"/>
                <a:cs typeface="Arial" panose="020B0604020202020204" pitchFamily="34" charset="0"/>
              </a:rPr>
              <a:t>EVOLUTION OF COMMUNITY ENGAGEMENT AND RESPONSE (CER)</a:t>
            </a:r>
          </a:p>
        </p:txBody>
      </p:sp>
      <p:graphicFrame>
        <p:nvGraphicFramePr>
          <p:cNvPr id="4" name="Diagram 3"/>
          <p:cNvGraphicFramePr/>
          <p:nvPr>
            <p:extLst>
              <p:ext uri="{D42A27DB-BD31-4B8C-83A1-F6EECF244321}">
                <p14:modId xmlns:p14="http://schemas.microsoft.com/office/powerpoint/2010/main" val="3923181816"/>
              </p:ext>
            </p:extLst>
          </p:nvPr>
        </p:nvGraphicFramePr>
        <p:xfrm>
          <a:off x="677687" y="1601283"/>
          <a:ext cx="7582786" cy="5088822"/>
        </p:xfrm>
        <a:graphic>
          <a:graphicData uri="http://schemas.openxmlformats.org/drawingml/2006/diagram">
            <dgm:relIds xmlns:dgm="http://schemas.openxmlformats.org/drawingml/2006/diagram" xmlns:r="http://schemas.openxmlformats.org/officeDocument/2006/relationships" r:dm="Rccaff94b048a49f3" r:lo="R1e9dec233fdb4e91" r:qs="Ra9fbbb198afd485f" r:cs="R7778d655f7d1468e"/>
          </a:graphicData>
        </a:graphic>
      </p:graphicFrame>
      <p:grpSp>
        <p:nvGrpSpPr>
          <p:cNvPr id="5" name="Group 4"/>
          <p:cNvGrpSpPr/>
          <p:nvPr/>
        </p:nvGrpSpPr>
        <p:grpSpPr>
          <a:xfrm>
            <a:off x="7532921" y="3605689"/>
            <a:ext cx="537728" cy="666465"/>
            <a:chOff x="2518890" y="2348056"/>
            <a:chExt cx="690128" cy="559667"/>
          </a:xfrm>
        </p:grpSpPr>
        <p:sp>
          <p:nvSpPr>
            <p:cNvPr id="6" name="Right Arrow 5"/>
            <p:cNvSpPr/>
            <p:nvPr/>
          </p:nvSpPr>
          <p:spPr>
            <a:xfrm rot="21575856">
              <a:off x="2518890" y="2348056"/>
              <a:ext cx="690128" cy="55966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7" name="Right Arrow 4"/>
            <p:cNvSpPr/>
            <p:nvPr/>
          </p:nvSpPr>
          <p:spPr>
            <a:xfrm rot="21575856">
              <a:off x="2518892" y="2460579"/>
              <a:ext cx="522228" cy="335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endParaRPr lang="en-US" sz="1400">
                <a:solidFill>
                  <a:prstClr val="white"/>
                </a:solidFill>
                <a:latin typeface="Calibri"/>
              </a:endParaRPr>
            </a:p>
          </p:txBody>
        </p:sp>
      </p:grpSp>
      <p:sp>
        <p:nvSpPr>
          <p:cNvPr id="3" name="TextBox 2"/>
          <p:cNvSpPr txBox="1"/>
          <p:nvPr/>
        </p:nvSpPr>
        <p:spPr>
          <a:xfrm>
            <a:off x="7941228" y="1852455"/>
            <a:ext cx="3826115" cy="1015663"/>
          </a:xfrm>
          <a:prstGeom prst="rect">
            <a:avLst/>
          </a:prstGeom>
          <a:no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Sector-based Approach</a:t>
            </a:r>
          </a:p>
          <a:p>
            <a:pPr algn="ctr"/>
            <a:r>
              <a:rPr lang="en-US" sz="2000" b="1">
                <a:solidFill>
                  <a:srgbClr val="4F81BD"/>
                </a:solidFill>
                <a:latin typeface="Arial" panose="020B0604020202020204" pitchFamily="34" charset="0"/>
                <a:cs typeface="Arial" panose="020B0604020202020204" pitchFamily="34" charset="0"/>
              </a:rPr>
              <a:t>Community Preparedness Program</a:t>
            </a:r>
          </a:p>
        </p:txBody>
      </p:sp>
      <p:sp>
        <p:nvSpPr>
          <p:cNvPr id="8" name="TextBox 7">
            <a:extLst>
              <a:ext uri="{FF2B5EF4-FFF2-40B4-BE49-F238E27FC236}">
                <a16:creationId xmlns:a16="http://schemas.microsoft.com/office/drawing/2014/main" id="{A58FB7BA-D81D-4A94-8FB1-45D20B3B446A}"/>
              </a:ext>
            </a:extLst>
          </p:cNvPr>
          <p:cNvSpPr txBox="1"/>
          <p:nvPr/>
        </p:nvSpPr>
        <p:spPr>
          <a:xfrm>
            <a:off x="7932909" y="3060489"/>
            <a:ext cx="4161999" cy="1323439"/>
          </a:xfrm>
          <a:prstGeom prst="rect">
            <a:avLst/>
          </a:prstGeom>
          <a:noFill/>
        </p:spPr>
        <p:txBody>
          <a:bodyPr wrap="square" lIns="91440" tIns="45720" rIns="91440" bIns="45720" rtlCol="0" anchor="t">
            <a:spAutoFit/>
          </a:bodyPr>
          <a:lstStyle/>
          <a:p>
            <a:pPr algn="ctr"/>
            <a:r>
              <a:rPr lang="en-US" sz="2000" b="1">
                <a:solidFill>
                  <a:srgbClr val="002060"/>
                </a:solidFill>
                <a:latin typeface="Arial" panose="020B0604020202020204" pitchFamily="34" charset="0"/>
                <a:cs typeface="Arial" panose="020B0604020202020204" pitchFamily="34" charset="0"/>
              </a:rPr>
              <a:t>Community Operations</a:t>
            </a:r>
          </a:p>
          <a:p>
            <a:pPr algn="ctr"/>
            <a:r>
              <a:rPr lang="en-US" sz="2000" b="1">
                <a:solidFill>
                  <a:srgbClr val="4F81BD"/>
                </a:solidFill>
                <a:latin typeface="Arial" panose="020B0604020202020204" pitchFamily="34" charset="0"/>
                <a:cs typeface="Arial" panose="020B0604020202020204" pitchFamily="34" charset="0"/>
              </a:rPr>
              <a:t>Community Engagement in ICS</a:t>
            </a:r>
          </a:p>
          <a:p>
            <a:pPr algn="ctr"/>
            <a:r>
              <a:rPr lang="en-US" sz="2000" b="1">
                <a:solidFill>
                  <a:srgbClr val="4F81BD"/>
                </a:solidFill>
                <a:latin typeface="Arial" panose="020B0604020202020204" pitchFamily="34" charset="0"/>
                <a:cs typeface="Arial" panose="020B0604020202020204" pitchFamily="34" charset="0"/>
              </a:rPr>
              <a:t>Community Recovery Collaborative </a:t>
            </a:r>
          </a:p>
        </p:txBody>
      </p:sp>
      <p:sp>
        <p:nvSpPr>
          <p:cNvPr id="9" name="TextBox 8">
            <a:extLst>
              <a:ext uri="{FF2B5EF4-FFF2-40B4-BE49-F238E27FC236}">
                <a16:creationId xmlns:a16="http://schemas.microsoft.com/office/drawing/2014/main" id="{EA897D50-7D1B-4F40-B3D7-B98DEBBA560A}"/>
              </a:ext>
            </a:extLst>
          </p:cNvPr>
          <p:cNvSpPr txBox="1"/>
          <p:nvPr/>
        </p:nvSpPr>
        <p:spPr>
          <a:xfrm>
            <a:off x="7801785" y="4314691"/>
            <a:ext cx="4161999" cy="1938992"/>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Community Planning &amp; Capacity Building</a:t>
            </a:r>
          </a:p>
          <a:p>
            <a:pPr algn="ctr"/>
            <a:r>
              <a:rPr lang="en-US" sz="2000" b="1" dirty="0">
                <a:solidFill>
                  <a:srgbClr val="4F81BD"/>
                </a:solidFill>
                <a:latin typeface="Arial" panose="020B0604020202020204" pitchFamily="34" charset="0"/>
                <a:cs typeface="Arial" panose="020B0604020202020204" pitchFamily="34" charset="0"/>
              </a:rPr>
              <a:t>CRPC</a:t>
            </a:r>
          </a:p>
          <a:p>
            <a:pPr algn="ctr"/>
            <a:r>
              <a:rPr lang="en-US" sz="2000" b="1" dirty="0">
                <a:solidFill>
                  <a:srgbClr val="4F81BD"/>
                </a:solidFill>
                <a:latin typeface="Arial" panose="020B0604020202020204" pitchFamily="34" charset="0"/>
                <a:cs typeface="Arial" panose="020B0604020202020204" pitchFamily="34" charset="0"/>
              </a:rPr>
              <a:t>External partners &amp; DOHMH staff</a:t>
            </a:r>
          </a:p>
          <a:p>
            <a:pPr algn="ctr"/>
            <a:r>
              <a:rPr lang="en-US" sz="2000" b="1" dirty="0">
                <a:solidFill>
                  <a:srgbClr val="4F81BD"/>
                </a:solidFill>
                <a:latin typeface="Arial" panose="020B0604020202020204" pitchFamily="34" charset="0"/>
                <a:cs typeface="Arial" panose="020B0604020202020204" pitchFamily="34" charset="0"/>
              </a:rPr>
              <a:t>Intergovernmental community preparedness coordination </a:t>
            </a:r>
          </a:p>
        </p:txBody>
      </p:sp>
    </p:spTree>
    <p:extLst>
      <p:ext uri="{BB962C8B-B14F-4D97-AF65-F5344CB8AC3E}">
        <p14:creationId xmlns:p14="http://schemas.microsoft.com/office/powerpoint/2010/main" val="5335756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2688-8069-4438-95E3-287739467FDD}"/>
              </a:ext>
            </a:extLst>
          </p:cNvPr>
          <p:cNvSpPr>
            <a:spLocks noGrp="1"/>
          </p:cNvSpPr>
          <p:nvPr>
            <p:ph type="title"/>
          </p:nvPr>
        </p:nvSpPr>
        <p:spPr>
          <a:xfrm rot="16200000">
            <a:off x="-2738831" y="3021826"/>
            <a:ext cx="6362309" cy="713111"/>
          </a:xfrm>
        </p:spPr>
        <p:txBody>
          <a:bodyPr/>
          <a:lstStyle/>
          <a:p>
            <a:r>
              <a:rPr lang="en-US" dirty="0"/>
              <a:t>3 Focuses</a:t>
            </a:r>
          </a:p>
        </p:txBody>
      </p:sp>
      <p:graphicFrame>
        <p:nvGraphicFramePr>
          <p:cNvPr id="4" name="Table 4">
            <a:extLst>
              <a:ext uri="{FF2B5EF4-FFF2-40B4-BE49-F238E27FC236}">
                <a16:creationId xmlns:a16="http://schemas.microsoft.com/office/drawing/2014/main" id="{548C3B77-3C5F-4873-BD8E-BE3929C5CBD4}"/>
              </a:ext>
            </a:extLst>
          </p:cNvPr>
          <p:cNvGraphicFramePr>
            <a:graphicFrameLocks noGrp="1"/>
          </p:cNvGraphicFramePr>
          <p:nvPr>
            <p:ph idx="1"/>
          </p:nvPr>
        </p:nvGraphicFramePr>
        <p:xfrm>
          <a:off x="798880" y="367382"/>
          <a:ext cx="11031522" cy="5886643"/>
        </p:xfrm>
        <a:graphic>
          <a:graphicData uri="http://schemas.openxmlformats.org/drawingml/2006/table">
            <a:tbl>
              <a:tblPr firstRow="1" bandRow="1">
                <a:tableStyleId>{5C22544A-7EE6-4342-B048-85BDC9FD1C3A}</a:tableStyleId>
              </a:tblPr>
              <a:tblGrid>
                <a:gridCol w="3263317">
                  <a:extLst>
                    <a:ext uri="{9D8B030D-6E8A-4147-A177-3AD203B41FA5}">
                      <a16:colId xmlns:a16="http://schemas.microsoft.com/office/drawing/2014/main" val="835504466"/>
                    </a:ext>
                  </a:extLst>
                </a:gridCol>
                <a:gridCol w="4211273">
                  <a:extLst>
                    <a:ext uri="{9D8B030D-6E8A-4147-A177-3AD203B41FA5}">
                      <a16:colId xmlns:a16="http://schemas.microsoft.com/office/drawing/2014/main" val="635090780"/>
                    </a:ext>
                  </a:extLst>
                </a:gridCol>
                <a:gridCol w="3556932">
                  <a:extLst>
                    <a:ext uri="{9D8B030D-6E8A-4147-A177-3AD203B41FA5}">
                      <a16:colId xmlns:a16="http://schemas.microsoft.com/office/drawing/2014/main" val="2869708403"/>
                    </a:ext>
                  </a:extLst>
                </a:gridCol>
              </a:tblGrid>
              <a:tr h="890951">
                <a:tc>
                  <a:txBody>
                    <a:bodyPr/>
                    <a:lstStyle/>
                    <a:p>
                      <a:pPr algn="ctr"/>
                      <a:r>
                        <a:rPr lang="en-US" dirty="0"/>
                        <a:t>Focus I: CPP</a:t>
                      </a:r>
                    </a:p>
                    <a:p>
                      <a:pPr algn="ctr"/>
                      <a:r>
                        <a:rPr lang="en-US" dirty="0"/>
                        <a:t>Sector based Approach</a:t>
                      </a:r>
                    </a:p>
                    <a:p>
                      <a:pPr algn="ctr"/>
                      <a:r>
                        <a:rPr lang="en-US" sz="1400" i="1" dirty="0"/>
                        <a:t>Contracted Partners</a:t>
                      </a:r>
                    </a:p>
                  </a:txBody>
                  <a:tcPr/>
                </a:tc>
                <a:tc>
                  <a:txBody>
                    <a:bodyPr/>
                    <a:lstStyle/>
                    <a:p>
                      <a:pPr algn="ctr"/>
                      <a:r>
                        <a:rPr lang="en-US" dirty="0"/>
                        <a:t>Focus II: Community Planning &amp; Capacity Building</a:t>
                      </a:r>
                    </a:p>
                    <a:p>
                      <a:pPr algn="ctr"/>
                      <a:r>
                        <a:rPr lang="en-US" sz="1400" i="1" dirty="0"/>
                        <a:t>External and Internal </a:t>
                      </a:r>
                    </a:p>
                  </a:txBody>
                  <a:tcPr/>
                </a:tc>
                <a:tc>
                  <a:txBody>
                    <a:bodyPr/>
                    <a:lstStyle/>
                    <a:p>
                      <a:pPr algn="ctr"/>
                      <a:r>
                        <a:rPr lang="en-US" dirty="0"/>
                        <a:t>Focus III: Community Operations</a:t>
                      </a:r>
                    </a:p>
                    <a:p>
                      <a:pPr algn="ctr"/>
                      <a:r>
                        <a:rPr lang="en-US" sz="1400" i="1" dirty="0"/>
                        <a:t>ICS Response &amp; Recovery</a:t>
                      </a:r>
                    </a:p>
                  </a:txBody>
                  <a:tcPr/>
                </a:tc>
                <a:extLst>
                  <a:ext uri="{0D108BD9-81ED-4DB2-BD59-A6C34878D82A}">
                    <a16:rowId xmlns:a16="http://schemas.microsoft.com/office/drawing/2014/main" val="3949754375"/>
                  </a:ext>
                </a:extLst>
              </a:tr>
              <a:tr h="4995692">
                <a:tc>
                  <a:txBody>
                    <a:bodyPr/>
                    <a:lstStyle/>
                    <a:p>
                      <a:r>
                        <a:rPr lang="en-US" sz="1400" b="1" dirty="0"/>
                        <a:t>Human Services Sector</a:t>
                      </a:r>
                    </a:p>
                    <a:p>
                      <a:pPr marL="285750" lvl="0" indent="-285750">
                        <a:buFont typeface="Arial" panose="020B0604020202020204" pitchFamily="34" charset="0"/>
                        <a:buChar char="•"/>
                      </a:pPr>
                      <a:r>
                        <a:rPr lang="en-US" sz="1400" dirty="0"/>
                        <a:t>HSC</a:t>
                      </a:r>
                    </a:p>
                    <a:p>
                      <a:r>
                        <a:rPr lang="en-US" sz="1400" b="1" dirty="0"/>
                        <a:t>Faith-based Sector</a:t>
                      </a:r>
                    </a:p>
                    <a:p>
                      <a:pPr marL="285750" lvl="0" indent="-285750">
                        <a:buFont typeface="Arial" panose="020B0604020202020204" pitchFamily="34" charset="0"/>
                        <a:buChar char="•"/>
                      </a:pPr>
                      <a:r>
                        <a:rPr lang="en-US" sz="1400" dirty="0"/>
                        <a:t>NYDIS</a:t>
                      </a:r>
                    </a:p>
                    <a:p>
                      <a:r>
                        <a:rPr lang="en-US" sz="1400" b="1" dirty="0"/>
                        <a:t>Community Leadership </a:t>
                      </a:r>
                      <a:r>
                        <a:rPr lang="en-US" sz="1400" dirty="0"/>
                        <a:t>Sector (CENs)</a:t>
                      </a:r>
                    </a:p>
                    <a:p>
                      <a:pPr marL="285750" lvl="0" indent="-285750">
                        <a:buFont typeface="Arial" panose="020B0604020202020204" pitchFamily="34" charset="0"/>
                        <a:buChar char="•"/>
                      </a:pPr>
                      <a:r>
                        <a:rPr lang="en-US" sz="1400" dirty="0"/>
                        <a:t>LES Ready</a:t>
                      </a:r>
                    </a:p>
                    <a:p>
                      <a:pPr marL="285750" lvl="0" indent="-285750">
                        <a:buFont typeface="Arial" panose="020B0604020202020204" pitchFamily="34" charset="0"/>
                        <a:buChar char="•"/>
                      </a:pPr>
                      <a:r>
                        <a:rPr lang="en-US" sz="1400" dirty="0"/>
                        <a:t>FRANC</a:t>
                      </a:r>
                    </a:p>
                    <a:p>
                      <a:pPr marL="285750" lvl="0" indent="-285750">
                        <a:buFont typeface="Arial" panose="020B0604020202020204" pitchFamily="34" charset="0"/>
                        <a:buChar char="•"/>
                      </a:pPr>
                      <a:r>
                        <a:rPr lang="en-US" sz="1400" dirty="0"/>
                        <a:t>SI COAD</a:t>
                      </a:r>
                    </a:p>
                    <a:p>
                      <a:pPr marL="285750" lvl="0" indent="-285750">
                        <a:buFont typeface="Arial" panose="020B0604020202020204" pitchFamily="34" charset="0"/>
                        <a:buChar char="•"/>
                      </a:pPr>
                      <a:r>
                        <a:rPr lang="en-US" sz="1400" dirty="0"/>
                        <a:t>EH COAD</a:t>
                      </a:r>
                    </a:p>
                    <a:p>
                      <a:pPr marL="285750" lvl="0" indent="-285750">
                        <a:buFont typeface="Arial" panose="020B0604020202020204" pitchFamily="34" charset="0"/>
                        <a:buChar char="•"/>
                      </a:pPr>
                      <a:r>
                        <a:rPr lang="en-US" sz="1400" dirty="0"/>
                        <a:t>SB COAD</a:t>
                      </a:r>
                    </a:p>
                    <a:p>
                      <a:r>
                        <a:rPr lang="en-US" sz="1400" b="1" dirty="0"/>
                        <a:t>RFP Development</a:t>
                      </a:r>
                    </a:p>
                    <a:p>
                      <a:pPr marL="285750" lvl="0" indent="-285750">
                        <a:buFont typeface="Arial" panose="020B0604020202020204" pitchFamily="34" charset="0"/>
                        <a:buChar char="•"/>
                      </a:pPr>
                      <a:r>
                        <a:rPr lang="en-US" sz="1400" dirty="0"/>
                        <a:t>CPP Sector based approach</a:t>
                      </a:r>
                    </a:p>
                    <a:p>
                      <a:r>
                        <a:rPr lang="en-US" sz="1400" b="1" dirty="0"/>
                        <a:t>Research &amp; Evaluation</a:t>
                      </a:r>
                    </a:p>
                    <a:p>
                      <a:pPr marL="285750" indent="-285750">
                        <a:buFont typeface="Arial" panose="020B0604020202020204" pitchFamily="34" charset="0"/>
                        <a:buChar char="•"/>
                      </a:pPr>
                      <a:r>
                        <a:rPr lang="en-US" sz="1400" dirty="0"/>
                        <a:t>CPP Program Evaluation</a:t>
                      </a:r>
                    </a:p>
                    <a:p>
                      <a:pPr marL="285750" indent="-285750">
                        <a:buFont typeface="Arial" panose="020B0604020202020204" pitchFamily="34" charset="0"/>
                        <a:buChar char="•"/>
                      </a:pPr>
                      <a:r>
                        <a:rPr lang="en-US" sz="1400" dirty="0"/>
                        <a:t>Develop New Sector Assessment</a:t>
                      </a:r>
                    </a:p>
                    <a:p>
                      <a:pPr marL="285750" indent="-285750">
                        <a:buFont typeface="Arial" panose="020B0604020202020204" pitchFamily="34" charset="0"/>
                        <a:buChar char="•"/>
                      </a:pPr>
                      <a:r>
                        <a:rPr lang="en-US" sz="1400" dirty="0"/>
                        <a:t>Publications and Journals</a:t>
                      </a:r>
                    </a:p>
                    <a:p>
                      <a:pPr marL="285750" indent="-285750">
                        <a:buFont typeface="Arial" panose="020B0604020202020204" pitchFamily="34" charset="0"/>
                        <a:buChar char="•"/>
                      </a:pPr>
                      <a:r>
                        <a:rPr lang="en-US" sz="1400" dirty="0"/>
                        <a:t>Research best practices specific to cross-section of Community Engagement &amp; Emergency Management</a:t>
                      </a:r>
                    </a:p>
                  </a:txBody>
                  <a:tcPr/>
                </a:tc>
                <a:tc>
                  <a:txBody>
                    <a:bodyPr/>
                    <a:lstStyle/>
                    <a:p>
                      <a:r>
                        <a:rPr lang="en-US" sz="1400" b="1" dirty="0"/>
                        <a:t>Expand visibility and Increase reach of CER</a:t>
                      </a:r>
                    </a:p>
                    <a:p>
                      <a:pPr marL="285750" lvl="0" indent="-285750">
                        <a:buFont typeface="Arial" panose="020B0604020202020204" pitchFamily="34" charset="0"/>
                        <a:buChar char="•"/>
                      </a:pPr>
                      <a:r>
                        <a:rPr lang="en-US" sz="1400" dirty="0"/>
                        <a:t>Develop new partnerships with community and faith-based organizations.</a:t>
                      </a:r>
                    </a:p>
                    <a:p>
                      <a:pPr marL="285750" lvl="0" indent="-285750">
                        <a:buFont typeface="Arial" panose="020B0604020202020204" pitchFamily="34" charset="0"/>
                        <a:buChar char="•"/>
                      </a:pPr>
                      <a:r>
                        <a:rPr lang="en-US" sz="1400" dirty="0"/>
                        <a:t>Inform community partners of NYC’s emergency response structures and connect to resources.</a:t>
                      </a:r>
                    </a:p>
                    <a:p>
                      <a:pPr marL="285750" lvl="0" indent="-285750">
                        <a:buFont typeface="Arial" panose="020B0604020202020204" pitchFamily="34" charset="0"/>
                        <a:buChar char="•"/>
                      </a:pPr>
                      <a:r>
                        <a:rPr lang="en-US" sz="1400" dirty="0"/>
                        <a:t>Participate in NYC VOAD meetings</a:t>
                      </a:r>
                    </a:p>
                    <a:p>
                      <a:pPr marL="285750" lvl="0" indent="-285750">
                        <a:buFont typeface="Arial" panose="020B0604020202020204" pitchFamily="34" charset="0"/>
                        <a:buChar char="•"/>
                      </a:pPr>
                      <a:r>
                        <a:rPr lang="en-US" sz="1400" dirty="0"/>
                        <a:t>Funnel community and faith-based organizations to CPP and/or CRPC.</a:t>
                      </a:r>
                    </a:p>
                    <a:p>
                      <a:pPr marL="285750" lvl="0" indent="-285750">
                        <a:buFont typeface="Arial" panose="020B0604020202020204" pitchFamily="34" charset="0"/>
                        <a:buChar char="•"/>
                      </a:pPr>
                      <a:r>
                        <a:rPr lang="en-US" sz="1400" dirty="0"/>
                        <a:t>Lead planning of wider community capacity building trainings and events </a:t>
                      </a:r>
                    </a:p>
                    <a:p>
                      <a:r>
                        <a:rPr lang="en-US" sz="1400" b="1" dirty="0"/>
                        <a:t>Community Resilience Planning Collabrative</a:t>
                      </a:r>
                    </a:p>
                    <a:p>
                      <a:pPr marL="285750" indent="-285750">
                        <a:buFont typeface="Arial" panose="020B0604020202020204" pitchFamily="34" charset="0"/>
                        <a:buChar char="•"/>
                      </a:pPr>
                      <a:r>
                        <a:rPr lang="en-US" sz="1400" dirty="0"/>
                        <a:t>Lead planning and execution of CRPC</a:t>
                      </a:r>
                    </a:p>
                    <a:p>
                      <a:r>
                        <a:rPr lang="en-US" sz="1400" b="1" dirty="0"/>
                        <a:t>Support Interagency planning at the local and national level</a:t>
                      </a:r>
                    </a:p>
                    <a:p>
                      <a:pPr marL="285750" indent="-285750">
                        <a:buFont typeface="Arial" panose="020B0604020202020204" pitchFamily="34" charset="0"/>
                        <a:buChar char="•"/>
                      </a:pPr>
                      <a:r>
                        <a:rPr lang="en-US" sz="1400" dirty="0"/>
                        <a:t>NYCEM/DOHMH/MOR/DFTA/MOIA etc.</a:t>
                      </a:r>
                    </a:p>
                    <a:p>
                      <a:pPr marL="285750" indent="-285750">
                        <a:buFont typeface="Arial" panose="020B0604020202020204" pitchFamily="34" charset="0"/>
                        <a:buChar char="•"/>
                      </a:pPr>
                      <a:r>
                        <a:rPr lang="en-US" sz="1400" dirty="0"/>
                        <a:t>PHOs/EM government agencies focused on community engagement and equity.</a:t>
                      </a:r>
                    </a:p>
                    <a:p>
                      <a:r>
                        <a:rPr lang="en-US" sz="1400" b="1" dirty="0"/>
                        <a:t>Internal Technical Assistance and Capacity Building</a:t>
                      </a:r>
                    </a:p>
                    <a:p>
                      <a:pPr marL="285750" indent="-285750">
                        <a:buFont typeface="Arial" panose="020B0604020202020204" pitchFamily="34" charset="0"/>
                        <a:buChar char="•"/>
                      </a:pPr>
                      <a:r>
                        <a:rPr lang="en-US" sz="1400" dirty="0"/>
                        <a:t>Support DOHMH CE and public facing staff during emergencies</a:t>
                      </a:r>
                    </a:p>
                    <a:p>
                      <a:pPr marL="285750" indent="-285750">
                        <a:buFont typeface="Arial" panose="020B0604020202020204" pitchFamily="34" charset="0"/>
                        <a:buChar char="•"/>
                      </a:pPr>
                      <a:r>
                        <a:rPr lang="en-US" sz="1400" dirty="0"/>
                        <a:t>Develop resource sharing tools </a:t>
                      </a:r>
                    </a:p>
                  </a:txBody>
                  <a:tcPr/>
                </a:tc>
                <a:tc>
                  <a:txBody>
                    <a:bodyPr/>
                    <a:lstStyle/>
                    <a:p>
                      <a:r>
                        <a:rPr lang="en-US" sz="1400" b="1" dirty="0"/>
                        <a:t>Build out and enhance Communty Engagement ICS development</a:t>
                      </a:r>
                    </a:p>
                    <a:p>
                      <a:pPr marL="285750" indent="-285750">
                        <a:buFont typeface="Arial" panose="020B0604020202020204" pitchFamily="34" charset="0"/>
                        <a:buChar char="•"/>
                      </a:pPr>
                      <a:r>
                        <a:rPr lang="en-US" sz="1400" dirty="0"/>
                        <a:t>Lead a group of community focused SMEs to update and enhance CE ICS structure based on lessons learned from past activations.</a:t>
                      </a:r>
                    </a:p>
                    <a:p>
                      <a:r>
                        <a:rPr lang="en-US" sz="1400" b="1" dirty="0"/>
                        <a:t>Develop Community Recovery framework and Functions</a:t>
                      </a:r>
                    </a:p>
                    <a:p>
                      <a:pPr marL="285750" indent="-285750">
                        <a:buFont typeface="Arial" panose="020B0604020202020204" pitchFamily="34" charset="0"/>
                        <a:buChar char="•"/>
                      </a:pPr>
                      <a:r>
                        <a:rPr lang="en-US" sz="1400" dirty="0"/>
                        <a:t>Lead a group of community focused SMEs to develop Community Recovery Framework and recommendations to DOHMH leadership on recovery strategies.</a:t>
                      </a:r>
                    </a:p>
                    <a:p>
                      <a:r>
                        <a:rPr lang="en-US" sz="1400" b="1" dirty="0"/>
                        <a:t>Integrate community partners into DOHMH’s Emergency Exercises</a:t>
                      </a:r>
                    </a:p>
                    <a:p>
                      <a:pPr marL="285750" indent="-285750">
                        <a:buFont typeface="Arial" panose="020B0604020202020204" pitchFamily="34" charset="0"/>
                        <a:buChar char="•"/>
                      </a:pPr>
                      <a:r>
                        <a:rPr lang="en-US" sz="1400" dirty="0"/>
                        <a:t>Collaborate with BAPR on exercise planning for community partners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Collaborate with BEFO on integrating  community partners into PODs/PECO operations</a:t>
                      </a:r>
                    </a:p>
                    <a:p>
                      <a:r>
                        <a:rPr lang="en-US" sz="1400" b="1" dirty="0"/>
                        <a:t>Public Health Partner Connect</a:t>
                      </a:r>
                    </a:p>
                    <a:p>
                      <a:pPr marL="285750" indent="-285750" algn="l" defTabSz="457200" rtl="0" eaLnBrk="1" latinLnBrk="0" hangingPunct="1">
                        <a:buFont typeface="Arial" panose="020B0604020202020204" pitchFamily="34" charset="0"/>
                        <a:buChar char="•"/>
                      </a:pPr>
                      <a:r>
                        <a:rPr lang="en-US" sz="1400" kern="1200" dirty="0">
                          <a:solidFill>
                            <a:schemeClr val="dk1"/>
                          </a:solidFill>
                          <a:latin typeface="+mn-lt"/>
                          <a:ea typeface="+mn-ea"/>
                          <a:cs typeface="+mn-cs"/>
                        </a:rPr>
                        <a:t>Data-driven program and strategic planning</a:t>
                      </a:r>
                    </a:p>
                  </a:txBody>
                  <a:tcPr/>
                </a:tc>
                <a:extLst>
                  <a:ext uri="{0D108BD9-81ED-4DB2-BD59-A6C34878D82A}">
                    <a16:rowId xmlns:a16="http://schemas.microsoft.com/office/drawing/2014/main" val="3285787841"/>
                  </a:ext>
                </a:extLst>
              </a:tr>
            </a:tbl>
          </a:graphicData>
        </a:graphic>
      </p:graphicFrame>
    </p:spTree>
    <p:extLst>
      <p:ext uri="{BB962C8B-B14F-4D97-AF65-F5344CB8AC3E}">
        <p14:creationId xmlns:p14="http://schemas.microsoft.com/office/powerpoint/2010/main" val="88895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E1AEB4-7F0E-47D5-9129-8BB8A2C6E467}"/>
              </a:ext>
            </a:extLst>
          </p:cNvPr>
          <p:cNvSpPr txBox="1"/>
          <p:nvPr/>
        </p:nvSpPr>
        <p:spPr>
          <a:xfrm>
            <a:off x="141841" y="3050177"/>
            <a:ext cx="6622227" cy="1292662"/>
          </a:xfrm>
          <a:prstGeom prst="rect">
            <a:avLst/>
          </a:prstGeom>
          <a:noFill/>
        </p:spPr>
        <p:txBody>
          <a:bodyPr wrap="square" lIns="91440" tIns="45720" rIns="91440" bIns="45720" rtlCol="0" anchor="t">
            <a:spAutoFit/>
          </a:bodyPr>
          <a:lstStyle/>
          <a:p>
            <a:endParaRPr lang="en-US" sz="2000" dirty="0">
              <a:cs typeface="Arial"/>
            </a:endParaRPr>
          </a:p>
          <a:p>
            <a:endParaRPr lang="en-US" sz="2000" dirty="0">
              <a:cs typeface="Arial"/>
            </a:endParaRPr>
          </a:p>
          <a:p>
            <a:endParaRPr lang="en-US" sz="2000" dirty="0">
              <a:cs typeface="Arial"/>
            </a:endParaRPr>
          </a:p>
          <a:p>
            <a:endParaRPr lang="en-US" dirty="0">
              <a:cs typeface="Arial"/>
            </a:endParaRPr>
          </a:p>
        </p:txBody>
      </p:sp>
      <p:pic>
        <p:nvPicPr>
          <p:cNvPr id="2" name="Picture 5">
            <a:extLst>
              <a:ext uri="{FF2B5EF4-FFF2-40B4-BE49-F238E27FC236}">
                <a16:creationId xmlns:a16="http://schemas.microsoft.com/office/drawing/2014/main" id="{EC6CD1A6-6DE3-2DA0-6343-76AC129B2C14}"/>
              </a:ext>
            </a:extLst>
          </p:cNvPr>
          <p:cNvPicPr>
            <a:picLocks noChangeAspect="1"/>
          </p:cNvPicPr>
          <p:nvPr/>
        </p:nvPicPr>
        <p:blipFill>
          <a:blip r:embed="R706845253eb04c44"/>
          <a:stretch>
            <a:fillRect/>
          </a:stretch>
        </p:blipFill>
        <p:spPr>
          <a:xfrm>
            <a:off x="141841" y="288303"/>
            <a:ext cx="2984498" cy="2284133"/>
          </a:xfrm>
          <a:prstGeom prst="rect">
            <a:avLst/>
          </a:prstGeom>
        </p:spPr>
      </p:pic>
      <p:pic>
        <p:nvPicPr>
          <p:cNvPr id="3" name="Picture 4">
            <a:extLst>
              <a:ext uri="{FF2B5EF4-FFF2-40B4-BE49-F238E27FC236}">
                <a16:creationId xmlns:a16="http://schemas.microsoft.com/office/drawing/2014/main" id="{0F32B8A3-C151-4D66-274C-1E2E54F9CB91}"/>
              </a:ext>
            </a:extLst>
          </p:cNvPr>
          <p:cNvPicPr>
            <a:picLocks noChangeAspect="1"/>
          </p:cNvPicPr>
          <p:nvPr/>
        </p:nvPicPr>
        <p:blipFill>
          <a:blip r:embed="Rc028c9880c734da9"/>
          <a:stretch>
            <a:fillRect/>
          </a:stretch>
        </p:blipFill>
        <p:spPr>
          <a:xfrm>
            <a:off x="141841" y="3072152"/>
            <a:ext cx="2984498" cy="2890494"/>
          </a:xfrm>
          <a:prstGeom prst="rect">
            <a:avLst/>
          </a:prstGeom>
        </p:spPr>
      </p:pic>
      <p:graphicFrame>
        <p:nvGraphicFramePr>
          <p:cNvPr id="7" name="Table 6">
            <a:extLst>
              <a:ext uri="{FF2B5EF4-FFF2-40B4-BE49-F238E27FC236}">
                <a16:creationId xmlns:a16="http://schemas.microsoft.com/office/drawing/2014/main" id="{F0886290-537E-1F55-40BC-4C27B432A376}"/>
              </a:ext>
            </a:extLst>
          </p:cNvPr>
          <p:cNvGraphicFramePr>
            <a:graphicFrameLocks noGrp="1"/>
          </p:cNvGraphicFramePr>
          <p:nvPr>
            <p:extLst>
              <p:ext uri="{D42A27DB-BD31-4B8C-83A1-F6EECF244321}">
                <p14:modId xmlns:p14="http://schemas.microsoft.com/office/powerpoint/2010/main" val="1491300704"/>
              </p:ext>
            </p:extLst>
          </p:nvPr>
        </p:nvGraphicFramePr>
        <p:xfrm>
          <a:off x="3251848" y="288303"/>
          <a:ext cx="8128000" cy="60960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62913607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Arial"/>
                        </a:rPr>
                        <a:t>HOW CAN COMMUNITY PARTNERS ENRICH YOUR COALITION’S CAPACITY?</a:t>
                      </a:r>
                    </a:p>
                  </a:txBody>
                  <a:tcPr/>
                </a:tc>
                <a:extLst>
                  <a:ext uri="{0D108BD9-81ED-4DB2-BD59-A6C34878D82A}">
                    <a16:rowId xmlns:a16="http://schemas.microsoft.com/office/drawing/2014/main" val="7574520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75000"/>
                            </a:schemeClr>
                          </a:solidFill>
                        </a:rPr>
                        <a:t>Serve as</a:t>
                      </a:r>
                      <a:r>
                        <a:rPr lang="en-US" sz="1800" b="1" dirty="0">
                          <a:solidFill>
                            <a:schemeClr val="accent1">
                              <a:lumMod val="75000"/>
                            </a:schemeClr>
                          </a:solidFill>
                        </a:rPr>
                        <a:t>:</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Subject matter expertise in partner engagement to discern the best approach for integrating and gathering feedback from community and faith-based organizations (CFBOs) into your projects.</a:t>
                      </a:r>
                    </a:p>
                  </a:txBody>
                  <a:tcPr/>
                </a:tc>
                <a:extLst>
                  <a:ext uri="{0D108BD9-81ED-4DB2-BD59-A6C34878D82A}">
                    <a16:rowId xmlns:a16="http://schemas.microsoft.com/office/drawing/2014/main" val="42711294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75000"/>
                            </a:schemeClr>
                          </a:solidFill>
                          <a:cs typeface="Arial"/>
                        </a:rPr>
                        <a:t>Increased Reach:</a:t>
                      </a:r>
                      <a:r>
                        <a:rPr lang="en-US" sz="2000" dirty="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Arial"/>
                        </a:rPr>
                        <a:t>CFBOs </a:t>
                      </a:r>
                      <a:r>
                        <a:rPr lang="en-US" sz="1800" dirty="0"/>
                        <a:t>can enhance your projects by providing a community-focused perspective, access to hyperlocal resources, and innovative solutions for developing more robust and inclusive public health emergency response strategies during disasters</a:t>
                      </a:r>
                    </a:p>
                  </a:txBody>
                  <a:tcPr/>
                </a:tc>
                <a:extLst>
                  <a:ext uri="{0D108BD9-81ED-4DB2-BD59-A6C34878D82A}">
                    <a16:rowId xmlns:a16="http://schemas.microsoft.com/office/drawing/2014/main" val="22166381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75000"/>
                            </a:schemeClr>
                          </a:solidFill>
                          <a:cs typeface="Arial"/>
                        </a:rPr>
                        <a:t>Building Pre-established and Trusted:</a:t>
                      </a:r>
                      <a:r>
                        <a:rPr lang="en-US" sz="1800" dirty="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Arial"/>
                        </a:rPr>
                        <a:t>CFBOs engage with New Yorkers daily and are trusted partners in their communities during emergencies. Building pre-existing relationships with CFBOs can assist public health organizations and hospitals in strengthening their emergency response strategies.  </a:t>
                      </a:r>
                      <a:endParaRPr lang="en-US" dirty="0"/>
                    </a:p>
                  </a:txBody>
                  <a:tcPr/>
                </a:tc>
                <a:extLst>
                  <a:ext uri="{0D108BD9-81ED-4DB2-BD59-A6C34878D82A}">
                    <a16:rowId xmlns:a16="http://schemas.microsoft.com/office/drawing/2014/main" val="609259641"/>
                  </a:ext>
                </a:extLst>
              </a:tr>
              <a:tr h="148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75000"/>
                            </a:schemeClr>
                          </a:solidFill>
                          <a:cs typeface="Arial"/>
                        </a:rPr>
                        <a:t>Communication:</a:t>
                      </a:r>
                      <a:r>
                        <a:rPr lang="en-US" sz="1800" dirty="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Arial"/>
                        </a:rPr>
                        <a:t>Bidirectional communication from trusted CFBOs is vital for strengthening public health emergency messaging. Strengthening communications between public health organizations and hospitals  and CFBOs ensures that information flows freely. This proactive approach significantly enhances real-time situational awareness regarding the impacts of disasters at the hyperlocal level. </a:t>
                      </a:r>
                      <a:endParaRPr lang="en-US" dirty="0"/>
                    </a:p>
                  </a:txBody>
                  <a:tcPr/>
                </a:tc>
                <a:extLst>
                  <a:ext uri="{0D108BD9-81ED-4DB2-BD59-A6C34878D82A}">
                    <a16:rowId xmlns:a16="http://schemas.microsoft.com/office/drawing/2014/main" val="1366271998"/>
                  </a:ext>
                </a:extLst>
              </a:tr>
            </a:tbl>
          </a:graphicData>
        </a:graphic>
      </p:graphicFrame>
    </p:spTree>
    <p:extLst>
      <p:ext uri="{BB962C8B-B14F-4D97-AF65-F5344CB8AC3E}">
        <p14:creationId xmlns:p14="http://schemas.microsoft.com/office/powerpoint/2010/main" val="467945916"/>
      </p:ext>
    </p:extLst>
  </p:cSld>
  <p:clrMapOvr>
    <a:masterClrMapping/>
  </p:clrMapOvr>
</p:sld>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On-screen Show (4:3)</PresentationFormat>
  <ScaleCrop>false</ScaleCrop>
  <LinksUpToDate>false</LinksUpToDate>
  <SharedDoc>false</SharedDoc>
  <HyperlinksChanged>false</HyperlinksChanged>
  <AppVersion>12.0000</AppVersion>
</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2025-03-06T14:53:31.0000000Z</dcterms:created>
  <dcterms:modified xsi:type="dcterms:W3CDTF">2025-03-06T14:55:10.4620000Z</dcterms:modified>
</coreProperties>
</file>

<file path=docProps/custom.xml><?xml version="1.0" encoding="utf-8"?>
<Properties xmlns="http://schemas.openxmlformats.org/officeDocument/2006/custom-properties" xmlns:vt="http://schemas.openxmlformats.org/officeDocument/2006/docPropsVTypes"/>
</file>