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gif" ContentType="image/gif"/>
  <Default Extension="emf" ContentType="image/x-emf"/>
  <Default Extension="bin" ContentType="application/vnd.openxmlformats-officedocument.oleObject"/>
  <Default Extension="image" ContentType="image/jpg"/>
  <Default Extension="rels" ContentType="application/vnd.openxmlformats-package.relationships+xml"/>
  <Override PartName="/ppt/handoutMasters/handoutMaster1.xml" ContentType="application/vnd.openxmlformats-officedocument.presentationml.handoutMaster+xml"/>
  <Override PartName="/ppt/handoutMasters/theme/theme1.xml" ContentType="application/vnd.openxmlformats-officedocument.theme+xml"/>
  <Override PartName="/ppt/notesMasters/notesMaster1.xml" ContentType="application/vnd.openxmlformats-officedocument.presentationml.notesMaster+xml"/>
  <Override PartName="/ppt/notesMasters/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Masters/theme/theme4.xml" ContentType="application/vnd.openxmlformats-officedocument.theme+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Masters/slideMaster3.xml" ContentType="application/vnd.openxmlformats-officedocument.presentationml.slideMaster+xml"/>
  <Override PartName="/ppt/slideMasters/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Masters/slideMaster4.xml" ContentType="application/vnd.openxmlformats-officedocument.presentationml.slideMaster+xml"/>
  <Override PartName="/ppt/slideMasters/theme/theme6.xml" ContentType="application/vnd.openxmlformats-officedocument.theme+xml"/>
  <Override PartName="/ppt/slideLayouts/slideLayout31.xml" ContentType="application/vnd.openxmlformats-officedocument.presentationml.slideLayout+xml"/>
  <Override PartName="/ppt/slideMasters/slideMaster5.xml" ContentType="application/vnd.openxmlformats-officedocument.presentationml.slideMaster+xml"/>
  <Override PartName="/ppt/slideMasters/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3.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bleStyles.xml" ContentType="application/vnd.openxmlformats-officedocument.presentationml.tableStyles+xml"/>
  <Override PartName="/ppt/slides/slide27.xml" ContentType="application/vnd.openxmlformats-officedocument.presentationml.slide+xml"/>
  <Override PartName="/ppt/notesSlides/notesSlide23.xml" ContentType="application/vnd.openxmlformats-officedocument.presentationml.notesSlide+xml"/>
  <Override PartName="/ppt/slides/slide28.xml" ContentType="application/vnd.openxmlformats-officedocument.presentationml.slide+xml"/>
  <Override PartName="/ppt/notesSlides/notesSlide24.xml" ContentType="application/vnd.openxmlformats-officedocument.presentationml.notes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Slides/notesSlide25.xml" ContentType="application/vnd.openxmlformats-officedocument.presentationml.notes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Slides/notesSlide26.xml" ContentType="application/vnd.openxmlformats-officedocument.presentationml.notes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Masters/slideMaster6.xml" ContentType="application/vnd.openxmlformats-officedocument.presentationml.slideMaster+xml"/>
  <Override PartName="/ppt/slideMasters/theme/theme8.xml" ContentType="application/vnd.openxmlformats-officedocument.theme+xml"/>
  <Override PartName="/ppt/slideLayouts/slideLayout47.xml" ContentType="application/vnd.openxmlformats-officedocument.presentationml.slideLayout+xml"/>
  <Override PartName="/ppt/slideMasters/slideMaster7.xml" ContentType="application/vnd.openxmlformats-officedocument.presentationml.slideMaster+xml"/>
  <Override PartName="/ppt/slideMasters/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Masters/slideMaster8.xml" ContentType="application/vnd.openxmlformats-officedocument.presentationml.slideMaster+xml"/>
  <Override PartName="/ppt/slideMasters/theme/theme10.xml" ContentType="application/vnd.openxmlformats-officedocument.theme+xml"/>
  <Override PartName="/ppt/slideLayouts/slideLayout70.xml" ContentType="application/vnd.openxmlformats-officedocument.presentationml.slideLayout+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Slides/notesSlide27.xml" ContentType="application/vnd.openxmlformats-officedocument.presentationml.notesSlide+xml"/>
  <Override PartName="/ppt/slides/slide110.xml" ContentType="application/vnd.openxmlformats-officedocument.presentationml.slide+xml"/>
  <Override PartName="/ppt/notesSlides/notesSlide28.xml" ContentType="application/vnd.openxmlformats-officedocument.presentationml.notesSlide+xml"/>
  <Override PartName="/ppt/slides/slide111.xml" ContentType="application/vnd.openxmlformats-officedocument.presentationml.slide+xml"/>
  <Override PartName="/ppt/notesSlides/notesSlide29.xml" ContentType="application/vnd.openxmlformats-officedocument.presentationml.notes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officeDocument" Target="/ppt/presentation.xml" Id="Rd7e817375aba40a5" /><Relationship Type="http://schemas.openxmlformats.org/package/2006/relationships/metadata/core-properties" Target="/docProps/core.xml" Id="Rc5c49c2604724fd4" /><Relationship Type="http://schemas.openxmlformats.org/officeDocument/2006/relationships/extended-properties" Target="/docProps/app.xml" Id="R1497b067d2c24f95" /><Relationship Type="http://schemas.openxmlformats.org/officeDocument/2006/relationships/custom-properties" Target="/docProps/custom.xml" Id="R39537fa036fa4023"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p:sldMasterIdLst>
    <p:sldMasterId id="2147483648" r:id="R34b8960050fd429b"/>
    <p:sldMasterId id="2147483660" r:id="R2c6b0ca5b19d46ac"/>
    <p:sldMasterId id="2147483666" r:id="Ra0bd9c580e0842e6"/>
    <p:sldMasterId id="2147483678" r:id="Rf9e22b6756684994"/>
    <p:sldMasterId id="2147483690" r:id="R80f4caf7bb554fe3"/>
    <p:sldMasterId id="2147483696" r:id="R86bbb24df34c4b69"/>
    <p:sldMasterId id="2147483708" r:id="Rf0eda9617bc1414c"/>
    <p:sldMasterId id="2147483720" r:id="R35079ae9f8934c6a"/>
  </p:sldMasterIdLst>
  <p:notesMasterIdLst>
    <p:notesMasterId r:id="R0ae73253c0e444b0"/>
  </p:notesMasterIdLst>
  <p:handoutMasterIdLst>
    <p:handoutMasterId r:id="R7ad18f6324334f2d"/>
  </p:handoutMasterIdLst>
  <p:sldIdLst>
    <p:sldId id="256" r:id="Rce853603d9174446"/>
    <p:sldId id="257" r:id="Rfc090e3c976f408b"/>
    <p:sldId id="258" r:id="R4289966044ba4c77"/>
    <p:sldId id="259" r:id="R44dbb732ffd74512"/>
    <p:sldId id="260" r:id="Ra206bd6a8aa14a00"/>
    <p:sldId id="261" r:id="Ra77df884e76c4785"/>
    <p:sldId id="262" r:id="R3d9c9d1638e648fb"/>
    <p:sldId id="263" r:id="Rc12181b26eb6417e"/>
    <p:sldId id="264" r:id="R34d1470ad23b4d22"/>
    <p:sldId id="265" r:id="R5d7161742e264b35"/>
    <p:sldId id="266" r:id="Rde5e2c8a56bc4f3f"/>
    <p:sldId id="267" r:id="R17e6d854fa8245f6"/>
    <p:sldId id="268" r:id="Reae2397e6eaf4a9a"/>
    <p:sldId id="269" r:id="R2e94877ef8674f08"/>
    <p:sldId id="270" r:id="R60e9b89b90314b9f"/>
    <p:sldId id="271" r:id="Reaf7fda10f0d4714"/>
    <p:sldId id="272" r:id="R7725a42df3b343ef"/>
    <p:sldId id="273" r:id="R4e2963cfdccd4d36"/>
    <p:sldId id="274" r:id="Ra68088191e3a42ba"/>
    <p:sldId id="275" r:id="R9b00563ab87b4736"/>
    <p:sldId id="276" r:id="Ra20b1c3ebbf8430b"/>
    <p:sldId id="277" r:id="R2220286f345e480a"/>
    <p:sldId id="278" r:id="R68e455db80d74bb7"/>
    <p:sldId id="279" r:id="Rd00110d2e1834469"/>
    <p:sldId id="280" r:id="Rf8790c9ca9794e3e"/>
    <p:sldId id="281" r:id="R9853c016bfd44d9b"/>
    <p:sldId id="282" r:id="R6b579ec81c4b4ef3"/>
    <p:sldId id="283" r:id="Rab3a78e2b4a74727"/>
    <p:sldId id="284" r:id="R243f554c3f574752"/>
    <p:sldId id="285" r:id="R39f2a7ec7c0e4288"/>
    <p:sldId id="286" r:id="Reb9720e405ef4b8e"/>
    <p:sldId id="287" r:id="R063e9eb08c8e4fce"/>
    <p:sldId id="288" r:id="R0529b2d7a28949bb"/>
    <p:sldId id="289" r:id="R10a808d4bbad4cd7"/>
    <p:sldId id="290" r:id="Rf14f98e9a3a34a97"/>
    <p:sldId id="291" r:id="R7b5d2090e3524273"/>
    <p:sldId id="292" r:id="R140b8bd14b4f444f"/>
    <p:sldId id="293" r:id="Ra9391e3598b84124"/>
    <p:sldId id="294" r:id="Rbe52242528d94fbf"/>
    <p:sldId id="295" r:id="Re2324deac4d8401e"/>
    <p:sldId id="296" r:id="Rcc2f5becc3394046"/>
    <p:sldId id="297" r:id="R5b109e5dd2af47a3"/>
    <p:sldId id="298" r:id="Rb4eafdcf017a4e0f"/>
    <p:sldId id="299" r:id="R78f0069e3a474d91"/>
    <p:sldId id="300" r:id="R3adfcc8f626944a3"/>
    <p:sldId id="301" r:id="R1d49f8cfe2724b1b"/>
    <p:sldId id="302" r:id="R9577e9b9651f43d3"/>
    <p:sldId id="303" r:id="R82875e4769114453"/>
    <p:sldId id="304" r:id="R29e7d78e30e649d0"/>
    <p:sldId id="305" r:id="R780842436fb74026"/>
    <p:sldId id="306" r:id="Reba188a2d9994944"/>
    <p:sldId id="307" r:id="R6737db28c0f44105"/>
    <p:sldId id="308" r:id="R8cc649ebb7d44d5c"/>
    <p:sldId id="309" r:id="Rd70835818a0540ae"/>
    <p:sldId id="310" r:id="Rb822c5e239364878"/>
    <p:sldId id="311" r:id="Re0803bacc6c447e5"/>
    <p:sldId id="312" r:id="Rf77df408efbd4b54"/>
    <p:sldId id="313" r:id="R21015ea249404ff3"/>
    <p:sldId id="314" r:id="Ra9ea943325b04839"/>
    <p:sldId id="315" r:id="Rcdfe128b373d4f54"/>
    <p:sldId id="316" r:id="R1af62f1d1cea4402"/>
    <p:sldId id="317" r:id="R6a35606625554221"/>
    <p:sldId id="318" r:id="Rf29e220e699a4666"/>
    <p:sldId id="319" r:id="Ra73fb44ecfc1490c"/>
    <p:sldId id="320" r:id="Rabf39b0be2264979"/>
    <p:sldId id="321" r:id="Ra6ebbc276d1f4b31"/>
    <p:sldId id="322" r:id="Ra9c24c62c49444a1"/>
    <p:sldId id="323" r:id="R1b3d5813bd55471e"/>
    <p:sldId id="324" r:id="R412273bdd87a4927"/>
    <p:sldId id="325" r:id="Re69f749b6cc441a6"/>
    <p:sldId id="326" r:id="R60969f91aa8d4ddc"/>
    <p:sldId id="327" r:id="R6d882c3052a84bee"/>
    <p:sldId id="328" r:id="R4d7fd3eb70784687"/>
    <p:sldId id="329" r:id="R2bde43d6b9294224"/>
    <p:sldId id="330" r:id="Re0c10c7613a54381"/>
    <p:sldId id="331" r:id="R6df7e98367e742a6"/>
    <p:sldId id="332" r:id="R9c012b4e7105464e"/>
    <p:sldId id="333" r:id="R535f6639b6054adf"/>
    <p:sldId id="334" r:id="Rc5736893272e4d6c"/>
    <p:sldId id="335" r:id="R7be3c8fd3cc74e2b"/>
    <p:sldId id="336" r:id="R885e1821c7024d95"/>
    <p:sldId id="337" r:id="Rffe67058c7d14af1"/>
    <p:sldId id="338" r:id="Ra66f5cf07ea146ab"/>
    <p:sldId id="339" r:id="Re4ff9b1f626e40a9"/>
    <p:sldId id="340" r:id="R28cc7a7d6bae4e26"/>
    <p:sldId id="341" r:id="R2ba5e6192efa44f8"/>
    <p:sldId id="342" r:id="Rdc177530aab3474f"/>
    <p:sldId id="343" r:id="Re0aad9ef64fa4daa"/>
    <p:sldId id="344" r:id="R2af0c467f2a04012"/>
    <p:sldId id="345" r:id="Re3399684c0354eb3"/>
    <p:sldId id="346" r:id="R1556a2696b374288"/>
    <p:sldId id="347" r:id="R6e610ee34bd2492b"/>
    <p:sldId id="348" r:id="Re26ef3c08fb74ad5"/>
    <p:sldId id="349" r:id="Ra6f7193aec0c4aaf"/>
    <p:sldId id="350" r:id="Re76b1d0ef7354f01"/>
    <p:sldId id="351" r:id="R62908dd8fcd740ac"/>
    <p:sldId id="352" r:id="R99551ae1fa414738"/>
    <p:sldId id="353" r:id="R40987dc9bfd64f62"/>
    <p:sldId id="354" r:id="R66ef1945d5644989"/>
    <p:sldId id="355" r:id="R5e85a33f5fd04459"/>
    <p:sldId id="356" r:id="R21560469e0a849fe"/>
    <p:sldId id="357" r:id="R996ebf936c504954"/>
    <p:sldId id="358" r:id="Re257df5a0e9d4e6a"/>
    <p:sldId id="359" r:id="Rdc08e18061f74586"/>
    <p:sldId id="360" r:id="Rd9a3d4bb0dc041a5"/>
    <p:sldId id="361" r:id="Rf2a47ea0966d4c20"/>
    <p:sldId id="362" r:id="Rbe25a08fed6344b0"/>
    <p:sldId id="363" r:id="R8a1f7719bd394c02"/>
    <p:sldId id="364" r:id="R9fb3a868548d4795"/>
    <p:sldId id="365" r:id="Rb4664d26d9a1461e"/>
    <p:sldId id="366" r:id="Rfc588434816b48af"/>
    <p:sldId id="367" r:id="R4c622965f67849ab"/>
    <p:sldId id="368" r:id="R7cb66c92fc09474a"/>
    <p:sldId id="369" r:id="Re6228210d60a42e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1F3864"/>
    <a:srgbClr val="99CC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handoutMaster" Target="/ppt/handoutMasters/handoutMaster1.xml" Id="R7ad18f6324334f2d" /><Relationship Type="http://schemas.openxmlformats.org/officeDocument/2006/relationships/notesMaster" Target="/ppt/notesMasters/notesMaster1.xml" Id="R0ae73253c0e444b0" /><Relationship Type="http://schemas.openxmlformats.org/officeDocument/2006/relationships/presProps" Target="/ppt/presProps.xml" Id="R86f4e39dffc94cb7" /><Relationship Type="http://schemas.openxmlformats.org/officeDocument/2006/relationships/viewProps" Target="/ppt/viewProps.xml" Id="Rd3a3d85956e444fd" /><Relationship Type="http://schemas.openxmlformats.org/officeDocument/2006/relationships/slideMaster" Target="/ppt/slideMasters/slideMaster1.xml" Id="R34b8960050fd429b" /><Relationship Type="http://schemas.openxmlformats.org/officeDocument/2006/relationships/theme" Target="/ppt/slideMasters/theme/theme3.xml" Id="R02b266fd611f4bbe" /><Relationship Type="http://schemas.openxmlformats.org/officeDocument/2006/relationships/slideMaster" Target="/ppt/slideMasters/slideMaster2.xml" Id="R2c6b0ca5b19d46ac" /><Relationship Type="http://schemas.openxmlformats.org/officeDocument/2006/relationships/slideMaster" Target="/ppt/slideMasters/slideMaster3.xml" Id="Ra0bd9c580e0842e6" /><Relationship Type="http://schemas.openxmlformats.org/officeDocument/2006/relationships/slideMaster" Target="/ppt/slideMasters/slideMaster4.xml" Id="Rf9e22b6756684994" /><Relationship Type="http://schemas.openxmlformats.org/officeDocument/2006/relationships/slideMaster" Target="/ppt/slideMasters/slideMaster5.xml" Id="R80f4caf7bb554fe3" /><Relationship Type="http://schemas.openxmlformats.org/officeDocument/2006/relationships/slide" Target="/ppt/slides/slide1.xml" Id="Rce853603d9174446" /><Relationship Type="http://schemas.openxmlformats.org/officeDocument/2006/relationships/slide" Target="/ppt/slides/slide2.xml" Id="Rfc090e3c976f408b" /><Relationship Type="http://schemas.openxmlformats.org/officeDocument/2006/relationships/slide" Target="/ppt/slides/slide3.xml" Id="R4289966044ba4c77" /><Relationship Type="http://schemas.openxmlformats.org/officeDocument/2006/relationships/slide" Target="/ppt/slides/slide4.xml" Id="R44dbb732ffd74512" /><Relationship Type="http://schemas.openxmlformats.org/officeDocument/2006/relationships/slide" Target="/ppt/slides/slide5.xml" Id="Ra206bd6a8aa14a00" /><Relationship Type="http://schemas.openxmlformats.org/officeDocument/2006/relationships/slide" Target="/ppt/slides/slide6.xml" Id="Ra77df884e76c4785" /><Relationship Type="http://schemas.openxmlformats.org/officeDocument/2006/relationships/slide" Target="/ppt/slides/slide7.xml" Id="R3d9c9d1638e648fb" /><Relationship Type="http://schemas.openxmlformats.org/officeDocument/2006/relationships/slide" Target="/ppt/slides/slide8.xml" Id="Rc12181b26eb6417e" /><Relationship Type="http://schemas.openxmlformats.org/officeDocument/2006/relationships/slide" Target="/ppt/slides/slide9.xml" Id="R34d1470ad23b4d22" /><Relationship Type="http://schemas.openxmlformats.org/officeDocument/2006/relationships/slide" Target="/ppt/slides/slide10.xml" Id="R5d7161742e264b35" /><Relationship Type="http://schemas.openxmlformats.org/officeDocument/2006/relationships/slide" Target="/ppt/slides/slide11.xml" Id="Rde5e2c8a56bc4f3f" /><Relationship Type="http://schemas.openxmlformats.org/officeDocument/2006/relationships/slide" Target="/ppt/slides/slide12.xml" Id="R17e6d854fa8245f6" /><Relationship Type="http://schemas.openxmlformats.org/officeDocument/2006/relationships/slide" Target="/ppt/slides/slide13.xml" Id="Reae2397e6eaf4a9a" /><Relationship Type="http://schemas.openxmlformats.org/officeDocument/2006/relationships/slide" Target="/ppt/slides/slide14.xml" Id="R2e94877ef8674f08" /><Relationship Type="http://schemas.openxmlformats.org/officeDocument/2006/relationships/slide" Target="/ppt/slides/slide15.xml" Id="R60e9b89b90314b9f" /><Relationship Type="http://schemas.openxmlformats.org/officeDocument/2006/relationships/slide" Target="/ppt/slides/slide16.xml" Id="Reaf7fda10f0d4714" /><Relationship Type="http://schemas.openxmlformats.org/officeDocument/2006/relationships/slide" Target="/ppt/slides/slide17.xml" Id="R7725a42df3b343ef" /><Relationship Type="http://schemas.openxmlformats.org/officeDocument/2006/relationships/slide" Target="/ppt/slides/slide18.xml" Id="R4e2963cfdccd4d36" /><Relationship Type="http://schemas.openxmlformats.org/officeDocument/2006/relationships/slide" Target="/ppt/slides/slide19.xml" Id="Ra68088191e3a42ba" /><Relationship Type="http://schemas.openxmlformats.org/officeDocument/2006/relationships/slide" Target="/ppt/slides/slide20.xml" Id="R9b00563ab87b4736" /><Relationship Type="http://schemas.openxmlformats.org/officeDocument/2006/relationships/slide" Target="/ppt/slides/slide21.xml" Id="Ra20b1c3ebbf8430b" /><Relationship Type="http://schemas.openxmlformats.org/officeDocument/2006/relationships/slide" Target="/ppt/slides/slide22.xml" Id="R2220286f345e480a" /><Relationship Type="http://schemas.openxmlformats.org/officeDocument/2006/relationships/slide" Target="/ppt/slides/slide23.xml" Id="R68e455db80d74bb7" /><Relationship Type="http://schemas.openxmlformats.org/officeDocument/2006/relationships/slide" Target="/ppt/slides/slide24.xml" Id="Rd00110d2e1834469" /><Relationship Type="http://schemas.openxmlformats.org/officeDocument/2006/relationships/slide" Target="/ppt/slides/slide25.xml" Id="Rf8790c9ca9794e3e" /><Relationship Type="http://schemas.openxmlformats.org/officeDocument/2006/relationships/slide" Target="/ppt/slides/slide26.xml" Id="R9853c016bfd44d9b" /><Relationship Type="http://schemas.openxmlformats.org/officeDocument/2006/relationships/tableStyles" Target="/ppt/tableStyles.xml" Id="Rb1bdaa4b85714a55" /><Relationship Type="http://schemas.openxmlformats.org/officeDocument/2006/relationships/slide" Target="/ppt/slides/slide27.xml" Id="R6b579ec81c4b4ef3" /><Relationship Type="http://schemas.openxmlformats.org/officeDocument/2006/relationships/slide" Target="/ppt/slides/slide28.xml" Id="Rab3a78e2b4a74727" /><Relationship Type="http://schemas.openxmlformats.org/officeDocument/2006/relationships/slide" Target="/ppt/slides/slide29.xml" Id="R243f554c3f574752" /><Relationship Type="http://schemas.openxmlformats.org/officeDocument/2006/relationships/slide" Target="/ppt/slides/slide30.xml" Id="R39f2a7ec7c0e4288" /><Relationship Type="http://schemas.openxmlformats.org/officeDocument/2006/relationships/slide" Target="/ppt/slides/slide31.xml" Id="Reb9720e405ef4b8e" /><Relationship Type="http://schemas.openxmlformats.org/officeDocument/2006/relationships/slide" Target="/ppt/slides/slide32.xml" Id="R063e9eb08c8e4fce" /><Relationship Type="http://schemas.openxmlformats.org/officeDocument/2006/relationships/slide" Target="/ppt/slides/slide33.xml" Id="R0529b2d7a28949bb" /><Relationship Type="http://schemas.openxmlformats.org/officeDocument/2006/relationships/slide" Target="/ppt/slides/slide34.xml" Id="R10a808d4bbad4cd7" /><Relationship Type="http://schemas.openxmlformats.org/officeDocument/2006/relationships/slide" Target="/ppt/slides/slide35.xml" Id="Rf14f98e9a3a34a97" /><Relationship Type="http://schemas.openxmlformats.org/officeDocument/2006/relationships/slide" Target="/ppt/slides/slide36.xml" Id="R7b5d2090e3524273" /><Relationship Type="http://schemas.openxmlformats.org/officeDocument/2006/relationships/slide" Target="/ppt/slides/slide37.xml" Id="R140b8bd14b4f444f" /><Relationship Type="http://schemas.openxmlformats.org/officeDocument/2006/relationships/slide" Target="/ppt/slides/slide38.xml" Id="Ra9391e3598b84124" /><Relationship Type="http://schemas.openxmlformats.org/officeDocument/2006/relationships/slide" Target="/ppt/slides/slide39.xml" Id="Rbe52242528d94fbf" /><Relationship Type="http://schemas.openxmlformats.org/officeDocument/2006/relationships/slide" Target="/ppt/slides/slide40.xml" Id="Re2324deac4d8401e" /><Relationship Type="http://schemas.openxmlformats.org/officeDocument/2006/relationships/slide" Target="/ppt/slides/slide41.xml" Id="Rcc2f5becc3394046" /><Relationship Type="http://schemas.openxmlformats.org/officeDocument/2006/relationships/slide" Target="/ppt/slides/slide42.xml" Id="R5b109e5dd2af47a3" /><Relationship Type="http://schemas.openxmlformats.org/officeDocument/2006/relationships/slide" Target="/ppt/slides/slide43.xml" Id="Rb4eafdcf017a4e0f" /><Relationship Type="http://schemas.openxmlformats.org/officeDocument/2006/relationships/slide" Target="/ppt/slides/slide44.xml" Id="R78f0069e3a474d91" /><Relationship Type="http://schemas.openxmlformats.org/officeDocument/2006/relationships/slide" Target="/ppt/slides/slide45.xml" Id="R3adfcc8f626944a3" /><Relationship Type="http://schemas.openxmlformats.org/officeDocument/2006/relationships/slide" Target="/ppt/slides/slide46.xml" Id="R1d49f8cfe2724b1b" /><Relationship Type="http://schemas.openxmlformats.org/officeDocument/2006/relationships/slide" Target="/ppt/slides/slide47.xml" Id="R9577e9b9651f43d3" /><Relationship Type="http://schemas.openxmlformats.org/officeDocument/2006/relationships/slide" Target="/ppt/slides/slide48.xml" Id="R82875e4769114453" /><Relationship Type="http://schemas.openxmlformats.org/officeDocument/2006/relationships/slide" Target="/ppt/slides/slide49.xml" Id="R29e7d78e30e649d0" /><Relationship Type="http://schemas.openxmlformats.org/officeDocument/2006/relationships/slide" Target="/ppt/slides/slide50.xml" Id="R780842436fb74026" /><Relationship Type="http://schemas.openxmlformats.org/officeDocument/2006/relationships/slide" Target="/ppt/slides/slide51.xml" Id="Reba188a2d9994944" /><Relationship Type="http://schemas.openxmlformats.org/officeDocument/2006/relationships/slide" Target="/ppt/slides/slide52.xml" Id="R6737db28c0f44105" /><Relationship Type="http://schemas.openxmlformats.org/officeDocument/2006/relationships/slide" Target="/ppt/slides/slide53.xml" Id="R8cc649ebb7d44d5c" /><Relationship Type="http://schemas.openxmlformats.org/officeDocument/2006/relationships/slide" Target="/ppt/slides/slide54.xml" Id="Rd70835818a0540ae" /><Relationship Type="http://schemas.openxmlformats.org/officeDocument/2006/relationships/slide" Target="/ppt/slides/slide55.xml" Id="Rb822c5e239364878" /><Relationship Type="http://schemas.openxmlformats.org/officeDocument/2006/relationships/slide" Target="/ppt/slides/slide56.xml" Id="Re0803bacc6c447e5" /><Relationship Type="http://schemas.openxmlformats.org/officeDocument/2006/relationships/slide" Target="/ppt/slides/slide57.xml" Id="Rf77df408efbd4b54" /><Relationship Type="http://schemas.openxmlformats.org/officeDocument/2006/relationships/slide" Target="/ppt/slides/slide58.xml" Id="R21015ea249404ff3" /><Relationship Type="http://schemas.openxmlformats.org/officeDocument/2006/relationships/slide" Target="/ppt/slides/slide59.xml" Id="Ra9ea943325b04839" /><Relationship Type="http://schemas.openxmlformats.org/officeDocument/2006/relationships/slide" Target="/ppt/slides/slide60.xml" Id="Rcdfe128b373d4f54" /><Relationship Type="http://schemas.openxmlformats.org/officeDocument/2006/relationships/slide" Target="/ppt/slides/slide61.xml" Id="R1af62f1d1cea4402" /><Relationship Type="http://schemas.openxmlformats.org/officeDocument/2006/relationships/slide" Target="/ppt/slides/slide62.xml" Id="R6a35606625554221" /><Relationship Type="http://schemas.openxmlformats.org/officeDocument/2006/relationships/slide" Target="/ppt/slides/slide63.xml" Id="Rf29e220e699a4666" /><Relationship Type="http://schemas.openxmlformats.org/officeDocument/2006/relationships/slide" Target="/ppt/slides/slide64.xml" Id="Ra73fb44ecfc1490c" /><Relationship Type="http://schemas.openxmlformats.org/officeDocument/2006/relationships/slide" Target="/ppt/slides/slide65.xml" Id="Rabf39b0be2264979" /><Relationship Type="http://schemas.openxmlformats.org/officeDocument/2006/relationships/slide" Target="/ppt/slides/slide66.xml" Id="Ra6ebbc276d1f4b31" /><Relationship Type="http://schemas.openxmlformats.org/officeDocument/2006/relationships/slide" Target="/ppt/slides/slide67.xml" Id="Ra9c24c62c49444a1" /><Relationship Type="http://schemas.openxmlformats.org/officeDocument/2006/relationships/slide" Target="/ppt/slides/slide68.xml" Id="R1b3d5813bd55471e" /><Relationship Type="http://schemas.openxmlformats.org/officeDocument/2006/relationships/slide" Target="/ppt/slides/slide69.xml" Id="R412273bdd87a4927" /><Relationship Type="http://schemas.openxmlformats.org/officeDocument/2006/relationships/slide" Target="/ppt/slides/slide70.xml" Id="Re69f749b6cc441a6" /><Relationship Type="http://schemas.openxmlformats.org/officeDocument/2006/relationships/slide" Target="/ppt/slides/slide71.xml" Id="R60969f91aa8d4ddc" /><Relationship Type="http://schemas.openxmlformats.org/officeDocument/2006/relationships/slide" Target="/ppt/slides/slide72.xml" Id="R6d882c3052a84bee" /><Relationship Type="http://schemas.openxmlformats.org/officeDocument/2006/relationships/slide" Target="/ppt/slides/slide73.xml" Id="R4d7fd3eb70784687" /><Relationship Type="http://schemas.openxmlformats.org/officeDocument/2006/relationships/slide" Target="/ppt/slides/slide74.xml" Id="R2bde43d6b9294224" /><Relationship Type="http://schemas.openxmlformats.org/officeDocument/2006/relationships/slide" Target="/ppt/slides/slide75.xml" Id="Re0c10c7613a54381" /><Relationship Type="http://schemas.openxmlformats.org/officeDocument/2006/relationships/slide" Target="/ppt/slides/slide76.xml" Id="R6df7e98367e742a6" /><Relationship Type="http://schemas.openxmlformats.org/officeDocument/2006/relationships/slide" Target="/ppt/slides/slide77.xml" Id="R9c012b4e7105464e" /><Relationship Type="http://schemas.openxmlformats.org/officeDocument/2006/relationships/slide" Target="/ppt/slides/slide78.xml" Id="R535f6639b6054adf" /><Relationship Type="http://schemas.openxmlformats.org/officeDocument/2006/relationships/slide" Target="/ppt/slides/slide79.xml" Id="Rc5736893272e4d6c" /><Relationship Type="http://schemas.openxmlformats.org/officeDocument/2006/relationships/slideMaster" Target="/ppt/slideMasters/slideMaster6.xml" Id="R86bbb24df34c4b69" /><Relationship Type="http://schemas.openxmlformats.org/officeDocument/2006/relationships/slideMaster" Target="/ppt/slideMasters/slideMaster7.xml" Id="Rf0eda9617bc1414c" /><Relationship Type="http://schemas.openxmlformats.org/officeDocument/2006/relationships/slideMaster" Target="/ppt/slideMasters/slideMaster8.xml" Id="R35079ae9f8934c6a" /><Relationship Type="http://schemas.openxmlformats.org/officeDocument/2006/relationships/slide" Target="/ppt/slides/slide80.xml" Id="R7be3c8fd3cc74e2b" /><Relationship Type="http://schemas.openxmlformats.org/officeDocument/2006/relationships/slide" Target="/ppt/slides/slide81.xml" Id="R885e1821c7024d95" /><Relationship Type="http://schemas.openxmlformats.org/officeDocument/2006/relationships/slide" Target="/ppt/slides/slide82.xml" Id="Rffe67058c7d14af1" /><Relationship Type="http://schemas.openxmlformats.org/officeDocument/2006/relationships/slide" Target="/ppt/slides/slide83.xml" Id="Ra66f5cf07ea146ab" /><Relationship Type="http://schemas.openxmlformats.org/officeDocument/2006/relationships/slide" Target="/ppt/slides/slide84.xml" Id="Re4ff9b1f626e40a9" /><Relationship Type="http://schemas.openxmlformats.org/officeDocument/2006/relationships/slide" Target="/ppt/slides/slide85.xml" Id="R28cc7a7d6bae4e26" /><Relationship Type="http://schemas.openxmlformats.org/officeDocument/2006/relationships/slide" Target="/ppt/slides/slide86.xml" Id="R2ba5e6192efa44f8" /><Relationship Type="http://schemas.openxmlformats.org/officeDocument/2006/relationships/slide" Target="/ppt/slides/slide87.xml" Id="Rdc177530aab3474f" /><Relationship Type="http://schemas.openxmlformats.org/officeDocument/2006/relationships/slide" Target="/ppt/slides/slide88.xml" Id="Re0aad9ef64fa4daa" /><Relationship Type="http://schemas.openxmlformats.org/officeDocument/2006/relationships/slide" Target="/ppt/slides/slide89.xml" Id="R2af0c467f2a04012" /><Relationship Type="http://schemas.openxmlformats.org/officeDocument/2006/relationships/slide" Target="/ppt/slides/slide90.xml" Id="Re3399684c0354eb3" /><Relationship Type="http://schemas.openxmlformats.org/officeDocument/2006/relationships/slide" Target="/ppt/slides/slide91.xml" Id="R1556a2696b374288" /><Relationship Type="http://schemas.openxmlformats.org/officeDocument/2006/relationships/slide" Target="/ppt/slides/slide92.xml" Id="R6e610ee34bd2492b" /><Relationship Type="http://schemas.openxmlformats.org/officeDocument/2006/relationships/slide" Target="/ppt/slides/slide93.xml" Id="Re26ef3c08fb74ad5" /><Relationship Type="http://schemas.openxmlformats.org/officeDocument/2006/relationships/slide" Target="/ppt/slides/slide94.xml" Id="Ra6f7193aec0c4aaf" /><Relationship Type="http://schemas.openxmlformats.org/officeDocument/2006/relationships/slide" Target="/ppt/slides/slide95.xml" Id="Re76b1d0ef7354f01" /><Relationship Type="http://schemas.openxmlformats.org/officeDocument/2006/relationships/slide" Target="/ppt/slides/slide96.xml" Id="R62908dd8fcd740ac" /><Relationship Type="http://schemas.openxmlformats.org/officeDocument/2006/relationships/slide" Target="/ppt/slides/slide97.xml" Id="R99551ae1fa414738" /><Relationship Type="http://schemas.openxmlformats.org/officeDocument/2006/relationships/slide" Target="/ppt/slides/slide98.xml" Id="R40987dc9bfd64f62" /><Relationship Type="http://schemas.openxmlformats.org/officeDocument/2006/relationships/slide" Target="/ppt/slides/slide99.xml" Id="R66ef1945d5644989" /><Relationship Type="http://schemas.openxmlformats.org/officeDocument/2006/relationships/slide" Target="/ppt/slides/slide100.xml" Id="R5e85a33f5fd04459" /><Relationship Type="http://schemas.openxmlformats.org/officeDocument/2006/relationships/slide" Target="/ppt/slides/slide101.xml" Id="R21560469e0a849fe" /><Relationship Type="http://schemas.openxmlformats.org/officeDocument/2006/relationships/slide" Target="/ppt/slides/slide102.xml" Id="R996ebf936c504954" /><Relationship Type="http://schemas.openxmlformats.org/officeDocument/2006/relationships/slide" Target="/ppt/slides/slide103.xml" Id="Re257df5a0e9d4e6a" /><Relationship Type="http://schemas.openxmlformats.org/officeDocument/2006/relationships/slide" Target="/ppt/slides/slide104.xml" Id="Rdc08e18061f74586" /><Relationship Type="http://schemas.openxmlformats.org/officeDocument/2006/relationships/slide" Target="/ppt/slides/slide105.xml" Id="Rd9a3d4bb0dc041a5" /><Relationship Type="http://schemas.openxmlformats.org/officeDocument/2006/relationships/slide" Target="/ppt/slides/slide106.xml" Id="Rf2a47ea0966d4c20" /><Relationship Type="http://schemas.openxmlformats.org/officeDocument/2006/relationships/slide" Target="/ppt/slides/slide107.xml" Id="Rbe25a08fed6344b0" /><Relationship Type="http://schemas.openxmlformats.org/officeDocument/2006/relationships/slide" Target="/ppt/slides/slide108.xml" Id="R8a1f7719bd394c02" /><Relationship Type="http://schemas.openxmlformats.org/officeDocument/2006/relationships/slide" Target="/ppt/slides/slide109.xml" Id="R9fb3a868548d4795" /><Relationship Type="http://schemas.openxmlformats.org/officeDocument/2006/relationships/slide" Target="/ppt/slides/slide110.xml" Id="Rb4664d26d9a1461e" /><Relationship Type="http://schemas.openxmlformats.org/officeDocument/2006/relationships/slide" Target="/ppt/slides/slide111.xml" Id="Rfc588434816b48af" /><Relationship Type="http://schemas.openxmlformats.org/officeDocument/2006/relationships/slide" Target="/ppt/slides/slide112.xml" Id="R4c622965f67849ab" /><Relationship Type="http://schemas.openxmlformats.org/officeDocument/2006/relationships/slide" Target="/ppt/slides/slide113.xml" Id="R7cb66c92fc09474a" /><Relationship Type="http://schemas.openxmlformats.org/officeDocument/2006/relationships/slide" Target="/ppt/slides/slide114.xml" Id="Re6228210d60a42e6" /></Relationships>
</file>

<file path=ppt/handoutMasters/_rels/handoutMaster1.xml.rels>&#65279;<?xml version="1.0" encoding="utf-8"?><Relationships xmlns="http://schemas.openxmlformats.org/package/2006/relationships"><Relationship Type="http://schemas.openxmlformats.org/officeDocument/2006/relationships/theme" Target="/ppt/handoutMasters/theme/theme1.xml" Id="R1dec960b4ce146de"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4314DE-064E-52A8-23D4-6BF33A293D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2F9E06-DCC0-7A3B-8519-811C815C5D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8660E6-E6DF-44DF-B282-7DF39F6F0543}" type="datetimeFigureOut">
              <a:rPr lang="en-US"/>
              <a:t>3/5/2025</a:t>
            </a:fld>
            <a:endParaRPr lang="en-US"/>
          </a:p>
        </p:txBody>
      </p:sp>
      <p:sp>
        <p:nvSpPr>
          <p:cNvPr id="4" name="Footer Placeholder 3">
            <a:extLst>
              <a:ext uri="{FF2B5EF4-FFF2-40B4-BE49-F238E27FC236}">
                <a16:creationId xmlns:a16="http://schemas.microsoft.com/office/drawing/2014/main" id="{40C777A4-5566-618C-8730-A76922A2A6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745D13-C30F-A05D-4EA3-2E26A8691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EB2DA7-29B2-4321-BA65-B4A355A66E41}" type="slidenum">
              <a:rPr lang="en-US"/>
              <a:t>‹#›</a:t>
            </a:fld>
            <a:endParaRPr lang="en-US"/>
          </a:p>
        </p:txBody>
      </p:sp>
    </p:spTree>
    <p:extLst>
      <p:ext uri="{BB962C8B-B14F-4D97-AF65-F5344CB8AC3E}">
        <p14:creationId xmlns:p14="http://schemas.microsoft.com/office/powerpoint/2010/main" val="3158931791"/>
      </p:ext>
    </p:extLst>
  </p:cSld>
  <p:clrMap bg1="lt1" tx1="dk1" bg2="lt2" tx2="dk2" accent1="accent1" accent2="accent2" accent3="accent3" accent4="accent4" accent5="accent5" accent6="accent6" hlink="hlink" folHlink="folHlink"/>
  <p:hf dt="0"/>
</p:handoutMaster>
</file>

<file path=ppt/handoutMasters/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Masters/_rels/notesMaster1.xml.rels>&#65279;<?xml version="1.0" encoding="utf-8"?><Relationships xmlns="http://schemas.openxmlformats.org/package/2006/relationships"><Relationship Type="http://schemas.openxmlformats.org/officeDocument/2006/relationships/theme" Target="/ppt/notesMasters/theme/theme2.xml" Id="Ra96a553123754c2d"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52FB9-8ADF-40AD-B985-047F32A22480}" type="datetimeFigureOut">
              <a:rPr lang="en-US"/>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3AC85-7610-409F-A5D1-3574DA5B5933}" type="slidenum">
              <a:rPr lang="en-US"/>
              <a:t>‹#›</a:t>
            </a:fld>
            <a:endParaRPr lang="en-US"/>
          </a:p>
        </p:txBody>
      </p:sp>
    </p:spTree>
    <p:extLst>
      <p:ext uri="{BB962C8B-B14F-4D97-AF65-F5344CB8AC3E}">
        <p14:creationId xmlns:p14="http://schemas.microsoft.com/office/powerpoint/2010/main" val="140105719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notesSlides/_rels/notesSlide1.xml.rels>&#65279;<?xml version="1.0" encoding="utf-8"?><Relationships xmlns="http://schemas.openxmlformats.org/package/2006/relationships"><Relationship Type="http://schemas.openxmlformats.org/officeDocument/2006/relationships/slide" Target="/ppt/slides/slide1.xml" Id="R4e1f1c5975e44378" /><Relationship Type="http://schemas.openxmlformats.org/officeDocument/2006/relationships/notesMaster" Target="/ppt/notesMasters/notesMaster1.xml" Id="R64e8fcc0703241dc"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a701bf4dce1a4f91" /><Relationship Type="http://schemas.openxmlformats.org/officeDocument/2006/relationships/notesMaster" Target="/ppt/notesMasters/notesMaster1.xml" Id="R5a11138a41714a46"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bb8f6987bad4465f" /><Relationship Type="http://schemas.openxmlformats.org/officeDocument/2006/relationships/notesMaster" Target="/ppt/notesMasters/notesMaster1.xml" Id="Rced7e0199af447bf"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539afbbdbd094175" /><Relationship Type="http://schemas.openxmlformats.org/officeDocument/2006/relationships/notesMaster" Target="/ppt/notesMasters/notesMaster1.xml" Id="R76d172c72a9340f6"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5c849ef4ae02499a" /><Relationship Type="http://schemas.openxmlformats.org/officeDocument/2006/relationships/notesMaster" Target="/ppt/notesMasters/notesMaster1.xml" Id="R6f5e915e927c4b29"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6d36ee716ea64861" /><Relationship Type="http://schemas.openxmlformats.org/officeDocument/2006/relationships/notesMaster" Target="/ppt/notesMasters/notesMaster1.xml" Id="R5e2e44949c3e421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b3eba868f9bd4fad" /><Relationship Type="http://schemas.openxmlformats.org/officeDocument/2006/relationships/notesMaster" Target="/ppt/notesMasters/notesMaster1.xml" Id="Rd4b42cac935d4df2" /></Relationships>
</file>

<file path=ppt/notesSlides/_rels/notesSlide16.xml.rels>&#65279;<?xml version="1.0" encoding="utf-8"?><Relationships xmlns="http://schemas.openxmlformats.org/package/2006/relationships"><Relationship Type="http://schemas.openxmlformats.org/officeDocument/2006/relationships/slide" Target="/ppt/slides/slide17.xml" Id="R3a12ded875074da0" /><Relationship Type="http://schemas.openxmlformats.org/officeDocument/2006/relationships/notesMaster" Target="/ppt/notesMasters/notesMaster1.xml" Id="R68ac34171bd34180" /></Relationships>
</file>

<file path=ppt/notesSlides/_rels/notesSlide17.xml.rels>&#65279;<?xml version="1.0" encoding="utf-8"?><Relationships xmlns="http://schemas.openxmlformats.org/package/2006/relationships"><Relationship Type="http://schemas.openxmlformats.org/officeDocument/2006/relationships/slide" Target="/ppt/slides/slide18.xml" Id="Rddc21364d1e24931" /><Relationship Type="http://schemas.openxmlformats.org/officeDocument/2006/relationships/notesMaster" Target="/ppt/notesMasters/notesMaster1.xml" Id="Ra0f9fecf60244709" /></Relationships>
</file>

<file path=ppt/notesSlides/_rels/notesSlide18.xml.rels>&#65279;<?xml version="1.0" encoding="utf-8"?><Relationships xmlns="http://schemas.openxmlformats.org/package/2006/relationships"><Relationship Type="http://schemas.openxmlformats.org/officeDocument/2006/relationships/slide" Target="/ppt/slides/slide19.xml" Id="Red292d654d99450a" /><Relationship Type="http://schemas.openxmlformats.org/officeDocument/2006/relationships/notesMaster" Target="/ppt/notesMasters/notesMaster1.xml" Id="Re90520e0f2bb46ec" /></Relationships>
</file>

<file path=ppt/notesSlides/_rels/notesSlide19.xml.rels>&#65279;<?xml version="1.0" encoding="utf-8"?><Relationships xmlns="http://schemas.openxmlformats.org/package/2006/relationships"><Relationship Type="http://schemas.openxmlformats.org/officeDocument/2006/relationships/slide" Target="/ppt/slides/slide20.xml" Id="R8279a7f5c31a47c6" /><Relationship Type="http://schemas.openxmlformats.org/officeDocument/2006/relationships/notesMaster" Target="/ppt/notesMasters/notesMaster1.xml" Id="R79b5374c1ccc4591" /></Relationships>
</file>

<file path=ppt/notesSlides/_rels/notesSlide2.xml.rels>&#65279;<?xml version="1.0" encoding="utf-8"?><Relationships xmlns="http://schemas.openxmlformats.org/package/2006/relationships"><Relationship Type="http://schemas.openxmlformats.org/officeDocument/2006/relationships/slide" Target="/ppt/slides/slide2.xml" Id="R594e526c1aa349db" /><Relationship Type="http://schemas.openxmlformats.org/officeDocument/2006/relationships/notesMaster" Target="/ppt/notesMasters/notesMaster1.xml" Id="R141b48c0e5a14be4" /></Relationships>
</file>

<file path=ppt/notesSlides/_rels/notesSlide20.xml.rels>&#65279;<?xml version="1.0" encoding="utf-8"?><Relationships xmlns="http://schemas.openxmlformats.org/package/2006/relationships"><Relationship Type="http://schemas.openxmlformats.org/officeDocument/2006/relationships/slide" Target="/ppt/slides/slide21.xml" Id="R5fcb0f4c6e4040a5" /><Relationship Type="http://schemas.openxmlformats.org/officeDocument/2006/relationships/notesMaster" Target="/ppt/notesMasters/notesMaster1.xml" Id="R76535a917f2548d9" /></Relationships>
</file>

<file path=ppt/notesSlides/_rels/notesSlide21.xml.rels>&#65279;<?xml version="1.0" encoding="utf-8"?><Relationships xmlns="http://schemas.openxmlformats.org/package/2006/relationships"><Relationship Type="http://schemas.openxmlformats.org/officeDocument/2006/relationships/slide" Target="/ppt/slides/slide22.xml" Id="Rda79c7b586554319" /><Relationship Type="http://schemas.openxmlformats.org/officeDocument/2006/relationships/notesMaster" Target="/ppt/notesMasters/notesMaster1.xml" Id="R116ede48f40143aa" /></Relationships>
</file>

<file path=ppt/notesSlides/_rels/notesSlide22.xml.rels>&#65279;<?xml version="1.0" encoding="utf-8"?><Relationships xmlns="http://schemas.openxmlformats.org/package/2006/relationships"><Relationship Type="http://schemas.openxmlformats.org/officeDocument/2006/relationships/slide" Target="/ppt/slides/slide23.xml" Id="R1f6d7b0212684d6d" /><Relationship Type="http://schemas.openxmlformats.org/officeDocument/2006/relationships/notesMaster" Target="/ppt/notesMasters/notesMaster1.xml" Id="R03435cc721ae4c48" /></Relationships>
</file>

<file path=ppt/notesSlides/_rels/notesSlide23.xml.rels>&#65279;<?xml version="1.0" encoding="utf-8"?><Relationships xmlns="http://schemas.openxmlformats.org/package/2006/relationships"><Relationship Type="http://schemas.openxmlformats.org/officeDocument/2006/relationships/slide" Target="/ppt/slides/slide27.xml" Id="R62eabcbcea9b4b89" /><Relationship Type="http://schemas.openxmlformats.org/officeDocument/2006/relationships/notesMaster" Target="/ppt/notesMasters/notesMaster1.xml" Id="Rc520f0aafa854016" /></Relationships>
</file>

<file path=ppt/notesSlides/_rels/notesSlide24.xml.rels>&#65279;<?xml version="1.0" encoding="utf-8"?><Relationships xmlns="http://schemas.openxmlformats.org/package/2006/relationships"><Relationship Type="http://schemas.openxmlformats.org/officeDocument/2006/relationships/slide" Target="/ppt/slides/slide28.xml" Id="R16d0585e7f1b4df9" /><Relationship Type="http://schemas.openxmlformats.org/officeDocument/2006/relationships/notesMaster" Target="/ppt/notesMasters/notesMaster1.xml" Id="Rf589da783c6145cc" /></Relationships>
</file>

<file path=ppt/notesSlides/_rels/notesSlide25.xml.rels>&#65279;<?xml version="1.0" encoding="utf-8"?><Relationships xmlns="http://schemas.openxmlformats.org/package/2006/relationships"><Relationship Type="http://schemas.openxmlformats.org/officeDocument/2006/relationships/slide" Target="/ppt/slides/slide32.xml" Id="R400feba5aa3c42f8" /><Relationship Type="http://schemas.openxmlformats.org/officeDocument/2006/relationships/notesMaster" Target="/ppt/notesMasters/notesMaster1.xml" Id="R1621d213ad6d4573" /></Relationships>
</file>

<file path=ppt/notesSlides/_rels/notesSlide26.xml.rels>&#65279;<?xml version="1.0" encoding="utf-8"?><Relationships xmlns="http://schemas.openxmlformats.org/package/2006/relationships"><Relationship Type="http://schemas.openxmlformats.org/officeDocument/2006/relationships/slide" Target="/ppt/slides/slide45.xml" Id="R4abbc693fe044b57" /><Relationship Type="http://schemas.openxmlformats.org/officeDocument/2006/relationships/notesMaster" Target="/ppt/notesMasters/notesMaster1.xml" Id="Rebdf163d408048d8" /></Relationships>
</file>

<file path=ppt/notesSlides/_rels/notesSlide27.xml.rels>&#65279;<?xml version="1.0" encoding="utf-8"?><Relationships xmlns="http://schemas.openxmlformats.org/package/2006/relationships"><Relationship Type="http://schemas.openxmlformats.org/officeDocument/2006/relationships/slide" Target="/ppt/slides/slide109.xml" Id="R719ca6c371a945bc" /><Relationship Type="http://schemas.openxmlformats.org/officeDocument/2006/relationships/notesMaster" Target="/ppt/notesMasters/notesMaster1.xml" Id="Re622c0576e1944cd" /></Relationships>
</file>

<file path=ppt/notesSlides/_rels/notesSlide28.xml.rels>&#65279;<?xml version="1.0" encoding="utf-8"?><Relationships xmlns="http://schemas.openxmlformats.org/package/2006/relationships"><Relationship Type="http://schemas.openxmlformats.org/officeDocument/2006/relationships/slide" Target="/ppt/slides/slide110.xml" Id="R810a06c0baeb476c" /><Relationship Type="http://schemas.openxmlformats.org/officeDocument/2006/relationships/notesMaster" Target="/ppt/notesMasters/notesMaster1.xml" Id="R5769e115e638423e" /></Relationships>
</file>

<file path=ppt/notesSlides/_rels/notesSlide29.xml.rels>&#65279;<?xml version="1.0" encoding="utf-8"?><Relationships xmlns="http://schemas.openxmlformats.org/package/2006/relationships"><Relationship Type="http://schemas.openxmlformats.org/officeDocument/2006/relationships/slide" Target="/ppt/slides/slide111.xml" Id="Rc7051a3719274852" /><Relationship Type="http://schemas.openxmlformats.org/officeDocument/2006/relationships/notesMaster" Target="/ppt/notesMasters/notesMaster1.xml" Id="Raf5d11b5826c425f" /></Relationships>
</file>

<file path=ppt/notesSlides/_rels/notesSlide3.xml.rels>&#65279;<?xml version="1.0" encoding="utf-8"?><Relationships xmlns="http://schemas.openxmlformats.org/package/2006/relationships"><Relationship Type="http://schemas.openxmlformats.org/officeDocument/2006/relationships/slide" Target="/ppt/slides/slide3.xml" Id="R08201fa14cc340db" /><Relationship Type="http://schemas.openxmlformats.org/officeDocument/2006/relationships/notesMaster" Target="/ppt/notesMasters/notesMaster1.xml" Id="R692be1a662be4a24" /></Relationships>
</file>

<file path=ppt/notesSlides/_rels/notesSlide4.xml.rels>&#65279;<?xml version="1.0" encoding="utf-8"?><Relationships xmlns="http://schemas.openxmlformats.org/package/2006/relationships"><Relationship Type="http://schemas.openxmlformats.org/officeDocument/2006/relationships/slide" Target="/ppt/slides/slide4.xml" Id="Rf8570b2dbbf74037" /><Relationship Type="http://schemas.openxmlformats.org/officeDocument/2006/relationships/notesMaster" Target="/ppt/notesMasters/notesMaster1.xml" Id="Rcf953e616cf6472d" /></Relationships>
</file>

<file path=ppt/notesSlides/_rels/notesSlide5.xml.rels>&#65279;<?xml version="1.0" encoding="utf-8"?><Relationships xmlns="http://schemas.openxmlformats.org/package/2006/relationships"><Relationship Type="http://schemas.openxmlformats.org/officeDocument/2006/relationships/slide" Target="/ppt/slides/slide5.xml" Id="R940315c414d7485a" /><Relationship Type="http://schemas.openxmlformats.org/officeDocument/2006/relationships/notesMaster" Target="/ppt/notesMasters/notesMaster1.xml" Id="R7b5681ba89194ff1" /></Relationships>
</file>

<file path=ppt/notesSlides/_rels/notesSlide6.xml.rels>&#65279;<?xml version="1.0" encoding="utf-8"?><Relationships xmlns="http://schemas.openxmlformats.org/package/2006/relationships"><Relationship Type="http://schemas.openxmlformats.org/officeDocument/2006/relationships/slide" Target="/ppt/slides/slide6.xml" Id="R99143b39a02843db" /><Relationship Type="http://schemas.openxmlformats.org/officeDocument/2006/relationships/notesMaster" Target="/ppt/notesMasters/notesMaster1.xml" Id="R9162c266d6ba4f98" /></Relationships>
</file>

<file path=ppt/notesSlides/_rels/notesSlide7.xml.rels>&#65279;<?xml version="1.0" encoding="utf-8"?><Relationships xmlns="http://schemas.openxmlformats.org/package/2006/relationships"><Relationship Type="http://schemas.openxmlformats.org/officeDocument/2006/relationships/slide" Target="/ppt/slides/slide7.xml" Id="R2ad90b5fb772423b" /><Relationship Type="http://schemas.openxmlformats.org/officeDocument/2006/relationships/notesMaster" Target="/ppt/notesMasters/notesMaster1.xml" Id="R849910363b9c4753" /></Relationships>
</file>

<file path=ppt/notesSlides/_rels/notesSlide8.xml.rels>&#65279;<?xml version="1.0" encoding="utf-8"?><Relationships xmlns="http://schemas.openxmlformats.org/package/2006/relationships"><Relationship Type="http://schemas.openxmlformats.org/officeDocument/2006/relationships/slide" Target="/ppt/slides/slide8.xml" Id="Rd7a46ac94ef24888" /><Relationship Type="http://schemas.openxmlformats.org/officeDocument/2006/relationships/notesMaster" Target="/ppt/notesMasters/notesMaster1.xml" Id="R0573693c81994f57" /></Relationships>
</file>

<file path=ppt/notesSlides/_rels/notesSlide9.xml.rels>&#65279;<?xml version="1.0" encoding="utf-8"?><Relationships xmlns="http://schemas.openxmlformats.org/package/2006/relationships"><Relationship Type="http://schemas.openxmlformats.org/officeDocument/2006/relationships/slide" Target="/ppt/slides/slide9.xml" Id="Redd6464c24164c5e" /><Relationship Type="http://schemas.openxmlformats.org/officeDocument/2006/relationships/notesMaster" Target="/ppt/notesMasters/notesMaster1.xml" Id="Rfd726dc202044c3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talk will provide you with context only – by describing the overall first responder and NYC Health Dept actions in the earliest phases of a dirty bomb incident in NYC.  </a:t>
            </a:r>
          </a:p>
          <a:p>
            <a:endParaRPr lang="en-US"/>
          </a:p>
          <a:p>
            <a:r>
              <a:rPr lang="en-US"/>
              <a:t>These actions have been planned and exercised by the participating agencies for many years and continue to evolve and to be reassessed periodically. </a:t>
            </a:r>
            <a:endParaRPr lang="en-US">
              <a:ea typeface="Calibri"/>
              <a:cs typeface="Calibri"/>
            </a:endParaRPr>
          </a:p>
          <a:p>
            <a:br>
              <a:rPr lang="en-US">
                <a:cs typeface="+mn-lt"/>
              </a:rPr>
            </a:br>
            <a:r>
              <a:rPr lang="en-US"/>
              <a:t>There are a few points of intersection with the ER and your work which we will try to point out.  </a:t>
            </a:r>
            <a:endParaRPr lang="en-US">
              <a:ea typeface="Calibri"/>
              <a:cs typeface="Calibri"/>
            </a:endParaRPr>
          </a:p>
          <a:p>
            <a:endParaRPr lang="en-US"/>
          </a:p>
          <a:p>
            <a:r>
              <a:rPr lang="en-US"/>
              <a:t>My objective here is to give you this background material so that you have a more complete picture of a citywide radiological response…and to give you some reasons why you are preparing today. </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233AC85-7610-409F-A5D1-3574DA5B5933}" type="slidenum">
              <a:rPr lang="en-US"/>
              <a:t>1</a:t>
            </a:fld>
            <a:endParaRPr lang="en-US"/>
          </a:p>
        </p:txBody>
      </p:sp>
      <p:sp>
        <p:nvSpPr>
          <p:cNvPr id="6" name="Footer Placeholder 5">
            <a:extLst>
              <a:ext uri="{FF2B5EF4-FFF2-40B4-BE49-F238E27FC236}">
                <a16:creationId xmlns:a16="http://schemas.microsoft.com/office/drawing/2014/main" id="{BD11E736-27EF-7FAB-7954-783103397DD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260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first intersection </a:t>
            </a:r>
            <a:r>
              <a:rPr lang="en-US"/>
              <a:t>with medical providers comes from the services rendered by FDNY EMS to victims at the scene. </a:t>
            </a:r>
            <a:br>
              <a:rPr lang="en-US">
                <a:cs typeface="+mn-lt"/>
              </a:rPr>
            </a:br>
            <a:br>
              <a:rPr lang="en-US">
                <a:cs typeface="+mn-lt"/>
              </a:rPr>
            </a:br>
            <a:r>
              <a:rPr lang="en-US"/>
              <a:t>The EMTs have long ago been trained to understand the radiation hazard. </a:t>
            </a:r>
          </a:p>
          <a:p>
            <a:endParaRPr lang="en-US"/>
          </a:p>
          <a:p>
            <a:r>
              <a:rPr lang="en-US"/>
              <a:t>Those w/ life threatening injuries + contamination go directly to the ER.</a:t>
            </a:r>
          </a:p>
          <a:p>
            <a:br>
              <a:rPr lang="en-US">
                <a:cs typeface="+mn-lt"/>
              </a:rPr>
            </a:br>
            <a:r>
              <a:rPr lang="en-US"/>
              <a:t>Those w/ non-critical injuries will be deconned before transport by ambulance. Some medical and trauma care of </a:t>
            </a:r>
            <a:r>
              <a:rPr lang="en-US" b="1"/>
              <a:t>ALL</a:t>
            </a:r>
            <a:r>
              <a:rPr lang="en-US"/>
              <a:t> patients will occur enroute.</a:t>
            </a:r>
          </a:p>
          <a:p>
            <a:endParaRPr lang="en-US"/>
          </a:p>
          <a:p>
            <a:r>
              <a:rPr lang="en-US"/>
              <a:t>But, those who self evacuate and make it to the ER door may be contaminated….They will need to be surveyed to make sure and they may need decon (clothing removed, etc.).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10</a:t>
            </a:fld>
            <a:endParaRPr lang="en-US"/>
          </a:p>
        </p:txBody>
      </p:sp>
    </p:spTree>
    <p:extLst>
      <p:ext uri="{BB962C8B-B14F-4D97-AF65-F5344CB8AC3E}">
        <p14:creationId xmlns:p14="http://schemas.microsoft.com/office/powerpoint/2010/main" val="221724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Material on slide does not need further explanation.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11</a:t>
            </a:fld>
            <a:endParaRPr lang="en-US"/>
          </a:p>
        </p:txBody>
      </p:sp>
    </p:spTree>
    <p:extLst>
      <p:ext uri="{BB962C8B-B14F-4D97-AF65-F5344CB8AC3E}">
        <p14:creationId xmlns:p14="http://schemas.microsoft.com/office/powerpoint/2010/main" val="372987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a:t>
            </a:r>
            <a:r>
              <a:rPr lang="en-US" baseline="30000"/>
              <a:t>nd</a:t>
            </a:r>
            <a:r>
              <a:rPr lang="en-US"/>
              <a:t> intersection of the medical community with rad-response are the CRCs.  It is possible that we may find contaminated people even after the NYCEM warning messaging and the instructions to shelter in place. Most of the contaminated people will likely be those injured or closest to the dirty bomb and some of those will be deconned on site (those with non-critical injuries)….Still, anything is possible and contaminated people may be found at CRCs.</a:t>
            </a:r>
          </a:p>
          <a:p>
            <a:endParaRPr lang="en-US"/>
          </a:p>
          <a:p>
            <a:r>
              <a:rPr lang="en-US"/>
              <a:t>So, if we find significant contamination (&gt;100,000 cpm on the head, shoulders, and face, we will assume inhalation was possible and advise that the CRC client to seek a medical follow-up. </a:t>
            </a:r>
            <a:endParaRPr lang="en-US">
              <a:ea typeface="Calibri"/>
              <a:cs typeface="Calibri"/>
            </a:endParaRPr>
          </a:p>
          <a:p>
            <a:endParaRPr lang="en-US"/>
          </a:p>
          <a:p>
            <a:r>
              <a:rPr lang="en-US"/>
              <a:t>To give you an idea of the volume of people to be screened, FDNY estimated to be able to process up to 1000 people/hour.</a:t>
            </a:r>
            <a:endParaRPr lang="en-US">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12</a:t>
            </a:fld>
            <a:endParaRPr lang="en-US"/>
          </a:p>
        </p:txBody>
      </p:sp>
    </p:spTree>
    <p:extLst>
      <p:ext uri="{BB962C8B-B14F-4D97-AF65-F5344CB8AC3E}">
        <p14:creationId xmlns:p14="http://schemas.microsoft.com/office/powerpoint/2010/main" val="2535873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wide area image of a CRC set up by FDNY, you can see 4 lanes (in blue) which the public would be directed to walk down one at a time in one direction thru the portal monitors. </a:t>
            </a:r>
          </a:p>
          <a:p>
            <a:endParaRPr lang="en-US"/>
          </a:p>
          <a:p>
            <a:r>
              <a:rPr lang="en-US"/>
              <a:t>The portal monitors contain a Geiger counter on both legs and above in the cross piece.  They alarm if a low level of radioactivity is detected</a:t>
            </a:r>
            <a:r>
              <a:rPr lang="en-US" b="1"/>
              <a:t> (</a:t>
            </a:r>
            <a:r>
              <a:rPr lang="en-US" b="1">
                <a:solidFill>
                  <a:srgbClr val="000000"/>
                </a:solidFill>
              </a:rPr>
              <a:t>a</a:t>
            </a:r>
            <a:r>
              <a:rPr lang="en-US" b="1">
                <a:solidFill>
                  <a:srgbClr val="C00000"/>
                </a:solidFill>
              </a:rPr>
              <a:t>bout 0.1 µCi)? </a:t>
            </a:r>
            <a:r>
              <a:rPr lang="en-US"/>
              <a:t>by any of the Geiger counters.</a:t>
            </a:r>
          </a:p>
          <a:p>
            <a:endParaRPr lang="en-US"/>
          </a:p>
          <a:p>
            <a:r>
              <a:rPr lang="en-US"/>
              <a:t>After detection of contamination, the FDNY will localize the contaminated area with Geiger counters and send the person to the decon tent shown on the upper left.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13</a:t>
            </a:fld>
            <a:endParaRPr lang="en-US"/>
          </a:p>
        </p:txBody>
      </p:sp>
    </p:spTree>
    <p:extLst>
      <p:ext uri="{BB962C8B-B14F-4D97-AF65-F5344CB8AC3E}">
        <p14:creationId xmlns:p14="http://schemas.microsoft.com/office/powerpoint/2010/main" val="321140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 Department can also put out messaging through the Health Alert Network directly to medical providers containing information about the incident, the type of radiation involved, background information on the health risk associated with radiation exposure, how to advise pregnant patients, etc.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14</a:t>
            </a:fld>
            <a:endParaRPr lang="en-US"/>
          </a:p>
        </p:txBody>
      </p:sp>
    </p:spTree>
    <p:extLst>
      <p:ext uri="{BB962C8B-B14F-4D97-AF65-F5344CB8AC3E}">
        <p14:creationId xmlns:p14="http://schemas.microsoft.com/office/powerpoint/2010/main" val="187568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timeline for most of these response efforts looks something like this…</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3AC85-7610-409F-A5D1-3574DA5B59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713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2</a:t>
            </a:fld>
            <a:endParaRPr lang="en-US"/>
          </a:p>
        </p:txBody>
      </p:sp>
    </p:spTree>
    <p:extLst>
      <p:ext uri="{BB962C8B-B14F-4D97-AF65-F5344CB8AC3E}">
        <p14:creationId xmlns:p14="http://schemas.microsoft.com/office/powerpoint/2010/main" val="970443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3</a:t>
            </a:fld>
            <a:endParaRPr lang="en-US"/>
          </a:p>
        </p:txBody>
      </p:sp>
    </p:spTree>
    <p:extLst>
      <p:ext uri="{BB962C8B-B14F-4D97-AF65-F5344CB8AC3E}">
        <p14:creationId xmlns:p14="http://schemas.microsoft.com/office/powerpoint/2010/main" val="1384618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4</a:t>
            </a:fld>
            <a:endParaRPr lang="en-US"/>
          </a:p>
        </p:txBody>
      </p:sp>
    </p:spTree>
    <p:extLst>
      <p:ext uri="{BB962C8B-B14F-4D97-AF65-F5344CB8AC3E}">
        <p14:creationId xmlns:p14="http://schemas.microsoft.com/office/powerpoint/2010/main" val="4093906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5</a:t>
            </a:fld>
            <a:endParaRPr lang="en-US"/>
          </a:p>
        </p:txBody>
      </p:sp>
    </p:spTree>
    <p:extLst>
      <p:ext uri="{BB962C8B-B14F-4D97-AF65-F5344CB8AC3E}">
        <p14:creationId xmlns:p14="http://schemas.microsoft.com/office/powerpoint/2010/main" val="12309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Radioactive materials generally are in liquid form when used in the laboratory but there are larger more potent sources that are solid or in powder form encapsulated in metal.  An explosive could fracture metals into pieces that are propelled into the air or in the case of powders, are aerosolized and may be transported relatively greater distances downwind…</a:t>
            </a:r>
          </a:p>
          <a:p>
            <a:endParaRPr lang="en-US"/>
          </a:p>
          <a:p>
            <a:r>
              <a:rPr lang="en-US"/>
              <a:t>RM such as Iridium-192 ( T ½ = 74 days) is a metal used in radiography…Cesium-137 is also a metal but is often used in sources as a powder encapsulated in metal rods. </a:t>
            </a:r>
            <a:endParaRPr lang="en-US">
              <a:ea typeface="Calibri"/>
              <a:cs typeface="Calibri"/>
            </a:endParaRPr>
          </a:p>
          <a:p>
            <a:endParaRPr lang="en-US"/>
          </a:p>
          <a:p>
            <a:r>
              <a:rPr lang="en-US"/>
              <a:t>The issue then becomes, what direction did most of the material go?  But hold that thought for a moment... </a:t>
            </a:r>
            <a:endParaRPr lang="en-US">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2</a:t>
            </a:fld>
            <a:endParaRPr lang="en-US"/>
          </a:p>
        </p:txBody>
      </p:sp>
    </p:spTree>
    <p:extLst>
      <p:ext uri="{BB962C8B-B14F-4D97-AF65-F5344CB8AC3E}">
        <p14:creationId xmlns:p14="http://schemas.microsoft.com/office/powerpoint/2010/main" val="2923064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6</a:t>
            </a:fld>
            <a:endParaRPr lang="en-US"/>
          </a:p>
        </p:txBody>
      </p:sp>
    </p:spTree>
    <p:extLst>
      <p:ext uri="{BB962C8B-B14F-4D97-AF65-F5344CB8AC3E}">
        <p14:creationId xmlns:p14="http://schemas.microsoft.com/office/powerpoint/2010/main" val="240993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7</a:t>
            </a:fld>
            <a:endParaRPr lang="en-US"/>
          </a:p>
        </p:txBody>
      </p:sp>
    </p:spTree>
    <p:extLst>
      <p:ext uri="{BB962C8B-B14F-4D97-AF65-F5344CB8AC3E}">
        <p14:creationId xmlns:p14="http://schemas.microsoft.com/office/powerpoint/2010/main" val="37934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8</a:t>
            </a:fld>
            <a:endParaRPr lang="en-US"/>
          </a:p>
        </p:txBody>
      </p:sp>
    </p:spTree>
    <p:extLst>
      <p:ext uri="{BB962C8B-B14F-4D97-AF65-F5344CB8AC3E}">
        <p14:creationId xmlns:p14="http://schemas.microsoft.com/office/powerpoint/2010/main" val="1446019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12</a:t>
            </a:fld>
            <a:endParaRPr lang="en-US"/>
          </a:p>
        </p:txBody>
      </p:sp>
    </p:spTree>
    <p:extLst>
      <p:ext uri="{BB962C8B-B14F-4D97-AF65-F5344CB8AC3E}">
        <p14:creationId xmlns:p14="http://schemas.microsoft.com/office/powerpoint/2010/main" val="114169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28F298-8930-45BC-8F92-9B7B53F30B17}" type="slidenum">
              <a:rPr lang="en-US"/>
              <a:t>13</a:t>
            </a:fld>
            <a:endParaRPr lang="en-US"/>
          </a:p>
        </p:txBody>
      </p:sp>
    </p:spTree>
    <p:extLst>
      <p:ext uri="{BB962C8B-B14F-4D97-AF65-F5344CB8AC3E}">
        <p14:creationId xmlns:p14="http://schemas.microsoft.com/office/powerpoint/2010/main" val="347973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contamination events rarely present with severe radiation burns or necrosis, as seen on </a:t>
            </a:r>
            <a:r>
              <a:rPr lang="en-US"/>
              <a:t>these images. </a:t>
            </a:r>
            <a:r>
              <a:rPr lang="en-US" dirty="0"/>
              <a:t>The focus is on managing superficial contamination and preventing internalization through wounds.”</a:t>
            </a:r>
          </a:p>
        </p:txBody>
      </p:sp>
      <p:sp>
        <p:nvSpPr>
          <p:cNvPr id="4" name="Slide Number Placeholder 3"/>
          <p:cNvSpPr>
            <a:spLocks noGrp="1"/>
          </p:cNvSpPr>
          <p:nvPr>
            <p:ph type="sldNum" sz="quarter" idx="5"/>
          </p:nvPr>
        </p:nvSpPr>
        <p:spPr/>
        <p:txBody>
          <a:bodyPr/>
          <a:lstStyle/>
          <a:p>
            <a:fld id="{947E9444-2FC4-47A1-8141-63AC560D245A}" type="slidenum">
              <a:rPr lang="en-US"/>
              <a:t>2</a:t>
            </a:fld>
            <a:endParaRPr lang="en-US"/>
          </a:p>
        </p:txBody>
      </p:sp>
    </p:spTree>
    <p:extLst>
      <p:ext uri="{BB962C8B-B14F-4D97-AF65-F5344CB8AC3E}">
        <p14:creationId xmlns:p14="http://schemas.microsoft.com/office/powerpoint/2010/main" val="1176570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9FF10-86EB-4944-B7F0-2A23D8D2A39A}" type="slidenum">
              <a:rPr lang="en-US"/>
              <a:t>15</a:t>
            </a:fld>
            <a:endParaRPr lang="en-US"/>
          </a:p>
        </p:txBody>
      </p:sp>
    </p:spTree>
    <p:extLst>
      <p:ext uri="{BB962C8B-B14F-4D97-AF65-F5344CB8AC3E}">
        <p14:creationId xmlns:p14="http://schemas.microsoft.com/office/powerpoint/2010/main" val="518399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Char char="§"/>
            </a:pPr>
            <a:r>
              <a:rPr lang="en-US" sz="2800" dirty="0">
                <a:solidFill>
                  <a:srgbClr val="002060"/>
                </a:solidFill>
                <a:latin typeface="Arial" panose="020B0604020202020204" pitchFamily="34" charset="0"/>
                <a:cs typeface="Arial" panose="020B0604020202020204" pitchFamily="34" charset="0"/>
              </a:rPr>
              <a:t>Half the disbursement </a:t>
            </a:r>
            <a:r>
              <a:rPr lang="en-US" sz="2600" dirty="0">
                <a:solidFill>
                  <a:srgbClr val="002060"/>
                </a:solidFill>
                <a:latin typeface="Arial" panose="020B0604020202020204" pitchFamily="34" charset="0"/>
                <a:cs typeface="Arial" panose="020B0604020202020204" pitchFamily="34" charset="0"/>
              </a:rPr>
              <a:t>will be split evenly with participation criteria</a:t>
            </a:r>
          </a:p>
          <a:p>
            <a:pPr lvl="2"/>
            <a:r>
              <a:rPr lang="en-US" sz="2200" dirty="0">
                <a:solidFill>
                  <a:srgbClr val="002060"/>
                </a:solidFill>
                <a:latin typeface="Arial" panose="020B0604020202020204" pitchFamily="34" charset="0"/>
                <a:cs typeface="Arial" panose="020B0604020202020204" pitchFamily="34" charset="0"/>
              </a:rPr>
              <a:t>Health care facilities only</a:t>
            </a:r>
          </a:p>
          <a:p>
            <a:pPr lvl="2"/>
            <a:r>
              <a:rPr lang="en-US" sz="2200" dirty="0">
                <a:solidFill>
                  <a:srgbClr val="002060"/>
                </a:solidFill>
                <a:latin typeface="Arial" panose="020B0604020202020204" pitchFamily="34" charset="0"/>
                <a:cs typeface="Arial" panose="020B0604020202020204" pitchFamily="34" charset="0"/>
              </a:rPr>
              <a:t>No double dip</a:t>
            </a:r>
          </a:p>
          <a:p>
            <a:pPr lvl="2"/>
            <a:r>
              <a:rPr lang="en-US" sz="2200" dirty="0">
                <a:solidFill>
                  <a:srgbClr val="002060"/>
                </a:solidFill>
                <a:latin typeface="Arial" panose="020B0604020202020204" pitchFamily="34" charset="0"/>
                <a:cs typeface="Arial" panose="020B0604020202020204" pitchFamily="34" charset="0"/>
              </a:rPr>
              <a:t>No city government entity</a:t>
            </a:r>
          </a:p>
          <a:p>
            <a:pPr lvl="1">
              <a:buFont typeface="Wingdings" panose="05000000000000000000" pitchFamily="2" charset="2"/>
              <a:buChar char="§"/>
            </a:pPr>
            <a:r>
              <a:rPr lang="en-US" sz="2600" dirty="0">
                <a:solidFill>
                  <a:srgbClr val="002060"/>
                </a:solidFill>
                <a:latin typeface="Arial" panose="020B0604020202020204" pitchFamily="34" charset="0"/>
                <a:cs typeface="Arial" panose="020B0604020202020204" pitchFamily="34" charset="0"/>
              </a:rPr>
              <a:t>Service Half will be based on service to BQEPC</a:t>
            </a:r>
          </a:p>
          <a:p>
            <a:pPr lvl="2"/>
            <a:r>
              <a:rPr lang="en-US" sz="2200" dirty="0">
                <a:solidFill>
                  <a:srgbClr val="002060"/>
                </a:solidFill>
                <a:latin typeface="Arial" panose="020B0604020202020204" pitchFamily="34" charset="0"/>
                <a:cs typeface="Arial" panose="020B0604020202020204" pitchFamily="34" charset="0"/>
              </a:rPr>
              <a:t>Service activity, active involvement (running for office, attend meetings for the coalition, </a:t>
            </a:r>
            <a:r>
              <a:rPr lang="en-US" sz="2200" dirty="0" err="1">
                <a:solidFill>
                  <a:srgbClr val="002060"/>
                </a:solidFill>
                <a:latin typeface="Arial" panose="020B0604020202020204" pitchFamily="34" charset="0"/>
                <a:cs typeface="Arial" panose="020B0604020202020204" pitchFamily="34" charset="0"/>
              </a:rPr>
              <a:t>etc</a:t>
            </a:r>
            <a:r>
              <a:rPr lang="en-US" sz="2200" dirty="0">
                <a:solidFill>
                  <a:srgbClr val="002060"/>
                </a:solidFill>
                <a:latin typeface="Arial" panose="020B0604020202020204" pitchFamily="34" charset="0"/>
                <a:cs typeface="Arial" panose="020B0604020202020204" pitchFamily="34" charset="0"/>
              </a:rPr>
              <a:t>)</a:t>
            </a:r>
          </a:p>
          <a:p>
            <a:pPr lvl="0">
              <a:buFont typeface="Wingdings" panose="05000000000000000000" pitchFamily="2" charset="2"/>
              <a:buChar char="§"/>
            </a:pPr>
            <a:r>
              <a:rPr lang="en-US" sz="3200" dirty="0">
                <a:solidFill>
                  <a:srgbClr val="002060"/>
                </a:solidFill>
                <a:latin typeface="Arial" panose="020B0604020202020204" pitchFamily="34" charset="0"/>
                <a:cs typeface="Arial" panose="020B0604020202020204" pitchFamily="34" charset="0"/>
              </a:rPr>
              <a:t>Annual payments (roughly 20%)</a:t>
            </a:r>
          </a:p>
          <a:p>
            <a:pPr lvl="1"/>
            <a:r>
              <a:rPr lang="en-US" sz="2600" dirty="0">
                <a:solidFill>
                  <a:srgbClr val="002060"/>
                </a:solidFill>
                <a:latin typeface="Arial" panose="020B0604020202020204" pitchFamily="34" charset="0"/>
                <a:cs typeface="Arial" panose="020B0604020202020204" pitchFamily="34" charset="0"/>
              </a:rPr>
              <a:t>Mass notification </a:t>
            </a:r>
          </a:p>
          <a:p>
            <a:pPr lvl="1"/>
            <a:r>
              <a:rPr lang="en-US" sz="2600" dirty="0">
                <a:solidFill>
                  <a:srgbClr val="002060"/>
                </a:solidFill>
                <a:latin typeface="Arial" panose="020B0604020202020204" pitchFamily="34" charset="0"/>
                <a:cs typeface="Arial" panose="020B0604020202020204" pitchFamily="34" charset="0"/>
              </a:rPr>
              <a:t>Conference  </a:t>
            </a:r>
          </a:p>
          <a:p>
            <a:pPr lvl="0"/>
            <a:r>
              <a:rPr lang="en-US" sz="2600" dirty="0">
                <a:solidFill>
                  <a:srgbClr val="002060"/>
                </a:solidFill>
                <a:latin typeface="Arial" panose="020B0604020202020204" pitchFamily="34" charset="0"/>
                <a:cs typeface="Arial" panose="020B0604020202020204" pitchFamily="34" charset="0"/>
              </a:rPr>
              <a:t>This will be rolled out this year.</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49DB-A40E-44C9-BAC8-4B75D1C0BC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028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anose="020B0604020202020204" pitchFamily="34" charset="0"/>
                <a:cs typeface="Arial" panose="020B0604020202020204" pitchFamily="34" charset="0"/>
              </a:rPr>
              <a:t>We removed Healthcare from our name, we want to be more inclusive to all aspects of 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206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anose="020B0604020202020204" pitchFamily="34" charset="0"/>
                <a:cs typeface="Arial" panose="020B0604020202020204" pitchFamily="34" charset="0"/>
              </a:rPr>
              <a:t>Search for best practices, locally and nationally: </a:t>
            </a:r>
            <a:r>
              <a:rPr lang="en-US" sz="1200" kern="1200" dirty="0">
                <a:solidFill>
                  <a:schemeClr val="tx1"/>
                </a:solidFill>
                <a:effectLst/>
                <a:latin typeface="+mn-lt"/>
                <a:ea typeface="+mn-ea"/>
                <a:cs typeface="+mn-cs"/>
              </a:rPr>
              <a:t>we have really embraced the national conference the last 2 years and for the future. Some of the elements like MOCC and shared governance lent increase in engagement in our members and success to operationalizing BQEPC</a:t>
            </a:r>
            <a:endParaRPr lang="en-US" b="1" dirty="0">
              <a:solidFill>
                <a:srgbClr val="002060"/>
              </a:solidFill>
              <a:latin typeface="Arial" panose="020B0604020202020204" pitchFamily="34" charset="0"/>
              <a:cs typeface="Arial" panose="020B0604020202020204" pitchFamily="34" charset="0"/>
            </a:endParaRPr>
          </a:p>
          <a:p>
            <a:r>
              <a:rPr lang="en-US" dirty="0"/>
              <a:t> My fellow coalition members will be sharing some of those best practices we learned at the most recent conference.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49DB-A40E-44C9-BAC8-4B75D1C0BC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039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F49DB-A40E-44C9-BAC8-4B75D1C0BC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64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obviously, dirty bombs are not nuclear weapons.</a:t>
            </a:r>
          </a:p>
          <a:p>
            <a:endParaRPr lang="en-US" dirty="0"/>
          </a:p>
          <a:p>
            <a:r>
              <a:rPr lang="en-US" dirty="0"/>
              <a:t>In a dirty bomb, the explosive is chemical in nature and the destructive power limited by the chemical interactions of the explosives. </a:t>
            </a:r>
          </a:p>
          <a:p>
            <a:endParaRPr lang="en-US" dirty="0"/>
          </a:p>
          <a:p>
            <a:r>
              <a:rPr lang="en-US" dirty="0"/>
              <a:t>They can be devastating as was the bombing of the Alfred P </a:t>
            </a:r>
            <a:r>
              <a:rPr lang="en-US" dirty="0" err="1"/>
              <a:t>Murrah</a:t>
            </a:r>
            <a:r>
              <a:rPr lang="en-US" dirty="0"/>
              <a:t> Building in OK city in 1995 when the equivalent of about 5000 lbs. of TNT (4,800 pounds or 2,200 kg of ammonium nitrate fertilizer, nitromethane, and diesel fuel mixture) was detonated. </a:t>
            </a:r>
            <a:endParaRPr lang="en-US" dirty="0">
              <a:ea typeface="Calibri"/>
              <a:cs typeface="Calibri"/>
            </a:endParaRPr>
          </a:p>
          <a:p>
            <a:endParaRPr lang="en-US" dirty="0"/>
          </a:p>
          <a:p>
            <a:r>
              <a:rPr lang="en-US" dirty="0"/>
              <a:t>324 buildings were damaged in a 4-block radius.</a:t>
            </a:r>
            <a:endParaRPr lang="en-US" dirty="0">
              <a:ea typeface="Calibri"/>
              <a:cs typeface="Calibri"/>
            </a:endParaRPr>
          </a:p>
          <a:p>
            <a:endParaRPr lang="en-US" dirty="0">
              <a:ea typeface="Calibri"/>
              <a:cs typeface="Calibri"/>
            </a:endParaRPr>
          </a:p>
          <a:p>
            <a:r>
              <a:rPr lang="en-US" dirty="0">
                <a:ea typeface="Calibri"/>
                <a:cs typeface="Calibri"/>
              </a:rPr>
              <a:t>A terrorist-sized nuclear weapon of 10,000 tons TNT equivalent, using the enormous power of fission can do much more damage (refer to slide).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3</a:t>
            </a:fld>
            <a:endParaRPr lang="en-US"/>
          </a:p>
        </p:txBody>
      </p:sp>
    </p:spTree>
    <p:extLst>
      <p:ext uri="{BB962C8B-B14F-4D97-AF65-F5344CB8AC3E}">
        <p14:creationId xmlns:p14="http://schemas.microsoft.com/office/powerpoint/2010/main" val="75953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info needs no further explanation.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4</a:t>
            </a:fld>
            <a:endParaRPr lang="en-US"/>
          </a:p>
        </p:txBody>
      </p:sp>
    </p:spTree>
    <p:extLst>
      <p:ext uri="{BB962C8B-B14F-4D97-AF65-F5344CB8AC3E}">
        <p14:creationId xmlns:p14="http://schemas.microsoft.com/office/powerpoint/2010/main" val="3610632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RRRP is rather complex so only the highlights of the plan are mentioned and we include only those most relevant to medical providers. </a:t>
            </a:r>
          </a:p>
          <a:p>
            <a:endParaRPr lang="en-US"/>
          </a:p>
          <a:p>
            <a:r>
              <a:rPr lang="en-US"/>
              <a:t>There is much more that goes on when the plan is initiated including activation of incident commands in each agency, interagency conferences, decision-making…</a:t>
            </a:r>
            <a:endParaRPr lang="en-US">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5</a:t>
            </a:fld>
            <a:endParaRPr lang="en-US"/>
          </a:p>
        </p:txBody>
      </p:sp>
    </p:spTree>
    <p:extLst>
      <p:ext uri="{BB962C8B-B14F-4D97-AF65-F5344CB8AC3E}">
        <p14:creationId xmlns:p14="http://schemas.microsoft.com/office/powerpoint/2010/main" val="19284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strategy is based on research conducted at Sanda National Lab outside Albuquerque NM in cooperation with Brookhaven National Lab out on LI. This strategy has gone nation wide.</a:t>
            </a:r>
          </a:p>
          <a:p>
            <a:endParaRPr lang="en-US"/>
          </a:p>
          <a:p>
            <a:r>
              <a:rPr lang="en-US"/>
              <a:t>The first responders measure contamination around the detonation site (hashed circle in diagram above), starting about 800 feet away and working TOWARDS the detonation. Those taking measurements do not enter closer than 75 feet from the detonation (border of hot zone).  </a:t>
            </a:r>
          </a:p>
          <a:p>
            <a:endParaRPr lang="en-US"/>
          </a:p>
          <a:p>
            <a:r>
              <a:rPr lang="en-US"/>
              <a:t>In the predominant path of the contamination, at about ½ mile from the detonation, responders will walk across the path of contamination (i.e., the transect arrow in the diagram) and if radioactivity is detected here, they will measure every half mile downwind to determine the levels and extent of the contamination.  Measurement points are shown by the red dots.</a:t>
            </a:r>
            <a:endParaRPr lang="en-US">
              <a:ea typeface="Calibri"/>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DDCCB098-37A3-46FF-9FF2-19E49CDDB40D}" type="slidenum">
              <a:rPr lang="en-US"/>
              <a:t>6</a:t>
            </a:fld>
            <a:endParaRPr lang="en-US"/>
          </a:p>
        </p:txBody>
      </p:sp>
      <p:sp>
        <p:nvSpPr>
          <p:cNvPr id="5" name="Header Placeholder 4">
            <a:extLst>
              <a:ext uri="{FF2B5EF4-FFF2-40B4-BE49-F238E27FC236}">
                <a16:creationId xmlns:a16="http://schemas.microsoft.com/office/drawing/2014/main" id="{7F510893-6FC7-578D-DE7F-568D62CFEFE5}"/>
              </a:ext>
            </a:extLst>
          </p:cNvPr>
          <p:cNvSpPr>
            <a:spLocks noGrp="1"/>
          </p:cNvSpPr>
          <p:nvPr>
            <p:ph type="hdr" sz="quarter"/>
          </p:nvPr>
        </p:nvSpPr>
        <p:spPr/>
        <p:txBody>
          <a:bodyPr/>
          <a:lstStyle/>
          <a:p>
            <a:endParaRPr lang="en-US"/>
          </a:p>
        </p:txBody>
      </p:sp>
      <p:sp>
        <p:nvSpPr>
          <p:cNvPr id="6" name="Footer Placeholder 5">
            <a:extLst>
              <a:ext uri="{FF2B5EF4-FFF2-40B4-BE49-F238E27FC236}">
                <a16:creationId xmlns:a16="http://schemas.microsoft.com/office/drawing/2014/main" id="{1ECD7983-E964-4C68-8435-E929B76D868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9883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Paralleling the activities of FDNY, NYPD and DEP are the public warning messages that NYCEM will transmit to cell phones that may be transmitted within minutes of the incident.</a:t>
            </a:r>
          </a:p>
          <a:p>
            <a:endParaRPr lang="en-US"/>
          </a:p>
          <a:p>
            <a:r>
              <a:rPr lang="en-US"/>
              <a:t>The initial message may only mention the explosion and the borough/street location and instructions to GET INSIDE.</a:t>
            </a:r>
          </a:p>
          <a:p>
            <a:endParaRPr lang="en-US"/>
          </a:p>
          <a:p>
            <a:r>
              <a:rPr lang="en-US"/>
              <a:t>The 2</a:t>
            </a:r>
            <a:r>
              <a:rPr lang="en-US" baseline="30000"/>
              <a:t>nd</a:t>
            </a:r>
            <a:r>
              <a:rPr lang="en-US"/>
              <a:t> message may include mention of a hazardous  material + the same GET INSIDE instruction in Message A.</a:t>
            </a:r>
          </a:p>
          <a:p>
            <a:br>
              <a:rPr lang="en-US"/>
            </a:br>
            <a:r>
              <a:rPr lang="en-US"/>
              <a:t>The 3</a:t>
            </a:r>
            <a:r>
              <a:rPr lang="en-US" baseline="30000"/>
              <a:t>rd</a:t>
            </a:r>
            <a:r>
              <a:rPr lang="en-US"/>
              <a:t> message will include mention of radioactivity when radioactivity is confirmed by measurements.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7</a:t>
            </a:fld>
            <a:endParaRPr lang="en-US"/>
          </a:p>
        </p:txBody>
      </p:sp>
    </p:spTree>
    <p:extLst>
      <p:ext uri="{BB962C8B-B14F-4D97-AF65-F5344CB8AC3E}">
        <p14:creationId xmlns:p14="http://schemas.microsoft.com/office/powerpoint/2010/main" val="292011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Self explanatory</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8</a:t>
            </a:fld>
            <a:endParaRPr lang="en-US"/>
          </a:p>
        </p:txBody>
      </p:sp>
    </p:spTree>
    <p:extLst>
      <p:ext uri="{BB962C8B-B14F-4D97-AF65-F5344CB8AC3E}">
        <p14:creationId xmlns:p14="http://schemas.microsoft.com/office/powerpoint/2010/main" val="334715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some point afterward in this process, depending on circumstances, instructions may go out to all in the area (probably withing a bounded perimeter of streets), to Shelter In Place for protection against exposure from ground contamination.</a:t>
            </a:r>
          </a:p>
          <a:p>
            <a:endParaRPr lang="en-US"/>
          </a:p>
          <a:p>
            <a:r>
              <a:rPr lang="en-US">
                <a:ea typeface="Calibri"/>
                <a:cs typeface="Calibri"/>
              </a:rPr>
              <a:t>Balance of slide is self-explanatory.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3233AC85-7610-409F-A5D1-3574DA5B5933}" type="slidenum">
              <a:rPr lang="en-US"/>
              <a:t>9</a:t>
            </a:fld>
            <a:endParaRPr lang="en-US"/>
          </a:p>
        </p:txBody>
      </p:sp>
    </p:spTree>
    <p:extLst>
      <p:ext uri="{BB962C8B-B14F-4D97-AF65-F5344CB8AC3E}">
        <p14:creationId xmlns:p14="http://schemas.microsoft.com/office/powerpoint/2010/main" val="1680128944"/>
      </p:ext>
    </p:extLst>
  </p:cSld>
  <p:clrMapOvr>
    <a:masterClrMapping/>
  </p:clrMapOvr>
</p:notes>
</file>

<file path=ppt/slideLayouts/_rels/slideLayout12.xml.rels>&#65279;<?xml version="1.0" encoding="utf-8"?><Relationships xmlns="http://schemas.openxmlformats.org/package/2006/relationships"><Relationship Type="http://schemas.openxmlformats.org/officeDocument/2006/relationships/slideMaster" Target="/ppt/slideMasters/slideMaster2.xml" Id="R9d5c7f12b1e8455b"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2.xml" Id="R1b23b24d8e544890" /><Relationship Type="http://schemas.openxmlformats.org/officeDocument/2006/relationships/image" Target="/ppt/media/image10.png" Id="R6b46ff8024dd4bd6" /><Relationship Type="http://schemas.openxmlformats.org/officeDocument/2006/relationships/image" Target="/ppt/media/image11.png" Id="R359465cde38840a9" /><Relationship Type="http://schemas.openxmlformats.org/officeDocument/2006/relationships/image" Target="/ppt/media/image12.png" Id="R2a865d36e1d34db5" /><Relationship Type="http://schemas.openxmlformats.org/officeDocument/2006/relationships/image" Target="/ppt/media/image13.png" Id="R860eee56dba54624" /><Relationship Type="http://schemas.openxmlformats.org/officeDocument/2006/relationships/image" Target="/ppt/media/image14.png" Id="R3baa765c0a6243f2" /><Relationship Type="http://schemas.openxmlformats.org/officeDocument/2006/relationships/image" Target="/ppt/media/image15.png" Id="Ref1e38df781844f9" /><Relationship Type="http://schemas.openxmlformats.org/officeDocument/2006/relationships/image" Target="/ppt/media/image16.png" Id="R11e1114f7e514611" /><Relationship Type="http://schemas.openxmlformats.org/officeDocument/2006/relationships/image" Target="/ppt/media/image17.png" Id="R90fa31b6b07d4663" /><Relationship Type="http://schemas.openxmlformats.org/officeDocument/2006/relationships/image" Target="/ppt/media/image18.png" Id="R51fd138c25bf4628" /><Relationship Type="http://schemas.openxmlformats.org/officeDocument/2006/relationships/image" Target="/ppt/media/image19.png" Id="R00e6b9e927f34711" /><Relationship Type="http://schemas.openxmlformats.org/officeDocument/2006/relationships/image" Target="/ppt/media/image20.png" Id="R788bdc69dd56405c" /><Relationship Type="http://schemas.openxmlformats.org/officeDocument/2006/relationships/image" Target="/ppt/media/image21.png" Id="Rdd46397364434cc3" /><Relationship Type="http://schemas.openxmlformats.org/officeDocument/2006/relationships/image" Target="/ppt/media/image22.png" Id="R752e0317c1cd404b" /><Relationship Type="http://schemas.openxmlformats.org/officeDocument/2006/relationships/image" Target="/ppt/media/image23.png" Id="R37bfb690a7f841c1" /><Relationship Type="http://schemas.openxmlformats.org/officeDocument/2006/relationships/image" Target="/ppt/media/image24.png" Id="R166241baae0d4f55" /><Relationship Type="http://schemas.openxmlformats.org/officeDocument/2006/relationships/image" Target="/ppt/media/image25.png" Id="R0831a5898fdf454c" /><Relationship Type="http://schemas.openxmlformats.org/officeDocument/2006/relationships/image" Target="/ppt/media/image26.png" Id="R6bca1603336744c9" /><Relationship Type="http://schemas.openxmlformats.org/officeDocument/2006/relationships/image" Target="/ppt/media/image27.png" Id="Red15d14ba98f4d77" /><Relationship Type="http://schemas.openxmlformats.org/officeDocument/2006/relationships/image" Target="/ppt/media/image28.png" Id="Re08e47b91b834f56" /><Relationship Type="http://schemas.openxmlformats.org/officeDocument/2006/relationships/image" Target="/ppt/media/image29.png" Id="R96064924744d4e79" /><Relationship Type="http://schemas.openxmlformats.org/officeDocument/2006/relationships/image" Target="/ppt/media/image30.png" Id="R590de409730b43d2" /><Relationship Type="http://schemas.openxmlformats.org/officeDocument/2006/relationships/image" Target="/ppt/media/image31.png" Id="R8551e0db4e804054" /><Relationship Type="http://schemas.openxmlformats.org/officeDocument/2006/relationships/image" Target="/ppt/media/image32.png" Id="R5f416b21d36f4022" /><Relationship Type="http://schemas.openxmlformats.org/officeDocument/2006/relationships/image" Target="/ppt/media/image33.png" Id="Re124dfaf0efc4965" /><Relationship Type="http://schemas.openxmlformats.org/officeDocument/2006/relationships/image" Target="/ppt/media/image.jpg" Id="R0199d376efe947b8" /></Relationships>
</file>

<file path=ppt/slideLayouts/_rels/slideLayout20.xml.rels>&#65279;<?xml version="1.0" encoding="utf-8"?><Relationships xmlns="http://schemas.openxmlformats.org/package/2006/relationships"><Relationship Type="http://schemas.openxmlformats.org/officeDocument/2006/relationships/slideMaster" Target="/ppt/slideMasters/slideMaster3.xml" Id="R003c547134214e59"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3.xml" Id="Re90a396fedf043c0" /></Relationships>
</file>

<file path=ppt/slideLayouts/_rels/slideLayout31.xml.rels>&#65279;<?xml version="1.0" encoding="utf-8"?><Relationships xmlns="http://schemas.openxmlformats.org/package/2006/relationships"><Relationship Type="http://schemas.openxmlformats.org/officeDocument/2006/relationships/slideMaster" Target="/ppt/slideMasters/slideMaster4.xml" Id="R14e24da9e7c14cf0" /></Relationships>
</file>

<file path=ppt/slideLayouts/_rels/slideLayout39.xml.rels>&#65279;<?xml version="1.0" encoding="utf-8"?><Relationships xmlns="http://schemas.openxmlformats.org/package/2006/relationships"><Relationship Type="http://schemas.openxmlformats.org/officeDocument/2006/relationships/slideMaster" Target="/ppt/slideMasters/slideMaster5.xml" Id="R6dfd8f5bdbc740de"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57c845d41e2f4256" /><Relationship Type="http://schemas.openxmlformats.org/officeDocument/2006/relationships/image" Target="/ppt/media/image.png" Id="R43d1f78523444144" /></Relationships>
</file>

<file path=ppt/slideLayouts/_rels/slideLayout40.xml.rels>&#65279;<?xml version="1.0" encoding="utf-8"?><Relationships xmlns="http://schemas.openxmlformats.org/package/2006/relationships"><Relationship Type="http://schemas.openxmlformats.org/officeDocument/2006/relationships/slideMaster" Target="/ppt/slideMasters/slideMaster5.xml" Id="Rb612b88022a647ba" /></Relationships>
</file>

<file path=ppt/slideLayouts/_rels/slideLayout43.xml.rels>&#65279;<?xml version="1.0" encoding="utf-8"?><Relationships xmlns="http://schemas.openxmlformats.org/package/2006/relationships"><Relationship Type="http://schemas.openxmlformats.org/officeDocument/2006/relationships/slideMaster" Target="/ppt/slideMasters/slideMaster5.xml" Id="Re1eaedeabc59466b" /></Relationships>
</file>

<file path=ppt/slideLayouts/_rels/slideLayout47.xml.rels>&#65279;<?xml version="1.0" encoding="utf-8"?><Relationships xmlns="http://schemas.openxmlformats.org/package/2006/relationships"><Relationship Type="http://schemas.openxmlformats.org/officeDocument/2006/relationships/slideMaster" Target="/ppt/slideMasters/slideMaster6.xml" Id="R108140a9fad846cd"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ba794478167444b6" /><Relationship Type="http://schemas.openxmlformats.org/officeDocument/2006/relationships/image" Target="/ppt/media/image.png" Id="Rac85c88f2ae64ae7" /></Relationships>
</file>

<file path=ppt/slideLayouts/_rels/slideLayout58.xml.rels>&#65279;<?xml version="1.0" encoding="utf-8"?><Relationships xmlns="http://schemas.openxmlformats.org/package/2006/relationships"><Relationship Type="http://schemas.openxmlformats.org/officeDocument/2006/relationships/slideMaster" Target="/ppt/slideMasters/slideMaster7.xml" Id="Rcebd58795c494ca0" /></Relationships>
</file>

<file path=ppt/slideLayouts/_rels/slideLayout59.xml.rels>&#65279;<?xml version="1.0" encoding="utf-8"?><Relationships xmlns="http://schemas.openxmlformats.org/package/2006/relationships"><Relationship Type="http://schemas.openxmlformats.org/officeDocument/2006/relationships/slideMaster" Target="/ppt/slideMasters/slideMaster7.xml" Id="R20fcfb6a0be74a9b" /></Relationships>
</file>

<file path=ppt/slideLayouts/_rels/slideLayout70.xml.rels>&#65279;<?xml version="1.0" encoding="utf-8"?><Relationships xmlns="http://schemas.openxmlformats.org/package/2006/relationships"><Relationship Type="http://schemas.openxmlformats.org/officeDocument/2006/relationships/slideMaster" Target="/ppt/slideMasters/slideMaster8.xml" Id="R3ac7cc69b2964ed1" /></Relationships>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only">
    <p:spTree>
      <p:nvGrpSpPr>
        <p:cNvPr id="1" name=""/>
        <p:cNvGrpSpPr/>
        <p:nvPr/>
      </p:nvGrpSpPr>
      <p:grpSpPr>
        <a:xfrm>
          <a:off x="0" y="0"/>
          <a:ext cx="0" cy="0"/>
          <a:chOff x="0" y="0"/>
          <a:chExt cx="0" cy="0"/>
        </a:xfrm>
      </p:grpSpPr>
      <p:sp>
        <p:nvSpPr>
          <p:cNvPr id="15" name="object 12"/>
          <p:cNvSpPr txBox="1"/>
          <p:nvPr userDrawn="1"/>
        </p:nvSpPr>
        <p:spPr>
          <a:xfrm>
            <a:off x="5824011" y="6281368"/>
            <a:ext cx="154410" cy="353104"/>
          </a:xfrm>
          <a:prstGeom prst="rect">
            <a:avLst/>
          </a:prstGeom>
        </p:spPr>
        <p:txBody>
          <a:bodyPr vert="vert270" wrap="square" lIns="0" tIns="24130" rIns="0" bIns="0" rtlCol="0">
            <a:spAutoFit/>
          </a:bodyPr>
          <a:lstStyle/>
          <a:p>
            <a:pPr marL="12700">
              <a:lnSpc>
                <a:spcPct val="100000"/>
              </a:lnSpc>
              <a:spcBef>
                <a:spcPts val="190"/>
              </a:spcBef>
            </a:pPr>
            <a:r>
              <a:rPr sz="818" spc="95" dirty="0">
                <a:solidFill>
                  <a:srgbClr val="212A35"/>
                </a:solidFill>
                <a:latin typeface="Montserrat"/>
                <a:cs typeface="Montserrat"/>
              </a:rPr>
              <a:t>EXPO</a:t>
            </a:r>
            <a:endParaRPr sz="818">
              <a:latin typeface="Montserrat"/>
              <a:cs typeface="Montserrat"/>
            </a:endParaRPr>
          </a:p>
        </p:txBody>
      </p:sp>
      <p:grpSp>
        <p:nvGrpSpPr>
          <p:cNvPr id="2" name="object 3"/>
          <p:cNvGrpSpPr/>
          <p:nvPr userDrawn="1"/>
        </p:nvGrpSpPr>
        <p:grpSpPr>
          <a:xfrm>
            <a:off x="0" y="584615"/>
            <a:ext cx="12191144" cy="5399375"/>
            <a:chOff x="0" y="584615"/>
            <a:chExt cx="12191144" cy="5399375"/>
          </a:xfrm>
        </p:grpSpPr>
        <p:sp>
          <p:nvSpPr>
            <p:cNvPr id="3" name="object 4"/>
            <p:cNvSpPr/>
            <p:nvPr/>
          </p:nvSpPr>
          <p:spPr>
            <a:xfrm>
              <a:off x="0" y="584615"/>
              <a:ext cx="12191144" cy="35425"/>
            </a:xfrm>
            <a:custGeom>
              <a:avLst/>
              <a:gdLst/>
              <a:ahLst/>
              <a:cxnLst/>
              <a:rect l="l" t="t" r="r" b="b"/>
              <a:pathLst>
                <a:path w="20104100" h="58419">
                  <a:moveTo>
                    <a:pt x="0" y="58013"/>
                  </a:moveTo>
                  <a:lnTo>
                    <a:pt x="20104099" y="58013"/>
                  </a:lnTo>
                  <a:lnTo>
                    <a:pt x="20104099" y="0"/>
                  </a:lnTo>
                  <a:lnTo>
                    <a:pt x="0" y="0"/>
                  </a:lnTo>
                  <a:lnTo>
                    <a:pt x="0" y="58013"/>
                  </a:lnTo>
                  <a:close/>
                </a:path>
              </a:pathLst>
            </a:custGeom>
            <a:solidFill>
              <a:srgbClr val="000000">
                <a:alpha val="39999"/>
              </a:srgbClr>
            </a:solidFill>
          </p:spPr>
          <p:txBody>
            <a:bodyPr wrap="square" lIns="0" tIns="0" rIns="0" bIns="0" rtlCol="0"/>
            <a:lstStyle/>
            <a:p>
              <a:endParaRPr/>
            </a:p>
          </p:txBody>
        </p:sp>
        <p:sp>
          <p:nvSpPr>
            <p:cNvPr id="4" name="object 5"/>
            <p:cNvSpPr/>
            <p:nvPr/>
          </p:nvSpPr>
          <p:spPr>
            <a:xfrm>
              <a:off x="0" y="619795"/>
              <a:ext cx="12191144" cy="5363949"/>
            </a:xfrm>
            <a:custGeom>
              <a:avLst/>
              <a:gdLst/>
              <a:ahLst/>
              <a:cxnLst/>
              <a:rect l="l" t="t" r="r" b="b"/>
              <a:pathLst>
                <a:path w="20104100" h="8845550">
                  <a:moveTo>
                    <a:pt x="20104099" y="0"/>
                  </a:moveTo>
                  <a:lnTo>
                    <a:pt x="0" y="0"/>
                  </a:lnTo>
                  <a:lnTo>
                    <a:pt x="0" y="8845547"/>
                  </a:lnTo>
                  <a:lnTo>
                    <a:pt x="20104099" y="8845547"/>
                  </a:lnTo>
                  <a:lnTo>
                    <a:pt x="20104099" y="0"/>
                  </a:lnTo>
                  <a:close/>
                </a:path>
              </a:pathLst>
            </a:custGeom>
            <a:solidFill>
              <a:srgbClr val="FFFFFF"/>
            </a:solidFill>
          </p:spPr>
          <p:txBody>
            <a:bodyPr wrap="square" lIns="0" tIns="0" rIns="0" bIns="0" rtlCol="0"/>
            <a:lstStyle/>
            <a:p>
              <a:endParaRPr/>
            </a:p>
          </p:txBody>
        </p:sp>
      </p:grpSp>
      <p:sp>
        <p:nvSpPr>
          <p:cNvPr id="25" name="Title 24"/>
          <p:cNvSpPr>
            <a:spLocks noGrp="1"/>
          </p:cNvSpPr>
          <p:nvPr>
            <p:ph type="title"/>
          </p:nvPr>
        </p:nvSpPr>
        <p:spPr>
          <a:xfrm>
            <a:off x="609557" y="1349651"/>
            <a:ext cx="10846113" cy="503917"/>
          </a:xfrm>
        </p:spPr>
        <p:txBody>
          <a:bodyPr anchor="b"/>
          <a:lstStyle>
            <a:lvl1pPr>
              <a:defRPr sz="3274" b="1" i="0">
                <a:solidFill>
                  <a:schemeClr val="accent1"/>
                </a:solidFill>
                <a:latin typeface="Averta Bold" pitchFamily="2" charset="77"/>
              </a:defRPr>
            </a:lvl1pPr>
          </a:lstStyle>
          <a:p>
            <a:r>
              <a:rPr lang="en-US" dirty="0"/>
              <a:t>Click to edit Master title style</a:t>
            </a:r>
          </a:p>
        </p:txBody>
      </p:sp>
      <p:sp>
        <p:nvSpPr>
          <p:cNvPr id="29" name="Text Placeholder 28"/>
          <p:cNvSpPr>
            <a:spLocks noGrp="1"/>
          </p:cNvSpPr>
          <p:nvPr>
            <p:ph type="body" sz="quarter" idx="11"/>
          </p:nvPr>
        </p:nvSpPr>
        <p:spPr>
          <a:xfrm>
            <a:off x="609364" y="2273806"/>
            <a:ext cx="10846305" cy="3234542"/>
          </a:xfrm>
        </p:spPr>
        <p:txBody>
          <a:bodyPr/>
          <a:lstStyle>
            <a:lvl1pPr>
              <a:defRPr sz="1697">
                <a:latin typeface="Averta" pitchFamily="2" charset="77"/>
              </a:defRPr>
            </a:lvl1pPr>
            <a:lvl2pPr>
              <a:defRPr sz="1455">
                <a:latin typeface="Averta" pitchFamily="2" charset="77"/>
              </a:defRPr>
            </a:lvl2pPr>
            <a:lvl3pPr>
              <a:defRPr sz="1455">
                <a:latin typeface="Averta" pitchFamily="2" charset="77"/>
              </a:defRPr>
            </a:lvl3pPr>
            <a:lvl4pPr>
              <a:defRPr sz="1455">
                <a:latin typeface="Averta" pitchFamily="2" charset="77"/>
              </a:defRPr>
            </a:lvl4pPr>
            <a:lvl5pPr>
              <a:defRPr sz="1455">
                <a:latin typeface="Averta"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grpSp>
        <p:nvGrpSpPr>
          <p:cNvPr id="7" name="object 2"/>
          <p:cNvGrpSpPr/>
          <p:nvPr userDrawn="1"/>
        </p:nvGrpSpPr>
        <p:grpSpPr>
          <a:xfrm>
            <a:off x="0" y="385"/>
            <a:ext cx="9128725" cy="6857614"/>
            <a:chOff x="0" y="0"/>
            <a:chExt cx="9128725" cy="6857614"/>
          </a:xfrm>
        </p:grpSpPr>
        <p:sp>
          <p:nvSpPr>
            <p:cNvPr id="8" name="object 3"/>
            <p:cNvSpPr/>
            <p:nvPr/>
          </p:nvSpPr>
          <p:spPr>
            <a:xfrm>
              <a:off x="9111610" y="0"/>
              <a:ext cx="16942" cy="6857614"/>
            </a:xfrm>
            <a:custGeom>
              <a:avLst/>
              <a:gdLst/>
              <a:ahLst/>
              <a:cxnLst/>
              <a:rect l="l" t="t" r="r" b="b"/>
              <a:pathLst>
                <a:path w="27940" h="11308715">
                  <a:moveTo>
                    <a:pt x="0" y="11308556"/>
                  </a:moveTo>
                  <a:lnTo>
                    <a:pt x="27852" y="11308556"/>
                  </a:lnTo>
                  <a:lnTo>
                    <a:pt x="27852" y="0"/>
                  </a:lnTo>
                  <a:lnTo>
                    <a:pt x="0" y="0"/>
                  </a:lnTo>
                  <a:lnTo>
                    <a:pt x="0" y="11308556"/>
                  </a:lnTo>
                  <a:close/>
                </a:path>
              </a:pathLst>
            </a:custGeom>
            <a:solidFill>
              <a:srgbClr val="000000">
                <a:alpha val="39999"/>
              </a:srgbClr>
            </a:solidFill>
          </p:spPr>
          <p:txBody>
            <a:bodyPr wrap="square" lIns="0" tIns="0" rIns="0" bIns="0" rtlCol="0"/>
            <a:lstStyle/>
            <a:p>
              <a:endParaRPr/>
            </a:p>
          </p:txBody>
        </p:sp>
        <p:sp>
          <p:nvSpPr>
            <p:cNvPr id="9" name="object 4"/>
            <p:cNvSpPr/>
            <p:nvPr/>
          </p:nvSpPr>
          <p:spPr>
            <a:xfrm>
              <a:off x="0" y="0"/>
              <a:ext cx="9111782" cy="6857614"/>
            </a:xfrm>
            <a:custGeom>
              <a:avLst/>
              <a:gdLst/>
              <a:ahLst/>
              <a:cxnLst/>
              <a:rect l="l" t="t" r="r" b="b"/>
              <a:pathLst>
                <a:path w="15026005" h="11308715">
                  <a:moveTo>
                    <a:pt x="15025720" y="0"/>
                  </a:moveTo>
                  <a:lnTo>
                    <a:pt x="0" y="0"/>
                  </a:lnTo>
                  <a:lnTo>
                    <a:pt x="0" y="11308556"/>
                  </a:lnTo>
                  <a:lnTo>
                    <a:pt x="15025720" y="11308556"/>
                  </a:lnTo>
                  <a:lnTo>
                    <a:pt x="15025720" y="0"/>
                  </a:lnTo>
                  <a:close/>
                </a:path>
              </a:pathLst>
            </a:custGeom>
            <a:solidFill>
              <a:srgbClr val="FFFFFF"/>
            </a:solidFill>
          </p:spPr>
          <p:txBody>
            <a:bodyPr wrap="square" lIns="0" tIns="0" rIns="0" bIns="0" rtlCol="0"/>
            <a:lstStyle/>
            <a:p>
              <a:endParaRPr/>
            </a:p>
          </p:txBody>
        </p:sp>
        <p:sp>
          <p:nvSpPr>
            <p:cNvPr id="10" name="object 5"/>
            <p:cNvSpPr/>
            <p:nvPr/>
          </p:nvSpPr>
          <p:spPr>
            <a:xfrm>
              <a:off x="539913" y="476227"/>
              <a:ext cx="1909150" cy="414329"/>
            </a:xfrm>
            <a:custGeom>
              <a:avLst/>
              <a:gdLst/>
              <a:ahLst/>
              <a:cxnLst/>
              <a:rect l="l" t="t" r="r" b="b"/>
              <a:pathLst>
                <a:path w="3148329" h="683260">
                  <a:moveTo>
                    <a:pt x="3148266" y="0"/>
                  </a:moveTo>
                  <a:lnTo>
                    <a:pt x="3138563" y="0"/>
                  </a:lnTo>
                  <a:lnTo>
                    <a:pt x="3138563" y="10160"/>
                  </a:lnTo>
                  <a:lnTo>
                    <a:pt x="3138563" y="673100"/>
                  </a:lnTo>
                  <a:lnTo>
                    <a:pt x="9372" y="673100"/>
                  </a:lnTo>
                  <a:lnTo>
                    <a:pt x="9372" y="10160"/>
                  </a:lnTo>
                  <a:lnTo>
                    <a:pt x="3138563" y="10160"/>
                  </a:lnTo>
                  <a:lnTo>
                    <a:pt x="3138563" y="0"/>
                  </a:lnTo>
                  <a:lnTo>
                    <a:pt x="0" y="0"/>
                  </a:lnTo>
                  <a:lnTo>
                    <a:pt x="0" y="10160"/>
                  </a:lnTo>
                  <a:lnTo>
                    <a:pt x="0" y="673100"/>
                  </a:lnTo>
                  <a:lnTo>
                    <a:pt x="0" y="683260"/>
                  </a:lnTo>
                  <a:lnTo>
                    <a:pt x="3148266" y="683260"/>
                  </a:lnTo>
                  <a:lnTo>
                    <a:pt x="3148266" y="673646"/>
                  </a:lnTo>
                  <a:lnTo>
                    <a:pt x="3148266" y="673100"/>
                  </a:lnTo>
                  <a:lnTo>
                    <a:pt x="3148266" y="10160"/>
                  </a:lnTo>
                  <a:lnTo>
                    <a:pt x="3148266" y="9690"/>
                  </a:lnTo>
                  <a:lnTo>
                    <a:pt x="3148266" y="0"/>
                  </a:lnTo>
                  <a:close/>
                </a:path>
              </a:pathLst>
            </a:custGeom>
            <a:solidFill>
              <a:srgbClr val="212A35"/>
            </a:solidFill>
          </p:spPr>
          <p:txBody>
            <a:bodyPr wrap="square" lIns="0" tIns="0" rIns="0" bIns="0" rtlCol="0"/>
            <a:lstStyle/>
            <a:p>
              <a:endParaRPr/>
            </a:p>
          </p:txBody>
        </p:sp>
        <p:pic>
          <p:nvPicPr>
            <p:cNvPr id="11" name="object 6"/>
            <p:cNvPicPr/>
            <p:nvPr/>
          </p:nvPicPr>
          <p:blipFill>
            <a:blip r:embed="R6b46ff8024dd4bd6" cstate="print"/>
            <a:stretch>
              <a:fillRect/>
            </a:stretch>
          </p:blipFill>
          <p:spPr>
            <a:xfrm>
              <a:off x="616102" y="551579"/>
              <a:ext cx="121914" cy="132092"/>
            </a:xfrm>
            <a:prstGeom prst="rect">
              <a:avLst/>
            </a:prstGeom>
          </p:spPr>
        </p:pic>
        <p:pic>
          <p:nvPicPr>
            <p:cNvPr id="12" name="object 7"/>
            <p:cNvPicPr/>
            <p:nvPr/>
          </p:nvPicPr>
          <p:blipFill>
            <a:blip r:embed="R359465cde38840a9" cstate="print"/>
            <a:stretch>
              <a:fillRect/>
            </a:stretch>
          </p:blipFill>
          <p:spPr>
            <a:xfrm>
              <a:off x="756272" y="580459"/>
              <a:ext cx="97931" cy="104726"/>
            </a:xfrm>
            <a:prstGeom prst="rect">
              <a:avLst/>
            </a:prstGeom>
          </p:spPr>
        </p:pic>
        <p:pic>
          <p:nvPicPr>
            <p:cNvPr id="13" name="object 8"/>
            <p:cNvPicPr/>
            <p:nvPr/>
          </p:nvPicPr>
          <p:blipFill>
            <a:blip r:embed="R2a865d36e1d34db5" cstate="print"/>
            <a:stretch>
              <a:fillRect/>
            </a:stretch>
          </p:blipFill>
          <p:spPr>
            <a:xfrm>
              <a:off x="867936" y="558376"/>
              <a:ext cx="75111" cy="126812"/>
            </a:xfrm>
            <a:prstGeom prst="rect">
              <a:avLst/>
            </a:prstGeom>
          </p:spPr>
        </p:pic>
        <p:pic>
          <p:nvPicPr>
            <p:cNvPr id="14" name="object 9"/>
            <p:cNvPicPr/>
            <p:nvPr/>
          </p:nvPicPr>
          <p:blipFill>
            <a:blip r:embed="R860eee56dba54624" cstate="print"/>
            <a:stretch>
              <a:fillRect/>
            </a:stretch>
          </p:blipFill>
          <p:spPr>
            <a:xfrm>
              <a:off x="956414" y="581964"/>
              <a:ext cx="102097" cy="103037"/>
            </a:xfrm>
            <a:prstGeom prst="rect">
              <a:avLst/>
            </a:prstGeom>
          </p:spPr>
        </p:pic>
        <p:pic>
          <p:nvPicPr>
            <p:cNvPr id="15" name="object 10"/>
            <p:cNvPicPr/>
            <p:nvPr/>
          </p:nvPicPr>
          <p:blipFill>
            <a:blip r:embed="R3baa765c0a6243f2" cstate="print"/>
            <a:stretch>
              <a:fillRect/>
            </a:stretch>
          </p:blipFill>
          <p:spPr>
            <a:xfrm>
              <a:off x="1084513" y="580454"/>
              <a:ext cx="167722" cy="104730"/>
            </a:xfrm>
            <a:prstGeom prst="rect">
              <a:avLst/>
            </a:prstGeom>
          </p:spPr>
        </p:pic>
        <p:sp>
          <p:nvSpPr>
            <p:cNvPr id="16" name="object 11"/>
            <p:cNvSpPr/>
            <p:nvPr/>
          </p:nvSpPr>
          <p:spPr>
            <a:xfrm>
              <a:off x="1276358" y="543651"/>
              <a:ext cx="32730" cy="140163"/>
            </a:xfrm>
            <a:custGeom>
              <a:avLst/>
              <a:gdLst/>
              <a:ahLst/>
              <a:cxnLst/>
              <a:rect l="l" t="t" r="r" b="b"/>
              <a:pathLst>
                <a:path w="53975" h="231140">
                  <a:moveTo>
                    <a:pt x="53846" y="0"/>
                  </a:moveTo>
                  <a:lnTo>
                    <a:pt x="0" y="0"/>
                  </a:lnTo>
                  <a:lnTo>
                    <a:pt x="0" y="230903"/>
                  </a:lnTo>
                  <a:lnTo>
                    <a:pt x="53846" y="230903"/>
                  </a:lnTo>
                  <a:lnTo>
                    <a:pt x="53846" y="0"/>
                  </a:lnTo>
                  <a:close/>
                </a:path>
              </a:pathLst>
            </a:custGeom>
            <a:solidFill>
              <a:srgbClr val="212A35"/>
            </a:solidFill>
          </p:spPr>
          <p:txBody>
            <a:bodyPr wrap="square" lIns="0" tIns="0" rIns="0" bIns="0" rtlCol="0"/>
            <a:lstStyle/>
            <a:p>
              <a:endParaRPr/>
            </a:p>
          </p:txBody>
        </p:sp>
        <p:sp>
          <p:nvSpPr>
            <p:cNvPr id="17" name="object 12"/>
            <p:cNvSpPr/>
            <p:nvPr/>
          </p:nvSpPr>
          <p:spPr>
            <a:xfrm>
              <a:off x="1324943" y="535540"/>
              <a:ext cx="734318" cy="149790"/>
            </a:xfrm>
            <a:custGeom>
              <a:avLst/>
              <a:gdLst/>
              <a:ahLst/>
              <a:cxnLst/>
              <a:rect l="l" t="t" r="r" b="b"/>
              <a:pathLst>
                <a:path w="1210945" h="247015">
                  <a:moveTo>
                    <a:pt x="32669" y="13455"/>
                  </a:moveTo>
                  <a:lnTo>
                    <a:pt x="0" y="13455"/>
                  </a:lnTo>
                  <a:lnTo>
                    <a:pt x="0" y="60307"/>
                  </a:lnTo>
                  <a:lnTo>
                    <a:pt x="31491" y="60307"/>
                  </a:lnTo>
                  <a:lnTo>
                    <a:pt x="57212" y="65314"/>
                  </a:lnTo>
                  <a:lnTo>
                    <a:pt x="77527" y="79400"/>
                  </a:lnTo>
                  <a:lnTo>
                    <a:pt x="90866" y="101163"/>
                  </a:lnTo>
                  <a:lnTo>
                    <a:pt x="95662" y="129200"/>
                  </a:lnTo>
                  <a:lnTo>
                    <a:pt x="91100" y="156984"/>
                  </a:lnTo>
                  <a:lnTo>
                    <a:pt x="78364" y="178563"/>
                  </a:lnTo>
                  <a:lnTo>
                    <a:pt x="58873" y="192537"/>
                  </a:lnTo>
                  <a:lnTo>
                    <a:pt x="34051" y="197507"/>
                  </a:lnTo>
                  <a:lnTo>
                    <a:pt x="0" y="197507"/>
                  </a:lnTo>
                  <a:lnTo>
                    <a:pt x="0" y="244359"/>
                  </a:lnTo>
                  <a:lnTo>
                    <a:pt x="30501" y="244359"/>
                  </a:lnTo>
                  <a:lnTo>
                    <a:pt x="81342" y="235909"/>
                  </a:lnTo>
                  <a:lnTo>
                    <a:pt x="120831" y="212198"/>
                  </a:lnTo>
                  <a:lnTo>
                    <a:pt x="146404" y="175679"/>
                  </a:lnTo>
                  <a:lnTo>
                    <a:pt x="155497" y="128807"/>
                  </a:lnTo>
                  <a:lnTo>
                    <a:pt x="146519" y="81885"/>
                  </a:lnTo>
                  <a:lnTo>
                    <a:pt x="121320" y="45443"/>
                  </a:lnTo>
                  <a:lnTo>
                    <a:pt x="82502" y="21846"/>
                  </a:lnTo>
                  <a:lnTo>
                    <a:pt x="32669" y="13455"/>
                  </a:lnTo>
                  <a:close/>
                </a:path>
                <a:path w="1210945" h="247015">
                  <a:moveTo>
                    <a:pt x="205119" y="0"/>
                  </a:moveTo>
                  <a:lnTo>
                    <a:pt x="193731" y="2104"/>
                  </a:lnTo>
                  <a:lnTo>
                    <a:pt x="184763" y="7972"/>
                  </a:lnTo>
                  <a:lnTo>
                    <a:pt x="178888" y="16931"/>
                  </a:lnTo>
                  <a:lnTo>
                    <a:pt x="176779" y="28313"/>
                  </a:lnTo>
                  <a:lnTo>
                    <a:pt x="178888" y="39875"/>
                  </a:lnTo>
                  <a:lnTo>
                    <a:pt x="184763" y="48926"/>
                  </a:lnTo>
                  <a:lnTo>
                    <a:pt x="193731" y="54826"/>
                  </a:lnTo>
                  <a:lnTo>
                    <a:pt x="205119" y="56935"/>
                  </a:lnTo>
                  <a:lnTo>
                    <a:pt x="216492" y="54826"/>
                  </a:lnTo>
                  <a:lnTo>
                    <a:pt x="225455" y="48926"/>
                  </a:lnTo>
                  <a:lnTo>
                    <a:pt x="231329" y="39875"/>
                  </a:lnTo>
                  <a:lnTo>
                    <a:pt x="233437" y="28313"/>
                  </a:lnTo>
                  <a:lnTo>
                    <a:pt x="231329" y="16931"/>
                  </a:lnTo>
                  <a:lnTo>
                    <a:pt x="225455" y="7972"/>
                  </a:lnTo>
                  <a:lnTo>
                    <a:pt x="216492" y="2104"/>
                  </a:lnTo>
                  <a:lnTo>
                    <a:pt x="205119" y="0"/>
                  </a:lnTo>
                  <a:close/>
                </a:path>
                <a:path w="1210945" h="247015">
                  <a:moveTo>
                    <a:pt x="231558" y="76547"/>
                  </a:moveTo>
                  <a:lnTo>
                    <a:pt x="178031" y="76547"/>
                  </a:lnTo>
                  <a:lnTo>
                    <a:pt x="178031" y="244275"/>
                  </a:lnTo>
                  <a:lnTo>
                    <a:pt x="231558" y="244275"/>
                  </a:lnTo>
                  <a:lnTo>
                    <a:pt x="231558" y="76547"/>
                  </a:lnTo>
                  <a:close/>
                </a:path>
                <a:path w="1210945" h="247015">
                  <a:moveTo>
                    <a:pt x="275399" y="188591"/>
                  </a:moveTo>
                  <a:lnTo>
                    <a:pt x="258290" y="222804"/>
                  </a:lnTo>
                  <a:lnTo>
                    <a:pt x="274650" y="233071"/>
                  </a:lnTo>
                  <a:lnTo>
                    <a:pt x="293023" y="240478"/>
                  </a:lnTo>
                  <a:lnTo>
                    <a:pt x="312855" y="244965"/>
                  </a:lnTo>
                  <a:lnTo>
                    <a:pt x="333591" y="246474"/>
                  </a:lnTo>
                  <a:lnTo>
                    <a:pt x="361699" y="242966"/>
                  </a:lnTo>
                  <a:lnTo>
                    <a:pt x="384087" y="232657"/>
                  </a:lnTo>
                  <a:lnTo>
                    <a:pt x="398890" y="215870"/>
                  </a:lnTo>
                  <a:lnTo>
                    <a:pt x="400393" y="209422"/>
                  </a:lnTo>
                  <a:lnTo>
                    <a:pt x="334848" y="209422"/>
                  </a:lnTo>
                  <a:lnTo>
                    <a:pt x="320352" y="208048"/>
                  </a:lnTo>
                  <a:lnTo>
                    <a:pt x="305243" y="204021"/>
                  </a:lnTo>
                  <a:lnTo>
                    <a:pt x="290075" y="197487"/>
                  </a:lnTo>
                  <a:lnTo>
                    <a:pt x="275399" y="188591"/>
                  </a:lnTo>
                  <a:close/>
                </a:path>
                <a:path w="1210945" h="247015">
                  <a:moveTo>
                    <a:pt x="334848" y="74071"/>
                  </a:moveTo>
                  <a:lnTo>
                    <a:pt x="307784" y="77527"/>
                  </a:lnTo>
                  <a:lnTo>
                    <a:pt x="286182" y="87721"/>
                  </a:lnTo>
                  <a:lnTo>
                    <a:pt x="271875" y="104394"/>
                  </a:lnTo>
                  <a:lnTo>
                    <a:pt x="266698" y="127284"/>
                  </a:lnTo>
                  <a:lnTo>
                    <a:pt x="280083" y="159667"/>
                  </a:lnTo>
                  <a:lnTo>
                    <a:pt x="309832" y="175425"/>
                  </a:lnTo>
                  <a:lnTo>
                    <a:pt x="339639" y="184769"/>
                  </a:lnTo>
                  <a:lnTo>
                    <a:pt x="353198" y="197910"/>
                  </a:lnTo>
                  <a:lnTo>
                    <a:pt x="353198" y="205695"/>
                  </a:lnTo>
                  <a:lnTo>
                    <a:pt x="345413" y="209422"/>
                  </a:lnTo>
                  <a:lnTo>
                    <a:pt x="400393" y="209422"/>
                  </a:lnTo>
                  <a:lnTo>
                    <a:pt x="404239" y="192926"/>
                  </a:lnTo>
                  <a:lnTo>
                    <a:pt x="390609" y="160497"/>
                  </a:lnTo>
                  <a:lnTo>
                    <a:pt x="360322" y="144466"/>
                  </a:lnTo>
                  <a:lnTo>
                    <a:pt x="329977" y="135085"/>
                  </a:lnTo>
                  <a:lnTo>
                    <a:pt x="316173" y="122608"/>
                  </a:lnTo>
                  <a:lnTo>
                    <a:pt x="316173" y="114828"/>
                  </a:lnTo>
                  <a:lnTo>
                    <a:pt x="323016" y="111096"/>
                  </a:lnTo>
                  <a:lnTo>
                    <a:pt x="394416" y="111096"/>
                  </a:lnTo>
                  <a:lnTo>
                    <a:pt x="403930" y="93044"/>
                  </a:lnTo>
                  <a:lnTo>
                    <a:pt x="387877" y="84962"/>
                  </a:lnTo>
                  <a:lnTo>
                    <a:pt x="370783" y="79008"/>
                  </a:lnTo>
                  <a:lnTo>
                    <a:pt x="352991" y="75329"/>
                  </a:lnTo>
                  <a:lnTo>
                    <a:pt x="334848" y="74071"/>
                  </a:lnTo>
                  <a:close/>
                </a:path>
                <a:path w="1210945" h="247015">
                  <a:moveTo>
                    <a:pt x="394416" y="111096"/>
                  </a:moveTo>
                  <a:lnTo>
                    <a:pt x="332665" y="111096"/>
                  </a:lnTo>
                  <a:lnTo>
                    <a:pt x="343993" y="112191"/>
                  </a:lnTo>
                  <a:lnTo>
                    <a:pt x="356777" y="115417"/>
                  </a:lnTo>
                  <a:lnTo>
                    <a:pt x="370729" y="120684"/>
                  </a:lnTo>
                  <a:lnTo>
                    <a:pt x="385558" y="127901"/>
                  </a:lnTo>
                  <a:lnTo>
                    <a:pt x="394416" y="111096"/>
                  </a:lnTo>
                  <a:close/>
                </a:path>
                <a:path w="1210945" h="247015">
                  <a:moveTo>
                    <a:pt x="578770" y="114509"/>
                  </a:moveTo>
                  <a:lnTo>
                    <a:pt x="497225" y="114509"/>
                  </a:lnTo>
                  <a:lnTo>
                    <a:pt x="511520" y="116325"/>
                  </a:lnTo>
                  <a:lnTo>
                    <a:pt x="521732" y="121556"/>
                  </a:lnTo>
                  <a:lnTo>
                    <a:pt x="527861" y="129877"/>
                  </a:lnTo>
                  <a:lnTo>
                    <a:pt x="529905" y="140964"/>
                  </a:lnTo>
                  <a:lnTo>
                    <a:pt x="529905" y="143451"/>
                  </a:lnTo>
                  <a:lnTo>
                    <a:pt x="485707" y="143451"/>
                  </a:lnTo>
                  <a:lnTo>
                    <a:pt x="458051" y="147049"/>
                  </a:lnTo>
                  <a:lnTo>
                    <a:pt x="437861" y="157035"/>
                  </a:lnTo>
                  <a:lnTo>
                    <a:pt x="425488" y="172911"/>
                  </a:lnTo>
                  <a:lnTo>
                    <a:pt x="421285" y="194182"/>
                  </a:lnTo>
                  <a:lnTo>
                    <a:pt x="425250" y="215399"/>
                  </a:lnTo>
                  <a:lnTo>
                    <a:pt x="436656" y="232036"/>
                  </a:lnTo>
                  <a:lnTo>
                    <a:pt x="454773" y="242896"/>
                  </a:lnTo>
                  <a:lnTo>
                    <a:pt x="478870" y="246783"/>
                  </a:lnTo>
                  <a:lnTo>
                    <a:pt x="494945" y="245389"/>
                  </a:lnTo>
                  <a:lnTo>
                    <a:pt x="508975" y="241251"/>
                  </a:lnTo>
                  <a:lnTo>
                    <a:pt x="520790" y="234431"/>
                  </a:lnTo>
                  <a:lnTo>
                    <a:pt x="530219" y="224993"/>
                  </a:lnTo>
                  <a:lnTo>
                    <a:pt x="582809" y="224993"/>
                  </a:lnTo>
                  <a:lnTo>
                    <a:pt x="582809" y="210370"/>
                  </a:lnTo>
                  <a:lnTo>
                    <a:pt x="495356" y="210370"/>
                  </a:lnTo>
                  <a:lnTo>
                    <a:pt x="485363" y="208963"/>
                  </a:lnTo>
                  <a:lnTo>
                    <a:pt x="477938" y="204957"/>
                  </a:lnTo>
                  <a:lnTo>
                    <a:pt x="473312" y="198677"/>
                  </a:lnTo>
                  <a:lnTo>
                    <a:pt x="471718" y="190449"/>
                  </a:lnTo>
                  <a:lnTo>
                    <a:pt x="473235" y="182375"/>
                  </a:lnTo>
                  <a:lnTo>
                    <a:pt x="477783" y="176755"/>
                  </a:lnTo>
                  <a:lnTo>
                    <a:pt x="485363" y="173471"/>
                  </a:lnTo>
                  <a:lnTo>
                    <a:pt x="495974" y="172403"/>
                  </a:lnTo>
                  <a:lnTo>
                    <a:pt x="582809" y="172403"/>
                  </a:lnTo>
                  <a:lnTo>
                    <a:pt x="582809" y="134739"/>
                  </a:lnTo>
                  <a:lnTo>
                    <a:pt x="578770" y="114509"/>
                  </a:lnTo>
                  <a:close/>
                </a:path>
                <a:path w="1210945" h="247015">
                  <a:moveTo>
                    <a:pt x="582809" y="224993"/>
                  </a:moveTo>
                  <a:lnTo>
                    <a:pt x="530219" y="224993"/>
                  </a:lnTo>
                  <a:lnTo>
                    <a:pt x="530219" y="244280"/>
                  </a:lnTo>
                  <a:lnTo>
                    <a:pt x="582809" y="244280"/>
                  </a:lnTo>
                  <a:lnTo>
                    <a:pt x="582809" y="224993"/>
                  </a:lnTo>
                  <a:close/>
                </a:path>
                <a:path w="1210945" h="247015">
                  <a:moveTo>
                    <a:pt x="582809" y="172403"/>
                  </a:moveTo>
                  <a:lnTo>
                    <a:pt x="529905" y="172403"/>
                  </a:lnTo>
                  <a:lnTo>
                    <a:pt x="529905" y="187334"/>
                  </a:lnTo>
                  <a:lnTo>
                    <a:pt x="525430" y="196709"/>
                  </a:lnTo>
                  <a:lnTo>
                    <a:pt x="517653" y="203986"/>
                  </a:lnTo>
                  <a:lnTo>
                    <a:pt x="507364" y="208696"/>
                  </a:lnTo>
                  <a:lnTo>
                    <a:pt x="495356" y="210370"/>
                  </a:lnTo>
                  <a:lnTo>
                    <a:pt x="582809" y="210370"/>
                  </a:lnTo>
                  <a:lnTo>
                    <a:pt x="582809" y="172403"/>
                  </a:lnTo>
                  <a:close/>
                </a:path>
                <a:path w="1210945" h="247015">
                  <a:moveTo>
                    <a:pt x="509686" y="74071"/>
                  </a:moveTo>
                  <a:lnTo>
                    <a:pt x="489382" y="75329"/>
                  </a:lnTo>
                  <a:lnTo>
                    <a:pt x="470076" y="79008"/>
                  </a:lnTo>
                  <a:lnTo>
                    <a:pt x="451124" y="84962"/>
                  </a:lnTo>
                  <a:lnTo>
                    <a:pt x="431887" y="93044"/>
                  </a:lnTo>
                  <a:lnTo>
                    <a:pt x="447122" y="128509"/>
                  </a:lnTo>
                  <a:lnTo>
                    <a:pt x="460472" y="122520"/>
                  </a:lnTo>
                  <a:lnTo>
                    <a:pt x="473583" y="118130"/>
                  </a:lnTo>
                  <a:lnTo>
                    <a:pt x="485989" y="115429"/>
                  </a:lnTo>
                  <a:lnTo>
                    <a:pt x="497225" y="114509"/>
                  </a:lnTo>
                  <a:lnTo>
                    <a:pt x="578770" y="114509"/>
                  </a:lnTo>
                  <a:lnTo>
                    <a:pt x="577719" y="109242"/>
                  </a:lnTo>
                  <a:lnTo>
                    <a:pt x="563389" y="90167"/>
                  </a:lnTo>
                  <a:lnTo>
                    <a:pt x="540488" y="78211"/>
                  </a:lnTo>
                  <a:lnTo>
                    <a:pt x="509686" y="74071"/>
                  </a:lnTo>
                  <a:close/>
                </a:path>
                <a:path w="1210945" h="247015">
                  <a:moveTo>
                    <a:pt x="621645" y="188591"/>
                  </a:moveTo>
                  <a:lnTo>
                    <a:pt x="604515" y="222804"/>
                  </a:lnTo>
                  <a:lnTo>
                    <a:pt x="620874" y="233071"/>
                  </a:lnTo>
                  <a:lnTo>
                    <a:pt x="639250" y="240478"/>
                  </a:lnTo>
                  <a:lnTo>
                    <a:pt x="659088" y="244965"/>
                  </a:lnTo>
                  <a:lnTo>
                    <a:pt x="679832" y="246474"/>
                  </a:lnTo>
                  <a:lnTo>
                    <a:pt x="707931" y="242966"/>
                  </a:lnTo>
                  <a:lnTo>
                    <a:pt x="730314" y="232657"/>
                  </a:lnTo>
                  <a:lnTo>
                    <a:pt x="745115" y="215870"/>
                  </a:lnTo>
                  <a:lnTo>
                    <a:pt x="746618" y="209422"/>
                  </a:lnTo>
                  <a:lnTo>
                    <a:pt x="681068" y="209422"/>
                  </a:lnTo>
                  <a:lnTo>
                    <a:pt x="666573" y="208048"/>
                  </a:lnTo>
                  <a:lnTo>
                    <a:pt x="651469" y="204021"/>
                  </a:lnTo>
                  <a:lnTo>
                    <a:pt x="636308" y="197487"/>
                  </a:lnTo>
                  <a:lnTo>
                    <a:pt x="621645" y="188591"/>
                  </a:lnTo>
                  <a:close/>
                </a:path>
                <a:path w="1210945" h="247015">
                  <a:moveTo>
                    <a:pt x="681068" y="74071"/>
                  </a:moveTo>
                  <a:lnTo>
                    <a:pt x="654014" y="77527"/>
                  </a:lnTo>
                  <a:lnTo>
                    <a:pt x="632412" y="87721"/>
                  </a:lnTo>
                  <a:lnTo>
                    <a:pt x="618102" y="104394"/>
                  </a:lnTo>
                  <a:lnTo>
                    <a:pt x="612923" y="127284"/>
                  </a:lnTo>
                  <a:lnTo>
                    <a:pt x="626306" y="159667"/>
                  </a:lnTo>
                  <a:lnTo>
                    <a:pt x="656055" y="175425"/>
                  </a:lnTo>
                  <a:lnTo>
                    <a:pt x="685863" y="184769"/>
                  </a:lnTo>
                  <a:lnTo>
                    <a:pt x="699423" y="197910"/>
                  </a:lnTo>
                  <a:lnTo>
                    <a:pt x="699423" y="205695"/>
                  </a:lnTo>
                  <a:lnTo>
                    <a:pt x="691654" y="209422"/>
                  </a:lnTo>
                  <a:lnTo>
                    <a:pt x="746618" y="209422"/>
                  </a:lnTo>
                  <a:lnTo>
                    <a:pt x="750464" y="192926"/>
                  </a:lnTo>
                  <a:lnTo>
                    <a:pt x="736833" y="160497"/>
                  </a:lnTo>
                  <a:lnTo>
                    <a:pt x="706544" y="144466"/>
                  </a:lnTo>
                  <a:lnTo>
                    <a:pt x="676197" y="135085"/>
                  </a:lnTo>
                  <a:lnTo>
                    <a:pt x="662393" y="122608"/>
                  </a:lnTo>
                  <a:lnTo>
                    <a:pt x="662393" y="114828"/>
                  </a:lnTo>
                  <a:lnTo>
                    <a:pt x="669241" y="111096"/>
                  </a:lnTo>
                  <a:lnTo>
                    <a:pt x="740649" y="111096"/>
                  </a:lnTo>
                  <a:lnTo>
                    <a:pt x="750155" y="93044"/>
                  </a:lnTo>
                  <a:lnTo>
                    <a:pt x="734111" y="84962"/>
                  </a:lnTo>
                  <a:lnTo>
                    <a:pt x="717015" y="79008"/>
                  </a:lnTo>
                  <a:lnTo>
                    <a:pt x="699217" y="75329"/>
                  </a:lnTo>
                  <a:lnTo>
                    <a:pt x="681068" y="74071"/>
                  </a:lnTo>
                  <a:close/>
                </a:path>
                <a:path w="1210945" h="247015">
                  <a:moveTo>
                    <a:pt x="740649" y="111096"/>
                  </a:moveTo>
                  <a:lnTo>
                    <a:pt x="678890" y="111096"/>
                  </a:lnTo>
                  <a:lnTo>
                    <a:pt x="690227" y="112191"/>
                  </a:lnTo>
                  <a:lnTo>
                    <a:pt x="703016" y="115417"/>
                  </a:lnTo>
                  <a:lnTo>
                    <a:pt x="716969" y="120684"/>
                  </a:lnTo>
                  <a:lnTo>
                    <a:pt x="731799" y="127901"/>
                  </a:lnTo>
                  <a:lnTo>
                    <a:pt x="740649" y="111096"/>
                  </a:lnTo>
                  <a:close/>
                </a:path>
                <a:path w="1210945" h="247015">
                  <a:moveTo>
                    <a:pt x="841911" y="119498"/>
                  </a:moveTo>
                  <a:lnTo>
                    <a:pt x="788373" y="119498"/>
                  </a:lnTo>
                  <a:lnTo>
                    <a:pt x="788373" y="193564"/>
                  </a:lnTo>
                  <a:lnTo>
                    <a:pt x="792526" y="216583"/>
                  </a:lnTo>
                  <a:lnTo>
                    <a:pt x="804090" y="233243"/>
                  </a:lnTo>
                  <a:lnTo>
                    <a:pt x="821725" y="243368"/>
                  </a:lnTo>
                  <a:lnTo>
                    <a:pt x="844089" y="246783"/>
                  </a:lnTo>
                  <a:lnTo>
                    <a:pt x="856208" y="245988"/>
                  </a:lnTo>
                  <a:lnTo>
                    <a:pt x="868008" y="243705"/>
                  </a:lnTo>
                  <a:lnTo>
                    <a:pt x="879051" y="240079"/>
                  </a:lnTo>
                  <a:lnTo>
                    <a:pt x="888899" y="235259"/>
                  </a:lnTo>
                  <a:lnTo>
                    <a:pt x="880000" y="203831"/>
                  </a:lnTo>
                  <a:lnTo>
                    <a:pt x="847497" y="203831"/>
                  </a:lnTo>
                  <a:lnTo>
                    <a:pt x="841911" y="198224"/>
                  </a:lnTo>
                  <a:lnTo>
                    <a:pt x="841911" y="119498"/>
                  </a:lnTo>
                  <a:close/>
                </a:path>
                <a:path w="1210945" h="247015">
                  <a:moveTo>
                    <a:pt x="878324" y="197910"/>
                  </a:moveTo>
                  <a:lnTo>
                    <a:pt x="870230" y="201334"/>
                  </a:lnTo>
                  <a:lnTo>
                    <a:pt x="863057" y="203522"/>
                  </a:lnTo>
                  <a:lnTo>
                    <a:pt x="857471" y="203522"/>
                  </a:lnTo>
                  <a:lnTo>
                    <a:pt x="847497" y="203831"/>
                  </a:lnTo>
                  <a:lnTo>
                    <a:pt x="880000" y="203831"/>
                  </a:lnTo>
                  <a:lnTo>
                    <a:pt x="878324" y="197910"/>
                  </a:lnTo>
                  <a:close/>
                </a:path>
                <a:path w="1210945" h="247015">
                  <a:moveTo>
                    <a:pt x="841911" y="37653"/>
                  </a:moveTo>
                  <a:lnTo>
                    <a:pt x="788373" y="37653"/>
                  </a:lnTo>
                  <a:lnTo>
                    <a:pt x="788373" y="84337"/>
                  </a:lnTo>
                  <a:lnTo>
                    <a:pt x="765034" y="84337"/>
                  </a:lnTo>
                  <a:lnTo>
                    <a:pt x="765034" y="119498"/>
                  </a:lnTo>
                  <a:lnTo>
                    <a:pt x="885789" y="119498"/>
                  </a:lnTo>
                  <a:lnTo>
                    <a:pt x="885789" y="84028"/>
                  </a:lnTo>
                  <a:lnTo>
                    <a:pt x="841911" y="84028"/>
                  </a:lnTo>
                  <a:lnTo>
                    <a:pt x="841911" y="37653"/>
                  </a:lnTo>
                  <a:close/>
                </a:path>
                <a:path w="1210945" h="247015">
                  <a:moveTo>
                    <a:pt x="988435" y="74683"/>
                  </a:moveTo>
                  <a:lnTo>
                    <a:pt x="952854" y="80844"/>
                  </a:lnTo>
                  <a:lnTo>
                    <a:pt x="925227" y="98296"/>
                  </a:lnTo>
                  <a:lnTo>
                    <a:pt x="907341" y="125490"/>
                  </a:lnTo>
                  <a:lnTo>
                    <a:pt x="900983" y="160879"/>
                  </a:lnTo>
                  <a:lnTo>
                    <a:pt x="907188" y="195735"/>
                  </a:lnTo>
                  <a:lnTo>
                    <a:pt x="924949" y="222652"/>
                  </a:lnTo>
                  <a:lnTo>
                    <a:pt x="952980" y="239999"/>
                  </a:lnTo>
                  <a:lnTo>
                    <a:pt x="989996" y="246144"/>
                  </a:lnTo>
                  <a:lnTo>
                    <a:pt x="1012006" y="244152"/>
                  </a:lnTo>
                  <a:lnTo>
                    <a:pt x="1031692" y="238369"/>
                  </a:lnTo>
                  <a:lnTo>
                    <a:pt x="1048812" y="229086"/>
                  </a:lnTo>
                  <a:lnTo>
                    <a:pt x="1063124" y="216595"/>
                  </a:lnTo>
                  <a:lnTo>
                    <a:pt x="1052289" y="205998"/>
                  </a:lnTo>
                  <a:lnTo>
                    <a:pt x="994660" y="205998"/>
                  </a:lnTo>
                  <a:lnTo>
                    <a:pt x="980827" y="203937"/>
                  </a:lnTo>
                  <a:lnTo>
                    <a:pt x="969413" y="197909"/>
                  </a:lnTo>
                  <a:lnTo>
                    <a:pt x="960741" y="188146"/>
                  </a:lnTo>
                  <a:lnTo>
                    <a:pt x="955133" y="174879"/>
                  </a:lnTo>
                  <a:lnTo>
                    <a:pt x="1073077" y="174879"/>
                  </a:lnTo>
                  <a:lnTo>
                    <a:pt x="1070752" y="145948"/>
                  </a:lnTo>
                  <a:lnTo>
                    <a:pt x="954196" y="145948"/>
                  </a:lnTo>
                  <a:lnTo>
                    <a:pt x="958461" y="132116"/>
                  </a:lnTo>
                  <a:lnTo>
                    <a:pt x="965907" y="121406"/>
                  </a:lnTo>
                  <a:lnTo>
                    <a:pt x="976212" y="114488"/>
                  </a:lnTo>
                  <a:lnTo>
                    <a:pt x="989053" y="112033"/>
                  </a:lnTo>
                  <a:lnTo>
                    <a:pt x="1059328" y="112033"/>
                  </a:lnTo>
                  <a:lnTo>
                    <a:pt x="1054329" y="101793"/>
                  </a:lnTo>
                  <a:lnTo>
                    <a:pt x="1027132" y="81718"/>
                  </a:lnTo>
                  <a:lnTo>
                    <a:pt x="988435" y="74683"/>
                  </a:lnTo>
                  <a:close/>
                </a:path>
                <a:path w="1210945" h="247015">
                  <a:moveTo>
                    <a:pt x="1034806" y="188900"/>
                  </a:moveTo>
                  <a:lnTo>
                    <a:pt x="1025860" y="196298"/>
                  </a:lnTo>
                  <a:lnTo>
                    <a:pt x="1016017" y="201650"/>
                  </a:lnTo>
                  <a:lnTo>
                    <a:pt x="1005532" y="204902"/>
                  </a:lnTo>
                  <a:lnTo>
                    <a:pt x="994660" y="205998"/>
                  </a:lnTo>
                  <a:lnTo>
                    <a:pt x="1052289" y="205998"/>
                  </a:lnTo>
                  <a:lnTo>
                    <a:pt x="1034806" y="188900"/>
                  </a:lnTo>
                  <a:close/>
                </a:path>
                <a:path w="1210945" h="247015">
                  <a:moveTo>
                    <a:pt x="1059328" y="112033"/>
                  </a:moveTo>
                  <a:lnTo>
                    <a:pt x="989053" y="112033"/>
                  </a:lnTo>
                  <a:lnTo>
                    <a:pt x="1002252" y="114444"/>
                  </a:lnTo>
                  <a:lnTo>
                    <a:pt x="1012475" y="121290"/>
                  </a:lnTo>
                  <a:lnTo>
                    <a:pt x="1019080" y="131986"/>
                  </a:lnTo>
                  <a:lnTo>
                    <a:pt x="1021424" y="145948"/>
                  </a:lnTo>
                  <a:lnTo>
                    <a:pt x="1070752" y="145948"/>
                  </a:lnTo>
                  <a:lnTo>
                    <a:pt x="1069740" y="133362"/>
                  </a:lnTo>
                  <a:lnTo>
                    <a:pt x="1059328" y="112033"/>
                  </a:lnTo>
                  <a:close/>
                </a:path>
                <a:path w="1210945" h="247015">
                  <a:moveTo>
                    <a:pt x="1156111" y="76547"/>
                  </a:moveTo>
                  <a:lnTo>
                    <a:pt x="1102264" y="76547"/>
                  </a:lnTo>
                  <a:lnTo>
                    <a:pt x="1102264" y="244280"/>
                  </a:lnTo>
                  <a:lnTo>
                    <a:pt x="1156111" y="244280"/>
                  </a:lnTo>
                  <a:lnTo>
                    <a:pt x="1156111" y="158078"/>
                  </a:lnTo>
                  <a:lnTo>
                    <a:pt x="1161419" y="142163"/>
                  </a:lnTo>
                  <a:lnTo>
                    <a:pt x="1172712" y="130421"/>
                  </a:lnTo>
                  <a:lnTo>
                    <a:pt x="1189315" y="123640"/>
                  </a:lnTo>
                  <a:lnTo>
                    <a:pt x="1210549" y="122608"/>
                  </a:lnTo>
                  <a:lnTo>
                    <a:pt x="1210549" y="104871"/>
                  </a:lnTo>
                  <a:lnTo>
                    <a:pt x="1156111" y="104871"/>
                  </a:lnTo>
                  <a:lnTo>
                    <a:pt x="1156111" y="76547"/>
                  </a:lnTo>
                  <a:close/>
                </a:path>
                <a:path w="1210945" h="247015">
                  <a:moveTo>
                    <a:pt x="1210549" y="74071"/>
                  </a:moveTo>
                  <a:lnTo>
                    <a:pt x="1193559" y="76254"/>
                  </a:lnTo>
                  <a:lnTo>
                    <a:pt x="1178665" y="82232"/>
                  </a:lnTo>
                  <a:lnTo>
                    <a:pt x="1166104" y="91829"/>
                  </a:lnTo>
                  <a:lnTo>
                    <a:pt x="1156111" y="104871"/>
                  </a:lnTo>
                  <a:lnTo>
                    <a:pt x="1210549" y="104871"/>
                  </a:lnTo>
                  <a:lnTo>
                    <a:pt x="1210549" y="74071"/>
                  </a:lnTo>
                  <a:close/>
                </a:path>
              </a:pathLst>
            </a:custGeom>
            <a:solidFill>
              <a:srgbClr val="A8B8BC"/>
            </a:solidFill>
          </p:spPr>
          <p:txBody>
            <a:bodyPr wrap="square" lIns="0" tIns="0" rIns="0" bIns="0" rtlCol="0"/>
            <a:lstStyle/>
            <a:p>
              <a:endParaRPr/>
            </a:p>
          </p:txBody>
        </p:sp>
        <p:sp>
          <p:nvSpPr>
            <p:cNvPr id="18" name="object 13"/>
            <p:cNvSpPr/>
            <p:nvPr/>
          </p:nvSpPr>
          <p:spPr>
            <a:xfrm>
              <a:off x="616095" y="729862"/>
              <a:ext cx="64690" cy="83173"/>
            </a:xfrm>
            <a:custGeom>
              <a:avLst/>
              <a:gdLst/>
              <a:ahLst/>
              <a:cxnLst/>
              <a:rect l="l" t="t" r="r" b="b"/>
              <a:pathLst>
                <a:path w="106680" h="137159">
                  <a:moveTo>
                    <a:pt x="106476" y="111760"/>
                  </a:moveTo>
                  <a:lnTo>
                    <a:pt x="31623" y="111760"/>
                  </a:lnTo>
                  <a:lnTo>
                    <a:pt x="31623" y="80010"/>
                  </a:lnTo>
                  <a:lnTo>
                    <a:pt x="95465" y="80010"/>
                  </a:lnTo>
                  <a:lnTo>
                    <a:pt x="95465" y="54610"/>
                  </a:lnTo>
                  <a:lnTo>
                    <a:pt x="31623" y="54610"/>
                  </a:lnTo>
                  <a:lnTo>
                    <a:pt x="31623" y="25400"/>
                  </a:lnTo>
                  <a:lnTo>
                    <a:pt x="103924" y="25400"/>
                  </a:lnTo>
                  <a:lnTo>
                    <a:pt x="103924" y="0"/>
                  </a:lnTo>
                  <a:lnTo>
                    <a:pt x="0" y="0"/>
                  </a:lnTo>
                  <a:lnTo>
                    <a:pt x="0" y="25400"/>
                  </a:lnTo>
                  <a:lnTo>
                    <a:pt x="0" y="54610"/>
                  </a:lnTo>
                  <a:lnTo>
                    <a:pt x="0" y="80010"/>
                  </a:lnTo>
                  <a:lnTo>
                    <a:pt x="0" y="111760"/>
                  </a:lnTo>
                  <a:lnTo>
                    <a:pt x="0" y="137160"/>
                  </a:lnTo>
                  <a:lnTo>
                    <a:pt x="106476" y="137160"/>
                  </a:lnTo>
                  <a:lnTo>
                    <a:pt x="106476" y="111760"/>
                  </a:lnTo>
                  <a:close/>
                </a:path>
              </a:pathLst>
            </a:custGeom>
            <a:solidFill>
              <a:srgbClr val="212A35"/>
            </a:solidFill>
          </p:spPr>
          <p:txBody>
            <a:bodyPr wrap="square" lIns="0" tIns="0" rIns="0" bIns="0" rtlCol="0"/>
            <a:lstStyle/>
            <a:p>
              <a:endParaRPr/>
            </a:p>
          </p:txBody>
        </p:sp>
        <p:pic>
          <p:nvPicPr>
            <p:cNvPr id="19" name="object 14"/>
            <p:cNvPicPr/>
            <p:nvPr/>
          </p:nvPicPr>
          <p:blipFill>
            <a:blip r:embed="Ref1e38df781844f9" cstate="print"/>
            <a:stretch>
              <a:fillRect/>
            </a:stretch>
          </p:blipFill>
          <p:spPr>
            <a:xfrm>
              <a:off x="697102" y="748078"/>
              <a:ext cx="108275" cy="65038"/>
            </a:xfrm>
            <a:prstGeom prst="rect">
              <a:avLst/>
            </a:prstGeom>
          </p:spPr>
        </p:pic>
        <p:pic>
          <p:nvPicPr>
            <p:cNvPr id="20" name="object 15"/>
            <p:cNvPicPr/>
            <p:nvPr/>
          </p:nvPicPr>
          <p:blipFill>
            <a:blip r:embed="R11e1114f7e514611" cstate="print"/>
            <a:stretch>
              <a:fillRect/>
            </a:stretch>
          </p:blipFill>
          <p:spPr>
            <a:xfrm>
              <a:off x="820388" y="748080"/>
              <a:ext cx="67536" cy="65990"/>
            </a:xfrm>
            <a:prstGeom prst="rect">
              <a:avLst/>
            </a:prstGeom>
          </p:spPr>
        </p:pic>
        <p:pic>
          <p:nvPicPr>
            <p:cNvPr id="21" name="object 16"/>
            <p:cNvPicPr/>
            <p:nvPr/>
          </p:nvPicPr>
          <p:blipFill>
            <a:blip r:embed="R90fa31b6b07d4663" cstate="print"/>
            <a:stretch>
              <a:fillRect/>
            </a:stretch>
          </p:blipFill>
          <p:spPr>
            <a:xfrm>
              <a:off x="902698" y="748079"/>
              <a:ext cx="118756" cy="89101"/>
            </a:xfrm>
            <a:prstGeom prst="rect">
              <a:avLst/>
            </a:prstGeom>
          </p:spPr>
        </p:pic>
        <p:pic>
          <p:nvPicPr>
            <p:cNvPr id="22" name="object 17"/>
            <p:cNvPicPr/>
            <p:nvPr/>
          </p:nvPicPr>
          <p:blipFill>
            <a:blip r:embed="R51fd138c25bf4628" cstate="print"/>
            <a:stretch>
              <a:fillRect/>
            </a:stretch>
          </p:blipFill>
          <p:spPr>
            <a:xfrm>
              <a:off x="1036345" y="748080"/>
              <a:ext cx="67536" cy="65990"/>
            </a:xfrm>
            <a:prstGeom prst="rect">
              <a:avLst/>
            </a:prstGeom>
          </p:spPr>
        </p:pic>
        <p:pic>
          <p:nvPicPr>
            <p:cNvPr id="23" name="object 18"/>
            <p:cNvPicPr/>
            <p:nvPr/>
          </p:nvPicPr>
          <p:blipFill>
            <a:blip r:embed="R00e6b9e927f34711" cstate="print"/>
            <a:stretch>
              <a:fillRect/>
            </a:stretch>
          </p:blipFill>
          <p:spPr>
            <a:xfrm>
              <a:off x="1118655" y="748079"/>
              <a:ext cx="65514" cy="65035"/>
            </a:xfrm>
            <a:prstGeom prst="rect">
              <a:avLst/>
            </a:prstGeom>
          </p:spPr>
        </p:pic>
        <p:pic>
          <p:nvPicPr>
            <p:cNvPr id="24" name="object 19"/>
            <p:cNvPicPr/>
            <p:nvPr/>
          </p:nvPicPr>
          <p:blipFill>
            <a:blip r:embed="R788bdc69dd56405c" cstate="print"/>
            <a:stretch>
              <a:fillRect/>
            </a:stretch>
          </p:blipFill>
          <p:spPr>
            <a:xfrm>
              <a:off x="1199298" y="748079"/>
              <a:ext cx="140197" cy="89099"/>
            </a:xfrm>
            <a:prstGeom prst="rect">
              <a:avLst/>
            </a:prstGeom>
          </p:spPr>
        </p:pic>
        <p:pic>
          <p:nvPicPr>
            <p:cNvPr id="25" name="object 20"/>
            <p:cNvPicPr/>
            <p:nvPr/>
          </p:nvPicPr>
          <p:blipFill>
            <a:blip r:embed="Rdd46397364434cc3" cstate="print"/>
            <a:stretch>
              <a:fillRect/>
            </a:stretch>
          </p:blipFill>
          <p:spPr>
            <a:xfrm>
              <a:off x="1386903" y="729737"/>
              <a:ext cx="93982" cy="83378"/>
            </a:xfrm>
            <a:prstGeom prst="rect">
              <a:avLst/>
            </a:prstGeom>
          </p:spPr>
        </p:pic>
        <p:pic>
          <p:nvPicPr>
            <p:cNvPr id="26" name="object 21"/>
            <p:cNvPicPr/>
            <p:nvPr/>
          </p:nvPicPr>
          <p:blipFill>
            <a:blip r:embed="R752e0317c1cd404b" cstate="print"/>
            <a:stretch>
              <a:fillRect/>
            </a:stretch>
          </p:blipFill>
          <p:spPr>
            <a:xfrm>
              <a:off x="1497565" y="748078"/>
              <a:ext cx="60866" cy="65990"/>
            </a:xfrm>
            <a:prstGeom prst="rect">
              <a:avLst/>
            </a:prstGeom>
          </p:spPr>
        </p:pic>
        <p:pic>
          <p:nvPicPr>
            <p:cNvPr id="27" name="object 22"/>
            <p:cNvPicPr/>
            <p:nvPr/>
          </p:nvPicPr>
          <p:blipFill>
            <a:blip r:embed="R37bfb690a7f841c1" cstate="print"/>
            <a:stretch>
              <a:fillRect/>
            </a:stretch>
          </p:blipFill>
          <p:spPr>
            <a:xfrm>
              <a:off x="1577610" y="748079"/>
              <a:ext cx="65511" cy="65035"/>
            </a:xfrm>
            <a:prstGeom prst="rect">
              <a:avLst/>
            </a:prstGeom>
          </p:spPr>
        </p:pic>
        <p:pic>
          <p:nvPicPr>
            <p:cNvPr id="28" name="object 23"/>
            <p:cNvPicPr/>
            <p:nvPr/>
          </p:nvPicPr>
          <p:blipFill>
            <a:blip r:embed="R166241baae0d4f55" cstate="print"/>
            <a:stretch>
              <a:fillRect/>
            </a:stretch>
          </p:blipFill>
          <p:spPr>
            <a:xfrm>
              <a:off x="1658125" y="748078"/>
              <a:ext cx="60869" cy="65990"/>
            </a:xfrm>
            <a:prstGeom prst="rect">
              <a:avLst/>
            </a:prstGeom>
          </p:spPr>
        </p:pic>
        <p:pic>
          <p:nvPicPr>
            <p:cNvPr id="29" name="object 24"/>
            <p:cNvPicPr/>
            <p:nvPr/>
          </p:nvPicPr>
          <p:blipFill>
            <a:blip r:embed="R0831a5898fdf454c" cstate="print"/>
            <a:stretch>
              <a:fillRect/>
            </a:stretch>
          </p:blipFill>
          <p:spPr>
            <a:xfrm>
              <a:off x="1734121" y="748081"/>
              <a:ext cx="70876" cy="89099"/>
            </a:xfrm>
            <a:prstGeom prst="rect">
              <a:avLst/>
            </a:prstGeom>
          </p:spPr>
        </p:pic>
        <p:pic>
          <p:nvPicPr>
            <p:cNvPr id="30" name="object 25"/>
            <p:cNvPicPr/>
            <p:nvPr/>
          </p:nvPicPr>
          <p:blipFill>
            <a:blip r:embed="R6bca1603336744c9" cstate="print"/>
            <a:stretch>
              <a:fillRect/>
            </a:stretch>
          </p:blipFill>
          <p:spPr>
            <a:xfrm>
              <a:off x="1819888" y="748080"/>
              <a:ext cx="67533" cy="65990"/>
            </a:xfrm>
            <a:prstGeom prst="rect">
              <a:avLst/>
            </a:prstGeom>
          </p:spPr>
        </p:pic>
        <p:pic>
          <p:nvPicPr>
            <p:cNvPr id="31" name="object 26"/>
            <p:cNvPicPr/>
            <p:nvPr/>
          </p:nvPicPr>
          <p:blipFill>
            <a:blip r:embed="Red15d14ba98f4d77" cstate="print"/>
            <a:stretch>
              <a:fillRect/>
            </a:stretch>
          </p:blipFill>
          <p:spPr>
            <a:xfrm>
              <a:off x="1902197" y="748078"/>
              <a:ext cx="108275" cy="65038"/>
            </a:xfrm>
            <a:prstGeom prst="rect">
              <a:avLst/>
            </a:prstGeom>
          </p:spPr>
        </p:pic>
        <p:pic>
          <p:nvPicPr>
            <p:cNvPr id="32" name="object 27"/>
            <p:cNvPicPr/>
            <p:nvPr/>
          </p:nvPicPr>
          <p:blipFill>
            <a:blip r:embed="Re08e47b91b834f56" cstate="print"/>
            <a:stretch>
              <a:fillRect/>
            </a:stretch>
          </p:blipFill>
          <p:spPr>
            <a:xfrm>
              <a:off x="2025483" y="748080"/>
              <a:ext cx="67536" cy="65990"/>
            </a:xfrm>
            <a:prstGeom prst="rect">
              <a:avLst/>
            </a:prstGeom>
          </p:spPr>
        </p:pic>
        <p:pic>
          <p:nvPicPr>
            <p:cNvPr id="33" name="object 28"/>
            <p:cNvPicPr/>
            <p:nvPr/>
          </p:nvPicPr>
          <p:blipFill>
            <a:blip r:embed="R96064924744d4e79" cstate="print"/>
            <a:stretch>
              <a:fillRect/>
            </a:stretch>
          </p:blipFill>
          <p:spPr>
            <a:xfrm>
              <a:off x="2107794" y="748079"/>
              <a:ext cx="65514" cy="65035"/>
            </a:xfrm>
            <a:prstGeom prst="rect">
              <a:avLst/>
            </a:prstGeom>
          </p:spPr>
        </p:pic>
        <p:pic>
          <p:nvPicPr>
            <p:cNvPr id="34" name="object 29"/>
            <p:cNvPicPr/>
            <p:nvPr/>
          </p:nvPicPr>
          <p:blipFill>
            <a:blip r:embed="R590de409730b43d2" cstate="print"/>
            <a:stretch>
              <a:fillRect/>
            </a:stretch>
          </p:blipFill>
          <p:spPr>
            <a:xfrm>
              <a:off x="2184862" y="734856"/>
              <a:ext cx="48954" cy="79213"/>
            </a:xfrm>
            <a:prstGeom prst="rect">
              <a:avLst/>
            </a:prstGeom>
          </p:spPr>
        </p:pic>
        <p:sp>
          <p:nvSpPr>
            <p:cNvPr id="35" name="object 30"/>
            <p:cNvSpPr/>
            <p:nvPr/>
          </p:nvSpPr>
          <p:spPr>
            <a:xfrm>
              <a:off x="2082013" y="479162"/>
              <a:ext cx="366196" cy="408553"/>
            </a:xfrm>
            <a:custGeom>
              <a:avLst/>
              <a:gdLst/>
              <a:ahLst/>
              <a:cxnLst/>
              <a:rect l="l" t="t" r="r" b="b"/>
              <a:pathLst>
                <a:path w="603885" h="673735">
                  <a:moveTo>
                    <a:pt x="139534" y="133311"/>
                  </a:moveTo>
                  <a:lnTo>
                    <a:pt x="137045" y="127546"/>
                  </a:lnTo>
                  <a:lnTo>
                    <a:pt x="134670" y="125437"/>
                  </a:lnTo>
                  <a:lnTo>
                    <a:pt x="134670" y="145834"/>
                  </a:lnTo>
                  <a:lnTo>
                    <a:pt x="132499" y="150837"/>
                  </a:lnTo>
                  <a:lnTo>
                    <a:pt x="104305" y="172034"/>
                  </a:lnTo>
                  <a:lnTo>
                    <a:pt x="97358" y="165201"/>
                  </a:lnTo>
                  <a:lnTo>
                    <a:pt x="92684" y="159753"/>
                  </a:lnTo>
                  <a:lnTo>
                    <a:pt x="87845" y="151612"/>
                  </a:lnTo>
                  <a:lnTo>
                    <a:pt x="86601" y="147180"/>
                  </a:lnTo>
                  <a:lnTo>
                    <a:pt x="86601" y="136385"/>
                  </a:lnTo>
                  <a:lnTo>
                    <a:pt x="88785" y="131483"/>
                  </a:lnTo>
                  <a:lnTo>
                    <a:pt x="97764" y="123596"/>
                  </a:lnTo>
                  <a:lnTo>
                    <a:pt x="104038" y="121589"/>
                  </a:lnTo>
                  <a:lnTo>
                    <a:pt x="119291" y="121589"/>
                  </a:lnTo>
                  <a:lnTo>
                    <a:pt x="125006" y="123342"/>
                  </a:lnTo>
                  <a:lnTo>
                    <a:pt x="132791" y="130263"/>
                  </a:lnTo>
                  <a:lnTo>
                    <a:pt x="134645" y="134607"/>
                  </a:lnTo>
                  <a:lnTo>
                    <a:pt x="134670" y="145834"/>
                  </a:lnTo>
                  <a:lnTo>
                    <a:pt x="134670" y="125437"/>
                  </a:lnTo>
                  <a:lnTo>
                    <a:pt x="130340" y="121589"/>
                  </a:lnTo>
                  <a:lnTo>
                    <a:pt x="127317" y="118910"/>
                  </a:lnTo>
                  <a:lnTo>
                    <a:pt x="120510" y="116738"/>
                  </a:lnTo>
                  <a:lnTo>
                    <a:pt x="102819" y="116738"/>
                  </a:lnTo>
                  <a:lnTo>
                    <a:pt x="95478" y="119151"/>
                  </a:lnTo>
                  <a:lnTo>
                    <a:pt x="84543" y="128752"/>
                  </a:lnTo>
                  <a:lnTo>
                    <a:pt x="81927" y="134607"/>
                  </a:lnTo>
                  <a:lnTo>
                    <a:pt x="81838" y="148386"/>
                  </a:lnTo>
                  <a:lnTo>
                    <a:pt x="83223" y="153339"/>
                  </a:lnTo>
                  <a:lnTo>
                    <a:pt x="88912" y="162915"/>
                  </a:lnTo>
                  <a:lnTo>
                    <a:pt x="94221" y="169037"/>
                  </a:lnTo>
                  <a:lnTo>
                    <a:pt x="103466" y="177977"/>
                  </a:lnTo>
                  <a:lnTo>
                    <a:pt x="105029" y="177152"/>
                  </a:lnTo>
                  <a:lnTo>
                    <a:pt x="113842" y="172237"/>
                  </a:lnTo>
                  <a:lnTo>
                    <a:pt x="114147" y="172034"/>
                  </a:lnTo>
                  <a:lnTo>
                    <a:pt x="121285" y="167487"/>
                  </a:lnTo>
                  <a:lnTo>
                    <a:pt x="127063" y="163169"/>
                  </a:lnTo>
                  <a:lnTo>
                    <a:pt x="131572" y="158965"/>
                  </a:lnTo>
                  <a:lnTo>
                    <a:pt x="136855" y="153289"/>
                  </a:lnTo>
                  <a:lnTo>
                    <a:pt x="139458" y="147180"/>
                  </a:lnTo>
                  <a:lnTo>
                    <a:pt x="139534" y="133311"/>
                  </a:lnTo>
                  <a:close/>
                </a:path>
                <a:path w="603885" h="673735">
                  <a:moveTo>
                    <a:pt x="155524" y="284403"/>
                  </a:moveTo>
                  <a:lnTo>
                    <a:pt x="147828" y="277215"/>
                  </a:lnTo>
                  <a:lnTo>
                    <a:pt x="147828" y="283845"/>
                  </a:lnTo>
                  <a:lnTo>
                    <a:pt x="137731" y="289445"/>
                  </a:lnTo>
                  <a:lnTo>
                    <a:pt x="127025" y="293458"/>
                  </a:lnTo>
                  <a:lnTo>
                    <a:pt x="115735" y="295871"/>
                  </a:lnTo>
                  <a:lnTo>
                    <a:pt x="103886" y="296672"/>
                  </a:lnTo>
                  <a:lnTo>
                    <a:pt x="94411" y="296151"/>
                  </a:lnTo>
                  <a:lnTo>
                    <a:pt x="60680" y="276085"/>
                  </a:lnTo>
                  <a:lnTo>
                    <a:pt x="60680" y="259905"/>
                  </a:lnTo>
                  <a:lnTo>
                    <a:pt x="89674" y="229476"/>
                  </a:lnTo>
                  <a:lnTo>
                    <a:pt x="147828" y="283845"/>
                  </a:lnTo>
                  <a:lnTo>
                    <a:pt x="147828" y="277215"/>
                  </a:lnTo>
                  <a:lnTo>
                    <a:pt x="96786" y="229476"/>
                  </a:lnTo>
                  <a:lnTo>
                    <a:pt x="90360" y="223469"/>
                  </a:lnTo>
                  <a:lnTo>
                    <a:pt x="88811" y="224370"/>
                  </a:lnTo>
                  <a:lnTo>
                    <a:pt x="58458" y="251066"/>
                  </a:lnTo>
                  <a:lnTo>
                    <a:pt x="55841" y="258813"/>
                  </a:lnTo>
                  <a:lnTo>
                    <a:pt x="55841" y="267347"/>
                  </a:lnTo>
                  <a:lnTo>
                    <a:pt x="84455" y="299224"/>
                  </a:lnTo>
                  <a:lnTo>
                    <a:pt x="103886" y="301536"/>
                  </a:lnTo>
                  <a:lnTo>
                    <a:pt x="117221" y="300570"/>
                  </a:lnTo>
                  <a:lnTo>
                    <a:pt x="129895" y="297662"/>
                  </a:lnTo>
                  <a:lnTo>
                    <a:pt x="132346" y="296672"/>
                  </a:lnTo>
                  <a:lnTo>
                    <a:pt x="141871" y="292849"/>
                  </a:lnTo>
                  <a:lnTo>
                    <a:pt x="153111" y="286118"/>
                  </a:lnTo>
                  <a:lnTo>
                    <a:pt x="155524" y="284403"/>
                  </a:lnTo>
                  <a:close/>
                </a:path>
                <a:path w="603885" h="673735">
                  <a:moveTo>
                    <a:pt x="250329" y="307314"/>
                  </a:moveTo>
                  <a:lnTo>
                    <a:pt x="243611" y="301091"/>
                  </a:lnTo>
                  <a:lnTo>
                    <a:pt x="243611" y="307682"/>
                  </a:lnTo>
                  <a:lnTo>
                    <a:pt x="215747" y="340144"/>
                  </a:lnTo>
                  <a:lnTo>
                    <a:pt x="192265" y="318338"/>
                  </a:lnTo>
                  <a:lnTo>
                    <a:pt x="185420" y="311988"/>
                  </a:lnTo>
                  <a:lnTo>
                    <a:pt x="183794" y="313258"/>
                  </a:lnTo>
                  <a:lnTo>
                    <a:pt x="165138" y="325450"/>
                  </a:lnTo>
                  <a:lnTo>
                    <a:pt x="144881" y="334187"/>
                  </a:lnTo>
                  <a:lnTo>
                    <a:pt x="123101" y="339445"/>
                  </a:lnTo>
                  <a:lnTo>
                    <a:pt x="99860" y="341210"/>
                  </a:lnTo>
                  <a:lnTo>
                    <a:pt x="86601" y="340664"/>
                  </a:lnTo>
                  <a:lnTo>
                    <a:pt x="40551" y="327672"/>
                  </a:lnTo>
                  <a:lnTo>
                    <a:pt x="11645" y="300266"/>
                  </a:lnTo>
                  <a:lnTo>
                    <a:pt x="4838" y="273558"/>
                  </a:lnTo>
                  <a:lnTo>
                    <a:pt x="5651" y="262458"/>
                  </a:lnTo>
                  <a:lnTo>
                    <a:pt x="25196" y="224497"/>
                  </a:lnTo>
                  <a:lnTo>
                    <a:pt x="59804" y="199390"/>
                  </a:lnTo>
                  <a:lnTo>
                    <a:pt x="62585" y="197853"/>
                  </a:lnTo>
                  <a:lnTo>
                    <a:pt x="60363" y="195580"/>
                  </a:lnTo>
                  <a:lnTo>
                    <a:pt x="38138" y="162763"/>
                  </a:lnTo>
                  <a:lnTo>
                    <a:pt x="34772" y="143256"/>
                  </a:lnTo>
                  <a:lnTo>
                    <a:pt x="35369" y="134607"/>
                  </a:lnTo>
                  <a:lnTo>
                    <a:pt x="55651" y="99656"/>
                  </a:lnTo>
                  <a:lnTo>
                    <a:pt x="100685" y="83375"/>
                  </a:lnTo>
                  <a:lnTo>
                    <a:pt x="111912" y="82892"/>
                  </a:lnTo>
                  <a:lnTo>
                    <a:pt x="127254" y="83870"/>
                  </a:lnTo>
                  <a:lnTo>
                    <a:pt x="163703" y="98259"/>
                  </a:lnTo>
                  <a:lnTo>
                    <a:pt x="182854" y="139242"/>
                  </a:lnTo>
                  <a:lnTo>
                    <a:pt x="182143" y="148386"/>
                  </a:lnTo>
                  <a:lnTo>
                    <a:pt x="156349" y="187490"/>
                  </a:lnTo>
                  <a:lnTo>
                    <a:pt x="131152" y="203314"/>
                  </a:lnTo>
                  <a:lnTo>
                    <a:pt x="182753" y="251294"/>
                  </a:lnTo>
                  <a:lnTo>
                    <a:pt x="196608" y="210604"/>
                  </a:lnTo>
                  <a:lnTo>
                    <a:pt x="237540" y="223380"/>
                  </a:lnTo>
                  <a:lnTo>
                    <a:pt x="222135" y="266395"/>
                  </a:lnTo>
                  <a:lnTo>
                    <a:pt x="213868" y="280136"/>
                  </a:lnTo>
                  <a:lnTo>
                    <a:pt x="243611" y="307682"/>
                  </a:lnTo>
                  <a:lnTo>
                    <a:pt x="243611" y="301091"/>
                  </a:lnTo>
                  <a:lnTo>
                    <a:pt x="220179" y="279374"/>
                  </a:lnTo>
                  <a:lnTo>
                    <a:pt x="227368" y="266827"/>
                  </a:lnTo>
                  <a:lnTo>
                    <a:pt x="233540" y="253098"/>
                  </a:lnTo>
                  <a:lnTo>
                    <a:pt x="238683" y="238213"/>
                  </a:lnTo>
                  <a:lnTo>
                    <a:pt x="242773" y="222237"/>
                  </a:lnTo>
                  <a:lnTo>
                    <a:pt x="243230" y="220078"/>
                  </a:lnTo>
                  <a:lnTo>
                    <a:pt x="212902" y="210604"/>
                  </a:lnTo>
                  <a:lnTo>
                    <a:pt x="192913" y="204368"/>
                  </a:lnTo>
                  <a:lnTo>
                    <a:pt x="192265" y="207556"/>
                  </a:lnTo>
                  <a:lnTo>
                    <a:pt x="190207" y="216776"/>
                  </a:lnTo>
                  <a:lnTo>
                    <a:pt x="187617" y="226085"/>
                  </a:lnTo>
                  <a:lnTo>
                    <a:pt x="184619" y="234911"/>
                  </a:lnTo>
                  <a:lnTo>
                    <a:pt x="181203" y="243217"/>
                  </a:lnTo>
                  <a:lnTo>
                    <a:pt x="139382" y="204355"/>
                  </a:lnTo>
                  <a:lnTo>
                    <a:pt x="150774" y="197421"/>
                  </a:lnTo>
                  <a:lnTo>
                    <a:pt x="160591" y="190334"/>
                  </a:lnTo>
                  <a:lnTo>
                    <a:pt x="184607" y="158623"/>
                  </a:lnTo>
                  <a:lnTo>
                    <a:pt x="187706" y="139242"/>
                  </a:lnTo>
                  <a:lnTo>
                    <a:pt x="186385" y="125895"/>
                  </a:lnTo>
                  <a:lnTo>
                    <a:pt x="155524" y="87299"/>
                  </a:lnTo>
                  <a:lnTo>
                    <a:pt x="111912" y="78041"/>
                  </a:lnTo>
                  <a:lnTo>
                    <a:pt x="100190" y="78549"/>
                  </a:lnTo>
                  <a:lnTo>
                    <a:pt x="60350" y="90576"/>
                  </a:lnTo>
                  <a:lnTo>
                    <a:pt x="32499" y="125006"/>
                  </a:lnTo>
                  <a:lnTo>
                    <a:pt x="29921" y="143256"/>
                  </a:lnTo>
                  <a:lnTo>
                    <a:pt x="30289" y="149847"/>
                  </a:lnTo>
                  <a:lnTo>
                    <a:pt x="48895" y="190119"/>
                  </a:lnTo>
                  <a:lnTo>
                    <a:pt x="54711" y="196697"/>
                  </a:lnTo>
                  <a:lnTo>
                    <a:pt x="41706" y="204787"/>
                  </a:lnTo>
                  <a:lnTo>
                    <a:pt x="7772" y="240030"/>
                  </a:lnTo>
                  <a:lnTo>
                    <a:pt x="0" y="273558"/>
                  </a:lnTo>
                  <a:lnTo>
                    <a:pt x="749" y="282917"/>
                  </a:lnTo>
                  <a:lnTo>
                    <a:pt x="20205" y="318998"/>
                  </a:lnTo>
                  <a:lnTo>
                    <a:pt x="60629" y="340918"/>
                  </a:lnTo>
                  <a:lnTo>
                    <a:pt x="99860" y="346062"/>
                  </a:lnTo>
                  <a:lnTo>
                    <a:pt x="123393" y="344322"/>
                  </a:lnTo>
                  <a:lnTo>
                    <a:pt x="136550" y="341210"/>
                  </a:lnTo>
                  <a:lnTo>
                    <a:pt x="145491" y="339102"/>
                  </a:lnTo>
                  <a:lnTo>
                    <a:pt x="166090" y="330428"/>
                  </a:lnTo>
                  <a:lnTo>
                    <a:pt x="185127" y="318338"/>
                  </a:lnTo>
                  <a:lnTo>
                    <a:pt x="216128" y="347129"/>
                  </a:lnTo>
                  <a:lnTo>
                    <a:pt x="222135" y="340144"/>
                  </a:lnTo>
                  <a:lnTo>
                    <a:pt x="250329" y="307314"/>
                  </a:lnTo>
                  <a:close/>
                </a:path>
                <a:path w="603885" h="673735">
                  <a:moveTo>
                    <a:pt x="603643" y="0"/>
                  </a:moveTo>
                  <a:lnTo>
                    <a:pt x="362762" y="0"/>
                  </a:lnTo>
                  <a:lnTo>
                    <a:pt x="362762" y="673658"/>
                  </a:lnTo>
                  <a:lnTo>
                    <a:pt x="603643" y="673658"/>
                  </a:lnTo>
                  <a:lnTo>
                    <a:pt x="603643" y="0"/>
                  </a:lnTo>
                  <a:close/>
                </a:path>
              </a:pathLst>
            </a:custGeom>
            <a:solidFill>
              <a:srgbClr val="212A35"/>
            </a:solidFill>
          </p:spPr>
          <p:txBody>
            <a:bodyPr wrap="square" lIns="0" tIns="0" rIns="0" bIns="0" rtlCol="0"/>
            <a:lstStyle/>
            <a:p>
              <a:endParaRPr/>
            </a:p>
          </p:txBody>
        </p:sp>
      </p:grpSp>
      <p:grpSp>
        <p:nvGrpSpPr>
          <p:cNvPr id="36" name="object 31"/>
          <p:cNvGrpSpPr/>
          <p:nvPr userDrawn="1"/>
        </p:nvGrpSpPr>
        <p:grpSpPr>
          <a:xfrm>
            <a:off x="2337275" y="507618"/>
            <a:ext cx="82788" cy="339626"/>
            <a:chOff x="2337275" y="507618"/>
            <a:chExt cx="82788" cy="339626"/>
          </a:xfrm>
        </p:grpSpPr>
        <p:sp>
          <p:nvSpPr>
            <p:cNvPr id="37" name="object 32"/>
            <p:cNvSpPr/>
            <p:nvPr/>
          </p:nvSpPr>
          <p:spPr>
            <a:xfrm>
              <a:off x="2337965" y="789278"/>
              <a:ext cx="81248" cy="57759"/>
            </a:xfrm>
            <a:custGeom>
              <a:avLst/>
              <a:gdLst/>
              <a:ahLst/>
              <a:cxnLst/>
              <a:rect l="l" t="t" r="r" b="b"/>
              <a:pathLst>
                <a:path w="133985" h="95250">
                  <a:moveTo>
                    <a:pt x="133908" y="0"/>
                  </a:moveTo>
                  <a:lnTo>
                    <a:pt x="121666" y="0"/>
                  </a:lnTo>
                  <a:lnTo>
                    <a:pt x="121666" y="2540"/>
                  </a:lnTo>
                  <a:lnTo>
                    <a:pt x="121666" y="11430"/>
                  </a:lnTo>
                  <a:lnTo>
                    <a:pt x="121666" y="80010"/>
                  </a:lnTo>
                  <a:lnTo>
                    <a:pt x="71932" y="80010"/>
                  </a:lnTo>
                  <a:lnTo>
                    <a:pt x="71932" y="11430"/>
                  </a:lnTo>
                  <a:lnTo>
                    <a:pt x="59880" y="11430"/>
                  </a:lnTo>
                  <a:lnTo>
                    <a:pt x="59880" y="80010"/>
                  </a:lnTo>
                  <a:lnTo>
                    <a:pt x="12242" y="80010"/>
                  </a:lnTo>
                  <a:lnTo>
                    <a:pt x="12242" y="11430"/>
                  </a:lnTo>
                  <a:lnTo>
                    <a:pt x="12242" y="2540"/>
                  </a:lnTo>
                  <a:lnTo>
                    <a:pt x="0" y="2540"/>
                  </a:lnTo>
                  <a:lnTo>
                    <a:pt x="0" y="11430"/>
                  </a:lnTo>
                  <a:lnTo>
                    <a:pt x="0" y="80010"/>
                  </a:lnTo>
                  <a:lnTo>
                    <a:pt x="0" y="95250"/>
                  </a:lnTo>
                  <a:lnTo>
                    <a:pt x="133908" y="95250"/>
                  </a:lnTo>
                  <a:lnTo>
                    <a:pt x="133908" y="80010"/>
                  </a:lnTo>
                  <a:lnTo>
                    <a:pt x="133908" y="11430"/>
                  </a:lnTo>
                  <a:lnTo>
                    <a:pt x="133908" y="2540"/>
                  </a:lnTo>
                  <a:lnTo>
                    <a:pt x="133908" y="0"/>
                  </a:lnTo>
                  <a:close/>
                </a:path>
              </a:pathLst>
            </a:custGeom>
            <a:solidFill>
              <a:srgbClr val="FFFFFF"/>
            </a:solidFill>
          </p:spPr>
          <p:txBody>
            <a:bodyPr wrap="square" lIns="0" tIns="0" rIns="0" bIns="0" rtlCol="0"/>
            <a:lstStyle/>
            <a:p>
              <a:endParaRPr/>
            </a:p>
          </p:txBody>
        </p:sp>
        <p:pic>
          <p:nvPicPr>
            <p:cNvPr id="38" name="object 33"/>
            <p:cNvPicPr/>
            <p:nvPr/>
          </p:nvPicPr>
          <p:blipFill>
            <a:blip r:embed="R8551e0db4e804054" cstate="print"/>
            <a:stretch>
              <a:fillRect/>
            </a:stretch>
          </p:blipFill>
          <p:spPr>
            <a:xfrm>
              <a:off x="2337968" y="699948"/>
              <a:ext cx="81204" cy="72156"/>
            </a:xfrm>
            <a:prstGeom prst="rect">
              <a:avLst/>
            </a:prstGeom>
          </p:spPr>
        </p:pic>
        <p:pic>
          <p:nvPicPr>
            <p:cNvPr id="39" name="object 34"/>
            <p:cNvPicPr/>
            <p:nvPr/>
          </p:nvPicPr>
          <p:blipFill>
            <a:blip r:embed="R5f416b21d36f4022" cstate="print"/>
            <a:stretch>
              <a:fillRect/>
            </a:stretch>
          </p:blipFill>
          <p:spPr>
            <a:xfrm>
              <a:off x="2337970" y="614689"/>
              <a:ext cx="81204" cy="63568"/>
            </a:xfrm>
            <a:prstGeom prst="rect">
              <a:avLst/>
            </a:prstGeom>
          </p:spPr>
        </p:pic>
        <p:pic>
          <p:nvPicPr>
            <p:cNvPr id="40" name="object 35"/>
            <p:cNvPicPr/>
            <p:nvPr/>
          </p:nvPicPr>
          <p:blipFill>
            <a:blip r:embed="Re124dfaf0efc4965" cstate="print"/>
            <a:stretch>
              <a:fillRect/>
            </a:stretch>
          </p:blipFill>
          <p:spPr>
            <a:xfrm>
              <a:off x="2337275" y="507618"/>
              <a:ext cx="82591" cy="85261"/>
            </a:xfrm>
            <a:prstGeom prst="rect">
              <a:avLst/>
            </a:prstGeom>
          </p:spPr>
        </p:pic>
      </p:grpSp>
      <p:sp>
        <p:nvSpPr>
          <p:cNvPr id="47" name="object 42"/>
          <p:cNvSpPr/>
          <p:nvPr userDrawn="1"/>
        </p:nvSpPr>
        <p:spPr>
          <a:xfrm>
            <a:off x="2605654" y="493620"/>
            <a:ext cx="504049" cy="37350"/>
          </a:xfrm>
          <a:custGeom>
            <a:avLst/>
            <a:gdLst/>
            <a:ahLst/>
            <a:cxnLst/>
            <a:rect l="l" t="t" r="r" b="b"/>
            <a:pathLst>
              <a:path w="831214" h="61594">
                <a:moveTo>
                  <a:pt x="791646" y="596"/>
                </a:moveTo>
                <a:lnTo>
                  <a:pt x="784253" y="596"/>
                </a:lnTo>
                <a:lnTo>
                  <a:pt x="784253" y="60977"/>
                </a:lnTo>
                <a:lnTo>
                  <a:pt x="791646" y="60977"/>
                </a:lnTo>
                <a:lnTo>
                  <a:pt x="791646" y="35637"/>
                </a:lnTo>
                <a:lnTo>
                  <a:pt x="830597" y="35637"/>
                </a:lnTo>
                <a:lnTo>
                  <a:pt x="830597" y="28915"/>
                </a:lnTo>
                <a:lnTo>
                  <a:pt x="791646" y="28915"/>
                </a:lnTo>
                <a:lnTo>
                  <a:pt x="791646" y="596"/>
                </a:lnTo>
                <a:close/>
              </a:path>
              <a:path w="831214" h="61594">
                <a:moveTo>
                  <a:pt x="830597" y="35637"/>
                </a:moveTo>
                <a:lnTo>
                  <a:pt x="823205" y="35637"/>
                </a:lnTo>
                <a:lnTo>
                  <a:pt x="823205" y="60977"/>
                </a:lnTo>
                <a:lnTo>
                  <a:pt x="830597" y="60977"/>
                </a:lnTo>
                <a:lnTo>
                  <a:pt x="830597" y="35637"/>
                </a:lnTo>
                <a:close/>
              </a:path>
              <a:path w="831214" h="61594">
                <a:moveTo>
                  <a:pt x="830597" y="596"/>
                </a:moveTo>
                <a:lnTo>
                  <a:pt x="823205" y="596"/>
                </a:lnTo>
                <a:lnTo>
                  <a:pt x="823205" y="28915"/>
                </a:lnTo>
                <a:lnTo>
                  <a:pt x="830597" y="28915"/>
                </a:lnTo>
                <a:lnTo>
                  <a:pt x="830597" y="596"/>
                </a:lnTo>
                <a:close/>
              </a:path>
              <a:path w="831214" h="61594">
                <a:moveTo>
                  <a:pt x="752312" y="7313"/>
                </a:moveTo>
                <a:lnTo>
                  <a:pt x="744909" y="7313"/>
                </a:lnTo>
                <a:lnTo>
                  <a:pt x="744909" y="60977"/>
                </a:lnTo>
                <a:lnTo>
                  <a:pt x="752312" y="60977"/>
                </a:lnTo>
                <a:lnTo>
                  <a:pt x="752312" y="7313"/>
                </a:lnTo>
                <a:close/>
              </a:path>
              <a:path w="831214" h="61594">
                <a:moveTo>
                  <a:pt x="770599" y="596"/>
                </a:moveTo>
                <a:lnTo>
                  <a:pt x="726883" y="596"/>
                </a:lnTo>
                <a:lnTo>
                  <a:pt x="726883" y="7313"/>
                </a:lnTo>
                <a:lnTo>
                  <a:pt x="770599" y="7313"/>
                </a:lnTo>
                <a:lnTo>
                  <a:pt x="770599" y="596"/>
                </a:lnTo>
                <a:close/>
              </a:path>
              <a:path w="831214" h="61594">
                <a:moveTo>
                  <a:pt x="712695" y="596"/>
                </a:moveTo>
                <a:lnTo>
                  <a:pt x="705303" y="596"/>
                </a:lnTo>
                <a:lnTo>
                  <a:pt x="705303" y="60977"/>
                </a:lnTo>
                <a:lnTo>
                  <a:pt x="712695" y="60977"/>
                </a:lnTo>
                <a:lnTo>
                  <a:pt x="712695" y="596"/>
                </a:lnTo>
                <a:close/>
              </a:path>
              <a:path w="831214" h="61594">
                <a:moveTo>
                  <a:pt x="617677" y="596"/>
                </a:moveTo>
                <a:lnTo>
                  <a:pt x="609766" y="596"/>
                </a:lnTo>
                <a:lnTo>
                  <a:pt x="628991" y="60977"/>
                </a:lnTo>
                <a:lnTo>
                  <a:pt x="636132" y="60977"/>
                </a:lnTo>
                <a:lnTo>
                  <a:pt x="639567" y="48988"/>
                </a:lnTo>
                <a:lnTo>
                  <a:pt x="632561" y="48988"/>
                </a:lnTo>
                <a:lnTo>
                  <a:pt x="617677" y="596"/>
                </a:lnTo>
                <a:close/>
              </a:path>
              <a:path w="831214" h="61594">
                <a:moveTo>
                  <a:pt x="657443" y="11397"/>
                </a:moveTo>
                <a:lnTo>
                  <a:pt x="650508" y="11397"/>
                </a:lnTo>
                <a:lnTo>
                  <a:pt x="664456" y="60977"/>
                </a:lnTo>
                <a:lnTo>
                  <a:pt x="671597" y="60977"/>
                </a:lnTo>
                <a:lnTo>
                  <a:pt x="675458" y="48904"/>
                </a:lnTo>
                <a:lnTo>
                  <a:pt x="667943" y="48904"/>
                </a:lnTo>
                <a:lnTo>
                  <a:pt x="657443" y="11397"/>
                </a:lnTo>
                <a:close/>
              </a:path>
              <a:path w="831214" h="61594">
                <a:moveTo>
                  <a:pt x="654419" y="596"/>
                </a:moveTo>
                <a:lnTo>
                  <a:pt x="646341" y="596"/>
                </a:lnTo>
                <a:lnTo>
                  <a:pt x="632734" y="48988"/>
                </a:lnTo>
                <a:lnTo>
                  <a:pt x="639567" y="48988"/>
                </a:lnTo>
                <a:lnTo>
                  <a:pt x="650336" y="11397"/>
                </a:lnTo>
                <a:lnTo>
                  <a:pt x="657443" y="11397"/>
                </a:lnTo>
                <a:lnTo>
                  <a:pt x="654419" y="596"/>
                </a:lnTo>
                <a:close/>
              </a:path>
              <a:path w="831214" h="61594">
                <a:moveTo>
                  <a:pt x="690905" y="596"/>
                </a:moveTo>
                <a:lnTo>
                  <a:pt x="683078" y="596"/>
                </a:lnTo>
                <a:lnTo>
                  <a:pt x="668110" y="48904"/>
                </a:lnTo>
                <a:lnTo>
                  <a:pt x="675458" y="48904"/>
                </a:lnTo>
                <a:lnTo>
                  <a:pt x="690905" y="596"/>
                </a:lnTo>
                <a:close/>
              </a:path>
              <a:path w="831214" h="61594">
                <a:moveTo>
                  <a:pt x="543240" y="596"/>
                </a:moveTo>
                <a:lnTo>
                  <a:pt x="525209" y="596"/>
                </a:lnTo>
                <a:lnTo>
                  <a:pt x="525209" y="60977"/>
                </a:lnTo>
                <a:lnTo>
                  <a:pt x="543496" y="60977"/>
                </a:lnTo>
                <a:lnTo>
                  <a:pt x="556505" y="58772"/>
                </a:lnTo>
                <a:lnTo>
                  <a:pt x="563654" y="54260"/>
                </a:lnTo>
                <a:lnTo>
                  <a:pt x="532612" y="54260"/>
                </a:lnTo>
                <a:lnTo>
                  <a:pt x="532612" y="7313"/>
                </a:lnTo>
                <a:lnTo>
                  <a:pt x="563365" y="7313"/>
                </a:lnTo>
                <a:lnTo>
                  <a:pt x="556216" y="2816"/>
                </a:lnTo>
                <a:lnTo>
                  <a:pt x="543240" y="596"/>
                </a:lnTo>
                <a:close/>
              </a:path>
              <a:path w="831214" h="61594">
                <a:moveTo>
                  <a:pt x="563365" y="7313"/>
                </a:moveTo>
                <a:lnTo>
                  <a:pt x="543323" y="7313"/>
                </a:lnTo>
                <a:lnTo>
                  <a:pt x="552975" y="9057"/>
                </a:lnTo>
                <a:lnTo>
                  <a:pt x="560443" y="13926"/>
                </a:lnTo>
                <a:lnTo>
                  <a:pt x="565262" y="21378"/>
                </a:lnTo>
                <a:lnTo>
                  <a:pt x="566972" y="30873"/>
                </a:lnTo>
                <a:lnTo>
                  <a:pt x="565306" y="40267"/>
                </a:lnTo>
                <a:lnTo>
                  <a:pt x="560539" y="47669"/>
                </a:lnTo>
                <a:lnTo>
                  <a:pt x="553013" y="52519"/>
                </a:lnTo>
                <a:lnTo>
                  <a:pt x="543072" y="54260"/>
                </a:lnTo>
                <a:lnTo>
                  <a:pt x="563654" y="54260"/>
                </a:lnTo>
                <a:lnTo>
                  <a:pt x="566299" y="52590"/>
                </a:lnTo>
                <a:lnTo>
                  <a:pt x="572473" y="43075"/>
                </a:lnTo>
                <a:lnTo>
                  <a:pt x="574621" y="30873"/>
                </a:lnTo>
                <a:lnTo>
                  <a:pt x="572408" y="18608"/>
                </a:lnTo>
                <a:lnTo>
                  <a:pt x="566106" y="9038"/>
                </a:lnTo>
                <a:lnTo>
                  <a:pt x="563365" y="7313"/>
                </a:lnTo>
                <a:close/>
              </a:path>
              <a:path w="831214" h="61594">
                <a:moveTo>
                  <a:pt x="508068" y="596"/>
                </a:moveTo>
                <a:lnTo>
                  <a:pt x="471069" y="596"/>
                </a:lnTo>
                <a:lnTo>
                  <a:pt x="471069" y="60977"/>
                </a:lnTo>
                <a:lnTo>
                  <a:pt x="509858" y="60977"/>
                </a:lnTo>
                <a:lnTo>
                  <a:pt x="509858" y="54260"/>
                </a:lnTo>
                <a:lnTo>
                  <a:pt x="478472" y="54260"/>
                </a:lnTo>
                <a:lnTo>
                  <a:pt x="478472" y="34276"/>
                </a:lnTo>
                <a:lnTo>
                  <a:pt x="502712" y="34276"/>
                </a:lnTo>
                <a:lnTo>
                  <a:pt x="502712" y="27559"/>
                </a:lnTo>
                <a:lnTo>
                  <a:pt x="478472" y="27559"/>
                </a:lnTo>
                <a:lnTo>
                  <a:pt x="478472" y="7313"/>
                </a:lnTo>
                <a:lnTo>
                  <a:pt x="508068" y="7313"/>
                </a:lnTo>
                <a:lnTo>
                  <a:pt x="508068" y="596"/>
                </a:lnTo>
                <a:close/>
              </a:path>
              <a:path w="831214" h="61594">
                <a:moveTo>
                  <a:pt x="439133" y="7313"/>
                </a:moveTo>
                <a:lnTo>
                  <a:pt x="431735" y="7313"/>
                </a:lnTo>
                <a:lnTo>
                  <a:pt x="431735" y="60977"/>
                </a:lnTo>
                <a:lnTo>
                  <a:pt x="439133" y="60977"/>
                </a:lnTo>
                <a:lnTo>
                  <a:pt x="439133" y="7313"/>
                </a:lnTo>
                <a:close/>
              </a:path>
              <a:path w="831214" h="61594">
                <a:moveTo>
                  <a:pt x="457415" y="596"/>
                </a:moveTo>
                <a:lnTo>
                  <a:pt x="413704" y="596"/>
                </a:lnTo>
                <a:lnTo>
                  <a:pt x="413704" y="7313"/>
                </a:lnTo>
                <a:lnTo>
                  <a:pt x="457415" y="7313"/>
                </a:lnTo>
                <a:lnTo>
                  <a:pt x="457415" y="596"/>
                </a:lnTo>
                <a:close/>
              </a:path>
              <a:path w="831214" h="61594">
                <a:moveTo>
                  <a:pt x="388145" y="596"/>
                </a:moveTo>
                <a:lnTo>
                  <a:pt x="380742" y="596"/>
                </a:lnTo>
                <a:lnTo>
                  <a:pt x="357868" y="60977"/>
                </a:lnTo>
                <a:lnTo>
                  <a:pt x="365601" y="60977"/>
                </a:lnTo>
                <a:lnTo>
                  <a:pt x="370962" y="46265"/>
                </a:lnTo>
                <a:lnTo>
                  <a:pt x="405513" y="46265"/>
                </a:lnTo>
                <a:lnTo>
                  <a:pt x="403054" y="39799"/>
                </a:lnTo>
                <a:lnTo>
                  <a:pt x="373349" y="39799"/>
                </a:lnTo>
                <a:lnTo>
                  <a:pt x="384318" y="9528"/>
                </a:lnTo>
                <a:lnTo>
                  <a:pt x="391541" y="9528"/>
                </a:lnTo>
                <a:lnTo>
                  <a:pt x="388145" y="596"/>
                </a:lnTo>
                <a:close/>
              </a:path>
              <a:path w="831214" h="61594">
                <a:moveTo>
                  <a:pt x="405513" y="46265"/>
                </a:moveTo>
                <a:lnTo>
                  <a:pt x="397925" y="46265"/>
                </a:lnTo>
                <a:lnTo>
                  <a:pt x="403364" y="60977"/>
                </a:lnTo>
                <a:lnTo>
                  <a:pt x="411107" y="60977"/>
                </a:lnTo>
                <a:lnTo>
                  <a:pt x="405513" y="46265"/>
                </a:lnTo>
                <a:close/>
              </a:path>
              <a:path w="831214" h="61594">
                <a:moveTo>
                  <a:pt x="391541" y="9528"/>
                </a:moveTo>
                <a:lnTo>
                  <a:pt x="384490" y="9528"/>
                </a:lnTo>
                <a:lnTo>
                  <a:pt x="395631" y="39799"/>
                </a:lnTo>
                <a:lnTo>
                  <a:pt x="403054" y="39799"/>
                </a:lnTo>
                <a:lnTo>
                  <a:pt x="391541" y="9528"/>
                </a:lnTo>
                <a:close/>
              </a:path>
              <a:path w="831214" h="61594">
                <a:moveTo>
                  <a:pt x="325340" y="0"/>
                </a:moveTo>
                <a:lnTo>
                  <a:pt x="312503" y="2433"/>
                </a:lnTo>
                <a:lnTo>
                  <a:pt x="303087" y="9068"/>
                </a:lnTo>
                <a:lnTo>
                  <a:pt x="297291" y="18908"/>
                </a:lnTo>
                <a:lnTo>
                  <a:pt x="295315" y="30957"/>
                </a:lnTo>
                <a:lnTo>
                  <a:pt x="297723" y="44039"/>
                </a:lnTo>
                <a:lnTo>
                  <a:pt x="304246" y="53581"/>
                </a:lnTo>
                <a:lnTo>
                  <a:pt x="313831" y="59423"/>
                </a:lnTo>
                <a:lnTo>
                  <a:pt x="325424" y="61406"/>
                </a:lnTo>
                <a:lnTo>
                  <a:pt x="332848" y="60546"/>
                </a:lnTo>
                <a:lnTo>
                  <a:pt x="339212" y="58163"/>
                </a:lnTo>
                <a:lnTo>
                  <a:pt x="344573" y="54552"/>
                </a:lnTo>
                <a:lnTo>
                  <a:pt x="325424" y="54427"/>
                </a:lnTo>
                <a:lnTo>
                  <a:pt x="316547" y="52793"/>
                </a:lnTo>
                <a:lnTo>
                  <a:pt x="309457" y="48115"/>
                </a:lnTo>
                <a:lnTo>
                  <a:pt x="304759" y="40724"/>
                </a:lnTo>
                <a:lnTo>
                  <a:pt x="303058" y="30957"/>
                </a:lnTo>
                <a:lnTo>
                  <a:pt x="304615" y="21374"/>
                </a:lnTo>
                <a:lnTo>
                  <a:pt x="309065" y="13808"/>
                </a:lnTo>
                <a:lnTo>
                  <a:pt x="316083" y="8842"/>
                </a:lnTo>
                <a:lnTo>
                  <a:pt x="325340" y="7057"/>
                </a:lnTo>
                <a:lnTo>
                  <a:pt x="344353" y="7057"/>
                </a:lnTo>
                <a:lnTo>
                  <a:pt x="343748" y="6458"/>
                </a:lnTo>
                <a:lnTo>
                  <a:pt x="337982" y="2849"/>
                </a:lnTo>
                <a:lnTo>
                  <a:pt x="331785" y="707"/>
                </a:lnTo>
                <a:lnTo>
                  <a:pt x="325340" y="0"/>
                </a:lnTo>
                <a:close/>
              </a:path>
              <a:path w="831214" h="61594">
                <a:moveTo>
                  <a:pt x="343455" y="45333"/>
                </a:moveTo>
                <a:lnTo>
                  <a:pt x="339204" y="50689"/>
                </a:lnTo>
                <a:lnTo>
                  <a:pt x="333251" y="54427"/>
                </a:lnTo>
                <a:lnTo>
                  <a:pt x="344694" y="54427"/>
                </a:lnTo>
                <a:lnTo>
                  <a:pt x="348984" y="50008"/>
                </a:lnTo>
                <a:lnTo>
                  <a:pt x="343455" y="45333"/>
                </a:lnTo>
                <a:close/>
              </a:path>
              <a:path w="831214" h="61594">
                <a:moveTo>
                  <a:pt x="344353" y="7057"/>
                </a:moveTo>
                <a:lnTo>
                  <a:pt x="332141" y="7057"/>
                </a:lnTo>
                <a:lnTo>
                  <a:pt x="338350" y="9952"/>
                </a:lnTo>
                <a:lnTo>
                  <a:pt x="343366" y="16161"/>
                </a:lnTo>
                <a:lnTo>
                  <a:pt x="348900" y="11565"/>
                </a:lnTo>
                <a:lnTo>
                  <a:pt x="344353" y="7057"/>
                </a:lnTo>
                <a:close/>
              </a:path>
              <a:path w="831214" h="61594">
                <a:moveTo>
                  <a:pt x="251824" y="0"/>
                </a:moveTo>
                <a:lnTo>
                  <a:pt x="239655" y="2287"/>
                </a:lnTo>
                <a:lnTo>
                  <a:pt x="230044" y="8664"/>
                </a:lnTo>
                <a:lnTo>
                  <a:pt x="223733" y="18407"/>
                </a:lnTo>
                <a:lnTo>
                  <a:pt x="221464" y="30789"/>
                </a:lnTo>
                <a:lnTo>
                  <a:pt x="223733" y="43155"/>
                </a:lnTo>
                <a:lnTo>
                  <a:pt x="230044" y="52868"/>
                </a:lnTo>
                <a:lnTo>
                  <a:pt x="239655" y="59216"/>
                </a:lnTo>
                <a:lnTo>
                  <a:pt x="251824" y="61490"/>
                </a:lnTo>
                <a:lnTo>
                  <a:pt x="263670" y="59276"/>
                </a:lnTo>
                <a:lnTo>
                  <a:pt x="270951" y="54516"/>
                </a:lnTo>
                <a:lnTo>
                  <a:pt x="251824" y="54516"/>
                </a:lnTo>
                <a:lnTo>
                  <a:pt x="242766" y="52722"/>
                </a:lnTo>
                <a:lnTo>
                  <a:pt x="235606" y="47755"/>
                </a:lnTo>
                <a:lnTo>
                  <a:pt x="230900" y="40237"/>
                </a:lnTo>
                <a:lnTo>
                  <a:pt x="229207" y="30789"/>
                </a:lnTo>
                <a:lnTo>
                  <a:pt x="230900" y="21290"/>
                </a:lnTo>
                <a:lnTo>
                  <a:pt x="235606" y="13745"/>
                </a:lnTo>
                <a:lnTo>
                  <a:pt x="242766" y="8768"/>
                </a:lnTo>
                <a:lnTo>
                  <a:pt x="251824" y="6973"/>
                </a:lnTo>
                <a:lnTo>
                  <a:pt x="270935" y="6973"/>
                </a:lnTo>
                <a:lnTo>
                  <a:pt x="263670" y="2215"/>
                </a:lnTo>
                <a:lnTo>
                  <a:pt x="251824" y="0"/>
                </a:lnTo>
                <a:close/>
              </a:path>
              <a:path w="831214" h="61594">
                <a:moveTo>
                  <a:pt x="270935" y="6973"/>
                </a:moveTo>
                <a:lnTo>
                  <a:pt x="251824" y="6973"/>
                </a:lnTo>
                <a:lnTo>
                  <a:pt x="260596" y="8721"/>
                </a:lnTo>
                <a:lnTo>
                  <a:pt x="267700" y="13620"/>
                </a:lnTo>
                <a:lnTo>
                  <a:pt x="272459" y="21149"/>
                </a:lnTo>
                <a:lnTo>
                  <a:pt x="274195" y="30789"/>
                </a:lnTo>
                <a:lnTo>
                  <a:pt x="272459" y="40380"/>
                </a:lnTo>
                <a:lnTo>
                  <a:pt x="267700" y="47883"/>
                </a:lnTo>
                <a:lnTo>
                  <a:pt x="260596" y="52770"/>
                </a:lnTo>
                <a:lnTo>
                  <a:pt x="251824" y="54516"/>
                </a:lnTo>
                <a:lnTo>
                  <a:pt x="270951" y="54516"/>
                </a:lnTo>
                <a:lnTo>
                  <a:pt x="273226" y="53029"/>
                </a:lnTo>
                <a:lnTo>
                  <a:pt x="279609" y="43336"/>
                </a:lnTo>
                <a:lnTo>
                  <a:pt x="281933" y="30789"/>
                </a:lnTo>
                <a:lnTo>
                  <a:pt x="279609" y="18193"/>
                </a:lnTo>
                <a:lnTo>
                  <a:pt x="273226" y="8474"/>
                </a:lnTo>
                <a:lnTo>
                  <a:pt x="270935" y="6973"/>
                </a:lnTo>
                <a:close/>
              </a:path>
              <a:path w="831214" h="61594">
                <a:moveTo>
                  <a:pt x="182889" y="596"/>
                </a:moveTo>
                <a:lnTo>
                  <a:pt x="175486" y="596"/>
                </a:lnTo>
                <a:lnTo>
                  <a:pt x="175486" y="60977"/>
                </a:lnTo>
                <a:lnTo>
                  <a:pt x="212736" y="60977"/>
                </a:lnTo>
                <a:lnTo>
                  <a:pt x="212736" y="54260"/>
                </a:lnTo>
                <a:lnTo>
                  <a:pt x="182889" y="54260"/>
                </a:lnTo>
                <a:lnTo>
                  <a:pt x="182889" y="596"/>
                </a:lnTo>
                <a:close/>
              </a:path>
              <a:path w="831214" h="61594">
                <a:moveTo>
                  <a:pt x="161319" y="29768"/>
                </a:moveTo>
                <a:lnTo>
                  <a:pt x="137074" y="29768"/>
                </a:lnTo>
                <a:lnTo>
                  <a:pt x="137074" y="36229"/>
                </a:lnTo>
                <a:lnTo>
                  <a:pt x="161319" y="36229"/>
                </a:lnTo>
                <a:lnTo>
                  <a:pt x="161319" y="29768"/>
                </a:lnTo>
                <a:close/>
              </a:path>
              <a:path w="831214" h="61594">
                <a:moveTo>
                  <a:pt x="95625" y="0"/>
                </a:moveTo>
                <a:lnTo>
                  <a:pt x="83455" y="2287"/>
                </a:lnTo>
                <a:lnTo>
                  <a:pt x="73844" y="8664"/>
                </a:lnTo>
                <a:lnTo>
                  <a:pt x="67533" y="18407"/>
                </a:lnTo>
                <a:lnTo>
                  <a:pt x="65265" y="30789"/>
                </a:lnTo>
                <a:lnTo>
                  <a:pt x="67533" y="43155"/>
                </a:lnTo>
                <a:lnTo>
                  <a:pt x="73844" y="52868"/>
                </a:lnTo>
                <a:lnTo>
                  <a:pt x="83455" y="59216"/>
                </a:lnTo>
                <a:lnTo>
                  <a:pt x="95625" y="61490"/>
                </a:lnTo>
                <a:lnTo>
                  <a:pt x="107470" y="59276"/>
                </a:lnTo>
                <a:lnTo>
                  <a:pt x="114751" y="54516"/>
                </a:lnTo>
                <a:lnTo>
                  <a:pt x="95625" y="54516"/>
                </a:lnTo>
                <a:lnTo>
                  <a:pt x="86567" y="52722"/>
                </a:lnTo>
                <a:lnTo>
                  <a:pt x="79406" y="47755"/>
                </a:lnTo>
                <a:lnTo>
                  <a:pt x="74700" y="40237"/>
                </a:lnTo>
                <a:lnTo>
                  <a:pt x="73008" y="30789"/>
                </a:lnTo>
                <a:lnTo>
                  <a:pt x="74700" y="21290"/>
                </a:lnTo>
                <a:lnTo>
                  <a:pt x="79406" y="13745"/>
                </a:lnTo>
                <a:lnTo>
                  <a:pt x="86567" y="8768"/>
                </a:lnTo>
                <a:lnTo>
                  <a:pt x="95625" y="6973"/>
                </a:lnTo>
                <a:lnTo>
                  <a:pt x="114735" y="6973"/>
                </a:lnTo>
                <a:lnTo>
                  <a:pt x="107470" y="2215"/>
                </a:lnTo>
                <a:lnTo>
                  <a:pt x="95625" y="0"/>
                </a:lnTo>
                <a:close/>
              </a:path>
              <a:path w="831214" h="61594">
                <a:moveTo>
                  <a:pt x="114735" y="6973"/>
                </a:moveTo>
                <a:lnTo>
                  <a:pt x="95625" y="6973"/>
                </a:lnTo>
                <a:lnTo>
                  <a:pt x="104397" y="8721"/>
                </a:lnTo>
                <a:lnTo>
                  <a:pt x="111501" y="13620"/>
                </a:lnTo>
                <a:lnTo>
                  <a:pt x="116259" y="21149"/>
                </a:lnTo>
                <a:lnTo>
                  <a:pt x="117996" y="30789"/>
                </a:lnTo>
                <a:lnTo>
                  <a:pt x="116259" y="40380"/>
                </a:lnTo>
                <a:lnTo>
                  <a:pt x="111501" y="47883"/>
                </a:lnTo>
                <a:lnTo>
                  <a:pt x="104397" y="52770"/>
                </a:lnTo>
                <a:lnTo>
                  <a:pt x="95625" y="54516"/>
                </a:lnTo>
                <a:lnTo>
                  <a:pt x="114751" y="54516"/>
                </a:lnTo>
                <a:lnTo>
                  <a:pt x="117027" y="53029"/>
                </a:lnTo>
                <a:lnTo>
                  <a:pt x="123410" y="43336"/>
                </a:lnTo>
                <a:lnTo>
                  <a:pt x="125734" y="30789"/>
                </a:lnTo>
                <a:lnTo>
                  <a:pt x="123410" y="18193"/>
                </a:lnTo>
                <a:lnTo>
                  <a:pt x="117027" y="8474"/>
                </a:lnTo>
                <a:lnTo>
                  <a:pt x="114735" y="6973"/>
                </a:lnTo>
                <a:close/>
              </a:path>
              <a:path w="831214" h="61594">
                <a:moveTo>
                  <a:pt x="30014" y="0"/>
                </a:moveTo>
                <a:lnTo>
                  <a:pt x="17181" y="2433"/>
                </a:lnTo>
                <a:lnTo>
                  <a:pt x="7768" y="9068"/>
                </a:lnTo>
                <a:lnTo>
                  <a:pt x="1975" y="18908"/>
                </a:lnTo>
                <a:lnTo>
                  <a:pt x="0" y="30957"/>
                </a:lnTo>
                <a:lnTo>
                  <a:pt x="2407" y="44039"/>
                </a:lnTo>
                <a:lnTo>
                  <a:pt x="8928" y="53581"/>
                </a:lnTo>
                <a:lnTo>
                  <a:pt x="18511" y="59423"/>
                </a:lnTo>
                <a:lnTo>
                  <a:pt x="30103" y="61406"/>
                </a:lnTo>
                <a:lnTo>
                  <a:pt x="37528" y="60546"/>
                </a:lnTo>
                <a:lnTo>
                  <a:pt x="43891" y="58163"/>
                </a:lnTo>
                <a:lnTo>
                  <a:pt x="49248" y="54552"/>
                </a:lnTo>
                <a:lnTo>
                  <a:pt x="30103" y="54427"/>
                </a:lnTo>
                <a:lnTo>
                  <a:pt x="21227" y="52793"/>
                </a:lnTo>
                <a:lnTo>
                  <a:pt x="14135" y="48115"/>
                </a:lnTo>
                <a:lnTo>
                  <a:pt x="9434" y="40724"/>
                </a:lnTo>
                <a:lnTo>
                  <a:pt x="7732" y="30957"/>
                </a:lnTo>
                <a:lnTo>
                  <a:pt x="9289" y="21374"/>
                </a:lnTo>
                <a:lnTo>
                  <a:pt x="13739" y="13808"/>
                </a:lnTo>
                <a:lnTo>
                  <a:pt x="20757" y="8842"/>
                </a:lnTo>
                <a:lnTo>
                  <a:pt x="30014" y="7057"/>
                </a:lnTo>
                <a:lnTo>
                  <a:pt x="49029" y="7057"/>
                </a:lnTo>
                <a:lnTo>
                  <a:pt x="48425" y="6458"/>
                </a:lnTo>
                <a:lnTo>
                  <a:pt x="42657" y="2849"/>
                </a:lnTo>
                <a:lnTo>
                  <a:pt x="36459" y="707"/>
                </a:lnTo>
                <a:lnTo>
                  <a:pt x="30014" y="0"/>
                </a:lnTo>
                <a:close/>
              </a:path>
              <a:path w="831214" h="61594">
                <a:moveTo>
                  <a:pt x="48134" y="45333"/>
                </a:moveTo>
                <a:lnTo>
                  <a:pt x="43883" y="50689"/>
                </a:lnTo>
                <a:lnTo>
                  <a:pt x="37925" y="54427"/>
                </a:lnTo>
                <a:lnTo>
                  <a:pt x="49370" y="54427"/>
                </a:lnTo>
                <a:lnTo>
                  <a:pt x="53658" y="50008"/>
                </a:lnTo>
                <a:lnTo>
                  <a:pt x="48134" y="45333"/>
                </a:lnTo>
                <a:close/>
              </a:path>
              <a:path w="831214" h="61594">
                <a:moveTo>
                  <a:pt x="49029" y="7057"/>
                </a:moveTo>
                <a:lnTo>
                  <a:pt x="36820" y="7057"/>
                </a:lnTo>
                <a:lnTo>
                  <a:pt x="43030" y="9952"/>
                </a:lnTo>
                <a:lnTo>
                  <a:pt x="48050" y="16161"/>
                </a:lnTo>
                <a:lnTo>
                  <a:pt x="53579" y="11565"/>
                </a:lnTo>
                <a:lnTo>
                  <a:pt x="49029" y="7057"/>
                </a:lnTo>
                <a:close/>
              </a:path>
            </a:pathLst>
          </a:custGeom>
          <a:solidFill>
            <a:srgbClr val="212A35"/>
          </a:solidFill>
        </p:spPr>
        <p:txBody>
          <a:bodyPr wrap="square" lIns="0" tIns="0" rIns="0" bIns="0" rtlCol="0"/>
          <a:lstStyle/>
          <a:p>
            <a:endParaRPr/>
          </a:p>
        </p:txBody>
      </p:sp>
      <p:sp>
        <p:nvSpPr>
          <p:cNvPr id="57" name="Holder 2"/>
          <p:cNvSpPr>
            <a:spLocks noGrp="1"/>
          </p:cNvSpPr>
          <p:nvPr>
            <p:ph type="ctrTitle"/>
          </p:nvPr>
        </p:nvSpPr>
        <p:spPr>
          <a:xfrm>
            <a:off x="601279" y="2835903"/>
            <a:ext cx="7580305" cy="1073156"/>
          </a:xfrm>
          <a:prstGeom prst="rect">
            <a:avLst/>
          </a:prstGeom>
        </p:spPr>
        <p:txBody>
          <a:bodyPr wrap="square" lIns="0" tIns="0" rIns="0" bIns="0" anchor="b">
            <a:spAutoFit/>
          </a:bodyPr>
          <a:lstStyle>
            <a:lvl1pPr>
              <a:defRPr sz="6973" b="1" i="0">
                <a:solidFill>
                  <a:schemeClr val="accent1"/>
                </a:solidFill>
                <a:latin typeface="Averta Bold" pitchFamily="2" charset="77"/>
              </a:defRPr>
            </a:lvl1pPr>
          </a:lstStyle>
          <a:p>
            <a:endParaRPr dirty="0"/>
          </a:p>
        </p:txBody>
      </p:sp>
      <p:sp>
        <p:nvSpPr>
          <p:cNvPr id="58" name="Text Placeholder 55"/>
          <p:cNvSpPr>
            <a:spLocks noGrp="1"/>
          </p:cNvSpPr>
          <p:nvPr>
            <p:ph type="body" sz="quarter" idx="10"/>
          </p:nvPr>
        </p:nvSpPr>
        <p:spPr>
          <a:xfrm>
            <a:off x="601663" y="4122116"/>
            <a:ext cx="7579996" cy="839862"/>
          </a:xfrm>
        </p:spPr>
        <p:txBody>
          <a:bodyPr/>
          <a:lstStyle>
            <a:lvl1pPr>
              <a:defRPr>
                <a:solidFill>
                  <a:schemeClr val="tx2"/>
                </a:solidFill>
                <a:latin typeface="Averta" pitchFamily="2" charset="77"/>
              </a:defRPr>
            </a:lvl1pPr>
            <a:lvl2pPr>
              <a:defRPr>
                <a:solidFill>
                  <a:schemeClr val="tx2"/>
                </a:solidFill>
                <a:latin typeface="Averta" pitchFamily="2" charset="77"/>
              </a:defRPr>
            </a:lvl2pPr>
            <a:lvl3pPr>
              <a:defRPr>
                <a:solidFill>
                  <a:schemeClr val="tx2"/>
                </a:solidFill>
                <a:latin typeface="Averta" pitchFamily="2" charset="77"/>
              </a:defRPr>
            </a:lvl3pPr>
            <a:lvl4pPr>
              <a:defRPr>
                <a:solidFill>
                  <a:schemeClr val="tx2"/>
                </a:solidFill>
                <a:latin typeface="Averta" pitchFamily="2" charset="77"/>
              </a:defRPr>
            </a:lvl4pPr>
            <a:lvl5pPr>
              <a:defRPr>
                <a:solidFill>
                  <a:schemeClr val="tx2"/>
                </a:solidFill>
                <a:latin typeface="Averta"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rotWithShape="1">
          <a:blip r:embed="R0199d376efe947b8"/>
          <a:srcRect l="21804" t="1840" r="8323"/>
          <a:stretch>
            <a:fillRect/>
          </a:stretch>
        </p:blipFill>
        <p:spPr>
          <a:xfrm>
            <a:off x="8603808" y="-11662"/>
            <a:ext cx="2915869" cy="6881326"/>
          </a:xfrm>
          <a:prstGeom prst="rect">
            <a:avLst/>
          </a:prstGeom>
          <a:effectLst>
            <a:outerShdw blurRad="50800" dist="38100" algn="l" rotWithShape="0">
              <a:prstClr val="black">
                <a:alpha val="40000"/>
              </a:prstClr>
            </a:outerShdw>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199B-45F4-44B1-B986-64B13527E0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243432-AA4E-4865-86BD-56BD1EF257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593CE-1B30-4CD8-B200-D07302554757}"/>
              </a:ext>
            </a:extLst>
          </p:cNvPr>
          <p:cNvSpPr>
            <a:spLocks noGrp="1"/>
          </p:cNvSpPr>
          <p:nvPr>
            <p:ph type="dt" sz="half" idx="10"/>
          </p:nvPr>
        </p:nvSpPr>
        <p:spPr/>
        <p:txBody>
          <a:bodyPr/>
          <a:lstStyle/>
          <a:p>
            <a:fld id="{B87BF6CE-51F1-48A3-8A7B-92781F6F0C46}" type="datetimeFigureOut">
              <a:rPr lang="en-US"/>
              <a:t>3/21/2025</a:t>
            </a:fld>
            <a:endParaRPr lang="en-US"/>
          </a:p>
        </p:txBody>
      </p:sp>
      <p:sp>
        <p:nvSpPr>
          <p:cNvPr id="5" name="Footer Placeholder 4">
            <a:extLst>
              <a:ext uri="{FF2B5EF4-FFF2-40B4-BE49-F238E27FC236}">
                <a16:creationId xmlns:a16="http://schemas.microsoft.com/office/drawing/2014/main" id="{8E4EE4E2-B372-4903-8B08-C53E91AF2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1FC24-DB61-408B-81A3-9111686193B1}"/>
              </a:ext>
            </a:extLst>
          </p:cNvPr>
          <p:cNvSpPr>
            <a:spLocks noGrp="1"/>
          </p:cNvSpPr>
          <p:nvPr>
            <p:ph type="sldNum" sz="quarter" idx="12"/>
          </p:nvPr>
        </p:nvSpPr>
        <p:spPr/>
        <p:txBody>
          <a:bodyPr/>
          <a:lstStyle/>
          <a:p>
            <a:fld id="{682B8373-78C7-4E2D-9D87-8FAF969C6768}" type="slidenum">
              <a:rPr lang="en-US"/>
              <a:t>‹#›</a:t>
            </a:fld>
            <a:endParaRPr lang="en-US"/>
          </a:p>
        </p:txBody>
      </p:sp>
    </p:spTree>
    <p:extLst>
      <p:ext uri="{BB962C8B-B14F-4D97-AF65-F5344CB8AC3E}">
        <p14:creationId xmlns:p14="http://schemas.microsoft.com/office/powerpoint/2010/main" val="3101710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B2AC-C22E-4844-A68A-5EFB1C1D6F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F01F86-A67D-480C-99C9-38F3FD24BA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2F7E6D-02DC-494E-BBD5-5462089A7CB9}"/>
              </a:ext>
            </a:extLst>
          </p:cNvPr>
          <p:cNvSpPr>
            <a:spLocks noGrp="1"/>
          </p:cNvSpPr>
          <p:nvPr>
            <p:ph type="dt" sz="half" idx="10"/>
          </p:nvPr>
        </p:nvSpPr>
        <p:spPr/>
        <p:txBody>
          <a:bodyPr/>
          <a:lstStyle/>
          <a:p>
            <a:fld id="{B87BF6CE-51F1-48A3-8A7B-92781F6F0C46}" type="datetimeFigureOut">
              <a:rPr lang="en-US"/>
              <a:t>3/21/2025</a:t>
            </a:fld>
            <a:endParaRPr lang="en-US"/>
          </a:p>
        </p:txBody>
      </p:sp>
      <p:sp>
        <p:nvSpPr>
          <p:cNvPr id="5" name="Footer Placeholder 4">
            <a:extLst>
              <a:ext uri="{FF2B5EF4-FFF2-40B4-BE49-F238E27FC236}">
                <a16:creationId xmlns:a16="http://schemas.microsoft.com/office/drawing/2014/main" id="{4A605269-6A87-44B2-BA65-2002A152F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9418F-C7FF-496D-AF06-9B818DE54009}"/>
              </a:ext>
            </a:extLst>
          </p:cNvPr>
          <p:cNvSpPr>
            <a:spLocks noGrp="1"/>
          </p:cNvSpPr>
          <p:nvPr>
            <p:ph type="sldNum" sz="quarter" idx="12"/>
          </p:nvPr>
        </p:nvSpPr>
        <p:spPr/>
        <p:txBody>
          <a:bodyPr/>
          <a:lstStyle/>
          <a:p>
            <a:fld id="{682B8373-78C7-4E2D-9D87-8FAF969C6768}" type="slidenum">
              <a:rPr lang="en-US"/>
              <a:t>‹#›</a:t>
            </a:fld>
            <a:endParaRPr lang="en-US"/>
          </a:p>
        </p:txBody>
      </p:sp>
    </p:spTree>
    <p:extLst>
      <p:ext uri="{BB962C8B-B14F-4D97-AF65-F5344CB8AC3E}">
        <p14:creationId xmlns:p14="http://schemas.microsoft.com/office/powerpoint/2010/main" val="386374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66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5398458" y="1411941"/>
            <a:ext cx="0" cy="4389120"/>
          </a:xfrm>
          <a:custGeom>
            <a:avLst/>
            <a:gdLst/>
            <a:ahLst/>
            <a:cxnLst/>
            <a:rect l="l" t="t" r="r" b="b"/>
            <a:pathLst>
              <a:path h="4389120">
                <a:moveTo>
                  <a:pt x="0" y="0"/>
                </a:moveTo>
                <a:lnTo>
                  <a:pt x="0" y="4389120"/>
                </a:lnTo>
              </a:path>
            </a:pathLst>
          </a:custGeom>
          <a:ln w="381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310515" y="1481199"/>
            <a:ext cx="4973955" cy="4171950"/>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chemeClr val="tx1"/>
                </a:solidFill>
                <a:latin typeface="Century Gothic"/>
                <a:cs typeface="Century Gothic"/>
              </a:defRPr>
            </a:lvl1p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026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4457B99-1856-ECE0-5599-4DCC1A2395D2}"/>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ock, sign&#10;&#10;Description automatically generated">
            <a:extLst>
              <a:ext uri="{FF2B5EF4-FFF2-40B4-BE49-F238E27FC236}">
                <a16:creationId xmlns:a16="http://schemas.microsoft.com/office/drawing/2014/main" id="{56D14968-F3F3-42C3-9C56-00743893B745}"/>
              </a:ext>
            </a:extLst>
          </p:cNvPr>
          <p:cNvPicPr>
            <a:picLocks noChangeAspect="1"/>
          </p:cNvPicPr>
          <p:nvPr userDrawn="1"/>
        </p:nvPicPr>
        <p:blipFill>
          <a:blip r:embed="R43d1f78523444144">
            <a:extLst>
              <a:ext uri="{28A0092B-C50C-407E-A947-70E740481C1C}">
                <a14:useLocalDpi xmlns:a14="http://schemas.microsoft.com/office/drawing/2010/main" val="0"/>
              </a:ext>
            </a:extLst>
          </a:blip>
          <a:stretch>
            <a:fillRect/>
          </a:stretch>
        </p:blipFill>
        <p:spPr>
          <a:xfrm>
            <a:off x="10169359" y="5987092"/>
            <a:ext cx="1518984" cy="699717"/>
          </a:xfrm>
          <a:prstGeom prst="rect">
            <a:avLst/>
          </a:prstGeom>
        </p:spPr>
      </p:pic>
    </p:spTree>
    <p:extLst>
      <p:ext uri="{BB962C8B-B14F-4D97-AF65-F5344CB8AC3E}">
        <p14:creationId xmlns:p14="http://schemas.microsoft.com/office/powerpoint/2010/main" val="1468655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3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0" b="0" i="0">
                <a:solidFill>
                  <a:schemeClr val="tx1"/>
                </a:solidFill>
                <a:latin typeface="Century Gothic"/>
                <a:cs typeface="Century Gothic"/>
              </a:defRPr>
            </a:lvl1p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b="0" i="0">
                <a:solidFill>
                  <a:schemeClr val="tx1"/>
                </a:solidFill>
                <a:latin typeface="Century Gothic"/>
                <a:cs typeface="Century Gothic"/>
              </a:defRPr>
            </a:lvl1p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428D-4447-413A-9906-27FCE095E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2A9A1-B7CF-4CB4-893A-7A74D8DEB1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33F3B-D826-414D-9EB7-AE54D7D9F21E}"/>
              </a:ext>
            </a:extLst>
          </p:cNvPr>
          <p:cNvSpPr>
            <a:spLocks noGrp="1"/>
          </p:cNvSpPr>
          <p:nvPr>
            <p:ph type="dt" sz="half" idx="10"/>
          </p:nvPr>
        </p:nvSpPr>
        <p:spPr/>
        <p:txBody>
          <a:bodyPr/>
          <a:lstStyle/>
          <a:p>
            <a:fld id="{63AE9B5B-2B38-4D43-8C05-D009EED0E549}" type="datetime1">
              <a:rPr lang="en-US"/>
              <a:t>03/18/2025</a:t>
            </a:fld>
            <a:endParaRPr lang="en-US" dirty="0"/>
          </a:p>
        </p:txBody>
      </p:sp>
      <p:sp>
        <p:nvSpPr>
          <p:cNvPr id="5" name="Footer Placeholder 4">
            <a:extLst>
              <a:ext uri="{FF2B5EF4-FFF2-40B4-BE49-F238E27FC236}">
                <a16:creationId xmlns:a16="http://schemas.microsoft.com/office/drawing/2014/main" id="{C581CE8A-5BA2-4117-A8AD-8C2835CF2460}"/>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E3C24FB3-2E19-45E0-840E-66440785EC17}"/>
              </a:ext>
            </a:extLst>
          </p:cNvPr>
          <p:cNvSpPr>
            <a:spLocks noGrp="1"/>
          </p:cNvSpPr>
          <p:nvPr>
            <p:ph type="sldNum" sz="quarter" idx="12"/>
          </p:nvPr>
        </p:nvSpPr>
        <p:spPr/>
        <p:txBody>
          <a:bodyPr/>
          <a:lstStyle/>
          <a:p>
            <a:fld id="{C45CD1CF-07BB-4339-9E3D-6F4036C14360}" type="slidenum">
              <a:rPr lang="en-US"/>
              <a:t>‹#›</a:t>
            </a:fld>
            <a:endParaRPr lang="en-US" dirty="0"/>
          </a:p>
        </p:txBody>
      </p:sp>
    </p:spTree>
    <p:extLst>
      <p:ext uri="{BB962C8B-B14F-4D97-AF65-F5344CB8AC3E}">
        <p14:creationId xmlns:p14="http://schemas.microsoft.com/office/powerpoint/2010/main" val="2290760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B68453D7-1C5C-46BF-8A02-BE01C2C23FD5}"/>
              </a:ext>
            </a:extLst>
          </p:cNvPr>
          <p:cNvCxnSpPr>
            <a:cxnSpLocks/>
          </p:cNvCxnSpPr>
          <p:nvPr userDrawn="1"/>
        </p:nvCxnSpPr>
        <p:spPr>
          <a:xfrm flipH="1">
            <a:off x="600789" y="6318806"/>
            <a:ext cx="9111247" cy="0"/>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46F115-7B4E-1E39-59C9-522A7A14AB33}"/>
              </a:ext>
            </a:extLst>
          </p:cNvPr>
          <p:cNvCxnSpPr>
            <a:cxnSpLocks/>
          </p:cNvCxnSpPr>
          <p:nvPr userDrawn="1"/>
        </p:nvCxnSpPr>
        <p:spPr>
          <a:xfrm flipH="1">
            <a:off x="540000" y="605558"/>
            <a:ext cx="10855947"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8268B7-F785-2F2C-D235-423CB3DF5C40}"/>
              </a:ext>
            </a:extLst>
          </p:cNvPr>
          <p:cNvCxnSpPr>
            <a:cxnSpLocks/>
          </p:cNvCxnSpPr>
          <p:nvPr userDrawn="1"/>
        </p:nvCxnSpPr>
        <p:spPr>
          <a:xfrm flipV="1">
            <a:off x="600789" y="654368"/>
            <a:ext cx="0" cy="5706408"/>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A76C6A-2CB5-88FB-2C6A-FF30705D2F62}"/>
              </a:ext>
            </a:extLst>
          </p:cNvPr>
          <p:cNvCxnSpPr>
            <a:cxnSpLocks/>
          </p:cNvCxnSpPr>
          <p:nvPr userDrawn="1"/>
        </p:nvCxnSpPr>
        <p:spPr>
          <a:xfrm flipV="1">
            <a:off x="11359427" y="605558"/>
            <a:ext cx="0" cy="5019388"/>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sign&#10;&#10;Description automatically generated">
            <a:extLst>
              <a:ext uri="{FF2B5EF4-FFF2-40B4-BE49-F238E27FC236}">
                <a16:creationId xmlns:a16="http://schemas.microsoft.com/office/drawing/2014/main" id="{437A6BF0-AB3F-E420-F917-4B0299BC53E2}"/>
              </a:ext>
            </a:extLst>
          </p:cNvPr>
          <p:cNvPicPr>
            <a:picLocks noChangeAspect="1"/>
          </p:cNvPicPr>
          <p:nvPr userDrawn="1"/>
        </p:nvPicPr>
        <p:blipFill>
          <a:blip r:embed="Rac85c88f2ae64ae7">
            <a:extLst>
              <a:ext uri="{28A0092B-C50C-407E-A947-70E740481C1C}">
                <a14:useLocalDpi xmlns:a14="http://schemas.microsoft.com/office/drawing/2010/main" val="0"/>
              </a:ext>
            </a:extLst>
          </a:blip>
          <a:stretch>
            <a:fillRect/>
          </a:stretch>
        </p:blipFill>
        <p:spPr>
          <a:xfrm>
            <a:off x="10181885" y="5968947"/>
            <a:ext cx="1518984" cy="699717"/>
          </a:xfrm>
          <a:prstGeom prst="rect">
            <a:avLst/>
          </a:prstGeom>
        </p:spPr>
      </p:pic>
    </p:spTree>
    <p:extLst>
      <p:ext uri="{BB962C8B-B14F-4D97-AF65-F5344CB8AC3E}">
        <p14:creationId xmlns:p14="http://schemas.microsoft.com/office/powerpoint/2010/main" val="1276946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8C4A-8AB9-46BB-AD87-70CECDA3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3EA27-0AFA-4F98-8E9C-3ED58E06D7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9AC86-129E-4DD7-8900-6F52AD1848AF}"/>
              </a:ext>
            </a:extLst>
          </p:cNvPr>
          <p:cNvSpPr>
            <a:spLocks noGrp="1"/>
          </p:cNvSpPr>
          <p:nvPr>
            <p:ph type="dt" sz="half" idx="10"/>
          </p:nvPr>
        </p:nvSpPr>
        <p:spPr/>
        <p:txBody>
          <a:bodyPr/>
          <a:lstStyle/>
          <a:p>
            <a:fld id="{2F4901A7-4C10-4275-9FAB-A0D77E789ED7}" type="datetime1">
              <a:rPr lang="en-US"/>
              <a:t>03/18/2025</a:t>
            </a:fld>
            <a:endParaRPr lang="en-US" dirty="0"/>
          </a:p>
        </p:txBody>
      </p:sp>
      <p:sp>
        <p:nvSpPr>
          <p:cNvPr id="5" name="Footer Placeholder 4">
            <a:extLst>
              <a:ext uri="{FF2B5EF4-FFF2-40B4-BE49-F238E27FC236}">
                <a16:creationId xmlns:a16="http://schemas.microsoft.com/office/drawing/2014/main" id="{37D18344-9393-46D1-81B8-D55F15673319}"/>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7ECCC9CE-E637-42E2-9BDA-B313A9F16136}"/>
              </a:ext>
            </a:extLst>
          </p:cNvPr>
          <p:cNvSpPr>
            <a:spLocks noGrp="1"/>
          </p:cNvSpPr>
          <p:nvPr>
            <p:ph type="sldNum" sz="quarter" idx="12"/>
          </p:nvPr>
        </p:nvSpPr>
        <p:spPr/>
        <p:txBody>
          <a:bodyPr/>
          <a:lstStyle/>
          <a:p>
            <a:fld id="{798318B4-2A47-4032-8E23-C43DC3D3178E}" type="slidenum">
              <a:rPr lang="en-US"/>
              <a:t>‹#›</a:t>
            </a:fld>
            <a:endParaRPr lang="en-US" dirty="0"/>
          </a:p>
        </p:txBody>
      </p:sp>
    </p:spTree>
    <p:extLst>
      <p:ext uri="{BB962C8B-B14F-4D97-AF65-F5344CB8AC3E}">
        <p14:creationId xmlns:p14="http://schemas.microsoft.com/office/powerpoint/2010/main" val="3636719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5447-CF3C-46A7-8C51-73161D3B6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CD864F-6CEA-49C4-9E4E-94C3574A5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A0A79-68F8-47BC-9C91-5C244B8C16AC}"/>
              </a:ext>
            </a:extLst>
          </p:cNvPr>
          <p:cNvSpPr>
            <a:spLocks noGrp="1"/>
          </p:cNvSpPr>
          <p:nvPr>
            <p:ph type="dt" sz="half" idx="10"/>
          </p:nvPr>
        </p:nvSpPr>
        <p:spPr/>
        <p:txBody>
          <a:bodyPr/>
          <a:lstStyle/>
          <a:p>
            <a:fld id="{0D1FC219-D079-48FC-B522-B016B6A563EC}" type="datetime1">
              <a:rPr lang="en-US"/>
              <a:t>03/18/2025</a:t>
            </a:fld>
            <a:endParaRPr lang="en-US" dirty="0"/>
          </a:p>
        </p:txBody>
      </p:sp>
      <p:sp>
        <p:nvSpPr>
          <p:cNvPr id="5" name="Footer Placeholder 4">
            <a:extLst>
              <a:ext uri="{FF2B5EF4-FFF2-40B4-BE49-F238E27FC236}">
                <a16:creationId xmlns:a16="http://schemas.microsoft.com/office/drawing/2014/main" id="{685459F4-5C93-4121-A60F-32827306E69B}"/>
              </a:ext>
            </a:extLst>
          </p:cNvPr>
          <p:cNvSpPr>
            <a:spLocks noGrp="1"/>
          </p:cNvSpPr>
          <p:nvPr>
            <p:ph type="ftr" sz="quarter" idx="11"/>
          </p:nvPr>
        </p:nvSpPr>
        <p:spPr/>
        <p:txBody>
          <a:body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B8368A68-3D5E-417A-8CE9-EA234DBDC47D}"/>
              </a:ext>
            </a:extLst>
          </p:cNvPr>
          <p:cNvSpPr>
            <a:spLocks noGrp="1"/>
          </p:cNvSpPr>
          <p:nvPr>
            <p:ph type="sldNum" sz="quarter" idx="12"/>
          </p:nvPr>
        </p:nvSpPr>
        <p:spPr/>
        <p:txBody>
          <a:bodyPr/>
          <a:lstStyle/>
          <a:p>
            <a:fld id="{798318B4-2A47-4032-8E23-C43DC3D3178E}" type="slidenum">
              <a:rPr lang="en-US"/>
              <a:t>‹#›</a:t>
            </a:fld>
            <a:endParaRPr lang="en-US" dirty="0"/>
          </a:p>
        </p:txBody>
      </p:sp>
    </p:spTree>
    <p:extLst>
      <p:ext uri="{BB962C8B-B14F-4D97-AF65-F5344CB8AC3E}">
        <p14:creationId xmlns:p14="http://schemas.microsoft.com/office/powerpoint/2010/main" val="33325700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00DA-E064-4FF0-A4A9-7E0FEBF784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9E496A-AFB3-4089-8224-19A75AE24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FDA18-5909-4073-AFBE-2F39FD09FCB8}"/>
              </a:ext>
            </a:extLst>
          </p:cNvPr>
          <p:cNvSpPr>
            <a:spLocks noGrp="1"/>
          </p:cNvSpPr>
          <p:nvPr>
            <p:ph type="dt" sz="half" idx="10"/>
          </p:nvPr>
        </p:nvSpPr>
        <p:spPr/>
        <p:txBody>
          <a:bodyPr/>
          <a:lstStyle/>
          <a:p>
            <a:fld id="{3C1DE5B8-996E-49D8-8337-17CA954A4273}" type="datetime1">
              <a:rPr lang="en-US"/>
              <a:t>03/18/2025</a:t>
            </a:fld>
            <a:endParaRPr lang="en-US" dirty="0"/>
          </a:p>
        </p:txBody>
      </p:sp>
      <p:sp>
        <p:nvSpPr>
          <p:cNvPr id="5" name="Footer Placeholder 4">
            <a:extLst>
              <a:ext uri="{FF2B5EF4-FFF2-40B4-BE49-F238E27FC236}">
                <a16:creationId xmlns:a16="http://schemas.microsoft.com/office/drawing/2014/main" id="{705AA46D-A71B-4521-95F3-29E89707D76A}"/>
              </a:ext>
            </a:extLst>
          </p:cNvPr>
          <p:cNvSpPr>
            <a:spLocks noGrp="1"/>
          </p:cNvSpPr>
          <p:nvPr>
            <p:ph type="ftr" sz="quarter" idx="11"/>
          </p:nvPr>
        </p:nvSpPr>
        <p:spPr/>
        <p:txBody>
          <a:bodyPr/>
          <a:lstStyle/>
          <a:p>
            <a:r>
              <a:rPr lang="en-US" dirty="0"/>
              <a:t>BQEPC - Borough of Queens Emergency Preparedness Committee</a:t>
            </a:r>
          </a:p>
        </p:txBody>
      </p:sp>
      <p:sp>
        <p:nvSpPr>
          <p:cNvPr id="6" name="Slide Number Placeholder 5">
            <a:extLst>
              <a:ext uri="{FF2B5EF4-FFF2-40B4-BE49-F238E27FC236}">
                <a16:creationId xmlns:a16="http://schemas.microsoft.com/office/drawing/2014/main" id="{923DC3C1-7237-4857-BADB-26DDB5BE1238}"/>
              </a:ext>
            </a:extLst>
          </p:cNvPr>
          <p:cNvSpPr>
            <a:spLocks noGrp="1"/>
          </p:cNvSpPr>
          <p:nvPr>
            <p:ph type="sldNum" sz="quarter" idx="12"/>
          </p:nvPr>
        </p:nvSpPr>
        <p:spPr/>
        <p:txBody>
          <a:bodyPr/>
          <a:lstStyle/>
          <a:p>
            <a:fld id="{C45CD1CF-07BB-4339-9E3D-6F4036C14360}" type="slidenum">
              <a:rPr lang="en-US"/>
              <a:t>‹#›</a:t>
            </a:fld>
            <a:endParaRPr lang="en-US" dirty="0"/>
          </a:p>
        </p:txBody>
      </p:sp>
    </p:spTree>
    <p:extLst>
      <p:ext uri="{BB962C8B-B14F-4D97-AF65-F5344CB8AC3E}">
        <p14:creationId xmlns:p14="http://schemas.microsoft.com/office/powerpoint/2010/main" val="1871544769"/>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3.xml" Id="R36a6abf0e3204283" /><Relationship Type="http://schemas.openxmlformats.org/officeDocument/2006/relationships/slideLayout" Target="/ppt/slideLayouts/slideLayout4.xml" Id="R3666f14a9db84930" /><Relationship Type="http://schemas.openxmlformats.org/officeDocument/2006/relationships/slideLayout" Target="/ppt/slideLayouts/slideLayout5.xml" Id="Rd972ddcea6884e90" /></Relationships>
</file>

<file path=ppt/slideMasters/_rels/slideMaster2.xml.rels>&#65279;<?xml version="1.0" encoding="utf-8"?><Relationships xmlns="http://schemas.openxmlformats.org/package/2006/relationships"><Relationship Type="http://schemas.openxmlformats.org/officeDocument/2006/relationships/image" Target="/ppt/media/image3.png" Id="R27cfd4a491184400" /><Relationship Type="http://schemas.openxmlformats.org/officeDocument/2006/relationships/theme" Target="/ppt/slideMasters/theme/theme4.xml" Id="R00f4b82b4a5b4ac6" /><Relationship Type="http://schemas.openxmlformats.org/officeDocument/2006/relationships/slideLayout" Target="/ppt/slideLayouts/slideLayout12.xml" Id="R2e5233b79bdc4a48" /><Relationship Type="http://schemas.openxmlformats.org/officeDocument/2006/relationships/slideLayout" Target="/ppt/slideLayouts/slideLayout14.xml" Id="R4e5ea060eb5f4982"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5.xml" Id="Rb09d2bc58b8642ae" /><Relationship Type="http://schemas.openxmlformats.org/officeDocument/2006/relationships/slideLayout" Target="/ppt/slideLayouts/slideLayout20.xml" Id="R01055db6b338453c" /><Relationship Type="http://schemas.openxmlformats.org/officeDocument/2006/relationships/slideLayout" Target="/ppt/slideLayouts/slideLayout21.xml" Id="R603c09756fd94bc1"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6.xml" Id="Rc1dc08a8aaca4d36" /><Relationship Type="http://schemas.openxmlformats.org/officeDocument/2006/relationships/slideLayout" Target="/ppt/slideLayouts/slideLayout31.xml" Id="Rfc9586237b594057"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7.xml" Id="R92b1a233d5c342b8" /><Relationship Type="http://schemas.openxmlformats.org/officeDocument/2006/relationships/slideLayout" Target="/ppt/slideLayouts/slideLayout39.xml" Id="R8e164017e8ce4fa1" /><Relationship Type="http://schemas.openxmlformats.org/officeDocument/2006/relationships/slideLayout" Target="/ppt/slideLayouts/slideLayout40.xml" Id="R4b8bfa9cdd354352" /><Relationship Type="http://schemas.openxmlformats.org/officeDocument/2006/relationships/slideLayout" Target="/ppt/slideLayouts/slideLayout43.xml" Id="R275ba59225164232" /></Relationships>
</file>

<file path=ppt/slideMasters/_rels/slideMaster6.xml.rels>&#65279;<?xml version="1.0" encoding="utf-8"?><Relationships xmlns="http://schemas.openxmlformats.org/package/2006/relationships"><Relationship Type="http://schemas.openxmlformats.org/officeDocument/2006/relationships/image" Target="/ppt/media/image16.jpg" Id="R120f804737834d76" /><Relationship Type="http://schemas.openxmlformats.org/officeDocument/2006/relationships/theme" Target="/ppt/slideMasters/theme/theme8.xml" Id="R606c4fabe4b04ba2" /><Relationship Type="http://schemas.openxmlformats.org/officeDocument/2006/relationships/slideLayout" Target="/ppt/slideLayouts/slideLayout47.xml" Id="R1a1aecf146944f42"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9.xml" Id="Re17363559e8d44c1" /><Relationship Type="http://schemas.openxmlformats.org/officeDocument/2006/relationships/slideLayout" Target="/ppt/slideLayouts/slideLayout58.xml" Id="Rcc0d5fd0bdc24b67" /><Relationship Type="http://schemas.openxmlformats.org/officeDocument/2006/relationships/slideLayout" Target="/ppt/slideLayouts/slideLayout59.xml" Id="R5670910d34224ee0"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10.xml" Id="Rc42420ad0c95440f" /><Relationship Type="http://schemas.openxmlformats.org/officeDocument/2006/relationships/slideLayout" Target="/ppt/slideLayouts/slideLayout70.xml" Id="Rf6a7c1384dd54cca"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solidFill>
          <a:schemeClr val="bg1">
            <a:lumMod val="95000"/>
            <a:alpha val="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919394"/>
      </p:ext>
    </p:extLst>
  </p:cSld>
  <p:clrMap bg1="lt1" tx1="dk1" bg2="lt2" tx2="dk2" accent1="accent1" accent2="accent2" accent3="accent3" accent4="accent4" accent5="accent5" accent6="accent6" hlink="hlink" folHlink="folHlink"/>
  <p:sldLayoutIdLst>
    <p:sldLayoutId id="2147483652" r:id="R3666f14a9db84930"/>
    <p:sldLayoutId id="2147483653" r:id="Rd972ddcea6884e9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144" cy="6857614"/>
          </a:xfrm>
          <a:custGeom>
            <a:avLst/>
            <a:gdLst/>
            <a:ahLst/>
            <a:cxnLst/>
            <a:rect l="l" t="t" r="r" b="b"/>
            <a:pathLst>
              <a:path w="20104100" h="11308715">
                <a:moveTo>
                  <a:pt x="0" y="11308556"/>
                </a:moveTo>
                <a:lnTo>
                  <a:pt x="0" y="0"/>
                </a:lnTo>
                <a:lnTo>
                  <a:pt x="20104099" y="0"/>
                </a:lnTo>
                <a:lnTo>
                  <a:pt x="20104099" y="11308556"/>
                </a:lnTo>
                <a:lnTo>
                  <a:pt x="0" y="11308556"/>
                </a:lnTo>
                <a:close/>
              </a:path>
            </a:pathLst>
          </a:custGeom>
          <a:solidFill>
            <a:srgbClr val="222A35">
              <a:alpha val="86997"/>
            </a:srgbClr>
          </a:solidFill>
        </p:spPr>
        <p:txBody>
          <a:bodyPr wrap="square" lIns="0" tIns="0" rIns="0" bIns="0" rtlCol="0"/>
          <a:lstStyle/>
          <a:p>
            <a:endParaRPr/>
          </a:p>
        </p:txBody>
      </p:sp>
      <p:pic>
        <p:nvPicPr>
          <p:cNvPr id="17" name="bg object 17"/>
          <p:cNvPicPr/>
          <p:nvPr/>
        </p:nvPicPr>
        <p:blipFill>
          <a:blip r:embed="R27cfd4a491184400" cstate="print"/>
          <a:stretch>
            <a:fillRect/>
          </a:stretch>
        </p:blipFill>
        <p:spPr>
          <a:xfrm>
            <a:off x="0" y="3369"/>
            <a:ext cx="12191143" cy="6854149"/>
          </a:xfrm>
          <a:prstGeom prst="rect">
            <a:avLst/>
          </a:prstGeom>
        </p:spPr>
      </p:pic>
      <p:sp>
        <p:nvSpPr>
          <p:cNvPr id="2" name="Holder 2"/>
          <p:cNvSpPr>
            <a:spLocks noGrp="1"/>
          </p:cNvSpPr>
          <p:nvPr>
            <p:ph type="title"/>
          </p:nvPr>
        </p:nvSpPr>
        <p:spPr>
          <a:xfrm>
            <a:off x="609557" y="274320"/>
            <a:ext cx="10972029"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557" y="1577339"/>
            <a:ext cx="1097202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4989" y="6377940"/>
            <a:ext cx="3901166" cy="3428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557" y="6377940"/>
            <a:ext cx="2803963" cy="3428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3/17/2025</a:t>
            </a:fld>
            <a:endParaRPr lang="en-US"/>
          </a:p>
        </p:txBody>
      </p:sp>
      <p:sp>
        <p:nvSpPr>
          <p:cNvPr id="6" name="Holder 6"/>
          <p:cNvSpPr>
            <a:spLocks noGrp="1"/>
          </p:cNvSpPr>
          <p:nvPr>
            <p:ph type="sldNum" sz="quarter" idx="7"/>
          </p:nvPr>
        </p:nvSpPr>
        <p:spPr>
          <a:xfrm>
            <a:off x="8777624" y="6377940"/>
            <a:ext cx="2803963" cy="3428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2e5233b79bdc4a48"/>
    <p:sldLayoutId id="2147483663" r:id="R4e5ea060eb5f498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EF9BC2-BC52-444C-B0F5-83952566C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A8946-945D-44BF-9462-E4DAB23E5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32F3C-DE34-4873-BFD1-F874F050A3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BF6CE-51F1-48A3-8A7B-92781F6F0C46}" type="datetimeFigureOut">
              <a:rPr lang="en-US"/>
              <a:t>3/21/2025</a:t>
            </a:fld>
            <a:endParaRPr lang="en-US"/>
          </a:p>
        </p:txBody>
      </p:sp>
      <p:sp>
        <p:nvSpPr>
          <p:cNvPr id="5" name="Footer Placeholder 4">
            <a:extLst>
              <a:ext uri="{FF2B5EF4-FFF2-40B4-BE49-F238E27FC236}">
                <a16:creationId xmlns:a16="http://schemas.microsoft.com/office/drawing/2014/main" id="{5B49129A-711C-44AB-A1BE-6D873C80E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20893-5C77-4F69-847D-21DA2CAC3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B8373-78C7-4E2D-9D87-8FAF969C6768}" type="slidenum">
              <a:rPr lang="en-US"/>
              <a:t>‹#›</a:t>
            </a:fld>
            <a:endParaRPr lang="en-US"/>
          </a:p>
        </p:txBody>
      </p:sp>
    </p:spTree>
    <p:extLst>
      <p:ext uri="{BB962C8B-B14F-4D97-AF65-F5344CB8AC3E}">
        <p14:creationId xmlns:p14="http://schemas.microsoft.com/office/powerpoint/2010/main" val="2016732583"/>
      </p:ext>
    </p:extLst>
  </p:cSld>
  <p:clrMap bg1="lt1" tx1="dk1" bg2="lt2" tx2="dk2" accent1="accent1" accent2="accent2" accent3="accent3" accent4="accent4" accent5="accent5" accent6="accent6" hlink="hlink" folHlink="folHlink"/>
  <p:sldLayoutIdLst>
    <p:sldLayoutId id="2147483670" r:id="R01055db6b338453c"/>
    <p:sldLayoutId id="2147483671" r:id="R603c09756fd94bc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1" name="Rectangle 10"/>
          <p:cNvSpPr/>
          <p:nvPr userDrawn="1"/>
        </p:nvSpPr>
        <p:spPr>
          <a:xfrm>
            <a:off x="0" y="6159244"/>
            <a:ext cx="12192000" cy="703420"/>
          </a:xfrm>
          <a:prstGeom prst="rect">
            <a:avLst/>
          </a:prstGeom>
          <a:solidFill>
            <a:srgbClr val="759AA5"/>
          </a:solidFill>
          <a:ln>
            <a:solidFill>
              <a:srgbClr val="838D9B"/>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066032"/>
            <a:ext cx="12192001" cy="93212"/>
          </a:xfrm>
          <a:prstGeom prst="rect">
            <a:avLst/>
          </a:prstGeom>
          <a:solidFill>
            <a:srgbClr val="838D9B"/>
          </a:solidFill>
          <a:ln>
            <a:solidFill>
              <a:srgbClr val="838D9B"/>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15" y="5993470"/>
            <a:ext cx="12188825" cy="64145"/>
          </a:xfrm>
          <a:prstGeom prst="rect">
            <a:avLst/>
          </a:prstGeom>
          <a:solidFill>
            <a:srgbClr val="93A299"/>
          </a:solidFill>
          <a:ln>
            <a:solidFill>
              <a:srgbClr val="93A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020870"/>
      </p:ext>
    </p:extLst>
  </p:cSld>
  <p:clrMap bg1="lt1" tx1="dk1" bg2="lt2" tx2="dk2" accent1="accent1" accent2="accent2" accent3="accent3" accent4="accent4" accent5="accent5" accent6="accent6" hlink="hlink" folHlink="folHlink"/>
  <p:sldLayoutIdLst>
    <p:sldLayoutId id="2147483682" r:id="Rfc9586237b594057"/>
  </p:sldLayoutIdLst>
  <p:txStyles>
    <p:titleStyle>
      <a:lvl1pPr algn="l" defTabSz="914400" rtl="0" eaLnBrk="1" latinLnBrk="0" hangingPunct="1">
        <a:lnSpc>
          <a:spcPct val="85000"/>
        </a:lnSpc>
        <a:spcBef>
          <a:spcPct val="0"/>
        </a:spcBef>
        <a:buNone/>
        <a:defRPr sz="4800" b="1" kern="1200" spc="-50" baseline="0">
          <a:solidFill>
            <a:schemeClr val="tx1"/>
          </a:solidFill>
          <a:latin typeface="Arial Narrow" panose="020B060602020203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rgbClr val="7030A0"/>
        </a:buClr>
        <a:buSzPct val="100000"/>
        <a:buFont typeface="Calibri" panose="020F0502020204030204" pitchFamily="34" charset="0"/>
        <a:buChar char=" "/>
        <a:defRPr sz="2400" kern="1200">
          <a:solidFill>
            <a:schemeClr val="tx1">
              <a:lumMod val="85000"/>
              <a:lumOff val="15000"/>
            </a:schemeClr>
          </a:solidFill>
          <a:latin typeface="Arial Narrow" panose="020B0606020202030204" pitchFamily="34" charset="0"/>
          <a:ea typeface="+mn-ea"/>
          <a:cs typeface="+mn-cs"/>
        </a:defRPr>
      </a:lvl1pPr>
      <a:lvl2pPr marL="384048" indent="-182880" algn="l" defTabSz="914400" rtl="0" eaLnBrk="1" latinLnBrk="0" hangingPunct="1">
        <a:lnSpc>
          <a:spcPct val="90000"/>
        </a:lnSpc>
        <a:spcBef>
          <a:spcPts val="200"/>
        </a:spcBef>
        <a:spcAft>
          <a:spcPts val="400"/>
        </a:spcAft>
        <a:buClrTx/>
        <a:buFont typeface="Arial" panose="020B0604020202020204" pitchFamily="34" charset="0"/>
        <a:buChar char="•"/>
        <a:defRPr sz="2200" kern="1200">
          <a:solidFill>
            <a:schemeClr val="tx1">
              <a:lumMod val="85000"/>
              <a:lumOff val="15000"/>
            </a:schemeClr>
          </a:solidFill>
          <a:latin typeface="Arial Narrow" panose="020B0606020202030204" pitchFamily="34" charset="0"/>
          <a:ea typeface="+mn-ea"/>
          <a:cs typeface="+mn-cs"/>
        </a:defRPr>
      </a:lvl2pPr>
      <a:lvl3pPr marL="566928" indent="-182880" algn="l" defTabSz="914400" rtl="0" eaLnBrk="1" latinLnBrk="0" hangingPunct="1">
        <a:lnSpc>
          <a:spcPct val="90000"/>
        </a:lnSpc>
        <a:spcBef>
          <a:spcPts val="200"/>
        </a:spcBef>
        <a:spcAft>
          <a:spcPts val="400"/>
        </a:spcAft>
        <a:buClrTx/>
        <a:buFont typeface="Arial" panose="020B0604020202020204" pitchFamily="34" charset="0"/>
        <a:buChar char="•"/>
        <a:defRPr sz="2000" kern="1200">
          <a:solidFill>
            <a:schemeClr val="tx1">
              <a:lumMod val="85000"/>
              <a:lumOff val="15000"/>
            </a:schemeClr>
          </a:solidFill>
          <a:latin typeface="Arial Narrow" panose="020B0606020202030204" pitchFamily="34" charset="0"/>
          <a:ea typeface="+mn-ea"/>
          <a:cs typeface="+mn-cs"/>
        </a:defRPr>
      </a:lvl3pPr>
      <a:lvl4pPr marL="749808" indent="-182880" algn="l" defTabSz="914400" rtl="0" eaLnBrk="1" latinLnBrk="0" hangingPunct="1">
        <a:lnSpc>
          <a:spcPct val="90000"/>
        </a:lnSpc>
        <a:spcBef>
          <a:spcPts val="200"/>
        </a:spcBef>
        <a:spcAft>
          <a:spcPts val="400"/>
        </a:spcAft>
        <a:buClrTx/>
        <a:buFont typeface="Arial" panose="020B0604020202020204" pitchFamily="34" charset="0"/>
        <a:buChar char="•"/>
        <a:defRPr sz="1800" kern="1200">
          <a:solidFill>
            <a:schemeClr val="tx1">
              <a:lumMod val="85000"/>
              <a:lumOff val="15000"/>
            </a:schemeClr>
          </a:solidFill>
          <a:latin typeface="Arial Narrow" panose="020B0606020202030204" pitchFamily="34" charset="0"/>
          <a:ea typeface="+mn-ea"/>
          <a:cs typeface="+mn-cs"/>
        </a:defRPr>
      </a:lvl4pPr>
      <a:lvl5pPr marL="932688" indent="-182880" algn="l" defTabSz="914400" rtl="0" eaLnBrk="1" latinLnBrk="0" hangingPunct="1">
        <a:lnSpc>
          <a:spcPct val="90000"/>
        </a:lnSpc>
        <a:spcBef>
          <a:spcPts val="200"/>
        </a:spcBef>
        <a:spcAft>
          <a:spcPts val="400"/>
        </a:spcAft>
        <a:buClrTx/>
        <a:buFont typeface="Arial" panose="020B0604020202020204" pitchFamily="34" charset="0"/>
        <a:buChar char="•"/>
        <a:defRPr sz="1600" kern="1200">
          <a:solidFill>
            <a:schemeClr val="tx1">
              <a:lumMod val="85000"/>
              <a:lumOff val="15000"/>
            </a:schemeClr>
          </a:solidFill>
          <a:latin typeface="Arial Narrow" panose="020B060602020203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9801" y="58614"/>
            <a:ext cx="10880504" cy="1183005"/>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255200" y="1456598"/>
            <a:ext cx="8804275" cy="2774950"/>
          </a:xfrm>
          <a:prstGeom prst="rect">
            <a:avLst/>
          </a:prstGeom>
        </p:spPr>
        <p:txBody>
          <a:bodyPr wrap="square" lIns="0" tIns="0" rIns="0" bIns="0">
            <a:spAutoFit/>
          </a:bodyPr>
          <a:lstStyle>
            <a:lvl1pPr>
              <a:defRPr sz="13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9348982" y="6202186"/>
            <a:ext cx="1657984" cy="302259"/>
          </a:xfrm>
          <a:prstGeom prst="rect">
            <a:avLst/>
          </a:prstGeom>
        </p:spPr>
        <p:txBody>
          <a:bodyPr wrap="square" lIns="0" tIns="0" rIns="0" bIns="0">
            <a:spAutoFit/>
          </a:bodyPr>
          <a:lstStyle>
            <a:lvl1pPr>
              <a:defRPr sz="900" b="0" i="0">
                <a:solidFill>
                  <a:schemeClr val="tx1"/>
                </a:solidFill>
                <a:latin typeface="Century Gothic"/>
                <a:cs typeface="Century Gothic"/>
              </a:defRPr>
            </a:lvl1p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91" r:id="R8e164017e8ce4fa1"/>
    <p:sldLayoutId id="2147483692" r:id="R4b8bfa9cdd354352"/>
    <p:sldLayoutId id="2147483695" r:id="R275ba5922516423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120f804737834d76">
            <a:alphaModFix amt="16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35C4D5-3A4C-4708-B06A-1F9256AC5FF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DB714-0E3E-419B-A5E8-73B6C52D5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B84EB-AF2E-4B0C-B9BD-6C7C7E8A1EB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899E26-A4D8-4FC2-9B88-BCF14B2565F5}" type="datetime1">
              <a:rPr lang="en-US"/>
              <a:t>03/18/2025</a:t>
            </a:fld>
            <a:endParaRPr lang="en-US" dirty="0"/>
          </a:p>
        </p:txBody>
      </p:sp>
      <p:sp>
        <p:nvSpPr>
          <p:cNvPr id="5" name="Footer Placeholder 4">
            <a:extLst>
              <a:ext uri="{FF2B5EF4-FFF2-40B4-BE49-F238E27FC236}">
                <a16:creationId xmlns:a16="http://schemas.microsoft.com/office/drawing/2014/main" id="{17135578-52E4-4533-8320-2EB89B24E65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A5AF771A-40D1-41D6-939D-F8B7B3D3AEB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CD1CF-07BB-4339-9E3D-6F4036C14360}" type="slidenum">
              <a:rPr lang="en-US"/>
              <a:t>‹#›</a:t>
            </a:fld>
            <a:endParaRPr lang="en-US" dirty="0"/>
          </a:p>
        </p:txBody>
      </p:sp>
    </p:spTree>
    <p:extLst>
      <p:ext uri="{BB962C8B-B14F-4D97-AF65-F5344CB8AC3E}">
        <p14:creationId xmlns:p14="http://schemas.microsoft.com/office/powerpoint/2010/main" val="3855372902"/>
      </p:ext>
    </p:extLst>
  </p:cSld>
  <p:clrMap bg1="lt1" tx1="dk1" bg2="lt2" tx2="dk2" accent1="accent1" accent2="accent2" accent3="accent3" accent4="accent4" accent5="accent5" accent6="accent6" hlink="hlink" folHlink="folHlink"/>
  <p:sldLayoutIdLst>
    <p:sldLayoutId id="2147483700" r:id="R1a1aecf146944f42"/>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A01C7-B9A2-4F21-A43C-A3FF0C118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C20D20-DA91-42E0-8CA6-31A08D5BA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84E42-A46C-46BF-BBA1-821D37290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602FA-9E51-4D15-A5AF-2531AB0E0C3E}" type="datetime1">
              <a:rPr lang="en-US"/>
              <a:t>03/18/2025</a:t>
            </a:fld>
            <a:endParaRPr lang="en-US" dirty="0"/>
          </a:p>
        </p:txBody>
      </p:sp>
      <p:sp>
        <p:nvSpPr>
          <p:cNvPr id="5" name="Footer Placeholder 4">
            <a:extLst>
              <a:ext uri="{FF2B5EF4-FFF2-40B4-BE49-F238E27FC236}">
                <a16:creationId xmlns:a16="http://schemas.microsoft.com/office/drawing/2014/main" id="{30AE0536-E351-4C52-AA38-EDB8C46157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BQEPC - Borough of Queens Emergency Preparedness Coalition</a:t>
            </a:r>
          </a:p>
        </p:txBody>
      </p:sp>
      <p:sp>
        <p:nvSpPr>
          <p:cNvPr id="6" name="Slide Number Placeholder 5">
            <a:extLst>
              <a:ext uri="{FF2B5EF4-FFF2-40B4-BE49-F238E27FC236}">
                <a16:creationId xmlns:a16="http://schemas.microsoft.com/office/drawing/2014/main" id="{DC97E9C7-6DA7-48D2-BE50-FC9FD8AFC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318B4-2A47-4032-8E23-C43DC3D3178E}" type="slidenum">
              <a:rPr lang="en-US"/>
              <a:t>‹#›</a:t>
            </a:fld>
            <a:endParaRPr lang="en-US" dirty="0"/>
          </a:p>
        </p:txBody>
      </p:sp>
    </p:spTree>
    <p:extLst>
      <p:ext uri="{BB962C8B-B14F-4D97-AF65-F5344CB8AC3E}">
        <p14:creationId xmlns:p14="http://schemas.microsoft.com/office/powerpoint/2010/main" val="1002732460"/>
      </p:ext>
    </p:extLst>
  </p:cSld>
  <p:clrMap bg1="lt1" tx1="dk1" bg2="lt2" tx2="dk2" accent1="accent1" accent2="accent2" accent3="accent3" accent4="accent4" accent5="accent5" accent6="accent6" hlink="hlink" folHlink="folHlink"/>
  <p:sldLayoutIdLst>
    <p:sldLayoutId id="2147483712" r:id="Rcc0d5fd0bdc24b67"/>
    <p:sldLayoutId id="2147483713" r:id="R5670910d34224ee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35C4D5-3A4C-4708-B06A-1F9256AC5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DB714-0E3E-419B-A5E8-73B6C52D5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B84EB-AF2E-4B0C-B9BD-6C7C7E8A1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CC1DD-3732-457C-BDC3-DD26FCCB3DD2}" type="datetime1">
              <a:rPr lang="en-US"/>
              <a:t>03/18/2025</a:t>
            </a:fld>
            <a:endParaRPr lang="en-US" dirty="0"/>
          </a:p>
        </p:txBody>
      </p:sp>
      <p:sp>
        <p:nvSpPr>
          <p:cNvPr id="5" name="Footer Placeholder 4">
            <a:extLst>
              <a:ext uri="{FF2B5EF4-FFF2-40B4-BE49-F238E27FC236}">
                <a16:creationId xmlns:a16="http://schemas.microsoft.com/office/drawing/2014/main" id="{17135578-52E4-4533-8320-2EB89B24E6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BQEPC - Borough of Queens Emergency Preparedness Committee</a:t>
            </a:r>
          </a:p>
        </p:txBody>
      </p:sp>
      <p:sp>
        <p:nvSpPr>
          <p:cNvPr id="6" name="Slide Number Placeholder 5">
            <a:extLst>
              <a:ext uri="{FF2B5EF4-FFF2-40B4-BE49-F238E27FC236}">
                <a16:creationId xmlns:a16="http://schemas.microsoft.com/office/drawing/2014/main" id="{A5AF771A-40D1-41D6-939D-F8B7B3D3A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CD1CF-07BB-4339-9E3D-6F4036C14360}" type="slidenum">
              <a:rPr lang="en-US"/>
              <a:t>‹#›</a:t>
            </a:fld>
            <a:endParaRPr lang="en-US" dirty="0"/>
          </a:p>
        </p:txBody>
      </p:sp>
    </p:spTree>
    <p:extLst>
      <p:ext uri="{BB962C8B-B14F-4D97-AF65-F5344CB8AC3E}">
        <p14:creationId xmlns:p14="http://schemas.microsoft.com/office/powerpoint/2010/main" val="42896433"/>
      </p:ext>
    </p:extLst>
  </p:cSld>
  <p:clrMap bg1="lt1" tx1="dk1" bg2="lt2" tx2="dk2" accent1="accent1" accent2="accent2" accent3="accent3" accent4="accent4" accent5="accent5" accent6="accent6" hlink="hlink" folHlink="folHlink"/>
  <p:sldLayoutIdLst>
    <p:sldLayoutId id="2147483725" r:id="Rf6a7c1384dd54cca"/>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slideMasters/theme/theme4.xml><?xml version="1.0" encoding="utf-8"?>
<a:theme xmlns:a="http://schemas.openxmlformats.org/drawingml/2006/main" name="Office Theme">
  <a:themeElements>
    <a:clrScheme name="NDEM Colors">
      <a:dk1>
        <a:srgbClr val="000000"/>
      </a:dk1>
      <a:lt1>
        <a:srgbClr val="FFFFFF"/>
      </a:lt1>
      <a:dk2>
        <a:srgbClr val="202A34"/>
      </a:dk2>
      <a:lt2>
        <a:srgbClr val="EEECE1"/>
      </a:lt2>
      <a:accent1>
        <a:srgbClr val="F3A259"/>
      </a:accent1>
      <a:accent2>
        <a:srgbClr val="ACBE93"/>
      </a:accent2>
      <a:accent3>
        <a:srgbClr val="56838D"/>
      </a:accent3>
      <a:accent4>
        <a:srgbClr val="BD4B51"/>
      </a:accent4>
      <a:accent5>
        <a:srgbClr val="568259"/>
      </a:accent5>
      <a:accent6>
        <a:srgbClr val="BEDDD7"/>
      </a:accent6>
      <a:hlink>
        <a:srgbClr val="F3A259"/>
      </a:hlink>
      <a:folHlink>
        <a:srgbClr val="5683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6.xml><?xml version="1.0" encoding="utf-8"?>
<a:theme xmlns:a="http://schemas.openxmlformats.org/drawingml/2006/main" name="Retrospect">
  <a:themeElements>
    <a:clrScheme name="Custom 15">
      <a:dk1>
        <a:sysClr val="windowText" lastClr="000000"/>
      </a:dk1>
      <a:lt1>
        <a:sysClr val="window" lastClr="FFFFFF"/>
      </a:lt1>
      <a:dk2>
        <a:srgbClr val="505046"/>
      </a:dk2>
      <a:lt2>
        <a:srgbClr val="EEECE1"/>
      </a:lt2>
      <a:accent1>
        <a:srgbClr val="FFD147"/>
      </a:accent1>
      <a:accent2>
        <a:srgbClr val="002060"/>
      </a:accent2>
      <a:accent3>
        <a:srgbClr val="B64926"/>
      </a:accent3>
      <a:accent4>
        <a:srgbClr val="FF8427"/>
      </a:accent4>
      <a:accent5>
        <a:srgbClr val="CC9900"/>
      </a:accent5>
      <a:accent6>
        <a:srgbClr val="B22600"/>
      </a:accent6>
      <a:hlink>
        <a:srgbClr val="CC9900"/>
      </a:hlink>
      <a:folHlink>
        <a:srgbClr val="66669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slideMasters/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s/_rels/slide1.xml.rels>&#65279;<?xml version="1.0" encoding="utf-8"?><Relationships xmlns="http://schemas.openxmlformats.org/package/2006/relationships"><Relationship Type="http://schemas.openxmlformats.org/officeDocument/2006/relationships/notesSlide" Target="/ppt/notesSlides/notesSlide1.xml" Id="R7a7e9b87d2a5468f" /><Relationship Type="http://schemas.openxmlformats.org/officeDocument/2006/relationships/slideLayout" Target="/ppt/slideLayouts/slideLayout5.xml" Id="Re8089929ed6c48b2" /></Relationships>
</file>

<file path=ppt/slides/_rels/slide10.xml.rels>&#65279;<?xml version="1.0" encoding="utf-8"?><Relationships xmlns="http://schemas.openxmlformats.org/package/2006/relationships"><Relationship Type="http://schemas.openxmlformats.org/officeDocument/2006/relationships/notesSlide" Target="/ppt/notesSlides/notesSlide10.xml" Id="R0ff91ce969684687" /><Relationship Type="http://schemas.openxmlformats.org/officeDocument/2006/relationships/slideLayout" Target="/ppt/slideLayouts/slideLayout4.xml" Id="R34e348d9e9b341ee" /></Relationships>
</file>

<file path=ppt/slides/_rels/slide100.xml.rels>&#65279;<?xml version="1.0" encoding="utf-8"?><Relationships xmlns="http://schemas.openxmlformats.org/package/2006/relationships"><Relationship Type="http://schemas.openxmlformats.org/officeDocument/2006/relationships/image" Target="/ppt/media/image84.png" Id="R1d3241e3a2e74635" /><Relationship Type="http://schemas.openxmlformats.org/officeDocument/2006/relationships/slideLayout" Target="/ppt/slideLayouts/slideLayout59.xml" Id="R3ad04790efbb43bc" /></Relationships>
</file>

<file path=ppt/slides/_rels/slide101.xml.rels>&#65279;<?xml version="1.0" encoding="utf-8"?><Relationships xmlns="http://schemas.openxmlformats.org/package/2006/relationships"><Relationship Type="http://schemas.openxmlformats.org/officeDocument/2006/relationships/image" Target="/ppt/media/image84.png" Id="Rbfffe95dff4d4d69" /><Relationship Type="http://schemas.openxmlformats.org/officeDocument/2006/relationships/image" Target="/ppt/media/image10.emf" Id="R2e007262e3e24890" /><Relationship Type="http://schemas.openxmlformats.org/officeDocument/2006/relationships/image" Target="/ppt/media/image11.emf" Id="R1dabc559ecf2455e" /><Relationship Type="http://schemas.openxmlformats.org/officeDocument/2006/relationships/slideLayout" Target="/ppt/slideLayouts/slideLayout58.xml" Id="Ra4d0059a83a04195" /></Relationships>
</file>

<file path=ppt/slides/_rels/slide102.xml.rels>&#65279;<?xml version="1.0" encoding="utf-8"?><Relationships xmlns="http://schemas.openxmlformats.org/package/2006/relationships"><Relationship Type="http://schemas.openxmlformats.org/officeDocument/2006/relationships/image" Target="/ppt/media/image84.png" Id="Ra483461c05e84a9a" /><Relationship Type="http://schemas.openxmlformats.org/officeDocument/2006/relationships/slideLayout" Target="/ppt/slideLayouts/slideLayout58.xml" Id="R01c9644f36914876" /></Relationships>
</file>

<file path=ppt/slides/_rels/slide103.xml.rels>&#65279;<?xml version="1.0" encoding="utf-8"?><Relationships xmlns="http://schemas.openxmlformats.org/package/2006/relationships"><Relationship Type="http://schemas.openxmlformats.org/officeDocument/2006/relationships/image" Target="/ppt/media/image84.png" Id="R013b058415374089" /><Relationship Type="http://schemas.openxmlformats.org/officeDocument/2006/relationships/slideLayout" Target="/ppt/slideLayouts/slideLayout58.xml" Id="R5ad02a7868064d05" /></Relationships>
</file>

<file path=ppt/slides/_rels/slide104.xml.rels>&#65279;<?xml version="1.0" encoding="utf-8"?><Relationships xmlns="http://schemas.openxmlformats.org/package/2006/relationships"><Relationship Type="http://schemas.openxmlformats.org/officeDocument/2006/relationships/image" Target="/ppt/media/image84.png" Id="R8660424d68004e62" /><Relationship Type="http://schemas.openxmlformats.org/officeDocument/2006/relationships/slideLayout" Target="/ppt/slideLayouts/slideLayout58.xml" Id="R270901c2af0a448f" /></Relationships>
</file>

<file path=ppt/slides/_rels/slide105.xml.rels>&#65279;<?xml version="1.0" encoding="utf-8"?><Relationships xmlns="http://schemas.openxmlformats.org/package/2006/relationships"><Relationship Type="http://schemas.openxmlformats.org/officeDocument/2006/relationships/image" Target="/ppt/media/image84.png" Id="Rad192003ac654ccf" /><Relationship Type="http://schemas.openxmlformats.org/officeDocument/2006/relationships/slideLayout" Target="/ppt/slideLayouts/slideLayout58.xml" Id="R19844ed9507c49d7" /></Relationships>
</file>

<file path=ppt/slides/_rels/slide106.xml.rels>&#65279;<?xml version="1.0" encoding="utf-8"?><Relationships xmlns="http://schemas.openxmlformats.org/package/2006/relationships"><Relationship Type="http://schemas.openxmlformats.org/officeDocument/2006/relationships/image" Target="/ppt/media/image84.png" Id="Rbe44dd6778374a28" /><Relationship Type="http://schemas.openxmlformats.org/officeDocument/2006/relationships/slideLayout" Target="/ppt/slideLayouts/slideLayout58.xml" Id="R6eeb78ab84ef4155" /></Relationships>
</file>

<file path=ppt/slides/_rels/slide107.xml.rels>&#65279;<?xml version="1.0" encoding="utf-8"?><Relationships xmlns="http://schemas.openxmlformats.org/package/2006/relationships"><Relationship Type="http://schemas.openxmlformats.org/officeDocument/2006/relationships/slideLayout" Target="/ppt/slideLayouts/slideLayout58.xml" Id="R6da87942cc154548" /></Relationships>
</file>

<file path=ppt/slides/_rels/slide108.xml.rels>&#65279;<?xml version="1.0" encoding="utf-8"?><Relationships xmlns="http://schemas.openxmlformats.org/package/2006/relationships"><Relationship Type="http://schemas.openxmlformats.org/officeDocument/2006/relationships/image" Target="/ppt/media/image84.png" Id="R9cd7b3c021894e6d" /><Relationship Type="http://schemas.openxmlformats.org/officeDocument/2006/relationships/slideLayout" Target="/ppt/slideLayouts/slideLayout70.xml" Id="Rfefcf854c35f4af1" /></Relationships>
</file>

<file path=ppt/slides/_rels/slide109.xml.rels>&#65279;<?xml version="1.0" encoding="utf-8"?><Relationships xmlns="http://schemas.openxmlformats.org/package/2006/relationships"><Relationship Type="http://schemas.openxmlformats.org/officeDocument/2006/relationships/notesSlide" Target="/ppt/notesSlides/notesSlide27.xml" Id="R07447cdea9b84a74" /><Relationship Type="http://schemas.openxmlformats.org/officeDocument/2006/relationships/slideLayout" Target="/ppt/slideLayouts/slideLayout47.xml" Id="R1b732a4f3d094c83" /></Relationships>
</file>

<file path=ppt/slides/_rels/slide11.xml.rels>&#65279;<?xml version="1.0" encoding="utf-8"?><Relationships xmlns="http://schemas.openxmlformats.org/package/2006/relationships"><Relationship Type="http://schemas.openxmlformats.org/officeDocument/2006/relationships/notesSlide" Target="/ppt/notesSlides/notesSlide11.xml" Id="R58aab18e67ab4031" /><Relationship Type="http://schemas.openxmlformats.org/officeDocument/2006/relationships/slideLayout" Target="/ppt/slideLayouts/slideLayout4.xml" Id="R34584a0970f64247" /></Relationships>
</file>

<file path=ppt/slides/_rels/slide110.xml.rels>&#65279;<?xml version="1.0" encoding="utf-8"?><Relationships xmlns="http://schemas.openxmlformats.org/package/2006/relationships"><Relationship Type="http://schemas.openxmlformats.org/officeDocument/2006/relationships/notesSlide" Target="/ppt/notesSlides/notesSlide28.xml" Id="R3498497261ba4359" /><Relationship Type="http://schemas.openxmlformats.org/officeDocument/2006/relationships/slideLayout" Target="/ppt/slideLayouts/slideLayout47.xml" Id="R691a3e283ac4487e" /></Relationships>
</file>

<file path=ppt/slides/_rels/slide111.xml.rels>&#65279;<?xml version="1.0" encoding="utf-8"?><Relationships xmlns="http://schemas.openxmlformats.org/package/2006/relationships"><Relationship Type="http://schemas.openxmlformats.org/officeDocument/2006/relationships/notesSlide" Target="/ppt/notesSlides/notesSlide29.xml" Id="R15d9579522f7439b" /><Relationship Type="http://schemas.openxmlformats.org/officeDocument/2006/relationships/slideLayout" Target="/ppt/slideLayouts/slideLayout47.xml" Id="R224712d407104daf" /></Relationships>
</file>

<file path=ppt/slides/_rels/slide112.xml.rels>&#65279;<?xml version="1.0" encoding="utf-8"?><Relationships xmlns="http://schemas.openxmlformats.org/package/2006/relationships"><Relationship Type="http://schemas.openxmlformats.org/officeDocument/2006/relationships/slideLayout" Target="/ppt/slideLayouts/slideLayout47.xml" Id="R5a5130e5296344da" /></Relationships>
</file>

<file path=ppt/slides/_rels/slide113.xml.rels>&#65279;<?xml version="1.0" encoding="utf-8"?><Relationships xmlns="http://schemas.openxmlformats.org/package/2006/relationships"><Relationship Type="http://schemas.openxmlformats.org/officeDocument/2006/relationships/slideLayout" Target="/ppt/slideLayouts/slideLayout47.xml" Id="Rd5e733c5d31a4835" /></Relationships>
</file>

<file path=ppt/slides/_rels/slide114.xml.rels>&#65279;<?xml version="1.0" encoding="utf-8"?><Relationships xmlns="http://schemas.openxmlformats.org/package/2006/relationships"><Relationship Type="http://schemas.openxmlformats.org/officeDocument/2006/relationships/slideLayout" Target="/ppt/slideLayouts/slideLayout47.xml" Id="R6db7626ce0604b15" /></Relationships>
</file>

<file path=ppt/slides/_rels/slide12.xml.rels>&#65279;<?xml version="1.0" encoding="utf-8"?><Relationships xmlns="http://schemas.openxmlformats.org/package/2006/relationships"><Relationship Type="http://schemas.openxmlformats.org/officeDocument/2006/relationships/notesSlide" Target="/ppt/notesSlides/notesSlide12.xml" Id="Rd67a44b792e64e5b" /><Relationship Type="http://schemas.openxmlformats.org/officeDocument/2006/relationships/slideLayout" Target="/ppt/slideLayouts/slideLayout4.xml" Id="Re05cba47e0bf4b57" /></Relationships>
</file>

<file path=ppt/slides/_rels/slide13.xml.rels>&#65279;<?xml version="1.0" encoding="utf-8"?><Relationships xmlns="http://schemas.openxmlformats.org/package/2006/relationships"><Relationship Type="http://schemas.openxmlformats.org/officeDocument/2006/relationships/image" Target="/ppt/media/image37.png" Id="R3bea2ff5421f4e47" /><Relationship Type="http://schemas.openxmlformats.org/officeDocument/2006/relationships/notesSlide" Target="/ppt/notesSlides/notesSlide13.xml" Id="R64111fcac9ae46d3" /><Relationship Type="http://schemas.openxmlformats.org/officeDocument/2006/relationships/slideLayout" Target="/ppt/slideLayouts/slideLayout4.xml" Id="Re30acc20d01845a2" /></Relationships>
</file>

<file path=ppt/slides/_rels/slide14.xml.rels>&#65279;<?xml version="1.0" encoding="utf-8"?><Relationships xmlns="http://schemas.openxmlformats.org/package/2006/relationships"><Relationship Type="http://schemas.openxmlformats.org/officeDocument/2006/relationships/image" Target="/ppt/media/image.emf" Id="R2d6af6b28f3d48ba" /><Relationship Type="http://schemas.openxmlformats.org/officeDocument/2006/relationships/notesSlide" Target="/ppt/notesSlides/notesSlide14.xml" Id="R4f17a0397eee42cb" /><Relationship Type="http://schemas.openxmlformats.org/officeDocument/2006/relationships/slideLayout" Target="/ppt/slideLayouts/slideLayout4.xml" Id="Rfe0be09250144967" /></Relationships>
</file>

<file path=ppt/slides/_rels/slide15.xml.rels>&#65279;<?xml version="1.0" encoding="utf-8"?><Relationships xmlns="http://schemas.openxmlformats.org/package/2006/relationships"><Relationship Type="http://schemas.openxmlformats.org/officeDocument/2006/relationships/notesSlide" Target="/ppt/notesSlides/notesSlide15.xml" Id="R5b4f84d598464662" /><Relationship Type="http://schemas.openxmlformats.org/officeDocument/2006/relationships/slideLayout" Target="/ppt/slideLayouts/slideLayout4.xml" Id="Rfa99f59305a34c02"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4.xml" Id="Reda83efb2cdf4172" /></Relationships>
</file>

<file path=ppt/slides/_rels/slide17.xml.rels>&#65279;<?xml version="1.0" encoding="utf-8"?><Relationships xmlns="http://schemas.openxmlformats.org/package/2006/relationships"><Relationship Type="http://schemas.openxmlformats.org/officeDocument/2006/relationships/image" Target="/ppt/media/image38.png" Id="Ref1076ca310540c4" /><Relationship Type="http://schemas.openxmlformats.org/officeDocument/2006/relationships/notesSlide" Target="/ppt/notesSlides/notesSlide16.xml" Id="R1f79170afc444890" /><Relationship Type="http://schemas.openxmlformats.org/officeDocument/2006/relationships/slideLayout" Target="/ppt/slideLayouts/slideLayout12.xml" Id="R08c56512962e4139" /></Relationships>
</file>

<file path=ppt/slides/_rels/slide18.xml.rels>&#65279;<?xml version="1.0" encoding="utf-8"?><Relationships xmlns="http://schemas.openxmlformats.org/package/2006/relationships"><Relationship Type="http://schemas.openxmlformats.org/officeDocument/2006/relationships/image" Target="/ppt/media/image39.png" Id="R3be81a0def184727" /><Relationship Type="http://schemas.openxmlformats.org/officeDocument/2006/relationships/notesSlide" Target="/ppt/notesSlides/notesSlide17.xml" Id="Rb9e2485e7b584c81" /><Relationship Type="http://schemas.openxmlformats.org/officeDocument/2006/relationships/slideLayout" Target="/ppt/slideLayouts/slideLayout12.xml" Id="R6e7892e2bcf144e2" /><Relationship Type="http://schemas.openxmlformats.org/officeDocument/2006/relationships/hyperlink" Target="https://doi.org/10.1088/1361-6498/ac7d18" TargetMode="External" Id="rcId904db42bd856445a" /></Relationships>
</file>

<file path=ppt/slides/_rels/slide19.xml.rels>&#65279;<?xml version="1.0" encoding="utf-8"?><Relationships xmlns="http://schemas.openxmlformats.org/package/2006/relationships"><Relationship Type="http://schemas.openxmlformats.org/officeDocument/2006/relationships/image" Target="/ppt/media/image2.jpg" Id="R894bb526c77846ff" /><Relationship Type="http://schemas.openxmlformats.org/officeDocument/2006/relationships/notesSlide" Target="/ppt/notesSlides/notesSlide18.xml" Id="Rda76d2980d3b4f77" /><Relationship Type="http://schemas.openxmlformats.org/officeDocument/2006/relationships/slideLayout" Target="/ppt/slideLayouts/slideLayout12.xml" Id="R0dc4c6045c3f4b75" /></Relationships>
</file>

<file path=ppt/slides/_rels/slide2.xml.rels>&#65279;<?xml version="1.0" encoding="utf-8"?><Relationships xmlns="http://schemas.openxmlformats.org/package/2006/relationships"><Relationship Type="http://schemas.openxmlformats.org/officeDocument/2006/relationships/image" Target="/ppt/media/image.gif" Id="Rc620dee18cb04e3d" /><Relationship Type="http://schemas.openxmlformats.org/officeDocument/2006/relationships/notesSlide" Target="/ppt/notesSlides/notesSlide2.xml" Id="R9e4d2748dd304c53" /><Relationship Type="http://schemas.openxmlformats.org/officeDocument/2006/relationships/slideLayout" Target="/ppt/slideLayouts/slideLayout4.xml" Id="R0adfe672eed540eb" /><Relationship Type="http://schemas.openxmlformats.org/officeDocument/2006/relationships/hyperlink" Target="https://remm.hhs.gov/dirtybombimage.htm" TargetMode="External" Id="rcIdd04da39612e34bb8" /></Relationships>
</file>

<file path=ppt/slides/_rels/slide20.xml.rels>&#65279;<?xml version="1.0" encoding="utf-8"?><Relationships xmlns="http://schemas.openxmlformats.org/package/2006/relationships"><Relationship Type="http://schemas.openxmlformats.org/officeDocument/2006/relationships/image" Target="/ppt/media/image40.png" Id="R093da4151df54468" /><Relationship Type="http://schemas.openxmlformats.org/officeDocument/2006/relationships/notesSlide" Target="/ppt/notesSlides/notesSlide19.xml" Id="Re021316899c246f8" /><Relationship Type="http://schemas.openxmlformats.org/officeDocument/2006/relationships/slideLayout" Target="/ppt/slideLayouts/slideLayout12.xml" Id="R5b5e80e12a6644bd" /></Relationships>
</file>

<file path=ppt/slides/_rels/slide21.xml.rels>&#65279;<?xml version="1.0" encoding="utf-8"?><Relationships xmlns="http://schemas.openxmlformats.org/package/2006/relationships"><Relationship Type="http://schemas.openxmlformats.org/officeDocument/2006/relationships/image" Target="/ppt/media/image41.png" Id="R47d791fddb9640fa" /><Relationship Type="http://schemas.openxmlformats.org/officeDocument/2006/relationships/image" Target="/ppt/media/image42.png" Id="Rcff078b476974aa1" /><Relationship Type="http://schemas.openxmlformats.org/officeDocument/2006/relationships/notesSlide" Target="/ppt/notesSlides/notesSlide20.xml" Id="Rd87e2e50db4b47df" /><Relationship Type="http://schemas.openxmlformats.org/officeDocument/2006/relationships/slideLayout" Target="/ppt/slideLayouts/slideLayout12.xml" Id="Ra94c2f7c30b04521" /><Relationship Type="http://schemas.openxmlformats.org/officeDocument/2006/relationships/hyperlink" Target="https://doi.org/10.1007/978-3-319-74615-9_8" TargetMode="External" Id="rcId9232f69a358b4e7e" /></Relationships>
</file>

<file path=ppt/slides/_rels/slide22.xml.rels>&#65279;<?xml version="1.0" encoding="utf-8"?><Relationships xmlns="http://schemas.openxmlformats.org/package/2006/relationships"><Relationship Type="http://schemas.openxmlformats.org/officeDocument/2006/relationships/notesSlide" Target="/ppt/notesSlides/notesSlide21.xml" Id="Ra5028d90841a41d5" /><Relationship Type="http://schemas.openxmlformats.org/officeDocument/2006/relationships/slideLayout" Target="/ppt/slideLayouts/slideLayout12.xml" Id="R9090556ce438429e" /></Relationships>
</file>

<file path=ppt/slides/_rels/slide23.xml.rels>&#65279;<?xml version="1.0" encoding="utf-8"?><Relationships xmlns="http://schemas.openxmlformats.org/package/2006/relationships"><Relationship Type="http://schemas.openxmlformats.org/officeDocument/2006/relationships/notesSlide" Target="/ppt/notesSlides/notesSlide22.xml" Id="Rba64fad3ed9a42f0" /><Relationship Type="http://schemas.openxmlformats.org/officeDocument/2006/relationships/slideLayout" Target="/ppt/slideLayouts/slideLayout12.xml" Id="Rff0dc28b60eb43f8" /></Relationships>
</file>

<file path=ppt/slides/_rels/slide24.xml.rels>&#65279;<?xml version="1.0" encoding="utf-8"?><Relationships xmlns="http://schemas.openxmlformats.org/package/2006/relationships"><Relationship Type="http://schemas.openxmlformats.org/officeDocument/2006/relationships/slideLayout" Target="/ppt/slideLayouts/slideLayout12.xml" Id="R6d82d6b510294b7a" /></Relationships>
</file>

<file path=ppt/slides/_rels/slide25.xml.rels>&#65279;<?xml version="1.0" encoding="utf-8"?><Relationships xmlns="http://schemas.openxmlformats.org/package/2006/relationships"><Relationship Type="http://schemas.openxmlformats.org/officeDocument/2006/relationships/slideLayout" Target="/ppt/slideLayouts/slideLayout12.xml" Id="Re69f5f98de9c490f" /><Relationship Type="http://schemas.openxmlformats.org/officeDocument/2006/relationships/hyperlink" Target="https://doi.org/10.1088/1361-6498/ac7d18" TargetMode="External" Id="rcIda7394d9c421643ba" /></Relationships>
</file>

<file path=ppt/slides/_rels/slide26.xml.rels>&#65279;<?xml version="1.0" encoding="utf-8"?><Relationships xmlns="http://schemas.openxmlformats.org/package/2006/relationships"><Relationship Type="http://schemas.openxmlformats.org/officeDocument/2006/relationships/slideLayout" Target="/ppt/slideLayouts/slideLayout12.xml" Id="Rf440d093463649a1" /></Relationships>
</file>

<file path=ppt/slides/_rels/slide27.xml.rels>&#65279;<?xml version="1.0" encoding="utf-8"?><Relationships xmlns="http://schemas.openxmlformats.org/package/2006/relationships"><Relationship Type="http://schemas.openxmlformats.org/officeDocument/2006/relationships/image" Target="/ppt/media/image43.png" Id="R1588e973e72d4eba" /><Relationship Type="http://schemas.openxmlformats.org/officeDocument/2006/relationships/notesSlide" Target="/ppt/notesSlides/notesSlide23.xml" Id="Racb8d3f93eed4280" /><Relationship Type="http://schemas.openxmlformats.org/officeDocument/2006/relationships/slideLayout" Target="/ppt/slideLayouts/slideLayout12.xml" Id="R164930fa246443b6" /></Relationships>
</file>

<file path=ppt/slides/_rels/slide28.xml.rels>&#65279;<?xml version="1.0" encoding="utf-8"?><Relationships xmlns="http://schemas.openxmlformats.org/package/2006/relationships"><Relationship Type="http://schemas.openxmlformats.org/officeDocument/2006/relationships/notesSlide" Target="/ppt/notesSlides/notesSlide24.xml" Id="Re9467c1ed35a47ab" /><Relationship Type="http://schemas.openxmlformats.org/officeDocument/2006/relationships/slideLayout" Target="/ppt/slideLayouts/slideLayout12.xml" Id="R726553169c5c4612" /><Relationship Type="http://schemas.openxmlformats.org/officeDocument/2006/relationships/hyperlink" Target="https://doi.org/10.1001/dmp.2011.22" TargetMode="External" Id="rcId6bad45e917614641" /><Relationship Type="http://schemas.openxmlformats.org/officeDocument/2006/relationships/hyperlink" Target="https://doi.org/10.1088/1361-6498/ac7d18" TargetMode="External" Id="rcIddaca293bef094f1d" /></Relationships>
</file>

<file path=ppt/slides/_rels/slide29.xml.rels>&#65279;<?xml version="1.0" encoding="utf-8"?><Relationships xmlns="http://schemas.openxmlformats.org/package/2006/relationships"><Relationship Type="http://schemas.openxmlformats.org/officeDocument/2006/relationships/slideLayout" Target="/ppt/slideLayouts/slideLayout12.xml" Id="R9775fc6842bd459c" /></Relationships>
</file>

<file path=ppt/slides/_rels/slide3.xml.rels>&#65279;<?xml version="1.0" encoding="utf-8"?><Relationships xmlns="http://schemas.openxmlformats.org/package/2006/relationships"><Relationship Type="http://schemas.openxmlformats.org/officeDocument/2006/relationships/image" Target="/ppt/media/image34.png" Id="Rcb9c562212014446" /><Relationship Type="http://schemas.openxmlformats.org/officeDocument/2006/relationships/image" Target="/ppt/media/image35.png" Id="R1bc06dd530854cbd" /><Relationship Type="http://schemas.openxmlformats.org/officeDocument/2006/relationships/notesSlide" Target="/ppt/notesSlides/notesSlide3.xml" Id="R4f6f1dd8a60e4040" /><Relationship Type="http://schemas.openxmlformats.org/officeDocument/2006/relationships/slideLayout" Target="/ppt/slideLayouts/slideLayout4.xml" Id="Raada1f8d5b804930" /><Relationship Type="http://schemas.openxmlformats.org/officeDocument/2006/relationships/hyperlink" Target="https://www.britannica.com/event/Oklahoma-City-bombing" TargetMode="External" Id="rcId40c5780f95794edf" /></Relationships>
</file>

<file path=ppt/slides/_rels/slide30.xml.rels>&#65279;<?xml version="1.0" encoding="utf-8"?><Relationships xmlns="http://schemas.openxmlformats.org/package/2006/relationships"><Relationship Type="http://schemas.openxmlformats.org/officeDocument/2006/relationships/image" Target="/ppt/media/image44.png" Id="R71c72df4a718456d" /><Relationship Type="http://schemas.openxmlformats.org/officeDocument/2006/relationships/slideLayout" Target="/ppt/slideLayouts/slideLayout12.xml" Id="Rce36049502174b64" /></Relationships>
</file>

<file path=ppt/slides/_rels/slide31.xml.rels>&#65279;<?xml version="1.0" encoding="utf-8"?><Relationships xmlns="http://schemas.openxmlformats.org/package/2006/relationships"><Relationship Type="http://schemas.openxmlformats.org/officeDocument/2006/relationships/image" Target="/ppt/media/image45.png" Id="R7d204e325d5b4e7d" /><Relationship Type="http://schemas.openxmlformats.org/officeDocument/2006/relationships/image" Target="/ppt/media/image46.png" Id="Rf1a8a25704cf4b95" /><Relationship Type="http://schemas.openxmlformats.org/officeDocument/2006/relationships/slideLayout" Target="/ppt/slideLayouts/slideLayout21.xml" Id="Re6326694db694792" /></Relationships>
</file>

<file path=ppt/slides/_rels/slide32.xml.rels>&#65279;<?xml version="1.0" encoding="utf-8"?><Relationships xmlns="http://schemas.openxmlformats.org/package/2006/relationships"><Relationship Type="http://schemas.openxmlformats.org/officeDocument/2006/relationships/image" Target="/ppt/media/image47.png" Id="Rbe97b0634304470c" /><Relationship Type="http://schemas.openxmlformats.org/officeDocument/2006/relationships/image" Target="/ppt/media/image2.emf" Id="Rc6b38613ead04263" /><Relationship Type="http://schemas.openxmlformats.org/officeDocument/2006/relationships/image" Target="/ppt/media/image48.png" Id="R6e20cf92ea534af7" /><Relationship Type="http://schemas.openxmlformats.org/officeDocument/2006/relationships/image" Target="/ppt/media/image49.png" Id="R8db927a74ddf43e2" /><Relationship Type="http://schemas.openxmlformats.org/officeDocument/2006/relationships/image" Target="/ppt/media/image50.png" Id="R8e6b20dc8f0e45db" /><Relationship Type="http://schemas.openxmlformats.org/officeDocument/2006/relationships/oleObject" Target="/ppt/slides/embeddings/embeddedObject.bin" Id="R291c63e9873b4a7a" /><Relationship Type="http://schemas.openxmlformats.org/officeDocument/2006/relationships/oleObject" Target="/ppt/slides/embeddings/embeddedObject2.bin" Id="R67192b8194e841f7" /><Relationship Type="http://schemas.openxmlformats.org/officeDocument/2006/relationships/oleObject" Target="/ppt/slides/embeddings/embeddedObject3.bin" Id="R9ca0e4e2aeb54549" /><Relationship Type="http://schemas.openxmlformats.org/officeDocument/2006/relationships/oleObject" Target="/ppt/slides/embeddings/embeddedObject4.bin" Id="R7a68e4ddd7694609" /><Relationship Type="http://schemas.openxmlformats.org/officeDocument/2006/relationships/oleObject" Target="/ppt/slides/embeddings/embeddedObject5.bin" Id="Rb6dd442e876d4280" /><Relationship Type="http://schemas.openxmlformats.org/officeDocument/2006/relationships/oleObject" Target="/ppt/slides/embeddings/embeddedObject6.bin" Id="R10c1a417b7874d27" /><Relationship Type="http://schemas.openxmlformats.org/officeDocument/2006/relationships/oleObject" Target="/ppt/slides/embeddings/embeddedObject7.bin" Id="R04ac1dcbcc9b445c" /><Relationship Type="http://schemas.openxmlformats.org/officeDocument/2006/relationships/oleObject" Target="/ppt/slides/embeddings/embeddedObject8.bin" Id="R537a9f62a4cd40d2" /><Relationship Type="http://schemas.openxmlformats.org/officeDocument/2006/relationships/notesSlide" Target="/ppt/notesSlides/notesSlide25.xml" Id="R66aaaf065d4d4a59" /><Relationship Type="http://schemas.openxmlformats.org/officeDocument/2006/relationships/slideLayout" Target="/ppt/slideLayouts/slideLayout20.xml" Id="R6192967e34ad416c" /></Relationships>
</file>

<file path=ppt/slides/_rels/slide33.xml.rels>&#65279;<?xml version="1.0" encoding="utf-8"?><Relationships xmlns="http://schemas.openxmlformats.org/package/2006/relationships"><Relationship Type="http://schemas.openxmlformats.org/officeDocument/2006/relationships/slideLayout" Target="/ppt/slideLayouts/slideLayout20.xml" Id="R8b8a4d2c4323494c" /></Relationships>
</file>

<file path=ppt/slides/_rels/slide34.xml.rels>&#65279;<?xml version="1.0" encoding="utf-8"?><Relationships xmlns="http://schemas.openxmlformats.org/package/2006/relationships"><Relationship Type="http://schemas.openxmlformats.org/officeDocument/2006/relationships/image" Target="/ppt/media/image51.png" Id="R909151bb10cb444f" /><Relationship Type="http://schemas.openxmlformats.org/officeDocument/2006/relationships/image" Target="/ppt/media/image45.png" Id="R0ce776f8002f4d0b" /><Relationship Type="http://schemas.openxmlformats.org/officeDocument/2006/relationships/slideLayout" Target="/ppt/slideLayouts/slideLayout20.xml" Id="Ra4cbb5adc8a742c2" /></Relationships>
</file>

<file path=ppt/slides/_rels/slide35.xml.rels>&#65279;<?xml version="1.0" encoding="utf-8"?><Relationships xmlns="http://schemas.openxmlformats.org/package/2006/relationships"><Relationship Type="http://schemas.openxmlformats.org/officeDocument/2006/relationships/slideLayout" Target="/ppt/slideLayouts/slideLayout20.xml" Id="Rf660a90285db415f" /></Relationships>
</file>

<file path=ppt/slides/_rels/slide36.xml.rels>&#65279;<?xml version="1.0" encoding="utf-8"?><Relationships xmlns="http://schemas.openxmlformats.org/package/2006/relationships"><Relationship Type="http://schemas.openxmlformats.org/officeDocument/2006/relationships/image" Target="/ppt/media/image45.png" Id="R4db75f6659aa44f7" /><Relationship Type="http://schemas.openxmlformats.org/officeDocument/2006/relationships/image" Target="/ppt/media/image3.jpg" Id="Rd36fa3c28e444618" /><Relationship Type="http://schemas.openxmlformats.org/officeDocument/2006/relationships/image" Target="/ppt/media/image4.jpg" Id="Rbe51e9f48fa94372" /><Relationship Type="http://schemas.openxmlformats.org/officeDocument/2006/relationships/slideLayout" Target="/ppt/slideLayouts/slideLayout20.xml" Id="R5c2783e1222543a5" /></Relationships>
</file>

<file path=ppt/slides/_rels/slide37.xml.rels>&#65279;<?xml version="1.0" encoding="utf-8"?><Relationships xmlns="http://schemas.openxmlformats.org/package/2006/relationships"><Relationship Type="http://schemas.openxmlformats.org/officeDocument/2006/relationships/slideLayout" Target="/ppt/slideLayouts/slideLayout20.xml" Id="Rddb82e4f16264392" /></Relationships>
</file>

<file path=ppt/slides/_rels/slide38.xml.rels>&#65279;<?xml version="1.0" encoding="utf-8"?><Relationships xmlns="http://schemas.openxmlformats.org/package/2006/relationships"><Relationship Type="http://schemas.openxmlformats.org/officeDocument/2006/relationships/slideLayout" Target="/ppt/slideLayouts/slideLayout20.xml" Id="R47a3c7b9b3f84060" /></Relationships>
</file>

<file path=ppt/slides/_rels/slide39.xml.rels>&#65279;<?xml version="1.0" encoding="utf-8"?><Relationships xmlns="http://schemas.openxmlformats.org/package/2006/relationships"><Relationship Type="http://schemas.openxmlformats.org/officeDocument/2006/relationships/slideLayout" Target="/ppt/slideLayouts/slideLayout20.xml" Id="R613ca7b0a27b4200" /></Relationships>
</file>

<file path=ppt/slides/_rels/slide4.xml.rels>&#65279;<?xml version="1.0" encoding="utf-8"?><Relationships xmlns="http://schemas.openxmlformats.org/package/2006/relationships"><Relationship Type="http://schemas.openxmlformats.org/officeDocument/2006/relationships/notesSlide" Target="/ppt/notesSlides/notesSlide4.xml" Id="R09806d419a4f4078" /><Relationship Type="http://schemas.openxmlformats.org/officeDocument/2006/relationships/slideLayout" Target="/ppt/slideLayouts/slideLayout4.xml" Id="Ra1e27c8fab71454b" /></Relationships>
</file>

<file path=ppt/slides/_rels/slide40.xml.rels>&#65279;<?xml version="1.0" encoding="utf-8"?><Relationships xmlns="http://schemas.openxmlformats.org/package/2006/relationships"><Relationship Type="http://schemas.openxmlformats.org/officeDocument/2006/relationships/image" Target="/ppt/media/image45.png" Id="R312f9d5f9f0a400b" /><Relationship Type="http://schemas.openxmlformats.org/officeDocument/2006/relationships/image" Target="/ppt/media/image52.png" Id="R4a52c279050f4aef" /><Relationship Type="http://schemas.openxmlformats.org/officeDocument/2006/relationships/slideLayout" Target="/ppt/slideLayouts/slideLayout20.xml" Id="Rc939ff05bb64429f" /></Relationships>
</file>

<file path=ppt/slides/_rels/slide41.xml.rels>&#65279;<?xml version="1.0" encoding="utf-8"?><Relationships xmlns="http://schemas.openxmlformats.org/package/2006/relationships"><Relationship Type="http://schemas.openxmlformats.org/officeDocument/2006/relationships/image" Target="/ppt/media/image5.jpg" Id="R0145ddf9ebf84db7" /><Relationship Type="http://schemas.openxmlformats.org/officeDocument/2006/relationships/image" Target="/ppt/media/image6.jpg" Id="R91ba7a72738c4ce5" /><Relationship Type="http://schemas.openxmlformats.org/officeDocument/2006/relationships/image" Target="/ppt/media/image7.jpg" Id="Rea8327c69bfe43b7" /><Relationship Type="http://schemas.openxmlformats.org/officeDocument/2006/relationships/image" Target="/ppt/media/image8.jpg" Id="R4702a931ab3a4aba" /><Relationship Type="http://schemas.openxmlformats.org/officeDocument/2006/relationships/image" Target="/ppt/media/image9.jpg" Id="R2c2c1ea07ade435e" /><Relationship Type="http://schemas.openxmlformats.org/officeDocument/2006/relationships/image" Target="/ppt/media/image53.png" Id="R51ab685601464b2a" /><Relationship Type="http://schemas.openxmlformats.org/officeDocument/2006/relationships/image" Target="/ppt/media/image54.png" Id="R0d87b6a004f34121" /><Relationship Type="http://schemas.openxmlformats.org/officeDocument/2006/relationships/image" Target="/ppt/media/image55.png" Id="R383465af254844b0" /><Relationship Type="http://schemas.openxmlformats.org/officeDocument/2006/relationships/image" Target="/ppt/media/image56.png" Id="R085387e1304c4e59" /><Relationship Type="http://schemas.openxmlformats.org/officeDocument/2006/relationships/image" Target="/ppt/media/image10.jpg" Id="Rfaf35b60c0334860" /><Relationship Type="http://schemas.openxmlformats.org/officeDocument/2006/relationships/image" Target="/ppt/media/image57.png" Id="R7361f5f1d287405e" /><Relationship Type="http://schemas.openxmlformats.org/officeDocument/2006/relationships/slideLayout" Target="/ppt/slideLayouts/slideLayout20.xml" Id="R1f645d84519541a5" /></Relationships>
</file>

<file path=ppt/slides/_rels/slide42.xml.rels>&#65279;<?xml version="1.0" encoding="utf-8"?><Relationships xmlns="http://schemas.openxmlformats.org/package/2006/relationships"><Relationship Type="http://schemas.openxmlformats.org/officeDocument/2006/relationships/image" Target="/ppt/media/image45.png" Id="Ra6910c0a8bd2480e" /><Relationship Type="http://schemas.openxmlformats.org/officeDocument/2006/relationships/slideLayout" Target="/ppt/slideLayouts/slideLayout20.xml" Id="Rc478e16dd3934c90" /></Relationships>
</file>

<file path=ppt/slides/_rels/slide43.xml.rels>&#65279;<?xml version="1.0" encoding="utf-8"?><Relationships xmlns="http://schemas.openxmlformats.org/package/2006/relationships"><Relationship Type="http://schemas.openxmlformats.org/officeDocument/2006/relationships/image" Target="/ppt/media/image45.png" Id="R4b1e5fbe03414094" /><Relationship Type="http://schemas.openxmlformats.org/officeDocument/2006/relationships/image" Target="/ppt/media/image58.png" Id="R41735f1ed018441a" /><Relationship Type="http://schemas.openxmlformats.org/officeDocument/2006/relationships/image" Target="/ppt/media/image59.png" Id="R269991c75b8e45fa" /><Relationship Type="http://schemas.openxmlformats.org/officeDocument/2006/relationships/slideLayout" Target="/ppt/slideLayouts/slideLayout20.xml" Id="Rcf00b7831c4d4231" /></Relationships>
</file>

<file path=ppt/slides/_rels/slide44.xml.rels>&#65279;<?xml version="1.0" encoding="utf-8"?><Relationships xmlns="http://schemas.openxmlformats.org/package/2006/relationships"><Relationship Type="http://schemas.openxmlformats.org/officeDocument/2006/relationships/image" Target="/ppt/media/image45.png" Id="R88f7cfccc0bb433b" /><Relationship Type="http://schemas.openxmlformats.org/officeDocument/2006/relationships/image" Target="/ppt/media/image60.png" Id="R042e62d150a24e9f" /><Relationship Type="http://schemas.openxmlformats.org/officeDocument/2006/relationships/image" Target="/ppt/media/image61.png" Id="R3b44fbea29074d2d" /><Relationship Type="http://schemas.openxmlformats.org/officeDocument/2006/relationships/image" Target="/ppt/media/image3.emf" Id="R7664093962c1454d" /><Relationship Type="http://schemas.openxmlformats.org/officeDocument/2006/relationships/slideLayout" Target="/ppt/slideLayouts/slideLayout20.xml" Id="Ra3e429b870284e2b" /></Relationships>
</file>

<file path=ppt/slides/_rels/slide45.xml.rels>&#65279;<?xml version="1.0" encoding="utf-8"?><Relationships xmlns="http://schemas.openxmlformats.org/package/2006/relationships"><Relationship Type="http://schemas.openxmlformats.org/officeDocument/2006/relationships/image" Target="/ppt/media/image45.png" Id="Rb05683a03e614b3b" /><Relationship Type="http://schemas.openxmlformats.org/officeDocument/2006/relationships/image" Target="/ppt/media/image62.png" Id="Rc5a8144d08e347a1" /><Relationship Type="http://schemas.openxmlformats.org/officeDocument/2006/relationships/notesSlide" Target="/ppt/notesSlides/notesSlide26.xml" Id="Rb529250d0d144083" /><Relationship Type="http://schemas.openxmlformats.org/officeDocument/2006/relationships/slideLayout" Target="/ppt/slideLayouts/slideLayout20.xml" Id="Rfeb9d2be99b3482c" /></Relationships>
</file>

<file path=ppt/slides/_rels/slide46.xml.rels>&#65279;<?xml version="1.0" encoding="utf-8"?><Relationships xmlns="http://schemas.openxmlformats.org/package/2006/relationships"><Relationship Type="http://schemas.openxmlformats.org/officeDocument/2006/relationships/slideLayout" Target="/ppt/slideLayouts/slideLayout20.xml" Id="R1e10f6a7c9414fc5" /></Relationships>
</file>

<file path=ppt/slides/_rels/slide47.xml.rels>&#65279;<?xml version="1.0" encoding="utf-8"?><Relationships xmlns="http://schemas.openxmlformats.org/package/2006/relationships"><Relationship Type="http://schemas.openxmlformats.org/officeDocument/2006/relationships/image" Target="/ppt/media/image11.jpg" Id="R26310e7952674123" /><Relationship Type="http://schemas.openxmlformats.org/officeDocument/2006/relationships/image" Target="/ppt/media/image12.jpg" Id="R70651812fcde4699" /><Relationship Type="http://schemas.openxmlformats.org/officeDocument/2006/relationships/slideLayout" Target="/ppt/slideLayouts/slideLayout20.xml" Id="R02fb7f8ffb854240" /><Relationship Type="http://schemas.openxmlformats.org/officeDocument/2006/relationships/hyperlink" Target="mailto:NickDainMD@aol.com" TargetMode="External" Id="rcIddc5c905f37ec4d22" /><Relationship Type="http://schemas.openxmlformats.org/officeDocument/2006/relationships/hyperlink" Target="mailto:D@aol.com" TargetMode="External" Id="rcIdca3141808b214e80" /><Relationship Type="http://schemas.openxmlformats.org/officeDocument/2006/relationships/hyperlink" Target="mailto:Nicholas.Dainiak@Yale.edu" TargetMode="External" Id="rcId74f4aed6b12f4996" /></Relationships>
</file>

<file path=ppt/slides/_rels/slide48.xml.rels>&#65279;<?xml version="1.0" encoding="utf-8"?><Relationships xmlns="http://schemas.openxmlformats.org/package/2006/relationships"><Relationship Type="http://schemas.openxmlformats.org/officeDocument/2006/relationships/image" Target="/ppt/media/image13.jpg" Id="R4aa3bfe02aa64009" /><Relationship Type="http://schemas.openxmlformats.org/officeDocument/2006/relationships/image" Target="/ppt/media/image14.jpg" Id="R198bfeecdd8c499d" /><Relationship Type="http://schemas.openxmlformats.org/officeDocument/2006/relationships/image" Target="/ppt/media/image63.png" Id="R94f8b54df6744a52" /><Relationship Type="http://schemas.openxmlformats.org/officeDocument/2006/relationships/image" Target="/ppt/media/image15.jpg" Id="Rdcdfa0edbb52447b" /><Relationship Type="http://schemas.openxmlformats.org/officeDocument/2006/relationships/slideLayout" Target="/ppt/slideLayouts/slideLayout31.xml" Id="Re2915b1c2cf341ae" /><Relationship Type="http://schemas.openxmlformats.org/officeDocument/2006/relationships/image" Target="cid:image006.png@01DA93F1.13862210" TargetMode="External" Id="rcIde65eeab74d984620" /></Relationships>
</file>

<file path=ppt/slides/_rels/slide49.xml.rels>&#65279;<?xml version="1.0" encoding="utf-8"?><Relationships xmlns="http://schemas.openxmlformats.org/package/2006/relationships"><Relationship Type="http://schemas.openxmlformats.org/officeDocument/2006/relationships/image" Target="/ppt/media/image64.png" Id="R81c79753a2034065" /><Relationship Type="http://schemas.openxmlformats.org/officeDocument/2006/relationships/slideLayout" Target="/ppt/slideLayouts/slideLayout40.xml" Id="Ra065dc33204e44dd" /></Relationships>
</file>

<file path=ppt/slides/_rels/slide5.xml.rels>&#65279;<?xml version="1.0" encoding="utf-8"?><Relationships xmlns="http://schemas.openxmlformats.org/package/2006/relationships"><Relationship Type="http://schemas.openxmlformats.org/officeDocument/2006/relationships/notesSlide" Target="/ppt/notesSlides/notesSlide5.xml" Id="R477ff88ff8094eca" /><Relationship Type="http://schemas.openxmlformats.org/officeDocument/2006/relationships/slideLayout" Target="/ppt/slideLayouts/slideLayout4.xml" Id="R8ccc5cd6520d468c" /></Relationships>
</file>

<file path=ppt/slides/_rels/slide50.xml.rels>&#65279;<?xml version="1.0" encoding="utf-8"?><Relationships xmlns="http://schemas.openxmlformats.org/package/2006/relationships"><Relationship Type="http://schemas.openxmlformats.org/officeDocument/2006/relationships/slideLayout" Target="/ppt/slideLayouts/slideLayout40.xml" Id="Rc12b32fd569a49ad" /></Relationships>
</file>

<file path=ppt/slides/_rels/slide51.xml.rels>&#65279;<?xml version="1.0" encoding="utf-8"?><Relationships xmlns="http://schemas.openxmlformats.org/package/2006/relationships"><Relationship Type="http://schemas.openxmlformats.org/officeDocument/2006/relationships/image" Target="/ppt/media/image65.png" Id="R5b8c279e46b24fab" /><Relationship Type="http://schemas.openxmlformats.org/officeDocument/2006/relationships/image" Target="/ppt/media/image.image" Id="R81a22e659b7045f3" /><Relationship Type="http://schemas.openxmlformats.org/officeDocument/2006/relationships/slideLayout" Target="/ppt/slideLayouts/slideLayout40.xml" Id="R2acb6526a1a140c7" /></Relationships>
</file>

<file path=ppt/slides/_rels/slide52.xml.rels>&#65279;<?xml version="1.0" encoding="utf-8"?><Relationships xmlns="http://schemas.openxmlformats.org/package/2006/relationships"><Relationship Type="http://schemas.openxmlformats.org/officeDocument/2006/relationships/image" Target="/ppt/media/image.image" Id="R5252f2cc61364a2c" /><Relationship Type="http://schemas.openxmlformats.org/officeDocument/2006/relationships/slideLayout" Target="/ppt/slideLayouts/slideLayout40.xml" Id="R4aa2c7e706a74fd8" /></Relationships>
</file>

<file path=ppt/slides/_rels/slide53.xml.rels>&#65279;<?xml version="1.0" encoding="utf-8"?><Relationships xmlns="http://schemas.openxmlformats.org/package/2006/relationships"><Relationship Type="http://schemas.openxmlformats.org/officeDocument/2006/relationships/slideLayout" Target="/ppt/slideLayouts/slideLayout40.xml" Id="Ref9985e3516c4cd7" /></Relationships>
</file>

<file path=ppt/slides/_rels/slide54.xml.rels>&#65279;<?xml version="1.0" encoding="utf-8"?><Relationships xmlns="http://schemas.openxmlformats.org/package/2006/relationships"><Relationship Type="http://schemas.openxmlformats.org/officeDocument/2006/relationships/image" Target="/ppt/media/image2.image" Id="R30b927710a0e4842" /><Relationship Type="http://schemas.openxmlformats.org/officeDocument/2006/relationships/image" Target="/ppt/media/image66.png" Id="Rbefeafc7a6444265" /><Relationship Type="http://schemas.openxmlformats.org/officeDocument/2006/relationships/image" Target="/ppt/media/image3.image" Id="R1ffd98b75f234321" /><Relationship Type="http://schemas.openxmlformats.org/officeDocument/2006/relationships/slideLayout" Target="/ppt/slideLayouts/slideLayout43.xml" Id="R1bf7160a45784c84" /></Relationships>
</file>

<file path=ppt/slides/_rels/slide55.xml.rels>&#65279;<?xml version="1.0" encoding="utf-8"?><Relationships xmlns="http://schemas.openxmlformats.org/package/2006/relationships"><Relationship Type="http://schemas.openxmlformats.org/officeDocument/2006/relationships/slideLayout" Target="/ppt/slideLayouts/slideLayout43.xml" Id="Rc530eb2e996f4bf6" /></Relationships>
</file>

<file path=ppt/slides/_rels/slide56.xml.rels>&#65279;<?xml version="1.0" encoding="utf-8"?><Relationships xmlns="http://schemas.openxmlformats.org/package/2006/relationships"><Relationship Type="http://schemas.openxmlformats.org/officeDocument/2006/relationships/image" Target="/ppt/media/image4.image" Id="R50f3e158daa74608" /><Relationship Type="http://schemas.openxmlformats.org/officeDocument/2006/relationships/image" Target="/ppt/media/image5.image" Id="R66221ae3f34c4418" /><Relationship Type="http://schemas.openxmlformats.org/officeDocument/2006/relationships/image" Target="/ppt/media/image6.image" Id="Rab2057309b304ffd" /><Relationship Type="http://schemas.openxmlformats.org/officeDocument/2006/relationships/image" Target="/ppt/media/image7.image" Id="Rda43eea28e944c4e" /><Relationship Type="http://schemas.openxmlformats.org/officeDocument/2006/relationships/slideLayout" Target="/ppt/slideLayouts/slideLayout40.xml" Id="R6eb4bbc451fa4f75" /></Relationships>
</file>

<file path=ppt/slides/_rels/slide57.xml.rels>&#65279;<?xml version="1.0" encoding="utf-8"?><Relationships xmlns="http://schemas.openxmlformats.org/package/2006/relationships"><Relationship Type="http://schemas.openxmlformats.org/officeDocument/2006/relationships/image" Target="/ppt/media/image8.image" Id="R54d5e174dd0a478f" /><Relationship Type="http://schemas.openxmlformats.org/officeDocument/2006/relationships/slideLayout" Target="/ppt/slideLayouts/slideLayout40.xml" Id="R4073138af1984f06" /></Relationships>
</file>

<file path=ppt/slides/_rels/slide58.xml.rels>&#65279;<?xml version="1.0" encoding="utf-8"?><Relationships xmlns="http://schemas.openxmlformats.org/package/2006/relationships"><Relationship Type="http://schemas.openxmlformats.org/officeDocument/2006/relationships/image" Target="/ppt/media/image9.image" Id="R537bb005c46d4310" /><Relationship Type="http://schemas.openxmlformats.org/officeDocument/2006/relationships/image" Target="/ppt/media/image10.image" Id="Rf086216651624621" /><Relationship Type="http://schemas.openxmlformats.org/officeDocument/2006/relationships/image" Target="/ppt/media/image11.image" Id="Rc958be410fc24aad" /><Relationship Type="http://schemas.openxmlformats.org/officeDocument/2006/relationships/slideLayout" Target="/ppt/slideLayouts/slideLayout40.xml" Id="Rbe941e38280140f0" /></Relationships>
</file>

<file path=ppt/slides/_rels/slide59.xml.rels>&#65279;<?xml version="1.0" encoding="utf-8"?><Relationships xmlns="http://schemas.openxmlformats.org/package/2006/relationships"><Relationship Type="http://schemas.openxmlformats.org/officeDocument/2006/relationships/image" Target="/ppt/media/image67.png" Id="Ra499261dfa574773" /><Relationship Type="http://schemas.openxmlformats.org/officeDocument/2006/relationships/slideLayout" Target="/ppt/slideLayouts/slideLayout39.xml" Id="R236aaae4c32b49a0" /></Relationships>
</file>

<file path=ppt/slides/_rels/slide6.xml.rels>&#65279;<?xml version="1.0" encoding="utf-8"?><Relationships xmlns="http://schemas.openxmlformats.org/package/2006/relationships"><Relationship Type="http://schemas.openxmlformats.org/officeDocument/2006/relationships/image" Target="/ppt/media/image36.png" Id="R170478a856eb4780" /><Relationship Type="http://schemas.openxmlformats.org/officeDocument/2006/relationships/notesSlide" Target="/ppt/notesSlides/notesSlide6.xml" Id="R030f372ae8a14923" /><Relationship Type="http://schemas.openxmlformats.org/officeDocument/2006/relationships/slideLayout" Target="/ppt/slideLayouts/slideLayout4.xml" Id="Rc62975a2d57440de" /></Relationships>
</file>

<file path=ppt/slides/_rels/slide60.xml.rels>&#65279;<?xml version="1.0" encoding="utf-8"?><Relationships xmlns="http://schemas.openxmlformats.org/package/2006/relationships"><Relationship Type="http://schemas.openxmlformats.org/officeDocument/2006/relationships/image" Target="/ppt/media/image12.image" Id="Ra7d0e3ad77834615" /><Relationship Type="http://schemas.openxmlformats.org/officeDocument/2006/relationships/slideLayout" Target="/ppt/slideLayouts/slideLayout40.xml" Id="Rf19b75dcf3c64355" /></Relationships>
</file>

<file path=ppt/slides/_rels/slide61.xml.rels>&#65279;<?xml version="1.0" encoding="utf-8"?><Relationships xmlns="http://schemas.openxmlformats.org/package/2006/relationships"><Relationship Type="http://schemas.openxmlformats.org/officeDocument/2006/relationships/image" Target="/ppt/media/image13.image" Id="Rdaaf3ab795be4893" /><Relationship Type="http://schemas.openxmlformats.org/officeDocument/2006/relationships/slideLayout" Target="/ppt/slideLayouts/slideLayout40.xml" Id="R962a30d3e1604436" /></Relationships>
</file>

<file path=ppt/slides/_rels/slide62.xml.rels>&#65279;<?xml version="1.0" encoding="utf-8"?><Relationships xmlns="http://schemas.openxmlformats.org/package/2006/relationships"><Relationship Type="http://schemas.openxmlformats.org/officeDocument/2006/relationships/image" Target="/ppt/media/image14.image" Id="R946ef9887ac546f8" /><Relationship Type="http://schemas.openxmlformats.org/officeDocument/2006/relationships/slideLayout" Target="/ppt/slideLayouts/slideLayout39.xml" Id="R81a5180b50394472" /></Relationships>
</file>

<file path=ppt/slides/_rels/slide63.xml.rels>&#65279;<?xml version="1.0" encoding="utf-8"?><Relationships xmlns="http://schemas.openxmlformats.org/package/2006/relationships"><Relationship Type="http://schemas.openxmlformats.org/officeDocument/2006/relationships/slideLayout" Target="/ppt/slideLayouts/slideLayout40.xml" Id="Rfcc4378f2062407a" /></Relationships>
</file>

<file path=ppt/slides/_rels/slide64.xml.rels>&#65279;<?xml version="1.0" encoding="utf-8"?><Relationships xmlns="http://schemas.openxmlformats.org/package/2006/relationships"><Relationship Type="http://schemas.openxmlformats.org/officeDocument/2006/relationships/slideLayout" Target="/ppt/slideLayouts/slideLayout40.xml" Id="Rb0636d7a9acc42a3" /></Relationships>
</file>

<file path=ppt/slides/_rels/slide65.xml.rels>&#65279;<?xml version="1.0" encoding="utf-8"?><Relationships xmlns="http://schemas.openxmlformats.org/package/2006/relationships"><Relationship Type="http://schemas.openxmlformats.org/officeDocument/2006/relationships/slideLayout" Target="/ppt/slideLayouts/slideLayout40.xml" Id="Rf0aa10c2288f401c" /></Relationships>
</file>

<file path=ppt/slides/_rels/slide66.xml.rels>&#65279;<?xml version="1.0" encoding="utf-8"?><Relationships xmlns="http://schemas.openxmlformats.org/package/2006/relationships"><Relationship Type="http://schemas.openxmlformats.org/officeDocument/2006/relationships/slideLayout" Target="/ppt/slideLayouts/slideLayout40.xml" Id="R2df56b3a15d249f8" /></Relationships>
</file>

<file path=ppt/slides/_rels/slide67.xml.rels>&#65279;<?xml version="1.0" encoding="utf-8"?><Relationships xmlns="http://schemas.openxmlformats.org/package/2006/relationships"><Relationship Type="http://schemas.openxmlformats.org/officeDocument/2006/relationships/slideLayout" Target="/ppt/slideLayouts/slideLayout43.xml" Id="R073fa17987024f64" /></Relationships>
</file>

<file path=ppt/slides/_rels/slide68.xml.rels>&#65279;<?xml version="1.0" encoding="utf-8"?><Relationships xmlns="http://schemas.openxmlformats.org/package/2006/relationships"><Relationship Type="http://schemas.openxmlformats.org/officeDocument/2006/relationships/slideLayout" Target="/ppt/slideLayouts/slideLayout40.xml" Id="R87aa2d7c1d0d440e" /></Relationships>
</file>

<file path=ppt/slides/_rels/slide69.xml.rels>&#65279;<?xml version="1.0" encoding="utf-8"?><Relationships xmlns="http://schemas.openxmlformats.org/package/2006/relationships"><Relationship Type="http://schemas.openxmlformats.org/officeDocument/2006/relationships/image" Target="/ppt/media/image68.png" Id="R51ae88305c1e45ff" /><Relationship Type="http://schemas.openxmlformats.org/officeDocument/2006/relationships/image" Target="/ppt/media/image69.png" Id="R7ffd524243984f10" /><Relationship Type="http://schemas.openxmlformats.org/officeDocument/2006/relationships/slideLayout" Target="/ppt/slideLayouts/slideLayout40.xml" Id="R6c39be49c13a4b70" /></Relationships>
</file>

<file path=ppt/slides/_rels/slide7.xml.rels>&#65279;<?xml version="1.0" encoding="utf-8"?><Relationships xmlns="http://schemas.openxmlformats.org/package/2006/relationships"><Relationship Type="http://schemas.openxmlformats.org/officeDocument/2006/relationships/notesSlide" Target="/ppt/notesSlides/notesSlide7.xml" Id="R9f69650548a24eda" /><Relationship Type="http://schemas.openxmlformats.org/officeDocument/2006/relationships/slideLayout" Target="/ppt/slideLayouts/slideLayout4.xml" Id="Rde3f9c8846674226" /></Relationships>
</file>

<file path=ppt/slides/_rels/slide70.xml.rels>&#65279;<?xml version="1.0" encoding="utf-8"?><Relationships xmlns="http://schemas.openxmlformats.org/package/2006/relationships"><Relationship Type="http://schemas.openxmlformats.org/officeDocument/2006/relationships/image" Target="/ppt/media/image70.png" Id="Rf68e5f42dd35424d" /><Relationship Type="http://schemas.openxmlformats.org/officeDocument/2006/relationships/image" Target="/ppt/media/image71.png" Id="R2b84d7c7f9d9456c" /><Relationship Type="http://schemas.openxmlformats.org/officeDocument/2006/relationships/slideLayout" Target="/ppt/slideLayouts/slideLayout39.xml" Id="Rbe9cbc01d2e64dcf" /></Relationships>
</file>

<file path=ppt/slides/_rels/slide71.xml.rels>&#65279;<?xml version="1.0" encoding="utf-8"?><Relationships xmlns="http://schemas.openxmlformats.org/package/2006/relationships"><Relationship Type="http://schemas.openxmlformats.org/officeDocument/2006/relationships/image" Target="/ppt/media/image72.png" Id="R059333d134eb4b58" /><Relationship Type="http://schemas.openxmlformats.org/officeDocument/2006/relationships/slideLayout" Target="/ppt/slideLayouts/slideLayout40.xml" Id="R093b666dfa4c4722" /></Relationships>
</file>

<file path=ppt/slides/_rels/slide72.xml.rels>&#65279;<?xml version="1.0" encoding="utf-8"?><Relationships xmlns="http://schemas.openxmlformats.org/package/2006/relationships"><Relationship Type="http://schemas.openxmlformats.org/officeDocument/2006/relationships/image" Target="/ppt/media/image73.png" Id="Ra694e04c1339409b" /><Relationship Type="http://schemas.openxmlformats.org/officeDocument/2006/relationships/image" Target="/ppt/media/image74.png" Id="R7f9d373bd6974574" /><Relationship Type="http://schemas.openxmlformats.org/officeDocument/2006/relationships/image" Target="/ppt/media/image75.png" Id="Rc1fc063a05f44664" /><Relationship Type="http://schemas.openxmlformats.org/officeDocument/2006/relationships/image" Target="/ppt/media/image76.png" Id="R4da3d82193b0428a" /><Relationship Type="http://schemas.openxmlformats.org/officeDocument/2006/relationships/image" Target="/ppt/media/image77.png" Id="Re763e32e74e4460b" /><Relationship Type="http://schemas.openxmlformats.org/officeDocument/2006/relationships/image" Target="/ppt/media/image78.png" Id="Rb68fc70152914fd1" /><Relationship Type="http://schemas.openxmlformats.org/officeDocument/2006/relationships/slideLayout" Target="/ppt/slideLayouts/slideLayout39.xml" Id="R6771e09fde814e9c" /></Relationships>
</file>

<file path=ppt/slides/_rels/slide73.xml.rels>&#65279;<?xml version="1.0" encoding="utf-8"?><Relationships xmlns="http://schemas.openxmlformats.org/package/2006/relationships"><Relationship Type="http://schemas.openxmlformats.org/officeDocument/2006/relationships/slideLayout" Target="/ppt/slideLayouts/slideLayout40.xml" Id="R83938e575c9c44ac" /></Relationships>
</file>

<file path=ppt/slides/_rels/slide74.xml.rels>&#65279;<?xml version="1.0" encoding="utf-8"?><Relationships xmlns="http://schemas.openxmlformats.org/package/2006/relationships"><Relationship Type="http://schemas.openxmlformats.org/officeDocument/2006/relationships/image" Target="/ppt/media/image79.png" Id="R8d5674ea19a34faf" /><Relationship Type="http://schemas.openxmlformats.org/officeDocument/2006/relationships/slideLayout" Target="/ppt/slideLayouts/slideLayout39.xml" Id="R2b566ad79e774e71" /></Relationships>
</file>

<file path=ppt/slides/_rels/slide75.xml.rels>&#65279;<?xml version="1.0" encoding="utf-8"?><Relationships xmlns="http://schemas.openxmlformats.org/package/2006/relationships"><Relationship Type="http://schemas.openxmlformats.org/officeDocument/2006/relationships/slideLayout" Target="/ppt/slideLayouts/slideLayout40.xml" Id="Red4802c8a813453b" /></Relationships>
</file>

<file path=ppt/slides/_rels/slide76.xml.rels>&#65279;<?xml version="1.0" encoding="utf-8"?><Relationships xmlns="http://schemas.openxmlformats.org/package/2006/relationships"><Relationship Type="http://schemas.openxmlformats.org/officeDocument/2006/relationships/image" Target="/ppt/media/image80.png" Id="R48fe69cc6edf400c" /><Relationship Type="http://schemas.openxmlformats.org/officeDocument/2006/relationships/slideLayout" Target="/ppt/slideLayouts/slideLayout40.xml" Id="Re2d2e67d9ae64a77" /></Relationships>
</file>

<file path=ppt/slides/_rels/slide77.xml.rels>&#65279;<?xml version="1.0" encoding="utf-8"?><Relationships xmlns="http://schemas.openxmlformats.org/package/2006/relationships"><Relationship Type="http://schemas.openxmlformats.org/officeDocument/2006/relationships/image" Target="/ppt/media/image81.png" Id="Rae5054364c3942b1" /><Relationship Type="http://schemas.openxmlformats.org/officeDocument/2006/relationships/slideLayout" Target="/ppt/slideLayouts/slideLayout40.xml" Id="R424307ff4f7c4158" /></Relationships>
</file>

<file path=ppt/slides/_rels/slide78.xml.rels>&#65279;<?xml version="1.0" encoding="utf-8"?><Relationships xmlns="http://schemas.openxmlformats.org/package/2006/relationships"><Relationship Type="http://schemas.openxmlformats.org/officeDocument/2006/relationships/image" Target="/ppt/media/image82.png" Id="Rc5837840e9f14aba" /><Relationship Type="http://schemas.openxmlformats.org/officeDocument/2006/relationships/image" Target="/ppt/media/image83.png" Id="R8a7cba0a408f4926" /><Relationship Type="http://schemas.openxmlformats.org/officeDocument/2006/relationships/slideLayout" Target="/ppt/slideLayouts/slideLayout40.xml" Id="R7beae838592d433f" /></Relationships>
</file>

<file path=ppt/slides/_rels/slide79.xml.rels>&#65279;<?xml version="1.0" encoding="utf-8"?><Relationships xmlns="http://schemas.openxmlformats.org/package/2006/relationships"><Relationship Type="http://schemas.openxmlformats.org/officeDocument/2006/relationships/slideLayout" Target="/ppt/slideLayouts/slideLayout40.xml" Id="Rbf4001520c0c43f2" /></Relationships>
</file>

<file path=ppt/slides/_rels/slide8.xml.rels>&#65279;<?xml version="1.0" encoding="utf-8"?><Relationships xmlns="http://schemas.openxmlformats.org/package/2006/relationships"><Relationship Type="http://schemas.openxmlformats.org/officeDocument/2006/relationships/notesSlide" Target="/ppt/notesSlides/notesSlide8.xml" Id="R559c547f58104838" /><Relationship Type="http://schemas.openxmlformats.org/officeDocument/2006/relationships/slideLayout" Target="/ppt/slideLayouts/slideLayout4.xml" Id="R71c99498f5ee40fc" /></Relationships>
</file>

<file path=ppt/slides/_rels/slide80.xml.rels>&#65279;<?xml version="1.0" encoding="utf-8"?><Relationships xmlns="http://schemas.openxmlformats.org/package/2006/relationships"><Relationship Type="http://schemas.openxmlformats.org/officeDocument/2006/relationships/image" Target="/ppt/media/image84.png" Id="R6d7eea92b5f946d8" /><Relationship Type="http://schemas.openxmlformats.org/officeDocument/2006/relationships/slideLayout" Target="/ppt/slideLayouts/slideLayout59.xml" Id="R2933c36a5a454908" /></Relationships>
</file>

<file path=ppt/slides/_rels/slide81.xml.rels>&#65279;<?xml version="1.0" encoding="utf-8"?><Relationships xmlns="http://schemas.openxmlformats.org/package/2006/relationships"><Relationship Type="http://schemas.openxmlformats.org/officeDocument/2006/relationships/image" Target="/ppt/media/image85.png" Id="R77703704f49341de" /><Relationship Type="http://schemas.openxmlformats.org/officeDocument/2006/relationships/slideLayout" Target="/ppt/slideLayouts/slideLayout58.xml" Id="R935ec2656a2d4c86" /></Relationships>
</file>

<file path=ppt/slides/_rels/slide82.xml.rels>&#65279;<?xml version="1.0" encoding="utf-8"?><Relationships xmlns="http://schemas.openxmlformats.org/package/2006/relationships"><Relationship Type="http://schemas.openxmlformats.org/officeDocument/2006/relationships/slideLayout" Target="/ppt/slideLayouts/slideLayout58.xml" Id="R91e8013093374c06" /></Relationships>
</file>

<file path=ppt/slides/_rels/slide83.xml.rels>&#65279;<?xml version="1.0" encoding="utf-8"?><Relationships xmlns="http://schemas.openxmlformats.org/package/2006/relationships"><Relationship Type="http://schemas.openxmlformats.org/officeDocument/2006/relationships/slideLayout" Target="/ppt/slideLayouts/slideLayout58.xml" Id="Raa97e844c4e94179" /></Relationships>
</file>

<file path=ppt/slides/_rels/slide84.xml.rels>&#65279;<?xml version="1.0" encoding="utf-8"?><Relationships xmlns="http://schemas.openxmlformats.org/package/2006/relationships"><Relationship Type="http://schemas.openxmlformats.org/officeDocument/2006/relationships/slideLayout" Target="/ppt/slideLayouts/slideLayout58.xml" Id="R7fe0d38a31714733" /></Relationships>
</file>

<file path=ppt/slides/_rels/slide85.xml.rels>&#65279;<?xml version="1.0" encoding="utf-8"?><Relationships xmlns="http://schemas.openxmlformats.org/package/2006/relationships"><Relationship Type="http://schemas.openxmlformats.org/officeDocument/2006/relationships/image" Target="/ppt/media/image86.png" Id="Rc919fac66d0841ea" /><Relationship Type="http://schemas.openxmlformats.org/officeDocument/2006/relationships/slideLayout" Target="/ppt/slideLayouts/slideLayout58.xml" Id="Rc57ac7b35c5c4865" /></Relationships>
</file>

<file path=ppt/slides/_rels/slide86.xml.rels>&#65279;<?xml version="1.0" encoding="utf-8"?><Relationships xmlns="http://schemas.openxmlformats.org/package/2006/relationships"><Relationship Type="http://schemas.openxmlformats.org/officeDocument/2006/relationships/slideLayout" Target="/ppt/slideLayouts/slideLayout58.xml" Id="R0ee187a875314b15" /></Relationships>
</file>

<file path=ppt/slides/_rels/slide87.xml.rels>&#65279;<?xml version="1.0" encoding="utf-8"?><Relationships xmlns="http://schemas.openxmlformats.org/package/2006/relationships"><Relationship Type="http://schemas.openxmlformats.org/officeDocument/2006/relationships/image" Target="/ppt/media/image84.png" Id="R1934e2826f2e4ec7" /><Relationship Type="http://schemas.openxmlformats.org/officeDocument/2006/relationships/slideLayout" Target="/ppt/slideLayouts/slideLayout59.xml" Id="R811a42eaddc9403b" /></Relationships>
</file>

<file path=ppt/slides/_rels/slide88.xml.rels>&#65279;<?xml version="1.0" encoding="utf-8"?><Relationships xmlns="http://schemas.openxmlformats.org/package/2006/relationships"><Relationship Type="http://schemas.openxmlformats.org/officeDocument/2006/relationships/image" Target="/ppt/media/image84.png" Id="R676d58f49d9442fc" /><Relationship Type="http://schemas.openxmlformats.org/officeDocument/2006/relationships/slideLayout" Target="/ppt/slideLayouts/slideLayout58.xml" Id="Rb390e0d353a54171" /></Relationships>
</file>

<file path=ppt/slides/_rels/slide89.xml.rels>&#65279;<?xml version="1.0" encoding="utf-8"?><Relationships xmlns="http://schemas.openxmlformats.org/package/2006/relationships"><Relationship Type="http://schemas.openxmlformats.org/officeDocument/2006/relationships/image" Target="/ppt/media/image4.emf" Id="Re35f1f2d20f64bf8" /><Relationship Type="http://schemas.openxmlformats.org/officeDocument/2006/relationships/image" Target="/ppt/media/image84.png" Id="R5257218dfbff419b" /><Relationship Type="http://schemas.openxmlformats.org/officeDocument/2006/relationships/slideLayout" Target="/ppt/slideLayouts/slideLayout58.xml" Id="Rd8db1b8ecfb04bb4" /></Relationships>
</file>

<file path=ppt/slides/_rels/slide9.xml.rels>&#65279;<?xml version="1.0" encoding="utf-8"?><Relationships xmlns="http://schemas.openxmlformats.org/package/2006/relationships"><Relationship Type="http://schemas.openxmlformats.org/officeDocument/2006/relationships/notesSlide" Target="/ppt/notesSlides/notesSlide9.xml" Id="R8680d39071f24539" /><Relationship Type="http://schemas.openxmlformats.org/officeDocument/2006/relationships/slideLayout" Target="/ppt/slideLayouts/slideLayout4.xml" Id="R91282fe729354771" /></Relationships>
</file>

<file path=ppt/slides/_rels/slide90.xml.rels>&#65279;<?xml version="1.0" encoding="utf-8"?><Relationships xmlns="http://schemas.openxmlformats.org/package/2006/relationships"><Relationship Type="http://schemas.openxmlformats.org/officeDocument/2006/relationships/image" Target="/ppt/media/image84.png" Id="Rc4f75168bc3e4440" /><Relationship Type="http://schemas.openxmlformats.org/officeDocument/2006/relationships/image" Target="/ppt/media/image5.emf" Id="R3fd875acabdb4e3f" /><Relationship Type="http://schemas.openxmlformats.org/officeDocument/2006/relationships/slideLayout" Target="/ppt/slideLayouts/slideLayout58.xml" Id="Rc8fcef8a60ed454f" /></Relationships>
</file>

<file path=ppt/slides/_rels/slide91.xml.rels>&#65279;<?xml version="1.0" encoding="utf-8"?><Relationships xmlns="http://schemas.openxmlformats.org/package/2006/relationships"><Relationship Type="http://schemas.openxmlformats.org/officeDocument/2006/relationships/image" Target="/ppt/media/image84.png" Id="R3f5c2f9a0fe0436d" /><Relationship Type="http://schemas.openxmlformats.org/officeDocument/2006/relationships/image" Target="/ppt/media/image6.emf" Id="R403078688d3b4749" /><Relationship Type="http://schemas.openxmlformats.org/officeDocument/2006/relationships/slideLayout" Target="/ppt/slideLayouts/slideLayout58.xml" Id="R153e342ac3334087" /></Relationships>
</file>

<file path=ppt/slides/_rels/slide92.xml.rels>&#65279;<?xml version="1.0" encoding="utf-8"?><Relationships xmlns="http://schemas.openxmlformats.org/package/2006/relationships"><Relationship Type="http://schemas.openxmlformats.org/officeDocument/2006/relationships/image" Target="/ppt/media/image84.png" Id="Radbd42b86b7a4eb5" /><Relationship Type="http://schemas.openxmlformats.org/officeDocument/2006/relationships/slideLayout" Target="/ppt/slideLayouts/slideLayout58.xml" Id="Rc3fa00280a1e45b1" /></Relationships>
</file>

<file path=ppt/slides/_rels/slide93.xml.rels>&#65279;<?xml version="1.0" encoding="utf-8"?><Relationships xmlns="http://schemas.openxmlformats.org/package/2006/relationships"><Relationship Type="http://schemas.openxmlformats.org/officeDocument/2006/relationships/image" Target="/ppt/media/image84.png" Id="R6770242629804b6e" /><Relationship Type="http://schemas.openxmlformats.org/officeDocument/2006/relationships/slideLayout" Target="/ppt/slideLayouts/slideLayout58.xml" Id="Raabecca7fff54908" /></Relationships>
</file>

<file path=ppt/slides/_rels/slide94.xml.rels>&#65279;<?xml version="1.0" encoding="utf-8"?><Relationships xmlns="http://schemas.openxmlformats.org/package/2006/relationships"><Relationship Type="http://schemas.openxmlformats.org/officeDocument/2006/relationships/image" Target="/ppt/media/image84.png" Id="R9a2f061d7ee342ef" /><Relationship Type="http://schemas.openxmlformats.org/officeDocument/2006/relationships/image" Target="/ppt/media/image7.emf" Id="R653d6fd159944dfe" /><Relationship Type="http://schemas.openxmlformats.org/officeDocument/2006/relationships/slideLayout" Target="/ppt/slideLayouts/slideLayout58.xml" Id="Rf6b55ca406bb444d" /></Relationships>
</file>

<file path=ppt/slides/_rels/slide95.xml.rels>&#65279;<?xml version="1.0" encoding="utf-8"?><Relationships xmlns="http://schemas.openxmlformats.org/package/2006/relationships"><Relationship Type="http://schemas.openxmlformats.org/officeDocument/2006/relationships/image" Target="/ppt/media/image84.png" Id="Rb42f28d5cb2c4141" /><Relationship Type="http://schemas.openxmlformats.org/officeDocument/2006/relationships/slideLayout" Target="/ppt/slideLayouts/slideLayout59.xml" Id="Rf59d7c1e2a23422e" /></Relationships>
</file>

<file path=ppt/slides/_rels/slide96.xml.rels>&#65279;<?xml version="1.0" encoding="utf-8"?><Relationships xmlns="http://schemas.openxmlformats.org/package/2006/relationships"><Relationship Type="http://schemas.openxmlformats.org/officeDocument/2006/relationships/image" Target="/ppt/media/image84.png" Id="Rfc897901dcd44130" /><Relationship Type="http://schemas.openxmlformats.org/officeDocument/2006/relationships/slideLayout" Target="/ppt/slideLayouts/slideLayout58.xml" Id="R09c6f203e0ec4d13" /></Relationships>
</file>

<file path=ppt/slides/_rels/slide97.xml.rels>&#65279;<?xml version="1.0" encoding="utf-8"?><Relationships xmlns="http://schemas.openxmlformats.org/package/2006/relationships"><Relationship Type="http://schemas.openxmlformats.org/officeDocument/2006/relationships/image" Target="/ppt/media/image8.emf" Id="Rc640f97c43db4ae0" /><Relationship Type="http://schemas.openxmlformats.org/officeDocument/2006/relationships/image" Target="/ppt/media/image84.png" Id="R5227e8470e404c0e" /><Relationship Type="http://schemas.openxmlformats.org/officeDocument/2006/relationships/slideLayout" Target="/ppt/slideLayouts/slideLayout58.xml" Id="R0ed177ee83954c15" /></Relationships>
</file>

<file path=ppt/slides/_rels/slide98.xml.rels>&#65279;<?xml version="1.0" encoding="utf-8"?><Relationships xmlns="http://schemas.openxmlformats.org/package/2006/relationships"><Relationship Type="http://schemas.openxmlformats.org/officeDocument/2006/relationships/image" Target="/ppt/media/image84.png" Id="R026529afe6ca40f0" /><Relationship Type="http://schemas.openxmlformats.org/officeDocument/2006/relationships/image" Target="/ppt/media/image9.emf" Id="R69a6b8f14b984c86" /><Relationship Type="http://schemas.openxmlformats.org/officeDocument/2006/relationships/slideLayout" Target="/ppt/slideLayouts/slideLayout58.xml" Id="R2d25ea8dd3404526" /></Relationships>
</file>

<file path=ppt/slides/_rels/slide99.xml.rels>&#65279;<?xml version="1.0" encoding="utf-8"?><Relationships xmlns="http://schemas.openxmlformats.org/package/2006/relationships"><Relationship Type="http://schemas.openxmlformats.org/officeDocument/2006/relationships/image" Target="/ppt/media/image84.png" Id="Rd23f733b97e04af2" /><Relationship Type="http://schemas.openxmlformats.org/officeDocument/2006/relationships/slideLayout" Target="/ppt/slideLayouts/slideLayout58.xml" Id="Rc98ca5b6f96f4ac0"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16A2-11EB-E3CE-C6B8-C6BE9D541AE0}"/>
              </a:ext>
            </a:extLst>
          </p:cNvPr>
          <p:cNvSpPr>
            <a:spLocks noGrp="1"/>
          </p:cNvSpPr>
          <p:nvPr>
            <p:ph type="ctrTitle"/>
          </p:nvPr>
        </p:nvSpPr>
        <p:spPr/>
        <p:txBody>
          <a:bodyPr>
            <a:normAutofit/>
          </a:bodyPr>
          <a:lstStyle/>
          <a:p>
            <a:r>
              <a:rPr lang="en-US" sz="4800" b="1"/>
              <a:t>Overview: Citywide Radiological Incident Response</a:t>
            </a:r>
          </a:p>
        </p:txBody>
      </p:sp>
      <p:sp>
        <p:nvSpPr>
          <p:cNvPr id="3" name="Subtitle 2">
            <a:extLst>
              <a:ext uri="{FF2B5EF4-FFF2-40B4-BE49-F238E27FC236}">
                <a16:creationId xmlns:a16="http://schemas.microsoft.com/office/drawing/2014/main" id="{45107596-0152-4901-CF76-EF89B8D35E78}"/>
              </a:ext>
            </a:extLst>
          </p:cNvPr>
          <p:cNvSpPr>
            <a:spLocks noGrp="1"/>
          </p:cNvSpPr>
          <p:nvPr>
            <p:ph type="subTitle" idx="1"/>
          </p:nvPr>
        </p:nvSpPr>
        <p:spPr>
          <a:xfrm>
            <a:off x="1524000" y="3602038"/>
            <a:ext cx="9144000" cy="2266102"/>
          </a:xfrm>
        </p:spPr>
        <p:txBody>
          <a:bodyPr>
            <a:normAutofit fontScale="92500" lnSpcReduction="10000"/>
          </a:bodyPr>
          <a:lstStyle/>
          <a:p>
            <a:r>
              <a:rPr lang="en-US"/>
              <a:t>Mark L. Maiello, Ph.D.</a:t>
            </a:r>
          </a:p>
          <a:p>
            <a:r>
              <a:rPr lang="en-US" sz="1700"/>
              <a:t>mmaiello@health.nyc.gov</a:t>
            </a:r>
          </a:p>
          <a:p>
            <a:r>
              <a:rPr lang="en-US"/>
              <a:t>New York City Department of Health</a:t>
            </a:r>
          </a:p>
          <a:p>
            <a:r>
              <a:rPr lang="en-US"/>
              <a:t>Office of Emergency Preparedness and Response</a:t>
            </a:r>
          </a:p>
          <a:p>
            <a:r>
              <a:rPr lang="en-US"/>
              <a:t>42-09 28th Street,  Long Island City, NY </a:t>
            </a:r>
          </a:p>
          <a:p>
            <a:r>
              <a:rPr lang="en-US"/>
              <a:t>March 25, 2025</a:t>
            </a:r>
          </a:p>
          <a:p>
            <a:endParaRPr lang="en-US"/>
          </a:p>
        </p:txBody>
      </p:sp>
    </p:spTree>
    <p:extLst>
      <p:ext uri="{BB962C8B-B14F-4D97-AF65-F5344CB8AC3E}">
        <p14:creationId xmlns:p14="http://schemas.microsoft.com/office/powerpoint/2010/main" val="122193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1B8B-98E0-9333-6494-3C0926285E04}"/>
              </a:ext>
            </a:extLst>
          </p:cNvPr>
          <p:cNvSpPr>
            <a:spLocks noGrp="1"/>
          </p:cNvSpPr>
          <p:nvPr>
            <p:ph type="title"/>
          </p:nvPr>
        </p:nvSpPr>
        <p:spPr/>
        <p:txBody>
          <a:bodyPr/>
          <a:lstStyle/>
          <a:p>
            <a:r>
              <a:rPr lang="en-US">
                <a:effectLst>
                  <a:outerShdw blurRad="38100" dist="38100" dir="2700000" algn="tl">
                    <a:srgbClr val="000000">
                      <a:alpha val="43137"/>
                    </a:srgbClr>
                  </a:outerShdw>
                </a:effectLst>
              </a:rPr>
              <a:t>FDNY EMS &amp; Patients</a:t>
            </a:r>
          </a:p>
        </p:txBody>
      </p:sp>
      <p:sp>
        <p:nvSpPr>
          <p:cNvPr id="3" name="Content Placeholder 2">
            <a:extLst>
              <a:ext uri="{FF2B5EF4-FFF2-40B4-BE49-F238E27FC236}">
                <a16:creationId xmlns:a16="http://schemas.microsoft.com/office/drawing/2014/main" id="{81491EFA-05F2-B587-41C2-6140E00BE2AB}"/>
              </a:ext>
            </a:extLst>
          </p:cNvPr>
          <p:cNvSpPr>
            <a:spLocks noGrp="1"/>
          </p:cNvSpPr>
          <p:nvPr>
            <p:ph idx="1"/>
          </p:nvPr>
        </p:nvSpPr>
        <p:spPr>
          <a:xfrm>
            <a:off x="838200" y="1825625"/>
            <a:ext cx="10773792" cy="3785062"/>
          </a:xfrm>
          <a:solidFill>
            <a:schemeClr val="accent4">
              <a:lumMod val="20000"/>
              <a:lumOff val="80000"/>
            </a:schemeClr>
          </a:solidFill>
        </p:spPr>
        <p:txBody>
          <a:bodyPr>
            <a:normAutofit fontScale="92500"/>
          </a:bodyPr>
          <a:lstStyle/>
          <a:p>
            <a:r>
              <a:rPr lang="en-US" sz="3200">
                <a:solidFill>
                  <a:srgbClr val="002060"/>
                </a:solidFill>
              </a:rPr>
              <a:t>FDNY EMTs trained for a radiological hazard.</a:t>
            </a:r>
          </a:p>
          <a:p>
            <a:r>
              <a:rPr lang="en-US" sz="3200">
                <a:solidFill>
                  <a:srgbClr val="002060"/>
                </a:solidFill>
              </a:rPr>
              <a:t>Will bring injured/contaminated CRITICAL patients to hospital ERs</a:t>
            </a:r>
          </a:p>
          <a:p>
            <a:pPr lvl="1"/>
            <a:r>
              <a:rPr lang="en-US" sz="2800">
                <a:solidFill>
                  <a:srgbClr val="002060"/>
                </a:solidFill>
              </a:rPr>
              <a:t>Consistent with federal guidelines.</a:t>
            </a:r>
          </a:p>
          <a:p>
            <a:r>
              <a:rPr lang="en-US" sz="3200">
                <a:solidFill>
                  <a:srgbClr val="002060"/>
                </a:solidFill>
              </a:rPr>
              <a:t>Noncritical patients will be decontaminated prior to transport. </a:t>
            </a:r>
          </a:p>
          <a:p>
            <a:pPr lvl="1"/>
            <a:r>
              <a:rPr lang="en-US" sz="2800">
                <a:solidFill>
                  <a:srgbClr val="002060"/>
                </a:solidFill>
              </a:rPr>
              <a:t>No need to re-decontaminate these patients. </a:t>
            </a:r>
          </a:p>
          <a:p>
            <a:r>
              <a:rPr lang="en-US" sz="3200">
                <a:solidFill>
                  <a:srgbClr val="002060"/>
                </a:solidFill>
              </a:rPr>
              <a:t>Limited medical/trauma care of all patients while enroute.</a:t>
            </a:r>
          </a:p>
          <a:p>
            <a:r>
              <a:rPr lang="en-US" sz="3200">
                <a:solidFill>
                  <a:srgbClr val="002060"/>
                </a:solidFill>
              </a:rPr>
              <a:t>Ambulatory self-evacuating persons will require decontamination. </a:t>
            </a:r>
          </a:p>
        </p:txBody>
      </p:sp>
    </p:spTree>
    <p:extLst>
      <p:ext uri="{BB962C8B-B14F-4D97-AF65-F5344CB8AC3E}">
        <p14:creationId xmlns:p14="http://schemas.microsoft.com/office/powerpoint/2010/main" val="2629123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C1CA9-CB0F-B781-F845-EAA2D8113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05B75-AE43-6306-8D56-9C44CD75997E}"/>
              </a:ext>
            </a:extLst>
          </p:cNvPr>
          <p:cNvSpPr>
            <a:spLocks noGrp="1"/>
          </p:cNvSpPr>
          <p:nvPr>
            <p:ph type="ctrTitle"/>
          </p:nvPr>
        </p:nvSpPr>
        <p:spPr>
          <a:xfrm>
            <a:off x="1583473" y="840059"/>
            <a:ext cx="9419064" cy="343643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b="1" dirty="0"/>
            </a:br>
            <a:r>
              <a:rPr lang="en-US" sz="4000" dirty="0"/>
              <a:t>Achieving Efficiencies in Exercise Design &amp; Delivery</a:t>
            </a:r>
            <a:br>
              <a:rPr lang="en-US" sz="4900" b="1" dirty="0"/>
            </a:br>
            <a:br>
              <a:rPr lang="en-US" sz="4900" b="1" dirty="0"/>
            </a:br>
            <a:r>
              <a:rPr lang="en-US" sz="2700" b="1" dirty="0"/>
              <a:t>Greg Wayrich</a:t>
            </a:r>
            <a:br>
              <a:rPr lang="en-US" sz="2700" b="1" dirty="0"/>
            </a:br>
            <a:r>
              <a:rPr lang="en-US" sz="2700" b="1" dirty="0"/>
              <a:t>Chair, BQEPC </a:t>
            </a:r>
            <a:br>
              <a:rPr lang="en-US" sz="4000" b="1" dirty="0"/>
            </a:br>
            <a:br>
              <a:rPr lang="en-US" sz="4000" b="1" dirty="0"/>
            </a:br>
            <a:r>
              <a:rPr lang="en-US" sz="2000" dirty="0"/>
              <a:t>(Summary from presentation from Steve Meir, The Meir Group)</a:t>
            </a:r>
            <a:br>
              <a:rPr lang="en-US" sz="4000" dirty="0"/>
            </a:br>
            <a:endParaRPr lang="en-US" sz="4000" dirty="0"/>
          </a:p>
        </p:txBody>
      </p:sp>
      <p:sp>
        <p:nvSpPr>
          <p:cNvPr id="3" name="Subtitle 2">
            <a:extLst>
              <a:ext uri="{FF2B5EF4-FFF2-40B4-BE49-F238E27FC236}">
                <a16:creationId xmlns:a16="http://schemas.microsoft.com/office/drawing/2014/main" id="{205DD651-B549-F45B-2C2B-49DB3EF70D75}"/>
              </a:ext>
            </a:extLst>
          </p:cNvPr>
          <p:cNvSpPr>
            <a:spLocks noGrp="1"/>
          </p:cNvSpPr>
          <p:nvPr>
            <p:ph type="subTitle" idx="1"/>
          </p:nvPr>
        </p:nvSpPr>
        <p:spPr>
          <a:xfrm>
            <a:off x="1397620" y="4553609"/>
            <a:ext cx="9144000" cy="1655762"/>
          </a:xfrm>
        </p:spPr>
        <p:txBody>
          <a:bodyPr>
            <a:normAutofit fontScale="70000" lnSpcReduction="20000"/>
          </a:bodyPr>
          <a:lstStyle/>
          <a:p>
            <a:r>
              <a:rPr lang="en-US" sz="4000" dirty="0"/>
              <a:t>National Healthcare Coalition</a:t>
            </a:r>
            <a:br>
              <a:rPr lang="en-US" sz="4000" dirty="0"/>
            </a:br>
            <a:r>
              <a:rPr lang="en-US" sz="4000" dirty="0"/>
              <a:t>Preparedness Conference</a:t>
            </a:r>
          </a:p>
          <a:p>
            <a:r>
              <a:rPr lang="en-US" sz="4000" dirty="0"/>
              <a:t>Dec 10-12, 2024</a:t>
            </a:r>
          </a:p>
          <a:p>
            <a:r>
              <a:rPr lang="en-US" sz="4000" dirty="0"/>
              <a:t>Orlando, FL</a:t>
            </a:r>
          </a:p>
        </p:txBody>
      </p:sp>
      <p:pic>
        <p:nvPicPr>
          <p:cNvPr id="4" name="Picture 3" descr="Logo&#10;&#10;Description automatically generated">
            <a:extLst>
              <a:ext uri="{FF2B5EF4-FFF2-40B4-BE49-F238E27FC236}">
                <a16:creationId xmlns:a16="http://schemas.microsoft.com/office/drawing/2014/main" id="{08C0AD70-70C8-640E-28CC-0C8008B679F4}"/>
              </a:ext>
            </a:extLst>
          </p:cNvPr>
          <p:cNvPicPr>
            <a:picLocks noChangeAspect="1"/>
          </p:cNvPicPr>
          <p:nvPr/>
        </p:nvPicPr>
        <p:blipFill rotWithShape="1">
          <a:blip r:embed="R1d3241e3a2e74635">
            <a:extLst>
              <a:ext uri="{28A0092B-C50C-407E-A947-70E740481C1C}">
                <a14:useLocalDpi xmlns:a14="http://schemas.microsoft.com/office/drawing/2010/main" val="0"/>
              </a:ext>
            </a:extLst>
          </a:blip>
          <a:srcRect r="330" b="2"/>
          <a:stretch/>
        </p:blipFill>
        <p:spPr>
          <a:xfrm>
            <a:off x="0" y="160317"/>
            <a:ext cx="1502229" cy="1473252"/>
          </a:xfrm>
          <a:prstGeom prst="rect">
            <a:avLst/>
          </a:prstGeom>
        </p:spPr>
      </p:pic>
      <p:sp>
        <p:nvSpPr>
          <p:cNvPr id="5" name="Footer Placeholder 4">
            <a:extLst>
              <a:ext uri="{FF2B5EF4-FFF2-40B4-BE49-F238E27FC236}">
                <a16:creationId xmlns:a16="http://schemas.microsoft.com/office/drawing/2014/main" id="{FBEDBD10-F1F6-D219-9462-2BEAE0B5CAFE}"/>
              </a:ext>
            </a:extLst>
          </p:cNvPr>
          <p:cNvSpPr>
            <a:spLocks noGrp="1"/>
          </p:cNvSpPr>
          <p:nvPr>
            <p:ph type="ftr" sz="quarter" idx="11"/>
          </p:nvPr>
        </p:nvSpPr>
        <p:spPr/>
        <p:txBody>
          <a:bodyPr/>
          <a:lstStyle/>
          <a:p>
            <a:r>
              <a:rPr lang="en-US"/>
              <a:t>BQEPC - Borough of Queens Emergency Preparedness Coalition</a:t>
            </a:r>
          </a:p>
        </p:txBody>
      </p:sp>
    </p:spTree>
    <p:extLst>
      <p:ext uri="{BB962C8B-B14F-4D97-AF65-F5344CB8AC3E}">
        <p14:creationId xmlns:p14="http://schemas.microsoft.com/office/powerpoint/2010/main" val="1121895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a:xfrm>
            <a:off x="838200" y="1253330"/>
            <a:ext cx="10515600" cy="4745817"/>
          </a:xfrm>
        </p:spPr>
        <p:txBody>
          <a:bodyPr>
            <a:normAutofit lnSpcReduction="10000"/>
          </a:bodyPr>
          <a:lstStyle/>
          <a:p>
            <a:pPr marL="0" indent="0">
              <a:buNone/>
            </a:pPr>
            <a:r>
              <a:rPr lang="en-US" sz="2000" dirty="0"/>
              <a:t>County Population Data:</a:t>
            </a:r>
          </a:p>
          <a:p>
            <a:pPr marL="0" indent="0">
              <a:buNone/>
            </a:pPr>
            <a:r>
              <a:rPr lang="en-US" sz="2000" dirty="0"/>
              <a:t>Suburban Cook County: 2,448,913</a:t>
            </a:r>
          </a:p>
          <a:p>
            <a:pPr marL="0" indent="0">
              <a:buNone/>
            </a:pPr>
            <a:r>
              <a:rPr lang="en-US" sz="2000" dirty="0"/>
              <a:t>DuPage County: 920,762</a:t>
            </a:r>
          </a:p>
          <a:p>
            <a:pPr marL="0" indent="0">
              <a:buNone/>
            </a:pPr>
            <a:r>
              <a:rPr lang="en-US" sz="2000" dirty="0"/>
              <a:t>Lake County: 714,342</a:t>
            </a:r>
          </a:p>
          <a:p>
            <a:pPr marL="0" indent="0">
              <a:buNone/>
            </a:pPr>
            <a:r>
              <a:rPr lang="en-US" sz="2000" dirty="0"/>
              <a:t>Will County: 696,757</a:t>
            </a:r>
          </a:p>
          <a:p>
            <a:pPr marL="0" indent="0">
              <a:buNone/>
            </a:pPr>
            <a:r>
              <a:rPr lang="en-US" sz="2000" dirty="0"/>
              <a:t>Kane County: 516,522</a:t>
            </a:r>
          </a:p>
          <a:p>
            <a:pPr marL="0" indent="0">
              <a:buNone/>
            </a:pPr>
            <a:r>
              <a:rPr lang="en-US" sz="2000" dirty="0"/>
              <a:t>McHenry County: 314,042</a:t>
            </a:r>
          </a:p>
          <a:p>
            <a:pPr marL="0" indent="0">
              <a:buNone/>
            </a:pPr>
            <a:r>
              <a:rPr lang="en-US" sz="2000" dirty="0"/>
              <a:t>Kendall County: 131,869</a:t>
            </a:r>
          </a:p>
          <a:p>
            <a:pPr marL="0" indent="0">
              <a:buNone/>
            </a:pPr>
            <a:r>
              <a:rPr lang="en-US" sz="2000" dirty="0"/>
              <a:t>Kankakee County: 107,502</a:t>
            </a:r>
          </a:p>
          <a:p>
            <a:pPr marL="0" indent="0">
              <a:buNone/>
            </a:pPr>
            <a:r>
              <a:rPr lang="en-US" sz="2000" dirty="0"/>
              <a:t>Grundy County: 52,533</a:t>
            </a:r>
          </a:p>
          <a:p>
            <a:pPr marL="0" indent="0">
              <a:buNone/>
            </a:pPr>
            <a:r>
              <a:rPr lang="en-US" sz="2000" dirty="0"/>
              <a:t>Total Population Regions 7-10: </a:t>
            </a:r>
            <a:r>
              <a:rPr lang="en-US" sz="2000" dirty="0">
                <a:highlight>
                  <a:srgbClr val="FFFF00"/>
                </a:highlight>
              </a:rPr>
              <a:t>5,903,242 </a:t>
            </a:r>
          </a:p>
          <a:p>
            <a:pPr marL="0" indent="0">
              <a:buNone/>
            </a:pPr>
            <a:r>
              <a:rPr lang="en-US" sz="2000" dirty="0">
                <a:highlight>
                  <a:srgbClr val="FFFF00"/>
                </a:highlight>
              </a:rPr>
              <a:t>50 Hospitals</a:t>
            </a:r>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bfffe95dff4d4d69">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
        <p:nvSpPr>
          <p:cNvPr id="7" name="TextBox 6">
            <a:extLst>
              <a:ext uri="{FF2B5EF4-FFF2-40B4-BE49-F238E27FC236}">
                <a16:creationId xmlns:a16="http://schemas.microsoft.com/office/drawing/2014/main" id="{DFD181D3-A55B-A89E-7FC2-849D9BB2CEF1}"/>
              </a:ext>
            </a:extLst>
          </p:cNvPr>
          <p:cNvSpPr txBox="1"/>
          <p:nvPr/>
        </p:nvSpPr>
        <p:spPr>
          <a:xfrm>
            <a:off x="838200" y="359372"/>
            <a:ext cx="6097424" cy="707886"/>
          </a:xfrm>
          <a:prstGeom prst="rect">
            <a:avLst/>
          </a:prstGeom>
          <a:noFill/>
        </p:spPr>
        <p:txBody>
          <a:bodyPr wrap="square">
            <a:spAutoFit/>
          </a:bodyPr>
          <a:lstStyle/>
          <a:p>
            <a:r>
              <a:rPr lang="en-US" sz="4000" dirty="0">
                <a:latin typeface="+mj-lt"/>
              </a:rPr>
              <a:t>Chicago Area HCC’s </a:t>
            </a:r>
          </a:p>
        </p:txBody>
      </p:sp>
      <p:pic>
        <p:nvPicPr>
          <p:cNvPr id="9" name="Picture 8">
            <a:extLst>
              <a:ext uri="{FF2B5EF4-FFF2-40B4-BE49-F238E27FC236}">
                <a16:creationId xmlns:a16="http://schemas.microsoft.com/office/drawing/2014/main" id="{B8C579D1-56AC-DD65-90B3-A92B0E75B7E6}"/>
              </a:ext>
            </a:extLst>
          </p:cNvPr>
          <p:cNvPicPr>
            <a:picLocks noChangeAspect="1"/>
          </p:cNvPicPr>
          <p:nvPr/>
        </p:nvPicPr>
        <p:blipFill>
          <a:blip r:embed="R2e007262e3e24890"/>
          <a:stretch>
            <a:fillRect/>
          </a:stretch>
        </p:blipFill>
        <p:spPr>
          <a:xfrm>
            <a:off x="6390967" y="821037"/>
            <a:ext cx="3067665" cy="4925961"/>
          </a:xfrm>
          <a:prstGeom prst="rect">
            <a:avLst/>
          </a:prstGeom>
        </p:spPr>
      </p:pic>
      <p:pic>
        <p:nvPicPr>
          <p:cNvPr id="11" name="Picture 10">
            <a:extLst>
              <a:ext uri="{FF2B5EF4-FFF2-40B4-BE49-F238E27FC236}">
                <a16:creationId xmlns:a16="http://schemas.microsoft.com/office/drawing/2014/main" id="{BE45FA60-3405-E0A5-7BBE-4D4D7C992961}"/>
              </a:ext>
            </a:extLst>
          </p:cNvPr>
          <p:cNvPicPr>
            <a:picLocks noChangeAspect="1"/>
          </p:cNvPicPr>
          <p:nvPr/>
        </p:nvPicPr>
        <p:blipFill>
          <a:blip r:embed="R1dabc559ecf2455e"/>
          <a:stretch>
            <a:fillRect/>
          </a:stretch>
        </p:blipFill>
        <p:spPr>
          <a:xfrm>
            <a:off x="8613058" y="2146600"/>
            <a:ext cx="1691148" cy="2762865"/>
          </a:xfrm>
          <a:prstGeom prst="rect">
            <a:avLst/>
          </a:prstGeom>
        </p:spPr>
      </p:pic>
    </p:spTree>
    <p:extLst>
      <p:ext uri="{BB962C8B-B14F-4D97-AF65-F5344CB8AC3E}">
        <p14:creationId xmlns:p14="http://schemas.microsoft.com/office/powerpoint/2010/main" val="1906259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sz="4000" dirty="0"/>
              <a:t>Their Challenges (Sound Familiar?)</a:t>
            </a:r>
            <a:r>
              <a:rPr lang="en-US" b="1" dirty="0"/>
              <a:t>	</a:t>
            </a:r>
          </a:p>
        </p:txBody>
      </p:sp>
      <p:sp>
        <p:nvSpPr>
          <p:cNvPr id="7" name="Content Placeholder 6">
            <a:extLst>
              <a:ext uri="{FF2B5EF4-FFF2-40B4-BE49-F238E27FC236}">
                <a16:creationId xmlns:a16="http://schemas.microsoft.com/office/drawing/2014/main" id="{BDF621D4-EE35-EC6D-B3E6-A499815A6528}"/>
              </a:ext>
            </a:extLst>
          </p:cNvPr>
          <p:cNvSpPr>
            <a:spLocks noGrp="1"/>
          </p:cNvSpPr>
          <p:nvPr>
            <p:ph idx="1"/>
          </p:nvPr>
        </p:nvSpPr>
        <p:spPr/>
        <p:txBody>
          <a:bodyPr/>
          <a:lstStyle/>
          <a:p>
            <a:r>
              <a:rPr lang="en-US" dirty="0"/>
              <a:t>	Multiple exercise demands in addition to planning for special 	events and responding to real-life incidents.</a:t>
            </a:r>
          </a:p>
          <a:p>
            <a:r>
              <a:rPr lang="en-US" dirty="0"/>
              <a:t>	MRSE</a:t>
            </a:r>
          </a:p>
          <a:p>
            <a:r>
              <a:rPr lang="en-US" dirty="0"/>
              <a:t>	Chemical Annex Tabletop</a:t>
            </a:r>
          </a:p>
          <a:p>
            <a:r>
              <a:rPr lang="en-US" dirty="0"/>
              <a:t>	CHEMPACK Training</a:t>
            </a:r>
          </a:p>
          <a:p>
            <a:r>
              <a:rPr lang="en-US" dirty="0"/>
              <a:t>	Decontamination Training</a:t>
            </a:r>
          </a:p>
          <a:p>
            <a:r>
              <a:rPr lang="en-US" dirty="0"/>
              <a:t>	Democratic National Convention</a:t>
            </a:r>
          </a:p>
          <a:p>
            <a:r>
              <a:rPr lang="en-US" dirty="0"/>
              <a:t>	Cyber incidents at hospitals</a:t>
            </a:r>
          </a:p>
        </p:txBody>
      </p:sp>
      <p:sp>
        <p:nvSpPr>
          <p:cNvPr id="4" name="Footer Placeholder 3">
            <a:extLst>
              <a:ext uri="{FF2B5EF4-FFF2-40B4-BE49-F238E27FC236}">
                <a16:creationId xmlns:a16="http://schemas.microsoft.com/office/drawing/2014/main" id="{5F319ACB-32D2-2DDB-96D2-E560C511267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ED86F0F-4D25-24B6-71FD-1F8D9FE6505C}"/>
              </a:ext>
            </a:extLst>
          </p:cNvPr>
          <p:cNvPicPr>
            <a:picLocks noChangeAspect="1"/>
          </p:cNvPicPr>
          <p:nvPr/>
        </p:nvPicPr>
        <p:blipFill rotWithShape="1">
          <a:blip r:embed="Ra483461c05e84a9a">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35677548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B96C2-4A6E-A1CD-4BA6-6ED80B1FF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A3EDE-28F0-74E7-F4B0-7E45422E334D}"/>
              </a:ext>
            </a:extLst>
          </p:cNvPr>
          <p:cNvSpPr>
            <a:spLocks noGrp="1"/>
          </p:cNvSpPr>
          <p:nvPr>
            <p:ph type="title"/>
          </p:nvPr>
        </p:nvSpPr>
        <p:spPr/>
        <p:txBody>
          <a:bodyPr/>
          <a:lstStyle/>
          <a:p>
            <a:r>
              <a:rPr lang="en-US" sz="4000" dirty="0"/>
              <a:t>The Scenario</a:t>
            </a:r>
            <a:r>
              <a:rPr lang="en-US" b="1" dirty="0"/>
              <a:t>	</a:t>
            </a:r>
          </a:p>
        </p:txBody>
      </p:sp>
      <p:sp>
        <p:nvSpPr>
          <p:cNvPr id="7" name="Content Placeholder 6">
            <a:extLst>
              <a:ext uri="{FF2B5EF4-FFF2-40B4-BE49-F238E27FC236}">
                <a16:creationId xmlns:a16="http://schemas.microsoft.com/office/drawing/2014/main" id="{4AAEE690-258F-F2A1-5CCD-D82CA4FEE4BD}"/>
              </a:ext>
            </a:extLst>
          </p:cNvPr>
          <p:cNvSpPr>
            <a:spLocks noGrp="1"/>
          </p:cNvSpPr>
          <p:nvPr>
            <p:ph idx="1"/>
          </p:nvPr>
        </p:nvSpPr>
        <p:spPr/>
        <p:txBody>
          <a:bodyPr/>
          <a:lstStyle/>
          <a:p>
            <a:pPr lvl="1"/>
            <a:r>
              <a:rPr lang="en-US" dirty="0"/>
              <a:t>	A domestic terror cell has been able to acquire 18 gallons of agent 	Yellow (a   	50/50 blend of blister agents Sulfur Mustard and Lewisite).</a:t>
            </a:r>
          </a:p>
          <a:p>
            <a:pPr lvl="1"/>
            <a:endParaRPr lang="en-US" dirty="0"/>
          </a:p>
          <a:p>
            <a:pPr lvl="1"/>
            <a:r>
              <a:rPr lang="en-US" dirty="0"/>
              <a:t>  	A domestic terror cell has been able to acquire 18 gallons of agent Yellow (a        	50/50 blend of blister agents Sulfur Mustard and Lewisite).</a:t>
            </a:r>
          </a:p>
          <a:p>
            <a:pPr lvl="1"/>
            <a:endParaRPr lang="en-US" dirty="0"/>
          </a:p>
          <a:p>
            <a:pPr lvl="1"/>
            <a:r>
              <a:rPr lang="en-US" dirty="0"/>
              <a:t> 	Released at 4 Summer festivals in each Region (7-10)</a:t>
            </a:r>
          </a:p>
          <a:p>
            <a:endParaRPr lang="en-US" dirty="0"/>
          </a:p>
        </p:txBody>
      </p:sp>
      <p:sp>
        <p:nvSpPr>
          <p:cNvPr id="4" name="Footer Placeholder 3">
            <a:extLst>
              <a:ext uri="{FF2B5EF4-FFF2-40B4-BE49-F238E27FC236}">
                <a16:creationId xmlns:a16="http://schemas.microsoft.com/office/drawing/2014/main" id="{E798F96C-C5F3-F80F-57E0-0B7E92D76583}"/>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0B1389B9-57DB-E61F-1D11-6DDEA3F0CB0D}"/>
              </a:ext>
            </a:extLst>
          </p:cNvPr>
          <p:cNvPicPr>
            <a:picLocks noChangeAspect="1"/>
          </p:cNvPicPr>
          <p:nvPr/>
        </p:nvPicPr>
        <p:blipFill rotWithShape="1">
          <a:blip r:embed="R013b058415374089">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8479912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8C91-4C9E-A2EE-BCC0-763233A0C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9BB1F-5FB1-3EDF-784A-772E27DD7772}"/>
              </a:ext>
            </a:extLst>
          </p:cNvPr>
          <p:cNvSpPr>
            <a:spLocks noGrp="1"/>
          </p:cNvSpPr>
          <p:nvPr>
            <p:ph type="title"/>
          </p:nvPr>
        </p:nvSpPr>
        <p:spPr/>
        <p:txBody>
          <a:bodyPr>
            <a:normAutofit/>
          </a:bodyPr>
          <a:lstStyle/>
          <a:p>
            <a:r>
              <a:rPr lang="en-US" sz="3200" b="1" dirty="0"/>
              <a:t>Casualties by HCC Region</a:t>
            </a:r>
          </a:p>
        </p:txBody>
      </p:sp>
      <p:sp>
        <p:nvSpPr>
          <p:cNvPr id="7" name="Content Placeholder 6">
            <a:extLst>
              <a:ext uri="{FF2B5EF4-FFF2-40B4-BE49-F238E27FC236}">
                <a16:creationId xmlns:a16="http://schemas.microsoft.com/office/drawing/2014/main" id="{53A1D9BB-9272-9ED3-4AD6-89311F5BFAAC}"/>
              </a:ext>
            </a:extLst>
          </p:cNvPr>
          <p:cNvSpPr>
            <a:spLocks noGrp="1"/>
          </p:cNvSpPr>
          <p:nvPr>
            <p:ph idx="1"/>
          </p:nvPr>
        </p:nvSpPr>
        <p:spPr/>
        <p:txBody>
          <a:bodyPr/>
          <a:lstStyle/>
          <a:p>
            <a:pPr algn="l"/>
            <a:endParaRPr lang="en-US" sz="1800" b="0" i="0" u="none" strike="noStrike" baseline="0" dirty="0">
              <a:solidFill>
                <a:srgbClr val="000000"/>
              </a:solidFill>
              <a:latin typeface="Trebuchet MS" panose="020B0603020202020204" pitchFamily="34" charset="0"/>
            </a:endParaRPr>
          </a:p>
          <a:p>
            <a:r>
              <a:rPr lang="fr-FR" sz="1800" b="0" i="0" u="none" strike="noStrike" baseline="0" dirty="0">
                <a:solidFill>
                  <a:srgbClr val="000000"/>
                </a:solidFill>
                <a:latin typeface="Trebuchet MS" panose="020B0603020202020204" pitchFamily="34" charset="0"/>
              </a:rPr>
              <a:t>Total Patients	579	557	576	291	</a:t>
            </a:r>
          </a:p>
          <a:p>
            <a:pPr marL="0" indent="0" algn="l">
              <a:buNone/>
            </a:pPr>
            <a:endParaRPr lang="en-US" sz="1800" b="0" i="0" u="none" strike="noStrike" baseline="0" dirty="0">
              <a:solidFill>
                <a:srgbClr val="000000"/>
              </a:solidFill>
              <a:latin typeface="Trebuchet MS" panose="020B0603020202020204" pitchFamily="34" charset="0"/>
            </a:endParaRPr>
          </a:p>
          <a:p>
            <a:r>
              <a:rPr lang="en-US" sz="1800" b="0" i="0" u="none" strike="noStrike" baseline="0" dirty="0">
                <a:solidFill>
                  <a:srgbClr val="000000"/>
                </a:solidFill>
                <a:latin typeface="Trebuchet MS" panose="020B0603020202020204" pitchFamily="34" charset="0"/>
              </a:rPr>
              <a:t>EMS Transport (50%)	289	279	288	146	</a:t>
            </a:r>
          </a:p>
          <a:p>
            <a:r>
              <a:rPr lang="en-US" sz="1800" b="0" i="0" u="none" strike="noStrike" baseline="0" dirty="0">
                <a:solidFill>
                  <a:srgbClr val="000000"/>
                </a:solidFill>
                <a:latin typeface="Trebuchet MS" panose="020B0603020202020204" pitchFamily="34" charset="0"/>
              </a:rPr>
              <a:t>Self-Transport (50%)	290	278	288	145	</a:t>
            </a:r>
          </a:p>
          <a:p>
            <a:endParaRPr lang="en-US" dirty="0"/>
          </a:p>
        </p:txBody>
      </p:sp>
      <p:sp>
        <p:nvSpPr>
          <p:cNvPr id="4" name="Footer Placeholder 3">
            <a:extLst>
              <a:ext uri="{FF2B5EF4-FFF2-40B4-BE49-F238E27FC236}">
                <a16:creationId xmlns:a16="http://schemas.microsoft.com/office/drawing/2014/main" id="{1FFF15E0-858A-05F7-E515-DF5FE82AEFD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F690C44-479F-1AA7-D8BB-36D6C089024E}"/>
              </a:ext>
            </a:extLst>
          </p:cNvPr>
          <p:cNvPicPr>
            <a:picLocks noChangeAspect="1"/>
          </p:cNvPicPr>
          <p:nvPr/>
        </p:nvPicPr>
        <p:blipFill rotWithShape="1">
          <a:blip r:embed="R8660424d68004e62">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34564280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11EB7-8DA8-57A8-ED5B-1F62EB80D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95524-BCAF-4CF1-89EE-AAD21B2969B5}"/>
              </a:ext>
            </a:extLst>
          </p:cNvPr>
          <p:cNvSpPr>
            <a:spLocks noGrp="1"/>
          </p:cNvSpPr>
          <p:nvPr>
            <p:ph type="title"/>
          </p:nvPr>
        </p:nvSpPr>
        <p:spPr/>
        <p:txBody>
          <a:bodyPr>
            <a:normAutofit/>
          </a:bodyPr>
          <a:lstStyle/>
          <a:p>
            <a:r>
              <a:rPr lang="en-US" sz="3200" b="0" i="0" u="none" strike="noStrike" baseline="0" dirty="0">
                <a:latin typeface="Trebuchet MS" panose="020B0603020202020204" pitchFamily="34" charset="0"/>
              </a:rPr>
              <a:t>Decompression Summary</a:t>
            </a:r>
            <a:endParaRPr lang="en-US" sz="3200" b="1" dirty="0"/>
          </a:p>
        </p:txBody>
      </p:sp>
      <p:sp>
        <p:nvSpPr>
          <p:cNvPr id="7" name="Content Placeholder 6">
            <a:extLst>
              <a:ext uri="{FF2B5EF4-FFF2-40B4-BE49-F238E27FC236}">
                <a16:creationId xmlns:a16="http://schemas.microsoft.com/office/drawing/2014/main" id="{B770A4DD-DD10-B9A8-A11A-428961DC4698}"/>
              </a:ext>
            </a:extLst>
          </p:cNvPr>
          <p:cNvSpPr>
            <a:spLocks noGrp="1"/>
          </p:cNvSpPr>
          <p:nvPr>
            <p:ph idx="1"/>
          </p:nvPr>
        </p:nvSpPr>
        <p:spPr/>
        <p:txBody>
          <a:bodyPr/>
          <a:lstStyle/>
          <a:p>
            <a:pPr marL="0" indent="0" algn="l">
              <a:buNone/>
            </a:pPr>
            <a:r>
              <a:rPr lang="en-US" sz="1800" b="0" i="0" u="none" strike="noStrike" baseline="0" dirty="0">
                <a:solidFill>
                  <a:srgbClr val="000000"/>
                </a:solidFill>
                <a:latin typeface="Trebuchet MS" panose="020B0603020202020204" pitchFamily="34" charset="0"/>
              </a:rPr>
              <a:t>	Region 7:</a:t>
            </a:r>
          </a:p>
          <a:p>
            <a:pPr algn="l"/>
            <a:r>
              <a:rPr lang="en-US" sz="1800" b="0" i="0" u="none" strike="noStrike" baseline="0" dirty="0">
                <a:solidFill>
                  <a:srgbClr val="000000"/>
                </a:solidFill>
                <a:latin typeface="Trebuchet MS" panose="020B0603020202020204" pitchFamily="34" charset="0"/>
              </a:rPr>
              <a:t>A total of 358 patients can be rapidly discharged for an average of 33 patients per hospital.</a:t>
            </a:r>
          </a:p>
          <a:p>
            <a:pPr marL="0" indent="0" algn="l">
              <a:buNone/>
            </a:pPr>
            <a:r>
              <a:rPr lang="en-US" sz="1800" b="0" i="0" u="none" strike="noStrike" baseline="0" dirty="0">
                <a:solidFill>
                  <a:srgbClr val="000000"/>
                </a:solidFill>
                <a:latin typeface="Trebuchet MS" panose="020B0603020202020204" pitchFamily="34" charset="0"/>
              </a:rPr>
              <a:t>	Region 8:</a:t>
            </a:r>
          </a:p>
          <a:p>
            <a:pPr algn="l"/>
            <a:r>
              <a:rPr lang="en-US" sz="1800" b="0" i="0" u="none" strike="noStrike" baseline="0" dirty="0">
                <a:solidFill>
                  <a:srgbClr val="000000"/>
                </a:solidFill>
                <a:latin typeface="Trebuchet MS" panose="020B0603020202020204" pitchFamily="34" charset="0"/>
              </a:rPr>
              <a:t>A total of 335 patients can be rapidly discharged for an average of 26 patients per hospital.</a:t>
            </a:r>
          </a:p>
          <a:p>
            <a:pPr marL="0" indent="0" algn="l">
              <a:buNone/>
            </a:pPr>
            <a:r>
              <a:rPr lang="en-US" sz="1800" b="0" i="0" u="none" strike="noStrike" baseline="0" dirty="0">
                <a:solidFill>
                  <a:srgbClr val="000000"/>
                </a:solidFill>
                <a:latin typeface="Trebuchet MS" panose="020B0603020202020204" pitchFamily="34" charset="0"/>
              </a:rPr>
              <a:t>	Region 9:</a:t>
            </a:r>
          </a:p>
          <a:p>
            <a:pPr algn="l"/>
            <a:r>
              <a:rPr lang="en-US" sz="1800" b="0" i="0" u="none" strike="noStrike" baseline="0" dirty="0">
                <a:solidFill>
                  <a:srgbClr val="000000"/>
                </a:solidFill>
                <a:latin typeface="Trebuchet MS" panose="020B0603020202020204" pitchFamily="34" charset="0"/>
              </a:rPr>
              <a:t>A total of 469 patients can be rapidly discharged for an average of 36 patients per hospital.</a:t>
            </a:r>
          </a:p>
          <a:p>
            <a:pPr marL="0" indent="0" algn="l">
              <a:buNone/>
            </a:pPr>
            <a:r>
              <a:rPr lang="en-US" sz="1800" b="0" i="0" u="none" strike="noStrike" baseline="0" dirty="0">
                <a:solidFill>
                  <a:srgbClr val="000000"/>
                </a:solidFill>
                <a:latin typeface="Trebuchet MS" panose="020B0603020202020204" pitchFamily="34" charset="0"/>
              </a:rPr>
              <a:t>	Region 10:</a:t>
            </a:r>
          </a:p>
          <a:p>
            <a:pPr algn="l"/>
            <a:r>
              <a:rPr lang="en-US" sz="1800" b="0" i="0" u="none" strike="noStrike" baseline="0" dirty="0">
                <a:solidFill>
                  <a:srgbClr val="000000"/>
                </a:solidFill>
                <a:latin typeface="Trebuchet MS" panose="020B0603020202020204" pitchFamily="34" charset="0"/>
              </a:rPr>
              <a:t>A total of 188 patients can be rapidly discharged for an average of 24 patients per hospital.</a:t>
            </a:r>
          </a:p>
          <a:p>
            <a:pPr marL="0" indent="0">
              <a:buNone/>
            </a:pPr>
            <a:endParaRPr lang="en-US" dirty="0"/>
          </a:p>
        </p:txBody>
      </p:sp>
      <p:sp>
        <p:nvSpPr>
          <p:cNvPr id="4" name="Footer Placeholder 3">
            <a:extLst>
              <a:ext uri="{FF2B5EF4-FFF2-40B4-BE49-F238E27FC236}">
                <a16:creationId xmlns:a16="http://schemas.microsoft.com/office/drawing/2014/main" id="{15305150-4D39-C337-BD6F-75ED1ECF3B1D}"/>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9E278CB5-EAD9-BEC9-ECFD-755343D88272}"/>
              </a:ext>
            </a:extLst>
          </p:cNvPr>
          <p:cNvPicPr>
            <a:picLocks noChangeAspect="1"/>
          </p:cNvPicPr>
          <p:nvPr/>
        </p:nvPicPr>
        <p:blipFill rotWithShape="1">
          <a:blip r:embed="Rad192003ac654ccf">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21706969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6EB84-2A2B-B78B-4BEE-FE9481E19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12D3-D72E-1403-A0BF-469E134ECAC6}"/>
              </a:ext>
            </a:extLst>
          </p:cNvPr>
          <p:cNvSpPr>
            <a:spLocks noGrp="1"/>
          </p:cNvSpPr>
          <p:nvPr>
            <p:ph type="title"/>
          </p:nvPr>
        </p:nvSpPr>
        <p:spPr>
          <a:xfrm>
            <a:off x="761287" y="73846"/>
            <a:ext cx="10515600" cy="1131112"/>
          </a:xfrm>
        </p:spPr>
        <p:txBody>
          <a:bodyPr>
            <a:normAutofit/>
          </a:bodyPr>
          <a:lstStyle/>
          <a:p>
            <a:r>
              <a:rPr lang="en-US" sz="4000" b="0" i="0" u="none" strike="noStrike" baseline="0" dirty="0"/>
              <a:t>Patient Transfers Summaries</a:t>
            </a:r>
            <a:endParaRPr lang="en-US" sz="4000" b="1" dirty="0"/>
          </a:p>
        </p:txBody>
      </p:sp>
      <p:sp>
        <p:nvSpPr>
          <p:cNvPr id="7" name="Content Placeholder 6">
            <a:extLst>
              <a:ext uri="{FF2B5EF4-FFF2-40B4-BE49-F238E27FC236}">
                <a16:creationId xmlns:a16="http://schemas.microsoft.com/office/drawing/2014/main" id="{2B7E4CE6-134A-2485-68EC-E5C72E4159C8}"/>
              </a:ext>
            </a:extLst>
          </p:cNvPr>
          <p:cNvSpPr>
            <a:spLocks noGrp="1"/>
          </p:cNvSpPr>
          <p:nvPr>
            <p:ph idx="1"/>
          </p:nvPr>
        </p:nvSpPr>
        <p:spPr>
          <a:xfrm>
            <a:off x="838200" y="1204957"/>
            <a:ext cx="10515600" cy="5059109"/>
          </a:xfrm>
        </p:spPr>
        <p:txBody>
          <a:bodyPr>
            <a:normAutofit fontScale="77500" lnSpcReduction="20000"/>
          </a:bodyPr>
          <a:lstStyle/>
          <a:p>
            <a:pPr marL="0" indent="0">
              <a:buNone/>
            </a:pPr>
            <a:r>
              <a:rPr lang="en-US" dirty="0"/>
              <a:t>Region 7: 510 patients were successfully admitted across all hospitals (this includes ED 	treats + release).</a:t>
            </a:r>
          </a:p>
          <a:p>
            <a:pPr marL="0" indent="0">
              <a:buNone/>
            </a:pPr>
            <a:r>
              <a:rPr lang="en-US" dirty="0"/>
              <a:t>	41 patients requiring admission also need transfer (from 4 hospitals). All (100%) of 	those patients were designated a transfer facility.</a:t>
            </a:r>
          </a:p>
          <a:p>
            <a:pPr marL="0" indent="0">
              <a:buNone/>
            </a:pPr>
            <a:r>
              <a:rPr lang="en-US" dirty="0"/>
              <a:t>Region 8: 472 patients were successfully admitted across all hospitals (this includes ED 	treats + release).</a:t>
            </a:r>
          </a:p>
          <a:p>
            <a:pPr marL="0" indent="0">
              <a:buNone/>
            </a:pPr>
            <a:r>
              <a:rPr lang="en-US" dirty="0"/>
              <a:t>	30 patients requiring admission also need transfer (from 4 hospitals). 26 (87%) of 	those patients were designated a transfer facility.</a:t>
            </a:r>
          </a:p>
          <a:p>
            <a:pPr marL="0" indent="0">
              <a:buNone/>
            </a:pPr>
            <a:r>
              <a:rPr lang="en-US" dirty="0"/>
              <a:t>Region 9: 508 patients were successfully admitted across all hospitals (this includes ED 	treats + release).</a:t>
            </a:r>
          </a:p>
          <a:p>
            <a:pPr marL="0" indent="0">
              <a:buNone/>
            </a:pPr>
            <a:r>
              <a:rPr lang="en-US" dirty="0"/>
              <a:t>	46 patients requiring admission also need transfer (from 6 hospitals). 44 (96%) of 	those patients were designated a transfer facility.</a:t>
            </a:r>
          </a:p>
          <a:p>
            <a:pPr marL="0" indent="0">
              <a:buNone/>
            </a:pPr>
            <a:r>
              <a:rPr lang="en-US" dirty="0"/>
              <a:t>Region 10: 259 patients were successfully admitted across all hospitals (this includes ED 	treats + release).</a:t>
            </a:r>
          </a:p>
          <a:p>
            <a:pPr marL="0" indent="0">
              <a:buNone/>
            </a:pPr>
            <a:r>
              <a:rPr lang="en-US" dirty="0"/>
              <a:t>	33 patients requiring admission also need transfer (from 5 hospitals). 27 (82%) of 	those patients were designated a transfer facility.</a:t>
            </a:r>
          </a:p>
        </p:txBody>
      </p:sp>
      <p:sp>
        <p:nvSpPr>
          <p:cNvPr id="4" name="Footer Placeholder 3">
            <a:extLst>
              <a:ext uri="{FF2B5EF4-FFF2-40B4-BE49-F238E27FC236}">
                <a16:creationId xmlns:a16="http://schemas.microsoft.com/office/drawing/2014/main" id="{2CE06ED7-D45A-1CEE-3470-3B89779B7549}"/>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89B1761D-43FC-CB97-1485-0A9F9EA6D55B}"/>
              </a:ext>
            </a:extLst>
          </p:cNvPr>
          <p:cNvPicPr>
            <a:picLocks noChangeAspect="1"/>
          </p:cNvPicPr>
          <p:nvPr/>
        </p:nvPicPr>
        <p:blipFill rotWithShape="1">
          <a:blip r:embed="Rbe44dd6778374a28">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Tree>
    <p:extLst>
      <p:ext uri="{BB962C8B-B14F-4D97-AF65-F5344CB8AC3E}">
        <p14:creationId xmlns:p14="http://schemas.microsoft.com/office/powerpoint/2010/main" val="31547421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FF789-4515-4218-B179-297ED280434E}"/>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800" b="1" dirty="0">
                <a:solidFill>
                  <a:schemeClr val="accent1"/>
                </a:solidFill>
              </a:rPr>
              <a:t>QUESTIONS?</a:t>
            </a:r>
          </a:p>
        </p:txBody>
      </p:sp>
    </p:spTree>
    <p:extLst>
      <p:ext uri="{BB962C8B-B14F-4D97-AF65-F5344CB8AC3E}">
        <p14:creationId xmlns:p14="http://schemas.microsoft.com/office/powerpoint/2010/main" val="11385359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9574-74DB-4FC8-9D64-3F399E3FC81E}"/>
              </a:ext>
            </a:extLst>
          </p:cNvPr>
          <p:cNvSpPr>
            <a:spLocks noGrp="1"/>
          </p:cNvSpPr>
          <p:nvPr>
            <p:ph type="ctrTitle"/>
          </p:nvPr>
        </p:nvSpPr>
        <p:spPr>
          <a:xfrm>
            <a:off x="7380407" y="743447"/>
            <a:ext cx="3973385" cy="3692028"/>
          </a:xfrm>
          <a:noFill/>
        </p:spPr>
        <p:txBody>
          <a:bodyPr>
            <a:normAutofit/>
          </a:bodyPr>
          <a:lstStyle/>
          <a:p>
            <a:pPr algn="l"/>
            <a:r>
              <a:rPr lang="en-US" sz="3600" dirty="0"/>
              <a:t>A BIG </a:t>
            </a:r>
            <a:br>
              <a:rPr lang="en-US" sz="3600" dirty="0"/>
            </a:br>
            <a:r>
              <a:rPr lang="en-US" sz="3600" dirty="0"/>
              <a:t>ANNOUNCEMENT</a:t>
            </a:r>
          </a:p>
        </p:txBody>
      </p:sp>
      <p:sp>
        <p:nvSpPr>
          <p:cNvPr id="3" name="Subtitle 2">
            <a:extLst>
              <a:ext uri="{FF2B5EF4-FFF2-40B4-BE49-F238E27FC236}">
                <a16:creationId xmlns:a16="http://schemas.microsoft.com/office/drawing/2014/main" id="{8655E9A9-A0A0-4D96-B52D-2E48CC056192}"/>
              </a:ext>
            </a:extLst>
          </p:cNvPr>
          <p:cNvSpPr>
            <a:spLocks noGrp="1"/>
          </p:cNvSpPr>
          <p:nvPr>
            <p:ph type="subTitle" idx="1"/>
          </p:nvPr>
        </p:nvSpPr>
        <p:spPr>
          <a:xfrm>
            <a:off x="7380408" y="4629234"/>
            <a:ext cx="3973386" cy="1485319"/>
          </a:xfrm>
          <a:noFill/>
        </p:spPr>
        <p:txBody>
          <a:bodyPr>
            <a:normAutofit/>
          </a:bodyPr>
          <a:lstStyle/>
          <a:p>
            <a:pPr algn="l"/>
            <a:endParaRPr lang="en-US" dirty="0"/>
          </a:p>
        </p:txBody>
      </p:sp>
      <p:pic>
        <p:nvPicPr>
          <p:cNvPr id="5" name="Picture 4" descr="Logo&#10;&#10;Description automatically generated">
            <a:extLst>
              <a:ext uri="{FF2B5EF4-FFF2-40B4-BE49-F238E27FC236}">
                <a16:creationId xmlns:a16="http://schemas.microsoft.com/office/drawing/2014/main" id="{255A751F-F3D2-4B34-A310-684A5BC50516}"/>
              </a:ext>
            </a:extLst>
          </p:cNvPr>
          <p:cNvPicPr>
            <a:picLocks noChangeAspect="1"/>
          </p:cNvPicPr>
          <p:nvPr/>
        </p:nvPicPr>
        <p:blipFill rotWithShape="1">
          <a:blip r:embed="R9cd7b3c021894e6d">
            <a:extLst>
              <a:ext uri="{28A0092B-C50C-407E-A947-70E740481C1C}">
                <a14:useLocalDpi xmlns:a14="http://schemas.microsoft.com/office/drawing/2010/main" val="0"/>
              </a:ext>
            </a:extLst>
          </a:blip>
          <a:srcRect r="330" b="2"/>
          <a:stretch/>
        </p:blipFill>
        <p:spPr>
          <a:xfrm>
            <a:off x="20" y="10"/>
            <a:ext cx="6992881" cy="6857990"/>
          </a:xfrm>
          <a:prstGeom prst="rect">
            <a:avLst/>
          </a:prstGeom>
        </p:spPr>
      </p:pic>
    </p:spTree>
    <p:extLst>
      <p:ext uri="{BB962C8B-B14F-4D97-AF65-F5344CB8AC3E}">
        <p14:creationId xmlns:p14="http://schemas.microsoft.com/office/powerpoint/2010/main" val="14715024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92B90-0CB3-467C-8355-7386C178FF99}"/>
              </a:ext>
            </a:extLst>
          </p:cNvPr>
          <p:cNvSpPr>
            <a:spLocks noGrp="1"/>
          </p:cNvSpPr>
          <p:nvPr>
            <p:ph type="title"/>
          </p:nvPr>
        </p:nvSpPr>
        <p:spPr>
          <a:xfrm>
            <a:off x="1338287" y="0"/>
            <a:ext cx="10515600" cy="1325563"/>
          </a:xfrm>
        </p:spPr>
        <p:txBody>
          <a:bodyPr/>
          <a:lstStyle/>
          <a:p>
            <a:r>
              <a:rPr lang="en-US" b="1" dirty="0">
                <a:latin typeface="Arial" panose="020B0604020202020204" pitchFamily="34" charset="0"/>
                <a:cs typeface="Arial" panose="020B0604020202020204" pitchFamily="34" charset="0"/>
              </a:rPr>
              <a:t>Introducing!</a:t>
            </a:r>
          </a:p>
        </p:txBody>
      </p:sp>
      <p:sp>
        <p:nvSpPr>
          <p:cNvPr id="3" name="Content Placeholder 2">
            <a:extLst>
              <a:ext uri="{FF2B5EF4-FFF2-40B4-BE49-F238E27FC236}">
                <a16:creationId xmlns:a16="http://schemas.microsoft.com/office/drawing/2014/main" id="{5352ED91-CA07-4276-A779-E76C6CFE6536}"/>
              </a:ext>
            </a:extLst>
          </p:cNvPr>
          <p:cNvSpPr>
            <a:spLocks noGrp="1"/>
          </p:cNvSpPr>
          <p:nvPr>
            <p:ph idx="1"/>
          </p:nvPr>
        </p:nvSpPr>
        <p:spPr>
          <a:xfrm>
            <a:off x="838200" y="1067330"/>
            <a:ext cx="10515600" cy="5312688"/>
          </a:xfrm>
        </p:spPr>
        <p:txBody>
          <a:bodyPr>
            <a:normAutofit/>
          </a:bodyPr>
          <a:lstStyle/>
          <a:p>
            <a:pPr marL="0" indent="0">
              <a:buNone/>
            </a:pPr>
            <a:endParaRPr lang="en-US" sz="3200" dirty="0">
              <a:solidFill>
                <a:srgbClr val="002060"/>
              </a:solidFill>
              <a:latin typeface="Arial" panose="020B0604020202020204" pitchFamily="34" charset="0"/>
              <a:cs typeface="Arial" panose="020B0604020202020204" pitchFamily="34" charset="0"/>
            </a:endParaRPr>
          </a:p>
          <a:p>
            <a:pPr marL="0" indent="0">
              <a:buNone/>
            </a:pPr>
            <a:r>
              <a:rPr lang="en-US" sz="3200" dirty="0">
                <a:solidFill>
                  <a:srgbClr val="002060"/>
                </a:solidFill>
                <a:latin typeface="Arial" panose="020B0604020202020204" pitchFamily="34" charset="0"/>
                <a:cs typeface="Arial" panose="020B0604020202020204" pitchFamily="34" charset="0"/>
              </a:rPr>
              <a:t>The Inaugural</a:t>
            </a:r>
          </a:p>
          <a:p>
            <a:pPr marL="0" indent="0">
              <a:buNone/>
            </a:pPr>
            <a:endParaRPr lang="en-US" sz="3200" dirty="0">
              <a:solidFill>
                <a:srgbClr val="002060"/>
              </a:solidFill>
              <a:latin typeface="Arial" panose="020B0604020202020204" pitchFamily="34" charset="0"/>
              <a:cs typeface="Arial" panose="020B0604020202020204" pitchFamily="34" charset="0"/>
            </a:endParaRPr>
          </a:p>
          <a:p>
            <a:pPr marL="0" indent="0" algn="ctr">
              <a:buNone/>
            </a:pPr>
            <a:r>
              <a:rPr lang="en-US" sz="3200" dirty="0">
                <a:solidFill>
                  <a:srgbClr val="002060"/>
                </a:solidFill>
                <a:latin typeface="Arial" panose="020B0604020202020204" pitchFamily="34" charset="0"/>
                <a:cs typeface="Arial" panose="020B0604020202020204" pitchFamily="34" charset="0"/>
              </a:rPr>
              <a:t>Stay Inservice: Mental Health and Wellness for the First Responder</a:t>
            </a:r>
          </a:p>
          <a:p>
            <a:pPr marL="0" indent="0" algn="ctr">
              <a:buNone/>
            </a:pPr>
            <a:endParaRPr lang="en-US" sz="3200" dirty="0">
              <a:solidFill>
                <a:srgbClr val="002060"/>
              </a:solidFill>
              <a:latin typeface="Arial" panose="020B0604020202020204" pitchFamily="34" charset="0"/>
              <a:cs typeface="Arial" panose="020B0604020202020204" pitchFamily="34" charset="0"/>
            </a:endParaRPr>
          </a:p>
          <a:p>
            <a:pPr marL="0" indent="0" algn="ctr">
              <a:buNone/>
            </a:pPr>
            <a:r>
              <a:rPr lang="en-US" sz="3200" dirty="0">
                <a:solidFill>
                  <a:srgbClr val="002060"/>
                </a:solidFill>
                <a:latin typeface="Arial" panose="020B0604020202020204" pitchFamily="34" charset="0"/>
                <a:cs typeface="Arial" panose="020B0604020202020204" pitchFamily="34" charset="0"/>
              </a:rPr>
              <a:t>An In-Person Symposium</a:t>
            </a:r>
          </a:p>
        </p:txBody>
      </p:sp>
    </p:spTree>
    <p:extLst>
      <p:ext uri="{BB962C8B-B14F-4D97-AF65-F5344CB8AC3E}">
        <p14:creationId xmlns:p14="http://schemas.microsoft.com/office/powerpoint/2010/main" val="1762707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84D2-9DF6-0286-D2BA-3F87BCF67EA7}"/>
              </a:ext>
            </a:extLst>
          </p:cNvPr>
          <p:cNvSpPr>
            <a:spLocks noGrp="1"/>
          </p:cNvSpPr>
          <p:nvPr>
            <p:ph type="title"/>
          </p:nvPr>
        </p:nvSpPr>
        <p:spPr/>
        <p:txBody>
          <a:bodyPr/>
          <a:lstStyle/>
          <a:p>
            <a:r>
              <a:rPr lang="en-US">
                <a:effectLst>
                  <a:outerShdw blurRad="38100" dist="38100" dir="2700000" algn="tl">
                    <a:srgbClr val="000000">
                      <a:alpha val="43137"/>
                    </a:srgbClr>
                  </a:outerShdw>
                </a:effectLst>
              </a:rPr>
              <a:t>Injuries</a:t>
            </a:r>
          </a:p>
        </p:txBody>
      </p:sp>
      <p:sp>
        <p:nvSpPr>
          <p:cNvPr id="3" name="Content Placeholder 2">
            <a:extLst>
              <a:ext uri="{FF2B5EF4-FFF2-40B4-BE49-F238E27FC236}">
                <a16:creationId xmlns:a16="http://schemas.microsoft.com/office/drawing/2014/main" id="{E26C5BB8-671E-862D-AF07-91C699243937}"/>
              </a:ext>
            </a:extLst>
          </p:cNvPr>
          <p:cNvSpPr>
            <a:spLocks noGrp="1"/>
          </p:cNvSpPr>
          <p:nvPr>
            <p:ph idx="1"/>
          </p:nvPr>
        </p:nvSpPr>
        <p:spPr>
          <a:xfrm>
            <a:off x="838200" y="1415734"/>
            <a:ext cx="10515600" cy="4257701"/>
          </a:xfrm>
          <a:solidFill>
            <a:schemeClr val="accent4">
              <a:lumMod val="20000"/>
              <a:lumOff val="80000"/>
            </a:schemeClr>
          </a:solidFill>
          <a:ln w="3175">
            <a:noFill/>
          </a:ln>
        </p:spPr>
        <p:txBody>
          <a:bodyPr vert="horz" lIns="91440" tIns="45720" rIns="91440" bIns="45720" rtlCol="0" anchor="t">
            <a:normAutofit fontScale="92500" lnSpcReduction="10000"/>
          </a:bodyPr>
          <a:lstStyle/>
          <a:p>
            <a:pPr marL="457200" lvl="1" indent="0">
              <a:buNone/>
            </a:pPr>
            <a:r>
              <a:rPr lang="en-US" sz="3200" dirty="0">
                <a:solidFill>
                  <a:srgbClr val="002060"/>
                </a:solidFill>
              </a:rPr>
              <a:t>Injuries associated with explosions and related effects:</a:t>
            </a:r>
          </a:p>
          <a:p>
            <a:pPr marL="914400" lvl="2" indent="0">
              <a:buNone/>
            </a:pPr>
            <a:r>
              <a:rPr lang="en-US" sz="2800" dirty="0">
                <a:solidFill>
                  <a:srgbClr val="002060"/>
                </a:solidFill>
              </a:rPr>
              <a:t>Wounds associated with:</a:t>
            </a:r>
            <a:endParaRPr lang="en-US" sz="2800" dirty="0">
              <a:solidFill>
                <a:srgbClr val="002060"/>
              </a:solidFill>
              <a:ea typeface="Calibri"/>
              <a:cs typeface="Calibri"/>
            </a:endParaRPr>
          </a:p>
          <a:p>
            <a:pPr marL="1828800" lvl="3" indent="-457200">
              <a:buFont typeface="+mj-lt"/>
              <a:buAutoNum type="arabicPeriod"/>
            </a:pPr>
            <a:r>
              <a:rPr lang="en-US" sz="2400" dirty="0">
                <a:solidFill>
                  <a:srgbClr val="002060"/>
                </a:solidFill>
              </a:rPr>
              <a:t>Blast Trauma from shock wave &amp; from shrapnel and shattered glass</a:t>
            </a:r>
            <a:endParaRPr lang="en-US" sz="2400" dirty="0">
              <a:solidFill>
                <a:srgbClr val="002060"/>
              </a:solidFill>
              <a:ea typeface="Calibri"/>
              <a:cs typeface="Calibri"/>
            </a:endParaRPr>
          </a:p>
          <a:p>
            <a:pPr marL="1828800" lvl="3" indent="-457200">
              <a:buFont typeface="+mj-lt"/>
              <a:buAutoNum type="arabicPeriod"/>
            </a:pPr>
            <a:r>
              <a:rPr lang="en-US" sz="2400" dirty="0">
                <a:solidFill>
                  <a:srgbClr val="002060"/>
                </a:solidFill>
              </a:rPr>
              <a:t>Partial structural collapse</a:t>
            </a:r>
            <a:endParaRPr lang="en-US" sz="2400" dirty="0">
              <a:solidFill>
                <a:srgbClr val="002060"/>
              </a:solidFill>
              <a:ea typeface="Calibri"/>
              <a:cs typeface="Calibri"/>
            </a:endParaRPr>
          </a:p>
          <a:p>
            <a:pPr marL="1828800" lvl="3" indent="-457200">
              <a:buFont typeface="+mj-lt"/>
              <a:buAutoNum type="arabicPeriod"/>
            </a:pPr>
            <a:r>
              <a:rPr lang="en-US" sz="2400" dirty="0">
                <a:solidFill>
                  <a:srgbClr val="002060"/>
                </a:solidFill>
              </a:rPr>
              <a:t>Heat from detonation &amp; fires</a:t>
            </a:r>
            <a:endParaRPr lang="en-US" sz="2400" dirty="0">
              <a:solidFill>
                <a:srgbClr val="002060"/>
              </a:solidFill>
              <a:ea typeface="Calibri"/>
              <a:cs typeface="Calibri"/>
            </a:endParaRPr>
          </a:p>
          <a:p>
            <a:pPr marL="1828800" lvl="3" indent="-457200">
              <a:buFont typeface="+mj-lt"/>
              <a:buAutoNum type="arabicPeriod"/>
            </a:pPr>
            <a:endParaRPr lang="en-US" sz="2200" dirty="0">
              <a:solidFill>
                <a:srgbClr val="002060"/>
              </a:solidFill>
            </a:endParaRPr>
          </a:p>
          <a:p>
            <a:pPr marL="914400" lvl="2" indent="0">
              <a:buNone/>
            </a:pPr>
            <a:r>
              <a:rPr lang="en-US" sz="2800" dirty="0">
                <a:solidFill>
                  <a:srgbClr val="002060"/>
                </a:solidFill>
              </a:rPr>
              <a:t>Complicated by the presence of radioactive contamination (debris on clothing, skin, hair)…and in eyes, ears, wounds or inhaled.</a:t>
            </a:r>
            <a:endParaRPr lang="en-US" sz="2800" dirty="0">
              <a:solidFill>
                <a:srgbClr val="002060"/>
              </a:solidFill>
              <a:ea typeface="Calibri"/>
              <a:cs typeface="Calibri"/>
            </a:endParaRPr>
          </a:p>
          <a:p>
            <a:pPr marL="914400" lvl="2" indent="0">
              <a:buNone/>
            </a:pPr>
            <a:endParaRPr lang="en-US" sz="2800" dirty="0">
              <a:solidFill>
                <a:srgbClr val="002060"/>
              </a:solidFill>
            </a:endParaRPr>
          </a:p>
          <a:p>
            <a:pPr marL="914400" lvl="2" indent="0">
              <a:buNone/>
            </a:pPr>
            <a:r>
              <a:rPr lang="en-US" sz="2800" dirty="0">
                <a:solidFill>
                  <a:srgbClr val="002060"/>
                </a:solidFill>
              </a:rPr>
              <a:t>We cannot exclude the possibility of an exposure from an external or internal source of radiation that may result in </a:t>
            </a:r>
            <a:r>
              <a:rPr lang="en-US" sz="2800" b="1" dirty="0">
                <a:solidFill>
                  <a:srgbClr val="002060"/>
                </a:solidFill>
              </a:rPr>
              <a:t>Acute Radiation Sickness</a:t>
            </a:r>
            <a:r>
              <a:rPr lang="en-US" sz="2800" dirty="0">
                <a:solidFill>
                  <a:srgbClr val="002060"/>
                </a:solidFill>
              </a:rPr>
              <a:t> (which may not manifest for days or weeks)… </a:t>
            </a:r>
            <a:endParaRPr lang="en-US" sz="2800" dirty="0">
              <a:solidFill>
                <a:srgbClr val="002060"/>
              </a:solidFill>
              <a:ea typeface="Calibri"/>
              <a:cs typeface="Calibri"/>
            </a:endParaRPr>
          </a:p>
          <a:p>
            <a:pPr lvl="2"/>
            <a:endParaRPr lang="en-US" dirty="0">
              <a:solidFill>
                <a:srgbClr val="002060"/>
              </a:solidFill>
            </a:endParaRPr>
          </a:p>
        </p:txBody>
      </p:sp>
    </p:spTree>
    <p:extLst>
      <p:ext uri="{BB962C8B-B14F-4D97-AF65-F5344CB8AC3E}">
        <p14:creationId xmlns:p14="http://schemas.microsoft.com/office/powerpoint/2010/main" val="10649619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92B90-0CB3-467C-8355-7386C178FF99}"/>
              </a:ext>
            </a:extLst>
          </p:cNvPr>
          <p:cNvSpPr>
            <a:spLocks noGrp="1"/>
          </p:cNvSpPr>
          <p:nvPr>
            <p:ph type="title"/>
          </p:nvPr>
        </p:nvSpPr>
        <p:spPr>
          <a:xfrm>
            <a:off x="1338287" y="0"/>
            <a:ext cx="10515600" cy="1325563"/>
          </a:xfrm>
        </p:spPr>
        <p:txBody>
          <a:bodyPr/>
          <a:lstStyle/>
          <a:p>
            <a:r>
              <a:rPr lang="en-US" b="1" dirty="0">
                <a:latin typeface="Arial" panose="020B0604020202020204" pitchFamily="34" charset="0"/>
                <a:cs typeface="Arial" panose="020B0604020202020204" pitchFamily="34" charset="0"/>
              </a:rPr>
              <a:t>What:</a:t>
            </a:r>
          </a:p>
        </p:txBody>
      </p:sp>
      <p:sp>
        <p:nvSpPr>
          <p:cNvPr id="3" name="Content Placeholder 2">
            <a:extLst>
              <a:ext uri="{FF2B5EF4-FFF2-40B4-BE49-F238E27FC236}">
                <a16:creationId xmlns:a16="http://schemas.microsoft.com/office/drawing/2014/main" id="{5352ED91-CA07-4276-A779-E76C6CFE6536}"/>
              </a:ext>
            </a:extLst>
          </p:cNvPr>
          <p:cNvSpPr>
            <a:spLocks noGrp="1"/>
          </p:cNvSpPr>
          <p:nvPr>
            <p:ph idx="1"/>
          </p:nvPr>
        </p:nvSpPr>
        <p:spPr>
          <a:xfrm>
            <a:off x="838200" y="1144404"/>
            <a:ext cx="10515600" cy="5194251"/>
          </a:xfrm>
        </p:spPr>
        <p:txBody>
          <a:bodyPr>
            <a:normAutofit/>
          </a:bodyPr>
          <a:lstStyle/>
          <a:p>
            <a:r>
              <a:rPr lang="en-US" b="1" dirty="0">
                <a:solidFill>
                  <a:srgbClr val="002060"/>
                </a:solidFill>
                <a:latin typeface="Arial" panose="020B0604020202020204" pitchFamily="34" charset="0"/>
                <a:cs typeface="Arial" panose="020B0604020202020204" pitchFamily="34" charset="0"/>
              </a:rPr>
              <a:t>A Full (mostly) Day Symposium </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Includes a Training Session (NYC REMSCO)</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Keynote Speaker: Matthew </a:t>
            </a:r>
            <a:r>
              <a:rPr lang="en-US" b="1" dirty="0" err="1">
                <a:solidFill>
                  <a:srgbClr val="002060"/>
                </a:solidFill>
                <a:latin typeface="Arial" panose="020B0604020202020204" pitchFamily="34" charset="0"/>
                <a:cs typeface="Arial" panose="020B0604020202020204" pitchFamily="34" charset="0"/>
              </a:rPr>
              <a:t>Giacopelli</a:t>
            </a:r>
            <a:r>
              <a:rPr lang="en-US" b="1" dirty="0">
                <a:solidFill>
                  <a:srgbClr val="002060"/>
                </a:solidFill>
                <a:latin typeface="Arial" panose="020B0604020202020204" pitchFamily="34" charset="0"/>
                <a:cs typeface="Arial" panose="020B0604020202020204" pitchFamily="34" charset="0"/>
              </a:rPr>
              <a:t>, EMT-P</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Panel Discussion: Various MH Professionals</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Co-Branding Opportunity</a:t>
            </a:r>
          </a:p>
        </p:txBody>
      </p:sp>
    </p:spTree>
    <p:extLst>
      <p:ext uri="{BB962C8B-B14F-4D97-AF65-F5344CB8AC3E}">
        <p14:creationId xmlns:p14="http://schemas.microsoft.com/office/powerpoint/2010/main" val="29920019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92B90-0CB3-467C-8355-7386C178FF99}"/>
              </a:ext>
            </a:extLst>
          </p:cNvPr>
          <p:cNvSpPr>
            <a:spLocks noGrp="1"/>
          </p:cNvSpPr>
          <p:nvPr>
            <p:ph type="title"/>
          </p:nvPr>
        </p:nvSpPr>
        <p:spPr>
          <a:xfrm>
            <a:off x="1338287" y="0"/>
            <a:ext cx="10515600" cy="1325563"/>
          </a:xfrm>
        </p:spPr>
        <p:txBody>
          <a:bodyPr/>
          <a:lstStyle/>
          <a:p>
            <a:r>
              <a:rPr lang="en-US" b="1" dirty="0">
                <a:latin typeface="Arial" panose="020B0604020202020204" pitchFamily="34" charset="0"/>
                <a:cs typeface="Arial" panose="020B0604020202020204" pitchFamily="34" charset="0"/>
              </a:rPr>
              <a:t>When/Where:</a:t>
            </a:r>
          </a:p>
        </p:txBody>
      </p:sp>
      <p:sp>
        <p:nvSpPr>
          <p:cNvPr id="3" name="Content Placeholder 2">
            <a:extLst>
              <a:ext uri="{FF2B5EF4-FFF2-40B4-BE49-F238E27FC236}">
                <a16:creationId xmlns:a16="http://schemas.microsoft.com/office/drawing/2014/main" id="{5352ED91-CA07-4276-A779-E76C6CFE6536}"/>
              </a:ext>
            </a:extLst>
          </p:cNvPr>
          <p:cNvSpPr>
            <a:spLocks noGrp="1"/>
          </p:cNvSpPr>
          <p:nvPr>
            <p:ph idx="1"/>
          </p:nvPr>
        </p:nvSpPr>
        <p:spPr>
          <a:xfrm>
            <a:off x="838200" y="1144404"/>
            <a:ext cx="10515600" cy="5194251"/>
          </a:xfrm>
        </p:spPr>
        <p:txBody>
          <a:bodyPr>
            <a:normAutofit/>
          </a:bodyPr>
          <a:lstStyle/>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Thursday, May 15</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10 AM – 4 PM</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Marriott LaGuardia</a:t>
            </a:r>
          </a:p>
        </p:txBody>
      </p:sp>
    </p:spTree>
    <p:extLst>
      <p:ext uri="{BB962C8B-B14F-4D97-AF65-F5344CB8AC3E}">
        <p14:creationId xmlns:p14="http://schemas.microsoft.com/office/powerpoint/2010/main" val="39628132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FF789-4515-4218-B179-297ED280434E}"/>
              </a:ext>
            </a:extLst>
          </p:cNvPr>
          <p:cNvSpPr>
            <a:spLocks noGrp="1"/>
          </p:cNvSpPr>
          <p:nvPr>
            <p:ph idx="1"/>
          </p:nvPr>
        </p:nvSpPr>
        <p:spPr>
          <a:xfrm>
            <a:off x="838200" y="1565566"/>
            <a:ext cx="10515600" cy="4533230"/>
          </a:xfrm>
        </p:spPr>
        <p:txBody>
          <a:bodyPr>
            <a:normAutofit/>
          </a:bodyPr>
          <a:lstStyle/>
          <a:p>
            <a:r>
              <a:rPr lang="en-US" b="1" dirty="0"/>
              <a:t>Our members had been heavily brainstorming for a new way to reach the community</a:t>
            </a:r>
          </a:p>
          <a:p>
            <a:endParaRPr lang="en-US" b="1" dirty="0"/>
          </a:p>
          <a:p>
            <a:r>
              <a:rPr lang="en-US" b="1" dirty="0"/>
              <a:t>Having attended the NHCPC infused us with ideas</a:t>
            </a:r>
          </a:p>
          <a:p>
            <a:endParaRPr lang="en-US" b="1" dirty="0"/>
          </a:p>
          <a:p>
            <a:r>
              <a:rPr lang="en-US" b="1" dirty="0"/>
              <a:t>Many of us are from the First Responder/Public Safety Realm </a:t>
            </a:r>
          </a:p>
          <a:p>
            <a:endParaRPr lang="en-US" b="1" dirty="0"/>
          </a:p>
          <a:p>
            <a:r>
              <a:rPr lang="en-US" b="1" dirty="0"/>
              <a:t>We think the timing is ideal (week prior to National EMS Week)</a:t>
            </a:r>
          </a:p>
          <a:p>
            <a:endParaRPr lang="en-US" b="1" dirty="0"/>
          </a:p>
          <a:p>
            <a:endParaRPr lang="en-US" b="1" dirty="0"/>
          </a:p>
        </p:txBody>
      </p:sp>
      <p:sp>
        <p:nvSpPr>
          <p:cNvPr id="6" name="Title 1">
            <a:extLst>
              <a:ext uri="{FF2B5EF4-FFF2-40B4-BE49-F238E27FC236}">
                <a16:creationId xmlns:a16="http://schemas.microsoft.com/office/drawing/2014/main" id="{4449348F-D9FD-4EC3-9427-9B719F57F1F6}"/>
              </a:ext>
            </a:extLst>
          </p:cNvPr>
          <p:cNvSpPr txBox="1">
            <a:spLocks/>
          </p:cNvSpPr>
          <p:nvPr/>
        </p:nvSpPr>
        <p:spPr>
          <a:xfrm>
            <a:off x="838200" y="503339"/>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Why:</a:t>
            </a:r>
          </a:p>
        </p:txBody>
      </p:sp>
    </p:spTree>
    <p:extLst>
      <p:ext uri="{BB962C8B-B14F-4D97-AF65-F5344CB8AC3E}">
        <p14:creationId xmlns:p14="http://schemas.microsoft.com/office/powerpoint/2010/main" val="30878457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B559-146F-4C4F-FE15-CBD3766706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AF547-C0D6-B7D3-3C49-576D8E7223FC}"/>
              </a:ext>
            </a:extLst>
          </p:cNvPr>
          <p:cNvSpPr>
            <a:spLocks noGrp="1"/>
          </p:cNvSpPr>
          <p:nvPr>
            <p:ph idx="1"/>
          </p:nvPr>
        </p:nvSpPr>
        <p:spPr>
          <a:xfrm>
            <a:off x="838200" y="1565566"/>
            <a:ext cx="10515600" cy="4533230"/>
          </a:xfrm>
        </p:spPr>
        <p:txBody>
          <a:bodyPr>
            <a:normAutofit fontScale="92500" lnSpcReduction="10000"/>
          </a:bodyPr>
          <a:lstStyle/>
          <a:p>
            <a:endParaRPr lang="en-US" b="1" dirty="0"/>
          </a:p>
          <a:p>
            <a:r>
              <a:rPr lang="en-US" b="1" dirty="0"/>
              <a:t>Please Attend!</a:t>
            </a:r>
          </a:p>
          <a:p>
            <a:endParaRPr lang="en-US" b="1" dirty="0"/>
          </a:p>
          <a:p>
            <a:r>
              <a:rPr lang="en-US" b="1" dirty="0"/>
              <a:t>We will have some flyers, media etc. forthcoming soon!</a:t>
            </a:r>
          </a:p>
          <a:p>
            <a:endParaRPr lang="en-US" b="1" dirty="0"/>
          </a:p>
          <a:p>
            <a:r>
              <a:rPr lang="en-US" b="1" dirty="0"/>
              <a:t>No cost to attend</a:t>
            </a:r>
          </a:p>
          <a:p>
            <a:endParaRPr lang="en-US" b="1" dirty="0"/>
          </a:p>
          <a:p>
            <a:r>
              <a:rPr lang="en-US" b="1" dirty="0"/>
              <a:t>There will be giveaways for all attendees</a:t>
            </a:r>
          </a:p>
          <a:p>
            <a:endParaRPr lang="en-US" b="1" dirty="0"/>
          </a:p>
          <a:p>
            <a:r>
              <a:rPr lang="en-US" b="1" dirty="0"/>
              <a:t>Lunch will be served</a:t>
            </a:r>
          </a:p>
          <a:p>
            <a:endParaRPr lang="en-US" b="1" dirty="0"/>
          </a:p>
        </p:txBody>
      </p:sp>
      <p:sp>
        <p:nvSpPr>
          <p:cNvPr id="6" name="Title 1">
            <a:extLst>
              <a:ext uri="{FF2B5EF4-FFF2-40B4-BE49-F238E27FC236}">
                <a16:creationId xmlns:a16="http://schemas.microsoft.com/office/drawing/2014/main" id="{BEE84FB7-BCB9-0FA1-BE63-A32F2B70C4E3}"/>
              </a:ext>
            </a:extLst>
          </p:cNvPr>
          <p:cNvSpPr txBox="1">
            <a:spLocks/>
          </p:cNvSpPr>
          <p:nvPr/>
        </p:nvSpPr>
        <p:spPr>
          <a:xfrm>
            <a:off x="838200" y="503339"/>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Next:</a:t>
            </a:r>
          </a:p>
        </p:txBody>
      </p:sp>
    </p:spTree>
    <p:extLst>
      <p:ext uri="{BB962C8B-B14F-4D97-AF65-F5344CB8AC3E}">
        <p14:creationId xmlns:p14="http://schemas.microsoft.com/office/powerpoint/2010/main" val="4691945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172C-A441-40E5-E9A0-5BC9EB4A28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149F44-E0BF-25D5-B8E2-08C334CF9256}"/>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800" b="1" dirty="0">
                <a:solidFill>
                  <a:schemeClr val="accent1"/>
                </a:solidFill>
              </a:rPr>
              <a:t>QUESTIONS?</a:t>
            </a:r>
          </a:p>
        </p:txBody>
      </p:sp>
    </p:spTree>
    <p:extLst>
      <p:ext uri="{BB962C8B-B14F-4D97-AF65-F5344CB8AC3E}">
        <p14:creationId xmlns:p14="http://schemas.microsoft.com/office/powerpoint/2010/main" val="4142866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1B8B-98E0-9333-6494-3C0926285E04}"/>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FDNY &amp; NYC Health Department</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Community Reception Centers (CRCs)</a:t>
            </a: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rPr>
              <a:t>* </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1491EFA-05F2-B587-41C2-6140E00BE2AB}"/>
              </a:ext>
            </a:extLst>
          </p:cNvPr>
          <p:cNvSpPr>
            <a:spLocks noGrp="1"/>
          </p:cNvSpPr>
          <p:nvPr>
            <p:ph idx="1"/>
          </p:nvPr>
        </p:nvSpPr>
        <p:spPr>
          <a:xfrm>
            <a:off x="478174" y="1589103"/>
            <a:ext cx="11417416" cy="4358936"/>
          </a:xfrm>
          <a:solidFill>
            <a:schemeClr val="accent4">
              <a:lumMod val="20000"/>
              <a:lumOff val="80000"/>
            </a:schemeClr>
          </a:solidFill>
          <a:ln>
            <a:solidFill>
              <a:schemeClr val="bg1">
                <a:lumMod val="75000"/>
              </a:schemeClr>
            </a:solidFill>
          </a:ln>
        </p:spPr>
        <p:txBody>
          <a:bodyPr vert="horz" lIns="91440" tIns="45720" rIns="91440" bIns="45720" rtlCol="0" anchor="t">
            <a:normAutofit fontScale="92500" lnSpcReduction="10000"/>
          </a:bodyPr>
          <a:lstStyle/>
          <a:p>
            <a:r>
              <a:rPr lang="en-US" dirty="0">
                <a:solidFill>
                  <a:srgbClr val="002060"/>
                </a:solidFill>
              </a:rPr>
              <a:t>CRCs: public screening for radioactive contamination and decontaminated if necessary.</a:t>
            </a:r>
          </a:p>
          <a:p>
            <a:r>
              <a:rPr lang="en-US" dirty="0">
                <a:solidFill>
                  <a:srgbClr val="002060"/>
                </a:solidFill>
              </a:rPr>
              <a:t>Set up in 6 designated NYC Public Schools (usually secondary schools).</a:t>
            </a:r>
          </a:p>
          <a:p>
            <a:r>
              <a:rPr lang="en-US" dirty="0">
                <a:solidFill>
                  <a:srgbClr val="002060"/>
                </a:solidFill>
              </a:rPr>
              <a:t>Objective: dissuade people from going to hospitals for screening </a:t>
            </a:r>
          </a:p>
          <a:p>
            <a:r>
              <a:rPr lang="en-US" dirty="0">
                <a:solidFill>
                  <a:srgbClr val="002060"/>
                </a:solidFill>
              </a:rPr>
              <a:t>CRCs: </a:t>
            </a:r>
          </a:p>
          <a:p>
            <a:pPr lvl="1"/>
            <a:r>
              <a:rPr lang="en-US" dirty="0">
                <a:solidFill>
                  <a:srgbClr val="002060"/>
                </a:solidFill>
              </a:rPr>
              <a:t>Do not provide medical care. </a:t>
            </a:r>
          </a:p>
          <a:p>
            <a:pPr lvl="1"/>
            <a:r>
              <a:rPr lang="en-US" dirty="0">
                <a:solidFill>
                  <a:srgbClr val="002060"/>
                </a:solidFill>
              </a:rPr>
              <a:t>Do identify people significantly contaminated &amp; suspected of internalizing radioactivity. </a:t>
            </a:r>
          </a:p>
          <a:p>
            <a:pPr lvl="1"/>
            <a:r>
              <a:rPr lang="en-US" dirty="0">
                <a:solidFill>
                  <a:srgbClr val="002060"/>
                </a:solidFill>
              </a:rPr>
              <a:t>Do refer for medical follow-up.</a:t>
            </a:r>
          </a:p>
          <a:p>
            <a:r>
              <a:rPr lang="en-US" dirty="0">
                <a:solidFill>
                  <a:srgbClr val="002060"/>
                </a:solidFill>
              </a:rPr>
              <a:t>Goal: process about 500-1000 people per hour.</a:t>
            </a:r>
          </a:p>
          <a:p>
            <a:pPr marL="0" indent="0">
              <a:buNone/>
            </a:pPr>
            <a:r>
              <a:rPr lang="en-US" sz="2000" dirty="0">
                <a:solidFill>
                  <a:srgbClr val="002060"/>
                </a:solidFill>
              </a:rPr>
              <a:t>*Supported by NYPD, NYCDEP and NYCEM. Use of select schools was acquired with the assistance of the NYC Dept. of Education.</a:t>
            </a:r>
          </a:p>
        </p:txBody>
      </p:sp>
    </p:spTree>
    <p:extLst>
      <p:ext uri="{BB962C8B-B14F-4D97-AF65-F5344CB8AC3E}">
        <p14:creationId xmlns:p14="http://schemas.microsoft.com/office/powerpoint/2010/main" val="1511827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D59F33-477B-53F8-5D02-034E8D48E40A}"/>
              </a:ext>
            </a:extLst>
          </p:cNvPr>
          <p:cNvPicPr>
            <a:picLocks noGrp="1" noChangeAspect="1"/>
          </p:cNvPicPr>
          <p:nvPr>
            <p:ph idx="1"/>
          </p:nvPr>
        </p:nvPicPr>
        <p:blipFill>
          <a:blip r:embed="R3bea2ff5421f4e47"/>
          <a:stretch>
            <a:fillRect/>
          </a:stretch>
        </p:blipFill>
        <p:spPr>
          <a:xfrm>
            <a:off x="838200" y="1549797"/>
            <a:ext cx="9276347" cy="4540642"/>
          </a:xfrm>
          <a:prstGeom prst="rect">
            <a:avLst/>
          </a:prstGeom>
        </p:spPr>
      </p:pic>
      <p:sp>
        <p:nvSpPr>
          <p:cNvPr id="5" name="Title 1">
            <a:extLst>
              <a:ext uri="{FF2B5EF4-FFF2-40B4-BE49-F238E27FC236}">
                <a16:creationId xmlns:a16="http://schemas.microsoft.com/office/drawing/2014/main" id="{F0F639A5-37A7-269E-D302-11F579EC03AA}"/>
              </a:ext>
            </a:extLst>
          </p:cNvPr>
          <p:cNvSpPr>
            <a:spLocks noGrp="1"/>
          </p:cNvSpPr>
          <p:nvPr>
            <p:ph type="title"/>
          </p:nvPr>
        </p:nvSpPr>
        <p:spPr>
          <a:xfrm>
            <a:off x="838200" y="365125"/>
            <a:ext cx="10515600" cy="1325563"/>
          </a:xfrm>
        </p:spPr>
        <p:txBody>
          <a:bodyPr/>
          <a:lstStyle/>
          <a:p>
            <a:r>
              <a:rPr lang="en-US">
                <a:effectLst>
                  <a:outerShdw blurRad="38100" dist="38100" dir="2700000" algn="tl">
                    <a:srgbClr val="000000">
                      <a:alpha val="43137"/>
                    </a:srgbClr>
                  </a:outerShdw>
                </a:effectLst>
              </a:rPr>
              <a:t>FDNY &amp; NYC Health Department Community Reception Centers (CRCs)</a:t>
            </a:r>
          </a:p>
        </p:txBody>
      </p:sp>
      <p:cxnSp>
        <p:nvCxnSpPr>
          <p:cNvPr id="3" name="Straight Arrow Connector 2">
            <a:extLst>
              <a:ext uri="{FF2B5EF4-FFF2-40B4-BE49-F238E27FC236}">
                <a16:creationId xmlns:a16="http://schemas.microsoft.com/office/drawing/2014/main" id="{CEA60348-C87B-1115-24EB-3CB9E52D3684}"/>
              </a:ext>
            </a:extLst>
          </p:cNvPr>
          <p:cNvCxnSpPr>
            <a:cxnSpLocks/>
          </p:cNvCxnSpPr>
          <p:nvPr/>
        </p:nvCxnSpPr>
        <p:spPr>
          <a:xfrm>
            <a:off x="5476373" y="4124607"/>
            <a:ext cx="1091161" cy="23011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D825907-98CC-37D0-87C3-5E6795D68A2B}"/>
              </a:ext>
            </a:extLst>
          </p:cNvPr>
          <p:cNvCxnSpPr>
            <a:cxnSpLocks/>
          </p:cNvCxnSpPr>
          <p:nvPr/>
        </p:nvCxnSpPr>
        <p:spPr>
          <a:xfrm>
            <a:off x="3177766" y="4280780"/>
            <a:ext cx="1810693" cy="61714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788F1A-4A6C-FAEF-B904-0E07885C8521}"/>
              </a:ext>
            </a:extLst>
          </p:cNvPr>
          <p:cNvCxnSpPr>
            <a:cxnSpLocks/>
          </p:cNvCxnSpPr>
          <p:nvPr/>
        </p:nvCxnSpPr>
        <p:spPr>
          <a:xfrm>
            <a:off x="7512416" y="3539905"/>
            <a:ext cx="865326" cy="11225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1C5BA2A-C17C-1890-9396-8DFB0C657C98}"/>
              </a:ext>
            </a:extLst>
          </p:cNvPr>
          <p:cNvCxnSpPr>
            <a:cxnSpLocks/>
          </p:cNvCxnSpPr>
          <p:nvPr/>
        </p:nvCxnSpPr>
        <p:spPr>
          <a:xfrm>
            <a:off x="6744832" y="3720019"/>
            <a:ext cx="738076" cy="100099"/>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05DE99-40B2-C5BB-3D71-2A672C831555}"/>
              </a:ext>
            </a:extLst>
          </p:cNvPr>
          <p:cNvCxnSpPr>
            <a:cxnSpLocks/>
          </p:cNvCxnSpPr>
          <p:nvPr/>
        </p:nvCxnSpPr>
        <p:spPr>
          <a:xfrm>
            <a:off x="6871580" y="4019739"/>
            <a:ext cx="688064" cy="10486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22EE29B-8B52-80C3-049E-2091FD6C0ACF}"/>
              </a:ext>
            </a:extLst>
          </p:cNvPr>
          <p:cNvSpPr/>
          <p:nvPr/>
        </p:nvSpPr>
        <p:spPr>
          <a:xfrm>
            <a:off x="465937" y="2791084"/>
            <a:ext cx="923453" cy="389299"/>
          </a:xfrm>
          <a:prstGeom prst="rect">
            <a:avLst/>
          </a:prstGeom>
          <a:solidFill>
            <a:srgbClr val="C00000"/>
          </a:solidFill>
          <a:scene3d>
            <a:camera prst="orthographicFront"/>
            <a:lightRig rig="threePt" dir="t"/>
          </a:scene3d>
          <a:sp3d>
            <a:bevelT prst="relaxedInse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1" dirty="0"/>
              <a:t>DECON</a:t>
            </a:r>
          </a:p>
        </p:txBody>
      </p:sp>
      <p:cxnSp>
        <p:nvCxnSpPr>
          <p:cNvPr id="25" name="Straight Arrow Connector 24">
            <a:extLst>
              <a:ext uri="{FF2B5EF4-FFF2-40B4-BE49-F238E27FC236}">
                <a16:creationId xmlns:a16="http://schemas.microsoft.com/office/drawing/2014/main" id="{FC74D12E-5C71-E932-0172-5E379A025D4A}"/>
              </a:ext>
            </a:extLst>
          </p:cNvPr>
          <p:cNvCxnSpPr>
            <a:cxnSpLocks/>
            <a:stCxn id="23" idx="2"/>
          </p:cNvCxnSpPr>
          <p:nvPr/>
        </p:nvCxnSpPr>
        <p:spPr>
          <a:xfrm>
            <a:off x="927664" y="3180383"/>
            <a:ext cx="430356" cy="35952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62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7AAB98-532D-847D-8EAC-747734A9DDAD}"/>
              </a:ext>
            </a:extLst>
          </p:cNvPr>
          <p:cNvSpPr>
            <a:spLocks noGrp="1"/>
          </p:cNvSpPr>
          <p:nvPr>
            <p:ph idx="1"/>
          </p:nvPr>
        </p:nvSpPr>
        <p:spPr>
          <a:xfrm>
            <a:off x="308810" y="1524835"/>
            <a:ext cx="7403432" cy="4026530"/>
          </a:xfrm>
          <a:solidFill>
            <a:schemeClr val="accent4">
              <a:lumMod val="20000"/>
              <a:lumOff val="80000"/>
            </a:schemeClr>
          </a:solidFill>
          <a:ln>
            <a:solidFill>
              <a:schemeClr val="tx1"/>
            </a:solidFill>
          </a:ln>
        </p:spPr>
        <p:txBody>
          <a:bodyPr vert="horz" lIns="91440" tIns="45720" rIns="91440" bIns="45720" rtlCol="0" anchor="t">
            <a:normAutofit fontScale="92500" lnSpcReduction="10000"/>
          </a:bodyPr>
          <a:lstStyle/>
          <a:p>
            <a:r>
              <a:rPr lang="en-US" b="1" dirty="0"/>
              <a:t>Health Alert Network (Provider Messaging) </a:t>
            </a:r>
          </a:p>
          <a:p>
            <a:r>
              <a:rPr lang="en-US" dirty="0"/>
              <a:t>Information in plain language (in 2 pages or less) about:</a:t>
            </a:r>
          </a:p>
          <a:p>
            <a:pPr lvl="1"/>
            <a:r>
              <a:rPr lang="en-US" dirty="0"/>
              <a:t>The incident </a:t>
            </a:r>
          </a:p>
          <a:p>
            <a:pPr lvl="1"/>
            <a:r>
              <a:rPr lang="en-US" dirty="0"/>
              <a:t>Radiation hazard in general</a:t>
            </a:r>
          </a:p>
          <a:p>
            <a:pPr lvl="1"/>
            <a:r>
              <a:rPr lang="en-US" dirty="0">
                <a:ea typeface="Calibri"/>
                <a:cs typeface="Calibri"/>
              </a:rPr>
              <a:t>Radioisotope(s) involved</a:t>
            </a:r>
            <a:endParaRPr lang="en-US" dirty="0"/>
          </a:p>
          <a:p>
            <a:pPr lvl="1"/>
            <a:r>
              <a:rPr lang="en-US" dirty="0"/>
              <a:t>Info to help answer patient questions</a:t>
            </a:r>
            <a:endParaRPr lang="en-US" dirty="0">
              <a:ea typeface="Calibri"/>
              <a:cs typeface="Calibri"/>
            </a:endParaRPr>
          </a:p>
          <a:p>
            <a:pPr lvl="1"/>
            <a:r>
              <a:rPr lang="en-US" dirty="0">
                <a:ea typeface="Calibri"/>
                <a:cs typeface="Calibri"/>
              </a:rPr>
              <a:t>Links to NYC Health Dept. rad-guidance</a:t>
            </a:r>
            <a:endParaRPr lang="en-US" dirty="0"/>
          </a:p>
          <a:p>
            <a:pPr lvl="1"/>
            <a:r>
              <a:rPr lang="en-US" dirty="0"/>
              <a:t>Links to state and federal treatment </a:t>
            </a:r>
          </a:p>
          <a:p>
            <a:pPr marL="457200" lvl="1" indent="0">
              <a:buNone/>
            </a:pPr>
            <a:r>
              <a:rPr lang="en-US" dirty="0"/>
              <a:t>guidance:</a:t>
            </a:r>
            <a:endParaRPr lang="en-US" dirty="0">
              <a:ea typeface="Calibri"/>
              <a:cs typeface="Calibri"/>
            </a:endParaRPr>
          </a:p>
          <a:p>
            <a:pPr lvl="2"/>
            <a:r>
              <a:rPr lang="en-US" dirty="0">
                <a:solidFill>
                  <a:srgbClr val="0070C0"/>
                </a:solidFill>
              </a:rPr>
              <a:t>REMM and REAC/TS</a:t>
            </a:r>
          </a:p>
        </p:txBody>
      </p:sp>
      <p:sp>
        <p:nvSpPr>
          <p:cNvPr id="2" name="Title 1">
            <a:extLst>
              <a:ext uri="{FF2B5EF4-FFF2-40B4-BE49-F238E27FC236}">
                <a16:creationId xmlns:a16="http://schemas.microsoft.com/office/drawing/2014/main" id="{0CBA38A4-135D-5793-81A9-48F0E3ED0BBD}"/>
              </a:ext>
            </a:extLst>
          </p:cNvPr>
          <p:cNvSpPr>
            <a:spLocks noGrp="1"/>
          </p:cNvSpPr>
          <p:nvPr>
            <p:ph type="title"/>
          </p:nvPr>
        </p:nvSpPr>
        <p:spPr/>
        <p:txBody>
          <a:bodyPr/>
          <a:lstStyle/>
          <a:p>
            <a:r>
              <a:rPr lang="en-US">
                <a:effectLst>
                  <a:outerShdw blurRad="38100" dist="38100" dir="2700000" algn="tl">
                    <a:srgbClr val="000000">
                      <a:alpha val="43137"/>
                    </a:srgbClr>
                  </a:outerShdw>
                </a:effectLst>
              </a:rPr>
              <a:t>NYC Health Department Support </a:t>
            </a:r>
          </a:p>
        </p:txBody>
      </p:sp>
      <p:pic>
        <p:nvPicPr>
          <p:cNvPr id="7" name="Picture 6">
            <a:extLst>
              <a:ext uri="{FF2B5EF4-FFF2-40B4-BE49-F238E27FC236}">
                <a16:creationId xmlns:a16="http://schemas.microsoft.com/office/drawing/2014/main" id="{BA0E817F-8BFC-3183-CCCB-5593A255BB16}"/>
              </a:ext>
            </a:extLst>
          </p:cNvPr>
          <p:cNvPicPr>
            <a:picLocks noChangeAspect="1"/>
          </p:cNvPicPr>
          <p:nvPr/>
        </p:nvPicPr>
        <p:blipFill>
          <a:blip r:embed="R2d6af6b28f3d48ba"/>
          <a:stretch>
            <a:fillRect/>
          </a:stretch>
        </p:blipFill>
        <p:spPr>
          <a:xfrm>
            <a:off x="6204718" y="2588270"/>
            <a:ext cx="5987282" cy="2189747"/>
          </a:xfrm>
          <a:prstGeom prst="rect">
            <a:avLst/>
          </a:prstGeom>
          <a:solidFill>
            <a:schemeClr val="accent6">
              <a:lumMod val="20000"/>
              <a:lumOff val="80000"/>
            </a:schemeClr>
          </a:solidFill>
          <a:ln w="12700" cap="sq">
            <a:solidFill>
              <a:srgbClr val="000000"/>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819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6F5307-680F-F838-56FD-3531B39BBF33}"/>
              </a:ext>
            </a:extLst>
          </p:cNvPr>
          <p:cNvSpPr/>
          <p:nvPr/>
        </p:nvSpPr>
        <p:spPr>
          <a:xfrm>
            <a:off x="4369980" y="3318753"/>
            <a:ext cx="4582633" cy="974558"/>
          </a:xfrm>
          <a:prstGeom prst="roundRect">
            <a:avLst/>
          </a:prstGeom>
          <a:solidFill>
            <a:schemeClr val="accent1">
              <a:lumMod val="40000"/>
              <a:lumOff val="60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Calibri" panose="020F0502020204030204"/>
                <a:ea typeface="+mn-ea"/>
                <a:cs typeface="+mn-cs"/>
              </a:rPr>
              <a:t>Shelter in Place for time TBD</a:t>
            </a:r>
          </a:p>
        </p:txBody>
      </p:sp>
      <p:sp>
        <p:nvSpPr>
          <p:cNvPr id="2" name="Title 1">
            <a:extLst>
              <a:ext uri="{FF2B5EF4-FFF2-40B4-BE49-F238E27FC236}">
                <a16:creationId xmlns:a16="http://schemas.microsoft.com/office/drawing/2014/main" id="{794AB623-B2F3-DACA-0FD0-02A2A2643FA1}"/>
              </a:ext>
            </a:extLst>
          </p:cNvPr>
          <p:cNvSpPr>
            <a:spLocks noGrp="1"/>
          </p:cNvSpPr>
          <p:nvPr>
            <p:ph type="title"/>
          </p:nvPr>
        </p:nvSpPr>
        <p:spPr/>
        <p:txBody>
          <a:bodyPr/>
          <a:lstStyle/>
          <a:p>
            <a:r>
              <a:rPr lang="en-US">
                <a:effectLst>
                  <a:outerShdw blurRad="38100" dist="38100" dir="2700000" algn="tl">
                    <a:srgbClr val="000000">
                      <a:alpha val="43137"/>
                    </a:srgbClr>
                  </a:outerShdw>
                </a:effectLst>
                <a:ea typeface="Calibri Light"/>
                <a:cs typeface="Calibri Light"/>
              </a:rPr>
              <a:t>Putting it altogether...</a:t>
            </a:r>
          </a:p>
        </p:txBody>
      </p:sp>
      <p:sp>
        <p:nvSpPr>
          <p:cNvPr id="6" name="Content Placeholder 5">
            <a:extLst>
              <a:ext uri="{FF2B5EF4-FFF2-40B4-BE49-F238E27FC236}">
                <a16:creationId xmlns:a16="http://schemas.microsoft.com/office/drawing/2014/main" id="{71A144E6-7CC6-866B-2780-551E422A11E9}"/>
              </a:ext>
            </a:extLst>
          </p:cNvPr>
          <p:cNvSpPr>
            <a:spLocks noGrp="1"/>
          </p:cNvSpPr>
          <p:nvPr>
            <p:ph idx="1"/>
          </p:nvPr>
        </p:nvSpPr>
        <p:spPr>
          <a:xfrm>
            <a:off x="838200" y="1395663"/>
            <a:ext cx="10515600" cy="352811"/>
          </a:xfrm>
          <a:solidFill>
            <a:schemeClr val="accent4">
              <a:lumMod val="40000"/>
              <a:lumOff val="60000"/>
            </a:schemeClr>
          </a:solidFill>
        </p:spPr>
        <p:txBody>
          <a:bodyPr>
            <a:normAutofit fontScale="77500" lnSpcReduction="20000"/>
          </a:bodyPr>
          <a:lstStyle/>
          <a:p>
            <a:pPr marL="0" indent="0">
              <a:buNone/>
            </a:pPr>
            <a:r>
              <a:rPr lang="en-US"/>
              <a:t>An RDD is a fast-paced event with a multi-faceted response evolving over days and more…</a:t>
            </a:r>
          </a:p>
        </p:txBody>
      </p:sp>
      <p:sp>
        <p:nvSpPr>
          <p:cNvPr id="7" name="Arrow: Right 6">
            <a:extLst>
              <a:ext uri="{FF2B5EF4-FFF2-40B4-BE49-F238E27FC236}">
                <a16:creationId xmlns:a16="http://schemas.microsoft.com/office/drawing/2014/main" id="{CC85269C-CFA2-244B-3DF3-D9E16692578C}"/>
              </a:ext>
            </a:extLst>
          </p:cNvPr>
          <p:cNvSpPr/>
          <p:nvPr/>
        </p:nvSpPr>
        <p:spPr>
          <a:xfrm>
            <a:off x="385012" y="2510673"/>
            <a:ext cx="9503268" cy="421106"/>
          </a:xfrm>
          <a:prstGeom prst="rightArrow">
            <a:avLst/>
          </a:prstGeom>
          <a:solidFill>
            <a:schemeClr val="accent4">
              <a:lumMod val="40000"/>
              <a:lumOff val="60000"/>
            </a:schemeClr>
          </a:solidFill>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2511F39-6439-E4F5-6842-5B0A699BC33E}"/>
              </a:ext>
            </a:extLst>
          </p:cNvPr>
          <p:cNvSpPr/>
          <p:nvPr/>
        </p:nvSpPr>
        <p:spPr>
          <a:xfrm>
            <a:off x="1084846" y="2233947"/>
            <a:ext cx="950495" cy="974558"/>
          </a:xfrm>
          <a:prstGeom prst="ellipse">
            <a:avLst/>
          </a:prstGeom>
          <a:solidFill>
            <a:schemeClr val="accent4">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15 mins</a:t>
            </a:r>
          </a:p>
        </p:txBody>
      </p:sp>
      <p:sp>
        <p:nvSpPr>
          <p:cNvPr id="9" name="Oval 8">
            <a:extLst>
              <a:ext uri="{FF2B5EF4-FFF2-40B4-BE49-F238E27FC236}">
                <a16:creationId xmlns:a16="http://schemas.microsoft.com/office/drawing/2014/main" id="{74E7FD69-D33A-8C69-880D-3E7B0109F836}"/>
              </a:ext>
            </a:extLst>
          </p:cNvPr>
          <p:cNvSpPr/>
          <p:nvPr/>
        </p:nvSpPr>
        <p:spPr>
          <a:xfrm>
            <a:off x="5433260" y="2308225"/>
            <a:ext cx="950495" cy="974558"/>
          </a:xfrm>
          <a:prstGeom prst="ellipse">
            <a:avLst/>
          </a:prstGeom>
          <a:solidFill>
            <a:schemeClr val="accent4">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1 hour</a:t>
            </a:r>
          </a:p>
        </p:txBody>
      </p:sp>
      <p:sp>
        <p:nvSpPr>
          <p:cNvPr id="19" name="Rectangle: Rounded Corners 18">
            <a:extLst>
              <a:ext uri="{FF2B5EF4-FFF2-40B4-BE49-F238E27FC236}">
                <a16:creationId xmlns:a16="http://schemas.microsoft.com/office/drawing/2014/main" id="{9B2AB6C6-D54F-9444-581C-1D317DA24742}"/>
              </a:ext>
            </a:extLst>
          </p:cNvPr>
          <p:cNvSpPr/>
          <p:nvPr/>
        </p:nvSpPr>
        <p:spPr>
          <a:xfrm>
            <a:off x="3177463" y="4325479"/>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NYCEM Message 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Calibri" panose="020F0502020204030204"/>
              </a:rPr>
              <a:t>Self-Decon</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C26976E6-D0DD-7C50-9B4F-47FF7E54483E}"/>
              </a:ext>
            </a:extLst>
          </p:cNvPr>
          <p:cNvSpPr/>
          <p:nvPr/>
        </p:nvSpPr>
        <p:spPr>
          <a:xfrm>
            <a:off x="878809" y="3282783"/>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FDNY and NYPD on scene</a:t>
            </a:r>
          </a:p>
        </p:txBody>
      </p:sp>
      <p:sp>
        <p:nvSpPr>
          <p:cNvPr id="21" name="Rectangle: Rounded Corners 20">
            <a:extLst>
              <a:ext uri="{FF2B5EF4-FFF2-40B4-BE49-F238E27FC236}">
                <a16:creationId xmlns:a16="http://schemas.microsoft.com/office/drawing/2014/main" id="{1CE789FF-FDC6-CCDA-E974-37702A000987}"/>
              </a:ext>
            </a:extLst>
          </p:cNvPr>
          <p:cNvSpPr/>
          <p:nvPr/>
        </p:nvSpPr>
        <p:spPr>
          <a:xfrm>
            <a:off x="878809" y="4325479"/>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NYCEM Message 1</a:t>
            </a:r>
          </a:p>
        </p:txBody>
      </p:sp>
      <p:sp>
        <p:nvSpPr>
          <p:cNvPr id="22" name="Explosion: 8 Points 21">
            <a:extLst>
              <a:ext uri="{FF2B5EF4-FFF2-40B4-BE49-F238E27FC236}">
                <a16:creationId xmlns:a16="http://schemas.microsoft.com/office/drawing/2014/main" id="{FF49EBD7-49BB-576A-D163-DEA14AF02AFB}"/>
              </a:ext>
            </a:extLst>
          </p:cNvPr>
          <p:cNvSpPr/>
          <p:nvPr/>
        </p:nvSpPr>
        <p:spPr>
          <a:xfrm>
            <a:off x="116809" y="2344195"/>
            <a:ext cx="762000" cy="974558"/>
          </a:xfrm>
          <a:prstGeom prst="irregularSeal1">
            <a:avLst/>
          </a:prstGeom>
          <a:solidFill>
            <a:schemeClr val="accent4">
              <a:lumMod val="40000"/>
              <a:lumOff val="60000"/>
            </a:schemeClr>
          </a:solidFill>
          <a:effectLst>
            <a:glow rad="139700">
              <a:schemeClr val="accent3">
                <a:satMod val="175000"/>
                <a:alpha val="40000"/>
              </a:schemeClr>
            </a:glow>
            <a:softEdge rad="12700"/>
          </a:effectLst>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6FA9">
                    <a:lumMod val="75000"/>
                  </a:srgbClr>
                </a:solidFill>
                <a:effectLst/>
                <a:uLnTx/>
                <a:uFillTx/>
                <a:latin typeface="Calibri" panose="020F0502020204030204"/>
                <a:ea typeface="+mn-ea"/>
                <a:cs typeface="+mn-cs"/>
              </a:rPr>
              <a:t>T=0</a:t>
            </a:r>
          </a:p>
        </p:txBody>
      </p:sp>
      <p:sp>
        <p:nvSpPr>
          <p:cNvPr id="23" name="Rectangle: Rounded Corners 22">
            <a:extLst>
              <a:ext uri="{FF2B5EF4-FFF2-40B4-BE49-F238E27FC236}">
                <a16:creationId xmlns:a16="http://schemas.microsoft.com/office/drawing/2014/main" id="{F47CE894-25F7-9B9E-A283-0E3006A3F69B}"/>
              </a:ext>
            </a:extLst>
          </p:cNvPr>
          <p:cNvSpPr/>
          <p:nvPr/>
        </p:nvSpPr>
        <p:spPr>
          <a:xfrm>
            <a:off x="5229793" y="4383264"/>
            <a:ext cx="1383631" cy="1197995"/>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NYCEM Message: Self Decon for Rad</a:t>
            </a:r>
          </a:p>
        </p:txBody>
      </p:sp>
      <p:sp>
        <p:nvSpPr>
          <p:cNvPr id="24" name="Rectangle: Rounded Corners 23">
            <a:extLst>
              <a:ext uri="{FF2B5EF4-FFF2-40B4-BE49-F238E27FC236}">
                <a16:creationId xmlns:a16="http://schemas.microsoft.com/office/drawing/2014/main" id="{214F9420-90C4-2CE7-7ED9-621619414B3A}"/>
              </a:ext>
            </a:extLst>
          </p:cNvPr>
          <p:cNvSpPr/>
          <p:nvPr/>
        </p:nvSpPr>
        <p:spPr>
          <a:xfrm>
            <a:off x="9053019" y="3374004"/>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First CRC Opens</a:t>
            </a:r>
          </a:p>
        </p:txBody>
      </p:sp>
      <p:sp>
        <p:nvSpPr>
          <p:cNvPr id="25" name="Rectangle: Rounded Corners 24">
            <a:extLst>
              <a:ext uri="{FF2B5EF4-FFF2-40B4-BE49-F238E27FC236}">
                <a16:creationId xmlns:a16="http://schemas.microsoft.com/office/drawing/2014/main" id="{5F9B3034-B11E-CACE-A62F-BBE6CFEE105B}"/>
              </a:ext>
            </a:extLst>
          </p:cNvPr>
          <p:cNvSpPr/>
          <p:nvPr/>
        </p:nvSpPr>
        <p:spPr>
          <a:xfrm>
            <a:off x="5268589" y="3350921"/>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CRC Plan Activated</a:t>
            </a:r>
          </a:p>
        </p:txBody>
      </p:sp>
      <p:sp>
        <p:nvSpPr>
          <p:cNvPr id="26" name="Rectangle: Rounded Corners 25">
            <a:extLst>
              <a:ext uri="{FF2B5EF4-FFF2-40B4-BE49-F238E27FC236}">
                <a16:creationId xmlns:a16="http://schemas.microsoft.com/office/drawing/2014/main" id="{69C8811B-948E-0388-52B6-5636B8A0E511}"/>
              </a:ext>
            </a:extLst>
          </p:cNvPr>
          <p:cNvSpPr/>
          <p:nvPr/>
        </p:nvSpPr>
        <p:spPr>
          <a:xfrm>
            <a:off x="3184742" y="3282783"/>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Rad Plan Activated</a:t>
            </a:r>
          </a:p>
        </p:txBody>
      </p:sp>
      <p:sp>
        <p:nvSpPr>
          <p:cNvPr id="27" name="Rectangle: Rounded Corners 26">
            <a:extLst>
              <a:ext uri="{FF2B5EF4-FFF2-40B4-BE49-F238E27FC236}">
                <a16:creationId xmlns:a16="http://schemas.microsoft.com/office/drawing/2014/main" id="{9E54C914-B276-89E8-4458-F4684D3BE10A}"/>
              </a:ext>
            </a:extLst>
          </p:cNvPr>
          <p:cNvSpPr/>
          <p:nvPr/>
        </p:nvSpPr>
        <p:spPr>
          <a:xfrm>
            <a:off x="9053017" y="4411591"/>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Additional CRCs Open in next 24 h</a:t>
            </a:r>
          </a:p>
        </p:txBody>
      </p:sp>
      <p:sp>
        <p:nvSpPr>
          <p:cNvPr id="4" name="Rectangle: Rounded Corners 3">
            <a:extLst>
              <a:ext uri="{FF2B5EF4-FFF2-40B4-BE49-F238E27FC236}">
                <a16:creationId xmlns:a16="http://schemas.microsoft.com/office/drawing/2014/main" id="{9392B15D-4995-B29D-38F7-84D8A7BFD2DB}"/>
              </a:ext>
            </a:extLst>
          </p:cNvPr>
          <p:cNvSpPr/>
          <p:nvPr/>
        </p:nvSpPr>
        <p:spPr>
          <a:xfrm>
            <a:off x="2035341" y="5363162"/>
            <a:ext cx="1383631"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EMTs triage patients</a:t>
            </a:r>
          </a:p>
        </p:txBody>
      </p:sp>
      <p:sp>
        <p:nvSpPr>
          <p:cNvPr id="5" name="Rectangle: Rounded Corners 4">
            <a:extLst>
              <a:ext uri="{FF2B5EF4-FFF2-40B4-BE49-F238E27FC236}">
                <a16:creationId xmlns:a16="http://schemas.microsoft.com/office/drawing/2014/main" id="{13CD3201-80A0-52A3-3CEF-986DD0E6E78D}"/>
              </a:ext>
            </a:extLst>
          </p:cNvPr>
          <p:cNvSpPr/>
          <p:nvPr/>
        </p:nvSpPr>
        <p:spPr>
          <a:xfrm>
            <a:off x="6661296" y="4383265"/>
            <a:ext cx="1555495" cy="974558"/>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FDNY </a:t>
            </a:r>
            <a:r>
              <a:rPr lang="en-US" sz="1600">
                <a:solidFill>
                  <a:srgbClr val="002060"/>
                </a:solidFill>
                <a:latin typeface="Calibri" panose="020F0502020204030204"/>
              </a:rPr>
              <a:t>completes</a:t>
            </a:r>
            <a:endPar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measurements</a:t>
            </a:r>
          </a:p>
        </p:txBody>
      </p:sp>
      <p:sp>
        <p:nvSpPr>
          <p:cNvPr id="10" name="Oval 9">
            <a:extLst>
              <a:ext uri="{FF2B5EF4-FFF2-40B4-BE49-F238E27FC236}">
                <a16:creationId xmlns:a16="http://schemas.microsoft.com/office/drawing/2014/main" id="{CB218E10-F49A-C31F-AAC0-CE6A9AEA60E8}"/>
              </a:ext>
            </a:extLst>
          </p:cNvPr>
          <p:cNvSpPr/>
          <p:nvPr/>
        </p:nvSpPr>
        <p:spPr>
          <a:xfrm>
            <a:off x="10835748" y="2308225"/>
            <a:ext cx="950495" cy="974558"/>
          </a:xfrm>
          <a:prstGeom prst="ellipse">
            <a:avLst/>
          </a:prstGeom>
          <a:solidFill>
            <a:schemeClr val="accent4">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72 hours</a:t>
            </a:r>
          </a:p>
        </p:txBody>
      </p:sp>
      <p:sp>
        <p:nvSpPr>
          <p:cNvPr id="14" name="Arrow: Right 13">
            <a:extLst>
              <a:ext uri="{FF2B5EF4-FFF2-40B4-BE49-F238E27FC236}">
                <a16:creationId xmlns:a16="http://schemas.microsoft.com/office/drawing/2014/main" id="{829BAFF0-F2C3-B3EC-6243-EE45C2DF1AD1}"/>
              </a:ext>
            </a:extLst>
          </p:cNvPr>
          <p:cNvSpPr/>
          <p:nvPr/>
        </p:nvSpPr>
        <p:spPr>
          <a:xfrm>
            <a:off x="10034500" y="2558548"/>
            <a:ext cx="438407" cy="421106"/>
          </a:xfrm>
          <a:prstGeom prst="rightArrow">
            <a:avLst/>
          </a:prstGeom>
          <a:solidFill>
            <a:schemeClr val="accent4">
              <a:lumMod val="40000"/>
              <a:lumOff val="60000"/>
            </a:schemeClr>
          </a:solidFill>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B9300975-8284-C68C-DBAB-A681788CB001}"/>
              </a:ext>
            </a:extLst>
          </p:cNvPr>
          <p:cNvSpPr/>
          <p:nvPr/>
        </p:nvSpPr>
        <p:spPr>
          <a:xfrm>
            <a:off x="10619179" y="3374004"/>
            <a:ext cx="1383631" cy="1197996"/>
          </a:xfrm>
          <a:prstGeom prst="roundRect">
            <a:avLst/>
          </a:prstGeom>
          <a:solidFill>
            <a:schemeClr val="accent4">
              <a:lumMod val="40000"/>
              <a:lumOff val="60000"/>
            </a:schemeClr>
          </a:solidFill>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Full federal assistance; Recovery  begins</a:t>
            </a:r>
          </a:p>
        </p:txBody>
      </p:sp>
      <p:sp>
        <p:nvSpPr>
          <p:cNvPr id="11" name="Oval 10">
            <a:extLst>
              <a:ext uri="{FF2B5EF4-FFF2-40B4-BE49-F238E27FC236}">
                <a16:creationId xmlns:a16="http://schemas.microsoft.com/office/drawing/2014/main" id="{F632BA33-C4FB-FDF0-03EA-0446A1BF77B5}"/>
              </a:ext>
            </a:extLst>
          </p:cNvPr>
          <p:cNvSpPr/>
          <p:nvPr/>
        </p:nvSpPr>
        <p:spPr>
          <a:xfrm>
            <a:off x="9269586" y="2308225"/>
            <a:ext cx="950495" cy="974558"/>
          </a:xfrm>
          <a:prstGeom prst="ellipse">
            <a:avLst/>
          </a:prstGeom>
          <a:solidFill>
            <a:schemeClr val="accent4">
              <a:lumMod val="40000"/>
              <a:lumOff val="6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rPr>
              <a:t>6 hours</a:t>
            </a:r>
          </a:p>
        </p:txBody>
      </p:sp>
      <p:sp>
        <p:nvSpPr>
          <p:cNvPr id="15" name="Arrow: Right 14">
            <a:extLst>
              <a:ext uri="{FF2B5EF4-FFF2-40B4-BE49-F238E27FC236}">
                <a16:creationId xmlns:a16="http://schemas.microsoft.com/office/drawing/2014/main" id="{291C7B9C-4E21-D979-A0A8-F81411CF8116}"/>
              </a:ext>
            </a:extLst>
          </p:cNvPr>
          <p:cNvSpPr/>
          <p:nvPr/>
        </p:nvSpPr>
        <p:spPr>
          <a:xfrm>
            <a:off x="10503947" y="2570811"/>
            <a:ext cx="404243" cy="421106"/>
          </a:xfrm>
          <a:prstGeom prst="rightArrow">
            <a:avLst/>
          </a:prstGeom>
          <a:solidFill>
            <a:schemeClr val="accent4">
              <a:lumMod val="40000"/>
              <a:lumOff val="60000"/>
            </a:schemeClr>
          </a:solidFill>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919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ctrTitle"/>
          </p:nvPr>
        </p:nvSpPr>
        <p:spPr>
          <a:xfrm>
            <a:off x="601279" y="2789244"/>
            <a:ext cx="7580305" cy="1119815"/>
          </a:xfrm>
        </p:spPr>
        <p:txBody>
          <a:bodyPr/>
          <a:lstStyle/>
          <a:p>
            <a:r>
              <a:rPr lang="en-US" sz="3638" dirty="0"/>
              <a:t>Acute Radiation Syndrome Overview and Medical </a:t>
            </a:r>
            <a:r>
              <a:rPr lang="en-US" sz="3638" dirty="0" err="1"/>
              <a:t>Coutermeasures</a:t>
            </a:r>
            <a:endParaRPr lang="en-US" sz="3638" dirty="0"/>
          </a:p>
        </p:txBody>
      </p:sp>
      <p:sp>
        <p:nvSpPr>
          <p:cNvPr id="53" name="Text Placeholder 52"/>
          <p:cNvSpPr>
            <a:spLocks noGrp="1"/>
          </p:cNvSpPr>
          <p:nvPr>
            <p:ph type="body" sz="quarter" idx="10"/>
          </p:nvPr>
        </p:nvSpPr>
        <p:spPr>
          <a:xfrm>
            <a:off x="601663" y="4269981"/>
            <a:ext cx="7579996" cy="895853"/>
          </a:xfrm>
        </p:spPr>
        <p:txBody>
          <a:bodyPr/>
          <a:lstStyle/>
          <a:p>
            <a:r>
              <a:rPr lang="en-US" sz="1455" b="1" dirty="0"/>
              <a:t>Joseph Albanese, PhD</a:t>
            </a:r>
          </a:p>
          <a:p>
            <a:r>
              <a:rPr lang="en-US" sz="1455" b="1" dirty="0"/>
              <a:t>Radiation </a:t>
            </a:r>
            <a:r>
              <a:rPr lang="en-US" sz="1455" b="1" dirty="0" err="1"/>
              <a:t>Biodosmetrist</a:t>
            </a:r>
            <a:r>
              <a:rPr lang="en-US" sz="1455" b="1" dirty="0"/>
              <a:t>, </a:t>
            </a:r>
          </a:p>
          <a:p>
            <a:r>
              <a:rPr lang="en-US" sz="1455" b="1" dirty="0"/>
              <a:t>Yale New Haven Health </a:t>
            </a:r>
          </a:p>
          <a:p>
            <a:r>
              <a:rPr lang="en-US" sz="1455" b="1" dirty="0"/>
              <a:t>Center for Emergency Preparedness and Disaster Response</a:t>
            </a:r>
          </a:p>
        </p:txBody>
      </p:sp>
      <p:sp>
        <p:nvSpPr>
          <p:cNvPr id="2" name="Rectangle 1"/>
          <p:cNvSpPr/>
          <p:nvPr/>
        </p:nvSpPr>
        <p:spPr>
          <a:xfrm>
            <a:off x="412019" y="286873"/>
            <a:ext cx="2911088" cy="739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56F7-207A-10C9-CA7E-61956CB470AB}"/>
              </a:ext>
            </a:extLst>
          </p:cNvPr>
          <p:cNvSpPr>
            <a:spLocks noGrp="1"/>
          </p:cNvSpPr>
          <p:nvPr>
            <p:ph type="title"/>
          </p:nvPr>
        </p:nvSpPr>
        <p:spPr>
          <a:xfrm>
            <a:off x="609557" y="748950"/>
            <a:ext cx="10846113" cy="503917"/>
          </a:xfrm>
        </p:spPr>
        <p:txBody>
          <a:bodyPr/>
          <a:lstStyle/>
          <a:p>
            <a:r>
              <a:rPr lang="en-US" dirty="0"/>
              <a:t>Linking Radiation injuries to Acute Radiation Syndrome (ARS)</a:t>
            </a:r>
          </a:p>
        </p:txBody>
      </p:sp>
      <p:sp>
        <p:nvSpPr>
          <p:cNvPr id="3" name="Text Placeholder 2">
            <a:extLst>
              <a:ext uri="{FF2B5EF4-FFF2-40B4-BE49-F238E27FC236}">
                <a16:creationId xmlns:a16="http://schemas.microsoft.com/office/drawing/2014/main" id="{05A0DDF5-C494-0BB4-8611-C33D42C626E7}"/>
              </a:ext>
            </a:extLst>
          </p:cNvPr>
          <p:cNvSpPr>
            <a:spLocks noGrp="1"/>
          </p:cNvSpPr>
          <p:nvPr>
            <p:ph type="body" sz="quarter" idx="11"/>
          </p:nvPr>
        </p:nvSpPr>
        <p:spPr>
          <a:xfrm>
            <a:off x="612307" y="1757819"/>
            <a:ext cx="10846305" cy="3219470"/>
          </a:xfrm>
        </p:spPr>
        <p:txBody>
          <a:bodyPr/>
          <a:lstStyle/>
          <a:p>
            <a:endParaRPr lang="en-US" dirty="0"/>
          </a:p>
          <a:p>
            <a:pPr marL="457200" indent="-457200">
              <a:spcBef>
                <a:spcPts val="600"/>
              </a:spcBef>
              <a:spcAft>
                <a:spcPts val="600"/>
              </a:spcAft>
              <a:buFont typeface="Wingdings" panose="05000000000000000000" pitchFamily="2" charset="2"/>
              <a:buChar char="§"/>
            </a:pPr>
            <a:r>
              <a:rPr lang="en-US" b="1" dirty="0">
                <a:solidFill>
                  <a:srgbClr val="00B0F0"/>
                </a:solidFill>
              </a:rPr>
              <a:t>Systemic Effects of Radiation Exposure</a:t>
            </a:r>
          </a:p>
          <a:p>
            <a:pPr marL="914400" indent="-457200">
              <a:spcBef>
                <a:spcPts val="600"/>
              </a:spcBef>
              <a:spcAft>
                <a:spcPts val="600"/>
              </a:spcAft>
              <a:buFont typeface="Courier New" panose="02070309020205020404" pitchFamily="49" charset="0"/>
              <a:buChar char="o"/>
            </a:pPr>
            <a:r>
              <a:rPr lang="en-US" dirty="0"/>
              <a:t> Beyond localized injuries → Whole-body radiation effects</a:t>
            </a:r>
          </a:p>
          <a:p>
            <a:pPr marL="914400" indent="-457200">
              <a:spcBef>
                <a:spcPts val="600"/>
              </a:spcBef>
              <a:spcAft>
                <a:spcPts val="600"/>
              </a:spcAft>
              <a:buFont typeface="Courier New" panose="02070309020205020404" pitchFamily="49" charset="0"/>
              <a:buChar char="o"/>
            </a:pPr>
            <a:r>
              <a:rPr lang="en-US" dirty="0"/>
              <a:t> High-dose exposure can cause multi-system failure</a:t>
            </a:r>
          </a:p>
          <a:p>
            <a:pPr marL="457200">
              <a:spcBef>
                <a:spcPts val="600"/>
              </a:spcBef>
              <a:spcAft>
                <a:spcPts val="600"/>
              </a:spcAft>
            </a:pPr>
            <a:endParaRPr lang="en-US" dirty="0"/>
          </a:p>
          <a:p>
            <a:endParaRPr lang="en-US" dirty="0">
              <a:solidFill>
                <a:srgbClr val="00B0F0"/>
              </a:solidFill>
            </a:endParaRPr>
          </a:p>
          <a:p>
            <a:pPr marL="457200" indent="-457200">
              <a:spcBef>
                <a:spcPts val="600"/>
              </a:spcBef>
              <a:spcAft>
                <a:spcPts val="600"/>
              </a:spcAft>
              <a:buFont typeface="Wingdings" panose="05000000000000000000" pitchFamily="2" charset="2"/>
              <a:buChar char="§"/>
            </a:pPr>
            <a:r>
              <a:rPr lang="en-US" b="1" dirty="0">
                <a:solidFill>
                  <a:srgbClr val="00B0F0"/>
                </a:solidFill>
              </a:rPr>
              <a:t>Objective: ARS &amp; Medical Management</a:t>
            </a:r>
          </a:p>
          <a:p>
            <a:pPr marL="914400" indent="-457200">
              <a:spcBef>
                <a:spcPts val="600"/>
              </a:spcBef>
              <a:spcAft>
                <a:spcPts val="600"/>
              </a:spcAft>
              <a:buFont typeface="Courier New" panose="02070309020205020404" pitchFamily="49" charset="0"/>
              <a:buChar char="o"/>
            </a:pPr>
            <a:r>
              <a:rPr lang="en-US" dirty="0"/>
              <a:t>    Recognizing ARS &amp; its progression</a:t>
            </a:r>
          </a:p>
          <a:p>
            <a:pPr marL="914400" indent="-457200">
              <a:spcAft>
                <a:spcPts val="600"/>
              </a:spcAft>
              <a:buFont typeface="Courier New" panose="02070309020205020404" pitchFamily="49" charset="0"/>
              <a:buChar char="o"/>
            </a:pPr>
            <a:r>
              <a:rPr lang="en-US" dirty="0"/>
              <a:t>    Treatment priorities: Supportive care, infection control, cytokine therapy</a:t>
            </a:r>
          </a:p>
          <a:p>
            <a:pPr marL="914400" indent="-457200">
              <a:spcAft>
                <a:spcPts val="600"/>
              </a:spcAft>
              <a:buFont typeface="Courier New" panose="02070309020205020404" pitchFamily="49" charset="0"/>
              <a:buChar char="o"/>
            </a:pPr>
            <a:r>
              <a:rPr lang="en-US" dirty="0"/>
              <a:t>    Medical countermeasures: Chelation, G-CSF, targeted interventions</a:t>
            </a:r>
          </a:p>
        </p:txBody>
      </p:sp>
      <p:grpSp>
        <p:nvGrpSpPr>
          <p:cNvPr id="11" name="Group 10">
            <a:extLst>
              <a:ext uri="{FF2B5EF4-FFF2-40B4-BE49-F238E27FC236}">
                <a16:creationId xmlns:a16="http://schemas.microsoft.com/office/drawing/2014/main" id="{4D7CCE94-2989-C164-A89A-B6791499CFC1}"/>
              </a:ext>
            </a:extLst>
          </p:cNvPr>
          <p:cNvGrpSpPr/>
          <p:nvPr/>
        </p:nvGrpSpPr>
        <p:grpSpPr>
          <a:xfrm>
            <a:off x="8036297" y="1300477"/>
            <a:ext cx="3866526" cy="4348787"/>
            <a:chOff x="8036297" y="1089918"/>
            <a:chExt cx="3866526" cy="4348787"/>
          </a:xfrm>
        </p:grpSpPr>
        <p:grpSp>
          <p:nvGrpSpPr>
            <p:cNvPr id="10" name="Group 9">
              <a:extLst>
                <a:ext uri="{FF2B5EF4-FFF2-40B4-BE49-F238E27FC236}">
                  <a16:creationId xmlns:a16="http://schemas.microsoft.com/office/drawing/2014/main" id="{99083D9C-E181-4DE8-92C3-BF7DF91D79BE}"/>
                </a:ext>
              </a:extLst>
            </p:cNvPr>
            <p:cNvGrpSpPr/>
            <p:nvPr/>
          </p:nvGrpSpPr>
          <p:grpSpPr>
            <a:xfrm>
              <a:off x="8036297" y="1089918"/>
              <a:ext cx="3866526" cy="4348787"/>
              <a:chOff x="8221128" y="1395859"/>
              <a:chExt cx="3866526" cy="4348787"/>
            </a:xfrm>
          </p:grpSpPr>
          <p:pic>
            <p:nvPicPr>
              <p:cNvPr id="6" name="Picture 5" descr="A person with organs and veins&#10;&#10;AI-generated content may be incorrect.">
                <a:extLst>
                  <a:ext uri="{FF2B5EF4-FFF2-40B4-BE49-F238E27FC236}">
                    <a16:creationId xmlns:a16="http://schemas.microsoft.com/office/drawing/2014/main" id="{41AE497C-DAD6-6B68-EBF6-3CE5C1DD8741}"/>
                  </a:ext>
                </a:extLst>
              </p:cNvPr>
              <p:cNvPicPr>
                <a:picLocks noChangeAspect="1"/>
              </p:cNvPicPr>
              <p:nvPr/>
            </p:nvPicPr>
            <p:blipFill>
              <a:blip r:embed="Ref1076ca310540c4">
                <a:extLst>
                  <a:ext uri="{28A0092B-C50C-407E-A947-70E740481C1C}">
                    <a14:useLocalDpi xmlns:a14="http://schemas.microsoft.com/office/drawing/2010/main" val="0"/>
                  </a:ext>
                </a:extLst>
              </a:blip>
              <a:stretch>
                <a:fillRect/>
              </a:stretch>
            </p:blipFill>
            <p:spPr>
              <a:xfrm>
                <a:off x="8221128" y="1395859"/>
                <a:ext cx="3837803" cy="4348787"/>
              </a:xfrm>
              <a:prstGeom prst="rect">
                <a:avLst/>
              </a:prstGeom>
            </p:spPr>
          </p:pic>
          <p:sp>
            <p:nvSpPr>
              <p:cNvPr id="9" name="Rectangle 8">
                <a:extLst>
                  <a:ext uri="{FF2B5EF4-FFF2-40B4-BE49-F238E27FC236}">
                    <a16:creationId xmlns:a16="http://schemas.microsoft.com/office/drawing/2014/main" id="{17D5E5D5-F010-9E2E-AEDA-CE1B264FEDD6}"/>
                  </a:ext>
                </a:extLst>
              </p:cNvPr>
              <p:cNvSpPr/>
              <p:nvPr/>
            </p:nvSpPr>
            <p:spPr>
              <a:xfrm>
                <a:off x="8221128" y="1534482"/>
                <a:ext cx="3866526" cy="421016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2DB35CB-A808-4A72-91C0-C12E8750FDE5}"/>
                </a:ext>
              </a:extLst>
            </p:cNvPr>
            <p:cNvSpPr txBox="1"/>
            <p:nvPr/>
          </p:nvSpPr>
          <p:spPr>
            <a:xfrm>
              <a:off x="8150734" y="5132979"/>
              <a:ext cx="3637652" cy="279954"/>
            </a:xfrm>
            <a:prstGeom prst="rect">
              <a:avLst/>
            </a:prstGeom>
            <a:solidFill>
              <a:schemeClr val="bg1"/>
            </a:solidFill>
          </p:spPr>
          <p:txBody>
            <a:bodyPr wrap="none" rtlCol="0">
              <a:spAutoFit/>
            </a:bodyPr>
            <a:lstStyle/>
            <a:p>
              <a:r>
                <a:rPr lang="en-US" sz="1455" b="1" dirty="0"/>
                <a:t>Systemic Effects of Radiation Exposure</a:t>
              </a:r>
            </a:p>
          </p:txBody>
        </p:sp>
      </p:grpSp>
      <p:sp>
        <p:nvSpPr>
          <p:cNvPr id="12" name="TextBox 11">
            <a:extLst>
              <a:ext uri="{FF2B5EF4-FFF2-40B4-BE49-F238E27FC236}">
                <a16:creationId xmlns:a16="http://schemas.microsoft.com/office/drawing/2014/main" id="{5C416173-31A9-A29A-0B05-ECD3B3F9DFD0}"/>
              </a:ext>
            </a:extLst>
          </p:cNvPr>
          <p:cNvSpPr txBox="1"/>
          <p:nvPr/>
        </p:nvSpPr>
        <p:spPr>
          <a:xfrm>
            <a:off x="8027826" y="5724133"/>
            <a:ext cx="3394636" cy="186636"/>
          </a:xfrm>
          <a:prstGeom prst="rect">
            <a:avLst/>
          </a:prstGeom>
          <a:noFill/>
        </p:spPr>
        <p:txBody>
          <a:bodyPr wrap="none" rtlCol="0">
            <a:spAutoFit/>
          </a:bodyPr>
          <a:lstStyle/>
          <a:p>
            <a:r>
              <a:rPr lang="en-US" sz="848" dirty="0"/>
              <a:t>Photo credit: https://en.wikipedia.org/wiki/Acute_radiation_syndrome</a:t>
            </a:r>
          </a:p>
        </p:txBody>
      </p:sp>
    </p:spTree>
    <p:extLst>
      <p:ext uri="{BB962C8B-B14F-4D97-AF65-F5344CB8AC3E}">
        <p14:creationId xmlns:p14="http://schemas.microsoft.com/office/powerpoint/2010/main" val="3515822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A3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7CCF-5329-3484-DEBD-596F901A3C1B}"/>
              </a:ext>
            </a:extLst>
          </p:cNvPr>
          <p:cNvSpPr>
            <a:spLocks noGrp="1"/>
          </p:cNvSpPr>
          <p:nvPr>
            <p:ph type="title"/>
          </p:nvPr>
        </p:nvSpPr>
        <p:spPr>
          <a:xfrm>
            <a:off x="609557" y="805290"/>
            <a:ext cx="10846113" cy="503917"/>
          </a:xfrm>
        </p:spPr>
        <p:txBody>
          <a:bodyPr/>
          <a:lstStyle/>
          <a:p>
            <a:r>
              <a:rPr lang="en-US" dirty="0"/>
              <a:t>ARS: Definition &amp; Pathophysiology</a:t>
            </a:r>
          </a:p>
        </p:txBody>
      </p:sp>
      <p:sp>
        <p:nvSpPr>
          <p:cNvPr id="3" name="Text Placeholder 2">
            <a:extLst>
              <a:ext uri="{FF2B5EF4-FFF2-40B4-BE49-F238E27FC236}">
                <a16:creationId xmlns:a16="http://schemas.microsoft.com/office/drawing/2014/main" id="{56159ED3-39A0-9349-9278-C3DD02EF4116}"/>
              </a:ext>
            </a:extLst>
          </p:cNvPr>
          <p:cNvSpPr>
            <a:spLocks noGrp="1"/>
          </p:cNvSpPr>
          <p:nvPr>
            <p:ph type="body" sz="quarter" idx="11"/>
          </p:nvPr>
        </p:nvSpPr>
        <p:spPr>
          <a:xfrm>
            <a:off x="550642" y="1708050"/>
            <a:ext cx="7393239" cy="4031337"/>
          </a:xfrm>
        </p:spPr>
        <p:txBody>
          <a:bodyPr/>
          <a:lstStyle/>
          <a:p>
            <a:pPr marL="457200" indent="-457200">
              <a:buFont typeface="Wingdings" panose="05000000000000000000" pitchFamily="2" charset="2"/>
              <a:buChar char="§"/>
            </a:pPr>
            <a:r>
              <a:rPr lang="en-US" b="1" dirty="0">
                <a:solidFill>
                  <a:srgbClr val="00B0F0"/>
                </a:solidFill>
              </a:rPr>
              <a:t>Definition</a:t>
            </a:r>
          </a:p>
          <a:p>
            <a:pPr marL="914400" lvl="1" indent="-457200">
              <a:buFont typeface="Courier New" panose="02070309020205020404" pitchFamily="49" charset="0"/>
              <a:buChar char="o"/>
            </a:pPr>
            <a:r>
              <a:rPr lang="en-US" sz="1697" dirty="0"/>
              <a:t>Whole-body or significant partial-body exposure (&gt;1 Gy)</a:t>
            </a:r>
          </a:p>
          <a:p>
            <a:pPr marL="914400" lvl="1" indent="-457200">
              <a:buFont typeface="Courier New" panose="02070309020205020404" pitchFamily="49" charset="0"/>
              <a:buChar char="o"/>
            </a:pPr>
            <a:r>
              <a:rPr lang="en-US" sz="1697" dirty="0"/>
              <a:t>Requires exposure to occur over a short period of time (minutes to hours)</a:t>
            </a:r>
          </a:p>
          <a:p>
            <a:pPr lvl="1"/>
            <a:endParaRPr lang="en-US" sz="1697" dirty="0"/>
          </a:p>
          <a:p>
            <a:pPr marL="457200" indent="-457200">
              <a:buFont typeface="Wingdings" panose="05000000000000000000" pitchFamily="2" charset="2"/>
              <a:buChar char="§"/>
            </a:pPr>
            <a:r>
              <a:rPr lang="en-US" b="1" dirty="0">
                <a:solidFill>
                  <a:srgbClr val="00B0F0"/>
                </a:solidFill>
              </a:rPr>
              <a:t>Pathophysiology of ARS</a:t>
            </a:r>
          </a:p>
          <a:p>
            <a:pPr marL="914400" lvl="1" indent="-457200">
              <a:buFont typeface="Courier New" panose="02070309020205020404" pitchFamily="49" charset="0"/>
              <a:buChar char="o"/>
            </a:pPr>
            <a:r>
              <a:rPr lang="en-US" dirty="0"/>
              <a:t>Radiation damages </a:t>
            </a:r>
            <a:r>
              <a:rPr lang="en-US" b="1" dirty="0"/>
              <a:t>rapidly dividing cells</a:t>
            </a:r>
            <a:r>
              <a:rPr lang="en-US" dirty="0"/>
              <a:t> (bone marrow, GI tract, skin)</a:t>
            </a:r>
          </a:p>
          <a:p>
            <a:pPr marL="914400" lvl="1" indent="-457200">
              <a:buFont typeface="Courier New" panose="02070309020205020404" pitchFamily="49" charset="0"/>
              <a:buChar char="o"/>
            </a:pPr>
            <a:r>
              <a:rPr lang="en-US" dirty="0"/>
              <a:t>Cellular injury leads to </a:t>
            </a:r>
            <a:r>
              <a:rPr lang="en-US" b="1" dirty="0"/>
              <a:t>organ dysfunction and systemic failure</a:t>
            </a:r>
          </a:p>
          <a:p>
            <a:pPr marL="914400" lvl="1" indent="-457200">
              <a:buFont typeface="Courier New" panose="02070309020205020404" pitchFamily="49" charset="0"/>
              <a:buChar char="o"/>
            </a:pPr>
            <a:r>
              <a:rPr lang="en-US" dirty="0"/>
              <a:t>Severity depends on </a:t>
            </a:r>
            <a:r>
              <a:rPr lang="en-US" b="1" dirty="0"/>
              <a:t>dose and affected organ systems</a:t>
            </a:r>
          </a:p>
          <a:p>
            <a:pPr marL="914400" lvl="1" indent="-457200">
              <a:buFont typeface="Courier New" panose="02070309020205020404" pitchFamily="49" charset="0"/>
              <a:buChar char="o"/>
            </a:pPr>
            <a:endParaRPr lang="en-US" dirty="0"/>
          </a:p>
          <a:p>
            <a:pPr marL="457200" indent="-457200">
              <a:buFont typeface="Wingdings" panose="05000000000000000000" pitchFamily="2" charset="2"/>
              <a:buChar char="§"/>
            </a:pPr>
            <a:r>
              <a:rPr lang="en-US" dirty="0">
                <a:solidFill>
                  <a:srgbClr val="00B0F0"/>
                </a:solidFill>
              </a:rPr>
              <a:t>Major Organ  systems </a:t>
            </a:r>
          </a:p>
          <a:p>
            <a:pPr marL="914400" lvl="1" indent="-457200">
              <a:buFont typeface="Courier New" panose="02070309020205020404" pitchFamily="49" charset="0"/>
              <a:buChar char="o"/>
            </a:pPr>
            <a:r>
              <a:rPr lang="en-US" sz="1697" dirty="0"/>
              <a:t>Hematopoietic (bone marrow suppression) </a:t>
            </a:r>
            <a:r>
              <a:rPr lang="en-US" sz="1697" dirty="0">
                <a:sym typeface="Wingdings" panose="05000000000000000000" pitchFamily="2" charset="2"/>
              </a:rPr>
              <a:t> risk of infection/sepsis, bleeding </a:t>
            </a:r>
            <a:r>
              <a:rPr lang="en-US" sz="1697" dirty="0"/>
              <a:t> </a:t>
            </a:r>
          </a:p>
          <a:p>
            <a:pPr marL="914400" lvl="1" indent="-457200">
              <a:buFont typeface="Courier New" panose="02070309020205020404" pitchFamily="49" charset="0"/>
              <a:buChar char="o"/>
            </a:pPr>
            <a:r>
              <a:rPr lang="en-US" sz="1697" dirty="0"/>
              <a:t>Gastrointestinal (mucosal damage </a:t>
            </a:r>
            <a:r>
              <a:rPr lang="en-US" sz="1697" dirty="0">
                <a:sym typeface="Wingdings" panose="05000000000000000000" pitchFamily="2" charset="2"/>
              </a:rPr>
              <a:t> nausea, vomiting, diarrhea, dehydration</a:t>
            </a:r>
            <a:r>
              <a:rPr lang="en-US" sz="1697" dirty="0"/>
              <a:t> </a:t>
            </a:r>
          </a:p>
          <a:p>
            <a:pPr marL="914400" lvl="1" indent="-457200">
              <a:buFont typeface="Courier New" panose="02070309020205020404" pitchFamily="49" charset="0"/>
              <a:buChar char="o"/>
            </a:pPr>
            <a:r>
              <a:rPr lang="en-US" sz="1697" dirty="0"/>
              <a:t>Neurovascular (severe radiation exposure) </a:t>
            </a:r>
            <a:r>
              <a:rPr lang="en-US" sz="1697" dirty="0">
                <a:sym typeface="Wingdings" panose="05000000000000000000" pitchFamily="2" charset="2"/>
              </a:rPr>
              <a:t> seizures, shock, rapid death  (&gt;30 Gy)</a:t>
            </a:r>
            <a:endParaRPr lang="en-US" sz="1697" dirty="0"/>
          </a:p>
          <a:p>
            <a:pPr marL="457200" indent="-457200">
              <a:buFont typeface="Wingdings" panose="05000000000000000000" pitchFamily="2" charset="2"/>
              <a:buChar char="§"/>
            </a:pPr>
            <a:endParaRPr lang="en-US" dirty="0"/>
          </a:p>
        </p:txBody>
      </p:sp>
      <p:grpSp>
        <p:nvGrpSpPr>
          <p:cNvPr id="46" name="Group 45">
            <a:extLst>
              <a:ext uri="{FF2B5EF4-FFF2-40B4-BE49-F238E27FC236}">
                <a16:creationId xmlns:a16="http://schemas.microsoft.com/office/drawing/2014/main" id="{4262F20C-57E7-A434-ACD6-A27EF7EA797F}"/>
              </a:ext>
            </a:extLst>
          </p:cNvPr>
          <p:cNvGrpSpPr/>
          <p:nvPr/>
        </p:nvGrpSpPr>
        <p:grpSpPr>
          <a:xfrm>
            <a:off x="8452167" y="1719313"/>
            <a:ext cx="3511788" cy="3742827"/>
            <a:chOff x="8590790" y="1626897"/>
            <a:chExt cx="3511788" cy="3742827"/>
          </a:xfrm>
        </p:grpSpPr>
        <p:grpSp>
          <p:nvGrpSpPr>
            <p:cNvPr id="44" name="Group 43">
              <a:extLst>
                <a:ext uri="{FF2B5EF4-FFF2-40B4-BE49-F238E27FC236}">
                  <a16:creationId xmlns:a16="http://schemas.microsoft.com/office/drawing/2014/main" id="{7F754CD3-0400-FAFF-260E-FD29C3CF8297}"/>
                </a:ext>
              </a:extLst>
            </p:cNvPr>
            <p:cNvGrpSpPr/>
            <p:nvPr/>
          </p:nvGrpSpPr>
          <p:grpSpPr>
            <a:xfrm>
              <a:off x="8729413" y="1757819"/>
              <a:ext cx="3256546" cy="3495556"/>
              <a:chOff x="8914244" y="1757819"/>
              <a:chExt cx="3256546" cy="3495556"/>
            </a:xfrm>
          </p:grpSpPr>
          <p:pic>
            <p:nvPicPr>
              <p:cNvPr id="42" name="Picture 41">
                <a:extLst>
                  <a:ext uri="{FF2B5EF4-FFF2-40B4-BE49-F238E27FC236}">
                    <a16:creationId xmlns:a16="http://schemas.microsoft.com/office/drawing/2014/main" id="{46115876-95D0-DE3B-C1A2-0C245A445350}"/>
                  </a:ext>
                </a:extLst>
              </p:cNvPr>
              <p:cNvPicPr>
                <a:picLocks noChangeAspect="1"/>
              </p:cNvPicPr>
              <p:nvPr/>
            </p:nvPicPr>
            <p:blipFill>
              <a:blip r:embed="R3be81a0def184727"/>
              <a:stretch>
                <a:fillRect/>
              </a:stretch>
            </p:blipFill>
            <p:spPr>
              <a:xfrm>
                <a:off x="8914244" y="1757819"/>
                <a:ext cx="3066135" cy="2965133"/>
              </a:xfrm>
              <a:prstGeom prst="rect">
                <a:avLst/>
              </a:prstGeom>
            </p:spPr>
          </p:pic>
          <p:sp>
            <p:nvSpPr>
              <p:cNvPr id="43" name="TextBox 42">
                <a:extLst>
                  <a:ext uri="{FF2B5EF4-FFF2-40B4-BE49-F238E27FC236}">
                    <a16:creationId xmlns:a16="http://schemas.microsoft.com/office/drawing/2014/main" id="{A29E6849-8BAA-5349-A0CE-FD57691CE40D}"/>
                  </a:ext>
                </a:extLst>
              </p:cNvPr>
              <p:cNvSpPr txBox="1"/>
              <p:nvPr/>
            </p:nvSpPr>
            <p:spPr>
              <a:xfrm>
                <a:off x="9104655" y="4861440"/>
                <a:ext cx="3066135" cy="391935"/>
              </a:xfrm>
              <a:prstGeom prst="rect">
                <a:avLst/>
              </a:prstGeom>
              <a:noFill/>
            </p:spPr>
            <p:txBody>
              <a:bodyPr wrap="square" rtlCol="0">
                <a:spAutoFit/>
              </a:bodyPr>
              <a:lstStyle/>
              <a:p>
                <a:r>
                  <a:rPr lang="en-US" b="1" dirty="0"/>
                  <a:t>Molecular Effects of Radiation Leading to Systemic ARS</a:t>
                </a:r>
              </a:p>
            </p:txBody>
          </p:sp>
        </p:grpSp>
        <p:sp>
          <p:nvSpPr>
            <p:cNvPr id="45" name="Rectangle 44">
              <a:extLst>
                <a:ext uri="{FF2B5EF4-FFF2-40B4-BE49-F238E27FC236}">
                  <a16:creationId xmlns:a16="http://schemas.microsoft.com/office/drawing/2014/main" id="{D602F5C3-7BD3-9E5A-7BD0-6017569D0073}"/>
                </a:ext>
              </a:extLst>
            </p:cNvPr>
            <p:cNvSpPr/>
            <p:nvPr/>
          </p:nvSpPr>
          <p:spPr>
            <a:xfrm>
              <a:off x="8590790" y="1626897"/>
              <a:ext cx="3511788" cy="37428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6CB8E1B8-36A2-C6D4-4D73-B4193E4E1D17}"/>
              </a:ext>
            </a:extLst>
          </p:cNvPr>
          <p:cNvSpPr txBox="1"/>
          <p:nvPr/>
        </p:nvSpPr>
        <p:spPr>
          <a:xfrm>
            <a:off x="504434" y="5600764"/>
            <a:ext cx="5823221" cy="317281"/>
          </a:xfrm>
          <a:prstGeom prst="rect">
            <a:avLst/>
          </a:prstGeom>
          <a:noFill/>
        </p:spPr>
        <p:txBody>
          <a:bodyPr wrap="square" rtlCol="0">
            <a:spAutoFit/>
          </a:bodyPr>
          <a:lstStyle/>
          <a:p>
            <a:r>
              <a:rPr lang="en-US" sz="848" dirty="0" err="1"/>
              <a:t>Dainiak</a:t>
            </a:r>
            <a:r>
              <a:rPr lang="en-US" sz="848" dirty="0"/>
              <a:t>, N., &amp; Albanese, J. (2022). </a:t>
            </a:r>
            <a:r>
              <a:rPr lang="en-US" sz="848" i="1" dirty="0"/>
              <a:t>Medical management of acute radiation syndrome.</a:t>
            </a:r>
            <a:r>
              <a:rPr lang="en-US" sz="848" dirty="0"/>
              <a:t> </a:t>
            </a:r>
            <a:r>
              <a:rPr lang="en-US" sz="848" i="1" dirty="0"/>
              <a:t>Journal of Radiological Protection, 42(3</a:t>
            </a:r>
            <a:r>
              <a:rPr lang="en-US" sz="848" i="1" dirty="0">
                <a:solidFill>
                  <a:srgbClr val="0B619E"/>
                </a:solidFill>
              </a:rPr>
              <a:t>)</a:t>
            </a:r>
            <a:r>
              <a:rPr lang="en-US" sz="848" dirty="0">
                <a:solidFill>
                  <a:srgbClr val="0B619E"/>
                </a:solidFill>
              </a:rPr>
              <a:t>. </a:t>
            </a:r>
            <a:r>
              <a:rPr lang="en-US" sz="848" dirty="0">
                <a:solidFill>
                  <a:srgbClr val="0B619E"/>
                </a:solidFill>
                <a:hlinkClick r:id="rcId904db42bd856445a">
                  <a:extLst>
                    <a:ext uri="{A12FA001-AC4F-418D-AE19-62706E023703}">
                      <ahyp:hlinkClr xmlns:ahyp="http://schemas.microsoft.com/office/drawing/2018/hyperlinkcolor" val="tx"/>
                    </a:ext>
                  </a:extLst>
                </a:hlinkClick>
              </a:rPr>
              <a:t>https://doi.org/10.1088/1361-6498/ac7d18</a:t>
            </a:r>
            <a:r>
              <a:rPr lang="en-US" sz="848" dirty="0"/>
              <a:t>. </a:t>
            </a:r>
          </a:p>
        </p:txBody>
      </p:sp>
      <p:sp>
        <p:nvSpPr>
          <p:cNvPr id="48" name="TextBox 47">
            <a:extLst>
              <a:ext uri="{FF2B5EF4-FFF2-40B4-BE49-F238E27FC236}">
                <a16:creationId xmlns:a16="http://schemas.microsoft.com/office/drawing/2014/main" id="{89C51BFD-8EE6-616A-51EB-EEE665B76E48}"/>
              </a:ext>
            </a:extLst>
          </p:cNvPr>
          <p:cNvSpPr txBox="1"/>
          <p:nvPr/>
        </p:nvSpPr>
        <p:spPr>
          <a:xfrm>
            <a:off x="8452167" y="5600764"/>
            <a:ext cx="3511788" cy="317281"/>
          </a:xfrm>
          <a:prstGeom prst="rect">
            <a:avLst/>
          </a:prstGeom>
          <a:noFill/>
        </p:spPr>
        <p:txBody>
          <a:bodyPr wrap="square" rtlCol="0">
            <a:spAutoFit/>
          </a:bodyPr>
          <a:lstStyle/>
          <a:p>
            <a:r>
              <a:rPr lang="en-US" sz="848" dirty="0"/>
              <a:t>Illustration credit: Hall, E. J., &amp; </a:t>
            </a:r>
            <a:r>
              <a:rPr lang="en-US" sz="848" dirty="0" err="1"/>
              <a:t>Giaccia</a:t>
            </a:r>
            <a:r>
              <a:rPr lang="en-US" sz="848" dirty="0"/>
              <a:t>, A. J. (2018). </a:t>
            </a:r>
            <a:r>
              <a:rPr lang="en-US" sz="848" i="1" dirty="0"/>
              <a:t>Radiobiology for the radiologist</a:t>
            </a:r>
            <a:r>
              <a:rPr lang="en-US" sz="848" dirty="0"/>
              <a:t> (8th ed.). Wolters Kluwer</a:t>
            </a:r>
          </a:p>
        </p:txBody>
      </p:sp>
    </p:spTree>
    <p:extLst>
      <p:ext uri="{BB962C8B-B14F-4D97-AF65-F5344CB8AC3E}">
        <p14:creationId xmlns:p14="http://schemas.microsoft.com/office/powerpoint/2010/main" val="883622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28176-7475-C89C-FACD-387531739616}"/>
              </a:ext>
            </a:extLst>
          </p:cNvPr>
          <p:cNvSpPr>
            <a:spLocks noGrp="1"/>
          </p:cNvSpPr>
          <p:nvPr>
            <p:ph type="body" sz="quarter" idx="11"/>
          </p:nvPr>
        </p:nvSpPr>
        <p:spPr>
          <a:xfrm>
            <a:off x="609364" y="1622710"/>
            <a:ext cx="5948284" cy="4255300"/>
          </a:xfrm>
        </p:spPr>
        <p:txBody>
          <a:bodyPr/>
          <a:lstStyle/>
          <a:p>
            <a:pPr marL="457200" indent="-457200">
              <a:buFont typeface="Wingdings" panose="05000000000000000000" pitchFamily="2" charset="2"/>
              <a:buChar char="§"/>
            </a:pPr>
            <a:r>
              <a:rPr lang="en-US" sz="1455" b="1" dirty="0">
                <a:solidFill>
                  <a:srgbClr val="00B0F0"/>
                </a:solidFill>
              </a:rPr>
              <a:t>Prodromal Phase (minutes to hours)</a:t>
            </a:r>
          </a:p>
          <a:p>
            <a:pPr marL="685800" indent="-228600">
              <a:buFont typeface="Courier New" panose="02070309020205020404" pitchFamily="49" charset="0"/>
              <a:buChar char="o"/>
            </a:pPr>
            <a:r>
              <a:rPr lang="en-US" sz="1455" dirty="0"/>
              <a:t>    Nausea, vomiting, fatigue</a:t>
            </a:r>
          </a:p>
          <a:p>
            <a:pPr marL="685800" indent="-228600">
              <a:buFont typeface="Courier New" panose="02070309020205020404" pitchFamily="49" charset="0"/>
              <a:buChar char="o"/>
            </a:pPr>
            <a:r>
              <a:rPr lang="en-US" sz="1455" dirty="0"/>
              <a:t>    Faster onset = Higher dose</a:t>
            </a:r>
          </a:p>
          <a:p>
            <a:pPr marL="685800" indent="-228600">
              <a:buFont typeface="Courier New" panose="02070309020205020404" pitchFamily="49" charset="0"/>
              <a:buChar char="o"/>
            </a:pPr>
            <a:r>
              <a:rPr lang="en-US" sz="1455" dirty="0"/>
              <a:t>    Key sign: Time to vomiting → correlates with dose</a:t>
            </a:r>
          </a:p>
          <a:p>
            <a:pPr marL="685800" indent="-228600">
              <a:buFont typeface="Courier New" panose="02070309020205020404" pitchFamily="49" charset="0"/>
              <a:buChar char="o"/>
            </a:pPr>
            <a:endParaRPr lang="en-US" sz="1455" dirty="0"/>
          </a:p>
          <a:p>
            <a:pPr marL="457200" indent="-457200">
              <a:buFont typeface="Wingdings" panose="05000000000000000000" pitchFamily="2" charset="2"/>
              <a:buChar char="§"/>
            </a:pPr>
            <a:r>
              <a:rPr lang="en-US" sz="1455" b="1" dirty="0">
                <a:solidFill>
                  <a:srgbClr val="00B0F0"/>
                </a:solidFill>
              </a:rPr>
              <a:t>Latent Phase (hours to days)</a:t>
            </a:r>
          </a:p>
          <a:p>
            <a:pPr marL="685800" indent="-228600">
              <a:buFont typeface="Courier New" panose="02070309020205020404" pitchFamily="49" charset="0"/>
              <a:buChar char="o"/>
            </a:pPr>
            <a:r>
              <a:rPr lang="en-US" sz="1455" dirty="0"/>
              <a:t>    False Recovery" Period = Symptoms improve temporarily</a:t>
            </a:r>
          </a:p>
          <a:p>
            <a:pPr marL="685800" indent="-228600">
              <a:buFont typeface="Courier New" panose="02070309020205020404" pitchFamily="49" charset="0"/>
              <a:buChar char="o"/>
            </a:pPr>
            <a:r>
              <a:rPr lang="en-US" sz="1455" dirty="0"/>
              <a:t>    Ongoing cell death (bone marrow, GI)</a:t>
            </a:r>
          </a:p>
          <a:p>
            <a:pPr marL="685800" indent="-228600">
              <a:buFont typeface="Courier New" panose="02070309020205020404" pitchFamily="49" charset="0"/>
              <a:buChar char="o"/>
            </a:pPr>
            <a:r>
              <a:rPr lang="en-US" sz="1455" dirty="0"/>
              <a:t>    Can mislead responders into underestimating severity</a:t>
            </a:r>
          </a:p>
          <a:p>
            <a:endParaRPr lang="en-US" sz="1455" dirty="0"/>
          </a:p>
          <a:p>
            <a:pPr marL="457200" indent="-457200">
              <a:buFont typeface="Wingdings" panose="05000000000000000000" pitchFamily="2" charset="2"/>
              <a:buChar char="§"/>
            </a:pPr>
            <a:r>
              <a:rPr lang="en-US" sz="1455" b="1" dirty="0">
                <a:solidFill>
                  <a:srgbClr val="00B0F0"/>
                </a:solidFill>
              </a:rPr>
              <a:t>Manifest Illness Phase (days to weeks)</a:t>
            </a:r>
          </a:p>
          <a:p>
            <a:pPr marL="685800" indent="-228600">
              <a:buFont typeface="Courier New" panose="02070309020205020404" pitchFamily="49" charset="0"/>
              <a:buChar char="o"/>
            </a:pPr>
            <a:r>
              <a:rPr lang="en-US" sz="1455" dirty="0"/>
              <a:t>    Hematopoietic subsyndrome: Infection, bleeding risk</a:t>
            </a:r>
          </a:p>
          <a:p>
            <a:pPr marL="685800" indent="-228600">
              <a:buFont typeface="Courier New" panose="02070309020205020404" pitchFamily="49" charset="0"/>
              <a:buChar char="o"/>
            </a:pPr>
            <a:r>
              <a:rPr lang="en-US" sz="1455" dirty="0"/>
              <a:t>    Gastrointestinal subsyndrome: Diarrhea, dehydration, sepsis</a:t>
            </a:r>
          </a:p>
          <a:p>
            <a:pPr marL="685800" indent="-228600">
              <a:buFont typeface="Courier New" panose="02070309020205020404" pitchFamily="49" charset="0"/>
              <a:buChar char="o"/>
            </a:pPr>
            <a:r>
              <a:rPr lang="en-US" sz="1455" dirty="0"/>
              <a:t>    Neurovascular subsyndrome (&gt;6 Gy): Confusion, seizures, rapid decline</a:t>
            </a:r>
          </a:p>
          <a:p>
            <a:pPr marL="685800" indent="-228600">
              <a:buFont typeface="Courier New" panose="02070309020205020404" pitchFamily="49" charset="0"/>
              <a:buChar char="o"/>
            </a:pPr>
            <a:endParaRPr lang="en-US" sz="1455" dirty="0"/>
          </a:p>
          <a:p>
            <a:pPr marL="457200" indent="-457200">
              <a:buFont typeface="Wingdings" panose="05000000000000000000" pitchFamily="2" charset="2"/>
              <a:buChar char="§"/>
            </a:pPr>
            <a:r>
              <a:rPr lang="en-US" sz="1455" b="1" dirty="0">
                <a:solidFill>
                  <a:srgbClr val="00B0F0"/>
                </a:solidFill>
              </a:rPr>
              <a:t>Recovery or Death Phase (weeks to months)</a:t>
            </a:r>
          </a:p>
          <a:p>
            <a:pPr marL="685800" indent="-228600">
              <a:buFont typeface="Courier New" panose="02070309020205020404" pitchFamily="49" charset="0"/>
              <a:buChar char="o"/>
            </a:pPr>
            <a:r>
              <a:rPr lang="en-US" sz="1455" dirty="0"/>
              <a:t>    Low-dose: Gradual recovery</a:t>
            </a:r>
          </a:p>
          <a:p>
            <a:pPr marL="685800" indent="-228600">
              <a:buFont typeface="Courier New" panose="02070309020205020404" pitchFamily="49" charset="0"/>
              <a:buChar char="o"/>
            </a:pPr>
            <a:r>
              <a:rPr lang="en-US" sz="1455" dirty="0"/>
              <a:t>    High-dose (&gt;6 Gy): Multi-organ failure → fatal</a:t>
            </a:r>
          </a:p>
          <a:p>
            <a:pPr marL="685800" indent="-228600">
              <a:buFont typeface="Courier New" panose="02070309020205020404" pitchFamily="49" charset="0"/>
              <a:buChar char="o"/>
            </a:pPr>
            <a:r>
              <a:rPr lang="en-US" sz="1455" dirty="0"/>
              <a:t>    Treatment focus: Infection control, cytokines, transfusions</a:t>
            </a:r>
          </a:p>
        </p:txBody>
      </p:sp>
      <p:sp>
        <p:nvSpPr>
          <p:cNvPr id="6" name="Title 1">
            <a:extLst>
              <a:ext uri="{FF2B5EF4-FFF2-40B4-BE49-F238E27FC236}">
                <a16:creationId xmlns:a16="http://schemas.microsoft.com/office/drawing/2014/main" id="{FD4A15A6-56F6-C860-A5B5-53FBD6AC38E1}"/>
              </a:ext>
            </a:extLst>
          </p:cNvPr>
          <p:cNvSpPr>
            <a:spLocks noGrp="1"/>
          </p:cNvSpPr>
          <p:nvPr>
            <p:ph type="title"/>
          </p:nvPr>
        </p:nvSpPr>
        <p:spPr>
          <a:xfrm>
            <a:off x="609557" y="748950"/>
            <a:ext cx="10846113" cy="503917"/>
          </a:xfrm>
        </p:spPr>
        <p:txBody>
          <a:bodyPr/>
          <a:lstStyle/>
          <a:p>
            <a:r>
              <a:rPr lang="en-US" dirty="0"/>
              <a:t>Phases of ARS Progression</a:t>
            </a:r>
          </a:p>
        </p:txBody>
      </p:sp>
      <p:pic>
        <p:nvPicPr>
          <p:cNvPr id="7" name="Picture 6">
            <a:extLst>
              <a:ext uri="{FF2B5EF4-FFF2-40B4-BE49-F238E27FC236}">
                <a16:creationId xmlns:a16="http://schemas.microsoft.com/office/drawing/2014/main" id="{507D3489-EA4D-C8B9-7A36-89F93CEFBF63}"/>
              </a:ext>
            </a:extLst>
          </p:cNvPr>
          <p:cNvPicPr>
            <a:picLocks noChangeAspect="1"/>
          </p:cNvPicPr>
          <p:nvPr/>
        </p:nvPicPr>
        <p:blipFill rotWithShape="1">
          <a:blip r:embed="R894bb526c77846ff">
            <a:extLst>
              <a:ext uri="{28A0092B-C50C-407E-A947-70E740481C1C}">
                <a14:useLocalDpi xmlns:a14="http://schemas.microsoft.com/office/drawing/2010/main" val="0"/>
              </a:ext>
            </a:extLst>
          </a:blip>
          <a:srcRect l="1763" t="9432" r="1923" b="3465"/>
          <a:stretch/>
        </p:blipFill>
        <p:spPr bwMode="auto">
          <a:xfrm>
            <a:off x="6754995" y="1615060"/>
            <a:ext cx="5024129" cy="3627877"/>
          </a:xfrm>
          <a:prstGeom prst="rect">
            <a:avLst/>
          </a:prstGeom>
          <a:noFill/>
          <a:ln w="25400">
            <a:solidFill>
              <a:schemeClr val="accent1">
                <a:lumMod val="50000"/>
              </a:schemeClr>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8B5523B-5E38-F414-D508-224AF2F00B0E}"/>
              </a:ext>
            </a:extLst>
          </p:cNvPr>
          <p:cNvSpPr txBox="1"/>
          <p:nvPr/>
        </p:nvSpPr>
        <p:spPr>
          <a:xfrm>
            <a:off x="7019727" y="5605131"/>
            <a:ext cx="5082852" cy="279954"/>
          </a:xfrm>
          <a:prstGeom prst="rect">
            <a:avLst/>
          </a:prstGeom>
          <a:noFill/>
        </p:spPr>
        <p:txBody>
          <a:bodyPr wrap="square" rtlCol="0">
            <a:spAutoFit/>
          </a:bodyPr>
          <a:lstStyle/>
          <a:p>
            <a:r>
              <a:rPr lang="en-US" sz="727" dirty="0"/>
              <a:t>DiCarlo </a:t>
            </a:r>
            <a:r>
              <a:rPr lang="en-US" sz="727" i="1" dirty="0"/>
              <a:t>et al. </a:t>
            </a:r>
            <a:r>
              <a:rPr lang="en-US" sz="727" dirty="0"/>
              <a:t>(2011). Radiation injury after a nuclear detonation: Medical consequences and the need for scarce resources allocation. </a:t>
            </a:r>
            <a:r>
              <a:rPr lang="en-US" sz="727" i="1" dirty="0"/>
              <a:t>Disaster Medicine and Public Health Preparedness, 5</a:t>
            </a:r>
            <a:r>
              <a:rPr lang="en-US" sz="727" dirty="0"/>
              <a:t>(Suppl 1), S32–S44. </a:t>
            </a:r>
          </a:p>
        </p:txBody>
      </p:sp>
    </p:spTree>
    <p:extLst>
      <p:ext uri="{BB962C8B-B14F-4D97-AF65-F5344CB8AC3E}">
        <p14:creationId xmlns:p14="http://schemas.microsoft.com/office/powerpoint/2010/main" val="26785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Oval 8">
            <a:extLst>
              <a:ext uri="{FF2B5EF4-FFF2-40B4-BE49-F238E27FC236}">
                <a16:creationId xmlns:a16="http://schemas.microsoft.com/office/drawing/2014/main" id="{9BFF2D84-621B-482E-6EDE-6C6DF4F61719}"/>
              </a:ext>
            </a:extLst>
          </p:cNvPr>
          <p:cNvSpPr/>
          <p:nvPr/>
        </p:nvSpPr>
        <p:spPr>
          <a:xfrm rot="19394795">
            <a:off x="2009805" y="538108"/>
            <a:ext cx="7584599" cy="4420111"/>
          </a:xfrm>
          <a:prstGeom prst="wedgeEllipseCallout">
            <a:avLst/>
          </a:prstGeom>
          <a:gradFill>
            <a:gsLst>
              <a:gs pos="20000">
                <a:schemeClr val="accent4">
                  <a:lumMod val="60000"/>
                  <a:lumOff val="40000"/>
                  <a:alpha val="3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DA0D5D51-8824-0202-3EC4-903E0AB29D3D}"/>
              </a:ext>
            </a:extLst>
          </p:cNvPr>
          <p:cNvSpPr/>
          <p:nvPr/>
        </p:nvSpPr>
        <p:spPr>
          <a:xfrm rot="19931626">
            <a:off x="4379742" y="1939260"/>
            <a:ext cx="6712973" cy="1157681"/>
          </a:xfrm>
          <a:prstGeom prst="cloud">
            <a:avLst/>
          </a:prstGeom>
          <a:gradFill>
            <a:gsLst>
              <a:gs pos="0">
                <a:schemeClr val="accent5">
                  <a:alpha val="2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rad="228600">
              <a:schemeClr val="accent5">
                <a:satMod val="175000"/>
                <a:alpha val="40000"/>
              </a:schemeClr>
            </a:glow>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FD793479-4DFC-9111-7E62-E6D92C404943}"/>
              </a:ext>
            </a:extLst>
          </p:cNvPr>
          <p:cNvSpPr/>
          <p:nvPr/>
        </p:nvSpPr>
        <p:spPr>
          <a:xfrm rot="19695942">
            <a:off x="3141244" y="1597137"/>
            <a:ext cx="5005047" cy="1981927"/>
          </a:xfrm>
          <a:prstGeom prst="cloud">
            <a:avLst/>
          </a:prstGeom>
          <a:gradFill>
            <a:gsLst>
              <a:gs pos="0">
                <a:schemeClr val="accent5">
                  <a:alpha val="2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rad="228600">
              <a:schemeClr val="accent5">
                <a:satMod val="175000"/>
                <a:alpha val="40000"/>
              </a:schemeClr>
            </a:glo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2646B-CEF5-F6C1-E6A4-DEE514E67EAD}"/>
              </a:ext>
            </a:extLst>
          </p:cNvPr>
          <p:cNvSpPr>
            <a:spLocks noGrp="1"/>
          </p:cNvSpPr>
          <p:nvPr>
            <p:ph type="title"/>
          </p:nvPr>
        </p:nvSpPr>
        <p:spPr/>
        <p:txBody>
          <a:bodyPr/>
          <a:lstStyle/>
          <a:p>
            <a:r>
              <a:rPr lang="en-US">
                <a:effectLst>
                  <a:outerShdw blurRad="38100" dist="38100" dir="2700000" algn="tl">
                    <a:srgbClr val="000000">
                      <a:alpha val="43137"/>
                    </a:srgbClr>
                  </a:outerShdw>
                </a:effectLst>
              </a:rPr>
              <a:t>Radiological Incident</a:t>
            </a:r>
            <a:br>
              <a:rPr lang="en-US">
                <a:effectLst>
                  <a:outerShdw blurRad="38100" dist="38100" dir="2700000" algn="tl">
                    <a:srgbClr val="000000">
                      <a:alpha val="43137"/>
                    </a:srgbClr>
                  </a:outerShdw>
                </a:effectLst>
              </a:rPr>
            </a:br>
            <a:r>
              <a:rPr lang="en-US" sz="2000">
                <a:effectLst>
                  <a:outerShdw blurRad="38100" dist="38100" dir="2700000" algn="tl">
                    <a:srgbClr val="000000">
                      <a:alpha val="43137"/>
                    </a:srgbClr>
                  </a:outerShdw>
                </a:effectLst>
              </a:rPr>
              <a:t>Radiological Dispersion Device (RDD) or “Dirty Bomb”</a:t>
            </a:r>
            <a:endParaRPr lang="en-US">
              <a:effectLst>
                <a:outerShdw blurRad="38100" dist="38100" dir="2700000" algn="tl">
                  <a:srgbClr val="000000">
                    <a:alpha val="43137"/>
                  </a:srgbClr>
                </a:outerShdw>
              </a:effectLst>
            </a:endParaRPr>
          </a:p>
        </p:txBody>
      </p:sp>
      <p:pic>
        <p:nvPicPr>
          <p:cNvPr id="1028" name="Picture 4" descr="Exploding dirty bomb (RDD)">
            <a:extLst>
              <a:ext uri="{FF2B5EF4-FFF2-40B4-BE49-F238E27FC236}">
                <a16:creationId xmlns:a16="http://schemas.microsoft.com/office/drawing/2014/main" id="{0DA643D8-570B-2AC8-16CC-05F0B7109219}"/>
              </a:ext>
            </a:extLst>
          </p:cNvPr>
          <p:cNvPicPr>
            <a:picLocks noChangeAspect="1" noChangeArrowheads="1"/>
          </p:cNvPicPr>
          <p:nvPr/>
        </p:nvPicPr>
        <p:blipFill>
          <a:blip r:embed="Rc620dee18cb04e3d">
            <a:extLst>
              <a:ext uri="{28A0092B-C50C-407E-A947-70E740481C1C}">
                <a14:useLocalDpi xmlns:a14="http://schemas.microsoft.com/office/drawing/2010/main" val="0"/>
              </a:ext>
            </a:extLst>
          </a:blip>
          <a:srcRect/>
          <a:stretch>
            <a:fillRect/>
          </a:stretch>
        </p:blipFill>
        <p:spPr bwMode="auto">
          <a:xfrm>
            <a:off x="910302" y="1884858"/>
            <a:ext cx="5234731" cy="3534430"/>
          </a:xfrm>
          <a:prstGeom prst="rect">
            <a:avLst/>
          </a:prstGeom>
          <a:noFill/>
          <a:ln w="952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7643B0-1611-FBA0-5674-993FFFE6CBB0}"/>
              </a:ext>
            </a:extLst>
          </p:cNvPr>
          <p:cNvSpPr txBox="1"/>
          <p:nvPr/>
        </p:nvSpPr>
        <p:spPr>
          <a:xfrm>
            <a:off x="3352801" y="5764460"/>
            <a:ext cx="6123962" cy="400110"/>
          </a:xfrm>
          <a:prstGeom prst="rect">
            <a:avLst/>
          </a:prstGeom>
          <a:noFill/>
        </p:spPr>
        <p:txBody>
          <a:bodyPr wrap="square">
            <a:spAutoFit/>
          </a:bodyPr>
          <a:lstStyle/>
          <a:p>
            <a:r>
              <a:rPr lang="en-US" sz="1000">
                <a:hlinkClick r:id="rcIdd04da39612e34bb8"/>
              </a:rPr>
              <a:t>Dirty Bomb: Radiological Dispersal Device Using Explosive - Illustration - Radiation Emergency Medical Management (hhs.gov)</a:t>
            </a:r>
            <a:endParaRPr lang="en-US" sz="1000"/>
          </a:p>
        </p:txBody>
      </p:sp>
      <p:sp>
        <p:nvSpPr>
          <p:cNvPr id="13" name="Freeform: Shape 12">
            <a:extLst>
              <a:ext uri="{FF2B5EF4-FFF2-40B4-BE49-F238E27FC236}">
                <a16:creationId xmlns:a16="http://schemas.microsoft.com/office/drawing/2014/main" id="{B583F037-D090-CA94-1AF2-04137EC94BC4}"/>
              </a:ext>
            </a:extLst>
          </p:cNvPr>
          <p:cNvSpPr/>
          <p:nvPr/>
        </p:nvSpPr>
        <p:spPr>
          <a:xfrm>
            <a:off x="6165908" y="653624"/>
            <a:ext cx="5718799" cy="3465370"/>
          </a:xfrm>
          <a:custGeom>
            <a:avLst/>
            <a:gdLst>
              <a:gd name="connsiteX0" fmla="*/ 0 w 6140742"/>
              <a:gd name="connsiteY0" fmla="*/ 2248967 h 3918376"/>
              <a:gd name="connsiteX1" fmla="*/ 2189527 w 6140742"/>
              <a:gd name="connsiteY1" fmla="*/ 17495 h 3918376"/>
              <a:gd name="connsiteX2" fmla="*/ 5528345 w 6140742"/>
              <a:gd name="connsiteY2" fmla="*/ 3314369 h 3918376"/>
              <a:gd name="connsiteX3" fmla="*/ 6140742 w 6140742"/>
              <a:gd name="connsiteY3" fmla="*/ 3918376 h 3918376"/>
            </a:gdLst>
            <a:ahLst/>
            <a:cxnLst>
              <a:cxn ang="0">
                <a:pos x="connsiteX0" y="connsiteY0"/>
              </a:cxn>
              <a:cxn ang="0">
                <a:pos x="connsiteX1" y="connsiteY1"/>
              </a:cxn>
              <a:cxn ang="0">
                <a:pos x="connsiteX2" y="connsiteY2"/>
              </a:cxn>
              <a:cxn ang="0">
                <a:pos x="connsiteX3" y="connsiteY3"/>
              </a:cxn>
            </a:cxnLst>
            <a:rect l="l" t="t" r="r" b="b"/>
            <a:pathLst>
              <a:path w="6140742" h="3918376">
                <a:moveTo>
                  <a:pt x="0" y="2248967"/>
                </a:moveTo>
                <a:cubicBezTo>
                  <a:pt x="634068" y="1044447"/>
                  <a:pt x="1268136" y="-160072"/>
                  <a:pt x="2189527" y="17495"/>
                </a:cubicBezTo>
                <a:cubicBezTo>
                  <a:pt x="3110918" y="195062"/>
                  <a:pt x="5528345" y="3314369"/>
                  <a:pt x="5528345" y="3314369"/>
                </a:cubicBezTo>
                <a:lnTo>
                  <a:pt x="6140742" y="3918376"/>
                </a:ln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4 Points 13">
            <a:extLst>
              <a:ext uri="{FF2B5EF4-FFF2-40B4-BE49-F238E27FC236}">
                <a16:creationId xmlns:a16="http://schemas.microsoft.com/office/drawing/2014/main" id="{BFA81373-3C55-9049-0A83-FFD1E025AC24}"/>
              </a:ext>
            </a:extLst>
          </p:cNvPr>
          <p:cNvSpPr/>
          <p:nvPr/>
        </p:nvSpPr>
        <p:spPr>
          <a:xfrm rot="2313874">
            <a:off x="11536159" y="3726498"/>
            <a:ext cx="590908" cy="618089"/>
          </a:xfrm>
          <a:prstGeom prst="star4">
            <a:avLst>
              <a:gd name="adj" fmla="val 13878"/>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9B9E3E1-7070-E879-13F1-0E53684C0627}"/>
              </a:ext>
            </a:extLst>
          </p:cNvPr>
          <p:cNvSpPr>
            <a:spLocks noGrp="1"/>
          </p:cNvSpPr>
          <p:nvPr>
            <p:ph idx="1"/>
          </p:nvPr>
        </p:nvSpPr>
        <p:spPr>
          <a:xfrm>
            <a:off x="6358518" y="1872791"/>
            <a:ext cx="4237258" cy="3624242"/>
          </a:xfrm>
          <a:solidFill>
            <a:schemeClr val="bg1">
              <a:lumMod val="95000"/>
              <a:alpha val="65000"/>
            </a:schemeClr>
          </a:solidFill>
          <a:ln>
            <a:solidFill>
              <a:schemeClr val="accent5">
                <a:lumMod val="75000"/>
              </a:schemeClr>
            </a:solidFill>
          </a:ln>
        </p:spPr>
        <p:txBody>
          <a:bodyPr>
            <a:normAutofit fontScale="85000" lnSpcReduction="20000"/>
          </a:bodyPr>
          <a:lstStyle/>
          <a:p>
            <a:pPr marL="0" indent="0">
              <a:buNone/>
            </a:pPr>
            <a:r>
              <a:rPr lang="en-US" u="sng" dirty="0">
                <a:solidFill>
                  <a:schemeClr val="accent5">
                    <a:lumMod val="75000"/>
                  </a:schemeClr>
                </a:solidFill>
              </a:rPr>
              <a:t>RDD</a:t>
            </a:r>
            <a:r>
              <a:rPr lang="en-US" dirty="0">
                <a:solidFill>
                  <a:schemeClr val="accent5">
                    <a:lumMod val="75000"/>
                  </a:schemeClr>
                </a:solidFill>
              </a:rPr>
              <a:t>: Combine explosive device with radioactive materials stolen from regulated use: hospitals, biomedical research, industrial use.</a:t>
            </a:r>
            <a:endParaRPr lang="en-US" u="sng" dirty="0">
              <a:solidFill>
                <a:schemeClr val="accent5">
                  <a:lumMod val="75000"/>
                </a:schemeClr>
              </a:solidFill>
            </a:endParaRPr>
          </a:p>
          <a:p>
            <a:pPr marL="0" indent="0">
              <a:buNone/>
            </a:pPr>
            <a:r>
              <a:rPr lang="en-US" u="sng" dirty="0">
                <a:solidFill>
                  <a:schemeClr val="accent5">
                    <a:lumMod val="75000"/>
                  </a:schemeClr>
                </a:solidFill>
              </a:rPr>
              <a:t>Detonation causes</a:t>
            </a:r>
            <a:r>
              <a:rPr lang="en-US" dirty="0">
                <a:solidFill>
                  <a:schemeClr val="accent5">
                    <a:lumMod val="75000"/>
                  </a:schemeClr>
                </a:solidFill>
              </a:rPr>
              <a:t>:</a:t>
            </a:r>
          </a:p>
          <a:p>
            <a:pPr marL="0" indent="0">
              <a:buNone/>
            </a:pPr>
            <a:r>
              <a:rPr lang="en-US" dirty="0">
                <a:solidFill>
                  <a:schemeClr val="accent5">
                    <a:lumMod val="75000"/>
                  </a:schemeClr>
                </a:solidFill>
              </a:rPr>
              <a:t>-Radioactive shrapnel </a:t>
            </a:r>
          </a:p>
          <a:p>
            <a:pPr marL="0" indent="0">
              <a:buNone/>
            </a:pPr>
            <a:r>
              <a:rPr lang="en-US" dirty="0">
                <a:solidFill>
                  <a:schemeClr val="accent5">
                    <a:lumMod val="75000"/>
                  </a:schemeClr>
                </a:solidFill>
              </a:rPr>
              <a:t>-Dust impregnated with</a:t>
            </a:r>
          </a:p>
          <a:p>
            <a:pPr marL="0" indent="0">
              <a:buNone/>
            </a:pPr>
            <a:r>
              <a:rPr lang="en-US" dirty="0">
                <a:solidFill>
                  <a:schemeClr val="accent5">
                    <a:lumMod val="75000"/>
                  </a:schemeClr>
                </a:solidFill>
              </a:rPr>
              <a:t>radioactive materials</a:t>
            </a:r>
          </a:p>
          <a:p>
            <a:pPr marL="0" indent="0">
              <a:buNone/>
            </a:pPr>
            <a:r>
              <a:rPr lang="en-US" dirty="0">
                <a:solidFill>
                  <a:schemeClr val="accent5">
                    <a:lumMod val="75000"/>
                  </a:schemeClr>
                </a:solidFill>
              </a:rPr>
              <a:t>- Possibly a plume that travels considerable distances</a:t>
            </a:r>
          </a:p>
        </p:txBody>
      </p:sp>
    </p:spTree>
    <p:extLst>
      <p:ext uri="{BB962C8B-B14F-4D97-AF65-F5344CB8AC3E}">
        <p14:creationId xmlns:p14="http://schemas.microsoft.com/office/powerpoint/2010/main" val="10334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wipe(down)">
                                      <p:cBhvr>
                                        <p:cTn id="19" dur="500"/>
                                        <p:tgtEl>
                                          <p:spTgt spid="5">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down)">
                                      <p:cBhvr>
                                        <p:cTn id="37" dur="500"/>
                                        <p:tgtEl>
                                          <p:spTgt spid="5">
                                            <p:txEl>
                                              <p:pRg st="3" end="3"/>
                                            </p:txEl>
                                          </p:spTgt>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down)">
                                      <p:cBhvr>
                                        <p:cTn id="41" dur="500"/>
                                        <p:tgtEl>
                                          <p:spTgt spid="5">
                                            <p:txEl>
                                              <p:pRg st="4" end="4"/>
                                            </p:txEl>
                                          </p:spTgt>
                                        </p:tgtEl>
                                      </p:cBhvr>
                                    </p:animEffect>
                                  </p:childTnLst>
                                </p:cTn>
                              </p:par>
                            </p:childTnLst>
                          </p:cTn>
                        </p:par>
                        <p:par>
                          <p:cTn id="42" fill="hold">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down)">
                                      <p:cBhvr>
                                        <p:cTn id="45" dur="500"/>
                                        <p:tgtEl>
                                          <p:spTgt spid="5">
                                            <p:txEl>
                                              <p:pRg st="5" end="5"/>
                                            </p:txEl>
                                          </p:spTgt>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30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P spid="13" grpId="0" animBg="1"/>
      <p:bldP spid="14" grpId="0" animBg="1"/>
      <p:bldP spid="5"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0A631CD9-14CC-B3D1-FA51-25AF7E811631}"/>
              </a:ext>
            </a:extLst>
          </p:cNvPr>
          <p:cNvSpPr txBox="1"/>
          <p:nvPr/>
        </p:nvSpPr>
        <p:spPr>
          <a:xfrm>
            <a:off x="6095572" y="5211946"/>
            <a:ext cx="5858624" cy="671889"/>
          </a:xfrm>
          <a:prstGeom prst="rect">
            <a:avLst/>
          </a:prstGeom>
          <a:noFill/>
        </p:spPr>
        <p:txBody>
          <a:bodyPr wrap="square" rtlCol="0">
            <a:spAutoFit/>
          </a:bodyPr>
          <a:lstStyle/>
          <a:p>
            <a:pPr algn="l" rtl="0" fontAlgn="base">
              <a:spcBef>
                <a:spcPct val="50000"/>
              </a:spcBef>
              <a:spcAft>
                <a:spcPct val="0"/>
              </a:spcAft>
              <a:defRPr/>
            </a:pPr>
            <a:r>
              <a:rPr lang="en-US" sz="727" dirty="0"/>
              <a:t>Left: Reproduced from NATO Handbook on the Medical Aspects of NBC Defensive Operations AMedP-6(B) Chapter 5, General Medical Effects of Nuclear Weapons: Diagnosis, Treatment and Prognosis, February 1, 1996. Available at: </a:t>
            </a:r>
            <a:r>
              <a:rPr lang="en-US" sz="727" dirty="0">
                <a:solidFill>
                  <a:srgbClr val="003DB8"/>
                </a:solidFill>
              </a:rPr>
              <a:t>http://fas.org/nuke/guide/usa/doctrine/dod/fm8-9/1ch5.htm </a:t>
            </a:r>
          </a:p>
          <a:p>
            <a:pPr marL="0" marR="0" lvl="0" indent="0" algn="l" defTabSz="554492" rtl="0" eaLnBrk="1" fontAlgn="base" latinLnBrk="0" hangingPunct="1">
              <a:lnSpc>
                <a:spcPct val="100000"/>
              </a:lnSpc>
              <a:spcBef>
                <a:spcPct val="50000"/>
              </a:spcBef>
              <a:spcAft>
                <a:spcPct val="0"/>
              </a:spcAft>
              <a:buClrTx/>
              <a:buSzTx/>
              <a:buFontTx/>
              <a:buNone/>
              <a:tabLst/>
              <a:defRPr/>
            </a:pPr>
            <a:r>
              <a:rPr kumimoji="0" lang="en-US" sz="727"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Right: Adapted from Waselenko et al.  Medical management of the acute radiation syndrome: recommendations of the Strategic National Stockpile Radiation Working Group</a:t>
            </a:r>
            <a:r>
              <a:rPr kumimoji="0" lang="en-US" sz="727"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sv-SE" sz="727"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Ann Intern Med. </a:t>
            </a:r>
            <a:r>
              <a:rPr kumimoji="0" lang="sv-SE" sz="727"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2004, 140:1037-51.</a:t>
            </a:r>
            <a:endParaRPr kumimoji="0" lang="en-US" sz="727"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0" name="Picture 49">
            <a:extLst>
              <a:ext uri="{FF2B5EF4-FFF2-40B4-BE49-F238E27FC236}">
                <a16:creationId xmlns:a16="http://schemas.microsoft.com/office/drawing/2014/main" id="{F035C072-D192-4547-0A69-3BD0A1EFF07C}"/>
              </a:ext>
            </a:extLst>
          </p:cNvPr>
          <p:cNvPicPr>
            <a:picLocks noChangeAspect="1"/>
          </p:cNvPicPr>
          <p:nvPr/>
        </p:nvPicPr>
        <p:blipFill>
          <a:blip r:embed="R093da4151df54468"/>
          <a:stretch>
            <a:fillRect/>
          </a:stretch>
        </p:blipFill>
        <p:spPr>
          <a:xfrm>
            <a:off x="5772117" y="1765521"/>
            <a:ext cx="6303330" cy="2995500"/>
          </a:xfrm>
          <a:prstGeom prst="rect">
            <a:avLst/>
          </a:prstGeom>
        </p:spPr>
      </p:pic>
      <p:grpSp>
        <p:nvGrpSpPr>
          <p:cNvPr id="41" name="Group 40">
            <a:extLst>
              <a:ext uri="{FF2B5EF4-FFF2-40B4-BE49-F238E27FC236}">
                <a16:creationId xmlns:a16="http://schemas.microsoft.com/office/drawing/2014/main" id="{906338BA-1E0D-AFB7-FD1D-144EAF46373D}"/>
              </a:ext>
            </a:extLst>
          </p:cNvPr>
          <p:cNvGrpSpPr>
            <a:grpSpLocks noChangeAspect="1"/>
          </p:cNvGrpSpPr>
          <p:nvPr/>
        </p:nvGrpSpPr>
        <p:grpSpPr>
          <a:xfrm>
            <a:off x="735473" y="2828299"/>
            <a:ext cx="2263381" cy="2809308"/>
            <a:chOff x="8844787" y="1716085"/>
            <a:chExt cx="2760095" cy="3425828"/>
          </a:xfrm>
        </p:grpSpPr>
        <p:grpSp>
          <p:nvGrpSpPr>
            <p:cNvPr id="3" name="Group 2">
              <a:extLst>
                <a:ext uri="{FF2B5EF4-FFF2-40B4-BE49-F238E27FC236}">
                  <a16:creationId xmlns:a16="http://schemas.microsoft.com/office/drawing/2014/main" id="{2C950381-8992-C496-1588-50D8BC89F2D1}"/>
                </a:ext>
              </a:extLst>
            </p:cNvPr>
            <p:cNvGrpSpPr>
              <a:grpSpLocks noChangeAspect="1"/>
            </p:cNvGrpSpPr>
            <p:nvPr/>
          </p:nvGrpSpPr>
          <p:grpSpPr>
            <a:xfrm>
              <a:off x="8844787" y="1716085"/>
              <a:ext cx="2760095" cy="3425828"/>
              <a:chOff x="1493682" y="792334"/>
              <a:chExt cx="1920981" cy="2354604"/>
            </a:xfrm>
          </p:grpSpPr>
          <p:cxnSp>
            <p:nvCxnSpPr>
              <p:cNvPr id="43" name="Straight Connector 42">
                <a:extLst>
                  <a:ext uri="{FF2B5EF4-FFF2-40B4-BE49-F238E27FC236}">
                    <a16:creationId xmlns:a16="http://schemas.microsoft.com/office/drawing/2014/main" id="{162357BE-621C-6E7D-C150-D290FFC9866B}"/>
                  </a:ext>
                </a:extLst>
              </p:cNvPr>
              <p:cNvCxnSpPr/>
              <p:nvPr/>
            </p:nvCxnSpPr>
            <p:spPr bwMode="auto">
              <a:xfrm>
                <a:off x="1866793" y="873986"/>
                <a:ext cx="0" cy="1913000"/>
              </a:xfrm>
              <a:prstGeom prst="line">
                <a:avLst/>
              </a:prstGeom>
              <a:noFill/>
              <a:ln w="15875" cap="flat" cmpd="sng" algn="ctr">
                <a:solidFill>
                  <a:schemeClr val="tx1"/>
                </a:solidFill>
                <a:prstDash val="solid"/>
                <a:round/>
                <a:headEnd type="none" w="lg" len="lg"/>
                <a:tailEnd type="none" w="lg" len="lg"/>
              </a:ln>
              <a:effectLst/>
            </p:spPr>
          </p:cxnSp>
          <p:cxnSp>
            <p:nvCxnSpPr>
              <p:cNvPr id="45" name="Straight Connector 44">
                <a:extLst>
                  <a:ext uri="{FF2B5EF4-FFF2-40B4-BE49-F238E27FC236}">
                    <a16:creationId xmlns:a16="http://schemas.microsoft.com/office/drawing/2014/main" id="{4382896F-7127-D29E-5EFD-F1C02F3B37CA}"/>
                  </a:ext>
                </a:extLst>
              </p:cNvPr>
              <p:cNvCxnSpPr/>
              <p:nvPr/>
            </p:nvCxnSpPr>
            <p:spPr bwMode="auto">
              <a:xfrm flipH="1">
                <a:off x="1862083" y="2783036"/>
                <a:ext cx="1552580" cy="0"/>
              </a:xfrm>
              <a:prstGeom prst="line">
                <a:avLst/>
              </a:prstGeom>
              <a:noFill/>
              <a:ln w="15875" cap="flat" cmpd="sng" algn="ctr">
                <a:solidFill>
                  <a:schemeClr val="tx1"/>
                </a:solidFill>
                <a:prstDash val="solid"/>
                <a:round/>
                <a:headEnd type="none" w="lg" len="lg"/>
                <a:tailEnd type="none" w="lg" len="lg"/>
              </a:ln>
              <a:effectLst/>
            </p:spPr>
          </p:cxnSp>
          <p:sp>
            <p:nvSpPr>
              <p:cNvPr id="47" name="TextBox 46">
                <a:extLst>
                  <a:ext uri="{FF2B5EF4-FFF2-40B4-BE49-F238E27FC236}">
                    <a16:creationId xmlns:a16="http://schemas.microsoft.com/office/drawing/2014/main" id="{5B568595-C831-5912-572F-930F1A1A6270}"/>
                  </a:ext>
                </a:extLst>
              </p:cNvPr>
              <p:cNvSpPr txBox="1"/>
              <p:nvPr/>
            </p:nvSpPr>
            <p:spPr>
              <a:xfrm>
                <a:off x="1797560" y="2761914"/>
                <a:ext cx="171277" cy="186636"/>
              </a:xfrm>
              <a:prstGeom prst="rect">
                <a:avLst/>
              </a:prstGeom>
              <a:noFill/>
            </p:spPr>
            <p:txBody>
              <a:bodyPr wrap="none" rtlCol="0">
                <a:spAutoFit/>
              </a:bodyPr>
              <a:lstStyle/>
              <a:p>
                <a:r>
                  <a:rPr lang="en-US" sz="848" dirty="0"/>
                  <a:t>2</a:t>
                </a:r>
              </a:p>
            </p:txBody>
          </p:sp>
          <p:sp>
            <p:nvSpPr>
              <p:cNvPr id="48" name="TextBox 47">
                <a:extLst>
                  <a:ext uri="{FF2B5EF4-FFF2-40B4-BE49-F238E27FC236}">
                    <a16:creationId xmlns:a16="http://schemas.microsoft.com/office/drawing/2014/main" id="{2FC9F25D-E9BE-226B-987B-0BE6EA051613}"/>
                  </a:ext>
                </a:extLst>
              </p:cNvPr>
              <p:cNvSpPr txBox="1"/>
              <p:nvPr/>
            </p:nvSpPr>
            <p:spPr>
              <a:xfrm>
                <a:off x="2411073" y="2761914"/>
                <a:ext cx="171277" cy="186636"/>
              </a:xfrm>
              <a:prstGeom prst="rect">
                <a:avLst/>
              </a:prstGeom>
              <a:noFill/>
            </p:spPr>
            <p:txBody>
              <a:bodyPr wrap="none" rtlCol="0">
                <a:spAutoFit/>
              </a:bodyPr>
              <a:lstStyle/>
              <a:p>
                <a:r>
                  <a:rPr lang="en-US" sz="848" dirty="0"/>
                  <a:t>4</a:t>
                </a:r>
              </a:p>
            </p:txBody>
          </p:sp>
          <p:sp>
            <p:nvSpPr>
              <p:cNvPr id="49" name="TextBox 48">
                <a:extLst>
                  <a:ext uri="{FF2B5EF4-FFF2-40B4-BE49-F238E27FC236}">
                    <a16:creationId xmlns:a16="http://schemas.microsoft.com/office/drawing/2014/main" id="{D6C9BFC9-6E94-7CDC-9600-70C6415268A5}"/>
                  </a:ext>
                </a:extLst>
              </p:cNvPr>
              <p:cNvSpPr txBox="1"/>
              <p:nvPr/>
            </p:nvSpPr>
            <p:spPr>
              <a:xfrm>
                <a:off x="3036841" y="2761914"/>
                <a:ext cx="171277" cy="186636"/>
              </a:xfrm>
              <a:prstGeom prst="rect">
                <a:avLst/>
              </a:prstGeom>
              <a:noFill/>
            </p:spPr>
            <p:txBody>
              <a:bodyPr wrap="none" rtlCol="0">
                <a:spAutoFit/>
              </a:bodyPr>
              <a:lstStyle/>
              <a:p>
                <a:r>
                  <a:rPr lang="en-US" sz="848" dirty="0"/>
                  <a:t>6</a:t>
                </a:r>
              </a:p>
            </p:txBody>
          </p:sp>
          <p:cxnSp>
            <p:nvCxnSpPr>
              <p:cNvPr id="52" name="Straight Connector 51">
                <a:extLst>
                  <a:ext uri="{FF2B5EF4-FFF2-40B4-BE49-F238E27FC236}">
                    <a16:creationId xmlns:a16="http://schemas.microsoft.com/office/drawing/2014/main" id="{C1806709-50C7-0096-1BAA-E6BD780AD216}"/>
                  </a:ext>
                </a:extLst>
              </p:cNvPr>
              <p:cNvCxnSpPr/>
              <p:nvPr/>
            </p:nvCxnSpPr>
            <p:spPr bwMode="auto">
              <a:xfrm flipH="1">
                <a:off x="1862083" y="1835107"/>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53" name="Straight Connector 52">
                <a:extLst>
                  <a:ext uri="{FF2B5EF4-FFF2-40B4-BE49-F238E27FC236}">
                    <a16:creationId xmlns:a16="http://schemas.microsoft.com/office/drawing/2014/main" id="{93CADC34-9CB3-B68D-C7E6-5CAEDB5C34A7}"/>
                  </a:ext>
                </a:extLst>
              </p:cNvPr>
              <p:cNvCxnSpPr/>
              <p:nvPr/>
            </p:nvCxnSpPr>
            <p:spPr bwMode="auto">
              <a:xfrm flipH="1">
                <a:off x="1861511" y="873986"/>
                <a:ext cx="1552580" cy="0"/>
              </a:xfrm>
              <a:prstGeom prst="line">
                <a:avLst/>
              </a:prstGeom>
              <a:noFill/>
              <a:ln w="9525" cap="flat" cmpd="sng" algn="ctr">
                <a:solidFill>
                  <a:schemeClr val="tx1"/>
                </a:solidFill>
                <a:prstDash val="solid"/>
                <a:round/>
                <a:headEnd type="none" w="lg" len="lg"/>
                <a:tailEnd type="none" w="lg" len="lg"/>
              </a:ln>
              <a:effectLst/>
            </p:spPr>
          </p:cxnSp>
          <p:sp>
            <p:nvSpPr>
              <p:cNvPr id="54" name="TextBox 53">
                <a:extLst>
                  <a:ext uri="{FF2B5EF4-FFF2-40B4-BE49-F238E27FC236}">
                    <a16:creationId xmlns:a16="http://schemas.microsoft.com/office/drawing/2014/main" id="{16425B74-3805-1C05-A77A-4927650D5D49}"/>
                  </a:ext>
                </a:extLst>
              </p:cNvPr>
              <p:cNvSpPr txBox="1"/>
              <p:nvPr/>
            </p:nvSpPr>
            <p:spPr>
              <a:xfrm>
                <a:off x="1746481" y="2693267"/>
                <a:ext cx="119883" cy="128276"/>
              </a:xfrm>
              <a:prstGeom prst="rect">
                <a:avLst/>
              </a:prstGeom>
              <a:noFill/>
            </p:spPr>
            <p:txBody>
              <a:bodyPr wrap="none" rtlCol="0">
                <a:spAutoFit/>
              </a:bodyPr>
              <a:lstStyle/>
              <a:p>
                <a:r>
                  <a:rPr lang="en-US" sz="848" dirty="0"/>
                  <a:t>0</a:t>
                </a:r>
              </a:p>
            </p:txBody>
          </p:sp>
          <p:sp>
            <p:nvSpPr>
              <p:cNvPr id="55" name="TextBox 54">
                <a:extLst>
                  <a:ext uri="{FF2B5EF4-FFF2-40B4-BE49-F238E27FC236}">
                    <a16:creationId xmlns:a16="http://schemas.microsoft.com/office/drawing/2014/main" id="{6BD1CFCF-EED4-875D-BB54-C707213155D7}"/>
                  </a:ext>
                </a:extLst>
              </p:cNvPr>
              <p:cNvSpPr txBox="1"/>
              <p:nvPr/>
            </p:nvSpPr>
            <p:spPr>
              <a:xfrm>
                <a:off x="1697451" y="2513735"/>
                <a:ext cx="161828" cy="128276"/>
              </a:xfrm>
              <a:prstGeom prst="rect">
                <a:avLst/>
              </a:prstGeom>
              <a:noFill/>
            </p:spPr>
            <p:txBody>
              <a:bodyPr wrap="none" rtlCol="0">
                <a:spAutoFit/>
              </a:bodyPr>
              <a:lstStyle/>
              <a:p>
                <a:r>
                  <a:rPr lang="en-US" sz="848" dirty="0"/>
                  <a:t>10</a:t>
                </a:r>
              </a:p>
            </p:txBody>
          </p:sp>
          <p:sp>
            <p:nvSpPr>
              <p:cNvPr id="56" name="TextBox 55">
                <a:extLst>
                  <a:ext uri="{FF2B5EF4-FFF2-40B4-BE49-F238E27FC236}">
                    <a16:creationId xmlns:a16="http://schemas.microsoft.com/office/drawing/2014/main" id="{5A79AAD9-769A-EF57-97D6-0C874864E1AF}"/>
                  </a:ext>
                </a:extLst>
              </p:cNvPr>
              <p:cNvSpPr txBox="1"/>
              <p:nvPr/>
            </p:nvSpPr>
            <p:spPr>
              <a:xfrm>
                <a:off x="1700097" y="2315721"/>
                <a:ext cx="161828" cy="128276"/>
              </a:xfrm>
              <a:prstGeom prst="rect">
                <a:avLst/>
              </a:prstGeom>
              <a:noFill/>
            </p:spPr>
            <p:txBody>
              <a:bodyPr wrap="none" rtlCol="0">
                <a:spAutoFit/>
              </a:bodyPr>
              <a:lstStyle/>
              <a:p>
                <a:r>
                  <a:rPr lang="en-US" sz="848" dirty="0"/>
                  <a:t>20</a:t>
                </a:r>
              </a:p>
            </p:txBody>
          </p:sp>
          <p:sp>
            <p:nvSpPr>
              <p:cNvPr id="57" name="TextBox 56">
                <a:extLst>
                  <a:ext uri="{FF2B5EF4-FFF2-40B4-BE49-F238E27FC236}">
                    <a16:creationId xmlns:a16="http://schemas.microsoft.com/office/drawing/2014/main" id="{5DE1288D-3DBF-4867-E27D-AC37C70D42A9}"/>
                  </a:ext>
                </a:extLst>
              </p:cNvPr>
              <p:cNvSpPr txBox="1"/>
              <p:nvPr/>
            </p:nvSpPr>
            <p:spPr>
              <a:xfrm>
                <a:off x="1697463" y="2122987"/>
                <a:ext cx="161828" cy="128276"/>
              </a:xfrm>
              <a:prstGeom prst="rect">
                <a:avLst/>
              </a:prstGeom>
              <a:noFill/>
            </p:spPr>
            <p:txBody>
              <a:bodyPr wrap="none" rtlCol="0">
                <a:spAutoFit/>
              </a:bodyPr>
              <a:lstStyle/>
              <a:p>
                <a:r>
                  <a:rPr lang="en-US" sz="848" dirty="0"/>
                  <a:t>30</a:t>
                </a:r>
              </a:p>
            </p:txBody>
          </p:sp>
          <p:sp>
            <p:nvSpPr>
              <p:cNvPr id="58" name="TextBox 57">
                <a:extLst>
                  <a:ext uri="{FF2B5EF4-FFF2-40B4-BE49-F238E27FC236}">
                    <a16:creationId xmlns:a16="http://schemas.microsoft.com/office/drawing/2014/main" id="{762F1772-85E9-4424-47DE-EB0C757DEAC7}"/>
                  </a:ext>
                </a:extLst>
              </p:cNvPr>
              <p:cNvSpPr txBox="1"/>
              <p:nvPr/>
            </p:nvSpPr>
            <p:spPr>
              <a:xfrm>
                <a:off x="1697469" y="1930254"/>
                <a:ext cx="161828" cy="128276"/>
              </a:xfrm>
              <a:prstGeom prst="rect">
                <a:avLst/>
              </a:prstGeom>
              <a:noFill/>
            </p:spPr>
            <p:txBody>
              <a:bodyPr wrap="none" rtlCol="0">
                <a:spAutoFit/>
              </a:bodyPr>
              <a:lstStyle/>
              <a:p>
                <a:r>
                  <a:rPr lang="en-US" sz="848" dirty="0"/>
                  <a:t>40</a:t>
                </a:r>
              </a:p>
            </p:txBody>
          </p:sp>
          <p:sp>
            <p:nvSpPr>
              <p:cNvPr id="59" name="TextBox 58">
                <a:extLst>
                  <a:ext uri="{FF2B5EF4-FFF2-40B4-BE49-F238E27FC236}">
                    <a16:creationId xmlns:a16="http://schemas.microsoft.com/office/drawing/2014/main" id="{541E8D42-4EA5-0F38-6077-1634C45D64B3}"/>
                  </a:ext>
                </a:extLst>
              </p:cNvPr>
              <p:cNvSpPr txBox="1"/>
              <p:nvPr/>
            </p:nvSpPr>
            <p:spPr>
              <a:xfrm>
                <a:off x="1694835" y="1745441"/>
                <a:ext cx="161828" cy="128276"/>
              </a:xfrm>
              <a:prstGeom prst="rect">
                <a:avLst/>
              </a:prstGeom>
              <a:noFill/>
            </p:spPr>
            <p:txBody>
              <a:bodyPr wrap="none" rtlCol="0">
                <a:spAutoFit/>
              </a:bodyPr>
              <a:lstStyle/>
              <a:p>
                <a:r>
                  <a:rPr lang="en-US" sz="848" dirty="0"/>
                  <a:t>50</a:t>
                </a:r>
              </a:p>
            </p:txBody>
          </p:sp>
          <p:sp>
            <p:nvSpPr>
              <p:cNvPr id="60" name="TextBox 59">
                <a:extLst>
                  <a:ext uri="{FF2B5EF4-FFF2-40B4-BE49-F238E27FC236}">
                    <a16:creationId xmlns:a16="http://schemas.microsoft.com/office/drawing/2014/main" id="{C9FC3886-B577-B112-CBD6-F8CE98317C1D}"/>
                  </a:ext>
                </a:extLst>
              </p:cNvPr>
              <p:cNvSpPr txBox="1"/>
              <p:nvPr/>
            </p:nvSpPr>
            <p:spPr>
              <a:xfrm>
                <a:off x="1697481" y="1552707"/>
                <a:ext cx="161828" cy="128276"/>
              </a:xfrm>
              <a:prstGeom prst="rect">
                <a:avLst/>
              </a:prstGeom>
              <a:noFill/>
            </p:spPr>
            <p:txBody>
              <a:bodyPr wrap="none" rtlCol="0">
                <a:spAutoFit/>
              </a:bodyPr>
              <a:lstStyle/>
              <a:p>
                <a:r>
                  <a:rPr lang="en-US" sz="848" dirty="0"/>
                  <a:t>60</a:t>
                </a:r>
              </a:p>
            </p:txBody>
          </p:sp>
          <p:sp>
            <p:nvSpPr>
              <p:cNvPr id="61" name="TextBox 60">
                <a:extLst>
                  <a:ext uri="{FF2B5EF4-FFF2-40B4-BE49-F238E27FC236}">
                    <a16:creationId xmlns:a16="http://schemas.microsoft.com/office/drawing/2014/main" id="{FA8ED06B-0E15-31C2-B1DD-05211610C98A}"/>
                  </a:ext>
                </a:extLst>
              </p:cNvPr>
              <p:cNvSpPr txBox="1"/>
              <p:nvPr/>
            </p:nvSpPr>
            <p:spPr>
              <a:xfrm>
                <a:off x="1694847" y="1362614"/>
                <a:ext cx="161828" cy="128276"/>
              </a:xfrm>
              <a:prstGeom prst="rect">
                <a:avLst/>
              </a:prstGeom>
              <a:noFill/>
            </p:spPr>
            <p:txBody>
              <a:bodyPr wrap="none" rtlCol="0">
                <a:spAutoFit/>
              </a:bodyPr>
              <a:lstStyle/>
              <a:p>
                <a:r>
                  <a:rPr lang="en-US" sz="848" dirty="0"/>
                  <a:t>70</a:t>
                </a:r>
              </a:p>
            </p:txBody>
          </p:sp>
          <p:sp>
            <p:nvSpPr>
              <p:cNvPr id="62" name="TextBox 61">
                <a:extLst>
                  <a:ext uri="{FF2B5EF4-FFF2-40B4-BE49-F238E27FC236}">
                    <a16:creationId xmlns:a16="http://schemas.microsoft.com/office/drawing/2014/main" id="{327486B1-1178-0491-9589-CFD0594B9C95}"/>
                  </a:ext>
                </a:extLst>
              </p:cNvPr>
              <p:cNvSpPr txBox="1"/>
              <p:nvPr/>
            </p:nvSpPr>
            <p:spPr>
              <a:xfrm>
                <a:off x="1692213" y="1177801"/>
                <a:ext cx="161828" cy="128276"/>
              </a:xfrm>
              <a:prstGeom prst="rect">
                <a:avLst/>
              </a:prstGeom>
              <a:noFill/>
            </p:spPr>
            <p:txBody>
              <a:bodyPr wrap="none" rtlCol="0">
                <a:spAutoFit/>
              </a:bodyPr>
              <a:lstStyle/>
              <a:p>
                <a:r>
                  <a:rPr lang="en-US" sz="848" dirty="0"/>
                  <a:t>80</a:t>
                </a:r>
              </a:p>
            </p:txBody>
          </p:sp>
          <p:sp>
            <p:nvSpPr>
              <p:cNvPr id="63" name="TextBox 62">
                <a:extLst>
                  <a:ext uri="{FF2B5EF4-FFF2-40B4-BE49-F238E27FC236}">
                    <a16:creationId xmlns:a16="http://schemas.microsoft.com/office/drawing/2014/main" id="{84AA7447-F776-4837-3D89-46107D8C182D}"/>
                  </a:ext>
                </a:extLst>
              </p:cNvPr>
              <p:cNvSpPr txBox="1"/>
              <p:nvPr/>
            </p:nvSpPr>
            <p:spPr>
              <a:xfrm>
                <a:off x="1645829" y="792334"/>
                <a:ext cx="203773" cy="128276"/>
              </a:xfrm>
              <a:prstGeom prst="rect">
                <a:avLst/>
              </a:prstGeom>
              <a:noFill/>
              <a:ln>
                <a:noFill/>
              </a:ln>
            </p:spPr>
            <p:txBody>
              <a:bodyPr wrap="none" rtlCol="0">
                <a:spAutoFit/>
              </a:bodyPr>
              <a:lstStyle/>
              <a:p>
                <a:r>
                  <a:rPr lang="en-US" sz="848" dirty="0"/>
                  <a:t>100</a:t>
                </a:r>
              </a:p>
            </p:txBody>
          </p:sp>
          <p:sp>
            <p:nvSpPr>
              <p:cNvPr id="64" name="TextBox 63">
                <a:extLst>
                  <a:ext uri="{FF2B5EF4-FFF2-40B4-BE49-F238E27FC236}">
                    <a16:creationId xmlns:a16="http://schemas.microsoft.com/office/drawing/2014/main" id="{A5919EF0-EB19-3675-1092-6DA8E3AF6655}"/>
                  </a:ext>
                </a:extLst>
              </p:cNvPr>
              <p:cNvSpPr txBox="1"/>
              <p:nvPr/>
            </p:nvSpPr>
            <p:spPr>
              <a:xfrm>
                <a:off x="1692219" y="985067"/>
                <a:ext cx="161828" cy="128276"/>
              </a:xfrm>
              <a:prstGeom prst="rect">
                <a:avLst/>
              </a:prstGeom>
              <a:noFill/>
            </p:spPr>
            <p:txBody>
              <a:bodyPr wrap="none" rtlCol="0">
                <a:spAutoFit/>
              </a:bodyPr>
              <a:lstStyle/>
              <a:p>
                <a:r>
                  <a:rPr lang="en-US" sz="848" dirty="0"/>
                  <a:t>90</a:t>
                </a:r>
              </a:p>
            </p:txBody>
          </p:sp>
          <p:cxnSp>
            <p:nvCxnSpPr>
              <p:cNvPr id="65" name="Straight Connector 64">
                <a:extLst>
                  <a:ext uri="{FF2B5EF4-FFF2-40B4-BE49-F238E27FC236}">
                    <a16:creationId xmlns:a16="http://schemas.microsoft.com/office/drawing/2014/main" id="{56A2F88C-5A57-C5E6-5945-245F8442DA4B}"/>
                  </a:ext>
                </a:extLst>
              </p:cNvPr>
              <p:cNvCxnSpPr/>
              <p:nvPr/>
            </p:nvCxnSpPr>
            <p:spPr bwMode="auto">
              <a:xfrm flipH="1">
                <a:off x="1862083" y="2019932"/>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66" name="Straight Connector 65">
                <a:extLst>
                  <a:ext uri="{FF2B5EF4-FFF2-40B4-BE49-F238E27FC236}">
                    <a16:creationId xmlns:a16="http://schemas.microsoft.com/office/drawing/2014/main" id="{422FBED6-0278-9A73-AEDE-D3694F412BB8}"/>
                  </a:ext>
                </a:extLst>
              </p:cNvPr>
              <p:cNvCxnSpPr/>
              <p:nvPr/>
            </p:nvCxnSpPr>
            <p:spPr bwMode="auto">
              <a:xfrm flipH="1">
                <a:off x="1862083" y="2212678"/>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67" name="Straight Connector 66">
                <a:extLst>
                  <a:ext uri="{FF2B5EF4-FFF2-40B4-BE49-F238E27FC236}">
                    <a16:creationId xmlns:a16="http://schemas.microsoft.com/office/drawing/2014/main" id="{07224C00-B559-400B-E54A-58A856AF44FF}"/>
                  </a:ext>
                </a:extLst>
              </p:cNvPr>
              <p:cNvCxnSpPr/>
              <p:nvPr/>
            </p:nvCxnSpPr>
            <p:spPr bwMode="auto">
              <a:xfrm flipH="1">
                <a:off x="1862083" y="2402783"/>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68" name="Straight Connector 67">
                <a:extLst>
                  <a:ext uri="{FF2B5EF4-FFF2-40B4-BE49-F238E27FC236}">
                    <a16:creationId xmlns:a16="http://schemas.microsoft.com/office/drawing/2014/main" id="{16352615-8B9A-B2E1-552C-D750BA406F5F}"/>
                  </a:ext>
                </a:extLst>
              </p:cNvPr>
              <p:cNvCxnSpPr/>
              <p:nvPr/>
            </p:nvCxnSpPr>
            <p:spPr bwMode="auto">
              <a:xfrm flipH="1">
                <a:off x="1862083" y="2595529"/>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69" name="Straight Connector 68">
                <a:extLst>
                  <a:ext uri="{FF2B5EF4-FFF2-40B4-BE49-F238E27FC236}">
                    <a16:creationId xmlns:a16="http://schemas.microsoft.com/office/drawing/2014/main" id="{B38F95D2-88E5-3C2D-C049-EA065BBB720B}"/>
                  </a:ext>
                </a:extLst>
              </p:cNvPr>
              <p:cNvCxnSpPr/>
              <p:nvPr/>
            </p:nvCxnSpPr>
            <p:spPr bwMode="auto">
              <a:xfrm flipH="1">
                <a:off x="1862083" y="1066801"/>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70" name="Straight Connector 69">
                <a:extLst>
                  <a:ext uri="{FF2B5EF4-FFF2-40B4-BE49-F238E27FC236}">
                    <a16:creationId xmlns:a16="http://schemas.microsoft.com/office/drawing/2014/main" id="{AB5F70A9-BEBC-0B85-C329-CABA2046EEAE}"/>
                  </a:ext>
                </a:extLst>
              </p:cNvPr>
              <p:cNvCxnSpPr/>
              <p:nvPr/>
            </p:nvCxnSpPr>
            <p:spPr bwMode="auto">
              <a:xfrm flipH="1">
                <a:off x="1862083" y="1259546"/>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71" name="Straight Connector 70">
                <a:extLst>
                  <a:ext uri="{FF2B5EF4-FFF2-40B4-BE49-F238E27FC236}">
                    <a16:creationId xmlns:a16="http://schemas.microsoft.com/office/drawing/2014/main" id="{6FFB8A75-EB04-BF8F-DA9B-9AB7FB232492}"/>
                  </a:ext>
                </a:extLst>
              </p:cNvPr>
              <p:cNvCxnSpPr/>
              <p:nvPr/>
            </p:nvCxnSpPr>
            <p:spPr bwMode="auto">
              <a:xfrm flipH="1">
                <a:off x="1862083" y="1449652"/>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72" name="Straight Connector 71">
                <a:extLst>
                  <a:ext uri="{FF2B5EF4-FFF2-40B4-BE49-F238E27FC236}">
                    <a16:creationId xmlns:a16="http://schemas.microsoft.com/office/drawing/2014/main" id="{AF356DAF-E68B-4D88-695C-2EFDD2BDE73A}"/>
                  </a:ext>
                </a:extLst>
              </p:cNvPr>
              <p:cNvCxnSpPr/>
              <p:nvPr/>
            </p:nvCxnSpPr>
            <p:spPr bwMode="auto">
              <a:xfrm flipH="1">
                <a:off x="1862083" y="1642398"/>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73" name="Straight Connector 72">
                <a:extLst>
                  <a:ext uri="{FF2B5EF4-FFF2-40B4-BE49-F238E27FC236}">
                    <a16:creationId xmlns:a16="http://schemas.microsoft.com/office/drawing/2014/main" id="{7D03875F-709E-4977-A5FF-3B55D5AE58E2}"/>
                  </a:ext>
                </a:extLst>
              </p:cNvPr>
              <p:cNvCxnSpPr/>
              <p:nvPr/>
            </p:nvCxnSpPr>
            <p:spPr bwMode="auto">
              <a:xfrm flipH="1">
                <a:off x="1862083" y="977037"/>
                <a:ext cx="1552580" cy="0"/>
              </a:xfrm>
              <a:prstGeom prst="line">
                <a:avLst/>
              </a:prstGeom>
              <a:noFill/>
              <a:ln w="9525" cap="flat" cmpd="sng" algn="ctr">
                <a:solidFill>
                  <a:schemeClr val="tx1"/>
                </a:solidFill>
                <a:prstDash val="solid"/>
                <a:round/>
                <a:headEnd type="none" w="lg" len="lg"/>
                <a:tailEnd type="none" w="lg" len="lg"/>
              </a:ln>
              <a:effectLst/>
            </p:spPr>
          </p:cxnSp>
          <p:cxnSp>
            <p:nvCxnSpPr>
              <p:cNvPr id="74" name="Straight Connector 73">
                <a:extLst>
                  <a:ext uri="{FF2B5EF4-FFF2-40B4-BE49-F238E27FC236}">
                    <a16:creationId xmlns:a16="http://schemas.microsoft.com/office/drawing/2014/main" id="{B1AD18FF-BEE9-8076-9DBD-A1820E321866}"/>
                  </a:ext>
                </a:extLst>
              </p:cNvPr>
              <p:cNvCxnSpPr/>
              <p:nvPr/>
            </p:nvCxnSpPr>
            <p:spPr bwMode="auto">
              <a:xfrm flipH="1">
                <a:off x="1862083" y="2687944"/>
                <a:ext cx="1552580" cy="0"/>
              </a:xfrm>
              <a:prstGeom prst="line">
                <a:avLst/>
              </a:prstGeom>
              <a:noFill/>
              <a:ln w="9525" cap="flat" cmpd="sng" algn="ctr">
                <a:solidFill>
                  <a:schemeClr val="tx1"/>
                </a:solidFill>
                <a:prstDash val="solid"/>
                <a:round/>
                <a:headEnd type="none" w="lg" len="lg"/>
                <a:tailEnd type="none" w="lg" len="lg"/>
              </a:ln>
              <a:effectLst/>
            </p:spPr>
          </p:cxnSp>
          <p:sp>
            <p:nvSpPr>
              <p:cNvPr id="75" name="Freeform 5">
                <a:extLst>
                  <a:ext uri="{FF2B5EF4-FFF2-40B4-BE49-F238E27FC236}">
                    <a16:creationId xmlns:a16="http://schemas.microsoft.com/office/drawing/2014/main" id="{A5461741-4E83-23EA-D2B6-46C28DFF7AB7}"/>
                  </a:ext>
                </a:extLst>
              </p:cNvPr>
              <p:cNvSpPr/>
              <p:nvPr/>
            </p:nvSpPr>
            <p:spPr bwMode="auto">
              <a:xfrm>
                <a:off x="1869433" y="971682"/>
                <a:ext cx="1526175" cy="1726849"/>
              </a:xfrm>
              <a:custGeom>
                <a:avLst/>
                <a:gdLst>
                  <a:gd name="connsiteX0" fmla="*/ 0 w 2516777"/>
                  <a:gd name="connsiteY0" fmla="*/ 2834640 h 2847703"/>
                  <a:gd name="connsiteX1" fmla="*/ 0 w 2516777"/>
                  <a:gd name="connsiteY1" fmla="*/ 2834640 h 2847703"/>
                  <a:gd name="connsiteX2" fmla="*/ 39189 w 2516777"/>
                  <a:gd name="connsiteY2" fmla="*/ 2830286 h 2847703"/>
                  <a:gd name="connsiteX3" fmla="*/ 52252 w 2516777"/>
                  <a:gd name="connsiteY3" fmla="*/ 2825932 h 2847703"/>
                  <a:gd name="connsiteX4" fmla="*/ 87086 w 2516777"/>
                  <a:gd name="connsiteY4" fmla="*/ 2821577 h 2847703"/>
                  <a:gd name="connsiteX5" fmla="*/ 104503 w 2516777"/>
                  <a:gd name="connsiteY5" fmla="*/ 2817223 h 2847703"/>
                  <a:gd name="connsiteX6" fmla="*/ 134983 w 2516777"/>
                  <a:gd name="connsiteY6" fmla="*/ 2812869 h 2847703"/>
                  <a:gd name="connsiteX7" fmla="*/ 161109 w 2516777"/>
                  <a:gd name="connsiteY7" fmla="*/ 2804160 h 2847703"/>
                  <a:gd name="connsiteX8" fmla="*/ 174172 w 2516777"/>
                  <a:gd name="connsiteY8" fmla="*/ 2795452 h 2847703"/>
                  <a:gd name="connsiteX9" fmla="*/ 200297 w 2516777"/>
                  <a:gd name="connsiteY9" fmla="*/ 2782389 h 2847703"/>
                  <a:gd name="connsiteX10" fmla="*/ 200297 w 2516777"/>
                  <a:gd name="connsiteY10" fmla="*/ 2773680 h 2847703"/>
                  <a:gd name="connsiteX11" fmla="*/ 200297 w 2516777"/>
                  <a:gd name="connsiteY11" fmla="*/ 2773680 h 2847703"/>
                  <a:gd name="connsiteX12" fmla="*/ 235132 w 2516777"/>
                  <a:gd name="connsiteY12" fmla="*/ 2760617 h 2847703"/>
                  <a:gd name="connsiteX13" fmla="*/ 248195 w 2516777"/>
                  <a:gd name="connsiteY13" fmla="*/ 2756263 h 2847703"/>
                  <a:gd name="connsiteX14" fmla="*/ 274320 w 2516777"/>
                  <a:gd name="connsiteY14" fmla="*/ 2738846 h 2847703"/>
                  <a:gd name="connsiteX15" fmla="*/ 287383 w 2516777"/>
                  <a:gd name="connsiteY15" fmla="*/ 2730137 h 2847703"/>
                  <a:gd name="connsiteX16" fmla="*/ 313509 w 2516777"/>
                  <a:gd name="connsiteY16" fmla="*/ 2725783 h 2847703"/>
                  <a:gd name="connsiteX17" fmla="*/ 335280 w 2516777"/>
                  <a:gd name="connsiteY17" fmla="*/ 2712720 h 2847703"/>
                  <a:gd name="connsiteX18" fmla="*/ 335280 w 2516777"/>
                  <a:gd name="connsiteY18" fmla="*/ 2712720 h 2847703"/>
                  <a:gd name="connsiteX19" fmla="*/ 370115 w 2516777"/>
                  <a:gd name="connsiteY19" fmla="*/ 2695303 h 2847703"/>
                  <a:gd name="connsiteX20" fmla="*/ 409303 w 2516777"/>
                  <a:gd name="connsiteY20" fmla="*/ 2673532 h 2847703"/>
                  <a:gd name="connsiteX21" fmla="*/ 418012 w 2516777"/>
                  <a:gd name="connsiteY21" fmla="*/ 2660469 h 2847703"/>
                  <a:gd name="connsiteX22" fmla="*/ 444137 w 2516777"/>
                  <a:gd name="connsiteY22" fmla="*/ 2643052 h 2847703"/>
                  <a:gd name="connsiteX23" fmla="*/ 448492 w 2516777"/>
                  <a:gd name="connsiteY23" fmla="*/ 2638697 h 2847703"/>
                  <a:gd name="connsiteX24" fmla="*/ 448492 w 2516777"/>
                  <a:gd name="connsiteY24" fmla="*/ 2638697 h 2847703"/>
                  <a:gd name="connsiteX25" fmla="*/ 492035 w 2516777"/>
                  <a:gd name="connsiteY25" fmla="*/ 2608217 h 2847703"/>
                  <a:gd name="connsiteX26" fmla="*/ 505097 w 2516777"/>
                  <a:gd name="connsiteY26" fmla="*/ 2595154 h 2847703"/>
                  <a:gd name="connsiteX27" fmla="*/ 531223 w 2516777"/>
                  <a:gd name="connsiteY27" fmla="*/ 2577737 h 2847703"/>
                  <a:gd name="connsiteX28" fmla="*/ 544286 w 2516777"/>
                  <a:gd name="connsiteY28" fmla="*/ 2569029 h 2847703"/>
                  <a:gd name="connsiteX29" fmla="*/ 552995 w 2516777"/>
                  <a:gd name="connsiteY29" fmla="*/ 2555966 h 2847703"/>
                  <a:gd name="connsiteX30" fmla="*/ 566057 w 2516777"/>
                  <a:gd name="connsiteY30" fmla="*/ 2551612 h 2847703"/>
                  <a:gd name="connsiteX31" fmla="*/ 574766 w 2516777"/>
                  <a:gd name="connsiteY31" fmla="*/ 2538549 h 2847703"/>
                  <a:gd name="connsiteX32" fmla="*/ 574766 w 2516777"/>
                  <a:gd name="connsiteY32" fmla="*/ 2538549 h 2847703"/>
                  <a:gd name="connsiteX33" fmla="*/ 609600 w 2516777"/>
                  <a:gd name="connsiteY33" fmla="*/ 2516777 h 2847703"/>
                  <a:gd name="connsiteX34" fmla="*/ 631372 w 2516777"/>
                  <a:gd name="connsiteY34" fmla="*/ 2499360 h 2847703"/>
                  <a:gd name="connsiteX35" fmla="*/ 657497 w 2516777"/>
                  <a:gd name="connsiteY35" fmla="*/ 2477589 h 2847703"/>
                  <a:gd name="connsiteX36" fmla="*/ 670560 w 2516777"/>
                  <a:gd name="connsiteY36" fmla="*/ 2473234 h 2847703"/>
                  <a:gd name="connsiteX37" fmla="*/ 692332 w 2516777"/>
                  <a:gd name="connsiteY37" fmla="*/ 2451463 h 2847703"/>
                  <a:gd name="connsiteX38" fmla="*/ 718457 w 2516777"/>
                  <a:gd name="connsiteY38" fmla="*/ 2425337 h 2847703"/>
                  <a:gd name="connsiteX39" fmla="*/ 731520 w 2516777"/>
                  <a:gd name="connsiteY39" fmla="*/ 2407920 h 2847703"/>
                  <a:gd name="connsiteX40" fmla="*/ 857795 w 2516777"/>
                  <a:gd name="connsiteY40" fmla="*/ 2220686 h 2847703"/>
                  <a:gd name="connsiteX41" fmla="*/ 944880 w 2516777"/>
                  <a:gd name="connsiteY41" fmla="*/ 2090057 h 2847703"/>
                  <a:gd name="connsiteX42" fmla="*/ 1101635 w 2516777"/>
                  <a:gd name="connsiteY42" fmla="*/ 1798320 h 2847703"/>
                  <a:gd name="connsiteX43" fmla="*/ 1201783 w 2516777"/>
                  <a:gd name="connsiteY43" fmla="*/ 1537063 h 2847703"/>
                  <a:gd name="connsiteX44" fmla="*/ 1275806 w 2516777"/>
                  <a:gd name="connsiteY44" fmla="*/ 1293223 h 2847703"/>
                  <a:gd name="connsiteX45" fmla="*/ 1328057 w 2516777"/>
                  <a:gd name="connsiteY45" fmla="*/ 1132114 h 2847703"/>
                  <a:gd name="connsiteX46" fmla="*/ 1410789 w 2516777"/>
                  <a:gd name="connsiteY46" fmla="*/ 914400 h 2847703"/>
                  <a:gd name="connsiteX47" fmla="*/ 1524000 w 2516777"/>
                  <a:gd name="connsiteY47" fmla="*/ 653143 h 2847703"/>
                  <a:gd name="connsiteX48" fmla="*/ 1658983 w 2516777"/>
                  <a:gd name="connsiteY48" fmla="*/ 409303 h 2847703"/>
                  <a:gd name="connsiteX49" fmla="*/ 1807029 w 2516777"/>
                  <a:gd name="connsiteY49" fmla="*/ 209006 h 2847703"/>
                  <a:gd name="connsiteX50" fmla="*/ 1937657 w 2516777"/>
                  <a:gd name="connsiteY50" fmla="*/ 100149 h 2847703"/>
                  <a:gd name="connsiteX51" fmla="*/ 2042160 w 2516777"/>
                  <a:gd name="connsiteY51" fmla="*/ 0 h 2847703"/>
                  <a:gd name="connsiteX52" fmla="*/ 2042160 w 2516777"/>
                  <a:gd name="connsiteY52" fmla="*/ 0 h 2847703"/>
                  <a:gd name="connsiteX53" fmla="*/ 2516777 w 2516777"/>
                  <a:gd name="connsiteY53" fmla="*/ 8709 h 2847703"/>
                  <a:gd name="connsiteX54" fmla="*/ 2360023 w 2516777"/>
                  <a:gd name="connsiteY54" fmla="*/ 47897 h 2847703"/>
                  <a:gd name="connsiteX55" fmla="*/ 2172789 w 2516777"/>
                  <a:gd name="connsiteY55" fmla="*/ 161109 h 2847703"/>
                  <a:gd name="connsiteX56" fmla="*/ 1994263 w 2516777"/>
                  <a:gd name="connsiteY56" fmla="*/ 300446 h 2847703"/>
                  <a:gd name="connsiteX57" fmla="*/ 1824446 w 2516777"/>
                  <a:gd name="connsiteY57" fmla="*/ 452846 h 2847703"/>
                  <a:gd name="connsiteX58" fmla="*/ 1650275 w 2516777"/>
                  <a:gd name="connsiteY58" fmla="*/ 687977 h 2847703"/>
                  <a:gd name="connsiteX59" fmla="*/ 1637212 w 2516777"/>
                  <a:gd name="connsiteY59" fmla="*/ 683623 h 2847703"/>
                  <a:gd name="connsiteX60" fmla="*/ 1532709 w 2516777"/>
                  <a:gd name="connsiteY60" fmla="*/ 862149 h 2847703"/>
                  <a:gd name="connsiteX61" fmla="*/ 1415143 w 2516777"/>
                  <a:gd name="connsiteY61" fmla="*/ 1114697 h 2847703"/>
                  <a:gd name="connsiteX62" fmla="*/ 1306286 w 2516777"/>
                  <a:gd name="connsiteY62" fmla="*/ 1410789 h 2847703"/>
                  <a:gd name="connsiteX63" fmla="*/ 1193075 w 2516777"/>
                  <a:gd name="connsiteY63" fmla="*/ 1802674 h 2847703"/>
                  <a:gd name="connsiteX64" fmla="*/ 1053737 w 2516777"/>
                  <a:gd name="connsiteY64" fmla="*/ 2133600 h 2847703"/>
                  <a:gd name="connsiteX65" fmla="*/ 923109 w 2516777"/>
                  <a:gd name="connsiteY65" fmla="*/ 2373086 h 2847703"/>
                  <a:gd name="connsiteX66" fmla="*/ 770709 w 2516777"/>
                  <a:gd name="connsiteY66" fmla="*/ 2577737 h 2847703"/>
                  <a:gd name="connsiteX67" fmla="*/ 674915 w 2516777"/>
                  <a:gd name="connsiteY67" fmla="*/ 2690949 h 2847703"/>
                  <a:gd name="connsiteX68" fmla="*/ 505097 w 2516777"/>
                  <a:gd name="connsiteY68" fmla="*/ 2847703 h 2847703"/>
                  <a:gd name="connsiteX69" fmla="*/ 0 w 2516777"/>
                  <a:gd name="connsiteY69" fmla="*/ 2834640 h 284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16777" h="2847703">
                    <a:moveTo>
                      <a:pt x="0" y="2834640"/>
                    </a:moveTo>
                    <a:lnTo>
                      <a:pt x="0" y="2834640"/>
                    </a:lnTo>
                    <a:cubicBezTo>
                      <a:pt x="13063" y="2833189"/>
                      <a:pt x="26224" y="2832447"/>
                      <a:pt x="39189" y="2830286"/>
                    </a:cubicBezTo>
                    <a:cubicBezTo>
                      <a:pt x="43716" y="2829531"/>
                      <a:pt x="47736" y="2826753"/>
                      <a:pt x="52252" y="2825932"/>
                    </a:cubicBezTo>
                    <a:cubicBezTo>
                      <a:pt x="63765" y="2823839"/>
                      <a:pt x="75544" y="2823501"/>
                      <a:pt x="87086" y="2821577"/>
                    </a:cubicBezTo>
                    <a:cubicBezTo>
                      <a:pt x="92989" y="2820593"/>
                      <a:pt x="98615" y="2818293"/>
                      <a:pt x="104503" y="2817223"/>
                    </a:cubicBezTo>
                    <a:cubicBezTo>
                      <a:pt x="114601" y="2815387"/>
                      <a:pt x="124823" y="2814320"/>
                      <a:pt x="134983" y="2812869"/>
                    </a:cubicBezTo>
                    <a:cubicBezTo>
                      <a:pt x="143692" y="2809966"/>
                      <a:pt x="153471" y="2809252"/>
                      <a:pt x="161109" y="2804160"/>
                    </a:cubicBezTo>
                    <a:cubicBezTo>
                      <a:pt x="165463" y="2801257"/>
                      <a:pt x="169491" y="2797792"/>
                      <a:pt x="174172" y="2795452"/>
                    </a:cubicBezTo>
                    <a:cubicBezTo>
                      <a:pt x="183957" y="2790559"/>
                      <a:pt x="192812" y="2792369"/>
                      <a:pt x="200297" y="2782389"/>
                    </a:cubicBezTo>
                    <a:cubicBezTo>
                      <a:pt x="202039" y="2780067"/>
                      <a:pt x="200297" y="2776583"/>
                      <a:pt x="200297" y="2773680"/>
                    </a:cubicBezTo>
                    <a:lnTo>
                      <a:pt x="200297" y="2773680"/>
                    </a:lnTo>
                    <a:lnTo>
                      <a:pt x="235132" y="2760617"/>
                    </a:lnTo>
                    <a:cubicBezTo>
                      <a:pt x="239446" y="2759048"/>
                      <a:pt x="244183" y="2758492"/>
                      <a:pt x="248195" y="2756263"/>
                    </a:cubicBezTo>
                    <a:cubicBezTo>
                      <a:pt x="257344" y="2751180"/>
                      <a:pt x="265612" y="2744652"/>
                      <a:pt x="274320" y="2738846"/>
                    </a:cubicBezTo>
                    <a:cubicBezTo>
                      <a:pt x="278674" y="2735943"/>
                      <a:pt x="282221" y="2730997"/>
                      <a:pt x="287383" y="2730137"/>
                    </a:cubicBezTo>
                    <a:lnTo>
                      <a:pt x="313509" y="2725783"/>
                    </a:lnTo>
                    <a:cubicBezTo>
                      <a:pt x="329272" y="2715274"/>
                      <a:pt x="321891" y="2719414"/>
                      <a:pt x="335280" y="2712720"/>
                    </a:cubicBezTo>
                    <a:lnTo>
                      <a:pt x="335280" y="2712720"/>
                    </a:lnTo>
                    <a:cubicBezTo>
                      <a:pt x="346892" y="2706914"/>
                      <a:pt x="358843" y="2701744"/>
                      <a:pt x="370115" y="2695303"/>
                    </a:cubicBezTo>
                    <a:cubicBezTo>
                      <a:pt x="412038" y="2671347"/>
                      <a:pt x="381058" y="2682946"/>
                      <a:pt x="409303" y="2673532"/>
                    </a:cubicBezTo>
                    <a:cubicBezTo>
                      <a:pt x="412206" y="2669178"/>
                      <a:pt x="414074" y="2663915"/>
                      <a:pt x="418012" y="2660469"/>
                    </a:cubicBezTo>
                    <a:cubicBezTo>
                      <a:pt x="425889" y="2653577"/>
                      <a:pt x="436736" y="2650453"/>
                      <a:pt x="444137" y="2643052"/>
                    </a:cubicBezTo>
                    <a:lnTo>
                      <a:pt x="448492" y="2638697"/>
                    </a:lnTo>
                    <a:lnTo>
                      <a:pt x="448492" y="2638697"/>
                    </a:lnTo>
                    <a:cubicBezTo>
                      <a:pt x="463006" y="2628537"/>
                      <a:pt x="479508" y="2620745"/>
                      <a:pt x="492035" y="2608217"/>
                    </a:cubicBezTo>
                    <a:cubicBezTo>
                      <a:pt x="496389" y="2603863"/>
                      <a:pt x="500236" y="2598935"/>
                      <a:pt x="505097" y="2595154"/>
                    </a:cubicBezTo>
                    <a:cubicBezTo>
                      <a:pt x="513359" y="2588728"/>
                      <a:pt x="522514" y="2583543"/>
                      <a:pt x="531223" y="2577737"/>
                    </a:cubicBezTo>
                    <a:lnTo>
                      <a:pt x="544286" y="2569029"/>
                    </a:lnTo>
                    <a:cubicBezTo>
                      <a:pt x="547189" y="2564675"/>
                      <a:pt x="548908" y="2559235"/>
                      <a:pt x="552995" y="2555966"/>
                    </a:cubicBezTo>
                    <a:cubicBezTo>
                      <a:pt x="556579" y="2553099"/>
                      <a:pt x="562473" y="2554479"/>
                      <a:pt x="566057" y="2551612"/>
                    </a:cubicBezTo>
                    <a:cubicBezTo>
                      <a:pt x="570144" y="2548343"/>
                      <a:pt x="574766" y="2538549"/>
                      <a:pt x="574766" y="2538549"/>
                    </a:cubicBezTo>
                    <a:lnTo>
                      <a:pt x="574766" y="2538549"/>
                    </a:lnTo>
                    <a:cubicBezTo>
                      <a:pt x="586377" y="2531292"/>
                      <a:pt x="598908" y="2525331"/>
                      <a:pt x="609600" y="2516777"/>
                    </a:cubicBezTo>
                    <a:cubicBezTo>
                      <a:pt x="637734" y="2494269"/>
                      <a:pt x="598540" y="2510303"/>
                      <a:pt x="631372" y="2499360"/>
                    </a:cubicBezTo>
                    <a:cubicBezTo>
                      <a:pt x="641002" y="2489730"/>
                      <a:pt x="645373" y="2483651"/>
                      <a:pt x="657497" y="2477589"/>
                    </a:cubicBezTo>
                    <a:cubicBezTo>
                      <a:pt x="661602" y="2475536"/>
                      <a:pt x="666206" y="2474686"/>
                      <a:pt x="670560" y="2473234"/>
                    </a:cubicBezTo>
                    <a:cubicBezTo>
                      <a:pt x="688508" y="2446316"/>
                      <a:pt x="668579" y="2472577"/>
                      <a:pt x="692332" y="2451463"/>
                    </a:cubicBezTo>
                    <a:cubicBezTo>
                      <a:pt x="701537" y="2443281"/>
                      <a:pt x="718457" y="2425337"/>
                      <a:pt x="718457" y="2425337"/>
                    </a:cubicBezTo>
                    <a:cubicBezTo>
                      <a:pt x="723838" y="2409195"/>
                      <a:pt x="718707" y="2414327"/>
                      <a:pt x="731520" y="2407920"/>
                    </a:cubicBezTo>
                    <a:lnTo>
                      <a:pt x="857795" y="2220686"/>
                    </a:lnTo>
                    <a:lnTo>
                      <a:pt x="944880" y="2090057"/>
                    </a:lnTo>
                    <a:lnTo>
                      <a:pt x="1101635" y="1798320"/>
                    </a:lnTo>
                    <a:lnTo>
                      <a:pt x="1201783" y="1537063"/>
                    </a:lnTo>
                    <a:lnTo>
                      <a:pt x="1275806" y="1293223"/>
                    </a:lnTo>
                    <a:lnTo>
                      <a:pt x="1328057" y="1132114"/>
                    </a:lnTo>
                    <a:lnTo>
                      <a:pt x="1410789" y="914400"/>
                    </a:lnTo>
                    <a:lnTo>
                      <a:pt x="1524000" y="653143"/>
                    </a:lnTo>
                    <a:lnTo>
                      <a:pt x="1658983" y="409303"/>
                    </a:lnTo>
                    <a:lnTo>
                      <a:pt x="1807029" y="209006"/>
                    </a:lnTo>
                    <a:lnTo>
                      <a:pt x="1937657" y="100149"/>
                    </a:lnTo>
                    <a:lnTo>
                      <a:pt x="2042160" y="0"/>
                    </a:lnTo>
                    <a:lnTo>
                      <a:pt x="2042160" y="0"/>
                    </a:lnTo>
                    <a:lnTo>
                      <a:pt x="2516777" y="8709"/>
                    </a:lnTo>
                    <a:lnTo>
                      <a:pt x="2360023" y="47897"/>
                    </a:lnTo>
                    <a:lnTo>
                      <a:pt x="2172789" y="161109"/>
                    </a:lnTo>
                    <a:lnTo>
                      <a:pt x="1994263" y="300446"/>
                    </a:lnTo>
                    <a:lnTo>
                      <a:pt x="1824446" y="452846"/>
                    </a:lnTo>
                    <a:lnTo>
                      <a:pt x="1650275" y="687977"/>
                    </a:lnTo>
                    <a:lnTo>
                      <a:pt x="1637212" y="683623"/>
                    </a:lnTo>
                    <a:lnTo>
                      <a:pt x="1532709" y="862149"/>
                    </a:lnTo>
                    <a:lnTo>
                      <a:pt x="1415143" y="1114697"/>
                    </a:lnTo>
                    <a:lnTo>
                      <a:pt x="1306286" y="1410789"/>
                    </a:lnTo>
                    <a:lnTo>
                      <a:pt x="1193075" y="1802674"/>
                    </a:lnTo>
                    <a:lnTo>
                      <a:pt x="1053737" y="2133600"/>
                    </a:lnTo>
                    <a:lnTo>
                      <a:pt x="923109" y="2373086"/>
                    </a:lnTo>
                    <a:lnTo>
                      <a:pt x="770709" y="2577737"/>
                    </a:lnTo>
                    <a:lnTo>
                      <a:pt x="674915" y="2690949"/>
                    </a:lnTo>
                    <a:lnTo>
                      <a:pt x="505097" y="2847703"/>
                    </a:lnTo>
                    <a:lnTo>
                      <a:pt x="0" y="2834640"/>
                    </a:lnTo>
                    <a:close/>
                  </a:path>
                </a:pathLst>
              </a:custGeom>
              <a:solidFill>
                <a:srgbClr val="FF0000"/>
              </a:solidFill>
              <a:ln w="9525" cap="flat" cmpd="sng" algn="ctr">
                <a:solidFill>
                  <a:srgbClr val="FF0000"/>
                </a:solidFill>
                <a:prstDash val="solid"/>
                <a:round/>
                <a:headEnd type="stealth" w="lg" len="lg"/>
                <a:tailEnd type="stealth" w="lg" len="lg"/>
              </a:ln>
              <a:effectLst/>
            </p:spPr>
            <p:txBody>
              <a:bodyPr vert="horz" wrap="square" lIns="53950" tIns="26975" rIns="53950" bIns="26975" numCol="1" rtlCol="0" anchor="t" anchorCtr="0" compatLnSpc="1">
                <a:prstTxWarp prst="textNoShape">
                  <a:avLst/>
                </a:prstTxWarp>
                <a:spAutoFit/>
              </a:bodyPr>
              <a:lstStyle/>
              <a:p>
                <a:pPr marL="0" marR="0" indent="0" algn="ctr" defTabSz="554492" rtl="0" eaLnBrk="1" fontAlgn="base" latinLnBrk="0" hangingPunct="1">
                  <a:lnSpc>
                    <a:spcPct val="100000"/>
                  </a:lnSpc>
                  <a:spcBef>
                    <a:spcPct val="50000"/>
                  </a:spcBef>
                  <a:spcAft>
                    <a:spcPct val="0"/>
                  </a:spcAft>
                  <a:buClrTx/>
                  <a:buSzTx/>
                  <a:buFontTx/>
                  <a:buNone/>
                  <a:tabLst/>
                </a:pPr>
                <a:endParaRPr kumimoji="0" lang="en-US" sz="1091" b="0" i="0" u="none" strike="noStrike" cap="none" normalizeH="0" baseline="0">
                  <a:ln>
                    <a:noFill/>
                  </a:ln>
                  <a:solidFill>
                    <a:schemeClr val="tx1"/>
                  </a:solidFill>
                  <a:effectLst/>
                  <a:latin typeface="Tahoma" pitchFamily="34" charset="0"/>
                  <a:ea typeface="MS Mincho" pitchFamily="49" charset="-128"/>
                </a:endParaRPr>
              </a:p>
            </p:txBody>
          </p:sp>
          <p:sp>
            <p:nvSpPr>
              <p:cNvPr id="76" name="TextBox 75">
                <a:extLst>
                  <a:ext uri="{FF2B5EF4-FFF2-40B4-BE49-F238E27FC236}">
                    <a16:creationId xmlns:a16="http://schemas.microsoft.com/office/drawing/2014/main" id="{212CFAA5-4D68-3410-7DD8-735951BCD021}"/>
                  </a:ext>
                </a:extLst>
              </p:cNvPr>
              <p:cNvSpPr txBox="1"/>
              <p:nvPr/>
            </p:nvSpPr>
            <p:spPr>
              <a:xfrm>
                <a:off x="2242755" y="2922976"/>
                <a:ext cx="733129" cy="223963"/>
              </a:xfrm>
              <a:prstGeom prst="rect">
                <a:avLst/>
              </a:prstGeom>
              <a:noFill/>
            </p:spPr>
            <p:txBody>
              <a:bodyPr wrap="none" rtlCol="0">
                <a:spAutoFit/>
              </a:bodyPr>
              <a:lstStyle/>
              <a:p>
                <a:r>
                  <a:rPr lang="en-US" dirty="0"/>
                  <a:t>Dose (Gy)</a:t>
                </a:r>
              </a:p>
            </p:txBody>
          </p:sp>
          <p:sp>
            <p:nvSpPr>
              <p:cNvPr id="77" name="TextBox 76">
                <a:extLst>
                  <a:ext uri="{FF2B5EF4-FFF2-40B4-BE49-F238E27FC236}">
                    <a16:creationId xmlns:a16="http://schemas.microsoft.com/office/drawing/2014/main" id="{21217DBB-79C2-0276-59CD-228596FA3842}"/>
                  </a:ext>
                </a:extLst>
              </p:cNvPr>
              <p:cNvSpPr txBox="1"/>
              <p:nvPr/>
            </p:nvSpPr>
            <p:spPr>
              <a:xfrm rot="16200000">
                <a:off x="1145634" y="1670075"/>
                <a:ext cx="851970" cy="155874"/>
              </a:xfrm>
              <a:prstGeom prst="rect">
                <a:avLst/>
              </a:prstGeom>
              <a:noFill/>
            </p:spPr>
            <p:txBody>
              <a:bodyPr wrap="none" rtlCol="0">
                <a:spAutoFit/>
              </a:bodyPr>
              <a:lstStyle/>
              <a:p>
                <a:r>
                  <a:rPr lang="en-US" b="1" dirty="0"/>
                  <a:t>Percent Lethality</a:t>
                </a:r>
              </a:p>
            </p:txBody>
          </p:sp>
        </p:grpSp>
        <p:cxnSp>
          <p:nvCxnSpPr>
            <p:cNvPr id="39" name="Straight Arrow Connector 38">
              <a:extLst>
                <a:ext uri="{FF2B5EF4-FFF2-40B4-BE49-F238E27FC236}">
                  <a16:creationId xmlns:a16="http://schemas.microsoft.com/office/drawing/2014/main" id="{4F194045-F163-84FB-622C-FF8EB3640BDE}"/>
                </a:ext>
              </a:extLst>
            </p:cNvPr>
            <p:cNvCxnSpPr/>
            <p:nvPr/>
          </p:nvCxnSpPr>
          <p:spPr>
            <a:xfrm flipH="1">
              <a:off x="10485308" y="3239688"/>
              <a:ext cx="5951" cy="1390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4B385A9-986C-BA68-1E54-67CC42D951AD}"/>
                </a:ext>
              </a:extLst>
            </p:cNvPr>
            <p:cNvSpPr txBox="1"/>
            <p:nvPr/>
          </p:nvSpPr>
          <p:spPr>
            <a:xfrm>
              <a:off x="10473932" y="3820166"/>
              <a:ext cx="923015" cy="186636"/>
            </a:xfrm>
            <a:prstGeom prst="rect">
              <a:avLst/>
            </a:prstGeom>
            <a:noFill/>
          </p:spPr>
          <p:txBody>
            <a:bodyPr wrap="square" rtlCol="0">
              <a:spAutoFit/>
            </a:bodyPr>
            <a:lstStyle/>
            <a:p>
              <a:r>
                <a:rPr lang="en-US" sz="848" dirty="0">
                  <a:solidFill>
                    <a:srgbClr val="FF0000"/>
                  </a:solidFill>
                </a:rPr>
                <a:t>LD</a:t>
              </a:r>
              <a:r>
                <a:rPr lang="en-US" sz="848" baseline="-25000" dirty="0">
                  <a:solidFill>
                    <a:srgbClr val="FF0000"/>
                  </a:solidFill>
                </a:rPr>
                <a:t>50/60</a:t>
              </a:r>
              <a:r>
                <a:rPr lang="en-US" sz="848" dirty="0">
                  <a:solidFill>
                    <a:srgbClr val="FF0000"/>
                  </a:solidFill>
                </a:rPr>
                <a:t> = 4.5 Gy</a:t>
              </a:r>
            </a:p>
          </p:txBody>
        </p:sp>
      </p:grpSp>
      <p:sp>
        <p:nvSpPr>
          <p:cNvPr id="5" name="Title 1">
            <a:extLst>
              <a:ext uri="{FF2B5EF4-FFF2-40B4-BE49-F238E27FC236}">
                <a16:creationId xmlns:a16="http://schemas.microsoft.com/office/drawing/2014/main" id="{3B89D2B5-42AC-1854-F01A-BDE10FBB417A}"/>
              </a:ext>
            </a:extLst>
          </p:cNvPr>
          <p:cNvSpPr txBox="1">
            <a:spLocks/>
          </p:cNvSpPr>
          <p:nvPr/>
        </p:nvSpPr>
        <p:spPr>
          <a:xfrm>
            <a:off x="609557" y="774238"/>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Dose-Dependent ARS Manifestations</a:t>
            </a:r>
          </a:p>
        </p:txBody>
      </p:sp>
      <p:sp>
        <p:nvSpPr>
          <p:cNvPr id="7" name="Text Placeholder 2">
            <a:extLst>
              <a:ext uri="{FF2B5EF4-FFF2-40B4-BE49-F238E27FC236}">
                <a16:creationId xmlns:a16="http://schemas.microsoft.com/office/drawing/2014/main" id="{A0C14B2F-0968-8067-5650-8ACFABC78457}"/>
              </a:ext>
            </a:extLst>
          </p:cNvPr>
          <p:cNvSpPr>
            <a:spLocks noGrp="1"/>
          </p:cNvSpPr>
          <p:nvPr>
            <p:ph type="body" sz="quarter" idx="11"/>
          </p:nvPr>
        </p:nvSpPr>
        <p:spPr>
          <a:xfrm>
            <a:off x="609364" y="1754245"/>
            <a:ext cx="5286861" cy="1343778"/>
          </a:xfrm>
        </p:spPr>
        <p:txBody>
          <a:bodyPr/>
          <a:lstStyle/>
          <a:p>
            <a:pPr marL="457200" indent="-457200">
              <a:buFont typeface="Wingdings" panose="05000000000000000000" pitchFamily="2" charset="2"/>
              <a:buChar char="§"/>
            </a:pPr>
            <a:r>
              <a:rPr lang="en-US" sz="1455" b="1" dirty="0">
                <a:solidFill>
                  <a:srgbClr val="00B0F0"/>
                </a:solidFill>
              </a:rPr>
              <a:t>Higher dose = greater clinical severity and decrease survival likelihood</a:t>
            </a:r>
          </a:p>
          <a:p>
            <a:pPr marL="457200" indent="-457200">
              <a:buFont typeface="Wingdings" panose="05000000000000000000" pitchFamily="2" charset="2"/>
              <a:buChar char="§"/>
            </a:pPr>
            <a:endParaRPr lang="en-US" sz="1455" b="1" dirty="0">
              <a:solidFill>
                <a:srgbClr val="00B0F0"/>
              </a:solidFill>
            </a:endParaRPr>
          </a:p>
          <a:p>
            <a:pPr marL="457200" indent="-457200">
              <a:buFont typeface="Wingdings" panose="05000000000000000000" pitchFamily="2" charset="2"/>
              <a:buChar char="§"/>
            </a:pPr>
            <a:r>
              <a:rPr lang="en-US" sz="1455" b="1" dirty="0">
                <a:solidFill>
                  <a:srgbClr val="00B0F0"/>
                </a:solidFill>
              </a:rPr>
              <a:t>Dose and symptom timing drive triage and care decisions</a:t>
            </a:r>
          </a:p>
          <a:p>
            <a:pPr marL="457200" indent="-457200">
              <a:buFont typeface="Wingdings" panose="05000000000000000000" pitchFamily="2" charset="2"/>
              <a:buChar char="§"/>
            </a:pPr>
            <a:endParaRPr lang="en-US" sz="1455" b="1" dirty="0">
              <a:solidFill>
                <a:srgbClr val="00B0F0"/>
              </a:solidFill>
            </a:endParaRPr>
          </a:p>
          <a:p>
            <a:pPr marL="457200" indent="-457200">
              <a:buFont typeface="Wingdings" panose="05000000000000000000" pitchFamily="2" charset="2"/>
              <a:buChar char="§"/>
            </a:pPr>
            <a:endParaRPr lang="en-US" sz="1455" b="1" dirty="0">
              <a:solidFill>
                <a:srgbClr val="00B0F0"/>
              </a:solidFill>
            </a:endParaRPr>
          </a:p>
        </p:txBody>
      </p:sp>
    </p:spTree>
    <p:extLst>
      <p:ext uri="{BB962C8B-B14F-4D97-AF65-F5344CB8AC3E}">
        <p14:creationId xmlns:p14="http://schemas.microsoft.com/office/powerpoint/2010/main" val="1580851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E977FC-1FFC-DC02-60DE-8135C1C6B980}"/>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Quick ARS Severity Assessment: In the Field and Hospital</a:t>
            </a:r>
          </a:p>
        </p:txBody>
      </p:sp>
      <p:sp>
        <p:nvSpPr>
          <p:cNvPr id="5" name="Text Placeholder 2">
            <a:extLst>
              <a:ext uri="{FF2B5EF4-FFF2-40B4-BE49-F238E27FC236}">
                <a16:creationId xmlns:a16="http://schemas.microsoft.com/office/drawing/2014/main" id="{E06675F1-B686-5978-799A-CBF9F9400D5F}"/>
              </a:ext>
            </a:extLst>
          </p:cNvPr>
          <p:cNvSpPr>
            <a:spLocks noGrp="1"/>
          </p:cNvSpPr>
          <p:nvPr>
            <p:ph type="body" sz="quarter" idx="11"/>
          </p:nvPr>
        </p:nvSpPr>
        <p:spPr>
          <a:xfrm>
            <a:off x="609364" y="1252868"/>
            <a:ext cx="5578622" cy="5001844"/>
          </a:xfrm>
        </p:spPr>
        <p:txBody>
          <a:bodyPr/>
          <a:lstStyle/>
          <a:p>
            <a:pPr marL="457200" indent="-457200">
              <a:buFont typeface="Wingdings" panose="05000000000000000000" pitchFamily="2" charset="2"/>
              <a:buChar char="§"/>
            </a:pPr>
            <a:r>
              <a:rPr lang="en-US" sz="1455" b="1" dirty="0">
                <a:solidFill>
                  <a:srgbClr val="00B0F0"/>
                </a:solidFill>
              </a:rPr>
              <a:t>Symptoms vs. Dose Estimation</a:t>
            </a:r>
          </a:p>
          <a:p>
            <a:pPr marL="685800" indent="-228600">
              <a:buFont typeface="Courier New" panose="02070309020205020404" pitchFamily="49" charset="0"/>
              <a:buChar char="o"/>
            </a:pPr>
            <a:r>
              <a:rPr lang="en-US" sz="1455" dirty="0"/>
              <a:t> Time to vomiting (rapid radiological triage): </a:t>
            </a:r>
          </a:p>
          <a:p>
            <a:pPr marL="1257300" lvl="1" indent="-342900">
              <a:buFont typeface="Wingdings" panose="05000000000000000000" pitchFamily="2" charset="2"/>
              <a:buChar char="§"/>
            </a:pPr>
            <a:r>
              <a:rPr lang="en-US" sz="1212" dirty="0"/>
              <a:t>&lt;1 </a:t>
            </a:r>
            <a:r>
              <a:rPr lang="en-US" sz="1212" dirty="0" err="1"/>
              <a:t>hr</a:t>
            </a:r>
            <a:r>
              <a:rPr lang="en-US" sz="1212" dirty="0"/>
              <a:t> = severe (&gt;6 Gy), </a:t>
            </a:r>
          </a:p>
          <a:p>
            <a:pPr marL="1257300" lvl="1" indent="-342900">
              <a:buFont typeface="Wingdings" panose="05000000000000000000" pitchFamily="2" charset="2"/>
              <a:buChar char="§"/>
            </a:pPr>
            <a:r>
              <a:rPr lang="en-US" sz="1212" dirty="0"/>
              <a:t>1 - 2 </a:t>
            </a:r>
            <a:r>
              <a:rPr lang="en-US" sz="1212" dirty="0" err="1"/>
              <a:t>hrs</a:t>
            </a:r>
            <a:r>
              <a:rPr lang="en-US" sz="1212" dirty="0"/>
              <a:t> = moderate (2 – 4 Gy) </a:t>
            </a:r>
          </a:p>
          <a:p>
            <a:pPr marL="1257300" lvl="1" indent="-342900">
              <a:buFont typeface="Wingdings" panose="05000000000000000000" pitchFamily="2" charset="2"/>
              <a:buChar char="§"/>
            </a:pPr>
            <a:r>
              <a:rPr lang="en-US" sz="1212" dirty="0"/>
              <a:t>&gt; 2 </a:t>
            </a:r>
            <a:r>
              <a:rPr lang="en-US" sz="1212" dirty="0" err="1"/>
              <a:t>hrs</a:t>
            </a:r>
            <a:r>
              <a:rPr lang="en-US" sz="1212" dirty="0"/>
              <a:t> = Mild (&lt;2 Gy)</a:t>
            </a:r>
          </a:p>
          <a:p>
            <a:pPr marL="1257300" lvl="1" indent="-342900">
              <a:buFont typeface="Wingdings" panose="05000000000000000000" pitchFamily="2" charset="2"/>
              <a:buChar char="§"/>
            </a:pPr>
            <a:endParaRPr lang="en-US" sz="1212" dirty="0"/>
          </a:p>
          <a:p>
            <a:pPr marL="685800" indent="-228600">
              <a:buFont typeface="Courier New" panose="02070309020205020404" pitchFamily="49" charset="0"/>
              <a:buChar char="o"/>
            </a:pPr>
            <a:r>
              <a:rPr lang="en-US" sz="1455" dirty="0"/>
              <a:t> Lymphocyte depletion (hospital setting): Faster drop = higher dose</a:t>
            </a:r>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685800" indent="-228600">
              <a:buFont typeface="Courier New" panose="02070309020205020404" pitchFamily="49" charset="0"/>
              <a:buChar char="o"/>
            </a:pPr>
            <a:endParaRPr lang="en-US" sz="1455" dirty="0"/>
          </a:p>
          <a:p>
            <a:pPr marL="457200" indent="-457200">
              <a:buFont typeface="Wingdings" panose="05000000000000000000" pitchFamily="2" charset="2"/>
              <a:buChar char="§"/>
            </a:pPr>
            <a:endParaRPr lang="en-US" sz="1455" b="1" dirty="0">
              <a:solidFill>
                <a:srgbClr val="00B0F0"/>
              </a:solidFill>
            </a:endParaRPr>
          </a:p>
          <a:p>
            <a:pPr marL="457200" indent="-457200">
              <a:buFont typeface="Wingdings" panose="05000000000000000000" pitchFamily="2" charset="2"/>
              <a:buChar char="§"/>
            </a:pPr>
            <a:endParaRPr lang="en-US" sz="1455" b="1" dirty="0">
              <a:solidFill>
                <a:srgbClr val="00B0F0"/>
              </a:solidFill>
            </a:endParaRPr>
          </a:p>
          <a:p>
            <a:pPr marL="457200" indent="-457200">
              <a:buFont typeface="Wingdings" panose="05000000000000000000" pitchFamily="2" charset="2"/>
              <a:buChar char="§"/>
            </a:pPr>
            <a:r>
              <a:rPr lang="en-US" sz="1455" b="1" dirty="0">
                <a:solidFill>
                  <a:srgbClr val="00B0F0"/>
                </a:solidFill>
              </a:rPr>
              <a:t>Key Triage Markers</a:t>
            </a:r>
          </a:p>
          <a:p>
            <a:pPr marL="685800" indent="-228600">
              <a:buFont typeface="Courier New" panose="02070309020205020404" pitchFamily="49" charset="0"/>
              <a:buChar char="o"/>
            </a:pPr>
            <a:r>
              <a:rPr lang="en-US" sz="1455" dirty="0"/>
              <a:t>Field: Early symptoms (vomiting, neuro changes) guide triage</a:t>
            </a:r>
          </a:p>
          <a:p>
            <a:pPr marL="685800" indent="-228600">
              <a:buFont typeface="Courier New" panose="02070309020205020404" pitchFamily="49" charset="0"/>
              <a:buChar char="o"/>
            </a:pPr>
            <a:r>
              <a:rPr lang="en-US" sz="1455" dirty="0"/>
              <a:t>Hospital: Lymphocyte depletion confirms severity </a:t>
            </a:r>
          </a:p>
          <a:p>
            <a:pPr marL="457200"/>
            <a:endParaRPr lang="en-US" sz="1455" dirty="0"/>
          </a:p>
        </p:txBody>
      </p:sp>
      <p:pic>
        <p:nvPicPr>
          <p:cNvPr id="49" name="Picture 48">
            <a:extLst>
              <a:ext uri="{FF2B5EF4-FFF2-40B4-BE49-F238E27FC236}">
                <a16:creationId xmlns:a16="http://schemas.microsoft.com/office/drawing/2014/main" id="{106C06E4-06BF-61EF-327D-DC54F2DA895F}"/>
              </a:ext>
            </a:extLst>
          </p:cNvPr>
          <p:cNvPicPr>
            <a:picLocks noChangeAspect="1"/>
          </p:cNvPicPr>
          <p:nvPr/>
        </p:nvPicPr>
        <p:blipFill>
          <a:blip r:embed="R47d791fddb9640fa"/>
          <a:stretch>
            <a:fillRect/>
          </a:stretch>
        </p:blipFill>
        <p:spPr>
          <a:xfrm>
            <a:off x="6650065" y="1765521"/>
            <a:ext cx="5294881" cy="2889082"/>
          </a:xfrm>
          <a:prstGeom prst="rect">
            <a:avLst/>
          </a:prstGeom>
        </p:spPr>
      </p:pic>
      <p:grpSp>
        <p:nvGrpSpPr>
          <p:cNvPr id="57" name="Group 56">
            <a:extLst>
              <a:ext uri="{FF2B5EF4-FFF2-40B4-BE49-F238E27FC236}">
                <a16:creationId xmlns:a16="http://schemas.microsoft.com/office/drawing/2014/main" id="{7CA8F3C6-24DB-92FF-DDD8-178DCA960E06}"/>
              </a:ext>
            </a:extLst>
          </p:cNvPr>
          <p:cNvGrpSpPr/>
          <p:nvPr/>
        </p:nvGrpSpPr>
        <p:grpSpPr>
          <a:xfrm>
            <a:off x="1105135" y="2920714"/>
            <a:ext cx="2821169" cy="2207505"/>
            <a:chOff x="1144040" y="2895270"/>
            <a:chExt cx="2821169" cy="2207505"/>
          </a:xfrm>
        </p:grpSpPr>
        <p:pic>
          <p:nvPicPr>
            <p:cNvPr id="51" name="Picture 50" descr="A diagram of a normal and a normal graph&#10;&#10;AI-generated content may be incorrect.">
              <a:extLst>
                <a:ext uri="{FF2B5EF4-FFF2-40B4-BE49-F238E27FC236}">
                  <a16:creationId xmlns:a16="http://schemas.microsoft.com/office/drawing/2014/main" id="{375C0530-FD2E-B25B-7F60-AD04FA67F7E6}"/>
                </a:ext>
              </a:extLst>
            </p:cNvPr>
            <p:cNvPicPr>
              <a:picLocks noChangeAspect="1"/>
            </p:cNvPicPr>
            <p:nvPr/>
          </p:nvPicPr>
          <p:blipFill>
            <a:blip r:embed="Rcff078b476974aa1">
              <a:extLst>
                <a:ext uri="{28A0092B-C50C-407E-A947-70E740481C1C}">
                  <a14:useLocalDpi xmlns:a14="http://schemas.microsoft.com/office/drawing/2010/main" val="0"/>
                </a:ext>
              </a:extLst>
            </a:blip>
            <a:stretch>
              <a:fillRect/>
            </a:stretch>
          </p:blipFill>
          <p:spPr>
            <a:xfrm>
              <a:off x="1144040" y="2895270"/>
              <a:ext cx="2662220" cy="2207505"/>
            </a:xfrm>
            <a:prstGeom prst="rect">
              <a:avLst/>
            </a:prstGeom>
          </p:spPr>
        </p:pic>
        <p:sp>
          <p:nvSpPr>
            <p:cNvPr id="52" name="Rectangle 51">
              <a:extLst>
                <a:ext uri="{FF2B5EF4-FFF2-40B4-BE49-F238E27FC236}">
                  <a16:creationId xmlns:a16="http://schemas.microsoft.com/office/drawing/2014/main" id="{5CFEBD68-ED35-225A-290D-78C1CDD60122}"/>
                </a:ext>
              </a:extLst>
            </p:cNvPr>
            <p:cNvSpPr/>
            <p:nvPr/>
          </p:nvSpPr>
          <p:spPr>
            <a:xfrm>
              <a:off x="3081987" y="3660472"/>
              <a:ext cx="508285" cy="91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307FAFD-E0DC-B6D0-44CB-B2F62FFC9C56}"/>
                </a:ext>
              </a:extLst>
            </p:cNvPr>
            <p:cNvSpPr/>
            <p:nvPr/>
          </p:nvSpPr>
          <p:spPr>
            <a:xfrm>
              <a:off x="3252537" y="3906607"/>
              <a:ext cx="629079" cy="18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19F9C59-9152-2CB1-62E0-CDF51F942C06}"/>
                </a:ext>
              </a:extLst>
            </p:cNvPr>
            <p:cNvSpPr/>
            <p:nvPr/>
          </p:nvSpPr>
          <p:spPr>
            <a:xfrm>
              <a:off x="3177181" y="4214531"/>
              <a:ext cx="629079" cy="18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E4BFD8A-747D-2984-2E07-1A1868B30388}"/>
                </a:ext>
              </a:extLst>
            </p:cNvPr>
            <p:cNvSpPr/>
            <p:nvPr/>
          </p:nvSpPr>
          <p:spPr>
            <a:xfrm>
              <a:off x="3336129" y="4518076"/>
              <a:ext cx="629079" cy="18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5059296-6E94-8032-3B76-CE048868C526}"/>
                </a:ext>
              </a:extLst>
            </p:cNvPr>
            <p:cNvSpPr/>
            <p:nvPr/>
          </p:nvSpPr>
          <p:spPr>
            <a:xfrm>
              <a:off x="3120984" y="4700641"/>
              <a:ext cx="629079" cy="184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25E3CFF2-6AA0-04BE-D58F-C82F9C8779CF}"/>
              </a:ext>
            </a:extLst>
          </p:cNvPr>
          <p:cNvSpPr txBox="1"/>
          <p:nvPr/>
        </p:nvSpPr>
        <p:spPr>
          <a:xfrm>
            <a:off x="6834896" y="5644264"/>
            <a:ext cx="4759398" cy="279954"/>
          </a:xfrm>
          <a:prstGeom prst="rect">
            <a:avLst/>
          </a:prstGeom>
          <a:noFill/>
        </p:spPr>
        <p:txBody>
          <a:bodyPr wrap="square" rtlCol="0">
            <a:spAutoFit/>
          </a:bodyPr>
          <a:lstStyle/>
          <a:p>
            <a:r>
              <a:rPr lang="en-US" sz="727" dirty="0"/>
              <a:t>Photo credit (ALC): Seedhouse, E. (2018). Treating acute radiation syndrome. In </a:t>
            </a:r>
            <a:r>
              <a:rPr lang="en-US" sz="727" i="1" dirty="0"/>
              <a:t>Space radiation and astronaut safety</a:t>
            </a:r>
            <a:r>
              <a:rPr lang="en-US" sz="727" dirty="0"/>
              <a:t> (pp. 89–99). Springer, Cham. </a:t>
            </a:r>
            <a:r>
              <a:rPr lang="en-US" sz="727" dirty="0">
                <a:hlinkClick r:id="rcId9232f69a358b4e7e"/>
              </a:rPr>
              <a:t>https://doi.org/10.1007/978-3-319-74615-9_8</a:t>
            </a:r>
            <a:endParaRPr lang="en-US" sz="727" dirty="0"/>
          </a:p>
        </p:txBody>
      </p:sp>
    </p:spTree>
    <p:extLst>
      <p:ext uri="{BB962C8B-B14F-4D97-AF65-F5344CB8AC3E}">
        <p14:creationId xmlns:p14="http://schemas.microsoft.com/office/powerpoint/2010/main" val="530549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EBC6DC-D98E-315D-651B-2D84DD97D8DA}"/>
              </a:ext>
            </a:extLst>
          </p:cNvPr>
          <p:cNvSpPr>
            <a:spLocks noGrp="1"/>
          </p:cNvSpPr>
          <p:nvPr>
            <p:ph type="body" sz="quarter" idx="11"/>
          </p:nvPr>
        </p:nvSpPr>
        <p:spPr>
          <a:xfrm>
            <a:off x="609364" y="1754245"/>
            <a:ext cx="5486207" cy="2463595"/>
          </a:xfrm>
        </p:spPr>
        <p:txBody>
          <a:bodyPr/>
          <a:lstStyle/>
          <a:p>
            <a:pPr marL="457200" indent="-457200">
              <a:buFont typeface="Wingdings" panose="05000000000000000000" pitchFamily="2" charset="2"/>
              <a:buChar char="§"/>
            </a:pPr>
            <a:r>
              <a:rPr lang="en-US" sz="1455" b="1" dirty="0">
                <a:solidFill>
                  <a:srgbClr val="00B0F0"/>
                </a:solidFill>
              </a:rPr>
              <a:t>No single cure – focus  on damage control</a:t>
            </a:r>
          </a:p>
          <a:p>
            <a:pPr marL="914400" lvl="1" indent="-457200">
              <a:buFont typeface="Courier New" panose="02070309020205020404" pitchFamily="49" charset="0"/>
              <a:buChar char="o"/>
            </a:pPr>
            <a:r>
              <a:rPr lang="en-US" dirty="0"/>
              <a:t>Treatment effectiveness depends on radiation dose and resource availability</a:t>
            </a:r>
            <a:endParaRPr lang="en-US" sz="1212" b="1" dirty="0">
              <a:solidFill>
                <a:srgbClr val="00B0F0"/>
              </a:solidFill>
            </a:endParaRPr>
          </a:p>
          <a:p>
            <a:pPr marL="457200" indent="-457200">
              <a:buFont typeface="Wingdings" panose="05000000000000000000" pitchFamily="2" charset="2"/>
              <a:buChar char="§"/>
            </a:pPr>
            <a:endParaRPr lang="en-US" sz="1455" b="1" dirty="0">
              <a:solidFill>
                <a:srgbClr val="00B0F0"/>
              </a:solidFill>
            </a:endParaRPr>
          </a:p>
          <a:p>
            <a:pPr marL="457200" indent="-457200">
              <a:buFont typeface="Wingdings" panose="05000000000000000000" pitchFamily="2" charset="2"/>
              <a:buChar char="§"/>
            </a:pPr>
            <a:r>
              <a:rPr lang="en-US" sz="1455" b="1" dirty="0">
                <a:solidFill>
                  <a:srgbClr val="00B0F0"/>
                </a:solidFill>
              </a:rPr>
              <a:t>Treat based on subsyndrome (hematopoietic, GI Neurovascular)</a:t>
            </a:r>
          </a:p>
          <a:p>
            <a:pPr marL="685800" lvl="1" indent="-228600">
              <a:buFont typeface="Courier New" panose="02070309020205020404" pitchFamily="49" charset="0"/>
              <a:buChar char="o"/>
            </a:pPr>
            <a:r>
              <a:rPr lang="en-US" dirty="0"/>
              <a:t>Hematopoietic: Cytokines (G-CSF, GM-CSF), transfusions, infection prevention</a:t>
            </a:r>
          </a:p>
          <a:p>
            <a:pPr marL="685800" lvl="1" indent="-228600">
              <a:buFont typeface="Courier New" panose="02070309020205020404" pitchFamily="49" charset="0"/>
              <a:buChar char="o"/>
            </a:pPr>
            <a:r>
              <a:rPr lang="en-US" dirty="0"/>
              <a:t>Gastrointestinal: IV hydration, antiemetics, bowel decontamination</a:t>
            </a:r>
          </a:p>
          <a:p>
            <a:pPr marL="685800" lvl="1" indent="-228600">
              <a:buFont typeface="Courier New" panose="02070309020205020404" pitchFamily="49" charset="0"/>
              <a:buChar char="o"/>
            </a:pPr>
            <a:r>
              <a:rPr lang="en-US" dirty="0"/>
              <a:t>Neurovascular: Supportive care only, often fatal at high doses (&gt;10 Gy)</a:t>
            </a:r>
          </a:p>
          <a:p>
            <a:pPr marL="685800" lvl="1" indent="-228600">
              <a:buFont typeface="Courier New" panose="02070309020205020404" pitchFamily="49" charset="0"/>
              <a:buChar char="o"/>
            </a:pPr>
            <a:endParaRPr lang="en-US" dirty="0"/>
          </a:p>
          <a:p>
            <a:pPr marL="457200" indent="-457200">
              <a:buFont typeface="Wingdings" panose="05000000000000000000" pitchFamily="2" charset="2"/>
              <a:buChar char="§"/>
            </a:pPr>
            <a:r>
              <a:rPr lang="en-US" sz="1455" b="1" dirty="0">
                <a:solidFill>
                  <a:srgbClr val="00B0F0"/>
                </a:solidFill>
              </a:rPr>
              <a:t>Supportive measures: IV fluids, antiemetics, antibiotics, pain control</a:t>
            </a:r>
          </a:p>
          <a:p>
            <a:pPr marL="685800" lvl="1" indent="-228600">
              <a:buFont typeface="Courier New" panose="02070309020205020404" pitchFamily="49" charset="0"/>
              <a:buChar char="o"/>
            </a:pPr>
            <a:r>
              <a:rPr lang="en-US" dirty="0"/>
              <a:t> IV fluids &amp; electrolytes to counter dehydration from vomiting/diarrhea</a:t>
            </a:r>
          </a:p>
          <a:p>
            <a:pPr marL="685800" lvl="1" indent="-228600">
              <a:buFont typeface="Courier New" panose="02070309020205020404" pitchFamily="49" charset="0"/>
              <a:buChar char="o"/>
            </a:pPr>
            <a:r>
              <a:rPr lang="en-US" dirty="0"/>
              <a:t>Antiemetics (ondansetron), antibiotics (broad-spectrum), opioids for pain</a:t>
            </a:r>
          </a:p>
        </p:txBody>
      </p:sp>
      <p:sp>
        <p:nvSpPr>
          <p:cNvPr id="4" name="Title 1">
            <a:extLst>
              <a:ext uri="{FF2B5EF4-FFF2-40B4-BE49-F238E27FC236}">
                <a16:creationId xmlns:a16="http://schemas.microsoft.com/office/drawing/2014/main" id="{68EDD5E5-7B94-F38B-D207-B98EFACF3093}"/>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General Principles of ARS Management</a:t>
            </a:r>
          </a:p>
        </p:txBody>
      </p:sp>
    </p:spTree>
    <p:extLst>
      <p:ext uri="{BB962C8B-B14F-4D97-AF65-F5344CB8AC3E}">
        <p14:creationId xmlns:p14="http://schemas.microsoft.com/office/powerpoint/2010/main" val="308083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17C4AA-F50D-199D-9431-45591374D87F}"/>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Bone Marrow Suppression &amp; Infection Control</a:t>
            </a:r>
          </a:p>
        </p:txBody>
      </p:sp>
      <p:sp>
        <p:nvSpPr>
          <p:cNvPr id="5" name="Text Placeholder 2">
            <a:extLst>
              <a:ext uri="{FF2B5EF4-FFF2-40B4-BE49-F238E27FC236}">
                <a16:creationId xmlns:a16="http://schemas.microsoft.com/office/drawing/2014/main" id="{F5BB9033-8591-C7FB-E7F8-B78D830BE8F0}"/>
              </a:ext>
            </a:extLst>
          </p:cNvPr>
          <p:cNvSpPr>
            <a:spLocks noGrp="1"/>
          </p:cNvSpPr>
          <p:nvPr>
            <p:ph type="body" sz="quarter" idx="11"/>
          </p:nvPr>
        </p:nvSpPr>
        <p:spPr>
          <a:xfrm>
            <a:off x="609364" y="1754245"/>
            <a:ext cx="5486207" cy="3583410"/>
          </a:xfrm>
        </p:spPr>
        <p:txBody>
          <a:bodyPr/>
          <a:lstStyle/>
          <a:p>
            <a:pPr marL="457200" indent="-457200">
              <a:buFont typeface="Wingdings" panose="05000000000000000000" pitchFamily="2" charset="2"/>
              <a:buChar char="§"/>
            </a:pPr>
            <a:r>
              <a:rPr lang="en-US" sz="1455" b="1" dirty="0">
                <a:solidFill>
                  <a:srgbClr val="00B0F0"/>
                </a:solidFill>
              </a:rPr>
              <a:t>Neutropenia – Infection prevention is key</a:t>
            </a:r>
          </a:p>
          <a:p>
            <a:pPr marL="685800" lvl="1" indent="-228600">
              <a:buFont typeface="Courier New" panose="02070309020205020404" pitchFamily="49" charset="0"/>
              <a:buChar char="o"/>
            </a:pPr>
            <a:r>
              <a:rPr lang="en-US" dirty="0"/>
              <a:t>Broad-spectrum antibiotics &amp; antifungal for immunosuppressed patients</a:t>
            </a:r>
          </a:p>
          <a:p>
            <a:pPr marL="685800" lvl="1" indent="-228600">
              <a:buFont typeface="Courier New" panose="02070309020205020404" pitchFamily="49" charset="0"/>
              <a:buChar char="o"/>
            </a:pPr>
            <a:endParaRPr lang="en-US" dirty="0"/>
          </a:p>
          <a:p>
            <a:pPr marL="457200" indent="-457200">
              <a:buFont typeface="Wingdings" panose="05000000000000000000" pitchFamily="2" charset="2"/>
              <a:buChar char="§"/>
            </a:pPr>
            <a:r>
              <a:rPr lang="en-US" sz="1455" b="1" dirty="0">
                <a:solidFill>
                  <a:srgbClr val="00B0F0"/>
                </a:solidFill>
              </a:rPr>
              <a:t>G-CSF (Neupogen/Neulasta) for WBC recovery</a:t>
            </a:r>
          </a:p>
          <a:p>
            <a:pPr marL="685800" lvl="1" indent="-228600">
              <a:buFont typeface="Courier New" panose="02070309020205020404" pitchFamily="49" charset="0"/>
              <a:buChar char="o"/>
            </a:pPr>
            <a:r>
              <a:rPr lang="en-US" dirty="0"/>
              <a:t>Speeds up neutrophil recovery to reduce infection risk</a:t>
            </a:r>
          </a:p>
          <a:p>
            <a:pPr marL="685800" lvl="1" indent="-228600">
              <a:buFont typeface="Courier New" panose="02070309020205020404" pitchFamily="49" charset="0"/>
              <a:buChar char="o"/>
            </a:pPr>
            <a:r>
              <a:rPr lang="en-US" dirty="0"/>
              <a:t>Initiate within 24 hours post-exposure for optimal benefit</a:t>
            </a:r>
          </a:p>
          <a:p>
            <a:pPr marL="685800" lvl="1" indent="-228600">
              <a:buFont typeface="Courier New" panose="02070309020205020404" pitchFamily="49" charset="0"/>
              <a:buChar char="o"/>
            </a:pPr>
            <a:endParaRPr lang="en-US" dirty="0"/>
          </a:p>
          <a:p>
            <a:pPr marL="457200" indent="-457200">
              <a:buFont typeface="Wingdings" panose="05000000000000000000" pitchFamily="2" charset="2"/>
              <a:buChar char="§"/>
            </a:pPr>
            <a:r>
              <a:rPr lang="en-US" sz="1455" b="1" dirty="0">
                <a:solidFill>
                  <a:srgbClr val="00B0F0"/>
                </a:solidFill>
              </a:rPr>
              <a:t>Transfusions for thrombocytopenia</a:t>
            </a:r>
          </a:p>
          <a:p>
            <a:pPr marL="685800" lvl="1" indent="-228600">
              <a:buFont typeface="Courier New" panose="02070309020205020404" pitchFamily="49" charset="0"/>
              <a:buChar char="o"/>
            </a:pPr>
            <a:r>
              <a:rPr lang="en-US" dirty="0"/>
              <a:t>Platelet transfusions for active bleeding or counts &lt; 10, 000/</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l</a:t>
            </a:r>
            <a:endParaRPr lang="en-US" dirty="0"/>
          </a:p>
          <a:p>
            <a:pPr marL="685800" lvl="1" indent="-228600">
              <a:buFont typeface="Courier New" panose="02070309020205020404" pitchFamily="49" charset="0"/>
              <a:buChar char="o"/>
            </a:pPr>
            <a:r>
              <a:rPr lang="en-US" dirty="0"/>
              <a:t>Red blood cell transfusion if symptomatic anemia develops</a:t>
            </a:r>
          </a:p>
          <a:p>
            <a:pPr marL="685800" lvl="1" indent="-228600">
              <a:buFont typeface="Courier New" panose="02070309020205020404" pitchFamily="49" charset="0"/>
              <a:buChar char="o"/>
            </a:pPr>
            <a:endParaRPr lang="en-US" dirty="0"/>
          </a:p>
          <a:p>
            <a:pPr lvl="1" indent="-457200">
              <a:buFont typeface="Wingdings" panose="05000000000000000000" pitchFamily="2" charset="2"/>
              <a:buChar char="§"/>
            </a:pPr>
            <a:r>
              <a:rPr lang="en-US" b="1" dirty="0">
                <a:solidFill>
                  <a:srgbClr val="00B0F0"/>
                </a:solidFill>
              </a:rPr>
              <a:t>Isolation protocols</a:t>
            </a:r>
          </a:p>
          <a:p>
            <a:pPr marL="685800" lvl="1" indent="-228600">
              <a:buFont typeface="Courier New" panose="02070309020205020404" pitchFamily="49" charset="0"/>
              <a:buChar char="o"/>
            </a:pPr>
            <a:r>
              <a:rPr lang="en-US" dirty="0"/>
              <a:t>Reverse isolation &amp; HEPA filtration for high-risk neutropenic patients</a:t>
            </a:r>
          </a:p>
          <a:p>
            <a:pPr marL="685800" lvl="1" indent="-228600">
              <a:buFont typeface="Courier New" panose="02070309020205020404" pitchFamily="49" charset="0"/>
              <a:buChar char="o"/>
            </a:pPr>
            <a:r>
              <a:rPr lang="en-US" dirty="0"/>
              <a:t>Limit invasive procedures to prevent secondary infections</a:t>
            </a:r>
          </a:p>
        </p:txBody>
      </p:sp>
      <p:sp>
        <p:nvSpPr>
          <p:cNvPr id="6" name="TextBox 5">
            <a:extLst>
              <a:ext uri="{FF2B5EF4-FFF2-40B4-BE49-F238E27FC236}">
                <a16:creationId xmlns:a16="http://schemas.microsoft.com/office/drawing/2014/main" id="{CD55BBE9-A486-59BF-BCC6-FD8E2E306549}"/>
              </a:ext>
            </a:extLst>
          </p:cNvPr>
          <p:cNvSpPr txBox="1"/>
          <p:nvPr/>
        </p:nvSpPr>
        <p:spPr>
          <a:xfrm>
            <a:off x="550642" y="5554556"/>
            <a:ext cx="5775968" cy="279954"/>
          </a:xfrm>
          <a:prstGeom prst="rect">
            <a:avLst/>
          </a:prstGeom>
          <a:noFill/>
        </p:spPr>
        <p:txBody>
          <a:bodyPr wrap="square" rtlCol="0">
            <a:spAutoFit/>
          </a:bodyPr>
          <a:lstStyle/>
          <a:p>
            <a:r>
              <a:rPr lang="en-US" sz="727" dirty="0" err="1"/>
              <a:t>Dainiak</a:t>
            </a:r>
            <a:r>
              <a:rPr lang="en-US" sz="727" dirty="0"/>
              <a:t>, N., &amp; Albanese, J</a:t>
            </a:r>
            <a:r>
              <a:rPr lang="en-US" sz="727" b="1" dirty="0"/>
              <a:t>.</a:t>
            </a:r>
            <a:r>
              <a:rPr lang="en-US" sz="727" dirty="0"/>
              <a:t> (2022). Medical management of acute radiation syndrome. </a:t>
            </a:r>
            <a:r>
              <a:rPr lang="en-US" sz="727" i="1" dirty="0"/>
              <a:t>Journal of Radiological Protection, 42</a:t>
            </a:r>
            <a:r>
              <a:rPr lang="en-US" sz="727" dirty="0"/>
              <a:t>(3). https://doi.org/10.1088/1361-6498/ac7d18 </a:t>
            </a:r>
          </a:p>
        </p:txBody>
      </p:sp>
      <p:grpSp>
        <p:nvGrpSpPr>
          <p:cNvPr id="11" name="Group 10">
            <a:extLst>
              <a:ext uri="{FF2B5EF4-FFF2-40B4-BE49-F238E27FC236}">
                <a16:creationId xmlns:a16="http://schemas.microsoft.com/office/drawing/2014/main" id="{DF006FC1-7873-9FBB-B389-F3D4661B3300}"/>
              </a:ext>
            </a:extLst>
          </p:cNvPr>
          <p:cNvGrpSpPr/>
          <p:nvPr/>
        </p:nvGrpSpPr>
        <p:grpSpPr>
          <a:xfrm>
            <a:off x="7620427" y="2181390"/>
            <a:ext cx="3650412" cy="3043993"/>
            <a:chOff x="7250765" y="2165190"/>
            <a:chExt cx="3650412" cy="3043993"/>
          </a:xfrm>
        </p:grpSpPr>
        <p:sp>
          <p:nvSpPr>
            <p:cNvPr id="8" name="TextBox 24">
              <a:extLst>
                <a:ext uri="{FF2B5EF4-FFF2-40B4-BE49-F238E27FC236}">
                  <a16:creationId xmlns:a16="http://schemas.microsoft.com/office/drawing/2014/main" id="{53E0B9EF-101A-88F5-23E0-19FB0BD08A42}"/>
                </a:ext>
              </a:extLst>
            </p:cNvPr>
            <p:cNvSpPr txBox="1">
              <a:spLocks noChangeAspect="1"/>
            </p:cNvSpPr>
            <p:nvPr/>
          </p:nvSpPr>
          <p:spPr>
            <a:xfrm>
              <a:off x="7271420" y="2228918"/>
              <a:ext cx="3601752" cy="2980265"/>
            </a:xfrm>
            <a:prstGeom prst="rect">
              <a:avLst/>
            </a:prstGeom>
            <a:noFill/>
          </p:spPr>
          <p:txBody>
            <a:bodyPr wrap="square" rtlCol="0">
              <a:spAutoFit/>
            </a:bodyPr>
            <a:lstStyle>
              <a:defPPr>
                <a:defRPr lang="en-US"/>
              </a:defPPr>
              <a:lvl1pPr marL="0" algn="l" defTabSz="914400" rtl="0" eaLnBrk="1" latinLnBrk="0" hangingPunct="1">
                <a:defRPr sz="1091" kern="1200">
                  <a:solidFill>
                    <a:schemeClr val="tx1"/>
                  </a:solidFill>
                  <a:latin typeface="+mn-lt"/>
                  <a:ea typeface="+mn-ea"/>
                  <a:cs typeface="+mn-cs"/>
                </a:defRPr>
              </a:lvl1pPr>
              <a:lvl2pPr marL="457200" algn="l" defTabSz="914400" rtl="0" eaLnBrk="1" latinLnBrk="0" hangingPunct="1">
                <a:defRPr sz="1091" kern="1200">
                  <a:solidFill>
                    <a:schemeClr val="tx1"/>
                  </a:solidFill>
                  <a:latin typeface="+mn-lt"/>
                  <a:ea typeface="+mn-ea"/>
                  <a:cs typeface="+mn-cs"/>
                </a:defRPr>
              </a:lvl2pPr>
              <a:lvl3pPr marL="914400" algn="l" defTabSz="914400" rtl="0" eaLnBrk="1" latinLnBrk="0" hangingPunct="1">
                <a:defRPr sz="1091" kern="1200">
                  <a:solidFill>
                    <a:schemeClr val="tx1"/>
                  </a:solidFill>
                  <a:latin typeface="+mn-lt"/>
                  <a:ea typeface="+mn-ea"/>
                  <a:cs typeface="+mn-cs"/>
                </a:defRPr>
              </a:lvl3pPr>
              <a:lvl4pPr marL="1371600" algn="l" defTabSz="914400" rtl="0" eaLnBrk="1" latinLnBrk="0" hangingPunct="1">
                <a:defRPr sz="1091" kern="1200">
                  <a:solidFill>
                    <a:schemeClr val="tx1"/>
                  </a:solidFill>
                  <a:latin typeface="+mn-lt"/>
                  <a:ea typeface="+mn-ea"/>
                  <a:cs typeface="+mn-cs"/>
                </a:defRPr>
              </a:lvl4pPr>
              <a:lvl5pPr marL="1828800" algn="l" defTabSz="914400" rtl="0" eaLnBrk="1" latinLnBrk="0" hangingPunct="1">
                <a:defRPr sz="1091" kern="1200">
                  <a:solidFill>
                    <a:schemeClr val="tx1"/>
                  </a:solidFill>
                  <a:latin typeface="+mn-lt"/>
                  <a:ea typeface="+mn-ea"/>
                  <a:cs typeface="+mn-cs"/>
                </a:defRPr>
              </a:lvl5pPr>
              <a:lvl6pPr marL="2286000" algn="l" defTabSz="914400" rtl="0" eaLnBrk="1" latinLnBrk="0" hangingPunct="1">
                <a:defRPr sz="1091" kern="1200">
                  <a:solidFill>
                    <a:schemeClr val="tx1"/>
                  </a:solidFill>
                  <a:latin typeface="+mn-lt"/>
                  <a:ea typeface="+mn-ea"/>
                  <a:cs typeface="+mn-cs"/>
                </a:defRPr>
              </a:lvl6pPr>
              <a:lvl7pPr marL="2743200" algn="l" defTabSz="914400" rtl="0" eaLnBrk="1" latinLnBrk="0" hangingPunct="1">
                <a:defRPr sz="1091" kern="1200">
                  <a:solidFill>
                    <a:schemeClr val="tx1"/>
                  </a:solidFill>
                  <a:latin typeface="+mn-lt"/>
                  <a:ea typeface="+mn-ea"/>
                  <a:cs typeface="+mn-cs"/>
                </a:defRPr>
              </a:lvl7pPr>
              <a:lvl8pPr marL="3200400" algn="l" defTabSz="914400" rtl="0" eaLnBrk="1" latinLnBrk="0" hangingPunct="1">
                <a:defRPr sz="1091" kern="1200">
                  <a:solidFill>
                    <a:schemeClr val="tx1"/>
                  </a:solidFill>
                  <a:latin typeface="+mn-lt"/>
                  <a:ea typeface="+mn-ea"/>
                  <a:cs typeface="+mn-cs"/>
                </a:defRPr>
              </a:lvl8pPr>
              <a:lvl9pPr marL="3657600" algn="l" defTabSz="914400" rtl="0" eaLnBrk="1" latinLnBrk="0" hangingPunct="1">
                <a:defRPr sz="1091" kern="1200">
                  <a:solidFill>
                    <a:schemeClr val="tx1"/>
                  </a:solidFill>
                  <a:latin typeface="+mn-lt"/>
                  <a:ea typeface="+mn-ea"/>
                  <a:cs typeface="+mn-cs"/>
                </a:defRPr>
              </a:lvl9pPr>
            </a:lstStyle>
            <a:p>
              <a:pPr marR="0" lvl="0" algn="l" defTabSz="336161" rtl="0" eaLnBrk="1" fontAlgn="auto" latinLnBrk="0" hangingPunct="1">
                <a:lnSpc>
                  <a:spcPct val="100000"/>
                </a:lnSpc>
                <a:spcBef>
                  <a:spcPts val="365"/>
                </a:spcBef>
                <a:spcAft>
                  <a:spcPts val="0"/>
                </a:spcAft>
                <a:buClrTx/>
                <a:buSzTx/>
                <a:defRPr/>
              </a:pPr>
              <a:r>
                <a:rPr kumimoji="0" lang="en-US" sz="1455" b="1" i="0" u="none" strike="noStrike" kern="0" cap="none" spc="0" normalizeH="0" baseline="0" noProof="0" dirty="0">
                  <a:ln>
                    <a:noFill/>
                  </a:ln>
                  <a:solidFill>
                    <a:schemeClr val="accent4"/>
                  </a:solidFill>
                  <a:effectLst/>
                  <a:uLnTx/>
                  <a:uFillTx/>
                  <a:latin typeface="Calibri" panose="020F0502020204030204"/>
                  <a:ea typeface="+mn-ea"/>
                  <a:cs typeface="+mn-cs"/>
                </a:rPr>
                <a:t>Pharmacologic Countermeasures for Hematopoietic Subsyndrome</a:t>
              </a:r>
            </a:p>
            <a:p>
              <a:pPr marL="630555" lvl="1" indent="-173355" defTabSz="336161">
                <a:spcAft>
                  <a:spcPts val="600"/>
                </a:spcAft>
                <a:buFont typeface="Arial" panose="020B0604020202020204" pitchFamily="34" charset="0"/>
                <a:buChar char="•"/>
                <a:defRPr/>
              </a:pPr>
              <a:endParaRPr kumimoji="0" lang="en-US" sz="1334" b="0" i="0" u="none" strike="noStrike" kern="0" cap="none" spc="0" normalizeH="0" baseline="0" noProof="0" dirty="0">
                <a:ln>
                  <a:noFill/>
                </a:ln>
                <a:solidFill>
                  <a:srgbClr val="002060"/>
                </a:solidFill>
                <a:effectLst/>
                <a:uLnTx/>
                <a:uFillTx/>
                <a:latin typeface="Calibri" panose="020F0502020204030204"/>
                <a:ea typeface="+mn-ea"/>
                <a:cs typeface="+mn-cs"/>
              </a:endParaRPr>
            </a:p>
            <a:p>
              <a:pPr marL="630555" lvl="1" indent="-173355" defTabSz="336161">
                <a:spcAft>
                  <a:spcPts val="600"/>
                </a:spcAft>
                <a:buFont typeface="Arial" panose="020B0604020202020204" pitchFamily="34" charset="0"/>
                <a:buChar char="•"/>
                <a:defRPr/>
              </a:pPr>
              <a:r>
                <a:rPr kumimoji="0" lang="en-US" sz="1334" b="0" i="0" u="none" strike="noStrike" kern="0" cap="none" spc="0" normalizeH="0" baseline="0" noProof="0" dirty="0">
                  <a:ln>
                    <a:noFill/>
                  </a:ln>
                  <a:solidFill>
                    <a:srgbClr val="002060"/>
                  </a:solidFill>
                  <a:effectLst/>
                  <a:uLnTx/>
                  <a:uFillTx/>
                  <a:latin typeface="Calibri" panose="020F0502020204030204"/>
                  <a:ea typeface="+mn-ea"/>
                  <a:cs typeface="+mn-cs"/>
                </a:rPr>
                <a:t>G-CSF/GMCSF – stimulate immune cell production</a:t>
              </a:r>
            </a:p>
            <a:p>
              <a:pPr marL="630555" lvl="1" indent="-173355" defTabSz="336161">
                <a:spcAft>
                  <a:spcPts val="600"/>
                </a:spcAft>
                <a:buFont typeface="Arial" panose="020B0604020202020204" pitchFamily="34" charset="0"/>
                <a:buChar char="•"/>
                <a:defRPr/>
              </a:pPr>
              <a:r>
                <a:rPr kumimoji="0" lang="en-US" sz="1334" b="0" i="0" u="none" strike="noStrike" kern="0" cap="none" spc="0" normalizeH="0" baseline="0" noProof="0" dirty="0">
                  <a:ln>
                    <a:noFill/>
                  </a:ln>
                  <a:solidFill>
                    <a:srgbClr val="002060"/>
                  </a:solidFill>
                  <a:effectLst/>
                  <a:uLnTx/>
                  <a:uFillTx/>
                  <a:latin typeface="Calibri" panose="020F0502020204030204"/>
                  <a:ea typeface="+mn-ea"/>
                  <a:cs typeface="+mn-cs"/>
                </a:rPr>
                <a:t>ESAs – stimulate red blood cell production (</a:t>
              </a:r>
              <a:r>
                <a:rPr lang="en-US" sz="1334" b="0" i="0" dirty="0">
                  <a:solidFill>
                    <a:srgbClr val="002060"/>
                  </a:solidFill>
                  <a:effectLst/>
                  <a:latin typeface="Söhne"/>
                </a:rPr>
                <a:t>Epogen, Procrit, and Aranesp)</a:t>
              </a:r>
              <a:endParaRPr kumimoji="0" lang="en-US" sz="1334" b="0" i="0" u="none" strike="noStrike" kern="0" cap="none" spc="0" normalizeH="0" baseline="0" noProof="0" dirty="0">
                <a:ln>
                  <a:noFill/>
                </a:ln>
                <a:solidFill>
                  <a:srgbClr val="002060"/>
                </a:solidFill>
                <a:effectLst/>
                <a:uLnTx/>
                <a:uFillTx/>
                <a:latin typeface="Calibri" panose="020F0502020204030204"/>
                <a:ea typeface="+mn-ea"/>
                <a:cs typeface="+mn-cs"/>
              </a:endParaRPr>
            </a:p>
            <a:p>
              <a:pPr marL="630555" lvl="1" indent="-173355" defTabSz="336161">
                <a:spcAft>
                  <a:spcPts val="600"/>
                </a:spcAft>
                <a:buFont typeface="Arial" panose="020B0604020202020204" pitchFamily="34" charset="0"/>
                <a:buChar char="•"/>
                <a:defRPr/>
              </a:pPr>
              <a:r>
                <a:rPr kumimoji="0" lang="en-US" sz="1334" b="0" i="0" u="none" strike="noStrike" kern="0" cap="none" spc="0" normalizeH="0" baseline="0" noProof="0" dirty="0" err="1">
                  <a:ln>
                    <a:noFill/>
                  </a:ln>
                  <a:solidFill>
                    <a:srgbClr val="002060"/>
                  </a:solidFill>
                  <a:effectLst/>
                  <a:uLnTx/>
                  <a:uFillTx/>
                  <a:latin typeface="Calibri" panose="020F0502020204030204"/>
                  <a:ea typeface="+mn-ea"/>
                  <a:cs typeface="+mn-cs"/>
                </a:rPr>
                <a:t>Nplate</a:t>
              </a:r>
              <a:r>
                <a:rPr kumimoji="0" lang="en-US" sz="1334" b="0" i="0" u="none" strike="noStrike" kern="0" cap="none" spc="0" normalizeH="0" baseline="0" noProof="0" dirty="0">
                  <a:ln>
                    <a:noFill/>
                  </a:ln>
                  <a:solidFill>
                    <a:srgbClr val="002060"/>
                  </a:solidFill>
                  <a:effectLst/>
                  <a:uLnTx/>
                  <a:uFillTx/>
                  <a:latin typeface="Calibri" panose="020F0502020204030204"/>
                  <a:ea typeface="+mn-ea"/>
                  <a:cs typeface="+mn-cs"/>
                </a:rPr>
                <a:t> – simulate platelet production</a:t>
              </a:r>
            </a:p>
            <a:p>
              <a:pPr marL="630555" lvl="1" indent="-173355" defTabSz="336161">
                <a:spcAft>
                  <a:spcPts val="600"/>
                </a:spcAft>
                <a:buFont typeface="Arial" panose="020B0604020202020204" pitchFamily="34" charset="0"/>
                <a:buChar char="•"/>
                <a:defRPr/>
              </a:pPr>
              <a:r>
                <a:rPr lang="en-US" sz="1334" kern="0" dirty="0">
                  <a:solidFill>
                    <a:srgbClr val="002060"/>
                  </a:solidFill>
                  <a:latin typeface="Calibri" panose="020F0502020204030204"/>
                </a:rPr>
                <a:t>Antibiotics (fluoroquinolone or similar)</a:t>
              </a:r>
            </a:p>
            <a:p>
              <a:pPr marL="630555" lvl="1" indent="-173355" defTabSz="336161">
                <a:spcAft>
                  <a:spcPts val="600"/>
                </a:spcAft>
                <a:buFont typeface="Arial" panose="020B0604020202020204" pitchFamily="34" charset="0"/>
                <a:buChar char="•"/>
                <a:defRPr/>
              </a:pPr>
              <a:r>
                <a:rPr lang="en-US" sz="1334" kern="0" dirty="0">
                  <a:solidFill>
                    <a:srgbClr val="002060"/>
                  </a:solidFill>
                  <a:latin typeface="Calibri" panose="020F0502020204030204"/>
                </a:rPr>
                <a:t>Antiviral (acyclovir) for HSV/VZV prophylaxis</a:t>
              </a:r>
            </a:p>
            <a:p>
              <a:pPr marL="630555" lvl="2" indent="-173355" defTabSz="336161">
                <a:buFont typeface="Arial" panose="020B0604020202020204" pitchFamily="34" charset="0"/>
                <a:buChar char="•"/>
                <a:defRPr/>
              </a:pPr>
              <a:r>
                <a:rPr kumimoji="0" lang="en-US" sz="1212" b="0" i="0" u="none" strike="noStrike" kern="0" cap="none" spc="0" normalizeH="0" baseline="0" noProof="0" dirty="0">
                  <a:ln>
                    <a:noFill/>
                  </a:ln>
                  <a:solidFill>
                    <a:schemeClr val="bg1">
                      <a:lumMod val="95000"/>
                    </a:schemeClr>
                  </a:solidFill>
                  <a:effectLst/>
                  <a:uLnTx/>
                  <a:uFillTx/>
                  <a:latin typeface="Calibri" panose="020F0502020204030204"/>
                  <a:ea typeface="+mn-ea"/>
                  <a:cs typeface="+mn-cs"/>
                </a:rPr>
                <a:t>Anti-vomiting meds, diuretics, analgesics</a:t>
              </a:r>
              <a:r>
                <a:rPr kumimoji="0" lang="en-US" sz="1212" b="0" i="0" u="none" strike="noStrike" kern="0" cap="none" spc="0" normalizeH="0" baseline="0" noProof="0" dirty="0">
                  <a:ln>
                    <a:noFill/>
                  </a:ln>
                  <a:solidFill>
                    <a:schemeClr val="bg1">
                      <a:lumMod val="85000"/>
                    </a:schemeClr>
                  </a:solidFill>
                  <a:effectLst/>
                  <a:uLnTx/>
                  <a:uFillTx/>
                  <a:latin typeface="Calibri" panose="020F0502020204030204"/>
                  <a:ea typeface="+mn-ea"/>
                  <a:cs typeface="+mn-cs"/>
                </a:rPr>
                <a:t> </a:t>
              </a:r>
            </a:p>
            <a:p>
              <a:pPr marL="0" marR="0" lvl="0" indent="0" algn="l" defTabSz="336161" rtl="0" eaLnBrk="1" fontAlgn="auto" latinLnBrk="0" hangingPunct="1">
                <a:lnSpc>
                  <a:spcPct val="100000"/>
                </a:lnSpc>
                <a:spcBef>
                  <a:spcPts val="365"/>
                </a:spcBef>
                <a:spcAft>
                  <a:spcPts val="365"/>
                </a:spcAft>
                <a:buClrTx/>
                <a:buSzTx/>
                <a:buFontTx/>
                <a:buNone/>
                <a:defRPr/>
              </a:pPr>
              <a:endParaRPr kumimoji="0" lang="en-US" sz="66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173355" marR="0" lvl="0" indent="-173355" algn="l" defTabSz="336161"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66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173355" marR="0" lvl="0" indent="-173355" algn="l" defTabSz="336161"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sz="66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D073390-6128-511F-C5CD-D9F10BF529CB}"/>
                </a:ext>
              </a:extLst>
            </p:cNvPr>
            <p:cNvSpPr/>
            <p:nvPr/>
          </p:nvSpPr>
          <p:spPr>
            <a:xfrm>
              <a:off x="7250765" y="2165190"/>
              <a:ext cx="3650412" cy="258899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4782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66B9BA-9CD0-5C6F-D910-65EB778EDFB4}"/>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Managing GI Radiation Toxicity</a:t>
            </a:r>
          </a:p>
        </p:txBody>
      </p:sp>
      <p:sp>
        <p:nvSpPr>
          <p:cNvPr id="5" name="Text Placeholder 2">
            <a:extLst>
              <a:ext uri="{FF2B5EF4-FFF2-40B4-BE49-F238E27FC236}">
                <a16:creationId xmlns:a16="http://schemas.microsoft.com/office/drawing/2014/main" id="{D0CEF6A9-A7EC-7AD8-02CB-F141B1A357E9}"/>
              </a:ext>
            </a:extLst>
          </p:cNvPr>
          <p:cNvSpPr>
            <a:spLocks noGrp="1"/>
          </p:cNvSpPr>
          <p:nvPr>
            <p:ph type="body" sz="quarter" idx="11"/>
          </p:nvPr>
        </p:nvSpPr>
        <p:spPr>
          <a:xfrm>
            <a:off x="609364" y="1754245"/>
            <a:ext cx="8351087" cy="3583410"/>
          </a:xfrm>
        </p:spPr>
        <p:txBody>
          <a:bodyPr/>
          <a:lstStyle/>
          <a:p>
            <a:pPr marL="457200" indent="-457200">
              <a:buFont typeface="Wingdings" panose="05000000000000000000" pitchFamily="2" charset="2"/>
              <a:buChar char="§"/>
            </a:pPr>
            <a:r>
              <a:rPr lang="en-US" sz="1455" b="1" dirty="0">
                <a:solidFill>
                  <a:srgbClr val="00B0F0"/>
                </a:solidFill>
              </a:rPr>
              <a:t>Prevent dehydration = Aggressive IV fluids, electrolyte correction</a:t>
            </a:r>
          </a:p>
          <a:p>
            <a:pPr marL="685800" lvl="1" indent="-228600">
              <a:buFont typeface="Courier New" panose="02070309020205020404" pitchFamily="49" charset="0"/>
              <a:buChar char="o"/>
            </a:pPr>
            <a:r>
              <a:rPr lang="en-US" dirty="0"/>
              <a:t>Early correction of hypovolemia critical to maintain perfusion</a:t>
            </a:r>
          </a:p>
          <a:p>
            <a:pPr marL="685800" lvl="1" indent="-228600">
              <a:buFont typeface="Courier New" panose="02070309020205020404" pitchFamily="49" charset="0"/>
              <a:buChar char="o"/>
            </a:pPr>
            <a:r>
              <a:rPr lang="en-US" dirty="0"/>
              <a:t>Replace potassium, magnesium losses as needed to prevent arrhythmias and muscle weakness</a:t>
            </a:r>
          </a:p>
          <a:p>
            <a:pPr lvl="1"/>
            <a:endParaRPr lang="en-US" dirty="0"/>
          </a:p>
          <a:p>
            <a:pPr marL="457200" indent="-457200">
              <a:buFont typeface="Wingdings" panose="05000000000000000000" pitchFamily="2" charset="2"/>
              <a:buChar char="§"/>
            </a:pPr>
            <a:r>
              <a:rPr lang="en-US" sz="1455" b="1" dirty="0">
                <a:solidFill>
                  <a:srgbClr val="00B0F0"/>
                </a:solidFill>
              </a:rPr>
              <a:t>Mucosal integrity = Sucralfate, gut decontamination strategies</a:t>
            </a:r>
          </a:p>
          <a:p>
            <a:pPr marL="685800" lvl="1" indent="-228600">
              <a:buFont typeface="Courier New" panose="02070309020205020404" pitchFamily="49" charset="0"/>
              <a:buChar char="o"/>
            </a:pPr>
            <a:r>
              <a:rPr lang="en-US" dirty="0"/>
              <a:t>Sucralfate may protect damaged GI mucosa and reduce ulceration (as discussed in narrative review)</a:t>
            </a:r>
          </a:p>
          <a:p>
            <a:pPr marL="685800" lvl="1" indent="-228600">
              <a:buFont typeface="Courier New" panose="02070309020205020404" pitchFamily="49" charset="0"/>
              <a:buChar char="o"/>
            </a:pPr>
            <a:r>
              <a:rPr lang="en-US" dirty="0"/>
              <a:t>Non-absorbable oral antibiotics (gut decontamination) reduce bacterial translocation and sepsis risk</a:t>
            </a:r>
          </a:p>
          <a:p>
            <a:pPr lvl="1"/>
            <a:endParaRPr lang="en-US" dirty="0"/>
          </a:p>
          <a:p>
            <a:pPr marL="457200" indent="-457200">
              <a:buFont typeface="Wingdings" panose="05000000000000000000" pitchFamily="2" charset="2"/>
              <a:buChar char="§"/>
            </a:pPr>
            <a:r>
              <a:rPr lang="en-US" sz="1455" b="1" dirty="0">
                <a:solidFill>
                  <a:srgbClr val="00B0F0"/>
                </a:solidFill>
              </a:rPr>
              <a:t>Infection control: Broad-spectrum antibiotics, antifungals</a:t>
            </a:r>
          </a:p>
          <a:p>
            <a:pPr marL="685800" lvl="1" indent="-228600">
              <a:buFont typeface="Courier New" panose="02070309020205020404" pitchFamily="49" charset="0"/>
              <a:buChar char="o"/>
            </a:pPr>
            <a:r>
              <a:rPr lang="en-US" dirty="0"/>
              <a:t>Fluoroquinolones or similar agents recommended for high-dose exposures</a:t>
            </a:r>
          </a:p>
          <a:p>
            <a:pPr marL="685800" lvl="1" indent="-228600">
              <a:buFont typeface="Courier New" panose="02070309020205020404" pitchFamily="49" charset="0"/>
              <a:buChar char="o"/>
            </a:pPr>
            <a:r>
              <a:rPr lang="en-US" dirty="0"/>
              <a:t>Add antifungal agents if febrile neutropenia persists &gt;4–7 days</a:t>
            </a:r>
          </a:p>
          <a:p>
            <a:pPr lvl="1"/>
            <a:endParaRPr lang="en-US" dirty="0"/>
          </a:p>
          <a:p>
            <a:pPr lvl="1" indent="-457200">
              <a:buFont typeface="Wingdings" panose="05000000000000000000" pitchFamily="2" charset="2"/>
              <a:buChar char="§"/>
            </a:pPr>
            <a:r>
              <a:rPr lang="en-US" b="1" dirty="0">
                <a:solidFill>
                  <a:srgbClr val="00B0F0"/>
                </a:solidFill>
              </a:rPr>
              <a:t>Parenteral nutrition if prolonged GI failure</a:t>
            </a:r>
          </a:p>
          <a:p>
            <a:pPr marL="685800" lvl="1" indent="-228600">
              <a:buFont typeface="Courier New" panose="02070309020205020404" pitchFamily="49" charset="0"/>
              <a:buChar char="o"/>
            </a:pPr>
            <a:r>
              <a:rPr lang="en-US" dirty="0"/>
              <a:t>Use if patients cannot maintain oral/enteral nutrition due to severe mucosal injury (explicitly described as part of supportive measures)</a:t>
            </a:r>
          </a:p>
          <a:p>
            <a:pPr marL="685800" lvl="1" indent="-228600">
              <a:buFont typeface="Courier New" panose="02070309020205020404" pitchFamily="49" charset="0"/>
              <a:buChar char="o"/>
            </a:pPr>
            <a:r>
              <a:rPr lang="en-US" dirty="0"/>
              <a:t>Helps maintain metabolic balance during the mucosal healing phase</a:t>
            </a:r>
          </a:p>
        </p:txBody>
      </p:sp>
      <p:sp>
        <p:nvSpPr>
          <p:cNvPr id="9" name="TextBox 8">
            <a:extLst>
              <a:ext uri="{FF2B5EF4-FFF2-40B4-BE49-F238E27FC236}">
                <a16:creationId xmlns:a16="http://schemas.microsoft.com/office/drawing/2014/main" id="{DA0460C4-B00E-E1A6-3F32-A33A60A1A44A}"/>
              </a:ext>
            </a:extLst>
          </p:cNvPr>
          <p:cNvSpPr txBox="1"/>
          <p:nvPr/>
        </p:nvSpPr>
        <p:spPr>
          <a:xfrm>
            <a:off x="550642" y="5756245"/>
            <a:ext cx="7670486" cy="167972"/>
          </a:xfrm>
          <a:prstGeom prst="rect">
            <a:avLst/>
          </a:prstGeom>
          <a:noFill/>
        </p:spPr>
        <p:txBody>
          <a:bodyPr wrap="square" rtlCol="0">
            <a:spAutoFit/>
          </a:bodyPr>
          <a:lstStyle/>
          <a:p>
            <a:r>
              <a:rPr lang="en-US" sz="727" dirty="0" err="1"/>
              <a:t>Dainiak</a:t>
            </a:r>
            <a:r>
              <a:rPr lang="en-US" sz="727" dirty="0"/>
              <a:t>, N., &amp; Albanese, J</a:t>
            </a:r>
            <a:r>
              <a:rPr lang="en-US" sz="727" b="1" dirty="0"/>
              <a:t>.</a:t>
            </a:r>
            <a:r>
              <a:rPr lang="en-US" sz="727" dirty="0"/>
              <a:t> (2022). Medical management of acute radiation syndrome. </a:t>
            </a:r>
            <a:r>
              <a:rPr lang="en-US" sz="727" i="1" dirty="0"/>
              <a:t>Journal of Radiological Protection, 42</a:t>
            </a:r>
            <a:r>
              <a:rPr lang="en-US" sz="727" dirty="0"/>
              <a:t>(3). https://doi.org/10.1088/1361-6498/ac7d18 </a:t>
            </a:r>
          </a:p>
        </p:txBody>
      </p:sp>
    </p:spTree>
    <p:extLst>
      <p:ext uri="{BB962C8B-B14F-4D97-AF65-F5344CB8AC3E}">
        <p14:creationId xmlns:p14="http://schemas.microsoft.com/office/powerpoint/2010/main" val="816393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F4F5E6-7B11-A90C-A439-F40BCBE3345D}"/>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High-Dose Radiation &amp; End-of-Life Considerations</a:t>
            </a:r>
          </a:p>
        </p:txBody>
      </p:sp>
      <p:sp>
        <p:nvSpPr>
          <p:cNvPr id="5" name="Text Placeholder 2">
            <a:extLst>
              <a:ext uri="{FF2B5EF4-FFF2-40B4-BE49-F238E27FC236}">
                <a16:creationId xmlns:a16="http://schemas.microsoft.com/office/drawing/2014/main" id="{362436D4-8AB8-242A-EF72-13A65AD5C551}"/>
              </a:ext>
            </a:extLst>
          </p:cNvPr>
          <p:cNvSpPr>
            <a:spLocks noGrp="1"/>
          </p:cNvSpPr>
          <p:nvPr>
            <p:ph type="body" sz="quarter" idx="11"/>
          </p:nvPr>
        </p:nvSpPr>
        <p:spPr>
          <a:xfrm>
            <a:off x="609364" y="1754245"/>
            <a:ext cx="7011062" cy="3135484"/>
          </a:xfrm>
        </p:spPr>
        <p:txBody>
          <a:bodyPr/>
          <a:lstStyle/>
          <a:p>
            <a:pPr marL="457200" indent="-457200">
              <a:buFont typeface="Wingdings" panose="05000000000000000000" pitchFamily="2" charset="2"/>
              <a:buChar char="§"/>
            </a:pPr>
            <a:r>
              <a:rPr lang="en-US" sz="1455" b="1" dirty="0">
                <a:solidFill>
                  <a:srgbClr val="00B0F0"/>
                </a:solidFill>
              </a:rPr>
              <a:t>&gt;30 Gy exposure → non-survivable</a:t>
            </a:r>
          </a:p>
          <a:p>
            <a:pPr marL="685800" lvl="1" indent="-228600">
              <a:buFont typeface="Courier New" panose="02070309020205020404" pitchFamily="49" charset="0"/>
              <a:buChar char="o"/>
            </a:pPr>
            <a:r>
              <a:rPr lang="en-US" dirty="0"/>
              <a:t>Outcome predictably fatal despite intervention</a:t>
            </a:r>
          </a:p>
          <a:p>
            <a:pPr marL="685800" lvl="1" indent="-228600">
              <a:buFont typeface="Courier New" panose="02070309020205020404" pitchFamily="49" charset="0"/>
              <a:buChar char="o"/>
            </a:pPr>
            <a:r>
              <a:rPr lang="en-US" dirty="0"/>
              <a:t>Expect multiorgan failure and rapid progression to coma</a:t>
            </a:r>
          </a:p>
          <a:p>
            <a:pPr lvl="1"/>
            <a:endParaRPr lang="en-US" dirty="0"/>
          </a:p>
          <a:p>
            <a:pPr marL="457200" indent="-457200">
              <a:buFont typeface="Wingdings" panose="05000000000000000000" pitchFamily="2" charset="2"/>
              <a:buChar char="§"/>
            </a:pPr>
            <a:r>
              <a:rPr lang="en-US" sz="1455" b="1" dirty="0">
                <a:solidFill>
                  <a:srgbClr val="00B0F0"/>
                </a:solidFill>
              </a:rPr>
              <a:t>Rapid symptom onset: Shock, seizures, unconsciousness</a:t>
            </a:r>
          </a:p>
          <a:p>
            <a:pPr marL="685800" lvl="1" indent="-228600">
              <a:buFont typeface="Courier New" panose="02070309020205020404" pitchFamily="49" charset="0"/>
              <a:buChar char="o"/>
            </a:pPr>
            <a:r>
              <a:rPr lang="en-US" dirty="0"/>
              <a:t>At doses ≥10–12 Gy, severe neurovascular symptoms occur within hours to days</a:t>
            </a:r>
          </a:p>
          <a:p>
            <a:pPr marL="685800" lvl="1" indent="-228600">
              <a:buFont typeface="Courier New" panose="02070309020205020404" pitchFamily="49" charset="0"/>
              <a:buChar char="o"/>
            </a:pPr>
            <a:r>
              <a:rPr lang="en-US" dirty="0"/>
              <a:t>Symptoms include ataxia, confusion, hypotension, seizures, and loss of consciousness</a:t>
            </a:r>
          </a:p>
          <a:p>
            <a:pPr marL="685800" lvl="1" indent="-228600">
              <a:buFont typeface="Courier New" panose="02070309020205020404" pitchFamily="49" charset="0"/>
              <a:buChar char="o"/>
            </a:pPr>
            <a:endParaRPr lang="en-US" dirty="0"/>
          </a:p>
          <a:p>
            <a:pPr marL="457200" indent="-457200">
              <a:buFont typeface="Wingdings" panose="05000000000000000000" pitchFamily="2" charset="2"/>
              <a:buChar char="§"/>
            </a:pPr>
            <a:r>
              <a:rPr lang="en-US" sz="1455" b="1" dirty="0">
                <a:solidFill>
                  <a:srgbClr val="00B0F0"/>
                </a:solidFill>
              </a:rPr>
              <a:t>Palliative focus: Sedation, pain relief, dignity in care</a:t>
            </a:r>
          </a:p>
          <a:p>
            <a:pPr marL="685800" lvl="1" indent="-228600">
              <a:buFont typeface="Courier New" panose="02070309020205020404" pitchFamily="49" charset="0"/>
              <a:buChar char="o"/>
            </a:pPr>
            <a:r>
              <a:rPr lang="en-US" dirty="0"/>
              <a:t>Palliative measures recommended when prognosis is poor</a:t>
            </a:r>
          </a:p>
          <a:p>
            <a:pPr marL="685800" lvl="1" indent="-228600">
              <a:buFont typeface="Courier New" panose="02070309020205020404" pitchFamily="49" charset="0"/>
              <a:buChar char="o"/>
            </a:pPr>
            <a:r>
              <a:rPr lang="en-US" dirty="0"/>
              <a:t>Serotonin receptor antagonists, mannitol, analgesics, and comfort care measures should be emphasized</a:t>
            </a:r>
          </a:p>
        </p:txBody>
      </p:sp>
      <p:sp>
        <p:nvSpPr>
          <p:cNvPr id="6" name="Rectangle 1">
            <a:extLst>
              <a:ext uri="{FF2B5EF4-FFF2-40B4-BE49-F238E27FC236}">
                <a16:creationId xmlns:a16="http://schemas.microsoft.com/office/drawing/2014/main" id="{3581BCB0-D217-252B-90A7-1DC69DEC166E}"/>
              </a:ext>
            </a:extLst>
          </p:cNvPr>
          <p:cNvSpPr>
            <a:spLocks noChangeArrowheads="1"/>
          </p:cNvSpPr>
          <p:nvPr/>
        </p:nvSpPr>
        <p:spPr bwMode="auto">
          <a:xfrm>
            <a:off x="0" y="-195967"/>
            <a:ext cx="199467" cy="391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554492" rtl="0" eaLnBrk="0" fontAlgn="base" latinLnBrk="0" hangingPunct="0">
              <a:lnSpc>
                <a:spcPct val="100000"/>
              </a:lnSpc>
              <a:spcBef>
                <a:spcPct val="0"/>
              </a:spcBef>
              <a:spcAft>
                <a:spcPct val="0"/>
              </a:spcAft>
              <a:buClrTx/>
              <a:buSzTx/>
              <a:buFontTx/>
              <a:buNone/>
              <a:tabLst/>
            </a:pPr>
            <a:endParaRPr kumimoji="0" lang="en-US" altLang="en-US" sz="1091" b="0" i="0" u="none" strike="noStrike" cap="none" normalizeH="0" baseline="0" dirty="0">
              <a:ln>
                <a:noFill/>
              </a:ln>
              <a:solidFill>
                <a:schemeClr val="tx1"/>
              </a:solidFill>
              <a:effectLst/>
              <a:latin typeface="Arial" panose="020B0604020202020204" pitchFamily="34" charset="0"/>
            </a:endParaRPr>
          </a:p>
          <a:p>
            <a:pPr marL="0" marR="0" lvl="0" indent="0" algn="l" defTabSz="554492" rtl="0" eaLnBrk="0" fontAlgn="base" latinLnBrk="0" hangingPunct="0">
              <a:lnSpc>
                <a:spcPct val="100000"/>
              </a:lnSpc>
              <a:spcBef>
                <a:spcPct val="0"/>
              </a:spcBef>
              <a:spcAft>
                <a:spcPct val="0"/>
              </a:spcAft>
              <a:buClrTx/>
              <a:buSzTx/>
              <a:buFontTx/>
              <a:buChar char="•"/>
              <a:tabLst/>
            </a:pPr>
            <a:r>
              <a:rPr kumimoji="0" lang="en-US" altLang="en-US" sz="1091" b="0" i="0" u="none" strike="noStrike" cap="none" normalizeH="0" baseline="0" dirty="0">
                <a:ln>
                  <a:noFill/>
                </a:ln>
                <a:solidFill>
                  <a:schemeClr val="tx1"/>
                </a:solidFill>
                <a:effectLst/>
                <a:latin typeface="Arial" panose="020B0604020202020204" pitchFamily="34" charset="0"/>
              </a:rPr>
              <a:t>\</a:t>
            </a:r>
          </a:p>
        </p:txBody>
      </p:sp>
      <p:sp>
        <p:nvSpPr>
          <p:cNvPr id="9" name="TextBox 8">
            <a:extLst>
              <a:ext uri="{FF2B5EF4-FFF2-40B4-BE49-F238E27FC236}">
                <a16:creationId xmlns:a16="http://schemas.microsoft.com/office/drawing/2014/main" id="{99033A50-38BC-7533-EC89-DD58D7CD6623}"/>
              </a:ext>
            </a:extLst>
          </p:cNvPr>
          <p:cNvSpPr txBox="1"/>
          <p:nvPr/>
        </p:nvSpPr>
        <p:spPr>
          <a:xfrm>
            <a:off x="550642" y="5554556"/>
            <a:ext cx="11228482" cy="391935"/>
          </a:xfrm>
          <a:prstGeom prst="rect">
            <a:avLst/>
          </a:prstGeom>
          <a:noFill/>
        </p:spPr>
        <p:txBody>
          <a:bodyPr wrap="square" rtlCol="0">
            <a:spAutoFit/>
          </a:bodyPr>
          <a:lstStyle/>
          <a:p>
            <a:pPr marL="228600" indent="-228600">
              <a:buAutoNum type="arabicPeriod"/>
            </a:pPr>
            <a:r>
              <a:rPr lang="en-US" sz="727" dirty="0" err="1"/>
              <a:t>Dainiak</a:t>
            </a:r>
            <a:r>
              <a:rPr lang="en-US" sz="727" dirty="0"/>
              <a:t>, N., &amp; Albanese, J</a:t>
            </a:r>
            <a:r>
              <a:rPr lang="en-US" sz="727" b="1" dirty="0"/>
              <a:t>.</a:t>
            </a:r>
            <a:r>
              <a:rPr lang="en-US" sz="727" dirty="0"/>
              <a:t> (2022). Medical management of acute radiation syndrome. </a:t>
            </a:r>
            <a:r>
              <a:rPr lang="en-US" sz="727" i="1" dirty="0"/>
              <a:t>Journal of Radiological Protection, 42</a:t>
            </a:r>
            <a:r>
              <a:rPr lang="en-US" sz="727" dirty="0"/>
              <a:t>(3). </a:t>
            </a:r>
            <a:r>
              <a:rPr lang="en-US" sz="727" dirty="0">
                <a:hlinkClick r:id="rcIda7394d9c421643ba"/>
              </a:rPr>
              <a:t>https://doi.org/10.1088/1361-6498/ac7d18</a:t>
            </a:r>
            <a:endParaRPr lang="en-US" sz="727" dirty="0"/>
          </a:p>
          <a:p>
            <a:pPr marL="228600" indent="-228600">
              <a:buAutoNum type="arabicPeriod"/>
            </a:pPr>
            <a:r>
              <a:rPr lang="en-US" sz="727" dirty="0" err="1"/>
              <a:t>Waselenko</a:t>
            </a:r>
            <a:r>
              <a:rPr lang="en-US" sz="727" dirty="0"/>
              <a:t>, J. K., et al.. (2004). Medical management of the acute radiation syndrome: Recommendations of the Strategic National Stockpile Radiation Working Group. Annals of Internal Medicine, 140(12), 1037–1051. https://doi.org/10.7326/0003-4819-140-12-200406150-00015 </a:t>
            </a:r>
          </a:p>
        </p:txBody>
      </p:sp>
    </p:spTree>
    <p:extLst>
      <p:ext uri="{BB962C8B-B14F-4D97-AF65-F5344CB8AC3E}">
        <p14:creationId xmlns:p14="http://schemas.microsoft.com/office/powerpoint/2010/main" val="325576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4C8858-1029-6023-3D00-39C389727DE9}"/>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Medical Countermeasures for Internalized Radioisotopes</a:t>
            </a:r>
          </a:p>
        </p:txBody>
      </p:sp>
      <p:sp>
        <p:nvSpPr>
          <p:cNvPr id="6" name="Text Placeholder 2">
            <a:extLst>
              <a:ext uri="{FF2B5EF4-FFF2-40B4-BE49-F238E27FC236}">
                <a16:creationId xmlns:a16="http://schemas.microsoft.com/office/drawing/2014/main" id="{5387D4AC-9BCD-B3B5-900F-033FB25A7E53}"/>
              </a:ext>
            </a:extLst>
          </p:cNvPr>
          <p:cNvSpPr>
            <a:spLocks noGrp="1"/>
          </p:cNvSpPr>
          <p:nvPr>
            <p:ph type="body" sz="quarter" idx="11"/>
          </p:nvPr>
        </p:nvSpPr>
        <p:spPr>
          <a:xfrm>
            <a:off x="609364" y="1754245"/>
            <a:ext cx="5486207" cy="3210139"/>
          </a:xfrm>
        </p:spPr>
        <p:txBody>
          <a:bodyPr/>
          <a:lstStyle/>
          <a:p>
            <a:pPr marL="457200" indent="-457200">
              <a:buFont typeface="Wingdings" panose="05000000000000000000" pitchFamily="2" charset="2"/>
              <a:buChar char="§"/>
            </a:pPr>
            <a:r>
              <a:rPr lang="en-US" sz="1455" b="1" dirty="0">
                <a:solidFill>
                  <a:srgbClr val="00B0F0"/>
                </a:solidFill>
              </a:rPr>
              <a:t>MCM depend on the radioisotope</a:t>
            </a:r>
          </a:p>
          <a:p>
            <a:pPr marL="457200" indent="-457200">
              <a:buFont typeface="Wingdings" panose="05000000000000000000" pitchFamily="2" charset="2"/>
              <a:buChar char="§"/>
            </a:pPr>
            <a:endParaRPr lang="en-US" sz="1455" b="1" dirty="0">
              <a:solidFill>
                <a:srgbClr val="00B0F0"/>
              </a:solidFill>
            </a:endParaRPr>
          </a:p>
          <a:p>
            <a:pPr marL="457200" indent="-457200">
              <a:buFont typeface="Wingdings" panose="05000000000000000000" pitchFamily="2" charset="2"/>
              <a:buChar char="§"/>
            </a:pPr>
            <a:r>
              <a:rPr lang="en-US" sz="1455" b="1" dirty="0">
                <a:solidFill>
                  <a:srgbClr val="00B0F0"/>
                </a:solidFill>
              </a:rPr>
              <a:t>Prussian Blue: Cesium, thallium elimination</a:t>
            </a:r>
          </a:p>
          <a:p>
            <a:pPr marL="685800" lvl="1" indent="-228600">
              <a:buFont typeface="Courier New" panose="02070309020205020404" pitchFamily="49" charset="0"/>
              <a:buChar char="o"/>
            </a:pPr>
            <a:r>
              <a:rPr lang="en-US" dirty="0"/>
              <a:t>Binds cesium/thallium in the GI tract, reducing enterohepatic reabsorption</a:t>
            </a:r>
          </a:p>
          <a:p>
            <a:pPr marL="685800" lvl="1" indent="-228600">
              <a:buFont typeface="Courier New" panose="02070309020205020404" pitchFamily="49" charset="0"/>
              <a:buChar char="o"/>
            </a:pPr>
            <a:r>
              <a:rPr lang="en-US" dirty="0"/>
              <a:t>Given orally; treatment may last weeks depending on body burden</a:t>
            </a:r>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sz="1455" b="1" dirty="0">
                <a:solidFill>
                  <a:srgbClr val="00B0F0"/>
                </a:solidFill>
              </a:rPr>
              <a:t>DTPA (Ca/Zn): Plutonium, americium, curium binding</a:t>
            </a:r>
          </a:p>
          <a:p>
            <a:pPr marL="685800" lvl="1" indent="-228600">
              <a:buFont typeface="Courier New" panose="02070309020205020404" pitchFamily="49" charset="0"/>
              <a:buChar char="o"/>
            </a:pPr>
            <a:r>
              <a:rPr lang="en-US" dirty="0"/>
              <a:t>Chelates transuranic metals, promoting urinary excretion</a:t>
            </a:r>
          </a:p>
          <a:p>
            <a:pPr marL="685800" lvl="1" indent="-228600">
              <a:buFont typeface="Courier New" panose="02070309020205020404" pitchFamily="49" charset="0"/>
              <a:buChar char="o"/>
            </a:pPr>
            <a:r>
              <a:rPr lang="en-US" dirty="0"/>
              <a:t>IV or nebulized administration; early use is most effective</a:t>
            </a:r>
          </a:p>
          <a:p>
            <a:endParaRPr lang="en-US" dirty="0"/>
          </a:p>
          <a:p>
            <a:pPr marL="457200" indent="-457200">
              <a:buFont typeface="Wingdings" panose="05000000000000000000" pitchFamily="2" charset="2"/>
              <a:buChar char="§"/>
            </a:pPr>
            <a:r>
              <a:rPr lang="en-US" sz="1455" b="1" dirty="0">
                <a:solidFill>
                  <a:srgbClr val="00B0F0"/>
                </a:solidFill>
              </a:rPr>
              <a:t>Potassium Iodide (KI): Blocks thyroid uptake of radioactive iodine</a:t>
            </a:r>
          </a:p>
          <a:p>
            <a:pPr marL="685800" lvl="1" indent="-228600">
              <a:buFont typeface="Courier New" panose="02070309020205020404" pitchFamily="49" charset="0"/>
              <a:buChar char="o"/>
            </a:pPr>
            <a:r>
              <a:rPr lang="en-US" dirty="0"/>
              <a:t>Most effective if taken within hours of exposure</a:t>
            </a:r>
          </a:p>
          <a:p>
            <a:pPr marL="685800" lvl="1" indent="-228600">
              <a:buFont typeface="Courier New" panose="02070309020205020404" pitchFamily="49" charset="0"/>
              <a:buChar char="o"/>
            </a:pPr>
            <a:r>
              <a:rPr lang="en-US" dirty="0"/>
              <a:t>Saturates thyroid with stable iodine, reducing cancer risk</a:t>
            </a:r>
          </a:p>
        </p:txBody>
      </p:sp>
      <p:sp>
        <p:nvSpPr>
          <p:cNvPr id="7" name="TextBox 6">
            <a:extLst>
              <a:ext uri="{FF2B5EF4-FFF2-40B4-BE49-F238E27FC236}">
                <a16:creationId xmlns:a16="http://schemas.microsoft.com/office/drawing/2014/main" id="{F4A97666-0B2D-7B70-CA2D-3C32887D891B}"/>
              </a:ext>
            </a:extLst>
          </p:cNvPr>
          <p:cNvSpPr txBox="1"/>
          <p:nvPr/>
        </p:nvSpPr>
        <p:spPr>
          <a:xfrm>
            <a:off x="6650065" y="5476290"/>
            <a:ext cx="5313891" cy="279954"/>
          </a:xfrm>
          <a:prstGeom prst="rect">
            <a:avLst/>
          </a:prstGeom>
          <a:noFill/>
        </p:spPr>
        <p:txBody>
          <a:bodyPr wrap="square" rtlCol="0">
            <a:spAutoFit/>
          </a:bodyPr>
          <a:lstStyle/>
          <a:p>
            <a:r>
              <a:rPr lang="en-US" sz="727" dirty="0" err="1"/>
              <a:t>Dainiak</a:t>
            </a:r>
            <a:r>
              <a:rPr lang="en-US" sz="727" dirty="0"/>
              <a:t>, N., &amp; Albanese, J. (2022). Management of internal contamination with radionuclides. Journal of Radiological Protection, 42(4). https://doi.org/10.1088/1361-6498/ac9365</a:t>
            </a:r>
          </a:p>
        </p:txBody>
      </p:sp>
      <p:graphicFrame>
        <p:nvGraphicFramePr>
          <p:cNvPr id="10" name="Table 9">
            <a:extLst>
              <a:ext uri="{FF2B5EF4-FFF2-40B4-BE49-F238E27FC236}">
                <a16:creationId xmlns:a16="http://schemas.microsoft.com/office/drawing/2014/main" id="{4C91B625-B069-5ABB-FA3C-EC919927037C}"/>
              </a:ext>
            </a:extLst>
          </p:cNvPr>
          <p:cNvGraphicFramePr>
            <a:graphicFrameLocks noGrp="1"/>
          </p:cNvGraphicFramePr>
          <p:nvPr>
            <p:extLst>
              <p:ext uri="{D42A27DB-BD31-4B8C-83A1-F6EECF244321}">
                <p14:modId xmlns:p14="http://schemas.microsoft.com/office/powerpoint/2010/main" val="3403022916"/>
              </p:ext>
            </p:extLst>
          </p:nvPr>
        </p:nvGraphicFramePr>
        <p:xfrm>
          <a:off x="6696272" y="1493842"/>
          <a:ext cx="4990436" cy="3881450"/>
        </p:xfrm>
        <a:graphic>
          <a:graphicData uri="http://schemas.openxmlformats.org/drawingml/2006/table">
            <a:tbl>
              <a:tblPr firstRow="1" bandRow="1">
                <a:tableStyleId>{5C22544A-7EE6-4342-B048-85BDC9FD1C3A}</a:tableStyleId>
              </a:tblPr>
              <a:tblGrid>
                <a:gridCol w="1247609">
                  <a:extLst>
                    <a:ext uri="{9D8B030D-6E8A-4147-A177-3AD203B41FA5}">
                      <a16:colId xmlns:a16="http://schemas.microsoft.com/office/drawing/2014/main" val="20000"/>
                    </a:ext>
                  </a:extLst>
                </a:gridCol>
                <a:gridCol w="1247609">
                  <a:extLst>
                    <a:ext uri="{9D8B030D-6E8A-4147-A177-3AD203B41FA5}">
                      <a16:colId xmlns:a16="http://schemas.microsoft.com/office/drawing/2014/main" val="20001"/>
                    </a:ext>
                  </a:extLst>
                </a:gridCol>
                <a:gridCol w="1247609">
                  <a:extLst>
                    <a:ext uri="{9D8B030D-6E8A-4147-A177-3AD203B41FA5}">
                      <a16:colId xmlns:a16="http://schemas.microsoft.com/office/drawing/2014/main" val="20002"/>
                    </a:ext>
                  </a:extLst>
                </a:gridCol>
                <a:gridCol w="1247609">
                  <a:extLst>
                    <a:ext uri="{9D8B030D-6E8A-4147-A177-3AD203B41FA5}">
                      <a16:colId xmlns:a16="http://schemas.microsoft.com/office/drawing/2014/main" val="20003"/>
                    </a:ext>
                  </a:extLst>
                </a:gridCol>
              </a:tblGrid>
              <a:tr h="0">
                <a:tc>
                  <a:txBody>
                    <a:bodyPr/>
                    <a:lstStyle/>
                    <a:p>
                      <a:r>
                        <a:rPr dirty="0"/>
                        <a:t>Therapy</a:t>
                      </a:r>
                    </a:p>
                  </a:txBody>
                  <a:tcPr/>
                </a:tc>
                <a:tc>
                  <a:txBody>
                    <a:bodyPr/>
                    <a:lstStyle/>
                    <a:p>
                      <a:r>
                        <a:t>Mechanism of Action</a:t>
                      </a:r>
                    </a:p>
                  </a:txBody>
                  <a:tcPr/>
                </a:tc>
                <a:tc>
                  <a:txBody>
                    <a:bodyPr/>
                    <a:lstStyle/>
                    <a:p>
                      <a:r>
                        <a:t>Target Radionuclides</a:t>
                      </a:r>
                    </a:p>
                  </a:txBody>
                  <a:tcPr/>
                </a:tc>
                <a:tc>
                  <a:txBody>
                    <a:bodyPr/>
                    <a:lstStyle/>
                    <a:p>
                      <a:r>
                        <a:rPr dirty="0"/>
                        <a:t>Primary Distribution / Organ Risk</a:t>
                      </a:r>
                    </a:p>
                  </a:txBody>
                  <a:tcPr/>
                </a:tc>
                <a:extLst>
                  <a:ext uri="{0D108BD9-81ED-4DB2-BD59-A6C34878D82A}">
                    <a16:rowId xmlns:a16="http://schemas.microsoft.com/office/drawing/2014/main" val="10000"/>
                  </a:ext>
                </a:extLst>
              </a:tr>
              <a:tr h="0">
                <a:tc>
                  <a:txBody>
                    <a:bodyPr/>
                    <a:lstStyle/>
                    <a:p>
                      <a:r>
                        <a:rPr dirty="0"/>
                        <a:t>Barium sulfate, Aluminum hydroxide, Calcium phosphate</a:t>
                      </a:r>
                    </a:p>
                  </a:txBody>
                  <a:tcPr/>
                </a:tc>
                <a:tc>
                  <a:txBody>
                    <a:bodyPr/>
                    <a:lstStyle/>
                    <a:p>
                      <a:r>
                        <a:t>Inhibit GI absorption</a:t>
                      </a:r>
                    </a:p>
                  </a:txBody>
                  <a:tcPr/>
                </a:tc>
                <a:tc>
                  <a:txBody>
                    <a:bodyPr/>
                    <a:lstStyle/>
                    <a:p>
                      <a:r>
                        <a:rPr lang="en-US" baseline="30000" dirty="0"/>
                        <a:t>226</a:t>
                      </a:r>
                      <a:r>
                        <a:rPr dirty="0"/>
                        <a:t>Ra, </a:t>
                      </a:r>
                      <a:r>
                        <a:rPr baseline="30000" dirty="0"/>
                        <a:t>90</a:t>
                      </a:r>
                      <a:r>
                        <a:rPr dirty="0"/>
                        <a:t>Sr</a:t>
                      </a:r>
                    </a:p>
                  </a:txBody>
                  <a:tcPr/>
                </a:tc>
                <a:tc>
                  <a:txBody>
                    <a:bodyPr/>
                    <a:lstStyle/>
                    <a:p>
                      <a:r>
                        <a:t>Bone</a:t>
                      </a:r>
                    </a:p>
                  </a:txBody>
                  <a:tcPr/>
                </a:tc>
                <a:extLst>
                  <a:ext uri="{0D108BD9-81ED-4DB2-BD59-A6C34878D82A}">
                    <a16:rowId xmlns:a16="http://schemas.microsoft.com/office/drawing/2014/main" val="10001"/>
                  </a:ext>
                </a:extLst>
              </a:tr>
              <a:tr h="0">
                <a:tc>
                  <a:txBody>
                    <a:bodyPr/>
                    <a:lstStyle/>
                    <a:p>
                      <a:r>
                        <a:rPr dirty="0"/>
                        <a:t>Prussian Blue</a:t>
                      </a:r>
                    </a:p>
                  </a:txBody>
                  <a:tcPr>
                    <a:solidFill>
                      <a:srgbClr val="DDE4EF"/>
                    </a:solidFill>
                  </a:tcPr>
                </a:tc>
                <a:tc>
                  <a:txBody>
                    <a:bodyPr/>
                    <a:lstStyle/>
                    <a:p>
                      <a:r>
                        <a:rPr dirty="0"/>
                        <a:t>Ion exchange; enhances fecal elimination</a:t>
                      </a:r>
                    </a:p>
                  </a:txBody>
                  <a:tcPr>
                    <a:solidFill>
                      <a:srgbClr val="DDE4EF"/>
                    </a:solidFill>
                  </a:tcPr>
                </a:tc>
                <a:tc>
                  <a:txBody>
                    <a:bodyPr/>
                    <a:lstStyle/>
                    <a:p>
                      <a:r>
                        <a:rPr baseline="30000" dirty="0"/>
                        <a:t>137</a:t>
                      </a:r>
                      <a:r>
                        <a:rPr dirty="0"/>
                        <a:t>Cs, Thallium (Tl)</a:t>
                      </a:r>
                    </a:p>
                  </a:txBody>
                  <a:tcPr>
                    <a:solidFill>
                      <a:srgbClr val="DDE4EF"/>
                    </a:solidFill>
                  </a:tcPr>
                </a:tc>
                <a:tc>
                  <a:txBody>
                    <a:bodyPr/>
                    <a:lstStyle/>
                    <a:p>
                      <a:r>
                        <a:rPr dirty="0"/>
                        <a:t>Total body</a:t>
                      </a:r>
                    </a:p>
                  </a:txBody>
                  <a:tcPr>
                    <a:solidFill>
                      <a:srgbClr val="DDE4EF"/>
                    </a:solidFill>
                  </a:tcPr>
                </a:tc>
                <a:extLst>
                  <a:ext uri="{0D108BD9-81ED-4DB2-BD59-A6C34878D82A}">
                    <a16:rowId xmlns:a16="http://schemas.microsoft.com/office/drawing/2014/main" val="10002"/>
                  </a:ext>
                </a:extLst>
              </a:tr>
              <a:tr h="0">
                <a:tc>
                  <a:txBody>
                    <a:bodyPr/>
                    <a:lstStyle/>
                    <a:p>
                      <a:r>
                        <a:rPr dirty="0"/>
                        <a:t>DTPA (Ca-DTPA, Zn-DTPA)</a:t>
                      </a:r>
                    </a:p>
                  </a:txBody>
                  <a:tcPr>
                    <a:solidFill>
                      <a:srgbClr val="DDE4EF"/>
                    </a:solidFill>
                  </a:tcPr>
                </a:tc>
                <a:tc>
                  <a:txBody>
                    <a:bodyPr/>
                    <a:lstStyle/>
                    <a:p>
                      <a:r>
                        <a:t>Chelation; promotes urinary excretion</a:t>
                      </a:r>
                    </a:p>
                  </a:txBody>
                  <a:tcPr>
                    <a:solidFill>
                      <a:srgbClr val="DDE4EF"/>
                    </a:solidFill>
                  </a:tcPr>
                </a:tc>
                <a:tc>
                  <a:txBody>
                    <a:bodyPr/>
                    <a:lstStyle/>
                    <a:p>
                      <a:r>
                        <a:rPr baseline="30000" dirty="0"/>
                        <a:t>241</a:t>
                      </a:r>
                      <a:r>
                        <a:rPr dirty="0"/>
                        <a:t>Am, </a:t>
                      </a:r>
                      <a:r>
                        <a:rPr baseline="30000" dirty="0"/>
                        <a:t>238</a:t>
                      </a:r>
                      <a:r>
                        <a:rPr dirty="0"/>
                        <a:t>Pu, </a:t>
                      </a:r>
                      <a:r>
                        <a:rPr baseline="30000" dirty="0"/>
                        <a:t>239</a:t>
                      </a:r>
                      <a:r>
                        <a:rPr dirty="0"/>
                        <a:t>Pu, </a:t>
                      </a:r>
                      <a:r>
                        <a:rPr baseline="30000" dirty="0"/>
                        <a:t>60</a:t>
                      </a:r>
                      <a:r>
                        <a:rPr dirty="0"/>
                        <a:t>Co</a:t>
                      </a:r>
                    </a:p>
                  </a:txBody>
                  <a:tcPr>
                    <a:solidFill>
                      <a:srgbClr val="DDE4EF"/>
                    </a:solidFill>
                  </a:tcPr>
                </a:tc>
                <a:tc>
                  <a:txBody>
                    <a:bodyPr/>
                    <a:lstStyle/>
                    <a:p>
                      <a:r>
                        <a:rPr dirty="0"/>
                        <a:t>Lung, bone, liver</a:t>
                      </a:r>
                    </a:p>
                  </a:txBody>
                  <a:tcPr>
                    <a:solidFill>
                      <a:srgbClr val="DDE4EF"/>
                    </a:solidFill>
                  </a:tcPr>
                </a:tc>
                <a:extLst>
                  <a:ext uri="{0D108BD9-81ED-4DB2-BD59-A6C34878D82A}">
                    <a16:rowId xmlns:a16="http://schemas.microsoft.com/office/drawing/2014/main" val="10003"/>
                  </a:ext>
                </a:extLst>
              </a:tr>
              <a:tr h="0">
                <a:tc>
                  <a:txBody>
                    <a:bodyPr/>
                    <a:lstStyle/>
                    <a:p>
                      <a:r>
                        <a:t>Sodium bicarbonate</a:t>
                      </a:r>
                    </a:p>
                  </a:txBody>
                  <a:tcPr/>
                </a:tc>
                <a:tc>
                  <a:txBody>
                    <a:bodyPr/>
                    <a:lstStyle/>
                    <a:p>
                      <a:r>
                        <a:t>Alkalinization; reduces renal toxicity</a:t>
                      </a:r>
                    </a:p>
                  </a:txBody>
                  <a:tcPr/>
                </a:tc>
                <a:tc>
                  <a:txBody>
                    <a:bodyPr/>
                    <a:lstStyle/>
                    <a:p>
                      <a:r>
                        <a:rPr baseline="30000" dirty="0"/>
                        <a:t>234</a:t>
                      </a:r>
                      <a:r>
                        <a:rPr dirty="0"/>
                        <a:t>U, </a:t>
                      </a:r>
                      <a:r>
                        <a:rPr baseline="30000" dirty="0"/>
                        <a:t>235</a:t>
                      </a:r>
                      <a:r>
                        <a:rPr dirty="0"/>
                        <a:t>U, </a:t>
                      </a:r>
                      <a:r>
                        <a:rPr baseline="30000" dirty="0"/>
                        <a:t>238</a:t>
                      </a:r>
                      <a:r>
                        <a:rPr dirty="0"/>
                        <a:t>U (Uranium)</a:t>
                      </a:r>
                    </a:p>
                  </a:txBody>
                  <a:tcPr/>
                </a:tc>
                <a:tc>
                  <a:txBody>
                    <a:bodyPr/>
                    <a:lstStyle/>
                    <a:p>
                      <a:r>
                        <a:t>Lung, lymph nodes, kidneys, bladder</a:t>
                      </a:r>
                    </a:p>
                  </a:txBody>
                  <a:tcPr/>
                </a:tc>
                <a:extLst>
                  <a:ext uri="{0D108BD9-81ED-4DB2-BD59-A6C34878D82A}">
                    <a16:rowId xmlns:a16="http://schemas.microsoft.com/office/drawing/2014/main" val="10004"/>
                  </a:ext>
                </a:extLst>
              </a:tr>
              <a:tr h="0">
                <a:tc>
                  <a:txBody>
                    <a:bodyPr/>
                    <a:lstStyle/>
                    <a:p>
                      <a:r>
                        <a:t>Hydration</a:t>
                      </a:r>
                    </a:p>
                  </a:txBody>
                  <a:tcPr/>
                </a:tc>
                <a:tc>
                  <a:txBody>
                    <a:bodyPr/>
                    <a:lstStyle/>
                    <a:p>
                      <a:r>
                        <a:t>Dilution; increases elimination rate</a:t>
                      </a:r>
                    </a:p>
                  </a:txBody>
                  <a:tcPr/>
                </a:tc>
                <a:tc>
                  <a:txBody>
                    <a:bodyPr/>
                    <a:lstStyle/>
                    <a:p>
                      <a:r>
                        <a:rPr baseline="30000" dirty="0"/>
                        <a:t>3</a:t>
                      </a:r>
                      <a:r>
                        <a:rPr dirty="0"/>
                        <a:t>H (Tritium)</a:t>
                      </a:r>
                    </a:p>
                  </a:txBody>
                  <a:tcPr/>
                </a:tc>
                <a:tc>
                  <a:txBody>
                    <a:bodyPr/>
                    <a:lstStyle/>
                    <a:p>
                      <a:r>
                        <a:t>Total body</a:t>
                      </a:r>
                    </a:p>
                  </a:txBody>
                  <a:tcPr/>
                </a:tc>
                <a:extLst>
                  <a:ext uri="{0D108BD9-81ED-4DB2-BD59-A6C34878D82A}">
                    <a16:rowId xmlns:a16="http://schemas.microsoft.com/office/drawing/2014/main" val="10005"/>
                  </a:ext>
                </a:extLst>
              </a:tr>
              <a:tr h="0">
                <a:tc>
                  <a:txBody>
                    <a:bodyPr/>
                    <a:lstStyle/>
                    <a:p>
                      <a:r>
                        <a:t>Potassium Iodide (KI)</a:t>
                      </a:r>
                    </a:p>
                  </a:txBody>
                  <a:tcPr>
                    <a:solidFill>
                      <a:srgbClr val="DDE4EF"/>
                    </a:solidFill>
                  </a:tcPr>
                </a:tc>
                <a:tc>
                  <a:txBody>
                    <a:bodyPr/>
                    <a:lstStyle/>
                    <a:p>
                      <a:r>
                        <a:t>Blocks thyroid uptake of radioactive iodine</a:t>
                      </a:r>
                    </a:p>
                  </a:txBody>
                  <a:tcPr>
                    <a:solidFill>
                      <a:srgbClr val="DDE4EF"/>
                    </a:solidFill>
                  </a:tcPr>
                </a:tc>
                <a:tc>
                  <a:txBody>
                    <a:bodyPr/>
                    <a:lstStyle/>
                    <a:p>
                      <a:r>
                        <a:rPr baseline="30000" dirty="0"/>
                        <a:t>125</a:t>
                      </a:r>
                      <a:r>
                        <a:rPr dirty="0"/>
                        <a:t>I, </a:t>
                      </a:r>
                      <a:r>
                        <a:rPr baseline="30000" dirty="0"/>
                        <a:t>131</a:t>
                      </a:r>
                      <a:r>
                        <a:rPr dirty="0"/>
                        <a:t>I (Radioiodine)</a:t>
                      </a:r>
                    </a:p>
                  </a:txBody>
                  <a:tcPr>
                    <a:solidFill>
                      <a:srgbClr val="DDE4EF"/>
                    </a:solidFill>
                  </a:tcPr>
                </a:tc>
                <a:tc>
                  <a:txBody>
                    <a:bodyPr/>
                    <a:lstStyle/>
                    <a:p>
                      <a:r>
                        <a:rPr dirty="0"/>
                        <a:t>Thyroid</a:t>
                      </a:r>
                    </a:p>
                  </a:txBody>
                  <a:tcPr>
                    <a:solidFill>
                      <a:srgbClr val="DDE4E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327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8E6447-2214-E17E-D5E2-5EDC6328C0B1}"/>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Inpatient Care Priorities</a:t>
            </a:r>
          </a:p>
        </p:txBody>
      </p:sp>
      <p:sp>
        <p:nvSpPr>
          <p:cNvPr id="5" name="Text Placeholder 2">
            <a:extLst>
              <a:ext uri="{FF2B5EF4-FFF2-40B4-BE49-F238E27FC236}">
                <a16:creationId xmlns:a16="http://schemas.microsoft.com/office/drawing/2014/main" id="{D9FD0538-3CEA-2E96-9621-570AD854472E}"/>
              </a:ext>
            </a:extLst>
          </p:cNvPr>
          <p:cNvSpPr>
            <a:spLocks noGrp="1"/>
          </p:cNvSpPr>
          <p:nvPr>
            <p:ph type="body" sz="quarter" idx="11"/>
          </p:nvPr>
        </p:nvSpPr>
        <p:spPr>
          <a:xfrm>
            <a:off x="609364" y="1754245"/>
            <a:ext cx="5486207" cy="2687558"/>
          </a:xfrm>
        </p:spPr>
        <p:txBody>
          <a:bodyPr/>
          <a:lstStyle/>
          <a:p>
            <a:pPr marL="457200" indent="-457200">
              <a:buFont typeface="Wingdings" panose="05000000000000000000" pitchFamily="2" charset="2"/>
              <a:buChar char="§"/>
            </a:pPr>
            <a:r>
              <a:rPr lang="en-US" sz="1455" b="1" dirty="0">
                <a:solidFill>
                  <a:srgbClr val="00B0F0"/>
                </a:solidFill>
              </a:rPr>
              <a:t>Monitor for complications</a:t>
            </a:r>
          </a:p>
          <a:p>
            <a:pPr marL="685800" lvl="1" indent="-228600">
              <a:buFont typeface="Courier New" panose="02070309020205020404" pitchFamily="49" charset="0"/>
              <a:buChar char="o"/>
            </a:pPr>
            <a:r>
              <a:rPr lang="en-US" dirty="0"/>
              <a:t>Febrile neutropenia, sepsis, bleeding events</a:t>
            </a:r>
          </a:p>
          <a:p>
            <a:pPr marL="685800" lvl="1" indent="-228600">
              <a:buFont typeface="Courier New" panose="02070309020205020404" pitchFamily="49" charset="0"/>
              <a:buChar char="o"/>
            </a:pPr>
            <a:r>
              <a:rPr lang="en-US" dirty="0"/>
              <a:t>GI damage progression and electrolyte imbalances</a:t>
            </a:r>
          </a:p>
          <a:p>
            <a:pPr lvl="1"/>
            <a:endParaRPr lang="en-US" dirty="0"/>
          </a:p>
          <a:p>
            <a:pPr marL="457200" indent="-457200">
              <a:buFont typeface="Wingdings" panose="05000000000000000000" pitchFamily="2" charset="2"/>
              <a:buChar char="§"/>
            </a:pPr>
            <a:r>
              <a:rPr lang="en-US" sz="1455" b="1" dirty="0">
                <a:solidFill>
                  <a:srgbClr val="00B0F0"/>
                </a:solidFill>
              </a:rPr>
              <a:t>Daily supportive care considerations</a:t>
            </a:r>
          </a:p>
          <a:p>
            <a:pPr marL="685800" lvl="1" indent="-228600">
              <a:buFont typeface="Courier New" panose="02070309020205020404" pitchFamily="49" charset="0"/>
              <a:buChar char="o"/>
            </a:pPr>
            <a:r>
              <a:rPr lang="en-US" dirty="0"/>
              <a:t>Transfusion thresholds (platelets &lt;10k/µL or active bleeding; RBCs for symptomatic anemia)</a:t>
            </a:r>
          </a:p>
          <a:p>
            <a:pPr marL="685800" lvl="1" indent="-228600">
              <a:buFont typeface="Courier New" panose="02070309020205020404" pitchFamily="49" charset="0"/>
              <a:buChar char="o"/>
            </a:pPr>
            <a:r>
              <a:rPr lang="en-US" dirty="0"/>
              <a:t>Parenteral nutrition if mucosal injury prevents oral intake</a:t>
            </a:r>
          </a:p>
          <a:p>
            <a:pPr lvl="1"/>
            <a:endParaRPr lang="en-US" dirty="0"/>
          </a:p>
          <a:p>
            <a:pPr marL="457200" indent="-457200">
              <a:buFont typeface="Wingdings" panose="05000000000000000000" pitchFamily="2" charset="2"/>
              <a:buChar char="§"/>
            </a:pPr>
            <a:r>
              <a:rPr lang="en-US" sz="1455" b="1" dirty="0">
                <a:solidFill>
                  <a:srgbClr val="00B0F0"/>
                </a:solidFill>
              </a:rPr>
              <a:t>Multidisciplinary coordination</a:t>
            </a:r>
          </a:p>
          <a:p>
            <a:pPr marL="685800" lvl="1" indent="-228600">
              <a:buFont typeface="Courier New" panose="02070309020205020404" pitchFamily="49" charset="0"/>
              <a:buChar char="o"/>
            </a:pPr>
            <a:r>
              <a:rPr lang="en-US" dirty="0"/>
              <a:t>Infectious disease, hematology, ICU, and mental health involvement</a:t>
            </a:r>
          </a:p>
        </p:txBody>
      </p:sp>
      <p:pic>
        <p:nvPicPr>
          <p:cNvPr id="6" name="Picture 5">
            <a:extLst>
              <a:ext uri="{FF2B5EF4-FFF2-40B4-BE49-F238E27FC236}">
                <a16:creationId xmlns:a16="http://schemas.microsoft.com/office/drawing/2014/main" id="{8DB8EFF0-6DD3-E212-C978-126C844189EA}"/>
              </a:ext>
            </a:extLst>
          </p:cNvPr>
          <p:cNvPicPr>
            <a:picLocks noChangeAspect="1"/>
          </p:cNvPicPr>
          <p:nvPr/>
        </p:nvPicPr>
        <p:blipFill>
          <a:blip r:embed="R1588e973e72d4eba"/>
          <a:stretch>
            <a:fillRect/>
          </a:stretch>
        </p:blipFill>
        <p:spPr>
          <a:xfrm>
            <a:off x="6598368" y="1774184"/>
            <a:ext cx="4983411" cy="3309629"/>
          </a:xfrm>
          <a:prstGeom prst="rect">
            <a:avLst/>
          </a:prstGeom>
        </p:spPr>
      </p:pic>
    </p:spTree>
    <p:extLst>
      <p:ext uri="{BB962C8B-B14F-4D97-AF65-F5344CB8AC3E}">
        <p14:creationId xmlns:p14="http://schemas.microsoft.com/office/powerpoint/2010/main" val="2458395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9D539A-1E56-2F09-BA37-167309B9BD41}"/>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Field Management vs. Hospital Care</a:t>
            </a:r>
          </a:p>
        </p:txBody>
      </p:sp>
      <p:sp>
        <p:nvSpPr>
          <p:cNvPr id="5" name="Text Placeholder 2">
            <a:extLst>
              <a:ext uri="{FF2B5EF4-FFF2-40B4-BE49-F238E27FC236}">
                <a16:creationId xmlns:a16="http://schemas.microsoft.com/office/drawing/2014/main" id="{31EC6A40-BA72-50FC-0AC8-DB5D4B855F72}"/>
              </a:ext>
            </a:extLst>
          </p:cNvPr>
          <p:cNvSpPr>
            <a:spLocks noGrp="1"/>
          </p:cNvSpPr>
          <p:nvPr>
            <p:ph type="body" sz="quarter" idx="11"/>
          </p:nvPr>
        </p:nvSpPr>
        <p:spPr>
          <a:xfrm>
            <a:off x="609364" y="1754245"/>
            <a:ext cx="5486207" cy="2911521"/>
          </a:xfrm>
        </p:spPr>
        <p:txBody>
          <a:bodyPr/>
          <a:lstStyle/>
          <a:p>
            <a:pPr marL="457200" indent="-457200">
              <a:buFont typeface="Wingdings" panose="05000000000000000000" pitchFamily="2" charset="2"/>
              <a:buChar char="§"/>
            </a:pPr>
            <a:r>
              <a:rPr lang="en-US" sz="1455" b="1" dirty="0">
                <a:solidFill>
                  <a:srgbClr val="00B0F0"/>
                </a:solidFill>
              </a:rPr>
              <a:t>EMS &amp; First Response: Focus on symptom recognition, contamination control</a:t>
            </a:r>
          </a:p>
          <a:p>
            <a:pPr marL="685800" lvl="1" indent="-228600">
              <a:buFont typeface="Courier New" panose="02070309020205020404" pitchFamily="49" charset="0"/>
              <a:buChar char="o"/>
            </a:pPr>
            <a:r>
              <a:rPr lang="en-US" dirty="0"/>
              <a:t>Time to vomiting and neuro symptoms guide on-scene triage</a:t>
            </a:r>
          </a:p>
          <a:p>
            <a:pPr marL="685800" lvl="1" indent="-228600">
              <a:buFont typeface="Courier New" panose="02070309020205020404" pitchFamily="49" charset="0"/>
              <a:buChar char="o"/>
            </a:pPr>
            <a:r>
              <a:rPr lang="en-US" dirty="0"/>
              <a:t>Decontamination and containment to limit spread</a:t>
            </a:r>
          </a:p>
          <a:p>
            <a:pPr lvl="1"/>
            <a:endParaRPr lang="en-US" dirty="0"/>
          </a:p>
          <a:p>
            <a:pPr marL="457200" indent="-457200">
              <a:buFont typeface="Wingdings" panose="05000000000000000000" pitchFamily="2" charset="2"/>
              <a:buChar char="§"/>
            </a:pPr>
            <a:r>
              <a:rPr lang="en-US" sz="1455" b="1" dirty="0">
                <a:solidFill>
                  <a:srgbClr val="00B0F0"/>
                </a:solidFill>
              </a:rPr>
              <a:t>Hospital-Based Care: Long-term management, resource allocation</a:t>
            </a:r>
          </a:p>
          <a:p>
            <a:pPr marL="685800" lvl="1" indent="-228600">
              <a:buFont typeface="Courier New" panose="02070309020205020404" pitchFamily="49" charset="0"/>
              <a:buChar char="o"/>
            </a:pPr>
            <a:r>
              <a:rPr lang="en-US" dirty="0"/>
              <a:t>Tailored supportive care, diagnostics, and MCM use</a:t>
            </a:r>
          </a:p>
          <a:p>
            <a:pPr marL="685800" lvl="1" indent="-228600">
              <a:buFont typeface="Courier New" panose="02070309020205020404" pitchFamily="49" charset="0"/>
              <a:buChar char="o"/>
            </a:pPr>
            <a:r>
              <a:rPr lang="en-US" dirty="0"/>
              <a:t>Resource prioritization under crisis standards</a:t>
            </a:r>
          </a:p>
          <a:p>
            <a:pPr lvl="1"/>
            <a:endParaRPr lang="en-US" dirty="0"/>
          </a:p>
          <a:p>
            <a:pPr marL="457200" indent="-457200">
              <a:buFont typeface="Wingdings" panose="05000000000000000000" pitchFamily="2" charset="2"/>
              <a:buChar char="§"/>
            </a:pPr>
            <a:r>
              <a:rPr lang="en-US" sz="1455" b="1" dirty="0">
                <a:solidFill>
                  <a:srgbClr val="00B0F0"/>
                </a:solidFill>
              </a:rPr>
              <a:t>Triage priorities: Severe ARS vs. salvageable cases</a:t>
            </a:r>
          </a:p>
          <a:p>
            <a:pPr marL="685800" lvl="1" indent="-228600">
              <a:buFont typeface="Courier New" panose="02070309020205020404" pitchFamily="49" charset="0"/>
              <a:buChar char="o"/>
            </a:pPr>
            <a:r>
              <a:rPr lang="en-US" dirty="0"/>
              <a:t>Immediate vs. expectant categories based on dose and symptoms</a:t>
            </a:r>
          </a:p>
          <a:p>
            <a:pPr marL="685800" lvl="1" indent="-228600">
              <a:buFont typeface="Courier New" panose="02070309020205020404" pitchFamily="49" charset="0"/>
              <a:buChar char="o"/>
            </a:pPr>
            <a:r>
              <a:rPr lang="en-US" dirty="0"/>
              <a:t>Early identification of those likely to benefit from aggressive intervention</a:t>
            </a:r>
          </a:p>
        </p:txBody>
      </p:sp>
      <p:sp>
        <p:nvSpPr>
          <p:cNvPr id="7" name="TextBox 6">
            <a:extLst>
              <a:ext uri="{FF2B5EF4-FFF2-40B4-BE49-F238E27FC236}">
                <a16:creationId xmlns:a16="http://schemas.microsoft.com/office/drawing/2014/main" id="{8BC3FA06-BB62-0310-3DA2-96EA92A65AE5}"/>
              </a:ext>
            </a:extLst>
          </p:cNvPr>
          <p:cNvSpPr txBox="1"/>
          <p:nvPr/>
        </p:nvSpPr>
        <p:spPr>
          <a:xfrm>
            <a:off x="514902" y="5446942"/>
            <a:ext cx="6376669" cy="615898"/>
          </a:xfrm>
          <a:prstGeom prst="rect">
            <a:avLst/>
          </a:prstGeom>
          <a:noFill/>
        </p:spPr>
        <p:txBody>
          <a:bodyPr wrap="square" rtlCol="0">
            <a:spAutoFit/>
          </a:bodyPr>
          <a:lstStyle/>
          <a:p>
            <a:pPr marL="228600" indent="-228600">
              <a:buAutoNum type="arabicPeriod"/>
            </a:pPr>
            <a:r>
              <a:rPr lang="en-US" sz="727" dirty="0"/>
              <a:t>Coleman, C. N., et al. (2011). Triage and treatment tools for use in a scarce resources–crisis standards of care setting after a nuclear detonation. Disaster Medicine and Public Health Preparedness, 5(S1), S111–S122. </a:t>
            </a:r>
            <a:r>
              <a:rPr lang="en-US" sz="727" dirty="0">
                <a:hlinkClick r:id="rcId6bad45e917614641"/>
              </a:rPr>
              <a:t>https://doi.org/10.1001/dmp.2011.22</a:t>
            </a:r>
            <a:endParaRPr lang="en-US" sz="727" dirty="0"/>
          </a:p>
          <a:p>
            <a:pPr marL="228600" indent="-228600">
              <a:buAutoNum type="arabicPeriod"/>
            </a:pPr>
            <a:r>
              <a:rPr lang="en-US" sz="727" dirty="0" err="1"/>
              <a:t>Dainiak</a:t>
            </a:r>
            <a:r>
              <a:rPr lang="en-US" sz="727" dirty="0"/>
              <a:t>, N., &amp; Albanese, J</a:t>
            </a:r>
            <a:r>
              <a:rPr lang="en-US" sz="727" b="1" dirty="0"/>
              <a:t>.</a:t>
            </a:r>
            <a:r>
              <a:rPr lang="en-US" sz="727" dirty="0"/>
              <a:t> (2022). Medical management of acute radiation syndrome. </a:t>
            </a:r>
            <a:r>
              <a:rPr lang="en-US" sz="727" i="1" dirty="0"/>
              <a:t>Journal of Radiological Protection, 42</a:t>
            </a:r>
            <a:r>
              <a:rPr lang="en-US" sz="727" dirty="0"/>
              <a:t>(3). </a:t>
            </a:r>
            <a:r>
              <a:rPr lang="en-US" sz="727" dirty="0">
                <a:hlinkClick r:id="rcIddaca293bef094f1d"/>
              </a:rPr>
              <a:t>https://doi.org/10.1088/1361-6498/ac7d18</a:t>
            </a:r>
            <a:r>
              <a:rPr lang="en-US" sz="727" dirty="0"/>
              <a:t> </a:t>
            </a:r>
          </a:p>
          <a:p>
            <a:pPr marL="228600" indent="-228600">
              <a:buAutoNum type="arabicPeriod"/>
            </a:pPr>
            <a:endParaRPr lang="en-US" sz="727" dirty="0"/>
          </a:p>
        </p:txBody>
      </p:sp>
      <p:grpSp>
        <p:nvGrpSpPr>
          <p:cNvPr id="8" name="Group 7">
            <a:extLst>
              <a:ext uri="{FF2B5EF4-FFF2-40B4-BE49-F238E27FC236}">
                <a16:creationId xmlns:a16="http://schemas.microsoft.com/office/drawing/2014/main" id="{07A09467-06EA-567B-5AB5-8F40E710FB9A}"/>
              </a:ext>
            </a:extLst>
          </p:cNvPr>
          <p:cNvGrpSpPr/>
          <p:nvPr/>
        </p:nvGrpSpPr>
        <p:grpSpPr>
          <a:xfrm>
            <a:off x="6234195" y="1761333"/>
            <a:ext cx="5774348" cy="2776652"/>
            <a:chOff x="6348394" y="1622710"/>
            <a:chExt cx="5774348" cy="2776652"/>
          </a:xfrm>
        </p:grpSpPr>
        <p:grpSp>
          <p:nvGrpSpPr>
            <p:cNvPr id="9" name="Group 8">
              <a:extLst>
                <a:ext uri="{FF2B5EF4-FFF2-40B4-BE49-F238E27FC236}">
                  <a16:creationId xmlns:a16="http://schemas.microsoft.com/office/drawing/2014/main" id="{04A9F5C6-A42F-8F5F-9996-19D983EAF808}"/>
                </a:ext>
              </a:extLst>
            </p:cNvPr>
            <p:cNvGrpSpPr/>
            <p:nvPr/>
          </p:nvGrpSpPr>
          <p:grpSpPr>
            <a:xfrm>
              <a:off x="7574220" y="1757819"/>
              <a:ext cx="4469847" cy="2002335"/>
              <a:chOff x="7150701" y="1757819"/>
              <a:chExt cx="4469847" cy="2002335"/>
            </a:xfrm>
          </p:grpSpPr>
          <p:sp>
            <p:nvSpPr>
              <p:cNvPr id="20" name="Rectangle 19">
                <a:extLst>
                  <a:ext uri="{FF2B5EF4-FFF2-40B4-BE49-F238E27FC236}">
                    <a16:creationId xmlns:a16="http://schemas.microsoft.com/office/drawing/2014/main" id="{C6B4E98D-907E-8C6B-15AD-25E506925EEE}"/>
                  </a:ext>
                </a:extLst>
              </p:cNvPr>
              <p:cNvSpPr/>
              <p:nvPr/>
            </p:nvSpPr>
            <p:spPr>
              <a:xfrm>
                <a:off x="7150701" y="1757819"/>
                <a:ext cx="1062778" cy="16634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Expectant</a:t>
                </a:r>
              </a:p>
            </p:txBody>
          </p:sp>
          <p:sp>
            <p:nvSpPr>
              <p:cNvPr id="21" name="Rectangle 20">
                <a:extLst>
                  <a:ext uri="{FF2B5EF4-FFF2-40B4-BE49-F238E27FC236}">
                    <a16:creationId xmlns:a16="http://schemas.microsoft.com/office/drawing/2014/main" id="{596B6310-3542-8735-8DAF-B293E2B4B38E}"/>
                  </a:ext>
                </a:extLst>
              </p:cNvPr>
              <p:cNvSpPr/>
              <p:nvPr/>
            </p:nvSpPr>
            <p:spPr>
              <a:xfrm>
                <a:off x="10550122" y="1757819"/>
                <a:ext cx="1062778" cy="33115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Expectant</a:t>
                </a:r>
              </a:p>
            </p:txBody>
          </p:sp>
          <p:sp>
            <p:nvSpPr>
              <p:cNvPr id="22" name="Rectangle 21">
                <a:extLst>
                  <a:ext uri="{FF2B5EF4-FFF2-40B4-BE49-F238E27FC236}">
                    <a16:creationId xmlns:a16="http://schemas.microsoft.com/office/drawing/2014/main" id="{73F5500A-F84E-4023-1A22-30DE983CC235}"/>
                  </a:ext>
                </a:extLst>
              </p:cNvPr>
              <p:cNvSpPr/>
              <p:nvPr/>
            </p:nvSpPr>
            <p:spPr>
              <a:xfrm>
                <a:off x="9416982" y="1757819"/>
                <a:ext cx="1062778" cy="33115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Expectant</a:t>
                </a:r>
              </a:p>
              <a:p>
                <a:pPr algn="ctr"/>
                <a:endParaRPr lang="en-US" dirty="0"/>
              </a:p>
            </p:txBody>
          </p:sp>
          <p:sp>
            <p:nvSpPr>
              <p:cNvPr id="23" name="Rectangle 22">
                <a:extLst>
                  <a:ext uri="{FF2B5EF4-FFF2-40B4-BE49-F238E27FC236}">
                    <a16:creationId xmlns:a16="http://schemas.microsoft.com/office/drawing/2014/main" id="{FFDEE239-FDE4-61FD-71C3-C808AD727D6E}"/>
                  </a:ext>
                </a:extLst>
              </p:cNvPr>
              <p:cNvSpPr/>
              <p:nvPr/>
            </p:nvSpPr>
            <p:spPr>
              <a:xfrm>
                <a:off x="8283841" y="1757819"/>
                <a:ext cx="1062778" cy="33115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Expectant</a:t>
                </a:r>
              </a:p>
            </p:txBody>
          </p:sp>
          <p:sp>
            <p:nvSpPr>
              <p:cNvPr id="24" name="Rectangle 23">
                <a:extLst>
                  <a:ext uri="{FF2B5EF4-FFF2-40B4-BE49-F238E27FC236}">
                    <a16:creationId xmlns:a16="http://schemas.microsoft.com/office/drawing/2014/main" id="{252A72DC-7E15-213D-0936-D3F8B2B789E2}"/>
                  </a:ext>
                </a:extLst>
              </p:cNvPr>
              <p:cNvSpPr/>
              <p:nvPr/>
            </p:nvSpPr>
            <p:spPr>
              <a:xfrm>
                <a:off x="7158350" y="2173689"/>
                <a:ext cx="1062778" cy="331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sp>
            <p:nvSpPr>
              <p:cNvPr id="25" name="Rectangle 24">
                <a:extLst>
                  <a:ext uri="{FF2B5EF4-FFF2-40B4-BE49-F238E27FC236}">
                    <a16:creationId xmlns:a16="http://schemas.microsoft.com/office/drawing/2014/main" id="{B4F99BA3-A93A-769A-C210-523F7BD78744}"/>
                  </a:ext>
                </a:extLst>
              </p:cNvPr>
              <p:cNvSpPr/>
              <p:nvPr/>
            </p:nvSpPr>
            <p:spPr>
              <a:xfrm>
                <a:off x="10557770" y="2173689"/>
                <a:ext cx="1062778" cy="33115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Expectant</a:t>
                </a:r>
              </a:p>
            </p:txBody>
          </p:sp>
          <p:sp>
            <p:nvSpPr>
              <p:cNvPr id="26" name="Rectangle 25">
                <a:extLst>
                  <a:ext uri="{FF2B5EF4-FFF2-40B4-BE49-F238E27FC236}">
                    <a16:creationId xmlns:a16="http://schemas.microsoft.com/office/drawing/2014/main" id="{8B428C68-126E-2050-3CB9-D1D9585FBDE0}"/>
                  </a:ext>
                </a:extLst>
              </p:cNvPr>
              <p:cNvSpPr/>
              <p:nvPr/>
            </p:nvSpPr>
            <p:spPr>
              <a:xfrm>
                <a:off x="9424630" y="2173689"/>
                <a:ext cx="1062778" cy="33115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Delayed</a:t>
                </a:r>
              </a:p>
            </p:txBody>
          </p:sp>
          <p:sp>
            <p:nvSpPr>
              <p:cNvPr id="27" name="Rectangle 26">
                <a:extLst>
                  <a:ext uri="{FF2B5EF4-FFF2-40B4-BE49-F238E27FC236}">
                    <a16:creationId xmlns:a16="http://schemas.microsoft.com/office/drawing/2014/main" id="{0B35E443-F4B3-C060-B45A-09BBE220478B}"/>
                  </a:ext>
                </a:extLst>
              </p:cNvPr>
              <p:cNvSpPr/>
              <p:nvPr/>
            </p:nvSpPr>
            <p:spPr>
              <a:xfrm>
                <a:off x="8291490" y="2173689"/>
                <a:ext cx="1062778" cy="331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sp>
            <p:nvSpPr>
              <p:cNvPr id="28" name="Rectangle 27">
                <a:extLst>
                  <a:ext uri="{FF2B5EF4-FFF2-40B4-BE49-F238E27FC236}">
                    <a16:creationId xmlns:a16="http://schemas.microsoft.com/office/drawing/2014/main" id="{57C9B19D-D75F-368B-FBFF-DC43096894F7}"/>
                  </a:ext>
                </a:extLst>
              </p:cNvPr>
              <p:cNvSpPr/>
              <p:nvPr/>
            </p:nvSpPr>
            <p:spPr>
              <a:xfrm>
                <a:off x="7158350" y="2597260"/>
                <a:ext cx="1062778" cy="331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sp>
            <p:nvSpPr>
              <p:cNvPr id="29" name="Rectangle 28">
                <a:extLst>
                  <a:ext uri="{FF2B5EF4-FFF2-40B4-BE49-F238E27FC236}">
                    <a16:creationId xmlns:a16="http://schemas.microsoft.com/office/drawing/2014/main" id="{1ECAE93C-7915-D063-42F7-BEAB130782EF}"/>
                  </a:ext>
                </a:extLst>
              </p:cNvPr>
              <p:cNvSpPr/>
              <p:nvPr/>
            </p:nvSpPr>
            <p:spPr>
              <a:xfrm>
                <a:off x="10557770" y="2597260"/>
                <a:ext cx="1062778" cy="331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sp>
            <p:nvSpPr>
              <p:cNvPr id="30" name="Rectangle 29">
                <a:extLst>
                  <a:ext uri="{FF2B5EF4-FFF2-40B4-BE49-F238E27FC236}">
                    <a16:creationId xmlns:a16="http://schemas.microsoft.com/office/drawing/2014/main" id="{2A98CD20-E6FC-18AA-4262-B142E07E9355}"/>
                  </a:ext>
                </a:extLst>
              </p:cNvPr>
              <p:cNvSpPr/>
              <p:nvPr/>
            </p:nvSpPr>
            <p:spPr>
              <a:xfrm>
                <a:off x="9424630" y="2597260"/>
                <a:ext cx="1062778" cy="331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sp>
            <p:nvSpPr>
              <p:cNvPr id="31" name="Rectangle 30">
                <a:extLst>
                  <a:ext uri="{FF2B5EF4-FFF2-40B4-BE49-F238E27FC236}">
                    <a16:creationId xmlns:a16="http://schemas.microsoft.com/office/drawing/2014/main" id="{6E9A7E22-9C9B-2A1C-A82B-36E7D9C80184}"/>
                  </a:ext>
                </a:extLst>
              </p:cNvPr>
              <p:cNvSpPr/>
              <p:nvPr/>
            </p:nvSpPr>
            <p:spPr>
              <a:xfrm>
                <a:off x="8291490" y="2597260"/>
                <a:ext cx="1062778" cy="33115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sp>
            <p:nvSpPr>
              <p:cNvPr id="32" name="Rectangle 31">
                <a:extLst>
                  <a:ext uri="{FF2B5EF4-FFF2-40B4-BE49-F238E27FC236}">
                    <a16:creationId xmlns:a16="http://schemas.microsoft.com/office/drawing/2014/main" id="{0E1C09DB-3641-8D59-8101-5CE2AC44A164}"/>
                  </a:ext>
                </a:extLst>
              </p:cNvPr>
              <p:cNvSpPr/>
              <p:nvPr/>
            </p:nvSpPr>
            <p:spPr>
              <a:xfrm>
                <a:off x="7158350" y="3005428"/>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3" name="Rectangle 32">
                <a:extLst>
                  <a:ext uri="{FF2B5EF4-FFF2-40B4-BE49-F238E27FC236}">
                    <a16:creationId xmlns:a16="http://schemas.microsoft.com/office/drawing/2014/main" id="{8884CF9E-1CE7-CCE6-937D-C7D0B3352902}"/>
                  </a:ext>
                </a:extLst>
              </p:cNvPr>
              <p:cNvSpPr/>
              <p:nvPr/>
            </p:nvSpPr>
            <p:spPr>
              <a:xfrm>
                <a:off x="10557770" y="3005428"/>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4" name="Rectangle 33">
                <a:extLst>
                  <a:ext uri="{FF2B5EF4-FFF2-40B4-BE49-F238E27FC236}">
                    <a16:creationId xmlns:a16="http://schemas.microsoft.com/office/drawing/2014/main" id="{CA15EB06-3508-5E6F-0A1F-1DBEC381FD4D}"/>
                  </a:ext>
                </a:extLst>
              </p:cNvPr>
              <p:cNvSpPr/>
              <p:nvPr/>
            </p:nvSpPr>
            <p:spPr>
              <a:xfrm>
                <a:off x="9424630" y="3005428"/>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5" name="Rectangle 34">
                <a:extLst>
                  <a:ext uri="{FF2B5EF4-FFF2-40B4-BE49-F238E27FC236}">
                    <a16:creationId xmlns:a16="http://schemas.microsoft.com/office/drawing/2014/main" id="{8E0CA2A5-1A5B-891E-9566-53E7A74DCC10}"/>
                  </a:ext>
                </a:extLst>
              </p:cNvPr>
              <p:cNvSpPr/>
              <p:nvPr/>
            </p:nvSpPr>
            <p:spPr>
              <a:xfrm>
                <a:off x="8291490" y="3005428"/>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6" name="Rectangle 35">
                <a:extLst>
                  <a:ext uri="{FF2B5EF4-FFF2-40B4-BE49-F238E27FC236}">
                    <a16:creationId xmlns:a16="http://schemas.microsoft.com/office/drawing/2014/main" id="{1758784E-06DD-BEED-99AD-789C75EF8328}"/>
                  </a:ext>
                </a:extLst>
              </p:cNvPr>
              <p:cNvSpPr/>
              <p:nvPr/>
            </p:nvSpPr>
            <p:spPr>
              <a:xfrm>
                <a:off x="7158350" y="3429000"/>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7" name="Rectangle 36">
                <a:extLst>
                  <a:ext uri="{FF2B5EF4-FFF2-40B4-BE49-F238E27FC236}">
                    <a16:creationId xmlns:a16="http://schemas.microsoft.com/office/drawing/2014/main" id="{E49D8F59-143C-A471-6D60-4D34ACF64137}"/>
                  </a:ext>
                </a:extLst>
              </p:cNvPr>
              <p:cNvSpPr/>
              <p:nvPr/>
            </p:nvSpPr>
            <p:spPr>
              <a:xfrm>
                <a:off x="10557770" y="3429000"/>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8" name="Rectangle 37">
                <a:extLst>
                  <a:ext uri="{FF2B5EF4-FFF2-40B4-BE49-F238E27FC236}">
                    <a16:creationId xmlns:a16="http://schemas.microsoft.com/office/drawing/2014/main" id="{2E3A6EBE-1318-73C6-E72E-E07B5526C219}"/>
                  </a:ext>
                </a:extLst>
              </p:cNvPr>
              <p:cNvSpPr/>
              <p:nvPr/>
            </p:nvSpPr>
            <p:spPr>
              <a:xfrm>
                <a:off x="9424630" y="3429000"/>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39" name="Rectangle 38">
                <a:extLst>
                  <a:ext uri="{FF2B5EF4-FFF2-40B4-BE49-F238E27FC236}">
                    <a16:creationId xmlns:a16="http://schemas.microsoft.com/office/drawing/2014/main" id="{8048842A-695B-64BE-117D-9B6F1FEB526C}"/>
                  </a:ext>
                </a:extLst>
              </p:cNvPr>
              <p:cNvSpPr/>
              <p:nvPr/>
            </p:nvSpPr>
            <p:spPr>
              <a:xfrm>
                <a:off x="8291490" y="3429000"/>
                <a:ext cx="1062778" cy="331155"/>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Minimal</a:t>
                </a:r>
              </a:p>
            </p:txBody>
          </p:sp>
          <p:sp>
            <p:nvSpPr>
              <p:cNvPr id="40" name="Rectangle 39">
                <a:extLst>
                  <a:ext uri="{FF2B5EF4-FFF2-40B4-BE49-F238E27FC236}">
                    <a16:creationId xmlns:a16="http://schemas.microsoft.com/office/drawing/2014/main" id="{26D710A4-9594-17A2-7B8E-0A2E57886966}"/>
                  </a:ext>
                </a:extLst>
              </p:cNvPr>
              <p:cNvSpPr/>
              <p:nvPr/>
            </p:nvSpPr>
            <p:spPr>
              <a:xfrm>
                <a:off x="7158350" y="1904144"/>
                <a:ext cx="1062778" cy="16634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Immediate</a:t>
                </a:r>
              </a:p>
            </p:txBody>
          </p:sp>
        </p:grpSp>
        <p:cxnSp>
          <p:nvCxnSpPr>
            <p:cNvPr id="10" name="Straight Arrow Connector 9">
              <a:extLst>
                <a:ext uri="{FF2B5EF4-FFF2-40B4-BE49-F238E27FC236}">
                  <a16:creationId xmlns:a16="http://schemas.microsoft.com/office/drawing/2014/main" id="{6466F842-B42A-2231-5964-724475304CF3}"/>
                </a:ext>
              </a:extLst>
            </p:cNvPr>
            <p:cNvCxnSpPr>
              <a:cxnSpLocks/>
            </p:cNvCxnSpPr>
            <p:nvPr/>
          </p:nvCxnSpPr>
          <p:spPr>
            <a:xfrm flipV="1">
              <a:off x="7435596" y="1719313"/>
              <a:ext cx="0" cy="217176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7ED72718-797E-D675-F344-DAC42537EE2F}"/>
                </a:ext>
              </a:extLst>
            </p:cNvPr>
            <p:cNvCxnSpPr>
              <a:cxnSpLocks/>
            </p:cNvCxnSpPr>
            <p:nvPr/>
          </p:nvCxnSpPr>
          <p:spPr>
            <a:xfrm>
              <a:off x="7435596" y="3891077"/>
              <a:ext cx="4554614"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2EB7AF2-CC54-8F4B-10CE-852BCD3D1AA4}"/>
                </a:ext>
              </a:extLst>
            </p:cNvPr>
            <p:cNvSpPr txBox="1"/>
            <p:nvPr/>
          </p:nvSpPr>
          <p:spPr>
            <a:xfrm>
              <a:off x="6348394" y="3983492"/>
              <a:ext cx="5413610" cy="373271"/>
            </a:xfrm>
            <a:prstGeom prst="rect">
              <a:avLst/>
            </a:prstGeom>
            <a:noFill/>
          </p:spPr>
          <p:txBody>
            <a:bodyPr wrap="none" rtlCol="0">
              <a:spAutoFit/>
            </a:bodyPr>
            <a:lstStyle/>
            <a:p>
              <a:r>
                <a:rPr lang="en-US" sz="970" b="1" dirty="0"/>
                <a:t> Resource Availability:</a:t>
              </a:r>
              <a:r>
                <a:rPr lang="en-US" b="1" dirty="0"/>
                <a:t>	</a:t>
              </a:r>
              <a:r>
                <a:rPr lang="en-US" sz="970" dirty="0"/>
                <a:t>Normal		Good		Fair		Poor</a:t>
              </a:r>
            </a:p>
            <a:p>
              <a:endParaRPr lang="en-US" sz="970" dirty="0"/>
            </a:p>
          </p:txBody>
        </p:sp>
        <p:sp>
          <p:nvSpPr>
            <p:cNvPr id="13" name="TextBox 12">
              <a:extLst>
                <a:ext uri="{FF2B5EF4-FFF2-40B4-BE49-F238E27FC236}">
                  <a16:creationId xmlns:a16="http://schemas.microsoft.com/office/drawing/2014/main" id="{72E66A75-913D-4F99-6E2F-183554862C2D}"/>
                </a:ext>
              </a:extLst>
            </p:cNvPr>
            <p:cNvSpPr txBox="1"/>
            <p:nvPr/>
          </p:nvSpPr>
          <p:spPr>
            <a:xfrm>
              <a:off x="6372818" y="4175399"/>
              <a:ext cx="5434023" cy="223963"/>
            </a:xfrm>
            <a:prstGeom prst="rect">
              <a:avLst/>
            </a:prstGeom>
            <a:noFill/>
          </p:spPr>
          <p:txBody>
            <a:bodyPr wrap="none" rtlCol="0">
              <a:spAutoFit/>
            </a:bodyPr>
            <a:lstStyle/>
            <a:p>
              <a:r>
                <a:rPr lang="en-US" sz="970" b="1" dirty="0"/>
                <a:t>Standard of Care: </a:t>
              </a:r>
              <a:r>
                <a:rPr lang="en-US" b="1" dirty="0"/>
                <a:t>	         </a:t>
              </a:r>
              <a:r>
                <a:rPr lang="en-US" sz="970" dirty="0"/>
                <a:t>Conventional	         Contingency		Crisis		Criss</a:t>
              </a:r>
            </a:p>
          </p:txBody>
        </p:sp>
        <p:sp>
          <p:nvSpPr>
            <p:cNvPr id="14" name="TextBox 13">
              <a:extLst>
                <a:ext uri="{FF2B5EF4-FFF2-40B4-BE49-F238E27FC236}">
                  <a16:creationId xmlns:a16="http://schemas.microsoft.com/office/drawing/2014/main" id="{21B979D9-F42F-7638-B5AA-868D1B0ABF50}"/>
                </a:ext>
              </a:extLst>
            </p:cNvPr>
            <p:cNvSpPr txBox="1"/>
            <p:nvPr/>
          </p:nvSpPr>
          <p:spPr>
            <a:xfrm>
              <a:off x="6765358" y="1765521"/>
              <a:ext cx="671889" cy="317281"/>
            </a:xfrm>
            <a:prstGeom prst="rect">
              <a:avLst/>
            </a:prstGeom>
            <a:noFill/>
          </p:spPr>
          <p:txBody>
            <a:bodyPr wrap="none" rtlCol="0">
              <a:spAutoFit/>
            </a:bodyPr>
            <a:lstStyle/>
            <a:p>
              <a:pPr algn="ctr"/>
              <a:r>
                <a:rPr lang="en-US" sz="848" b="1" dirty="0"/>
                <a:t>&gt;10</a:t>
              </a:r>
            </a:p>
            <a:p>
              <a:r>
                <a:rPr lang="en-US" sz="848" b="1" dirty="0"/>
                <a:t>Likely fatal</a:t>
              </a:r>
            </a:p>
          </p:txBody>
        </p:sp>
        <p:sp>
          <p:nvSpPr>
            <p:cNvPr id="15" name="TextBox 14">
              <a:extLst>
                <a:ext uri="{FF2B5EF4-FFF2-40B4-BE49-F238E27FC236}">
                  <a16:creationId xmlns:a16="http://schemas.microsoft.com/office/drawing/2014/main" id="{8B53B66B-73C5-AC17-A8BF-F1A921BAA896}"/>
                </a:ext>
              </a:extLst>
            </p:cNvPr>
            <p:cNvSpPr txBox="1"/>
            <p:nvPr/>
          </p:nvSpPr>
          <p:spPr>
            <a:xfrm>
              <a:off x="6804047" y="2233771"/>
              <a:ext cx="468729" cy="317281"/>
            </a:xfrm>
            <a:prstGeom prst="rect">
              <a:avLst/>
            </a:prstGeom>
            <a:noFill/>
          </p:spPr>
          <p:txBody>
            <a:bodyPr wrap="none" rtlCol="0">
              <a:spAutoFit/>
            </a:bodyPr>
            <a:lstStyle/>
            <a:p>
              <a:pPr algn="ctr"/>
              <a:r>
                <a:rPr lang="en-US" sz="848" b="1" dirty="0"/>
                <a:t>6 - 10</a:t>
              </a:r>
            </a:p>
            <a:p>
              <a:r>
                <a:rPr lang="en-US" sz="848" b="1" dirty="0"/>
                <a:t>Severe</a:t>
              </a:r>
            </a:p>
          </p:txBody>
        </p:sp>
        <p:sp>
          <p:nvSpPr>
            <p:cNvPr id="16" name="TextBox 15">
              <a:extLst>
                <a:ext uri="{FF2B5EF4-FFF2-40B4-BE49-F238E27FC236}">
                  <a16:creationId xmlns:a16="http://schemas.microsoft.com/office/drawing/2014/main" id="{33162014-23B2-F1F9-1473-8B1B10683E2F}"/>
                </a:ext>
              </a:extLst>
            </p:cNvPr>
            <p:cNvSpPr txBox="1"/>
            <p:nvPr/>
          </p:nvSpPr>
          <p:spPr>
            <a:xfrm>
              <a:off x="6745820" y="2649641"/>
              <a:ext cx="594124" cy="317281"/>
            </a:xfrm>
            <a:prstGeom prst="rect">
              <a:avLst/>
            </a:prstGeom>
            <a:noFill/>
          </p:spPr>
          <p:txBody>
            <a:bodyPr wrap="none" rtlCol="0">
              <a:spAutoFit/>
            </a:bodyPr>
            <a:lstStyle/>
            <a:p>
              <a:pPr algn="ctr"/>
              <a:r>
                <a:rPr lang="en-US" sz="848" b="1" dirty="0"/>
                <a:t>&gt;2 - 6</a:t>
              </a:r>
            </a:p>
            <a:p>
              <a:r>
                <a:rPr lang="en-US" sz="848" b="1" dirty="0"/>
                <a:t>Moderate</a:t>
              </a:r>
            </a:p>
          </p:txBody>
        </p:sp>
        <p:sp>
          <p:nvSpPr>
            <p:cNvPr id="17" name="TextBox 16">
              <a:extLst>
                <a:ext uri="{FF2B5EF4-FFF2-40B4-BE49-F238E27FC236}">
                  <a16:creationId xmlns:a16="http://schemas.microsoft.com/office/drawing/2014/main" id="{B9810DA8-D771-CD10-3CD8-73A2F4289807}"/>
                </a:ext>
              </a:extLst>
            </p:cNvPr>
            <p:cNvSpPr txBox="1"/>
            <p:nvPr/>
          </p:nvSpPr>
          <p:spPr>
            <a:xfrm>
              <a:off x="6790181" y="3065511"/>
              <a:ext cx="545521" cy="317281"/>
            </a:xfrm>
            <a:prstGeom prst="rect">
              <a:avLst/>
            </a:prstGeom>
            <a:noFill/>
          </p:spPr>
          <p:txBody>
            <a:bodyPr wrap="none" rtlCol="0">
              <a:spAutoFit/>
            </a:bodyPr>
            <a:lstStyle/>
            <a:p>
              <a:pPr algn="ctr"/>
              <a:r>
                <a:rPr lang="en-US" sz="848" b="1" dirty="0"/>
                <a:t>&gt;0.5 - &lt;2</a:t>
              </a:r>
            </a:p>
            <a:p>
              <a:r>
                <a:rPr lang="en-US" sz="848" b="1" dirty="0"/>
                <a:t>Minimal</a:t>
              </a:r>
            </a:p>
          </p:txBody>
        </p:sp>
        <p:sp>
          <p:nvSpPr>
            <p:cNvPr id="18" name="TextBox 17">
              <a:extLst>
                <a:ext uri="{FF2B5EF4-FFF2-40B4-BE49-F238E27FC236}">
                  <a16:creationId xmlns:a16="http://schemas.microsoft.com/office/drawing/2014/main" id="{FF0FF8C7-5D98-048B-5E58-834CCCAD253C}"/>
                </a:ext>
              </a:extLst>
            </p:cNvPr>
            <p:cNvSpPr txBox="1"/>
            <p:nvPr/>
          </p:nvSpPr>
          <p:spPr>
            <a:xfrm>
              <a:off x="6803269" y="3481380"/>
              <a:ext cx="516359" cy="317281"/>
            </a:xfrm>
            <a:prstGeom prst="rect">
              <a:avLst/>
            </a:prstGeom>
            <a:noFill/>
          </p:spPr>
          <p:txBody>
            <a:bodyPr wrap="none" rtlCol="0">
              <a:spAutoFit/>
            </a:bodyPr>
            <a:lstStyle/>
            <a:p>
              <a:pPr algn="ctr"/>
              <a:r>
                <a:rPr lang="en-US" sz="848" b="1" dirty="0"/>
                <a:t>&lt;0.5</a:t>
              </a:r>
            </a:p>
            <a:p>
              <a:r>
                <a:rPr lang="en-US" sz="848" b="1" dirty="0"/>
                <a:t>Minimal</a:t>
              </a:r>
            </a:p>
          </p:txBody>
        </p:sp>
        <p:sp>
          <p:nvSpPr>
            <p:cNvPr id="19" name="Rectangle 18">
              <a:extLst>
                <a:ext uri="{FF2B5EF4-FFF2-40B4-BE49-F238E27FC236}">
                  <a16:creationId xmlns:a16="http://schemas.microsoft.com/office/drawing/2014/main" id="{AA26BEAF-7F1F-295A-8589-1D2EDE0B31F1}"/>
                </a:ext>
              </a:extLst>
            </p:cNvPr>
            <p:cNvSpPr/>
            <p:nvPr/>
          </p:nvSpPr>
          <p:spPr>
            <a:xfrm>
              <a:off x="6368556" y="1622710"/>
              <a:ext cx="5754185" cy="277665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EEC7A2FC-BF5C-E0A5-6811-779348FAF045}"/>
              </a:ext>
            </a:extLst>
          </p:cNvPr>
          <p:cNvSpPr txBox="1"/>
          <p:nvPr/>
        </p:nvSpPr>
        <p:spPr>
          <a:xfrm>
            <a:off x="6180591" y="4584193"/>
            <a:ext cx="5827952" cy="429262"/>
          </a:xfrm>
          <a:prstGeom prst="rect">
            <a:avLst/>
          </a:prstGeom>
          <a:noFill/>
        </p:spPr>
        <p:txBody>
          <a:bodyPr wrap="square" rtlCol="0">
            <a:spAutoFit/>
          </a:bodyPr>
          <a:lstStyle/>
          <a:p>
            <a:r>
              <a:rPr lang="en-US" sz="1212" dirty="0"/>
              <a:t>Radiation Dose-Based Triage and Treatment Prioritization</a:t>
            </a:r>
          </a:p>
          <a:p>
            <a:endParaRPr lang="en-US" sz="1212" dirty="0"/>
          </a:p>
        </p:txBody>
      </p:sp>
    </p:spTree>
    <p:extLst>
      <p:ext uri="{BB962C8B-B14F-4D97-AF65-F5344CB8AC3E}">
        <p14:creationId xmlns:p14="http://schemas.microsoft.com/office/powerpoint/2010/main" val="3599047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314BB3-77F8-EDE0-BD64-AF59EE857DE1}"/>
              </a:ext>
            </a:extLst>
          </p:cNvPr>
          <p:cNvSpPr txBox="1">
            <a:spLocks/>
          </p:cNvSpPr>
          <p:nvPr/>
        </p:nvSpPr>
        <p:spPr>
          <a:xfrm>
            <a:off x="609557" y="748950"/>
            <a:ext cx="10846113" cy="503917"/>
          </a:xfrm>
          <a:prstGeom prst="rect">
            <a:avLst/>
          </a:prstGeom>
        </p:spPr>
        <p:txBody>
          <a:bodyPr wrap="square" lIns="0" tIns="0" rIns="0" bIns="0" anchor="b">
            <a:spAutoFit/>
          </a:bodyPr>
          <a:lstStyle>
            <a:lvl1pPr>
              <a:defRPr sz="3274" b="1" i="0">
                <a:solidFill>
                  <a:schemeClr val="accent1"/>
                </a:solidFill>
                <a:latin typeface="Averta Bold" pitchFamily="2" charset="77"/>
                <a:ea typeface="+mj-ea"/>
                <a:cs typeface="+mj-cs"/>
              </a:defRPr>
            </a:lvl1pPr>
          </a:lstStyle>
          <a:p>
            <a:r>
              <a:rPr lang="en-US" dirty="0"/>
              <a:t>Key Take-Aways</a:t>
            </a:r>
          </a:p>
        </p:txBody>
      </p:sp>
      <p:sp>
        <p:nvSpPr>
          <p:cNvPr id="5" name="Text Placeholder 2">
            <a:extLst>
              <a:ext uri="{FF2B5EF4-FFF2-40B4-BE49-F238E27FC236}">
                <a16:creationId xmlns:a16="http://schemas.microsoft.com/office/drawing/2014/main" id="{A68AD81E-D971-15AC-3365-D8487FE65779}"/>
              </a:ext>
            </a:extLst>
          </p:cNvPr>
          <p:cNvSpPr>
            <a:spLocks noGrp="1"/>
          </p:cNvSpPr>
          <p:nvPr>
            <p:ph type="body" sz="quarter" idx="11"/>
          </p:nvPr>
        </p:nvSpPr>
        <p:spPr>
          <a:xfrm>
            <a:off x="609364" y="1754245"/>
            <a:ext cx="5486207" cy="2986175"/>
          </a:xfrm>
        </p:spPr>
        <p:txBody>
          <a:bodyPr/>
          <a:lstStyle/>
          <a:p>
            <a:r>
              <a:rPr lang="en-US" sz="1455" b="1" dirty="0">
                <a:solidFill>
                  <a:srgbClr val="00B0F0"/>
                </a:solidFill>
              </a:rPr>
              <a:t>1. ARS severity is dose-dependent</a:t>
            </a:r>
          </a:p>
          <a:p>
            <a:pPr marL="685800" lvl="1" indent="-228600">
              <a:buFont typeface="Courier New" panose="02070309020205020404" pitchFamily="49" charset="0"/>
              <a:buChar char="o"/>
            </a:pPr>
            <a:r>
              <a:rPr lang="en-US" dirty="0"/>
              <a:t>Higher dose = faster symptom onset, more severe illness and lower survival probability</a:t>
            </a:r>
          </a:p>
          <a:p>
            <a:pPr marL="457200" indent="-457200">
              <a:buFont typeface="Wingdings" panose="05000000000000000000" pitchFamily="2" charset="2"/>
              <a:buChar char="§"/>
            </a:pPr>
            <a:endParaRPr lang="en-US" dirty="0"/>
          </a:p>
          <a:p>
            <a:r>
              <a:rPr lang="en-US" sz="1455" b="1" dirty="0">
                <a:solidFill>
                  <a:srgbClr val="00B0F0"/>
                </a:solidFill>
              </a:rPr>
              <a:t>2. Symptom timing guides triage</a:t>
            </a:r>
          </a:p>
          <a:p>
            <a:pPr marL="685800" lvl="1" indent="-228600">
              <a:buFont typeface="Courier New" panose="02070309020205020404" pitchFamily="49" charset="0"/>
              <a:buChar char="o"/>
            </a:pPr>
            <a:r>
              <a:rPr lang="en-US" dirty="0"/>
              <a:t>Time to vomiting and lymphocyte depletion are key early indicators</a:t>
            </a:r>
          </a:p>
          <a:p>
            <a:endParaRPr lang="en-US" dirty="0"/>
          </a:p>
          <a:p>
            <a:r>
              <a:rPr lang="en-US" sz="1455" b="1" dirty="0">
                <a:solidFill>
                  <a:srgbClr val="00B0F0"/>
                </a:solidFill>
              </a:rPr>
              <a:t>3. ARS management is syndrome-specific</a:t>
            </a:r>
          </a:p>
          <a:p>
            <a:pPr marL="685800" lvl="1" indent="-228600">
              <a:buFont typeface="Courier New" panose="02070309020205020404" pitchFamily="49" charset="0"/>
              <a:buChar char="o"/>
            </a:pPr>
            <a:r>
              <a:rPr lang="en-US" dirty="0"/>
              <a:t>Hematopoietic: infection control, transfusions, G-CSF</a:t>
            </a:r>
          </a:p>
          <a:p>
            <a:pPr marL="685800" lvl="1" indent="-228600">
              <a:buFont typeface="Courier New" panose="02070309020205020404" pitchFamily="49" charset="0"/>
              <a:buChar char="o"/>
            </a:pPr>
            <a:r>
              <a:rPr lang="en-US" dirty="0"/>
              <a:t>GI: hydration, gut protection, antibiotics</a:t>
            </a:r>
          </a:p>
          <a:p>
            <a:pPr marL="685800" lvl="1" indent="-228600">
              <a:buFont typeface="Courier New" panose="02070309020205020404" pitchFamily="49" charset="0"/>
              <a:buChar char="o"/>
            </a:pPr>
            <a:r>
              <a:rPr lang="en-US" dirty="0"/>
              <a:t>Neurovascular: supportive/palliative care only</a:t>
            </a:r>
          </a:p>
          <a:p>
            <a:pPr lvl="1"/>
            <a:endParaRPr lang="en-US" dirty="0"/>
          </a:p>
          <a:p>
            <a:pPr marL="0" lvl="1"/>
            <a:endParaRPr lang="en-US" b="1" dirty="0">
              <a:solidFill>
                <a:srgbClr val="00B0F0"/>
              </a:solidFill>
            </a:endParaRPr>
          </a:p>
        </p:txBody>
      </p:sp>
      <p:sp>
        <p:nvSpPr>
          <p:cNvPr id="7" name="Text Placeholder 2">
            <a:extLst>
              <a:ext uri="{FF2B5EF4-FFF2-40B4-BE49-F238E27FC236}">
                <a16:creationId xmlns:a16="http://schemas.microsoft.com/office/drawing/2014/main" id="{91D842D7-76D1-DA2E-49BF-D6D5274B5B5D}"/>
              </a:ext>
            </a:extLst>
          </p:cNvPr>
          <p:cNvSpPr txBox="1">
            <a:spLocks/>
          </p:cNvSpPr>
          <p:nvPr/>
        </p:nvSpPr>
        <p:spPr>
          <a:xfrm>
            <a:off x="6570164" y="1754245"/>
            <a:ext cx="5486207" cy="2687558"/>
          </a:xfrm>
          <a:prstGeom prst="rect">
            <a:avLst/>
          </a:prstGeom>
        </p:spPr>
        <p:txBody>
          <a:bodyPr wrap="square" lIns="0" tIns="0" rIns="0" bIns="0">
            <a:spAutoFit/>
          </a:bodyPr>
          <a:lstStyle>
            <a:lvl1pPr marL="0">
              <a:defRPr sz="1697">
                <a:latin typeface="Averta" pitchFamily="2" charset="77"/>
                <a:ea typeface="+mn-ea"/>
                <a:cs typeface="+mn-cs"/>
              </a:defRPr>
            </a:lvl1pPr>
            <a:lvl2pPr marL="457200">
              <a:defRPr sz="1455">
                <a:latin typeface="Averta" pitchFamily="2" charset="77"/>
                <a:ea typeface="+mn-ea"/>
                <a:cs typeface="+mn-cs"/>
              </a:defRPr>
            </a:lvl2pPr>
            <a:lvl3pPr marL="914400">
              <a:defRPr sz="1455">
                <a:latin typeface="Averta" pitchFamily="2" charset="77"/>
                <a:ea typeface="+mn-ea"/>
                <a:cs typeface="+mn-cs"/>
              </a:defRPr>
            </a:lvl3pPr>
            <a:lvl4pPr marL="1371600">
              <a:defRPr sz="1455">
                <a:latin typeface="Averta" pitchFamily="2" charset="77"/>
                <a:ea typeface="+mn-ea"/>
                <a:cs typeface="+mn-cs"/>
              </a:defRPr>
            </a:lvl4pPr>
            <a:lvl5pPr marL="1828800">
              <a:defRPr sz="1455">
                <a:latin typeface="Averta" pitchFamily="2" charset="77"/>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1" indent="0" defTabSz="554492" eaLnBrk="1" fontAlgn="auto" latinLnBrk="0" hangingPunct="1">
              <a:lnSpc>
                <a:spcPct val="100000"/>
              </a:lnSpc>
              <a:spcBef>
                <a:spcPts val="0"/>
              </a:spcBef>
              <a:spcAft>
                <a:spcPts val="0"/>
              </a:spcAft>
              <a:buClrTx/>
              <a:buSzTx/>
              <a:buFontTx/>
              <a:buNone/>
              <a:tabLst/>
              <a:defRPr/>
            </a:pPr>
            <a:r>
              <a:rPr kumimoji="0" lang="en-US" sz="1455" b="1" i="0" u="none" strike="noStrike" kern="0" cap="none" spc="0" normalizeH="0" baseline="0" noProof="0" dirty="0">
                <a:ln>
                  <a:noFill/>
                </a:ln>
                <a:solidFill>
                  <a:srgbClr val="00B0F0"/>
                </a:solidFill>
                <a:effectLst/>
                <a:uLnTx/>
                <a:uFillTx/>
                <a:latin typeface="Averta" pitchFamily="2" charset="77"/>
                <a:ea typeface="+mn-ea"/>
                <a:cs typeface="+mn-cs"/>
              </a:rPr>
              <a:t>4.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Internal</a:t>
            </a:r>
            <a:r>
              <a:rPr kumimoji="0" lang="fr-FR" sz="1455" b="1" i="0" u="none" strike="noStrike" kern="0" cap="none" spc="0" normalizeH="0" baseline="0" noProof="0" dirty="0">
                <a:ln>
                  <a:noFill/>
                </a:ln>
                <a:solidFill>
                  <a:srgbClr val="00B0F0"/>
                </a:solidFill>
                <a:effectLst/>
                <a:uLnTx/>
                <a:uFillTx/>
                <a:latin typeface="Averta" pitchFamily="2" charset="77"/>
                <a:ea typeface="+mn-ea"/>
                <a:cs typeface="+mn-cs"/>
              </a:rPr>
              <a:t> contamination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requires</a:t>
            </a:r>
            <a:r>
              <a:rPr kumimoji="0" lang="fr-FR" sz="1455" b="1" i="0" u="none" strike="noStrike" kern="0" cap="none" spc="0" normalizeH="0" baseline="0" noProof="0" dirty="0">
                <a:ln>
                  <a:noFill/>
                </a:ln>
                <a:solidFill>
                  <a:srgbClr val="00B0F0"/>
                </a:solidFill>
                <a:effectLst/>
                <a:uLnTx/>
                <a:uFillTx/>
                <a:latin typeface="Averta" pitchFamily="2" charset="77"/>
                <a:ea typeface="+mn-ea"/>
                <a:cs typeface="+mn-cs"/>
              </a:rPr>
              <a:t>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rapid</a:t>
            </a:r>
            <a:r>
              <a:rPr kumimoji="0" lang="fr-FR" sz="1455" b="1" i="0" u="none" strike="noStrike" kern="0" cap="none" spc="0" normalizeH="0" baseline="0" noProof="0" dirty="0">
                <a:ln>
                  <a:noFill/>
                </a:ln>
                <a:solidFill>
                  <a:srgbClr val="00B0F0"/>
                </a:solidFill>
                <a:effectLst/>
                <a:uLnTx/>
                <a:uFillTx/>
                <a:latin typeface="Averta" pitchFamily="2" charset="77"/>
                <a:ea typeface="+mn-ea"/>
                <a:cs typeface="+mn-cs"/>
              </a:rPr>
              <a:t> MCM intervention</a:t>
            </a:r>
          </a:p>
          <a:p>
            <a:pPr marL="685800" marR="0" lvl="1" indent="-228600" defTabSz="554492"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55" b="0" i="0" u="none" strike="noStrike" kern="0" cap="none" spc="0" normalizeH="0" baseline="0" noProof="0" dirty="0">
                <a:ln>
                  <a:noFill/>
                </a:ln>
                <a:solidFill>
                  <a:sysClr val="windowText" lastClr="000000"/>
                </a:solidFill>
                <a:effectLst/>
                <a:uLnTx/>
                <a:uFillTx/>
                <a:latin typeface="Averta" pitchFamily="2" charset="77"/>
                <a:ea typeface="+mn-ea"/>
                <a:cs typeface="+mn-cs"/>
              </a:rPr>
              <a:t>Prussian Blue, DTPA, and KI based on radionuclide</a:t>
            </a:r>
          </a:p>
          <a:p>
            <a:pPr marL="0" marR="0" lvl="1" indent="0" defTabSz="554492" eaLnBrk="1" fontAlgn="auto" latinLnBrk="0" hangingPunct="1">
              <a:lnSpc>
                <a:spcPct val="100000"/>
              </a:lnSpc>
              <a:spcBef>
                <a:spcPts val="0"/>
              </a:spcBef>
              <a:spcAft>
                <a:spcPts val="0"/>
              </a:spcAft>
              <a:buClrTx/>
              <a:buSzTx/>
              <a:buFontTx/>
              <a:buNone/>
              <a:tabLst/>
              <a:defRPr/>
            </a:pPr>
            <a:endParaRPr kumimoji="0" lang="en-US" sz="1455" b="0" i="0" u="none" strike="noStrike" kern="0" cap="none" spc="0" normalizeH="0" baseline="0" noProof="0" dirty="0">
              <a:ln>
                <a:noFill/>
              </a:ln>
              <a:solidFill>
                <a:sysClr val="windowText" lastClr="000000"/>
              </a:solidFill>
              <a:effectLst/>
              <a:uLnTx/>
              <a:uFillTx/>
              <a:latin typeface="Averta" pitchFamily="2" charset="77"/>
              <a:ea typeface="+mn-ea"/>
              <a:cs typeface="+mn-cs"/>
            </a:endParaRPr>
          </a:p>
          <a:p>
            <a:pPr marL="0" marR="0" lvl="1" indent="0" defTabSz="554492" eaLnBrk="1" fontAlgn="auto" latinLnBrk="0" hangingPunct="1">
              <a:lnSpc>
                <a:spcPct val="100000"/>
              </a:lnSpc>
              <a:spcBef>
                <a:spcPts val="0"/>
              </a:spcBef>
              <a:spcAft>
                <a:spcPts val="0"/>
              </a:spcAft>
              <a:buClrTx/>
              <a:buSzTx/>
              <a:buFontTx/>
              <a:buNone/>
              <a:tabLst/>
              <a:defRPr/>
            </a:pPr>
            <a:r>
              <a:rPr kumimoji="0" lang="en-US" sz="1455" b="1" i="0" u="none" strike="noStrike" kern="0" cap="none" spc="0" normalizeH="0" baseline="0" noProof="0" dirty="0">
                <a:ln>
                  <a:noFill/>
                </a:ln>
                <a:solidFill>
                  <a:srgbClr val="00B0F0"/>
                </a:solidFill>
                <a:effectLst/>
                <a:uLnTx/>
                <a:uFillTx/>
                <a:latin typeface="Averta" pitchFamily="2" charset="77"/>
                <a:ea typeface="+mn-ea"/>
                <a:cs typeface="+mn-cs"/>
              </a:rPr>
              <a:t>5.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Inpatient</a:t>
            </a:r>
            <a:r>
              <a:rPr kumimoji="0" lang="fr-FR" sz="1455" b="1" i="0" u="none" strike="noStrike" kern="0" cap="none" spc="0" normalizeH="0" baseline="0" noProof="0" dirty="0">
                <a:ln>
                  <a:noFill/>
                </a:ln>
                <a:solidFill>
                  <a:srgbClr val="00B0F0"/>
                </a:solidFill>
                <a:effectLst/>
                <a:uLnTx/>
                <a:uFillTx/>
                <a:latin typeface="Averta" pitchFamily="2" charset="77"/>
                <a:ea typeface="+mn-ea"/>
                <a:cs typeface="+mn-cs"/>
              </a:rPr>
              <a:t> care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focuses</a:t>
            </a:r>
            <a:r>
              <a:rPr kumimoji="0" lang="fr-FR" sz="1455" b="1" i="0" u="none" strike="noStrike" kern="0" cap="none" spc="0" normalizeH="0" baseline="0" noProof="0" dirty="0">
                <a:ln>
                  <a:noFill/>
                </a:ln>
                <a:solidFill>
                  <a:srgbClr val="00B0F0"/>
                </a:solidFill>
                <a:effectLst/>
                <a:uLnTx/>
                <a:uFillTx/>
                <a:latin typeface="Averta" pitchFamily="2" charset="77"/>
                <a:ea typeface="+mn-ea"/>
                <a:cs typeface="+mn-cs"/>
              </a:rPr>
              <a:t> on complications &amp;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supportive</a:t>
            </a:r>
            <a:r>
              <a:rPr kumimoji="0" lang="fr-FR" sz="1455" b="1" i="0" u="none" strike="noStrike" kern="0" cap="none" spc="0" normalizeH="0" baseline="0" noProof="0" dirty="0">
                <a:ln>
                  <a:noFill/>
                </a:ln>
                <a:solidFill>
                  <a:srgbClr val="00B0F0"/>
                </a:solidFill>
                <a:effectLst/>
                <a:uLnTx/>
                <a:uFillTx/>
                <a:latin typeface="Averta" pitchFamily="2" charset="77"/>
                <a:ea typeface="+mn-ea"/>
                <a:cs typeface="+mn-cs"/>
              </a:rPr>
              <a:t> </a:t>
            </a:r>
            <a:r>
              <a:rPr kumimoji="0" lang="fr-FR" sz="1455" b="1" i="0" u="none" strike="noStrike" kern="0" cap="none" spc="0" normalizeH="0" baseline="0" noProof="0" dirty="0" err="1">
                <a:ln>
                  <a:noFill/>
                </a:ln>
                <a:solidFill>
                  <a:srgbClr val="00B0F0"/>
                </a:solidFill>
                <a:effectLst/>
                <a:uLnTx/>
                <a:uFillTx/>
                <a:latin typeface="Averta" pitchFamily="2" charset="77"/>
                <a:ea typeface="+mn-ea"/>
                <a:cs typeface="+mn-cs"/>
              </a:rPr>
              <a:t>measures</a:t>
            </a:r>
            <a:endParaRPr kumimoji="0" lang="fr-FR" sz="1455" b="1" i="0" u="none" strike="noStrike" kern="0" cap="none" spc="0" normalizeH="0" baseline="0" noProof="0" dirty="0">
              <a:ln>
                <a:noFill/>
              </a:ln>
              <a:solidFill>
                <a:srgbClr val="00B0F0"/>
              </a:solidFill>
              <a:effectLst/>
              <a:uLnTx/>
              <a:uFillTx/>
              <a:latin typeface="Averta" pitchFamily="2" charset="77"/>
              <a:ea typeface="+mn-ea"/>
              <a:cs typeface="+mn-cs"/>
            </a:endParaRPr>
          </a:p>
          <a:p>
            <a:pPr marL="685800" marR="0" lvl="1" indent="-228600" defTabSz="554492"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55" b="0" i="0" u="none" strike="noStrike" kern="0" cap="none" spc="0" normalizeH="0" baseline="0" noProof="0" dirty="0">
                <a:ln>
                  <a:noFill/>
                </a:ln>
                <a:solidFill>
                  <a:sysClr val="windowText" lastClr="000000"/>
                </a:solidFill>
                <a:effectLst/>
                <a:uLnTx/>
                <a:uFillTx/>
                <a:latin typeface="Averta" pitchFamily="2" charset="77"/>
                <a:ea typeface="+mn-ea"/>
                <a:cs typeface="+mn-cs"/>
              </a:rPr>
              <a:t>Multidisciplinary coordination is critical</a:t>
            </a:r>
          </a:p>
          <a:p>
            <a:pPr marR="0" lvl="1" defTabSz="554492" eaLnBrk="1" fontAlgn="auto" latinLnBrk="0" hangingPunct="1">
              <a:lnSpc>
                <a:spcPct val="100000"/>
              </a:lnSpc>
              <a:spcBef>
                <a:spcPts val="0"/>
              </a:spcBef>
              <a:spcAft>
                <a:spcPts val="0"/>
              </a:spcAft>
              <a:buClrTx/>
              <a:buSzTx/>
              <a:tabLst/>
              <a:defRPr/>
            </a:pPr>
            <a:endParaRPr lang="en-US" noProof="0" dirty="0"/>
          </a:p>
          <a:p>
            <a:pPr marL="0" marR="0" lvl="1" defTabSz="554492" eaLnBrk="1" fontAlgn="auto" latinLnBrk="0" hangingPunct="1">
              <a:lnSpc>
                <a:spcPct val="100000"/>
              </a:lnSpc>
              <a:spcBef>
                <a:spcPts val="0"/>
              </a:spcBef>
              <a:spcAft>
                <a:spcPts val="0"/>
              </a:spcAft>
              <a:buClrTx/>
              <a:buSzTx/>
              <a:tabLst/>
              <a:defRPr/>
            </a:pPr>
            <a:r>
              <a:rPr lang="en-US" b="1" dirty="0">
                <a:solidFill>
                  <a:srgbClr val="00B0F0"/>
                </a:solidFill>
              </a:rPr>
              <a:t>6. Field triage differs from hospital care</a:t>
            </a:r>
          </a:p>
          <a:p>
            <a:pPr marL="685800" lvl="1" indent="-228600">
              <a:buFont typeface="Courier New" panose="02070309020205020404" pitchFamily="49" charset="0"/>
              <a:buChar char="o"/>
              <a:defRPr/>
            </a:pPr>
            <a:r>
              <a:rPr lang="en-US" dirty="0"/>
              <a:t>Field: rapid recognition, decontamination, expectant vs. immediate decisions</a:t>
            </a:r>
          </a:p>
          <a:p>
            <a:pPr marL="685800" lvl="1" indent="-228600">
              <a:buFont typeface="Courier New" panose="02070309020205020404" pitchFamily="49" charset="0"/>
              <a:buChar char="o"/>
              <a:defRPr/>
            </a:pPr>
            <a:r>
              <a:rPr lang="en-US" dirty="0"/>
              <a:t>Hospital: complex care, resource allocation, and patient-specific treatment</a:t>
            </a:r>
            <a:endParaRPr lang="fr-FR" dirty="0"/>
          </a:p>
          <a:p>
            <a:pPr marL="0" lvl="1"/>
            <a:endParaRPr lang="en-US" b="1" dirty="0">
              <a:solidFill>
                <a:srgbClr val="00B0F0"/>
              </a:solidFill>
            </a:endParaRPr>
          </a:p>
        </p:txBody>
      </p:sp>
    </p:spTree>
    <p:extLst>
      <p:ext uri="{BB962C8B-B14F-4D97-AF65-F5344CB8AC3E}">
        <p14:creationId xmlns:p14="http://schemas.microsoft.com/office/powerpoint/2010/main" val="255704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9700-D8BB-183F-5315-ED3EC2A5362A}"/>
              </a:ext>
            </a:extLst>
          </p:cNvPr>
          <p:cNvSpPr>
            <a:spLocks noGrp="1"/>
          </p:cNvSpPr>
          <p:nvPr>
            <p:ph type="title"/>
          </p:nvPr>
        </p:nvSpPr>
        <p:spPr>
          <a:xfrm>
            <a:off x="128689" y="137085"/>
            <a:ext cx="10515600" cy="1325563"/>
          </a:xfrm>
          <a:effectLst>
            <a:glow rad="101600">
              <a:schemeClr val="accent6">
                <a:satMod val="175000"/>
                <a:alpha val="40000"/>
              </a:schemeClr>
            </a:glow>
          </a:effectLst>
        </p:spPr>
        <p:txBody>
          <a:bodyPr/>
          <a:lstStyle/>
          <a:p>
            <a:r>
              <a:rPr lang="en-US" dirty="0">
                <a:effectLst>
                  <a:outerShdw blurRad="38100" dist="38100" dir="2700000" algn="tl">
                    <a:srgbClr val="000000">
                      <a:alpha val="43137"/>
                    </a:srgbClr>
                  </a:outerShdw>
                </a:effectLst>
              </a:rPr>
              <a:t>Dirty Bombs are not Nuclear Bombs</a:t>
            </a:r>
          </a:p>
        </p:txBody>
      </p:sp>
      <p:sp>
        <p:nvSpPr>
          <p:cNvPr id="3" name="Content Placeholder 2">
            <a:extLst>
              <a:ext uri="{FF2B5EF4-FFF2-40B4-BE49-F238E27FC236}">
                <a16:creationId xmlns:a16="http://schemas.microsoft.com/office/drawing/2014/main" id="{382A9045-4AF4-FF77-C11D-9D67F7B2EE9F}"/>
              </a:ext>
            </a:extLst>
          </p:cNvPr>
          <p:cNvSpPr>
            <a:spLocks noGrp="1"/>
          </p:cNvSpPr>
          <p:nvPr>
            <p:ph idx="1"/>
          </p:nvPr>
        </p:nvSpPr>
        <p:spPr>
          <a:xfrm>
            <a:off x="758970" y="1282408"/>
            <a:ext cx="3984056" cy="1048829"/>
          </a:xfrm>
          <a:solidFill>
            <a:schemeClr val="accent4">
              <a:lumMod val="20000"/>
              <a:lumOff val="80000"/>
            </a:schemeClr>
          </a:solidFill>
          <a:ln>
            <a:noFill/>
          </a:ln>
          <a:effectLst>
            <a:glow rad="139700">
              <a:schemeClr val="accent3">
                <a:satMod val="175000"/>
                <a:alpha val="40000"/>
              </a:schemeClr>
            </a:glow>
          </a:effectLst>
        </p:spPr>
        <p:txBody>
          <a:bodyPr>
            <a:normAutofit/>
          </a:bodyPr>
          <a:lstStyle/>
          <a:p>
            <a:pPr algn="ctr"/>
            <a:r>
              <a:rPr lang="en-US" sz="1800" b="1" dirty="0"/>
              <a:t>RDDs</a:t>
            </a:r>
            <a:r>
              <a:rPr lang="en-US" sz="1800" dirty="0"/>
              <a:t> can be as small as a backpack…</a:t>
            </a:r>
          </a:p>
          <a:p>
            <a:pPr algn="ctr"/>
            <a:r>
              <a:rPr lang="en-US" sz="1800" dirty="0"/>
              <a:t>…or maybe as large as a van packed with an explosive mixture.</a:t>
            </a:r>
          </a:p>
        </p:txBody>
      </p:sp>
      <p:pic>
        <p:nvPicPr>
          <p:cNvPr id="4" name="Picture 3">
            <a:extLst>
              <a:ext uri="{FF2B5EF4-FFF2-40B4-BE49-F238E27FC236}">
                <a16:creationId xmlns:a16="http://schemas.microsoft.com/office/drawing/2014/main" id="{DF23A420-F22D-9FEA-C6D7-FC556CD6E37D}"/>
              </a:ext>
            </a:extLst>
          </p:cNvPr>
          <p:cNvPicPr>
            <a:picLocks noChangeAspect="1"/>
          </p:cNvPicPr>
          <p:nvPr/>
        </p:nvPicPr>
        <p:blipFill>
          <a:blip r:embed="Rcb9c562212014446"/>
          <a:stretch>
            <a:fillRect/>
          </a:stretch>
        </p:blipFill>
        <p:spPr>
          <a:xfrm>
            <a:off x="706394" y="2598825"/>
            <a:ext cx="3984055" cy="331921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C7AF98C-3268-A63C-1695-7838E92D19F0}"/>
              </a:ext>
            </a:extLst>
          </p:cNvPr>
          <p:cNvSpPr txBox="1"/>
          <p:nvPr/>
        </p:nvSpPr>
        <p:spPr>
          <a:xfrm>
            <a:off x="-386421" y="5987092"/>
            <a:ext cx="6569108" cy="215444"/>
          </a:xfrm>
          <a:prstGeom prst="rect">
            <a:avLst/>
          </a:prstGeom>
          <a:noFill/>
        </p:spPr>
        <p:txBody>
          <a:bodyPr wrap="square">
            <a:spAutoFit/>
          </a:bodyPr>
          <a:lstStyle/>
          <a:p>
            <a:pPr algn="ctr"/>
            <a:r>
              <a:rPr lang="en-US" sz="800">
                <a:hlinkClick r:id="rcId40c5780f95794edf"/>
              </a:rPr>
              <a:t>Oklahoma City bombing | Facts, Motive, Timothy McVeigh, Waco, &amp; Deaths | Britannica</a:t>
            </a:r>
            <a:endParaRPr lang="en-US" sz="800"/>
          </a:p>
        </p:txBody>
      </p:sp>
      <p:sp>
        <p:nvSpPr>
          <p:cNvPr id="18" name="TextBox 17">
            <a:extLst>
              <a:ext uri="{FF2B5EF4-FFF2-40B4-BE49-F238E27FC236}">
                <a16:creationId xmlns:a16="http://schemas.microsoft.com/office/drawing/2014/main" id="{ED7C0160-5A8B-92DA-DF66-F6410BBEC5C9}"/>
              </a:ext>
            </a:extLst>
          </p:cNvPr>
          <p:cNvSpPr txBox="1"/>
          <p:nvPr/>
        </p:nvSpPr>
        <p:spPr>
          <a:xfrm>
            <a:off x="2592199" y="6450543"/>
            <a:ext cx="6379826" cy="246221"/>
          </a:xfrm>
          <a:prstGeom prst="rect">
            <a:avLst/>
          </a:prstGeom>
          <a:noFill/>
        </p:spPr>
        <p:txBody>
          <a:bodyPr wrap="square">
            <a:spAutoFit/>
          </a:bodyPr>
          <a:lstStyle/>
          <a:p>
            <a:pPr algn="ctr"/>
            <a:r>
              <a:rPr lang="en-US" sz="1000" dirty="0" err="1"/>
              <a:t>Buddemeier</a:t>
            </a:r>
            <a:r>
              <a:rPr lang="en-US" sz="1000" dirty="0"/>
              <a:t> LLNL-PRES-677346</a:t>
            </a:r>
          </a:p>
        </p:txBody>
      </p:sp>
      <p:sp>
        <p:nvSpPr>
          <p:cNvPr id="8" name="TextBox 7">
            <a:extLst>
              <a:ext uri="{FF2B5EF4-FFF2-40B4-BE49-F238E27FC236}">
                <a16:creationId xmlns:a16="http://schemas.microsoft.com/office/drawing/2014/main" id="{7107C9ED-654B-63C2-85BB-756E685B0761}"/>
              </a:ext>
            </a:extLst>
          </p:cNvPr>
          <p:cNvSpPr txBox="1"/>
          <p:nvPr/>
        </p:nvSpPr>
        <p:spPr>
          <a:xfrm>
            <a:off x="5000030" y="1274759"/>
            <a:ext cx="6863026" cy="923330"/>
          </a:xfrm>
          <a:prstGeom prst="rect">
            <a:avLst/>
          </a:prstGeom>
          <a:solidFill>
            <a:schemeClr val="accent4">
              <a:lumMod val="40000"/>
              <a:lumOff val="60000"/>
            </a:schemeClr>
          </a:solidFill>
          <a:ln>
            <a:noFill/>
          </a:ln>
          <a:effectLst>
            <a:glow rad="101600">
              <a:schemeClr val="accent6">
                <a:satMod val="175000"/>
                <a:alpha val="40000"/>
              </a:schemeClr>
            </a:glow>
            <a:outerShdw blurRad="50800" dist="38100" algn="l" rotWithShape="0">
              <a:prstClr val="black">
                <a:alpha val="40000"/>
              </a:prstClr>
            </a:outerShdw>
          </a:effectLst>
        </p:spPr>
        <p:txBody>
          <a:bodyPr wrap="square">
            <a:spAutoFit/>
          </a:bodyPr>
          <a:lstStyle/>
          <a:p>
            <a:pPr algn="ctr"/>
            <a:r>
              <a:rPr lang="en-US" b="1" dirty="0">
                <a:solidFill>
                  <a:srgbClr val="002060"/>
                </a:solidFill>
              </a:rPr>
              <a:t>A small nuclear bomb (10kT) </a:t>
            </a:r>
            <a:r>
              <a:rPr lang="en-US" dirty="0">
                <a:solidFill>
                  <a:srgbClr val="002060"/>
                </a:solidFill>
              </a:rPr>
              <a:t>detonated in Times Square will destroy &amp; kill everyone within ½ mile of the detonation and inflict varying degrees of destruction from 0.5 miles to 3+ miles away.</a:t>
            </a:r>
            <a:endParaRPr lang="en-US" i="0" dirty="0">
              <a:solidFill>
                <a:srgbClr val="002060"/>
              </a:solidFill>
              <a:effectLst/>
            </a:endParaRPr>
          </a:p>
        </p:txBody>
      </p:sp>
      <p:sp>
        <p:nvSpPr>
          <p:cNvPr id="9" name="TextBox 8">
            <a:extLst>
              <a:ext uri="{FF2B5EF4-FFF2-40B4-BE49-F238E27FC236}">
                <a16:creationId xmlns:a16="http://schemas.microsoft.com/office/drawing/2014/main" id="{1E41E710-27F8-A224-7CEB-2942CD87D8A7}"/>
              </a:ext>
            </a:extLst>
          </p:cNvPr>
          <p:cNvSpPr txBox="1"/>
          <p:nvPr/>
        </p:nvSpPr>
        <p:spPr>
          <a:xfrm>
            <a:off x="706394" y="2579244"/>
            <a:ext cx="1487267" cy="369332"/>
          </a:xfrm>
          <a:prstGeom prst="rect">
            <a:avLst/>
          </a:prstGeom>
          <a:noFill/>
        </p:spPr>
        <p:txBody>
          <a:bodyPr wrap="none" rtlCol="0">
            <a:spAutoFit/>
          </a:bodyPr>
          <a:lstStyle/>
          <a:p>
            <a:r>
              <a:rPr lang="en-US" b="1" dirty="0">
                <a:solidFill>
                  <a:schemeClr val="bg1"/>
                </a:solidFill>
              </a:rPr>
              <a:t>2 tons of TNT</a:t>
            </a:r>
          </a:p>
        </p:txBody>
      </p:sp>
      <p:pic>
        <p:nvPicPr>
          <p:cNvPr id="13" name="Picture 12">
            <a:extLst>
              <a:ext uri="{FF2B5EF4-FFF2-40B4-BE49-F238E27FC236}">
                <a16:creationId xmlns:a16="http://schemas.microsoft.com/office/drawing/2014/main" id="{4A488AD7-7D6C-F057-1E04-FAAB265C4D41}"/>
              </a:ext>
            </a:extLst>
          </p:cNvPr>
          <p:cNvPicPr>
            <a:picLocks noChangeAspect="1"/>
          </p:cNvPicPr>
          <p:nvPr/>
        </p:nvPicPr>
        <p:blipFill>
          <a:blip r:embed="R1bc06dd530854cbd"/>
          <a:srcRect t="26402" b="5941"/>
          <a:stretch/>
        </p:blipFill>
        <p:spPr>
          <a:xfrm>
            <a:off x="5000030" y="2420554"/>
            <a:ext cx="6863026" cy="3482438"/>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2662058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C56F0A-611F-F277-8247-999D7494F14B}"/>
              </a:ext>
            </a:extLst>
          </p:cNvPr>
          <p:cNvPicPr>
            <a:picLocks noChangeAspect="1"/>
          </p:cNvPicPr>
          <p:nvPr/>
        </p:nvPicPr>
        <p:blipFill>
          <a:blip r:embed="R71c72df4a718456d"/>
          <a:stretch>
            <a:fillRect/>
          </a:stretch>
        </p:blipFill>
        <p:spPr>
          <a:xfrm>
            <a:off x="3554145" y="1867572"/>
            <a:ext cx="4152871" cy="3122855"/>
          </a:xfrm>
          <a:prstGeom prst="rect">
            <a:avLst/>
          </a:prstGeom>
        </p:spPr>
      </p:pic>
      <p:sp>
        <p:nvSpPr>
          <p:cNvPr id="5" name="Title 1">
            <a:extLst>
              <a:ext uri="{FF2B5EF4-FFF2-40B4-BE49-F238E27FC236}">
                <a16:creationId xmlns:a16="http://schemas.microsoft.com/office/drawing/2014/main" id="{1D81E546-4BF4-D07F-8370-6AE11810C473}"/>
              </a:ext>
            </a:extLst>
          </p:cNvPr>
          <p:cNvSpPr>
            <a:spLocks noGrp="1"/>
          </p:cNvSpPr>
          <p:nvPr>
            <p:ph type="title"/>
          </p:nvPr>
        </p:nvSpPr>
        <p:spPr>
          <a:xfrm>
            <a:off x="576760" y="702742"/>
            <a:ext cx="10623931" cy="522015"/>
          </a:xfrm>
        </p:spPr>
        <p:txBody>
          <a:bodyPr/>
          <a:lstStyle/>
          <a:p>
            <a:r>
              <a:rPr lang="en-US" dirty="0"/>
              <a:t>Questions</a:t>
            </a:r>
          </a:p>
        </p:txBody>
      </p:sp>
    </p:spTree>
    <p:extLst>
      <p:ext uri="{BB962C8B-B14F-4D97-AF65-F5344CB8AC3E}">
        <p14:creationId xmlns:p14="http://schemas.microsoft.com/office/powerpoint/2010/main" val="3562460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99CFA-329F-A82F-6C30-35D8D20637F9}"/>
              </a:ext>
            </a:extLst>
          </p:cNvPr>
          <p:cNvSpPr>
            <a:spLocks noGrp="1"/>
          </p:cNvSpPr>
          <p:nvPr>
            <p:ph type="ctrTitle"/>
          </p:nvPr>
        </p:nvSpPr>
        <p:spPr>
          <a:xfrm>
            <a:off x="3976743" y="634700"/>
            <a:ext cx="7695304" cy="1183043"/>
          </a:xfrm>
        </p:spPr>
        <p:txBody>
          <a:bodyPr>
            <a:normAutofit/>
          </a:bodyPr>
          <a:lstStyle/>
          <a:p>
            <a:r>
              <a:rPr lang="en-US" sz="3600" dirty="0">
                <a:solidFill>
                  <a:srgbClr val="002060"/>
                </a:solidFill>
              </a:rPr>
              <a:t>Clinical Management of Radioactive Contamination and Dose Estimation</a:t>
            </a:r>
          </a:p>
        </p:txBody>
      </p:sp>
      <p:sp>
        <p:nvSpPr>
          <p:cNvPr id="3" name="Subtitle 2">
            <a:extLst>
              <a:ext uri="{FF2B5EF4-FFF2-40B4-BE49-F238E27FC236}">
                <a16:creationId xmlns:a16="http://schemas.microsoft.com/office/drawing/2014/main" id="{65C891DC-8261-A080-7582-66022D551047}"/>
              </a:ext>
            </a:extLst>
          </p:cNvPr>
          <p:cNvSpPr>
            <a:spLocks noGrp="1"/>
          </p:cNvSpPr>
          <p:nvPr>
            <p:ph type="subTitle" idx="1"/>
          </p:nvPr>
        </p:nvSpPr>
        <p:spPr>
          <a:xfrm>
            <a:off x="3608446" y="2345304"/>
            <a:ext cx="8585197" cy="2288532"/>
          </a:xfrm>
        </p:spPr>
        <p:txBody>
          <a:bodyPr>
            <a:noAutofit/>
          </a:bodyPr>
          <a:lstStyle/>
          <a:p>
            <a:r>
              <a:rPr lang="en-US" dirty="0">
                <a:solidFill>
                  <a:srgbClr val="7030A0"/>
                </a:solidFill>
              </a:rPr>
              <a:t>Prepared by N Dainiak, MD for presentation by J Albanese, PhD </a:t>
            </a:r>
          </a:p>
          <a:p>
            <a:r>
              <a:rPr lang="en-US" dirty="0">
                <a:solidFill>
                  <a:srgbClr val="7030A0"/>
                </a:solidFill>
              </a:rPr>
              <a:t>NYC DOHMH Coalition Meeting</a:t>
            </a:r>
          </a:p>
          <a:p>
            <a:r>
              <a:rPr lang="en-US" dirty="0">
                <a:solidFill>
                  <a:srgbClr val="7030A0"/>
                </a:solidFill>
              </a:rPr>
              <a:t>CUNY School of Law</a:t>
            </a:r>
          </a:p>
          <a:p>
            <a:r>
              <a:rPr lang="en-US" dirty="0">
                <a:solidFill>
                  <a:srgbClr val="7030A0"/>
                </a:solidFill>
              </a:rPr>
              <a:t>Long Island City, NY  </a:t>
            </a:r>
          </a:p>
          <a:p>
            <a:r>
              <a:rPr lang="en-US" dirty="0">
                <a:solidFill>
                  <a:srgbClr val="7030A0"/>
                </a:solidFill>
              </a:rPr>
              <a:t>March 25, 2025     </a:t>
            </a:r>
          </a:p>
        </p:txBody>
      </p:sp>
      <p:pic>
        <p:nvPicPr>
          <p:cNvPr id="4" name="Content Placeholder 5">
            <a:extLst>
              <a:ext uri="{FF2B5EF4-FFF2-40B4-BE49-F238E27FC236}">
                <a16:creationId xmlns:a16="http://schemas.microsoft.com/office/drawing/2014/main" id="{AD7C0675-9C3B-75B8-B475-D740F91A51E1}"/>
              </a:ext>
            </a:extLst>
          </p:cNvPr>
          <p:cNvPicPr>
            <a:picLocks noChangeAspect="1"/>
          </p:cNvPicPr>
          <p:nvPr/>
        </p:nvPicPr>
        <p:blipFill rotWithShape="1">
          <a:blip r:embed="R7d204e325d5b4e7d">
            <a:extLst>
              <a:ext uri="{28A0092B-C50C-407E-A947-70E740481C1C}">
                <a14:useLocalDpi xmlns:a14="http://schemas.microsoft.com/office/drawing/2010/main" val="0"/>
              </a:ext>
            </a:extLst>
          </a:blip>
          <a:srcRect l="46024" t="37787" r="43738" b="43738"/>
          <a:stretch/>
        </p:blipFill>
        <p:spPr>
          <a:xfrm>
            <a:off x="166914" y="5862637"/>
            <a:ext cx="791934" cy="803955"/>
          </a:xfrm>
          <a:prstGeom prst="rect">
            <a:avLst/>
          </a:prstGeom>
        </p:spPr>
      </p:pic>
      <p:pic>
        <p:nvPicPr>
          <p:cNvPr id="5" name="Picture 4">
            <a:extLst>
              <a:ext uri="{FF2B5EF4-FFF2-40B4-BE49-F238E27FC236}">
                <a16:creationId xmlns:a16="http://schemas.microsoft.com/office/drawing/2014/main" id="{D478F98E-036E-B0D5-40ED-C370FA52F71C}"/>
              </a:ext>
            </a:extLst>
          </p:cNvPr>
          <p:cNvPicPr>
            <a:picLocks noChangeAspect="1"/>
          </p:cNvPicPr>
          <p:nvPr/>
        </p:nvPicPr>
        <p:blipFill rotWithShape="1">
          <a:blip r:embed="Rf1a8a25704cf4b95">
            <a:extLst>
              <a:ext uri="{28A0092B-C50C-407E-A947-70E740481C1C}">
                <a14:useLocalDpi xmlns:a14="http://schemas.microsoft.com/office/drawing/2010/main" val="0"/>
              </a:ext>
            </a:extLst>
          </a:blip>
          <a:srcRect l="51771" t="12778" r="25729" b="11658"/>
          <a:stretch/>
        </p:blipFill>
        <p:spPr>
          <a:xfrm>
            <a:off x="12701" y="0"/>
            <a:ext cx="3581401" cy="6858000"/>
          </a:xfrm>
          <a:prstGeom prst="rect">
            <a:avLst/>
          </a:prstGeom>
        </p:spPr>
      </p:pic>
      <p:sp>
        <p:nvSpPr>
          <p:cNvPr id="6" name="TextBox 5">
            <a:extLst>
              <a:ext uri="{FF2B5EF4-FFF2-40B4-BE49-F238E27FC236}">
                <a16:creationId xmlns:a16="http://schemas.microsoft.com/office/drawing/2014/main" id="{68578F0B-0FE8-8C33-4639-BAB2B7C2BA4B}"/>
              </a:ext>
            </a:extLst>
          </p:cNvPr>
          <p:cNvSpPr txBox="1"/>
          <p:nvPr/>
        </p:nvSpPr>
        <p:spPr>
          <a:xfrm>
            <a:off x="4406601" y="5161397"/>
            <a:ext cx="6960198" cy="942694"/>
          </a:xfrm>
          <a:prstGeom prst="rect">
            <a:avLst/>
          </a:prstGeom>
          <a:noFill/>
        </p:spPr>
        <p:txBody>
          <a:bodyPr wrap="square" rtlCol="0">
            <a:spAutoFit/>
          </a:bodyPr>
          <a:lstStyle/>
          <a:p>
            <a:pPr algn="ctr">
              <a:lnSpc>
                <a:spcPct val="60000"/>
              </a:lnSpc>
            </a:pPr>
            <a:r>
              <a:rPr lang="en-US" sz="1800" dirty="0">
                <a:solidFill>
                  <a:srgbClr val="002060"/>
                </a:solidFill>
              </a:rPr>
              <a:t>Department of Therapeutic Radiology</a:t>
            </a:r>
          </a:p>
          <a:p>
            <a:pPr algn="ctr">
              <a:lnSpc>
                <a:spcPct val="60000"/>
              </a:lnSpc>
            </a:pPr>
            <a:endParaRPr lang="en-US" sz="1800" dirty="0">
              <a:solidFill>
                <a:srgbClr val="002060"/>
              </a:solidFill>
            </a:endParaRPr>
          </a:p>
          <a:p>
            <a:pPr algn="ctr">
              <a:lnSpc>
                <a:spcPct val="60000"/>
              </a:lnSpc>
            </a:pPr>
            <a:r>
              <a:rPr lang="en-US" sz="1800" dirty="0">
                <a:solidFill>
                  <a:srgbClr val="002060"/>
                </a:solidFill>
              </a:rPr>
              <a:t>Yale University School of Medicine</a:t>
            </a:r>
          </a:p>
          <a:p>
            <a:pPr algn="ctr">
              <a:lnSpc>
                <a:spcPct val="60000"/>
              </a:lnSpc>
            </a:pPr>
            <a:endParaRPr lang="en-US" sz="1800" dirty="0">
              <a:solidFill>
                <a:srgbClr val="002060"/>
              </a:solidFill>
            </a:endParaRPr>
          </a:p>
          <a:p>
            <a:pPr algn="ctr">
              <a:lnSpc>
                <a:spcPct val="60000"/>
              </a:lnSpc>
            </a:pPr>
            <a:r>
              <a:rPr lang="en-US" sz="1800" dirty="0">
                <a:solidFill>
                  <a:srgbClr val="002060"/>
                </a:solidFill>
              </a:rPr>
              <a:t>New Haven, CT</a:t>
            </a:r>
          </a:p>
        </p:txBody>
      </p:sp>
    </p:spTree>
    <p:extLst>
      <p:ext uri="{BB962C8B-B14F-4D97-AF65-F5344CB8AC3E}">
        <p14:creationId xmlns:p14="http://schemas.microsoft.com/office/powerpoint/2010/main" val="139392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A557-494C-DEDA-484B-B01D2C485B18}"/>
              </a:ext>
            </a:extLst>
          </p:cNvPr>
          <p:cNvSpPr>
            <a:spLocks noGrp="1"/>
          </p:cNvSpPr>
          <p:nvPr>
            <p:ph type="title"/>
          </p:nvPr>
        </p:nvSpPr>
        <p:spPr>
          <a:xfrm>
            <a:off x="733962" y="253133"/>
            <a:ext cx="10515600" cy="571520"/>
          </a:xfrm>
        </p:spPr>
        <p:txBody>
          <a:bodyPr>
            <a:normAutofit fontScale="90000"/>
          </a:bodyPr>
          <a:lstStyle/>
          <a:p>
            <a:pPr algn="ctr"/>
            <a:r>
              <a:rPr lang="en-US" dirty="0">
                <a:solidFill>
                  <a:srgbClr val="002060"/>
                </a:solidFill>
              </a:rPr>
              <a:t>External Contamination and Skin Injuries</a:t>
            </a:r>
          </a:p>
        </p:txBody>
      </p:sp>
      <p:graphicFrame>
        <p:nvGraphicFramePr>
          <p:cNvPr id="14" name="Object 9">
            <a:extLst>
              <a:ext uri="{FF2B5EF4-FFF2-40B4-BE49-F238E27FC236}">
                <a16:creationId xmlns:a16="http://schemas.microsoft.com/office/drawing/2014/main" id="{F79021D2-F2BC-B176-0A62-E29E8D7B8BA9}"/>
              </a:ext>
            </a:extLst>
          </p:cNvPr>
          <p:cNvGraphicFramePr>
            <a:graphicFrameLocks noChangeAspect="1"/>
          </p:cNvGraphicFramePr>
          <p:nvPr>
            <p:extLst>
              <p:ext uri="{D42A27DB-BD31-4B8C-83A1-F6EECF244321}">
                <p14:modId xmlns:p14="http://schemas.microsoft.com/office/powerpoint/2010/main" val="2740556989"/>
              </p:ext>
            </p:extLst>
          </p:nvPr>
        </p:nvGraphicFramePr>
        <p:xfrm>
          <a:off x="9294929" y="1493416"/>
          <a:ext cx="1623101" cy="1450789"/>
        </p:xfrm>
        <a:graphic>
          <a:graphicData uri="http://schemas.openxmlformats.org/presentationml/2006/ole">
            <mc:AlternateContent xmlns:mc="http://schemas.openxmlformats.org/markup-compatibility/2006">
              <mc:Choice xmlns:v="urn:schemas-microsoft-com:vml" Requires="v">
                <p:oleObj name="Photo Editor Photo" r:id="R291c63e9873b4a7a" imgW="980952" imgH="714286" progId="MSPhotoEd.3">
                  <p:embed/>
                </p:oleObj>
              </mc:Choice>
              <mc:Fallback>
                <p:oleObj name="Photo Editor Photo" r:id="R67192b8194e841f7" imgW="980952" imgH="714286" progId="MSPhotoEd.3">
                  <p:embed/>
                  <p:pic>
                    <p:nvPicPr>
                      <p:cNvPr id="14" name="Object 9">
                        <a:extLst>
                          <a:ext uri="{FF2B5EF4-FFF2-40B4-BE49-F238E27FC236}">
                            <a16:creationId xmlns:a16="http://schemas.microsoft.com/office/drawing/2014/main" id="{F79021D2-F2BC-B176-0A62-E29E8D7B8BA9}"/>
                          </a:ext>
                        </a:extLst>
                      </p:cNvPr>
                      <p:cNvPicPr>
                        <a:picLocks noChangeAspect="1" noChangeArrowheads="1"/>
                      </p:cNvPicPr>
                      <p:nvPr/>
                    </p:nvPicPr>
                    <p:blipFill>
                      <a:blip r:embed="Rbe97b0634304470c">
                        <a:extLst>
                          <a:ext uri="{28A0092B-C50C-407E-A947-70E740481C1C}">
                            <a14:useLocalDpi xmlns:a14="http://schemas.microsoft.com/office/drawing/2010/main" val="0"/>
                          </a:ext>
                        </a:extLst>
                      </a:blip>
                      <a:srcRect/>
                      <a:stretch>
                        <a:fillRect/>
                      </a:stretch>
                    </p:blipFill>
                    <p:spPr bwMode="auto">
                      <a:xfrm>
                        <a:off x="9294929" y="1493416"/>
                        <a:ext cx="1623101" cy="1450789"/>
                      </a:xfrm>
                      <a:prstGeom prst="rect">
                        <a:avLst/>
                      </a:prstGeom>
                      <a:noFill/>
                      <a:ln>
                        <a:noFill/>
                      </a:ln>
                      <a:effectLst/>
                    </p:spPr>
                  </p:pic>
                </p:oleObj>
              </mc:Fallback>
            </mc:AlternateContent>
          </a:graphicData>
        </a:graphic>
      </p:graphicFrame>
      <p:graphicFrame>
        <p:nvGraphicFramePr>
          <p:cNvPr id="15" name="Object 7">
            <a:extLst>
              <a:ext uri="{FF2B5EF4-FFF2-40B4-BE49-F238E27FC236}">
                <a16:creationId xmlns:a16="http://schemas.microsoft.com/office/drawing/2014/main" id="{6B1790C3-64A4-44DE-2B33-FA607FC52F82}"/>
              </a:ext>
            </a:extLst>
          </p:cNvPr>
          <p:cNvGraphicFramePr>
            <a:graphicFrameLocks noChangeAspect="1"/>
          </p:cNvGraphicFramePr>
          <p:nvPr>
            <p:extLst>
              <p:ext uri="{D42A27DB-BD31-4B8C-83A1-F6EECF244321}">
                <p14:modId xmlns:p14="http://schemas.microsoft.com/office/powerpoint/2010/main" val="2120733734"/>
              </p:ext>
            </p:extLst>
          </p:nvPr>
        </p:nvGraphicFramePr>
        <p:xfrm>
          <a:off x="7850811" y="2287785"/>
          <a:ext cx="2056828" cy="1542620"/>
        </p:xfrm>
        <a:graphic>
          <a:graphicData uri="http://schemas.openxmlformats.org/presentationml/2006/ole">
            <mc:AlternateContent xmlns:mc="http://schemas.openxmlformats.org/markup-compatibility/2006">
              <mc:Choice xmlns:v="urn:schemas-microsoft-com:vml" Requires="v">
                <p:oleObj name="Slide" r:id="R9ca0e4e2aeb54549" imgW="4549874" imgH="3394541" progId="PowerPoint.Slide.8">
                  <p:embed/>
                </p:oleObj>
              </mc:Choice>
              <mc:Fallback>
                <p:oleObj name="Slide" r:id="R7a68e4ddd7694609" imgW="4549874" imgH="3394541" progId="PowerPoint.Slide.8">
                  <p:embed/>
                  <p:pic>
                    <p:nvPicPr>
                      <p:cNvPr id="15" name="Object 7">
                        <a:extLst>
                          <a:ext uri="{FF2B5EF4-FFF2-40B4-BE49-F238E27FC236}">
                            <a16:creationId xmlns:a16="http://schemas.microsoft.com/office/drawing/2014/main" id="{6B1790C3-64A4-44DE-2B33-FA607FC52F82}"/>
                          </a:ext>
                        </a:extLst>
                      </p:cNvPr>
                      <p:cNvPicPr>
                        <a:picLocks noChangeAspect="1" noChangeArrowheads="1"/>
                      </p:cNvPicPr>
                      <p:nvPr/>
                    </p:nvPicPr>
                    <p:blipFill>
                      <a:blip r:embed="Rc6b38613ead04263">
                        <a:extLst>
                          <a:ext uri="{28A0092B-C50C-407E-A947-70E740481C1C}">
                            <a14:useLocalDpi xmlns:a14="http://schemas.microsoft.com/office/drawing/2010/main" val="0"/>
                          </a:ext>
                        </a:extLst>
                      </a:blip>
                      <a:srcRect/>
                      <a:stretch>
                        <a:fillRect/>
                      </a:stretch>
                    </p:blipFill>
                    <p:spPr bwMode="auto">
                      <a:xfrm>
                        <a:off x="7850811" y="2287785"/>
                        <a:ext cx="2056828" cy="1542620"/>
                      </a:xfrm>
                      <a:prstGeom prst="rect">
                        <a:avLst/>
                      </a:prstGeom>
                      <a:noFill/>
                      <a:ln>
                        <a:noFill/>
                      </a:ln>
                      <a:effectLst/>
                    </p:spPr>
                  </p:pic>
                </p:oleObj>
              </mc:Fallback>
            </mc:AlternateContent>
          </a:graphicData>
        </a:graphic>
      </p:graphicFrame>
      <p:graphicFrame>
        <p:nvGraphicFramePr>
          <p:cNvPr id="16" name="Object 5">
            <a:extLst>
              <a:ext uri="{FF2B5EF4-FFF2-40B4-BE49-F238E27FC236}">
                <a16:creationId xmlns:a16="http://schemas.microsoft.com/office/drawing/2014/main" id="{2D7B16A7-7BDA-36ED-47CD-EE8CBCED0E73}"/>
              </a:ext>
            </a:extLst>
          </p:cNvPr>
          <p:cNvGraphicFramePr>
            <a:graphicFrameLocks noChangeAspect="1"/>
          </p:cNvGraphicFramePr>
          <p:nvPr>
            <p:extLst>
              <p:ext uri="{D42A27DB-BD31-4B8C-83A1-F6EECF244321}">
                <p14:modId xmlns:p14="http://schemas.microsoft.com/office/powerpoint/2010/main" val="1325501398"/>
              </p:ext>
            </p:extLst>
          </p:nvPr>
        </p:nvGraphicFramePr>
        <p:xfrm>
          <a:off x="9521032" y="4474759"/>
          <a:ext cx="1396998" cy="1807543"/>
        </p:xfrm>
        <a:graphic>
          <a:graphicData uri="http://schemas.openxmlformats.org/presentationml/2006/ole">
            <mc:AlternateContent xmlns:mc="http://schemas.openxmlformats.org/markup-compatibility/2006">
              <mc:Choice xmlns:v="urn:schemas-microsoft-com:vml" Requires="v">
                <p:oleObj name="Photo Editor Photo" r:id="Rb6dd442e876d4280" imgW="980952" imgH="1276190" progId="MSPhotoEd.3">
                  <p:embed/>
                </p:oleObj>
              </mc:Choice>
              <mc:Fallback>
                <p:oleObj name="Photo Editor Photo" r:id="R10c1a417b7874d27" imgW="980952" imgH="1276190" progId="MSPhotoEd.3">
                  <p:embed/>
                  <p:pic>
                    <p:nvPicPr>
                      <p:cNvPr id="16" name="Object 5">
                        <a:extLst>
                          <a:ext uri="{FF2B5EF4-FFF2-40B4-BE49-F238E27FC236}">
                            <a16:creationId xmlns:a16="http://schemas.microsoft.com/office/drawing/2014/main" id="{2D7B16A7-7BDA-36ED-47CD-EE8CBCED0E73}"/>
                          </a:ext>
                        </a:extLst>
                      </p:cNvPr>
                      <p:cNvPicPr>
                        <a:picLocks noChangeAspect="1" noChangeArrowheads="1"/>
                      </p:cNvPicPr>
                      <p:nvPr/>
                    </p:nvPicPr>
                    <p:blipFill>
                      <a:blip r:embed="R6e20cf92ea534af7">
                        <a:extLst>
                          <a:ext uri="{28A0092B-C50C-407E-A947-70E740481C1C}">
                            <a14:useLocalDpi xmlns:a14="http://schemas.microsoft.com/office/drawing/2010/main" val="0"/>
                          </a:ext>
                        </a:extLst>
                      </a:blip>
                      <a:srcRect/>
                      <a:stretch>
                        <a:fillRect/>
                      </a:stretch>
                    </p:blipFill>
                    <p:spPr bwMode="auto">
                      <a:xfrm>
                        <a:off x="9521032" y="4474759"/>
                        <a:ext cx="1396998" cy="1807543"/>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6BD3D3C9-61C8-4AF7-7B47-0CD300C0F771}"/>
              </a:ext>
            </a:extLst>
          </p:cNvPr>
          <p:cNvSpPr txBox="1"/>
          <p:nvPr/>
        </p:nvSpPr>
        <p:spPr>
          <a:xfrm>
            <a:off x="7918444" y="1521701"/>
            <a:ext cx="1092670" cy="646331"/>
          </a:xfrm>
          <a:prstGeom prst="rect">
            <a:avLst/>
          </a:prstGeom>
          <a:noFill/>
        </p:spPr>
        <p:txBody>
          <a:bodyPr wrap="none" rtlCol="0">
            <a:spAutoFit/>
          </a:bodyPr>
          <a:lstStyle/>
          <a:p>
            <a:pPr algn="ctr"/>
            <a:r>
              <a:rPr lang="en-US" dirty="0">
                <a:solidFill>
                  <a:srgbClr val="002060"/>
                </a:solidFill>
              </a:rPr>
              <a:t>Erythema</a:t>
            </a:r>
          </a:p>
          <a:p>
            <a:pPr algn="ctr"/>
            <a:r>
              <a:rPr lang="en-US" dirty="0">
                <a:solidFill>
                  <a:srgbClr val="002060"/>
                </a:solidFill>
              </a:rPr>
              <a:t>≥ 6 Gy</a:t>
            </a:r>
          </a:p>
        </p:txBody>
      </p:sp>
      <p:sp>
        <p:nvSpPr>
          <p:cNvPr id="6" name="TextBox 5">
            <a:extLst>
              <a:ext uri="{FF2B5EF4-FFF2-40B4-BE49-F238E27FC236}">
                <a16:creationId xmlns:a16="http://schemas.microsoft.com/office/drawing/2014/main" id="{37D35035-9F0A-1AD6-3A1D-D27153F2EF23}"/>
              </a:ext>
            </a:extLst>
          </p:cNvPr>
          <p:cNvSpPr txBox="1"/>
          <p:nvPr/>
        </p:nvSpPr>
        <p:spPr>
          <a:xfrm>
            <a:off x="6314670" y="2501596"/>
            <a:ext cx="1446527" cy="646331"/>
          </a:xfrm>
          <a:prstGeom prst="rect">
            <a:avLst/>
          </a:prstGeom>
          <a:noFill/>
        </p:spPr>
        <p:txBody>
          <a:bodyPr wrap="square" rtlCol="0">
            <a:spAutoFit/>
          </a:bodyPr>
          <a:lstStyle/>
          <a:p>
            <a:pPr algn="ctr"/>
            <a:r>
              <a:rPr lang="en-US" dirty="0">
                <a:solidFill>
                  <a:srgbClr val="002060"/>
                </a:solidFill>
              </a:rPr>
              <a:t>Swelling and onycholysis</a:t>
            </a:r>
          </a:p>
        </p:txBody>
      </p:sp>
      <p:sp>
        <p:nvSpPr>
          <p:cNvPr id="7" name="TextBox 6">
            <a:extLst>
              <a:ext uri="{FF2B5EF4-FFF2-40B4-BE49-F238E27FC236}">
                <a16:creationId xmlns:a16="http://schemas.microsoft.com/office/drawing/2014/main" id="{34D27F19-C2E6-CD7A-5731-2B3AC4304900}"/>
              </a:ext>
            </a:extLst>
          </p:cNvPr>
          <p:cNvSpPr txBox="1"/>
          <p:nvPr/>
        </p:nvSpPr>
        <p:spPr>
          <a:xfrm>
            <a:off x="4929643" y="3896246"/>
            <a:ext cx="1963683" cy="923330"/>
          </a:xfrm>
          <a:prstGeom prst="rect">
            <a:avLst/>
          </a:prstGeom>
          <a:noFill/>
        </p:spPr>
        <p:txBody>
          <a:bodyPr wrap="square" rtlCol="0">
            <a:spAutoFit/>
          </a:bodyPr>
          <a:lstStyle/>
          <a:p>
            <a:pPr algn="ctr"/>
            <a:r>
              <a:rPr lang="en-US" dirty="0">
                <a:solidFill>
                  <a:srgbClr val="002060"/>
                </a:solidFill>
              </a:rPr>
              <a:t>Moist desquamation</a:t>
            </a:r>
          </a:p>
          <a:p>
            <a:pPr algn="ctr"/>
            <a:r>
              <a:rPr lang="en-US" dirty="0">
                <a:solidFill>
                  <a:srgbClr val="002060"/>
                </a:solidFill>
              </a:rPr>
              <a:t>≥ 15 Gy</a:t>
            </a:r>
          </a:p>
        </p:txBody>
      </p:sp>
      <p:sp>
        <p:nvSpPr>
          <p:cNvPr id="8" name="TextBox 7">
            <a:extLst>
              <a:ext uri="{FF2B5EF4-FFF2-40B4-BE49-F238E27FC236}">
                <a16:creationId xmlns:a16="http://schemas.microsoft.com/office/drawing/2014/main" id="{9A36D5A8-819C-B2FE-C2C9-876F95C130C5}"/>
              </a:ext>
            </a:extLst>
          </p:cNvPr>
          <p:cNvSpPr txBox="1"/>
          <p:nvPr/>
        </p:nvSpPr>
        <p:spPr>
          <a:xfrm>
            <a:off x="6170604" y="5521191"/>
            <a:ext cx="1155637" cy="369332"/>
          </a:xfrm>
          <a:prstGeom prst="rect">
            <a:avLst/>
          </a:prstGeom>
          <a:noFill/>
        </p:spPr>
        <p:txBody>
          <a:bodyPr wrap="none" rtlCol="0">
            <a:spAutoFit/>
          </a:bodyPr>
          <a:lstStyle/>
          <a:p>
            <a:r>
              <a:rPr lang="en-US" dirty="0">
                <a:solidFill>
                  <a:srgbClr val="002060"/>
                </a:solidFill>
              </a:rPr>
              <a:t>Ulceration</a:t>
            </a:r>
          </a:p>
        </p:txBody>
      </p:sp>
      <p:sp>
        <p:nvSpPr>
          <p:cNvPr id="9" name="TextBox 8">
            <a:extLst>
              <a:ext uri="{FF2B5EF4-FFF2-40B4-BE49-F238E27FC236}">
                <a16:creationId xmlns:a16="http://schemas.microsoft.com/office/drawing/2014/main" id="{2982F510-ED2C-6D6F-BD9A-048AAFE4C8D3}"/>
              </a:ext>
            </a:extLst>
          </p:cNvPr>
          <p:cNvSpPr txBox="1"/>
          <p:nvPr/>
        </p:nvSpPr>
        <p:spPr>
          <a:xfrm>
            <a:off x="11047447" y="5388315"/>
            <a:ext cx="977639" cy="646331"/>
          </a:xfrm>
          <a:prstGeom prst="rect">
            <a:avLst/>
          </a:prstGeom>
          <a:noFill/>
        </p:spPr>
        <p:txBody>
          <a:bodyPr wrap="none" rtlCol="0">
            <a:spAutoFit/>
          </a:bodyPr>
          <a:lstStyle/>
          <a:p>
            <a:pPr algn="ctr"/>
            <a:r>
              <a:rPr lang="en-US" dirty="0">
                <a:solidFill>
                  <a:srgbClr val="002060"/>
                </a:solidFill>
              </a:rPr>
              <a:t>Necrosis</a:t>
            </a:r>
          </a:p>
          <a:p>
            <a:pPr algn="ctr"/>
            <a:r>
              <a:rPr lang="en-US" dirty="0">
                <a:solidFill>
                  <a:srgbClr val="002060"/>
                </a:solidFill>
              </a:rPr>
              <a:t>≥ 20 Gy</a:t>
            </a:r>
          </a:p>
        </p:txBody>
      </p:sp>
      <p:graphicFrame>
        <p:nvGraphicFramePr>
          <p:cNvPr id="19" name="Object 4">
            <a:extLst>
              <a:ext uri="{FF2B5EF4-FFF2-40B4-BE49-F238E27FC236}">
                <a16:creationId xmlns:a16="http://schemas.microsoft.com/office/drawing/2014/main" id="{80231820-C4AF-E7F6-54DB-DB180FFA0A2C}"/>
              </a:ext>
            </a:extLst>
          </p:cNvPr>
          <p:cNvGraphicFramePr>
            <a:graphicFrameLocks noChangeAspect="1"/>
          </p:cNvGraphicFramePr>
          <p:nvPr>
            <p:extLst>
              <p:ext uri="{D42A27DB-BD31-4B8C-83A1-F6EECF244321}">
                <p14:modId xmlns:p14="http://schemas.microsoft.com/office/powerpoint/2010/main" val="2728407649"/>
              </p:ext>
            </p:extLst>
          </p:nvPr>
        </p:nvGraphicFramePr>
        <p:xfrm>
          <a:off x="7601926" y="4905244"/>
          <a:ext cx="1998086" cy="1361097"/>
        </p:xfrm>
        <a:graphic>
          <a:graphicData uri="http://schemas.openxmlformats.org/presentationml/2006/ole">
            <mc:AlternateContent xmlns:mc="http://schemas.openxmlformats.org/markup-compatibility/2006">
              <mc:Choice xmlns:v="urn:schemas-microsoft-com:vml" Requires="v">
                <p:oleObj name="Photo Editor Photo" r:id="R04ac1dcbcc9b445c" imgW="1028844" imgH="638264" progId="MSPhotoEd.3">
                  <p:embed/>
                </p:oleObj>
              </mc:Choice>
              <mc:Fallback>
                <p:oleObj name="Photo Editor Photo" r:id="R537a9f62a4cd40d2" imgW="1028844" imgH="638264" progId="MSPhotoEd.3">
                  <p:embed/>
                  <p:pic>
                    <p:nvPicPr>
                      <p:cNvPr id="19" name="Object 4">
                        <a:extLst>
                          <a:ext uri="{FF2B5EF4-FFF2-40B4-BE49-F238E27FC236}">
                            <a16:creationId xmlns:a16="http://schemas.microsoft.com/office/drawing/2014/main" id="{80231820-C4AF-E7F6-54DB-DB180FFA0A2C}"/>
                          </a:ext>
                        </a:extLst>
                      </p:cNvPr>
                      <p:cNvPicPr>
                        <a:picLocks noChangeAspect="1" noChangeArrowheads="1"/>
                      </p:cNvPicPr>
                      <p:nvPr/>
                    </p:nvPicPr>
                    <p:blipFill>
                      <a:blip r:embed="R8db927a74ddf43e2">
                        <a:extLst>
                          <a:ext uri="{28A0092B-C50C-407E-A947-70E740481C1C}">
                            <a14:useLocalDpi xmlns:a14="http://schemas.microsoft.com/office/drawing/2010/main" val="0"/>
                          </a:ext>
                        </a:extLst>
                      </a:blip>
                      <a:srcRect/>
                      <a:stretch>
                        <a:fillRect/>
                      </a:stretch>
                    </p:blipFill>
                    <p:spPr bwMode="auto">
                      <a:xfrm>
                        <a:off x="7601926" y="4905244"/>
                        <a:ext cx="1998086" cy="1361097"/>
                      </a:xfrm>
                      <a:prstGeom prst="rect">
                        <a:avLst/>
                      </a:prstGeom>
                      <a:noFill/>
                      <a:ln>
                        <a:noFill/>
                      </a:ln>
                      <a:effectLst/>
                    </p:spPr>
                  </p:pic>
                </p:oleObj>
              </mc:Fallback>
            </mc:AlternateContent>
          </a:graphicData>
        </a:graphic>
      </p:graphicFrame>
      <p:pic>
        <p:nvPicPr>
          <p:cNvPr id="23" name="Picture 3" descr="C:\DOCUME~1\blrodr\LOCALS~1\Temp\~DEST\scan004.bmp">
            <a:extLst>
              <a:ext uri="{FF2B5EF4-FFF2-40B4-BE49-F238E27FC236}">
                <a16:creationId xmlns:a16="http://schemas.microsoft.com/office/drawing/2014/main" id="{8C982807-5F85-72F1-32A3-8CA1C6AF7DFC}"/>
              </a:ext>
            </a:extLst>
          </p:cNvPr>
          <p:cNvPicPr>
            <a:picLocks noChangeAspect="1" noChangeArrowheads="1"/>
          </p:cNvPicPr>
          <p:nvPr/>
        </p:nvPicPr>
        <p:blipFill rotWithShape="1">
          <a:blip r:embed="R8e6b20dc8f0e45db">
            <a:extLst>
              <a:ext uri="{28A0092B-C50C-407E-A947-70E740481C1C}">
                <a14:useLocalDpi xmlns:a14="http://schemas.microsoft.com/office/drawing/2010/main" val="0"/>
              </a:ext>
            </a:extLst>
          </a:blip>
          <a:srcRect l="3592" t="4478" r="1151" b="7403"/>
          <a:stretch/>
        </p:blipFill>
        <p:spPr bwMode="auto">
          <a:xfrm>
            <a:off x="6954794" y="3827324"/>
            <a:ext cx="2376487" cy="108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FD9197A-E44B-DD7E-1F9C-7C0DC09D82ED}"/>
              </a:ext>
            </a:extLst>
          </p:cNvPr>
          <p:cNvSpPr txBox="1"/>
          <p:nvPr/>
        </p:nvSpPr>
        <p:spPr>
          <a:xfrm>
            <a:off x="9245588" y="1473682"/>
            <a:ext cx="708848" cy="215444"/>
          </a:xfrm>
          <a:prstGeom prst="rect">
            <a:avLst/>
          </a:prstGeom>
          <a:noFill/>
        </p:spPr>
        <p:txBody>
          <a:bodyPr wrap="none" rtlCol="0">
            <a:spAutoFit/>
          </a:bodyPr>
          <a:lstStyle/>
          <a:p>
            <a:r>
              <a:rPr lang="en-US" sz="800" dirty="0"/>
              <a:t>IAEA, 2000</a:t>
            </a:r>
          </a:p>
        </p:txBody>
      </p:sp>
      <p:sp>
        <p:nvSpPr>
          <p:cNvPr id="10" name="TextBox 9">
            <a:extLst>
              <a:ext uri="{FF2B5EF4-FFF2-40B4-BE49-F238E27FC236}">
                <a16:creationId xmlns:a16="http://schemas.microsoft.com/office/drawing/2014/main" id="{0053614C-924B-FCF1-F75C-D70321FECE55}"/>
              </a:ext>
            </a:extLst>
          </p:cNvPr>
          <p:cNvSpPr txBox="1"/>
          <p:nvPr/>
        </p:nvSpPr>
        <p:spPr>
          <a:xfrm>
            <a:off x="7771137" y="3610884"/>
            <a:ext cx="743799" cy="215444"/>
          </a:xfrm>
          <a:prstGeom prst="rect">
            <a:avLst/>
          </a:prstGeom>
          <a:noFill/>
        </p:spPr>
        <p:txBody>
          <a:bodyPr wrap="square">
            <a:spAutoFit/>
          </a:bodyPr>
          <a:lstStyle/>
          <a:p>
            <a:r>
              <a:rPr lang="en-US" sz="800" dirty="0"/>
              <a:t>IAEA, 2000</a:t>
            </a:r>
          </a:p>
        </p:txBody>
      </p:sp>
      <p:sp>
        <p:nvSpPr>
          <p:cNvPr id="12" name="TextBox 11">
            <a:extLst>
              <a:ext uri="{FF2B5EF4-FFF2-40B4-BE49-F238E27FC236}">
                <a16:creationId xmlns:a16="http://schemas.microsoft.com/office/drawing/2014/main" id="{3B4EAA9E-37D0-8746-714F-C3708031D549}"/>
              </a:ext>
            </a:extLst>
          </p:cNvPr>
          <p:cNvSpPr txBox="1"/>
          <p:nvPr/>
        </p:nvSpPr>
        <p:spPr>
          <a:xfrm>
            <a:off x="7592543" y="6066858"/>
            <a:ext cx="753739" cy="215444"/>
          </a:xfrm>
          <a:prstGeom prst="rect">
            <a:avLst/>
          </a:prstGeom>
          <a:noFill/>
        </p:spPr>
        <p:txBody>
          <a:bodyPr wrap="square">
            <a:spAutoFit/>
          </a:bodyPr>
          <a:lstStyle/>
          <a:p>
            <a:r>
              <a:rPr lang="en-US" sz="800" dirty="0"/>
              <a:t>IAEA, 2000</a:t>
            </a:r>
          </a:p>
        </p:txBody>
      </p:sp>
      <p:sp>
        <p:nvSpPr>
          <p:cNvPr id="13" name="TextBox 12">
            <a:extLst>
              <a:ext uri="{FF2B5EF4-FFF2-40B4-BE49-F238E27FC236}">
                <a16:creationId xmlns:a16="http://schemas.microsoft.com/office/drawing/2014/main" id="{2FB0AAA6-E8D3-D331-17E7-19C33D8FA23C}"/>
              </a:ext>
            </a:extLst>
          </p:cNvPr>
          <p:cNvSpPr txBox="1"/>
          <p:nvPr/>
        </p:nvSpPr>
        <p:spPr>
          <a:xfrm>
            <a:off x="9532261" y="6058878"/>
            <a:ext cx="753739" cy="215444"/>
          </a:xfrm>
          <a:prstGeom prst="rect">
            <a:avLst/>
          </a:prstGeom>
          <a:noFill/>
        </p:spPr>
        <p:txBody>
          <a:bodyPr wrap="square">
            <a:spAutoFit/>
          </a:bodyPr>
          <a:lstStyle/>
          <a:p>
            <a:r>
              <a:rPr lang="en-US" sz="800" dirty="0"/>
              <a:t>IAEA, 2000</a:t>
            </a:r>
          </a:p>
        </p:txBody>
      </p:sp>
      <p:sp>
        <p:nvSpPr>
          <p:cNvPr id="24" name="TextBox 23">
            <a:extLst>
              <a:ext uri="{FF2B5EF4-FFF2-40B4-BE49-F238E27FC236}">
                <a16:creationId xmlns:a16="http://schemas.microsoft.com/office/drawing/2014/main" id="{0EBDED1C-C21B-6C8F-13B5-41F4951ABD88}"/>
              </a:ext>
            </a:extLst>
          </p:cNvPr>
          <p:cNvSpPr txBox="1"/>
          <p:nvPr/>
        </p:nvSpPr>
        <p:spPr>
          <a:xfrm>
            <a:off x="6893326" y="4711854"/>
            <a:ext cx="667170" cy="215444"/>
          </a:xfrm>
          <a:prstGeom prst="rect">
            <a:avLst/>
          </a:prstGeom>
          <a:noFill/>
        </p:spPr>
        <p:txBody>
          <a:bodyPr wrap="none" rtlCol="0">
            <a:spAutoFit/>
          </a:bodyPr>
          <a:lstStyle/>
          <a:p>
            <a:r>
              <a:rPr lang="en-US" sz="800" dirty="0"/>
              <a:t>BJR, 2005</a:t>
            </a:r>
          </a:p>
        </p:txBody>
      </p:sp>
      <p:sp>
        <p:nvSpPr>
          <p:cNvPr id="11" name="TextBox 10">
            <a:extLst>
              <a:ext uri="{FF2B5EF4-FFF2-40B4-BE49-F238E27FC236}">
                <a16:creationId xmlns:a16="http://schemas.microsoft.com/office/drawing/2014/main" id="{EFCA34A6-F7CE-E94F-4A95-AFA5F0921919}"/>
              </a:ext>
            </a:extLst>
          </p:cNvPr>
          <p:cNvSpPr txBox="1"/>
          <p:nvPr/>
        </p:nvSpPr>
        <p:spPr>
          <a:xfrm>
            <a:off x="567430" y="1357089"/>
            <a:ext cx="4584032" cy="5078313"/>
          </a:xfrm>
          <a:prstGeom prst="rect">
            <a:avLst/>
          </a:prstGeom>
          <a:noFill/>
        </p:spPr>
        <p:txBody>
          <a:bodyPr wrap="square" rtlCol="0">
            <a:spAutoFit/>
          </a:bodyPr>
          <a:lstStyle/>
          <a:p>
            <a:r>
              <a:rPr lang="en-US" b="1" dirty="0">
                <a:solidFill>
                  <a:srgbClr val="002060"/>
                </a:solidFill>
              </a:rPr>
              <a:t>Skin as a Contamination Pathway</a:t>
            </a:r>
            <a:endParaRPr lang="en-US" dirty="0">
              <a:solidFill>
                <a:srgbClr val="002060"/>
              </a:solidFill>
            </a:endParaRPr>
          </a:p>
          <a:p>
            <a:pPr marL="285750" indent="-285750">
              <a:buFont typeface="Arial" panose="020B0604020202020204" pitchFamily="34" charset="0"/>
              <a:buChar char="•"/>
            </a:pPr>
            <a:r>
              <a:rPr lang="en-US" dirty="0"/>
              <a:t>Contaminants can remain on skin or enter through cuts and abrasions</a:t>
            </a:r>
          </a:p>
          <a:p>
            <a:pPr marL="285750" indent="-285750">
              <a:buFont typeface="Arial" panose="020B0604020202020204" pitchFamily="34" charset="0"/>
              <a:buChar char="•"/>
            </a:pPr>
            <a:r>
              <a:rPr lang="en-US" dirty="0"/>
              <a:t>Skin contamination is common and usually managed with simple decontamination</a:t>
            </a:r>
          </a:p>
          <a:p>
            <a:endParaRPr lang="en-US" dirty="0"/>
          </a:p>
          <a:p>
            <a:r>
              <a:rPr lang="en-US" b="1" dirty="0">
                <a:solidFill>
                  <a:srgbClr val="002060"/>
                </a:solidFill>
              </a:rPr>
              <a:t>Visual Cues</a:t>
            </a:r>
          </a:p>
          <a:p>
            <a:pPr marL="285750" indent="-285750">
              <a:buFont typeface="Arial" panose="020B0604020202020204" pitchFamily="34" charset="0"/>
              <a:buChar char="•"/>
            </a:pPr>
            <a:r>
              <a:rPr lang="en-US" dirty="0"/>
              <a:t>Redness, irritation, or minor skin reactions.</a:t>
            </a:r>
          </a:p>
          <a:p>
            <a:pPr marL="285750" indent="-285750">
              <a:buFont typeface="Arial" panose="020B0604020202020204" pitchFamily="34" charset="0"/>
              <a:buChar char="•"/>
            </a:pPr>
            <a:r>
              <a:rPr lang="en-US" dirty="0"/>
              <a:t>Look for puncture wounds or lacerations that could allow radionuclide uptake</a:t>
            </a:r>
          </a:p>
          <a:p>
            <a:endParaRPr lang="en-US" b="1" dirty="0"/>
          </a:p>
          <a:p>
            <a:r>
              <a:rPr lang="en-US" b="1" dirty="0">
                <a:solidFill>
                  <a:srgbClr val="002060"/>
                </a:solidFill>
              </a:rPr>
              <a:t>Clinical Actions</a:t>
            </a:r>
            <a:endParaRPr lang="en-US" dirty="0">
              <a:solidFill>
                <a:srgbClr val="002060"/>
              </a:solidFill>
            </a:endParaRPr>
          </a:p>
          <a:p>
            <a:pPr marL="285750" indent="-285750">
              <a:buFont typeface="Arial" panose="020B0604020202020204" pitchFamily="34" charset="0"/>
              <a:buChar char="•"/>
            </a:pPr>
            <a:r>
              <a:rPr lang="en-US" dirty="0"/>
              <a:t>Gently wash with soap and lukewarm water; avoid scrubbing.</a:t>
            </a:r>
          </a:p>
          <a:p>
            <a:pPr marL="285750" indent="-285750">
              <a:buFont typeface="Arial" panose="020B0604020202020204" pitchFamily="34" charset="0"/>
              <a:buChar char="•"/>
            </a:pPr>
            <a:r>
              <a:rPr lang="en-US" dirty="0"/>
              <a:t>Remove contaminated clothing.</a:t>
            </a:r>
          </a:p>
          <a:p>
            <a:pPr marL="285750" indent="-285750">
              <a:buFont typeface="Arial" panose="020B0604020202020204" pitchFamily="34" charset="0"/>
              <a:buChar char="•"/>
            </a:pPr>
            <a:r>
              <a:rPr lang="en-US" dirty="0"/>
              <a:t>Assess wounds carefully - contamination in wounds can lead to internalization</a:t>
            </a:r>
          </a:p>
          <a:p>
            <a:endParaRPr lang="en-US" b="1" dirty="0"/>
          </a:p>
        </p:txBody>
      </p:sp>
    </p:spTree>
    <p:extLst>
      <p:ext uri="{BB962C8B-B14F-4D97-AF65-F5344CB8AC3E}">
        <p14:creationId xmlns:p14="http://schemas.microsoft.com/office/powerpoint/2010/main" val="2741226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8F09-6B7D-0146-17C8-44CB337DEF63}"/>
              </a:ext>
            </a:extLst>
          </p:cNvPr>
          <p:cNvSpPr>
            <a:spLocks noGrp="1"/>
          </p:cNvSpPr>
          <p:nvPr>
            <p:ph type="title"/>
          </p:nvPr>
        </p:nvSpPr>
        <p:spPr/>
        <p:txBody>
          <a:bodyPr>
            <a:normAutofit fontScale="90000"/>
          </a:bodyPr>
          <a:lstStyle/>
          <a:p>
            <a:pPr algn="ctr"/>
            <a:r>
              <a:rPr lang="en-US" sz="4000" dirty="0">
                <a:solidFill>
                  <a:srgbClr val="002060"/>
                </a:solidFill>
              </a:rPr>
              <a:t>Inhalation and Ingestion: Other Pathways of Internal Contamination</a:t>
            </a:r>
            <a:br>
              <a:rPr lang="en-US" dirty="0"/>
            </a:br>
            <a:endParaRPr lang="en-US" dirty="0"/>
          </a:p>
        </p:txBody>
      </p:sp>
      <p:sp>
        <p:nvSpPr>
          <p:cNvPr id="3" name="Content Placeholder 2">
            <a:extLst>
              <a:ext uri="{FF2B5EF4-FFF2-40B4-BE49-F238E27FC236}">
                <a16:creationId xmlns:a16="http://schemas.microsoft.com/office/drawing/2014/main" id="{2A7E2AA1-9F90-C689-E019-280BD3896588}"/>
              </a:ext>
            </a:extLst>
          </p:cNvPr>
          <p:cNvSpPr>
            <a:spLocks noGrp="1"/>
          </p:cNvSpPr>
          <p:nvPr>
            <p:ph idx="1"/>
          </p:nvPr>
        </p:nvSpPr>
        <p:spPr>
          <a:xfrm>
            <a:off x="838200" y="1825625"/>
            <a:ext cx="10832432" cy="4351338"/>
          </a:xfrm>
        </p:spPr>
        <p:txBody>
          <a:bodyPr>
            <a:normAutofit/>
          </a:bodyPr>
          <a:lstStyle/>
          <a:p>
            <a:pPr marL="0" indent="0">
              <a:buNone/>
            </a:pPr>
            <a:r>
              <a:rPr lang="en-US" b="1" dirty="0">
                <a:solidFill>
                  <a:srgbClr val="002060"/>
                </a:solidFill>
              </a:rPr>
              <a:t>Inhalation</a:t>
            </a:r>
            <a:endParaRPr lang="en-US" dirty="0">
              <a:solidFill>
                <a:srgbClr val="002060"/>
              </a:solidFill>
            </a:endParaRPr>
          </a:p>
          <a:p>
            <a:pPr>
              <a:buFont typeface="Arial" panose="020B0604020202020204" pitchFamily="34" charset="0"/>
              <a:buChar char="•"/>
            </a:pPr>
            <a:r>
              <a:rPr lang="en-US" sz="2000" dirty="0">
                <a:solidFill>
                  <a:srgbClr val="002060"/>
                </a:solidFill>
              </a:rPr>
              <a:t>Fine particles (&lt;5 µm) can reach deep into the lungs and remain for extended periods.</a:t>
            </a:r>
          </a:p>
          <a:p>
            <a:pPr>
              <a:buFont typeface="Arial" panose="020B0604020202020204" pitchFamily="34" charset="0"/>
              <a:buChar char="•"/>
            </a:pPr>
            <a:r>
              <a:rPr lang="en-US" sz="2000" dirty="0">
                <a:solidFill>
                  <a:srgbClr val="002060"/>
                </a:solidFill>
              </a:rPr>
              <a:t>Nasal swabs and facial surveys help estimate inhalation intake.</a:t>
            </a:r>
          </a:p>
          <a:p>
            <a:pPr>
              <a:buFont typeface="Arial" panose="020B0604020202020204" pitchFamily="34" charset="0"/>
              <a:buChar char="•"/>
            </a:pPr>
            <a:r>
              <a:rPr lang="en-US" sz="2000" dirty="0">
                <a:solidFill>
                  <a:srgbClr val="002060"/>
                </a:solidFill>
              </a:rPr>
              <a:t>Treatment consideration: DTPA (if elevated levels confirmed by bioassay or nasal swab results)</a:t>
            </a:r>
          </a:p>
          <a:p>
            <a:pPr>
              <a:buFont typeface="Arial" panose="020B0604020202020204" pitchFamily="34" charset="0"/>
              <a:buChar char="•"/>
            </a:pPr>
            <a:endParaRPr lang="en-US" sz="2000" dirty="0">
              <a:solidFill>
                <a:srgbClr val="002060"/>
              </a:solidFill>
            </a:endParaRPr>
          </a:p>
          <a:p>
            <a:pPr marL="0" indent="0">
              <a:buNone/>
            </a:pPr>
            <a:r>
              <a:rPr lang="en-US" b="1" dirty="0">
                <a:solidFill>
                  <a:srgbClr val="002060"/>
                </a:solidFill>
              </a:rPr>
              <a:t>Ingestion</a:t>
            </a:r>
          </a:p>
          <a:p>
            <a:pPr>
              <a:lnSpc>
                <a:spcPct val="100000"/>
              </a:lnSpc>
            </a:pPr>
            <a:r>
              <a:rPr lang="en-US" sz="2000" dirty="0">
                <a:solidFill>
                  <a:srgbClr val="002060"/>
                </a:solidFill>
              </a:rPr>
              <a:t>Can occur from contaminated hands, food, or water.</a:t>
            </a:r>
          </a:p>
          <a:p>
            <a:pPr>
              <a:lnSpc>
                <a:spcPct val="100000"/>
              </a:lnSpc>
            </a:pPr>
            <a:r>
              <a:rPr lang="en-US" sz="2000" dirty="0">
                <a:solidFill>
                  <a:srgbClr val="002060"/>
                </a:solidFill>
              </a:rPr>
              <a:t>Only a portion of ingested material is absorbed into circulation.</a:t>
            </a:r>
          </a:p>
          <a:p>
            <a:pPr>
              <a:lnSpc>
                <a:spcPct val="100000"/>
              </a:lnSpc>
            </a:pPr>
            <a:r>
              <a:rPr lang="en-US" sz="2000" dirty="0">
                <a:solidFill>
                  <a:srgbClr val="002060"/>
                </a:solidFill>
              </a:rPr>
              <a:t>Treatment consideration: Prussian Blue (for Cs-137 or thallium exposure), hydration, and supportive care as needed.</a:t>
            </a:r>
          </a:p>
          <a:p>
            <a:endParaRPr lang="en-US" dirty="0"/>
          </a:p>
        </p:txBody>
      </p:sp>
    </p:spTree>
    <p:extLst>
      <p:ext uri="{BB962C8B-B14F-4D97-AF65-F5344CB8AC3E}">
        <p14:creationId xmlns:p14="http://schemas.microsoft.com/office/powerpoint/2010/main" val="2219342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267-BB3B-4F8A-9C89-B419CFCA4336}"/>
              </a:ext>
            </a:extLst>
          </p:cNvPr>
          <p:cNvSpPr>
            <a:spLocks noGrp="1"/>
          </p:cNvSpPr>
          <p:nvPr>
            <p:ph type="title"/>
          </p:nvPr>
        </p:nvSpPr>
        <p:spPr>
          <a:xfrm>
            <a:off x="0" y="-392471"/>
            <a:ext cx="12192000" cy="1325563"/>
          </a:xfrm>
        </p:spPr>
        <p:txBody>
          <a:bodyPr>
            <a:normAutofit/>
          </a:bodyPr>
          <a:lstStyle/>
          <a:p>
            <a:pPr algn="ctr"/>
            <a:r>
              <a:rPr lang="en-US" sz="3600" dirty="0">
                <a:solidFill>
                  <a:srgbClr val="002060"/>
                </a:solidFill>
              </a:rPr>
              <a:t>Main Routes of Radionuclide Intake and Distribution</a:t>
            </a:r>
          </a:p>
        </p:txBody>
      </p:sp>
      <p:pic>
        <p:nvPicPr>
          <p:cNvPr id="6" name="Content Placeholder 5">
            <a:extLst>
              <a:ext uri="{FF2B5EF4-FFF2-40B4-BE49-F238E27FC236}">
                <a16:creationId xmlns:a16="http://schemas.microsoft.com/office/drawing/2014/main" id="{45EB39D9-D8B8-4B6F-B0BE-AC15C0681464}"/>
              </a:ext>
            </a:extLst>
          </p:cNvPr>
          <p:cNvPicPr>
            <a:picLocks noGrp="1" noChangeAspect="1"/>
          </p:cNvPicPr>
          <p:nvPr>
            <p:ph idx="1"/>
          </p:nvPr>
        </p:nvPicPr>
        <p:blipFill>
          <a:blip r:embed="R909151bb10cb444f">
            <a:extLst>
              <a:ext uri="{28A0092B-C50C-407E-A947-70E740481C1C}">
                <a14:useLocalDpi xmlns:a14="http://schemas.microsoft.com/office/drawing/2010/main" val="0"/>
              </a:ext>
            </a:extLst>
          </a:blip>
          <a:stretch>
            <a:fillRect/>
          </a:stretch>
        </p:blipFill>
        <p:spPr>
          <a:xfrm>
            <a:off x="2028264" y="673407"/>
            <a:ext cx="8135471" cy="5896465"/>
          </a:xfrm>
        </p:spPr>
      </p:pic>
      <p:pic>
        <p:nvPicPr>
          <p:cNvPr id="4" name="Content Placeholder 5">
            <a:extLst>
              <a:ext uri="{FF2B5EF4-FFF2-40B4-BE49-F238E27FC236}">
                <a16:creationId xmlns:a16="http://schemas.microsoft.com/office/drawing/2014/main" id="{6E9A1679-95D6-4A58-992E-B6144389FA72}"/>
              </a:ext>
            </a:extLst>
          </p:cNvPr>
          <p:cNvPicPr>
            <a:picLocks noChangeAspect="1"/>
          </p:cNvPicPr>
          <p:nvPr/>
        </p:nvPicPr>
        <p:blipFill rotWithShape="1">
          <a:blip r:embed="R0ce776f8002f4d0b" cstate="print">
            <a:extLst>
              <a:ext uri="{28A0092B-C50C-407E-A947-70E740481C1C}">
                <a14:useLocalDpi xmlns:a14="http://schemas.microsoft.com/office/drawing/2010/main" val="0"/>
              </a:ext>
            </a:extLst>
          </a:blip>
          <a:srcRect l="46022" t="37787" r="43980" b="43738"/>
          <a:stretch/>
        </p:blipFill>
        <p:spPr>
          <a:xfrm>
            <a:off x="166914" y="5862637"/>
            <a:ext cx="773365" cy="803955"/>
          </a:xfrm>
          <a:prstGeom prst="rect">
            <a:avLst/>
          </a:prstGeom>
        </p:spPr>
      </p:pic>
      <p:sp>
        <p:nvSpPr>
          <p:cNvPr id="3" name="Rectangle 2">
            <a:extLst>
              <a:ext uri="{FF2B5EF4-FFF2-40B4-BE49-F238E27FC236}">
                <a16:creationId xmlns:a16="http://schemas.microsoft.com/office/drawing/2014/main" id="{734D6606-E0F5-42E5-94C9-AC12950A1B4B}"/>
              </a:ext>
            </a:extLst>
          </p:cNvPr>
          <p:cNvSpPr/>
          <p:nvPr/>
        </p:nvSpPr>
        <p:spPr>
          <a:xfrm>
            <a:off x="5771626" y="1744910"/>
            <a:ext cx="1795244" cy="645952"/>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Respiratory</a:t>
            </a:r>
          </a:p>
          <a:p>
            <a:pPr algn="ctr"/>
            <a:r>
              <a:rPr lang="en-US" dirty="0"/>
              <a:t>Tract</a:t>
            </a:r>
          </a:p>
        </p:txBody>
      </p:sp>
      <p:sp>
        <p:nvSpPr>
          <p:cNvPr id="5" name="Oval 4">
            <a:extLst>
              <a:ext uri="{FF2B5EF4-FFF2-40B4-BE49-F238E27FC236}">
                <a16:creationId xmlns:a16="http://schemas.microsoft.com/office/drawing/2014/main" id="{C8037251-D91C-5068-EE62-E04FC16C14B6}"/>
              </a:ext>
            </a:extLst>
          </p:cNvPr>
          <p:cNvSpPr/>
          <p:nvPr/>
        </p:nvSpPr>
        <p:spPr>
          <a:xfrm>
            <a:off x="2205317" y="3528508"/>
            <a:ext cx="1516828" cy="10650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282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4854A-9C8C-9106-777D-96500371FB06}"/>
              </a:ext>
            </a:extLst>
          </p:cNvPr>
          <p:cNvSpPr>
            <a:spLocks noGrp="1"/>
          </p:cNvSpPr>
          <p:nvPr>
            <p:ph type="title"/>
          </p:nvPr>
        </p:nvSpPr>
        <p:spPr/>
        <p:txBody>
          <a:bodyPr/>
          <a:lstStyle/>
          <a:p>
            <a:r>
              <a:rPr lang="en-US" dirty="0">
                <a:solidFill>
                  <a:srgbClr val="002060"/>
                </a:solidFill>
              </a:rPr>
              <a:t>Key Reference Terms</a:t>
            </a:r>
          </a:p>
        </p:txBody>
      </p:sp>
      <p:sp>
        <p:nvSpPr>
          <p:cNvPr id="3" name="Content Placeholder 2">
            <a:extLst>
              <a:ext uri="{FF2B5EF4-FFF2-40B4-BE49-F238E27FC236}">
                <a16:creationId xmlns:a16="http://schemas.microsoft.com/office/drawing/2014/main" id="{1825D9F4-30CA-F117-AC8F-49F7A6AED035}"/>
              </a:ext>
            </a:extLst>
          </p:cNvPr>
          <p:cNvSpPr>
            <a:spLocks noGrp="1"/>
          </p:cNvSpPr>
          <p:nvPr>
            <p:ph idx="1"/>
          </p:nvPr>
        </p:nvSpPr>
        <p:spPr>
          <a:xfrm>
            <a:off x="693816" y="1564108"/>
            <a:ext cx="10515600" cy="4896853"/>
          </a:xfrm>
        </p:spPr>
        <p:txBody>
          <a:bodyPr>
            <a:normAutofit fontScale="92500" lnSpcReduction="20000"/>
          </a:bodyPr>
          <a:lstStyle/>
          <a:p>
            <a:pPr marL="0" indent="0">
              <a:lnSpc>
                <a:spcPct val="110000"/>
              </a:lnSpc>
              <a:buNone/>
            </a:pPr>
            <a:r>
              <a:rPr lang="en-US" sz="2400" dirty="0">
                <a:solidFill>
                  <a:srgbClr val="002060"/>
                </a:solidFill>
              </a:rPr>
              <a:t>Annual Limit on Intake:</a:t>
            </a:r>
          </a:p>
          <a:p>
            <a:pPr>
              <a:lnSpc>
                <a:spcPct val="110000"/>
              </a:lnSpc>
            </a:pPr>
            <a:r>
              <a:rPr lang="en-US" sz="2400" dirty="0">
                <a:solidFill>
                  <a:srgbClr val="002060"/>
                </a:solidFill>
              </a:rPr>
              <a:t>The amount of a specific radionuclide a person can safely intake in one year without significant health risk</a:t>
            </a:r>
          </a:p>
          <a:p>
            <a:pPr>
              <a:lnSpc>
                <a:spcPct val="110000"/>
              </a:lnSpc>
            </a:pPr>
            <a:endParaRPr lang="en-US" sz="2400" dirty="0">
              <a:solidFill>
                <a:srgbClr val="002060"/>
              </a:solidFill>
            </a:endParaRPr>
          </a:p>
          <a:p>
            <a:pPr marL="0" indent="0">
              <a:lnSpc>
                <a:spcPct val="110000"/>
              </a:lnSpc>
              <a:buNone/>
            </a:pPr>
            <a:r>
              <a:rPr lang="en-US" sz="2400" dirty="0">
                <a:solidFill>
                  <a:srgbClr val="002060"/>
                </a:solidFill>
              </a:rPr>
              <a:t>Clinical Decision Guide (CDG):  </a:t>
            </a:r>
          </a:p>
          <a:p>
            <a:pPr>
              <a:lnSpc>
                <a:spcPct val="110000"/>
              </a:lnSpc>
            </a:pPr>
            <a:r>
              <a:rPr lang="en-US" sz="2400" dirty="0">
                <a:solidFill>
                  <a:srgbClr val="002060"/>
                </a:solidFill>
              </a:rPr>
              <a:t>Threshold values to help healthcare providers decide when medical intervention for internal contamination is needed</a:t>
            </a:r>
          </a:p>
          <a:p>
            <a:pPr>
              <a:lnSpc>
                <a:spcPct val="110000"/>
              </a:lnSpc>
            </a:pPr>
            <a:endParaRPr lang="en-US" sz="2400" dirty="0">
              <a:solidFill>
                <a:srgbClr val="002060"/>
              </a:solidFill>
            </a:endParaRPr>
          </a:p>
          <a:p>
            <a:pPr marL="0" indent="0">
              <a:lnSpc>
                <a:spcPct val="110000"/>
              </a:lnSpc>
              <a:buNone/>
            </a:pPr>
            <a:r>
              <a:rPr lang="en-US" sz="2400" dirty="0">
                <a:solidFill>
                  <a:srgbClr val="002060"/>
                </a:solidFill>
              </a:rPr>
              <a:t>Derived Reference Level (DRL):</a:t>
            </a:r>
          </a:p>
          <a:p>
            <a:pPr>
              <a:lnSpc>
                <a:spcPct val="110000"/>
              </a:lnSpc>
            </a:pPr>
            <a:r>
              <a:rPr lang="en-US" sz="2400" dirty="0">
                <a:solidFill>
                  <a:srgbClr val="002060"/>
                </a:solidFill>
              </a:rPr>
              <a:t>Reference activity levels (in disintegrations per minute or counts per minute) used for wounds or other intake pathways</a:t>
            </a:r>
          </a:p>
          <a:p>
            <a:pPr>
              <a:lnSpc>
                <a:spcPct val="110000"/>
              </a:lnSpc>
            </a:pPr>
            <a:r>
              <a:rPr lang="en-US" sz="2400" dirty="0">
                <a:solidFill>
                  <a:srgbClr val="002060"/>
                </a:solidFill>
              </a:rPr>
              <a:t>Indicates when further assessment or treatment should be considered</a:t>
            </a:r>
          </a:p>
          <a:p>
            <a:endParaRPr lang="en-US" sz="2400" dirty="0"/>
          </a:p>
          <a:p>
            <a:pPr marL="0" indent="0">
              <a:buNone/>
            </a:pPr>
            <a:endParaRPr lang="en-US" sz="2400" dirty="0">
              <a:solidFill>
                <a:srgbClr val="002060"/>
              </a:solidFill>
            </a:endParaRPr>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25019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C0ED-D0A1-4C52-939B-7CB50B17467E}"/>
              </a:ext>
            </a:extLst>
          </p:cNvPr>
          <p:cNvSpPr>
            <a:spLocks noGrp="1"/>
          </p:cNvSpPr>
          <p:nvPr>
            <p:ph type="title"/>
          </p:nvPr>
        </p:nvSpPr>
        <p:spPr>
          <a:xfrm>
            <a:off x="838200" y="15394"/>
            <a:ext cx="10515600" cy="1325563"/>
          </a:xfrm>
        </p:spPr>
        <p:txBody>
          <a:bodyPr>
            <a:normAutofit/>
          </a:bodyPr>
          <a:lstStyle/>
          <a:p>
            <a:pPr algn="ctr"/>
            <a:r>
              <a:rPr lang="en-US" sz="3600" dirty="0">
                <a:solidFill>
                  <a:srgbClr val="002060"/>
                </a:solidFill>
              </a:rPr>
              <a:t>Selected Derived Reference Levels (DRLs) for Wounds are Used to Assess Internalization of a Radionuclide</a:t>
            </a:r>
          </a:p>
        </p:txBody>
      </p:sp>
      <p:graphicFrame>
        <p:nvGraphicFramePr>
          <p:cNvPr id="4" name="Content Placeholder 3">
            <a:extLst>
              <a:ext uri="{FF2B5EF4-FFF2-40B4-BE49-F238E27FC236}">
                <a16:creationId xmlns:a16="http://schemas.microsoft.com/office/drawing/2014/main" id="{45084A5A-E7CD-40F4-B377-5BA86AE5C0C5}"/>
              </a:ext>
            </a:extLst>
          </p:cNvPr>
          <p:cNvGraphicFramePr>
            <a:graphicFrameLocks noGrp="1"/>
          </p:cNvGraphicFramePr>
          <p:nvPr>
            <p:ph idx="1"/>
          </p:nvPr>
        </p:nvGraphicFramePr>
        <p:xfrm>
          <a:off x="4388476" y="1504806"/>
          <a:ext cx="7405162" cy="4351339"/>
        </p:xfrm>
        <a:graphic>
          <a:graphicData uri="http://schemas.openxmlformats.org/drawingml/2006/table">
            <a:tbl>
              <a:tblPr firstRow="1" firstCol="1" lastRow="1" lastCol="1" bandRow="1" bandCol="1">
                <a:tableStyleId>{5C22544A-7EE6-4342-B048-85BDC9FD1C3A}</a:tableStyleId>
              </a:tblPr>
              <a:tblGrid>
                <a:gridCol w="1409158">
                  <a:extLst>
                    <a:ext uri="{9D8B030D-6E8A-4147-A177-3AD203B41FA5}">
                      <a16:colId xmlns:a16="http://schemas.microsoft.com/office/drawing/2014/main" val="2254012330"/>
                    </a:ext>
                  </a:extLst>
                </a:gridCol>
                <a:gridCol w="1200312">
                  <a:extLst>
                    <a:ext uri="{9D8B030D-6E8A-4147-A177-3AD203B41FA5}">
                      <a16:colId xmlns:a16="http://schemas.microsoft.com/office/drawing/2014/main" val="4095838622"/>
                    </a:ext>
                  </a:extLst>
                </a:gridCol>
                <a:gridCol w="1133658">
                  <a:extLst>
                    <a:ext uri="{9D8B030D-6E8A-4147-A177-3AD203B41FA5}">
                      <a16:colId xmlns:a16="http://schemas.microsoft.com/office/drawing/2014/main" val="2416697581"/>
                    </a:ext>
                  </a:extLst>
                </a:gridCol>
                <a:gridCol w="1266965">
                  <a:extLst>
                    <a:ext uri="{9D8B030D-6E8A-4147-A177-3AD203B41FA5}">
                      <a16:colId xmlns:a16="http://schemas.microsoft.com/office/drawing/2014/main" val="624745427"/>
                    </a:ext>
                  </a:extLst>
                </a:gridCol>
                <a:gridCol w="1200312">
                  <a:extLst>
                    <a:ext uri="{9D8B030D-6E8A-4147-A177-3AD203B41FA5}">
                      <a16:colId xmlns:a16="http://schemas.microsoft.com/office/drawing/2014/main" val="956737861"/>
                    </a:ext>
                  </a:extLst>
                </a:gridCol>
                <a:gridCol w="1194757">
                  <a:extLst>
                    <a:ext uri="{9D8B030D-6E8A-4147-A177-3AD203B41FA5}">
                      <a16:colId xmlns:a16="http://schemas.microsoft.com/office/drawing/2014/main" val="810932882"/>
                    </a:ext>
                  </a:extLst>
                </a:gridCol>
              </a:tblGrid>
              <a:tr h="327711">
                <a:tc>
                  <a:txBody>
                    <a:bodyPr/>
                    <a:lstStyle/>
                    <a:p>
                      <a:pPr marL="90805" marR="0">
                        <a:spcBef>
                          <a:spcPts val="275"/>
                        </a:spcBef>
                        <a:spcAft>
                          <a:spcPts val="0"/>
                        </a:spcAft>
                      </a:pPr>
                      <a:r>
                        <a:rPr lang="en-US" sz="1600">
                          <a:effectLst/>
                        </a:rPr>
                        <a:t>Isotope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Based 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Weak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Moderate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a:effectLst/>
                        </a:rPr>
                        <a:t>Strong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Avid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6472929"/>
                  </a:ext>
                </a:extLst>
              </a:tr>
              <a:tr h="327711">
                <a:tc>
                  <a:txBody>
                    <a:bodyPr/>
                    <a:lstStyle/>
                    <a:p>
                      <a:pPr marL="90805" marR="0">
                        <a:spcBef>
                          <a:spcPts val="180"/>
                        </a:spcBef>
                        <a:spcAft>
                          <a:spcPts val="0"/>
                        </a:spcAft>
                      </a:pPr>
                      <a:r>
                        <a:rPr lang="en-US" sz="1600">
                          <a:effectLst/>
                        </a:rPr>
                        <a:t>Co-60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180"/>
                        </a:spcBef>
                        <a:spcAft>
                          <a:spcPts val="0"/>
                        </a:spcAft>
                      </a:pPr>
                      <a:r>
                        <a:rPr lang="en-US" sz="1600">
                          <a:effectLst/>
                        </a:rPr>
                        <a: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180"/>
                        </a:spcBef>
                        <a:spcAft>
                          <a:spcPts val="0"/>
                        </a:spcAft>
                      </a:pPr>
                      <a:r>
                        <a:rPr lang="en-US" sz="1600">
                          <a:effectLst/>
                        </a:rPr>
                        <a:t>1.54E+08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180"/>
                        </a:spcBef>
                        <a:spcAft>
                          <a:spcPts val="0"/>
                        </a:spcAft>
                      </a:pPr>
                      <a:r>
                        <a:rPr lang="en-US" sz="1600">
                          <a:effectLst/>
                        </a:rPr>
                        <a:t>1.54E+08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180"/>
                        </a:spcBef>
                        <a:spcAft>
                          <a:spcPts val="0"/>
                        </a:spcAft>
                      </a:pPr>
                      <a:r>
                        <a:rPr lang="en-US" sz="1600">
                          <a:effectLst/>
                        </a:rPr>
                        <a:t>1.65E+08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180"/>
                        </a:spcBef>
                        <a:spcAft>
                          <a:spcPts val="0"/>
                        </a:spcAft>
                      </a:pPr>
                      <a:r>
                        <a:rPr lang="en-US" sz="1600">
                          <a:effectLst/>
                        </a:rPr>
                        <a:t>2.01+08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7815219"/>
                  </a:ext>
                </a:extLst>
              </a:tr>
              <a:tr h="336043">
                <a:tc>
                  <a:txBody>
                    <a:bodyPr/>
                    <a:lstStyle/>
                    <a:p>
                      <a:pPr marL="90805" marR="0">
                        <a:spcBef>
                          <a:spcPts val="275"/>
                        </a:spcBef>
                        <a:spcAft>
                          <a:spcPts val="0"/>
                        </a:spcAft>
                      </a:pPr>
                      <a:r>
                        <a:rPr lang="en-US" sz="1600">
                          <a:effectLst/>
                        </a:rPr>
                        <a:t>Sr-90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2.20E+07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2.20E+07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a:effectLst/>
                        </a:rPr>
                        <a:t>2.25E+07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2.38+07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98740347"/>
                  </a:ext>
                </a:extLst>
              </a:tr>
              <a:tr h="336043">
                <a:tc>
                  <a:txBody>
                    <a:bodyPr/>
                    <a:lstStyle/>
                    <a:p>
                      <a:pPr marL="90805" marR="0">
                        <a:spcBef>
                          <a:spcPts val="275"/>
                        </a:spcBef>
                        <a:spcAft>
                          <a:spcPts val="0"/>
                        </a:spcAft>
                      </a:pPr>
                      <a:r>
                        <a:rPr lang="en-US" sz="16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56588624"/>
                  </a:ext>
                </a:extLst>
              </a:tr>
              <a:tr h="336043">
                <a:tc>
                  <a:txBody>
                    <a:bodyPr/>
                    <a:lstStyle/>
                    <a:p>
                      <a:pPr marL="90805" marR="0">
                        <a:spcBef>
                          <a:spcPts val="260"/>
                        </a:spcBef>
                        <a:spcAft>
                          <a:spcPts val="0"/>
                        </a:spcAft>
                      </a:pPr>
                      <a:r>
                        <a:rPr lang="en-US" sz="1600">
                          <a:effectLst/>
                        </a:rPr>
                        <a:t>Tc-99m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60"/>
                        </a:spcBef>
                        <a:spcAft>
                          <a:spcPts val="0"/>
                        </a:spcAft>
                      </a:pPr>
                      <a:r>
                        <a:rPr lang="en-US" sz="1600">
                          <a:effectLst/>
                        </a:rPr>
                        <a: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60"/>
                        </a:spcBef>
                        <a:spcAft>
                          <a:spcPts val="0"/>
                        </a:spcAft>
                      </a:pPr>
                      <a:r>
                        <a:rPr lang="en-US" sz="1600">
                          <a:effectLst/>
                        </a:rPr>
                        <a:t>2.00E+11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60"/>
                        </a:spcBef>
                        <a:spcAft>
                          <a:spcPts val="0"/>
                        </a:spcAft>
                      </a:pPr>
                      <a:r>
                        <a:rPr lang="en-US" sz="1600">
                          <a:effectLst/>
                        </a:rPr>
                        <a:t>2.56E+11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60"/>
                        </a:spcBef>
                        <a:spcAft>
                          <a:spcPts val="0"/>
                        </a:spcAft>
                      </a:pPr>
                      <a:r>
                        <a:rPr lang="en-US" sz="1600">
                          <a:effectLst/>
                        </a:rPr>
                        <a:t>9.33+11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60"/>
                        </a:spcBef>
                        <a:spcAft>
                          <a:spcPts val="0"/>
                        </a:spcAft>
                      </a:pPr>
                      <a:r>
                        <a:rPr lang="en-US" sz="1600">
                          <a:effectLst/>
                        </a:rPr>
                        <a:t>8.78E+11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59394866"/>
                  </a:ext>
                </a:extLst>
              </a:tr>
              <a:tr h="336043">
                <a:tc>
                  <a:txBody>
                    <a:bodyPr/>
                    <a:lstStyle/>
                    <a:p>
                      <a:pPr marL="90805" marR="0">
                        <a:spcBef>
                          <a:spcPts val="275"/>
                        </a:spcBef>
                        <a:spcAft>
                          <a:spcPts val="0"/>
                        </a:spcAft>
                      </a:pPr>
                      <a:r>
                        <a:rPr lang="en-US" sz="1600">
                          <a:effectLst/>
                        </a:rPr>
                        <a:t>I-131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Thy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7.06E+07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8.01E+07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a:effectLst/>
                        </a:rPr>
                        <a:t>1.26E+08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3.46E+08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932700939"/>
                  </a:ext>
                </a:extLst>
              </a:tr>
              <a:tr h="335487">
                <a:tc>
                  <a:txBody>
                    <a:bodyPr/>
                    <a:lstStyle/>
                    <a:p>
                      <a:pPr marL="90805" marR="0">
                        <a:spcBef>
                          <a:spcPts val="255"/>
                        </a:spcBef>
                        <a:spcAft>
                          <a:spcPts val="0"/>
                        </a:spcAft>
                      </a:pPr>
                      <a:r>
                        <a:rPr lang="en-US" sz="1600">
                          <a:effectLst/>
                        </a:rPr>
                        <a:t>Cs-137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55"/>
                        </a:spcBef>
                        <a:spcAft>
                          <a:spcPts val="0"/>
                        </a:spcAft>
                      </a:pPr>
                      <a:r>
                        <a:rPr lang="en-US" sz="1600">
                          <a:effectLst/>
                        </a:rPr>
                        <a: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55"/>
                        </a:spcBef>
                        <a:spcAft>
                          <a:spcPts val="0"/>
                        </a:spcAft>
                      </a:pPr>
                      <a:r>
                        <a:rPr lang="en-US" sz="1600">
                          <a:effectLst/>
                        </a:rPr>
                        <a:t>2.20E+08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55"/>
                        </a:spcBef>
                        <a:spcAft>
                          <a:spcPts val="0"/>
                        </a:spcAft>
                      </a:pPr>
                      <a:r>
                        <a:rPr lang="en-US" sz="1600" dirty="0">
                          <a:effectLst/>
                        </a:rPr>
                        <a:t>2.20E+08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55"/>
                        </a:spcBef>
                        <a:spcAft>
                          <a:spcPts val="0"/>
                        </a:spcAft>
                      </a:pPr>
                      <a:r>
                        <a:rPr lang="en-US" sz="1600">
                          <a:effectLst/>
                        </a:rPr>
                        <a:t>2.23E+08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55"/>
                        </a:spcBef>
                        <a:spcAft>
                          <a:spcPts val="0"/>
                        </a:spcAft>
                      </a:pPr>
                      <a:r>
                        <a:rPr lang="en-US" sz="1600">
                          <a:effectLst/>
                        </a:rPr>
                        <a:t>2.34E+08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007048"/>
                  </a:ext>
                </a:extLst>
              </a:tr>
              <a:tr h="336043">
                <a:tc>
                  <a:txBody>
                    <a:bodyPr/>
                    <a:lstStyle/>
                    <a:p>
                      <a:pPr marL="90805" marR="0">
                        <a:spcBef>
                          <a:spcPts val="275"/>
                        </a:spcBef>
                        <a:spcAft>
                          <a:spcPts val="0"/>
                        </a:spcAft>
                      </a:pPr>
                      <a:r>
                        <a:rPr lang="en-US" sz="1600">
                          <a:effectLst/>
                        </a:rPr>
                        <a:t>Ir-192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4.49E+08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4.66E+08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a:effectLst/>
                        </a:rPr>
                        <a:t>6.21E+08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1.69E+09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05533119"/>
                  </a:ext>
                </a:extLst>
              </a:tr>
              <a:tr h="336043">
                <a:tc>
                  <a:txBody>
                    <a:bodyPr/>
                    <a:lstStyle/>
                    <a:p>
                      <a:pPr marL="90805" marR="0">
                        <a:spcBef>
                          <a:spcPts val="255"/>
                        </a:spcBef>
                        <a:spcAft>
                          <a:spcPts val="0"/>
                        </a:spcAft>
                      </a:pPr>
                      <a:r>
                        <a:rPr lang="en-US" sz="1600">
                          <a:effectLst/>
                        </a:rPr>
                        <a:t>U-235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55"/>
                        </a:spcBef>
                        <a:spcAft>
                          <a:spcPts val="0"/>
                        </a:spcAft>
                      </a:pPr>
                      <a:r>
                        <a:rPr lang="en-US" sz="1600">
                          <a:effectLst/>
                        </a:rPr>
                        <a:t>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55"/>
                        </a:spcBef>
                        <a:spcAft>
                          <a:spcPts val="0"/>
                        </a:spcAft>
                      </a:pPr>
                      <a:r>
                        <a:rPr lang="en-US" sz="1600">
                          <a:effectLst/>
                        </a:rPr>
                        <a:t>8.23E+05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55"/>
                        </a:spcBef>
                        <a:spcAft>
                          <a:spcPts val="0"/>
                        </a:spcAft>
                      </a:pPr>
                      <a:r>
                        <a:rPr lang="en-US" sz="1600">
                          <a:effectLst/>
                        </a:rPr>
                        <a:t>8.23+05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55"/>
                        </a:spcBef>
                        <a:spcAft>
                          <a:spcPts val="0"/>
                        </a:spcAft>
                      </a:pPr>
                      <a:r>
                        <a:rPr lang="en-US" sz="1600">
                          <a:effectLst/>
                        </a:rPr>
                        <a:t>8.29E+05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55"/>
                        </a:spcBef>
                        <a:spcAft>
                          <a:spcPts val="0"/>
                        </a:spcAft>
                      </a:pPr>
                      <a:r>
                        <a:rPr lang="en-US" sz="1600">
                          <a:effectLst/>
                        </a:rPr>
                        <a:t>8.46+05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42814593"/>
                  </a:ext>
                </a:extLst>
              </a:tr>
              <a:tr h="336043">
                <a:tc>
                  <a:txBody>
                    <a:bodyPr/>
                    <a:lstStyle/>
                    <a:p>
                      <a:pPr marL="90805" marR="0">
                        <a:spcBef>
                          <a:spcPts val="275"/>
                        </a:spcBef>
                        <a:spcAft>
                          <a:spcPts val="0"/>
                        </a:spcAft>
                      </a:pPr>
                      <a:r>
                        <a:rPr lang="en-US" sz="1600">
                          <a:effectLst/>
                        </a:rPr>
                        <a:t>U-238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8.55E+05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8.55+05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a:effectLst/>
                        </a:rPr>
                        <a:t>8.63E+05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8.78+05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03761072"/>
                  </a:ext>
                </a:extLst>
              </a:tr>
              <a:tr h="336043">
                <a:tc>
                  <a:txBody>
                    <a:bodyPr/>
                    <a:lstStyle/>
                    <a:p>
                      <a:pPr marL="90805" marR="0">
                        <a:spcBef>
                          <a:spcPts val="260"/>
                        </a:spcBef>
                        <a:spcAft>
                          <a:spcPts val="0"/>
                        </a:spcAft>
                      </a:pPr>
                      <a:r>
                        <a:rPr lang="en-US" sz="1600">
                          <a:effectLst/>
                        </a:rPr>
                        <a:t>Pu-239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60"/>
                        </a:spcBef>
                        <a:spcAft>
                          <a:spcPts val="0"/>
                        </a:spcAft>
                      </a:pPr>
                      <a:r>
                        <a:rPr lang="en-US" sz="1600">
                          <a:effectLst/>
                        </a:rPr>
                        <a:t>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60"/>
                        </a:spcBef>
                        <a:spcAft>
                          <a:spcPts val="0"/>
                        </a:spcAft>
                      </a:pPr>
                      <a:r>
                        <a:rPr lang="en-US" sz="1600">
                          <a:effectLst/>
                        </a:rPr>
                        <a:t>1.81E+03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60"/>
                        </a:spcBef>
                        <a:spcAft>
                          <a:spcPts val="0"/>
                        </a:spcAft>
                      </a:pPr>
                      <a:r>
                        <a:rPr lang="en-US" sz="1600">
                          <a:effectLst/>
                        </a:rPr>
                        <a:t>1.81E+03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60"/>
                        </a:spcBef>
                        <a:spcAft>
                          <a:spcPts val="0"/>
                        </a:spcAft>
                      </a:pPr>
                      <a:r>
                        <a:rPr lang="en-US" sz="1600">
                          <a:effectLst/>
                        </a:rPr>
                        <a:t>1.85E+03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60"/>
                        </a:spcBef>
                        <a:spcAft>
                          <a:spcPts val="0"/>
                        </a:spcAft>
                      </a:pPr>
                      <a:r>
                        <a:rPr lang="en-US" sz="1600" dirty="0">
                          <a:effectLst/>
                        </a:rPr>
                        <a:t>1.92E+03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46273808"/>
                  </a:ext>
                </a:extLst>
              </a:tr>
              <a:tr h="336043">
                <a:tc>
                  <a:txBody>
                    <a:bodyPr/>
                    <a:lstStyle/>
                    <a:p>
                      <a:pPr marL="90805" marR="0">
                        <a:spcBef>
                          <a:spcPts val="275"/>
                        </a:spcBef>
                        <a:spcAft>
                          <a:spcPts val="0"/>
                        </a:spcAft>
                      </a:pPr>
                      <a:r>
                        <a:rPr lang="en-US" sz="1600">
                          <a:effectLst/>
                        </a:rPr>
                        <a:t>Am-241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75"/>
                        </a:spcBef>
                        <a:spcAft>
                          <a:spcPts val="0"/>
                        </a:spcAft>
                      </a:pPr>
                      <a:r>
                        <a:rPr lang="en-US" sz="1600">
                          <a:effectLst/>
                        </a:rPr>
                        <a:t>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1.65E+03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75"/>
                        </a:spcBef>
                        <a:spcAft>
                          <a:spcPts val="0"/>
                        </a:spcAft>
                      </a:pPr>
                      <a:r>
                        <a:rPr lang="en-US" sz="1600">
                          <a:effectLst/>
                        </a:rPr>
                        <a:t>1.65E+03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75"/>
                        </a:spcBef>
                        <a:spcAft>
                          <a:spcPts val="0"/>
                        </a:spcAft>
                      </a:pPr>
                      <a:r>
                        <a:rPr lang="en-US" sz="1600">
                          <a:effectLst/>
                        </a:rPr>
                        <a:t>1.65E+03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75"/>
                        </a:spcBef>
                        <a:spcAft>
                          <a:spcPts val="0"/>
                        </a:spcAft>
                      </a:pPr>
                      <a:r>
                        <a:rPr lang="en-US" sz="1600">
                          <a:effectLst/>
                        </a:rPr>
                        <a:t>1.65E+03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31120597"/>
                  </a:ext>
                </a:extLst>
              </a:tr>
              <a:tr h="336043">
                <a:tc>
                  <a:txBody>
                    <a:bodyPr/>
                    <a:lstStyle/>
                    <a:p>
                      <a:pPr marL="90805" marR="0">
                        <a:spcBef>
                          <a:spcPts val="255"/>
                        </a:spcBef>
                        <a:spcAft>
                          <a:spcPts val="0"/>
                        </a:spcAft>
                      </a:pPr>
                      <a:r>
                        <a:rPr lang="en-US" sz="1600">
                          <a:effectLst/>
                        </a:rPr>
                        <a:t>Cf-252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805" marR="0">
                        <a:spcBef>
                          <a:spcPts val="255"/>
                        </a:spcBef>
                        <a:spcAft>
                          <a:spcPts val="0"/>
                        </a:spcAft>
                      </a:pPr>
                      <a:r>
                        <a:rPr lang="en-US" sz="1600">
                          <a:effectLst/>
                        </a:rPr>
                        <a:t>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55"/>
                        </a:spcBef>
                        <a:spcAft>
                          <a:spcPts val="0"/>
                        </a:spcAft>
                      </a:pPr>
                      <a:r>
                        <a:rPr lang="en-US" sz="1600">
                          <a:effectLst/>
                        </a:rPr>
                        <a:t>5.14E+03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90170" marR="0">
                        <a:spcBef>
                          <a:spcPts val="255"/>
                        </a:spcBef>
                        <a:spcAft>
                          <a:spcPts val="0"/>
                        </a:spcAft>
                      </a:pPr>
                      <a:r>
                        <a:rPr lang="en-US" sz="1600">
                          <a:effectLst/>
                        </a:rPr>
                        <a:t>5.15E+03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9535" marR="0">
                        <a:spcBef>
                          <a:spcPts val="255"/>
                        </a:spcBef>
                        <a:spcAft>
                          <a:spcPts val="0"/>
                        </a:spcAft>
                      </a:pPr>
                      <a:r>
                        <a:rPr lang="en-US" sz="1600">
                          <a:effectLst/>
                        </a:rPr>
                        <a:t>5.75E+03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8900" marR="0">
                        <a:spcBef>
                          <a:spcPts val="255"/>
                        </a:spcBef>
                        <a:spcAft>
                          <a:spcPts val="0"/>
                        </a:spcAft>
                      </a:pPr>
                      <a:r>
                        <a:rPr lang="en-US" sz="1600" dirty="0">
                          <a:effectLst/>
                        </a:rPr>
                        <a:t>7.96E+03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63188646"/>
                  </a:ext>
                </a:extLst>
              </a:tr>
            </a:tbl>
          </a:graphicData>
        </a:graphic>
      </p:graphicFrame>
      <p:pic>
        <p:nvPicPr>
          <p:cNvPr id="5" name="Content Placeholder 5">
            <a:extLst>
              <a:ext uri="{FF2B5EF4-FFF2-40B4-BE49-F238E27FC236}">
                <a16:creationId xmlns:a16="http://schemas.microsoft.com/office/drawing/2014/main" id="{26BF6F93-A331-469D-8F57-1CCCDCD2683A}"/>
              </a:ext>
            </a:extLst>
          </p:cNvPr>
          <p:cNvPicPr>
            <a:picLocks noChangeAspect="1"/>
          </p:cNvPicPr>
          <p:nvPr/>
        </p:nvPicPr>
        <p:blipFill rotWithShape="1">
          <a:blip r:embed="R4db75f6659aa44f7" cstate="print">
            <a:extLst>
              <a:ext uri="{28A0092B-C50C-407E-A947-70E740481C1C}">
                <a14:useLocalDpi xmlns:a14="http://schemas.microsoft.com/office/drawing/2010/main" val="0"/>
              </a:ext>
            </a:extLst>
          </a:blip>
          <a:srcRect l="46022" t="37787" r="43980" b="43738"/>
          <a:stretch/>
        </p:blipFill>
        <p:spPr>
          <a:xfrm>
            <a:off x="355409" y="5856145"/>
            <a:ext cx="773365" cy="803955"/>
          </a:xfrm>
          <a:prstGeom prst="rect">
            <a:avLst/>
          </a:prstGeom>
        </p:spPr>
      </p:pic>
      <p:grpSp>
        <p:nvGrpSpPr>
          <p:cNvPr id="6" name="Group 2">
            <a:extLst>
              <a:ext uri="{FF2B5EF4-FFF2-40B4-BE49-F238E27FC236}">
                <a16:creationId xmlns:a16="http://schemas.microsoft.com/office/drawing/2014/main" id="{3481EF73-E8B7-4A3F-B54C-8EEE4D3409AA}"/>
              </a:ext>
            </a:extLst>
          </p:cNvPr>
          <p:cNvGrpSpPr>
            <a:grpSpLocks/>
          </p:cNvGrpSpPr>
          <p:nvPr/>
        </p:nvGrpSpPr>
        <p:grpSpPr bwMode="auto">
          <a:xfrm>
            <a:off x="289934" y="1504806"/>
            <a:ext cx="3963411" cy="2751989"/>
            <a:chOff x="13833" y="5999"/>
            <a:chExt cx="7828" cy="5033"/>
          </a:xfrm>
        </p:grpSpPr>
        <p:pic>
          <p:nvPicPr>
            <p:cNvPr id="7" name="Picture 3">
              <a:extLst>
                <a:ext uri="{FF2B5EF4-FFF2-40B4-BE49-F238E27FC236}">
                  <a16:creationId xmlns:a16="http://schemas.microsoft.com/office/drawing/2014/main" id="{606C49CB-172B-4FA7-8E61-FE6BC9A76AFB}"/>
                </a:ext>
              </a:extLst>
            </p:cNvPr>
            <p:cNvPicPr>
              <a:picLocks noChangeAspect="1" noChangeArrowheads="1"/>
            </p:cNvPicPr>
            <p:nvPr/>
          </p:nvPicPr>
          <p:blipFill>
            <a:blip r:embed="Rd36fa3c28e444618">
              <a:extLst>
                <a:ext uri="{28A0092B-C50C-407E-A947-70E740481C1C}">
                  <a14:useLocalDpi xmlns:a14="http://schemas.microsoft.com/office/drawing/2010/main" val="0"/>
                </a:ext>
              </a:extLst>
            </a:blip>
            <a:srcRect/>
            <a:stretch>
              <a:fillRect/>
            </a:stretch>
          </p:blipFill>
          <p:spPr bwMode="auto">
            <a:xfrm>
              <a:off x="13863" y="5999"/>
              <a:ext cx="3482" cy="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F0EE902D-193D-4D0A-89CB-07AA23588A8F}"/>
                </a:ext>
              </a:extLst>
            </p:cNvPr>
            <p:cNvSpPr>
              <a:spLocks noChangeArrowheads="1"/>
            </p:cNvSpPr>
            <p:nvPr/>
          </p:nvSpPr>
          <p:spPr bwMode="auto">
            <a:xfrm>
              <a:off x="13833" y="5999"/>
              <a:ext cx="3541" cy="50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5">
              <a:extLst>
                <a:ext uri="{FF2B5EF4-FFF2-40B4-BE49-F238E27FC236}">
                  <a16:creationId xmlns:a16="http://schemas.microsoft.com/office/drawing/2014/main" id="{DEA6E193-1B12-43E4-8679-6C79BE66A7DF}"/>
                </a:ext>
              </a:extLst>
            </p:cNvPr>
            <p:cNvPicPr>
              <a:picLocks noChangeAspect="1" noChangeArrowheads="1"/>
            </p:cNvPicPr>
            <p:nvPr/>
          </p:nvPicPr>
          <p:blipFill>
            <a:blip r:embed="Rbe51e9f48fa94372">
              <a:extLst>
                <a:ext uri="{28A0092B-C50C-407E-A947-70E740481C1C}">
                  <a14:useLocalDpi xmlns:a14="http://schemas.microsoft.com/office/drawing/2010/main" val="0"/>
                </a:ext>
              </a:extLst>
            </a:blip>
            <a:srcRect/>
            <a:stretch>
              <a:fillRect/>
            </a:stretch>
          </p:blipFill>
          <p:spPr bwMode="auto">
            <a:xfrm>
              <a:off x="17815" y="6074"/>
              <a:ext cx="3846" cy="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a:extLst>
                <a:ext uri="{FF2B5EF4-FFF2-40B4-BE49-F238E27FC236}">
                  <a16:creationId xmlns:a16="http://schemas.microsoft.com/office/drawing/2014/main" id="{9C505718-CF96-4843-867D-1922E4F77DAC}"/>
                </a:ext>
              </a:extLst>
            </p:cNvPr>
            <p:cNvSpPr>
              <a:spLocks noChangeArrowheads="1"/>
            </p:cNvSpPr>
            <p:nvPr/>
          </p:nvSpPr>
          <p:spPr bwMode="auto">
            <a:xfrm>
              <a:off x="17808" y="6115"/>
              <a:ext cx="3846" cy="327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48BE5731-392E-4474-B963-710E910A9B36}"/>
              </a:ext>
            </a:extLst>
          </p:cNvPr>
          <p:cNvSpPr txBox="1"/>
          <p:nvPr/>
        </p:nvSpPr>
        <p:spPr>
          <a:xfrm>
            <a:off x="625591" y="4637220"/>
            <a:ext cx="2914388"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2060"/>
                </a:solidFill>
              </a:rPr>
              <a:t>Meter Efficiency = </a:t>
            </a:r>
            <a:r>
              <a:rPr lang="en-US" sz="2000" b="1" dirty="0">
                <a:solidFill>
                  <a:srgbClr val="002060"/>
                </a:solidFill>
              </a:rPr>
              <a:t>10%</a:t>
            </a:r>
          </a:p>
          <a:p>
            <a:pPr marL="342900" indent="-342900">
              <a:buFont typeface="Arial" panose="020B0604020202020204" pitchFamily="34" charset="0"/>
              <a:buChar char="•"/>
            </a:pPr>
            <a:r>
              <a:rPr lang="en-US" sz="2000" dirty="0">
                <a:solidFill>
                  <a:srgbClr val="002060"/>
                </a:solidFill>
              </a:rPr>
              <a:t>Compare to DRL </a:t>
            </a:r>
          </a:p>
          <a:p>
            <a:r>
              <a:rPr lang="en-US" sz="2000" dirty="0">
                <a:solidFill>
                  <a:srgbClr val="002060"/>
                </a:solidFill>
              </a:rPr>
              <a:t>      (analogous to ALI)</a:t>
            </a:r>
          </a:p>
        </p:txBody>
      </p:sp>
    </p:spTree>
    <p:extLst>
      <p:ext uri="{BB962C8B-B14F-4D97-AF65-F5344CB8AC3E}">
        <p14:creationId xmlns:p14="http://schemas.microsoft.com/office/powerpoint/2010/main" val="483477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6A3-FB80-CC7E-8555-CC13DFC87DC3}"/>
              </a:ext>
            </a:extLst>
          </p:cNvPr>
          <p:cNvSpPr>
            <a:spLocks noGrp="1"/>
          </p:cNvSpPr>
          <p:nvPr>
            <p:ph type="title"/>
          </p:nvPr>
        </p:nvSpPr>
        <p:spPr/>
        <p:txBody>
          <a:bodyPr/>
          <a:lstStyle/>
          <a:p>
            <a:pPr algn="ctr"/>
            <a:r>
              <a:rPr lang="en-US" sz="3600" dirty="0">
                <a:solidFill>
                  <a:srgbClr val="002060"/>
                </a:solidFill>
              </a:rPr>
              <a:t>Interpreting Reading: Recognizing when contamination levels require escalation or expert involvement</a:t>
            </a:r>
          </a:p>
        </p:txBody>
      </p:sp>
      <p:sp>
        <p:nvSpPr>
          <p:cNvPr id="3" name="Content Placeholder 2">
            <a:extLst>
              <a:ext uri="{FF2B5EF4-FFF2-40B4-BE49-F238E27FC236}">
                <a16:creationId xmlns:a16="http://schemas.microsoft.com/office/drawing/2014/main" id="{52400A9E-AEBE-3A30-BC35-8479EC21D807}"/>
              </a:ext>
            </a:extLst>
          </p:cNvPr>
          <p:cNvSpPr>
            <a:spLocks noGrp="1"/>
          </p:cNvSpPr>
          <p:nvPr>
            <p:ph idx="1"/>
          </p:nvPr>
        </p:nvSpPr>
        <p:spPr/>
        <p:txBody>
          <a:bodyPr>
            <a:normAutofit fontScale="77500" lnSpcReduction="20000"/>
          </a:bodyPr>
          <a:lstStyle/>
          <a:p>
            <a:pPr marL="0" indent="0">
              <a:buNone/>
            </a:pPr>
            <a:r>
              <a:rPr lang="en-US" b="1" dirty="0">
                <a:solidFill>
                  <a:srgbClr val="002060"/>
                </a:solidFill>
              </a:rPr>
              <a:t>Detection Tools</a:t>
            </a:r>
            <a:endParaRPr lang="en-US" dirty="0">
              <a:solidFill>
                <a:srgbClr val="002060"/>
              </a:solidFill>
            </a:endParaRPr>
          </a:p>
          <a:p>
            <a:pPr marL="742950" lvl="1" indent="-285750">
              <a:lnSpc>
                <a:spcPct val="120000"/>
              </a:lnSpc>
              <a:buFont typeface="Arial" panose="020B0604020202020204" pitchFamily="34" charset="0"/>
              <a:buChar char="•"/>
            </a:pPr>
            <a:r>
              <a:rPr lang="en-US" dirty="0">
                <a:solidFill>
                  <a:srgbClr val="002060"/>
                </a:solidFill>
              </a:rPr>
              <a:t>Use handheld meters (GM, sodium iodide, or ZnS detectors) or available monitoring equipment to check for contamination.</a:t>
            </a:r>
          </a:p>
          <a:p>
            <a:pPr marL="0" indent="0">
              <a:buNone/>
            </a:pPr>
            <a:r>
              <a:rPr lang="en-US" b="1" dirty="0">
                <a:solidFill>
                  <a:srgbClr val="002060"/>
                </a:solidFill>
              </a:rPr>
              <a:t>Reference Points</a:t>
            </a:r>
            <a:endParaRPr lang="en-US" dirty="0">
              <a:solidFill>
                <a:srgbClr val="002060"/>
              </a:solidFill>
            </a:endParaRPr>
          </a:p>
          <a:p>
            <a:pPr marL="742950" lvl="1" indent="-285750">
              <a:lnSpc>
                <a:spcPct val="120000"/>
              </a:lnSpc>
              <a:buFont typeface="Arial" panose="020B0604020202020204" pitchFamily="34" charset="0"/>
              <a:buChar char="•"/>
            </a:pPr>
            <a:r>
              <a:rPr lang="en-US" dirty="0">
                <a:solidFill>
                  <a:srgbClr val="002060"/>
                </a:solidFill>
              </a:rPr>
              <a:t>Compare detected counts per minute (</a:t>
            </a:r>
            <a:r>
              <a:rPr lang="en-US" dirty="0" err="1">
                <a:solidFill>
                  <a:srgbClr val="002060"/>
                </a:solidFill>
              </a:rPr>
              <a:t>cpm</a:t>
            </a:r>
            <a:r>
              <a:rPr lang="en-US" dirty="0">
                <a:solidFill>
                  <a:srgbClr val="002060"/>
                </a:solidFill>
              </a:rPr>
              <a:t>) to established reference values (CDG, ALI, DRL).</a:t>
            </a:r>
          </a:p>
          <a:p>
            <a:pPr marL="742950" lvl="1" indent="-285750">
              <a:lnSpc>
                <a:spcPct val="120000"/>
              </a:lnSpc>
              <a:buFont typeface="Arial" panose="020B0604020202020204" pitchFamily="34" charset="0"/>
              <a:buChar char="•"/>
            </a:pPr>
            <a:r>
              <a:rPr lang="en-US" dirty="0">
                <a:solidFill>
                  <a:srgbClr val="002060"/>
                </a:solidFill>
              </a:rPr>
              <a:t>These reference values help flag when further evaluation or action is needed.</a:t>
            </a:r>
          </a:p>
          <a:p>
            <a:pPr marL="0" indent="0">
              <a:buNone/>
            </a:pPr>
            <a:r>
              <a:rPr lang="en-US" b="1" dirty="0">
                <a:solidFill>
                  <a:srgbClr val="002060"/>
                </a:solidFill>
              </a:rPr>
              <a:t>Decision Thresholds</a:t>
            </a:r>
            <a:endParaRPr lang="en-US" dirty="0">
              <a:solidFill>
                <a:srgbClr val="002060"/>
              </a:solidFill>
            </a:endParaRPr>
          </a:p>
          <a:p>
            <a:pPr marL="742950" lvl="1" indent="-285750">
              <a:lnSpc>
                <a:spcPct val="120000"/>
              </a:lnSpc>
              <a:buFont typeface="Arial" panose="020B0604020202020204" pitchFamily="34" charset="0"/>
              <a:buChar char="•"/>
            </a:pPr>
            <a:r>
              <a:rPr lang="en-US" dirty="0">
                <a:solidFill>
                  <a:srgbClr val="002060"/>
                </a:solidFill>
              </a:rPr>
              <a:t>High readings or readings above CDG/ALI/DRL levels indicate potential concern.</a:t>
            </a:r>
          </a:p>
          <a:p>
            <a:pPr marL="742950" lvl="1" indent="-285750">
              <a:lnSpc>
                <a:spcPct val="120000"/>
              </a:lnSpc>
              <a:buFont typeface="Arial" panose="020B0604020202020204" pitchFamily="34" charset="0"/>
              <a:buChar char="•"/>
            </a:pPr>
            <a:r>
              <a:rPr lang="en-US" dirty="0">
                <a:solidFill>
                  <a:srgbClr val="002060"/>
                </a:solidFill>
              </a:rPr>
              <a:t>Low or moderate readings typically do not require immediate intervention.</a:t>
            </a:r>
          </a:p>
          <a:p>
            <a:pPr marL="0" indent="0">
              <a:buNone/>
            </a:pPr>
            <a:r>
              <a:rPr lang="en-US" b="1" dirty="0">
                <a:solidFill>
                  <a:srgbClr val="002060"/>
                </a:solidFill>
              </a:rPr>
              <a:t>Action Steps</a:t>
            </a:r>
            <a:endParaRPr lang="en-US" dirty="0">
              <a:solidFill>
                <a:srgbClr val="002060"/>
              </a:solidFill>
            </a:endParaRPr>
          </a:p>
          <a:p>
            <a:pPr marL="742950" lvl="1" indent="-285750">
              <a:lnSpc>
                <a:spcPct val="120000"/>
              </a:lnSpc>
              <a:buFont typeface="Arial" panose="020B0604020202020204" pitchFamily="34" charset="0"/>
              <a:buChar char="•"/>
            </a:pPr>
            <a:r>
              <a:rPr lang="en-US" dirty="0">
                <a:solidFill>
                  <a:srgbClr val="002060"/>
                </a:solidFill>
              </a:rPr>
              <a:t>If readings are elevated, consult health physics experts or dosimetrists.</a:t>
            </a:r>
          </a:p>
          <a:p>
            <a:pPr marL="742950" lvl="1" indent="-285750">
              <a:lnSpc>
                <a:spcPct val="120000"/>
              </a:lnSpc>
              <a:buFont typeface="Arial" panose="020B0604020202020204" pitchFamily="34" charset="0"/>
              <a:buChar char="•"/>
            </a:pPr>
            <a:r>
              <a:rPr lang="en-US" dirty="0">
                <a:solidFill>
                  <a:srgbClr val="002060"/>
                </a:solidFill>
              </a:rPr>
              <a:t>Document findings and continue medical stabilization.</a:t>
            </a:r>
          </a:p>
          <a:p>
            <a:endParaRPr lang="en-US" dirty="0"/>
          </a:p>
        </p:txBody>
      </p:sp>
    </p:spTree>
    <p:extLst>
      <p:ext uri="{BB962C8B-B14F-4D97-AF65-F5344CB8AC3E}">
        <p14:creationId xmlns:p14="http://schemas.microsoft.com/office/powerpoint/2010/main" val="2799905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4369-958E-A624-8B70-380383E429FC}"/>
              </a:ext>
            </a:extLst>
          </p:cNvPr>
          <p:cNvSpPr>
            <a:spLocks noGrp="1"/>
          </p:cNvSpPr>
          <p:nvPr>
            <p:ph type="title"/>
          </p:nvPr>
        </p:nvSpPr>
        <p:spPr/>
        <p:txBody>
          <a:bodyPr>
            <a:normAutofit/>
          </a:bodyPr>
          <a:lstStyle/>
          <a:p>
            <a:pPr algn="ctr"/>
            <a:r>
              <a:rPr lang="en-US" sz="3600" dirty="0">
                <a:solidFill>
                  <a:srgbClr val="002060"/>
                </a:solidFill>
              </a:rPr>
              <a:t>Contamination Case Triage Process </a:t>
            </a:r>
          </a:p>
        </p:txBody>
      </p:sp>
      <p:sp>
        <p:nvSpPr>
          <p:cNvPr id="4" name="Rectangle 1">
            <a:extLst>
              <a:ext uri="{FF2B5EF4-FFF2-40B4-BE49-F238E27FC236}">
                <a16:creationId xmlns:a16="http://schemas.microsoft.com/office/drawing/2014/main" id="{4A5C6FCC-126A-CDAA-492B-2941EA1A09F4}"/>
              </a:ext>
            </a:extLst>
          </p:cNvPr>
          <p:cNvSpPr>
            <a:spLocks noGrp="1" noChangeArrowheads="1"/>
          </p:cNvSpPr>
          <p:nvPr>
            <p:ph idx="1"/>
          </p:nvPr>
        </p:nvSpPr>
        <p:spPr bwMode="auto">
          <a:xfrm>
            <a:off x="624191" y="1527392"/>
            <a:ext cx="10659894"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rgbClr val="002060"/>
                </a:solidFill>
                <a:effectLst/>
                <a:latin typeface="Arial" panose="020B0604020202020204" pitchFamily="34" charset="0"/>
              </a:rPr>
              <a:t>Step 1: Prioritize Medical Stability</a:t>
            </a:r>
            <a:endParaRPr kumimoji="0" lang="en-US" altLang="en-US" sz="2000" b="0" i="0" u="none" strike="noStrike" cap="none" normalizeH="0" baseline="0" dirty="0">
              <a:ln>
                <a:noFill/>
              </a:ln>
              <a:solidFill>
                <a:srgbClr val="00206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3363" algn="l"/>
              </a:tabLst>
            </a:pPr>
            <a:r>
              <a:rPr kumimoji="0" lang="en-US" altLang="en-US" sz="2000" b="0" i="0" u="none" strike="noStrike" cap="none" normalizeH="0" baseline="0" dirty="0">
                <a:ln>
                  <a:noFill/>
                </a:ln>
                <a:solidFill>
                  <a:srgbClr val="002060"/>
                </a:solidFill>
                <a:effectLst/>
                <a:latin typeface="Arial" panose="020B0604020202020204" pitchFamily="34" charset="0"/>
              </a:rPr>
              <a:t>  Life-threatening trauma, airway, and circulatory issues take precedence before addressing 	contamination</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solidFill>
                <a:srgbClr val="00206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rgbClr val="002060"/>
                </a:solidFill>
                <a:effectLst/>
                <a:latin typeface="Arial" panose="020B0604020202020204" pitchFamily="34" charset="0"/>
              </a:rPr>
              <a:t>Step 2: Identify Likely Exposure Pathways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2060"/>
                </a:solidFill>
                <a:effectLst/>
                <a:latin typeface="Arial" panose="020B0604020202020204" pitchFamily="34" charset="0"/>
              </a:rPr>
              <a:t>  </a:t>
            </a:r>
            <a:r>
              <a:rPr lang="en-US" altLang="en-US" sz="2000" dirty="0">
                <a:solidFill>
                  <a:srgbClr val="002060"/>
                </a:solidFill>
                <a:latin typeface="Arial" panose="020B0604020202020204" pitchFamily="34" charset="0"/>
              </a:rPr>
              <a:t>Determine if contamination occurred via inhalation, ingestion, or skin/wound contact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solidFill>
                <a:srgbClr val="002060"/>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sz="2000" b="1" dirty="0">
                <a:solidFill>
                  <a:srgbClr val="002060"/>
                </a:solidFill>
                <a:latin typeface="Arial" panose="020B0604020202020204" pitchFamily="34" charset="0"/>
              </a:rPr>
              <a:t>Step 3: Initial Field Actions</a:t>
            </a:r>
          </a:p>
          <a:p>
            <a:pPr marL="0" indent="0" eaLnBrk="0" fontAlgn="base" hangingPunct="0">
              <a:lnSpc>
                <a:spcPct val="100000"/>
              </a:lnSpc>
              <a:spcBef>
                <a:spcPct val="0"/>
              </a:spcBef>
              <a:spcAft>
                <a:spcPct val="0"/>
              </a:spcAft>
              <a:buFontTx/>
              <a:buChar char="•"/>
              <a:tabLst>
                <a:tab pos="233363" algn="l"/>
                <a:tab pos="282575" algn="l"/>
              </a:tabLst>
            </a:pPr>
            <a:r>
              <a:rPr lang="en-US" altLang="en-US" sz="2000" dirty="0">
                <a:solidFill>
                  <a:srgbClr val="002060"/>
                </a:solidFill>
                <a:latin typeface="Arial" panose="020B0604020202020204" pitchFamily="34" charset="0"/>
              </a:rPr>
              <a:t>  Perform rapid external surveys with handheld radiation detectors (GM, sodium iodide, or 	ZnS probes)</a:t>
            </a:r>
          </a:p>
          <a:p>
            <a:pPr marL="0" indent="0" eaLnBrk="0" fontAlgn="base" hangingPunct="0">
              <a:lnSpc>
                <a:spcPct val="100000"/>
              </a:lnSpc>
              <a:spcBef>
                <a:spcPct val="0"/>
              </a:spcBef>
              <a:spcAft>
                <a:spcPct val="0"/>
              </a:spcAft>
              <a:buFontTx/>
              <a:buChar char="•"/>
            </a:pPr>
            <a:r>
              <a:rPr lang="en-US" altLang="en-US" sz="2000" dirty="0">
                <a:solidFill>
                  <a:srgbClr val="002060"/>
                </a:solidFill>
                <a:latin typeface="Arial" panose="020B0604020202020204" pitchFamily="34" charset="0"/>
              </a:rPr>
              <a:t>  Decontaminate visible contamination (remove clothing, gentle washing)</a:t>
            </a:r>
          </a:p>
          <a:p>
            <a:pPr marL="0" indent="0" eaLnBrk="0" fontAlgn="base" hangingPunct="0">
              <a:lnSpc>
                <a:spcPct val="100000"/>
              </a:lnSpc>
              <a:spcBef>
                <a:spcPct val="0"/>
              </a:spcBef>
              <a:spcAft>
                <a:spcPct val="0"/>
              </a:spcAft>
              <a:buFontTx/>
              <a:buChar char="•"/>
            </a:pPr>
            <a:endParaRPr lang="en-US" altLang="en-US" sz="2000" dirty="0">
              <a:solidFill>
                <a:srgbClr val="002060"/>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sz="2000" b="1" dirty="0">
                <a:solidFill>
                  <a:srgbClr val="002060"/>
                </a:solidFill>
                <a:latin typeface="Arial" panose="020B0604020202020204" pitchFamily="34" charset="0"/>
              </a:rPr>
              <a:t>Step 4: On-Scene Dose Estimation Cues</a:t>
            </a:r>
          </a:p>
          <a:p>
            <a:pPr marL="0" indent="0" eaLnBrk="0" fontAlgn="base" hangingPunct="0">
              <a:lnSpc>
                <a:spcPct val="100000"/>
              </a:lnSpc>
              <a:spcBef>
                <a:spcPct val="0"/>
              </a:spcBef>
              <a:spcAft>
                <a:spcPct val="0"/>
              </a:spcAft>
              <a:buFontTx/>
              <a:buChar char="•"/>
            </a:pPr>
            <a:r>
              <a:rPr lang="en-US" sz="2000" dirty="0">
                <a:solidFill>
                  <a:srgbClr val="002060"/>
                </a:solidFill>
                <a:latin typeface="Arial" panose="020B0604020202020204" pitchFamily="34" charset="0"/>
              </a:rPr>
              <a:t>  Nasal swab activity for inhalation estimation.</a:t>
            </a:r>
          </a:p>
          <a:p>
            <a:pPr marL="0" indent="0" eaLnBrk="0" fontAlgn="base" hangingPunct="0">
              <a:lnSpc>
                <a:spcPct val="100000"/>
              </a:lnSpc>
              <a:spcBef>
                <a:spcPct val="0"/>
              </a:spcBef>
              <a:spcAft>
                <a:spcPct val="0"/>
              </a:spcAft>
              <a:buFontTx/>
              <a:buChar char="•"/>
            </a:pPr>
            <a:r>
              <a:rPr lang="en-US" sz="2000" dirty="0">
                <a:solidFill>
                  <a:srgbClr val="002060"/>
                </a:solidFill>
                <a:latin typeface="Arial" panose="020B0604020202020204" pitchFamily="34" charset="0"/>
              </a:rPr>
              <a:t>  Face and hand swabs for surface contamination checks.</a:t>
            </a:r>
          </a:p>
          <a:p>
            <a:pPr marL="0" indent="0" eaLnBrk="0" fontAlgn="base" hangingPunct="0">
              <a:lnSpc>
                <a:spcPct val="100000"/>
              </a:lnSpc>
              <a:spcBef>
                <a:spcPct val="0"/>
              </a:spcBef>
              <a:spcAft>
                <a:spcPct val="0"/>
              </a:spcAft>
              <a:buFontTx/>
              <a:buChar char="•"/>
            </a:pPr>
            <a:r>
              <a:rPr lang="en-US" sz="2000" dirty="0">
                <a:solidFill>
                  <a:srgbClr val="002060"/>
                </a:solidFill>
                <a:latin typeface="Arial" panose="020B0604020202020204" pitchFamily="34" charset="0"/>
              </a:rPr>
              <a:t>  Compare measured counts to reference values (CDG, ALI) to determine urgency</a:t>
            </a:r>
          </a:p>
          <a:p>
            <a:pPr marL="0" indent="0" eaLnBrk="0" fontAlgn="base" hangingPunct="0">
              <a:lnSpc>
                <a:spcPct val="100000"/>
              </a:lnSpc>
              <a:spcBef>
                <a:spcPct val="0"/>
              </a:spcBef>
              <a:spcAft>
                <a:spcPct val="0"/>
              </a:spcAft>
              <a:buNone/>
            </a:pPr>
            <a:endParaRPr lang="en-US" altLang="en-US" sz="1800" dirty="0">
              <a:solidFill>
                <a:srgbClr val="00206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08072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6F813-621B-4AC7-E98D-189CAED48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C1D2D-21D8-EA42-3162-DA0BF29FAF8E}"/>
              </a:ext>
            </a:extLst>
          </p:cNvPr>
          <p:cNvSpPr>
            <a:spLocks noGrp="1"/>
          </p:cNvSpPr>
          <p:nvPr>
            <p:ph type="title"/>
          </p:nvPr>
        </p:nvSpPr>
        <p:spPr/>
        <p:txBody>
          <a:bodyPr>
            <a:normAutofit/>
          </a:bodyPr>
          <a:lstStyle/>
          <a:p>
            <a:pPr algn="ctr"/>
            <a:r>
              <a:rPr lang="en-US" sz="3600" dirty="0">
                <a:solidFill>
                  <a:srgbClr val="002060"/>
                </a:solidFill>
              </a:rPr>
              <a:t>Contamination Case Triage Process </a:t>
            </a:r>
          </a:p>
        </p:txBody>
      </p:sp>
      <p:sp>
        <p:nvSpPr>
          <p:cNvPr id="4" name="Rectangle 1">
            <a:extLst>
              <a:ext uri="{FF2B5EF4-FFF2-40B4-BE49-F238E27FC236}">
                <a16:creationId xmlns:a16="http://schemas.microsoft.com/office/drawing/2014/main" id="{7894E0A5-BC4A-8E93-DAF2-98D71F6EF6EA}"/>
              </a:ext>
            </a:extLst>
          </p:cNvPr>
          <p:cNvSpPr>
            <a:spLocks noGrp="1" noChangeArrowheads="1"/>
          </p:cNvSpPr>
          <p:nvPr>
            <p:ph idx="1"/>
          </p:nvPr>
        </p:nvSpPr>
        <p:spPr bwMode="auto">
          <a:xfrm>
            <a:off x="554002" y="1506895"/>
            <a:ext cx="10799798"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rgbClr val="002060"/>
                </a:solidFill>
                <a:effectLst/>
                <a:latin typeface="Arial" panose="020B0604020202020204" pitchFamily="34" charset="0"/>
              </a:rPr>
              <a:t>Step 5: Hospital-Level Confirmation</a:t>
            </a:r>
            <a:endParaRPr kumimoji="0" lang="en-US" altLang="en-US" sz="2000" b="0" i="0" u="none" strike="noStrike" cap="none" normalizeH="0" baseline="0" dirty="0">
              <a:ln>
                <a:noFill/>
              </a:ln>
              <a:solidFill>
                <a:srgbClr val="00206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2060"/>
                </a:solidFill>
                <a:effectLst/>
                <a:latin typeface="Arial" panose="020B0604020202020204" pitchFamily="34" charset="0"/>
              </a:rPr>
              <a:t>  Bioassays (urine, feces) and/or whole-body counting to confirm internal uptake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2000" dirty="0">
              <a:solidFill>
                <a:srgbClr val="002060"/>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dirty="0">
                <a:ln>
                  <a:noFill/>
                </a:ln>
                <a:solidFill>
                  <a:srgbClr val="002060"/>
                </a:solidFill>
                <a:effectLst/>
                <a:latin typeface="Arial" panose="020B0604020202020204" pitchFamily="34" charset="0"/>
              </a:rPr>
              <a:t>Step 6: Case Prioritization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2060"/>
                </a:solidFill>
                <a:effectLst/>
                <a:latin typeface="Arial" panose="020B0604020202020204" pitchFamily="34" charset="0"/>
              </a:rPr>
              <a:t>  </a:t>
            </a:r>
            <a:r>
              <a:rPr lang="en-US" altLang="en-US" sz="2000" dirty="0">
                <a:solidFill>
                  <a:srgbClr val="002060"/>
                </a:solidFill>
                <a:latin typeface="Arial" panose="020B0604020202020204" pitchFamily="34" charset="0"/>
              </a:rPr>
              <a:t>High-count swabs or bioassay results exceeding CDG/ALI: Immediate treatment consideration</a:t>
            </a:r>
          </a:p>
          <a:p>
            <a:pPr marL="0" indent="0" eaLnBrk="0" fontAlgn="base" hangingPunct="0">
              <a:lnSpc>
                <a:spcPct val="100000"/>
              </a:lnSpc>
              <a:spcBef>
                <a:spcPct val="0"/>
              </a:spcBef>
              <a:spcAft>
                <a:spcPct val="0"/>
              </a:spcAft>
              <a:buFontTx/>
              <a:buChar char="•"/>
            </a:pPr>
            <a:r>
              <a:rPr lang="en-US" altLang="en-US" sz="2000" dirty="0">
                <a:solidFill>
                  <a:srgbClr val="002060"/>
                </a:solidFill>
                <a:latin typeface="Arial" panose="020B0604020202020204" pitchFamily="34" charset="0"/>
              </a:rPr>
              <a:t>  Low-level or uncertain results: Monitor and reassess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dirty="0">
              <a:solidFill>
                <a:srgbClr val="002060"/>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sz="2000" b="1" dirty="0">
                <a:solidFill>
                  <a:srgbClr val="002060"/>
                </a:solidFill>
                <a:latin typeface="Arial" panose="020B0604020202020204" pitchFamily="34" charset="0"/>
              </a:rPr>
              <a:t>Step 7: Treatment Decision Points*</a:t>
            </a:r>
          </a:p>
          <a:p>
            <a:pPr marL="0" indent="0" eaLnBrk="0" fontAlgn="base" hangingPunct="0">
              <a:lnSpc>
                <a:spcPct val="100000"/>
              </a:lnSpc>
              <a:spcBef>
                <a:spcPct val="0"/>
              </a:spcBef>
              <a:spcAft>
                <a:spcPct val="0"/>
              </a:spcAft>
              <a:buFontTx/>
              <a:buChar char="•"/>
            </a:pPr>
            <a:r>
              <a:rPr lang="en-US" altLang="en-US" sz="2000" dirty="0">
                <a:solidFill>
                  <a:srgbClr val="002060"/>
                </a:solidFill>
                <a:latin typeface="Arial" panose="020B0604020202020204" pitchFamily="34" charset="0"/>
              </a:rPr>
              <a:t>  Initiate </a:t>
            </a:r>
            <a:r>
              <a:rPr lang="en-US" altLang="en-US" sz="2000" dirty="0" err="1">
                <a:solidFill>
                  <a:srgbClr val="002060"/>
                </a:solidFill>
                <a:latin typeface="Arial" panose="020B0604020202020204" pitchFamily="34" charset="0"/>
              </a:rPr>
              <a:t>decorporation</a:t>
            </a:r>
            <a:r>
              <a:rPr lang="en-US" altLang="en-US" sz="2000" dirty="0">
                <a:solidFill>
                  <a:srgbClr val="002060"/>
                </a:solidFill>
                <a:latin typeface="Arial" panose="020B0604020202020204" pitchFamily="34" charset="0"/>
              </a:rPr>
              <a:t> (DTPA, Prussian Blue) if internal contamination confirmed and </a:t>
            </a:r>
          </a:p>
          <a:p>
            <a:pPr marL="0" indent="0" eaLnBrk="0" fontAlgn="base" hangingPunct="0">
              <a:lnSpc>
                <a:spcPct val="100000"/>
              </a:lnSpc>
              <a:spcBef>
                <a:spcPct val="0"/>
              </a:spcBef>
              <a:spcAft>
                <a:spcPct val="0"/>
              </a:spcAft>
              <a:buNone/>
              <a:tabLst>
                <a:tab pos="174625" algn="l"/>
                <a:tab pos="282575" algn="l"/>
              </a:tabLst>
            </a:pPr>
            <a:r>
              <a:rPr lang="en-US" altLang="en-US" sz="2000" dirty="0">
                <a:solidFill>
                  <a:srgbClr val="002060"/>
                </a:solidFill>
                <a:latin typeface="Arial" panose="020B0604020202020204" pitchFamily="34" charset="0"/>
              </a:rPr>
              <a:t>	 dose exceeds action levels</a:t>
            </a:r>
          </a:p>
          <a:p>
            <a:pPr marL="0" indent="0" eaLnBrk="0" fontAlgn="base" hangingPunct="0">
              <a:lnSpc>
                <a:spcPct val="100000"/>
              </a:lnSpc>
              <a:spcBef>
                <a:spcPct val="0"/>
              </a:spcBef>
              <a:spcAft>
                <a:spcPct val="0"/>
              </a:spcAft>
              <a:buFontTx/>
              <a:buChar char="•"/>
            </a:pPr>
            <a:r>
              <a:rPr lang="en-US" altLang="en-US" sz="2000" dirty="0">
                <a:solidFill>
                  <a:srgbClr val="002060"/>
                </a:solidFill>
                <a:latin typeface="Arial" panose="020B0604020202020204" pitchFamily="34" charset="0"/>
              </a:rPr>
              <a:t>  Perform wound decontamination, irrigation, and surgical excision as needed</a:t>
            </a:r>
          </a:p>
          <a:p>
            <a:pPr marL="0" indent="0" eaLnBrk="0" fontAlgn="base" hangingPunct="0">
              <a:lnSpc>
                <a:spcPct val="100000"/>
              </a:lnSpc>
              <a:spcBef>
                <a:spcPct val="0"/>
              </a:spcBef>
              <a:spcAft>
                <a:spcPct val="0"/>
              </a:spcAft>
              <a:buNone/>
            </a:pPr>
            <a:endParaRPr lang="en-US" altLang="en-US" sz="2000" dirty="0">
              <a:solidFill>
                <a:srgbClr val="002060"/>
              </a:solidFill>
              <a:latin typeface="Arial" panose="020B0604020202020204" pitchFamily="34" charset="0"/>
            </a:endParaRPr>
          </a:p>
          <a:p>
            <a:pPr marL="0" indent="0" eaLnBrk="0" fontAlgn="base" hangingPunct="0">
              <a:lnSpc>
                <a:spcPct val="100000"/>
              </a:lnSpc>
              <a:spcBef>
                <a:spcPct val="0"/>
              </a:spcBef>
              <a:spcAft>
                <a:spcPct val="0"/>
              </a:spcAft>
              <a:buNone/>
            </a:pPr>
            <a:r>
              <a:rPr lang="en-US" altLang="en-US" sz="2000" dirty="0">
                <a:solidFill>
                  <a:srgbClr val="002060"/>
                </a:solidFill>
                <a:latin typeface="Arial" panose="020B0604020202020204" pitchFamily="34" charset="0"/>
              </a:rPr>
              <a:t>* Considerations: If high external exposure doses are suspected, consult with dosimetry specialists. Don’t ignore external exposure just because contamination is the primary focus.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4765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3BCA-7D82-F787-53DB-6716AA2183ED}"/>
              </a:ext>
            </a:extLst>
          </p:cNvPr>
          <p:cNvSpPr>
            <a:spLocks noGrp="1"/>
          </p:cNvSpPr>
          <p:nvPr>
            <p:ph type="title"/>
          </p:nvPr>
        </p:nvSpPr>
        <p:spPr/>
        <p:txBody>
          <a:bodyPr/>
          <a:lstStyle/>
          <a:p>
            <a:r>
              <a:rPr lang="en-US">
                <a:effectLst>
                  <a:outerShdw blurRad="38100" dist="38100" dir="2700000" algn="tl">
                    <a:srgbClr val="000000">
                      <a:alpha val="43137"/>
                    </a:srgbClr>
                  </a:outerShdw>
                </a:effectLst>
              </a:rPr>
              <a:t>Citywide Response</a:t>
            </a:r>
          </a:p>
        </p:txBody>
      </p:sp>
      <p:sp>
        <p:nvSpPr>
          <p:cNvPr id="3" name="Content Placeholder 2">
            <a:extLst>
              <a:ext uri="{FF2B5EF4-FFF2-40B4-BE49-F238E27FC236}">
                <a16:creationId xmlns:a16="http://schemas.microsoft.com/office/drawing/2014/main" id="{833A08BA-5BB8-85C8-5FD9-5E0C694065D5}"/>
              </a:ext>
            </a:extLst>
          </p:cNvPr>
          <p:cNvSpPr>
            <a:spLocks noGrp="1"/>
          </p:cNvSpPr>
          <p:nvPr>
            <p:ph idx="1"/>
          </p:nvPr>
        </p:nvSpPr>
        <p:spPr>
          <a:xfrm>
            <a:off x="896923" y="1590733"/>
            <a:ext cx="10515600" cy="4026530"/>
          </a:xfrm>
          <a:solidFill>
            <a:schemeClr val="accent4">
              <a:lumMod val="20000"/>
              <a:lumOff val="80000"/>
            </a:schemeClr>
          </a:solidFill>
        </p:spPr>
        <p:txBody>
          <a:bodyPr>
            <a:normAutofit/>
          </a:bodyPr>
          <a:lstStyle/>
          <a:p>
            <a:r>
              <a:rPr lang="en-US" dirty="0"/>
              <a:t>Radiological Response and Recovery Plan </a:t>
            </a:r>
          </a:p>
          <a:p>
            <a:pPr lvl="1"/>
            <a:r>
              <a:rPr lang="en-US" dirty="0"/>
              <a:t>Consists of strategies for 4 city agencies to implement.</a:t>
            </a:r>
          </a:p>
          <a:p>
            <a:pPr lvl="1"/>
            <a:r>
              <a:rPr lang="en-US" dirty="0"/>
              <a:t>The agencies responding are:</a:t>
            </a:r>
          </a:p>
          <a:p>
            <a:pPr marL="914400" lvl="1" indent="-457200">
              <a:buFont typeface="+mj-lt"/>
              <a:buAutoNum type="arabicPeriod"/>
            </a:pPr>
            <a:r>
              <a:rPr lang="en-US" dirty="0"/>
              <a:t>Fire Department (FDNY) </a:t>
            </a:r>
          </a:p>
          <a:p>
            <a:pPr marL="914400" lvl="1" indent="-457200">
              <a:buFont typeface="+mj-lt"/>
              <a:buAutoNum type="arabicPeriod"/>
            </a:pPr>
            <a:r>
              <a:rPr lang="en-US" dirty="0"/>
              <a:t>New York City Police Department (NYPD) </a:t>
            </a:r>
          </a:p>
          <a:p>
            <a:pPr marL="914400" lvl="1" indent="-457200">
              <a:buFont typeface="+mj-lt"/>
              <a:buAutoNum type="arabicPeriod"/>
            </a:pPr>
            <a:r>
              <a:rPr lang="en-US" dirty="0"/>
              <a:t>New York City </a:t>
            </a:r>
            <a:r>
              <a:rPr lang="en-US" dirty="0">
                <a:solidFill>
                  <a:srgbClr val="002060"/>
                </a:solidFill>
              </a:rPr>
              <a:t>Department</a:t>
            </a:r>
            <a:r>
              <a:rPr lang="en-US" dirty="0"/>
              <a:t> of Environmental Protection (DEP)</a:t>
            </a:r>
          </a:p>
          <a:p>
            <a:pPr marL="914400" lvl="1" indent="-457200">
              <a:buFont typeface="+mj-lt"/>
              <a:buAutoNum type="arabicPeriod"/>
            </a:pPr>
            <a:r>
              <a:rPr lang="en-US" dirty="0"/>
              <a:t>New York City Health Department </a:t>
            </a:r>
          </a:p>
          <a:p>
            <a:pPr lvl="1"/>
            <a:r>
              <a:rPr lang="en-US" dirty="0"/>
              <a:t>Early messaging support and some response coordination from New York City Emergency Management (NYCEM)</a:t>
            </a:r>
          </a:p>
          <a:p>
            <a:pPr marL="457200" lvl="1" indent="0">
              <a:buNone/>
            </a:pPr>
            <a:endParaRPr lang="en-US" dirty="0"/>
          </a:p>
          <a:p>
            <a:pPr marL="457200" lvl="1" indent="0" algn="ctr">
              <a:buNone/>
            </a:pPr>
            <a:endParaRPr lang="en-US" dirty="0">
              <a:solidFill>
                <a:srgbClr val="C00000"/>
              </a:solidFill>
            </a:endParaRPr>
          </a:p>
        </p:txBody>
      </p:sp>
    </p:spTree>
    <p:extLst>
      <p:ext uri="{BB962C8B-B14F-4D97-AF65-F5344CB8AC3E}">
        <p14:creationId xmlns:p14="http://schemas.microsoft.com/office/powerpoint/2010/main" val="1017089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C008BB-CBF9-4C38-6233-833A1AF2F208}"/>
              </a:ext>
            </a:extLst>
          </p:cNvPr>
          <p:cNvPicPr>
            <a:picLocks noChangeAspect="1"/>
          </p:cNvPicPr>
          <p:nvPr/>
        </p:nvPicPr>
        <p:blipFill rotWithShape="1">
          <a:blip r:embed="R312f9d5f9f0a400b" cstate="print">
            <a:extLst>
              <a:ext uri="{28A0092B-C50C-407E-A947-70E740481C1C}">
                <a14:useLocalDpi xmlns:a14="http://schemas.microsoft.com/office/drawing/2010/main" val="0"/>
              </a:ext>
            </a:extLst>
          </a:blip>
          <a:srcRect l="46022" t="37787" r="43980" b="43738"/>
          <a:stretch/>
        </p:blipFill>
        <p:spPr>
          <a:xfrm>
            <a:off x="166914" y="5862637"/>
            <a:ext cx="773365" cy="803955"/>
          </a:xfrm>
          <a:prstGeom prst="rect">
            <a:avLst/>
          </a:prstGeom>
        </p:spPr>
      </p:pic>
      <p:pic>
        <p:nvPicPr>
          <p:cNvPr id="8" name="Picture 7">
            <a:extLst>
              <a:ext uri="{FF2B5EF4-FFF2-40B4-BE49-F238E27FC236}">
                <a16:creationId xmlns:a16="http://schemas.microsoft.com/office/drawing/2014/main" id="{3B2DE6BC-B109-BE57-E1C9-7EB65E5DE0CA}"/>
              </a:ext>
            </a:extLst>
          </p:cNvPr>
          <p:cNvPicPr>
            <a:picLocks noChangeAspect="1"/>
          </p:cNvPicPr>
          <p:nvPr/>
        </p:nvPicPr>
        <p:blipFill>
          <a:blip r:embed="R4a52c279050f4aef"/>
          <a:stretch>
            <a:fillRect/>
          </a:stretch>
        </p:blipFill>
        <p:spPr>
          <a:xfrm>
            <a:off x="1990164" y="404110"/>
            <a:ext cx="8951205" cy="6049780"/>
          </a:xfrm>
          <a:prstGeom prst="rect">
            <a:avLst/>
          </a:prstGeom>
        </p:spPr>
      </p:pic>
    </p:spTree>
    <p:extLst>
      <p:ext uri="{BB962C8B-B14F-4D97-AF65-F5344CB8AC3E}">
        <p14:creationId xmlns:p14="http://schemas.microsoft.com/office/powerpoint/2010/main" val="3204820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87DE-CAE5-AA49-1D49-105B127FDD82}"/>
              </a:ext>
            </a:extLst>
          </p:cNvPr>
          <p:cNvSpPr>
            <a:spLocks noGrp="1"/>
          </p:cNvSpPr>
          <p:nvPr>
            <p:ph type="title"/>
          </p:nvPr>
        </p:nvSpPr>
        <p:spPr>
          <a:xfrm>
            <a:off x="838200" y="34053"/>
            <a:ext cx="10515600" cy="1325563"/>
          </a:xfrm>
        </p:spPr>
        <p:txBody>
          <a:bodyPr>
            <a:normAutofit/>
          </a:bodyPr>
          <a:lstStyle/>
          <a:p>
            <a:pPr algn="ctr"/>
            <a:r>
              <a:rPr lang="en-US" sz="3600" dirty="0">
                <a:solidFill>
                  <a:srgbClr val="002060"/>
                </a:solidFill>
              </a:rPr>
              <a:t>Internal Contamination after Puncture Wound</a:t>
            </a:r>
          </a:p>
        </p:txBody>
      </p:sp>
      <p:grpSp>
        <p:nvGrpSpPr>
          <p:cNvPr id="4" name="Group 3">
            <a:extLst>
              <a:ext uri="{FF2B5EF4-FFF2-40B4-BE49-F238E27FC236}">
                <a16:creationId xmlns:a16="http://schemas.microsoft.com/office/drawing/2014/main" id="{127BF70C-35C7-76EF-1548-05057C20237C}"/>
              </a:ext>
            </a:extLst>
          </p:cNvPr>
          <p:cNvGrpSpPr>
            <a:grpSpLocks/>
          </p:cNvGrpSpPr>
          <p:nvPr/>
        </p:nvGrpSpPr>
        <p:grpSpPr bwMode="auto">
          <a:xfrm>
            <a:off x="1375594" y="1552311"/>
            <a:ext cx="3186607" cy="2013467"/>
            <a:chOff x="263" y="255"/>
            <a:chExt cx="7011" cy="4780"/>
          </a:xfrm>
        </p:grpSpPr>
        <p:pic>
          <p:nvPicPr>
            <p:cNvPr id="5" name="Picture 4">
              <a:extLst>
                <a:ext uri="{FF2B5EF4-FFF2-40B4-BE49-F238E27FC236}">
                  <a16:creationId xmlns:a16="http://schemas.microsoft.com/office/drawing/2014/main" id="{79D2C9C1-7DB6-F38C-CF3D-B5D3D9E4AD01}"/>
                </a:ext>
              </a:extLst>
            </p:cNvPr>
            <p:cNvPicPr>
              <a:picLocks noChangeAspect="1" noChangeArrowheads="1"/>
            </p:cNvPicPr>
            <p:nvPr/>
          </p:nvPicPr>
          <p:blipFill>
            <a:blip r:embed="R0145ddf9ebf84db7">
              <a:extLst>
                <a:ext uri="{28A0092B-C50C-407E-A947-70E740481C1C}">
                  <a14:useLocalDpi xmlns:a14="http://schemas.microsoft.com/office/drawing/2010/main" val="0"/>
                </a:ext>
              </a:extLst>
            </a:blip>
            <a:srcRect/>
            <a:stretch>
              <a:fillRect/>
            </a:stretch>
          </p:blipFill>
          <p:spPr bwMode="auto">
            <a:xfrm>
              <a:off x="263" y="255"/>
              <a:ext cx="7011"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34">
              <a:extLst>
                <a:ext uri="{FF2B5EF4-FFF2-40B4-BE49-F238E27FC236}">
                  <a16:creationId xmlns:a16="http://schemas.microsoft.com/office/drawing/2014/main" id="{06F020A6-C9B5-A9E3-8321-C1D04D19E3BD}"/>
                </a:ext>
              </a:extLst>
            </p:cNvPr>
            <p:cNvSpPr>
              <a:spLocks/>
            </p:cNvSpPr>
            <p:nvPr/>
          </p:nvSpPr>
          <p:spPr bwMode="auto">
            <a:xfrm>
              <a:off x="2591" y="2620"/>
              <a:ext cx="1440" cy="1440"/>
            </a:xfrm>
            <a:custGeom>
              <a:avLst/>
              <a:gdLst>
                <a:gd name="T0" fmla="+- 0 2595 2591"/>
                <a:gd name="T1" fmla="*/ T0 w 1440"/>
                <a:gd name="T2" fmla="+- 0 3268 2621"/>
                <a:gd name="T3" fmla="*/ 3268 h 1440"/>
                <a:gd name="T4" fmla="+- 0 2623 2591"/>
                <a:gd name="T5" fmla="*/ T4 w 1440"/>
                <a:gd name="T6" fmla="+- 0 3127 2621"/>
                <a:gd name="T7" fmla="*/ 3127 h 1440"/>
                <a:gd name="T8" fmla="+- 0 2678 2591"/>
                <a:gd name="T9" fmla="*/ T8 w 1440"/>
                <a:gd name="T10" fmla="+- 0 2998 2621"/>
                <a:gd name="T11" fmla="*/ 2998 h 1440"/>
                <a:gd name="T12" fmla="+- 0 2755 2591"/>
                <a:gd name="T13" fmla="*/ T12 w 1440"/>
                <a:gd name="T14" fmla="+- 0 2883 2621"/>
                <a:gd name="T15" fmla="*/ 2883 h 1440"/>
                <a:gd name="T16" fmla="+- 0 2853 2591"/>
                <a:gd name="T17" fmla="*/ T16 w 1440"/>
                <a:gd name="T18" fmla="+- 0 2786 2621"/>
                <a:gd name="T19" fmla="*/ 2786 h 1440"/>
                <a:gd name="T20" fmla="+- 0 2968 2591"/>
                <a:gd name="T21" fmla="*/ T20 w 1440"/>
                <a:gd name="T22" fmla="+- 0 2708 2621"/>
                <a:gd name="T23" fmla="*/ 2708 h 1440"/>
                <a:gd name="T24" fmla="+- 0 3097 2591"/>
                <a:gd name="T25" fmla="*/ T24 w 1440"/>
                <a:gd name="T26" fmla="+- 0 2654 2621"/>
                <a:gd name="T27" fmla="*/ 2654 h 1440"/>
                <a:gd name="T28" fmla="+- 0 3237 2591"/>
                <a:gd name="T29" fmla="*/ T28 w 1440"/>
                <a:gd name="T30" fmla="+- 0 2625 2621"/>
                <a:gd name="T31" fmla="*/ 2625 h 1440"/>
                <a:gd name="T32" fmla="+- 0 3385 2591"/>
                <a:gd name="T33" fmla="*/ T32 w 1440"/>
                <a:gd name="T34" fmla="+- 0 2625 2621"/>
                <a:gd name="T35" fmla="*/ 2625 h 1440"/>
                <a:gd name="T36" fmla="+- 0 3525 2591"/>
                <a:gd name="T37" fmla="*/ T36 w 1440"/>
                <a:gd name="T38" fmla="+- 0 2654 2621"/>
                <a:gd name="T39" fmla="*/ 2654 h 1440"/>
                <a:gd name="T40" fmla="+- 0 3654 2591"/>
                <a:gd name="T41" fmla="*/ T40 w 1440"/>
                <a:gd name="T42" fmla="+- 0 2708 2621"/>
                <a:gd name="T43" fmla="*/ 2708 h 1440"/>
                <a:gd name="T44" fmla="+- 0 3769 2591"/>
                <a:gd name="T45" fmla="*/ T44 w 1440"/>
                <a:gd name="T46" fmla="+- 0 2786 2621"/>
                <a:gd name="T47" fmla="*/ 2786 h 1440"/>
                <a:gd name="T48" fmla="+- 0 3867 2591"/>
                <a:gd name="T49" fmla="*/ T48 w 1440"/>
                <a:gd name="T50" fmla="+- 0 2883 2621"/>
                <a:gd name="T51" fmla="*/ 2883 h 1440"/>
                <a:gd name="T52" fmla="+- 0 3944 2591"/>
                <a:gd name="T53" fmla="*/ T52 w 1440"/>
                <a:gd name="T54" fmla="+- 0 2998 2621"/>
                <a:gd name="T55" fmla="*/ 2998 h 1440"/>
                <a:gd name="T56" fmla="+- 0 3999 2591"/>
                <a:gd name="T57" fmla="*/ T56 w 1440"/>
                <a:gd name="T58" fmla="+- 0 3127 2621"/>
                <a:gd name="T59" fmla="*/ 3127 h 1440"/>
                <a:gd name="T60" fmla="+- 0 4027 2591"/>
                <a:gd name="T61" fmla="*/ T60 w 1440"/>
                <a:gd name="T62" fmla="+- 0 3268 2621"/>
                <a:gd name="T63" fmla="*/ 3268 h 1440"/>
                <a:gd name="T64" fmla="+- 0 4027 2591"/>
                <a:gd name="T65" fmla="*/ T64 w 1440"/>
                <a:gd name="T66" fmla="+- 0 3415 2621"/>
                <a:gd name="T67" fmla="*/ 3415 h 1440"/>
                <a:gd name="T68" fmla="+- 0 3999 2591"/>
                <a:gd name="T69" fmla="*/ T68 w 1440"/>
                <a:gd name="T70" fmla="+- 0 3555 2621"/>
                <a:gd name="T71" fmla="*/ 3555 h 1440"/>
                <a:gd name="T72" fmla="+- 0 3944 2591"/>
                <a:gd name="T73" fmla="*/ T72 w 1440"/>
                <a:gd name="T74" fmla="+- 0 3684 2621"/>
                <a:gd name="T75" fmla="*/ 3684 h 1440"/>
                <a:gd name="T76" fmla="+- 0 3867 2591"/>
                <a:gd name="T77" fmla="*/ T76 w 1440"/>
                <a:gd name="T78" fmla="+- 0 3799 2621"/>
                <a:gd name="T79" fmla="*/ 3799 h 1440"/>
                <a:gd name="T80" fmla="+- 0 3769 2591"/>
                <a:gd name="T81" fmla="*/ T80 w 1440"/>
                <a:gd name="T82" fmla="+- 0 3897 2621"/>
                <a:gd name="T83" fmla="*/ 3897 h 1440"/>
                <a:gd name="T84" fmla="+- 0 3654 2591"/>
                <a:gd name="T85" fmla="*/ T84 w 1440"/>
                <a:gd name="T86" fmla="+- 0 3974 2621"/>
                <a:gd name="T87" fmla="*/ 3974 h 1440"/>
                <a:gd name="T88" fmla="+- 0 3525 2591"/>
                <a:gd name="T89" fmla="*/ T88 w 1440"/>
                <a:gd name="T90" fmla="+- 0 4029 2621"/>
                <a:gd name="T91" fmla="*/ 4029 h 1440"/>
                <a:gd name="T92" fmla="+- 0 3385 2591"/>
                <a:gd name="T93" fmla="*/ T92 w 1440"/>
                <a:gd name="T94" fmla="+- 0 4057 2621"/>
                <a:gd name="T95" fmla="*/ 4057 h 1440"/>
                <a:gd name="T96" fmla="+- 0 3237 2591"/>
                <a:gd name="T97" fmla="*/ T96 w 1440"/>
                <a:gd name="T98" fmla="+- 0 4057 2621"/>
                <a:gd name="T99" fmla="*/ 4057 h 1440"/>
                <a:gd name="T100" fmla="+- 0 3097 2591"/>
                <a:gd name="T101" fmla="*/ T100 w 1440"/>
                <a:gd name="T102" fmla="+- 0 4029 2621"/>
                <a:gd name="T103" fmla="*/ 4029 h 1440"/>
                <a:gd name="T104" fmla="+- 0 2968 2591"/>
                <a:gd name="T105" fmla="*/ T104 w 1440"/>
                <a:gd name="T106" fmla="+- 0 3974 2621"/>
                <a:gd name="T107" fmla="*/ 3974 h 1440"/>
                <a:gd name="T108" fmla="+- 0 2853 2591"/>
                <a:gd name="T109" fmla="*/ T108 w 1440"/>
                <a:gd name="T110" fmla="+- 0 3897 2621"/>
                <a:gd name="T111" fmla="*/ 3897 h 1440"/>
                <a:gd name="T112" fmla="+- 0 2755 2591"/>
                <a:gd name="T113" fmla="*/ T112 w 1440"/>
                <a:gd name="T114" fmla="+- 0 3799 2621"/>
                <a:gd name="T115" fmla="*/ 3799 h 1440"/>
                <a:gd name="T116" fmla="+- 0 2678 2591"/>
                <a:gd name="T117" fmla="*/ T116 w 1440"/>
                <a:gd name="T118" fmla="+- 0 3684 2621"/>
                <a:gd name="T119" fmla="*/ 3684 h 1440"/>
                <a:gd name="T120" fmla="+- 0 2623 2591"/>
                <a:gd name="T121" fmla="*/ T120 w 1440"/>
                <a:gd name="T122" fmla="+- 0 3555 2621"/>
                <a:gd name="T123" fmla="*/ 3555 h 1440"/>
                <a:gd name="T124" fmla="+- 0 2595 2591"/>
                <a:gd name="T125" fmla="*/ T124 w 1440"/>
                <a:gd name="T126" fmla="+- 0 3415 2621"/>
                <a:gd name="T127" fmla="*/ 3415 h 14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440" h="1440">
                  <a:moveTo>
                    <a:pt x="0" y="720"/>
                  </a:moveTo>
                  <a:lnTo>
                    <a:pt x="4" y="647"/>
                  </a:lnTo>
                  <a:lnTo>
                    <a:pt x="15" y="575"/>
                  </a:lnTo>
                  <a:lnTo>
                    <a:pt x="32" y="506"/>
                  </a:lnTo>
                  <a:lnTo>
                    <a:pt x="57" y="440"/>
                  </a:lnTo>
                  <a:lnTo>
                    <a:pt x="87" y="377"/>
                  </a:lnTo>
                  <a:lnTo>
                    <a:pt x="123" y="318"/>
                  </a:lnTo>
                  <a:lnTo>
                    <a:pt x="164" y="262"/>
                  </a:lnTo>
                  <a:lnTo>
                    <a:pt x="211" y="211"/>
                  </a:lnTo>
                  <a:lnTo>
                    <a:pt x="262" y="165"/>
                  </a:lnTo>
                  <a:lnTo>
                    <a:pt x="317" y="123"/>
                  </a:lnTo>
                  <a:lnTo>
                    <a:pt x="377" y="87"/>
                  </a:lnTo>
                  <a:lnTo>
                    <a:pt x="440" y="57"/>
                  </a:lnTo>
                  <a:lnTo>
                    <a:pt x="506" y="33"/>
                  </a:lnTo>
                  <a:lnTo>
                    <a:pt x="575" y="15"/>
                  </a:lnTo>
                  <a:lnTo>
                    <a:pt x="646" y="4"/>
                  </a:lnTo>
                  <a:lnTo>
                    <a:pt x="720" y="0"/>
                  </a:lnTo>
                  <a:lnTo>
                    <a:pt x="794" y="4"/>
                  </a:lnTo>
                  <a:lnTo>
                    <a:pt x="865" y="15"/>
                  </a:lnTo>
                  <a:lnTo>
                    <a:pt x="934" y="33"/>
                  </a:lnTo>
                  <a:lnTo>
                    <a:pt x="1000" y="57"/>
                  </a:lnTo>
                  <a:lnTo>
                    <a:pt x="1063" y="87"/>
                  </a:lnTo>
                  <a:lnTo>
                    <a:pt x="1123" y="123"/>
                  </a:lnTo>
                  <a:lnTo>
                    <a:pt x="1178" y="165"/>
                  </a:lnTo>
                  <a:lnTo>
                    <a:pt x="1229" y="211"/>
                  </a:lnTo>
                  <a:lnTo>
                    <a:pt x="1276" y="262"/>
                  </a:lnTo>
                  <a:lnTo>
                    <a:pt x="1317" y="318"/>
                  </a:lnTo>
                  <a:lnTo>
                    <a:pt x="1353" y="377"/>
                  </a:lnTo>
                  <a:lnTo>
                    <a:pt x="1383" y="440"/>
                  </a:lnTo>
                  <a:lnTo>
                    <a:pt x="1408" y="506"/>
                  </a:lnTo>
                  <a:lnTo>
                    <a:pt x="1425" y="575"/>
                  </a:lnTo>
                  <a:lnTo>
                    <a:pt x="1436" y="647"/>
                  </a:lnTo>
                  <a:lnTo>
                    <a:pt x="1440" y="720"/>
                  </a:lnTo>
                  <a:lnTo>
                    <a:pt x="1436" y="794"/>
                  </a:lnTo>
                  <a:lnTo>
                    <a:pt x="1425" y="865"/>
                  </a:lnTo>
                  <a:lnTo>
                    <a:pt x="1408" y="934"/>
                  </a:lnTo>
                  <a:lnTo>
                    <a:pt x="1383" y="1000"/>
                  </a:lnTo>
                  <a:lnTo>
                    <a:pt x="1353" y="1063"/>
                  </a:lnTo>
                  <a:lnTo>
                    <a:pt x="1317" y="1123"/>
                  </a:lnTo>
                  <a:lnTo>
                    <a:pt x="1276" y="1178"/>
                  </a:lnTo>
                  <a:lnTo>
                    <a:pt x="1229" y="1229"/>
                  </a:lnTo>
                  <a:lnTo>
                    <a:pt x="1178" y="1276"/>
                  </a:lnTo>
                  <a:lnTo>
                    <a:pt x="1123" y="1317"/>
                  </a:lnTo>
                  <a:lnTo>
                    <a:pt x="1063" y="1353"/>
                  </a:lnTo>
                  <a:lnTo>
                    <a:pt x="1000" y="1384"/>
                  </a:lnTo>
                  <a:lnTo>
                    <a:pt x="934" y="1408"/>
                  </a:lnTo>
                  <a:lnTo>
                    <a:pt x="865" y="1426"/>
                  </a:lnTo>
                  <a:lnTo>
                    <a:pt x="794" y="1436"/>
                  </a:lnTo>
                  <a:lnTo>
                    <a:pt x="720" y="1440"/>
                  </a:lnTo>
                  <a:lnTo>
                    <a:pt x="646" y="1436"/>
                  </a:lnTo>
                  <a:lnTo>
                    <a:pt x="575" y="1426"/>
                  </a:lnTo>
                  <a:lnTo>
                    <a:pt x="506" y="1408"/>
                  </a:lnTo>
                  <a:lnTo>
                    <a:pt x="440" y="1384"/>
                  </a:lnTo>
                  <a:lnTo>
                    <a:pt x="377" y="1353"/>
                  </a:lnTo>
                  <a:lnTo>
                    <a:pt x="317" y="1317"/>
                  </a:lnTo>
                  <a:lnTo>
                    <a:pt x="262" y="1276"/>
                  </a:lnTo>
                  <a:lnTo>
                    <a:pt x="211" y="1229"/>
                  </a:lnTo>
                  <a:lnTo>
                    <a:pt x="164" y="1178"/>
                  </a:lnTo>
                  <a:lnTo>
                    <a:pt x="123" y="1123"/>
                  </a:lnTo>
                  <a:lnTo>
                    <a:pt x="87" y="1063"/>
                  </a:lnTo>
                  <a:lnTo>
                    <a:pt x="57" y="1000"/>
                  </a:lnTo>
                  <a:lnTo>
                    <a:pt x="32" y="934"/>
                  </a:lnTo>
                  <a:lnTo>
                    <a:pt x="15" y="865"/>
                  </a:lnTo>
                  <a:lnTo>
                    <a:pt x="4" y="794"/>
                  </a:lnTo>
                  <a:lnTo>
                    <a:pt x="0" y="720"/>
                  </a:lnTo>
                  <a:close/>
                </a:path>
              </a:pathLst>
            </a:custGeom>
            <a:noFill/>
            <a:ln w="2540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pic>
        <p:nvPicPr>
          <p:cNvPr id="7" name="image16.jpeg">
            <a:extLst>
              <a:ext uri="{FF2B5EF4-FFF2-40B4-BE49-F238E27FC236}">
                <a16:creationId xmlns:a16="http://schemas.microsoft.com/office/drawing/2014/main" id="{CF2CBCB3-DAC4-5B35-946A-B55B810F4941}"/>
              </a:ext>
            </a:extLst>
          </p:cNvPr>
          <p:cNvPicPr>
            <a:picLocks noChangeAspect="1"/>
          </p:cNvPicPr>
          <p:nvPr/>
        </p:nvPicPr>
        <p:blipFill>
          <a:blip r:embed="R91ba7a72738c4ce5" cstate="print"/>
          <a:stretch>
            <a:fillRect/>
          </a:stretch>
        </p:blipFill>
        <p:spPr>
          <a:xfrm>
            <a:off x="4901006" y="1582201"/>
            <a:ext cx="2676929" cy="1942359"/>
          </a:xfrm>
          <a:prstGeom prst="rect">
            <a:avLst/>
          </a:prstGeom>
        </p:spPr>
      </p:pic>
      <p:pic>
        <p:nvPicPr>
          <p:cNvPr id="8" name="image20.jpeg">
            <a:extLst>
              <a:ext uri="{FF2B5EF4-FFF2-40B4-BE49-F238E27FC236}">
                <a16:creationId xmlns:a16="http://schemas.microsoft.com/office/drawing/2014/main" id="{F698F6CA-9293-B06C-C316-EA1084CF1570}"/>
              </a:ext>
            </a:extLst>
          </p:cNvPr>
          <p:cNvPicPr>
            <a:picLocks noChangeAspect="1"/>
          </p:cNvPicPr>
          <p:nvPr/>
        </p:nvPicPr>
        <p:blipFill>
          <a:blip r:embed="Rea8327c69bfe43b7" cstate="print"/>
          <a:stretch>
            <a:fillRect/>
          </a:stretch>
        </p:blipFill>
        <p:spPr>
          <a:xfrm rot="16200000">
            <a:off x="8519072" y="1131069"/>
            <a:ext cx="1974546" cy="2812438"/>
          </a:xfrm>
          <a:prstGeom prst="rect">
            <a:avLst/>
          </a:prstGeom>
        </p:spPr>
      </p:pic>
      <p:pic>
        <p:nvPicPr>
          <p:cNvPr id="11" name="Picture 10">
            <a:extLst>
              <a:ext uri="{FF2B5EF4-FFF2-40B4-BE49-F238E27FC236}">
                <a16:creationId xmlns:a16="http://schemas.microsoft.com/office/drawing/2014/main" id="{A3F1A44E-B5FE-6937-8315-3BBF7D3D5AF1}"/>
              </a:ext>
            </a:extLst>
          </p:cNvPr>
          <p:cNvPicPr>
            <a:picLocks noChangeAspect="1" noChangeArrowheads="1"/>
          </p:cNvPicPr>
          <p:nvPr/>
        </p:nvPicPr>
        <p:blipFill>
          <a:blip r:embed="R4702a931ab3a4aba">
            <a:extLst>
              <a:ext uri="{28A0092B-C50C-407E-A947-70E740481C1C}">
                <a14:useLocalDpi xmlns:a14="http://schemas.microsoft.com/office/drawing/2010/main" val="0"/>
              </a:ext>
            </a:extLst>
          </a:blip>
          <a:srcRect/>
          <a:stretch>
            <a:fillRect/>
          </a:stretch>
        </p:blipFill>
        <p:spPr bwMode="auto">
          <a:xfrm>
            <a:off x="1188546" y="3922038"/>
            <a:ext cx="3320864" cy="179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DD5F0CDA-39DD-4D86-03B8-1385E9EE9B9A}"/>
              </a:ext>
            </a:extLst>
          </p:cNvPr>
          <p:cNvGrpSpPr>
            <a:grpSpLocks/>
          </p:cNvGrpSpPr>
          <p:nvPr/>
        </p:nvGrpSpPr>
        <p:grpSpPr bwMode="auto">
          <a:xfrm>
            <a:off x="4662016" y="3922038"/>
            <a:ext cx="8845550" cy="1858010"/>
            <a:chOff x="228" y="1269"/>
            <a:chExt cx="13930" cy="2926"/>
          </a:xfrm>
        </p:grpSpPr>
        <p:pic>
          <p:nvPicPr>
            <p:cNvPr id="13" name="Picture 12">
              <a:extLst>
                <a:ext uri="{FF2B5EF4-FFF2-40B4-BE49-F238E27FC236}">
                  <a16:creationId xmlns:a16="http://schemas.microsoft.com/office/drawing/2014/main" id="{4ED624AF-90C9-CA87-E968-01A9ABD116CF}"/>
                </a:ext>
              </a:extLst>
            </p:cNvPr>
            <p:cNvPicPr>
              <a:picLocks noChangeAspect="1" noChangeArrowheads="1"/>
            </p:cNvPicPr>
            <p:nvPr/>
          </p:nvPicPr>
          <p:blipFill rotWithShape="1">
            <a:blip r:embed="R2c2c1ea07ade435e">
              <a:extLst>
                <a:ext uri="{28A0092B-C50C-407E-A947-70E740481C1C}">
                  <a14:useLocalDpi xmlns:a14="http://schemas.microsoft.com/office/drawing/2010/main" val="0"/>
                </a:ext>
              </a:extLst>
            </a:blip>
            <a:srcRect l="4352" r="66497"/>
            <a:stretch/>
          </p:blipFill>
          <p:spPr bwMode="auto">
            <a:xfrm>
              <a:off x="626" y="1269"/>
              <a:ext cx="4194" cy="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AED527E-DA16-45B8-3A3E-E984B4D037F7}"/>
                </a:ext>
              </a:extLst>
            </p:cNvPr>
            <p:cNvPicPr>
              <a:picLocks noChangeAspect="1" noChangeArrowheads="1"/>
            </p:cNvPicPr>
            <p:nvPr/>
          </p:nvPicPr>
          <p:blipFill>
            <a:blip r:embed="R51ab685601464b2a">
              <a:extLst>
                <a:ext uri="{28A0092B-C50C-407E-A947-70E740481C1C}">
                  <a14:useLocalDpi xmlns:a14="http://schemas.microsoft.com/office/drawing/2010/main" val="0"/>
                </a:ext>
              </a:extLst>
            </a:blip>
            <a:srcRect/>
            <a:stretch>
              <a:fillRect/>
            </a:stretch>
          </p:blipFill>
          <p:spPr bwMode="auto">
            <a:xfrm>
              <a:off x="228" y="1468"/>
              <a:ext cx="360"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3A20AB7-D1FE-B890-94EA-0C0A96F4F420}"/>
                </a:ext>
              </a:extLst>
            </p:cNvPr>
            <p:cNvPicPr>
              <a:picLocks noChangeAspect="1" noChangeArrowheads="1"/>
            </p:cNvPicPr>
            <p:nvPr/>
          </p:nvPicPr>
          <p:blipFill>
            <a:blip r:embed="R0d87b6a004f34121">
              <a:extLst>
                <a:ext uri="{28A0092B-C50C-407E-A947-70E740481C1C}">
                  <a14:useLocalDpi xmlns:a14="http://schemas.microsoft.com/office/drawing/2010/main" val="0"/>
                </a:ext>
              </a:extLst>
            </a:blip>
            <a:srcRect/>
            <a:stretch>
              <a:fillRect/>
            </a:stretch>
          </p:blipFill>
          <p:spPr bwMode="auto">
            <a:xfrm>
              <a:off x="234" y="1559"/>
              <a:ext cx="323"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52F5B442-AB9D-CD84-9392-EA0F37332970}"/>
                </a:ext>
              </a:extLst>
            </p:cNvPr>
            <p:cNvPicPr>
              <a:picLocks noChangeAspect="1" noChangeArrowheads="1"/>
            </p:cNvPicPr>
            <p:nvPr/>
          </p:nvPicPr>
          <p:blipFill>
            <a:blip r:embed="R383465af254844b0">
              <a:extLst>
                <a:ext uri="{28A0092B-C50C-407E-A947-70E740481C1C}">
                  <a14:useLocalDpi xmlns:a14="http://schemas.microsoft.com/office/drawing/2010/main" val="0"/>
                </a:ext>
              </a:extLst>
            </a:blip>
            <a:srcRect/>
            <a:stretch>
              <a:fillRect/>
            </a:stretch>
          </p:blipFill>
          <p:spPr bwMode="auto">
            <a:xfrm>
              <a:off x="13824" y="1468"/>
              <a:ext cx="33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A510C3C-0E7D-412B-3126-CB830CA860CA}"/>
                </a:ext>
              </a:extLst>
            </p:cNvPr>
            <p:cNvPicPr>
              <a:picLocks noChangeAspect="1" noChangeArrowheads="1"/>
            </p:cNvPicPr>
            <p:nvPr/>
          </p:nvPicPr>
          <p:blipFill>
            <a:blip r:embed="R085387e1304c4e59">
              <a:extLst>
                <a:ext uri="{28A0092B-C50C-407E-A947-70E740481C1C}">
                  <a14:useLocalDpi xmlns:a14="http://schemas.microsoft.com/office/drawing/2010/main" val="0"/>
                </a:ext>
              </a:extLst>
            </a:blip>
            <a:srcRect/>
            <a:stretch>
              <a:fillRect/>
            </a:stretch>
          </p:blipFill>
          <p:spPr bwMode="auto">
            <a:xfrm>
              <a:off x="13862" y="1561"/>
              <a:ext cx="25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F8AEE332-94D7-890A-1EDD-DE00C9A357C7}"/>
              </a:ext>
            </a:extLst>
          </p:cNvPr>
          <p:cNvSpPr txBox="1"/>
          <p:nvPr/>
        </p:nvSpPr>
        <p:spPr>
          <a:xfrm>
            <a:off x="1959722" y="1212870"/>
            <a:ext cx="8435386" cy="369332"/>
          </a:xfrm>
          <a:prstGeom prst="rect">
            <a:avLst/>
          </a:prstGeom>
          <a:noFill/>
        </p:spPr>
        <p:txBody>
          <a:bodyPr wrap="none" rtlCol="0">
            <a:spAutoFit/>
          </a:bodyPr>
          <a:lstStyle/>
          <a:p>
            <a:r>
              <a:rPr lang="en-US" dirty="0">
                <a:solidFill>
                  <a:srgbClr val="002060"/>
                </a:solidFill>
              </a:rPr>
              <a:t>Glove puncture                                           Wound                                                  Map of </a:t>
            </a:r>
            <a:r>
              <a:rPr lang="en-US" baseline="30000" dirty="0">
                <a:solidFill>
                  <a:srgbClr val="002060"/>
                </a:solidFill>
              </a:rPr>
              <a:t>238</a:t>
            </a:r>
            <a:r>
              <a:rPr lang="en-US" dirty="0">
                <a:solidFill>
                  <a:srgbClr val="002060"/>
                </a:solidFill>
              </a:rPr>
              <a:t>Pu</a:t>
            </a:r>
          </a:p>
        </p:txBody>
      </p:sp>
      <p:sp>
        <p:nvSpPr>
          <p:cNvPr id="27" name="TextBox 26">
            <a:extLst>
              <a:ext uri="{FF2B5EF4-FFF2-40B4-BE49-F238E27FC236}">
                <a16:creationId xmlns:a16="http://schemas.microsoft.com/office/drawing/2014/main" id="{74E6277C-AB23-F396-9D0E-9C3A672158D3}"/>
              </a:ext>
            </a:extLst>
          </p:cNvPr>
          <p:cNvSpPr txBox="1"/>
          <p:nvPr/>
        </p:nvSpPr>
        <p:spPr>
          <a:xfrm>
            <a:off x="1973991" y="3606995"/>
            <a:ext cx="9499267" cy="369332"/>
          </a:xfrm>
          <a:prstGeom prst="rect">
            <a:avLst/>
          </a:prstGeom>
          <a:noFill/>
        </p:spPr>
        <p:txBody>
          <a:bodyPr wrap="none" rtlCol="0">
            <a:spAutoFit/>
          </a:bodyPr>
          <a:lstStyle/>
          <a:p>
            <a:r>
              <a:rPr lang="en-US" dirty="0">
                <a:solidFill>
                  <a:srgbClr val="002060"/>
                </a:solidFill>
              </a:rPr>
              <a:t>Excisional biopsy                                      Excised tissue                    Spectral analysis of puncture wound</a:t>
            </a:r>
          </a:p>
        </p:txBody>
      </p:sp>
      <p:pic>
        <p:nvPicPr>
          <p:cNvPr id="29" name="Picture 28">
            <a:extLst>
              <a:ext uri="{FF2B5EF4-FFF2-40B4-BE49-F238E27FC236}">
                <a16:creationId xmlns:a16="http://schemas.microsoft.com/office/drawing/2014/main" id="{C948F8A7-71F6-7C8F-E02B-623B3595EC60}"/>
              </a:ext>
            </a:extLst>
          </p:cNvPr>
          <p:cNvPicPr>
            <a:picLocks noChangeAspect="1"/>
          </p:cNvPicPr>
          <p:nvPr/>
        </p:nvPicPr>
        <p:blipFill>
          <a:blip r:embed="Rfaf35b60c0334860">
            <a:extLst>
              <a:ext uri="{28A0092B-C50C-407E-A947-70E740481C1C}">
                <a14:useLocalDpi xmlns:a14="http://schemas.microsoft.com/office/drawing/2010/main" val="0"/>
              </a:ext>
            </a:extLst>
          </a:blip>
          <a:srcRect/>
          <a:stretch>
            <a:fillRect/>
          </a:stretch>
        </p:blipFill>
        <p:spPr bwMode="auto">
          <a:xfrm>
            <a:off x="7973821" y="3945107"/>
            <a:ext cx="3320864" cy="195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C2F66B0E-C683-B918-4DDE-3FCA3824209C}"/>
              </a:ext>
            </a:extLst>
          </p:cNvPr>
          <p:cNvSpPr txBox="1"/>
          <p:nvPr/>
        </p:nvSpPr>
        <p:spPr>
          <a:xfrm>
            <a:off x="9764012" y="4173934"/>
            <a:ext cx="1239442" cy="1354217"/>
          </a:xfrm>
          <a:prstGeom prst="rect">
            <a:avLst/>
          </a:prstGeom>
          <a:noFill/>
        </p:spPr>
        <p:txBody>
          <a:bodyPr wrap="none" rtlCol="0">
            <a:spAutoFit/>
          </a:bodyPr>
          <a:lstStyle/>
          <a:p>
            <a:pPr algn="ctr"/>
            <a:r>
              <a:rPr lang="en-US" dirty="0" err="1">
                <a:solidFill>
                  <a:schemeClr val="bg1"/>
                </a:solidFill>
              </a:rPr>
              <a:t>HPGe</a:t>
            </a:r>
            <a:endParaRPr lang="en-US" dirty="0">
              <a:solidFill>
                <a:schemeClr val="bg1"/>
              </a:solidFill>
            </a:endParaRPr>
          </a:p>
          <a:p>
            <a:endParaRPr lang="en-US" dirty="0">
              <a:solidFill>
                <a:schemeClr val="bg1"/>
              </a:solidFill>
            </a:endParaRPr>
          </a:p>
          <a:p>
            <a:pPr algn="ctr"/>
            <a:r>
              <a:rPr lang="en-US" sz="1400" dirty="0">
                <a:solidFill>
                  <a:schemeClr val="bg1"/>
                </a:solidFill>
              </a:rPr>
              <a:t>Pu and Am </a:t>
            </a:r>
          </a:p>
          <a:p>
            <a:pPr algn="ctr"/>
            <a:r>
              <a:rPr lang="en-US" sz="1400" dirty="0">
                <a:solidFill>
                  <a:schemeClr val="bg1"/>
                </a:solidFill>
              </a:rPr>
              <a:t>I, shell x-rays</a:t>
            </a:r>
          </a:p>
          <a:p>
            <a:r>
              <a:rPr lang="en-US" dirty="0">
                <a:solidFill>
                  <a:schemeClr val="bg1"/>
                </a:solidFill>
              </a:rPr>
              <a:t> </a:t>
            </a:r>
          </a:p>
        </p:txBody>
      </p:sp>
      <p:sp>
        <p:nvSpPr>
          <p:cNvPr id="34" name="TextBox 33">
            <a:extLst>
              <a:ext uri="{FF2B5EF4-FFF2-40B4-BE49-F238E27FC236}">
                <a16:creationId xmlns:a16="http://schemas.microsoft.com/office/drawing/2014/main" id="{05902C3C-2612-2A07-421E-3AC4A93FC372}"/>
              </a:ext>
            </a:extLst>
          </p:cNvPr>
          <p:cNvSpPr txBox="1"/>
          <p:nvPr/>
        </p:nvSpPr>
        <p:spPr>
          <a:xfrm>
            <a:off x="0" y="5968362"/>
            <a:ext cx="12192000" cy="276999"/>
          </a:xfrm>
          <a:prstGeom prst="rect">
            <a:avLst/>
          </a:prstGeom>
          <a:noFill/>
        </p:spPr>
        <p:txBody>
          <a:bodyPr wrap="square">
            <a:spAutoFit/>
          </a:bodyPr>
          <a:lstStyle/>
          <a:p>
            <a:pPr algn="ctr"/>
            <a:r>
              <a:rPr lang="en-US" sz="1200" i="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Sugarman SL, Findley WM, Toohey E, Dainiak N, Health Phys 2018; 115:57-64</a:t>
            </a:r>
            <a:endParaRPr lang="en-US" sz="1200" dirty="0">
              <a:solidFill>
                <a:srgbClr val="002060"/>
              </a:solidFill>
            </a:endParaRPr>
          </a:p>
        </p:txBody>
      </p:sp>
      <p:pic>
        <p:nvPicPr>
          <p:cNvPr id="36" name="Picture 35">
            <a:extLst>
              <a:ext uri="{FF2B5EF4-FFF2-40B4-BE49-F238E27FC236}">
                <a16:creationId xmlns:a16="http://schemas.microsoft.com/office/drawing/2014/main" id="{17364B52-B665-6DAC-2960-B571DBC1A6B3}"/>
              </a:ext>
            </a:extLst>
          </p:cNvPr>
          <p:cNvPicPr>
            <a:picLocks noChangeAspect="1"/>
          </p:cNvPicPr>
          <p:nvPr/>
        </p:nvPicPr>
        <p:blipFill>
          <a:blip r:embed="R7361f5f1d287405e">
            <a:extLst>
              <a:ext uri="{28A0092B-C50C-407E-A947-70E740481C1C}">
                <a14:useLocalDpi xmlns:a14="http://schemas.microsoft.com/office/drawing/2010/main" val="0"/>
              </a:ext>
            </a:extLst>
          </a:blip>
          <a:stretch>
            <a:fillRect/>
          </a:stretch>
        </p:blipFill>
        <p:spPr>
          <a:xfrm rot="16200000">
            <a:off x="9331664" y="2051713"/>
            <a:ext cx="472078" cy="392619"/>
          </a:xfrm>
          <a:prstGeom prst="rect">
            <a:avLst/>
          </a:prstGeom>
        </p:spPr>
      </p:pic>
      <p:sp>
        <p:nvSpPr>
          <p:cNvPr id="37" name="TextBox 36">
            <a:extLst>
              <a:ext uri="{FF2B5EF4-FFF2-40B4-BE49-F238E27FC236}">
                <a16:creationId xmlns:a16="http://schemas.microsoft.com/office/drawing/2014/main" id="{59BC5623-1D27-23AE-9368-4B88988CFCBB}"/>
              </a:ext>
            </a:extLst>
          </p:cNvPr>
          <p:cNvSpPr txBox="1"/>
          <p:nvPr/>
        </p:nvSpPr>
        <p:spPr>
          <a:xfrm>
            <a:off x="10912564" y="1803274"/>
            <a:ext cx="646331" cy="923330"/>
          </a:xfrm>
          <a:prstGeom prst="rect">
            <a:avLst/>
          </a:prstGeom>
          <a:noFill/>
        </p:spPr>
        <p:txBody>
          <a:bodyPr wrap="none" rtlCol="0">
            <a:spAutoFit/>
          </a:bodyPr>
          <a:lstStyle/>
          <a:p>
            <a:r>
              <a:rPr lang="en-US" dirty="0">
                <a:solidFill>
                  <a:schemeClr val="accent2">
                    <a:lumMod val="60000"/>
                    <a:lumOff val="40000"/>
                  </a:schemeClr>
                </a:solidFill>
              </a:rPr>
              <a:t>50%</a:t>
            </a:r>
          </a:p>
          <a:p>
            <a:r>
              <a:rPr lang="en-US" dirty="0">
                <a:solidFill>
                  <a:srgbClr val="0099CC"/>
                </a:solidFill>
              </a:rPr>
              <a:t>25%</a:t>
            </a:r>
          </a:p>
          <a:p>
            <a:r>
              <a:rPr lang="en-US" dirty="0">
                <a:solidFill>
                  <a:srgbClr val="6600CC"/>
                </a:solidFill>
              </a:rPr>
              <a:t>25%</a:t>
            </a:r>
          </a:p>
        </p:txBody>
      </p:sp>
    </p:spTree>
    <p:extLst>
      <p:ext uri="{BB962C8B-B14F-4D97-AF65-F5344CB8AC3E}">
        <p14:creationId xmlns:p14="http://schemas.microsoft.com/office/powerpoint/2010/main" val="1973004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8706-EB2E-4514-B13B-0D702A26DFB5}"/>
              </a:ext>
            </a:extLst>
          </p:cNvPr>
          <p:cNvSpPr>
            <a:spLocks noGrp="1"/>
          </p:cNvSpPr>
          <p:nvPr>
            <p:ph type="title"/>
          </p:nvPr>
        </p:nvSpPr>
        <p:spPr>
          <a:xfrm>
            <a:off x="0" y="-343949"/>
            <a:ext cx="12192000" cy="1325563"/>
          </a:xfrm>
        </p:spPr>
        <p:txBody>
          <a:bodyPr>
            <a:normAutofit/>
          </a:bodyPr>
          <a:lstStyle/>
          <a:p>
            <a:pPr algn="ctr"/>
            <a:r>
              <a:rPr lang="en-US" sz="3600" dirty="0">
                <a:solidFill>
                  <a:srgbClr val="002060"/>
                </a:solidFill>
              </a:rPr>
              <a:t>Treatment of Internal Contamination </a:t>
            </a:r>
          </a:p>
        </p:txBody>
      </p:sp>
      <p:graphicFrame>
        <p:nvGraphicFramePr>
          <p:cNvPr id="5" name="Content Placeholder 4">
            <a:extLst>
              <a:ext uri="{FF2B5EF4-FFF2-40B4-BE49-F238E27FC236}">
                <a16:creationId xmlns:a16="http://schemas.microsoft.com/office/drawing/2014/main" id="{2F6F3DF8-5C1F-4ED2-9303-A822750C2287}"/>
              </a:ext>
            </a:extLst>
          </p:cNvPr>
          <p:cNvGraphicFramePr>
            <a:graphicFrameLocks noGrp="1"/>
          </p:cNvGraphicFramePr>
          <p:nvPr>
            <p:ph idx="1"/>
            <p:extLst>
              <p:ext uri="{D42A27DB-BD31-4B8C-83A1-F6EECF244321}">
                <p14:modId xmlns:p14="http://schemas.microsoft.com/office/powerpoint/2010/main" val="2351759220"/>
              </p:ext>
            </p:extLst>
          </p:nvPr>
        </p:nvGraphicFramePr>
        <p:xfrm>
          <a:off x="553596" y="680238"/>
          <a:ext cx="11194472" cy="5079836"/>
        </p:xfrm>
        <a:graphic>
          <a:graphicData uri="http://schemas.openxmlformats.org/drawingml/2006/table">
            <a:tbl>
              <a:tblPr firstRow="1" bandRow="1">
                <a:tableStyleId>{5C22544A-7EE6-4342-B048-85BDC9FD1C3A}</a:tableStyleId>
              </a:tblPr>
              <a:tblGrid>
                <a:gridCol w="2798618">
                  <a:extLst>
                    <a:ext uri="{9D8B030D-6E8A-4147-A177-3AD203B41FA5}">
                      <a16:colId xmlns:a16="http://schemas.microsoft.com/office/drawing/2014/main" val="3647710706"/>
                    </a:ext>
                  </a:extLst>
                </a:gridCol>
                <a:gridCol w="2798618">
                  <a:extLst>
                    <a:ext uri="{9D8B030D-6E8A-4147-A177-3AD203B41FA5}">
                      <a16:colId xmlns:a16="http://schemas.microsoft.com/office/drawing/2014/main" val="21093678"/>
                    </a:ext>
                  </a:extLst>
                </a:gridCol>
                <a:gridCol w="2798618">
                  <a:extLst>
                    <a:ext uri="{9D8B030D-6E8A-4147-A177-3AD203B41FA5}">
                      <a16:colId xmlns:a16="http://schemas.microsoft.com/office/drawing/2014/main" val="434212320"/>
                    </a:ext>
                  </a:extLst>
                </a:gridCol>
                <a:gridCol w="2798618">
                  <a:extLst>
                    <a:ext uri="{9D8B030D-6E8A-4147-A177-3AD203B41FA5}">
                      <a16:colId xmlns:a16="http://schemas.microsoft.com/office/drawing/2014/main" val="618566139"/>
                    </a:ext>
                  </a:extLst>
                </a:gridCol>
              </a:tblGrid>
              <a:tr h="558965">
                <a:tc>
                  <a:txBody>
                    <a:bodyPr/>
                    <a:lstStyle/>
                    <a:p>
                      <a:pPr algn="ctr"/>
                      <a:r>
                        <a:rPr lang="en-US" sz="2000" dirty="0"/>
                        <a:t>Therapy</a:t>
                      </a:r>
                    </a:p>
                  </a:txBody>
                  <a:tcPr/>
                </a:tc>
                <a:tc>
                  <a:txBody>
                    <a:bodyPr/>
                    <a:lstStyle/>
                    <a:p>
                      <a:pPr algn="ctr"/>
                      <a:r>
                        <a:rPr lang="en-US" sz="2000" dirty="0"/>
                        <a:t>Mechanism of Action</a:t>
                      </a:r>
                    </a:p>
                  </a:txBody>
                  <a:tcPr/>
                </a:tc>
                <a:tc>
                  <a:txBody>
                    <a:bodyPr/>
                    <a:lstStyle/>
                    <a:p>
                      <a:pPr algn="ctr"/>
                      <a:r>
                        <a:rPr lang="en-US" sz="2000" dirty="0"/>
                        <a:t>Selected Radioisotopes</a:t>
                      </a:r>
                    </a:p>
                  </a:txBody>
                  <a:tcPr/>
                </a:tc>
                <a:tc>
                  <a:txBody>
                    <a:bodyPr/>
                    <a:lstStyle/>
                    <a:p>
                      <a:pPr algn="ctr"/>
                      <a:r>
                        <a:rPr lang="en-US" sz="2000" dirty="0"/>
                        <a:t>Stochastic Risk </a:t>
                      </a:r>
                    </a:p>
                  </a:txBody>
                  <a:tcPr/>
                </a:tc>
                <a:extLst>
                  <a:ext uri="{0D108BD9-81ED-4DB2-BD59-A6C34878D82A}">
                    <a16:rowId xmlns:a16="http://schemas.microsoft.com/office/drawing/2014/main" val="2005225877"/>
                  </a:ext>
                </a:extLst>
              </a:tr>
              <a:tr h="558965">
                <a:tc>
                  <a:txBody>
                    <a:bodyPr/>
                    <a:lstStyle/>
                    <a:p>
                      <a:pPr algn="ctr"/>
                      <a:r>
                        <a:rPr lang="en-US" dirty="0"/>
                        <a:t>Barium sulfate</a:t>
                      </a:r>
                    </a:p>
                    <a:p>
                      <a:pPr algn="ctr"/>
                      <a:r>
                        <a:rPr lang="en-US" dirty="0"/>
                        <a:t>Aluminum hydroxide</a:t>
                      </a:r>
                    </a:p>
                    <a:p>
                      <a:pPr algn="ctr"/>
                      <a:r>
                        <a:rPr lang="en-US" dirty="0"/>
                        <a:t>Calcium phosphate</a:t>
                      </a:r>
                    </a:p>
                  </a:txBody>
                  <a:tcPr/>
                </a:tc>
                <a:tc>
                  <a:txBody>
                    <a:bodyPr/>
                    <a:lstStyle/>
                    <a:p>
                      <a:pPr algn="ctr"/>
                      <a:r>
                        <a:rPr lang="en-US" dirty="0"/>
                        <a:t>Inhibit GI absorption</a:t>
                      </a:r>
                    </a:p>
                  </a:txBody>
                  <a:tcPr/>
                </a:tc>
                <a:tc>
                  <a:txBody>
                    <a:bodyPr/>
                    <a:lstStyle/>
                    <a:p>
                      <a:pPr algn="ctr"/>
                      <a:r>
                        <a:rPr lang="en-US" dirty="0"/>
                        <a:t>Ra-226, </a:t>
                      </a:r>
                      <a:r>
                        <a:rPr lang="en-US" dirty="0">
                          <a:solidFill>
                            <a:schemeClr val="tx1"/>
                          </a:solidFill>
                        </a:rPr>
                        <a:t>Sr-90</a:t>
                      </a:r>
                    </a:p>
                  </a:txBody>
                  <a:tcPr/>
                </a:tc>
                <a:tc>
                  <a:txBody>
                    <a:bodyPr/>
                    <a:lstStyle/>
                    <a:p>
                      <a:pPr algn="ctr"/>
                      <a:r>
                        <a:rPr lang="en-US" dirty="0"/>
                        <a:t>Bone</a:t>
                      </a:r>
                    </a:p>
                  </a:txBody>
                  <a:tcPr/>
                </a:tc>
                <a:extLst>
                  <a:ext uri="{0D108BD9-81ED-4DB2-BD59-A6C34878D82A}">
                    <a16:rowId xmlns:a16="http://schemas.microsoft.com/office/drawing/2014/main" val="1530435962"/>
                  </a:ext>
                </a:extLst>
              </a:tr>
              <a:tr h="558965">
                <a:tc>
                  <a:txBody>
                    <a:bodyPr/>
                    <a:lstStyle/>
                    <a:p>
                      <a:pPr algn="ctr"/>
                      <a:r>
                        <a:rPr lang="en-US" dirty="0"/>
                        <a:t>Prussian Blue</a:t>
                      </a:r>
                    </a:p>
                  </a:txBody>
                  <a:tcPr/>
                </a:tc>
                <a:tc>
                  <a:txBody>
                    <a:bodyPr/>
                    <a:lstStyle/>
                    <a:p>
                      <a:pPr algn="ctr"/>
                      <a:r>
                        <a:rPr lang="en-US" dirty="0"/>
                        <a:t>Ion exchange</a:t>
                      </a:r>
                    </a:p>
                  </a:txBody>
                  <a:tcPr/>
                </a:tc>
                <a:tc>
                  <a:txBody>
                    <a:bodyPr/>
                    <a:lstStyle/>
                    <a:p>
                      <a:pPr algn="ctr"/>
                      <a:r>
                        <a:rPr lang="en-US" dirty="0">
                          <a:solidFill>
                            <a:schemeClr val="tx1"/>
                          </a:solidFill>
                        </a:rPr>
                        <a:t>Cs-137</a:t>
                      </a:r>
                      <a:r>
                        <a:rPr lang="en-US" dirty="0"/>
                        <a:t>, Tl</a:t>
                      </a:r>
                    </a:p>
                  </a:txBody>
                  <a:tcPr/>
                </a:tc>
                <a:tc>
                  <a:txBody>
                    <a:bodyPr/>
                    <a:lstStyle/>
                    <a:p>
                      <a:pPr algn="ctr"/>
                      <a:r>
                        <a:rPr lang="en-US" dirty="0"/>
                        <a:t>Total body</a:t>
                      </a:r>
                    </a:p>
                  </a:txBody>
                  <a:tcPr/>
                </a:tc>
                <a:extLst>
                  <a:ext uri="{0D108BD9-81ED-4DB2-BD59-A6C34878D82A}">
                    <a16:rowId xmlns:a16="http://schemas.microsoft.com/office/drawing/2014/main" val="366461616"/>
                  </a:ext>
                </a:extLst>
              </a:tr>
              <a:tr h="964788">
                <a:tc>
                  <a:txBody>
                    <a:bodyPr/>
                    <a:lstStyle/>
                    <a:p>
                      <a:pPr algn="ctr"/>
                      <a:r>
                        <a:rPr lang="en-US" dirty="0"/>
                        <a:t>DTPA</a:t>
                      </a:r>
                    </a:p>
                  </a:txBody>
                  <a:tcPr/>
                </a:tc>
                <a:tc>
                  <a:txBody>
                    <a:bodyPr/>
                    <a:lstStyle/>
                    <a:p>
                      <a:pPr algn="ctr"/>
                      <a:r>
                        <a:rPr lang="en-US" dirty="0"/>
                        <a:t>Chelation</a:t>
                      </a:r>
                    </a:p>
                  </a:txBody>
                  <a:tcPr/>
                </a:tc>
                <a:tc>
                  <a:txBody>
                    <a:bodyPr/>
                    <a:lstStyle/>
                    <a:p>
                      <a:pPr algn="ctr"/>
                      <a:r>
                        <a:rPr lang="en-US" dirty="0"/>
                        <a:t>Am-241</a:t>
                      </a:r>
                      <a:r>
                        <a:rPr lang="en-US" dirty="0">
                          <a:solidFill>
                            <a:schemeClr val="tx1"/>
                          </a:solidFill>
                        </a:rPr>
                        <a:t>, Pu-239, Pu-238, </a:t>
                      </a:r>
                      <a:r>
                        <a:rPr lang="en-US" sz="1800" kern="1200" dirty="0">
                          <a:solidFill>
                            <a:schemeClr val="tx1"/>
                          </a:solidFill>
                          <a:latin typeface="+mn-lt"/>
                          <a:ea typeface="+mn-ea"/>
                          <a:cs typeface="+mn-cs"/>
                        </a:rPr>
                        <a:t>Co-60</a:t>
                      </a:r>
                    </a:p>
                  </a:txBody>
                  <a:tcPr/>
                </a:tc>
                <a:tc>
                  <a:txBody>
                    <a:bodyPr/>
                    <a:lstStyle/>
                    <a:p>
                      <a:pPr algn="ctr"/>
                      <a:r>
                        <a:rPr lang="en-US" dirty="0"/>
                        <a:t>Lung, Bone, Liver</a:t>
                      </a:r>
                    </a:p>
                  </a:txBody>
                  <a:tcPr/>
                </a:tc>
                <a:extLst>
                  <a:ext uri="{0D108BD9-81ED-4DB2-BD59-A6C34878D82A}">
                    <a16:rowId xmlns:a16="http://schemas.microsoft.com/office/drawing/2014/main" val="3509653655"/>
                  </a:ext>
                </a:extLst>
              </a:tr>
              <a:tr h="964788">
                <a:tc>
                  <a:txBody>
                    <a:bodyPr/>
                    <a:lstStyle/>
                    <a:p>
                      <a:pPr algn="ctr"/>
                      <a:r>
                        <a:rPr lang="en-US" dirty="0"/>
                        <a:t>Sodium bicarbonate</a:t>
                      </a:r>
                    </a:p>
                  </a:txBody>
                  <a:tcPr/>
                </a:tc>
                <a:tc>
                  <a:txBody>
                    <a:bodyPr/>
                    <a:lstStyle/>
                    <a:p>
                      <a:pPr algn="ctr"/>
                      <a:r>
                        <a:rPr lang="en-US" dirty="0"/>
                        <a:t>Alters chemistry</a:t>
                      </a:r>
                    </a:p>
                  </a:txBody>
                  <a:tcPr/>
                </a:tc>
                <a:tc>
                  <a:txBody>
                    <a:bodyPr/>
                    <a:lstStyle/>
                    <a:p>
                      <a:pPr algn="ctr"/>
                      <a:r>
                        <a:rPr lang="en-US" dirty="0"/>
                        <a:t>U-234, -235, -238</a:t>
                      </a:r>
                    </a:p>
                  </a:txBody>
                  <a:tcPr/>
                </a:tc>
                <a:tc>
                  <a:txBody>
                    <a:bodyPr/>
                    <a:lstStyle/>
                    <a:p>
                      <a:pPr algn="ctr"/>
                      <a:r>
                        <a:rPr lang="en-US" dirty="0"/>
                        <a:t>Lung, Lymph node, Kidney, Urinary bladder </a:t>
                      </a:r>
                    </a:p>
                  </a:txBody>
                  <a:tcPr/>
                </a:tc>
                <a:extLst>
                  <a:ext uri="{0D108BD9-81ED-4DB2-BD59-A6C34878D82A}">
                    <a16:rowId xmlns:a16="http://schemas.microsoft.com/office/drawing/2014/main" val="1594808053"/>
                  </a:ext>
                </a:extLst>
              </a:tr>
              <a:tr h="558965">
                <a:tc>
                  <a:txBody>
                    <a:bodyPr/>
                    <a:lstStyle/>
                    <a:p>
                      <a:pPr algn="ctr"/>
                      <a:r>
                        <a:rPr lang="en-US" dirty="0"/>
                        <a:t>Hydration</a:t>
                      </a:r>
                    </a:p>
                  </a:txBody>
                  <a:tcPr/>
                </a:tc>
                <a:tc>
                  <a:txBody>
                    <a:bodyPr/>
                    <a:lstStyle/>
                    <a:p>
                      <a:pPr algn="ctr"/>
                      <a:r>
                        <a:rPr lang="en-US" dirty="0"/>
                        <a:t>Dilution</a:t>
                      </a:r>
                    </a:p>
                  </a:txBody>
                  <a:tcPr/>
                </a:tc>
                <a:tc>
                  <a:txBody>
                    <a:bodyPr/>
                    <a:lstStyle/>
                    <a:p>
                      <a:pPr algn="ctr"/>
                      <a:r>
                        <a:rPr lang="en-US" dirty="0"/>
                        <a:t>H-3</a:t>
                      </a:r>
                    </a:p>
                  </a:txBody>
                  <a:tcPr/>
                </a:tc>
                <a:tc>
                  <a:txBody>
                    <a:bodyPr/>
                    <a:lstStyle/>
                    <a:p>
                      <a:pPr algn="ctr"/>
                      <a:r>
                        <a:rPr lang="en-US" dirty="0"/>
                        <a:t>Total body</a:t>
                      </a:r>
                    </a:p>
                  </a:txBody>
                  <a:tcPr/>
                </a:tc>
                <a:extLst>
                  <a:ext uri="{0D108BD9-81ED-4DB2-BD59-A6C34878D82A}">
                    <a16:rowId xmlns:a16="http://schemas.microsoft.com/office/drawing/2014/main" val="295737668"/>
                  </a:ext>
                </a:extLst>
              </a:tr>
              <a:tr h="558965">
                <a:tc>
                  <a:txBody>
                    <a:bodyPr/>
                    <a:lstStyle/>
                    <a:p>
                      <a:pPr algn="ctr"/>
                      <a:r>
                        <a:rPr lang="en-US" dirty="0"/>
                        <a:t>Blockade of uptake</a:t>
                      </a:r>
                    </a:p>
                  </a:txBody>
                  <a:tcPr/>
                </a:tc>
                <a:tc>
                  <a:txBody>
                    <a:bodyPr/>
                    <a:lstStyle/>
                    <a:p>
                      <a:pPr algn="ctr"/>
                      <a:r>
                        <a:rPr lang="en-US" dirty="0"/>
                        <a:t>KI</a:t>
                      </a:r>
                    </a:p>
                  </a:txBody>
                  <a:tcPr/>
                </a:tc>
                <a:tc>
                  <a:txBody>
                    <a:bodyPr/>
                    <a:lstStyle/>
                    <a:p>
                      <a:pPr algn="ctr"/>
                      <a:r>
                        <a:rPr lang="en-US" dirty="0"/>
                        <a:t>I-131, -125</a:t>
                      </a:r>
                    </a:p>
                  </a:txBody>
                  <a:tcPr/>
                </a:tc>
                <a:tc>
                  <a:txBody>
                    <a:bodyPr/>
                    <a:lstStyle/>
                    <a:p>
                      <a:pPr algn="ctr"/>
                      <a:r>
                        <a:rPr lang="en-US" dirty="0"/>
                        <a:t>Thyroid</a:t>
                      </a:r>
                    </a:p>
                  </a:txBody>
                  <a:tcPr/>
                </a:tc>
                <a:extLst>
                  <a:ext uri="{0D108BD9-81ED-4DB2-BD59-A6C34878D82A}">
                    <a16:rowId xmlns:a16="http://schemas.microsoft.com/office/drawing/2014/main" val="68570646"/>
                  </a:ext>
                </a:extLst>
              </a:tr>
            </a:tbl>
          </a:graphicData>
        </a:graphic>
      </p:graphicFrame>
      <p:pic>
        <p:nvPicPr>
          <p:cNvPr id="4" name="Content Placeholder 5">
            <a:extLst>
              <a:ext uri="{FF2B5EF4-FFF2-40B4-BE49-F238E27FC236}">
                <a16:creationId xmlns:a16="http://schemas.microsoft.com/office/drawing/2014/main" id="{8FB3CB5F-C57B-403F-BE4E-0CEB64CDC13B}"/>
              </a:ext>
            </a:extLst>
          </p:cNvPr>
          <p:cNvPicPr>
            <a:picLocks noChangeAspect="1"/>
          </p:cNvPicPr>
          <p:nvPr/>
        </p:nvPicPr>
        <p:blipFill rotWithShape="1">
          <a:blip r:embed="Ra6910c0a8bd2480e" cstate="print">
            <a:extLst>
              <a:ext uri="{28A0092B-C50C-407E-A947-70E740481C1C}">
                <a14:useLocalDpi xmlns:a14="http://schemas.microsoft.com/office/drawing/2010/main" val="0"/>
              </a:ext>
            </a:extLst>
          </a:blip>
          <a:srcRect l="46022" t="37787" r="43980" b="43738"/>
          <a:stretch/>
        </p:blipFill>
        <p:spPr>
          <a:xfrm>
            <a:off x="166914" y="5862637"/>
            <a:ext cx="773365" cy="803955"/>
          </a:xfrm>
          <a:prstGeom prst="rect">
            <a:avLst/>
          </a:prstGeom>
        </p:spPr>
      </p:pic>
      <p:sp>
        <p:nvSpPr>
          <p:cNvPr id="6" name="Oval 5">
            <a:extLst>
              <a:ext uri="{FF2B5EF4-FFF2-40B4-BE49-F238E27FC236}">
                <a16:creationId xmlns:a16="http://schemas.microsoft.com/office/drawing/2014/main" id="{396C1EE7-3487-24B6-A96F-37A988A98E9A}"/>
              </a:ext>
            </a:extLst>
          </p:cNvPr>
          <p:cNvSpPr/>
          <p:nvPr/>
        </p:nvSpPr>
        <p:spPr>
          <a:xfrm>
            <a:off x="7949901" y="2657138"/>
            <a:ext cx="925157" cy="563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79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267-BB3B-4F8A-9C89-B419CFCA4336}"/>
              </a:ext>
            </a:extLst>
          </p:cNvPr>
          <p:cNvSpPr>
            <a:spLocks noGrp="1"/>
          </p:cNvSpPr>
          <p:nvPr>
            <p:ph type="title"/>
          </p:nvPr>
        </p:nvSpPr>
        <p:spPr>
          <a:xfrm>
            <a:off x="1088861" y="0"/>
            <a:ext cx="10515600" cy="1325563"/>
          </a:xfrm>
        </p:spPr>
        <p:txBody>
          <a:bodyPr>
            <a:normAutofit/>
          </a:bodyPr>
          <a:lstStyle/>
          <a:p>
            <a:pPr algn="ctr"/>
            <a:r>
              <a:rPr lang="en-US" sz="3600" dirty="0">
                <a:solidFill>
                  <a:srgbClr val="002060"/>
                </a:solidFill>
              </a:rPr>
              <a:t>Uptake of Actinides is Remarkably Rapid </a:t>
            </a:r>
          </a:p>
        </p:txBody>
      </p:sp>
      <p:pic>
        <p:nvPicPr>
          <p:cNvPr id="4" name="Content Placeholder 5">
            <a:extLst>
              <a:ext uri="{FF2B5EF4-FFF2-40B4-BE49-F238E27FC236}">
                <a16:creationId xmlns:a16="http://schemas.microsoft.com/office/drawing/2014/main" id="{6E9A1679-95D6-4A58-992E-B6144389FA72}"/>
              </a:ext>
            </a:extLst>
          </p:cNvPr>
          <p:cNvPicPr>
            <a:picLocks noChangeAspect="1"/>
          </p:cNvPicPr>
          <p:nvPr/>
        </p:nvPicPr>
        <p:blipFill rotWithShape="1">
          <a:blip r:embed="R4b1e5fbe03414094" cstate="print">
            <a:extLst>
              <a:ext uri="{28A0092B-C50C-407E-A947-70E740481C1C}">
                <a14:useLocalDpi xmlns:a14="http://schemas.microsoft.com/office/drawing/2010/main" val="0"/>
              </a:ext>
            </a:extLst>
          </a:blip>
          <a:srcRect l="46022" t="37787" r="43980" b="43738"/>
          <a:stretch/>
        </p:blipFill>
        <p:spPr>
          <a:xfrm>
            <a:off x="166914" y="5862637"/>
            <a:ext cx="773365" cy="803955"/>
          </a:xfrm>
          <a:prstGeom prst="rect">
            <a:avLst/>
          </a:prstGeom>
        </p:spPr>
      </p:pic>
      <p:grpSp>
        <p:nvGrpSpPr>
          <p:cNvPr id="5" name="Group 1">
            <a:extLst>
              <a:ext uri="{FF2B5EF4-FFF2-40B4-BE49-F238E27FC236}">
                <a16:creationId xmlns:a16="http://schemas.microsoft.com/office/drawing/2014/main" id="{6D6B84D4-0667-4143-9CA2-781970E8D155}"/>
              </a:ext>
            </a:extLst>
          </p:cNvPr>
          <p:cNvGrpSpPr>
            <a:grpSpLocks/>
          </p:cNvGrpSpPr>
          <p:nvPr/>
        </p:nvGrpSpPr>
        <p:grpSpPr bwMode="auto">
          <a:xfrm>
            <a:off x="1658699" y="2175099"/>
            <a:ext cx="3983037" cy="2857500"/>
            <a:chOff x="4323" y="-4069"/>
            <a:chExt cx="6272" cy="4500"/>
          </a:xfrm>
        </p:grpSpPr>
        <p:sp>
          <p:nvSpPr>
            <p:cNvPr id="6" name="AutoShape 4">
              <a:extLst>
                <a:ext uri="{FF2B5EF4-FFF2-40B4-BE49-F238E27FC236}">
                  <a16:creationId xmlns:a16="http://schemas.microsoft.com/office/drawing/2014/main" id="{8D2413F4-D20C-4B0B-8A92-BFA723C5A03B}"/>
                </a:ext>
              </a:extLst>
            </p:cNvPr>
            <p:cNvSpPr>
              <a:spLocks/>
            </p:cNvSpPr>
            <p:nvPr/>
          </p:nvSpPr>
          <p:spPr bwMode="auto">
            <a:xfrm>
              <a:off x="4353" y="-4038"/>
              <a:ext cx="6242" cy="4438"/>
            </a:xfrm>
            <a:custGeom>
              <a:avLst/>
              <a:gdLst>
                <a:gd name="T0" fmla="+- 0 4353 4353"/>
                <a:gd name="T1" fmla="*/ T0 w 6242"/>
                <a:gd name="T2" fmla="+- 0 -4037 -4037"/>
                <a:gd name="T3" fmla="*/ -4037 h 4438"/>
                <a:gd name="T4" fmla="+- 0 4353 4353"/>
                <a:gd name="T5" fmla="*/ T4 w 6242"/>
                <a:gd name="T6" fmla="+- 0 401 -4037"/>
                <a:gd name="T7" fmla="*/ 401 h 4438"/>
                <a:gd name="T8" fmla="+- 0 4358 4353"/>
                <a:gd name="T9" fmla="*/ T8 w 6242"/>
                <a:gd name="T10" fmla="+- 0 401 -4037"/>
                <a:gd name="T11" fmla="*/ 401 h 4438"/>
                <a:gd name="T12" fmla="+- 0 10595 4353"/>
                <a:gd name="T13" fmla="*/ T12 w 6242"/>
                <a:gd name="T14" fmla="+- 0 401 -4037"/>
                <a:gd name="T15" fmla="*/ 401 h 4438"/>
              </a:gdLst>
              <a:ahLst/>
              <a:cxnLst>
                <a:cxn ang="0">
                  <a:pos x="T1" y="T3"/>
                </a:cxn>
                <a:cxn ang="0">
                  <a:pos x="T5" y="T7"/>
                </a:cxn>
                <a:cxn ang="0">
                  <a:pos x="T9" y="T11"/>
                </a:cxn>
                <a:cxn ang="0">
                  <a:pos x="T13" y="T15"/>
                </a:cxn>
              </a:cxnLst>
              <a:rect l="0" t="0" r="r" b="b"/>
              <a:pathLst>
                <a:path w="6242" h="4438">
                  <a:moveTo>
                    <a:pt x="0" y="0"/>
                  </a:moveTo>
                  <a:lnTo>
                    <a:pt x="0" y="4438"/>
                  </a:lnTo>
                  <a:moveTo>
                    <a:pt x="5" y="4438"/>
                  </a:moveTo>
                  <a:lnTo>
                    <a:pt x="6242" y="4438"/>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3">
              <a:extLst>
                <a:ext uri="{FF2B5EF4-FFF2-40B4-BE49-F238E27FC236}">
                  <a16:creationId xmlns:a16="http://schemas.microsoft.com/office/drawing/2014/main" id="{60403166-BF7E-4A0E-8C80-8BB6F30FDD09}"/>
                </a:ext>
              </a:extLst>
            </p:cNvPr>
            <p:cNvSpPr>
              <a:spLocks/>
            </p:cNvSpPr>
            <p:nvPr/>
          </p:nvSpPr>
          <p:spPr bwMode="auto">
            <a:xfrm>
              <a:off x="7355" y="400"/>
              <a:ext cx="3240" cy="2"/>
            </a:xfrm>
            <a:custGeom>
              <a:avLst/>
              <a:gdLst>
                <a:gd name="T0" fmla="+- 0 10595 7355"/>
                <a:gd name="T1" fmla="*/ T0 w 3240"/>
                <a:gd name="T2" fmla="+- 0 10595 7355"/>
                <a:gd name="T3" fmla="*/ T2 w 3240"/>
                <a:gd name="T4" fmla="+- 0 7355 7355"/>
                <a:gd name="T5" fmla="*/ T4 w 3240"/>
                <a:gd name="T6" fmla="+- 0 7355 7355"/>
                <a:gd name="T7" fmla="*/ T6 w 3240"/>
              </a:gdLst>
              <a:ahLst/>
              <a:cxnLst>
                <a:cxn ang="0">
                  <a:pos x="T1" y="0"/>
                </a:cxn>
                <a:cxn ang="0">
                  <a:pos x="T3" y="0"/>
                </a:cxn>
                <a:cxn ang="0">
                  <a:pos x="T5" y="0"/>
                </a:cxn>
                <a:cxn ang="0">
                  <a:pos x="T7" y="0"/>
                </a:cxn>
              </a:cxnLst>
              <a:rect l="0" t="0" r="r" b="b"/>
              <a:pathLst>
                <a:path w="3240">
                  <a:moveTo>
                    <a:pt x="3240" y="0"/>
                  </a:moveTo>
                  <a:lnTo>
                    <a:pt x="3240" y="0"/>
                  </a:lnTo>
                  <a:moveTo>
                    <a:pt x="0" y="0"/>
                  </a:moveTo>
                  <a:lnTo>
                    <a:pt x="0" y="0"/>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a:extLst>
                <a:ext uri="{FF2B5EF4-FFF2-40B4-BE49-F238E27FC236}">
                  <a16:creationId xmlns:a16="http://schemas.microsoft.com/office/drawing/2014/main" id="{204AB4D2-FAE7-476F-B8AB-C05A40DE14D2}"/>
                </a:ext>
              </a:extLst>
            </p:cNvPr>
            <p:cNvSpPr>
              <a:spLocks/>
            </p:cNvSpPr>
            <p:nvPr/>
          </p:nvSpPr>
          <p:spPr bwMode="auto">
            <a:xfrm>
              <a:off x="4355" y="-4040"/>
              <a:ext cx="5404" cy="4439"/>
            </a:xfrm>
            <a:custGeom>
              <a:avLst/>
              <a:gdLst>
                <a:gd name="T0" fmla="+- 0 4955 4355"/>
                <a:gd name="T1" fmla="*/ T0 w 5404"/>
                <a:gd name="T2" fmla="+- 0 -559 -4039"/>
                <a:gd name="T3" fmla="*/ -559 h 4439"/>
                <a:gd name="T4" fmla="+- 0 4953 4355"/>
                <a:gd name="T5" fmla="*/ T4 w 5404"/>
                <a:gd name="T6" fmla="+- 0 -1519 -4039"/>
                <a:gd name="T7" fmla="*/ -1519 h 4439"/>
                <a:gd name="T8" fmla="+- 0 4953 4355"/>
                <a:gd name="T9" fmla="*/ T8 w 5404"/>
                <a:gd name="T10" fmla="+- 0 -2359 -4039"/>
                <a:gd name="T11" fmla="*/ -2359 h 4439"/>
                <a:gd name="T12" fmla="+- 0 4953 4355"/>
                <a:gd name="T13" fmla="*/ T12 w 5404"/>
                <a:gd name="T14" fmla="+- 0 -3199 -4039"/>
                <a:gd name="T15" fmla="*/ -3199 h 4439"/>
                <a:gd name="T16" fmla="+- 0 4953 4355"/>
                <a:gd name="T17" fmla="*/ T16 w 5404"/>
                <a:gd name="T18" fmla="+- 0 -4039 -4039"/>
                <a:gd name="T19" fmla="*/ -4039 h 4439"/>
                <a:gd name="T20" fmla="+- 0 6403 4355"/>
                <a:gd name="T21" fmla="*/ T20 w 5404"/>
                <a:gd name="T22" fmla="+- 0 -1347 -4039"/>
                <a:gd name="T23" fmla="*/ -1347 h 4439"/>
                <a:gd name="T24" fmla="+- 0 6412 4355"/>
                <a:gd name="T25" fmla="*/ T24 w 5404"/>
                <a:gd name="T26" fmla="+- 0 -1480 -4039"/>
                <a:gd name="T27" fmla="*/ -1480 h 4439"/>
                <a:gd name="T28" fmla="+- 0 6429 4355"/>
                <a:gd name="T29" fmla="*/ T28 w 5404"/>
                <a:gd name="T30" fmla="+- 0 -1611 -4039"/>
                <a:gd name="T31" fmla="*/ -1611 h 4439"/>
                <a:gd name="T32" fmla="+- 0 6454 4355"/>
                <a:gd name="T33" fmla="*/ T32 w 5404"/>
                <a:gd name="T34" fmla="+- 0 -1740 -4039"/>
                <a:gd name="T35" fmla="*/ -1740 h 4439"/>
                <a:gd name="T36" fmla="+- 0 6486 4355"/>
                <a:gd name="T37" fmla="*/ T36 w 5404"/>
                <a:gd name="T38" fmla="+- 0 -1867 -4039"/>
                <a:gd name="T39" fmla="*/ -1867 h 4439"/>
                <a:gd name="T40" fmla="+- 0 6527 4355"/>
                <a:gd name="T41" fmla="*/ T40 w 5404"/>
                <a:gd name="T42" fmla="+- 0 -1991 -4039"/>
                <a:gd name="T43" fmla="*/ -1991 h 4439"/>
                <a:gd name="T44" fmla="+- 0 6575 4355"/>
                <a:gd name="T45" fmla="*/ T44 w 5404"/>
                <a:gd name="T46" fmla="+- 0 -2113 -4039"/>
                <a:gd name="T47" fmla="*/ -2113 h 4439"/>
                <a:gd name="T48" fmla="+- 0 6629 4355"/>
                <a:gd name="T49" fmla="*/ T48 w 5404"/>
                <a:gd name="T50" fmla="+- 0 -2233 -4039"/>
                <a:gd name="T51" fmla="*/ -2233 h 4439"/>
                <a:gd name="T52" fmla="+- 0 6691 4355"/>
                <a:gd name="T53" fmla="*/ T52 w 5404"/>
                <a:gd name="T54" fmla="+- 0 -2349 -4039"/>
                <a:gd name="T55" fmla="*/ -2349 h 4439"/>
                <a:gd name="T56" fmla="+- 0 6760 4355"/>
                <a:gd name="T57" fmla="*/ T56 w 5404"/>
                <a:gd name="T58" fmla="+- 0 -2463 -4039"/>
                <a:gd name="T59" fmla="*/ -2463 h 4439"/>
                <a:gd name="T60" fmla="+- 0 6836 4355"/>
                <a:gd name="T61" fmla="*/ T60 w 5404"/>
                <a:gd name="T62" fmla="+- 0 -2574 -4039"/>
                <a:gd name="T63" fmla="*/ -2574 h 4439"/>
                <a:gd name="T64" fmla="+- 0 6917 4355"/>
                <a:gd name="T65" fmla="*/ T64 w 5404"/>
                <a:gd name="T66" fmla="+- 0 -2681 -4039"/>
                <a:gd name="T67" fmla="*/ -2681 h 4439"/>
                <a:gd name="T68" fmla="+- 0 7005 4355"/>
                <a:gd name="T69" fmla="*/ T68 w 5404"/>
                <a:gd name="T70" fmla="+- 0 -2786 -4039"/>
                <a:gd name="T71" fmla="*/ -2786 h 4439"/>
                <a:gd name="T72" fmla="+- 0 7099 4355"/>
                <a:gd name="T73" fmla="*/ T72 w 5404"/>
                <a:gd name="T74" fmla="+- 0 -2886 -4039"/>
                <a:gd name="T75" fmla="*/ -2886 h 4439"/>
                <a:gd name="T76" fmla="+- 0 7199 4355"/>
                <a:gd name="T77" fmla="*/ T76 w 5404"/>
                <a:gd name="T78" fmla="+- 0 -2983 -4039"/>
                <a:gd name="T79" fmla="*/ -2983 h 4439"/>
                <a:gd name="T80" fmla="+- 0 7305 4355"/>
                <a:gd name="T81" fmla="*/ T80 w 5404"/>
                <a:gd name="T82" fmla="+- 0 -3076 -4039"/>
                <a:gd name="T83" fmla="*/ -3076 h 4439"/>
                <a:gd name="T84" fmla="+- 0 7415 4355"/>
                <a:gd name="T85" fmla="*/ T84 w 5404"/>
                <a:gd name="T86" fmla="+- 0 -3165 -4039"/>
                <a:gd name="T87" fmla="*/ -3165 h 4439"/>
                <a:gd name="T88" fmla="+- 0 7531 4355"/>
                <a:gd name="T89" fmla="*/ T88 w 5404"/>
                <a:gd name="T90" fmla="+- 0 -3250 -4039"/>
                <a:gd name="T91" fmla="*/ -3250 h 4439"/>
                <a:gd name="T92" fmla="+- 0 7652 4355"/>
                <a:gd name="T93" fmla="*/ T92 w 5404"/>
                <a:gd name="T94" fmla="+- 0 -3330 -4039"/>
                <a:gd name="T95" fmla="*/ -3330 h 4439"/>
                <a:gd name="T96" fmla="+- 0 7778 4355"/>
                <a:gd name="T97" fmla="*/ T96 w 5404"/>
                <a:gd name="T98" fmla="+- 0 -3406 -4039"/>
                <a:gd name="T99" fmla="*/ -3406 h 4439"/>
                <a:gd name="T100" fmla="+- 0 7909 4355"/>
                <a:gd name="T101" fmla="*/ T100 w 5404"/>
                <a:gd name="T102" fmla="+- 0 -3478 -4039"/>
                <a:gd name="T103" fmla="*/ -3478 h 4439"/>
                <a:gd name="T104" fmla="+- 0 8044 4355"/>
                <a:gd name="T105" fmla="*/ T104 w 5404"/>
                <a:gd name="T106" fmla="+- 0 -3544 -4039"/>
                <a:gd name="T107" fmla="*/ -3544 h 4439"/>
                <a:gd name="T108" fmla="+- 0 8183 4355"/>
                <a:gd name="T109" fmla="*/ T108 w 5404"/>
                <a:gd name="T110" fmla="+- 0 -3606 -4039"/>
                <a:gd name="T111" fmla="*/ -3606 h 4439"/>
                <a:gd name="T112" fmla="+- 0 8326 4355"/>
                <a:gd name="T113" fmla="*/ T112 w 5404"/>
                <a:gd name="T114" fmla="+- 0 -3663 -4039"/>
                <a:gd name="T115" fmla="*/ -3663 h 4439"/>
                <a:gd name="T116" fmla="+- 0 8472 4355"/>
                <a:gd name="T117" fmla="*/ T116 w 5404"/>
                <a:gd name="T118" fmla="+- 0 -3714 -4039"/>
                <a:gd name="T119" fmla="*/ -3714 h 4439"/>
                <a:gd name="T120" fmla="+- 0 8623 4355"/>
                <a:gd name="T121" fmla="*/ T120 w 5404"/>
                <a:gd name="T122" fmla="+- 0 -3760 -4039"/>
                <a:gd name="T123" fmla="*/ -3760 h 4439"/>
                <a:gd name="T124" fmla="+- 0 8777 4355"/>
                <a:gd name="T125" fmla="*/ T124 w 5404"/>
                <a:gd name="T126" fmla="+- 0 -3800 -4039"/>
                <a:gd name="T127" fmla="*/ -3800 h 4439"/>
                <a:gd name="T128" fmla="+- 0 8934 4355"/>
                <a:gd name="T129" fmla="*/ T128 w 5404"/>
                <a:gd name="T130" fmla="+- 0 -3834 -4039"/>
                <a:gd name="T131" fmla="*/ -3834 h 4439"/>
                <a:gd name="T132" fmla="+- 0 9094 4355"/>
                <a:gd name="T133" fmla="*/ T132 w 5404"/>
                <a:gd name="T134" fmla="+- 0 -3863 -4039"/>
                <a:gd name="T135" fmla="*/ -3863 h 4439"/>
                <a:gd name="T136" fmla="+- 0 9256 4355"/>
                <a:gd name="T137" fmla="*/ T136 w 5404"/>
                <a:gd name="T138" fmla="+- 0 -3886 -4039"/>
                <a:gd name="T139" fmla="*/ -3886 h 4439"/>
                <a:gd name="T140" fmla="+- 0 9422 4355"/>
                <a:gd name="T141" fmla="*/ T140 w 5404"/>
                <a:gd name="T142" fmla="+- 0 -3902 -4039"/>
                <a:gd name="T143" fmla="*/ -3902 h 4439"/>
                <a:gd name="T144" fmla="+- 0 9589 4355"/>
                <a:gd name="T145" fmla="*/ T144 w 5404"/>
                <a:gd name="T146" fmla="+- 0 -3912 -4039"/>
                <a:gd name="T147" fmla="*/ -3912 h 4439"/>
                <a:gd name="T148" fmla="+- 0 9759 4355"/>
                <a:gd name="T149" fmla="*/ T148 w 5404"/>
                <a:gd name="T150" fmla="+- 0 -3915 -4039"/>
                <a:gd name="T151" fmla="*/ -3915 h 4439"/>
                <a:gd name="T152" fmla="+- 0 6395 4355"/>
                <a:gd name="T153" fmla="*/ T152 w 5404"/>
                <a:gd name="T154" fmla="+- 0 -1330 -4039"/>
                <a:gd name="T155" fmla="*/ -1330 h 4439"/>
                <a:gd name="T156" fmla="+- 0 6383 4355"/>
                <a:gd name="T157" fmla="*/ T156 w 5404"/>
                <a:gd name="T158" fmla="+- 0 -1190 -4039"/>
                <a:gd name="T159" fmla="*/ -1190 h 4439"/>
                <a:gd name="T160" fmla="+- 0 6359 4355"/>
                <a:gd name="T161" fmla="*/ T160 w 5404"/>
                <a:gd name="T162" fmla="+- 0 -1054 -4039"/>
                <a:gd name="T163" fmla="*/ -1054 h 4439"/>
                <a:gd name="T164" fmla="+- 0 6324 4355"/>
                <a:gd name="T165" fmla="*/ T164 w 5404"/>
                <a:gd name="T166" fmla="+- 0 -922 -4039"/>
                <a:gd name="T167" fmla="*/ -922 h 4439"/>
                <a:gd name="T168" fmla="+- 0 6278 4355"/>
                <a:gd name="T169" fmla="*/ T168 w 5404"/>
                <a:gd name="T170" fmla="+- 0 -793 -4039"/>
                <a:gd name="T171" fmla="*/ -793 h 4439"/>
                <a:gd name="T172" fmla="+- 0 6221 4355"/>
                <a:gd name="T173" fmla="*/ T172 w 5404"/>
                <a:gd name="T174" fmla="+- 0 -669 -4039"/>
                <a:gd name="T175" fmla="*/ -669 h 4439"/>
                <a:gd name="T176" fmla="+- 0 6155 4355"/>
                <a:gd name="T177" fmla="*/ T176 w 5404"/>
                <a:gd name="T178" fmla="+- 0 -550 -4039"/>
                <a:gd name="T179" fmla="*/ -550 h 4439"/>
                <a:gd name="T180" fmla="+- 0 6079 4355"/>
                <a:gd name="T181" fmla="*/ T180 w 5404"/>
                <a:gd name="T182" fmla="+- 0 -435 -4039"/>
                <a:gd name="T183" fmla="*/ -435 h 4439"/>
                <a:gd name="T184" fmla="+- 0 5994 4355"/>
                <a:gd name="T185" fmla="*/ T184 w 5404"/>
                <a:gd name="T186" fmla="+- 0 -327 -4039"/>
                <a:gd name="T187" fmla="*/ -327 h 4439"/>
                <a:gd name="T188" fmla="+- 0 5901 4355"/>
                <a:gd name="T189" fmla="*/ T188 w 5404"/>
                <a:gd name="T190" fmla="+- 0 -224 -4039"/>
                <a:gd name="T191" fmla="*/ -224 h 4439"/>
                <a:gd name="T192" fmla="+- 0 5799 4355"/>
                <a:gd name="T193" fmla="*/ T192 w 5404"/>
                <a:gd name="T194" fmla="+- 0 -128 -4039"/>
                <a:gd name="T195" fmla="*/ -128 h 4439"/>
                <a:gd name="T196" fmla="+- 0 5690 4355"/>
                <a:gd name="T197" fmla="*/ T196 w 5404"/>
                <a:gd name="T198" fmla="+- 0 -38 -4039"/>
                <a:gd name="T199" fmla="*/ -38 h 4439"/>
                <a:gd name="T200" fmla="+- 0 5574 4355"/>
                <a:gd name="T201" fmla="*/ T200 w 5404"/>
                <a:gd name="T202" fmla="+- 0 45 -4039"/>
                <a:gd name="T203" fmla="*/ 45 h 4439"/>
                <a:gd name="T204" fmla="+- 0 5450 4355"/>
                <a:gd name="T205" fmla="*/ T204 w 5404"/>
                <a:gd name="T206" fmla="+- 0 119 -4039"/>
                <a:gd name="T207" fmla="*/ 119 h 4439"/>
                <a:gd name="T208" fmla="+- 0 5321 4355"/>
                <a:gd name="T209" fmla="*/ T208 w 5404"/>
                <a:gd name="T210" fmla="+- 0 186 -4039"/>
                <a:gd name="T211" fmla="*/ 186 h 4439"/>
                <a:gd name="T212" fmla="+- 0 5186 4355"/>
                <a:gd name="T213" fmla="*/ T212 w 5404"/>
                <a:gd name="T214" fmla="+- 0 245 -4039"/>
                <a:gd name="T215" fmla="*/ 245 h 4439"/>
                <a:gd name="T216" fmla="+- 0 5045 4355"/>
                <a:gd name="T217" fmla="*/ T216 w 5404"/>
                <a:gd name="T218" fmla="+- 0 295 -4039"/>
                <a:gd name="T219" fmla="*/ 295 h 4439"/>
                <a:gd name="T220" fmla="+- 0 4899 4355"/>
                <a:gd name="T221" fmla="*/ T220 w 5404"/>
                <a:gd name="T222" fmla="+- 0 335 -4039"/>
                <a:gd name="T223" fmla="*/ 335 h 4439"/>
                <a:gd name="T224" fmla="+- 0 4749 4355"/>
                <a:gd name="T225" fmla="*/ T224 w 5404"/>
                <a:gd name="T226" fmla="+- 0 366 -4039"/>
                <a:gd name="T227" fmla="*/ 366 h 4439"/>
                <a:gd name="T228" fmla="+- 0 4595 4355"/>
                <a:gd name="T229" fmla="*/ T228 w 5404"/>
                <a:gd name="T230" fmla="+- 0 388 -4039"/>
                <a:gd name="T231" fmla="*/ 388 h 4439"/>
                <a:gd name="T232" fmla="+- 0 4437 4355"/>
                <a:gd name="T233" fmla="*/ T232 w 5404"/>
                <a:gd name="T234" fmla="+- 0 398 -4039"/>
                <a:gd name="T235" fmla="*/ 398 h 44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404" h="4439">
                  <a:moveTo>
                    <a:pt x="3" y="3480"/>
                  </a:moveTo>
                  <a:lnTo>
                    <a:pt x="600" y="3480"/>
                  </a:lnTo>
                  <a:moveTo>
                    <a:pt x="0" y="2520"/>
                  </a:moveTo>
                  <a:lnTo>
                    <a:pt x="598" y="2520"/>
                  </a:lnTo>
                  <a:moveTo>
                    <a:pt x="0" y="1680"/>
                  </a:moveTo>
                  <a:lnTo>
                    <a:pt x="598" y="1680"/>
                  </a:lnTo>
                  <a:moveTo>
                    <a:pt x="0" y="840"/>
                  </a:moveTo>
                  <a:lnTo>
                    <a:pt x="598" y="840"/>
                  </a:lnTo>
                  <a:moveTo>
                    <a:pt x="0" y="0"/>
                  </a:moveTo>
                  <a:lnTo>
                    <a:pt x="598" y="0"/>
                  </a:lnTo>
                  <a:moveTo>
                    <a:pt x="2047" y="2759"/>
                  </a:moveTo>
                  <a:lnTo>
                    <a:pt x="2048" y="2692"/>
                  </a:lnTo>
                  <a:lnTo>
                    <a:pt x="2051" y="2625"/>
                  </a:lnTo>
                  <a:lnTo>
                    <a:pt x="2057" y="2559"/>
                  </a:lnTo>
                  <a:lnTo>
                    <a:pt x="2064" y="2493"/>
                  </a:lnTo>
                  <a:lnTo>
                    <a:pt x="2074" y="2428"/>
                  </a:lnTo>
                  <a:lnTo>
                    <a:pt x="2085" y="2363"/>
                  </a:lnTo>
                  <a:lnTo>
                    <a:pt x="2099" y="2299"/>
                  </a:lnTo>
                  <a:lnTo>
                    <a:pt x="2114" y="2236"/>
                  </a:lnTo>
                  <a:lnTo>
                    <a:pt x="2131" y="2172"/>
                  </a:lnTo>
                  <a:lnTo>
                    <a:pt x="2151" y="2110"/>
                  </a:lnTo>
                  <a:lnTo>
                    <a:pt x="2172" y="2048"/>
                  </a:lnTo>
                  <a:lnTo>
                    <a:pt x="2195" y="1987"/>
                  </a:lnTo>
                  <a:lnTo>
                    <a:pt x="2220" y="1926"/>
                  </a:lnTo>
                  <a:lnTo>
                    <a:pt x="2246" y="1866"/>
                  </a:lnTo>
                  <a:lnTo>
                    <a:pt x="2274" y="1806"/>
                  </a:lnTo>
                  <a:lnTo>
                    <a:pt x="2305" y="1748"/>
                  </a:lnTo>
                  <a:lnTo>
                    <a:pt x="2336" y="1690"/>
                  </a:lnTo>
                  <a:lnTo>
                    <a:pt x="2370" y="1632"/>
                  </a:lnTo>
                  <a:lnTo>
                    <a:pt x="2405" y="1576"/>
                  </a:lnTo>
                  <a:lnTo>
                    <a:pt x="2442" y="1520"/>
                  </a:lnTo>
                  <a:lnTo>
                    <a:pt x="2481" y="1465"/>
                  </a:lnTo>
                  <a:lnTo>
                    <a:pt x="2521" y="1411"/>
                  </a:lnTo>
                  <a:lnTo>
                    <a:pt x="2562" y="1358"/>
                  </a:lnTo>
                  <a:lnTo>
                    <a:pt x="2606" y="1305"/>
                  </a:lnTo>
                  <a:lnTo>
                    <a:pt x="2650" y="1253"/>
                  </a:lnTo>
                  <a:lnTo>
                    <a:pt x="2697" y="1203"/>
                  </a:lnTo>
                  <a:lnTo>
                    <a:pt x="2744" y="1153"/>
                  </a:lnTo>
                  <a:lnTo>
                    <a:pt x="2794" y="1104"/>
                  </a:lnTo>
                  <a:lnTo>
                    <a:pt x="2844" y="1056"/>
                  </a:lnTo>
                  <a:lnTo>
                    <a:pt x="2896" y="1009"/>
                  </a:lnTo>
                  <a:lnTo>
                    <a:pt x="2950" y="963"/>
                  </a:lnTo>
                  <a:lnTo>
                    <a:pt x="3004" y="918"/>
                  </a:lnTo>
                  <a:lnTo>
                    <a:pt x="3060" y="874"/>
                  </a:lnTo>
                  <a:lnTo>
                    <a:pt x="3118" y="831"/>
                  </a:lnTo>
                  <a:lnTo>
                    <a:pt x="3176" y="789"/>
                  </a:lnTo>
                  <a:lnTo>
                    <a:pt x="3236" y="748"/>
                  </a:lnTo>
                  <a:lnTo>
                    <a:pt x="3297" y="709"/>
                  </a:lnTo>
                  <a:lnTo>
                    <a:pt x="3360" y="670"/>
                  </a:lnTo>
                  <a:lnTo>
                    <a:pt x="3423" y="633"/>
                  </a:lnTo>
                  <a:lnTo>
                    <a:pt x="3488" y="596"/>
                  </a:lnTo>
                  <a:lnTo>
                    <a:pt x="3554" y="561"/>
                  </a:lnTo>
                  <a:lnTo>
                    <a:pt x="3621" y="527"/>
                  </a:lnTo>
                  <a:lnTo>
                    <a:pt x="3689" y="495"/>
                  </a:lnTo>
                  <a:lnTo>
                    <a:pt x="3758" y="463"/>
                  </a:lnTo>
                  <a:lnTo>
                    <a:pt x="3828" y="433"/>
                  </a:lnTo>
                  <a:lnTo>
                    <a:pt x="3899" y="404"/>
                  </a:lnTo>
                  <a:lnTo>
                    <a:pt x="3971" y="376"/>
                  </a:lnTo>
                  <a:lnTo>
                    <a:pt x="4043" y="350"/>
                  </a:lnTo>
                  <a:lnTo>
                    <a:pt x="4117" y="325"/>
                  </a:lnTo>
                  <a:lnTo>
                    <a:pt x="4192" y="301"/>
                  </a:lnTo>
                  <a:lnTo>
                    <a:pt x="4268" y="279"/>
                  </a:lnTo>
                  <a:lnTo>
                    <a:pt x="4344" y="258"/>
                  </a:lnTo>
                  <a:lnTo>
                    <a:pt x="4422" y="239"/>
                  </a:lnTo>
                  <a:lnTo>
                    <a:pt x="4500" y="221"/>
                  </a:lnTo>
                  <a:lnTo>
                    <a:pt x="4579" y="205"/>
                  </a:lnTo>
                  <a:lnTo>
                    <a:pt x="4658" y="189"/>
                  </a:lnTo>
                  <a:lnTo>
                    <a:pt x="4739" y="176"/>
                  </a:lnTo>
                  <a:lnTo>
                    <a:pt x="4820" y="164"/>
                  </a:lnTo>
                  <a:lnTo>
                    <a:pt x="4901" y="153"/>
                  </a:lnTo>
                  <a:lnTo>
                    <a:pt x="4984" y="144"/>
                  </a:lnTo>
                  <a:lnTo>
                    <a:pt x="5067" y="137"/>
                  </a:lnTo>
                  <a:lnTo>
                    <a:pt x="5150" y="131"/>
                  </a:lnTo>
                  <a:lnTo>
                    <a:pt x="5234" y="127"/>
                  </a:lnTo>
                  <a:lnTo>
                    <a:pt x="5319" y="125"/>
                  </a:lnTo>
                  <a:lnTo>
                    <a:pt x="5404" y="124"/>
                  </a:lnTo>
                  <a:moveTo>
                    <a:pt x="2042" y="2639"/>
                  </a:moveTo>
                  <a:lnTo>
                    <a:pt x="2040" y="2709"/>
                  </a:lnTo>
                  <a:lnTo>
                    <a:pt x="2036" y="2779"/>
                  </a:lnTo>
                  <a:lnTo>
                    <a:pt x="2028" y="2849"/>
                  </a:lnTo>
                  <a:lnTo>
                    <a:pt x="2018" y="2917"/>
                  </a:lnTo>
                  <a:lnTo>
                    <a:pt x="2004" y="2985"/>
                  </a:lnTo>
                  <a:lnTo>
                    <a:pt x="1988" y="3051"/>
                  </a:lnTo>
                  <a:lnTo>
                    <a:pt x="1969" y="3117"/>
                  </a:lnTo>
                  <a:lnTo>
                    <a:pt x="1947" y="3182"/>
                  </a:lnTo>
                  <a:lnTo>
                    <a:pt x="1923" y="3246"/>
                  </a:lnTo>
                  <a:lnTo>
                    <a:pt x="1896" y="3308"/>
                  </a:lnTo>
                  <a:lnTo>
                    <a:pt x="1866" y="3370"/>
                  </a:lnTo>
                  <a:lnTo>
                    <a:pt x="1835" y="3430"/>
                  </a:lnTo>
                  <a:lnTo>
                    <a:pt x="1800" y="3489"/>
                  </a:lnTo>
                  <a:lnTo>
                    <a:pt x="1763" y="3547"/>
                  </a:lnTo>
                  <a:lnTo>
                    <a:pt x="1724" y="3604"/>
                  </a:lnTo>
                  <a:lnTo>
                    <a:pt x="1683" y="3659"/>
                  </a:lnTo>
                  <a:lnTo>
                    <a:pt x="1639" y="3712"/>
                  </a:lnTo>
                  <a:lnTo>
                    <a:pt x="1594" y="3765"/>
                  </a:lnTo>
                  <a:lnTo>
                    <a:pt x="1546" y="3815"/>
                  </a:lnTo>
                  <a:lnTo>
                    <a:pt x="1496" y="3864"/>
                  </a:lnTo>
                  <a:lnTo>
                    <a:pt x="1444" y="3911"/>
                  </a:lnTo>
                  <a:lnTo>
                    <a:pt x="1391" y="3957"/>
                  </a:lnTo>
                  <a:lnTo>
                    <a:pt x="1335" y="4001"/>
                  </a:lnTo>
                  <a:lnTo>
                    <a:pt x="1278" y="4043"/>
                  </a:lnTo>
                  <a:lnTo>
                    <a:pt x="1219" y="4084"/>
                  </a:lnTo>
                  <a:lnTo>
                    <a:pt x="1158" y="4122"/>
                  </a:lnTo>
                  <a:lnTo>
                    <a:pt x="1095" y="4158"/>
                  </a:lnTo>
                  <a:lnTo>
                    <a:pt x="1031" y="4193"/>
                  </a:lnTo>
                  <a:lnTo>
                    <a:pt x="966" y="4225"/>
                  </a:lnTo>
                  <a:lnTo>
                    <a:pt x="899" y="4256"/>
                  </a:lnTo>
                  <a:lnTo>
                    <a:pt x="831" y="4284"/>
                  </a:lnTo>
                  <a:lnTo>
                    <a:pt x="761" y="4310"/>
                  </a:lnTo>
                  <a:lnTo>
                    <a:pt x="690" y="4334"/>
                  </a:lnTo>
                  <a:lnTo>
                    <a:pt x="618" y="4355"/>
                  </a:lnTo>
                  <a:lnTo>
                    <a:pt x="544" y="4374"/>
                  </a:lnTo>
                  <a:lnTo>
                    <a:pt x="470" y="4391"/>
                  </a:lnTo>
                  <a:lnTo>
                    <a:pt x="394" y="4405"/>
                  </a:lnTo>
                  <a:lnTo>
                    <a:pt x="317" y="4417"/>
                  </a:lnTo>
                  <a:lnTo>
                    <a:pt x="240" y="4427"/>
                  </a:lnTo>
                  <a:lnTo>
                    <a:pt x="161" y="4433"/>
                  </a:lnTo>
                  <a:lnTo>
                    <a:pt x="82" y="4437"/>
                  </a:lnTo>
                  <a:lnTo>
                    <a:pt x="2" y="4439"/>
                  </a:lnTo>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9" name="Rectangle 6">
            <a:extLst>
              <a:ext uri="{FF2B5EF4-FFF2-40B4-BE49-F238E27FC236}">
                <a16:creationId xmlns:a16="http://schemas.microsoft.com/office/drawing/2014/main" id="{7353A6CA-E77F-4151-9F9F-DF5969001E6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D99F224D-324E-4E92-8815-655FB7B0236C}"/>
              </a:ext>
            </a:extLst>
          </p:cNvPr>
          <p:cNvSpPr>
            <a:spLocks noChangeArrowheads="1"/>
          </p:cNvSpPr>
          <p:nvPr/>
        </p:nvSpPr>
        <p:spPr bwMode="auto">
          <a:xfrm>
            <a:off x="997840" y="2107763"/>
            <a:ext cx="69923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80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60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40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a:t>
            </a:r>
            <a:endParaRPr kumimoji="0" lang="en-US" altLang="en-US" sz="28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b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8">
            <a:extLst>
              <a:ext uri="{FF2B5EF4-FFF2-40B4-BE49-F238E27FC236}">
                <a16:creationId xmlns:a16="http://schemas.microsoft.com/office/drawing/2014/main" id="{78651F3B-0753-48B2-B898-36440C2A8D1F}"/>
              </a:ext>
            </a:extLst>
          </p:cNvPr>
          <p:cNvSpPr>
            <a:spLocks noChangeArrowheads="1"/>
          </p:cNvSpPr>
          <p:nvPr/>
        </p:nvSpPr>
        <p:spPr bwMode="auto">
          <a:xfrm>
            <a:off x="1295299" y="5020011"/>
            <a:ext cx="495625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1pPr>
            <a:lvl2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2pPr>
            <a:lvl3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3pPr>
            <a:lvl4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4pPr>
            <a:lvl5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5pPr>
            <a:lvl6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6pPr>
            <a:lvl7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7pPr>
            <a:lvl8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8pPr>
            <a:lvl9pPr eaLnBrk="0" fontAlgn="base" hangingPunct="0">
              <a:spcBef>
                <a:spcPct val="0"/>
              </a:spcBef>
              <a:spcAft>
                <a:spcPct val="0"/>
              </a:spcAft>
              <a:tabLst>
                <a:tab pos="2060575" algn="l"/>
                <a:tab pos="4117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060575" algn="l"/>
                <a:tab pos="4117975" algn="l"/>
              </a:tabLst>
            </a:pPr>
            <a:r>
              <a:rPr kumimoji="0" lang="en-US" altLang="en-US"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0	1	2</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060575" algn="l"/>
                <a:tab pos="4117975" algn="l"/>
              </a:tabLst>
            </a:pP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Time (Hours)</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90B42258-499B-487C-B440-93F38560C078}"/>
              </a:ext>
            </a:extLst>
          </p:cNvPr>
          <p:cNvSpPr/>
          <p:nvPr/>
        </p:nvSpPr>
        <p:spPr>
          <a:xfrm>
            <a:off x="2045078" y="1459146"/>
            <a:ext cx="9970539" cy="461665"/>
          </a:xfrm>
          <a:prstGeom prst="rect">
            <a:avLst/>
          </a:prstGeom>
        </p:spPr>
        <p:txBody>
          <a:bodyPr wrap="square">
            <a:spAutoFit/>
          </a:bodyPr>
          <a:lstStyle/>
          <a:p>
            <a:pPr lvl="0" eaLnBrk="0" fontAlgn="base" hangingPunct="0">
              <a:spcBef>
                <a:spcPct val="0"/>
              </a:spcBef>
              <a:spcAft>
                <a:spcPct val="0"/>
              </a:spcAft>
            </a:pPr>
            <a:r>
              <a:rPr lang="en-US" alt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Bone Deposition                                      Redistribution into Matrix</a:t>
            </a:r>
            <a:endParaRPr lang="en-US" altLang="en-US" sz="2400" dirty="0">
              <a:solidFill>
                <a:srgbClr val="002060"/>
              </a:solidFill>
            </a:endParaRPr>
          </a:p>
        </p:txBody>
      </p:sp>
      <p:sp>
        <p:nvSpPr>
          <p:cNvPr id="14" name="TextBox 13">
            <a:extLst>
              <a:ext uri="{FF2B5EF4-FFF2-40B4-BE49-F238E27FC236}">
                <a16:creationId xmlns:a16="http://schemas.microsoft.com/office/drawing/2014/main" id="{BA8179BA-C979-42EE-A91C-44A450F8B271}"/>
              </a:ext>
            </a:extLst>
          </p:cNvPr>
          <p:cNvSpPr txBox="1"/>
          <p:nvPr/>
        </p:nvSpPr>
        <p:spPr>
          <a:xfrm rot="16200000">
            <a:off x="-1085602" y="3342216"/>
            <a:ext cx="3500895" cy="523220"/>
          </a:xfrm>
          <a:prstGeom prst="rect">
            <a:avLst/>
          </a:prstGeom>
          <a:noFill/>
        </p:spPr>
        <p:txBody>
          <a:bodyPr wrap="none" rtlCol="0">
            <a:spAutoFit/>
          </a:bodyPr>
          <a:lstStyle/>
          <a:p>
            <a:r>
              <a:rPr lang="en-US" sz="2800" dirty="0"/>
              <a:t>Percent Deposited  (%)</a:t>
            </a:r>
          </a:p>
        </p:txBody>
      </p:sp>
      <p:pic>
        <p:nvPicPr>
          <p:cNvPr id="16" name="Content Placeholder 5">
            <a:extLst>
              <a:ext uri="{FF2B5EF4-FFF2-40B4-BE49-F238E27FC236}">
                <a16:creationId xmlns:a16="http://schemas.microsoft.com/office/drawing/2014/main" id="{95C83393-BD14-4B5E-B937-6BE242C25DE3}"/>
              </a:ext>
            </a:extLst>
          </p:cNvPr>
          <p:cNvPicPr>
            <a:picLocks noGrp="1" noChangeAspect="1"/>
          </p:cNvPicPr>
          <p:nvPr>
            <p:ph idx="1"/>
          </p:nvPr>
        </p:nvPicPr>
        <p:blipFill>
          <a:blip r:embed="R41735f1ed018441a">
            <a:extLst>
              <a:ext uri="{28A0092B-C50C-407E-A947-70E740481C1C}">
                <a14:useLocalDpi xmlns:a14="http://schemas.microsoft.com/office/drawing/2010/main" val="0"/>
              </a:ext>
            </a:extLst>
          </a:blip>
          <a:stretch>
            <a:fillRect/>
          </a:stretch>
        </p:blipFill>
        <p:spPr>
          <a:xfrm>
            <a:off x="6251549" y="1993290"/>
            <a:ext cx="5764068" cy="3732130"/>
          </a:xfrm>
        </p:spPr>
      </p:pic>
      <p:pic>
        <p:nvPicPr>
          <p:cNvPr id="17" name="image11.png">
            <a:extLst>
              <a:ext uri="{FF2B5EF4-FFF2-40B4-BE49-F238E27FC236}">
                <a16:creationId xmlns:a16="http://schemas.microsoft.com/office/drawing/2014/main" id="{2C820D3E-AE4D-4A94-AC04-881F62BCD5EF}"/>
              </a:ext>
            </a:extLst>
          </p:cNvPr>
          <p:cNvPicPr/>
          <p:nvPr/>
        </p:nvPicPr>
        <p:blipFill>
          <a:blip r:embed="R269991c75b8e45fa" cstate="print"/>
          <a:stretch>
            <a:fillRect/>
          </a:stretch>
        </p:blipFill>
        <p:spPr>
          <a:xfrm>
            <a:off x="7176654" y="5916753"/>
            <a:ext cx="585418" cy="695721"/>
          </a:xfrm>
          <a:prstGeom prst="rect">
            <a:avLst/>
          </a:prstGeom>
        </p:spPr>
      </p:pic>
      <p:sp>
        <p:nvSpPr>
          <p:cNvPr id="18" name="Rectangle 4">
            <a:extLst>
              <a:ext uri="{FF2B5EF4-FFF2-40B4-BE49-F238E27FC236}">
                <a16:creationId xmlns:a16="http://schemas.microsoft.com/office/drawing/2014/main" id="{0362EFA3-775A-4E9A-BE2B-348891609F4E}"/>
              </a:ext>
            </a:extLst>
          </p:cNvPr>
          <p:cNvSpPr>
            <a:spLocks noChangeArrowheads="1"/>
          </p:cNvSpPr>
          <p:nvPr/>
        </p:nvSpPr>
        <p:spPr bwMode="auto">
          <a:xfrm>
            <a:off x="7762072" y="5810712"/>
            <a:ext cx="590733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929063" algn="l"/>
              </a:tabLst>
              <a:defRPr>
                <a:solidFill>
                  <a:schemeClr val="tx1"/>
                </a:solidFill>
                <a:latin typeface="Arial" panose="020B0604020202020204" pitchFamily="34" charset="0"/>
              </a:defRPr>
            </a:lvl1pPr>
            <a:lvl2pPr eaLnBrk="0" fontAlgn="base" hangingPunct="0">
              <a:spcBef>
                <a:spcPct val="0"/>
              </a:spcBef>
              <a:spcAft>
                <a:spcPct val="0"/>
              </a:spcAft>
              <a:tabLst>
                <a:tab pos="3929063" algn="l"/>
              </a:tabLst>
              <a:defRPr>
                <a:solidFill>
                  <a:schemeClr val="tx1"/>
                </a:solidFill>
                <a:latin typeface="Arial" panose="020B0604020202020204" pitchFamily="34" charset="0"/>
              </a:defRPr>
            </a:lvl2pPr>
            <a:lvl3pPr eaLnBrk="0" fontAlgn="base" hangingPunct="0">
              <a:spcBef>
                <a:spcPct val="0"/>
              </a:spcBef>
              <a:spcAft>
                <a:spcPct val="0"/>
              </a:spcAft>
              <a:tabLst>
                <a:tab pos="3929063" algn="l"/>
              </a:tabLst>
              <a:defRPr>
                <a:solidFill>
                  <a:schemeClr val="tx1"/>
                </a:solidFill>
                <a:latin typeface="Arial" panose="020B0604020202020204" pitchFamily="34" charset="0"/>
              </a:defRPr>
            </a:lvl3pPr>
            <a:lvl4pPr eaLnBrk="0" fontAlgn="base" hangingPunct="0">
              <a:spcBef>
                <a:spcPct val="0"/>
              </a:spcBef>
              <a:spcAft>
                <a:spcPct val="0"/>
              </a:spcAft>
              <a:tabLst>
                <a:tab pos="3929063" algn="l"/>
              </a:tabLst>
              <a:defRPr>
                <a:solidFill>
                  <a:schemeClr val="tx1"/>
                </a:solidFill>
                <a:latin typeface="Arial" panose="020B0604020202020204" pitchFamily="34" charset="0"/>
              </a:defRPr>
            </a:lvl4pPr>
            <a:lvl5pPr eaLnBrk="0" fontAlgn="base" hangingPunct="0">
              <a:spcBef>
                <a:spcPct val="0"/>
              </a:spcBef>
              <a:spcAft>
                <a:spcPct val="0"/>
              </a:spcAft>
              <a:tabLst>
                <a:tab pos="3929063" algn="l"/>
              </a:tabLst>
              <a:defRPr>
                <a:solidFill>
                  <a:schemeClr val="tx1"/>
                </a:solidFill>
                <a:latin typeface="Arial" panose="020B0604020202020204" pitchFamily="34" charset="0"/>
              </a:defRPr>
            </a:lvl5pPr>
            <a:lvl6pPr eaLnBrk="0" fontAlgn="base" hangingPunct="0">
              <a:spcBef>
                <a:spcPct val="0"/>
              </a:spcBef>
              <a:spcAft>
                <a:spcPct val="0"/>
              </a:spcAft>
              <a:tabLst>
                <a:tab pos="3929063" algn="l"/>
              </a:tabLst>
              <a:defRPr>
                <a:solidFill>
                  <a:schemeClr val="tx1"/>
                </a:solidFill>
                <a:latin typeface="Arial" panose="020B0604020202020204" pitchFamily="34" charset="0"/>
              </a:defRPr>
            </a:lvl6pPr>
            <a:lvl7pPr eaLnBrk="0" fontAlgn="base" hangingPunct="0">
              <a:spcBef>
                <a:spcPct val="0"/>
              </a:spcBef>
              <a:spcAft>
                <a:spcPct val="0"/>
              </a:spcAft>
              <a:tabLst>
                <a:tab pos="3929063" algn="l"/>
              </a:tabLst>
              <a:defRPr>
                <a:solidFill>
                  <a:schemeClr val="tx1"/>
                </a:solidFill>
                <a:latin typeface="Arial" panose="020B0604020202020204" pitchFamily="34" charset="0"/>
              </a:defRPr>
            </a:lvl7pPr>
            <a:lvl8pPr eaLnBrk="0" fontAlgn="base" hangingPunct="0">
              <a:spcBef>
                <a:spcPct val="0"/>
              </a:spcBef>
              <a:spcAft>
                <a:spcPct val="0"/>
              </a:spcAft>
              <a:tabLst>
                <a:tab pos="3929063" algn="l"/>
              </a:tabLst>
              <a:defRPr>
                <a:solidFill>
                  <a:schemeClr val="tx1"/>
                </a:solidFill>
                <a:latin typeface="Arial" panose="020B0604020202020204" pitchFamily="34" charset="0"/>
              </a:defRPr>
            </a:lvl8pPr>
            <a:lvl9pPr eaLnBrk="0" fontAlgn="base" hangingPunct="0">
              <a:spcBef>
                <a:spcPct val="0"/>
              </a:spcBef>
              <a:spcAft>
                <a:spcPct val="0"/>
              </a:spcAft>
              <a:tabLst>
                <a:tab pos="39290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929063" algn="l"/>
              </a:tabLst>
            </a:pPr>
            <a:r>
              <a:rPr kumimoji="0" lang="en-US" altLang="en-US" sz="1600" b="1" i="0" u="none" strike="noStrike" cap="none" normalizeH="0" baseline="0" dirty="0">
                <a:ln>
                  <a:noFill/>
                </a:ln>
                <a:solidFill>
                  <a:srgbClr val="002060"/>
                </a:solidFill>
                <a:effectLst/>
                <a:latin typeface="Arial" panose="020B0604020202020204" pitchFamily="34" charset="0"/>
                <a:ea typeface="Calibri" panose="020F0502020204030204" pitchFamily="34" charset="0"/>
              </a:rPr>
              <a:t>TGF-beta:  osteoclasts</a:t>
            </a:r>
            <a:endParaRPr kumimoji="0" lang="en-US" altLang="en-US" sz="1600" b="0" i="0" u="none" strike="noStrike" cap="none" normalizeH="0" baseline="0" dirty="0">
              <a:ln>
                <a:noFill/>
              </a:ln>
              <a:solidFill>
                <a:srgbClr val="00206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929063"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5">
            <a:extLst>
              <a:ext uri="{FF2B5EF4-FFF2-40B4-BE49-F238E27FC236}">
                <a16:creationId xmlns:a16="http://schemas.microsoft.com/office/drawing/2014/main" id="{6DE56FF1-B633-425D-9B7E-47F9F672F9B0}"/>
              </a:ext>
            </a:extLst>
          </p:cNvPr>
          <p:cNvSpPr>
            <a:spLocks noChangeArrowheads="1"/>
          </p:cNvSpPr>
          <p:nvPr/>
        </p:nvSpPr>
        <p:spPr bwMode="auto">
          <a:xfrm>
            <a:off x="7762072" y="6199409"/>
            <a:ext cx="31294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397250" algn="l"/>
              </a:tabLst>
              <a:defRPr>
                <a:solidFill>
                  <a:schemeClr val="tx1"/>
                </a:solidFill>
                <a:latin typeface="Arial" panose="020B0604020202020204" pitchFamily="34" charset="0"/>
              </a:defRPr>
            </a:lvl1pPr>
            <a:lvl2pPr eaLnBrk="0" fontAlgn="base" hangingPunct="0">
              <a:spcBef>
                <a:spcPct val="0"/>
              </a:spcBef>
              <a:spcAft>
                <a:spcPct val="0"/>
              </a:spcAft>
              <a:tabLst>
                <a:tab pos="3397250" algn="l"/>
              </a:tabLst>
              <a:defRPr>
                <a:solidFill>
                  <a:schemeClr val="tx1"/>
                </a:solidFill>
                <a:latin typeface="Arial" panose="020B0604020202020204" pitchFamily="34" charset="0"/>
              </a:defRPr>
            </a:lvl2pPr>
            <a:lvl3pPr eaLnBrk="0" fontAlgn="base" hangingPunct="0">
              <a:spcBef>
                <a:spcPct val="0"/>
              </a:spcBef>
              <a:spcAft>
                <a:spcPct val="0"/>
              </a:spcAft>
              <a:tabLst>
                <a:tab pos="3397250" algn="l"/>
              </a:tabLst>
              <a:defRPr>
                <a:solidFill>
                  <a:schemeClr val="tx1"/>
                </a:solidFill>
                <a:latin typeface="Arial" panose="020B0604020202020204" pitchFamily="34" charset="0"/>
              </a:defRPr>
            </a:lvl3pPr>
            <a:lvl4pPr eaLnBrk="0" fontAlgn="base" hangingPunct="0">
              <a:spcBef>
                <a:spcPct val="0"/>
              </a:spcBef>
              <a:spcAft>
                <a:spcPct val="0"/>
              </a:spcAft>
              <a:tabLst>
                <a:tab pos="3397250" algn="l"/>
              </a:tabLst>
              <a:defRPr>
                <a:solidFill>
                  <a:schemeClr val="tx1"/>
                </a:solidFill>
                <a:latin typeface="Arial" panose="020B0604020202020204" pitchFamily="34" charset="0"/>
              </a:defRPr>
            </a:lvl4pPr>
            <a:lvl5pPr eaLnBrk="0" fontAlgn="base" hangingPunct="0">
              <a:spcBef>
                <a:spcPct val="0"/>
              </a:spcBef>
              <a:spcAft>
                <a:spcPct val="0"/>
              </a:spcAft>
              <a:tabLst>
                <a:tab pos="3397250" algn="l"/>
              </a:tabLst>
              <a:defRPr>
                <a:solidFill>
                  <a:schemeClr val="tx1"/>
                </a:solidFill>
                <a:latin typeface="Arial" panose="020B0604020202020204" pitchFamily="34" charset="0"/>
              </a:defRPr>
            </a:lvl5pPr>
            <a:lvl6pPr eaLnBrk="0" fontAlgn="base" hangingPunct="0">
              <a:spcBef>
                <a:spcPct val="0"/>
              </a:spcBef>
              <a:spcAft>
                <a:spcPct val="0"/>
              </a:spcAft>
              <a:tabLst>
                <a:tab pos="3397250" algn="l"/>
              </a:tabLst>
              <a:defRPr>
                <a:solidFill>
                  <a:schemeClr val="tx1"/>
                </a:solidFill>
                <a:latin typeface="Arial" panose="020B0604020202020204" pitchFamily="34" charset="0"/>
              </a:defRPr>
            </a:lvl6pPr>
            <a:lvl7pPr eaLnBrk="0" fontAlgn="base" hangingPunct="0">
              <a:spcBef>
                <a:spcPct val="0"/>
              </a:spcBef>
              <a:spcAft>
                <a:spcPct val="0"/>
              </a:spcAft>
              <a:tabLst>
                <a:tab pos="3397250" algn="l"/>
              </a:tabLst>
              <a:defRPr>
                <a:solidFill>
                  <a:schemeClr val="tx1"/>
                </a:solidFill>
                <a:latin typeface="Arial" panose="020B0604020202020204" pitchFamily="34" charset="0"/>
              </a:defRPr>
            </a:lvl7pPr>
            <a:lvl8pPr eaLnBrk="0" fontAlgn="base" hangingPunct="0">
              <a:spcBef>
                <a:spcPct val="0"/>
              </a:spcBef>
              <a:spcAft>
                <a:spcPct val="0"/>
              </a:spcAft>
              <a:tabLst>
                <a:tab pos="3397250" algn="l"/>
              </a:tabLst>
              <a:defRPr>
                <a:solidFill>
                  <a:schemeClr val="tx1"/>
                </a:solidFill>
                <a:latin typeface="Arial" panose="020B0604020202020204" pitchFamily="34" charset="0"/>
              </a:defRPr>
            </a:lvl8pPr>
            <a:lvl9pPr eaLnBrk="0" fontAlgn="base" hangingPunct="0">
              <a:spcBef>
                <a:spcPct val="0"/>
              </a:spcBef>
              <a:spcAft>
                <a:spcPct val="0"/>
              </a:spcAft>
              <a:tabLst>
                <a:tab pos="33972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397250" algn="l"/>
              </a:tabLst>
            </a:pPr>
            <a:r>
              <a:rPr kumimoji="0" lang="en-US" altLang="en-US" sz="1600" b="1" i="0" u="none" strike="noStrike" cap="none" normalizeH="0" baseline="0" dirty="0">
                <a:ln>
                  <a:noFill/>
                </a:ln>
                <a:solidFill>
                  <a:srgbClr val="002060"/>
                </a:solidFill>
                <a:effectLst/>
                <a:latin typeface="Arial" panose="020B0604020202020204" pitchFamily="34" charset="0"/>
                <a:ea typeface="Calibri" panose="020F0502020204030204" pitchFamily="34" charset="0"/>
              </a:rPr>
              <a:t> IGF-1: osteoblasts</a:t>
            </a:r>
            <a:endParaRPr kumimoji="0" lang="en-US" altLang="en-US" sz="1600" b="0" i="0" u="none" strike="noStrike" cap="none" normalizeH="0" baseline="0" dirty="0">
              <a:ln>
                <a:noFill/>
              </a:ln>
              <a:solidFill>
                <a:srgbClr val="002060"/>
              </a:solidFill>
              <a:effectLst/>
              <a:latin typeface="Arial" panose="020B0604020202020204" pitchFamily="34" charset="0"/>
            </a:endParaRPr>
          </a:p>
        </p:txBody>
      </p:sp>
      <p:sp>
        <p:nvSpPr>
          <p:cNvPr id="15" name="Arrow: Curved Left 14">
            <a:extLst>
              <a:ext uri="{FF2B5EF4-FFF2-40B4-BE49-F238E27FC236}">
                <a16:creationId xmlns:a16="http://schemas.microsoft.com/office/drawing/2014/main" id="{998A4A26-73E2-4D4B-8537-2C401B1707DD}"/>
              </a:ext>
            </a:extLst>
          </p:cNvPr>
          <p:cNvSpPr/>
          <p:nvPr/>
        </p:nvSpPr>
        <p:spPr>
          <a:xfrm>
            <a:off x="9116291" y="3962400"/>
            <a:ext cx="549022" cy="94210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9682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6E9A1679-95D6-4A58-992E-B6144389FA72}"/>
              </a:ext>
            </a:extLst>
          </p:cNvPr>
          <p:cNvPicPr>
            <a:picLocks noChangeAspect="1"/>
          </p:cNvPicPr>
          <p:nvPr/>
        </p:nvPicPr>
        <p:blipFill rotWithShape="1">
          <a:blip r:embed="R88f7cfccc0bb433b" cstate="print">
            <a:extLst>
              <a:ext uri="{28A0092B-C50C-407E-A947-70E740481C1C}">
                <a14:useLocalDpi xmlns:a14="http://schemas.microsoft.com/office/drawing/2010/main" val="0"/>
              </a:ext>
            </a:extLst>
          </a:blip>
          <a:srcRect l="46022" t="37787" r="43980" b="43738"/>
          <a:stretch/>
        </p:blipFill>
        <p:spPr>
          <a:xfrm>
            <a:off x="166914" y="5862637"/>
            <a:ext cx="773365" cy="803955"/>
          </a:xfrm>
          <a:prstGeom prst="rect">
            <a:avLst/>
          </a:prstGeom>
        </p:spPr>
      </p:pic>
      <p:sp>
        <p:nvSpPr>
          <p:cNvPr id="5" name="Rectangle 4">
            <a:extLst>
              <a:ext uri="{FF2B5EF4-FFF2-40B4-BE49-F238E27FC236}">
                <a16:creationId xmlns:a16="http://schemas.microsoft.com/office/drawing/2014/main" id="{EC781F06-010E-4A5E-AC8C-3DC835773DE7}"/>
              </a:ext>
            </a:extLst>
          </p:cNvPr>
          <p:cNvSpPr/>
          <p:nvPr/>
        </p:nvSpPr>
        <p:spPr>
          <a:xfrm>
            <a:off x="0" y="60547"/>
            <a:ext cx="12192000" cy="4010329"/>
          </a:xfrm>
          <a:prstGeom prst="rect">
            <a:avLst/>
          </a:prstGeom>
        </p:spPr>
        <p:txBody>
          <a:bodyPr wrap="square">
            <a:spAutoFit/>
          </a:bodyPr>
          <a:lstStyle/>
          <a:p>
            <a:pPr marL="198120" marR="0" algn="ctr">
              <a:spcBef>
                <a:spcPts val="3510"/>
              </a:spcBef>
              <a:spcAft>
                <a:spcPts val="0"/>
              </a:spcAft>
            </a:pPr>
            <a:r>
              <a:rPr lang="en-US" sz="2800" b="1" dirty="0">
                <a:latin typeface="Calibri" panose="020F0502020204030204" pitchFamily="34" charset="0"/>
                <a:ea typeface="Calibri" panose="020F0502020204030204" pitchFamily="34" charset="0"/>
              </a:rPr>
              <a:t>            </a:t>
            </a:r>
            <a:r>
              <a:rPr lang="en-US" sz="3200" dirty="0">
                <a:latin typeface="Calibri" panose="020F0502020204030204" pitchFamily="34" charset="0"/>
                <a:ea typeface="Calibri" panose="020F0502020204030204" pitchFamily="34" charset="0"/>
              </a:rPr>
              <a:t>Chelation Therapy:  DTPA - </a:t>
            </a:r>
            <a:r>
              <a:rPr lang="en-US" sz="3200" dirty="0">
                <a:solidFill>
                  <a:srgbClr val="FF0000"/>
                </a:solidFill>
                <a:latin typeface="Calibri" panose="020F0502020204030204" pitchFamily="34" charset="0"/>
                <a:ea typeface="Calibri" panose="020F0502020204030204" pitchFamily="34" charset="0"/>
              </a:rPr>
              <a:t>D</a:t>
            </a:r>
            <a:r>
              <a:rPr lang="en-US" sz="3200" dirty="0">
                <a:latin typeface="Calibri" panose="020F0502020204030204" pitchFamily="34" charset="0"/>
                <a:ea typeface="Calibri" panose="020F0502020204030204" pitchFamily="34" charset="0"/>
              </a:rPr>
              <a:t>iethylene</a:t>
            </a:r>
            <a:r>
              <a:rPr lang="en-US" sz="3200" dirty="0">
                <a:solidFill>
                  <a:srgbClr val="FF0000"/>
                </a:solidFill>
                <a:latin typeface="Calibri" panose="020F0502020204030204" pitchFamily="34" charset="0"/>
                <a:ea typeface="Calibri" panose="020F0502020204030204" pitchFamily="34" charset="0"/>
              </a:rPr>
              <a:t>t</a:t>
            </a:r>
            <a:r>
              <a:rPr lang="en-US" sz="3200" dirty="0">
                <a:latin typeface="Calibri" panose="020F0502020204030204" pitchFamily="34" charset="0"/>
                <a:ea typeface="Calibri" panose="020F0502020204030204" pitchFamily="34" charset="0"/>
              </a:rPr>
              <a:t>riamine</a:t>
            </a:r>
            <a:r>
              <a:rPr lang="en-US" sz="3200" dirty="0">
                <a:solidFill>
                  <a:srgbClr val="FF0000"/>
                </a:solidFill>
                <a:latin typeface="Calibri" panose="020F0502020204030204" pitchFamily="34" charset="0"/>
                <a:ea typeface="Calibri" panose="020F0502020204030204" pitchFamily="34" charset="0"/>
              </a:rPr>
              <a:t>p</a:t>
            </a:r>
            <a:r>
              <a:rPr lang="en-US" sz="3200" dirty="0">
                <a:latin typeface="Calibri" panose="020F0502020204030204" pitchFamily="34" charset="0"/>
                <a:ea typeface="Calibri" panose="020F0502020204030204" pitchFamily="34" charset="0"/>
              </a:rPr>
              <a:t>enta</a:t>
            </a:r>
            <a:r>
              <a:rPr lang="en-US" sz="3200" dirty="0">
                <a:solidFill>
                  <a:srgbClr val="FF0000"/>
                </a:solidFill>
                <a:latin typeface="Calibri" panose="020F0502020204030204" pitchFamily="34" charset="0"/>
                <a:ea typeface="Calibri" panose="020F0502020204030204" pitchFamily="34" charset="0"/>
              </a:rPr>
              <a:t>a</a:t>
            </a:r>
            <a:r>
              <a:rPr lang="en-US" sz="3200" dirty="0">
                <a:latin typeface="Calibri" panose="020F0502020204030204" pitchFamily="34" charset="0"/>
                <a:ea typeface="Calibri" panose="020F0502020204030204" pitchFamily="34" charset="0"/>
              </a:rPr>
              <a:t>cetic</a:t>
            </a:r>
            <a:r>
              <a:rPr lang="en-US" sz="3200" spc="-75" dirty="0">
                <a:latin typeface="Calibri" panose="020F0502020204030204" pitchFamily="34" charset="0"/>
                <a:ea typeface="Calibri" panose="020F0502020204030204" pitchFamily="34" charset="0"/>
              </a:rPr>
              <a:t> </a:t>
            </a:r>
            <a:r>
              <a:rPr lang="en-US" sz="3200" dirty="0">
                <a:latin typeface="Calibri" panose="020F0502020204030204" pitchFamily="34" charset="0"/>
                <a:ea typeface="Calibri" panose="020F0502020204030204" pitchFamily="34" charset="0"/>
              </a:rPr>
              <a:t>acid</a:t>
            </a:r>
          </a:p>
          <a:p>
            <a:r>
              <a:rPr lang="en-US" sz="2800" b="1" dirty="0">
                <a:latin typeface="Calibri" panose="020F0502020204030204" pitchFamily="34" charset="0"/>
                <a:ea typeface="Calibri" panose="020F0502020204030204" pitchFamily="34" charset="0"/>
              </a:rPr>
              <a:t> </a:t>
            </a:r>
            <a:endParaRPr lang="en-US" sz="2800" dirty="0">
              <a:latin typeface="Calibri" panose="020F0502020204030204" pitchFamily="34" charset="0"/>
              <a:ea typeface="Calibri" panose="020F0502020204030204" pitchFamily="34" charset="0"/>
            </a:endParaRPr>
          </a:p>
          <a:p>
            <a:pPr marL="342900" marR="1475740" lvl="0" indent="-342900">
              <a:lnSpc>
                <a:spcPct val="97000"/>
              </a:lnSpc>
              <a:spcBef>
                <a:spcPts val="5"/>
              </a:spcBef>
              <a:spcAft>
                <a:spcPts val="0"/>
              </a:spcAft>
              <a:buClr>
                <a:srgbClr val="1F487C"/>
              </a:buClr>
              <a:buSzPts val="3200"/>
              <a:buFont typeface="Arial" panose="020B0604020202020204" pitchFamily="34" charset="0"/>
              <a:buChar char="•"/>
              <a:tabLst>
                <a:tab pos="540385" algn="l"/>
                <a:tab pos="541020" algn="l"/>
                <a:tab pos="1661160" algn="l"/>
              </a:tabLst>
            </a:pPr>
            <a:r>
              <a:rPr lang="en-US" sz="2000" dirty="0">
                <a:latin typeface="Calibri" panose="020F0502020204030204" pitchFamily="34" charset="0"/>
                <a:ea typeface="Arial" panose="020B0604020202020204" pitchFamily="34" charset="0"/>
              </a:rPr>
              <a:t>1967:  </a:t>
            </a:r>
            <a:r>
              <a:rPr lang="en-US" sz="2000" spc="-25" dirty="0">
                <a:latin typeface="Calibri" panose="020F0502020204030204" pitchFamily="34" charset="0"/>
                <a:ea typeface="Arial" panose="020B0604020202020204" pitchFamily="34" charset="0"/>
              </a:rPr>
              <a:t>Atomic </a:t>
            </a:r>
            <a:r>
              <a:rPr lang="en-US" sz="2000" spc="-15" dirty="0">
                <a:latin typeface="Calibri" panose="020F0502020204030204" pitchFamily="34" charset="0"/>
                <a:ea typeface="Arial" panose="020B0604020202020204" pitchFamily="34" charset="0"/>
              </a:rPr>
              <a:t>Energy C</a:t>
            </a:r>
            <a:r>
              <a:rPr lang="en-US" sz="2000" dirty="0">
                <a:latin typeface="Calibri" panose="020F0502020204030204" pitchFamily="34" charset="0"/>
                <a:ea typeface="Arial" panose="020B0604020202020204" pitchFamily="34" charset="0"/>
              </a:rPr>
              <a:t>ommission acquired </a:t>
            </a:r>
            <a:r>
              <a:rPr lang="en-US" sz="2000" spc="-25" dirty="0">
                <a:latin typeface="Calibri" panose="020F0502020204030204" pitchFamily="34" charset="0"/>
                <a:ea typeface="Arial" panose="020B0604020202020204" pitchFamily="34" charset="0"/>
              </a:rPr>
              <a:t>investigational </a:t>
            </a:r>
            <a:r>
              <a:rPr lang="en-US" sz="2000" dirty="0">
                <a:latin typeface="Calibri" panose="020F0502020204030204" pitchFamily="34" charset="0"/>
                <a:ea typeface="Arial" panose="020B0604020202020204" pitchFamily="34" charset="0"/>
              </a:rPr>
              <a:t>new </a:t>
            </a:r>
          </a:p>
          <a:p>
            <a:pPr marR="1475740" lvl="0">
              <a:lnSpc>
                <a:spcPct val="97000"/>
              </a:lnSpc>
              <a:spcBef>
                <a:spcPts val="5"/>
              </a:spcBef>
              <a:spcAft>
                <a:spcPts val="0"/>
              </a:spcAft>
              <a:buClr>
                <a:srgbClr val="1F487C"/>
              </a:buClr>
              <a:buSzPts val="3200"/>
              <a:tabLst>
                <a:tab pos="540385" algn="l"/>
                <a:tab pos="541020" algn="l"/>
                <a:tab pos="1661160" algn="l"/>
              </a:tabLst>
            </a:pPr>
            <a:r>
              <a:rPr lang="en-US" sz="2000" dirty="0">
                <a:latin typeface="Calibri" panose="020F0502020204030204" pitchFamily="34" charset="0"/>
                <a:ea typeface="Arial" panose="020B0604020202020204" pitchFamily="34" charset="0"/>
              </a:rPr>
              <a:t>      drug (IND) </a:t>
            </a:r>
            <a:r>
              <a:rPr lang="en-US" sz="2000" spc="-15" dirty="0">
                <a:latin typeface="Calibri" panose="020F0502020204030204" pitchFamily="34" charset="0"/>
                <a:ea typeface="Arial" panose="020B0604020202020204" pitchFamily="34" charset="0"/>
              </a:rPr>
              <a:t>from</a:t>
            </a:r>
            <a:r>
              <a:rPr lang="en-US" sz="2000" spc="110" dirty="0">
                <a:latin typeface="Calibri" panose="020F0502020204030204" pitchFamily="34" charset="0"/>
                <a:ea typeface="Arial" panose="020B0604020202020204" pitchFamily="34" charset="0"/>
              </a:rPr>
              <a:t> </a:t>
            </a:r>
            <a:r>
              <a:rPr lang="en-US" sz="2000" dirty="0">
                <a:latin typeface="Calibri" panose="020F0502020204030204" pitchFamily="34" charset="0"/>
                <a:ea typeface="Arial" panose="020B0604020202020204" pitchFamily="34" charset="0"/>
              </a:rPr>
              <a:t>Geigy</a:t>
            </a:r>
          </a:p>
          <a:p>
            <a:pPr>
              <a:spcBef>
                <a:spcPts val="30"/>
              </a:spcBef>
            </a:pPr>
            <a:r>
              <a:rPr lang="en-US" sz="2000" dirty="0">
                <a:latin typeface="Calibri" panose="020F0502020204030204" pitchFamily="34" charset="0"/>
                <a:ea typeface="Calibri" panose="020F0502020204030204" pitchFamily="34" charset="0"/>
              </a:rPr>
              <a:t> </a:t>
            </a:r>
          </a:p>
          <a:p>
            <a:pPr marL="342900" marR="837565" lvl="0" indent="-342900">
              <a:lnSpc>
                <a:spcPct val="97000"/>
              </a:lnSpc>
              <a:spcBef>
                <a:spcPts val="0"/>
              </a:spcBef>
              <a:spcAft>
                <a:spcPts val="0"/>
              </a:spcAft>
              <a:buClr>
                <a:srgbClr val="1F487C"/>
              </a:buClr>
              <a:buSzPts val="3200"/>
              <a:buFont typeface="Arial" panose="020B0604020202020204" pitchFamily="34" charset="0"/>
              <a:buChar char="•"/>
              <a:tabLst>
                <a:tab pos="540385" algn="l"/>
                <a:tab pos="541020" algn="l"/>
                <a:tab pos="1661160" algn="l"/>
              </a:tabLst>
            </a:pPr>
            <a:r>
              <a:rPr lang="en-US" sz="2000" dirty="0">
                <a:latin typeface="Calibri" panose="020F0502020204030204" pitchFamily="34" charset="0"/>
                <a:ea typeface="Arial" panose="020B0604020202020204" pitchFamily="34" charset="0"/>
              </a:rPr>
              <a:t>2004:  F</a:t>
            </a:r>
            <a:r>
              <a:rPr lang="en-US" sz="2000" spc="-20" dirty="0">
                <a:latin typeface="Calibri" panose="020F0502020204030204" pitchFamily="34" charset="0"/>
                <a:ea typeface="Arial" panose="020B0604020202020204" pitchFamily="34" charset="0"/>
              </a:rPr>
              <a:t>DA approval </a:t>
            </a:r>
            <a:r>
              <a:rPr lang="en-US" sz="2000" spc="-30" dirty="0">
                <a:latin typeface="Calibri" panose="020F0502020204030204" pitchFamily="34" charset="0"/>
                <a:ea typeface="Arial" panose="020B0604020202020204" pitchFamily="34" charset="0"/>
              </a:rPr>
              <a:t>for </a:t>
            </a:r>
            <a:r>
              <a:rPr lang="en-US" sz="2000" spc="-20" dirty="0" err="1">
                <a:latin typeface="Calibri" panose="020F0502020204030204" pitchFamily="34" charset="0"/>
                <a:ea typeface="Arial" panose="020B0604020202020204" pitchFamily="34" charset="0"/>
              </a:rPr>
              <a:t>decorporation</a:t>
            </a:r>
            <a:r>
              <a:rPr lang="en-US" sz="2000" spc="-20" dirty="0">
                <a:latin typeface="Calibri" panose="020F0502020204030204" pitchFamily="34" charset="0"/>
                <a:ea typeface="Arial" panose="020B0604020202020204" pitchFamily="34" charset="0"/>
              </a:rPr>
              <a:t> therapy; </a:t>
            </a:r>
            <a:r>
              <a:rPr lang="en-US" sz="2000" dirty="0">
                <a:latin typeface="Calibri" panose="020F0502020204030204" pitchFamily="34" charset="0"/>
                <a:ea typeface="Arial" panose="020B0604020202020204" pitchFamily="34" charset="0"/>
              </a:rPr>
              <a:t>new drug </a:t>
            </a:r>
          </a:p>
          <a:p>
            <a:pPr marR="837565" lvl="0">
              <a:lnSpc>
                <a:spcPct val="97000"/>
              </a:lnSpc>
              <a:spcBef>
                <a:spcPts val="0"/>
              </a:spcBef>
              <a:spcAft>
                <a:spcPts val="0"/>
              </a:spcAft>
              <a:buClr>
                <a:srgbClr val="1F487C"/>
              </a:buClr>
              <a:buSzPts val="3200"/>
              <a:tabLst>
                <a:tab pos="540385" algn="l"/>
                <a:tab pos="541020" algn="l"/>
                <a:tab pos="1661160" algn="l"/>
              </a:tabLst>
            </a:pPr>
            <a:r>
              <a:rPr lang="en-US" sz="2000" dirty="0">
                <a:latin typeface="Calibri" panose="020F0502020204030204" pitchFamily="34" charset="0"/>
                <a:ea typeface="Arial" panose="020B0604020202020204" pitchFamily="34" charset="0"/>
              </a:rPr>
              <a:t>      application </a:t>
            </a:r>
            <a:r>
              <a:rPr lang="en-US" sz="2000" spc="-15" dirty="0">
                <a:latin typeface="Calibri" panose="020F0502020204030204" pitchFamily="34" charset="0"/>
                <a:ea typeface="Arial" panose="020B0604020202020204" pitchFamily="34" charset="0"/>
              </a:rPr>
              <a:t>(NDA) </a:t>
            </a:r>
            <a:r>
              <a:rPr lang="en-US" sz="2000" spc="-25" dirty="0">
                <a:latin typeface="Calibri" panose="020F0502020204030204" pitchFamily="34" charset="0"/>
                <a:ea typeface="Arial" panose="020B0604020202020204" pitchFamily="34" charset="0"/>
              </a:rPr>
              <a:t>granted </a:t>
            </a:r>
            <a:r>
              <a:rPr lang="en-US" sz="2000" spc="-15" dirty="0">
                <a:latin typeface="Calibri" panose="020F0502020204030204" pitchFamily="34" charset="0"/>
                <a:ea typeface="Arial" panose="020B0604020202020204" pitchFamily="34" charset="0"/>
              </a:rPr>
              <a:t>to</a:t>
            </a:r>
            <a:r>
              <a:rPr lang="en-US" sz="2000" spc="-60" dirty="0">
                <a:latin typeface="Calibri" panose="020F0502020204030204" pitchFamily="34" charset="0"/>
                <a:ea typeface="Arial" panose="020B0604020202020204" pitchFamily="34" charset="0"/>
              </a:rPr>
              <a:t> </a:t>
            </a:r>
            <a:r>
              <a:rPr lang="en-US" sz="2000" dirty="0">
                <a:latin typeface="Calibri" panose="020F0502020204030204" pitchFamily="34" charset="0"/>
                <a:ea typeface="Arial" panose="020B0604020202020204" pitchFamily="34" charset="0"/>
              </a:rPr>
              <a:t>Hameln (US)  </a:t>
            </a:r>
          </a:p>
          <a:p>
            <a:pPr marL="342900" marR="837565" lvl="0" indent="-342900">
              <a:lnSpc>
                <a:spcPct val="97000"/>
              </a:lnSpc>
              <a:spcBef>
                <a:spcPts val="0"/>
              </a:spcBef>
              <a:spcAft>
                <a:spcPts val="0"/>
              </a:spcAft>
              <a:buClr>
                <a:srgbClr val="1F487C"/>
              </a:buClr>
              <a:buSzPts val="3200"/>
              <a:buFont typeface="Arial" panose="020B0604020202020204" pitchFamily="34" charset="0"/>
              <a:buChar char="•"/>
              <a:tabLst>
                <a:tab pos="540385" algn="l"/>
                <a:tab pos="541020" algn="l"/>
                <a:tab pos="1661160" algn="l"/>
              </a:tabLst>
            </a:pPr>
            <a:endParaRPr lang="en-US" sz="2000" dirty="0">
              <a:effectLst/>
              <a:latin typeface="Calibri" panose="020F0502020204030204" pitchFamily="34" charset="0"/>
              <a:ea typeface="Arial" panose="020B0604020202020204" pitchFamily="34" charset="0"/>
            </a:endParaRPr>
          </a:p>
          <a:p>
            <a:pPr marL="342900" marR="837565" lvl="0" indent="-342900">
              <a:lnSpc>
                <a:spcPct val="97000"/>
              </a:lnSpc>
              <a:spcBef>
                <a:spcPts val="0"/>
              </a:spcBef>
              <a:spcAft>
                <a:spcPts val="0"/>
              </a:spcAft>
              <a:buClr>
                <a:srgbClr val="1F487C"/>
              </a:buClr>
              <a:buSzPts val="3200"/>
              <a:buFont typeface="Arial" panose="020B0604020202020204" pitchFamily="34" charset="0"/>
              <a:buChar char="•"/>
              <a:tabLst>
                <a:tab pos="540385" algn="l"/>
                <a:tab pos="541020" algn="l"/>
                <a:tab pos="1661160" algn="l"/>
              </a:tabLst>
            </a:pPr>
            <a:r>
              <a:rPr lang="en-US" sz="2000" dirty="0">
                <a:latin typeface="Calibri" panose="020F0502020204030204" pitchFamily="34" charset="0"/>
                <a:ea typeface="Arial" panose="020B0604020202020204" pitchFamily="34" charset="0"/>
              </a:rPr>
              <a:t>Ca-DTPA, Zn-DTPA</a:t>
            </a:r>
          </a:p>
          <a:p>
            <a:pPr marL="342900" marR="837565" lvl="0" indent="-342900">
              <a:lnSpc>
                <a:spcPct val="97000"/>
              </a:lnSpc>
              <a:spcBef>
                <a:spcPts val="0"/>
              </a:spcBef>
              <a:spcAft>
                <a:spcPts val="0"/>
              </a:spcAft>
              <a:buClr>
                <a:srgbClr val="1F487C"/>
              </a:buClr>
              <a:buSzPts val="3200"/>
              <a:buFont typeface="Arial" panose="020B0604020202020204" pitchFamily="34" charset="0"/>
              <a:buChar char="•"/>
              <a:tabLst>
                <a:tab pos="540385" algn="l"/>
                <a:tab pos="541020" algn="l"/>
                <a:tab pos="1661160" algn="l"/>
              </a:tabLst>
            </a:pPr>
            <a:endParaRPr lang="en-US" sz="2000" dirty="0">
              <a:effectLst/>
              <a:latin typeface="Calibri" panose="020F0502020204030204" pitchFamily="34" charset="0"/>
              <a:ea typeface="Arial" panose="020B0604020202020204" pitchFamily="34" charset="0"/>
            </a:endParaRPr>
          </a:p>
          <a:p>
            <a:pPr marL="342900" marR="837565" lvl="0" indent="-342900">
              <a:lnSpc>
                <a:spcPct val="97000"/>
              </a:lnSpc>
              <a:spcBef>
                <a:spcPts val="0"/>
              </a:spcBef>
              <a:spcAft>
                <a:spcPts val="0"/>
              </a:spcAft>
              <a:buClr>
                <a:srgbClr val="1F487C"/>
              </a:buClr>
              <a:buSzPts val="3200"/>
              <a:buFont typeface="Arial" panose="020B0604020202020204" pitchFamily="34" charset="0"/>
              <a:buChar char="•"/>
              <a:tabLst>
                <a:tab pos="540385" algn="l"/>
                <a:tab pos="541020" algn="l"/>
                <a:tab pos="1661160" algn="l"/>
              </a:tabLst>
            </a:pPr>
            <a:r>
              <a:rPr lang="en-US" sz="2000" b="1" dirty="0">
                <a:solidFill>
                  <a:srgbClr val="7030A0"/>
                </a:solidFill>
                <a:effectLst/>
                <a:latin typeface="Calibri" panose="020F0502020204030204" pitchFamily="34" charset="0"/>
                <a:ea typeface="Arial" panose="020B0604020202020204" pitchFamily="34" charset="0"/>
              </a:rPr>
              <a:t>New chelators (</a:t>
            </a:r>
            <a:r>
              <a:rPr lang="en-US" sz="2000" b="1" dirty="0" err="1">
                <a:solidFill>
                  <a:srgbClr val="7030A0"/>
                </a:solidFill>
                <a:effectLst/>
                <a:latin typeface="Calibri" panose="020F0502020204030204" pitchFamily="34" charset="0"/>
                <a:ea typeface="Arial" panose="020B0604020202020204" pitchFamily="34" charset="0"/>
              </a:rPr>
              <a:t>Hydroxypyridonate</a:t>
            </a:r>
            <a:r>
              <a:rPr lang="en-US" sz="2000" b="1" dirty="0">
                <a:solidFill>
                  <a:srgbClr val="7030A0"/>
                </a:solidFill>
                <a:effectLst/>
                <a:latin typeface="Calibri" panose="020F0502020204030204" pitchFamily="34" charset="0"/>
                <a:ea typeface="Arial" panose="020B0604020202020204" pitchFamily="34" charset="0"/>
              </a:rPr>
              <a:t> [HOPO] Ligands) under  </a:t>
            </a:r>
          </a:p>
          <a:p>
            <a:pPr marR="837565" lvl="0">
              <a:lnSpc>
                <a:spcPct val="97000"/>
              </a:lnSpc>
              <a:spcBef>
                <a:spcPts val="0"/>
              </a:spcBef>
              <a:spcAft>
                <a:spcPts val="0"/>
              </a:spcAft>
              <a:buClr>
                <a:srgbClr val="1F487C"/>
              </a:buClr>
              <a:buSzPts val="3200"/>
              <a:tabLst>
                <a:tab pos="540385" algn="l"/>
                <a:tab pos="541020" algn="l"/>
                <a:tab pos="1661160" algn="l"/>
              </a:tabLst>
            </a:pPr>
            <a:r>
              <a:rPr lang="en-US" sz="2000" b="1" dirty="0">
                <a:solidFill>
                  <a:srgbClr val="7030A0"/>
                </a:solidFill>
                <a:latin typeface="Calibri" panose="020F0502020204030204" pitchFamily="34" charset="0"/>
                <a:ea typeface="Arial" panose="020B0604020202020204" pitchFamily="34" charset="0"/>
              </a:rPr>
              <a:t>      </a:t>
            </a:r>
            <a:r>
              <a:rPr lang="en-US" sz="2000" b="1" dirty="0">
                <a:solidFill>
                  <a:srgbClr val="7030A0"/>
                </a:solidFill>
                <a:effectLst/>
                <a:latin typeface="Calibri" panose="020F0502020204030204" pitchFamily="34" charset="0"/>
                <a:ea typeface="Arial" panose="020B0604020202020204" pitchFamily="34" charset="0"/>
              </a:rPr>
              <a:t>development:</a:t>
            </a:r>
          </a:p>
        </p:txBody>
      </p:sp>
      <p:pic>
        <p:nvPicPr>
          <p:cNvPr id="7" name="Picture 6">
            <a:extLst>
              <a:ext uri="{FF2B5EF4-FFF2-40B4-BE49-F238E27FC236}">
                <a16:creationId xmlns:a16="http://schemas.microsoft.com/office/drawing/2014/main" id="{BB795E9E-FCEE-40A9-9DB0-9C804CA4C169}"/>
              </a:ext>
            </a:extLst>
          </p:cNvPr>
          <p:cNvPicPr>
            <a:picLocks noChangeAspect="1"/>
          </p:cNvPicPr>
          <p:nvPr/>
        </p:nvPicPr>
        <p:blipFill>
          <a:blip r:embed="R042e62d150a24e9f">
            <a:extLst>
              <a:ext uri="{28A0092B-C50C-407E-A947-70E740481C1C}">
                <a14:useLocalDpi xmlns:a14="http://schemas.microsoft.com/office/drawing/2010/main" val="0"/>
              </a:ext>
            </a:extLst>
          </a:blip>
          <a:stretch>
            <a:fillRect/>
          </a:stretch>
        </p:blipFill>
        <p:spPr>
          <a:xfrm>
            <a:off x="8905513" y="1010695"/>
            <a:ext cx="2569311" cy="1288009"/>
          </a:xfrm>
          <a:prstGeom prst="rect">
            <a:avLst/>
          </a:prstGeom>
        </p:spPr>
      </p:pic>
      <p:pic>
        <p:nvPicPr>
          <p:cNvPr id="9" name="Picture 8">
            <a:extLst>
              <a:ext uri="{FF2B5EF4-FFF2-40B4-BE49-F238E27FC236}">
                <a16:creationId xmlns:a16="http://schemas.microsoft.com/office/drawing/2014/main" id="{FA0E9BB7-B048-4A2A-BCB5-79E8F465C557}"/>
              </a:ext>
            </a:extLst>
          </p:cNvPr>
          <p:cNvPicPr>
            <a:picLocks noChangeAspect="1"/>
          </p:cNvPicPr>
          <p:nvPr/>
        </p:nvPicPr>
        <p:blipFill>
          <a:blip r:embed="R3b44fbea29074d2d">
            <a:extLst>
              <a:ext uri="{28A0092B-C50C-407E-A947-70E740481C1C}">
                <a14:useLocalDpi xmlns:a14="http://schemas.microsoft.com/office/drawing/2010/main" val="0"/>
              </a:ext>
            </a:extLst>
          </a:blip>
          <a:stretch>
            <a:fillRect/>
          </a:stretch>
        </p:blipFill>
        <p:spPr>
          <a:xfrm>
            <a:off x="7553846" y="2486398"/>
            <a:ext cx="4086825" cy="4033402"/>
          </a:xfrm>
          <a:prstGeom prst="rect">
            <a:avLst/>
          </a:prstGeom>
        </p:spPr>
      </p:pic>
      <p:sp>
        <p:nvSpPr>
          <p:cNvPr id="10" name="TextBox 9">
            <a:extLst>
              <a:ext uri="{FF2B5EF4-FFF2-40B4-BE49-F238E27FC236}">
                <a16:creationId xmlns:a16="http://schemas.microsoft.com/office/drawing/2014/main" id="{860782E6-1F3E-4E8D-8DB6-FD0023D30DB2}"/>
              </a:ext>
            </a:extLst>
          </p:cNvPr>
          <p:cNvSpPr txBox="1"/>
          <p:nvPr/>
        </p:nvSpPr>
        <p:spPr>
          <a:xfrm>
            <a:off x="7710827" y="1192793"/>
            <a:ext cx="1194686" cy="646331"/>
          </a:xfrm>
          <a:prstGeom prst="rect">
            <a:avLst/>
          </a:prstGeom>
          <a:noFill/>
        </p:spPr>
        <p:txBody>
          <a:bodyPr wrap="none" rtlCol="0">
            <a:spAutoFit/>
          </a:bodyPr>
          <a:lstStyle/>
          <a:p>
            <a:r>
              <a:rPr lang="en-US" dirty="0"/>
              <a:t>Tri-Sodium</a:t>
            </a:r>
          </a:p>
          <a:p>
            <a:r>
              <a:rPr lang="en-US" dirty="0"/>
              <a:t>Salt</a:t>
            </a:r>
          </a:p>
        </p:txBody>
      </p:sp>
      <p:pic>
        <p:nvPicPr>
          <p:cNvPr id="3" name="Picture 2">
            <a:extLst>
              <a:ext uri="{FF2B5EF4-FFF2-40B4-BE49-F238E27FC236}">
                <a16:creationId xmlns:a16="http://schemas.microsoft.com/office/drawing/2014/main" id="{22210125-DB15-40EB-921E-A833520BAC0B}"/>
              </a:ext>
            </a:extLst>
          </p:cNvPr>
          <p:cNvPicPr>
            <a:picLocks noChangeAspect="1"/>
          </p:cNvPicPr>
          <p:nvPr/>
        </p:nvPicPr>
        <p:blipFill>
          <a:blip r:embed="R7664093962c1454d"/>
          <a:stretch>
            <a:fillRect/>
          </a:stretch>
        </p:blipFill>
        <p:spPr>
          <a:xfrm>
            <a:off x="1152297" y="4104200"/>
            <a:ext cx="2924850" cy="2415600"/>
          </a:xfrm>
          <a:prstGeom prst="rect">
            <a:avLst/>
          </a:prstGeom>
        </p:spPr>
      </p:pic>
      <p:sp>
        <p:nvSpPr>
          <p:cNvPr id="12" name="Rectangle 11">
            <a:extLst>
              <a:ext uri="{FF2B5EF4-FFF2-40B4-BE49-F238E27FC236}">
                <a16:creationId xmlns:a16="http://schemas.microsoft.com/office/drawing/2014/main" id="{12ADA8EB-4179-40F8-928F-0F65DDAC8622}"/>
              </a:ext>
            </a:extLst>
          </p:cNvPr>
          <p:cNvSpPr/>
          <p:nvPr/>
        </p:nvSpPr>
        <p:spPr>
          <a:xfrm>
            <a:off x="1578733" y="6461774"/>
            <a:ext cx="2071977" cy="369332"/>
          </a:xfrm>
          <a:prstGeom prst="rect">
            <a:avLst/>
          </a:prstGeom>
        </p:spPr>
        <p:txBody>
          <a:bodyPr wrap="none">
            <a:spAutoFit/>
          </a:bodyPr>
          <a:lstStyle/>
          <a:p>
            <a:r>
              <a:rPr lang="en-US" dirty="0" err="1">
                <a:solidFill>
                  <a:srgbClr val="000000"/>
                </a:solidFill>
                <a:latin typeface="Calibri" panose="020F0502020204030204" pitchFamily="34" charset="0"/>
              </a:rPr>
              <a:t>Octadendate</a:t>
            </a:r>
            <a:r>
              <a:rPr lang="en-US" dirty="0">
                <a:solidFill>
                  <a:srgbClr val="000000"/>
                </a:solidFill>
                <a:latin typeface="Calibri" panose="020F0502020204030204" pitchFamily="34" charset="0"/>
              </a:rPr>
              <a:t> HOPO </a:t>
            </a:r>
            <a:endParaRPr lang="en-US" dirty="0"/>
          </a:p>
        </p:txBody>
      </p:sp>
    </p:spTree>
    <p:extLst>
      <p:ext uri="{BB962C8B-B14F-4D97-AF65-F5344CB8AC3E}">
        <p14:creationId xmlns:p14="http://schemas.microsoft.com/office/powerpoint/2010/main" val="25582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267-BB3B-4F8A-9C89-B419CFCA4336}"/>
              </a:ext>
            </a:extLst>
          </p:cNvPr>
          <p:cNvSpPr>
            <a:spLocks noGrp="1"/>
          </p:cNvSpPr>
          <p:nvPr>
            <p:ph type="title"/>
          </p:nvPr>
        </p:nvSpPr>
        <p:spPr>
          <a:xfrm>
            <a:off x="940279" y="-163080"/>
            <a:ext cx="10515600" cy="1325563"/>
          </a:xfrm>
        </p:spPr>
        <p:txBody>
          <a:bodyPr>
            <a:normAutofit/>
          </a:bodyPr>
          <a:lstStyle/>
          <a:p>
            <a:pPr algn="ctr"/>
            <a:r>
              <a:rPr lang="en-US" sz="3600" dirty="0">
                <a:solidFill>
                  <a:srgbClr val="002060"/>
                </a:solidFill>
              </a:rPr>
              <a:t>DTPA Induces Increased Excretion of Actinides</a:t>
            </a:r>
          </a:p>
        </p:txBody>
      </p:sp>
      <p:pic>
        <p:nvPicPr>
          <p:cNvPr id="4" name="Content Placeholder 5">
            <a:extLst>
              <a:ext uri="{FF2B5EF4-FFF2-40B4-BE49-F238E27FC236}">
                <a16:creationId xmlns:a16="http://schemas.microsoft.com/office/drawing/2014/main" id="{6E9A1679-95D6-4A58-992E-B6144389FA72}"/>
              </a:ext>
            </a:extLst>
          </p:cNvPr>
          <p:cNvPicPr>
            <a:picLocks noChangeAspect="1"/>
          </p:cNvPicPr>
          <p:nvPr/>
        </p:nvPicPr>
        <p:blipFill rotWithShape="1">
          <a:blip r:embed="Rb05683a03e614b3b" cstate="print">
            <a:extLst>
              <a:ext uri="{28A0092B-C50C-407E-A947-70E740481C1C}">
                <a14:useLocalDpi xmlns:a14="http://schemas.microsoft.com/office/drawing/2010/main" val="0"/>
              </a:ext>
            </a:extLst>
          </a:blip>
          <a:srcRect l="46022" t="37787" r="43980" b="43738"/>
          <a:stretch/>
        </p:blipFill>
        <p:spPr>
          <a:xfrm>
            <a:off x="166914" y="5862637"/>
            <a:ext cx="773365" cy="803955"/>
          </a:xfrm>
          <a:prstGeom prst="rect">
            <a:avLst/>
          </a:prstGeom>
        </p:spPr>
      </p:pic>
      <p:sp>
        <p:nvSpPr>
          <p:cNvPr id="5" name="Rectangle 17">
            <a:extLst>
              <a:ext uri="{FF2B5EF4-FFF2-40B4-BE49-F238E27FC236}">
                <a16:creationId xmlns:a16="http://schemas.microsoft.com/office/drawing/2014/main" id="{B6AC6A54-2257-4D24-84A0-041CDFC5C888}"/>
              </a:ext>
            </a:extLst>
          </p:cNvPr>
          <p:cNvSpPr>
            <a:spLocks noChangeArrowheads="1"/>
          </p:cNvSpPr>
          <p:nvPr/>
        </p:nvSpPr>
        <p:spPr bwMode="auto">
          <a:xfrm>
            <a:off x="1136073" y="9667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1">
            <a:extLst>
              <a:ext uri="{FF2B5EF4-FFF2-40B4-BE49-F238E27FC236}">
                <a16:creationId xmlns:a16="http://schemas.microsoft.com/office/drawing/2014/main" id="{3CB24DA7-782C-4857-89E0-BE0950D805DE}"/>
              </a:ext>
            </a:extLst>
          </p:cNvPr>
          <p:cNvGrpSpPr>
            <a:grpSpLocks/>
          </p:cNvGrpSpPr>
          <p:nvPr/>
        </p:nvGrpSpPr>
        <p:grpSpPr bwMode="auto">
          <a:xfrm>
            <a:off x="2548434" y="858992"/>
            <a:ext cx="6899564" cy="5633883"/>
            <a:chOff x="2717" y="247"/>
            <a:chExt cx="8603" cy="7735"/>
          </a:xfrm>
        </p:grpSpPr>
        <p:pic>
          <p:nvPicPr>
            <p:cNvPr id="6160" name="Picture 16">
              <a:extLst>
                <a:ext uri="{FF2B5EF4-FFF2-40B4-BE49-F238E27FC236}">
                  <a16:creationId xmlns:a16="http://schemas.microsoft.com/office/drawing/2014/main" id="{341FCBB9-F0A5-4C10-B6B3-9C3B8F72E112}"/>
                </a:ext>
              </a:extLst>
            </p:cNvPr>
            <p:cNvPicPr>
              <a:picLocks noChangeAspect="1" noChangeArrowheads="1"/>
            </p:cNvPicPr>
            <p:nvPr/>
          </p:nvPicPr>
          <p:blipFill>
            <a:blip r:embed="Rc5a8144d08e347a1">
              <a:extLst>
                <a:ext uri="{28A0092B-C50C-407E-A947-70E740481C1C}">
                  <a14:useLocalDpi xmlns:a14="http://schemas.microsoft.com/office/drawing/2010/main" val="0"/>
                </a:ext>
              </a:extLst>
            </a:blip>
            <a:srcRect/>
            <a:stretch>
              <a:fillRect/>
            </a:stretch>
          </p:blipFill>
          <p:spPr bwMode="auto">
            <a:xfrm>
              <a:off x="2717" y="247"/>
              <a:ext cx="8603" cy="773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5">
              <a:extLst>
                <a:ext uri="{FF2B5EF4-FFF2-40B4-BE49-F238E27FC236}">
                  <a16:creationId xmlns:a16="http://schemas.microsoft.com/office/drawing/2014/main" id="{EDAE131B-89EC-4D75-935E-D430ECECC55E}"/>
                </a:ext>
              </a:extLst>
            </p:cNvPr>
            <p:cNvSpPr>
              <a:spLocks/>
            </p:cNvSpPr>
            <p:nvPr/>
          </p:nvSpPr>
          <p:spPr bwMode="auto">
            <a:xfrm>
              <a:off x="8824" y="1716"/>
              <a:ext cx="2456" cy="3240"/>
            </a:xfrm>
            <a:custGeom>
              <a:avLst/>
              <a:gdLst>
                <a:gd name="T0" fmla="+- 0 10200 8824"/>
                <a:gd name="T1" fmla="*/ T0 w 2456"/>
                <a:gd name="T2" fmla="+- 0 1716 1716"/>
                <a:gd name="T3" fmla="*/ 1716 h 3240"/>
                <a:gd name="T4" fmla="+- 0 11280 8824"/>
                <a:gd name="T5" fmla="*/ T4 w 2456"/>
                <a:gd name="T6" fmla="+- 0 1716 1716"/>
                <a:gd name="T7" fmla="*/ 1716 h 3240"/>
                <a:gd name="T8" fmla="+- 0 11280 8824"/>
                <a:gd name="T9" fmla="*/ T8 w 2456"/>
                <a:gd name="T10" fmla="+- 0 4956 1716"/>
                <a:gd name="T11" fmla="*/ 4956 h 3240"/>
                <a:gd name="T12" fmla="+- 0 10200 8824"/>
                <a:gd name="T13" fmla="*/ T12 w 2456"/>
                <a:gd name="T14" fmla="+- 0 4956 1716"/>
                <a:gd name="T15" fmla="*/ 4956 h 3240"/>
                <a:gd name="T16" fmla="+- 0 10200 8824"/>
                <a:gd name="T17" fmla="*/ T16 w 2456"/>
                <a:gd name="T18" fmla="+- 0 1716 1716"/>
                <a:gd name="T19" fmla="*/ 1716 h 3240"/>
                <a:gd name="T20" fmla="+- 0 8824 8824"/>
                <a:gd name="T21" fmla="*/ T20 w 2456"/>
                <a:gd name="T22" fmla="+- 0 2980 1716"/>
                <a:gd name="T23" fmla="*/ 2980 h 3240"/>
                <a:gd name="T24" fmla="+- 0 9642 8824"/>
                <a:gd name="T25" fmla="*/ T24 w 2456"/>
                <a:gd name="T26" fmla="+- 0 2980 1716"/>
                <a:gd name="T27" fmla="*/ 2980 h 3240"/>
                <a:gd name="T28" fmla="+- 0 9642 8824"/>
                <a:gd name="T29" fmla="*/ T28 w 2456"/>
                <a:gd name="T30" fmla="+- 0 3741 1716"/>
                <a:gd name="T31" fmla="*/ 3741 h 3240"/>
                <a:gd name="T32" fmla="+- 0 8824 8824"/>
                <a:gd name="T33" fmla="*/ T32 w 2456"/>
                <a:gd name="T34" fmla="+- 0 3741 1716"/>
                <a:gd name="T35" fmla="*/ 3741 h 3240"/>
                <a:gd name="T36" fmla="+- 0 8824 8824"/>
                <a:gd name="T37" fmla="*/ T36 w 2456"/>
                <a:gd name="T38" fmla="+- 0 2980 1716"/>
                <a:gd name="T39" fmla="*/ 2980 h 32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2456" h="3240">
                  <a:moveTo>
                    <a:pt x="1376" y="0"/>
                  </a:moveTo>
                  <a:lnTo>
                    <a:pt x="2456" y="0"/>
                  </a:lnTo>
                  <a:lnTo>
                    <a:pt x="2456" y="3240"/>
                  </a:lnTo>
                  <a:lnTo>
                    <a:pt x="1376" y="3240"/>
                  </a:lnTo>
                  <a:lnTo>
                    <a:pt x="1376" y="0"/>
                  </a:lnTo>
                  <a:close/>
                  <a:moveTo>
                    <a:pt x="0" y="1264"/>
                  </a:moveTo>
                  <a:lnTo>
                    <a:pt x="818" y="1264"/>
                  </a:lnTo>
                  <a:lnTo>
                    <a:pt x="818" y="2025"/>
                  </a:lnTo>
                  <a:lnTo>
                    <a:pt x="0" y="2025"/>
                  </a:lnTo>
                  <a:lnTo>
                    <a:pt x="0" y="1264"/>
                  </a:lnTo>
                  <a:close/>
                </a:path>
              </a:pathLst>
            </a:custGeom>
            <a:noFill/>
            <a:ln w="25400">
              <a:solidFill>
                <a:srgbClr val="92D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14">
              <a:extLst>
                <a:ext uri="{FF2B5EF4-FFF2-40B4-BE49-F238E27FC236}">
                  <a16:creationId xmlns:a16="http://schemas.microsoft.com/office/drawing/2014/main" id="{958FAA18-1C4B-48FB-9F36-A9E31C2F0CD4}"/>
                </a:ext>
              </a:extLst>
            </p:cNvPr>
            <p:cNvSpPr>
              <a:spLocks noChangeArrowheads="1"/>
            </p:cNvSpPr>
            <p:nvPr/>
          </p:nvSpPr>
          <p:spPr bwMode="auto">
            <a:xfrm>
              <a:off x="6619" y="2915"/>
              <a:ext cx="1774" cy="2040"/>
            </a:xfrm>
            <a:prstGeom prst="rect">
              <a:avLst/>
            </a:prstGeom>
            <a:solidFill>
              <a:srgbClr val="4F81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chemeClr val="bg1"/>
                </a:solidFill>
              </a:endParaRPr>
            </a:p>
            <a:p>
              <a:r>
                <a:rPr lang="en-US" sz="1600" dirty="0">
                  <a:solidFill>
                    <a:schemeClr val="bg1"/>
                  </a:solidFill>
                </a:rPr>
                <a:t>Transfer</a:t>
              </a:r>
            </a:p>
            <a:p>
              <a:r>
                <a:rPr lang="en-US" sz="1600" dirty="0">
                  <a:solidFill>
                    <a:schemeClr val="bg1"/>
                  </a:solidFill>
                </a:rPr>
                <a:t>Compartment</a:t>
              </a:r>
            </a:p>
          </p:txBody>
        </p:sp>
        <p:sp>
          <p:nvSpPr>
            <p:cNvPr id="9" name="Rectangle 13">
              <a:extLst>
                <a:ext uri="{FF2B5EF4-FFF2-40B4-BE49-F238E27FC236}">
                  <a16:creationId xmlns:a16="http://schemas.microsoft.com/office/drawing/2014/main" id="{F5771E80-D8F5-4292-83BE-B89DB6C788AF}"/>
                </a:ext>
              </a:extLst>
            </p:cNvPr>
            <p:cNvSpPr>
              <a:spLocks noChangeArrowheads="1"/>
            </p:cNvSpPr>
            <p:nvPr/>
          </p:nvSpPr>
          <p:spPr bwMode="auto">
            <a:xfrm>
              <a:off x="4221" y="4155"/>
              <a:ext cx="1847" cy="801"/>
            </a:xfrm>
            <a:prstGeom prst="rect">
              <a:avLst/>
            </a:prstGeom>
            <a:noFill/>
            <a:ln w="25400">
              <a:solidFill>
                <a:srgbClr val="D9959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a:extLst>
                <a:ext uri="{FF2B5EF4-FFF2-40B4-BE49-F238E27FC236}">
                  <a16:creationId xmlns:a16="http://schemas.microsoft.com/office/drawing/2014/main" id="{9BFC6B7A-6D04-49DE-8F27-7678AAADB221}"/>
                </a:ext>
              </a:extLst>
            </p:cNvPr>
            <p:cNvSpPr>
              <a:spLocks/>
            </p:cNvSpPr>
            <p:nvPr/>
          </p:nvSpPr>
          <p:spPr bwMode="auto">
            <a:xfrm>
              <a:off x="3501" y="1375"/>
              <a:ext cx="720" cy="6485"/>
            </a:xfrm>
            <a:custGeom>
              <a:avLst/>
              <a:gdLst>
                <a:gd name="T0" fmla="+- 0 3501 3501"/>
                <a:gd name="T1" fmla="*/ T0 w 720"/>
                <a:gd name="T2" fmla="+- 0 1375 1375"/>
                <a:gd name="T3" fmla="*/ 1375 h 6485"/>
                <a:gd name="T4" fmla="+- 0 4221 3501"/>
                <a:gd name="T5" fmla="*/ T4 w 720"/>
                <a:gd name="T6" fmla="+- 0 1375 1375"/>
                <a:gd name="T7" fmla="*/ 1375 h 6485"/>
                <a:gd name="T8" fmla="+- 0 4221 3501"/>
                <a:gd name="T9" fmla="*/ T8 w 720"/>
                <a:gd name="T10" fmla="+- 0 4255 1375"/>
                <a:gd name="T11" fmla="*/ 4255 h 6485"/>
                <a:gd name="T12" fmla="+- 0 3501 3501"/>
                <a:gd name="T13" fmla="*/ T12 w 720"/>
                <a:gd name="T14" fmla="+- 0 4255 1375"/>
                <a:gd name="T15" fmla="*/ 4255 h 6485"/>
                <a:gd name="T16" fmla="+- 0 3501 3501"/>
                <a:gd name="T17" fmla="*/ T16 w 720"/>
                <a:gd name="T18" fmla="+- 0 1375 1375"/>
                <a:gd name="T19" fmla="*/ 1375 h 6485"/>
                <a:gd name="T20" fmla="+- 0 3571 3501"/>
                <a:gd name="T21" fmla="*/ T20 w 720"/>
                <a:gd name="T22" fmla="+- 0 4955 1375"/>
                <a:gd name="T23" fmla="*/ 4955 h 6485"/>
                <a:gd name="T24" fmla="+- 0 4221 3501"/>
                <a:gd name="T25" fmla="*/ T24 w 720"/>
                <a:gd name="T26" fmla="+- 0 4955 1375"/>
                <a:gd name="T27" fmla="*/ 4955 h 6485"/>
                <a:gd name="T28" fmla="+- 0 4221 3501"/>
                <a:gd name="T29" fmla="*/ T28 w 720"/>
                <a:gd name="T30" fmla="+- 0 7860 1375"/>
                <a:gd name="T31" fmla="*/ 7860 h 6485"/>
                <a:gd name="T32" fmla="+- 0 3571 3501"/>
                <a:gd name="T33" fmla="*/ T32 w 720"/>
                <a:gd name="T34" fmla="+- 0 7860 1375"/>
                <a:gd name="T35" fmla="*/ 7860 h 6485"/>
                <a:gd name="T36" fmla="+- 0 3571 3501"/>
                <a:gd name="T37" fmla="*/ T36 w 720"/>
                <a:gd name="T38" fmla="+- 0 4955 1375"/>
                <a:gd name="T39" fmla="*/ 4955 h 64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720" h="6485">
                  <a:moveTo>
                    <a:pt x="0" y="0"/>
                  </a:moveTo>
                  <a:lnTo>
                    <a:pt x="720" y="0"/>
                  </a:lnTo>
                  <a:lnTo>
                    <a:pt x="720" y="2880"/>
                  </a:lnTo>
                  <a:lnTo>
                    <a:pt x="0" y="2880"/>
                  </a:lnTo>
                  <a:lnTo>
                    <a:pt x="0" y="0"/>
                  </a:lnTo>
                  <a:close/>
                  <a:moveTo>
                    <a:pt x="70" y="3580"/>
                  </a:moveTo>
                  <a:lnTo>
                    <a:pt x="720" y="3580"/>
                  </a:lnTo>
                  <a:lnTo>
                    <a:pt x="720" y="6485"/>
                  </a:lnTo>
                  <a:lnTo>
                    <a:pt x="70" y="6485"/>
                  </a:lnTo>
                  <a:lnTo>
                    <a:pt x="70" y="3580"/>
                  </a:lnTo>
                  <a:close/>
                </a:path>
              </a:pathLst>
            </a:custGeom>
            <a:noFill/>
            <a:ln w="25400">
              <a:solidFill>
                <a:srgbClr val="E6B8B8"/>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1">
              <a:extLst>
                <a:ext uri="{FF2B5EF4-FFF2-40B4-BE49-F238E27FC236}">
                  <a16:creationId xmlns:a16="http://schemas.microsoft.com/office/drawing/2014/main" id="{A2D0286B-4976-43F1-BCFB-CD7407B478D9}"/>
                </a:ext>
              </a:extLst>
            </p:cNvPr>
            <p:cNvSpPr>
              <a:spLocks/>
            </p:cNvSpPr>
            <p:nvPr/>
          </p:nvSpPr>
          <p:spPr bwMode="auto">
            <a:xfrm>
              <a:off x="7653" y="5436"/>
              <a:ext cx="1826" cy="1920"/>
            </a:xfrm>
            <a:custGeom>
              <a:avLst/>
              <a:gdLst>
                <a:gd name="T0" fmla="+- 0 7653 7653"/>
                <a:gd name="T1" fmla="*/ T0 w 1826"/>
                <a:gd name="T2" fmla="+- 0 5436 5436"/>
                <a:gd name="T3" fmla="*/ 5436 h 1920"/>
                <a:gd name="T4" fmla="+- 0 9479 7653"/>
                <a:gd name="T5" fmla="*/ T4 w 1826"/>
                <a:gd name="T6" fmla="+- 0 5436 5436"/>
                <a:gd name="T7" fmla="*/ 5436 h 1920"/>
                <a:gd name="T8" fmla="+- 0 9479 7653"/>
                <a:gd name="T9" fmla="*/ T8 w 1826"/>
                <a:gd name="T10" fmla="+- 0 6156 5436"/>
                <a:gd name="T11" fmla="*/ 6156 h 1920"/>
                <a:gd name="T12" fmla="+- 0 7653 7653"/>
                <a:gd name="T13" fmla="*/ T12 w 1826"/>
                <a:gd name="T14" fmla="+- 0 6156 5436"/>
                <a:gd name="T15" fmla="*/ 6156 h 1920"/>
                <a:gd name="T16" fmla="+- 0 7653 7653"/>
                <a:gd name="T17" fmla="*/ T16 w 1826"/>
                <a:gd name="T18" fmla="+- 0 5436 5436"/>
                <a:gd name="T19" fmla="*/ 5436 h 1920"/>
                <a:gd name="T20" fmla="+- 0 7653 7653"/>
                <a:gd name="T21" fmla="*/ T20 w 1826"/>
                <a:gd name="T22" fmla="+- 0 6516 5436"/>
                <a:gd name="T23" fmla="*/ 6516 h 1920"/>
                <a:gd name="T24" fmla="+- 0 9479 7653"/>
                <a:gd name="T25" fmla="*/ T24 w 1826"/>
                <a:gd name="T26" fmla="+- 0 6516 5436"/>
                <a:gd name="T27" fmla="*/ 6516 h 1920"/>
                <a:gd name="T28" fmla="+- 0 9479 7653"/>
                <a:gd name="T29" fmla="*/ T28 w 1826"/>
                <a:gd name="T30" fmla="+- 0 7356 5436"/>
                <a:gd name="T31" fmla="*/ 7356 h 1920"/>
                <a:gd name="T32" fmla="+- 0 7653 7653"/>
                <a:gd name="T33" fmla="*/ T32 w 1826"/>
                <a:gd name="T34" fmla="+- 0 7356 5436"/>
                <a:gd name="T35" fmla="*/ 7356 h 1920"/>
                <a:gd name="T36" fmla="+- 0 7653 7653"/>
                <a:gd name="T37" fmla="*/ T36 w 1826"/>
                <a:gd name="T38" fmla="+- 0 6516 5436"/>
                <a:gd name="T39" fmla="*/ 6516 h 19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826" h="1920">
                  <a:moveTo>
                    <a:pt x="0" y="0"/>
                  </a:moveTo>
                  <a:lnTo>
                    <a:pt x="1826" y="0"/>
                  </a:lnTo>
                  <a:lnTo>
                    <a:pt x="1826" y="720"/>
                  </a:lnTo>
                  <a:lnTo>
                    <a:pt x="0" y="720"/>
                  </a:lnTo>
                  <a:lnTo>
                    <a:pt x="0" y="0"/>
                  </a:lnTo>
                  <a:close/>
                  <a:moveTo>
                    <a:pt x="0" y="1080"/>
                  </a:moveTo>
                  <a:lnTo>
                    <a:pt x="1826" y="1080"/>
                  </a:lnTo>
                  <a:lnTo>
                    <a:pt x="1826" y="1920"/>
                  </a:lnTo>
                  <a:lnTo>
                    <a:pt x="0" y="1920"/>
                  </a:lnTo>
                  <a:lnTo>
                    <a:pt x="0" y="1080"/>
                  </a:lnTo>
                  <a:close/>
                </a:path>
              </a:pathLst>
            </a:custGeom>
            <a:noFill/>
            <a:ln w="25400">
              <a:solidFill>
                <a:srgbClr val="FFC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DDA1DAA7-4CF9-4C1B-B746-013D168654C0}"/>
                </a:ext>
              </a:extLst>
            </p:cNvPr>
            <p:cNvSpPr>
              <a:spLocks noChangeArrowheads="1"/>
            </p:cNvSpPr>
            <p:nvPr/>
          </p:nvSpPr>
          <p:spPr bwMode="auto">
            <a:xfrm>
              <a:off x="6666" y="1733"/>
              <a:ext cx="1727" cy="720"/>
            </a:xfrm>
            <a:prstGeom prst="rect">
              <a:avLst/>
            </a:prstGeom>
            <a:noFill/>
            <a:ln w="25400">
              <a:solidFill>
                <a:srgbClr val="4AAC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9">
              <a:extLst>
                <a:ext uri="{FF2B5EF4-FFF2-40B4-BE49-F238E27FC236}">
                  <a16:creationId xmlns:a16="http://schemas.microsoft.com/office/drawing/2014/main" id="{87D9D9AF-0C05-4695-A445-701B3A9885B9}"/>
                </a:ext>
              </a:extLst>
            </p:cNvPr>
            <p:cNvSpPr>
              <a:spLocks noChangeArrowheads="1"/>
            </p:cNvSpPr>
            <p:nvPr/>
          </p:nvSpPr>
          <p:spPr bwMode="auto">
            <a:xfrm>
              <a:off x="4320" y="1733"/>
              <a:ext cx="1748" cy="720"/>
            </a:xfrm>
            <a:prstGeom prst="rect">
              <a:avLst/>
            </a:prstGeom>
            <a:noFill/>
            <a:ln w="25400">
              <a:solidFill>
                <a:srgbClr val="205868"/>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a:extLst>
                <a:ext uri="{FF2B5EF4-FFF2-40B4-BE49-F238E27FC236}">
                  <a16:creationId xmlns:a16="http://schemas.microsoft.com/office/drawing/2014/main" id="{60682419-26F7-4757-AB0D-0E044E0EA91D}"/>
                </a:ext>
              </a:extLst>
            </p:cNvPr>
            <p:cNvSpPr>
              <a:spLocks/>
            </p:cNvSpPr>
            <p:nvPr/>
          </p:nvSpPr>
          <p:spPr bwMode="auto">
            <a:xfrm>
              <a:off x="7486" y="4955"/>
              <a:ext cx="763" cy="2771"/>
            </a:xfrm>
            <a:custGeom>
              <a:avLst/>
              <a:gdLst>
                <a:gd name="T0" fmla="+- 0 8249 7486"/>
                <a:gd name="T1" fmla="*/ T0 w 763"/>
                <a:gd name="T2" fmla="+- 0 7344 4955"/>
                <a:gd name="T3" fmla="*/ 7344 h 2771"/>
                <a:gd name="T4" fmla="+- 0 7486 7486"/>
                <a:gd name="T5" fmla="*/ T4 w 763"/>
                <a:gd name="T6" fmla="+- 0 7344 4955"/>
                <a:gd name="T7" fmla="*/ 7344 h 2771"/>
                <a:gd name="T8" fmla="+- 0 7867 7486"/>
                <a:gd name="T9" fmla="*/ T8 w 763"/>
                <a:gd name="T10" fmla="+- 0 7726 4955"/>
                <a:gd name="T11" fmla="*/ 7726 h 2771"/>
                <a:gd name="T12" fmla="+- 0 8249 7486"/>
                <a:gd name="T13" fmla="*/ T12 w 763"/>
                <a:gd name="T14" fmla="+- 0 7344 4955"/>
                <a:gd name="T15" fmla="*/ 7344 h 2771"/>
                <a:gd name="T16" fmla="+- 0 8058 7486"/>
                <a:gd name="T17" fmla="*/ T16 w 763"/>
                <a:gd name="T18" fmla="+- 0 4955 4955"/>
                <a:gd name="T19" fmla="*/ 4955 h 2771"/>
                <a:gd name="T20" fmla="+- 0 7677 7486"/>
                <a:gd name="T21" fmla="*/ T20 w 763"/>
                <a:gd name="T22" fmla="+- 0 4955 4955"/>
                <a:gd name="T23" fmla="*/ 4955 h 2771"/>
                <a:gd name="T24" fmla="+- 0 7677 7486"/>
                <a:gd name="T25" fmla="*/ T24 w 763"/>
                <a:gd name="T26" fmla="+- 0 7344 4955"/>
                <a:gd name="T27" fmla="*/ 7344 h 2771"/>
                <a:gd name="T28" fmla="+- 0 8058 7486"/>
                <a:gd name="T29" fmla="*/ T28 w 763"/>
                <a:gd name="T30" fmla="+- 0 7344 4955"/>
                <a:gd name="T31" fmla="*/ 7344 h 2771"/>
                <a:gd name="T32" fmla="+- 0 8058 7486"/>
                <a:gd name="T33" fmla="*/ T32 w 763"/>
                <a:gd name="T34" fmla="+- 0 4955 4955"/>
                <a:gd name="T35" fmla="*/ 4955 h 27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63" h="2771">
                  <a:moveTo>
                    <a:pt x="763" y="2389"/>
                  </a:moveTo>
                  <a:lnTo>
                    <a:pt x="0" y="2389"/>
                  </a:lnTo>
                  <a:lnTo>
                    <a:pt x="381" y="2771"/>
                  </a:lnTo>
                  <a:lnTo>
                    <a:pt x="763" y="2389"/>
                  </a:lnTo>
                  <a:close/>
                  <a:moveTo>
                    <a:pt x="572" y="0"/>
                  </a:moveTo>
                  <a:lnTo>
                    <a:pt x="191" y="0"/>
                  </a:lnTo>
                  <a:lnTo>
                    <a:pt x="191" y="2389"/>
                  </a:lnTo>
                  <a:lnTo>
                    <a:pt x="572" y="2389"/>
                  </a:lnTo>
                  <a:lnTo>
                    <a:pt x="572" y="0"/>
                  </a:lnTo>
                  <a:close/>
                </a:path>
              </a:pathLst>
            </a:custGeom>
            <a:solidFill>
              <a:srgbClr val="4F81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2AC58FEF-BD1D-4CDE-8232-E35C568B1B8D}"/>
                </a:ext>
              </a:extLst>
            </p:cNvPr>
            <p:cNvSpPr>
              <a:spLocks/>
            </p:cNvSpPr>
            <p:nvPr/>
          </p:nvSpPr>
          <p:spPr bwMode="auto">
            <a:xfrm>
              <a:off x="7486" y="4955"/>
              <a:ext cx="763" cy="2771"/>
            </a:xfrm>
            <a:custGeom>
              <a:avLst/>
              <a:gdLst>
                <a:gd name="T0" fmla="+- 0 7486 7486"/>
                <a:gd name="T1" fmla="*/ T0 w 763"/>
                <a:gd name="T2" fmla="+- 0 7344 4955"/>
                <a:gd name="T3" fmla="*/ 7344 h 2771"/>
                <a:gd name="T4" fmla="+- 0 7677 7486"/>
                <a:gd name="T5" fmla="*/ T4 w 763"/>
                <a:gd name="T6" fmla="+- 0 7344 4955"/>
                <a:gd name="T7" fmla="*/ 7344 h 2771"/>
                <a:gd name="T8" fmla="+- 0 7677 7486"/>
                <a:gd name="T9" fmla="*/ T8 w 763"/>
                <a:gd name="T10" fmla="+- 0 4955 4955"/>
                <a:gd name="T11" fmla="*/ 4955 h 2771"/>
                <a:gd name="T12" fmla="+- 0 8058 7486"/>
                <a:gd name="T13" fmla="*/ T12 w 763"/>
                <a:gd name="T14" fmla="+- 0 4955 4955"/>
                <a:gd name="T15" fmla="*/ 4955 h 2771"/>
                <a:gd name="T16" fmla="+- 0 8058 7486"/>
                <a:gd name="T17" fmla="*/ T16 w 763"/>
                <a:gd name="T18" fmla="+- 0 7344 4955"/>
                <a:gd name="T19" fmla="*/ 7344 h 2771"/>
                <a:gd name="T20" fmla="+- 0 8249 7486"/>
                <a:gd name="T21" fmla="*/ T20 w 763"/>
                <a:gd name="T22" fmla="+- 0 7344 4955"/>
                <a:gd name="T23" fmla="*/ 7344 h 2771"/>
                <a:gd name="T24" fmla="+- 0 7867 7486"/>
                <a:gd name="T25" fmla="*/ T24 w 763"/>
                <a:gd name="T26" fmla="+- 0 7726 4955"/>
                <a:gd name="T27" fmla="*/ 7726 h 2771"/>
                <a:gd name="T28" fmla="+- 0 7486 7486"/>
                <a:gd name="T29" fmla="*/ T28 w 763"/>
                <a:gd name="T30" fmla="+- 0 7344 4955"/>
                <a:gd name="T31" fmla="*/ 7344 h 277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763" h="2771">
                  <a:moveTo>
                    <a:pt x="0" y="2389"/>
                  </a:moveTo>
                  <a:lnTo>
                    <a:pt x="191" y="2389"/>
                  </a:lnTo>
                  <a:lnTo>
                    <a:pt x="191" y="0"/>
                  </a:lnTo>
                  <a:lnTo>
                    <a:pt x="572" y="0"/>
                  </a:lnTo>
                  <a:lnTo>
                    <a:pt x="572" y="2389"/>
                  </a:lnTo>
                  <a:lnTo>
                    <a:pt x="763" y="2389"/>
                  </a:lnTo>
                  <a:lnTo>
                    <a:pt x="381" y="2771"/>
                  </a:lnTo>
                  <a:lnTo>
                    <a:pt x="0" y="2389"/>
                  </a:lnTo>
                  <a:close/>
                </a:path>
              </a:pathLst>
            </a:custGeom>
            <a:noFill/>
            <a:ln w="25400">
              <a:solidFill>
                <a:srgbClr val="385D8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80513029-F05F-4387-A2C7-EEE14C7A779A}"/>
                </a:ext>
              </a:extLst>
            </p:cNvPr>
            <p:cNvSpPr>
              <a:spLocks/>
            </p:cNvSpPr>
            <p:nvPr/>
          </p:nvSpPr>
          <p:spPr bwMode="auto">
            <a:xfrm>
              <a:off x="10405" y="4956"/>
              <a:ext cx="717" cy="2771"/>
            </a:xfrm>
            <a:custGeom>
              <a:avLst/>
              <a:gdLst>
                <a:gd name="T0" fmla="+- 0 11122 10405"/>
                <a:gd name="T1" fmla="*/ T0 w 717"/>
                <a:gd name="T2" fmla="+- 0 7368 4956"/>
                <a:gd name="T3" fmla="*/ 7368 h 2771"/>
                <a:gd name="T4" fmla="+- 0 10405 10405"/>
                <a:gd name="T5" fmla="*/ T4 w 717"/>
                <a:gd name="T6" fmla="+- 0 7368 4956"/>
                <a:gd name="T7" fmla="*/ 7368 h 2771"/>
                <a:gd name="T8" fmla="+- 0 10763 10405"/>
                <a:gd name="T9" fmla="*/ T8 w 717"/>
                <a:gd name="T10" fmla="+- 0 7727 4956"/>
                <a:gd name="T11" fmla="*/ 7727 h 2771"/>
                <a:gd name="T12" fmla="+- 0 11122 10405"/>
                <a:gd name="T13" fmla="*/ T12 w 717"/>
                <a:gd name="T14" fmla="+- 0 7368 4956"/>
                <a:gd name="T15" fmla="*/ 7368 h 2771"/>
                <a:gd name="T16" fmla="+- 0 10943 10405"/>
                <a:gd name="T17" fmla="*/ T16 w 717"/>
                <a:gd name="T18" fmla="+- 0 4956 4956"/>
                <a:gd name="T19" fmla="*/ 4956 h 2771"/>
                <a:gd name="T20" fmla="+- 0 10584 10405"/>
                <a:gd name="T21" fmla="*/ T20 w 717"/>
                <a:gd name="T22" fmla="+- 0 4956 4956"/>
                <a:gd name="T23" fmla="*/ 4956 h 2771"/>
                <a:gd name="T24" fmla="+- 0 10584 10405"/>
                <a:gd name="T25" fmla="*/ T24 w 717"/>
                <a:gd name="T26" fmla="+- 0 7368 4956"/>
                <a:gd name="T27" fmla="*/ 7368 h 2771"/>
                <a:gd name="T28" fmla="+- 0 10943 10405"/>
                <a:gd name="T29" fmla="*/ T28 w 717"/>
                <a:gd name="T30" fmla="+- 0 7368 4956"/>
                <a:gd name="T31" fmla="*/ 7368 h 2771"/>
                <a:gd name="T32" fmla="+- 0 10943 10405"/>
                <a:gd name="T33" fmla="*/ T32 w 717"/>
                <a:gd name="T34" fmla="+- 0 4956 4956"/>
                <a:gd name="T35" fmla="*/ 4956 h 27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17" h="2771">
                  <a:moveTo>
                    <a:pt x="717" y="2412"/>
                  </a:moveTo>
                  <a:lnTo>
                    <a:pt x="0" y="2412"/>
                  </a:lnTo>
                  <a:lnTo>
                    <a:pt x="358" y="2771"/>
                  </a:lnTo>
                  <a:lnTo>
                    <a:pt x="717" y="2412"/>
                  </a:lnTo>
                  <a:close/>
                  <a:moveTo>
                    <a:pt x="538" y="0"/>
                  </a:moveTo>
                  <a:lnTo>
                    <a:pt x="179" y="0"/>
                  </a:lnTo>
                  <a:lnTo>
                    <a:pt x="179" y="2412"/>
                  </a:lnTo>
                  <a:lnTo>
                    <a:pt x="538" y="2412"/>
                  </a:lnTo>
                  <a:lnTo>
                    <a:pt x="538" y="0"/>
                  </a:lnTo>
                  <a:close/>
                </a:path>
              </a:pathLst>
            </a:custGeom>
            <a:solidFill>
              <a:srgbClr val="4F81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B935B1BE-2F99-44FC-85D9-C7D39405A9C0}"/>
                </a:ext>
              </a:extLst>
            </p:cNvPr>
            <p:cNvSpPr>
              <a:spLocks/>
            </p:cNvSpPr>
            <p:nvPr/>
          </p:nvSpPr>
          <p:spPr bwMode="auto">
            <a:xfrm>
              <a:off x="10405" y="4956"/>
              <a:ext cx="717" cy="2771"/>
            </a:xfrm>
            <a:custGeom>
              <a:avLst/>
              <a:gdLst>
                <a:gd name="T0" fmla="+- 0 10405 10405"/>
                <a:gd name="T1" fmla="*/ T0 w 717"/>
                <a:gd name="T2" fmla="+- 0 7368 4956"/>
                <a:gd name="T3" fmla="*/ 7368 h 2771"/>
                <a:gd name="T4" fmla="+- 0 10584 10405"/>
                <a:gd name="T5" fmla="*/ T4 w 717"/>
                <a:gd name="T6" fmla="+- 0 7368 4956"/>
                <a:gd name="T7" fmla="*/ 7368 h 2771"/>
                <a:gd name="T8" fmla="+- 0 10584 10405"/>
                <a:gd name="T9" fmla="*/ T8 w 717"/>
                <a:gd name="T10" fmla="+- 0 4956 4956"/>
                <a:gd name="T11" fmla="*/ 4956 h 2771"/>
                <a:gd name="T12" fmla="+- 0 10943 10405"/>
                <a:gd name="T13" fmla="*/ T12 w 717"/>
                <a:gd name="T14" fmla="+- 0 4956 4956"/>
                <a:gd name="T15" fmla="*/ 4956 h 2771"/>
                <a:gd name="T16" fmla="+- 0 10943 10405"/>
                <a:gd name="T17" fmla="*/ T16 w 717"/>
                <a:gd name="T18" fmla="+- 0 7368 4956"/>
                <a:gd name="T19" fmla="*/ 7368 h 2771"/>
                <a:gd name="T20" fmla="+- 0 11122 10405"/>
                <a:gd name="T21" fmla="*/ T20 w 717"/>
                <a:gd name="T22" fmla="+- 0 7368 4956"/>
                <a:gd name="T23" fmla="*/ 7368 h 2771"/>
                <a:gd name="T24" fmla="+- 0 10763 10405"/>
                <a:gd name="T25" fmla="*/ T24 w 717"/>
                <a:gd name="T26" fmla="+- 0 7727 4956"/>
                <a:gd name="T27" fmla="*/ 7727 h 2771"/>
                <a:gd name="T28" fmla="+- 0 10405 10405"/>
                <a:gd name="T29" fmla="*/ T28 w 717"/>
                <a:gd name="T30" fmla="+- 0 7368 4956"/>
                <a:gd name="T31" fmla="*/ 7368 h 2771"/>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717" h="2771">
                  <a:moveTo>
                    <a:pt x="0" y="2412"/>
                  </a:moveTo>
                  <a:lnTo>
                    <a:pt x="179" y="2412"/>
                  </a:lnTo>
                  <a:lnTo>
                    <a:pt x="179" y="0"/>
                  </a:lnTo>
                  <a:lnTo>
                    <a:pt x="538" y="0"/>
                  </a:lnTo>
                  <a:lnTo>
                    <a:pt x="538" y="2412"/>
                  </a:lnTo>
                  <a:lnTo>
                    <a:pt x="717" y="2412"/>
                  </a:lnTo>
                  <a:lnTo>
                    <a:pt x="358" y="2771"/>
                  </a:lnTo>
                  <a:lnTo>
                    <a:pt x="0" y="2412"/>
                  </a:lnTo>
                  <a:close/>
                </a:path>
              </a:pathLst>
            </a:custGeom>
            <a:noFill/>
            <a:ln w="25400">
              <a:solidFill>
                <a:srgbClr val="385D89"/>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4">
              <a:extLst>
                <a:ext uri="{FF2B5EF4-FFF2-40B4-BE49-F238E27FC236}">
                  <a16:creationId xmlns:a16="http://schemas.microsoft.com/office/drawing/2014/main" id="{9A45733A-C26E-4764-A7C8-43316BE25E9A}"/>
                </a:ext>
              </a:extLst>
            </p:cNvPr>
            <p:cNvSpPr>
              <a:spLocks noChangeArrowheads="1"/>
            </p:cNvSpPr>
            <p:nvPr/>
          </p:nvSpPr>
          <p:spPr bwMode="auto">
            <a:xfrm>
              <a:off x="3536" y="1239"/>
              <a:ext cx="686" cy="2880"/>
            </a:xfrm>
            <a:prstGeom prst="rect">
              <a:avLst/>
            </a:prstGeom>
            <a:noFill/>
            <a:ln w="25400">
              <a:solidFill>
                <a:srgbClr val="E6B8B8"/>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3">
              <a:extLst>
                <a:ext uri="{FF2B5EF4-FFF2-40B4-BE49-F238E27FC236}">
                  <a16:creationId xmlns:a16="http://schemas.microsoft.com/office/drawing/2014/main" id="{97E10DB1-4371-4C01-8750-BF4E607B12B1}"/>
                </a:ext>
              </a:extLst>
            </p:cNvPr>
            <p:cNvSpPr>
              <a:spLocks noChangeArrowheads="1"/>
            </p:cNvSpPr>
            <p:nvPr/>
          </p:nvSpPr>
          <p:spPr bwMode="auto">
            <a:xfrm>
              <a:off x="8732" y="2581"/>
              <a:ext cx="1002" cy="1101"/>
            </a:xfrm>
            <a:prstGeom prst="rect">
              <a:avLst/>
            </a:prstGeom>
            <a:solidFill>
              <a:srgbClr val="B8CD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a:p>
              <a:r>
                <a:rPr lang="en-US" dirty="0"/>
                <a:t>  Liver</a:t>
              </a:r>
            </a:p>
          </p:txBody>
        </p:sp>
        <p:sp>
          <p:nvSpPr>
            <p:cNvPr id="20" name="Rectangle 2">
              <a:extLst>
                <a:ext uri="{FF2B5EF4-FFF2-40B4-BE49-F238E27FC236}">
                  <a16:creationId xmlns:a16="http://schemas.microsoft.com/office/drawing/2014/main" id="{7AEEF0ED-E6FC-4F7D-928B-B18B39A11C95}"/>
                </a:ext>
              </a:extLst>
            </p:cNvPr>
            <p:cNvSpPr>
              <a:spLocks noChangeArrowheads="1"/>
            </p:cNvSpPr>
            <p:nvPr/>
          </p:nvSpPr>
          <p:spPr bwMode="auto">
            <a:xfrm>
              <a:off x="8732" y="2581"/>
              <a:ext cx="1002" cy="1101"/>
            </a:xfrm>
            <a:prstGeom prst="rect">
              <a:avLst/>
            </a:prstGeom>
            <a:noFill/>
            <a:ln w="25400">
              <a:solidFill>
                <a:srgbClr val="385D8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18">
            <a:extLst>
              <a:ext uri="{FF2B5EF4-FFF2-40B4-BE49-F238E27FC236}">
                <a16:creationId xmlns:a16="http://schemas.microsoft.com/office/drawing/2014/main" id="{65A5D53F-EF15-4A2C-B099-591FBD42BB4B}"/>
              </a:ext>
            </a:extLst>
          </p:cNvPr>
          <p:cNvSpPr>
            <a:spLocks noChangeArrowheads="1"/>
          </p:cNvSpPr>
          <p:nvPr/>
        </p:nvSpPr>
        <p:spPr bwMode="auto">
          <a:xfrm>
            <a:off x="4809548" y="1446540"/>
            <a:ext cx="6548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2375" algn="l"/>
              </a:tabLst>
              <a:defRPr>
                <a:solidFill>
                  <a:schemeClr val="tx1"/>
                </a:solidFill>
                <a:latin typeface="Arial" panose="020B0604020202020204" pitchFamily="34" charset="0"/>
              </a:defRPr>
            </a:lvl1pPr>
            <a:lvl2pPr eaLnBrk="0" fontAlgn="base" hangingPunct="0">
              <a:spcBef>
                <a:spcPct val="0"/>
              </a:spcBef>
              <a:spcAft>
                <a:spcPct val="0"/>
              </a:spcAft>
              <a:tabLst>
                <a:tab pos="6302375" algn="l"/>
              </a:tabLst>
              <a:defRPr>
                <a:solidFill>
                  <a:schemeClr val="tx1"/>
                </a:solidFill>
                <a:latin typeface="Arial" panose="020B0604020202020204" pitchFamily="34" charset="0"/>
              </a:defRPr>
            </a:lvl2pPr>
            <a:lvl3pPr eaLnBrk="0" fontAlgn="base" hangingPunct="0">
              <a:spcBef>
                <a:spcPct val="0"/>
              </a:spcBef>
              <a:spcAft>
                <a:spcPct val="0"/>
              </a:spcAft>
              <a:tabLst>
                <a:tab pos="6302375" algn="l"/>
              </a:tabLst>
              <a:defRPr>
                <a:solidFill>
                  <a:schemeClr val="tx1"/>
                </a:solidFill>
                <a:latin typeface="Arial" panose="020B0604020202020204" pitchFamily="34" charset="0"/>
              </a:defRPr>
            </a:lvl3pPr>
            <a:lvl4pPr eaLnBrk="0" fontAlgn="base" hangingPunct="0">
              <a:spcBef>
                <a:spcPct val="0"/>
              </a:spcBef>
              <a:spcAft>
                <a:spcPct val="0"/>
              </a:spcAft>
              <a:tabLst>
                <a:tab pos="6302375" algn="l"/>
              </a:tabLst>
              <a:defRPr>
                <a:solidFill>
                  <a:schemeClr val="tx1"/>
                </a:solidFill>
                <a:latin typeface="Arial" panose="020B0604020202020204" pitchFamily="34" charset="0"/>
              </a:defRPr>
            </a:lvl4pPr>
            <a:lvl5pPr eaLnBrk="0" fontAlgn="base" hangingPunct="0">
              <a:spcBef>
                <a:spcPct val="0"/>
              </a:spcBef>
              <a:spcAft>
                <a:spcPct val="0"/>
              </a:spcAft>
              <a:tabLst>
                <a:tab pos="6302375" algn="l"/>
              </a:tabLst>
              <a:defRPr>
                <a:solidFill>
                  <a:schemeClr val="tx1"/>
                </a:solidFill>
                <a:latin typeface="Arial" panose="020B0604020202020204" pitchFamily="34" charset="0"/>
              </a:defRPr>
            </a:lvl5pPr>
            <a:lvl6pPr eaLnBrk="0" fontAlgn="base" hangingPunct="0">
              <a:spcBef>
                <a:spcPct val="0"/>
              </a:spcBef>
              <a:spcAft>
                <a:spcPct val="0"/>
              </a:spcAft>
              <a:tabLst>
                <a:tab pos="6302375" algn="l"/>
              </a:tabLst>
              <a:defRPr>
                <a:solidFill>
                  <a:schemeClr val="tx1"/>
                </a:solidFill>
                <a:latin typeface="Arial" panose="020B0604020202020204" pitchFamily="34" charset="0"/>
              </a:defRPr>
            </a:lvl6pPr>
            <a:lvl7pPr eaLnBrk="0" fontAlgn="base" hangingPunct="0">
              <a:spcBef>
                <a:spcPct val="0"/>
              </a:spcBef>
              <a:spcAft>
                <a:spcPct val="0"/>
              </a:spcAft>
              <a:tabLst>
                <a:tab pos="6302375" algn="l"/>
              </a:tabLst>
              <a:defRPr>
                <a:solidFill>
                  <a:schemeClr val="tx1"/>
                </a:solidFill>
                <a:latin typeface="Arial" panose="020B0604020202020204" pitchFamily="34" charset="0"/>
              </a:defRPr>
            </a:lvl7pPr>
            <a:lvl8pPr eaLnBrk="0" fontAlgn="base" hangingPunct="0">
              <a:spcBef>
                <a:spcPct val="0"/>
              </a:spcBef>
              <a:spcAft>
                <a:spcPct val="0"/>
              </a:spcAft>
              <a:tabLst>
                <a:tab pos="6302375" algn="l"/>
              </a:tabLst>
              <a:defRPr>
                <a:solidFill>
                  <a:schemeClr val="tx1"/>
                </a:solidFill>
                <a:latin typeface="Arial" panose="020B0604020202020204" pitchFamily="34" charset="0"/>
              </a:defRPr>
            </a:lvl8pPr>
            <a:lvl9pPr eaLnBrk="0" fontAlgn="base" hangingPunct="0">
              <a:spcBef>
                <a:spcPct val="0"/>
              </a:spcBef>
              <a:spcAft>
                <a:spcPct val="0"/>
              </a:spcAft>
              <a:tabLst>
                <a:tab pos="63023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302375" algn="l"/>
              </a:tabLst>
            </a:pPr>
            <a:r>
              <a:rPr kumimoji="0" lang="en-US" altLang="en-US" sz="2800" b="1" i="0" u="none" strike="noStrike" cap="none" normalizeH="0" baseline="0" dirty="0">
                <a:ln>
                  <a:noFill/>
                </a:ln>
                <a:solidFill>
                  <a:srgbClr val="FF0000"/>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Oval 23">
            <a:extLst>
              <a:ext uri="{FF2B5EF4-FFF2-40B4-BE49-F238E27FC236}">
                <a16:creationId xmlns:a16="http://schemas.microsoft.com/office/drawing/2014/main" id="{6DBD708F-4340-4818-9DBC-0CE3902C4C8E}"/>
              </a:ext>
            </a:extLst>
          </p:cNvPr>
          <p:cNvSpPr/>
          <p:nvPr/>
        </p:nvSpPr>
        <p:spPr>
          <a:xfrm>
            <a:off x="6777199" y="6270474"/>
            <a:ext cx="773365" cy="3961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91E8EA1-F5F1-41E8-B64F-8E90196E3576}"/>
              </a:ext>
            </a:extLst>
          </p:cNvPr>
          <p:cNvSpPr/>
          <p:nvPr/>
        </p:nvSpPr>
        <p:spPr>
          <a:xfrm>
            <a:off x="8570697" y="6201105"/>
            <a:ext cx="773365" cy="4877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C486EB0-335B-4406-DB1F-3B0ECB719F1D}"/>
              </a:ext>
            </a:extLst>
          </p:cNvPr>
          <p:cNvSpPr/>
          <p:nvPr/>
        </p:nvSpPr>
        <p:spPr>
          <a:xfrm>
            <a:off x="2630733" y="3687656"/>
            <a:ext cx="1474787" cy="8585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425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0667-3CE7-DC72-FCDF-69DFC42E736D}"/>
              </a:ext>
            </a:extLst>
          </p:cNvPr>
          <p:cNvSpPr>
            <a:spLocks noGrp="1"/>
          </p:cNvSpPr>
          <p:nvPr>
            <p:ph type="title"/>
          </p:nvPr>
        </p:nvSpPr>
        <p:spPr/>
        <p:txBody>
          <a:bodyPr/>
          <a:lstStyle/>
          <a:p>
            <a:r>
              <a:rPr lang="en-US" dirty="0">
                <a:solidFill>
                  <a:srgbClr val="002060"/>
                </a:solidFill>
              </a:rPr>
              <a:t>Summary</a:t>
            </a:r>
          </a:p>
        </p:txBody>
      </p:sp>
      <p:sp>
        <p:nvSpPr>
          <p:cNvPr id="3" name="Content Placeholder 2">
            <a:extLst>
              <a:ext uri="{FF2B5EF4-FFF2-40B4-BE49-F238E27FC236}">
                <a16:creationId xmlns:a16="http://schemas.microsoft.com/office/drawing/2014/main" id="{E2D7CC4D-2807-3A91-A960-3E42D2B2778C}"/>
              </a:ext>
            </a:extLst>
          </p:cNvPr>
          <p:cNvSpPr>
            <a:spLocks noGrp="1"/>
          </p:cNvSpPr>
          <p:nvPr>
            <p:ph idx="1"/>
          </p:nvPr>
        </p:nvSpPr>
        <p:spPr>
          <a:xfrm>
            <a:off x="838200" y="1572957"/>
            <a:ext cx="10515600" cy="4667250"/>
          </a:xfrm>
        </p:spPr>
        <p:txBody>
          <a:bodyPr>
            <a:normAutofit fontScale="92500"/>
          </a:bodyPr>
          <a:lstStyle/>
          <a:p>
            <a:pPr>
              <a:buFont typeface="Arial" panose="020B0604020202020204" pitchFamily="34" charset="0"/>
              <a:buChar char="•"/>
            </a:pPr>
            <a:r>
              <a:rPr lang="en-US" dirty="0">
                <a:solidFill>
                  <a:srgbClr val="002060"/>
                </a:solidFill>
              </a:rPr>
              <a:t>Prioritize life-threatening trauma before managing contamination</a:t>
            </a:r>
          </a:p>
          <a:p>
            <a:pPr>
              <a:buFont typeface="Arial" panose="020B0604020202020204" pitchFamily="34" charset="0"/>
              <a:buChar char="•"/>
            </a:pPr>
            <a:r>
              <a:rPr lang="en-US" dirty="0">
                <a:solidFill>
                  <a:srgbClr val="002060"/>
                </a:solidFill>
              </a:rPr>
              <a:t>Determine the likely contamination pathways: Skin, inhalation, ingestion, or wound</a:t>
            </a:r>
          </a:p>
          <a:p>
            <a:pPr>
              <a:buFont typeface="Arial" panose="020B0604020202020204" pitchFamily="34" charset="0"/>
              <a:buChar char="•"/>
            </a:pPr>
            <a:r>
              <a:rPr lang="en-US" dirty="0">
                <a:solidFill>
                  <a:srgbClr val="002060"/>
                </a:solidFill>
              </a:rPr>
              <a:t>Use reference values (ALI, CDG, DRL) to identify potential health concerns and know when to seek consult</a:t>
            </a:r>
          </a:p>
          <a:p>
            <a:pPr>
              <a:buFont typeface="Arial" panose="020B0604020202020204" pitchFamily="34" charset="0"/>
              <a:buChar char="•"/>
            </a:pPr>
            <a:r>
              <a:rPr lang="en-US" dirty="0">
                <a:solidFill>
                  <a:srgbClr val="002060"/>
                </a:solidFill>
              </a:rPr>
              <a:t>Manage external contamination by gentle skin decontamination and careful wound assessment to prevent internalization</a:t>
            </a:r>
          </a:p>
          <a:p>
            <a:pPr>
              <a:buFont typeface="Arial" panose="020B0604020202020204" pitchFamily="34" charset="0"/>
              <a:buChar char="•"/>
            </a:pPr>
            <a:r>
              <a:rPr lang="en-US" dirty="0">
                <a:solidFill>
                  <a:srgbClr val="002060"/>
                </a:solidFill>
              </a:rPr>
              <a:t>Assess inhalation and/or ingestion of contaminants via nasal swabs or bioassays; treat with DTPA or Prussian Blue when appropriate</a:t>
            </a:r>
          </a:p>
          <a:p>
            <a:pPr marL="0" indent="0">
              <a:buNone/>
            </a:pPr>
            <a:r>
              <a:rPr lang="en-US" b="1" i="1" dirty="0">
                <a:solidFill>
                  <a:srgbClr val="002060"/>
                </a:solidFill>
              </a:rPr>
              <a:t>Focus on Triggers, Not Complex Math.</a:t>
            </a:r>
            <a:r>
              <a:rPr lang="en-US" i="1" dirty="0">
                <a:solidFill>
                  <a:srgbClr val="002060"/>
                </a:solidFill>
              </a:rPr>
              <a:t> Teams aren’t expected to calculate doses, just recognize elevated readings and escalate to experts</a:t>
            </a:r>
          </a:p>
          <a:p>
            <a:endParaRPr lang="en-US" dirty="0"/>
          </a:p>
        </p:txBody>
      </p:sp>
    </p:spTree>
    <p:extLst>
      <p:ext uri="{BB962C8B-B14F-4D97-AF65-F5344CB8AC3E}">
        <p14:creationId xmlns:p14="http://schemas.microsoft.com/office/powerpoint/2010/main" val="1338950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50.jpeg">
            <a:extLst>
              <a:ext uri="{FF2B5EF4-FFF2-40B4-BE49-F238E27FC236}">
                <a16:creationId xmlns:a16="http://schemas.microsoft.com/office/drawing/2014/main" id="{E7476FD9-EA3A-40FB-AFB1-C5BF21E84003}"/>
              </a:ext>
            </a:extLst>
          </p:cNvPr>
          <p:cNvPicPr>
            <a:picLocks noChangeAspect="1" noChangeArrowheads="1"/>
          </p:cNvPicPr>
          <p:nvPr/>
        </p:nvPicPr>
        <p:blipFill>
          <a:blip r:embed="R26310e7952674123">
            <a:extLst>
              <a:ext uri="{28A0092B-C50C-407E-A947-70E740481C1C}">
                <a14:useLocalDpi xmlns:a14="http://schemas.microsoft.com/office/drawing/2010/main" val="0"/>
              </a:ext>
            </a:extLst>
          </a:blip>
          <a:srcRect/>
          <a:stretch>
            <a:fillRect/>
          </a:stretch>
        </p:blipFill>
        <p:spPr bwMode="auto">
          <a:xfrm>
            <a:off x="95250" y="5962650"/>
            <a:ext cx="631825" cy="6715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C927D6-58D7-4ABA-BA39-0AD9A7DA7355}"/>
              </a:ext>
            </a:extLst>
          </p:cNvPr>
          <p:cNvSpPr>
            <a:spLocks noChangeArrowheads="1"/>
          </p:cNvSpPr>
          <p:nvPr/>
        </p:nvSpPr>
        <p:spPr bwMode="auto">
          <a:xfrm>
            <a:off x="0" y="74755"/>
            <a:ext cx="12192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4400" b="1" dirty="0">
                <a:solidFill>
                  <a:srgbClr val="002060"/>
                </a:solidFill>
              </a:rPr>
              <a:t>Thank You!</a:t>
            </a:r>
          </a:p>
        </p:txBody>
      </p:sp>
      <p:sp>
        <p:nvSpPr>
          <p:cNvPr id="5" name="Rectangle 4">
            <a:extLst>
              <a:ext uri="{FF2B5EF4-FFF2-40B4-BE49-F238E27FC236}">
                <a16:creationId xmlns:a16="http://schemas.microsoft.com/office/drawing/2014/main" id="{09C0E2C8-65F6-4AA1-BBC4-38847065A9BC}"/>
              </a:ext>
            </a:extLst>
          </p:cNvPr>
          <p:cNvSpPr>
            <a:spLocks noChangeArrowheads="1"/>
          </p:cNvSpPr>
          <p:nvPr/>
        </p:nvSpPr>
        <p:spPr bwMode="auto">
          <a:xfrm>
            <a:off x="6715126" y="1594716"/>
            <a:ext cx="547687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63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Nicholas Dainiak, MD, FACP </a:t>
            </a: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Clinical </a:t>
            </a:r>
            <a:r>
              <a:rPr kumimoji="0" lang="en-US" altLang="en-US" b="0" i="0" u="none" strike="noStrike" cap="none" normalizeH="0" baseline="0" dirty="0">
                <a:ln>
                  <a:noFill/>
                </a:ln>
                <a:solidFill>
                  <a:srgbClr val="002060"/>
                </a:solidFill>
                <a:effectLst/>
                <a:ea typeface="Calibri" panose="020F0502020204030204" pitchFamily="34" charset="0"/>
                <a:cs typeface="Arial" panose="020B0604020202020204" pitchFamily="34" charset="0"/>
              </a:rPr>
              <a:t>Professor</a:t>
            </a:r>
            <a:endParaRPr kumimoji="0" lang="en-US" altLang="en-US" b="0" i="0" u="none" strike="noStrike" cap="none" normalizeH="0" baseline="0" dirty="0">
              <a:ln>
                <a:noFill/>
              </a:ln>
              <a:solidFill>
                <a:srgbClr val="002060"/>
              </a:solidFill>
              <a:effectLst/>
            </a:endParaRP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Department of Therapeutic Radiology </a:t>
            </a: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Director, CT Biodosimetry Laboratory at Yale </a:t>
            </a: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Yale University School of </a:t>
            </a:r>
            <a:r>
              <a:rPr kumimoji="0" lang="en-US" altLang="en-US" b="0" i="0" u="none" strike="noStrike" cap="none" normalizeH="0" baseline="0" dirty="0">
                <a:ln>
                  <a:noFill/>
                </a:ln>
                <a:solidFill>
                  <a:srgbClr val="002060"/>
                </a:solidFill>
                <a:effectLst/>
                <a:ea typeface="Calibri" panose="020F0502020204030204" pitchFamily="34" charset="0"/>
                <a:cs typeface="Arial" panose="020B0604020202020204" pitchFamily="34" charset="0"/>
              </a:rPr>
              <a:t>Medicine</a:t>
            </a:r>
            <a:endParaRPr kumimoji="0" lang="en-US" altLang="en-US" b="0" i="0" u="none" strike="noStrike" cap="none" normalizeH="0" baseline="0" dirty="0">
              <a:ln>
                <a:noFill/>
              </a:ln>
              <a:solidFill>
                <a:srgbClr val="002060"/>
              </a:solidFill>
              <a:effectLst/>
            </a:endParaRPr>
          </a:p>
          <a:p>
            <a:pPr marL="0" marR="0" lvl="0" indent="635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PO </a:t>
            </a:r>
            <a:r>
              <a:rPr kumimoji="0" lang="en-US" altLang="en-US" b="0" i="0" u="none" strike="noStrike" cap="none" normalizeH="0" baseline="0" dirty="0">
                <a:ln>
                  <a:noFill/>
                </a:ln>
                <a:solidFill>
                  <a:srgbClr val="002060"/>
                </a:solidFill>
                <a:effectLst/>
                <a:ea typeface="Calibri" panose="020F0502020204030204" pitchFamily="34" charset="0"/>
                <a:cs typeface="Arial" panose="020B0604020202020204" pitchFamily="34" charset="0"/>
              </a:rPr>
              <a:t>Box 08040</a:t>
            </a:r>
            <a:endParaRPr kumimoji="0" lang="en-US" altLang="en-US" b="0" i="0" u="none" strike="noStrike" cap="none" normalizeH="0" baseline="0" dirty="0">
              <a:ln>
                <a:noFill/>
              </a:ln>
              <a:solidFill>
                <a:srgbClr val="002060"/>
              </a:solidFill>
              <a:effectLst/>
            </a:endParaRP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333 Cedar </a:t>
            </a:r>
            <a:r>
              <a:rPr kumimoji="0" lang="en-US" altLang="en-US" b="0" i="0" u="none" strike="noStrike" cap="none" normalizeH="0" baseline="0" dirty="0">
                <a:ln>
                  <a:noFill/>
                </a:ln>
                <a:solidFill>
                  <a:srgbClr val="002060"/>
                </a:solidFill>
                <a:effectLst/>
                <a:ea typeface="Calibri" panose="020F0502020204030204" pitchFamily="34" charset="0"/>
                <a:cs typeface="Arial" panose="020B0604020202020204" pitchFamily="34" charset="0"/>
              </a:rPr>
              <a:t>Street</a:t>
            </a:r>
            <a:endParaRPr kumimoji="0" lang="en-US" altLang="en-US" b="0" i="0" u="none" strike="noStrike" cap="none" normalizeH="0" baseline="0" dirty="0">
              <a:ln>
                <a:noFill/>
              </a:ln>
              <a:solidFill>
                <a:srgbClr val="002060"/>
              </a:solidFill>
              <a:effectLst/>
            </a:endParaRP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New Haven, CT </a:t>
            </a: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2060"/>
                </a:solidFill>
                <a:effectLst/>
                <a:ea typeface="Calibri" panose="020F0502020204030204" pitchFamily="34" charset="0"/>
                <a:cs typeface="Arial" panose="020B0604020202020204" pitchFamily="34" charset="0"/>
              </a:rPr>
              <a:t>06520</a:t>
            </a:r>
            <a:endParaRPr kumimoji="0" lang="en-US" altLang="en-US" b="0" i="0" u="none" strike="noStrike" cap="none" normalizeH="0" baseline="0" dirty="0">
              <a:ln>
                <a:noFill/>
              </a:ln>
              <a:solidFill>
                <a:srgbClr val="002060"/>
              </a:solidFill>
              <a:effectLst/>
            </a:endParaRPr>
          </a:p>
          <a:p>
            <a:pPr marL="0" marR="0" lvl="0" indent="6350" algn="l" defTabSz="914400" rtl="0" eaLnBrk="0" fontAlgn="base" latinLnBrk="0" hangingPunct="0">
              <a:lnSpc>
                <a:spcPct val="100000"/>
              </a:lnSpc>
              <a:spcBef>
                <a:spcPct val="0"/>
              </a:spcBef>
              <a:spcAft>
                <a:spcPct val="0"/>
              </a:spcAft>
              <a:buClrTx/>
              <a:buSzTx/>
              <a:buFontTx/>
              <a:buNone/>
              <a:tabLst/>
            </a:pPr>
            <a:endParaRPr kumimoji="0" lang="en-US" altLang="en-US" b="0" i="0" u="sng"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hlinkClick r:id="rcIddc5c905f37ec4d22"/>
            </a:endParaRPr>
          </a:p>
          <a:p>
            <a:pPr marL="0" marR="0" lvl="0" indent="6350" algn="l" defTabSz="914400" rtl="0" eaLnBrk="0" fontAlgn="base" latinLnBrk="0" hangingPunct="0">
              <a:lnSpc>
                <a:spcPct val="100000"/>
              </a:lnSpc>
              <a:spcBef>
                <a:spcPct val="0"/>
              </a:spcBef>
              <a:spcAft>
                <a:spcPct val="0"/>
              </a:spcAft>
              <a:buClrTx/>
              <a:buSzTx/>
              <a:buFontTx/>
              <a:buNone/>
              <a:tabLst/>
            </a:pPr>
            <a:endParaRPr lang="en-US" altLang="en-US" u="sng" dirty="0">
              <a:solidFill>
                <a:srgbClr val="9E95C6"/>
              </a:solidFill>
              <a:ea typeface="Calibri" panose="020F0502020204030204" pitchFamily="34" charset="0"/>
              <a:cs typeface="Arial" panose="020B0604020202020204" pitchFamily="34" charset="0"/>
              <a:hlinkClick r:id="rcIddc5c905f37ec4d22"/>
            </a:endParaRP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hlinkClick r:id="rcIddc5c905f37ec4d22"/>
              </a:rPr>
              <a:t>NickDa</a:t>
            </a:r>
            <a:r>
              <a:rPr kumimoji="0" lang="en-US" altLang="en-US" b="0" i="0" u="sng" strike="noStrike" cap="none" normalizeH="0" baseline="0" dirty="0">
                <a:ln>
                  <a:noFill/>
                </a:ln>
                <a:solidFill>
                  <a:srgbClr val="908CA8"/>
                </a:solidFill>
                <a:effectLst/>
                <a:latin typeface="Arial" panose="020B0604020202020204" pitchFamily="34" charset="0"/>
                <a:ea typeface="Calibri" panose="020F0502020204030204" pitchFamily="34" charset="0"/>
                <a:cs typeface="Arial" panose="020B0604020202020204" pitchFamily="34" charset="0"/>
                <a:hlinkClick r:id="rcIddc5c905f37ec4d22"/>
              </a:rPr>
              <a:t>i</a:t>
            </a:r>
            <a:r>
              <a:rPr kumimoji="0" lang="en-US" altLang="en-US" b="0" i="0" u="sng"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hlinkClick r:id="rcIddc5c905f37ec4d22"/>
              </a:rPr>
              <a:t>nM</a:t>
            </a:r>
            <a:r>
              <a:rPr kumimoji="0" lang="en-US" altLang="en-US" b="0" i="0" u="sng"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hlinkClick r:id="rcIdca3141808b214e80"/>
              </a:rPr>
              <a:t>D@aol.com</a:t>
            </a:r>
            <a:r>
              <a:rPr kumimoji="0" lang="en-US" altLang="en-US" b="0" i="0" u="none"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6350" algn="l"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hlinkClick r:id="rcId74f4aed6b12f4996"/>
              </a:rPr>
              <a:t>Nicho</a:t>
            </a:r>
            <a:r>
              <a:rPr kumimoji="0" lang="en-US" altLang="en-US" b="0" i="0" u="sng" strike="noStrike" cap="none" normalizeH="0" baseline="0" dirty="0">
                <a:ln>
                  <a:noFill/>
                </a:ln>
                <a:solidFill>
                  <a:srgbClr val="908CA8"/>
                </a:solidFill>
                <a:effectLst/>
                <a:latin typeface="Arial" panose="020B0604020202020204" pitchFamily="34" charset="0"/>
                <a:ea typeface="Calibri" panose="020F0502020204030204" pitchFamily="34" charset="0"/>
                <a:cs typeface="Arial" panose="020B0604020202020204" pitchFamily="34" charset="0"/>
                <a:hlinkClick r:id="rcId74f4aed6b12f4996"/>
              </a:rPr>
              <a:t>l</a:t>
            </a:r>
            <a:r>
              <a:rPr kumimoji="0" lang="en-US" altLang="en-US" b="0" i="0" u="sng" strike="noStrike" cap="none" normalizeH="0" baseline="0" dirty="0">
                <a:ln>
                  <a:noFill/>
                </a:ln>
                <a:solidFill>
                  <a:srgbClr val="9E95C6"/>
                </a:solidFill>
                <a:effectLst/>
                <a:latin typeface="Arial" panose="020B0604020202020204" pitchFamily="34" charset="0"/>
                <a:ea typeface="Calibri" panose="020F0502020204030204" pitchFamily="34" charset="0"/>
                <a:cs typeface="Arial" panose="020B0604020202020204" pitchFamily="34" charset="0"/>
                <a:hlinkClick r:id="rcId74f4aed6b12f4996"/>
              </a:rPr>
              <a:t>as.Dainiak@Yale.edu</a:t>
            </a:r>
            <a:endParaRPr kumimoji="0" lang="en-US" altLang="en-US" b="0" i="0" u="none" strike="noStrike" cap="none" normalizeH="0" baseline="0" dirty="0">
              <a:ln>
                <a:noFill/>
              </a:ln>
              <a:solidFill>
                <a:schemeClr val="tx1"/>
              </a:solidFill>
              <a:effectLst/>
            </a:endParaRPr>
          </a:p>
          <a:p>
            <a:pPr marL="0" marR="0" lvl="0" indent="635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21318295-016D-420E-B199-79E68650536C}"/>
              </a:ext>
            </a:extLst>
          </p:cNvPr>
          <p:cNvSpPr>
            <a:spLocks noChangeArrowheads="1"/>
          </p:cNvSpPr>
          <p:nvPr/>
        </p:nvSpPr>
        <p:spPr bwMode="auto">
          <a:xfrm>
            <a:off x="0" y="917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a:ln>
                  <a:noFill/>
                </a:ln>
                <a:solidFill>
                  <a:schemeClr val="tx1"/>
                </a:solidFill>
                <a:effectLst/>
                <a:latin typeface="Arial" panose="020B0604020202020204" pitchFamily="34" charset="0"/>
                <a:ea typeface="Calibri" panose="020F050202020403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847C984B-934D-40E4-90E1-EB5C1402E3BA}"/>
              </a:ext>
            </a:extLst>
          </p:cNvPr>
          <p:cNvPicPr>
            <a:picLocks noChangeAspect="1"/>
          </p:cNvPicPr>
          <p:nvPr/>
        </p:nvPicPr>
        <p:blipFill>
          <a:blip r:embed="R70651812fcde4699" cstate="print">
            <a:extLst>
              <a:ext uri="{28A0092B-C50C-407E-A947-70E740481C1C}">
                <a14:useLocalDpi xmlns:a14="http://schemas.microsoft.com/office/drawing/2010/main" val="0"/>
              </a:ext>
            </a:extLst>
          </a:blip>
          <a:stretch>
            <a:fillRect/>
          </a:stretch>
        </p:blipFill>
        <p:spPr>
          <a:xfrm>
            <a:off x="411162" y="1431924"/>
            <a:ext cx="5983204" cy="4271609"/>
          </a:xfrm>
          <a:prstGeom prst="rect">
            <a:avLst/>
          </a:prstGeom>
        </p:spPr>
      </p:pic>
    </p:spTree>
    <p:extLst>
      <p:ext uri="{BB962C8B-B14F-4D97-AF65-F5344CB8AC3E}">
        <p14:creationId xmlns:p14="http://schemas.microsoft.com/office/powerpoint/2010/main" val="3799285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3059E-6E53-4DC1-B772-4EF700BFFB8E}"/>
              </a:ext>
            </a:extLst>
          </p:cNvPr>
          <p:cNvSpPr>
            <a:spLocks noGrp="1"/>
          </p:cNvSpPr>
          <p:nvPr>
            <p:ph type="title"/>
          </p:nvPr>
        </p:nvSpPr>
        <p:spPr>
          <a:xfrm>
            <a:off x="158044" y="394977"/>
            <a:ext cx="12192000" cy="1450757"/>
          </a:xfrm>
        </p:spPr>
        <p:txBody>
          <a:bodyPr>
            <a:normAutofit/>
          </a:bodyPr>
          <a:lstStyle/>
          <a:p>
            <a:r>
              <a:rPr lang="en-US" sz="4600" b="1" dirty="0"/>
              <a:t>In Loving Memory of Dr. Michael </a:t>
            </a:r>
            <a:r>
              <a:rPr lang="en-US" sz="4600" b="1" dirty="0" err="1"/>
              <a:t>Frogel</a:t>
            </a:r>
            <a:r>
              <a:rPr lang="en-US" sz="4600" b="1" dirty="0"/>
              <a:t> (1950 – 2024)</a:t>
            </a:r>
          </a:p>
        </p:txBody>
      </p:sp>
      <p:pic>
        <p:nvPicPr>
          <p:cNvPr id="4" name="Picture 3">
            <a:extLst>
              <a:ext uri="{FF2B5EF4-FFF2-40B4-BE49-F238E27FC236}">
                <a16:creationId xmlns:a16="http://schemas.microsoft.com/office/drawing/2014/main" id="{C95EECAA-6250-4057-AF5C-A54159B8D881}"/>
              </a:ext>
            </a:extLst>
          </p:cNvPr>
          <p:cNvPicPr/>
          <p:nvPr/>
        </p:nvPicPr>
        <p:blipFill>
          <a:blip r:embed="R4aa3bfe02aa64009" cstate="print">
            <a:extLst>
              <a:ext uri="{28A0092B-C50C-407E-A947-70E740481C1C}">
                <a14:useLocalDpi xmlns:a14="http://schemas.microsoft.com/office/drawing/2010/main" val="0"/>
              </a:ext>
            </a:extLst>
          </a:blip>
          <a:srcRect/>
          <a:stretch>
            <a:fillRect/>
          </a:stretch>
        </p:blipFill>
        <p:spPr bwMode="auto">
          <a:xfrm>
            <a:off x="438155" y="1854355"/>
            <a:ext cx="2178756" cy="2313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CF7C723D-687B-4717-A912-3B6E0507E088}"/>
              </a:ext>
            </a:extLst>
          </p:cNvPr>
          <p:cNvSpPr/>
          <p:nvPr/>
        </p:nvSpPr>
        <p:spPr>
          <a:xfrm>
            <a:off x="2866450" y="1916977"/>
            <a:ext cx="9227165" cy="1107996"/>
          </a:xfrm>
          <a:prstGeom prst="rect">
            <a:avLst/>
          </a:prstGeom>
        </p:spPr>
        <p:txBody>
          <a:bodyPr wrap="square">
            <a:spAutoFit/>
          </a:bodyPr>
          <a:lstStyle/>
          <a:p>
            <a:r>
              <a:rPr lang="en-US" sz="2200" dirty="0"/>
              <a:t>“The Pediatric Disaster Coalition believes that it is imperative to realize that children and their needs must be specifically addressed in all stages of preparedness, response, and recovery” – Dr. Michael </a:t>
            </a:r>
            <a:r>
              <a:rPr lang="en-US" sz="2200" dirty="0" err="1"/>
              <a:t>Frogel</a:t>
            </a:r>
            <a:endParaRPr lang="en-US" sz="2200" dirty="0"/>
          </a:p>
        </p:txBody>
      </p:sp>
      <p:pic>
        <p:nvPicPr>
          <p:cNvPr id="8" name="Picture 2" descr="C:\Users\jjermyn\AppData\Local\Microsoft\Windows\Temporary Internet Files\Content.Outlook\N2UNXPCC\PDNYC_Logo_circle2.jpg">
            <a:extLst>
              <a:ext uri="{FF2B5EF4-FFF2-40B4-BE49-F238E27FC236}">
                <a16:creationId xmlns:a16="http://schemas.microsoft.com/office/drawing/2014/main" id="{2A5A5369-2033-EBB1-1A22-A01CDAF1AF61}"/>
              </a:ext>
            </a:extLst>
          </p:cNvPr>
          <p:cNvPicPr>
            <a:picLocks noChangeAspect="1" noChangeArrowheads="1"/>
          </p:cNvPicPr>
          <p:nvPr/>
        </p:nvPicPr>
        <p:blipFill>
          <a:blip r:embed="R198bfeecdd8c499d" cstate="print">
            <a:extLst>
              <a:ext uri="{28A0092B-C50C-407E-A947-70E740481C1C}">
                <a14:useLocalDpi xmlns:a14="http://schemas.microsoft.com/office/drawing/2010/main" val="0"/>
              </a:ext>
            </a:extLst>
          </a:blip>
          <a:srcRect/>
          <a:stretch>
            <a:fillRect/>
          </a:stretch>
        </p:blipFill>
        <p:spPr bwMode="auto">
          <a:xfrm>
            <a:off x="782332" y="4479261"/>
            <a:ext cx="1391693" cy="13916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8C41766-A181-BCA9-FF7B-53675E9DD4E6}"/>
              </a:ext>
            </a:extLst>
          </p:cNvPr>
          <p:cNvSpPr txBox="1"/>
          <p:nvPr/>
        </p:nvSpPr>
        <p:spPr>
          <a:xfrm>
            <a:off x="7248219" y="3713150"/>
            <a:ext cx="3777278" cy="923330"/>
          </a:xfrm>
          <a:prstGeom prst="rect">
            <a:avLst/>
          </a:prstGeom>
          <a:noFill/>
        </p:spPr>
        <p:txBody>
          <a:bodyPr wrap="square" rtlCol="0">
            <a:spAutoFit/>
          </a:bodyPr>
          <a:lstStyle/>
          <a:p>
            <a:r>
              <a:rPr lang="en-US" b="1" dirty="0"/>
              <a:t>Photo: John Jermyn and Dr. </a:t>
            </a:r>
            <a:r>
              <a:rPr lang="en-US" b="1" dirty="0" err="1"/>
              <a:t>Frogel</a:t>
            </a:r>
            <a:r>
              <a:rPr lang="en-US" b="1" dirty="0"/>
              <a:t>,</a:t>
            </a:r>
          </a:p>
          <a:p>
            <a:r>
              <a:rPr lang="en-US" b="1" dirty="0"/>
              <a:t>2017 National Healthcare Coalition Preparedness Conference </a:t>
            </a:r>
          </a:p>
        </p:txBody>
      </p:sp>
      <p:pic>
        <p:nvPicPr>
          <p:cNvPr id="11" name="Picture 10">
            <a:extLst>
              <a:ext uri="{FF2B5EF4-FFF2-40B4-BE49-F238E27FC236}">
                <a16:creationId xmlns:a16="http://schemas.microsoft.com/office/drawing/2014/main" id="{2D2567BE-F801-E76B-287E-489CDE4E55EB}"/>
              </a:ext>
            </a:extLst>
          </p:cNvPr>
          <p:cNvPicPr>
            <a:picLocks noChangeAspect="1"/>
          </p:cNvPicPr>
          <p:nvPr/>
        </p:nvPicPr>
        <p:blipFill>
          <a:blip r:embed="R94f8b54df6744a52" r:link="rcIde65eeab74d984620">
            <a:extLst>
              <a:ext uri="{28A0092B-C50C-407E-A947-70E740481C1C}">
                <a14:useLocalDpi xmlns:a14="http://schemas.microsoft.com/office/drawing/2010/main" val="0"/>
              </a:ext>
            </a:extLst>
          </a:blip>
          <a:srcRect/>
          <a:stretch>
            <a:fillRect/>
          </a:stretch>
        </p:blipFill>
        <p:spPr bwMode="auto">
          <a:xfrm>
            <a:off x="10422859" y="4479261"/>
            <a:ext cx="1670756" cy="1399394"/>
          </a:xfrm>
          <a:prstGeom prst="rect">
            <a:avLst/>
          </a:prstGeom>
          <a:noFill/>
          <a:ln>
            <a:noFill/>
          </a:ln>
        </p:spPr>
      </p:pic>
      <p:pic>
        <p:nvPicPr>
          <p:cNvPr id="14" name="Content Placeholder 6">
            <a:extLst>
              <a:ext uri="{FF2B5EF4-FFF2-40B4-BE49-F238E27FC236}">
                <a16:creationId xmlns:a16="http://schemas.microsoft.com/office/drawing/2014/main" id="{CCD45845-79E1-241E-682B-83FE496C3C43}"/>
              </a:ext>
            </a:extLst>
          </p:cNvPr>
          <p:cNvPicPr>
            <a:picLocks noGrp="1" noChangeAspect="1"/>
          </p:cNvPicPr>
          <p:nvPr>
            <p:ph idx="1"/>
          </p:nvPr>
        </p:nvPicPr>
        <p:blipFill>
          <a:blip r:embed="Rdcdfa0edbb52447b" cstate="print">
            <a:extLst>
              <a:ext uri="{28A0092B-C50C-407E-A947-70E740481C1C}">
                <a14:useLocalDpi xmlns:a14="http://schemas.microsoft.com/office/drawing/2010/main" val="0"/>
              </a:ext>
            </a:extLst>
          </a:blip>
          <a:stretch>
            <a:fillRect/>
          </a:stretch>
        </p:blipFill>
        <p:spPr>
          <a:xfrm>
            <a:off x="3108216" y="3335972"/>
            <a:ext cx="3975635" cy="2485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0008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81c79753a2034065" cstate="print"/>
          <a:stretch>
            <a:fillRect/>
          </a:stretch>
        </p:blipFill>
        <p:spPr>
          <a:xfrm>
            <a:off x="0" y="0"/>
            <a:ext cx="12191999" cy="6857999"/>
          </a:xfrm>
          <a:prstGeom prst="rect">
            <a:avLst/>
          </a:prstGeom>
        </p:spPr>
      </p:pic>
      <p:sp>
        <p:nvSpPr>
          <p:cNvPr id="4" name="object 4"/>
          <p:cNvSpPr txBox="1">
            <a:spLocks noGrp="1"/>
          </p:cNvSpPr>
          <p:nvPr>
            <p:ph type="body" idx="1"/>
          </p:nvPr>
        </p:nvSpPr>
        <p:spPr>
          <a:xfrm>
            <a:off x="4843123" y="2876751"/>
            <a:ext cx="5824877" cy="2341667"/>
          </a:xfrm>
          <a:prstGeom prst="rect">
            <a:avLst/>
          </a:prstGeom>
        </p:spPr>
        <p:txBody>
          <a:bodyPr vert="horz" wrap="square" lIns="0" tIns="12700" rIns="0" bIns="0" rtlCol="0">
            <a:spAutoFit/>
          </a:bodyPr>
          <a:lstStyle/>
          <a:p>
            <a:pPr marL="12700">
              <a:lnSpc>
                <a:spcPct val="100000"/>
              </a:lnSpc>
              <a:spcBef>
                <a:spcPts val="100"/>
              </a:spcBef>
            </a:pPr>
            <a:r>
              <a:rPr lang="en-US" sz="2800" dirty="0"/>
              <a:t>Jose Rodriguez</a:t>
            </a:r>
          </a:p>
          <a:p>
            <a:pPr marL="12700">
              <a:lnSpc>
                <a:spcPct val="100000"/>
              </a:lnSpc>
              <a:spcBef>
                <a:spcPts val="100"/>
              </a:spcBef>
            </a:pPr>
            <a:endParaRPr lang="en-US" sz="2800" dirty="0"/>
          </a:p>
          <a:p>
            <a:pPr marL="12700">
              <a:lnSpc>
                <a:spcPct val="100000"/>
              </a:lnSpc>
              <a:spcBef>
                <a:spcPts val="100"/>
              </a:spcBef>
            </a:pPr>
            <a:endParaRPr lang="en-US" sz="2800" dirty="0"/>
          </a:p>
          <a:p>
            <a:pPr marL="12700">
              <a:lnSpc>
                <a:spcPct val="100000"/>
              </a:lnSpc>
              <a:spcBef>
                <a:spcPts val="100"/>
              </a:spcBef>
            </a:pPr>
            <a:endParaRPr lang="en-US" sz="2800" dirty="0"/>
          </a:p>
          <a:p>
            <a:pPr marL="12700">
              <a:lnSpc>
                <a:spcPct val="100000"/>
              </a:lnSpc>
              <a:spcBef>
                <a:spcPts val="100"/>
              </a:spcBef>
            </a:pPr>
            <a:r>
              <a:rPr lang="en-US" sz="1800" dirty="0"/>
              <a:t>Disclaimer – all materials were presented at the NHCPC.</a:t>
            </a:r>
            <a:endParaRPr sz="1800" dirty="0"/>
          </a:p>
        </p:txBody>
      </p:sp>
      <p:sp>
        <p:nvSpPr>
          <p:cNvPr id="6" name="Title 5">
            <a:extLst>
              <a:ext uri="{FF2B5EF4-FFF2-40B4-BE49-F238E27FC236}">
                <a16:creationId xmlns:a16="http://schemas.microsoft.com/office/drawing/2014/main" id="{B128AE07-FF5A-40A4-AE37-6EAAEC2B93B3}"/>
              </a:ext>
            </a:extLst>
          </p:cNvPr>
          <p:cNvSpPr>
            <a:spLocks noGrp="1"/>
          </p:cNvSpPr>
          <p:nvPr>
            <p:ph type="title"/>
          </p:nvPr>
        </p:nvSpPr>
        <p:spPr>
          <a:xfrm>
            <a:off x="4572000" y="381000"/>
            <a:ext cx="7239000" cy="1107996"/>
          </a:xfrm>
        </p:spPr>
        <p:txBody>
          <a:bodyPr/>
          <a:lstStyle/>
          <a:p>
            <a:r>
              <a:rPr lang="en-US" dirty="0"/>
              <a:t>Summary of Two</a:t>
            </a:r>
            <a:br>
              <a:rPr lang="en-US" dirty="0"/>
            </a:br>
            <a:r>
              <a:rPr lang="en-US" dirty="0"/>
              <a:t> Presentations from NHCPC24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3BCA-7D82-F787-53DB-6716AA2183ED}"/>
              </a:ext>
            </a:extLst>
          </p:cNvPr>
          <p:cNvSpPr>
            <a:spLocks noGrp="1"/>
          </p:cNvSpPr>
          <p:nvPr>
            <p:ph type="title"/>
          </p:nvPr>
        </p:nvSpPr>
        <p:spPr/>
        <p:txBody>
          <a:bodyPr/>
          <a:lstStyle/>
          <a:p>
            <a:r>
              <a:rPr lang="en-US">
                <a:effectLst>
                  <a:outerShdw blurRad="38100" dist="38100" dir="2700000" algn="tl">
                    <a:srgbClr val="000000">
                      <a:alpha val="43137"/>
                    </a:srgbClr>
                  </a:outerShdw>
                </a:effectLst>
              </a:rPr>
              <a:t>Citywide Response</a:t>
            </a:r>
          </a:p>
        </p:txBody>
      </p:sp>
      <p:sp>
        <p:nvSpPr>
          <p:cNvPr id="3" name="Content Placeholder 2">
            <a:extLst>
              <a:ext uri="{FF2B5EF4-FFF2-40B4-BE49-F238E27FC236}">
                <a16:creationId xmlns:a16="http://schemas.microsoft.com/office/drawing/2014/main" id="{833A08BA-5BB8-85C8-5FD9-5E0C694065D5}"/>
              </a:ext>
            </a:extLst>
          </p:cNvPr>
          <p:cNvSpPr>
            <a:spLocks noGrp="1"/>
          </p:cNvSpPr>
          <p:nvPr>
            <p:ph idx="1"/>
          </p:nvPr>
        </p:nvSpPr>
        <p:spPr>
          <a:xfrm>
            <a:off x="896923" y="1590733"/>
            <a:ext cx="10515600" cy="4026530"/>
          </a:xfrm>
          <a:solidFill>
            <a:schemeClr val="accent4">
              <a:lumMod val="20000"/>
              <a:lumOff val="80000"/>
            </a:schemeClr>
          </a:solidFill>
        </p:spPr>
        <p:txBody>
          <a:bodyPr>
            <a:normAutofit/>
          </a:bodyPr>
          <a:lstStyle/>
          <a:p>
            <a:r>
              <a:rPr lang="en-US" dirty="0"/>
              <a:t>Radiological Response and Recovery Plan </a:t>
            </a:r>
          </a:p>
          <a:p>
            <a:pPr marL="457200" lvl="1" indent="0">
              <a:buNone/>
            </a:pPr>
            <a:endParaRPr lang="en-US" dirty="0"/>
          </a:p>
          <a:p>
            <a:pPr marL="457200" lvl="1" indent="0">
              <a:buNone/>
            </a:pPr>
            <a:r>
              <a:rPr lang="en-US" dirty="0"/>
              <a:t>The </a:t>
            </a:r>
            <a:r>
              <a:rPr lang="en-US" b="1" dirty="0"/>
              <a:t>early</a:t>
            </a:r>
            <a:r>
              <a:rPr lang="en-US" dirty="0"/>
              <a:t> citywide response activity includes:</a:t>
            </a:r>
          </a:p>
          <a:p>
            <a:pPr marL="914400" lvl="1" indent="-457200">
              <a:buFont typeface="+mj-lt"/>
              <a:buAutoNum type="arabicParenR"/>
            </a:pPr>
            <a:r>
              <a:rPr lang="en-US" b="1" dirty="0">
                <a:solidFill>
                  <a:srgbClr val="002060"/>
                </a:solidFill>
              </a:rPr>
              <a:t>Warn the public</a:t>
            </a:r>
          </a:p>
          <a:p>
            <a:pPr marL="914400" lvl="1" indent="-457200">
              <a:buFont typeface="+mj-lt"/>
              <a:buAutoNum type="arabicParenR"/>
            </a:pPr>
            <a:r>
              <a:rPr lang="en-US" b="1" dirty="0">
                <a:solidFill>
                  <a:srgbClr val="002060"/>
                </a:solidFill>
              </a:rPr>
              <a:t>Determine the extent of the contamination</a:t>
            </a:r>
          </a:p>
          <a:p>
            <a:pPr marL="914400" lvl="1" indent="-457200">
              <a:buFont typeface="+mj-lt"/>
              <a:buAutoNum type="arabicParenR"/>
            </a:pPr>
            <a:r>
              <a:rPr lang="en-US" b="1" dirty="0">
                <a:solidFill>
                  <a:srgbClr val="002060"/>
                </a:solidFill>
              </a:rPr>
              <a:t>Determine the hazard (record the exposure rates from contamination) </a:t>
            </a:r>
          </a:p>
          <a:p>
            <a:pPr marL="914400" lvl="1" indent="-457200">
              <a:buFont typeface="+mj-lt"/>
              <a:buAutoNum type="arabicParenR"/>
            </a:pPr>
            <a:r>
              <a:rPr lang="en-US" b="1" dirty="0">
                <a:solidFill>
                  <a:srgbClr val="002060"/>
                </a:solidFill>
              </a:rPr>
              <a:t>Share the exposure rate data and the contamination map with other city agencies (using “Rad-Responder”)</a:t>
            </a:r>
          </a:p>
          <a:p>
            <a:pPr marL="457200" lvl="1" indent="0" algn="ctr">
              <a:buNone/>
            </a:pPr>
            <a:endParaRPr lang="en-US" dirty="0">
              <a:solidFill>
                <a:srgbClr val="C00000"/>
              </a:solidFill>
            </a:endParaRPr>
          </a:p>
        </p:txBody>
      </p:sp>
    </p:spTree>
    <p:extLst>
      <p:ext uri="{BB962C8B-B14F-4D97-AF65-F5344CB8AC3E}">
        <p14:creationId xmlns:p14="http://schemas.microsoft.com/office/powerpoint/2010/main" val="1964308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1F10-BC1E-4152-9D18-BD5E42B3C559}"/>
              </a:ext>
            </a:extLst>
          </p:cNvPr>
          <p:cNvSpPr>
            <a:spLocks noGrp="1"/>
          </p:cNvSpPr>
          <p:nvPr>
            <p:ph type="title"/>
          </p:nvPr>
        </p:nvSpPr>
        <p:spPr>
          <a:xfrm>
            <a:off x="229801" y="58614"/>
            <a:ext cx="10880504" cy="553998"/>
          </a:xfrm>
        </p:spPr>
        <p:txBody>
          <a:bodyPr/>
          <a:lstStyle/>
          <a:p>
            <a:r>
              <a:rPr lang="en-US" dirty="0"/>
              <a:t>Presentation Summary of 2024 NHCPC</a:t>
            </a:r>
          </a:p>
        </p:txBody>
      </p:sp>
      <p:sp>
        <p:nvSpPr>
          <p:cNvPr id="3" name="Text Placeholder 2">
            <a:extLst>
              <a:ext uri="{FF2B5EF4-FFF2-40B4-BE49-F238E27FC236}">
                <a16:creationId xmlns:a16="http://schemas.microsoft.com/office/drawing/2014/main" id="{FEBFE2FC-19EE-4569-A72B-14C42A7E05AF}"/>
              </a:ext>
            </a:extLst>
          </p:cNvPr>
          <p:cNvSpPr>
            <a:spLocks noGrp="1"/>
          </p:cNvSpPr>
          <p:nvPr>
            <p:ph type="body" idx="1"/>
          </p:nvPr>
        </p:nvSpPr>
        <p:spPr>
          <a:xfrm>
            <a:off x="255200" y="1456598"/>
            <a:ext cx="11479600" cy="3990836"/>
          </a:xfrm>
        </p:spPr>
        <p:txBody>
          <a:bodyPr/>
          <a:lstStyle/>
          <a:p>
            <a:pPr marL="12700">
              <a:lnSpc>
                <a:spcPct val="100000"/>
              </a:lnSpc>
              <a:spcBef>
                <a:spcPts val="855"/>
              </a:spcBef>
            </a:pPr>
            <a:r>
              <a:rPr lang="en-US" sz="2000" dirty="0"/>
              <a:t>1. Response Plan for the Management of Dialysis Patients in Puerto Rico during Emergencies: 	</a:t>
            </a:r>
            <a:r>
              <a:rPr lang="en-US" sz="2000" u="sng" spc="-45" dirty="0">
                <a:uFill>
                  <a:solidFill>
                    <a:srgbClr val="000000"/>
                  </a:solidFill>
                </a:uFill>
                <a:latin typeface="Times New Roman"/>
                <a:cs typeface="Times New Roman"/>
              </a:rPr>
              <a:t>Dr. </a:t>
            </a:r>
            <a:r>
              <a:rPr lang="en-US" sz="2000" u="sng" dirty="0" err="1">
                <a:uFill>
                  <a:solidFill>
                    <a:srgbClr val="000000"/>
                  </a:solidFill>
                </a:uFill>
                <a:latin typeface="Times New Roman"/>
                <a:cs typeface="Times New Roman"/>
              </a:rPr>
              <a:t>Ángel</a:t>
            </a:r>
            <a:r>
              <a:rPr lang="en-US" sz="2000" u="sng" spc="-60" dirty="0">
                <a:uFill>
                  <a:solidFill>
                    <a:srgbClr val="000000"/>
                  </a:solidFill>
                </a:uFill>
                <a:latin typeface="Times New Roman"/>
                <a:cs typeface="Times New Roman"/>
              </a:rPr>
              <a:t> </a:t>
            </a:r>
            <a:r>
              <a:rPr lang="en-US" sz="2000" u="sng" dirty="0">
                <a:uFill>
                  <a:solidFill>
                    <a:srgbClr val="000000"/>
                  </a:solidFill>
                </a:uFill>
                <a:latin typeface="Times New Roman"/>
                <a:cs typeface="Times New Roman"/>
              </a:rPr>
              <a:t>D.</a:t>
            </a:r>
            <a:r>
              <a:rPr lang="en-US" sz="2000" u="sng" spc="-80" dirty="0">
                <a:uFill>
                  <a:solidFill>
                    <a:srgbClr val="000000"/>
                  </a:solidFill>
                </a:uFill>
                <a:latin typeface="Times New Roman"/>
                <a:cs typeface="Times New Roman"/>
              </a:rPr>
              <a:t> </a:t>
            </a:r>
            <a:r>
              <a:rPr lang="en-US" sz="2000" u="sng" spc="-20" dirty="0">
                <a:uFill>
                  <a:solidFill>
                    <a:srgbClr val="000000"/>
                  </a:solidFill>
                </a:uFill>
                <a:latin typeface="Times New Roman"/>
                <a:cs typeface="Times New Roman"/>
              </a:rPr>
              <a:t>Toledo</a:t>
            </a:r>
            <a:r>
              <a:rPr lang="en-US" sz="2000" u="sng" spc="-50" dirty="0">
                <a:uFill>
                  <a:solidFill>
                    <a:srgbClr val="000000"/>
                  </a:solidFill>
                </a:uFill>
                <a:latin typeface="Times New Roman"/>
                <a:cs typeface="Times New Roman"/>
              </a:rPr>
              <a:t> </a:t>
            </a:r>
            <a:r>
              <a:rPr lang="en-US" sz="2000" u="sng" dirty="0">
                <a:uFill>
                  <a:solidFill>
                    <a:srgbClr val="000000"/>
                  </a:solidFill>
                </a:uFill>
                <a:latin typeface="Times New Roman"/>
                <a:cs typeface="Times New Roman"/>
              </a:rPr>
              <a:t>Rodríguez</a:t>
            </a:r>
            <a:r>
              <a:rPr lang="en-US" sz="2000" u="sng" spc="-60" dirty="0">
                <a:uFill>
                  <a:solidFill>
                    <a:srgbClr val="000000"/>
                  </a:solidFill>
                </a:uFill>
                <a:latin typeface="Times New Roman"/>
                <a:cs typeface="Times New Roman"/>
              </a:rPr>
              <a:t> </a:t>
            </a:r>
            <a:r>
              <a:rPr lang="en-US" sz="2000" u="sng" spc="-25" dirty="0">
                <a:uFill>
                  <a:solidFill>
                    <a:srgbClr val="000000"/>
                  </a:solidFill>
                </a:uFill>
                <a:latin typeface="Times New Roman"/>
                <a:cs typeface="Times New Roman"/>
              </a:rPr>
              <a:t>PhD.  </a:t>
            </a:r>
            <a:r>
              <a:rPr lang="en-US" sz="2000" spc="-35" dirty="0">
                <a:latin typeface="Times New Roman"/>
                <a:cs typeface="Times New Roman"/>
              </a:rPr>
              <a:t> </a:t>
            </a:r>
            <a:r>
              <a:rPr lang="en-US" sz="2000" dirty="0">
                <a:latin typeface="Times New Roman"/>
                <a:cs typeface="Times New Roman"/>
              </a:rPr>
              <a:t>State</a:t>
            </a:r>
            <a:r>
              <a:rPr lang="en-US" sz="2000" spc="-25" dirty="0">
                <a:latin typeface="Times New Roman"/>
                <a:cs typeface="Times New Roman"/>
              </a:rPr>
              <a:t> </a:t>
            </a:r>
            <a:r>
              <a:rPr lang="en-US" sz="2000" dirty="0">
                <a:latin typeface="Times New Roman"/>
                <a:cs typeface="Times New Roman"/>
              </a:rPr>
              <a:t>Coordinator</a:t>
            </a:r>
            <a:r>
              <a:rPr lang="en-US" sz="2000" spc="-50" dirty="0">
                <a:latin typeface="Times New Roman"/>
                <a:cs typeface="Times New Roman"/>
              </a:rPr>
              <a:t> </a:t>
            </a:r>
            <a:r>
              <a:rPr lang="en-US" sz="2000" dirty="0">
                <a:latin typeface="Times New Roman"/>
                <a:cs typeface="Times New Roman"/>
              </a:rPr>
              <a:t>for</a:t>
            </a:r>
            <a:r>
              <a:rPr lang="en-US" sz="2000" spc="-45" dirty="0">
                <a:latin typeface="Times New Roman"/>
                <a:cs typeface="Times New Roman"/>
              </a:rPr>
              <a:t> </a:t>
            </a:r>
            <a:r>
              <a:rPr lang="en-US" sz="2000" dirty="0">
                <a:latin typeface="Times New Roman"/>
                <a:cs typeface="Times New Roman"/>
              </a:rPr>
              <a:t>the</a:t>
            </a:r>
            <a:r>
              <a:rPr lang="en-US" sz="2000" spc="-125" dirty="0">
                <a:latin typeface="Times New Roman"/>
                <a:cs typeface="Times New Roman"/>
              </a:rPr>
              <a:t> </a:t>
            </a:r>
            <a:r>
              <a:rPr lang="en-US" sz="2000" dirty="0">
                <a:latin typeface="Times New Roman"/>
                <a:cs typeface="Times New Roman"/>
              </a:rPr>
              <a:t>Access</a:t>
            </a:r>
            <a:r>
              <a:rPr lang="en-US" sz="2000" spc="-25" dirty="0">
                <a:latin typeface="Times New Roman"/>
                <a:cs typeface="Times New Roman"/>
              </a:rPr>
              <a:t> and </a:t>
            </a:r>
            <a:r>
              <a:rPr lang="en-US" sz="2000" dirty="0">
                <a:latin typeface="Times New Roman"/>
                <a:cs typeface="Times New Roman"/>
              </a:rPr>
              <a:t>Functional</a:t>
            </a:r>
            <a:r>
              <a:rPr lang="en-US" sz="2000" spc="-50" dirty="0">
                <a:latin typeface="Times New Roman"/>
                <a:cs typeface="Times New Roman"/>
              </a:rPr>
              <a:t> </a:t>
            </a:r>
            <a:r>
              <a:rPr lang="en-US" sz="2000" dirty="0">
                <a:latin typeface="Times New Roman"/>
                <a:cs typeface="Times New Roman"/>
              </a:rPr>
              <a:t>Needs</a:t>
            </a:r>
            <a:r>
              <a:rPr lang="en-US" sz="2000" spc="-15" dirty="0">
                <a:latin typeface="Times New Roman"/>
                <a:cs typeface="Times New Roman"/>
              </a:rPr>
              <a:t> 	</a:t>
            </a:r>
            <a:r>
              <a:rPr lang="en-US" sz="2000" dirty="0">
                <a:latin typeface="Times New Roman"/>
                <a:cs typeface="Times New Roman"/>
              </a:rPr>
              <a:t>Population</a:t>
            </a:r>
            <a:r>
              <a:rPr lang="en-US" sz="2000" spc="-35" dirty="0">
                <a:latin typeface="Times New Roman"/>
                <a:cs typeface="Times New Roman"/>
              </a:rPr>
              <a:t> </a:t>
            </a:r>
            <a:r>
              <a:rPr lang="en-US" sz="2000" dirty="0">
                <a:latin typeface="Times New Roman"/>
                <a:cs typeface="Times New Roman"/>
              </a:rPr>
              <a:t>/</a:t>
            </a:r>
            <a:r>
              <a:rPr lang="en-US" sz="2000" spc="-10" dirty="0">
                <a:latin typeface="Times New Roman"/>
                <a:cs typeface="Times New Roman"/>
              </a:rPr>
              <a:t> </a:t>
            </a:r>
            <a:r>
              <a:rPr lang="en-US" sz="2000" spc="-20" dirty="0">
                <a:latin typeface="Times New Roman"/>
                <a:cs typeface="Times New Roman"/>
              </a:rPr>
              <a:t>EOC</a:t>
            </a:r>
            <a:r>
              <a:rPr lang="en-US" sz="2000" spc="-105" dirty="0">
                <a:latin typeface="Times New Roman"/>
                <a:cs typeface="Times New Roman"/>
              </a:rPr>
              <a:t> </a:t>
            </a:r>
            <a:r>
              <a:rPr lang="en-US" sz="2000" dirty="0">
                <a:latin typeface="Times New Roman"/>
                <a:cs typeface="Times New Roman"/>
              </a:rPr>
              <a:t>At</a:t>
            </a:r>
            <a:r>
              <a:rPr lang="en-US" sz="2000" spc="-5" dirty="0">
                <a:latin typeface="Times New Roman"/>
                <a:cs typeface="Times New Roman"/>
              </a:rPr>
              <a:t> </a:t>
            </a:r>
            <a:r>
              <a:rPr lang="en-US" sz="2000" spc="-20" dirty="0">
                <a:latin typeface="Times New Roman"/>
                <a:cs typeface="Times New Roman"/>
              </a:rPr>
              <a:t>Risk </a:t>
            </a:r>
            <a:r>
              <a:rPr lang="en-US" sz="2000" dirty="0">
                <a:latin typeface="Times New Roman"/>
                <a:cs typeface="Times New Roman"/>
              </a:rPr>
              <a:t>Population</a:t>
            </a:r>
            <a:r>
              <a:rPr lang="en-US" sz="2000" spc="-40" dirty="0">
                <a:latin typeface="Times New Roman"/>
                <a:cs typeface="Times New Roman"/>
              </a:rPr>
              <a:t> </a:t>
            </a:r>
            <a:r>
              <a:rPr lang="en-US" sz="2000" spc="-10" dirty="0">
                <a:latin typeface="Times New Roman"/>
                <a:cs typeface="Times New Roman"/>
              </a:rPr>
              <a:t>Liaison.   </a:t>
            </a:r>
            <a:r>
              <a:rPr lang="en-US" sz="2000" dirty="0">
                <a:latin typeface="Times New Roman"/>
                <a:cs typeface="Times New Roman"/>
              </a:rPr>
              <a:t>Organization:</a:t>
            </a:r>
            <a:r>
              <a:rPr lang="en-US" sz="2000" spc="-45" dirty="0">
                <a:latin typeface="Times New Roman"/>
                <a:cs typeface="Times New Roman"/>
              </a:rPr>
              <a:t> </a:t>
            </a:r>
            <a:r>
              <a:rPr lang="en-US" sz="2000" dirty="0">
                <a:latin typeface="Times New Roman"/>
                <a:cs typeface="Times New Roman"/>
              </a:rPr>
              <a:t>Division</a:t>
            </a:r>
            <a:r>
              <a:rPr lang="en-US" sz="2000" spc="-40" dirty="0">
                <a:latin typeface="Times New Roman"/>
                <a:cs typeface="Times New Roman"/>
              </a:rPr>
              <a:t> </a:t>
            </a:r>
            <a:r>
              <a:rPr lang="en-US" sz="2000" dirty="0">
                <a:latin typeface="Times New Roman"/>
                <a:cs typeface="Times New Roman"/>
              </a:rPr>
              <a:t>of</a:t>
            </a:r>
            <a:r>
              <a:rPr lang="en-US" sz="2000" spc="-15" dirty="0">
                <a:latin typeface="Times New Roman"/>
                <a:cs typeface="Times New Roman"/>
              </a:rPr>
              <a:t> </a:t>
            </a:r>
            <a:r>
              <a:rPr lang="en-US" sz="2000" dirty="0">
                <a:latin typeface="Times New Roman"/>
                <a:cs typeface="Times New Roman"/>
              </a:rPr>
              <a:t>the</a:t>
            </a:r>
            <a:r>
              <a:rPr lang="en-US" sz="2000" spc="-10" dirty="0">
                <a:latin typeface="Times New Roman"/>
                <a:cs typeface="Times New Roman"/>
              </a:rPr>
              <a:t> </a:t>
            </a:r>
            <a:r>
              <a:rPr lang="en-US" sz="2000" dirty="0">
                <a:latin typeface="Times New Roman"/>
                <a:cs typeface="Times New Roman"/>
              </a:rPr>
              <a:t>Public</a:t>
            </a:r>
            <a:r>
              <a:rPr lang="en-US" sz="2000" spc="-25" dirty="0">
                <a:latin typeface="Times New Roman"/>
                <a:cs typeface="Times New Roman"/>
              </a:rPr>
              <a:t> </a:t>
            </a:r>
            <a:r>
              <a:rPr lang="en-US" sz="2000" spc="-10" dirty="0">
                <a:latin typeface="Times New Roman"/>
                <a:cs typeface="Times New Roman"/>
              </a:rPr>
              <a:t>Health 	</a:t>
            </a:r>
            <a:r>
              <a:rPr lang="en-US" sz="2000" dirty="0">
                <a:latin typeface="Times New Roman"/>
                <a:cs typeface="Times New Roman"/>
              </a:rPr>
              <a:t>Preparedness</a:t>
            </a:r>
            <a:r>
              <a:rPr lang="en-US" sz="2000" spc="-55" dirty="0">
                <a:latin typeface="Times New Roman"/>
                <a:cs typeface="Times New Roman"/>
              </a:rPr>
              <a:t> </a:t>
            </a:r>
            <a:r>
              <a:rPr lang="en-US" sz="2000" dirty="0">
                <a:latin typeface="Times New Roman"/>
                <a:cs typeface="Times New Roman"/>
              </a:rPr>
              <a:t>and</a:t>
            </a:r>
            <a:r>
              <a:rPr lang="en-US" sz="2000" spc="-25" dirty="0">
                <a:latin typeface="Times New Roman"/>
                <a:cs typeface="Times New Roman"/>
              </a:rPr>
              <a:t> </a:t>
            </a:r>
            <a:r>
              <a:rPr lang="en-US" sz="2000" dirty="0">
                <a:latin typeface="Times New Roman"/>
                <a:cs typeface="Times New Roman"/>
              </a:rPr>
              <a:t>Response</a:t>
            </a:r>
            <a:r>
              <a:rPr lang="en-US" sz="2000" spc="-45" dirty="0">
                <a:latin typeface="Times New Roman"/>
                <a:cs typeface="Times New Roman"/>
              </a:rPr>
              <a:t> </a:t>
            </a:r>
            <a:r>
              <a:rPr lang="en-US" sz="2000" spc="-10" dirty="0">
                <a:latin typeface="Times New Roman"/>
                <a:cs typeface="Times New Roman"/>
              </a:rPr>
              <a:t>(DPHPR)</a:t>
            </a:r>
          </a:p>
          <a:p>
            <a:pPr marL="12700" marR="278130">
              <a:lnSpc>
                <a:spcPts val="2160"/>
              </a:lnSpc>
              <a:spcBef>
                <a:spcPts val="1010"/>
              </a:spcBef>
            </a:pPr>
            <a:endParaRPr lang="en-US" sz="2000" spc="-10" dirty="0">
              <a:latin typeface="Times New Roman"/>
              <a:cs typeface="Times New Roman"/>
            </a:endParaRPr>
          </a:p>
          <a:p>
            <a:pPr marL="12700" marR="278130">
              <a:lnSpc>
                <a:spcPts val="2160"/>
              </a:lnSpc>
              <a:spcBef>
                <a:spcPts val="1010"/>
              </a:spcBef>
            </a:pPr>
            <a:r>
              <a:rPr lang="en-US" sz="2000" spc="-10" dirty="0">
                <a:latin typeface="Times New Roman"/>
                <a:cs typeface="Times New Roman"/>
              </a:rPr>
              <a:t>2. </a:t>
            </a:r>
            <a:r>
              <a:rPr lang="en-US" sz="2000" dirty="0"/>
              <a:t>Preparing for a Hospital Rescue Behavior : </a:t>
            </a:r>
            <a:r>
              <a:rPr lang="en-US" sz="2000" spc="-10" dirty="0"/>
              <a:t>Considerations,</a:t>
            </a:r>
            <a:r>
              <a:rPr lang="en-US" sz="2000" spc="-80" dirty="0"/>
              <a:t> </a:t>
            </a:r>
            <a:r>
              <a:rPr lang="en-US" sz="2000" dirty="0"/>
              <a:t>Challenges,</a:t>
            </a:r>
            <a:r>
              <a:rPr lang="en-US" sz="2000" spc="-65" dirty="0"/>
              <a:t> </a:t>
            </a:r>
            <a:r>
              <a:rPr lang="en-US" sz="2000" dirty="0"/>
              <a:t>and</a:t>
            </a:r>
            <a:r>
              <a:rPr lang="en-US" sz="2000" spc="-70" dirty="0"/>
              <a:t> </a:t>
            </a:r>
            <a:r>
              <a:rPr lang="en-US" sz="2000" dirty="0"/>
              <a:t>Best</a:t>
            </a:r>
            <a:r>
              <a:rPr lang="en-US" sz="2000" spc="-90" dirty="0"/>
              <a:t> </a:t>
            </a:r>
            <a:r>
              <a:rPr lang="en-US" sz="2000" spc="-10" dirty="0"/>
              <a:t>Practice</a:t>
            </a:r>
          </a:p>
          <a:p>
            <a:pPr marL="226695" marR="5080">
              <a:lnSpc>
                <a:spcPct val="100000"/>
              </a:lnSpc>
              <a:spcBef>
                <a:spcPts val="5"/>
              </a:spcBef>
            </a:pPr>
            <a:r>
              <a:rPr lang="en-US" sz="2000" dirty="0"/>
              <a:t>	Mark</a:t>
            </a:r>
            <a:r>
              <a:rPr lang="en-US" sz="2000" spc="-55" dirty="0"/>
              <a:t> </a:t>
            </a:r>
            <a:r>
              <a:rPr lang="en-US" sz="2000" dirty="0"/>
              <a:t>Sevilla,</a:t>
            </a:r>
            <a:r>
              <a:rPr lang="en-US" sz="2000" spc="-65" dirty="0"/>
              <a:t> </a:t>
            </a:r>
            <a:r>
              <a:rPr lang="en-US" sz="2000" spc="-75" dirty="0"/>
              <a:t>DNP,</a:t>
            </a:r>
            <a:r>
              <a:rPr lang="en-US" sz="2000" spc="-25" dirty="0"/>
              <a:t> </a:t>
            </a:r>
            <a:r>
              <a:rPr lang="en-US" sz="2000" dirty="0"/>
              <a:t>RN,</a:t>
            </a:r>
            <a:r>
              <a:rPr lang="en-US" sz="2000" spc="-60" dirty="0"/>
              <a:t> </a:t>
            </a:r>
            <a:r>
              <a:rPr lang="en-US" sz="2000" dirty="0"/>
              <a:t>Vice</a:t>
            </a:r>
            <a:r>
              <a:rPr lang="en-US" sz="2000" spc="-65" dirty="0"/>
              <a:t> </a:t>
            </a:r>
            <a:r>
              <a:rPr lang="en-US" sz="2000" spc="-10" dirty="0"/>
              <a:t>President Behavioral</a:t>
            </a:r>
            <a:r>
              <a:rPr lang="en-US" sz="2000" spc="-80" dirty="0"/>
              <a:t> </a:t>
            </a:r>
            <a:r>
              <a:rPr lang="en-US" sz="2000" dirty="0"/>
              <a:t>Health</a:t>
            </a:r>
            <a:r>
              <a:rPr lang="en-US" sz="2000" spc="-70" dirty="0"/>
              <a:t> </a:t>
            </a:r>
            <a:r>
              <a:rPr lang="en-US" sz="2000" dirty="0"/>
              <a:t>&amp;</a:t>
            </a:r>
            <a:r>
              <a:rPr lang="en-US" sz="2000" spc="-80" dirty="0"/>
              <a:t> </a:t>
            </a:r>
            <a:r>
              <a:rPr lang="en-US" sz="2000" dirty="0"/>
              <a:t>Emergency</a:t>
            </a:r>
            <a:r>
              <a:rPr lang="en-US" sz="2000" spc="-85" dirty="0"/>
              <a:t> </a:t>
            </a:r>
            <a:r>
              <a:rPr lang="en-US" sz="2000" spc="-10" dirty="0"/>
              <a:t>Services </a:t>
            </a:r>
            <a:r>
              <a:rPr lang="en-US" sz="2000" spc="-20" dirty="0"/>
              <a:t>Yale</a:t>
            </a:r>
            <a:r>
              <a:rPr lang="en-US" sz="2000" spc="-105" dirty="0"/>
              <a:t> 	</a:t>
            </a:r>
            <a:r>
              <a:rPr lang="en-US" sz="2000" dirty="0"/>
              <a:t>New</a:t>
            </a:r>
            <a:r>
              <a:rPr lang="en-US" sz="2000" spc="-90" dirty="0"/>
              <a:t> </a:t>
            </a:r>
            <a:r>
              <a:rPr lang="en-US" sz="2000" dirty="0"/>
              <a:t>Haven</a:t>
            </a:r>
            <a:r>
              <a:rPr lang="en-US" sz="2000" spc="-90" dirty="0"/>
              <a:t> </a:t>
            </a:r>
            <a:r>
              <a:rPr lang="en-US" sz="2000" spc="-10" dirty="0"/>
              <a:t>Hospital; </a:t>
            </a:r>
            <a:r>
              <a:rPr lang="en-US" sz="2000" dirty="0"/>
              <a:t>Roger</a:t>
            </a:r>
            <a:r>
              <a:rPr lang="en-US" sz="2000" spc="-100" dirty="0"/>
              <a:t> </a:t>
            </a:r>
            <a:r>
              <a:rPr lang="en-US" sz="2000" dirty="0"/>
              <a:t>Glick,</a:t>
            </a:r>
            <a:r>
              <a:rPr lang="en-US" sz="2000" spc="-95" dirty="0"/>
              <a:t> </a:t>
            </a:r>
            <a:r>
              <a:rPr lang="en-US" sz="2000" spc="-10" dirty="0"/>
              <a:t>Market</a:t>
            </a:r>
            <a:r>
              <a:rPr lang="en-US" sz="2000" spc="-90" dirty="0"/>
              <a:t> </a:t>
            </a:r>
            <a:r>
              <a:rPr lang="en-US" sz="2000" spc="-10" dirty="0"/>
              <a:t>Director </a:t>
            </a:r>
            <a:r>
              <a:rPr lang="en-US" sz="2000" dirty="0"/>
              <a:t>Healthcare</a:t>
            </a:r>
            <a:r>
              <a:rPr lang="en-US" sz="2000" spc="-90" dirty="0"/>
              <a:t> </a:t>
            </a:r>
            <a:r>
              <a:rPr lang="en-US" sz="2000" dirty="0"/>
              <a:t>+</a:t>
            </a:r>
            <a:r>
              <a:rPr lang="en-US" sz="2000" spc="-100" dirty="0"/>
              <a:t> </a:t>
            </a:r>
            <a:r>
              <a:rPr lang="en-US" sz="2000" dirty="0"/>
              <a:t>Emergency</a:t>
            </a:r>
            <a:r>
              <a:rPr lang="en-US" sz="2000" spc="-105" dirty="0"/>
              <a:t> </a:t>
            </a:r>
            <a:r>
              <a:rPr lang="en-US" sz="2000" spc="-10" dirty="0"/>
              <a:t>Management 	</a:t>
            </a:r>
            <a:r>
              <a:rPr lang="en-US" sz="2000" dirty="0"/>
              <a:t>Jensen</a:t>
            </a:r>
            <a:r>
              <a:rPr lang="en-US" sz="2000" spc="-40" dirty="0"/>
              <a:t> </a:t>
            </a:r>
            <a:r>
              <a:rPr lang="en-US" sz="2000" spc="-10" dirty="0"/>
              <a:t>Hughes</a:t>
            </a:r>
            <a:endParaRPr lang="en-US" sz="2000" dirty="0"/>
          </a:p>
          <a:p>
            <a:endParaRPr lang="en-US" sz="2000" dirty="0"/>
          </a:p>
          <a:p>
            <a:endParaRPr lang="en-US" sz="2000" dirty="0"/>
          </a:p>
          <a:p>
            <a:endParaRPr lang="en-US" dirty="0"/>
          </a:p>
          <a:p>
            <a:endParaRPr lang="en-US" dirty="0"/>
          </a:p>
        </p:txBody>
      </p:sp>
    </p:spTree>
    <p:extLst>
      <p:ext uri="{BB962C8B-B14F-4D97-AF65-F5344CB8AC3E}">
        <p14:creationId xmlns:p14="http://schemas.microsoft.com/office/powerpoint/2010/main" val="897013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5b8c279e46b24fab" cstate="print"/>
          <a:stretch>
            <a:fillRect/>
          </a:stretch>
        </p:blipFill>
        <p:spPr>
          <a:xfrm>
            <a:off x="0" y="0"/>
            <a:ext cx="12191999" cy="6858000"/>
          </a:xfrm>
          <a:prstGeom prst="rect">
            <a:avLst/>
          </a:prstGeom>
        </p:spPr>
      </p:pic>
      <p:sp>
        <p:nvSpPr>
          <p:cNvPr id="3" name="object 3"/>
          <p:cNvSpPr txBox="1"/>
          <p:nvPr/>
        </p:nvSpPr>
        <p:spPr>
          <a:xfrm>
            <a:off x="1039893" y="3341527"/>
            <a:ext cx="5617845" cy="574040"/>
          </a:xfrm>
          <a:prstGeom prst="rect">
            <a:avLst/>
          </a:prstGeom>
        </p:spPr>
        <p:txBody>
          <a:bodyPr vert="horz" wrap="square" lIns="0" tIns="12700" rIns="0" bIns="0" rtlCol="0">
            <a:spAutoFit/>
          </a:bodyPr>
          <a:lstStyle/>
          <a:p>
            <a:pPr marL="12700">
              <a:lnSpc>
                <a:spcPct val="100000"/>
              </a:lnSpc>
              <a:spcBef>
                <a:spcPts val="100"/>
              </a:spcBef>
            </a:pPr>
            <a:r>
              <a:rPr sz="3600" i="1" dirty="0">
                <a:latin typeface="Arial"/>
                <a:cs typeface="Arial"/>
              </a:rPr>
              <a:t>Ensuring</a:t>
            </a:r>
            <a:r>
              <a:rPr sz="3600" i="1" spc="-20" dirty="0">
                <a:latin typeface="Arial"/>
                <a:cs typeface="Arial"/>
              </a:rPr>
              <a:t> </a:t>
            </a:r>
            <a:r>
              <a:rPr sz="3600" i="1" dirty="0">
                <a:latin typeface="Arial"/>
                <a:cs typeface="Arial"/>
              </a:rPr>
              <a:t>Continuity</a:t>
            </a:r>
            <a:r>
              <a:rPr sz="3600" i="1" spc="-35" dirty="0">
                <a:latin typeface="Arial"/>
                <a:cs typeface="Arial"/>
              </a:rPr>
              <a:t> </a:t>
            </a:r>
            <a:r>
              <a:rPr sz="3600" i="1" dirty="0">
                <a:latin typeface="Arial"/>
                <a:cs typeface="Arial"/>
              </a:rPr>
              <a:t>of</a:t>
            </a:r>
            <a:r>
              <a:rPr sz="3600" i="1" spc="-5" dirty="0">
                <a:latin typeface="Arial"/>
                <a:cs typeface="Arial"/>
              </a:rPr>
              <a:t> </a:t>
            </a:r>
            <a:r>
              <a:rPr sz="3600" i="1" spc="-20" dirty="0">
                <a:latin typeface="Arial"/>
                <a:cs typeface="Arial"/>
              </a:rPr>
              <a:t>Care</a:t>
            </a:r>
            <a:endParaRPr sz="3600">
              <a:latin typeface="Arial"/>
              <a:cs typeface="Arial"/>
            </a:endParaRPr>
          </a:p>
        </p:txBody>
      </p:sp>
      <p:sp>
        <p:nvSpPr>
          <p:cNvPr id="4" name="object 4"/>
          <p:cNvSpPr txBox="1">
            <a:spLocks noGrp="1"/>
          </p:cNvSpPr>
          <p:nvPr>
            <p:ph type="title"/>
          </p:nvPr>
        </p:nvSpPr>
        <p:spPr>
          <a:xfrm>
            <a:off x="1039893" y="1473075"/>
            <a:ext cx="7491730" cy="1781175"/>
          </a:xfrm>
          <a:prstGeom prst="rect">
            <a:avLst/>
          </a:prstGeom>
        </p:spPr>
        <p:txBody>
          <a:bodyPr vert="horz" wrap="square" lIns="0" tIns="12700" rIns="0" bIns="0" rtlCol="0">
            <a:spAutoFit/>
          </a:bodyPr>
          <a:lstStyle/>
          <a:p>
            <a:pPr marL="12700" marR="5080" algn="just">
              <a:lnSpc>
                <a:spcPct val="120000"/>
              </a:lnSpc>
              <a:spcBef>
                <a:spcPts val="100"/>
              </a:spcBef>
            </a:pPr>
            <a:r>
              <a:rPr sz="3200" u="sng" dirty="0">
                <a:uFill>
                  <a:solidFill>
                    <a:srgbClr val="000000"/>
                  </a:solidFill>
                </a:uFill>
              </a:rPr>
              <a:t>Response</a:t>
            </a:r>
            <a:r>
              <a:rPr sz="3200" u="sng" spc="-70" dirty="0">
                <a:uFill>
                  <a:solidFill>
                    <a:srgbClr val="000000"/>
                  </a:solidFill>
                </a:uFill>
              </a:rPr>
              <a:t> </a:t>
            </a:r>
            <a:r>
              <a:rPr sz="3200" u="sng" dirty="0">
                <a:uFill>
                  <a:solidFill>
                    <a:srgbClr val="000000"/>
                  </a:solidFill>
                </a:uFill>
              </a:rPr>
              <a:t>Plan</a:t>
            </a:r>
            <a:r>
              <a:rPr sz="3200" u="sng" spc="-55" dirty="0">
                <a:uFill>
                  <a:solidFill>
                    <a:srgbClr val="000000"/>
                  </a:solidFill>
                </a:uFill>
              </a:rPr>
              <a:t> </a:t>
            </a:r>
            <a:r>
              <a:rPr sz="3200" u="sng" dirty="0">
                <a:uFill>
                  <a:solidFill>
                    <a:srgbClr val="000000"/>
                  </a:solidFill>
                </a:uFill>
              </a:rPr>
              <a:t>for</a:t>
            </a:r>
            <a:r>
              <a:rPr sz="3200" u="sng" spc="-50" dirty="0">
                <a:uFill>
                  <a:solidFill>
                    <a:srgbClr val="000000"/>
                  </a:solidFill>
                </a:uFill>
              </a:rPr>
              <a:t> </a:t>
            </a:r>
            <a:r>
              <a:rPr sz="3200" u="sng" dirty="0">
                <a:uFill>
                  <a:solidFill>
                    <a:srgbClr val="000000"/>
                  </a:solidFill>
                </a:uFill>
              </a:rPr>
              <a:t>the</a:t>
            </a:r>
            <a:r>
              <a:rPr sz="3200" u="sng" spc="-55" dirty="0">
                <a:uFill>
                  <a:solidFill>
                    <a:srgbClr val="000000"/>
                  </a:solidFill>
                </a:uFill>
              </a:rPr>
              <a:t> </a:t>
            </a:r>
            <a:r>
              <a:rPr sz="3200" u="sng" dirty="0">
                <a:uFill>
                  <a:solidFill>
                    <a:srgbClr val="000000"/>
                  </a:solidFill>
                </a:uFill>
              </a:rPr>
              <a:t>Management</a:t>
            </a:r>
            <a:r>
              <a:rPr sz="3200" u="sng" spc="-60" dirty="0">
                <a:uFill>
                  <a:solidFill>
                    <a:srgbClr val="000000"/>
                  </a:solidFill>
                </a:uFill>
              </a:rPr>
              <a:t> </a:t>
            </a:r>
            <a:r>
              <a:rPr sz="3200" u="sng" spc="-25" dirty="0">
                <a:uFill>
                  <a:solidFill>
                    <a:srgbClr val="000000"/>
                  </a:solidFill>
                </a:uFill>
              </a:rPr>
              <a:t>of</a:t>
            </a:r>
            <a:r>
              <a:rPr sz="3200" u="none" spc="-25" dirty="0"/>
              <a:t> </a:t>
            </a:r>
            <a:r>
              <a:rPr sz="3200" u="sng" dirty="0">
                <a:uFill>
                  <a:solidFill>
                    <a:srgbClr val="000000"/>
                  </a:solidFill>
                </a:uFill>
              </a:rPr>
              <a:t>Dialysis</a:t>
            </a:r>
            <a:r>
              <a:rPr sz="3200" u="sng" spc="-55" dirty="0">
                <a:uFill>
                  <a:solidFill>
                    <a:srgbClr val="000000"/>
                  </a:solidFill>
                </a:uFill>
              </a:rPr>
              <a:t> </a:t>
            </a:r>
            <a:r>
              <a:rPr sz="3200" u="sng" dirty="0">
                <a:uFill>
                  <a:solidFill>
                    <a:srgbClr val="000000"/>
                  </a:solidFill>
                </a:uFill>
              </a:rPr>
              <a:t>Patients</a:t>
            </a:r>
            <a:r>
              <a:rPr sz="3200" u="sng" spc="-45" dirty="0">
                <a:uFill>
                  <a:solidFill>
                    <a:srgbClr val="000000"/>
                  </a:solidFill>
                </a:uFill>
              </a:rPr>
              <a:t> </a:t>
            </a:r>
            <a:r>
              <a:rPr sz="3200" u="sng" dirty="0">
                <a:uFill>
                  <a:solidFill>
                    <a:srgbClr val="000000"/>
                  </a:solidFill>
                </a:uFill>
              </a:rPr>
              <a:t>in</a:t>
            </a:r>
            <a:r>
              <a:rPr sz="3200" u="sng" spc="-40" dirty="0">
                <a:uFill>
                  <a:solidFill>
                    <a:srgbClr val="000000"/>
                  </a:solidFill>
                </a:uFill>
              </a:rPr>
              <a:t> </a:t>
            </a:r>
            <a:r>
              <a:rPr sz="3200" u="sng" dirty="0">
                <a:uFill>
                  <a:solidFill>
                    <a:srgbClr val="000000"/>
                  </a:solidFill>
                </a:uFill>
              </a:rPr>
              <a:t>Puerto</a:t>
            </a:r>
            <a:r>
              <a:rPr sz="3200" u="sng" spc="-40" dirty="0">
                <a:uFill>
                  <a:solidFill>
                    <a:srgbClr val="000000"/>
                  </a:solidFill>
                </a:uFill>
              </a:rPr>
              <a:t> </a:t>
            </a:r>
            <a:r>
              <a:rPr sz="3200" u="sng" dirty="0">
                <a:uFill>
                  <a:solidFill>
                    <a:srgbClr val="000000"/>
                  </a:solidFill>
                </a:uFill>
              </a:rPr>
              <a:t>Rico</a:t>
            </a:r>
            <a:r>
              <a:rPr sz="3200" u="sng" spc="-35" dirty="0">
                <a:uFill>
                  <a:solidFill>
                    <a:srgbClr val="000000"/>
                  </a:solidFill>
                </a:uFill>
              </a:rPr>
              <a:t> </a:t>
            </a:r>
            <a:r>
              <a:rPr sz="3200" u="sng" spc="-10" dirty="0">
                <a:uFill>
                  <a:solidFill>
                    <a:srgbClr val="000000"/>
                  </a:solidFill>
                </a:uFill>
              </a:rPr>
              <a:t>during</a:t>
            </a:r>
            <a:r>
              <a:rPr sz="3200" u="none" spc="-10" dirty="0"/>
              <a:t> </a:t>
            </a:r>
            <a:r>
              <a:rPr sz="3200" u="sng" spc="-10" dirty="0">
                <a:uFill>
                  <a:solidFill>
                    <a:srgbClr val="000000"/>
                  </a:solidFill>
                </a:uFill>
              </a:rPr>
              <a:t>Emergencies</a:t>
            </a:r>
            <a:endParaRPr sz="3200"/>
          </a:p>
        </p:txBody>
      </p:sp>
      <p:sp>
        <p:nvSpPr>
          <p:cNvPr id="5" name="object 5"/>
          <p:cNvSpPr txBox="1"/>
          <p:nvPr/>
        </p:nvSpPr>
        <p:spPr>
          <a:xfrm>
            <a:off x="1039893" y="4342494"/>
            <a:ext cx="7134859" cy="2180590"/>
          </a:xfrm>
          <a:prstGeom prst="rect">
            <a:avLst/>
          </a:prstGeom>
        </p:spPr>
        <p:txBody>
          <a:bodyPr vert="horz" wrap="square" lIns="0" tIns="12065" rIns="0" bIns="0" rtlCol="0">
            <a:spAutoFit/>
          </a:bodyPr>
          <a:lstStyle/>
          <a:p>
            <a:pPr marL="12700">
              <a:lnSpc>
                <a:spcPct val="100000"/>
              </a:lnSpc>
              <a:spcBef>
                <a:spcPts val="95"/>
              </a:spcBef>
            </a:pPr>
            <a:r>
              <a:rPr sz="2800" b="1" dirty="0">
                <a:latin typeface="Arial"/>
                <a:cs typeface="Arial"/>
              </a:rPr>
              <a:t>December</a:t>
            </a:r>
            <a:r>
              <a:rPr sz="2800" b="1" spc="-75" dirty="0">
                <a:latin typeface="Arial"/>
                <a:cs typeface="Arial"/>
              </a:rPr>
              <a:t> </a:t>
            </a:r>
            <a:r>
              <a:rPr sz="2800" b="1" dirty="0">
                <a:latin typeface="Arial"/>
                <a:cs typeface="Arial"/>
              </a:rPr>
              <a:t>12</a:t>
            </a:r>
            <a:r>
              <a:rPr lang="en-US" sz="2800" b="1" dirty="0">
                <a:latin typeface="Arial"/>
                <a:cs typeface="Arial"/>
              </a:rPr>
              <a:t>th</a:t>
            </a:r>
            <a:r>
              <a:rPr sz="2800" b="1" dirty="0">
                <a:latin typeface="Arial"/>
                <a:cs typeface="Arial"/>
              </a:rPr>
              <a:t>,</a:t>
            </a:r>
            <a:r>
              <a:rPr sz="2800" b="1" spc="-85" dirty="0">
                <a:latin typeface="Arial"/>
                <a:cs typeface="Arial"/>
              </a:rPr>
              <a:t> </a:t>
            </a:r>
            <a:r>
              <a:rPr sz="2800" b="1" spc="-20" dirty="0">
                <a:latin typeface="Arial"/>
                <a:cs typeface="Arial"/>
              </a:rPr>
              <a:t>2024</a:t>
            </a:r>
            <a:endParaRPr sz="2800" dirty="0">
              <a:latin typeface="Arial"/>
              <a:cs typeface="Arial"/>
            </a:endParaRPr>
          </a:p>
          <a:p>
            <a:pPr marL="12700">
              <a:lnSpc>
                <a:spcPct val="100000"/>
              </a:lnSpc>
              <a:spcBef>
                <a:spcPts val="1864"/>
              </a:spcBef>
            </a:pPr>
            <a:r>
              <a:rPr sz="2000" b="1" spc="-10" dirty="0">
                <a:latin typeface="Arial"/>
                <a:cs typeface="Arial"/>
              </a:rPr>
              <a:t>Dr.</a:t>
            </a:r>
            <a:r>
              <a:rPr sz="2000" b="1" spc="-50" dirty="0">
                <a:latin typeface="Arial"/>
                <a:cs typeface="Arial"/>
              </a:rPr>
              <a:t> </a:t>
            </a:r>
            <a:r>
              <a:rPr sz="2000" b="1" dirty="0">
                <a:latin typeface="Arial"/>
                <a:cs typeface="Arial"/>
              </a:rPr>
              <a:t>Ángel</a:t>
            </a:r>
            <a:r>
              <a:rPr sz="2000" b="1" spc="-50" dirty="0">
                <a:latin typeface="Arial"/>
                <a:cs typeface="Arial"/>
              </a:rPr>
              <a:t> </a:t>
            </a:r>
            <a:r>
              <a:rPr sz="2000" b="1" dirty="0">
                <a:latin typeface="Arial"/>
                <a:cs typeface="Arial"/>
              </a:rPr>
              <a:t>D.</a:t>
            </a:r>
            <a:r>
              <a:rPr sz="2000" b="1" spc="-40" dirty="0">
                <a:latin typeface="Arial"/>
                <a:cs typeface="Arial"/>
              </a:rPr>
              <a:t> </a:t>
            </a:r>
            <a:r>
              <a:rPr sz="2000" b="1" spc="-35" dirty="0">
                <a:latin typeface="Arial"/>
                <a:cs typeface="Arial"/>
              </a:rPr>
              <a:t>Toledo-</a:t>
            </a:r>
            <a:r>
              <a:rPr sz="2000" b="1" spc="-10" dirty="0">
                <a:latin typeface="Arial"/>
                <a:cs typeface="Arial"/>
              </a:rPr>
              <a:t>Rodríguez</a:t>
            </a:r>
            <a:endParaRPr sz="2000" dirty="0">
              <a:latin typeface="Arial"/>
              <a:cs typeface="Arial"/>
            </a:endParaRPr>
          </a:p>
          <a:p>
            <a:pPr marL="12700" marR="5080">
              <a:lnSpc>
                <a:spcPts val="2590"/>
              </a:lnSpc>
              <a:spcBef>
                <a:spcPts val="100"/>
              </a:spcBef>
            </a:pPr>
            <a:r>
              <a:rPr sz="1900" dirty="0">
                <a:latin typeface="Arial"/>
                <a:cs typeface="Arial"/>
              </a:rPr>
              <a:t>State</a:t>
            </a:r>
            <a:r>
              <a:rPr sz="1900" spc="-50" dirty="0">
                <a:latin typeface="Arial"/>
                <a:cs typeface="Arial"/>
              </a:rPr>
              <a:t> </a:t>
            </a:r>
            <a:r>
              <a:rPr sz="1900" dirty="0">
                <a:latin typeface="Arial"/>
                <a:cs typeface="Arial"/>
              </a:rPr>
              <a:t>Coordinator</a:t>
            </a:r>
            <a:r>
              <a:rPr sz="1900" spc="-5" dirty="0">
                <a:latin typeface="Arial"/>
                <a:cs typeface="Arial"/>
              </a:rPr>
              <a:t> </a:t>
            </a:r>
            <a:r>
              <a:rPr sz="1900" dirty="0">
                <a:latin typeface="Arial"/>
                <a:cs typeface="Arial"/>
              </a:rPr>
              <a:t>for</a:t>
            </a:r>
            <a:r>
              <a:rPr sz="1900" spc="-50" dirty="0">
                <a:latin typeface="Arial"/>
                <a:cs typeface="Arial"/>
              </a:rPr>
              <a:t> </a:t>
            </a:r>
            <a:r>
              <a:rPr sz="1900" dirty="0">
                <a:latin typeface="Arial"/>
                <a:cs typeface="Arial"/>
              </a:rPr>
              <a:t>the</a:t>
            </a:r>
            <a:r>
              <a:rPr sz="1900" spc="-130" dirty="0">
                <a:latin typeface="Arial"/>
                <a:cs typeface="Arial"/>
              </a:rPr>
              <a:t> </a:t>
            </a:r>
            <a:r>
              <a:rPr sz="1900" dirty="0">
                <a:latin typeface="Arial"/>
                <a:cs typeface="Arial"/>
              </a:rPr>
              <a:t>Access</a:t>
            </a:r>
            <a:r>
              <a:rPr sz="1900" spc="-45" dirty="0">
                <a:latin typeface="Arial"/>
                <a:cs typeface="Arial"/>
              </a:rPr>
              <a:t> </a:t>
            </a:r>
            <a:r>
              <a:rPr sz="1900" dirty="0">
                <a:latin typeface="Arial"/>
                <a:cs typeface="Arial"/>
              </a:rPr>
              <a:t>and</a:t>
            </a:r>
            <a:r>
              <a:rPr sz="1900" spc="-40" dirty="0">
                <a:latin typeface="Arial"/>
                <a:cs typeface="Arial"/>
              </a:rPr>
              <a:t> </a:t>
            </a:r>
            <a:r>
              <a:rPr sz="1900" dirty="0">
                <a:latin typeface="Arial"/>
                <a:cs typeface="Arial"/>
              </a:rPr>
              <a:t>Functional</a:t>
            </a:r>
            <a:r>
              <a:rPr sz="1900" spc="-25" dirty="0">
                <a:latin typeface="Arial"/>
                <a:cs typeface="Arial"/>
              </a:rPr>
              <a:t> </a:t>
            </a:r>
            <a:r>
              <a:rPr sz="1900" dirty="0">
                <a:latin typeface="Arial"/>
                <a:cs typeface="Arial"/>
              </a:rPr>
              <a:t>Needs</a:t>
            </a:r>
            <a:r>
              <a:rPr sz="1900" spc="-30" dirty="0">
                <a:latin typeface="Arial"/>
                <a:cs typeface="Arial"/>
              </a:rPr>
              <a:t> </a:t>
            </a:r>
            <a:r>
              <a:rPr sz="1900" spc="-10" dirty="0">
                <a:latin typeface="Arial"/>
                <a:cs typeface="Arial"/>
              </a:rPr>
              <a:t>Population </a:t>
            </a:r>
            <a:r>
              <a:rPr sz="1900" dirty="0">
                <a:latin typeface="Arial"/>
                <a:cs typeface="Arial"/>
              </a:rPr>
              <a:t>At</a:t>
            </a:r>
            <a:r>
              <a:rPr sz="1900" spc="-50" dirty="0">
                <a:latin typeface="Arial"/>
                <a:cs typeface="Arial"/>
              </a:rPr>
              <a:t> </a:t>
            </a:r>
            <a:r>
              <a:rPr sz="1900" dirty="0">
                <a:latin typeface="Arial"/>
                <a:cs typeface="Arial"/>
              </a:rPr>
              <a:t>Risk</a:t>
            </a:r>
            <a:r>
              <a:rPr sz="1900" spc="-35" dirty="0">
                <a:latin typeface="Arial"/>
                <a:cs typeface="Arial"/>
              </a:rPr>
              <a:t> </a:t>
            </a:r>
            <a:r>
              <a:rPr sz="1900" dirty="0">
                <a:latin typeface="Arial"/>
                <a:cs typeface="Arial"/>
              </a:rPr>
              <a:t>Population</a:t>
            </a:r>
            <a:r>
              <a:rPr sz="1900" spc="-5" dirty="0">
                <a:latin typeface="Arial"/>
                <a:cs typeface="Arial"/>
              </a:rPr>
              <a:t> </a:t>
            </a:r>
            <a:r>
              <a:rPr sz="1900" dirty="0">
                <a:latin typeface="Arial"/>
                <a:cs typeface="Arial"/>
              </a:rPr>
              <a:t>Liaison</a:t>
            </a:r>
            <a:r>
              <a:rPr sz="1900" spc="-15" dirty="0">
                <a:latin typeface="Arial"/>
                <a:cs typeface="Arial"/>
              </a:rPr>
              <a:t> </a:t>
            </a:r>
            <a:r>
              <a:rPr sz="1900" spc="-20" dirty="0">
                <a:latin typeface="Arial"/>
                <a:cs typeface="Arial"/>
              </a:rPr>
              <a:t>DOC-</a:t>
            </a:r>
            <a:r>
              <a:rPr sz="1900" spc="-10" dirty="0">
                <a:latin typeface="Arial"/>
                <a:cs typeface="Arial"/>
              </a:rPr>
              <a:t>PRDoH</a:t>
            </a:r>
            <a:endParaRPr sz="1900" dirty="0">
              <a:latin typeface="Arial"/>
              <a:cs typeface="Arial"/>
            </a:endParaRPr>
          </a:p>
          <a:p>
            <a:pPr marL="12700">
              <a:lnSpc>
                <a:spcPct val="100000"/>
              </a:lnSpc>
              <a:spcBef>
                <a:spcPts val="1910"/>
              </a:spcBef>
            </a:pPr>
            <a:r>
              <a:rPr sz="1800" b="1" spc="195" dirty="0">
                <a:latin typeface="Calibri"/>
                <a:cs typeface="Calibri"/>
              </a:rPr>
              <a:t>Division</a:t>
            </a:r>
            <a:r>
              <a:rPr sz="1800" b="1" spc="100" dirty="0">
                <a:latin typeface="Calibri"/>
                <a:cs typeface="Calibri"/>
              </a:rPr>
              <a:t> </a:t>
            </a:r>
            <a:r>
              <a:rPr sz="1800" b="1" spc="160" dirty="0">
                <a:latin typeface="Calibri"/>
                <a:cs typeface="Calibri"/>
              </a:rPr>
              <a:t>of</a:t>
            </a:r>
            <a:r>
              <a:rPr sz="1800" b="1" spc="120" dirty="0">
                <a:latin typeface="Calibri"/>
                <a:cs typeface="Calibri"/>
              </a:rPr>
              <a:t> </a:t>
            </a:r>
            <a:r>
              <a:rPr sz="1800" b="1" spc="215" dirty="0">
                <a:latin typeface="Calibri"/>
                <a:cs typeface="Calibri"/>
              </a:rPr>
              <a:t>the</a:t>
            </a:r>
            <a:r>
              <a:rPr sz="1800" b="1" spc="125" dirty="0">
                <a:latin typeface="Calibri"/>
                <a:cs typeface="Calibri"/>
              </a:rPr>
              <a:t> </a:t>
            </a:r>
            <a:r>
              <a:rPr sz="1800" b="1" spc="229" dirty="0">
                <a:latin typeface="Calibri"/>
                <a:cs typeface="Calibri"/>
              </a:rPr>
              <a:t>Public</a:t>
            </a:r>
            <a:r>
              <a:rPr sz="1800" b="1" spc="100" dirty="0">
                <a:latin typeface="Calibri"/>
                <a:cs typeface="Calibri"/>
              </a:rPr>
              <a:t> </a:t>
            </a:r>
            <a:r>
              <a:rPr sz="1800" b="1" spc="210" dirty="0">
                <a:latin typeface="Calibri"/>
                <a:cs typeface="Calibri"/>
              </a:rPr>
              <a:t>Health</a:t>
            </a:r>
            <a:r>
              <a:rPr sz="1800" b="1" spc="120" dirty="0">
                <a:latin typeface="Calibri"/>
                <a:cs typeface="Calibri"/>
              </a:rPr>
              <a:t> </a:t>
            </a:r>
            <a:r>
              <a:rPr sz="1800" b="1" spc="235" dirty="0">
                <a:latin typeface="Calibri"/>
                <a:cs typeface="Calibri"/>
              </a:rPr>
              <a:t>Preparedness</a:t>
            </a:r>
            <a:r>
              <a:rPr sz="1800" b="1" spc="75" dirty="0">
                <a:latin typeface="Calibri"/>
                <a:cs typeface="Calibri"/>
              </a:rPr>
              <a:t> </a:t>
            </a:r>
            <a:r>
              <a:rPr sz="1800" b="1" spc="260" dirty="0">
                <a:latin typeface="Calibri"/>
                <a:cs typeface="Calibri"/>
              </a:rPr>
              <a:t>and</a:t>
            </a:r>
            <a:r>
              <a:rPr sz="1800" b="1" spc="125" dirty="0">
                <a:latin typeface="Calibri"/>
                <a:cs typeface="Calibri"/>
              </a:rPr>
              <a:t> </a:t>
            </a:r>
            <a:r>
              <a:rPr sz="1800" b="1" spc="240" dirty="0">
                <a:latin typeface="Calibri"/>
                <a:cs typeface="Calibri"/>
              </a:rPr>
              <a:t>Response</a:t>
            </a:r>
            <a:endParaRPr sz="1800" dirty="0">
              <a:latin typeface="Calibri"/>
              <a:cs typeface="Calibri"/>
            </a:endParaRPr>
          </a:p>
        </p:txBody>
      </p:sp>
      <p:pic>
        <p:nvPicPr>
          <p:cNvPr id="6" name="object 6"/>
          <p:cNvPicPr/>
          <p:nvPr/>
        </p:nvPicPr>
        <p:blipFill>
          <a:blip r:embed="R81a22e659b7045f3" cstate="print"/>
          <a:stretch>
            <a:fillRect/>
          </a:stretch>
        </p:blipFill>
        <p:spPr>
          <a:xfrm>
            <a:off x="10980445" y="0"/>
            <a:ext cx="1211554" cy="50799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1968" rIns="0" bIns="0" rtlCol="0">
            <a:spAutoFit/>
          </a:bodyPr>
          <a:lstStyle/>
          <a:p>
            <a:pPr marL="38100">
              <a:lnSpc>
                <a:spcPct val="100000"/>
              </a:lnSpc>
              <a:spcBef>
                <a:spcPts val="100"/>
              </a:spcBef>
            </a:pPr>
            <a:r>
              <a:rPr sz="4400" dirty="0"/>
              <a:t>Main</a:t>
            </a:r>
            <a:r>
              <a:rPr sz="4400" spc="-15" dirty="0"/>
              <a:t> </a:t>
            </a:r>
            <a:r>
              <a:rPr sz="4400" spc="-10" dirty="0"/>
              <a:t>Objective</a:t>
            </a:r>
            <a:endParaRPr sz="4400"/>
          </a:p>
        </p:txBody>
      </p:sp>
      <p:sp>
        <p:nvSpPr>
          <p:cNvPr id="3" name="object 3"/>
          <p:cNvSpPr txBox="1"/>
          <p:nvPr/>
        </p:nvSpPr>
        <p:spPr>
          <a:xfrm>
            <a:off x="3406837" y="2173136"/>
            <a:ext cx="5379085" cy="2055495"/>
          </a:xfrm>
          <a:prstGeom prst="rect">
            <a:avLst/>
          </a:prstGeom>
        </p:spPr>
        <p:txBody>
          <a:bodyPr vert="horz" wrap="square" lIns="0" tIns="74295" rIns="0" bIns="0" rtlCol="0">
            <a:spAutoFit/>
          </a:bodyPr>
          <a:lstStyle/>
          <a:p>
            <a:pPr marL="12700" marR="5080" algn="ctr">
              <a:lnSpc>
                <a:spcPts val="3890"/>
              </a:lnSpc>
              <a:spcBef>
                <a:spcPts val="585"/>
              </a:spcBef>
            </a:pPr>
            <a:r>
              <a:rPr sz="3600" b="1" spc="-65" dirty="0">
                <a:latin typeface="Arial"/>
                <a:cs typeface="Arial"/>
              </a:rPr>
              <a:t>To</a:t>
            </a:r>
            <a:r>
              <a:rPr sz="3600" b="1" spc="-60" dirty="0">
                <a:latin typeface="Arial"/>
                <a:cs typeface="Arial"/>
              </a:rPr>
              <a:t> </a:t>
            </a:r>
            <a:r>
              <a:rPr sz="3600" b="1" dirty="0">
                <a:latin typeface="Arial"/>
                <a:cs typeface="Arial"/>
              </a:rPr>
              <a:t>ensure</a:t>
            </a:r>
            <a:r>
              <a:rPr sz="3600" b="1" spc="-75" dirty="0">
                <a:latin typeface="Arial"/>
                <a:cs typeface="Arial"/>
              </a:rPr>
              <a:t> </a:t>
            </a:r>
            <a:r>
              <a:rPr sz="3600" b="1" dirty="0">
                <a:latin typeface="Arial"/>
                <a:cs typeface="Arial"/>
              </a:rPr>
              <a:t>the</a:t>
            </a:r>
            <a:r>
              <a:rPr sz="3600" b="1" spc="-50" dirty="0">
                <a:latin typeface="Arial"/>
                <a:cs typeface="Arial"/>
              </a:rPr>
              <a:t> </a:t>
            </a:r>
            <a:r>
              <a:rPr sz="3600" b="1" dirty="0">
                <a:latin typeface="Arial"/>
                <a:cs typeface="Arial"/>
              </a:rPr>
              <a:t>safety</a:t>
            </a:r>
            <a:r>
              <a:rPr sz="3600" b="1" spc="-70" dirty="0">
                <a:latin typeface="Arial"/>
                <a:cs typeface="Arial"/>
              </a:rPr>
              <a:t> </a:t>
            </a:r>
            <a:r>
              <a:rPr sz="3600" b="1" spc="-25" dirty="0">
                <a:latin typeface="Arial"/>
                <a:cs typeface="Arial"/>
              </a:rPr>
              <a:t>and </a:t>
            </a:r>
            <a:r>
              <a:rPr sz="3600" b="1" dirty="0">
                <a:latin typeface="Arial"/>
                <a:cs typeface="Arial"/>
              </a:rPr>
              <a:t>continuity</a:t>
            </a:r>
            <a:r>
              <a:rPr sz="3600" b="1" spc="-50" dirty="0">
                <a:latin typeface="Arial"/>
                <a:cs typeface="Arial"/>
              </a:rPr>
              <a:t> </a:t>
            </a:r>
            <a:r>
              <a:rPr sz="3600" b="1" dirty="0">
                <a:latin typeface="Arial"/>
                <a:cs typeface="Arial"/>
              </a:rPr>
              <a:t>of</a:t>
            </a:r>
            <a:r>
              <a:rPr sz="3600" b="1" spc="-70" dirty="0">
                <a:latin typeface="Arial"/>
                <a:cs typeface="Arial"/>
              </a:rPr>
              <a:t> </a:t>
            </a:r>
            <a:r>
              <a:rPr sz="3600" b="1" dirty="0">
                <a:latin typeface="Arial"/>
                <a:cs typeface="Arial"/>
              </a:rPr>
              <a:t>care</a:t>
            </a:r>
            <a:r>
              <a:rPr sz="3600" b="1" spc="-85" dirty="0">
                <a:latin typeface="Arial"/>
                <a:cs typeface="Arial"/>
              </a:rPr>
              <a:t> </a:t>
            </a:r>
            <a:r>
              <a:rPr sz="3600" b="1" spc="-25" dirty="0">
                <a:latin typeface="Arial"/>
                <a:cs typeface="Arial"/>
              </a:rPr>
              <a:t>for </a:t>
            </a:r>
            <a:r>
              <a:rPr sz="3600" b="1" dirty="0">
                <a:latin typeface="Arial"/>
                <a:cs typeface="Arial"/>
              </a:rPr>
              <a:t>dialysis</a:t>
            </a:r>
            <a:r>
              <a:rPr sz="3600" b="1" spc="-50" dirty="0">
                <a:latin typeface="Arial"/>
                <a:cs typeface="Arial"/>
              </a:rPr>
              <a:t> </a:t>
            </a:r>
            <a:r>
              <a:rPr sz="3600" b="1" dirty="0">
                <a:latin typeface="Arial"/>
                <a:cs typeface="Arial"/>
              </a:rPr>
              <a:t>patients</a:t>
            </a:r>
            <a:r>
              <a:rPr sz="3600" b="1" spc="-35" dirty="0">
                <a:latin typeface="Arial"/>
                <a:cs typeface="Arial"/>
              </a:rPr>
              <a:t> </a:t>
            </a:r>
            <a:r>
              <a:rPr sz="3600" b="1" spc="-10" dirty="0">
                <a:latin typeface="Arial"/>
                <a:cs typeface="Arial"/>
              </a:rPr>
              <a:t>during emergencies.</a:t>
            </a:r>
            <a:endParaRPr sz="3600">
              <a:latin typeface="Arial"/>
              <a:cs typeface="Arial"/>
            </a:endParaRPr>
          </a:p>
        </p:txBody>
      </p:sp>
      <p:pic>
        <p:nvPicPr>
          <p:cNvPr id="4" name="object 4"/>
          <p:cNvPicPr/>
          <p:nvPr/>
        </p:nvPicPr>
        <p:blipFill>
          <a:blip r:embed="R5252f2cc61364a2c" cstate="print"/>
          <a:stretch>
            <a:fillRect/>
          </a:stretch>
        </p:blipFill>
        <p:spPr>
          <a:xfrm>
            <a:off x="10980445" y="0"/>
            <a:ext cx="1211554" cy="507999"/>
          </a:xfrm>
          <a:prstGeom prst="rect">
            <a:avLst/>
          </a:prstGeom>
        </p:spPr>
      </p:pic>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2" name="object 2"/>
          <p:cNvSpPr txBox="1">
            <a:spLocks noGrp="1"/>
          </p:cNvSpPr>
          <p:nvPr>
            <p:ph type="title"/>
          </p:nvPr>
        </p:nvSpPr>
        <p:spPr>
          <a:xfrm>
            <a:off x="255201" y="367986"/>
            <a:ext cx="6170295" cy="574040"/>
          </a:xfrm>
          <a:prstGeom prst="rect">
            <a:avLst/>
          </a:prstGeom>
        </p:spPr>
        <p:txBody>
          <a:bodyPr vert="horz" wrap="square" lIns="0" tIns="12700" rIns="0" bIns="0" rtlCol="0">
            <a:spAutoFit/>
          </a:bodyPr>
          <a:lstStyle/>
          <a:p>
            <a:pPr marL="12700">
              <a:lnSpc>
                <a:spcPct val="100000"/>
              </a:lnSpc>
              <a:spcBef>
                <a:spcPts val="100"/>
              </a:spcBef>
            </a:pPr>
            <a:r>
              <a:rPr dirty="0"/>
              <a:t>Kidney</a:t>
            </a:r>
            <a:r>
              <a:rPr spc="-60" dirty="0"/>
              <a:t> </a:t>
            </a:r>
            <a:r>
              <a:rPr dirty="0"/>
              <a:t>Patient</a:t>
            </a:r>
            <a:r>
              <a:rPr spc="-45" dirty="0"/>
              <a:t> </a:t>
            </a:r>
            <a:r>
              <a:rPr spc="-10" dirty="0"/>
              <a:t>Identification</a:t>
            </a:r>
          </a:p>
        </p:txBody>
      </p:sp>
      <p:sp>
        <p:nvSpPr>
          <p:cNvPr id="3" name="object 3"/>
          <p:cNvSpPr txBox="1"/>
          <p:nvPr/>
        </p:nvSpPr>
        <p:spPr>
          <a:xfrm>
            <a:off x="254998" y="1208920"/>
            <a:ext cx="10986135" cy="4264660"/>
          </a:xfrm>
          <a:prstGeom prst="rect">
            <a:avLst/>
          </a:prstGeom>
        </p:spPr>
        <p:txBody>
          <a:bodyPr vert="horz" wrap="square" lIns="0" tIns="13335" rIns="0" bIns="0" rtlCol="0">
            <a:spAutoFit/>
          </a:bodyPr>
          <a:lstStyle/>
          <a:p>
            <a:pPr marL="241300" marR="393065" indent="-228600">
              <a:lnSpc>
                <a:spcPct val="100000"/>
              </a:lnSpc>
              <a:spcBef>
                <a:spcPts val="105"/>
              </a:spcBef>
              <a:buFont typeface="Wingdings"/>
              <a:buChar char=""/>
              <a:tabLst>
                <a:tab pos="241300" algn="l"/>
              </a:tabLst>
            </a:pPr>
            <a:r>
              <a:rPr sz="2000" spc="-30" dirty="0">
                <a:highlight>
                  <a:srgbClr val="FFFF00"/>
                </a:highlight>
                <a:latin typeface="Arial"/>
                <a:cs typeface="Arial"/>
              </a:rPr>
              <a:t>Target</a:t>
            </a:r>
            <a:r>
              <a:rPr sz="2000" spc="-50" dirty="0">
                <a:highlight>
                  <a:srgbClr val="FFFF00"/>
                </a:highlight>
                <a:latin typeface="Arial"/>
                <a:cs typeface="Arial"/>
              </a:rPr>
              <a:t> </a:t>
            </a:r>
            <a:r>
              <a:rPr sz="2000" dirty="0">
                <a:highlight>
                  <a:srgbClr val="FFFF00"/>
                </a:highlight>
                <a:latin typeface="Arial"/>
                <a:cs typeface="Arial"/>
              </a:rPr>
              <a:t>Population:</a:t>
            </a:r>
            <a:r>
              <a:rPr sz="2000" spc="-40" dirty="0">
                <a:highlight>
                  <a:srgbClr val="FFFF00"/>
                </a:highlight>
                <a:latin typeface="Arial"/>
                <a:cs typeface="Arial"/>
              </a:rPr>
              <a:t> </a:t>
            </a:r>
            <a:r>
              <a:rPr sz="2000" dirty="0">
                <a:highlight>
                  <a:srgbClr val="FFFF00"/>
                </a:highlight>
                <a:latin typeface="Arial"/>
                <a:cs typeface="Arial"/>
              </a:rPr>
              <a:t>Puerto</a:t>
            </a:r>
            <a:r>
              <a:rPr sz="2000" spc="-45" dirty="0">
                <a:highlight>
                  <a:srgbClr val="FFFF00"/>
                </a:highlight>
                <a:latin typeface="Arial"/>
                <a:cs typeface="Arial"/>
              </a:rPr>
              <a:t> </a:t>
            </a:r>
            <a:r>
              <a:rPr sz="2000" dirty="0">
                <a:highlight>
                  <a:srgbClr val="FFFF00"/>
                </a:highlight>
                <a:latin typeface="Arial"/>
                <a:cs typeface="Arial"/>
              </a:rPr>
              <a:t>Rico</a:t>
            </a:r>
            <a:r>
              <a:rPr sz="2000" spc="-20" dirty="0">
                <a:highlight>
                  <a:srgbClr val="FFFF00"/>
                </a:highlight>
                <a:latin typeface="Arial"/>
                <a:cs typeface="Arial"/>
              </a:rPr>
              <a:t> </a:t>
            </a:r>
            <a:r>
              <a:rPr sz="2000" dirty="0">
                <a:highlight>
                  <a:srgbClr val="FFFF00"/>
                </a:highlight>
                <a:latin typeface="Arial"/>
                <a:cs typeface="Arial"/>
              </a:rPr>
              <a:t>has</a:t>
            </a:r>
            <a:r>
              <a:rPr sz="2000" spc="-40" dirty="0">
                <a:highlight>
                  <a:srgbClr val="FFFF00"/>
                </a:highlight>
                <a:latin typeface="Arial"/>
                <a:cs typeface="Arial"/>
              </a:rPr>
              <a:t> </a:t>
            </a:r>
            <a:r>
              <a:rPr sz="2000" dirty="0">
                <a:highlight>
                  <a:srgbClr val="FFFF00"/>
                </a:highlight>
                <a:latin typeface="Arial"/>
                <a:cs typeface="Arial"/>
              </a:rPr>
              <a:t>a</a:t>
            </a:r>
            <a:r>
              <a:rPr sz="2000" spc="-20" dirty="0">
                <a:highlight>
                  <a:srgbClr val="FFFF00"/>
                </a:highlight>
                <a:latin typeface="Arial"/>
                <a:cs typeface="Arial"/>
              </a:rPr>
              <a:t> </a:t>
            </a:r>
            <a:r>
              <a:rPr sz="2000" dirty="0">
                <a:highlight>
                  <a:srgbClr val="FFFF00"/>
                </a:highlight>
                <a:latin typeface="Arial"/>
                <a:cs typeface="Arial"/>
              </a:rPr>
              <a:t>renal</a:t>
            </a:r>
            <a:r>
              <a:rPr sz="2000" spc="-45" dirty="0">
                <a:highlight>
                  <a:srgbClr val="FFFF00"/>
                </a:highlight>
                <a:latin typeface="Arial"/>
                <a:cs typeface="Arial"/>
              </a:rPr>
              <a:t> </a:t>
            </a:r>
            <a:r>
              <a:rPr sz="2000" dirty="0">
                <a:highlight>
                  <a:srgbClr val="FFFF00"/>
                </a:highlight>
                <a:latin typeface="Arial"/>
                <a:cs typeface="Arial"/>
              </a:rPr>
              <a:t>patient</a:t>
            </a:r>
            <a:r>
              <a:rPr sz="2000" spc="-40" dirty="0">
                <a:highlight>
                  <a:srgbClr val="FFFF00"/>
                </a:highlight>
                <a:latin typeface="Arial"/>
                <a:cs typeface="Arial"/>
              </a:rPr>
              <a:t> </a:t>
            </a:r>
            <a:r>
              <a:rPr sz="2000" dirty="0">
                <a:highlight>
                  <a:srgbClr val="FFFF00"/>
                </a:highlight>
                <a:latin typeface="Arial"/>
                <a:cs typeface="Arial"/>
              </a:rPr>
              <a:t>population</a:t>
            </a:r>
            <a:r>
              <a:rPr sz="2000" spc="-30" dirty="0">
                <a:highlight>
                  <a:srgbClr val="FFFF00"/>
                </a:highlight>
                <a:latin typeface="Arial"/>
                <a:cs typeface="Arial"/>
              </a:rPr>
              <a:t> </a:t>
            </a:r>
            <a:r>
              <a:rPr sz="2000" dirty="0">
                <a:highlight>
                  <a:srgbClr val="FFFF00"/>
                </a:highlight>
                <a:latin typeface="Arial"/>
                <a:cs typeface="Arial"/>
              </a:rPr>
              <a:t>of</a:t>
            </a:r>
            <a:r>
              <a:rPr sz="2000" spc="-35" dirty="0">
                <a:highlight>
                  <a:srgbClr val="FFFF00"/>
                </a:highlight>
                <a:latin typeface="Arial"/>
                <a:cs typeface="Arial"/>
              </a:rPr>
              <a:t> </a:t>
            </a:r>
            <a:r>
              <a:rPr sz="2000" dirty="0">
                <a:highlight>
                  <a:srgbClr val="FFFF00"/>
                </a:highlight>
                <a:latin typeface="Arial"/>
                <a:cs typeface="Arial"/>
              </a:rPr>
              <a:t>about</a:t>
            </a:r>
            <a:r>
              <a:rPr sz="2000" spc="-40" dirty="0">
                <a:highlight>
                  <a:srgbClr val="FFFF00"/>
                </a:highlight>
                <a:latin typeface="Arial"/>
                <a:cs typeface="Arial"/>
              </a:rPr>
              <a:t> </a:t>
            </a:r>
            <a:r>
              <a:rPr sz="2000" dirty="0">
                <a:highlight>
                  <a:srgbClr val="FFFF00"/>
                </a:highlight>
                <a:latin typeface="Arial"/>
                <a:cs typeface="Arial"/>
              </a:rPr>
              <a:t>320,000</a:t>
            </a:r>
            <a:r>
              <a:rPr sz="2000" spc="-45" dirty="0">
                <a:highlight>
                  <a:srgbClr val="FFFF00"/>
                </a:highlight>
                <a:latin typeface="Arial"/>
                <a:cs typeface="Arial"/>
              </a:rPr>
              <a:t> </a:t>
            </a:r>
            <a:r>
              <a:rPr sz="2000" dirty="0">
                <a:highlight>
                  <a:srgbClr val="FFFF00"/>
                </a:highlight>
                <a:latin typeface="Arial"/>
                <a:cs typeface="Arial"/>
              </a:rPr>
              <a:t>people</a:t>
            </a:r>
            <a:r>
              <a:rPr sz="2000" spc="-45" dirty="0">
                <a:highlight>
                  <a:srgbClr val="FFFF00"/>
                </a:highlight>
                <a:latin typeface="Arial"/>
                <a:cs typeface="Arial"/>
              </a:rPr>
              <a:t> </a:t>
            </a:r>
            <a:r>
              <a:rPr sz="2000" dirty="0">
                <a:highlight>
                  <a:srgbClr val="FFFF00"/>
                </a:highlight>
                <a:latin typeface="Arial"/>
                <a:cs typeface="Arial"/>
              </a:rPr>
              <a:t>in</a:t>
            </a:r>
            <a:r>
              <a:rPr sz="2000" spc="-20" dirty="0">
                <a:highlight>
                  <a:srgbClr val="FFFF00"/>
                </a:highlight>
                <a:latin typeface="Arial"/>
                <a:cs typeface="Arial"/>
              </a:rPr>
              <a:t> </a:t>
            </a:r>
            <a:r>
              <a:rPr sz="2000" spc="-25" dirty="0">
                <a:highlight>
                  <a:srgbClr val="FFFF00"/>
                </a:highlight>
                <a:latin typeface="Arial"/>
                <a:cs typeface="Arial"/>
              </a:rPr>
              <a:t>the </a:t>
            </a:r>
            <a:r>
              <a:rPr sz="2000" dirty="0">
                <a:highlight>
                  <a:srgbClr val="FFFF00"/>
                </a:highlight>
                <a:latin typeface="Arial"/>
                <a:cs typeface="Arial"/>
              </a:rPr>
              <a:t>early</a:t>
            </a:r>
            <a:r>
              <a:rPr sz="2000" spc="-30" dirty="0">
                <a:highlight>
                  <a:srgbClr val="FFFF00"/>
                </a:highlight>
                <a:latin typeface="Arial"/>
                <a:cs typeface="Arial"/>
              </a:rPr>
              <a:t> </a:t>
            </a:r>
            <a:r>
              <a:rPr sz="2000" dirty="0">
                <a:highlight>
                  <a:srgbClr val="FFFF00"/>
                </a:highlight>
                <a:latin typeface="Arial"/>
                <a:cs typeface="Arial"/>
              </a:rPr>
              <a:t>stages</a:t>
            </a:r>
            <a:r>
              <a:rPr sz="2000" spc="-25" dirty="0">
                <a:highlight>
                  <a:srgbClr val="FFFF00"/>
                </a:highlight>
                <a:latin typeface="Arial"/>
                <a:cs typeface="Arial"/>
              </a:rPr>
              <a:t> </a:t>
            </a:r>
            <a:r>
              <a:rPr sz="2000" dirty="0">
                <a:highlight>
                  <a:srgbClr val="FFFF00"/>
                </a:highlight>
                <a:latin typeface="Arial"/>
                <a:cs typeface="Arial"/>
              </a:rPr>
              <a:t>of</a:t>
            </a:r>
            <a:r>
              <a:rPr sz="2000" spc="-30" dirty="0">
                <a:highlight>
                  <a:srgbClr val="FFFF00"/>
                </a:highlight>
                <a:latin typeface="Arial"/>
                <a:cs typeface="Arial"/>
              </a:rPr>
              <a:t> </a:t>
            </a:r>
            <a:r>
              <a:rPr sz="2000" dirty="0">
                <a:highlight>
                  <a:srgbClr val="FFFF00"/>
                </a:highlight>
                <a:latin typeface="Arial"/>
                <a:cs typeface="Arial"/>
              </a:rPr>
              <a:t>the</a:t>
            </a:r>
            <a:r>
              <a:rPr sz="2000" spc="-15" dirty="0">
                <a:highlight>
                  <a:srgbClr val="FFFF00"/>
                </a:highlight>
                <a:latin typeface="Arial"/>
                <a:cs typeface="Arial"/>
              </a:rPr>
              <a:t> </a:t>
            </a:r>
            <a:r>
              <a:rPr sz="2000" spc="-10" dirty="0">
                <a:highlight>
                  <a:srgbClr val="FFFF00"/>
                </a:highlight>
                <a:latin typeface="Arial"/>
                <a:cs typeface="Arial"/>
              </a:rPr>
              <a:t>condition.</a:t>
            </a:r>
            <a:endParaRPr sz="2000" dirty="0">
              <a:highlight>
                <a:srgbClr val="FFFF00"/>
              </a:highlight>
              <a:latin typeface="Arial"/>
              <a:cs typeface="Arial"/>
            </a:endParaRPr>
          </a:p>
          <a:p>
            <a:pPr marL="240029" marR="204470" indent="-227965">
              <a:lnSpc>
                <a:spcPct val="100000"/>
              </a:lnSpc>
              <a:spcBef>
                <a:spcPts val="995"/>
              </a:spcBef>
              <a:buFont typeface="Wingdings"/>
              <a:buChar char=""/>
              <a:tabLst>
                <a:tab pos="241300" algn="l"/>
              </a:tabLst>
            </a:pPr>
            <a:r>
              <a:rPr sz="2000" dirty="0">
                <a:highlight>
                  <a:srgbClr val="FFFF00"/>
                </a:highlight>
                <a:latin typeface="Arial"/>
                <a:cs typeface="Arial"/>
              </a:rPr>
              <a:t>The</a:t>
            </a:r>
            <a:r>
              <a:rPr sz="2000" spc="-40" dirty="0">
                <a:highlight>
                  <a:srgbClr val="FFFF00"/>
                </a:highlight>
                <a:latin typeface="Arial"/>
                <a:cs typeface="Arial"/>
              </a:rPr>
              <a:t> </a:t>
            </a:r>
            <a:r>
              <a:rPr sz="2000" dirty="0">
                <a:highlight>
                  <a:srgbClr val="FFFF00"/>
                </a:highlight>
                <a:latin typeface="Arial"/>
                <a:cs typeface="Arial"/>
              </a:rPr>
              <a:t>population</a:t>
            </a:r>
            <a:r>
              <a:rPr sz="2000" spc="-35" dirty="0">
                <a:highlight>
                  <a:srgbClr val="FFFF00"/>
                </a:highlight>
                <a:latin typeface="Arial"/>
                <a:cs typeface="Arial"/>
              </a:rPr>
              <a:t> </a:t>
            </a:r>
            <a:r>
              <a:rPr sz="2000" dirty="0">
                <a:highlight>
                  <a:srgbClr val="FFFF00"/>
                </a:highlight>
                <a:latin typeface="Arial"/>
                <a:cs typeface="Arial"/>
              </a:rPr>
              <a:t>of</a:t>
            </a:r>
            <a:r>
              <a:rPr sz="2000" spc="-45" dirty="0">
                <a:highlight>
                  <a:srgbClr val="FFFF00"/>
                </a:highlight>
                <a:latin typeface="Arial"/>
                <a:cs typeface="Arial"/>
              </a:rPr>
              <a:t> </a:t>
            </a:r>
            <a:r>
              <a:rPr sz="2000" dirty="0">
                <a:highlight>
                  <a:srgbClr val="FFFF00"/>
                </a:highlight>
                <a:latin typeface="Arial"/>
                <a:cs typeface="Arial"/>
              </a:rPr>
              <a:t>kidney</a:t>
            </a:r>
            <a:r>
              <a:rPr sz="2000" spc="-45" dirty="0">
                <a:highlight>
                  <a:srgbClr val="FFFF00"/>
                </a:highlight>
                <a:latin typeface="Arial"/>
                <a:cs typeface="Arial"/>
              </a:rPr>
              <a:t> </a:t>
            </a:r>
            <a:r>
              <a:rPr sz="2000" dirty="0">
                <a:highlight>
                  <a:srgbClr val="FFFF00"/>
                </a:highlight>
                <a:latin typeface="Arial"/>
                <a:cs typeface="Arial"/>
              </a:rPr>
              <a:t>patients</a:t>
            </a:r>
            <a:r>
              <a:rPr sz="2000" spc="-30" dirty="0">
                <a:highlight>
                  <a:srgbClr val="FFFF00"/>
                </a:highlight>
                <a:latin typeface="Arial"/>
                <a:cs typeface="Arial"/>
              </a:rPr>
              <a:t> </a:t>
            </a:r>
            <a:r>
              <a:rPr sz="2000" dirty="0">
                <a:highlight>
                  <a:srgbClr val="FFFF00"/>
                </a:highlight>
                <a:latin typeface="Arial"/>
                <a:cs typeface="Arial"/>
              </a:rPr>
              <a:t>receiving</a:t>
            </a:r>
            <a:r>
              <a:rPr sz="2000" spc="-50" dirty="0">
                <a:highlight>
                  <a:srgbClr val="FFFF00"/>
                </a:highlight>
                <a:latin typeface="Arial"/>
                <a:cs typeface="Arial"/>
              </a:rPr>
              <a:t> </a:t>
            </a:r>
            <a:r>
              <a:rPr sz="2000" dirty="0">
                <a:highlight>
                  <a:srgbClr val="FFFF00"/>
                </a:highlight>
                <a:latin typeface="Arial"/>
                <a:cs typeface="Arial"/>
              </a:rPr>
              <a:t>dialysis</a:t>
            </a:r>
            <a:r>
              <a:rPr sz="2000" spc="-20" dirty="0">
                <a:highlight>
                  <a:srgbClr val="FFFF00"/>
                </a:highlight>
                <a:latin typeface="Arial"/>
                <a:cs typeface="Arial"/>
              </a:rPr>
              <a:t> </a:t>
            </a:r>
            <a:r>
              <a:rPr sz="2000" dirty="0">
                <a:highlight>
                  <a:srgbClr val="FFFF00"/>
                </a:highlight>
                <a:latin typeface="Arial"/>
                <a:cs typeface="Arial"/>
              </a:rPr>
              <a:t>in</a:t>
            </a:r>
            <a:r>
              <a:rPr sz="2000" spc="-30" dirty="0">
                <a:highlight>
                  <a:srgbClr val="FFFF00"/>
                </a:highlight>
                <a:latin typeface="Arial"/>
                <a:cs typeface="Arial"/>
              </a:rPr>
              <a:t> </a:t>
            </a:r>
            <a:r>
              <a:rPr sz="2000" dirty="0">
                <a:highlight>
                  <a:srgbClr val="FFFF00"/>
                </a:highlight>
                <a:latin typeface="Arial"/>
                <a:cs typeface="Arial"/>
              </a:rPr>
              <a:t>Puerto</a:t>
            </a:r>
            <a:r>
              <a:rPr sz="2000" spc="-50" dirty="0">
                <a:highlight>
                  <a:srgbClr val="FFFF00"/>
                </a:highlight>
                <a:latin typeface="Arial"/>
                <a:cs typeface="Arial"/>
              </a:rPr>
              <a:t> </a:t>
            </a:r>
            <a:r>
              <a:rPr sz="2000" dirty="0">
                <a:highlight>
                  <a:srgbClr val="FFFF00"/>
                </a:highlight>
                <a:latin typeface="Arial"/>
                <a:cs typeface="Arial"/>
              </a:rPr>
              <a:t>Rico</a:t>
            </a:r>
            <a:r>
              <a:rPr sz="2000" spc="-25" dirty="0">
                <a:highlight>
                  <a:srgbClr val="FFFF00"/>
                </a:highlight>
                <a:latin typeface="Arial"/>
                <a:cs typeface="Arial"/>
              </a:rPr>
              <a:t> </a:t>
            </a:r>
            <a:r>
              <a:rPr lang="en-US" sz="2000" spc="-25" dirty="0">
                <a:highlight>
                  <a:srgbClr val="FFFF00"/>
                </a:highlight>
                <a:latin typeface="Arial"/>
                <a:cs typeface="Arial"/>
              </a:rPr>
              <a:t>is </a:t>
            </a:r>
            <a:r>
              <a:rPr sz="2000" dirty="0">
                <a:highlight>
                  <a:srgbClr val="FFFF00"/>
                </a:highlight>
                <a:latin typeface="Arial"/>
                <a:cs typeface="Arial"/>
              </a:rPr>
              <a:t>as</a:t>
            </a:r>
            <a:r>
              <a:rPr sz="2000" spc="-30" dirty="0">
                <a:highlight>
                  <a:srgbClr val="FFFF00"/>
                </a:highlight>
                <a:latin typeface="Arial"/>
                <a:cs typeface="Arial"/>
              </a:rPr>
              <a:t> </a:t>
            </a:r>
            <a:r>
              <a:rPr sz="2000" dirty="0">
                <a:highlight>
                  <a:srgbClr val="FFFF00"/>
                </a:highlight>
                <a:latin typeface="Arial"/>
                <a:cs typeface="Arial"/>
              </a:rPr>
              <a:t>follows:</a:t>
            </a:r>
            <a:r>
              <a:rPr sz="2000" spc="-45" dirty="0">
                <a:highlight>
                  <a:srgbClr val="FFFF00"/>
                </a:highlight>
                <a:latin typeface="Arial"/>
                <a:cs typeface="Arial"/>
              </a:rPr>
              <a:t> </a:t>
            </a:r>
            <a:r>
              <a:rPr sz="2000" dirty="0">
                <a:highlight>
                  <a:srgbClr val="FFFF00"/>
                </a:highlight>
                <a:latin typeface="Arial"/>
                <a:cs typeface="Arial"/>
              </a:rPr>
              <a:t>6,590</a:t>
            </a:r>
            <a:r>
              <a:rPr sz="2000" spc="-50" dirty="0">
                <a:highlight>
                  <a:srgbClr val="FFFF00"/>
                </a:highlight>
                <a:latin typeface="Arial"/>
                <a:cs typeface="Arial"/>
              </a:rPr>
              <a:t> </a:t>
            </a:r>
            <a:r>
              <a:rPr sz="2000" dirty="0">
                <a:highlight>
                  <a:srgbClr val="FFFF00"/>
                </a:highlight>
                <a:latin typeface="Arial"/>
                <a:cs typeface="Arial"/>
              </a:rPr>
              <a:t>people</a:t>
            </a:r>
            <a:r>
              <a:rPr sz="2000" spc="-40" dirty="0">
                <a:highlight>
                  <a:srgbClr val="FFFF00"/>
                </a:highlight>
                <a:latin typeface="Arial"/>
                <a:cs typeface="Arial"/>
              </a:rPr>
              <a:t> </a:t>
            </a:r>
            <a:r>
              <a:rPr sz="2000" spc="-25" dirty="0">
                <a:highlight>
                  <a:srgbClr val="FFFF00"/>
                </a:highlight>
                <a:latin typeface="Arial"/>
                <a:cs typeface="Arial"/>
              </a:rPr>
              <a:t>on</a:t>
            </a:r>
            <a:r>
              <a:rPr lang="en-US" sz="2000" spc="-25" dirty="0">
                <a:highlight>
                  <a:srgbClr val="FFFF00"/>
                </a:highlight>
                <a:latin typeface="Arial"/>
                <a:cs typeface="Arial"/>
              </a:rPr>
              <a:t> </a:t>
            </a:r>
            <a:r>
              <a:rPr sz="2000" dirty="0">
                <a:highlight>
                  <a:srgbClr val="FFFF00"/>
                </a:highlight>
                <a:latin typeface="Arial"/>
                <a:cs typeface="Arial"/>
              </a:rPr>
              <a:t>dialysis</a:t>
            </a:r>
            <a:r>
              <a:rPr sz="2000" spc="-25" dirty="0">
                <a:highlight>
                  <a:srgbClr val="FFFF00"/>
                </a:highlight>
                <a:latin typeface="Arial"/>
                <a:cs typeface="Arial"/>
              </a:rPr>
              <a:t> </a:t>
            </a:r>
            <a:r>
              <a:rPr sz="2000" dirty="0">
                <a:highlight>
                  <a:srgbClr val="FFFF00"/>
                </a:highlight>
                <a:latin typeface="Arial"/>
                <a:cs typeface="Arial"/>
              </a:rPr>
              <a:t>and</a:t>
            </a:r>
            <a:r>
              <a:rPr sz="2000" spc="-35" dirty="0">
                <a:highlight>
                  <a:srgbClr val="FFFF00"/>
                </a:highlight>
                <a:latin typeface="Arial"/>
                <a:cs typeface="Arial"/>
              </a:rPr>
              <a:t> </a:t>
            </a:r>
            <a:r>
              <a:rPr sz="2000" dirty="0">
                <a:highlight>
                  <a:srgbClr val="FFFF00"/>
                </a:highlight>
                <a:latin typeface="Arial"/>
                <a:cs typeface="Arial"/>
              </a:rPr>
              <a:t>1,700</a:t>
            </a:r>
            <a:r>
              <a:rPr sz="2000" spc="-50" dirty="0">
                <a:highlight>
                  <a:srgbClr val="FFFF00"/>
                </a:highlight>
                <a:latin typeface="Arial"/>
                <a:cs typeface="Arial"/>
              </a:rPr>
              <a:t> </a:t>
            </a:r>
            <a:r>
              <a:rPr sz="2000" dirty="0">
                <a:highlight>
                  <a:srgbClr val="FFFF00"/>
                </a:highlight>
                <a:latin typeface="Arial"/>
                <a:cs typeface="Arial"/>
              </a:rPr>
              <a:t>transplant</a:t>
            </a:r>
            <a:r>
              <a:rPr sz="2000" spc="-65" dirty="0">
                <a:highlight>
                  <a:srgbClr val="FFFF00"/>
                </a:highlight>
                <a:latin typeface="Arial"/>
                <a:cs typeface="Arial"/>
              </a:rPr>
              <a:t> </a:t>
            </a:r>
            <a:r>
              <a:rPr sz="2000" spc="-10" dirty="0">
                <a:highlight>
                  <a:srgbClr val="FFFF00"/>
                </a:highlight>
                <a:latin typeface="Arial"/>
                <a:cs typeface="Arial"/>
              </a:rPr>
              <a:t>patients.</a:t>
            </a:r>
            <a:endParaRPr sz="2000" dirty="0">
              <a:highlight>
                <a:srgbClr val="FFFF00"/>
              </a:highlight>
              <a:latin typeface="Arial"/>
              <a:cs typeface="Arial"/>
            </a:endParaRPr>
          </a:p>
          <a:p>
            <a:pPr marL="240665" indent="-227965">
              <a:lnSpc>
                <a:spcPct val="100000"/>
              </a:lnSpc>
              <a:spcBef>
                <a:spcPts val="1005"/>
              </a:spcBef>
              <a:buFont typeface="Wingdings"/>
              <a:buChar char=""/>
              <a:tabLst>
                <a:tab pos="240665" algn="l"/>
              </a:tabLst>
            </a:pPr>
            <a:r>
              <a:rPr sz="2000" dirty="0">
                <a:latin typeface="Arial"/>
                <a:cs typeface="Arial"/>
              </a:rPr>
              <a:t>Identifying</a:t>
            </a:r>
            <a:r>
              <a:rPr sz="2000" spc="-70" dirty="0">
                <a:latin typeface="Arial"/>
                <a:cs typeface="Arial"/>
              </a:rPr>
              <a:t> </a:t>
            </a:r>
            <a:r>
              <a:rPr sz="2000" dirty="0">
                <a:latin typeface="Arial"/>
                <a:cs typeface="Arial"/>
              </a:rPr>
              <a:t>vulnerable</a:t>
            </a:r>
            <a:r>
              <a:rPr sz="2000" spc="-65" dirty="0">
                <a:latin typeface="Arial"/>
                <a:cs typeface="Arial"/>
              </a:rPr>
              <a:t> </a:t>
            </a:r>
            <a:r>
              <a:rPr sz="2000" spc="-10" dirty="0">
                <a:latin typeface="Arial"/>
                <a:cs typeface="Arial"/>
              </a:rPr>
              <a:t>populations:</a:t>
            </a:r>
            <a:endParaRPr sz="2000" dirty="0">
              <a:latin typeface="Arial"/>
              <a:cs typeface="Arial"/>
            </a:endParaRPr>
          </a:p>
          <a:p>
            <a:pPr marL="698500" marR="5080" lvl="1" indent="-228600">
              <a:lnSpc>
                <a:spcPct val="100000"/>
              </a:lnSpc>
              <a:spcBef>
                <a:spcPts val="505"/>
              </a:spcBef>
              <a:buFont typeface="Courier New"/>
              <a:buChar char="o"/>
              <a:tabLst>
                <a:tab pos="698500" algn="l"/>
              </a:tabLst>
            </a:pPr>
            <a:r>
              <a:rPr sz="1700" dirty="0">
                <a:latin typeface="Arial"/>
                <a:cs typeface="Arial"/>
              </a:rPr>
              <a:t>Some</a:t>
            </a:r>
            <a:r>
              <a:rPr sz="1700" spc="-40" dirty="0">
                <a:latin typeface="Arial"/>
                <a:cs typeface="Arial"/>
              </a:rPr>
              <a:t> </a:t>
            </a:r>
            <a:r>
              <a:rPr sz="1700" dirty="0">
                <a:latin typeface="Arial"/>
                <a:cs typeface="Arial"/>
              </a:rPr>
              <a:t>of</a:t>
            </a:r>
            <a:r>
              <a:rPr sz="1700" spc="-25" dirty="0">
                <a:latin typeface="Arial"/>
                <a:cs typeface="Arial"/>
              </a:rPr>
              <a:t> </a:t>
            </a:r>
            <a:r>
              <a:rPr sz="1700" dirty="0">
                <a:latin typeface="Arial"/>
                <a:cs typeface="Arial"/>
              </a:rPr>
              <a:t>the</a:t>
            </a:r>
            <a:r>
              <a:rPr sz="1700" spc="-30" dirty="0">
                <a:latin typeface="Arial"/>
                <a:cs typeface="Arial"/>
              </a:rPr>
              <a:t> </a:t>
            </a:r>
            <a:r>
              <a:rPr sz="1700" dirty="0">
                <a:latin typeface="Arial"/>
                <a:cs typeface="Arial"/>
              </a:rPr>
              <a:t>factors</a:t>
            </a:r>
            <a:r>
              <a:rPr sz="1700" spc="-25" dirty="0">
                <a:latin typeface="Arial"/>
                <a:cs typeface="Arial"/>
              </a:rPr>
              <a:t> </a:t>
            </a:r>
            <a:r>
              <a:rPr sz="1700" dirty="0">
                <a:latin typeface="Arial"/>
                <a:cs typeface="Arial"/>
              </a:rPr>
              <a:t>that</a:t>
            </a:r>
            <a:r>
              <a:rPr sz="1700" spc="-25" dirty="0">
                <a:latin typeface="Arial"/>
                <a:cs typeface="Arial"/>
              </a:rPr>
              <a:t> </a:t>
            </a:r>
            <a:r>
              <a:rPr lang="en-US" sz="1700" dirty="0">
                <a:latin typeface="Arial"/>
                <a:cs typeface="Arial"/>
              </a:rPr>
              <a:t>can</a:t>
            </a:r>
            <a:r>
              <a:rPr lang="en-US" sz="1700" spc="-30" dirty="0">
                <a:latin typeface="Arial"/>
                <a:cs typeface="Arial"/>
              </a:rPr>
              <a:t> </a:t>
            </a:r>
            <a:r>
              <a:rPr sz="1700" dirty="0">
                <a:latin typeface="Arial"/>
                <a:cs typeface="Arial"/>
              </a:rPr>
              <a:t>increase</a:t>
            </a:r>
            <a:r>
              <a:rPr sz="1700" spc="-35" dirty="0">
                <a:latin typeface="Arial"/>
                <a:cs typeface="Arial"/>
              </a:rPr>
              <a:t> </a:t>
            </a:r>
            <a:r>
              <a:rPr sz="1700" dirty="0">
                <a:latin typeface="Arial"/>
                <a:cs typeface="Arial"/>
              </a:rPr>
              <a:t>the</a:t>
            </a:r>
            <a:r>
              <a:rPr sz="1700" spc="-30" dirty="0">
                <a:latin typeface="Arial"/>
                <a:cs typeface="Arial"/>
              </a:rPr>
              <a:t> </a:t>
            </a:r>
            <a:r>
              <a:rPr sz="1700" dirty="0">
                <a:latin typeface="Arial"/>
                <a:cs typeface="Arial"/>
              </a:rPr>
              <a:t>risk</a:t>
            </a:r>
            <a:r>
              <a:rPr sz="1700" spc="-40" dirty="0">
                <a:latin typeface="Arial"/>
                <a:cs typeface="Arial"/>
              </a:rPr>
              <a:t> </a:t>
            </a:r>
            <a:r>
              <a:rPr sz="1700" dirty="0">
                <a:latin typeface="Arial"/>
                <a:cs typeface="Arial"/>
              </a:rPr>
              <a:t>of</a:t>
            </a:r>
            <a:r>
              <a:rPr sz="1700" spc="-35" dirty="0">
                <a:latin typeface="Arial"/>
                <a:cs typeface="Arial"/>
              </a:rPr>
              <a:t> </a:t>
            </a:r>
            <a:r>
              <a:rPr sz="1700" dirty="0">
                <a:latin typeface="Arial"/>
                <a:cs typeface="Arial"/>
              </a:rPr>
              <a:t>chronic</a:t>
            </a:r>
            <a:r>
              <a:rPr sz="1700" spc="-40" dirty="0">
                <a:latin typeface="Arial"/>
                <a:cs typeface="Arial"/>
              </a:rPr>
              <a:t> </a:t>
            </a:r>
            <a:r>
              <a:rPr sz="1700" dirty="0">
                <a:latin typeface="Arial"/>
                <a:cs typeface="Arial"/>
              </a:rPr>
              <a:t>kidney</a:t>
            </a:r>
            <a:r>
              <a:rPr sz="1700" spc="-40" dirty="0">
                <a:latin typeface="Arial"/>
                <a:cs typeface="Arial"/>
              </a:rPr>
              <a:t> </a:t>
            </a:r>
            <a:r>
              <a:rPr sz="1700" dirty="0">
                <a:latin typeface="Arial"/>
                <a:cs typeface="Arial"/>
              </a:rPr>
              <a:t>disease</a:t>
            </a:r>
            <a:r>
              <a:rPr sz="1700" spc="-40" dirty="0">
                <a:latin typeface="Arial"/>
                <a:cs typeface="Arial"/>
              </a:rPr>
              <a:t> </a:t>
            </a:r>
            <a:r>
              <a:rPr sz="1700" dirty="0">
                <a:latin typeface="Arial"/>
                <a:cs typeface="Arial"/>
              </a:rPr>
              <a:t>are</a:t>
            </a:r>
            <a:r>
              <a:rPr sz="1700" spc="-30" dirty="0">
                <a:latin typeface="Arial"/>
                <a:cs typeface="Arial"/>
              </a:rPr>
              <a:t> </a:t>
            </a:r>
            <a:r>
              <a:rPr sz="1700" dirty="0">
                <a:latin typeface="Arial"/>
                <a:cs typeface="Arial"/>
              </a:rPr>
              <a:t>diabetes,</a:t>
            </a:r>
            <a:r>
              <a:rPr sz="1700" spc="-35" dirty="0">
                <a:latin typeface="Arial"/>
                <a:cs typeface="Arial"/>
              </a:rPr>
              <a:t> </a:t>
            </a:r>
            <a:r>
              <a:rPr sz="1700" dirty="0">
                <a:latin typeface="Arial"/>
                <a:cs typeface="Arial"/>
              </a:rPr>
              <a:t>high</a:t>
            </a:r>
            <a:r>
              <a:rPr sz="1700" spc="-30" dirty="0">
                <a:latin typeface="Arial"/>
                <a:cs typeface="Arial"/>
              </a:rPr>
              <a:t> </a:t>
            </a:r>
            <a:r>
              <a:rPr sz="1700" dirty="0">
                <a:latin typeface="Arial"/>
                <a:cs typeface="Arial"/>
              </a:rPr>
              <a:t>blood</a:t>
            </a:r>
            <a:r>
              <a:rPr sz="1700" spc="-40" dirty="0">
                <a:latin typeface="Arial"/>
                <a:cs typeface="Arial"/>
              </a:rPr>
              <a:t> </a:t>
            </a:r>
            <a:r>
              <a:rPr sz="1700" spc="-10" dirty="0">
                <a:latin typeface="Arial"/>
                <a:cs typeface="Arial"/>
              </a:rPr>
              <a:t>pressure, </a:t>
            </a:r>
            <a:r>
              <a:rPr sz="1700" dirty="0">
                <a:latin typeface="Arial"/>
                <a:cs typeface="Arial"/>
              </a:rPr>
              <a:t>heart</a:t>
            </a:r>
            <a:r>
              <a:rPr sz="1700" spc="-40" dirty="0">
                <a:latin typeface="Arial"/>
                <a:cs typeface="Arial"/>
              </a:rPr>
              <a:t> </a:t>
            </a:r>
            <a:r>
              <a:rPr sz="1700" dirty="0">
                <a:latin typeface="Arial"/>
                <a:cs typeface="Arial"/>
              </a:rPr>
              <a:t>disease,</a:t>
            </a:r>
            <a:r>
              <a:rPr sz="1700" spc="-60" dirty="0">
                <a:latin typeface="Arial"/>
                <a:cs typeface="Arial"/>
              </a:rPr>
              <a:t> </a:t>
            </a:r>
            <a:r>
              <a:rPr sz="1700" dirty="0">
                <a:latin typeface="Arial"/>
                <a:cs typeface="Arial"/>
              </a:rPr>
              <a:t>smoking</a:t>
            </a:r>
            <a:r>
              <a:rPr sz="1700" spc="-50" dirty="0">
                <a:latin typeface="Arial"/>
                <a:cs typeface="Arial"/>
              </a:rPr>
              <a:t> </a:t>
            </a:r>
            <a:r>
              <a:rPr sz="1700" dirty="0">
                <a:latin typeface="Arial"/>
                <a:cs typeface="Arial"/>
              </a:rPr>
              <a:t>and</a:t>
            </a:r>
            <a:r>
              <a:rPr sz="1700" spc="-45" dirty="0">
                <a:latin typeface="Arial"/>
                <a:cs typeface="Arial"/>
              </a:rPr>
              <a:t> </a:t>
            </a:r>
            <a:r>
              <a:rPr sz="1700" spc="-20" dirty="0">
                <a:latin typeface="Arial"/>
                <a:cs typeface="Arial"/>
              </a:rPr>
              <a:t>obesity.</a:t>
            </a:r>
            <a:r>
              <a:rPr sz="1700" spc="-25" dirty="0">
                <a:latin typeface="Arial"/>
                <a:cs typeface="Arial"/>
              </a:rPr>
              <a:t> </a:t>
            </a:r>
            <a:r>
              <a:rPr sz="1700" dirty="0">
                <a:latin typeface="Arial"/>
                <a:cs typeface="Arial"/>
              </a:rPr>
              <a:t>Depending</a:t>
            </a:r>
            <a:r>
              <a:rPr sz="1700" spc="-50" dirty="0">
                <a:latin typeface="Arial"/>
                <a:cs typeface="Arial"/>
              </a:rPr>
              <a:t> </a:t>
            </a:r>
            <a:r>
              <a:rPr sz="1700" dirty="0">
                <a:latin typeface="Arial"/>
                <a:cs typeface="Arial"/>
              </a:rPr>
              <a:t>on</a:t>
            </a:r>
            <a:r>
              <a:rPr sz="1700" spc="-45" dirty="0">
                <a:latin typeface="Arial"/>
                <a:cs typeface="Arial"/>
              </a:rPr>
              <a:t> </a:t>
            </a:r>
            <a:r>
              <a:rPr sz="1700" dirty="0">
                <a:latin typeface="Arial"/>
                <a:cs typeface="Arial"/>
              </a:rPr>
              <a:t>the</a:t>
            </a:r>
            <a:r>
              <a:rPr sz="1700" spc="-45" dirty="0">
                <a:latin typeface="Arial"/>
                <a:cs typeface="Arial"/>
              </a:rPr>
              <a:t> </a:t>
            </a:r>
            <a:r>
              <a:rPr sz="1700" dirty="0">
                <a:latin typeface="Arial"/>
                <a:cs typeface="Arial"/>
              </a:rPr>
              <a:t>underlying</a:t>
            </a:r>
            <a:r>
              <a:rPr sz="1700" spc="-35" dirty="0">
                <a:latin typeface="Arial"/>
                <a:cs typeface="Arial"/>
              </a:rPr>
              <a:t> </a:t>
            </a:r>
            <a:r>
              <a:rPr sz="1700" dirty="0">
                <a:latin typeface="Arial"/>
                <a:cs typeface="Arial"/>
              </a:rPr>
              <a:t>cause,</a:t>
            </a:r>
            <a:r>
              <a:rPr sz="1700" spc="-45" dirty="0">
                <a:latin typeface="Arial"/>
                <a:cs typeface="Arial"/>
              </a:rPr>
              <a:t> </a:t>
            </a:r>
            <a:r>
              <a:rPr sz="1700" dirty="0">
                <a:latin typeface="Arial"/>
                <a:cs typeface="Arial"/>
              </a:rPr>
              <a:t>some</a:t>
            </a:r>
            <a:r>
              <a:rPr sz="1700" spc="-45" dirty="0">
                <a:latin typeface="Arial"/>
                <a:cs typeface="Arial"/>
              </a:rPr>
              <a:t> </a:t>
            </a:r>
            <a:r>
              <a:rPr sz="1700" dirty="0">
                <a:latin typeface="Arial"/>
                <a:cs typeface="Arial"/>
              </a:rPr>
              <a:t>types</a:t>
            </a:r>
            <a:r>
              <a:rPr sz="1700" spc="-20" dirty="0">
                <a:latin typeface="Arial"/>
                <a:cs typeface="Arial"/>
              </a:rPr>
              <a:t> </a:t>
            </a:r>
            <a:r>
              <a:rPr sz="1700" dirty="0">
                <a:latin typeface="Arial"/>
                <a:cs typeface="Arial"/>
              </a:rPr>
              <a:t>of</a:t>
            </a:r>
            <a:r>
              <a:rPr sz="1700" spc="-50" dirty="0">
                <a:latin typeface="Arial"/>
                <a:cs typeface="Arial"/>
              </a:rPr>
              <a:t> </a:t>
            </a:r>
            <a:r>
              <a:rPr sz="1700" dirty="0">
                <a:latin typeface="Arial"/>
                <a:cs typeface="Arial"/>
              </a:rPr>
              <a:t>kidney</a:t>
            </a:r>
            <a:r>
              <a:rPr sz="1700" spc="-50" dirty="0">
                <a:latin typeface="Arial"/>
                <a:cs typeface="Arial"/>
              </a:rPr>
              <a:t> </a:t>
            </a:r>
            <a:r>
              <a:rPr sz="1700" dirty="0">
                <a:latin typeface="Arial"/>
                <a:cs typeface="Arial"/>
              </a:rPr>
              <a:t>disease</a:t>
            </a:r>
            <a:r>
              <a:rPr sz="1700" spc="-45" dirty="0">
                <a:latin typeface="Arial"/>
                <a:cs typeface="Arial"/>
              </a:rPr>
              <a:t> </a:t>
            </a:r>
            <a:r>
              <a:rPr sz="1700" spc="-25" dirty="0">
                <a:latin typeface="Arial"/>
                <a:cs typeface="Arial"/>
              </a:rPr>
              <a:t>can </a:t>
            </a:r>
            <a:r>
              <a:rPr sz="1700" dirty="0">
                <a:latin typeface="Arial"/>
                <a:cs typeface="Arial"/>
              </a:rPr>
              <a:t>be</a:t>
            </a:r>
            <a:r>
              <a:rPr sz="1700" spc="-20" dirty="0">
                <a:latin typeface="Arial"/>
                <a:cs typeface="Arial"/>
              </a:rPr>
              <a:t> </a:t>
            </a:r>
            <a:r>
              <a:rPr sz="1700" spc="-10" dirty="0">
                <a:latin typeface="Arial"/>
                <a:cs typeface="Arial"/>
              </a:rPr>
              <a:t>treated.</a:t>
            </a:r>
            <a:endParaRPr sz="1700" dirty="0">
              <a:latin typeface="Arial"/>
              <a:cs typeface="Arial"/>
            </a:endParaRPr>
          </a:p>
          <a:p>
            <a:pPr marL="698500" marR="70485" lvl="1" indent="-228600">
              <a:lnSpc>
                <a:spcPct val="100000"/>
              </a:lnSpc>
              <a:spcBef>
                <a:spcPts val="505"/>
              </a:spcBef>
              <a:buFont typeface="Courier New"/>
              <a:buChar char="o"/>
              <a:tabLst>
                <a:tab pos="698500" algn="l"/>
              </a:tabLst>
            </a:pPr>
            <a:r>
              <a:rPr sz="1700" dirty="0">
                <a:latin typeface="Arial"/>
                <a:cs typeface="Arial"/>
              </a:rPr>
              <a:t>Kidney</a:t>
            </a:r>
            <a:r>
              <a:rPr sz="1700" spc="-40" dirty="0">
                <a:latin typeface="Arial"/>
                <a:cs typeface="Arial"/>
              </a:rPr>
              <a:t> </a:t>
            </a:r>
            <a:r>
              <a:rPr sz="1700" dirty="0">
                <a:latin typeface="Arial"/>
                <a:cs typeface="Arial"/>
              </a:rPr>
              <a:t>disease</a:t>
            </a:r>
            <a:r>
              <a:rPr sz="1700" spc="-40" dirty="0">
                <a:latin typeface="Arial"/>
                <a:cs typeface="Arial"/>
              </a:rPr>
              <a:t> </a:t>
            </a:r>
            <a:r>
              <a:rPr sz="1700" dirty="0">
                <a:latin typeface="Arial"/>
                <a:cs typeface="Arial"/>
              </a:rPr>
              <a:t>can</a:t>
            </a:r>
            <a:r>
              <a:rPr sz="1700" spc="-30" dirty="0">
                <a:latin typeface="Arial"/>
                <a:cs typeface="Arial"/>
              </a:rPr>
              <a:t> </a:t>
            </a:r>
            <a:r>
              <a:rPr sz="1700" dirty="0">
                <a:latin typeface="Arial"/>
                <a:cs typeface="Arial"/>
              </a:rPr>
              <a:t>develop</a:t>
            </a:r>
            <a:r>
              <a:rPr sz="1700" spc="-35" dirty="0">
                <a:latin typeface="Arial"/>
                <a:cs typeface="Arial"/>
              </a:rPr>
              <a:t> </a:t>
            </a:r>
            <a:r>
              <a:rPr sz="1700" dirty="0">
                <a:latin typeface="Arial"/>
                <a:cs typeface="Arial"/>
              </a:rPr>
              <a:t>at</a:t>
            </a:r>
            <a:r>
              <a:rPr sz="1700" spc="-25" dirty="0">
                <a:latin typeface="Arial"/>
                <a:cs typeface="Arial"/>
              </a:rPr>
              <a:t> </a:t>
            </a:r>
            <a:r>
              <a:rPr sz="1700" dirty="0">
                <a:latin typeface="Arial"/>
                <a:cs typeface="Arial"/>
              </a:rPr>
              <a:t>any</a:t>
            </a:r>
            <a:r>
              <a:rPr sz="1700" spc="-35" dirty="0">
                <a:latin typeface="Arial"/>
                <a:cs typeface="Arial"/>
              </a:rPr>
              <a:t> </a:t>
            </a:r>
            <a:r>
              <a:rPr sz="1700" dirty="0">
                <a:latin typeface="Arial"/>
                <a:cs typeface="Arial"/>
              </a:rPr>
              <a:t>time,</a:t>
            </a:r>
            <a:r>
              <a:rPr sz="1700" spc="-35" dirty="0">
                <a:latin typeface="Arial"/>
                <a:cs typeface="Arial"/>
              </a:rPr>
              <a:t> </a:t>
            </a:r>
            <a:r>
              <a:rPr sz="1700" dirty="0">
                <a:latin typeface="Arial"/>
                <a:cs typeface="Arial"/>
              </a:rPr>
              <a:t>but</a:t>
            </a:r>
            <a:r>
              <a:rPr sz="1700" spc="-25" dirty="0">
                <a:latin typeface="Arial"/>
                <a:cs typeface="Arial"/>
              </a:rPr>
              <a:t> </a:t>
            </a:r>
            <a:r>
              <a:rPr sz="1700" dirty="0">
                <a:latin typeface="Arial"/>
                <a:cs typeface="Arial"/>
              </a:rPr>
              <a:t>people</a:t>
            </a:r>
            <a:r>
              <a:rPr sz="1700" spc="-25" dirty="0">
                <a:latin typeface="Arial"/>
                <a:cs typeface="Arial"/>
              </a:rPr>
              <a:t> </a:t>
            </a:r>
            <a:r>
              <a:rPr sz="1700" dirty="0">
                <a:latin typeface="Arial"/>
                <a:cs typeface="Arial"/>
              </a:rPr>
              <a:t>over</a:t>
            </a:r>
            <a:r>
              <a:rPr sz="1700" spc="-45" dirty="0">
                <a:latin typeface="Arial"/>
                <a:cs typeface="Arial"/>
              </a:rPr>
              <a:t> </a:t>
            </a:r>
            <a:r>
              <a:rPr sz="1700" dirty="0">
                <a:latin typeface="Arial"/>
                <a:cs typeface="Arial"/>
              </a:rPr>
              <a:t>the</a:t>
            </a:r>
            <a:r>
              <a:rPr sz="1700" spc="-15" dirty="0">
                <a:latin typeface="Arial"/>
                <a:cs typeface="Arial"/>
              </a:rPr>
              <a:t> </a:t>
            </a:r>
            <a:r>
              <a:rPr sz="1700" dirty="0">
                <a:latin typeface="Arial"/>
                <a:cs typeface="Arial"/>
              </a:rPr>
              <a:t>age</a:t>
            </a:r>
            <a:r>
              <a:rPr sz="1700" spc="-30" dirty="0">
                <a:latin typeface="Arial"/>
                <a:cs typeface="Arial"/>
              </a:rPr>
              <a:t> </a:t>
            </a:r>
            <a:r>
              <a:rPr sz="1700" dirty="0">
                <a:latin typeface="Arial"/>
                <a:cs typeface="Arial"/>
              </a:rPr>
              <a:t>of</a:t>
            </a:r>
            <a:r>
              <a:rPr sz="1700" spc="-35" dirty="0">
                <a:latin typeface="Arial"/>
                <a:cs typeface="Arial"/>
              </a:rPr>
              <a:t> </a:t>
            </a:r>
            <a:r>
              <a:rPr sz="1700" dirty="0">
                <a:latin typeface="Arial"/>
                <a:cs typeface="Arial"/>
              </a:rPr>
              <a:t>60</a:t>
            </a:r>
            <a:r>
              <a:rPr sz="1700" spc="-25" dirty="0">
                <a:latin typeface="Arial"/>
                <a:cs typeface="Arial"/>
              </a:rPr>
              <a:t> </a:t>
            </a:r>
            <a:r>
              <a:rPr sz="1700" dirty="0">
                <a:latin typeface="Arial"/>
                <a:cs typeface="Arial"/>
              </a:rPr>
              <a:t>are</a:t>
            </a:r>
            <a:r>
              <a:rPr sz="1700" spc="-30" dirty="0">
                <a:latin typeface="Arial"/>
                <a:cs typeface="Arial"/>
              </a:rPr>
              <a:t> </a:t>
            </a:r>
            <a:r>
              <a:rPr sz="1700" dirty="0">
                <a:latin typeface="Arial"/>
                <a:cs typeface="Arial"/>
              </a:rPr>
              <a:t>more</a:t>
            </a:r>
            <a:r>
              <a:rPr sz="1700" spc="-35" dirty="0">
                <a:latin typeface="Arial"/>
                <a:cs typeface="Arial"/>
              </a:rPr>
              <a:t> </a:t>
            </a:r>
            <a:r>
              <a:rPr sz="1700" dirty="0">
                <a:latin typeface="Arial"/>
                <a:cs typeface="Arial"/>
              </a:rPr>
              <a:t>likely</a:t>
            </a:r>
            <a:r>
              <a:rPr sz="1700" spc="-60" dirty="0">
                <a:latin typeface="Arial"/>
                <a:cs typeface="Arial"/>
              </a:rPr>
              <a:t> </a:t>
            </a:r>
            <a:r>
              <a:rPr sz="1700" dirty="0">
                <a:latin typeface="Arial"/>
                <a:cs typeface="Arial"/>
              </a:rPr>
              <a:t>to</a:t>
            </a:r>
            <a:r>
              <a:rPr sz="1700" spc="-20" dirty="0">
                <a:latin typeface="Arial"/>
                <a:cs typeface="Arial"/>
              </a:rPr>
              <a:t> </a:t>
            </a:r>
            <a:r>
              <a:rPr sz="1700" dirty="0">
                <a:latin typeface="Arial"/>
                <a:cs typeface="Arial"/>
              </a:rPr>
              <a:t>develop</a:t>
            </a:r>
            <a:r>
              <a:rPr sz="1700" spc="-40" dirty="0">
                <a:latin typeface="Arial"/>
                <a:cs typeface="Arial"/>
              </a:rPr>
              <a:t> </a:t>
            </a:r>
            <a:r>
              <a:rPr sz="1700" dirty="0">
                <a:latin typeface="Arial"/>
                <a:cs typeface="Arial"/>
              </a:rPr>
              <a:t>it.</a:t>
            </a:r>
            <a:r>
              <a:rPr sz="1700" spc="-114" dirty="0">
                <a:latin typeface="Arial"/>
                <a:cs typeface="Arial"/>
              </a:rPr>
              <a:t> </a:t>
            </a:r>
            <a:r>
              <a:rPr sz="1700" spc="-25" dirty="0">
                <a:latin typeface="Arial"/>
                <a:cs typeface="Arial"/>
              </a:rPr>
              <a:t>As </a:t>
            </a:r>
            <a:r>
              <a:rPr sz="1700" dirty="0">
                <a:latin typeface="Arial"/>
                <a:cs typeface="Arial"/>
              </a:rPr>
              <a:t>people</a:t>
            </a:r>
            <a:r>
              <a:rPr sz="1700" spc="-30" dirty="0">
                <a:latin typeface="Arial"/>
                <a:cs typeface="Arial"/>
              </a:rPr>
              <a:t> </a:t>
            </a:r>
            <a:r>
              <a:rPr sz="1700" dirty="0">
                <a:latin typeface="Arial"/>
                <a:cs typeface="Arial"/>
              </a:rPr>
              <a:t>age,</a:t>
            </a:r>
            <a:r>
              <a:rPr sz="1700" spc="-35" dirty="0">
                <a:latin typeface="Arial"/>
                <a:cs typeface="Arial"/>
              </a:rPr>
              <a:t> </a:t>
            </a:r>
            <a:r>
              <a:rPr sz="1700" dirty="0">
                <a:latin typeface="Arial"/>
                <a:cs typeface="Arial"/>
              </a:rPr>
              <a:t>so</a:t>
            </a:r>
            <a:r>
              <a:rPr sz="1700" spc="-25" dirty="0">
                <a:latin typeface="Arial"/>
                <a:cs typeface="Arial"/>
              </a:rPr>
              <a:t> </a:t>
            </a:r>
            <a:r>
              <a:rPr sz="1700" dirty="0">
                <a:latin typeface="Arial"/>
                <a:cs typeface="Arial"/>
              </a:rPr>
              <a:t>do</a:t>
            </a:r>
            <a:r>
              <a:rPr sz="1700" spc="-30" dirty="0">
                <a:latin typeface="Arial"/>
                <a:cs typeface="Arial"/>
              </a:rPr>
              <a:t> </a:t>
            </a:r>
            <a:r>
              <a:rPr sz="1700" dirty="0">
                <a:latin typeface="Arial"/>
                <a:cs typeface="Arial"/>
              </a:rPr>
              <a:t>their</a:t>
            </a:r>
            <a:r>
              <a:rPr sz="1700" spc="-40" dirty="0">
                <a:latin typeface="Arial"/>
                <a:cs typeface="Arial"/>
              </a:rPr>
              <a:t> </a:t>
            </a:r>
            <a:r>
              <a:rPr sz="1700" spc="-10" dirty="0">
                <a:latin typeface="Arial"/>
                <a:cs typeface="Arial"/>
              </a:rPr>
              <a:t>kidneys.</a:t>
            </a:r>
            <a:r>
              <a:rPr sz="1700" spc="-100" dirty="0">
                <a:latin typeface="Arial"/>
                <a:cs typeface="Arial"/>
              </a:rPr>
              <a:t> </a:t>
            </a:r>
            <a:r>
              <a:rPr sz="1700" dirty="0">
                <a:latin typeface="Arial"/>
                <a:cs typeface="Arial"/>
              </a:rPr>
              <a:t>According</a:t>
            </a:r>
            <a:r>
              <a:rPr sz="1700" spc="-40" dirty="0">
                <a:latin typeface="Arial"/>
                <a:cs typeface="Arial"/>
              </a:rPr>
              <a:t> </a:t>
            </a:r>
            <a:r>
              <a:rPr sz="1700" dirty="0">
                <a:latin typeface="Arial"/>
                <a:cs typeface="Arial"/>
              </a:rPr>
              <a:t>to</a:t>
            </a:r>
            <a:r>
              <a:rPr sz="1700" spc="-25" dirty="0">
                <a:latin typeface="Arial"/>
                <a:cs typeface="Arial"/>
              </a:rPr>
              <a:t> </a:t>
            </a:r>
            <a:r>
              <a:rPr sz="1700" dirty="0">
                <a:latin typeface="Arial"/>
                <a:cs typeface="Arial"/>
              </a:rPr>
              <a:t>recent</a:t>
            </a:r>
            <a:r>
              <a:rPr sz="1700" spc="-25" dirty="0">
                <a:latin typeface="Arial"/>
                <a:cs typeface="Arial"/>
              </a:rPr>
              <a:t> </a:t>
            </a:r>
            <a:r>
              <a:rPr sz="1700" dirty="0">
                <a:latin typeface="Arial"/>
                <a:cs typeface="Arial"/>
              </a:rPr>
              <a:t>estimates</a:t>
            </a:r>
            <a:r>
              <a:rPr sz="1700" spc="-35" dirty="0">
                <a:latin typeface="Arial"/>
                <a:cs typeface="Arial"/>
              </a:rPr>
              <a:t> </a:t>
            </a:r>
            <a:r>
              <a:rPr sz="1700" dirty="0">
                <a:latin typeface="Arial"/>
                <a:cs typeface="Arial"/>
              </a:rPr>
              <a:t>from</a:t>
            </a:r>
            <a:r>
              <a:rPr sz="1700" spc="-35" dirty="0">
                <a:latin typeface="Arial"/>
                <a:cs typeface="Arial"/>
              </a:rPr>
              <a:t> </a:t>
            </a:r>
            <a:r>
              <a:rPr sz="1700" dirty="0">
                <a:latin typeface="Arial"/>
                <a:cs typeface="Arial"/>
              </a:rPr>
              <a:t>researchers</a:t>
            </a:r>
            <a:r>
              <a:rPr sz="1700" spc="-30" dirty="0">
                <a:latin typeface="Arial"/>
                <a:cs typeface="Arial"/>
              </a:rPr>
              <a:t> </a:t>
            </a:r>
            <a:r>
              <a:rPr sz="1700" dirty="0">
                <a:latin typeface="Arial"/>
                <a:cs typeface="Arial"/>
              </a:rPr>
              <a:t>at</a:t>
            </a:r>
            <a:r>
              <a:rPr sz="1700" spc="-30" dirty="0">
                <a:latin typeface="Arial"/>
                <a:cs typeface="Arial"/>
              </a:rPr>
              <a:t> </a:t>
            </a:r>
            <a:r>
              <a:rPr sz="1700" dirty="0">
                <a:latin typeface="Arial"/>
                <a:cs typeface="Arial"/>
              </a:rPr>
              <a:t>Johns</a:t>
            </a:r>
            <a:r>
              <a:rPr sz="1700" spc="-30" dirty="0">
                <a:latin typeface="Arial"/>
                <a:cs typeface="Arial"/>
              </a:rPr>
              <a:t> </a:t>
            </a:r>
            <a:r>
              <a:rPr sz="1700" spc="-10" dirty="0">
                <a:latin typeface="Arial"/>
                <a:cs typeface="Arial"/>
              </a:rPr>
              <a:t>Hopkins University,</a:t>
            </a:r>
            <a:r>
              <a:rPr sz="1700" spc="-35" dirty="0">
                <a:latin typeface="Arial"/>
                <a:cs typeface="Arial"/>
              </a:rPr>
              <a:t> </a:t>
            </a:r>
            <a:r>
              <a:rPr sz="1700" dirty="0">
                <a:latin typeface="Arial"/>
                <a:cs typeface="Arial"/>
              </a:rPr>
              <a:t>more</a:t>
            </a:r>
            <a:r>
              <a:rPr sz="1700" spc="-40" dirty="0">
                <a:latin typeface="Arial"/>
                <a:cs typeface="Arial"/>
              </a:rPr>
              <a:t> </a:t>
            </a:r>
            <a:r>
              <a:rPr sz="1700" dirty="0">
                <a:latin typeface="Arial"/>
                <a:cs typeface="Arial"/>
              </a:rPr>
              <a:t>than</a:t>
            </a:r>
            <a:r>
              <a:rPr sz="1700" spc="-20" dirty="0">
                <a:latin typeface="Arial"/>
                <a:cs typeface="Arial"/>
              </a:rPr>
              <a:t> </a:t>
            </a:r>
            <a:r>
              <a:rPr sz="1700" dirty="0">
                <a:latin typeface="Arial"/>
                <a:cs typeface="Arial"/>
              </a:rPr>
              <a:t>50</a:t>
            </a:r>
            <a:r>
              <a:rPr sz="1700" spc="-30" dirty="0">
                <a:latin typeface="Arial"/>
                <a:cs typeface="Arial"/>
              </a:rPr>
              <a:t> </a:t>
            </a:r>
            <a:r>
              <a:rPr sz="1700" dirty="0">
                <a:latin typeface="Arial"/>
                <a:cs typeface="Arial"/>
              </a:rPr>
              <a:t>percent</a:t>
            </a:r>
            <a:r>
              <a:rPr sz="1700" spc="-35" dirty="0">
                <a:latin typeface="Arial"/>
                <a:cs typeface="Arial"/>
              </a:rPr>
              <a:t> </a:t>
            </a:r>
            <a:r>
              <a:rPr sz="1700" dirty="0">
                <a:latin typeface="Arial"/>
                <a:cs typeface="Arial"/>
              </a:rPr>
              <a:t>of</a:t>
            </a:r>
            <a:r>
              <a:rPr sz="1700" spc="-25" dirty="0">
                <a:latin typeface="Arial"/>
                <a:cs typeface="Arial"/>
              </a:rPr>
              <a:t> </a:t>
            </a:r>
            <a:r>
              <a:rPr sz="1700" dirty="0">
                <a:latin typeface="Arial"/>
                <a:cs typeface="Arial"/>
              </a:rPr>
              <a:t>people</a:t>
            </a:r>
            <a:r>
              <a:rPr sz="1700" spc="-40" dirty="0">
                <a:latin typeface="Arial"/>
                <a:cs typeface="Arial"/>
              </a:rPr>
              <a:t> </a:t>
            </a:r>
            <a:r>
              <a:rPr sz="1700" dirty="0">
                <a:latin typeface="Arial"/>
                <a:cs typeface="Arial"/>
              </a:rPr>
              <a:t>over</a:t>
            </a:r>
            <a:r>
              <a:rPr sz="1700" spc="-35" dirty="0">
                <a:latin typeface="Arial"/>
                <a:cs typeface="Arial"/>
              </a:rPr>
              <a:t> </a:t>
            </a:r>
            <a:r>
              <a:rPr sz="1700" dirty="0">
                <a:latin typeface="Arial"/>
                <a:cs typeface="Arial"/>
              </a:rPr>
              <a:t>the</a:t>
            </a:r>
            <a:r>
              <a:rPr sz="1700" spc="-30" dirty="0">
                <a:latin typeface="Arial"/>
                <a:cs typeface="Arial"/>
              </a:rPr>
              <a:t> </a:t>
            </a:r>
            <a:r>
              <a:rPr sz="1700" dirty="0">
                <a:latin typeface="Arial"/>
                <a:cs typeface="Arial"/>
              </a:rPr>
              <a:t>age</a:t>
            </a:r>
            <a:r>
              <a:rPr sz="1700" spc="-30" dirty="0">
                <a:latin typeface="Arial"/>
                <a:cs typeface="Arial"/>
              </a:rPr>
              <a:t> </a:t>
            </a:r>
            <a:r>
              <a:rPr sz="1700" dirty="0">
                <a:latin typeface="Arial"/>
                <a:cs typeface="Arial"/>
              </a:rPr>
              <a:t>of</a:t>
            </a:r>
            <a:r>
              <a:rPr sz="1700" spc="-25" dirty="0">
                <a:latin typeface="Arial"/>
                <a:cs typeface="Arial"/>
              </a:rPr>
              <a:t> </a:t>
            </a:r>
            <a:r>
              <a:rPr sz="1700" dirty="0">
                <a:latin typeface="Arial"/>
                <a:cs typeface="Arial"/>
              </a:rPr>
              <a:t>75</a:t>
            </a:r>
            <a:r>
              <a:rPr sz="1700" spc="-30" dirty="0">
                <a:latin typeface="Arial"/>
                <a:cs typeface="Arial"/>
              </a:rPr>
              <a:t> </a:t>
            </a:r>
            <a:r>
              <a:rPr sz="1700" dirty="0">
                <a:latin typeface="Arial"/>
                <a:cs typeface="Arial"/>
              </a:rPr>
              <a:t>are</a:t>
            </a:r>
            <a:r>
              <a:rPr sz="1700" spc="-40" dirty="0">
                <a:latin typeface="Arial"/>
                <a:cs typeface="Arial"/>
              </a:rPr>
              <a:t> </a:t>
            </a:r>
            <a:r>
              <a:rPr sz="1700" dirty="0">
                <a:latin typeface="Arial"/>
                <a:cs typeface="Arial"/>
              </a:rPr>
              <a:t>believed</a:t>
            </a:r>
            <a:r>
              <a:rPr sz="1700" spc="-40" dirty="0">
                <a:latin typeface="Arial"/>
                <a:cs typeface="Arial"/>
              </a:rPr>
              <a:t> </a:t>
            </a:r>
            <a:r>
              <a:rPr sz="1700" dirty="0">
                <a:latin typeface="Arial"/>
                <a:cs typeface="Arial"/>
              </a:rPr>
              <a:t>to</a:t>
            </a:r>
            <a:r>
              <a:rPr sz="1700" spc="-20" dirty="0">
                <a:latin typeface="Arial"/>
                <a:cs typeface="Arial"/>
              </a:rPr>
              <a:t> </a:t>
            </a:r>
            <a:r>
              <a:rPr sz="1700" dirty="0">
                <a:latin typeface="Arial"/>
                <a:cs typeface="Arial"/>
              </a:rPr>
              <a:t>have</a:t>
            </a:r>
            <a:r>
              <a:rPr sz="1700" spc="-40" dirty="0">
                <a:latin typeface="Arial"/>
                <a:cs typeface="Arial"/>
              </a:rPr>
              <a:t> </a:t>
            </a:r>
            <a:r>
              <a:rPr sz="1700" dirty="0">
                <a:latin typeface="Arial"/>
                <a:cs typeface="Arial"/>
              </a:rPr>
              <a:t>kidney</a:t>
            </a:r>
            <a:r>
              <a:rPr sz="1700" spc="-40" dirty="0">
                <a:latin typeface="Arial"/>
                <a:cs typeface="Arial"/>
              </a:rPr>
              <a:t> </a:t>
            </a:r>
            <a:r>
              <a:rPr sz="1700" dirty="0">
                <a:latin typeface="Arial"/>
                <a:cs typeface="Arial"/>
              </a:rPr>
              <a:t>disease.</a:t>
            </a:r>
            <a:r>
              <a:rPr sz="1700" spc="-35" dirty="0">
                <a:latin typeface="Arial"/>
                <a:cs typeface="Arial"/>
              </a:rPr>
              <a:t> </a:t>
            </a:r>
            <a:r>
              <a:rPr sz="1700" dirty="0">
                <a:latin typeface="Arial"/>
                <a:cs typeface="Arial"/>
              </a:rPr>
              <a:t>It</a:t>
            </a:r>
            <a:r>
              <a:rPr sz="1700" spc="-30" dirty="0">
                <a:latin typeface="Arial"/>
                <a:cs typeface="Arial"/>
              </a:rPr>
              <a:t> </a:t>
            </a:r>
            <a:r>
              <a:rPr sz="1700" spc="-25" dirty="0">
                <a:latin typeface="Arial"/>
                <a:cs typeface="Arial"/>
              </a:rPr>
              <a:t>has </a:t>
            </a:r>
            <a:r>
              <a:rPr sz="1700" dirty="0">
                <a:latin typeface="Arial"/>
                <a:cs typeface="Arial"/>
              </a:rPr>
              <a:t>also</a:t>
            </a:r>
            <a:r>
              <a:rPr sz="1700" spc="-40" dirty="0">
                <a:latin typeface="Arial"/>
                <a:cs typeface="Arial"/>
              </a:rPr>
              <a:t> </a:t>
            </a:r>
            <a:r>
              <a:rPr sz="1700" dirty="0">
                <a:latin typeface="Arial"/>
                <a:cs typeface="Arial"/>
              </a:rPr>
              <a:t>been</a:t>
            </a:r>
            <a:r>
              <a:rPr sz="1700" spc="-30" dirty="0">
                <a:latin typeface="Arial"/>
                <a:cs typeface="Arial"/>
              </a:rPr>
              <a:t> </a:t>
            </a:r>
            <a:r>
              <a:rPr sz="1700" dirty="0">
                <a:latin typeface="Arial"/>
                <a:cs typeface="Arial"/>
              </a:rPr>
              <a:t>found</a:t>
            </a:r>
            <a:r>
              <a:rPr sz="1700" spc="-15" dirty="0">
                <a:latin typeface="Arial"/>
                <a:cs typeface="Arial"/>
              </a:rPr>
              <a:t> </a:t>
            </a:r>
            <a:r>
              <a:rPr sz="1700" dirty="0">
                <a:latin typeface="Arial"/>
                <a:cs typeface="Arial"/>
              </a:rPr>
              <a:t>that</a:t>
            </a:r>
            <a:r>
              <a:rPr sz="1700" spc="-25" dirty="0">
                <a:latin typeface="Arial"/>
                <a:cs typeface="Arial"/>
              </a:rPr>
              <a:t> </a:t>
            </a:r>
            <a:r>
              <a:rPr sz="1700" dirty="0">
                <a:latin typeface="Arial"/>
                <a:cs typeface="Arial"/>
              </a:rPr>
              <a:t>kidney</a:t>
            </a:r>
            <a:r>
              <a:rPr sz="1700" spc="-35" dirty="0">
                <a:latin typeface="Arial"/>
                <a:cs typeface="Arial"/>
              </a:rPr>
              <a:t> </a:t>
            </a:r>
            <a:r>
              <a:rPr sz="1700" dirty="0">
                <a:latin typeface="Arial"/>
                <a:cs typeface="Arial"/>
              </a:rPr>
              <a:t>disease</a:t>
            </a:r>
            <a:r>
              <a:rPr sz="1700" spc="-40" dirty="0">
                <a:latin typeface="Arial"/>
                <a:cs typeface="Arial"/>
              </a:rPr>
              <a:t> </a:t>
            </a:r>
            <a:r>
              <a:rPr sz="1700" dirty="0">
                <a:latin typeface="Arial"/>
                <a:cs typeface="Arial"/>
              </a:rPr>
              <a:t>is</a:t>
            </a:r>
            <a:r>
              <a:rPr sz="1700" spc="-35" dirty="0">
                <a:latin typeface="Arial"/>
                <a:cs typeface="Arial"/>
              </a:rPr>
              <a:t> </a:t>
            </a:r>
            <a:r>
              <a:rPr sz="1700" dirty="0">
                <a:latin typeface="Arial"/>
                <a:cs typeface="Arial"/>
              </a:rPr>
              <a:t>more</a:t>
            </a:r>
            <a:r>
              <a:rPr sz="1700" spc="-30" dirty="0">
                <a:latin typeface="Arial"/>
                <a:cs typeface="Arial"/>
              </a:rPr>
              <a:t> </a:t>
            </a:r>
            <a:r>
              <a:rPr sz="1700" dirty="0">
                <a:latin typeface="Arial"/>
                <a:cs typeface="Arial"/>
              </a:rPr>
              <a:t>prevalent</a:t>
            </a:r>
            <a:r>
              <a:rPr sz="1700" spc="-40" dirty="0">
                <a:latin typeface="Arial"/>
                <a:cs typeface="Arial"/>
              </a:rPr>
              <a:t> </a:t>
            </a:r>
            <a:r>
              <a:rPr sz="1700" dirty="0">
                <a:latin typeface="Arial"/>
                <a:cs typeface="Arial"/>
              </a:rPr>
              <a:t>in</a:t>
            </a:r>
            <a:r>
              <a:rPr sz="1700" spc="-40" dirty="0">
                <a:latin typeface="Arial"/>
                <a:cs typeface="Arial"/>
              </a:rPr>
              <a:t> </a:t>
            </a:r>
            <a:r>
              <a:rPr sz="1700" dirty="0">
                <a:latin typeface="Arial"/>
                <a:cs typeface="Arial"/>
              </a:rPr>
              <a:t>people</a:t>
            </a:r>
            <a:r>
              <a:rPr sz="1700" spc="-25" dirty="0">
                <a:latin typeface="Arial"/>
                <a:cs typeface="Arial"/>
              </a:rPr>
              <a:t> </a:t>
            </a:r>
            <a:r>
              <a:rPr sz="1700" dirty="0">
                <a:latin typeface="Arial"/>
                <a:cs typeface="Arial"/>
              </a:rPr>
              <a:t>over</a:t>
            </a:r>
            <a:r>
              <a:rPr sz="1700" spc="-35" dirty="0">
                <a:latin typeface="Arial"/>
                <a:cs typeface="Arial"/>
              </a:rPr>
              <a:t> </a:t>
            </a:r>
            <a:r>
              <a:rPr sz="1700" dirty="0">
                <a:latin typeface="Arial"/>
                <a:cs typeface="Arial"/>
              </a:rPr>
              <a:t>the</a:t>
            </a:r>
            <a:r>
              <a:rPr sz="1700" spc="-25" dirty="0">
                <a:latin typeface="Arial"/>
                <a:cs typeface="Arial"/>
              </a:rPr>
              <a:t> </a:t>
            </a:r>
            <a:r>
              <a:rPr sz="1700" dirty="0">
                <a:latin typeface="Arial"/>
                <a:cs typeface="Arial"/>
              </a:rPr>
              <a:t>age</a:t>
            </a:r>
            <a:r>
              <a:rPr sz="1700" spc="-30" dirty="0">
                <a:latin typeface="Arial"/>
                <a:cs typeface="Arial"/>
              </a:rPr>
              <a:t> </a:t>
            </a:r>
            <a:r>
              <a:rPr sz="1700" dirty="0">
                <a:latin typeface="Arial"/>
                <a:cs typeface="Arial"/>
              </a:rPr>
              <a:t>of</a:t>
            </a:r>
            <a:r>
              <a:rPr sz="1700" spc="-20" dirty="0">
                <a:latin typeface="Arial"/>
                <a:cs typeface="Arial"/>
              </a:rPr>
              <a:t> </a:t>
            </a:r>
            <a:r>
              <a:rPr sz="1700" dirty="0">
                <a:latin typeface="Arial"/>
                <a:cs typeface="Arial"/>
              </a:rPr>
              <a:t>60</a:t>
            </a:r>
            <a:r>
              <a:rPr sz="1700" spc="-30" dirty="0">
                <a:latin typeface="Arial"/>
                <a:cs typeface="Arial"/>
              </a:rPr>
              <a:t> </a:t>
            </a:r>
            <a:r>
              <a:rPr sz="1700" dirty="0">
                <a:latin typeface="Arial"/>
                <a:cs typeface="Arial"/>
              </a:rPr>
              <a:t>compared</a:t>
            </a:r>
            <a:r>
              <a:rPr sz="1700" spc="-35" dirty="0">
                <a:latin typeface="Arial"/>
                <a:cs typeface="Arial"/>
              </a:rPr>
              <a:t> </a:t>
            </a:r>
            <a:r>
              <a:rPr sz="1700" dirty="0">
                <a:latin typeface="Arial"/>
                <a:cs typeface="Arial"/>
              </a:rPr>
              <a:t>to</a:t>
            </a:r>
            <a:r>
              <a:rPr sz="1700" spc="-20" dirty="0">
                <a:latin typeface="Arial"/>
                <a:cs typeface="Arial"/>
              </a:rPr>
              <a:t> </a:t>
            </a:r>
            <a:r>
              <a:rPr sz="1700" dirty="0">
                <a:latin typeface="Arial"/>
                <a:cs typeface="Arial"/>
              </a:rPr>
              <a:t>the</a:t>
            </a:r>
            <a:r>
              <a:rPr sz="1700" spc="-30" dirty="0">
                <a:latin typeface="Arial"/>
                <a:cs typeface="Arial"/>
              </a:rPr>
              <a:t> </a:t>
            </a:r>
            <a:r>
              <a:rPr sz="1700" dirty="0">
                <a:latin typeface="Arial"/>
                <a:cs typeface="Arial"/>
              </a:rPr>
              <a:t>rest</a:t>
            </a:r>
            <a:r>
              <a:rPr sz="1700" spc="-30" dirty="0">
                <a:latin typeface="Arial"/>
                <a:cs typeface="Arial"/>
              </a:rPr>
              <a:t> </a:t>
            </a:r>
            <a:r>
              <a:rPr sz="1700" spc="-25" dirty="0">
                <a:latin typeface="Arial"/>
                <a:cs typeface="Arial"/>
              </a:rPr>
              <a:t>of </a:t>
            </a:r>
            <a:r>
              <a:rPr sz="1700" dirty="0">
                <a:latin typeface="Arial"/>
                <a:cs typeface="Arial"/>
              </a:rPr>
              <a:t>the</a:t>
            </a:r>
            <a:r>
              <a:rPr sz="1700" spc="-40" dirty="0">
                <a:latin typeface="Arial"/>
                <a:cs typeface="Arial"/>
              </a:rPr>
              <a:t> </a:t>
            </a:r>
            <a:r>
              <a:rPr sz="1700" dirty="0">
                <a:latin typeface="Arial"/>
                <a:cs typeface="Arial"/>
              </a:rPr>
              <a:t>general</a:t>
            </a:r>
            <a:r>
              <a:rPr sz="1700" spc="-30" dirty="0">
                <a:latin typeface="Arial"/>
                <a:cs typeface="Arial"/>
              </a:rPr>
              <a:t> </a:t>
            </a:r>
            <a:r>
              <a:rPr sz="1700" dirty="0">
                <a:latin typeface="Arial"/>
                <a:cs typeface="Arial"/>
              </a:rPr>
              <a:t>population.</a:t>
            </a:r>
            <a:r>
              <a:rPr sz="1700" spc="-40" dirty="0">
                <a:latin typeface="Arial"/>
                <a:cs typeface="Arial"/>
              </a:rPr>
              <a:t> </a:t>
            </a:r>
            <a:r>
              <a:rPr sz="1700" dirty="0">
                <a:latin typeface="Arial"/>
                <a:cs typeface="Arial"/>
              </a:rPr>
              <a:t>It</a:t>
            </a:r>
            <a:r>
              <a:rPr sz="1700" spc="-30" dirty="0">
                <a:latin typeface="Arial"/>
                <a:cs typeface="Arial"/>
              </a:rPr>
              <a:t> </a:t>
            </a:r>
            <a:r>
              <a:rPr sz="1700" dirty="0">
                <a:latin typeface="Arial"/>
                <a:cs typeface="Arial"/>
              </a:rPr>
              <a:t>is</a:t>
            </a:r>
            <a:r>
              <a:rPr sz="1700" spc="-45" dirty="0">
                <a:latin typeface="Arial"/>
                <a:cs typeface="Arial"/>
              </a:rPr>
              <a:t> </a:t>
            </a:r>
            <a:r>
              <a:rPr sz="1700" dirty="0">
                <a:latin typeface="Arial"/>
                <a:cs typeface="Arial"/>
              </a:rPr>
              <a:t>important</a:t>
            </a:r>
            <a:r>
              <a:rPr sz="1700" spc="-40" dirty="0">
                <a:latin typeface="Arial"/>
                <a:cs typeface="Arial"/>
              </a:rPr>
              <a:t> </a:t>
            </a:r>
            <a:r>
              <a:rPr sz="1700" dirty="0">
                <a:latin typeface="Arial"/>
                <a:cs typeface="Arial"/>
              </a:rPr>
              <a:t>to</a:t>
            </a:r>
            <a:r>
              <a:rPr sz="1700" spc="-40" dirty="0">
                <a:latin typeface="Arial"/>
                <a:cs typeface="Arial"/>
              </a:rPr>
              <a:t> </a:t>
            </a:r>
            <a:r>
              <a:rPr sz="1700" dirty="0">
                <a:latin typeface="Arial"/>
                <a:cs typeface="Arial"/>
              </a:rPr>
              <a:t>emphasize</a:t>
            </a:r>
            <a:r>
              <a:rPr sz="1700" spc="-35" dirty="0">
                <a:latin typeface="Arial"/>
                <a:cs typeface="Arial"/>
              </a:rPr>
              <a:t> </a:t>
            </a:r>
            <a:r>
              <a:rPr sz="1700" dirty="0">
                <a:latin typeface="Arial"/>
                <a:cs typeface="Arial"/>
              </a:rPr>
              <a:t>that</a:t>
            </a:r>
            <a:r>
              <a:rPr sz="1700" spc="-30" dirty="0">
                <a:latin typeface="Arial"/>
                <a:cs typeface="Arial"/>
              </a:rPr>
              <a:t> </a:t>
            </a:r>
            <a:r>
              <a:rPr sz="1700" dirty="0">
                <a:latin typeface="Arial"/>
                <a:cs typeface="Arial"/>
              </a:rPr>
              <a:t>the</a:t>
            </a:r>
            <a:r>
              <a:rPr sz="1700" spc="-35" dirty="0">
                <a:latin typeface="Arial"/>
                <a:cs typeface="Arial"/>
              </a:rPr>
              <a:t> </a:t>
            </a:r>
            <a:r>
              <a:rPr sz="1700" dirty="0">
                <a:latin typeface="Arial"/>
                <a:cs typeface="Arial"/>
              </a:rPr>
              <a:t>elderly</a:t>
            </a:r>
            <a:r>
              <a:rPr sz="1700" spc="-60" dirty="0">
                <a:latin typeface="Arial"/>
                <a:cs typeface="Arial"/>
              </a:rPr>
              <a:t> </a:t>
            </a:r>
            <a:r>
              <a:rPr sz="1700" dirty="0">
                <a:latin typeface="Arial"/>
                <a:cs typeface="Arial"/>
              </a:rPr>
              <a:t>population</a:t>
            </a:r>
            <a:r>
              <a:rPr sz="1700" spc="-35" dirty="0">
                <a:latin typeface="Arial"/>
                <a:cs typeface="Arial"/>
              </a:rPr>
              <a:t> </a:t>
            </a:r>
            <a:r>
              <a:rPr sz="1700" dirty="0">
                <a:latin typeface="Arial"/>
                <a:cs typeface="Arial"/>
              </a:rPr>
              <a:t>is</a:t>
            </a:r>
            <a:r>
              <a:rPr sz="1700" spc="-45" dirty="0">
                <a:latin typeface="Arial"/>
                <a:cs typeface="Arial"/>
              </a:rPr>
              <a:t> </a:t>
            </a:r>
            <a:r>
              <a:rPr sz="1700" dirty="0">
                <a:latin typeface="Arial"/>
                <a:cs typeface="Arial"/>
              </a:rPr>
              <a:t>part</a:t>
            </a:r>
            <a:r>
              <a:rPr sz="1700" spc="-40" dirty="0">
                <a:latin typeface="Arial"/>
                <a:cs typeface="Arial"/>
              </a:rPr>
              <a:t> </a:t>
            </a:r>
            <a:r>
              <a:rPr sz="1700" dirty="0">
                <a:latin typeface="Arial"/>
                <a:cs typeface="Arial"/>
              </a:rPr>
              <a:t>of</a:t>
            </a:r>
            <a:r>
              <a:rPr sz="1700" spc="-35" dirty="0">
                <a:latin typeface="Arial"/>
                <a:cs typeface="Arial"/>
              </a:rPr>
              <a:t> </a:t>
            </a:r>
            <a:r>
              <a:rPr sz="1700" dirty="0">
                <a:latin typeface="Arial"/>
                <a:cs typeface="Arial"/>
              </a:rPr>
              <a:t>the</a:t>
            </a:r>
            <a:r>
              <a:rPr sz="1700" spc="-35" dirty="0">
                <a:latin typeface="Arial"/>
                <a:cs typeface="Arial"/>
              </a:rPr>
              <a:t> </a:t>
            </a:r>
            <a:r>
              <a:rPr sz="1700" dirty="0">
                <a:latin typeface="Arial"/>
                <a:cs typeface="Arial"/>
              </a:rPr>
              <a:t>population</a:t>
            </a:r>
            <a:r>
              <a:rPr sz="1700" spc="-35" dirty="0">
                <a:latin typeface="Arial"/>
                <a:cs typeface="Arial"/>
              </a:rPr>
              <a:t> </a:t>
            </a:r>
            <a:r>
              <a:rPr sz="1700" spc="-25" dirty="0">
                <a:latin typeface="Arial"/>
                <a:cs typeface="Arial"/>
              </a:rPr>
              <a:t>at </a:t>
            </a:r>
            <a:r>
              <a:rPr sz="1700" dirty="0">
                <a:latin typeface="Arial"/>
                <a:cs typeface="Arial"/>
              </a:rPr>
              <a:t>risk</a:t>
            </a:r>
            <a:r>
              <a:rPr sz="1700" spc="-45" dirty="0">
                <a:latin typeface="Arial"/>
                <a:cs typeface="Arial"/>
              </a:rPr>
              <a:t> </a:t>
            </a:r>
            <a:r>
              <a:rPr sz="1700" dirty="0">
                <a:latin typeface="Arial"/>
                <a:cs typeface="Arial"/>
              </a:rPr>
              <a:t>of</a:t>
            </a:r>
            <a:r>
              <a:rPr sz="1700" spc="-10" dirty="0">
                <a:latin typeface="Arial"/>
                <a:cs typeface="Arial"/>
              </a:rPr>
              <a:t> </a:t>
            </a:r>
            <a:r>
              <a:rPr sz="1700" dirty="0">
                <a:latin typeface="Arial"/>
                <a:cs typeface="Arial"/>
              </a:rPr>
              <a:t>an</a:t>
            </a:r>
            <a:r>
              <a:rPr sz="1700" spc="-20" dirty="0">
                <a:latin typeface="Arial"/>
                <a:cs typeface="Arial"/>
              </a:rPr>
              <a:t> </a:t>
            </a:r>
            <a:r>
              <a:rPr sz="1700" dirty="0">
                <a:latin typeface="Arial"/>
                <a:cs typeface="Arial"/>
              </a:rPr>
              <a:t>event</a:t>
            </a:r>
            <a:r>
              <a:rPr sz="1700" spc="-20" dirty="0">
                <a:latin typeface="Arial"/>
                <a:cs typeface="Arial"/>
              </a:rPr>
              <a:t> </a:t>
            </a:r>
            <a:r>
              <a:rPr sz="1700" dirty="0">
                <a:latin typeface="Arial"/>
                <a:cs typeface="Arial"/>
              </a:rPr>
              <a:t>that</a:t>
            </a:r>
            <a:r>
              <a:rPr sz="1700" spc="-15" dirty="0">
                <a:latin typeface="Arial"/>
                <a:cs typeface="Arial"/>
              </a:rPr>
              <a:t> </a:t>
            </a:r>
            <a:r>
              <a:rPr sz="1700" dirty="0">
                <a:latin typeface="Arial"/>
                <a:cs typeface="Arial"/>
              </a:rPr>
              <a:t>could</a:t>
            </a:r>
            <a:r>
              <a:rPr sz="1700" spc="-25" dirty="0">
                <a:latin typeface="Arial"/>
                <a:cs typeface="Arial"/>
              </a:rPr>
              <a:t> </a:t>
            </a:r>
            <a:r>
              <a:rPr sz="1700" dirty="0">
                <a:latin typeface="Arial"/>
                <a:cs typeface="Arial"/>
              </a:rPr>
              <a:t>become</a:t>
            </a:r>
            <a:r>
              <a:rPr sz="1700" spc="-15" dirty="0">
                <a:latin typeface="Arial"/>
                <a:cs typeface="Arial"/>
              </a:rPr>
              <a:t> </a:t>
            </a:r>
            <a:r>
              <a:rPr sz="1700" dirty="0">
                <a:latin typeface="Arial"/>
                <a:cs typeface="Arial"/>
              </a:rPr>
              <a:t>an</a:t>
            </a:r>
            <a:r>
              <a:rPr sz="1700" spc="-20" dirty="0">
                <a:latin typeface="Arial"/>
                <a:cs typeface="Arial"/>
              </a:rPr>
              <a:t> </a:t>
            </a:r>
            <a:r>
              <a:rPr sz="1700" spc="-10" dirty="0">
                <a:latin typeface="Arial"/>
                <a:cs typeface="Arial"/>
              </a:rPr>
              <a:t>emergency.</a:t>
            </a:r>
            <a:endParaRPr sz="1700" dirty="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30b927710a0e4842" cstate="print"/>
          <a:stretch>
            <a:fillRect/>
          </a:stretch>
        </p:blipFill>
        <p:spPr>
          <a:xfrm>
            <a:off x="9803891" y="0"/>
            <a:ext cx="2386583" cy="6857999"/>
          </a:xfrm>
          <a:prstGeom prst="rect">
            <a:avLst/>
          </a:prstGeom>
        </p:spPr>
      </p:pic>
      <p:sp>
        <p:nvSpPr>
          <p:cNvPr id="3" name="object 3"/>
          <p:cNvSpPr/>
          <p:nvPr/>
        </p:nvSpPr>
        <p:spPr>
          <a:xfrm>
            <a:off x="717416" y="1574018"/>
            <a:ext cx="3499485" cy="3333750"/>
          </a:xfrm>
          <a:custGeom>
            <a:avLst/>
            <a:gdLst/>
            <a:ahLst/>
            <a:cxnLst/>
            <a:rect l="l" t="t" r="r" b="b"/>
            <a:pathLst>
              <a:path w="3499485" h="3333750">
                <a:moveTo>
                  <a:pt x="2972777" y="0"/>
                </a:moveTo>
                <a:lnTo>
                  <a:pt x="0" y="0"/>
                </a:lnTo>
                <a:lnTo>
                  <a:pt x="0" y="3333750"/>
                </a:lnTo>
                <a:lnTo>
                  <a:pt x="2972777" y="3333750"/>
                </a:lnTo>
                <a:lnTo>
                  <a:pt x="3499104" y="1666875"/>
                </a:lnTo>
                <a:lnTo>
                  <a:pt x="2972777" y="0"/>
                </a:lnTo>
                <a:close/>
              </a:path>
            </a:pathLst>
          </a:custGeom>
          <a:solidFill>
            <a:srgbClr val="404040"/>
          </a:solidFill>
        </p:spPr>
        <p:txBody>
          <a:bodyPr wrap="square" lIns="0" tIns="0" rIns="0" bIns="0" rtlCol="0"/>
          <a:lstStyle/>
          <a:p>
            <a:endParaRPr/>
          </a:p>
        </p:txBody>
      </p:sp>
      <p:sp>
        <p:nvSpPr>
          <p:cNvPr id="4" name="object 4"/>
          <p:cNvSpPr txBox="1">
            <a:spLocks noGrp="1"/>
          </p:cNvSpPr>
          <p:nvPr>
            <p:ph type="title"/>
          </p:nvPr>
        </p:nvSpPr>
        <p:spPr>
          <a:xfrm>
            <a:off x="1396111" y="2650599"/>
            <a:ext cx="1894839" cy="1068070"/>
          </a:xfrm>
          <a:prstGeom prst="rect">
            <a:avLst/>
          </a:prstGeom>
        </p:spPr>
        <p:txBody>
          <a:bodyPr vert="horz" wrap="square" lIns="0" tIns="74295" rIns="0" bIns="0" rtlCol="0">
            <a:spAutoFit/>
          </a:bodyPr>
          <a:lstStyle/>
          <a:p>
            <a:pPr marL="238125" marR="5080" indent="-226060">
              <a:lnSpc>
                <a:spcPts val="3890"/>
              </a:lnSpc>
              <a:spcBef>
                <a:spcPts val="585"/>
              </a:spcBef>
            </a:pPr>
            <a:r>
              <a:rPr b="0" spc="-80" dirty="0">
                <a:solidFill>
                  <a:srgbClr val="FFFFFF"/>
                </a:solidFill>
                <a:latin typeface="Calibri Light"/>
                <a:cs typeface="Calibri Light"/>
              </a:rPr>
              <a:t>Treatment </a:t>
            </a:r>
            <a:r>
              <a:rPr b="0" spc="-10" dirty="0">
                <a:solidFill>
                  <a:srgbClr val="FFFFFF"/>
                </a:solidFill>
                <a:latin typeface="Calibri Light"/>
                <a:cs typeface="Calibri Light"/>
              </a:rPr>
              <a:t>Options</a:t>
            </a:r>
          </a:p>
        </p:txBody>
      </p:sp>
      <p:pic>
        <p:nvPicPr>
          <p:cNvPr id="5" name="object 5"/>
          <p:cNvPicPr/>
          <p:nvPr/>
        </p:nvPicPr>
        <p:blipFill>
          <a:blip r:embed="Rbefeafc7a6444265" cstate="print"/>
          <a:stretch>
            <a:fillRect/>
          </a:stretch>
        </p:blipFill>
        <p:spPr>
          <a:xfrm>
            <a:off x="4930394" y="1251041"/>
            <a:ext cx="5033352" cy="4355916"/>
          </a:xfrm>
          <a:prstGeom prst="rect">
            <a:avLst/>
          </a:prstGeom>
        </p:spPr>
      </p:pic>
      <p:pic>
        <p:nvPicPr>
          <p:cNvPr id="6" name="object 6"/>
          <p:cNvPicPr/>
          <p:nvPr/>
        </p:nvPicPr>
        <p:blipFill>
          <a:blip r:embed="R1ffd98b75f234321" cstate="print"/>
          <a:stretch>
            <a:fillRect/>
          </a:stretch>
        </p:blipFill>
        <p:spPr>
          <a:xfrm>
            <a:off x="0" y="6480014"/>
            <a:ext cx="914476" cy="37798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2" name="object 2"/>
          <p:cNvSpPr txBox="1">
            <a:spLocks noGrp="1"/>
          </p:cNvSpPr>
          <p:nvPr>
            <p:ph type="title"/>
          </p:nvPr>
        </p:nvSpPr>
        <p:spPr>
          <a:xfrm>
            <a:off x="3087301" y="2656277"/>
            <a:ext cx="5357495" cy="635000"/>
          </a:xfrm>
          <a:prstGeom prst="rect">
            <a:avLst/>
          </a:prstGeom>
        </p:spPr>
        <p:txBody>
          <a:bodyPr vert="horz" wrap="square" lIns="0" tIns="12065" rIns="0" bIns="0" rtlCol="0">
            <a:spAutoFit/>
          </a:bodyPr>
          <a:lstStyle/>
          <a:p>
            <a:pPr marL="12700">
              <a:lnSpc>
                <a:spcPct val="100000"/>
              </a:lnSpc>
              <a:spcBef>
                <a:spcPts val="95"/>
              </a:spcBef>
            </a:pPr>
            <a:r>
              <a:rPr sz="4000" dirty="0"/>
              <a:t>Emergency</a:t>
            </a:r>
            <a:r>
              <a:rPr sz="4000" spc="-95" dirty="0"/>
              <a:t> </a:t>
            </a:r>
            <a:r>
              <a:rPr sz="4000" spc="-10" dirty="0"/>
              <a:t>Situations</a:t>
            </a:r>
            <a:endParaRPr sz="4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6235" rIns="0" bIns="0" rtlCol="0">
            <a:spAutoFit/>
          </a:bodyPr>
          <a:lstStyle/>
          <a:p>
            <a:pPr marL="38100">
              <a:lnSpc>
                <a:spcPct val="100000"/>
              </a:lnSpc>
              <a:spcBef>
                <a:spcPts val="105"/>
              </a:spcBef>
            </a:pPr>
            <a:r>
              <a:rPr sz="3200" dirty="0"/>
              <a:t>Hurricane</a:t>
            </a:r>
            <a:r>
              <a:rPr sz="3200" spc="-75" dirty="0"/>
              <a:t> </a:t>
            </a:r>
            <a:r>
              <a:rPr sz="3200" dirty="0"/>
              <a:t>María</a:t>
            </a:r>
            <a:r>
              <a:rPr sz="3200" spc="-65" dirty="0"/>
              <a:t> </a:t>
            </a:r>
            <a:r>
              <a:rPr sz="3200" dirty="0"/>
              <a:t>(September</a:t>
            </a:r>
            <a:r>
              <a:rPr sz="3200" spc="-75" dirty="0"/>
              <a:t> </a:t>
            </a:r>
            <a:r>
              <a:rPr sz="3200" dirty="0"/>
              <a:t>20</a:t>
            </a:r>
            <a:r>
              <a:rPr sz="3150" baseline="25132" dirty="0"/>
              <a:t>th</a:t>
            </a:r>
            <a:r>
              <a:rPr sz="3200" dirty="0"/>
              <a:t>,</a:t>
            </a:r>
            <a:r>
              <a:rPr sz="3200" spc="-60" dirty="0"/>
              <a:t> </a:t>
            </a:r>
            <a:r>
              <a:rPr sz="3200" spc="-10" dirty="0"/>
              <a:t>2017).</a:t>
            </a:r>
            <a:endParaRPr sz="3200"/>
          </a:p>
        </p:txBody>
      </p:sp>
      <p:sp>
        <p:nvSpPr>
          <p:cNvPr id="3" name="object 3"/>
          <p:cNvSpPr txBox="1"/>
          <p:nvPr/>
        </p:nvSpPr>
        <p:spPr>
          <a:xfrm>
            <a:off x="712397" y="1519674"/>
            <a:ext cx="10203180" cy="3102610"/>
          </a:xfrm>
          <a:prstGeom prst="rect">
            <a:avLst/>
          </a:prstGeom>
        </p:spPr>
        <p:txBody>
          <a:bodyPr vert="horz" wrap="square" lIns="0" tIns="38100" rIns="0" bIns="0" rtlCol="0">
            <a:spAutoFit/>
          </a:bodyPr>
          <a:lstStyle/>
          <a:p>
            <a:pPr marL="240029" indent="-227329">
              <a:lnSpc>
                <a:spcPct val="100000"/>
              </a:lnSpc>
              <a:spcBef>
                <a:spcPts val="300"/>
              </a:spcBef>
              <a:buFont typeface="Courier New"/>
              <a:buChar char="o"/>
              <a:tabLst>
                <a:tab pos="240029" algn="l"/>
              </a:tabLst>
            </a:pPr>
            <a:r>
              <a:rPr sz="2400" dirty="0">
                <a:latin typeface="Arial"/>
                <a:cs typeface="Arial"/>
              </a:rPr>
              <a:t>150</a:t>
            </a:r>
            <a:r>
              <a:rPr sz="2400" spc="-45" dirty="0">
                <a:latin typeface="Arial"/>
                <a:cs typeface="Arial"/>
              </a:rPr>
              <a:t> </a:t>
            </a:r>
            <a:r>
              <a:rPr sz="2400" dirty="0">
                <a:latin typeface="Arial"/>
                <a:cs typeface="Arial"/>
              </a:rPr>
              <a:t>mph</a:t>
            </a:r>
            <a:r>
              <a:rPr sz="2400" spc="-60" dirty="0">
                <a:latin typeface="Arial"/>
                <a:cs typeface="Arial"/>
              </a:rPr>
              <a:t> </a:t>
            </a:r>
            <a:r>
              <a:rPr sz="2400" spc="-10" dirty="0">
                <a:latin typeface="Arial"/>
                <a:cs typeface="Arial"/>
              </a:rPr>
              <a:t>winds.</a:t>
            </a:r>
            <a:endParaRPr sz="2400">
              <a:latin typeface="Arial"/>
              <a:cs typeface="Arial"/>
            </a:endParaRPr>
          </a:p>
          <a:p>
            <a:pPr marL="240029" indent="-227329">
              <a:lnSpc>
                <a:spcPct val="100000"/>
              </a:lnSpc>
              <a:spcBef>
                <a:spcPts val="204"/>
              </a:spcBef>
              <a:buFont typeface="Courier New"/>
              <a:buChar char="o"/>
              <a:tabLst>
                <a:tab pos="240029" algn="l"/>
              </a:tabLst>
            </a:pPr>
            <a:r>
              <a:rPr sz="2400" dirty="0">
                <a:latin typeface="Arial"/>
                <a:cs typeface="Arial"/>
              </a:rPr>
              <a:t>Widespread</a:t>
            </a:r>
            <a:r>
              <a:rPr sz="2400" spc="-100" dirty="0">
                <a:latin typeface="Arial"/>
                <a:cs typeface="Arial"/>
              </a:rPr>
              <a:t> </a:t>
            </a:r>
            <a:r>
              <a:rPr sz="2400" dirty="0">
                <a:latin typeface="Arial"/>
                <a:cs typeface="Arial"/>
              </a:rPr>
              <a:t>damages</a:t>
            </a:r>
            <a:r>
              <a:rPr sz="2400" spc="-105" dirty="0">
                <a:latin typeface="Arial"/>
                <a:cs typeface="Arial"/>
              </a:rPr>
              <a:t> </a:t>
            </a:r>
            <a:r>
              <a:rPr sz="2400" dirty="0">
                <a:latin typeface="Arial"/>
                <a:cs typeface="Arial"/>
              </a:rPr>
              <a:t>(including</a:t>
            </a:r>
            <a:r>
              <a:rPr sz="2400" spc="-75" dirty="0">
                <a:latin typeface="Arial"/>
                <a:cs typeface="Arial"/>
              </a:rPr>
              <a:t> </a:t>
            </a:r>
            <a:r>
              <a:rPr sz="2400" dirty="0">
                <a:latin typeface="Arial"/>
                <a:cs typeface="Arial"/>
              </a:rPr>
              <a:t>dialysis</a:t>
            </a:r>
            <a:r>
              <a:rPr sz="2400" spc="-95" dirty="0">
                <a:latin typeface="Arial"/>
                <a:cs typeface="Arial"/>
              </a:rPr>
              <a:t> </a:t>
            </a:r>
            <a:r>
              <a:rPr sz="2400" dirty="0">
                <a:latin typeface="Arial"/>
                <a:cs typeface="Arial"/>
              </a:rPr>
              <a:t>treatment</a:t>
            </a:r>
            <a:r>
              <a:rPr sz="2400" spc="-130" dirty="0">
                <a:latin typeface="Arial"/>
                <a:cs typeface="Arial"/>
              </a:rPr>
              <a:t> </a:t>
            </a:r>
            <a:r>
              <a:rPr sz="2400" spc="-10" dirty="0">
                <a:latin typeface="Arial"/>
                <a:cs typeface="Arial"/>
              </a:rPr>
              <a:t>centers).</a:t>
            </a:r>
            <a:endParaRPr sz="2400">
              <a:latin typeface="Arial"/>
              <a:cs typeface="Arial"/>
            </a:endParaRPr>
          </a:p>
          <a:p>
            <a:pPr marL="240029" indent="-227329">
              <a:lnSpc>
                <a:spcPct val="100000"/>
              </a:lnSpc>
              <a:spcBef>
                <a:spcPts val="215"/>
              </a:spcBef>
              <a:buFont typeface="Courier New"/>
              <a:buChar char="o"/>
              <a:tabLst>
                <a:tab pos="240029" algn="l"/>
              </a:tabLst>
            </a:pPr>
            <a:r>
              <a:rPr sz="2400" dirty="0">
                <a:latin typeface="Arial"/>
                <a:cs typeface="Arial"/>
              </a:rPr>
              <a:t>Destroyed</a:t>
            </a:r>
            <a:r>
              <a:rPr sz="2400" spc="-70" dirty="0">
                <a:latin typeface="Arial"/>
                <a:cs typeface="Arial"/>
              </a:rPr>
              <a:t> </a:t>
            </a:r>
            <a:r>
              <a:rPr sz="2400" dirty="0">
                <a:latin typeface="Arial"/>
                <a:cs typeface="Arial"/>
              </a:rPr>
              <a:t>the</a:t>
            </a:r>
            <a:r>
              <a:rPr sz="2400" spc="-85" dirty="0">
                <a:latin typeface="Arial"/>
                <a:cs typeface="Arial"/>
              </a:rPr>
              <a:t> </a:t>
            </a:r>
            <a:r>
              <a:rPr sz="2400" dirty="0">
                <a:latin typeface="Arial"/>
                <a:cs typeface="Arial"/>
              </a:rPr>
              <a:t>electric</a:t>
            </a:r>
            <a:r>
              <a:rPr sz="2400" spc="-60" dirty="0">
                <a:latin typeface="Arial"/>
                <a:cs typeface="Arial"/>
              </a:rPr>
              <a:t> </a:t>
            </a:r>
            <a:r>
              <a:rPr sz="2400" spc="-10" dirty="0">
                <a:latin typeface="Arial"/>
                <a:cs typeface="Arial"/>
              </a:rPr>
              <a:t>grid.</a:t>
            </a:r>
            <a:endParaRPr sz="2400">
              <a:latin typeface="Arial"/>
              <a:cs typeface="Arial"/>
            </a:endParaRPr>
          </a:p>
          <a:p>
            <a:pPr marL="240029" indent="-227329">
              <a:lnSpc>
                <a:spcPct val="100000"/>
              </a:lnSpc>
              <a:spcBef>
                <a:spcPts val="220"/>
              </a:spcBef>
              <a:buFont typeface="Courier New"/>
              <a:buChar char="o"/>
              <a:tabLst>
                <a:tab pos="240029" algn="l"/>
              </a:tabLst>
            </a:pPr>
            <a:r>
              <a:rPr sz="2400" dirty="0">
                <a:latin typeface="Arial"/>
                <a:cs typeface="Arial"/>
              </a:rPr>
              <a:t>Rainfall</a:t>
            </a:r>
            <a:r>
              <a:rPr sz="2400" spc="-25" dirty="0">
                <a:latin typeface="Arial"/>
                <a:cs typeface="Arial"/>
              </a:rPr>
              <a:t> </a:t>
            </a:r>
            <a:r>
              <a:rPr sz="2400" dirty="0">
                <a:latin typeface="Arial"/>
                <a:cs typeface="Arial"/>
              </a:rPr>
              <a:t>of</a:t>
            </a:r>
            <a:r>
              <a:rPr sz="2400" spc="-55" dirty="0">
                <a:latin typeface="Arial"/>
                <a:cs typeface="Arial"/>
              </a:rPr>
              <a:t> </a:t>
            </a:r>
            <a:r>
              <a:rPr sz="2400" dirty="0">
                <a:latin typeface="Arial"/>
                <a:cs typeface="Arial"/>
              </a:rPr>
              <a:t>15</a:t>
            </a:r>
            <a:r>
              <a:rPr sz="2400" spc="-50" dirty="0">
                <a:latin typeface="Arial"/>
                <a:cs typeface="Arial"/>
              </a:rPr>
              <a:t> </a:t>
            </a:r>
            <a:r>
              <a:rPr sz="2400" dirty="0">
                <a:latin typeface="Arial"/>
                <a:cs typeface="Arial"/>
              </a:rPr>
              <a:t>to</a:t>
            </a:r>
            <a:r>
              <a:rPr sz="2400" spc="-65" dirty="0">
                <a:latin typeface="Arial"/>
                <a:cs typeface="Arial"/>
              </a:rPr>
              <a:t> </a:t>
            </a:r>
            <a:r>
              <a:rPr sz="2400" dirty="0">
                <a:latin typeface="Arial"/>
                <a:cs typeface="Arial"/>
              </a:rPr>
              <a:t>20</a:t>
            </a:r>
            <a:r>
              <a:rPr sz="2400" spc="-50" dirty="0">
                <a:latin typeface="Arial"/>
                <a:cs typeface="Arial"/>
              </a:rPr>
              <a:t> </a:t>
            </a:r>
            <a:r>
              <a:rPr sz="2400" dirty="0">
                <a:latin typeface="Arial"/>
                <a:cs typeface="Arial"/>
              </a:rPr>
              <a:t>inches</a:t>
            </a:r>
            <a:r>
              <a:rPr sz="2400" spc="-40" dirty="0">
                <a:latin typeface="Arial"/>
                <a:cs typeface="Arial"/>
              </a:rPr>
              <a:t> </a:t>
            </a:r>
            <a:r>
              <a:rPr sz="2400" dirty="0">
                <a:latin typeface="Arial"/>
                <a:cs typeface="Arial"/>
              </a:rPr>
              <a:t>brought</a:t>
            </a:r>
            <a:r>
              <a:rPr sz="2400" spc="-35" dirty="0">
                <a:latin typeface="Arial"/>
                <a:cs typeface="Arial"/>
              </a:rPr>
              <a:t> </a:t>
            </a:r>
            <a:r>
              <a:rPr sz="2400" dirty="0">
                <a:latin typeface="Arial"/>
                <a:cs typeface="Arial"/>
              </a:rPr>
              <a:t>flooding</a:t>
            </a:r>
            <a:r>
              <a:rPr sz="2400" spc="-25" dirty="0">
                <a:latin typeface="Arial"/>
                <a:cs typeface="Arial"/>
              </a:rPr>
              <a:t> </a:t>
            </a:r>
            <a:r>
              <a:rPr sz="2400" dirty="0">
                <a:latin typeface="Arial"/>
                <a:cs typeface="Arial"/>
              </a:rPr>
              <a:t>across</a:t>
            </a:r>
            <a:r>
              <a:rPr sz="2400" spc="-50" dirty="0">
                <a:latin typeface="Arial"/>
                <a:cs typeface="Arial"/>
              </a:rPr>
              <a:t> </a:t>
            </a:r>
            <a:r>
              <a:rPr sz="2400" dirty="0">
                <a:latin typeface="Arial"/>
                <a:cs typeface="Arial"/>
              </a:rPr>
              <a:t>of</a:t>
            </a:r>
            <a:r>
              <a:rPr sz="2400" spc="-55" dirty="0">
                <a:latin typeface="Arial"/>
                <a:cs typeface="Arial"/>
              </a:rPr>
              <a:t> </a:t>
            </a:r>
            <a:r>
              <a:rPr sz="2400" dirty="0">
                <a:latin typeface="Arial"/>
                <a:cs typeface="Arial"/>
              </a:rPr>
              <a:t>the</a:t>
            </a:r>
            <a:r>
              <a:rPr sz="2400" spc="-65" dirty="0">
                <a:latin typeface="Arial"/>
                <a:cs typeface="Arial"/>
              </a:rPr>
              <a:t> </a:t>
            </a:r>
            <a:r>
              <a:rPr sz="2400" spc="-10" dirty="0">
                <a:latin typeface="Arial"/>
                <a:cs typeface="Arial"/>
              </a:rPr>
              <a:t>Island.</a:t>
            </a:r>
            <a:endParaRPr sz="2400">
              <a:latin typeface="Arial"/>
              <a:cs typeface="Arial"/>
            </a:endParaRPr>
          </a:p>
          <a:p>
            <a:pPr marL="240029" marR="5080" indent="-227329">
              <a:lnSpc>
                <a:spcPts val="2590"/>
              </a:lnSpc>
              <a:spcBef>
                <a:spcPts val="530"/>
              </a:spcBef>
              <a:buFont typeface="Courier New"/>
              <a:buChar char="o"/>
              <a:tabLst>
                <a:tab pos="241300" algn="l"/>
                <a:tab pos="2800350" algn="l"/>
              </a:tabLst>
            </a:pPr>
            <a:r>
              <a:rPr sz="2400" dirty="0">
                <a:latin typeface="Arial"/>
                <a:cs typeface="Arial"/>
              </a:rPr>
              <a:t>Interruption</a:t>
            </a:r>
            <a:r>
              <a:rPr sz="2400" spc="-65" dirty="0">
                <a:latin typeface="Arial"/>
                <a:cs typeface="Arial"/>
              </a:rPr>
              <a:t> </a:t>
            </a:r>
            <a:r>
              <a:rPr sz="2400" dirty="0">
                <a:latin typeface="Arial"/>
                <a:cs typeface="Arial"/>
              </a:rPr>
              <a:t>of</a:t>
            </a:r>
            <a:r>
              <a:rPr sz="2400" spc="-60" dirty="0">
                <a:latin typeface="Arial"/>
                <a:cs typeface="Arial"/>
              </a:rPr>
              <a:t> </a:t>
            </a:r>
            <a:r>
              <a:rPr sz="2400" spc="-25" dirty="0">
                <a:latin typeface="Arial"/>
                <a:cs typeface="Arial"/>
              </a:rPr>
              <a:t>the</a:t>
            </a:r>
            <a:r>
              <a:rPr sz="2400" dirty="0">
                <a:latin typeface="Arial"/>
                <a:cs typeface="Arial"/>
              </a:rPr>
              <a:t>	water</a:t>
            </a:r>
            <a:r>
              <a:rPr sz="2400" spc="-80" dirty="0">
                <a:latin typeface="Arial"/>
                <a:cs typeface="Arial"/>
              </a:rPr>
              <a:t> </a:t>
            </a:r>
            <a:r>
              <a:rPr sz="2400" dirty="0">
                <a:latin typeface="Arial"/>
                <a:cs typeface="Arial"/>
              </a:rPr>
              <a:t>and</a:t>
            </a:r>
            <a:r>
              <a:rPr sz="2400" spc="-65" dirty="0">
                <a:latin typeface="Arial"/>
                <a:cs typeface="Arial"/>
              </a:rPr>
              <a:t> </a:t>
            </a:r>
            <a:r>
              <a:rPr sz="2400" dirty="0">
                <a:latin typeface="Arial"/>
                <a:cs typeface="Arial"/>
              </a:rPr>
              <a:t>sanitation</a:t>
            </a:r>
            <a:r>
              <a:rPr sz="2400" spc="-65" dirty="0">
                <a:latin typeface="Arial"/>
                <a:cs typeface="Arial"/>
              </a:rPr>
              <a:t> </a:t>
            </a:r>
            <a:r>
              <a:rPr sz="2400" dirty="0">
                <a:latin typeface="Arial"/>
                <a:cs typeface="Arial"/>
              </a:rPr>
              <a:t>services</a:t>
            </a:r>
            <a:r>
              <a:rPr sz="2400" spc="-60" dirty="0">
                <a:latin typeface="Arial"/>
                <a:cs typeface="Arial"/>
              </a:rPr>
              <a:t> </a:t>
            </a:r>
            <a:r>
              <a:rPr sz="2400" dirty="0">
                <a:latin typeface="Arial"/>
                <a:cs typeface="Arial"/>
              </a:rPr>
              <a:t>for</a:t>
            </a:r>
            <a:r>
              <a:rPr sz="2400" spc="-85" dirty="0">
                <a:latin typeface="Arial"/>
                <a:cs typeface="Arial"/>
              </a:rPr>
              <a:t> </a:t>
            </a:r>
            <a:r>
              <a:rPr sz="2400" dirty="0">
                <a:latin typeface="Arial"/>
                <a:cs typeface="Arial"/>
              </a:rPr>
              <a:t>approximately</a:t>
            </a:r>
            <a:r>
              <a:rPr sz="2400" spc="-40" dirty="0">
                <a:latin typeface="Arial"/>
                <a:cs typeface="Arial"/>
              </a:rPr>
              <a:t> </a:t>
            </a:r>
            <a:r>
              <a:rPr sz="2400" dirty="0">
                <a:latin typeface="Arial"/>
                <a:cs typeface="Arial"/>
              </a:rPr>
              <a:t>50%</a:t>
            </a:r>
            <a:r>
              <a:rPr sz="2400" spc="-70" dirty="0">
                <a:latin typeface="Arial"/>
                <a:cs typeface="Arial"/>
              </a:rPr>
              <a:t> </a:t>
            </a:r>
            <a:r>
              <a:rPr sz="2400" spc="-25" dirty="0">
                <a:latin typeface="Arial"/>
                <a:cs typeface="Arial"/>
              </a:rPr>
              <a:t>of 	</a:t>
            </a:r>
            <a:r>
              <a:rPr sz="2400" dirty="0">
                <a:latin typeface="Arial"/>
                <a:cs typeface="Arial"/>
              </a:rPr>
              <a:t>the</a:t>
            </a:r>
            <a:r>
              <a:rPr sz="2400" spc="-40" dirty="0">
                <a:latin typeface="Arial"/>
                <a:cs typeface="Arial"/>
              </a:rPr>
              <a:t> </a:t>
            </a:r>
            <a:r>
              <a:rPr sz="2400" spc="-10" dirty="0">
                <a:latin typeface="Arial"/>
                <a:cs typeface="Arial"/>
              </a:rPr>
              <a:t>residents.</a:t>
            </a:r>
            <a:endParaRPr sz="2400">
              <a:latin typeface="Arial"/>
              <a:cs typeface="Arial"/>
            </a:endParaRPr>
          </a:p>
          <a:p>
            <a:pPr>
              <a:lnSpc>
                <a:spcPct val="100000"/>
              </a:lnSpc>
              <a:spcBef>
                <a:spcPts val="515"/>
              </a:spcBef>
            </a:pPr>
            <a:endParaRPr sz="2400">
              <a:latin typeface="Arial"/>
              <a:cs typeface="Arial"/>
            </a:endParaRPr>
          </a:p>
          <a:p>
            <a:pPr marL="12700">
              <a:lnSpc>
                <a:spcPct val="100000"/>
              </a:lnSpc>
            </a:pPr>
            <a:r>
              <a:rPr sz="2400" dirty="0">
                <a:latin typeface="Arial"/>
                <a:cs typeface="Arial"/>
              </a:rPr>
              <a:t>PD.</a:t>
            </a:r>
            <a:r>
              <a:rPr sz="2400" spc="-50" dirty="0">
                <a:latin typeface="Arial"/>
                <a:cs typeface="Arial"/>
              </a:rPr>
              <a:t> </a:t>
            </a:r>
            <a:r>
              <a:rPr sz="2400" dirty="0">
                <a:latin typeface="Arial"/>
                <a:cs typeface="Arial"/>
              </a:rPr>
              <a:t>7</a:t>
            </a:r>
            <a:r>
              <a:rPr sz="2400" spc="-60" dirty="0">
                <a:latin typeface="Arial"/>
                <a:cs typeface="Arial"/>
              </a:rPr>
              <a:t> </a:t>
            </a:r>
            <a:r>
              <a:rPr sz="2400" dirty="0">
                <a:latin typeface="Arial"/>
                <a:cs typeface="Arial"/>
              </a:rPr>
              <a:t>years</a:t>
            </a:r>
            <a:r>
              <a:rPr sz="2400" spc="-50" dirty="0">
                <a:latin typeface="Arial"/>
                <a:cs typeface="Arial"/>
              </a:rPr>
              <a:t> </a:t>
            </a:r>
            <a:r>
              <a:rPr sz="2400" dirty="0">
                <a:latin typeface="Arial"/>
                <a:cs typeface="Arial"/>
              </a:rPr>
              <a:t>after</a:t>
            </a:r>
            <a:r>
              <a:rPr sz="2400" spc="-70" dirty="0">
                <a:latin typeface="Arial"/>
                <a:cs typeface="Arial"/>
              </a:rPr>
              <a:t> </a:t>
            </a:r>
            <a:r>
              <a:rPr sz="2400" dirty="0">
                <a:latin typeface="Arial"/>
                <a:cs typeface="Arial"/>
              </a:rPr>
              <a:t>María,</a:t>
            </a:r>
            <a:r>
              <a:rPr sz="2400" spc="-70" dirty="0">
                <a:latin typeface="Arial"/>
                <a:cs typeface="Arial"/>
              </a:rPr>
              <a:t> </a:t>
            </a:r>
            <a:r>
              <a:rPr sz="2400" dirty="0">
                <a:latin typeface="Arial"/>
                <a:cs typeface="Arial"/>
              </a:rPr>
              <a:t>utility</a:t>
            </a:r>
            <a:r>
              <a:rPr sz="2400" spc="-40" dirty="0">
                <a:latin typeface="Arial"/>
                <a:cs typeface="Arial"/>
              </a:rPr>
              <a:t> </a:t>
            </a:r>
            <a:r>
              <a:rPr sz="2400" dirty="0">
                <a:latin typeface="Arial"/>
                <a:cs typeface="Arial"/>
              </a:rPr>
              <a:t>services</a:t>
            </a:r>
            <a:r>
              <a:rPr sz="2400" spc="-50" dirty="0">
                <a:latin typeface="Arial"/>
                <a:cs typeface="Arial"/>
              </a:rPr>
              <a:t> </a:t>
            </a:r>
            <a:r>
              <a:rPr sz="2400" dirty="0">
                <a:latin typeface="Arial"/>
                <a:cs typeface="Arial"/>
              </a:rPr>
              <a:t>remain</a:t>
            </a:r>
            <a:r>
              <a:rPr sz="2400" spc="-45" dirty="0">
                <a:latin typeface="Arial"/>
                <a:cs typeface="Arial"/>
              </a:rPr>
              <a:t> </a:t>
            </a:r>
            <a:r>
              <a:rPr sz="2400" dirty="0">
                <a:latin typeface="Arial"/>
                <a:cs typeface="Arial"/>
              </a:rPr>
              <a:t>unreliable</a:t>
            </a:r>
            <a:r>
              <a:rPr sz="2400" spc="-10" dirty="0">
                <a:latin typeface="Arial"/>
                <a:cs typeface="Arial"/>
              </a:rPr>
              <a:t> </a:t>
            </a:r>
            <a:r>
              <a:rPr sz="2400" dirty="0">
                <a:latin typeface="Arial"/>
                <a:cs typeface="Arial"/>
              </a:rPr>
              <a:t>in</a:t>
            </a:r>
            <a:r>
              <a:rPr sz="2400" spc="-55" dirty="0">
                <a:latin typeface="Arial"/>
                <a:cs typeface="Arial"/>
              </a:rPr>
              <a:t> </a:t>
            </a:r>
            <a:r>
              <a:rPr sz="2400" dirty="0">
                <a:latin typeface="Arial"/>
                <a:cs typeface="Arial"/>
              </a:rPr>
              <a:t>rural</a:t>
            </a:r>
            <a:r>
              <a:rPr sz="2400" spc="-45" dirty="0">
                <a:latin typeface="Arial"/>
                <a:cs typeface="Arial"/>
              </a:rPr>
              <a:t> </a:t>
            </a:r>
            <a:r>
              <a:rPr sz="2400" spc="-10" dirty="0">
                <a:latin typeface="Arial"/>
                <a:cs typeface="Arial"/>
              </a:rPr>
              <a:t>areas.</a:t>
            </a:r>
            <a:endParaRPr sz="2400">
              <a:latin typeface="Arial"/>
              <a:cs typeface="Arial"/>
            </a:endParaRPr>
          </a:p>
        </p:txBody>
      </p:sp>
      <p:pic>
        <p:nvPicPr>
          <p:cNvPr id="4" name="object 4"/>
          <p:cNvPicPr/>
          <p:nvPr/>
        </p:nvPicPr>
        <p:blipFill>
          <a:blip r:embed="R50f3e158daa74608" cstate="print"/>
          <a:stretch>
            <a:fillRect/>
          </a:stretch>
        </p:blipFill>
        <p:spPr>
          <a:xfrm>
            <a:off x="8673220" y="0"/>
            <a:ext cx="3518779" cy="2341587"/>
          </a:xfrm>
          <a:prstGeom prst="rect">
            <a:avLst/>
          </a:prstGeom>
        </p:spPr>
      </p:pic>
      <p:pic>
        <p:nvPicPr>
          <p:cNvPr id="5" name="object 5"/>
          <p:cNvPicPr/>
          <p:nvPr/>
        </p:nvPicPr>
        <p:blipFill>
          <a:blip r:embed="R66221ae3f34c4418" cstate="print"/>
          <a:stretch>
            <a:fillRect/>
          </a:stretch>
        </p:blipFill>
        <p:spPr>
          <a:xfrm>
            <a:off x="394220" y="4964368"/>
            <a:ext cx="3263379" cy="1610903"/>
          </a:xfrm>
          <a:prstGeom prst="rect">
            <a:avLst/>
          </a:prstGeom>
        </p:spPr>
      </p:pic>
      <p:pic>
        <p:nvPicPr>
          <p:cNvPr id="6" name="object 6"/>
          <p:cNvPicPr/>
          <p:nvPr/>
        </p:nvPicPr>
        <p:blipFill>
          <a:blip r:embed="Rab2057309b304ffd" cstate="print"/>
          <a:stretch>
            <a:fillRect/>
          </a:stretch>
        </p:blipFill>
        <p:spPr>
          <a:xfrm>
            <a:off x="6416065" y="4960713"/>
            <a:ext cx="2426248" cy="1614545"/>
          </a:xfrm>
          <a:prstGeom prst="rect">
            <a:avLst/>
          </a:prstGeom>
        </p:spPr>
      </p:pic>
      <p:pic>
        <p:nvPicPr>
          <p:cNvPr id="7" name="object 7"/>
          <p:cNvPicPr/>
          <p:nvPr/>
        </p:nvPicPr>
        <p:blipFill>
          <a:blip r:embed="Rda43eea28e944c4e" cstate="print"/>
          <a:stretch>
            <a:fillRect/>
          </a:stretch>
        </p:blipFill>
        <p:spPr>
          <a:xfrm>
            <a:off x="3727145" y="4960713"/>
            <a:ext cx="2619372" cy="1614546"/>
          </a:xfrm>
          <a:prstGeom prst="rect">
            <a:avLst/>
          </a:prstGeom>
        </p:spPr>
      </p:pic>
      <p:sp>
        <p:nvSpPr>
          <p:cNvPr id="8" name="object 8"/>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98458" y="1411941"/>
            <a:ext cx="0" cy="4389120"/>
          </a:xfrm>
          <a:custGeom>
            <a:avLst/>
            <a:gdLst/>
            <a:ahLst/>
            <a:cxnLst/>
            <a:rect l="l" t="t" r="r" b="b"/>
            <a:pathLst>
              <a:path h="4389120">
                <a:moveTo>
                  <a:pt x="0" y="0"/>
                </a:moveTo>
                <a:lnTo>
                  <a:pt x="0" y="4389120"/>
                </a:lnTo>
              </a:path>
            </a:pathLst>
          </a:custGeom>
          <a:ln w="38100">
            <a:solidFill>
              <a:srgbClr val="000000"/>
            </a:solidFill>
          </a:ln>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spc="-10" dirty="0"/>
              <a:t>COVID-</a:t>
            </a:r>
            <a:r>
              <a:rPr dirty="0"/>
              <a:t>19</a:t>
            </a:r>
            <a:r>
              <a:rPr spc="-30" dirty="0"/>
              <a:t> </a:t>
            </a:r>
            <a:r>
              <a:rPr dirty="0"/>
              <a:t>Pandemic</a:t>
            </a:r>
            <a:r>
              <a:rPr spc="-15" dirty="0"/>
              <a:t> </a:t>
            </a:r>
            <a:r>
              <a:rPr spc="-10" dirty="0"/>
              <a:t>(2019)</a:t>
            </a:r>
          </a:p>
        </p:txBody>
      </p:sp>
      <p:pic>
        <p:nvPicPr>
          <p:cNvPr id="4" name="object 4"/>
          <p:cNvPicPr/>
          <p:nvPr/>
        </p:nvPicPr>
        <p:blipFill>
          <a:blip r:embed="R54d5e174dd0a478f" cstate="print"/>
          <a:stretch>
            <a:fillRect/>
          </a:stretch>
        </p:blipFill>
        <p:spPr>
          <a:xfrm>
            <a:off x="231000" y="1495328"/>
            <a:ext cx="4778375" cy="4305637"/>
          </a:xfrm>
          <a:prstGeom prst="rect">
            <a:avLst/>
          </a:prstGeom>
        </p:spPr>
      </p:pic>
      <p:sp>
        <p:nvSpPr>
          <p:cNvPr id="5" name="object 5"/>
          <p:cNvSpPr txBox="1"/>
          <p:nvPr/>
        </p:nvSpPr>
        <p:spPr>
          <a:xfrm>
            <a:off x="5866287" y="1479580"/>
            <a:ext cx="4523740" cy="3987800"/>
          </a:xfrm>
          <a:prstGeom prst="rect">
            <a:avLst/>
          </a:prstGeom>
        </p:spPr>
        <p:txBody>
          <a:bodyPr vert="horz" wrap="square" lIns="0" tIns="57785" rIns="0" bIns="0" rtlCol="0">
            <a:spAutoFit/>
          </a:bodyPr>
          <a:lstStyle/>
          <a:p>
            <a:pPr marL="241300" marR="5080" indent="-228600">
              <a:lnSpc>
                <a:spcPts val="2810"/>
              </a:lnSpc>
              <a:spcBef>
                <a:spcPts val="455"/>
              </a:spcBef>
              <a:buFont typeface="Wingdings"/>
              <a:buChar char=""/>
              <a:tabLst>
                <a:tab pos="241300" algn="l"/>
              </a:tabLst>
            </a:pPr>
            <a:r>
              <a:rPr sz="2600" dirty="0">
                <a:latin typeface="Arial"/>
                <a:cs typeface="Arial"/>
              </a:rPr>
              <a:t>One</a:t>
            </a:r>
            <a:r>
              <a:rPr sz="2600" spc="-35" dirty="0">
                <a:latin typeface="Arial"/>
                <a:cs typeface="Arial"/>
              </a:rPr>
              <a:t> </a:t>
            </a:r>
            <a:r>
              <a:rPr sz="2600" dirty="0">
                <a:latin typeface="Arial"/>
                <a:cs typeface="Arial"/>
              </a:rPr>
              <a:t>of</a:t>
            </a:r>
            <a:r>
              <a:rPr sz="2600" spc="-45" dirty="0">
                <a:latin typeface="Arial"/>
                <a:cs typeface="Arial"/>
              </a:rPr>
              <a:t> </a:t>
            </a:r>
            <a:r>
              <a:rPr sz="2600" dirty="0">
                <a:latin typeface="Arial"/>
                <a:cs typeface="Arial"/>
              </a:rPr>
              <a:t>the</a:t>
            </a:r>
            <a:r>
              <a:rPr sz="2600" spc="-25" dirty="0">
                <a:latin typeface="Arial"/>
                <a:cs typeface="Arial"/>
              </a:rPr>
              <a:t> </a:t>
            </a:r>
            <a:r>
              <a:rPr sz="2600" dirty="0">
                <a:latin typeface="Arial"/>
                <a:cs typeface="Arial"/>
              </a:rPr>
              <a:t>biggest</a:t>
            </a:r>
            <a:r>
              <a:rPr sz="2600" spc="-55" dirty="0">
                <a:latin typeface="Arial"/>
                <a:cs typeface="Arial"/>
              </a:rPr>
              <a:t> </a:t>
            </a:r>
            <a:r>
              <a:rPr sz="2600" spc="-10" dirty="0">
                <a:latin typeface="Arial"/>
                <a:cs typeface="Arial"/>
              </a:rPr>
              <a:t>challenge </a:t>
            </a:r>
            <a:r>
              <a:rPr sz="2600" dirty="0">
                <a:latin typeface="Arial"/>
                <a:cs typeface="Arial"/>
              </a:rPr>
              <a:t>in</a:t>
            </a:r>
            <a:r>
              <a:rPr sz="2600" spc="-25" dirty="0">
                <a:latin typeface="Arial"/>
                <a:cs typeface="Arial"/>
              </a:rPr>
              <a:t> </a:t>
            </a:r>
            <a:r>
              <a:rPr sz="2600" dirty="0">
                <a:latin typeface="Arial"/>
                <a:cs typeface="Arial"/>
              </a:rPr>
              <a:t>the</a:t>
            </a:r>
            <a:r>
              <a:rPr sz="2600" spc="-10" dirty="0">
                <a:latin typeface="Arial"/>
                <a:cs typeface="Arial"/>
              </a:rPr>
              <a:t> </a:t>
            </a:r>
            <a:r>
              <a:rPr sz="2600" dirty="0">
                <a:latin typeface="Arial"/>
                <a:cs typeface="Arial"/>
              </a:rPr>
              <a:t>dialysis</a:t>
            </a:r>
            <a:r>
              <a:rPr sz="2600" spc="-45" dirty="0">
                <a:latin typeface="Arial"/>
                <a:cs typeface="Arial"/>
              </a:rPr>
              <a:t> </a:t>
            </a:r>
            <a:r>
              <a:rPr sz="2600" dirty="0">
                <a:latin typeface="Arial"/>
                <a:cs typeface="Arial"/>
              </a:rPr>
              <a:t>clinics,</a:t>
            </a:r>
            <a:r>
              <a:rPr sz="2600" spc="-50" dirty="0">
                <a:latin typeface="Arial"/>
                <a:cs typeface="Arial"/>
              </a:rPr>
              <a:t> </a:t>
            </a:r>
            <a:r>
              <a:rPr sz="2600" spc="-25" dirty="0">
                <a:latin typeface="Arial"/>
                <a:cs typeface="Arial"/>
              </a:rPr>
              <a:t>was </a:t>
            </a:r>
            <a:r>
              <a:rPr sz="2600" dirty="0">
                <a:latin typeface="Arial"/>
                <a:cs typeface="Arial"/>
              </a:rPr>
              <a:t>caring</a:t>
            </a:r>
            <a:r>
              <a:rPr sz="2600" spc="-45" dirty="0">
                <a:latin typeface="Arial"/>
                <a:cs typeface="Arial"/>
              </a:rPr>
              <a:t> </a:t>
            </a:r>
            <a:r>
              <a:rPr sz="2600" dirty="0">
                <a:latin typeface="Arial"/>
                <a:cs typeface="Arial"/>
              </a:rPr>
              <a:t>for</a:t>
            </a:r>
            <a:r>
              <a:rPr sz="2600" spc="-30" dirty="0">
                <a:latin typeface="Arial"/>
                <a:cs typeface="Arial"/>
              </a:rPr>
              <a:t> </a:t>
            </a:r>
            <a:r>
              <a:rPr sz="2600" dirty="0">
                <a:latin typeface="Arial"/>
                <a:cs typeface="Arial"/>
              </a:rPr>
              <a:t>patients</a:t>
            </a:r>
            <a:r>
              <a:rPr sz="2600" spc="-40" dirty="0">
                <a:latin typeface="Arial"/>
                <a:cs typeface="Arial"/>
              </a:rPr>
              <a:t> </a:t>
            </a:r>
            <a:r>
              <a:rPr sz="2600" dirty="0">
                <a:latin typeface="Arial"/>
                <a:cs typeface="Arial"/>
              </a:rPr>
              <a:t>on</a:t>
            </a:r>
            <a:r>
              <a:rPr sz="2600" spc="-25" dirty="0">
                <a:latin typeface="Arial"/>
                <a:cs typeface="Arial"/>
              </a:rPr>
              <a:t> </a:t>
            </a:r>
            <a:r>
              <a:rPr sz="2600" spc="-10" dirty="0">
                <a:latin typeface="Arial"/>
                <a:cs typeface="Arial"/>
              </a:rPr>
              <a:t>dialysis </a:t>
            </a:r>
            <a:r>
              <a:rPr sz="2600" dirty="0">
                <a:latin typeface="Arial"/>
                <a:cs typeface="Arial"/>
              </a:rPr>
              <a:t>during</a:t>
            </a:r>
            <a:r>
              <a:rPr sz="2600" spc="-30" dirty="0">
                <a:latin typeface="Arial"/>
                <a:cs typeface="Arial"/>
              </a:rPr>
              <a:t> </a:t>
            </a:r>
            <a:r>
              <a:rPr sz="2600" dirty="0">
                <a:latin typeface="Arial"/>
                <a:cs typeface="Arial"/>
              </a:rPr>
              <a:t>the</a:t>
            </a:r>
            <a:r>
              <a:rPr sz="2600" spc="-25" dirty="0">
                <a:latin typeface="Arial"/>
                <a:cs typeface="Arial"/>
              </a:rPr>
              <a:t> </a:t>
            </a:r>
            <a:r>
              <a:rPr sz="2600" spc="-10" dirty="0">
                <a:latin typeface="Arial"/>
                <a:cs typeface="Arial"/>
              </a:rPr>
              <a:t>COVID-</a:t>
            </a:r>
            <a:r>
              <a:rPr sz="2600" spc="-25" dirty="0">
                <a:latin typeface="Arial"/>
                <a:cs typeface="Arial"/>
              </a:rPr>
              <a:t>19 </a:t>
            </a:r>
            <a:r>
              <a:rPr sz="2600" dirty="0">
                <a:latin typeface="Arial"/>
                <a:cs typeface="Arial"/>
              </a:rPr>
              <a:t>pandemic.</a:t>
            </a:r>
            <a:r>
              <a:rPr sz="2600" spc="-105" dirty="0">
                <a:latin typeface="Arial"/>
                <a:cs typeface="Arial"/>
              </a:rPr>
              <a:t> </a:t>
            </a:r>
            <a:r>
              <a:rPr sz="2600" dirty="0">
                <a:latin typeface="Arial"/>
                <a:cs typeface="Arial"/>
              </a:rPr>
              <a:t>Patients</a:t>
            </a:r>
            <a:r>
              <a:rPr sz="2600" spc="-70" dirty="0">
                <a:latin typeface="Arial"/>
                <a:cs typeface="Arial"/>
              </a:rPr>
              <a:t> </a:t>
            </a:r>
            <a:r>
              <a:rPr sz="2600" spc="-25" dirty="0">
                <a:latin typeface="Arial"/>
                <a:cs typeface="Arial"/>
              </a:rPr>
              <a:t>on </a:t>
            </a:r>
            <a:r>
              <a:rPr sz="2600" dirty="0">
                <a:latin typeface="Arial"/>
                <a:cs typeface="Arial"/>
              </a:rPr>
              <a:t>dialysis</a:t>
            </a:r>
            <a:r>
              <a:rPr sz="2600" spc="-50" dirty="0">
                <a:latin typeface="Arial"/>
                <a:cs typeface="Arial"/>
              </a:rPr>
              <a:t> </a:t>
            </a:r>
            <a:r>
              <a:rPr sz="2600" dirty="0">
                <a:latin typeface="Arial"/>
                <a:cs typeface="Arial"/>
              </a:rPr>
              <a:t>were</a:t>
            </a:r>
            <a:r>
              <a:rPr sz="2600" spc="-35" dirty="0">
                <a:latin typeface="Arial"/>
                <a:cs typeface="Arial"/>
              </a:rPr>
              <a:t> </a:t>
            </a:r>
            <a:r>
              <a:rPr sz="2600" dirty="0">
                <a:latin typeface="Arial"/>
                <a:cs typeface="Arial"/>
              </a:rPr>
              <a:t>amongst</a:t>
            </a:r>
            <a:r>
              <a:rPr sz="2600" spc="-40" dirty="0">
                <a:latin typeface="Arial"/>
                <a:cs typeface="Arial"/>
              </a:rPr>
              <a:t> </a:t>
            </a:r>
            <a:r>
              <a:rPr sz="2600" spc="-10" dirty="0">
                <a:latin typeface="Arial"/>
                <a:cs typeface="Arial"/>
              </a:rPr>
              <a:t>those </a:t>
            </a:r>
            <a:r>
              <a:rPr sz="2600" dirty="0">
                <a:latin typeface="Arial"/>
                <a:cs typeface="Arial"/>
              </a:rPr>
              <a:t>at</a:t>
            </a:r>
            <a:r>
              <a:rPr sz="2600" spc="-30" dirty="0">
                <a:latin typeface="Arial"/>
                <a:cs typeface="Arial"/>
              </a:rPr>
              <a:t> </a:t>
            </a:r>
            <a:r>
              <a:rPr sz="2600" dirty="0">
                <a:latin typeface="Arial"/>
                <a:cs typeface="Arial"/>
              </a:rPr>
              <a:t>highest</a:t>
            </a:r>
            <a:r>
              <a:rPr sz="2600" spc="-50" dirty="0">
                <a:latin typeface="Arial"/>
                <a:cs typeface="Arial"/>
              </a:rPr>
              <a:t> </a:t>
            </a:r>
            <a:r>
              <a:rPr sz="2600" dirty="0">
                <a:latin typeface="Arial"/>
                <a:cs typeface="Arial"/>
              </a:rPr>
              <a:t>risk</a:t>
            </a:r>
            <a:r>
              <a:rPr sz="2600" spc="-40" dirty="0">
                <a:latin typeface="Arial"/>
                <a:cs typeface="Arial"/>
              </a:rPr>
              <a:t> </a:t>
            </a:r>
            <a:r>
              <a:rPr sz="2600" dirty="0">
                <a:latin typeface="Arial"/>
                <a:cs typeface="Arial"/>
              </a:rPr>
              <a:t>of</a:t>
            </a:r>
            <a:r>
              <a:rPr sz="2600" spc="-25" dirty="0">
                <a:latin typeface="Arial"/>
                <a:cs typeface="Arial"/>
              </a:rPr>
              <a:t> </a:t>
            </a:r>
            <a:r>
              <a:rPr sz="2600" dirty="0">
                <a:latin typeface="Arial"/>
                <a:cs typeface="Arial"/>
              </a:rPr>
              <a:t>death,</a:t>
            </a:r>
            <a:r>
              <a:rPr sz="2600" spc="-35" dirty="0">
                <a:latin typeface="Arial"/>
                <a:cs typeface="Arial"/>
              </a:rPr>
              <a:t> </a:t>
            </a:r>
            <a:r>
              <a:rPr sz="2600" spc="-25" dirty="0">
                <a:latin typeface="Arial"/>
                <a:cs typeface="Arial"/>
              </a:rPr>
              <a:t>not </a:t>
            </a:r>
            <a:r>
              <a:rPr sz="2600" dirty="0">
                <a:latin typeface="Arial"/>
                <a:cs typeface="Arial"/>
              </a:rPr>
              <a:t>just</a:t>
            </a:r>
            <a:r>
              <a:rPr sz="2600" spc="-60" dirty="0">
                <a:latin typeface="Arial"/>
                <a:cs typeface="Arial"/>
              </a:rPr>
              <a:t> </a:t>
            </a:r>
            <a:r>
              <a:rPr sz="2600" dirty="0">
                <a:latin typeface="Arial"/>
                <a:cs typeface="Arial"/>
              </a:rPr>
              <a:t>because</a:t>
            </a:r>
            <a:r>
              <a:rPr sz="2600" spc="-75" dirty="0">
                <a:latin typeface="Arial"/>
                <a:cs typeface="Arial"/>
              </a:rPr>
              <a:t> </a:t>
            </a:r>
            <a:r>
              <a:rPr sz="2600" dirty="0">
                <a:latin typeface="Arial"/>
                <a:cs typeface="Arial"/>
              </a:rPr>
              <a:t>of</a:t>
            </a:r>
            <a:r>
              <a:rPr sz="2600" spc="-40" dirty="0">
                <a:latin typeface="Arial"/>
                <a:cs typeface="Arial"/>
              </a:rPr>
              <a:t> </a:t>
            </a:r>
            <a:r>
              <a:rPr sz="2600" spc="-25" dirty="0">
                <a:latin typeface="Arial"/>
                <a:cs typeface="Arial"/>
              </a:rPr>
              <a:t>the </a:t>
            </a:r>
            <a:r>
              <a:rPr sz="2600" dirty="0">
                <a:latin typeface="Arial"/>
                <a:cs typeface="Arial"/>
              </a:rPr>
              <a:t>propensity</a:t>
            </a:r>
            <a:r>
              <a:rPr sz="2600" spc="-70" dirty="0">
                <a:latin typeface="Arial"/>
                <a:cs typeface="Arial"/>
              </a:rPr>
              <a:t> </a:t>
            </a:r>
            <a:r>
              <a:rPr sz="2600" dirty="0">
                <a:latin typeface="Arial"/>
                <a:cs typeface="Arial"/>
              </a:rPr>
              <a:t>for</a:t>
            </a:r>
            <a:r>
              <a:rPr sz="2600" spc="-40" dirty="0">
                <a:latin typeface="Arial"/>
                <a:cs typeface="Arial"/>
              </a:rPr>
              <a:t> </a:t>
            </a:r>
            <a:r>
              <a:rPr sz="2600" dirty="0">
                <a:latin typeface="Arial"/>
                <a:cs typeface="Arial"/>
              </a:rPr>
              <a:t>serious</a:t>
            </a:r>
            <a:r>
              <a:rPr sz="2600" spc="-70" dirty="0">
                <a:latin typeface="Arial"/>
                <a:cs typeface="Arial"/>
              </a:rPr>
              <a:t> </a:t>
            </a:r>
            <a:r>
              <a:rPr sz="2600" spc="-10" dirty="0">
                <a:latin typeface="Arial"/>
                <a:cs typeface="Arial"/>
              </a:rPr>
              <a:t>illness </a:t>
            </a:r>
            <a:r>
              <a:rPr sz="2600" dirty="0">
                <a:latin typeface="Arial"/>
                <a:cs typeface="Arial"/>
              </a:rPr>
              <a:t>but</a:t>
            </a:r>
            <a:r>
              <a:rPr sz="2600" spc="-50" dirty="0">
                <a:latin typeface="Arial"/>
                <a:cs typeface="Arial"/>
              </a:rPr>
              <a:t> </a:t>
            </a:r>
            <a:r>
              <a:rPr sz="2600" dirty="0">
                <a:latin typeface="Arial"/>
                <a:cs typeface="Arial"/>
              </a:rPr>
              <a:t>also</a:t>
            </a:r>
            <a:r>
              <a:rPr sz="2600" spc="-35" dirty="0">
                <a:latin typeface="Arial"/>
                <a:cs typeface="Arial"/>
              </a:rPr>
              <a:t> </a:t>
            </a:r>
            <a:r>
              <a:rPr sz="2600" dirty="0">
                <a:latin typeface="Arial"/>
                <a:cs typeface="Arial"/>
              </a:rPr>
              <a:t>because</a:t>
            </a:r>
            <a:r>
              <a:rPr sz="2600" spc="-60" dirty="0">
                <a:latin typeface="Arial"/>
                <a:cs typeface="Arial"/>
              </a:rPr>
              <a:t> </a:t>
            </a:r>
            <a:r>
              <a:rPr sz="2600" dirty="0">
                <a:latin typeface="Arial"/>
                <a:cs typeface="Arial"/>
              </a:rPr>
              <a:t>of</a:t>
            </a:r>
            <a:r>
              <a:rPr sz="2600" spc="-35" dirty="0">
                <a:latin typeface="Arial"/>
                <a:cs typeface="Arial"/>
              </a:rPr>
              <a:t> </a:t>
            </a:r>
            <a:r>
              <a:rPr sz="2600" spc="-10" dirty="0">
                <a:latin typeface="Arial"/>
                <a:cs typeface="Arial"/>
              </a:rPr>
              <a:t>missed treatments.</a:t>
            </a:r>
            <a:endParaRPr sz="2600">
              <a:latin typeface="Arial"/>
              <a:cs typeface="Arial"/>
            </a:endParaRPr>
          </a:p>
        </p:txBody>
      </p:sp>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dirty="0"/>
              <a:t>Earthquake</a:t>
            </a:r>
            <a:r>
              <a:rPr spc="-45" dirty="0"/>
              <a:t> </a:t>
            </a:r>
            <a:r>
              <a:rPr dirty="0"/>
              <a:t>in</a:t>
            </a:r>
            <a:r>
              <a:rPr spc="-40" dirty="0"/>
              <a:t> </a:t>
            </a:r>
            <a:r>
              <a:rPr dirty="0"/>
              <a:t>Puerto</a:t>
            </a:r>
            <a:r>
              <a:rPr spc="-50" dirty="0"/>
              <a:t> </a:t>
            </a:r>
            <a:r>
              <a:rPr dirty="0"/>
              <a:t>Rico</a:t>
            </a:r>
            <a:r>
              <a:rPr spc="-50" dirty="0"/>
              <a:t> </a:t>
            </a:r>
            <a:r>
              <a:rPr dirty="0"/>
              <a:t>(January</a:t>
            </a:r>
            <a:r>
              <a:rPr spc="-40" dirty="0"/>
              <a:t> </a:t>
            </a:r>
            <a:r>
              <a:rPr dirty="0"/>
              <a:t>7th,</a:t>
            </a:r>
            <a:r>
              <a:rPr spc="-50" dirty="0"/>
              <a:t> </a:t>
            </a:r>
            <a:r>
              <a:rPr spc="-10" dirty="0"/>
              <a:t>2020)</a:t>
            </a:r>
          </a:p>
        </p:txBody>
      </p:sp>
      <p:sp>
        <p:nvSpPr>
          <p:cNvPr id="3" name="object 3"/>
          <p:cNvSpPr txBox="1"/>
          <p:nvPr/>
        </p:nvSpPr>
        <p:spPr>
          <a:xfrm>
            <a:off x="217101" y="1547603"/>
            <a:ext cx="11003280" cy="3311525"/>
          </a:xfrm>
          <a:prstGeom prst="rect">
            <a:avLst/>
          </a:prstGeom>
        </p:spPr>
        <p:txBody>
          <a:bodyPr vert="horz" wrap="square" lIns="0" tIns="59690" rIns="0" bIns="0" rtlCol="0">
            <a:spAutoFit/>
          </a:bodyPr>
          <a:lstStyle/>
          <a:p>
            <a:pPr marL="278130" marR="43180" indent="-227965">
              <a:lnSpc>
                <a:spcPts val="3030"/>
              </a:lnSpc>
              <a:spcBef>
                <a:spcPts val="470"/>
              </a:spcBef>
              <a:buFont typeface="Wingdings"/>
              <a:buChar char=""/>
              <a:tabLst>
                <a:tab pos="279400" algn="l"/>
              </a:tabLst>
            </a:pPr>
            <a:r>
              <a:rPr sz="2800" dirty="0">
                <a:latin typeface="Arial"/>
                <a:cs typeface="Arial"/>
              </a:rPr>
              <a:t>Earthquake</a:t>
            </a:r>
            <a:r>
              <a:rPr sz="2800" spc="-60" dirty="0">
                <a:latin typeface="Arial"/>
                <a:cs typeface="Arial"/>
              </a:rPr>
              <a:t> </a:t>
            </a:r>
            <a:r>
              <a:rPr sz="2800" dirty="0">
                <a:latin typeface="Arial"/>
                <a:cs typeface="Arial"/>
              </a:rPr>
              <a:t>in</a:t>
            </a:r>
            <a:r>
              <a:rPr sz="2800" spc="-35" dirty="0">
                <a:latin typeface="Arial"/>
                <a:cs typeface="Arial"/>
              </a:rPr>
              <a:t> </a:t>
            </a:r>
            <a:r>
              <a:rPr sz="2800" dirty="0">
                <a:latin typeface="Arial"/>
                <a:cs typeface="Arial"/>
              </a:rPr>
              <a:t>Puerto</a:t>
            </a:r>
            <a:r>
              <a:rPr sz="2800" spc="-30" dirty="0">
                <a:latin typeface="Arial"/>
                <a:cs typeface="Arial"/>
              </a:rPr>
              <a:t> </a:t>
            </a:r>
            <a:r>
              <a:rPr sz="2800" dirty="0">
                <a:latin typeface="Arial"/>
                <a:cs typeface="Arial"/>
              </a:rPr>
              <a:t>Rico</a:t>
            </a:r>
            <a:r>
              <a:rPr sz="2800" spc="-25" dirty="0">
                <a:latin typeface="Arial"/>
                <a:cs typeface="Arial"/>
              </a:rPr>
              <a:t> </a:t>
            </a:r>
            <a:r>
              <a:rPr sz="2800" dirty="0">
                <a:latin typeface="Arial"/>
                <a:cs typeface="Arial"/>
              </a:rPr>
              <a:t>(January</a:t>
            </a:r>
            <a:r>
              <a:rPr sz="2800" spc="-35" dirty="0">
                <a:latin typeface="Arial"/>
                <a:cs typeface="Arial"/>
              </a:rPr>
              <a:t> </a:t>
            </a:r>
            <a:r>
              <a:rPr sz="2800" dirty="0">
                <a:latin typeface="Arial"/>
                <a:cs typeface="Arial"/>
              </a:rPr>
              <a:t>7</a:t>
            </a:r>
            <a:r>
              <a:rPr sz="2775" baseline="25525" dirty="0">
                <a:latin typeface="Arial"/>
                <a:cs typeface="Arial"/>
              </a:rPr>
              <a:t>th,</a:t>
            </a:r>
            <a:r>
              <a:rPr sz="2775" spc="-60" baseline="25525" dirty="0">
                <a:latin typeface="Arial"/>
                <a:cs typeface="Arial"/>
              </a:rPr>
              <a:t> </a:t>
            </a:r>
            <a:r>
              <a:rPr sz="2800" spc="-20" dirty="0">
                <a:latin typeface="Arial"/>
                <a:cs typeface="Arial"/>
              </a:rPr>
              <a:t>2020)</a:t>
            </a:r>
            <a:r>
              <a:rPr sz="2800" spc="-260" dirty="0">
                <a:latin typeface="Arial"/>
                <a:cs typeface="Arial"/>
              </a:rPr>
              <a:t> </a:t>
            </a:r>
            <a:r>
              <a:rPr sz="2800" dirty="0">
                <a:latin typeface="Arial"/>
                <a:cs typeface="Arial"/>
              </a:rPr>
              <a:t>can</a:t>
            </a:r>
            <a:r>
              <a:rPr sz="2800" spc="-30" dirty="0">
                <a:latin typeface="Arial"/>
                <a:cs typeface="Arial"/>
              </a:rPr>
              <a:t> </a:t>
            </a:r>
            <a:r>
              <a:rPr sz="2800" dirty="0">
                <a:latin typeface="Arial"/>
                <a:cs typeface="Arial"/>
              </a:rPr>
              <a:t>have</a:t>
            </a:r>
            <a:r>
              <a:rPr sz="2800" spc="-35" dirty="0">
                <a:latin typeface="Arial"/>
                <a:cs typeface="Arial"/>
              </a:rPr>
              <a:t> </a:t>
            </a:r>
            <a:r>
              <a:rPr sz="2800" dirty="0">
                <a:latin typeface="Arial"/>
                <a:cs typeface="Arial"/>
              </a:rPr>
              <a:t>a</a:t>
            </a:r>
            <a:r>
              <a:rPr sz="2800" spc="-30" dirty="0">
                <a:latin typeface="Arial"/>
                <a:cs typeface="Arial"/>
              </a:rPr>
              <a:t> </a:t>
            </a:r>
            <a:r>
              <a:rPr sz="2800" spc="-10" dirty="0">
                <a:latin typeface="Arial"/>
                <a:cs typeface="Arial"/>
              </a:rPr>
              <a:t>significant 	</a:t>
            </a:r>
            <a:r>
              <a:rPr sz="2800" dirty="0">
                <a:latin typeface="Arial"/>
                <a:cs typeface="Arial"/>
              </a:rPr>
              <a:t>impact</a:t>
            </a:r>
            <a:r>
              <a:rPr sz="2800" spc="-60" dirty="0">
                <a:latin typeface="Arial"/>
                <a:cs typeface="Arial"/>
              </a:rPr>
              <a:t> </a:t>
            </a:r>
            <a:r>
              <a:rPr sz="2800" dirty="0">
                <a:latin typeface="Arial"/>
                <a:cs typeface="Arial"/>
              </a:rPr>
              <a:t>on</a:t>
            </a:r>
            <a:r>
              <a:rPr sz="2800" spc="-55" dirty="0">
                <a:latin typeface="Arial"/>
                <a:cs typeface="Arial"/>
              </a:rPr>
              <a:t> </a:t>
            </a:r>
            <a:r>
              <a:rPr sz="2800" dirty="0">
                <a:latin typeface="Arial"/>
                <a:cs typeface="Arial"/>
              </a:rPr>
              <a:t>kidney</a:t>
            </a:r>
            <a:r>
              <a:rPr sz="2800" spc="-55" dirty="0">
                <a:latin typeface="Arial"/>
                <a:cs typeface="Arial"/>
              </a:rPr>
              <a:t> </a:t>
            </a:r>
            <a:r>
              <a:rPr sz="2800" dirty="0">
                <a:latin typeface="Arial"/>
                <a:cs typeface="Arial"/>
              </a:rPr>
              <a:t>patients,</a:t>
            </a:r>
            <a:r>
              <a:rPr sz="2800" spc="-75" dirty="0">
                <a:latin typeface="Arial"/>
                <a:cs typeface="Arial"/>
              </a:rPr>
              <a:t> </a:t>
            </a:r>
            <a:r>
              <a:rPr sz="2800" spc="-10" dirty="0">
                <a:latin typeface="Arial"/>
                <a:cs typeface="Arial"/>
              </a:rPr>
              <a:t>including:</a:t>
            </a:r>
            <a:endParaRPr sz="2800">
              <a:latin typeface="Arial"/>
              <a:cs typeface="Arial"/>
            </a:endParaRPr>
          </a:p>
          <a:p>
            <a:pPr>
              <a:lnSpc>
                <a:spcPct val="100000"/>
              </a:lnSpc>
              <a:spcBef>
                <a:spcPts val="980"/>
              </a:spcBef>
              <a:buFont typeface="Wingdings"/>
              <a:buChar char=""/>
            </a:pPr>
            <a:endParaRPr sz="2800">
              <a:latin typeface="Arial"/>
              <a:cs typeface="Arial"/>
            </a:endParaRPr>
          </a:p>
          <a:p>
            <a:pPr marL="735330" lvl="1" indent="-227329">
              <a:lnSpc>
                <a:spcPct val="100000"/>
              </a:lnSpc>
              <a:buFont typeface="Courier New"/>
              <a:buChar char="o"/>
              <a:tabLst>
                <a:tab pos="735330" algn="l"/>
              </a:tabLst>
            </a:pPr>
            <a:r>
              <a:rPr sz="2400" dirty="0">
                <a:latin typeface="Arial"/>
                <a:cs typeface="Arial"/>
              </a:rPr>
              <a:t>Disrupted</a:t>
            </a:r>
            <a:r>
              <a:rPr sz="2400" spc="-114" dirty="0">
                <a:latin typeface="Arial"/>
                <a:cs typeface="Arial"/>
              </a:rPr>
              <a:t> </a:t>
            </a:r>
            <a:r>
              <a:rPr sz="2400" spc="-20" dirty="0">
                <a:latin typeface="Arial"/>
                <a:cs typeface="Arial"/>
              </a:rPr>
              <a:t>care.</a:t>
            </a:r>
            <a:endParaRPr sz="2400">
              <a:latin typeface="Arial"/>
              <a:cs typeface="Arial"/>
            </a:endParaRPr>
          </a:p>
          <a:p>
            <a:pPr marL="735330" lvl="1" indent="-227329">
              <a:lnSpc>
                <a:spcPct val="100000"/>
              </a:lnSpc>
              <a:spcBef>
                <a:spcPts val="204"/>
              </a:spcBef>
              <a:buFont typeface="Courier New"/>
              <a:buChar char="o"/>
              <a:tabLst>
                <a:tab pos="735330" algn="l"/>
              </a:tabLst>
            </a:pPr>
            <a:r>
              <a:rPr sz="2400" dirty="0">
                <a:latin typeface="Arial"/>
                <a:cs typeface="Arial"/>
              </a:rPr>
              <a:t>Missed</a:t>
            </a:r>
            <a:r>
              <a:rPr sz="2400" spc="-100" dirty="0">
                <a:latin typeface="Arial"/>
                <a:cs typeface="Arial"/>
              </a:rPr>
              <a:t> </a:t>
            </a:r>
            <a:r>
              <a:rPr sz="2400" dirty="0">
                <a:latin typeface="Arial"/>
                <a:cs typeface="Arial"/>
              </a:rPr>
              <a:t>dialysis</a:t>
            </a:r>
            <a:r>
              <a:rPr sz="2400" spc="-85" dirty="0">
                <a:latin typeface="Arial"/>
                <a:cs typeface="Arial"/>
              </a:rPr>
              <a:t> </a:t>
            </a:r>
            <a:r>
              <a:rPr sz="2400" spc="-10" dirty="0">
                <a:latin typeface="Arial"/>
                <a:cs typeface="Arial"/>
              </a:rPr>
              <a:t>sessions.</a:t>
            </a:r>
            <a:endParaRPr sz="2400">
              <a:latin typeface="Arial"/>
              <a:cs typeface="Arial"/>
            </a:endParaRPr>
          </a:p>
          <a:p>
            <a:pPr marL="735330" lvl="1" indent="-227329">
              <a:lnSpc>
                <a:spcPct val="100000"/>
              </a:lnSpc>
              <a:spcBef>
                <a:spcPts val="215"/>
              </a:spcBef>
              <a:buFont typeface="Courier New"/>
              <a:buChar char="o"/>
              <a:tabLst>
                <a:tab pos="735330" algn="l"/>
              </a:tabLst>
            </a:pPr>
            <a:r>
              <a:rPr sz="2400" dirty="0">
                <a:latin typeface="Arial"/>
                <a:cs typeface="Arial"/>
              </a:rPr>
              <a:t>Increased</a:t>
            </a:r>
            <a:r>
              <a:rPr sz="2400" spc="-114" dirty="0">
                <a:latin typeface="Arial"/>
                <a:cs typeface="Arial"/>
              </a:rPr>
              <a:t> </a:t>
            </a:r>
            <a:r>
              <a:rPr sz="2400" spc="-10" dirty="0">
                <a:latin typeface="Arial"/>
                <a:cs typeface="Arial"/>
              </a:rPr>
              <a:t>hospitalizations.</a:t>
            </a:r>
            <a:endParaRPr sz="2400">
              <a:latin typeface="Arial"/>
              <a:cs typeface="Arial"/>
            </a:endParaRPr>
          </a:p>
          <a:p>
            <a:pPr marL="735330" lvl="1" indent="-227329">
              <a:lnSpc>
                <a:spcPct val="100000"/>
              </a:lnSpc>
              <a:spcBef>
                <a:spcPts val="215"/>
              </a:spcBef>
              <a:buFont typeface="Courier New"/>
              <a:buChar char="o"/>
              <a:tabLst>
                <a:tab pos="735330" algn="l"/>
              </a:tabLst>
            </a:pPr>
            <a:r>
              <a:rPr sz="2400" dirty="0">
                <a:latin typeface="Arial"/>
                <a:cs typeface="Arial"/>
              </a:rPr>
              <a:t>Mental</a:t>
            </a:r>
            <a:r>
              <a:rPr sz="2400" spc="-80" dirty="0">
                <a:latin typeface="Arial"/>
                <a:cs typeface="Arial"/>
              </a:rPr>
              <a:t> </a:t>
            </a:r>
            <a:r>
              <a:rPr sz="2400" dirty="0">
                <a:latin typeface="Arial"/>
                <a:cs typeface="Arial"/>
              </a:rPr>
              <a:t>health</a:t>
            </a:r>
            <a:r>
              <a:rPr sz="2400" spc="-75" dirty="0">
                <a:latin typeface="Arial"/>
                <a:cs typeface="Arial"/>
              </a:rPr>
              <a:t> </a:t>
            </a:r>
            <a:r>
              <a:rPr sz="2400" spc="-10" dirty="0">
                <a:latin typeface="Arial"/>
                <a:cs typeface="Arial"/>
              </a:rPr>
              <a:t>effects.</a:t>
            </a:r>
            <a:endParaRPr sz="2400">
              <a:latin typeface="Arial"/>
              <a:cs typeface="Arial"/>
            </a:endParaRPr>
          </a:p>
          <a:p>
            <a:pPr marL="735330" lvl="1" indent="-227329">
              <a:lnSpc>
                <a:spcPct val="100000"/>
              </a:lnSpc>
              <a:spcBef>
                <a:spcPts val="204"/>
              </a:spcBef>
              <a:buFont typeface="Courier New"/>
              <a:buChar char="o"/>
              <a:tabLst>
                <a:tab pos="735330" algn="l"/>
              </a:tabLst>
            </a:pPr>
            <a:r>
              <a:rPr sz="2400" dirty="0">
                <a:latin typeface="Arial"/>
                <a:cs typeface="Arial"/>
              </a:rPr>
              <a:t>Delayed</a:t>
            </a:r>
            <a:r>
              <a:rPr sz="2400" spc="-90" dirty="0">
                <a:latin typeface="Arial"/>
                <a:cs typeface="Arial"/>
              </a:rPr>
              <a:t> </a:t>
            </a:r>
            <a:r>
              <a:rPr sz="2400" spc="-10" dirty="0">
                <a:latin typeface="Arial"/>
                <a:cs typeface="Arial"/>
              </a:rPr>
              <a:t>diagnosis.</a:t>
            </a:r>
            <a:endParaRPr sz="2400">
              <a:latin typeface="Arial"/>
              <a:cs typeface="Arial"/>
            </a:endParaRPr>
          </a:p>
        </p:txBody>
      </p:sp>
      <p:pic>
        <p:nvPicPr>
          <p:cNvPr id="4" name="object 4"/>
          <p:cNvPicPr/>
          <p:nvPr/>
        </p:nvPicPr>
        <p:blipFill>
          <a:blip r:embed="R537bb005c46d4310" cstate="print"/>
          <a:stretch>
            <a:fillRect/>
          </a:stretch>
        </p:blipFill>
        <p:spPr>
          <a:xfrm>
            <a:off x="7742880" y="2078126"/>
            <a:ext cx="3338770" cy="1878050"/>
          </a:xfrm>
          <a:prstGeom prst="rect">
            <a:avLst/>
          </a:prstGeom>
        </p:spPr>
      </p:pic>
      <p:pic>
        <p:nvPicPr>
          <p:cNvPr id="5" name="object 5"/>
          <p:cNvPicPr/>
          <p:nvPr/>
        </p:nvPicPr>
        <p:blipFill>
          <a:blip r:embed="Rf086216651624621" cstate="print"/>
          <a:stretch>
            <a:fillRect/>
          </a:stretch>
        </p:blipFill>
        <p:spPr>
          <a:xfrm>
            <a:off x="6501955" y="4416044"/>
            <a:ext cx="2822216" cy="1878050"/>
          </a:xfrm>
          <a:prstGeom prst="rect">
            <a:avLst/>
          </a:prstGeom>
        </p:spPr>
      </p:pic>
      <p:pic>
        <p:nvPicPr>
          <p:cNvPr id="6" name="object 6"/>
          <p:cNvPicPr/>
          <p:nvPr/>
        </p:nvPicPr>
        <p:blipFill>
          <a:blip r:embed="Rc958be410fc24aad" cstate="print"/>
          <a:stretch>
            <a:fillRect/>
          </a:stretch>
        </p:blipFill>
        <p:spPr>
          <a:xfrm>
            <a:off x="4838700" y="2475445"/>
            <a:ext cx="2514600" cy="1819274"/>
          </a:xfrm>
          <a:prstGeom prst="rect">
            <a:avLst/>
          </a:prstGeom>
        </p:spPr>
      </p:pic>
      <p:sp>
        <p:nvSpPr>
          <p:cNvPr id="7" name="object 7"/>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1280" rIns="0" bIns="0" rtlCol="0">
            <a:spAutoFit/>
          </a:bodyPr>
          <a:lstStyle/>
          <a:p>
            <a:pPr marL="1303020" marR="5080" indent="-1071880">
              <a:lnSpc>
                <a:spcPts val="4320"/>
              </a:lnSpc>
              <a:spcBef>
                <a:spcPts val="640"/>
              </a:spcBef>
            </a:pPr>
            <a:r>
              <a:rPr sz="4000" dirty="0"/>
              <a:t>Patient</a:t>
            </a:r>
            <a:r>
              <a:rPr sz="4000" spc="-75" dirty="0"/>
              <a:t> </a:t>
            </a:r>
            <a:r>
              <a:rPr sz="4000" dirty="0"/>
              <a:t>Health</a:t>
            </a:r>
            <a:r>
              <a:rPr sz="4000" spc="-60" dirty="0"/>
              <a:t> </a:t>
            </a:r>
            <a:r>
              <a:rPr sz="4000" dirty="0"/>
              <a:t>Impact</a:t>
            </a:r>
            <a:r>
              <a:rPr sz="4000" spc="-70" dirty="0"/>
              <a:t> </a:t>
            </a:r>
            <a:r>
              <a:rPr sz="4000" dirty="0"/>
              <a:t>of</a:t>
            </a:r>
            <a:r>
              <a:rPr sz="4000" spc="-75" dirty="0"/>
              <a:t> </a:t>
            </a:r>
            <a:r>
              <a:rPr sz="4000" dirty="0"/>
              <a:t>Losing</a:t>
            </a:r>
            <a:r>
              <a:rPr sz="4000" spc="-85" dirty="0"/>
              <a:t> </a:t>
            </a:r>
            <a:r>
              <a:rPr sz="4000" spc="-10" dirty="0"/>
              <a:t>Treatments: </a:t>
            </a:r>
            <a:r>
              <a:rPr sz="4000" dirty="0"/>
              <a:t>the</a:t>
            </a:r>
            <a:r>
              <a:rPr sz="4000" spc="-50" dirty="0"/>
              <a:t> </a:t>
            </a:r>
            <a:r>
              <a:rPr sz="4000" dirty="0"/>
              <a:t>biggest</a:t>
            </a:r>
            <a:r>
              <a:rPr sz="4000" spc="-40" dirty="0"/>
              <a:t> </a:t>
            </a:r>
            <a:r>
              <a:rPr sz="4000" dirty="0"/>
              <a:t>fear</a:t>
            </a:r>
            <a:r>
              <a:rPr sz="4000" spc="-35" dirty="0"/>
              <a:t> </a:t>
            </a:r>
            <a:r>
              <a:rPr sz="4000" dirty="0"/>
              <a:t>in</a:t>
            </a:r>
            <a:r>
              <a:rPr sz="4000" spc="-55" dirty="0"/>
              <a:t> </a:t>
            </a:r>
            <a:r>
              <a:rPr sz="4000" dirty="0"/>
              <a:t>dialysis</a:t>
            </a:r>
            <a:r>
              <a:rPr sz="4000" spc="-55" dirty="0"/>
              <a:t> </a:t>
            </a:r>
            <a:r>
              <a:rPr sz="4000" spc="-10" dirty="0"/>
              <a:t>patients</a:t>
            </a:r>
            <a:endParaRPr sz="4000"/>
          </a:p>
        </p:txBody>
      </p:sp>
      <p:sp>
        <p:nvSpPr>
          <p:cNvPr id="3" name="object 3"/>
          <p:cNvSpPr txBox="1">
            <a:spLocks noGrp="1"/>
          </p:cNvSpPr>
          <p:nvPr>
            <p:ph sz="half" idx="2"/>
          </p:nvPr>
        </p:nvSpPr>
        <p:spPr>
          <a:xfrm>
            <a:off x="310515" y="1481199"/>
            <a:ext cx="4973955" cy="4280018"/>
          </a:xfrm>
          <a:prstGeom prst="rect">
            <a:avLst/>
          </a:prstGeom>
        </p:spPr>
        <p:txBody>
          <a:bodyPr vert="horz" wrap="square" lIns="0" tIns="47625" rIns="0" bIns="0" rtlCol="0">
            <a:spAutoFit/>
          </a:bodyPr>
          <a:lstStyle/>
          <a:p>
            <a:pPr marL="12700" marR="5080">
              <a:lnSpc>
                <a:spcPts val="2160"/>
              </a:lnSpc>
              <a:spcBef>
                <a:spcPts val="375"/>
              </a:spcBef>
            </a:pPr>
            <a:r>
              <a:rPr spc="-10" dirty="0"/>
              <a:t>Patient</a:t>
            </a:r>
            <a:r>
              <a:rPr spc="-25" dirty="0"/>
              <a:t> </a:t>
            </a:r>
            <a:r>
              <a:rPr spc="-10" dirty="0"/>
              <a:t>non-</a:t>
            </a:r>
            <a:r>
              <a:rPr dirty="0"/>
              <a:t>compliance</a:t>
            </a:r>
            <a:r>
              <a:rPr spc="-65" dirty="0"/>
              <a:t> </a:t>
            </a:r>
            <a:r>
              <a:rPr dirty="0"/>
              <a:t>with</a:t>
            </a:r>
            <a:r>
              <a:rPr spc="-40" dirty="0"/>
              <a:t> </a:t>
            </a:r>
            <a:r>
              <a:rPr dirty="0"/>
              <a:t>the</a:t>
            </a:r>
            <a:r>
              <a:rPr spc="-50" dirty="0"/>
              <a:t> </a:t>
            </a:r>
            <a:r>
              <a:rPr spc="-10" dirty="0"/>
              <a:t>recommended </a:t>
            </a:r>
            <a:r>
              <a:rPr dirty="0"/>
              <a:t>regimen</a:t>
            </a:r>
            <a:r>
              <a:rPr spc="-40" dirty="0"/>
              <a:t> </a:t>
            </a:r>
            <a:r>
              <a:rPr dirty="0"/>
              <a:t>is</a:t>
            </a:r>
            <a:r>
              <a:rPr spc="-50" dirty="0"/>
              <a:t> </a:t>
            </a:r>
            <a:r>
              <a:rPr dirty="0"/>
              <a:t>a</a:t>
            </a:r>
            <a:r>
              <a:rPr spc="-45" dirty="0"/>
              <a:t> </a:t>
            </a:r>
            <a:r>
              <a:rPr dirty="0"/>
              <a:t>major</a:t>
            </a:r>
            <a:r>
              <a:rPr spc="-45" dirty="0"/>
              <a:t> </a:t>
            </a:r>
            <a:r>
              <a:rPr dirty="0"/>
              <a:t>problem</a:t>
            </a:r>
            <a:r>
              <a:rPr spc="-50" dirty="0"/>
              <a:t> </a:t>
            </a:r>
            <a:r>
              <a:rPr dirty="0"/>
              <a:t>because</a:t>
            </a:r>
            <a:r>
              <a:rPr spc="-55" dirty="0"/>
              <a:t> </a:t>
            </a:r>
            <a:r>
              <a:rPr dirty="0"/>
              <a:t>it</a:t>
            </a:r>
            <a:r>
              <a:rPr spc="-40" dirty="0"/>
              <a:t> </a:t>
            </a:r>
            <a:r>
              <a:rPr spc="-10" dirty="0"/>
              <a:t>affects </a:t>
            </a:r>
            <a:r>
              <a:rPr dirty="0"/>
              <a:t>the</a:t>
            </a:r>
            <a:r>
              <a:rPr spc="-55" dirty="0"/>
              <a:t> </a:t>
            </a:r>
            <a:r>
              <a:rPr dirty="0"/>
              <a:t>patient's</a:t>
            </a:r>
            <a:r>
              <a:rPr spc="-40" dirty="0"/>
              <a:t> </a:t>
            </a:r>
            <a:r>
              <a:rPr dirty="0"/>
              <a:t>medical</a:t>
            </a:r>
            <a:r>
              <a:rPr spc="-55" dirty="0"/>
              <a:t> </a:t>
            </a:r>
            <a:r>
              <a:rPr dirty="0"/>
              <a:t>condition,</a:t>
            </a:r>
            <a:r>
              <a:rPr spc="-70" dirty="0"/>
              <a:t> </a:t>
            </a:r>
            <a:r>
              <a:rPr spc="-10" dirty="0"/>
              <a:t>exacerbates </a:t>
            </a:r>
            <a:r>
              <a:rPr dirty="0"/>
              <a:t>patient</a:t>
            </a:r>
            <a:r>
              <a:rPr spc="-55" dirty="0"/>
              <a:t> </a:t>
            </a:r>
            <a:r>
              <a:rPr dirty="0"/>
              <a:t>mental</a:t>
            </a:r>
            <a:r>
              <a:rPr spc="-55" dirty="0"/>
              <a:t> </a:t>
            </a:r>
            <a:r>
              <a:rPr dirty="0"/>
              <a:t>health</a:t>
            </a:r>
            <a:r>
              <a:rPr spc="-60" dirty="0"/>
              <a:t> </a:t>
            </a:r>
            <a:r>
              <a:rPr dirty="0"/>
              <a:t>conditions</a:t>
            </a:r>
            <a:r>
              <a:rPr spc="-85" dirty="0"/>
              <a:t> </a:t>
            </a:r>
            <a:r>
              <a:rPr dirty="0"/>
              <a:t>such</a:t>
            </a:r>
            <a:r>
              <a:rPr spc="-65" dirty="0"/>
              <a:t> </a:t>
            </a:r>
            <a:r>
              <a:rPr spc="-25" dirty="0"/>
              <a:t>as </a:t>
            </a:r>
            <a:r>
              <a:rPr dirty="0"/>
              <a:t>cognitive</a:t>
            </a:r>
            <a:r>
              <a:rPr spc="-75" dirty="0"/>
              <a:t> </a:t>
            </a:r>
            <a:r>
              <a:rPr dirty="0"/>
              <a:t>changes,</a:t>
            </a:r>
            <a:r>
              <a:rPr spc="-80" dirty="0"/>
              <a:t> </a:t>
            </a:r>
            <a:r>
              <a:rPr spc="-10" dirty="0"/>
              <a:t>constructional</a:t>
            </a:r>
            <a:r>
              <a:rPr spc="-75" dirty="0"/>
              <a:t> </a:t>
            </a:r>
            <a:r>
              <a:rPr dirty="0"/>
              <a:t>praxis,</a:t>
            </a:r>
            <a:r>
              <a:rPr spc="-50" dirty="0"/>
              <a:t> </a:t>
            </a:r>
            <a:r>
              <a:rPr spc="-10" dirty="0"/>
              <a:t>altered </a:t>
            </a:r>
            <a:r>
              <a:rPr dirty="0"/>
              <a:t>processing</a:t>
            </a:r>
            <a:r>
              <a:rPr spc="-40" dirty="0"/>
              <a:t> </a:t>
            </a:r>
            <a:r>
              <a:rPr dirty="0"/>
              <a:t>level,</a:t>
            </a:r>
            <a:r>
              <a:rPr spc="-30" dirty="0"/>
              <a:t> </a:t>
            </a:r>
            <a:r>
              <a:rPr dirty="0"/>
              <a:t>and</a:t>
            </a:r>
            <a:r>
              <a:rPr spc="-45" dirty="0"/>
              <a:t> </a:t>
            </a:r>
            <a:r>
              <a:rPr dirty="0"/>
              <a:t>adds</a:t>
            </a:r>
            <a:r>
              <a:rPr spc="-55" dirty="0"/>
              <a:t> </a:t>
            </a:r>
            <a:r>
              <a:rPr dirty="0"/>
              <a:t>to</a:t>
            </a:r>
            <a:r>
              <a:rPr spc="-40" dirty="0"/>
              <a:t> </a:t>
            </a:r>
            <a:r>
              <a:rPr dirty="0"/>
              <a:t>the</a:t>
            </a:r>
            <a:r>
              <a:rPr spc="-55" dirty="0"/>
              <a:t> </a:t>
            </a:r>
            <a:r>
              <a:rPr spc="-10" dirty="0"/>
              <a:t>financial </a:t>
            </a:r>
            <a:r>
              <a:rPr dirty="0"/>
              <a:t>burden.</a:t>
            </a:r>
            <a:r>
              <a:rPr spc="-85" dirty="0"/>
              <a:t> </a:t>
            </a:r>
            <a:r>
              <a:rPr dirty="0">
                <a:highlight>
                  <a:srgbClr val="FFFF00"/>
                </a:highlight>
              </a:rPr>
              <a:t>A</a:t>
            </a:r>
            <a:r>
              <a:rPr spc="-70" dirty="0">
                <a:highlight>
                  <a:srgbClr val="FFFF00"/>
                </a:highlight>
              </a:rPr>
              <a:t> </a:t>
            </a:r>
            <a:r>
              <a:rPr dirty="0">
                <a:highlight>
                  <a:srgbClr val="FFFF00"/>
                </a:highlight>
              </a:rPr>
              <a:t>United</a:t>
            </a:r>
            <a:r>
              <a:rPr spc="-55" dirty="0">
                <a:highlight>
                  <a:srgbClr val="FFFF00"/>
                </a:highlight>
              </a:rPr>
              <a:t> </a:t>
            </a:r>
            <a:r>
              <a:rPr dirty="0">
                <a:highlight>
                  <a:srgbClr val="FFFF00"/>
                </a:highlight>
              </a:rPr>
              <a:t>States</a:t>
            </a:r>
            <a:r>
              <a:rPr spc="-50" dirty="0">
                <a:highlight>
                  <a:srgbClr val="FFFF00"/>
                </a:highlight>
              </a:rPr>
              <a:t> </a:t>
            </a:r>
            <a:r>
              <a:rPr dirty="0">
                <a:highlight>
                  <a:srgbClr val="FFFF00"/>
                </a:highlight>
              </a:rPr>
              <a:t>study</a:t>
            </a:r>
            <a:r>
              <a:rPr spc="-75" dirty="0">
                <a:highlight>
                  <a:srgbClr val="FFFF00"/>
                </a:highlight>
              </a:rPr>
              <a:t> </a:t>
            </a:r>
            <a:r>
              <a:rPr dirty="0">
                <a:highlight>
                  <a:srgbClr val="FFFF00"/>
                </a:highlight>
              </a:rPr>
              <a:t>reports</a:t>
            </a:r>
            <a:r>
              <a:rPr spc="-50" dirty="0">
                <a:highlight>
                  <a:srgbClr val="FFFF00"/>
                </a:highlight>
              </a:rPr>
              <a:t> </a:t>
            </a:r>
            <a:r>
              <a:rPr spc="-20" dirty="0">
                <a:highlight>
                  <a:srgbClr val="FFFF00"/>
                </a:highlight>
              </a:rPr>
              <a:t>that </a:t>
            </a:r>
            <a:r>
              <a:rPr dirty="0">
                <a:highlight>
                  <a:srgbClr val="FFFF00"/>
                </a:highlight>
              </a:rPr>
              <a:t>failure</a:t>
            </a:r>
            <a:r>
              <a:rPr spc="-45" dirty="0">
                <a:highlight>
                  <a:srgbClr val="FFFF00"/>
                </a:highlight>
              </a:rPr>
              <a:t> </a:t>
            </a:r>
            <a:r>
              <a:rPr dirty="0">
                <a:highlight>
                  <a:srgbClr val="FFFF00"/>
                </a:highlight>
              </a:rPr>
              <a:t>to</a:t>
            </a:r>
            <a:r>
              <a:rPr spc="-60" dirty="0">
                <a:highlight>
                  <a:srgbClr val="FFFF00"/>
                </a:highlight>
              </a:rPr>
              <a:t> </a:t>
            </a:r>
            <a:r>
              <a:rPr dirty="0">
                <a:highlight>
                  <a:srgbClr val="FFFF00"/>
                </a:highlight>
              </a:rPr>
              <a:t>comply</a:t>
            </a:r>
            <a:r>
              <a:rPr spc="-70" dirty="0">
                <a:highlight>
                  <a:srgbClr val="FFFF00"/>
                </a:highlight>
              </a:rPr>
              <a:t> </a:t>
            </a:r>
            <a:r>
              <a:rPr dirty="0">
                <a:highlight>
                  <a:srgbClr val="FFFF00"/>
                </a:highlight>
              </a:rPr>
              <a:t>with</a:t>
            </a:r>
            <a:r>
              <a:rPr spc="-50" dirty="0">
                <a:highlight>
                  <a:srgbClr val="FFFF00"/>
                </a:highlight>
              </a:rPr>
              <a:t> </a:t>
            </a:r>
            <a:r>
              <a:rPr dirty="0">
                <a:highlight>
                  <a:srgbClr val="FFFF00"/>
                </a:highlight>
              </a:rPr>
              <a:t>medical</a:t>
            </a:r>
            <a:r>
              <a:rPr spc="-50" dirty="0">
                <a:highlight>
                  <a:srgbClr val="FFFF00"/>
                </a:highlight>
              </a:rPr>
              <a:t> </a:t>
            </a:r>
            <a:r>
              <a:rPr spc="-10" dirty="0">
                <a:highlight>
                  <a:srgbClr val="FFFF00"/>
                </a:highlight>
              </a:rPr>
              <a:t>therapy responsibly</a:t>
            </a:r>
            <a:r>
              <a:rPr spc="-35" dirty="0">
                <a:highlight>
                  <a:srgbClr val="FFFF00"/>
                </a:highlight>
              </a:rPr>
              <a:t> </a:t>
            </a:r>
            <a:r>
              <a:rPr dirty="0">
                <a:highlight>
                  <a:srgbClr val="FFFF00"/>
                </a:highlight>
              </a:rPr>
              <a:t>results</a:t>
            </a:r>
            <a:r>
              <a:rPr spc="-10" dirty="0">
                <a:highlight>
                  <a:srgbClr val="FFFF00"/>
                </a:highlight>
              </a:rPr>
              <a:t> </a:t>
            </a:r>
            <a:r>
              <a:rPr dirty="0">
                <a:highlight>
                  <a:srgbClr val="FFFF00"/>
                </a:highlight>
              </a:rPr>
              <a:t>in</a:t>
            </a:r>
            <a:r>
              <a:rPr spc="-30" dirty="0">
                <a:highlight>
                  <a:srgbClr val="FFFF00"/>
                </a:highlight>
              </a:rPr>
              <a:t> </a:t>
            </a:r>
            <a:r>
              <a:rPr dirty="0">
                <a:highlight>
                  <a:srgbClr val="FFFF00"/>
                </a:highlight>
              </a:rPr>
              <a:t>125,000</a:t>
            </a:r>
            <a:r>
              <a:rPr spc="-70" dirty="0">
                <a:highlight>
                  <a:srgbClr val="FFFF00"/>
                </a:highlight>
              </a:rPr>
              <a:t> </a:t>
            </a:r>
            <a:r>
              <a:rPr dirty="0">
                <a:highlight>
                  <a:srgbClr val="FFFF00"/>
                </a:highlight>
              </a:rPr>
              <a:t>deaths</a:t>
            </a:r>
            <a:r>
              <a:rPr spc="-30" dirty="0">
                <a:highlight>
                  <a:srgbClr val="FFFF00"/>
                </a:highlight>
              </a:rPr>
              <a:t> </a:t>
            </a:r>
            <a:r>
              <a:rPr dirty="0">
                <a:highlight>
                  <a:srgbClr val="FFFF00"/>
                </a:highlight>
              </a:rPr>
              <a:t>each</a:t>
            </a:r>
            <a:r>
              <a:rPr spc="-25" dirty="0">
                <a:highlight>
                  <a:srgbClr val="FFFF00"/>
                </a:highlight>
              </a:rPr>
              <a:t> </a:t>
            </a:r>
            <a:r>
              <a:rPr spc="-10" dirty="0">
                <a:highlight>
                  <a:srgbClr val="FFFF00"/>
                </a:highlight>
              </a:rPr>
              <a:t>year, </a:t>
            </a:r>
            <a:r>
              <a:rPr dirty="0">
                <a:highlight>
                  <a:srgbClr val="FFFF00"/>
                </a:highlight>
              </a:rPr>
              <a:t>as</a:t>
            </a:r>
            <a:r>
              <a:rPr spc="-40" dirty="0">
                <a:highlight>
                  <a:srgbClr val="FFFF00"/>
                </a:highlight>
              </a:rPr>
              <a:t> </a:t>
            </a:r>
            <a:r>
              <a:rPr dirty="0">
                <a:highlight>
                  <a:srgbClr val="FFFF00"/>
                </a:highlight>
              </a:rPr>
              <a:t>well</a:t>
            </a:r>
            <a:r>
              <a:rPr spc="-25" dirty="0">
                <a:highlight>
                  <a:srgbClr val="FFFF00"/>
                </a:highlight>
              </a:rPr>
              <a:t> </a:t>
            </a:r>
            <a:r>
              <a:rPr dirty="0">
                <a:highlight>
                  <a:srgbClr val="FFFF00"/>
                </a:highlight>
              </a:rPr>
              <a:t>as</a:t>
            </a:r>
            <a:r>
              <a:rPr spc="-40" dirty="0">
                <a:highlight>
                  <a:srgbClr val="FFFF00"/>
                </a:highlight>
              </a:rPr>
              <a:t> </a:t>
            </a:r>
            <a:r>
              <a:rPr dirty="0">
                <a:highlight>
                  <a:srgbClr val="FFFF00"/>
                </a:highlight>
              </a:rPr>
              <a:t>hundreds</a:t>
            </a:r>
            <a:r>
              <a:rPr spc="-60" dirty="0">
                <a:highlight>
                  <a:srgbClr val="FFFF00"/>
                </a:highlight>
              </a:rPr>
              <a:t> </a:t>
            </a:r>
            <a:r>
              <a:rPr dirty="0">
                <a:highlight>
                  <a:srgbClr val="FFFF00"/>
                </a:highlight>
              </a:rPr>
              <a:t>of</a:t>
            </a:r>
            <a:r>
              <a:rPr spc="-45" dirty="0">
                <a:highlight>
                  <a:srgbClr val="FFFF00"/>
                </a:highlight>
              </a:rPr>
              <a:t> </a:t>
            </a:r>
            <a:r>
              <a:rPr dirty="0">
                <a:highlight>
                  <a:srgbClr val="FFFF00"/>
                </a:highlight>
              </a:rPr>
              <a:t>thousands</a:t>
            </a:r>
            <a:r>
              <a:rPr spc="-50" dirty="0">
                <a:highlight>
                  <a:srgbClr val="FFFF00"/>
                </a:highlight>
              </a:rPr>
              <a:t> </a:t>
            </a:r>
            <a:r>
              <a:rPr spc="-25" dirty="0">
                <a:highlight>
                  <a:srgbClr val="FFFF00"/>
                </a:highlight>
              </a:rPr>
              <a:t>of </a:t>
            </a:r>
            <a:r>
              <a:rPr spc="-10" dirty="0">
                <a:highlight>
                  <a:srgbClr val="FFFF00"/>
                </a:highlight>
              </a:rPr>
              <a:t>hospitalizations.</a:t>
            </a:r>
            <a:r>
              <a:rPr spc="-30" dirty="0">
                <a:highlight>
                  <a:srgbClr val="FFFF00"/>
                </a:highlight>
              </a:rPr>
              <a:t> </a:t>
            </a:r>
            <a:r>
              <a:rPr spc="-10" dirty="0"/>
              <a:t>Non-</a:t>
            </a:r>
            <a:r>
              <a:rPr dirty="0"/>
              <a:t>compliance</a:t>
            </a:r>
            <a:r>
              <a:rPr spc="-60" dirty="0"/>
              <a:t> </a:t>
            </a:r>
            <a:r>
              <a:rPr spc="-20" dirty="0"/>
              <a:t>with </a:t>
            </a:r>
            <a:r>
              <a:rPr spc="-10" dirty="0"/>
              <a:t>treatment</a:t>
            </a:r>
            <a:r>
              <a:rPr spc="-20" dirty="0"/>
              <a:t> </a:t>
            </a:r>
            <a:r>
              <a:rPr dirty="0"/>
              <a:t>in</a:t>
            </a:r>
            <a:r>
              <a:rPr spc="-35" dirty="0"/>
              <a:t> </a:t>
            </a:r>
            <a:r>
              <a:rPr dirty="0"/>
              <a:t>the</a:t>
            </a:r>
            <a:r>
              <a:rPr spc="-50" dirty="0"/>
              <a:t> </a:t>
            </a:r>
            <a:r>
              <a:rPr dirty="0"/>
              <a:t>permanent</a:t>
            </a:r>
            <a:r>
              <a:rPr spc="-40" dirty="0"/>
              <a:t> </a:t>
            </a:r>
            <a:r>
              <a:rPr dirty="0"/>
              <a:t>kidney</a:t>
            </a:r>
            <a:r>
              <a:rPr spc="-45" dirty="0"/>
              <a:t> </a:t>
            </a:r>
            <a:r>
              <a:rPr spc="-10" dirty="0"/>
              <a:t>disease </a:t>
            </a:r>
            <a:r>
              <a:rPr dirty="0"/>
              <a:t>population</a:t>
            </a:r>
            <a:r>
              <a:rPr spc="-60" dirty="0"/>
              <a:t> </a:t>
            </a:r>
            <a:r>
              <a:rPr dirty="0"/>
              <a:t>is</a:t>
            </a:r>
            <a:r>
              <a:rPr spc="-25" dirty="0"/>
              <a:t> </a:t>
            </a:r>
            <a:r>
              <a:rPr dirty="0"/>
              <a:t>a</a:t>
            </a:r>
            <a:r>
              <a:rPr spc="-40" dirty="0"/>
              <a:t> </a:t>
            </a:r>
            <a:r>
              <a:rPr dirty="0"/>
              <a:t>problem</a:t>
            </a:r>
            <a:r>
              <a:rPr spc="-40" dirty="0"/>
              <a:t> </a:t>
            </a:r>
            <a:r>
              <a:rPr dirty="0"/>
              <a:t>with</a:t>
            </a:r>
            <a:r>
              <a:rPr spc="-40" dirty="0"/>
              <a:t> </a:t>
            </a:r>
            <a:r>
              <a:rPr spc="-10" dirty="0"/>
              <a:t>significant consequences</a:t>
            </a:r>
            <a:r>
              <a:rPr spc="-40" dirty="0"/>
              <a:t> </a:t>
            </a:r>
            <a:r>
              <a:rPr dirty="0"/>
              <a:t>in</a:t>
            </a:r>
            <a:r>
              <a:rPr spc="-25" dirty="0"/>
              <a:t> </a:t>
            </a:r>
            <a:r>
              <a:rPr dirty="0"/>
              <a:t>terms</a:t>
            </a:r>
            <a:r>
              <a:rPr spc="-5" dirty="0"/>
              <a:t> </a:t>
            </a:r>
            <a:r>
              <a:rPr dirty="0"/>
              <a:t>of</a:t>
            </a:r>
            <a:r>
              <a:rPr spc="-30" dirty="0"/>
              <a:t> </a:t>
            </a:r>
            <a:r>
              <a:rPr dirty="0"/>
              <a:t>morbidity</a:t>
            </a:r>
            <a:r>
              <a:rPr spc="-25" dirty="0"/>
              <a:t> </a:t>
            </a:r>
            <a:r>
              <a:rPr dirty="0"/>
              <a:t>and</a:t>
            </a:r>
            <a:r>
              <a:rPr spc="-40" dirty="0"/>
              <a:t> </a:t>
            </a:r>
            <a:r>
              <a:rPr spc="-10" dirty="0"/>
              <a:t>early mortality.</a:t>
            </a:r>
          </a:p>
        </p:txBody>
      </p:sp>
      <p:grpSp>
        <p:nvGrpSpPr>
          <p:cNvPr id="4" name="object 4"/>
          <p:cNvGrpSpPr/>
          <p:nvPr/>
        </p:nvGrpSpPr>
        <p:grpSpPr>
          <a:xfrm>
            <a:off x="6393658" y="1554657"/>
            <a:ext cx="3616960" cy="1087120"/>
            <a:chOff x="6393658" y="1554657"/>
            <a:chExt cx="3616960" cy="1087120"/>
          </a:xfrm>
        </p:grpSpPr>
        <p:sp>
          <p:nvSpPr>
            <p:cNvPr id="5" name="object 5"/>
            <p:cNvSpPr/>
            <p:nvPr/>
          </p:nvSpPr>
          <p:spPr>
            <a:xfrm>
              <a:off x="8304639" y="2332357"/>
              <a:ext cx="1697989" cy="301625"/>
            </a:xfrm>
            <a:custGeom>
              <a:avLst/>
              <a:gdLst/>
              <a:ahLst/>
              <a:cxnLst/>
              <a:rect l="l" t="t" r="r" b="b"/>
              <a:pathLst>
                <a:path w="1697990" h="301625">
                  <a:moveTo>
                    <a:pt x="0" y="0"/>
                  </a:moveTo>
                  <a:lnTo>
                    <a:pt x="0" y="150583"/>
                  </a:lnTo>
                  <a:lnTo>
                    <a:pt x="1697875" y="150583"/>
                  </a:lnTo>
                  <a:lnTo>
                    <a:pt x="1697875" y="301167"/>
                  </a:lnTo>
                </a:path>
              </a:pathLst>
            </a:custGeom>
            <a:ln w="15875">
              <a:solidFill>
                <a:srgbClr val="57B6C0"/>
              </a:solidFill>
            </a:ln>
          </p:spPr>
          <p:txBody>
            <a:bodyPr wrap="square" lIns="0" tIns="0" rIns="0" bIns="0" rtlCol="0"/>
            <a:lstStyle/>
            <a:p>
              <a:endParaRPr/>
            </a:p>
          </p:txBody>
        </p:sp>
        <p:sp>
          <p:nvSpPr>
            <p:cNvPr id="6" name="object 6"/>
            <p:cNvSpPr/>
            <p:nvPr/>
          </p:nvSpPr>
          <p:spPr>
            <a:xfrm>
              <a:off x="8264422" y="2332357"/>
              <a:ext cx="37465" cy="301625"/>
            </a:xfrm>
            <a:custGeom>
              <a:avLst/>
              <a:gdLst/>
              <a:ahLst/>
              <a:cxnLst/>
              <a:rect l="l" t="t" r="r" b="b"/>
              <a:pathLst>
                <a:path w="37465" h="301625">
                  <a:moveTo>
                    <a:pt x="37465" y="0"/>
                  </a:moveTo>
                  <a:lnTo>
                    <a:pt x="37465" y="150583"/>
                  </a:lnTo>
                  <a:lnTo>
                    <a:pt x="0" y="150583"/>
                  </a:lnTo>
                  <a:lnTo>
                    <a:pt x="0" y="301167"/>
                  </a:lnTo>
                </a:path>
              </a:pathLst>
            </a:custGeom>
            <a:ln w="15875">
              <a:solidFill>
                <a:srgbClr val="57B6C0"/>
              </a:solidFill>
            </a:ln>
          </p:spPr>
          <p:txBody>
            <a:bodyPr wrap="square" lIns="0" tIns="0" rIns="0" bIns="0" rtlCol="0"/>
            <a:lstStyle/>
            <a:p>
              <a:endParaRPr/>
            </a:p>
          </p:txBody>
        </p:sp>
        <p:sp>
          <p:nvSpPr>
            <p:cNvPr id="7" name="object 7"/>
            <p:cNvSpPr/>
            <p:nvPr/>
          </p:nvSpPr>
          <p:spPr>
            <a:xfrm>
              <a:off x="6401596" y="2332357"/>
              <a:ext cx="1772920" cy="301625"/>
            </a:xfrm>
            <a:custGeom>
              <a:avLst/>
              <a:gdLst/>
              <a:ahLst/>
              <a:cxnLst/>
              <a:rect l="l" t="t" r="r" b="b"/>
              <a:pathLst>
                <a:path w="1772920" h="301625">
                  <a:moveTo>
                    <a:pt x="1772805" y="0"/>
                  </a:moveTo>
                  <a:lnTo>
                    <a:pt x="1772805" y="150583"/>
                  </a:lnTo>
                  <a:lnTo>
                    <a:pt x="0" y="150583"/>
                  </a:lnTo>
                  <a:lnTo>
                    <a:pt x="0" y="301167"/>
                  </a:lnTo>
                </a:path>
              </a:pathLst>
            </a:custGeom>
            <a:ln w="15875">
              <a:solidFill>
                <a:srgbClr val="57B6C0"/>
              </a:solidFill>
            </a:ln>
          </p:spPr>
          <p:txBody>
            <a:bodyPr wrap="square" lIns="0" tIns="0" rIns="0" bIns="0" rtlCol="0"/>
            <a:lstStyle/>
            <a:p>
              <a:endParaRPr/>
            </a:p>
          </p:txBody>
        </p:sp>
        <p:sp>
          <p:nvSpPr>
            <p:cNvPr id="8" name="object 8"/>
            <p:cNvSpPr/>
            <p:nvPr/>
          </p:nvSpPr>
          <p:spPr>
            <a:xfrm>
              <a:off x="7534872" y="1562595"/>
              <a:ext cx="1539875" cy="770255"/>
            </a:xfrm>
            <a:custGeom>
              <a:avLst/>
              <a:gdLst/>
              <a:ahLst/>
              <a:cxnLst/>
              <a:rect l="l" t="t" r="r" b="b"/>
              <a:pathLst>
                <a:path w="1539875" h="770255">
                  <a:moveTo>
                    <a:pt x="1539519" y="0"/>
                  </a:moveTo>
                  <a:lnTo>
                    <a:pt x="0" y="0"/>
                  </a:lnTo>
                  <a:lnTo>
                    <a:pt x="0" y="769759"/>
                  </a:lnTo>
                  <a:lnTo>
                    <a:pt x="1539519" y="769759"/>
                  </a:lnTo>
                  <a:lnTo>
                    <a:pt x="1539519" y="0"/>
                  </a:lnTo>
                  <a:close/>
                </a:path>
              </a:pathLst>
            </a:custGeom>
            <a:solidFill>
              <a:srgbClr val="3493B9"/>
            </a:solidFill>
          </p:spPr>
          <p:txBody>
            <a:bodyPr wrap="square" lIns="0" tIns="0" rIns="0" bIns="0" rtlCol="0"/>
            <a:lstStyle/>
            <a:p>
              <a:endParaRPr/>
            </a:p>
          </p:txBody>
        </p:sp>
        <p:sp>
          <p:nvSpPr>
            <p:cNvPr id="9" name="object 9"/>
            <p:cNvSpPr/>
            <p:nvPr/>
          </p:nvSpPr>
          <p:spPr>
            <a:xfrm>
              <a:off x="7534872" y="1562595"/>
              <a:ext cx="1539875" cy="770255"/>
            </a:xfrm>
            <a:custGeom>
              <a:avLst/>
              <a:gdLst/>
              <a:ahLst/>
              <a:cxnLst/>
              <a:rect l="l" t="t" r="r" b="b"/>
              <a:pathLst>
                <a:path w="1539875" h="770255">
                  <a:moveTo>
                    <a:pt x="0" y="0"/>
                  </a:moveTo>
                  <a:lnTo>
                    <a:pt x="1539519" y="0"/>
                  </a:lnTo>
                  <a:lnTo>
                    <a:pt x="1539519" y="769759"/>
                  </a:lnTo>
                  <a:lnTo>
                    <a:pt x="0" y="769759"/>
                  </a:lnTo>
                  <a:lnTo>
                    <a:pt x="0" y="0"/>
                  </a:lnTo>
                  <a:close/>
                </a:path>
              </a:pathLst>
            </a:custGeom>
            <a:ln w="15875">
              <a:solidFill>
                <a:srgbClr val="FFFFFF"/>
              </a:solidFill>
            </a:ln>
          </p:spPr>
          <p:txBody>
            <a:bodyPr wrap="square" lIns="0" tIns="0" rIns="0" bIns="0" rtlCol="0"/>
            <a:lstStyle/>
            <a:p>
              <a:endParaRPr/>
            </a:p>
          </p:txBody>
        </p:sp>
      </p:grpSp>
      <p:sp>
        <p:nvSpPr>
          <p:cNvPr id="10" name="object 10"/>
          <p:cNvSpPr txBox="1"/>
          <p:nvPr/>
        </p:nvSpPr>
        <p:spPr>
          <a:xfrm>
            <a:off x="7514767" y="1562595"/>
            <a:ext cx="1539875" cy="770255"/>
          </a:xfrm>
          <a:prstGeom prst="rect">
            <a:avLst/>
          </a:prstGeom>
        </p:spPr>
        <p:txBody>
          <a:bodyPr vert="horz" wrap="square" lIns="0" tIns="37465" rIns="0" bIns="0" rtlCol="0">
            <a:spAutoFit/>
          </a:bodyPr>
          <a:lstStyle/>
          <a:p>
            <a:pPr>
              <a:lnSpc>
                <a:spcPct val="100000"/>
              </a:lnSpc>
              <a:spcBef>
                <a:spcPts val="295"/>
              </a:spcBef>
            </a:pPr>
            <a:endParaRPr sz="1500">
              <a:latin typeface="Times New Roman"/>
              <a:cs typeface="Times New Roman"/>
            </a:endParaRPr>
          </a:p>
          <a:p>
            <a:pPr marL="109855">
              <a:lnSpc>
                <a:spcPct val="100000"/>
              </a:lnSpc>
            </a:pPr>
            <a:r>
              <a:rPr sz="1500" dirty="0">
                <a:solidFill>
                  <a:srgbClr val="FFFFFF"/>
                </a:solidFill>
                <a:latin typeface="Century Gothic"/>
                <a:cs typeface="Century Gothic"/>
              </a:rPr>
              <a:t>Fluid</a:t>
            </a:r>
            <a:r>
              <a:rPr sz="1500" spc="-20" dirty="0">
                <a:solidFill>
                  <a:srgbClr val="FFFFFF"/>
                </a:solidFill>
                <a:latin typeface="Century Gothic"/>
                <a:cs typeface="Century Gothic"/>
              </a:rPr>
              <a:t> </a:t>
            </a:r>
            <a:r>
              <a:rPr sz="1500" spc="-10" dirty="0">
                <a:solidFill>
                  <a:srgbClr val="FFFFFF"/>
                </a:solidFill>
                <a:latin typeface="Century Gothic"/>
                <a:cs typeface="Century Gothic"/>
              </a:rPr>
              <a:t>Retention</a:t>
            </a:r>
            <a:endParaRPr sz="1500">
              <a:latin typeface="Century Gothic"/>
              <a:cs typeface="Century Gothic"/>
            </a:endParaRPr>
          </a:p>
        </p:txBody>
      </p:sp>
      <p:sp>
        <p:nvSpPr>
          <p:cNvPr id="11" name="object 11"/>
          <p:cNvSpPr txBox="1"/>
          <p:nvPr/>
        </p:nvSpPr>
        <p:spPr>
          <a:xfrm>
            <a:off x="5631840" y="2655658"/>
            <a:ext cx="1539875" cy="770255"/>
          </a:xfrm>
          <a:prstGeom prst="rect">
            <a:avLst/>
          </a:prstGeom>
          <a:solidFill>
            <a:srgbClr val="57B6C0"/>
          </a:solidFill>
        </p:spPr>
        <p:txBody>
          <a:bodyPr vert="horz" wrap="square" lIns="0" tIns="173355" rIns="0" bIns="0" rtlCol="0">
            <a:spAutoFit/>
          </a:bodyPr>
          <a:lstStyle/>
          <a:p>
            <a:pPr marL="400685" marR="92075" indent="-300355">
              <a:lnSpc>
                <a:spcPts val="1660"/>
              </a:lnSpc>
              <a:spcBef>
                <a:spcPts val="1365"/>
              </a:spcBef>
            </a:pPr>
            <a:r>
              <a:rPr sz="1500" dirty="0">
                <a:solidFill>
                  <a:srgbClr val="FFFFFF"/>
                </a:solidFill>
                <a:latin typeface="Century Gothic"/>
                <a:cs typeface="Century Gothic"/>
              </a:rPr>
              <a:t>Blood</a:t>
            </a:r>
            <a:r>
              <a:rPr sz="1500" spc="-35" dirty="0">
                <a:solidFill>
                  <a:srgbClr val="FFFFFF"/>
                </a:solidFill>
                <a:latin typeface="Century Gothic"/>
                <a:cs typeface="Century Gothic"/>
              </a:rPr>
              <a:t> </a:t>
            </a:r>
            <a:r>
              <a:rPr sz="1500" spc="-10" dirty="0">
                <a:solidFill>
                  <a:srgbClr val="FFFFFF"/>
                </a:solidFill>
                <a:latin typeface="Century Gothic"/>
                <a:cs typeface="Century Gothic"/>
              </a:rPr>
              <a:t>pressure change</a:t>
            </a:r>
            <a:endParaRPr sz="1500">
              <a:latin typeface="Century Gothic"/>
              <a:cs typeface="Century Gothic"/>
            </a:endParaRPr>
          </a:p>
        </p:txBody>
      </p:sp>
      <p:sp>
        <p:nvSpPr>
          <p:cNvPr id="12" name="object 12"/>
          <p:cNvSpPr txBox="1"/>
          <p:nvPr/>
        </p:nvSpPr>
        <p:spPr>
          <a:xfrm>
            <a:off x="7514767" y="2655658"/>
            <a:ext cx="1539875" cy="770255"/>
          </a:xfrm>
          <a:prstGeom prst="rect">
            <a:avLst/>
          </a:prstGeom>
          <a:solidFill>
            <a:srgbClr val="57B6C0"/>
          </a:solidFill>
        </p:spPr>
        <p:txBody>
          <a:bodyPr vert="horz" wrap="square" lIns="0" tIns="68580" rIns="0" bIns="0" rtlCol="0">
            <a:spAutoFit/>
          </a:bodyPr>
          <a:lstStyle/>
          <a:p>
            <a:pPr marL="30480" marR="63500" indent="-635" algn="ctr">
              <a:lnSpc>
                <a:spcPts val="1660"/>
              </a:lnSpc>
              <a:spcBef>
                <a:spcPts val="540"/>
              </a:spcBef>
            </a:pPr>
            <a:r>
              <a:rPr sz="1500" spc="-10" dirty="0">
                <a:solidFill>
                  <a:srgbClr val="FFFFFF"/>
                </a:solidFill>
                <a:latin typeface="Century Gothic"/>
                <a:cs typeface="Century Gothic"/>
              </a:rPr>
              <a:t>Pulmonary </a:t>
            </a:r>
            <a:r>
              <a:rPr sz="1500" dirty="0">
                <a:solidFill>
                  <a:srgbClr val="FFFFFF"/>
                </a:solidFill>
                <a:latin typeface="Century Gothic"/>
                <a:cs typeface="Century Gothic"/>
              </a:rPr>
              <a:t>Edema</a:t>
            </a:r>
            <a:r>
              <a:rPr sz="1500" spc="-50" dirty="0">
                <a:solidFill>
                  <a:srgbClr val="FFFFFF"/>
                </a:solidFill>
                <a:latin typeface="Century Gothic"/>
                <a:cs typeface="Century Gothic"/>
              </a:rPr>
              <a:t> </a:t>
            </a:r>
            <a:r>
              <a:rPr sz="1500" spc="-10" dirty="0">
                <a:solidFill>
                  <a:srgbClr val="FFFFFF"/>
                </a:solidFill>
                <a:latin typeface="Century Gothic"/>
                <a:cs typeface="Century Gothic"/>
              </a:rPr>
              <a:t>Possible Intubation</a:t>
            </a:r>
            <a:endParaRPr sz="1500">
              <a:latin typeface="Century Gothic"/>
              <a:cs typeface="Century Gothic"/>
            </a:endParaRPr>
          </a:p>
        </p:txBody>
      </p:sp>
      <p:sp>
        <p:nvSpPr>
          <p:cNvPr id="13" name="object 13"/>
          <p:cNvSpPr txBox="1"/>
          <p:nvPr/>
        </p:nvSpPr>
        <p:spPr>
          <a:xfrm>
            <a:off x="9357486" y="2655658"/>
            <a:ext cx="1539875" cy="770255"/>
          </a:xfrm>
          <a:prstGeom prst="rect">
            <a:avLst/>
          </a:prstGeom>
          <a:solidFill>
            <a:srgbClr val="57B6C0"/>
          </a:solidFill>
        </p:spPr>
        <p:txBody>
          <a:bodyPr vert="horz" wrap="square" lIns="0" tIns="173355" rIns="0" bIns="0" rtlCol="0">
            <a:spAutoFit/>
          </a:bodyPr>
          <a:lstStyle/>
          <a:p>
            <a:pPr marL="438784" marR="154940" indent="-277495">
              <a:lnSpc>
                <a:spcPts val="1660"/>
              </a:lnSpc>
              <a:spcBef>
                <a:spcPts val="1365"/>
              </a:spcBef>
            </a:pPr>
            <a:r>
              <a:rPr sz="1500" dirty="0">
                <a:solidFill>
                  <a:srgbClr val="FFFFFF"/>
                </a:solidFill>
                <a:latin typeface="Century Gothic"/>
                <a:cs typeface="Century Gothic"/>
              </a:rPr>
              <a:t>Heart</a:t>
            </a:r>
            <a:r>
              <a:rPr sz="1500" spc="-45" dirty="0">
                <a:solidFill>
                  <a:srgbClr val="FFFFFF"/>
                </a:solidFill>
                <a:latin typeface="Century Gothic"/>
                <a:cs typeface="Century Gothic"/>
              </a:rPr>
              <a:t> </a:t>
            </a:r>
            <a:r>
              <a:rPr sz="1500" spc="-10" dirty="0">
                <a:solidFill>
                  <a:srgbClr val="FFFFFF"/>
                </a:solidFill>
                <a:latin typeface="Century Gothic"/>
                <a:cs typeface="Century Gothic"/>
              </a:rPr>
              <a:t>muscle fatigue</a:t>
            </a:r>
            <a:endParaRPr sz="1500">
              <a:latin typeface="Century Gothic"/>
              <a:cs typeface="Century Gothic"/>
            </a:endParaRPr>
          </a:p>
        </p:txBody>
      </p:sp>
      <p:sp>
        <p:nvSpPr>
          <p:cNvPr id="14" name="object 14"/>
          <p:cNvSpPr txBox="1"/>
          <p:nvPr/>
        </p:nvSpPr>
        <p:spPr>
          <a:xfrm>
            <a:off x="10422961" y="3822872"/>
            <a:ext cx="949325" cy="391160"/>
          </a:xfrm>
          <a:prstGeom prst="rect">
            <a:avLst/>
          </a:prstGeom>
        </p:spPr>
        <p:txBody>
          <a:bodyPr vert="horz" wrap="square" lIns="0" tIns="12700" rIns="0" bIns="0" rtlCol="0">
            <a:spAutoFit/>
          </a:bodyPr>
          <a:lstStyle/>
          <a:p>
            <a:pPr marL="22860" marR="5080" indent="-10795">
              <a:lnSpc>
                <a:spcPct val="100000"/>
              </a:lnSpc>
              <a:spcBef>
                <a:spcPts val="100"/>
              </a:spcBef>
            </a:pPr>
            <a:r>
              <a:rPr sz="1200" dirty="0">
                <a:solidFill>
                  <a:srgbClr val="1D2C30"/>
                </a:solidFill>
                <a:latin typeface="Century Gothic"/>
                <a:cs typeface="Century Gothic"/>
              </a:rPr>
              <a:t>Pump</a:t>
            </a:r>
            <a:r>
              <a:rPr sz="1200" spc="-20" dirty="0">
                <a:solidFill>
                  <a:srgbClr val="1D2C30"/>
                </a:solidFill>
                <a:latin typeface="Century Gothic"/>
                <a:cs typeface="Century Gothic"/>
              </a:rPr>
              <a:t> </a:t>
            </a:r>
            <a:r>
              <a:rPr sz="1200" spc="-10" dirty="0">
                <a:solidFill>
                  <a:srgbClr val="1D2C30"/>
                </a:solidFill>
                <a:latin typeface="Century Gothic"/>
                <a:cs typeface="Century Gothic"/>
              </a:rPr>
              <a:t>failure </a:t>
            </a:r>
            <a:r>
              <a:rPr sz="1200" dirty="0">
                <a:solidFill>
                  <a:srgbClr val="1D2C30"/>
                </a:solidFill>
                <a:latin typeface="Century Gothic"/>
                <a:cs typeface="Century Gothic"/>
              </a:rPr>
              <a:t>Heart</a:t>
            </a:r>
            <a:r>
              <a:rPr sz="1200" spc="-30" dirty="0">
                <a:solidFill>
                  <a:srgbClr val="1D2C30"/>
                </a:solidFill>
                <a:latin typeface="Century Gothic"/>
                <a:cs typeface="Century Gothic"/>
              </a:rPr>
              <a:t> </a:t>
            </a:r>
            <a:r>
              <a:rPr sz="1200" spc="-10" dirty="0">
                <a:solidFill>
                  <a:srgbClr val="1D2C30"/>
                </a:solidFill>
                <a:latin typeface="Century Gothic"/>
                <a:cs typeface="Century Gothic"/>
              </a:rPr>
              <a:t>failure</a:t>
            </a:r>
            <a:endParaRPr sz="1200">
              <a:latin typeface="Century Gothic"/>
              <a:cs typeface="Century Gothic"/>
            </a:endParaRPr>
          </a:p>
        </p:txBody>
      </p:sp>
      <p:pic>
        <p:nvPicPr>
          <p:cNvPr id="15" name="object 15"/>
          <p:cNvPicPr/>
          <p:nvPr/>
        </p:nvPicPr>
        <p:blipFill>
          <a:blip r:embed="Ra499261dfa574773" cstate="print"/>
          <a:stretch>
            <a:fillRect/>
          </a:stretch>
        </p:blipFill>
        <p:spPr>
          <a:xfrm>
            <a:off x="5702160" y="4403331"/>
            <a:ext cx="5244033" cy="330720"/>
          </a:xfrm>
          <a:prstGeom prst="rect">
            <a:avLst/>
          </a:prstGeom>
        </p:spPr>
      </p:pic>
      <p:sp>
        <p:nvSpPr>
          <p:cNvPr id="16" name="object 16"/>
          <p:cNvSpPr txBox="1"/>
          <p:nvPr/>
        </p:nvSpPr>
        <p:spPr>
          <a:xfrm>
            <a:off x="7724106" y="4431774"/>
            <a:ext cx="120078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Lucida Sans"/>
                <a:cs typeface="Lucida Sans"/>
              </a:rPr>
              <a:t>HOSPITAL</a:t>
            </a:r>
            <a:endParaRPr sz="1800">
              <a:latin typeface="Lucida Sans"/>
              <a:cs typeface="Lucida Sans"/>
            </a:endParaRPr>
          </a:p>
        </p:txBody>
      </p:sp>
      <p:sp>
        <p:nvSpPr>
          <p:cNvPr id="18" name="object 18"/>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17" name="object 17"/>
          <p:cNvSpPr txBox="1"/>
          <p:nvPr/>
        </p:nvSpPr>
        <p:spPr>
          <a:xfrm>
            <a:off x="6243961" y="4738108"/>
            <a:ext cx="4561840" cy="1285875"/>
          </a:xfrm>
          <a:prstGeom prst="rect">
            <a:avLst/>
          </a:prstGeom>
        </p:spPr>
        <p:txBody>
          <a:bodyPr vert="horz" wrap="square" lIns="0" tIns="39370" rIns="0" bIns="0" rtlCol="0">
            <a:spAutoFit/>
          </a:bodyPr>
          <a:lstStyle/>
          <a:p>
            <a:pPr marL="233045" marR="168275" indent="-220979">
              <a:lnSpc>
                <a:spcPts val="1730"/>
              </a:lnSpc>
              <a:spcBef>
                <a:spcPts val="310"/>
              </a:spcBef>
              <a:buFont typeface="Arial"/>
              <a:buChar char="•"/>
              <a:tabLst>
                <a:tab pos="233045" algn="l"/>
              </a:tabLst>
            </a:pPr>
            <a:r>
              <a:rPr sz="1600" i="1" dirty="0">
                <a:latin typeface="Arial"/>
                <a:cs typeface="Arial"/>
              </a:rPr>
              <a:t>Reduced</a:t>
            </a:r>
            <a:r>
              <a:rPr sz="1600" i="1" spc="-40" dirty="0">
                <a:latin typeface="Arial"/>
                <a:cs typeface="Arial"/>
              </a:rPr>
              <a:t> </a:t>
            </a:r>
            <a:r>
              <a:rPr sz="1600" i="1" dirty="0">
                <a:latin typeface="Arial"/>
                <a:cs typeface="Arial"/>
              </a:rPr>
              <a:t>immune</a:t>
            </a:r>
            <a:r>
              <a:rPr sz="1600" i="1" spc="-10" dirty="0">
                <a:latin typeface="Arial"/>
                <a:cs typeface="Arial"/>
              </a:rPr>
              <a:t> </a:t>
            </a:r>
            <a:r>
              <a:rPr sz="1600" i="1" dirty="0">
                <a:latin typeface="Arial"/>
                <a:cs typeface="Arial"/>
              </a:rPr>
              <a:t>response,</a:t>
            </a:r>
            <a:r>
              <a:rPr sz="1600" i="1" spc="-25" dirty="0">
                <a:latin typeface="Arial"/>
                <a:cs typeface="Arial"/>
              </a:rPr>
              <a:t> </a:t>
            </a:r>
            <a:r>
              <a:rPr sz="1600" i="1" dirty="0">
                <a:latin typeface="Arial"/>
                <a:cs typeface="Arial"/>
              </a:rPr>
              <a:t>making</a:t>
            </a:r>
            <a:r>
              <a:rPr sz="1600" i="1" spc="-20" dirty="0">
                <a:latin typeface="Arial"/>
                <a:cs typeface="Arial"/>
              </a:rPr>
              <a:t> </a:t>
            </a:r>
            <a:r>
              <a:rPr sz="1600" i="1" dirty="0">
                <a:latin typeface="Arial"/>
                <a:cs typeface="Arial"/>
              </a:rPr>
              <a:t>you</a:t>
            </a:r>
            <a:r>
              <a:rPr sz="1600" i="1" spc="-35" dirty="0">
                <a:latin typeface="Arial"/>
                <a:cs typeface="Arial"/>
              </a:rPr>
              <a:t> </a:t>
            </a:r>
            <a:r>
              <a:rPr sz="1600" i="1" spc="-20" dirty="0">
                <a:latin typeface="Arial"/>
                <a:cs typeface="Arial"/>
              </a:rPr>
              <a:t>more </a:t>
            </a:r>
            <a:r>
              <a:rPr sz="1600" i="1" dirty="0">
                <a:latin typeface="Arial"/>
                <a:cs typeface="Arial"/>
              </a:rPr>
              <a:t>prone</a:t>
            </a:r>
            <a:r>
              <a:rPr sz="1600" i="1" spc="-15" dirty="0">
                <a:latin typeface="Arial"/>
                <a:cs typeface="Arial"/>
              </a:rPr>
              <a:t> </a:t>
            </a:r>
            <a:r>
              <a:rPr sz="1600" i="1" dirty="0">
                <a:latin typeface="Arial"/>
                <a:cs typeface="Arial"/>
              </a:rPr>
              <a:t>to</a:t>
            </a:r>
            <a:r>
              <a:rPr sz="1600" i="1" spc="-15" dirty="0">
                <a:latin typeface="Arial"/>
                <a:cs typeface="Arial"/>
              </a:rPr>
              <a:t> </a:t>
            </a:r>
            <a:r>
              <a:rPr sz="1600" i="1" spc="-10" dirty="0">
                <a:latin typeface="Arial"/>
                <a:cs typeface="Arial"/>
              </a:rPr>
              <a:t>infections.</a:t>
            </a:r>
            <a:endParaRPr sz="1600">
              <a:latin typeface="Arial"/>
              <a:cs typeface="Arial"/>
            </a:endParaRPr>
          </a:p>
          <a:p>
            <a:pPr marL="233045" marR="5080" indent="-220979">
              <a:lnSpc>
                <a:spcPts val="1730"/>
              </a:lnSpc>
              <a:spcBef>
                <a:spcPts val="1090"/>
              </a:spcBef>
              <a:buFont typeface="Arial"/>
              <a:buChar char="•"/>
              <a:tabLst>
                <a:tab pos="233045" algn="l"/>
              </a:tabLst>
            </a:pPr>
            <a:r>
              <a:rPr sz="1600" i="1" dirty="0">
                <a:latin typeface="Arial"/>
                <a:cs typeface="Arial"/>
              </a:rPr>
              <a:t>Damage</a:t>
            </a:r>
            <a:r>
              <a:rPr sz="1600" i="1" spc="-25" dirty="0">
                <a:latin typeface="Arial"/>
                <a:cs typeface="Arial"/>
              </a:rPr>
              <a:t> </a:t>
            </a:r>
            <a:r>
              <a:rPr sz="1600" i="1" dirty="0">
                <a:latin typeface="Arial"/>
                <a:cs typeface="Arial"/>
              </a:rPr>
              <a:t>to</a:t>
            </a:r>
            <a:r>
              <a:rPr sz="1600" i="1" spc="-35" dirty="0">
                <a:latin typeface="Arial"/>
                <a:cs typeface="Arial"/>
              </a:rPr>
              <a:t> </a:t>
            </a:r>
            <a:r>
              <a:rPr sz="1600" i="1" dirty="0">
                <a:latin typeface="Arial"/>
                <a:cs typeface="Arial"/>
              </a:rPr>
              <a:t>the</a:t>
            </a:r>
            <a:r>
              <a:rPr sz="1600" i="1" spc="-45" dirty="0">
                <a:latin typeface="Arial"/>
                <a:cs typeface="Arial"/>
              </a:rPr>
              <a:t> </a:t>
            </a:r>
            <a:r>
              <a:rPr sz="1600" i="1" dirty="0">
                <a:latin typeface="Arial"/>
                <a:cs typeface="Arial"/>
              </a:rPr>
              <a:t>central</a:t>
            </a:r>
            <a:r>
              <a:rPr sz="1600" i="1" spc="-30" dirty="0">
                <a:latin typeface="Arial"/>
                <a:cs typeface="Arial"/>
              </a:rPr>
              <a:t> </a:t>
            </a:r>
            <a:r>
              <a:rPr sz="1600" i="1" dirty="0">
                <a:latin typeface="Arial"/>
                <a:cs typeface="Arial"/>
              </a:rPr>
              <a:t>nervous</a:t>
            </a:r>
            <a:r>
              <a:rPr sz="1600" i="1" spc="-35" dirty="0">
                <a:latin typeface="Arial"/>
                <a:cs typeface="Arial"/>
              </a:rPr>
              <a:t> </a:t>
            </a:r>
            <a:r>
              <a:rPr sz="1600" i="1" dirty="0">
                <a:latin typeface="Arial"/>
                <a:cs typeface="Arial"/>
              </a:rPr>
              <a:t>system,</a:t>
            </a:r>
            <a:r>
              <a:rPr sz="1600" i="1" spc="-25" dirty="0">
                <a:latin typeface="Arial"/>
                <a:cs typeface="Arial"/>
              </a:rPr>
              <a:t> </a:t>
            </a:r>
            <a:r>
              <a:rPr sz="1600" i="1" spc="-10" dirty="0">
                <a:latin typeface="Arial"/>
                <a:cs typeface="Arial"/>
              </a:rPr>
              <a:t>which </a:t>
            </a:r>
            <a:r>
              <a:rPr sz="1600" i="1" dirty="0">
                <a:latin typeface="Arial"/>
                <a:cs typeface="Arial"/>
              </a:rPr>
              <a:t>may</a:t>
            </a:r>
            <a:r>
              <a:rPr sz="1600" i="1" spc="-20" dirty="0">
                <a:latin typeface="Arial"/>
                <a:cs typeface="Arial"/>
              </a:rPr>
              <a:t> </a:t>
            </a:r>
            <a:r>
              <a:rPr sz="1600" i="1" dirty="0">
                <a:latin typeface="Arial"/>
                <a:cs typeface="Arial"/>
              </a:rPr>
              <a:t>result</a:t>
            </a:r>
            <a:r>
              <a:rPr sz="1600" i="1" spc="-45" dirty="0">
                <a:latin typeface="Arial"/>
                <a:cs typeface="Arial"/>
              </a:rPr>
              <a:t> </a:t>
            </a:r>
            <a:r>
              <a:rPr sz="1600" i="1" dirty="0">
                <a:latin typeface="Arial"/>
                <a:cs typeface="Arial"/>
              </a:rPr>
              <a:t>in</a:t>
            </a:r>
            <a:r>
              <a:rPr sz="1600" i="1" spc="-45" dirty="0">
                <a:latin typeface="Arial"/>
                <a:cs typeface="Arial"/>
              </a:rPr>
              <a:t> </a:t>
            </a:r>
            <a:r>
              <a:rPr sz="1600" i="1" dirty="0">
                <a:latin typeface="Arial"/>
                <a:cs typeface="Arial"/>
              </a:rPr>
              <a:t>difficulty</a:t>
            </a:r>
            <a:r>
              <a:rPr sz="1600" i="1" spc="-50" dirty="0">
                <a:latin typeface="Arial"/>
                <a:cs typeface="Arial"/>
              </a:rPr>
              <a:t> </a:t>
            </a:r>
            <a:r>
              <a:rPr sz="1600" i="1" dirty="0">
                <a:latin typeface="Arial"/>
                <a:cs typeface="Arial"/>
              </a:rPr>
              <a:t>concentrating,</a:t>
            </a:r>
            <a:r>
              <a:rPr sz="1600" i="1" spc="-30" dirty="0">
                <a:latin typeface="Arial"/>
                <a:cs typeface="Arial"/>
              </a:rPr>
              <a:t> </a:t>
            </a:r>
            <a:r>
              <a:rPr sz="1600" i="1" spc="-10" dirty="0">
                <a:latin typeface="Arial"/>
                <a:cs typeface="Arial"/>
              </a:rPr>
              <a:t>personality </a:t>
            </a:r>
            <a:r>
              <a:rPr sz="1600" i="1" dirty="0">
                <a:latin typeface="Arial"/>
                <a:cs typeface="Arial"/>
              </a:rPr>
              <a:t>changes</a:t>
            </a:r>
            <a:r>
              <a:rPr sz="1600" i="1" spc="-30" dirty="0">
                <a:latin typeface="Arial"/>
                <a:cs typeface="Arial"/>
              </a:rPr>
              <a:t> </a:t>
            </a:r>
            <a:r>
              <a:rPr sz="1600" i="1" dirty="0">
                <a:latin typeface="Arial"/>
                <a:cs typeface="Arial"/>
              </a:rPr>
              <a:t>or</a:t>
            </a:r>
            <a:r>
              <a:rPr sz="1600" i="1" spc="-30" dirty="0">
                <a:latin typeface="Arial"/>
                <a:cs typeface="Arial"/>
              </a:rPr>
              <a:t> </a:t>
            </a:r>
            <a:r>
              <a:rPr sz="1600" i="1" spc="-10" dirty="0">
                <a:latin typeface="Arial"/>
                <a:cs typeface="Arial"/>
              </a:rPr>
              <a:t>seizures.</a:t>
            </a:r>
            <a:endParaRPr sz="16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F1F2-2B40-4F19-AD07-6066AD81DD14}"/>
              </a:ext>
            </a:extLst>
          </p:cNvPr>
          <p:cNvSpPr>
            <a:spLocks noGrp="1"/>
          </p:cNvSpPr>
          <p:nvPr>
            <p:ph type="title"/>
          </p:nvPr>
        </p:nvSpPr>
        <p:spPr>
          <a:xfrm>
            <a:off x="265853" y="134673"/>
            <a:ext cx="8679329" cy="1325563"/>
          </a:xfrm>
        </p:spPr>
        <p:txBody>
          <a:bodyPr>
            <a:normAutofit/>
          </a:bodyPr>
          <a:lstStyle/>
          <a:p>
            <a:r>
              <a:rPr lang="en-US">
                <a:effectLst>
                  <a:outerShdw blurRad="38100" dist="38100" dir="2700000" algn="tl">
                    <a:srgbClr val="000000">
                      <a:alpha val="43137"/>
                    </a:srgbClr>
                  </a:outerShdw>
                </a:effectLst>
              </a:rPr>
              <a:t>FDNY Measurements</a:t>
            </a:r>
          </a:p>
        </p:txBody>
      </p:sp>
      <p:pic>
        <p:nvPicPr>
          <p:cNvPr id="8" name="Content Placeholder 7">
            <a:extLst>
              <a:ext uri="{FF2B5EF4-FFF2-40B4-BE49-F238E27FC236}">
                <a16:creationId xmlns:a16="http://schemas.microsoft.com/office/drawing/2014/main" id="{2612D8D9-D20D-4CB7-8399-F5E39820541B}"/>
              </a:ext>
            </a:extLst>
          </p:cNvPr>
          <p:cNvPicPr>
            <a:picLocks noGrp="1" noChangeAspect="1"/>
          </p:cNvPicPr>
          <p:nvPr>
            <p:ph idx="1"/>
          </p:nvPr>
        </p:nvPicPr>
        <p:blipFill rotWithShape="1">
          <a:blip r:embed="R170478a856eb4780"/>
          <a:srcRect l="8015" t="25692" r="69565" b="21958"/>
          <a:stretch/>
        </p:blipFill>
        <p:spPr>
          <a:xfrm>
            <a:off x="4096373" y="1270099"/>
            <a:ext cx="7012708" cy="4605309"/>
          </a:xfrm>
          <a:prstGeom prst="rect">
            <a:avLst/>
          </a:prstGeom>
          <a:ln w="3175" cap="sq" cmpd="thickThin">
            <a:solidFill>
              <a:srgbClr val="000000"/>
            </a:solidFill>
            <a:prstDash val="solid"/>
            <a:miter lim="800000"/>
          </a:ln>
          <a:effectLst>
            <a:innerShdw blurRad="76200">
              <a:srgbClr val="000000"/>
            </a:innerShdw>
          </a:effectLst>
        </p:spPr>
      </p:pic>
      <p:sp>
        <p:nvSpPr>
          <p:cNvPr id="6" name="Slide Number Placeholder 5">
            <a:extLst>
              <a:ext uri="{FF2B5EF4-FFF2-40B4-BE49-F238E27FC236}">
                <a16:creationId xmlns:a16="http://schemas.microsoft.com/office/drawing/2014/main" id="{76713523-BEB4-4DE1-8311-65D88F13361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909B7B-0BB8-4062-B7CF-E7C6D0556FF3}" type="slidenum">
              <a:rPr lang="en-US"/>
              <a:pPr/>
              <a:t>6</a:t>
            </a:fld>
            <a:endParaRPr lang="en-US"/>
          </a:p>
        </p:txBody>
      </p:sp>
      <p:grpSp>
        <p:nvGrpSpPr>
          <p:cNvPr id="3" name="Group 2">
            <a:extLst>
              <a:ext uri="{FF2B5EF4-FFF2-40B4-BE49-F238E27FC236}">
                <a16:creationId xmlns:a16="http://schemas.microsoft.com/office/drawing/2014/main" id="{BFF51FD2-9F92-0F47-21BE-8BB2AB4F2A5E}"/>
              </a:ext>
            </a:extLst>
          </p:cNvPr>
          <p:cNvGrpSpPr/>
          <p:nvPr/>
        </p:nvGrpSpPr>
        <p:grpSpPr>
          <a:xfrm>
            <a:off x="4377404" y="1631836"/>
            <a:ext cx="6205209" cy="3835310"/>
            <a:chOff x="4427738" y="2198584"/>
            <a:chExt cx="6205209" cy="3835310"/>
          </a:xfrm>
        </p:grpSpPr>
        <p:sp>
          <p:nvSpPr>
            <p:cNvPr id="10" name="Oval 9">
              <a:extLst>
                <a:ext uri="{FF2B5EF4-FFF2-40B4-BE49-F238E27FC236}">
                  <a16:creationId xmlns:a16="http://schemas.microsoft.com/office/drawing/2014/main" id="{EC3B9CFC-04A9-4DBF-8DD5-C61438690C03}"/>
                </a:ext>
              </a:extLst>
            </p:cNvPr>
            <p:cNvSpPr/>
            <p:nvPr/>
          </p:nvSpPr>
          <p:spPr>
            <a:xfrm>
              <a:off x="4427738" y="3429000"/>
              <a:ext cx="1177534" cy="1207008"/>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8707319-E393-4D77-81F7-61B39B15047C}"/>
                </a:ext>
              </a:extLst>
            </p:cNvPr>
            <p:cNvCxnSpPr/>
            <p:nvPr/>
          </p:nvCxnSpPr>
          <p:spPr>
            <a:xfrm>
              <a:off x="6428232" y="4142232"/>
              <a:ext cx="4105656" cy="0"/>
            </a:xfrm>
            <a:prstGeom prst="straightConnector1">
              <a:avLst/>
            </a:prstGeom>
            <a:ln w="38100">
              <a:solidFill>
                <a:schemeClr val="accent4">
                  <a:lumMod val="60000"/>
                  <a:lumOff val="40000"/>
                </a:schemeClr>
              </a:solidFill>
              <a:tailEnd type="triangle"/>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DD55CB-F257-4571-9009-DC74D6E47A5F}"/>
                </a:ext>
              </a:extLst>
            </p:cNvPr>
            <p:cNvCxnSpPr/>
            <p:nvPr/>
          </p:nvCxnSpPr>
          <p:spPr>
            <a:xfrm>
              <a:off x="7329610" y="3785616"/>
              <a:ext cx="0" cy="713232"/>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C2ACD3-2394-47BC-BF24-6B7F8F596E0F}"/>
                </a:ext>
              </a:extLst>
            </p:cNvPr>
            <p:cNvCxnSpPr/>
            <p:nvPr/>
          </p:nvCxnSpPr>
          <p:spPr>
            <a:xfrm>
              <a:off x="8756904" y="3776472"/>
              <a:ext cx="0" cy="713232"/>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7091F4-C3AF-4AD8-BE70-AD4C25877A5E}"/>
                </a:ext>
              </a:extLst>
            </p:cNvPr>
            <p:cNvCxnSpPr/>
            <p:nvPr/>
          </p:nvCxnSpPr>
          <p:spPr>
            <a:xfrm>
              <a:off x="9570720" y="3785616"/>
              <a:ext cx="0" cy="713232"/>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B2D030E-A5DF-4158-982C-965CBDF841CE}"/>
                </a:ext>
              </a:extLst>
            </p:cNvPr>
            <p:cNvCxnSpPr/>
            <p:nvPr/>
          </p:nvCxnSpPr>
          <p:spPr>
            <a:xfrm>
              <a:off x="10375392" y="3785616"/>
              <a:ext cx="0" cy="713232"/>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F1CEADD-85D2-41F5-99D9-DDC56331DAD6}"/>
                </a:ext>
              </a:extLst>
            </p:cNvPr>
            <p:cNvSpPr/>
            <p:nvPr/>
          </p:nvSpPr>
          <p:spPr>
            <a:xfrm>
              <a:off x="7087622" y="3195516"/>
              <a:ext cx="515105" cy="492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00"/>
                  </a:solidFill>
                </a:rPr>
                <a:t>1</a:t>
              </a:r>
            </a:p>
          </p:txBody>
        </p:sp>
        <p:sp>
          <p:nvSpPr>
            <p:cNvPr id="21" name="Oval 20">
              <a:extLst>
                <a:ext uri="{FF2B5EF4-FFF2-40B4-BE49-F238E27FC236}">
                  <a16:creationId xmlns:a16="http://schemas.microsoft.com/office/drawing/2014/main" id="{62C573B8-A8B2-41B0-A089-B0B610883F7C}"/>
                </a:ext>
              </a:extLst>
            </p:cNvPr>
            <p:cNvSpPr/>
            <p:nvPr/>
          </p:nvSpPr>
          <p:spPr>
            <a:xfrm>
              <a:off x="8505535" y="3201025"/>
              <a:ext cx="515111" cy="485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00"/>
                  </a:solidFill>
                </a:rPr>
                <a:t>2.0</a:t>
              </a:r>
            </a:p>
          </p:txBody>
        </p:sp>
        <p:sp>
          <p:nvSpPr>
            <p:cNvPr id="22" name="Oval 21">
              <a:extLst>
                <a:ext uri="{FF2B5EF4-FFF2-40B4-BE49-F238E27FC236}">
                  <a16:creationId xmlns:a16="http://schemas.microsoft.com/office/drawing/2014/main" id="{1BD46CB9-84F8-4B9C-88EB-979AE5D910BE}"/>
                </a:ext>
              </a:extLst>
            </p:cNvPr>
            <p:cNvSpPr/>
            <p:nvPr/>
          </p:nvSpPr>
          <p:spPr>
            <a:xfrm>
              <a:off x="9340687" y="3195516"/>
              <a:ext cx="515111" cy="485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00"/>
                  </a:solidFill>
                </a:rPr>
                <a:t>2.5</a:t>
              </a:r>
            </a:p>
          </p:txBody>
        </p:sp>
        <p:sp>
          <p:nvSpPr>
            <p:cNvPr id="23" name="Oval 22">
              <a:extLst>
                <a:ext uri="{FF2B5EF4-FFF2-40B4-BE49-F238E27FC236}">
                  <a16:creationId xmlns:a16="http://schemas.microsoft.com/office/drawing/2014/main" id="{973AB647-35BC-4C83-98EF-DD329CB841F3}"/>
                </a:ext>
              </a:extLst>
            </p:cNvPr>
            <p:cNvSpPr/>
            <p:nvPr/>
          </p:nvSpPr>
          <p:spPr>
            <a:xfrm>
              <a:off x="10117836" y="3181332"/>
              <a:ext cx="515111" cy="485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00"/>
                  </a:solidFill>
                </a:rPr>
                <a:t>3.0</a:t>
              </a:r>
            </a:p>
          </p:txBody>
        </p:sp>
        <p:sp>
          <p:nvSpPr>
            <p:cNvPr id="24" name="TextBox 23">
              <a:extLst>
                <a:ext uri="{FF2B5EF4-FFF2-40B4-BE49-F238E27FC236}">
                  <a16:creationId xmlns:a16="http://schemas.microsoft.com/office/drawing/2014/main" id="{89F68463-139D-4694-9208-BDF88BD74FC1}"/>
                </a:ext>
              </a:extLst>
            </p:cNvPr>
            <p:cNvSpPr txBox="1"/>
            <p:nvPr/>
          </p:nvSpPr>
          <p:spPr>
            <a:xfrm>
              <a:off x="8004138" y="3850547"/>
              <a:ext cx="1594104" cy="276999"/>
            </a:xfrm>
            <a:prstGeom prst="rect">
              <a:avLst/>
            </a:prstGeom>
            <a:solidFill>
              <a:schemeClr val="accent4">
                <a:lumMod val="40000"/>
                <a:lumOff val="60000"/>
              </a:schemeClr>
            </a:solidFill>
            <a:ln>
              <a:noFill/>
            </a:ln>
            <a:effectLst>
              <a:softEdge rad="63500"/>
            </a:effectLst>
          </p:spPr>
          <p:txBody>
            <a:bodyPr wrap="square" rtlCol="0">
              <a:spAutoFit/>
            </a:bodyPr>
            <a:lstStyle/>
            <a:p>
              <a:r>
                <a:rPr lang="en-US" sz="1200"/>
                <a:t>Miles from detonation</a:t>
              </a:r>
            </a:p>
          </p:txBody>
        </p:sp>
        <p:sp>
          <p:nvSpPr>
            <p:cNvPr id="25" name="Oval 24">
              <a:extLst>
                <a:ext uri="{FF2B5EF4-FFF2-40B4-BE49-F238E27FC236}">
                  <a16:creationId xmlns:a16="http://schemas.microsoft.com/office/drawing/2014/main" id="{2A2BC07E-373B-4AC7-949D-61EB79225898}"/>
                </a:ext>
              </a:extLst>
            </p:cNvPr>
            <p:cNvSpPr/>
            <p:nvPr/>
          </p:nvSpPr>
          <p:spPr>
            <a:xfrm>
              <a:off x="8637694" y="4032504"/>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890F24D-B826-4B47-948C-14B628E96BFF}"/>
                </a:ext>
              </a:extLst>
            </p:cNvPr>
            <p:cNvSpPr/>
            <p:nvPr/>
          </p:nvSpPr>
          <p:spPr>
            <a:xfrm>
              <a:off x="8567171" y="5340585"/>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E83962C-4CD9-465F-83D6-654486F03A31}"/>
                </a:ext>
              </a:extLst>
            </p:cNvPr>
            <p:cNvSpPr/>
            <p:nvPr/>
          </p:nvSpPr>
          <p:spPr>
            <a:xfrm>
              <a:off x="8610600" y="2542466"/>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1252184-93E6-4102-8DC4-6B6437B0ECA2}"/>
                </a:ext>
              </a:extLst>
            </p:cNvPr>
            <p:cNvSpPr/>
            <p:nvPr/>
          </p:nvSpPr>
          <p:spPr>
            <a:xfrm>
              <a:off x="9446937" y="4040632"/>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82E52E6-0568-4796-83E8-95022558AA1D}"/>
                </a:ext>
              </a:extLst>
            </p:cNvPr>
            <p:cNvSpPr/>
            <p:nvPr/>
          </p:nvSpPr>
          <p:spPr>
            <a:xfrm>
              <a:off x="10260752" y="3989046"/>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191D2D3-71ED-4351-8C79-EC05099D027E}"/>
                </a:ext>
              </a:extLst>
            </p:cNvPr>
            <p:cNvSpPr/>
            <p:nvPr/>
          </p:nvSpPr>
          <p:spPr>
            <a:xfrm>
              <a:off x="9897702" y="5830694"/>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72F8901-22E7-42D9-AF54-EBE86AB7CF0D}"/>
                </a:ext>
              </a:extLst>
            </p:cNvPr>
            <p:cNvSpPr/>
            <p:nvPr/>
          </p:nvSpPr>
          <p:spPr>
            <a:xfrm>
              <a:off x="9906169" y="2198584"/>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B309EA2-4F8E-4822-9516-30343A598869}"/>
                </a:ext>
              </a:extLst>
            </p:cNvPr>
            <p:cNvSpPr/>
            <p:nvPr/>
          </p:nvSpPr>
          <p:spPr>
            <a:xfrm>
              <a:off x="7198373" y="4025946"/>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A5FE6C6-EB2E-4826-AA3B-EBBAE09A2695}"/>
                </a:ext>
              </a:extLst>
            </p:cNvPr>
            <p:cNvSpPr/>
            <p:nvPr/>
          </p:nvSpPr>
          <p:spPr>
            <a:xfrm>
              <a:off x="6111748" y="4070159"/>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28E6318-3260-4E63-8419-E51EAF0CE5BA}"/>
                </a:ext>
              </a:extLst>
            </p:cNvPr>
            <p:cNvSpPr/>
            <p:nvPr/>
          </p:nvSpPr>
          <p:spPr>
            <a:xfrm>
              <a:off x="5481865" y="4045895"/>
              <a:ext cx="220134" cy="203200"/>
            </a:xfrm>
            <a:prstGeom prst="ellipse">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0AB37E7-6268-4EA3-3B9C-439DE2951165}"/>
              </a:ext>
            </a:extLst>
          </p:cNvPr>
          <p:cNvSpPr txBox="1"/>
          <p:nvPr/>
        </p:nvSpPr>
        <p:spPr>
          <a:xfrm flipH="1">
            <a:off x="363649" y="1245857"/>
            <a:ext cx="3515383" cy="4708981"/>
          </a:xfrm>
          <a:prstGeom prst="rect">
            <a:avLst/>
          </a:prstGeom>
          <a:solidFill>
            <a:srgbClr val="C00000"/>
          </a:solidFill>
        </p:spPr>
        <p:txBody>
          <a:bodyPr wrap="square" lIns="91440" tIns="45720" rIns="91440" bIns="45720" rtlCol="0" anchor="t">
            <a:spAutoFit/>
          </a:bodyPr>
          <a:lstStyle/>
          <a:p>
            <a:r>
              <a:rPr lang="en-US" sz="2000" b="1">
                <a:solidFill>
                  <a:schemeClr val="bg1"/>
                </a:solidFill>
              </a:rPr>
              <a:t>FDNY will follow federal guidance to:</a:t>
            </a:r>
          </a:p>
          <a:p>
            <a:pPr marL="342900" indent="-342900">
              <a:buFont typeface="Wingdings" panose="05000000000000000000" pitchFamily="2" charset="2"/>
              <a:buChar char="§"/>
            </a:pPr>
            <a:r>
              <a:rPr lang="en-US" sz="2000" b="1">
                <a:solidFill>
                  <a:schemeClr val="bg1"/>
                </a:solidFill>
              </a:rPr>
              <a:t>Determine the preferential direction of the contamination.</a:t>
            </a:r>
            <a:endParaRPr lang="en-US" sz="2000" b="1">
              <a:solidFill>
                <a:schemeClr val="bg1"/>
              </a:solidFill>
              <a:ea typeface="Calibri"/>
              <a:cs typeface="Calibri"/>
            </a:endParaRPr>
          </a:p>
          <a:p>
            <a:pPr marL="342900" indent="-342900">
              <a:buFont typeface="Wingdings" panose="05000000000000000000" pitchFamily="2" charset="2"/>
              <a:buChar char="§"/>
            </a:pPr>
            <a:r>
              <a:rPr lang="en-US" sz="2000" b="1">
                <a:solidFill>
                  <a:schemeClr val="bg1"/>
                </a:solidFill>
              </a:rPr>
              <a:t>Measure the radiation contamination on the ground.</a:t>
            </a:r>
            <a:endParaRPr lang="en-US" sz="2000" b="1">
              <a:solidFill>
                <a:schemeClr val="bg1"/>
              </a:solidFill>
              <a:ea typeface="Calibri"/>
              <a:cs typeface="Calibri"/>
            </a:endParaRPr>
          </a:p>
          <a:p>
            <a:pPr marL="342900" indent="-342900">
              <a:buFont typeface="Wingdings" panose="05000000000000000000" pitchFamily="2" charset="2"/>
              <a:buChar char="§"/>
            </a:pPr>
            <a:r>
              <a:rPr lang="en-US" sz="2000" b="1">
                <a:solidFill>
                  <a:schemeClr val="bg1"/>
                </a:solidFill>
              </a:rPr>
              <a:t>Measure as far as 3 miles away if warranted.</a:t>
            </a:r>
            <a:endParaRPr lang="en-US" sz="2000" b="1">
              <a:solidFill>
                <a:schemeClr val="bg1"/>
              </a:solidFill>
              <a:ea typeface="Calibri"/>
              <a:cs typeface="Calibri"/>
            </a:endParaRPr>
          </a:p>
          <a:p>
            <a:pPr marL="342900" indent="-342900">
              <a:buFont typeface="Wingdings" panose="05000000000000000000" pitchFamily="2" charset="2"/>
              <a:buChar char="§"/>
            </a:pPr>
            <a:r>
              <a:rPr lang="en-US" sz="2000" b="1">
                <a:solidFill>
                  <a:schemeClr val="bg1"/>
                </a:solidFill>
              </a:rPr>
              <a:t>Share data with NYC Health Department on </a:t>
            </a:r>
            <a:r>
              <a:rPr lang="en-US" sz="2000" b="1">
                <a:solidFill>
                  <a:srgbClr val="FFFF00"/>
                </a:solidFill>
              </a:rPr>
              <a:t>Rad-Responder</a:t>
            </a:r>
            <a:r>
              <a:rPr lang="en-US" sz="2000" b="1">
                <a:solidFill>
                  <a:schemeClr val="bg1"/>
                </a:solidFill>
              </a:rPr>
              <a:t> to produce a map of exposure rates.</a:t>
            </a:r>
            <a:endParaRPr lang="en-US" sz="2000" b="1">
              <a:solidFill>
                <a:schemeClr val="bg1"/>
              </a:solidFill>
              <a:ea typeface="Calibri"/>
              <a:cs typeface="Calibri"/>
            </a:endParaRPr>
          </a:p>
          <a:p>
            <a:pPr marL="342900" indent="-342900">
              <a:buFont typeface="Wingdings" panose="05000000000000000000" pitchFamily="2" charset="2"/>
              <a:buChar char="§"/>
            </a:pPr>
            <a:r>
              <a:rPr lang="en-US" sz="2000" b="1">
                <a:solidFill>
                  <a:schemeClr val="bg1"/>
                </a:solidFill>
              </a:rPr>
              <a:t>Identify the radionuclide</a:t>
            </a:r>
            <a:endParaRPr lang="en-US" sz="2000" b="1">
              <a:solidFill>
                <a:schemeClr val="bg1"/>
              </a:solidFill>
              <a:ea typeface="Calibri"/>
              <a:cs typeface="Calibri"/>
            </a:endParaRPr>
          </a:p>
        </p:txBody>
      </p:sp>
    </p:spTree>
    <p:extLst>
      <p:ext uri="{BB962C8B-B14F-4D97-AF65-F5344CB8AC3E}">
        <p14:creationId xmlns:p14="http://schemas.microsoft.com/office/powerpoint/2010/main" val="4248421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dirty="0"/>
              <a:t>Communication</a:t>
            </a:r>
            <a:r>
              <a:rPr spc="-125" dirty="0"/>
              <a:t> </a:t>
            </a:r>
            <a:r>
              <a:rPr dirty="0"/>
              <a:t>plan</a:t>
            </a:r>
            <a:r>
              <a:rPr spc="-114" dirty="0"/>
              <a:t> </a:t>
            </a:r>
            <a:r>
              <a:rPr dirty="0"/>
              <a:t>during</a:t>
            </a:r>
            <a:r>
              <a:rPr spc="-95" dirty="0"/>
              <a:t> </a:t>
            </a:r>
            <a:r>
              <a:rPr spc="-10" dirty="0"/>
              <a:t>emergency</a:t>
            </a:r>
          </a:p>
        </p:txBody>
      </p:sp>
      <p:sp>
        <p:nvSpPr>
          <p:cNvPr id="3" name="object 3"/>
          <p:cNvSpPr txBox="1"/>
          <p:nvPr/>
        </p:nvSpPr>
        <p:spPr>
          <a:xfrm>
            <a:off x="255200" y="1580634"/>
            <a:ext cx="10313670" cy="3026410"/>
          </a:xfrm>
          <a:prstGeom prst="rect">
            <a:avLst/>
          </a:prstGeom>
        </p:spPr>
        <p:txBody>
          <a:bodyPr vert="horz" wrap="square" lIns="0" tIns="12065" rIns="0" bIns="0" rtlCol="0">
            <a:spAutoFit/>
          </a:bodyPr>
          <a:lstStyle/>
          <a:p>
            <a:pPr marL="240665" marR="5080" indent="-228600">
              <a:lnSpc>
                <a:spcPct val="100000"/>
              </a:lnSpc>
              <a:spcBef>
                <a:spcPts val="95"/>
              </a:spcBef>
              <a:buFont typeface="Wingdings"/>
              <a:buChar char=""/>
              <a:tabLst>
                <a:tab pos="240665" algn="l"/>
              </a:tabLst>
            </a:pPr>
            <a:r>
              <a:rPr sz="2800" dirty="0">
                <a:latin typeface="Arial"/>
                <a:cs typeface="Arial"/>
              </a:rPr>
              <a:t>A</a:t>
            </a:r>
            <a:r>
              <a:rPr sz="2800" spc="-195" dirty="0">
                <a:latin typeface="Arial"/>
                <a:cs typeface="Arial"/>
              </a:rPr>
              <a:t> </a:t>
            </a:r>
            <a:r>
              <a:rPr sz="2800" dirty="0">
                <a:latin typeface="Arial"/>
                <a:cs typeface="Arial"/>
              </a:rPr>
              <a:t>communication</a:t>
            </a:r>
            <a:r>
              <a:rPr sz="2800" spc="-60" dirty="0">
                <a:latin typeface="Arial"/>
                <a:cs typeface="Arial"/>
              </a:rPr>
              <a:t> </a:t>
            </a:r>
            <a:r>
              <a:rPr sz="2800" dirty="0">
                <a:latin typeface="Arial"/>
                <a:cs typeface="Arial"/>
              </a:rPr>
              <a:t>plan</a:t>
            </a:r>
            <a:r>
              <a:rPr sz="2800" spc="-45" dirty="0">
                <a:latin typeface="Arial"/>
                <a:cs typeface="Arial"/>
              </a:rPr>
              <a:t> </a:t>
            </a:r>
            <a:r>
              <a:rPr sz="2800" dirty="0">
                <a:latin typeface="Arial"/>
                <a:cs typeface="Arial"/>
              </a:rPr>
              <a:t>for</a:t>
            </a:r>
            <a:r>
              <a:rPr sz="2800" spc="-65" dirty="0">
                <a:latin typeface="Arial"/>
                <a:cs typeface="Arial"/>
              </a:rPr>
              <a:t> </a:t>
            </a:r>
            <a:r>
              <a:rPr sz="2800" dirty="0">
                <a:latin typeface="Arial"/>
                <a:cs typeface="Arial"/>
              </a:rPr>
              <a:t>dialysis</a:t>
            </a:r>
            <a:r>
              <a:rPr sz="2800" spc="-60" dirty="0">
                <a:latin typeface="Arial"/>
                <a:cs typeface="Arial"/>
              </a:rPr>
              <a:t> </a:t>
            </a:r>
            <a:r>
              <a:rPr sz="2800" dirty="0">
                <a:latin typeface="Arial"/>
                <a:cs typeface="Arial"/>
              </a:rPr>
              <a:t>patients</a:t>
            </a:r>
            <a:r>
              <a:rPr sz="2800" spc="-55" dirty="0">
                <a:latin typeface="Arial"/>
                <a:cs typeface="Arial"/>
              </a:rPr>
              <a:t> </a:t>
            </a:r>
            <a:r>
              <a:rPr sz="2800" dirty="0">
                <a:latin typeface="Arial"/>
                <a:cs typeface="Arial"/>
              </a:rPr>
              <a:t>during</a:t>
            </a:r>
            <a:r>
              <a:rPr sz="2800" spc="-55" dirty="0">
                <a:latin typeface="Arial"/>
                <a:cs typeface="Arial"/>
              </a:rPr>
              <a:t> </a:t>
            </a:r>
            <a:r>
              <a:rPr sz="2800" dirty="0">
                <a:latin typeface="Arial"/>
                <a:cs typeface="Arial"/>
              </a:rPr>
              <a:t>an</a:t>
            </a:r>
            <a:r>
              <a:rPr sz="2800" spc="-55" dirty="0">
                <a:latin typeface="Arial"/>
                <a:cs typeface="Arial"/>
              </a:rPr>
              <a:t> </a:t>
            </a:r>
            <a:r>
              <a:rPr sz="2800" spc="-10" dirty="0">
                <a:latin typeface="Arial"/>
                <a:cs typeface="Arial"/>
              </a:rPr>
              <a:t>emergency </a:t>
            </a:r>
            <a:r>
              <a:rPr sz="2800" dirty="0">
                <a:latin typeface="Arial"/>
                <a:cs typeface="Arial"/>
              </a:rPr>
              <a:t>should</a:t>
            </a:r>
            <a:r>
              <a:rPr sz="2800" spc="-60" dirty="0">
                <a:latin typeface="Arial"/>
                <a:cs typeface="Arial"/>
              </a:rPr>
              <a:t> </a:t>
            </a:r>
            <a:r>
              <a:rPr sz="2800" spc="-10" dirty="0">
                <a:latin typeface="Arial"/>
                <a:cs typeface="Arial"/>
              </a:rPr>
              <a:t>include:</a:t>
            </a:r>
            <a:endParaRPr sz="2800">
              <a:latin typeface="Arial"/>
              <a:cs typeface="Arial"/>
            </a:endParaRPr>
          </a:p>
          <a:p>
            <a:pPr marL="697230" lvl="1" indent="-227329">
              <a:lnSpc>
                <a:spcPct val="100000"/>
              </a:lnSpc>
              <a:spcBef>
                <a:spcPts val="505"/>
              </a:spcBef>
              <a:buFont typeface="Courier New"/>
              <a:buChar char="o"/>
              <a:tabLst>
                <a:tab pos="697230" algn="l"/>
              </a:tabLst>
            </a:pPr>
            <a:r>
              <a:rPr sz="2400" dirty="0">
                <a:latin typeface="Arial"/>
                <a:cs typeface="Arial"/>
              </a:rPr>
              <a:t>Contact</a:t>
            </a:r>
            <a:r>
              <a:rPr sz="2400" spc="-90" dirty="0">
                <a:latin typeface="Arial"/>
                <a:cs typeface="Arial"/>
              </a:rPr>
              <a:t> </a:t>
            </a:r>
            <a:r>
              <a:rPr sz="2400" spc="-10" dirty="0">
                <a:latin typeface="Arial"/>
                <a:cs typeface="Arial"/>
              </a:rPr>
              <a:t>information</a:t>
            </a:r>
            <a:endParaRPr sz="2400">
              <a:latin typeface="Arial"/>
              <a:cs typeface="Arial"/>
            </a:endParaRPr>
          </a:p>
          <a:p>
            <a:pPr marL="697230" lvl="1" indent="-227329">
              <a:lnSpc>
                <a:spcPct val="100000"/>
              </a:lnSpc>
              <a:spcBef>
                <a:spcPts val="505"/>
              </a:spcBef>
              <a:buFont typeface="Courier New"/>
              <a:buChar char="o"/>
              <a:tabLst>
                <a:tab pos="697230" algn="l"/>
              </a:tabLst>
            </a:pPr>
            <a:r>
              <a:rPr sz="2400" dirty="0">
                <a:latin typeface="Arial"/>
                <a:cs typeface="Arial"/>
              </a:rPr>
              <a:t>Communication</a:t>
            </a:r>
            <a:r>
              <a:rPr sz="2400" spc="-145" dirty="0">
                <a:latin typeface="Arial"/>
                <a:cs typeface="Arial"/>
              </a:rPr>
              <a:t> </a:t>
            </a:r>
            <a:r>
              <a:rPr sz="2400" spc="-10" dirty="0">
                <a:latin typeface="Arial"/>
                <a:cs typeface="Arial"/>
              </a:rPr>
              <a:t>methods</a:t>
            </a:r>
            <a:endParaRPr sz="2400">
              <a:latin typeface="Arial"/>
              <a:cs typeface="Arial"/>
            </a:endParaRPr>
          </a:p>
          <a:p>
            <a:pPr marL="697230" lvl="1" indent="-227329">
              <a:lnSpc>
                <a:spcPct val="100000"/>
              </a:lnSpc>
              <a:spcBef>
                <a:spcPts val="505"/>
              </a:spcBef>
              <a:buFont typeface="Courier New"/>
              <a:buChar char="o"/>
              <a:tabLst>
                <a:tab pos="697230" algn="l"/>
              </a:tabLst>
            </a:pPr>
            <a:r>
              <a:rPr sz="2400" dirty="0">
                <a:latin typeface="Arial"/>
                <a:cs typeface="Arial"/>
              </a:rPr>
              <a:t>Information</a:t>
            </a:r>
            <a:r>
              <a:rPr sz="2400" spc="-100" dirty="0">
                <a:latin typeface="Arial"/>
                <a:cs typeface="Arial"/>
              </a:rPr>
              <a:t> </a:t>
            </a:r>
            <a:r>
              <a:rPr sz="2400" spc="-10" dirty="0">
                <a:latin typeface="Arial"/>
                <a:cs typeface="Arial"/>
              </a:rPr>
              <a:t>sharing</a:t>
            </a:r>
            <a:endParaRPr sz="2400">
              <a:latin typeface="Arial"/>
              <a:cs typeface="Arial"/>
            </a:endParaRPr>
          </a:p>
          <a:p>
            <a:pPr marL="697230" lvl="1" indent="-227329">
              <a:lnSpc>
                <a:spcPct val="100000"/>
              </a:lnSpc>
              <a:spcBef>
                <a:spcPts val="490"/>
              </a:spcBef>
              <a:buFont typeface="Courier New"/>
              <a:buChar char="o"/>
              <a:tabLst>
                <a:tab pos="697230" algn="l"/>
              </a:tabLst>
            </a:pPr>
            <a:r>
              <a:rPr sz="2400" dirty="0">
                <a:latin typeface="Arial"/>
                <a:cs typeface="Arial"/>
              </a:rPr>
              <a:t>Patient</a:t>
            </a:r>
            <a:r>
              <a:rPr sz="2400" spc="-55" dirty="0">
                <a:latin typeface="Arial"/>
                <a:cs typeface="Arial"/>
              </a:rPr>
              <a:t> </a:t>
            </a:r>
            <a:r>
              <a:rPr sz="2400" spc="-10" dirty="0">
                <a:latin typeface="Arial"/>
                <a:cs typeface="Arial"/>
              </a:rPr>
              <a:t>information</a:t>
            </a:r>
            <a:endParaRPr sz="2400">
              <a:latin typeface="Arial"/>
              <a:cs typeface="Arial"/>
            </a:endParaRPr>
          </a:p>
          <a:p>
            <a:pPr marL="697230" lvl="1" indent="-227329">
              <a:lnSpc>
                <a:spcPct val="100000"/>
              </a:lnSpc>
              <a:spcBef>
                <a:spcPts val="505"/>
              </a:spcBef>
              <a:buFont typeface="Courier New"/>
              <a:buChar char="o"/>
              <a:tabLst>
                <a:tab pos="697230" algn="l"/>
              </a:tabLst>
            </a:pPr>
            <a:r>
              <a:rPr sz="2400" dirty="0">
                <a:latin typeface="Arial"/>
                <a:cs typeface="Arial"/>
              </a:rPr>
              <a:t>Facility</a:t>
            </a:r>
            <a:r>
              <a:rPr sz="2400" spc="-40" dirty="0">
                <a:latin typeface="Arial"/>
                <a:cs typeface="Arial"/>
              </a:rPr>
              <a:t> </a:t>
            </a:r>
            <a:r>
              <a:rPr sz="2400" spc="-10" dirty="0">
                <a:latin typeface="Arial"/>
                <a:cs typeface="Arial"/>
              </a:rPr>
              <a:t>needs</a:t>
            </a:r>
            <a:endParaRPr sz="2400">
              <a:latin typeface="Arial"/>
              <a:cs typeface="Arial"/>
            </a:endParaRPr>
          </a:p>
        </p:txBody>
      </p:sp>
      <p:pic>
        <p:nvPicPr>
          <p:cNvPr id="4" name="object 4"/>
          <p:cNvPicPr/>
          <p:nvPr/>
        </p:nvPicPr>
        <p:blipFill>
          <a:blip r:embed="Ra7d0e3ad77834615" cstate="print"/>
          <a:stretch>
            <a:fillRect/>
          </a:stretch>
        </p:blipFill>
        <p:spPr>
          <a:xfrm>
            <a:off x="4874831" y="2181225"/>
            <a:ext cx="5667044" cy="3570236"/>
          </a:xfrm>
          <a:prstGeom prst="rect">
            <a:avLst/>
          </a:prstGeom>
        </p:spPr>
      </p:pic>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201" y="367986"/>
            <a:ext cx="4429125" cy="574040"/>
          </a:xfrm>
          <a:prstGeom prst="rect">
            <a:avLst/>
          </a:prstGeom>
        </p:spPr>
        <p:txBody>
          <a:bodyPr vert="horz" wrap="square" lIns="0" tIns="12700" rIns="0" bIns="0" rtlCol="0">
            <a:spAutoFit/>
          </a:bodyPr>
          <a:lstStyle/>
          <a:p>
            <a:pPr marL="12700">
              <a:lnSpc>
                <a:spcPct val="100000"/>
              </a:lnSpc>
              <a:spcBef>
                <a:spcPts val="100"/>
              </a:spcBef>
            </a:pPr>
            <a:r>
              <a:rPr dirty="0"/>
              <a:t>Resource</a:t>
            </a:r>
            <a:r>
              <a:rPr spc="-180" dirty="0"/>
              <a:t> </a:t>
            </a:r>
            <a:r>
              <a:rPr spc="-10" dirty="0"/>
              <a:t>Allocation</a:t>
            </a:r>
          </a:p>
        </p:txBody>
      </p:sp>
      <p:sp>
        <p:nvSpPr>
          <p:cNvPr id="3" name="object 3"/>
          <p:cNvSpPr txBox="1"/>
          <p:nvPr/>
        </p:nvSpPr>
        <p:spPr>
          <a:xfrm>
            <a:off x="6645626" y="884664"/>
            <a:ext cx="4315460" cy="2711450"/>
          </a:xfrm>
          <a:prstGeom prst="rect">
            <a:avLst/>
          </a:prstGeom>
        </p:spPr>
        <p:txBody>
          <a:bodyPr vert="horz" wrap="square" lIns="0" tIns="96520" rIns="0" bIns="0" rtlCol="0">
            <a:spAutoFit/>
          </a:bodyPr>
          <a:lstStyle/>
          <a:p>
            <a:pPr marL="240665" indent="-227965">
              <a:lnSpc>
                <a:spcPct val="100000"/>
              </a:lnSpc>
              <a:spcBef>
                <a:spcPts val="760"/>
              </a:spcBef>
              <a:buFont typeface="Wingdings"/>
              <a:buChar char=""/>
              <a:tabLst>
                <a:tab pos="240665" algn="l"/>
              </a:tabLst>
            </a:pPr>
            <a:r>
              <a:rPr sz="2800" dirty="0">
                <a:latin typeface="Arial"/>
                <a:cs typeface="Arial"/>
              </a:rPr>
              <a:t>Essential</a:t>
            </a:r>
            <a:r>
              <a:rPr sz="2800" spc="-90" dirty="0">
                <a:latin typeface="Arial"/>
                <a:cs typeface="Arial"/>
              </a:rPr>
              <a:t> </a:t>
            </a:r>
            <a:r>
              <a:rPr sz="2800" spc="-10" dirty="0">
                <a:latin typeface="Arial"/>
                <a:cs typeface="Arial"/>
              </a:rPr>
              <a:t>Supplies</a:t>
            </a:r>
            <a:endParaRPr sz="2800">
              <a:latin typeface="Arial"/>
              <a:cs typeface="Arial"/>
            </a:endParaRPr>
          </a:p>
          <a:p>
            <a:pPr marL="241300" marR="5080" indent="-228600">
              <a:lnSpc>
                <a:spcPts val="3020"/>
              </a:lnSpc>
              <a:spcBef>
                <a:spcPts val="1045"/>
              </a:spcBef>
              <a:buFont typeface="Wingdings"/>
              <a:buChar char=""/>
              <a:tabLst>
                <a:tab pos="241300" algn="l"/>
              </a:tabLst>
            </a:pPr>
            <a:r>
              <a:rPr sz="2800" dirty="0">
                <a:latin typeface="Arial"/>
                <a:cs typeface="Arial"/>
              </a:rPr>
              <a:t>Stockpiling</a:t>
            </a:r>
            <a:r>
              <a:rPr sz="2800" spc="-85" dirty="0">
                <a:latin typeface="Arial"/>
                <a:cs typeface="Arial"/>
              </a:rPr>
              <a:t> </a:t>
            </a:r>
            <a:r>
              <a:rPr sz="2800" spc="-10" dirty="0">
                <a:latin typeface="Arial"/>
                <a:cs typeface="Arial"/>
              </a:rPr>
              <a:t>dialysis </a:t>
            </a:r>
            <a:r>
              <a:rPr sz="2800" dirty="0">
                <a:latin typeface="Arial"/>
                <a:cs typeface="Arial"/>
              </a:rPr>
              <a:t>supplies</a:t>
            </a:r>
            <a:r>
              <a:rPr sz="2800" spc="-80" dirty="0">
                <a:latin typeface="Arial"/>
                <a:cs typeface="Arial"/>
              </a:rPr>
              <a:t> </a:t>
            </a:r>
            <a:r>
              <a:rPr sz="2800" dirty="0">
                <a:latin typeface="Arial"/>
                <a:cs typeface="Arial"/>
              </a:rPr>
              <a:t>(dialyzers,</a:t>
            </a:r>
            <a:r>
              <a:rPr sz="2800" spc="-95" dirty="0">
                <a:latin typeface="Arial"/>
                <a:cs typeface="Arial"/>
              </a:rPr>
              <a:t> </a:t>
            </a:r>
            <a:r>
              <a:rPr sz="2800" spc="-10" dirty="0">
                <a:latin typeface="Arial"/>
                <a:cs typeface="Arial"/>
              </a:rPr>
              <a:t>fluids, etc.)</a:t>
            </a:r>
            <a:endParaRPr sz="2800">
              <a:latin typeface="Arial"/>
              <a:cs typeface="Arial"/>
            </a:endParaRPr>
          </a:p>
          <a:p>
            <a:pPr marL="240029" marR="560070" indent="-227965">
              <a:lnSpc>
                <a:spcPts val="3030"/>
              </a:lnSpc>
              <a:spcBef>
                <a:spcPts val="1010"/>
              </a:spcBef>
              <a:buFont typeface="Wingdings"/>
              <a:buChar char=""/>
              <a:tabLst>
                <a:tab pos="241300" algn="l"/>
              </a:tabLst>
            </a:pPr>
            <a:r>
              <a:rPr sz="2800" dirty="0">
                <a:latin typeface="Arial"/>
                <a:cs typeface="Arial"/>
              </a:rPr>
              <a:t>Backup</a:t>
            </a:r>
            <a:r>
              <a:rPr sz="2800" spc="-75" dirty="0">
                <a:latin typeface="Arial"/>
                <a:cs typeface="Arial"/>
              </a:rPr>
              <a:t> </a:t>
            </a:r>
            <a:r>
              <a:rPr sz="2800" dirty="0">
                <a:latin typeface="Arial"/>
                <a:cs typeface="Arial"/>
              </a:rPr>
              <a:t>generators</a:t>
            </a:r>
            <a:r>
              <a:rPr sz="2800" spc="-70" dirty="0">
                <a:latin typeface="Arial"/>
                <a:cs typeface="Arial"/>
              </a:rPr>
              <a:t> </a:t>
            </a:r>
            <a:r>
              <a:rPr sz="2800" spc="-25" dirty="0">
                <a:latin typeface="Arial"/>
                <a:cs typeface="Arial"/>
              </a:rPr>
              <a:t>for 	</a:t>
            </a:r>
            <a:r>
              <a:rPr sz="2800" spc="-10" dirty="0">
                <a:latin typeface="Arial"/>
                <a:cs typeface="Arial"/>
              </a:rPr>
              <a:t>clinics.</a:t>
            </a:r>
            <a:endParaRPr sz="2800">
              <a:latin typeface="Arial"/>
              <a:cs typeface="Arial"/>
            </a:endParaRPr>
          </a:p>
        </p:txBody>
      </p:sp>
      <p:pic>
        <p:nvPicPr>
          <p:cNvPr id="4" name="object 4"/>
          <p:cNvPicPr/>
          <p:nvPr/>
        </p:nvPicPr>
        <p:blipFill>
          <a:blip r:embed="Rdaaf3ab795be4893" cstate="print"/>
          <a:stretch>
            <a:fillRect/>
          </a:stretch>
        </p:blipFill>
        <p:spPr>
          <a:xfrm>
            <a:off x="836612" y="987972"/>
            <a:ext cx="5070195" cy="5322048"/>
          </a:xfrm>
          <a:prstGeom prst="rect">
            <a:avLst/>
          </a:prstGeom>
        </p:spPr>
      </p:pic>
      <p:sp>
        <p:nvSpPr>
          <p:cNvPr id="5" name="object 5"/>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201" y="367986"/>
            <a:ext cx="3041650" cy="574040"/>
          </a:xfrm>
          <a:prstGeom prst="rect">
            <a:avLst/>
          </a:prstGeom>
        </p:spPr>
        <p:txBody>
          <a:bodyPr vert="horz" wrap="square" lIns="0" tIns="12700" rIns="0" bIns="0" rtlCol="0">
            <a:spAutoFit/>
          </a:bodyPr>
          <a:lstStyle/>
          <a:p>
            <a:pPr marL="12700">
              <a:lnSpc>
                <a:spcPct val="100000"/>
              </a:lnSpc>
              <a:spcBef>
                <a:spcPts val="100"/>
              </a:spcBef>
            </a:pPr>
            <a:r>
              <a:rPr spc="-50" dirty="0"/>
              <a:t>PREPARAR-C</a:t>
            </a:r>
          </a:p>
        </p:txBody>
      </p:sp>
      <p:sp>
        <p:nvSpPr>
          <p:cNvPr id="3" name="object 3"/>
          <p:cNvSpPr txBox="1"/>
          <p:nvPr/>
        </p:nvSpPr>
        <p:spPr>
          <a:xfrm>
            <a:off x="309737" y="900878"/>
            <a:ext cx="4598670" cy="4621530"/>
          </a:xfrm>
          <a:prstGeom prst="rect">
            <a:avLst/>
          </a:prstGeom>
        </p:spPr>
        <p:txBody>
          <a:bodyPr vert="horz" wrap="square" lIns="0" tIns="180340" rIns="0" bIns="0" rtlCol="0">
            <a:spAutoFit/>
          </a:bodyPr>
          <a:lstStyle/>
          <a:p>
            <a:pPr marL="99695">
              <a:lnSpc>
                <a:spcPct val="100000"/>
              </a:lnSpc>
              <a:spcBef>
                <a:spcPts val="1420"/>
              </a:spcBef>
            </a:pPr>
            <a:r>
              <a:rPr sz="2800" b="1" dirty="0">
                <a:latin typeface="Arial"/>
                <a:cs typeface="Arial"/>
              </a:rPr>
              <a:t>How</a:t>
            </a:r>
            <a:r>
              <a:rPr sz="2800" b="1" spc="-70" dirty="0">
                <a:latin typeface="Arial"/>
                <a:cs typeface="Arial"/>
              </a:rPr>
              <a:t> </a:t>
            </a:r>
            <a:r>
              <a:rPr sz="2800" b="1" dirty="0">
                <a:latin typeface="Arial"/>
                <a:cs typeface="Arial"/>
              </a:rPr>
              <a:t>does</a:t>
            </a:r>
            <a:r>
              <a:rPr sz="2800" b="1" spc="-30" dirty="0">
                <a:latin typeface="Arial"/>
                <a:cs typeface="Arial"/>
              </a:rPr>
              <a:t> </a:t>
            </a:r>
            <a:r>
              <a:rPr sz="2800" b="1" dirty="0">
                <a:latin typeface="Arial"/>
                <a:cs typeface="Arial"/>
              </a:rPr>
              <a:t>it</a:t>
            </a:r>
            <a:r>
              <a:rPr sz="2800" b="1" spc="-65" dirty="0">
                <a:latin typeface="Arial"/>
                <a:cs typeface="Arial"/>
              </a:rPr>
              <a:t> </a:t>
            </a:r>
            <a:r>
              <a:rPr sz="2800" b="1" dirty="0">
                <a:latin typeface="Arial"/>
                <a:cs typeface="Arial"/>
              </a:rPr>
              <a:t>come</a:t>
            </a:r>
            <a:r>
              <a:rPr sz="2800" b="1" spc="-40" dirty="0">
                <a:latin typeface="Arial"/>
                <a:cs typeface="Arial"/>
              </a:rPr>
              <a:t> </a:t>
            </a:r>
            <a:r>
              <a:rPr sz="2800" b="1" spc="-10" dirty="0">
                <a:latin typeface="Arial"/>
                <a:cs typeface="Arial"/>
              </a:rPr>
              <a:t>about?</a:t>
            </a:r>
            <a:endParaRPr sz="2800" dirty="0">
              <a:latin typeface="Arial"/>
              <a:cs typeface="Arial"/>
            </a:endParaRPr>
          </a:p>
          <a:p>
            <a:pPr marL="12700" marR="271145">
              <a:lnSpc>
                <a:spcPct val="100000"/>
              </a:lnSpc>
              <a:spcBef>
                <a:spcPts val="715"/>
              </a:spcBef>
            </a:pPr>
            <a:r>
              <a:rPr sz="1500" dirty="0">
                <a:highlight>
                  <a:srgbClr val="FFFF00"/>
                </a:highlight>
                <a:latin typeface="Arial"/>
                <a:cs typeface="Arial"/>
              </a:rPr>
              <a:t>The</a:t>
            </a:r>
            <a:r>
              <a:rPr sz="1500" spc="-40" dirty="0">
                <a:highlight>
                  <a:srgbClr val="FFFF00"/>
                </a:highlight>
                <a:latin typeface="Arial"/>
                <a:cs typeface="Arial"/>
              </a:rPr>
              <a:t> </a:t>
            </a:r>
            <a:r>
              <a:rPr sz="1500" dirty="0">
                <a:highlight>
                  <a:srgbClr val="FFFF00"/>
                </a:highlight>
                <a:latin typeface="Arial"/>
                <a:cs typeface="Arial"/>
              </a:rPr>
              <a:t>Puerto</a:t>
            </a:r>
            <a:r>
              <a:rPr sz="1500" spc="-50" dirty="0">
                <a:highlight>
                  <a:srgbClr val="FFFF00"/>
                </a:highlight>
                <a:latin typeface="Arial"/>
                <a:cs typeface="Arial"/>
              </a:rPr>
              <a:t> </a:t>
            </a:r>
            <a:r>
              <a:rPr sz="1500" dirty="0">
                <a:highlight>
                  <a:srgbClr val="FFFF00"/>
                </a:highlight>
                <a:latin typeface="Arial"/>
                <a:cs typeface="Arial"/>
              </a:rPr>
              <a:t>Rico</a:t>
            </a:r>
            <a:r>
              <a:rPr sz="1500" spc="-35" dirty="0">
                <a:highlight>
                  <a:srgbClr val="FFFF00"/>
                </a:highlight>
                <a:latin typeface="Arial"/>
                <a:cs typeface="Arial"/>
              </a:rPr>
              <a:t> </a:t>
            </a:r>
            <a:r>
              <a:rPr sz="1500" dirty="0">
                <a:highlight>
                  <a:srgbClr val="FFFF00"/>
                </a:highlight>
                <a:latin typeface="Arial"/>
                <a:cs typeface="Arial"/>
              </a:rPr>
              <a:t>Emergency</a:t>
            </a:r>
            <a:r>
              <a:rPr sz="1500" spc="-60" dirty="0">
                <a:highlight>
                  <a:srgbClr val="FFFF00"/>
                </a:highlight>
                <a:latin typeface="Arial"/>
                <a:cs typeface="Arial"/>
              </a:rPr>
              <a:t> </a:t>
            </a:r>
            <a:r>
              <a:rPr sz="1500" dirty="0">
                <a:highlight>
                  <a:srgbClr val="FFFF00"/>
                </a:highlight>
                <a:latin typeface="Arial"/>
                <a:cs typeface="Arial"/>
              </a:rPr>
              <a:t>Preparedness</a:t>
            </a:r>
            <a:r>
              <a:rPr sz="1500" spc="-65" dirty="0">
                <a:highlight>
                  <a:srgbClr val="FFFF00"/>
                </a:highlight>
                <a:latin typeface="Arial"/>
                <a:cs typeface="Arial"/>
              </a:rPr>
              <a:t> </a:t>
            </a:r>
            <a:r>
              <a:rPr sz="1500" spc="-25" dirty="0">
                <a:highlight>
                  <a:srgbClr val="FFFF00"/>
                </a:highlight>
                <a:latin typeface="Arial"/>
                <a:cs typeface="Arial"/>
              </a:rPr>
              <a:t>and </a:t>
            </a:r>
            <a:r>
              <a:rPr sz="1500" spc="-10" dirty="0">
                <a:highlight>
                  <a:srgbClr val="FFFF00"/>
                </a:highlight>
                <a:latin typeface="Arial"/>
                <a:cs typeface="Arial"/>
              </a:rPr>
              <a:t>Response</a:t>
            </a:r>
            <a:r>
              <a:rPr sz="1500" spc="-100" dirty="0">
                <a:highlight>
                  <a:srgbClr val="FFFF00"/>
                </a:highlight>
                <a:latin typeface="Arial"/>
                <a:cs typeface="Arial"/>
              </a:rPr>
              <a:t> </a:t>
            </a:r>
            <a:r>
              <a:rPr sz="1500" dirty="0">
                <a:highlight>
                  <a:srgbClr val="FFFF00"/>
                </a:highlight>
                <a:latin typeface="Arial"/>
                <a:cs typeface="Arial"/>
              </a:rPr>
              <a:t>Activities</a:t>
            </a:r>
            <a:r>
              <a:rPr sz="1500" spc="-10" dirty="0">
                <a:highlight>
                  <a:srgbClr val="FFFF00"/>
                </a:highlight>
                <a:latin typeface="Arial"/>
                <a:cs typeface="Arial"/>
              </a:rPr>
              <a:t> </a:t>
            </a:r>
            <a:r>
              <a:rPr sz="1500" dirty="0">
                <a:highlight>
                  <a:srgbClr val="FFFF00"/>
                </a:highlight>
                <a:latin typeface="Arial"/>
                <a:cs typeface="Arial"/>
              </a:rPr>
              <a:t>Renal</a:t>
            </a:r>
            <a:r>
              <a:rPr sz="1500" spc="5" dirty="0">
                <a:highlight>
                  <a:srgbClr val="FFFF00"/>
                </a:highlight>
                <a:latin typeface="Arial"/>
                <a:cs typeface="Arial"/>
              </a:rPr>
              <a:t> </a:t>
            </a:r>
            <a:r>
              <a:rPr sz="1500" dirty="0">
                <a:highlight>
                  <a:srgbClr val="FFFF00"/>
                </a:highlight>
                <a:latin typeface="Arial"/>
                <a:cs typeface="Arial"/>
              </a:rPr>
              <a:t>Coalition</a:t>
            </a:r>
            <a:r>
              <a:rPr sz="1500" spc="-5" dirty="0">
                <a:highlight>
                  <a:srgbClr val="FFFF00"/>
                </a:highlight>
                <a:latin typeface="Arial"/>
                <a:cs typeface="Arial"/>
              </a:rPr>
              <a:t> </a:t>
            </a:r>
            <a:r>
              <a:rPr sz="1500" spc="-30" dirty="0">
                <a:highlight>
                  <a:srgbClr val="FFFF00"/>
                </a:highlight>
                <a:latin typeface="Arial"/>
                <a:cs typeface="Arial"/>
              </a:rPr>
              <a:t>PREPARAR-</a:t>
            </a:r>
            <a:r>
              <a:rPr sz="1500" spc="-50" dirty="0">
                <a:highlight>
                  <a:srgbClr val="FFFF00"/>
                </a:highlight>
                <a:latin typeface="Arial"/>
                <a:cs typeface="Arial"/>
              </a:rPr>
              <a:t>C </a:t>
            </a:r>
            <a:r>
              <a:rPr sz="1500" dirty="0">
                <a:latin typeface="Arial"/>
                <a:cs typeface="Arial"/>
              </a:rPr>
              <a:t>brings</a:t>
            </a:r>
            <a:r>
              <a:rPr sz="1500" spc="-15" dirty="0">
                <a:latin typeface="Arial"/>
                <a:cs typeface="Arial"/>
              </a:rPr>
              <a:t> </a:t>
            </a:r>
            <a:r>
              <a:rPr sz="1500" dirty="0">
                <a:latin typeface="Arial"/>
                <a:cs typeface="Arial"/>
              </a:rPr>
              <a:t>together</a:t>
            </a:r>
            <a:r>
              <a:rPr sz="1500" spc="-30" dirty="0">
                <a:latin typeface="Arial"/>
                <a:cs typeface="Arial"/>
              </a:rPr>
              <a:t> </a:t>
            </a:r>
            <a:r>
              <a:rPr sz="1500" spc="-10" dirty="0">
                <a:latin typeface="Arial"/>
                <a:cs typeface="Arial"/>
              </a:rPr>
              <a:t>representatives</a:t>
            </a:r>
            <a:r>
              <a:rPr sz="1500" spc="-30" dirty="0">
                <a:latin typeface="Arial"/>
                <a:cs typeface="Arial"/>
              </a:rPr>
              <a:t> </a:t>
            </a:r>
            <a:r>
              <a:rPr sz="1500" dirty="0">
                <a:latin typeface="Arial"/>
                <a:cs typeface="Arial"/>
              </a:rPr>
              <a:t>from</a:t>
            </a:r>
            <a:r>
              <a:rPr sz="1500" spc="-10" dirty="0">
                <a:latin typeface="Arial"/>
                <a:cs typeface="Arial"/>
              </a:rPr>
              <a:t> organizations </a:t>
            </a:r>
            <a:r>
              <a:rPr sz="1500" dirty="0">
                <a:latin typeface="Arial"/>
                <a:cs typeface="Arial"/>
              </a:rPr>
              <a:t>and</a:t>
            </a:r>
            <a:r>
              <a:rPr sz="1500" spc="-40" dirty="0">
                <a:latin typeface="Arial"/>
                <a:cs typeface="Arial"/>
              </a:rPr>
              <a:t> </a:t>
            </a:r>
            <a:r>
              <a:rPr sz="1500" dirty="0">
                <a:latin typeface="Arial"/>
                <a:cs typeface="Arial"/>
              </a:rPr>
              <a:t>companies</a:t>
            </a:r>
            <a:r>
              <a:rPr sz="1500" spc="-60" dirty="0">
                <a:latin typeface="Arial"/>
                <a:cs typeface="Arial"/>
              </a:rPr>
              <a:t> </a:t>
            </a:r>
            <a:r>
              <a:rPr sz="1500" dirty="0">
                <a:latin typeface="Arial"/>
                <a:cs typeface="Arial"/>
              </a:rPr>
              <a:t>that</a:t>
            </a:r>
            <a:r>
              <a:rPr sz="1500" spc="-50" dirty="0">
                <a:latin typeface="Arial"/>
                <a:cs typeface="Arial"/>
              </a:rPr>
              <a:t> </a:t>
            </a:r>
            <a:r>
              <a:rPr sz="1500" dirty="0">
                <a:latin typeface="Arial"/>
                <a:cs typeface="Arial"/>
              </a:rPr>
              <a:t>provide</a:t>
            </a:r>
            <a:r>
              <a:rPr sz="1500" spc="-30" dirty="0">
                <a:latin typeface="Arial"/>
                <a:cs typeface="Arial"/>
              </a:rPr>
              <a:t> </a:t>
            </a:r>
            <a:r>
              <a:rPr sz="1500" dirty="0">
                <a:latin typeface="Arial"/>
                <a:cs typeface="Arial"/>
              </a:rPr>
              <a:t>dialysis</a:t>
            </a:r>
            <a:r>
              <a:rPr sz="1500" spc="-25" dirty="0">
                <a:latin typeface="Arial"/>
                <a:cs typeface="Arial"/>
              </a:rPr>
              <a:t> </a:t>
            </a:r>
            <a:r>
              <a:rPr sz="1500" dirty="0">
                <a:latin typeface="Arial"/>
                <a:cs typeface="Arial"/>
              </a:rPr>
              <a:t>services</a:t>
            </a:r>
            <a:r>
              <a:rPr sz="1500" spc="-40" dirty="0">
                <a:latin typeface="Arial"/>
                <a:cs typeface="Arial"/>
              </a:rPr>
              <a:t> </a:t>
            </a:r>
            <a:r>
              <a:rPr sz="1500" dirty="0">
                <a:latin typeface="Arial"/>
                <a:cs typeface="Arial"/>
              </a:rPr>
              <a:t>to</a:t>
            </a:r>
            <a:r>
              <a:rPr sz="1500" spc="-45" dirty="0">
                <a:latin typeface="Arial"/>
                <a:cs typeface="Arial"/>
              </a:rPr>
              <a:t> </a:t>
            </a:r>
            <a:r>
              <a:rPr sz="1500" spc="-25" dirty="0">
                <a:latin typeface="Arial"/>
                <a:cs typeface="Arial"/>
              </a:rPr>
              <a:t>the </a:t>
            </a:r>
            <a:r>
              <a:rPr sz="1500" dirty="0">
                <a:latin typeface="Arial"/>
                <a:cs typeface="Arial"/>
              </a:rPr>
              <a:t>renal</a:t>
            </a:r>
            <a:r>
              <a:rPr sz="1500" spc="-30" dirty="0">
                <a:latin typeface="Arial"/>
                <a:cs typeface="Arial"/>
              </a:rPr>
              <a:t> </a:t>
            </a:r>
            <a:r>
              <a:rPr sz="1500" spc="-10" dirty="0">
                <a:latin typeface="Arial"/>
                <a:cs typeface="Arial"/>
              </a:rPr>
              <a:t>population.</a:t>
            </a:r>
            <a:endParaRPr sz="1500" dirty="0">
              <a:latin typeface="Arial"/>
              <a:cs typeface="Arial"/>
            </a:endParaRPr>
          </a:p>
          <a:p>
            <a:pPr marL="12700" marR="77470">
              <a:lnSpc>
                <a:spcPct val="100000"/>
              </a:lnSpc>
              <a:spcBef>
                <a:spcPts val="994"/>
              </a:spcBef>
            </a:pPr>
            <a:r>
              <a:rPr sz="1500" dirty="0">
                <a:latin typeface="Arial"/>
                <a:cs typeface="Arial"/>
              </a:rPr>
              <a:t>After</a:t>
            </a:r>
            <a:r>
              <a:rPr sz="1500" spc="-45" dirty="0">
                <a:latin typeface="Arial"/>
                <a:cs typeface="Arial"/>
              </a:rPr>
              <a:t> </a:t>
            </a:r>
            <a:r>
              <a:rPr sz="1500" dirty="0">
                <a:latin typeface="Arial"/>
                <a:cs typeface="Arial"/>
              </a:rPr>
              <a:t>the</a:t>
            </a:r>
            <a:r>
              <a:rPr sz="1500" spc="-40" dirty="0">
                <a:latin typeface="Arial"/>
                <a:cs typeface="Arial"/>
              </a:rPr>
              <a:t> </a:t>
            </a:r>
            <a:r>
              <a:rPr sz="1500" dirty="0">
                <a:latin typeface="Arial"/>
                <a:cs typeface="Arial"/>
              </a:rPr>
              <a:t>Hurricane</a:t>
            </a:r>
            <a:r>
              <a:rPr sz="1500" spc="-40" dirty="0">
                <a:latin typeface="Arial"/>
                <a:cs typeface="Arial"/>
              </a:rPr>
              <a:t> </a:t>
            </a:r>
            <a:r>
              <a:rPr sz="1500" dirty="0">
                <a:latin typeface="Arial"/>
                <a:cs typeface="Arial"/>
              </a:rPr>
              <a:t>Maria</a:t>
            </a:r>
            <a:r>
              <a:rPr sz="1500" spc="-30" dirty="0">
                <a:latin typeface="Arial"/>
                <a:cs typeface="Arial"/>
              </a:rPr>
              <a:t> </a:t>
            </a:r>
            <a:r>
              <a:rPr sz="1500" dirty="0">
                <a:latin typeface="Arial"/>
                <a:cs typeface="Arial"/>
              </a:rPr>
              <a:t>event</a:t>
            </a:r>
            <a:r>
              <a:rPr sz="1500" spc="-20" dirty="0">
                <a:latin typeface="Arial"/>
                <a:cs typeface="Arial"/>
              </a:rPr>
              <a:t> </a:t>
            </a:r>
            <a:r>
              <a:rPr sz="1500" dirty="0">
                <a:latin typeface="Arial"/>
                <a:cs typeface="Arial"/>
              </a:rPr>
              <a:t>in</a:t>
            </a:r>
            <a:r>
              <a:rPr sz="1500" spc="-30" dirty="0">
                <a:latin typeface="Arial"/>
                <a:cs typeface="Arial"/>
              </a:rPr>
              <a:t> </a:t>
            </a:r>
            <a:r>
              <a:rPr sz="1500" dirty="0">
                <a:latin typeface="Arial"/>
                <a:cs typeface="Arial"/>
              </a:rPr>
              <a:t>Puerto</a:t>
            </a:r>
            <a:r>
              <a:rPr sz="1500" spc="-40" dirty="0">
                <a:latin typeface="Arial"/>
                <a:cs typeface="Arial"/>
              </a:rPr>
              <a:t> </a:t>
            </a:r>
            <a:r>
              <a:rPr sz="1500" dirty="0">
                <a:latin typeface="Arial"/>
                <a:cs typeface="Arial"/>
              </a:rPr>
              <a:t>Rico,</a:t>
            </a:r>
            <a:r>
              <a:rPr sz="1500" spc="-35" dirty="0">
                <a:latin typeface="Arial"/>
                <a:cs typeface="Arial"/>
              </a:rPr>
              <a:t> </a:t>
            </a:r>
            <a:r>
              <a:rPr sz="1500" spc="-25" dirty="0">
                <a:latin typeface="Arial"/>
                <a:cs typeface="Arial"/>
              </a:rPr>
              <a:t>the </a:t>
            </a:r>
            <a:r>
              <a:rPr sz="1500" dirty="0">
                <a:latin typeface="Arial"/>
                <a:cs typeface="Arial"/>
              </a:rPr>
              <a:t>companies</a:t>
            </a:r>
            <a:r>
              <a:rPr sz="1500" spc="-45" dirty="0">
                <a:latin typeface="Arial"/>
                <a:cs typeface="Arial"/>
              </a:rPr>
              <a:t> </a:t>
            </a:r>
            <a:r>
              <a:rPr sz="1500" dirty="0">
                <a:latin typeface="Arial"/>
                <a:cs typeface="Arial"/>
              </a:rPr>
              <a:t>that</a:t>
            </a:r>
            <a:r>
              <a:rPr sz="1500" spc="-60" dirty="0">
                <a:latin typeface="Arial"/>
                <a:cs typeface="Arial"/>
              </a:rPr>
              <a:t> </a:t>
            </a:r>
            <a:r>
              <a:rPr sz="1500" dirty="0">
                <a:latin typeface="Arial"/>
                <a:cs typeface="Arial"/>
              </a:rPr>
              <a:t>manage</a:t>
            </a:r>
            <a:r>
              <a:rPr sz="1500" spc="-30" dirty="0">
                <a:latin typeface="Arial"/>
                <a:cs typeface="Arial"/>
              </a:rPr>
              <a:t> </a:t>
            </a:r>
            <a:r>
              <a:rPr sz="1500" dirty="0">
                <a:latin typeface="Arial"/>
                <a:cs typeface="Arial"/>
              </a:rPr>
              <a:t>dialysis</a:t>
            </a:r>
            <a:r>
              <a:rPr sz="1500" spc="-25" dirty="0">
                <a:latin typeface="Arial"/>
                <a:cs typeface="Arial"/>
              </a:rPr>
              <a:t> </a:t>
            </a:r>
            <a:r>
              <a:rPr sz="1500" dirty="0">
                <a:latin typeface="Arial"/>
                <a:cs typeface="Arial"/>
              </a:rPr>
              <a:t>centers</a:t>
            </a:r>
            <a:r>
              <a:rPr sz="1500" spc="-70" dirty="0">
                <a:latin typeface="Arial"/>
                <a:cs typeface="Arial"/>
              </a:rPr>
              <a:t> </a:t>
            </a:r>
            <a:r>
              <a:rPr sz="1500" dirty="0">
                <a:latin typeface="Arial"/>
                <a:cs typeface="Arial"/>
              </a:rPr>
              <a:t>and</a:t>
            </a:r>
            <a:r>
              <a:rPr sz="1500" spc="-35" dirty="0">
                <a:latin typeface="Arial"/>
                <a:cs typeface="Arial"/>
              </a:rPr>
              <a:t> </a:t>
            </a:r>
            <a:r>
              <a:rPr sz="1500" spc="-25" dirty="0">
                <a:latin typeface="Arial"/>
                <a:cs typeface="Arial"/>
              </a:rPr>
              <a:t>the </a:t>
            </a:r>
            <a:r>
              <a:rPr sz="1500" dirty="0">
                <a:latin typeface="Arial"/>
                <a:cs typeface="Arial"/>
              </a:rPr>
              <a:t>Puerto</a:t>
            </a:r>
            <a:r>
              <a:rPr sz="1500" spc="-45" dirty="0">
                <a:latin typeface="Arial"/>
                <a:cs typeface="Arial"/>
              </a:rPr>
              <a:t> </a:t>
            </a:r>
            <a:r>
              <a:rPr sz="1500" dirty="0">
                <a:latin typeface="Arial"/>
                <a:cs typeface="Arial"/>
              </a:rPr>
              <a:t>Rico</a:t>
            </a:r>
            <a:r>
              <a:rPr sz="1500" spc="-20" dirty="0">
                <a:latin typeface="Arial"/>
                <a:cs typeface="Arial"/>
              </a:rPr>
              <a:t> </a:t>
            </a:r>
            <a:r>
              <a:rPr sz="1500" dirty="0">
                <a:latin typeface="Arial"/>
                <a:cs typeface="Arial"/>
              </a:rPr>
              <a:t>Department</a:t>
            </a:r>
            <a:r>
              <a:rPr sz="1500" spc="-55" dirty="0">
                <a:latin typeface="Arial"/>
                <a:cs typeface="Arial"/>
              </a:rPr>
              <a:t> </a:t>
            </a:r>
            <a:r>
              <a:rPr sz="1500" dirty="0">
                <a:latin typeface="Arial"/>
                <a:cs typeface="Arial"/>
              </a:rPr>
              <a:t>of</a:t>
            </a:r>
            <a:r>
              <a:rPr sz="1500" spc="-35" dirty="0">
                <a:latin typeface="Arial"/>
                <a:cs typeface="Arial"/>
              </a:rPr>
              <a:t> </a:t>
            </a:r>
            <a:r>
              <a:rPr sz="1500" dirty="0">
                <a:latin typeface="Arial"/>
                <a:cs typeface="Arial"/>
              </a:rPr>
              <a:t>Health</a:t>
            </a:r>
            <a:r>
              <a:rPr sz="1500" spc="-35" dirty="0">
                <a:latin typeface="Arial"/>
                <a:cs typeface="Arial"/>
              </a:rPr>
              <a:t> </a:t>
            </a:r>
            <a:r>
              <a:rPr sz="1500" dirty="0">
                <a:latin typeface="Arial"/>
                <a:cs typeface="Arial"/>
              </a:rPr>
              <a:t>joined</a:t>
            </a:r>
            <a:r>
              <a:rPr sz="1500" spc="-40" dirty="0">
                <a:latin typeface="Arial"/>
                <a:cs typeface="Arial"/>
              </a:rPr>
              <a:t> </a:t>
            </a:r>
            <a:r>
              <a:rPr sz="1500" dirty="0">
                <a:latin typeface="Arial"/>
                <a:cs typeface="Arial"/>
              </a:rPr>
              <a:t>forces</a:t>
            </a:r>
            <a:r>
              <a:rPr sz="1500" spc="-55" dirty="0">
                <a:latin typeface="Arial"/>
                <a:cs typeface="Arial"/>
              </a:rPr>
              <a:t> </a:t>
            </a:r>
            <a:r>
              <a:rPr sz="1500" spc="-25" dirty="0">
                <a:latin typeface="Arial"/>
                <a:cs typeface="Arial"/>
              </a:rPr>
              <a:t>to </a:t>
            </a:r>
            <a:r>
              <a:rPr sz="1500" dirty="0">
                <a:latin typeface="Arial"/>
                <a:cs typeface="Arial"/>
              </a:rPr>
              <a:t>develop</a:t>
            </a:r>
            <a:r>
              <a:rPr sz="1500" spc="-35" dirty="0">
                <a:latin typeface="Arial"/>
                <a:cs typeface="Arial"/>
              </a:rPr>
              <a:t> </a:t>
            </a:r>
            <a:r>
              <a:rPr sz="1500" dirty="0">
                <a:latin typeface="Arial"/>
                <a:cs typeface="Arial"/>
              </a:rPr>
              <a:t>an</a:t>
            </a:r>
            <a:r>
              <a:rPr sz="1500" spc="-40" dirty="0">
                <a:latin typeface="Arial"/>
                <a:cs typeface="Arial"/>
              </a:rPr>
              <a:t> </a:t>
            </a:r>
            <a:r>
              <a:rPr sz="1500" dirty="0">
                <a:latin typeface="Arial"/>
                <a:cs typeface="Arial"/>
              </a:rPr>
              <a:t>emergency</a:t>
            </a:r>
            <a:r>
              <a:rPr sz="1500" spc="-65" dirty="0">
                <a:latin typeface="Arial"/>
                <a:cs typeface="Arial"/>
              </a:rPr>
              <a:t> </a:t>
            </a:r>
            <a:r>
              <a:rPr sz="1500" dirty="0">
                <a:latin typeface="Arial"/>
                <a:cs typeface="Arial"/>
              </a:rPr>
              <a:t>management</a:t>
            </a:r>
            <a:r>
              <a:rPr sz="1500" spc="-55" dirty="0">
                <a:latin typeface="Arial"/>
                <a:cs typeface="Arial"/>
              </a:rPr>
              <a:t> </a:t>
            </a:r>
            <a:r>
              <a:rPr sz="1500" dirty="0">
                <a:latin typeface="Arial"/>
                <a:cs typeface="Arial"/>
              </a:rPr>
              <a:t>plan</a:t>
            </a:r>
            <a:r>
              <a:rPr sz="1500" spc="-45" dirty="0">
                <a:latin typeface="Arial"/>
                <a:cs typeface="Arial"/>
              </a:rPr>
              <a:t> </a:t>
            </a:r>
            <a:r>
              <a:rPr sz="1500" dirty="0">
                <a:latin typeface="Arial"/>
                <a:cs typeface="Arial"/>
              </a:rPr>
              <a:t>focused</a:t>
            </a:r>
            <a:r>
              <a:rPr sz="1500" spc="-60" dirty="0">
                <a:latin typeface="Arial"/>
                <a:cs typeface="Arial"/>
              </a:rPr>
              <a:t> </a:t>
            </a:r>
            <a:r>
              <a:rPr sz="1500" spc="-25" dirty="0">
                <a:latin typeface="Arial"/>
                <a:cs typeface="Arial"/>
              </a:rPr>
              <a:t>on </a:t>
            </a:r>
            <a:r>
              <a:rPr sz="1500" dirty="0">
                <a:latin typeface="Arial"/>
                <a:cs typeface="Arial"/>
              </a:rPr>
              <a:t>preparedness</a:t>
            </a:r>
            <a:r>
              <a:rPr sz="1500" spc="-65" dirty="0">
                <a:latin typeface="Arial"/>
                <a:cs typeface="Arial"/>
              </a:rPr>
              <a:t> </a:t>
            </a:r>
            <a:r>
              <a:rPr sz="1500" dirty="0">
                <a:latin typeface="Arial"/>
                <a:cs typeface="Arial"/>
              </a:rPr>
              <a:t>and</a:t>
            </a:r>
            <a:r>
              <a:rPr sz="1500" spc="-30" dirty="0">
                <a:latin typeface="Arial"/>
                <a:cs typeface="Arial"/>
              </a:rPr>
              <a:t> </a:t>
            </a:r>
            <a:r>
              <a:rPr sz="1500" dirty="0">
                <a:latin typeface="Arial"/>
                <a:cs typeface="Arial"/>
              </a:rPr>
              <a:t>response</a:t>
            </a:r>
            <a:r>
              <a:rPr sz="1500" spc="-55" dirty="0">
                <a:latin typeface="Arial"/>
                <a:cs typeface="Arial"/>
              </a:rPr>
              <a:t> </a:t>
            </a:r>
            <a:r>
              <a:rPr sz="1500" dirty="0">
                <a:latin typeface="Arial"/>
                <a:cs typeface="Arial"/>
              </a:rPr>
              <a:t>activities</a:t>
            </a:r>
            <a:r>
              <a:rPr sz="1500" spc="-35" dirty="0">
                <a:latin typeface="Arial"/>
                <a:cs typeface="Arial"/>
              </a:rPr>
              <a:t> </a:t>
            </a:r>
            <a:r>
              <a:rPr sz="1500" dirty="0">
                <a:latin typeface="Arial"/>
                <a:cs typeface="Arial"/>
              </a:rPr>
              <a:t>for</a:t>
            </a:r>
            <a:r>
              <a:rPr sz="1500" spc="-30" dirty="0">
                <a:latin typeface="Arial"/>
                <a:cs typeface="Arial"/>
              </a:rPr>
              <a:t> </a:t>
            </a:r>
            <a:r>
              <a:rPr sz="1500" dirty="0">
                <a:latin typeface="Arial"/>
                <a:cs typeface="Arial"/>
              </a:rPr>
              <a:t>the</a:t>
            </a:r>
            <a:r>
              <a:rPr sz="1500" spc="-40" dirty="0">
                <a:latin typeface="Arial"/>
                <a:cs typeface="Arial"/>
              </a:rPr>
              <a:t> </a:t>
            </a:r>
            <a:r>
              <a:rPr sz="1500" spc="-10" dirty="0">
                <a:latin typeface="Arial"/>
                <a:cs typeface="Arial"/>
              </a:rPr>
              <a:t>dialysis </a:t>
            </a:r>
            <a:r>
              <a:rPr sz="1500" dirty="0">
                <a:latin typeface="Arial"/>
                <a:cs typeface="Arial"/>
              </a:rPr>
              <a:t>population.</a:t>
            </a:r>
            <a:r>
              <a:rPr sz="1500" spc="-75" dirty="0">
                <a:latin typeface="Arial"/>
                <a:cs typeface="Arial"/>
              </a:rPr>
              <a:t> </a:t>
            </a:r>
            <a:r>
              <a:rPr sz="1500" dirty="0">
                <a:latin typeface="Arial"/>
                <a:cs typeface="Arial"/>
              </a:rPr>
              <a:t>This</a:t>
            </a:r>
            <a:r>
              <a:rPr sz="1500" spc="-40" dirty="0">
                <a:latin typeface="Arial"/>
                <a:cs typeface="Arial"/>
              </a:rPr>
              <a:t> </a:t>
            </a:r>
            <a:r>
              <a:rPr sz="1500" dirty="0">
                <a:latin typeface="Arial"/>
                <a:cs typeface="Arial"/>
              </a:rPr>
              <a:t>will</a:t>
            </a:r>
            <a:r>
              <a:rPr sz="1500" spc="10" dirty="0">
                <a:latin typeface="Arial"/>
                <a:cs typeface="Arial"/>
              </a:rPr>
              <a:t> </a:t>
            </a:r>
            <a:r>
              <a:rPr sz="1500" dirty="0">
                <a:latin typeface="Arial"/>
                <a:cs typeface="Arial"/>
              </a:rPr>
              <a:t>ensure</a:t>
            </a:r>
            <a:r>
              <a:rPr sz="1500" spc="-35" dirty="0">
                <a:latin typeface="Arial"/>
                <a:cs typeface="Arial"/>
              </a:rPr>
              <a:t> </a:t>
            </a:r>
            <a:r>
              <a:rPr sz="1500" dirty="0">
                <a:latin typeface="Arial"/>
                <a:cs typeface="Arial"/>
              </a:rPr>
              <a:t>the</a:t>
            </a:r>
            <a:r>
              <a:rPr sz="1500" spc="-40" dirty="0">
                <a:latin typeface="Arial"/>
                <a:cs typeface="Arial"/>
              </a:rPr>
              <a:t> </a:t>
            </a:r>
            <a:r>
              <a:rPr sz="1500" dirty="0">
                <a:latin typeface="Arial"/>
                <a:cs typeface="Arial"/>
              </a:rPr>
              <a:t>continuity</a:t>
            </a:r>
            <a:r>
              <a:rPr sz="1500" spc="-60" dirty="0">
                <a:latin typeface="Arial"/>
                <a:cs typeface="Arial"/>
              </a:rPr>
              <a:t> </a:t>
            </a:r>
            <a:r>
              <a:rPr sz="1500" dirty="0">
                <a:latin typeface="Arial"/>
                <a:cs typeface="Arial"/>
              </a:rPr>
              <a:t>of</a:t>
            </a:r>
            <a:r>
              <a:rPr sz="1500" spc="-30" dirty="0">
                <a:latin typeface="Arial"/>
                <a:cs typeface="Arial"/>
              </a:rPr>
              <a:t> </a:t>
            </a:r>
            <a:r>
              <a:rPr sz="1500" spc="-10" dirty="0">
                <a:latin typeface="Arial"/>
                <a:cs typeface="Arial"/>
              </a:rPr>
              <a:t>dialysis </a:t>
            </a:r>
            <a:r>
              <a:rPr sz="1500" dirty="0">
                <a:latin typeface="Arial"/>
                <a:cs typeface="Arial"/>
              </a:rPr>
              <a:t>services</a:t>
            </a:r>
            <a:r>
              <a:rPr sz="1500" spc="-35" dirty="0">
                <a:latin typeface="Arial"/>
                <a:cs typeface="Arial"/>
              </a:rPr>
              <a:t> </a:t>
            </a:r>
            <a:r>
              <a:rPr sz="1500" dirty="0">
                <a:latin typeface="Arial"/>
                <a:cs typeface="Arial"/>
              </a:rPr>
              <a:t>in</a:t>
            </a:r>
            <a:r>
              <a:rPr sz="1500" spc="-35" dirty="0">
                <a:latin typeface="Arial"/>
                <a:cs typeface="Arial"/>
              </a:rPr>
              <a:t> </a:t>
            </a:r>
            <a:r>
              <a:rPr sz="1500" dirty="0">
                <a:latin typeface="Arial"/>
                <a:cs typeface="Arial"/>
              </a:rPr>
              <a:t>Puerto</a:t>
            </a:r>
            <a:r>
              <a:rPr sz="1500" spc="-45" dirty="0">
                <a:latin typeface="Arial"/>
                <a:cs typeface="Arial"/>
              </a:rPr>
              <a:t> </a:t>
            </a:r>
            <a:r>
              <a:rPr sz="1500" spc="-10" dirty="0">
                <a:latin typeface="Arial"/>
                <a:cs typeface="Arial"/>
              </a:rPr>
              <a:t>Rico.</a:t>
            </a:r>
            <a:endParaRPr sz="1500" dirty="0">
              <a:latin typeface="Arial"/>
              <a:cs typeface="Arial"/>
            </a:endParaRPr>
          </a:p>
          <a:p>
            <a:pPr marL="12700" marR="5080">
              <a:lnSpc>
                <a:spcPct val="100000"/>
              </a:lnSpc>
              <a:spcBef>
                <a:spcPts val="994"/>
              </a:spcBef>
            </a:pPr>
            <a:r>
              <a:rPr sz="1500" dirty="0">
                <a:latin typeface="Arial"/>
                <a:cs typeface="Arial"/>
              </a:rPr>
              <a:t>In</a:t>
            </a:r>
            <a:r>
              <a:rPr sz="1500" spc="-30" dirty="0">
                <a:latin typeface="Arial"/>
                <a:cs typeface="Arial"/>
              </a:rPr>
              <a:t> </a:t>
            </a:r>
            <a:r>
              <a:rPr sz="1500" dirty="0">
                <a:latin typeface="Arial"/>
                <a:cs typeface="Arial"/>
              </a:rPr>
              <a:t>emergencies</a:t>
            </a:r>
            <a:r>
              <a:rPr sz="1500" spc="-50" dirty="0">
                <a:latin typeface="Arial"/>
                <a:cs typeface="Arial"/>
              </a:rPr>
              <a:t> </a:t>
            </a:r>
            <a:r>
              <a:rPr sz="1500" dirty="0">
                <a:latin typeface="Arial"/>
                <a:cs typeface="Arial"/>
              </a:rPr>
              <a:t>that</a:t>
            </a:r>
            <a:r>
              <a:rPr sz="1500" spc="-50" dirty="0">
                <a:latin typeface="Arial"/>
                <a:cs typeface="Arial"/>
              </a:rPr>
              <a:t> </a:t>
            </a:r>
            <a:r>
              <a:rPr sz="1500" dirty="0">
                <a:latin typeface="Arial"/>
                <a:cs typeface="Arial"/>
              </a:rPr>
              <a:t>have</a:t>
            </a:r>
            <a:r>
              <a:rPr sz="1500" spc="-5" dirty="0">
                <a:latin typeface="Arial"/>
                <a:cs typeface="Arial"/>
              </a:rPr>
              <a:t> </a:t>
            </a:r>
            <a:r>
              <a:rPr sz="1500" dirty="0">
                <a:latin typeface="Arial"/>
                <a:cs typeface="Arial"/>
              </a:rPr>
              <a:t>arisen</a:t>
            </a:r>
            <a:r>
              <a:rPr sz="1500" spc="-35" dirty="0">
                <a:latin typeface="Arial"/>
                <a:cs typeface="Arial"/>
              </a:rPr>
              <a:t> </a:t>
            </a:r>
            <a:r>
              <a:rPr sz="1500" dirty="0">
                <a:latin typeface="Arial"/>
                <a:cs typeface="Arial"/>
              </a:rPr>
              <a:t>to</a:t>
            </a:r>
            <a:r>
              <a:rPr sz="1500" spc="-35" dirty="0">
                <a:latin typeface="Arial"/>
                <a:cs typeface="Arial"/>
              </a:rPr>
              <a:t> </a:t>
            </a:r>
            <a:r>
              <a:rPr sz="1500" dirty="0">
                <a:latin typeface="Arial"/>
                <a:cs typeface="Arial"/>
              </a:rPr>
              <a:t>date,</a:t>
            </a:r>
            <a:r>
              <a:rPr sz="1500" spc="-40" dirty="0">
                <a:latin typeface="Arial"/>
                <a:cs typeface="Arial"/>
              </a:rPr>
              <a:t> </a:t>
            </a:r>
            <a:r>
              <a:rPr sz="1500" spc="-25" dirty="0">
                <a:latin typeface="Arial"/>
                <a:cs typeface="Arial"/>
              </a:rPr>
              <a:t>the </a:t>
            </a:r>
            <a:r>
              <a:rPr sz="1500" spc="-30" dirty="0">
                <a:latin typeface="Arial"/>
                <a:cs typeface="Arial"/>
              </a:rPr>
              <a:t>PREPARAR-</a:t>
            </a:r>
            <a:r>
              <a:rPr sz="1500" dirty="0">
                <a:latin typeface="Arial"/>
                <a:cs typeface="Arial"/>
              </a:rPr>
              <a:t>C</a:t>
            </a:r>
            <a:r>
              <a:rPr sz="1500" spc="25" dirty="0">
                <a:latin typeface="Arial"/>
                <a:cs typeface="Arial"/>
              </a:rPr>
              <a:t> </a:t>
            </a:r>
            <a:r>
              <a:rPr sz="1500" dirty="0">
                <a:latin typeface="Arial"/>
                <a:cs typeface="Arial"/>
              </a:rPr>
              <a:t>component</a:t>
            </a:r>
            <a:r>
              <a:rPr sz="1500" spc="-40" dirty="0">
                <a:latin typeface="Arial"/>
                <a:cs typeface="Arial"/>
              </a:rPr>
              <a:t> </a:t>
            </a:r>
            <a:r>
              <a:rPr sz="1500" dirty="0">
                <a:latin typeface="Arial"/>
                <a:cs typeface="Arial"/>
              </a:rPr>
              <a:t>has</a:t>
            </a:r>
            <a:r>
              <a:rPr sz="1500" spc="-10" dirty="0">
                <a:latin typeface="Arial"/>
                <a:cs typeface="Arial"/>
              </a:rPr>
              <a:t> </a:t>
            </a:r>
            <a:r>
              <a:rPr sz="1500" dirty="0">
                <a:latin typeface="Arial"/>
                <a:cs typeface="Arial"/>
              </a:rPr>
              <a:t>put</a:t>
            </a:r>
            <a:r>
              <a:rPr sz="1500" spc="-25" dirty="0">
                <a:latin typeface="Arial"/>
                <a:cs typeface="Arial"/>
              </a:rPr>
              <a:t> </a:t>
            </a:r>
            <a:r>
              <a:rPr sz="1500" dirty="0">
                <a:latin typeface="Arial"/>
                <a:cs typeface="Arial"/>
              </a:rPr>
              <a:t>into</a:t>
            </a:r>
            <a:r>
              <a:rPr sz="1500" spc="-25" dirty="0">
                <a:latin typeface="Arial"/>
                <a:cs typeface="Arial"/>
              </a:rPr>
              <a:t> </a:t>
            </a:r>
            <a:r>
              <a:rPr sz="1500" dirty="0">
                <a:latin typeface="Arial"/>
                <a:cs typeface="Arial"/>
              </a:rPr>
              <a:t>practice</a:t>
            </a:r>
            <a:r>
              <a:rPr sz="1500" spc="-35" dirty="0">
                <a:latin typeface="Arial"/>
                <a:cs typeface="Arial"/>
              </a:rPr>
              <a:t> </a:t>
            </a:r>
            <a:r>
              <a:rPr sz="1500" spc="-25" dirty="0">
                <a:latin typeface="Arial"/>
                <a:cs typeface="Arial"/>
              </a:rPr>
              <a:t>the </a:t>
            </a:r>
            <a:r>
              <a:rPr sz="1500" dirty="0">
                <a:latin typeface="Arial"/>
                <a:cs typeface="Arial"/>
              </a:rPr>
              <a:t>response</a:t>
            </a:r>
            <a:r>
              <a:rPr sz="1500" spc="-55" dirty="0">
                <a:latin typeface="Arial"/>
                <a:cs typeface="Arial"/>
              </a:rPr>
              <a:t> </a:t>
            </a:r>
            <a:r>
              <a:rPr sz="1500" dirty="0">
                <a:latin typeface="Arial"/>
                <a:cs typeface="Arial"/>
              </a:rPr>
              <a:t>plan</a:t>
            </a:r>
            <a:r>
              <a:rPr sz="1500" spc="-30" dirty="0">
                <a:latin typeface="Arial"/>
                <a:cs typeface="Arial"/>
              </a:rPr>
              <a:t> </a:t>
            </a:r>
            <a:r>
              <a:rPr sz="1500" dirty="0">
                <a:latin typeface="Arial"/>
                <a:cs typeface="Arial"/>
              </a:rPr>
              <a:t>for</a:t>
            </a:r>
            <a:r>
              <a:rPr sz="1500" spc="-40" dirty="0">
                <a:latin typeface="Arial"/>
                <a:cs typeface="Arial"/>
              </a:rPr>
              <a:t> </a:t>
            </a:r>
            <a:r>
              <a:rPr sz="1500" dirty="0">
                <a:latin typeface="Arial"/>
                <a:cs typeface="Arial"/>
              </a:rPr>
              <a:t>the</a:t>
            </a:r>
            <a:r>
              <a:rPr sz="1500" spc="-40" dirty="0">
                <a:latin typeface="Arial"/>
                <a:cs typeface="Arial"/>
              </a:rPr>
              <a:t> </a:t>
            </a:r>
            <a:r>
              <a:rPr sz="1500" dirty="0">
                <a:latin typeface="Arial"/>
                <a:cs typeface="Arial"/>
              </a:rPr>
              <a:t>management</a:t>
            </a:r>
            <a:r>
              <a:rPr sz="1500" spc="-40" dirty="0">
                <a:latin typeface="Arial"/>
                <a:cs typeface="Arial"/>
              </a:rPr>
              <a:t> </a:t>
            </a:r>
            <a:r>
              <a:rPr sz="1500" dirty="0">
                <a:latin typeface="Arial"/>
                <a:cs typeface="Arial"/>
              </a:rPr>
              <a:t>of</a:t>
            </a:r>
            <a:r>
              <a:rPr sz="1500" spc="-35" dirty="0">
                <a:latin typeface="Arial"/>
                <a:cs typeface="Arial"/>
              </a:rPr>
              <a:t> </a:t>
            </a:r>
            <a:r>
              <a:rPr sz="1500" dirty="0">
                <a:latin typeface="Arial"/>
                <a:cs typeface="Arial"/>
              </a:rPr>
              <a:t>dialysis</a:t>
            </a:r>
            <a:r>
              <a:rPr sz="1500" spc="-25" dirty="0">
                <a:latin typeface="Arial"/>
                <a:cs typeface="Arial"/>
              </a:rPr>
              <a:t> </a:t>
            </a:r>
            <a:r>
              <a:rPr sz="1500" spc="-10" dirty="0">
                <a:latin typeface="Arial"/>
                <a:cs typeface="Arial"/>
              </a:rPr>
              <a:t>patients </a:t>
            </a:r>
            <a:r>
              <a:rPr sz="1500" dirty="0">
                <a:latin typeface="Arial"/>
                <a:cs typeface="Arial"/>
              </a:rPr>
              <a:t>in</a:t>
            </a:r>
            <a:r>
              <a:rPr sz="1500" spc="-35" dirty="0">
                <a:latin typeface="Arial"/>
                <a:cs typeface="Arial"/>
              </a:rPr>
              <a:t> </a:t>
            </a:r>
            <a:r>
              <a:rPr sz="1500" dirty="0">
                <a:latin typeface="Arial"/>
                <a:cs typeface="Arial"/>
              </a:rPr>
              <a:t>Puerto</a:t>
            </a:r>
            <a:r>
              <a:rPr sz="1500" spc="-35" dirty="0">
                <a:latin typeface="Arial"/>
                <a:cs typeface="Arial"/>
              </a:rPr>
              <a:t> </a:t>
            </a:r>
            <a:r>
              <a:rPr sz="1500" dirty="0">
                <a:latin typeface="Arial"/>
                <a:cs typeface="Arial"/>
              </a:rPr>
              <a:t>Rico</a:t>
            </a:r>
            <a:r>
              <a:rPr sz="1500" spc="-25" dirty="0">
                <a:latin typeface="Arial"/>
                <a:cs typeface="Arial"/>
              </a:rPr>
              <a:t> </a:t>
            </a:r>
            <a:r>
              <a:rPr sz="1500" dirty="0">
                <a:latin typeface="Arial"/>
                <a:cs typeface="Arial"/>
              </a:rPr>
              <a:t>during</a:t>
            </a:r>
            <a:r>
              <a:rPr sz="1500" spc="-35" dirty="0">
                <a:latin typeface="Arial"/>
                <a:cs typeface="Arial"/>
              </a:rPr>
              <a:t> </a:t>
            </a:r>
            <a:r>
              <a:rPr sz="1500" spc="-10" dirty="0">
                <a:latin typeface="Arial"/>
                <a:cs typeface="Arial"/>
              </a:rPr>
              <a:t>emergencies.</a:t>
            </a:r>
            <a:endParaRPr sz="1500" dirty="0">
              <a:latin typeface="Arial"/>
              <a:cs typeface="Arial"/>
            </a:endParaRPr>
          </a:p>
        </p:txBody>
      </p:sp>
      <p:sp>
        <p:nvSpPr>
          <p:cNvPr id="4" name="object 4"/>
          <p:cNvSpPr txBox="1"/>
          <p:nvPr/>
        </p:nvSpPr>
        <p:spPr>
          <a:xfrm>
            <a:off x="5866286" y="780075"/>
            <a:ext cx="4772025" cy="4656455"/>
          </a:xfrm>
          <a:prstGeom prst="rect">
            <a:avLst/>
          </a:prstGeom>
        </p:spPr>
        <p:txBody>
          <a:bodyPr vert="horz" wrap="square" lIns="0" tIns="254000" rIns="0" bIns="0" rtlCol="0">
            <a:spAutoFit/>
          </a:bodyPr>
          <a:lstStyle/>
          <a:p>
            <a:pPr marL="12700">
              <a:lnSpc>
                <a:spcPct val="100000"/>
              </a:lnSpc>
              <a:spcBef>
                <a:spcPts val="2000"/>
              </a:spcBef>
            </a:pPr>
            <a:r>
              <a:rPr sz="2800" b="1" dirty="0">
                <a:latin typeface="Arial"/>
                <a:cs typeface="Arial"/>
              </a:rPr>
              <a:t>Companies</a:t>
            </a:r>
            <a:r>
              <a:rPr sz="2800" b="1" spc="-45" dirty="0">
                <a:latin typeface="Arial"/>
                <a:cs typeface="Arial"/>
              </a:rPr>
              <a:t> </a:t>
            </a:r>
            <a:r>
              <a:rPr sz="2800" b="1" dirty="0">
                <a:latin typeface="Arial"/>
                <a:cs typeface="Arial"/>
              </a:rPr>
              <a:t>/</a:t>
            </a:r>
            <a:r>
              <a:rPr sz="2800" b="1" spc="-85" dirty="0">
                <a:latin typeface="Arial"/>
                <a:cs typeface="Arial"/>
              </a:rPr>
              <a:t> </a:t>
            </a:r>
            <a:r>
              <a:rPr sz="2800" b="1" spc="-10" dirty="0">
                <a:latin typeface="Arial"/>
                <a:cs typeface="Arial"/>
              </a:rPr>
              <a:t>Organizations</a:t>
            </a:r>
            <a:endParaRPr sz="2800">
              <a:latin typeface="Arial"/>
              <a:cs typeface="Arial"/>
            </a:endParaRPr>
          </a:p>
          <a:p>
            <a:pPr marL="12700" marR="5080">
              <a:lnSpc>
                <a:spcPct val="100000"/>
              </a:lnSpc>
              <a:spcBef>
                <a:spcPts val="1080"/>
              </a:spcBef>
            </a:pPr>
            <a:r>
              <a:rPr sz="1600" spc="-10" dirty="0">
                <a:latin typeface="Arial"/>
                <a:cs typeface="Arial"/>
              </a:rPr>
              <a:t>Currently,</a:t>
            </a:r>
            <a:r>
              <a:rPr sz="1600" spc="-15" dirty="0">
                <a:latin typeface="Arial"/>
                <a:cs typeface="Arial"/>
              </a:rPr>
              <a:t> </a:t>
            </a:r>
            <a:r>
              <a:rPr sz="1600" dirty="0">
                <a:latin typeface="Arial"/>
                <a:cs typeface="Arial"/>
              </a:rPr>
              <a:t>the</a:t>
            </a:r>
            <a:r>
              <a:rPr sz="1600" spc="-45" dirty="0">
                <a:latin typeface="Arial"/>
                <a:cs typeface="Arial"/>
              </a:rPr>
              <a:t> </a:t>
            </a:r>
            <a:r>
              <a:rPr sz="1600" dirty="0">
                <a:latin typeface="Arial"/>
                <a:cs typeface="Arial"/>
              </a:rPr>
              <a:t>following</a:t>
            </a:r>
            <a:r>
              <a:rPr sz="1600" spc="-65" dirty="0">
                <a:latin typeface="Arial"/>
                <a:cs typeface="Arial"/>
              </a:rPr>
              <a:t> </a:t>
            </a:r>
            <a:r>
              <a:rPr sz="1600" dirty="0">
                <a:latin typeface="Arial"/>
                <a:cs typeface="Arial"/>
              </a:rPr>
              <a:t>companies</a:t>
            </a:r>
            <a:r>
              <a:rPr sz="1600" spc="-60" dirty="0">
                <a:latin typeface="Arial"/>
                <a:cs typeface="Arial"/>
              </a:rPr>
              <a:t> </a:t>
            </a:r>
            <a:r>
              <a:rPr sz="1600" dirty="0">
                <a:latin typeface="Arial"/>
                <a:cs typeface="Arial"/>
              </a:rPr>
              <a:t>and</a:t>
            </a:r>
            <a:r>
              <a:rPr sz="1600" spc="-55" dirty="0">
                <a:latin typeface="Arial"/>
                <a:cs typeface="Arial"/>
              </a:rPr>
              <a:t> </a:t>
            </a:r>
            <a:r>
              <a:rPr sz="1600" spc="-10" dirty="0">
                <a:latin typeface="Arial"/>
                <a:cs typeface="Arial"/>
              </a:rPr>
              <a:t>organizations </a:t>
            </a:r>
            <a:r>
              <a:rPr sz="1600" dirty="0">
                <a:latin typeface="Arial"/>
                <a:cs typeface="Arial"/>
              </a:rPr>
              <a:t>are</a:t>
            </a:r>
            <a:r>
              <a:rPr sz="1600" spc="-15" dirty="0">
                <a:latin typeface="Arial"/>
                <a:cs typeface="Arial"/>
              </a:rPr>
              <a:t> </a:t>
            </a:r>
            <a:r>
              <a:rPr sz="1600" dirty="0">
                <a:latin typeface="Arial"/>
                <a:cs typeface="Arial"/>
              </a:rPr>
              <a:t>part</a:t>
            </a:r>
            <a:r>
              <a:rPr sz="1600" spc="-10" dirty="0">
                <a:latin typeface="Arial"/>
                <a:cs typeface="Arial"/>
              </a:rPr>
              <a:t> </a:t>
            </a:r>
            <a:r>
              <a:rPr sz="1600" dirty="0">
                <a:latin typeface="Arial"/>
                <a:cs typeface="Arial"/>
              </a:rPr>
              <a:t>of</a:t>
            </a:r>
            <a:r>
              <a:rPr sz="1600" spc="-15" dirty="0">
                <a:latin typeface="Arial"/>
                <a:cs typeface="Arial"/>
              </a:rPr>
              <a:t> </a:t>
            </a:r>
            <a:r>
              <a:rPr sz="1600" dirty="0">
                <a:latin typeface="Arial"/>
                <a:cs typeface="Arial"/>
              </a:rPr>
              <a:t>this</a:t>
            </a:r>
            <a:r>
              <a:rPr sz="1600" spc="-15" dirty="0">
                <a:latin typeface="Arial"/>
                <a:cs typeface="Arial"/>
              </a:rPr>
              <a:t> </a:t>
            </a:r>
            <a:r>
              <a:rPr sz="1600" spc="-10" dirty="0">
                <a:latin typeface="Arial"/>
                <a:cs typeface="Arial"/>
              </a:rPr>
              <a:t>coalition:</a:t>
            </a:r>
            <a:endParaRPr sz="1600">
              <a:latin typeface="Arial"/>
              <a:cs typeface="Arial"/>
            </a:endParaRPr>
          </a:p>
          <a:p>
            <a:pPr marL="240665" indent="-227965">
              <a:lnSpc>
                <a:spcPct val="100000"/>
              </a:lnSpc>
              <a:spcBef>
                <a:spcPts val="994"/>
              </a:spcBef>
              <a:buFont typeface="Wingdings"/>
              <a:buChar char=""/>
              <a:tabLst>
                <a:tab pos="240665" algn="l"/>
              </a:tabLst>
            </a:pPr>
            <a:r>
              <a:rPr sz="1600" dirty="0">
                <a:latin typeface="Arial"/>
                <a:cs typeface="Arial"/>
              </a:rPr>
              <a:t>Fresenius</a:t>
            </a:r>
            <a:r>
              <a:rPr sz="1600" spc="-45" dirty="0">
                <a:latin typeface="Arial"/>
                <a:cs typeface="Arial"/>
              </a:rPr>
              <a:t> </a:t>
            </a:r>
            <a:r>
              <a:rPr sz="1600" dirty="0">
                <a:latin typeface="Arial"/>
                <a:cs typeface="Arial"/>
              </a:rPr>
              <a:t>Kidney</a:t>
            </a:r>
            <a:r>
              <a:rPr sz="1600" spc="-55" dirty="0">
                <a:latin typeface="Arial"/>
                <a:cs typeface="Arial"/>
              </a:rPr>
              <a:t> </a:t>
            </a:r>
            <a:r>
              <a:rPr sz="1600" spc="-20" dirty="0">
                <a:latin typeface="Arial"/>
                <a:cs typeface="Arial"/>
              </a:rPr>
              <a:t>Care</a:t>
            </a:r>
            <a:endParaRPr sz="1600">
              <a:latin typeface="Arial"/>
              <a:cs typeface="Arial"/>
            </a:endParaRPr>
          </a:p>
          <a:p>
            <a:pPr marL="240665" indent="-227965">
              <a:lnSpc>
                <a:spcPct val="100000"/>
              </a:lnSpc>
              <a:spcBef>
                <a:spcPts val="994"/>
              </a:spcBef>
              <a:buFont typeface="Wingdings"/>
              <a:buChar char=""/>
              <a:tabLst>
                <a:tab pos="240665" algn="l"/>
              </a:tabLst>
            </a:pPr>
            <a:r>
              <a:rPr sz="1600" dirty="0">
                <a:latin typeface="Arial"/>
                <a:cs typeface="Arial"/>
              </a:rPr>
              <a:t>Centro</a:t>
            </a:r>
            <a:r>
              <a:rPr sz="1600" spc="-25" dirty="0">
                <a:latin typeface="Arial"/>
                <a:cs typeface="Arial"/>
              </a:rPr>
              <a:t> </a:t>
            </a:r>
            <a:r>
              <a:rPr sz="1600" dirty="0">
                <a:latin typeface="Arial"/>
                <a:cs typeface="Arial"/>
              </a:rPr>
              <a:t>Renal</a:t>
            </a:r>
            <a:r>
              <a:rPr sz="1600" spc="-30" dirty="0">
                <a:latin typeface="Arial"/>
                <a:cs typeface="Arial"/>
              </a:rPr>
              <a:t> </a:t>
            </a:r>
            <a:r>
              <a:rPr sz="1600" spc="-10" dirty="0">
                <a:latin typeface="Arial"/>
                <a:cs typeface="Arial"/>
              </a:rPr>
              <a:t>Pediátrico</a:t>
            </a:r>
            <a:endParaRPr sz="1600">
              <a:latin typeface="Arial"/>
              <a:cs typeface="Arial"/>
            </a:endParaRPr>
          </a:p>
          <a:p>
            <a:pPr marL="240665" indent="-227965">
              <a:lnSpc>
                <a:spcPct val="100000"/>
              </a:lnSpc>
              <a:spcBef>
                <a:spcPts val="1010"/>
              </a:spcBef>
              <a:buFont typeface="Wingdings"/>
              <a:buChar char=""/>
              <a:tabLst>
                <a:tab pos="240665" algn="l"/>
              </a:tabLst>
            </a:pPr>
            <a:r>
              <a:rPr sz="1600" dirty="0">
                <a:latin typeface="Arial"/>
                <a:cs typeface="Arial"/>
              </a:rPr>
              <a:t>Centers</a:t>
            </a:r>
            <a:r>
              <a:rPr sz="1600" spc="-20" dirty="0">
                <a:latin typeface="Arial"/>
                <a:cs typeface="Arial"/>
              </a:rPr>
              <a:t> </a:t>
            </a:r>
            <a:r>
              <a:rPr sz="1600" dirty="0">
                <a:latin typeface="Arial"/>
                <a:cs typeface="Arial"/>
              </a:rPr>
              <a:t>for</a:t>
            </a:r>
            <a:r>
              <a:rPr sz="1600" spc="-15" dirty="0">
                <a:latin typeface="Arial"/>
                <a:cs typeface="Arial"/>
              </a:rPr>
              <a:t> </a:t>
            </a:r>
            <a:r>
              <a:rPr sz="1600" dirty="0">
                <a:latin typeface="Arial"/>
                <a:cs typeface="Arial"/>
              </a:rPr>
              <a:t>Medicare</a:t>
            </a:r>
            <a:r>
              <a:rPr sz="1600" spc="-35" dirty="0">
                <a:latin typeface="Arial"/>
                <a:cs typeface="Arial"/>
              </a:rPr>
              <a:t> </a:t>
            </a:r>
            <a:r>
              <a:rPr sz="1600" dirty="0">
                <a:latin typeface="Arial"/>
                <a:cs typeface="Arial"/>
              </a:rPr>
              <a:t>and</a:t>
            </a:r>
            <a:r>
              <a:rPr sz="1600" spc="-25" dirty="0">
                <a:latin typeface="Arial"/>
                <a:cs typeface="Arial"/>
              </a:rPr>
              <a:t> </a:t>
            </a:r>
            <a:r>
              <a:rPr sz="1600" dirty="0">
                <a:latin typeface="Arial"/>
                <a:cs typeface="Arial"/>
              </a:rPr>
              <a:t>Medicaid</a:t>
            </a:r>
            <a:r>
              <a:rPr sz="1600" spc="-45" dirty="0">
                <a:latin typeface="Arial"/>
                <a:cs typeface="Arial"/>
              </a:rPr>
              <a:t> </a:t>
            </a:r>
            <a:r>
              <a:rPr sz="1600" dirty="0">
                <a:latin typeface="Arial"/>
                <a:cs typeface="Arial"/>
              </a:rPr>
              <a:t>Services</a:t>
            </a:r>
            <a:r>
              <a:rPr sz="1600" spc="-50" dirty="0">
                <a:latin typeface="Arial"/>
                <a:cs typeface="Arial"/>
              </a:rPr>
              <a:t> </a:t>
            </a:r>
            <a:r>
              <a:rPr sz="1600" spc="-25" dirty="0">
                <a:latin typeface="Arial"/>
                <a:cs typeface="Arial"/>
              </a:rPr>
              <a:t>CMS</a:t>
            </a:r>
            <a:endParaRPr sz="1600">
              <a:latin typeface="Arial"/>
              <a:cs typeface="Arial"/>
            </a:endParaRPr>
          </a:p>
          <a:p>
            <a:pPr marL="240665" indent="-227965">
              <a:lnSpc>
                <a:spcPct val="100000"/>
              </a:lnSpc>
              <a:spcBef>
                <a:spcPts val="994"/>
              </a:spcBef>
              <a:buFont typeface="Wingdings"/>
              <a:buChar char=""/>
              <a:tabLst>
                <a:tab pos="240665" algn="l"/>
              </a:tabLst>
            </a:pPr>
            <a:r>
              <a:rPr sz="1600" dirty="0">
                <a:latin typeface="Arial"/>
                <a:cs typeface="Arial"/>
              </a:rPr>
              <a:t>Centro</a:t>
            </a:r>
            <a:r>
              <a:rPr sz="1600" spc="-25" dirty="0">
                <a:latin typeface="Arial"/>
                <a:cs typeface="Arial"/>
              </a:rPr>
              <a:t> </a:t>
            </a:r>
            <a:r>
              <a:rPr sz="1600" dirty="0">
                <a:latin typeface="Arial"/>
                <a:cs typeface="Arial"/>
              </a:rPr>
              <a:t>Renal</a:t>
            </a:r>
            <a:r>
              <a:rPr sz="1600" spc="-30" dirty="0">
                <a:latin typeface="Arial"/>
                <a:cs typeface="Arial"/>
              </a:rPr>
              <a:t> </a:t>
            </a:r>
            <a:r>
              <a:rPr sz="1600" spc="-10" dirty="0">
                <a:latin typeface="Arial"/>
                <a:cs typeface="Arial"/>
              </a:rPr>
              <a:t>Universitario</a:t>
            </a:r>
            <a:endParaRPr sz="1600">
              <a:latin typeface="Arial"/>
              <a:cs typeface="Arial"/>
            </a:endParaRPr>
          </a:p>
          <a:p>
            <a:pPr marL="240665" indent="-227965">
              <a:lnSpc>
                <a:spcPct val="100000"/>
              </a:lnSpc>
              <a:spcBef>
                <a:spcPts val="994"/>
              </a:spcBef>
              <a:buFont typeface="Wingdings"/>
              <a:buChar char=""/>
              <a:tabLst>
                <a:tab pos="240665" algn="l"/>
              </a:tabLst>
            </a:pPr>
            <a:r>
              <a:rPr sz="1600" dirty="0">
                <a:latin typeface="Arial"/>
                <a:cs typeface="Arial"/>
              </a:rPr>
              <a:t>Pure</a:t>
            </a:r>
            <a:r>
              <a:rPr sz="1600" spc="-10" dirty="0">
                <a:latin typeface="Arial"/>
                <a:cs typeface="Arial"/>
              </a:rPr>
              <a:t> </a:t>
            </a:r>
            <a:r>
              <a:rPr sz="1600" dirty="0">
                <a:latin typeface="Arial"/>
                <a:cs typeface="Arial"/>
              </a:rPr>
              <a:t>Life</a:t>
            </a:r>
            <a:r>
              <a:rPr sz="1600" spc="-20" dirty="0">
                <a:latin typeface="Arial"/>
                <a:cs typeface="Arial"/>
              </a:rPr>
              <a:t> </a:t>
            </a:r>
            <a:r>
              <a:rPr sz="1600" dirty="0">
                <a:latin typeface="Arial"/>
                <a:cs typeface="Arial"/>
              </a:rPr>
              <a:t>Renal</a:t>
            </a:r>
            <a:r>
              <a:rPr sz="1600" spc="-25" dirty="0">
                <a:latin typeface="Arial"/>
                <a:cs typeface="Arial"/>
              </a:rPr>
              <a:t> </a:t>
            </a:r>
            <a:r>
              <a:rPr sz="1600" dirty="0">
                <a:latin typeface="Arial"/>
                <a:cs typeface="Arial"/>
              </a:rPr>
              <a:t>of</a:t>
            </a:r>
            <a:r>
              <a:rPr sz="1600" spc="-5" dirty="0">
                <a:latin typeface="Arial"/>
                <a:cs typeface="Arial"/>
              </a:rPr>
              <a:t> </a:t>
            </a:r>
            <a:r>
              <a:rPr sz="1600" dirty="0">
                <a:latin typeface="Arial"/>
                <a:cs typeface="Arial"/>
              </a:rPr>
              <a:t>San</a:t>
            </a:r>
            <a:r>
              <a:rPr sz="1600" spc="-20" dirty="0">
                <a:latin typeface="Arial"/>
                <a:cs typeface="Arial"/>
              </a:rPr>
              <a:t> Juan</a:t>
            </a:r>
            <a:endParaRPr sz="1600">
              <a:latin typeface="Arial"/>
              <a:cs typeface="Arial"/>
            </a:endParaRPr>
          </a:p>
          <a:p>
            <a:pPr marL="240665" indent="-227965">
              <a:lnSpc>
                <a:spcPct val="100000"/>
              </a:lnSpc>
              <a:spcBef>
                <a:spcPts val="1010"/>
              </a:spcBef>
              <a:buFont typeface="Wingdings"/>
              <a:buChar char=""/>
              <a:tabLst>
                <a:tab pos="240665" algn="l"/>
              </a:tabLst>
            </a:pPr>
            <a:r>
              <a:rPr sz="1600" dirty="0">
                <a:latin typeface="Arial"/>
                <a:cs typeface="Arial"/>
              </a:rPr>
              <a:t>Consejo</a:t>
            </a:r>
            <a:r>
              <a:rPr sz="1600" spc="-35" dirty="0">
                <a:latin typeface="Arial"/>
                <a:cs typeface="Arial"/>
              </a:rPr>
              <a:t> </a:t>
            </a:r>
            <a:r>
              <a:rPr sz="1600" dirty="0">
                <a:latin typeface="Arial"/>
                <a:cs typeface="Arial"/>
              </a:rPr>
              <a:t>Renal</a:t>
            </a:r>
            <a:r>
              <a:rPr sz="1600" spc="-25" dirty="0">
                <a:latin typeface="Arial"/>
                <a:cs typeface="Arial"/>
              </a:rPr>
              <a:t> </a:t>
            </a:r>
            <a:r>
              <a:rPr sz="1600" dirty="0">
                <a:latin typeface="Arial"/>
                <a:cs typeface="Arial"/>
              </a:rPr>
              <a:t>de</a:t>
            </a:r>
            <a:r>
              <a:rPr sz="1600" spc="-5" dirty="0">
                <a:latin typeface="Arial"/>
                <a:cs typeface="Arial"/>
              </a:rPr>
              <a:t> </a:t>
            </a:r>
            <a:r>
              <a:rPr sz="1600" dirty="0">
                <a:latin typeface="Arial"/>
                <a:cs typeface="Arial"/>
              </a:rPr>
              <a:t>Puerto</a:t>
            </a:r>
            <a:r>
              <a:rPr sz="1600" spc="-10" dirty="0">
                <a:latin typeface="Arial"/>
                <a:cs typeface="Arial"/>
              </a:rPr>
              <a:t> </a:t>
            </a:r>
            <a:r>
              <a:rPr sz="1600" spc="-20" dirty="0">
                <a:latin typeface="Arial"/>
                <a:cs typeface="Arial"/>
              </a:rPr>
              <a:t>Rico</a:t>
            </a:r>
            <a:endParaRPr sz="1600">
              <a:latin typeface="Arial"/>
              <a:cs typeface="Arial"/>
            </a:endParaRPr>
          </a:p>
          <a:p>
            <a:pPr marL="240665" indent="-227965">
              <a:lnSpc>
                <a:spcPct val="100000"/>
              </a:lnSpc>
              <a:spcBef>
                <a:spcPts val="994"/>
              </a:spcBef>
              <a:buFont typeface="Wingdings"/>
              <a:buChar char=""/>
              <a:tabLst>
                <a:tab pos="240665" algn="l"/>
              </a:tabLst>
            </a:pPr>
            <a:r>
              <a:rPr sz="1600" dirty="0">
                <a:latin typeface="Arial"/>
                <a:cs typeface="Arial"/>
              </a:rPr>
              <a:t>Fundación</a:t>
            </a:r>
            <a:r>
              <a:rPr sz="1600" spc="-60" dirty="0">
                <a:latin typeface="Arial"/>
                <a:cs typeface="Arial"/>
              </a:rPr>
              <a:t> </a:t>
            </a:r>
            <a:r>
              <a:rPr sz="1600" dirty="0">
                <a:latin typeface="Arial"/>
                <a:cs typeface="Arial"/>
              </a:rPr>
              <a:t>Puertorriqueña</a:t>
            </a:r>
            <a:r>
              <a:rPr sz="1600" spc="-30" dirty="0">
                <a:latin typeface="Arial"/>
                <a:cs typeface="Arial"/>
              </a:rPr>
              <a:t> </a:t>
            </a:r>
            <a:r>
              <a:rPr sz="1600" dirty="0">
                <a:latin typeface="Arial"/>
                <a:cs typeface="Arial"/>
              </a:rPr>
              <a:t>del</a:t>
            </a:r>
            <a:r>
              <a:rPr sz="1600" spc="-40" dirty="0">
                <a:latin typeface="Arial"/>
                <a:cs typeface="Arial"/>
              </a:rPr>
              <a:t> </a:t>
            </a:r>
            <a:r>
              <a:rPr sz="1600" spc="-10" dirty="0">
                <a:latin typeface="Arial"/>
                <a:cs typeface="Arial"/>
              </a:rPr>
              <a:t>Pulmón.</a:t>
            </a:r>
            <a:endParaRPr sz="1600">
              <a:latin typeface="Arial"/>
              <a:cs typeface="Arial"/>
            </a:endParaRPr>
          </a:p>
          <a:p>
            <a:pPr marL="240665" indent="-227965">
              <a:lnSpc>
                <a:spcPct val="100000"/>
              </a:lnSpc>
              <a:spcBef>
                <a:spcPts val="994"/>
              </a:spcBef>
              <a:buFont typeface="Wingdings"/>
              <a:buChar char=""/>
              <a:tabLst>
                <a:tab pos="240665" algn="l"/>
              </a:tabLst>
            </a:pPr>
            <a:r>
              <a:rPr sz="1600" dirty="0">
                <a:latin typeface="Arial"/>
                <a:cs typeface="Arial"/>
              </a:rPr>
              <a:t>Metro</a:t>
            </a:r>
            <a:r>
              <a:rPr sz="1600" spc="-15" dirty="0">
                <a:latin typeface="Arial"/>
                <a:cs typeface="Arial"/>
              </a:rPr>
              <a:t> </a:t>
            </a:r>
            <a:r>
              <a:rPr sz="1600" dirty="0">
                <a:latin typeface="Arial"/>
                <a:cs typeface="Arial"/>
              </a:rPr>
              <a:t>Dialysis</a:t>
            </a:r>
            <a:r>
              <a:rPr sz="1600" spc="-45" dirty="0">
                <a:latin typeface="Arial"/>
                <a:cs typeface="Arial"/>
              </a:rPr>
              <a:t> </a:t>
            </a:r>
            <a:r>
              <a:rPr sz="1600" spc="-20" dirty="0">
                <a:latin typeface="Arial"/>
                <a:cs typeface="Arial"/>
              </a:rPr>
              <a:t>Care</a:t>
            </a:r>
            <a:endParaRPr sz="1600">
              <a:latin typeface="Arial"/>
              <a:cs typeface="Arial"/>
            </a:endParaRPr>
          </a:p>
          <a:p>
            <a:pPr marL="240665" indent="-227965">
              <a:lnSpc>
                <a:spcPct val="100000"/>
              </a:lnSpc>
              <a:spcBef>
                <a:spcPts val="1010"/>
              </a:spcBef>
              <a:buFont typeface="Wingdings"/>
              <a:buChar char=""/>
              <a:tabLst>
                <a:tab pos="240665" algn="l"/>
              </a:tabLst>
            </a:pPr>
            <a:r>
              <a:rPr sz="1600" dirty="0">
                <a:latin typeface="Arial"/>
                <a:cs typeface="Arial"/>
              </a:rPr>
              <a:t>Quality</a:t>
            </a:r>
            <a:r>
              <a:rPr sz="1600" spc="-30" dirty="0">
                <a:latin typeface="Arial"/>
                <a:cs typeface="Arial"/>
              </a:rPr>
              <a:t> </a:t>
            </a:r>
            <a:r>
              <a:rPr sz="1600" dirty="0">
                <a:latin typeface="Arial"/>
                <a:cs typeface="Arial"/>
              </a:rPr>
              <a:t>Insights</a:t>
            </a:r>
            <a:r>
              <a:rPr sz="1600" spc="-25" dirty="0">
                <a:latin typeface="Arial"/>
                <a:cs typeface="Arial"/>
              </a:rPr>
              <a:t> </a:t>
            </a:r>
            <a:r>
              <a:rPr sz="1600" dirty="0">
                <a:latin typeface="Arial"/>
                <a:cs typeface="Arial"/>
              </a:rPr>
              <a:t>Renal</a:t>
            </a:r>
            <a:r>
              <a:rPr sz="1600" spc="-35" dirty="0">
                <a:latin typeface="Arial"/>
                <a:cs typeface="Arial"/>
              </a:rPr>
              <a:t> </a:t>
            </a:r>
            <a:r>
              <a:rPr sz="1600" spc="-10" dirty="0">
                <a:latin typeface="Arial"/>
                <a:cs typeface="Arial"/>
              </a:rPr>
              <a:t>Network</a:t>
            </a:r>
            <a:endParaRPr sz="1600">
              <a:latin typeface="Arial"/>
              <a:cs typeface="Arial"/>
            </a:endParaRPr>
          </a:p>
        </p:txBody>
      </p:sp>
      <p:pic>
        <p:nvPicPr>
          <p:cNvPr id="5" name="object 5"/>
          <p:cNvPicPr/>
          <p:nvPr/>
        </p:nvPicPr>
        <p:blipFill>
          <a:blip r:embed="R946ef9887ac546f8" cstate="print"/>
          <a:stretch>
            <a:fillRect/>
          </a:stretch>
        </p:blipFill>
        <p:spPr>
          <a:xfrm>
            <a:off x="9333065" y="0"/>
            <a:ext cx="2682467" cy="1121760"/>
          </a:xfrm>
          <a:prstGeom prst="rect">
            <a:avLst/>
          </a:prstGeom>
        </p:spPr>
      </p:pic>
      <p:sp>
        <p:nvSpPr>
          <p:cNvPr id="6" name="object 6"/>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2" name="object 2"/>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spc="-20" dirty="0"/>
              <a:t>Training</a:t>
            </a:r>
            <a:r>
              <a:rPr spc="-100" dirty="0"/>
              <a:t> </a:t>
            </a:r>
            <a:r>
              <a:rPr dirty="0"/>
              <a:t>and</a:t>
            </a:r>
            <a:r>
              <a:rPr spc="-114" dirty="0"/>
              <a:t> </a:t>
            </a:r>
            <a:r>
              <a:rPr spc="-10" dirty="0"/>
              <a:t>Drills</a:t>
            </a:r>
          </a:p>
        </p:txBody>
      </p:sp>
      <p:sp>
        <p:nvSpPr>
          <p:cNvPr id="3" name="object 3"/>
          <p:cNvSpPr txBox="1">
            <a:spLocks noGrp="1"/>
          </p:cNvSpPr>
          <p:nvPr>
            <p:ph type="body" idx="1"/>
          </p:nvPr>
        </p:nvSpPr>
        <p:spPr>
          <a:prstGeom prst="rect">
            <a:avLst/>
          </a:prstGeom>
        </p:spPr>
        <p:txBody>
          <a:bodyPr vert="horz" wrap="square" lIns="0" tIns="96520" rIns="0" bIns="0" rtlCol="0">
            <a:spAutoFit/>
          </a:bodyPr>
          <a:lstStyle/>
          <a:p>
            <a:pPr marL="240665" indent="-227965">
              <a:lnSpc>
                <a:spcPct val="100000"/>
              </a:lnSpc>
              <a:spcBef>
                <a:spcPts val="760"/>
              </a:spcBef>
              <a:buFont typeface="Wingdings"/>
              <a:buChar char=""/>
              <a:tabLst>
                <a:tab pos="240665" algn="l"/>
              </a:tabLst>
            </a:pPr>
            <a:r>
              <a:rPr sz="2800" b="0" dirty="0">
                <a:latin typeface="Arial"/>
                <a:cs typeface="Arial"/>
              </a:rPr>
              <a:t>Staff</a:t>
            </a:r>
            <a:r>
              <a:rPr sz="2800" b="0" spc="-145" dirty="0">
                <a:latin typeface="Arial"/>
                <a:cs typeface="Arial"/>
              </a:rPr>
              <a:t> </a:t>
            </a:r>
            <a:r>
              <a:rPr sz="2800" b="0" spc="-10" dirty="0">
                <a:latin typeface="Arial"/>
                <a:cs typeface="Arial"/>
              </a:rPr>
              <a:t>Training</a:t>
            </a:r>
            <a:endParaRPr sz="2800">
              <a:latin typeface="Arial"/>
              <a:cs typeface="Arial"/>
            </a:endParaRPr>
          </a:p>
          <a:p>
            <a:pPr marL="240665" indent="-227965">
              <a:lnSpc>
                <a:spcPct val="100000"/>
              </a:lnSpc>
              <a:spcBef>
                <a:spcPts val="660"/>
              </a:spcBef>
              <a:buFont typeface="Wingdings"/>
              <a:buChar char=""/>
              <a:tabLst>
                <a:tab pos="240665" algn="l"/>
              </a:tabLst>
            </a:pPr>
            <a:r>
              <a:rPr sz="2800" b="0" dirty="0">
                <a:latin typeface="Arial"/>
                <a:cs typeface="Arial"/>
              </a:rPr>
              <a:t>Emergency</a:t>
            </a:r>
            <a:r>
              <a:rPr sz="2800" b="0" spc="-60" dirty="0">
                <a:latin typeface="Arial"/>
                <a:cs typeface="Arial"/>
              </a:rPr>
              <a:t> </a:t>
            </a:r>
            <a:r>
              <a:rPr sz="2800" b="0" dirty="0">
                <a:latin typeface="Arial"/>
                <a:cs typeface="Arial"/>
              </a:rPr>
              <a:t>response</a:t>
            </a:r>
            <a:r>
              <a:rPr sz="2800" b="0" spc="-65" dirty="0">
                <a:latin typeface="Arial"/>
                <a:cs typeface="Arial"/>
              </a:rPr>
              <a:t> </a:t>
            </a:r>
            <a:r>
              <a:rPr sz="2800" b="0" dirty="0">
                <a:latin typeface="Arial"/>
                <a:cs typeface="Arial"/>
              </a:rPr>
              <a:t>training</a:t>
            </a:r>
            <a:r>
              <a:rPr sz="2800" b="0" spc="-65" dirty="0">
                <a:latin typeface="Arial"/>
                <a:cs typeface="Arial"/>
              </a:rPr>
              <a:t> </a:t>
            </a:r>
            <a:r>
              <a:rPr sz="2800" b="0" dirty="0">
                <a:latin typeface="Arial"/>
                <a:cs typeface="Arial"/>
              </a:rPr>
              <a:t>for</a:t>
            </a:r>
            <a:r>
              <a:rPr sz="2800" b="0" spc="-70" dirty="0">
                <a:latin typeface="Arial"/>
                <a:cs typeface="Arial"/>
              </a:rPr>
              <a:t> </a:t>
            </a:r>
            <a:r>
              <a:rPr sz="2800" b="0" dirty="0">
                <a:latin typeface="Arial"/>
                <a:cs typeface="Arial"/>
              </a:rPr>
              <a:t>healthcare</a:t>
            </a:r>
            <a:r>
              <a:rPr sz="2800" b="0" spc="-65" dirty="0">
                <a:latin typeface="Arial"/>
                <a:cs typeface="Arial"/>
              </a:rPr>
              <a:t> </a:t>
            </a:r>
            <a:r>
              <a:rPr sz="2800" b="0" spc="-10" dirty="0">
                <a:latin typeface="Arial"/>
                <a:cs typeface="Arial"/>
              </a:rPr>
              <a:t>providers.</a:t>
            </a:r>
            <a:endParaRPr sz="2800">
              <a:latin typeface="Arial"/>
              <a:cs typeface="Arial"/>
            </a:endParaRPr>
          </a:p>
          <a:p>
            <a:pPr marL="240665" indent="-227965">
              <a:lnSpc>
                <a:spcPct val="100000"/>
              </a:lnSpc>
              <a:spcBef>
                <a:spcPts val="670"/>
              </a:spcBef>
              <a:buFont typeface="Wingdings"/>
              <a:buChar char=""/>
              <a:tabLst>
                <a:tab pos="240665" algn="l"/>
              </a:tabLst>
            </a:pPr>
            <a:r>
              <a:rPr sz="2800" b="0" dirty="0">
                <a:latin typeface="Arial"/>
                <a:cs typeface="Arial"/>
              </a:rPr>
              <a:t>Regular</a:t>
            </a:r>
            <a:r>
              <a:rPr sz="2800" b="0" spc="-55" dirty="0">
                <a:latin typeface="Arial"/>
                <a:cs typeface="Arial"/>
              </a:rPr>
              <a:t> </a:t>
            </a:r>
            <a:r>
              <a:rPr sz="2800" b="0" dirty="0">
                <a:latin typeface="Arial"/>
                <a:cs typeface="Arial"/>
              </a:rPr>
              <a:t>drills</a:t>
            </a:r>
            <a:r>
              <a:rPr sz="2800" b="0" spc="-60" dirty="0">
                <a:latin typeface="Arial"/>
                <a:cs typeface="Arial"/>
              </a:rPr>
              <a:t> </a:t>
            </a:r>
            <a:r>
              <a:rPr sz="2800" b="0" dirty="0">
                <a:latin typeface="Arial"/>
                <a:cs typeface="Arial"/>
              </a:rPr>
              <a:t>to</a:t>
            </a:r>
            <a:r>
              <a:rPr sz="2800" b="0" spc="-60" dirty="0">
                <a:latin typeface="Arial"/>
                <a:cs typeface="Arial"/>
              </a:rPr>
              <a:t> </a:t>
            </a:r>
            <a:r>
              <a:rPr sz="2800" b="0" dirty="0">
                <a:latin typeface="Arial"/>
                <a:cs typeface="Arial"/>
              </a:rPr>
              <a:t>practice</a:t>
            </a:r>
            <a:r>
              <a:rPr sz="2800" b="0" spc="-70" dirty="0">
                <a:latin typeface="Arial"/>
                <a:cs typeface="Arial"/>
              </a:rPr>
              <a:t> </a:t>
            </a:r>
            <a:r>
              <a:rPr sz="2800" b="0" dirty="0">
                <a:latin typeface="Arial"/>
                <a:cs typeface="Arial"/>
              </a:rPr>
              <a:t>emergency</a:t>
            </a:r>
            <a:r>
              <a:rPr sz="2800" b="0" spc="-50" dirty="0">
                <a:latin typeface="Arial"/>
                <a:cs typeface="Arial"/>
              </a:rPr>
              <a:t> </a:t>
            </a:r>
            <a:r>
              <a:rPr sz="2800" b="0" spc="-10" dirty="0">
                <a:latin typeface="Arial"/>
                <a:cs typeface="Arial"/>
              </a:rPr>
              <a:t>protocols.</a:t>
            </a:r>
            <a:endParaRPr sz="280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2" name="object 2"/>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dirty="0"/>
              <a:t>Collaboration</a:t>
            </a:r>
            <a:r>
              <a:rPr spc="-135" dirty="0"/>
              <a:t> </a:t>
            </a:r>
            <a:r>
              <a:rPr dirty="0"/>
              <a:t>with</a:t>
            </a:r>
            <a:r>
              <a:rPr spc="-250" dirty="0"/>
              <a:t> </a:t>
            </a:r>
            <a:r>
              <a:rPr spc="-10" dirty="0"/>
              <a:t>Agencies</a:t>
            </a:r>
          </a:p>
        </p:txBody>
      </p:sp>
      <p:sp>
        <p:nvSpPr>
          <p:cNvPr id="3" name="object 3"/>
          <p:cNvSpPr txBox="1"/>
          <p:nvPr/>
        </p:nvSpPr>
        <p:spPr>
          <a:xfrm>
            <a:off x="255120" y="1453450"/>
            <a:ext cx="9879330" cy="1943100"/>
          </a:xfrm>
          <a:prstGeom prst="rect">
            <a:avLst/>
          </a:prstGeom>
        </p:spPr>
        <p:txBody>
          <a:bodyPr vert="horz" wrap="square" lIns="0" tIns="96520" rIns="0" bIns="0" rtlCol="0">
            <a:spAutoFit/>
          </a:bodyPr>
          <a:lstStyle/>
          <a:p>
            <a:pPr marL="240665" indent="-227965">
              <a:lnSpc>
                <a:spcPct val="100000"/>
              </a:lnSpc>
              <a:spcBef>
                <a:spcPts val="760"/>
              </a:spcBef>
              <a:buFont typeface="Wingdings"/>
              <a:buChar char=""/>
              <a:tabLst>
                <a:tab pos="240665" algn="l"/>
              </a:tabLst>
            </a:pPr>
            <a:r>
              <a:rPr sz="2800" dirty="0">
                <a:latin typeface="Arial"/>
                <a:cs typeface="Arial"/>
              </a:rPr>
              <a:t>Partners</a:t>
            </a:r>
            <a:r>
              <a:rPr sz="2800" spc="-60" dirty="0">
                <a:latin typeface="Arial"/>
                <a:cs typeface="Arial"/>
              </a:rPr>
              <a:t> </a:t>
            </a:r>
            <a:r>
              <a:rPr sz="2800" dirty="0">
                <a:latin typeface="Arial"/>
                <a:cs typeface="Arial"/>
              </a:rPr>
              <a:t>in</a:t>
            </a:r>
            <a:r>
              <a:rPr sz="2800" spc="-60" dirty="0">
                <a:latin typeface="Arial"/>
                <a:cs typeface="Arial"/>
              </a:rPr>
              <a:t> </a:t>
            </a:r>
            <a:r>
              <a:rPr sz="2800" dirty="0">
                <a:latin typeface="Arial"/>
                <a:cs typeface="Arial"/>
              </a:rPr>
              <a:t>Emergency</a:t>
            </a:r>
            <a:r>
              <a:rPr sz="2800" spc="-50" dirty="0">
                <a:latin typeface="Arial"/>
                <a:cs typeface="Arial"/>
              </a:rPr>
              <a:t> </a:t>
            </a:r>
            <a:r>
              <a:rPr sz="2800" spc="-10" dirty="0">
                <a:latin typeface="Arial"/>
                <a:cs typeface="Arial"/>
              </a:rPr>
              <a:t>Preparedness</a:t>
            </a:r>
            <a:endParaRPr sz="2800">
              <a:latin typeface="Arial"/>
              <a:cs typeface="Arial"/>
            </a:endParaRPr>
          </a:p>
          <a:p>
            <a:pPr marL="241300" marR="5080" indent="-228600">
              <a:lnSpc>
                <a:spcPts val="3020"/>
              </a:lnSpc>
              <a:spcBef>
                <a:spcPts val="1045"/>
              </a:spcBef>
              <a:buFont typeface="Wingdings"/>
              <a:buChar char=""/>
              <a:tabLst>
                <a:tab pos="241300" algn="l"/>
              </a:tabLst>
            </a:pPr>
            <a:r>
              <a:rPr sz="2800" dirty="0">
                <a:latin typeface="Arial"/>
                <a:cs typeface="Arial"/>
              </a:rPr>
              <a:t>Collaboration</a:t>
            </a:r>
            <a:r>
              <a:rPr sz="2800" spc="-40" dirty="0">
                <a:latin typeface="Arial"/>
                <a:cs typeface="Arial"/>
              </a:rPr>
              <a:t> </a:t>
            </a:r>
            <a:r>
              <a:rPr sz="2800" dirty="0">
                <a:latin typeface="Arial"/>
                <a:cs typeface="Arial"/>
              </a:rPr>
              <a:t>with</a:t>
            </a:r>
            <a:r>
              <a:rPr sz="2800" spc="-65" dirty="0">
                <a:latin typeface="Arial"/>
                <a:cs typeface="Arial"/>
              </a:rPr>
              <a:t> </a:t>
            </a:r>
            <a:r>
              <a:rPr sz="2800" dirty="0">
                <a:latin typeface="Arial"/>
                <a:cs typeface="Arial"/>
              </a:rPr>
              <a:t>FEMA,</a:t>
            </a:r>
            <a:r>
              <a:rPr sz="2800" spc="-50" dirty="0">
                <a:latin typeface="Arial"/>
                <a:cs typeface="Arial"/>
              </a:rPr>
              <a:t> </a:t>
            </a:r>
            <a:r>
              <a:rPr sz="2800" dirty="0">
                <a:latin typeface="Arial"/>
                <a:cs typeface="Arial"/>
              </a:rPr>
              <a:t>local</a:t>
            </a:r>
            <a:r>
              <a:rPr sz="2800" spc="-60" dirty="0">
                <a:latin typeface="Arial"/>
                <a:cs typeface="Arial"/>
              </a:rPr>
              <a:t> </a:t>
            </a:r>
            <a:r>
              <a:rPr sz="2800" dirty="0">
                <a:latin typeface="Arial"/>
                <a:cs typeface="Arial"/>
              </a:rPr>
              <a:t>hospitals,</a:t>
            </a:r>
            <a:r>
              <a:rPr sz="2800" spc="-85" dirty="0">
                <a:latin typeface="Arial"/>
                <a:cs typeface="Arial"/>
              </a:rPr>
              <a:t> </a:t>
            </a:r>
            <a:r>
              <a:rPr sz="2800" dirty="0">
                <a:latin typeface="Arial"/>
                <a:cs typeface="Arial"/>
              </a:rPr>
              <a:t>and</a:t>
            </a:r>
            <a:r>
              <a:rPr sz="2800" spc="-65" dirty="0">
                <a:latin typeface="Arial"/>
                <a:cs typeface="Arial"/>
              </a:rPr>
              <a:t> </a:t>
            </a:r>
            <a:r>
              <a:rPr sz="2800" spc="-10" dirty="0">
                <a:latin typeface="Arial"/>
                <a:cs typeface="Arial"/>
              </a:rPr>
              <a:t>community </a:t>
            </a:r>
            <a:r>
              <a:rPr sz="2800" dirty="0">
                <a:latin typeface="Arial"/>
                <a:cs typeface="Arial"/>
              </a:rPr>
              <a:t>organizations</a:t>
            </a:r>
            <a:r>
              <a:rPr sz="2800" spc="-55" dirty="0">
                <a:latin typeface="Arial"/>
                <a:cs typeface="Arial"/>
              </a:rPr>
              <a:t> </a:t>
            </a:r>
            <a:r>
              <a:rPr sz="2800" dirty="0">
                <a:latin typeface="Arial"/>
                <a:cs typeface="Arial"/>
              </a:rPr>
              <a:t>who</a:t>
            </a:r>
            <a:r>
              <a:rPr sz="2800" spc="-40" dirty="0">
                <a:latin typeface="Arial"/>
                <a:cs typeface="Arial"/>
              </a:rPr>
              <a:t> </a:t>
            </a:r>
            <a:r>
              <a:rPr sz="2800" dirty="0">
                <a:latin typeface="Arial"/>
                <a:cs typeface="Arial"/>
              </a:rPr>
              <a:t>provides</a:t>
            </a:r>
            <a:r>
              <a:rPr sz="2800" spc="-55" dirty="0">
                <a:latin typeface="Arial"/>
                <a:cs typeface="Arial"/>
              </a:rPr>
              <a:t> </a:t>
            </a:r>
            <a:r>
              <a:rPr sz="2800" dirty="0">
                <a:latin typeface="Arial"/>
                <a:cs typeface="Arial"/>
              </a:rPr>
              <a:t>services</a:t>
            </a:r>
            <a:r>
              <a:rPr sz="2800" spc="-60" dirty="0">
                <a:latin typeface="Arial"/>
                <a:cs typeface="Arial"/>
              </a:rPr>
              <a:t> </a:t>
            </a:r>
            <a:r>
              <a:rPr sz="2800" dirty="0">
                <a:latin typeface="Arial"/>
                <a:cs typeface="Arial"/>
              </a:rPr>
              <a:t>to</a:t>
            </a:r>
            <a:r>
              <a:rPr sz="2800" spc="-60" dirty="0">
                <a:latin typeface="Arial"/>
                <a:cs typeface="Arial"/>
              </a:rPr>
              <a:t> </a:t>
            </a:r>
            <a:r>
              <a:rPr sz="2800" dirty="0">
                <a:latin typeface="Arial"/>
                <a:cs typeface="Arial"/>
              </a:rPr>
              <a:t>the</a:t>
            </a:r>
            <a:r>
              <a:rPr sz="2800" spc="-50" dirty="0">
                <a:latin typeface="Arial"/>
                <a:cs typeface="Arial"/>
              </a:rPr>
              <a:t> </a:t>
            </a:r>
            <a:r>
              <a:rPr sz="2800" spc="-10" dirty="0">
                <a:latin typeface="Arial"/>
                <a:cs typeface="Arial"/>
              </a:rPr>
              <a:t>at-</a:t>
            </a:r>
            <a:r>
              <a:rPr sz="2800" dirty="0">
                <a:latin typeface="Arial"/>
                <a:cs typeface="Arial"/>
              </a:rPr>
              <a:t>risk</a:t>
            </a:r>
            <a:r>
              <a:rPr sz="2800" spc="-65" dirty="0">
                <a:latin typeface="Arial"/>
                <a:cs typeface="Arial"/>
              </a:rPr>
              <a:t> </a:t>
            </a:r>
            <a:r>
              <a:rPr sz="2800" spc="-10" dirty="0">
                <a:latin typeface="Arial"/>
                <a:cs typeface="Arial"/>
              </a:rPr>
              <a:t>population.</a:t>
            </a:r>
            <a:endParaRPr sz="2800">
              <a:latin typeface="Arial"/>
              <a:cs typeface="Arial"/>
            </a:endParaRPr>
          </a:p>
          <a:p>
            <a:pPr marL="240665" indent="-227965">
              <a:lnSpc>
                <a:spcPct val="100000"/>
              </a:lnSpc>
              <a:spcBef>
                <a:spcPts val="630"/>
              </a:spcBef>
              <a:buFont typeface="Wingdings"/>
              <a:buChar char=""/>
              <a:tabLst>
                <a:tab pos="240665" algn="l"/>
              </a:tabLst>
            </a:pPr>
            <a:r>
              <a:rPr sz="2800" dirty="0">
                <a:latin typeface="Arial"/>
                <a:cs typeface="Arial"/>
              </a:rPr>
              <a:t>Establishing</a:t>
            </a:r>
            <a:r>
              <a:rPr sz="2800" spc="-60" dirty="0">
                <a:latin typeface="Arial"/>
                <a:cs typeface="Arial"/>
              </a:rPr>
              <a:t> </a:t>
            </a:r>
            <a:r>
              <a:rPr sz="2800" dirty="0">
                <a:latin typeface="Arial"/>
                <a:cs typeface="Arial"/>
              </a:rPr>
              <a:t>a</a:t>
            </a:r>
            <a:r>
              <a:rPr sz="2800" spc="-55" dirty="0">
                <a:latin typeface="Arial"/>
                <a:cs typeface="Arial"/>
              </a:rPr>
              <a:t> </a:t>
            </a:r>
            <a:r>
              <a:rPr sz="2800" dirty="0">
                <a:latin typeface="Arial"/>
                <a:cs typeface="Arial"/>
              </a:rPr>
              <a:t>network</a:t>
            </a:r>
            <a:r>
              <a:rPr sz="2800" spc="-55" dirty="0">
                <a:latin typeface="Arial"/>
                <a:cs typeface="Arial"/>
              </a:rPr>
              <a:t> </a:t>
            </a:r>
            <a:r>
              <a:rPr sz="2800" dirty="0">
                <a:latin typeface="Arial"/>
                <a:cs typeface="Arial"/>
              </a:rPr>
              <a:t>for</a:t>
            </a:r>
            <a:r>
              <a:rPr sz="2800" spc="-55" dirty="0">
                <a:latin typeface="Arial"/>
                <a:cs typeface="Arial"/>
              </a:rPr>
              <a:t> </a:t>
            </a:r>
            <a:r>
              <a:rPr sz="2800" dirty="0">
                <a:latin typeface="Arial"/>
                <a:cs typeface="Arial"/>
              </a:rPr>
              <a:t>resource</a:t>
            </a:r>
            <a:r>
              <a:rPr sz="2800" spc="-55" dirty="0">
                <a:latin typeface="Arial"/>
                <a:cs typeface="Arial"/>
              </a:rPr>
              <a:t> </a:t>
            </a:r>
            <a:r>
              <a:rPr sz="2800" spc="-10" dirty="0">
                <a:latin typeface="Arial"/>
                <a:cs typeface="Arial"/>
              </a:rPr>
              <a:t>sharing.</a:t>
            </a:r>
            <a:endParaRPr sz="2800">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2" name="object 2"/>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dirty="0"/>
              <a:t>Recovery</a:t>
            </a:r>
            <a:r>
              <a:rPr spc="-45" dirty="0"/>
              <a:t> </a:t>
            </a:r>
            <a:r>
              <a:rPr spc="-20" dirty="0"/>
              <a:t>Plan</a:t>
            </a:r>
          </a:p>
        </p:txBody>
      </p:sp>
      <p:sp>
        <p:nvSpPr>
          <p:cNvPr id="3" name="object 3"/>
          <p:cNvSpPr txBox="1"/>
          <p:nvPr/>
        </p:nvSpPr>
        <p:spPr>
          <a:xfrm>
            <a:off x="255200" y="1505293"/>
            <a:ext cx="10765155" cy="3718560"/>
          </a:xfrm>
          <a:prstGeom prst="rect">
            <a:avLst/>
          </a:prstGeom>
        </p:spPr>
        <p:txBody>
          <a:bodyPr vert="horz" wrap="square" lIns="0" tIns="44450" rIns="0" bIns="0" rtlCol="0">
            <a:spAutoFit/>
          </a:bodyPr>
          <a:lstStyle/>
          <a:p>
            <a:pPr marL="240665" indent="-227965">
              <a:lnSpc>
                <a:spcPct val="100000"/>
              </a:lnSpc>
              <a:spcBef>
                <a:spcPts val="350"/>
              </a:spcBef>
              <a:buFont typeface="Wingdings"/>
              <a:buChar char=""/>
              <a:tabLst>
                <a:tab pos="240665" algn="l"/>
              </a:tabLst>
            </a:pPr>
            <a:r>
              <a:rPr sz="2800" spc="-10" dirty="0">
                <a:latin typeface="Arial"/>
                <a:cs typeface="Arial"/>
              </a:rPr>
              <a:t>Post-</a:t>
            </a:r>
            <a:r>
              <a:rPr sz="2800" dirty="0">
                <a:latin typeface="Arial"/>
                <a:cs typeface="Arial"/>
              </a:rPr>
              <a:t>Emergency</a:t>
            </a:r>
            <a:r>
              <a:rPr sz="2800" spc="-80" dirty="0">
                <a:latin typeface="Arial"/>
                <a:cs typeface="Arial"/>
              </a:rPr>
              <a:t> </a:t>
            </a:r>
            <a:r>
              <a:rPr sz="2800" spc="-20" dirty="0">
                <a:latin typeface="Arial"/>
                <a:cs typeface="Arial"/>
              </a:rPr>
              <a:t>Care</a:t>
            </a:r>
            <a:endParaRPr sz="2800">
              <a:latin typeface="Arial"/>
              <a:cs typeface="Arial"/>
            </a:endParaRPr>
          </a:p>
          <a:p>
            <a:pPr marL="697230" marR="721360" lvl="1" indent="-227329">
              <a:lnSpc>
                <a:spcPts val="2590"/>
              </a:lnSpc>
              <a:spcBef>
                <a:spcPts val="550"/>
              </a:spcBef>
              <a:buFont typeface="Courier New"/>
              <a:buChar char="o"/>
              <a:tabLst>
                <a:tab pos="698500" algn="l"/>
              </a:tabLst>
            </a:pPr>
            <a:r>
              <a:rPr sz="2400" spc="-135" dirty="0">
                <a:latin typeface="Arial"/>
                <a:cs typeface="Arial"/>
              </a:rPr>
              <a:t>To</a:t>
            </a:r>
            <a:r>
              <a:rPr sz="2400" spc="-35" dirty="0">
                <a:latin typeface="Arial"/>
                <a:cs typeface="Arial"/>
              </a:rPr>
              <a:t> </a:t>
            </a:r>
            <a:r>
              <a:rPr sz="2400" dirty="0">
                <a:latin typeface="Arial"/>
                <a:cs typeface="Arial"/>
              </a:rPr>
              <a:t>ensure</a:t>
            </a:r>
            <a:r>
              <a:rPr sz="2400" spc="-60" dirty="0">
                <a:latin typeface="Arial"/>
                <a:cs typeface="Arial"/>
              </a:rPr>
              <a:t> </a:t>
            </a:r>
            <a:r>
              <a:rPr sz="2400" dirty="0">
                <a:latin typeface="Arial"/>
                <a:cs typeface="Arial"/>
              </a:rPr>
              <a:t>the</a:t>
            </a:r>
            <a:r>
              <a:rPr sz="2400" spc="-55" dirty="0">
                <a:latin typeface="Arial"/>
                <a:cs typeface="Arial"/>
              </a:rPr>
              <a:t> </a:t>
            </a:r>
            <a:r>
              <a:rPr sz="2400" dirty="0">
                <a:latin typeface="Arial"/>
                <a:cs typeface="Arial"/>
              </a:rPr>
              <a:t>safety</a:t>
            </a:r>
            <a:r>
              <a:rPr sz="2400" spc="-60" dirty="0">
                <a:latin typeface="Arial"/>
                <a:cs typeface="Arial"/>
              </a:rPr>
              <a:t> </a:t>
            </a:r>
            <a:r>
              <a:rPr sz="2400" dirty="0">
                <a:latin typeface="Arial"/>
                <a:cs typeface="Arial"/>
              </a:rPr>
              <a:t>and</a:t>
            </a:r>
            <a:r>
              <a:rPr sz="2400" spc="-35" dirty="0">
                <a:latin typeface="Arial"/>
                <a:cs typeface="Arial"/>
              </a:rPr>
              <a:t> </a:t>
            </a:r>
            <a:r>
              <a:rPr sz="2400" dirty="0">
                <a:latin typeface="Arial"/>
                <a:cs typeface="Arial"/>
              </a:rPr>
              <a:t>continuity</a:t>
            </a:r>
            <a:r>
              <a:rPr sz="2400" spc="-35" dirty="0">
                <a:latin typeface="Arial"/>
                <a:cs typeface="Arial"/>
              </a:rPr>
              <a:t> </a:t>
            </a:r>
            <a:r>
              <a:rPr sz="2400" dirty="0">
                <a:latin typeface="Arial"/>
                <a:cs typeface="Arial"/>
              </a:rPr>
              <a:t>of</a:t>
            </a:r>
            <a:r>
              <a:rPr sz="2400" spc="-60" dirty="0">
                <a:latin typeface="Arial"/>
                <a:cs typeface="Arial"/>
              </a:rPr>
              <a:t> </a:t>
            </a:r>
            <a:r>
              <a:rPr sz="2400" dirty="0">
                <a:latin typeface="Arial"/>
                <a:cs typeface="Arial"/>
              </a:rPr>
              <a:t>care</a:t>
            </a:r>
            <a:r>
              <a:rPr sz="2400" spc="-45" dirty="0">
                <a:latin typeface="Arial"/>
                <a:cs typeface="Arial"/>
              </a:rPr>
              <a:t> </a:t>
            </a:r>
            <a:r>
              <a:rPr sz="2400" dirty="0">
                <a:latin typeface="Arial"/>
                <a:cs typeface="Arial"/>
              </a:rPr>
              <a:t>for</a:t>
            </a:r>
            <a:r>
              <a:rPr sz="2400" spc="-50" dirty="0">
                <a:latin typeface="Arial"/>
                <a:cs typeface="Arial"/>
              </a:rPr>
              <a:t> </a:t>
            </a:r>
            <a:r>
              <a:rPr sz="2400" dirty="0">
                <a:latin typeface="Arial"/>
                <a:cs typeface="Arial"/>
              </a:rPr>
              <a:t>dialysis</a:t>
            </a:r>
            <a:r>
              <a:rPr sz="2400" spc="-25" dirty="0">
                <a:latin typeface="Arial"/>
                <a:cs typeface="Arial"/>
              </a:rPr>
              <a:t> </a:t>
            </a:r>
            <a:r>
              <a:rPr sz="2400" dirty="0">
                <a:latin typeface="Arial"/>
                <a:cs typeface="Arial"/>
              </a:rPr>
              <a:t>patients</a:t>
            </a:r>
            <a:r>
              <a:rPr sz="2400" spc="-35" dirty="0">
                <a:latin typeface="Arial"/>
                <a:cs typeface="Arial"/>
              </a:rPr>
              <a:t> </a:t>
            </a:r>
            <a:r>
              <a:rPr sz="2400" spc="-10" dirty="0">
                <a:latin typeface="Arial"/>
                <a:cs typeface="Arial"/>
              </a:rPr>
              <a:t>during 	emergencies.</a:t>
            </a:r>
            <a:endParaRPr sz="2400">
              <a:latin typeface="Arial"/>
              <a:cs typeface="Arial"/>
            </a:endParaRPr>
          </a:p>
          <a:p>
            <a:pPr marL="240665" indent="-227965">
              <a:lnSpc>
                <a:spcPct val="100000"/>
              </a:lnSpc>
              <a:spcBef>
                <a:spcPts val="620"/>
              </a:spcBef>
              <a:buFont typeface="Wingdings"/>
              <a:buChar char=""/>
              <a:tabLst>
                <a:tab pos="240665" algn="l"/>
              </a:tabLst>
            </a:pPr>
            <a:r>
              <a:rPr sz="2800" spc="-20" dirty="0">
                <a:latin typeface="Arial"/>
                <a:cs typeface="Arial"/>
              </a:rPr>
              <a:t>Follow-</a:t>
            </a:r>
            <a:r>
              <a:rPr sz="2800" dirty="0">
                <a:latin typeface="Arial"/>
                <a:cs typeface="Arial"/>
              </a:rPr>
              <a:t>up</a:t>
            </a:r>
            <a:r>
              <a:rPr sz="2800" spc="-25" dirty="0">
                <a:latin typeface="Arial"/>
                <a:cs typeface="Arial"/>
              </a:rPr>
              <a:t> </a:t>
            </a:r>
            <a:r>
              <a:rPr sz="2800" dirty="0">
                <a:latin typeface="Arial"/>
                <a:cs typeface="Arial"/>
              </a:rPr>
              <a:t>protocols</a:t>
            </a:r>
            <a:r>
              <a:rPr sz="2800" spc="-45" dirty="0">
                <a:latin typeface="Arial"/>
                <a:cs typeface="Arial"/>
              </a:rPr>
              <a:t> </a:t>
            </a:r>
            <a:r>
              <a:rPr sz="2800" dirty="0">
                <a:latin typeface="Arial"/>
                <a:cs typeface="Arial"/>
              </a:rPr>
              <a:t>for</a:t>
            </a:r>
            <a:r>
              <a:rPr sz="2800" spc="-50" dirty="0">
                <a:latin typeface="Arial"/>
                <a:cs typeface="Arial"/>
              </a:rPr>
              <a:t> </a:t>
            </a:r>
            <a:r>
              <a:rPr sz="2800" dirty="0">
                <a:latin typeface="Arial"/>
                <a:cs typeface="Arial"/>
              </a:rPr>
              <a:t>affected</a:t>
            </a:r>
            <a:r>
              <a:rPr sz="2800" spc="-55" dirty="0">
                <a:latin typeface="Arial"/>
                <a:cs typeface="Arial"/>
              </a:rPr>
              <a:t> </a:t>
            </a:r>
            <a:r>
              <a:rPr sz="2800" spc="-10" dirty="0">
                <a:latin typeface="Arial"/>
                <a:cs typeface="Arial"/>
              </a:rPr>
              <a:t>patients.</a:t>
            </a:r>
            <a:endParaRPr sz="2800">
              <a:latin typeface="Arial"/>
              <a:cs typeface="Arial"/>
            </a:endParaRPr>
          </a:p>
          <a:p>
            <a:pPr marL="697230" marR="5080" lvl="1" indent="-227329">
              <a:lnSpc>
                <a:spcPts val="2590"/>
              </a:lnSpc>
              <a:spcBef>
                <a:spcPts val="550"/>
              </a:spcBef>
              <a:buFont typeface="Courier New"/>
              <a:buChar char="o"/>
              <a:tabLst>
                <a:tab pos="698500" algn="l"/>
              </a:tabLst>
            </a:pPr>
            <a:r>
              <a:rPr sz="2400" dirty="0">
                <a:latin typeface="Arial"/>
                <a:cs typeface="Arial"/>
              </a:rPr>
              <a:t>The</a:t>
            </a:r>
            <a:r>
              <a:rPr sz="2400" spc="-65" dirty="0">
                <a:latin typeface="Arial"/>
                <a:cs typeface="Arial"/>
              </a:rPr>
              <a:t> </a:t>
            </a:r>
            <a:r>
              <a:rPr sz="2400" dirty="0">
                <a:latin typeface="Arial"/>
                <a:cs typeface="Arial"/>
              </a:rPr>
              <a:t>importance</a:t>
            </a:r>
            <a:r>
              <a:rPr sz="2400" spc="-50" dirty="0">
                <a:latin typeface="Arial"/>
                <a:cs typeface="Arial"/>
              </a:rPr>
              <a:t> </a:t>
            </a:r>
            <a:r>
              <a:rPr sz="2400" dirty="0">
                <a:latin typeface="Arial"/>
                <a:cs typeface="Arial"/>
              </a:rPr>
              <a:t>of</a:t>
            </a:r>
            <a:r>
              <a:rPr sz="2400" spc="-65" dirty="0">
                <a:latin typeface="Arial"/>
                <a:cs typeface="Arial"/>
              </a:rPr>
              <a:t> </a:t>
            </a:r>
            <a:r>
              <a:rPr sz="2400" dirty="0">
                <a:latin typeface="Arial"/>
                <a:cs typeface="Arial"/>
              </a:rPr>
              <a:t>the</a:t>
            </a:r>
            <a:r>
              <a:rPr sz="2400" spc="-70" dirty="0">
                <a:latin typeface="Arial"/>
                <a:cs typeface="Arial"/>
              </a:rPr>
              <a:t> </a:t>
            </a:r>
            <a:r>
              <a:rPr sz="2400" dirty="0">
                <a:latin typeface="Arial"/>
                <a:cs typeface="Arial"/>
              </a:rPr>
              <a:t>trainings</a:t>
            </a:r>
            <a:r>
              <a:rPr sz="2400" spc="-35" dirty="0">
                <a:latin typeface="Arial"/>
                <a:cs typeface="Arial"/>
              </a:rPr>
              <a:t> </a:t>
            </a:r>
            <a:r>
              <a:rPr sz="2400" dirty="0">
                <a:latin typeface="Arial"/>
                <a:cs typeface="Arial"/>
              </a:rPr>
              <a:t>and</a:t>
            </a:r>
            <a:r>
              <a:rPr sz="2400" spc="-60" dirty="0">
                <a:latin typeface="Arial"/>
                <a:cs typeface="Arial"/>
              </a:rPr>
              <a:t> </a:t>
            </a:r>
            <a:r>
              <a:rPr sz="2400" dirty="0">
                <a:latin typeface="Arial"/>
                <a:cs typeface="Arial"/>
              </a:rPr>
              <a:t>drills</a:t>
            </a:r>
            <a:r>
              <a:rPr sz="2400" spc="-40" dirty="0">
                <a:latin typeface="Arial"/>
                <a:cs typeface="Arial"/>
              </a:rPr>
              <a:t> </a:t>
            </a:r>
            <a:r>
              <a:rPr sz="2400" dirty="0">
                <a:latin typeface="Arial"/>
                <a:cs typeface="Arial"/>
              </a:rPr>
              <a:t>to</a:t>
            </a:r>
            <a:r>
              <a:rPr sz="2400" spc="-70" dirty="0">
                <a:latin typeface="Arial"/>
                <a:cs typeface="Arial"/>
              </a:rPr>
              <a:t> </a:t>
            </a:r>
            <a:r>
              <a:rPr sz="2400" dirty="0">
                <a:latin typeface="Arial"/>
                <a:cs typeface="Arial"/>
              </a:rPr>
              <a:t>keep</a:t>
            </a:r>
            <a:r>
              <a:rPr sz="2400" spc="-60" dirty="0">
                <a:latin typeface="Arial"/>
                <a:cs typeface="Arial"/>
              </a:rPr>
              <a:t> </a:t>
            </a:r>
            <a:r>
              <a:rPr sz="2400" dirty="0">
                <a:latin typeface="Arial"/>
                <a:cs typeface="Arial"/>
              </a:rPr>
              <a:t>updated</a:t>
            </a:r>
            <a:r>
              <a:rPr sz="2400" spc="-50" dirty="0">
                <a:latin typeface="Arial"/>
                <a:cs typeface="Arial"/>
              </a:rPr>
              <a:t> </a:t>
            </a:r>
            <a:r>
              <a:rPr sz="2400" dirty="0">
                <a:latin typeface="Arial"/>
                <a:cs typeface="Arial"/>
              </a:rPr>
              <a:t>the</a:t>
            </a:r>
            <a:r>
              <a:rPr sz="2400" spc="-60" dirty="0">
                <a:latin typeface="Arial"/>
                <a:cs typeface="Arial"/>
              </a:rPr>
              <a:t> </a:t>
            </a:r>
            <a:r>
              <a:rPr sz="2400" dirty="0">
                <a:latin typeface="Arial"/>
                <a:cs typeface="Arial"/>
              </a:rPr>
              <a:t>protocols</a:t>
            </a:r>
            <a:r>
              <a:rPr sz="2400" spc="-45" dirty="0">
                <a:latin typeface="Arial"/>
                <a:cs typeface="Arial"/>
              </a:rPr>
              <a:t> </a:t>
            </a:r>
            <a:r>
              <a:rPr sz="2400" spc="-25" dirty="0">
                <a:latin typeface="Arial"/>
                <a:cs typeface="Arial"/>
              </a:rPr>
              <a:t>for 	</a:t>
            </a:r>
            <a:r>
              <a:rPr sz="2400" dirty="0">
                <a:latin typeface="Arial"/>
                <a:cs typeface="Arial"/>
              </a:rPr>
              <a:t>the</a:t>
            </a:r>
            <a:r>
              <a:rPr sz="2400" spc="-65" dirty="0">
                <a:latin typeface="Arial"/>
                <a:cs typeface="Arial"/>
              </a:rPr>
              <a:t> </a:t>
            </a:r>
            <a:r>
              <a:rPr sz="2400" dirty="0">
                <a:latin typeface="Arial"/>
                <a:cs typeface="Arial"/>
              </a:rPr>
              <a:t>kidney</a:t>
            </a:r>
            <a:r>
              <a:rPr sz="2400" spc="-30" dirty="0">
                <a:latin typeface="Arial"/>
                <a:cs typeface="Arial"/>
              </a:rPr>
              <a:t> </a:t>
            </a:r>
            <a:r>
              <a:rPr sz="2400" spc="-10" dirty="0">
                <a:latin typeface="Arial"/>
                <a:cs typeface="Arial"/>
              </a:rPr>
              <a:t>population.</a:t>
            </a:r>
            <a:endParaRPr sz="2400">
              <a:latin typeface="Arial"/>
              <a:cs typeface="Arial"/>
            </a:endParaRPr>
          </a:p>
          <a:p>
            <a:pPr marL="240665" marR="100330" indent="-228600">
              <a:lnSpc>
                <a:spcPts val="3030"/>
              </a:lnSpc>
              <a:spcBef>
                <a:spcPts val="994"/>
              </a:spcBef>
              <a:buFont typeface="Wingdings"/>
              <a:buChar char=""/>
              <a:tabLst>
                <a:tab pos="240665" algn="l"/>
              </a:tabLst>
            </a:pPr>
            <a:r>
              <a:rPr sz="2800" dirty="0">
                <a:latin typeface="Arial"/>
                <a:cs typeface="Arial"/>
              </a:rPr>
              <a:t>Assessment</a:t>
            </a:r>
            <a:r>
              <a:rPr sz="2800" spc="-75" dirty="0">
                <a:latin typeface="Arial"/>
                <a:cs typeface="Arial"/>
              </a:rPr>
              <a:t> </a:t>
            </a:r>
            <a:r>
              <a:rPr sz="2800" dirty="0">
                <a:latin typeface="Arial"/>
                <a:cs typeface="Arial"/>
              </a:rPr>
              <a:t>of</a:t>
            </a:r>
            <a:r>
              <a:rPr sz="2800" spc="-55" dirty="0">
                <a:latin typeface="Arial"/>
                <a:cs typeface="Arial"/>
              </a:rPr>
              <a:t> </a:t>
            </a:r>
            <a:r>
              <a:rPr sz="2800" dirty="0">
                <a:latin typeface="Arial"/>
                <a:cs typeface="Arial"/>
              </a:rPr>
              <a:t>health</a:t>
            </a:r>
            <a:r>
              <a:rPr sz="2800" spc="-55" dirty="0">
                <a:latin typeface="Arial"/>
                <a:cs typeface="Arial"/>
              </a:rPr>
              <a:t> </a:t>
            </a:r>
            <a:r>
              <a:rPr sz="2800" dirty="0">
                <a:latin typeface="Arial"/>
                <a:cs typeface="Arial"/>
              </a:rPr>
              <a:t>outcomes</a:t>
            </a:r>
            <a:r>
              <a:rPr sz="2800" spc="-55" dirty="0">
                <a:latin typeface="Arial"/>
                <a:cs typeface="Arial"/>
              </a:rPr>
              <a:t> </a:t>
            </a:r>
            <a:r>
              <a:rPr sz="2800" dirty="0">
                <a:latin typeface="Arial"/>
                <a:cs typeface="Arial"/>
              </a:rPr>
              <a:t>and</a:t>
            </a:r>
            <a:r>
              <a:rPr sz="2800" spc="-55" dirty="0">
                <a:latin typeface="Arial"/>
                <a:cs typeface="Arial"/>
              </a:rPr>
              <a:t> </a:t>
            </a:r>
            <a:r>
              <a:rPr sz="2800" dirty="0">
                <a:latin typeface="Arial"/>
                <a:cs typeface="Arial"/>
              </a:rPr>
              <a:t>adjusting</a:t>
            </a:r>
            <a:r>
              <a:rPr sz="2800" spc="-60" dirty="0">
                <a:latin typeface="Arial"/>
                <a:cs typeface="Arial"/>
              </a:rPr>
              <a:t> </a:t>
            </a:r>
            <a:r>
              <a:rPr sz="2800" dirty="0">
                <a:latin typeface="Arial"/>
                <a:cs typeface="Arial"/>
              </a:rPr>
              <a:t>plans</a:t>
            </a:r>
            <a:r>
              <a:rPr sz="2800" spc="-55" dirty="0">
                <a:latin typeface="Arial"/>
                <a:cs typeface="Arial"/>
              </a:rPr>
              <a:t> </a:t>
            </a:r>
            <a:r>
              <a:rPr sz="2800" dirty="0">
                <a:latin typeface="Arial"/>
                <a:cs typeface="Arial"/>
              </a:rPr>
              <a:t>as</a:t>
            </a:r>
            <a:r>
              <a:rPr sz="2800" spc="-55" dirty="0">
                <a:latin typeface="Arial"/>
                <a:cs typeface="Arial"/>
              </a:rPr>
              <a:t> </a:t>
            </a:r>
            <a:r>
              <a:rPr sz="2800" spc="-10" dirty="0">
                <a:latin typeface="Arial"/>
                <a:cs typeface="Arial"/>
              </a:rPr>
              <a:t>necessary </a:t>
            </a:r>
            <a:r>
              <a:rPr sz="2800" dirty="0">
                <a:latin typeface="Arial"/>
                <a:cs typeface="Arial"/>
              </a:rPr>
              <a:t>considering</a:t>
            </a:r>
            <a:r>
              <a:rPr sz="2800" spc="-50" dirty="0">
                <a:latin typeface="Arial"/>
                <a:cs typeface="Arial"/>
              </a:rPr>
              <a:t> </a:t>
            </a:r>
            <a:r>
              <a:rPr sz="2800" dirty="0">
                <a:latin typeface="Arial"/>
                <a:cs typeface="Arial"/>
              </a:rPr>
              <a:t>the</a:t>
            </a:r>
            <a:r>
              <a:rPr sz="2800" spc="-50" dirty="0">
                <a:latin typeface="Arial"/>
                <a:cs typeface="Arial"/>
              </a:rPr>
              <a:t> </a:t>
            </a:r>
            <a:r>
              <a:rPr sz="2800" dirty="0">
                <a:latin typeface="Arial"/>
                <a:cs typeface="Arial"/>
              </a:rPr>
              <a:t>magnitude</a:t>
            </a:r>
            <a:r>
              <a:rPr sz="2800" spc="-40" dirty="0">
                <a:latin typeface="Arial"/>
                <a:cs typeface="Arial"/>
              </a:rPr>
              <a:t> </a:t>
            </a:r>
            <a:r>
              <a:rPr sz="2800" dirty="0">
                <a:latin typeface="Arial"/>
                <a:cs typeface="Arial"/>
              </a:rPr>
              <a:t>of</a:t>
            </a:r>
            <a:r>
              <a:rPr sz="2800" spc="-50" dirty="0">
                <a:latin typeface="Arial"/>
                <a:cs typeface="Arial"/>
              </a:rPr>
              <a:t> </a:t>
            </a:r>
            <a:r>
              <a:rPr sz="2800" dirty="0">
                <a:latin typeface="Arial"/>
                <a:cs typeface="Arial"/>
              </a:rPr>
              <a:t>the</a:t>
            </a:r>
            <a:r>
              <a:rPr sz="2800" spc="-60" dirty="0">
                <a:latin typeface="Arial"/>
                <a:cs typeface="Arial"/>
              </a:rPr>
              <a:t> </a:t>
            </a:r>
            <a:r>
              <a:rPr sz="2800" dirty="0">
                <a:latin typeface="Arial"/>
                <a:cs typeface="Arial"/>
              </a:rPr>
              <a:t>event</a:t>
            </a:r>
            <a:r>
              <a:rPr sz="2800" spc="-50" dirty="0">
                <a:latin typeface="Arial"/>
                <a:cs typeface="Arial"/>
              </a:rPr>
              <a:t> </a:t>
            </a:r>
            <a:r>
              <a:rPr sz="2800" dirty="0">
                <a:latin typeface="Arial"/>
                <a:cs typeface="Arial"/>
              </a:rPr>
              <a:t>or</a:t>
            </a:r>
            <a:r>
              <a:rPr sz="2800" spc="-50" dirty="0">
                <a:latin typeface="Arial"/>
                <a:cs typeface="Arial"/>
              </a:rPr>
              <a:t> </a:t>
            </a:r>
            <a:r>
              <a:rPr sz="2800" dirty="0">
                <a:latin typeface="Arial"/>
                <a:cs typeface="Arial"/>
              </a:rPr>
              <a:t>emergency</a:t>
            </a:r>
            <a:r>
              <a:rPr sz="2800" spc="-40" dirty="0">
                <a:latin typeface="Arial"/>
                <a:cs typeface="Arial"/>
              </a:rPr>
              <a:t> </a:t>
            </a:r>
            <a:r>
              <a:rPr sz="2800" dirty="0">
                <a:latin typeface="Arial"/>
                <a:cs typeface="Arial"/>
              </a:rPr>
              <a:t>and</a:t>
            </a:r>
            <a:r>
              <a:rPr sz="2800" spc="-50" dirty="0">
                <a:latin typeface="Arial"/>
                <a:cs typeface="Arial"/>
              </a:rPr>
              <a:t> </a:t>
            </a:r>
            <a:r>
              <a:rPr sz="2800" spc="-25" dirty="0">
                <a:latin typeface="Arial"/>
                <a:cs typeface="Arial"/>
              </a:rPr>
              <a:t>the </a:t>
            </a:r>
            <a:r>
              <a:rPr sz="2800" dirty="0">
                <a:latin typeface="Arial"/>
                <a:cs typeface="Arial"/>
              </a:rPr>
              <a:t>needs</a:t>
            </a:r>
            <a:r>
              <a:rPr sz="2800" spc="-40" dirty="0">
                <a:latin typeface="Arial"/>
                <a:cs typeface="Arial"/>
              </a:rPr>
              <a:t> </a:t>
            </a:r>
            <a:r>
              <a:rPr sz="2800" dirty="0">
                <a:latin typeface="Arial"/>
                <a:cs typeface="Arial"/>
              </a:rPr>
              <a:t>for</a:t>
            </a:r>
            <a:r>
              <a:rPr sz="2800" spc="-35" dirty="0">
                <a:latin typeface="Arial"/>
                <a:cs typeface="Arial"/>
              </a:rPr>
              <a:t> </a:t>
            </a:r>
            <a:r>
              <a:rPr sz="2800" dirty="0">
                <a:latin typeface="Arial"/>
                <a:cs typeface="Arial"/>
              </a:rPr>
              <a:t>the</a:t>
            </a:r>
            <a:r>
              <a:rPr sz="2800" spc="-45" dirty="0">
                <a:latin typeface="Arial"/>
                <a:cs typeface="Arial"/>
              </a:rPr>
              <a:t> </a:t>
            </a:r>
            <a:r>
              <a:rPr sz="2800" dirty="0">
                <a:latin typeface="Arial"/>
                <a:cs typeface="Arial"/>
              </a:rPr>
              <a:t>kidney</a:t>
            </a:r>
            <a:r>
              <a:rPr sz="2800" spc="-35" dirty="0">
                <a:latin typeface="Arial"/>
                <a:cs typeface="Arial"/>
              </a:rPr>
              <a:t> </a:t>
            </a:r>
            <a:r>
              <a:rPr sz="2800" spc="-10" dirty="0">
                <a:latin typeface="Arial"/>
                <a:cs typeface="Arial"/>
              </a:rPr>
              <a:t>population.</a:t>
            </a:r>
            <a:endParaRPr sz="2800">
              <a:latin typeface="Arial"/>
              <a:cs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ftr" sz="quarter" idx="5"/>
          </p:nvPr>
        </p:nvSpPr>
        <p:spPr>
          <a:prstGeom prst="rect">
            <a:avLst/>
          </a:prstGeom>
        </p:spPr>
        <p:txBody>
          <a:bodyPr vert="horz" wrap="square" lIns="0" tIns="8890" rIns="0" bIns="0" rtlCol="0">
            <a:spAutoFit/>
          </a:bodyPr>
          <a:lstStyle/>
          <a:p>
            <a:pPr marL="12700" marR="5080" indent="14604">
              <a:lnSpc>
                <a:spcPct val="100000"/>
              </a:lnSpc>
              <a:spcBef>
                <a:spcPts val="70"/>
              </a:spcBef>
            </a:pPr>
            <a:r>
              <a:rPr spc="20" dirty="0"/>
              <a:t>Division</a:t>
            </a:r>
            <a:r>
              <a:rPr spc="15" dirty="0"/>
              <a:t> </a:t>
            </a:r>
            <a:r>
              <a:rPr spc="10" dirty="0"/>
              <a:t>of</a:t>
            </a:r>
            <a:r>
              <a:rPr spc="25" dirty="0"/>
              <a:t> </a:t>
            </a:r>
            <a:r>
              <a:rPr spc="20" dirty="0"/>
              <a:t>the</a:t>
            </a:r>
            <a:r>
              <a:rPr spc="40" dirty="0"/>
              <a:t> </a:t>
            </a:r>
            <a:r>
              <a:rPr spc="20" dirty="0"/>
              <a:t>Public</a:t>
            </a:r>
            <a:r>
              <a:rPr spc="40" dirty="0"/>
              <a:t> </a:t>
            </a:r>
            <a:r>
              <a:rPr spc="-10" dirty="0"/>
              <a:t>Health </a:t>
            </a:r>
            <a:r>
              <a:rPr spc="10" dirty="0"/>
              <a:t>Preparedness</a:t>
            </a:r>
            <a:r>
              <a:rPr spc="15" dirty="0"/>
              <a:t> </a:t>
            </a:r>
            <a:r>
              <a:rPr dirty="0"/>
              <a:t>and</a:t>
            </a:r>
            <a:r>
              <a:rPr spc="20" dirty="0"/>
              <a:t> </a:t>
            </a:r>
            <a:r>
              <a:rPr spc="-10" dirty="0"/>
              <a:t>Response</a:t>
            </a:r>
          </a:p>
        </p:txBody>
      </p:sp>
      <p:sp>
        <p:nvSpPr>
          <p:cNvPr id="2" name="object 2"/>
          <p:cNvSpPr txBox="1">
            <a:spLocks noGrp="1"/>
          </p:cNvSpPr>
          <p:nvPr>
            <p:ph type="title"/>
          </p:nvPr>
        </p:nvSpPr>
        <p:spPr>
          <a:prstGeom prst="rect">
            <a:avLst/>
          </a:prstGeom>
        </p:spPr>
        <p:txBody>
          <a:bodyPr vert="horz" wrap="square" lIns="0" tIns="322072" rIns="0" bIns="0" rtlCol="0">
            <a:spAutoFit/>
          </a:bodyPr>
          <a:lstStyle/>
          <a:p>
            <a:pPr marL="38100">
              <a:lnSpc>
                <a:spcPct val="100000"/>
              </a:lnSpc>
              <a:spcBef>
                <a:spcPts val="100"/>
              </a:spcBef>
            </a:pPr>
            <a:r>
              <a:rPr spc="-10" dirty="0"/>
              <a:t>Conclusion</a:t>
            </a:r>
          </a:p>
        </p:txBody>
      </p:sp>
      <p:sp>
        <p:nvSpPr>
          <p:cNvPr id="3" name="object 3"/>
          <p:cNvSpPr txBox="1"/>
          <p:nvPr/>
        </p:nvSpPr>
        <p:spPr>
          <a:xfrm>
            <a:off x="255120" y="1537962"/>
            <a:ext cx="10930890" cy="3394710"/>
          </a:xfrm>
          <a:prstGeom prst="rect">
            <a:avLst/>
          </a:prstGeom>
        </p:spPr>
        <p:txBody>
          <a:bodyPr vert="horz" wrap="square" lIns="0" tIns="59690" rIns="0" bIns="0" rtlCol="0">
            <a:spAutoFit/>
          </a:bodyPr>
          <a:lstStyle/>
          <a:p>
            <a:pPr marL="241300" marR="84455" indent="-228600">
              <a:lnSpc>
                <a:spcPts val="3030"/>
              </a:lnSpc>
              <a:spcBef>
                <a:spcPts val="470"/>
              </a:spcBef>
              <a:buFont typeface="Wingdings"/>
              <a:buChar char=""/>
              <a:tabLst>
                <a:tab pos="241300" algn="l"/>
              </a:tabLst>
            </a:pPr>
            <a:r>
              <a:rPr sz="2800" dirty="0">
                <a:latin typeface="Arial"/>
                <a:cs typeface="Arial"/>
              </a:rPr>
              <a:t>While</a:t>
            </a:r>
            <a:r>
              <a:rPr sz="2800" spc="-55" dirty="0">
                <a:latin typeface="Arial"/>
                <a:cs typeface="Arial"/>
              </a:rPr>
              <a:t> </a:t>
            </a:r>
            <a:r>
              <a:rPr sz="2800" dirty="0">
                <a:latin typeface="Arial"/>
                <a:cs typeface="Arial"/>
              </a:rPr>
              <a:t>identifying</a:t>
            </a:r>
            <a:r>
              <a:rPr sz="2800" spc="-55" dirty="0">
                <a:latin typeface="Arial"/>
                <a:cs typeface="Arial"/>
              </a:rPr>
              <a:t> </a:t>
            </a:r>
            <a:r>
              <a:rPr sz="2800" dirty="0">
                <a:latin typeface="Arial"/>
                <a:cs typeface="Arial"/>
              </a:rPr>
              <a:t>the</a:t>
            </a:r>
            <a:r>
              <a:rPr sz="2800" spc="-60" dirty="0">
                <a:latin typeface="Arial"/>
                <a:cs typeface="Arial"/>
              </a:rPr>
              <a:t> </a:t>
            </a:r>
            <a:r>
              <a:rPr sz="2800" dirty="0">
                <a:latin typeface="Arial"/>
                <a:cs typeface="Arial"/>
              </a:rPr>
              <a:t>dialysis</a:t>
            </a:r>
            <a:r>
              <a:rPr sz="2800" spc="-50" dirty="0">
                <a:latin typeface="Arial"/>
                <a:cs typeface="Arial"/>
              </a:rPr>
              <a:t> </a:t>
            </a:r>
            <a:r>
              <a:rPr sz="2800" dirty="0">
                <a:latin typeface="Arial"/>
                <a:cs typeface="Arial"/>
              </a:rPr>
              <a:t>population</a:t>
            </a:r>
            <a:r>
              <a:rPr sz="2800" spc="-55" dirty="0">
                <a:latin typeface="Arial"/>
                <a:cs typeface="Arial"/>
              </a:rPr>
              <a:t> </a:t>
            </a:r>
            <a:r>
              <a:rPr sz="2800" dirty="0">
                <a:latin typeface="Arial"/>
                <a:cs typeface="Arial"/>
              </a:rPr>
              <a:t>and</a:t>
            </a:r>
            <a:r>
              <a:rPr sz="2800" spc="-45" dirty="0">
                <a:latin typeface="Arial"/>
                <a:cs typeface="Arial"/>
              </a:rPr>
              <a:t> </a:t>
            </a:r>
            <a:r>
              <a:rPr sz="2800" dirty="0">
                <a:latin typeface="Arial"/>
                <a:cs typeface="Arial"/>
              </a:rPr>
              <a:t>their</a:t>
            </a:r>
            <a:r>
              <a:rPr sz="2800" spc="-60" dirty="0">
                <a:latin typeface="Arial"/>
                <a:cs typeface="Arial"/>
              </a:rPr>
              <a:t> </a:t>
            </a:r>
            <a:r>
              <a:rPr sz="2800" dirty="0">
                <a:latin typeface="Arial"/>
                <a:cs typeface="Arial"/>
              </a:rPr>
              <a:t>needs</a:t>
            </a:r>
            <a:r>
              <a:rPr sz="2800" spc="-55" dirty="0">
                <a:latin typeface="Arial"/>
                <a:cs typeface="Arial"/>
              </a:rPr>
              <a:t> </a:t>
            </a:r>
            <a:r>
              <a:rPr sz="2800" dirty="0">
                <a:latin typeface="Arial"/>
                <a:cs typeface="Arial"/>
              </a:rPr>
              <a:t>during</a:t>
            </a:r>
            <a:r>
              <a:rPr sz="2800" spc="-40" dirty="0">
                <a:latin typeface="Arial"/>
                <a:cs typeface="Arial"/>
              </a:rPr>
              <a:t> </a:t>
            </a:r>
            <a:r>
              <a:rPr sz="2800" spc="-25" dirty="0">
                <a:latin typeface="Arial"/>
                <a:cs typeface="Arial"/>
              </a:rPr>
              <a:t>an </a:t>
            </a:r>
            <a:r>
              <a:rPr sz="2800" spc="-20" dirty="0">
                <a:latin typeface="Arial"/>
                <a:cs typeface="Arial"/>
              </a:rPr>
              <a:t>emergency,</a:t>
            </a:r>
            <a:r>
              <a:rPr sz="2800" spc="-50" dirty="0">
                <a:latin typeface="Arial"/>
                <a:cs typeface="Arial"/>
              </a:rPr>
              <a:t> </a:t>
            </a:r>
            <a:r>
              <a:rPr sz="2800" dirty="0">
                <a:latin typeface="Arial"/>
                <a:cs typeface="Arial"/>
              </a:rPr>
              <a:t>it</a:t>
            </a:r>
            <a:r>
              <a:rPr sz="2800" spc="-60" dirty="0">
                <a:latin typeface="Arial"/>
                <a:cs typeface="Arial"/>
              </a:rPr>
              <a:t> </a:t>
            </a:r>
            <a:r>
              <a:rPr sz="2800" dirty="0">
                <a:latin typeface="Arial"/>
                <a:cs typeface="Arial"/>
              </a:rPr>
              <a:t>is</a:t>
            </a:r>
            <a:r>
              <a:rPr sz="2800" spc="-45" dirty="0">
                <a:latin typeface="Arial"/>
                <a:cs typeface="Arial"/>
              </a:rPr>
              <a:t> </a:t>
            </a:r>
            <a:r>
              <a:rPr sz="2800" dirty="0">
                <a:latin typeface="Arial"/>
                <a:cs typeface="Arial"/>
              </a:rPr>
              <a:t>important</a:t>
            </a:r>
            <a:r>
              <a:rPr sz="2800" spc="-45" dirty="0">
                <a:latin typeface="Arial"/>
                <a:cs typeface="Arial"/>
              </a:rPr>
              <a:t> </a:t>
            </a:r>
            <a:r>
              <a:rPr sz="2800" dirty="0">
                <a:latin typeface="Arial"/>
                <a:cs typeface="Arial"/>
              </a:rPr>
              <a:t>to</a:t>
            </a:r>
            <a:r>
              <a:rPr sz="2800" spc="-45" dirty="0">
                <a:latin typeface="Arial"/>
                <a:cs typeface="Arial"/>
              </a:rPr>
              <a:t> </a:t>
            </a:r>
            <a:r>
              <a:rPr sz="2800" dirty="0">
                <a:latin typeface="Arial"/>
                <a:cs typeface="Arial"/>
              </a:rPr>
              <a:t>plan,</a:t>
            </a:r>
            <a:r>
              <a:rPr sz="2800" spc="-45" dirty="0">
                <a:latin typeface="Arial"/>
                <a:cs typeface="Arial"/>
              </a:rPr>
              <a:t> </a:t>
            </a:r>
            <a:r>
              <a:rPr sz="2800" dirty="0">
                <a:latin typeface="Arial"/>
                <a:cs typeface="Arial"/>
              </a:rPr>
              <a:t>develop</a:t>
            </a:r>
            <a:r>
              <a:rPr sz="2800" spc="-45" dirty="0">
                <a:latin typeface="Arial"/>
                <a:cs typeface="Arial"/>
              </a:rPr>
              <a:t> </a:t>
            </a:r>
            <a:r>
              <a:rPr sz="2800" dirty="0">
                <a:latin typeface="Arial"/>
                <a:cs typeface="Arial"/>
              </a:rPr>
              <a:t>and</a:t>
            </a:r>
            <a:r>
              <a:rPr sz="2800" spc="-45" dirty="0">
                <a:latin typeface="Arial"/>
                <a:cs typeface="Arial"/>
              </a:rPr>
              <a:t> </a:t>
            </a:r>
            <a:r>
              <a:rPr sz="2800" spc="-10" dirty="0">
                <a:latin typeface="Arial"/>
                <a:cs typeface="Arial"/>
              </a:rPr>
              <a:t>practice </a:t>
            </a:r>
            <a:r>
              <a:rPr sz="2800" dirty="0">
                <a:latin typeface="Arial"/>
                <a:cs typeface="Arial"/>
              </a:rPr>
              <a:t>preparedness</a:t>
            </a:r>
            <a:r>
              <a:rPr sz="2800" spc="-40" dirty="0">
                <a:latin typeface="Arial"/>
                <a:cs typeface="Arial"/>
              </a:rPr>
              <a:t> </a:t>
            </a:r>
            <a:r>
              <a:rPr sz="2800" dirty="0">
                <a:latin typeface="Arial"/>
                <a:cs typeface="Arial"/>
              </a:rPr>
              <a:t>and</a:t>
            </a:r>
            <a:r>
              <a:rPr sz="2800" spc="-45" dirty="0">
                <a:latin typeface="Arial"/>
                <a:cs typeface="Arial"/>
              </a:rPr>
              <a:t> </a:t>
            </a:r>
            <a:r>
              <a:rPr sz="2800" dirty="0">
                <a:latin typeface="Arial"/>
                <a:cs typeface="Arial"/>
              </a:rPr>
              <a:t>response</a:t>
            </a:r>
            <a:r>
              <a:rPr sz="2800" spc="-45" dirty="0">
                <a:latin typeface="Arial"/>
                <a:cs typeface="Arial"/>
              </a:rPr>
              <a:t> </a:t>
            </a:r>
            <a:r>
              <a:rPr sz="2800" dirty="0">
                <a:latin typeface="Arial"/>
                <a:cs typeface="Arial"/>
              </a:rPr>
              <a:t>plans</a:t>
            </a:r>
            <a:r>
              <a:rPr sz="2800" spc="-45" dirty="0">
                <a:latin typeface="Arial"/>
                <a:cs typeface="Arial"/>
              </a:rPr>
              <a:t> </a:t>
            </a:r>
            <a:r>
              <a:rPr sz="2800" dirty="0">
                <a:latin typeface="Arial"/>
                <a:cs typeface="Arial"/>
              </a:rPr>
              <a:t>for</a:t>
            </a:r>
            <a:r>
              <a:rPr sz="2800" spc="-45" dirty="0">
                <a:latin typeface="Arial"/>
                <a:cs typeface="Arial"/>
              </a:rPr>
              <a:t> </a:t>
            </a:r>
            <a:r>
              <a:rPr sz="2800" dirty="0">
                <a:latin typeface="Arial"/>
                <a:cs typeface="Arial"/>
              </a:rPr>
              <a:t>events</a:t>
            </a:r>
            <a:r>
              <a:rPr sz="2800" spc="-55" dirty="0">
                <a:latin typeface="Arial"/>
                <a:cs typeface="Arial"/>
              </a:rPr>
              <a:t> </a:t>
            </a:r>
            <a:r>
              <a:rPr sz="2800" dirty="0">
                <a:latin typeface="Arial"/>
                <a:cs typeface="Arial"/>
              </a:rPr>
              <a:t>that</a:t>
            </a:r>
            <a:r>
              <a:rPr sz="2800" spc="-60" dirty="0">
                <a:latin typeface="Arial"/>
                <a:cs typeface="Arial"/>
              </a:rPr>
              <a:t> </a:t>
            </a:r>
            <a:r>
              <a:rPr sz="2800" dirty="0">
                <a:latin typeface="Arial"/>
                <a:cs typeface="Arial"/>
              </a:rPr>
              <a:t>may</a:t>
            </a:r>
            <a:r>
              <a:rPr sz="2800" spc="-50" dirty="0">
                <a:latin typeface="Arial"/>
                <a:cs typeface="Arial"/>
              </a:rPr>
              <a:t> </a:t>
            </a:r>
            <a:r>
              <a:rPr sz="2800" dirty="0">
                <a:latin typeface="Arial"/>
                <a:cs typeface="Arial"/>
              </a:rPr>
              <a:t>put</a:t>
            </a:r>
            <a:r>
              <a:rPr sz="2800" spc="-45" dirty="0">
                <a:latin typeface="Arial"/>
                <a:cs typeface="Arial"/>
              </a:rPr>
              <a:t> </a:t>
            </a:r>
            <a:r>
              <a:rPr sz="2800" dirty="0">
                <a:latin typeface="Arial"/>
                <a:cs typeface="Arial"/>
              </a:rPr>
              <a:t>the</a:t>
            </a:r>
            <a:r>
              <a:rPr sz="2800" spc="-55" dirty="0">
                <a:latin typeface="Arial"/>
                <a:cs typeface="Arial"/>
              </a:rPr>
              <a:t> </a:t>
            </a:r>
            <a:r>
              <a:rPr sz="2800" spc="-10" dirty="0">
                <a:latin typeface="Arial"/>
                <a:cs typeface="Arial"/>
              </a:rPr>
              <a:t>renal </a:t>
            </a:r>
            <a:r>
              <a:rPr sz="2800" dirty="0">
                <a:latin typeface="Arial"/>
                <a:cs typeface="Arial"/>
              </a:rPr>
              <a:t>population</a:t>
            </a:r>
            <a:r>
              <a:rPr sz="2800" spc="-40" dirty="0">
                <a:latin typeface="Arial"/>
                <a:cs typeface="Arial"/>
              </a:rPr>
              <a:t> </a:t>
            </a:r>
            <a:r>
              <a:rPr sz="2800" dirty="0">
                <a:latin typeface="Arial"/>
                <a:cs typeface="Arial"/>
              </a:rPr>
              <a:t>in</a:t>
            </a:r>
            <a:r>
              <a:rPr sz="2800" spc="-45" dirty="0">
                <a:latin typeface="Arial"/>
                <a:cs typeface="Arial"/>
              </a:rPr>
              <a:t> </a:t>
            </a:r>
            <a:r>
              <a:rPr sz="2800" dirty="0">
                <a:latin typeface="Arial"/>
                <a:cs typeface="Arial"/>
              </a:rPr>
              <a:t>Puerto</a:t>
            </a:r>
            <a:r>
              <a:rPr sz="2800" spc="-45" dirty="0">
                <a:latin typeface="Arial"/>
                <a:cs typeface="Arial"/>
              </a:rPr>
              <a:t> </a:t>
            </a:r>
            <a:r>
              <a:rPr sz="2800" dirty="0">
                <a:latin typeface="Arial"/>
                <a:cs typeface="Arial"/>
              </a:rPr>
              <a:t>Rico</a:t>
            </a:r>
            <a:r>
              <a:rPr sz="2800" spc="-45" dirty="0">
                <a:latin typeface="Arial"/>
                <a:cs typeface="Arial"/>
              </a:rPr>
              <a:t> </a:t>
            </a:r>
            <a:r>
              <a:rPr sz="2800" dirty="0">
                <a:latin typeface="Arial"/>
                <a:cs typeface="Arial"/>
              </a:rPr>
              <a:t>at</a:t>
            </a:r>
            <a:r>
              <a:rPr sz="2800" spc="-55" dirty="0">
                <a:latin typeface="Arial"/>
                <a:cs typeface="Arial"/>
              </a:rPr>
              <a:t> </a:t>
            </a:r>
            <a:r>
              <a:rPr sz="2800" spc="-10" dirty="0">
                <a:latin typeface="Arial"/>
                <a:cs typeface="Arial"/>
              </a:rPr>
              <a:t>risk.</a:t>
            </a:r>
            <a:endParaRPr sz="2800">
              <a:latin typeface="Arial"/>
              <a:cs typeface="Arial"/>
            </a:endParaRPr>
          </a:p>
          <a:p>
            <a:pPr marL="240029" marR="5080" indent="-227965">
              <a:lnSpc>
                <a:spcPts val="3030"/>
              </a:lnSpc>
              <a:spcBef>
                <a:spcPts val="969"/>
              </a:spcBef>
              <a:buFont typeface="Wingdings"/>
              <a:buChar char=""/>
              <a:tabLst>
                <a:tab pos="241300" algn="l"/>
              </a:tabLst>
            </a:pPr>
            <a:r>
              <a:rPr sz="2800" dirty="0">
                <a:latin typeface="Arial"/>
                <a:cs typeface="Arial"/>
              </a:rPr>
              <a:t>It</a:t>
            </a:r>
            <a:r>
              <a:rPr sz="2800" spc="-70" dirty="0">
                <a:latin typeface="Arial"/>
                <a:cs typeface="Arial"/>
              </a:rPr>
              <a:t> </a:t>
            </a:r>
            <a:r>
              <a:rPr sz="2800" dirty="0">
                <a:latin typeface="Arial"/>
                <a:cs typeface="Arial"/>
              </a:rPr>
              <a:t>becomes</a:t>
            </a:r>
            <a:r>
              <a:rPr sz="2800" spc="-50" dirty="0">
                <a:latin typeface="Arial"/>
                <a:cs typeface="Arial"/>
              </a:rPr>
              <a:t> </a:t>
            </a:r>
            <a:r>
              <a:rPr sz="2800" dirty="0">
                <a:latin typeface="Arial"/>
                <a:cs typeface="Arial"/>
              </a:rPr>
              <a:t>relevant</a:t>
            </a:r>
            <a:r>
              <a:rPr sz="2800" spc="-55" dirty="0">
                <a:latin typeface="Arial"/>
                <a:cs typeface="Arial"/>
              </a:rPr>
              <a:t> </a:t>
            </a:r>
            <a:r>
              <a:rPr sz="2800" dirty="0">
                <a:latin typeface="Arial"/>
                <a:cs typeface="Arial"/>
              </a:rPr>
              <a:t>the</a:t>
            </a:r>
            <a:r>
              <a:rPr sz="2800" spc="-50" dirty="0">
                <a:latin typeface="Arial"/>
                <a:cs typeface="Arial"/>
              </a:rPr>
              <a:t> </a:t>
            </a:r>
            <a:r>
              <a:rPr sz="2800" dirty="0">
                <a:latin typeface="Arial"/>
                <a:cs typeface="Arial"/>
              </a:rPr>
              <a:t>importance</a:t>
            </a:r>
            <a:r>
              <a:rPr sz="2800" spc="-45" dirty="0">
                <a:latin typeface="Arial"/>
                <a:cs typeface="Arial"/>
              </a:rPr>
              <a:t> </a:t>
            </a:r>
            <a:r>
              <a:rPr sz="2800" dirty="0">
                <a:latin typeface="Arial"/>
                <a:cs typeface="Arial"/>
              </a:rPr>
              <a:t>of</a:t>
            </a:r>
            <a:r>
              <a:rPr sz="2800" spc="-65" dirty="0">
                <a:latin typeface="Arial"/>
                <a:cs typeface="Arial"/>
              </a:rPr>
              <a:t> </a:t>
            </a:r>
            <a:r>
              <a:rPr sz="2800" dirty="0">
                <a:latin typeface="Arial"/>
                <a:cs typeface="Arial"/>
              </a:rPr>
              <a:t>preparation</a:t>
            </a:r>
            <a:r>
              <a:rPr sz="2800" spc="-45" dirty="0">
                <a:latin typeface="Arial"/>
                <a:cs typeface="Arial"/>
              </a:rPr>
              <a:t> </a:t>
            </a:r>
            <a:r>
              <a:rPr sz="2800" dirty="0">
                <a:latin typeface="Arial"/>
                <a:cs typeface="Arial"/>
              </a:rPr>
              <a:t>and</a:t>
            </a:r>
            <a:r>
              <a:rPr sz="2800" spc="-55" dirty="0">
                <a:latin typeface="Arial"/>
                <a:cs typeface="Arial"/>
              </a:rPr>
              <a:t> </a:t>
            </a:r>
            <a:r>
              <a:rPr sz="2800" spc="-10" dirty="0">
                <a:latin typeface="Arial"/>
                <a:cs typeface="Arial"/>
              </a:rPr>
              <a:t>collaboration 	</a:t>
            </a:r>
            <a:r>
              <a:rPr sz="2800" dirty="0">
                <a:latin typeface="Arial"/>
                <a:cs typeface="Arial"/>
              </a:rPr>
              <a:t>to</a:t>
            </a:r>
            <a:r>
              <a:rPr sz="2800" spc="-55" dirty="0">
                <a:latin typeface="Arial"/>
                <a:cs typeface="Arial"/>
              </a:rPr>
              <a:t> </a:t>
            </a:r>
            <a:r>
              <a:rPr sz="2800" dirty="0">
                <a:latin typeface="Arial"/>
                <a:cs typeface="Arial"/>
              </a:rPr>
              <a:t>ensure</a:t>
            </a:r>
            <a:r>
              <a:rPr sz="2800" spc="-30" dirty="0">
                <a:latin typeface="Arial"/>
                <a:cs typeface="Arial"/>
              </a:rPr>
              <a:t> </a:t>
            </a:r>
            <a:r>
              <a:rPr sz="2800" dirty="0">
                <a:latin typeface="Arial"/>
                <a:cs typeface="Arial"/>
              </a:rPr>
              <a:t>patient</a:t>
            </a:r>
            <a:r>
              <a:rPr sz="2800" spc="-55" dirty="0">
                <a:latin typeface="Arial"/>
                <a:cs typeface="Arial"/>
              </a:rPr>
              <a:t> </a:t>
            </a:r>
            <a:r>
              <a:rPr sz="2800" dirty="0">
                <a:latin typeface="Arial"/>
                <a:cs typeface="Arial"/>
              </a:rPr>
              <a:t>safety</a:t>
            </a:r>
            <a:r>
              <a:rPr sz="2800" spc="-50" dirty="0">
                <a:latin typeface="Arial"/>
                <a:cs typeface="Arial"/>
              </a:rPr>
              <a:t> </a:t>
            </a:r>
            <a:r>
              <a:rPr sz="2800" dirty="0">
                <a:latin typeface="Arial"/>
                <a:cs typeface="Arial"/>
              </a:rPr>
              <a:t>and</a:t>
            </a:r>
            <a:r>
              <a:rPr sz="2800" spc="-45" dirty="0">
                <a:latin typeface="Arial"/>
                <a:cs typeface="Arial"/>
              </a:rPr>
              <a:t> </a:t>
            </a:r>
            <a:r>
              <a:rPr sz="2800" dirty="0">
                <a:latin typeface="Arial"/>
                <a:cs typeface="Arial"/>
              </a:rPr>
              <a:t>care</a:t>
            </a:r>
            <a:r>
              <a:rPr sz="2800" spc="-40" dirty="0">
                <a:latin typeface="Arial"/>
                <a:cs typeface="Arial"/>
              </a:rPr>
              <a:t> </a:t>
            </a:r>
            <a:r>
              <a:rPr sz="2800" spc="-10" dirty="0">
                <a:latin typeface="Arial"/>
                <a:cs typeface="Arial"/>
              </a:rPr>
              <a:t>continuity.</a:t>
            </a:r>
            <a:endParaRPr sz="2800">
              <a:latin typeface="Arial"/>
              <a:cs typeface="Arial"/>
            </a:endParaRPr>
          </a:p>
          <a:p>
            <a:pPr marL="240029" marR="244475" indent="-227965">
              <a:lnSpc>
                <a:spcPts val="3020"/>
              </a:lnSpc>
              <a:spcBef>
                <a:spcPts val="1010"/>
              </a:spcBef>
              <a:buFont typeface="Wingdings"/>
              <a:buChar char=""/>
              <a:tabLst>
                <a:tab pos="241300" algn="l"/>
              </a:tabLst>
            </a:pPr>
            <a:r>
              <a:rPr sz="2800" dirty="0">
                <a:latin typeface="Arial"/>
                <a:cs typeface="Arial"/>
              </a:rPr>
              <a:t>It</a:t>
            </a:r>
            <a:r>
              <a:rPr sz="2800" spc="-65" dirty="0">
                <a:latin typeface="Arial"/>
                <a:cs typeface="Arial"/>
              </a:rPr>
              <a:t> </a:t>
            </a:r>
            <a:r>
              <a:rPr sz="2800" dirty="0">
                <a:latin typeface="Arial"/>
                <a:cs typeface="Arial"/>
              </a:rPr>
              <a:t>would</a:t>
            </a:r>
            <a:r>
              <a:rPr sz="2800" spc="-45" dirty="0">
                <a:latin typeface="Arial"/>
                <a:cs typeface="Arial"/>
              </a:rPr>
              <a:t> </a:t>
            </a:r>
            <a:r>
              <a:rPr sz="2800" dirty="0">
                <a:latin typeface="Arial"/>
                <a:cs typeface="Arial"/>
              </a:rPr>
              <a:t>be</a:t>
            </a:r>
            <a:r>
              <a:rPr sz="2800" spc="-50" dirty="0">
                <a:latin typeface="Arial"/>
                <a:cs typeface="Arial"/>
              </a:rPr>
              <a:t> </a:t>
            </a:r>
            <a:r>
              <a:rPr sz="2800" dirty="0">
                <a:latin typeface="Arial"/>
                <a:cs typeface="Arial"/>
              </a:rPr>
              <a:t>important</a:t>
            </a:r>
            <a:r>
              <a:rPr sz="2800" spc="-50" dirty="0">
                <a:latin typeface="Arial"/>
                <a:cs typeface="Arial"/>
              </a:rPr>
              <a:t> </a:t>
            </a:r>
            <a:r>
              <a:rPr sz="2800" dirty="0">
                <a:latin typeface="Arial"/>
                <a:cs typeface="Arial"/>
              </a:rPr>
              <a:t>to</a:t>
            </a:r>
            <a:r>
              <a:rPr sz="2800" spc="-50" dirty="0">
                <a:latin typeface="Arial"/>
                <a:cs typeface="Arial"/>
              </a:rPr>
              <a:t> </a:t>
            </a:r>
            <a:r>
              <a:rPr sz="2800" dirty="0">
                <a:latin typeface="Arial"/>
                <a:cs typeface="Arial"/>
              </a:rPr>
              <a:t>include</a:t>
            </a:r>
            <a:r>
              <a:rPr sz="2800" spc="-50" dirty="0">
                <a:latin typeface="Arial"/>
                <a:cs typeface="Arial"/>
              </a:rPr>
              <a:t> </a:t>
            </a:r>
            <a:r>
              <a:rPr sz="2800" dirty="0">
                <a:latin typeface="Arial"/>
                <a:cs typeface="Arial"/>
              </a:rPr>
              <a:t>dialysis</a:t>
            </a:r>
            <a:r>
              <a:rPr sz="2800" spc="-60" dirty="0">
                <a:latin typeface="Arial"/>
                <a:cs typeface="Arial"/>
              </a:rPr>
              <a:t> </a:t>
            </a:r>
            <a:r>
              <a:rPr sz="2800" dirty="0">
                <a:latin typeface="Arial"/>
                <a:cs typeface="Arial"/>
              </a:rPr>
              <a:t>emergency</a:t>
            </a:r>
            <a:r>
              <a:rPr sz="2800" spc="-40" dirty="0">
                <a:latin typeface="Arial"/>
                <a:cs typeface="Arial"/>
              </a:rPr>
              <a:t> </a:t>
            </a:r>
            <a:r>
              <a:rPr sz="2800" dirty="0">
                <a:latin typeface="Arial"/>
                <a:cs typeface="Arial"/>
              </a:rPr>
              <a:t>partners</a:t>
            </a:r>
            <a:r>
              <a:rPr sz="2800" spc="-50" dirty="0">
                <a:latin typeface="Arial"/>
                <a:cs typeface="Arial"/>
              </a:rPr>
              <a:t> </a:t>
            </a:r>
            <a:r>
              <a:rPr sz="2800" dirty="0">
                <a:latin typeface="Arial"/>
                <a:cs typeface="Arial"/>
              </a:rPr>
              <a:t>in</a:t>
            </a:r>
            <a:r>
              <a:rPr sz="2800" spc="-50" dirty="0">
                <a:latin typeface="Arial"/>
                <a:cs typeface="Arial"/>
              </a:rPr>
              <a:t> </a:t>
            </a:r>
            <a:r>
              <a:rPr sz="2800" spc="-25" dirty="0">
                <a:latin typeface="Arial"/>
                <a:cs typeface="Arial"/>
              </a:rPr>
              <a:t>the 	</a:t>
            </a:r>
            <a:r>
              <a:rPr sz="2800" dirty="0">
                <a:latin typeface="Arial"/>
                <a:cs typeface="Arial"/>
              </a:rPr>
              <a:t>implementation</a:t>
            </a:r>
            <a:r>
              <a:rPr sz="2800" spc="-65" dirty="0">
                <a:latin typeface="Arial"/>
                <a:cs typeface="Arial"/>
              </a:rPr>
              <a:t> </a:t>
            </a:r>
            <a:r>
              <a:rPr sz="2800" dirty="0">
                <a:latin typeface="Arial"/>
                <a:cs typeface="Arial"/>
              </a:rPr>
              <a:t>of</a:t>
            </a:r>
            <a:r>
              <a:rPr sz="2800" spc="-95" dirty="0">
                <a:latin typeface="Arial"/>
                <a:cs typeface="Arial"/>
              </a:rPr>
              <a:t> </a:t>
            </a:r>
            <a:r>
              <a:rPr sz="2800" dirty="0">
                <a:latin typeface="Arial"/>
                <a:cs typeface="Arial"/>
              </a:rPr>
              <a:t>emergency</a:t>
            </a:r>
            <a:r>
              <a:rPr sz="2800" spc="-75" dirty="0">
                <a:latin typeface="Arial"/>
                <a:cs typeface="Arial"/>
              </a:rPr>
              <a:t> </a:t>
            </a:r>
            <a:r>
              <a:rPr sz="2800" dirty="0">
                <a:latin typeface="Arial"/>
                <a:cs typeface="Arial"/>
              </a:rPr>
              <a:t>preparedness</a:t>
            </a:r>
            <a:r>
              <a:rPr sz="2800" spc="-75" dirty="0">
                <a:latin typeface="Arial"/>
                <a:cs typeface="Arial"/>
              </a:rPr>
              <a:t> </a:t>
            </a:r>
            <a:r>
              <a:rPr sz="2800" dirty="0">
                <a:latin typeface="Arial"/>
                <a:cs typeface="Arial"/>
              </a:rPr>
              <a:t>and</a:t>
            </a:r>
            <a:r>
              <a:rPr sz="2800" spc="-80" dirty="0">
                <a:latin typeface="Arial"/>
                <a:cs typeface="Arial"/>
              </a:rPr>
              <a:t> </a:t>
            </a:r>
            <a:r>
              <a:rPr sz="2800" dirty="0">
                <a:latin typeface="Arial"/>
                <a:cs typeface="Arial"/>
              </a:rPr>
              <a:t>response</a:t>
            </a:r>
            <a:r>
              <a:rPr sz="2800" spc="-85" dirty="0">
                <a:latin typeface="Arial"/>
                <a:cs typeface="Arial"/>
              </a:rPr>
              <a:t> </a:t>
            </a:r>
            <a:r>
              <a:rPr sz="2800" spc="-10" dirty="0">
                <a:latin typeface="Arial"/>
                <a:cs typeface="Arial"/>
              </a:rPr>
              <a:t>plans.</a:t>
            </a:r>
            <a:endParaRPr sz="280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A2E6AA-A401-41AD-9372-0283B593426B}"/>
              </a:ext>
            </a:extLst>
          </p:cNvPr>
          <p:cNvSpPr>
            <a:spLocks noGrp="1"/>
          </p:cNvSpPr>
          <p:nvPr>
            <p:ph type="title"/>
          </p:nvPr>
        </p:nvSpPr>
        <p:spPr>
          <a:xfrm>
            <a:off x="229801" y="58614"/>
            <a:ext cx="10880504" cy="4231928"/>
          </a:xfrm>
        </p:spPr>
        <p:txBody>
          <a:bodyPr/>
          <a:lstStyle/>
          <a:p>
            <a:pPr marL="12700" marR="278130">
              <a:lnSpc>
                <a:spcPts val="2160"/>
              </a:lnSpc>
              <a:spcBef>
                <a:spcPts val="1010"/>
              </a:spcBef>
            </a:pPr>
            <a:br>
              <a:rPr lang="en-US" dirty="0"/>
            </a:br>
            <a:br>
              <a:rPr lang="en-US" dirty="0"/>
            </a:br>
            <a:r>
              <a:rPr lang="en-US" dirty="0"/>
              <a:t>Preparing for a Hospital Rescue Behavior : </a:t>
            </a:r>
            <a:br>
              <a:rPr lang="en-US" dirty="0"/>
            </a:br>
            <a:br>
              <a:rPr lang="en-US" dirty="0"/>
            </a:br>
            <a:r>
              <a:rPr lang="en-US" spc="-10" dirty="0"/>
              <a:t>Considerations,</a:t>
            </a:r>
            <a:r>
              <a:rPr lang="en-US" spc="-80" dirty="0"/>
              <a:t> </a:t>
            </a:r>
            <a:r>
              <a:rPr lang="en-US" dirty="0"/>
              <a:t>Challenges,</a:t>
            </a:r>
            <a:r>
              <a:rPr lang="en-US" spc="-65" dirty="0"/>
              <a:t> </a:t>
            </a:r>
            <a:r>
              <a:rPr lang="en-US" dirty="0"/>
              <a:t>and</a:t>
            </a:r>
            <a:r>
              <a:rPr lang="en-US" spc="-70" dirty="0"/>
              <a:t> </a:t>
            </a:r>
            <a:r>
              <a:rPr lang="en-US" dirty="0"/>
              <a:t>Best</a:t>
            </a:r>
            <a:r>
              <a:rPr lang="en-US" spc="-90" dirty="0"/>
              <a:t> </a:t>
            </a:r>
            <a:r>
              <a:rPr lang="en-US" spc="-10" dirty="0"/>
              <a:t>Practice</a:t>
            </a:r>
            <a:br>
              <a:rPr lang="en-US" spc="-10" dirty="0"/>
            </a:br>
            <a:br>
              <a:rPr lang="en-US" spc="-10" dirty="0"/>
            </a:br>
            <a:br>
              <a:rPr lang="en-US" spc="-10" dirty="0"/>
            </a:br>
            <a:br>
              <a:rPr lang="en-US" spc="-10" dirty="0"/>
            </a:br>
            <a:br>
              <a:rPr lang="en-US" sz="2800" spc="-10" dirty="0"/>
            </a:br>
            <a:br>
              <a:rPr lang="en-US" sz="2000" b="0" spc="-10" dirty="0"/>
            </a:br>
            <a:r>
              <a:rPr lang="en-US" sz="2000" b="0" dirty="0"/>
              <a:t>Mark</a:t>
            </a:r>
            <a:r>
              <a:rPr lang="en-US" sz="2000" b="0" spc="-55" dirty="0"/>
              <a:t> </a:t>
            </a:r>
            <a:r>
              <a:rPr lang="en-US" sz="2000" b="0" dirty="0"/>
              <a:t>Sevilla,</a:t>
            </a:r>
            <a:r>
              <a:rPr lang="en-US" sz="2000" b="0" spc="-65" dirty="0"/>
              <a:t> </a:t>
            </a:r>
            <a:r>
              <a:rPr lang="en-US" sz="2000" b="0" spc="-75" dirty="0"/>
              <a:t>DNP,</a:t>
            </a:r>
            <a:r>
              <a:rPr lang="en-US" sz="2000" b="0" spc="-25" dirty="0"/>
              <a:t> </a:t>
            </a:r>
            <a:r>
              <a:rPr lang="en-US" sz="2000" b="0" dirty="0"/>
              <a:t>RN,</a:t>
            </a:r>
            <a:r>
              <a:rPr lang="en-US" sz="2000" b="0" spc="-60" dirty="0"/>
              <a:t> </a:t>
            </a:r>
            <a:r>
              <a:rPr lang="en-US" sz="2000" b="0" dirty="0"/>
              <a:t>Vice</a:t>
            </a:r>
            <a:r>
              <a:rPr lang="en-US" sz="2000" b="0" spc="-65" dirty="0"/>
              <a:t> </a:t>
            </a:r>
            <a:r>
              <a:rPr lang="en-US" sz="2000" b="0" spc="-10" dirty="0"/>
              <a:t>President Behavioral</a:t>
            </a:r>
            <a:r>
              <a:rPr lang="en-US" sz="2000" b="0" spc="-80" dirty="0"/>
              <a:t> </a:t>
            </a:r>
            <a:r>
              <a:rPr lang="en-US" sz="2000" b="0" dirty="0"/>
              <a:t>Health</a:t>
            </a:r>
            <a:r>
              <a:rPr lang="en-US" sz="2000" b="0" spc="-70" dirty="0"/>
              <a:t> </a:t>
            </a:r>
            <a:r>
              <a:rPr lang="en-US" sz="2000" b="0" dirty="0"/>
              <a:t>&amp;</a:t>
            </a:r>
            <a:r>
              <a:rPr lang="en-US" sz="2000" b="0" spc="-80" dirty="0"/>
              <a:t> </a:t>
            </a:r>
            <a:r>
              <a:rPr lang="en-US" sz="2000" b="0" dirty="0"/>
              <a:t>Emergency</a:t>
            </a:r>
            <a:r>
              <a:rPr lang="en-US" sz="2000" b="0" spc="-85" dirty="0"/>
              <a:t> </a:t>
            </a:r>
            <a:r>
              <a:rPr lang="en-US" sz="2000" b="0" spc="-10" dirty="0"/>
              <a:t>Services </a:t>
            </a:r>
            <a:r>
              <a:rPr lang="en-US" sz="2000" b="0" spc="-20" dirty="0"/>
              <a:t>Yale</a:t>
            </a:r>
            <a:r>
              <a:rPr lang="en-US" sz="2000" b="0" spc="-105" dirty="0"/>
              <a:t> 	</a:t>
            </a:r>
            <a:r>
              <a:rPr lang="en-US" sz="2000" b="0" dirty="0"/>
              <a:t>New</a:t>
            </a:r>
            <a:r>
              <a:rPr lang="en-US" sz="2000" b="0" spc="-90" dirty="0"/>
              <a:t> </a:t>
            </a:r>
            <a:r>
              <a:rPr lang="en-US" sz="2000" b="0" dirty="0"/>
              <a:t>Haven</a:t>
            </a:r>
            <a:r>
              <a:rPr lang="en-US" sz="2000" b="0" spc="-90" dirty="0"/>
              <a:t> </a:t>
            </a:r>
            <a:r>
              <a:rPr lang="en-US" sz="2000" b="0" spc="-10" dirty="0"/>
              <a:t>Hospital</a:t>
            </a:r>
            <a:br>
              <a:rPr lang="en-US" sz="2000" b="0" spc="-10" dirty="0"/>
            </a:br>
            <a:br>
              <a:rPr lang="en-US" sz="2000" b="0" spc="-10" dirty="0"/>
            </a:br>
            <a:r>
              <a:rPr lang="en-US" sz="2000" b="0" dirty="0"/>
              <a:t>Roger</a:t>
            </a:r>
            <a:r>
              <a:rPr lang="en-US" sz="2000" b="0" spc="-100" dirty="0"/>
              <a:t> </a:t>
            </a:r>
            <a:r>
              <a:rPr lang="en-US" sz="2000" b="0" dirty="0"/>
              <a:t>Glick,</a:t>
            </a:r>
            <a:r>
              <a:rPr lang="en-US" sz="2000" b="0" spc="-95" dirty="0"/>
              <a:t> </a:t>
            </a:r>
            <a:r>
              <a:rPr lang="en-US" sz="2000" b="0" spc="-10" dirty="0"/>
              <a:t>Market</a:t>
            </a:r>
            <a:r>
              <a:rPr lang="en-US" sz="2000" b="0" spc="-90" dirty="0"/>
              <a:t> </a:t>
            </a:r>
            <a:r>
              <a:rPr lang="en-US" sz="2000" b="0" spc="-10" dirty="0"/>
              <a:t>Director </a:t>
            </a:r>
            <a:r>
              <a:rPr lang="en-US" sz="2000" b="0" dirty="0"/>
              <a:t>Healthcare</a:t>
            </a:r>
            <a:r>
              <a:rPr lang="en-US" sz="2000" b="0" spc="-90" dirty="0"/>
              <a:t> </a:t>
            </a:r>
            <a:r>
              <a:rPr lang="en-US" sz="2000" b="0" dirty="0"/>
              <a:t>+</a:t>
            </a:r>
            <a:r>
              <a:rPr lang="en-US" sz="2000" b="0" spc="-100" dirty="0"/>
              <a:t> </a:t>
            </a:r>
            <a:r>
              <a:rPr lang="en-US" sz="2000" b="0" dirty="0"/>
              <a:t>Emergency</a:t>
            </a:r>
            <a:r>
              <a:rPr lang="en-US" sz="2000" b="0" spc="-105" dirty="0"/>
              <a:t> </a:t>
            </a:r>
            <a:r>
              <a:rPr lang="en-US" sz="2000" b="0" spc="-10" dirty="0"/>
              <a:t>Management </a:t>
            </a:r>
            <a:r>
              <a:rPr lang="en-US" sz="2000" b="0" dirty="0"/>
              <a:t>Jensen</a:t>
            </a:r>
            <a:r>
              <a:rPr lang="en-US" sz="2000" b="0" spc="-40" dirty="0"/>
              <a:t> </a:t>
            </a:r>
            <a:r>
              <a:rPr lang="en-US" sz="2000" b="0" spc="-10" dirty="0"/>
              <a:t>Hughes</a:t>
            </a:r>
            <a:br>
              <a:rPr lang="en-US" sz="2000" b="0" dirty="0"/>
            </a:br>
            <a:endParaRPr lang="en-US" sz="2000" b="0" dirty="0"/>
          </a:p>
        </p:txBody>
      </p:sp>
    </p:spTree>
    <p:extLst>
      <p:ext uri="{BB962C8B-B14F-4D97-AF65-F5344CB8AC3E}">
        <p14:creationId xmlns:p14="http://schemas.microsoft.com/office/powerpoint/2010/main" val="721963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320415">
              <a:lnSpc>
                <a:spcPct val="100000"/>
              </a:lnSpc>
              <a:spcBef>
                <a:spcPts val="105"/>
              </a:spcBef>
            </a:pPr>
            <a:r>
              <a:rPr spc="-35" dirty="0"/>
              <a:t>Empirical</a:t>
            </a:r>
            <a:r>
              <a:rPr spc="-165" dirty="0"/>
              <a:t> </a:t>
            </a:r>
            <a:r>
              <a:rPr spc="-20" dirty="0"/>
              <a:t>Findings</a:t>
            </a:r>
          </a:p>
        </p:txBody>
      </p:sp>
      <p:grpSp>
        <p:nvGrpSpPr>
          <p:cNvPr id="3" name="object 3"/>
          <p:cNvGrpSpPr/>
          <p:nvPr/>
        </p:nvGrpSpPr>
        <p:grpSpPr>
          <a:xfrm>
            <a:off x="831850" y="1433537"/>
            <a:ext cx="10528300" cy="808355"/>
            <a:chOff x="831850" y="1433537"/>
            <a:chExt cx="10528300" cy="808355"/>
          </a:xfrm>
        </p:grpSpPr>
        <p:sp>
          <p:nvSpPr>
            <p:cNvPr id="4" name="object 4"/>
            <p:cNvSpPr/>
            <p:nvPr/>
          </p:nvSpPr>
          <p:spPr>
            <a:xfrm>
              <a:off x="838200" y="1439887"/>
              <a:ext cx="10515600" cy="795655"/>
            </a:xfrm>
            <a:custGeom>
              <a:avLst/>
              <a:gdLst/>
              <a:ahLst/>
              <a:cxnLst/>
              <a:rect l="l" t="t" r="r" b="b"/>
              <a:pathLst>
                <a:path w="10515600" h="795655">
                  <a:moveTo>
                    <a:pt x="10382999" y="0"/>
                  </a:moveTo>
                  <a:lnTo>
                    <a:pt x="132600" y="0"/>
                  </a:lnTo>
                  <a:lnTo>
                    <a:pt x="90690" y="6760"/>
                  </a:lnTo>
                  <a:lnTo>
                    <a:pt x="54290" y="25586"/>
                  </a:lnTo>
                  <a:lnTo>
                    <a:pt x="25585" y="54293"/>
                  </a:lnTo>
                  <a:lnTo>
                    <a:pt x="6760" y="90697"/>
                  </a:lnTo>
                  <a:lnTo>
                    <a:pt x="0" y="132613"/>
                  </a:lnTo>
                  <a:lnTo>
                    <a:pt x="0" y="663003"/>
                  </a:lnTo>
                  <a:lnTo>
                    <a:pt x="6760" y="704913"/>
                  </a:lnTo>
                  <a:lnTo>
                    <a:pt x="25585" y="741313"/>
                  </a:lnTo>
                  <a:lnTo>
                    <a:pt x="54290" y="770018"/>
                  </a:lnTo>
                  <a:lnTo>
                    <a:pt x="90690" y="788843"/>
                  </a:lnTo>
                  <a:lnTo>
                    <a:pt x="132600" y="795604"/>
                  </a:lnTo>
                  <a:lnTo>
                    <a:pt x="10382999" y="795604"/>
                  </a:lnTo>
                  <a:lnTo>
                    <a:pt x="10424909" y="788843"/>
                  </a:lnTo>
                  <a:lnTo>
                    <a:pt x="10461309" y="770018"/>
                  </a:lnTo>
                  <a:lnTo>
                    <a:pt x="10490014" y="741313"/>
                  </a:lnTo>
                  <a:lnTo>
                    <a:pt x="10508839" y="704913"/>
                  </a:lnTo>
                  <a:lnTo>
                    <a:pt x="10515600" y="663003"/>
                  </a:lnTo>
                  <a:lnTo>
                    <a:pt x="10515600" y="132613"/>
                  </a:lnTo>
                  <a:lnTo>
                    <a:pt x="10508839" y="90697"/>
                  </a:lnTo>
                  <a:lnTo>
                    <a:pt x="10490014" y="54293"/>
                  </a:lnTo>
                  <a:lnTo>
                    <a:pt x="10461309" y="25586"/>
                  </a:lnTo>
                  <a:lnTo>
                    <a:pt x="10424909" y="6760"/>
                  </a:lnTo>
                  <a:lnTo>
                    <a:pt x="10382999" y="0"/>
                  </a:lnTo>
                  <a:close/>
                </a:path>
              </a:pathLst>
            </a:custGeom>
            <a:solidFill>
              <a:srgbClr val="5B9BD4"/>
            </a:solidFill>
          </p:spPr>
          <p:txBody>
            <a:bodyPr wrap="square" lIns="0" tIns="0" rIns="0" bIns="0" rtlCol="0"/>
            <a:lstStyle/>
            <a:p>
              <a:endParaRPr/>
            </a:p>
          </p:txBody>
        </p:sp>
        <p:sp>
          <p:nvSpPr>
            <p:cNvPr id="5" name="object 5"/>
            <p:cNvSpPr/>
            <p:nvPr/>
          </p:nvSpPr>
          <p:spPr>
            <a:xfrm>
              <a:off x="838200" y="1439887"/>
              <a:ext cx="10515600" cy="795655"/>
            </a:xfrm>
            <a:custGeom>
              <a:avLst/>
              <a:gdLst/>
              <a:ahLst/>
              <a:cxnLst/>
              <a:rect l="l" t="t" r="r" b="b"/>
              <a:pathLst>
                <a:path w="10515600" h="795655">
                  <a:moveTo>
                    <a:pt x="0" y="132613"/>
                  </a:moveTo>
                  <a:lnTo>
                    <a:pt x="6760" y="90697"/>
                  </a:lnTo>
                  <a:lnTo>
                    <a:pt x="25585" y="54293"/>
                  </a:lnTo>
                  <a:lnTo>
                    <a:pt x="54290" y="25586"/>
                  </a:lnTo>
                  <a:lnTo>
                    <a:pt x="90690" y="6760"/>
                  </a:lnTo>
                  <a:lnTo>
                    <a:pt x="132600" y="0"/>
                  </a:lnTo>
                  <a:lnTo>
                    <a:pt x="10382999" y="0"/>
                  </a:lnTo>
                  <a:lnTo>
                    <a:pt x="10424909" y="6760"/>
                  </a:lnTo>
                  <a:lnTo>
                    <a:pt x="10461309" y="25586"/>
                  </a:lnTo>
                  <a:lnTo>
                    <a:pt x="10490014" y="54293"/>
                  </a:lnTo>
                  <a:lnTo>
                    <a:pt x="10508839" y="90697"/>
                  </a:lnTo>
                  <a:lnTo>
                    <a:pt x="10515600" y="132613"/>
                  </a:lnTo>
                  <a:lnTo>
                    <a:pt x="10515600" y="663003"/>
                  </a:lnTo>
                  <a:lnTo>
                    <a:pt x="10508839" y="704913"/>
                  </a:lnTo>
                  <a:lnTo>
                    <a:pt x="10490014" y="741313"/>
                  </a:lnTo>
                  <a:lnTo>
                    <a:pt x="10461309" y="770018"/>
                  </a:lnTo>
                  <a:lnTo>
                    <a:pt x="10424909" y="788843"/>
                  </a:lnTo>
                  <a:lnTo>
                    <a:pt x="10382999" y="795604"/>
                  </a:lnTo>
                  <a:lnTo>
                    <a:pt x="132600" y="795604"/>
                  </a:lnTo>
                  <a:lnTo>
                    <a:pt x="90690" y="788843"/>
                  </a:lnTo>
                  <a:lnTo>
                    <a:pt x="54290" y="770018"/>
                  </a:lnTo>
                  <a:lnTo>
                    <a:pt x="25585" y="741313"/>
                  </a:lnTo>
                  <a:lnTo>
                    <a:pt x="6760" y="704913"/>
                  </a:lnTo>
                  <a:lnTo>
                    <a:pt x="0" y="663003"/>
                  </a:lnTo>
                  <a:lnTo>
                    <a:pt x="0" y="132613"/>
                  </a:lnTo>
                  <a:close/>
                </a:path>
              </a:pathLst>
            </a:custGeom>
            <a:ln w="12699">
              <a:solidFill>
                <a:srgbClr val="FFFFFF"/>
              </a:solidFill>
            </a:ln>
          </p:spPr>
          <p:txBody>
            <a:bodyPr wrap="square" lIns="0" tIns="0" rIns="0" bIns="0" rtlCol="0"/>
            <a:lstStyle/>
            <a:p>
              <a:endParaRPr/>
            </a:p>
          </p:txBody>
        </p:sp>
      </p:grpSp>
      <p:sp>
        <p:nvSpPr>
          <p:cNvPr id="6" name="object 6"/>
          <p:cNvSpPr txBox="1"/>
          <p:nvPr/>
        </p:nvSpPr>
        <p:spPr>
          <a:xfrm>
            <a:off x="940537" y="1501715"/>
            <a:ext cx="9763125" cy="611505"/>
          </a:xfrm>
          <a:prstGeom prst="rect">
            <a:avLst/>
          </a:prstGeom>
        </p:spPr>
        <p:txBody>
          <a:bodyPr vert="horz" wrap="square" lIns="0" tIns="42545" rIns="0" bIns="0" rtlCol="0">
            <a:spAutoFit/>
          </a:bodyPr>
          <a:lstStyle/>
          <a:p>
            <a:pPr marL="12700" marR="5080">
              <a:lnSpc>
                <a:spcPts val="2210"/>
              </a:lnSpc>
              <a:spcBef>
                <a:spcPts val="335"/>
              </a:spcBef>
            </a:pPr>
            <a:r>
              <a:rPr sz="2000" i="1" dirty="0">
                <a:solidFill>
                  <a:srgbClr val="FFFFFF"/>
                </a:solidFill>
                <a:latin typeface="Calibri"/>
                <a:cs typeface="Calibri"/>
              </a:rPr>
              <a:t>We</a:t>
            </a:r>
            <a:r>
              <a:rPr sz="2000" i="1" spc="-40" dirty="0">
                <a:solidFill>
                  <a:srgbClr val="FFFFFF"/>
                </a:solidFill>
                <a:latin typeface="Calibri"/>
                <a:cs typeface="Calibri"/>
              </a:rPr>
              <a:t> </a:t>
            </a:r>
            <a:r>
              <a:rPr sz="2000" i="1" dirty="0">
                <a:solidFill>
                  <a:srgbClr val="FFFFFF"/>
                </a:solidFill>
                <a:latin typeface="Calibri"/>
                <a:cs typeface="Calibri"/>
              </a:rPr>
              <a:t>all</a:t>
            </a:r>
            <a:r>
              <a:rPr sz="2000" i="1" spc="-30" dirty="0">
                <a:solidFill>
                  <a:srgbClr val="FFFFFF"/>
                </a:solidFill>
                <a:latin typeface="Calibri"/>
                <a:cs typeface="Calibri"/>
              </a:rPr>
              <a:t> </a:t>
            </a:r>
            <a:r>
              <a:rPr sz="2000" i="1" dirty="0">
                <a:solidFill>
                  <a:srgbClr val="FFFFFF"/>
                </a:solidFill>
                <a:latin typeface="Calibri"/>
                <a:cs typeface="Calibri"/>
              </a:rPr>
              <a:t>have</a:t>
            </a:r>
            <a:r>
              <a:rPr sz="2000" i="1" spc="-40" dirty="0">
                <a:solidFill>
                  <a:srgbClr val="FFFFFF"/>
                </a:solidFill>
                <a:latin typeface="Calibri"/>
                <a:cs typeface="Calibri"/>
              </a:rPr>
              <a:t> </a:t>
            </a:r>
            <a:r>
              <a:rPr sz="2000" i="1" dirty="0">
                <a:solidFill>
                  <a:srgbClr val="FFFFFF"/>
                </a:solidFill>
                <a:latin typeface="Calibri"/>
                <a:cs typeface="Calibri"/>
              </a:rPr>
              <a:t>thoughts,</a:t>
            </a:r>
            <a:r>
              <a:rPr sz="2000" i="1" spc="-55" dirty="0">
                <a:solidFill>
                  <a:srgbClr val="FFFFFF"/>
                </a:solidFill>
                <a:latin typeface="Calibri"/>
                <a:cs typeface="Calibri"/>
              </a:rPr>
              <a:t> </a:t>
            </a:r>
            <a:r>
              <a:rPr sz="2000" i="1" dirty="0">
                <a:solidFill>
                  <a:srgbClr val="FFFFFF"/>
                </a:solidFill>
                <a:latin typeface="Calibri"/>
                <a:cs typeface="Calibri"/>
              </a:rPr>
              <a:t>experiences,</a:t>
            </a:r>
            <a:r>
              <a:rPr sz="2000" i="1" spc="-50" dirty="0">
                <a:solidFill>
                  <a:srgbClr val="FFFFFF"/>
                </a:solidFill>
                <a:latin typeface="Calibri"/>
                <a:cs typeface="Calibri"/>
              </a:rPr>
              <a:t> </a:t>
            </a:r>
            <a:r>
              <a:rPr sz="2000" i="1" dirty="0">
                <a:solidFill>
                  <a:srgbClr val="FFFFFF"/>
                </a:solidFill>
                <a:latin typeface="Calibri"/>
                <a:cs typeface="Calibri"/>
              </a:rPr>
              <a:t>and</a:t>
            </a:r>
            <a:r>
              <a:rPr sz="2000" i="1" spc="-45" dirty="0">
                <a:solidFill>
                  <a:srgbClr val="FFFFFF"/>
                </a:solidFill>
                <a:latin typeface="Calibri"/>
                <a:cs typeface="Calibri"/>
              </a:rPr>
              <a:t> </a:t>
            </a:r>
            <a:r>
              <a:rPr sz="2000" i="1" spc="-10" dirty="0">
                <a:solidFill>
                  <a:srgbClr val="FFFFFF"/>
                </a:solidFill>
                <a:latin typeface="Calibri"/>
                <a:cs typeface="Calibri"/>
              </a:rPr>
              <a:t>war-</a:t>
            </a:r>
            <a:r>
              <a:rPr sz="2000" i="1" dirty="0">
                <a:solidFill>
                  <a:srgbClr val="FFFFFF"/>
                </a:solidFill>
                <a:latin typeface="Calibri"/>
                <a:cs typeface="Calibri"/>
              </a:rPr>
              <a:t>stories</a:t>
            </a:r>
            <a:r>
              <a:rPr sz="2000" i="1" spc="-35" dirty="0">
                <a:solidFill>
                  <a:srgbClr val="FFFFFF"/>
                </a:solidFill>
                <a:latin typeface="Calibri"/>
                <a:cs typeface="Calibri"/>
              </a:rPr>
              <a:t> </a:t>
            </a:r>
            <a:r>
              <a:rPr sz="2000" i="1" dirty="0">
                <a:solidFill>
                  <a:srgbClr val="FFFFFF"/>
                </a:solidFill>
                <a:latin typeface="Calibri"/>
                <a:cs typeface="Calibri"/>
              </a:rPr>
              <a:t>but</a:t>
            </a:r>
            <a:r>
              <a:rPr sz="2000" i="1" spc="-40" dirty="0">
                <a:solidFill>
                  <a:srgbClr val="FFFFFF"/>
                </a:solidFill>
                <a:latin typeface="Calibri"/>
                <a:cs typeface="Calibri"/>
              </a:rPr>
              <a:t> </a:t>
            </a:r>
            <a:r>
              <a:rPr sz="2000" i="1" dirty="0">
                <a:solidFill>
                  <a:srgbClr val="FFFFFF"/>
                </a:solidFill>
                <a:latin typeface="Calibri"/>
                <a:cs typeface="Calibri"/>
              </a:rPr>
              <a:t>what</a:t>
            </a:r>
            <a:r>
              <a:rPr sz="2000" i="1" spc="-35" dirty="0">
                <a:solidFill>
                  <a:srgbClr val="FFFFFF"/>
                </a:solidFill>
                <a:latin typeface="Calibri"/>
                <a:cs typeface="Calibri"/>
              </a:rPr>
              <a:t> </a:t>
            </a:r>
            <a:r>
              <a:rPr sz="2000" i="1" dirty="0">
                <a:solidFill>
                  <a:srgbClr val="FFFFFF"/>
                </a:solidFill>
                <a:latin typeface="Calibri"/>
                <a:cs typeface="Calibri"/>
              </a:rPr>
              <a:t>does</a:t>
            </a:r>
            <a:r>
              <a:rPr sz="2000" i="1" spc="-40" dirty="0">
                <a:solidFill>
                  <a:srgbClr val="FFFFFF"/>
                </a:solidFill>
                <a:latin typeface="Calibri"/>
                <a:cs typeface="Calibri"/>
              </a:rPr>
              <a:t> </a:t>
            </a:r>
            <a:r>
              <a:rPr sz="2000" i="1" dirty="0">
                <a:solidFill>
                  <a:srgbClr val="FFFFFF"/>
                </a:solidFill>
                <a:latin typeface="Calibri"/>
                <a:cs typeface="Calibri"/>
              </a:rPr>
              <a:t>the</a:t>
            </a:r>
            <a:r>
              <a:rPr sz="2000" i="1" spc="-45" dirty="0">
                <a:solidFill>
                  <a:srgbClr val="FFFFFF"/>
                </a:solidFill>
                <a:latin typeface="Calibri"/>
                <a:cs typeface="Calibri"/>
              </a:rPr>
              <a:t> </a:t>
            </a:r>
            <a:r>
              <a:rPr sz="2000" i="1" dirty="0">
                <a:solidFill>
                  <a:srgbClr val="FFFFFF"/>
                </a:solidFill>
                <a:latin typeface="Calibri"/>
                <a:cs typeface="Calibri"/>
              </a:rPr>
              <a:t>literature</a:t>
            </a:r>
            <a:r>
              <a:rPr sz="2000" i="1" spc="-40" dirty="0">
                <a:solidFill>
                  <a:srgbClr val="FFFFFF"/>
                </a:solidFill>
                <a:latin typeface="Calibri"/>
                <a:cs typeface="Calibri"/>
              </a:rPr>
              <a:t> </a:t>
            </a:r>
            <a:r>
              <a:rPr sz="2000" i="1" dirty="0">
                <a:solidFill>
                  <a:srgbClr val="FFFFFF"/>
                </a:solidFill>
                <a:latin typeface="Calibri"/>
                <a:cs typeface="Calibri"/>
              </a:rPr>
              <a:t>teach</a:t>
            </a:r>
            <a:r>
              <a:rPr sz="2000" i="1" spc="-35" dirty="0">
                <a:solidFill>
                  <a:srgbClr val="FFFFFF"/>
                </a:solidFill>
                <a:latin typeface="Calibri"/>
                <a:cs typeface="Calibri"/>
              </a:rPr>
              <a:t> </a:t>
            </a:r>
            <a:r>
              <a:rPr sz="2000" i="1" dirty="0">
                <a:solidFill>
                  <a:srgbClr val="FFFFFF"/>
                </a:solidFill>
                <a:latin typeface="Calibri"/>
                <a:cs typeface="Calibri"/>
              </a:rPr>
              <a:t>us</a:t>
            </a:r>
            <a:r>
              <a:rPr sz="2000" i="1" spc="-30" dirty="0">
                <a:solidFill>
                  <a:srgbClr val="FFFFFF"/>
                </a:solidFill>
                <a:latin typeface="Calibri"/>
                <a:cs typeface="Calibri"/>
              </a:rPr>
              <a:t> </a:t>
            </a:r>
            <a:r>
              <a:rPr sz="2000" i="1" spc="-10" dirty="0">
                <a:solidFill>
                  <a:srgbClr val="FFFFFF"/>
                </a:solidFill>
                <a:latin typeface="Calibri"/>
                <a:cs typeface="Calibri"/>
              </a:rPr>
              <a:t>about </a:t>
            </a:r>
            <a:r>
              <a:rPr sz="2000" i="1" dirty="0">
                <a:solidFill>
                  <a:srgbClr val="FFFFFF"/>
                </a:solidFill>
                <a:latin typeface="Calibri"/>
                <a:cs typeface="Calibri"/>
              </a:rPr>
              <a:t>Behavioral</a:t>
            </a:r>
            <a:r>
              <a:rPr sz="2000" i="1" spc="-55" dirty="0">
                <a:solidFill>
                  <a:srgbClr val="FFFFFF"/>
                </a:solidFill>
                <a:latin typeface="Calibri"/>
                <a:cs typeface="Calibri"/>
              </a:rPr>
              <a:t> </a:t>
            </a:r>
            <a:r>
              <a:rPr sz="2000" i="1" dirty="0">
                <a:solidFill>
                  <a:srgbClr val="FFFFFF"/>
                </a:solidFill>
                <a:latin typeface="Calibri"/>
                <a:cs typeface="Calibri"/>
              </a:rPr>
              <a:t>Health</a:t>
            </a:r>
            <a:r>
              <a:rPr sz="2000" i="1" spc="-45" dirty="0">
                <a:solidFill>
                  <a:srgbClr val="FFFFFF"/>
                </a:solidFill>
                <a:latin typeface="Calibri"/>
                <a:cs typeface="Calibri"/>
              </a:rPr>
              <a:t> </a:t>
            </a:r>
            <a:r>
              <a:rPr sz="2000" i="1" spc="-10" dirty="0">
                <a:solidFill>
                  <a:srgbClr val="FFFFFF"/>
                </a:solidFill>
                <a:latin typeface="Calibri"/>
                <a:cs typeface="Calibri"/>
              </a:rPr>
              <a:t>evacuations?</a:t>
            </a:r>
            <a:endParaRPr sz="2000">
              <a:latin typeface="Calibri"/>
              <a:cs typeface="Calibri"/>
            </a:endParaRPr>
          </a:p>
        </p:txBody>
      </p:sp>
      <p:sp>
        <p:nvSpPr>
          <p:cNvPr id="7" name="object 7"/>
          <p:cNvSpPr/>
          <p:nvPr/>
        </p:nvSpPr>
        <p:spPr>
          <a:xfrm>
            <a:off x="838200" y="2293089"/>
            <a:ext cx="10515600" cy="795655"/>
          </a:xfrm>
          <a:custGeom>
            <a:avLst/>
            <a:gdLst/>
            <a:ahLst/>
            <a:cxnLst/>
            <a:rect l="l" t="t" r="r" b="b"/>
            <a:pathLst>
              <a:path w="10515600" h="795655">
                <a:moveTo>
                  <a:pt x="0" y="132613"/>
                </a:moveTo>
                <a:lnTo>
                  <a:pt x="6760" y="90697"/>
                </a:lnTo>
                <a:lnTo>
                  <a:pt x="25585" y="54293"/>
                </a:lnTo>
                <a:lnTo>
                  <a:pt x="54290" y="25586"/>
                </a:lnTo>
                <a:lnTo>
                  <a:pt x="90690" y="6760"/>
                </a:lnTo>
                <a:lnTo>
                  <a:pt x="132600" y="0"/>
                </a:lnTo>
                <a:lnTo>
                  <a:pt x="10382999" y="0"/>
                </a:lnTo>
                <a:lnTo>
                  <a:pt x="10424909" y="6760"/>
                </a:lnTo>
                <a:lnTo>
                  <a:pt x="10461309" y="25586"/>
                </a:lnTo>
                <a:lnTo>
                  <a:pt x="10490014" y="54293"/>
                </a:lnTo>
                <a:lnTo>
                  <a:pt x="10508839" y="90697"/>
                </a:lnTo>
                <a:lnTo>
                  <a:pt x="10515600" y="132613"/>
                </a:lnTo>
                <a:lnTo>
                  <a:pt x="10515600" y="663003"/>
                </a:lnTo>
                <a:lnTo>
                  <a:pt x="10508839" y="704913"/>
                </a:lnTo>
                <a:lnTo>
                  <a:pt x="10490014" y="741313"/>
                </a:lnTo>
                <a:lnTo>
                  <a:pt x="10461309" y="770018"/>
                </a:lnTo>
                <a:lnTo>
                  <a:pt x="10424909" y="788843"/>
                </a:lnTo>
                <a:lnTo>
                  <a:pt x="10382999" y="795604"/>
                </a:lnTo>
                <a:lnTo>
                  <a:pt x="132600" y="795604"/>
                </a:lnTo>
                <a:lnTo>
                  <a:pt x="90690" y="788843"/>
                </a:lnTo>
                <a:lnTo>
                  <a:pt x="54290" y="770018"/>
                </a:lnTo>
                <a:lnTo>
                  <a:pt x="25585" y="741313"/>
                </a:lnTo>
                <a:lnTo>
                  <a:pt x="6760" y="704913"/>
                </a:lnTo>
                <a:lnTo>
                  <a:pt x="0" y="663003"/>
                </a:lnTo>
                <a:lnTo>
                  <a:pt x="0" y="132613"/>
                </a:lnTo>
                <a:close/>
              </a:path>
            </a:pathLst>
          </a:custGeom>
          <a:ln w="12699">
            <a:solidFill>
              <a:srgbClr val="FFFFFF"/>
            </a:solidFill>
          </a:ln>
        </p:spPr>
        <p:txBody>
          <a:bodyPr wrap="square" lIns="0" tIns="0" rIns="0" bIns="0" rtlCol="0"/>
          <a:lstStyle/>
          <a:p>
            <a:endParaRPr/>
          </a:p>
        </p:txBody>
      </p:sp>
      <p:sp>
        <p:nvSpPr>
          <p:cNvPr id="8" name="object 8"/>
          <p:cNvSpPr/>
          <p:nvPr/>
        </p:nvSpPr>
        <p:spPr>
          <a:xfrm>
            <a:off x="838200" y="3146287"/>
            <a:ext cx="10515600" cy="795655"/>
          </a:xfrm>
          <a:custGeom>
            <a:avLst/>
            <a:gdLst/>
            <a:ahLst/>
            <a:cxnLst/>
            <a:rect l="l" t="t" r="r" b="b"/>
            <a:pathLst>
              <a:path w="10515600" h="795654">
                <a:moveTo>
                  <a:pt x="0" y="132613"/>
                </a:moveTo>
                <a:lnTo>
                  <a:pt x="6760" y="90697"/>
                </a:lnTo>
                <a:lnTo>
                  <a:pt x="25585" y="54293"/>
                </a:lnTo>
                <a:lnTo>
                  <a:pt x="54290" y="25586"/>
                </a:lnTo>
                <a:lnTo>
                  <a:pt x="90690" y="6760"/>
                </a:lnTo>
                <a:lnTo>
                  <a:pt x="132600" y="0"/>
                </a:lnTo>
                <a:lnTo>
                  <a:pt x="10382999" y="0"/>
                </a:lnTo>
                <a:lnTo>
                  <a:pt x="10424909" y="6760"/>
                </a:lnTo>
                <a:lnTo>
                  <a:pt x="10461309" y="25586"/>
                </a:lnTo>
                <a:lnTo>
                  <a:pt x="10490014" y="54293"/>
                </a:lnTo>
                <a:lnTo>
                  <a:pt x="10508839" y="90697"/>
                </a:lnTo>
                <a:lnTo>
                  <a:pt x="10515600" y="132613"/>
                </a:lnTo>
                <a:lnTo>
                  <a:pt x="10515600" y="663003"/>
                </a:lnTo>
                <a:lnTo>
                  <a:pt x="10508839" y="704913"/>
                </a:lnTo>
                <a:lnTo>
                  <a:pt x="10490014" y="741313"/>
                </a:lnTo>
                <a:lnTo>
                  <a:pt x="10461309" y="770018"/>
                </a:lnTo>
                <a:lnTo>
                  <a:pt x="10424909" y="788843"/>
                </a:lnTo>
                <a:lnTo>
                  <a:pt x="10382999" y="795604"/>
                </a:lnTo>
                <a:lnTo>
                  <a:pt x="132600" y="795604"/>
                </a:lnTo>
                <a:lnTo>
                  <a:pt x="90690" y="788843"/>
                </a:lnTo>
                <a:lnTo>
                  <a:pt x="54290" y="770018"/>
                </a:lnTo>
                <a:lnTo>
                  <a:pt x="25585" y="741313"/>
                </a:lnTo>
                <a:lnTo>
                  <a:pt x="6760" y="704913"/>
                </a:lnTo>
                <a:lnTo>
                  <a:pt x="0" y="663003"/>
                </a:lnTo>
                <a:lnTo>
                  <a:pt x="0" y="132613"/>
                </a:lnTo>
                <a:close/>
              </a:path>
            </a:pathLst>
          </a:custGeom>
          <a:ln w="12699">
            <a:solidFill>
              <a:srgbClr val="FFFFFF"/>
            </a:solidFill>
          </a:ln>
        </p:spPr>
        <p:txBody>
          <a:bodyPr wrap="square" lIns="0" tIns="0" rIns="0" bIns="0" rtlCol="0"/>
          <a:lstStyle/>
          <a:p>
            <a:endParaRPr/>
          </a:p>
        </p:txBody>
      </p:sp>
      <p:sp>
        <p:nvSpPr>
          <p:cNvPr id="9" name="object 9"/>
          <p:cNvSpPr/>
          <p:nvPr/>
        </p:nvSpPr>
        <p:spPr>
          <a:xfrm>
            <a:off x="838200" y="3999487"/>
            <a:ext cx="10515600" cy="795655"/>
          </a:xfrm>
          <a:custGeom>
            <a:avLst/>
            <a:gdLst/>
            <a:ahLst/>
            <a:cxnLst/>
            <a:rect l="l" t="t" r="r" b="b"/>
            <a:pathLst>
              <a:path w="10515600" h="795654">
                <a:moveTo>
                  <a:pt x="0" y="132613"/>
                </a:moveTo>
                <a:lnTo>
                  <a:pt x="6760" y="90697"/>
                </a:lnTo>
                <a:lnTo>
                  <a:pt x="25585" y="54293"/>
                </a:lnTo>
                <a:lnTo>
                  <a:pt x="54290" y="25586"/>
                </a:lnTo>
                <a:lnTo>
                  <a:pt x="90690" y="6760"/>
                </a:lnTo>
                <a:lnTo>
                  <a:pt x="132600" y="0"/>
                </a:lnTo>
                <a:lnTo>
                  <a:pt x="10382999" y="0"/>
                </a:lnTo>
                <a:lnTo>
                  <a:pt x="10424909" y="6760"/>
                </a:lnTo>
                <a:lnTo>
                  <a:pt x="10461309" y="25586"/>
                </a:lnTo>
                <a:lnTo>
                  <a:pt x="10490014" y="54293"/>
                </a:lnTo>
                <a:lnTo>
                  <a:pt x="10508839" y="90697"/>
                </a:lnTo>
                <a:lnTo>
                  <a:pt x="10515600" y="132613"/>
                </a:lnTo>
                <a:lnTo>
                  <a:pt x="10515600" y="663003"/>
                </a:lnTo>
                <a:lnTo>
                  <a:pt x="10508839" y="704913"/>
                </a:lnTo>
                <a:lnTo>
                  <a:pt x="10490014" y="741313"/>
                </a:lnTo>
                <a:lnTo>
                  <a:pt x="10461309" y="770018"/>
                </a:lnTo>
                <a:lnTo>
                  <a:pt x="10424909" y="788843"/>
                </a:lnTo>
                <a:lnTo>
                  <a:pt x="10382999" y="795604"/>
                </a:lnTo>
                <a:lnTo>
                  <a:pt x="132600" y="795604"/>
                </a:lnTo>
                <a:lnTo>
                  <a:pt x="90690" y="788843"/>
                </a:lnTo>
                <a:lnTo>
                  <a:pt x="54290" y="770018"/>
                </a:lnTo>
                <a:lnTo>
                  <a:pt x="25585" y="741313"/>
                </a:lnTo>
                <a:lnTo>
                  <a:pt x="6760" y="704913"/>
                </a:lnTo>
                <a:lnTo>
                  <a:pt x="0" y="663003"/>
                </a:lnTo>
                <a:lnTo>
                  <a:pt x="0" y="132613"/>
                </a:lnTo>
                <a:close/>
              </a:path>
            </a:pathLst>
          </a:custGeom>
          <a:ln w="12699">
            <a:solidFill>
              <a:srgbClr val="FFFFFF"/>
            </a:solidFill>
          </a:ln>
        </p:spPr>
        <p:txBody>
          <a:bodyPr wrap="square" lIns="0" tIns="0" rIns="0" bIns="0" rtlCol="0"/>
          <a:lstStyle/>
          <a:p>
            <a:endParaRPr/>
          </a:p>
        </p:txBody>
      </p:sp>
      <p:sp>
        <p:nvSpPr>
          <p:cNvPr id="10" name="object 10"/>
          <p:cNvSpPr txBox="1"/>
          <p:nvPr/>
        </p:nvSpPr>
        <p:spPr>
          <a:xfrm>
            <a:off x="940537" y="2494456"/>
            <a:ext cx="9549765" cy="2037714"/>
          </a:xfrm>
          <a:prstGeom prst="rect">
            <a:avLst/>
          </a:prstGeom>
        </p:spPr>
        <p:txBody>
          <a:bodyPr vert="horz" wrap="square" lIns="0" tIns="13335" rIns="0" bIns="0" rtlCol="0">
            <a:spAutoFit/>
          </a:bodyPr>
          <a:lstStyle/>
          <a:p>
            <a:pPr marL="147320" indent="-134620">
              <a:lnSpc>
                <a:spcPct val="100000"/>
              </a:lnSpc>
              <a:spcBef>
                <a:spcPts val="105"/>
              </a:spcBef>
              <a:buChar char="-"/>
              <a:tabLst>
                <a:tab pos="147320" algn="l"/>
              </a:tabLst>
            </a:pPr>
            <a:r>
              <a:rPr sz="2000" dirty="0">
                <a:latin typeface="Calibri"/>
                <a:cs typeface="Calibri"/>
              </a:rPr>
              <a:t>Frank</a:t>
            </a:r>
            <a:r>
              <a:rPr sz="2000" spc="-55" dirty="0">
                <a:latin typeface="Calibri"/>
                <a:cs typeface="Calibri"/>
              </a:rPr>
              <a:t> </a:t>
            </a:r>
            <a:r>
              <a:rPr sz="2000" dirty="0">
                <a:latin typeface="Calibri"/>
                <a:cs typeface="Calibri"/>
              </a:rPr>
              <a:t>&amp;</a:t>
            </a:r>
            <a:r>
              <a:rPr sz="2000" spc="-40" dirty="0">
                <a:latin typeface="Calibri"/>
                <a:cs typeface="Calibri"/>
              </a:rPr>
              <a:t> </a:t>
            </a:r>
            <a:r>
              <a:rPr sz="2000" spc="-10" dirty="0">
                <a:latin typeface="Calibri"/>
                <a:cs typeface="Calibri"/>
              </a:rPr>
              <a:t>Trinidad,</a:t>
            </a:r>
            <a:r>
              <a:rPr sz="2000" spc="-40" dirty="0">
                <a:latin typeface="Calibri"/>
                <a:cs typeface="Calibri"/>
              </a:rPr>
              <a:t> </a:t>
            </a:r>
            <a:r>
              <a:rPr sz="2000" dirty="0">
                <a:latin typeface="Calibri"/>
                <a:cs typeface="Calibri"/>
              </a:rPr>
              <a:t>2007</a:t>
            </a:r>
            <a:r>
              <a:rPr sz="2000" spc="-70" dirty="0">
                <a:latin typeface="Calibri"/>
                <a:cs typeface="Calibri"/>
              </a:rPr>
              <a:t> </a:t>
            </a:r>
            <a:r>
              <a:rPr sz="2000" dirty="0">
                <a:latin typeface="Calibri"/>
                <a:cs typeface="Calibri"/>
              </a:rPr>
              <a:t>–</a:t>
            </a:r>
            <a:r>
              <a:rPr sz="2000" spc="-35" dirty="0">
                <a:latin typeface="Calibri"/>
                <a:cs typeface="Calibri"/>
              </a:rPr>
              <a:t> </a:t>
            </a:r>
            <a:r>
              <a:rPr sz="2000" dirty="0">
                <a:latin typeface="Calibri"/>
                <a:cs typeface="Calibri"/>
              </a:rPr>
              <a:t>Support</a:t>
            </a:r>
            <a:r>
              <a:rPr sz="2000" spc="-50" dirty="0">
                <a:latin typeface="Calibri"/>
                <a:cs typeface="Calibri"/>
              </a:rPr>
              <a:t> </a:t>
            </a:r>
            <a:r>
              <a:rPr sz="2000" dirty="0">
                <a:latin typeface="Calibri"/>
                <a:cs typeface="Calibri"/>
              </a:rPr>
              <a:t>to</a:t>
            </a:r>
            <a:r>
              <a:rPr sz="2000" spc="-45" dirty="0">
                <a:latin typeface="Calibri"/>
                <a:cs typeface="Calibri"/>
              </a:rPr>
              <a:t> </a:t>
            </a:r>
            <a:r>
              <a:rPr sz="2000" dirty="0">
                <a:latin typeface="Calibri"/>
                <a:cs typeface="Calibri"/>
              </a:rPr>
              <a:t>victims</a:t>
            </a:r>
            <a:r>
              <a:rPr sz="2000" spc="-35" dirty="0">
                <a:latin typeface="Calibri"/>
                <a:cs typeface="Calibri"/>
              </a:rPr>
              <a:t> </a:t>
            </a:r>
            <a:r>
              <a:rPr sz="2000" dirty="0">
                <a:latin typeface="Calibri"/>
                <a:cs typeface="Calibri"/>
              </a:rPr>
              <a:t>of</a:t>
            </a:r>
            <a:r>
              <a:rPr sz="2000" spc="-35" dirty="0">
                <a:latin typeface="Calibri"/>
                <a:cs typeface="Calibri"/>
              </a:rPr>
              <a:t> </a:t>
            </a:r>
            <a:r>
              <a:rPr sz="2000" dirty="0">
                <a:latin typeface="Calibri"/>
                <a:cs typeface="Calibri"/>
              </a:rPr>
              <a:t>Hurricane</a:t>
            </a:r>
            <a:r>
              <a:rPr sz="2000" spc="-55" dirty="0">
                <a:latin typeface="Calibri"/>
                <a:cs typeface="Calibri"/>
              </a:rPr>
              <a:t> </a:t>
            </a:r>
            <a:r>
              <a:rPr sz="2000" spc="-10" dirty="0">
                <a:latin typeface="Calibri"/>
                <a:cs typeface="Calibri"/>
              </a:rPr>
              <a:t>Katrina.</a:t>
            </a:r>
            <a:endParaRPr sz="2000">
              <a:latin typeface="Calibri"/>
              <a:cs typeface="Calibri"/>
            </a:endParaRPr>
          </a:p>
          <a:p>
            <a:pPr>
              <a:lnSpc>
                <a:spcPct val="100000"/>
              </a:lnSpc>
              <a:spcBef>
                <a:spcPts val="1005"/>
              </a:spcBef>
              <a:buFont typeface="Calibri"/>
              <a:buChar char="-"/>
            </a:pPr>
            <a:endParaRPr sz="2000">
              <a:latin typeface="Calibri"/>
              <a:cs typeface="Calibri"/>
            </a:endParaRPr>
          </a:p>
          <a:p>
            <a:pPr marL="12700" marR="5080" indent="-635">
              <a:lnSpc>
                <a:spcPts val="2210"/>
              </a:lnSpc>
              <a:buChar char="-"/>
              <a:tabLst>
                <a:tab pos="12700" algn="l"/>
                <a:tab pos="146685" algn="l"/>
              </a:tabLst>
            </a:pPr>
            <a:r>
              <a:rPr sz="2000" dirty="0">
                <a:latin typeface="Calibri"/>
                <a:cs typeface="Calibri"/>
              </a:rPr>
              <a:t>	Griffies,</a:t>
            </a:r>
            <a:r>
              <a:rPr sz="2000" spc="-50" dirty="0">
                <a:latin typeface="Calibri"/>
                <a:cs typeface="Calibri"/>
              </a:rPr>
              <a:t> </a:t>
            </a:r>
            <a:r>
              <a:rPr sz="2000" dirty="0">
                <a:latin typeface="Calibri"/>
                <a:cs typeface="Calibri"/>
              </a:rPr>
              <a:t>2009</a:t>
            </a:r>
            <a:r>
              <a:rPr sz="2000" spc="-70" dirty="0">
                <a:latin typeface="Calibri"/>
                <a:cs typeface="Calibri"/>
              </a:rPr>
              <a:t> </a:t>
            </a:r>
            <a:r>
              <a:rPr sz="2000" dirty="0">
                <a:latin typeface="Calibri"/>
                <a:cs typeface="Calibri"/>
              </a:rPr>
              <a:t>–</a:t>
            </a:r>
            <a:r>
              <a:rPr sz="2000" spc="-50" dirty="0">
                <a:latin typeface="Calibri"/>
                <a:cs typeface="Calibri"/>
              </a:rPr>
              <a:t> </a:t>
            </a:r>
            <a:r>
              <a:rPr sz="2000" spc="-10" dirty="0">
                <a:latin typeface="Calibri"/>
                <a:cs typeface="Calibri"/>
              </a:rPr>
              <a:t>Reestablishing</a:t>
            </a:r>
            <a:r>
              <a:rPr sz="2000" spc="-65" dirty="0">
                <a:latin typeface="Calibri"/>
                <a:cs typeface="Calibri"/>
              </a:rPr>
              <a:t> </a:t>
            </a:r>
            <a:r>
              <a:rPr sz="2000" dirty="0">
                <a:latin typeface="Calibri"/>
                <a:cs typeface="Calibri"/>
              </a:rPr>
              <a:t>program</a:t>
            </a:r>
            <a:r>
              <a:rPr sz="2000" spc="-65" dirty="0">
                <a:latin typeface="Calibri"/>
                <a:cs typeface="Calibri"/>
              </a:rPr>
              <a:t> </a:t>
            </a:r>
            <a:r>
              <a:rPr sz="2000" spc="-10" dirty="0">
                <a:latin typeface="Calibri"/>
                <a:cs typeface="Calibri"/>
              </a:rPr>
              <a:t>structure</a:t>
            </a:r>
            <a:r>
              <a:rPr sz="2000" spc="-75" dirty="0">
                <a:latin typeface="Calibri"/>
                <a:cs typeface="Calibri"/>
              </a:rPr>
              <a:t> </a:t>
            </a:r>
            <a:r>
              <a:rPr sz="2000" dirty="0">
                <a:latin typeface="Calibri"/>
                <a:cs typeface="Calibri"/>
              </a:rPr>
              <a:t>for</a:t>
            </a:r>
            <a:r>
              <a:rPr sz="2000" spc="-55" dirty="0">
                <a:latin typeface="Calibri"/>
                <a:cs typeface="Calibri"/>
              </a:rPr>
              <a:t> </a:t>
            </a:r>
            <a:r>
              <a:rPr sz="2000" dirty="0">
                <a:latin typeface="Calibri"/>
                <a:cs typeface="Calibri"/>
              </a:rPr>
              <a:t>the</a:t>
            </a:r>
            <a:r>
              <a:rPr sz="2000" spc="-60" dirty="0">
                <a:latin typeface="Calibri"/>
                <a:cs typeface="Calibri"/>
              </a:rPr>
              <a:t> </a:t>
            </a:r>
            <a:r>
              <a:rPr sz="2000" dirty="0">
                <a:latin typeface="Calibri"/>
                <a:cs typeface="Calibri"/>
              </a:rPr>
              <a:t>LSU/Oschner</a:t>
            </a:r>
            <a:r>
              <a:rPr sz="2000" spc="-95" dirty="0">
                <a:latin typeface="Calibri"/>
                <a:cs typeface="Calibri"/>
              </a:rPr>
              <a:t> </a:t>
            </a:r>
            <a:r>
              <a:rPr sz="2000" spc="-10" dirty="0">
                <a:latin typeface="Calibri"/>
                <a:cs typeface="Calibri"/>
              </a:rPr>
              <a:t>psychiatric</a:t>
            </a:r>
            <a:r>
              <a:rPr sz="2000" spc="-65" dirty="0">
                <a:latin typeface="Calibri"/>
                <a:cs typeface="Calibri"/>
              </a:rPr>
              <a:t> </a:t>
            </a:r>
            <a:r>
              <a:rPr sz="2000" spc="-10" dirty="0">
                <a:latin typeface="Calibri"/>
                <a:cs typeface="Calibri"/>
              </a:rPr>
              <a:t>residency </a:t>
            </a:r>
            <a:r>
              <a:rPr sz="2000" dirty="0">
                <a:latin typeface="Calibri"/>
                <a:cs typeface="Calibri"/>
              </a:rPr>
              <a:t>following</a:t>
            </a:r>
            <a:r>
              <a:rPr sz="2000" spc="-55" dirty="0">
                <a:latin typeface="Calibri"/>
                <a:cs typeface="Calibri"/>
              </a:rPr>
              <a:t> </a:t>
            </a:r>
            <a:r>
              <a:rPr sz="2000" spc="-10" dirty="0">
                <a:latin typeface="Calibri"/>
                <a:cs typeface="Calibri"/>
              </a:rPr>
              <a:t>Hurricane</a:t>
            </a:r>
            <a:r>
              <a:rPr sz="2000" spc="-70" dirty="0">
                <a:latin typeface="Calibri"/>
                <a:cs typeface="Calibri"/>
              </a:rPr>
              <a:t> </a:t>
            </a:r>
            <a:r>
              <a:rPr sz="2000" spc="-10" dirty="0">
                <a:latin typeface="Calibri"/>
                <a:cs typeface="Calibri"/>
              </a:rPr>
              <a:t>Katrina.</a:t>
            </a:r>
            <a:endParaRPr sz="2000">
              <a:latin typeface="Calibri"/>
              <a:cs typeface="Calibri"/>
            </a:endParaRPr>
          </a:p>
          <a:p>
            <a:pPr>
              <a:lnSpc>
                <a:spcPct val="100000"/>
              </a:lnSpc>
              <a:spcBef>
                <a:spcPts val="725"/>
              </a:spcBef>
              <a:buFont typeface="Calibri"/>
              <a:buChar char="-"/>
            </a:pPr>
            <a:endParaRPr sz="2000">
              <a:latin typeface="Calibri"/>
              <a:cs typeface="Calibri"/>
            </a:endParaRPr>
          </a:p>
          <a:p>
            <a:pPr marL="147320" indent="-134620">
              <a:lnSpc>
                <a:spcPct val="100000"/>
              </a:lnSpc>
              <a:buChar char="-"/>
              <a:tabLst>
                <a:tab pos="147320" algn="l"/>
              </a:tabLst>
            </a:pPr>
            <a:r>
              <a:rPr sz="2000" dirty="0">
                <a:latin typeface="Calibri"/>
                <a:cs typeface="Calibri"/>
              </a:rPr>
              <a:t>McClain</a:t>
            </a:r>
            <a:r>
              <a:rPr sz="2000" spc="-60" dirty="0">
                <a:latin typeface="Calibri"/>
                <a:cs typeface="Calibri"/>
              </a:rPr>
              <a:t> </a:t>
            </a:r>
            <a:r>
              <a:rPr sz="2000" dirty="0">
                <a:latin typeface="Calibri"/>
                <a:cs typeface="Calibri"/>
              </a:rPr>
              <a:t>et</a:t>
            </a:r>
            <a:r>
              <a:rPr sz="2000" spc="-35" dirty="0">
                <a:latin typeface="Calibri"/>
                <a:cs typeface="Calibri"/>
              </a:rPr>
              <a:t> </a:t>
            </a:r>
            <a:r>
              <a:rPr sz="2000" dirty="0">
                <a:latin typeface="Calibri"/>
                <a:cs typeface="Calibri"/>
              </a:rPr>
              <a:t>al.,</a:t>
            </a:r>
            <a:r>
              <a:rPr sz="2000" spc="-45" dirty="0">
                <a:latin typeface="Calibri"/>
                <a:cs typeface="Calibri"/>
              </a:rPr>
              <a:t> </a:t>
            </a:r>
            <a:r>
              <a:rPr sz="2000" dirty="0">
                <a:latin typeface="Calibri"/>
                <a:cs typeface="Calibri"/>
              </a:rPr>
              <a:t>2007</a:t>
            </a:r>
            <a:r>
              <a:rPr sz="2000" spc="-50" dirty="0">
                <a:latin typeface="Calibri"/>
                <a:cs typeface="Calibri"/>
              </a:rPr>
              <a:t> </a:t>
            </a:r>
            <a:r>
              <a:rPr sz="2000" dirty="0">
                <a:latin typeface="Calibri"/>
                <a:cs typeface="Calibri"/>
              </a:rPr>
              <a:t>–</a:t>
            </a:r>
            <a:r>
              <a:rPr sz="2000" spc="-45" dirty="0">
                <a:latin typeface="Calibri"/>
                <a:cs typeface="Calibri"/>
              </a:rPr>
              <a:t> </a:t>
            </a:r>
            <a:r>
              <a:rPr sz="2000" spc="-10" dirty="0">
                <a:latin typeface="Calibri"/>
                <a:cs typeface="Calibri"/>
              </a:rPr>
              <a:t>Evacuation</a:t>
            </a:r>
            <a:r>
              <a:rPr sz="2000" spc="-55" dirty="0">
                <a:latin typeface="Calibri"/>
                <a:cs typeface="Calibri"/>
              </a:rPr>
              <a:t> </a:t>
            </a:r>
            <a:r>
              <a:rPr sz="2000" dirty="0">
                <a:latin typeface="Calibri"/>
                <a:cs typeface="Calibri"/>
              </a:rPr>
              <a:t>of</a:t>
            </a:r>
            <a:r>
              <a:rPr sz="2000" spc="-50" dirty="0">
                <a:latin typeface="Calibri"/>
                <a:cs typeface="Calibri"/>
              </a:rPr>
              <a:t> </a:t>
            </a:r>
            <a:r>
              <a:rPr sz="2000" dirty="0">
                <a:latin typeface="Calibri"/>
                <a:cs typeface="Calibri"/>
              </a:rPr>
              <a:t>6</a:t>
            </a:r>
            <a:r>
              <a:rPr sz="2000" spc="-40" dirty="0">
                <a:latin typeface="Calibri"/>
                <a:cs typeface="Calibri"/>
              </a:rPr>
              <a:t> </a:t>
            </a:r>
            <a:r>
              <a:rPr sz="2000" spc="-10" dirty="0">
                <a:latin typeface="Calibri"/>
                <a:cs typeface="Calibri"/>
              </a:rPr>
              <a:t>veterans</a:t>
            </a:r>
            <a:r>
              <a:rPr sz="2000" spc="-45" dirty="0">
                <a:latin typeface="Calibri"/>
                <a:cs typeface="Calibri"/>
              </a:rPr>
              <a:t> </a:t>
            </a:r>
            <a:r>
              <a:rPr sz="2000" dirty="0">
                <a:latin typeface="Calibri"/>
                <a:cs typeface="Calibri"/>
              </a:rPr>
              <a:t>following</a:t>
            </a:r>
            <a:r>
              <a:rPr sz="2000" spc="-40" dirty="0">
                <a:latin typeface="Calibri"/>
                <a:cs typeface="Calibri"/>
              </a:rPr>
              <a:t> </a:t>
            </a:r>
            <a:r>
              <a:rPr sz="2000" dirty="0">
                <a:latin typeface="Calibri"/>
                <a:cs typeface="Calibri"/>
              </a:rPr>
              <a:t>Hurricane</a:t>
            </a:r>
            <a:r>
              <a:rPr sz="2000" spc="-60" dirty="0">
                <a:latin typeface="Calibri"/>
                <a:cs typeface="Calibri"/>
              </a:rPr>
              <a:t> </a:t>
            </a:r>
            <a:r>
              <a:rPr sz="2000" spc="-10" dirty="0">
                <a:latin typeface="Calibri"/>
                <a:cs typeface="Calibri"/>
              </a:rPr>
              <a:t>Rita.</a:t>
            </a:r>
            <a:endParaRPr sz="2000">
              <a:latin typeface="Calibri"/>
              <a:cs typeface="Calibri"/>
            </a:endParaRPr>
          </a:p>
        </p:txBody>
      </p:sp>
      <p:grpSp>
        <p:nvGrpSpPr>
          <p:cNvPr id="11" name="object 11"/>
          <p:cNvGrpSpPr/>
          <p:nvPr/>
        </p:nvGrpSpPr>
        <p:grpSpPr>
          <a:xfrm>
            <a:off x="831850" y="4846337"/>
            <a:ext cx="10528300" cy="808355"/>
            <a:chOff x="831850" y="4846337"/>
            <a:chExt cx="10528300" cy="808355"/>
          </a:xfrm>
        </p:grpSpPr>
        <p:sp>
          <p:nvSpPr>
            <p:cNvPr id="12" name="object 12"/>
            <p:cNvSpPr/>
            <p:nvPr/>
          </p:nvSpPr>
          <p:spPr>
            <a:xfrm>
              <a:off x="838200" y="4852687"/>
              <a:ext cx="10515600" cy="795655"/>
            </a:xfrm>
            <a:custGeom>
              <a:avLst/>
              <a:gdLst/>
              <a:ahLst/>
              <a:cxnLst/>
              <a:rect l="l" t="t" r="r" b="b"/>
              <a:pathLst>
                <a:path w="10515600" h="795654">
                  <a:moveTo>
                    <a:pt x="10382999" y="0"/>
                  </a:moveTo>
                  <a:lnTo>
                    <a:pt x="132600" y="0"/>
                  </a:lnTo>
                  <a:lnTo>
                    <a:pt x="90690" y="6760"/>
                  </a:lnTo>
                  <a:lnTo>
                    <a:pt x="54290" y="25586"/>
                  </a:lnTo>
                  <a:lnTo>
                    <a:pt x="25585" y="54293"/>
                  </a:lnTo>
                  <a:lnTo>
                    <a:pt x="6760" y="90697"/>
                  </a:lnTo>
                  <a:lnTo>
                    <a:pt x="0" y="132613"/>
                  </a:lnTo>
                  <a:lnTo>
                    <a:pt x="0" y="663003"/>
                  </a:lnTo>
                  <a:lnTo>
                    <a:pt x="6760" y="704913"/>
                  </a:lnTo>
                  <a:lnTo>
                    <a:pt x="25585" y="741313"/>
                  </a:lnTo>
                  <a:lnTo>
                    <a:pt x="54290" y="770018"/>
                  </a:lnTo>
                  <a:lnTo>
                    <a:pt x="90690" y="788843"/>
                  </a:lnTo>
                  <a:lnTo>
                    <a:pt x="132600" y="795604"/>
                  </a:lnTo>
                  <a:lnTo>
                    <a:pt x="10382999" y="795604"/>
                  </a:lnTo>
                  <a:lnTo>
                    <a:pt x="10424909" y="788843"/>
                  </a:lnTo>
                  <a:lnTo>
                    <a:pt x="10461309" y="770018"/>
                  </a:lnTo>
                  <a:lnTo>
                    <a:pt x="10490014" y="741313"/>
                  </a:lnTo>
                  <a:lnTo>
                    <a:pt x="10508839" y="704913"/>
                  </a:lnTo>
                  <a:lnTo>
                    <a:pt x="10515600" y="663003"/>
                  </a:lnTo>
                  <a:lnTo>
                    <a:pt x="10515600" y="132613"/>
                  </a:lnTo>
                  <a:lnTo>
                    <a:pt x="10508839" y="90697"/>
                  </a:lnTo>
                  <a:lnTo>
                    <a:pt x="10490014" y="54293"/>
                  </a:lnTo>
                  <a:lnTo>
                    <a:pt x="10461309" y="25586"/>
                  </a:lnTo>
                  <a:lnTo>
                    <a:pt x="10424909" y="6760"/>
                  </a:lnTo>
                  <a:lnTo>
                    <a:pt x="10382999" y="0"/>
                  </a:lnTo>
                  <a:close/>
                </a:path>
              </a:pathLst>
            </a:custGeom>
            <a:solidFill>
              <a:srgbClr val="5B9BD4"/>
            </a:solidFill>
          </p:spPr>
          <p:txBody>
            <a:bodyPr wrap="square" lIns="0" tIns="0" rIns="0" bIns="0" rtlCol="0"/>
            <a:lstStyle/>
            <a:p>
              <a:endParaRPr/>
            </a:p>
          </p:txBody>
        </p:sp>
        <p:sp>
          <p:nvSpPr>
            <p:cNvPr id="13" name="object 13"/>
            <p:cNvSpPr/>
            <p:nvPr/>
          </p:nvSpPr>
          <p:spPr>
            <a:xfrm>
              <a:off x="838200" y="4852687"/>
              <a:ext cx="10515600" cy="795655"/>
            </a:xfrm>
            <a:custGeom>
              <a:avLst/>
              <a:gdLst/>
              <a:ahLst/>
              <a:cxnLst/>
              <a:rect l="l" t="t" r="r" b="b"/>
              <a:pathLst>
                <a:path w="10515600" h="795654">
                  <a:moveTo>
                    <a:pt x="0" y="132613"/>
                  </a:moveTo>
                  <a:lnTo>
                    <a:pt x="6760" y="90697"/>
                  </a:lnTo>
                  <a:lnTo>
                    <a:pt x="25585" y="54293"/>
                  </a:lnTo>
                  <a:lnTo>
                    <a:pt x="54290" y="25586"/>
                  </a:lnTo>
                  <a:lnTo>
                    <a:pt x="90690" y="6760"/>
                  </a:lnTo>
                  <a:lnTo>
                    <a:pt x="132600" y="0"/>
                  </a:lnTo>
                  <a:lnTo>
                    <a:pt x="10382999" y="0"/>
                  </a:lnTo>
                  <a:lnTo>
                    <a:pt x="10424909" y="6760"/>
                  </a:lnTo>
                  <a:lnTo>
                    <a:pt x="10461309" y="25586"/>
                  </a:lnTo>
                  <a:lnTo>
                    <a:pt x="10490014" y="54293"/>
                  </a:lnTo>
                  <a:lnTo>
                    <a:pt x="10508839" y="90697"/>
                  </a:lnTo>
                  <a:lnTo>
                    <a:pt x="10515600" y="132613"/>
                  </a:lnTo>
                  <a:lnTo>
                    <a:pt x="10515600" y="663003"/>
                  </a:lnTo>
                  <a:lnTo>
                    <a:pt x="10508839" y="704913"/>
                  </a:lnTo>
                  <a:lnTo>
                    <a:pt x="10490014" y="741313"/>
                  </a:lnTo>
                  <a:lnTo>
                    <a:pt x="10461309" y="770018"/>
                  </a:lnTo>
                  <a:lnTo>
                    <a:pt x="10424909" y="788843"/>
                  </a:lnTo>
                  <a:lnTo>
                    <a:pt x="10382999" y="795604"/>
                  </a:lnTo>
                  <a:lnTo>
                    <a:pt x="132600" y="795604"/>
                  </a:lnTo>
                  <a:lnTo>
                    <a:pt x="90690" y="788843"/>
                  </a:lnTo>
                  <a:lnTo>
                    <a:pt x="54290" y="770018"/>
                  </a:lnTo>
                  <a:lnTo>
                    <a:pt x="25585" y="741313"/>
                  </a:lnTo>
                  <a:lnTo>
                    <a:pt x="6760" y="704913"/>
                  </a:lnTo>
                  <a:lnTo>
                    <a:pt x="0" y="663003"/>
                  </a:lnTo>
                  <a:lnTo>
                    <a:pt x="0" y="132613"/>
                  </a:lnTo>
                  <a:close/>
                </a:path>
              </a:pathLst>
            </a:custGeom>
            <a:ln w="12699">
              <a:solidFill>
                <a:srgbClr val="FFFFFF"/>
              </a:solidFill>
            </a:ln>
          </p:spPr>
          <p:txBody>
            <a:bodyPr wrap="square" lIns="0" tIns="0" rIns="0" bIns="0" rtlCol="0"/>
            <a:lstStyle/>
            <a:p>
              <a:endParaRPr/>
            </a:p>
          </p:txBody>
        </p:sp>
      </p:grpSp>
      <p:sp>
        <p:nvSpPr>
          <p:cNvPr id="14" name="object 14"/>
          <p:cNvSpPr txBox="1"/>
          <p:nvPr/>
        </p:nvSpPr>
        <p:spPr>
          <a:xfrm>
            <a:off x="940537" y="4914515"/>
            <a:ext cx="9751060" cy="611505"/>
          </a:xfrm>
          <a:prstGeom prst="rect">
            <a:avLst/>
          </a:prstGeom>
        </p:spPr>
        <p:txBody>
          <a:bodyPr vert="horz" wrap="square" lIns="0" tIns="42545" rIns="0" bIns="0" rtlCol="0">
            <a:spAutoFit/>
          </a:bodyPr>
          <a:lstStyle/>
          <a:p>
            <a:pPr marL="12700" marR="5080">
              <a:lnSpc>
                <a:spcPts val="2210"/>
              </a:lnSpc>
              <a:spcBef>
                <a:spcPts val="335"/>
              </a:spcBef>
            </a:pPr>
            <a:r>
              <a:rPr sz="2000" i="1" dirty="0">
                <a:solidFill>
                  <a:srgbClr val="FFFFFF"/>
                </a:solidFill>
                <a:latin typeface="Calibri"/>
                <a:cs typeface="Calibri"/>
              </a:rPr>
              <a:t>Previous</a:t>
            </a:r>
            <a:r>
              <a:rPr sz="2000" i="1" spc="-55" dirty="0">
                <a:solidFill>
                  <a:srgbClr val="FFFFFF"/>
                </a:solidFill>
                <a:latin typeface="Calibri"/>
                <a:cs typeface="Calibri"/>
              </a:rPr>
              <a:t> </a:t>
            </a:r>
            <a:r>
              <a:rPr sz="2000" i="1" dirty="0">
                <a:solidFill>
                  <a:srgbClr val="FFFFFF"/>
                </a:solidFill>
                <a:latin typeface="Calibri"/>
                <a:cs typeface="Calibri"/>
              </a:rPr>
              <a:t>to</a:t>
            </a:r>
            <a:r>
              <a:rPr sz="2000" i="1" spc="-50" dirty="0">
                <a:solidFill>
                  <a:srgbClr val="FFFFFF"/>
                </a:solidFill>
                <a:latin typeface="Calibri"/>
                <a:cs typeface="Calibri"/>
              </a:rPr>
              <a:t> </a:t>
            </a:r>
            <a:r>
              <a:rPr sz="2000" i="1" dirty="0">
                <a:solidFill>
                  <a:srgbClr val="FFFFFF"/>
                </a:solidFill>
                <a:latin typeface="Calibri"/>
                <a:cs typeface="Calibri"/>
              </a:rPr>
              <a:t>Hurricane</a:t>
            </a:r>
            <a:r>
              <a:rPr sz="2000" i="1" spc="-55" dirty="0">
                <a:solidFill>
                  <a:srgbClr val="FFFFFF"/>
                </a:solidFill>
                <a:latin typeface="Calibri"/>
                <a:cs typeface="Calibri"/>
              </a:rPr>
              <a:t> </a:t>
            </a:r>
            <a:r>
              <a:rPr sz="2000" i="1" dirty="0">
                <a:solidFill>
                  <a:srgbClr val="FFFFFF"/>
                </a:solidFill>
                <a:latin typeface="Calibri"/>
                <a:cs typeface="Calibri"/>
              </a:rPr>
              <a:t>Katrina…not</a:t>
            </a:r>
            <a:r>
              <a:rPr sz="2000" i="1" spc="-60" dirty="0">
                <a:solidFill>
                  <a:srgbClr val="FFFFFF"/>
                </a:solidFill>
                <a:latin typeface="Calibri"/>
                <a:cs typeface="Calibri"/>
              </a:rPr>
              <a:t> </a:t>
            </a:r>
            <a:r>
              <a:rPr sz="2000" i="1" dirty="0">
                <a:solidFill>
                  <a:srgbClr val="FFFFFF"/>
                </a:solidFill>
                <a:latin typeface="Calibri"/>
                <a:cs typeface="Calibri"/>
              </a:rPr>
              <a:t>a</a:t>
            </a:r>
            <a:r>
              <a:rPr sz="2000" i="1" spc="-55" dirty="0">
                <a:solidFill>
                  <a:srgbClr val="FFFFFF"/>
                </a:solidFill>
                <a:latin typeface="Calibri"/>
                <a:cs typeface="Calibri"/>
              </a:rPr>
              <a:t> </a:t>
            </a:r>
            <a:r>
              <a:rPr sz="2000" i="1" dirty="0">
                <a:solidFill>
                  <a:srgbClr val="FFFFFF"/>
                </a:solidFill>
                <a:latin typeface="Calibri"/>
                <a:cs typeface="Calibri"/>
              </a:rPr>
              <a:t>lot</a:t>
            </a:r>
            <a:r>
              <a:rPr sz="2000" i="1" spc="-40" dirty="0">
                <a:solidFill>
                  <a:srgbClr val="FFFFFF"/>
                </a:solidFill>
                <a:latin typeface="Calibri"/>
                <a:cs typeface="Calibri"/>
              </a:rPr>
              <a:t> </a:t>
            </a:r>
            <a:r>
              <a:rPr sz="2000" i="1" dirty="0">
                <a:solidFill>
                  <a:srgbClr val="FFFFFF"/>
                </a:solidFill>
                <a:latin typeface="Calibri"/>
                <a:cs typeface="Calibri"/>
              </a:rPr>
              <a:t>specific</a:t>
            </a:r>
            <a:r>
              <a:rPr sz="2000" i="1" spc="-50" dirty="0">
                <a:solidFill>
                  <a:srgbClr val="FFFFFF"/>
                </a:solidFill>
                <a:latin typeface="Calibri"/>
                <a:cs typeface="Calibri"/>
              </a:rPr>
              <a:t> </a:t>
            </a:r>
            <a:r>
              <a:rPr sz="2000" i="1" dirty="0">
                <a:solidFill>
                  <a:srgbClr val="FFFFFF"/>
                </a:solidFill>
                <a:latin typeface="Calibri"/>
                <a:cs typeface="Calibri"/>
              </a:rPr>
              <a:t>to</a:t>
            </a:r>
            <a:r>
              <a:rPr sz="2000" i="1" spc="-50" dirty="0">
                <a:solidFill>
                  <a:srgbClr val="FFFFFF"/>
                </a:solidFill>
                <a:latin typeface="Calibri"/>
                <a:cs typeface="Calibri"/>
              </a:rPr>
              <a:t> </a:t>
            </a:r>
            <a:r>
              <a:rPr sz="2000" i="1" spc="-10" dirty="0">
                <a:solidFill>
                  <a:srgbClr val="FFFFFF"/>
                </a:solidFill>
                <a:latin typeface="Calibri"/>
                <a:cs typeface="Calibri"/>
              </a:rPr>
              <a:t>psychiatric</a:t>
            </a:r>
            <a:r>
              <a:rPr sz="2000" i="1" spc="-60" dirty="0">
                <a:solidFill>
                  <a:srgbClr val="FFFFFF"/>
                </a:solidFill>
                <a:latin typeface="Calibri"/>
                <a:cs typeface="Calibri"/>
              </a:rPr>
              <a:t> </a:t>
            </a:r>
            <a:r>
              <a:rPr sz="2000" i="1" dirty="0">
                <a:solidFill>
                  <a:srgbClr val="FFFFFF"/>
                </a:solidFill>
                <a:latin typeface="Calibri"/>
                <a:cs typeface="Calibri"/>
              </a:rPr>
              <a:t>facilities,</a:t>
            </a:r>
            <a:r>
              <a:rPr sz="2000" i="1" spc="-35" dirty="0">
                <a:solidFill>
                  <a:srgbClr val="FFFFFF"/>
                </a:solidFill>
                <a:latin typeface="Calibri"/>
                <a:cs typeface="Calibri"/>
              </a:rPr>
              <a:t> </a:t>
            </a:r>
            <a:r>
              <a:rPr sz="2000" i="1" dirty="0">
                <a:solidFill>
                  <a:srgbClr val="FFFFFF"/>
                </a:solidFill>
                <a:latin typeface="Calibri"/>
                <a:cs typeface="Calibri"/>
              </a:rPr>
              <a:t>most</a:t>
            </a:r>
            <a:r>
              <a:rPr sz="2000" i="1" spc="-65" dirty="0">
                <a:solidFill>
                  <a:srgbClr val="FFFFFF"/>
                </a:solidFill>
                <a:latin typeface="Calibri"/>
                <a:cs typeface="Calibri"/>
              </a:rPr>
              <a:t> </a:t>
            </a:r>
            <a:r>
              <a:rPr sz="2000" i="1" dirty="0">
                <a:solidFill>
                  <a:srgbClr val="FFFFFF"/>
                </a:solidFill>
                <a:latin typeface="Calibri"/>
                <a:cs typeface="Calibri"/>
              </a:rPr>
              <a:t>assess</a:t>
            </a:r>
            <a:r>
              <a:rPr sz="2000" i="1" spc="-55" dirty="0">
                <a:solidFill>
                  <a:srgbClr val="FFFFFF"/>
                </a:solidFill>
                <a:latin typeface="Calibri"/>
                <a:cs typeface="Calibri"/>
              </a:rPr>
              <a:t> </a:t>
            </a:r>
            <a:r>
              <a:rPr sz="2000" i="1" dirty="0">
                <a:solidFill>
                  <a:srgbClr val="FFFFFF"/>
                </a:solidFill>
                <a:latin typeface="Calibri"/>
                <a:cs typeface="Calibri"/>
              </a:rPr>
              <a:t>fire</a:t>
            </a:r>
            <a:r>
              <a:rPr sz="2000" i="1" spc="-45" dirty="0">
                <a:solidFill>
                  <a:srgbClr val="FFFFFF"/>
                </a:solidFill>
                <a:latin typeface="Calibri"/>
                <a:cs typeface="Calibri"/>
              </a:rPr>
              <a:t> </a:t>
            </a:r>
            <a:r>
              <a:rPr sz="2000" i="1" spc="-10" dirty="0">
                <a:solidFill>
                  <a:srgbClr val="FFFFFF"/>
                </a:solidFill>
                <a:latin typeface="Calibri"/>
                <a:cs typeface="Calibri"/>
              </a:rPr>
              <a:t>related events.</a:t>
            </a:r>
            <a:endParaRPr sz="20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320415">
              <a:lnSpc>
                <a:spcPct val="100000"/>
              </a:lnSpc>
              <a:spcBef>
                <a:spcPts val="105"/>
              </a:spcBef>
            </a:pPr>
            <a:r>
              <a:rPr spc="-35" dirty="0"/>
              <a:t>Empirical</a:t>
            </a:r>
            <a:r>
              <a:rPr spc="-165" dirty="0"/>
              <a:t> </a:t>
            </a:r>
            <a:r>
              <a:rPr spc="-20" dirty="0"/>
              <a:t>Findings</a:t>
            </a:r>
          </a:p>
        </p:txBody>
      </p:sp>
      <p:sp>
        <p:nvSpPr>
          <p:cNvPr id="3" name="object 3"/>
          <p:cNvSpPr txBox="1"/>
          <p:nvPr/>
        </p:nvSpPr>
        <p:spPr>
          <a:xfrm>
            <a:off x="916939" y="1793112"/>
            <a:ext cx="2141220" cy="1604645"/>
          </a:xfrm>
          <a:prstGeom prst="rect">
            <a:avLst/>
          </a:prstGeom>
        </p:spPr>
        <p:txBody>
          <a:bodyPr vert="horz" wrap="square" lIns="0" tIns="59690" rIns="0" bIns="0" rtlCol="0">
            <a:spAutoFit/>
          </a:bodyPr>
          <a:lstStyle/>
          <a:p>
            <a:pPr marL="12700" marR="5080">
              <a:lnSpc>
                <a:spcPts val="3030"/>
              </a:lnSpc>
              <a:spcBef>
                <a:spcPts val="470"/>
              </a:spcBef>
            </a:pPr>
            <a:r>
              <a:rPr sz="2800" dirty="0">
                <a:latin typeface="Calibri"/>
                <a:cs typeface="Calibri"/>
              </a:rPr>
              <a:t>Post</a:t>
            </a:r>
            <a:r>
              <a:rPr sz="2800" spc="-130" dirty="0">
                <a:latin typeface="Calibri"/>
                <a:cs typeface="Calibri"/>
              </a:rPr>
              <a:t> </a:t>
            </a:r>
            <a:r>
              <a:rPr sz="2800" spc="-10" dirty="0">
                <a:latin typeface="Calibri"/>
                <a:cs typeface="Calibri"/>
              </a:rPr>
              <a:t>Hurricane Katrina…</a:t>
            </a:r>
            <a:endParaRPr sz="2800">
              <a:latin typeface="Calibri"/>
              <a:cs typeface="Calibri"/>
            </a:endParaRPr>
          </a:p>
          <a:p>
            <a:pPr marL="12700">
              <a:lnSpc>
                <a:spcPts val="2805"/>
              </a:lnSpc>
            </a:pPr>
            <a:r>
              <a:rPr sz="2800" dirty="0">
                <a:latin typeface="Calibri"/>
                <a:cs typeface="Calibri"/>
              </a:rPr>
              <a:t>still</a:t>
            </a:r>
            <a:r>
              <a:rPr sz="2800" spc="-25" dirty="0">
                <a:latin typeface="Calibri"/>
                <a:cs typeface="Calibri"/>
              </a:rPr>
              <a:t> </a:t>
            </a:r>
            <a:r>
              <a:rPr sz="2800" dirty="0">
                <a:latin typeface="Calibri"/>
                <a:cs typeface="Calibri"/>
              </a:rPr>
              <a:t>not</a:t>
            </a:r>
            <a:r>
              <a:rPr sz="2800" spc="-35" dirty="0">
                <a:latin typeface="Calibri"/>
                <a:cs typeface="Calibri"/>
              </a:rPr>
              <a:t> </a:t>
            </a:r>
            <a:r>
              <a:rPr sz="2800" dirty="0">
                <a:latin typeface="Calibri"/>
                <a:cs typeface="Calibri"/>
              </a:rPr>
              <a:t>a</a:t>
            </a:r>
            <a:r>
              <a:rPr sz="2800" spc="-45" dirty="0">
                <a:latin typeface="Calibri"/>
                <a:cs typeface="Calibri"/>
              </a:rPr>
              <a:t> </a:t>
            </a:r>
            <a:r>
              <a:rPr sz="2800" spc="-20" dirty="0">
                <a:latin typeface="Calibri"/>
                <a:cs typeface="Calibri"/>
              </a:rPr>
              <a:t>lot,</a:t>
            </a:r>
            <a:endParaRPr sz="2800">
              <a:latin typeface="Calibri"/>
              <a:cs typeface="Calibri"/>
            </a:endParaRPr>
          </a:p>
          <a:p>
            <a:pPr marL="12700">
              <a:lnSpc>
                <a:spcPts val="3195"/>
              </a:lnSpc>
            </a:pPr>
            <a:r>
              <a:rPr sz="2800" spc="-20" dirty="0">
                <a:latin typeface="Calibri"/>
                <a:cs typeface="Calibri"/>
              </a:rPr>
              <a:t>but…</a:t>
            </a:r>
            <a:endParaRPr sz="2800">
              <a:latin typeface="Calibri"/>
              <a:cs typeface="Calibri"/>
            </a:endParaRPr>
          </a:p>
        </p:txBody>
      </p:sp>
      <p:grpSp>
        <p:nvGrpSpPr>
          <p:cNvPr id="4" name="object 4"/>
          <p:cNvGrpSpPr/>
          <p:nvPr/>
        </p:nvGrpSpPr>
        <p:grpSpPr>
          <a:xfrm>
            <a:off x="3289300" y="1827796"/>
            <a:ext cx="7581900" cy="900430"/>
            <a:chOff x="3289300" y="1827796"/>
            <a:chExt cx="7581900" cy="900430"/>
          </a:xfrm>
        </p:grpSpPr>
        <p:sp>
          <p:nvSpPr>
            <p:cNvPr id="5" name="object 5"/>
            <p:cNvSpPr/>
            <p:nvPr/>
          </p:nvSpPr>
          <p:spPr>
            <a:xfrm>
              <a:off x="3289300" y="1827796"/>
              <a:ext cx="7581900" cy="900430"/>
            </a:xfrm>
            <a:custGeom>
              <a:avLst/>
              <a:gdLst/>
              <a:ahLst/>
              <a:cxnLst/>
              <a:rect l="l" t="t" r="r" b="b"/>
              <a:pathLst>
                <a:path w="7581900" h="900430">
                  <a:moveTo>
                    <a:pt x="7491857" y="0"/>
                  </a:moveTo>
                  <a:lnTo>
                    <a:pt x="90043" y="0"/>
                  </a:lnTo>
                  <a:lnTo>
                    <a:pt x="54992" y="7075"/>
                  </a:lnTo>
                  <a:lnTo>
                    <a:pt x="26371" y="26371"/>
                  </a:lnTo>
                  <a:lnTo>
                    <a:pt x="7075" y="54992"/>
                  </a:lnTo>
                  <a:lnTo>
                    <a:pt x="0" y="90042"/>
                  </a:lnTo>
                  <a:lnTo>
                    <a:pt x="0" y="810386"/>
                  </a:lnTo>
                  <a:lnTo>
                    <a:pt x="7075" y="845430"/>
                  </a:lnTo>
                  <a:lnTo>
                    <a:pt x="26371" y="874047"/>
                  </a:lnTo>
                  <a:lnTo>
                    <a:pt x="54992" y="893342"/>
                  </a:lnTo>
                  <a:lnTo>
                    <a:pt x="90043" y="900417"/>
                  </a:lnTo>
                  <a:lnTo>
                    <a:pt x="7491857" y="900417"/>
                  </a:lnTo>
                  <a:lnTo>
                    <a:pt x="7526907" y="893342"/>
                  </a:lnTo>
                  <a:lnTo>
                    <a:pt x="7555528" y="874047"/>
                  </a:lnTo>
                  <a:lnTo>
                    <a:pt x="7574824" y="845430"/>
                  </a:lnTo>
                  <a:lnTo>
                    <a:pt x="7581900" y="810386"/>
                  </a:lnTo>
                  <a:lnTo>
                    <a:pt x="7581900" y="90042"/>
                  </a:lnTo>
                  <a:lnTo>
                    <a:pt x="7574824" y="54992"/>
                  </a:lnTo>
                  <a:lnTo>
                    <a:pt x="7555528" y="26371"/>
                  </a:lnTo>
                  <a:lnTo>
                    <a:pt x="7526907" y="7075"/>
                  </a:lnTo>
                  <a:lnTo>
                    <a:pt x="7491857" y="0"/>
                  </a:lnTo>
                  <a:close/>
                </a:path>
              </a:pathLst>
            </a:custGeom>
            <a:solidFill>
              <a:srgbClr val="D2DEEE"/>
            </a:solidFill>
          </p:spPr>
          <p:txBody>
            <a:bodyPr wrap="square" lIns="0" tIns="0" rIns="0" bIns="0" rtlCol="0"/>
            <a:lstStyle/>
            <a:p>
              <a:endParaRPr/>
            </a:p>
          </p:txBody>
        </p:sp>
        <p:sp>
          <p:nvSpPr>
            <p:cNvPr id="6" name="object 6"/>
            <p:cNvSpPr/>
            <p:nvPr/>
          </p:nvSpPr>
          <p:spPr>
            <a:xfrm>
              <a:off x="3637617" y="2112222"/>
              <a:ext cx="348615" cy="194310"/>
            </a:xfrm>
            <a:custGeom>
              <a:avLst/>
              <a:gdLst/>
              <a:ahLst/>
              <a:cxnLst/>
              <a:rect l="l" t="t" r="r" b="b"/>
              <a:pathLst>
                <a:path w="348614" h="194310">
                  <a:moveTo>
                    <a:pt x="301853" y="193746"/>
                  </a:moveTo>
                  <a:lnTo>
                    <a:pt x="56796" y="193746"/>
                  </a:lnTo>
                  <a:lnTo>
                    <a:pt x="40260" y="190381"/>
                  </a:lnTo>
                  <a:lnTo>
                    <a:pt x="4722" y="157513"/>
                  </a:lnTo>
                  <a:lnTo>
                    <a:pt x="0" y="124980"/>
                  </a:lnTo>
                  <a:lnTo>
                    <a:pt x="4291" y="109144"/>
                  </a:lnTo>
                  <a:lnTo>
                    <a:pt x="12890" y="94744"/>
                  </a:lnTo>
                  <a:lnTo>
                    <a:pt x="24800" y="83126"/>
                  </a:lnTo>
                  <a:lnTo>
                    <a:pt x="39247" y="75288"/>
                  </a:lnTo>
                  <a:lnTo>
                    <a:pt x="55321" y="71564"/>
                  </a:lnTo>
                  <a:lnTo>
                    <a:pt x="72112" y="72290"/>
                  </a:lnTo>
                  <a:lnTo>
                    <a:pt x="76588" y="48153"/>
                  </a:lnTo>
                  <a:lnTo>
                    <a:pt x="88386" y="27318"/>
                  </a:lnTo>
                  <a:lnTo>
                    <a:pt x="106214" y="11362"/>
                  </a:lnTo>
                  <a:lnTo>
                    <a:pt x="128782" y="1865"/>
                  </a:lnTo>
                  <a:lnTo>
                    <a:pt x="153263" y="0"/>
                  </a:lnTo>
                  <a:lnTo>
                    <a:pt x="176453" y="6075"/>
                  </a:lnTo>
                  <a:lnTo>
                    <a:pt x="196483" y="19232"/>
                  </a:lnTo>
                  <a:lnTo>
                    <a:pt x="211488" y="38608"/>
                  </a:lnTo>
                  <a:lnTo>
                    <a:pt x="225847" y="35730"/>
                  </a:lnTo>
                  <a:lnTo>
                    <a:pt x="266626" y="47284"/>
                  </a:lnTo>
                  <a:lnTo>
                    <a:pt x="290461" y="82448"/>
                  </a:lnTo>
                  <a:lnTo>
                    <a:pt x="292152" y="96785"/>
                  </a:lnTo>
                  <a:lnTo>
                    <a:pt x="292152" y="97806"/>
                  </a:lnTo>
                  <a:lnTo>
                    <a:pt x="302818" y="97112"/>
                  </a:lnTo>
                  <a:lnTo>
                    <a:pt x="338619" y="116129"/>
                  </a:lnTo>
                  <a:lnTo>
                    <a:pt x="348311" y="145265"/>
                  </a:lnTo>
                  <a:lnTo>
                    <a:pt x="344785" y="163677"/>
                  </a:lnTo>
                  <a:lnTo>
                    <a:pt x="335037" y="178883"/>
                  </a:lnTo>
                  <a:lnTo>
                    <a:pt x="320312" y="189400"/>
                  </a:lnTo>
                  <a:lnTo>
                    <a:pt x="301853" y="193746"/>
                  </a:lnTo>
                  <a:close/>
                </a:path>
              </a:pathLst>
            </a:custGeom>
            <a:solidFill>
              <a:srgbClr val="5B9BD4"/>
            </a:solidFill>
          </p:spPr>
          <p:txBody>
            <a:bodyPr wrap="square" lIns="0" tIns="0" rIns="0" bIns="0" rtlCol="0"/>
            <a:lstStyle/>
            <a:p>
              <a:endParaRPr/>
            </a:p>
          </p:txBody>
        </p:sp>
        <p:pic>
          <p:nvPicPr>
            <p:cNvPr id="7" name="object 7"/>
            <p:cNvPicPr/>
            <p:nvPr/>
          </p:nvPicPr>
          <p:blipFill>
            <a:blip r:embed="R51ae88305c1e45ff" cstate="print"/>
            <a:stretch>
              <a:fillRect/>
            </a:stretch>
          </p:blipFill>
          <p:spPr>
            <a:xfrm>
              <a:off x="3720451" y="2326381"/>
              <a:ext cx="188897" cy="122476"/>
            </a:xfrm>
            <a:prstGeom prst="rect">
              <a:avLst/>
            </a:prstGeom>
          </p:spPr>
        </p:pic>
      </p:grpSp>
      <p:sp>
        <p:nvSpPr>
          <p:cNvPr id="8" name="object 8"/>
          <p:cNvSpPr/>
          <p:nvPr/>
        </p:nvSpPr>
        <p:spPr>
          <a:xfrm>
            <a:off x="3561676" y="2030399"/>
            <a:ext cx="495934" cy="495300"/>
          </a:xfrm>
          <a:custGeom>
            <a:avLst/>
            <a:gdLst/>
            <a:ahLst/>
            <a:cxnLst/>
            <a:rect l="l" t="t" r="r" b="b"/>
            <a:pathLst>
              <a:path w="495935" h="495300">
                <a:moveTo>
                  <a:pt x="0" y="0"/>
                </a:moveTo>
                <a:lnTo>
                  <a:pt x="495719" y="0"/>
                </a:lnTo>
                <a:lnTo>
                  <a:pt x="495719" y="495223"/>
                </a:lnTo>
                <a:lnTo>
                  <a:pt x="0" y="495223"/>
                </a:lnTo>
                <a:lnTo>
                  <a:pt x="0" y="0"/>
                </a:lnTo>
                <a:close/>
              </a:path>
            </a:pathLst>
          </a:custGeom>
          <a:ln w="12700">
            <a:solidFill>
              <a:srgbClr val="FFFFFF"/>
            </a:solidFill>
          </a:ln>
        </p:spPr>
        <p:txBody>
          <a:bodyPr wrap="square" lIns="0" tIns="0" rIns="0" bIns="0" rtlCol="0"/>
          <a:lstStyle/>
          <a:p>
            <a:endParaRPr/>
          </a:p>
        </p:txBody>
      </p:sp>
      <p:sp>
        <p:nvSpPr>
          <p:cNvPr id="9" name="object 9"/>
          <p:cNvSpPr txBox="1"/>
          <p:nvPr/>
        </p:nvSpPr>
        <p:spPr>
          <a:xfrm>
            <a:off x="4412456" y="1943487"/>
            <a:ext cx="5395595" cy="640715"/>
          </a:xfrm>
          <a:prstGeom prst="rect">
            <a:avLst/>
          </a:prstGeom>
        </p:spPr>
        <p:txBody>
          <a:bodyPr vert="horz" wrap="square" lIns="0" tIns="8255" rIns="0" bIns="0" rtlCol="0">
            <a:spAutoFit/>
          </a:bodyPr>
          <a:lstStyle/>
          <a:p>
            <a:pPr marL="12700" marR="5080" indent="-635">
              <a:lnSpc>
                <a:spcPct val="101499"/>
              </a:lnSpc>
              <a:spcBef>
                <a:spcPts val="65"/>
              </a:spcBef>
            </a:pPr>
            <a:r>
              <a:rPr sz="2000" dirty="0">
                <a:latin typeface="Calibri"/>
                <a:cs typeface="Calibri"/>
              </a:rPr>
              <a:t>Thomas</a:t>
            </a:r>
            <a:r>
              <a:rPr sz="2000" spc="-35" dirty="0">
                <a:latin typeface="Calibri"/>
                <a:cs typeface="Calibri"/>
              </a:rPr>
              <a:t> </a:t>
            </a:r>
            <a:r>
              <a:rPr sz="2000" dirty="0">
                <a:latin typeface="Calibri"/>
                <a:cs typeface="Calibri"/>
              </a:rPr>
              <a:t>&amp;</a:t>
            </a:r>
            <a:r>
              <a:rPr sz="2000" spc="-15" dirty="0">
                <a:latin typeface="Calibri"/>
                <a:cs typeface="Calibri"/>
              </a:rPr>
              <a:t> </a:t>
            </a:r>
            <a:r>
              <a:rPr sz="2000" spc="-35" dirty="0">
                <a:latin typeface="Calibri"/>
                <a:cs typeface="Calibri"/>
              </a:rPr>
              <a:t>Lackey,</a:t>
            </a:r>
            <a:r>
              <a:rPr sz="2000" spc="-45" dirty="0">
                <a:latin typeface="Calibri"/>
                <a:cs typeface="Calibri"/>
              </a:rPr>
              <a:t> </a:t>
            </a:r>
            <a:r>
              <a:rPr sz="2000" dirty="0">
                <a:latin typeface="Calibri"/>
                <a:cs typeface="Calibri"/>
              </a:rPr>
              <a:t>2008</a:t>
            </a:r>
            <a:r>
              <a:rPr sz="2000" spc="-35" dirty="0">
                <a:latin typeface="Calibri"/>
                <a:cs typeface="Calibri"/>
              </a:rPr>
              <a:t> </a:t>
            </a:r>
            <a:r>
              <a:rPr sz="2000" dirty="0">
                <a:latin typeface="Calibri"/>
                <a:cs typeface="Calibri"/>
              </a:rPr>
              <a:t>–</a:t>
            </a:r>
            <a:r>
              <a:rPr sz="2000" spc="-25" dirty="0">
                <a:latin typeface="Calibri"/>
                <a:cs typeface="Calibri"/>
              </a:rPr>
              <a:t> </a:t>
            </a:r>
            <a:r>
              <a:rPr sz="2000" spc="-10" dirty="0">
                <a:latin typeface="Calibri"/>
                <a:cs typeface="Calibri"/>
              </a:rPr>
              <a:t>Evacuation</a:t>
            </a:r>
            <a:r>
              <a:rPr sz="2000" spc="-35" dirty="0">
                <a:latin typeface="Calibri"/>
                <a:cs typeface="Calibri"/>
              </a:rPr>
              <a:t> </a:t>
            </a:r>
            <a:r>
              <a:rPr sz="2000" dirty="0">
                <a:latin typeface="Calibri"/>
                <a:cs typeface="Calibri"/>
              </a:rPr>
              <a:t>of</a:t>
            </a:r>
            <a:r>
              <a:rPr sz="2000" spc="-15" dirty="0">
                <a:latin typeface="Calibri"/>
                <a:cs typeface="Calibri"/>
              </a:rPr>
              <a:t> </a:t>
            </a:r>
            <a:r>
              <a:rPr sz="2000" dirty="0">
                <a:latin typeface="Calibri"/>
                <a:cs typeface="Calibri"/>
              </a:rPr>
              <a:t>a</a:t>
            </a:r>
            <a:r>
              <a:rPr sz="2000" spc="-25" dirty="0">
                <a:latin typeface="Calibri"/>
                <a:cs typeface="Calibri"/>
              </a:rPr>
              <a:t> </a:t>
            </a:r>
            <a:r>
              <a:rPr sz="2000" spc="-10" dirty="0">
                <a:latin typeface="Calibri"/>
                <a:cs typeface="Calibri"/>
              </a:rPr>
              <a:t>psychiatric </a:t>
            </a:r>
            <a:r>
              <a:rPr sz="2000" dirty="0">
                <a:latin typeface="Calibri"/>
                <a:cs typeface="Calibri"/>
              </a:rPr>
              <a:t>hospital</a:t>
            </a:r>
            <a:r>
              <a:rPr sz="2000" spc="-70" dirty="0">
                <a:latin typeface="Calibri"/>
                <a:cs typeface="Calibri"/>
              </a:rPr>
              <a:t> </a:t>
            </a:r>
            <a:r>
              <a:rPr sz="2000" dirty="0">
                <a:latin typeface="Calibri"/>
                <a:cs typeface="Calibri"/>
              </a:rPr>
              <a:t>during</a:t>
            </a:r>
            <a:r>
              <a:rPr sz="2000" spc="-65" dirty="0">
                <a:latin typeface="Calibri"/>
                <a:cs typeface="Calibri"/>
              </a:rPr>
              <a:t> </a:t>
            </a:r>
            <a:r>
              <a:rPr sz="2000" dirty="0">
                <a:latin typeface="Calibri"/>
                <a:cs typeface="Calibri"/>
              </a:rPr>
              <a:t>Hurricane</a:t>
            </a:r>
            <a:r>
              <a:rPr sz="2000" spc="-80" dirty="0">
                <a:latin typeface="Calibri"/>
                <a:cs typeface="Calibri"/>
              </a:rPr>
              <a:t> </a:t>
            </a:r>
            <a:r>
              <a:rPr sz="2000" spc="-10" dirty="0">
                <a:latin typeface="Calibri"/>
                <a:cs typeface="Calibri"/>
              </a:rPr>
              <a:t>Katrina.</a:t>
            </a:r>
            <a:endParaRPr sz="2000">
              <a:latin typeface="Calibri"/>
              <a:cs typeface="Calibri"/>
            </a:endParaRPr>
          </a:p>
        </p:txBody>
      </p:sp>
      <p:sp>
        <p:nvSpPr>
          <p:cNvPr id="10" name="object 10"/>
          <p:cNvSpPr/>
          <p:nvPr/>
        </p:nvSpPr>
        <p:spPr>
          <a:xfrm>
            <a:off x="3289300" y="2923971"/>
            <a:ext cx="7581900" cy="900430"/>
          </a:xfrm>
          <a:custGeom>
            <a:avLst/>
            <a:gdLst/>
            <a:ahLst/>
            <a:cxnLst/>
            <a:rect l="l" t="t" r="r" b="b"/>
            <a:pathLst>
              <a:path w="7581900" h="900429">
                <a:moveTo>
                  <a:pt x="7491857" y="0"/>
                </a:moveTo>
                <a:lnTo>
                  <a:pt x="90043" y="0"/>
                </a:lnTo>
                <a:lnTo>
                  <a:pt x="54992" y="7075"/>
                </a:lnTo>
                <a:lnTo>
                  <a:pt x="26371" y="26371"/>
                </a:lnTo>
                <a:lnTo>
                  <a:pt x="7075" y="54992"/>
                </a:lnTo>
                <a:lnTo>
                  <a:pt x="0" y="90042"/>
                </a:lnTo>
                <a:lnTo>
                  <a:pt x="0" y="810386"/>
                </a:lnTo>
                <a:lnTo>
                  <a:pt x="7075" y="845430"/>
                </a:lnTo>
                <a:lnTo>
                  <a:pt x="26371" y="874047"/>
                </a:lnTo>
                <a:lnTo>
                  <a:pt x="54992" y="893342"/>
                </a:lnTo>
                <a:lnTo>
                  <a:pt x="90043" y="900417"/>
                </a:lnTo>
                <a:lnTo>
                  <a:pt x="7491857" y="900417"/>
                </a:lnTo>
                <a:lnTo>
                  <a:pt x="7526907" y="893342"/>
                </a:lnTo>
                <a:lnTo>
                  <a:pt x="7555528" y="874047"/>
                </a:lnTo>
                <a:lnTo>
                  <a:pt x="7574824" y="845430"/>
                </a:lnTo>
                <a:lnTo>
                  <a:pt x="7581900" y="810386"/>
                </a:lnTo>
                <a:lnTo>
                  <a:pt x="7581900" y="90042"/>
                </a:lnTo>
                <a:lnTo>
                  <a:pt x="7574824" y="54992"/>
                </a:lnTo>
                <a:lnTo>
                  <a:pt x="7555528" y="26371"/>
                </a:lnTo>
                <a:lnTo>
                  <a:pt x="7526907" y="7075"/>
                </a:lnTo>
                <a:lnTo>
                  <a:pt x="7491857" y="0"/>
                </a:lnTo>
                <a:close/>
              </a:path>
            </a:pathLst>
          </a:custGeom>
          <a:solidFill>
            <a:srgbClr val="D2DEEE"/>
          </a:solidFill>
        </p:spPr>
        <p:txBody>
          <a:bodyPr wrap="square" lIns="0" tIns="0" rIns="0" bIns="0" rtlCol="0"/>
          <a:lstStyle/>
          <a:p>
            <a:endParaRPr/>
          </a:p>
        </p:txBody>
      </p:sp>
      <p:grpSp>
        <p:nvGrpSpPr>
          <p:cNvPr id="11" name="object 11"/>
          <p:cNvGrpSpPr/>
          <p:nvPr/>
        </p:nvGrpSpPr>
        <p:grpSpPr>
          <a:xfrm>
            <a:off x="3555326" y="3120224"/>
            <a:ext cx="508634" cy="508000"/>
            <a:chOff x="3555326" y="3120224"/>
            <a:chExt cx="508634" cy="508000"/>
          </a:xfrm>
        </p:grpSpPr>
        <p:sp>
          <p:nvSpPr>
            <p:cNvPr id="12" name="object 12"/>
            <p:cNvSpPr/>
            <p:nvPr/>
          </p:nvSpPr>
          <p:spPr>
            <a:xfrm>
              <a:off x="3638245" y="3152088"/>
              <a:ext cx="347345" cy="449580"/>
            </a:xfrm>
            <a:custGeom>
              <a:avLst/>
              <a:gdLst/>
              <a:ahLst/>
              <a:cxnLst/>
              <a:rect l="l" t="t" r="r" b="b"/>
              <a:pathLst>
                <a:path w="347345" h="449579">
                  <a:moveTo>
                    <a:pt x="316534" y="168402"/>
                  </a:moveTo>
                  <a:lnTo>
                    <a:pt x="314528" y="158470"/>
                  </a:lnTo>
                  <a:lnTo>
                    <a:pt x="309054" y="150368"/>
                  </a:lnTo>
                  <a:lnTo>
                    <a:pt x="300939" y="144894"/>
                  </a:lnTo>
                  <a:lnTo>
                    <a:pt x="291007" y="142887"/>
                  </a:lnTo>
                  <a:lnTo>
                    <a:pt x="281076" y="144894"/>
                  </a:lnTo>
                  <a:lnTo>
                    <a:pt x="272961" y="150368"/>
                  </a:lnTo>
                  <a:lnTo>
                    <a:pt x="267487" y="158470"/>
                  </a:lnTo>
                  <a:lnTo>
                    <a:pt x="265480" y="168402"/>
                  </a:lnTo>
                  <a:lnTo>
                    <a:pt x="267487" y="178333"/>
                  </a:lnTo>
                  <a:lnTo>
                    <a:pt x="272961" y="186448"/>
                  </a:lnTo>
                  <a:lnTo>
                    <a:pt x="281076" y="191922"/>
                  </a:lnTo>
                  <a:lnTo>
                    <a:pt x="291007" y="193929"/>
                  </a:lnTo>
                  <a:lnTo>
                    <a:pt x="300939" y="191922"/>
                  </a:lnTo>
                  <a:lnTo>
                    <a:pt x="309054" y="186448"/>
                  </a:lnTo>
                  <a:lnTo>
                    <a:pt x="314528" y="178333"/>
                  </a:lnTo>
                  <a:lnTo>
                    <a:pt x="316534" y="168402"/>
                  </a:lnTo>
                  <a:close/>
                </a:path>
                <a:path w="347345" h="449579">
                  <a:moveTo>
                    <a:pt x="347167" y="168402"/>
                  </a:moveTo>
                  <a:lnTo>
                    <a:pt x="342773" y="146507"/>
                  </a:lnTo>
                  <a:lnTo>
                    <a:pt x="333476" y="132689"/>
                  </a:lnTo>
                  <a:lnTo>
                    <a:pt x="330771" y="128663"/>
                  </a:lnTo>
                  <a:lnTo>
                    <a:pt x="326745" y="125958"/>
                  </a:lnTo>
                  <a:lnTo>
                    <a:pt x="326745" y="168402"/>
                  </a:lnTo>
                  <a:lnTo>
                    <a:pt x="323964" y="182384"/>
                  </a:lnTo>
                  <a:lnTo>
                    <a:pt x="316344" y="193738"/>
                  </a:lnTo>
                  <a:lnTo>
                    <a:pt x="304990" y="201345"/>
                  </a:lnTo>
                  <a:lnTo>
                    <a:pt x="291007" y="204127"/>
                  </a:lnTo>
                  <a:lnTo>
                    <a:pt x="277025" y="201345"/>
                  </a:lnTo>
                  <a:lnTo>
                    <a:pt x="265671" y="193738"/>
                  </a:lnTo>
                  <a:lnTo>
                    <a:pt x="258051" y="182384"/>
                  </a:lnTo>
                  <a:lnTo>
                    <a:pt x="255270" y="168402"/>
                  </a:lnTo>
                  <a:lnTo>
                    <a:pt x="258051" y="154432"/>
                  </a:lnTo>
                  <a:lnTo>
                    <a:pt x="265671" y="143078"/>
                  </a:lnTo>
                  <a:lnTo>
                    <a:pt x="277025" y="135470"/>
                  </a:lnTo>
                  <a:lnTo>
                    <a:pt x="291007" y="132689"/>
                  </a:lnTo>
                  <a:lnTo>
                    <a:pt x="304990" y="135470"/>
                  </a:lnTo>
                  <a:lnTo>
                    <a:pt x="316344" y="143078"/>
                  </a:lnTo>
                  <a:lnTo>
                    <a:pt x="323964" y="154432"/>
                  </a:lnTo>
                  <a:lnTo>
                    <a:pt x="326745" y="168402"/>
                  </a:lnTo>
                  <a:lnTo>
                    <a:pt x="326745" y="125958"/>
                  </a:lnTo>
                  <a:lnTo>
                    <a:pt x="312915" y="116662"/>
                  </a:lnTo>
                  <a:lnTo>
                    <a:pt x="291007" y="112268"/>
                  </a:lnTo>
                  <a:lnTo>
                    <a:pt x="269100" y="116662"/>
                  </a:lnTo>
                  <a:lnTo>
                    <a:pt x="251256" y="128663"/>
                  </a:lnTo>
                  <a:lnTo>
                    <a:pt x="239242" y="146507"/>
                  </a:lnTo>
                  <a:lnTo>
                    <a:pt x="234848" y="168402"/>
                  </a:lnTo>
                  <a:lnTo>
                    <a:pt x="237934" y="186690"/>
                  </a:lnTo>
                  <a:lnTo>
                    <a:pt x="246468" y="202539"/>
                  </a:lnTo>
                  <a:lnTo>
                    <a:pt x="259397" y="214833"/>
                  </a:lnTo>
                  <a:lnTo>
                    <a:pt x="275691" y="222504"/>
                  </a:lnTo>
                  <a:lnTo>
                    <a:pt x="275691" y="341922"/>
                  </a:lnTo>
                  <a:lnTo>
                    <a:pt x="269684" y="371741"/>
                  </a:lnTo>
                  <a:lnTo>
                    <a:pt x="253288" y="396074"/>
                  </a:lnTo>
                  <a:lnTo>
                    <a:pt x="228955" y="412457"/>
                  </a:lnTo>
                  <a:lnTo>
                    <a:pt x="199110" y="418465"/>
                  </a:lnTo>
                  <a:lnTo>
                    <a:pt x="169265" y="412457"/>
                  </a:lnTo>
                  <a:lnTo>
                    <a:pt x="144932" y="396074"/>
                  </a:lnTo>
                  <a:lnTo>
                    <a:pt x="128536" y="371741"/>
                  </a:lnTo>
                  <a:lnTo>
                    <a:pt x="122529" y="341922"/>
                  </a:lnTo>
                  <a:lnTo>
                    <a:pt x="122529" y="289864"/>
                  </a:lnTo>
                  <a:lnTo>
                    <a:pt x="158864" y="277660"/>
                  </a:lnTo>
                  <a:lnTo>
                    <a:pt x="188010" y="254203"/>
                  </a:lnTo>
                  <a:lnTo>
                    <a:pt x="190512" y="250063"/>
                  </a:lnTo>
                  <a:lnTo>
                    <a:pt x="207391" y="222046"/>
                  </a:lnTo>
                  <a:lnTo>
                    <a:pt x="214426" y="183718"/>
                  </a:lnTo>
                  <a:lnTo>
                    <a:pt x="214426" y="176060"/>
                  </a:lnTo>
                  <a:lnTo>
                    <a:pt x="210350" y="169430"/>
                  </a:lnTo>
                  <a:lnTo>
                    <a:pt x="204216" y="166370"/>
                  </a:lnTo>
                  <a:lnTo>
                    <a:pt x="204216" y="40830"/>
                  </a:lnTo>
                  <a:lnTo>
                    <a:pt x="177673" y="10718"/>
                  </a:lnTo>
                  <a:lnTo>
                    <a:pt x="175628" y="4597"/>
                  </a:lnTo>
                  <a:lnTo>
                    <a:pt x="170014" y="0"/>
                  </a:lnTo>
                  <a:lnTo>
                    <a:pt x="158267" y="0"/>
                  </a:lnTo>
                  <a:lnTo>
                    <a:pt x="150342" y="1612"/>
                  </a:lnTo>
                  <a:lnTo>
                    <a:pt x="143852" y="5994"/>
                  </a:lnTo>
                  <a:lnTo>
                    <a:pt x="139458" y="12484"/>
                  </a:lnTo>
                  <a:lnTo>
                    <a:pt x="137845" y="20408"/>
                  </a:lnTo>
                  <a:lnTo>
                    <a:pt x="137922" y="20802"/>
                  </a:lnTo>
                  <a:lnTo>
                    <a:pt x="139458" y="28346"/>
                  </a:lnTo>
                  <a:lnTo>
                    <a:pt x="143852" y="34836"/>
                  </a:lnTo>
                  <a:lnTo>
                    <a:pt x="150342" y="39217"/>
                  </a:lnTo>
                  <a:lnTo>
                    <a:pt x="158267" y="40830"/>
                  </a:lnTo>
                  <a:lnTo>
                    <a:pt x="169506" y="40830"/>
                  </a:lnTo>
                  <a:lnTo>
                    <a:pt x="175120" y="36741"/>
                  </a:lnTo>
                  <a:lnTo>
                    <a:pt x="177673" y="31635"/>
                  </a:lnTo>
                  <a:lnTo>
                    <a:pt x="181241" y="33172"/>
                  </a:lnTo>
                  <a:lnTo>
                    <a:pt x="183794" y="36741"/>
                  </a:lnTo>
                  <a:lnTo>
                    <a:pt x="183794" y="166370"/>
                  </a:lnTo>
                  <a:lnTo>
                    <a:pt x="177673" y="169938"/>
                  </a:lnTo>
                  <a:lnTo>
                    <a:pt x="173583" y="176568"/>
                  </a:lnTo>
                  <a:lnTo>
                    <a:pt x="173583" y="183718"/>
                  </a:lnTo>
                  <a:lnTo>
                    <a:pt x="168389" y="209588"/>
                  </a:lnTo>
                  <a:lnTo>
                    <a:pt x="154190" y="230670"/>
                  </a:lnTo>
                  <a:lnTo>
                    <a:pt x="133096" y="244856"/>
                  </a:lnTo>
                  <a:lnTo>
                    <a:pt x="107213" y="250063"/>
                  </a:lnTo>
                  <a:lnTo>
                    <a:pt x="81343" y="244856"/>
                  </a:lnTo>
                  <a:lnTo>
                    <a:pt x="60248" y="230670"/>
                  </a:lnTo>
                  <a:lnTo>
                    <a:pt x="46050" y="209588"/>
                  </a:lnTo>
                  <a:lnTo>
                    <a:pt x="40843" y="183718"/>
                  </a:lnTo>
                  <a:lnTo>
                    <a:pt x="40843" y="176060"/>
                  </a:lnTo>
                  <a:lnTo>
                    <a:pt x="36766" y="169430"/>
                  </a:lnTo>
                  <a:lnTo>
                    <a:pt x="30632" y="166370"/>
                  </a:lnTo>
                  <a:lnTo>
                    <a:pt x="30632" y="36741"/>
                  </a:lnTo>
                  <a:lnTo>
                    <a:pt x="33185" y="33172"/>
                  </a:lnTo>
                  <a:lnTo>
                    <a:pt x="36766" y="31635"/>
                  </a:lnTo>
                  <a:lnTo>
                    <a:pt x="39319" y="37261"/>
                  </a:lnTo>
                  <a:lnTo>
                    <a:pt x="44424" y="40830"/>
                  </a:lnTo>
                  <a:lnTo>
                    <a:pt x="56159" y="40830"/>
                  </a:lnTo>
                  <a:lnTo>
                    <a:pt x="64096" y="39217"/>
                  </a:lnTo>
                  <a:lnTo>
                    <a:pt x="70586" y="34836"/>
                  </a:lnTo>
                  <a:lnTo>
                    <a:pt x="72745" y="31635"/>
                  </a:lnTo>
                  <a:lnTo>
                    <a:pt x="74968" y="28346"/>
                  </a:lnTo>
                  <a:lnTo>
                    <a:pt x="76581" y="20408"/>
                  </a:lnTo>
                  <a:lnTo>
                    <a:pt x="74968" y="12484"/>
                  </a:lnTo>
                  <a:lnTo>
                    <a:pt x="70586" y="5994"/>
                  </a:lnTo>
                  <a:lnTo>
                    <a:pt x="64096" y="1612"/>
                  </a:lnTo>
                  <a:lnTo>
                    <a:pt x="56159" y="0"/>
                  </a:lnTo>
                  <a:lnTo>
                    <a:pt x="44424" y="0"/>
                  </a:lnTo>
                  <a:lnTo>
                    <a:pt x="38798" y="4597"/>
                  </a:lnTo>
                  <a:lnTo>
                    <a:pt x="36766" y="10718"/>
                  </a:lnTo>
                  <a:lnTo>
                    <a:pt x="26365" y="14135"/>
                  </a:lnTo>
                  <a:lnTo>
                    <a:pt x="17932" y="20802"/>
                  </a:lnTo>
                  <a:lnTo>
                    <a:pt x="12280" y="29946"/>
                  </a:lnTo>
                  <a:lnTo>
                    <a:pt x="10210" y="40830"/>
                  </a:lnTo>
                  <a:lnTo>
                    <a:pt x="10210" y="166370"/>
                  </a:lnTo>
                  <a:lnTo>
                    <a:pt x="4089" y="169938"/>
                  </a:lnTo>
                  <a:lnTo>
                    <a:pt x="0" y="176568"/>
                  </a:lnTo>
                  <a:lnTo>
                    <a:pt x="0" y="183718"/>
                  </a:lnTo>
                  <a:lnTo>
                    <a:pt x="7035" y="222046"/>
                  </a:lnTo>
                  <a:lnTo>
                    <a:pt x="26428" y="254203"/>
                  </a:lnTo>
                  <a:lnTo>
                    <a:pt x="55575" y="277660"/>
                  </a:lnTo>
                  <a:lnTo>
                    <a:pt x="91897" y="289864"/>
                  </a:lnTo>
                  <a:lnTo>
                    <a:pt x="91897" y="341922"/>
                  </a:lnTo>
                  <a:lnTo>
                    <a:pt x="100330" y="383628"/>
                  </a:lnTo>
                  <a:lnTo>
                    <a:pt x="123304" y="417703"/>
                  </a:lnTo>
                  <a:lnTo>
                    <a:pt x="157378" y="440664"/>
                  </a:lnTo>
                  <a:lnTo>
                    <a:pt x="199110" y="449084"/>
                  </a:lnTo>
                  <a:lnTo>
                    <a:pt x="240842" y="440664"/>
                  </a:lnTo>
                  <a:lnTo>
                    <a:pt x="273786" y="418465"/>
                  </a:lnTo>
                  <a:lnTo>
                    <a:pt x="274929" y="417703"/>
                  </a:lnTo>
                  <a:lnTo>
                    <a:pt x="297903" y="383628"/>
                  </a:lnTo>
                  <a:lnTo>
                    <a:pt x="306324" y="341922"/>
                  </a:lnTo>
                  <a:lnTo>
                    <a:pt x="306324" y="222504"/>
                  </a:lnTo>
                  <a:lnTo>
                    <a:pt x="322618" y="214833"/>
                  </a:lnTo>
                  <a:lnTo>
                    <a:pt x="333870" y="204127"/>
                  </a:lnTo>
                  <a:lnTo>
                    <a:pt x="335546" y="202539"/>
                  </a:lnTo>
                  <a:lnTo>
                    <a:pt x="344093" y="186690"/>
                  </a:lnTo>
                  <a:lnTo>
                    <a:pt x="347167" y="168402"/>
                  </a:lnTo>
                  <a:close/>
                </a:path>
              </a:pathLst>
            </a:custGeom>
            <a:solidFill>
              <a:srgbClr val="52C9B8"/>
            </a:solidFill>
          </p:spPr>
          <p:txBody>
            <a:bodyPr wrap="square" lIns="0" tIns="0" rIns="0" bIns="0" rtlCol="0"/>
            <a:lstStyle/>
            <a:p>
              <a:endParaRPr/>
            </a:p>
          </p:txBody>
        </p:sp>
        <p:sp>
          <p:nvSpPr>
            <p:cNvPr id="13" name="object 13"/>
            <p:cNvSpPr/>
            <p:nvPr/>
          </p:nvSpPr>
          <p:spPr>
            <a:xfrm>
              <a:off x="3561676" y="3126574"/>
              <a:ext cx="495934" cy="495300"/>
            </a:xfrm>
            <a:custGeom>
              <a:avLst/>
              <a:gdLst/>
              <a:ahLst/>
              <a:cxnLst/>
              <a:rect l="l" t="t" r="r" b="b"/>
              <a:pathLst>
                <a:path w="495935" h="495300">
                  <a:moveTo>
                    <a:pt x="0" y="0"/>
                  </a:moveTo>
                  <a:lnTo>
                    <a:pt x="495719" y="0"/>
                  </a:lnTo>
                  <a:lnTo>
                    <a:pt x="495719" y="495223"/>
                  </a:lnTo>
                  <a:lnTo>
                    <a:pt x="0" y="495223"/>
                  </a:lnTo>
                  <a:lnTo>
                    <a:pt x="0" y="0"/>
                  </a:lnTo>
                  <a:close/>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4412456" y="2932633"/>
            <a:ext cx="6029325" cy="857885"/>
          </a:xfrm>
          <a:prstGeom prst="rect">
            <a:avLst/>
          </a:prstGeom>
        </p:spPr>
        <p:txBody>
          <a:bodyPr vert="horz" wrap="square" lIns="0" tIns="7620" rIns="0" bIns="0" rtlCol="0">
            <a:spAutoFit/>
          </a:bodyPr>
          <a:lstStyle/>
          <a:p>
            <a:pPr marL="12700" marR="5080">
              <a:lnSpc>
                <a:spcPct val="101699"/>
              </a:lnSpc>
              <a:spcBef>
                <a:spcPts val="60"/>
              </a:spcBef>
            </a:pPr>
            <a:r>
              <a:rPr sz="1800" dirty="0">
                <a:latin typeface="Calibri"/>
                <a:cs typeface="Calibri"/>
              </a:rPr>
              <a:t>Waitz</a:t>
            </a:r>
            <a:r>
              <a:rPr sz="1800" spc="-40" dirty="0">
                <a:latin typeface="Calibri"/>
                <a:cs typeface="Calibri"/>
              </a:rPr>
              <a:t> </a:t>
            </a:r>
            <a:r>
              <a:rPr sz="1800" dirty="0">
                <a:latin typeface="Calibri"/>
                <a:cs typeface="Calibri"/>
              </a:rPr>
              <a:t>et</a:t>
            </a:r>
            <a:r>
              <a:rPr sz="1800" spc="-50" dirty="0">
                <a:latin typeface="Calibri"/>
                <a:cs typeface="Calibri"/>
              </a:rPr>
              <a:t> </a:t>
            </a:r>
            <a:r>
              <a:rPr sz="1800" dirty="0">
                <a:latin typeface="Calibri"/>
                <a:cs typeface="Calibri"/>
              </a:rPr>
              <a:t>al.,</a:t>
            </a:r>
            <a:r>
              <a:rPr sz="1800" spc="-50" dirty="0">
                <a:latin typeface="Calibri"/>
                <a:cs typeface="Calibri"/>
              </a:rPr>
              <a:t> </a:t>
            </a:r>
            <a:r>
              <a:rPr sz="1800" dirty="0">
                <a:latin typeface="Calibri"/>
                <a:cs typeface="Calibri"/>
              </a:rPr>
              <a:t>2024</a:t>
            </a:r>
            <a:r>
              <a:rPr sz="1800" spc="-45" dirty="0">
                <a:latin typeface="Calibri"/>
                <a:cs typeface="Calibri"/>
              </a:rPr>
              <a:t> </a:t>
            </a:r>
            <a:r>
              <a:rPr sz="1800" dirty="0">
                <a:latin typeface="Calibri"/>
                <a:cs typeface="Calibri"/>
              </a:rPr>
              <a:t>–</a:t>
            </a:r>
            <a:r>
              <a:rPr sz="1800" spc="-45" dirty="0">
                <a:latin typeface="Calibri"/>
                <a:cs typeface="Calibri"/>
              </a:rPr>
              <a:t> </a:t>
            </a:r>
            <a:r>
              <a:rPr sz="1800" dirty="0">
                <a:latin typeface="Calibri"/>
                <a:cs typeface="Calibri"/>
              </a:rPr>
              <a:t>Disaster</a:t>
            </a:r>
            <a:r>
              <a:rPr sz="1800" spc="-45" dirty="0">
                <a:latin typeface="Calibri"/>
                <a:cs typeface="Calibri"/>
              </a:rPr>
              <a:t> </a:t>
            </a:r>
            <a:r>
              <a:rPr sz="1800" spc="-10" dirty="0">
                <a:latin typeface="Calibri"/>
                <a:cs typeface="Calibri"/>
              </a:rPr>
              <a:t>Preparation</a:t>
            </a:r>
            <a:r>
              <a:rPr sz="1800" spc="-45"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Effects</a:t>
            </a:r>
            <a:r>
              <a:rPr sz="1800" spc="-40" dirty="0">
                <a:latin typeface="Calibri"/>
                <a:cs typeface="Calibri"/>
              </a:rPr>
              <a:t> </a:t>
            </a:r>
            <a:r>
              <a:rPr sz="1800" dirty="0">
                <a:latin typeface="Calibri"/>
                <a:cs typeface="Calibri"/>
              </a:rPr>
              <a:t>on</a:t>
            </a:r>
            <a:r>
              <a:rPr sz="1800" spc="-45" dirty="0">
                <a:latin typeface="Calibri"/>
                <a:cs typeface="Calibri"/>
              </a:rPr>
              <a:t> </a:t>
            </a:r>
            <a:r>
              <a:rPr sz="1800" spc="-10" dirty="0">
                <a:latin typeface="Calibri"/>
                <a:cs typeface="Calibri"/>
              </a:rPr>
              <a:t>Inpatient Psychiatric</a:t>
            </a:r>
            <a:r>
              <a:rPr sz="1800" spc="-35" dirty="0">
                <a:latin typeface="Calibri"/>
                <a:cs typeface="Calibri"/>
              </a:rPr>
              <a:t> </a:t>
            </a:r>
            <a:r>
              <a:rPr sz="1800" dirty="0">
                <a:latin typeface="Calibri"/>
                <a:cs typeface="Calibri"/>
              </a:rPr>
              <a:t>Care</a:t>
            </a:r>
            <a:r>
              <a:rPr sz="1800" spc="-35" dirty="0">
                <a:latin typeface="Calibri"/>
                <a:cs typeface="Calibri"/>
              </a:rPr>
              <a:t> </a:t>
            </a:r>
            <a:r>
              <a:rPr sz="1800" dirty="0">
                <a:latin typeface="Calibri"/>
                <a:cs typeface="Calibri"/>
              </a:rPr>
              <a:t>(Chapter</a:t>
            </a:r>
            <a:r>
              <a:rPr sz="1800" spc="-35" dirty="0">
                <a:latin typeface="Calibri"/>
                <a:cs typeface="Calibri"/>
              </a:rPr>
              <a:t> </a:t>
            </a:r>
            <a:r>
              <a:rPr sz="1800" dirty="0">
                <a:latin typeface="Calibri"/>
                <a:cs typeface="Calibri"/>
              </a:rPr>
              <a:t>6</a:t>
            </a:r>
            <a:r>
              <a:rPr sz="1800" spc="-35" dirty="0">
                <a:latin typeface="Calibri"/>
                <a:cs typeface="Calibri"/>
              </a:rPr>
              <a:t> </a:t>
            </a:r>
            <a:r>
              <a:rPr sz="1800" dirty="0">
                <a:latin typeface="Calibri"/>
                <a:cs typeface="Calibri"/>
              </a:rPr>
              <a:t>in</a:t>
            </a:r>
            <a:r>
              <a:rPr sz="1800" spc="-40" dirty="0">
                <a:latin typeface="Calibri"/>
                <a:cs typeface="Calibri"/>
              </a:rPr>
              <a:t> </a:t>
            </a:r>
            <a:r>
              <a:rPr sz="1800" dirty="0">
                <a:latin typeface="Calibri"/>
                <a:cs typeface="Calibri"/>
              </a:rPr>
              <a:t>Handbook</a:t>
            </a:r>
            <a:r>
              <a:rPr sz="1800" spc="-45" dirty="0">
                <a:latin typeface="Calibri"/>
                <a:cs typeface="Calibri"/>
              </a:rPr>
              <a:t> </a:t>
            </a:r>
            <a:r>
              <a:rPr sz="1800" dirty="0">
                <a:latin typeface="Calibri"/>
                <a:cs typeface="Calibri"/>
              </a:rPr>
              <a:t>of</a:t>
            </a:r>
            <a:r>
              <a:rPr sz="1800" spc="-35" dirty="0">
                <a:latin typeface="Calibri"/>
                <a:cs typeface="Calibri"/>
              </a:rPr>
              <a:t> </a:t>
            </a:r>
            <a:r>
              <a:rPr sz="1800" spc="-20" dirty="0">
                <a:latin typeface="Calibri"/>
                <a:cs typeface="Calibri"/>
              </a:rPr>
              <a:t>Evidence-</a:t>
            </a:r>
            <a:r>
              <a:rPr sz="1800" spc="-10" dirty="0">
                <a:latin typeface="Calibri"/>
                <a:cs typeface="Calibri"/>
              </a:rPr>
              <a:t>Based </a:t>
            </a:r>
            <a:r>
              <a:rPr sz="1800" dirty="0">
                <a:latin typeface="Calibri"/>
                <a:cs typeface="Calibri"/>
              </a:rPr>
              <a:t>Inpatient</a:t>
            </a:r>
            <a:r>
              <a:rPr sz="1800" spc="-75" dirty="0">
                <a:latin typeface="Calibri"/>
                <a:cs typeface="Calibri"/>
              </a:rPr>
              <a:t> </a:t>
            </a:r>
            <a:r>
              <a:rPr sz="1800" dirty="0">
                <a:latin typeface="Calibri"/>
                <a:cs typeface="Calibri"/>
              </a:rPr>
              <a:t>Mental</a:t>
            </a:r>
            <a:r>
              <a:rPr sz="1800" spc="-60" dirty="0">
                <a:latin typeface="Calibri"/>
                <a:cs typeface="Calibri"/>
              </a:rPr>
              <a:t> </a:t>
            </a:r>
            <a:r>
              <a:rPr sz="1800" dirty="0">
                <a:latin typeface="Calibri"/>
                <a:cs typeface="Calibri"/>
              </a:rPr>
              <a:t>Health</a:t>
            </a:r>
            <a:r>
              <a:rPr sz="1800" spc="-60" dirty="0">
                <a:latin typeface="Calibri"/>
                <a:cs typeface="Calibri"/>
              </a:rPr>
              <a:t> </a:t>
            </a:r>
            <a:r>
              <a:rPr sz="1800" spc="-10" dirty="0">
                <a:latin typeface="Calibri"/>
                <a:cs typeface="Calibri"/>
              </a:rPr>
              <a:t>Programs</a:t>
            </a:r>
            <a:r>
              <a:rPr sz="1800" spc="-65" dirty="0">
                <a:latin typeface="Calibri"/>
                <a:cs typeface="Calibri"/>
              </a:rPr>
              <a:t> </a:t>
            </a:r>
            <a:r>
              <a:rPr sz="1800" dirty="0">
                <a:latin typeface="Calibri"/>
                <a:cs typeface="Calibri"/>
              </a:rPr>
              <a:t>for</a:t>
            </a:r>
            <a:r>
              <a:rPr sz="1800" spc="-65" dirty="0">
                <a:latin typeface="Calibri"/>
                <a:cs typeface="Calibri"/>
              </a:rPr>
              <a:t> </a:t>
            </a:r>
            <a:r>
              <a:rPr sz="1800" dirty="0">
                <a:latin typeface="Calibri"/>
                <a:cs typeface="Calibri"/>
              </a:rPr>
              <a:t>Children</a:t>
            </a:r>
            <a:r>
              <a:rPr sz="1800" spc="-55" dirty="0">
                <a:latin typeface="Calibri"/>
                <a:cs typeface="Calibri"/>
              </a:rPr>
              <a:t> </a:t>
            </a:r>
            <a:r>
              <a:rPr sz="1800" dirty="0">
                <a:latin typeface="Calibri"/>
                <a:cs typeface="Calibri"/>
              </a:rPr>
              <a:t>and</a:t>
            </a:r>
            <a:r>
              <a:rPr sz="1800" spc="-60" dirty="0">
                <a:latin typeface="Calibri"/>
                <a:cs typeface="Calibri"/>
              </a:rPr>
              <a:t> </a:t>
            </a:r>
            <a:r>
              <a:rPr sz="1800" spc="-10" dirty="0">
                <a:latin typeface="Calibri"/>
                <a:cs typeface="Calibri"/>
              </a:rPr>
              <a:t>Adolescents).</a:t>
            </a:r>
            <a:endParaRPr sz="1800">
              <a:latin typeface="Calibri"/>
              <a:cs typeface="Calibri"/>
            </a:endParaRPr>
          </a:p>
        </p:txBody>
      </p:sp>
      <p:sp>
        <p:nvSpPr>
          <p:cNvPr id="15" name="object 15"/>
          <p:cNvSpPr/>
          <p:nvPr/>
        </p:nvSpPr>
        <p:spPr>
          <a:xfrm>
            <a:off x="3289300" y="4020146"/>
            <a:ext cx="7581900" cy="900430"/>
          </a:xfrm>
          <a:custGeom>
            <a:avLst/>
            <a:gdLst/>
            <a:ahLst/>
            <a:cxnLst/>
            <a:rect l="l" t="t" r="r" b="b"/>
            <a:pathLst>
              <a:path w="7581900" h="900429">
                <a:moveTo>
                  <a:pt x="7491857" y="0"/>
                </a:moveTo>
                <a:lnTo>
                  <a:pt x="90043" y="0"/>
                </a:lnTo>
                <a:lnTo>
                  <a:pt x="54992" y="7075"/>
                </a:lnTo>
                <a:lnTo>
                  <a:pt x="26371" y="26371"/>
                </a:lnTo>
                <a:lnTo>
                  <a:pt x="7075" y="54992"/>
                </a:lnTo>
                <a:lnTo>
                  <a:pt x="0" y="90042"/>
                </a:lnTo>
                <a:lnTo>
                  <a:pt x="0" y="810386"/>
                </a:lnTo>
                <a:lnTo>
                  <a:pt x="7075" y="845430"/>
                </a:lnTo>
                <a:lnTo>
                  <a:pt x="26371" y="874047"/>
                </a:lnTo>
                <a:lnTo>
                  <a:pt x="54992" y="893342"/>
                </a:lnTo>
                <a:lnTo>
                  <a:pt x="90043" y="900417"/>
                </a:lnTo>
                <a:lnTo>
                  <a:pt x="7491857" y="900417"/>
                </a:lnTo>
                <a:lnTo>
                  <a:pt x="7526907" y="893342"/>
                </a:lnTo>
                <a:lnTo>
                  <a:pt x="7555528" y="874047"/>
                </a:lnTo>
                <a:lnTo>
                  <a:pt x="7574824" y="845430"/>
                </a:lnTo>
                <a:lnTo>
                  <a:pt x="7581900" y="810386"/>
                </a:lnTo>
                <a:lnTo>
                  <a:pt x="7581900" y="90042"/>
                </a:lnTo>
                <a:lnTo>
                  <a:pt x="7574824" y="54992"/>
                </a:lnTo>
                <a:lnTo>
                  <a:pt x="7555528" y="26371"/>
                </a:lnTo>
                <a:lnTo>
                  <a:pt x="7526907" y="7075"/>
                </a:lnTo>
                <a:lnTo>
                  <a:pt x="7491857" y="0"/>
                </a:lnTo>
                <a:close/>
              </a:path>
            </a:pathLst>
          </a:custGeom>
          <a:solidFill>
            <a:srgbClr val="D2DEEE"/>
          </a:solidFill>
        </p:spPr>
        <p:txBody>
          <a:bodyPr wrap="square" lIns="0" tIns="0" rIns="0" bIns="0" rtlCol="0"/>
          <a:lstStyle/>
          <a:p>
            <a:endParaRPr/>
          </a:p>
        </p:txBody>
      </p:sp>
      <p:grpSp>
        <p:nvGrpSpPr>
          <p:cNvPr id="16" name="object 16"/>
          <p:cNvGrpSpPr/>
          <p:nvPr/>
        </p:nvGrpSpPr>
        <p:grpSpPr>
          <a:xfrm>
            <a:off x="3555326" y="4216400"/>
            <a:ext cx="508634" cy="508000"/>
            <a:chOff x="3555326" y="4216400"/>
            <a:chExt cx="508634" cy="508000"/>
          </a:xfrm>
        </p:grpSpPr>
        <p:sp>
          <p:nvSpPr>
            <p:cNvPr id="17" name="object 17"/>
            <p:cNvSpPr/>
            <p:nvPr/>
          </p:nvSpPr>
          <p:spPr>
            <a:xfrm>
              <a:off x="3592018" y="4278971"/>
              <a:ext cx="440055" cy="387985"/>
            </a:xfrm>
            <a:custGeom>
              <a:avLst/>
              <a:gdLst/>
              <a:ahLst/>
              <a:cxnLst/>
              <a:rect l="l" t="t" r="r" b="b"/>
              <a:pathLst>
                <a:path w="440054" h="387985">
                  <a:moveTo>
                    <a:pt x="419410" y="387745"/>
                  </a:moveTo>
                  <a:lnTo>
                    <a:pt x="16671" y="387745"/>
                  </a:lnTo>
                  <a:lnTo>
                    <a:pt x="13158" y="386806"/>
                  </a:lnTo>
                  <a:lnTo>
                    <a:pt x="10059" y="385015"/>
                  </a:lnTo>
                  <a:lnTo>
                    <a:pt x="3978" y="379652"/>
                  </a:lnTo>
                  <a:lnTo>
                    <a:pt x="544" y="372619"/>
                  </a:lnTo>
                  <a:lnTo>
                    <a:pt x="0" y="364813"/>
                  </a:lnTo>
                  <a:lnTo>
                    <a:pt x="2585" y="357131"/>
                  </a:lnTo>
                  <a:lnTo>
                    <a:pt x="203904" y="6970"/>
                  </a:lnTo>
                  <a:lnTo>
                    <a:pt x="206513" y="4362"/>
                  </a:lnTo>
                  <a:lnTo>
                    <a:pt x="209657" y="2560"/>
                  </a:lnTo>
                  <a:lnTo>
                    <a:pt x="217353" y="0"/>
                  </a:lnTo>
                  <a:lnTo>
                    <a:pt x="225161" y="567"/>
                  </a:lnTo>
                  <a:lnTo>
                    <a:pt x="232186" y="4019"/>
                  </a:lnTo>
                  <a:lnTo>
                    <a:pt x="237533" y="10113"/>
                  </a:lnTo>
                  <a:lnTo>
                    <a:pt x="293280" y="107074"/>
                  </a:lnTo>
                  <a:lnTo>
                    <a:pt x="206696" y="107074"/>
                  </a:lnTo>
                  <a:lnTo>
                    <a:pt x="212465" y="131844"/>
                  </a:lnTo>
                  <a:lnTo>
                    <a:pt x="206550" y="154132"/>
                  </a:lnTo>
                  <a:lnTo>
                    <a:pt x="194326" y="172487"/>
                  </a:lnTo>
                  <a:lnTo>
                    <a:pt x="181170" y="185459"/>
                  </a:lnTo>
                  <a:lnTo>
                    <a:pt x="170340" y="195256"/>
                  </a:lnTo>
                  <a:lnTo>
                    <a:pt x="161655" y="204666"/>
                  </a:lnTo>
                  <a:lnTo>
                    <a:pt x="155324" y="213110"/>
                  </a:lnTo>
                  <a:lnTo>
                    <a:pt x="151559" y="220008"/>
                  </a:lnTo>
                  <a:lnTo>
                    <a:pt x="146287" y="248535"/>
                  </a:lnTo>
                  <a:lnTo>
                    <a:pt x="151540" y="273847"/>
                  </a:lnTo>
                  <a:lnTo>
                    <a:pt x="162840" y="293474"/>
                  </a:lnTo>
                  <a:lnTo>
                    <a:pt x="175758" y="305027"/>
                  </a:lnTo>
                  <a:lnTo>
                    <a:pt x="217021" y="305027"/>
                  </a:lnTo>
                  <a:lnTo>
                    <a:pt x="218157" y="309292"/>
                  </a:lnTo>
                  <a:lnTo>
                    <a:pt x="218347" y="316052"/>
                  </a:lnTo>
                  <a:lnTo>
                    <a:pt x="218439" y="319316"/>
                  </a:lnTo>
                  <a:lnTo>
                    <a:pt x="415308" y="319316"/>
                  </a:lnTo>
                  <a:lnTo>
                    <a:pt x="438836" y="360228"/>
                  </a:lnTo>
                  <a:lnTo>
                    <a:pt x="439781" y="363739"/>
                  </a:lnTo>
                  <a:lnTo>
                    <a:pt x="439786" y="367317"/>
                  </a:lnTo>
                  <a:lnTo>
                    <a:pt x="438188" y="375264"/>
                  </a:lnTo>
                  <a:lnTo>
                    <a:pt x="433818" y="381757"/>
                  </a:lnTo>
                  <a:lnTo>
                    <a:pt x="427332" y="386138"/>
                  </a:lnTo>
                  <a:lnTo>
                    <a:pt x="419410" y="387745"/>
                  </a:lnTo>
                  <a:close/>
                </a:path>
                <a:path w="440054" h="387985">
                  <a:moveTo>
                    <a:pt x="260069" y="246322"/>
                  </a:moveTo>
                  <a:lnTo>
                    <a:pt x="250449" y="244860"/>
                  </a:lnTo>
                  <a:lnTo>
                    <a:pt x="240816" y="238720"/>
                  </a:lnTo>
                  <a:lnTo>
                    <a:pt x="235376" y="229340"/>
                  </a:lnTo>
                  <a:lnTo>
                    <a:pt x="234992" y="221064"/>
                  </a:lnTo>
                  <a:lnTo>
                    <a:pt x="234943" y="220008"/>
                  </a:lnTo>
                  <a:lnTo>
                    <a:pt x="234856" y="218114"/>
                  </a:lnTo>
                  <a:lnTo>
                    <a:pt x="239983" y="206433"/>
                  </a:lnTo>
                  <a:lnTo>
                    <a:pt x="250469" y="179814"/>
                  </a:lnTo>
                  <a:lnTo>
                    <a:pt x="247214" y="151204"/>
                  </a:lnTo>
                  <a:lnTo>
                    <a:pt x="232021" y="125369"/>
                  </a:lnTo>
                  <a:lnTo>
                    <a:pt x="206696" y="107074"/>
                  </a:lnTo>
                  <a:lnTo>
                    <a:pt x="293280" y="107074"/>
                  </a:lnTo>
                  <a:lnTo>
                    <a:pt x="356186" y="216487"/>
                  </a:lnTo>
                  <a:lnTo>
                    <a:pt x="282766" y="216487"/>
                  </a:lnTo>
                  <a:lnTo>
                    <a:pt x="283792" y="221064"/>
                  </a:lnTo>
                  <a:lnTo>
                    <a:pt x="283486" y="225846"/>
                  </a:lnTo>
                  <a:lnTo>
                    <a:pt x="281872" y="230255"/>
                  </a:lnTo>
                  <a:lnTo>
                    <a:pt x="276792" y="238550"/>
                  </a:lnTo>
                  <a:lnTo>
                    <a:pt x="269188" y="244062"/>
                  </a:lnTo>
                  <a:lnTo>
                    <a:pt x="260069" y="246322"/>
                  </a:lnTo>
                  <a:close/>
                </a:path>
                <a:path w="440054" h="387985">
                  <a:moveTo>
                    <a:pt x="415308" y="319316"/>
                  </a:moveTo>
                  <a:lnTo>
                    <a:pt x="218439" y="319316"/>
                  </a:lnTo>
                  <a:lnTo>
                    <a:pt x="239571" y="316052"/>
                  </a:lnTo>
                  <a:lnTo>
                    <a:pt x="258443" y="306971"/>
                  </a:lnTo>
                  <a:lnTo>
                    <a:pt x="273905" y="292847"/>
                  </a:lnTo>
                  <a:lnTo>
                    <a:pt x="284808" y="274459"/>
                  </a:lnTo>
                  <a:lnTo>
                    <a:pt x="289737" y="260600"/>
                  </a:lnTo>
                  <a:lnTo>
                    <a:pt x="291181" y="246322"/>
                  </a:lnTo>
                  <a:lnTo>
                    <a:pt x="291064" y="243299"/>
                  </a:lnTo>
                  <a:lnTo>
                    <a:pt x="289204" y="230255"/>
                  </a:lnTo>
                  <a:lnTo>
                    <a:pt x="289123" y="229686"/>
                  </a:lnTo>
                  <a:lnTo>
                    <a:pt x="282766" y="216487"/>
                  </a:lnTo>
                  <a:lnTo>
                    <a:pt x="356186" y="216487"/>
                  </a:lnTo>
                  <a:lnTo>
                    <a:pt x="415308" y="319316"/>
                  </a:lnTo>
                  <a:close/>
                </a:path>
                <a:path w="440054" h="387985">
                  <a:moveTo>
                    <a:pt x="217021" y="305027"/>
                  </a:moveTo>
                  <a:lnTo>
                    <a:pt x="175758" y="305027"/>
                  </a:lnTo>
                  <a:lnTo>
                    <a:pt x="169777" y="284283"/>
                  </a:lnTo>
                  <a:lnTo>
                    <a:pt x="170443" y="263195"/>
                  </a:lnTo>
                  <a:lnTo>
                    <a:pt x="177467" y="243299"/>
                  </a:lnTo>
                  <a:lnTo>
                    <a:pt x="190564" y="226132"/>
                  </a:lnTo>
                  <a:lnTo>
                    <a:pt x="189569" y="231486"/>
                  </a:lnTo>
                  <a:lnTo>
                    <a:pt x="188834" y="243299"/>
                  </a:lnTo>
                  <a:lnTo>
                    <a:pt x="200417" y="280379"/>
                  </a:lnTo>
                  <a:lnTo>
                    <a:pt x="210836" y="293474"/>
                  </a:lnTo>
                  <a:lnTo>
                    <a:pt x="216186" y="301895"/>
                  </a:lnTo>
                  <a:lnTo>
                    <a:pt x="217021" y="305027"/>
                  </a:lnTo>
                  <a:close/>
                </a:path>
              </a:pathLst>
            </a:custGeom>
            <a:solidFill>
              <a:srgbClr val="48BE63"/>
            </a:solidFill>
          </p:spPr>
          <p:txBody>
            <a:bodyPr wrap="square" lIns="0" tIns="0" rIns="0" bIns="0" rtlCol="0"/>
            <a:lstStyle/>
            <a:p>
              <a:endParaRPr/>
            </a:p>
          </p:txBody>
        </p:sp>
        <p:sp>
          <p:nvSpPr>
            <p:cNvPr id="18" name="object 18"/>
            <p:cNvSpPr/>
            <p:nvPr/>
          </p:nvSpPr>
          <p:spPr>
            <a:xfrm>
              <a:off x="3561676" y="4222750"/>
              <a:ext cx="495934" cy="495300"/>
            </a:xfrm>
            <a:custGeom>
              <a:avLst/>
              <a:gdLst/>
              <a:ahLst/>
              <a:cxnLst/>
              <a:rect l="l" t="t" r="r" b="b"/>
              <a:pathLst>
                <a:path w="495935" h="495300">
                  <a:moveTo>
                    <a:pt x="0" y="0"/>
                  </a:moveTo>
                  <a:lnTo>
                    <a:pt x="495719" y="0"/>
                  </a:lnTo>
                  <a:lnTo>
                    <a:pt x="495719" y="495223"/>
                  </a:lnTo>
                  <a:lnTo>
                    <a:pt x="0" y="495223"/>
                  </a:lnTo>
                  <a:lnTo>
                    <a:pt x="0" y="0"/>
                  </a:lnTo>
                  <a:close/>
                </a:path>
              </a:pathLst>
            </a:custGeom>
            <a:ln w="12700">
              <a:solidFill>
                <a:srgbClr val="FFFFFF"/>
              </a:solidFill>
            </a:ln>
          </p:spPr>
          <p:txBody>
            <a:bodyPr wrap="square" lIns="0" tIns="0" rIns="0" bIns="0" rtlCol="0"/>
            <a:lstStyle/>
            <a:p>
              <a:endParaRPr/>
            </a:p>
          </p:txBody>
        </p:sp>
      </p:grpSp>
      <p:grpSp>
        <p:nvGrpSpPr>
          <p:cNvPr id="19" name="object 19"/>
          <p:cNvGrpSpPr/>
          <p:nvPr/>
        </p:nvGrpSpPr>
        <p:grpSpPr>
          <a:xfrm>
            <a:off x="3289300" y="5116320"/>
            <a:ext cx="7581900" cy="900430"/>
            <a:chOff x="3289300" y="5116320"/>
            <a:chExt cx="7581900" cy="900430"/>
          </a:xfrm>
        </p:grpSpPr>
        <p:sp>
          <p:nvSpPr>
            <p:cNvPr id="20" name="object 20"/>
            <p:cNvSpPr/>
            <p:nvPr/>
          </p:nvSpPr>
          <p:spPr>
            <a:xfrm>
              <a:off x="3289300" y="5116320"/>
              <a:ext cx="7581900" cy="900430"/>
            </a:xfrm>
            <a:custGeom>
              <a:avLst/>
              <a:gdLst/>
              <a:ahLst/>
              <a:cxnLst/>
              <a:rect l="l" t="t" r="r" b="b"/>
              <a:pathLst>
                <a:path w="7581900" h="900429">
                  <a:moveTo>
                    <a:pt x="7491857" y="0"/>
                  </a:moveTo>
                  <a:lnTo>
                    <a:pt x="90043" y="0"/>
                  </a:lnTo>
                  <a:lnTo>
                    <a:pt x="54992" y="7075"/>
                  </a:lnTo>
                  <a:lnTo>
                    <a:pt x="26371" y="26371"/>
                  </a:lnTo>
                  <a:lnTo>
                    <a:pt x="7075" y="54992"/>
                  </a:lnTo>
                  <a:lnTo>
                    <a:pt x="0" y="90042"/>
                  </a:lnTo>
                  <a:lnTo>
                    <a:pt x="0" y="810386"/>
                  </a:lnTo>
                  <a:lnTo>
                    <a:pt x="7075" y="845430"/>
                  </a:lnTo>
                  <a:lnTo>
                    <a:pt x="26371" y="874047"/>
                  </a:lnTo>
                  <a:lnTo>
                    <a:pt x="54992" y="893342"/>
                  </a:lnTo>
                  <a:lnTo>
                    <a:pt x="90043" y="900417"/>
                  </a:lnTo>
                  <a:lnTo>
                    <a:pt x="7491857" y="900417"/>
                  </a:lnTo>
                  <a:lnTo>
                    <a:pt x="7526907" y="893342"/>
                  </a:lnTo>
                  <a:lnTo>
                    <a:pt x="7555528" y="874047"/>
                  </a:lnTo>
                  <a:lnTo>
                    <a:pt x="7574824" y="845430"/>
                  </a:lnTo>
                  <a:lnTo>
                    <a:pt x="7581900" y="810386"/>
                  </a:lnTo>
                  <a:lnTo>
                    <a:pt x="7581900" y="90042"/>
                  </a:lnTo>
                  <a:lnTo>
                    <a:pt x="7574824" y="54992"/>
                  </a:lnTo>
                  <a:lnTo>
                    <a:pt x="7555528" y="26371"/>
                  </a:lnTo>
                  <a:lnTo>
                    <a:pt x="7526907" y="7075"/>
                  </a:lnTo>
                  <a:lnTo>
                    <a:pt x="7491857" y="0"/>
                  </a:lnTo>
                  <a:close/>
                </a:path>
              </a:pathLst>
            </a:custGeom>
            <a:solidFill>
              <a:srgbClr val="D2DEEE"/>
            </a:solidFill>
          </p:spPr>
          <p:txBody>
            <a:bodyPr wrap="square" lIns="0" tIns="0" rIns="0" bIns="0" rtlCol="0"/>
            <a:lstStyle/>
            <a:p>
              <a:endParaRPr/>
            </a:p>
          </p:txBody>
        </p:sp>
        <p:pic>
          <p:nvPicPr>
            <p:cNvPr id="21" name="object 21"/>
            <p:cNvPicPr/>
            <p:nvPr/>
          </p:nvPicPr>
          <p:blipFill>
            <a:blip r:embed="R7ffd524243984f10" cstate="print"/>
            <a:stretch>
              <a:fillRect/>
            </a:stretch>
          </p:blipFill>
          <p:spPr>
            <a:xfrm>
              <a:off x="3617834" y="5387812"/>
              <a:ext cx="388005" cy="362327"/>
            </a:xfrm>
            <a:prstGeom prst="rect">
              <a:avLst/>
            </a:prstGeom>
          </p:spPr>
        </p:pic>
      </p:grpSp>
      <p:sp>
        <p:nvSpPr>
          <p:cNvPr id="22" name="object 22"/>
          <p:cNvSpPr/>
          <p:nvPr/>
        </p:nvSpPr>
        <p:spPr>
          <a:xfrm>
            <a:off x="3561676" y="5318912"/>
            <a:ext cx="495934" cy="495300"/>
          </a:xfrm>
          <a:custGeom>
            <a:avLst/>
            <a:gdLst/>
            <a:ahLst/>
            <a:cxnLst/>
            <a:rect l="l" t="t" r="r" b="b"/>
            <a:pathLst>
              <a:path w="495935" h="495300">
                <a:moveTo>
                  <a:pt x="0" y="0"/>
                </a:moveTo>
                <a:lnTo>
                  <a:pt x="495719" y="0"/>
                </a:lnTo>
                <a:lnTo>
                  <a:pt x="495719" y="495223"/>
                </a:lnTo>
                <a:lnTo>
                  <a:pt x="0" y="495223"/>
                </a:lnTo>
                <a:lnTo>
                  <a:pt x="0" y="0"/>
                </a:lnTo>
                <a:close/>
              </a:path>
            </a:pathLst>
          </a:custGeom>
          <a:ln w="12700">
            <a:solidFill>
              <a:srgbClr val="FFFFFF"/>
            </a:solidFill>
          </a:ln>
        </p:spPr>
        <p:txBody>
          <a:bodyPr wrap="square" lIns="0" tIns="0" rIns="0" bIns="0" rtlCol="0"/>
          <a:lstStyle/>
          <a:p>
            <a:endParaRPr/>
          </a:p>
        </p:txBody>
      </p:sp>
      <p:sp>
        <p:nvSpPr>
          <p:cNvPr id="23" name="object 23"/>
          <p:cNvSpPr txBox="1"/>
          <p:nvPr/>
        </p:nvSpPr>
        <p:spPr>
          <a:xfrm>
            <a:off x="4412239" y="4183905"/>
            <a:ext cx="5932805" cy="1645285"/>
          </a:xfrm>
          <a:prstGeom prst="rect">
            <a:avLst/>
          </a:prstGeom>
        </p:spPr>
        <p:txBody>
          <a:bodyPr vert="horz" wrap="square" lIns="0" tIns="8890" rIns="0" bIns="0" rtlCol="0">
            <a:spAutoFit/>
          </a:bodyPr>
          <a:lstStyle/>
          <a:p>
            <a:pPr marL="12700" marR="5080">
              <a:lnSpc>
                <a:spcPct val="101699"/>
              </a:lnSpc>
              <a:spcBef>
                <a:spcPts val="70"/>
              </a:spcBef>
            </a:pPr>
            <a:r>
              <a:rPr sz="1700" dirty="0">
                <a:latin typeface="Calibri"/>
                <a:cs typeface="Calibri"/>
              </a:rPr>
              <a:t>Nouri</a:t>
            </a:r>
            <a:r>
              <a:rPr sz="1700" spc="-40" dirty="0">
                <a:latin typeface="Calibri"/>
                <a:cs typeface="Calibri"/>
              </a:rPr>
              <a:t> </a:t>
            </a:r>
            <a:r>
              <a:rPr sz="1700" dirty="0">
                <a:latin typeface="Calibri"/>
                <a:cs typeface="Calibri"/>
              </a:rPr>
              <a:t>et al.,</a:t>
            </a:r>
            <a:r>
              <a:rPr sz="1700" spc="-20" dirty="0">
                <a:latin typeface="Calibri"/>
                <a:cs typeface="Calibri"/>
              </a:rPr>
              <a:t> </a:t>
            </a:r>
            <a:r>
              <a:rPr sz="1700" dirty="0">
                <a:latin typeface="Calibri"/>
                <a:cs typeface="Calibri"/>
              </a:rPr>
              <a:t>2022</a:t>
            </a:r>
            <a:r>
              <a:rPr sz="1700" spc="-15" dirty="0">
                <a:latin typeface="Calibri"/>
                <a:cs typeface="Calibri"/>
              </a:rPr>
              <a:t> </a:t>
            </a:r>
            <a:r>
              <a:rPr sz="1700" dirty="0">
                <a:latin typeface="Calibri"/>
                <a:cs typeface="Calibri"/>
              </a:rPr>
              <a:t>– Phoenix</a:t>
            </a:r>
            <a:r>
              <a:rPr sz="1700" spc="-35" dirty="0">
                <a:latin typeface="Calibri"/>
                <a:cs typeface="Calibri"/>
              </a:rPr>
              <a:t> </a:t>
            </a:r>
            <a:r>
              <a:rPr sz="1700" dirty="0">
                <a:latin typeface="Calibri"/>
                <a:cs typeface="Calibri"/>
              </a:rPr>
              <a:t>on</a:t>
            </a:r>
            <a:r>
              <a:rPr sz="1700" spc="-10" dirty="0">
                <a:latin typeface="Calibri"/>
                <a:cs typeface="Calibri"/>
              </a:rPr>
              <a:t> </a:t>
            </a:r>
            <a:r>
              <a:rPr sz="1700" dirty="0">
                <a:latin typeface="Calibri"/>
                <a:cs typeface="Calibri"/>
              </a:rPr>
              <a:t>Fire:</a:t>
            </a:r>
            <a:r>
              <a:rPr sz="1700" spc="-15" dirty="0">
                <a:latin typeface="Calibri"/>
                <a:cs typeface="Calibri"/>
              </a:rPr>
              <a:t> </a:t>
            </a:r>
            <a:r>
              <a:rPr sz="1700" dirty="0">
                <a:latin typeface="Calibri"/>
                <a:cs typeface="Calibri"/>
              </a:rPr>
              <a:t>A</a:t>
            </a:r>
            <a:r>
              <a:rPr sz="1700" spc="-5" dirty="0">
                <a:latin typeface="Calibri"/>
                <a:cs typeface="Calibri"/>
              </a:rPr>
              <a:t> </a:t>
            </a:r>
            <a:r>
              <a:rPr sz="1700" spc="-10" dirty="0">
                <a:latin typeface="Calibri"/>
                <a:cs typeface="Calibri"/>
              </a:rPr>
              <a:t>Phenomenological</a:t>
            </a:r>
            <a:r>
              <a:rPr sz="1700" spc="-45" dirty="0">
                <a:latin typeface="Calibri"/>
                <a:cs typeface="Calibri"/>
              </a:rPr>
              <a:t> </a:t>
            </a:r>
            <a:r>
              <a:rPr sz="1700" dirty="0">
                <a:latin typeface="Calibri"/>
                <a:cs typeface="Calibri"/>
              </a:rPr>
              <a:t>Study</a:t>
            </a:r>
            <a:r>
              <a:rPr sz="1700" spc="-20" dirty="0">
                <a:latin typeface="Calibri"/>
                <a:cs typeface="Calibri"/>
              </a:rPr>
              <a:t> </a:t>
            </a:r>
            <a:r>
              <a:rPr sz="1700" dirty="0">
                <a:latin typeface="Calibri"/>
                <a:cs typeface="Calibri"/>
              </a:rPr>
              <a:t>of</a:t>
            </a:r>
            <a:r>
              <a:rPr sz="1700" spc="-5" dirty="0">
                <a:latin typeface="Calibri"/>
                <a:cs typeface="Calibri"/>
              </a:rPr>
              <a:t> </a:t>
            </a:r>
            <a:r>
              <a:rPr sz="1700" spc="-50" dirty="0">
                <a:latin typeface="Calibri"/>
                <a:cs typeface="Calibri"/>
              </a:rPr>
              <a:t>a </a:t>
            </a:r>
            <a:r>
              <a:rPr sz="1700" spc="-10" dirty="0">
                <a:latin typeface="Calibri"/>
                <a:cs typeface="Calibri"/>
              </a:rPr>
              <a:t>Psychiatric</a:t>
            </a:r>
            <a:r>
              <a:rPr sz="1700" spc="-55" dirty="0">
                <a:latin typeface="Calibri"/>
                <a:cs typeface="Calibri"/>
              </a:rPr>
              <a:t> </a:t>
            </a:r>
            <a:r>
              <a:rPr sz="1700" dirty="0">
                <a:latin typeface="Calibri"/>
                <a:cs typeface="Calibri"/>
              </a:rPr>
              <a:t>Hospital</a:t>
            </a:r>
            <a:r>
              <a:rPr sz="1700" spc="-45" dirty="0">
                <a:latin typeface="Calibri"/>
                <a:cs typeface="Calibri"/>
              </a:rPr>
              <a:t> </a:t>
            </a:r>
            <a:r>
              <a:rPr sz="1700" dirty="0">
                <a:latin typeface="Calibri"/>
                <a:cs typeface="Calibri"/>
              </a:rPr>
              <a:t>Fire</a:t>
            </a:r>
            <a:r>
              <a:rPr sz="1700" spc="-20" dirty="0">
                <a:latin typeface="Calibri"/>
                <a:cs typeface="Calibri"/>
              </a:rPr>
              <a:t> </a:t>
            </a:r>
            <a:r>
              <a:rPr sz="1700" dirty="0">
                <a:latin typeface="Calibri"/>
                <a:cs typeface="Calibri"/>
              </a:rPr>
              <a:t>in</a:t>
            </a:r>
            <a:r>
              <a:rPr sz="1700" spc="-25" dirty="0">
                <a:latin typeface="Calibri"/>
                <a:cs typeface="Calibri"/>
              </a:rPr>
              <a:t> </a:t>
            </a:r>
            <a:r>
              <a:rPr sz="1700" spc="-20" dirty="0">
                <a:latin typeface="Calibri"/>
                <a:cs typeface="Calibri"/>
              </a:rPr>
              <a:t>Iran.</a:t>
            </a:r>
            <a:endParaRPr sz="1700">
              <a:latin typeface="Calibri"/>
              <a:cs typeface="Calibri"/>
            </a:endParaRPr>
          </a:p>
          <a:p>
            <a:pPr>
              <a:lnSpc>
                <a:spcPct val="100000"/>
              </a:lnSpc>
            </a:pPr>
            <a:endParaRPr sz="1700">
              <a:latin typeface="Calibri"/>
              <a:cs typeface="Calibri"/>
            </a:endParaRPr>
          </a:p>
          <a:p>
            <a:pPr>
              <a:lnSpc>
                <a:spcPct val="100000"/>
              </a:lnSpc>
              <a:spcBef>
                <a:spcPts val="330"/>
              </a:spcBef>
            </a:pPr>
            <a:endParaRPr sz="1700">
              <a:latin typeface="Calibri"/>
              <a:cs typeface="Calibri"/>
            </a:endParaRPr>
          </a:p>
          <a:p>
            <a:pPr marL="12700" marR="136525">
              <a:lnSpc>
                <a:spcPct val="101699"/>
              </a:lnSpc>
            </a:pPr>
            <a:r>
              <a:rPr sz="1700" spc="-25" dirty="0">
                <a:latin typeface="Calibri"/>
                <a:cs typeface="Calibri"/>
              </a:rPr>
              <a:t>Terui </a:t>
            </a:r>
            <a:r>
              <a:rPr sz="1700" dirty="0">
                <a:latin typeface="Calibri"/>
                <a:cs typeface="Calibri"/>
              </a:rPr>
              <a:t>et al.,</a:t>
            </a:r>
            <a:r>
              <a:rPr sz="1700" spc="-25" dirty="0">
                <a:latin typeface="Calibri"/>
                <a:cs typeface="Calibri"/>
              </a:rPr>
              <a:t> </a:t>
            </a:r>
            <a:r>
              <a:rPr sz="1700" dirty="0">
                <a:latin typeface="Calibri"/>
                <a:cs typeface="Calibri"/>
              </a:rPr>
              <a:t>2021</a:t>
            </a:r>
            <a:r>
              <a:rPr sz="1700" spc="-10" dirty="0">
                <a:latin typeface="Calibri"/>
                <a:cs typeface="Calibri"/>
              </a:rPr>
              <a:t> </a:t>
            </a:r>
            <a:r>
              <a:rPr sz="1700" dirty="0">
                <a:latin typeface="Calibri"/>
                <a:cs typeface="Calibri"/>
              </a:rPr>
              <a:t>– </a:t>
            </a:r>
            <a:r>
              <a:rPr sz="1700" spc="-10" dirty="0">
                <a:latin typeface="Calibri"/>
                <a:cs typeface="Calibri"/>
              </a:rPr>
              <a:t>Determinants</a:t>
            </a:r>
            <a:r>
              <a:rPr sz="1700" spc="-15" dirty="0">
                <a:latin typeface="Calibri"/>
                <a:cs typeface="Calibri"/>
              </a:rPr>
              <a:t> </a:t>
            </a:r>
            <a:r>
              <a:rPr sz="1700" dirty="0">
                <a:latin typeface="Calibri"/>
                <a:cs typeface="Calibri"/>
              </a:rPr>
              <a:t>of</a:t>
            </a:r>
            <a:r>
              <a:rPr sz="1700" spc="-30" dirty="0">
                <a:latin typeface="Calibri"/>
                <a:cs typeface="Calibri"/>
              </a:rPr>
              <a:t> </a:t>
            </a:r>
            <a:r>
              <a:rPr sz="1700" dirty="0">
                <a:latin typeface="Calibri"/>
                <a:cs typeface="Calibri"/>
              </a:rPr>
              <a:t>the</a:t>
            </a:r>
            <a:r>
              <a:rPr sz="1700" spc="-25" dirty="0">
                <a:latin typeface="Calibri"/>
                <a:cs typeface="Calibri"/>
              </a:rPr>
              <a:t> </a:t>
            </a:r>
            <a:r>
              <a:rPr sz="1700" spc="-10" dirty="0">
                <a:latin typeface="Calibri"/>
                <a:cs typeface="Calibri"/>
              </a:rPr>
              <a:t>evacuation</a:t>
            </a:r>
            <a:r>
              <a:rPr sz="1700" spc="-15" dirty="0">
                <a:latin typeface="Calibri"/>
                <a:cs typeface="Calibri"/>
              </a:rPr>
              <a:t> </a:t>
            </a:r>
            <a:r>
              <a:rPr sz="1700" spc="-10" dirty="0">
                <a:latin typeface="Calibri"/>
                <a:cs typeface="Calibri"/>
              </a:rPr>
              <a:t>destination</a:t>
            </a:r>
            <a:r>
              <a:rPr sz="1700" spc="-45" dirty="0">
                <a:latin typeface="Calibri"/>
                <a:cs typeface="Calibri"/>
              </a:rPr>
              <a:t> </a:t>
            </a:r>
            <a:r>
              <a:rPr sz="1700" spc="-25" dirty="0">
                <a:latin typeface="Calibri"/>
                <a:cs typeface="Calibri"/>
              </a:rPr>
              <a:t>for </a:t>
            </a:r>
            <a:r>
              <a:rPr sz="1700" spc="-10" dirty="0">
                <a:latin typeface="Calibri"/>
                <a:cs typeface="Calibri"/>
              </a:rPr>
              <a:t>psychiatric</a:t>
            </a:r>
            <a:r>
              <a:rPr sz="1700" spc="-40" dirty="0">
                <a:latin typeface="Calibri"/>
                <a:cs typeface="Calibri"/>
              </a:rPr>
              <a:t> </a:t>
            </a:r>
            <a:r>
              <a:rPr sz="1700" spc="-10" dirty="0">
                <a:latin typeface="Calibri"/>
                <a:cs typeface="Calibri"/>
              </a:rPr>
              <a:t>inpatients</a:t>
            </a:r>
            <a:r>
              <a:rPr sz="1700" spc="-30" dirty="0">
                <a:latin typeface="Calibri"/>
                <a:cs typeface="Calibri"/>
              </a:rPr>
              <a:t> </a:t>
            </a:r>
            <a:r>
              <a:rPr sz="1700" dirty="0">
                <a:latin typeface="Calibri"/>
                <a:cs typeface="Calibri"/>
              </a:rPr>
              <a:t>following</a:t>
            </a:r>
            <a:r>
              <a:rPr sz="1700" spc="-30" dirty="0">
                <a:latin typeface="Calibri"/>
                <a:cs typeface="Calibri"/>
              </a:rPr>
              <a:t> </a:t>
            </a:r>
            <a:r>
              <a:rPr sz="1700" dirty="0">
                <a:latin typeface="Calibri"/>
                <a:cs typeface="Calibri"/>
              </a:rPr>
              <a:t>the</a:t>
            </a:r>
            <a:r>
              <a:rPr sz="1700" spc="-25" dirty="0">
                <a:latin typeface="Calibri"/>
                <a:cs typeface="Calibri"/>
              </a:rPr>
              <a:t> </a:t>
            </a:r>
            <a:r>
              <a:rPr sz="1700" dirty="0">
                <a:latin typeface="Calibri"/>
                <a:cs typeface="Calibri"/>
              </a:rPr>
              <a:t>Fukushima</a:t>
            </a:r>
            <a:r>
              <a:rPr sz="1700" spc="-35" dirty="0">
                <a:latin typeface="Calibri"/>
                <a:cs typeface="Calibri"/>
              </a:rPr>
              <a:t> </a:t>
            </a:r>
            <a:r>
              <a:rPr sz="1700" dirty="0">
                <a:latin typeface="Calibri"/>
                <a:cs typeface="Calibri"/>
              </a:rPr>
              <a:t>nuclear</a:t>
            </a:r>
            <a:r>
              <a:rPr sz="1700" spc="-30" dirty="0">
                <a:latin typeface="Calibri"/>
                <a:cs typeface="Calibri"/>
              </a:rPr>
              <a:t> </a:t>
            </a:r>
            <a:r>
              <a:rPr sz="1700" spc="-10" dirty="0">
                <a:latin typeface="Calibri"/>
                <a:cs typeface="Calibri"/>
              </a:rPr>
              <a:t>disaster.</a:t>
            </a:r>
            <a:endParaRPr sz="17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9B1C-6C01-0F5E-6417-620BE6FF470F}"/>
              </a:ext>
            </a:extLst>
          </p:cNvPr>
          <p:cNvSpPr>
            <a:spLocks noGrp="1"/>
          </p:cNvSpPr>
          <p:nvPr>
            <p:ph type="title"/>
          </p:nvPr>
        </p:nvSpPr>
        <p:spPr>
          <a:xfrm>
            <a:off x="838200" y="113455"/>
            <a:ext cx="10515600" cy="1325563"/>
          </a:xfrm>
        </p:spPr>
        <p:txBody>
          <a:bodyPr/>
          <a:lstStyle/>
          <a:p>
            <a:r>
              <a:rPr lang="en-US" dirty="0">
                <a:effectLst>
                  <a:outerShdw blurRad="38100" dist="38100" dir="2700000" algn="tl">
                    <a:srgbClr val="000000">
                      <a:alpha val="43137"/>
                    </a:srgbClr>
                  </a:outerShdw>
                </a:effectLst>
              </a:rPr>
              <a:t>NYC Emergency Management</a:t>
            </a:r>
          </a:p>
        </p:txBody>
      </p:sp>
      <p:sp>
        <p:nvSpPr>
          <p:cNvPr id="3" name="Content Placeholder 2">
            <a:extLst>
              <a:ext uri="{FF2B5EF4-FFF2-40B4-BE49-F238E27FC236}">
                <a16:creationId xmlns:a16="http://schemas.microsoft.com/office/drawing/2014/main" id="{0D197F13-CDA8-80B6-5441-541C7321B3A4}"/>
              </a:ext>
            </a:extLst>
          </p:cNvPr>
          <p:cNvSpPr>
            <a:spLocks noGrp="1"/>
          </p:cNvSpPr>
          <p:nvPr>
            <p:ph idx="1"/>
          </p:nvPr>
        </p:nvSpPr>
        <p:spPr>
          <a:xfrm>
            <a:off x="144379" y="1317073"/>
            <a:ext cx="11598442" cy="4605556"/>
          </a:xfrm>
          <a:solidFill>
            <a:schemeClr val="bg1">
              <a:lumMod val="95000"/>
            </a:schemeClr>
          </a:solidFill>
          <a:effectLst>
            <a:outerShdw blurRad="50800" dist="38100" dir="2700000" algn="tl" rotWithShape="0">
              <a:prstClr val="black">
                <a:alpha val="40000"/>
              </a:prstClr>
            </a:outerShdw>
          </a:effectLst>
        </p:spPr>
        <p:txBody>
          <a:bodyPr vert="horz" lIns="91440" tIns="45720" rIns="91440" bIns="45720" rtlCol="0" anchor="t">
            <a:normAutofit fontScale="77500" lnSpcReduction="20000"/>
          </a:bodyPr>
          <a:lstStyle/>
          <a:p>
            <a:r>
              <a:rPr lang="en-US" sz="3300" dirty="0">
                <a:effectLst>
                  <a:outerShdw blurRad="38100" dist="38100" dir="2700000" algn="tl">
                    <a:srgbClr val="000000">
                      <a:alpha val="43137"/>
                    </a:srgbClr>
                  </a:outerShdw>
                </a:effectLst>
              </a:rPr>
              <a:t>Issues Public Warning Messages</a:t>
            </a:r>
          </a:p>
          <a:p>
            <a:pPr marL="0" indent="0">
              <a:buNone/>
            </a:pPr>
            <a:r>
              <a:rPr lang="en-US" i="1" dirty="0"/>
              <a:t>Wireless Emergency Alert (WEA) </a:t>
            </a:r>
            <a:r>
              <a:rPr lang="en-US" dirty="0"/>
              <a:t>message sent directly to cell phones located within 1.2 miles of the incident epicenter.</a:t>
            </a:r>
          </a:p>
          <a:p>
            <a:pPr algn="just">
              <a:buFont typeface="Wingdings" panose="05000000000000000000" pitchFamily="2" charset="2"/>
              <a:buChar char="§"/>
            </a:pPr>
            <a:r>
              <a:rPr lang="en-US" sz="3100" b="1" dirty="0">
                <a:solidFill>
                  <a:srgbClr val="002060"/>
                </a:solidFill>
              </a:rPr>
              <a:t>Message A: Go inside (major explosion), location, close windows/doors.</a:t>
            </a:r>
            <a:endParaRPr lang="en-US" sz="3100" b="1" dirty="0">
              <a:solidFill>
                <a:srgbClr val="002060"/>
              </a:solidFill>
              <a:ea typeface="Calibri"/>
              <a:cs typeface="Calibri"/>
            </a:endParaRPr>
          </a:p>
          <a:p>
            <a:pPr marL="0" indent="0" algn="just">
              <a:buNone/>
            </a:pPr>
            <a:r>
              <a:rPr lang="en-US" dirty="0">
                <a:solidFill>
                  <a:schemeClr val="accent4">
                    <a:lumMod val="40000"/>
                    <a:lumOff val="60000"/>
                  </a:schemeClr>
                </a:solidFill>
              </a:rPr>
              <a:t>	</a:t>
            </a:r>
            <a:endParaRPr lang="en-US" dirty="0">
              <a:solidFill>
                <a:schemeClr val="accent4">
                  <a:lumMod val="40000"/>
                  <a:lumOff val="60000"/>
                </a:schemeClr>
              </a:solidFill>
              <a:ea typeface="Calibri"/>
              <a:cs typeface="Calibri"/>
            </a:endParaRPr>
          </a:p>
          <a:p>
            <a:pPr algn="just">
              <a:buFont typeface="Wingdings" panose="05000000000000000000" pitchFamily="2" charset="2"/>
              <a:buChar char="§"/>
            </a:pPr>
            <a:r>
              <a:rPr lang="en-US" sz="3100" b="1" dirty="0">
                <a:solidFill>
                  <a:srgbClr val="002060"/>
                </a:solidFill>
              </a:rPr>
              <a:t>Message B: Go inside (hazardous materials release), location, close windows/doors, PERFORM SELF-DECON </a:t>
            </a:r>
            <a:endParaRPr lang="en-US" sz="3100" b="1" dirty="0">
              <a:solidFill>
                <a:srgbClr val="002060"/>
              </a:solidFill>
              <a:ea typeface="Calibri"/>
              <a:cs typeface="Calibri"/>
            </a:endParaRPr>
          </a:p>
          <a:p>
            <a:pPr marL="0" indent="0" algn="just">
              <a:buNone/>
            </a:pPr>
            <a:r>
              <a:rPr lang="en-US" dirty="0">
                <a:solidFill>
                  <a:schemeClr val="accent4">
                    <a:lumMod val="60000"/>
                    <a:lumOff val="40000"/>
                  </a:schemeClr>
                </a:solidFill>
              </a:rPr>
              <a:t>	</a:t>
            </a:r>
            <a:endParaRPr lang="en-US" i="1" dirty="0">
              <a:solidFill>
                <a:schemeClr val="accent4">
                  <a:lumMod val="60000"/>
                  <a:lumOff val="40000"/>
                </a:schemeClr>
              </a:solidFill>
              <a:ea typeface="Calibri"/>
              <a:cs typeface="Calibri"/>
            </a:endParaRPr>
          </a:p>
          <a:p>
            <a:pPr algn="just">
              <a:buFont typeface="Wingdings" panose="05000000000000000000" pitchFamily="2" charset="2"/>
              <a:buChar char="§"/>
            </a:pPr>
            <a:r>
              <a:rPr lang="en-US" sz="3100" b="1" dirty="0">
                <a:solidFill>
                  <a:srgbClr val="002060"/>
                </a:solidFill>
              </a:rPr>
              <a:t>Message C: Go inside (</a:t>
            </a:r>
            <a:r>
              <a:rPr lang="en-US" sz="3100" b="1" dirty="0">
                <a:solidFill>
                  <a:srgbClr val="00B0F0"/>
                </a:solidFill>
              </a:rPr>
              <a:t>radioactive materials release</a:t>
            </a:r>
            <a:r>
              <a:rPr lang="en-US" sz="3100" b="1" dirty="0">
                <a:solidFill>
                  <a:srgbClr val="002060"/>
                </a:solidFill>
              </a:rPr>
              <a:t>), stay inside, close windows/doors until further notice, PERFORM SELF-DECON, more info at 311 or at incident link.</a:t>
            </a:r>
            <a:endParaRPr lang="en-US" sz="3100" b="1" dirty="0">
              <a:solidFill>
                <a:srgbClr val="002060"/>
              </a:solidFill>
              <a:ea typeface="Calibri"/>
              <a:cs typeface="Calibri"/>
            </a:endParaRPr>
          </a:p>
          <a:p>
            <a:pPr marL="0" indent="0" algn="just">
              <a:buNone/>
            </a:pPr>
            <a:endParaRPr lang="en-US" sz="3100" b="1" dirty="0">
              <a:solidFill>
                <a:srgbClr val="002060"/>
              </a:solidFill>
              <a:ea typeface="Calibri"/>
              <a:cs typeface="Calibri"/>
            </a:endParaRPr>
          </a:p>
          <a:p>
            <a:pPr marL="0" indent="0" algn="just">
              <a:buNone/>
            </a:pPr>
            <a:r>
              <a:rPr lang="en-US" sz="3100" b="1" dirty="0">
                <a:solidFill>
                  <a:srgbClr val="002060"/>
                </a:solidFill>
                <a:ea typeface="Calibri"/>
                <a:cs typeface="Calibri"/>
              </a:rPr>
              <a:t>This is shelter in place...</a:t>
            </a:r>
          </a:p>
          <a:p>
            <a:pPr marL="0" indent="0" algn="just">
              <a:buNone/>
            </a:pPr>
            <a:endParaRPr lang="en-US" dirty="0">
              <a:solidFill>
                <a:schemeClr val="accent4">
                  <a:lumMod val="50000"/>
                </a:schemeClr>
              </a:solidFill>
              <a:ea typeface="Calibri"/>
              <a:cs typeface="Calibri"/>
            </a:endParaRPr>
          </a:p>
        </p:txBody>
      </p:sp>
    </p:spTree>
    <p:extLst>
      <p:ext uri="{BB962C8B-B14F-4D97-AF65-F5344CB8AC3E}">
        <p14:creationId xmlns:p14="http://schemas.microsoft.com/office/powerpoint/2010/main" val="2008500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39065">
              <a:lnSpc>
                <a:spcPct val="100000"/>
              </a:lnSpc>
              <a:spcBef>
                <a:spcPts val="105"/>
              </a:spcBef>
            </a:pPr>
            <a:r>
              <a:rPr spc="-50" dirty="0"/>
              <a:t>Differences:</a:t>
            </a:r>
            <a:r>
              <a:rPr spc="-175" dirty="0"/>
              <a:t> </a:t>
            </a:r>
            <a:r>
              <a:rPr spc="-50" dirty="0"/>
              <a:t>Behavioral</a:t>
            </a:r>
            <a:r>
              <a:rPr spc="-185" dirty="0"/>
              <a:t> </a:t>
            </a:r>
            <a:r>
              <a:rPr spc="-10" dirty="0"/>
              <a:t>Health</a:t>
            </a:r>
            <a:r>
              <a:rPr spc="-204" dirty="0"/>
              <a:t> </a:t>
            </a:r>
            <a:r>
              <a:rPr dirty="0"/>
              <a:t>vs.</a:t>
            </a:r>
            <a:r>
              <a:rPr spc="-155" dirty="0"/>
              <a:t> </a:t>
            </a:r>
            <a:r>
              <a:rPr spc="-10" dirty="0"/>
              <a:t>Acute</a:t>
            </a:r>
            <a:r>
              <a:rPr spc="-185" dirty="0"/>
              <a:t> </a:t>
            </a:r>
            <a:r>
              <a:rPr spc="-20" dirty="0"/>
              <a:t>Care</a:t>
            </a:r>
          </a:p>
        </p:txBody>
      </p:sp>
      <p:grpSp>
        <p:nvGrpSpPr>
          <p:cNvPr id="3" name="object 3"/>
          <p:cNvGrpSpPr/>
          <p:nvPr/>
        </p:nvGrpSpPr>
        <p:grpSpPr>
          <a:xfrm>
            <a:off x="1050535" y="2060511"/>
            <a:ext cx="1336040" cy="1336040"/>
            <a:chOff x="1050535" y="2060511"/>
            <a:chExt cx="1336040" cy="1336040"/>
          </a:xfrm>
        </p:grpSpPr>
        <p:sp>
          <p:nvSpPr>
            <p:cNvPr id="4" name="object 4"/>
            <p:cNvSpPr/>
            <p:nvPr/>
          </p:nvSpPr>
          <p:spPr>
            <a:xfrm>
              <a:off x="1050535" y="2060511"/>
              <a:ext cx="1336040" cy="1336040"/>
            </a:xfrm>
            <a:custGeom>
              <a:avLst/>
              <a:gdLst/>
              <a:ahLst/>
              <a:cxnLst/>
              <a:rect l="l" t="t" r="r" b="b"/>
              <a:pathLst>
                <a:path w="1336039" h="1336039">
                  <a:moveTo>
                    <a:pt x="667956" y="0"/>
                  </a:moveTo>
                  <a:lnTo>
                    <a:pt x="620254" y="1677"/>
                  </a:lnTo>
                  <a:lnTo>
                    <a:pt x="573457" y="6633"/>
                  </a:lnTo>
                  <a:lnTo>
                    <a:pt x="527678" y="14755"/>
                  </a:lnTo>
                  <a:lnTo>
                    <a:pt x="483031" y="25930"/>
                  </a:lnTo>
                  <a:lnTo>
                    <a:pt x="439627" y="40044"/>
                  </a:lnTo>
                  <a:lnTo>
                    <a:pt x="397581" y="56986"/>
                  </a:lnTo>
                  <a:lnTo>
                    <a:pt x="357006" y="76641"/>
                  </a:lnTo>
                  <a:lnTo>
                    <a:pt x="318013" y="98897"/>
                  </a:lnTo>
                  <a:lnTo>
                    <a:pt x="280718" y="123641"/>
                  </a:lnTo>
                  <a:lnTo>
                    <a:pt x="245231" y="150759"/>
                  </a:lnTo>
                  <a:lnTo>
                    <a:pt x="211667" y="180139"/>
                  </a:lnTo>
                  <a:lnTo>
                    <a:pt x="180139" y="211667"/>
                  </a:lnTo>
                  <a:lnTo>
                    <a:pt x="150759" y="245231"/>
                  </a:lnTo>
                  <a:lnTo>
                    <a:pt x="123641" y="280718"/>
                  </a:lnTo>
                  <a:lnTo>
                    <a:pt x="98897" y="318013"/>
                  </a:lnTo>
                  <a:lnTo>
                    <a:pt x="76641" y="357006"/>
                  </a:lnTo>
                  <a:lnTo>
                    <a:pt x="56986" y="397581"/>
                  </a:lnTo>
                  <a:lnTo>
                    <a:pt x="40044" y="439627"/>
                  </a:lnTo>
                  <a:lnTo>
                    <a:pt x="25930" y="483031"/>
                  </a:lnTo>
                  <a:lnTo>
                    <a:pt x="14755" y="527678"/>
                  </a:lnTo>
                  <a:lnTo>
                    <a:pt x="6633" y="573457"/>
                  </a:lnTo>
                  <a:lnTo>
                    <a:pt x="1677" y="620254"/>
                  </a:lnTo>
                  <a:lnTo>
                    <a:pt x="0" y="667956"/>
                  </a:lnTo>
                  <a:lnTo>
                    <a:pt x="1677" y="715658"/>
                  </a:lnTo>
                  <a:lnTo>
                    <a:pt x="6633" y="762455"/>
                  </a:lnTo>
                  <a:lnTo>
                    <a:pt x="14755" y="808234"/>
                  </a:lnTo>
                  <a:lnTo>
                    <a:pt x="25930" y="852881"/>
                  </a:lnTo>
                  <a:lnTo>
                    <a:pt x="40044" y="896285"/>
                  </a:lnTo>
                  <a:lnTo>
                    <a:pt x="56986" y="938331"/>
                  </a:lnTo>
                  <a:lnTo>
                    <a:pt x="76641" y="978906"/>
                  </a:lnTo>
                  <a:lnTo>
                    <a:pt x="98897" y="1017899"/>
                  </a:lnTo>
                  <a:lnTo>
                    <a:pt x="123641" y="1055194"/>
                  </a:lnTo>
                  <a:lnTo>
                    <a:pt x="150759" y="1090681"/>
                  </a:lnTo>
                  <a:lnTo>
                    <a:pt x="180139" y="1124245"/>
                  </a:lnTo>
                  <a:lnTo>
                    <a:pt x="211667" y="1155773"/>
                  </a:lnTo>
                  <a:lnTo>
                    <a:pt x="245231" y="1185153"/>
                  </a:lnTo>
                  <a:lnTo>
                    <a:pt x="280718" y="1212271"/>
                  </a:lnTo>
                  <a:lnTo>
                    <a:pt x="318013" y="1237015"/>
                  </a:lnTo>
                  <a:lnTo>
                    <a:pt x="357006" y="1259271"/>
                  </a:lnTo>
                  <a:lnTo>
                    <a:pt x="397581" y="1278926"/>
                  </a:lnTo>
                  <a:lnTo>
                    <a:pt x="439627" y="1295868"/>
                  </a:lnTo>
                  <a:lnTo>
                    <a:pt x="483031" y="1309982"/>
                  </a:lnTo>
                  <a:lnTo>
                    <a:pt x="527678" y="1321157"/>
                  </a:lnTo>
                  <a:lnTo>
                    <a:pt x="573457" y="1329279"/>
                  </a:lnTo>
                  <a:lnTo>
                    <a:pt x="620254" y="1334235"/>
                  </a:lnTo>
                  <a:lnTo>
                    <a:pt x="667956" y="1335912"/>
                  </a:lnTo>
                  <a:lnTo>
                    <a:pt x="715660" y="1334235"/>
                  </a:lnTo>
                  <a:lnTo>
                    <a:pt x="762458" y="1329279"/>
                  </a:lnTo>
                  <a:lnTo>
                    <a:pt x="808238" y="1321157"/>
                  </a:lnTo>
                  <a:lnTo>
                    <a:pt x="852886" y="1309982"/>
                  </a:lnTo>
                  <a:lnTo>
                    <a:pt x="896290" y="1295868"/>
                  </a:lnTo>
                  <a:lnTo>
                    <a:pt x="938336" y="1278926"/>
                  </a:lnTo>
                  <a:lnTo>
                    <a:pt x="978912" y="1259271"/>
                  </a:lnTo>
                  <a:lnTo>
                    <a:pt x="1017904" y="1237015"/>
                  </a:lnTo>
                  <a:lnTo>
                    <a:pt x="1055200" y="1212271"/>
                  </a:lnTo>
                  <a:lnTo>
                    <a:pt x="1090686" y="1185153"/>
                  </a:lnTo>
                  <a:lnTo>
                    <a:pt x="1124250" y="1155773"/>
                  </a:lnTo>
                  <a:lnTo>
                    <a:pt x="1155778" y="1124245"/>
                  </a:lnTo>
                  <a:lnTo>
                    <a:pt x="1185157" y="1090681"/>
                  </a:lnTo>
                  <a:lnTo>
                    <a:pt x="1212275" y="1055194"/>
                  </a:lnTo>
                  <a:lnTo>
                    <a:pt x="1237018" y="1017899"/>
                  </a:lnTo>
                  <a:lnTo>
                    <a:pt x="1259273" y="978906"/>
                  </a:lnTo>
                  <a:lnTo>
                    <a:pt x="1278928" y="938331"/>
                  </a:lnTo>
                  <a:lnTo>
                    <a:pt x="1295869" y="896285"/>
                  </a:lnTo>
                  <a:lnTo>
                    <a:pt x="1309983" y="852881"/>
                  </a:lnTo>
                  <a:lnTo>
                    <a:pt x="1321158" y="808234"/>
                  </a:lnTo>
                  <a:lnTo>
                    <a:pt x="1329280" y="762455"/>
                  </a:lnTo>
                  <a:lnTo>
                    <a:pt x="1334235" y="715658"/>
                  </a:lnTo>
                  <a:lnTo>
                    <a:pt x="1335913" y="667956"/>
                  </a:lnTo>
                  <a:lnTo>
                    <a:pt x="1334235" y="620254"/>
                  </a:lnTo>
                  <a:lnTo>
                    <a:pt x="1329280" y="573457"/>
                  </a:lnTo>
                  <a:lnTo>
                    <a:pt x="1321158" y="527678"/>
                  </a:lnTo>
                  <a:lnTo>
                    <a:pt x="1309983" y="483031"/>
                  </a:lnTo>
                  <a:lnTo>
                    <a:pt x="1295869" y="439627"/>
                  </a:lnTo>
                  <a:lnTo>
                    <a:pt x="1278928" y="397581"/>
                  </a:lnTo>
                  <a:lnTo>
                    <a:pt x="1259273" y="357006"/>
                  </a:lnTo>
                  <a:lnTo>
                    <a:pt x="1237018" y="318013"/>
                  </a:lnTo>
                  <a:lnTo>
                    <a:pt x="1212275" y="280718"/>
                  </a:lnTo>
                  <a:lnTo>
                    <a:pt x="1185157" y="245231"/>
                  </a:lnTo>
                  <a:lnTo>
                    <a:pt x="1155778" y="211667"/>
                  </a:lnTo>
                  <a:lnTo>
                    <a:pt x="1124250" y="180139"/>
                  </a:lnTo>
                  <a:lnTo>
                    <a:pt x="1090686" y="150759"/>
                  </a:lnTo>
                  <a:lnTo>
                    <a:pt x="1055200" y="123641"/>
                  </a:lnTo>
                  <a:lnTo>
                    <a:pt x="1017904" y="98897"/>
                  </a:lnTo>
                  <a:lnTo>
                    <a:pt x="978912" y="76641"/>
                  </a:lnTo>
                  <a:lnTo>
                    <a:pt x="938336" y="56986"/>
                  </a:lnTo>
                  <a:lnTo>
                    <a:pt x="896290" y="40044"/>
                  </a:lnTo>
                  <a:lnTo>
                    <a:pt x="852886" y="25930"/>
                  </a:lnTo>
                  <a:lnTo>
                    <a:pt x="808238" y="14755"/>
                  </a:lnTo>
                  <a:lnTo>
                    <a:pt x="762458" y="6633"/>
                  </a:lnTo>
                  <a:lnTo>
                    <a:pt x="715660" y="1677"/>
                  </a:lnTo>
                  <a:lnTo>
                    <a:pt x="667956" y="0"/>
                  </a:lnTo>
                  <a:close/>
                </a:path>
              </a:pathLst>
            </a:custGeom>
            <a:solidFill>
              <a:srgbClr val="D2DEEE"/>
            </a:solidFill>
          </p:spPr>
          <p:txBody>
            <a:bodyPr wrap="square" lIns="0" tIns="0" rIns="0" bIns="0" rtlCol="0"/>
            <a:lstStyle/>
            <a:p>
              <a:endParaRPr/>
            </a:p>
          </p:txBody>
        </p:sp>
        <p:sp>
          <p:nvSpPr>
            <p:cNvPr id="5" name="object 5"/>
            <p:cNvSpPr/>
            <p:nvPr/>
          </p:nvSpPr>
          <p:spPr>
            <a:xfrm>
              <a:off x="1394904" y="2446222"/>
              <a:ext cx="654685" cy="541655"/>
            </a:xfrm>
            <a:custGeom>
              <a:avLst/>
              <a:gdLst/>
              <a:ahLst/>
              <a:cxnLst/>
              <a:rect l="l" t="t" r="r" b="b"/>
              <a:pathLst>
                <a:path w="654685" h="541655">
                  <a:moveTo>
                    <a:pt x="466115" y="139077"/>
                  </a:moveTo>
                  <a:lnTo>
                    <a:pt x="327177" y="0"/>
                  </a:lnTo>
                  <a:lnTo>
                    <a:pt x="188252" y="139077"/>
                  </a:lnTo>
                  <a:lnTo>
                    <a:pt x="210756" y="161594"/>
                  </a:lnTo>
                  <a:lnTo>
                    <a:pt x="327177" y="45173"/>
                  </a:lnTo>
                  <a:lnTo>
                    <a:pt x="443611" y="161594"/>
                  </a:lnTo>
                  <a:lnTo>
                    <a:pt x="466115" y="139077"/>
                  </a:lnTo>
                  <a:close/>
                </a:path>
                <a:path w="654685" h="541655">
                  <a:moveTo>
                    <a:pt x="654367" y="206235"/>
                  </a:moveTo>
                  <a:lnTo>
                    <a:pt x="606488" y="206235"/>
                  </a:lnTo>
                  <a:lnTo>
                    <a:pt x="606488" y="270103"/>
                  </a:lnTo>
                  <a:lnTo>
                    <a:pt x="606488" y="318008"/>
                  </a:lnTo>
                  <a:lnTo>
                    <a:pt x="606488" y="349948"/>
                  </a:lnTo>
                  <a:lnTo>
                    <a:pt x="606488" y="397852"/>
                  </a:lnTo>
                  <a:lnTo>
                    <a:pt x="606488" y="429793"/>
                  </a:lnTo>
                  <a:lnTo>
                    <a:pt x="606488" y="477697"/>
                  </a:lnTo>
                  <a:lnTo>
                    <a:pt x="558609" y="477697"/>
                  </a:lnTo>
                  <a:lnTo>
                    <a:pt x="558609" y="429793"/>
                  </a:lnTo>
                  <a:lnTo>
                    <a:pt x="606488" y="429793"/>
                  </a:lnTo>
                  <a:lnTo>
                    <a:pt x="606488" y="397852"/>
                  </a:lnTo>
                  <a:lnTo>
                    <a:pt x="558609" y="397852"/>
                  </a:lnTo>
                  <a:lnTo>
                    <a:pt x="558609" y="349948"/>
                  </a:lnTo>
                  <a:lnTo>
                    <a:pt x="606488" y="349948"/>
                  </a:lnTo>
                  <a:lnTo>
                    <a:pt x="606488" y="318008"/>
                  </a:lnTo>
                  <a:lnTo>
                    <a:pt x="558609" y="318008"/>
                  </a:lnTo>
                  <a:lnTo>
                    <a:pt x="558609" y="270103"/>
                  </a:lnTo>
                  <a:lnTo>
                    <a:pt x="606488" y="270103"/>
                  </a:lnTo>
                  <a:lnTo>
                    <a:pt x="606488" y="206235"/>
                  </a:lnTo>
                  <a:lnTo>
                    <a:pt x="526681" y="206235"/>
                  </a:lnTo>
                  <a:lnTo>
                    <a:pt x="526681" y="270103"/>
                  </a:lnTo>
                  <a:lnTo>
                    <a:pt x="526681" y="318008"/>
                  </a:lnTo>
                  <a:lnTo>
                    <a:pt x="526681" y="349948"/>
                  </a:lnTo>
                  <a:lnTo>
                    <a:pt x="526681" y="397852"/>
                  </a:lnTo>
                  <a:lnTo>
                    <a:pt x="526681" y="429793"/>
                  </a:lnTo>
                  <a:lnTo>
                    <a:pt x="526681" y="477697"/>
                  </a:lnTo>
                  <a:lnTo>
                    <a:pt x="478802" y="477697"/>
                  </a:lnTo>
                  <a:lnTo>
                    <a:pt x="478802" y="429793"/>
                  </a:lnTo>
                  <a:lnTo>
                    <a:pt x="526681" y="429793"/>
                  </a:lnTo>
                  <a:lnTo>
                    <a:pt x="526681" y="397852"/>
                  </a:lnTo>
                  <a:lnTo>
                    <a:pt x="478802" y="397852"/>
                  </a:lnTo>
                  <a:lnTo>
                    <a:pt x="478802" y="349948"/>
                  </a:lnTo>
                  <a:lnTo>
                    <a:pt x="526681" y="349948"/>
                  </a:lnTo>
                  <a:lnTo>
                    <a:pt x="526681" y="318008"/>
                  </a:lnTo>
                  <a:lnTo>
                    <a:pt x="478802" y="318008"/>
                  </a:lnTo>
                  <a:lnTo>
                    <a:pt x="478802" y="270103"/>
                  </a:lnTo>
                  <a:lnTo>
                    <a:pt x="526681" y="270103"/>
                  </a:lnTo>
                  <a:lnTo>
                    <a:pt x="526681" y="206235"/>
                  </a:lnTo>
                  <a:lnTo>
                    <a:pt x="446887" y="206235"/>
                  </a:lnTo>
                  <a:lnTo>
                    <a:pt x="446887" y="270103"/>
                  </a:lnTo>
                  <a:lnTo>
                    <a:pt x="446887" y="318008"/>
                  </a:lnTo>
                  <a:lnTo>
                    <a:pt x="446887" y="349948"/>
                  </a:lnTo>
                  <a:lnTo>
                    <a:pt x="446887" y="397852"/>
                  </a:lnTo>
                  <a:lnTo>
                    <a:pt x="446887" y="429793"/>
                  </a:lnTo>
                  <a:lnTo>
                    <a:pt x="446887" y="477697"/>
                  </a:lnTo>
                  <a:lnTo>
                    <a:pt x="399008" y="477697"/>
                  </a:lnTo>
                  <a:lnTo>
                    <a:pt x="399008" y="429793"/>
                  </a:lnTo>
                  <a:lnTo>
                    <a:pt x="446887" y="429793"/>
                  </a:lnTo>
                  <a:lnTo>
                    <a:pt x="446887" y="397852"/>
                  </a:lnTo>
                  <a:lnTo>
                    <a:pt x="399008" y="397852"/>
                  </a:lnTo>
                  <a:lnTo>
                    <a:pt x="399008" y="349948"/>
                  </a:lnTo>
                  <a:lnTo>
                    <a:pt x="446887" y="349948"/>
                  </a:lnTo>
                  <a:lnTo>
                    <a:pt x="446887" y="318008"/>
                  </a:lnTo>
                  <a:lnTo>
                    <a:pt x="399008" y="318008"/>
                  </a:lnTo>
                  <a:lnTo>
                    <a:pt x="399008" y="278091"/>
                  </a:lnTo>
                  <a:lnTo>
                    <a:pt x="399008" y="270103"/>
                  </a:lnTo>
                  <a:lnTo>
                    <a:pt x="446887" y="270103"/>
                  </a:lnTo>
                  <a:lnTo>
                    <a:pt x="446887" y="206235"/>
                  </a:lnTo>
                  <a:lnTo>
                    <a:pt x="422935" y="206235"/>
                  </a:lnTo>
                  <a:lnTo>
                    <a:pt x="422935" y="182270"/>
                  </a:lnTo>
                  <a:lnTo>
                    <a:pt x="421982" y="181317"/>
                  </a:lnTo>
                  <a:lnTo>
                    <a:pt x="406984" y="166306"/>
                  </a:lnTo>
                  <a:lnTo>
                    <a:pt x="383044" y="142354"/>
                  </a:lnTo>
                  <a:lnTo>
                    <a:pt x="383044" y="207187"/>
                  </a:lnTo>
                  <a:lnTo>
                    <a:pt x="356946" y="222199"/>
                  </a:lnTo>
                  <a:lnTo>
                    <a:pt x="383044" y="237210"/>
                  </a:lnTo>
                  <a:lnTo>
                    <a:pt x="368122" y="263080"/>
                  </a:lnTo>
                  <a:lnTo>
                    <a:pt x="359092" y="257848"/>
                  </a:lnTo>
                  <a:lnTo>
                    <a:pt x="359092" y="397852"/>
                  </a:lnTo>
                  <a:lnTo>
                    <a:pt x="359092" y="509638"/>
                  </a:lnTo>
                  <a:lnTo>
                    <a:pt x="295262" y="509638"/>
                  </a:lnTo>
                  <a:lnTo>
                    <a:pt x="295262" y="477697"/>
                  </a:lnTo>
                  <a:lnTo>
                    <a:pt x="295262" y="429793"/>
                  </a:lnTo>
                  <a:lnTo>
                    <a:pt x="295262" y="397852"/>
                  </a:lnTo>
                  <a:lnTo>
                    <a:pt x="359092" y="397852"/>
                  </a:lnTo>
                  <a:lnTo>
                    <a:pt x="359092" y="257848"/>
                  </a:lnTo>
                  <a:lnTo>
                    <a:pt x="342112" y="247980"/>
                  </a:lnTo>
                  <a:lnTo>
                    <a:pt x="342112" y="278091"/>
                  </a:lnTo>
                  <a:lnTo>
                    <a:pt x="312267" y="278091"/>
                  </a:lnTo>
                  <a:lnTo>
                    <a:pt x="312267" y="270103"/>
                  </a:lnTo>
                  <a:lnTo>
                    <a:pt x="312267" y="263080"/>
                  </a:lnTo>
                  <a:lnTo>
                    <a:pt x="312267" y="247980"/>
                  </a:lnTo>
                  <a:lnTo>
                    <a:pt x="286245" y="263080"/>
                  </a:lnTo>
                  <a:lnTo>
                    <a:pt x="271322" y="237210"/>
                  </a:lnTo>
                  <a:lnTo>
                    <a:pt x="297421" y="222199"/>
                  </a:lnTo>
                  <a:lnTo>
                    <a:pt x="271322" y="207187"/>
                  </a:lnTo>
                  <a:lnTo>
                    <a:pt x="286245" y="181317"/>
                  </a:lnTo>
                  <a:lnTo>
                    <a:pt x="312267" y="196405"/>
                  </a:lnTo>
                  <a:lnTo>
                    <a:pt x="312267" y="181317"/>
                  </a:lnTo>
                  <a:lnTo>
                    <a:pt x="312267" y="166306"/>
                  </a:lnTo>
                  <a:lnTo>
                    <a:pt x="342112" y="166306"/>
                  </a:lnTo>
                  <a:lnTo>
                    <a:pt x="342112" y="196405"/>
                  </a:lnTo>
                  <a:lnTo>
                    <a:pt x="368122" y="181317"/>
                  </a:lnTo>
                  <a:lnTo>
                    <a:pt x="383044" y="207187"/>
                  </a:lnTo>
                  <a:lnTo>
                    <a:pt x="383044" y="142354"/>
                  </a:lnTo>
                  <a:lnTo>
                    <a:pt x="327190" y="86461"/>
                  </a:lnTo>
                  <a:lnTo>
                    <a:pt x="255358" y="158343"/>
                  </a:lnTo>
                  <a:lnTo>
                    <a:pt x="255358" y="270103"/>
                  </a:lnTo>
                  <a:lnTo>
                    <a:pt x="255358" y="318008"/>
                  </a:lnTo>
                  <a:lnTo>
                    <a:pt x="255358" y="349948"/>
                  </a:lnTo>
                  <a:lnTo>
                    <a:pt x="255358" y="397852"/>
                  </a:lnTo>
                  <a:lnTo>
                    <a:pt x="255358" y="429793"/>
                  </a:lnTo>
                  <a:lnTo>
                    <a:pt x="255358" y="477697"/>
                  </a:lnTo>
                  <a:lnTo>
                    <a:pt x="207479" y="477697"/>
                  </a:lnTo>
                  <a:lnTo>
                    <a:pt x="207479" y="429793"/>
                  </a:lnTo>
                  <a:lnTo>
                    <a:pt x="255358" y="429793"/>
                  </a:lnTo>
                  <a:lnTo>
                    <a:pt x="255358" y="397852"/>
                  </a:lnTo>
                  <a:lnTo>
                    <a:pt x="207479" y="397852"/>
                  </a:lnTo>
                  <a:lnTo>
                    <a:pt x="207479" y="349948"/>
                  </a:lnTo>
                  <a:lnTo>
                    <a:pt x="255358" y="349948"/>
                  </a:lnTo>
                  <a:lnTo>
                    <a:pt x="255358" y="318008"/>
                  </a:lnTo>
                  <a:lnTo>
                    <a:pt x="207479" y="318008"/>
                  </a:lnTo>
                  <a:lnTo>
                    <a:pt x="207479" y="270103"/>
                  </a:lnTo>
                  <a:lnTo>
                    <a:pt x="255358" y="270103"/>
                  </a:lnTo>
                  <a:lnTo>
                    <a:pt x="255358" y="158343"/>
                  </a:lnTo>
                  <a:lnTo>
                    <a:pt x="231432" y="182270"/>
                  </a:lnTo>
                  <a:lnTo>
                    <a:pt x="231432" y="206235"/>
                  </a:lnTo>
                  <a:lnTo>
                    <a:pt x="175564" y="206235"/>
                  </a:lnTo>
                  <a:lnTo>
                    <a:pt x="175564" y="477697"/>
                  </a:lnTo>
                  <a:lnTo>
                    <a:pt x="127685" y="477697"/>
                  </a:lnTo>
                  <a:lnTo>
                    <a:pt x="127685" y="429793"/>
                  </a:lnTo>
                  <a:lnTo>
                    <a:pt x="175564" y="429793"/>
                  </a:lnTo>
                  <a:lnTo>
                    <a:pt x="175564" y="397852"/>
                  </a:lnTo>
                  <a:lnTo>
                    <a:pt x="127685" y="397852"/>
                  </a:lnTo>
                  <a:lnTo>
                    <a:pt x="127685" y="349948"/>
                  </a:lnTo>
                  <a:lnTo>
                    <a:pt x="175564" y="349948"/>
                  </a:lnTo>
                  <a:lnTo>
                    <a:pt x="175564" y="318008"/>
                  </a:lnTo>
                  <a:lnTo>
                    <a:pt x="127685" y="318008"/>
                  </a:lnTo>
                  <a:lnTo>
                    <a:pt x="127685" y="270103"/>
                  </a:lnTo>
                  <a:lnTo>
                    <a:pt x="175564" y="270103"/>
                  </a:lnTo>
                  <a:lnTo>
                    <a:pt x="175564" y="206235"/>
                  </a:lnTo>
                  <a:lnTo>
                    <a:pt x="95770" y="206235"/>
                  </a:lnTo>
                  <a:lnTo>
                    <a:pt x="95770" y="270103"/>
                  </a:lnTo>
                  <a:lnTo>
                    <a:pt x="95770" y="318008"/>
                  </a:lnTo>
                  <a:lnTo>
                    <a:pt x="95770" y="349948"/>
                  </a:lnTo>
                  <a:lnTo>
                    <a:pt x="95770" y="397852"/>
                  </a:lnTo>
                  <a:lnTo>
                    <a:pt x="95770" y="429793"/>
                  </a:lnTo>
                  <a:lnTo>
                    <a:pt x="95770" y="477697"/>
                  </a:lnTo>
                  <a:lnTo>
                    <a:pt x="47891" y="477697"/>
                  </a:lnTo>
                  <a:lnTo>
                    <a:pt x="47891" y="429793"/>
                  </a:lnTo>
                  <a:lnTo>
                    <a:pt x="95770" y="429793"/>
                  </a:lnTo>
                  <a:lnTo>
                    <a:pt x="95770" y="397852"/>
                  </a:lnTo>
                  <a:lnTo>
                    <a:pt x="47891" y="397852"/>
                  </a:lnTo>
                  <a:lnTo>
                    <a:pt x="47891" y="349948"/>
                  </a:lnTo>
                  <a:lnTo>
                    <a:pt x="95770" y="349948"/>
                  </a:lnTo>
                  <a:lnTo>
                    <a:pt x="95770" y="318008"/>
                  </a:lnTo>
                  <a:lnTo>
                    <a:pt x="47891" y="318008"/>
                  </a:lnTo>
                  <a:lnTo>
                    <a:pt x="47891" y="270103"/>
                  </a:lnTo>
                  <a:lnTo>
                    <a:pt x="95770" y="270103"/>
                  </a:lnTo>
                  <a:lnTo>
                    <a:pt x="95770" y="206235"/>
                  </a:lnTo>
                  <a:lnTo>
                    <a:pt x="0" y="206235"/>
                  </a:lnTo>
                  <a:lnTo>
                    <a:pt x="0" y="238163"/>
                  </a:lnTo>
                  <a:lnTo>
                    <a:pt x="15963" y="238163"/>
                  </a:lnTo>
                  <a:lnTo>
                    <a:pt x="15963" y="541566"/>
                  </a:lnTo>
                  <a:lnTo>
                    <a:pt x="638390" y="541566"/>
                  </a:lnTo>
                  <a:lnTo>
                    <a:pt x="638390" y="509638"/>
                  </a:lnTo>
                  <a:lnTo>
                    <a:pt x="638390" y="477697"/>
                  </a:lnTo>
                  <a:lnTo>
                    <a:pt x="638390" y="238163"/>
                  </a:lnTo>
                  <a:lnTo>
                    <a:pt x="654367" y="238163"/>
                  </a:lnTo>
                  <a:lnTo>
                    <a:pt x="654367" y="206235"/>
                  </a:lnTo>
                  <a:close/>
                </a:path>
              </a:pathLst>
            </a:custGeom>
            <a:solidFill>
              <a:srgbClr val="5B9BD4"/>
            </a:solidFill>
          </p:spPr>
          <p:txBody>
            <a:bodyPr wrap="square" lIns="0" tIns="0" rIns="0" bIns="0" rtlCol="0"/>
            <a:lstStyle/>
            <a:p>
              <a:endParaRPr/>
            </a:p>
          </p:txBody>
        </p:sp>
        <p:sp>
          <p:nvSpPr>
            <p:cNvPr id="6" name="object 6"/>
            <p:cNvSpPr/>
            <p:nvPr/>
          </p:nvSpPr>
          <p:spPr>
            <a:xfrm>
              <a:off x="1331074" y="2341054"/>
              <a:ext cx="775335" cy="775335"/>
            </a:xfrm>
            <a:custGeom>
              <a:avLst/>
              <a:gdLst/>
              <a:ahLst/>
              <a:cxnLst/>
              <a:rect l="l" t="t" r="r" b="b"/>
              <a:pathLst>
                <a:path w="775335" h="775335">
                  <a:moveTo>
                    <a:pt x="0" y="0"/>
                  </a:moveTo>
                  <a:lnTo>
                    <a:pt x="774826" y="0"/>
                  </a:lnTo>
                  <a:lnTo>
                    <a:pt x="774826" y="774826"/>
                  </a:lnTo>
                  <a:lnTo>
                    <a:pt x="0" y="774826"/>
                  </a:lnTo>
                  <a:lnTo>
                    <a:pt x="0" y="0"/>
                  </a:lnTo>
                  <a:close/>
                </a:path>
              </a:pathLst>
            </a:custGeom>
            <a:ln w="12700">
              <a:solidFill>
                <a:srgbClr val="FFFFFF"/>
              </a:solidFill>
            </a:ln>
          </p:spPr>
          <p:txBody>
            <a:bodyPr wrap="square" lIns="0" tIns="0" rIns="0" bIns="0" rtlCol="0"/>
            <a:lstStyle/>
            <a:p>
              <a:endParaRPr/>
            </a:p>
          </p:txBody>
        </p:sp>
      </p:grpSp>
      <p:sp>
        <p:nvSpPr>
          <p:cNvPr id="7" name="object 7"/>
          <p:cNvSpPr txBox="1"/>
          <p:nvPr/>
        </p:nvSpPr>
        <p:spPr>
          <a:xfrm>
            <a:off x="2660016" y="2146934"/>
            <a:ext cx="3095625" cy="1136650"/>
          </a:xfrm>
          <a:prstGeom prst="rect">
            <a:avLst/>
          </a:prstGeom>
        </p:spPr>
        <p:txBody>
          <a:bodyPr vert="horz" wrap="square" lIns="0" tIns="7620" rIns="0" bIns="0" rtlCol="0">
            <a:spAutoFit/>
          </a:bodyPr>
          <a:lstStyle/>
          <a:p>
            <a:pPr marL="12700" marR="5080">
              <a:lnSpc>
                <a:spcPct val="101699"/>
              </a:lnSpc>
              <a:spcBef>
                <a:spcPts val="60"/>
              </a:spcBef>
            </a:pPr>
            <a:r>
              <a:rPr sz="1800" dirty="0">
                <a:latin typeface="Calibri"/>
                <a:cs typeface="Calibri"/>
              </a:rPr>
              <a:t>Acute</a:t>
            </a:r>
            <a:r>
              <a:rPr sz="1800" spc="-40" dirty="0">
                <a:latin typeface="Calibri"/>
                <a:cs typeface="Calibri"/>
              </a:rPr>
              <a:t> </a:t>
            </a:r>
            <a:r>
              <a:rPr sz="1800" dirty="0">
                <a:latin typeface="Calibri"/>
                <a:cs typeface="Calibri"/>
              </a:rPr>
              <a:t>patients</a:t>
            </a:r>
            <a:r>
              <a:rPr sz="1800" spc="-55" dirty="0">
                <a:latin typeface="Calibri"/>
                <a:cs typeface="Calibri"/>
              </a:rPr>
              <a:t> </a:t>
            </a:r>
            <a:r>
              <a:rPr sz="1800" dirty="0">
                <a:latin typeface="Calibri"/>
                <a:cs typeface="Calibri"/>
              </a:rPr>
              <a:t>are</a:t>
            </a:r>
            <a:r>
              <a:rPr sz="1800" spc="-40" dirty="0">
                <a:latin typeface="Calibri"/>
                <a:cs typeface="Calibri"/>
              </a:rPr>
              <a:t> </a:t>
            </a:r>
            <a:r>
              <a:rPr sz="1800" dirty="0">
                <a:latin typeface="Calibri"/>
                <a:cs typeface="Calibri"/>
              </a:rPr>
              <a:t>in</a:t>
            </a:r>
            <a:r>
              <a:rPr sz="1800" spc="-40" dirty="0">
                <a:latin typeface="Calibri"/>
                <a:cs typeface="Calibri"/>
              </a:rPr>
              <a:t> </a:t>
            </a:r>
            <a:r>
              <a:rPr sz="1800" dirty="0">
                <a:latin typeface="Calibri"/>
                <a:cs typeface="Calibri"/>
              </a:rPr>
              <a:t>the</a:t>
            </a:r>
            <a:r>
              <a:rPr sz="1800" spc="-55" dirty="0">
                <a:latin typeface="Calibri"/>
                <a:cs typeface="Calibri"/>
              </a:rPr>
              <a:t> </a:t>
            </a:r>
            <a:r>
              <a:rPr sz="1800" spc="-10" dirty="0">
                <a:latin typeface="Calibri"/>
                <a:cs typeface="Calibri"/>
              </a:rPr>
              <a:t>hospital </a:t>
            </a:r>
            <a:r>
              <a:rPr sz="1800" dirty="0">
                <a:latin typeface="Calibri"/>
                <a:cs typeface="Calibri"/>
              </a:rPr>
              <a:t>by</a:t>
            </a:r>
            <a:r>
              <a:rPr sz="1800" spc="-30" dirty="0">
                <a:latin typeface="Calibri"/>
                <a:cs typeface="Calibri"/>
              </a:rPr>
              <a:t> </a:t>
            </a:r>
            <a:r>
              <a:rPr sz="1800" dirty="0">
                <a:latin typeface="Calibri"/>
                <a:cs typeface="Calibri"/>
              </a:rPr>
              <a:t>choice.</a:t>
            </a:r>
            <a:r>
              <a:rPr sz="1800" spc="360" dirty="0">
                <a:latin typeface="Calibri"/>
                <a:cs typeface="Calibri"/>
              </a:rPr>
              <a:t> </a:t>
            </a:r>
            <a:r>
              <a:rPr sz="1800" spc="-10" dirty="0">
                <a:latin typeface="Calibri"/>
                <a:cs typeface="Calibri"/>
              </a:rPr>
              <a:t>Behavioral</a:t>
            </a:r>
            <a:r>
              <a:rPr sz="1800" spc="-50" dirty="0">
                <a:latin typeface="Calibri"/>
                <a:cs typeface="Calibri"/>
              </a:rPr>
              <a:t> </a:t>
            </a:r>
            <a:r>
              <a:rPr sz="1800" spc="-10" dirty="0">
                <a:latin typeface="Calibri"/>
                <a:cs typeface="Calibri"/>
              </a:rPr>
              <a:t>Health </a:t>
            </a:r>
            <a:r>
              <a:rPr sz="1800" dirty="0">
                <a:latin typeface="Calibri"/>
                <a:cs typeface="Calibri"/>
              </a:rPr>
              <a:t>patients</a:t>
            </a:r>
            <a:r>
              <a:rPr sz="1800" spc="-65" dirty="0">
                <a:latin typeface="Calibri"/>
                <a:cs typeface="Calibri"/>
              </a:rPr>
              <a:t> </a:t>
            </a:r>
            <a:r>
              <a:rPr sz="1800" dirty="0">
                <a:latin typeface="Calibri"/>
                <a:cs typeface="Calibri"/>
              </a:rPr>
              <a:t>often</a:t>
            </a:r>
            <a:r>
              <a:rPr sz="1800" spc="-55" dirty="0">
                <a:latin typeface="Calibri"/>
                <a:cs typeface="Calibri"/>
              </a:rPr>
              <a:t> </a:t>
            </a:r>
            <a:r>
              <a:rPr sz="1800" dirty="0">
                <a:latin typeface="Calibri"/>
                <a:cs typeface="Calibri"/>
              </a:rPr>
              <a:t>aren’t,</a:t>
            </a:r>
            <a:r>
              <a:rPr sz="1800" spc="-55" dirty="0">
                <a:latin typeface="Calibri"/>
                <a:cs typeface="Calibri"/>
              </a:rPr>
              <a:t> </a:t>
            </a:r>
            <a:r>
              <a:rPr sz="1800" dirty="0">
                <a:latin typeface="Calibri"/>
                <a:cs typeface="Calibri"/>
              </a:rPr>
              <a:t>so</a:t>
            </a:r>
            <a:r>
              <a:rPr sz="1800" spc="-55" dirty="0">
                <a:latin typeface="Calibri"/>
                <a:cs typeface="Calibri"/>
              </a:rPr>
              <a:t> </a:t>
            </a:r>
            <a:r>
              <a:rPr sz="1800" dirty="0">
                <a:latin typeface="Calibri"/>
                <a:cs typeface="Calibri"/>
              </a:rPr>
              <a:t>they</a:t>
            </a:r>
            <a:r>
              <a:rPr sz="1800" spc="-60" dirty="0">
                <a:latin typeface="Calibri"/>
                <a:cs typeface="Calibri"/>
              </a:rPr>
              <a:t> </a:t>
            </a:r>
            <a:r>
              <a:rPr sz="1800" spc="-20" dirty="0">
                <a:latin typeface="Calibri"/>
                <a:cs typeface="Calibri"/>
              </a:rPr>
              <a:t>will </a:t>
            </a:r>
            <a:r>
              <a:rPr sz="1800" dirty="0">
                <a:latin typeface="Calibri"/>
                <a:cs typeface="Calibri"/>
              </a:rPr>
              <a:t>leave</a:t>
            </a:r>
            <a:r>
              <a:rPr sz="1800" spc="-60" dirty="0">
                <a:latin typeface="Calibri"/>
                <a:cs typeface="Calibri"/>
              </a:rPr>
              <a:t> </a:t>
            </a:r>
            <a:r>
              <a:rPr sz="1800" dirty="0">
                <a:latin typeface="Calibri"/>
                <a:cs typeface="Calibri"/>
              </a:rPr>
              <a:t>if</a:t>
            </a:r>
            <a:r>
              <a:rPr sz="1800" spc="-35" dirty="0">
                <a:latin typeface="Calibri"/>
                <a:cs typeface="Calibri"/>
              </a:rPr>
              <a:t> </a:t>
            </a:r>
            <a:r>
              <a:rPr sz="1800" dirty="0">
                <a:latin typeface="Calibri"/>
                <a:cs typeface="Calibri"/>
              </a:rPr>
              <a:t>they</a:t>
            </a:r>
            <a:r>
              <a:rPr sz="1800" spc="-40" dirty="0">
                <a:latin typeface="Calibri"/>
                <a:cs typeface="Calibri"/>
              </a:rPr>
              <a:t> </a:t>
            </a:r>
            <a:r>
              <a:rPr sz="1800" spc="-20" dirty="0">
                <a:latin typeface="Calibri"/>
                <a:cs typeface="Calibri"/>
              </a:rPr>
              <a:t>can.</a:t>
            </a:r>
            <a:endParaRPr sz="1800">
              <a:latin typeface="Calibri"/>
              <a:cs typeface="Calibri"/>
            </a:endParaRPr>
          </a:p>
        </p:txBody>
      </p:sp>
      <p:grpSp>
        <p:nvGrpSpPr>
          <p:cNvPr id="8" name="object 8"/>
          <p:cNvGrpSpPr/>
          <p:nvPr/>
        </p:nvGrpSpPr>
        <p:grpSpPr>
          <a:xfrm>
            <a:off x="6370339" y="2060511"/>
            <a:ext cx="1336040" cy="1336040"/>
            <a:chOff x="6370339" y="2060511"/>
            <a:chExt cx="1336040" cy="1336040"/>
          </a:xfrm>
        </p:grpSpPr>
        <p:sp>
          <p:nvSpPr>
            <p:cNvPr id="9" name="object 9"/>
            <p:cNvSpPr/>
            <p:nvPr/>
          </p:nvSpPr>
          <p:spPr>
            <a:xfrm>
              <a:off x="6370339" y="2060511"/>
              <a:ext cx="1336040" cy="1336040"/>
            </a:xfrm>
            <a:custGeom>
              <a:avLst/>
              <a:gdLst/>
              <a:ahLst/>
              <a:cxnLst/>
              <a:rect l="l" t="t" r="r" b="b"/>
              <a:pathLst>
                <a:path w="1336040" h="1336039">
                  <a:moveTo>
                    <a:pt x="667956" y="0"/>
                  </a:moveTo>
                  <a:lnTo>
                    <a:pt x="620254" y="1677"/>
                  </a:lnTo>
                  <a:lnTo>
                    <a:pt x="573457" y="6633"/>
                  </a:lnTo>
                  <a:lnTo>
                    <a:pt x="527678" y="14755"/>
                  </a:lnTo>
                  <a:lnTo>
                    <a:pt x="483031" y="25930"/>
                  </a:lnTo>
                  <a:lnTo>
                    <a:pt x="439627" y="40044"/>
                  </a:lnTo>
                  <a:lnTo>
                    <a:pt x="397581" y="56986"/>
                  </a:lnTo>
                  <a:lnTo>
                    <a:pt x="357006" y="76641"/>
                  </a:lnTo>
                  <a:lnTo>
                    <a:pt x="318013" y="98897"/>
                  </a:lnTo>
                  <a:lnTo>
                    <a:pt x="280718" y="123641"/>
                  </a:lnTo>
                  <a:lnTo>
                    <a:pt x="245231" y="150759"/>
                  </a:lnTo>
                  <a:lnTo>
                    <a:pt x="211667" y="180139"/>
                  </a:lnTo>
                  <a:lnTo>
                    <a:pt x="180139" y="211667"/>
                  </a:lnTo>
                  <a:lnTo>
                    <a:pt x="150759" y="245231"/>
                  </a:lnTo>
                  <a:lnTo>
                    <a:pt x="123641" y="280718"/>
                  </a:lnTo>
                  <a:lnTo>
                    <a:pt x="98897" y="318013"/>
                  </a:lnTo>
                  <a:lnTo>
                    <a:pt x="76641" y="357006"/>
                  </a:lnTo>
                  <a:lnTo>
                    <a:pt x="56986" y="397581"/>
                  </a:lnTo>
                  <a:lnTo>
                    <a:pt x="40044" y="439627"/>
                  </a:lnTo>
                  <a:lnTo>
                    <a:pt x="25930" y="483031"/>
                  </a:lnTo>
                  <a:lnTo>
                    <a:pt x="14755" y="527678"/>
                  </a:lnTo>
                  <a:lnTo>
                    <a:pt x="6633" y="573457"/>
                  </a:lnTo>
                  <a:lnTo>
                    <a:pt x="1677" y="620254"/>
                  </a:lnTo>
                  <a:lnTo>
                    <a:pt x="0" y="667956"/>
                  </a:lnTo>
                  <a:lnTo>
                    <a:pt x="1677" y="715658"/>
                  </a:lnTo>
                  <a:lnTo>
                    <a:pt x="6633" y="762455"/>
                  </a:lnTo>
                  <a:lnTo>
                    <a:pt x="14755" y="808234"/>
                  </a:lnTo>
                  <a:lnTo>
                    <a:pt x="25930" y="852881"/>
                  </a:lnTo>
                  <a:lnTo>
                    <a:pt x="40044" y="896285"/>
                  </a:lnTo>
                  <a:lnTo>
                    <a:pt x="56986" y="938331"/>
                  </a:lnTo>
                  <a:lnTo>
                    <a:pt x="76641" y="978906"/>
                  </a:lnTo>
                  <a:lnTo>
                    <a:pt x="98897" y="1017899"/>
                  </a:lnTo>
                  <a:lnTo>
                    <a:pt x="123641" y="1055194"/>
                  </a:lnTo>
                  <a:lnTo>
                    <a:pt x="150759" y="1090681"/>
                  </a:lnTo>
                  <a:lnTo>
                    <a:pt x="180139" y="1124245"/>
                  </a:lnTo>
                  <a:lnTo>
                    <a:pt x="211667" y="1155773"/>
                  </a:lnTo>
                  <a:lnTo>
                    <a:pt x="245231" y="1185153"/>
                  </a:lnTo>
                  <a:lnTo>
                    <a:pt x="280718" y="1212271"/>
                  </a:lnTo>
                  <a:lnTo>
                    <a:pt x="318013" y="1237015"/>
                  </a:lnTo>
                  <a:lnTo>
                    <a:pt x="357006" y="1259271"/>
                  </a:lnTo>
                  <a:lnTo>
                    <a:pt x="397581" y="1278926"/>
                  </a:lnTo>
                  <a:lnTo>
                    <a:pt x="439627" y="1295868"/>
                  </a:lnTo>
                  <a:lnTo>
                    <a:pt x="483031" y="1309982"/>
                  </a:lnTo>
                  <a:lnTo>
                    <a:pt x="527678" y="1321157"/>
                  </a:lnTo>
                  <a:lnTo>
                    <a:pt x="573457" y="1329279"/>
                  </a:lnTo>
                  <a:lnTo>
                    <a:pt x="620254" y="1334235"/>
                  </a:lnTo>
                  <a:lnTo>
                    <a:pt x="667956" y="1335912"/>
                  </a:lnTo>
                  <a:lnTo>
                    <a:pt x="715660" y="1334235"/>
                  </a:lnTo>
                  <a:lnTo>
                    <a:pt x="762458" y="1329279"/>
                  </a:lnTo>
                  <a:lnTo>
                    <a:pt x="808238" y="1321157"/>
                  </a:lnTo>
                  <a:lnTo>
                    <a:pt x="852886" y="1309982"/>
                  </a:lnTo>
                  <a:lnTo>
                    <a:pt x="896290" y="1295868"/>
                  </a:lnTo>
                  <a:lnTo>
                    <a:pt x="938336" y="1278926"/>
                  </a:lnTo>
                  <a:lnTo>
                    <a:pt x="978912" y="1259271"/>
                  </a:lnTo>
                  <a:lnTo>
                    <a:pt x="1017904" y="1237015"/>
                  </a:lnTo>
                  <a:lnTo>
                    <a:pt x="1055200" y="1212271"/>
                  </a:lnTo>
                  <a:lnTo>
                    <a:pt x="1090686" y="1185153"/>
                  </a:lnTo>
                  <a:lnTo>
                    <a:pt x="1124250" y="1155773"/>
                  </a:lnTo>
                  <a:lnTo>
                    <a:pt x="1155778" y="1124245"/>
                  </a:lnTo>
                  <a:lnTo>
                    <a:pt x="1185157" y="1090681"/>
                  </a:lnTo>
                  <a:lnTo>
                    <a:pt x="1212275" y="1055194"/>
                  </a:lnTo>
                  <a:lnTo>
                    <a:pt x="1237018" y="1017899"/>
                  </a:lnTo>
                  <a:lnTo>
                    <a:pt x="1259273" y="978906"/>
                  </a:lnTo>
                  <a:lnTo>
                    <a:pt x="1278928" y="938331"/>
                  </a:lnTo>
                  <a:lnTo>
                    <a:pt x="1295869" y="896285"/>
                  </a:lnTo>
                  <a:lnTo>
                    <a:pt x="1309983" y="852881"/>
                  </a:lnTo>
                  <a:lnTo>
                    <a:pt x="1321158" y="808234"/>
                  </a:lnTo>
                  <a:lnTo>
                    <a:pt x="1329280" y="762455"/>
                  </a:lnTo>
                  <a:lnTo>
                    <a:pt x="1334235" y="715658"/>
                  </a:lnTo>
                  <a:lnTo>
                    <a:pt x="1335913" y="667956"/>
                  </a:lnTo>
                  <a:lnTo>
                    <a:pt x="1334235" y="620254"/>
                  </a:lnTo>
                  <a:lnTo>
                    <a:pt x="1329280" y="573457"/>
                  </a:lnTo>
                  <a:lnTo>
                    <a:pt x="1321158" y="527678"/>
                  </a:lnTo>
                  <a:lnTo>
                    <a:pt x="1309983" y="483031"/>
                  </a:lnTo>
                  <a:lnTo>
                    <a:pt x="1295869" y="439627"/>
                  </a:lnTo>
                  <a:lnTo>
                    <a:pt x="1278928" y="397581"/>
                  </a:lnTo>
                  <a:lnTo>
                    <a:pt x="1259273" y="357006"/>
                  </a:lnTo>
                  <a:lnTo>
                    <a:pt x="1237018" y="318013"/>
                  </a:lnTo>
                  <a:lnTo>
                    <a:pt x="1212275" y="280718"/>
                  </a:lnTo>
                  <a:lnTo>
                    <a:pt x="1185157" y="245231"/>
                  </a:lnTo>
                  <a:lnTo>
                    <a:pt x="1155778" y="211667"/>
                  </a:lnTo>
                  <a:lnTo>
                    <a:pt x="1124250" y="180139"/>
                  </a:lnTo>
                  <a:lnTo>
                    <a:pt x="1090686" y="150759"/>
                  </a:lnTo>
                  <a:lnTo>
                    <a:pt x="1055200" y="123641"/>
                  </a:lnTo>
                  <a:lnTo>
                    <a:pt x="1017904" y="98897"/>
                  </a:lnTo>
                  <a:lnTo>
                    <a:pt x="978912" y="76641"/>
                  </a:lnTo>
                  <a:lnTo>
                    <a:pt x="938336" y="56986"/>
                  </a:lnTo>
                  <a:lnTo>
                    <a:pt x="896290" y="40044"/>
                  </a:lnTo>
                  <a:lnTo>
                    <a:pt x="852886" y="25930"/>
                  </a:lnTo>
                  <a:lnTo>
                    <a:pt x="808238" y="14755"/>
                  </a:lnTo>
                  <a:lnTo>
                    <a:pt x="762458" y="6633"/>
                  </a:lnTo>
                  <a:lnTo>
                    <a:pt x="715660" y="1677"/>
                  </a:lnTo>
                  <a:lnTo>
                    <a:pt x="667956" y="0"/>
                  </a:lnTo>
                  <a:close/>
                </a:path>
              </a:pathLst>
            </a:custGeom>
            <a:solidFill>
              <a:srgbClr val="D2DEEE"/>
            </a:solidFill>
          </p:spPr>
          <p:txBody>
            <a:bodyPr wrap="square" lIns="0" tIns="0" rIns="0" bIns="0" rtlCol="0"/>
            <a:lstStyle/>
            <a:p>
              <a:endParaRPr/>
            </a:p>
          </p:txBody>
        </p:sp>
        <p:pic>
          <p:nvPicPr>
            <p:cNvPr id="10" name="object 10"/>
            <p:cNvPicPr/>
            <p:nvPr/>
          </p:nvPicPr>
          <p:blipFill>
            <a:blip r:embed="Rf68e5f42dd35424d" cstate="print"/>
            <a:stretch>
              <a:fillRect/>
            </a:stretch>
          </p:blipFill>
          <p:spPr>
            <a:xfrm>
              <a:off x="6794518" y="2820116"/>
              <a:ext cx="111719" cy="111781"/>
            </a:xfrm>
            <a:prstGeom prst="rect">
              <a:avLst/>
            </a:prstGeom>
          </p:spPr>
        </p:pic>
        <p:pic>
          <p:nvPicPr>
            <p:cNvPr id="11" name="object 11"/>
            <p:cNvPicPr/>
            <p:nvPr/>
          </p:nvPicPr>
          <p:blipFill>
            <a:blip r:embed="R2b84d7c7f9d9456c" cstate="print"/>
            <a:stretch>
              <a:fillRect/>
            </a:stretch>
          </p:blipFill>
          <p:spPr>
            <a:xfrm>
              <a:off x="7193515" y="2820116"/>
              <a:ext cx="111719" cy="111781"/>
            </a:xfrm>
            <a:prstGeom prst="rect">
              <a:avLst/>
            </a:prstGeom>
          </p:spPr>
        </p:pic>
        <p:sp>
          <p:nvSpPr>
            <p:cNvPr id="12" name="object 12"/>
            <p:cNvSpPr/>
            <p:nvPr/>
          </p:nvSpPr>
          <p:spPr>
            <a:xfrm>
              <a:off x="6722699" y="2524693"/>
              <a:ext cx="638810" cy="351790"/>
            </a:xfrm>
            <a:custGeom>
              <a:avLst/>
              <a:gdLst/>
              <a:ahLst/>
              <a:cxnLst/>
              <a:rect l="l" t="t" r="r" b="b"/>
              <a:pathLst>
                <a:path w="638809" h="351789">
                  <a:moveTo>
                    <a:pt x="478796" y="63875"/>
                  </a:moveTo>
                  <a:lnTo>
                    <a:pt x="414956" y="63875"/>
                  </a:lnTo>
                  <a:lnTo>
                    <a:pt x="414956" y="23953"/>
                  </a:lnTo>
                  <a:lnTo>
                    <a:pt x="416838" y="14629"/>
                  </a:lnTo>
                  <a:lnTo>
                    <a:pt x="421968" y="7015"/>
                  </a:lnTo>
                  <a:lnTo>
                    <a:pt x="429577" y="1882"/>
                  </a:lnTo>
                  <a:lnTo>
                    <a:pt x="438896" y="0"/>
                  </a:lnTo>
                  <a:lnTo>
                    <a:pt x="454856" y="0"/>
                  </a:lnTo>
                  <a:lnTo>
                    <a:pt x="464175" y="1882"/>
                  </a:lnTo>
                  <a:lnTo>
                    <a:pt x="471784" y="7015"/>
                  </a:lnTo>
                  <a:lnTo>
                    <a:pt x="476915" y="14629"/>
                  </a:lnTo>
                  <a:lnTo>
                    <a:pt x="478796" y="23953"/>
                  </a:lnTo>
                  <a:lnTo>
                    <a:pt x="478796" y="63875"/>
                  </a:lnTo>
                  <a:close/>
                </a:path>
                <a:path w="638809" h="351789">
                  <a:moveTo>
                    <a:pt x="47879" y="351313"/>
                  </a:moveTo>
                  <a:lnTo>
                    <a:pt x="31919" y="351313"/>
                  </a:lnTo>
                  <a:lnTo>
                    <a:pt x="19495" y="348803"/>
                  </a:lnTo>
                  <a:lnTo>
                    <a:pt x="9349" y="341958"/>
                  </a:lnTo>
                  <a:lnTo>
                    <a:pt x="2508" y="331806"/>
                  </a:lnTo>
                  <a:lnTo>
                    <a:pt x="0" y="319375"/>
                  </a:lnTo>
                  <a:lnTo>
                    <a:pt x="0" y="47906"/>
                  </a:lnTo>
                  <a:lnTo>
                    <a:pt x="2508" y="35475"/>
                  </a:lnTo>
                  <a:lnTo>
                    <a:pt x="9349" y="25323"/>
                  </a:lnTo>
                  <a:lnTo>
                    <a:pt x="19495" y="18478"/>
                  </a:lnTo>
                  <a:lnTo>
                    <a:pt x="31919" y="15968"/>
                  </a:lnTo>
                  <a:lnTo>
                    <a:pt x="383037" y="15968"/>
                  </a:lnTo>
                  <a:lnTo>
                    <a:pt x="395461" y="18478"/>
                  </a:lnTo>
                  <a:lnTo>
                    <a:pt x="405607" y="25323"/>
                  </a:lnTo>
                  <a:lnTo>
                    <a:pt x="412448" y="35475"/>
                  </a:lnTo>
                  <a:lnTo>
                    <a:pt x="414956" y="47906"/>
                  </a:lnTo>
                  <a:lnTo>
                    <a:pt x="414956" y="63875"/>
                  </a:lnTo>
                  <a:lnTo>
                    <a:pt x="494756" y="63875"/>
                  </a:lnTo>
                  <a:lnTo>
                    <a:pt x="515197" y="67412"/>
                  </a:lnTo>
                  <a:lnTo>
                    <a:pt x="515751" y="67707"/>
                  </a:lnTo>
                  <a:lnTo>
                    <a:pt x="207478" y="67707"/>
                  </a:lnTo>
                  <a:lnTo>
                    <a:pt x="207478" y="92139"/>
                  </a:lnTo>
                  <a:lnTo>
                    <a:pt x="165583" y="92139"/>
                  </a:lnTo>
                  <a:lnTo>
                    <a:pt x="141643" y="133658"/>
                  </a:lnTo>
                  <a:lnTo>
                    <a:pt x="183538" y="157612"/>
                  </a:lnTo>
                  <a:lnTo>
                    <a:pt x="141643" y="181565"/>
                  </a:lnTo>
                  <a:lnTo>
                    <a:pt x="165583" y="223084"/>
                  </a:lnTo>
                  <a:lnTo>
                    <a:pt x="207478" y="223084"/>
                  </a:lnTo>
                  <a:lnTo>
                    <a:pt x="207478" y="247516"/>
                  </a:lnTo>
                  <a:lnTo>
                    <a:pt x="638395" y="247516"/>
                  </a:lnTo>
                  <a:lnTo>
                    <a:pt x="638395" y="271469"/>
                  </a:lnTo>
                  <a:lnTo>
                    <a:pt x="127679" y="271469"/>
                  </a:lnTo>
                  <a:lnTo>
                    <a:pt x="96616" y="277743"/>
                  </a:lnTo>
                  <a:lnTo>
                    <a:pt x="71251" y="294854"/>
                  </a:lnTo>
                  <a:lnTo>
                    <a:pt x="54150" y="320234"/>
                  </a:lnTo>
                  <a:lnTo>
                    <a:pt x="47879" y="351313"/>
                  </a:lnTo>
                  <a:close/>
                </a:path>
                <a:path w="638809" h="351789">
                  <a:moveTo>
                    <a:pt x="255497" y="116093"/>
                  </a:moveTo>
                  <a:lnTo>
                    <a:pt x="255358" y="116093"/>
                  </a:lnTo>
                  <a:lnTo>
                    <a:pt x="255358" y="67707"/>
                  </a:lnTo>
                  <a:lnTo>
                    <a:pt x="515751" y="67707"/>
                  </a:lnTo>
                  <a:lnTo>
                    <a:pt x="533079" y="76933"/>
                  </a:lnTo>
                  <a:lnTo>
                    <a:pt x="547162" y="91502"/>
                  </a:lnTo>
                  <a:lnTo>
                    <a:pt x="547470" y="92139"/>
                  </a:lnTo>
                  <a:lnTo>
                    <a:pt x="297392" y="92139"/>
                  </a:lnTo>
                  <a:lnTo>
                    <a:pt x="255497" y="116093"/>
                  </a:lnTo>
                  <a:close/>
                </a:path>
                <a:path w="638809" h="351789">
                  <a:moveTo>
                    <a:pt x="207478" y="116093"/>
                  </a:moveTo>
                  <a:lnTo>
                    <a:pt x="165583" y="92139"/>
                  </a:lnTo>
                  <a:lnTo>
                    <a:pt x="207478" y="92139"/>
                  </a:lnTo>
                  <a:lnTo>
                    <a:pt x="207478" y="116093"/>
                  </a:lnTo>
                  <a:close/>
                </a:path>
                <a:path w="638809" h="351789">
                  <a:moveTo>
                    <a:pt x="633924" y="223563"/>
                  </a:moveTo>
                  <a:lnTo>
                    <a:pt x="297252" y="223563"/>
                  </a:lnTo>
                  <a:lnTo>
                    <a:pt x="321192" y="182044"/>
                  </a:lnTo>
                  <a:lnTo>
                    <a:pt x="279160" y="157612"/>
                  </a:lnTo>
                  <a:lnTo>
                    <a:pt x="279437" y="157612"/>
                  </a:lnTo>
                  <a:lnTo>
                    <a:pt x="321332" y="133658"/>
                  </a:lnTo>
                  <a:lnTo>
                    <a:pt x="321146" y="133658"/>
                  </a:lnTo>
                  <a:lnTo>
                    <a:pt x="297206" y="92139"/>
                  </a:lnTo>
                  <a:lnTo>
                    <a:pt x="547470" y="92139"/>
                  </a:lnTo>
                  <a:lnTo>
                    <a:pt x="549247" y="95812"/>
                  </a:lnTo>
                  <a:lnTo>
                    <a:pt x="446876" y="95812"/>
                  </a:lnTo>
                  <a:lnTo>
                    <a:pt x="446876" y="175656"/>
                  </a:lnTo>
                  <a:lnTo>
                    <a:pt x="576280" y="175656"/>
                  </a:lnTo>
                  <a:lnTo>
                    <a:pt x="577787" y="177916"/>
                  </a:lnTo>
                  <a:lnTo>
                    <a:pt x="583333" y="182044"/>
                  </a:lnTo>
                  <a:lnTo>
                    <a:pt x="625627" y="213981"/>
                  </a:lnTo>
                  <a:lnTo>
                    <a:pt x="631012" y="219103"/>
                  </a:lnTo>
                  <a:lnTo>
                    <a:pt x="633924" y="223563"/>
                  </a:lnTo>
                  <a:close/>
                </a:path>
                <a:path w="638809" h="351789">
                  <a:moveTo>
                    <a:pt x="576280" y="175656"/>
                  </a:moveTo>
                  <a:lnTo>
                    <a:pt x="541837" y="175656"/>
                  </a:lnTo>
                  <a:lnTo>
                    <a:pt x="541837" y="174858"/>
                  </a:lnTo>
                  <a:lnTo>
                    <a:pt x="541039" y="174858"/>
                  </a:lnTo>
                  <a:lnTo>
                    <a:pt x="541039" y="174059"/>
                  </a:lnTo>
                  <a:lnTo>
                    <a:pt x="525080" y="118967"/>
                  </a:lnTo>
                  <a:lnTo>
                    <a:pt x="520839" y="109504"/>
                  </a:lnTo>
                  <a:lnTo>
                    <a:pt x="513919" y="102144"/>
                  </a:lnTo>
                  <a:lnTo>
                    <a:pt x="504998" y="97407"/>
                  </a:lnTo>
                  <a:lnTo>
                    <a:pt x="494756" y="95812"/>
                  </a:lnTo>
                  <a:lnTo>
                    <a:pt x="549247" y="95812"/>
                  </a:lnTo>
                  <a:lnTo>
                    <a:pt x="556201" y="110184"/>
                  </a:lnTo>
                  <a:lnTo>
                    <a:pt x="572161" y="165277"/>
                  </a:lnTo>
                  <a:lnTo>
                    <a:pt x="573837" y="171991"/>
                  </a:lnTo>
                  <a:lnTo>
                    <a:pt x="576280" y="175656"/>
                  </a:lnTo>
                  <a:close/>
                </a:path>
                <a:path w="638809" h="351789">
                  <a:moveTo>
                    <a:pt x="207478" y="223084"/>
                  </a:moveTo>
                  <a:lnTo>
                    <a:pt x="165583" y="223084"/>
                  </a:lnTo>
                  <a:lnTo>
                    <a:pt x="207478" y="199130"/>
                  </a:lnTo>
                  <a:lnTo>
                    <a:pt x="207478" y="223084"/>
                  </a:lnTo>
                  <a:close/>
                </a:path>
                <a:path w="638809" h="351789">
                  <a:moveTo>
                    <a:pt x="638395" y="247516"/>
                  </a:moveTo>
                  <a:lnTo>
                    <a:pt x="255358" y="247516"/>
                  </a:lnTo>
                  <a:lnTo>
                    <a:pt x="255358" y="199609"/>
                  </a:lnTo>
                  <a:lnTo>
                    <a:pt x="297252" y="223563"/>
                  </a:lnTo>
                  <a:lnTo>
                    <a:pt x="633924" y="223563"/>
                  </a:lnTo>
                  <a:lnTo>
                    <a:pt x="635024" y="225247"/>
                  </a:lnTo>
                  <a:lnTo>
                    <a:pt x="637530" y="232146"/>
                  </a:lnTo>
                  <a:lnTo>
                    <a:pt x="638395" y="239531"/>
                  </a:lnTo>
                  <a:lnTo>
                    <a:pt x="638395" y="247516"/>
                  </a:lnTo>
                  <a:close/>
                </a:path>
                <a:path w="638809" h="351789">
                  <a:moveTo>
                    <a:pt x="446876" y="351313"/>
                  </a:moveTo>
                  <a:lnTo>
                    <a:pt x="207478" y="351313"/>
                  </a:lnTo>
                  <a:lnTo>
                    <a:pt x="201207" y="320234"/>
                  </a:lnTo>
                  <a:lnTo>
                    <a:pt x="184106" y="294854"/>
                  </a:lnTo>
                  <a:lnTo>
                    <a:pt x="158741" y="277743"/>
                  </a:lnTo>
                  <a:lnTo>
                    <a:pt x="127679" y="271469"/>
                  </a:lnTo>
                  <a:lnTo>
                    <a:pt x="526676" y="271469"/>
                  </a:lnTo>
                  <a:lnTo>
                    <a:pt x="495613" y="277743"/>
                  </a:lnTo>
                  <a:lnTo>
                    <a:pt x="470248" y="294854"/>
                  </a:lnTo>
                  <a:lnTo>
                    <a:pt x="453147" y="320234"/>
                  </a:lnTo>
                  <a:lnTo>
                    <a:pt x="446876" y="351313"/>
                  </a:lnTo>
                  <a:close/>
                </a:path>
                <a:path w="638809" h="351789">
                  <a:moveTo>
                    <a:pt x="606475" y="351313"/>
                  </a:moveTo>
                  <a:lnTo>
                    <a:pt x="600204" y="320234"/>
                  </a:lnTo>
                  <a:lnTo>
                    <a:pt x="583103" y="294854"/>
                  </a:lnTo>
                  <a:lnTo>
                    <a:pt x="557738" y="277743"/>
                  </a:lnTo>
                  <a:lnTo>
                    <a:pt x="526676" y="271469"/>
                  </a:lnTo>
                  <a:lnTo>
                    <a:pt x="638395" y="271469"/>
                  </a:lnTo>
                  <a:lnTo>
                    <a:pt x="638395" y="319375"/>
                  </a:lnTo>
                  <a:lnTo>
                    <a:pt x="635886" y="331806"/>
                  </a:lnTo>
                  <a:lnTo>
                    <a:pt x="629045" y="341958"/>
                  </a:lnTo>
                  <a:lnTo>
                    <a:pt x="618899" y="348803"/>
                  </a:lnTo>
                  <a:lnTo>
                    <a:pt x="606475" y="351313"/>
                  </a:lnTo>
                  <a:close/>
                </a:path>
              </a:pathLst>
            </a:custGeom>
            <a:solidFill>
              <a:srgbClr val="52C9B8"/>
            </a:solidFill>
          </p:spPr>
          <p:txBody>
            <a:bodyPr wrap="square" lIns="0" tIns="0" rIns="0" bIns="0" rtlCol="0"/>
            <a:lstStyle/>
            <a:p>
              <a:endParaRPr/>
            </a:p>
          </p:txBody>
        </p:sp>
        <p:sp>
          <p:nvSpPr>
            <p:cNvPr id="13" name="object 13"/>
            <p:cNvSpPr/>
            <p:nvPr/>
          </p:nvSpPr>
          <p:spPr>
            <a:xfrm>
              <a:off x="6650875" y="2341054"/>
              <a:ext cx="775335" cy="775335"/>
            </a:xfrm>
            <a:custGeom>
              <a:avLst/>
              <a:gdLst/>
              <a:ahLst/>
              <a:cxnLst/>
              <a:rect l="l" t="t" r="r" b="b"/>
              <a:pathLst>
                <a:path w="775334" h="775335">
                  <a:moveTo>
                    <a:pt x="0" y="0"/>
                  </a:moveTo>
                  <a:lnTo>
                    <a:pt x="774826" y="0"/>
                  </a:lnTo>
                  <a:lnTo>
                    <a:pt x="774826" y="774826"/>
                  </a:lnTo>
                  <a:lnTo>
                    <a:pt x="0" y="774826"/>
                  </a:lnTo>
                  <a:lnTo>
                    <a:pt x="0" y="0"/>
                  </a:lnTo>
                  <a:close/>
                </a:path>
              </a:pathLst>
            </a:custGeom>
            <a:ln w="12700">
              <a:solidFill>
                <a:srgbClr val="FFFFFF"/>
              </a:solidFill>
            </a:ln>
          </p:spPr>
          <p:txBody>
            <a:bodyPr wrap="square" lIns="0" tIns="0" rIns="0" bIns="0" rtlCol="0"/>
            <a:lstStyle/>
            <a:p>
              <a:endParaRPr/>
            </a:p>
          </p:txBody>
        </p:sp>
      </p:grpSp>
      <p:sp>
        <p:nvSpPr>
          <p:cNvPr id="14" name="object 14"/>
          <p:cNvSpPr txBox="1"/>
          <p:nvPr/>
        </p:nvSpPr>
        <p:spPr>
          <a:xfrm>
            <a:off x="7979821" y="2286475"/>
            <a:ext cx="2981960" cy="857885"/>
          </a:xfrm>
          <a:prstGeom prst="rect">
            <a:avLst/>
          </a:prstGeom>
        </p:spPr>
        <p:txBody>
          <a:bodyPr vert="horz" wrap="square" lIns="0" tIns="7620" rIns="0" bIns="0" rtlCol="0">
            <a:spAutoFit/>
          </a:bodyPr>
          <a:lstStyle/>
          <a:p>
            <a:pPr marL="12700" marR="5080" algn="just">
              <a:lnSpc>
                <a:spcPct val="101699"/>
              </a:lnSpc>
              <a:spcBef>
                <a:spcPts val="60"/>
              </a:spcBef>
            </a:pPr>
            <a:r>
              <a:rPr sz="1800" dirty="0">
                <a:latin typeface="Calibri"/>
                <a:cs typeface="Calibri"/>
              </a:rPr>
              <a:t>Acute</a:t>
            </a:r>
            <a:r>
              <a:rPr sz="1800" spc="-50" dirty="0">
                <a:latin typeface="Calibri"/>
                <a:cs typeface="Calibri"/>
              </a:rPr>
              <a:t> </a:t>
            </a:r>
            <a:r>
              <a:rPr sz="1800" dirty="0">
                <a:latin typeface="Calibri"/>
                <a:cs typeface="Calibri"/>
              </a:rPr>
              <a:t>patients</a:t>
            </a:r>
            <a:r>
              <a:rPr sz="1800" spc="-55" dirty="0">
                <a:latin typeface="Calibri"/>
                <a:cs typeface="Calibri"/>
              </a:rPr>
              <a:t> </a:t>
            </a:r>
            <a:r>
              <a:rPr sz="1800" dirty="0">
                <a:latin typeface="Calibri"/>
                <a:cs typeface="Calibri"/>
              </a:rPr>
              <a:t>can</a:t>
            </a:r>
            <a:r>
              <a:rPr sz="1800" spc="-55" dirty="0">
                <a:latin typeface="Calibri"/>
                <a:cs typeface="Calibri"/>
              </a:rPr>
              <a:t> </a:t>
            </a:r>
            <a:r>
              <a:rPr sz="1800" dirty="0">
                <a:latin typeface="Calibri"/>
                <a:cs typeface="Calibri"/>
              </a:rPr>
              <a:t>be</a:t>
            </a:r>
            <a:r>
              <a:rPr sz="1800" spc="-55" dirty="0">
                <a:latin typeface="Calibri"/>
                <a:cs typeface="Calibri"/>
              </a:rPr>
              <a:t> </a:t>
            </a:r>
            <a:r>
              <a:rPr sz="1800" spc="-10" dirty="0">
                <a:latin typeface="Calibri"/>
                <a:cs typeface="Calibri"/>
              </a:rPr>
              <a:t>cohorted. Behavioral</a:t>
            </a:r>
            <a:r>
              <a:rPr sz="1800" spc="-65" dirty="0">
                <a:latin typeface="Calibri"/>
                <a:cs typeface="Calibri"/>
              </a:rPr>
              <a:t> </a:t>
            </a:r>
            <a:r>
              <a:rPr sz="1800" dirty="0">
                <a:latin typeface="Calibri"/>
                <a:cs typeface="Calibri"/>
              </a:rPr>
              <a:t>Health</a:t>
            </a:r>
            <a:r>
              <a:rPr sz="1800" spc="-45" dirty="0">
                <a:latin typeface="Calibri"/>
                <a:cs typeface="Calibri"/>
              </a:rPr>
              <a:t> </a:t>
            </a:r>
            <a:r>
              <a:rPr sz="1800" dirty="0">
                <a:latin typeface="Calibri"/>
                <a:cs typeface="Calibri"/>
              </a:rPr>
              <a:t>patients</a:t>
            </a:r>
            <a:r>
              <a:rPr sz="1800" spc="-55" dirty="0">
                <a:latin typeface="Calibri"/>
                <a:cs typeface="Calibri"/>
              </a:rPr>
              <a:t> </a:t>
            </a:r>
            <a:r>
              <a:rPr sz="1800" spc="-25" dirty="0">
                <a:latin typeface="Calibri"/>
                <a:cs typeface="Calibri"/>
              </a:rPr>
              <a:t>may </a:t>
            </a:r>
            <a:r>
              <a:rPr sz="1800" dirty="0">
                <a:latin typeface="Calibri"/>
                <a:cs typeface="Calibri"/>
              </a:rPr>
              <a:t>need</a:t>
            </a:r>
            <a:r>
              <a:rPr sz="1800" spc="-40" dirty="0">
                <a:latin typeface="Calibri"/>
                <a:cs typeface="Calibri"/>
              </a:rPr>
              <a:t> </a:t>
            </a:r>
            <a:r>
              <a:rPr sz="1800" dirty="0">
                <a:latin typeface="Calibri"/>
                <a:cs typeface="Calibri"/>
              </a:rPr>
              <a:t>to</a:t>
            </a:r>
            <a:r>
              <a:rPr sz="1800" spc="-30" dirty="0">
                <a:latin typeface="Calibri"/>
                <a:cs typeface="Calibri"/>
              </a:rPr>
              <a:t> </a:t>
            </a:r>
            <a:r>
              <a:rPr sz="1800" dirty="0">
                <a:latin typeface="Calibri"/>
                <a:cs typeface="Calibri"/>
              </a:rPr>
              <a:t>be</a:t>
            </a:r>
            <a:r>
              <a:rPr sz="1800" spc="-35" dirty="0">
                <a:latin typeface="Calibri"/>
                <a:cs typeface="Calibri"/>
              </a:rPr>
              <a:t> </a:t>
            </a:r>
            <a:r>
              <a:rPr sz="1800" spc="-10" dirty="0">
                <a:latin typeface="Calibri"/>
                <a:cs typeface="Calibri"/>
              </a:rPr>
              <a:t>separated.</a:t>
            </a:r>
            <a:endParaRPr sz="1800">
              <a:latin typeface="Calibri"/>
              <a:cs typeface="Calibri"/>
            </a:endParaRPr>
          </a:p>
        </p:txBody>
      </p:sp>
      <p:grpSp>
        <p:nvGrpSpPr>
          <p:cNvPr id="15" name="object 15"/>
          <p:cNvGrpSpPr/>
          <p:nvPr/>
        </p:nvGrpSpPr>
        <p:grpSpPr>
          <a:xfrm>
            <a:off x="1050535" y="4039886"/>
            <a:ext cx="1336040" cy="1336040"/>
            <a:chOff x="1050535" y="4039886"/>
            <a:chExt cx="1336040" cy="1336040"/>
          </a:xfrm>
        </p:grpSpPr>
        <p:sp>
          <p:nvSpPr>
            <p:cNvPr id="16" name="object 16"/>
            <p:cNvSpPr/>
            <p:nvPr/>
          </p:nvSpPr>
          <p:spPr>
            <a:xfrm>
              <a:off x="1050535" y="4039886"/>
              <a:ext cx="1336040" cy="1336040"/>
            </a:xfrm>
            <a:custGeom>
              <a:avLst/>
              <a:gdLst/>
              <a:ahLst/>
              <a:cxnLst/>
              <a:rect l="l" t="t" r="r" b="b"/>
              <a:pathLst>
                <a:path w="1336039" h="1336039">
                  <a:moveTo>
                    <a:pt x="667956" y="0"/>
                  </a:moveTo>
                  <a:lnTo>
                    <a:pt x="620254" y="1677"/>
                  </a:lnTo>
                  <a:lnTo>
                    <a:pt x="573457" y="6633"/>
                  </a:lnTo>
                  <a:lnTo>
                    <a:pt x="527678" y="14755"/>
                  </a:lnTo>
                  <a:lnTo>
                    <a:pt x="483031" y="25930"/>
                  </a:lnTo>
                  <a:lnTo>
                    <a:pt x="439627" y="40044"/>
                  </a:lnTo>
                  <a:lnTo>
                    <a:pt x="397581" y="56986"/>
                  </a:lnTo>
                  <a:lnTo>
                    <a:pt x="357006" y="76641"/>
                  </a:lnTo>
                  <a:lnTo>
                    <a:pt x="318013" y="98897"/>
                  </a:lnTo>
                  <a:lnTo>
                    <a:pt x="280718" y="123641"/>
                  </a:lnTo>
                  <a:lnTo>
                    <a:pt x="245231" y="150759"/>
                  </a:lnTo>
                  <a:lnTo>
                    <a:pt x="211667" y="180139"/>
                  </a:lnTo>
                  <a:lnTo>
                    <a:pt x="180139" y="211667"/>
                  </a:lnTo>
                  <a:lnTo>
                    <a:pt x="150759" y="245231"/>
                  </a:lnTo>
                  <a:lnTo>
                    <a:pt x="123641" y="280718"/>
                  </a:lnTo>
                  <a:lnTo>
                    <a:pt x="98897" y="318013"/>
                  </a:lnTo>
                  <a:lnTo>
                    <a:pt x="76641" y="357006"/>
                  </a:lnTo>
                  <a:lnTo>
                    <a:pt x="56986" y="397581"/>
                  </a:lnTo>
                  <a:lnTo>
                    <a:pt x="40044" y="439627"/>
                  </a:lnTo>
                  <a:lnTo>
                    <a:pt x="25930" y="483031"/>
                  </a:lnTo>
                  <a:lnTo>
                    <a:pt x="14755" y="527678"/>
                  </a:lnTo>
                  <a:lnTo>
                    <a:pt x="6633" y="573457"/>
                  </a:lnTo>
                  <a:lnTo>
                    <a:pt x="1677" y="620254"/>
                  </a:lnTo>
                  <a:lnTo>
                    <a:pt x="0" y="667956"/>
                  </a:lnTo>
                  <a:lnTo>
                    <a:pt x="1677" y="715658"/>
                  </a:lnTo>
                  <a:lnTo>
                    <a:pt x="6633" y="762455"/>
                  </a:lnTo>
                  <a:lnTo>
                    <a:pt x="14755" y="808234"/>
                  </a:lnTo>
                  <a:lnTo>
                    <a:pt x="25930" y="852881"/>
                  </a:lnTo>
                  <a:lnTo>
                    <a:pt x="40044" y="896285"/>
                  </a:lnTo>
                  <a:lnTo>
                    <a:pt x="56986" y="938331"/>
                  </a:lnTo>
                  <a:lnTo>
                    <a:pt x="76641" y="978906"/>
                  </a:lnTo>
                  <a:lnTo>
                    <a:pt x="98897" y="1017899"/>
                  </a:lnTo>
                  <a:lnTo>
                    <a:pt x="123641" y="1055194"/>
                  </a:lnTo>
                  <a:lnTo>
                    <a:pt x="150759" y="1090681"/>
                  </a:lnTo>
                  <a:lnTo>
                    <a:pt x="180139" y="1124245"/>
                  </a:lnTo>
                  <a:lnTo>
                    <a:pt x="211667" y="1155773"/>
                  </a:lnTo>
                  <a:lnTo>
                    <a:pt x="245231" y="1185153"/>
                  </a:lnTo>
                  <a:lnTo>
                    <a:pt x="280718" y="1212271"/>
                  </a:lnTo>
                  <a:lnTo>
                    <a:pt x="318013" y="1237015"/>
                  </a:lnTo>
                  <a:lnTo>
                    <a:pt x="357006" y="1259271"/>
                  </a:lnTo>
                  <a:lnTo>
                    <a:pt x="397581" y="1278926"/>
                  </a:lnTo>
                  <a:lnTo>
                    <a:pt x="439627" y="1295868"/>
                  </a:lnTo>
                  <a:lnTo>
                    <a:pt x="483031" y="1309982"/>
                  </a:lnTo>
                  <a:lnTo>
                    <a:pt x="527678" y="1321157"/>
                  </a:lnTo>
                  <a:lnTo>
                    <a:pt x="573457" y="1329279"/>
                  </a:lnTo>
                  <a:lnTo>
                    <a:pt x="620254" y="1334235"/>
                  </a:lnTo>
                  <a:lnTo>
                    <a:pt x="667956" y="1335912"/>
                  </a:lnTo>
                  <a:lnTo>
                    <a:pt x="715660" y="1334235"/>
                  </a:lnTo>
                  <a:lnTo>
                    <a:pt x="762458" y="1329279"/>
                  </a:lnTo>
                  <a:lnTo>
                    <a:pt x="808238" y="1321157"/>
                  </a:lnTo>
                  <a:lnTo>
                    <a:pt x="852886" y="1309982"/>
                  </a:lnTo>
                  <a:lnTo>
                    <a:pt x="896290" y="1295868"/>
                  </a:lnTo>
                  <a:lnTo>
                    <a:pt x="938336" y="1278926"/>
                  </a:lnTo>
                  <a:lnTo>
                    <a:pt x="978912" y="1259271"/>
                  </a:lnTo>
                  <a:lnTo>
                    <a:pt x="1017904" y="1237015"/>
                  </a:lnTo>
                  <a:lnTo>
                    <a:pt x="1055200" y="1212271"/>
                  </a:lnTo>
                  <a:lnTo>
                    <a:pt x="1090686" y="1185153"/>
                  </a:lnTo>
                  <a:lnTo>
                    <a:pt x="1124250" y="1155773"/>
                  </a:lnTo>
                  <a:lnTo>
                    <a:pt x="1155778" y="1124245"/>
                  </a:lnTo>
                  <a:lnTo>
                    <a:pt x="1185157" y="1090681"/>
                  </a:lnTo>
                  <a:lnTo>
                    <a:pt x="1212275" y="1055194"/>
                  </a:lnTo>
                  <a:lnTo>
                    <a:pt x="1237018" y="1017899"/>
                  </a:lnTo>
                  <a:lnTo>
                    <a:pt x="1259273" y="978906"/>
                  </a:lnTo>
                  <a:lnTo>
                    <a:pt x="1278928" y="938331"/>
                  </a:lnTo>
                  <a:lnTo>
                    <a:pt x="1295869" y="896285"/>
                  </a:lnTo>
                  <a:lnTo>
                    <a:pt x="1309983" y="852881"/>
                  </a:lnTo>
                  <a:lnTo>
                    <a:pt x="1321158" y="808234"/>
                  </a:lnTo>
                  <a:lnTo>
                    <a:pt x="1329280" y="762455"/>
                  </a:lnTo>
                  <a:lnTo>
                    <a:pt x="1334235" y="715658"/>
                  </a:lnTo>
                  <a:lnTo>
                    <a:pt x="1335913" y="667956"/>
                  </a:lnTo>
                  <a:lnTo>
                    <a:pt x="1334235" y="620254"/>
                  </a:lnTo>
                  <a:lnTo>
                    <a:pt x="1329280" y="573457"/>
                  </a:lnTo>
                  <a:lnTo>
                    <a:pt x="1321158" y="527678"/>
                  </a:lnTo>
                  <a:lnTo>
                    <a:pt x="1309983" y="483031"/>
                  </a:lnTo>
                  <a:lnTo>
                    <a:pt x="1295869" y="439627"/>
                  </a:lnTo>
                  <a:lnTo>
                    <a:pt x="1278928" y="397581"/>
                  </a:lnTo>
                  <a:lnTo>
                    <a:pt x="1259273" y="357006"/>
                  </a:lnTo>
                  <a:lnTo>
                    <a:pt x="1237018" y="318013"/>
                  </a:lnTo>
                  <a:lnTo>
                    <a:pt x="1212275" y="280718"/>
                  </a:lnTo>
                  <a:lnTo>
                    <a:pt x="1185157" y="245231"/>
                  </a:lnTo>
                  <a:lnTo>
                    <a:pt x="1155778" y="211667"/>
                  </a:lnTo>
                  <a:lnTo>
                    <a:pt x="1124250" y="180139"/>
                  </a:lnTo>
                  <a:lnTo>
                    <a:pt x="1090686" y="150759"/>
                  </a:lnTo>
                  <a:lnTo>
                    <a:pt x="1055200" y="123641"/>
                  </a:lnTo>
                  <a:lnTo>
                    <a:pt x="1017904" y="98897"/>
                  </a:lnTo>
                  <a:lnTo>
                    <a:pt x="978912" y="76641"/>
                  </a:lnTo>
                  <a:lnTo>
                    <a:pt x="938336" y="56986"/>
                  </a:lnTo>
                  <a:lnTo>
                    <a:pt x="896290" y="40044"/>
                  </a:lnTo>
                  <a:lnTo>
                    <a:pt x="852886" y="25930"/>
                  </a:lnTo>
                  <a:lnTo>
                    <a:pt x="808238" y="14755"/>
                  </a:lnTo>
                  <a:lnTo>
                    <a:pt x="762458" y="6633"/>
                  </a:lnTo>
                  <a:lnTo>
                    <a:pt x="715660" y="1677"/>
                  </a:lnTo>
                  <a:lnTo>
                    <a:pt x="667956" y="0"/>
                  </a:lnTo>
                  <a:close/>
                </a:path>
              </a:pathLst>
            </a:custGeom>
            <a:solidFill>
              <a:srgbClr val="D2DEEE"/>
            </a:solidFill>
          </p:spPr>
          <p:txBody>
            <a:bodyPr wrap="square" lIns="0" tIns="0" rIns="0" bIns="0" rtlCol="0"/>
            <a:lstStyle/>
            <a:p>
              <a:endParaRPr/>
            </a:p>
          </p:txBody>
        </p:sp>
        <p:sp>
          <p:nvSpPr>
            <p:cNvPr id="17" name="object 17"/>
            <p:cNvSpPr/>
            <p:nvPr/>
          </p:nvSpPr>
          <p:spPr>
            <a:xfrm>
              <a:off x="1378506" y="4408401"/>
              <a:ext cx="687705" cy="607060"/>
            </a:xfrm>
            <a:custGeom>
              <a:avLst/>
              <a:gdLst/>
              <a:ahLst/>
              <a:cxnLst/>
              <a:rect l="l" t="t" r="r" b="b"/>
              <a:pathLst>
                <a:path w="687705" h="607060">
                  <a:moveTo>
                    <a:pt x="655562" y="606661"/>
                  </a:moveTo>
                  <a:lnTo>
                    <a:pt x="26057" y="606661"/>
                  </a:lnTo>
                  <a:lnTo>
                    <a:pt x="20567" y="605184"/>
                  </a:lnTo>
                  <a:lnTo>
                    <a:pt x="15723" y="602389"/>
                  </a:lnTo>
                  <a:lnTo>
                    <a:pt x="6218" y="593998"/>
                  </a:lnTo>
                  <a:lnTo>
                    <a:pt x="851" y="582995"/>
                  </a:lnTo>
                  <a:lnTo>
                    <a:pt x="0" y="570782"/>
                  </a:lnTo>
                  <a:lnTo>
                    <a:pt x="4041" y="558762"/>
                  </a:lnTo>
                  <a:lnTo>
                    <a:pt x="318714" y="10905"/>
                  </a:lnTo>
                  <a:lnTo>
                    <a:pt x="322792" y="6825"/>
                  </a:lnTo>
                  <a:lnTo>
                    <a:pt x="327707" y="4006"/>
                  </a:lnTo>
                  <a:lnTo>
                    <a:pt x="339735" y="0"/>
                  </a:lnTo>
                  <a:lnTo>
                    <a:pt x="351940" y="887"/>
                  </a:lnTo>
                  <a:lnTo>
                    <a:pt x="362921" y="6289"/>
                  </a:lnTo>
                  <a:lnTo>
                    <a:pt x="371278" y="15823"/>
                  </a:lnTo>
                  <a:lnTo>
                    <a:pt x="490517" y="223418"/>
                  </a:lnTo>
                  <a:lnTo>
                    <a:pt x="343587" y="223418"/>
                  </a:lnTo>
                  <a:lnTo>
                    <a:pt x="297064" y="269967"/>
                  </a:lnTo>
                  <a:lnTo>
                    <a:pt x="327627" y="269967"/>
                  </a:lnTo>
                  <a:lnTo>
                    <a:pt x="327627" y="335199"/>
                  </a:lnTo>
                  <a:lnTo>
                    <a:pt x="554722" y="335199"/>
                  </a:lnTo>
                  <a:lnTo>
                    <a:pt x="568481" y="359152"/>
                  </a:lnTo>
                  <a:lnTo>
                    <a:pt x="343587" y="359152"/>
                  </a:lnTo>
                  <a:lnTo>
                    <a:pt x="302790" y="365159"/>
                  </a:lnTo>
                  <a:lnTo>
                    <a:pt x="268755" y="381159"/>
                  </a:lnTo>
                  <a:lnTo>
                    <a:pt x="244387" y="404121"/>
                  </a:lnTo>
                  <a:lnTo>
                    <a:pt x="232586" y="431012"/>
                  </a:lnTo>
                  <a:lnTo>
                    <a:pt x="160049" y="431012"/>
                  </a:lnTo>
                  <a:lnTo>
                    <a:pt x="160049" y="462949"/>
                  </a:lnTo>
                  <a:lnTo>
                    <a:pt x="628100" y="462949"/>
                  </a:lnTo>
                  <a:lnTo>
                    <a:pt x="685927" y="563609"/>
                  </a:lnTo>
                  <a:lnTo>
                    <a:pt x="687403" y="569102"/>
                  </a:lnTo>
                  <a:lnTo>
                    <a:pt x="687411" y="574699"/>
                  </a:lnTo>
                  <a:lnTo>
                    <a:pt x="684914" y="587133"/>
                  </a:lnTo>
                  <a:lnTo>
                    <a:pt x="678083" y="597292"/>
                  </a:lnTo>
                  <a:lnTo>
                    <a:pt x="667945" y="604147"/>
                  </a:lnTo>
                  <a:lnTo>
                    <a:pt x="655562" y="606661"/>
                  </a:lnTo>
                  <a:close/>
                </a:path>
                <a:path w="687705" h="607060">
                  <a:moveTo>
                    <a:pt x="554722" y="335199"/>
                  </a:moveTo>
                  <a:lnTo>
                    <a:pt x="359547" y="335199"/>
                  </a:lnTo>
                  <a:lnTo>
                    <a:pt x="359547" y="269967"/>
                  </a:lnTo>
                  <a:lnTo>
                    <a:pt x="390110" y="269967"/>
                  </a:lnTo>
                  <a:lnTo>
                    <a:pt x="343587" y="223418"/>
                  </a:lnTo>
                  <a:lnTo>
                    <a:pt x="490517" y="223418"/>
                  </a:lnTo>
                  <a:lnTo>
                    <a:pt x="554722" y="335199"/>
                  </a:lnTo>
                  <a:close/>
                </a:path>
                <a:path w="687705" h="607060">
                  <a:moveTo>
                    <a:pt x="628100" y="462949"/>
                  </a:moveTo>
                  <a:lnTo>
                    <a:pt x="527126" y="462949"/>
                  </a:lnTo>
                  <a:lnTo>
                    <a:pt x="527126" y="431012"/>
                  </a:lnTo>
                  <a:lnTo>
                    <a:pt x="454588" y="431012"/>
                  </a:lnTo>
                  <a:lnTo>
                    <a:pt x="442788" y="404121"/>
                  </a:lnTo>
                  <a:lnTo>
                    <a:pt x="418419" y="381159"/>
                  </a:lnTo>
                  <a:lnTo>
                    <a:pt x="384385" y="365159"/>
                  </a:lnTo>
                  <a:lnTo>
                    <a:pt x="343587" y="359152"/>
                  </a:lnTo>
                  <a:lnTo>
                    <a:pt x="568481" y="359152"/>
                  </a:lnTo>
                  <a:lnTo>
                    <a:pt x="628100" y="462949"/>
                  </a:lnTo>
                  <a:close/>
                </a:path>
              </a:pathLst>
            </a:custGeom>
            <a:solidFill>
              <a:srgbClr val="48BE63"/>
            </a:solidFill>
          </p:spPr>
          <p:txBody>
            <a:bodyPr wrap="square" lIns="0" tIns="0" rIns="0" bIns="0" rtlCol="0"/>
            <a:lstStyle/>
            <a:p>
              <a:endParaRPr/>
            </a:p>
          </p:txBody>
        </p:sp>
        <p:sp>
          <p:nvSpPr>
            <p:cNvPr id="18" name="object 18"/>
            <p:cNvSpPr/>
            <p:nvPr/>
          </p:nvSpPr>
          <p:spPr>
            <a:xfrm>
              <a:off x="1331074" y="4320425"/>
              <a:ext cx="775335" cy="775335"/>
            </a:xfrm>
            <a:custGeom>
              <a:avLst/>
              <a:gdLst/>
              <a:ahLst/>
              <a:cxnLst/>
              <a:rect l="l" t="t" r="r" b="b"/>
              <a:pathLst>
                <a:path w="775335" h="775335">
                  <a:moveTo>
                    <a:pt x="0" y="0"/>
                  </a:moveTo>
                  <a:lnTo>
                    <a:pt x="774826" y="0"/>
                  </a:lnTo>
                  <a:lnTo>
                    <a:pt x="774826" y="774826"/>
                  </a:lnTo>
                  <a:lnTo>
                    <a:pt x="0" y="774826"/>
                  </a:lnTo>
                  <a:lnTo>
                    <a:pt x="0" y="0"/>
                  </a:lnTo>
                  <a:close/>
                </a:path>
              </a:pathLst>
            </a:custGeom>
            <a:ln w="12700">
              <a:solidFill>
                <a:srgbClr val="FFFFFF"/>
              </a:solidFill>
            </a:ln>
          </p:spPr>
          <p:txBody>
            <a:bodyPr wrap="square" lIns="0" tIns="0" rIns="0" bIns="0" rtlCol="0"/>
            <a:lstStyle/>
            <a:p>
              <a:endParaRPr/>
            </a:p>
          </p:txBody>
        </p:sp>
      </p:grpSp>
      <p:sp>
        <p:nvSpPr>
          <p:cNvPr id="19" name="object 19"/>
          <p:cNvSpPr txBox="1"/>
          <p:nvPr/>
        </p:nvSpPr>
        <p:spPr>
          <a:xfrm>
            <a:off x="2660016" y="3986768"/>
            <a:ext cx="3097530" cy="1415415"/>
          </a:xfrm>
          <a:prstGeom prst="rect">
            <a:avLst/>
          </a:prstGeom>
        </p:spPr>
        <p:txBody>
          <a:bodyPr vert="horz" wrap="square" lIns="0" tIns="7620" rIns="0" bIns="0" rtlCol="0">
            <a:spAutoFit/>
          </a:bodyPr>
          <a:lstStyle/>
          <a:p>
            <a:pPr marL="12700" marR="5080">
              <a:lnSpc>
                <a:spcPct val="101699"/>
              </a:lnSpc>
              <a:spcBef>
                <a:spcPts val="60"/>
              </a:spcBef>
            </a:pPr>
            <a:r>
              <a:rPr sz="1800" spc="-10" dirty="0">
                <a:latin typeface="Calibri"/>
                <a:cs typeface="Calibri"/>
              </a:rPr>
              <a:t>Behavioral</a:t>
            </a:r>
            <a:r>
              <a:rPr sz="1800" spc="-60" dirty="0">
                <a:latin typeface="Calibri"/>
                <a:cs typeface="Calibri"/>
              </a:rPr>
              <a:t> </a:t>
            </a:r>
            <a:r>
              <a:rPr sz="1800" dirty="0">
                <a:latin typeface="Calibri"/>
                <a:cs typeface="Calibri"/>
              </a:rPr>
              <a:t>Health</a:t>
            </a:r>
            <a:r>
              <a:rPr sz="1800" spc="-35" dirty="0">
                <a:latin typeface="Calibri"/>
                <a:cs typeface="Calibri"/>
              </a:rPr>
              <a:t> </a:t>
            </a:r>
            <a:r>
              <a:rPr sz="1800" spc="-10" dirty="0">
                <a:latin typeface="Calibri"/>
                <a:cs typeface="Calibri"/>
              </a:rPr>
              <a:t>patients’ </a:t>
            </a:r>
            <a:r>
              <a:rPr sz="1800" dirty="0">
                <a:latin typeface="Calibri"/>
                <a:cs typeface="Calibri"/>
              </a:rPr>
              <a:t>conditions</a:t>
            </a:r>
            <a:r>
              <a:rPr sz="1800" spc="-70" dirty="0">
                <a:latin typeface="Calibri"/>
                <a:cs typeface="Calibri"/>
              </a:rPr>
              <a:t> </a:t>
            </a:r>
            <a:r>
              <a:rPr sz="1800" dirty="0">
                <a:latin typeface="Calibri"/>
                <a:cs typeface="Calibri"/>
              </a:rPr>
              <a:t>are</a:t>
            </a:r>
            <a:r>
              <a:rPr sz="1800" spc="-65" dirty="0">
                <a:latin typeface="Calibri"/>
                <a:cs typeface="Calibri"/>
              </a:rPr>
              <a:t> </a:t>
            </a:r>
            <a:r>
              <a:rPr sz="1800" dirty="0">
                <a:latin typeface="Calibri"/>
                <a:cs typeface="Calibri"/>
              </a:rPr>
              <a:t>often</a:t>
            </a:r>
            <a:r>
              <a:rPr sz="1800" spc="-70" dirty="0">
                <a:latin typeface="Calibri"/>
                <a:cs typeface="Calibri"/>
              </a:rPr>
              <a:t> </a:t>
            </a:r>
            <a:r>
              <a:rPr sz="1800" spc="-10" dirty="0">
                <a:latin typeface="Calibri"/>
                <a:cs typeface="Calibri"/>
              </a:rPr>
              <a:t>exacerbated </a:t>
            </a:r>
            <a:r>
              <a:rPr sz="1800" dirty="0">
                <a:latin typeface="Calibri"/>
                <a:cs typeface="Calibri"/>
              </a:rPr>
              <a:t>by</a:t>
            </a:r>
            <a:r>
              <a:rPr sz="1800" spc="-55" dirty="0">
                <a:latin typeface="Calibri"/>
                <a:cs typeface="Calibri"/>
              </a:rPr>
              <a:t> </a:t>
            </a:r>
            <a:r>
              <a:rPr sz="1800" dirty="0">
                <a:latin typeface="Calibri"/>
                <a:cs typeface="Calibri"/>
              </a:rPr>
              <a:t>stimulus.</a:t>
            </a:r>
            <a:r>
              <a:rPr sz="1800" spc="-50" dirty="0">
                <a:latin typeface="Calibri"/>
                <a:cs typeface="Calibri"/>
              </a:rPr>
              <a:t> </a:t>
            </a:r>
            <a:r>
              <a:rPr sz="1800" spc="-10" dirty="0">
                <a:latin typeface="Calibri"/>
                <a:cs typeface="Calibri"/>
              </a:rPr>
              <a:t>Evacuating</a:t>
            </a:r>
            <a:r>
              <a:rPr sz="1800" spc="-65" dirty="0">
                <a:latin typeface="Calibri"/>
                <a:cs typeface="Calibri"/>
              </a:rPr>
              <a:t> </a:t>
            </a:r>
            <a:r>
              <a:rPr sz="1800" dirty="0">
                <a:latin typeface="Calibri"/>
                <a:cs typeface="Calibri"/>
              </a:rPr>
              <a:t>would</a:t>
            </a:r>
            <a:r>
              <a:rPr sz="1800" spc="-60" dirty="0">
                <a:latin typeface="Calibri"/>
                <a:cs typeface="Calibri"/>
              </a:rPr>
              <a:t> </a:t>
            </a:r>
            <a:r>
              <a:rPr sz="1800" spc="-25" dirty="0">
                <a:latin typeface="Calibri"/>
                <a:cs typeface="Calibri"/>
              </a:rPr>
              <a:t>be </a:t>
            </a:r>
            <a:r>
              <a:rPr sz="1800" dirty="0">
                <a:latin typeface="Calibri"/>
                <a:cs typeface="Calibri"/>
              </a:rPr>
              <a:t>a</a:t>
            </a:r>
            <a:r>
              <a:rPr sz="1800" spc="-25" dirty="0">
                <a:latin typeface="Calibri"/>
                <a:cs typeface="Calibri"/>
              </a:rPr>
              <a:t> </a:t>
            </a:r>
            <a:r>
              <a:rPr sz="1800" spc="-10" dirty="0">
                <a:latin typeface="Calibri"/>
                <a:cs typeface="Calibri"/>
              </a:rPr>
              <a:t>significant</a:t>
            </a:r>
            <a:r>
              <a:rPr sz="1800" spc="-35" dirty="0">
                <a:latin typeface="Calibri"/>
                <a:cs typeface="Calibri"/>
              </a:rPr>
              <a:t> </a:t>
            </a:r>
            <a:r>
              <a:rPr sz="1800" dirty="0">
                <a:latin typeface="Calibri"/>
                <a:cs typeface="Calibri"/>
              </a:rPr>
              <a:t>stimulus</a:t>
            </a:r>
            <a:r>
              <a:rPr sz="1800" spc="-10" dirty="0">
                <a:latin typeface="Calibri"/>
                <a:cs typeface="Calibri"/>
              </a:rPr>
              <a:t> </a:t>
            </a:r>
            <a:r>
              <a:rPr sz="1800" dirty="0">
                <a:latin typeface="Calibri"/>
                <a:cs typeface="Calibri"/>
              </a:rPr>
              <a:t>in</a:t>
            </a:r>
            <a:r>
              <a:rPr sz="1800" spc="-25" dirty="0">
                <a:latin typeface="Calibri"/>
                <a:cs typeface="Calibri"/>
              </a:rPr>
              <a:t> </a:t>
            </a:r>
            <a:r>
              <a:rPr sz="1800" spc="-10" dirty="0">
                <a:latin typeface="Calibri"/>
                <a:cs typeface="Calibri"/>
              </a:rPr>
              <a:t>various ways.</a:t>
            </a:r>
            <a:endParaRPr sz="1800">
              <a:latin typeface="Calibri"/>
              <a:cs typeface="Calibri"/>
            </a:endParaRPr>
          </a:p>
        </p:txBody>
      </p:sp>
      <p:grpSp>
        <p:nvGrpSpPr>
          <p:cNvPr id="20" name="object 20"/>
          <p:cNvGrpSpPr/>
          <p:nvPr/>
        </p:nvGrpSpPr>
        <p:grpSpPr>
          <a:xfrm>
            <a:off x="6370339" y="4039886"/>
            <a:ext cx="1336040" cy="1336040"/>
            <a:chOff x="6370339" y="4039886"/>
            <a:chExt cx="1336040" cy="1336040"/>
          </a:xfrm>
        </p:grpSpPr>
        <p:sp>
          <p:nvSpPr>
            <p:cNvPr id="21" name="object 21"/>
            <p:cNvSpPr/>
            <p:nvPr/>
          </p:nvSpPr>
          <p:spPr>
            <a:xfrm>
              <a:off x="6370339" y="4039886"/>
              <a:ext cx="1336040" cy="1336040"/>
            </a:xfrm>
            <a:custGeom>
              <a:avLst/>
              <a:gdLst/>
              <a:ahLst/>
              <a:cxnLst/>
              <a:rect l="l" t="t" r="r" b="b"/>
              <a:pathLst>
                <a:path w="1336040" h="1336039">
                  <a:moveTo>
                    <a:pt x="667956" y="0"/>
                  </a:moveTo>
                  <a:lnTo>
                    <a:pt x="620254" y="1677"/>
                  </a:lnTo>
                  <a:lnTo>
                    <a:pt x="573457" y="6633"/>
                  </a:lnTo>
                  <a:lnTo>
                    <a:pt x="527678" y="14755"/>
                  </a:lnTo>
                  <a:lnTo>
                    <a:pt x="483031" y="25930"/>
                  </a:lnTo>
                  <a:lnTo>
                    <a:pt x="439627" y="40044"/>
                  </a:lnTo>
                  <a:lnTo>
                    <a:pt x="397581" y="56986"/>
                  </a:lnTo>
                  <a:lnTo>
                    <a:pt x="357006" y="76641"/>
                  </a:lnTo>
                  <a:lnTo>
                    <a:pt x="318013" y="98897"/>
                  </a:lnTo>
                  <a:lnTo>
                    <a:pt x="280718" y="123641"/>
                  </a:lnTo>
                  <a:lnTo>
                    <a:pt x="245231" y="150759"/>
                  </a:lnTo>
                  <a:lnTo>
                    <a:pt x="211667" y="180139"/>
                  </a:lnTo>
                  <a:lnTo>
                    <a:pt x="180139" y="211667"/>
                  </a:lnTo>
                  <a:lnTo>
                    <a:pt x="150759" y="245231"/>
                  </a:lnTo>
                  <a:lnTo>
                    <a:pt x="123641" y="280718"/>
                  </a:lnTo>
                  <a:lnTo>
                    <a:pt x="98897" y="318013"/>
                  </a:lnTo>
                  <a:lnTo>
                    <a:pt x="76641" y="357006"/>
                  </a:lnTo>
                  <a:lnTo>
                    <a:pt x="56986" y="397581"/>
                  </a:lnTo>
                  <a:lnTo>
                    <a:pt x="40044" y="439627"/>
                  </a:lnTo>
                  <a:lnTo>
                    <a:pt x="25930" y="483031"/>
                  </a:lnTo>
                  <a:lnTo>
                    <a:pt x="14755" y="527678"/>
                  </a:lnTo>
                  <a:lnTo>
                    <a:pt x="6633" y="573457"/>
                  </a:lnTo>
                  <a:lnTo>
                    <a:pt x="1677" y="620254"/>
                  </a:lnTo>
                  <a:lnTo>
                    <a:pt x="0" y="667956"/>
                  </a:lnTo>
                  <a:lnTo>
                    <a:pt x="1677" y="715658"/>
                  </a:lnTo>
                  <a:lnTo>
                    <a:pt x="6633" y="762455"/>
                  </a:lnTo>
                  <a:lnTo>
                    <a:pt x="14755" y="808234"/>
                  </a:lnTo>
                  <a:lnTo>
                    <a:pt x="25930" y="852881"/>
                  </a:lnTo>
                  <a:lnTo>
                    <a:pt x="40044" y="896285"/>
                  </a:lnTo>
                  <a:lnTo>
                    <a:pt x="56986" y="938331"/>
                  </a:lnTo>
                  <a:lnTo>
                    <a:pt x="76641" y="978906"/>
                  </a:lnTo>
                  <a:lnTo>
                    <a:pt x="98897" y="1017899"/>
                  </a:lnTo>
                  <a:lnTo>
                    <a:pt x="123641" y="1055194"/>
                  </a:lnTo>
                  <a:lnTo>
                    <a:pt x="150759" y="1090681"/>
                  </a:lnTo>
                  <a:lnTo>
                    <a:pt x="180139" y="1124245"/>
                  </a:lnTo>
                  <a:lnTo>
                    <a:pt x="211667" y="1155773"/>
                  </a:lnTo>
                  <a:lnTo>
                    <a:pt x="245231" y="1185153"/>
                  </a:lnTo>
                  <a:lnTo>
                    <a:pt x="280718" y="1212271"/>
                  </a:lnTo>
                  <a:lnTo>
                    <a:pt x="318013" y="1237015"/>
                  </a:lnTo>
                  <a:lnTo>
                    <a:pt x="357006" y="1259271"/>
                  </a:lnTo>
                  <a:lnTo>
                    <a:pt x="397581" y="1278926"/>
                  </a:lnTo>
                  <a:lnTo>
                    <a:pt x="439627" y="1295868"/>
                  </a:lnTo>
                  <a:lnTo>
                    <a:pt x="483031" y="1309982"/>
                  </a:lnTo>
                  <a:lnTo>
                    <a:pt x="527678" y="1321157"/>
                  </a:lnTo>
                  <a:lnTo>
                    <a:pt x="573457" y="1329279"/>
                  </a:lnTo>
                  <a:lnTo>
                    <a:pt x="620254" y="1334235"/>
                  </a:lnTo>
                  <a:lnTo>
                    <a:pt x="667956" y="1335912"/>
                  </a:lnTo>
                  <a:lnTo>
                    <a:pt x="715660" y="1334235"/>
                  </a:lnTo>
                  <a:lnTo>
                    <a:pt x="762458" y="1329279"/>
                  </a:lnTo>
                  <a:lnTo>
                    <a:pt x="808238" y="1321157"/>
                  </a:lnTo>
                  <a:lnTo>
                    <a:pt x="852886" y="1309982"/>
                  </a:lnTo>
                  <a:lnTo>
                    <a:pt x="896290" y="1295868"/>
                  </a:lnTo>
                  <a:lnTo>
                    <a:pt x="938336" y="1278926"/>
                  </a:lnTo>
                  <a:lnTo>
                    <a:pt x="978912" y="1259271"/>
                  </a:lnTo>
                  <a:lnTo>
                    <a:pt x="1017904" y="1237015"/>
                  </a:lnTo>
                  <a:lnTo>
                    <a:pt x="1055200" y="1212271"/>
                  </a:lnTo>
                  <a:lnTo>
                    <a:pt x="1090686" y="1185153"/>
                  </a:lnTo>
                  <a:lnTo>
                    <a:pt x="1124250" y="1155773"/>
                  </a:lnTo>
                  <a:lnTo>
                    <a:pt x="1155778" y="1124245"/>
                  </a:lnTo>
                  <a:lnTo>
                    <a:pt x="1185157" y="1090681"/>
                  </a:lnTo>
                  <a:lnTo>
                    <a:pt x="1212275" y="1055194"/>
                  </a:lnTo>
                  <a:lnTo>
                    <a:pt x="1237018" y="1017899"/>
                  </a:lnTo>
                  <a:lnTo>
                    <a:pt x="1259273" y="978906"/>
                  </a:lnTo>
                  <a:lnTo>
                    <a:pt x="1278928" y="938331"/>
                  </a:lnTo>
                  <a:lnTo>
                    <a:pt x="1295869" y="896285"/>
                  </a:lnTo>
                  <a:lnTo>
                    <a:pt x="1309983" y="852881"/>
                  </a:lnTo>
                  <a:lnTo>
                    <a:pt x="1321158" y="808234"/>
                  </a:lnTo>
                  <a:lnTo>
                    <a:pt x="1329280" y="762455"/>
                  </a:lnTo>
                  <a:lnTo>
                    <a:pt x="1334235" y="715658"/>
                  </a:lnTo>
                  <a:lnTo>
                    <a:pt x="1335913" y="667956"/>
                  </a:lnTo>
                  <a:lnTo>
                    <a:pt x="1334235" y="620254"/>
                  </a:lnTo>
                  <a:lnTo>
                    <a:pt x="1329280" y="573457"/>
                  </a:lnTo>
                  <a:lnTo>
                    <a:pt x="1321158" y="527678"/>
                  </a:lnTo>
                  <a:lnTo>
                    <a:pt x="1309983" y="483031"/>
                  </a:lnTo>
                  <a:lnTo>
                    <a:pt x="1295869" y="439627"/>
                  </a:lnTo>
                  <a:lnTo>
                    <a:pt x="1278928" y="397581"/>
                  </a:lnTo>
                  <a:lnTo>
                    <a:pt x="1259273" y="357006"/>
                  </a:lnTo>
                  <a:lnTo>
                    <a:pt x="1237018" y="318013"/>
                  </a:lnTo>
                  <a:lnTo>
                    <a:pt x="1212275" y="280718"/>
                  </a:lnTo>
                  <a:lnTo>
                    <a:pt x="1185157" y="245231"/>
                  </a:lnTo>
                  <a:lnTo>
                    <a:pt x="1155778" y="211667"/>
                  </a:lnTo>
                  <a:lnTo>
                    <a:pt x="1124250" y="180139"/>
                  </a:lnTo>
                  <a:lnTo>
                    <a:pt x="1090686" y="150759"/>
                  </a:lnTo>
                  <a:lnTo>
                    <a:pt x="1055200" y="123641"/>
                  </a:lnTo>
                  <a:lnTo>
                    <a:pt x="1017904" y="98897"/>
                  </a:lnTo>
                  <a:lnTo>
                    <a:pt x="978912" y="76641"/>
                  </a:lnTo>
                  <a:lnTo>
                    <a:pt x="938336" y="56986"/>
                  </a:lnTo>
                  <a:lnTo>
                    <a:pt x="896290" y="40044"/>
                  </a:lnTo>
                  <a:lnTo>
                    <a:pt x="852886" y="25930"/>
                  </a:lnTo>
                  <a:lnTo>
                    <a:pt x="808238" y="14755"/>
                  </a:lnTo>
                  <a:lnTo>
                    <a:pt x="762458" y="6633"/>
                  </a:lnTo>
                  <a:lnTo>
                    <a:pt x="715660" y="1677"/>
                  </a:lnTo>
                  <a:lnTo>
                    <a:pt x="667956" y="0"/>
                  </a:lnTo>
                  <a:close/>
                </a:path>
              </a:pathLst>
            </a:custGeom>
            <a:solidFill>
              <a:srgbClr val="D2DEEE"/>
            </a:solidFill>
          </p:spPr>
          <p:txBody>
            <a:bodyPr wrap="square" lIns="0" tIns="0" rIns="0" bIns="0" rtlCol="0"/>
            <a:lstStyle/>
            <a:p>
              <a:endParaRPr/>
            </a:p>
          </p:txBody>
        </p:sp>
        <p:sp>
          <p:nvSpPr>
            <p:cNvPr id="22" name="object 22"/>
            <p:cNvSpPr/>
            <p:nvPr/>
          </p:nvSpPr>
          <p:spPr>
            <a:xfrm>
              <a:off x="6738658" y="4408258"/>
              <a:ext cx="607060" cy="607060"/>
            </a:xfrm>
            <a:custGeom>
              <a:avLst/>
              <a:gdLst/>
              <a:ahLst/>
              <a:cxnLst/>
              <a:rect l="l" t="t" r="r" b="b"/>
              <a:pathLst>
                <a:path w="607059" h="607060">
                  <a:moveTo>
                    <a:pt x="494753" y="271475"/>
                  </a:moveTo>
                  <a:lnTo>
                    <a:pt x="492226" y="259067"/>
                  </a:lnTo>
                  <a:lnTo>
                    <a:pt x="485368" y="248920"/>
                  </a:lnTo>
                  <a:lnTo>
                    <a:pt x="475221" y="242062"/>
                  </a:lnTo>
                  <a:lnTo>
                    <a:pt x="462826" y="239534"/>
                  </a:lnTo>
                  <a:lnTo>
                    <a:pt x="367068" y="239534"/>
                  </a:lnTo>
                  <a:lnTo>
                    <a:pt x="367068" y="143725"/>
                  </a:lnTo>
                  <a:lnTo>
                    <a:pt x="364553" y="131318"/>
                  </a:lnTo>
                  <a:lnTo>
                    <a:pt x="357695" y="121170"/>
                  </a:lnTo>
                  <a:lnTo>
                    <a:pt x="347548" y="114300"/>
                  </a:lnTo>
                  <a:lnTo>
                    <a:pt x="335153" y="111785"/>
                  </a:lnTo>
                  <a:lnTo>
                    <a:pt x="271310" y="111785"/>
                  </a:lnTo>
                  <a:lnTo>
                    <a:pt x="258914" y="114300"/>
                  </a:lnTo>
                  <a:lnTo>
                    <a:pt x="248767" y="121170"/>
                  </a:lnTo>
                  <a:lnTo>
                    <a:pt x="241909" y="131318"/>
                  </a:lnTo>
                  <a:lnTo>
                    <a:pt x="239395" y="143725"/>
                  </a:lnTo>
                  <a:lnTo>
                    <a:pt x="239395" y="239534"/>
                  </a:lnTo>
                  <a:lnTo>
                    <a:pt x="143637" y="239534"/>
                  </a:lnTo>
                  <a:lnTo>
                    <a:pt x="131241" y="242062"/>
                  </a:lnTo>
                  <a:lnTo>
                    <a:pt x="121094" y="248920"/>
                  </a:lnTo>
                  <a:lnTo>
                    <a:pt x="114236" y="259067"/>
                  </a:lnTo>
                  <a:lnTo>
                    <a:pt x="111709" y="271475"/>
                  </a:lnTo>
                  <a:lnTo>
                    <a:pt x="111709" y="335343"/>
                  </a:lnTo>
                  <a:lnTo>
                    <a:pt x="114236" y="347751"/>
                  </a:lnTo>
                  <a:lnTo>
                    <a:pt x="121094" y="357898"/>
                  </a:lnTo>
                  <a:lnTo>
                    <a:pt x="131241" y="364769"/>
                  </a:lnTo>
                  <a:lnTo>
                    <a:pt x="143637" y="367284"/>
                  </a:lnTo>
                  <a:lnTo>
                    <a:pt x="239395" y="367284"/>
                  </a:lnTo>
                  <a:lnTo>
                    <a:pt x="239395" y="463092"/>
                  </a:lnTo>
                  <a:lnTo>
                    <a:pt x="241909" y="475500"/>
                  </a:lnTo>
                  <a:lnTo>
                    <a:pt x="248767" y="485660"/>
                  </a:lnTo>
                  <a:lnTo>
                    <a:pt x="258914" y="492518"/>
                  </a:lnTo>
                  <a:lnTo>
                    <a:pt x="271310" y="495033"/>
                  </a:lnTo>
                  <a:lnTo>
                    <a:pt x="335153" y="495033"/>
                  </a:lnTo>
                  <a:lnTo>
                    <a:pt x="347548" y="492518"/>
                  </a:lnTo>
                  <a:lnTo>
                    <a:pt x="357695" y="485660"/>
                  </a:lnTo>
                  <a:lnTo>
                    <a:pt x="364553" y="475500"/>
                  </a:lnTo>
                  <a:lnTo>
                    <a:pt x="367068" y="463092"/>
                  </a:lnTo>
                  <a:lnTo>
                    <a:pt x="367068" y="367284"/>
                  </a:lnTo>
                  <a:lnTo>
                    <a:pt x="462826" y="367284"/>
                  </a:lnTo>
                  <a:lnTo>
                    <a:pt x="475221" y="364769"/>
                  </a:lnTo>
                  <a:lnTo>
                    <a:pt x="485368" y="357898"/>
                  </a:lnTo>
                  <a:lnTo>
                    <a:pt x="492226" y="347751"/>
                  </a:lnTo>
                  <a:lnTo>
                    <a:pt x="494753" y="335343"/>
                  </a:lnTo>
                  <a:lnTo>
                    <a:pt x="494753" y="271475"/>
                  </a:lnTo>
                  <a:close/>
                </a:path>
                <a:path w="607059" h="607060">
                  <a:moveTo>
                    <a:pt x="606475" y="303415"/>
                  </a:moveTo>
                  <a:lnTo>
                    <a:pt x="602500" y="254177"/>
                  </a:lnTo>
                  <a:lnTo>
                    <a:pt x="591019" y="207467"/>
                  </a:lnTo>
                  <a:lnTo>
                    <a:pt x="572643" y="163931"/>
                  </a:lnTo>
                  <a:lnTo>
                    <a:pt x="558596" y="141287"/>
                  </a:lnTo>
                  <a:lnTo>
                    <a:pt x="558596" y="303415"/>
                  </a:lnTo>
                  <a:lnTo>
                    <a:pt x="554482" y="349389"/>
                  </a:lnTo>
                  <a:lnTo>
                    <a:pt x="542645" y="392645"/>
                  </a:lnTo>
                  <a:lnTo>
                    <a:pt x="523773" y="432460"/>
                  </a:lnTo>
                  <a:lnTo>
                    <a:pt x="498602" y="468109"/>
                  </a:lnTo>
                  <a:lnTo>
                    <a:pt x="467842" y="498894"/>
                  </a:lnTo>
                  <a:lnTo>
                    <a:pt x="432206" y="524078"/>
                  </a:lnTo>
                  <a:lnTo>
                    <a:pt x="392417" y="542950"/>
                  </a:lnTo>
                  <a:lnTo>
                    <a:pt x="349186" y="554799"/>
                  </a:lnTo>
                  <a:lnTo>
                    <a:pt x="303237" y="558914"/>
                  </a:lnTo>
                  <a:lnTo>
                    <a:pt x="257276" y="554799"/>
                  </a:lnTo>
                  <a:lnTo>
                    <a:pt x="214045" y="542950"/>
                  </a:lnTo>
                  <a:lnTo>
                    <a:pt x="174256" y="524078"/>
                  </a:lnTo>
                  <a:lnTo>
                    <a:pt x="138620" y="498894"/>
                  </a:lnTo>
                  <a:lnTo>
                    <a:pt x="107861" y="468109"/>
                  </a:lnTo>
                  <a:lnTo>
                    <a:pt x="82689" y="432460"/>
                  </a:lnTo>
                  <a:lnTo>
                    <a:pt x="63830" y="392645"/>
                  </a:lnTo>
                  <a:lnTo>
                    <a:pt x="51981" y="349389"/>
                  </a:lnTo>
                  <a:lnTo>
                    <a:pt x="47879" y="303415"/>
                  </a:lnTo>
                  <a:lnTo>
                    <a:pt x="51981" y="257429"/>
                  </a:lnTo>
                  <a:lnTo>
                    <a:pt x="63830" y="214172"/>
                  </a:lnTo>
                  <a:lnTo>
                    <a:pt x="82689" y="174358"/>
                  </a:lnTo>
                  <a:lnTo>
                    <a:pt x="107861" y="138709"/>
                  </a:lnTo>
                  <a:lnTo>
                    <a:pt x="138620" y="107924"/>
                  </a:lnTo>
                  <a:lnTo>
                    <a:pt x="174256" y="82740"/>
                  </a:lnTo>
                  <a:lnTo>
                    <a:pt x="214045" y="63868"/>
                  </a:lnTo>
                  <a:lnTo>
                    <a:pt x="257276" y="52019"/>
                  </a:lnTo>
                  <a:lnTo>
                    <a:pt x="303237" y="47904"/>
                  </a:lnTo>
                  <a:lnTo>
                    <a:pt x="349186" y="52019"/>
                  </a:lnTo>
                  <a:lnTo>
                    <a:pt x="392417" y="63868"/>
                  </a:lnTo>
                  <a:lnTo>
                    <a:pt x="432206" y="82740"/>
                  </a:lnTo>
                  <a:lnTo>
                    <a:pt x="467842" y="107924"/>
                  </a:lnTo>
                  <a:lnTo>
                    <a:pt x="498602" y="138709"/>
                  </a:lnTo>
                  <a:lnTo>
                    <a:pt x="523773" y="174358"/>
                  </a:lnTo>
                  <a:lnTo>
                    <a:pt x="542645" y="214172"/>
                  </a:lnTo>
                  <a:lnTo>
                    <a:pt x="554482" y="257429"/>
                  </a:lnTo>
                  <a:lnTo>
                    <a:pt x="558596" y="303415"/>
                  </a:lnTo>
                  <a:lnTo>
                    <a:pt x="558596" y="141287"/>
                  </a:lnTo>
                  <a:lnTo>
                    <a:pt x="517690" y="88836"/>
                  </a:lnTo>
                  <a:lnTo>
                    <a:pt x="482371" y="58508"/>
                  </a:lnTo>
                  <a:lnTo>
                    <a:pt x="442633" y="33845"/>
                  </a:lnTo>
                  <a:lnTo>
                    <a:pt x="399122" y="15455"/>
                  </a:lnTo>
                  <a:lnTo>
                    <a:pt x="352450" y="3975"/>
                  </a:lnTo>
                  <a:lnTo>
                    <a:pt x="303237" y="0"/>
                  </a:lnTo>
                  <a:lnTo>
                    <a:pt x="254025" y="3975"/>
                  </a:lnTo>
                  <a:lnTo>
                    <a:pt x="207340" y="15455"/>
                  </a:lnTo>
                  <a:lnTo>
                    <a:pt x="163830" y="33845"/>
                  </a:lnTo>
                  <a:lnTo>
                    <a:pt x="124104" y="58508"/>
                  </a:lnTo>
                  <a:lnTo>
                    <a:pt x="88773" y="88836"/>
                  </a:lnTo>
                  <a:lnTo>
                    <a:pt x="58470" y="124180"/>
                  </a:lnTo>
                  <a:lnTo>
                    <a:pt x="33820" y="163931"/>
                  </a:lnTo>
                  <a:lnTo>
                    <a:pt x="15443" y="207467"/>
                  </a:lnTo>
                  <a:lnTo>
                    <a:pt x="3962" y="254177"/>
                  </a:lnTo>
                  <a:lnTo>
                    <a:pt x="0" y="303415"/>
                  </a:lnTo>
                  <a:lnTo>
                    <a:pt x="3962" y="352653"/>
                  </a:lnTo>
                  <a:lnTo>
                    <a:pt x="15443" y="399351"/>
                  </a:lnTo>
                  <a:lnTo>
                    <a:pt x="33820" y="442887"/>
                  </a:lnTo>
                  <a:lnTo>
                    <a:pt x="58470" y="482650"/>
                  </a:lnTo>
                  <a:lnTo>
                    <a:pt x="88773" y="517994"/>
                  </a:lnTo>
                  <a:lnTo>
                    <a:pt x="124104" y="548309"/>
                  </a:lnTo>
                  <a:lnTo>
                    <a:pt x="163830" y="572973"/>
                  </a:lnTo>
                  <a:lnTo>
                    <a:pt x="207340" y="591362"/>
                  </a:lnTo>
                  <a:lnTo>
                    <a:pt x="254025" y="602856"/>
                  </a:lnTo>
                  <a:lnTo>
                    <a:pt x="303237" y="606818"/>
                  </a:lnTo>
                  <a:lnTo>
                    <a:pt x="352450" y="602856"/>
                  </a:lnTo>
                  <a:lnTo>
                    <a:pt x="399122" y="591362"/>
                  </a:lnTo>
                  <a:lnTo>
                    <a:pt x="442633" y="572973"/>
                  </a:lnTo>
                  <a:lnTo>
                    <a:pt x="482371" y="548309"/>
                  </a:lnTo>
                  <a:lnTo>
                    <a:pt x="517690" y="517994"/>
                  </a:lnTo>
                  <a:lnTo>
                    <a:pt x="547992" y="482650"/>
                  </a:lnTo>
                  <a:lnTo>
                    <a:pt x="572643" y="442887"/>
                  </a:lnTo>
                  <a:lnTo>
                    <a:pt x="591019" y="399351"/>
                  </a:lnTo>
                  <a:lnTo>
                    <a:pt x="602500" y="352653"/>
                  </a:lnTo>
                  <a:lnTo>
                    <a:pt x="606475" y="303415"/>
                  </a:lnTo>
                  <a:close/>
                </a:path>
              </a:pathLst>
            </a:custGeom>
            <a:solidFill>
              <a:srgbClr val="6FAC46"/>
            </a:solidFill>
          </p:spPr>
          <p:txBody>
            <a:bodyPr wrap="square" lIns="0" tIns="0" rIns="0" bIns="0" rtlCol="0"/>
            <a:lstStyle/>
            <a:p>
              <a:endParaRPr/>
            </a:p>
          </p:txBody>
        </p:sp>
        <p:sp>
          <p:nvSpPr>
            <p:cNvPr id="23" name="object 23"/>
            <p:cNvSpPr/>
            <p:nvPr/>
          </p:nvSpPr>
          <p:spPr>
            <a:xfrm>
              <a:off x="6650875" y="4320425"/>
              <a:ext cx="775335" cy="775335"/>
            </a:xfrm>
            <a:custGeom>
              <a:avLst/>
              <a:gdLst/>
              <a:ahLst/>
              <a:cxnLst/>
              <a:rect l="l" t="t" r="r" b="b"/>
              <a:pathLst>
                <a:path w="775334" h="775335">
                  <a:moveTo>
                    <a:pt x="0" y="0"/>
                  </a:moveTo>
                  <a:lnTo>
                    <a:pt x="774826" y="0"/>
                  </a:lnTo>
                  <a:lnTo>
                    <a:pt x="774826" y="774826"/>
                  </a:lnTo>
                  <a:lnTo>
                    <a:pt x="0" y="774826"/>
                  </a:lnTo>
                  <a:lnTo>
                    <a:pt x="0" y="0"/>
                  </a:lnTo>
                  <a:close/>
                </a:path>
              </a:pathLst>
            </a:custGeom>
            <a:ln w="12700">
              <a:solidFill>
                <a:srgbClr val="FFFFFF"/>
              </a:solidFill>
            </a:ln>
          </p:spPr>
          <p:txBody>
            <a:bodyPr wrap="square" lIns="0" tIns="0" rIns="0" bIns="0" rtlCol="0"/>
            <a:lstStyle/>
            <a:p>
              <a:endParaRPr/>
            </a:p>
          </p:txBody>
        </p:sp>
      </p:grpSp>
      <p:sp>
        <p:nvSpPr>
          <p:cNvPr id="24" name="object 24"/>
          <p:cNvSpPr txBox="1"/>
          <p:nvPr/>
        </p:nvSpPr>
        <p:spPr>
          <a:xfrm>
            <a:off x="7979821" y="3847227"/>
            <a:ext cx="3141345" cy="1694180"/>
          </a:xfrm>
          <a:prstGeom prst="rect">
            <a:avLst/>
          </a:prstGeom>
        </p:spPr>
        <p:txBody>
          <a:bodyPr vert="horz" wrap="square" lIns="0" tIns="7620" rIns="0" bIns="0" rtlCol="0">
            <a:spAutoFit/>
          </a:bodyPr>
          <a:lstStyle/>
          <a:p>
            <a:pPr marL="12700" marR="5080">
              <a:lnSpc>
                <a:spcPct val="101699"/>
              </a:lnSpc>
              <a:spcBef>
                <a:spcPts val="60"/>
              </a:spcBef>
            </a:pPr>
            <a:r>
              <a:rPr sz="1800" dirty="0">
                <a:latin typeface="Calibri"/>
                <a:cs typeface="Calibri"/>
              </a:rPr>
              <a:t>One</a:t>
            </a:r>
            <a:r>
              <a:rPr sz="1800" spc="-25" dirty="0">
                <a:latin typeface="Calibri"/>
                <a:cs typeface="Calibri"/>
              </a:rPr>
              <a:t> </a:t>
            </a:r>
            <a:r>
              <a:rPr sz="1800" dirty="0">
                <a:latin typeface="Calibri"/>
                <a:cs typeface="Calibri"/>
              </a:rPr>
              <a:t>major</a:t>
            </a:r>
            <a:r>
              <a:rPr sz="1800" spc="-45" dirty="0">
                <a:latin typeface="Calibri"/>
                <a:cs typeface="Calibri"/>
              </a:rPr>
              <a:t> </a:t>
            </a:r>
            <a:r>
              <a:rPr sz="1800" spc="-10" dirty="0">
                <a:latin typeface="Calibri"/>
                <a:cs typeface="Calibri"/>
              </a:rPr>
              <a:t>difference</a:t>
            </a:r>
            <a:r>
              <a:rPr sz="1800" spc="-40" dirty="0">
                <a:latin typeface="Calibri"/>
                <a:cs typeface="Calibri"/>
              </a:rPr>
              <a:t> </a:t>
            </a:r>
            <a:r>
              <a:rPr sz="1800" dirty="0">
                <a:latin typeface="Calibri"/>
                <a:cs typeface="Calibri"/>
              </a:rPr>
              <a:t>is</a:t>
            </a:r>
            <a:r>
              <a:rPr sz="1800" spc="-25" dirty="0">
                <a:latin typeface="Calibri"/>
                <a:cs typeface="Calibri"/>
              </a:rPr>
              <a:t> </a:t>
            </a:r>
            <a:r>
              <a:rPr sz="1800" dirty="0">
                <a:latin typeface="Calibri"/>
                <a:cs typeface="Calibri"/>
              </a:rPr>
              <a:t>that</a:t>
            </a:r>
            <a:r>
              <a:rPr sz="1800" spc="-35" dirty="0">
                <a:latin typeface="Calibri"/>
                <a:cs typeface="Calibri"/>
              </a:rPr>
              <a:t> </a:t>
            </a:r>
            <a:r>
              <a:rPr sz="1800" spc="-25" dirty="0">
                <a:latin typeface="Calibri"/>
                <a:cs typeface="Calibri"/>
              </a:rPr>
              <a:t>you </a:t>
            </a:r>
            <a:r>
              <a:rPr sz="1800" dirty="0">
                <a:latin typeface="Calibri"/>
                <a:cs typeface="Calibri"/>
              </a:rPr>
              <a:t>must</a:t>
            </a:r>
            <a:r>
              <a:rPr sz="1800" spc="-80" dirty="0">
                <a:latin typeface="Calibri"/>
                <a:cs typeface="Calibri"/>
              </a:rPr>
              <a:t> </a:t>
            </a:r>
            <a:r>
              <a:rPr sz="1800" dirty="0">
                <a:latin typeface="Calibri"/>
                <a:cs typeface="Calibri"/>
              </a:rPr>
              <a:t>distinguish</a:t>
            </a:r>
            <a:r>
              <a:rPr sz="1800" spc="-80" dirty="0">
                <a:latin typeface="Calibri"/>
                <a:cs typeface="Calibri"/>
              </a:rPr>
              <a:t> </a:t>
            </a:r>
            <a:r>
              <a:rPr sz="1800" spc="-10" dirty="0">
                <a:latin typeface="Calibri"/>
                <a:cs typeface="Calibri"/>
              </a:rPr>
              <a:t>between </a:t>
            </a:r>
            <a:r>
              <a:rPr sz="1800" i="1" dirty="0">
                <a:latin typeface="Calibri"/>
                <a:cs typeface="Calibri"/>
              </a:rPr>
              <a:t>disaster</a:t>
            </a:r>
            <a:r>
              <a:rPr sz="1800" i="1" spc="-45" dirty="0">
                <a:latin typeface="Calibri"/>
                <a:cs typeface="Calibri"/>
              </a:rPr>
              <a:t> </a:t>
            </a:r>
            <a:r>
              <a:rPr sz="1800" i="1" dirty="0">
                <a:latin typeface="Calibri"/>
                <a:cs typeface="Calibri"/>
              </a:rPr>
              <a:t>preparation</a:t>
            </a:r>
            <a:r>
              <a:rPr sz="1800" i="1" spc="-45" dirty="0">
                <a:latin typeface="Calibri"/>
                <a:cs typeface="Calibri"/>
              </a:rPr>
              <a:t> </a:t>
            </a:r>
            <a:r>
              <a:rPr sz="1800" i="1" dirty="0">
                <a:latin typeface="Calibri"/>
                <a:cs typeface="Calibri"/>
              </a:rPr>
              <a:t>for</a:t>
            </a:r>
            <a:r>
              <a:rPr sz="1800" i="1" spc="-65" dirty="0">
                <a:latin typeface="Calibri"/>
                <a:cs typeface="Calibri"/>
              </a:rPr>
              <a:t> </a:t>
            </a:r>
            <a:r>
              <a:rPr sz="1800" i="1" spc="-25" dirty="0">
                <a:latin typeface="Calibri"/>
                <a:cs typeface="Calibri"/>
              </a:rPr>
              <a:t>the </a:t>
            </a:r>
            <a:r>
              <a:rPr sz="1800" i="1" spc="-10" dirty="0">
                <a:latin typeface="Calibri"/>
                <a:cs typeface="Calibri"/>
              </a:rPr>
              <a:t>system</a:t>
            </a:r>
            <a:r>
              <a:rPr sz="1800" i="1" spc="-50" dirty="0">
                <a:latin typeface="Calibri"/>
                <a:cs typeface="Calibri"/>
              </a:rPr>
              <a:t> </a:t>
            </a:r>
            <a:r>
              <a:rPr sz="1800" dirty="0">
                <a:latin typeface="Calibri"/>
                <a:cs typeface="Calibri"/>
              </a:rPr>
              <a:t>and</a:t>
            </a:r>
            <a:r>
              <a:rPr sz="1800" spc="-60" dirty="0">
                <a:latin typeface="Calibri"/>
                <a:cs typeface="Calibri"/>
              </a:rPr>
              <a:t> </a:t>
            </a:r>
            <a:r>
              <a:rPr sz="1800" i="1" dirty="0">
                <a:latin typeface="Calibri"/>
                <a:cs typeface="Calibri"/>
              </a:rPr>
              <a:t>disaster</a:t>
            </a:r>
            <a:r>
              <a:rPr sz="1800" i="1" spc="-45" dirty="0">
                <a:latin typeface="Calibri"/>
                <a:cs typeface="Calibri"/>
              </a:rPr>
              <a:t> </a:t>
            </a:r>
            <a:r>
              <a:rPr sz="1800" i="1" spc="-10" dirty="0">
                <a:latin typeface="Calibri"/>
                <a:cs typeface="Calibri"/>
              </a:rPr>
              <a:t>preparedness </a:t>
            </a:r>
            <a:r>
              <a:rPr sz="1800" i="1" dirty="0">
                <a:latin typeface="Calibri"/>
                <a:cs typeface="Calibri"/>
              </a:rPr>
              <a:t>for</a:t>
            </a:r>
            <a:r>
              <a:rPr sz="1800" i="1" spc="-40" dirty="0">
                <a:latin typeface="Calibri"/>
                <a:cs typeface="Calibri"/>
              </a:rPr>
              <a:t> </a:t>
            </a:r>
            <a:r>
              <a:rPr sz="1800" i="1" dirty="0">
                <a:latin typeface="Calibri"/>
                <a:cs typeface="Calibri"/>
              </a:rPr>
              <a:t>treating</a:t>
            </a:r>
            <a:r>
              <a:rPr sz="1800" i="1" spc="-20" dirty="0">
                <a:latin typeface="Calibri"/>
                <a:cs typeface="Calibri"/>
              </a:rPr>
              <a:t> </a:t>
            </a:r>
            <a:r>
              <a:rPr sz="1800" i="1" dirty="0">
                <a:latin typeface="Calibri"/>
                <a:cs typeface="Calibri"/>
              </a:rPr>
              <a:t>an</a:t>
            </a:r>
            <a:r>
              <a:rPr sz="1800" i="1" spc="-25" dirty="0">
                <a:latin typeface="Calibri"/>
                <a:cs typeface="Calibri"/>
              </a:rPr>
              <a:t> </a:t>
            </a:r>
            <a:r>
              <a:rPr sz="1800" i="1" dirty="0">
                <a:latin typeface="Calibri"/>
                <a:cs typeface="Calibri"/>
              </a:rPr>
              <a:t>individual</a:t>
            </a:r>
            <a:r>
              <a:rPr sz="1800" i="1" spc="-10" dirty="0">
                <a:latin typeface="Calibri"/>
                <a:cs typeface="Calibri"/>
              </a:rPr>
              <a:t> patient </a:t>
            </a:r>
            <a:r>
              <a:rPr sz="1800" i="1" dirty="0">
                <a:latin typeface="Calibri"/>
                <a:cs typeface="Calibri"/>
              </a:rPr>
              <a:t>or</a:t>
            </a:r>
            <a:r>
              <a:rPr sz="1800" i="1" spc="-40" dirty="0">
                <a:latin typeface="Calibri"/>
                <a:cs typeface="Calibri"/>
              </a:rPr>
              <a:t> </a:t>
            </a:r>
            <a:r>
              <a:rPr sz="1800" i="1" dirty="0">
                <a:latin typeface="Calibri"/>
                <a:cs typeface="Calibri"/>
              </a:rPr>
              <a:t>patients</a:t>
            </a:r>
            <a:r>
              <a:rPr sz="1800" i="1" spc="-25" dirty="0">
                <a:latin typeface="Calibri"/>
                <a:cs typeface="Calibri"/>
              </a:rPr>
              <a:t> </a:t>
            </a:r>
            <a:r>
              <a:rPr sz="1800" spc="-10" dirty="0">
                <a:latin typeface="Calibri"/>
                <a:cs typeface="Calibri"/>
              </a:rPr>
              <a:t>(Waitz</a:t>
            </a:r>
            <a:r>
              <a:rPr sz="1800" spc="-30" dirty="0">
                <a:latin typeface="Calibri"/>
                <a:cs typeface="Calibri"/>
              </a:rPr>
              <a:t> </a:t>
            </a:r>
            <a:r>
              <a:rPr sz="1800" dirty="0">
                <a:latin typeface="Calibri"/>
                <a:cs typeface="Calibri"/>
              </a:rPr>
              <a:t>et</a:t>
            </a:r>
            <a:r>
              <a:rPr sz="1800" spc="-35" dirty="0">
                <a:latin typeface="Calibri"/>
                <a:cs typeface="Calibri"/>
              </a:rPr>
              <a:t> </a:t>
            </a:r>
            <a:r>
              <a:rPr sz="1800" dirty="0">
                <a:latin typeface="Calibri"/>
                <a:cs typeface="Calibri"/>
              </a:rPr>
              <a:t>al.,</a:t>
            </a:r>
            <a:r>
              <a:rPr sz="1800" spc="-30" dirty="0">
                <a:latin typeface="Calibri"/>
                <a:cs typeface="Calibri"/>
              </a:rPr>
              <a:t> </a:t>
            </a:r>
            <a:r>
              <a:rPr sz="1800" spc="-10" dirty="0">
                <a:latin typeface="Calibri"/>
                <a:cs typeface="Calibri"/>
              </a:rPr>
              <a:t>2024).</a:t>
            </a:r>
            <a:endParaRPr sz="18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2164080">
              <a:lnSpc>
                <a:spcPct val="100000"/>
              </a:lnSpc>
              <a:spcBef>
                <a:spcPts val="105"/>
              </a:spcBef>
            </a:pPr>
            <a:r>
              <a:rPr spc="-20" dirty="0"/>
              <a:t>What</a:t>
            </a:r>
            <a:r>
              <a:rPr spc="-204" dirty="0"/>
              <a:t> </a:t>
            </a:r>
            <a:r>
              <a:rPr dirty="0"/>
              <a:t>Do</a:t>
            </a:r>
            <a:r>
              <a:rPr spc="-200" dirty="0"/>
              <a:t> </a:t>
            </a:r>
            <a:r>
              <a:rPr spc="-60" dirty="0"/>
              <a:t>We</a:t>
            </a:r>
            <a:r>
              <a:rPr spc="-190" dirty="0"/>
              <a:t> </a:t>
            </a:r>
            <a:r>
              <a:rPr dirty="0"/>
              <a:t>Need</a:t>
            </a:r>
            <a:r>
              <a:rPr spc="-204" dirty="0"/>
              <a:t> </a:t>
            </a:r>
            <a:r>
              <a:rPr dirty="0"/>
              <a:t>to</a:t>
            </a:r>
            <a:r>
              <a:rPr spc="-185" dirty="0"/>
              <a:t> </a:t>
            </a:r>
            <a:r>
              <a:rPr spc="-25" dirty="0"/>
              <a:t>Know?</a:t>
            </a:r>
          </a:p>
        </p:txBody>
      </p:sp>
      <p:grpSp>
        <p:nvGrpSpPr>
          <p:cNvPr id="3" name="object 3"/>
          <p:cNvGrpSpPr/>
          <p:nvPr/>
        </p:nvGrpSpPr>
        <p:grpSpPr>
          <a:xfrm>
            <a:off x="920813" y="2734179"/>
            <a:ext cx="897255" cy="897255"/>
            <a:chOff x="920813" y="2734179"/>
            <a:chExt cx="897255" cy="897255"/>
          </a:xfrm>
        </p:grpSpPr>
        <p:sp>
          <p:nvSpPr>
            <p:cNvPr id="4" name="object 4"/>
            <p:cNvSpPr/>
            <p:nvPr/>
          </p:nvSpPr>
          <p:spPr>
            <a:xfrm>
              <a:off x="920813" y="2734179"/>
              <a:ext cx="897255" cy="897255"/>
            </a:xfrm>
            <a:custGeom>
              <a:avLst/>
              <a:gdLst/>
              <a:ahLst/>
              <a:cxnLst/>
              <a:rect l="l" t="t" r="r" b="b"/>
              <a:pathLst>
                <a:path w="897255" h="897254">
                  <a:moveTo>
                    <a:pt x="448627" y="0"/>
                  </a:moveTo>
                  <a:lnTo>
                    <a:pt x="399743" y="2632"/>
                  </a:lnTo>
                  <a:lnTo>
                    <a:pt x="352384" y="10347"/>
                  </a:lnTo>
                  <a:lnTo>
                    <a:pt x="306823" y="22871"/>
                  </a:lnTo>
                  <a:lnTo>
                    <a:pt x="263335" y="39931"/>
                  </a:lnTo>
                  <a:lnTo>
                    <a:pt x="222193" y="61252"/>
                  </a:lnTo>
                  <a:lnTo>
                    <a:pt x="183670" y="86560"/>
                  </a:lnTo>
                  <a:lnTo>
                    <a:pt x="148041" y="115583"/>
                  </a:lnTo>
                  <a:lnTo>
                    <a:pt x="115579" y="148046"/>
                  </a:lnTo>
                  <a:lnTo>
                    <a:pt x="86557" y="183676"/>
                  </a:lnTo>
                  <a:lnTo>
                    <a:pt x="61249" y="222199"/>
                  </a:lnTo>
                  <a:lnTo>
                    <a:pt x="39929" y="263341"/>
                  </a:lnTo>
                  <a:lnTo>
                    <a:pt x="22870" y="306828"/>
                  </a:lnTo>
                  <a:lnTo>
                    <a:pt x="10347" y="352388"/>
                  </a:lnTo>
                  <a:lnTo>
                    <a:pt x="2632" y="399745"/>
                  </a:lnTo>
                  <a:lnTo>
                    <a:pt x="0" y="448627"/>
                  </a:lnTo>
                  <a:lnTo>
                    <a:pt x="2632" y="497509"/>
                  </a:lnTo>
                  <a:lnTo>
                    <a:pt x="10347" y="544866"/>
                  </a:lnTo>
                  <a:lnTo>
                    <a:pt x="22870" y="590426"/>
                  </a:lnTo>
                  <a:lnTo>
                    <a:pt x="39929" y="633913"/>
                  </a:lnTo>
                  <a:lnTo>
                    <a:pt x="61249" y="675055"/>
                  </a:lnTo>
                  <a:lnTo>
                    <a:pt x="86557" y="713578"/>
                  </a:lnTo>
                  <a:lnTo>
                    <a:pt x="115579" y="749208"/>
                  </a:lnTo>
                  <a:lnTo>
                    <a:pt x="148041" y="781671"/>
                  </a:lnTo>
                  <a:lnTo>
                    <a:pt x="183670" y="810694"/>
                  </a:lnTo>
                  <a:lnTo>
                    <a:pt x="222193" y="836002"/>
                  </a:lnTo>
                  <a:lnTo>
                    <a:pt x="263335" y="857323"/>
                  </a:lnTo>
                  <a:lnTo>
                    <a:pt x="306823" y="874383"/>
                  </a:lnTo>
                  <a:lnTo>
                    <a:pt x="352384" y="886907"/>
                  </a:lnTo>
                  <a:lnTo>
                    <a:pt x="399743" y="894622"/>
                  </a:lnTo>
                  <a:lnTo>
                    <a:pt x="448627" y="897254"/>
                  </a:lnTo>
                  <a:lnTo>
                    <a:pt x="497509" y="894622"/>
                  </a:lnTo>
                  <a:lnTo>
                    <a:pt x="544866" y="886907"/>
                  </a:lnTo>
                  <a:lnTo>
                    <a:pt x="590424" y="874383"/>
                  </a:lnTo>
                  <a:lnTo>
                    <a:pt x="633911" y="857323"/>
                  </a:lnTo>
                  <a:lnTo>
                    <a:pt x="675052" y="836002"/>
                  </a:lnTo>
                  <a:lnTo>
                    <a:pt x="713574" y="810694"/>
                  </a:lnTo>
                  <a:lnTo>
                    <a:pt x="749202" y="781671"/>
                  </a:lnTo>
                  <a:lnTo>
                    <a:pt x="781664" y="749208"/>
                  </a:lnTo>
                  <a:lnTo>
                    <a:pt x="810686" y="713578"/>
                  </a:lnTo>
                  <a:lnTo>
                    <a:pt x="835993" y="675055"/>
                  </a:lnTo>
                  <a:lnTo>
                    <a:pt x="857313" y="633913"/>
                  </a:lnTo>
                  <a:lnTo>
                    <a:pt x="874371" y="590426"/>
                  </a:lnTo>
                  <a:lnTo>
                    <a:pt x="886895" y="544866"/>
                  </a:lnTo>
                  <a:lnTo>
                    <a:pt x="894609" y="497509"/>
                  </a:lnTo>
                  <a:lnTo>
                    <a:pt x="897242" y="448627"/>
                  </a:lnTo>
                  <a:lnTo>
                    <a:pt x="894609" y="399745"/>
                  </a:lnTo>
                  <a:lnTo>
                    <a:pt x="886895" y="352388"/>
                  </a:lnTo>
                  <a:lnTo>
                    <a:pt x="874371" y="306828"/>
                  </a:lnTo>
                  <a:lnTo>
                    <a:pt x="857313" y="263341"/>
                  </a:lnTo>
                  <a:lnTo>
                    <a:pt x="835993" y="222199"/>
                  </a:lnTo>
                  <a:lnTo>
                    <a:pt x="810686" y="183676"/>
                  </a:lnTo>
                  <a:lnTo>
                    <a:pt x="781664" y="148046"/>
                  </a:lnTo>
                  <a:lnTo>
                    <a:pt x="749202" y="115583"/>
                  </a:lnTo>
                  <a:lnTo>
                    <a:pt x="713574" y="86560"/>
                  </a:lnTo>
                  <a:lnTo>
                    <a:pt x="675052" y="61252"/>
                  </a:lnTo>
                  <a:lnTo>
                    <a:pt x="633911" y="39931"/>
                  </a:lnTo>
                  <a:lnTo>
                    <a:pt x="590424" y="22871"/>
                  </a:lnTo>
                  <a:lnTo>
                    <a:pt x="544866" y="10347"/>
                  </a:lnTo>
                  <a:lnTo>
                    <a:pt x="497509" y="2632"/>
                  </a:lnTo>
                  <a:lnTo>
                    <a:pt x="448627" y="0"/>
                  </a:lnTo>
                  <a:close/>
                </a:path>
              </a:pathLst>
            </a:custGeom>
            <a:solidFill>
              <a:srgbClr val="D2DEEE"/>
            </a:solidFill>
          </p:spPr>
          <p:txBody>
            <a:bodyPr wrap="square" lIns="0" tIns="0" rIns="0" bIns="0" rtlCol="0"/>
            <a:lstStyle/>
            <a:p>
              <a:endParaRPr/>
            </a:p>
          </p:txBody>
        </p:sp>
        <p:sp>
          <p:nvSpPr>
            <p:cNvPr id="5" name="object 5"/>
            <p:cNvSpPr/>
            <p:nvPr/>
          </p:nvSpPr>
          <p:spPr>
            <a:xfrm>
              <a:off x="1189621" y="2949422"/>
              <a:ext cx="364490" cy="472440"/>
            </a:xfrm>
            <a:custGeom>
              <a:avLst/>
              <a:gdLst/>
              <a:ahLst/>
              <a:cxnLst/>
              <a:rect l="l" t="t" r="r" b="b"/>
              <a:pathLst>
                <a:path w="364490" h="472439">
                  <a:moveTo>
                    <a:pt x="332295" y="176961"/>
                  </a:moveTo>
                  <a:lnTo>
                    <a:pt x="330187" y="166535"/>
                  </a:lnTo>
                  <a:lnTo>
                    <a:pt x="324446" y="158013"/>
                  </a:lnTo>
                  <a:lnTo>
                    <a:pt x="315925" y="152260"/>
                  </a:lnTo>
                  <a:lnTo>
                    <a:pt x="305498" y="150152"/>
                  </a:lnTo>
                  <a:lnTo>
                    <a:pt x="295071" y="152260"/>
                  </a:lnTo>
                  <a:lnTo>
                    <a:pt x="286550" y="158013"/>
                  </a:lnTo>
                  <a:lnTo>
                    <a:pt x="280809" y="166535"/>
                  </a:lnTo>
                  <a:lnTo>
                    <a:pt x="278701" y="176961"/>
                  </a:lnTo>
                  <a:lnTo>
                    <a:pt x="280809" y="187401"/>
                  </a:lnTo>
                  <a:lnTo>
                    <a:pt x="286550" y="195922"/>
                  </a:lnTo>
                  <a:lnTo>
                    <a:pt x="295071" y="201676"/>
                  </a:lnTo>
                  <a:lnTo>
                    <a:pt x="305498" y="203784"/>
                  </a:lnTo>
                  <a:lnTo>
                    <a:pt x="315925" y="201676"/>
                  </a:lnTo>
                  <a:lnTo>
                    <a:pt x="324446" y="195922"/>
                  </a:lnTo>
                  <a:lnTo>
                    <a:pt x="330187" y="187401"/>
                  </a:lnTo>
                  <a:lnTo>
                    <a:pt x="332295" y="176961"/>
                  </a:lnTo>
                  <a:close/>
                </a:path>
                <a:path w="364490" h="472439">
                  <a:moveTo>
                    <a:pt x="364451" y="176961"/>
                  </a:moveTo>
                  <a:lnTo>
                    <a:pt x="359841" y="153949"/>
                  </a:lnTo>
                  <a:lnTo>
                    <a:pt x="350075" y="139433"/>
                  </a:lnTo>
                  <a:lnTo>
                    <a:pt x="347230" y="135204"/>
                  </a:lnTo>
                  <a:lnTo>
                    <a:pt x="343014" y="132372"/>
                  </a:lnTo>
                  <a:lnTo>
                    <a:pt x="343014" y="176961"/>
                  </a:lnTo>
                  <a:lnTo>
                    <a:pt x="340093" y="191655"/>
                  </a:lnTo>
                  <a:lnTo>
                    <a:pt x="332092" y="203581"/>
                  </a:lnTo>
                  <a:lnTo>
                    <a:pt x="320179" y="211582"/>
                  </a:lnTo>
                  <a:lnTo>
                    <a:pt x="305498" y="214503"/>
                  </a:lnTo>
                  <a:lnTo>
                    <a:pt x="290817" y="211582"/>
                  </a:lnTo>
                  <a:lnTo>
                    <a:pt x="278904" y="203581"/>
                  </a:lnTo>
                  <a:lnTo>
                    <a:pt x="270903" y="191655"/>
                  </a:lnTo>
                  <a:lnTo>
                    <a:pt x="267982" y="176961"/>
                  </a:lnTo>
                  <a:lnTo>
                    <a:pt x="270903" y="162280"/>
                  </a:lnTo>
                  <a:lnTo>
                    <a:pt x="278904" y="150355"/>
                  </a:lnTo>
                  <a:lnTo>
                    <a:pt x="290817" y="142354"/>
                  </a:lnTo>
                  <a:lnTo>
                    <a:pt x="305498" y="139433"/>
                  </a:lnTo>
                  <a:lnTo>
                    <a:pt x="320179" y="142354"/>
                  </a:lnTo>
                  <a:lnTo>
                    <a:pt x="332092" y="150355"/>
                  </a:lnTo>
                  <a:lnTo>
                    <a:pt x="340093" y="162280"/>
                  </a:lnTo>
                  <a:lnTo>
                    <a:pt x="343014" y="176961"/>
                  </a:lnTo>
                  <a:lnTo>
                    <a:pt x="343014" y="132372"/>
                  </a:lnTo>
                  <a:lnTo>
                    <a:pt x="328498" y="122593"/>
                  </a:lnTo>
                  <a:lnTo>
                    <a:pt x="305498" y="117983"/>
                  </a:lnTo>
                  <a:lnTo>
                    <a:pt x="282498" y="122593"/>
                  </a:lnTo>
                  <a:lnTo>
                    <a:pt x="263753" y="135204"/>
                  </a:lnTo>
                  <a:lnTo>
                    <a:pt x="251155" y="153949"/>
                  </a:lnTo>
                  <a:lnTo>
                    <a:pt x="246545" y="176961"/>
                  </a:lnTo>
                  <a:lnTo>
                    <a:pt x="249770" y="196176"/>
                  </a:lnTo>
                  <a:lnTo>
                    <a:pt x="258737" y="212826"/>
                  </a:lnTo>
                  <a:lnTo>
                    <a:pt x="272313" y="225755"/>
                  </a:lnTo>
                  <a:lnTo>
                    <a:pt x="289420" y="233807"/>
                  </a:lnTo>
                  <a:lnTo>
                    <a:pt x="289420" y="359295"/>
                  </a:lnTo>
                  <a:lnTo>
                    <a:pt x="283108" y="390639"/>
                  </a:lnTo>
                  <a:lnTo>
                    <a:pt x="265899" y="416204"/>
                  </a:lnTo>
                  <a:lnTo>
                    <a:pt x="240347" y="433425"/>
                  </a:lnTo>
                  <a:lnTo>
                    <a:pt x="209029" y="439737"/>
                  </a:lnTo>
                  <a:lnTo>
                    <a:pt x="177698" y="433425"/>
                  </a:lnTo>
                  <a:lnTo>
                    <a:pt x="152146" y="416204"/>
                  </a:lnTo>
                  <a:lnTo>
                    <a:pt x="134937" y="390639"/>
                  </a:lnTo>
                  <a:lnTo>
                    <a:pt x="128625" y="359295"/>
                  </a:lnTo>
                  <a:lnTo>
                    <a:pt x="128625" y="304596"/>
                  </a:lnTo>
                  <a:lnTo>
                    <a:pt x="166763" y="291769"/>
                  </a:lnTo>
                  <a:lnTo>
                    <a:pt x="197370" y="267131"/>
                  </a:lnTo>
                  <a:lnTo>
                    <a:pt x="199986" y="262763"/>
                  </a:lnTo>
                  <a:lnTo>
                    <a:pt x="217716" y="233337"/>
                  </a:lnTo>
                  <a:lnTo>
                    <a:pt x="225107" y="193052"/>
                  </a:lnTo>
                  <a:lnTo>
                    <a:pt x="225107" y="185013"/>
                  </a:lnTo>
                  <a:lnTo>
                    <a:pt x="220814" y="178041"/>
                  </a:lnTo>
                  <a:lnTo>
                    <a:pt x="214388" y="174828"/>
                  </a:lnTo>
                  <a:lnTo>
                    <a:pt x="214388" y="42900"/>
                  </a:lnTo>
                  <a:lnTo>
                    <a:pt x="212547" y="33248"/>
                  </a:lnTo>
                  <a:lnTo>
                    <a:pt x="212217" y="31470"/>
                  </a:lnTo>
                  <a:lnTo>
                    <a:pt x="206273" y="21856"/>
                  </a:lnTo>
                  <a:lnTo>
                    <a:pt x="197421" y="14846"/>
                  </a:lnTo>
                  <a:lnTo>
                    <a:pt x="186512" y="11264"/>
                  </a:lnTo>
                  <a:lnTo>
                    <a:pt x="184365" y="4826"/>
                  </a:lnTo>
                  <a:lnTo>
                    <a:pt x="178473" y="0"/>
                  </a:lnTo>
                  <a:lnTo>
                    <a:pt x="166141" y="0"/>
                  </a:lnTo>
                  <a:lnTo>
                    <a:pt x="157822" y="1689"/>
                  </a:lnTo>
                  <a:lnTo>
                    <a:pt x="151003" y="6299"/>
                  </a:lnTo>
                  <a:lnTo>
                    <a:pt x="146405" y="13119"/>
                  </a:lnTo>
                  <a:lnTo>
                    <a:pt x="144703" y="21450"/>
                  </a:lnTo>
                  <a:lnTo>
                    <a:pt x="144792" y="21856"/>
                  </a:lnTo>
                  <a:lnTo>
                    <a:pt x="146405" y="29781"/>
                  </a:lnTo>
                  <a:lnTo>
                    <a:pt x="151003" y="36601"/>
                  </a:lnTo>
                  <a:lnTo>
                    <a:pt x="157822" y="41211"/>
                  </a:lnTo>
                  <a:lnTo>
                    <a:pt x="166141" y="42900"/>
                  </a:lnTo>
                  <a:lnTo>
                    <a:pt x="177939" y="42900"/>
                  </a:lnTo>
                  <a:lnTo>
                    <a:pt x="183832" y="38608"/>
                  </a:lnTo>
                  <a:lnTo>
                    <a:pt x="186512" y="33248"/>
                  </a:lnTo>
                  <a:lnTo>
                    <a:pt x="190271" y="34861"/>
                  </a:lnTo>
                  <a:lnTo>
                    <a:pt x="192951" y="38608"/>
                  </a:lnTo>
                  <a:lnTo>
                    <a:pt x="192951" y="174828"/>
                  </a:lnTo>
                  <a:lnTo>
                    <a:pt x="186512" y="178574"/>
                  </a:lnTo>
                  <a:lnTo>
                    <a:pt x="182232" y="185547"/>
                  </a:lnTo>
                  <a:lnTo>
                    <a:pt x="182232" y="193052"/>
                  </a:lnTo>
                  <a:lnTo>
                    <a:pt x="176771" y="220230"/>
                  </a:lnTo>
                  <a:lnTo>
                    <a:pt x="161861" y="242392"/>
                  </a:lnTo>
                  <a:lnTo>
                    <a:pt x="139712" y="257302"/>
                  </a:lnTo>
                  <a:lnTo>
                    <a:pt x="112547" y="262763"/>
                  </a:lnTo>
                  <a:lnTo>
                    <a:pt x="85382" y="257302"/>
                  </a:lnTo>
                  <a:lnTo>
                    <a:pt x="63246" y="242392"/>
                  </a:lnTo>
                  <a:lnTo>
                    <a:pt x="48336" y="220230"/>
                  </a:lnTo>
                  <a:lnTo>
                    <a:pt x="42875" y="193052"/>
                  </a:lnTo>
                  <a:lnTo>
                    <a:pt x="42875" y="185013"/>
                  </a:lnTo>
                  <a:lnTo>
                    <a:pt x="38595" y="178041"/>
                  </a:lnTo>
                  <a:lnTo>
                    <a:pt x="32156" y="174828"/>
                  </a:lnTo>
                  <a:lnTo>
                    <a:pt x="32156" y="38608"/>
                  </a:lnTo>
                  <a:lnTo>
                    <a:pt x="34836" y="34861"/>
                  </a:lnTo>
                  <a:lnTo>
                    <a:pt x="38595" y="33248"/>
                  </a:lnTo>
                  <a:lnTo>
                    <a:pt x="41275" y="39154"/>
                  </a:lnTo>
                  <a:lnTo>
                    <a:pt x="46634" y="42900"/>
                  </a:lnTo>
                  <a:lnTo>
                    <a:pt x="58953" y="42900"/>
                  </a:lnTo>
                  <a:lnTo>
                    <a:pt x="67284" y="41211"/>
                  </a:lnTo>
                  <a:lnTo>
                    <a:pt x="74091" y="36601"/>
                  </a:lnTo>
                  <a:lnTo>
                    <a:pt x="76365" y="33248"/>
                  </a:lnTo>
                  <a:lnTo>
                    <a:pt x="78701" y="29781"/>
                  </a:lnTo>
                  <a:lnTo>
                    <a:pt x="80391" y="21450"/>
                  </a:lnTo>
                  <a:lnTo>
                    <a:pt x="78701" y="13119"/>
                  </a:lnTo>
                  <a:lnTo>
                    <a:pt x="74091" y="6299"/>
                  </a:lnTo>
                  <a:lnTo>
                    <a:pt x="67284" y="1689"/>
                  </a:lnTo>
                  <a:lnTo>
                    <a:pt x="58953" y="0"/>
                  </a:lnTo>
                  <a:lnTo>
                    <a:pt x="46634" y="0"/>
                  </a:lnTo>
                  <a:lnTo>
                    <a:pt x="40728" y="4826"/>
                  </a:lnTo>
                  <a:lnTo>
                    <a:pt x="38595" y="11264"/>
                  </a:lnTo>
                  <a:lnTo>
                    <a:pt x="27673" y="14846"/>
                  </a:lnTo>
                  <a:lnTo>
                    <a:pt x="18821" y="21856"/>
                  </a:lnTo>
                  <a:lnTo>
                    <a:pt x="12890" y="31470"/>
                  </a:lnTo>
                  <a:lnTo>
                    <a:pt x="10718" y="42900"/>
                  </a:lnTo>
                  <a:lnTo>
                    <a:pt x="10718" y="174828"/>
                  </a:lnTo>
                  <a:lnTo>
                    <a:pt x="4292" y="178574"/>
                  </a:lnTo>
                  <a:lnTo>
                    <a:pt x="0" y="185547"/>
                  </a:lnTo>
                  <a:lnTo>
                    <a:pt x="0" y="193052"/>
                  </a:lnTo>
                  <a:lnTo>
                    <a:pt x="7391" y="233337"/>
                  </a:lnTo>
                  <a:lnTo>
                    <a:pt x="27736" y="267131"/>
                  </a:lnTo>
                  <a:lnTo>
                    <a:pt x="58331" y="291769"/>
                  </a:lnTo>
                  <a:lnTo>
                    <a:pt x="96469" y="304596"/>
                  </a:lnTo>
                  <a:lnTo>
                    <a:pt x="96469" y="359295"/>
                  </a:lnTo>
                  <a:lnTo>
                    <a:pt x="105321" y="403136"/>
                  </a:lnTo>
                  <a:lnTo>
                    <a:pt x="129438" y="438924"/>
                  </a:lnTo>
                  <a:lnTo>
                    <a:pt x="165214" y="463067"/>
                  </a:lnTo>
                  <a:lnTo>
                    <a:pt x="209029" y="471906"/>
                  </a:lnTo>
                  <a:lnTo>
                    <a:pt x="252844" y="463067"/>
                  </a:lnTo>
                  <a:lnTo>
                    <a:pt x="287426" y="439737"/>
                  </a:lnTo>
                  <a:lnTo>
                    <a:pt x="288620" y="438924"/>
                  </a:lnTo>
                  <a:lnTo>
                    <a:pt x="312737" y="403136"/>
                  </a:lnTo>
                  <a:lnTo>
                    <a:pt x="321576" y="359295"/>
                  </a:lnTo>
                  <a:lnTo>
                    <a:pt x="321576" y="233807"/>
                  </a:lnTo>
                  <a:lnTo>
                    <a:pt x="338670" y="225755"/>
                  </a:lnTo>
                  <a:lnTo>
                    <a:pt x="350494" y="214503"/>
                  </a:lnTo>
                  <a:lnTo>
                    <a:pt x="352259" y="212826"/>
                  </a:lnTo>
                  <a:lnTo>
                    <a:pt x="361226" y="196176"/>
                  </a:lnTo>
                  <a:lnTo>
                    <a:pt x="364451" y="176961"/>
                  </a:lnTo>
                  <a:close/>
                </a:path>
              </a:pathLst>
            </a:custGeom>
            <a:solidFill>
              <a:srgbClr val="5B9BD4"/>
            </a:solidFill>
          </p:spPr>
          <p:txBody>
            <a:bodyPr wrap="square" lIns="0" tIns="0" rIns="0" bIns="0" rtlCol="0"/>
            <a:lstStyle/>
            <a:p>
              <a:endParaRPr/>
            </a:p>
          </p:txBody>
        </p:sp>
        <p:sp>
          <p:nvSpPr>
            <p:cNvPr id="6" name="object 6"/>
            <p:cNvSpPr/>
            <p:nvPr/>
          </p:nvSpPr>
          <p:spPr>
            <a:xfrm>
              <a:off x="1109230" y="2922600"/>
              <a:ext cx="520700" cy="520700"/>
            </a:xfrm>
            <a:custGeom>
              <a:avLst/>
              <a:gdLst/>
              <a:ahLst/>
              <a:cxnLst/>
              <a:rect l="l" t="t" r="r" b="b"/>
              <a:pathLst>
                <a:path w="520700" h="520700">
                  <a:moveTo>
                    <a:pt x="0" y="0"/>
                  </a:moveTo>
                  <a:lnTo>
                    <a:pt x="520407" y="0"/>
                  </a:lnTo>
                  <a:lnTo>
                    <a:pt x="520407" y="520407"/>
                  </a:lnTo>
                  <a:lnTo>
                    <a:pt x="0" y="520407"/>
                  </a:lnTo>
                  <a:lnTo>
                    <a:pt x="0" y="0"/>
                  </a:lnTo>
                  <a:close/>
                </a:path>
              </a:pathLst>
            </a:custGeom>
            <a:ln w="12700">
              <a:solidFill>
                <a:srgbClr val="FFFFFF"/>
              </a:solidFill>
            </a:ln>
          </p:spPr>
          <p:txBody>
            <a:bodyPr wrap="square" lIns="0" tIns="0" rIns="0" bIns="0" rtlCol="0"/>
            <a:lstStyle/>
            <a:p>
              <a:endParaRPr/>
            </a:p>
          </p:txBody>
        </p:sp>
      </p:grpSp>
      <p:sp>
        <p:nvSpPr>
          <p:cNvPr id="7" name="object 7"/>
          <p:cNvSpPr txBox="1"/>
          <p:nvPr/>
        </p:nvSpPr>
        <p:spPr>
          <a:xfrm>
            <a:off x="1997626" y="2782820"/>
            <a:ext cx="1231265" cy="764540"/>
          </a:xfrm>
          <a:prstGeom prst="rect">
            <a:avLst/>
          </a:prstGeom>
        </p:spPr>
        <p:txBody>
          <a:bodyPr vert="horz" wrap="square" lIns="0" tIns="5080" rIns="0" bIns="0" rtlCol="0">
            <a:spAutoFit/>
          </a:bodyPr>
          <a:lstStyle/>
          <a:p>
            <a:pPr marL="12700" marR="5080">
              <a:lnSpc>
                <a:spcPct val="102099"/>
              </a:lnSpc>
              <a:spcBef>
                <a:spcPts val="40"/>
              </a:spcBef>
            </a:pPr>
            <a:r>
              <a:rPr sz="2400" spc="-10" dirty="0">
                <a:latin typeface="Calibri"/>
                <a:cs typeface="Calibri"/>
              </a:rPr>
              <a:t>Patient Condition</a:t>
            </a:r>
            <a:endParaRPr sz="2400">
              <a:latin typeface="Calibri"/>
              <a:cs typeface="Calibri"/>
            </a:endParaRPr>
          </a:p>
        </p:txBody>
      </p:sp>
      <p:grpSp>
        <p:nvGrpSpPr>
          <p:cNvPr id="8" name="object 8"/>
          <p:cNvGrpSpPr/>
          <p:nvPr/>
        </p:nvGrpSpPr>
        <p:grpSpPr>
          <a:xfrm>
            <a:off x="4493774" y="2734179"/>
            <a:ext cx="897255" cy="897255"/>
            <a:chOff x="4493774" y="2734179"/>
            <a:chExt cx="897255" cy="897255"/>
          </a:xfrm>
        </p:grpSpPr>
        <p:sp>
          <p:nvSpPr>
            <p:cNvPr id="9" name="object 9"/>
            <p:cNvSpPr/>
            <p:nvPr/>
          </p:nvSpPr>
          <p:spPr>
            <a:xfrm>
              <a:off x="4493774" y="2734179"/>
              <a:ext cx="897255" cy="897255"/>
            </a:xfrm>
            <a:custGeom>
              <a:avLst/>
              <a:gdLst/>
              <a:ahLst/>
              <a:cxnLst/>
              <a:rect l="l" t="t" r="r" b="b"/>
              <a:pathLst>
                <a:path w="897254" h="897254">
                  <a:moveTo>
                    <a:pt x="448627" y="0"/>
                  </a:moveTo>
                  <a:lnTo>
                    <a:pt x="399743" y="2632"/>
                  </a:lnTo>
                  <a:lnTo>
                    <a:pt x="352384" y="10347"/>
                  </a:lnTo>
                  <a:lnTo>
                    <a:pt x="306823" y="22871"/>
                  </a:lnTo>
                  <a:lnTo>
                    <a:pt x="263335" y="39931"/>
                  </a:lnTo>
                  <a:lnTo>
                    <a:pt x="222193" y="61252"/>
                  </a:lnTo>
                  <a:lnTo>
                    <a:pt x="183670" y="86560"/>
                  </a:lnTo>
                  <a:lnTo>
                    <a:pt x="148041" y="115583"/>
                  </a:lnTo>
                  <a:lnTo>
                    <a:pt x="115579" y="148046"/>
                  </a:lnTo>
                  <a:lnTo>
                    <a:pt x="86557" y="183676"/>
                  </a:lnTo>
                  <a:lnTo>
                    <a:pt x="61249" y="222199"/>
                  </a:lnTo>
                  <a:lnTo>
                    <a:pt x="39929" y="263341"/>
                  </a:lnTo>
                  <a:lnTo>
                    <a:pt x="22870" y="306828"/>
                  </a:lnTo>
                  <a:lnTo>
                    <a:pt x="10347" y="352388"/>
                  </a:lnTo>
                  <a:lnTo>
                    <a:pt x="2632" y="399745"/>
                  </a:lnTo>
                  <a:lnTo>
                    <a:pt x="0" y="448627"/>
                  </a:lnTo>
                  <a:lnTo>
                    <a:pt x="2632" y="497509"/>
                  </a:lnTo>
                  <a:lnTo>
                    <a:pt x="10347" y="544866"/>
                  </a:lnTo>
                  <a:lnTo>
                    <a:pt x="22870" y="590426"/>
                  </a:lnTo>
                  <a:lnTo>
                    <a:pt x="39929" y="633913"/>
                  </a:lnTo>
                  <a:lnTo>
                    <a:pt x="61249" y="675055"/>
                  </a:lnTo>
                  <a:lnTo>
                    <a:pt x="86557" y="713578"/>
                  </a:lnTo>
                  <a:lnTo>
                    <a:pt x="115579" y="749208"/>
                  </a:lnTo>
                  <a:lnTo>
                    <a:pt x="148041" y="781671"/>
                  </a:lnTo>
                  <a:lnTo>
                    <a:pt x="183670" y="810694"/>
                  </a:lnTo>
                  <a:lnTo>
                    <a:pt x="222193" y="836002"/>
                  </a:lnTo>
                  <a:lnTo>
                    <a:pt x="263335" y="857323"/>
                  </a:lnTo>
                  <a:lnTo>
                    <a:pt x="306823" y="874383"/>
                  </a:lnTo>
                  <a:lnTo>
                    <a:pt x="352384" y="886907"/>
                  </a:lnTo>
                  <a:lnTo>
                    <a:pt x="399743" y="894622"/>
                  </a:lnTo>
                  <a:lnTo>
                    <a:pt x="448627" y="897254"/>
                  </a:lnTo>
                  <a:lnTo>
                    <a:pt x="497509" y="894622"/>
                  </a:lnTo>
                  <a:lnTo>
                    <a:pt x="544866" y="886907"/>
                  </a:lnTo>
                  <a:lnTo>
                    <a:pt x="590424" y="874383"/>
                  </a:lnTo>
                  <a:lnTo>
                    <a:pt x="633911" y="857323"/>
                  </a:lnTo>
                  <a:lnTo>
                    <a:pt x="675052" y="836002"/>
                  </a:lnTo>
                  <a:lnTo>
                    <a:pt x="713574" y="810694"/>
                  </a:lnTo>
                  <a:lnTo>
                    <a:pt x="749202" y="781671"/>
                  </a:lnTo>
                  <a:lnTo>
                    <a:pt x="781664" y="749208"/>
                  </a:lnTo>
                  <a:lnTo>
                    <a:pt x="810686" y="713578"/>
                  </a:lnTo>
                  <a:lnTo>
                    <a:pt x="835993" y="675055"/>
                  </a:lnTo>
                  <a:lnTo>
                    <a:pt x="857313" y="633913"/>
                  </a:lnTo>
                  <a:lnTo>
                    <a:pt x="874371" y="590426"/>
                  </a:lnTo>
                  <a:lnTo>
                    <a:pt x="886895" y="544866"/>
                  </a:lnTo>
                  <a:lnTo>
                    <a:pt x="894609" y="497509"/>
                  </a:lnTo>
                  <a:lnTo>
                    <a:pt x="897242" y="448627"/>
                  </a:lnTo>
                  <a:lnTo>
                    <a:pt x="894609" y="399745"/>
                  </a:lnTo>
                  <a:lnTo>
                    <a:pt x="886895" y="352388"/>
                  </a:lnTo>
                  <a:lnTo>
                    <a:pt x="874371" y="306828"/>
                  </a:lnTo>
                  <a:lnTo>
                    <a:pt x="857313" y="263341"/>
                  </a:lnTo>
                  <a:lnTo>
                    <a:pt x="835993" y="222199"/>
                  </a:lnTo>
                  <a:lnTo>
                    <a:pt x="810686" y="183676"/>
                  </a:lnTo>
                  <a:lnTo>
                    <a:pt x="781664" y="148046"/>
                  </a:lnTo>
                  <a:lnTo>
                    <a:pt x="749202" y="115583"/>
                  </a:lnTo>
                  <a:lnTo>
                    <a:pt x="713574" y="86560"/>
                  </a:lnTo>
                  <a:lnTo>
                    <a:pt x="675052" y="61252"/>
                  </a:lnTo>
                  <a:lnTo>
                    <a:pt x="633911" y="39931"/>
                  </a:lnTo>
                  <a:lnTo>
                    <a:pt x="590424" y="22871"/>
                  </a:lnTo>
                  <a:lnTo>
                    <a:pt x="544866" y="10347"/>
                  </a:lnTo>
                  <a:lnTo>
                    <a:pt x="497509" y="2632"/>
                  </a:lnTo>
                  <a:lnTo>
                    <a:pt x="448627" y="0"/>
                  </a:lnTo>
                  <a:close/>
                </a:path>
              </a:pathLst>
            </a:custGeom>
            <a:solidFill>
              <a:srgbClr val="D2DEEE"/>
            </a:solidFill>
          </p:spPr>
          <p:txBody>
            <a:bodyPr wrap="square" lIns="0" tIns="0" rIns="0" bIns="0" rtlCol="0"/>
            <a:lstStyle/>
            <a:p>
              <a:endParaRPr/>
            </a:p>
          </p:txBody>
        </p:sp>
        <p:sp>
          <p:nvSpPr>
            <p:cNvPr id="10" name="object 10"/>
            <p:cNvSpPr/>
            <p:nvPr/>
          </p:nvSpPr>
          <p:spPr>
            <a:xfrm>
              <a:off x="4730420" y="2948165"/>
              <a:ext cx="429259" cy="473709"/>
            </a:xfrm>
            <a:custGeom>
              <a:avLst/>
              <a:gdLst/>
              <a:ahLst/>
              <a:cxnLst/>
              <a:rect l="l" t="t" r="r" b="b"/>
              <a:pathLst>
                <a:path w="429260" h="473710">
                  <a:moveTo>
                    <a:pt x="374053" y="329933"/>
                  </a:moveTo>
                  <a:lnTo>
                    <a:pt x="355485" y="310426"/>
                  </a:lnTo>
                  <a:lnTo>
                    <a:pt x="333857" y="294754"/>
                  </a:lnTo>
                  <a:lnTo>
                    <a:pt x="309753" y="283273"/>
                  </a:lnTo>
                  <a:lnTo>
                    <a:pt x="283743" y="276301"/>
                  </a:lnTo>
                  <a:lnTo>
                    <a:pt x="282943" y="245160"/>
                  </a:lnTo>
                  <a:lnTo>
                    <a:pt x="280784" y="204381"/>
                  </a:lnTo>
                  <a:lnTo>
                    <a:pt x="276529" y="159435"/>
                  </a:lnTo>
                  <a:lnTo>
                    <a:pt x="269430" y="115798"/>
                  </a:lnTo>
                  <a:lnTo>
                    <a:pt x="272453" y="118211"/>
                  </a:lnTo>
                  <a:lnTo>
                    <a:pt x="276326" y="119265"/>
                  </a:lnTo>
                  <a:lnTo>
                    <a:pt x="280149" y="118757"/>
                  </a:lnTo>
                  <a:lnTo>
                    <a:pt x="284581" y="117995"/>
                  </a:lnTo>
                  <a:lnTo>
                    <a:pt x="288404" y="115214"/>
                  </a:lnTo>
                  <a:lnTo>
                    <a:pt x="290499" y="111239"/>
                  </a:lnTo>
                  <a:lnTo>
                    <a:pt x="292531" y="107759"/>
                  </a:lnTo>
                  <a:lnTo>
                    <a:pt x="292874" y="103530"/>
                  </a:lnTo>
                  <a:lnTo>
                    <a:pt x="291401" y="99771"/>
                  </a:lnTo>
                  <a:lnTo>
                    <a:pt x="300113" y="109143"/>
                  </a:lnTo>
                  <a:lnTo>
                    <a:pt x="307835" y="119303"/>
                  </a:lnTo>
                  <a:lnTo>
                    <a:pt x="314502" y="130187"/>
                  </a:lnTo>
                  <a:lnTo>
                    <a:pt x="320078" y="141706"/>
                  </a:lnTo>
                  <a:lnTo>
                    <a:pt x="320865" y="143522"/>
                  </a:lnTo>
                  <a:lnTo>
                    <a:pt x="322986" y="144360"/>
                  </a:lnTo>
                  <a:lnTo>
                    <a:pt x="325983" y="143052"/>
                  </a:lnTo>
                  <a:lnTo>
                    <a:pt x="326796" y="141960"/>
                  </a:lnTo>
                  <a:lnTo>
                    <a:pt x="327888" y="128066"/>
                  </a:lnTo>
                  <a:lnTo>
                    <a:pt x="327710" y="113792"/>
                  </a:lnTo>
                  <a:lnTo>
                    <a:pt x="311924" y="75018"/>
                  </a:lnTo>
                  <a:lnTo>
                    <a:pt x="300139" y="66306"/>
                  </a:lnTo>
                  <a:lnTo>
                    <a:pt x="299872" y="66306"/>
                  </a:lnTo>
                  <a:lnTo>
                    <a:pt x="300139" y="65874"/>
                  </a:lnTo>
                  <a:lnTo>
                    <a:pt x="343001" y="81521"/>
                  </a:lnTo>
                  <a:lnTo>
                    <a:pt x="357606" y="90690"/>
                  </a:lnTo>
                  <a:lnTo>
                    <a:pt x="359867" y="90411"/>
                  </a:lnTo>
                  <a:lnTo>
                    <a:pt x="361962" y="87718"/>
                  </a:lnTo>
                  <a:lnTo>
                    <a:pt x="362089" y="86169"/>
                  </a:lnTo>
                  <a:lnTo>
                    <a:pt x="354723" y="72377"/>
                  </a:lnTo>
                  <a:lnTo>
                    <a:pt x="324421" y="37033"/>
                  </a:lnTo>
                  <a:lnTo>
                    <a:pt x="293281" y="30518"/>
                  </a:lnTo>
                  <a:lnTo>
                    <a:pt x="279831" y="34455"/>
                  </a:lnTo>
                  <a:lnTo>
                    <a:pt x="268097" y="41262"/>
                  </a:lnTo>
                  <a:lnTo>
                    <a:pt x="279819" y="31673"/>
                  </a:lnTo>
                  <a:lnTo>
                    <a:pt x="292290" y="23139"/>
                  </a:lnTo>
                  <a:lnTo>
                    <a:pt x="305447" y="15709"/>
                  </a:lnTo>
                  <a:lnTo>
                    <a:pt x="319227" y="9410"/>
                  </a:lnTo>
                  <a:lnTo>
                    <a:pt x="321056" y="8712"/>
                  </a:lnTo>
                  <a:lnTo>
                    <a:pt x="321970" y="6667"/>
                  </a:lnTo>
                  <a:lnTo>
                    <a:pt x="320814" y="3644"/>
                  </a:lnTo>
                  <a:lnTo>
                    <a:pt x="319747" y="2781"/>
                  </a:lnTo>
                  <a:lnTo>
                    <a:pt x="302615" y="596"/>
                  </a:lnTo>
                  <a:lnTo>
                    <a:pt x="284518" y="0"/>
                  </a:lnTo>
                  <a:lnTo>
                    <a:pt x="267081" y="2171"/>
                  </a:lnTo>
                  <a:lnTo>
                    <a:pt x="253250" y="8496"/>
                  </a:lnTo>
                  <a:lnTo>
                    <a:pt x="241833" y="22339"/>
                  </a:lnTo>
                  <a:lnTo>
                    <a:pt x="238290" y="36804"/>
                  </a:lnTo>
                  <a:lnTo>
                    <a:pt x="239712" y="50063"/>
                  </a:lnTo>
                  <a:lnTo>
                    <a:pt x="243332" y="60401"/>
                  </a:lnTo>
                  <a:lnTo>
                    <a:pt x="243293" y="60604"/>
                  </a:lnTo>
                  <a:lnTo>
                    <a:pt x="242989" y="60807"/>
                  </a:lnTo>
                  <a:lnTo>
                    <a:pt x="242785" y="60769"/>
                  </a:lnTo>
                  <a:lnTo>
                    <a:pt x="233400" y="52362"/>
                  </a:lnTo>
                  <a:lnTo>
                    <a:pt x="219392" y="43611"/>
                  </a:lnTo>
                  <a:lnTo>
                    <a:pt x="201841" y="38417"/>
                  </a:lnTo>
                  <a:lnTo>
                    <a:pt x="181914" y="40830"/>
                  </a:lnTo>
                  <a:lnTo>
                    <a:pt x="164528" y="52260"/>
                  </a:lnTo>
                  <a:lnTo>
                    <a:pt x="151091" y="69570"/>
                  </a:lnTo>
                  <a:lnTo>
                    <a:pt x="141363" y="88607"/>
                  </a:lnTo>
                  <a:lnTo>
                    <a:pt x="135178" y="105181"/>
                  </a:lnTo>
                  <a:lnTo>
                    <a:pt x="134607" y="107061"/>
                  </a:lnTo>
                  <a:lnTo>
                    <a:pt x="135661" y="109029"/>
                  </a:lnTo>
                  <a:lnTo>
                    <a:pt x="138544" y="109918"/>
                  </a:lnTo>
                  <a:lnTo>
                    <a:pt x="139649" y="109753"/>
                  </a:lnTo>
                  <a:lnTo>
                    <a:pt x="157403" y="97370"/>
                  </a:lnTo>
                  <a:lnTo>
                    <a:pt x="175133" y="87007"/>
                  </a:lnTo>
                  <a:lnTo>
                    <a:pt x="193636" y="78105"/>
                  </a:lnTo>
                  <a:lnTo>
                    <a:pt x="212839" y="70700"/>
                  </a:lnTo>
                  <a:lnTo>
                    <a:pt x="212839" y="71031"/>
                  </a:lnTo>
                  <a:lnTo>
                    <a:pt x="205232" y="75107"/>
                  </a:lnTo>
                  <a:lnTo>
                    <a:pt x="198577" y="80505"/>
                  </a:lnTo>
                  <a:lnTo>
                    <a:pt x="193052" y="87045"/>
                  </a:lnTo>
                  <a:lnTo>
                    <a:pt x="188823" y="94564"/>
                  </a:lnTo>
                  <a:lnTo>
                    <a:pt x="184137" y="113665"/>
                  </a:lnTo>
                  <a:lnTo>
                    <a:pt x="184696" y="131749"/>
                  </a:lnTo>
                  <a:lnTo>
                    <a:pt x="188264" y="147332"/>
                  </a:lnTo>
                  <a:lnTo>
                    <a:pt x="192633" y="158915"/>
                  </a:lnTo>
                  <a:lnTo>
                    <a:pt x="193395" y="160655"/>
                  </a:lnTo>
                  <a:lnTo>
                    <a:pt x="195427" y="161429"/>
                  </a:lnTo>
                  <a:lnTo>
                    <a:pt x="197929" y="160324"/>
                  </a:lnTo>
                  <a:lnTo>
                    <a:pt x="198551" y="159702"/>
                  </a:lnTo>
                  <a:lnTo>
                    <a:pt x="198894" y="158915"/>
                  </a:lnTo>
                  <a:lnTo>
                    <a:pt x="202171" y="149466"/>
                  </a:lnTo>
                  <a:lnTo>
                    <a:pt x="205981" y="136982"/>
                  </a:lnTo>
                  <a:lnTo>
                    <a:pt x="211810" y="122237"/>
                  </a:lnTo>
                  <a:lnTo>
                    <a:pt x="221145" y="105994"/>
                  </a:lnTo>
                  <a:lnTo>
                    <a:pt x="221411" y="105727"/>
                  </a:lnTo>
                  <a:lnTo>
                    <a:pt x="219989" y="113474"/>
                  </a:lnTo>
                  <a:lnTo>
                    <a:pt x="225120" y="120904"/>
                  </a:lnTo>
                  <a:lnTo>
                    <a:pt x="238785" y="123418"/>
                  </a:lnTo>
                  <a:lnTo>
                    <a:pt x="244767" y="120650"/>
                  </a:lnTo>
                  <a:lnTo>
                    <a:pt x="247777" y="115430"/>
                  </a:lnTo>
                  <a:lnTo>
                    <a:pt x="253911" y="158546"/>
                  </a:lnTo>
                  <a:lnTo>
                    <a:pt x="255130" y="200482"/>
                  </a:lnTo>
                  <a:lnTo>
                    <a:pt x="252780" y="239572"/>
                  </a:lnTo>
                  <a:lnTo>
                    <a:pt x="248208" y="274154"/>
                  </a:lnTo>
                  <a:lnTo>
                    <a:pt x="225958" y="276250"/>
                  </a:lnTo>
                  <a:lnTo>
                    <a:pt x="204012" y="280263"/>
                  </a:lnTo>
                  <a:lnTo>
                    <a:pt x="182499" y="286181"/>
                  </a:lnTo>
                  <a:lnTo>
                    <a:pt x="161544" y="293954"/>
                  </a:lnTo>
                  <a:lnTo>
                    <a:pt x="152273" y="293954"/>
                  </a:lnTo>
                  <a:lnTo>
                    <a:pt x="146126" y="271475"/>
                  </a:lnTo>
                  <a:lnTo>
                    <a:pt x="141998" y="248602"/>
                  </a:lnTo>
                  <a:lnTo>
                    <a:pt x="139915" y="225437"/>
                  </a:lnTo>
                  <a:lnTo>
                    <a:pt x="139890" y="202145"/>
                  </a:lnTo>
                  <a:lnTo>
                    <a:pt x="142773" y="205828"/>
                  </a:lnTo>
                  <a:lnTo>
                    <a:pt x="148094" y="206476"/>
                  </a:lnTo>
                  <a:lnTo>
                    <a:pt x="154152" y="201739"/>
                  </a:lnTo>
                  <a:lnTo>
                    <a:pt x="155359" y="198755"/>
                  </a:lnTo>
                  <a:lnTo>
                    <a:pt x="154787" y="194779"/>
                  </a:lnTo>
                  <a:lnTo>
                    <a:pt x="154635" y="194310"/>
                  </a:lnTo>
                  <a:lnTo>
                    <a:pt x="161518" y="203174"/>
                  </a:lnTo>
                  <a:lnTo>
                    <a:pt x="166166" y="211429"/>
                  </a:lnTo>
                  <a:lnTo>
                    <a:pt x="169430" y="218478"/>
                  </a:lnTo>
                  <a:lnTo>
                    <a:pt x="172161" y="223748"/>
                  </a:lnTo>
                  <a:lnTo>
                    <a:pt x="172770" y="224663"/>
                  </a:lnTo>
                  <a:lnTo>
                    <a:pt x="174002" y="224891"/>
                  </a:lnTo>
                  <a:lnTo>
                    <a:pt x="175285" y="224028"/>
                  </a:lnTo>
                  <a:lnTo>
                    <a:pt x="175564" y="223647"/>
                  </a:lnTo>
                  <a:lnTo>
                    <a:pt x="177774" y="213499"/>
                  </a:lnTo>
                  <a:lnTo>
                    <a:pt x="177927" y="203657"/>
                  </a:lnTo>
                  <a:lnTo>
                    <a:pt x="176187" y="193967"/>
                  </a:lnTo>
                  <a:lnTo>
                    <a:pt x="172580" y="184708"/>
                  </a:lnTo>
                  <a:lnTo>
                    <a:pt x="168986" y="178777"/>
                  </a:lnTo>
                  <a:lnTo>
                    <a:pt x="163220" y="174472"/>
                  </a:lnTo>
                  <a:lnTo>
                    <a:pt x="156502" y="172694"/>
                  </a:lnTo>
                  <a:lnTo>
                    <a:pt x="168529" y="175450"/>
                  </a:lnTo>
                  <a:lnTo>
                    <a:pt x="180263" y="179158"/>
                  </a:lnTo>
                  <a:lnTo>
                    <a:pt x="191655" y="183807"/>
                  </a:lnTo>
                  <a:lnTo>
                    <a:pt x="202653" y="189382"/>
                  </a:lnTo>
                  <a:lnTo>
                    <a:pt x="203644" y="189953"/>
                  </a:lnTo>
                  <a:lnTo>
                    <a:pt x="204927" y="189611"/>
                  </a:lnTo>
                  <a:lnTo>
                    <a:pt x="205867" y="187985"/>
                  </a:lnTo>
                  <a:lnTo>
                    <a:pt x="205879" y="187223"/>
                  </a:lnTo>
                  <a:lnTo>
                    <a:pt x="200545" y="177406"/>
                  </a:lnTo>
                  <a:lnTo>
                    <a:pt x="193230" y="167017"/>
                  </a:lnTo>
                  <a:lnTo>
                    <a:pt x="183857" y="157937"/>
                  </a:lnTo>
                  <a:lnTo>
                    <a:pt x="172643" y="152641"/>
                  </a:lnTo>
                  <a:lnTo>
                    <a:pt x="161150" y="153085"/>
                  </a:lnTo>
                  <a:lnTo>
                    <a:pt x="151231" y="157746"/>
                  </a:lnTo>
                  <a:lnTo>
                    <a:pt x="143586" y="163880"/>
                  </a:lnTo>
                  <a:lnTo>
                    <a:pt x="138734" y="168884"/>
                  </a:lnTo>
                  <a:lnTo>
                    <a:pt x="138493" y="168897"/>
                  </a:lnTo>
                  <a:lnTo>
                    <a:pt x="138214" y="168529"/>
                  </a:lnTo>
                  <a:lnTo>
                    <a:pt x="139700" y="160096"/>
                  </a:lnTo>
                  <a:lnTo>
                    <a:pt x="138290" y="152019"/>
                  </a:lnTo>
                  <a:lnTo>
                    <a:pt x="134277" y="144856"/>
                  </a:lnTo>
                  <a:lnTo>
                    <a:pt x="127889" y="139344"/>
                  </a:lnTo>
                  <a:lnTo>
                    <a:pt x="119151" y="136791"/>
                  </a:lnTo>
                  <a:lnTo>
                    <a:pt x="108661" y="136944"/>
                  </a:lnTo>
                  <a:lnTo>
                    <a:pt x="98044" y="138772"/>
                  </a:lnTo>
                  <a:lnTo>
                    <a:pt x="87795" y="141490"/>
                  </a:lnTo>
                  <a:lnTo>
                    <a:pt x="87096" y="142608"/>
                  </a:lnTo>
                  <a:lnTo>
                    <a:pt x="87528" y="144513"/>
                  </a:lnTo>
                  <a:lnTo>
                    <a:pt x="88138" y="145110"/>
                  </a:lnTo>
                  <a:lnTo>
                    <a:pt x="97218" y="147739"/>
                  </a:lnTo>
                  <a:lnTo>
                    <a:pt x="105270" y="150850"/>
                  </a:lnTo>
                  <a:lnTo>
                    <a:pt x="113042" y="154622"/>
                  </a:lnTo>
                  <a:lnTo>
                    <a:pt x="120484" y="159029"/>
                  </a:lnTo>
                  <a:lnTo>
                    <a:pt x="112382" y="156108"/>
                  </a:lnTo>
                  <a:lnTo>
                    <a:pt x="103962" y="155676"/>
                  </a:lnTo>
                  <a:lnTo>
                    <a:pt x="73418" y="185394"/>
                  </a:lnTo>
                  <a:lnTo>
                    <a:pt x="70104" y="194411"/>
                  </a:lnTo>
                  <a:lnTo>
                    <a:pt x="70612" y="195630"/>
                  </a:lnTo>
                  <a:lnTo>
                    <a:pt x="72478" y="196392"/>
                  </a:lnTo>
                  <a:lnTo>
                    <a:pt x="73367" y="196215"/>
                  </a:lnTo>
                  <a:lnTo>
                    <a:pt x="73964" y="195592"/>
                  </a:lnTo>
                  <a:lnTo>
                    <a:pt x="81114" y="189725"/>
                  </a:lnTo>
                  <a:lnTo>
                    <a:pt x="88798" y="184619"/>
                  </a:lnTo>
                  <a:lnTo>
                    <a:pt x="96964" y="180301"/>
                  </a:lnTo>
                  <a:lnTo>
                    <a:pt x="105537" y="176834"/>
                  </a:lnTo>
                  <a:lnTo>
                    <a:pt x="100584" y="180352"/>
                  </a:lnTo>
                  <a:lnTo>
                    <a:pt x="96850" y="185318"/>
                  </a:lnTo>
                  <a:lnTo>
                    <a:pt x="94818" y="191046"/>
                  </a:lnTo>
                  <a:lnTo>
                    <a:pt x="93027" y="198958"/>
                  </a:lnTo>
                  <a:lnTo>
                    <a:pt x="92976" y="207568"/>
                  </a:lnTo>
                  <a:lnTo>
                    <a:pt x="94056" y="215950"/>
                  </a:lnTo>
                  <a:lnTo>
                    <a:pt x="95669" y="223215"/>
                  </a:lnTo>
                  <a:lnTo>
                    <a:pt x="95999" y="224358"/>
                  </a:lnTo>
                  <a:lnTo>
                    <a:pt x="97180" y="225018"/>
                  </a:lnTo>
                  <a:lnTo>
                    <a:pt x="99034" y="224497"/>
                  </a:lnTo>
                  <a:lnTo>
                    <a:pt x="99593" y="223939"/>
                  </a:lnTo>
                  <a:lnTo>
                    <a:pt x="102108" y="216039"/>
                  </a:lnTo>
                  <a:lnTo>
                    <a:pt x="105117" y="209156"/>
                  </a:lnTo>
                  <a:lnTo>
                    <a:pt x="108788" y="202590"/>
                  </a:lnTo>
                  <a:lnTo>
                    <a:pt x="113093" y="196405"/>
                  </a:lnTo>
                  <a:lnTo>
                    <a:pt x="112674" y="197446"/>
                  </a:lnTo>
                  <a:lnTo>
                    <a:pt x="112496" y="198564"/>
                  </a:lnTo>
                  <a:lnTo>
                    <a:pt x="112560" y="199669"/>
                  </a:lnTo>
                  <a:lnTo>
                    <a:pt x="113195" y="204317"/>
                  </a:lnTo>
                  <a:lnTo>
                    <a:pt x="117462" y="207556"/>
                  </a:lnTo>
                  <a:lnTo>
                    <a:pt x="124015" y="206629"/>
                  </a:lnTo>
                  <a:lnTo>
                    <a:pt x="125717" y="205740"/>
                  </a:lnTo>
                  <a:lnTo>
                    <a:pt x="127025" y="204393"/>
                  </a:lnTo>
                  <a:lnTo>
                    <a:pt x="126657" y="227063"/>
                  </a:lnTo>
                  <a:lnTo>
                    <a:pt x="127254" y="249720"/>
                  </a:lnTo>
                  <a:lnTo>
                    <a:pt x="128803" y="272326"/>
                  </a:lnTo>
                  <a:lnTo>
                    <a:pt x="131318" y="294855"/>
                  </a:lnTo>
                  <a:lnTo>
                    <a:pt x="107454" y="297751"/>
                  </a:lnTo>
                  <a:lnTo>
                    <a:pt x="82880" y="303872"/>
                  </a:lnTo>
                  <a:lnTo>
                    <a:pt x="61760" y="314337"/>
                  </a:lnTo>
                  <a:lnTo>
                    <a:pt x="48247" y="330250"/>
                  </a:lnTo>
                  <a:lnTo>
                    <a:pt x="53606" y="329819"/>
                  </a:lnTo>
                  <a:lnTo>
                    <a:pt x="61836" y="330492"/>
                  </a:lnTo>
                  <a:lnTo>
                    <a:pt x="69977" y="331863"/>
                  </a:lnTo>
                  <a:lnTo>
                    <a:pt x="77965" y="333908"/>
                  </a:lnTo>
                  <a:lnTo>
                    <a:pt x="85763" y="336638"/>
                  </a:lnTo>
                  <a:lnTo>
                    <a:pt x="92570" y="339483"/>
                  </a:lnTo>
                  <a:lnTo>
                    <a:pt x="99822" y="341198"/>
                  </a:lnTo>
                  <a:lnTo>
                    <a:pt x="107200" y="341680"/>
                  </a:lnTo>
                  <a:lnTo>
                    <a:pt x="114566" y="341198"/>
                  </a:lnTo>
                  <a:lnTo>
                    <a:pt x="121818" y="339483"/>
                  </a:lnTo>
                  <a:lnTo>
                    <a:pt x="128638" y="336638"/>
                  </a:lnTo>
                  <a:lnTo>
                    <a:pt x="136436" y="333908"/>
                  </a:lnTo>
                  <a:lnTo>
                    <a:pt x="144424" y="331863"/>
                  </a:lnTo>
                  <a:lnTo>
                    <a:pt x="152552" y="330492"/>
                  </a:lnTo>
                  <a:lnTo>
                    <a:pt x="160794" y="329819"/>
                  </a:lnTo>
                  <a:lnTo>
                    <a:pt x="169024" y="330492"/>
                  </a:lnTo>
                  <a:lnTo>
                    <a:pt x="177165" y="331863"/>
                  </a:lnTo>
                  <a:lnTo>
                    <a:pt x="185153" y="333908"/>
                  </a:lnTo>
                  <a:lnTo>
                    <a:pt x="192951" y="336638"/>
                  </a:lnTo>
                  <a:lnTo>
                    <a:pt x="199771" y="339483"/>
                  </a:lnTo>
                  <a:lnTo>
                    <a:pt x="207010" y="341198"/>
                  </a:lnTo>
                  <a:lnTo>
                    <a:pt x="214388" y="341680"/>
                  </a:lnTo>
                  <a:lnTo>
                    <a:pt x="221767" y="341198"/>
                  </a:lnTo>
                  <a:lnTo>
                    <a:pt x="229006" y="339483"/>
                  </a:lnTo>
                  <a:lnTo>
                    <a:pt x="235826" y="336638"/>
                  </a:lnTo>
                  <a:lnTo>
                    <a:pt x="243624" y="333908"/>
                  </a:lnTo>
                  <a:lnTo>
                    <a:pt x="251612" y="331863"/>
                  </a:lnTo>
                  <a:lnTo>
                    <a:pt x="259753" y="330492"/>
                  </a:lnTo>
                  <a:lnTo>
                    <a:pt x="267982" y="329819"/>
                  </a:lnTo>
                  <a:lnTo>
                    <a:pt x="276225" y="330492"/>
                  </a:lnTo>
                  <a:lnTo>
                    <a:pt x="284353" y="331863"/>
                  </a:lnTo>
                  <a:lnTo>
                    <a:pt x="292341" y="333908"/>
                  </a:lnTo>
                  <a:lnTo>
                    <a:pt x="300139" y="336638"/>
                  </a:lnTo>
                  <a:lnTo>
                    <a:pt x="306959" y="339483"/>
                  </a:lnTo>
                  <a:lnTo>
                    <a:pt x="314210" y="341198"/>
                  </a:lnTo>
                  <a:lnTo>
                    <a:pt x="321576" y="341680"/>
                  </a:lnTo>
                  <a:lnTo>
                    <a:pt x="328955" y="341198"/>
                  </a:lnTo>
                  <a:lnTo>
                    <a:pt x="336207" y="339483"/>
                  </a:lnTo>
                  <a:lnTo>
                    <a:pt x="343014" y="336638"/>
                  </a:lnTo>
                  <a:lnTo>
                    <a:pt x="350558" y="334010"/>
                  </a:lnTo>
                  <a:lnTo>
                    <a:pt x="358267" y="332016"/>
                  </a:lnTo>
                  <a:lnTo>
                    <a:pt x="366102" y="330657"/>
                  </a:lnTo>
                  <a:lnTo>
                    <a:pt x="374053" y="329933"/>
                  </a:lnTo>
                  <a:close/>
                </a:path>
                <a:path w="429260" h="473710">
                  <a:moveTo>
                    <a:pt x="428777" y="440994"/>
                  </a:moveTo>
                  <a:lnTo>
                    <a:pt x="421398" y="440486"/>
                  </a:lnTo>
                  <a:lnTo>
                    <a:pt x="414159" y="438772"/>
                  </a:lnTo>
                  <a:lnTo>
                    <a:pt x="407339" y="435952"/>
                  </a:lnTo>
                  <a:lnTo>
                    <a:pt x="399542" y="433222"/>
                  </a:lnTo>
                  <a:lnTo>
                    <a:pt x="391553" y="431177"/>
                  </a:lnTo>
                  <a:lnTo>
                    <a:pt x="383413" y="429806"/>
                  </a:lnTo>
                  <a:lnTo>
                    <a:pt x="375183" y="429145"/>
                  </a:lnTo>
                  <a:lnTo>
                    <a:pt x="366941" y="429806"/>
                  </a:lnTo>
                  <a:lnTo>
                    <a:pt x="358813" y="431177"/>
                  </a:lnTo>
                  <a:lnTo>
                    <a:pt x="350824" y="433222"/>
                  </a:lnTo>
                  <a:lnTo>
                    <a:pt x="343014" y="435952"/>
                  </a:lnTo>
                  <a:lnTo>
                    <a:pt x="336194" y="438772"/>
                  </a:lnTo>
                  <a:lnTo>
                    <a:pt x="328955" y="440486"/>
                  </a:lnTo>
                  <a:lnTo>
                    <a:pt x="321576" y="440994"/>
                  </a:lnTo>
                  <a:lnTo>
                    <a:pt x="314210" y="440486"/>
                  </a:lnTo>
                  <a:lnTo>
                    <a:pt x="306971" y="438772"/>
                  </a:lnTo>
                  <a:lnTo>
                    <a:pt x="300139" y="435952"/>
                  </a:lnTo>
                  <a:lnTo>
                    <a:pt x="292341" y="433222"/>
                  </a:lnTo>
                  <a:lnTo>
                    <a:pt x="284353" y="431177"/>
                  </a:lnTo>
                  <a:lnTo>
                    <a:pt x="276225" y="429806"/>
                  </a:lnTo>
                  <a:lnTo>
                    <a:pt x="267982" y="429145"/>
                  </a:lnTo>
                  <a:lnTo>
                    <a:pt x="259753" y="429806"/>
                  </a:lnTo>
                  <a:lnTo>
                    <a:pt x="251612" y="431177"/>
                  </a:lnTo>
                  <a:lnTo>
                    <a:pt x="243624" y="433222"/>
                  </a:lnTo>
                  <a:lnTo>
                    <a:pt x="235826" y="435952"/>
                  </a:lnTo>
                  <a:lnTo>
                    <a:pt x="228993" y="438772"/>
                  </a:lnTo>
                  <a:lnTo>
                    <a:pt x="221754" y="440486"/>
                  </a:lnTo>
                  <a:lnTo>
                    <a:pt x="214388" y="440994"/>
                  </a:lnTo>
                  <a:lnTo>
                    <a:pt x="207022" y="440486"/>
                  </a:lnTo>
                  <a:lnTo>
                    <a:pt x="199783" y="438772"/>
                  </a:lnTo>
                  <a:lnTo>
                    <a:pt x="192951" y="435952"/>
                  </a:lnTo>
                  <a:lnTo>
                    <a:pt x="185153" y="433222"/>
                  </a:lnTo>
                  <a:lnTo>
                    <a:pt x="177165" y="431177"/>
                  </a:lnTo>
                  <a:lnTo>
                    <a:pt x="169024" y="429806"/>
                  </a:lnTo>
                  <a:lnTo>
                    <a:pt x="160794" y="429145"/>
                  </a:lnTo>
                  <a:lnTo>
                    <a:pt x="152552" y="429806"/>
                  </a:lnTo>
                  <a:lnTo>
                    <a:pt x="144424" y="431177"/>
                  </a:lnTo>
                  <a:lnTo>
                    <a:pt x="136436" y="433222"/>
                  </a:lnTo>
                  <a:lnTo>
                    <a:pt x="128638" y="435952"/>
                  </a:lnTo>
                  <a:lnTo>
                    <a:pt x="121805" y="438772"/>
                  </a:lnTo>
                  <a:lnTo>
                    <a:pt x="114566" y="440486"/>
                  </a:lnTo>
                  <a:lnTo>
                    <a:pt x="107200" y="440994"/>
                  </a:lnTo>
                  <a:lnTo>
                    <a:pt x="99822" y="440486"/>
                  </a:lnTo>
                  <a:lnTo>
                    <a:pt x="92583" y="438772"/>
                  </a:lnTo>
                  <a:lnTo>
                    <a:pt x="85763" y="435952"/>
                  </a:lnTo>
                  <a:lnTo>
                    <a:pt x="77965" y="433222"/>
                  </a:lnTo>
                  <a:lnTo>
                    <a:pt x="69977" y="431177"/>
                  </a:lnTo>
                  <a:lnTo>
                    <a:pt x="61836" y="429806"/>
                  </a:lnTo>
                  <a:lnTo>
                    <a:pt x="53606" y="429145"/>
                  </a:lnTo>
                  <a:lnTo>
                    <a:pt x="45364" y="429806"/>
                  </a:lnTo>
                  <a:lnTo>
                    <a:pt x="37236" y="431177"/>
                  </a:lnTo>
                  <a:lnTo>
                    <a:pt x="29248" y="433222"/>
                  </a:lnTo>
                  <a:lnTo>
                    <a:pt x="21437" y="435952"/>
                  </a:lnTo>
                  <a:lnTo>
                    <a:pt x="14617" y="438772"/>
                  </a:lnTo>
                  <a:lnTo>
                    <a:pt x="7378" y="440486"/>
                  </a:lnTo>
                  <a:lnTo>
                    <a:pt x="0" y="440994"/>
                  </a:lnTo>
                  <a:lnTo>
                    <a:pt x="0" y="473163"/>
                  </a:lnTo>
                  <a:lnTo>
                    <a:pt x="38963" y="463423"/>
                  </a:lnTo>
                  <a:lnTo>
                    <a:pt x="46215" y="461606"/>
                  </a:lnTo>
                  <a:lnTo>
                    <a:pt x="53606" y="460997"/>
                  </a:lnTo>
                  <a:lnTo>
                    <a:pt x="60998" y="461606"/>
                  </a:lnTo>
                  <a:lnTo>
                    <a:pt x="68237" y="463423"/>
                  </a:lnTo>
                  <a:lnTo>
                    <a:pt x="75044" y="466356"/>
                  </a:lnTo>
                  <a:lnTo>
                    <a:pt x="82842" y="469087"/>
                  </a:lnTo>
                  <a:lnTo>
                    <a:pt x="90830" y="471131"/>
                  </a:lnTo>
                  <a:lnTo>
                    <a:pt x="98958" y="472490"/>
                  </a:lnTo>
                  <a:lnTo>
                    <a:pt x="107200" y="473163"/>
                  </a:lnTo>
                  <a:lnTo>
                    <a:pt x="115430" y="472490"/>
                  </a:lnTo>
                  <a:lnTo>
                    <a:pt x="123571" y="471131"/>
                  </a:lnTo>
                  <a:lnTo>
                    <a:pt x="131559" y="469087"/>
                  </a:lnTo>
                  <a:lnTo>
                    <a:pt x="139357" y="466356"/>
                  </a:lnTo>
                  <a:lnTo>
                    <a:pt x="146164" y="463423"/>
                  </a:lnTo>
                  <a:lnTo>
                    <a:pt x="153403" y="461606"/>
                  </a:lnTo>
                  <a:lnTo>
                    <a:pt x="160794" y="460997"/>
                  </a:lnTo>
                  <a:lnTo>
                    <a:pt x="168160" y="461505"/>
                  </a:lnTo>
                  <a:lnTo>
                    <a:pt x="175399" y="463207"/>
                  </a:lnTo>
                  <a:lnTo>
                    <a:pt x="182232" y="466039"/>
                  </a:lnTo>
                  <a:lnTo>
                    <a:pt x="190017" y="468858"/>
                  </a:lnTo>
                  <a:lnTo>
                    <a:pt x="198005" y="470992"/>
                  </a:lnTo>
                  <a:lnTo>
                    <a:pt x="206146" y="472427"/>
                  </a:lnTo>
                  <a:lnTo>
                    <a:pt x="214388" y="473163"/>
                  </a:lnTo>
                  <a:lnTo>
                    <a:pt x="222631" y="472490"/>
                  </a:lnTo>
                  <a:lnTo>
                    <a:pt x="230759" y="471131"/>
                  </a:lnTo>
                  <a:lnTo>
                    <a:pt x="238747" y="469087"/>
                  </a:lnTo>
                  <a:lnTo>
                    <a:pt x="246545" y="466356"/>
                  </a:lnTo>
                  <a:lnTo>
                    <a:pt x="253352" y="463423"/>
                  </a:lnTo>
                  <a:lnTo>
                    <a:pt x="260591" y="461606"/>
                  </a:lnTo>
                  <a:lnTo>
                    <a:pt x="267982" y="460997"/>
                  </a:lnTo>
                  <a:lnTo>
                    <a:pt x="275374" y="461606"/>
                  </a:lnTo>
                  <a:lnTo>
                    <a:pt x="282613" y="463423"/>
                  </a:lnTo>
                  <a:lnTo>
                    <a:pt x="289420" y="466356"/>
                  </a:lnTo>
                  <a:lnTo>
                    <a:pt x="297218" y="469087"/>
                  </a:lnTo>
                  <a:lnTo>
                    <a:pt x="305206" y="471131"/>
                  </a:lnTo>
                  <a:lnTo>
                    <a:pt x="313347" y="472490"/>
                  </a:lnTo>
                  <a:lnTo>
                    <a:pt x="321576" y="473163"/>
                  </a:lnTo>
                  <a:lnTo>
                    <a:pt x="329819" y="472490"/>
                  </a:lnTo>
                  <a:lnTo>
                    <a:pt x="337947" y="471131"/>
                  </a:lnTo>
                  <a:lnTo>
                    <a:pt x="345935" y="469087"/>
                  </a:lnTo>
                  <a:lnTo>
                    <a:pt x="353733" y="466356"/>
                  </a:lnTo>
                  <a:lnTo>
                    <a:pt x="360540" y="463423"/>
                  </a:lnTo>
                  <a:lnTo>
                    <a:pt x="367792" y="461606"/>
                  </a:lnTo>
                  <a:lnTo>
                    <a:pt x="375183" y="460997"/>
                  </a:lnTo>
                  <a:lnTo>
                    <a:pt x="382549" y="461505"/>
                  </a:lnTo>
                  <a:lnTo>
                    <a:pt x="389788" y="463207"/>
                  </a:lnTo>
                  <a:lnTo>
                    <a:pt x="396621" y="466039"/>
                  </a:lnTo>
                  <a:lnTo>
                    <a:pt x="404406" y="468858"/>
                  </a:lnTo>
                  <a:lnTo>
                    <a:pt x="412381" y="470992"/>
                  </a:lnTo>
                  <a:lnTo>
                    <a:pt x="420522" y="472427"/>
                  </a:lnTo>
                  <a:lnTo>
                    <a:pt x="428777" y="473163"/>
                  </a:lnTo>
                  <a:lnTo>
                    <a:pt x="428777" y="440994"/>
                  </a:lnTo>
                  <a:close/>
                </a:path>
                <a:path w="429260" h="473710">
                  <a:moveTo>
                    <a:pt x="428777" y="376643"/>
                  </a:moveTo>
                  <a:lnTo>
                    <a:pt x="421398" y="376135"/>
                  </a:lnTo>
                  <a:lnTo>
                    <a:pt x="414159" y="374421"/>
                  </a:lnTo>
                  <a:lnTo>
                    <a:pt x="407339" y="371602"/>
                  </a:lnTo>
                  <a:lnTo>
                    <a:pt x="399542" y="368871"/>
                  </a:lnTo>
                  <a:lnTo>
                    <a:pt x="391553" y="366826"/>
                  </a:lnTo>
                  <a:lnTo>
                    <a:pt x="383413" y="365455"/>
                  </a:lnTo>
                  <a:lnTo>
                    <a:pt x="375183" y="364794"/>
                  </a:lnTo>
                  <a:lnTo>
                    <a:pt x="366941" y="365455"/>
                  </a:lnTo>
                  <a:lnTo>
                    <a:pt x="358813" y="366826"/>
                  </a:lnTo>
                  <a:lnTo>
                    <a:pt x="350824" y="368871"/>
                  </a:lnTo>
                  <a:lnTo>
                    <a:pt x="343014" y="371602"/>
                  </a:lnTo>
                  <a:lnTo>
                    <a:pt x="336194" y="374421"/>
                  </a:lnTo>
                  <a:lnTo>
                    <a:pt x="328955" y="376135"/>
                  </a:lnTo>
                  <a:lnTo>
                    <a:pt x="321576" y="376643"/>
                  </a:lnTo>
                  <a:lnTo>
                    <a:pt x="314210" y="376135"/>
                  </a:lnTo>
                  <a:lnTo>
                    <a:pt x="306971" y="374421"/>
                  </a:lnTo>
                  <a:lnTo>
                    <a:pt x="300139" y="371602"/>
                  </a:lnTo>
                  <a:lnTo>
                    <a:pt x="292341" y="368871"/>
                  </a:lnTo>
                  <a:lnTo>
                    <a:pt x="284353" y="366826"/>
                  </a:lnTo>
                  <a:lnTo>
                    <a:pt x="276225" y="365455"/>
                  </a:lnTo>
                  <a:lnTo>
                    <a:pt x="267982" y="364794"/>
                  </a:lnTo>
                  <a:lnTo>
                    <a:pt x="259753" y="365455"/>
                  </a:lnTo>
                  <a:lnTo>
                    <a:pt x="251612" y="366826"/>
                  </a:lnTo>
                  <a:lnTo>
                    <a:pt x="243624" y="368871"/>
                  </a:lnTo>
                  <a:lnTo>
                    <a:pt x="235826" y="371602"/>
                  </a:lnTo>
                  <a:lnTo>
                    <a:pt x="228993" y="374421"/>
                  </a:lnTo>
                  <a:lnTo>
                    <a:pt x="221754" y="376135"/>
                  </a:lnTo>
                  <a:lnTo>
                    <a:pt x="214388" y="376643"/>
                  </a:lnTo>
                  <a:lnTo>
                    <a:pt x="207022" y="376135"/>
                  </a:lnTo>
                  <a:lnTo>
                    <a:pt x="199783" y="374421"/>
                  </a:lnTo>
                  <a:lnTo>
                    <a:pt x="192951" y="371602"/>
                  </a:lnTo>
                  <a:lnTo>
                    <a:pt x="185153" y="368871"/>
                  </a:lnTo>
                  <a:lnTo>
                    <a:pt x="177165" y="366826"/>
                  </a:lnTo>
                  <a:lnTo>
                    <a:pt x="169024" y="365455"/>
                  </a:lnTo>
                  <a:lnTo>
                    <a:pt x="160794" y="364794"/>
                  </a:lnTo>
                  <a:lnTo>
                    <a:pt x="152552" y="365455"/>
                  </a:lnTo>
                  <a:lnTo>
                    <a:pt x="144424" y="366826"/>
                  </a:lnTo>
                  <a:lnTo>
                    <a:pt x="136436" y="368871"/>
                  </a:lnTo>
                  <a:lnTo>
                    <a:pt x="128638" y="371602"/>
                  </a:lnTo>
                  <a:lnTo>
                    <a:pt x="121805" y="374421"/>
                  </a:lnTo>
                  <a:lnTo>
                    <a:pt x="114566" y="376135"/>
                  </a:lnTo>
                  <a:lnTo>
                    <a:pt x="107200" y="376643"/>
                  </a:lnTo>
                  <a:lnTo>
                    <a:pt x="99822" y="376135"/>
                  </a:lnTo>
                  <a:lnTo>
                    <a:pt x="92583" y="374421"/>
                  </a:lnTo>
                  <a:lnTo>
                    <a:pt x="85763" y="371602"/>
                  </a:lnTo>
                  <a:lnTo>
                    <a:pt x="77965" y="368871"/>
                  </a:lnTo>
                  <a:lnTo>
                    <a:pt x="69977" y="366826"/>
                  </a:lnTo>
                  <a:lnTo>
                    <a:pt x="61836" y="365455"/>
                  </a:lnTo>
                  <a:lnTo>
                    <a:pt x="53606" y="364794"/>
                  </a:lnTo>
                  <a:lnTo>
                    <a:pt x="45364" y="365455"/>
                  </a:lnTo>
                  <a:lnTo>
                    <a:pt x="37236" y="366826"/>
                  </a:lnTo>
                  <a:lnTo>
                    <a:pt x="29248" y="368871"/>
                  </a:lnTo>
                  <a:lnTo>
                    <a:pt x="21437" y="371602"/>
                  </a:lnTo>
                  <a:lnTo>
                    <a:pt x="14617" y="374421"/>
                  </a:lnTo>
                  <a:lnTo>
                    <a:pt x="7378" y="376135"/>
                  </a:lnTo>
                  <a:lnTo>
                    <a:pt x="0" y="376643"/>
                  </a:lnTo>
                  <a:lnTo>
                    <a:pt x="0" y="408813"/>
                  </a:lnTo>
                  <a:lnTo>
                    <a:pt x="38963" y="399072"/>
                  </a:lnTo>
                  <a:lnTo>
                    <a:pt x="46215" y="397256"/>
                  </a:lnTo>
                  <a:lnTo>
                    <a:pt x="53606" y="396646"/>
                  </a:lnTo>
                  <a:lnTo>
                    <a:pt x="60998" y="397256"/>
                  </a:lnTo>
                  <a:lnTo>
                    <a:pt x="68237" y="399072"/>
                  </a:lnTo>
                  <a:lnTo>
                    <a:pt x="75044" y="402005"/>
                  </a:lnTo>
                  <a:lnTo>
                    <a:pt x="82842" y="404736"/>
                  </a:lnTo>
                  <a:lnTo>
                    <a:pt x="90830" y="406781"/>
                  </a:lnTo>
                  <a:lnTo>
                    <a:pt x="98958" y="408139"/>
                  </a:lnTo>
                  <a:lnTo>
                    <a:pt x="107200" y="408813"/>
                  </a:lnTo>
                  <a:lnTo>
                    <a:pt x="115430" y="408139"/>
                  </a:lnTo>
                  <a:lnTo>
                    <a:pt x="123571" y="406781"/>
                  </a:lnTo>
                  <a:lnTo>
                    <a:pt x="131559" y="404736"/>
                  </a:lnTo>
                  <a:lnTo>
                    <a:pt x="139357" y="402005"/>
                  </a:lnTo>
                  <a:lnTo>
                    <a:pt x="146164" y="399072"/>
                  </a:lnTo>
                  <a:lnTo>
                    <a:pt x="153403" y="397256"/>
                  </a:lnTo>
                  <a:lnTo>
                    <a:pt x="160794" y="396646"/>
                  </a:lnTo>
                  <a:lnTo>
                    <a:pt x="168160" y="397154"/>
                  </a:lnTo>
                  <a:lnTo>
                    <a:pt x="175399" y="398856"/>
                  </a:lnTo>
                  <a:lnTo>
                    <a:pt x="182232" y="401688"/>
                  </a:lnTo>
                  <a:lnTo>
                    <a:pt x="190017" y="404507"/>
                  </a:lnTo>
                  <a:lnTo>
                    <a:pt x="198005" y="406641"/>
                  </a:lnTo>
                  <a:lnTo>
                    <a:pt x="206146" y="408076"/>
                  </a:lnTo>
                  <a:lnTo>
                    <a:pt x="214388" y="408813"/>
                  </a:lnTo>
                  <a:lnTo>
                    <a:pt x="222631" y="408139"/>
                  </a:lnTo>
                  <a:lnTo>
                    <a:pt x="230759" y="406781"/>
                  </a:lnTo>
                  <a:lnTo>
                    <a:pt x="238747" y="404736"/>
                  </a:lnTo>
                  <a:lnTo>
                    <a:pt x="246545" y="402005"/>
                  </a:lnTo>
                  <a:lnTo>
                    <a:pt x="253352" y="399072"/>
                  </a:lnTo>
                  <a:lnTo>
                    <a:pt x="260591" y="397256"/>
                  </a:lnTo>
                  <a:lnTo>
                    <a:pt x="267982" y="396646"/>
                  </a:lnTo>
                  <a:lnTo>
                    <a:pt x="275374" y="397256"/>
                  </a:lnTo>
                  <a:lnTo>
                    <a:pt x="282613" y="399072"/>
                  </a:lnTo>
                  <a:lnTo>
                    <a:pt x="289420" y="402005"/>
                  </a:lnTo>
                  <a:lnTo>
                    <a:pt x="297218" y="404736"/>
                  </a:lnTo>
                  <a:lnTo>
                    <a:pt x="305206" y="406781"/>
                  </a:lnTo>
                  <a:lnTo>
                    <a:pt x="313347" y="408139"/>
                  </a:lnTo>
                  <a:lnTo>
                    <a:pt x="321576" y="408813"/>
                  </a:lnTo>
                  <a:lnTo>
                    <a:pt x="329819" y="408139"/>
                  </a:lnTo>
                  <a:lnTo>
                    <a:pt x="337947" y="406781"/>
                  </a:lnTo>
                  <a:lnTo>
                    <a:pt x="345935" y="404736"/>
                  </a:lnTo>
                  <a:lnTo>
                    <a:pt x="353733" y="402005"/>
                  </a:lnTo>
                  <a:lnTo>
                    <a:pt x="360540" y="399072"/>
                  </a:lnTo>
                  <a:lnTo>
                    <a:pt x="367792" y="397256"/>
                  </a:lnTo>
                  <a:lnTo>
                    <a:pt x="375183" y="396646"/>
                  </a:lnTo>
                  <a:lnTo>
                    <a:pt x="382549" y="397154"/>
                  </a:lnTo>
                  <a:lnTo>
                    <a:pt x="389788" y="398856"/>
                  </a:lnTo>
                  <a:lnTo>
                    <a:pt x="396621" y="401688"/>
                  </a:lnTo>
                  <a:lnTo>
                    <a:pt x="404406" y="404507"/>
                  </a:lnTo>
                  <a:lnTo>
                    <a:pt x="412381" y="406641"/>
                  </a:lnTo>
                  <a:lnTo>
                    <a:pt x="420522" y="408076"/>
                  </a:lnTo>
                  <a:lnTo>
                    <a:pt x="428777" y="408813"/>
                  </a:lnTo>
                  <a:lnTo>
                    <a:pt x="428777" y="376643"/>
                  </a:lnTo>
                  <a:close/>
                </a:path>
              </a:pathLst>
            </a:custGeom>
            <a:solidFill>
              <a:srgbClr val="53CCCD"/>
            </a:solidFill>
          </p:spPr>
          <p:txBody>
            <a:bodyPr wrap="square" lIns="0" tIns="0" rIns="0" bIns="0" rtlCol="0"/>
            <a:lstStyle/>
            <a:p>
              <a:endParaRPr/>
            </a:p>
          </p:txBody>
        </p:sp>
        <p:sp>
          <p:nvSpPr>
            <p:cNvPr id="11" name="object 11"/>
            <p:cNvSpPr/>
            <p:nvPr/>
          </p:nvSpPr>
          <p:spPr>
            <a:xfrm>
              <a:off x="4682198" y="2922600"/>
              <a:ext cx="520700" cy="520700"/>
            </a:xfrm>
            <a:custGeom>
              <a:avLst/>
              <a:gdLst/>
              <a:ahLst/>
              <a:cxnLst/>
              <a:rect l="l" t="t" r="r" b="b"/>
              <a:pathLst>
                <a:path w="520700" h="520700">
                  <a:moveTo>
                    <a:pt x="0" y="0"/>
                  </a:moveTo>
                  <a:lnTo>
                    <a:pt x="520407" y="0"/>
                  </a:lnTo>
                  <a:lnTo>
                    <a:pt x="520407" y="520407"/>
                  </a:lnTo>
                  <a:lnTo>
                    <a:pt x="0" y="520407"/>
                  </a:lnTo>
                  <a:lnTo>
                    <a:pt x="0" y="0"/>
                  </a:lnTo>
                  <a:close/>
                </a:path>
              </a:pathLst>
            </a:custGeom>
            <a:ln w="12700">
              <a:solidFill>
                <a:srgbClr val="FFFFFF"/>
              </a:solidFill>
            </a:ln>
          </p:spPr>
          <p:txBody>
            <a:bodyPr wrap="square" lIns="0" tIns="0" rIns="0" bIns="0" rtlCol="0"/>
            <a:lstStyle/>
            <a:p>
              <a:endParaRPr/>
            </a:p>
          </p:txBody>
        </p:sp>
      </p:grpSp>
      <p:sp>
        <p:nvSpPr>
          <p:cNvPr id="12" name="object 12"/>
          <p:cNvSpPr txBox="1"/>
          <p:nvPr/>
        </p:nvSpPr>
        <p:spPr>
          <a:xfrm>
            <a:off x="5570588" y="2968843"/>
            <a:ext cx="144907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Destination</a:t>
            </a:r>
            <a:endParaRPr sz="2400">
              <a:latin typeface="Calibri"/>
              <a:cs typeface="Calibri"/>
            </a:endParaRPr>
          </a:p>
        </p:txBody>
      </p:sp>
      <p:grpSp>
        <p:nvGrpSpPr>
          <p:cNvPr id="13" name="object 13"/>
          <p:cNvGrpSpPr/>
          <p:nvPr/>
        </p:nvGrpSpPr>
        <p:grpSpPr>
          <a:xfrm>
            <a:off x="8066735" y="2734179"/>
            <a:ext cx="897255" cy="897255"/>
            <a:chOff x="8066735" y="2734179"/>
            <a:chExt cx="897255" cy="897255"/>
          </a:xfrm>
        </p:grpSpPr>
        <p:sp>
          <p:nvSpPr>
            <p:cNvPr id="14" name="object 14"/>
            <p:cNvSpPr/>
            <p:nvPr/>
          </p:nvSpPr>
          <p:spPr>
            <a:xfrm>
              <a:off x="8066735" y="2734179"/>
              <a:ext cx="897255" cy="897255"/>
            </a:xfrm>
            <a:custGeom>
              <a:avLst/>
              <a:gdLst/>
              <a:ahLst/>
              <a:cxnLst/>
              <a:rect l="l" t="t" r="r" b="b"/>
              <a:pathLst>
                <a:path w="897254" h="897254">
                  <a:moveTo>
                    <a:pt x="448627" y="0"/>
                  </a:moveTo>
                  <a:lnTo>
                    <a:pt x="399743" y="2632"/>
                  </a:lnTo>
                  <a:lnTo>
                    <a:pt x="352384" y="10347"/>
                  </a:lnTo>
                  <a:lnTo>
                    <a:pt x="306823" y="22871"/>
                  </a:lnTo>
                  <a:lnTo>
                    <a:pt x="263335" y="39931"/>
                  </a:lnTo>
                  <a:lnTo>
                    <a:pt x="222193" y="61252"/>
                  </a:lnTo>
                  <a:lnTo>
                    <a:pt x="183670" y="86560"/>
                  </a:lnTo>
                  <a:lnTo>
                    <a:pt x="148041" y="115583"/>
                  </a:lnTo>
                  <a:lnTo>
                    <a:pt x="115579" y="148046"/>
                  </a:lnTo>
                  <a:lnTo>
                    <a:pt x="86557" y="183676"/>
                  </a:lnTo>
                  <a:lnTo>
                    <a:pt x="61249" y="222199"/>
                  </a:lnTo>
                  <a:lnTo>
                    <a:pt x="39929" y="263341"/>
                  </a:lnTo>
                  <a:lnTo>
                    <a:pt x="22870" y="306828"/>
                  </a:lnTo>
                  <a:lnTo>
                    <a:pt x="10347" y="352388"/>
                  </a:lnTo>
                  <a:lnTo>
                    <a:pt x="2632" y="399745"/>
                  </a:lnTo>
                  <a:lnTo>
                    <a:pt x="0" y="448627"/>
                  </a:lnTo>
                  <a:lnTo>
                    <a:pt x="2632" y="497509"/>
                  </a:lnTo>
                  <a:lnTo>
                    <a:pt x="10347" y="544866"/>
                  </a:lnTo>
                  <a:lnTo>
                    <a:pt x="22870" y="590426"/>
                  </a:lnTo>
                  <a:lnTo>
                    <a:pt x="39929" y="633913"/>
                  </a:lnTo>
                  <a:lnTo>
                    <a:pt x="61249" y="675055"/>
                  </a:lnTo>
                  <a:lnTo>
                    <a:pt x="86557" y="713578"/>
                  </a:lnTo>
                  <a:lnTo>
                    <a:pt x="115579" y="749208"/>
                  </a:lnTo>
                  <a:lnTo>
                    <a:pt x="148041" y="781671"/>
                  </a:lnTo>
                  <a:lnTo>
                    <a:pt x="183670" y="810694"/>
                  </a:lnTo>
                  <a:lnTo>
                    <a:pt x="222193" y="836002"/>
                  </a:lnTo>
                  <a:lnTo>
                    <a:pt x="263335" y="857323"/>
                  </a:lnTo>
                  <a:lnTo>
                    <a:pt x="306823" y="874383"/>
                  </a:lnTo>
                  <a:lnTo>
                    <a:pt x="352384" y="886907"/>
                  </a:lnTo>
                  <a:lnTo>
                    <a:pt x="399743" y="894622"/>
                  </a:lnTo>
                  <a:lnTo>
                    <a:pt x="448627" y="897254"/>
                  </a:lnTo>
                  <a:lnTo>
                    <a:pt x="497509" y="894622"/>
                  </a:lnTo>
                  <a:lnTo>
                    <a:pt x="544866" y="886907"/>
                  </a:lnTo>
                  <a:lnTo>
                    <a:pt x="590424" y="874383"/>
                  </a:lnTo>
                  <a:lnTo>
                    <a:pt x="633911" y="857323"/>
                  </a:lnTo>
                  <a:lnTo>
                    <a:pt x="675052" y="836002"/>
                  </a:lnTo>
                  <a:lnTo>
                    <a:pt x="713574" y="810694"/>
                  </a:lnTo>
                  <a:lnTo>
                    <a:pt x="749202" y="781671"/>
                  </a:lnTo>
                  <a:lnTo>
                    <a:pt x="781664" y="749208"/>
                  </a:lnTo>
                  <a:lnTo>
                    <a:pt x="810686" y="713578"/>
                  </a:lnTo>
                  <a:lnTo>
                    <a:pt x="835993" y="675055"/>
                  </a:lnTo>
                  <a:lnTo>
                    <a:pt x="857313" y="633913"/>
                  </a:lnTo>
                  <a:lnTo>
                    <a:pt x="874371" y="590426"/>
                  </a:lnTo>
                  <a:lnTo>
                    <a:pt x="886895" y="544866"/>
                  </a:lnTo>
                  <a:lnTo>
                    <a:pt x="894609" y="497509"/>
                  </a:lnTo>
                  <a:lnTo>
                    <a:pt x="897242" y="448627"/>
                  </a:lnTo>
                  <a:lnTo>
                    <a:pt x="894609" y="399745"/>
                  </a:lnTo>
                  <a:lnTo>
                    <a:pt x="886895" y="352388"/>
                  </a:lnTo>
                  <a:lnTo>
                    <a:pt x="874371" y="306828"/>
                  </a:lnTo>
                  <a:lnTo>
                    <a:pt x="857313" y="263341"/>
                  </a:lnTo>
                  <a:lnTo>
                    <a:pt x="835993" y="222199"/>
                  </a:lnTo>
                  <a:lnTo>
                    <a:pt x="810686" y="183676"/>
                  </a:lnTo>
                  <a:lnTo>
                    <a:pt x="781664" y="148046"/>
                  </a:lnTo>
                  <a:lnTo>
                    <a:pt x="749202" y="115583"/>
                  </a:lnTo>
                  <a:lnTo>
                    <a:pt x="713574" y="86560"/>
                  </a:lnTo>
                  <a:lnTo>
                    <a:pt x="675052" y="61252"/>
                  </a:lnTo>
                  <a:lnTo>
                    <a:pt x="633911" y="39931"/>
                  </a:lnTo>
                  <a:lnTo>
                    <a:pt x="590424" y="22871"/>
                  </a:lnTo>
                  <a:lnTo>
                    <a:pt x="544866" y="10347"/>
                  </a:lnTo>
                  <a:lnTo>
                    <a:pt x="497509" y="2632"/>
                  </a:lnTo>
                  <a:lnTo>
                    <a:pt x="448627" y="0"/>
                  </a:lnTo>
                  <a:close/>
                </a:path>
              </a:pathLst>
            </a:custGeom>
            <a:solidFill>
              <a:srgbClr val="D2DEEE"/>
            </a:solidFill>
          </p:spPr>
          <p:txBody>
            <a:bodyPr wrap="square" lIns="0" tIns="0" rIns="0" bIns="0" rtlCol="0"/>
            <a:lstStyle/>
            <a:p>
              <a:endParaRPr/>
            </a:p>
          </p:txBody>
        </p:sp>
        <p:sp>
          <p:nvSpPr>
            <p:cNvPr id="15" name="object 15"/>
            <p:cNvSpPr/>
            <p:nvPr/>
          </p:nvSpPr>
          <p:spPr>
            <a:xfrm>
              <a:off x="8270165" y="3012698"/>
              <a:ext cx="495300" cy="348615"/>
            </a:xfrm>
            <a:custGeom>
              <a:avLst/>
              <a:gdLst/>
              <a:ahLst/>
              <a:cxnLst/>
              <a:rect l="l" t="t" r="r" b="b"/>
              <a:pathLst>
                <a:path w="495300" h="348614">
                  <a:moveTo>
                    <a:pt x="175258" y="348032"/>
                  </a:moveTo>
                  <a:lnTo>
                    <a:pt x="0" y="167849"/>
                  </a:lnTo>
                  <a:lnTo>
                    <a:pt x="45556" y="124412"/>
                  </a:lnTo>
                  <a:lnTo>
                    <a:pt x="177402" y="259549"/>
                  </a:lnTo>
                  <a:lnTo>
                    <a:pt x="451808" y="0"/>
                  </a:lnTo>
                  <a:lnTo>
                    <a:pt x="495221" y="45040"/>
                  </a:lnTo>
                  <a:lnTo>
                    <a:pt x="221351" y="305131"/>
                  </a:lnTo>
                  <a:lnTo>
                    <a:pt x="175258" y="348032"/>
                  </a:lnTo>
                  <a:close/>
                </a:path>
              </a:pathLst>
            </a:custGeom>
            <a:solidFill>
              <a:srgbClr val="4DC58D"/>
            </a:solidFill>
          </p:spPr>
          <p:txBody>
            <a:bodyPr wrap="square" lIns="0" tIns="0" rIns="0" bIns="0" rtlCol="0"/>
            <a:lstStyle/>
            <a:p>
              <a:endParaRPr/>
            </a:p>
          </p:txBody>
        </p:sp>
        <p:sp>
          <p:nvSpPr>
            <p:cNvPr id="16" name="object 16"/>
            <p:cNvSpPr/>
            <p:nvPr/>
          </p:nvSpPr>
          <p:spPr>
            <a:xfrm>
              <a:off x="8255152" y="2922600"/>
              <a:ext cx="520700" cy="520700"/>
            </a:xfrm>
            <a:custGeom>
              <a:avLst/>
              <a:gdLst/>
              <a:ahLst/>
              <a:cxnLst/>
              <a:rect l="l" t="t" r="r" b="b"/>
              <a:pathLst>
                <a:path w="520700" h="520700">
                  <a:moveTo>
                    <a:pt x="0" y="0"/>
                  </a:moveTo>
                  <a:lnTo>
                    <a:pt x="520407" y="0"/>
                  </a:lnTo>
                  <a:lnTo>
                    <a:pt x="520407" y="520407"/>
                  </a:lnTo>
                  <a:lnTo>
                    <a:pt x="0" y="520407"/>
                  </a:lnTo>
                  <a:lnTo>
                    <a:pt x="0" y="0"/>
                  </a:lnTo>
                  <a:close/>
                </a:path>
              </a:pathLst>
            </a:custGeom>
            <a:ln w="12700">
              <a:solidFill>
                <a:srgbClr val="FFFFFF"/>
              </a:solidFill>
            </a:ln>
          </p:spPr>
          <p:txBody>
            <a:bodyPr wrap="square" lIns="0" tIns="0" rIns="0" bIns="0" rtlCol="0"/>
            <a:lstStyle/>
            <a:p>
              <a:endParaRPr/>
            </a:p>
          </p:txBody>
        </p:sp>
      </p:grpSp>
      <p:sp>
        <p:nvSpPr>
          <p:cNvPr id="17" name="object 17"/>
          <p:cNvSpPr txBox="1"/>
          <p:nvPr/>
        </p:nvSpPr>
        <p:spPr>
          <a:xfrm>
            <a:off x="9143548" y="2782820"/>
            <a:ext cx="1699260" cy="764540"/>
          </a:xfrm>
          <a:prstGeom prst="rect">
            <a:avLst/>
          </a:prstGeom>
        </p:spPr>
        <p:txBody>
          <a:bodyPr vert="horz" wrap="square" lIns="0" tIns="5080" rIns="0" bIns="0" rtlCol="0">
            <a:spAutoFit/>
          </a:bodyPr>
          <a:lstStyle/>
          <a:p>
            <a:pPr marL="12700" marR="5080">
              <a:lnSpc>
                <a:spcPct val="102099"/>
              </a:lnSpc>
              <a:spcBef>
                <a:spcPts val="40"/>
              </a:spcBef>
            </a:pPr>
            <a:r>
              <a:rPr sz="2400" spc="-10" dirty="0">
                <a:latin typeface="Calibri"/>
                <a:cs typeface="Calibri"/>
              </a:rPr>
              <a:t>Staffing </a:t>
            </a:r>
            <a:r>
              <a:rPr sz="2400" spc="-20" dirty="0">
                <a:latin typeface="Calibri"/>
                <a:cs typeface="Calibri"/>
              </a:rPr>
              <a:t>requirements</a:t>
            </a:r>
            <a:endParaRPr sz="2400">
              <a:latin typeface="Calibri"/>
              <a:cs typeface="Calibri"/>
            </a:endParaRPr>
          </a:p>
        </p:txBody>
      </p:sp>
      <p:grpSp>
        <p:nvGrpSpPr>
          <p:cNvPr id="18" name="object 18"/>
          <p:cNvGrpSpPr/>
          <p:nvPr/>
        </p:nvGrpSpPr>
        <p:grpSpPr>
          <a:xfrm>
            <a:off x="920813" y="4371152"/>
            <a:ext cx="897255" cy="897255"/>
            <a:chOff x="920813" y="4371152"/>
            <a:chExt cx="897255" cy="897255"/>
          </a:xfrm>
        </p:grpSpPr>
        <p:sp>
          <p:nvSpPr>
            <p:cNvPr id="19" name="object 19"/>
            <p:cNvSpPr/>
            <p:nvPr/>
          </p:nvSpPr>
          <p:spPr>
            <a:xfrm>
              <a:off x="920813" y="4371152"/>
              <a:ext cx="897255" cy="897255"/>
            </a:xfrm>
            <a:custGeom>
              <a:avLst/>
              <a:gdLst/>
              <a:ahLst/>
              <a:cxnLst/>
              <a:rect l="l" t="t" r="r" b="b"/>
              <a:pathLst>
                <a:path w="897255" h="897254">
                  <a:moveTo>
                    <a:pt x="448627" y="0"/>
                  </a:moveTo>
                  <a:lnTo>
                    <a:pt x="399743" y="2632"/>
                  </a:lnTo>
                  <a:lnTo>
                    <a:pt x="352384" y="10347"/>
                  </a:lnTo>
                  <a:lnTo>
                    <a:pt x="306823" y="22871"/>
                  </a:lnTo>
                  <a:lnTo>
                    <a:pt x="263335" y="39931"/>
                  </a:lnTo>
                  <a:lnTo>
                    <a:pt x="222193" y="61252"/>
                  </a:lnTo>
                  <a:lnTo>
                    <a:pt x="183670" y="86560"/>
                  </a:lnTo>
                  <a:lnTo>
                    <a:pt x="148041" y="115583"/>
                  </a:lnTo>
                  <a:lnTo>
                    <a:pt x="115579" y="148046"/>
                  </a:lnTo>
                  <a:lnTo>
                    <a:pt x="86557" y="183676"/>
                  </a:lnTo>
                  <a:lnTo>
                    <a:pt x="61249" y="222199"/>
                  </a:lnTo>
                  <a:lnTo>
                    <a:pt x="39929" y="263341"/>
                  </a:lnTo>
                  <a:lnTo>
                    <a:pt x="22870" y="306828"/>
                  </a:lnTo>
                  <a:lnTo>
                    <a:pt x="10347" y="352388"/>
                  </a:lnTo>
                  <a:lnTo>
                    <a:pt x="2632" y="399745"/>
                  </a:lnTo>
                  <a:lnTo>
                    <a:pt x="0" y="448627"/>
                  </a:lnTo>
                  <a:lnTo>
                    <a:pt x="2632" y="497509"/>
                  </a:lnTo>
                  <a:lnTo>
                    <a:pt x="10347" y="544866"/>
                  </a:lnTo>
                  <a:lnTo>
                    <a:pt x="22870" y="590426"/>
                  </a:lnTo>
                  <a:lnTo>
                    <a:pt x="39929" y="633913"/>
                  </a:lnTo>
                  <a:lnTo>
                    <a:pt x="61249" y="675055"/>
                  </a:lnTo>
                  <a:lnTo>
                    <a:pt x="86557" y="713578"/>
                  </a:lnTo>
                  <a:lnTo>
                    <a:pt x="115579" y="749208"/>
                  </a:lnTo>
                  <a:lnTo>
                    <a:pt x="148041" y="781671"/>
                  </a:lnTo>
                  <a:lnTo>
                    <a:pt x="183670" y="810694"/>
                  </a:lnTo>
                  <a:lnTo>
                    <a:pt x="222193" y="836002"/>
                  </a:lnTo>
                  <a:lnTo>
                    <a:pt x="263335" y="857323"/>
                  </a:lnTo>
                  <a:lnTo>
                    <a:pt x="306823" y="874383"/>
                  </a:lnTo>
                  <a:lnTo>
                    <a:pt x="352384" y="886907"/>
                  </a:lnTo>
                  <a:lnTo>
                    <a:pt x="399743" y="894622"/>
                  </a:lnTo>
                  <a:lnTo>
                    <a:pt x="448627" y="897254"/>
                  </a:lnTo>
                  <a:lnTo>
                    <a:pt x="497509" y="894622"/>
                  </a:lnTo>
                  <a:lnTo>
                    <a:pt x="544866" y="886907"/>
                  </a:lnTo>
                  <a:lnTo>
                    <a:pt x="590424" y="874383"/>
                  </a:lnTo>
                  <a:lnTo>
                    <a:pt x="633911" y="857323"/>
                  </a:lnTo>
                  <a:lnTo>
                    <a:pt x="675052" y="836002"/>
                  </a:lnTo>
                  <a:lnTo>
                    <a:pt x="713574" y="810694"/>
                  </a:lnTo>
                  <a:lnTo>
                    <a:pt x="749202" y="781671"/>
                  </a:lnTo>
                  <a:lnTo>
                    <a:pt x="781664" y="749208"/>
                  </a:lnTo>
                  <a:lnTo>
                    <a:pt x="810686" y="713578"/>
                  </a:lnTo>
                  <a:lnTo>
                    <a:pt x="835993" y="675055"/>
                  </a:lnTo>
                  <a:lnTo>
                    <a:pt x="857313" y="633913"/>
                  </a:lnTo>
                  <a:lnTo>
                    <a:pt x="874371" y="590426"/>
                  </a:lnTo>
                  <a:lnTo>
                    <a:pt x="886895" y="544866"/>
                  </a:lnTo>
                  <a:lnTo>
                    <a:pt x="894609" y="497509"/>
                  </a:lnTo>
                  <a:lnTo>
                    <a:pt x="897242" y="448627"/>
                  </a:lnTo>
                  <a:lnTo>
                    <a:pt x="894609" y="399745"/>
                  </a:lnTo>
                  <a:lnTo>
                    <a:pt x="886895" y="352388"/>
                  </a:lnTo>
                  <a:lnTo>
                    <a:pt x="874371" y="306828"/>
                  </a:lnTo>
                  <a:lnTo>
                    <a:pt x="857313" y="263341"/>
                  </a:lnTo>
                  <a:lnTo>
                    <a:pt x="835993" y="222199"/>
                  </a:lnTo>
                  <a:lnTo>
                    <a:pt x="810686" y="183676"/>
                  </a:lnTo>
                  <a:lnTo>
                    <a:pt x="781664" y="148046"/>
                  </a:lnTo>
                  <a:lnTo>
                    <a:pt x="749202" y="115583"/>
                  </a:lnTo>
                  <a:lnTo>
                    <a:pt x="713574" y="86560"/>
                  </a:lnTo>
                  <a:lnTo>
                    <a:pt x="675052" y="61252"/>
                  </a:lnTo>
                  <a:lnTo>
                    <a:pt x="633911" y="39931"/>
                  </a:lnTo>
                  <a:lnTo>
                    <a:pt x="590424" y="22871"/>
                  </a:lnTo>
                  <a:lnTo>
                    <a:pt x="544866" y="10347"/>
                  </a:lnTo>
                  <a:lnTo>
                    <a:pt x="497509" y="2632"/>
                  </a:lnTo>
                  <a:lnTo>
                    <a:pt x="448627" y="0"/>
                  </a:lnTo>
                  <a:close/>
                </a:path>
              </a:pathLst>
            </a:custGeom>
            <a:solidFill>
              <a:srgbClr val="D2DEEE"/>
            </a:solidFill>
          </p:spPr>
          <p:txBody>
            <a:bodyPr wrap="square" lIns="0" tIns="0" rIns="0" bIns="0" rtlCol="0"/>
            <a:lstStyle/>
            <a:p>
              <a:endParaRPr/>
            </a:p>
          </p:txBody>
        </p:sp>
        <p:sp>
          <p:nvSpPr>
            <p:cNvPr id="20" name="object 20"/>
            <p:cNvSpPr/>
            <p:nvPr/>
          </p:nvSpPr>
          <p:spPr>
            <a:xfrm>
              <a:off x="1205699" y="4607852"/>
              <a:ext cx="332740" cy="429259"/>
            </a:xfrm>
            <a:custGeom>
              <a:avLst/>
              <a:gdLst/>
              <a:ahLst/>
              <a:cxnLst/>
              <a:rect l="l" t="t" r="r" b="b"/>
              <a:pathLst>
                <a:path w="332740" h="429260">
                  <a:moveTo>
                    <a:pt x="133997" y="155511"/>
                  </a:moveTo>
                  <a:lnTo>
                    <a:pt x="64312" y="155511"/>
                  </a:lnTo>
                  <a:lnTo>
                    <a:pt x="64312" y="176961"/>
                  </a:lnTo>
                  <a:lnTo>
                    <a:pt x="133997" y="176961"/>
                  </a:lnTo>
                  <a:lnTo>
                    <a:pt x="133997" y="155511"/>
                  </a:lnTo>
                  <a:close/>
                </a:path>
                <a:path w="332740" h="429260">
                  <a:moveTo>
                    <a:pt x="267982" y="327113"/>
                  </a:moveTo>
                  <a:lnTo>
                    <a:pt x="64312" y="327113"/>
                  </a:lnTo>
                  <a:lnTo>
                    <a:pt x="64312" y="348564"/>
                  </a:lnTo>
                  <a:lnTo>
                    <a:pt x="267982" y="348564"/>
                  </a:lnTo>
                  <a:lnTo>
                    <a:pt x="267982" y="327113"/>
                  </a:lnTo>
                  <a:close/>
                </a:path>
                <a:path w="332740" h="429260">
                  <a:moveTo>
                    <a:pt x="267982" y="284213"/>
                  </a:moveTo>
                  <a:lnTo>
                    <a:pt x="64312" y="284213"/>
                  </a:lnTo>
                  <a:lnTo>
                    <a:pt x="64312" y="305663"/>
                  </a:lnTo>
                  <a:lnTo>
                    <a:pt x="267982" y="305663"/>
                  </a:lnTo>
                  <a:lnTo>
                    <a:pt x="267982" y="284213"/>
                  </a:lnTo>
                  <a:close/>
                </a:path>
                <a:path w="332740" h="429260">
                  <a:moveTo>
                    <a:pt x="267982" y="241312"/>
                  </a:moveTo>
                  <a:lnTo>
                    <a:pt x="64312" y="241312"/>
                  </a:lnTo>
                  <a:lnTo>
                    <a:pt x="64312" y="262763"/>
                  </a:lnTo>
                  <a:lnTo>
                    <a:pt x="267982" y="262763"/>
                  </a:lnTo>
                  <a:lnTo>
                    <a:pt x="267982" y="241312"/>
                  </a:lnTo>
                  <a:close/>
                </a:path>
                <a:path w="332740" h="429260">
                  <a:moveTo>
                    <a:pt x="267982" y="198412"/>
                  </a:moveTo>
                  <a:lnTo>
                    <a:pt x="64312" y="198412"/>
                  </a:lnTo>
                  <a:lnTo>
                    <a:pt x="64312" y="219862"/>
                  </a:lnTo>
                  <a:lnTo>
                    <a:pt x="267982" y="219862"/>
                  </a:lnTo>
                  <a:lnTo>
                    <a:pt x="267982" y="198412"/>
                  </a:lnTo>
                  <a:close/>
                </a:path>
                <a:path w="332740" h="429260">
                  <a:moveTo>
                    <a:pt x="332295" y="117970"/>
                  </a:moveTo>
                  <a:lnTo>
                    <a:pt x="326212" y="112610"/>
                  </a:lnTo>
                  <a:lnTo>
                    <a:pt x="300139" y="89662"/>
                  </a:lnTo>
                  <a:lnTo>
                    <a:pt x="300139" y="144792"/>
                  </a:lnTo>
                  <a:lnTo>
                    <a:pt x="300139" y="396824"/>
                  </a:lnTo>
                  <a:lnTo>
                    <a:pt x="32156" y="396824"/>
                  </a:lnTo>
                  <a:lnTo>
                    <a:pt x="32156" y="32169"/>
                  </a:lnTo>
                  <a:lnTo>
                    <a:pt x="166154" y="32169"/>
                  </a:lnTo>
                  <a:lnTo>
                    <a:pt x="166154" y="144792"/>
                  </a:lnTo>
                  <a:lnTo>
                    <a:pt x="300139" y="144792"/>
                  </a:lnTo>
                  <a:lnTo>
                    <a:pt x="300139" y="89662"/>
                  </a:lnTo>
                  <a:lnTo>
                    <a:pt x="265303" y="58991"/>
                  </a:lnTo>
                  <a:lnTo>
                    <a:pt x="265303" y="112610"/>
                  </a:lnTo>
                  <a:lnTo>
                    <a:pt x="198310" y="112610"/>
                  </a:lnTo>
                  <a:lnTo>
                    <a:pt x="198310" y="45580"/>
                  </a:lnTo>
                  <a:lnTo>
                    <a:pt x="265303" y="112610"/>
                  </a:lnTo>
                  <a:lnTo>
                    <a:pt x="265303" y="58991"/>
                  </a:lnTo>
                  <a:lnTo>
                    <a:pt x="250075" y="45580"/>
                  </a:lnTo>
                  <a:lnTo>
                    <a:pt x="234848" y="32169"/>
                  </a:lnTo>
                  <a:lnTo>
                    <a:pt x="198310" y="0"/>
                  </a:lnTo>
                  <a:lnTo>
                    <a:pt x="0" y="0"/>
                  </a:lnTo>
                  <a:lnTo>
                    <a:pt x="0" y="429006"/>
                  </a:lnTo>
                  <a:lnTo>
                    <a:pt x="332295" y="429006"/>
                  </a:lnTo>
                  <a:lnTo>
                    <a:pt x="332295" y="396824"/>
                  </a:lnTo>
                  <a:lnTo>
                    <a:pt x="332295" y="117970"/>
                  </a:lnTo>
                  <a:close/>
                </a:path>
              </a:pathLst>
            </a:custGeom>
            <a:solidFill>
              <a:srgbClr val="47BA4F"/>
            </a:solidFill>
          </p:spPr>
          <p:txBody>
            <a:bodyPr wrap="square" lIns="0" tIns="0" rIns="0" bIns="0" rtlCol="0"/>
            <a:lstStyle/>
            <a:p>
              <a:endParaRPr/>
            </a:p>
          </p:txBody>
        </p:sp>
        <p:sp>
          <p:nvSpPr>
            <p:cNvPr id="21" name="object 21"/>
            <p:cNvSpPr/>
            <p:nvPr/>
          </p:nvSpPr>
          <p:spPr>
            <a:xfrm>
              <a:off x="1109230" y="4559579"/>
              <a:ext cx="520700" cy="520700"/>
            </a:xfrm>
            <a:custGeom>
              <a:avLst/>
              <a:gdLst/>
              <a:ahLst/>
              <a:cxnLst/>
              <a:rect l="l" t="t" r="r" b="b"/>
              <a:pathLst>
                <a:path w="520700" h="520700">
                  <a:moveTo>
                    <a:pt x="0" y="0"/>
                  </a:moveTo>
                  <a:lnTo>
                    <a:pt x="520407" y="0"/>
                  </a:lnTo>
                  <a:lnTo>
                    <a:pt x="520407" y="520407"/>
                  </a:lnTo>
                  <a:lnTo>
                    <a:pt x="0" y="520407"/>
                  </a:lnTo>
                  <a:lnTo>
                    <a:pt x="0" y="0"/>
                  </a:lnTo>
                  <a:close/>
                </a:path>
              </a:pathLst>
            </a:custGeom>
            <a:ln w="12699">
              <a:solidFill>
                <a:srgbClr val="FFFFFF"/>
              </a:solidFill>
            </a:ln>
          </p:spPr>
          <p:txBody>
            <a:bodyPr wrap="square" lIns="0" tIns="0" rIns="0" bIns="0" rtlCol="0"/>
            <a:lstStyle/>
            <a:p>
              <a:endParaRPr/>
            </a:p>
          </p:txBody>
        </p:sp>
      </p:grpSp>
      <p:sp>
        <p:nvSpPr>
          <p:cNvPr id="22" name="object 22"/>
          <p:cNvSpPr txBox="1"/>
          <p:nvPr/>
        </p:nvSpPr>
        <p:spPr>
          <a:xfrm>
            <a:off x="1997626" y="4419793"/>
            <a:ext cx="1923414" cy="764540"/>
          </a:xfrm>
          <a:prstGeom prst="rect">
            <a:avLst/>
          </a:prstGeom>
        </p:spPr>
        <p:txBody>
          <a:bodyPr vert="horz" wrap="square" lIns="0" tIns="5080" rIns="0" bIns="0" rtlCol="0">
            <a:spAutoFit/>
          </a:bodyPr>
          <a:lstStyle/>
          <a:p>
            <a:pPr marL="12700" marR="5080">
              <a:lnSpc>
                <a:spcPct val="102099"/>
              </a:lnSpc>
              <a:spcBef>
                <a:spcPts val="40"/>
              </a:spcBef>
            </a:pPr>
            <a:r>
              <a:rPr sz="2400" spc="-10" dirty="0">
                <a:latin typeface="Calibri"/>
                <a:cs typeface="Calibri"/>
              </a:rPr>
              <a:t>Patient documentation</a:t>
            </a:r>
            <a:endParaRPr sz="2400">
              <a:latin typeface="Calibri"/>
              <a:cs typeface="Calibri"/>
            </a:endParaRPr>
          </a:p>
        </p:txBody>
      </p:sp>
      <p:grpSp>
        <p:nvGrpSpPr>
          <p:cNvPr id="23" name="object 23"/>
          <p:cNvGrpSpPr/>
          <p:nvPr/>
        </p:nvGrpSpPr>
        <p:grpSpPr>
          <a:xfrm>
            <a:off x="4493774" y="4371152"/>
            <a:ext cx="897255" cy="897255"/>
            <a:chOff x="4493774" y="4371152"/>
            <a:chExt cx="897255" cy="897255"/>
          </a:xfrm>
        </p:grpSpPr>
        <p:sp>
          <p:nvSpPr>
            <p:cNvPr id="24" name="object 24"/>
            <p:cNvSpPr/>
            <p:nvPr/>
          </p:nvSpPr>
          <p:spPr>
            <a:xfrm>
              <a:off x="4493774" y="4371152"/>
              <a:ext cx="897255" cy="897255"/>
            </a:xfrm>
            <a:custGeom>
              <a:avLst/>
              <a:gdLst/>
              <a:ahLst/>
              <a:cxnLst/>
              <a:rect l="l" t="t" r="r" b="b"/>
              <a:pathLst>
                <a:path w="897254" h="897254">
                  <a:moveTo>
                    <a:pt x="448627" y="0"/>
                  </a:moveTo>
                  <a:lnTo>
                    <a:pt x="399743" y="2632"/>
                  </a:lnTo>
                  <a:lnTo>
                    <a:pt x="352384" y="10347"/>
                  </a:lnTo>
                  <a:lnTo>
                    <a:pt x="306823" y="22871"/>
                  </a:lnTo>
                  <a:lnTo>
                    <a:pt x="263335" y="39931"/>
                  </a:lnTo>
                  <a:lnTo>
                    <a:pt x="222193" y="61252"/>
                  </a:lnTo>
                  <a:lnTo>
                    <a:pt x="183670" y="86560"/>
                  </a:lnTo>
                  <a:lnTo>
                    <a:pt x="148041" y="115583"/>
                  </a:lnTo>
                  <a:lnTo>
                    <a:pt x="115579" y="148046"/>
                  </a:lnTo>
                  <a:lnTo>
                    <a:pt x="86557" y="183676"/>
                  </a:lnTo>
                  <a:lnTo>
                    <a:pt x="61249" y="222199"/>
                  </a:lnTo>
                  <a:lnTo>
                    <a:pt x="39929" y="263341"/>
                  </a:lnTo>
                  <a:lnTo>
                    <a:pt x="22870" y="306828"/>
                  </a:lnTo>
                  <a:lnTo>
                    <a:pt x="10347" y="352388"/>
                  </a:lnTo>
                  <a:lnTo>
                    <a:pt x="2632" y="399745"/>
                  </a:lnTo>
                  <a:lnTo>
                    <a:pt x="0" y="448627"/>
                  </a:lnTo>
                  <a:lnTo>
                    <a:pt x="2632" y="497509"/>
                  </a:lnTo>
                  <a:lnTo>
                    <a:pt x="10347" y="544866"/>
                  </a:lnTo>
                  <a:lnTo>
                    <a:pt x="22870" y="590426"/>
                  </a:lnTo>
                  <a:lnTo>
                    <a:pt x="39929" y="633913"/>
                  </a:lnTo>
                  <a:lnTo>
                    <a:pt x="61249" y="675055"/>
                  </a:lnTo>
                  <a:lnTo>
                    <a:pt x="86557" y="713578"/>
                  </a:lnTo>
                  <a:lnTo>
                    <a:pt x="115579" y="749208"/>
                  </a:lnTo>
                  <a:lnTo>
                    <a:pt x="148041" y="781671"/>
                  </a:lnTo>
                  <a:lnTo>
                    <a:pt x="183670" y="810694"/>
                  </a:lnTo>
                  <a:lnTo>
                    <a:pt x="222193" y="836002"/>
                  </a:lnTo>
                  <a:lnTo>
                    <a:pt x="263335" y="857323"/>
                  </a:lnTo>
                  <a:lnTo>
                    <a:pt x="306823" y="874383"/>
                  </a:lnTo>
                  <a:lnTo>
                    <a:pt x="352384" y="886907"/>
                  </a:lnTo>
                  <a:lnTo>
                    <a:pt x="399743" y="894622"/>
                  </a:lnTo>
                  <a:lnTo>
                    <a:pt x="448627" y="897254"/>
                  </a:lnTo>
                  <a:lnTo>
                    <a:pt x="497509" y="894622"/>
                  </a:lnTo>
                  <a:lnTo>
                    <a:pt x="544866" y="886907"/>
                  </a:lnTo>
                  <a:lnTo>
                    <a:pt x="590424" y="874383"/>
                  </a:lnTo>
                  <a:lnTo>
                    <a:pt x="633911" y="857323"/>
                  </a:lnTo>
                  <a:lnTo>
                    <a:pt x="675052" y="836002"/>
                  </a:lnTo>
                  <a:lnTo>
                    <a:pt x="713574" y="810694"/>
                  </a:lnTo>
                  <a:lnTo>
                    <a:pt x="749202" y="781671"/>
                  </a:lnTo>
                  <a:lnTo>
                    <a:pt x="781664" y="749208"/>
                  </a:lnTo>
                  <a:lnTo>
                    <a:pt x="810686" y="713578"/>
                  </a:lnTo>
                  <a:lnTo>
                    <a:pt x="835993" y="675055"/>
                  </a:lnTo>
                  <a:lnTo>
                    <a:pt x="857313" y="633913"/>
                  </a:lnTo>
                  <a:lnTo>
                    <a:pt x="874371" y="590426"/>
                  </a:lnTo>
                  <a:lnTo>
                    <a:pt x="886895" y="544866"/>
                  </a:lnTo>
                  <a:lnTo>
                    <a:pt x="894609" y="497509"/>
                  </a:lnTo>
                  <a:lnTo>
                    <a:pt x="897242" y="448627"/>
                  </a:lnTo>
                  <a:lnTo>
                    <a:pt x="894609" y="399745"/>
                  </a:lnTo>
                  <a:lnTo>
                    <a:pt x="886895" y="352388"/>
                  </a:lnTo>
                  <a:lnTo>
                    <a:pt x="874371" y="306828"/>
                  </a:lnTo>
                  <a:lnTo>
                    <a:pt x="857313" y="263341"/>
                  </a:lnTo>
                  <a:lnTo>
                    <a:pt x="835993" y="222199"/>
                  </a:lnTo>
                  <a:lnTo>
                    <a:pt x="810686" y="183676"/>
                  </a:lnTo>
                  <a:lnTo>
                    <a:pt x="781664" y="148046"/>
                  </a:lnTo>
                  <a:lnTo>
                    <a:pt x="749202" y="115583"/>
                  </a:lnTo>
                  <a:lnTo>
                    <a:pt x="713574" y="86560"/>
                  </a:lnTo>
                  <a:lnTo>
                    <a:pt x="675052" y="61252"/>
                  </a:lnTo>
                  <a:lnTo>
                    <a:pt x="633911" y="39931"/>
                  </a:lnTo>
                  <a:lnTo>
                    <a:pt x="590424" y="22871"/>
                  </a:lnTo>
                  <a:lnTo>
                    <a:pt x="544866" y="10347"/>
                  </a:lnTo>
                  <a:lnTo>
                    <a:pt x="497509" y="2632"/>
                  </a:lnTo>
                  <a:lnTo>
                    <a:pt x="448627" y="0"/>
                  </a:lnTo>
                  <a:close/>
                </a:path>
              </a:pathLst>
            </a:custGeom>
            <a:solidFill>
              <a:srgbClr val="D2DEEE"/>
            </a:solidFill>
          </p:spPr>
          <p:txBody>
            <a:bodyPr wrap="square" lIns="0" tIns="0" rIns="0" bIns="0" rtlCol="0"/>
            <a:lstStyle/>
            <a:p>
              <a:endParaRPr/>
            </a:p>
          </p:txBody>
        </p:sp>
        <p:sp>
          <p:nvSpPr>
            <p:cNvPr id="25" name="object 25"/>
            <p:cNvSpPr/>
            <p:nvPr/>
          </p:nvSpPr>
          <p:spPr>
            <a:xfrm>
              <a:off x="4794745" y="4607852"/>
              <a:ext cx="236220" cy="386715"/>
            </a:xfrm>
            <a:custGeom>
              <a:avLst/>
              <a:gdLst/>
              <a:ahLst/>
              <a:cxnLst/>
              <a:rect l="l" t="t" r="r" b="b"/>
              <a:pathLst>
                <a:path w="236220" h="386714">
                  <a:moveTo>
                    <a:pt x="235813" y="171881"/>
                  </a:moveTo>
                  <a:lnTo>
                    <a:pt x="65532" y="171881"/>
                  </a:lnTo>
                  <a:lnTo>
                    <a:pt x="65532" y="173151"/>
                  </a:lnTo>
                  <a:lnTo>
                    <a:pt x="64312" y="173151"/>
                  </a:lnTo>
                  <a:lnTo>
                    <a:pt x="64312" y="176961"/>
                  </a:lnTo>
                  <a:lnTo>
                    <a:pt x="64312" y="255727"/>
                  </a:lnTo>
                  <a:lnTo>
                    <a:pt x="65417" y="255727"/>
                  </a:lnTo>
                  <a:lnTo>
                    <a:pt x="65417" y="256997"/>
                  </a:lnTo>
                  <a:lnTo>
                    <a:pt x="235813" y="256997"/>
                  </a:lnTo>
                  <a:lnTo>
                    <a:pt x="235813" y="255727"/>
                  </a:lnTo>
                  <a:lnTo>
                    <a:pt x="235813" y="176961"/>
                  </a:lnTo>
                  <a:lnTo>
                    <a:pt x="235813" y="173151"/>
                  </a:lnTo>
                  <a:lnTo>
                    <a:pt x="235813" y="171881"/>
                  </a:lnTo>
                  <a:close/>
                </a:path>
                <a:path w="236220" h="386714">
                  <a:moveTo>
                    <a:pt x="235813" y="107251"/>
                  </a:moveTo>
                  <a:lnTo>
                    <a:pt x="234124" y="98920"/>
                  </a:lnTo>
                  <a:lnTo>
                    <a:pt x="229514" y="92100"/>
                  </a:lnTo>
                  <a:lnTo>
                    <a:pt x="222707" y="87490"/>
                  </a:lnTo>
                  <a:lnTo>
                    <a:pt x="214376" y="85801"/>
                  </a:lnTo>
                  <a:lnTo>
                    <a:pt x="194017" y="85801"/>
                  </a:lnTo>
                  <a:lnTo>
                    <a:pt x="192938" y="84721"/>
                  </a:lnTo>
                  <a:lnTo>
                    <a:pt x="192938" y="65417"/>
                  </a:lnTo>
                  <a:lnTo>
                    <a:pt x="194017" y="64350"/>
                  </a:lnTo>
                  <a:lnTo>
                    <a:pt x="212229" y="64350"/>
                  </a:lnTo>
                  <a:lnTo>
                    <a:pt x="214376" y="62204"/>
                  </a:lnTo>
                  <a:lnTo>
                    <a:pt x="214376" y="21450"/>
                  </a:lnTo>
                  <a:lnTo>
                    <a:pt x="212686" y="13119"/>
                  </a:lnTo>
                  <a:lnTo>
                    <a:pt x="208076" y="6299"/>
                  </a:lnTo>
                  <a:lnTo>
                    <a:pt x="201269" y="1689"/>
                  </a:lnTo>
                  <a:lnTo>
                    <a:pt x="192938" y="0"/>
                  </a:lnTo>
                  <a:lnTo>
                    <a:pt x="42875" y="0"/>
                  </a:lnTo>
                  <a:lnTo>
                    <a:pt x="34544" y="1689"/>
                  </a:lnTo>
                  <a:lnTo>
                    <a:pt x="27736" y="6299"/>
                  </a:lnTo>
                  <a:lnTo>
                    <a:pt x="23126" y="13119"/>
                  </a:lnTo>
                  <a:lnTo>
                    <a:pt x="21437" y="21450"/>
                  </a:lnTo>
                  <a:lnTo>
                    <a:pt x="21437" y="62204"/>
                  </a:lnTo>
                  <a:lnTo>
                    <a:pt x="23571" y="64350"/>
                  </a:lnTo>
                  <a:lnTo>
                    <a:pt x="41795" y="64350"/>
                  </a:lnTo>
                  <a:lnTo>
                    <a:pt x="42875" y="65417"/>
                  </a:lnTo>
                  <a:lnTo>
                    <a:pt x="42875" y="84721"/>
                  </a:lnTo>
                  <a:lnTo>
                    <a:pt x="41795" y="85801"/>
                  </a:lnTo>
                  <a:lnTo>
                    <a:pt x="21437" y="85801"/>
                  </a:lnTo>
                  <a:lnTo>
                    <a:pt x="13106" y="87490"/>
                  </a:lnTo>
                  <a:lnTo>
                    <a:pt x="6286" y="92100"/>
                  </a:lnTo>
                  <a:lnTo>
                    <a:pt x="1689" y="98920"/>
                  </a:lnTo>
                  <a:lnTo>
                    <a:pt x="0" y="107251"/>
                  </a:lnTo>
                  <a:lnTo>
                    <a:pt x="0" y="364655"/>
                  </a:lnTo>
                  <a:lnTo>
                    <a:pt x="1689" y="372986"/>
                  </a:lnTo>
                  <a:lnTo>
                    <a:pt x="6286" y="379806"/>
                  </a:lnTo>
                  <a:lnTo>
                    <a:pt x="13106" y="384416"/>
                  </a:lnTo>
                  <a:lnTo>
                    <a:pt x="21437" y="386105"/>
                  </a:lnTo>
                  <a:lnTo>
                    <a:pt x="96469" y="386105"/>
                  </a:lnTo>
                  <a:lnTo>
                    <a:pt x="101536" y="361111"/>
                  </a:lnTo>
                  <a:lnTo>
                    <a:pt x="115366" y="340652"/>
                  </a:lnTo>
                  <a:lnTo>
                    <a:pt x="135813" y="326834"/>
                  </a:lnTo>
                  <a:lnTo>
                    <a:pt x="160782" y="321754"/>
                  </a:lnTo>
                  <a:lnTo>
                    <a:pt x="235813" y="321754"/>
                  </a:lnTo>
                  <a:lnTo>
                    <a:pt x="235813" y="278853"/>
                  </a:lnTo>
                  <a:lnTo>
                    <a:pt x="47701" y="278853"/>
                  </a:lnTo>
                  <a:lnTo>
                    <a:pt x="42875" y="274027"/>
                  </a:lnTo>
                  <a:lnTo>
                    <a:pt x="42875" y="154978"/>
                  </a:lnTo>
                  <a:lnTo>
                    <a:pt x="47701" y="150152"/>
                  </a:lnTo>
                  <a:lnTo>
                    <a:pt x="235813" y="150152"/>
                  </a:lnTo>
                  <a:lnTo>
                    <a:pt x="235813" y="107251"/>
                  </a:lnTo>
                  <a:close/>
                </a:path>
              </a:pathLst>
            </a:custGeom>
            <a:solidFill>
              <a:srgbClr val="6FAC46"/>
            </a:solidFill>
          </p:spPr>
          <p:txBody>
            <a:bodyPr wrap="square" lIns="0" tIns="0" rIns="0" bIns="0" rtlCol="0"/>
            <a:lstStyle/>
            <a:p>
              <a:endParaRPr/>
            </a:p>
          </p:txBody>
        </p:sp>
        <p:pic>
          <p:nvPicPr>
            <p:cNvPr id="26" name="object 26"/>
            <p:cNvPicPr/>
            <p:nvPr/>
          </p:nvPicPr>
          <p:blipFill>
            <a:blip r:embed="R059333d134eb4b58" cstate="print"/>
            <a:stretch>
              <a:fillRect/>
            </a:stretch>
          </p:blipFill>
          <p:spPr>
            <a:xfrm>
              <a:off x="4912658" y="4951047"/>
              <a:ext cx="182226" cy="85801"/>
            </a:xfrm>
            <a:prstGeom prst="rect">
              <a:avLst/>
            </a:prstGeom>
          </p:spPr>
        </p:pic>
        <p:sp>
          <p:nvSpPr>
            <p:cNvPr id="27" name="object 27"/>
            <p:cNvSpPr/>
            <p:nvPr/>
          </p:nvSpPr>
          <p:spPr>
            <a:xfrm>
              <a:off x="4682198" y="4559579"/>
              <a:ext cx="520700" cy="520700"/>
            </a:xfrm>
            <a:custGeom>
              <a:avLst/>
              <a:gdLst/>
              <a:ahLst/>
              <a:cxnLst/>
              <a:rect l="l" t="t" r="r" b="b"/>
              <a:pathLst>
                <a:path w="520700" h="520700">
                  <a:moveTo>
                    <a:pt x="0" y="0"/>
                  </a:moveTo>
                  <a:lnTo>
                    <a:pt x="520407" y="0"/>
                  </a:lnTo>
                  <a:lnTo>
                    <a:pt x="520407" y="520407"/>
                  </a:lnTo>
                  <a:lnTo>
                    <a:pt x="0" y="520407"/>
                  </a:lnTo>
                  <a:lnTo>
                    <a:pt x="0" y="0"/>
                  </a:lnTo>
                  <a:close/>
                </a:path>
              </a:pathLst>
            </a:custGeom>
            <a:ln w="12700">
              <a:solidFill>
                <a:srgbClr val="FFFFFF"/>
              </a:solidFill>
            </a:ln>
          </p:spPr>
          <p:txBody>
            <a:bodyPr wrap="square" lIns="0" tIns="0" rIns="0" bIns="0" rtlCol="0"/>
            <a:lstStyle/>
            <a:p>
              <a:endParaRPr/>
            </a:p>
          </p:txBody>
        </p:sp>
      </p:grpSp>
      <p:sp>
        <p:nvSpPr>
          <p:cNvPr id="28" name="object 28"/>
          <p:cNvSpPr txBox="1"/>
          <p:nvPr/>
        </p:nvSpPr>
        <p:spPr>
          <a:xfrm>
            <a:off x="5570588" y="4047746"/>
            <a:ext cx="2065655" cy="1508760"/>
          </a:xfrm>
          <a:prstGeom prst="rect">
            <a:avLst/>
          </a:prstGeom>
        </p:spPr>
        <p:txBody>
          <a:bodyPr vert="horz" wrap="square" lIns="0" tIns="5715" rIns="0" bIns="0" rtlCol="0">
            <a:spAutoFit/>
          </a:bodyPr>
          <a:lstStyle/>
          <a:p>
            <a:pPr marL="12700" marR="5080">
              <a:lnSpc>
                <a:spcPct val="101800"/>
              </a:lnSpc>
              <a:spcBef>
                <a:spcPts val="45"/>
              </a:spcBef>
            </a:pPr>
            <a:r>
              <a:rPr sz="2400" spc="-10" dirty="0">
                <a:latin typeface="Calibri"/>
                <a:cs typeface="Calibri"/>
              </a:rPr>
              <a:t>Patient equipment, </a:t>
            </a:r>
            <a:r>
              <a:rPr sz="2400" dirty="0">
                <a:latin typeface="Calibri"/>
                <a:cs typeface="Calibri"/>
              </a:rPr>
              <a:t>supplies,</a:t>
            </a:r>
            <a:r>
              <a:rPr sz="2400" spc="-90" dirty="0">
                <a:latin typeface="Calibri"/>
                <a:cs typeface="Calibri"/>
              </a:rPr>
              <a:t> </a:t>
            </a:r>
            <a:r>
              <a:rPr sz="2400" spc="-25" dirty="0">
                <a:latin typeface="Calibri"/>
                <a:cs typeface="Calibri"/>
              </a:rPr>
              <a:t>and </a:t>
            </a:r>
            <a:r>
              <a:rPr sz="2400" spc="-10" dirty="0">
                <a:latin typeface="Calibri"/>
                <a:cs typeface="Calibri"/>
              </a:rPr>
              <a:t>pharmaceuticals</a:t>
            </a:r>
            <a:endParaRPr sz="240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395345">
              <a:lnSpc>
                <a:spcPct val="100000"/>
              </a:lnSpc>
              <a:spcBef>
                <a:spcPts val="105"/>
              </a:spcBef>
            </a:pPr>
            <a:r>
              <a:rPr spc="-50" dirty="0"/>
              <a:t>Patient</a:t>
            </a:r>
            <a:r>
              <a:rPr spc="-200" dirty="0"/>
              <a:t> </a:t>
            </a:r>
            <a:r>
              <a:rPr spc="-25" dirty="0"/>
              <a:t>Condition</a:t>
            </a:r>
          </a:p>
        </p:txBody>
      </p:sp>
      <p:grpSp>
        <p:nvGrpSpPr>
          <p:cNvPr id="3" name="object 3"/>
          <p:cNvGrpSpPr/>
          <p:nvPr/>
        </p:nvGrpSpPr>
        <p:grpSpPr>
          <a:xfrm>
            <a:off x="7972653" y="3084871"/>
            <a:ext cx="716280" cy="716280"/>
            <a:chOff x="7972653" y="3084871"/>
            <a:chExt cx="716280" cy="716280"/>
          </a:xfrm>
        </p:grpSpPr>
        <p:sp>
          <p:nvSpPr>
            <p:cNvPr id="4" name="object 4"/>
            <p:cNvSpPr/>
            <p:nvPr/>
          </p:nvSpPr>
          <p:spPr>
            <a:xfrm>
              <a:off x="7972653" y="3084871"/>
              <a:ext cx="716280" cy="716280"/>
            </a:xfrm>
            <a:custGeom>
              <a:avLst/>
              <a:gdLst/>
              <a:ahLst/>
              <a:cxnLst/>
              <a:rect l="l" t="t" r="r" b="b"/>
              <a:pathLst>
                <a:path w="716279" h="716279">
                  <a:moveTo>
                    <a:pt x="357859" y="716119"/>
                  </a:moveTo>
                  <a:lnTo>
                    <a:pt x="309300" y="712851"/>
                  </a:lnTo>
                  <a:lnTo>
                    <a:pt x="262725" y="703329"/>
                  </a:lnTo>
                  <a:lnTo>
                    <a:pt x="218563" y="687981"/>
                  </a:lnTo>
                  <a:lnTo>
                    <a:pt x="177240" y="667234"/>
                  </a:lnTo>
                  <a:lnTo>
                    <a:pt x="139181" y="641513"/>
                  </a:lnTo>
                  <a:lnTo>
                    <a:pt x="104814" y="611246"/>
                  </a:lnTo>
                  <a:lnTo>
                    <a:pt x="74564" y="576860"/>
                  </a:lnTo>
                  <a:lnTo>
                    <a:pt x="48857" y="538780"/>
                  </a:lnTo>
                  <a:lnTo>
                    <a:pt x="28122" y="497433"/>
                  </a:lnTo>
                  <a:lnTo>
                    <a:pt x="12782" y="453246"/>
                  </a:lnTo>
                  <a:lnTo>
                    <a:pt x="3266" y="406646"/>
                  </a:lnTo>
                  <a:lnTo>
                    <a:pt x="0" y="358059"/>
                  </a:lnTo>
                  <a:lnTo>
                    <a:pt x="3266" y="309472"/>
                  </a:lnTo>
                  <a:lnTo>
                    <a:pt x="12782" y="262872"/>
                  </a:lnTo>
                  <a:lnTo>
                    <a:pt x="28122" y="218686"/>
                  </a:lnTo>
                  <a:lnTo>
                    <a:pt x="48857" y="177339"/>
                  </a:lnTo>
                  <a:lnTo>
                    <a:pt x="74564" y="139259"/>
                  </a:lnTo>
                  <a:lnTo>
                    <a:pt x="104814" y="104872"/>
                  </a:lnTo>
                  <a:lnTo>
                    <a:pt x="139181" y="74605"/>
                  </a:lnTo>
                  <a:lnTo>
                    <a:pt x="177240" y="48885"/>
                  </a:lnTo>
                  <a:lnTo>
                    <a:pt x="218563" y="28137"/>
                  </a:lnTo>
                  <a:lnTo>
                    <a:pt x="262725" y="12790"/>
                  </a:lnTo>
                  <a:lnTo>
                    <a:pt x="309300" y="3268"/>
                  </a:lnTo>
                  <a:lnTo>
                    <a:pt x="357859" y="0"/>
                  </a:lnTo>
                  <a:lnTo>
                    <a:pt x="406419" y="3268"/>
                  </a:lnTo>
                  <a:lnTo>
                    <a:pt x="452993" y="12790"/>
                  </a:lnTo>
                  <a:lnTo>
                    <a:pt x="470416" y="18845"/>
                  </a:lnTo>
                  <a:lnTo>
                    <a:pt x="357859" y="18845"/>
                  </a:lnTo>
                  <a:lnTo>
                    <a:pt x="311856" y="21941"/>
                  </a:lnTo>
                  <a:lnTo>
                    <a:pt x="267734" y="30962"/>
                  </a:lnTo>
                  <a:lnTo>
                    <a:pt x="225896" y="45502"/>
                  </a:lnTo>
                  <a:lnTo>
                    <a:pt x="186748" y="65158"/>
                  </a:lnTo>
                  <a:lnTo>
                    <a:pt x="150692" y="89525"/>
                  </a:lnTo>
                  <a:lnTo>
                    <a:pt x="118133" y="118199"/>
                  </a:lnTo>
                  <a:lnTo>
                    <a:pt x="89475" y="150776"/>
                  </a:lnTo>
                  <a:lnTo>
                    <a:pt x="65122" y="186852"/>
                  </a:lnTo>
                  <a:lnTo>
                    <a:pt x="45477" y="226023"/>
                  </a:lnTo>
                  <a:lnTo>
                    <a:pt x="30945" y="267883"/>
                  </a:lnTo>
                  <a:lnTo>
                    <a:pt x="21929" y="312030"/>
                  </a:lnTo>
                  <a:lnTo>
                    <a:pt x="18834" y="358059"/>
                  </a:lnTo>
                  <a:lnTo>
                    <a:pt x="21928" y="404066"/>
                  </a:lnTo>
                  <a:lnTo>
                    <a:pt x="30936" y="448191"/>
                  </a:lnTo>
                  <a:lnTo>
                    <a:pt x="45454" y="490030"/>
                  </a:lnTo>
                  <a:lnTo>
                    <a:pt x="65079" y="529181"/>
                  </a:lnTo>
                  <a:lnTo>
                    <a:pt x="89406" y="565240"/>
                  </a:lnTo>
                  <a:lnTo>
                    <a:pt x="118034" y="597806"/>
                  </a:lnTo>
                  <a:lnTo>
                    <a:pt x="150558" y="626476"/>
                  </a:lnTo>
                  <a:lnTo>
                    <a:pt x="186578" y="650845"/>
                  </a:lnTo>
                  <a:lnTo>
                    <a:pt x="225691" y="670513"/>
                  </a:lnTo>
                  <a:lnTo>
                    <a:pt x="267500" y="685076"/>
                  </a:lnTo>
                  <a:lnTo>
                    <a:pt x="267337" y="685076"/>
                  </a:lnTo>
                  <a:lnTo>
                    <a:pt x="311626" y="694130"/>
                  </a:lnTo>
                  <a:lnTo>
                    <a:pt x="311156" y="694130"/>
                  </a:lnTo>
                  <a:lnTo>
                    <a:pt x="357859" y="697274"/>
                  </a:lnTo>
                  <a:lnTo>
                    <a:pt x="470416" y="697274"/>
                  </a:lnTo>
                  <a:lnTo>
                    <a:pt x="452993" y="703329"/>
                  </a:lnTo>
                  <a:lnTo>
                    <a:pt x="406419" y="712851"/>
                  </a:lnTo>
                  <a:lnTo>
                    <a:pt x="357859" y="716119"/>
                  </a:lnTo>
                  <a:close/>
                </a:path>
                <a:path w="716279" h="716279">
                  <a:moveTo>
                    <a:pt x="470416" y="697274"/>
                  </a:moveTo>
                  <a:lnTo>
                    <a:pt x="357859" y="697274"/>
                  </a:lnTo>
                  <a:lnTo>
                    <a:pt x="403841" y="694130"/>
                  </a:lnTo>
                  <a:lnTo>
                    <a:pt x="447940" y="685076"/>
                  </a:lnTo>
                  <a:lnTo>
                    <a:pt x="489756" y="670513"/>
                  </a:lnTo>
                  <a:lnTo>
                    <a:pt x="528885" y="650845"/>
                  </a:lnTo>
                  <a:lnTo>
                    <a:pt x="564925" y="626476"/>
                  </a:lnTo>
                  <a:lnTo>
                    <a:pt x="597472" y="597806"/>
                  </a:lnTo>
                  <a:lnTo>
                    <a:pt x="626126" y="565240"/>
                  </a:lnTo>
                  <a:lnTo>
                    <a:pt x="650482" y="529181"/>
                  </a:lnTo>
                  <a:lnTo>
                    <a:pt x="670139" y="490030"/>
                  </a:lnTo>
                  <a:lnTo>
                    <a:pt x="684693" y="448191"/>
                  </a:lnTo>
                  <a:lnTo>
                    <a:pt x="693742" y="404066"/>
                  </a:lnTo>
                  <a:lnTo>
                    <a:pt x="696884" y="358059"/>
                  </a:lnTo>
                  <a:lnTo>
                    <a:pt x="693790" y="312030"/>
                  </a:lnTo>
                  <a:lnTo>
                    <a:pt x="684774" y="267883"/>
                  </a:lnTo>
                  <a:lnTo>
                    <a:pt x="670242" y="226023"/>
                  </a:lnTo>
                  <a:lnTo>
                    <a:pt x="650597" y="186852"/>
                  </a:lnTo>
                  <a:lnTo>
                    <a:pt x="626244" y="150776"/>
                  </a:lnTo>
                  <a:lnTo>
                    <a:pt x="597585" y="118199"/>
                  </a:lnTo>
                  <a:lnTo>
                    <a:pt x="565027" y="89525"/>
                  </a:lnTo>
                  <a:lnTo>
                    <a:pt x="528971" y="65158"/>
                  </a:lnTo>
                  <a:lnTo>
                    <a:pt x="489822" y="45502"/>
                  </a:lnTo>
                  <a:lnTo>
                    <a:pt x="447985" y="30962"/>
                  </a:lnTo>
                  <a:lnTo>
                    <a:pt x="403863" y="21941"/>
                  </a:lnTo>
                  <a:lnTo>
                    <a:pt x="357859" y="18845"/>
                  </a:lnTo>
                  <a:lnTo>
                    <a:pt x="470416" y="18845"/>
                  </a:lnTo>
                  <a:lnTo>
                    <a:pt x="538479" y="48885"/>
                  </a:lnTo>
                  <a:lnTo>
                    <a:pt x="576538" y="74605"/>
                  </a:lnTo>
                  <a:lnTo>
                    <a:pt x="610905" y="104872"/>
                  </a:lnTo>
                  <a:lnTo>
                    <a:pt x="641155" y="139259"/>
                  </a:lnTo>
                  <a:lnTo>
                    <a:pt x="666861" y="177339"/>
                  </a:lnTo>
                  <a:lnTo>
                    <a:pt x="687597" y="218686"/>
                  </a:lnTo>
                  <a:lnTo>
                    <a:pt x="702936" y="262872"/>
                  </a:lnTo>
                  <a:lnTo>
                    <a:pt x="712452" y="309472"/>
                  </a:lnTo>
                  <a:lnTo>
                    <a:pt x="715719" y="358059"/>
                  </a:lnTo>
                  <a:lnTo>
                    <a:pt x="712452" y="406646"/>
                  </a:lnTo>
                  <a:lnTo>
                    <a:pt x="702936" y="453246"/>
                  </a:lnTo>
                  <a:lnTo>
                    <a:pt x="687597" y="497433"/>
                  </a:lnTo>
                  <a:lnTo>
                    <a:pt x="666861" y="538780"/>
                  </a:lnTo>
                  <a:lnTo>
                    <a:pt x="641155" y="576860"/>
                  </a:lnTo>
                  <a:lnTo>
                    <a:pt x="610905" y="611246"/>
                  </a:lnTo>
                  <a:lnTo>
                    <a:pt x="576538" y="641513"/>
                  </a:lnTo>
                  <a:lnTo>
                    <a:pt x="538479" y="667234"/>
                  </a:lnTo>
                  <a:lnTo>
                    <a:pt x="497155" y="687981"/>
                  </a:lnTo>
                  <a:lnTo>
                    <a:pt x="470416" y="697274"/>
                  </a:lnTo>
                  <a:close/>
                </a:path>
              </a:pathLst>
            </a:custGeom>
            <a:solidFill>
              <a:srgbClr val="000000"/>
            </a:solidFill>
          </p:spPr>
          <p:txBody>
            <a:bodyPr wrap="square" lIns="0" tIns="0" rIns="0" bIns="0" rtlCol="0"/>
            <a:lstStyle/>
            <a:p>
              <a:endParaRPr/>
            </a:p>
          </p:txBody>
        </p:sp>
        <p:pic>
          <p:nvPicPr>
            <p:cNvPr id="5" name="object 5"/>
            <p:cNvPicPr/>
            <p:nvPr/>
          </p:nvPicPr>
          <p:blipFill>
            <a:blip r:embed="Ra694e04c1339409b" cstate="print"/>
            <a:stretch>
              <a:fillRect/>
            </a:stretch>
          </p:blipFill>
          <p:spPr>
            <a:xfrm>
              <a:off x="8112878" y="3263899"/>
              <a:ext cx="160933" cy="195172"/>
            </a:xfrm>
            <a:prstGeom prst="rect">
              <a:avLst/>
            </a:prstGeom>
          </p:spPr>
        </p:pic>
        <p:pic>
          <p:nvPicPr>
            <p:cNvPr id="6" name="object 6"/>
            <p:cNvPicPr/>
            <p:nvPr/>
          </p:nvPicPr>
          <p:blipFill>
            <a:blip r:embed="R7f9d373bd6974574" cstate="print"/>
            <a:stretch>
              <a:fillRect/>
            </a:stretch>
          </p:blipFill>
          <p:spPr>
            <a:xfrm>
              <a:off x="8387196" y="3263899"/>
              <a:ext cx="161027" cy="195154"/>
            </a:xfrm>
            <a:prstGeom prst="rect">
              <a:avLst/>
            </a:prstGeom>
          </p:spPr>
        </p:pic>
        <p:pic>
          <p:nvPicPr>
            <p:cNvPr id="7" name="object 7"/>
            <p:cNvPicPr/>
            <p:nvPr/>
          </p:nvPicPr>
          <p:blipFill>
            <a:blip r:embed="Rc1fc063a05f44664" cstate="print"/>
            <a:stretch>
              <a:fillRect/>
            </a:stretch>
          </p:blipFill>
          <p:spPr>
            <a:xfrm>
              <a:off x="8208473" y="3546740"/>
              <a:ext cx="243777" cy="118885"/>
            </a:xfrm>
            <a:prstGeom prst="rect">
              <a:avLst/>
            </a:prstGeom>
          </p:spPr>
        </p:pic>
      </p:grpSp>
      <p:sp>
        <p:nvSpPr>
          <p:cNvPr id="8" name="object 8"/>
          <p:cNvSpPr/>
          <p:nvPr/>
        </p:nvSpPr>
        <p:spPr>
          <a:xfrm>
            <a:off x="7972997" y="4336719"/>
            <a:ext cx="716280" cy="716280"/>
          </a:xfrm>
          <a:custGeom>
            <a:avLst/>
            <a:gdLst/>
            <a:ahLst/>
            <a:cxnLst/>
            <a:rect l="l" t="t" r="r" b="b"/>
            <a:pathLst>
              <a:path w="716279" h="716279">
                <a:moveTo>
                  <a:pt x="310769" y="282676"/>
                </a:moveTo>
                <a:lnTo>
                  <a:pt x="309295" y="275348"/>
                </a:lnTo>
                <a:lnTo>
                  <a:pt x="305257" y="269354"/>
                </a:lnTo>
                <a:lnTo>
                  <a:pt x="299275" y="265315"/>
                </a:lnTo>
                <a:lnTo>
                  <a:pt x="291934" y="263842"/>
                </a:lnTo>
                <a:lnTo>
                  <a:pt x="197764" y="263842"/>
                </a:lnTo>
                <a:lnTo>
                  <a:pt x="190436" y="265315"/>
                </a:lnTo>
                <a:lnTo>
                  <a:pt x="184442" y="269354"/>
                </a:lnTo>
                <a:lnTo>
                  <a:pt x="180403" y="275348"/>
                </a:lnTo>
                <a:lnTo>
                  <a:pt x="178930" y="282676"/>
                </a:lnTo>
                <a:lnTo>
                  <a:pt x="180403" y="290017"/>
                </a:lnTo>
                <a:lnTo>
                  <a:pt x="184442" y="296011"/>
                </a:lnTo>
                <a:lnTo>
                  <a:pt x="190436" y="300050"/>
                </a:lnTo>
                <a:lnTo>
                  <a:pt x="197764" y="301523"/>
                </a:lnTo>
                <a:lnTo>
                  <a:pt x="291934" y="301523"/>
                </a:lnTo>
                <a:lnTo>
                  <a:pt x="299275" y="300050"/>
                </a:lnTo>
                <a:lnTo>
                  <a:pt x="305257" y="296011"/>
                </a:lnTo>
                <a:lnTo>
                  <a:pt x="309295" y="290017"/>
                </a:lnTo>
                <a:lnTo>
                  <a:pt x="310769" y="282676"/>
                </a:lnTo>
                <a:close/>
              </a:path>
              <a:path w="716279" h="716279">
                <a:moveTo>
                  <a:pt x="536790" y="452285"/>
                </a:moveTo>
                <a:lnTo>
                  <a:pt x="535305" y="444957"/>
                </a:lnTo>
                <a:lnTo>
                  <a:pt x="531279" y="438962"/>
                </a:lnTo>
                <a:lnTo>
                  <a:pt x="525284" y="434924"/>
                </a:lnTo>
                <a:lnTo>
                  <a:pt x="517956" y="433438"/>
                </a:lnTo>
                <a:lnTo>
                  <a:pt x="197764" y="433438"/>
                </a:lnTo>
                <a:lnTo>
                  <a:pt x="190436" y="434924"/>
                </a:lnTo>
                <a:lnTo>
                  <a:pt x="184442" y="438962"/>
                </a:lnTo>
                <a:lnTo>
                  <a:pt x="180403" y="444957"/>
                </a:lnTo>
                <a:lnTo>
                  <a:pt x="178930" y="452285"/>
                </a:lnTo>
                <a:lnTo>
                  <a:pt x="180403" y="459625"/>
                </a:lnTo>
                <a:lnTo>
                  <a:pt x="184442" y="465620"/>
                </a:lnTo>
                <a:lnTo>
                  <a:pt x="190436" y="469658"/>
                </a:lnTo>
                <a:lnTo>
                  <a:pt x="197764" y="471131"/>
                </a:lnTo>
                <a:lnTo>
                  <a:pt x="517956" y="471131"/>
                </a:lnTo>
                <a:lnTo>
                  <a:pt x="525284" y="469658"/>
                </a:lnTo>
                <a:lnTo>
                  <a:pt x="531279" y="465620"/>
                </a:lnTo>
                <a:lnTo>
                  <a:pt x="535305" y="459625"/>
                </a:lnTo>
                <a:lnTo>
                  <a:pt x="536790" y="452285"/>
                </a:lnTo>
                <a:close/>
              </a:path>
              <a:path w="716279" h="716279">
                <a:moveTo>
                  <a:pt x="536790" y="282676"/>
                </a:moveTo>
                <a:lnTo>
                  <a:pt x="535305" y="275348"/>
                </a:lnTo>
                <a:lnTo>
                  <a:pt x="531279" y="269354"/>
                </a:lnTo>
                <a:lnTo>
                  <a:pt x="525284" y="265315"/>
                </a:lnTo>
                <a:lnTo>
                  <a:pt x="517956" y="263842"/>
                </a:lnTo>
                <a:lnTo>
                  <a:pt x="423786" y="263842"/>
                </a:lnTo>
                <a:lnTo>
                  <a:pt x="416445" y="265315"/>
                </a:lnTo>
                <a:lnTo>
                  <a:pt x="410464" y="269354"/>
                </a:lnTo>
                <a:lnTo>
                  <a:pt x="406425" y="275348"/>
                </a:lnTo>
                <a:lnTo>
                  <a:pt x="404952" y="282676"/>
                </a:lnTo>
                <a:lnTo>
                  <a:pt x="406425" y="290017"/>
                </a:lnTo>
                <a:lnTo>
                  <a:pt x="410464" y="296011"/>
                </a:lnTo>
                <a:lnTo>
                  <a:pt x="416445" y="300050"/>
                </a:lnTo>
                <a:lnTo>
                  <a:pt x="423786" y="301523"/>
                </a:lnTo>
                <a:lnTo>
                  <a:pt x="517956" y="301523"/>
                </a:lnTo>
                <a:lnTo>
                  <a:pt x="525284" y="300050"/>
                </a:lnTo>
                <a:lnTo>
                  <a:pt x="531279" y="296011"/>
                </a:lnTo>
                <a:lnTo>
                  <a:pt x="535305" y="290017"/>
                </a:lnTo>
                <a:lnTo>
                  <a:pt x="536790" y="282676"/>
                </a:lnTo>
                <a:close/>
              </a:path>
              <a:path w="716279" h="716279">
                <a:moveTo>
                  <a:pt x="715721" y="358063"/>
                </a:moveTo>
                <a:lnTo>
                  <a:pt x="712457" y="309473"/>
                </a:lnTo>
                <a:lnTo>
                  <a:pt x="702932" y="262877"/>
                </a:lnTo>
                <a:lnTo>
                  <a:pt x="687590" y="218694"/>
                </a:lnTo>
                <a:lnTo>
                  <a:pt x="678053" y="199669"/>
                </a:lnTo>
                <a:lnTo>
                  <a:pt x="678053" y="358063"/>
                </a:lnTo>
                <a:lnTo>
                  <a:pt x="674573" y="405409"/>
                </a:lnTo>
                <a:lnTo>
                  <a:pt x="664489" y="450596"/>
                </a:lnTo>
                <a:lnTo>
                  <a:pt x="648296" y="493128"/>
                </a:lnTo>
                <a:lnTo>
                  <a:pt x="626465" y="532511"/>
                </a:lnTo>
                <a:lnTo>
                  <a:pt x="599516" y="568248"/>
                </a:lnTo>
                <a:lnTo>
                  <a:pt x="567931" y="599846"/>
                </a:lnTo>
                <a:lnTo>
                  <a:pt x="532206" y="626821"/>
                </a:lnTo>
                <a:lnTo>
                  <a:pt x="492848" y="648652"/>
                </a:lnTo>
                <a:lnTo>
                  <a:pt x="450329" y="664870"/>
                </a:lnTo>
                <a:lnTo>
                  <a:pt x="405180" y="674954"/>
                </a:lnTo>
                <a:lnTo>
                  <a:pt x="357860" y="678434"/>
                </a:lnTo>
                <a:lnTo>
                  <a:pt x="310540" y="674954"/>
                </a:lnTo>
                <a:lnTo>
                  <a:pt x="265379" y="664870"/>
                </a:lnTo>
                <a:lnTo>
                  <a:pt x="222872" y="648652"/>
                </a:lnTo>
                <a:lnTo>
                  <a:pt x="183515" y="626821"/>
                </a:lnTo>
                <a:lnTo>
                  <a:pt x="147789" y="599846"/>
                </a:lnTo>
                <a:lnTo>
                  <a:pt x="116205" y="568248"/>
                </a:lnTo>
                <a:lnTo>
                  <a:pt x="89255" y="532511"/>
                </a:lnTo>
                <a:lnTo>
                  <a:pt x="67424" y="493128"/>
                </a:lnTo>
                <a:lnTo>
                  <a:pt x="51219" y="450596"/>
                </a:lnTo>
                <a:lnTo>
                  <a:pt x="41135" y="405409"/>
                </a:lnTo>
                <a:lnTo>
                  <a:pt x="37668" y="358063"/>
                </a:lnTo>
                <a:lnTo>
                  <a:pt x="41186" y="310718"/>
                </a:lnTo>
                <a:lnTo>
                  <a:pt x="51320" y="265531"/>
                </a:lnTo>
                <a:lnTo>
                  <a:pt x="67564" y="222999"/>
                </a:lnTo>
                <a:lnTo>
                  <a:pt x="89433" y="183616"/>
                </a:lnTo>
                <a:lnTo>
                  <a:pt x="116420" y="147878"/>
                </a:lnTo>
                <a:lnTo>
                  <a:pt x="148043" y="116268"/>
                </a:lnTo>
                <a:lnTo>
                  <a:pt x="183807" y="89306"/>
                </a:lnTo>
                <a:lnTo>
                  <a:pt x="223215" y="67475"/>
                </a:lnTo>
                <a:lnTo>
                  <a:pt x="265645" y="51257"/>
                </a:lnTo>
                <a:lnTo>
                  <a:pt x="265798" y="51257"/>
                </a:lnTo>
                <a:lnTo>
                  <a:pt x="310781" y="41173"/>
                </a:lnTo>
                <a:lnTo>
                  <a:pt x="311213" y="41173"/>
                </a:lnTo>
                <a:lnTo>
                  <a:pt x="357860" y="37693"/>
                </a:lnTo>
                <a:lnTo>
                  <a:pt x="405180" y="41173"/>
                </a:lnTo>
                <a:lnTo>
                  <a:pt x="450329" y="51257"/>
                </a:lnTo>
                <a:lnTo>
                  <a:pt x="492848" y="67475"/>
                </a:lnTo>
                <a:lnTo>
                  <a:pt x="532206" y="89306"/>
                </a:lnTo>
                <a:lnTo>
                  <a:pt x="567931" y="116268"/>
                </a:lnTo>
                <a:lnTo>
                  <a:pt x="599516" y="147878"/>
                </a:lnTo>
                <a:lnTo>
                  <a:pt x="626465" y="183616"/>
                </a:lnTo>
                <a:lnTo>
                  <a:pt x="648296" y="222999"/>
                </a:lnTo>
                <a:lnTo>
                  <a:pt x="664489" y="265531"/>
                </a:lnTo>
                <a:lnTo>
                  <a:pt x="674573" y="310718"/>
                </a:lnTo>
                <a:lnTo>
                  <a:pt x="678053" y="358063"/>
                </a:lnTo>
                <a:lnTo>
                  <a:pt x="678053" y="199669"/>
                </a:lnTo>
                <a:lnTo>
                  <a:pt x="641159" y="139268"/>
                </a:lnTo>
                <a:lnTo>
                  <a:pt x="610908" y="104876"/>
                </a:lnTo>
                <a:lnTo>
                  <a:pt x="576541" y="74612"/>
                </a:lnTo>
                <a:lnTo>
                  <a:pt x="538480" y="48895"/>
                </a:lnTo>
                <a:lnTo>
                  <a:pt x="497154" y="28143"/>
                </a:lnTo>
                <a:lnTo>
                  <a:pt x="452996" y="12788"/>
                </a:lnTo>
                <a:lnTo>
                  <a:pt x="406412" y="3276"/>
                </a:lnTo>
                <a:lnTo>
                  <a:pt x="357860" y="0"/>
                </a:lnTo>
                <a:lnTo>
                  <a:pt x="309295" y="3276"/>
                </a:lnTo>
                <a:lnTo>
                  <a:pt x="262724" y="12788"/>
                </a:lnTo>
                <a:lnTo>
                  <a:pt x="218567" y="28143"/>
                </a:lnTo>
                <a:lnTo>
                  <a:pt x="177241" y="48895"/>
                </a:lnTo>
                <a:lnTo>
                  <a:pt x="139179" y="74612"/>
                </a:lnTo>
                <a:lnTo>
                  <a:pt x="104813" y="104876"/>
                </a:lnTo>
                <a:lnTo>
                  <a:pt x="74561" y="139268"/>
                </a:lnTo>
                <a:lnTo>
                  <a:pt x="48856" y="177342"/>
                </a:lnTo>
                <a:lnTo>
                  <a:pt x="28117" y="218694"/>
                </a:lnTo>
                <a:lnTo>
                  <a:pt x="12776" y="262877"/>
                </a:lnTo>
                <a:lnTo>
                  <a:pt x="3263" y="309473"/>
                </a:lnTo>
                <a:lnTo>
                  <a:pt x="3187" y="310718"/>
                </a:lnTo>
                <a:lnTo>
                  <a:pt x="0" y="358063"/>
                </a:lnTo>
                <a:lnTo>
                  <a:pt x="3263" y="406654"/>
                </a:lnTo>
                <a:lnTo>
                  <a:pt x="12776" y="453250"/>
                </a:lnTo>
                <a:lnTo>
                  <a:pt x="28117" y="497433"/>
                </a:lnTo>
                <a:lnTo>
                  <a:pt x="48856" y="538784"/>
                </a:lnTo>
                <a:lnTo>
                  <a:pt x="74561" y="576859"/>
                </a:lnTo>
                <a:lnTo>
                  <a:pt x="104813" y="611251"/>
                </a:lnTo>
                <a:lnTo>
                  <a:pt x="139179" y="641515"/>
                </a:lnTo>
                <a:lnTo>
                  <a:pt x="177241" y="667232"/>
                </a:lnTo>
                <a:lnTo>
                  <a:pt x="218567" y="687984"/>
                </a:lnTo>
                <a:lnTo>
                  <a:pt x="262724" y="703338"/>
                </a:lnTo>
                <a:lnTo>
                  <a:pt x="309295" y="712851"/>
                </a:lnTo>
                <a:lnTo>
                  <a:pt x="357860" y="716127"/>
                </a:lnTo>
                <a:lnTo>
                  <a:pt x="406412" y="712851"/>
                </a:lnTo>
                <a:lnTo>
                  <a:pt x="452996" y="703338"/>
                </a:lnTo>
                <a:lnTo>
                  <a:pt x="497154" y="687984"/>
                </a:lnTo>
                <a:lnTo>
                  <a:pt x="538480" y="667232"/>
                </a:lnTo>
                <a:lnTo>
                  <a:pt x="576541" y="641515"/>
                </a:lnTo>
                <a:lnTo>
                  <a:pt x="610908" y="611251"/>
                </a:lnTo>
                <a:lnTo>
                  <a:pt x="641159" y="576859"/>
                </a:lnTo>
                <a:lnTo>
                  <a:pt x="666864" y="538784"/>
                </a:lnTo>
                <a:lnTo>
                  <a:pt x="687590" y="497433"/>
                </a:lnTo>
                <a:lnTo>
                  <a:pt x="702932" y="453250"/>
                </a:lnTo>
                <a:lnTo>
                  <a:pt x="712457" y="406654"/>
                </a:lnTo>
                <a:lnTo>
                  <a:pt x="712533" y="405409"/>
                </a:lnTo>
                <a:lnTo>
                  <a:pt x="715721" y="358063"/>
                </a:lnTo>
                <a:close/>
              </a:path>
            </a:pathLst>
          </a:custGeom>
          <a:solidFill>
            <a:srgbClr val="000000"/>
          </a:solidFill>
        </p:spPr>
        <p:txBody>
          <a:bodyPr wrap="square" lIns="0" tIns="0" rIns="0" bIns="0" rtlCol="0"/>
          <a:lstStyle/>
          <a:p>
            <a:endParaRPr/>
          </a:p>
        </p:txBody>
      </p:sp>
      <p:grpSp>
        <p:nvGrpSpPr>
          <p:cNvPr id="9" name="object 9"/>
          <p:cNvGrpSpPr/>
          <p:nvPr/>
        </p:nvGrpSpPr>
        <p:grpSpPr>
          <a:xfrm>
            <a:off x="7972653" y="1814179"/>
            <a:ext cx="716280" cy="716280"/>
            <a:chOff x="7972653" y="1814179"/>
            <a:chExt cx="716280" cy="716280"/>
          </a:xfrm>
        </p:grpSpPr>
        <p:sp>
          <p:nvSpPr>
            <p:cNvPr id="10" name="object 10"/>
            <p:cNvSpPr/>
            <p:nvPr/>
          </p:nvSpPr>
          <p:spPr>
            <a:xfrm>
              <a:off x="7972654" y="1814182"/>
              <a:ext cx="716280" cy="716280"/>
            </a:xfrm>
            <a:custGeom>
              <a:avLst/>
              <a:gdLst/>
              <a:ahLst/>
              <a:cxnLst/>
              <a:rect l="l" t="t" r="r" b="b"/>
              <a:pathLst>
                <a:path w="716279" h="716280">
                  <a:moveTo>
                    <a:pt x="271386" y="156997"/>
                  </a:moveTo>
                  <a:lnTo>
                    <a:pt x="268338" y="147040"/>
                  </a:lnTo>
                  <a:lnTo>
                    <a:pt x="263080" y="144246"/>
                  </a:lnTo>
                  <a:lnTo>
                    <a:pt x="142951" y="180949"/>
                  </a:lnTo>
                  <a:lnTo>
                    <a:pt x="140131" y="186207"/>
                  </a:lnTo>
                  <a:lnTo>
                    <a:pt x="142849" y="195160"/>
                  </a:lnTo>
                  <a:lnTo>
                    <a:pt x="146519" y="197891"/>
                  </a:lnTo>
                  <a:lnTo>
                    <a:pt x="150672" y="197878"/>
                  </a:lnTo>
                  <a:lnTo>
                    <a:pt x="152527" y="197739"/>
                  </a:lnTo>
                  <a:lnTo>
                    <a:pt x="268579" y="162267"/>
                  </a:lnTo>
                  <a:lnTo>
                    <a:pt x="271386" y="156997"/>
                  </a:lnTo>
                  <a:close/>
                </a:path>
                <a:path w="716279" h="716280">
                  <a:moveTo>
                    <a:pt x="574484" y="184315"/>
                  </a:moveTo>
                  <a:lnTo>
                    <a:pt x="571754" y="180644"/>
                  </a:lnTo>
                  <a:lnTo>
                    <a:pt x="452628" y="144246"/>
                  </a:lnTo>
                  <a:lnTo>
                    <a:pt x="447370" y="147040"/>
                  </a:lnTo>
                  <a:lnTo>
                    <a:pt x="444322" y="156997"/>
                  </a:lnTo>
                  <a:lnTo>
                    <a:pt x="447128" y="162267"/>
                  </a:lnTo>
                  <a:lnTo>
                    <a:pt x="452107" y="163791"/>
                  </a:lnTo>
                  <a:lnTo>
                    <a:pt x="563194" y="197739"/>
                  </a:lnTo>
                  <a:lnTo>
                    <a:pt x="565035" y="197878"/>
                  </a:lnTo>
                  <a:lnTo>
                    <a:pt x="570230" y="197891"/>
                  </a:lnTo>
                  <a:lnTo>
                    <a:pt x="574459" y="193675"/>
                  </a:lnTo>
                  <a:lnTo>
                    <a:pt x="574484" y="184315"/>
                  </a:lnTo>
                  <a:close/>
                </a:path>
                <a:path w="716279" h="716280">
                  <a:moveTo>
                    <a:pt x="715708" y="358063"/>
                  </a:moveTo>
                  <a:lnTo>
                    <a:pt x="712444" y="309473"/>
                  </a:lnTo>
                  <a:lnTo>
                    <a:pt x="702932" y="262877"/>
                  </a:lnTo>
                  <a:lnTo>
                    <a:pt x="696874" y="245440"/>
                  </a:lnTo>
                  <a:lnTo>
                    <a:pt x="696874" y="358063"/>
                  </a:lnTo>
                  <a:lnTo>
                    <a:pt x="693737" y="404075"/>
                  </a:lnTo>
                  <a:lnTo>
                    <a:pt x="684682" y="448195"/>
                  </a:lnTo>
                  <a:lnTo>
                    <a:pt x="670128" y="490029"/>
                  </a:lnTo>
                  <a:lnTo>
                    <a:pt x="650481" y="529183"/>
                  </a:lnTo>
                  <a:lnTo>
                    <a:pt x="626122" y="565238"/>
                  </a:lnTo>
                  <a:lnTo>
                    <a:pt x="597471" y="597814"/>
                  </a:lnTo>
                  <a:lnTo>
                    <a:pt x="564921" y="626478"/>
                  </a:lnTo>
                  <a:lnTo>
                    <a:pt x="528878" y="650849"/>
                  </a:lnTo>
                  <a:lnTo>
                    <a:pt x="489750" y="670521"/>
                  </a:lnTo>
                  <a:lnTo>
                    <a:pt x="447929" y="685076"/>
                  </a:lnTo>
                  <a:lnTo>
                    <a:pt x="403834" y="694131"/>
                  </a:lnTo>
                  <a:lnTo>
                    <a:pt x="357847" y="697280"/>
                  </a:lnTo>
                  <a:lnTo>
                    <a:pt x="311150" y="694131"/>
                  </a:lnTo>
                  <a:lnTo>
                    <a:pt x="311619" y="694131"/>
                  </a:lnTo>
                  <a:lnTo>
                    <a:pt x="267335" y="685076"/>
                  </a:lnTo>
                  <a:lnTo>
                    <a:pt x="267500" y="685076"/>
                  </a:lnTo>
                  <a:lnTo>
                    <a:pt x="225679" y="670521"/>
                  </a:lnTo>
                  <a:lnTo>
                    <a:pt x="186575" y="650849"/>
                  </a:lnTo>
                  <a:lnTo>
                    <a:pt x="150558" y="626478"/>
                  </a:lnTo>
                  <a:lnTo>
                    <a:pt x="118033" y="597814"/>
                  </a:lnTo>
                  <a:lnTo>
                    <a:pt x="89395" y="565238"/>
                  </a:lnTo>
                  <a:lnTo>
                    <a:pt x="65074" y="529183"/>
                  </a:lnTo>
                  <a:lnTo>
                    <a:pt x="45453" y="490029"/>
                  </a:lnTo>
                  <a:lnTo>
                    <a:pt x="30924" y="448195"/>
                  </a:lnTo>
                  <a:lnTo>
                    <a:pt x="21920" y="404075"/>
                  </a:lnTo>
                  <a:lnTo>
                    <a:pt x="18834" y="358063"/>
                  </a:lnTo>
                  <a:lnTo>
                    <a:pt x="21920" y="312039"/>
                  </a:lnTo>
                  <a:lnTo>
                    <a:pt x="30937" y="267881"/>
                  </a:lnTo>
                  <a:lnTo>
                    <a:pt x="45466" y="226021"/>
                  </a:lnTo>
                  <a:lnTo>
                    <a:pt x="65112" y="186855"/>
                  </a:lnTo>
                  <a:lnTo>
                    <a:pt x="89471" y="150774"/>
                  </a:lnTo>
                  <a:lnTo>
                    <a:pt x="118122" y="118198"/>
                  </a:lnTo>
                  <a:lnTo>
                    <a:pt x="150685" y="89535"/>
                  </a:lnTo>
                  <a:lnTo>
                    <a:pt x="186740" y="65163"/>
                  </a:lnTo>
                  <a:lnTo>
                    <a:pt x="225894" y="45504"/>
                  </a:lnTo>
                  <a:lnTo>
                    <a:pt x="267728" y="30962"/>
                  </a:lnTo>
                  <a:lnTo>
                    <a:pt x="311848" y="21945"/>
                  </a:lnTo>
                  <a:lnTo>
                    <a:pt x="357847" y="18846"/>
                  </a:lnTo>
                  <a:lnTo>
                    <a:pt x="403860" y="21945"/>
                  </a:lnTo>
                  <a:lnTo>
                    <a:pt x="447979" y="30962"/>
                  </a:lnTo>
                  <a:lnTo>
                    <a:pt x="489813" y="45504"/>
                  </a:lnTo>
                  <a:lnTo>
                    <a:pt x="528967" y="65163"/>
                  </a:lnTo>
                  <a:lnTo>
                    <a:pt x="565023" y="89535"/>
                  </a:lnTo>
                  <a:lnTo>
                    <a:pt x="597585" y="118198"/>
                  </a:lnTo>
                  <a:lnTo>
                    <a:pt x="626237" y="150774"/>
                  </a:lnTo>
                  <a:lnTo>
                    <a:pt x="650595" y="186855"/>
                  </a:lnTo>
                  <a:lnTo>
                    <a:pt x="670229" y="226021"/>
                  </a:lnTo>
                  <a:lnTo>
                    <a:pt x="684771" y="267881"/>
                  </a:lnTo>
                  <a:lnTo>
                    <a:pt x="693788" y="312039"/>
                  </a:lnTo>
                  <a:lnTo>
                    <a:pt x="696874" y="358063"/>
                  </a:lnTo>
                  <a:lnTo>
                    <a:pt x="696874" y="245440"/>
                  </a:lnTo>
                  <a:lnTo>
                    <a:pt x="666851" y="177342"/>
                  </a:lnTo>
                  <a:lnTo>
                    <a:pt x="641146" y="139268"/>
                  </a:lnTo>
                  <a:lnTo>
                    <a:pt x="610895" y="104876"/>
                  </a:lnTo>
                  <a:lnTo>
                    <a:pt x="576529" y="74612"/>
                  </a:lnTo>
                  <a:lnTo>
                    <a:pt x="538467" y="48882"/>
                  </a:lnTo>
                  <a:lnTo>
                    <a:pt x="497154" y="28143"/>
                  </a:lnTo>
                  <a:lnTo>
                    <a:pt x="470408" y="18846"/>
                  </a:lnTo>
                  <a:lnTo>
                    <a:pt x="452983" y="12788"/>
                  </a:lnTo>
                  <a:lnTo>
                    <a:pt x="406412" y="3276"/>
                  </a:lnTo>
                  <a:lnTo>
                    <a:pt x="357847" y="0"/>
                  </a:lnTo>
                  <a:lnTo>
                    <a:pt x="309295" y="3276"/>
                  </a:lnTo>
                  <a:lnTo>
                    <a:pt x="262724" y="12788"/>
                  </a:lnTo>
                  <a:lnTo>
                    <a:pt x="218554" y="28143"/>
                  </a:lnTo>
                  <a:lnTo>
                    <a:pt x="177228" y="48882"/>
                  </a:lnTo>
                  <a:lnTo>
                    <a:pt x="139179" y="74612"/>
                  </a:lnTo>
                  <a:lnTo>
                    <a:pt x="104813" y="104876"/>
                  </a:lnTo>
                  <a:lnTo>
                    <a:pt x="74561" y="139268"/>
                  </a:lnTo>
                  <a:lnTo>
                    <a:pt x="48856" y="177342"/>
                  </a:lnTo>
                  <a:lnTo>
                    <a:pt x="28117" y="218694"/>
                  </a:lnTo>
                  <a:lnTo>
                    <a:pt x="12776" y="262877"/>
                  </a:lnTo>
                  <a:lnTo>
                    <a:pt x="3263" y="309473"/>
                  </a:lnTo>
                  <a:lnTo>
                    <a:pt x="0" y="358063"/>
                  </a:lnTo>
                  <a:lnTo>
                    <a:pt x="3263" y="406654"/>
                  </a:lnTo>
                  <a:lnTo>
                    <a:pt x="12776" y="453250"/>
                  </a:lnTo>
                  <a:lnTo>
                    <a:pt x="28117" y="497433"/>
                  </a:lnTo>
                  <a:lnTo>
                    <a:pt x="48856" y="538784"/>
                  </a:lnTo>
                  <a:lnTo>
                    <a:pt x="74561" y="576859"/>
                  </a:lnTo>
                  <a:lnTo>
                    <a:pt x="104813" y="611251"/>
                  </a:lnTo>
                  <a:lnTo>
                    <a:pt x="139179" y="641515"/>
                  </a:lnTo>
                  <a:lnTo>
                    <a:pt x="177228" y="667232"/>
                  </a:lnTo>
                  <a:lnTo>
                    <a:pt x="218554" y="687984"/>
                  </a:lnTo>
                  <a:lnTo>
                    <a:pt x="262724" y="703338"/>
                  </a:lnTo>
                  <a:lnTo>
                    <a:pt x="309295" y="712851"/>
                  </a:lnTo>
                  <a:lnTo>
                    <a:pt x="357847" y="716127"/>
                  </a:lnTo>
                  <a:lnTo>
                    <a:pt x="406412" y="712851"/>
                  </a:lnTo>
                  <a:lnTo>
                    <a:pt x="452983" y="703338"/>
                  </a:lnTo>
                  <a:lnTo>
                    <a:pt x="470408" y="697280"/>
                  </a:lnTo>
                  <a:lnTo>
                    <a:pt x="497154" y="687984"/>
                  </a:lnTo>
                  <a:lnTo>
                    <a:pt x="538467" y="667232"/>
                  </a:lnTo>
                  <a:lnTo>
                    <a:pt x="576529" y="641515"/>
                  </a:lnTo>
                  <a:lnTo>
                    <a:pt x="610895" y="611251"/>
                  </a:lnTo>
                  <a:lnTo>
                    <a:pt x="641146" y="576859"/>
                  </a:lnTo>
                  <a:lnTo>
                    <a:pt x="666851" y="538784"/>
                  </a:lnTo>
                  <a:lnTo>
                    <a:pt x="687590" y="497433"/>
                  </a:lnTo>
                  <a:lnTo>
                    <a:pt x="702932" y="453250"/>
                  </a:lnTo>
                  <a:lnTo>
                    <a:pt x="712444" y="406654"/>
                  </a:lnTo>
                  <a:lnTo>
                    <a:pt x="715708" y="358063"/>
                  </a:lnTo>
                  <a:close/>
                </a:path>
              </a:pathLst>
            </a:custGeom>
            <a:solidFill>
              <a:srgbClr val="000000"/>
            </a:solidFill>
          </p:spPr>
          <p:txBody>
            <a:bodyPr wrap="square" lIns="0" tIns="0" rIns="0" bIns="0" rtlCol="0"/>
            <a:lstStyle/>
            <a:p>
              <a:endParaRPr/>
            </a:p>
          </p:txBody>
        </p:sp>
        <p:pic>
          <p:nvPicPr>
            <p:cNvPr id="11" name="object 11"/>
            <p:cNvPicPr/>
            <p:nvPr/>
          </p:nvPicPr>
          <p:blipFill>
            <a:blip r:embed="R4da3d82193b0428a" cstate="print"/>
            <a:stretch>
              <a:fillRect/>
            </a:stretch>
          </p:blipFill>
          <p:spPr>
            <a:xfrm>
              <a:off x="8245757" y="2257193"/>
              <a:ext cx="169512" cy="188452"/>
            </a:xfrm>
            <a:prstGeom prst="rect">
              <a:avLst/>
            </a:prstGeom>
          </p:spPr>
        </p:pic>
        <p:pic>
          <p:nvPicPr>
            <p:cNvPr id="12" name="object 12"/>
            <p:cNvPicPr/>
            <p:nvPr/>
          </p:nvPicPr>
          <p:blipFill>
            <a:blip r:embed="Re763e32e74e4460b" cstate="print"/>
            <a:stretch>
              <a:fillRect/>
            </a:stretch>
          </p:blipFill>
          <p:spPr>
            <a:xfrm>
              <a:off x="8076244" y="2049744"/>
              <a:ext cx="207182" cy="169607"/>
            </a:xfrm>
            <a:prstGeom prst="rect">
              <a:avLst/>
            </a:prstGeom>
          </p:spPr>
        </p:pic>
        <p:pic>
          <p:nvPicPr>
            <p:cNvPr id="13" name="object 13"/>
            <p:cNvPicPr/>
            <p:nvPr/>
          </p:nvPicPr>
          <p:blipFill>
            <a:blip r:embed="Rb68fc70152914fd1" cstate="print"/>
            <a:stretch>
              <a:fillRect/>
            </a:stretch>
          </p:blipFill>
          <p:spPr>
            <a:xfrm>
              <a:off x="8368182" y="2049744"/>
              <a:ext cx="207182" cy="169607"/>
            </a:xfrm>
            <a:prstGeom prst="rect">
              <a:avLst/>
            </a:prstGeom>
          </p:spPr>
        </p:pic>
      </p:grpSp>
      <p:sp>
        <p:nvSpPr>
          <p:cNvPr id="14" name="object 14"/>
          <p:cNvSpPr txBox="1"/>
          <p:nvPr/>
        </p:nvSpPr>
        <p:spPr>
          <a:xfrm>
            <a:off x="2820797" y="1759178"/>
            <a:ext cx="1610995" cy="967105"/>
          </a:xfrm>
          <a:prstGeom prst="rect">
            <a:avLst/>
          </a:prstGeom>
          <a:solidFill>
            <a:srgbClr val="5B9BD4"/>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457200">
              <a:lnSpc>
                <a:spcPct val="100000"/>
              </a:lnSpc>
            </a:pPr>
            <a:r>
              <a:rPr sz="1800" spc="-10" dirty="0">
                <a:solidFill>
                  <a:srgbClr val="FFFFFF"/>
                </a:solidFill>
                <a:latin typeface="Calibri"/>
                <a:cs typeface="Calibri"/>
              </a:rPr>
              <a:t>Anxiety</a:t>
            </a:r>
            <a:endParaRPr sz="1800">
              <a:latin typeface="Calibri"/>
              <a:cs typeface="Calibri"/>
            </a:endParaRPr>
          </a:p>
        </p:txBody>
      </p:sp>
      <p:sp>
        <p:nvSpPr>
          <p:cNvPr id="15" name="object 15"/>
          <p:cNvSpPr txBox="1"/>
          <p:nvPr/>
        </p:nvSpPr>
        <p:spPr>
          <a:xfrm>
            <a:off x="4592726" y="1759178"/>
            <a:ext cx="1610995" cy="967105"/>
          </a:xfrm>
          <a:prstGeom prst="rect">
            <a:avLst/>
          </a:prstGeom>
          <a:solidFill>
            <a:srgbClr val="56B7D1"/>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474980">
              <a:lnSpc>
                <a:spcPct val="100000"/>
              </a:lnSpc>
            </a:pPr>
            <a:r>
              <a:rPr sz="1800" spc="-10" dirty="0">
                <a:solidFill>
                  <a:srgbClr val="FFFFFF"/>
                </a:solidFill>
                <a:latin typeface="Calibri"/>
                <a:cs typeface="Calibri"/>
              </a:rPr>
              <a:t>Bipolar</a:t>
            </a:r>
            <a:endParaRPr sz="1800">
              <a:latin typeface="Calibri"/>
              <a:cs typeface="Calibri"/>
            </a:endParaRPr>
          </a:p>
        </p:txBody>
      </p:sp>
      <p:sp>
        <p:nvSpPr>
          <p:cNvPr id="16" name="object 16"/>
          <p:cNvSpPr txBox="1"/>
          <p:nvPr/>
        </p:nvSpPr>
        <p:spPr>
          <a:xfrm>
            <a:off x="2820797" y="2886773"/>
            <a:ext cx="1610995" cy="967105"/>
          </a:xfrm>
          <a:prstGeom prst="rect">
            <a:avLst/>
          </a:prstGeom>
          <a:solidFill>
            <a:srgbClr val="52CCC5"/>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298450">
              <a:lnSpc>
                <a:spcPct val="100000"/>
              </a:lnSpc>
            </a:pPr>
            <a:r>
              <a:rPr sz="1800" spc="-10" dirty="0">
                <a:solidFill>
                  <a:srgbClr val="FFFFFF"/>
                </a:solidFill>
                <a:latin typeface="Calibri"/>
                <a:cs typeface="Calibri"/>
              </a:rPr>
              <a:t>Depressive</a:t>
            </a:r>
            <a:endParaRPr sz="1800">
              <a:latin typeface="Calibri"/>
              <a:cs typeface="Calibri"/>
            </a:endParaRPr>
          </a:p>
        </p:txBody>
      </p:sp>
      <p:sp>
        <p:nvSpPr>
          <p:cNvPr id="17" name="object 17"/>
          <p:cNvSpPr txBox="1"/>
          <p:nvPr/>
        </p:nvSpPr>
        <p:spPr>
          <a:xfrm>
            <a:off x="4592726" y="2886773"/>
            <a:ext cx="1610995" cy="967105"/>
          </a:xfrm>
          <a:prstGeom prst="rect">
            <a:avLst/>
          </a:prstGeom>
          <a:solidFill>
            <a:srgbClr val="4FC69F"/>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258445">
              <a:lnSpc>
                <a:spcPct val="100000"/>
              </a:lnSpc>
            </a:pPr>
            <a:r>
              <a:rPr sz="1800" spc="-10" dirty="0">
                <a:solidFill>
                  <a:srgbClr val="FFFFFF"/>
                </a:solidFill>
                <a:latin typeface="Calibri"/>
                <a:cs typeface="Calibri"/>
              </a:rPr>
              <a:t>Dissociative</a:t>
            </a:r>
            <a:endParaRPr sz="1800">
              <a:latin typeface="Calibri"/>
              <a:cs typeface="Calibri"/>
            </a:endParaRPr>
          </a:p>
        </p:txBody>
      </p:sp>
      <p:sp>
        <p:nvSpPr>
          <p:cNvPr id="18" name="object 18"/>
          <p:cNvSpPr txBox="1"/>
          <p:nvPr/>
        </p:nvSpPr>
        <p:spPr>
          <a:xfrm>
            <a:off x="2820797" y="4014368"/>
            <a:ext cx="1610995" cy="967105"/>
          </a:xfrm>
          <a:prstGeom prst="rect">
            <a:avLst/>
          </a:prstGeom>
          <a:solidFill>
            <a:srgbClr val="4BC27A"/>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95885">
              <a:lnSpc>
                <a:spcPct val="100000"/>
              </a:lnSpc>
            </a:pPr>
            <a:r>
              <a:rPr sz="1800" spc="-10" dirty="0">
                <a:solidFill>
                  <a:srgbClr val="FFFFFF"/>
                </a:solidFill>
                <a:latin typeface="Calibri"/>
                <a:cs typeface="Calibri"/>
              </a:rPr>
              <a:t>Neurocognitive</a:t>
            </a:r>
            <a:endParaRPr sz="1800">
              <a:latin typeface="Calibri"/>
              <a:cs typeface="Calibri"/>
            </a:endParaRPr>
          </a:p>
        </p:txBody>
      </p:sp>
      <p:sp>
        <p:nvSpPr>
          <p:cNvPr id="19" name="object 19"/>
          <p:cNvSpPr txBox="1"/>
          <p:nvPr/>
        </p:nvSpPr>
        <p:spPr>
          <a:xfrm>
            <a:off x="4592726" y="4014368"/>
            <a:ext cx="1610995" cy="967105"/>
          </a:xfrm>
          <a:prstGeom prst="rect">
            <a:avLst/>
          </a:prstGeom>
          <a:solidFill>
            <a:srgbClr val="47BC57"/>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292100">
              <a:lnSpc>
                <a:spcPct val="100000"/>
              </a:lnSpc>
            </a:pPr>
            <a:r>
              <a:rPr sz="1800" spc="-10" dirty="0">
                <a:solidFill>
                  <a:srgbClr val="FFFFFF"/>
                </a:solidFill>
                <a:latin typeface="Calibri"/>
                <a:cs typeface="Calibri"/>
              </a:rPr>
              <a:t>Personality</a:t>
            </a:r>
            <a:endParaRPr sz="1800">
              <a:latin typeface="Calibri"/>
              <a:cs typeface="Calibri"/>
            </a:endParaRPr>
          </a:p>
        </p:txBody>
      </p:sp>
      <p:sp>
        <p:nvSpPr>
          <p:cNvPr id="20" name="object 20"/>
          <p:cNvSpPr txBox="1"/>
          <p:nvPr/>
        </p:nvSpPr>
        <p:spPr>
          <a:xfrm>
            <a:off x="2820797" y="5141963"/>
            <a:ext cx="1610995" cy="967105"/>
          </a:xfrm>
          <a:prstGeom prst="rect">
            <a:avLst/>
          </a:prstGeom>
          <a:solidFill>
            <a:srgbClr val="54B646"/>
          </a:solidFill>
          <a:ln w="12700">
            <a:solidFill>
              <a:srgbClr val="FFFFFF"/>
            </a:solidFill>
          </a:ln>
        </p:spPr>
        <p:txBody>
          <a:bodyPr vert="horz" wrap="square" lIns="0" tIns="56515" rIns="0" bIns="0" rtlCol="0">
            <a:spAutoFit/>
          </a:bodyPr>
          <a:lstStyle/>
          <a:p>
            <a:pPr>
              <a:lnSpc>
                <a:spcPct val="100000"/>
              </a:lnSpc>
              <a:spcBef>
                <a:spcPts val="445"/>
              </a:spcBef>
            </a:pPr>
            <a:endParaRPr sz="1800">
              <a:latin typeface="Times New Roman"/>
              <a:cs typeface="Times New Roman"/>
            </a:endParaRPr>
          </a:p>
          <a:p>
            <a:pPr marL="190500">
              <a:lnSpc>
                <a:spcPct val="100000"/>
              </a:lnSpc>
            </a:pPr>
            <a:r>
              <a:rPr sz="1800" spc="-10" dirty="0">
                <a:solidFill>
                  <a:srgbClr val="FFFFFF"/>
                </a:solidFill>
                <a:latin typeface="Calibri"/>
                <a:cs typeface="Calibri"/>
              </a:rPr>
              <a:t>Schiziphrenia</a:t>
            </a:r>
            <a:endParaRPr sz="1800">
              <a:latin typeface="Calibri"/>
              <a:cs typeface="Calibri"/>
            </a:endParaRPr>
          </a:p>
        </p:txBody>
      </p:sp>
      <p:sp>
        <p:nvSpPr>
          <p:cNvPr id="21" name="object 21"/>
          <p:cNvSpPr txBox="1"/>
          <p:nvPr/>
        </p:nvSpPr>
        <p:spPr>
          <a:xfrm>
            <a:off x="4592726" y="5141963"/>
            <a:ext cx="1610995" cy="967105"/>
          </a:xfrm>
          <a:prstGeom prst="rect">
            <a:avLst/>
          </a:prstGeom>
          <a:solidFill>
            <a:srgbClr val="6FAC46"/>
          </a:solidFill>
          <a:ln w="12700">
            <a:solidFill>
              <a:srgbClr val="FFFFFF"/>
            </a:solidFill>
          </a:ln>
        </p:spPr>
        <p:txBody>
          <a:bodyPr vert="horz" wrap="square" lIns="0" tIns="91440" rIns="0" bIns="0" rtlCol="0">
            <a:spAutoFit/>
          </a:bodyPr>
          <a:lstStyle/>
          <a:p>
            <a:pPr marL="257175" marR="250190" algn="ctr">
              <a:lnSpc>
                <a:spcPct val="91400"/>
              </a:lnSpc>
              <a:spcBef>
                <a:spcPts val="720"/>
              </a:spcBef>
            </a:pPr>
            <a:r>
              <a:rPr sz="1800" spc="-20" dirty="0">
                <a:solidFill>
                  <a:srgbClr val="FFFFFF"/>
                </a:solidFill>
                <a:latin typeface="Calibri"/>
                <a:cs typeface="Calibri"/>
              </a:rPr>
              <a:t>Trauma</a:t>
            </a:r>
            <a:r>
              <a:rPr sz="1800" spc="-60" dirty="0">
                <a:solidFill>
                  <a:srgbClr val="FFFFFF"/>
                </a:solidFill>
                <a:latin typeface="Calibri"/>
                <a:cs typeface="Calibri"/>
              </a:rPr>
              <a:t> </a:t>
            </a:r>
            <a:r>
              <a:rPr sz="1800" spc="-25" dirty="0">
                <a:solidFill>
                  <a:srgbClr val="FFFFFF"/>
                </a:solidFill>
                <a:latin typeface="Calibri"/>
                <a:cs typeface="Calibri"/>
              </a:rPr>
              <a:t>and </a:t>
            </a:r>
            <a:r>
              <a:rPr sz="1800" spc="-10" dirty="0">
                <a:solidFill>
                  <a:srgbClr val="FFFFFF"/>
                </a:solidFill>
                <a:latin typeface="Calibri"/>
                <a:cs typeface="Calibri"/>
              </a:rPr>
              <a:t>Stressor Related</a:t>
            </a:r>
            <a:endParaRPr sz="18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395345">
              <a:lnSpc>
                <a:spcPct val="100000"/>
              </a:lnSpc>
              <a:spcBef>
                <a:spcPts val="105"/>
              </a:spcBef>
            </a:pPr>
            <a:r>
              <a:rPr spc="-50" dirty="0"/>
              <a:t>Patient</a:t>
            </a:r>
            <a:r>
              <a:rPr spc="-200" dirty="0"/>
              <a:t> </a:t>
            </a:r>
            <a:r>
              <a:rPr spc="-25" dirty="0"/>
              <a:t>Condition</a:t>
            </a:r>
          </a:p>
        </p:txBody>
      </p:sp>
      <p:grpSp>
        <p:nvGrpSpPr>
          <p:cNvPr id="3" name="object 3"/>
          <p:cNvGrpSpPr/>
          <p:nvPr/>
        </p:nvGrpSpPr>
        <p:grpSpPr>
          <a:xfrm>
            <a:off x="831850" y="1362075"/>
            <a:ext cx="10528300" cy="612775"/>
            <a:chOff x="831850" y="1362075"/>
            <a:chExt cx="10528300" cy="612775"/>
          </a:xfrm>
        </p:grpSpPr>
        <p:sp>
          <p:nvSpPr>
            <p:cNvPr id="4" name="object 4"/>
            <p:cNvSpPr/>
            <p:nvPr/>
          </p:nvSpPr>
          <p:spPr>
            <a:xfrm>
              <a:off x="838200" y="1368425"/>
              <a:ext cx="10515600" cy="600075"/>
            </a:xfrm>
            <a:custGeom>
              <a:avLst/>
              <a:gdLst/>
              <a:ahLst/>
              <a:cxnLst/>
              <a:rect l="l" t="t" r="r" b="b"/>
              <a:pathLst>
                <a:path w="10515600" h="600075">
                  <a:moveTo>
                    <a:pt x="10415663" y="0"/>
                  </a:moveTo>
                  <a:lnTo>
                    <a:pt x="99936" y="0"/>
                  </a:lnTo>
                  <a:lnTo>
                    <a:pt x="61036" y="7853"/>
                  </a:lnTo>
                  <a:lnTo>
                    <a:pt x="29270" y="29270"/>
                  </a:lnTo>
                  <a:lnTo>
                    <a:pt x="7853" y="61036"/>
                  </a:lnTo>
                  <a:lnTo>
                    <a:pt x="0" y="99936"/>
                  </a:lnTo>
                  <a:lnTo>
                    <a:pt x="0" y="499694"/>
                  </a:lnTo>
                  <a:lnTo>
                    <a:pt x="7853" y="538594"/>
                  </a:lnTo>
                  <a:lnTo>
                    <a:pt x="29270" y="570360"/>
                  </a:lnTo>
                  <a:lnTo>
                    <a:pt x="61036" y="591777"/>
                  </a:lnTo>
                  <a:lnTo>
                    <a:pt x="99936" y="599630"/>
                  </a:lnTo>
                  <a:lnTo>
                    <a:pt x="10415663" y="599630"/>
                  </a:lnTo>
                  <a:lnTo>
                    <a:pt x="10454563" y="591777"/>
                  </a:lnTo>
                  <a:lnTo>
                    <a:pt x="10486329" y="570360"/>
                  </a:lnTo>
                  <a:lnTo>
                    <a:pt x="10507746" y="538594"/>
                  </a:lnTo>
                  <a:lnTo>
                    <a:pt x="10515600" y="499694"/>
                  </a:lnTo>
                  <a:lnTo>
                    <a:pt x="10515600" y="99936"/>
                  </a:lnTo>
                  <a:lnTo>
                    <a:pt x="10507746" y="61036"/>
                  </a:lnTo>
                  <a:lnTo>
                    <a:pt x="10486329" y="29270"/>
                  </a:lnTo>
                  <a:lnTo>
                    <a:pt x="10454563" y="7853"/>
                  </a:lnTo>
                  <a:lnTo>
                    <a:pt x="10415663" y="0"/>
                  </a:lnTo>
                  <a:close/>
                </a:path>
              </a:pathLst>
            </a:custGeom>
            <a:solidFill>
              <a:srgbClr val="5B9BD4"/>
            </a:solidFill>
          </p:spPr>
          <p:txBody>
            <a:bodyPr wrap="square" lIns="0" tIns="0" rIns="0" bIns="0" rtlCol="0"/>
            <a:lstStyle/>
            <a:p>
              <a:endParaRPr/>
            </a:p>
          </p:txBody>
        </p:sp>
        <p:sp>
          <p:nvSpPr>
            <p:cNvPr id="5" name="object 5"/>
            <p:cNvSpPr/>
            <p:nvPr/>
          </p:nvSpPr>
          <p:spPr>
            <a:xfrm>
              <a:off x="838200" y="1368425"/>
              <a:ext cx="10515600" cy="600075"/>
            </a:xfrm>
            <a:custGeom>
              <a:avLst/>
              <a:gdLst/>
              <a:ahLst/>
              <a:cxnLst/>
              <a:rect l="l" t="t" r="r" b="b"/>
              <a:pathLst>
                <a:path w="10515600" h="600075">
                  <a:moveTo>
                    <a:pt x="0" y="99936"/>
                  </a:moveTo>
                  <a:lnTo>
                    <a:pt x="7853" y="61036"/>
                  </a:lnTo>
                  <a:lnTo>
                    <a:pt x="29270" y="29270"/>
                  </a:lnTo>
                  <a:lnTo>
                    <a:pt x="61036" y="7853"/>
                  </a:lnTo>
                  <a:lnTo>
                    <a:pt x="99936" y="0"/>
                  </a:lnTo>
                  <a:lnTo>
                    <a:pt x="10415663" y="0"/>
                  </a:lnTo>
                  <a:lnTo>
                    <a:pt x="10454563" y="7853"/>
                  </a:lnTo>
                  <a:lnTo>
                    <a:pt x="10486329" y="29270"/>
                  </a:lnTo>
                  <a:lnTo>
                    <a:pt x="10507746" y="61036"/>
                  </a:lnTo>
                  <a:lnTo>
                    <a:pt x="10515600" y="99936"/>
                  </a:lnTo>
                  <a:lnTo>
                    <a:pt x="10515600" y="499694"/>
                  </a:lnTo>
                  <a:lnTo>
                    <a:pt x="10507746" y="538594"/>
                  </a:lnTo>
                  <a:lnTo>
                    <a:pt x="10486329" y="570360"/>
                  </a:lnTo>
                  <a:lnTo>
                    <a:pt x="10454563" y="591777"/>
                  </a:lnTo>
                  <a:lnTo>
                    <a:pt x="10415663" y="599630"/>
                  </a:lnTo>
                  <a:lnTo>
                    <a:pt x="99936" y="599630"/>
                  </a:lnTo>
                  <a:lnTo>
                    <a:pt x="61036" y="591777"/>
                  </a:lnTo>
                  <a:lnTo>
                    <a:pt x="29270" y="570360"/>
                  </a:lnTo>
                  <a:lnTo>
                    <a:pt x="7853" y="538594"/>
                  </a:lnTo>
                  <a:lnTo>
                    <a:pt x="0" y="499694"/>
                  </a:lnTo>
                  <a:lnTo>
                    <a:pt x="0" y="99936"/>
                  </a:lnTo>
                  <a:close/>
                </a:path>
              </a:pathLst>
            </a:custGeom>
            <a:ln w="12699">
              <a:solidFill>
                <a:srgbClr val="FFFFFF"/>
              </a:solidFill>
            </a:ln>
          </p:spPr>
          <p:txBody>
            <a:bodyPr wrap="square" lIns="0" tIns="0" rIns="0" bIns="0" rtlCol="0"/>
            <a:lstStyle/>
            <a:p>
              <a:endParaRPr/>
            </a:p>
          </p:txBody>
        </p:sp>
      </p:grpSp>
      <p:grpSp>
        <p:nvGrpSpPr>
          <p:cNvPr id="6" name="object 6"/>
          <p:cNvGrpSpPr/>
          <p:nvPr/>
        </p:nvGrpSpPr>
        <p:grpSpPr>
          <a:xfrm>
            <a:off x="831850" y="3719992"/>
            <a:ext cx="10528300" cy="612775"/>
            <a:chOff x="831850" y="3719992"/>
            <a:chExt cx="10528300" cy="612775"/>
          </a:xfrm>
        </p:grpSpPr>
        <p:sp>
          <p:nvSpPr>
            <p:cNvPr id="7" name="object 7"/>
            <p:cNvSpPr/>
            <p:nvPr/>
          </p:nvSpPr>
          <p:spPr>
            <a:xfrm>
              <a:off x="838200" y="3726342"/>
              <a:ext cx="10515600" cy="600075"/>
            </a:xfrm>
            <a:custGeom>
              <a:avLst/>
              <a:gdLst/>
              <a:ahLst/>
              <a:cxnLst/>
              <a:rect l="l" t="t" r="r" b="b"/>
              <a:pathLst>
                <a:path w="10515600" h="600075">
                  <a:moveTo>
                    <a:pt x="10415663" y="0"/>
                  </a:moveTo>
                  <a:lnTo>
                    <a:pt x="99936" y="0"/>
                  </a:lnTo>
                  <a:lnTo>
                    <a:pt x="61036" y="7853"/>
                  </a:lnTo>
                  <a:lnTo>
                    <a:pt x="29270" y="29270"/>
                  </a:lnTo>
                  <a:lnTo>
                    <a:pt x="7853" y="61036"/>
                  </a:lnTo>
                  <a:lnTo>
                    <a:pt x="0" y="99936"/>
                  </a:lnTo>
                  <a:lnTo>
                    <a:pt x="0" y="499694"/>
                  </a:lnTo>
                  <a:lnTo>
                    <a:pt x="7853" y="538594"/>
                  </a:lnTo>
                  <a:lnTo>
                    <a:pt x="29270" y="570360"/>
                  </a:lnTo>
                  <a:lnTo>
                    <a:pt x="61036" y="591777"/>
                  </a:lnTo>
                  <a:lnTo>
                    <a:pt x="99936" y="599630"/>
                  </a:lnTo>
                  <a:lnTo>
                    <a:pt x="10415663" y="599630"/>
                  </a:lnTo>
                  <a:lnTo>
                    <a:pt x="10454563" y="591777"/>
                  </a:lnTo>
                  <a:lnTo>
                    <a:pt x="10486329" y="570360"/>
                  </a:lnTo>
                  <a:lnTo>
                    <a:pt x="10507746" y="538594"/>
                  </a:lnTo>
                  <a:lnTo>
                    <a:pt x="10515600" y="499694"/>
                  </a:lnTo>
                  <a:lnTo>
                    <a:pt x="10515600" y="99936"/>
                  </a:lnTo>
                  <a:lnTo>
                    <a:pt x="10507746" y="61036"/>
                  </a:lnTo>
                  <a:lnTo>
                    <a:pt x="10486329" y="29270"/>
                  </a:lnTo>
                  <a:lnTo>
                    <a:pt x="10454563" y="7853"/>
                  </a:lnTo>
                  <a:lnTo>
                    <a:pt x="10415663" y="0"/>
                  </a:lnTo>
                  <a:close/>
                </a:path>
              </a:pathLst>
            </a:custGeom>
            <a:solidFill>
              <a:srgbClr val="5B9BD4"/>
            </a:solidFill>
          </p:spPr>
          <p:txBody>
            <a:bodyPr wrap="square" lIns="0" tIns="0" rIns="0" bIns="0" rtlCol="0"/>
            <a:lstStyle/>
            <a:p>
              <a:endParaRPr/>
            </a:p>
          </p:txBody>
        </p:sp>
        <p:sp>
          <p:nvSpPr>
            <p:cNvPr id="8" name="object 8"/>
            <p:cNvSpPr/>
            <p:nvPr/>
          </p:nvSpPr>
          <p:spPr>
            <a:xfrm>
              <a:off x="838200" y="3726342"/>
              <a:ext cx="10515600" cy="600075"/>
            </a:xfrm>
            <a:custGeom>
              <a:avLst/>
              <a:gdLst/>
              <a:ahLst/>
              <a:cxnLst/>
              <a:rect l="l" t="t" r="r" b="b"/>
              <a:pathLst>
                <a:path w="10515600" h="600075">
                  <a:moveTo>
                    <a:pt x="0" y="99936"/>
                  </a:moveTo>
                  <a:lnTo>
                    <a:pt x="7853" y="61036"/>
                  </a:lnTo>
                  <a:lnTo>
                    <a:pt x="29270" y="29270"/>
                  </a:lnTo>
                  <a:lnTo>
                    <a:pt x="61036" y="7853"/>
                  </a:lnTo>
                  <a:lnTo>
                    <a:pt x="99936" y="0"/>
                  </a:lnTo>
                  <a:lnTo>
                    <a:pt x="10415663" y="0"/>
                  </a:lnTo>
                  <a:lnTo>
                    <a:pt x="10454563" y="7853"/>
                  </a:lnTo>
                  <a:lnTo>
                    <a:pt x="10486329" y="29270"/>
                  </a:lnTo>
                  <a:lnTo>
                    <a:pt x="10507746" y="61036"/>
                  </a:lnTo>
                  <a:lnTo>
                    <a:pt x="10515600" y="99936"/>
                  </a:lnTo>
                  <a:lnTo>
                    <a:pt x="10515600" y="499694"/>
                  </a:lnTo>
                  <a:lnTo>
                    <a:pt x="10507746" y="538594"/>
                  </a:lnTo>
                  <a:lnTo>
                    <a:pt x="10486329" y="570360"/>
                  </a:lnTo>
                  <a:lnTo>
                    <a:pt x="10454563" y="591777"/>
                  </a:lnTo>
                  <a:lnTo>
                    <a:pt x="10415663" y="599630"/>
                  </a:lnTo>
                  <a:lnTo>
                    <a:pt x="99936" y="599630"/>
                  </a:lnTo>
                  <a:lnTo>
                    <a:pt x="61036" y="591777"/>
                  </a:lnTo>
                  <a:lnTo>
                    <a:pt x="29270" y="570360"/>
                  </a:lnTo>
                  <a:lnTo>
                    <a:pt x="7853" y="538594"/>
                  </a:lnTo>
                  <a:lnTo>
                    <a:pt x="0" y="499694"/>
                  </a:lnTo>
                  <a:lnTo>
                    <a:pt x="0" y="99936"/>
                  </a:lnTo>
                  <a:close/>
                </a:path>
              </a:pathLst>
            </a:custGeom>
            <a:ln w="12699">
              <a:solidFill>
                <a:srgbClr val="FFFFFF"/>
              </a:solidFill>
            </a:ln>
          </p:spPr>
          <p:txBody>
            <a:bodyPr wrap="square" lIns="0" tIns="0" rIns="0" bIns="0" rtlCol="0"/>
            <a:lstStyle/>
            <a:p>
              <a:endParaRPr/>
            </a:p>
          </p:txBody>
        </p:sp>
      </p:grpSp>
      <p:grpSp>
        <p:nvGrpSpPr>
          <p:cNvPr id="9" name="object 9"/>
          <p:cNvGrpSpPr/>
          <p:nvPr/>
        </p:nvGrpSpPr>
        <p:grpSpPr>
          <a:xfrm>
            <a:off x="831850" y="4391617"/>
            <a:ext cx="10528300" cy="612775"/>
            <a:chOff x="831850" y="4391617"/>
            <a:chExt cx="10528300" cy="612775"/>
          </a:xfrm>
        </p:grpSpPr>
        <p:sp>
          <p:nvSpPr>
            <p:cNvPr id="10" name="object 10"/>
            <p:cNvSpPr/>
            <p:nvPr/>
          </p:nvSpPr>
          <p:spPr>
            <a:xfrm>
              <a:off x="838200" y="4397967"/>
              <a:ext cx="10515600" cy="600075"/>
            </a:xfrm>
            <a:custGeom>
              <a:avLst/>
              <a:gdLst/>
              <a:ahLst/>
              <a:cxnLst/>
              <a:rect l="l" t="t" r="r" b="b"/>
              <a:pathLst>
                <a:path w="10515600" h="600075">
                  <a:moveTo>
                    <a:pt x="10415663" y="0"/>
                  </a:moveTo>
                  <a:lnTo>
                    <a:pt x="99936" y="0"/>
                  </a:lnTo>
                  <a:lnTo>
                    <a:pt x="61036" y="7853"/>
                  </a:lnTo>
                  <a:lnTo>
                    <a:pt x="29270" y="29270"/>
                  </a:lnTo>
                  <a:lnTo>
                    <a:pt x="7853" y="61036"/>
                  </a:lnTo>
                  <a:lnTo>
                    <a:pt x="0" y="99936"/>
                  </a:lnTo>
                  <a:lnTo>
                    <a:pt x="0" y="499694"/>
                  </a:lnTo>
                  <a:lnTo>
                    <a:pt x="7853" y="538594"/>
                  </a:lnTo>
                  <a:lnTo>
                    <a:pt x="29270" y="570360"/>
                  </a:lnTo>
                  <a:lnTo>
                    <a:pt x="61036" y="591777"/>
                  </a:lnTo>
                  <a:lnTo>
                    <a:pt x="99936" y="599630"/>
                  </a:lnTo>
                  <a:lnTo>
                    <a:pt x="10415663" y="599630"/>
                  </a:lnTo>
                  <a:lnTo>
                    <a:pt x="10454563" y="591777"/>
                  </a:lnTo>
                  <a:lnTo>
                    <a:pt x="10486329" y="570360"/>
                  </a:lnTo>
                  <a:lnTo>
                    <a:pt x="10507746" y="538594"/>
                  </a:lnTo>
                  <a:lnTo>
                    <a:pt x="10515600" y="499694"/>
                  </a:lnTo>
                  <a:lnTo>
                    <a:pt x="10515600" y="99936"/>
                  </a:lnTo>
                  <a:lnTo>
                    <a:pt x="10507746" y="61036"/>
                  </a:lnTo>
                  <a:lnTo>
                    <a:pt x="10486329" y="29270"/>
                  </a:lnTo>
                  <a:lnTo>
                    <a:pt x="10454563" y="7853"/>
                  </a:lnTo>
                  <a:lnTo>
                    <a:pt x="10415663" y="0"/>
                  </a:lnTo>
                  <a:close/>
                </a:path>
              </a:pathLst>
            </a:custGeom>
            <a:solidFill>
              <a:srgbClr val="5B9BD4"/>
            </a:solidFill>
          </p:spPr>
          <p:txBody>
            <a:bodyPr wrap="square" lIns="0" tIns="0" rIns="0" bIns="0" rtlCol="0"/>
            <a:lstStyle/>
            <a:p>
              <a:endParaRPr/>
            </a:p>
          </p:txBody>
        </p:sp>
        <p:sp>
          <p:nvSpPr>
            <p:cNvPr id="11" name="object 11"/>
            <p:cNvSpPr/>
            <p:nvPr/>
          </p:nvSpPr>
          <p:spPr>
            <a:xfrm>
              <a:off x="838200" y="4397967"/>
              <a:ext cx="10515600" cy="600075"/>
            </a:xfrm>
            <a:custGeom>
              <a:avLst/>
              <a:gdLst/>
              <a:ahLst/>
              <a:cxnLst/>
              <a:rect l="l" t="t" r="r" b="b"/>
              <a:pathLst>
                <a:path w="10515600" h="600075">
                  <a:moveTo>
                    <a:pt x="0" y="99936"/>
                  </a:moveTo>
                  <a:lnTo>
                    <a:pt x="7853" y="61036"/>
                  </a:lnTo>
                  <a:lnTo>
                    <a:pt x="29270" y="29270"/>
                  </a:lnTo>
                  <a:lnTo>
                    <a:pt x="61036" y="7853"/>
                  </a:lnTo>
                  <a:lnTo>
                    <a:pt x="99936" y="0"/>
                  </a:lnTo>
                  <a:lnTo>
                    <a:pt x="10415663" y="0"/>
                  </a:lnTo>
                  <a:lnTo>
                    <a:pt x="10454563" y="7853"/>
                  </a:lnTo>
                  <a:lnTo>
                    <a:pt x="10486329" y="29270"/>
                  </a:lnTo>
                  <a:lnTo>
                    <a:pt x="10507746" y="61036"/>
                  </a:lnTo>
                  <a:lnTo>
                    <a:pt x="10515600" y="99936"/>
                  </a:lnTo>
                  <a:lnTo>
                    <a:pt x="10515600" y="499694"/>
                  </a:lnTo>
                  <a:lnTo>
                    <a:pt x="10507746" y="538594"/>
                  </a:lnTo>
                  <a:lnTo>
                    <a:pt x="10486329" y="570360"/>
                  </a:lnTo>
                  <a:lnTo>
                    <a:pt x="10454563" y="591777"/>
                  </a:lnTo>
                  <a:lnTo>
                    <a:pt x="10415663" y="599630"/>
                  </a:lnTo>
                  <a:lnTo>
                    <a:pt x="99936" y="599630"/>
                  </a:lnTo>
                  <a:lnTo>
                    <a:pt x="61036" y="591777"/>
                  </a:lnTo>
                  <a:lnTo>
                    <a:pt x="29270" y="570360"/>
                  </a:lnTo>
                  <a:lnTo>
                    <a:pt x="7853" y="538594"/>
                  </a:lnTo>
                  <a:lnTo>
                    <a:pt x="0" y="499694"/>
                  </a:lnTo>
                  <a:lnTo>
                    <a:pt x="0" y="99936"/>
                  </a:lnTo>
                  <a:close/>
                </a:path>
              </a:pathLst>
            </a:custGeom>
            <a:ln w="12699">
              <a:solidFill>
                <a:srgbClr val="FFFFFF"/>
              </a:solidFill>
            </a:ln>
          </p:spPr>
          <p:txBody>
            <a:bodyPr wrap="square" lIns="0" tIns="0" rIns="0" bIns="0" rtlCol="0"/>
            <a:lstStyle/>
            <a:p>
              <a:endParaRPr/>
            </a:p>
          </p:txBody>
        </p:sp>
      </p:grpSp>
      <p:grpSp>
        <p:nvGrpSpPr>
          <p:cNvPr id="12" name="object 12"/>
          <p:cNvGrpSpPr/>
          <p:nvPr/>
        </p:nvGrpSpPr>
        <p:grpSpPr>
          <a:xfrm>
            <a:off x="831850" y="5063243"/>
            <a:ext cx="10528300" cy="612775"/>
            <a:chOff x="831850" y="5063243"/>
            <a:chExt cx="10528300" cy="612775"/>
          </a:xfrm>
        </p:grpSpPr>
        <p:sp>
          <p:nvSpPr>
            <p:cNvPr id="13" name="object 13"/>
            <p:cNvSpPr/>
            <p:nvPr/>
          </p:nvSpPr>
          <p:spPr>
            <a:xfrm>
              <a:off x="838200" y="5069593"/>
              <a:ext cx="10515600" cy="600075"/>
            </a:xfrm>
            <a:custGeom>
              <a:avLst/>
              <a:gdLst/>
              <a:ahLst/>
              <a:cxnLst/>
              <a:rect l="l" t="t" r="r" b="b"/>
              <a:pathLst>
                <a:path w="10515600" h="600075">
                  <a:moveTo>
                    <a:pt x="10415663" y="0"/>
                  </a:moveTo>
                  <a:lnTo>
                    <a:pt x="99936" y="0"/>
                  </a:lnTo>
                  <a:lnTo>
                    <a:pt x="61036" y="7853"/>
                  </a:lnTo>
                  <a:lnTo>
                    <a:pt x="29270" y="29270"/>
                  </a:lnTo>
                  <a:lnTo>
                    <a:pt x="7853" y="61036"/>
                  </a:lnTo>
                  <a:lnTo>
                    <a:pt x="0" y="99936"/>
                  </a:lnTo>
                  <a:lnTo>
                    <a:pt x="0" y="499694"/>
                  </a:lnTo>
                  <a:lnTo>
                    <a:pt x="7853" y="538594"/>
                  </a:lnTo>
                  <a:lnTo>
                    <a:pt x="29270" y="570360"/>
                  </a:lnTo>
                  <a:lnTo>
                    <a:pt x="61036" y="591777"/>
                  </a:lnTo>
                  <a:lnTo>
                    <a:pt x="99936" y="599630"/>
                  </a:lnTo>
                  <a:lnTo>
                    <a:pt x="10415663" y="599630"/>
                  </a:lnTo>
                  <a:lnTo>
                    <a:pt x="10454563" y="591777"/>
                  </a:lnTo>
                  <a:lnTo>
                    <a:pt x="10486329" y="570360"/>
                  </a:lnTo>
                  <a:lnTo>
                    <a:pt x="10507746" y="538594"/>
                  </a:lnTo>
                  <a:lnTo>
                    <a:pt x="10515600" y="499694"/>
                  </a:lnTo>
                  <a:lnTo>
                    <a:pt x="10515600" y="99936"/>
                  </a:lnTo>
                  <a:lnTo>
                    <a:pt x="10507746" y="61036"/>
                  </a:lnTo>
                  <a:lnTo>
                    <a:pt x="10486329" y="29270"/>
                  </a:lnTo>
                  <a:lnTo>
                    <a:pt x="10454563" y="7853"/>
                  </a:lnTo>
                  <a:lnTo>
                    <a:pt x="10415663" y="0"/>
                  </a:lnTo>
                  <a:close/>
                </a:path>
              </a:pathLst>
            </a:custGeom>
            <a:solidFill>
              <a:srgbClr val="5B9BD4"/>
            </a:solidFill>
          </p:spPr>
          <p:txBody>
            <a:bodyPr wrap="square" lIns="0" tIns="0" rIns="0" bIns="0" rtlCol="0"/>
            <a:lstStyle/>
            <a:p>
              <a:endParaRPr/>
            </a:p>
          </p:txBody>
        </p:sp>
        <p:sp>
          <p:nvSpPr>
            <p:cNvPr id="14" name="object 14"/>
            <p:cNvSpPr/>
            <p:nvPr/>
          </p:nvSpPr>
          <p:spPr>
            <a:xfrm>
              <a:off x="838200" y="5069593"/>
              <a:ext cx="10515600" cy="600075"/>
            </a:xfrm>
            <a:custGeom>
              <a:avLst/>
              <a:gdLst/>
              <a:ahLst/>
              <a:cxnLst/>
              <a:rect l="l" t="t" r="r" b="b"/>
              <a:pathLst>
                <a:path w="10515600" h="600075">
                  <a:moveTo>
                    <a:pt x="0" y="99936"/>
                  </a:moveTo>
                  <a:lnTo>
                    <a:pt x="7853" y="61036"/>
                  </a:lnTo>
                  <a:lnTo>
                    <a:pt x="29270" y="29270"/>
                  </a:lnTo>
                  <a:lnTo>
                    <a:pt x="61036" y="7853"/>
                  </a:lnTo>
                  <a:lnTo>
                    <a:pt x="99936" y="0"/>
                  </a:lnTo>
                  <a:lnTo>
                    <a:pt x="10415663" y="0"/>
                  </a:lnTo>
                  <a:lnTo>
                    <a:pt x="10454563" y="7853"/>
                  </a:lnTo>
                  <a:lnTo>
                    <a:pt x="10486329" y="29270"/>
                  </a:lnTo>
                  <a:lnTo>
                    <a:pt x="10507746" y="61036"/>
                  </a:lnTo>
                  <a:lnTo>
                    <a:pt x="10515600" y="99936"/>
                  </a:lnTo>
                  <a:lnTo>
                    <a:pt x="10515600" y="499694"/>
                  </a:lnTo>
                  <a:lnTo>
                    <a:pt x="10507746" y="538594"/>
                  </a:lnTo>
                  <a:lnTo>
                    <a:pt x="10486329" y="570360"/>
                  </a:lnTo>
                  <a:lnTo>
                    <a:pt x="10454563" y="591777"/>
                  </a:lnTo>
                  <a:lnTo>
                    <a:pt x="10415663" y="599630"/>
                  </a:lnTo>
                  <a:lnTo>
                    <a:pt x="99936" y="599630"/>
                  </a:lnTo>
                  <a:lnTo>
                    <a:pt x="61036" y="591777"/>
                  </a:lnTo>
                  <a:lnTo>
                    <a:pt x="29270" y="570360"/>
                  </a:lnTo>
                  <a:lnTo>
                    <a:pt x="7853" y="538594"/>
                  </a:lnTo>
                  <a:lnTo>
                    <a:pt x="0" y="499694"/>
                  </a:lnTo>
                  <a:lnTo>
                    <a:pt x="0" y="99936"/>
                  </a:lnTo>
                  <a:close/>
                </a:path>
              </a:pathLst>
            </a:custGeom>
            <a:ln w="12699">
              <a:solidFill>
                <a:srgbClr val="FFFFFF"/>
              </a:solidFill>
            </a:ln>
          </p:spPr>
          <p:txBody>
            <a:bodyPr wrap="square" lIns="0" tIns="0" rIns="0" bIns="0" rtlCol="0"/>
            <a:lstStyle/>
            <a:p>
              <a:endParaRPr/>
            </a:p>
          </p:txBody>
        </p:sp>
      </p:grpSp>
      <p:sp>
        <p:nvSpPr>
          <p:cNvPr id="15" name="object 15"/>
          <p:cNvSpPr txBox="1"/>
          <p:nvPr/>
        </p:nvSpPr>
        <p:spPr>
          <a:xfrm>
            <a:off x="950020" y="1427763"/>
            <a:ext cx="7738745" cy="4107179"/>
          </a:xfrm>
          <a:prstGeom prst="rect">
            <a:avLst/>
          </a:prstGeom>
        </p:spPr>
        <p:txBody>
          <a:bodyPr vert="horz" wrap="square" lIns="0" tIns="12065" rIns="0" bIns="0" rtlCol="0">
            <a:spAutoFit/>
          </a:bodyPr>
          <a:lstStyle/>
          <a:p>
            <a:pPr marL="12700">
              <a:lnSpc>
                <a:spcPct val="100000"/>
              </a:lnSpc>
              <a:spcBef>
                <a:spcPts val="95"/>
              </a:spcBef>
            </a:pPr>
            <a:r>
              <a:rPr sz="2500" spc="-30" dirty="0">
                <a:solidFill>
                  <a:srgbClr val="FFFFFF"/>
                </a:solidFill>
                <a:latin typeface="Calibri"/>
                <a:cs typeface="Calibri"/>
              </a:rPr>
              <a:t>Typically,</a:t>
            </a:r>
            <a:r>
              <a:rPr sz="2500" spc="-60" dirty="0">
                <a:solidFill>
                  <a:srgbClr val="FFFFFF"/>
                </a:solidFill>
                <a:latin typeface="Calibri"/>
                <a:cs typeface="Calibri"/>
              </a:rPr>
              <a:t> </a:t>
            </a:r>
            <a:r>
              <a:rPr sz="2500" spc="-10" dirty="0">
                <a:solidFill>
                  <a:srgbClr val="FFFFFF"/>
                </a:solidFill>
                <a:latin typeface="Calibri"/>
                <a:cs typeface="Calibri"/>
              </a:rPr>
              <a:t>patients</a:t>
            </a:r>
            <a:r>
              <a:rPr sz="2500" spc="-75" dirty="0">
                <a:solidFill>
                  <a:srgbClr val="FFFFFF"/>
                </a:solidFill>
                <a:latin typeface="Calibri"/>
                <a:cs typeface="Calibri"/>
              </a:rPr>
              <a:t> </a:t>
            </a:r>
            <a:r>
              <a:rPr sz="2500" dirty="0">
                <a:solidFill>
                  <a:srgbClr val="FFFFFF"/>
                </a:solidFill>
                <a:latin typeface="Calibri"/>
                <a:cs typeface="Calibri"/>
              </a:rPr>
              <a:t>are</a:t>
            </a:r>
            <a:r>
              <a:rPr sz="2500" spc="-65" dirty="0">
                <a:solidFill>
                  <a:srgbClr val="FFFFFF"/>
                </a:solidFill>
                <a:latin typeface="Calibri"/>
                <a:cs typeface="Calibri"/>
              </a:rPr>
              <a:t> </a:t>
            </a:r>
            <a:r>
              <a:rPr sz="2500" dirty="0">
                <a:solidFill>
                  <a:srgbClr val="FFFFFF"/>
                </a:solidFill>
                <a:latin typeface="Calibri"/>
                <a:cs typeface="Calibri"/>
              </a:rPr>
              <a:t>cohorted</a:t>
            </a:r>
            <a:r>
              <a:rPr sz="2500" spc="-80" dirty="0">
                <a:solidFill>
                  <a:srgbClr val="FFFFFF"/>
                </a:solidFill>
                <a:latin typeface="Calibri"/>
                <a:cs typeface="Calibri"/>
              </a:rPr>
              <a:t> </a:t>
            </a:r>
            <a:r>
              <a:rPr sz="2500" dirty="0">
                <a:solidFill>
                  <a:srgbClr val="FFFFFF"/>
                </a:solidFill>
                <a:latin typeface="Calibri"/>
                <a:cs typeface="Calibri"/>
              </a:rPr>
              <a:t>by</a:t>
            </a:r>
            <a:r>
              <a:rPr sz="2500" spc="-65" dirty="0">
                <a:solidFill>
                  <a:srgbClr val="FFFFFF"/>
                </a:solidFill>
                <a:latin typeface="Calibri"/>
                <a:cs typeface="Calibri"/>
              </a:rPr>
              <a:t> </a:t>
            </a:r>
            <a:r>
              <a:rPr sz="2500" dirty="0">
                <a:solidFill>
                  <a:srgbClr val="FFFFFF"/>
                </a:solidFill>
                <a:latin typeface="Calibri"/>
                <a:cs typeface="Calibri"/>
              </a:rPr>
              <a:t>type</a:t>
            </a:r>
            <a:r>
              <a:rPr sz="2500" spc="-65" dirty="0">
                <a:solidFill>
                  <a:srgbClr val="FFFFFF"/>
                </a:solidFill>
                <a:latin typeface="Calibri"/>
                <a:cs typeface="Calibri"/>
              </a:rPr>
              <a:t> </a:t>
            </a:r>
            <a:r>
              <a:rPr sz="2500" dirty="0">
                <a:solidFill>
                  <a:srgbClr val="FFFFFF"/>
                </a:solidFill>
                <a:latin typeface="Calibri"/>
                <a:cs typeface="Calibri"/>
              </a:rPr>
              <a:t>of</a:t>
            </a:r>
            <a:r>
              <a:rPr sz="2500" spc="-80" dirty="0">
                <a:solidFill>
                  <a:srgbClr val="FFFFFF"/>
                </a:solidFill>
                <a:latin typeface="Calibri"/>
                <a:cs typeface="Calibri"/>
              </a:rPr>
              <a:t> </a:t>
            </a:r>
            <a:r>
              <a:rPr sz="2500" dirty="0">
                <a:solidFill>
                  <a:srgbClr val="FFFFFF"/>
                </a:solidFill>
                <a:latin typeface="Calibri"/>
                <a:cs typeface="Calibri"/>
              </a:rPr>
              <a:t>illness</a:t>
            </a:r>
            <a:r>
              <a:rPr sz="2500" spc="-60" dirty="0">
                <a:solidFill>
                  <a:srgbClr val="FFFFFF"/>
                </a:solidFill>
                <a:latin typeface="Calibri"/>
                <a:cs typeface="Calibri"/>
              </a:rPr>
              <a:t> </a:t>
            </a:r>
            <a:r>
              <a:rPr sz="2500" dirty="0">
                <a:solidFill>
                  <a:srgbClr val="FFFFFF"/>
                </a:solidFill>
                <a:latin typeface="Calibri"/>
                <a:cs typeface="Calibri"/>
              </a:rPr>
              <a:t>and/or</a:t>
            </a:r>
            <a:r>
              <a:rPr sz="2500" spc="-55" dirty="0">
                <a:solidFill>
                  <a:srgbClr val="FFFFFF"/>
                </a:solidFill>
                <a:latin typeface="Calibri"/>
                <a:cs typeface="Calibri"/>
              </a:rPr>
              <a:t> </a:t>
            </a:r>
            <a:r>
              <a:rPr sz="2500" spc="-25" dirty="0">
                <a:solidFill>
                  <a:srgbClr val="FFFFFF"/>
                </a:solidFill>
                <a:latin typeface="Calibri"/>
                <a:cs typeface="Calibri"/>
              </a:rPr>
              <a:t>age</a:t>
            </a:r>
            <a:endParaRPr sz="2500">
              <a:latin typeface="Calibri"/>
              <a:cs typeface="Calibri"/>
            </a:endParaRPr>
          </a:p>
          <a:p>
            <a:pPr marL="448945" indent="-227329">
              <a:lnSpc>
                <a:spcPct val="100000"/>
              </a:lnSpc>
              <a:spcBef>
                <a:spcPts val="1460"/>
              </a:spcBef>
              <a:buChar char="•"/>
              <a:tabLst>
                <a:tab pos="448945" algn="l"/>
              </a:tabLst>
            </a:pPr>
            <a:r>
              <a:rPr sz="2000" spc="-10" dirty="0">
                <a:latin typeface="Calibri"/>
                <a:cs typeface="Calibri"/>
              </a:rPr>
              <a:t>Geropsychiatric</a:t>
            </a:r>
            <a:endParaRPr sz="2000">
              <a:latin typeface="Calibri"/>
              <a:cs typeface="Calibri"/>
            </a:endParaRPr>
          </a:p>
          <a:p>
            <a:pPr marL="448945" indent="-227329">
              <a:lnSpc>
                <a:spcPct val="100000"/>
              </a:lnSpc>
              <a:spcBef>
                <a:spcPts val="290"/>
              </a:spcBef>
              <a:buChar char="•"/>
              <a:tabLst>
                <a:tab pos="448945" algn="l"/>
              </a:tabLst>
            </a:pPr>
            <a:r>
              <a:rPr sz="2000" dirty="0">
                <a:latin typeface="Calibri"/>
                <a:cs typeface="Calibri"/>
              </a:rPr>
              <a:t>General</a:t>
            </a:r>
            <a:r>
              <a:rPr sz="2000" spc="-105" dirty="0">
                <a:latin typeface="Calibri"/>
                <a:cs typeface="Calibri"/>
              </a:rPr>
              <a:t> </a:t>
            </a:r>
            <a:r>
              <a:rPr sz="2000" spc="-20" dirty="0">
                <a:latin typeface="Calibri"/>
                <a:cs typeface="Calibri"/>
              </a:rPr>
              <a:t>Adult</a:t>
            </a:r>
            <a:endParaRPr sz="2000">
              <a:latin typeface="Calibri"/>
              <a:cs typeface="Calibri"/>
            </a:endParaRPr>
          </a:p>
          <a:p>
            <a:pPr marL="448945" indent="-227329">
              <a:lnSpc>
                <a:spcPct val="100000"/>
              </a:lnSpc>
              <a:spcBef>
                <a:spcPts val="285"/>
              </a:spcBef>
              <a:buChar char="•"/>
              <a:tabLst>
                <a:tab pos="448945" algn="l"/>
              </a:tabLst>
            </a:pPr>
            <a:r>
              <a:rPr sz="2000" dirty="0">
                <a:latin typeface="Calibri"/>
                <a:cs typeface="Calibri"/>
              </a:rPr>
              <a:t>Mood</a:t>
            </a:r>
            <a:r>
              <a:rPr sz="2000" spc="-30" dirty="0">
                <a:latin typeface="Calibri"/>
                <a:cs typeface="Calibri"/>
              </a:rPr>
              <a:t> </a:t>
            </a:r>
            <a:r>
              <a:rPr sz="2000" spc="-10" dirty="0">
                <a:latin typeface="Calibri"/>
                <a:cs typeface="Calibri"/>
              </a:rPr>
              <a:t>Disorders</a:t>
            </a:r>
            <a:endParaRPr sz="2000">
              <a:latin typeface="Calibri"/>
              <a:cs typeface="Calibri"/>
            </a:endParaRPr>
          </a:p>
          <a:p>
            <a:pPr marL="448945" indent="-227329">
              <a:lnSpc>
                <a:spcPct val="100000"/>
              </a:lnSpc>
              <a:spcBef>
                <a:spcPts val="290"/>
              </a:spcBef>
              <a:buChar char="•"/>
              <a:tabLst>
                <a:tab pos="448945" algn="l"/>
              </a:tabLst>
            </a:pPr>
            <a:r>
              <a:rPr sz="2000" spc="-10" dirty="0">
                <a:latin typeface="Calibri"/>
                <a:cs typeface="Calibri"/>
              </a:rPr>
              <a:t>Adolescent</a:t>
            </a:r>
            <a:endParaRPr sz="2000">
              <a:latin typeface="Calibri"/>
              <a:cs typeface="Calibri"/>
            </a:endParaRPr>
          </a:p>
          <a:p>
            <a:pPr marL="448945" indent="-227329">
              <a:lnSpc>
                <a:spcPct val="100000"/>
              </a:lnSpc>
              <a:spcBef>
                <a:spcPts val="285"/>
              </a:spcBef>
              <a:buChar char="•"/>
              <a:tabLst>
                <a:tab pos="448945" algn="l"/>
              </a:tabLst>
            </a:pPr>
            <a:r>
              <a:rPr sz="2000" spc="-20" dirty="0">
                <a:latin typeface="Calibri"/>
                <a:cs typeface="Calibri"/>
              </a:rPr>
              <a:t>Transitional</a:t>
            </a:r>
            <a:r>
              <a:rPr sz="2000" spc="-35" dirty="0">
                <a:latin typeface="Calibri"/>
                <a:cs typeface="Calibri"/>
              </a:rPr>
              <a:t> </a:t>
            </a:r>
            <a:r>
              <a:rPr sz="2000" dirty="0">
                <a:latin typeface="Calibri"/>
                <a:cs typeface="Calibri"/>
              </a:rPr>
              <a:t>Age</a:t>
            </a:r>
            <a:r>
              <a:rPr sz="2000" spc="-45" dirty="0">
                <a:latin typeface="Calibri"/>
                <a:cs typeface="Calibri"/>
              </a:rPr>
              <a:t> </a:t>
            </a:r>
            <a:r>
              <a:rPr sz="2000" spc="-20" dirty="0">
                <a:latin typeface="Calibri"/>
                <a:cs typeface="Calibri"/>
              </a:rPr>
              <a:t>Youth</a:t>
            </a:r>
            <a:endParaRPr sz="2000">
              <a:latin typeface="Calibri"/>
              <a:cs typeface="Calibri"/>
            </a:endParaRPr>
          </a:p>
          <a:p>
            <a:pPr marL="12700">
              <a:lnSpc>
                <a:spcPct val="100000"/>
              </a:lnSpc>
              <a:spcBef>
                <a:spcPts val="955"/>
              </a:spcBef>
            </a:pPr>
            <a:r>
              <a:rPr sz="2500" dirty="0">
                <a:solidFill>
                  <a:srgbClr val="FFFFFF"/>
                </a:solidFill>
                <a:latin typeface="Calibri"/>
                <a:cs typeface="Calibri"/>
              </a:rPr>
              <a:t>Each</a:t>
            </a:r>
            <a:r>
              <a:rPr sz="2500" spc="-70" dirty="0">
                <a:solidFill>
                  <a:srgbClr val="FFFFFF"/>
                </a:solidFill>
                <a:latin typeface="Calibri"/>
                <a:cs typeface="Calibri"/>
              </a:rPr>
              <a:t> </a:t>
            </a:r>
            <a:r>
              <a:rPr sz="2500" dirty="0">
                <a:solidFill>
                  <a:srgbClr val="FFFFFF"/>
                </a:solidFill>
                <a:latin typeface="Calibri"/>
                <a:cs typeface="Calibri"/>
              </a:rPr>
              <a:t>patient</a:t>
            </a:r>
            <a:r>
              <a:rPr sz="2500" spc="-65" dirty="0">
                <a:solidFill>
                  <a:srgbClr val="FFFFFF"/>
                </a:solidFill>
                <a:latin typeface="Calibri"/>
                <a:cs typeface="Calibri"/>
              </a:rPr>
              <a:t> </a:t>
            </a:r>
            <a:r>
              <a:rPr sz="2500" dirty="0">
                <a:solidFill>
                  <a:srgbClr val="FFFFFF"/>
                </a:solidFill>
                <a:latin typeface="Calibri"/>
                <a:cs typeface="Calibri"/>
              </a:rPr>
              <a:t>should</a:t>
            </a:r>
            <a:r>
              <a:rPr sz="2500" spc="-60" dirty="0">
                <a:solidFill>
                  <a:srgbClr val="FFFFFF"/>
                </a:solidFill>
                <a:latin typeface="Calibri"/>
                <a:cs typeface="Calibri"/>
              </a:rPr>
              <a:t> </a:t>
            </a:r>
            <a:r>
              <a:rPr sz="2500" dirty="0">
                <a:solidFill>
                  <a:srgbClr val="FFFFFF"/>
                </a:solidFill>
                <a:latin typeface="Calibri"/>
                <a:cs typeface="Calibri"/>
              </a:rPr>
              <a:t>be</a:t>
            </a:r>
            <a:r>
              <a:rPr sz="2500" spc="-50" dirty="0">
                <a:solidFill>
                  <a:srgbClr val="FFFFFF"/>
                </a:solidFill>
                <a:latin typeface="Calibri"/>
                <a:cs typeface="Calibri"/>
              </a:rPr>
              <a:t> </a:t>
            </a:r>
            <a:r>
              <a:rPr sz="2500" dirty="0">
                <a:solidFill>
                  <a:srgbClr val="FFFFFF"/>
                </a:solidFill>
                <a:latin typeface="Calibri"/>
                <a:cs typeface="Calibri"/>
              </a:rPr>
              <a:t>assessed</a:t>
            </a:r>
            <a:r>
              <a:rPr sz="2500" spc="-60" dirty="0">
                <a:solidFill>
                  <a:srgbClr val="FFFFFF"/>
                </a:solidFill>
                <a:latin typeface="Calibri"/>
                <a:cs typeface="Calibri"/>
              </a:rPr>
              <a:t> </a:t>
            </a:r>
            <a:r>
              <a:rPr sz="2500" dirty="0">
                <a:solidFill>
                  <a:srgbClr val="FFFFFF"/>
                </a:solidFill>
                <a:latin typeface="Calibri"/>
                <a:cs typeface="Calibri"/>
              </a:rPr>
              <a:t>prior</a:t>
            </a:r>
            <a:r>
              <a:rPr sz="2500" spc="-60" dirty="0">
                <a:solidFill>
                  <a:srgbClr val="FFFFFF"/>
                </a:solidFill>
                <a:latin typeface="Calibri"/>
                <a:cs typeface="Calibri"/>
              </a:rPr>
              <a:t> </a:t>
            </a:r>
            <a:r>
              <a:rPr sz="2500" dirty="0">
                <a:solidFill>
                  <a:srgbClr val="FFFFFF"/>
                </a:solidFill>
                <a:latin typeface="Calibri"/>
                <a:cs typeface="Calibri"/>
              </a:rPr>
              <a:t>to</a:t>
            </a:r>
            <a:r>
              <a:rPr sz="2500" spc="-75" dirty="0">
                <a:solidFill>
                  <a:srgbClr val="FFFFFF"/>
                </a:solidFill>
                <a:latin typeface="Calibri"/>
                <a:cs typeface="Calibri"/>
              </a:rPr>
              <a:t> </a:t>
            </a:r>
            <a:r>
              <a:rPr sz="2500" spc="-10" dirty="0">
                <a:solidFill>
                  <a:srgbClr val="FFFFFF"/>
                </a:solidFill>
                <a:latin typeface="Calibri"/>
                <a:cs typeface="Calibri"/>
              </a:rPr>
              <a:t>movement</a:t>
            </a:r>
            <a:endParaRPr sz="2500">
              <a:latin typeface="Calibri"/>
              <a:cs typeface="Calibri"/>
            </a:endParaRPr>
          </a:p>
          <a:p>
            <a:pPr marL="12700">
              <a:lnSpc>
                <a:spcPct val="100000"/>
              </a:lnSpc>
              <a:spcBef>
                <a:spcPts val="2290"/>
              </a:spcBef>
            </a:pPr>
            <a:r>
              <a:rPr sz="2500" dirty="0">
                <a:solidFill>
                  <a:srgbClr val="FFFFFF"/>
                </a:solidFill>
                <a:latin typeface="Calibri"/>
                <a:cs typeface="Calibri"/>
              </a:rPr>
              <a:t>Consider</a:t>
            </a:r>
            <a:r>
              <a:rPr sz="2500" spc="-20" dirty="0">
                <a:solidFill>
                  <a:srgbClr val="FFFFFF"/>
                </a:solidFill>
                <a:latin typeface="Calibri"/>
                <a:cs typeface="Calibri"/>
              </a:rPr>
              <a:t> </a:t>
            </a:r>
            <a:r>
              <a:rPr sz="2500" spc="-25" dirty="0">
                <a:solidFill>
                  <a:srgbClr val="FFFFFF"/>
                </a:solidFill>
                <a:latin typeface="Calibri"/>
                <a:cs typeface="Calibri"/>
              </a:rPr>
              <a:t>pre-</a:t>
            </a:r>
            <a:r>
              <a:rPr sz="2500" spc="-10" dirty="0">
                <a:solidFill>
                  <a:srgbClr val="FFFFFF"/>
                </a:solidFill>
                <a:latin typeface="Calibri"/>
                <a:cs typeface="Calibri"/>
              </a:rPr>
              <a:t>medication</a:t>
            </a:r>
            <a:endParaRPr sz="2500">
              <a:latin typeface="Calibri"/>
              <a:cs typeface="Calibri"/>
            </a:endParaRPr>
          </a:p>
          <a:p>
            <a:pPr marL="12700">
              <a:lnSpc>
                <a:spcPct val="100000"/>
              </a:lnSpc>
              <a:spcBef>
                <a:spcPts val="2290"/>
              </a:spcBef>
            </a:pPr>
            <a:r>
              <a:rPr sz="2500" spc="-10" dirty="0">
                <a:solidFill>
                  <a:srgbClr val="FFFFFF"/>
                </a:solidFill>
                <a:latin typeface="Calibri"/>
                <a:cs typeface="Calibri"/>
              </a:rPr>
              <a:t>Beware</a:t>
            </a:r>
            <a:r>
              <a:rPr sz="2500" spc="-95" dirty="0">
                <a:solidFill>
                  <a:srgbClr val="FFFFFF"/>
                </a:solidFill>
                <a:latin typeface="Calibri"/>
                <a:cs typeface="Calibri"/>
              </a:rPr>
              <a:t> </a:t>
            </a:r>
            <a:r>
              <a:rPr sz="2500" spc="-10" dirty="0">
                <a:solidFill>
                  <a:srgbClr val="FFFFFF"/>
                </a:solidFill>
                <a:latin typeface="Calibri"/>
                <a:cs typeface="Calibri"/>
              </a:rPr>
              <a:t>makeshift</a:t>
            </a:r>
            <a:r>
              <a:rPr sz="2500" spc="-75" dirty="0">
                <a:solidFill>
                  <a:srgbClr val="FFFFFF"/>
                </a:solidFill>
                <a:latin typeface="Calibri"/>
                <a:cs typeface="Calibri"/>
              </a:rPr>
              <a:t> </a:t>
            </a:r>
            <a:r>
              <a:rPr sz="2500" dirty="0">
                <a:solidFill>
                  <a:srgbClr val="FFFFFF"/>
                </a:solidFill>
                <a:latin typeface="Calibri"/>
                <a:cs typeface="Calibri"/>
              </a:rPr>
              <a:t>weapons</a:t>
            </a:r>
            <a:r>
              <a:rPr sz="2500" spc="-80" dirty="0">
                <a:solidFill>
                  <a:srgbClr val="FFFFFF"/>
                </a:solidFill>
                <a:latin typeface="Calibri"/>
                <a:cs typeface="Calibri"/>
              </a:rPr>
              <a:t> </a:t>
            </a:r>
            <a:r>
              <a:rPr sz="2500" dirty="0">
                <a:solidFill>
                  <a:srgbClr val="FFFFFF"/>
                </a:solidFill>
                <a:latin typeface="Calibri"/>
                <a:cs typeface="Calibri"/>
              </a:rPr>
              <a:t>and</a:t>
            </a:r>
            <a:r>
              <a:rPr sz="2500" spc="-80" dirty="0">
                <a:solidFill>
                  <a:srgbClr val="FFFFFF"/>
                </a:solidFill>
                <a:latin typeface="Calibri"/>
                <a:cs typeface="Calibri"/>
              </a:rPr>
              <a:t> </a:t>
            </a:r>
            <a:r>
              <a:rPr sz="2500" spc="-10" dirty="0">
                <a:solidFill>
                  <a:srgbClr val="FFFFFF"/>
                </a:solidFill>
                <a:latin typeface="Calibri"/>
                <a:cs typeface="Calibri"/>
              </a:rPr>
              <a:t>ligature</a:t>
            </a:r>
            <a:r>
              <a:rPr sz="2500" spc="-90" dirty="0">
                <a:solidFill>
                  <a:srgbClr val="FFFFFF"/>
                </a:solidFill>
                <a:latin typeface="Calibri"/>
                <a:cs typeface="Calibri"/>
              </a:rPr>
              <a:t> </a:t>
            </a:r>
            <a:r>
              <a:rPr sz="2500" spc="-10" dirty="0">
                <a:solidFill>
                  <a:srgbClr val="FFFFFF"/>
                </a:solidFill>
                <a:latin typeface="Calibri"/>
                <a:cs typeface="Calibri"/>
              </a:rPr>
              <a:t>risks</a:t>
            </a:r>
            <a:endParaRPr sz="2500">
              <a:latin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204845">
              <a:lnSpc>
                <a:spcPct val="100000"/>
              </a:lnSpc>
              <a:spcBef>
                <a:spcPts val="105"/>
              </a:spcBef>
            </a:pPr>
            <a:r>
              <a:rPr spc="-50" dirty="0"/>
              <a:t>Patient</a:t>
            </a:r>
            <a:r>
              <a:rPr spc="-200" dirty="0"/>
              <a:t> </a:t>
            </a:r>
            <a:r>
              <a:rPr spc="-30" dirty="0"/>
              <a:t>Destination</a:t>
            </a:r>
          </a:p>
        </p:txBody>
      </p:sp>
      <p:grpSp>
        <p:nvGrpSpPr>
          <p:cNvPr id="3" name="object 3"/>
          <p:cNvGrpSpPr/>
          <p:nvPr/>
        </p:nvGrpSpPr>
        <p:grpSpPr>
          <a:xfrm>
            <a:off x="1602788" y="1844198"/>
            <a:ext cx="1189990" cy="1189990"/>
            <a:chOff x="1602788" y="1844198"/>
            <a:chExt cx="1189990" cy="1189990"/>
          </a:xfrm>
        </p:grpSpPr>
        <p:sp>
          <p:nvSpPr>
            <p:cNvPr id="4" name="object 4"/>
            <p:cNvSpPr/>
            <p:nvPr/>
          </p:nvSpPr>
          <p:spPr>
            <a:xfrm>
              <a:off x="1602788" y="1844198"/>
              <a:ext cx="1189990" cy="1189990"/>
            </a:xfrm>
            <a:custGeom>
              <a:avLst/>
              <a:gdLst/>
              <a:ahLst/>
              <a:cxnLst/>
              <a:rect l="l" t="t" r="r" b="b"/>
              <a:pathLst>
                <a:path w="1189989" h="1189989">
                  <a:moveTo>
                    <a:pt x="594842" y="0"/>
                  </a:moveTo>
                  <a:lnTo>
                    <a:pt x="546056" y="1971"/>
                  </a:lnTo>
                  <a:lnTo>
                    <a:pt x="498355" y="7785"/>
                  </a:lnTo>
                  <a:lnTo>
                    <a:pt x="451894" y="17287"/>
                  </a:lnTo>
                  <a:lnTo>
                    <a:pt x="406825" y="30325"/>
                  </a:lnTo>
                  <a:lnTo>
                    <a:pt x="363302" y="46745"/>
                  </a:lnTo>
                  <a:lnTo>
                    <a:pt x="321477" y="66395"/>
                  </a:lnTo>
                  <a:lnTo>
                    <a:pt x="281504" y="89120"/>
                  </a:lnTo>
                  <a:lnTo>
                    <a:pt x="243535" y="114769"/>
                  </a:lnTo>
                  <a:lnTo>
                    <a:pt x="207724" y="143188"/>
                  </a:lnTo>
                  <a:lnTo>
                    <a:pt x="174224" y="174224"/>
                  </a:lnTo>
                  <a:lnTo>
                    <a:pt x="143188" y="207724"/>
                  </a:lnTo>
                  <a:lnTo>
                    <a:pt x="114769" y="243535"/>
                  </a:lnTo>
                  <a:lnTo>
                    <a:pt x="89120" y="281504"/>
                  </a:lnTo>
                  <a:lnTo>
                    <a:pt x="66395" y="321477"/>
                  </a:lnTo>
                  <a:lnTo>
                    <a:pt x="46745" y="363302"/>
                  </a:lnTo>
                  <a:lnTo>
                    <a:pt x="30325" y="406825"/>
                  </a:lnTo>
                  <a:lnTo>
                    <a:pt x="17287" y="451894"/>
                  </a:lnTo>
                  <a:lnTo>
                    <a:pt x="7785" y="498355"/>
                  </a:lnTo>
                  <a:lnTo>
                    <a:pt x="1971" y="546056"/>
                  </a:lnTo>
                  <a:lnTo>
                    <a:pt x="0" y="594842"/>
                  </a:lnTo>
                  <a:lnTo>
                    <a:pt x="1971" y="643629"/>
                  </a:lnTo>
                  <a:lnTo>
                    <a:pt x="7785" y="691329"/>
                  </a:lnTo>
                  <a:lnTo>
                    <a:pt x="17287" y="737790"/>
                  </a:lnTo>
                  <a:lnTo>
                    <a:pt x="30325" y="782859"/>
                  </a:lnTo>
                  <a:lnTo>
                    <a:pt x="46745" y="826382"/>
                  </a:lnTo>
                  <a:lnTo>
                    <a:pt x="66395" y="868207"/>
                  </a:lnTo>
                  <a:lnTo>
                    <a:pt x="89120" y="908180"/>
                  </a:lnTo>
                  <a:lnTo>
                    <a:pt x="114769" y="946149"/>
                  </a:lnTo>
                  <a:lnTo>
                    <a:pt x="143188" y="981960"/>
                  </a:lnTo>
                  <a:lnTo>
                    <a:pt x="174224" y="1015460"/>
                  </a:lnTo>
                  <a:lnTo>
                    <a:pt x="207724" y="1046496"/>
                  </a:lnTo>
                  <a:lnTo>
                    <a:pt x="243535" y="1074915"/>
                  </a:lnTo>
                  <a:lnTo>
                    <a:pt x="281504" y="1100564"/>
                  </a:lnTo>
                  <a:lnTo>
                    <a:pt x="321477" y="1123290"/>
                  </a:lnTo>
                  <a:lnTo>
                    <a:pt x="363302" y="1142939"/>
                  </a:lnTo>
                  <a:lnTo>
                    <a:pt x="406825" y="1159359"/>
                  </a:lnTo>
                  <a:lnTo>
                    <a:pt x="451894" y="1172397"/>
                  </a:lnTo>
                  <a:lnTo>
                    <a:pt x="498355" y="1181899"/>
                  </a:lnTo>
                  <a:lnTo>
                    <a:pt x="546056" y="1187713"/>
                  </a:lnTo>
                  <a:lnTo>
                    <a:pt x="594842" y="1189685"/>
                  </a:lnTo>
                  <a:lnTo>
                    <a:pt x="643629" y="1187713"/>
                  </a:lnTo>
                  <a:lnTo>
                    <a:pt x="691329" y="1181899"/>
                  </a:lnTo>
                  <a:lnTo>
                    <a:pt x="737791" y="1172397"/>
                  </a:lnTo>
                  <a:lnTo>
                    <a:pt x="782860" y="1159359"/>
                  </a:lnTo>
                  <a:lnTo>
                    <a:pt x="826384" y="1142939"/>
                  </a:lnTo>
                  <a:lnTo>
                    <a:pt x="868210" y="1123290"/>
                  </a:lnTo>
                  <a:lnTo>
                    <a:pt x="908184" y="1100564"/>
                  </a:lnTo>
                  <a:lnTo>
                    <a:pt x="946153" y="1074915"/>
                  </a:lnTo>
                  <a:lnTo>
                    <a:pt x="981965" y="1046496"/>
                  </a:lnTo>
                  <a:lnTo>
                    <a:pt x="1015466" y="1015460"/>
                  </a:lnTo>
                  <a:lnTo>
                    <a:pt x="1046503" y="981960"/>
                  </a:lnTo>
                  <a:lnTo>
                    <a:pt x="1074923" y="946149"/>
                  </a:lnTo>
                  <a:lnTo>
                    <a:pt x="1100573" y="908180"/>
                  </a:lnTo>
                  <a:lnTo>
                    <a:pt x="1123300" y="868207"/>
                  </a:lnTo>
                  <a:lnTo>
                    <a:pt x="1142950" y="826382"/>
                  </a:lnTo>
                  <a:lnTo>
                    <a:pt x="1159371" y="782859"/>
                  </a:lnTo>
                  <a:lnTo>
                    <a:pt x="1172409" y="737790"/>
                  </a:lnTo>
                  <a:lnTo>
                    <a:pt x="1181912" y="691329"/>
                  </a:lnTo>
                  <a:lnTo>
                    <a:pt x="1187725" y="643629"/>
                  </a:lnTo>
                  <a:lnTo>
                    <a:pt x="1189697" y="594842"/>
                  </a:lnTo>
                  <a:lnTo>
                    <a:pt x="1187725" y="546056"/>
                  </a:lnTo>
                  <a:lnTo>
                    <a:pt x="1181912" y="498355"/>
                  </a:lnTo>
                  <a:lnTo>
                    <a:pt x="1172409" y="451894"/>
                  </a:lnTo>
                  <a:lnTo>
                    <a:pt x="1159371" y="406825"/>
                  </a:lnTo>
                  <a:lnTo>
                    <a:pt x="1142950" y="363302"/>
                  </a:lnTo>
                  <a:lnTo>
                    <a:pt x="1123300" y="321477"/>
                  </a:lnTo>
                  <a:lnTo>
                    <a:pt x="1100573" y="281504"/>
                  </a:lnTo>
                  <a:lnTo>
                    <a:pt x="1074923" y="243535"/>
                  </a:lnTo>
                  <a:lnTo>
                    <a:pt x="1046503" y="207724"/>
                  </a:lnTo>
                  <a:lnTo>
                    <a:pt x="1015466" y="174224"/>
                  </a:lnTo>
                  <a:lnTo>
                    <a:pt x="981965" y="143188"/>
                  </a:lnTo>
                  <a:lnTo>
                    <a:pt x="946153" y="114769"/>
                  </a:lnTo>
                  <a:lnTo>
                    <a:pt x="908184" y="89120"/>
                  </a:lnTo>
                  <a:lnTo>
                    <a:pt x="868210" y="66395"/>
                  </a:lnTo>
                  <a:lnTo>
                    <a:pt x="826384" y="46745"/>
                  </a:lnTo>
                  <a:lnTo>
                    <a:pt x="782860" y="30325"/>
                  </a:lnTo>
                  <a:lnTo>
                    <a:pt x="737791" y="17287"/>
                  </a:lnTo>
                  <a:lnTo>
                    <a:pt x="691329" y="7785"/>
                  </a:lnTo>
                  <a:lnTo>
                    <a:pt x="643629" y="1971"/>
                  </a:lnTo>
                  <a:lnTo>
                    <a:pt x="594842" y="0"/>
                  </a:lnTo>
                  <a:close/>
                </a:path>
              </a:pathLst>
            </a:custGeom>
            <a:solidFill>
              <a:srgbClr val="D2DEEE"/>
            </a:solidFill>
          </p:spPr>
          <p:txBody>
            <a:bodyPr wrap="square" lIns="0" tIns="0" rIns="0" bIns="0" rtlCol="0"/>
            <a:lstStyle/>
            <a:p>
              <a:endParaRPr/>
            </a:p>
          </p:txBody>
        </p:sp>
        <p:sp>
          <p:nvSpPr>
            <p:cNvPr id="5" name="object 5"/>
            <p:cNvSpPr/>
            <p:nvPr/>
          </p:nvSpPr>
          <p:spPr>
            <a:xfrm>
              <a:off x="2053026" y="2200686"/>
              <a:ext cx="295910" cy="483870"/>
            </a:xfrm>
            <a:custGeom>
              <a:avLst/>
              <a:gdLst/>
              <a:ahLst/>
              <a:cxnLst/>
              <a:rect l="l" t="t" r="r" b="b"/>
              <a:pathLst>
                <a:path w="295910" h="483869">
                  <a:moveTo>
                    <a:pt x="153500" y="483511"/>
                  </a:moveTo>
                  <a:lnTo>
                    <a:pt x="142129" y="483511"/>
                  </a:lnTo>
                  <a:lnTo>
                    <a:pt x="137155" y="480667"/>
                  </a:lnTo>
                  <a:lnTo>
                    <a:pt x="135023" y="475690"/>
                  </a:lnTo>
                  <a:lnTo>
                    <a:pt x="76750" y="353390"/>
                  </a:lnTo>
                  <a:lnTo>
                    <a:pt x="9238" y="204070"/>
                  </a:lnTo>
                  <a:lnTo>
                    <a:pt x="288" y="168606"/>
                  </a:lnTo>
                  <a:lnTo>
                    <a:pt x="0" y="132610"/>
                  </a:lnTo>
                  <a:lnTo>
                    <a:pt x="8239" y="97680"/>
                  </a:lnTo>
                  <a:lnTo>
                    <a:pt x="48879" y="37796"/>
                  </a:lnTo>
                  <a:lnTo>
                    <a:pt x="111816" y="4421"/>
                  </a:lnTo>
                  <a:lnTo>
                    <a:pt x="147815" y="0"/>
                  </a:lnTo>
                  <a:lnTo>
                    <a:pt x="183813" y="4421"/>
                  </a:lnTo>
                  <a:lnTo>
                    <a:pt x="217281" y="17242"/>
                  </a:lnTo>
                  <a:lnTo>
                    <a:pt x="246750" y="37796"/>
                  </a:lnTo>
                  <a:lnTo>
                    <a:pt x="270757" y="65416"/>
                  </a:lnTo>
                  <a:lnTo>
                    <a:pt x="281021" y="85325"/>
                  </a:lnTo>
                  <a:lnTo>
                    <a:pt x="147815" y="85325"/>
                  </a:lnTo>
                  <a:lnTo>
                    <a:pt x="122831" y="90325"/>
                  </a:lnTo>
                  <a:lnTo>
                    <a:pt x="102511" y="103990"/>
                  </a:lnTo>
                  <a:lnTo>
                    <a:pt x="88853" y="124322"/>
                  </a:lnTo>
                  <a:lnTo>
                    <a:pt x="83856" y="149319"/>
                  </a:lnTo>
                  <a:lnTo>
                    <a:pt x="88853" y="174317"/>
                  </a:lnTo>
                  <a:lnTo>
                    <a:pt x="102511" y="194649"/>
                  </a:lnTo>
                  <a:lnTo>
                    <a:pt x="122831" y="208314"/>
                  </a:lnTo>
                  <a:lnTo>
                    <a:pt x="147815" y="213313"/>
                  </a:lnTo>
                  <a:lnTo>
                    <a:pt x="282212" y="213313"/>
                  </a:lnTo>
                  <a:lnTo>
                    <a:pt x="218880" y="353390"/>
                  </a:lnTo>
                  <a:lnTo>
                    <a:pt x="160606" y="475690"/>
                  </a:lnTo>
                  <a:lnTo>
                    <a:pt x="158474" y="480667"/>
                  </a:lnTo>
                  <a:lnTo>
                    <a:pt x="153500" y="483511"/>
                  </a:lnTo>
                  <a:close/>
                </a:path>
                <a:path w="295910" h="483869">
                  <a:moveTo>
                    <a:pt x="282212" y="213313"/>
                  </a:moveTo>
                  <a:lnTo>
                    <a:pt x="147815" y="213313"/>
                  </a:lnTo>
                  <a:lnTo>
                    <a:pt x="172798" y="208314"/>
                  </a:lnTo>
                  <a:lnTo>
                    <a:pt x="193119" y="194649"/>
                  </a:lnTo>
                  <a:lnTo>
                    <a:pt x="206776" y="174317"/>
                  </a:lnTo>
                  <a:lnTo>
                    <a:pt x="211773" y="149319"/>
                  </a:lnTo>
                  <a:lnTo>
                    <a:pt x="206776" y="124322"/>
                  </a:lnTo>
                  <a:lnTo>
                    <a:pt x="193119" y="103990"/>
                  </a:lnTo>
                  <a:lnTo>
                    <a:pt x="172798" y="90325"/>
                  </a:lnTo>
                  <a:lnTo>
                    <a:pt x="147815" y="85325"/>
                  </a:lnTo>
                  <a:lnTo>
                    <a:pt x="281021" y="85325"/>
                  </a:lnTo>
                  <a:lnTo>
                    <a:pt x="287391" y="97680"/>
                  </a:lnTo>
                  <a:lnTo>
                    <a:pt x="295630" y="132610"/>
                  </a:lnTo>
                  <a:lnTo>
                    <a:pt x="295341" y="168606"/>
                  </a:lnTo>
                  <a:lnTo>
                    <a:pt x="286391" y="204070"/>
                  </a:lnTo>
                  <a:lnTo>
                    <a:pt x="282212" y="213313"/>
                  </a:lnTo>
                  <a:close/>
                </a:path>
              </a:pathLst>
            </a:custGeom>
            <a:solidFill>
              <a:srgbClr val="5B9BD4"/>
            </a:solidFill>
          </p:spPr>
          <p:txBody>
            <a:bodyPr wrap="square" lIns="0" tIns="0" rIns="0" bIns="0" rtlCol="0"/>
            <a:lstStyle/>
            <a:p>
              <a:endParaRPr/>
            </a:p>
          </p:txBody>
        </p:sp>
        <p:sp>
          <p:nvSpPr>
            <p:cNvPr id="6" name="object 6"/>
            <p:cNvSpPr/>
            <p:nvPr/>
          </p:nvSpPr>
          <p:spPr>
            <a:xfrm>
              <a:off x="1852625" y="2094026"/>
              <a:ext cx="690245" cy="690245"/>
            </a:xfrm>
            <a:custGeom>
              <a:avLst/>
              <a:gdLst/>
              <a:ahLst/>
              <a:cxnLst/>
              <a:rect l="l" t="t" r="r" b="b"/>
              <a:pathLst>
                <a:path w="690244" h="690244">
                  <a:moveTo>
                    <a:pt x="0" y="0"/>
                  </a:moveTo>
                  <a:lnTo>
                    <a:pt x="690016" y="0"/>
                  </a:lnTo>
                  <a:lnTo>
                    <a:pt x="690016" y="690016"/>
                  </a:lnTo>
                  <a:lnTo>
                    <a:pt x="0" y="690016"/>
                  </a:lnTo>
                  <a:lnTo>
                    <a:pt x="0" y="0"/>
                  </a:lnTo>
                  <a:close/>
                </a:path>
              </a:pathLst>
            </a:custGeom>
            <a:ln w="12700">
              <a:solidFill>
                <a:srgbClr val="FFFFFF"/>
              </a:solidFill>
            </a:ln>
          </p:spPr>
          <p:txBody>
            <a:bodyPr wrap="square" lIns="0" tIns="0" rIns="0" bIns="0" rtlCol="0"/>
            <a:lstStyle/>
            <a:p>
              <a:endParaRPr/>
            </a:p>
          </p:txBody>
        </p:sp>
      </p:grpSp>
      <p:sp>
        <p:nvSpPr>
          <p:cNvPr id="7" name="object 7"/>
          <p:cNvSpPr txBox="1"/>
          <p:nvPr/>
        </p:nvSpPr>
        <p:spPr>
          <a:xfrm>
            <a:off x="3034714" y="2039054"/>
            <a:ext cx="2502535" cy="764540"/>
          </a:xfrm>
          <a:prstGeom prst="rect">
            <a:avLst/>
          </a:prstGeom>
        </p:spPr>
        <p:txBody>
          <a:bodyPr vert="horz" wrap="square" lIns="0" tIns="5080" rIns="0" bIns="0" rtlCol="0">
            <a:spAutoFit/>
          </a:bodyPr>
          <a:lstStyle/>
          <a:p>
            <a:pPr marL="12700" marR="5080">
              <a:lnSpc>
                <a:spcPct val="102099"/>
              </a:lnSpc>
              <a:spcBef>
                <a:spcPts val="40"/>
              </a:spcBef>
            </a:pPr>
            <a:r>
              <a:rPr sz="2400" dirty="0">
                <a:latin typeface="Calibri"/>
                <a:cs typeface="Calibri"/>
              </a:rPr>
              <a:t>Where</a:t>
            </a:r>
            <a:r>
              <a:rPr sz="2400" spc="-45" dirty="0">
                <a:latin typeface="Calibri"/>
                <a:cs typeface="Calibri"/>
              </a:rPr>
              <a:t> </a:t>
            </a:r>
            <a:r>
              <a:rPr sz="2400" dirty="0">
                <a:latin typeface="Calibri"/>
                <a:cs typeface="Calibri"/>
              </a:rPr>
              <a:t>is</a:t>
            </a:r>
            <a:r>
              <a:rPr sz="2400" spc="-30" dirty="0">
                <a:latin typeface="Calibri"/>
                <a:cs typeface="Calibri"/>
              </a:rPr>
              <a:t> </a:t>
            </a:r>
            <a:r>
              <a:rPr sz="2400" dirty="0">
                <a:latin typeface="Calibri"/>
                <a:cs typeface="Calibri"/>
              </a:rPr>
              <a:t>it</a:t>
            </a:r>
            <a:r>
              <a:rPr sz="2400" spc="-40" dirty="0">
                <a:latin typeface="Calibri"/>
                <a:cs typeface="Calibri"/>
              </a:rPr>
              <a:t> </a:t>
            </a:r>
            <a:r>
              <a:rPr sz="2400" dirty="0">
                <a:latin typeface="Calibri"/>
                <a:cs typeface="Calibri"/>
              </a:rPr>
              <a:t>and</a:t>
            </a:r>
            <a:r>
              <a:rPr sz="2400" spc="-40" dirty="0">
                <a:latin typeface="Calibri"/>
                <a:cs typeface="Calibri"/>
              </a:rPr>
              <a:t> </a:t>
            </a:r>
            <a:r>
              <a:rPr sz="2400" spc="-25" dirty="0">
                <a:latin typeface="Calibri"/>
                <a:cs typeface="Calibri"/>
              </a:rPr>
              <a:t>how </a:t>
            </a:r>
            <a:r>
              <a:rPr sz="2400" spc="-20" dirty="0">
                <a:latin typeface="Calibri"/>
                <a:cs typeface="Calibri"/>
              </a:rPr>
              <a:t>far?</a:t>
            </a:r>
            <a:endParaRPr sz="2400">
              <a:latin typeface="Calibri"/>
              <a:cs typeface="Calibri"/>
            </a:endParaRPr>
          </a:p>
        </p:txBody>
      </p:sp>
      <p:grpSp>
        <p:nvGrpSpPr>
          <p:cNvPr id="8" name="object 8"/>
          <p:cNvGrpSpPr/>
          <p:nvPr/>
        </p:nvGrpSpPr>
        <p:grpSpPr>
          <a:xfrm>
            <a:off x="6340311" y="1844198"/>
            <a:ext cx="1189990" cy="1189990"/>
            <a:chOff x="6340311" y="1844198"/>
            <a:chExt cx="1189990" cy="1189990"/>
          </a:xfrm>
        </p:grpSpPr>
        <p:sp>
          <p:nvSpPr>
            <p:cNvPr id="9" name="object 9"/>
            <p:cNvSpPr/>
            <p:nvPr/>
          </p:nvSpPr>
          <p:spPr>
            <a:xfrm>
              <a:off x="6340311" y="1844198"/>
              <a:ext cx="1189990" cy="1189990"/>
            </a:xfrm>
            <a:custGeom>
              <a:avLst/>
              <a:gdLst/>
              <a:ahLst/>
              <a:cxnLst/>
              <a:rect l="l" t="t" r="r" b="b"/>
              <a:pathLst>
                <a:path w="1189990" h="1189989">
                  <a:moveTo>
                    <a:pt x="594842" y="0"/>
                  </a:moveTo>
                  <a:lnTo>
                    <a:pt x="546056" y="1971"/>
                  </a:lnTo>
                  <a:lnTo>
                    <a:pt x="498355" y="7785"/>
                  </a:lnTo>
                  <a:lnTo>
                    <a:pt x="451894" y="17287"/>
                  </a:lnTo>
                  <a:lnTo>
                    <a:pt x="406825" y="30325"/>
                  </a:lnTo>
                  <a:lnTo>
                    <a:pt x="363302" y="46745"/>
                  </a:lnTo>
                  <a:lnTo>
                    <a:pt x="321477" y="66395"/>
                  </a:lnTo>
                  <a:lnTo>
                    <a:pt x="281504" y="89120"/>
                  </a:lnTo>
                  <a:lnTo>
                    <a:pt x="243535" y="114769"/>
                  </a:lnTo>
                  <a:lnTo>
                    <a:pt x="207724" y="143188"/>
                  </a:lnTo>
                  <a:lnTo>
                    <a:pt x="174224" y="174224"/>
                  </a:lnTo>
                  <a:lnTo>
                    <a:pt x="143188" y="207724"/>
                  </a:lnTo>
                  <a:lnTo>
                    <a:pt x="114769" y="243535"/>
                  </a:lnTo>
                  <a:lnTo>
                    <a:pt x="89120" y="281504"/>
                  </a:lnTo>
                  <a:lnTo>
                    <a:pt x="66395" y="321477"/>
                  </a:lnTo>
                  <a:lnTo>
                    <a:pt x="46745" y="363302"/>
                  </a:lnTo>
                  <a:lnTo>
                    <a:pt x="30325" y="406825"/>
                  </a:lnTo>
                  <a:lnTo>
                    <a:pt x="17287" y="451894"/>
                  </a:lnTo>
                  <a:lnTo>
                    <a:pt x="7785" y="498355"/>
                  </a:lnTo>
                  <a:lnTo>
                    <a:pt x="1971" y="546056"/>
                  </a:lnTo>
                  <a:lnTo>
                    <a:pt x="0" y="594842"/>
                  </a:lnTo>
                  <a:lnTo>
                    <a:pt x="1971" y="643629"/>
                  </a:lnTo>
                  <a:lnTo>
                    <a:pt x="7785" y="691329"/>
                  </a:lnTo>
                  <a:lnTo>
                    <a:pt x="17287" y="737790"/>
                  </a:lnTo>
                  <a:lnTo>
                    <a:pt x="30325" y="782859"/>
                  </a:lnTo>
                  <a:lnTo>
                    <a:pt x="46745" y="826382"/>
                  </a:lnTo>
                  <a:lnTo>
                    <a:pt x="66395" y="868207"/>
                  </a:lnTo>
                  <a:lnTo>
                    <a:pt x="89120" y="908180"/>
                  </a:lnTo>
                  <a:lnTo>
                    <a:pt x="114769" y="946149"/>
                  </a:lnTo>
                  <a:lnTo>
                    <a:pt x="143188" y="981960"/>
                  </a:lnTo>
                  <a:lnTo>
                    <a:pt x="174224" y="1015460"/>
                  </a:lnTo>
                  <a:lnTo>
                    <a:pt x="207724" y="1046496"/>
                  </a:lnTo>
                  <a:lnTo>
                    <a:pt x="243535" y="1074915"/>
                  </a:lnTo>
                  <a:lnTo>
                    <a:pt x="281504" y="1100564"/>
                  </a:lnTo>
                  <a:lnTo>
                    <a:pt x="321477" y="1123290"/>
                  </a:lnTo>
                  <a:lnTo>
                    <a:pt x="363302" y="1142939"/>
                  </a:lnTo>
                  <a:lnTo>
                    <a:pt x="406825" y="1159359"/>
                  </a:lnTo>
                  <a:lnTo>
                    <a:pt x="451894" y="1172397"/>
                  </a:lnTo>
                  <a:lnTo>
                    <a:pt x="498355" y="1181899"/>
                  </a:lnTo>
                  <a:lnTo>
                    <a:pt x="546056" y="1187713"/>
                  </a:lnTo>
                  <a:lnTo>
                    <a:pt x="594842" y="1189685"/>
                  </a:lnTo>
                  <a:lnTo>
                    <a:pt x="643629" y="1187713"/>
                  </a:lnTo>
                  <a:lnTo>
                    <a:pt x="691329" y="1181899"/>
                  </a:lnTo>
                  <a:lnTo>
                    <a:pt x="737791" y="1172397"/>
                  </a:lnTo>
                  <a:lnTo>
                    <a:pt x="782860" y="1159359"/>
                  </a:lnTo>
                  <a:lnTo>
                    <a:pt x="826384" y="1142939"/>
                  </a:lnTo>
                  <a:lnTo>
                    <a:pt x="868210" y="1123290"/>
                  </a:lnTo>
                  <a:lnTo>
                    <a:pt x="908184" y="1100564"/>
                  </a:lnTo>
                  <a:lnTo>
                    <a:pt x="946153" y="1074915"/>
                  </a:lnTo>
                  <a:lnTo>
                    <a:pt x="981965" y="1046496"/>
                  </a:lnTo>
                  <a:lnTo>
                    <a:pt x="1015466" y="1015460"/>
                  </a:lnTo>
                  <a:lnTo>
                    <a:pt x="1046503" y="981960"/>
                  </a:lnTo>
                  <a:lnTo>
                    <a:pt x="1074923" y="946149"/>
                  </a:lnTo>
                  <a:lnTo>
                    <a:pt x="1100573" y="908180"/>
                  </a:lnTo>
                  <a:lnTo>
                    <a:pt x="1123300" y="868207"/>
                  </a:lnTo>
                  <a:lnTo>
                    <a:pt x="1142950" y="826382"/>
                  </a:lnTo>
                  <a:lnTo>
                    <a:pt x="1159371" y="782859"/>
                  </a:lnTo>
                  <a:lnTo>
                    <a:pt x="1172409" y="737790"/>
                  </a:lnTo>
                  <a:lnTo>
                    <a:pt x="1181912" y="691329"/>
                  </a:lnTo>
                  <a:lnTo>
                    <a:pt x="1187725" y="643629"/>
                  </a:lnTo>
                  <a:lnTo>
                    <a:pt x="1189697" y="594842"/>
                  </a:lnTo>
                  <a:lnTo>
                    <a:pt x="1187725" y="546056"/>
                  </a:lnTo>
                  <a:lnTo>
                    <a:pt x="1181912" y="498355"/>
                  </a:lnTo>
                  <a:lnTo>
                    <a:pt x="1172409" y="451894"/>
                  </a:lnTo>
                  <a:lnTo>
                    <a:pt x="1159371" y="406825"/>
                  </a:lnTo>
                  <a:lnTo>
                    <a:pt x="1142950" y="363302"/>
                  </a:lnTo>
                  <a:lnTo>
                    <a:pt x="1123300" y="321477"/>
                  </a:lnTo>
                  <a:lnTo>
                    <a:pt x="1100573" y="281504"/>
                  </a:lnTo>
                  <a:lnTo>
                    <a:pt x="1074923" y="243535"/>
                  </a:lnTo>
                  <a:lnTo>
                    <a:pt x="1046503" y="207724"/>
                  </a:lnTo>
                  <a:lnTo>
                    <a:pt x="1015466" y="174224"/>
                  </a:lnTo>
                  <a:lnTo>
                    <a:pt x="981965" y="143188"/>
                  </a:lnTo>
                  <a:lnTo>
                    <a:pt x="946153" y="114769"/>
                  </a:lnTo>
                  <a:lnTo>
                    <a:pt x="908184" y="89120"/>
                  </a:lnTo>
                  <a:lnTo>
                    <a:pt x="868210" y="66395"/>
                  </a:lnTo>
                  <a:lnTo>
                    <a:pt x="826384" y="46745"/>
                  </a:lnTo>
                  <a:lnTo>
                    <a:pt x="782860" y="30325"/>
                  </a:lnTo>
                  <a:lnTo>
                    <a:pt x="737791" y="17287"/>
                  </a:lnTo>
                  <a:lnTo>
                    <a:pt x="691329" y="7785"/>
                  </a:lnTo>
                  <a:lnTo>
                    <a:pt x="643629" y="1971"/>
                  </a:lnTo>
                  <a:lnTo>
                    <a:pt x="594842" y="0"/>
                  </a:lnTo>
                  <a:close/>
                </a:path>
              </a:pathLst>
            </a:custGeom>
            <a:solidFill>
              <a:srgbClr val="D2DEEE"/>
            </a:solidFill>
          </p:spPr>
          <p:txBody>
            <a:bodyPr wrap="square" lIns="0" tIns="0" rIns="0" bIns="0" rtlCol="0"/>
            <a:lstStyle/>
            <a:p>
              <a:endParaRPr/>
            </a:p>
          </p:txBody>
        </p:sp>
        <p:sp>
          <p:nvSpPr>
            <p:cNvPr id="10" name="object 10"/>
            <p:cNvSpPr/>
            <p:nvPr/>
          </p:nvSpPr>
          <p:spPr>
            <a:xfrm>
              <a:off x="6696744" y="2222018"/>
              <a:ext cx="483870" cy="441325"/>
            </a:xfrm>
            <a:custGeom>
              <a:avLst/>
              <a:gdLst/>
              <a:ahLst/>
              <a:cxnLst/>
              <a:rect l="l" t="t" r="r" b="b"/>
              <a:pathLst>
                <a:path w="483870" h="441325">
                  <a:moveTo>
                    <a:pt x="298472" y="42662"/>
                  </a:moveTo>
                  <a:lnTo>
                    <a:pt x="184768" y="42662"/>
                  </a:lnTo>
                  <a:lnTo>
                    <a:pt x="184768" y="28441"/>
                  </a:lnTo>
                  <a:lnTo>
                    <a:pt x="187011" y="17398"/>
                  </a:lnTo>
                  <a:lnTo>
                    <a:pt x="193119" y="8354"/>
                  </a:lnTo>
                  <a:lnTo>
                    <a:pt x="202157" y="2244"/>
                  </a:lnTo>
                  <a:lnTo>
                    <a:pt x="213194" y="0"/>
                  </a:lnTo>
                  <a:lnTo>
                    <a:pt x="270046" y="0"/>
                  </a:lnTo>
                  <a:lnTo>
                    <a:pt x="281084" y="2244"/>
                  </a:lnTo>
                  <a:lnTo>
                    <a:pt x="290122" y="8354"/>
                  </a:lnTo>
                  <a:lnTo>
                    <a:pt x="296229" y="17398"/>
                  </a:lnTo>
                  <a:lnTo>
                    <a:pt x="298472" y="28441"/>
                  </a:lnTo>
                  <a:lnTo>
                    <a:pt x="298472" y="42662"/>
                  </a:lnTo>
                  <a:close/>
                </a:path>
                <a:path w="483870" h="441325">
                  <a:moveTo>
                    <a:pt x="454815" y="362633"/>
                  </a:moveTo>
                  <a:lnTo>
                    <a:pt x="28425" y="362633"/>
                  </a:lnTo>
                  <a:lnTo>
                    <a:pt x="17388" y="360389"/>
                  </a:lnTo>
                  <a:lnTo>
                    <a:pt x="8350" y="354278"/>
                  </a:lnTo>
                  <a:lnTo>
                    <a:pt x="2242" y="345235"/>
                  </a:lnTo>
                  <a:lnTo>
                    <a:pt x="0" y="334191"/>
                  </a:lnTo>
                  <a:lnTo>
                    <a:pt x="0" y="220424"/>
                  </a:lnTo>
                  <a:lnTo>
                    <a:pt x="3364" y="203859"/>
                  </a:lnTo>
                  <a:lnTo>
                    <a:pt x="12525" y="190293"/>
                  </a:lnTo>
                  <a:lnTo>
                    <a:pt x="26083" y="181128"/>
                  </a:lnTo>
                  <a:lnTo>
                    <a:pt x="42638" y="177761"/>
                  </a:lnTo>
                  <a:lnTo>
                    <a:pt x="88831" y="68971"/>
                  </a:lnTo>
                  <a:lnTo>
                    <a:pt x="95238" y="57961"/>
                  </a:lnTo>
                  <a:lnTo>
                    <a:pt x="104376" y="49684"/>
                  </a:lnTo>
                  <a:lnTo>
                    <a:pt x="115513" y="44473"/>
                  </a:lnTo>
                  <a:lnTo>
                    <a:pt x="127916" y="42662"/>
                  </a:lnTo>
                  <a:lnTo>
                    <a:pt x="355324" y="42662"/>
                  </a:lnTo>
                  <a:lnTo>
                    <a:pt x="394410" y="68971"/>
                  </a:lnTo>
                  <a:lnTo>
                    <a:pt x="395316" y="71104"/>
                  </a:lnTo>
                  <a:lnTo>
                    <a:pt x="121521" y="71104"/>
                  </a:lnTo>
                  <a:lnTo>
                    <a:pt x="116546" y="74659"/>
                  </a:lnTo>
                  <a:lnTo>
                    <a:pt x="114414" y="79637"/>
                  </a:lnTo>
                  <a:lnTo>
                    <a:pt x="73196" y="177761"/>
                  </a:lnTo>
                  <a:lnTo>
                    <a:pt x="440602" y="177761"/>
                  </a:lnTo>
                  <a:lnTo>
                    <a:pt x="457158" y="181128"/>
                  </a:lnTo>
                  <a:lnTo>
                    <a:pt x="470716" y="190293"/>
                  </a:lnTo>
                  <a:lnTo>
                    <a:pt x="479877" y="203859"/>
                  </a:lnTo>
                  <a:lnTo>
                    <a:pt x="483241" y="220424"/>
                  </a:lnTo>
                  <a:lnTo>
                    <a:pt x="49034" y="220424"/>
                  </a:lnTo>
                  <a:lnTo>
                    <a:pt x="42638" y="226823"/>
                  </a:lnTo>
                  <a:lnTo>
                    <a:pt x="42638" y="256687"/>
                  </a:lnTo>
                  <a:lnTo>
                    <a:pt x="49034" y="263087"/>
                  </a:lnTo>
                  <a:lnTo>
                    <a:pt x="483241" y="263087"/>
                  </a:lnTo>
                  <a:lnTo>
                    <a:pt x="483241" y="334191"/>
                  </a:lnTo>
                  <a:lnTo>
                    <a:pt x="480998" y="345235"/>
                  </a:lnTo>
                  <a:lnTo>
                    <a:pt x="474891" y="354278"/>
                  </a:lnTo>
                  <a:lnTo>
                    <a:pt x="465853" y="360389"/>
                  </a:lnTo>
                  <a:lnTo>
                    <a:pt x="454815" y="362633"/>
                  </a:lnTo>
                  <a:close/>
                </a:path>
                <a:path w="483870" h="441325">
                  <a:moveTo>
                    <a:pt x="440602" y="177761"/>
                  </a:moveTo>
                  <a:lnTo>
                    <a:pt x="410044" y="177761"/>
                  </a:lnTo>
                  <a:lnTo>
                    <a:pt x="367405" y="79637"/>
                  </a:lnTo>
                  <a:lnTo>
                    <a:pt x="365273" y="74659"/>
                  </a:lnTo>
                  <a:lnTo>
                    <a:pt x="360299" y="71104"/>
                  </a:lnTo>
                  <a:lnTo>
                    <a:pt x="395316" y="71104"/>
                  </a:lnTo>
                  <a:lnTo>
                    <a:pt x="440602" y="177761"/>
                  </a:lnTo>
                  <a:close/>
                </a:path>
                <a:path w="483870" h="441325">
                  <a:moveTo>
                    <a:pt x="375933" y="263087"/>
                  </a:moveTo>
                  <a:lnTo>
                    <a:pt x="107308" y="263087"/>
                  </a:lnTo>
                  <a:lnTo>
                    <a:pt x="113703" y="256687"/>
                  </a:lnTo>
                  <a:lnTo>
                    <a:pt x="113703" y="226823"/>
                  </a:lnTo>
                  <a:lnTo>
                    <a:pt x="107308" y="220424"/>
                  </a:lnTo>
                  <a:lnTo>
                    <a:pt x="375933" y="220424"/>
                  </a:lnTo>
                  <a:lnTo>
                    <a:pt x="369537" y="226823"/>
                  </a:lnTo>
                  <a:lnTo>
                    <a:pt x="369537" y="256687"/>
                  </a:lnTo>
                  <a:lnTo>
                    <a:pt x="375933" y="263087"/>
                  </a:lnTo>
                  <a:close/>
                </a:path>
                <a:path w="483870" h="441325">
                  <a:moveTo>
                    <a:pt x="483241" y="263087"/>
                  </a:moveTo>
                  <a:lnTo>
                    <a:pt x="434206" y="263087"/>
                  </a:lnTo>
                  <a:lnTo>
                    <a:pt x="440602" y="256687"/>
                  </a:lnTo>
                  <a:lnTo>
                    <a:pt x="440602" y="226823"/>
                  </a:lnTo>
                  <a:lnTo>
                    <a:pt x="434206" y="220424"/>
                  </a:lnTo>
                  <a:lnTo>
                    <a:pt x="483241" y="220424"/>
                  </a:lnTo>
                  <a:lnTo>
                    <a:pt x="483241" y="263087"/>
                  </a:lnTo>
                  <a:close/>
                </a:path>
                <a:path w="483870" h="441325">
                  <a:moveTo>
                    <a:pt x="85277" y="440848"/>
                  </a:moveTo>
                  <a:lnTo>
                    <a:pt x="71064" y="440848"/>
                  </a:lnTo>
                  <a:lnTo>
                    <a:pt x="60027" y="438604"/>
                  </a:lnTo>
                  <a:lnTo>
                    <a:pt x="50989" y="432494"/>
                  </a:lnTo>
                  <a:lnTo>
                    <a:pt x="44881" y="423450"/>
                  </a:lnTo>
                  <a:lnTo>
                    <a:pt x="42638" y="412407"/>
                  </a:lnTo>
                  <a:lnTo>
                    <a:pt x="42638" y="362633"/>
                  </a:lnTo>
                  <a:lnTo>
                    <a:pt x="113703" y="362633"/>
                  </a:lnTo>
                  <a:lnTo>
                    <a:pt x="113703" y="412407"/>
                  </a:lnTo>
                  <a:lnTo>
                    <a:pt x="111460" y="423450"/>
                  </a:lnTo>
                  <a:lnTo>
                    <a:pt x="105353" y="432494"/>
                  </a:lnTo>
                  <a:lnTo>
                    <a:pt x="96315" y="438604"/>
                  </a:lnTo>
                  <a:lnTo>
                    <a:pt x="85277" y="440848"/>
                  </a:lnTo>
                  <a:close/>
                </a:path>
                <a:path w="483870" h="441325">
                  <a:moveTo>
                    <a:pt x="412176" y="440848"/>
                  </a:moveTo>
                  <a:lnTo>
                    <a:pt x="397963" y="440848"/>
                  </a:lnTo>
                  <a:lnTo>
                    <a:pt x="386926" y="438604"/>
                  </a:lnTo>
                  <a:lnTo>
                    <a:pt x="377887" y="432494"/>
                  </a:lnTo>
                  <a:lnTo>
                    <a:pt x="371780" y="423450"/>
                  </a:lnTo>
                  <a:lnTo>
                    <a:pt x="369537" y="412407"/>
                  </a:lnTo>
                  <a:lnTo>
                    <a:pt x="369537" y="362633"/>
                  </a:lnTo>
                  <a:lnTo>
                    <a:pt x="440602" y="362633"/>
                  </a:lnTo>
                  <a:lnTo>
                    <a:pt x="440602" y="412407"/>
                  </a:lnTo>
                  <a:lnTo>
                    <a:pt x="438359" y="423450"/>
                  </a:lnTo>
                  <a:lnTo>
                    <a:pt x="432252" y="432494"/>
                  </a:lnTo>
                  <a:lnTo>
                    <a:pt x="423214" y="438604"/>
                  </a:lnTo>
                  <a:lnTo>
                    <a:pt x="412176" y="440848"/>
                  </a:lnTo>
                  <a:close/>
                </a:path>
              </a:pathLst>
            </a:custGeom>
            <a:solidFill>
              <a:srgbClr val="52C9B8"/>
            </a:solidFill>
          </p:spPr>
          <p:txBody>
            <a:bodyPr wrap="square" lIns="0" tIns="0" rIns="0" bIns="0" rtlCol="0"/>
            <a:lstStyle/>
            <a:p>
              <a:endParaRPr/>
            </a:p>
          </p:txBody>
        </p:sp>
        <p:sp>
          <p:nvSpPr>
            <p:cNvPr id="11" name="object 11"/>
            <p:cNvSpPr/>
            <p:nvPr/>
          </p:nvSpPr>
          <p:spPr>
            <a:xfrm>
              <a:off x="6590144" y="2094026"/>
              <a:ext cx="690245" cy="690245"/>
            </a:xfrm>
            <a:custGeom>
              <a:avLst/>
              <a:gdLst/>
              <a:ahLst/>
              <a:cxnLst/>
              <a:rect l="l" t="t" r="r" b="b"/>
              <a:pathLst>
                <a:path w="690245" h="690244">
                  <a:moveTo>
                    <a:pt x="0" y="0"/>
                  </a:moveTo>
                  <a:lnTo>
                    <a:pt x="690016" y="0"/>
                  </a:lnTo>
                  <a:lnTo>
                    <a:pt x="690016" y="690016"/>
                  </a:lnTo>
                  <a:lnTo>
                    <a:pt x="0" y="690016"/>
                  </a:lnTo>
                  <a:lnTo>
                    <a:pt x="0" y="0"/>
                  </a:lnTo>
                  <a:close/>
                </a:path>
              </a:pathLst>
            </a:custGeom>
            <a:ln w="12700">
              <a:solidFill>
                <a:srgbClr val="FFFFFF"/>
              </a:solidFill>
            </a:ln>
          </p:spPr>
          <p:txBody>
            <a:bodyPr wrap="square" lIns="0" tIns="0" rIns="0" bIns="0" rtlCol="0"/>
            <a:lstStyle/>
            <a:p>
              <a:endParaRPr/>
            </a:p>
          </p:txBody>
        </p:sp>
      </p:grpSp>
      <p:grpSp>
        <p:nvGrpSpPr>
          <p:cNvPr id="12" name="object 12"/>
          <p:cNvGrpSpPr/>
          <p:nvPr/>
        </p:nvGrpSpPr>
        <p:grpSpPr>
          <a:xfrm>
            <a:off x="1602788" y="3528839"/>
            <a:ext cx="1189990" cy="1189990"/>
            <a:chOff x="1602788" y="3528839"/>
            <a:chExt cx="1189990" cy="1189990"/>
          </a:xfrm>
        </p:grpSpPr>
        <p:sp>
          <p:nvSpPr>
            <p:cNvPr id="13" name="object 13"/>
            <p:cNvSpPr/>
            <p:nvPr/>
          </p:nvSpPr>
          <p:spPr>
            <a:xfrm>
              <a:off x="1602788" y="3528839"/>
              <a:ext cx="1189990" cy="1189990"/>
            </a:xfrm>
            <a:custGeom>
              <a:avLst/>
              <a:gdLst/>
              <a:ahLst/>
              <a:cxnLst/>
              <a:rect l="l" t="t" r="r" b="b"/>
              <a:pathLst>
                <a:path w="1189989" h="1189989">
                  <a:moveTo>
                    <a:pt x="594842" y="0"/>
                  </a:moveTo>
                  <a:lnTo>
                    <a:pt x="546056" y="1971"/>
                  </a:lnTo>
                  <a:lnTo>
                    <a:pt x="498355" y="7785"/>
                  </a:lnTo>
                  <a:lnTo>
                    <a:pt x="451894" y="17287"/>
                  </a:lnTo>
                  <a:lnTo>
                    <a:pt x="406825" y="30325"/>
                  </a:lnTo>
                  <a:lnTo>
                    <a:pt x="363302" y="46745"/>
                  </a:lnTo>
                  <a:lnTo>
                    <a:pt x="321477" y="66395"/>
                  </a:lnTo>
                  <a:lnTo>
                    <a:pt x="281504" y="89120"/>
                  </a:lnTo>
                  <a:lnTo>
                    <a:pt x="243535" y="114769"/>
                  </a:lnTo>
                  <a:lnTo>
                    <a:pt x="207724" y="143188"/>
                  </a:lnTo>
                  <a:lnTo>
                    <a:pt x="174224" y="174224"/>
                  </a:lnTo>
                  <a:lnTo>
                    <a:pt x="143188" y="207724"/>
                  </a:lnTo>
                  <a:lnTo>
                    <a:pt x="114769" y="243535"/>
                  </a:lnTo>
                  <a:lnTo>
                    <a:pt x="89120" y="281504"/>
                  </a:lnTo>
                  <a:lnTo>
                    <a:pt x="66395" y="321477"/>
                  </a:lnTo>
                  <a:lnTo>
                    <a:pt x="46745" y="363302"/>
                  </a:lnTo>
                  <a:lnTo>
                    <a:pt x="30325" y="406825"/>
                  </a:lnTo>
                  <a:lnTo>
                    <a:pt x="17287" y="451894"/>
                  </a:lnTo>
                  <a:lnTo>
                    <a:pt x="7785" y="498355"/>
                  </a:lnTo>
                  <a:lnTo>
                    <a:pt x="1971" y="546056"/>
                  </a:lnTo>
                  <a:lnTo>
                    <a:pt x="0" y="594842"/>
                  </a:lnTo>
                  <a:lnTo>
                    <a:pt x="1971" y="643629"/>
                  </a:lnTo>
                  <a:lnTo>
                    <a:pt x="7785" y="691329"/>
                  </a:lnTo>
                  <a:lnTo>
                    <a:pt x="17287" y="737790"/>
                  </a:lnTo>
                  <a:lnTo>
                    <a:pt x="30325" y="782859"/>
                  </a:lnTo>
                  <a:lnTo>
                    <a:pt x="46745" y="826382"/>
                  </a:lnTo>
                  <a:lnTo>
                    <a:pt x="66395" y="868207"/>
                  </a:lnTo>
                  <a:lnTo>
                    <a:pt x="89120" y="908180"/>
                  </a:lnTo>
                  <a:lnTo>
                    <a:pt x="114769" y="946149"/>
                  </a:lnTo>
                  <a:lnTo>
                    <a:pt x="143188" y="981960"/>
                  </a:lnTo>
                  <a:lnTo>
                    <a:pt x="174224" y="1015460"/>
                  </a:lnTo>
                  <a:lnTo>
                    <a:pt x="207724" y="1046496"/>
                  </a:lnTo>
                  <a:lnTo>
                    <a:pt x="243535" y="1074915"/>
                  </a:lnTo>
                  <a:lnTo>
                    <a:pt x="281504" y="1100564"/>
                  </a:lnTo>
                  <a:lnTo>
                    <a:pt x="321477" y="1123290"/>
                  </a:lnTo>
                  <a:lnTo>
                    <a:pt x="363302" y="1142939"/>
                  </a:lnTo>
                  <a:lnTo>
                    <a:pt x="406825" y="1159359"/>
                  </a:lnTo>
                  <a:lnTo>
                    <a:pt x="451894" y="1172397"/>
                  </a:lnTo>
                  <a:lnTo>
                    <a:pt x="498355" y="1181899"/>
                  </a:lnTo>
                  <a:lnTo>
                    <a:pt x="546056" y="1187713"/>
                  </a:lnTo>
                  <a:lnTo>
                    <a:pt x="594842" y="1189685"/>
                  </a:lnTo>
                  <a:lnTo>
                    <a:pt x="643629" y="1187713"/>
                  </a:lnTo>
                  <a:lnTo>
                    <a:pt x="691329" y="1181899"/>
                  </a:lnTo>
                  <a:lnTo>
                    <a:pt x="737791" y="1172397"/>
                  </a:lnTo>
                  <a:lnTo>
                    <a:pt x="782860" y="1159359"/>
                  </a:lnTo>
                  <a:lnTo>
                    <a:pt x="826384" y="1142939"/>
                  </a:lnTo>
                  <a:lnTo>
                    <a:pt x="868210" y="1123290"/>
                  </a:lnTo>
                  <a:lnTo>
                    <a:pt x="908184" y="1100564"/>
                  </a:lnTo>
                  <a:lnTo>
                    <a:pt x="946153" y="1074915"/>
                  </a:lnTo>
                  <a:lnTo>
                    <a:pt x="981965" y="1046496"/>
                  </a:lnTo>
                  <a:lnTo>
                    <a:pt x="1015466" y="1015460"/>
                  </a:lnTo>
                  <a:lnTo>
                    <a:pt x="1046503" y="981960"/>
                  </a:lnTo>
                  <a:lnTo>
                    <a:pt x="1074923" y="946149"/>
                  </a:lnTo>
                  <a:lnTo>
                    <a:pt x="1100573" y="908180"/>
                  </a:lnTo>
                  <a:lnTo>
                    <a:pt x="1123300" y="868207"/>
                  </a:lnTo>
                  <a:lnTo>
                    <a:pt x="1142950" y="826382"/>
                  </a:lnTo>
                  <a:lnTo>
                    <a:pt x="1159371" y="782859"/>
                  </a:lnTo>
                  <a:lnTo>
                    <a:pt x="1172409" y="737790"/>
                  </a:lnTo>
                  <a:lnTo>
                    <a:pt x="1181912" y="691329"/>
                  </a:lnTo>
                  <a:lnTo>
                    <a:pt x="1187725" y="643629"/>
                  </a:lnTo>
                  <a:lnTo>
                    <a:pt x="1189697" y="594842"/>
                  </a:lnTo>
                  <a:lnTo>
                    <a:pt x="1187725" y="546056"/>
                  </a:lnTo>
                  <a:lnTo>
                    <a:pt x="1181912" y="498355"/>
                  </a:lnTo>
                  <a:lnTo>
                    <a:pt x="1172409" y="451894"/>
                  </a:lnTo>
                  <a:lnTo>
                    <a:pt x="1159371" y="406825"/>
                  </a:lnTo>
                  <a:lnTo>
                    <a:pt x="1142950" y="363302"/>
                  </a:lnTo>
                  <a:lnTo>
                    <a:pt x="1123300" y="321477"/>
                  </a:lnTo>
                  <a:lnTo>
                    <a:pt x="1100573" y="281504"/>
                  </a:lnTo>
                  <a:lnTo>
                    <a:pt x="1074923" y="243535"/>
                  </a:lnTo>
                  <a:lnTo>
                    <a:pt x="1046503" y="207724"/>
                  </a:lnTo>
                  <a:lnTo>
                    <a:pt x="1015466" y="174224"/>
                  </a:lnTo>
                  <a:lnTo>
                    <a:pt x="981965" y="143188"/>
                  </a:lnTo>
                  <a:lnTo>
                    <a:pt x="946153" y="114769"/>
                  </a:lnTo>
                  <a:lnTo>
                    <a:pt x="908184" y="89120"/>
                  </a:lnTo>
                  <a:lnTo>
                    <a:pt x="868210" y="66395"/>
                  </a:lnTo>
                  <a:lnTo>
                    <a:pt x="826384" y="46745"/>
                  </a:lnTo>
                  <a:lnTo>
                    <a:pt x="782860" y="30325"/>
                  </a:lnTo>
                  <a:lnTo>
                    <a:pt x="737791" y="17287"/>
                  </a:lnTo>
                  <a:lnTo>
                    <a:pt x="691329" y="7785"/>
                  </a:lnTo>
                  <a:lnTo>
                    <a:pt x="643629" y="1971"/>
                  </a:lnTo>
                  <a:lnTo>
                    <a:pt x="594842" y="0"/>
                  </a:lnTo>
                  <a:close/>
                </a:path>
              </a:pathLst>
            </a:custGeom>
            <a:solidFill>
              <a:srgbClr val="D2DEEE"/>
            </a:solidFill>
          </p:spPr>
          <p:txBody>
            <a:bodyPr wrap="square" lIns="0" tIns="0" rIns="0" bIns="0" rtlCol="0"/>
            <a:lstStyle/>
            <a:p>
              <a:endParaRPr/>
            </a:p>
          </p:txBody>
        </p:sp>
        <p:sp>
          <p:nvSpPr>
            <p:cNvPr id="14" name="object 14"/>
            <p:cNvSpPr/>
            <p:nvPr/>
          </p:nvSpPr>
          <p:spPr>
            <a:xfrm>
              <a:off x="1898103" y="3824185"/>
              <a:ext cx="605155" cy="606425"/>
            </a:xfrm>
            <a:custGeom>
              <a:avLst/>
              <a:gdLst/>
              <a:ahLst/>
              <a:cxnLst/>
              <a:rect l="l" t="t" r="r" b="b"/>
              <a:pathLst>
                <a:path w="605155" h="606425">
                  <a:moveTo>
                    <a:pt x="299605" y="193776"/>
                  </a:moveTo>
                  <a:lnTo>
                    <a:pt x="278587" y="142189"/>
                  </a:lnTo>
                  <a:lnTo>
                    <a:pt x="207987" y="71996"/>
                  </a:lnTo>
                  <a:lnTo>
                    <a:pt x="160959" y="35191"/>
                  </a:lnTo>
                  <a:lnTo>
                    <a:pt x="125107" y="9601"/>
                  </a:lnTo>
                  <a:lnTo>
                    <a:pt x="110858" y="0"/>
                  </a:lnTo>
                  <a:lnTo>
                    <a:pt x="98069" y="12801"/>
                  </a:lnTo>
                  <a:lnTo>
                    <a:pt x="245884" y="160693"/>
                  </a:lnTo>
                  <a:lnTo>
                    <a:pt x="245884" y="167093"/>
                  </a:lnTo>
                  <a:lnTo>
                    <a:pt x="237350" y="175628"/>
                  </a:lnTo>
                  <a:lnTo>
                    <a:pt x="230949" y="175628"/>
                  </a:lnTo>
                  <a:lnTo>
                    <a:pt x="83134" y="27736"/>
                  </a:lnTo>
                  <a:lnTo>
                    <a:pt x="63246" y="47637"/>
                  </a:lnTo>
                  <a:lnTo>
                    <a:pt x="211061" y="195541"/>
                  </a:lnTo>
                  <a:lnTo>
                    <a:pt x="211061" y="201942"/>
                  </a:lnTo>
                  <a:lnTo>
                    <a:pt x="202526" y="210464"/>
                  </a:lnTo>
                  <a:lnTo>
                    <a:pt x="196138" y="210464"/>
                  </a:lnTo>
                  <a:lnTo>
                    <a:pt x="48323" y="62572"/>
                  </a:lnTo>
                  <a:lnTo>
                    <a:pt x="28422" y="82486"/>
                  </a:lnTo>
                  <a:lnTo>
                    <a:pt x="176237" y="230378"/>
                  </a:lnTo>
                  <a:lnTo>
                    <a:pt x="176237" y="236778"/>
                  </a:lnTo>
                  <a:lnTo>
                    <a:pt x="167703" y="245313"/>
                  </a:lnTo>
                  <a:lnTo>
                    <a:pt x="161315" y="245313"/>
                  </a:lnTo>
                  <a:lnTo>
                    <a:pt x="12788" y="98120"/>
                  </a:lnTo>
                  <a:lnTo>
                    <a:pt x="0" y="110921"/>
                  </a:lnTo>
                  <a:lnTo>
                    <a:pt x="35763" y="164401"/>
                  </a:lnTo>
                  <a:lnTo>
                    <a:pt x="59601" y="197408"/>
                  </a:lnTo>
                  <a:lnTo>
                    <a:pt x="114414" y="256692"/>
                  </a:lnTo>
                  <a:lnTo>
                    <a:pt x="167703" y="293839"/>
                  </a:lnTo>
                  <a:lnTo>
                    <a:pt x="192963" y="300482"/>
                  </a:lnTo>
                  <a:lnTo>
                    <a:pt x="216738" y="300062"/>
                  </a:lnTo>
                  <a:lnTo>
                    <a:pt x="224358" y="298450"/>
                  </a:lnTo>
                  <a:lnTo>
                    <a:pt x="229717" y="297840"/>
                  </a:lnTo>
                  <a:lnTo>
                    <a:pt x="235331" y="298157"/>
                  </a:lnTo>
                  <a:lnTo>
                    <a:pt x="243751" y="299351"/>
                  </a:lnTo>
                  <a:lnTo>
                    <a:pt x="298462" y="244602"/>
                  </a:lnTo>
                  <a:lnTo>
                    <a:pt x="297675" y="234683"/>
                  </a:lnTo>
                  <a:lnTo>
                    <a:pt x="298018" y="226021"/>
                  </a:lnTo>
                  <a:lnTo>
                    <a:pt x="298767" y="219900"/>
                  </a:lnTo>
                  <a:lnTo>
                    <a:pt x="299173" y="217576"/>
                  </a:lnTo>
                  <a:lnTo>
                    <a:pt x="299605" y="193776"/>
                  </a:lnTo>
                  <a:close/>
                </a:path>
                <a:path w="605155" h="606425">
                  <a:moveTo>
                    <a:pt x="584327" y="75907"/>
                  </a:moveTo>
                  <a:lnTo>
                    <a:pt x="582942" y="52082"/>
                  </a:lnTo>
                  <a:lnTo>
                    <a:pt x="579170" y="44792"/>
                  </a:lnTo>
                  <a:lnTo>
                    <a:pt x="569645" y="38392"/>
                  </a:lnTo>
                  <a:lnTo>
                    <a:pt x="558914" y="36258"/>
                  </a:lnTo>
                  <a:lnTo>
                    <a:pt x="548195" y="38392"/>
                  </a:lnTo>
                  <a:lnTo>
                    <a:pt x="538670" y="44792"/>
                  </a:lnTo>
                  <a:lnTo>
                    <a:pt x="269328" y="314286"/>
                  </a:lnTo>
                  <a:lnTo>
                    <a:pt x="34810" y="533285"/>
                  </a:lnTo>
                  <a:lnTo>
                    <a:pt x="25615" y="547230"/>
                  </a:lnTo>
                  <a:lnTo>
                    <a:pt x="22555" y="563232"/>
                  </a:lnTo>
                  <a:lnTo>
                    <a:pt x="25615" y="579386"/>
                  </a:lnTo>
                  <a:lnTo>
                    <a:pt x="34810" y="593725"/>
                  </a:lnTo>
                  <a:lnTo>
                    <a:pt x="48755" y="602919"/>
                  </a:lnTo>
                  <a:lnTo>
                    <a:pt x="64757" y="605993"/>
                  </a:lnTo>
                  <a:lnTo>
                    <a:pt x="80886" y="602919"/>
                  </a:lnTo>
                  <a:lnTo>
                    <a:pt x="95224" y="593725"/>
                  </a:lnTo>
                  <a:lnTo>
                    <a:pt x="309130" y="359079"/>
                  </a:lnTo>
                  <a:lnTo>
                    <a:pt x="319862" y="364032"/>
                  </a:lnTo>
                  <a:lnTo>
                    <a:pt x="333730" y="369392"/>
                  </a:lnTo>
                  <a:lnTo>
                    <a:pt x="347205" y="372071"/>
                  </a:lnTo>
                  <a:lnTo>
                    <a:pt x="356743" y="369036"/>
                  </a:lnTo>
                  <a:lnTo>
                    <a:pt x="520192" y="184873"/>
                  </a:lnTo>
                  <a:lnTo>
                    <a:pt x="568375" y="119189"/>
                  </a:lnTo>
                  <a:lnTo>
                    <a:pt x="584327" y="75907"/>
                  </a:lnTo>
                  <a:close/>
                </a:path>
                <a:path w="605155" h="606425">
                  <a:moveTo>
                    <a:pt x="605028" y="563232"/>
                  </a:moveTo>
                  <a:lnTo>
                    <a:pt x="601878" y="547230"/>
                  </a:lnTo>
                  <a:lnTo>
                    <a:pt x="592670" y="533285"/>
                  </a:lnTo>
                  <a:lnTo>
                    <a:pt x="405777" y="356235"/>
                  </a:lnTo>
                  <a:lnTo>
                    <a:pt x="377355" y="388226"/>
                  </a:lnTo>
                  <a:lnTo>
                    <a:pt x="372935" y="392125"/>
                  </a:lnTo>
                  <a:lnTo>
                    <a:pt x="367042" y="395871"/>
                  </a:lnTo>
                  <a:lnTo>
                    <a:pt x="359562" y="398830"/>
                  </a:lnTo>
                  <a:lnTo>
                    <a:pt x="350342" y="400316"/>
                  </a:lnTo>
                  <a:lnTo>
                    <a:pt x="532980" y="593725"/>
                  </a:lnTo>
                  <a:lnTo>
                    <a:pt x="547319" y="602919"/>
                  </a:lnTo>
                  <a:lnTo>
                    <a:pt x="563448" y="605993"/>
                  </a:lnTo>
                  <a:lnTo>
                    <a:pt x="579450" y="602919"/>
                  </a:lnTo>
                  <a:lnTo>
                    <a:pt x="593382" y="593725"/>
                  </a:lnTo>
                  <a:lnTo>
                    <a:pt x="602170" y="579386"/>
                  </a:lnTo>
                  <a:lnTo>
                    <a:pt x="605028" y="563232"/>
                  </a:lnTo>
                  <a:close/>
                </a:path>
              </a:pathLst>
            </a:custGeom>
            <a:solidFill>
              <a:srgbClr val="48BE63"/>
            </a:solidFill>
          </p:spPr>
          <p:txBody>
            <a:bodyPr wrap="square" lIns="0" tIns="0" rIns="0" bIns="0" rtlCol="0"/>
            <a:lstStyle/>
            <a:p>
              <a:endParaRPr/>
            </a:p>
          </p:txBody>
        </p:sp>
        <p:sp>
          <p:nvSpPr>
            <p:cNvPr id="15" name="object 15"/>
            <p:cNvSpPr/>
            <p:nvPr/>
          </p:nvSpPr>
          <p:spPr>
            <a:xfrm>
              <a:off x="1852625" y="3778668"/>
              <a:ext cx="690245" cy="690245"/>
            </a:xfrm>
            <a:custGeom>
              <a:avLst/>
              <a:gdLst/>
              <a:ahLst/>
              <a:cxnLst/>
              <a:rect l="l" t="t" r="r" b="b"/>
              <a:pathLst>
                <a:path w="690244" h="690245">
                  <a:moveTo>
                    <a:pt x="0" y="0"/>
                  </a:moveTo>
                  <a:lnTo>
                    <a:pt x="690016" y="0"/>
                  </a:lnTo>
                  <a:lnTo>
                    <a:pt x="690016" y="690016"/>
                  </a:lnTo>
                  <a:lnTo>
                    <a:pt x="0" y="690016"/>
                  </a:lnTo>
                  <a:lnTo>
                    <a:pt x="0" y="0"/>
                  </a:lnTo>
                  <a:close/>
                </a:path>
              </a:pathLst>
            </a:custGeom>
            <a:ln w="12700">
              <a:solidFill>
                <a:srgbClr val="FFFFFF"/>
              </a:solidFill>
            </a:ln>
          </p:spPr>
          <p:txBody>
            <a:bodyPr wrap="square" lIns="0" tIns="0" rIns="0" bIns="0" rtlCol="0"/>
            <a:lstStyle/>
            <a:p>
              <a:endParaRPr/>
            </a:p>
          </p:txBody>
        </p:sp>
      </p:grpSp>
      <p:sp>
        <p:nvSpPr>
          <p:cNvPr id="16" name="object 16"/>
          <p:cNvSpPr txBox="1"/>
          <p:nvPr/>
        </p:nvSpPr>
        <p:spPr>
          <a:xfrm>
            <a:off x="3034714" y="3723697"/>
            <a:ext cx="2532380" cy="764540"/>
          </a:xfrm>
          <a:prstGeom prst="rect">
            <a:avLst/>
          </a:prstGeom>
        </p:spPr>
        <p:txBody>
          <a:bodyPr vert="horz" wrap="square" lIns="0" tIns="5080" rIns="0" bIns="0" rtlCol="0">
            <a:spAutoFit/>
          </a:bodyPr>
          <a:lstStyle/>
          <a:p>
            <a:pPr marL="12700" marR="5080">
              <a:lnSpc>
                <a:spcPct val="102099"/>
              </a:lnSpc>
              <a:spcBef>
                <a:spcPts val="40"/>
              </a:spcBef>
            </a:pPr>
            <a:r>
              <a:rPr sz="2400" dirty="0">
                <a:latin typeface="Calibri"/>
                <a:cs typeface="Calibri"/>
              </a:rPr>
              <a:t>Will</a:t>
            </a:r>
            <a:r>
              <a:rPr sz="2400" spc="-35" dirty="0">
                <a:latin typeface="Calibri"/>
                <a:cs typeface="Calibri"/>
              </a:rPr>
              <a:t> </a:t>
            </a:r>
            <a:r>
              <a:rPr sz="2400" dirty="0">
                <a:latin typeface="Calibri"/>
                <a:cs typeface="Calibri"/>
              </a:rPr>
              <a:t>the</a:t>
            </a:r>
            <a:r>
              <a:rPr sz="2400" spc="-25" dirty="0">
                <a:latin typeface="Calibri"/>
                <a:cs typeface="Calibri"/>
              </a:rPr>
              <a:t> </a:t>
            </a:r>
            <a:r>
              <a:rPr sz="2400" dirty="0">
                <a:latin typeface="Calibri"/>
                <a:cs typeface="Calibri"/>
              </a:rPr>
              <a:t>trip</a:t>
            </a:r>
            <a:r>
              <a:rPr sz="2400" spc="-30" dirty="0">
                <a:latin typeface="Calibri"/>
                <a:cs typeface="Calibri"/>
              </a:rPr>
              <a:t> </a:t>
            </a:r>
            <a:r>
              <a:rPr sz="2400" spc="-10" dirty="0">
                <a:latin typeface="Calibri"/>
                <a:cs typeface="Calibri"/>
              </a:rPr>
              <a:t>require </a:t>
            </a:r>
            <a:r>
              <a:rPr sz="2400" dirty="0">
                <a:latin typeface="Calibri"/>
                <a:cs typeface="Calibri"/>
              </a:rPr>
              <a:t>food</a:t>
            </a:r>
            <a:r>
              <a:rPr sz="2400" spc="-70" dirty="0">
                <a:latin typeface="Calibri"/>
                <a:cs typeface="Calibri"/>
              </a:rPr>
              <a:t> </a:t>
            </a:r>
            <a:r>
              <a:rPr sz="2400" dirty="0">
                <a:latin typeface="Calibri"/>
                <a:cs typeface="Calibri"/>
              </a:rPr>
              <a:t>and</a:t>
            </a:r>
            <a:r>
              <a:rPr sz="2400" spc="-75" dirty="0">
                <a:latin typeface="Calibri"/>
                <a:cs typeface="Calibri"/>
              </a:rPr>
              <a:t> </a:t>
            </a:r>
            <a:r>
              <a:rPr sz="2400" dirty="0">
                <a:latin typeface="Calibri"/>
                <a:cs typeface="Calibri"/>
              </a:rPr>
              <a:t>rest</a:t>
            </a:r>
            <a:r>
              <a:rPr sz="2400" spc="-75" dirty="0">
                <a:latin typeface="Calibri"/>
                <a:cs typeface="Calibri"/>
              </a:rPr>
              <a:t> </a:t>
            </a:r>
            <a:r>
              <a:rPr sz="2400" spc="-10" dirty="0">
                <a:latin typeface="Calibri"/>
                <a:cs typeface="Calibri"/>
              </a:rPr>
              <a:t>stops?</a:t>
            </a:r>
            <a:endParaRPr sz="2400">
              <a:latin typeface="Calibri"/>
              <a:cs typeface="Calibri"/>
            </a:endParaRPr>
          </a:p>
        </p:txBody>
      </p:sp>
      <p:grpSp>
        <p:nvGrpSpPr>
          <p:cNvPr id="17" name="object 17"/>
          <p:cNvGrpSpPr/>
          <p:nvPr/>
        </p:nvGrpSpPr>
        <p:grpSpPr>
          <a:xfrm>
            <a:off x="6340311" y="3528839"/>
            <a:ext cx="1189990" cy="1189990"/>
            <a:chOff x="6340311" y="3528839"/>
            <a:chExt cx="1189990" cy="1189990"/>
          </a:xfrm>
        </p:grpSpPr>
        <p:sp>
          <p:nvSpPr>
            <p:cNvPr id="18" name="object 18"/>
            <p:cNvSpPr/>
            <p:nvPr/>
          </p:nvSpPr>
          <p:spPr>
            <a:xfrm>
              <a:off x="6340311" y="3528839"/>
              <a:ext cx="1189990" cy="1189990"/>
            </a:xfrm>
            <a:custGeom>
              <a:avLst/>
              <a:gdLst/>
              <a:ahLst/>
              <a:cxnLst/>
              <a:rect l="l" t="t" r="r" b="b"/>
              <a:pathLst>
                <a:path w="1189990" h="1189989">
                  <a:moveTo>
                    <a:pt x="594842" y="0"/>
                  </a:moveTo>
                  <a:lnTo>
                    <a:pt x="546056" y="1971"/>
                  </a:lnTo>
                  <a:lnTo>
                    <a:pt x="498355" y="7785"/>
                  </a:lnTo>
                  <a:lnTo>
                    <a:pt x="451894" y="17287"/>
                  </a:lnTo>
                  <a:lnTo>
                    <a:pt x="406825" y="30325"/>
                  </a:lnTo>
                  <a:lnTo>
                    <a:pt x="363302" y="46745"/>
                  </a:lnTo>
                  <a:lnTo>
                    <a:pt x="321477" y="66395"/>
                  </a:lnTo>
                  <a:lnTo>
                    <a:pt x="281504" y="89120"/>
                  </a:lnTo>
                  <a:lnTo>
                    <a:pt x="243535" y="114769"/>
                  </a:lnTo>
                  <a:lnTo>
                    <a:pt x="207724" y="143188"/>
                  </a:lnTo>
                  <a:lnTo>
                    <a:pt x="174224" y="174224"/>
                  </a:lnTo>
                  <a:lnTo>
                    <a:pt x="143188" y="207724"/>
                  </a:lnTo>
                  <a:lnTo>
                    <a:pt x="114769" y="243535"/>
                  </a:lnTo>
                  <a:lnTo>
                    <a:pt x="89120" y="281504"/>
                  </a:lnTo>
                  <a:lnTo>
                    <a:pt x="66395" y="321477"/>
                  </a:lnTo>
                  <a:lnTo>
                    <a:pt x="46745" y="363302"/>
                  </a:lnTo>
                  <a:lnTo>
                    <a:pt x="30325" y="406825"/>
                  </a:lnTo>
                  <a:lnTo>
                    <a:pt x="17287" y="451894"/>
                  </a:lnTo>
                  <a:lnTo>
                    <a:pt x="7785" y="498355"/>
                  </a:lnTo>
                  <a:lnTo>
                    <a:pt x="1971" y="546056"/>
                  </a:lnTo>
                  <a:lnTo>
                    <a:pt x="0" y="594842"/>
                  </a:lnTo>
                  <a:lnTo>
                    <a:pt x="1971" y="643629"/>
                  </a:lnTo>
                  <a:lnTo>
                    <a:pt x="7785" y="691329"/>
                  </a:lnTo>
                  <a:lnTo>
                    <a:pt x="17287" y="737790"/>
                  </a:lnTo>
                  <a:lnTo>
                    <a:pt x="30325" y="782859"/>
                  </a:lnTo>
                  <a:lnTo>
                    <a:pt x="46745" y="826382"/>
                  </a:lnTo>
                  <a:lnTo>
                    <a:pt x="66395" y="868207"/>
                  </a:lnTo>
                  <a:lnTo>
                    <a:pt x="89120" y="908180"/>
                  </a:lnTo>
                  <a:lnTo>
                    <a:pt x="114769" y="946149"/>
                  </a:lnTo>
                  <a:lnTo>
                    <a:pt x="143188" y="981960"/>
                  </a:lnTo>
                  <a:lnTo>
                    <a:pt x="174224" y="1015460"/>
                  </a:lnTo>
                  <a:lnTo>
                    <a:pt x="207724" y="1046496"/>
                  </a:lnTo>
                  <a:lnTo>
                    <a:pt x="243535" y="1074915"/>
                  </a:lnTo>
                  <a:lnTo>
                    <a:pt x="281504" y="1100564"/>
                  </a:lnTo>
                  <a:lnTo>
                    <a:pt x="321477" y="1123290"/>
                  </a:lnTo>
                  <a:lnTo>
                    <a:pt x="363302" y="1142939"/>
                  </a:lnTo>
                  <a:lnTo>
                    <a:pt x="406825" y="1159359"/>
                  </a:lnTo>
                  <a:lnTo>
                    <a:pt x="451894" y="1172397"/>
                  </a:lnTo>
                  <a:lnTo>
                    <a:pt x="498355" y="1181899"/>
                  </a:lnTo>
                  <a:lnTo>
                    <a:pt x="546056" y="1187713"/>
                  </a:lnTo>
                  <a:lnTo>
                    <a:pt x="594842" y="1189685"/>
                  </a:lnTo>
                  <a:lnTo>
                    <a:pt x="643629" y="1187713"/>
                  </a:lnTo>
                  <a:lnTo>
                    <a:pt x="691329" y="1181899"/>
                  </a:lnTo>
                  <a:lnTo>
                    <a:pt x="737791" y="1172397"/>
                  </a:lnTo>
                  <a:lnTo>
                    <a:pt x="782860" y="1159359"/>
                  </a:lnTo>
                  <a:lnTo>
                    <a:pt x="826384" y="1142939"/>
                  </a:lnTo>
                  <a:lnTo>
                    <a:pt x="868210" y="1123290"/>
                  </a:lnTo>
                  <a:lnTo>
                    <a:pt x="908184" y="1100564"/>
                  </a:lnTo>
                  <a:lnTo>
                    <a:pt x="946153" y="1074915"/>
                  </a:lnTo>
                  <a:lnTo>
                    <a:pt x="981965" y="1046496"/>
                  </a:lnTo>
                  <a:lnTo>
                    <a:pt x="1015466" y="1015460"/>
                  </a:lnTo>
                  <a:lnTo>
                    <a:pt x="1046503" y="981960"/>
                  </a:lnTo>
                  <a:lnTo>
                    <a:pt x="1074923" y="946149"/>
                  </a:lnTo>
                  <a:lnTo>
                    <a:pt x="1100573" y="908180"/>
                  </a:lnTo>
                  <a:lnTo>
                    <a:pt x="1123300" y="868207"/>
                  </a:lnTo>
                  <a:lnTo>
                    <a:pt x="1142950" y="826382"/>
                  </a:lnTo>
                  <a:lnTo>
                    <a:pt x="1159371" y="782859"/>
                  </a:lnTo>
                  <a:lnTo>
                    <a:pt x="1172409" y="737790"/>
                  </a:lnTo>
                  <a:lnTo>
                    <a:pt x="1181912" y="691329"/>
                  </a:lnTo>
                  <a:lnTo>
                    <a:pt x="1187725" y="643629"/>
                  </a:lnTo>
                  <a:lnTo>
                    <a:pt x="1189697" y="594842"/>
                  </a:lnTo>
                  <a:lnTo>
                    <a:pt x="1187725" y="546056"/>
                  </a:lnTo>
                  <a:lnTo>
                    <a:pt x="1181912" y="498355"/>
                  </a:lnTo>
                  <a:lnTo>
                    <a:pt x="1172409" y="451894"/>
                  </a:lnTo>
                  <a:lnTo>
                    <a:pt x="1159371" y="406825"/>
                  </a:lnTo>
                  <a:lnTo>
                    <a:pt x="1142950" y="363302"/>
                  </a:lnTo>
                  <a:lnTo>
                    <a:pt x="1123300" y="321477"/>
                  </a:lnTo>
                  <a:lnTo>
                    <a:pt x="1100573" y="281504"/>
                  </a:lnTo>
                  <a:lnTo>
                    <a:pt x="1074923" y="243535"/>
                  </a:lnTo>
                  <a:lnTo>
                    <a:pt x="1046503" y="207724"/>
                  </a:lnTo>
                  <a:lnTo>
                    <a:pt x="1015466" y="174224"/>
                  </a:lnTo>
                  <a:lnTo>
                    <a:pt x="981965" y="143188"/>
                  </a:lnTo>
                  <a:lnTo>
                    <a:pt x="946153" y="114769"/>
                  </a:lnTo>
                  <a:lnTo>
                    <a:pt x="908184" y="89120"/>
                  </a:lnTo>
                  <a:lnTo>
                    <a:pt x="868210" y="66395"/>
                  </a:lnTo>
                  <a:lnTo>
                    <a:pt x="826384" y="46745"/>
                  </a:lnTo>
                  <a:lnTo>
                    <a:pt x="782860" y="30325"/>
                  </a:lnTo>
                  <a:lnTo>
                    <a:pt x="737791" y="17287"/>
                  </a:lnTo>
                  <a:lnTo>
                    <a:pt x="691329" y="7785"/>
                  </a:lnTo>
                  <a:lnTo>
                    <a:pt x="643629" y="1971"/>
                  </a:lnTo>
                  <a:lnTo>
                    <a:pt x="594842" y="0"/>
                  </a:lnTo>
                  <a:close/>
                </a:path>
              </a:pathLst>
            </a:custGeom>
            <a:solidFill>
              <a:srgbClr val="D2DEEE"/>
            </a:solidFill>
          </p:spPr>
          <p:txBody>
            <a:bodyPr wrap="square" lIns="0" tIns="0" rIns="0" bIns="0" rtlCol="0"/>
            <a:lstStyle/>
            <a:p>
              <a:endParaRPr/>
            </a:p>
          </p:txBody>
        </p:sp>
        <p:sp>
          <p:nvSpPr>
            <p:cNvPr id="19" name="object 19"/>
            <p:cNvSpPr/>
            <p:nvPr/>
          </p:nvSpPr>
          <p:spPr>
            <a:xfrm>
              <a:off x="6782016" y="4006214"/>
              <a:ext cx="313055" cy="313055"/>
            </a:xfrm>
            <a:custGeom>
              <a:avLst/>
              <a:gdLst/>
              <a:ahLst/>
              <a:cxnLst/>
              <a:rect l="l" t="t" r="r" b="b"/>
              <a:pathLst>
                <a:path w="313054" h="313054">
                  <a:moveTo>
                    <a:pt x="28422" y="141465"/>
                  </a:moveTo>
                  <a:lnTo>
                    <a:pt x="22059" y="135102"/>
                  </a:lnTo>
                  <a:lnTo>
                    <a:pt x="6362" y="135102"/>
                  </a:lnTo>
                  <a:lnTo>
                    <a:pt x="0" y="141465"/>
                  </a:lnTo>
                  <a:lnTo>
                    <a:pt x="0" y="157175"/>
                  </a:lnTo>
                  <a:lnTo>
                    <a:pt x="6362" y="163537"/>
                  </a:lnTo>
                  <a:lnTo>
                    <a:pt x="22059" y="163537"/>
                  </a:lnTo>
                  <a:lnTo>
                    <a:pt x="28422" y="157175"/>
                  </a:lnTo>
                  <a:lnTo>
                    <a:pt x="28422" y="149313"/>
                  </a:lnTo>
                  <a:lnTo>
                    <a:pt x="28422" y="141465"/>
                  </a:lnTo>
                  <a:close/>
                </a:path>
                <a:path w="313054" h="313054">
                  <a:moveTo>
                    <a:pt x="170561" y="290779"/>
                  </a:moveTo>
                  <a:lnTo>
                    <a:pt x="164198" y="284416"/>
                  </a:lnTo>
                  <a:lnTo>
                    <a:pt x="148488" y="284416"/>
                  </a:lnTo>
                  <a:lnTo>
                    <a:pt x="142125" y="290779"/>
                  </a:lnTo>
                  <a:lnTo>
                    <a:pt x="142125" y="306501"/>
                  </a:lnTo>
                  <a:lnTo>
                    <a:pt x="148488" y="312864"/>
                  </a:lnTo>
                  <a:lnTo>
                    <a:pt x="164198" y="312864"/>
                  </a:lnTo>
                  <a:lnTo>
                    <a:pt x="170561" y="306501"/>
                  </a:lnTo>
                  <a:lnTo>
                    <a:pt x="170561" y="298640"/>
                  </a:lnTo>
                  <a:lnTo>
                    <a:pt x="170561" y="290779"/>
                  </a:lnTo>
                  <a:close/>
                </a:path>
                <a:path w="313054" h="313054">
                  <a:moveTo>
                    <a:pt x="170561" y="6362"/>
                  </a:moveTo>
                  <a:lnTo>
                    <a:pt x="164198" y="0"/>
                  </a:lnTo>
                  <a:lnTo>
                    <a:pt x="148488" y="0"/>
                  </a:lnTo>
                  <a:lnTo>
                    <a:pt x="142125" y="6362"/>
                  </a:lnTo>
                  <a:lnTo>
                    <a:pt x="142125" y="22072"/>
                  </a:lnTo>
                  <a:lnTo>
                    <a:pt x="148488" y="28435"/>
                  </a:lnTo>
                  <a:lnTo>
                    <a:pt x="164198" y="28435"/>
                  </a:lnTo>
                  <a:lnTo>
                    <a:pt x="170561" y="22072"/>
                  </a:lnTo>
                  <a:lnTo>
                    <a:pt x="170561" y="14224"/>
                  </a:lnTo>
                  <a:lnTo>
                    <a:pt x="170561" y="6362"/>
                  </a:lnTo>
                  <a:close/>
                </a:path>
                <a:path w="313054" h="313054">
                  <a:moveTo>
                    <a:pt x="312686" y="141465"/>
                  </a:moveTo>
                  <a:lnTo>
                    <a:pt x="306324" y="135102"/>
                  </a:lnTo>
                  <a:lnTo>
                    <a:pt x="290614" y="135102"/>
                  </a:lnTo>
                  <a:lnTo>
                    <a:pt x="284264" y="141465"/>
                  </a:lnTo>
                  <a:lnTo>
                    <a:pt x="284264" y="157175"/>
                  </a:lnTo>
                  <a:lnTo>
                    <a:pt x="290614" y="163537"/>
                  </a:lnTo>
                  <a:lnTo>
                    <a:pt x="306324" y="163537"/>
                  </a:lnTo>
                  <a:lnTo>
                    <a:pt x="312686" y="157175"/>
                  </a:lnTo>
                  <a:lnTo>
                    <a:pt x="312686" y="149313"/>
                  </a:lnTo>
                  <a:lnTo>
                    <a:pt x="312686" y="141465"/>
                  </a:lnTo>
                  <a:close/>
                </a:path>
              </a:pathLst>
            </a:custGeom>
            <a:solidFill>
              <a:srgbClr val="6FAC46"/>
            </a:solidFill>
          </p:spPr>
          <p:txBody>
            <a:bodyPr wrap="square" lIns="0" tIns="0" rIns="0" bIns="0" rtlCol="0"/>
            <a:lstStyle/>
            <a:p>
              <a:endParaRPr/>
            </a:p>
          </p:txBody>
        </p:sp>
        <p:pic>
          <p:nvPicPr>
            <p:cNvPr id="20" name="object 20"/>
            <p:cNvPicPr/>
            <p:nvPr/>
          </p:nvPicPr>
          <p:blipFill>
            <a:blip r:embed="R8d5674ea19a34faf" cstate="print"/>
            <a:stretch>
              <a:fillRect/>
            </a:stretch>
          </p:blipFill>
          <p:spPr>
            <a:xfrm>
              <a:off x="6924151" y="4055981"/>
              <a:ext cx="94516" cy="179894"/>
            </a:xfrm>
            <a:prstGeom prst="rect">
              <a:avLst/>
            </a:prstGeom>
          </p:spPr>
        </p:pic>
        <p:sp>
          <p:nvSpPr>
            <p:cNvPr id="21" name="object 21"/>
            <p:cNvSpPr/>
            <p:nvPr/>
          </p:nvSpPr>
          <p:spPr>
            <a:xfrm>
              <a:off x="6697587" y="3849778"/>
              <a:ext cx="483234" cy="554355"/>
            </a:xfrm>
            <a:custGeom>
              <a:avLst/>
              <a:gdLst/>
              <a:ahLst/>
              <a:cxnLst/>
              <a:rect l="l" t="t" r="r" b="b"/>
              <a:pathLst>
                <a:path w="483234" h="554354">
                  <a:moveTo>
                    <a:pt x="326055" y="42662"/>
                  </a:moveTo>
                  <a:lnTo>
                    <a:pt x="155499" y="42662"/>
                  </a:lnTo>
                  <a:lnTo>
                    <a:pt x="155499" y="0"/>
                  </a:lnTo>
                  <a:lnTo>
                    <a:pt x="326055" y="0"/>
                  </a:lnTo>
                  <a:lnTo>
                    <a:pt x="326055" y="42662"/>
                  </a:lnTo>
                  <a:close/>
                </a:path>
                <a:path w="483234" h="554354">
                  <a:moveTo>
                    <a:pt x="253612" y="553915"/>
                  </a:moveTo>
                  <a:lnTo>
                    <a:pt x="206956" y="551782"/>
                  </a:lnTo>
                  <a:lnTo>
                    <a:pt x="160474" y="540395"/>
                  </a:lnTo>
                  <a:lnTo>
                    <a:pt x="117122" y="520164"/>
                  </a:lnTo>
                  <a:lnTo>
                    <a:pt x="79501" y="492521"/>
                  </a:lnTo>
                  <a:lnTo>
                    <a:pt x="48295" y="458583"/>
                  </a:lnTo>
                  <a:lnTo>
                    <a:pt x="24186" y="419471"/>
                  </a:lnTo>
                  <a:lnTo>
                    <a:pt x="7860" y="376305"/>
                  </a:lnTo>
                  <a:lnTo>
                    <a:pt x="0" y="330203"/>
                  </a:lnTo>
                  <a:lnTo>
                    <a:pt x="1288" y="282285"/>
                  </a:lnTo>
                  <a:lnTo>
                    <a:pt x="11919" y="235551"/>
                  </a:lnTo>
                  <a:lnTo>
                    <a:pt x="30990" y="192859"/>
                  </a:lnTo>
                  <a:lnTo>
                    <a:pt x="57546" y="155118"/>
                  </a:lnTo>
                  <a:lnTo>
                    <a:pt x="90627" y="123234"/>
                  </a:lnTo>
                  <a:lnTo>
                    <a:pt x="129278" y="98118"/>
                  </a:lnTo>
                  <a:lnTo>
                    <a:pt x="172540" y="80675"/>
                  </a:lnTo>
                  <a:lnTo>
                    <a:pt x="219458" y="71815"/>
                  </a:lnTo>
                  <a:lnTo>
                    <a:pt x="219458" y="42662"/>
                  </a:lnTo>
                  <a:lnTo>
                    <a:pt x="262097" y="42662"/>
                  </a:lnTo>
                  <a:lnTo>
                    <a:pt x="262097" y="72526"/>
                  </a:lnTo>
                  <a:lnTo>
                    <a:pt x="292155" y="76748"/>
                  </a:lnTo>
                  <a:lnTo>
                    <a:pt x="321347" y="84970"/>
                  </a:lnTo>
                  <a:lnTo>
                    <a:pt x="349340" y="96924"/>
                  </a:lnTo>
                  <a:lnTo>
                    <a:pt x="375800" y="112345"/>
                  </a:lnTo>
                  <a:lnTo>
                    <a:pt x="434051" y="112345"/>
                  </a:lnTo>
                  <a:lnTo>
                    <a:pt x="433169" y="113767"/>
                  </a:lnTo>
                  <a:lnTo>
                    <a:pt x="240777" y="113767"/>
                  </a:lnTo>
                  <a:lnTo>
                    <a:pt x="195072" y="119012"/>
                  </a:lnTo>
                  <a:lnTo>
                    <a:pt x="153158" y="133958"/>
                  </a:lnTo>
                  <a:lnTo>
                    <a:pt x="116217" y="157425"/>
                  </a:lnTo>
                  <a:lnTo>
                    <a:pt x="85429" y="188230"/>
                  </a:lnTo>
                  <a:lnTo>
                    <a:pt x="61975" y="225192"/>
                  </a:lnTo>
                  <a:lnTo>
                    <a:pt x="47037" y="267129"/>
                  </a:lnTo>
                  <a:lnTo>
                    <a:pt x="41795" y="312860"/>
                  </a:lnTo>
                  <a:lnTo>
                    <a:pt x="47037" y="358591"/>
                  </a:lnTo>
                  <a:lnTo>
                    <a:pt x="61975" y="400528"/>
                  </a:lnTo>
                  <a:lnTo>
                    <a:pt x="85429" y="437490"/>
                  </a:lnTo>
                  <a:lnTo>
                    <a:pt x="116217" y="468295"/>
                  </a:lnTo>
                  <a:lnTo>
                    <a:pt x="153158" y="491762"/>
                  </a:lnTo>
                  <a:lnTo>
                    <a:pt x="195072" y="506708"/>
                  </a:lnTo>
                  <a:lnTo>
                    <a:pt x="240777" y="511953"/>
                  </a:lnTo>
                  <a:lnTo>
                    <a:pt x="377181" y="511953"/>
                  </a:lnTo>
                  <a:lnTo>
                    <a:pt x="342574" y="532061"/>
                  </a:lnTo>
                  <a:lnTo>
                    <a:pt x="299224" y="547205"/>
                  </a:lnTo>
                  <a:lnTo>
                    <a:pt x="253612" y="553915"/>
                  </a:lnTo>
                  <a:close/>
                </a:path>
                <a:path w="483234" h="554354">
                  <a:moveTo>
                    <a:pt x="434051" y="112345"/>
                  </a:moveTo>
                  <a:lnTo>
                    <a:pt x="375800" y="112345"/>
                  </a:lnTo>
                  <a:lnTo>
                    <a:pt x="399963" y="87458"/>
                  </a:lnTo>
                  <a:lnTo>
                    <a:pt x="407125" y="83170"/>
                  </a:lnTo>
                  <a:lnTo>
                    <a:pt x="415153" y="81948"/>
                  </a:lnTo>
                  <a:lnTo>
                    <a:pt x="423048" y="83659"/>
                  </a:lnTo>
                  <a:lnTo>
                    <a:pt x="429810" y="88169"/>
                  </a:lnTo>
                  <a:lnTo>
                    <a:pt x="434618" y="95235"/>
                  </a:lnTo>
                  <a:lnTo>
                    <a:pt x="436294" y="103101"/>
                  </a:lnTo>
                  <a:lnTo>
                    <a:pt x="434907" y="110967"/>
                  </a:lnTo>
                  <a:lnTo>
                    <a:pt x="434051" y="112345"/>
                  </a:lnTo>
                  <a:close/>
                </a:path>
                <a:path w="483234" h="554354">
                  <a:moveTo>
                    <a:pt x="377181" y="511953"/>
                  </a:moveTo>
                  <a:lnTo>
                    <a:pt x="240777" y="511953"/>
                  </a:lnTo>
                  <a:lnTo>
                    <a:pt x="286482" y="506708"/>
                  </a:lnTo>
                  <a:lnTo>
                    <a:pt x="328396" y="491762"/>
                  </a:lnTo>
                  <a:lnTo>
                    <a:pt x="365338" y="468295"/>
                  </a:lnTo>
                  <a:lnTo>
                    <a:pt x="396125" y="437490"/>
                  </a:lnTo>
                  <a:lnTo>
                    <a:pt x="419579" y="400528"/>
                  </a:lnTo>
                  <a:lnTo>
                    <a:pt x="434517" y="358591"/>
                  </a:lnTo>
                  <a:lnTo>
                    <a:pt x="439759" y="312860"/>
                  </a:lnTo>
                  <a:lnTo>
                    <a:pt x="434517" y="267129"/>
                  </a:lnTo>
                  <a:lnTo>
                    <a:pt x="419579" y="225192"/>
                  </a:lnTo>
                  <a:lnTo>
                    <a:pt x="396125" y="188230"/>
                  </a:lnTo>
                  <a:lnTo>
                    <a:pt x="365338" y="157425"/>
                  </a:lnTo>
                  <a:lnTo>
                    <a:pt x="328396" y="133958"/>
                  </a:lnTo>
                  <a:lnTo>
                    <a:pt x="286482" y="119012"/>
                  </a:lnTo>
                  <a:lnTo>
                    <a:pt x="240777" y="113767"/>
                  </a:lnTo>
                  <a:lnTo>
                    <a:pt x="433169" y="113767"/>
                  </a:lnTo>
                  <a:lnTo>
                    <a:pt x="430520" y="118033"/>
                  </a:lnTo>
                  <a:lnTo>
                    <a:pt x="409201" y="139365"/>
                  </a:lnTo>
                  <a:lnTo>
                    <a:pt x="439966" y="175802"/>
                  </a:lnTo>
                  <a:lnTo>
                    <a:pt x="462663" y="216593"/>
                  </a:lnTo>
                  <a:lnTo>
                    <a:pt x="477057" y="260431"/>
                  </a:lnTo>
                  <a:lnTo>
                    <a:pt x="482910" y="306011"/>
                  </a:lnTo>
                  <a:lnTo>
                    <a:pt x="479986" y="352026"/>
                  </a:lnTo>
                  <a:lnTo>
                    <a:pt x="468050" y="397170"/>
                  </a:lnTo>
                  <a:lnTo>
                    <a:pt x="446865" y="440137"/>
                  </a:lnTo>
                  <a:lnTo>
                    <a:pt x="417613" y="478117"/>
                  </a:lnTo>
                  <a:lnTo>
                    <a:pt x="382443" y="508895"/>
                  </a:lnTo>
                  <a:lnTo>
                    <a:pt x="377181" y="511953"/>
                  </a:lnTo>
                  <a:close/>
                </a:path>
              </a:pathLst>
            </a:custGeom>
            <a:solidFill>
              <a:srgbClr val="6FAC46"/>
            </a:solidFill>
          </p:spPr>
          <p:txBody>
            <a:bodyPr wrap="square" lIns="0" tIns="0" rIns="0" bIns="0" rtlCol="0"/>
            <a:lstStyle/>
            <a:p>
              <a:endParaRPr/>
            </a:p>
          </p:txBody>
        </p:sp>
        <p:sp>
          <p:nvSpPr>
            <p:cNvPr id="22" name="object 22"/>
            <p:cNvSpPr/>
            <p:nvPr/>
          </p:nvSpPr>
          <p:spPr>
            <a:xfrm>
              <a:off x="6590144" y="3778668"/>
              <a:ext cx="690245" cy="690245"/>
            </a:xfrm>
            <a:custGeom>
              <a:avLst/>
              <a:gdLst/>
              <a:ahLst/>
              <a:cxnLst/>
              <a:rect l="l" t="t" r="r" b="b"/>
              <a:pathLst>
                <a:path w="690245" h="690245">
                  <a:moveTo>
                    <a:pt x="0" y="0"/>
                  </a:moveTo>
                  <a:lnTo>
                    <a:pt x="690016" y="0"/>
                  </a:lnTo>
                  <a:lnTo>
                    <a:pt x="690016" y="690016"/>
                  </a:lnTo>
                  <a:lnTo>
                    <a:pt x="0" y="690016"/>
                  </a:lnTo>
                  <a:lnTo>
                    <a:pt x="0" y="0"/>
                  </a:lnTo>
                  <a:close/>
                </a:path>
              </a:pathLst>
            </a:custGeom>
            <a:ln w="12700">
              <a:solidFill>
                <a:srgbClr val="FFFFFF"/>
              </a:solidFill>
            </a:ln>
          </p:spPr>
          <p:txBody>
            <a:bodyPr wrap="square" lIns="0" tIns="0" rIns="0" bIns="0" rtlCol="0"/>
            <a:lstStyle/>
            <a:p>
              <a:endParaRPr/>
            </a:p>
          </p:txBody>
        </p:sp>
      </p:grpSp>
      <p:sp>
        <p:nvSpPr>
          <p:cNvPr id="23" name="object 23"/>
          <p:cNvSpPr txBox="1"/>
          <p:nvPr/>
        </p:nvSpPr>
        <p:spPr>
          <a:xfrm>
            <a:off x="7772237" y="1853031"/>
            <a:ext cx="2692400" cy="2635250"/>
          </a:xfrm>
          <a:prstGeom prst="rect">
            <a:avLst/>
          </a:prstGeom>
        </p:spPr>
        <p:txBody>
          <a:bodyPr vert="horz" wrap="square" lIns="0" tIns="5715" rIns="0" bIns="0" rtlCol="0">
            <a:spAutoFit/>
          </a:bodyPr>
          <a:lstStyle/>
          <a:p>
            <a:pPr marL="12700" marR="5080">
              <a:lnSpc>
                <a:spcPct val="101899"/>
              </a:lnSpc>
              <a:spcBef>
                <a:spcPts val="45"/>
              </a:spcBef>
            </a:pPr>
            <a:r>
              <a:rPr sz="2400" dirty="0">
                <a:latin typeface="Calibri"/>
                <a:cs typeface="Calibri"/>
              </a:rPr>
              <a:t>What</a:t>
            </a:r>
            <a:r>
              <a:rPr sz="2400" spc="-55" dirty="0">
                <a:latin typeface="Calibri"/>
                <a:cs typeface="Calibri"/>
              </a:rPr>
              <a:t> </a:t>
            </a:r>
            <a:r>
              <a:rPr sz="2400" dirty="0">
                <a:latin typeface="Calibri"/>
                <a:cs typeface="Calibri"/>
              </a:rPr>
              <a:t>type</a:t>
            </a:r>
            <a:r>
              <a:rPr sz="2400" spc="-55" dirty="0">
                <a:latin typeface="Calibri"/>
                <a:cs typeface="Calibri"/>
              </a:rPr>
              <a:t> </a:t>
            </a:r>
            <a:r>
              <a:rPr sz="2400" spc="-25" dirty="0">
                <a:latin typeface="Calibri"/>
                <a:cs typeface="Calibri"/>
              </a:rPr>
              <a:t>of </a:t>
            </a:r>
            <a:r>
              <a:rPr sz="2400" spc="-10" dirty="0">
                <a:latin typeface="Calibri"/>
                <a:cs typeface="Calibri"/>
              </a:rPr>
              <a:t>transportation</a:t>
            </a:r>
            <a:r>
              <a:rPr sz="2400" spc="-40" dirty="0">
                <a:latin typeface="Calibri"/>
                <a:cs typeface="Calibri"/>
              </a:rPr>
              <a:t> </a:t>
            </a:r>
            <a:r>
              <a:rPr sz="2400" dirty="0">
                <a:latin typeface="Calibri"/>
                <a:cs typeface="Calibri"/>
              </a:rPr>
              <a:t>will</a:t>
            </a:r>
            <a:r>
              <a:rPr sz="2400" spc="-40" dirty="0">
                <a:latin typeface="Calibri"/>
                <a:cs typeface="Calibri"/>
              </a:rPr>
              <a:t> </a:t>
            </a:r>
            <a:r>
              <a:rPr sz="2400" spc="-25" dirty="0">
                <a:latin typeface="Calibri"/>
                <a:cs typeface="Calibri"/>
              </a:rPr>
              <a:t>be </a:t>
            </a:r>
            <a:r>
              <a:rPr sz="2400" spc="-10" dirty="0">
                <a:latin typeface="Calibri"/>
                <a:cs typeface="Calibri"/>
              </a:rPr>
              <a:t>required?</a:t>
            </a:r>
            <a:endParaRPr sz="2400">
              <a:latin typeface="Calibri"/>
              <a:cs typeface="Calibri"/>
            </a:endParaRPr>
          </a:p>
          <a:p>
            <a:pPr>
              <a:lnSpc>
                <a:spcPct val="100000"/>
              </a:lnSpc>
            </a:pPr>
            <a:endParaRPr sz="2400">
              <a:latin typeface="Calibri"/>
              <a:cs typeface="Calibri"/>
            </a:endParaRPr>
          </a:p>
          <a:p>
            <a:pPr>
              <a:lnSpc>
                <a:spcPct val="100000"/>
              </a:lnSpc>
              <a:spcBef>
                <a:spcPts val="60"/>
              </a:spcBef>
            </a:pPr>
            <a:endParaRPr sz="2400">
              <a:latin typeface="Calibri"/>
              <a:cs typeface="Calibri"/>
            </a:endParaRPr>
          </a:p>
          <a:p>
            <a:pPr marL="12700" marR="59690">
              <a:lnSpc>
                <a:spcPct val="102099"/>
              </a:lnSpc>
            </a:pPr>
            <a:r>
              <a:rPr sz="2400" dirty="0">
                <a:latin typeface="Calibri"/>
                <a:cs typeface="Calibri"/>
              </a:rPr>
              <a:t>How</a:t>
            </a:r>
            <a:r>
              <a:rPr sz="2400" spc="-35" dirty="0">
                <a:latin typeface="Calibri"/>
                <a:cs typeface="Calibri"/>
              </a:rPr>
              <a:t> </a:t>
            </a:r>
            <a:r>
              <a:rPr sz="2400" dirty="0">
                <a:latin typeface="Calibri"/>
                <a:cs typeface="Calibri"/>
              </a:rPr>
              <a:t>long</a:t>
            </a:r>
            <a:r>
              <a:rPr sz="2400" spc="-10" dirty="0">
                <a:latin typeface="Calibri"/>
                <a:cs typeface="Calibri"/>
              </a:rPr>
              <a:t> </a:t>
            </a:r>
            <a:r>
              <a:rPr sz="2400" dirty="0">
                <a:latin typeface="Calibri"/>
                <a:cs typeface="Calibri"/>
              </a:rPr>
              <a:t>will</a:t>
            </a:r>
            <a:r>
              <a:rPr sz="2400" spc="-20" dirty="0">
                <a:latin typeface="Calibri"/>
                <a:cs typeface="Calibri"/>
              </a:rPr>
              <a:t> </a:t>
            </a:r>
            <a:r>
              <a:rPr sz="2400" spc="-25" dirty="0">
                <a:latin typeface="Calibri"/>
                <a:cs typeface="Calibri"/>
              </a:rPr>
              <a:t>the </a:t>
            </a:r>
            <a:r>
              <a:rPr sz="2400" dirty="0">
                <a:latin typeface="Calibri"/>
                <a:cs typeface="Calibri"/>
              </a:rPr>
              <a:t>patient</a:t>
            </a:r>
            <a:r>
              <a:rPr sz="2400" spc="-60" dirty="0">
                <a:latin typeface="Calibri"/>
                <a:cs typeface="Calibri"/>
              </a:rPr>
              <a:t> </a:t>
            </a:r>
            <a:r>
              <a:rPr sz="2400" dirty="0">
                <a:latin typeface="Calibri"/>
                <a:cs typeface="Calibri"/>
              </a:rPr>
              <a:t>need</a:t>
            </a:r>
            <a:r>
              <a:rPr sz="2400" spc="-75" dirty="0">
                <a:latin typeface="Calibri"/>
                <a:cs typeface="Calibri"/>
              </a:rPr>
              <a:t> </a:t>
            </a:r>
            <a:r>
              <a:rPr sz="2400" dirty="0">
                <a:latin typeface="Calibri"/>
                <a:cs typeface="Calibri"/>
              </a:rPr>
              <a:t>to</a:t>
            </a:r>
            <a:r>
              <a:rPr sz="2400" spc="-55" dirty="0">
                <a:latin typeface="Calibri"/>
                <a:cs typeface="Calibri"/>
              </a:rPr>
              <a:t> </a:t>
            </a:r>
            <a:r>
              <a:rPr sz="2400" spc="-20" dirty="0">
                <a:latin typeface="Calibri"/>
                <a:cs typeface="Calibri"/>
              </a:rPr>
              <a:t>stay?</a:t>
            </a:r>
            <a:endParaRPr sz="2400">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2877185">
              <a:lnSpc>
                <a:spcPct val="100000"/>
              </a:lnSpc>
              <a:spcBef>
                <a:spcPts val="105"/>
              </a:spcBef>
            </a:pPr>
            <a:r>
              <a:rPr spc="-40" dirty="0"/>
              <a:t>Staffing</a:t>
            </a:r>
            <a:r>
              <a:rPr spc="-180" dirty="0"/>
              <a:t> </a:t>
            </a:r>
            <a:r>
              <a:rPr spc="-50" dirty="0"/>
              <a:t>Requirements</a:t>
            </a:r>
          </a:p>
        </p:txBody>
      </p:sp>
      <p:grpSp>
        <p:nvGrpSpPr>
          <p:cNvPr id="3" name="object 3"/>
          <p:cNvGrpSpPr/>
          <p:nvPr/>
        </p:nvGrpSpPr>
        <p:grpSpPr>
          <a:xfrm>
            <a:off x="831850" y="1502269"/>
            <a:ext cx="10439400" cy="540385"/>
            <a:chOff x="831850" y="1502269"/>
            <a:chExt cx="10439400" cy="540385"/>
          </a:xfrm>
        </p:grpSpPr>
        <p:sp>
          <p:nvSpPr>
            <p:cNvPr id="4" name="object 4"/>
            <p:cNvSpPr/>
            <p:nvPr/>
          </p:nvSpPr>
          <p:spPr>
            <a:xfrm>
              <a:off x="838200" y="1508619"/>
              <a:ext cx="10426700" cy="527685"/>
            </a:xfrm>
            <a:custGeom>
              <a:avLst/>
              <a:gdLst/>
              <a:ahLst/>
              <a:cxnLst/>
              <a:rect l="l" t="t" r="r" b="b"/>
              <a:pathLst>
                <a:path w="10426700" h="527685">
                  <a:moveTo>
                    <a:pt x="10338752" y="0"/>
                  </a:moveTo>
                  <a:lnTo>
                    <a:pt x="87947" y="0"/>
                  </a:lnTo>
                  <a:lnTo>
                    <a:pt x="53717" y="6910"/>
                  </a:lnTo>
                  <a:lnTo>
                    <a:pt x="25761" y="25757"/>
                  </a:lnTo>
                  <a:lnTo>
                    <a:pt x="6912" y="53712"/>
                  </a:lnTo>
                  <a:lnTo>
                    <a:pt x="0" y="87947"/>
                  </a:lnTo>
                  <a:lnTo>
                    <a:pt x="0" y="439712"/>
                  </a:lnTo>
                  <a:lnTo>
                    <a:pt x="6912" y="473949"/>
                  </a:lnTo>
                  <a:lnTo>
                    <a:pt x="25761" y="501908"/>
                  </a:lnTo>
                  <a:lnTo>
                    <a:pt x="53717" y="520759"/>
                  </a:lnTo>
                  <a:lnTo>
                    <a:pt x="87947" y="527672"/>
                  </a:lnTo>
                  <a:lnTo>
                    <a:pt x="10338752" y="527672"/>
                  </a:lnTo>
                  <a:lnTo>
                    <a:pt x="10372982" y="520759"/>
                  </a:lnTo>
                  <a:lnTo>
                    <a:pt x="10400938" y="501908"/>
                  </a:lnTo>
                  <a:lnTo>
                    <a:pt x="10419787" y="473949"/>
                  </a:lnTo>
                  <a:lnTo>
                    <a:pt x="10426700" y="439712"/>
                  </a:lnTo>
                  <a:lnTo>
                    <a:pt x="10426700" y="87947"/>
                  </a:lnTo>
                  <a:lnTo>
                    <a:pt x="10419787" y="53712"/>
                  </a:lnTo>
                  <a:lnTo>
                    <a:pt x="10400938" y="25757"/>
                  </a:lnTo>
                  <a:lnTo>
                    <a:pt x="10372982" y="6910"/>
                  </a:lnTo>
                  <a:lnTo>
                    <a:pt x="10338752" y="0"/>
                  </a:lnTo>
                  <a:close/>
                </a:path>
              </a:pathLst>
            </a:custGeom>
            <a:solidFill>
              <a:srgbClr val="5B9BD4"/>
            </a:solidFill>
          </p:spPr>
          <p:txBody>
            <a:bodyPr wrap="square" lIns="0" tIns="0" rIns="0" bIns="0" rtlCol="0"/>
            <a:lstStyle/>
            <a:p>
              <a:endParaRPr/>
            </a:p>
          </p:txBody>
        </p:sp>
        <p:sp>
          <p:nvSpPr>
            <p:cNvPr id="5" name="object 5"/>
            <p:cNvSpPr/>
            <p:nvPr/>
          </p:nvSpPr>
          <p:spPr>
            <a:xfrm>
              <a:off x="838200" y="1508619"/>
              <a:ext cx="10426700" cy="527685"/>
            </a:xfrm>
            <a:custGeom>
              <a:avLst/>
              <a:gdLst/>
              <a:ahLst/>
              <a:cxnLst/>
              <a:rect l="l" t="t" r="r" b="b"/>
              <a:pathLst>
                <a:path w="10426700" h="527685">
                  <a:moveTo>
                    <a:pt x="0" y="87947"/>
                  </a:moveTo>
                  <a:lnTo>
                    <a:pt x="6912" y="53712"/>
                  </a:lnTo>
                  <a:lnTo>
                    <a:pt x="25761" y="25757"/>
                  </a:lnTo>
                  <a:lnTo>
                    <a:pt x="53717" y="6910"/>
                  </a:lnTo>
                  <a:lnTo>
                    <a:pt x="87947" y="0"/>
                  </a:lnTo>
                  <a:lnTo>
                    <a:pt x="10338752" y="0"/>
                  </a:lnTo>
                  <a:lnTo>
                    <a:pt x="10372982" y="6910"/>
                  </a:lnTo>
                  <a:lnTo>
                    <a:pt x="10400938" y="25757"/>
                  </a:lnTo>
                  <a:lnTo>
                    <a:pt x="10419787" y="53712"/>
                  </a:lnTo>
                  <a:lnTo>
                    <a:pt x="10426700" y="87947"/>
                  </a:lnTo>
                  <a:lnTo>
                    <a:pt x="10426700" y="439712"/>
                  </a:lnTo>
                  <a:lnTo>
                    <a:pt x="10419787" y="473949"/>
                  </a:lnTo>
                  <a:lnTo>
                    <a:pt x="10400938" y="501908"/>
                  </a:lnTo>
                  <a:lnTo>
                    <a:pt x="10372982" y="520759"/>
                  </a:lnTo>
                  <a:lnTo>
                    <a:pt x="10338752" y="527672"/>
                  </a:lnTo>
                  <a:lnTo>
                    <a:pt x="87947" y="527672"/>
                  </a:lnTo>
                  <a:lnTo>
                    <a:pt x="53717" y="520759"/>
                  </a:lnTo>
                  <a:lnTo>
                    <a:pt x="25761" y="501908"/>
                  </a:lnTo>
                  <a:lnTo>
                    <a:pt x="6912" y="473949"/>
                  </a:lnTo>
                  <a:lnTo>
                    <a:pt x="0" y="439712"/>
                  </a:lnTo>
                  <a:lnTo>
                    <a:pt x="0" y="87947"/>
                  </a:lnTo>
                  <a:close/>
                </a:path>
              </a:pathLst>
            </a:custGeom>
            <a:ln w="12699">
              <a:solidFill>
                <a:srgbClr val="FFFFFF"/>
              </a:solidFill>
            </a:ln>
          </p:spPr>
          <p:txBody>
            <a:bodyPr wrap="square" lIns="0" tIns="0" rIns="0" bIns="0" rtlCol="0"/>
            <a:lstStyle/>
            <a:p>
              <a:endParaRPr/>
            </a:p>
          </p:txBody>
        </p:sp>
      </p:grpSp>
      <p:grpSp>
        <p:nvGrpSpPr>
          <p:cNvPr id="6" name="object 6"/>
          <p:cNvGrpSpPr/>
          <p:nvPr/>
        </p:nvGrpSpPr>
        <p:grpSpPr>
          <a:xfrm>
            <a:off x="831850" y="2093299"/>
            <a:ext cx="10439400" cy="540385"/>
            <a:chOff x="831850" y="2093299"/>
            <a:chExt cx="10439400" cy="540385"/>
          </a:xfrm>
        </p:grpSpPr>
        <p:sp>
          <p:nvSpPr>
            <p:cNvPr id="7" name="object 7"/>
            <p:cNvSpPr/>
            <p:nvPr/>
          </p:nvSpPr>
          <p:spPr>
            <a:xfrm>
              <a:off x="838200" y="2099649"/>
              <a:ext cx="10426700" cy="527685"/>
            </a:xfrm>
            <a:custGeom>
              <a:avLst/>
              <a:gdLst/>
              <a:ahLst/>
              <a:cxnLst/>
              <a:rect l="l" t="t" r="r" b="b"/>
              <a:pathLst>
                <a:path w="10426700" h="527685">
                  <a:moveTo>
                    <a:pt x="10338752" y="0"/>
                  </a:moveTo>
                  <a:lnTo>
                    <a:pt x="87947" y="0"/>
                  </a:lnTo>
                  <a:lnTo>
                    <a:pt x="53717" y="6910"/>
                  </a:lnTo>
                  <a:lnTo>
                    <a:pt x="25761" y="25757"/>
                  </a:lnTo>
                  <a:lnTo>
                    <a:pt x="6912" y="53712"/>
                  </a:lnTo>
                  <a:lnTo>
                    <a:pt x="0" y="87947"/>
                  </a:lnTo>
                  <a:lnTo>
                    <a:pt x="0" y="439712"/>
                  </a:lnTo>
                  <a:lnTo>
                    <a:pt x="6912" y="473949"/>
                  </a:lnTo>
                  <a:lnTo>
                    <a:pt x="25761" y="501908"/>
                  </a:lnTo>
                  <a:lnTo>
                    <a:pt x="53717" y="520759"/>
                  </a:lnTo>
                  <a:lnTo>
                    <a:pt x="87947" y="527672"/>
                  </a:lnTo>
                  <a:lnTo>
                    <a:pt x="10338752" y="527672"/>
                  </a:lnTo>
                  <a:lnTo>
                    <a:pt x="10372982" y="520759"/>
                  </a:lnTo>
                  <a:lnTo>
                    <a:pt x="10400938" y="501908"/>
                  </a:lnTo>
                  <a:lnTo>
                    <a:pt x="10419787" y="473949"/>
                  </a:lnTo>
                  <a:lnTo>
                    <a:pt x="10426700" y="439712"/>
                  </a:lnTo>
                  <a:lnTo>
                    <a:pt x="10426700" y="87947"/>
                  </a:lnTo>
                  <a:lnTo>
                    <a:pt x="10419787" y="53712"/>
                  </a:lnTo>
                  <a:lnTo>
                    <a:pt x="10400938" y="25757"/>
                  </a:lnTo>
                  <a:lnTo>
                    <a:pt x="10372982" y="6910"/>
                  </a:lnTo>
                  <a:lnTo>
                    <a:pt x="10338752" y="0"/>
                  </a:lnTo>
                  <a:close/>
                </a:path>
              </a:pathLst>
            </a:custGeom>
            <a:solidFill>
              <a:srgbClr val="5B9BD4"/>
            </a:solidFill>
          </p:spPr>
          <p:txBody>
            <a:bodyPr wrap="square" lIns="0" tIns="0" rIns="0" bIns="0" rtlCol="0"/>
            <a:lstStyle/>
            <a:p>
              <a:endParaRPr/>
            </a:p>
          </p:txBody>
        </p:sp>
        <p:sp>
          <p:nvSpPr>
            <p:cNvPr id="8" name="object 8"/>
            <p:cNvSpPr/>
            <p:nvPr/>
          </p:nvSpPr>
          <p:spPr>
            <a:xfrm>
              <a:off x="838200" y="2099649"/>
              <a:ext cx="10426700" cy="527685"/>
            </a:xfrm>
            <a:custGeom>
              <a:avLst/>
              <a:gdLst/>
              <a:ahLst/>
              <a:cxnLst/>
              <a:rect l="l" t="t" r="r" b="b"/>
              <a:pathLst>
                <a:path w="10426700" h="527685">
                  <a:moveTo>
                    <a:pt x="0" y="87947"/>
                  </a:moveTo>
                  <a:lnTo>
                    <a:pt x="6912" y="53712"/>
                  </a:lnTo>
                  <a:lnTo>
                    <a:pt x="25761" y="25757"/>
                  </a:lnTo>
                  <a:lnTo>
                    <a:pt x="53717" y="6910"/>
                  </a:lnTo>
                  <a:lnTo>
                    <a:pt x="87947" y="0"/>
                  </a:lnTo>
                  <a:lnTo>
                    <a:pt x="10338752" y="0"/>
                  </a:lnTo>
                  <a:lnTo>
                    <a:pt x="10372982" y="6910"/>
                  </a:lnTo>
                  <a:lnTo>
                    <a:pt x="10400938" y="25757"/>
                  </a:lnTo>
                  <a:lnTo>
                    <a:pt x="10419787" y="53712"/>
                  </a:lnTo>
                  <a:lnTo>
                    <a:pt x="10426700" y="87947"/>
                  </a:lnTo>
                  <a:lnTo>
                    <a:pt x="10426700" y="439712"/>
                  </a:lnTo>
                  <a:lnTo>
                    <a:pt x="10419787" y="473949"/>
                  </a:lnTo>
                  <a:lnTo>
                    <a:pt x="10400938" y="501908"/>
                  </a:lnTo>
                  <a:lnTo>
                    <a:pt x="10372982" y="520759"/>
                  </a:lnTo>
                  <a:lnTo>
                    <a:pt x="10338752" y="527672"/>
                  </a:lnTo>
                  <a:lnTo>
                    <a:pt x="87947" y="527672"/>
                  </a:lnTo>
                  <a:lnTo>
                    <a:pt x="53717" y="520759"/>
                  </a:lnTo>
                  <a:lnTo>
                    <a:pt x="25761" y="501908"/>
                  </a:lnTo>
                  <a:lnTo>
                    <a:pt x="6912" y="473949"/>
                  </a:lnTo>
                  <a:lnTo>
                    <a:pt x="0" y="439712"/>
                  </a:lnTo>
                  <a:lnTo>
                    <a:pt x="0" y="87947"/>
                  </a:lnTo>
                  <a:close/>
                </a:path>
              </a:pathLst>
            </a:custGeom>
            <a:ln w="12699">
              <a:solidFill>
                <a:srgbClr val="FFFFFF"/>
              </a:solidFill>
            </a:ln>
          </p:spPr>
          <p:txBody>
            <a:bodyPr wrap="square" lIns="0" tIns="0" rIns="0" bIns="0" rtlCol="0"/>
            <a:lstStyle/>
            <a:p>
              <a:endParaRPr/>
            </a:p>
          </p:txBody>
        </p:sp>
      </p:grpSp>
      <p:grpSp>
        <p:nvGrpSpPr>
          <p:cNvPr id="9" name="object 9"/>
          <p:cNvGrpSpPr/>
          <p:nvPr/>
        </p:nvGrpSpPr>
        <p:grpSpPr>
          <a:xfrm>
            <a:off x="831850" y="2684329"/>
            <a:ext cx="10439400" cy="540385"/>
            <a:chOff x="831850" y="2684329"/>
            <a:chExt cx="10439400" cy="540385"/>
          </a:xfrm>
        </p:grpSpPr>
        <p:sp>
          <p:nvSpPr>
            <p:cNvPr id="10" name="object 10"/>
            <p:cNvSpPr/>
            <p:nvPr/>
          </p:nvSpPr>
          <p:spPr>
            <a:xfrm>
              <a:off x="838200" y="2690679"/>
              <a:ext cx="10426700" cy="527685"/>
            </a:xfrm>
            <a:custGeom>
              <a:avLst/>
              <a:gdLst/>
              <a:ahLst/>
              <a:cxnLst/>
              <a:rect l="l" t="t" r="r" b="b"/>
              <a:pathLst>
                <a:path w="10426700" h="527685">
                  <a:moveTo>
                    <a:pt x="10338752" y="0"/>
                  </a:moveTo>
                  <a:lnTo>
                    <a:pt x="87947" y="0"/>
                  </a:lnTo>
                  <a:lnTo>
                    <a:pt x="53717" y="6910"/>
                  </a:lnTo>
                  <a:lnTo>
                    <a:pt x="25761" y="25757"/>
                  </a:lnTo>
                  <a:lnTo>
                    <a:pt x="6912" y="53712"/>
                  </a:lnTo>
                  <a:lnTo>
                    <a:pt x="0" y="87947"/>
                  </a:lnTo>
                  <a:lnTo>
                    <a:pt x="0" y="439712"/>
                  </a:lnTo>
                  <a:lnTo>
                    <a:pt x="6912" y="473949"/>
                  </a:lnTo>
                  <a:lnTo>
                    <a:pt x="25761" y="501908"/>
                  </a:lnTo>
                  <a:lnTo>
                    <a:pt x="53717" y="520759"/>
                  </a:lnTo>
                  <a:lnTo>
                    <a:pt x="87947" y="527672"/>
                  </a:lnTo>
                  <a:lnTo>
                    <a:pt x="10338752" y="527672"/>
                  </a:lnTo>
                  <a:lnTo>
                    <a:pt x="10372982" y="520759"/>
                  </a:lnTo>
                  <a:lnTo>
                    <a:pt x="10400938" y="501908"/>
                  </a:lnTo>
                  <a:lnTo>
                    <a:pt x="10419787" y="473949"/>
                  </a:lnTo>
                  <a:lnTo>
                    <a:pt x="10426700" y="439712"/>
                  </a:lnTo>
                  <a:lnTo>
                    <a:pt x="10426700" y="87947"/>
                  </a:lnTo>
                  <a:lnTo>
                    <a:pt x="10419787" y="53712"/>
                  </a:lnTo>
                  <a:lnTo>
                    <a:pt x="10400938" y="25757"/>
                  </a:lnTo>
                  <a:lnTo>
                    <a:pt x="10372982" y="6910"/>
                  </a:lnTo>
                  <a:lnTo>
                    <a:pt x="10338752" y="0"/>
                  </a:lnTo>
                  <a:close/>
                </a:path>
              </a:pathLst>
            </a:custGeom>
            <a:solidFill>
              <a:srgbClr val="5B9BD4"/>
            </a:solidFill>
          </p:spPr>
          <p:txBody>
            <a:bodyPr wrap="square" lIns="0" tIns="0" rIns="0" bIns="0" rtlCol="0"/>
            <a:lstStyle/>
            <a:p>
              <a:endParaRPr/>
            </a:p>
          </p:txBody>
        </p:sp>
        <p:sp>
          <p:nvSpPr>
            <p:cNvPr id="11" name="object 11"/>
            <p:cNvSpPr/>
            <p:nvPr/>
          </p:nvSpPr>
          <p:spPr>
            <a:xfrm>
              <a:off x="838200" y="2690679"/>
              <a:ext cx="10426700" cy="527685"/>
            </a:xfrm>
            <a:custGeom>
              <a:avLst/>
              <a:gdLst/>
              <a:ahLst/>
              <a:cxnLst/>
              <a:rect l="l" t="t" r="r" b="b"/>
              <a:pathLst>
                <a:path w="10426700" h="527685">
                  <a:moveTo>
                    <a:pt x="0" y="87947"/>
                  </a:moveTo>
                  <a:lnTo>
                    <a:pt x="6912" y="53712"/>
                  </a:lnTo>
                  <a:lnTo>
                    <a:pt x="25761" y="25757"/>
                  </a:lnTo>
                  <a:lnTo>
                    <a:pt x="53717" y="6910"/>
                  </a:lnTo>
                  <a:lnTo>
                    <a:pt x="87947" y="0"/>
                  </a:lnTo>
                  <a:lnTo>
                    <a:pt x="10338752" y="0"/>
                  </a:lnTo>
                  <a:lnTo>
                    <a:pt x="10372982" y="6910"/>
                  </a:lnTo>
                  <a:lnTo>
                    <a:pt x="10400938" y="25757"/>
                  </a:lnTo>
                  <a:lnTo>
                    <a:pt x="10419787" y="53712"/>
                  </a:lnTo>
                  <a:lnTo>
                    <a:pt x="10426700" y="87947"/>
                  </a:lnTo>
                  <a:lnTo>
                    <a:pt x="10426700" y="439712"/>
                  </a:lnTo>
                  <a:lnTo>
                    <a:pt x="10419787" y="473949"/>
                  </a:lnTo>
                  <a:lnTo>
                    <a:pt x="10400938" y="501908"/>
                  </a:lnTo>
                  <a:lnTo>
                    <a:pt x="10372982" y="520759"/>
                  </a:lnTo>
                  <a:lnTo>
                    <a:pt x="10338752" y="527672"/>
                  </a:lnTo>
                  <a:lnTo>
                    <a:pt x="87947" y="527672"/>
                  </a:lnTo>
                  <a:lnTo>
                    <a:pt x="53717" y="520759"/>
                  </a:lnTo>
                  <a:lnTo>
                    <a:pt x="25761" y="501908"/>
                  </a:lnTo>
                  <a:lnTo>
                    <a:pt x="6912" y="473949"/>
                  </a:lnTo>
                  <a:lnTo>
                    <a:pt x="0" y="439712"/>
                  </a:lnTo>
                  <a:lnTo>
                    <a:pt x="0" y="87947"/>
                  </a:lnTo>
                  <a:close/>
                </a:path>
              </a:pathLst>
            </a:custGeom>
            <a:ln w="12699">
              <a:solidFill>
                <a:srgbClr val="FFFFFF"/>
              </a:solidFill>
            </a:ln>
          </p:spPr>
          <p:txBody>
            <a:bodyPr wrap="square" lIns="0" tIns="0" rIns="0" bIns="0" rtlCol="0"/>
            <a:lstStyle/>
            <a:p>
              <a:endParaRPr/>
            </a:p>
          </p:txBody>
        </p:sp>
      </p:grpSp>
      <p:grpSp>
        <p:nvGrpSpPr>
          <p:cNvPr id="12" name="object 12"/>
          <p:cNvGrpSpPr/>
          <p:nvPr/>
        </p:nvGrpSpPr>
        <p:grpSpPr>
          <a:xfrm>
            <a:off x="831850" y="3275359"/>
            <a:ext cx="10439400" cy="540385"/>
            <a:chOff x="831850" y="3275359"/>
            <a:chExt cx="10439400" cy="540385"/>
          </a:xfrm>
        </p:grpSpPr>
        <p:sp>
          <p:nvSpPr>
            <p:cNvPr id="13" name="object 13"/>
            <p:cNvSpPr/>
            <p:nvPr/>
          </p:nvSpPr>
          <p:spPr>
            <a:xfrm>
              <a:off x="838200" y="3281709"/>
              <a:ext cx="10426700" cy="527685"/>
            </a:xfrm>
            <a:custGeom>
              <a:avLst/>
              <a:gdLst/>
              <a:ahLst/>
              <a:cxnLst/>
              <a:rect l="l" t="t" r="r" b="b"/>
              <a:pathLst>
                <a:path w="10426700" h="527685">
                  <a:moveTo>
                    <a:pt x="10338752" y="0"/>
                  </a:moveTo>
                  <a:lnTo>
                    <a:pt x="87947" y="0"/>
                  </a:lnTo>
                  <a:lnTo>
                    <a:pt x="53717" y="6910"/>
                  </a:lnTo>
                  <a:lnTo>
                    <a:pt x="25761" y="25757"/>
                  </a:lnTo>
                  <a:lnTo>
                    <a:pt x="6912" y="53712"/>
                  </a:lnTo>
                  <a:lnTo>
                    <a:pt x="0" y="87947"/>
                  </a:lnTo>
                  <a:lnTo>
                    <a:pt x="0" y="439712"/>
                  </a:lnTo>
                  <a:lnTo>
                    <a:pt x="6912" y="473949"/>
                  </a:lnTo>
                  <a:lnTo>
                    <a:pt x="25761" y="501908"/>
                  </a:lnTo>
                  <a:lnTo>
                    <a:pt x="53717" y="520759"/>
                  </a:lnTo>
                  <a:lnTo>
                    <a:pt x="87947" y="527672"/>
                  </a:lnTo>
                  <a:lnTo>
                    <a:pt x="10338752" y="527672"/>
                  </a:lnTo>
                  <a:lnTo>
                    <a:pt x="10372982" y="520759"/>
                  </a:lnTo>
                  <a:lnTo>
                    <a:pt x="10400938" y="501908"/>
                  </a:lnTo>
                  <a:lnTo>
                    <a:pt x="10419787" y="473949"/>
                  </a:lnTo>
                  <a:lnTo>
                    <a:pt x="10426700" y="439712"/>
                  </a:lnTo>
                  <a:lnTo>
                    <a:pt x="10426700" y="87947"/>
                  </a:lnTo>
                  <a:lnTo>
                    <a:pt x="10419787" y="53712"/>
                  </a:lnTo>
                  <a:lnTo>
                    <a:pt x="10400938" y="25757"/>
                  </a:lnTo>
                  <a:lnTo>
                    <a:pt x="10372982" y="6910"/>
                  </a:lnTo>
                  <a:lnTo>
                    <a:pt x="10338752" y="0"/>
                  </a:lnTo>
                  <a:close/>
                </a:path>
              </a:pathLst>
            </a:custGeom>
            <a:solidFill>
              <a:srgbClr val="5B9BD4"/>
            </a:solidFill>
          </p:spPr>
          <p:txBody>
            <a:bodyPr wrap="square" lIns="0" tIns="0" rIns="0" bIns="0" rtlCol="0"/>
            <a:lstStyle/>
            <a:p>
              <a:endParaRPr/>
            </a:p>
          </p:txBody>
        </p:sp>
        <p:sp>
          <p:nvSpPr>
            <p:cNvPr id="14" name="object 14"/>
            <p:cNvSpPr/>
            <p:nvPr/>
          </p:nvSpPr>
          <p:spPr>
            <a:xfrm>
              <a:off x="838200" y="3281709"/>
              <a:ext cx="10426700" cy="527685"/>
            </a:xfrm>
            <a:custGeom>
              <a:avLst/>
              <a:gdLst/>
              <a:ahLst/>
              <a:cxnLst/>
              <a:rect l="l" t="t" r="r" b="b"/>
              <a:pathLst>
                <a:path w="10426700" h="527685">
                  <a:moveTo>
                    <a:pt x="0" y="87947"/>
                  </a:moveTo>
                  <a:lnTo>
                    <a:pt x="6912" y="53712"/>
                  </a:lnTo>
                  <a:lnTo>
                    <a:pt x="25761" y="25757"/>
                  </a:lnTo>
                  <a:lnTo>
                    <a:pt x="53717" y="6910"/>
                  </a:lnTo>
                  <a:lnTo>
                    <a:pt x="87947" y="0"/>
                  </a:lnTo>
                  <a:lnTo>
                    <a:pt x="10338752" y="0"/>
                  </a:lnTo>
                  <a:lnTo>
                    <a:pt x="10372982" y="6910"/>
                  </a:lnTo>
                  <a:lnTo>
                    <a:pt x="10400938" y="25757"/>
                  </a:lnTo>
                  <a:lnTo>
                    <a:pt x="10419787" y="53712"/>
                  </a:lnTo>
                  <a:lnTo>
                    <a:pt x="10426700" y="87947"/>
                  </a:lnTo>
                  <a:lnTo>
                    <a:pt x="10426700" y="439712"/>
                  </a:lnTo>
                  <a:lnTo>
                    <a:pt x="10419787" y="473949"/>
                  </a:lnTo>
                  <a:lnTo>
                    <a:pt x="10400938" y="501908"/>
                  </a:lnTo>
                  <a:lnTo>
                    <a:pt x="10372982" y="520759"/>
                  </a:lnTo>
                  <a:lnTo>
                    <a:pt x="10338752" y="527672"/>
                  </a:lnTo>
                  <a:lnTo>
                    <a:pt x="87947" y="527672"/>
                  </a:lnTo>
                  <a:lnTo>
                    <a:pt x="53717" y="520759"/>
                  </a:lnTo>
                  <a:lnTo>
                    <a:pt x="25761" y="501908"/>
                  </a:lnTo>
                  <a:lnTo>
                    <a:pt x="6912" y="473949"/>
                  </a:lnTo>
                  <a:lnTo>
                    <a:pt x="0" y="439712"/>
                  </a:lnTo>
                  <a:lnTo>
                    <a:pt x="0" y="87947"/>
                  </a:lnTo>
                  <a:close/>
                </a:path>
              </a:pathLst>
            </a:custGeom>
            <a:ln w="12699">
              <a:solidFill>
                <a:srgbClr val="FFFFFF"/>
              </a:solidFill>
            </a:ln>
          </p:spPr>
          <p:txBody>
            <a:bodyPr wrap="square" lIns="0" tIns="0" rIns="0" bIns="0" rtlCol="0"/>
            <a:lstStyle/>
            <a:p>
              <a:endParaRPr/>
            </a:p>
          </p:txBody>
        </p:sp>
      </p:grpSp>
      <p:grpSp>
        <p:nvGrpSpPr>
          <p:cNvPr id="15" name="object 15"/>
          <p:cNvGrpSpPr/>
          <p:nvPr/>
        </p:nvGrpSpPr>
        <p:grpSpPr>
          <a:xfrm>
            <a:off x="831850" y="3866389"/>
            <a:ext cx="10439400" cy="540385"/>
            <a:chOff x="831850" y="3866389"/>
            <a:chExt cx="10439400" cy="540385"/>
          </a:xfrm>
        </p:grpSpPr>
        <p:sp>
          <p:nvSpPr>
            <p:cNvPr id="16" name="object 16"/>
            <p:cNvSpPr/>
            <p:nvPr/>
          </p:nvSpPr>
          <p:spPr>
            <a:xfrm>
              <a:off x="838200" y="3872739"/>
              <a:ext cx="10426700" cy="527685"/>
            </a:xfrm>
            <a:custGeom>
              <a:avLst/>
              <a:gdLst/>
              <a:ahLst/>
              <a:cxnLst/>
              <a:rect l="l" t="t" r="r" b="b"/>
              <a:pathLst>
                <a:path w="10426700" h="527685">
                  <a:moveTo>
                    <a:pt x="10338752" y="0"/>
                  </a:moveTo>
                  <a:lnTo>
                    <a:pt x="87947" y="0"/>
                  </a:lnTo>
                  <a:lnTo>
                    <a:pt x="53717" y="6910"/>
                  </a:lnTo>
                  <a:lnTo>
                    <a:pt x="25761" y="25757"/>
                  </a:lnTo>
                  <a:lnTo>
                    <a:pt x="6912" y="53712"/>
                  </a:lnTo>
                  <a:lnTo>
                    <a:pt x="0" y="87947"/>
                  </a:lnTo>
                  <a:lnTo>
                    <a:pt x="0" y="439712"/>
                  </a:lnTo>
                  <a:lnTo>
                    <a:pt x="6912" y="473949"/>
                  </a:lnTo>
                  <a:lnTo>
                    <a:pt x="25761" y="501908"/>
                  </a:lnTo>
                  <a:lnTo>
                    <a:pt x="53717" y="520759"/>
                  </a:lnTo>
                  <a:lnTo>
                    <a:pt x="87947" y="527672"/>
                  </a:lnTo>
                  <a:lnTo>
                    <a:pt x="10338752" y="527672"/>
                  </a:lnTo>
                  <a:lnTo>
                    <a:pt x="10372982" y="520759"/>
                  </a:lnTo>
                  <a:lnTo>
                    <a:pt x="10400938" y="501908"/>
                  </a:lnTo>
                  <a:lnTo>
                    <a:pt x="10419787" y="473949"/>
                  </a:lnTo>
                  <a:lnTo>
                    <a:pt x="10426700" y="439712"/>
                  </a:lnTo>
                  <a:lnTo>
                    <a:pt x="10426700" y="87947"/>
                  </a:lnTo>
                  <a:lnTo>
                    <a:pt x="10419787" y="53712"/>
                  </a:lnTo>
                  <a:lnTo>
                    <a:pt x="10400938" y="25757"/>
                  </a:lnTo>
                  <a:lnTo>
                    <a:pt x="10372982" y="6910"/>
                  </a:lnTo>
                  <a:lnTo>
                    <a:pt x="10338752" y="0"/>
                  </a:lnTo>
                  <a:close/>
                </a:path>
              </a:pathLst>
            </a:custGeom>
            <a:solidFill>
              <a:srgbClr val="5B9BD4"/>
            </a:solidFill>
          </p:spPr>
          <p:txBody>
            <a:bodyPr wrap="square" lIns="0" tIns="0" rIns="0" bIns="0" rtlCol="0"/>
            <a:lstStyle/>
            <a:p>
              <a:endParaRPr/>
            </a:p>
          </p:txBody>
        </p:sp>
        <p:sp>
          <p:nvSpPr>
            <p:cNvPr id="17" name="object 17"/>
            <p:cNvSpPr/>
            <p:nvPr/>
          </p:nvSpPr>
          <p:spPr>
            <a:xfrm>
              <a:off x="838200" y="3872739"/>
              <a:ext cx="10426700" cy="527685"/>
            </a:xfrm>
            <a:custGeom>
              <a:avLst/>
              <a:gdLst/>
              <a:ahLst/>
              <a:cxnLst/>
              <a:rect l="l" t="t" r="r" b="b"/>
              <a:pathLst>
                <a:path w="10426700" h="527685">
                  <a:moveTo>
                    <a:pt x="0" y="87947"/>
                  </a:moveTo>
                  <a:lnTo>
                    <a:pt x="6912" y="53712"/>
                  </a:lnTo>
                  <a:lnTo>
                    <a:pt x="25761" y="25757"/>
                  </a:lnTo>
                  <a:lnTo>
                    <a:pt x="53717" y="6910"/>
                  </a:lnTo>
                  <a:lnTo>
                    <a:pt x="87947" y="0"/>
                  </a:lnTo>
                  <a:lnTo>
                    <a:pt x="10338752" y="0"/>
                  </a:lnTo>
                  <a:lnTo>
                    <a:pt x="10372982" y="6910"/>
                  </a:lnTo>
                  <a:lnTo>
                    <a:pt x="10400938" y="25757"/>
                  </a:lnTo>
                  <a:lnTo>
                    <a:pt x="10419787" y="53712"/>
                  </a:lnTo>
                  <a:lnTo>
                    <a:pt x="10426700" y="87947"/>
                  </a:lnTo>
                  <a:lnTo>
                    <a:pt x="10426700" y="439712"/>
                  </a:lnTo>
                  <a:lnTo>
                    <a:pt x="10419787" y="473949"/>
                  </a:lnTo>
                  <a:lnTo>
                    <a:pt x="10400938" y="501908"/>
                  </a:lnTo>
                  <a:lnTo>
                    <a:pt x="10372982" y="520759"/>
                  </a:lnTo>
                  <a:lnTo>
                    <a:pt x="10338752" y="527672"/>
                  </a:lnTo>
                  <a:lnTo>
                    <a:pt x="87947" y="527672"/>
                  </a:lnTo>
                  <a:lnTo>
                    <a:pt x="53717" y="520759"/>
                  </a:lnTo>
                  <a:lnTo>
                    <a:pt x="25761" y="501908"/>
                  </a:lnTo>
                  <a:lnTo>
                    <a:pt x="6912" y="473949"/>
                  </a:lnTo>
                  <a:lnTo>
                    <a:pt x="0" y="439712"/>
                  </a:lnTo>
                  <a:lnTo>
                    <a:pt x="0" y="87947"/>
                  </a:lnTo>
                  <a:close/>
                </a:path>
              </a:pathLst>
            </a:custGeom>
            <a:ln w="12699">
              <a:solidFill>
                <a:srgbClr val="FFFFFF"/>
              </a:solidFill>
            </a:ln>
          </p:spPr>
          <p:txBody>
            <a:bodyPr wrap="square" lIns="0" tIns="0" rIns="0" bIns="0" rtlCol="0"/>
            <a:lstStyle/>
            <a:p>
              <a:endParaRPr/>
            </a:p>
          </p:txBody>
        </p:sp>
      </p:grpSp>
      <p:grpSp>
        <p:nvGrpSpPr>
          <p:cNvPr id="18" name="object 18"/>
          <p:cNvGrpSpPr/>
          <p:nvPr/>
        </p:nvGrpSpPr>
        <p:grpSpPr>
          <a:xfrm>
            <a:off x="831850" y="5282088"/>
            <a:ext cx="10439400" cy="540385"/>
            <a:chOff x="831850" y="5282088"/>
            <a:chExt cx="10439400" cy="540385"/>
          </a:xfrm>
        </p:grpSpPr>
        <p:sp>
          <p:nvSpPr>
            <p:cNvPr id="19" name="object 19"/>
            <p:cNvSpPr/>
            <p:nvPr/>
          </p:nvSpPr>
          <p:spPr>
            <a:xfrm>
              <a:off x="838200" y="5288438"/>
              <a:ext cx="10426700" cy="527685"/>
            </a:xfrm>
            <a:custGeom>
              <a:avLst/>
              <a:gdLst/>
              <a:ahLst/>
              <a:cxnLst/>
              <a:rect l="l" t="t" r="r" b="b"/>
              <a:pathLst>
                <a:path w="10426700" h="527685">
                  <a:moveTo>
                    <a:pt x="10338752" y="0"/>
                  </a:moveTo>
                  <a:lnTo>
                    <a:pt x="87947" y="0"/>
                  </a:lnTo>
                  <a:lnTo>
                    <a:pt x="53717" y="6910"/>
                  </a:lnTo>
                  <a:lnTo>
                    <a:pt x="25761" y="25757"/>
                  </a:lnTo>
                  <a:lnTo>
                    <a:pt x="6912" y="53712"/>
                  </a:lnTo>
                  <a:lnTo>
                    <a:pt x="0" y="87947"/>
                  </a:lnTo>
                  <a:lnTo>
                    <a:pt x="0" y="439712"/>
                  </a:lnTo>
                  <a:lnTo>
                    <a:pt x="6912" y="473949"/>
                  </a:lnTo>
                  <a:lnTo>
                    <a:pt x="25761" y="501908"/>
                  </a:lnTo>
                  <a:lnTo>
                    <a:pt x="53717" y="520759"/>
                  </a:lnTo>
                  <a:lnTo>
                    <a:pt x="87947" y="527672"/>
                  </a:lnTo>
                  <a:lnTo>
                    <a:pt x="10338752" y="527672"/>
                  </a:lnTo>
                  <a:lnTo>
                    <a:pt x="10372982" y="520759"/>
                  </a:lnTo>
                  <a:lnTo>
                    <a:pt x="10400938" y="501908"/>
                  </a:lnTo>
                  <a:lnTo>
                    <a:pt x="10419787" y="473949"/>
                  </a:lnTo>
                  <a:lnTo>
                    <a:pt x="10426700" y="439712"/>
                  </a:lnTo>
                  <a:lnTo>
                    <a:pt x="10426700" y="87947"/>
                  </a:lnTo>
                  <a:lnTo>
                    <a:pt x="10419787" y="53712"/>
                  </a:lnTo>
                  <a:lnTo>
                    <a:pt x="10400938" y="25757"/>
                  </a:lnTo>
                  <a:lnTo>
                    <a:pt x="10372982" y="6910"/>
                  </a:lnTo>
                  <a:lnTo>
                    <a:pt x="10338752" y="0"/>
                  </a:lnTo>
                  <a:close/>
                </a:path>
              </a:pathLst>
            </a:custGeom>
            <a:solidFill>
              <a:srgbClr val="5B9BD4"/>
            </a:solidFill>
          </p:spPr>
          <p:txBody>
            <a:bodyPr wrap="square" lIns="0" tIns="0" rIns="0" bIns="0" rtlCol="0"/>
            <a:lstStyle/>
            <a:p>
              <a:endParaRPr/>
            </a:p>
          </p:txBody>
        </p:sp>
        <p:sp>
          <p:nvSpPr>
            <p:cNvPr id="20" name="object 20"/>
            <p:cNvSpPr/>
            <p:nvPr/>
          </p:nvSpPr>
          <p:spPr>
            <a:xfrm>
              <a:off x="838200" y="5288438"/>
              <a:ext cx="10426700" cy="527685"/>
            </a:xfrm>
            <a:custGeom>
              <a:avLst/>
              <a:gdLst/>
              <a:ahLst/>
              <a:cxnLst/>
              <a:rect l="l" t="t" r="r" b="b"/>
              <a:pathLst>
                <a:path w="10426700" h="527685">
                  <a:moveTo>
                    <a:pt x="0" y="87947"/>
                  </a:moveTo>
                  <a:lnTo>
                    <a:pt x="6912" y="53712"/>
                  </a:lnTo>
                  <a:lnTo>
                    <a:pt x="25761" y="25757"/>
                  </a:lnTo>
                  <a:lnTo>
                    <a:pt x="53717" y="6910"/>
                  </a:lnTo>
                  <a:lnTo>
                    <a:pt x="87947" y="0"/>
                  </a:lnTo>
                  <a:lnTo>
                    <a:pt x="10338752" y="0"/>
                  </a:lnTo>
                  <a:lnTo>
                    <a:pt x="10372982" y="6910"/>
                  </a:lnTo>
                  <a:lnTo>
                    <a:pt x="10400938" y="25757"/>
                  </a:lnTo>
                  <a:lnTo>
                    <a:pt x="10419787" y="53712"/>
                  </a:lnTo>
                  <a:lnTo>
                    <a:pt x="10426700" y="87947"/>
                  </a:lnTo>
                  <a:lnTo>
                    <a:pt x="10426700" y="439712"/>
                  </a:lnTo>
                  <a:lnTo>
                    <a:pt x="10419787" y="473949"/>
                  </a:lnTo>
                  <a:lnTo>
                    <a:pt x="10400938" y="501908"/>
                  </a:lnTo>
                  <a:lnTo>
                    <a:pt x="10372982" y="520759"/>
                  </a:lnTo>
                  <a:lnTo>
                    <a:pt x="10338752" y="527672"/>
                  </a:lnTo>
                  <a:lnTo>
                    <a:pt x="87947" y="527672"/>
                  </a:lnTo>
                  <a:lnTo>
                    <a:pt x="53717" y="520759"/>
                  </a:lnTo>
                  <a:lnTo>
                    <a:pt x="25761" y="501908"/>
                  </a:lnTo>
                  <a:lnTo>
                    <a:pt x="6912" y="473949"/>
                  </a:lnTo>
                  <a:lnTo>
                    <a:pt x="0" y="439712"/>
                  </a:lnTo>
                  <a:lnTo>
                    <a:pt x="0" y="87947"/>
                  </a:lnTo>
                  <a:close/>
                </a:path>
              </a:pathLst>
            </a:custGeom>
            <a:ln w="12699">
              <a:solidFill>
                <a:srgbClr val="FFFFFF"/>
              </a:solidFill>
            </a:ln>
          </p:spPr>
          <p:txBody>
            <a:bodyPr wrap="square" lIns="0" tIns="0" rIns="0" bIns="0" rtlCol="0"/>
            <a:lstStyle/>
            <a:p>
              <a:endParaRPr/>
            </a:p>
          </p:txBody>
        </p:sp>
      </p:grpSp>
      <p:sp>
        <p:nvSpPr>
          <p:cNvPr id="21" name="object 21"/>
          <p:cNvSpPr txBox="1"/>
          <p:nvPr/>
        </p:nvSpPr>
        <p:spPr>
          <a:xfrm>
            <a:off x="935079" y="1559027"/>
            <a:ext cx="5715000" cy="4140200"/>
          </a:xfrm>
          <a:prstGeom prst="rect">
            <a:avLst/>
          </a:prstGeom>
        </p:spPr>
        <p:txBody>
          <a:bodyPr vert="horz" wrap="square" lIns="0" tIns="12065" rIns="0" bIns="0" rtlCol="0">
            <a:spAutoFit/>
          </a:bodyPr>
          <a:lstStyle/>
          <a:p>
            <a:pPr marL="12700">
              <a:lnSpc>
                <a:spcPct val="100000"/>
              </a:lnSpc>
              <a:spcBef>
                <a:spcPts val="95"/>
              </a:spcBef>
            </a:pPr>
            <a:r>
              <a:rPr sz="2200" dirty="0">
                <a:solidFill>
                  <a:srgbClr val="FFFFFF"/>
                </a:solidFill>
                <a:latin typeface="Calibri"/>
                <a:cs typeface="Calibri"/>
              </a:rPr>
              <a:t>Staff</a:t>
            </a:r>
            <a:r>
              <a:rPr sz="2200" spc="-95" dirty="0">
                <a:solidFill>
                  <a:srgbClr val="FFFFFF"/>
                </a:solidFill>
                <a:latin typeface="Calibri"/>
                <a:cs typeface="Calibri"/>
              </a:rPr>
              <a:t> </a:t>
            </a:r>
            <a:r>
              <a:rPr sz="2200" dirty="0">
                <a:solidFill>
                  <a:srgbClr val="FFFFFF"/>
                </a:solidFill>
                <a:latin typeface="Calibri"/>
                <a:cs typeface="Calibri"/>
              </a:rPr>
              <a:t>to</a:t>
            </a:r>
            <a:r>
              <a:rPr sz="2200" spc="-95" dirty="0">
                <a:solidFill>
                  <a:srgbClr val="FFFFFF"/>
                </a:solidFill>
                <a:latin typeface="Calibri"/>
                <a:cs typeface="Calibri"/>
              </a:rPr>
              <a:t> </a:t>
            </a:r>
            <a:r>
              <a:rPr sz="2200" dirty="0">
                <a:solidFill>
                  <a:srgbClr val="FFFFFF"/>
                </a:solidFill>
                <a:latin typeface="Calibri"/>
                <a:cs typeface="Calibri"/>
              </a:rPr>
              <a:t>Patient</a:t>
            </a:r>
            <a:r>
              <a:rPr sz="2200" spc="-75" dirty="0">
                <a:solidFill>
                  <a:srgbClr val="FFFFFF"/>
                </a:solidFill>
                <a:latin typeface="Calibri"/>
                <a:cs typeface="Calibri"/>
              </a:rPr>
              <a:t> </a:t>
            </a:r>
            <a:r>
              <a:rPr sz="2200" spc="-10" dirty="0">
                <a:solidFill>
                  <a:srgbClr val="FFFFFF"/>
                </a:solidFill>
                <a:latin typeface="Calibri"/>
                <a:cs typeface="Calibri"/>
              </a:rPr>
              <a:t>ratio?</a:t>
            </a:r>
            <a:endParaRPr sz="2200">
              <a:latin typeface="Calibri"/>
              <a:cs typeface="Calibri"/>
            </a:endParaRPr>
          </a:p>
          <a:p>
            <a:pPr marL="12700" marR="1313815">
              <a:lnSpc>
                <a:spcPct val="176300"/>
              </a:lnSpc>
            </a:pPr>
            <a:r>
              <a:rPr sz="2200" dirty="0">
                <a:solidFill>
                  <a:srgbClr val="FFFFFF"/>
                </a:solidFill>
                <a:latin typeface="Calibri"/>
                <a:cs typeface="Calibri"/>
              </a:rPr>
              <a:t>What</a:t>
            </a:r>
            <a:r>
              <a:rPr sz="2200" spc="-50" dirty="0">
                <a:solidFill>
                  <a:srgbClr val="FFFFFF"/>
                </a:solidFill>
                <a:latin typeface="Calibri"/>
                <a:cs typeface="Calibri"/>
              </a:rPr>
              <a:t> </a:t>
            </a:r>
            <a:r>
              <a:rPr sz="2200" dirty="0">
                <a:solidFill>
                  <a:srgbClr val="FFFFFF"/>
                </a:solidFill>
                <a:latin typeface="Calibri"/>
                <a:cs typeface="Calibri"/>
              </a:rPr>
              <a:t>about</a:t>
            </a:r>
            <a:r>
              <a:rPr sz="2200" spc="-45" dirty="0">
                <a:solidFill>
                  <a:srgbClr val="FFFFFF"/>
                </a:solidFill>
                <a:latin typeface="Calibri"/>
                <a:cs typeface="Calibri"/>
              </a:rPr>
              <a:t> </a:t>
            </a:r>
            <a:r>
              <a:rPr sz="2200" spc="-10" dirty="0">
                <a:solidFill>
                  <a:srgbClr val="FFFFFF"/>
                </a:solidFill>
                <a:latin typeface="Calibri"/>
                <a:cs typeface="Calibri"/>
              </a:rPr>
              <a:t>high-</a:t>
            </a:r>
            <a:r>
              <a:rPr sz="2200" dirty="0">
                <a:solidFill>
                  <a:srgbClr val="FFFFFF"/>
                </a:solidFill>
                <a:latin typeface="Calibri"/>
                <a:cs typeface="Calibri"/>
              </a:rPr>
              <a:t>risk</a:t>
            </a:r>
            <a:r>
              <a:rPr sz="2200" spc="-35" dirty="0">
                <a:solidFill>
                  <a:srgbClr val="FFFFFF"/>
                </a:solidFill>
                <a:latin typeface="Calibri"/>
                <a:cs typeface="Calibri"/>
              </a:rPr>
              <a:t> </a:t>
            </a:r>
            <a:r>
              <a:rPr sz="2200" dirty="0">
                <a:solidFill>
                  <a:srgbClr val="FFFFFF"/>
                </a:solidFill>
                <a:latin typeface="Calibri"/>
                <a:cs typeface="Calibri"/>
              </a:rPr>
              <a:t>patients?</a:t>
            </a:r>
            <a:r>
              <a:rPr sz="2200" spc="-25" dirty="0">
                <a:solidFill>
                  <a:srgbClr val="FFFFFF"/>
                </a:solidFill>
                <a:latin typeface="Calibri"/>
                <a:cs typeface="Calibri"/>
              </a:rPr>
              <a:t> </a:t>
            </a:r>
            <a:r>
              <a:rPr sz="2200" spc="-10" dirty="0">
                <a:solidFill>
                  <a:srgbClr val="FFFFFF"/>
                </a:solidFill>
                <a:latin typeface="Calibri"/>
                <a:cs typeface="Calibri"/>
              </a:rPr>
              <a:t>(1:1) </a:t>
            </a:r>
            <a:r>
              <a:rPr sz="2200" dirty="0">
                <a:solidFill>
                  <a:srgbClr val="FFFFFF"/>
                </a:solidFill>
                <a:latin typeface="Calibri"/>
                <a:cs typeface="Calibri"/>
              </a:rPr>
              <a:t>What</a:t>
            </a:r>
            <a:r>
              <a:rPr sz="2200" spc="-40" dirty="0">
                <a:solidFill>
                  <a:srgbClr val="FFFFFF"/>
                </a:solidFill>
                <a:latin typeface="Calibri"/>
                <a:cs typeface="Calibri"/>
              </a:rPr>
              <a:t> </a:t>
            </a:r>
            <a:r>
              <a:rPr sz="2200" dirty="0">
                <a:solidFill>
                  <a:srgbClr val="FFFFFF"/>
                </a:solidFill>
                <a:latin typeface="Calibri"/>
                <a:cs typeface="Calibri"/>
              </a:rPr>
              <a:t>if</a:t>
            </a:r>
            <a:r>
              <a:rPr sz="2200" spc="-30" dirty="0">
                <a:solidFill>
                  <a:srgbClr val="FFFFFF"/>
                </a:solidFill>
                <a:latin typeface="Calibri"/>
                <a:cs typeface="Calibri"/>
              </a:rPr>
              <a:t> </a:t>
            </a:r>
            <a:r>
              <a:rPr sz="2200" dirty="0">
                <a:solidFill>
                  <a:srgbClr val="FFFFFF"/>
                </a:solidFill>
                <a:latin typeface="Calibri"/>
                <a:cs typeface="Calibri"/>
              </a:rPr>
              <a:t>you</a:t>
            </a:r>
            <a:r>
              <a:rPr sz="2200" spc="-45" dirty="0">
                <a:solidFill>
                  <a:srgbClr val="FFFFFF"/>
                </a:solidFill>
                <a:latin typeface="Calibri"/>
                <a:cs typeface="Calibri"/>
              </a:rPr>
              <a:t> </a:t>
            </a:r>
            <a:r>
              <a:rPr sz="2200" dirty="0">
                <a:solidFill>
                  <a:srgbClr val="FFFFFF"/>
                </a:solidFill>
                <a:latin typeface="Calibri"/>
                <a:cs typeface="Calibri"/>
              </a:rPr>
              <a:t>need</a:t>
            </a:r>
            <a:r>
              <a:rPr sz="2200" spc="-25" dirty="0">
                <a:solidFill>
                  <a:srgbClr val="FFFFFF"/>
                </a:solidFill>
                <a:latin typeface="Calibri"/>
                <a:cs typeface="Calibri"/>
              </a:rPr>
              <a:t> </a:t>
            </a:r>
            <a:r>
              <a:rPr sz="2200" dirty="0">
                <a:solidFill>
                  <a:srgbClr val="FFFFFF"/>
                </a:solidFill>
                <a:latin typeface="Calibri"/>
                <a:cs typeface="Calibri"/>
              </a:rPr>
              <a:t>to</a:t>
            </a:r>
            <a:r>
              <a:rPr sz="2200" spc="-25" dirty="0">
                <a:solidFill>
                  <a:srgbClr val="FFFFFF"/>
                </a:solidFill>
                <a:latin typeface="Calibri"/>
                <a:cs typeface="Calibri"/>
              </a:rPr>
              <a:t> </a:t>
            </a:r>
            <a:r>
              <a:rPr sz="2200" spc="-10" dirty="0">
                <a:solidFill>
                  <a:srgbClr val="FFFFFF"/>
                </a:solidFill>
                <a:latin typeface="Calibri"/>
                <a:cs typeface="Calibri"/>
              </a:rPr>
              <a:t>restrain</a:t>
            </a:r>
            <a:r>
              <a:rPr sz="2200" spc="-45" dirty="0">
                <a:solidFill>
                  <a:srgbClr val="FFFFFF"/>
                </a:solidFill>
                <a:latin typeface="Calibri"/>
                <a:cs typeface="Calibri"/>
              </a:rPr>
              <a:t> </a:t>
            </a:r>
            <a:r>
              <a:rPr sz="2200" dirty="0">
                <a:solidFill>
                  <a:srgbClr val="FFFFFF"/>
                </a:solidFill>
                <a:latin typeface="Calibri"/>
                <a:cs typeface="Calibri"/>
              </a:rPr>
              <a:t>a</a:t>
            </a:r>
            <a:r>
              <a:rPr sz="2200" spc="-40" dirty="0">
                <a:solidFill>
                  <a:srgbClr val="FFFFFF"/>
                </a:solidFill>
                <a:latin typeface="Calibri"/>
                <a:cs typeface="Calibri"/>
              </a:rPr>
              <a:t> </a:t>
            </a:r>
            <a:r>
              <a:rPr sz="2200" spc="-10" dirty="0">
                <a:solidFill>
                  <a:srgbClr val="FFFFFF"/>
                </a:solidFill>
                <a:latin typeface="Calibri"/>
                <a:cs typeface="Calibri"/>
              </a:rPr>
              <a:t>patient?</a:t>
            </a:r>
            <a:endParaRPr sz="2200">
              <a:latin typeface="Calibri"/>
              <a:cs typeface="Calibri"/>
            </a:endParaRPr>
          </a:p>
          <a:p>
            <a:pPr marL="12700" marR="5080">
              <a:lnSpc>
                <a:spcPct val="176300"/>
              </a:lnSpc>
            </a:pPr>
            <a:r>
              <a:rPr sz="2200" dirty="0">
                <a:solidFill>
                  <a:srgbClr val="FFFFFF"/>
                </a:solidFill>
                <a:latin typeface="Calibri"/>
                <a:cs typeface="Calibri"/>
              </a:rPr>
              <a:t>Staff</a:t>
            </a:r>
            <a:r>
              <a:rPr sz="2200" spc="-50" dirty="0">
                <a:solidFill>
                  <a:srgbClr val="FFFFFF"/>
                </a:solidFill>
                <a:latin typeface="Calibri"/>
                <a:cs typeface="Calibri"/>
              </a:rPr>
              <a:t> </a:t>
            </a:r>
            <a:r>
              <a:rPr sz="2200" dirty="0">
                <a:solidFill>
                  <a:srgbClr val="FFFFFF"/>
                </a:solidFill>
                <a:latin typeface="Calibri"/>
                <a:cs typeface="Calibri"/>
              </a:rPr>
              <a:t>needed</a:t>
            </a:r>
            <a:r>
              <a:rPr sz="2200" spc="-40" dirty="0">
                <a:solidFill>
                  <a:srgbClr val="FFFFFF"/>
                </a:solidFill>
                <a:latin typeface="Calibri"/>
                <a:cs typeface="Calibri"/>
              </a:rPr>
              <a:t> </a:t>
            </a:r>
            <a:r>
              <a:rPr sz="2200" dirty="0">
                <a:solidFill>
                  <a:srgbClr val="FFFFFF"/>
                </a:solidFill>
                <a:latin typeface="Calibri"/>
                <a:cs typeface="Calibri"/>
              </a:rPr>
              <a:t>for</a:t>
            </a:r>
            <a:r>
              <a:rPr sz="2200" spc="-60" dirty="0">
                <a:solidFill>
                  <a:srgbClr val="FFFFFF"/>
                </a:solidFill>
                <a:latin typeface="Calibri"/>
                <a:cs typeface="Calibri"/>
              </a:rPr>
              <a:t> </a:t>
            </a:r>
            <a:r>
              <a:rPr sz="2200" spc="-10" dirty="0">
                <a:solidFill>
                  <a:srgbClr val="FFFFFF"/>
                </a:solidFill>
                <a:latin typeface="Calibri"/>
                <a:cs typeface="Calibri"/>
              </a:rPr>
              <a:t>movement</a:t>
            </a:r>
            <a:r>
              <a:rPr sz="2200" spc="-30" dirty="0">
                <a:solidFill>
                  <a:srgbClr val="FFFFFF"/>
                </a:solidFill>
                <a:latin typeface="Calibri"/>
                <a:cs typeface="Calibri"/>
              </a:rPr>
              <a:t> </a:t>
            </a:r>
            <a:r>
              <a:rPr sz="2200" dirty="0">
                <a:solidFill>
                  <a:srgbClr val="FFFFFF"/>
                </a:solidFill>
                <a:latin typeface="Calibri"/>
                <a:cs typeface="Calibri"/>
              </a:rPr>
              <a:t>vs.</a:t>
            </a:r>
            <a:r>
              <a:rPr sz="2200" spc="-65" dirty="0">
                <a:solidFill>
                  <a:srgbClr val="FFFFFF"/>
                </a:solidFill>
                <a:latin typeface="Calibri"/>
                <a:cs typeface="Calibri"/>
              </a:rPr>
              <a:t> </a:t>
            </a:r>
            <a:r>
              <a:rPr sz="2200" dirty="0">
                <a:solidFill>
                  <a:srgbClr val="FFFFFF"/>
                </a:solidFill>
                <a:latin typeface="Calibri"/>
                <a:cs typeface="Calibri"/>
              </a:rPr>
              <a:t>while</a:t>
            </a:r>
            <a:r>
              <a:rPr sz="2200" spc="-50" dirty="0">
                <a:solidFill>
                  <a:srgbClr val="FFFFFF"/>
                </a:solidFill>
                <a:latin typeface="Calibri"/>
                <a:cs typeface="Calibri"/>
              </a:rPr>
              <a:t> </a:t>
            </a:r>
            <a:r>
              <a:rPr sz="2200" dirty="0">
                <a:solidFill>
                  <a:srgbClr val="FFFFFF"/>
                </a:solidFill>
                <a:latin typeface="Calibri"/>
                <a:cs typeface="Calibri"/>
              </a:rPr>
              <a:t>in</a:t>
            </a:r>
            <a:r>
              <a:rPr sz="2200" spc="-55" dirty="0">
                <a:solidFill>
                  <a:srgbClr val="FFFFFF"/>
                </a:solidFill>
                <a:latin typeface="Calibri"/>
                <a:cs typeface="Calibri"/>
              </a:rPr>
              <a:t> </a:t>
            </a:r>
            <a:r>
              <a:rPr sz="2200" spc="-10" dirty="0">
                <a:solidFill>
                  <a:srgbClr val="FFFFFF"/>
                </a:solidFill>
                <a:latin typeface="Calibri"/>
                <a:cs typeface="Calibri"/>
              </a:rPr>
              <a:t>transport? </a:t>
            </a:r>
            <a:r>
              <a:rPr sz="2200" dirty="0">
                <a:solidFill>
                  <a:srgbClr val="FFFFFF"/>
                </a:solidFill>
                <a:latin typeface="Calibri"/>
                <a:cs typeface="Calibri"/>
              </a:rPr>
              <a:t>What</a:t>
            </a:r>
            <a:r>
              <a:rPr sz="2200" spc="-35" dirty="0">
                <a:solidFill>
                  <a:srgbClr val="FFFFFF"/>
                </a:solidFill>
                <a:latin typeface="Calibri"/>
                <a:cs typeface="Calibri"/>
              </a:rPr>
              <a:t> </a:t>
            </a:r>
            <a:r>
              <a:rPr sz="2200" dirty="0">
                <a:solidFill>
                  <a:srgbClr val="FFFFFF"/>
                </a:solidFill>
                <a:latin typeface="Calibri"/>
                <a:cs typeface="Calibri"/>
              </a:rPr>
              <a:t>mix</a:t>
            </a:r>
            <a:r>
              <a:rPr sz="2200" spc="-15" dirty="0">
                <a:solidFill>
                  <a:srgbClr val="FFFFFF"/>
                </a:solidFill>
                <a:latin typeface="Calibri"/>
                <a:cs typeface="Calibri"/>
              </a:rPr>
              <a:t> </a:t>
            </a:r>
            <a:r>
              <a:rPr sz="2200" dirty="0">
                <a:solidFill>
                  <a:srgbClr val="FFFFFF"/>
                </a:solidFill>
                <a:latin typeface="Calibri"/>
                <a:cs typeface="Calibri"/>
              </a:rPr>
              <a:t>of</a:t>
            </a:r>
            <a:r>
              <a:rPr sz="2200" spc="-35" dirty="0">
                <a:solidFill>
                  <a:srgbClr val="FFFFFF"/>
                </a:solidFill>
                <a:latin typeface="Calibri"/>
                <a:cs typeface="Calibri"/>
              </a:rPr>
              <a:t> </a:t>
            </a:r>
            <a:r>
              <a:rPr sz="2200" spc="-10" dirty="0">
                <a:solidFill>
                  <a:srgbClr val="FFFFFF"/>
                </a:solidFill>
                <a:latin typeface="Calibri"/>
                <a:cs typeface="Calibri"/>
              </a:rPr>
              <a:t>staff?</a:t>
            </a:r>
            <a:endParaRPr sz="2200">
              <a:latin typeface="Calibri"/>
              <a:cs typeface="Calibri"/>
            </a:endParaRPr>
          </a:p>
          <a:p>
            <a:pPr marL="405765" indent="-172085">
              <a:lnSpc>
                <a:spcPct val="100000"/>
              </a:lnSpc>
              <a:spcBef>
                <a:spcPts val="955"/>
              </a:spcBef>
              <a:buChar char="•"/>
              <a:tabLst>
                <a:tab pos="405765" algn="l"/>
              </a:tabLst>
            </a:pPr>
            <a:r>
              <a:rPr sz="1700" spc="-25" dirty="0">
                <a:latin typeface="Calibri"/>
                <a:cs typeface="Calibri"/>
              </a:rPr>
              <a:t>RN</a:t>
            </a:r>
            <a:endParaRPr sz="1700">
              <a:latin typeface="Calibri"/>
              <a:cs typeface="Calibri"/>
            </a:endParaRPr>
          </a:p>
          <a:p>
            <a:pPr marL="405765" indent="-172085">
              <a:lnSpc>
                <a:spcPct val="100000"/>
              </a:lnSpc>
              <a:spcBef>
                <a:spcPts val="240"/>
              </a:spcBef>
              <a:buChar char="•"/>
              <a:tabLst>
                <a:tab pos="405765" algn="l"/>
              </a:tabLst>
            </a:pPr>
            <a:r>
              <a:rPr sz="1700" dirty="0">
                <a:latin typeface="Calibri"/>
                <a:cs typeface="Calibri"/>
              </a:rPr>
              <a:t>Mental</a:t>
            </a:r>
            <a:r>
              <a:rPr sz="1700" spc="-50" dirty="0">
                <a:latin typeface="Calibri"/>
                <a:cs typeface="Calibri"/>
              </a:rPr>
              <a:t> </a:t>
            </a:r>
            <a:r>
              <a:rPr sz="1700" dirty="0">
                <a:latin typeface="Calibri"/>
                <a:cs typeface="Calibri"/>
              </a:rPr>
              <a:t>Health</a:t>
            </a:r>
            <a:r>
              <a:rPr sz="1700" spc="-45" dirty="0">
                <a:latin typeface="Calibri"/>
                <a:cs typeface="Calibri"/>
              </a:rPr>
              <a:t> </a:t>
            </a:r>
            <a:r>
              <a:rPr sz="1700" spc="-20" dirty="0">
                <a:latin typeface="Calibri"/>
                <a:cs typeface="Calibri"/>
              </a:rPr>
              <a:t>Worker</a:t>
            </a:r>
            <a:r>
              <a:rPr sz="1700" spc="-40" dirty="0">
                <a:latin typeface="Calibri"/>
                <a:cs typeface="Calibri"/>
              </a:rPr>
              <a:t> </a:t>
            </a:r>
            <a:r>
              <a:rPr sz="1700" dirty="0">
                <a:latin typeface="Calibri"/>
                <a:cs typeface="Calibri"/>
              </a:rPr>
              <a:t>or</a:t>
            </a:r>
            <a:r>
              <a:rPr sz="1700" spc="-30" dirty="0">
                <a:latin typeface="Calibri"/>
                <a:cs typeface="Calibri"/>
              </a:rPr>
              <a:t> </a:t>
            </a:r>
            <a:r>
              <a:rPr sz="1700" dirty="0">
                <a:latin typeface="Calibri"/>
                <a:cs typeface="Calibri"/>
              </a:rPr>
              <a:t>Milieu</a:t>
            </a:r>
            <a:r>
              <a:rPr sz="1700" spc="-45" dirty="0">
                <a:latin typeface="Calibri"/>
                <a:cs typeface="Calibri"/>
              </a:rPr>
              <a:t> </a:t>
            </a:r>
            <a:r>
              <a:rPr sz="1700" spc="-10" dirty="0">
                <a:latin typeface="Calibri"/>
                <a:cs typeface="Calibri"/>
              </a:rPr>
              <a:t>Counselor</a:t>
            </a:r>
            <a:endParaRPr sz="1700">
              <a:latin typeface="Calibri"/>
              <a:cs typeface="Calibri"/>
            </a:endParaRPr>
          </a:p>
          <a:p>
            <a:pPr marL="405765" indent="-172085">
              <a:lnSpc>
                <a:spcPct val="100000"/>
              </a:lnSpc>
              <a:spcBef>
                <a:spcPts val="240"/>
              </a:spcBef>
              <a:buChar char="•"/>
              <a:tabLst>
                <a:tab pos="405765" algn="l"/>
              </a:tabLst>
            </a:pPr>
            <a:r>
              <a:rPr sz="1700" spc="-10" dirty="0">
                <a:latin typeface="Calibri"/>
                <a:cs typeface="Calibri"/>
              </a:rPr>
              <a:t>Security</a:t>
            </a:r>
            <a:endParaRPr sz="1700">
              <a:latin typeface="Calibri"/>
              <a:cs typeface="Calibri"/>
            </a:endParaRPr>
          </a:p>
          <a:p>
            <a:pPr marL="12700">
              <a:lnSpc>
                <a:spcPct val="100000"/>
              </a:lnSpc>
              <a:spcBef>
                <a:spcPts val="950"/>
              </a:spcBef>
            </a:pPr>
            <a:r>
              <a:rPr sz="2200" dirty="0">
                <a:solidFill>
                  <a:srgbClr val="FFFFFF"/>
                </a:solidFill>
                <a:latin typeface="Calibri"/>
                <a:cs typeface="Calibri"/>
              </a:rPr>
              <a:t>What</a:t>
            </a:r>
            <a:r>
              <a:rPr sz="2200" spc="-50" dirty="0">
                <a:solidFill>
                  <a:srgbClr val="FFFFFF"/>
                </a:solidFill>
                <a:latin typeface="Calibri"/>
                <a:cs typeface="Calibri"/>
              </a:rPr>
              <a:t> </a:t>
            </a:r>
            <a:r>
              <a:rPr sz="2200" dirty="0">
                <a:solidFill>
                  <a:srgbClr val="FFFFFF"/>
                </a:solidFill>
                <a:latin typeface="Calibri"/>
                <a:cs typeface="Calibri"/>
              </a:rPr>
              <a:t>if</a:t>
            </a:r>
            <a:r>
              <a:rPr sz="2200" spc="-45" dirty="0">
                <a:solidFill>
                  <a:srgbClr val="FFFFFF"/>
                </a:solidFill>
                <a:latin typeface="Calibri"/>
                <a:cs typeface="Calibri"/>
              </a:rPr>
              <a:t> </a:t>
            </a:r>
            <a:r>
              <a:rPr sz="2200" dirty="0">
                <a:solidFill>
                  <a:srgbClr val="FFFFFF"/>
                </a:solidFill>
                <a:latin typeface="Calibri"/>
                <a:cs typeface="Calibri"/>
              </a:rPr>
              <a:t>you</a:t>
            </a:r>
            <a:r>
              <a:rPr sz="2200" spc="-60" dirty="0">
                <a:solidFill>
                  <a:srgbClr val="FFFFFF"/>
                </a:solidFill>
                <a:latin typeface="Calibri"/>
                <a:cs typeface="Calibri"/>
              </a:rPr>
              <a:t> </a:t>
            </a:r>
            <a:r>
              <a:rPr sz="2200" dirty="0">
                <a:solidFill>
                  <a:srgbClr val="FFFFFF"/>
                </a:solidFill>
                <a:latin typeface="Calibri"/>
                <a:cs typeface="Calibri"/>
              </a:rPr>
              <a:t>need</a:t>
            </a:r>
            <a:r>
              <a:rPr sz="2200" spc="-35" dirty="0">
                <a:solidFill>
                  <a:srgbClr val="FFFFFF"/>
                </a:solidFill>
                <a:latin typeface="Calibri"/>
                <a:cs typeface="Calibri"/>
              </a:rPr>
              <a:t> </a:t>
            </a:r>
            <a:r>
              <a:rPr sz="2200" dirty="0">
                <a:solidFill>
                  <a:srgbClr val="FFFFFF"/>
                </a:solidFill>
                <a:latin typeface="Calibri"/>
                <a:cs typeface="Calibri"/>
              </a:rPr>
              <a:t>to</a:t>
            </a:r>
            <a:r>
              <a:rPr sz="2200" spc="-40" dirty="0">
                <a:solidFill>
                  <a:srgbClr val="FFFFFF"/>
                </a:solidFill>
                <a:latin typeface="Calibri"/>
                <a:cs typeface="Calibri"/>
              </a:rPr>
              <a:t> </a:t>
            </a:r>
            <a:r>
              <a:rPr sz="2200" dirty="0">
                <a:solidFill>
                  <a:srgbClr val="FFFFFF"/>
                </a:solidFill>
                <a:latin typeface="Calibri"/>
                <a:cs typeface="Calibri"/>
              </a:rPr>
              <a:t>use</a:t>
            </a:r>
            <a:r>
              <a:rPr sz="2200" spc="-60" dirty="0">
                <a:solidFill>
                  <a:srgbClr val="FFFFFF"/>
                </a:solidFill>
                <a:latin typeface="Calibri"/>
                <a:cs typeface="Calibri"/>
              </a:rPr>
              <a:t> </a:t>
            </a:r>
            <a:r>
              <a:rPr sz="2200" dirty="0">
                <a:solidFill>
                  <a:srgbClr val="FFFFFF"/>
                </a:solidFill>
                <a:latin typeface="Calibri"/>
                <a:cs typeface="Calibri"/>
              </a:rPr>
              <a:t>untrained</a:t>
            </a:r>
            <a:r>
              <a:rPr sz="2200" spc="-25" dirty="0">
                <a:solidFill>
                  <a:srgbClr val="FFFFFF"/>
                </a:solidFill>
                <a:latin typeface="Calibri"/>
                <a:cs typeface="Calibri"/>
              </a:rPr>
              <a:t> </a:t>
            </a:r>
            <a:r>
              <a:rPr sz="2200" spc="-10" dirty="0">
                <a:solidFill>
                  <a:srgbClr val="FFFFFF"/>
                </a:solidFill>
                <a:latin typeface="Calibri"/>
                <a:cs typeface="Calibri"/>
              </a:rPr>
              <a:t>staff?</a:t>
            </a:r>
            <a:endParaRPr sz="2200">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2756535">
              <a:lnSpc>
                <a:spcPct val="100000"/>
              </a:lnSpc>
              <a:spcBef>
                <a:spcPts val="105"/>
              </a:spcBef>
            </a:pPr>
            <a:r>
              <a:rPr spc="-55" dirty="0"/>
              <a:t>Patient</a:t>
            </a:r>
            <a:r>
              <a:rPr spc="-185" dirty="0"/>
              <a:t> </a:t>
            </a:r>
            <a:r>
              <a:rPr spc="-40" dirty="0"/>
              <a:t>Documentation</a:t>
            </a:r>
          </a:p>
        </p:txBody>
      </p:sp>
      <p:grpSp>
        <p:nvGrpSpPr>
          <p:cNvPr id="3" name="object 3"/>
          <p:cNvGrpSpPr/>
          <p:nvPr/>
        </p:nvGrpSpPr>
        <p:grpSpPr>
          <a:xfrm>
            <a:off x="723900" y="1597538"/>
            <a:ext cx="10325100" cy="1216660"/>
            <a:chOff x="723900" y="1597538"/>
            <a:chExt cx="10325100" cy="1216660"/>
          </a:xfrm>
        </p:grpSpPr>
        <p:sp>
          <p:nvSpPr>
            <p:cNvPr id="4" name="object 4"/>
            <p:cNvSpPr/>
            <p:nvPr/>
          </p:nvSpPr>
          <p:spPr>
            <a:xfrm>
              <a:off x="723900" y="1597538"/>
              <a:ext cx="10325100" cy="1216660"/>
            </a:xfrm>
            <a:custGeom>
              <a:avLst/>
              <a:gdLst/>
              <a:ahLst/>
              <a:cxnLst/>
              <a:rect l="l" t="t" r="r" b="b"/>
              <a:pathLst>
                <a:path w="10325100" h="1216660">
                  <a:moveTo>
                    <a:pt x="10203472" y="0"/>
                  </a:moveTo>
                  <a:lnTo>
                    <a:pt x="121627" y="0"/>
                  </a:lnTo>
                  <a:lnTo>
                    <a:pt x="74286" y="9558"/>
                  </a:lnTo>
                  <a:lnTo>
                    <a:pt x="35625" y="35625"/>
                  </a:lnTo>
                  <a:lnTo>
                    <a:pt x="9558" y="74286"/>
                  </a:lnTo>
                  <a:lnTo>
                    <a:pt x="0" y="121627"/>
                  </a:lnTo>
                  <a:lnTo>
                    <a:pt x="0" y="1094562"/>
                  </a:lnTo>
                  <a:lnTo>
                    <a:pt x="9558" y="1141904"/>
                  </a:lnTo>
                  <a:lnTo>
                    <a:pt x="35625" y="1180565"/>
                  </a:lnTo>
                  <a:lnTo>
                    <a:pt x="74286" y="1206631"/>
                  </a:lnTo>
                  <a:lnTo>
                    <a:pt x="121627" y="1216190"/>
                  </a:lnTo>
                  <a:lnTo>
                    <a:pt x="10203472" y="1216190"/>
                  </a:lnTo>
                  <a:lnTo>
                    <a:pt x="10250813" y="1206631"/>
                  </a:lnTo>
                  <a:lnTo>
                    <a:pt x="10289474" y="1180565"/>
                  </a:lnTo>
                  <a:lnTo>
                    <a:pt x="10315541" y="1141904"/>
                  </a:lnTo>
                  <a:lnTo>
                    <a:pt x="10325100" y="1094562"/>
                  </a:lnTo>
                  <a:lnTo>
                    <a:pt x="10325100" y="121627"/>
                  </a:lnTo>
                  <a:lnTo>
                    <a:pt x="10315541" y="74286"/>
                  </a:lnTo>
                  <a:lnTo>
                    <a:pt x="10289474" y="35625"/>
                  </a:lnTo>
                  <a:lnTo>
                    <a:pt x="10250813" y="9558"/>
                  </a:lnTo>
                  <a:lnTo>
                    <a:pt x="10203472" y="0"/>
                  </a:lnTo>
                  <a:close/>
                </a:path>
              </a:pathLst>
            </a:custGeom>
            <a:solidFill>
              <a:srgbClr val="D2DEEE"/>
            </a:solidFill>
          </p:spPr>
          <p:txBody>
            <a:bodyPr wrap="square" lIns="0" tIns="0" rIns="0" bIns="0" rtlCol="0"/>
            <a:lstStyle/>
            <a:p>
              <a:endParaRPr/>
            </a:p>
          </p:txBody>
        </p:sp>
        <p:sp>
          <p:nvSpPr>
            <p:cNvPr id="5" name="object 5"/>
            <p:cNvSpPr/>
            <p:nvPr/>
          </p:nvSpPr>
          <p:spPr>
            <a:xfrm>
              <a:off x="1195128" y="1905648"/>
              <a:ext cx="468630" cy="607060"/>
            </a:xfrm>
            <a:custGeom>
              <a:avLst/>
              <a:gdLst/>
              <a:ahLst/>
              <a:cxnLst/>
              <a:rect l="l" t="t" r="r" b="b"/>
              <a:pathLst>
                <a:path w="468630" h="607060">
                  <a:moveTo>
                    <a:pt x="268669" y="606567"/>
                  </a:moveTo>
                  <a:lnTo>
                    <a:pt x="222937" y="599189"/>
                  </a:lnTo>
                  <a:lnTo>
                    <a:pt x="183224" y="578643"/>
                  </a:lnTo>
                  <a:lnTo>
                    <a:pt x="151909" y="547311"/>
                  </a:lnTo>
                  <a:lnTo>
                    <a:pt x="131375" y="507575"/>
                  </a:lnTo>
                  <a:lnTo>
                    <a:pt x="124001" y="461818"/>
                  </a:lnTo>
                  <a:lnTo>
                    <a:pt x="124001" y="391511"/>
                  </a:lnTo>
                  <a:lnTo>
                    <a:pt x="74982" y="375022"/>
                  </a:lnTo>
                  <a:lnTo>
                    <a:pt x="35650" y="343348"/>
                  </a:lnTo>
                  <a:lnTo>
                    <a:pt x="9493" y="299912"/>
                  </a:lnTo>
                  <a:lnTo>
                    <a:pt x="0" y="248141"/>
                  </a:lnTo>
                  <a:lnTo>
                    <a:pt x="990" y="241086"/>
                  </a:lnTo>
                  <a:lnTo>
                    <a:pt x="3788" y="234613"/>
                  </a:lnTo>
                  <a:lnTo>
                    <a:pt x="8137" y="229045"/>
                  </a:lnTo>
                  <a:lnTo>
                    <a:pt x="13777" y="224705"/>
                  </a:lnTo>
                  <a:lnTo>
                    <a:pt x="13777" y="55142"/>
                  </a:lnTo>
                  <a:lnTo>
                    <a:pt x="16565" y="40452"/>
                  </a:lnTo>
                  <a:lnTo>
                    <a:pt x="24197" y="28088"/>
                  </a:lnTo>
                  <a:lnTo>
                    <a:pt x="35575" y="19084"/>
                  </a:lnTo>
                  <a:lnTo>
                    <a:pt x="49600" y="14474"/>
                  </a:lnTo>
                  <a:lnTo>
                    <a:pt x="52356" y="6203"/>
                  </a:lnTo>
                  <a:lnTo>
                    <a:pt x="59933" y="0"/>
                  </a:lnTo>
                  <a:lnTo>
                    <a:pt x="75778" y="0"/>
                  </a:lnTo>
                  <a:lnTo>
                    <a:pt x="86477" y="2175"/>
                  </a:lnTo>
                  <a:lnTo>
                    <a:pt x="95239" y="8099"/>
                  </a:lnTo>
                  <a:lnTo>
                    <a:pt x="101160" y="16865"/>
                  </a:lnTo>
                  <a:lnTo>
                    <a:pt x="103334" y="27571"/>
                  </a:lnTo>
                  <a:lnTo>
                    <a:pt x="101160" y="38276"/>
                  </a:lnTo>
                  <a:lnTo>
                    <a:pt x="98149" y="42735"/>
                  </a:lnTo>
                  <a:lnTo>
                    <a:pt x="49600" y="42735"/>
                  </a:lnTo>
                  <a:lnTo>
                    <a:pt x="44778" y="44803"/>
                  </a:lnTo>
                  <a:lnTo>
                    <a:pt x="41333" y="49628"/>
                  </a:lnTo>
                  <a:lnTo>
                    <a:pt x="41333" y="224705"/>
                  </a:lnTo>
                  <a:lnTo>
                    <a:pt x="46974" y="228658"/>
                  </a:lnTo>
                  <a:lnTo>
                    <a:pt x="51322" y="234097"/>
                  </a:lnTo>
                  <a:lnTo>
                    <a:pt x="54121" y="240699"/>
                  </a:lnTo>
                  <a:lnTo>
                    <a:pt x="55111" y="248141"/>
                  </a:lnTo>
                  <a:lnTo>
                    <a:pt x="62129" y="283079"/>
                  </a:lnTo>
                  <a:lnTo>
                    <a:pt x="81289" y="311554"/>
                  </a:lnTo>
                  <a:lnTo>
                    <a:pt x="109749" y="330725"/>
                  </a:lnTo>
                  <a:lnTo>
                    <a:pt x="144668" y="337747"/>
                  </a:lnTo>
                  <a:lnTo>
                    <a:pt x="257058" y="337747"/>
                  </a:lnTo>
                  <a:lnTo>
                    <a:pt x="253686" y="343348"/>
                  </a:lnTo>
                  <a:lnTo>
                    <a:pt x="214354" y="375022"/>
                  </a:lnTo>
                  <a:lnTo>
                    <a:pt x="165335" y="391511"/>
                  </a:lnTo>
                  <a:lnTo>
                    <a:pt x="165335" y="461818"/>
                  </a:lnTo>
                  <a:lnTo>
                    <a:pt x="173440" y="502108"/>
                  </a:lnTo>
                  <a:lnTo>
                    <a:pt x="195560" y="534968"/>
                  </a:lnTo>
                  <a:lnTo>
                    <a:pt x="228401" y="557100"/>
                  </a:lnTo>
                  <a:lnTo>
                    <a:pt x="268669" y="565210"/>
                  </a:lnTo>
                  <a:lnTo>
                    <a:pt x="367539" y="565210"/>
                  </a:lnTo>
                  <a:lnTo>
                    <a:pt x="354114" y="578643"/>
                  </a:lnTo>
                  <a:lnTo>
                    <a:pt x="314401" y="599189"/>
                  </a:lnTo>
                  <a:lnTo>
                    <a:pt x="268669" y="606567"/>
                  </a:lnTo>
                  <a:close/>
                </a:path>
                <a:path w="468630" h="607060">
                  <a:moveTo>
                    <a:pt x="228713" y="55142"/>
                  </a:moveTo>
                  <a:lnTo>
                    <a:pt x="213557" y="55142"/>
                  </a:lnTo>
                  <a:lnTo>
                    <a:pt x="202858" y="52966"/>
                  </a:lnTo>
                  <a:lnTo>
                    <a:pt x="194096" y="47043"/>
                  </a:lnTo>
                  <a:lnTo>
                    <a:pt x="188176" y="38276"/>
                  </a:lnTo>
                  <a:lnTo>
                    <a:pt x="186106" y="28088"/>
                  </a:lnTo>
                  <a:lnTo>
                    <a:pt x="186001" y="27571"/>
                  </a:lnTo>
                  <a:lnTo>
                    <a:pt x="188176" y="16865"/>
                  </a:lnTo>
                  <a:lnTo>
                    <a:pt x="194096" y="8099"/>
                  </a:lnTo>
                  <a:lnTo>
                    <a:pt x="202858" y="2175"/>
                  </a:lnTo>
                  <a:lnTo>
                    <a:pt x="213557" y="0"/>
                  </a:lnTo>
                  <a:lnTo>
                    <a:pt x="229402" y="0"/>
                  </a:lnTo>
                  <a:lnTo>
                    <a:pt x="236980" y="6203"/>
                  </a:lnTo>
                  <a:lnTo>
                    <a:pt x="239735" y="14474"/>
                  </a:lnTo>
                  <a:lnTo>
                    <a:pt x="253761" y="19084"/>
                  </a:lnTo>
                  <a:lnTo>
                    <a:pt x="265138" y="28088"/>
                  </a:lnTo>
                  <a:lnTo>
                    <a:pt x="272770" y="40452"/>
                  </a:lnTo>
                  <a:lnTo>
                    <a:pt x="273203" y="42735"/>
                  </a:lnTo>
                  <a:lnTo>
                    <a:pt x="239735" y="42735"/>
                  </a:lnTo>
                  <a:lnTo>
                    <a:pt x="236291" y="49628"/>
                  </a:lnTo>
                  <a:lnTo>
                    <a:pt x="228713" y="55142"/>
                  </a:lnTo>
                  <a:close/>
                </a:path>
                <a:path w="468630" h="607060">
                  <a:moveTo>
                    <a:pt x="75778" y="55142"/>
                  </a:moveTo>
                  <a:lnTo>
                    <a:pt x="59933" y="55142"/>
                  </a:lnTo>
                  <a:lnTo>
                    <a:pt x="53045" y="50317"/>
                  </a:lnTo>
                  <a:lnTo>
                    <a:pt x="49600" y="42735"/>
                  </a:lnTo>
                  <a:lnTo>
                    <a:pt x="98149" y="42735"/>
                  </a:lnTo>
                  <a:lnTo>
                    <a:pt x="95239" y="47043"/>
                  </a:lnTo>
                  <a:lnTo>
                    <a:pt x="86477" y="52966"/>
                  </a:lnTo>
                  <a:lnTo>
                    <a:pt x="75778" y="55142"/>
                  </a:lnTo>
                  <a:close/>
                </a:path>
                <a:path w="468630" h="607060">
                  <a:moveTo>
                    <a:pt x="257058" y="337747"/>
                  </a:moveTo>
                  <a:lnTo>
                    <a:pt x="144668" y="337747"/>
                  </a:lnTo>
                  <a:lnTo>
                    <a:pt x="179586" y="330725"/>
                  </a:lnTo>
                  <a:lnTo>
                    <a:pt x="208046" y="311554"/>
                  </a:lnTo>
                  <a:lnTo>
                    <a:pt x="227206" y="283079"/>
                  </a:lnTo>
                  <a:lnTo>
                    <a:pt x="234224" y="248141"/>
                  </a:lnTo>
                  <a:lnTo>
                    <a:pt x="235214" y="241086"/>
                  </a:lnTo>
                  <a:lnTo>
                    <a:pt x="238013" y="234613"/>
                  </a:lnTo>
                  <a:lnTo>
                    <a:pt x="242362" y="229045"/>
                  </a:lnTo>
                  <a:lnTo>
                    <a:pt x="248002" y="224705"/>
                  </a:lnTo>
                  <a:lnTo>
                    <a:pt x="248002" y="49628"/>
                  </a:lnTo>
                  <a:lnTo>
                    <a:pt x="244558" y="44803"/>
                  </a:lnTo>
                  <a:lnTo>
                    <a:pt x="239735" y="42735"/>
                  </a:lnTo>
                  <a:lnTo>
                    <a:pt x="273203" y="42735"/>
                  </a:lnTo>
                  <a:lnTo>
                    <a:pt x="275558" y="55142"/>
                  </a:lnTo>
                  <a:lnTo>
                    <a:pt x="275558" y="224705"/>
                  </a:lnTo>
                  <a:lnTo>
                    <a:pt x="281198" y="228658"/>
                  </a:lnTo>
                  <a:lnTo>
                    <a:pt x="285547" y="234097"/>
                  </a:lnTo>
                  <a:lnTo>
                    <a:pt x="288346" y="240699"/>
                  </a:lnTo>
                  <a:lnTo>
                    <a:pt x="289336" y="248141"/>
                  </a:lnTo>
                  <a:lnTo>
                    <a:pt x="279842" y="299912"/>
                  </a:lnTo>
                  <a:lnTo>
                    <a:pt x="257058" y="337747"/>
                  </a:lnTo>
                  <a:close/>
                </a:path>
                <a:path w="468630" h="607060">
                  <a:moveTo>
                    <a:pt x="367539" y="565210"/>
                  </a:moveTo>
                  <a:lnTo>
                    <a:pt x="268669" y="565210"/>
                  </a:lnTo>
                  <a:lnTo>
                    <a:pt x="308937" y="557100"/>
                  </a:lnTo>
                  <a:lnTo>
                    <a:pt x="341778" y="534968"/>
                  </a:lnTo>
                  <a:lnTo>
                    <a:pt x="363898" y="502108"/>
                  </a:lnTo>
                  <a:lnTo>
                    <a:pt x="372003" y="461818"/>
                  </a:lnTo>
                  <a:lnTo>
                    <a:pt x="372003" y="300526"/>
                  </a:lnTo>
                  <a:lnTo>
                    <a:pt x="350023" y="290176"/>
                  </a:lnTo>
                  <a:lnTo>
                    <a:pt x="332564" y="273558"/>
                  </a:lnTo>
                  <a:lnTo>
                    <a:pt x="321047" y="252158"/>
                  </a:lnTo>
                  <a:lnTo>
                    <a:pt x="316892" y="227462"/>
                  </a:lnTo>
                  <a:lnTo>
                    <a:pt x="322823" y="197877"/>
                  </a:lnTo>
                  <a:lnTo>
                    <a:pt x="339023" y="173784"/>
                  </a:lnTo>
                  <a:lnTo>
                    <a:pt x="363102" y="157576"/>
                  </a:lnTo>
                  <a:lnTo>
                    <a:pt x="392670" y="151641"/>
                  </a:lnTo>
                  <a:lnTo>
                    <a:pt x="422239" y="157576"/>
                  </a:lnTo>
                  <a:lnTo>
                    <a:pt x="446318" y="173784"/>
                  </a:lnTo>
                  <a:lnTo>
                    <a:pt x="449968" y="179213"/>
                  </a:lnTo>
                  <a:lnTo>
                    <a:pt x="392670" y="179213"/>
                  </a:lnTo>
                  <a:lnTo>
                    <a:pt x="373801" y="182971"/>
                  </a:lnTo>
                  <a:lnTo>
                    <a:pt x="358484" y="193257"/>
                  </a:lnTo>
                  <a:lnTo>
                    <a:pt x="348204" y="208582"/>
                  </a:lnTo>
                  <a:lnTo>
                    <a:pt x="344448" y="227462"/>
                  </a:lnTo>
                  <a:lnTo>
                    <a:pt x="348204" y="246342"/>
                  </a:lnTo>
                  <a:lnTo>
                    <a:pt x="358484" y="261668"/>
                  </a:lnTo>
                  <a:lnTo>
                    <a:pt x="373801" y="271953"/>
                  </a:lnTo>
                  <a:lnTo>
                    <a:pt x="392670" y="275712"/>
                  </a:lnTo>
                  <a:lnTo>
                    <a:pt x="450513" y="275712"/>
                  </a:lnTo>
                  <a:lnTo>
                    <a:pt x="435317" y="290176"/>
                  </a:lnTo>
                  <a:lnTo>
                    <a:pt x="413337" y="300526"/>
                  </a:lnTo>
                  <a:lnTo>
                    <a:pt x="413337" y="461818"/>
                  </a:lnTo>
                  <a:lnTo>
                    <a:pt x="405963" y="507575"/>
                  </a:lnTo>
                  <a:lnTo>
                    <a:pt x="385429" y="547311"/>
                  </a:lnTo>
                  <a:lnTo>
                    <a:pt x="367539" y="565210"/>
                  </a:lnTo>
                  <a:close/>
                </a:path>
                <a:path w="468630" h="607060">
                  <a:moveTo>
                    <a:pt x="450513" y="275712"/>
                  </a:moveTo>
                  <a:lnTo>
                    <a:pt x="392670" y="275712"/>
                  </a:lnTo>
                  <a:lnTo>
                    <a:pt x="411540" y="271953"/>
                  </a:lnTo>
                  <a:lnTo>
                    <a:pt x="426857" y="261668"/>
                  </a:lnTo>
                  <a:lnTo>
                    <a:pt x="437136" y="246342"/>
                  </a:lnTo>
                  <a:lnTo>
                    <a:pt x="440893" y="227462"/>
                  </a:lnTo>
                  <a:lnTo>
                    <a:pt x="437136" y="208582"/>
                  </a:lnTo>
                  <a:lnTo>
                    <a:pt x="426857" y="193257"/>
                  </a:lnTo>
                  <a:lnTo>
                    <a:pt x="411540" y="182971"/>
                  </a:lnTo>
                  <a:lnTo>
                    <a:pt x="392670" y="179213"/>
                  </a:lnTo>
                  <a:lnTo>
                    <a:pt x="449968" y="179213"/>
                  </a:lnTo>
                  <a:lnTo>
                    <a:pt x="462518" y="197877"/>
                  </a:lnTo>
                  <a:lnTo>
                    <a:pt x="468449" y="227462"/>
                  </a:lnTo>
                  <a:lnTo>
                    <a:pt x="464294" y="252158"/>
                  </a:lnTo>
                  <a:lnTo>
                    <a:pt x="452776" y="273558"/>
                  </a:lnTo>
                  <a:lnTo>
                    <a:pt x="450513" y="275712"/>
                  </a:lnTo>
                  <a:close/>
                </a:path>
              </a:pathLst>
            </a:custGeom>
            <a:solidFill>
              <a:srgbClr val="5B9BD4"/>
            </a:solidFill>
          </p:spPr>
          <p:txBody>
            <a:bodyPr wrap="square" lIns="0" tIns="0" rIns="0" bIns="0" rtlCol="0"/>
            <a:lstStyle/>
            <a:p>
              <a:endParaRPr/>
            </a:p>
          </p:txBody>
        </p:sp>
        <p:pic>
          <p:nvPicPr>
            <p:cNvPr id="6" name="object 6"/>
            <p:cNvPicPr/>
            <p:nvPr/>
          </p:nvPicPr>
          <p:blipFill>
            <a:blip r:embed="R48fe69cc6edf400c" cstate="print"/>
            <a:stretch>
              <a:fillRect/>
            </a:stretch>
          </p:blipFill>
          <p:spPr>
            <a:xfrm>
              <a:off x="1553354" y="2098647"/>
              <a:ext cx="68889" cy="68928"/>
            </a:xfrm>
            <a:prstGeom prst="rect">
              <a:avLst/>
            </a:prstGeom>
          </p:spPr>
        </p:pic>
        <p:sp>
          <p:nvSpPr>
            <p:cNvPr id="7" name="object 7"/>
            <p:cNvSpPr/>
            <p:nvPr/>
          </p:nvSpPr>
          <p:spPr>
            <a:xfrm>
              <a:off x="1091793" y="1871179"/>
              <a:ext cx="669290" cy="669290"/>
            </a:xfrm>
            <a:custGeom>
              <a:avLst/>
              <a:gdLst/>
              <a:ahLst/>
              <a:cxnLst/>
              <a:rect l="l" t="t" r="r" b="b"/>
              <a:pathLst>
                <a:path w="669289" h="669289">
                  <a:moveTo>
                    <a:pt x="0" y="0"/>
                  </a:moveTo>
                  <a:lnTo>
                    <a:pt x="668896" y="0"/>
                  </a:lnTo>
                  <a:lnTo>
                    <a:pt x="668896" y="668896"/>
                  </a:lnTo>
                  <a:lnTo>
                    <a:pt x="0" y="668896"/>
                  </a:lnTo>
                  <a:lnTo>
                    <a:pt x="0" y="0"/>
                  </a:lnTo>
                  <a:close/>
                </a:path>
              </a:pathLst>
            </a:custGeom>
            <a:ln w="12700">
              <a:solidFill>
                <a:srgbClr val="FFFFFF"/>
              </a:solidFill>
            </a:ln>
          </p:spPr>
          <p:txBody>
            <a:bodyPr wrap="square" lIns="0" tIns="0" rIns="0" bIns="0" rtlCol="0"/>
            <a:lstStyle/>
            <a:p>
              <a:endParaRPr/>
            </a:p>
          </p:txBody>
        </p:sp>
      </p:grpSp>
      <p:sp>
        <p:nvSpPr>
          <p:cNvPr id="8" name="object 8"/>
          <p:cNvSpPr txBox="1"/>
          <p:nvPr/>
        </p:nvSpPr>
        <p:spPr>
          <a:xfrm>
            <a:off x="2244601" y="1983892"/>
            <a:ext cx="2084070" cy="406400"/>
          </a:xfrm>
          <a:prstGeom prst="rect">
            <a:avLst/>
          </a:prstGeom>
        </p:spPr>
        <p:txBody>
          <a:bodyPr vert="horz" wrap="square" lIns="0" tIns="12065" rIns="0" bIns="0" rtlCol="0">
            <a:spAutoFit/>
          </a:bodyPr>
          <a:lstStyle/>
          <a:p>
            <a:pPr marL="12700">
              <a:lnSpc>
                <a:spcPct val="100000"/>
              </a:lnSpc>
              <a:spcBef>
                <a:spcPts val="95"/>
              </a:spcBef>
            </a:pPr>
            <a:r>
              <a:rPr sz="2500" dirty="0">
                <a:latin typeface="Calibri"/>
                <a:cs typeface="Calibri"/>
              </a:rPr>
              <a:t>Medical</a:t>
            </a:r>
            <a:r>
              <a:rPr sz="2500" spc="-110" dirty="0">
                <a:latin typeface="Calibri"/>
                <a:cs typeface="Calibri"/>
              </a:rPr>
              <a:t> </a:t>
            </a:r>
            <a:r>
              <a:rPr sz="2500" spc="-10" dirty="0">
                <a:latin typeface="Calibri"/>
                <a:cs typeface="Calibri"/>
              </a:rPr>
              <a:t>records</a:t>
            </a:r>
            <a:endParaRPr sz="2500">
              <a:latin typeface="Calibri"/>
              <a:cs typeface="Calibri"/>
            </a:endParaRPr>
          </a:p>
        </p:txBody>
      </p:sp>
      <p:grpSp>
        <p:nvGrpSpPr>
          <p:cNvPr id="9" name="object 9"/>
          <p:cNvGrpSpPr/>
          <p:nvPr/>
        </p:nvGrpSpPr>
        <p:grpSpPr>
          <a:xfrm>
            <a:off x="723900" y="3117766"/>
            <a:ext cx="10325100" cy="1216660"/>
            <a:chOff x="723900" y="3117766"/>
            <a:chExt cx="10325100" cy="1216660"/>
          </a:xfrm>
        </p:grpSpPr>
        <p:sp>
          <p:nvSpPr>
            <p:cNvPr id="10" name="object 10"/>
            <p:cNvSpPr/>
            <p:nvPr/>
          </p:nvSpPr>
          <p:spPr>
            <a:xfrm>
              <a:off x="723900" y="3117766"/>
              <a:ext cx="10325100" cy="1216660"/>
            </a:xfrm>
            <a:custGeom>
              <a:avLst/>
              <a:gdLst/>
              <a:ahLst/>
              <a:cxnLst/>
              <a:rect l="l" t="t" r="r" b="b"/>
              <a:pathLst>
                <a:path w="10325100" h="1216660">
                  <a:moveTo>
                    <a:pt x="10203472" y="0"/>
                  </a:moveTo>
                  <a:lnTo>
                    <a:pt x="121627" y="0"/>
                  </a:lnTo>
                  <a:lnTo>
                    <a:pt x="74286" y="9558"/>
                  </a:lnTo>
                  <a:lnTo>
                    <a:pt x="35625" y="35625"/>
                  </a:lnTo>
                  <a:lnTo>
                    <a:pt x="9558" y="74286"/>
                  </a:lnTo>
                  <a:lnTo>
                    <a:pt x="0" y="121627"/>
                  </a:lnTo>
                  <a:lnTo>
                    <a:pt x="0" y="1094562"/>
                  </a:lnTo>
                  <a:lnTo>
                    <a:pt x="9558" y="1141904"/>
                  </a:lnTo>
                  <a:lnTo>
                    <a:pt x="35625" y="1180565"/>
                  </a:lnTo>
                  <a:lnTo>
                    <a:pt x="74286" y="1206631"/>
                  </a:lnTo>
                  <a:lnTo>
                    <a:pt x="121627" y="1216190"/>
                  </a:lnTo>
                  <a:lnTo>
                    <a:pt x="10203472" y="1216190"/>
                  </a:lnTo>
                  <a:lnTo>
                    <a:pt x="10250813" y="1206631"/>
                  </a:lnTo>
                  <a:lnTo>
                    <a:pt x="10289474" y="1180565"/>
                  </a:lnTo>
                  <a:lnTo>
                    <a:pt x="10315541" y="1141904"/>
                  </a:lnTo>
                  <a:lnTo>
                    <a:pt x="10325100" y="1094562"/>
                  </a:lnTo>
                  <a:lnTo>
                    <a:pt x="10325100" y="121627"/>
                  </a:lnTo>
                  <a:lnTo>
                    <a:pt x="10315541" y="74286"/>
                  </a:lnTo>
                  <a:lnTo>
                    <a:pt x="10289474" y="35625"/>
                  </a:lnTo>
                  <a:lnTo>
                    <a:pt x="10250813" y="9558"/>
                  </a:lnTo>
                  <a:lnTo>
                    <a:pt x="10203472" y="0"/>
                  </a:lnTo>
                  <a:close/>
                </a:path>
              </a:pathLst>
            </a:custGeom>
            <a:solidFill>
              <a:srgbClr val="D2DEEE"/>
            </a:solidFill>
          </p:spPr>
          <p:txBody>
            <a:bodyPr wrap="square" lIns="0" tIns="0" rIns="0" bIns="0" rtlCol="0"/>
            <a:lstStyle/>
            <a:p>
              <a:endParaRPr/>
            </a:p>
          </p:txBody>
        </p:sp>
        <p:sp>
          <p:nvSpPr>
            <p:cNvPr id="11" name="object 11"/>
            <p:cNvSpPr/>
            <p:nvPr/>
          </p:nvSpPr>
          <p:spPr>
            <a:xfrm>
              <a:off x="1167561" y="3467239"/>
              <a:ext cx="523875" cy="523875"/>
            </a:xfrm>
            <a:custGeom>
              <a:avLst/>
              <a:gdLst/>
              <a:ahLst/>
              <a:cxnLst/>
              <a:rect l="l" t="t" r="r" b="b"/>
              <a:pathLst>
                <a:path w="523875" h="523875">
                  <a:moveTo>
                    <a:pt x="427113" y="234353"/>
                  </a:moveTo>
                  <a:lnTo>
                    <a:pt x="424942" y="223647"/>
                  </a:lnTo>
                  <a:lnTo>
                    <a:pt x="419023" y="214884"/>
                  </a:lnTo>
                  <a:lnTo>
                    <a:pt x="410260" y="208953"/>
                  </a:lnTo>
                  <a:lnTo>
                    <a:pt x="399567" y="206781"/>
                  </a:lnTo>
                  <a:lnTo>
                    <a:pt x="316890" y="206781"/>
                  </a:lnTo>
                  <a:lnTo>
                    <a:pt x="316890" y="124066"/>
                  </a:lnTo>
                  <a:lnTo>
                    <a:pt x="314718" y="113360"/>
                  </a:lnTo>
                  <a:lnTo>
                    <a:pt x="308800" y="104597"/>
                  </a:lnTo>
                  <a:lnTo>
                    <a:pt x="300037" y="98679"/>
                  </a:lnTo>
                  <a:lnTo>
                    <a:pt x="289344" y="96494"/>
                  </a:lnTo>
                  <a:lnTo>
                    <a:pt x="234226" y="96494"/>
                  </a:lnTo>
                  <a:lnTo>
                    <a:pt x="223532" y="98679"/>
                  </a:lnTo>
                  <a:lnTo>
                    <a:pt x="214769" y="104597"/>
                  </a:lnTo>
                  <a:lnTo>
                    <a:pt x="208851" y="113360"/>
                  </a:lnTo>
                  <a:lnTo>
                    <a:pt x="206667" y="124066"/>
                  </a:lnTo>
                  <a:lnTo>
                    <a:pt x="206667" y="206781"/>
                  </a:lnTo>
                  <a:lnTo>
                    <a:pt x="124002" y="206781"/>
                  </a:lnTo>
                  <a:lnTo>
                    <a:pt x="113309" y="208953"/>
                  </a:lnTo>
                  <a:lnTo>
                    <a:pt x="104546" y="214884"/>
                  </a:lnTo>
                  <a:lnTo>
                    <a:pt x="98628" y="223647"/>
                  </a:lnTo>
                  <a:lnTo>
                    <a:pt x="96443" y="234353"/>
                  </a:lnTo>
                  <a:lnTo>
                    <a:pt x="96443" y="289496"/>
                  </a:lnTo>
                  <a:lnTo>
                    <a:pt x="98628" y="300202"/>
                  </a:lnTo>
                  <a:lnTo>
                    <a:pt x="104546" y="308965"/>
                  </a:lnTo>
                  <a:lnTo>
                    <a:pt x="113309" y="314896"/>
                  </a:lnTo>
                  <a:lnTo>
                    <a:pt x="124002" y="317068"/>
                  </a:lnTo>
                  <a:lnTo>
                    <a:pt x="206667" y="317068"/>
                  </a:lnTo>
                  <a:lnTo>
                    <a:pt x="206667" y="399783"/>
                  </a:lnTo>
                  <a:lnTo>
                    <a:pt x="208851" y="410489"/>
                  </a:lnTo>
                  <a:lnTo>
                    <a:pt x="214769" y="419252"/>
                  </a:lnTo>
                  <a:lnTo>
                    <a:pt x="223532" y="425183"/>
                  </a:lnTo>
                  <a:lnTo>
                    <a:pt x="234226" y="427355"/>
                  </a:lnTo>
                  <a:lnTo>
                    <a:pt x="289344" y="427355"/>
                  </a:lnTo>
                  <a:lnTo>
                    <a:pt x="300037" y="425183"/>
                  </a:lnTo>
                  <a:lnTo>
                    <a:pt x="308800" y="419252"/>
                  </a:lnTo>
                  <a:lnTo>
                    <a:pt x="314718" y="410489"/>
                  </a:lnTo>
                  <a:lnTo>
                    <a:pt x="316890" y="399783"/>
                  </a:lnTo>
                  <a:lnTo>
                    <a:pt x="316890" y="317068"/>
                  </a:lnTo>
                  <a:lnTo>
                    <a:pt x="399567" y="317068"/>
                  </a:lnTo>
                  <a:lnTo>
                    <a:pt x="410260" y="314896"/>
                  </a:lnTo>
                  <a:lnTo>
                    <a:pt x="419023" y="308965"/>
                  </a:lnTo>
                  <a:lnTo>
                    <a:pt x="424942" y="300202"/>
                  </a:lnTo>
                  <a:lnTo>
                    <a:pt x="427113" y="289496"/>
                  </a:lnTo>
                  <a:lnTo>
                    <a:pt x="427113" y="234353"/>
                  </a:lnTo>
                  <a:close/>
                </a:path>
                <a:path w="523875" h="523875">
                  <a:moveTo>
                    <a:pt x="523570" y="261924"/>
                  </a:moveTo>
                  <a:lnTo>
                    <a:pt x="519353" y="214820"/>
                  </a:lnTo>
                  <a:lnTo>
                    <a:pt x="507199" y="170497"/>
                  </a:lnTo>
                  <a:lnTo>
                    <a:pt x="487845" y="129692"/>
                  </a:lnTo>
                  <a:lnTo>
                    <a:pt x="482231" y="121754"/>
                  </a:lnTo>
                  <a:lnTo>
                    <a:pt x="482231" y="261924"/>
                  </a:lnTo>
                  <a:lnTo>
                    <a:pt x="477761" y="306425"/>
                  </a:lnTo>
                  <a:lnTo>
                    <a:pt x="464934" y="347865"/>
                  </a:lnTo>
                  <a:lnTo>
                    <a:pt x="444627" y="385330"/>
                  </a:lnTo>
                  <a:lnTo>
                    <a:pt x="417728" y="417957"/>
                  </a:lnTo>
                  <a:lnTo>
                    <a:pt x="385114" y="444881"/>
                  </a:lnTo>
                  <a:lnTo>
                    <a:pt x="347675" y="465188"/>
                  </a:lnTo>
                  <a:lnTo>
                    <a:pt x="306260" y="478028"/>
                  </a:lnTo>
                  <a:lnTo>
                    <a:pt x="261785" y="482498"/>
                  </a:lnTo>
                  <a:lnTo>
                    <a:pt x="217309" y="478028"/>
                  </a:lnTo>
                  <a:lnTo>
                    <a:pt x="175895" y="465188"/>
                  </a:lnTo>
                  <a:lnTo>
                    <a:pt x="138455" y="444881"/>
                  </a:lnTo>
                  <a:lnTo>
                    <a:pt x="105841" y="417957"/>
                  </a:lnTo>
                  <a:lnTo>
                    <a:pt x="78943" y="385330"/>
                  </a:lnTo>
                  <a:lnTo>
                    <a:pt x="58635" y="347865"/>
                  </a:lnTo>
                  <a:lnTo>
                    <a:pt x="45808" y="306425"/>
                  </a:lnTo>
                  <a:lnTo>
                    <a:pt x="41338" y="261924"/>
                  </a:lnTo>
                  <a:lnTo>
                    <a:pt x="45808" y="217424"/>
                  </a:lnTo>
                  <a:lnTo>
                    <a:pt x="58635" y="175996"/>
                  </a:lnTo>
                  <a:lnTo>
                    <a:pt x="78943" y="138518"/>
                  </a:lnTo>
                  <a:lnTo>
                    <a:pt x="105841" y="105892"/>
                  </a:lnTo>
                  <a:lnTo>
                    <a:pt x="138455" y="78981"/>
                  </a:lnTo>
                  <a:lnTo>
                    <a:pt x="175895" y="58661"/>
                  </a:lnTo>
                  <a:lnTo>
                    <a:pt x="217309" y="45834"/>
                  </a:lnTo>
                  <a:lnTo>
                    <a:pt x="261785" y="41351"/>
                  </a:lnTo>
                  <a:lnTo>
                    <a:pt x="306260" y="45834"/>
                  </a:lnTo>
                  <a:lnTo>
                    <a:pt x="347675" y="58661"/>
                  </a:lnTo>
                  <a:lnTo>
                    <a:pt x="385114" y="78981"/>
                  </a:lnTo>
                  <a:lnTo>
                    <a:pt x="417728" y="105892"/>
                  </a:lnTo>
                  <a:lnTo>
                    <a:pt x="444627" y="138518"/>
                  </a:lnTo>
                  <a:lnTo>
                    <a:pt x="464934" y="175996"/>
                  </a:lnTo>
                  <a:lnTo>
                    <a:pt x="477761" y="217424"/>
                  </a:lnTo>
                  <a:lnTo>
                    <a:pt x="482231" y="261924"/>
                  </a:lnTo>
                  <a:lnTo>
                    <a:pt x="482231" y="121754"/>
                  </a:lnTo>
                  <a:lnTo>
                    <a:pt x="430479" y="61569"/>
                  </a:lnTo>
                  <a:lnTo>
                    <a:pt x="393954" y="35737"/>
                  </a:lnTo>
                  <a:lnTo>
                    <a:pt x="353161" y="16370"/>
                  </a:lnTo>
                  <a:lnTo>
                    <a:pt x="308864" y="4216"/>
                  </a:lnTo>
                  <a:lnTo>
                    <a:pt x="261785" y="0"/>
                  </a:lnTo>
                  <a:lnTo>
                    <a:pt x="214706" y="4216"/>
                  </a:lnTo>
                  <a:lnTo>
                    <a:pt x="170408" y="16370"/>
                  </a:lnTo>
                  <a:lnTo>
                    <a:pt x="129616" y="35737"/>
                  </a:lnTo>
                  <a:lnTo>
                    <a:pt x="93091" y="61569"/>
                  </a:lnTo>
                  <a:lnTo>
                    <a:pt x="61544" y="93129"/>
                  </a:lnTo>
                  <a:lnTo>
                    <a:pt x="35725" y="129692"/>
                  </a:lnTo>
                  <a:lnTo>
                    <a:pt x="16370" y="170497"/>
                  </a:lnTo>
                  <a:lnTo>
                    <a:pt x="4216" y="214820"/>
                  </a:lnTo>
                  <a:lnTo>
                    <a:pt x="0" y="261924"/>
                  </a:lnTo>
                  <a:lnTo>
                    <a:pt x="4216" y="309029"/>
                  </a:lnTo>
                  <a:lnTo>
                    <a:pt x="16370" y="353352"/>
                  </a:lnTo>
                  <a:lnTo>
                    <a:pt x="35725" y="394169"/>
                  </a:lnTo>
                  <a:lnTo>
                    <a:pt x="61544" y="430720"/>
                  </a:lnTo>
                  <a:lnTo>
                    <a:pt x="93091" y="462280"/>
                  </a:lnTo>
                  <a:lnTo>
                    <a:pt x="129616" y="488111"/>
                  </a:lnTo>
                  <a:lnTo>
                    <a:pt x="170408" y="507479"/>
                  </a:lnTo>
                  <a:lnTo>
                    <a:pt x="214706" y="519633"/>
                  </a:lnTo>
                  <a:lnTo>
                    <a:pt x="261785" y="523849"/>
                  </a:lnTo>
                  <a:lnTo>
                    <a:pt x="308864" y="519633"/>
                  </a:lnTo>
                  <a:lnTo>
                    <a:pt x="353161" y="507479"/>
                  </a:lnTo>
                  <a:lnTo>
                    <a:pt x="393954" y="488111"/>
                  </a:lnTo>
                  <a:lnTo>
                    <a:pt x="430479" y="462280"/>
                  </a:lnTo>
                  <a:lnTo>
                    <a:pt x="462026" y="430720"/>
                  </a:lnTo>
                  <a:lnTo>
                    <a:pt x="487845" y="394169"/>
                  </a:lnTo>
                  <a:lnTo>
                    <a:pt x="507199" y="353352"/>
                  </a:lnTo>
                  <a:lnTo>
                    <a:pt x="519353" y="309029"/>
                  </a:lnTo>
                  <a:lnTo>
                    <a:pt x="523570" y="261924"/>
                  </a:lnTo>
                  <a:close/>
                </a:path>
              </a:pathLst>
            </a:custGeom>
            <a:solidFill>
              <a:srgbClr val="4DC58D"/>
            </a:solidFill>
          </p:spPr>
          <p:txBody>
            <a:bodyPr wrap="square" lIns="0" tIns="0" rIns="0" bIns="0" rtlCol="0"/>
            <a:lstStyle/>
            <a:p>
              <a:endParaRPr/>
            </a:p>
          </p:txBody>
        </p:sp>
        <p:sp>
          <p:nvSpPr>
            <p:cNvPr id="12" name="object 12"/>
            <p:cNvSpPr/>
            <p:nvPr/>
          </p:nvSpPr>
          <p:spPr>
            <a:xfrm>
              <a:off x="1091793" y="3391407"/>
              <a:ext cx="669290" cy="669290"/>
            </a:xfrm>
            <a:custGeom>
              <a:avLst/>
              <a:gdLst/>
              <a:ahLst/>
              <a:cxnLst/>
              <a:rect l="l" t="t" r="r" b="b"/>
              <a:pathLst>
                <a:path w="669289" h="669289">
                  <a:moveTo>
                    <a:pt x="0" y="0"/>
                  </a:moveTo>
                  <a:lnTo>
                    <a:pt x="668896" y="0"/>
                  </a:lnTo>
                  <a:lnTo>
                    <a:pt x="668896" y="668896"/>
                  </a:lnTo>
                  <a:lnTo>
                    <a:pt x="0" y="668896"/>
                  </a:lnTo>
                  <a:lnTo>
                    <a:pt x="0" y="0"/>
                  </a:lnTo>
                  <a:close/>
                </a:path>
              </a:pathLst>
            </a:custGeom>
            <a:ln w="12700">
              <a:solidFill>
                <a:srgbClr val="FFFFFF"/>
              </a:solidFill>
            </a:ln>
          </p:spPr>
          <p:txBody>
            <a:bodyPr wrap="square" lIns="0" tIns="0" rIns="0" bIns="0" rtlCol="0"/>
            <a:lstStyle/>
            <a:p>
              <a:endParaRPr/>
            </a:p>
          </p:txBody>
        </p:sp>
      </p:grpSp>
      <p:sp>
        <p:nvSpPr>
          <p:cNvPr id="13" name="object 13"/>
          <p:cNvSpPr txBox="1"/>
          <p:nvPr/>
        </p:nvSpPr>
        <p:spPr>
          <a:xfrm>
            <a:off x="2244601" y="3504119"/>
            <a:ext cx="2716530" cy="406400"/>
          </a:xfrm>
          <a:prstGeom prst="rect">
            <a:avLst/>
          </a:prstGeom>
        </p:spPr>
        <p:txBody>
          <a:bodyPr vert="horz" wrap="square" lIns="0" tIns="12065" rIns="0" bIns="0" rtlCol="0">
            <a:spAutoFit/>
          </a:bodyPr>
          <a:lstStyle/>
          <a:p>
            <a:pPr marL="12700">
              <a:lnSpc>
                <a:spcPct val="100000"/>
              </a:lnSpc>
              <a:spcBef>
                <a:spcPts val="95"/>
              </a:spcBef>
            </a:pPr>
            <a:r>
              <a:rPr sz="2500" spc="-10" dirty="0">
                <a:latin typeface="Calibri"/>
                <a:cs typeface="Calibri"/>
              </a:rPr>
              <a:t>Patient</a:t>
            </a:r>
            <a:r>
              <a:rPr sz="2500" spc="-100" dirty="0">
                <a:latin typeface="Calibri"/>
                <a:cs typeface="Calibri"/>
              </a:rPr>
              <a:t> </a:t>
            </a:r>
            <a:r>
              <a:rPr sz="2500" spc="-10" dirty="0">
                <a:latin typeface="Calibri"/>
                <a:cs typeface="Calibri"/>
              </a:rPr>
              <a:t>identification</a:t>
            </a:r>
            <a:endParaRPr sz="2500">
              <a:latin typeface="Calibri"/>
              <a:cs typeface="Calibri"/>
            </a:endParaRPr>
          </a:p>
        </p:txBody>
      </p:sp>
      <p:grpSp>
        <p:nvGrpSpPr>
          <p:cNvPr id="14" name="object 14"/>
          <p:cNvGrpSpPr/>
          <p:nvPr/>
        </p:nvGrpSpPr>
        <p:grpSpPr>
          <a:xfrm>
            <a:off x="723900" y="4637992"/>
            <a:ext cx="10325100" cy="1216660"/>
            <a:chOff x="723900" y="4637992"/>
            <a:chExt cx="10325100" cy="1216660"/>
          </a:xfrm>
        </p:grpSpPr>
        <p:sp>
          <p:nvSpPr>
            <p:cNvPr id="15" name="object 15"/>
            <p:cNvSpPr/>
            <p:nvPr/>
          </p:nvSpPr>
          <p:spPr>
            <a:xfrm>
              <a:off x="723900" y="4637992"/>
              <a:ext cx="10325100" cy="1216660"/>
            </a:xfrm>
            <a:custGeom>
              <a:avLst/>
              <a:gdLst/>
              <a:ahLst/>
              <a:cxnLst/>
              <a:rect l="l" t="t" r="r" b="b"/>
              <a:pathLst>
                <a:path w="10325100" h="1216660">
                  <a:moveTo>
                    <a:pt x="10203472" y="0"/>
                  </a:moveTo>
                  <a:lnTo>
                    <a:pt x="121627" y="0"/>
                  </a:lnTo>
                  <a:lnTo>
                    <a:pt x="74286" y="9558"/>
                  </a:lnTo>
                  <a:lnTo>
                    <a:pt x="35625" y="35625"/>
                  </a:lnTo>
                  <a:lnTo>
                    <a:pt x="9558" y="74286"/>
                  </a:lnTo>
                  <a:lnTo>
                    <a:pt x="0" y="121627"/>
                  </a:lnTo>
                  <a:lnTo>
                    <a:pt x="0" y="1094562"/>
                  </a:lnTo>
                  <a:lnTo>
                    <a:pt x="9558" y="1141904"/>
                  </a:lnTo>
                  <a:lnTo>
                    <a:pt x="35625" y="1180565"/>
                  </a:lnTo>
                  <a:lnTo>
                    <a:pt x="74286" y="1206631"/>
                  </a:lnTo>
                  <a:lnTo>
                    <a:pt x="121627" y="1216190"/>
                  </a:lnTo>
                  <a:lnTo>
                    <a:pt x="10203472" y="1216190"/>
                  </a:lnTo>
                  <a:lnTo>
                    <a:pt x="10250813" y="1206631"/>
                  </a:lnTo>
                  <a:lnTo>
                    <a:pt x="10289474" y="1180565"/>
                  </a:lnTo>
                  <a:lnTo>
                    <a:pt x="10315541" y="1141904"/>
                  </a:lnTo>
                  <a:lnTo>
                    <a:pt x="10325100" y="1094562"/>
                  </a:lnTo>
                  <a:lnTo>
                    <a:pt x="10325100" y="121627"/>
                  </a:lnTo>
                  <a:lnTo>
                    <a:pt x="10315541" y="74286"/>
                  </a:lnTo>
                  <a:lnTo>
                    <a:pt x="10289474" y="35625"/>
                  </a:lnTo>
                  <a:lnTo>
                    <a:pt x="10250813" y="9558"/>
                  </a:lnTo>
                  <a:lnTo>
                    <a:pt x="10203472" y="0"/>
                  </a:lnTo>
                  <a:close/>
                </a:path>
              </a:pathLst>
            </a:custGeom>
            <a:solidFill>
              <a:srgbClr val="D2DEEE"/>
            </a:solidFill>
          </p:spPr>
          <p:txBody>
            <a:bodyPr wrap="square" lIns="0" tIns="0" rIns="0" bIns="0" rtlCol="0"/>
            <a:lstStyle/>
            <a:p>
              <a:endParaRPr/>
            </a:p>
          </p:txBody>
        </p:sp>
        <p:sp>
          <p:nvSpPr>
            <p:cNvPr id="16" name="object 16"/>
            <p:cNvSpPr/>
            <p:nvPr/>
          </p:nvSpPr>
          <p:spPr>
            <a:xfrm>
              <a:off x="1215783" y="4973675"/>
              <a:ext cx="427355" cy="551815"/>
            </a:xfrm>
            <a:custGeom>
              <a:avLst/>
              <a:gdLst/>
              <a:ahLst/>
              <a:cxnLst/>
              <a:rect l="l" t="t" r="r" b="b"/>
              <a:pathLst>
                <a:path w="427355" h="551814">
                  <a:moveTo>
                    <a:pt x="172237" y="199898"/>
                  </a:moveTo>
                  <a:lnTo>
                    <a:pt x="82664" y="199898"/>
                  </a:lnTo>
                  <a:lnTo>
                    <a:pt x="82664" y="227469"/>
                  </a:lnTo>
                  <a:lnTo>
                    <a:pt x="172237" y="227469"/>
                  </a:lnTo>
                  <a:lnTo>
                    <a:pt x="172237" y="199898"/>
                  </a:lnTo>
                  <a:close/>
                </a:path>
                <a:path w="427355" h="551814">
                  <a:moveTo>
                    <a:pt x="344449" y="420458"/>
                  </a:moveTo>
                  <a:lnTo>
                    <a:pt x="82664" y="420458"/>
                  </a:lnTo>
                  <a:lnTo>
                    <a:pt x="82664" y="448030"/>
                  </a:lnTo>
                  <a:lnTo>
                    <a:pt x="344449" y="448030"/>
                  </a:lnTo>
                  <a:lnTo>
                    <a:pt x="344449" y="420458"/>
                  </a:lnTo>
                  <a:close/>
                </a:path>
                <a:path w="427355" h="551814">
                  <a:moveTo>
                    <a:pt x="344449" y="365315"/>
                  </a:moveTo>
                  <a:lnTo>
                    <a:pt x="82664" y="365315"/>
                  </a:lnTo>
                  <a:lnTo>
                    <a:pt x="82664" y="392887"/>
                  </a:lnTo>
                  <a:lnTo>
                    <a:pt x="344449" y="392887"/>
                  </a:lnTo>
                  <a:lnTo>
                    <a:pt x="344449" y="365315"/>
                  </a:lnTo>
                  <a:close/>
                </a:path>
                <a:path w="427355" h="551814">
                  <a:moveTo>
                    <a:pt x="344449" y="310184"/>
                  </a:moveTo>
                  <a:lnTo>
                    <a:pt x="82664" y="310184"/>
                  </a:lnTo>
                  <a:lnTo>
                    <a:pt x="82664" y="337756"/>
                  </a:lnTo>
                  <a:lnTo>
                    <a:pt x="344449" y="337756"/>
                  </a:lnTo>
                  <a:lnTo>
                    <a:pt x="344449" y="310184"/>
                  </a:lnTo>
                  <a:close/>
                </a:path>
                <a:path w="427355" h="551814">
                  <a:moveTo>
                    <a:pt x="344449" y="255041"/>
                  </a:moveTo>
                  <a:lnTo>
                    <a:pt x="82664" y="255041"/>
                  </a:lnTo>
                  <a:lnTo>
                    <a:pt x="82664" y="282613"/>
                  </a:lnTo>
                  <a:lnTo>
                    <a:pt x="344449" y="282613"/>
                  </a:lnTo>
                  <a:lnTo>
                    <a:pt x="344449" y="255041"/>
                  </a:lnTo>
                  <a:close/>
                </a:path>
                <a:path w="427355" h="551814">
                  <a:moveTo>
                    <a:pt x="427126" y="151650"/>
                  </a:moveTo>
                  <a:lnTo>
                    <a:pt x="419290" y="144754"/>
                  </a:lnTo>
                  <a:lnTo>
                    <a:pt x="385787" y="115265"/>
                  </a:lnTo>
                  <a:lnTo>
                    <a:pt x="385787" y="186105"/>
                  </a:lnTo>
                  <a:lnTo>
                    <a:pt x="385787" y="510070"/>
                  </a:lnTo>
                  <a:lnTo>
                    <a:pt x="41338" y="510070"/>
                  </a:lnTo>
                  <a:lnTo>
                    <a:pt x="41338" y="41363"/>
                  </a:lnTo>
                  <a:lnTo>
                    <a:pt x="213563" y="41363"/>
                  </a:lnTo>
                  <a:lnTo>
                    <a:pt x="213563" y="186105"/>
                  </a:lnTo>
                  <a:lnTo>
                    <a:pt x="385787" y="186105"/>
                  </a:lnTo>
                  <a:lnTo>
                    <a:pt x="385787" y="115265"/>
                  </a:lnTo>
                  <a:lnTo>
                    <a:pt x="341007" y="75831"/>
                  </a:lnTo>
                  <a:lnTo>
                    <a:pt x="341007" y="144754"/>
                  </a:lnTo>
                  <a:lnTo>
                    <a:pt x="254901" y="144754"/>
                  </a:lnTo>
                  <a:lnTo>
                    <a:pt x="254901" y="58597"/>
                  </a:lnTo>
                  <a:lnTo>
                    <a:pt x="341007" y="144754"/>
                  </a:lnTo>
                  <a:lnTo>
                    <a:pt x="341007" y="75831"/>
                  </a:lnTo>
                  <a:lnTo>
                    <a:pt x="321437" y="58597"/>
                  </a:lnTo>
                  <a:lnTo>
                    <a:pt x="301866" y="41363"/>
                  </a:lnTo>
                  <a:lnTo>
                    <a:pt x="254901" y="0"/>
                  </a:lnTo>
                  <a:lnTo>
                    <a:pt x="0" y="0"/>
                  </a:lnTo>
                  <a:lnTo>
                    <a:pt x="0" y="551434"/>
                  </a:lnTo>
                  <a:lnTo>
                    <a:pt x="427126" y="551434"/>
                  </a:lnTo>
                  <a:lnTo>
                    <a:pt x="427126" y="510070"/>
                  </a:lnTo>
                  <a:lnTo>
                    <a:pt x="427126" y="151650"/>
                  </a:lnTo>
                  <a:close/>
                </a:path>
              </a:pathLst>
            </a:custGeom>
            <a:solidFill>
              <a:srgbClr val="6FAC46"/>
            </a:solidFill>
          </p:spPr>
          <p:txBody>
            <a:bodyPr wrap="square" lIns="0" tIns="0" rIns="0" bIns="0" rtlCol="0"/>
            <a:lstStyle/>
            <a:p>
              <a:endParaRPr/>
            </a:p>
          </p:txBody>
        </p:sp>
        <p:sp>
          <p:nvSpPr>
            <p:cNvPr id="17" name="object 17"/>
            <p:cNvSpPr/>
            <p:nvPr/>
          </p:nvSpPr>
          <p:spPr>
            <a:xfrm>
              <a:off x="1091793" y="4911635"/>
              <a:ext cx="669290" cy="669290"/>
            </a:xfrm>
            <a:custGeom>
              <a:avLst/>
              <a:gdLst/>
              <a:ahLst/>
              <a:cxnLst/>
              <a:rect l="l" t="t" r="r" b="b"/>
              <a:pathLst>
                <a:path w="669289" h="669289">
                  <a:moveTo>
                    <a:pt x="0" y="0"/>
                  </a:moveTo>
                  <a:lnTo>
                    <a:pt x="668896" y="0"/>
                  </a:lnTo>
                  <a:lnTo>
                    <a:pt x="668896" y="668896"/>
                  </a:lnTo>
                  <a:lnTo>
                    <a:pt x="0" y="668896"/>
                  </a:lnTo>
                  <a:lnTo>
                    <a:pt x="0" y="0"/>
                  </a:lnTo>
                  <a:close/>
                </a:path>
              </a:pathLst>
            </a:custGeom>
            <a:ln w="12700">
              <a:solidFill>
                <a:srgbClr val="FFFFFF"/>
              </a:solidFill>
            </a:ln>
          </p:spPr>
          <p:txBody>
            <a:bodyPr wrap="square" lIns="0" tIns="0" rIns="0" bIns="0" rtlCol="0"/>
            <a:lstStyle/>
            <a:p>
              <a:endParaRPr/>
            </a:p>
          </p:txBody>
        </p:sp>
      </p:grpSp>
      <p:sp>
        <p:nvSpPr>
          <p:cNvPr id="18" name="object 18"/>
          <p:cNvSpPr txBox="1"/>
          <p:nvPr/>
        </p:nvSpPr>
        <p:spPr>
          <a:xfrm>
            <a:off x="2244601" y="5024346"/>
            <a:ext cx="7623809" cy="406400"/>
          </a:xfrm>
          <a:prstGeom prst="rect">
            <a:avLst/>
          </a:prstGeom>
        </p:spPr>
        <p:txBody>
          <a:bodyPr vert="horz" wrap="square" lIns="0" tIns="12065" rIns="0" bIns="0" rtlCol="0">
            <a:spAutoFit/>
          </a:bodyPr>
          <a:lstStyle/>
          <a:p>
            <a:pPr marL="12700">
              <a:lnSpc>
                <a:spcPct val="100000"/>
              </a:lnSpc>
              <a:spcBef>
                <a:spcPts val="95"/>
              </a:spcBef>
            </a:pPr>
            <a:r>
              <a:rPr sz="2500" spc="-10" dirty="0">
                <a:latin typeface="Calibri"/>
                <a:cs typeface="Calibri"/>
              </a:rPr>
              <a:t>Organizational</a:t>
            </a:r>
            <a:r>
              <a:rPr sz="2500" spc="-105" dirty="0">
                <a:latin typeface="Calibri"/>
                <a:cs typeface="Calibri"/>
              </a:rPr>
              <a:t> </a:t>
            </a:r>
            <a:r>
              <a:rPr sz="2500" dirty="0">
                <a:latin typeface="Calibri"/>
                <a:cs typeface="Calibri"/>
              </a:rPr>
              <a:t>forms</a:t>
            </a:r>
            <a:r>
              <a:rPr sz="2500" spc="-90" dirty="0">
                <a:latin typeface="Calibri"/>
                <a:cs typeface="Calibri"/>
              </a:rPr>
              <a:t> </a:t>
            </a:r>
            <a:r>
              <a:rPr sz="2500" dirty="0">
                <a:latin typeface="Calibri"/>
                <a:cs typeface="Calibri"/>
              </a:rPr>
              <a:t>(e.g.,</a:t>
            </a:r>
            <a:r>
              <a:rPr sz="2500" spc="-105" dirty="0">
                <a:latin typeface="Calibri"/>
                <a:cs typeface="Calibri"/>
              </a:rPr>
              <a:t> </a:t>
            </a:r>
            <a:r>
              <a:rPr sz="2500" spc="-10" dirty="0">
                <a:latin typeface="Calibri"/>
                <a:cs typeface="Calibri"/>
              </a:rPr>
              <a:t>staffing</a:t>
            </a:r>
            <a:r>
              <a:rPr sz="2500" spc="-75" dirty="0">
                <a:latin typeface="Calibri"/>
                <a:cs typeface="Calibri"/>
              </a:rPr>
              <a:t> </a:t>
            </a:r>
            <a:r>
              <a:rPr sz="2500" dirty="0">
                <a:latin typeface="Calibri"/>
                <a:cs typeface="Calibri"/>
              </a:rPr>
              <a:t>sheets,</a:t>
            </a:r>
            <a:r>
              <a:rPr sz="2500" spc="-85" dirty="0">
                <a:latin typeface="Calibri"/>
                <a:cs typeface="Calibri"/>
              </a:rPr>
              <a:t> </a:t>
            </a:r>
            <a:r>
              <a:rPr sz="2500" dirty="0">
                <a:latin typeface="Calibri"/>
                <a:cs typeface="Calibri"/>
              </a:rPr>
              <a:t>flowsheets,</a:t>
            </a:r>
            <a:r>
              <a:rPr sz="2500" spc="-90" dirty="0">
                <a:latin typeface="Calibri"/>
                <a:cs typeface="Calibri"/>
              </a:rPr>
              <a:t> </a:t>
            </a:r>
            <a:r>
              <a:rPr sz="2500" spc="-10" dirty="0">
                <a:latin typeface="Calibri"/>
                <a:cs typeface="Calibri"/>
              </a:rPr>
              <a:t>etc.)</a:t>
            </a:r>
            <a:endParaRPr sz="2500">
              <a:latin typeface="Calibri"/>
              <a:cs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50" dirty="0"/>
              <a:t>Patient</a:t>
            </a:r>
            <a:r>
              <a:rPr spc="-160" dirty="0"/>
              <a:t> </a:t>
            </a:r>
            <a:r>
              <a:rPr spc="-40" dirty="0"/>
              <a:t>Equipment,</a:t>
            </a:r>
            <a:r>
              <a:rPr spc="-150" dirty="0"/>
              <a:t> </a:t>
            </a:r>
            <a:r>
              <a:rPr spc="-25" dirty="0"/>
              <a:t>Supplies,</a:t>
            </a:r>
            <a:r>
              <a:rPr spc="-150" dirty="0"/>
              <a:t> </a:t>
            </a:r>
            <a:r>
              <a:rPr dirty="0"/>
              <a:t>&amp;</a:t>
            </a:r>
            <a:r>
              <a:rPr spc="-165" dirty="0"/>
              <a:t> </a:t>
            </a:r>
            <a:r>
              <a:rPr spc="-30" dirty="0"/>
              <a:t>Pharmaceuticals</a:t>
            </a:r>
          </a:p>
        </p:txBody>
      </p:sp>
      <p:grpSp>
        <p:nvGrpSpPr>
          <p:cNvPr id="3" name="object 3"/>
          <p:cNvGrpSpPr/>
          <p:nvPr/>
        </p:nvGrpSpPr>
        <p:grpSpPr>
          <a:xfrm>
            <a:off x="838200" y="1826107"/>
            <a:ext cx="10299700" cy="1132840"/>
            <a:chOff x="838200" y="1826107"/>
            <a:chExt cx="10299700" cy="1132840"/>
          </a:xfrm>
        </p:grpSpPr>
        <p:sp>
          <p:nvSpPr>
            <p:cNvPr id="4" name="object 4"/>
            <p:cNvSpPr/>
            <p:nvPr/>
          </p:nvSpPr>
          <p:spPr>
            <a:xfrm>
              <a:off x="838200" y="1826107"/>
              <a:ext cx="10299700" cy="1132840"/>
            </a:xfrm>
            <a:custGeom>
              <a:avLst/>
              <a:gdLst/>
              <a:ahLst/>
              <a:cxnLst/>
              <a:rect l="l" t="t" r="r" b="b"/>
              <a:pathLst>
                <a:path w="10299700" h="1132839">
                  <a:moveTo>
                    <a:pt x="10186428" y="0"/>
                  </a:moveTo>
                  <a:lnTo>
                    <a:pt x="113271" y="0"/>
                  </a:lnTo>
                  <a:lnTo>
                    <a:pt x="69180" y="8901"/>
                  </a:lnTo>
                  <a:lnTo>
                    <a:pt x="33175" y="33175"/>
                  </a:lnTo>
                  <a:lnTo>
                    <a:pt x="8901" y="69180"/>
                  </a:lnTo>
                  <a:lnTo>
                    <a:pt x="0" y="113271"/>
                  </a:lnTo>
                  <a:lnTo>
                    <a:pt x="0" y="1019479"/>
                  </a:lnTo>
                  <a:lnTo>
                    <a:pt x="8901" y="1063565"/>
                  </a:lnTo>
                  <a:lnTo>
                    <a:pt x="33175" y="1099570"/>
                  </a:lnTo>
                  <a:lnTo>
                    <a:pt x="69180" y="1123848"/>
                  </a:lnTo>
                  <a:lnTo>
                    <a:pt x="113271" y="1132751"/>
                  </a:lnTo>
                  <a:lnTo>
                    <a:pt x="10186428" y="1132751"/>
                  </a:lnTo>
                  <a:lnTo>
                    <a:pt x="10230519" y="1123848"/>
                  </a:lnTo>
                  <a:lnTo>
                    <a:pt x="10266524" y="1099570"/>
                  </a:lnTo>
                  <a:lnTo>
                    <a:pt x="10290798" y="1063565"/>
                  </a:lnTo>
                  <a:lnTo>
                    <a:pt x="10299700" y="1019479"/>
                  </a:lnTo>
                  <a:lnTo>
                    <a:pt x="10299700" y="113271"/>
                  </a:lnTo>
                  <a:lnTo>
                    <a:pt x="10290798" y="69180"/>
                  </a:lnTo>
                  <a:lnTo>
                    <a:pt x="10266524" y="33175"/>
                  </a:lnTo>
                  <a:lnTo>
                    <a:pt x="10230519" y="8901"/>
                  </a:lnTo>
                  <a:lnTo>
                    <a:pt x="10186428" y="0"/>
                  </a:lnTo>
                  <a:close/>
                </a:path>
              </a:pathLst>
            </a:custGeom>
            <a:solidFill>
              <a:srgbClr val="D2DEEE"/>
            </a:solidFill>
          </p:spPr>
          <p:txBody>
            <a:bodyPr wrap="square" lIns="0" tIns="0" rIns="0" bIns="0" rtlCol="0"/>
            <a:lstStyle/>
            <a:p>
              <a:endParaRPr/>
            </a:p>
          </p:txBody>
        </p:sp>
        <p:sp>
          <p:nvSpPr>
            <p:cNvPr id="5" name="object 5"/>
            <p:cNvSpPr/>
            <p:nvPr/>
          </p:nvSpPr>
          <p:spPr>
            <a:xfrm>
              <a:off x="1238592" y="2177287"/>
              <a:ext cx="513715" cy="436880"/>
            </a:xfrm>
            <a:custGeom>
              <a:avLst/>
              <a:gdLst/>
              <a:ahLst/>
              <a:cxnLst/>
              <a:rect l="l" t="t" r="r" b="b"/>
              <a:pathLst>
                <a:path w="513714" h="436880">
                  <a:moveTo>
                    <a:pt x="77000" y="77038"/>
                  </a:moveTo>
                  <a:lnTo>
                    <a:pt x="25666" y="77038"/>
                  </a:lnTo>
                  <a:lnTo>
                    <a:pt x="15697" y="79057"/>
                  </a:lnTo>
                  <a:lnTo>
                    <a:pt x="7543" y="84582"/>
                  </a:lnTo>
                  <a:lnTo>
                    <a:pt x="2032" y="92735"/>
                  </a:lnTo>
                  <a:lnTo>
                    <a:pt x="0" y="102717"/>
                  </a:lnTo>
                  <a:lnTo>
                    <a:pt x="0" y="410870"/>
                  </a:lnTo>
                  <a:lnTo>
                    <a:pt x="2032" y="420839"/>
                  </a:lnTo>
                  <a:lnTo>
                    <a:pt x="7543" y="429006"/>
                  </a:lnTo>
                  <a:lnTo>
                    <a:pt x="15697" y="434517"/>
                  </a:lnTo>
                  <a:lnTo>
                    <a:pt x="25666" y="436549"/>
                  </a:lnTo>
                  <a:lnTo>
                    <a:pt x="77000" y="436549"/>
                  </a:lnTo>
                  <a:lnTo>
                    <a:pt x="77000" y="77038"/>
                  </a:lnTo>
                  <a:close/>
                </a:path>
                <a:path w="513714" h="436880">
                  <a:moveTo>
                    <a:pt x="410641" y="77038"/>
                  </a:moveTo>
                  <a:lnTo>
                    <a:pt x="340067" y="77038"/>
                  </a:lnTo>
                  <a:lnTo>
                    <a:pt x="340067" y="44932"/>
                  </a:lnTo>
                  <a:lnTo>
                    <a:pt x="338785" y="38519"/>
                  </a:lnTo>
                  <a:lnTo>
                    <a:pt x="336575" y="27355"/>
                  </a:lnTo>
                  <a:lnTo>
                    <a:pt x="326999" y="13081"/>
                  </a:lnTo>
                  <a:lnTo>
                    <a:pt x="312724" y="3492"/>
                  </a:lnTo>
                  <a:lnTo>
                    <a:pt x="301574" y="1282"/>
                  </a:lnTo>
                  <a:lnTo>
                    <a:pt x="301574" y="41084"/>
                  </a:lnTo>
                  <a:lnTo>
                    <a:pt x="301574" y="77038"/>
                  </a:lnTo>
                  <a:lnTo>
                    <a:pt x="211747" y="77038"/>
                  </a:lnTo>
                  <a:lnTo>
                    <a:pt x="211747" y="41084"/>
                  </a:lnTo>
                  <a:lnTo>
                    <a:pt x="214312" y="38519"/>
                  </a:lnTo>
                  <a:lnTo>
                    <a:pt x="299008" y="38519"/>
                  </a:lnTo>
                  <a:lnTo>
                    <a:pt x="301574" y="41084"/>
                  </a:lnTo>
                  <a:lnTo>
                    <a:pt x="301574" y="1282"/>
                  </a:lnTo>
                  <a:lnTo>
                    <a:pt x="295148" y="0"/>
                  </a:lnTo>
                  <a:lnTo>
                    <a:pt x="218160" y="0"/>
                  </a:lnTo>
                  <a:lnTo>
                    <a:pt x="200583" y="3492"/>
                  </a:lnTo>
                  <a:lnTo>
                    <a:pt x="186321" y="13081"/>
                  </a:lnTo>
                  <a:lnTo>
                    <a:pt x="176745" y="27355"/>
                  </a:lnTo>
                  <a:lnTo>
                    <a:pt x="173240" y="44932"/>
                  </a:lnTo>
                  <a:lnTo>
                    <a:pt x="173240" y="77038"/>
                  </a:lnTo>
                  <a:lnTo>
                    <a:pt x="102666" y="77038"/>
                  </a:lnTo>
                  <a:lnTo>
                    <a:pt x="102666" y="436549"/>
                  </a:lnTo>
                  <a:lnTo>
                    <a:pt x="410641" y="436549"/>
                  </a:lnTo>
                  <a:lnTo>
                    <a:pt x="410641" y="77038"/>
                  </a:lnTo>
                  <a:close/>
                </a:path>
                <a:path w="513714" h="436880">
                  <a:moveTo>
                    <a:pt x="513308" y="102717"/>
                  </a:moveTo>
                  <a:lnTo>
                    <a:pt x="511289" y="92748"/>
                  </a:lnTo>
                  <a:lnTo>
                    <a:pt x="505764" y="84582"/>
                  </a:lnTo>
                  <a:lnTo>
                    <a:pt x="497611" y="79057"/>
                  </a:lnTo>
                  <a:lnTo>
                    <a:pt x="487641" y="77038"/>
                  </a:lnTo>
                  <a:lnTo>
                    <a:pt x="436308" y="77038"/>
                  </a:lnTo>
                  <a:lnTo>
                    <a:pt x="436308" y="436549"/>
                  </a:lnTo>
                  <a:lnTo>
                    <a:pt x="487641" y="436549"/>
                  </a:lnTo>
                  <a:lnTo>
                    <a:pt x="497611" y="434517"/>
                  </a:lnTo>
                  <a:lnTo>
                    <a:pt x="505764" y="429006"/>
                  </a:lnTo>
                  <a:lnTo>
                    <a:pt x="511289" y="420839"/>
                  </a:lnTo>
                  <a:lnTo>
                    <a:pt x="513308" y="410870"/>
                  </a:lnTo>
                  <a:lnTo>
                    <a:pt x="513308" y="102717"/>
                  </a:lnTo>
                  <a:close/>
                </a:path>
              </a:pathLst>
            </a:custGeom>
            <a:solidFill>
              <a:srgbClr val="5B9BD4"/>
            </a:solidFill>
          </p:spPr>
          <p:txBody>
            <a:bodyPr wrap="square" lIns="0" tIns="0" rIns="0" bIns="0" rtlCol="0"/>
            <a:lstStyle/>
            <a:p>
              <a:endParaRPr/>
            </a:p>
          </p:txBody>
        </p:sp>
        <p:sp>
          <p:nvSpPr>
            <p:cNvPr id="6" name="object 6"/>
            <p:cNvSpPr/>
            <p:nvPr/>
          </p:nvSpPr>
          <p:spPr>
            <a:xfrm>
              <a:off x="1180858" y="2080971"/>
              <a:ext cx="623570" cy="623570"/>
            </a:xfrm>
            <a:custGeom>
              <a:avLst/>
              <a:gdLst/>
              <a:ahLst/>
              <a:cxnLst/>
              <a:rect l="l" t="t" r="r" b="b"/>
              <a:pathLst>
                <a:path w="623569" h="623569">
                  <a:moveTo>
                    <a:pt x="0" y="0"/>
                  </a:moveTo>
                  <a:lnTo>
                    <a:pt x="623011" y="0"/>
                  </a:lnTo>
                  <a:lnTo>
                    <a:pt x="623011" y="623011"/>
                  </a:lnTo>
                  <a:lnTo>
                    <a:pt x="0" y="623011"/>
                  </a:lnTo>
                  <a:lnTo>
                    <a:pt x="0" y="0"/>
                  </a:lnTo>
                  <a:close/>
                </a:path>
              </a:pathLst>
            </a:custGeom>
            <a:ln w="12700">
              <a:solidFill>
                <a:srgbClr val="FFFFFF"/>
              </a:solidFill>
            </a:ln>
          </p:spPr>
          <p:txBody>
            <a:bodyPr wrap="square" lIns="0" tIns="0" rIns="0" bIns="0" rtlCol="0"/>
            <a:lstStyle/>
            <a:p>
              <a:endParaRPr/>
            </a:p>
          </p:txBody>
        </p:sp>
      </p:grpSp>
      <p:sp>
        <p:nvSpPr>
          <p:cNvPr id="7" name="object 7"/>
          <p:cNvSpPr txBox="1"/>
          <p:nvPr/>
        </p:nvSpPr>
        <p:spPr>
          <a:xfrm>
            <a:off x="2253701" y="2170738"/>
            <a:ext cx="2595880" cy="406400"/>
          </a:xfrm>
          <a:prstGeom prst="rect">
            <a:avLst/>
          </a:prstGeom>
        </p:spPr>
        <p:txBody>
          <a:bodyPr vert="horz" wrap="square" lIns="0" tIns="12065" rIns="0" bIns="0" rtlCol="0">
            <a:spAutoFit/>
          </a:bodyPr>
          <a:lstStyle/>
          <a:p>
            <a:pPr marL="12700">
              <a:lnSpc>
                <a:spcPct val="100000"/>
              </a:lnSpc>
              <a:spcBef>
                <a:spcPts val="95"/>
              </a:spcBef>
            </a:pPr>
            <a:r>
              <a:rPr sz="2500" spc="-10" dirty="0">
                <a:latin typeface="Calibri"/>
                <a:cs typeface="Calibri"/>
              </a:rPr>
              <a:t>Personal</a:t>
            </a:r>
            <a:r>
              <a:rPr sz="2500" spc="-70" dirty="0">
                <a:latin typeface="Calibri"/>
                <a:cs typeface="Calibri"/>
              </a:rPr>
              <a:t> </a:t>
            </a:r>
            <a:r>
              <a:rPr sz="2500" spc="-10" dirty="0">
                <a:latin typeface="Calibri"/>
                <a:cs typeface="Calibri"/>
              </a:rPr>
              <a:t>belongings</a:t>
            </a:r>
            <a:endParaRPr sz="2500">
              <a:latin typeface="Calibri"/>
              <a:cs typeface="Calibri"/>
            </a:endParaRPr>
          </a:p>
        </p:txBody>
      </p:sp>
      <p:grpSp>
        <p:nvGrpSpPr>
          <p:cNvPr id="8" name="object 8"/>
          <p:cNvGrpSpPr/>
          <p:nvPr/>
        </p:nvGrpSpPr>
        <p:grpSpPr>
          <a:xfrm>
            <a:off x="838200" y="3242038"/>
            <a:ext cx="10299700" cy="1132840"/>
            <a:chOff x="838200" y="3242038"/>
            <a:chExt cx="10299700" cy="1132840"/>
          </a:xfrm>
        </p:grpSpPr>
        <p:sp>
          <p:nvSpPr>
            <p:cNvPr id="9" name="object 9"/>
            <p:cNvSpPr/>
            <p:nvPr/>
          </p:nvSpPr>
          <p:spPr>
            <a:xfrm>
              <a:off x="838200" y="3242038"/>
              <a:ext cx="10299700" cy="1132840"/>
            </a:xfrm>
            <a:custGeom>
              <a:avLst/>
              <a:gdLst/>
              <a:ahLst/>
              <a:cxnLst/>
              <a:rect l="l" t="t" r="r" b="b"/>
              <a:pathLst>
                <a:path w="10299700" h="1132839">
                  <a:moveTo>
                    <a:pt x="10186428" y="0"/>
                  </a:moveTo>
                  <a:lnTo>
                    <a:pt x="113271" y="0"/>
                  </a:lnTo>
                  <a:lnTo>
                    <a:pt x="69180" y="8901"/>
                  </a:lnTo>
                  <a:lnTo>
                    <a:pt x="33175" y="33175"/>
                  </a:lnTo>
                  <a:lnTo>
                    <a:pt x="8901" y="69180"/>
                  </a:lnTo>
                  <a:lnTo>
                    <a:pt x="0" y="113271"/>
                  </a:lnTo>
                  <a:lnTo>
                    <a:pt x="0" y="1019479"/>
                  </a:lnTo>
                  <a:lnTo>
                    <a:pt x="8901" y="1063565"/>
                  </a:lnTo>
                  <a:lnTo>
                    <a:pt x="33175" y="1099570"/>
                  </a:lnTo>
                  <a:lnTo>
                    <a:pt x="69180" y="1123848"/>
                  </a:lnTo>
                  <a:lnTo>
                    <a:pt x="113271" y="1132751"/>
                  </a:lnTo>
                  <a:lnTo>
                    <a:pt x="10186428" y="1132751"/>
                  </a:lnTo>
                  <a:lnTo>
                    <a:pt x="10230519" y="1123848"/>
                  </a:lnTo>
                  <a:lnTo>
                    <a:pt x="10266524" y="1099570"/>
                  </a:lnTo>
                  <a:lnTo>
                    <a:pt x="10290798" y="1063565"/>
                  </a:lnTo>
                  <a:lnTo>
                    <a:pt x="10299700" y="1019479"/>
                  </a:lnTo>
                  <a:lnTo>
                    <a:pt x="10299700" y="113271"/>
                  </a:lnTo>
                  <a:lnTo>
                    <a:pt x="10290798" y="69180"/>
                  </a:lnTo>
                  <a:lnTo>
                    <a:pt x="10266524" y="33175"/>
                  </a:lnTo>
                  <a:lnTo>
                    <a:pt x="10230519" y="8901"/>
                  </a:lnTo>
                  <a:lnTo>
                    <a:pt x="10186428" y="0"/>
                  </a:lnTo>
                  <a:close/>
                </a:path>
              </a:pathLst>
            </a:custGeom>
            <a:solidFill>
              <a:srgbClr val="D2DEEE"/>
            </a:solidFill>
          </p:spPr>
          <p:txBody>
            <a:bodyPr wrap="square" lIns="0" tIns="0" rIns="0" bIns="0" rtlCol="0"/>
            <a:lstStyle/>
            <a:p>
              <a:endParaRPr/>
            </a:p>
          </p:txBody>
        </p:sp>
        <p:sp>
          <p:nvSpPr>
            <p:cNvPr id="10" name="object 10"/>
            <p:cNvSpPr/>
            <p:nvPr/>
          </p:nvSpPr>
          <p:spPr>
            <a:xfrm>
              <a:off x="1237318" y="3554686"/>
              <a:ext cx="514984" cy="513715"/>
            </a:xfrm>
            <a:custGeom>
              <a:avLst/>
              <a:gdLst/>
              <a:ahLst/>
              <a:cxnLst/>
              <a:rect l="l" t="t" r="r" b="b"/>
              <a:pathLst>
                <a:path w="514985" h="513714">
                  <a:moveTo>
                    <a:pt x="508815" y="82817"/>
                  </a:moveTo>
                  <a:lnTo>
                    <a:pt x="386905" y="82817"/>
                  </a:lnTo>
                  <a:lnTo>
                    <a:pt x="420912" y="48791"/>
                  </a:lnTo>
                  <a:lnTo>
                    <a:pt x="404871" y="32741"/>
                  </a:lnTo>
                  <a:lnTo>
                    <a:pt x="400540" y="26632"/>
                  </a:lnTo>
                  <a:lnTo>
                    <a:pt x="399096" y="19500"/>
                  </a:lnTo>
                  <a:lnTo>
                    <a:pt x="400540" y="12248"/>
                  </a:lnTo>
                  <a:lnTo>
                    <a:pt x="404871" y="5777"/>
                  </a:lnTo>
                  <a:lnTo>
                    <a:pt x="410976" y="1444"/>
                  </a:lnTo>
                  <a:lnTo>
                    <a:pt x="418104" y="0"/>
                  </a:lnTo>
                  <a:lnTo>
                    <a:pt x="425353" y="1444"/>
                  </a:lnTo>
                  <a:lnTo>
                    <a:pt x="431819" y="5777"/>
                  </a:lnTo>
                  <a:lnTo>
                    <a:pt x="508815" y="82817"/>
                  </a:lnTo>
                  <a:close/>
                </a:path>
                <a:path w="514985" h="513714">
                  <a:moveTo>
                    <a:pt x="17324" y="513594"/>
                  </a:moveTo>
                  <a:lnTo>
                    <a:pt x="10907" y="513594"/>
                  </a:lnTo>
                  <a:lnTo>
                    <a:pt x="7699" y="512310"/>
                  </a:lnTo>
                  <a:lnTo>
                    <a:pt x="0" y="504606"/>
                  </a:lnTo>
                  <a:lnTo>
                    <a:pt x="0" y="496902"/>
                  </a:lnTo>
                  <a:lnTo>
                    <a:pt x="106511" y="390331"/>
                  </a:lnTo>
                  <a:lnTo>
                    <a:pt x="104456" y="381403"/>
                  </a:lnTo>
                  <a:lnTo>
                    <a:pt x="104987" y="372355"/>
                  </a:lnTo>
                  <a:lnTo>
                    <a:pt x="108045" y="363789"/>
                  </a:lnTo>
                  <a:lnTo>
                    <a:pt x="113569" y="356305"/>
                  </a:lnTo>
                  <a:lnTo>
                    <a:pt x="146934" y="322922"/>
                  </a:lnTo>
                  <a:lnTo>
                    <a:pt x="145009" y="315860"/>
                  </a:lnTo>
                  <a:lnTo>
                    <a:pt x="143726" y="308798"/>
                  </a:lnTo>
                  <a:lnTo>
                    <a:pt x="143726" y="301736"/>
                  </a:lnTo>
                  <a:lnTo>
                    <a:pt x="155636" y="263367"/>
                  </a:lnTo>
                  <a:lnTo>
                    <a:pt x="333649" y="83459"/>
                  </a:lnTo>
                  <a:lnTo>
                    <a:pt x="321458" y="71261"/>
                  </a:lnTo>
                  <a:lnTo>
                    <a:pt x="317127" y="65152"/>
                  </a:lnTo>
                  <a:lnTo>
                    <a:pt x="315684" y="58020"/>
                  </a:lnTo>
                  <a:lnTo>
                    <a:pt x="317127" y="50767"/>
                  </a:lnTo>
                  <a:lnTo>
                    <a:pt x="321458" y="44297"/>
                  </a:lnTo>
                  <a:lnTo>
                    <a:pt x="327564" y="39964"/>
                  </a:lnTo>
                  <a:lnTo>
                    <a:pt x="334692" y="38519"/>
                  </a:lnTo>
                  <a:lnTo>
                    <a:pt x="341940" y="39964"/>
                  </a:lnTo>
                  <a:lnTo>
                    <a:pt x="348407" y="44297"/>
                  </a:lnTo>
                  <a:lnTo>
                    <a:pt x="386905" y="82817"/>
                  </a:lnTo>
                  <a:lnTo>
                    <a:pt x="508815" y="82817"/>
                  </a:lnTo>
                  <a:lnTo>
                    <a:pt x="513146" y="89196"/>
                  </a:lnTo>
                  <a:lnTo>
                    <a:pt x="514068" y="93730"/>
                  </a:lnTo>
                  <a:lnTo>
                    <a:pt x="465826" y="93730"/>
                  </a:lnTo>
                  <a:lnTo>
                    <a:pt x="449143" y="110422"/>
                  </a:lnTo>
                  <a:lnTo>
                    <a:pt x="360598" y="110422"/>
                  </a:lnTo>
                  <a:lnTo>
                    <a:pt x="226496" y="244599"/>
                  </a:lnTo>
                  <a:lnTo>
                    <a:pt x="270128" y="288254"/>
                  </a:lnTo>
                  <a:lnTo>
                    <a:pt x="324025" y="288254"/>
                  </a:lnTo>
                  <a:lnTo>
                    <a:pt x="261786" y="350527"/>
                  </a:lnTo>
                  <a:lnTo>
                    <a:pt x="251009" y="359696"/>
                  </a:lnTo>
                  <a:lnTo>
                    <a:pt x="239088" y="366096"/>
                  </a:lnTo>
                  <a:lnTo>
                    <a:pt x="233083" y="367861"/>
                  </a:lnTo>
                  <a:lnTo>
                    <a:pt x="191848" y="367861"/>
                  </a:lnTo>
                  <a:lnTo>
                    <a:pt x="158483" y="401245"/>
                  </a:lnTo>
                  <a:lnTo>
                    <a:pt x="151004" y="406772"/>
                  </a:lnTo>
                  <a:lnTo>
                    <a:pt x="146709" y="408307"/>
                  </a:lnTo>
                  <a:lnTo>
                    <a:pt x="124477" y="408307"/>
                  </a:lnTo>
                  <a:lnTo>
                    <a:pt x="20532" y="512310"/>
                  </a:lnTo>
                  <a:lnTo>
                    <a:pt x="17324" y="513594"/>
                  </a:lnTo>
                  <a:close/>
                </a:path>
                <a:path w="514985" h="513714">
                  <a:moveTo>
                    <a:pt x="499833" y="115558"/>
                  </a:moveTo>
                  <a:lnTo>
                    <a:pt x="490850" y="115558"/>
                  </a:lnTo>
                  <a:lnTo>
                    <a:pt x="485717" y="113632"/>
                  </a:lnTo>
                  <a:lnTo>
                    <a:pt x="465826" y="93730"/>
                  </a:lnTo>
                  <a:lnTo>
                    <a:pt x="514068" y="93730"/>
                  </a:lnTo>
                  <a:lnTo>
                    <a:pt x="514590" y="96298"/>
                  </a:lnTo>
                  <a:lnTo>
                    <a:pt x="513146" y="103400"/>
                  </a:lnTo>
                  <a:lnTo>
                    <a:pt x="508815" y="109780"/>
                  </a:lnTo>
                  <a:lnTo>
                    <a:pt x="504966" y="113632"/>
                  </a:lnTo>
                  <a:lnTo>
                    <a:pt x="499833" y="115558"/>
                  </a:lnTo>
                  <a:close/>
                </a:path>
                <a:path w="514985" h="513714">
                  <a:moveTo>
                    <a:pt x="474841" y="173337"/>
                  </a:moveTo>
                  <a:lnTo>
                    <a:pt x="384980" y="173337"/>
                  </a:lnTo>
                  <a:lnTo>
                    <a:pt x="404229" y="154078"/>
                  </a:lnTo>
                  <a:lnTo>
                    <a:pt x="360598" y="110422"/>
                  </a:lnTo>
                  <a:lnTo>
                    <a:pt x="449143" y="110422"/>
                  </a:lnTo>
                  <a:lnTo>
                    <a:pt x="431819" y="127756"/>
                  </a:lnTo>
                  <a:lnTo>
                    <a:pt x="470317" y="166276"/>
                  </a:lnTo>
                  <a:lnTo>
                    <a:pt x="474648" y="172385"/>
                  </a:lnTo>
                  <a:lnTo>
                    <a:pt x="474841" y="173337"/>
                  </a:lnTo>
                  <a:close/>
                </a:path>
                <a:path w="514985" h="513714">
                  <a:moveTo>
                    <a:pt x="400379" y="211857"/>
                  </a:moveTo>
                  <a:lnTo>
                    <a:pt x="346482" y="211857"/>
                  </a:lnTo>
                  <a:lnTo>
                    <a:pt x="367014" y="191313"/>
                  </a:lnTo>
                  <a:lnTo>
                    <a:pt x="345199" y="169486"/>
                  </a:lnTo>
                  <a:lnTo>
                    <a:pt x="363164" y="151510"/>
                  </a:lnTo>
                  <a:lnTo>
                    <a:pt x="384980" y="173337"/>
                  </a:lnTo>
                  <a:lnTo>
                    <a:pt x="474841" y="173337"/>
                  </a:lnTo>
                  <a:lnTo>
                    <a:pt x="476092" y="179517"/>
                  </a:lnTo>
                  <a:lnTo>
                    <a:pt x="475789" y="181041"/>
                  </a:lnTo>
                  <a:lnTo>
                    <a:pt x="431178" y="181041"/>
                  </a:lnTo>
                  <a:lnTo>
                    <a:pt x="400379" y="211857"/>
                  </a:lnTo>
                  <a:close/>
                </a:path>
                <a:path w="514985" h="513714">
                  <a:moveTo>
                    <a:pt x="461335" y="199017"/>
                  </a:moveTo>
                  <a:lnTo>
                    <a:pt x="452352" y="199017"/>
                  </a:lnTo>
                  <a:lnTo>
                    <a:pt x="447219" y="197091"/>
                  </a:lnTo>
                  <a:lnTo>
                    <a:pt x="431178" y="181041"/>
                  </a:lnTo>
                  <a:lnTo>
                    <a:pt x="475789" y="181041"/>
                  </a:lnTo>
                  <a:lnTo>
                    <a:pt x="474648" y="186769"/>
                  </a:lnTo>
                  <a:lnTo>
                    <a:pt x="470317" y="193239"/>
                  </a:lnTo>
                  <a:lnTo>
                    <a:pt x="466468" y="197091"/>
                  </a:lnTo>
                  <a:lnTo>
                    <a:pt x="461335" y="199017"/>
                  </a:lnTo>
                  <a:close/>
                </a:path>
                <a:path w="514985" h="513714">
                  <a:moveTo>
                    <a:pt x="361881" y="250377"/>
                  </a:moveTo>
                  <a:lnTo>
                    <a:pt x="307984" y="250377"/>
                  </a:lnTo>
                  <a:lnTo>
                    <a:pt x="328516" y="229833"/>
                  </a:lnTo>
                  <a:lnTo>
                    <a:pt x="306701" y="208005"/>
                  </a:lnTo>
                  <a:lnTo>
                    <a:pt x="324666" y="190029"/>
                  </a:lnTo>
                  <a:lnTo>
                    <a:pt x="346482" y="211857"/>
                  </a:lnTo>
                  <a:lnTo>
                    <a:pt x="400379" y="211857"/>
                  </a:lnTo>
                  <a:lnTo>
                    <a:pt x="361881" y="250377"/>
                  </a:lnTo>
                  <a:close/>
                </a:path>
                <a:path w="514985" h="513714">
                  <a:moveTo>
                    <a:pt x="324025" y="288254"/>
                  </a:moveTo>
                  <a:lnTo>
                    <a:pt x="270128" y="288254"/>
                  </a:lnTo>
                  <a:lnTo>
                    <a:pt x="290018" y="268352"/>
                  </a:lnTo>
                  <a:lnTo>
                    <a:pt x="268203" y="246525"/>
                  </a:lnTo>
                  <a:lnTo>
                    <a:pt x="286168" y="228549"/>
                  </a:lnTo>
                  <a:lnTo>
                    <a:pt x="307984" y="250377"/>
                  </a:lnTo>
                  <a:lnTo>
                    <a:pt x="361881" y="250377"/>
                  </a:lnTo>
                  <a:lnTo>
                    <a:pt x="324025" y="288254"/>
                  </a:lnTo>
                  <a:close/>
                </a:path>
                <a:path w="514985" h="513714">
                  <a:moveTo>
                    <a:pt x="213022" y="371071"/>
                  </a:moveTo>
                  <a:lnTo>
                    <a:pt x="205964" y="371071"/>
                  </a:lnTo>
                  <a:lnTo>
                    <a:pt x="198906" y="369787"/>
                  </a:lnTo>
                  <a:lnTo>
                    <a:pt x="191848" y="367861"/>
                  </a:lnTo>
                  <a:lnTo>
                    <a:pt x="233083" y="367861"/>
                  </a:lnTo>
                  <a:lnTo>
                    <a:pt x="226531" y="369787"/>
                  </a:lnTo>
                  <a:lnTo>
                    <a:pt x="226980" y="369787"/>
                  </a:lnTo>
                  <a:lnTo>
                    <a:pt x="213022" y="371071"/>
                  </a:lnTo>
                  <a:close/>
                </a:path>
                <a:path w="514985" h="513714">
                  <a:moveTo>
                    <a:pt x="133399" y="410363"/>
                  </a:moveTo>
                  <a:lnTo>
                    <a:pt x="124477" y="408307"/>
                  </a:lnTo>
                  <a:lnTo>
                    <a:pt x="146709" y="408307"/>
                  </a:lnTo>
                  <a:lnTo>
                    <a:pt x="142442" y="409831"/>
                  </a:lnTo>
                  <a:lnTo>
                    <a:pt x="133399" y="410363"/>
                  </a:lnTo>
                  <a:close/>
                </a:path>
              </a:pathLst>
            </a:custGeom>
            <a:solidFill>
              <a:srgbClr val="4DC58D"/>
            </a:solidFill>
          </p:spPr>
          <p:txBody>
            <a:bodyPr wrap="square" lIns="0" tIns="0" rIns="0" bIns="0" rtlCol="0"/>
            <a:lstStyle/>
            <a:p>
              <a:endParaRPr/>
            </a:p>
          </p:txBody>
        </p:sp>
        <p:sp>
          <p:nvSpPr>
            <p:cNvPr id="11" name="object 11"/>
            <p:cNvSpPr/>
            <p:nvPr/>
          </p:nvSpPr>
          <p:spPr>
            <a:xfrm>
              <a:off x="1180858" y="3496906"/>
              <a:ext cx="623570" cy="623570"/>
            </a:xfrm>
            <a:custGeom>
              <a:avLst/>
              <a:gdLst/>
              <a:ahLst/>
              <a:cxnLst/>
              <a:rect l="l" t="t" r="r" b="b"/>
              <a:pathLst>
                <a:path w="623569" h="623570">
                  <a:moveTo>
                    <a:pt x="0" y="0"/>
                  </a:moveTo>
                  <a:lnTo>
                    <a:pt x="623011" y="0"/>
                  </a:lnTo>
                  <a:lnTo>
                    <a:pt x="623011" y="623011"/>
                  </a:lnTo>
                  <a:lnTo>
                    <a:pt x="0" y="623011"/>
                  </a:lnTo>
                  <a:lnTo>
                    <a:pt x="0" y="0"/>
                  </a:lnTo>
                  <a:close/>
                </a:path>
              </a:pathLst>
            </a:custGeom>
            <a:ln w="12700">
              <a:solidFill>
                <a:srgbClr val="FFFFFF"/>
              </a:solidFill>
            </a:ln>
          </p:spPr>
          <p:txBody>
            <a:bodyPr wrap="square" lIns="0" tIns="0" rIns="0" bIns="0" rtlCol="0"/>
            <a:lstStyle/>
            <a:p>
              <a:endParaRPr/>
            </a:p>
          </p:txBody>
        </p:sp>
      </p:grpSp>
      <p:sp>
        <p:nvSpPr>
          <p:cNvPr id="12" name="object 12"/>
          <p:cNvSpPr txBox="1"/>
          <p:nvPr/>
        </p:nvSpPr>
        <p:spPr>
          <a:xfrm>
            <a:off x="2253701" y="3586669"/>
            <a:ext cx="6649720" cy="406400"/>
          </a:xfrm>
          <a:prstGeom prst="rect">
            <a:avLst/>
          </a:prstGeom>
        </p:spPr>
        <p:txBody>
          <a:bodyPr vert="horz" wrap="square" lIns="0" tIns="12065" rIns="0" bIns="0" rtlCol="0">
            <a:spAutoFit/>
          </a:bodyPr>
          <a:lstStyle/>
          <a:p>
            <a:pPr marL="12700">
              <a:lnSpc>
                <a:spcPct val="100000"/>
              </a:lnSpc>
              <a:spcBef>
                <a:spcPts val="95"/>
              </a:spcBef>
            </a:pPr>
            <a:r>
              <a:rPr sz="2500" dirty="0">
                <a:latin typeface="Calibri"/>
                <a:cs typeface="Calibri"/>
              </a:rPr>
              <a:t>Medical</a:t>
            </a:r>
            <a:r>
              <a:rPr sz="2500" spc="-90" dirty="0">
                <a:latin typeface="Calibri"/>
                <a:cs typeface="Calibri"/>
              </a:rPr>
              <a:t> </a:t>
            </a:r>
            <a:r>
              <a:rPr sz="2500" dirty="0">
                <a:latin typeface="Calibri"/>
                <a:cs typeface="Calibri"/>
              </a:rPr>
              <a:t>supplies</a:t>
            </a:r>
            <a:r>
              <a:rPr sz="2500" spc="-60" dirty="0">
                <a:latin typeface="Calibri"/>
                <a:cs typeface="Calibri"/>
              </a:rPr>
              <a:t> </a:t>
            </a:r>
            <a:r>
              <a:rPr sz="2500" dirty="0">
                <a:latin typeface="Calibri"/>
                <a:cs typeface="Calibri"/>
              </a:rPr>
              <a:t>&amp;</a:t>
            </a:r>
            <a:r>
              <a:rPr sz="2500" spc="-70" dirty="0">
                <a:latin typeface="Calibri"/>
                <a:cs typeface="Calibri"/>
              </a:rPr>
              <a:t> </a:t>
            </a:r>
            <a:r>
              <a:rPr sz="2500" dirty="0">
                <a:latin typeface="Calibri"/>
                <a:cs typeface="Calibri"/>
              </a:rPr>
              <a:t>equipment</a:t>
            </a:r>
            <a:r>
              <a:rPr sz="2500" spc="-65" dirty="0">
                <a:latin typeface="Calibri"/>
                <a:cs typeface="Calibri"/>
              </a:rPr>
              <a:t> </a:t>
            </a:r>
            <a:r>
              <a:rPr sz="2500" spc="-10" dirty="0">
                <a:latin typeface="Calibri"/>
                <a:cs typeface="Calibri"/>
              </a:rPr>
              <a:t>(syringes,</a:t>
            </a:r>
            <a:r>
              <a:rPr sz="2500" spc="-55" dirty="0">
                <a:latin typeface="Calibri"/>
                <a:cs typeface="Calibri"/>
              </a:rPr>
              <a:t> </a:t>
            </a:r>
            <a:r>
              <a:rPr sz="2500" spc="-100" dirty="0">
                <a:latin typeface="Calibri"/>
                <a:cs typeface="Calibri"/>
              </a:rPr>
              <a:t>CPAP,</a:t>
            </a:r>
            <a:r>
              <a:rPr sz="2500" spc="-40" dirty="0">
                <a:latin typeface="Calibri"/>
                <a:cs typeface="Calibri"/>
              </a:rPr>
              <a:t> </a:t>
            </a:r>
            <a:r>
              <a:rPr sz="2500" spc="-10" dirty="0">
                <a:latin typeface="Calibri"/>
                <a:cs typeface="Calibri"/>
              </a:rPr>
              <a:t>etc.)</a:t>
            </a:r>
            <a:endParaRPr sz="2500">
              <a:latin typeface="Calibri"/>
              <a:cs typeface="Calibri"/>
            </a:endParaRPr>
          </a:p>
        </p:txBody>
      </p:sp>
      <p:grpSp>
        <p:nvGrpSpPr>
          <p:cNvPr id="13" name="object 13"/>
          <p:cNvGrpSpPr/>
          <p:nvPr/>
        </p:nvGrpSpPr>
        <p:grpSpPr>
          <a:xfrm>
            <a:off x="838200" y="4657968"/>
            <a:ext cx="10299700" cy="1132840"/>
            <a:chOff x="838200" y="4657968"/>
            <a:chExt cx="10299700" cy="1132840"/>
          </a:xfrm>
        </p:grpSpPr>
        <p:sp>
          <p:nvSpPr>
            <p:cNvPr id="14" name="object 14"/>
            <p:cNvSpPr/>
            <p:nvPr/>
          </p:nvSpPr>
          <p:spPr>
            <a:xfrm>
              <a:off x="838200" y="4657968"/>
              <a:ext cx="10299700" cy="1132840"/>
            </a:xfrm>
            <a:custGeom>
              <a:avLst/>
              <a:gdLst/>
              <a:ahLst/>
              <a:cxnLst/>
              <a:rect l="l" t="t" r="r" b="b"/>
              <a:pathLst>
                <a:path w="10299700" h="1132839">
                  <a:moveTo>
                    <a:pt x="10186428" y="0"/>
                  </a:moveTo>
                  <a:lnTo>
                    <a:pt x="113271" y="0"/>
                  </a:lnTo>
                  <a:lnTo>
                    <a:pt x="69180" y="8901"/>
                  </a:lnTo>
                  <a:lnTo>
                    <a:pt x="33175" y="33175"/>
                  </a:lnTo>
                  <a:lnTo>
                    <a:pt x="8901" y="69180"/>
                  </a:lnTo>
                  <a:lnTo>
                    <a:pt x="0" y="113271"/>
                  </a:lnTo>
                  <a:lnTo>
                    <a:pt x="0" y="1019479"/>
                  </a:lnTo>
                  <a:lnTo>
                    <a:pt x="8901" y="1063565"/>
                  </a:lnTo>
                  <a:lnTo>
                    <a:pt x="33175" y="1099570"/>
                  </a:lnTo>
                  <a:lnTo>
                    <a:pt x="69180" y="1123848"/>
                  </a:lnTo>
                  <a:lnTo>
                    <a:pt x="113271" y="1132751"/>
                  </a:lnTo>
                  <a:lnTo>
                    <a:pt x="10186428" y="1132751"/>
                  </a:lnTo>
                  <a:lnTo>
                    <a:pt x="10230519" y="1123848"/>
                  </a:lnTo>
                  <a:lnTo>
                    <a:pt x="10266524" y="1099570"/>
                  </a:lnTo>
                  <a:lnTo>
                    <a:pt x="10290798" y="1063565"/>
                  </a:lnTo>
                  <a:lnTo>
                    <a:pt x="10299700" y="1019479"/>
                  </a:lnTo>
                  <a:lnTo>
                    <a:pt x="10299700" y="113271"/>
                  </a:lnTo>
                  <a:lnTo>
                    <a:pt x="10290798" y="69180"/>
                  </a:lnTo>
                  <a:lnTo>
                    <a:pt x="10266524" y="33175"/>
                  </a:lnTo>
                  <a:lnTo>
                    <a:pt x="10230519" y="8901"/>
                  </a:lnTo>
                  <a:lnTo>
                    <a:pt x="10186428" y="0"/>
                  </a:lnTo>
                  <a:close/>
                </a:path>
              </a:pathLst>
            </a:custGeom>
            <a:solidFill>
              <a:srgbClr val="D2DEEE"/>
            </a:solidFill>
          </p:spPr>
          <p:txBody>
            <a:bodyPr wrap="square" lIns="0" tIns="0" rIns="0" bIns="0" rtlCol="0"/>
            <a:lstStyle/>
            <a:p>
              <a:endParaRPr/>
            </a:p>
          </p:txBody>
        </p:sp>
        <p:sp>
          <p:nvSpPr>
            <p:cNvPr id="15" name="object 15"/>
            <p:cNvSpPr/>
            <p:nvPr/>
          </p:nvSpPr>
          <p:spPr>
            <a:xfrm>
              <a:off x="1315593" y="4970627"/>
              <a:ext cx="282575" cy="462280"/>
            </a:xfrm>
            <a:custGeom>
              <a:avLst/>
              <a:gdLst/>
              <a:ahLst/>
              <a:cxnLst/>
              <a:rect l="l" t="t" r="r" b="b"/>
              <a:pathLst>
                <a:path w="282575" h="462279">
                  <a:moveTo>
                    <a:pt x="282321" y="205498"/>
                  </a:moveTo>
                  <a:lnTo>
                    <a:pt x="78219" y="205498"/>
                  </a:lnTo>
                  <a:lnTo>
                    <a:pt x="78219" y="208038"/>
                  </a:lnTo>
                  <a:lnTo>
                    <a:pt x="77000" y="208038"/>
                  </a:lnTo>
                  <a:lnTo>
                    <a:pt x="77000" y="211848"/>
                  </a:lnTo>
                  <a:lnTo>
                    <a:pt x="77000" y="305866"/>
                  </a:lnTo>
                  <a:lnTo>
                    <a:pt x="78536" y="305866"/>
                  </a:lnTo>
                  <a:lnTo>
                    <a:pt x="78536" y="308406"/>
                  </a:lnTo>
                  <a:lnTo>
                    <a:pt x="282321" y="308406"/>
                  </a:lnTo>
                  <a:lnTo>
                    <a:pt x="282321" y="305866"/>
                  </a:lnTo>
                  <a:lnTo>
                    <a:pt x="282321" y="211848"/>
                  </a:lnTo>
                  <a:lnTo>
                    <a:pt x="282321" y="208038"/>
                  </a:lnTo>
                  <a:lnTo>
                    <a:pt x="282321" y="205498"/>
                  </a:lnTo>
                  <a:close/>
                </a:path>
                <a:path w="282575" h="462279">
                  <a:moveTo>
                    <a:pt x="282321" y="128397"/>
                  </a:moveTo>
                  <a:lnTo>
                    <a:pt x="280289" y="118427"/>
                  </a:lnTo>
                  <a:lnTo>
                    <a:pt x="274777" y="110261"/>
                  </a:lnTo>
                  <a:lnTo>
                    <a:pt x="266611" y="104736"/>
                  </a:lnTo>
                  <a:lnTo>
                    <a:pt x="256654" y="102717"/>
                  </a:lnTo>
                  <a:lnTo>
                    <a:pt x="232270" y="102717"/>
                  </a:lnTo>
                  <a:lnTo>
                    <a:pt x="230987" y="101434"/>
                  </a:lnTo>
                  <a:lnTo>
                    <a:pt x="230987" y="78320"/>
                  </a:lnTo>
                  <a:lnTo>
                    <a:pt x="232270" y="77038"/>
                  </a:lnTo>
                  <a:lnTo>
                    <a:pt x="254088" y="77038"/>
                  </a:lnTo>
                  <a:lnTo>
                    <a:pt x="256654" y="74472"/>
                  </a:lnTo>
                  <a:lnTo>
                    <a:pt x="256654" y="25679"/>
                  </a:lnTo>
                  <a:lnTo>
                    <a:pt x="254622" y="15709"/>
                  </a:lnTo>
                  <a:lnTo>
                    <a:pt x="249110" y="7543"/>
                  </a:lnTo>
                  <a:lnTo>
                    <a:pt x="240957" y="2019"/>
                  </a:lnTo>
                  <a:lnTo>
                    <a:pt x="230987" y="0"/>
                  </a:lnTo>
                  <a:lnTo>
                    <a:pt x="51333" y="0"/>
                  </a:lnTo>
                  <a:lnTo>
                    <a:pt x="41363" y="2019"/>
                  </a:lnTo>
                  <a:lnTo>
                    <a:pt x="33197" y="7543"/>
                  </a:lnTo>
                  <a:lnTo>
                    <a:pt x="27686" y="15709"/>
                  </a:lnTo>
                  <a:lnTo>
                    <a:pt x="25666" y="25679"/>
                  </a:lnTo>
                  <a:lnTo>
                    <a:pt x="25666" y="74472"/>
                  </a:lnTo>
                  <a:lnTo>
                    <a:pt x="28232" y="77038"/>
                  </a:lnTo>
                  <a:lnTo>
                    <a:pt x="50050" y="77038"/>
                  </a:lnTo>
                  <a:lnTo>
                    <a:pt x="51333" y="78320"/>
                  </a:lnTo>
                  <a:lnTo>
                    <a:pt x="51333" y="101434"/>
                  </a:lnTo>
                  <a:lnTo>
                    <a:pt x="50050" y="102717"/>
                  </a:lnTo>
                  <a:lnTo>
                    <a:pt x="25666" y="102717"/>
                  </a:lnTo>
                  <a:lnTo>
                    <a:pt x="15697" y="104736"/>
                  </a:lnTo>
                  <a:lnTo>
                    <a:pt x="7543" y="110261"/>
                  </a:lnTo>
                  <a:lnTo>
                    <a:pt x="2019" y="118427"/>
                  </a:lnTo>
                  <a:lnTo>
                    <a:pt x="0" y="128397"/>
                  </a:lnTo>
                  <a:lnTo>
                    <a:pt x="0" y="436549"/>
                  </a:lnTo>
                  <a:lnTo>
                    <a:pt x="2019" y="446519"/>
                  </a:lnTo>
                  <a:lnTo>
                    <a:pt x="7543" y="454685"/>
                  </a:lnTo>
                  <a:lnTo>
                    <a:pt x="15697" y="460209"/>
                  </a:lnTo>
                  <a:lnTo>
                    <a:pt x="25666" y="462229"/>
                  </a:lnTo>
                  <a:lnTo>
                    <a:pt x="115493" y="462229"/>
                  </a:lnTo>
                  <a:lnTo>
                    <a:pt x="121564" y="432320"/>
                  </a:lnTo>
                  <a:lnTo>
                    <a:pt x="138112" y="407822"/>
                  </a:lnTo>
                  <a:lnTo>
                    <a:pt x="162598" y="391274"/>
                  </a:lnTo>
                  <a:lnTo>
                    <a:pt x="192493" y="385191"/>
                  </a:lnTo>
                  <a:lnTo>
                    <a:pt x="282321" y="385191"/>
                  </a:lnTo>
                  <a:lnTo>
                    <a:pt x="282321" y="333832"/>
                  </a:lnTo>
                  <a:lnTo>
                    <a:pt x="57099" y="333832"/>
                  </a:lnTo>
                  <a:lnTo>
                    <a:pt x="51333" y="328053"/>
                  </a:lnTo>
                  <a:lnTo>
                    <a:pt x="51333" y="185534"/>
                  </a:lnTo>
                  <a:lnTo>
                    <a:pt x="57099" y="179755"/>
                  </a:lnTo>
                  <a:lnTo>
                    <a:pt x="282321" y="179755"/>
                  </a:lnTo>
                  <a:lnTo>
                    <a:pt x="282321" y="128397"/>
                  </a:lnTo>
                  <a:close/>
                </a:path>
              </a:pathLst>
            </a:custGeom>
            <a:solidFill>
              <a:srgbClr val="6FAC46"/>
            </a:solidFill>
          </p:spPr>
          <p:txBody>
            <a:bodyPr wrap="square" lIns="0" tIns="0" rIns="0" bIns="0" rtlCol="0"/>
            <a:lstStyle/>
            <a:p>
              <a:endParaRPr/>
            </a:p>
          </p:txBody>
        </p:sp>
        <p:pic>
          <p:nvPicPr>
            <p:cNvPr id="16" name="object 16"/>
            <p:cNvPicPr/>
            <p:nvPr/>
          </p:nvPicPr>
          <p:blipFill>
            <a:blip r:embed="Rae5054364c3942b1" cstate="print"/>
            <a:stretch>
              <a:fillRect/>
            </a:stretch>
          </p:blipFill>
          <p:spPr>
            <a:xfrm>
              <a:off x="1456756" y="5381493"/>
              <a:ext cx="218155" cy="102718"/>
            </a:xfrm>
            <a:prstGeom prst="rect">
              <a:avLst/>
            </a:prstGeom>
          </p:spPr>
        </p:pic>
        <p:sp>
          <p:nvSpPr>
            <p:cNvPr id="17" name="object 17"/>
            <p:cNvSpPr/>
            <p:nvPr/>
          </p:nvSpPr>
          <p:spPr>
            <a:xfrm>
              <a:off x="1180858" y="4912842"/>
              <a:ext cx="623570" cy="623570"/>
            </a:xfrm>
            <a:custGeom>
              <a:avLst/>
              <a:gdLst/>
              <a:ahLst/>
              <a:cxnLst/>
              <a:rect l="l" t="t" r="r" b="b"/>
              <a:pathLst>
                <a:path w="623569" h="623570">
                  <a:moveTo>
                    <a:pt x="0" y="0"/>
                  </a:moveTo>
                  <a:lnTo>
                    <a:pt x="623011" y="0"/>
                  </a:lnTo>
                  <a:lnTo>
                    <a:pt x="623011" y="623011"/>
                  </a:lnTo>
                  <a:lnTo>
                    <a:pt x="0" y="623011"/>
                  </a:lnTo>
                  <a:lnTo>
                    <a:pt x="0" y="0"/>
                  </a:lnTo>
                  <a:close/>
                </a:path>
              </a:pathLst>
            </a:custGeom>
            <a:ln w="12700">
              <a:solidFill>
                <a:srgbClr val="FFFFFF"/>
              </a:solidFill>
            </a:ln>
          </p:spPr>
          <p:txBody>
            <a:bodyPr wrap="square" lIns="0" tIns="0" rIns="0" bIns="0" rtlCol="0"/>
            <a:lstStyle/>
            <a:p>
              <a:endParaRPr/>
            </a:p>
          </p:txBody>
        </p:sp>
      </p:grpSp>
      <p:sp>
        <p:nvSpPr>
          <p:cNvPr id="18" name="object 18"/>
          <p:cNvSpPr txBox="1"/>
          <p:nvPr/>
        </p:nvSpPr>
        <p:spPr>
          <a:xfrm>
            <a:off x="2253701" y="5002601"/>
            <a:ext cx="1696720" cy="406400"/>
          </a:xfrm>
          <a:prstGeom prst="rect">
            <a:avLst/>
          </a:prstGeom>
        </p:spPr>
        <p:txBody>
          <a:bodyPr vert="horz" wrap="square" lIns="0" tIns="12065" rIns="0" bIns="0" rtlCol="0">
            <a:spAutoFit/>
          </a:bodyPr>
          <a:lstStyle/>
          <a:p>
            <a:pPr marL="12700">
              <a:lnSpc>
                <a:spcPct val="100000"/>
              </a:lnSpc>
              <a:spcBef>
                <a:spcPts val="95"/>
              </a:spcBef>
            </a:pPr>
            <a:r>
              <a:rPr sz="2500" spc="-10" dirty="0">
                <a:latin typeface="Calibri"/>
                <a:cs typeface="Calibri"/>
              </a:rPr>
              <a:t>Medications:</a:t>
            </a:r>
            <a:endParaRPr sz="2500">
              <a:latin typeface="Calibri"/>
              <a:cs typeface="Calibri"/>
            </a:endParaRPr>
          </a:p>
        </p:txBody>
      </p:sp>
      <p:sp>
        <p:nvSpPr>
          <p:cNvPr id="19" name="object 19"/>
          <p:cNvSpPr txBox="1"/>
          <p:nvPr/>
        </p:nvSpPr>
        <p:spPr>
          <a:xfrm>
            <a:off x="4627971" y="4771360"/>
            <a:ext cx="3055620" cy="778510"/>
          </a:xfrm>
          <a:prstGeom prst="rect">
            <a:avLst/>
          </a:prstGeom>
        </p:spPr>
        <p:txBody>
          <a:bodyPr vert="horz" wrap="square" lIns="0" tIns="12065" rIns="0" bIns="0" rtlCol="0">
            <a:spAutoFit/>
          </a:bodyPr>
          <a:lstStyle/>
          <a:p>
            <a:pPr marL="12700" marR="5080">
              <a:lnSpc>
                <a:spcPct val="137300"/>
              </a:lnSpc>
              <a:spcBef>
                <a:spcPts val="95"/>
              </a:spcBef>
            </a:pPr>
            <a:r>
              <a:rPr sz="1800" spc="-20" dirty="0">
                <a:latin typeface="Calibri"/>
                <a:cs typeface="Calibri"/>
              </a:rPr>
              <a:t>Refrigerated</a:t>
            </a:r>
            <a:r>
              <a:rPr sz="1800" spc="-10" dirty="0">
                <a:latin typeface="Calibri"/>
                <a:cs typeface="Calibri"/>
              </a:rPr>
              <a:t> </a:t>
            </a:r>
            <a:r>
              <a:rPr sz="1800" dirty="0">
                <a:latin typeface="Calibri"/>
                <a:cs typeface="Calibri"/>
              </a:rPr>
              <a:t>vs.</a:t>
            </a:r>
            <a:r>
              <a:rPr sz="1800" spc="5" dirty="0">
                <a:latin typeface="Calibri"/>
                <a:cs typeface="Calibri"/>
              </a:rPr>
              <a:t> </a:t>
            </a:r>
            <a:r>
              <a:rPr sz="1800" spc="-10" dirty="0">
                <a:latin typeface="Calibri"/>
                <a:cs typeface="Calibri"/>
              </a:rPr>
              <a:t>non-refrigerated Sufficient </a:t>
            </a:r>
            <a:r>
              <a:rPr sz="1800" spc="-20" dirty="0">
                <a:latin typeface="Calibri"/>
                <a:cs typeface="Calibri"/>
              </a:rPr>
              <a:t>doses</a:t>
            </a:r>
            <a:endParaRPr sz="1800">
              <a:latin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877695">
              <a:lnSpc>
                <a:spcPct val="100000"/>
              </a:lnSpc>
              <a:spcBef>
                <a:spcPts val="105"/>
              </a:spcBef>
            </a:pPr>
            <a:r>
              <a:rPr spc="-20" dirty="0"/>
              <a:t>What</a:t>
            </a:r>
            <a:r>
              <a:rPr spc="-204" dirty="0"/>
              <a:t> </a:t>
            </a:r>
            <a:r>
              <a:rPr dirty="0"/>
              <a:t>do</a:t>
            </a:r>
            <a:r>
              <a:rPr spc="-200" dirty="0"/>
              <a:t> </a:t>
            </a:r>
            <a:r>
              <a:rPr dirty="0"/>
              <a:t>you</a:t>
            </a:r>
            <a:r>
              <a:rPr spc="-225" dirty="0"/>
              <a:t> </a:t>
            </a:r>
            <a:r>
              <a:rPr dirty="0"/>
              <a:t>need</a:t>
            </a:r>
            <a:r>
              <a:rPr spc="-225" dirty="0"/>
              <a:t> </a:t>
            </a:r>
            <a:r>
              <a:rPr dirty="0"/>
              <a:t>to</a:t>
            </a:r>
            <a:r>
              <a:rPr spc="-185" dirty="0"/>
              <a:t> </a:t>
            </a:r>
            <a:r>
              <a:rPr dirty="0"/>
              <a:t>do,</a:t>
            </a:r>
            <a:r>
              <a:rPr spc="-195" dirty="0"/>
              <a:t> </a:t>
            </a:r>
            <a:r>
              <a:rPr spc="-20" dirty="0"/>
              <a:t>now?</a:t>
            </a:r>
          </a:p>
        </p:txBody>
      </p:sp>
      <p:grpSp>
        <p:nvGrpSpPr>
          <p:cNvPr id="3" name="object 3"/>
          <p:cNvGrpSpPr/>
          <p:nvPr/>
        </p:nvGrpSpPr>
        <p:grpSpPr>
          <a:xfrm>
            <a:off x="1206982" y="2900785"/>
            <a:ext cx="1446530" cy="1446530"/>
            <a:chOff x="1206982" y="2900785"/>
            <a:chExt cx="1446530" cy="1446530"/>
          </a:xfrm>
        </p:grpSpPr>
        <p:sp>
          <p:nvSpPr>
            <p:cNvPr id="4" name="object 4"/>
            <p:cNvSpPr/>
            <p:nvPr/>
          </p:nvSpPr>
          <p:spPr>
            <a:xfrm>
              <a:off x="1206982" y="2900785"/>
              <a:ext cx="1446530" cy="1446530"/>
            </a:xfrm>
            <a:custGeom>
              <a:avLst/>
              <a:gdLst/>
              <a:ahLst/>
              <a:cxnLst/>
              <a:rect l="l" t="t" r="r" b="b"/>
              <a:pathLst>
                <a:path w="1446530" h="1446529">
                  <a:moveTo>
                    <a:pt x="722998" y="0"/>
                  </a:moveTo>
                  <a:lnTo>
                    <a:pt x="675460" y="1537"/>
                  </a:lnTo>
                  <a:lnTo>
                    <a:pt x="628744" y="6087"/>
                  </a:lnTo>
                  <a:lnTo>
                    <a:pt x="582944" y="13555"/>
                  </a:lnTo>
                  <a:lnTo>
                    <a:pt x="538156" y="23843"/>
                  </a:lnTo>
                  <a:lnTo>
                    <a:pt x="494475" y="36858"/>
                  </a:lnTo>
                  <a:lnTo>
                    <a:pt x="451995" y="52505"/>
                  </a:lnTo>
                  <a:lnTo>
                    <a:pt x="410813" y="70687"/>
                  </a:lnTo>
                  <a:lnTo>
                    <a:pt x="371024" y="91310"/>
                  </a:lnTo>
                  <a:lnTo>
                    <a:pt x="332723" y="114278"/>
                  </a:lnTo>
                  <a:lnTo>
                    <a:pt x="296004" y="139496"/>
                  </a:lnTo>
                  <a:lnTo>
                    <a:pt x="260965" y="166869"/>
                  </a:lnTo>
                  <a:lnTo>
                    <a:pt x="227699" y="196302"/>
                  </a:lnTo>
                  <a:lnTo>
                    <a:pt x="196302" y="227699"/>
                  </a:lnTo>
                  <a:lnTo>
                    <a:pt x="166869" y="260965"/>
                  </a:lnTo>
                  <a:lnTo>
                    <a:pt x="139496" y="296004"/>
                  </a:lnTo>
                  <a:lnTo>
                    <a:pt x="114278" y="332723"/>
                  </a:lnTo>
                  <a:lnTo>
                    <a:pt x="91310" y="371024"/>
                  </a:lnTo>
                  <a:lnTo>
                    <a:pt x="70687" y="410813"/>
                  </a:lnTo>
                  <a:lnTo>
                    <a:pt x="52505" y="451995"/>
                  </a:lnTo>
                  <a:lnTo>
                    <a:pt x="36858" y="494475"/>
                  </a:lnTo>
                  <a:lnTo>
                    <a:pt x="23843" y="538156"/>
                  </a:lnTo>
                  <a:lnTo>
                    <a:pt x="13555" y="582944"/>
                  </a:lnTo>
                  <a:lnTo>
                    <a:pt x="6087" y="628744"/>
                  </a:lnTo>
                  <a:lnTo>
                    <a:pt x="1537" y="675460"/>
                  </a:lnTo>
                  <a:lnTo>
                    <a:pt x="0" y="722998"/>
                  </a:lnTo>
                  <a:lnTo>
                    <a:pt x="1537" y="770535"/>
                  </a:lnTo>
                  <a:lnTo>
                    <a:pt x="6087" y="817251"/>
                  </a:lnTo>
                  <a:lnTo>
                    <a:pt x="13555" y="863051"/>
                  </a:lnTo>
                  <a:lnTo>
                    <a:pt x="23843" y="907840"/>
                  </a:lnTo>
                  <a:lnTo>
                    <a:pt x="36858" y="951521"/>
                  </a:lnTo>
                  <a:lnTo>
                    <a:pt x="52505" y="994000"/>
                  </a:lnTo>
                  <a:lnTo>
                    <a:pt x="70687" y="1035182"/>
                  </a:lnTo>
                  <a:lnTo>
                    <a:pt x="91310" y="1074972"/>
                  </a:lnTo>
                  <a:lnTo>
                    <a:pt x="114278" y="1113273"/>
                  </a:lnTo>
                  <a:lnTo>
                    <a:pt x="139496" y="1149991"/>
                  </a:lnTo>
                  <a:lnTo>
                    <a:pt x="166869" y="1185031"/>
                  </a:lnTo>
                  <a:lnTo>
                    <a:pt x="196302" y="1218297"/>
                  </a:lnTo>
                  <a:lnTo>
                    <a:pt x="227699" y="1249694"/>
                  </a:lnTo>
                  <a:lnTo>
                    <a:pt x="260965" y="1279126"/>
                  </a:lnTo>
                  <a:lnTo>
                    <a:pt x="296004" y="1306499"/>
                  </a:lnTo>
                  <a:lnTo>
                    <a:pt x="332723" y="1331718"/>
                  </a:lnTo>
                  <a:lnTo>
                    <a:pt x="371024" y="1354686"/>
                  </a:lnTo>
                  <a:lnTo>
                    <a:pt x="410813" y="1375309"/>
                  </a:lnTo>
                  <a:lnTo>
                    <a:pt x="451995" y="1393491"/>
                  </a:lnTo>
                  <a:lnTo>
                    <a:pt x="494475" y="1409137"/>
                  </a:lnTo>
                  <a:lnTo>
                    <a:pt x="538156" y="1422152"/>
                  </a:lnTo>
                  <a:lnTo>
                    <a:pt x="582944" y="1432441"/>
                  </a:lnTo>
                  <a:lnTo>
                    <a:pt x="628744" y="1439908"/>
                  </a:lnTo>
                  <a:lnTo>
                    <a:pt x="675460" y="1444458"/>
                  </a:lnTo>
                  <a:lnTo>
                    <a:pt x="722998" y="1445996"/>
                  </a:lnTo>
                  <a:lnTo>
                    <a:pt x="770535" y="1444458"/>
                  </a:lnTo>
                  <a:lnTo>
                    <a:pt x="817251" y="1439908"/>
                  </a:lnTo>
                  <a:lnTo>
                    <a:pt x="863051" y="1432441"/>
                  </a:lnTo>
                  <a:lnTo>
                    <a:pt x="907840" y="1422152"/>
                  </a:lnTo>
                  <a:lnTo>
                    <a:pt x="951521" y="1409137"/>
                  </a:lnTo>
                  <a:lnTo>
                    <a:pt x="994000" y="1393491"/>
                  </a:lnTo>
                  <a:lnTo>
                    <a:pt x="1035182" y="1375309"/>
                  </a:lnTo>
                  <a:lnTo>
                    <a:pt x="1074972" y="1354686"/>
                  </a:lnTo>
                  <a:lnTo>
                    <a:pt x="1113273" y="1331718"/>
                  </a:lnTo>
                  <a:lnTo>
                    <a:pt x="1149991" y="1306499"/>
                  </a:lnTo>
                  <a:lnTo>
                    <a:pt x="1185031" y="1279126"/>
                  </a:lnTo>
                  <a:lnTo>
                    <a:pt x="1218297" y="1249694"/>
                  </a:lnTo>
                  <a:lnTo>
                    <a:pt x="1249694" y="1218297"/>
                  </a:lnTo>
                  <a:lnTo>
                    <a:pt x="1279126" y="1185031"/>
                  </a:lnTo>
                  <a:lnTo>
                    <a:pt x="1306499" y="1149991"/>
                  </a:lnTo>
                  <a:lnTo>
                    <a:pt x="1331718" y="1113273"/>
                  </a:lnTo>
                  <a:lnTo>
                    <a:pt x="1354686" y="1074972"/>
                  </a:lnTo>
                  <a:lnTo>
                    <a:pt x="1375309" y="1035182"/>
                  </a:lnTo>
                  <a:lnTo>
                    <a:pt x="1393491" y="994000"/>
                  </a:lnTo>
                  <a:lnTo>
                    <a:pt x="1409137" y="951521"/>
                  </a:lnTo>
                  <a:lnTo>
                    <a:pt x="1422152" y="907840"/>
                  </a:lnTo>
                  <a:lnTo>
                    <a:pt x="1432441" y="863051"/>
                  </a:lnTo>
                  <a:lnTo>
                    <a:pt x="1439908" y="817251"/>
                  </a:lnTo>
                  <a:lnTo>
                    <a:pt x="1444458" y="770535"/>
                  </a:lnTo>
                  <a:lnTo>
                    <a:pt x="1445996" y="722998"/>
                  </a:lnTo>
                  <a:lnTo>
                    <a:pt x="1444458" y="675460"/>
                  </a:lnTo>
                  <a:lnTo>
                    <a:pt x="1439908" y="628744"/>
                  </a:lnTo>
                  <a:lnTo>
                    <a:pt x="1432441" y="582944"/>
                  </a:lnTo>
                  <a:lnTo>
                    <a:pt x="1422152" y="538156"/>
                  </a:lnTo>
                  <a:lnTo>
                    <a:pt x="1409137" y="494475"/>
                  </a:lnTo>
                  <a:lnTo>
                    <a:pt x="1393491" y="451995"/>
                  </a:lnTo>
                  <a:lnTo>
                    <a:pt x="1375309" y="410813"/>
                  </a:lnTo>
                  <a:lnTo>
                    <a:pt x="1354686" y="371024"/>
                  </a:lnTo>
                  <a:lnTo>
                    <a:pt x="1331718" y="332723"/>
                  </a:lnTo>
                  <a:lnTo>
                    <a:pt x="1306499" y="296004"/>
                  </a:lnTo>
                  <a:lnTo>
                    <a:pt x="1279126" y="260965"/>
                  </a:lnTo>
                  <a:lnTo>
                    <a:pt x="1249694" y="227699"/>
                  </a:lnTo>
                  <a:lnTo>
                    <a:pt x="1218297" y="196302"/>
                  </a:lnTo>
                  <a:lnTo>
                    <a:pt x="1185031" y="166869"/>
                  </a:lnTo>
                  <a:lnTo>
                    <a:pt x="1149991" y="139496"/>
                  </a:lnTo>
                  <a:lnTo>
                    <a:pt x="1113273" y="114278"/>
                  </a:lnTo>
                  <a:lnTo>
                    <a:pt x="1074972" y="91310"/>
                  </a:lnTo>
                  <a:lnTo>
                    <a:pt x="1035182" y="70687"/>
                  </a:lnTo>
                  <a:lnTo>
                    <a:pt x="994000" y="52505"/>
                  </a:lnTo>
                  <a:lnTo>
                    <a:pt x="951521" y="36858"/>
                  </a:lnTo>
                  <a:lnTo>
                    <a:pt x="907840" y="23843"/>
                  </a:lnTo>
                  <a:lnTo>
                    <a:pt x="863051" y="13555"/>
                  </a:lnTo>
                  <a:lnTo>
                    <a:pt x="817251" y="6087"/>
                  </a:lnTo>
                  <a:lnTo>
                    <a:pt x="770535" y="1537"/>
                  </a:lnTo>
                  <a:lnTo>
                    <a:pt x="722998" y="0"/>
                  </a:lnTo>
                  <a:close/>
                </a:path>
              </a:pathLst>
            </a:custGeom>
            <a:solidFill>
              <a:srgbClr val="EC7C30"/>
            </a:solidFill>
          </p:spPr>
          <p:txBody>
            <a:bodyPr wrap="square" lIns="0" tIns="0" rIns="0" bIns="0" rtlCol="0"/>
            <a:lstStyle/>
            <a:p>
              <a:endParaRPr/>
            </a:p>
          </p:txBody>
        </p:sp>
        <p:sp>
          <p:nvSpPr>
            <p:cNvPr id="5" name="object 5"/>
            <p:cNvSpPr/>
            <p:nvPr/>
          </p:nvSpPr>
          <p:spPr>
            <a:xfrm>
              <a:off x="1565374" y="3302779"/>
              <a:ext cx="737235" cy="650240"/>
            </a:xfrm>
            <a:custGeom>
              <a:avLst/>
              <a:gdLst/>
              <a:ahLst/>
              <a:cxnLst/>
              <a:rect l="l" t="t" r="r" b="b"/>
              <a:pathLst>
                <a:path w="737235" h="650239">
                  <a:moveTo>
                    <a:pt x="702564" y="649977"/>
                  </a:moveTo>
                  <a:lnTo>
                    <a:pt x="34365" y="649977"/>
                  </a:lnTo>
                  <a:lnTo>
                    <a:pt x="16715" y="645208"/>
                  </a:lnTo>
                  <a:lnTo>
                    <a:pt x="4672" y="632984"/>
                  </a:lnTo>
                  <a:lnTo>
                    <a:pt x="0" y="616433"/>
                  </a:lnTo>
                  <a:lnTo>
                    <a:pt x="4459" y="598680"/>
                  </a:lnTo>
                  <a:lnTo>
                    <a:pt x="339413" y="17312"/>
                  </a:lnTo>
                  <a:lnTo>
                    <a:pt x="352230" y="4328"/>
                  </a:lnTo>
                  <a:lnTo>
                    <a:pt x="368892" y="0"/>
                  </a:lnTo>
                  <a:lnTo>
                    <a:pt x="385554" y="4328"/>
                  </a:lnTo>
                  <a:lnTo>
                    <a:pt x="398371" y="17312"/>
                  </a:lnTo>
                  <a:lnTo>
                    <a:pt x="476983" y="154105"/>
                  </a:lnTo>
                  <a:lnTo>
                    <a:pt x="342831" y="154105"/>
                  </a:lnTo>
                  <a:lnTo>
                    <a:pt x="342831" y="453338"/>
                  </a:lnTo>
                  <a:lnTo>
                    <a:pt x="648946" y="453338"/>
                  </a:lnTo>
                  <a:lnTo>
                    <a:pt x="668599" y="487536"/>
                  </a:lnTo>
                  <a:lnTo>
                    <a:pt x="368465" y="487536"/>
                  </a:lnTo>
                  <a:lnTo>
                    <a:pt x="351696" y="490849"/>
                  </a:lnTo>
                  <a:lnTo>
                    <a:pt x="338131" y="499933"/>
                  </a:lnTo>
                  <a:lnTo>
                    <a:pt x="329052" y="513505"/>
                  </a:lnTo>
                  <a:lnTo>
                    <a:pt x="325741" y="530283"/>
                  </a:lnTo>
                  <a:lnTo>
                    <a:pt x="329052" y="547062"/>
                  </a:lnTo>
                  <a:lnTo>
                    <a:pt x="338131" y="560634"/>
                  </a:lnTo>
                  <a:lnTo>
                    <a:pt x="351696" y="569718"/>
                  </a:lnTo>
                  <a:lnTo>
                    <a:pt x="368465" y="573031"/>
                  </a:lnTo>
                  <a:lnTo>
                    <a:pt x="717731" y="573031"/>
                  </a:lnTo>
                  <a:lnTo>
                    <a:pt x="732471" y="598680"/>
                  </a:lnTo>
                  <a:lnTo>
                    <a:pt x="736930" y="616433"/>
                  </a:lnTo>
                  <a:lnTo>
                    <a:pt x="732257" y="632984"/>
                  </a:lnTo>
                  <a:lnTo>
                    <a:pt x="720215" y="645208"/>
                  </a:lnTo>
                  <a:lnTo>
                    <a:pt x="702564" y="649977"/>
                  </a:lnTo>
                  <a:close/>
                </a:path>
                <a:path w="737235" h="650239">
                  <a:moveTo>
                    <a:pt x="648946" y="453338"/>
                  </a:moveTo>
                  <a:lnTo>
                    <a:pt x="394099" y="453338"/>
                  </a:lnTo>
                  <a:lnTo>
                    <a:pt x="394099" y="154105"/>
                  </a:lnTo>
                  <a:lnTo>
                    <a:pt x="476983" y="154105"/>
                  </a:lnTo>
                  <a:lnTo>
                    <a:pt x="648946" y="453338"/>
                  </a:lnTo>
                  <a:close/>
                </a:path>
                <a:path w="737235" h="650239">
                  <a:moveTo>
                    <a:pt x="717731" y="573031"/>
                  </a:moveTo>
                  <a:lnTo>
                    <a:pt x="368465" y="573031"/>
                  </a:lnTo>
                  <a:lnTo>
                    <a:pt x="385234" y="569718"/>
                  </a:lnTo>
                  <a:lnTo>
                    <a:pt x="398799" y="560634"/>
                  </a:lnTo>
                  <a:lnTo>
                    <a:pt x="407878" y="547062"/>
                  </a:lnTo>
                  <a:lnTo>
                    <a:pt x="411189" y="530283"/>
                  </a:lnTo>
                  <a:lnTo>
                    <a:pt x="407878" y="513505"/>
                  </a:lnTo>
                  <a:lnTo>
                    <a:pt x="398799" y="499933"/>
                  </a:lnTo>
                  <a:lnTo>
                    <a:pt x="385234" y="490849"/>
                  </a:lnTo>
                  <a:lnTo>
                    <a:pt x="368465" y="487536"/>
                  </a:lnTo>
                  <a:lnTo>
                    <a:pt x="668599" y="487536"/>
                  </a:lnTo>
                  <a:lnTo>
                    <a:pt x="717731" y="573031"/>
                  </a:lnTo>
                  <a:close/>
                </a:path>
              </a:pathLst>
            </a:custGeom>
            <a:solidFill>
              <a:srgbClr val="FFFFFF"/>
            </a:solidFill>
          </p:spPr>
          <p:txBody>
            <a:bodyPr wrap="square" lIns="0" tIns="0" rIns="0" bIns="0" rtlCol="0"/>
            <a:lstStyle/>
            <a:p>
              <a:endParaRPr/>
            </a:p>
          </p:txBody>
        </p:sp>
      </p:grpSp>
      <p:sp>
        <p:nvSpPr>
          <p:cNvPr id="6" name="object 6"/>
          <p:cNvSpPr txBox="1"/>
          <p:nvPr/>
        </p:nvSpPr>
        <p:spPr>
          <a:xfrm>
            <a:off x="745770" y="4731136"/>
            <a:ext cx="2367280" cy="406400"/>
          </a:xfrm>
          <a:prstGeom prst="rect">
            <a:avLst/>
          </a:prstGeom>
        </p:spPr>
        <p:txBody>
          <a:bodyPr vert="horz" wrap="square" lIns="0" tIns="12065" rIns="0" bIns="0" rtlCol="0">
            <a:spAutoFit/>
          </a:bodyPr>
          <a:lstStyle/>
          <a:p>
            <a:pPr marL="12700">
              <a:lnSpc>
                <a:spcPct val="100000"/>
              </a:lnSpc>
              <a:spcBef>
                <a:spcPts val="95"/>
              </a:spcBef>
            </a:pPr>
            <a:r>
              <a:rPr sz="2500" dirty="0">
                <a:latin typeface="Calibri"/>
                <a:cs typeface="Calibri"/>
              </a:rPr>
              <a:t>RISK</a:t>
            </a:r>
            <a:r>
              <a:rPr sz="2500" spc="-30" dirty="0">
                <a:latin typeface="Calibri"/>
                <a:cs typeface="Calibri"/>
              </a:rPr>
              <a:t> </a:t>
            </a:r>
            <a:r>
              <a:rPr sz="2500" spc="-10" dirty="0">
                <a:latin typeface="Calibri"/>
                <a:cs typeface="Calibri"/>
              </a:rPr>
              <a:t>ASSESSMENT</a:t>
            </a:r>
            <a:endParaRPr sz="2500">
              <a:latin typeface="Calibri"/>
              <a:cs typeface="Calibri"/>
            </a:endParaRPr>
          </a:p>
        </p:txBody>
      </p:sp>
      <p:grpSp>
        <p:nvGrpSpPr>
          <p:cNvPr id="7" name="object 7"/>
          <p:cNvGrpSpPr/>
          <p:nvPr/>
        </p:nvGrpSpPr>
        <p:grpSpPr>
          <a:xfrm>
            <a:off x="3992307" y="2900785"/>
            <a:ext cx="1446530" cy="1446530"/>
            <a:chOff x="3992307" y="2900785"/>
            <a:chExt cx="1446530" cy="1446530"/>
          </a:xfrm>
        </p:grpSpPr>
        <p:sp>
          <p:nvSpPr>
            <p:cNvPr id="8" name="object 8"/>
            <p:cNvSpPr/>
            <p:nvPr/>
          </p:nvSpPr>
          <p:spPr>
            <a:xfrm>
              <a:off x="3992307" y="2900785"/>
              <a:ext cx="1446530" cy="1446530"/>
            </a:xfrm>
            <a:custGeom>
              <a:avLst/>
              <a:gdLst/>
              <a:ahLst/>
              <a:cxnLst/>
              <a:rect l="l" t="t" r="r" b="b"/>
              <a:pathLst>
                <a:path w="1446529" h="1446529">
                  <a:moveTo>
                    <a:pt x="722998" y="0"/>
                  </a:moveTo>
                  <a:lnTo>
                    <a:pt x="675460" y="1537"/>
                  </a:lnTo>
                  <a:lnTo>
                    <a:pt x="628744" y="6087"/>
                  </a:lnTo>
                  <a:lnTo>
                    <a:pt x="582944" y="13555"/>
                  </a:lnTo>
                  <a:lnTo>
                    <a:pt x="538156" y="23843"/>
                  </a:lnTo>
                  <a:lnTo>
                    <a:pt x="494475" y="36858"/>
                  </a:lnTo>
                  <a:lnTo>
                    <a:pt x="451995" y="52505"/>
                  </a:lnTo>
                  <a:lnTo>
                    <a:pt x="410813" y="70687"/>
                  </a:lnTo>
                  <a:lnTo>
                    <a:pt x="371024" y="91310"/>
                  </a:lnTo>
                  <a:lnTo>
                    <a:pt x="332723" y="114278"/>
                  </a:lnTo>
                  <a:lnTo>
                    <a:pt x="296004" y="139496"/>
                  </a:lnTo>
                  <a:lnTo>
                    <a:pt x="260965" y="166869"/>
                  </a:lnTo>
                  <a:lnTo>
                    <a:pt x="227699" y="196302"/>
                  </a:lnTo>
                  <a:lnTo>
                    <a:pt x="196302" y="227699"/>
                  </a:lnTo>
                  <a:lnTo>
                    <a:pt x="166869" y="260965"/>
                  </a:lnTo>
                  <a:lnTo>
                    <a:pt x="139496" y="296004"/>
                  </a:lnTo>
                  <a:lnTo>
                    <a:pt x="114278" y="332723"/>
                  </a:lnTo>
                  <a:lnTo>
                    <a:pt x="91310" y="371024"/>
                  </a:lnTo>
                  <a:lnTo>
                    <a:pt x="70687" y="410813"/>
                  </a:lnTo>
                  <a:lnTo>
                    <a:pt x="52505" y="451995"/>
                  </a:lnTo>
                  <a:lnTo>
                    <a:pt x="36858" y="494475"/>
                  </a:lnTo>
                  <a:lnTo>
                    <a:pt x="23843" y="538156"/>
                  </a:lnTo>
                  <a:lnTo>
                    <a:pt x="13555" y="582944"/>
                  </a:lnTo>
                  <a:lnTo>
                    <a:pt x="6087" y="628744"/>
                  </a:lnTo>
                  <a:lnTo>
                    <a:pt x="1537" y="675460"/>
                  </a:lnTo>
                  <a:lnTo>
                    <a:pt x="0" y="722998"/>
                  </a:lnTo>
                  <a:lnTo>
                    <a:pt x="1537" y="770535"/>
                  </a:lnTo>
                  <a:lnTo>
                    <a:pt x="6087" y="817251"/>
                  </a:lnTo>
                  <a:lnTo>
                    <a:pt x="13555" y="863051"/>
                  </a:lnTo>
                  <a:lnTo>
                    <a:pt x="23843" y="907840"/>
                  </a:lnTo>
                  <a:lnTo>
                    <a:pt x="36858" y="951521"/>
                  </a:lnTo>
                  <a:lnTo>
                    <a:pt x="52505" y="994000"/>
                  </a:lnTo>
                  <a:lnTo>
                    <a:pt x="70687" y="1035182"/>
                  </a:lnTo>
                  <a:lnTo>
                    <a:pt x="91310" y="1074972"/>
                  </a:lnTo>
                  <a:lnTo>
                    <a:pt x="114278" y="1113273"/>
                  </a:lnTo>
                  <a:lnTo>
                    <a:pt x="139496" y="1149991"/>
                  </a:lnTo>
                  <a:lnTo>
                    <a:pt x="166869" y="1185031"/>
                  </a:lnTo>
                  <a:lnTo>
                    <a:pt x="196302" y="1218297"/>
                  </a:lnTo>
                  <a:lnTo>
                    <a:pt x="227699" y="1249694"/>
                  </a:lnTo>
                  <a:lnTo>
                    <a:pt x="260965" y="1279126"/>
                  </a:lnTo>
                  <a:lnTo>
                    <a:pt x="296004" y="1306499"/>
                  </a:lnTo>
                  <a:lnTo>
                    <a:pt x="332723" y="1331718"/>
                  </a:lnTo>
                  <a:lnTo>
                    <a:pt x="371024" y="1354686"/>
                  </a:lnTo>
                  <a:lnTo>
                    <a:pt x="410813" y="1375309"/>
                  </a:lnTo>
                  <a:lnTo>
                    <a:pt x="451995" y="1393491"/>
                  </a:lnTo>
                  <a:lnTo>
                    <a:pt x="494475" y="1409137"/>
                  </a:lnTo>
                  <a:lnTo>
                    <a:pt x="538156" y="1422152"/>
                  </a:lnTo>
                  <a:lnTo>
                    <a:pt x="582944" y="1432441"/>
                  </a:lnTo>
                  <a:lnTo>
                    <a:pt x="628744" y="1439908"/>
                  </a:lnTo>
                  <a:lnTo>
                    <a:pt x="675460" y="1444458"/>
                  </a:lnTo>
                  <a:lnTo>
                    <a:pt x="722998" y="1445996"/>
                  </a:lnTo>
                  <a:lnTo>
                    <a:pt x="770535" y="1444458"/>
                  </a:lnTo>
                  <a:lnTo>
                    <a:pt x="817251" y="1439908"/>
                  </a:lnTo>
                  <a:lnTo>
                    <a:pt x="863051" y="1432441"/>
                  </a:lnTo>
                  <a:lnTo>
                    <a:pt x="907840" y="1422152"/>
                  </a:lnTo>
                  <a:lnTo>
                    <a:pt x="951521" y="1409137"/>
                  </a:lnTo>
                  <a:lnTo>
                    <a:pt x="994000" y="1393491"/>
                  </a:lnTo>
                  <a:lnTo>
                    <a:pt x="1035182" y="1375309"/>
                  </a:lnTo>
                  <a:lnTo>
                    <a:pt x="1074972" y="1354686"/>
                  </a:lnTo>
                  <a:lnTo>
                    <a:pt x="1113273" y="1331718"/>
                  </a:lnTo>
                  <a:lnTo>
                    <a:pt x="1149991" y="1306499"/>
                  </a:lnTo>
                  <a:lnTo>
                    <a:pt x="1185031" y="1279126"/>
                  </a:lnTo>
                  <a:lnTo>
                    <a:pt x="1218297" y="1249694"/>
                  </a:lnTo>
                  <a:lnTo>
                    <a:pt x="1249694" y="1218297"/>
                  </a:lnTo>
                  <a:lnTo>
                    <a:pt x="1279126" y="1185031"/>
                  </a:lnTo>
                  <a:lnTo>
                    <a:pt x="1306499" y="1149991"/>
                  </a:lnTo>
                  <a:lnTo>
                    <a:pt x="1331718" y="1113273"/>
                  </a:lnTo>
                  <a:lnTo>
                    <a:pt x="1354686" y="1074972"/>
                  </a:lnTo>
                  <a:lnTo>
                    <a:pt x="1375309" y="1035182"/>
                  </a:lnTo>
                  <a:lnTo>
                    <a:pt x="1393491" y="994000"/>
                  </a:lnTo>
                  <a:lnTo>
                    <a:pt x="1409137" y="951521"/>
                  </a:lnTo>
                  <a:lnTo>
                    <a:pt x="1422152" y="907840"/>
                  </a:lnTo>
                  <a:lnTo>
                    <a:pt x="1432441" y="863051"/>
                  </a:lnTo>
                  <a:lnTo>
                    <a:pt x="1439908" y="817251"/>
                  </a:lnTo>
                  <a:lnTo>
                    <a:pt x="1444458" y="770535"/>
                  </a:lnTo>
                  <a:lnTo>
                    <a:pt x="1445996" y="722998"/>
                  </a:lnTo>
                  <a:lnTo>
                    <a:pt x="1444458" y="675460"/>
                  </a:lnTo>
                  <a:lnTo>
                    <a:pt x="1439908" y="628744"/>
                  </a:lnTo>
                  <a:lnTo>
                    <a:pt x="1432441" y="582944"/>
                  </a:lnTo>
                  <a:lnTo>
                    <a:pt x="1422152" y="538156"/>
                  </a:lnTo>
                  <a:lnTo>
                    <a:pt x="1409137" y="494475"/>
                  </a:lnTo>
                  <a:lnTo>
                    <a:pt x="1393491" y="451995"/>
                  </a:lnTo>
                  <a:lnTo>
                    <a:pt x="1375309" y="410813"/>
                  </a:lnTo>
                  <a:lnTo>
                    <a:pt x="1354686" y="371024"/>
                  </a:lnTo>
                  <a:lnTo>
                    <a:pt x="1331718" y="332723"/>
                  </a:lnTo>
                  <a:lnTo>
                    <a:pt x="1306499" y="296004"/>
                  </a:lnTo>
                  <a:lnTo>
                    <a:pt x="1279126" y="260965"/>
                  </a:lnTo>
                  <a:lnTo>
                    <a:pt x="1249694" y="227699"/>
                  </a:lnTo>
                  <a:lnTo>
                    <a:pt x="1218297" y="196302"/>
                  </a:lnTo>
                  <a:lnTo>
                    <a:pt x="1185031" y="166869"/>
                  </a:lnTo>
                  <a:lnTo>
                    <a:pt x="1149991" y="139496"/>
                  </a:lnTo>
                  <a:lnTo>
                    <a:pt x="1113273" y="114278"/>
                  </a:lnTo>
                  <a:lnTo>
                    <a:pt x="1074972" y="91310"/>
                  </a:lnTo>
                  <a:lnTo>
                    <a:pt x="1035182" y="70687"/>
                  </a:lnTo>
                  <a:lnTo>
                    <a:pt x="994000" y="52505"/>
                  </a:lnTo>
                  <a:lnTo>
                    <a:pt x="951521" y="36858"/>
                  </a:lnTo>
                  <a:lnTo>
                    <a:pt x="907840" y="23843"/>
                  </a:lnTo>
                  <a:lnTo>
                    <a:pt x="863051" y="13555"/>
                  </a:lnTo>
                  <a:lnTo>
                    <a:pt x="817251" y="6087"/>
                  </a:lnTo>
                  <a:lnTo>
                    <a:pt x="770535" y="1537"/>
                  </a:lnTo>
                  <a:lnTo>
                    <a:pt x="722998" y="0"/>
                  </a:lnTo>
                  <a:close/>
                </a:path>
              </a:pathLst>
            </a:custGeom>
            <a:solidFill>
              <a:srgbClr val="5B9BD4"/>
            </a:solidFill>
          </p:spPr>
          <p:txBody>
            <a:bodyPr wrap="square" lIns="0" tIns="0" rIns="0" bIns="0" rtlCol="0"/>
            <a:lstStyle/>
            <a:p>
              <a:endParaRPr/>
            </a:p>
          </p:txBody>
        </p:sp>
        <p:pic>
          <p:nvPicPr>
            <p:cNvPr id="9" name="object 9"/>
            <p:cNvPicPr/>
            <p:nvPr/>
          </p:nvPicPr>
          <p:blipFill>
            <a:blip r:embed="Rc5837840e9f14aba" cstate="print"/>
            <a:stretch>
              <a:fillRect/>
            </a:stretch>
          </p:blipFill>
          <p:spPr>
            <a:xfrm>
              <a:off x="4454276" y="3721919"/>
              <a:ext cx="119626" cy="119693"/>
            </a:xfrm>
            <a:prstGeom prst="rect">
              <a:avLst/>
            </a:prstGeom>
          </p:spPr>
        </p:pic>
        <p:pic>
          <p:nvPicPr>
            <p:cNvPr id="10" name="object 10"/>
            <p:cNvPicPr/>
            <p:nvPr/>
          </p:nvPicPr>
          <p:blipFill>
            <a:blip r:embed="Rc5837840e9f14aba" cstate="print"/>
            <a:stretch>
              <a:fillRect/>
            </a:stretch>
          </p:blipFill>
          <p:spPr>
            <a:xfrm>
              <a:off x="4881513" y="3721919"/>
              <a:ext cx="119626" cy="119693"/>
            </a:xfrm>
            <a:prstGeom prst="rect">
              <a:avLst/>
            </a:prstGeom>
          </p:spPr>
        </p:pic>
        <p:sp>
          <p:nvSpPr>
            <p:cNvPr id="11" name="object 11"/>
            <p:cNvSpPr/>
            <p:nvPr/>
          </p:nvSpPr>
          <p:spPr>
            <a:xfrm>
              <a:off x="4377373" y="3405586"/>
              <a:ext cx="683895" cy="376555"/>
            </a:xfrm>
            <a:custGeom>
              <a:avLst/>
              <a:gdLst/>
              <a:ahLst/>
              <a:cxnLst/>
              <a:rect l="l" t="t" r="r" b="b"/>
              <a:pathLst>
                <a:path w="683895" h="376554">
                  <a:moveTo>
                    <a:pt x="512684" y="68396"/>
                  </a:moveTo>
                  <a:lnTo>
                    <a:pt x="444326" y="68396"/>
                  </a:lnTo>
                  <a:lnTo>
                    <a:pt x="444326" y="25648"/>
                  </a:lnTo>
                  <a:lnTo>
                    <a:pt x="446340" y="15664"/>
                  </a:lnTo>
                  <a:lnTo>
                    <a:pt x="451834" y="7511"/>
                  </a:lnTo>
                  <a:lnTo>
                    <a:pt x="459982" y="2015"/>
                  </a:lnTo>
                  <a:lnTo>
                    <a:pt x="469960" y="0"/>
                  </a:lnTo>
                  <a:lnTo>
                    <a:pt x="487050" y="0"/>
                  </a:lnTo>
                  <a:lnTo>
                    <a:pt x="497028" y="2015"/>
                  </a:lnTo>
                  <a:lnTo>
                    <a:pt x="505177" y="7511"/>
                  </a:lnTo>
                  <a:lnTo>
                    <a:pt x="510670" y="15664"/>
                  </a:lnTo>
                  <a:lnTo>
                    <a:pt x="512684" y="25648"/>
                  </a:lnTo>
                  <a:lnTo>
                    <a:pt x="512684" y="68396"/>
                  </a:lnTo>
                  <a:close/>
                </a:path>
                <a:path w="683895" h="376554">
                  <a:moveTo>
                    <a:pt x="51268" y="376178"/>
                  </a:moveTo>
                  <a:lnTo>
                    <a:pt x="34178" y="376178"/>
                  </a:lnTo>
                  <a:lnTo>
                    <a:pt x="20875" y="373491"/>
                  </a:lnTo>
                  <a:lnTo>
                    <a:pt x="10011" y="366161"/>
                  </a:lnTo>
                  <a:lnTo>
                    <a:pt x="2686" y="355291"/>
                  </a:lnTo>
                  <a:lnTo>
                    <a:pt x="0" y="341980"/>
                  </a:lnTo>
                  <a:lnTo>
                    <a:pt x="0" y="51297"/>
                  </a:lnTo>
                  <a:lnTo>
                    <a:pt x="2686" y="37986"/>
                  </a:lnTo>
                  <a:lnTo>
                    <a:pt x="10011" y="27115"/>
                  </a:lnTo>
                  <a:lnTo>
                    <a:pt x="20875" y="19786"/>
                  </a:lnTo>
                  <a:lnTo>
                    <a:pt x="34178" y="17099"/>
                  </a:lnTo>
                  <a:lnTo>
                    <a:pt x="410147" y="17099"/>
                  </a:lnTo>
                  <a:lnTo>
                    <a:pt x="423451" y="19786"/>
                  </a:lnTo>
                  <a:lnTo>
                    <a:pt x="434315" y="27115"/>
                  </a:lnTo>
                  <a:lnTo>
                    <a:pt x="441640" y="37986"/>
                  </a:lnTo>
                  <a:lnTo>
                    <a:pt x="444326" y="51297"/>
                  </a:lnTo>
                  <a:lnTo>
                    <a:pt x="444326" y="68396"/>
                  </a:lnTo>
                  <a:lnTo>
                    <a:pt x="529774" y="68396"/>
                  </a:lnTo>
                  <a:lnTo>
                    <a:pt x="551662" y="72183"/>
                  </a:lnTo>
                  <a:lnTo>
                    <a:pt x="552255" y="72499"/>
                  </a:lnTo>
                  <a:lnTo>
                    <a:pt x="222163" y="72499"/>
                  </a:lnTo>
                  <a:lnTo>
                    <a:pt x="222163" y="98661"/>
                  </a:lnTo>
                  <a:lnTo>
                    <a:pt x="177303" y="98661"/>
                  </a:lnTo>
                  <a:lnTo>
                    <a:pt x="151669" y="143118"/>
                  </a:lnTo>
                  <a:lnTo>
                    <a:pt x="196529" y="168767"/>
                  </a:lnTo>
                  <a:lnTo>
                    <a:pt x="151669" y="194416"/>
                  </a:lnTo>
                  <a:lnTo>
                    <a:pt x="177303" y="238873"/>
                  </a:lnTo>
                  <a:lnTo>
                    <a:pt x="222163" y="238873"/>
                  </a:lnTo>
                  <a:lnTo>
                    <a:pt x="222163" y="265035"/>
                  </a:lnTo>
                  <a:lnTo>
                    <a:pt x="683579" y="265035"/>
                  </a:lnTo>
                  <a:lnTo>
                    <a:pt x="683579" y="290683"/>
                  </a:lnTo>
                  <a:lnTo>
                    <a:pt x="136715" y="290683"/>
                  </a:lnTo>
                  <a:lnTo>
                    <a:pt x="103455" y="297402"/>
                  </a:lnTo>
                  <a:lnTo>
                    <a:pt x="76294" y="315724"/>
                  </a:lnTo>
                  <a:lnTo>
                    <a:pt x="57983" y="342899"/>
                  </a:lnTo>
                  <a:lnTo>
                    <a:pt x="51268" y="376178"/>
                  </a:lnTo>
                  <a:close/>
                </a:path>
                <a:path w="683895" h="376554">
                  <a:moveTo>
                    <a:pt x="273581" y="124309"/>
                  </a:moveTo>
                  <a:lnTo>
                    <a:pt x="273431" y="124309"/>
                  </a:lnTo>
                  <a:lnTo>
                    <a:pt x="273431" y="72499"/>
                  </a:lnTo>
                  <a:lnTo>
                    <a:pt x="552255" y="72499"/>
                  </a:lnTo>
                  <a:lnTo>
                    <a:pt x="570810" y="82378"/>
                  </a:lnTo>
                  <a:lnTo>
                    <a:pt x="585889" y="97979"/>
                  </a:lnTo>
                  <a:lnTo>
                    <a:pt x="586219" y="98661"/>
                  </a:lnTo>
                  <a:lnTo>
                    <a:pt x="318441" y="98661"/>
                  </a:lnTo>
                  <a:lnTo>
                    <a:pt x="273581" y="124309"/>
                  </a:lnTo>
                  <a:close/>
                </a:path>
                <a:path w="683895" h="376554">
                  <a:moveTo>
                    <a:pt x="222163" y="124309"/>
                  </a:moveTo>
                  <a:lnTo>
                    <a:pt x="177303" y="98661"/>
                  </a:lnTo>
                  <a:lnTo>
                    <a:pt x="222163" y="98661"/>
                  </a:lnTo>
                  <a:lnTo>
                    <a:pt x="222163" y="124309"/>
                  </a:lnTo>
                  <a:close/>
                </a:path>
                <a:path w="683895" h="376554">
                  <a:moveTo>
                    <a:pt x="678792" y="239386"/>
                  </a:moveTo>
                  <a:lnTo>
                    <a:pt x="318291" y="239386"/>
                  </a:lnTo>
                  <a:lnTo>
                    <a:pt x="343925" y="194929"/>
                  </a:lnTo>
                  <a:lnTo>
                    <a:pt x="298918" y="168767"/>
                  </a:lnTo>
                  <a:lnTo>
                    <a:pt x="299215" y="168767"/>
                  </a:lnTo>
                  <a:lnTo>
                    <a:pt x="344075" y="143118"/>
                  </a:lnTo>
                  <a:lnTo>
                    <a:pt x="343876" y="143118"/>
                  </a:lnTo>
                  <a:lnTo>
                    <a:pt x="318242" y="98661"/>
                  </a:lnTo>
                  <a:lnTo>
                    <a:pt x="586219" y="98661"/>
                  </a:lnTo>
                  <a:lnTo>
                    <a:pt x="588122" y="102594"/>
                  </a:lnTo>
                  <a:lnTo>
                    <a:pt x="478505" y="102594"/>
                  </a:lnTo>
                  <a:lnTo>
                    <a:pt x="478505" y="188089"/>
                  </a:lnTo>
                  <a:lnTo>
                    <a:pt x="617068" y="188089"/>
                  </a:lnTo>
                  <a:lnTo>
                    <a:pt x="618682" y="190508"/>
                  </a:lnTo>
                  <a:lnTo>
                    <a:pt x="624620" y="194929"/>
                  </a:lnTo>
                  <a:lnTo>
                    <a:pt x="669907" y="229127"/>
                  </a:lnTo>
                  <a:lnTo>
                    <a:pt x="675674" y="234611"/>
                  </a:lnTo>
                  <a:lnTo>
                    <a:pt x="678792" y="239386"/>
                  </a:lnTo>
                  <a:close/>
                </a:path>
                <a:path w="683895" h="376554">
                  <a:moveTo>
                    <a:pt x="617068" y="188089"/>
                  </a:moveTo>
                  <a:lnTo>
                    <a:pt x="580188" y="188089"/>
                  </a:lnTo>
                  <a:lnTo>
                    <a:pt x="580188" y="187234"/>
                  </a:lnTo>
                  <a:lnTo>
                    <a:pt x="579333" y="187234"/>
                  </a:lnTo>
                  <a:lnTo>
                    <a:pt x="579333" y="186379"/>
                  </a:lnTo>
                  <a:lnTo>
                    <a:pt x="562244" y="127387"/>
                  </a:lnTo>
                  <a:lnTo>
                    <a:pt x="557703" y="117254"/>
                  </a:lnTo>
                  <a:lnTo>
                    <a:pt x="550293" y="109373"/>
                  </a:lnTo>
                  <a:lnTo>
                    <a:pt x="540741" y="104301"/>
                  </a:lnTo>
                  <a:lnTo>
                    <a:pt x="529774" y="102594"/>
                  </a:lnTo>
                  <a:lnTo>
                    <a:pt x="588122" y="102594"/>
                  </a:lnTo>
                  <a:lnTo>
                    <a:pt x="595568" y="117983"/>
                  </a:lnTo>
                  <a:lnTo>
                    <a:pt x="612658" y="176975"/>
                  </a:lnTo>
                  <a:lnTo>
                    <a:pt x="614452" y="184165"/>
                  </a:lnTo>
                  <a:lnTo>
                    <a:pt x="617068" y="188089"/>
                  </a:lnTo>
                  <a:close/>
                </a:path>
                <a:path w="683895" h="376554">
                  <a:moveTo>
                    <a:pt x="222163" y="238873"/>
                  </a:moveTo>
                  <a:lnTo>
                    <a:pt x="177303" y="238873"/>
                  </a:lnTo>
                  <a:lnTo>
                    <a:pt x="222163" y="213224"/>
                  </a:lnTo>
                  <a:lnTo>
                    <a:pt x="222163" y="238873"/>
                  </a:lnTo>
                  <a:close/>
                </a:path>
                <a:path w="683895" h="376554">
                  <a:moveTo>
                    <a:pt x="683579" y="265035"/>
                  </a:moveTo>
                  <a:lnTo>
                    <a:pt x="273431" y="265035"/>
                  </a:lnTo>
                  <a:lnTo>
                    <a:pt x="273431" y="213737"/>
                  </a:lnTo>
                  <a:lnTo>
                    <a:pt x="318291" y="239386"/>
                  </a:lnTo>
                  <a:lnTo>
                    <a:pt x="678792" y="239386"/>
                  </a:lnTo>
                  <a:lnTo>
                    <a:pt x="679970" y="241190"/>
                  </a:lnTo>
                  <a:lnTo>
                    <a:pt x="682653" y="248577"/>
                  </a:lnTo>
                  <a:lnTo>
                    <a:pt x="683579" y="256485"/>
                  </a:lnTo>
                  <a:lnTo>
                    <a:pt x="683579" y="265035"/>
                  </a:lnTo>
                  <a:close/>
                </a:path>
                <a:path w="683895" h="376554">
                  <a:moveTo>
                    <a:pt x="478505" y="376178"/>
                  </a:moveTo>
                  <a:lnTo>
                    <a:pt x="222163" y="376178"/>
                  </a:lnTo>
                  <a:lnTo>
                    <a:pt x="215448" y="342899"/>
                  </a:lnTo>
                  <a:lnTo>
                    <a:pt x="197136" y="315724"/>
                  </a:lnTo>
                  <a:lnTo>
                    <a:pt x="169976" y="297402"/>
                  </a:lnTo>
                  <a:lnTo>
                    <a:pt x="136715" y="290683"/>
                  </a:lnTo>
                  <a:lnTo>
                    <a:pt x="563953" y="290683"/>
                  </a:lnTo>
                  <a:lnTo>
                    <a:pt x="530692" y="297402"/>
                  </a:lnTo>
                  <a:lnTo>
                    <a:pt x="503532" y="315724"/>
                  </a:lnTo>
                  <a:lnTo>
                    <a:pt x="485220" y="342899"/>
                  </a:lnTo>
                  <a:lnTo>
                    <a:pt x="478505" y="376178"/>
                  </a:lnTo>
                  <a:close/>
                </a:path>
                <a:path w="683895" h="376554">
                  <a:moveTo>
                    <a:pt x="649400" y="376178"/>
                  </a:moveTo>
                  <a:lnTo>
                    <a:pt x="642685" y="342899"/>
                  </a:lnTo>
                  <a:lnTo>
                    <a:pt x="624374" y="315724"/>
                  </a:lnTo>
                  <a:lnTo>
                    <a:pt x="597213" y="297402"/>
                  </a:lnTo>
                  <a:lnTo>
                    <a:pt x="563953" y="290683"/>
                  </a:lnTo>
                  <a:lnTo>
                    <a:pt x="683579" y="290683"/>
                  </a:lnTo>
                  <a:lnTo>
                    <a:pt x="683579" y="341980"/>
                  </a:lnTo>
                  <a:lnTo>
                    <a:pt x="680893" y="355291"/>
                  </a:lnTo>
                  <a:lnTo>
                    <a:pt x="673568" y="366161"/>
                  </a:lnTo>
                  <a:lnTo>
                    <a:pt x="662704" y="373491"/>
                  </a:lnTo>
                  <a:lnTo>
                    <a:pt x="649400" y="376178"/>
                  </a:lnTo>
                  <a:close/>
                </a:path>
              </a:pathLst>
            </a:custGeom>
            <a:solidFill>
              <a:srgbClr val="FFFFFF"/>
            </a:solidFill>
          </p:spPr>
          <p:txBody>
            <a:bodyPr wrap="square" lIns="0" tIns="0" rIns="0" bIns="0" rtlCol="0"/>
            <a:lstStyle/>
            <a:p>
              <a:endParaRPr/>
            </a:p>
          </p:txBody>
        </p:sp>
      </p:grpSp>
      <p:sp>
        <p:nvSpPr>
          <p:cNvPr id="12" name="object 12"/>
          <p:cNvSpPr txBox="1"/>
          <p:nvPr/>
        </p:nvSpPr>
        <p:spPr>
          <a:xfrm>
            <a:off x="3884663" y="4731136"/>
            <a:ext cx="1659889" cy="755015"/>
          </a:xfrm>
          <a:prstGeom prst="rect">
            <a:avLst/>
          </a:prstGeom>
        </p:spPr>
        <p:txBody>
          <a:bodyPr vert="horz" wrap="square" lIns="0" tIns="50165" rIns="0" bIns="0" rtlCol="0">
            <a:spAutoFit/>
          </a:bodyPr>
          <a:lstStyle/>
          <a:p>
            <a:pPr marL="318770" marR="5080" indent="-306705">
              <a:lnSpc>
                <a:spcPts val="2750"/>
              </a:lnSpc>
              <a:spcBef>
                <a:spcPts val="395"/>
              </a:spcBef>
            </a:pPr>
            <a:r>
              <a:rPr sz="2500" spc="-10" dirty="0">
                <a:latin typeface="Calibri"/>
                <a:cs typeface="Calibri"/>
              </a:rPr>
              <a:t>EMERGENCY PLAN(S)</a:t>
            </a:r>
            <a:endParaRPr sz="2500">
              <a:latin typeface="Calibri"/>
              <a:cs typeface="Calibri"/>
            </a:endParaRPr>
          </a:p>
        </p:txBody>
      </p:sp>
      <p:grpSp>
        <p:nvGrpSpPr>
          <p:cNvPr id="13" name="object 13"/>
          <p:cNvGrpSpPr/>
          <p:nvPr/>
        </p:nvGrpSpPr>
        <p:grpSpPr>
          <a:xfrm>
            <a:off x="6777632" y="2900785"/>
            <a:ext cx="1446530" cy="1446530"/>
            <a:chOff x="6777632" y="2900785"/>
            <a:chExt cx="1446530" cy="1446530"/>
          </a:xfrm>
        </p:grpSpPr>
        <p:sp>
          <p:nvSpPr>
            <p:cNvPr id="14" name="object 14"/>
            <p:cNvSpPr/>
            <p:nvPr/>
          </p:nvSpPr>
          <p:spPr>
            <a:xfrm>
              <a:off x="6777632" y="2900785"/>
              <a:ext cx="1446530" cy="1446530"/>
            </a:xfrm>
            <a:custGeom>
              <a:avLst/>
              <a:gdLst/>
              <a:ahLst/>
              <a:cxnLst/>
              <a:rect l="l" t="t" r="r" b="b"/>
              <a:pathLst>
                <a:path w="1446529" h="1446529">
                  <a:moveTo>
                    <a:pt x="722998" y="0"/>
                  </a:moveTo>
                  <a:lnTo>
                    <a:pt x="675460" y="1537"/>
                  </a:lnTo>
                  <a:lnTo>
                    <a:pt x="628744" y="6087"/>
                  </a:lnTo>
                  <a:lnTo>
                    <a:pt x="582944" y="13555"/>
                  </a:lnTo>
                  <a:lnTo>
                    <a:pt x="538156" y="23843"/>
                  </a:lnTo>
                  <a:lnTo>
                    <a:pt x="494475" y="36858"/>
                  </a:lnTo>
                  <a:lnTo>
                    <a:pt x="451995" y="52505"/>
                  </a:lnTo>
                  <a:lnTo>
                    <a:pt x="410813" y="70687"/>
                  </a:lnTo>
                  <a:lnTo>
                    <a:pt x="371024" y="91310"/>
                  </a:lnTo>
                  <a:lnTo>
                    <a:pt x="332723" y="114278"/>
                  </a:lnTo>
                  <a:lnTo>
                    <a:pt x="296004" y="139496"/>
                  </a:lnTo>
                  <a:lnTo>
                    <a:pt x="260965" y="166869"/>
                  </a:lnTo>
                  <a:lnTo>
                    <a:pt x="227699" y="196302"/>
                  </a:lnTo>
                  <a:lnTo>
                    <a:pt x="196302" y="227699"/>
                  </a:lnTo>
                  <a:lnTo>
                    <a:pt x="166869" y="260965"/>
                  </a:lnTo>
                  <a:lnTo>
                    <a:pt x="139496" y="296004"/>
                  </a:lnTo>
                  <a:lnTo>
                    <a:pt x="114278" y="332723"/>
                  </a:lnTo>
                  <a:lnTo>
                    <a:pt x="91310" y="371024"/>
                  </a:lnTo>
                  <a:lnTo>
                    <a:pt x="70687" y="410813"/>
                  </a:lnTo>
                  <a:lnTo>
                    <a:pt x="52505" y="451995"/>
                  </a:lnTo>
                  <a:lnTo>
                    <a:pt x="36858" y="494475"/>
                  </a:lnTo>
                  <a:lnTo>
                    <a:pt x="23843" y="538156"/>
                  </a:lnTo>
                  <a:lnTo>
                    <a:pt x="13555" y="582944"/>
                  </a:lnTo>
                  <a:lnTo>
                    <a:pt x="6087" y="628744"/>
                  </a:lnTo>
                  <a:lnTo>
                    <a:pt x="1537" y="675460"/>
                  </a:lnTo>
                  <a:lnTo>
                    <a:pt x="0" y="722998"/>
                  </a:lnTo>
                  <a:lnTo>
                    <a:pt x="1537" y="770535"/>
                  </a:lnTo>
                  <a:lnTo>
                    <a:pt x="6087" y="817251"/>
                  </a:lnTo>
                  <a:lnTo>
                    <a:pt x="13555" y="863051"/>
                  </a:lnTo>
                  <a:lnTo>
                    <a:pt x="23843" y="907840"/>
                  </a:lnTo>
                  <a:lnTo>
                    <a:pt x="36858" y="951521"/>
                  </a:lnTo>
                  <a:lnTo>
                    <a:pt x="52505" y="994000"/>
                  </a:lnTo>
                  <a:lnTo>
                    <a:pt x="70687" y="1035182"/>
                  </a:lnTo>
                  <a:lnTo>
                    <a:pt x="91310" y="1074972"/>
                  </a:lnTo>
                  <a:lnTo>
                    <a:pt x="114278" y="1113273"/>
                  </a:lnTo>
                  <a:lnTo>
                    <a:pt x="139496" y="1149991"/>
                  </a:lnTo>
                  <a:lnTo>
                    <a:pt x="166869" y="1185031"/>
                  </a:lnTo>
                  <a:lnTo>
                    <a:pt x="196302" y="1218297"/>
                  </a:lnTo>
                  <a:lnTo>
                    <a:pt x="227699" y="1249694"/>
                  </a:lnTo>
                  <a:lnTo>
                    <a:pt x="260965" y="1279126"/>
                  </a:lnTo>
                  <a:lnTo>
                    <a:pt x="296004" y="1306499"/>
                  </a:lnTo>
                  <a:lnTo>
                    <a:pt x="332723" y="1331718"/>
                  </a:lnTo>
                  <a:lnTo>
                    <a:pt x="371024" y="1354686"/>
                  </a:lnTo>
                  <a:lnTo>
                    <a:pt x="410813" y="1375309"/>
                  </a:lnTo>
                  <a:lnTo>
                    <a:pt x="451995" y="1393491"/>
                  </a:lnTo>
                  <a:lnTo>
                    <a:pt x="494475" y="1409137"/>
                  </a:lnTo>
                  <a:lnTo>
                    <a:pt x="538156" y="1422152"/>
                  </a:lnTo>
                  <a:lnTo>
                    <a:pt x="582944" y="1432441"/>
                  </a:lnTo>
                  <a:lnTo>
                    <a:pt x="628744" y="1439908"/>
                  </a:lnTo>
                  <a:lnTo>
                    <a:pt x="675460" y="1444458"/>
                  </a:lnTo>
                  <a:lnTo>
                    <a:pt x="722998" y="1445996"/>
                  </a:lnTo>
                  <a:lnTo>
                    <a:pt x="770535" y="1444458"/>
                  </a:lnTo>
                  <a:lnTo>
                    <a:pt x="817251" y="1439908"/>
                  </a:lnTo>
                  <a:lnTo>
                    <a:pt x="863051" y="1432441"/>
                  </a:lnTo>
                  <a:lnTo>
                    <a:pt x="907840" y="1422152"/>
                  </a:lnTo>
                  <a:lnTo>
                    <a:pt x="951521" y="1409137"/>
                  </a:lnTo>
                  <a:lnTo>
                    <a:pt x="994000" y="1393491"/>
                  </a:lnTo>
                  <a:lnTo>
                    <a:pt x="1035182" y="1375309"/>
                  </a:lnTo>
                  <a:lnTo>
                    <a:pt x="1074972" y="1354686"/>
                  </a:lnTo>
                  <a:lnTo>
                    <a:pt x="1113273" y="1331718"/>
                  </a:lnTo>
                  <a:lnTo>
                    <a:pt x="1149991" y="1306499"/>
                  </a:lnTo>
                  <a:lnTo>
                    <a:pt x="1185031" y="1279126"/>
                  </a:lnTo>
                  <a:lnTo>
                    <a:pt x="1218297" y="1249694"/>
                  </a:lnTo>
                  <a:lnTo>
                    <a:pt x="1249694" y="1218297"/>
                  </a:lnTo>
                  <a:lnTo>
                    <a:pt x="1279126" y="1185031"/>
                  </a:lnTo>
                  <a:lnTo>
                    <a:pt x="1306499" y="1149991"/>
                  </a:lnTo>
                  <a:lnTo>
                    <a:pt x="1331718" y="1113273"/>
                  </a:lnTo>
                  <a:lnTo>
                    <a:pt x="1354686" y="1074972"/>
                  </a:lnTo>
                  <a:lnTo>
                    <a:pt x="1375309" y="1035182"/>
                  </a:lnTo>
                  <a:lnTo>
                    <a:pt x="1393491" y="994000"/>
                  </a:lnTo>
                  <a:lnTo>
                    <a:pt x="1409137" y="951521"/>
                  </a:lnTo>
                  <a:lnTo>
                    <a:pt x="1422152" y="907840"/>
                  </a:lnTo>
                  <a:lnTo>
                    <a:pt x="1432441" y="863051"/>
                  </a:lnTo>
                  <a:lnTo>
                    <a:pt x="1439908" y="817251"/>
                  </a:lnTo>
                  <a:lnTo>
                    <a:pt x="1444458" y="770535"/>
                  </a:lnTo>
                  <a:lnTo>
                    <a:pt x="1445996" y="722998"/>
                  </a:lnTo>
                  <a:lnTo>
                    <a:pt x="1444458" y="675460"/>
                  </a:lnTo>
                  <a:lnTo>
                    <a:pt x="1439908" y="628744"/>
                  </a:lnTo>
                  <a:lnTo>
                    <a:pt x="1432441" y="582944"/>
                  </a:lnTo>
                  <a:lnTo>
                    <a:pt x="1422152" y="538156"/>
                  </a:lnTo>
                  <a:lnTo>
                    <a:pt x="1409137" y="494475"/>
                  </a:lnTo>
                  <a:lnTo>
                    <a:pt x="1393491" y="451995"/>
                  </a:lnTo>
                  <a:lnTo>
                    <a:pt x="1375309" y="410813"/>
                  </a:lnTo>
                  <a:lnTo>
                    <a:pt x="1354686" y="371024"/>
                  </a:lnTo>
                  <a:lnTo>
                    <a:pt x="1331718" y="332723"/>
                  </a:lnTo>
                  <a:lnTo>
                    <a:pt x="1306499" y="296004"/>
                  </a:lnTo>
                  <a:lnTo>
                    <a:pt x="1279126" y="260965"/>
                  </a:lnTo>
                  <a:lnTo>
                    <a:pt x="1249694" y="227699"/>
                  </a:lnTo>
                  <a:lnTo>
                    <a:pt x="1218297" y="196302"/>
                  </a:lnTo>
                  <a:lnTo>
                    <a:pt x="1185031" y="166869"/>
                  </a:lnTo>
                  <a:lnTo>
                    <a:pt x="1149991" y="139496"/>
                  </a:lnTo>
                  <a:lnTo>
                    <a:pt x="1113273" y="114278"/>
                  </a:lnTo>
                  <a:lnTo>
                    <a:pt x="1074972" y="91310"/>
                  </a:lnTo>
                  <a:lnTo>
                    <a:pt x="1035182" y="70687"/>
                  </a:lnTo>
                  <a:lnTo>
                    <a:pt x="994000" y="52505"/>
                  </a:lnTo>
                  <a:lnTo>
                    <a:pt x="951521" y="36858"/>
                  </a:lnTo>
                  <a:lnTo>
                    <a:pt x="907840" y="23843"/>
                  </a:lnTo>
                  <a:lnTo>
                    <a:pt x="863051" y="13555"/>
                  </a:lnTo>
                  <a:lnTo>
                    <a:pt x="817251" y="6087"/>
                  </a:lnTo>
                  <a:lnTo>
                    <a:pt x="770535" y="1537"/>
                  </a:lnTo>
                  <a:lnTo>
                    <a:pt x="722998" y="0"/>
                  </a:lnTo>
                  <a:close/>
                </a:path>
              </a:pathLst>
            </a:custGeom>
            <a:solidFill>
              <a:srgbClr val="FFC000"/>
            </a:solidFill>
          </p:spPr>
          <p:txBody>
            <a:bodyPr wrap="square" lIns="0" tIns="0" rIns="0" bIns="0" rtlCol="0"/>
            <a:lstStyle/>
            <a:p>
              <a:endParaRPr/>
            </a:p>
          </p:txBody>
        </p:sp>
        <p:sp>
          <p:nvSpPr>
            <p:cNvPr id="15" name="object 15"/>
            <p:cNvSpPr/>
            <p:nvPr/>
          </p:nvSpPr>
          <p:spPr>
            <a:xfrm>
              <a:off x="7263526" y="3379938"/>
              <a:ext cx="615315" cy="427990"/>
            </a:xfrm>
            <a:custGeom>
              <a:avLst/>
              <a:gdLst/>
              <a:ahLst/>
              <a:cxnLst/>
              <a:rect l="l" t="t" r="r" b="b"/>
              <a:pathLst>
                <a:path w="615315" h="427989">
                  <a:moveTo>
                    <a:pt x="581042" y="427475"/>
                  </a:moveTo>
                  <a:lnTo>
                    <a:pt x="225581" y="427475"/>
                  </a:lnTo>
                  <a:lnTo>
                    <a:pt x="274286" y="376178"/>
                  </a:lnTo>
                  <a:lnTo>
                    <a:pt x="563953" y="376178"/>
                  </a:lnTo>
                  <a:lnTo>
                    <a:pt x="563953" y="51297"/>
                  </a:lnTo>
                  <a:lnTo>
                    <a:pt x="51268" y="51297"/>
                  </a:lnTo>
                  <a:lnTo>
                    <a:pt x="51268" y="155601"/>
                  </a:lnTo>
                  <a:lnTo>
                    <a:pt x="37596" y="153891"/>
                  </a:lnTo>
                  <a:lnTo>
                    <a:pt x="30761" y="153891"/>
                  </a:lnTo>
                  <a:lnTo>
                    <a:pt x="22950" y="154198"/>
                  </a:lnTo>
                  <a:lnTo>
                    <a:pt x="15060" y="155066"/>
                  </a:lnTo>
                  <a:lnTo>
                    <a:pt x="7329" y="156416"/>
                  </a:lnTo>
                  <a:lnTo>
                    <a:pt x="0" y="158166"/>
                  </a:lnTo>
                  <a:lnTo>
                    <a:pt x="0" y="34198"/>
                  </a:lnTo>
                  <a:lnTo>
                    <a:pt x="2696" y="20919"/>
                  </a:lnTo>
                  <a:lnTo>
                    <a:pt x="10040" y="10045"/>
                  </a:lnTo>
                  <a:lnTo>
                    <a:pt x="20907" y="2698"/>
                  </a:lnTo>
                  <a:lnTo>
                    <a:pt x="34178" y="0"/>
                  </a:lnTo>
                  <a:lnTo>
                    <a:pt x="581042" y="0"/>
                  </a:lnTo>
                  <a:lnTo>
                    <a:pt x="594313" y="2698"/>
                  </a:lnTo>
                  <a:lnTo>
                    <a:pt x="605181" y="10045"/>
                  </a:lnTo>
                  <a:lnTo>
                    <a:pt x="612524" y="20919"/>
                  </a:lnTo>
                  <a:lnTo>
                    <a:pt x="615221" y="34198"/>
                  </a:lnTo>
                  <a:lnTo>
                    <a:pt x="615221" y="393277"/>
                  </a:lnTo>
                  <a:lnTo>
                    <a:pt x="612524" y="406556"/>
                  </a:lnTo>
                  <a:lnTo>
                    <a:pt x="605181" y="417430"/>
                  </a:lnTo>
                  <a:lnTo>
                    <a:pt x="594313" y="424777"/>
                  </a:lnTo>
                  <a:lnTo>
                    <a:pt x="581042" y="427475"/>
                  </a:lnTo>
                  <a:close/>
                </a:path>
              </a:pathLst>
            </a:custGeom>
            <a:solidFill>
              <a:srgbClr val="FFFFFF"/>
            </a:solidFill>
          </p:spPr>
          <p:txBody>
            <a:bodyPr wrap="square" lIns="0" tIns="0" rIns="0" bIns="0" rtlCol="0"/>
            <a:lstStyle/>
            <a:p>
              <a:endParaRPr/>
            </a:p>
          </p:txBody>
        </p:sp>
        <p:pic>
          <p:nvPicPr>
            <p:cNvPr id="16" name="object 16"/>
            <p:cNvPicPr/>
            <p:nvPr/>
          </p:nvPicPr>
          <p:blipFill>
            <a:blip r:embed="R8a7cba0a408f4926" cstate="print"/>
            <a:stretch>
              <a:fillRect/>
            </a:stretch>
          </p:blipFill>
          <p:spPr>
            <a:xfrm>
              <a:off x="7222511" y="3568027"/>
              <a:ext cx="145260" cy="145341"/>
            </a:xfrm>
            <a:prstGeom prst="rect">
              <a:avLst/>
            </a:prstGeom>
          </p:spPr>
        </p:pic>
        <p:sp>
          <p:nvSpPr>
            <p:cNvPr id="17" name="object 17"/>
            <p:cNvSpPr/>
            <p:nvPr/>
          </p:nvSpPr>
          <p:spPr>
            <a:xfrm>
              <a:off x="7130228" y="3612618"/>
              <a:ext cx="449580" cy="263525"/>
            </a:xfrm>
            <a:custGeom>
              <a:avLst/>
              <a:gdLst/>
              <a:ahLst/>
              <a:cxnLst/>
              <a:rect l="l" t="t" r="r" b="b"/>
              <a:pathLst>
                <a:path w="449579" h="263525">
                  <a:moveTo>
                    <a:pt x="255487" y="263191"/>
                  </a:moveTo>
                  <a:lnTo>
                    <a:pt x="0" y="263191"/>
                  </a:lnTo>
                  <a:lnTo>
                    <a:pt x="19652" y="181116"/>
                  </a:lnTo>
                  <a:lnTo>
                    <a:pt x="64192" y="144353"/>
                  </a:lnTo>
                  <a:lnTo>
                    <a:pt x="105100" y="128109"/>
                  </a:lnTo>
                  <a:lnTo>
                    <a:pt x="150040" y="119332"/>
                  </a:lnTo>
                  <a:lnTo>
                    <a:pt x="164913" y="118704"/>
                  </a:lnTo>
                  <a:lnTo>
                    <a:pt x="179786" y="119426"/>
                  </a:lnTo>
                  <a:lnTo>
                    <a:pt x="224726" y="126399"/>
                  </a:lnTo>
                  <a:lnTo>
                    <a:pt x="262323" y="141788"/>
                  </a:lnTo>
                  <a:lnTo>
                    <a:pt x="388785" y="10125"/>
                  </a:lnTo>
                  <a:lnTo>
                    <a:pt x="390494" y="6706"/>
                  </a:lnTo>
                  <a:lnTo>
                    <a:pt x="393912" y="4996"/>
                  </a:lnTo>
                  <a:lnTo>
                    <a:pt x="407437" y="0"/>
                  </a:lnTo>
                  <a:lnTo>
                    <a:pt x="421362" y="293"/>
                  </a:lnTo>
                  <a:lnTo>
                    <a:pt x="434166" y="5717"/>
                  </a:lnTo>
                  <a:lnTo>
                    <a:pt x="444326" y="16110"/>
                  </a:lnTo>
                  <a:lnTo>
                    <a:pt x="449066" y="27251"/>
                  </a:lnTo>
                  <a:lnTo>
                    <a:pt x="449560" y="39194"/>
                  </a:lnTo>
                  <a:lnTo>
                    <a:pt x="446369" y="50495"/>
                  </a:lnTo>
                  <a:lnTo>
                    <a:pt x="440054" y="59713"/>
                  </a:lnTo>
                  <a:lnTo>
                    <a:pt x="328118" y="177696"/>
                  </a:lnTo>
                  <a:lnTo>
                    <a:pt x="255487" y="262336"/>
                  </a:lnTo>
                  <a:lnTo>
                    <a:pt x="255487" y="263191"/>
                  </a:lnTo>
                  <a:close/>
                </a:path>
              </a:pathLst>
            </a:custGeom>
            <a:solidFill>
              <a:srgbClr val="FFFFFF"/>
            </a:solidFill>
          </p:spPr>
          <p:txBody>
            <a:bodyPr wrap="square" lIns="0" tIns="0" rIns="0" bIns="0" rtlCol="0"/>
            <a:lstStyle/>
            <a:p>
              <a:endParaRPr/>
            </a:p>
          </p:txBody>
        </p:sp>
      </p:grpSp>
      <p:sp>
        <p:nvSpPr>
          <p:cNvPr id="18" name="object 18"/>
          <p:cNvSpPr txBox="1"/>
          <p:nvPr/>
        </p:nvSpPr>
        <p:spPr>
          <a:xfrm>
            <a:off x="6849789" y="4731136"/>
            <a:ext cx="1300480" cy="406400"/>
          </a:xfrm>
          <a:prstGeom prst="rect">
            <a:avLst/>
          </a:prstGeom>
        </p:spPr>
        <p:txBody>
          <a:bodyPr vert="horz" wrap="square" lIns="0" tIns="12065" rIns="0" bIns="0" rtlCol="0">
            <a:spAutoFit/>
          </a:bodyPr>
          <a:lstStyle/>
          <a:p>
            <a:pPr marL="12700">
              <a:lnSpc>
                <a:spcPct val="100000"/>
              </a:lnSpc>
              <a:spcBef>
                <a:spcPts val="95"/>
              </a:spcBef>
            </a:pPr>
            <a:r>
              <a:rPr sz="2500" spc="-10" dirty="0">
                <a:latin typeface="Calibri"/>
                <a:cs typeface="Calibri"/>
              </a:rPr>
              <a:t>TRAINING</a:t>
            </a:r>
            <a:endParaRPr sz="2500">
              <a:latin typeface="Calibri"/>
              <a:cs typeface="Calibri"/>
            </a:endParaRPr>
          </a:p>
        </p:txBody>
      </p:sp>
      <p:grpSp>
        <p:nvGrpSpPr>
          <p:cNvPr id="19" name="object 19"/>
          <p:cNvGrpSpPr/>
          <p:nvPr/>
        </p:nvGrpSpPr>
        <p:grpSpPr>
          <a:xfrm>
            <a:off x="9562957" y="2900785"/>
            <a:ext cx="1446530" cy="1446530"/>
            <a:chOff x="9562957" y="2900785"/>
            <a:chExt cx="1446530" cy="1446530"/>
          </a:xfrm>
        </p:grpSpPr>
        <p:sp>
          <p:nvSpPr>
            <p:cNvPr id="20" name="object 20"/>
            <p:cNvSpPr/>
            <p:nvPr/>
          </p:nvSpPr>
          <p:spPr>
            <a:xfrm>
              <a:off x="9562957" y="2900785"/>
              <a:ext cx="1446530" cy="1446530"/>
            </a:xfrm>
            <a:custGeom>
              <a:avLst/>
              <a:gdLst/>
              <a:ahLst/>
              <a:cxnLst/>
              <a:rect l="l" t="t" r="r" b="b"/>
              <a:pathLst>
                <a:path w="1446529" h="1446529">
                  <a:moveTo>
                    <a:pt x="722998" y="0"/>
                  </a:moveTo>
                  <a:lnTo>
                    <a:pt x="675460" y="1537"/>
                  </a:lnTo>
                  <a:lnTo>
                    <a:pt x="628744" y="6087"/>
                  </a:lnTo>
                  <a:lnTo>
                    <a:pt x="582944" y="13555"/>
                  </a:lnTo>
                  <a:lnTo>
                    <a:pt x="538156" y="23843"/>
                  </a:lnTo>
                  <a:lnTo>
                    <a:pt x="494475" y="36858"/>
                  </a:lnTo>
                  <a:lnTo>
                    <a:pt x="451995" y="52505"/>
                  </a:lnTo>
                  <a:lnTo>
                    <a:pt x="410813" y="70687"/>
                  </a:lnTo>
                  <a:lnTo>
                    <a:pt x="371024" y="91310"/>
                  </a:lnTo>
                  <a:lnTo>
                    <a:pt x="332723" y="114278"/>
                  </a:lnTo>
                  <a:lnTo>
                    <a:pt x="296004" y="139496"/>
                  </a:lnTo>
                  <a:lnTo>
                    <a:pt x="260965" y="166869"/>
                  </a:lnTo>
                  <a:lnTo>
                    <a:pt x="227699" y="196302"/>
                  </a:lnTo>
                  <a:lnTo>
                    <a:pt x="196302" y="227699"/>
                  </a:lnTo>
                  <a:lnTo>
                    <a:pt x="166869" y="260965"/>
                  </a:lnTo>
                  <a:lnTo>
                    <a:pt x="139496" y="296004"/>
                  </a:lnTo>
                  <a:lnTo>
                    <a:pt x="114278" y="332723"/>
                  </a:lnTo>
                  <a:lnTo>
                    <a:pt x="91310" y="371024"/>
                  </a:lnTo>
                  <a:lnTo>
                    <a:pt x="70687" y="410813"/>
                  </a:lnTo>
                  <a:lnTo>
                    <a:pt x="52505" y="451995"/>
                  </a:lnTo>
                  <a:lnTo>
                    <a:pt x="36858" y="494475"/>
                  </a:lnTo>
                  <a:lnTo>
                    <a:pt x="23843" y="538156"/>
                  </a:lnTo>
                  <a:lnTo>
                    <a:pt x="13555" y="582944"/>
                  </a:lnTo>
                  <a:lnTo>
                    <a:pt x="6087" y="628744"/>
                  </a:lnTo>
                  <a:lnTo>
                    <a:pt x="1537" y="675460"/>
                  </a:lnTo>
                  <a:lnTo>
                    <a:pt x="0" y="722998"/>
                  </a:lnTo>
                  <a:lnTo>
                    <a:pt x="1537" y="770535"/>
                  </a:lnTo>
                  <a:lnTo>
                    <a:pt x="6087" y="817251"/>
                  </a:lnTo>
                  <a:lnTo>
                    <a:pt x="13555" y="863051"/>
                  </a:lnTo>
                  <a:lnTo>
                    <a:pt x="23843" y="907840"/>
                  </a:lnTo>
                  <a:lnTo>
                    <a:pt x="36858" y="951521"/>
                  </a:lnTo>
                  <a:lnTo>
                    <a:pt x="52505" y="994000"/>
                  </a:lnTo>
                  <a:lnTo>
                    <a:pt x="70687" y="1035182"/>
                  </a:lnTo>
                  <a:lnTo>
                    <a:pt x="91310" y="1074972"/>
                  </a:lnTo>
                  <a:lnTo>
                    <a:pt x="114278" y="1113273"/>
                  </a:lnTo>
                  <a:lnTo>
                    <a:pt x="139496" y="1149991"/>
                  </a:lnTo>
                  <a:lnTo>
                    <a:pt x="166869" y="1185031"/>
                  </a:lnTo>
                  <a:lnTo>
                    <a:pt x="196302" y="1218297"/>
                  </a:lnTo>
                  <a:lnTo>
                    <a:pt x="227699" y="1249694"/>
                  </a:lnTo>
                  <a:lnTo>
                    <a:pt x="260965" y="1279126"/>
                  </a:lnTo>
                  <a:lnTo>
                    <a:pt x="296004" y="1306499"/>
                  </a:lnTo>
                  <a:lnTo>
                    <a:pt x="332723" y="1331718"/>
                  </a:lnTo>
                  <a:lnTo>
                    <a:pt x="371024" y="1354686"/>
                  </a:lnTo>
                  <a:lnTo>
                    <a:pt x="410813" y="1375309"/>
                  </a:lnTo>
                  <a:lnTo>
                    <a:pt x="451995" y="1393491"/>
                  </a:lnTo>
                  <a:lnTo>
                    <a:pt x="494475" y="1409137"/>
                  </a:lnTo>
                  <a:lnTo>
                    <a:pt x="538156" y="1422152"/>
                  </a:lnTo>
                  <a:lnTo>
                    <a:pt x="582944" y="1432441"/>
                  </a:lnTo>
                  <a:lnTo>
                    <a:pt x="628744" y="1439908"/>
                  </a:lnTo>
                  <a:lnTo>
                    <a:pt x="675460" y="1444458"/>
                  </a:lnTo>
                  <a:lnTo>
                    <a:pt x="722998" y="1445996"/>
                  </a:lnTo>
                  <a:lnTo>
                    <a:pt x="770535" y="1444458"/>
                  </a:lnTo>
                  <a:lnTo>
                    <a:pt x="817251" y="1439908"/>
                  </a:lnTo>
                  <a:lnTo>
                    <a:pt x="863051" y="1432441"/>
                  </a:lnTo>
                  <a:lnTo>
                    <a:pt x="907840" y="1422152"/>
                  </a:lnTo>
                  <a:lnTo>
                    <a:pt x="951521" y="1409137"/>
                  </a:lnTo>
                  <a:lnTo>
                    <a:pt x="994000" y="1393491"/>
                  </a:lnTo>
                  <a:lnTo>
                    <a:pt x="1035182" y="1375309"/>
                  </a:lnTo>
                  <a:lnTo>
                    <a:pt x="1074972" y="1354686"/>
                  </a:lnTo>
                  <a:lnTo>
                    <a:pt x="1113273" y="1331718"/>
                  </a:lnTo>
                  <a:lnTo>
                    <a:pt x="1149991" y="1306499"/>
                  </a:lnTo>
                  <a:lnTo>
                    <a:pt x="1185031" y="1279126"/>
                  </a:lnTo>
                  <a:lnTo>
                    <a:pt x="1218297" y="1249694"/>
                  </a:lnTo>
                  <a:lnTo>
                    <a:pt x="1249694" y="1218297"/>
                  </a:lnTo>
                  <a:lnTo>
                    <a:pt x="1279126" y="1185031"/>
                  </a:lnTo>
                  <a:lnTo>
                    <a:pt x="1306499" y="1149991"/>
                  </a:lnTo>
                  <a:lnTo>
                    <a:pt x="1331718" y="1113273"/>
                  </a:lnTo>
                  <a:lnTo>
                    <a:pt x="1354686" y="1074972"/>
                  </a:lnTo>
                  <a:lnTo>
                    <a:pt x="1375309" y="1035182"/>
                  </a:lnTo>
                  <a:lnTo>
                    <a:pt x="1393491" y="994000"/>
                  </a:lnTo>
                  <a:lnTo>
                    <a:pt x="1409137" y="951521"/>
                  </a:lnTo>
                  <a:lnTo>
                    <a:pt x="1422152" y="907840"/>
                  </a:lnTo>
                  <a:lnTo>
                    <a:pt x="1432441" y="863051"/>
                  </a:lnTo>
                  <a:lnTo>
                    <a:pt x="1439908" y="817251"/>
                  </a:lnTo>
                  <a:lnTo>
                    <a:pt x="1444458" y="770535"/>
                  </a:lnTo>
                  <a:lnTo>
                    <a:pt x="1445996" y="722998"/>
                  </a:lnTo>
                  <a:lnTo>
                    <a:pt x="1444458" y="675460"/>
                  </a:lnTo>
                  <a:lnTo>
                    <a:pt x="1439908" y="628744"/>
                  </a:lnTo>
                  <a:lnTo>
                    <a:pt x="1432441" y="582944"/>
                  </a:lnTo>
                  <a:lnTo>
                    <a:pt x="1422152" y="538156"/>
                  </a:lnTo>
                  <a:lnTo>
                    <a:pt x="1409137" y="494475"/>
                  </a:lnTo>
                  <a:lnTo>
                    <a:pt x="1393491" y="451995"/>
                  </a:lnTo>
                  <a:lnTo>
                    <a:pt x="1375309" y="410813"/>
                  </a:lnTo>
                  <a:lnTo>
                    <a:pt x="1354686" y="371024"/>
                  </a:lnTo>
                  <a:lnTo>
                    <a:pt x="1331718" y="332723"/>
                  </a:lnTo>
                  <a:lnTo>
                    <a:pt x="1306499" y="296004"/>
                  </a:lnTo>
                  <a:lnTo>
                    <a:pt x="1279126" y="260965"/>
                  </a:lnTo>
                  <a:lnTo>
                    <a:pt x="1249694" y="227699"/>
                  </a:lnTo>
                  <a:lnTo>
                    <a:pt x="1218297" y="196302"/>
                  </a:lnTo>
                  <a:lnTo>
                    <a:pt x="1185031" y="166869"/>
                  </a:lnTo>
                  <a:lnTo>
                    <a:pt x="1149991" y="139496"/>
                  </a:lnTo>
                  <a:lnTo>
                    <a:pt x="1113273" y="114278"/>
                  </a:lnTo>
                  <a:lnTo>
                    <a:pt x="1074972" y="91310"/>
                  </a:lnTo>
                  <a:lnTo>
                    <a:pt x="1035182" y="70687"/>
                  </a:lnTo>
                  <a:lnTo>
                    <a:pt x="994000" y="52505"/>
                  </a:lnTo>
                  <a:lnTo>
                    <a:pt x="951521" y="36858"/>
                  </a:lnTo>
                  <a:lnTo>
                    <a:pt x="907840" y="23843"/>
                  </a:lnTo>
                  <a:lnTo>
                    <a:pt x="863051" y="13555"/>
                  </a:lnTo>
                  <a:lnTo>
                    <a:pt x="817251" y="6087"/>
                  </a:lnTo>
                  <a:lnTo>
                    <a:pt x="770535" y="1537"/>
                  </a:lnTo>
                  <a:lnTo>
                    <a:pt x="722998" y="0"/>
                  </a:lnTo>
                  <a:close/>
                </a:path>
              </a:pathLst>
            </a:custGeom>
            <a:solidFill>
              <a:srgbClr val="6FAC46"/>
            </a:solidFill>
          </p:spPr>
          <p:txBody>
            <a:bodyPr wrap="square" lIns="0" tIns="0" rIns="0" bIns="0" rtlCol="0"/>
            <a:lstStyle/>
            <a:p>
              <a:endParaRPr/>
            </a:p>
          </p:txBody>
        </p:sp>
        <p:sp>
          <p:nvSpPr>
            <p:cNvPr id="21" name="object 21"/>
            <p:cNvSpPr/>
            <p:nvPr/>
          </p:nvSpPr>
          <p:spPr>
            <a:xfrm>
              <a:off x="9895044" y="3352580"/>
              <a:ext cx="789940" cy="554990"/>
            </a:xfrm>
            <a:custGeom>
              <a:avLst/>
              <a:gdLst/>
              <a:ahLst/>
              <a:cxnLst/>
              <a:rect l="l" t="t" r="r" b="b"/>
              <a:pathLst>
                <a:path w="789940" h="554989">
                  <a:moveTo>
                    <a:pt x="279413" y="554863"/>
                  </a:moveTo>
                  <a:lnTo>
                    <a:pt x="0" y="267599"/>
                  </a:lnTo>
                  <a:lnTo>
                    <a:pt x="72630" y="198348"/>
                  </a:lnTo>
                  <a:lnTo>
                    <a:pt x="282831" y="413796"/>
                  </a:lnTo>
                  <a:lnTo>
                    <a:pt x="720313" y="0"/>
                  </a:lnTo>
                  <a:lnTo>
                    <a:pt x="789525" y="71815"/>
                  </a:lnTo>
                  <a:lnTo>
                    <a:pt x="352897" y="486467"/>
                  </a:lnTo>
                  <a:lnTo>
                    <a:pt x="279413" y="554863"/>
                  </a:lnTo>
                  <a:close/>
                </a:path>
              </a:pathLst>
            </a:custGeom>
            <a:solidFill>
              <a:srgbClr val="FFFFFF"/>
            </a:solidFill>
          </p:spPr>
          <p:txBody>
            <a:bodyPr wrap="square" lIns="0" tIns="0" rIns="0" bIns="0" rtlCol="0"/>
            <a:lstStyle/>
            <a:p>
              <a:endParaRPr/>
            </a:p>
          </p:txBody>
        </p:sp>
      </p:grpSp>
      <p:sp>
        <p:nvSpPr>
          <p:cNvPr id="22" name="object 22"/>
          <p:cNvSpPr txBox="1"/>
          <p:nvPr/>
        </p:nvSpPr>
        <p:spPr>
          <a:xfrm>
            <a:off x="9182517" y="4731136"/>
            <a:ext cx="2203450" cy="755015"/>
          </a:xfrm>
          <a:prstGeom prst="rect">
            <a:avLst/>
          </a:prstGeom>
        </p:spPr>
        <p:txBody>
          <a:bodyPr vert="horz" wrap="square" lIns="0" tIns="50165" rIns="0" bIns="0" rtlCol="0">
            <a:spAutoFit/>
          </a:bodyPr>
          <a:lstStyle/>
          <a:p>
            <a:pPr marL="455930" marR="5080" indent="-443865">
              <a:lnSpc>
                <a:spcPts val="2750"/>
              </a:lnSpc>
              <a:spcBef>
                <a:spcPts val="395"/>
              </a:spcBef>
            </a:pPr>
            <a:r>
              <a:rPr sz="2500" dirty="0">
                <a:latin typeface="Calibri"/>
                <a:cs typeface="Calibri"/>
              </a:rPr>
              <a:t>EXERCISING</a:t>
            </a:r>
            <a:r>
              <a:rPr sz="2500" spc="-75" dirty="0">
                <a:latin typeface="Calibri"/>
                <a:cs typeface="Calibri"/>
              </a:rPr>
              <a:t> </a:t>
            </a:r>
            <a:r>
              <a:rPr sz="2500" spc="-25" dirty="0">
                <a:latin typeface="Calibri"/>
                <a:cs typeface="Calibri"/>
              </a:rPr>
              <a:t>AND </a:t>
            </a:r>
            <a:r>
              <a:rPr sz="2500" spc="-10" dirty="0">
                <a:latin typeface="Calibri"/>
                <a:cs typeface="Calibri"/>
              </a:rPr>
              <a:t>EVALUATE</a:t>
            </a:r>
            <a:endParaRPr sz="2500">
              <a:latin typeface="Calibri"/>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26846" y="332009"/>
            <a:ext cx="4499610" cy="696595"/>
          </a:xfrm>
          <a:prstGeom prst="rect">
            <a:avLst/>
          </a:prstGeom>
        </p:spPr>
        <p:txBody>
          <a:bodyPr vert="horz" wrap="square" lIns="0" tIns="12700" rIns="0" bIns="0" rtlCol="0">
            <a:spAutoFit/>
          </a:bodyPr>
          <a:lstStyle/>
          <a:p>
            <a:pPr marL="12700">
              <a:lnSpc>
                <a:spcPct val="100000"/>
              </a:lnSpc>
              <a:spcBef>
                <a:spcPts val="100"/>
              </a:spcBef>
            </a:pPr>
            <a:r>
              <a:rPr spc="-55" dirty="0"/>
              <a:t>Evacuation</a:t>
            </a:r>
            <a:r>
              <a:rPr spc="-175" dirty="0"/>
              <a:t> </a:t>
            </a:r>
            <a:r>
              <a:rPr spc="-25" dirty="0"/>
              <a:t>Checklist</a:t>
            </a:r>
          </a:p>
        </p:txBody>
      </p:sp>
      <p:graphicFrame>
        <p:nvGraphicFramePr>
          <p:cNvPr id="3" name="object 3"/>
          <p:cNvGraphicFramePr>
            <a:graphicFrameLocks noGrp="1"/>
          </p:cNvGraphicFramePr>
          <p:nvPr/>
        </p:nvGraphicFramePr>
        <p:xfrm>
          <a:off x="1263650" y="1263013"/>
          <a:ext cx="9549765" cy="4936490"/>
        </p:xfrm>
        <a:graphic>
          <a:graphicData uri="http://schemas.openxmlformats.org/drawingml/2006/table">
            <a:tbl>
              <a:tblPr firstRow="1" bandRow="1">
                <a:tableStyleId>{2D5ABB26-0587-4C30-8999-92F81FD0307C}</a:tableStyleId>
              </a:tblPr>
              <a:tblGrid>
                <a:gridCol w="2949575">
                  <a:extLst>
                    <a:ext uri="{9D8B030D-6E8A-4147-A177-3AD203B41FA5}">
                      <a16:colId xmlns:a16="http://schemas.microsoft.com/office/drawing/2014/main" val="20000"/>
                    </a:ext>
                  </a:extLst>
                </a:gridCol>
                <a:gridCol w="6600190">
                  <a:extLst>
                    <a:ext uri="{9D8B030D-6E8A-4147-A177-3AD203B41FA5}">
                      <a16:colId xmlns:a16="http://schemas.microsoft.com/office/drawing/2014/main" val="20001"/>
                    </a:ext>
                  </a:extLst>
                </a:gridCol>
              </a:tblGrid>
              <a:tr h="365760">
                <a:tc>
                  <a:txBody>
                    <a:bodyPr/>
                    <a:lstStyle/>
                    <a:p>
                      <a:pPr marL="91440">
                        <a:lnSpc>
                          <a:spcPct val="100000"/>
                        </a:lnSpc>
                        <a:spcBef>
                          <a:spcPts val="240"/>
                        </a:spcBef>
                      </a:pPr>
                      <a:r>
                        <a:rPr sz="1800" b="1" spc="-10" dirty="0">
                          <a:solidFill>
                            <a:srgbClr val="FFFFFF"/>
                          </a:solidFill>
                          <a:latin typeface="Calibri"/>
                          <a:cs typeface="Calibri"/>
                        </a:rPr>
                        <a:t>Evacuation</a:t>
                      </a:r>
                      <a:r>
                        <a:rPr sz="1800" b="1" spc="-35" dirty="0">
                          <a:solidFill>
                            <a:srgbClr val="FFFFFF"/>
                          </a:solidFill>
                          <a:latin typeface="Calibri"/>
                          <a:cs typeface="Calibri"/>
                        </a:rPr>
                        <a:t> </a:t>
                      </a:r>
                      <a:r>
                        <a:rPr sz="1800" b="1" spc="-10" dirty="0">
                          <a:solidFill>
                            <a:srgbClr val="FFFFFF"/>
                          </a:solidFill>
                          <a:latin typeface="Calibri"/>
                          <a:cs typeface="Calibri"/>
                        </a:rPr>
                        <a:t>Element</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a:txBody>
                    <a:bodyPr/>
                    <a:lstStyle/>
                    <a:p>
                      <a:pPr marL="91440">
                        <a:lnSpc>
                          <a:spcPct val="100000"/>
                        </a:lnSpc>
                        <a:spcBef>
                          <a:spcPts val="240"/>
                        </a:spcBef>
                      </a:pPr>
                      <a:r>
                        <a:rPr sz="1800" b="1" dirty="0">
                          <a:solidFill>
                            <a:srgbClr val="FFFFFF"/>
                          </a:solidFill>
                          <a:latin typeface="Calibri"/>
                          <a:cs typeface="Calibri"/>
                        </a:rPr>
                        <a:t>Primary</a:t>
                      </a:r>
                      <a:r>
                        <a:rPr sz="1800" b="1" spc="-15" dirty="0">
                          <a:solidFill>
                            <a:srgbClr val="FFFFFF"/>
                          </a:solidFill>
                          <a:latin typeface="Calibri"/>
                          <a:cs typeface="Calibri"/>
                        </a:rPr>
                        <a:t> </a:t>
                      </a:r>
                      <a:r>
                        <a:rPr sz="1800" b="1" spc="-10" dirty="0">
                          <a:solidFill>
                            <a:srgbClr val="FFFFFF"/>
                          </a:solidFill>
                          <a:latin typeface="Calibri"/>
                          <a:cs typeface="Calibri"/>
                        </a:rPr>
                        <a:t>Considerations</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914400">
                <a:tc>
                  <a:txBody>
                    <a:bodyPr/>
                    <a:lstStyle/>
                    <a:p>
                      <a:pPr marL="90805">
                        <a:lnSpc>
                          <a:spcPct val="100000"/>
                        </a:lnSpc>
                        <a:spcBef>
                          <a:spcPts val="240"/>
                        </a:spcBef>
                      </a:pPr>
                      <a:r>
                        <a:rPr sz="1800" spc="-10" dirty="0">
                          <a:latin typeface="Calibri"/>
                          <a:cs typeface="Calibri"/>
                        </a:rPr>
                        <a:t>Patient</a:t>
                      </a:r>
                      <a:r>
                        <a:rPr sz="1800" spc="-45" dirty="0">
                          <a:latin typeface="Calibri"/>
                          <a:cs typeface="Calibri"/>
                        </a:rPr>
                        <a:t> </a:t>
                      </a:r>
                      <a:r>
                        <a:rPr sz="1800" spc="-10" dirty="0">
                          <a:latin typeface="Calibri"/>
                          <a:cs typeface="Calibri"/>
                        </a:rPr>
                        <a:t>Condition</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377825" indent="-286385">
                        <a:lnSpc>
                          <a:spcPct val="100000"/>
                        </a:lnSpc>
                        <a:spcBef>
                          <a:spcPts val="240"/>
                        </a:spcBef>
                        <a:buFont typeface="Arial"/>
                        <a:buChar char="•"/>
                        <a:tabLst>
                          <a:tab pos="377825" algn="l"/>
                        </a:tabLst>
                      </a:pPr>
                      <a:r>
                        <a:rPr sz="1800" spc="-10" dirty="0">
                          <a:latin typeface="Calibri"/>
                          <a:cs typeface="Calibri"/>
                        </a:rPr>
                        <a:t>Triage</a:t>
                      </a:r>
                      <a:r>
                        <a:rPr sz="1800" spc="-55" dirty="0">
                          <a:latin typeface="Calibri"/>
                          <a:cs typeface="Calibri"/>
                        </a:rPr>
                        <a:t> </a:t>
                      </a:r>
                      <a:r>
                        <a:rPr sz="1800" dirty="0">
                          <a:latin typeface="Calibri"/>
                          <a:cs typeface="Calibri"/>
                        </a:rPr>
                        <a:t>(Most</a:t>
                      </a:r>
                      <a:r>
                        <a:rPr sz="1800" spc="-55" dirty="0">
                          <a:latin typeface="Calibri"/>
                          <a:cs typeface="Calibri"/>
                        </a:rPr>
                        <a:t> </a:t>
                      </a:r>
                      <a:r>
                        <a:rPr sz="1800" dirty="0">
                          <a:latin typeface="Calibri"/>
                          <a:cs typeface="Calibri"/>
                        </a:rPr>
                        <a:t>Ready</a:t>
                      </a:r>
                      <a:r>
                        <a:rPr sz="1800" spc="-50" dirty="0">
                          <a:latin typeface="Calibri"/>
                          <a:cs typeface="Calibri"/>
                        </a:rPr>
                        <a:t> </a:t>
                      </a:r>
                      <a:r>
                        <a:rPr sz="1800" dirty="0">
                          <a:latin typeface="Calibri"/>
                          <a:cs typeface="Calibri"/>
                        </a:rPr>
                        <a:t>to</a:t>
                      </a:r>
                      <a:r>
                        <a:rPr sz="1800" spc="-60" dirty="0">
                          <a:latin typeface="Calibri"/>
                          <a:cs typeface="Calibri"/>
                        </a:rPr>
                        <a:t> </a:t>
                      </a:r>
                      <a:r>
                        <a:rPr sz="1800" dirty="0">
                          <a:latin typeface="Calibri"/>
                          <a:cs typeface="Calibri"/>
                        </a:rPr>
                        <a:t>Least</a:t>
                      </a:r>
                      <a:r>
                        <a:rPr sz="1800" spc="-60" dirty="0">
                          <a:latin typeface="Calibri"/>
                          <a:cs typeface="Calibri"/>
                        </a:rPr>
                        <a:t> </a:t>
                      </a:r>
                      <a:r>
                        <a:rPr sz="1800" spc="-10" dirty="0">
                          <a:latin typeface="Calibri"/>
                          <a:cs typeface="Calibri"/>
                        </a:rPr>
                        <a:t>Ready)</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Ability</a:t>
                      </a:r>
                      <a:r>
                        <a:rPr sz="1800" spc="-30" dirty="0">
                          <a:latin typeface="Calibri"/>
                          <a:cs typeface="Calibri"/>
                        </a:rPr>
                        <a:t> </a:t>
                      </a:r>
                      <a:r>
                        <a:rPr sz="1800" dirty="0">
                          <a:latin typeface="Calibri"/>
                          <a:cs typeface="Calibri"/>
                        </a:rPr>
                        <a:t>to</a:t>
                      </a:r>
                      <a:r>
                        <a:rPr sz="1800" spc="-35" dirty="0">
                          <a:latin typeface="Calibri"/>
                          <a:cs typeface="Calibri"/>
                        </a:rPr>
                        <a:t> </a:t>
                      </a:r>
                      <a:r>
                        <a:rPr sz="1800" spc="-10" dirty="0">
                          <a:latin typeface="Calibri"/>
                          <a:cs typeface="Calibri"/>
                        </a:rPr>
                        <a:t>cohort</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Need</a:t>
                      </a:r>
                      <a:r>
                        <a:rPr sz="1800" spc="-35" dirty="0">
                          <a:latin typeface="Calibri"/>
                          <a:cs typeface="Calibri"/>
                        </a:rPr>
                        <a:t> </a:t>
                      </a:r>
                      <a:r>
                        <a:rPr sz="1800" dirty="0">
                          <a:latin typeface="Calibri"/>
                          <a:cs typeface="Calibri"/>
                        </a:rPr>
                        <a:t>to</a:t>
                      </a:r>
                      <a:r>
                        <a:rPr sz="1800" spc="-30" dirty="0">
                          <a:latin typeface="Calibri"/>
                          <a:cs typeface="Calibri"/>
                        </a:rPr>
                        <a:t> </a:t>
                      </a:r>
                      <a:r>
                        <a:rPr sz="1800" spc="-10" dirty="0">
                          <a:latin typeface="Calibri"/>
                          <a:cs typeface="Calibri"/>
                        </a:rPr>
                        <a:t>separate</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1188085">
                <a:tc>
                  <a:txBody>
                    <a:bodyPr/>
                    <a:lstStyle/>
                    <a:p>
                      <a:pPr marL="90805">
                        <a:lnSpc>
                          <a:spcPct val="100000"/>
                        </a:lnSpc>
                        <a:spcBef>
                          <a:spcPts val="240"/>
                        </a:spcBef>
                      </a:pPr>
                      <a:r>
                        <a:rPr sz="1800" spc="-10" dirty="0">
                          <a:latin typeface="Calibri"/>
                          <a:cs typeface="Calibri"/>
                        </a:rPr>
                        <a:t>Destination</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377825" indent="-286385">
                        <a:lnSpc>
                          <a:spcPct val="100000"/>
                        </a:lnSpc>
                        <a:spcBef>
                          <a:spcPts val="240"/>
                        </a:spcBef>
                        <a:buFont typeface="Arial"/>
                        <a:buChar char="•"/>
                        <a:tabLst>
                          <a:tab pos="377825" algn="l"/>
                        </a:tabLst>
                      </a:pPr>
                      <a:r>
                        <a:rPr sz="1800" dirty="0">
                          <a:latin typeface="Calibri"/>
                          <a:cs typeface="Calibri"/>
                        </a:rPr>
                        <a:t>How</a:t>
                      </a:r>
                      <a:r>
                        <a:rPr sz="1800" spc="-40" dirty="0">
                          <a:latin typeface="Calibri"/>
                          <a:cs typeface="Calibri"/>
                        </a:rPr>
                        <a:t> </a:t>
                      </a:r>
                      <a:r>
                        <a:rPr sz="1800" spc="-20" dirty="0">
                          <a:latin typeface="Calibri"/>
                          <a:cs typeface="Calibri"/>
                        </a:rPr>
                        <a:t>far?</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How</a:t>
                      </a:r>
                      <a:r>
                        <a:rPr sz="1800" spc="-15" dirty="0">
                          <a:latin typeface="Calibri"/>
                          <a:cs typeface="Calibri"/>
                        </a:rPr>
                        <a:t> </a:t>
                      </a:r>
                      <a:r>
                        <a:rPr sz="1800" dirty="0">
                          <a:latin typeface="Calibri"/>
                          <a:cs typeface="Calibri"/>
                        </a:rPr>
                        <a:t>long</a:t>
                      </a:r>
                      <a:r>
                        <a:rPr sz="1800" spc="-20" dirty="0">
                          <a:latin typeface="Calibri"/>
                          <a:cs typeface="Calibri"/>
                        </a:rPr>
                        <a:t> </a:t>
                      </a:r>
                      <a:r>
                        <a:rPr sz="1800" dirty="0">
                          <a:latin typeface="Calibri"/>
                          <a:cs typeface="Calibri"/>
                        </a:rPr>
                        <a:t>will</a:t>
                      </a:r>
                      <a:r>
                        <a:rPr sz="1800" spc="-20" dirty="0">
                          <a:latin typeface="Calibri"/>
                          <a:cs typeface="Calibri"/>
                        </a:rPr>
                        <a:t> </a:t>
                      </a:r>
                      <a:r>
                        <a:rPr sz="1800" dirty="0">
                          <a:latin typeface="Calibri"/>
                          <a:cs typeface="Calibri"/>
                        </a:rPr>
                        <a:t>it</a:t>
                      </a:r>
                      <a:r>
                        <a:rPr sz="1800" spc="-35" dirty="0">
                          <a:latin typeface="Calibri"/>
                          <a:cs typeface="Calibri"/>
                        </a:rPr>
                        <a:t> </a:t>
                      </a:r>
                      <a:r>
                        <a:rPr sz="1800" spc="-20" dirty="0">
                          <a:latin typeface="Calibri"/>
                          <a:cs typeface="Calibri"/>
                        </a:rPr>
                        <a:t>take?</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How</a:t>
                      </a:r>
                      <a:r>
                        <a:rPr sz="1800" spc="-30" dirty="0">
                          <a:latin typeface="Calibri"/>
                          <a:cs typeface="Calibri"/>
                        </a:rPr>
                        <a:t> </a:t>
                      </a:r>
                      <a:r>
                        <a:rPr sz="1800" dirty="0">
                          <a:latin typeface="Calibri"/>
                          <a:cs typeface="Calibri"/>
                        </a:rPr>
                        <a:t>will</a:t>
                      </a:r>
                      <a:r>
                        <a:rPr sz="1800" spc="-30" dirty="0">
                          <a:latin typeface="Calibri"/>
                          <a:cs typeface="Calibri"/>
                        </a:rPr>
                        <a:t> </a:t>
                      </a:r>
                      <a:r>
                        <a:rPr sz="1800" dirty="0">
                          <a:latin typeface="Calibri"/>
                          <a:cs typeface="Calibri"/>
                        </a:rPr>
                        <a:t>you</a:t>
                      </a:r>
                      <a:r>
                        <a:rPr sz="1800" spc="-45" dirty="0">
                          <a:latin typeface="Calibri"/>
                          <a:cs typeface="Calibri"/>
                        </a:rPr>
                        <a:t> </a:t>
                      </a:r>
                      <a:r>
                        <a:rPr sz="1800" spc="-10" dirty="0">
                          <a:latin typeface="Calibri"/>
                          <a:cs typeface="Calibri"/>
                        </a:rPr>
                        <a:t>transport?</a:t>
                      </a:r>
                      <a:endParaRPr sz="1800">
                        <a:latin typeface="Calibri"/>
                        <a:cs typeface="Calibri"/>
                      </a:endParaRPr>
                    </a:p>
                    <a:p>
                      <a:pPr marL="377825" indent="-286385">
                        <a:lnSpc>
                          <a:spcPct val="100000"/>
                        </a:lnSpc>
                        <a:buFont typeface="Arial"/>
                        <a:buChar char="•"/>
                        <a:tabLst>
                          <a:tab pos="377825" algn="l"/>
                        </a:tabLst>
                      </a:pPr>
                      <a:r>
                        <a:rPr sz="1800" spc="-10" dirty="0">
                          <a:latin typeface="Calibri"/>
                          <a:cs typeface="Calibri"/>
                        </a:rPr>
                        <a:t>Psychiatric</a:t>
                      </a:r>
                      <a:r>
                        <a:rPr sz="1800" spc="-35" dirty="0">
                          <a:latin typeface="Calibri"/>
                          <a:cs typeface="Calibri"/>
                        </a:rPr>
                        <a:t> </a:t>
                      </a:r>
                      <a:r>
                        <a:rPr sz="1800" dirty="0">
                          <a:latin typeface="Calibri"/>
                          <a:cs typeface="Calibri"/>
                        </a:rPr>
                        <a:t>vs.</a:t>
                      </a:r>
                      <a:r>
                        <a:rPr sz="1800" spc="-50" dirty="0">
                          <a:latin typeface="Calibri"/>
                          <a:cs typeface="Calibri"/>
                        </a:rPr>
                        <a:t> </a:t>
                      </a:r>
                      <a:r>
                        <a:rPr sz="1800" spc="-10" dirty="0">
                          <a:latin typeface="Calibri"/>
                          <a:cs typeface="Calibri"/>
                        </a:rPr>
                        <a:t>non-psychiatric plant?</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914400">
                <a:tc>
                  <a:txBody>
                    <a:bodyPr/>
                    <a:lstStyle/>
                    <a:p>
                      <a:pPr marL="90805">
                        <a:lnSpc>
                          <a:spcPct val="100000"/>
                        </a:lnSpc>
                        <a:spcBef>
                          <a:spcPts val="240"/>
                        </a:spcBef>
                      </a:pPr>
                      <a:r>
                        <a:rPr sz="1800" dirty="0">
                          <a:latin typeface="Calibri"/>
                          <a:cs typeface="Calibri"/>
                        </a:rPr>
                        <a:t>Staffing</a:t>
                      </a:r>
                      <a:r>
                        <a:rPr sz="1800" spc="-100" dirty="0">
                          <a:latin typeface="Calibri"/>
                          <a:cs typeface="Calibri"/>
                        </a:rPr>
                        <a:t> </a:t>
                      </a:r>
                      <a:r>
                        <a:rPr sz="1800" spc="-10" dirty="0">
                          <a:latin typeface="Calibri"/>
                          <a:cs typeface="Calibri"/>
                        </a:rPr>
                        <a:t>Requirements</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377825" indent="-286385">
                        <a:lnSpc>
                          <a:spcPct val="100000"/>
                        </a:lnSpc>
                        <a:spcBef>
                          <a:spcPts val="240"/>
                        </a:spcBef>
                        <a:buFont typeface="Arial"/>
                        <a:buChar char="•"/>
                        <a:tabLst>
                          <a:tab pos="377825" algn="l"/>
                        </a:tabLst>
                      </a:pPr>
                      <a:r>
                        <a:rPr sz="1800" dirty="0">
                          <a:latin typeface="Calibri"/>
                          <a:cs typeface="Calibri"/>
                        </a:rPr>
                        <a:t>Orientation</a:t>
                      </a:r>
                      <a:r>
                        <a:rPr sz="1800" spc="-50" dirty="0">
                          <a:latin typeface="Calibri"/>
                          <a:cs typeface="Calibri"/>
                        </a:rPr>
                        <a:t> </a:t>
                      </a:r>
                      <a:r>
                        <a:rPr sz="1800" dirty="0">
                          <a:latin typeface="Calibri"/>
                          <a:cs typeface="Calibri"/>
                        </a:rPr>
                        <a:t>of</a:t>
                      </a:r>
                      <a:r>
                        <a:rPr sz="1800" spc="-60" dirty="0">
                          <a:latin typeface="Calibri"/>
                          <a:cs typeface="Calibri"/>
                        </a:rPr>
                        <a:t> </a:t>
                      </a:r>
                      <a:r>
                        <a:rPr sz="1800" spc="-10" dirty="0">
                          <a:latin typeface="Calibri"/>
                          <a:cs typeface="Calibri"/>
                        </a:rPr>
                        <a:t>non-psychiatric</a:t>
                      </a:r>
                      <a:r>
                        <a:rPr sz="1800" spc="-45" dirty="0">
                          <a:latin typeface="Calibri"/>
                          <a:cs typeface="Calibri"/>
                        </a:rPr>
                        <a:t> </a:t>
                      </a:r>
                      <a:r>
                        <a:rPr sz="1800" spc="-20" dirty="0">
                          <a:latin typeface="Calibri"/>
                          <a:cs typeface="Calibri"/>
                        </a:rPr>
                        <a:t>staff</a:t>
                      </a:r>
                      <a:endParaRPr sz="1800">
                        <a:latin typeface="Calibri"/>
                        <a:cs typeface="Calibri"/>
                      </a:endParaRPr>
                    </a:p>
                    <a:p>
                      <a:pPr marL="377825" indent="-286385">
                        <a:lnSpc>
                          <a:spcPct val="100000"/>
                        </a:lnSpc>
                        <a:buFont typeface="Arial"/>
                        <a:buChar char="•"/>
                        <a:tabLst>
                          <a:tab pos="377825" algn="l"/>
                        </a:tabLst>
                      </a:pPr>
                      <a:r>
                        <a:rPr sz="1800" spc="-10" dirty="0">
                          <a:latin typeface="Calibri"/>
                          <a:cs typeface="Calibri"/>
                        </a:rPr>
                        <a:t>Requirements</a:t>
                      </a:r>
                      <a:r>
                        <a:rPr sz="1800" spc="-35" dirty="0">
                          <a:latin typeface="Calibri"/>
                          <a:cs typeface="Calibri"/>
                        </a:rPr>
                        <a:t> </a:t>
                      </a:r>
                      <a:r>
                        <a:rPr sz="1800" dirty="0">
                          <a:latin typeface="Calibri"/>
                          <a:cs typeface="Calibri"/>
                        </a:rPr>
                        <a:t>for</a:t>
                      </a:r>
                      <a:r>
                        <a:rPr sz="1800" spc="-50" dirty="0">
                          <a:latin typeface="Calibri"/>
                          <a:cs typeface="Calibri"/>
                        </a:rPr>
                        <a:t> </a:t>
                      </a:r>
                      <a:r>
                        <a:rPr sz="1800" dirty="0">
                          <a:latin typeface="Calibri"/>
                          <a:cs typeface="Calibri"/>
                        </a:rPr>
                        <a:t>1:1</a:t>
                      </a:r>
                      <a:r>
                        <a:rPr sz="1800" spc="-40" dirty="0">
                          <a:latin typeface="Calibri"/>
                          <a:cs typeface="Calibri"/>
                        </a:rPr>
                        <a:t> </a:t>
                      </a:r>
                      <a:r>
                        <a:rPr sz="1800" spc="-10" dirty="0">
                          <a:latin typeface="Calibri"/>
                          <a:cs typeface="Calibri"/>
                        </a:rPr>
                        <a:t>staffing</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Sufficient</a:t>
                      </a:r>
                      <a:r>
                        <a:rPr sz="1800" spc="-40" dirty="0">
                          <a:latin typeface="Calibri"/>
                          <a:cs typeface="Calibri"/>
                        </a:rPr>
                        <a:t> </a:t>
                      </a:r>
                      <a:r>
                        <a:rPr sz="1800" spc="-10" dirty="0">
                          <a:latin typeface="Calibri"/>
                          <a:cs typeface="Calibri"/>
                        </a:rPr>
                        <a:t>staffing</a:t>
                      </a:r>
                      <a:r>
                        <a:rPr sz="1800" spc="-50" dirty="0">
                          <a:latin typeface="Calibri"/>
                          <a:cs typeface="Calibri"/>
                        </a:rPr>
                        <a:t> </a:t>
                      </a:r>
                      <a:r>
                        <a:rPr sz="1800" dirty="0">
                          <a:latin typeface="Calibri"/>
                          <a:cs typeface="Calibri"/>
                        </a:rPr>
                        <a:t>during</a:t>
                      </a:r>
                      <a:r>
                        <a:rPr sz="1800" spc="-25" dirty="0">
                          <a:latin typeface="Calibri"/>
                          <a:cs typeface="Calibri"/>
                        </a:rPr>
                        <a:t> </a:t>
                      </a:r>
                      <a:r>
                        <a:rPr sz="1800" spc="-10" dirty="0">
                          <a:latin typeface="Calibri"/>
                          <a:cs typeface="Calibri"/>
                        </a:rPr>
                        <a:t>transportation</a:t>
                      </a:r>
                      <a:r>
                        <a:rPr sz="1800" spc="-45" dirty="0">
                          <a:latin typeface="Calibri"/>
                          <a:cs typeface="Calibri"/>
                        </a:rPr>
                        <a:t> </a:t>
                      </a:r>
                      <a:r>
                        <a:rPr sz="1800" dirty="0">
                          <a:latin typeface="Calibri"/>
                          <a:cs typeface="Calibri"/>
                        </a:rPr>
                        <a:t>(e.g.,</a:t>
                      </a:r>
                      <a:r>
                        <a:rPr sz="1800" spc="-45" dirty="0">
                          <a:latin typeface="Calibri"/>
                          <a:cs typeface="Calibri"/>
                        </a:rPr>
                        <a:t> </a:t>
                      </a:r>
                      <a:r>
                        <a:rPr sz="1800" spc="-10" dirty="0">
                          <a:latin typeface="Calibri"/>
                          <a:cs typeface="Calibri"/>
                        </a:rPr>
                        <a:t>bathroom</a:t>
                      </a:r>
                      <a:r>
                        <a:rPr sz="1800" spc="-45" dirty="0">
                          <a:latin typeface="Calibri"/>
                          <a:cs typeface="Calibri"/>
                        </a:rPr>
                        <a:t> </a:t>
                      </a:r>
                      <a:r>
                        <a:rPr sz="1800" spc="-10" dirty="0">
                          <a:latin typeface="Calibri"/>
                          <a:cs typeface="Calibri"/>
                        </a:rPr>
                        <a:t>breaks)</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r h="914400">
                <a:tc>
                  <a:txBody>
                    <a:bodyPr/>
                    <a:lstStyle/>
                    <a:p>
                      <a:pPr marL="90805">
                        <a:lnSpc>
                          <a:spcPct val="100000"/>
                        </a:lnSpc>
                        <a:spcBef>
                          <a:spcPts val="240"/>
                        </a:spcBef>
                      </a:pPr>
                      <a:r>
                        <a:rPr sz="1800" spc="-10" dirty="0">
                          <a:latin typeface="Calibri"/>
                          <a:cs typeface="Calibri"/>
                        </a:rPr>
                        <a:t>Patient</a:t>
                      </a:r>
                      <a:r>
                        <a:rPr sz="1800" spc="-55" dirty="0">
                          <a:latin typeface="Calibri"/>
                          <a:cs typeface="Calibri"/>
                        </a:rPr>
                        <a:t> </a:t>
                      </a:r>
                      <a:r>
                        <a:rPr sz="1800" spc="-10" dirty="0">
                          <a:latin typeface="Calibri"/>
                          <a:cs typeface="Calibri"/>
                        </a:rPr>
                        <a:t>Documentation</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377825" indent="-286385">
                        <a:lnSpc>
                          <a:spcPct val="100000"/>
                        </a:lnSpc>
                        <a:spcBef>
                          <a:spcPts val="240"/>
                        </a:spcBef>
                        <a:buFont typeface="Arial"/>
                        <a:buChar char="•"/>
                        <a:tabLst>
                          <a:tab pos="377825" algn="l"/>
                        </a:tabLst>
                      </a:pPr>
                      <a:r>
                        <a:rPr sz="1800" dirty="0">
                          <a:latin typeface="Calibri"/>
                          <a:cs typeface="Calibri"/>
                        </a:rPr>
                        <a:t>Required</a:t>
                      </a:r>
                      <a:r>
                        <a:rPr sz="1800" spc="-105" dirty="0">
                          <a:latin typeface="Calibri"/>
                          <a:cs typeface="Calibri"/>
                        </a:rPr>
                        <a:t> </a:t>
                      </a:r>
                      <a:r>
                        <a:rPr sz="1800" spc="-10" dirty="0">
                          <a:latin typeface="Calibri"/>
                          <a:cs typeface="Calibri"/>
                        </a:rPr>
                        <a:t>notifications</a:t>
                      </a:r>
                      <a:endParaRPr sz="1800">
                        <a:latin typeface="Calibri"/>
                        <a:cs typeface="Calibri"/>
                      </a:endParaRPr>
                    </a:p>
                    <a:p>
                      <a:pPr marL="377825" indent="-286385">
                        <a:lnSpc>
                          <a:spcPct val="100000"/>
                        </a:lnSpc>
                        <a:buFont typeface="Arial"/>
                        <a:buChar char="•"/>
                        <a:tabLst>
                          <a:tab pos="377825" algn="l"/>
                        </a:tabLst>
                      </a:pPr>
                      <a:r>
                        <a:rPr sz="1800" spc="-10" dirty="0">
                          <a:latin typeface="Calibri"/>
                          <a:cs typeface="Calibri"/>
                        </a:rPr>
                        <a:t>Notification </a:t>
                      </a:r>
                      <a:r>
                        <a:rPr sz="1800" dirty="0">
                          <a:latin typeface="Calibri"/>
                          <a:cs typeface="Calibri"/>
                        </a:rPr>
                        <a:t>to</a:t>
                      </a:r>
                      <a:r>
                        <a:rPr sz="1800" spc="-10" dirty="0">
                          <a:latin typeface="Calibri"/>
                          <a:cs typeface="Calibri"/>
                        </a:rPr>
                        <a:t> payors</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Medical</a:t>
                      </a:r>
                      <a:r>
                        <a:rPr sz="1800" spc="-50" dirty="0">
                          <a:latin typeface="Calibri"/>
                          <a:cs typeface="Calibri"/>
                        </a:rPr>
                        <a:t> </a:t>
                      </a:r>
                      <a:r>
                        <a:rPr sz="1800" spc="-10" dirty="0">
                          <a:latin typeface="Calibri"/>
                          <a:cs typeface="Calibri"/>
                        </a:rPr>
                        <a:t>Records</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4"/>
                  </a:ext>
                </a:extLst>
              </a:tr>
              <a:tr h="639445">
                <a:tc>
                  <a:txBody>
                    <a:bodyPr/>
                    <a:lstStyle/>
                    <a:p>
                      <a:pPr marL="90805" marR="185420">
                        <a:lnSpc>
                          <a:spcPct val="100000"/>
                        </a:lnSpc>
                        <a:spcBef>
                          <a:spcPts val="240"/>
                        </a:spcBef>
                      </a:pPr>
                      <a:r>
                        <a:rPr sz="1800" spc="-10" dirty="0">
                          <a:latin typeface="Calibri"/>
                          <a:cs typeface="Calibri"/>
                        </a:rPr>
                        <a:t>Patient</a:t>
                      </a:r>
                      <a:r>
                        <a:rPr sz="1800" spc="-40" dirty="0">
                          <a:latin typeface="Calibri"/>
                          <a:cs typeface="Calibri"/>
                        </a:rPr>
                        <a:t> </a:t>
                      </a:r>
                      <a:r>
                        <a:rPr sz="1800" spc="-10" dirty="0">
                          <a:latin typeface="Calibri"/>
                          <a:cs typeface="Calibri"/>
                        </a:rPr>
                        <a:t>Equipment,</a:t>
                      </a:r>
                      <a:r>
                        <a:rPr sz="1800" spc="-25" dirty="0">
                          <a:latin typeface="Calibri"/>
                          <a:cs typeface="Calibri"/>
                        </a:rPr>
                        <a:t> </a:t>
                      </a:r>
                      <a:r>
                        <a:rPr sz="1800" spc="-10" dirty="0">
                          <a:latin typeface="Calibri"/>
                          <a:cs typeface="Calibri"/>
                        </a:rPr>
                        <a:t>Supplies, </a:t>
                      </a:r>
                      <a:r>
                        <a:rPr sz="1800" dirty="0">
                          <a:latin typeface="Calibri"/>
                          <a:cs typeface="Calibri"/>
                        </a:rPr>
                        <a:t>and</a:t>
                      </a:r>
                      <a:r>
                        <a:rPr sz="1800" spc="-20" dirty="0">
                          <a:latin typeface="Calibri"/>
                          <a:cs typeface="Calibri"/>
                        </a:rPr>
                        <a:t> </a:t>
                      </a:r>
                      <a:r>
                        <a:rPr sz="1800" spc="-10" dirty="0">
                          <a:latin typeface="Calibri"/>
                          <a:cs typeface="Calibri"/>
                        </a:rPr>
                        <a:t>Pharmaceuticals</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377825" indent="-286385">
                        <a:lnSpc>
                          <a:spcPct val="100000"/>
                        </a:lnSpc>
                        <a:spcBef>
                          <a:spcPts val="240"/>
                        </a:spcBef>
                        <a:buFont typeface="Arial"/>
                        <a:buChar char="•"/>
                        <a:tabLst>
                          <a:tab pos="377825" algn="l"/>
                        </a:tabLst>
                      </a:pPr>
                      <a:r>
                        <a:rPr sz="1800" spc="-10" dirty="0">
                          <a:latin typeface="Calibri"/>
                          <a:cs typeface="Calibri"/>
                        </a:rPr>
                        <a:t>Personal</a:t>
                      </a:r>
                      <a:r>
                        <a:rPr sz="1800" spc="-60" dirty="0">
                          <a:latin typeface="Calibri"/>
                          <a:cs typeface="Calibri"/>
                        </a:rPr>
                        <a:t> </a:t>
                      </a:r>
                      <a:r>
                        <a:rPr sz="1800" dirty="0">
                          <a:latin typeface="Calibri"/>
                          <a:cs typeface="Calibri"/>
                        </a:rPr>
                        <a:t>belongings</a:t>
                      </a:r>
                      <a:r>
                        <a:rPr sz="1800" spc="-50" dirty="0">
                          <a:latin typeface="Calibri"/>
                          <a:cs typeface="Calibri"/>
                        </a:rPr>
                        <a:t> </a:t>
                      </a:r>
                      <a:r>
                        <a:rPr sz="1800" dirty="0">
                          <a:latin typeface="Calibri"/>
                          <a:cs typeface="Calibri"/>
                        </a:rPr>
                        <a:t>(patients</a:t>
                      </a:r>
                      <a:r>
                        <a:rPr sz="1800" spc="-60" dirty="0">
                          <a:latin typeface="Calibri"/>
                          <a:cs typeface="Calibri"/>
                        </a:rPr>
                        <a:t> </a:t>
                      </a:r>
                      <a:r>
                        <a:rPr sz="1800" dirty="0">
                          <a:latin typeface="Calibri"/>
                          <a:cs typeface="Calibri"/>
                        </a:rPr>
                        <a:t>and</a:t>
                      </a:r>
                      <a:r>
                        <a:rPr sz="1800" spc="-55" dirty="0">
                          <a:latin typeface="Calibri"/>
                          <a:cs typeface="Calibri"/>
                        </a:rPr>
                        <a:t> </a:t>
                      </a:r>
                      <a:r>
                        <a:rPr sz="1800" spc="-10" dirty="0">
                          <a:latin typeface="Calibri"/>
                          <a:cs typeface="Calibri"/>
                        </a:rPr>
                        <a:t>staff)</a:t>
                      </a:r>
                      <a:endParaRPr sz="1800">
                        <a:latin typeface="Calibri"/>
                        <a:cs typeface="Calibri"/>
                      </a:endParaRPr>
                    </a:p>
                    <a:p>
                      <a:pPr marL="377825" indent="-286385">
                        <a:lnSpc>
                          <a:spcPct val="100000"/>
                        </a:lnSpc>
                        <a:buFont typeface="Arial"/>
                        <a:buChar char="•"/>
                        <a:tabLst>
                          <a:tab pos="377825" algn="l"/>
                        </a:tabLst>
                      </a:pPr>
                      <a:r>
                        <a:rPr sz="1800" dirty="0">
                          <a:latin typeface="Calibri"/>
                          <a:cs typeface="Calibri"/>
                        </a:rPr>
                        <a:t>Medical</a:t>
                      </a:r>
                      <a:r>
                        <a:rPr sz="1800" spc="-35" dirty="0">
                          <a:latin typeface="Calibri"/>
                          <a:cs typeface="Calibri"/>
                        </a:rPr>
                        <a:t> </a:t>
                      </a:r>
                      <a:r>
                        <a:rPr sz="1800" dirty="0">
                          <a:latin typeface="Calibri"/>
                          <a:cs typeface="Calibri"/>
                        </a:rPr>
                        <a:t>supplies</a:t>
                      </a:r>
                      <a:r>
                        <a:rPr sz="1800" spc="-40" dirty="0">
                          <a:latin typeface="Calibri"/>
                          <a:cs typeface="Calibri"/>
                        </a:rPr>
                        <a:t> </a:t>
                      </a:r>
                      <a:r>
                        <a:rPr sz="1800" dirty="0">
                          <a:latin typeface="Calibri"/>
                          <a:cs typeface="Calibri"/>
                        </a:rPr>
                        <a:t>and</a:t>
                      </a:r>
                      <a:r>
                        <a:rPr sz="1800" spc="-50" dirty="0">
                          <a:latin typeface="Calibri"/>
                          <a:cs typeface="Calibri"/>
                        </a:rPr>
                        <a:t> </a:t>
                      </a:r>
                      <a:r>
                        <a:rPr sz="1800" spc="-10" dirty="0">
                          <a:latin typeface="Calibri"/>
                          <a:cs typeface="Calibri"/>
                        </a:rPr>
                        <a:t>equipment</a:t>
                      </a:r>
                      <a:endParaRPr sz="180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FC7D8-A0D9-8D1C-F12A-BE81607EF38A}"/>
              </a:ext>
            </a:extLst>
          </p:cNvPr>
          <p:cNvSpPr>
            <a:spLocks noGrp="1"/>
          </p:cNvSpPr>
          <p:nvPr>
            <p:ph type="title"/>
          </p:nvPr>
        </p:nvSpPr>
        <p:spPr>
          <a:xfrm>
            <a:off x="838200" y="365125"/>
            <a:ext cx="10515600" cy="1899903"/>
          </a:xfrm>
        </p:spPr>
        <p:txBody>
          <a:bodyPr>
            <a:normAutofit/>
          </a:bodyPr>
          <a:lstStyle/>
          <a:p>
            <a:r>
              <a:rPr lang="en-US">
                <a:effectLst>
                  <a:outerShdw blurRad="38100" dist="38100" dir="2700000" algn="tl">
                    <a:srgbClr val="000000">
                      <a:alpha val="43137"/>
                    </a:srgbClr>
                  </a:outerShdw>
                </a:effectLst>
              </a:rPr>
              <a:t>NYPD and NYC DEP</a:t>
            </a:r>
          </a:p>
        </p:txBody>
      </p:sp>
      <p:sp>
        <p:nvSpPr>
          <p:cNvPr id="3" name="Content Placeholder 2">
            <a:extLst>
              <a:ext uri="{FF2B5EF4-FFF2-40B4-BE49-F238E27FC236}">
                <a16:creationId xmlns:a16="http://schemas.microsoft.com/office/drawing/2014/main" id="{DF3D3644-3551-B77C-6E6A-1E6033752C2B}"/>
              </a:ext>
            </a:extLst>
          </p:cNvPr>
          <p:cNvSpPr>
            <a:spLocks noGrp="1"/>
          </p:cNvSpPr>
          <p:nvPr>
            <p:ph idx="1"/>
          </p:nvPr>
        </p:nvSpPr>
        <p:spPr>
          <a:xfrm>
            <a:off x="838200" y="1882700"/>
            <a:ext cx="10515600" cy="4026530"/>
          </a:xfrm>
          <a:solidFill>
            <a:schemeClr val="accent4">
              <a:lumMod val="20000"/>
              <a:lumOff val="80000"/>
            </a:schemeClr>
          </a:solidFill>
        </p:spPr>
        <p:txBody>
          <a:bodyPr vert="horz" lIns="91440" tIns="45720" rIns="91440" bIns="45720" rtlCol="0" anchor="t">
            <a:normAutofit lnSpcReduction="10000"/>
          </a:bodyPr>
          <a:lstStyle/>
          <a:p>
            <a:r>
              <a:rPr lang="en-US" sz="3200" b="1" dirty="0">
                <a:solidFill>
                  <a:srgbClr val="002060"/>
                </a:solidFill>
              </a:rPr>
              <a:t>NYPD</a:t>
            </a:r>
            <a:r>
              <a:rPr lang="en-US" dirty="0"/>
              <a:t> will</a:t>
            </a:r>
          </a:p>
          <a:p>
            <a:pPr lvl="1"/>
            <a:r>
              <a:rPr lang="en-US" dirty="0"/>
              <a:t>Control ingress/egress to the incident site.</a:t>
            </a:r>
          </a:p>
          <a:p>
            <a:pPr lvl="1"/>
            <a:r>
              <a:rPr lang="en-US" dirty="0"/>
              <a:t>Conduct the criminal investigation of incident along w/ FBI and the Department of Homeland Security.</a:t>
            </a:r>
            <a:endParaRPr lang="en-US" dirty="0">
              <a:ea typeface="Calibri"/>
              <a:cs typeface="Calibri"/>
            </a:endParaRPr>
          </a:p>
          <a:p>
            <a:pPr lvl="1"/>
            <a:r>
              <a:rPr lang="en-US" dirty="0"/>
              <a:t>Can also supply rad readings.</a:t>
            </a:r>
            <a:endParaRPr lang="en-US" dirty="0">
              <a:ea typeface="Calibri"/>
              <a:cs typeface="Calibri"/>
            </a:endParaRPr>
          </a:p>
          <a:p>
            <a:r>
              <a:rPr lang="en-US" sz="3200" b="1" dirty="0">
                <a:solidFill>
                  <a:srgbClr val="002060"/>
                </a:solidFill>
              </a:rPr>
              <a:t>DEP</a:t>
            </a:r>
            <a:r>
              <a:rPr lang="en-US" dirty="0">
                <a:solidFill>
                  <a:srgbClr val="0070C0"/>
                </a:solidFill>
              </a:rPr>
              <a:t> </a:t>
            </a:r>
            <a:r>
              <a:rPr lang="en-US" dirty="0"/>
              <a:t>provides </a:t>
            </a:r>
          </a:p>
          <a:p>
            <a:pPr lvl="1"/>
            <a:r>
              <a:rPr lang="en-US" dirty="0"/>
              <a:t>Response team* equipped with radiation detectors. </a:t>
            </a:r>
          </a:p>
          <a:p>
            <a:pPr lvl="1"/>
            <a:r>
              <a:rPr lang="en-US" dirty="0"/>
              <a:t>M</a:t>
            </a:r>
            <a:r>
              <a:rPr lang="en-US" dirty="0">
                <a:solidFill>
                  <a:srgbClr val="002060"/>
                </a:solidFill>
              </a:rPr>
              <a:t>obile</a:t>
            </a:r>
            <a:r>
              <a:rPr lang="en-US" dirty="0"/>
              <a:t> lab devoted to Chem/Bio/Rad incidents  </a:t>
            </a:r>
          </a:p>
          <a:p>
            <a:pPr lvl="1"/>
            <a:r>
              <a:rPr lang="en-US" dirty="0"/>
              <a:t>Data from fixed station radiological &amp; wind monitors around NYC </a:t>
            </a:r>
          </a:p>
          <a:p>
            <a:pPr marL="0" indent="0">
              <a:buNone/>
            </a:pPr>
            <a:r>
              <a:rPr lang="en-US" dirty="0"/>
              <a:t>*</a:t>
            </a:r>
            <a:r>
              <a:rPr lang="en-US" sz="2000" dirty="0"/>
              <a:t>Division of Emergency Response &amp; Technical Assessment (DERTA)</a:t>
            </a:r>
          </a:p>
          <a:p>
            <a:pPr marL="0" indent="0">
              <a:buNone/>
            </a:pPr>
            <a:endParaRPr lang="en-US" dirty="0"/>
          </a:p>
        </p:txBody>
      </p:sp>
    </p:spTree>
    <p:extLst>
      <p:ext uri="{BB962C8B-B14F-4D97-AF65-F5344CB8AC3E}">
        <p14:creationId xmlns:p14="http://schemas.microsoft.com/office/powerpoint/2010/main" val="4309901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9574-74DB-4FC8-9D64-3F399E3FC81E}"/>
              </a:ext>
            </a:extLst>
          </p:cNvPr>
          <p:cNvSpPr>
            <a:spLocks noGrp="1"/>
          </p:cNvSpPr>
          <p:nvPr>
            <p:ph type="ctrTitle"/>
          </p:nvPr>
        </p:nvSpPr>
        <p:spPr>
          <a:xfrm>
            <a:off x="7380409" y="743447"/>
            <a:ext cx="3973385" cy="3692028"/>
          </a:xfrm>
          <a:noFill/>
        </p:spPr>
        <p:txBody>
          <a:bodyPr>
            <a:normAutofit/>
          </a:bodyPr>
          <a:lstStyle/>
          <a:p>
            <a:pPr algn="l"/>
            <a:r>
              <a:rPr lang="en-US" sz="5200" dirty="0"/>
              <a:t>March 2025 EPS Meeting</a:t>
            </a:r>
          </a:p>
        </p:txBody>
      </p:sp>
      <p:sp>
        <p:nvSpPr>
          <p:cNvPr id="3" name="Subtitle 2">
            <a:extLst>
              <a:ext uri="{FF2B5EF4-FFF2-40B4-BE49-F238E27FC236}">
                <a16:creationId xmlns:a16="http://schemas.microsoft.com/office/drawing/2014/main" id="{8655E9A9-A0A0-4D96-B52D-2E48CC056192}"/>
              </a:ext>
            </a:extLst>
          </p:cNvPr>
          <p:cNvSpPr>
            <a:spLocks noGrp="1"/>
          </p:cNvSpPr>
          <p:nvPr>
            <p:ph type="subTitle" idx="1"/>
          </p:nvPr>
        </p:nvSpPr>
        <p:spPr>
          <a:xfrm>
            <a:off x="7380409" y="4629235"/>
            <a:ext cx="3973387" cy="1485319"/>
          </a:xfrm>
          <a:noFill/>
        </p:spPr>
        <p:txBody>
          <a:bodyPr>
            <a:normAutofit/>
          </a:bodyPr>
          <a:lstStyle/>
          <a:p>
            <a:pPr algn="l"/>
            <a:r>
              <a:rPr lang="en-US" dirty="0"/>
              <a:t>Greg Wayrich, EMT-P</a:t>
            </a:r>
          </a:p>
          <a:p>
            <a:pPr algn="l"/>
            <a:r>
              <a:rPr lang="en-US" dirty="0"/>
              <a:t>Chair, BQEPC, </a:t>
            </a:r>
          </a:p>
          <a:p>
            <a:pPr algn="l"/>
            <a:r>
              <a:rPr lang="en-US" dirty="0"/>
              <a:t>EPC, NYP Queens</a:t>
            </a:r>
          </a:p>
        </p:txBody>
      </p:sp>
      <p:pic>
        <p:nvPicPr>
          <p:cNvPr id="5" name="Picture 4" descr="Logo&#10;&#10;Description automatically generated">
            <a:extLst>
              <a:ext uri="{FF2B5EF4-FFF2-40B4-BE49-F238E27FC236}">
                <a16:creationId xmlns:a16="http://schemas.microsoft.com/office/drawing/2014/main" id="{255A751F-F3D2-4B34-A310-684A5BC50516}"/>
              </a:ext>
            </a:extLst>
          </p:cNvPr>
          <p:cNvPicPr>
            <a:picLocks noChangeAspect="1"/>
          </p:cNvPicPr>
          <p:nvPr/>
        </p:nvPicPr>
        <p:blipFill rotWithShape="1">
          <a:blip r:embed="R6d7eea92b5f946d8">
            <a:extLst>
              <a:ext uri="{28A0092B-C50C-407E-A947-70E740481C1C}">
                <a14:useLocalDpi xmlns:a14="http://schemas.microsoft.com/office/drawing/2010/main" val="0"/>
              </a:ext>
            </a:extLst>
          </a:blip>
          <a:srcRect r="330" b="2"/>
          <a:stretch/>
        </p:blipFill>
        <p:spPr>
          <a:xfrm>
            <a:off x="21" y="10"/>
            <a:ext cx="6992881" cy="6857991"/>
          </a:xfrm>
          <a:prstGeom prst="rect">
            <a:avLst/>
          </a:prstGeom>
        </p:spPr>
      </p:pic>
    </p:spTree>
    <p:extLst>
      <p:ext uri="{BB962C8B-B14F-4D97-AF65-F5344CB8AC3E}">
        <p14:creationId xmlns:p14="http://schemas.microsoft.com/office/powerpoint/2010/main" val="3405179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239557"/>
          </a:xfrm>
        </p:spPr>
        <p:txBody>
          <a:bodyPr>
            <a:normAutofit fontScale="90000"/>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normAutofit fontScale="92500" lnSpcReduction="20000"/>
          </a:bodyPr>
          <a:lstStyle/>
          <a:p>
            <a:endParaRPr lang="en-US" dirty="0"/>
          </a:p>
          <a:p>
            <a:endParaRPr lang="en-US" dirty="0"/>
          </a:p>
          <a:p>
            <a:endParaRPr lang="en-US" dirty="0"/>
          </a:p>
          <a:p>
            <a:r>
              <a:rPr lang="en-US" dirty="0"/>
              <a:t>Rosen Shingle Creek – Orlando, FL</a:t>
            </a:r>
          </a:p>
          <a:p>
            <a:r>
              <a:rPr lang="en-US" dirty="0"/>
              <a:t>1200+ Attendees</a:t>
            </a:r>
          </a:p>
          <a:p>
            <a:r>
              <a:rPr lang="en-US" dirty="0"/>
              <a:t>50+ Vendors</a:t>
            </a:r>
          </a:p>
          <a:p>
            <a:r>
              <a:rPr lang="en-US" dirty="0"/>
              <a:t>3 Days of Conference content</a:t>
            </a:r>
          </a:p>
          <a:p>
            <a:r>
              <a:rPr lang="en-US" dirty="0"/>
              <a:t>BQEPC/PDC/NYC HCC presence</a:t>
            </a:r>
          </a:p>
          <a:p>
            <a:r>
              <a:rPr lang="en-US" dirty="0"/>
              <a:t>Networking and best practices </a:t>
            </a:r>
          </a:p>
          <a:p>
            <a:r>
              <a:rPr lang="en-US" dirty="0"/>
              <a:t>Federal partners/ASPR </a:t>
            </a:r>
          </a:p>
          <a:p>
            <a:pPr marL="0" indent="0">
              <a:buNone/>
            </a:pPr>
            <a:endParaRPr lang="en-US" dirty="0"/>
          </a:p>
        </p:txBody>
      </p:sp>
      <p:pic>
        <p:nvPicPr>
          <p:cNvPr id="4" name="Picture 3">
            <a:extLst>
              <a:ext uri="{FF2B5EF4-FFF2-40B4-BE49-F238E27FC236}">
                <a16:creationId xmlns:a16="http://schemas.microsoft.com/office/drawing/2014/main" id="{AF150F2C-DA92-CC17-942F-BA9914023A36}"/>
              </a:ext>
            </a:extLst>
          </p:cNvPr>
          <p:cNvPicPr>
            <a:picLocks noChangeAspect="1"/>
          </p:cNvPicPr>
          <p:nvPr/>
        </p:nvPicPr>
        <p:blipFill>
          <a:blip r:embed="R77703704f49341de"/>
          <a:stretch>
            <a:fillRect/>
          </a:stretch>
        </p:blipFill>
        <p:spPr>
          <a:xfrm>
            <a:off x="354978" y="1488140"/>
            <a:ext cx="11482044" cy="1308847"/>
          </a:xfrm>
          <a:prstGeom prst="rect">
            <a:avLst/>
          </a:prstGeom>
        </p:spPr>
      </p:pic>
    </p:spTree>
    <p:extLst>
      <p:ext uri="{BB962C8B-B14F-4D97-AF65-F5344CB8AC3E}">
        <p14:creationId xmlns:p14="http://schemas.microsoft.com/office/powerpoint/2010/main" val="1241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325563"/>
          </a:xfrm>
        </p:spPr>
        <p:txBody>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lstStyle/>
          <a:p>
            <a:pPr marL="0" indent="0" algn="ctr">
              <a:buNone/>
            </a:pPr>
            <a:r>
              <a:rPr lang="en-US" u="sng" dirty="0"/>
              <a:t>Key Takeaways</a:t>
            </a:r>
          </a:p>
          <a:p>
            <a:pPr marL="0" indent="0" algn="ctr">
              <a:buNone/>
            </a:pPr>
            <a:endParaRPr lang="en-US" u="sng" dirty="0"/>
          </a:p>
          <a:p>
            <a:r>
              <a:rPr lang="en-US" dirty="0"/>
              <a:t>Keynote: Positive Mindset and Building Resilience for Life by Brandon Webb, Former Navy Seal and Current Author</a:t>
            </a:r>
          </a:p>
          <a:p>
            <a:r>
              <a:rPr lang="en-US" dirty="0"/>
              <a:t>General Session on MCI – Ybor City Shooting: Chief Christopher Shipp, Major Eric DeFelice</a:t>
            </a:r>
          </a:p>
          <a:p>
            <a:r>
              <a:rPr lang="en-US" dirty="0"/>
              <a:t>Address by Jennifer Pitcher, Exec. Dir. MESH</a:t>
            </a:r>
          </a:p>
          <a:p>
            <a:r>
              <a:rPr lang="en-US" dirty="0"/>
              <a:t>Dr. Mike </a:t>
            </a:r>
            <a:r>
              <a:rPr lang="en-US" dirty="0" err="1"/>
              <a:t>Frogel</a:t>
            </a:r>
            <a:r>
              <a:rPr lang="en-US" dirty="0"/>
              <a:t> Memorial Dinner</a:t>
            </a:r>
          </a:p>
          <a:p>
            <a:endParaRPr lang="en-US" dirty="0"/>
          </a:p>
        </p:txBody>
      </p:sp>
    </p:spTree>
    <p:extLst>
      <p:ext uri="{BB962C8B-B14F-4D97-AF65-F5344CB8AC3E}">
        <p14:creationId xmlns:p14="http://schemas.microsoft.com/office/powerpoint/2010/main" val="1246304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325563"/>
          </a:xfrm>
        </p:spPr>
        <p:txBody>
          <a:bodyPr/>
          <a:lstStyle/>
          <a:p>
            <a:pPr algn="ctr"/>
            <a:r>
              <a:rPr lang="en-US" b="1" dirty="0"/>
              <a:t>National Healthcare Coalition Preparedness Conference </a:t>
            </a:r>
          </a:p>
        </p:txBody>
      </p:sp>
      <p:sp>
        <p:nvSpPr>
          <p:cNvPr id="4" name="Content Placeholder 3">
            <a:extLst>
              <a:ext uri="{FF2B5EF4-FFF2-40B4-BE49-F238E27FC236}">
                <a16:creationId xmlns:a16="http://schemas.microsoft.com/office/drawing/2014/main" id="{0DE285D7-9AEB-DFCF-9D6A-D1479F9C2445}"/>
              </a:ext>
            </a:extLst>
          </p:cNvPr>
          <p:cNvSpPr>
            <a:spLocks noGrp="1"/>
          </p:cNvSpPr>
          <p:nvPr>
            <p:ph idx="1"/>
          </p:nvPr>
        </p:nvSpPr>
        <p:spPr/>
        <p:txBody>
          <a:bodyPr/>
          <a:lstStyle/>
          <a:p>
            <a:r>
              <a:rPr lang="en-US" dirty="0"/>
              <a:t>BQEPC Attendees:</a:t>
            </a:r>
          </a:p>
          <a:p>
            <a:endParaRPr lang="en-US" dirty="0"/>
          </a:p>
          <a:p>
            <a:pPr lvl="1"/>
            <a:r>
              <a:rPr lang="en-US" dirty="0"/>
              <a:t>Greg Wayrich, NYP Queens, Chair – BQEPC</a:t>
            </a:r>
          </a:p>
          <a:p>
            <a:pPr marL="457200" lvl="1" indent="0">
              <a:buNone/>
            </a:pPr>
            <a:endParaRPr lang="en-US" dirty="0"/>
          </a:p>
          <a:p>
            <a:pPr lvl="1"/>
            <a:r>
              <a:rPr lang="en-US" dirty="0"/>
              <a:t>John Jermyn, Maimonides MC/PDC, Vice Chair - BQEPC</a:t>
            </a:r>
          </a:p>
          <a:p>
            <a:pPr marL="457200" lvl="1" indent="0">
              <a:buNone/>
            </a:pPr>
            <a:endParaRPr lang="en-US" dirty="0"/>
          </a:p>
          <a:p>
            <a:pPr lvl="1"/>
            <a:r>
              <a:rPr lang="en-US" dirty="0"/>
              <a:t>Jose Rodriguez, NYC H&amp;H-Coler, Treasurer - BQEPC</a:t>
            </a:r>
          </a:p>
          <a:p>
            <a:pPr lvl="1"/>
            <a:endParaRPr lang="en-US" dirty="0"/>
          </a:p>
          <a:p>
            <a:pPr lvl="1"/>
            <a:endParaRPr lang="en-US" dirty="0"/>
          </a:p>
        </p:txBody>
      </p:sp>
    </p:spTree>
    <p:extLst>
      <p:ext uri="{BB962C8B-B14F-4D97-AF65-F5344CB8AC3E}">
        <p14:creationId xmlns:p14="http://schemas.microsoft.com/office/powerpoint/2010/main" val="23924258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a:xfrm>
            <a:off x="1211425" y="365125"/>
            <a:ext cx="10515600" cy="1325563"/>
          </a:xfrm>
        </p:spPr>
        <p:txBody>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lstStyle/>
          <a:p>
            <a:pPr marL="0" indent="0" algn="ctr">
              <a:buNone/>
            </a:pPr>
            <a:r>
              <a:rPr lang="en-US" u="sng" dirty="0"/>
              <a:t>Key Takeaways</a:t>
            </a:r>
          </a:p>
          <a:p>
            <a:pPr marL="0" indent="0" algn="ctr">
              <a:buNone/>
            </a:pPr>
            <a:endParaRPr lang="en-US" u="sng" dirty="0"/>
          </a:p>
          <a:p>
            <a:r>
              <a:rPr lang="en-US" dirty="0"/>
              <a:t>The NHCPC conducts a great event.</a:t>
            </a:r>
          </a:p>
          <a:p>
            <a:pPr marL="0" indent="0">
              <a:buNone/>
            </a:pPr>
            <a:endParaRPr lang="en-US" dirty="0"/>
          </a:p>
          <a:p>
            <a:r>
              <a:rPr lang="en-US" dirty="0"/>
              <a:t>Exhibitors were very engaged (Grainger, AHEPP)</a:t>
            </a:r>
          </a:p>
          <a:p>
            <a:pPr marL="0" indent="0">
              <a:buNone/>
            </a:pPr>
            <a:endParaRPr lang="en-US" dirty="0"/>
          </a:p>
          <a:p>
            <a:r>
              <a:rPr lang="en-US" dirty="0"/>
              <a:t>Networking opportunities</a:t>
            </a:r>
          </a:p>
          <a:p>
            <a:endParaRPr lang="en-US" dirty="0"/>
          </a:p>
          <a:p>
            <a:endParaRPr lang="en-US" dirty="0"/>
          </a:p>
        </p:txBody>
      </p:sp>
    </p:spTree>
    <p:extLst>
      <p:ext uri="{BB962C8B-B14F-4D97-AF65-F5344CB8AC3E}">
        <p14:creationId xmlns:p14="http://schemas.microsoft.com/office/powerpoint/2010/main" val="565953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4714-A1E7-4A5A-8727-297997807C41}"/>
              </a:ext>
            </a:extLst>
          </p:cNvPr>
          <p:cNvSpPr>
            <a:spLocks noGrp="1"/>
          </p:cNvSpPr>
          <p:nvPr>
            <p:ph type="title"/>
          </p:nvPr>
        </p:nvSpPr>
        <p:spPr/>
        <p:txBody>
          <a:bodyPr/>
          <a:lstStyle/>
          <a:p>
            <a:pPr algn="ctr"/>
            <a:r>
              <a:rPr lang="en-US" b="1" dirty="0"/>
              <a:t>National Healthcare Coalition Preparedness Conference </a:t>
            </a:r>
          </a:p>
        </p:txBody>
      </p:sp>
      <p:sp>
        <p:nvSpPr>
          <p:cNvPr id="3" name="Content Placeholder 2">
            <a:extLst>
              <a:ext uri="{FF2B5EF4-FFF2-40B4-BE49-F238E27FC236}">
                <a16:creationId xmlns:a16="http://schemas.microsoft.com/office/drawing/2014/main" id="{385728B5-66A6-470E-BB8C-D93DCE938EDA}"/>
              </a:ext>
            </a:extLst>
          </p:cNvPr>
          <p:cNvSpPr>
            <a:spLocks noGrp="1"/>
          </p:cNvSpPr>
          <p:nvPr>
            <p:ph idx="1"/>
          </p:nvPr>
        </p:nvSpPr>
        <p:spPr/>
        <p:txBody>
          <a:bodyPr/>
          <a:lstStyle/>
          <a:p>
            <a:pPr marL="0" indent="0" algn="ctr">
              <a:buNone/>
            </a:pPr>
            <a:r>
              <a:rPr lang="en-US" b="1" i="0" dirty="0">
                <a:solidFill>
                  <a:srgbClr val="002C5D"/>
                </a:solidFill>
                <a:effectLst/>
                <a:latin typeface="Roboto" panose="02000000000000000000" pitchFamily="2" charset="0"/>
              </a:rPr>
              <a:t>SAVE THE DATE FOR #NHCPC25</a:t>
            </a:r>
            <a:endParaRPr lang="en-US" u="sng" dirty="0"/>
          </a:p>
        </p:txBody>
      </p:sp>
      <p:pic>
        <p:nvPicPr>
          <p:cNvPr id="4" name="Picture 3">
            <a:extLst>
              <a:ext uri="{FF2B5EF4-FFF2-40B4-BE49-F238E27FC236}">
                <a16:creationId xmlns:a16="http://schemas.microsoft.com/office/drawing/2014/main" id="{17D577D5-1F4A-A445-5EF8-AB493A4F1DB5}"/>
              </a:ext>
            </a:extLst>
          </p:cNvPr>
          <p:cNvPicPr>
            <a:picLocks noChangeAspect="1"/>
          </p:cNvPicPr>
          <p:nvPr/>
        </p:nvPicPr>
        <p:blipFill>
          <a:blip r:embed="Rc919fac66d0841ea"/>
          <a:stretch>
            <a:fillRect/>
          </a:stretch>
        </p:blipFill>
        <p:spPr>
          <a:xfrm>
            <a:off x="0" y="3049115"/>
            <a:ext cx="12192000" cy="1904357"/>
          </a:xfrm>
          <a:prstGeom prst="rect">
            <a:avLst/>
          </a:prstGeom>
        </p:spPr>
      </p:pic>
    </p:spTree>
    <p:extLst>
      <p:ext uri="{BB962C8B-B14F-4D97-AF65-F5344CB8AC3E}">
        <p14:creationId xmlns:p14="http://schemas.microsoft.com/office/powerpoint/2010/main" val="3237911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FF789-4515-4218-B179-297ED280434E}"/>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800" b="1" dirty="0">
                <a:solidFill>
                  <a:schemeClr val="accent1"/>
                </a:solidFill>
              </a:rPr>
              <a:t>QUESTIONS?</a:t>
            </a:r>
          </a:p>
        </p:txBody>
      </p:sp>
    </p:spTree>
    <p:extLst>
      <p:ext uri="{BB962C8B-B14F-4D97-AF65-F5344CB8AC3E}">
        <p14:creationId xmlns:p14="http://schemas.microsoft.com/office/powerpoint/2010/main" val="17955001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8082-C53D-4E8C-98BA-893FC93E9442}"/>
              </a:ext>
            </a:extLst>
          </p:cNvPr>
          <p:cNvSpPr>
            <a:spLocks noGrp="1"/>
          </p:cNvSpPr>
          <p:nvPr>
            <p:ph type="ctrTitle"/>
          </p:nvPr>
        </p:nvSpPr>
        <p:spPr>
          <a:xfrm>
            <a:off x="1583473" y="840059"/>
            <a:ext cx="9419064" cy="343643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b="1" dirty="0"/>
            </a:br>
            <a:r>
              <a:rPr lang="en-US" b="1" dirty="0"/>
              <a:t>Ready and Resilient</a:t>
            </a:r>
            <a:br>
              <a:rPr lang="en-US" b="1" dirty="0"/>
            </a:br>
            <a:r>
              <a:rPr lang="en-US" sz="4400" b="1" dirty="0"/>
              <a:t>Healthcare Business Continuity</a:t>
            </a:r>
            <a:br>
              <a:rPr lang="en-US" sz="4900" b="1" dirty="0"/>
            </a:br>
            <a:br>
              <a:rPr lang="en-US" sz="4900" b="1" dirty="0"/>
            </a:br>
            <a:r>
              <a:rPr lang="en-US" sz="2700" b="1" dirty="0"/>
              <a:t>Greg Wayrich</a:t>
            </a:r>
            <a:br>
              <a:rPr lang="en-US" sz="2700" b="1" dirty="0"/>
            </a:br>
            <a:r>
              <a:rPr lang="en-US" sz="2700" b="1" dirty="0"/>
              <a:t>Chair, BQEPC </a:t>
            </a:r>
            <a:br>
              <a:rPr lang="en-US" sz="4000" b="1" dirty="0"/>
            </a:br>
            <a:br>
              <a:rPr lang="en-US" sz="4000" b="1" dirty="0"/>
            </a:br>
            <a:r>
              <a:rPr lang="en-US" sz="2000" dirty="0"/>
              <a:t>(Summary from presentation from Ralph Nazzaro/Kristopher Mattson, Atlanta, GA)</a:t>
            </a:r>
            <a:br>
              <a:rPr lang="en-US" sz="4000" dirty="0"/>
            </a:br>
            <a:endParaRPr lang="en-US" sz="4000" dirty="0"/>
          </a:p>
        </p:txBody>
      </p:sp>
      <p:sp>
        <p:nvSpPr>
          <p:cNvPr id="3" name="Subtitle 2">
            <a:extLst>
              <a:ext uri="{FF2B5EF4-FFF2-40B4-BE49-F238E27FC236}">
                <a16:creationId xmlns:a16="http://schemas.microsoft.com/office/drawing/2014/main" id="{29ECC140-CA3B-4A0A-8F5D-943BBFFB2BE8}"/>
              </a:ext>
            </a:extLst>
          </p:cNvPr>
          <p:cNvSpPr>
            <a:spLocks noGrp="1"/>
          </p:cNvSpPr>
          <p:nvPr>
            <p:ph type="subTitle" idx="1"/>
          </p:nvPr>
        </p:nvSpPr>
        <p:spPr>
          <a:xfrm>
            <a:off x="1397620" y="4553609"/>
            <a:ext cx="9144000" cy="1655762"/>
          </a:xfrm>
        </p:spPr>
        <p:txBody>
          <a:bodyPr>
            <a:normAutofit fontScale="70000" lnSpcReduction="20000"/>
          </a:bodyPr>
          <a:lstStyle/>
          <a:p>
            <a:r>
              <a:rPr lang="en-US" sz="4000" dirty="0"/>
              <a:t>National Healthcare Coalition</a:t>
            </a:r>
            <a:br>
              <a:rPr lang="en-US" sz="4000" dirty="0"/>
            </a:br>
            <a:r>
              <a:rPr lang="en-US" sz="4000" dirty="0"/>
              <a:t>Preparedness Conference</a:t>
            </a:r>
          </a:p>
          <a:p>
            <a:r>
              <a:rPr lang="en-US" sz="4000" dirty="0"/>
              <a:t>Dec 10-12, 2024</a:t>
            </a:r>
          </a:p>
          <a:p>
            <a:r>
              <a:rPr lang="en-US" sz="4000" dirty="0"/>
              <a:t>Orlando, FL</a:t>
            </a:r>
          </a:p>
        </p:txBody>
      </p:sp>
      <p:pic>
        <p:nvPicPr>
          <p:cNvPr id="4" name="Picture 3" descr="Logo&#10;&#10;Description automatically generated">
            <a:extLst>
              <a:ext uri="{FF2B5EF4-FFF2-40B4-BE49-F238E27FC236}">
                <a16:creationId xmlns:a16="http://schemas.microsoft.com/office/drawing/2014/main" id="{FD11A58E-DAA9-98A0-BD56-1F3D6DE0DAF9}"/>
              </a:ext>
            </a:extLst>
          </p:cNvPr>
          <p:cNvPicPr>
            <a:picLocks noChangeAspect="1"/>
          </p:cNvPicPr>
          <p:nvPr/>
        </p:nvPicPr>
        <p:blipFill rotWithShape="1">
          <a:blip r:embed="R1934e2826f2e4ec7">
            <a:extLst>
              <a:ext uri="{28A0092B-C50C-407E-A947-70E740481C1C}">
                <a14:useLocalDpi xmlns:a14="http://schemas.microsoft.com/office/drawing/2010/main" val="0"/>
              </a:ext>
            </a:extLst>
          </a:blip>
          <a:srcRect r="330" b="2"/>
          <a:stretch/>
        </p:blipFill>
        <p:spPr>
          <a:xfrm>
            <a:off x="0" y="160317"/>
            <a:ext cx="1502229" cy="1473252"/>
          </a:xfrm>
          <a:prstGeom prst="rect">
            <a:avLst/>
          </a:prstGeom>
        </p:spPr>
      </p:pic>
      <p:sp>
        <p:nvSpPr>
          <p:cNvPr id="5" name="Footer Placeholder 4">
            <a:extLst>
              <a:ext uri="{FF2B5EF4-FFF2-40B4-BE49-F238E27FC236}">
                <a16:creationId xmlns:a16="http://schemas.microsoft.com/office/drawing/2014/main" id="{3AC90092-6DB1-271C-8DCC-EA57F36EDE6F}"/>
              </a:ext>
            </a:extLst>
          </p:cNvPr>
          <p:cNvSpPr>
            <a:spLocks noGrp="1"/>
          </p:cNvSpPr>
          <p:nvPr>
            <p:ph type="ftr" sz="quarter" idx="11"/>
          </p:nvPr>
        </p:nvSpPr>
        <p:spPr/>
        <p:txBody>
          <a:bodyPr/>
          <a:lstStyle/>
          <a:p>
            <a:r>
              <a:rPr lang="en-US"/>
              <a:t>BQEPC - Borough of Queens Emergency Preparedness Coalition</a:t>
            </a:r>
          </a:p>
        </p:txBody>
      </p:sp>
    </p:spTree>
    <p:extLst>
      <p:ext uri="{BB962C8B-B14F-4D97-AF65-F5344CB8AC3E}">
        <p14:creationId xmlns:p14="http://schemas.microsoft.com/office/powerpoint/2010/main" val="17127187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3B27-9B68-4D1E-92CA-F66F7FFF3B62}"/>
              </a:ext>
            </a:extLst>
          </p:cNvPr>
          <p:cNvSpPr>
            <a:spLocks noGrp="1"/>
          </p:cNvSpPr>
          <p:nvPr>
            <p:ph type="title"/>
          </p:nvPr>
        </p:nvSpPr>
        <p:spPr/>
        <p:txBody>
          <a:bodyPr/>
          <a:lstStyle/>
          <a:p>
            <a:r>
              <a:rPr lang="en-US" b="1" dirty="0"/>
              <a:t>Discussion Topics</a:t>
            </a:r>
          </a:p>
        </p:txBody>
      </p:sp>
      <p:sp>
        <p:nvSpPr>
          <p:cNvPr id="3" name="Content Placeholder 2">
            <a:extLst>
              <a:ext uri="{FF2B5EF4-FFF2-40B4-BE49-F238E27FC236}">
                <a16:creationId xmlns:a16="http://schemas.microsoft.com/office/drawing/2014/main" id="{D8EACCF9-05E8-41D9-9FB5-EE97418FF189}"/>
              </a:ext>
            </a:extLst>
          </p:cNvPr>
          <p:cNvSpPr>
            <a:spLocks noGrp="1"/>
          </p:cNvSpPr>
          <p:nvPr>
            <p:ph idx="1"/>
          </p:nvPr>
        </p:nvSpPr>
        <p:spPr/>
        <p:txBody>
          <a:bodyPr/>
          <a:lstStyle/>
          <a:p>
            <a:pPr marL="0" indent="0">
              <a:buNone/>
            </a:pPr>
            <a:r>
              <a:rPr lang="en-US" dirty="0"/>
              <a:t>•	Continuity of Operations Vs. Business Continuity</a:t>
            </a:r>
          </a:p>
          <a:p>
            <a:pPr marL="0" indent="0">
              <a:buNone/>
            </a:pPr>
            <a:r>
              <a:rPr lang="en-US" dirty="0"/>
              <a:t>		</a:t>
            </a:r>
            <a:r>
              <a:rPr lang="en-US" sz="2400" dirty="0"/>
              <a:t>Essential Functions – Recovery to Normal</a:t>
            </a:r>
          </a:p>
          <a:p>
            <a:pPr marL="0" indent="0">
              <a:buNone/>
            </a:pPr>
            <a:endParaRPr lang="en-US" sz="2400" dirty="0"/>
          </a:p>
          <a:p>
            <a:pPr marL="0" indent="0">
              <a:buNone/>
            </a:pPr>
            <a:r>
              <a:rPr lang="en-US" dirty="0"/>
              <a:t>•	Requirements for TJC (13.01.01) and CMS</a:t>
            </a:r>
          </a:p>
          <a:p>
            <a:pPr marL="0" indent="0">
              <a:buNone/>
            </a:pPr>
            <a:endParaRPr lang="en-US" dirty="0"/>
          </a:p>
          <a:p>
            <a:pPr marL="0" indent="0">
              <a:buNone/>
            </a:pPr>
            <a:r>
              <a:rPr lang="en-US" dirty="0"/>
              <a:t>•	Planning, Development and Execution challenges</a:t>
            </a:r>
          </a:p>
        </p:txBody>
      </p:sp>
      <p:sp>
        <p:nvSpPr>
          <p:cNvPr id="4" name="Footer Placeholder 3">
            <a:extLst>
              <a:ext uri="{FF2B5EF4-FFF2-40B4-BE49-F238E27FC236}">
                <a16:creationId xmlns:a16="http://schemas.microsoft.com/office/drawing/2014/main" id="{361DD00F-F3D5-F423-BF29-8AA0CE16DF71}"/>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F6FCFBC8-AD06-ACD7-51A1-3880A96FB24E}"/>
              </a:ext>
            </a:extLst>
          </p:cNvPr>
          <p:cNvPicPr>
            <a:picLocks noChangeAspect="1"/>
          </p:cNvPicPr>
          <p:nvPr/>
        </p:nvPicPr>
        <p:blipFill rotWithShape="1">
          <a:blip r:embed="R676d58f49d9442fc">
            <a:extLst>
              <a:ext uri="{28A0092B-C50C-407E-A947-70E740481C1C}">
                <a14:useLocalDpi xmlns:a14="http://schemas.microsoft.com/office/drawing/2010/main" val="0"/>
              </a:ext>
            </a:extLst>
          </a:blip>
          <a:srcRect r="330" b="2"/>
          <a:stretch/>
        </p:blipFill>
        <p:spPr>
          <a:xfrm>
            <a:off x="10602685" y="172986"/>
            <a:ext cx="1502229" cy="1473252"/>
          </a:xfrm>
          <a:prstGeom prst="rect">
            <a:avLst/>
          </a:prstGeom>
        </p:spPr>
      </p:pic>
    </p:spTree>
    <p:extLst>
      <p:ext uri="{BB962C8B-B14F-4D97-AF65-F5344CB8AC3E}">
        <p14:creationId xmlns:p14="http://schemas.microsoft.com/office/powerpoint/2010/main" val="254916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19F1-DD9B-7CC1-A48E-EFB9CA9F4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D6F17-5DB4-7BBC-C975-8D4FEFB90CFE}"/>
              </a:ext>
            </a:extLst>
          </p:cNvPr>
          <p:cNvSpPr>
            <a:spLocks noGrp="1"/>
          </p:cNvSpPr>
          <p:nvPr>
            <p:ph type="title"/>
          </p:nvPr>
        </p:nvSpPr>
        <p:spPr/>
        <p:txBody>
          <a:bodyPr/>
          <a:lstStyle/>
          <a:p>
            <a:r>
              <a:rPr lang="en-US" b="1" dirty="0"/>
              <a:t>Project Scope</a:t>
            </a:r>
          </a:p>
        </p:txBody>
      </p:sp>
      <p:pic>
        <p:nvPicPr>
          <p:cNvPr id="7" name="Content Placeholder 6">
            <a:extLst>
              <a:ext uri="{FF2B5EF4-FFF2-40B4-BE49-F238E27FC236}">
                <a16:creationId xmlns:a16="http://schemas.microsoft.com/office/drawing/2014/main" id="{763CB783-D9F3-5337-5DB9-9950C2D864AC}"/>
              </a:ext>
            </a:extLst>
          </p:cNvPr>
          <p:cNvPicPr>
            <a:picLocks noGrp="1" noChangeAspect="1"/>
          </p:cNvPicPr>
          <p:nvPr>
            <p:ph idx="1"/>
          </p:nvPr>
        </p:nvPicPr>
        <p:blipFill>
          <a:blip r:embed="Re35f1f2d20f64bf8"/>
          <a:stretch>
            <a:fillRect/>
          </a:stretch>
        </p:blipFill>
        <p:spPr>
          <a:xfrm>
            <a:off x="406246" y="1719494"/>
            <a:ext cx="4571595" cy="2863668"/>
          </a:xfrm>
        </p:spPr>
      </p:pic>
      <p:sp>
        <p:nvSpPr>
          <p:cNvPr id="4" name="Footer Placeholder 3">
            <a:extLst>
              <a:ext uri="{FF2B5EF4-FFF2-40B4-BE49-F238E27FC236}">
                <a16:creationId xmlns:a16="http://schemas.microsoft.com/office/drawing/2014/main" id="{7901D91B-A906-1E16-1903-93121CDD9A02}"/>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546E7CE-08F3-D43E-FDCD-D741B81DB165}"/>
              </a:ext>
            </a:extLst>
          </p:cNvPr>
          <p:cNvPicPr>
            <a:picLocks noChangeAspect="1"/>
          </p:cNvPicPr>
          <p:nvPr/>
        </p:nvPicPr>
        <p:blipFill rotWithShape="1">
          <a:blip r:embed="R5257218dfbff419b">
            <a:extLst>
              <a:ext uri="{28A0092B-C50C-407E-A947-70E740481C1C}">
                <a14:useLocalDpi xmlns:a14="http://schemas.microsoft.com/office/drawing/2010/main" val="0"/>
              </a:ext>
            </a:extLst>
          </a:blip>
          <a:srcRect r="330" b="2"/>
          <a:stretch/>
        </p:blipFill>
        <p:spPr>
          <a:xfrm>
            <a:off x="10602685" y="172986"/>
            <a:ext cx="1502229" cy="1473252"/>
          </a:xfrm>
          <a:prstGeom prst="rect">
            <a:avLst/>
          </a:prstGeom>
        </p:spPr>
      </p:pic>
      <p:sp>
        <p:nvSpPr>
          <p:cNvPr id="9" name="TextBox 8">
            <a:extLst>
              <a:ext uri="{FF2B5EF4-FFF2-40B4-BE49-F238E27FC236}">
                <a16:creationId xmlns:a16="http://schemas.microsoft.com/office/drawing/2014/main" id="{55605719-A2F5-A549-215F-28A5902EA12A}"/>
              </a:ext>
            </a:extLst>
          </p:cNvPr>
          <p:cNvSpPr txBox="1"/>
          <p:nvPr/>
        </p:nvSpPr>
        <p:spPr>
          <a:xfrm>
            <a:off x="5306938" y="2007270"/>
            <a:ext cx="6349525" cy="2031325"/>
          </a:xfrm>
          <a:prstGeom prst="rect">
            <a:avLst/>
          </a:prstGeom>
          <a:noFill/>
        </p:spPr>
        <p:txBody>
          <a:bodyPr wrap="square">
            <a:spAutoFit/>
          </a:bodyPr>
          <a:lstStyle/>
          <a:p>
            <a:r>
              <a:rPr lang="en-US" dirty="0"/>
              <a:t>•	Designed to better prepare the healthcare system and 	meet TJC requirements</a:t>
            </a:r>
          </a:p>
          <a:p>
            <a:r>
              <a:rPr lang="en-US" dirty="0"/>
              <a:t>•	3-year approach, building to an internal capability</a:t>
            </a:r>
          </a:p>
          <a:p>
            <a:r>
              <a:rPr lang="en-US" dirty="0"/>
              <a:t>•	Year 1 – Plan Development</a:t>
            </a:r>
          </a:p>
          <a:p>
            <a:r>
              <a:rPr lang="en-US" dirty="0"/>
              <a:t>•	Year 2 – AMBH incorporation and staff training</a:t>
            </a:r>
          </a:p>
          <a:p>
            <a:r>
              <a:rPr lang="en-US" dirty="0"/>
              <a:t>•	Year 3 – Test, Training &amp; Exercise (TT&amp;E) implementation 	and transition continuity program to Children’s staff</a:t>
            </a:r>
          </a:p>
        </p:txBody>
      </p:sp>
    </p:spTree>
    <p:extLst>
      <p:ext uri="{BB962C8B-B14F-4D97-AF65-F5344CB8AC3E}">
        <p14:creationId xmlns:p14="http://schemas.microsoft.com/office/powerpoint/2010/main" val="1724350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63A3-7650-A41C-1F73-C8BFA08994AE}"/>
              </a:ext>
            </a:extLst>
          </p:cNvPr>
          <p:cNvSpPr>
            <a:spLocks noGrp="1"/>
          </p:cNvSpPr>
          <p:nvPr>
            <p:ph type="title"/>
          </p:nvPr>
        </p:nvSpPr>
        <p:spPr/>
        <p:txBody>
          <a:bodyPr/>
          <a:lstStyle/>
          <a:p>
            <a:r>
              <a:rPr lang="en-US">
                <a:effectLst>
                  <a:outerShdw blurRad="38100" dist="38100" dir="2700000" algn="tl">
                    <a:srgbClr val="000000">
                      <a:alpha val="43137"/>
                    </a:srgbClr>
                  </a:outerShdw>
                </a:effectLst>
              </a:rPr>
              <a:t>Shelter in Place</a:t>
            </a:r>
          </a:p>
        </p:txBody>
      </p:sp>
      <p:sp>
        <p:nvSpPr>
          <p:cNvPr id="3" name="Content Placeholder 2">
            <a:extLst>
              <a:ext uri="{FF2B5EF4-FFF2-40B4-BE49-F238E27FC236}">
                <a16:creationId xmlns:a16="http://schemas.microsoft.com/office/drawing/2014/main" id="{07B68A8F-CFA8-978F-F13C-E949CBB496B6}"/>
              </a:ext>
            </a:extLst>
          </p:cNvPr>
          <p:cNvSpPr>
            <a:spLocks noGrp="1"/>
          </p:cNvSpPr>
          <p:nvPr>
            <p:ph idx="1"/>
          </p:nvPr>
        </p:nvSpPr>
        <p:spPr>
          <a:xfrm>
            <a:off x="838200" y="2313998"/>
            <a:ext cx="10515600" cy="1986398"/>
          </a:xfrm>
          <a:solidFill>
            <a:schemeClr val="accent4">
              <a:lumMod val="20000"/>
              <a:lumOff val="80000"/>
            </a:schemeClr>
          </a:solidFill>
        </p:spPr>
        <p:txBody>
          <a:bodyPr>
            <a:normAutofit/>
          </a:bodyPr>
          <a:lstStyle/>
          <a:p>
            <a:r>
              <a:rPr lang="en-US" b="1" dirty="0">
                <a:solidFill>
                  <a:srgbClr val="002060"/>
                </a:solidFill>
              </a:rPr>
              <a:t>Shelter in Place </a:t>
            </a:r>
            <a:r>
              <a:rPr lang="en-US" dirty="0"/>
              <a:t>for several or more hours</a:t>
            </a:r>
          </a:p>
          <a:p>
            <a:pPr lvl="1"/>
            <a:r>
              <a:rPr lang="en-US" dirty="0"/>
              <a:t>Recommended by federal guidance informed by modeling and empirical studies</a:t>
            </a:r>
          </a:p>
          <a:p>
            <a:pPr lvl="1"/>
            <a:r>
              <a:rPr lang="en-US" dirty="0"/>
              <a:t>Allows for planning an orderly </a:t>
            </a:r>
            <a:r>
              <a:rPr lang="en-US" b="1" dirty="0">
                <a:solidFill>
                  <a:srgbClr val="002060"/>
                </a:solidFill>
              </a:rPr>
              <a:t>evacuation</a:t>
            </a:r>
            <a:r>
              <a:rPr lang="en-US" dirty="0">
                <a:solidFill>
                  <a:schemeClr val="accent3">
                    <a:lumMod val="75000"/>
                  </a:schemeClr>
                </a:solidFill>
              </a:rPr>
              <a:t> </a:t>
            </a:r>
            <a:r>
              <a:rPr lang="en-US" dirty="0"/>
              <a:t>along routes that minimize radiation exposure to the public</a:t>
            </a:r>
          </a:p>
        </p:txBody>
      </p:sp>
    </p:spTree>
    <p:extLst>
      <p:ext uri="{BB962C8B-B14F-4D97-AF65-F5344CB8AC3E}">
        <p14:creationId xmlns:p14="http://schemas.microsoft.com/office/powerpoint/2010/main" val="33548767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b="1" dirty="0"/>
              <a:t>Establishing Governance- Start of Planning</a:t>
            </a:r>
          </a:p>
        </p:txBody>
      </p:sp>
      <p:sp>
        <p:nvSpPr>
          <p:cNvPr id="4" name="Footer Placeholder 3">
            <a:extLst>
              <a:ext uri="{FF2B5EF4-FFF2-40B4-BE49-F238E27FC236}">
                <a16:creationId xmlns:a16="http://schemas.microsoft.com/office/drawing/2014/main" id="{5F319ACB-32D2-2DDB-96D2-E560C511267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ED86F0F-4D25-24B6-71FD-1F8D9FE6505C}"/>
              </a:ext>
            </a:extLst>
          </p:cNvPr>
          <p:cNvPicPr>
            <a:picLocks noChangeAspect="1"/>
          </p:cNvPicPr>
          <p:nvPr/>
        </p:nvPicPr>
        <p:blipFill rotWithShape="1">
          <a:blip r:embed="Rc4f75168bc3e4440">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9" name="Content Placeholder 8">
            <a:extLst>
              <a:ext uri="{FF2B5EF4-FFF2-40B4-BE49-F238E27FC236}">
                <a16:creationId xmlns:a16="http://schemas.microsoft.com/office/drawing/2014/main" id="{78BB6365-4FDF-C4A7-B4BF-170C7FC28437}"/>
              </a:ext>
            </a:extLst>
          </p:cNvPr>
          <p:cNvPicPr>
            <a:picLocks noGrp="1" noChangeAspect="1"/>
          </p:cNvPicPr>
          <p:nvPr>
            <p:ph idx="1"/>
          </p:nvPr>
        </p:nvPicPr>
        <p:blipFill>
          <a:blip r:embed="R3fd875acabdb4e3f"/>
          <a:stretch>
            <a:fillRect/>
          </a:stretch>
        </p:blipFill>
        <p:spPr>
          <a:xfrm>
            <a:off x="737500" y="2342140"/>
            <a:ext cx="4247535" cy="2753032"/>
          </a:xfrm>
        </p:spPr>
      </p:pic>
      <p:sp>
        <p:nvSpPr>
          <p:cNvPr id="11" name="TextBox 10">
            <a:extLst>
              <a:ext uri="{FF2B5EF4-FFF2-40B4-BE49-F238E27FC236}">
                <a16:creationId xmlns:a16="http://schemas.microsoft.com/office/drawing/2014/main" id="{FE39D8C2-902C-04F0-92D3-7628F49D225E}"/>
              </a:ext>
            </a:extLst>
          </p:cNvPr>
          <p:cNvSpPr txBox="1"/>
          <p:nvPr/>
        </p:nvSpPr>
        <p:spPr>
          <a:xfrm>
            <a:off x="5661804" y="2097923"/>
            <a:ext cx="6096000" cy="3416320"/>
          </a:xfrm>
          <a:prstGeom prst="rect">
            <a:avLst/>
          </a:prstGeom>
          <a:noFill/>
        </p:spPr>
        <p:txBody>
          <a:bodyPr wrap="square">
            <a:spAutoFit/>
          </a:bodyPr>
          <a:lstStyle/>
          <a:p>
            <a:r>
              <a:rPr lang="en-US" dirty="0"/>
              <a:t>Concept:</a:t>
            </a:r>
          </a:p>
          <a:p>
            <a:r>
              <a:rPr lang="en-US" dirty="0"/>
              <a:t>•	Department Continuity Champions provide direct 	input</a:t>
            </a:r>
          </a:p>
          <a:p>
            <a:r>
              <a:rPr lang="en-US" dirty="0"/>
              <a:t>•	Steering Committee (Systemwide EM Committee)               	reviews products and approves key decisions</a:t>
            </a:r>
          </a:p>
          <a:p>
            <a:r>
              <a:rPr lang="en-US" dirty="0"/>
              <a:t>•	Executive Committee provides final approval of plan</a:t>
            </a:r>
          </a:p>
          <a:p>
            <a:r>
              <a:rPr lang="en-US" dirty="0"/>
              <a:t>Issues:</a:t>
            </a:r>
          </a:p>
          <a:p>
            <a:r>
              <a:rPr lang="en-US" dirty="0"/>
              <a:t>•	Continuity Champion availability and delegation 	below appropriate level</a:t>
            </a:r>
          </a:p>
          <a:p>
            <a:r>
              <a:rPr lang="en-US" dirty="0"/>
              <a:t>•	EM Committee meeting frequency and EM 	Department capacity created review bottleneck</a:t>
            </a:r>
          </a:p>
          <a:p>
            <a:r>
              <a:rPr lang="en-US" dirty="0"/>
              <a:t>•	February 2024 healthcare cyberattacks</a:t>
            </a:r>
          </a:p>
        </p:txBody>
      </p:sp>
    </p:spTree>
    <p:extLst>
      <p:ext uri="{BB962C8B-B14F-4D97-AF65-F5344CB8AC3E}">
        <p14:creationId xmlns:p14="http://schemas.microsoft.com/office/powerpoint/2010/main" val="25996896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2EB2E-1BE7-9C11-5A27-E93BA304D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D7047-A81C-DFF3-E40E-8BC5428BEE1F}"/>
              </a:ext>
            </a:extLst>
          </p:cNvPr>
          <p:cNvSpPr>
            <a:spLocks noGrp="1"/>
          </p:cNvSpPr>
          <p:nvPr>
            <p:ph type="title"/>
          </p:nvPr>
        </p:nvSpPr>
        <p:spPr/>
        <p:txBody>
          <a:bodyPr/>
          <a:lstStyle/>
          <a:p>
            <a:r>
              <a:rPr lang="en-US" b="1" dirty="0"/>
              <a:t>Establishing Governance- End of Year 1</a:t>
            </a:r>
          </a:p>
        </p:txBody>
      </p:sp>
      <p:sp>
        <p:nvSpPr>
          <p:cNvPr id="4" name="Footer Placeholder 3">
            <a:extLst>
              <a:ext uri="{FF2B5EF4-FFF2-40B4-BE49-F238E27FC236}">
                <a16:creationId xmlns:a16="http://schemas.microsoft.com/office/drawing/2014/main" id="{05AC989E-3C58-7D38-E665-6D0C749FC210}"/>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AEACB30D-2F84-7B1A-CFC0-D35E633DA07C}"/>
              </a:ext>
            </a:extLst>
          </p:cNvPr>
          <p:cNvPicPr>
            <a:picLocks noChangeAspect="1"/>
          </p:cNvPicPr>
          <p:nvPr/>
        </p:nvPicPr>
        <p:blipFill rotWithShape="1">
          <a:blip r:embed="R3f5c2f9a0fe0436d">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11" name="TextBox 10">
            <a:extLst>
              <a:ext uri="{FF2B5EF4-FFF2-40B4-BE49-F238E27FC236}">
                <a16:creationId xmlns:a16="http://schemas.microsoft.com/office/drawing/2014/main" id="{8821C511-D114-31AA-AA37-485C7EE4D9DB}"/>
              </a:ext>
            </a:extLst>
          </p:cNvPr>
          <p:cNvSpPr txBox="1"/>
          <p:nvPr/>
        </p:nvSpPr>
        <p:spPr>
          <a:xfrm>
            <a:off x="5808453" y="2690336"/>
            <a:ext cx="6096000" cy="2031325"/>
          </a:xfrm>
          <a:prstGeom prst="rect">
            <a:avLst/>
          </a:prstGeom>
          <a:noFill/>
        </p:spPr>
        <p:txBody>
          <a:bodyPr wrap="square">
            <a:spAutoFit/>
          </a:bodyPr>
          <a:lstStyle/>
          <a:p>
            <a:r>
              <a:rPr lang="en-US" dirty="0"/>
              <a:t>•	Increased emphasis on Department Continuity 	Champion participation</a:t>
            </a:r>
          </a:p>
          <a:p>
            <a:endParaRPr lang="en-US" dirty="0"/>
          </a:p>
          <a:p>
            <a:r>
              <a:rPr lang="en-US" dirty="0"/>
              <a:t>•	Creation of Business Continuity Steering Committee</a:t>
            </a:r>
          </a:p>
          <a:p>
            <a:endParaRPr lang="en-US" dirty="0"/>
          </a:p>
          <a:p>
            <a:r>
              <a:rPr lang="en-US" dirty="0"/>
              <a:t>•	Delegation of final approval authority for the plan to 	the BC Steering Committee</a:t>
            </a:r>
          </a:p>
        </p:txBody>
      </p:sp>
      <p:pic>
        <p:nvPicPr>
          <p:cNvPr id="12" name="Content Placeholder 11">
            <a:extLst>
              <a:ext uri="{FF2B5EF4-FFF2-40B4-BE49-F238E27FC236}">
                <a16:creationId xmlns:a16="http://schemas.microsoft.com/office/drawing/2014/main" id="{C457F2D6-85D4-4588-A45C-384C22FDBC49}"/>
              </a:ext>
            </a:extLst>
          </p:cNvPr>
          <p:cNvPicPr>
            <a:picLocks noGrp="1" noChangeAspect="1"/>
          </p:cNvPicPr>
          <p:nvPr>
            <p:ph idx="1"/>
          </p:nvPr>
        </p:nvPicPr>
        <p:blipFill>
          <a:blip r:embed="R403078688d3b4749"/>
          <a:stretch>
            <a:fillRect/>
          </a:stretch>
        </p:blipFill>
        <p:spPr>
          <a:xfrm>
            <a:off x="654590" y="2097923"/>
            <a:ext cx="4916129" cy="2959510"/>
          </a:xfrm>
        </p:spPr>
      </p:pic>
    </p:spTree>
    <p:extLst>
      <p:ext uri="{BB962C8B-B14F-4D97-AF65-F5344CB8AC3E}">
        <p14:creationId xmlns:p14="http://schemas.microsoft.com/office/powerpoint/2010/main" val="11321653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b="1" dirty="0"/>
              <a:t>Identifying Essential Functions</a:t>
            </a:r>
          </a:p>
        </p:txBody>
      </p:sp>
      <p:sp>
        <p:nvSpPr>
          <p:cNvPr id="4" name="Footer Placeholder 3">
            <a:extLst>
              <a:ext uri="{FF2B5EF4-FFF2-40B4-BE49-F238E27FC236}">
                <a16:creationId xmlns:a16="http://schemas.microsoft.com/office/drawing/2014/main" id="{5F319ACB-32D2-2DDB-96D2-E560C511267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ED86F0F-4D25-24B6-71FD-1F8D9FE6505C}"/>
              </a:ext>
            </a:extLst>
          </p:cNvPr>
          <p:cNvPicPr>
            <a:picLocks noChangeAspect="1"/>
          </p:cNvPicPr>
          <p:nvPr/>
        </p:nvPicPr>
        <p:blipFill rotWithShape="1">
          <a:blip r:embed="Radbd42b86b7a4eb5">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6" name="Content Placeholder 5">
            <a:extLst>
              <a:ext uri="{FF2B5EF4-FFF2-40B4-BE49-F238E27FC236}">
                <a16:creationId xmlns:a16="http://schemas.microsoft.com/office/drawing/2014/main" id="{4E4A807A-4430-762D-4B07-A5BA310BC3EE}"/>
              </a:ext>
            </a:extLst>
          </p:cNvPr>
          <p:cNvSpPr>
            <a:spLocks noGrp="1"/>
          </p:cNvSpPr>
          <p:nvPr>
            <p:ph idx="1"/>
          </p:nvPr>
        </p:nvSpPr>
        <p:spPr/>
        <p:txBody>
          <a:bodyPr/>
          <a:lstStyle/>
          <a:p>
            <a:pPr marL="0" indent="0">
              <a:buNone/>
            </a:pPr>
            <a:r>
              <a:rPr lang="en-US" dirty="0"/>
              <a:t>•	FEMA CGC (2024) Definition: “A subset of organizational 	functions that are determined to be critical activities.”</a:t>
            </a:r>
          </a:p>
          <a:p>
            <a:pPr marL="0" indent="0">
              <a:buNone/>
            </a:pPr>
            <a:r>
              <a:rPr lang="en-US" dirty="0"/>
              <a:t>•	“[Identifies] supporting tasks and resources that must be 	included in the organization’s continuity planning process.”</a:t>
            </a:r>
          </a:p>
          <a:p>
            <a:pPr marL="0" indent="0">
              <a:buNone/>
            </a:pPr>
            <a:r>
              <a:rPr lang="en-US" dirty="0"/>
              <a:t>•	Healthcare Practice: define EFs as Departments</a:t>
            </a:r>
          </a:p>
          <a:p>
            <a:pPr marL="0" indent="0">
              <a:buNone/>
            </a:pPr>
            <a:r>
              <a:rPr lang="en-US" dirty="0"/>
              <a:t>•	System EFs versus Department EFs</a:t>
            </a:r>
          </a:p>
          <a:p>
            <a:pPr marL="0" indent="0">
              <a:buNone/>
            </a:pPr>
            <a:r>
              <a:rPr lang="en-US" dirty="0"/>
              <a:t>•	Need to identify critical processes within Departments</a:t>
            </a:r>
          </a:p>
        </p:txBody>
      </p:sp>
    </p:spTree>
    <p:extLst>
      <p:ext uri="{BB962C8B-B14F-4D97-AF65-F5344CB8AC3E}">
        <p14:creationId xmlns:p14="http://schemas.microsoft.com/office/powerpoint/2010/main" val="3156575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569E-267F-7732-AAF2-5C8CFB5A2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88CD6-5234-B309-1BE2-E158FC7B26C8}"/>
              </a:ext>
            </a:extLst>
          </p:cNvPr>
          <p:cNvSpPr>
            <a:spLocks noGrp="1"/>
          </p:cNvSpPr>
          <p:nvPr>
            <p:ph type="title"/>
          </p:nvPr>
        </p:nvSpPr>
        <p:spPr/>
        <p:txBody>
          <a:bodyPr/>
          <a:lstStyle/>
          <a:p>
            <a:r>
              <a:rPr lang="en-US" b="1" dirty="0"/>
              <a:t>Identifying Essential Functions</a:t>
            </a:r>
          </a:p>
        </p:txBody>
      </p:sp>
      <p:sp>
        <p:nvSpPr>
          <p:cNvPr id="4" name="Footer Placeholder 3">
            <a:extLst>
              <a:ext uri="{FF2B5EF4-FFF2-40B4-BE49-F238E27FC236}">
                <a16:creationId xmlns:a16="http://schemas.microsoft.com/office/drawing/2014/main" id="{C83373F5-2F4A-D162-D69B-D5D38C7752FC}"/>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D2123261-5CA2-28BD-92D1-69B3731953AA}"/>
              </a:ext>
            </a:extLst>
          </p:cNvPr>
          <p:cNvPicPr>
            <a:picLocks noChangeAspect="1"/>
          </p:cNvPicPr>
          <p:nvPr/>
        </p:nvPicPr>
        <p:blipFill rotWithShape="1">
          <a:blip r:embed="R6770242629804b6e">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sp>
        <p:nvSpPr>
          <p:cNvPr id="6" name="Content Placeholder 5">
            <a:extLst>
              <a:ext uri="{FF2B5EF4-FFF2-40B4-BE49-F238E27FC236}">
                <a16:creationId xmlns:a16="http://schemas.microsoft.com/office/drawing/2014/main" id="{54829887-0756-CFD1-6F55-4129D675869C}"/>
              </a:ext>
            </a:extLst>
          </p:cNvPr>
          <p:cNvSpPr>
            <a:spLocks noGrp="1"/>
          </p:cNvSpPr>
          <p:nvPr>
            <p:ph idx="1"/>
          </p:nvPr>
        </p:nvSpPr>
        <p:spPr/>
        <p:txBody>
          <a:bodyPr/>
          <a:lstStyle/>
          <a:p>
            <a:pPr marL="0" indent="0">
              <a:buNone/>
            </a:pPr>
            <a:r>
              <a:rPr lang="en-US" dirty="0"/>
              <a:t>Approach:</a:t>
            </a:r>
          </a:p>
          <a:p>
            <a:pPr marL="0" indent="0">
              <a:buNone/>
            </a:pPr>
            <a:r>
              <a:rPr lang="en-US" dirty="0"/>
              <a:t>•	Created Essential Functions worksheet for departments to self-	assess</a:t>
            </a:r>
          </a:p>
          <a:p>
            <a:pPr marL="0" indent="0">
              <a:buNone/>
            </a:pPr>
            <a:r>
              <a:rPr lang="en-US" dirty="0"/>
              <a:t>•	Identified 38 Departments as Essential Functions</a:t>
            </a:r>
          </a:p>
          <a:p>
            <a:pPr marL="0" indent="0">
              <a:buNone/>
            </a:pPr>
            <a:r>
              <a:rPr lang="en-US" dirty="0"/>
              <a:t>•	22 Clinical</a:t>
            </a:r>
          </a:p>
          <a:p>
            <a:pPr marL="0" indent="0">
              <a:buNone/>
            </a:pPr>
            <a:r>
              <a:rPr lang="en-US" dirty="0"/>
              <a:t>•	16 Non-Clinical/Support Services</a:t>
            </a:r>
          </a:p>
          <a:p>
            <a:pPr marL="0" indent="0">
              <a:buNone/>
            </a:pPr>
            <a:r>
              <a:rPr lang="en-US" dirty="0"/>
              <a:t>•	Reviewed and approved by Steering Committee (EM Committee)</a:t>
            </a:r>
          </a:p>
        </p:txBody>
      </p:sp>
    </p:spTree>
    <p:extLst>
      <p:ext uri="{BB962C8B-B14F-4D97-AF65-F5344CB8AC3E}">
        <p14:creationId xmlns:p14="http://schemas.microsoft.com/office/powerpoint/2010/main" val="15429033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C01F5-CAB1-E25C-D9FE-114D5251BD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CC9E9-A76C-9E16-10EC-6DA1D42B7C67}"/>
              </a:ext>
            </a:extLst>
          </p:cNvPr>
          <p:cNvSpPr>
            <a:spLocks noGrp="1"/>
          </p:cNvSpPr>
          <p:nvPr>
            <p:ph type="title"/>
          </p:nvPr>
        </p:nvSpPr>
        <p:spPr/>
        <p:txBody>
          <a:bodyPr/>
          <a:lstStyle/>
          <a:p>
            <a:r>
              <a:rPr lang="en-US" b="1" dirty="0"/>
              <a:t>Department Essential Functions Worksheet</a:t>
            </a:r>
          </a:p>
        </p:txBody>
      </p:sp>
      <p:sp>
        <p:nvSpPr>
          <p:cNvPr id="4" name="Footer Placeholder 3">
            <a:extLst>
              <a:ext uri="{FF2B5EF4-FFF2-40B4-BE49-F238E27FC236}">
                <a16:creationId xmlns:a16="http://schemas.microsoft.com/office/drawing/2014/main" id="{41769599-F991-683C-BDD2-5EF9BB843D15}"/>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61193EDE-B08C-B46A-B180-03D4B1B3F822}"/>
              </a:ext>
            </a:extLst>
          </p:cNvPr>
          <p:cNvPicPr>
            <a:picLocks noChangeAspect="1"/>
          </p:cNvPicPr>
          <p:nvPr/>
        </p:nvPicPr>
        <p:blipFill rotWithShape="1">
          <a:blip r:embed="R9a2f061d7ee342ef">
            <a:extLst>
              <a:ext uri="{28A0092B-C50C-407E-A947-70E740481C1C}">
                <a14:useLocalDpi xmlns:a14="http://schemas.microsoft.com/office/drawing/2010/main" val="0"/>
              </a:ext>
            </a:extLst>
          </a:blip>
          <a:srcRect r="330" b="2"/>
          <a:stretch/>
        </p:blipFill>
        <p:spPr>
          <a:xfrm>
            <a:off x="10689771" y="0"/>
            <a:ext cx="1502229" cy="1473252"/>
          </a:xfrm>
          <a:prstGeom prst="rect">
            <a:avLst/>
          </a:prstGeom>
        </p:spPr>
      </p:pic>
      <p:pic>
        <p:nvPicPr>
          <p:cNvPr id="7" name="Content Placeholder 6">
            <a:extLst>
              <a:ext uri="{FF2B5EF4-FFF2-40B4-BE49-F238E27FC236}">
                <a16:creationId xmlns:a16="http://schemas.microsoft.com/office/drawing/2014/main" id="{A7268230-29B0-AD4F-B472-40235A831C92}"/>
              </a:ext>
            </a:extLst>
          </p:cNvPr>
          <p:cNvPicPr>
            <a:picLocks noGrp="1" noChangeAspect="1"/>
          </p:cNvPicPr>
          <p:nvPr>
            <p:ph idx="1"/>
          </p:nvPr>
        </p:nvPicPr>
        <p:blipFill>
          <a:blip r:embed="R653d6fd159944dfe"/>
          <a:stretch>
            <a:fillRect/>
          </a:stretch>
        </p:blipFill>
        <p:spPr>
          <a:xfrm>
            <a:off x="2355273" y="1494227"/>
            <a:ext cx="7158182" cy="5251288"/>
          </a:xfrm>
        </p:spPr>
      </p:pic>
    </p:spTree>
    <p:extLst>
      <p:ext uri="{BB962C8B-B14F-4D97-AF65-F5344CB8AC3E}">
        <p14:creationId xmlns:p14="http://schemas.microsoft.com/office/powerpoint/2010/main" val="9764345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A6E2-9EFD-4069-BA8C-6B9593F8E1AF}"/>
              </a:ext>
            </a:extLst>
          </p:cNvPr>
          <p:cNvSpPr>
            <a:spLocks noGrp="1"/>
          </p:cNvSpPr>
          <p:nvPr>
            <p:ph type="ctrTitle"/>
          </p:nvPr>
        </p:nvSpPr>
        <p:spPr>
          <a:xfrm>
            <a:off x="707129" y="950823"/>
            <a:ext cx="10363200" cy="609793"/>
          </a:xfrm>
        </p:spPr>
        <p:txBody>
          <a:bodyPr>
            <a:noAutofit/>
          </a:bodyPr>
          <a:lstStyle/>
          <a:p>
            <a:pPr algn="l"/>
            <a:r>
              <a:rPr lang="en-US" sz="4000" dirty="0"/>
              <a:t>Business Process Analysis (BPA)</a:t>
            </a:r>
          </a:p>
        </p:txBody>
      </p:sp>
      <p:sp>
        <p:nvSpPr>
          <p:cNvPr id="3" name="Subtitle 2">
            <a:extLst>
              <a:ext uri="{FF2B5EF4-FFF2-40B4-BE49-F238E27FC236}">
                <a16:creationId xmlns:a16="http://schemas.microsoft.com/office/drawing/2014/main" id="{53A0130E-7C4F-4CE6-924C-644D9A9F89FF}"/>
              </a:ext>
            </a:extLst>
          </p:cNvPr>
          <p:cNvSpPr>
            <a:spLocks noGrp="1"/>
          </p:cNvSpPr>
          <p:nvPr>
            <p:ph type="subTitle" idx="1"/>
          </p:nvPr>
        </p:nvSpPr>
        <p:spPr>
          <a:xfrm>
            <a:off x="1481270" y="1894014"/>
            <a:ext cx="9515708" cy="3873190"/>
          </a:xfrm>
        </p:spPr>
        <p:txBody>
          <a:bodyPr>
            <a:normAutofit fontScale="92500" lnSpcReduction="10000"/>
          </a:bodyPr>
          <a:lstStyle/>
          <a:p>
            <a:pPr algn="l"/>
            <a:r>
              <a:rPr lang="en-US" dirty="0"/>
              <a:t>•	Identifies for each EF*:</a:t>
            </a:r>
          </a:p>
          <a:p>
            <a:pPr algn="l"/>
            <a:r>
              <a:rPr lang="en-US" dirty="0"/>
              <a:t>•	The workflow and steps necessary for critical processes</a:t>
            </a:r>
          </a:p>
          <a:p>
            <a:pPr algn="l"/>
            <a:r>
              <a:rPr lang="en-US" dirty="0"/>
              <a:t>•	Critical staff, equipment, and other resources</a:t>
            </a:r>
          </a:p>
          <a:p>
            <a:pPr algn="l"/>
            <a:r>
              <a:rPr lang="en-US" dirty="0"/>
              <a:t>•	Dependencies with other departments and organizations</a:t>
            </a:r>
          </a:p>
          <a:p>
            <a:pPr algn="l"/>
            <a:r>
              <a:rPr lang="en-US" dirty="0"/>
              <a:t>•	Department BPAs accomplished through:</a:t>
            </a:r>
          </a:p>
          <a:p>
            <a:pPr algn="l"/>
            <a:r>
              <a:rPr lang="en-US" dirty="0"/>
              <a:t>•	BPA Worksheets sent to Department Continuity Champions at each 	hospital</a:t>
            </a:r>
          </a:p>
          <a:p>
            <a:pPr algn="l"/>
            <a:r>
              <a:rPr lang="en-US" dirty="0"/>
              <a:t>•	Step-by-step written instructions and training video</a:t>
            </a:r>
          </a:p>
          <a:p>
            <a:pPr algn="l"/>
            <a:r>
              <a:rPr lang="en-US" dirty="0"/>
              <a:t>•	Virtual interviews and email follow-up as required</a:t>
            </a:r>
          </a:p>
          <a:p>
            <a:pPr algn="l"/>
            <a:r>
              <a:rPr lang="en-US" dirty="0"/>
              <a:t>	*Source: FEMA BPA/BIA User’s Guide (July 2019)</a:t>
            </a:r>
          </a:p>
          <a:p>
            <a:pPr marL="342900" indent="-342900" algn="l">
              <a:buFont typeface="Arial" panose="020B0604020202020204" pitchFamily="34" charset="0"/>
              <a:buChar char="•"/>
            </a:pPr>
            <a:endParaRPr lang="en-US" dirty="0"/>
          </a:p>
        </p:txBody>
      </p:sp>
      <p:sp>
        <p:nvSpPr>
          <p:cNvPr id="4" name="Footer Placeholder 3">
            <a:extLst>
              <a:ext uri="{FF2B5EF4-FFF2-40B4-BE49-F238E27FC236}">
                <a16:creationId xmlns:a16="http://schemas.microsoft.com/office/drawing/2014/main" id="{F8D3249D-8B76-EBD4-3FA1-6CB81B49D01D}"/>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6ECDE4DF-7831-B2DA-0ED0-55C90E101DA6}"/>
              </a:ext>
            </a:extLst>
          </p:cNvPr>
          <p:cNvPicPr>
            <a:picLocks noChangeAspect="1"/>
          </p:cNvPicPr>
          <p:nvPr/>
        </p:nvPicPr>
        <p:blipFill rotWithShape="1">
          <a:blip r:embed="Rb42f28d5cb2c4141">
            <a:extLst>
              <a:ext uri="{28A0092B-C50C-407E-A947-70E740481C1C}">
                <a14:useLocalDpi xmlns:a14="http://schemas.microsoft.com/office/drawing/2010/main" val="0"/>
              </a:ext>
            </a:extLst>
          </a:blip>
          <a:srcRect r="330" b="2"/>
          <a:stretch/>
        </p:blipFill>
        <p:spPr>
          <a:xfrm>
            <a:off x="10686283" y="87364"/>
            <a:ext cx="1502229" cy="1473252"/>
          </a:xfrm>
          <a:prstGeom prst="rect">
            <a:avLst/>
          </a:prstGeom>
        </p:spPr>
      </p:pic>
    </p:spTree>
    <p:extLst>
      <p:ext uri="{BB962C8B-B14F-4D97-AF65-F5344CB8AC3E}">
        <p14:creationId xmlns:p14="http://schemas.microsoft.com/office/powerpoint/2010/main" val="1154116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Department BPA Worksheet</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a:xfrm>
            <a:off x="838200" y="1690688"/>
            <a:ext cx="10515600" cy="4351338"/>
          </a:xfrm>
        </p:spPr>
        <p:txBody>
          <a:bodyPr>
            <a:normAutofit fontScale="92500" lnSpcReduction="20000"/>
          </a:bodyPr>
          <a:lstStyle/>
          <a:p>
            <a:pPr marL="0" indent="0">
              <a:buNone/>
            </a:pPr>
            <a:r>
              <a:rPr lang="en-US" dirty="0"/>
              <a:t>•	Based on California Hospital Association Hospital Continuity 	Toolkithttps://www.calhospitalprepare.org/continuity</a:t>
            </a:r>
          </a:p>
          <a:p>
            <a:pPr marL="0" indent="0">
              <a:buNone/>
            </a:pPr>
            <a:r>
              <a:rPr lang="en-US" dirty="0"/>
              <a:t>•	Output Statement and Critical Processes</a:t>
            </a:r>
          </a:p>
          <a:p>
            <a:pPr marL="0" indent="0">
              <a:buNone/>
            </a:pPr>
            <a:r>
              <a:rPr lang="en-US" dirty="0"/>
              <a:t>•	Critical Equipment and Staff</a:t>
            </a:r>
          </a:p>
          <a:p>
            <a:pPr marL="0" indent="0">
              <a:buNone/>
            </a:pPr>
            <a:r>
              <a:rPr lang="en-US" dirty="0"/>
              <a:t>•	Required IT Applications</a:t>
            </a:r>
          </a:p>
          <a:p>
            <a:pPr marL="0" indent="0">
              <a:buNone/>
            </a:pPr>
            <a:r>
              <a:rPr lang="en-US" dirty="0"/>
              <a:t>•	Essential Records</a:t>
            </a:r>
          </a:p>
          <a:p>
            <a:pPr marL="0" indent="0">
              <a:buNone/>
            </a:pPr>
            <a:r>
              <a:rPr lang="en-US" dirty="0"/>
              <a:t>•	Department and External Organization or Vendor Dependencies</a:t>
            </a:r>
          </a:p>
          <a:p>
            <a:pPr marL="0" indent="0">
              <a:buNone/>
            </a:pPr>
            <a:r>
              <a:rPr lang="en-US" dirty="0"/>
              <a:t>•	Critical Process Workflow</a:t>
            </a:r>
          </a:p>
          <a:p>
            <a:pPr marL="0" indent="0">
              <a:buNone/>
            </a:pPr>
            <a:r>
              <a:rPr lang="en-US" dirty="0"/>
              <a:t>•	Resources described by Recovery Time Objective(RTO), or how quickly 	access to the resource or system must resume to support EF 	performance</a:t>
            </a:r>
          </a:p>
          <a:p>
            <a:endParaRPr lang="en-US" dirty="0"/>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fc897901dcd44130">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Tree>
    <p:extLst>
      <p:ext uri="{BB962C8B-B14F-4D97-AF65-F5344CB8AC3E}">
        <p14:creationId xmlns:p14="http://schemas.microsoft.com/office/powerpoint/2010/main" val="2355545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F0E7-E38C-9250-E616-51AA422478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B3AC5-4124-8A50-BFA4-3A23D9BAD701}"/>
              </a:ext>
            </a:extLst>
          </p:cNvPr>
          <p:cNvSpPr>
            <a:spLocks noGrp="1"/>
          </p:cNvSpPr>
          <p:nvPr>
            <p:ph type="title"/>
          </p:nvPr>
        </p:nvSpPr>
        <p:spPr/>
        <p:txBody>
          <a:bodyPr/>
          <a:lstStyle/>
          <a:p>
            <a:r>
              <a:rPr lang="en-US" dirty="0"/>
              <a:t>Business Impact Analysis (BIA)</a:t>
            </a:r>
          </a:p>
        </p:txBody>
      </p:sp>
      <p:pic>
        <p:nvPicPr>
          <p:cNvPr id="21" name="Content Placeholder 20">
            <a:extLst>
              <a:ext uri="{FF2B5EF4-FFF2-40B4-BE49-F238E27FC236}">
                <a16:creationId xmlns:a16="http://schemas.microsoft.com/office/drawing/2014/main" id="{9E5A778C-CB5C-2FEA-CA38-2C2B9759D50B}"/>
              </a:ext>
            </a:extLst>
          </p:cNvPr>
          <p:cNvPicPr>
            <a:picLocks noGrp="1" noChangeAspect="1"/>
          </p:cNvPicPr>
          <p:nvPr>
            <p:ph idx="1"/>
          </p:nvPr>
        </p:nvPicPr>
        <p:blipFill>
          <a:blip r:embed="Rc640f97c43db4ae0"/>
          <a:stretch>
            <a:fillRect/>
          </a:stretch>
        </p:blipFill>
        <p:spPr>
          <a:xfrm>
            <a:off x="8063091" y="1577585"/>
            <a:ext cx="2331692" cy="4588966"/>
          </a:xfrm>
        </p:spPr>
      </p:pic>
      <p:sp>
        <p:nvSpPr>
          <p:cNvPr id="4" name="Footer Placeholder 3">
            <a:extLst>
              <a:ext uri="{FF2B5EF4-FFF2-40B4-BE49-F238E27FC236}">
                <a16:creationId xmlns:a16="http://schemas.microsoft.com/office/drawing/2014/main" id="{2D90BD1C-78E0-3344-8768-148DAB45536E}"/>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9F48EE81-4C0D-2782-CCCC-B5939A69B9DE}"/>
              </a:ext>
            </a:extLst>
          </p:cNvPr>
          <p:cNvPicPr>
            <a:picLocks noChangeAspect="1"/>
          </p:cNvPicPr>
          <p:nvPr/>
        </p:nvPicPr>
        <p:blipFill rotWithShape="1">
          <a:blip r:embed="R5227e8470e404c0e">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
        <p:nvSpPr>
          <p:cNvPr id="23" name="TextBox 22">
            <a:extLst>
              <a:ext uri="{FF2B5EF4-FFF2-40B4-BE49-F238E27FC236}">
                <a16:creationId xmlns:a16="http://schemas.microsoft.com/office/drawing/2014/main" id="{928AD84B-F102-91B9-DD66-9AC855267247}"/>
              </a:ext>
            </a:extLst>
          </p:cNvPr>
          <p:cNvSpPr txBox="1"/>
          <p:nvPr/>
        </p:nvSpPr>
        <p:spPr>
          <a:xfrm>
            <a:off x="515267" y="2495784"/>
            <a:ext cx="6588807" cy="2308324"/>
          </a:xfrm>
          <a:prstGeom prst="rect">
            <a:avLst/>
          </a:prstGeom>
          <a:noFill/>
        </p:spPr>
        <p:txBody>
          <a:bodyPr wrap="square">
            <a:spAutoFit/>
          </a:bodyPr>
          <a:lstStyle/>
          <a:p>
            <a:r>
              <a:rPr lang="en-US" dirty="0"/>
              <a:t>•	A method of identifying and evaluating the effects of 	various threats and hazards and the impact they may have 	on the ability of an organization to perform its EFs</a:t>
            </a:r>
          </a:p>
          <a:p>
            <a:r>
              <a:rPr lang="en-US" dirty="0"/>
              <a:t>•	Steps:</a:t>
            </a:r>
          </a:p>
          <a:p>
            <a:r>
              <a:rPr lang="en-US" dirty="0"/>
              <a:t>•	Identify likely hazards</a:t>
            </a:r>
          </a:p>
          <a:p>
            <a:r>
              <a:rPr lang="en-US" dirty="0"/>
              <a:t>•	Determine vulnerability of EFs (Departments) to disruption</a:t>
            </a:r>
          </a:p>
          <a:p>
            <a:r>
              <a:rPr lang="en-US" dirty="0"/>
              <a:t>•	Consider operational and financial impacts</a:t>
            </a:r>
          </a:p>
          <a:p>
            <a:r>
              <a:rPr lang="en-US" dirty="0"/>
              <a:t>•	Identify mitigation measures</a:t>
            </a:r>
          </a:p>
        </p:txBody>
      </p:sp>
    </p:spTree>
    <p:extLst>
      <p:ext uri="{BB962C8B-B14F-4D97-AF65-F5344CB8AC3E}">
        <p14:creationId xmlns:p14="http://schemas.microsoft.com/office/powerpoint/2010/main" val="1314746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Department BIA Worksheet	</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p:txBody>
          <a:bodyPr>
            <a:normAutofit/>
          </a:bodyPr>
          <a:lstStyle/>
          <a:p>
            <a:endParaRPr lang="en-US" dirty="0"/>
          </a:p>
          <a:p>
            <a:endParaRPr lang="en-US" dirty="0"/>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026529afe6ca40f0">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pic>
        <p:nvPicPr>
          <p:cNvPr id="8" name="Picture 7">
            <a:extLst>
              <a:ext uri="{FF2B5EF4-FFF2-40B4-BE49-F238E27FC236}">
                <a16:creationId xmlns:a16="http://schemas.microsoft.com/office/drawing/2014/main" id="{AD239526-E7B4-3671-18A3-E3D20B8BB9DA}"/>
              </a:ext>
            </a:extLst>
          </p:cNvPr>
          <p:cNvPicPr>
            <a:picLocks noChangeAspect="1"/>
          </p:cNvPicPr>
          <p:nvPr/>
        </p:nvPicPr>
        <p:blipFill>
          <a:blip r:embed="R69a6b8f14b984c86"/>
          <a:stretch>
            <a:fillRect/>
          </a:stretch>
        </p:blipFill>
        <p:spPr>
          <a:xfrm>
            <a:off x="2294407" y="1646238"/>
            <a:ext cx="6858139" cy="4156822"/>
          </a:xfrm>
          <a:prstGeom prst="rect">
            <a:avLst/>
          </a:prstGeom>
        </p:spPr>
      </p:pic>
    </p:spTree>
    <p:extLst>
      <p:ext uri="{BB962C8B-B14F-4D97-AF65-F5344CB8AC3E}">
        <p14:creationId xmlns:p14="http://schemas.microsoft.com/office/powerpoint/2010/main" val="24002225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4497-98D1-4BF5-BA7B-008D30DBE2E3}"/>
              </a:ext>
            </a:extLst>
          </p:cNvPr>
          <p:cNvSpPr>
            <a:spLocks noGrp="1"/>
          </p:cNvSpPr>
          <p:nvPr>
            <p:ph type="title"/>
          </p:nvPr>
        </p:nvSpPr>
        <p:spPr/>
        <p:txBody>
          <a:bodyPr/>
          <a:lstStyle/>
          <a:p>
            <a:r>
              <a:rPr lang="en-US" dirty="0"/>
              <a:t>Where Are We Now?</a:t>
            </a:r>
          </a:p>
        </p:txBody>
      </p:sp>
      <p:sp>
        <p:nvSpPr>
          <p:cNvPr id="3" name="Content Placeholder 2">
            <a:extLst>
              <a:ext uri="{FF2B5EF4-FFF2-40B4-BE49-F238E27FC236}">
                <a16:creationId xmlns:a16="http://schemas.microsoft.com/office/drawing/2014/main" id="{0CD5B99E-846D-40BE-B97C-61AF4F14BF7A}"/>
              </a:ext>
            </a:extLst>
          </p:cNvPr>
          <p:cNvSpPr>
            <a:spLocks noGrp="1"/>
          </p:cNvSpPr>
          <p:nvPr>
            <p:ph idx="1"/>
          </p:nvPr>
        </p:nvSpPr>
        <p:spPr/>
        <p:txBody>
          <a:bodyPr>
            <a:normAutofit fontScale="85000" lnSpcReduction="10000"/>
          </a:bodyPr>
          <a:lstStyle/>
          <a:p>
            <a:pPr marL="0" indent="0">
              <a:buNone/>
            </a:pPr>
            <a:r>
              <a:rPr lang="en-US" dirty="0"/>
              <a:t>•	Phase 1 (April 2024 – December 2024): Complete Draft Plan</a:t>
            </a:r>
          </a:p>
          <a:p>
            <a:pPr marL="0" indent="0">
              <a:buNone/>
            </a:pPr>
            <a:r>
              <a:rPr lang="en-US" dirty="0"/>
              <a:t>•	Initial draft plan completed for BC Committee review</a:t>
            </a:r>
          </a:p>
          <a:p>
            <a:pPr marL="0" indent="0">
              <a:buNone/>
            </a:pPr>
            <a:r>
              <a:rPr lang="en-US" dirty="0"/>
              <a:t>•	Internal focus on downtime procedure standardization and hospital move</a:t>
            </a:r>
          </a:p>
          <a:p>
            <a:pPr marL="0" indent="0">
              <a:buNone/>
            </a:pPr>
            <a:r>
              <a:rPr lang="en-US" dirty="0"/>
              <a:t>•	Phase 2 (January 2025 – July 2025): Plan Validation and Revision</a:t>
            </a:r>
          </a:p>
          <a:p>
            <a:pPr marL="0" indent="0">
              <a:buNone/>
            </a:pPr>
            <a:r>
              <a:rPr lang="en-US" dirty="0"/>
              <a:t>•	Post-hospital move, the systemwide strategic priority shifts to continuity</a:t>
            </a:r>
          </a:p>
          <a:p>
            <a:pPr marL="0" indent="0">
              <a:buNone/>
            </a:pPr>
            <a:r>
              <a:rPr lang="en-US" dirty="0"/>
              <a:t>•	Conduct department-level workshops to validate BPA/BIA data and annex 	procedures with Continuity Champions and incorporate new facility into 	plans</a:t>
            </a:r>
          </a:p>
          <a:p>
            <a:pPr marL="0" indent="0">
              <a:buNone/>
            </a:pPr>
            <a:r>
              <a:rPr lang="en-US" dirty="0"/>
              <a:t>•	Computer-Based Training and TT&amp;E program development</a:t>
            </a:r>
          </a:p>
          <a:p>
            <a:pPr marL="0" indent="0">
              <a:buNone/>
            </a:pPr>
            <a:r>
              <a:rPr lang="en-US" dirty="0"/>
              <a:t>•	Phase 3 (Summer 2025 – 2027)</a:t>
            </a:r>
          </a:p>
          <a:p>
            <a:pPr marL="0" indent="0">
              <a:buNone/>
            </a:pPr>
            <a:r>
              <a:rPr lang="en-US" dirty="0"/>
              <a:t>•	Launch Computer-Based Training and begin TT&amp;E delivery</a:t>
            </a:r>
          </a:p>
        </p:txBody>
      </p:sp>
      <p:sp>
        <p:nvSpPr>
          <p:cNvPr id="4" name="Footer Placeholder 3">
            <a:extLst>
              <a:ext uri="{FF2B5EF4-FFF2-40B4-BE49-F238E27FC236}">
                <a16:creationId xmlns:a16="http://schemas.microsoft.com/office/drawing/2014/main" id="{7D60BA32-5927-1D2A-C242-0DC1C944FD17}"/>
              </a:ext>
            </a:extLst>
          </p:cNvPr>
          <p:cNvSpPr>
            <a:spLocks noGrp="1"/>
          </p:cNvSpPr>
          <p:nvPr>
            <p:ph type="ftr" sz="quarter" idx="11"/>
          </p:nvPr>
        </p:nvSpPr>
        <p:spPr/>
        <p:txBody>
          <a:bodyPr/>
          <a:lstStyle/>
          <a:p>
            <a:r>
              <a:rPr lang="en-US"/>
              <a:t>BQEPC - Borough of Queens Emergency Preparedness Coalition</a:t>
            </a:r>
          </a:p>
        </p:txBody>
      </p:sp>
      <p:pic>
        <p:nvPicPr>
          <p:cNvPr id="5" name="Picture 4" descr="Logo&#10;&#10;Description automatically generated">
            <a:extLst>
              <a:ext uri="{FF2B5EF4-FFF2-40B4-BE49-F238E27FC236}">
                <a16:creationId xmlns:a16="http://schemas.microsoft.com/office/drawing/2014/main" id="{EBC2436F-8528-14C0-6D2B-CF68113F8CCF}"/>
              </a:ext>
            </a:extLst>
          </p:cNvPr>
          <p:cNvPicPr>
            <a:picLocks noChangeAspect="1"/>
          </p:cNvPicPr>
          <p:nvPr/>
        </p:nvPicPr>
        <p:blipFill rotWithShape="1">
          <a:blip r:embed="Rd23f733b97e04af2">
            <a:extLst>
              <a:ext uri="{28A0092B-C50C-407E-A947-70E740481C1C}">
                <a14:useLocalDpi xmlns:a14="http://schemas.microsoft.com/office/drawing/2010/main" val="0"/>
              </a:ext>
            </a:extLst>
          </a:blip>
          <a:srcRect r="330" b="2"/>
          <a:stretch/>
        </p:blipFill>
        <p:spPr>
          <a:xfrm>
            <a:off x="10689771" y="104333"/>
            <a:ext cx="1502229" cy="1473252"/>
          </a:xfrm>
          <a:prstGeom prst="rect">
            <a:avLst/>
          </a:prstGeom>
        </p:spPr>
      </p:pic>
    </p:spTree>
    <p:extLst>
      <p:ext uri="{BB962C8B-B14F-4D97-AF65-F5344CB8AC3E}">
        <p14:creationId xmlns:p14="http://schemas.microsoft.com/office/powerpoint/2010/main" val="325520817"/>
      </p:ext>
    </p:extLst>
  </p:cSld>
  <p:clrMapOvr>
    <a:masterClrMapping/>
  </p:clrMapOvr>
</p:sld>
</file>

<file path=docProps/app.xml><?xml version="1.0" encoding="utf-8"?>
<Properties xmlns="http://schemas.openxmlformats.org/officeDocument/2006/extended-properties" xmlns:vt="http://schemas.openxmlformats.org/officeDocument/2006/docPropsVTypes">
  <Template/>
  <TotalTime>0</TotalTime>
  <Words>2174</Words>
  <Application>Microsoft Office PowerPoint</Application>
  <PresentationFormat>Widescreen</PresentationFormat>
  <Paragraphs>211</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Wingdings</vt:lpstr>
      <vt:lpstr>Office Theme</vt:lpstr>
      <vt:lpstr>Overview: Citywide Radiological Incident Response</vt:lpstr>
      <vt:lpstr>Radiological Incident Radiological Dispersion Device (RDD) or “Dirty Bomb”</vt:lpstr>
      <vt:lpstr>Dirty Bombs are not Nuclear Bombs</vt:lpstr>
      <vt:lpstr>Citywide Response</vt:lpstr>
      <vt:lpstr>Citywide Response</vt:lpstr>
      <vt:lpstr>FDNY Measurements</vt:lpstr>
      <vt:lpstr>NYC Emergency Management</vt:lpstr>
      <vt:lpstr>NYPD and NYC DEP</vt:lpstr>
      <vt:lpstr>Shelter in Place</vt:lpstr>
      <vt:lpstr>FDNY EMS &amp; Patients</vt:lpstr>
      <vt:lpstr>Injuries</vt:lpstr>
      <vt:lpstr>FDNY &amp; NYC Health Department Community Reception Centers (CRCs)* </vt:lpstr>
      <vt:lpstr>FDNY &amp; NYC Health Department Community Reception Centers (CRCs)</vt:lpstr>
      <vt:lpstr>NYC Health Department Support </vt:lpstr>
      <vt:lpstr>Putting it altogether...</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Laura Gonzalez</dc:creator>
  <lastModifiedBy>Mark Maiello</lastModifiedBy>
  <revision>1</revision>
  <dcterms:created xsi:type="dcterms:W3CDTF">2022-10-28T16:25:28.0000000Z</dcterms:created>
  <dcterms:modified xsi:type="dcterms:W3CDTF">2025-03-28T14:43:54.1820000Z</dcterms:modified>
</coreProperties>
</file>

<file path=docProps/custom.xml><?xml version="1.0" encoding="utf-8"?>
<Properties xmlns="http://schemas.openxmlformats.org/officeDocument/2006/custom-properties" xmlns:vt="http://schemas.openxmlformats.org/officeDocument/2006/docPropsVTypes"/>
</file>