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svg" ContentType="image/svg+xml"/>
  <Default Extension="jpg" ContentType="image/jpeg"/>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4.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1.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graphics/data1.xml" ContentType="application/vnd.openxmlformats-officedocument.drawingml.diagramData+xml"/>
  <Override PartName="/ppt/graphics/layout1.xml" ContentType="application/vnd.openxmlformats-officedocument.drawingml.diagramLayout+xml"/>
  <Override PartName="/ppt/graphics/quickStyle1.xml" ContentType="application/vnd.openxmlformats-officedocument.drawingml.diagramStyle+xml"/>
  <Override PartName="/ppt/graphics/colors1.xml" ContentType="application/vnd.openxmlformats-officedocument.drawingml.diagramColors+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34.xml" ContentType="application/vnd.openxmlformats-officedocument.presentationml.slideLayout+xml"/>
  <Override PartName="/ppt/slideLayouts/slideLayout37.xml" ContentType="application/vnd.openxmlformats-officedocument.presentationml.slideLayout+xml"/>
  <Override PartName="/ppt/slideLayouts/slideLayout47.xml" ContentType="application/vnd.openxmlformats-officedocument.presentationml.slideLayout+xml"/>
  <Override PartName="/ppt/slides/slide17.xml" ContentType="application/vnd.openxmlformats-officedocument.presentationml.slide+xml"/>
  <Override PartName="/ppt/notesSlides/notesSlide2.xml" ContentType="application/vnd.openxmlformats-officedocument.presentationml.notesSlide+xml"/>
  <Override PartName="/ppt/slides/slide18.xml" ContentType="application/vnd.openxmlformats-officedocument.presentationml.slide+xml"/>
  <Override PartName="/ppt/notesSlides/notesSlide3.xml" ContentType="application/vnd.openxmlformats-officedocument.presentationml.notesSlide+xml"/>
  <Override PartName="/ppt/slides/slide19.xml" ContentType="application/vnd.openxmlformats-officedocument.presentationml.slide+xml"/>
  <Override PartName="/ppt/notesSlides/notesSlide4.xml" ContentType="application/vnd.openxmlformats-officedocument.presentationml.notesSlide+xml"/>
  <Override PartName="/ppt/slides/slide20.xml" ContentType="application/vnd.openxmlformats-officedocument.presentationml.slide+xml"/>
  <Override PartName="/ppt/notesSlides/notesSlide5.xml" ContentType="application/vnd.openxmlformats-officedocument.presentationml.notesSlide+xml"/>
  <Override PartName="/ppt/slides/slide21.xml" ContentType="application/vnd.openxmlformats-officedocument.presentationml.slide+xml"/>
  <Override PartName="/ppt/notesSlides/notesSlide6.xml" ContentType="application/vnd.openxmlformats-officedocument.presentationml.notesSlide+xml"/>
  <Override PartName="/ppt/slides/slide22.xml" ContentType="application/vnd.openxmlformats-officedocument.presentationml.slide+xml"/>
  <Override PartName="/ppt/notesSlides/notesSlide7.xml" ContentType="application/vnd.openxmlformats-officedocument.presentationml.notesSlide+xml"/>
  <Override PartName="/ppt/slides/slide23.xml" ContentType="application/vnd.openxmlformats-officedocument.presentationml.slide+xml"/>
  <Override PartName="/ppt/notesSlides/notesSlide8.xml" ContentType="application/vnd.openxmlformats-officedocument.presentationml.notesSlide+xml"/>
  <Override PartName="/ppt/slides/slide24.xml" ContentType="application/vnd.openxmlformats-officedocument.presentationml.slide+xml"/>
  <Override PartName="/ppt/notesSlides/notesSlide9.xml" ContentType="application/vnd.openxmlformats-officedocument.presentationml.notesSlide+xml"/>
  <Override PartName="/ppt/slides/slide25.xml" ContentType="application/vnd.openxmlformats-officedocument.presentationml.slide+xml"/>
  <Override PartName="/ppt/notesSlides/notesSlide10.xml" ContentType="application/vnd.openxmlformats-officedocument.presentationml.notesSlide+xml"/>
  <Override PartName="/ppt/slides/slide26.xml" ContentType="application/vnd.openxmlformats-officedocument.presentationml.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b04a90ee27c047bf" /><Relationship Type="http://schemas.openxmlformats.org/package/2006/relationships/metadata/core-properties" Target="/docProps/core.xml" Id="R1e4d1c4089234089" /><Relationship Type="http://schemas.openxmlformats.org/officeDocument/2006/relationships/extended-properties" Target="/docProps/app.xml" Id="Rebbbf2410af94602"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862d63e956464575"/>
    <p:sldMasterId id="2147483660" r:id="R3f24a1efc32244ec"/>
    <p:sldMasterId id="2147483673" r:id="Rf8ecda819301441c"/>
  </p:sldMasterIdLst>
  <p:notesMasterIdLst>
    <p:notesMasterId r:id="R14aea38fbba94fce"/>
  </p:notesMasterIdLst>
  <p:sldIdLst>
    <p:sldId id="256" r:id="R776c9b4e81414fa1"/>
    <p:sldId id="257" r:id="Ra6b7a53be7ad4024"/>
    <p:sldId id="258" r:id="Rae492e769c384753"/>
    <p:sldId id="259" r:id="R234e6af6bc744fe6"/>
    <p:sldId id="260" r:id="R2ba1532c5b22486a"/>
    <p:sldId id="261" r:id="R209be613618f45d1"/>
    <p:sldId id="262" r:id="R271a1338630a4ea7"/>
    <p:sldId id="263" r:id="R33e107ea94b64850"/>
    <p:sldId id="264" r:id="Rbe5ca497ec1145a4"/>
    <p:sldId id="265" r:id="Rc20091ae85af418c"/>
    <p:sldId id="266" r:id="Rd60036467a334879"/>
    <p:sldId id="267" r:id="Rf01a69b7d45b4bd6"/>
    <p:sldId id="268" r:id="Rbabd69e49e1d4ced"/>
    <p:sldId id="269" r:id="R9107094bebf940ff"/>
    <p:sldId id="270" r:id="R6d3b84273a78497f"/>
    <p:sldId id="271" r:id="Rebac429832af410b"/>
    <p:sldId id="272" r:id="R20fa6f0744104a8b"/>
    <p:sldId id="273" r:id="Rd962bff52be14a15"/>
    <p:sldId id="274" r:id="Rd1152e8e27ac4e4d"/>
    <p:sldId id="275" r:id="R119faecbef814f05"/>
    <p:sldId id="276" r:id="Rba93445bda424c67"/>
    <p:sldId id="277" r:id="Rdfdb743fc2b04a85"/>
    <p:sldId id="278" r:id="Rd4d5d212c01c40f1"/>
    <p:sldId id="279" r:id="Rf5c36dfc35b140c4"/>
    <p:sldId id="280" r:id="Ra96ded14dcba4b09"/>
    <p:sldId id="281" r:id="Rad523756d2874f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D2D8"/>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1" d="100"/>
          <a:sy n="111" d="100"/>
        </p:scale>
        <p:origin x="672" y="192"/>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14aea38fbba94fce" /><Relationship Type="http://schemas.openxmlformats.org/officeDocument/2006/relationships/presProps" Target="/ppt/presProps.xml" Id="R0ebd20ecc426429a" /><Relationship Type="http://schemas.openxmlformats.org/officeDocument/2006/relationships/viewProps" Target="/ppt/viewProps.xml" Id="Rb46d1a30bf9a4ff7" /><Relationship Type="http://schemas.openxmlformats.org/officeDocument/2006/relationships/slideMaster" Target="/ppt/slideMasters/slideMaster1.xml" Id="R862d63e956464575" /><Relationship Type="http://schemas.openxmlformats.org/officeDocument/2006/relationships/theme" Target="/ppt/slideMasters/theme/theme2.xml" Id="R22cf613da64e4fe3" /><Relationship Type="http://schemas.openxmlformats.org/officeDocument/2006/relationships/slideMaster" Target="/ppt/slideMasters/slideMaster2.xml" Id="R3f24a1efc32244ec" /><Relationship Type="http://schemas.openxmlformats.org/officeDocument/2006/relationships/slide" Target="/ppt/slides/slide1.xml" Id="R776c9b4e81414fa1" /><Relationship Type="http://schemas.openxmlformats.org/officeDocument/2006/relationships/slide" Target="/ppt/slides/slide2.xml" Id="Ra6b7a53be7ad4024" /><Relationship Type="http://schemas.openxmlformats.org/officeDocument/2006/relationships/slide" Target="/ppt/slides/slide3.xml" Id="Rae492e769c384753" /><Relationship Type="http://schemas.openxmlformats.org/officeDocument/2006/relationships/slide" Target="/ppt/slides/slide4.xml" Id="R234e6af6bc744fe6" /><Relationship Type="http://schemas.openxmlformats.org/officeDocument/2006/relationships/slide" Target="/ppt/slides/slide5.xml" Id="R2ba1532c5b22486a" /><Relationship Type="http://schemas.openxmlformats.org/officeDocument/2006/relationships/slide" Target="/ppt/slides/slide6.xml" Id="R209be613618f45d1" /><Relationship Type="http://schemas.openxmlformats.org/officeDocument/2006/relationships/slide" Target="/ppt/slides/slide7.xml" Id="R271a1338630a4ea7" /><Relationship Type="http://schemas.openxmlformats.org/officeDocument/2006/relationships/slide" Target="/ppt/slides/slide8.xml" Id="R33e107ea94b64850" /><Relationship Type="http://schemas.openxmlformats.org/officeDocument/2006/relationships/tableStyles" Target="/ppt/tableStyles.xml" Id="Rb6b13680e1c34400" /><Relationship Type="http://schemas.openxmlformats.org/officeDocument/2006/relationships/slide" Target="/ppt/slides/slide9.xml" Id="Rbe5ca497ec1145a4" /><Relationship Type="http://schemas.openxmlformats.org/officeDocument/2006/relationships/slide" Target="/ppt/slides/slide10.xml" Id="Rc20091ae85af418c" /><Relationship Type="http://schemas.openxmlformats.org/officeDocument/2006/relationships/slide" Target="/ppt/slides/slide11.xml" Id="Rd60036467a334879" /><Relationship Type="http://schemas.openxmlformats.org/officeDocument/2006/relationships/slide" Target="/ppt/slides/slide12.xml" Id="Rf01a69b7d45b4bd6" /><Relationship Type="http://schemas.openxmlformats.org/officeDocument/2006/relationships/slide" Target="/ppt/slides/slide13.xml" Id="Rbabd69e49e1d4ced" /><Relationship Type="http://schemas.openxmlformats.org/officeDocument/2006/relationships/slide" Target="/ppt/slides/slide14.xml" Id="R9107094bebf940ff" /><Relationship Type="http://schemas.openxmlformats.org/officeDocument/2006/relationships/slide" Target="/ppt/slides/slide15.xml" Id="R6d3b84273a78497f" /><Relationship Type="http://schemas.openxmlformats.org/officeDocument/2006/relationships/slide" Target="/ppt/slides/slide16.xml" Id="Rebac429832af410b" /><Relationship Type="http://schemas.openxmlformats.org/officeDocument/2006/relationships/slideMaster" Target="/ppt/slideMasters/slideMaster3.xml" Id="Rf8ecda819301441c" /><Relationship Type="http://schemas.openxmlformats.org/officeDocument/2006/relationships/slide" Target="/ppt/slides/slide17.xml" Id="R20fa6f0744104a8b" /><Relationship Type="http://schemas.openxmlformats.org/officeDocument/2006/relationships/slide" Target="/ppt/slides/slide18.xml" Id="Rd962bff52be14a15" /><Relationship Type="http://schemas.openxmlformats.org/officeDocument/2006/relationships/slide" Target="/ppt/slides/slide19.xml" Id="Rd1152e8e27ac4e4d" /><Relationship Type="http://schemas.openxmlformats.org/officeDocument/2006/relationships/slide" Target="/ppt/slides/slide20.xml" Id="R119faecbef814f05" /><Relationship Type="http://schemas.openxmlformats.org/officeDocument/2006/relationships/slide" Target="/ppt/slides/slide21.xml" Id="Rba93445bda424c67" /><Relationship Type="http://schemas.openxmlformats.org/officeDocument/2006/relationships/slide" Target="/ppt/slides/slide22.xml" Id="Rdfdb743fc2b04a85" /><Relationship Type="http://schemas.openxmlformats.org/officeDocument/2006/relationships/slide" Target="/ppt/slides/slide23.xml" Id="Rd4d5d212c01c40f1" /><Relationship Type="http://schemas.openxmlformats.org/officeDocument/2006/relationships/slide" Target="/ppt/slides/slide24.xml" Id="Rf5c36dfc35b140c4" /><Relationship Type="http://schemas.openxmlformats.org/officeDocument/2006/relationships/slide" Target="/ppt/slides/slide25.xml" Id="Ra96ded14dcba4b09" /><Relationship Type="http://schemas.openxmlformats.org/officeDocument/2006/relationships/slide" Target="/ppt/slides/slide26.xml" Id="Rad523756d2874f41" /></Relationships>
</file>

<file path=ppt/graphic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data1.xml><?xml version="1.0" encoding="utf-8"?>
<dgm:dataModel xmlns:dgm="http://schemas.openxmlformats.org/drawingml/2006/diagram" xmlns:a="http://schemas.openxmlformats.org/drawingml/2006/main">
  <dgm:ptLst>
    <dgm:pt modelId="{E39CC894-C656-4B95-A1BD-79878ECFD2DD}" type="doc">
      <dgm:prSet loTypeId="urn:microsoft.com/office/officeart/2008/layout/LinedList" loCatId="hierarchy" qsTypeId="urn:microsoft.com/office/officeart/2005/8/quickstyle/simple1" qsCatId="simple" csTypeId="urn:microsoft.com/office/officeart/2005/8/colors/colorful2" csCatId="colorful" phldr="1"/>
      <dgm:spPr/>
      <dgm:t>
        <a:bodyPr/>
        <a:lstStyle/>
        <a:p>
          <a:endParaRPr lang="en-US"/>
        </a:p>
      </dgm:t>
    </dgm:pt>
    <dgm:pt modelId="{775ECBDD-B91A-406D-89C2-2381AE3969F5}">
      <dgm:prSet custT="1"/>
      <dgm:spPr/>
      <dgm:t>
        <a:bodyPr/>
        <a:lstStyle/>
        <a:p>
          <a:r>
            <a:rPr lang="en-US" sz="2400" b="0"/>
            <a:t>Public Safety (ESF-13)</a:t>
          </a:r>
        </a:p>
      </dgm:t>
    </dgm:pt>
    <dgm:pt modelId="{016989BE-DD8B-4BFA-9A1D-0506F661FDFF}" type="parTrans" cxnId="{C24AFD2D-9FFC-4645-B0DA-89EEB5FBF06F}">
      <dgm:prSet/>
      <dgm:spPr/>
      <dgm:t>
        <a:bodyPr/>
        <a:lstStyle/>
        <a:p>
          <a:endParaRPr lang="en-US" sz="2400"/>
        </a:p>
      </dgm:t>
    </dgm:pt>
    <dgm:pt modelId="{A7EAFC5E-8BA3-499E-8472-7CE67FFED78A}" type="sibTrans" cxnId="{C24AFD2D-9FFC-4645-B0DA-89EEB5FBF06F}">
      <dgm:prSet/>
      <dgm:spPr/>
      <dgm:t>
        <a:bodyPr/>
        <a:lstStyle/>
        <a:p>
          <a:endParaRPr lang="en-US" sz="2400"/>
        </a:p>
      </dgm:t>
    </dgm:pt>
    <dgm:pt modelId="{08348475-B8F2-4CD5-A1E7-1F8E6D6A64D6}">
      <dgm:prSet custT="1"/>
      <dgm:spPr>
        <a:solidFill>
          <a:schemeClr val="accent2">
            <a:lumMod val="60000"/>
            <a:lumOff val="40000"/>
          </a:schemeClr>
        </a:solidFill>
      </dgm:spPr>
      <dgm:t>
        <a:bodyPr/>
        <a:lstStyle/>
        <a:p>
          <a:r>
            <a:rPr lang="en-US" sz="2400" b="0"/>
            <a:t>Health &amp; Medical (ESF-8)</a:t>
          </a:r>
        </a:p>
      </dgm:t>
    </dgm:pt>
    <dgm:pt modelId="{E7F5D180-0C65-4873-A8F0-64D948C00B06}" type="parTrans" cxnId="{FE40626F-192A-4203-9EE9-7690B8A6EC93}">
      <dgm:prSet/>
      <dgm:spPr/>
      <dgm:t>
        <a:bodyPr/>
        <a:lstStyle/>
        <a:p>
          <a:endParaRPr lang="en-US" sz="2400"/>
        </a:p>
      </dgm:t>
    </dgm:pt>
    <dgm:pt modelId="{BB93E03D-0047-484B-A5F1-D4D3A7B80922}" type="sibTrans" cxnId="{FE40626F-192A-4203-9EE9-7690B8A6EC93}">
      <dgm:prSet/>
      <dgm:spPr/>
      <dgm:t>
        <a:bodyPr/>
        <a:lstStyle/>
        <a:p>
          <a:endParaRPr lang="en-US" sz="2400"/>
        </a:p>
      </dgm:t>
    </dgm:pt>
    <dgm:pt modelId="{4DFE15C7-A88A-48B8-AE91-75583E2C5E25}">
      <dgm:prSet custT="1"/>
      <dgm:spPr>
        <a:solidFill>
          <a:schemeClr val="bg1"/>
        </a:solidFill>
      </dgm:spPr>
      <dgm:t>
        <a:bodyPr/>
        <a:lstStyle/>
        <a:p>
          <a:r>
            <a:rPr lang="en-US" sz="2400" b="0"/>
            <a:t>Human Services, Mass Care, Housing (ESF-6)</a:t>
          </a:r>
        </a:p>
      </dgm:t>
    </dgm:pt>
    <dgm:pt modelId="{EB36B058-5DB1-4DE1-B34D-E35A8C94766A}" type="parTrans" cxnId="{25EE8A04-F254-4776-83B5-109D8196F565}">
      <dgm:prSet/>
      <dgm:spPr/>
      <dgm:t>
        <a:bodyPr/>
        <a:lstStyle/>
        <a:p>
          <a:endParaRPr lang="en-US" sz="2400"/>
        </a:p>
      </dgm:t>
    </dgm:pt>
    <dgm:pt modelId="{46FA1703-D0E1-435F-BF7C-A30279649584}" type="sibTrans" cxnId="{25EE8A04-F254-4776-83B5-109D8196F565}">
      <dgm:prSet/>
      <dgm:spPr/>
      <dgm:t>
        <a:bodyPr/>
        <a:lstStyle/>
        <a:p>
          <a:endParaRPr lang="en-US" sz="2400"/>
        </a:p>
      </dgm:t>
    </dgm:pt>
    <dgm:pt modelId="{04B44934-4485-4C9A-BD33-0B15DE91E26D}">
      <dgm:prSet custT="1"/>
      <dgm:spPr/>
      <dgm:t>
        <a:bodyPr/>
        <a:lstStyle/>
        <a:p>
          <a:r>
            <a:rPr lang="en-US" sz="2400" b="0"/>
            <a:t>Energy (ESF-12)</a:t>
          </a:r>
        </a:p>
      </dgm:t>
    </dgm:pt>
    <dgm:pt modelId="{9EFD0025-8D62-42E7-B126-AB058FE1D15B}" type="parTrans" cxnId="{126DB9F4-F83B-4ECD-AC68-D9ABB6CAE964}">
      <dgm:prSet/>
      <dgm:spPr/>
      <dgm:t>
        <a:bodyPr/>
        <a:lstStyle/>
        <a:p>
          <a:endParaRPr lang="en-US" sz="2400"/>
        </a:p>
      </dgm:t>
    </dgm:pt>
    <dgm:pt modelId="{7DF16FF2-D1FC-4A6D-AC01-30D1A44DEEF1}" type="sibTrans" cxnId="{126DB9F4-F83B-4ECD-AC68-D9ABB6CAE964}">
      <dgm:prSet/>
      <dgm:spPr/>
      <dgm:t>
        <a:bodyPr/>
        <a:lstStyle/>
        <a:p>
          <a:endParaRPr lang="en-US" sz="2400"/>
        </a:p>
      </dgm:t>
    </dgm:pt>
    <dgm:pt modelId="{2C9D54CF-2E3D-4E40-B0C1-9F814B8A706B}">
      <dgm:prSet custT="1"/>
      <dgm:spPr/>
      <dgm:t>
        <a:bodyPr/>
        <a:lstStyle/>
        <a:p>
          <a:r>
            <a:rPr lang="en-US" sz="2400" b="0"/>
            <a:t>Infrastructure (ESF-3)</a:t>
          </a:r>
        </a:p>
      </dgm:t>
    </dgm:pt>
    <dgm:pt modelId="{661C6513-1336-4160-A223-C311E89AA320}" type="parTrans" cxnId="{3F362F55-DAEC-44E8-82FE-59CFA4D21563}">
      <dgm:prSet/>
      <dgm:spPr/>
      <dgm:t>
        <a:bodyPr/>
        <a:lstStyle/>
        <a:p>
          <a:endParaRPr lang="en-US" sz="2400"/>
        </a:p>
      </dgm:t>
    </dgm:pt>
    <dgm:pt modelId="{4F2F1850-9FFC-4E52-8D0D-32E5B609AFC1}" type="sibTrans" cxnId="{3F362F55-DAEC-44E8-82FE-59CFA4D21563}">
      <dgm:prSet/>
      <dgm:spPr/>
      <dgm:t>
        <a:bodyPr/>
        <a:lstStyle/>
        <a:p>
          <a:endParaRPr lang="en-US" sz="2400"/>
        </a:p>
      </dgm:t>
    </dgm:pt>
    <dgm:pt modelId="{E7AFD4BF-64ED-435F-B41E-E6365698B6FD}">
      <dgm:prSet custT="1"/>
      <dgm:spPr/>
      <dgm:t>
        <a:bodyPr/>
        <a:lstStyle/>
        <a:p>
          <a:r>
            <a:rPr lang="en-US" sz="2400" b="0"/>
            <a:t>Private Sector (ESF-14)</a:t>
          </a:r>
        </a:p>
      </dgm:t>
    </dgm:pt>
    <dgm:pt modelId="{FFE8760A-C87A-4759-A0FA-3A60E61B7142}" type="parTrans" cxnId="{44B93CC4-2782-4FA0-8A3A-C0B156ECABA0}">
      <dgm:prSet/>
      <dgm:spPr/>
      <dgm:t>
        <a:bodyPr/>
        <a:lstStyle/>
        <a:p>
          <a:endParaRPr lang="en-US" sz="2400"/>
        </a:p>
      </dgm:t>
    </dgm:pt>
    <dgm:pt modelId="{A9073F65-968A-4F31-87AD-58969E99EFB8}" type="sibTrans" cxnId="{44B93CC4-2782-4FA0-8A3A-C0B156ECABA0}">
      <dgm:prSet/>
      <dgm:spPr/>
      <dgm:t>
        <a:bodyPr/>
        <a:lstStyle/>
        <a:p>
          <a:endParaRPr lang="en-US" sz="2400"/>
        </a:p>
      </dgm:t>
    </dgm:pt>
    <dgm:pt modelId="{3627B2C5-B030-4C56-9C45-24FEED166A62}">
      <dgm:prSet phldrT="[Text]" custT="1"/>
      <dgm:spPr/>
      <dgm:t>
        <a:bodyPr/>
        <a:lstStyle/>
        <a:p>
          <a:r>
            <a:rPr lang="en-US" sz="2400" b="0"/>
            <a:t>Transportation (ESF-1)</a:t>
          </a:r>
        </a:p>
      </dgm:t>
    </dgm:pt>
    <dgm:pt modelId="{C0791EE7-AFFD-425D-9A31-4633F4B4CA53}" type="parTrans" cxnId="{C565170A-17B4-4173-A808-86A7CC4434D5}">
      <dgm:prSet/>
      <dgm:spPr/>
      <dgm:t>
        <a:bodyPr/>
        <a:lstStyle/>
        <a:p>
          <a:endParaRPr lang="en-US" sz="2400"/>
        </a:p>
      </dgm:t>
    </dgm:pt>
    <dgm:pt modelId="{6E3EF4E5-A7C0-47F6-A97B-F941DAC1640C}" type="sibTrans" cxnId="{C565170A-17B4-4173-A808-86A7CC4434D5}">
      <dgm:prSet/>
      <dgm:spPr/>
      <dgm:t>
        <a:bodyPr/>
        <a:lstStyle/>
        <a:p>
          <a:endParaRPr lang="en-US" sz="2400"/>
        </a:p>
      </dgm:t>
    </dgm:pt>
    <dgm:pt modelId="{4C712695-F58F-4509-B3EA-53FA201BAC3F}">
      <dgm:prSet phldrT="[Text]" custT="1"/>
      <dgm:spPr/>
      <dgm:t>
        <a:bodyPr/>
        <a:lstStyle/>
        <a:p>
          <a:r>
            <a:rPr lang="en-US" sz="2800" b="1"/>
            <a:t>NYCEM is lead agency for ESF-8</a:t>
          </a:r>
        </a:p>
        <a:p>
          <a:r>
            <a:rPr lang="en-US" sz="2800" b="0"/>
            <a:t>- </a:t>
          </a:r>
          <a:r>
            <a:rPr lang="en-US" sz="2800" b="0">
              <a:highlight>
                <a:srgbClr val="FFFF00"/>
              </a:highlight>
            </a:rPr>
            <a:t>HSSB is DOHMH lead </a:t>
          </a:r>
        </a:p>
      </dgm:t>
    </dgm:pt>
    <dgm:pt modelId="{EC35C8D8-EE5D-4FAE-BB35-0D179C74BD8B}" type="sibTrans" cxnId="{FDCB705B-A156-4480-A8A1-2672D33E427C}">
      <dgm:prSet/>
      <dgm:spPr/>
      <dgm:t>
        <a:bodyPr/>
        <a:lstStyle/>
        <a:p>
          <a:endParaRPr lang="en-US" sz="2400"/>
        </a:p>
      </dgm:t>
    </dgm:pt>
    <dgm:pt modelId="{99FA6853-43FD-444B-8301-159A75E53387}" type="parTrans" cxnId="{FDCB705B-A156-4480-A8A1-2672D33E427C}">
      <dgm:prSet/>
      <dgm:spPr/>
      <dgm:t>
        <a:bodyPr/>
        <a:lstStyle/>
        <a:p>
          <a:endParaRPr lang="en-US" sz="2400"/>
        </a:p>
      </dgm:t>
    </dgm:pt>
    <dgm:pt modelId="{EAFC215C-FD3E-4448-9F4E-490243A01741}">
      <dgm:prSet phldrT="[Text]" custT="1"/>
      <dgm:spPr/>
      <dgm:t>
        <a:bodyPr/>
        <a:lstStyle/>
        <a:p>
          <a:r>
            <a:rPr lang="en-US" sz="2400" b="0"/>
            <a:t>External Affairs (ESF-15)</a:t>
          </a:r>
        </a:p>
      </dgm:t>
    </dgm:pt>
    <dgm:pt modelId="{8B700E03-66CF-4608-9711-2B0726000B52}" type="sibTrans" cxnId="{396906BF-A505-4FD1-A424-82D9F4E8D0E8}">
      <dgm:prSet/>
      <dgm:spPr/>
      <dgm:t>
        <a:bodyPr/>
        <a:lstStyle/>
        <a:p>
          <a:endParaRPr lang="en-US" sz="2400"/>
        </a:p>
      </dgm:t>
    </dgm:pt>
    <dgm:pt modelId="{3B236F1C-FC4A-4B79-985A-857D48418FF4}" type="parTrans" cxnId="{396906BF-A505-4FD1-A424-82D9F4E8D0E8}">
      <dgm:prSet/>
      <dgm:spPr/>
      <dgm:t>
        <a:bodyPr/>
        <a:lstStyle/>
        <a:p>
          <a:endParaRPr lang="en-US" sz="2400"/>
        </a:p>
      </dgm:t>
    </dgm:pt>
    <dgm:pt modelId="{0EA6F94E-14EA-4706-A296-2E5B24A1F0C9}" type="pres">
      <dgm:prSet presAssocID="{E39CC894-C656-4B95-A1BD-79878ECFD2DD}" presName="vert0" presStyleCnt="0">
        <dgm:presLayoutVars>
          <dgm:dir/>
          <dgm:animOne val="branch"/>
          <dgm:animLvl val="lvl"/>
        </dgm:presLayoutVars>
      </dgm:prSet>
      <dgm:spPr/>
    </dgm:pt>
    <dgm:pt modelId="{AE9AC94B-AB43-45CA-A399-4E5E9841C9AB}" type="pres">
      <dgm:prSet presAssocID="{4C712695-F58F-4509-B3EA-53FA201BAC3F}" presName="thickLine" presStyleLbl="alignNode1" presStyleIdx="0" presStyleCnt="1"/>
      <dgm:spPr/>
    </dgm:pt>
    <dgm:pt modelId="{B8258AF5-98A7-4231-9877-AD1B84957CF5}" type="pres">
      <dgm:prSet presAssocID="{4C712695-F58F-4509-B3EA-53FA201BAC3F}" presName="horz1" presStyleCnt="0"/>
      <dgm:spPr/>
    </dgm:pt>
    <dgm:pt modelId="{25A147AF-72F4-4E1B-BA1F-D1881AB2994B}" type="pres">
      <dgm:prSet presAssocID="{4C712695-F58F-4509-B3EA-53FA201BAC3F}" presName="tx1" presStyleLbl="revTx" presStyleIdx="0" presStyleCnt="9"/>
      <dgm:spPr/>
    </dgm:pt>
    <dgm:pt modelId="{EB05E451-CEB6-4DEF-B738-A0F38DD733D0}" type="pres">
      <dgm:prSet presAssocID="{4C712695-F58F-4509-B3EA-53FA201BAC3F}" presName="vert1" presStyleCnt="0"/>
      <dgm:spPr/>
    </dgm:pt>
    <dgm:pt modelId="{A98DC844-3EA1-4558-AD39-DAA2B35DDE6A}" type="pres">
      <dgm:prSet presAssocID="{3627B2C5-B030-4C56-9C45-24FEED166A62}" presName="vertSpace2a" presStyleCnt="0"/>
      <dgm:spPr/>
    </dgm:pt>
    <dgm:pt modelId="{7856ECF9-A990-4523-9F36-89B7ABB80A09}" type="pres">
      <dgm:prSet presAssocID="{3627B2C5-B030-4C56-9C45-24FEED166A62}" presName="horz2" presStyleCnt="0"/>
      <dgm:spPr/>
    </dgm:pt>
    <dgm:pt modelId="{494E9468-ADBA-487E-B33F-C0FBB2120526}" type="pres">
      <dgm:prSet presAssocID="{3627B2C5-B030-4C56-9C45-24FEED166A62}" presName="horzSpace2" presStyleCnt="0"/>
      <dgm:spPr/>
    </dgm:pt>
    <dgm:pt modelId="{B8629AC1-85FE-4F96-9E0C-DDECC91F65F9}" type="pres">
      <dgm:prSet presAssocID="{3627B2C5-B030-4C56-9C45-24FEED166A62}" presName="tx2" presStyleLbl="revTx" presStyleIdx="1" presStyleCnt="9" custLinFactNeighborX="-434" custLinFactNeighborY="-3243"/>
      <dgm:spPr/>
    </dgm:pt>
    <dgm:pt modelId="{6E079A13-FC1A-4DA6-8B1D-DD203E20F8BA}" type="pres">
      <dgm:prSet presAssocID="{3627B2C5-B030-4C56-9C45-24FEED166A62}" presName="vert2" presStyleCnt="0"/>
      <dgm:spPr/>
    </dgm:pt>
    <dgm:pt modelId="{B16F7577-759D-4CB8-A066-76913443CAE7}" type="pres">
      <dgm:prSet presAssocID="{3627B2C5-B030-4C56-9C45-24FEED166A62}" presName="thinLine2b" presStyleLbl="callout" presStyleIdx="0" presStyleCnt="8"/>
      <dgm:spPr/>
    </dgm:pt>
    <dgm:pt modelId="{08517711-957D-4B24-B123-05BCE4B43A7B}" type="pres">
      <dgm:prSet presAssocID="{3627B2C5-B030-4C56-9C45-24FEED166A62}" presName="vertSpace2b" presStyleCnt="0"/>
      <dgm:spPr/>
    </dgm:pt>
    <dgm:pt modelId="{DD5A689A-08A8-48E1-86FC-A59CAABE1254}" type="pres">
      <dgm:prSet presAssocID="{775ECBDD-B91A-406D-89C2-2381AE3969F5}" presName="horz2" presStyleCnt="0"/>
      <dgm:spPr/>
    </dgm:pt>
    <dgm:pt modelId="{92075CAE-CB3E-459B-A545-548916FA91A9}" type="pres">
      <dgm:prSet presAssocID="{775ECBDD-B91A-406D-89C2-2381AE3969F5}" presName="horzSpace2" presStyleCnt="0"/>
      <dgm:spPr/>
    </dgm:pt>
    <dgm:pt modelId="{1A1A5215-A41B-4346-8CBE-E7A38CBDFECC}" type="pres">
      <dgm:prSet presAssocID="{775ECBDD-B91A-406D-89C2-2381AE3969F5}" presName="tx2" presStyleLbl="revTx" presStyleIdx="2" presStyleCnt="9" custLinFactY="200000" custLinFactNeighborX="-245" custLinFactNeighborY="217692"/>
      <dgm:spPr/>
    </dgm:pt>
    <dgm:pt modelId="{2CA29BC8-1100-479E-9EB7-FC2AFEDB07B2}" type="pres">
      <dgm:prSet presAssocID="{775ECBDD-B91A-406D-89C2-2381AE3969F5}" presName="vert2" presStyleCnt="0"/>
      <dgm:spPr/>
    </dgm:pt>
    <dgm:pt modelId="{5363075B-5443-480E-B07B-03EAD3B1CC75}" type="pres">
      <dgm:prSet presAssocID="{775ECBDD-B91A-406D-89C2-2381AE3969F5}" presName="thinLine2b" presStyleLbl="callout" presStyleIdx="1" presStyleCnt="8"/>
      <dgm:spPr/>
    </dgm:pt>
    <dgm:pt modelId="{994CC5CF-82F7-43F1-9F5E-CA05EA3750D2}" type="pres">
      <dgm:prSet presAssocID="{775ECBDD-B91A-406D-89C2-2381AE3969F5}" presName="vertSpace2b" presStyleCnt="0"/>
      <dgm:spPr/>
    </dgm:pt>
    <dgm:pt modelId="{95D02812-5182-4D1C-B189-D88C6F7B7C17}" type="pres">
      <dgm:prSet presAssocID="{08348475-B8F2-4CD5-A1E7-1F8E6D6A64D6}" presName="horz2" presStyleCnt="0"/>
      <dgm:spPr/>
    </dgm:pt>
    <dgm:pt modelId="{2E6DC622-C71D-415B-A83C-CF4E7C6BA02A}" type="pres">
      <dgm:prSet presAssocID="{08348475-B8F2-4CD5-A1E7-1F8E6D6A64D6}" presName="horzSpace2" presStyleCnt="0"/>
      <dgm:spPr/>
    </dgm:pt>
    <dgm:pt modelId="{5A95DC2A-7731-4176-B1EC-7F3B083B4DF5}" type="pres">
      <dgm:prSet presAssocID="{08348475-B8F2-4CD5-A1E7-1F8E6D6A64D6}" presName="tx2" presStyleLbl="revTx" presStyleIdx="3" presStyleCnt="9" custLinFactY="2524" custLinFactNeighborX="-114" custLinFactNeighborY="100000"/>
      <dgm:spPr/>
    </dgm:pt>
    <dgm:pt modelId="{010EE426-9583-414A-99A9-12C1CB826453}" type="pres">
      <dgm:prSet presAssocID="{08348475-B8F2-4CD5-A1E7-1F8E6D6A64D6}" presName="vert2" presStyleCnt="0"/>
      <dgm:spPr/>
    </dgm:pt>
    <dgm:pt modelId="{CD939063-DEC5-4CE8-9F0B-86EEFCEC2D95}" type="pres">
      <dgm:prSet presAssocID="{08348475-B8F2-4CD5-A1E7-1F8E6D6A64D6}" presName="thinLine2b" presStyleLbl="callout" presStyleIdx="2" presStyleCnt="8"/>
      <dgm:spPr/>
    </dgm:pt>
    <dgm:pt modelId="{A4F47C4B-C5E9-4B49-B700-3F4B60EFB2E2}" type="pres">
      <dgm:prSet presAssocID="{08348475-B8F2-4CD5-A1E7-1F8E6D6A64D6}" presName="vertSpace2b" presStyleCnt="0"/>
      <dgm:spPr/>
    </dgm:pt>
    <dgm:pt modelId="{ECE9A554-5B5F-49F4-BC80-274F11B7A3F7}" type="pres">
      <dgm:prSet presAssocID="{4DFE15C7-A88A-48B8-AE91-75583E2C5E25}" presName="horz2" presStyleCnt="0"/>
      <dgm:spPr/>
    </dgm:pt>
    <dgm:pt modelId="{1B6E4743-C1C2-4AFE-B6B1-5EBC8CA9D1FA}" type="pres">
      <dgm:prSet presAssocID="{4DFE15C7-A88A-48B8-AE91-75583E2C5E25}" presName="horzSpace2" presStyleCnt="0"/>
      <dgm:spPr/>
    </dgm:pt>
    <dgm:pt modelId="{03D5A9A3-3D73-40CA-85C6-8F47E1321EE4}" type="pres">
      <dgm:prSet presAssocID="{4DFE15C7-A88A-48B8-AE91-75583E2C5E25}" presName="tx2" presStyleLbl="revTx" presStyleIdx="4" presStyleCnt="9" custLinFactY="-11356" custLinFactNeighborX="-617" custLinFactNeighborY="-100000"/>
      <dgm:spPr/>
    </dgm:pt>
    <dgm:pt modelId="{2A4898C7-1954-422D-8711-6C6C95A5E222}" type="pres">
      <dgm:prSet presAssocID="{4DFE15C7-A88A-48B8-AE91-75583E2C5E25}" presName="vert2" presStyleCnt="0"/>
      <dgm:spPr/>
    </dgm:pt>
    <dgm:pt modelId="{16D827B2-C5B6-4665-94DD-7E0D81013AF1}" type="pres">
      <dgm:prSet presAssocID="{4DFE15C7-A88A-48B8-AE91-75583E2C5E25}" presName="thinLine2b" presStyleLbl="callout" presStyleIdx="3" presStyleCnt="8"/>
      <dgm:spPr/>
    </dgm:pt>
    <dgm:pt modelId="{DCE5D999-B55E-4FA1-8E79-944B0D9F870A}" type="pres">
      <dgm:prSet presAssocID="{4DFE15C7-A88A-48B8-AE91-75583E2C5E25}" presName="vertSpace2b" presStyleCnt="0"/>
      <dgm:spPr/>
    </dgm:pt>
    <dgm:pt modelId="{BFA1CAB2-2184-4C0C-BF6A-56F4461AADD1}" type="pres">
      <dgm:prSet presAssocID="{EAFC215C-FD3E-4448-9F4E-490243A01741}" presName="horz2" presStyleCnt="0"/>
      <dgm:spPr/>
    </dgm:pt>
    <dgm:pt modelId="{BDD0C014-0A17-47C5-9AE1-A26F38980CA7}" type="pres">
      <dgm:prSet presAssocID="{EAFC215C-FD3E-4448-9F4E-490243A01741}" presName="horzSpace2" presStyleCnt="0"/>
      <dgm:spPr/>
    </dgm:pt>
    <dgm:pt modelId="{08EB0E12-4500-4BB4-B410-E2A774C2E51C}" type="pres">
      <dgm:prSet presAssocID="{EAFC215C-FD3E-4448-9F4E-490243A01741}" presName="tx2" presStyleLbl="revTx" presStyleIdx="5" presStyleCnt="9" custLinFactY="106717" custLinFactNeighborX="100" custLinFactNeighborY="200000"/>
      <dgm:spPr/>
    </dgm:pt>
    <dgm:pt modelId="{DE78FAE1-ED2A-4D4A-99D8-FFB3A2BE0E1B}" type="pres">
      <dgm:prSet presAssocID="{EAFC215C-FD3E-4448-9F4E-490243A01741}" presName="vert2" presStyleCnt="0"/>
      <dgm:spPr/>
    </dgm:pt>
    <dgm:pt modelId="{6E5509E4-BEAA-4A5C-AC38-6E7F959B653A}" type="pres">
      <dgm:prSet presAssocID="{EAFC215C-FD3E-4448-9F4E-490243A01741}" presName="thinLine2b" presStyleLbl="callout" presStyleIdx="4" presStyleCnt="8"/>
      <dgm:spPr/>
    </dgm:pt>
    <dgm:pt modelId="{652754F9-C326-482F-8486-1BCD875BC081}" type="pres">
      <dgm:prSet presAssocID="{EAFC215C-FD3E-4448-9F4E-490243A01741}" presName="vertSpace2b" presStyleCnt="0"/>
      <dgm:spPr/>
    </dgm:pt>
    <dgm:pt modelId="{33671E5D-537B-444D-AE1E-6F60DFAB0327}" type="pres">
      <dgm:prSet presAssocID="{04B44934-4485-4C9A-BD33-0B15DE91E26D}" presName="horz2" presStyleCnt="0"/>
      <dgm:spPr/>
    </dgm:pt>
    <dgm:pt modelId="{0BFB77FD-AC22-440C-829F-CD4C8B0E042E}" type="pres">
      <dgm:prSet presAssocID="{04B44934-4485-4C9A-BD33-0B15DE91E26D}" presName="horzSpace2" presStyleCnt="0"/>
      <dgm:spPr/>
    </dgm:pt>
    <dgm:pt modelId="{79864E19-4080-40B8-B012-62F6B869310F}" type="pres">
      <dgm:prSet presAssocID="{04B44934-4485-4C9A-BD33-0B15DE91E26D}" presName="tx2" presStyleLbl="revTx" presStyleIdx="6" presStyleCnt="9" custLinFactY="-13916" custLinFactNeighborX="-309" custLinFactNeighborY="-100000"/>
      <dgm:spPr/>
    </dgm:pt>
    <dgm:pt modelId="{F34239E9-0373-484F-894B-7651BB925156}" type="pres">
      <dgm:prSet presAssocID="{04B44934-4485-4C9A-BD33-0B15DE91E26D}" presName="vert2" presStyleCnt="0"/>
      <dgm:spPr/>
    </dgm:pt>
    <dgm:pt modelId="{171DDDA0-ADC4-4569-99C9-DFE481D11BCE}" type="pres">
      <dgm:prSet presAssocID="{04B44934-4485-4C9A-BD33-0B15DE91E26D}" presName="thinLine2b" presStyleLbl="callout" presStyleIdx="5" presStyleCnt="8"/>
      <dgm:spPr/>
    </dgm:pt>
    <dgm:pt modelId="{91ABA975-C744-47C6-ACF0-371966509481}" type="pres">
      <dgm:prSet presAssocID="{04B44934-4485-4C9A-BD33-0B15DE91E26D}" presName="vertSpace2b" presStyleCnt="0"/>
      <dgm:spPr/>
    </dgm:pt>
    <dgm:pt modelId="{DA790B69-B0DA-43DB-926B-1304516FDDF2}" type="pres">
      <dgm:prSet presAssocID="{2C9D54CF-2E3D-4E40-B0C1-9F814B8A706B}" presName="horz2" presStyleCnt="0"/>
      <dgm:spPr/>
    </dgm:pt>
    <dgm:pt modelId="{718AC9C7-6DE0-46B8-809B-79BE04EF328A}" type="pres">
      <dgm:prSet presAssocID="{2C9D54CF-2E3D-4E40-B0C1-9F814B8A706B}" presName="horzSpace2" presStyleCnt="0"/>
      <dgm:spPr/>
    </dgm:pt>
    <dgm:pt modelId="{84EDA23F-4BAC-4C83-ACD2-ED8FE1ADB1A4}" type="pres">
      <dgm:prSet presAssocID="{2C9D54CF-2E3D-4E40-B0C1-9F814B8A706B}" presName="tx2" presStyleLbl="revTx" presStyleIdx="7" presStyleCnt="9" custLinFactY="-236044" custLinFactNeighborX="-558" custLinFactNeighborY="-300000"/>
      <dgm:spPr/>
    </dgm:pt>
    <dgm:pt modelId="{BE0B429F-F573-43DD-9465-DD07939D8F60}" type="pres">
      <dgm:prSet presAssocID="{2C9D54CF-2E3D-4E40-B0C1-9F814B8A706B}" presName="vert2" presStyleCnt="0"/>
      <dgm:spPr/>
    </dgm:pt>
    <dgm:pt modelId="{317F774C-D1A7-4A24-837E-303558DB4FF2}" type="pres">
      <dgm:prSet presAssocID="{2C9D54CF-2E3D-4E40-B0C1-9F814B8A706B}" presName="thinLine2b" presStyleLbl="callout" presStyleIdx="6" presStyleCnt="8"/>
      <dgm:spPr/>
    </dgm:pt>
    <dgm:pt modelId="{64C7865C-3599-4CC5-9021-BCF0BA7279C4}" type="pres">
      <dgm:prSet presAssocID="{2C9D54CF-2E3D-4E40-B0C1-9F814B8A706B}" presName="vertSpace2b" presStyleCnt="0"/>
      <dgm:spPr/>
    </dgm:pt>
    <dgm:pt modelId="{E35899E2-52A4-4ADB-BAB8-594AF237F8D7}" type="pres">
      <dgm:prSet presAssocID="{E7AFD4BF-64ED-435F-B41E-E6365698B6FD}" presName="horz2" presStyleCnt="0"/>
      <dgm:spPr/>
    </dgm:pt>
    <dgm:pt modelId="{FC0E8A56-3258-42B1-AA9A-A6E6E2A76B89}" type="pres">
      <dgm:prSet presAssocID="{E7AFD4BF-64ED-435F-B41E-E6365698B6FD}" presName="horzSpace2" presStyleCnt="0"/>
      <dgm:spPr/>
    </dgm:pt>
    <dgm:pt modelId="{7E3DB706-4FAD-4299-9D2D-5931A162CF4E}" type="pres">
      <dgm:prSet presAssocID="{E7AFD4BF-64ED-435F-B41E-E6365698B6FD}" presName="tx2" presStyleLbl="revTx" presStyleIdx="8" presStyleCnt="9" custLinFactY="-10661" custLinFactNeighborY="-100000"/>
      <dgm:spPr/>
    </dgm:pt>
    <dgm:pt modelId="{B68EECCE-54D9-4FB7-852A-A2833A6433A1}" type="pres">
      <dgm:prSet presAssocID="{E7AFD4BF-64ED-435F-B41E-E6365698B6FD}" presName="vert2" presStyleCnt="0"/>
      <dgm:spPr/>
    </dgm:pt>
    <dgm:pt modelId="{00A936D3-69E4-4EAF-A0C2-D6BA7C91F028}" type="pres">
      <dgm:prSet presAssocID="{E7AFD4BF-64ED-435F-B41E-E6365698B6FD}" presName="thinLine2b" presStyleLbl="callout" presStyleIdx="7" presStyleCnt="8"/>
      <dgm:spPr/>
    </dgm:pt>
    <dgm:pt modelId="{78412952-C785-4EBB-AD38-38B0552432CD}" type="pres">
      <dgm:prSet presAssocID="{E7AFD4BF-64ED-435F-B41E-E6365698B6FD}" presName="vertSpace2b" presStyleCnt="0"/>
      <dgm:spPr/>
    </dgm:pt>
  </dgm:ptLst>
  <dgm:cxnLst>
    <dgm:cxn modelId="{25EE8A04-F254-4776-83B5-109D8196F565}" srcId="{4C712695-F58F-4509-B3EA-53FA201BAC3F}" destId="{4DFE15C7-A88A-48B8-AE91-75583E2C5E25}" srcOrd="3" destOrd="0" parTransId="{EB36B058-5DB1-4DE1-B34D-E35A8C94766A}" sibTransId="{46FA1703-D0E1-435F-BF7C-A30279649584}"/>
    <dgm:cxn modelId="{C565170A-17B4-4173-A808-86A7CC4434D5}" srcId="{4C712695-F58F-4509-B3EA-53FA201BAC3F}" destId="{3627B2C5-B030-4C56-9C45-24FEED166A62}" srcOrd="0" destOrd="0" parTransId="{C0791EE7-AFFD-425D-9A31-4633F4B4CA53}" sibTransId="{6E3EF4E5-A7C0-47F6-A97B-F941DAC1640C}"/>
    <dgm:cxn modelId="{98C1190C-2098-4B7F-BFA3-19D0D84F35B3}" type="presOf" srcId="{4DFE15C7-A88A-48B8-AE91-75583E2C5E25}" destId="{03D5A9A3-3D73-40CA-85C6-8F47E1321EE4}" srcOrd="0" destOrd="0" presId="urn:microsoft.com/office/officeart/2008/layout/LinedList"/>
    <dgm:cxn modelId="{73550720-E369-4600-A547-50CCBCB50EFF}" type="presOf" srcId="{4C712695-F58F-4509-B3EA-53FA201BAC3F}" destId="{25A147AF-72F4-4E1B-BA1F-D1881AB2994B}" srcOrd="0" destOrd="0" presId="urn:microsoft.com/office/officeart/2008/layout/LinedList"/>
    <dgm:cxn modelId="{C24AFD2D-9FFC-4645-B0DA-89EEB5FBF06F}" srcId="{4C712695-F58F-4509-B3EA-53FA201BAC3F}" destId="{775ECBDD-B91A-406D-89C2-2381AE3969F5}" srcOrd="1" destOrd="0" parTransId="{016989BE-DD8B-4BFA-9A1D-0506F661FDFF}" sibTransId="{A7EAFC5E-8BA3-499E-8472-7CE67FFED78A}"/>
    <dgm:cxn modelId="{4F8C9136-70CC-438E-8590-5B7A3A73DDF1}" type="presOf" srcId="{EAFC215C-FD3E-4448-9F4E-490243A01741}" destId="{08EB0E12-4500-4BB4-B410-E2A774C2E51C}" srcOrd="0" destOrd="0" presId="urn:microsoft.com/office/officeart/2008/layout/LinedList"/>
    <dgm:cxn modelId="{FDCB705B-A156-4480-A8A1-2672D33E427C}" srcId="{E39CC894-C656-4B95-A1BD-79878ECFD2DD}" destId="{4C712695-F58F-4509-B3EA-53FA201BAC3F}" srcOrd="0" destOrd="0" parTransId="{99FA6853-43FD-444B-8301-159A75E53387}" sibTransId="{EC35C8D8-EE5D-4FAE-BB35-0D179C74BD8B}"/>
    <dgm:cxn modelId="{C031976E-7B30-4BF7-A620-A58EAA8B5D58}" type="presOf" srcId="{08348475-B8F2-4CD5-A1E7-1F8E6D6A64D6}" destId="{5A95DC2A-7731-4176-B1EC-7F3B083B4DF5}" srcOrd="0" destOrd="0" presId="urn:microsoft.com/office/officeart/2008/layout/LinedList"/>
    <dgm:cxn modelId="{EE22216F-4258-4033-8F0A-762E0C8D30DE}" type="presOf" srcId="{E39CC894-C656-4B95-A1BD-79878ECFD2DD}" destId="{0EA6F94E-14EA-4706-A296-2E5B24A1F0C9}" srcOrd="0" destOrd="0" presId="urn:microsoft.com/office/officeart/2008/layout/LinedList"/>
    <dgm:cxn modelId="{FE40626F-192A-4203-9EE9-7690B8A6EC93}" srcId="{4C712695-F58F-4509-B3EA-53FA201BAC3F}" destId="{08348475-B8F2-4CD5-A1E7-1F8E6D6A64D6}" srcOrd="2" destOrd="0" parTransId="{E7F5D180-0C65-4873-A8F0-64D948C00B06}" sibTransId="{BB93E03D-0047-484B-A5F1-D4D3A7B80922}"/>
    <dgm:cxn modelId="{26620873-2994-4A8D-8025-8F30BE27F88F}" type="presOf" srcId="{2C9D54CF-2E3D-4E40-B0C1-9F814B8A706B}" destId="{84EDA23F-4BAC-4C83-ACD2-ED8FE1ADB1A4}" srcOrd="0" destOrd="0" presId="urn:microsoft.com/office/officeart/2008/layout/LinedList"/>
    <dgm:cxn modelId="{3F362F55-DAEC-44E8-82FE-59CFA4D21563}" srcId="{4C712695-F58F-4509-B3EA-53FA201BAC3F}" destId="{2C9D54CF-2E3D-4E40-B0C1-9F814B8A706B}" srcOrd="6" destOrd="0" parTransId="{661C6513-1336-4160-A223-C311E89AA320}" sibTransId="{4F2F1850-9FFC-4E52-8D0D-32E5B609AFC1}"/>
    <dgm:cxn modelId="{AAB63382-50A6-43EA-B311-0DA2907BEFBD}" type="presOf" srcId="{3627B2C5-B030-4C56-9C45-24FEED166A62}" destId="{B8629AC1-85FE-4F96-9E0C-DDECC91F65F9}" srcOrd="0" destOrd="0" presId="urn:microsoft.com/office/officeart/2008/layout/LinedList"/>
    <dgm:cxn modelId="{A8AB1D96-CAB9-4844-BA60-E9A352067510}" type="presOf" srcId="{775ECBDD-B91A-406D-89C2-2381AE3969F5}" destId="{1A1A5215-A41B-4346-8CBE-E7A38CBDFECC}" srcOrd="0" destOrd="0" presId="urn:microsoft.com/office/officeart/2008/layout/LinedList"/>
    <dgm:cxn modelId="{ABCC7A9F-612A-4A1A-AB4C-EF345691CC0E}" type="presOf" srcId="{E7AFD4BF-64ED-435F-B41E-E6365698B6FD}" destId="{7E3DB706-4FAD-4299-9D2D-5931A162CF4E}" srcOrd="0" destOrd="0" presId="urn:microsoft.com/office/officeart/2008/layout/LinedList"/>
    <dgm:cxn modelId="{396906BF-A505-4FD1-A424-82D9F4E8D0E8}" srcId="{4C712695-F58F-4509-B3EA-53FA201BAC3F}" destId="{EAFC215C-FD3E-4448-9F4E-490243A01741}" srcOrd="4" destOrd="0" parTransId="{3B236F1C-FC4A-4B79-985A-857D48418FF4}" sibTransId="{8B700E03-66CF-4608-9711-2B0726000B52}"/>
    <dgm:cxn modelId="{44B93CC4-2782-4FA0-8A3A-C0B156ECABA0}" srcId="{4C712695-F58F-4509-B3EA-53FA201BAC3F}" destId="{E7AFD4BF-64ED-435F-B41E-E6365698B6FD}" srcOrd="7" destOrd="0" parTransId="{FFE8760A-C87A-4759-A0FA-3A60E61B7142}" sibTransId="{A9073F65-968A-4F31-87AD-58969E99EFB8}"/>
    <dgm:cxn modelId="{F2C295D8-4CDD-4A59-ACD6-C75BB13201E7}" type="presOf" srcId="{04B44934-4485-4C9A-BD33-0B15DE91E26D}" destId="{79864E19-4080-40B8-B012-62F6B869310F}" srcOrd="0" destOrd="0" presId="urn:microsoft.com/office/officeart/2008/layout/LinedList"/>
    <dgm:cxn modelId="{126DB9F4-F83B-4ECD-AC68-D9ABB6CAE964}" srcId="{4C712695-F58F-4509-B3EA-53FA201BAC3F}" destId="{04B44934-4485-4C9A-BD33-0B15DE91E26D}" srcOrd="5" destOrd="0" parTransId="{9EFD0025-8D62-42E7-B126-AB058FE1D15B}" sibTransId="{7DF16FF2-D1FC-4A6D-AC01-30D1A44DEEF1}"/>
    <dgm:cxn modelId="{E5048783-233E-4FD8-9AE0-ACAA9C9A888B}" type="presParOf" srcId="{0EA6F94E-14EA-4706-A296-2E5B24A1F0C9}" destId="{AE9AC94B-AB43-45CA-A399-4E5E9841C9AB}" srcOrd="0" destOrd="0" presId="urn:microsoft.com/office/officeart/2008/layout/LinedList"/>
    <dgm:cxn modelId="{1ABC1202-4797-4E39-AB8E-F7AC6747BC28}" type="presParOf" srcId="{0EA6F94E-14EA-4706-A296-2E5B24A1F0C9}" destId="{B8258AF5-98A7-4231-9877-AD1B84957CF5}" srcOrd="1" destOrd="0" presId="urn:microsoft.com/office/officeart/2008/layout/LinedList"/>
    <dgm:cxn modelId="{DD99B020-CD04-4663-907B-90F06D9CAE8A}" type="presParOf" srcId="{B8258AF5-98A7-4231-9877-AD1B84957CF5}" destId="{25A147AF-72F4-4E1B-BA1F-D1881AB2994B}" srcOrd="0" destOrd="0" presId="urn:microsoft.com/office/officeart/2008/layout/LinedList"/>
    <dgm:cxn modelId="{013A6089-A8AD-4127-BA9A-75F6652F2FB1}" type="presParOf" srcId="{B8258AF5-98A7-4231-9877-AD1B84957CF5}" destId="{EB05E451-CEB6-4DEF-B738-A0F38DD733D0}" srcOrd="1" destOrd="0" presId="urn:microsoft.com/office/officeart/2008/layout/LinedList"/>
    <dgm:cxn modelId="{E614D297-858D-4688-9630-2D73B8C5AE01}" type="presParOf" srcId="{EB05E451-CEB6-4DEF-B738-A0F38DD733D0}" destId="{A98DC844-3EA1-4558-AD39-DAA2B35DDE6A}" srcOrd="0" destOrd="0" presId="urn:microsoft.com/office/officeart/2008/layout/LinedList"/>
    <dgm:cxn modelId="{B350B52F-E3D8-4ACE-BD3C-533AF8CF0B1A}" type="presParOf" srcId="{EB05E451-CEB6-4DEF-B738-A0F38DD733D0}" destId="{7856ECF9-A990-4523-9F36-89B7ABB80A09}" srcOrd="1" destOrd="0" presId="urn:microsoft.com/office/officeart/2008/layout/LinedList"/>
    <dgm:cxn modelId="{DDA72598-1002-473F-9551-C88346C6BAD8}" type="presParOf" srcId="{7856ECF9-A990-4523-9F36-89B7ABB80A09}" destId="{494E9468-ADBA-487E-B33F-C0FBB2120526}" srcOrd="0" destOrd="0" presId="urn:microsoft.com/office/officeart/2008/layout/LinedList"/>
    <dgm:cxn modelId="{B3E22269-2002-4C90-84C5-B4E5D48496FC}" type="presParOf" srcId="{7856ECF9-A990-4523-9F36-89B7ABB80A09}" destId="{B8629AC1-85FE-4F96-9E0C-DDECC91F65F9}" srcOrd="1" destOrd="0" presId="urn:microsoft.com/office/officeart/2008/layout/LinedList"/>
    <dgm:cxn modelId="{29C9924C-9889-4314-AC91-4F0976121223}" type="presParOf" srcId="{7856ECF9-A990-4523-9F36-89B7ABB80A09}" destId="{6E079A13-FC1A-4DA6-8B1D-DD203E20F8BA}" srcOrd="2" destOrd="0" presId="urn:microsoft.com/office/officeart/2008/layout/LinedList"/>
    <dgm:cxn modelId="{EABBB503-CF6B-4D54-A200-461D6496D9A2}" type="presParOf" srcId="{EB05E451-CEB6-4DEF-B738-A0F38DD733D0}" destId="{B16F7577-759D-4CB8-A066-76913443CAE7}" srcOrd="2" destOrd="0" presId="urn:microsoft.com/office/officeart/2008/layout/LinedList"/>
    <dgm:cxn modelId="{FD2283B7-16A8-4F6A-BFB5-FA9593568E10}" type="presParOf" srcId="{EB05E451-CEB6-4DEF-B738-A0F38DD733D0}" destId="{08517711-957D-4B24-B123-05BCE4B43A7B}" srcOrd="3" destOrd="0" presId="urn:microsoft.com/office/officeart/2008/layout/LinedList"/>
    <dgm:cxn modelId="{D6404011-C0BA-43A4-A8B5-EA5957E84ED0}" type="presParOf" srcId="{EB05E451-CEB6-4DEF-B738-A0F38DD733D0}" destId="{DD5A689A-08A8-48E1-86FC-A59CAABE1254}" srcOrd="4" destOrd="0" presId="urn:microsoft.com/office/officeart/2008/layout/LinedList"/>
    <dgm:cxn modelId="{41702B37-30BF-4CC1-9342-57CA10F7E617}" type="presParOf" srcId="{DD5A689A-08A8-48E1-86FC-A59CAABE1254}" destId="{92075CAE-CB3E-459B-A545-548916FA91A9}" srcOrd="0" destOrd="0" presId="urn:microsoft.com/office/officeart/2008/layout/LinedList"/>
    <dgm:cxn modelId="{4F8A1DD7-6748-481D-9B88-EB70606E9847}" type="presParOf" srcId="{DD5A689A-08A8-48E1-86FC-A59CAABE1254}" destId="{1A1A5215-A41B-4346-8CBE-E7A38CBDFECC}" srcOrd="1" destOrd="0" presId="urn:microsoft.com/office/officeart/2008/layout/LinedList"/>
    <dgm:cxn modelId="{C905CE38-71F3-4C3B-8E25-28DB45DC21C2}" type="presParOf" srcId="{DD5A689A-08A8-48E1-86FC-A59CAABE1254}" destId="{2CA29BC8-1100-479E-9EB7-FC2AFEDB07B2}" srcOrd="2" destOrd="0" presId="urn:microsoft.com/office/officeart/2008/layout/LinedList"/>
    <dgm:cxn modelId="{FE97A43E-0847-4A77-9701-A6046C1D4069}" type="presParOf" srcId="{EB05E451-CEB6-4DEF-B738-A0F38DD733D0}" destId="{5363075B-5443-480E-B07B-03EAD3B1CC75}" srcOrd="5" destOrd="0" presId="urn:microsoft.com/office/officeart/2008/layout/LinedList"/>
    <dgm:cxn modelId="{888903DD-61D4-4BD9-84F8-0FADCEB3BAD4}" type="presParOf" srcId="{EB05E451-CEB6-4DEF-B738-A0F38DD733D0}" destId="{994CC5CF-82F7-43F1-9F5E-CA05EA3750D2}" srcOrd="6" destOrd="0" presId="urn:microsoft.com/office/officeart/2008/layout/LinedList"/>
    <dgm:cxn modelId="{ABDB1176-92F4-41C8-9188-87CF55EC339F}" type="presParOf" srcId="{EB05E451-CEB6-4DEF-B738-A0F38DD733D0}" destId="{95D02812-5182-4D1C-B189-D88C6F7B7C17}" srcOrd="7" destOrd="0" presId="urn:microsoft.com/office/officeart/2008/layout/LinedList"/>
    <dgm:cxn modelId="{71903BFA-A75F-4C03-A436-6204997EFC74}" type="presParOf" srcId="{95D02812-5182-4D1C-B189-D88C6F7B7C17}" destId="{2E6DC622-C71D-415B-A83C-CF4E7C6BA02A}" srcOrd="0" destOrd="0" presId="urn:microsoft.com/office/officeart/2008/layout/LinedList"/>
    <dgm:cxn modelId="{6524DD56-0476-4D0E-BD5C-85058C857A82}" type="presParOf" srcId="{95D02812-5182-4D1C-B189-D88C6F7B7C17}" destId="{5A95DC2A-7731-4176-B1EC-7F3B083B4DF5}" srcOrd="1" destOrd="0" presId="urn:microsoft.com/office/officeart/2008/layout/LinedList"/>
    <dgm:cxn modelId="{78C2E109-F69D-46AB-84A2-743274EE185A}" type="presParOf" srcId="{95D02812-5182-4D1C-B189-D88C6F7B7C17}" destId="{010EE426-9583-414A-99A9-12C1CB826453}" srcOrd="2" destOrd="0" presId="urn:microsoft.com/office/officeart/2008/layout/LinedList"/>
    <dgm:cxn modelId="{70B366BC-7BB0-4580-AF48-DC6F7E1C47E4}" type="presParOf" srcId="{EB05E451-CEB6-4DEF-B738-A0F38DD733D0}" destId="{CD939063-DEC5-4CE8-9F0B-86EEFCEC2D95}" srcOrd="8" destOrd="0" presId="urn:microsoft.com/office/officeart/2008/layout/LinedList"/>
    <dgm:cxn modelId="{C185AC88-83B7-4DE6-BFC2-DB254807FC35}" type="presParOf" srcId="{EB05E451-CEB6-4DEF-B738-A0F38DD733D0}" destId="{A4F47C4B-C5E9-4B49-B700-3F4B60EFB2E2}" srcOrd="9" destOrd="0" presId="urn:microsoft.com/office/officeart/2008/layout/LinedList"/>
    <dgm:cxn modelId="{EB02778C-A444-45E9-8895-A42DA6E7FA9F}" type="presParOf" srcId="{EB05E451-CEB6-4DEF-B738-A0F38DD733D0}" destId="{ECE9A554-5B5F-49F4-BC80-274F11B7A3F7}" srcOrd="10" destOrd="0" presId="urn:microsoft.com/office/officeart/2008/layout/LinedList"/>
    <dgm:cxn modelId="{F0EF20BB-D7DE-476E-888C-4E7A3CE7A775}" type="presParOf" srcId="{ECE9A554-5B5F-49F4-BC80-274F11B7A3F7}" destId="{1B6E4743-C1C2-4AFE-B6B1-5EBC8CA9D1FA}" srcOrd="0" destOrd="0" presId="urn:microsoft.com/office/officeart/2008/layout/LinedList"/>
    <dgm:cxn modelId="{13D6CDD6-3111-4000-B353-CBE6A10D1DA5}" type="presParOf" srcId="{ECE9A554-5B5F-49F4-BC80-274F11B7A3F7}" destId="{03D5A9A3-3D73-40CA-85C6-8F47E1321EE4}" srcOrd="1" destOrd="0" presId="urn:microsoft.com/office/officeart/2008/layout/LinedList"/>
    <dgm:cxn modelId="{320F1B30-36E6-4DF4-BCF0-0B02B38A4AD9}" type="presParOf" srcId="{ECE9A554-5B5F-49F4-BC80-274F11B7A3F7}" destId="{2A4898C7-1954-422D-8711-6C6C95A5E222}" srcOrd="2" destOrd="0" presId="urn:microsoft.com/office/officeart/2008/layout/LinedList"/>
    <dgm:cxn modelId="{C7C8595C-37CE-41AB-8AC8-260695BBE04D}" type="presParOf" srcId="{EB05E451-CEB6-4DEF-B738-A0F38DD733D0}" destId="{16D827B2-C5B6-4665-94DD-7E0D81013AF1}" srcOrd="11" destOrd="0" presId="urn:microsoft.com/office/officeart/2008/layout/LinedList"/>
    <dgm:cxn modelId="{ABF8E4D3-34B2-4B60-AC0E-812EF4B88AD1}" type="presParOf" srcId="{EB05E451-CEB6-4DEF-B738-A0F38DD733D0}" destId="{DCE5D999-B55E-4FA1-8E79-944B0D9F870A}" srcOrd="12" destOrd="0" presId="urn:microsoft.com/office/officeart/2008/layout/LinedList"/>
    <dgm:cxn modelId="{68B11509-A175-4673-B905-AED7DF84CE34}" type="presParOf" srcId="{EB05E451-CEB6-4DEF-B738-A0F38DD733D0}" destId="{BFA1CAB2-2184-4C0C-BF6A-56F4461AADD1}" srcOrd="13" destOrd="0" presId="urn:microsoft.com/office/officeart/2008/layout/LinedList"/>
    <dgm:cxn modelId="{7DA17A0B-0E16-44DB-B9E7-B5F54443CE0F}" type="presParOf" srcId="{BFA1CAB2-2184-4C0C-BF6A-56F4461AADD1}" destId="{BDD0C014-0A17-47C5-9AE1-A26F38980CA7}" srcOrd="0" destOrd="0" presId="urn:microsoft.com/office/officeart/2008/layout/LinedList"/>
    <dgm:cxn modelId="{6CF51B1A-17D5-4491-96FA-5DD855FE856A}" type="presParOf" srcId="{BFA1CAB2-2184-4C0C-BF6A-56F4461AADD1}" destId="{08EB0E12-4500-4BB4-B410-E2A774C2E51C}" srcOrd="1" destOrd="0" presId="urn:microsoft.com/office/officeart/2008/layout/LinedList"/>
    <dgm:cxn modelId="{DA5596E9-155A-4FC9-9614-4A22D5B01763}" type="presParOf" srcId="{BFA1CAB2-2184-4C0C-BF6A-56F4461AADD1}" destId="{DE78FAE1-ED2A-4D4A-99D8-FFB3A2BE0E1B}" srcOrd="2" destOrd="0" presId="urn:microsoft.com/office/officeart/2008/layout/LinedList"/>
    <dgm:cxn modelId="{A4AA1DC4-0393-4AFA-A71C-C8A92589EA39}" type="presParOf" srcId="{EB05E451-CEB6-4DEF-B738-A0F38DD733D0}" destId="{6E5509E4-BEAA-4A5C-AC38-6E7F959B653A}" srcOrd="14" destOrd="0" presId="urn:microsoft.com/office/officeart/2008/layout/LinedList"/>
    <dgm:cxn modelId="{A836366F-9C67-482D-B307-FDAB1436BEE4}" type="presParOf" srcId="{EB05E451-CEB6-4DEF-B738-A0F38DD733D0}" destId="{652754F9-C326-482F-8486-1BCD875BC081}" srcOrd="15" destOrd="0" presId="urn:microsoft.com/office/officeart/2008/layout/LinedList"/>
    <dgm:cxn modelId="{7691F025-57EC-4AF1-BB8B-DF424D7C02A9}" type="presParOf" srcId="{EB05E451-CEB6-4DEF-B738-A0F38DD733D0}" destId="{33671E5D-537B-444D-AE1E-6F60DFAB0327}" srcOrd="16" destOrd="0" presId="urn:microsoft.com/office/officeart/2008/layout/LinedList"/>
    <dgm:cxn modelId="{A57EEB5F-B014-419F-8D6B-F400AEB502C1}" type="presParOf" srcId="{33671E5D-537B-444D-AE1E-6F60DFAB0327}" destId="{0BFB77FD-AC22-440C-829F-CD4C8B0E042E}" srcOrd="0" destOrd="0" presId="urn:microsoft.com/office/officeart/2008/layout/LinedList"/>
    <dgm:cxn modelId="{F862A7BA-AE93-4320-AD6C-639CA649C147}" type="presParOf" srcId="{33671E5D-537B-444D-AE1E-6F60DFAB0327}" destId="{79864E19-4080-40B8-B012-62F6B869310F}" srcOrd="1" destOrd="0" presId="urn:microsoft.com/office/officeart/2008/layout/LinedList"/>
    <dgm:cxn modelId="{1E4CE7D7-4C90-498B-B07D-110E6EA1F05E}" type="presParOf" srcId="{33671E5D-537B-444D-AE1E-6F60DFAB0327}" destId="{F34239E9-0373-484F-894B-7651BB925156}" srcOrd="2" destOrd="0" presId="urn:microsoft.com/office/officeart/2008/layout/LinedList"/>
    <dgm:cxn modelId="{F7A1CA30-C3B6-46BE-963D-CA47503AD4BD}" type="presParOf" srcId="{EB05E451-CEB6-4DEF-B738-A0F38DD733D0}" destId="{171DDDA0-ADC4-4569-99C9-DFE481D11BCE}" srcOrd="17" destOrd="0" presId="urn:microsoft.com/office/officeart/2008/layout/LinedList"/>
    <dgm:cxn modelId="{2C684F38-6F33-4873-A113-4B3B0AECED3D}" type="presParOf" srcId="{EB05E451-CEB6-4DEF-B738-A0F38DD733D0}" destId="{91ABA975-C744-47C6-ACF0-371966509481}" srcOrd="18" destOrd="0" presId="urn:microsoft.com/office/officeart/2008/layout/LinedList"/>
    <dgm:cxn modelId="{BA34097B-D5CA-421F-B17A-7F44BB633F9E}" type="presParOf" srcId="{EB05E451-CEB6-4DEF-B738-A0F38DD733D0}" destId="{DA790B69-B0DA-43DB-926B-1304516FDDF2}" srcOrd="19" destOrd="0" presId="urn:microsoft.com/office/officeart/2008/layout/LinedList"/>
    <dgm:cxn modelId="{A246EAC5-3206-48B3-B05B-EF33A73C9F1B}" type="presParOf" srcId="{DA790B69-B0DA-43DB-926B-1304516FDDF2}" destId="{718AC9C7-6DE0-46B8-809B-79BE04EF328A}" srcOrd="0" destOrd="0" presId="urn:microsoft.com/office/officeart/2008/layout/LinedList"/>
    <dgm:cxn modelId="{8F5F443E-8F27-4785-9B03-746EC5CD27D2}" type="presParOf" srcId="{DA790B69-B0DA-43DB-926B-1304516FDDF2}" destId="{84EDA23F-4BAC-4C83-ACD2-ED8FE1ADB1A4}" srcOrd="1" destOrd="0" presId="urn:microsoft.com/office/officeart/2008/layout/LinedList"/>
    <dgm:cxn modelId="{D67B35C9-DC92-4FC5-A875-FB4E953F2C72}" type="presParOf" srcId="{DA790B69-B0DA-43DB-926B-1304516FDDF2}" destId="{BE0B429F-F573-43DD-9465-DD07939D8F60}" srcOrd="2" destOrd="0" presId="urn:microsoft.com/office/officeart/2008/layout/LinedList"/>
    <dgm:cxn modelId="{6DE1FBBB-FDEE-4B2C-920F-EC1555BEE701}" type="presParOf" srcId="{EB05E451-CEB6-4DEF-B738-A0F38DD733D0}" destId="{317F774C-D1A7-4A24-837E-303558DB4FF2}" srcOrd="20" destOrd="0" presId="urn:microsoft.com/office/officeart/2008/layout/LinedList"/>
    <dgm:cxn modelId="{DF40485A-38AB-4A67-99CB-F4CD41CCCB0C}" type="presParOf" srcId="{EB05E451-CEB6-4DEF-B738-A0F38DD733D0}" destId="{64C7865C-3599-4CC5-9021-BCF0BA7279C4}" srcOrd="21" destOrd="0" presId="urn:microsoft.com/office/officeart/2008/layout/LinedList"/>
    <dgm:cxn modelId="{5E012E01-8E41-406C-9137-33970A63C507}" type="presParOf" srcId="{EB05E451-CEB6-4DEF-B738-A0F38DD733D0}" destId="{E35899E2-52A4-4ADB-BAB8-594AF237F8D7}" srcOrd="22" destOrd="0" presId="urn:microsoft.com/office/officeart/2008/layout/LinedList"/>
    <dgm:cxn modelId="{AEA8564B-3750-421D-9334-FEEBEA79252A}" type="presParOf" srcId="{E35899E2-52A4-4ADB-BAB8-594AF237F8D7}" destId="{FC0E8A56-3258-42B1-AA9A-A6E6E2A76B89}" srcOrd="0" destOrd="0" presId="urn:microsoft.com/office/officeart/2008/layout/LinedList"/>
    <dgm:cxn modelId="{DF88DDF9-E3F1-4DB8-BF7B-8F183D7E7AC2}" type="presParOf" srcId="{E35899E2-52A4-4ADB-BAB8-594AF237F8D7}" destId="{7E3DB706-4FAD-4299-9D2D-5931A162CF4E}" srcOrd="1" destOrd="0" presId="urn:microsoft.com/office/officeart/2008/layout/LinedList"/>
    <dgm:cxn modelId="{7C496861-3827-4DF8-8087-7704D5AF3221}" type="presParOf" srcId="{E35899E2-52A4-4ADB-BAB8-594AF237F8D7}" destId="{B68EECCE-54D9-4FB7-852A-A2833A6433A1}" srcOrd="2" destOrd="0" presId="urn:microsoft.com/office/officeart/2008/layout/LinedList"/>
    <dgm:cxn modelId="{3973E490-28C0-4454-8379-22D098DB6751}" type="presParOf" srcId="{EB05E451-CEB6-4DEF-B738-A0F38DD733D0}" destId="{00A936D3-69E4-4EAF-A0C2-D6BA7C91F028}" srcOrd="23" destOrd="0" presId="urn:microsoft.com/office/officeart/2008/layout/LinedList"/>
    <dgm:cxn modelId="{D11E1032-778C-4DBA-AC66-5E7CE28EE3B4}" type="presParOf" srcId="{EB05E451-CEB6-4DEF-B738-A0F38DD733D0}" destId="{78412952-C785-4EBB-AD38-38B0552432CD}" srcOrd="24" destOrd="0" presId="urn:microsoft.com/office/officeart/2008/layout/LinedList"/>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graphic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graphic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notesMasters/theme/theme1.xml" Id="R025a7a4e4b854952"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52FB9-8ADF-40AD-B985-047F32A22480}" type="datetimeFigureOut">
              <a:rPr lang="en-US"/>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3AC85-7610-409F-A5D1-3574DA5B5933}" type="slidenum">
              <a:rPr lang="en-US"/>
              <a:t>‹#›</a:t>
            </a:fld>
            <a:endParaRPr lang="en-US"/>
          </a:p>
        </p:txBody>
      </p:sp>
    </p:spTree>
    <p:extLst>
      <p:ext uri="{BB962C8B-B14F-4D97-AF65-F5344CB8AC3E}">
        <p14:creationId xmlns:p14="http://schemas.microsoft.com/office/powerpoint/2010/main" val="1401057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11.xml" Id="R838697b00ebc43a7" /><Relationship Type="http://schemas.openxmlformats.org/officeDocument/2006/relationships/notesMaster" Target="/ppt/notesMasters/notesMaster1.xml" Id="R093d6292ebbc43d8" /></Relationships>
</file>

<file path=ppt/notesSlides/_rels/notesSlide10.xml.rels>&#65279;<?xml version="1.0" encoding="utf-8"?><Relationships xmlns="http://schemas.openxmlformats.org/package/2006/relationships"><Relationship Type="http://schemas.openxmlformats.org/officeDocument/2006/relationships/slide" Target="/ppt/slides/slide25.xml" Id="R4308250702724ede" /><Relationship Type="http://schemas.openxmlformats.org/officeDocument/2006/relationships/notesMaster" Target="/ppt/notesMasters/notesMaster1.xml" Id="Rf24e143b150b42d1" /></Relationships>
</file>

<file path=ppt/notesSlides/_rels/notesSlide11.xml.rels>&#65279;<?xml version="1.0" encoding="utf-8"?><Relationships xmlns="http://schemas.openxmlformats.org/package/2006/relationships"><Relationship Type="http://schemas.openxmlformats.org/officeDocument/2006/relationships/slide" Target="/ppt/slides/slide26.xml" Id="Re42641f30f73499c" /><Relationship Type="http://schemas.openxmlformats.org/officeDocument/2006/relationships/notesMaster" Target="/ppt/notesMasters/notesMaster1.xml" Id="R0ecdfd868412422f" /></Relationships>
</file>

<file path=ppt/notesSlides/_rels/notesSlide2.xml.rels>&#65279;<?xml version="1.0" encoding="utf-8"?><Relationships xmlns="http://schemas.openxmlformats.org/package/2006/relationships"><Relationship Type="http://schemas.openxmlformats.org/officeDocument/2006/relationships/slide" Target="/ppt/slides/slide17.xml" Id="R9c8a253c8ca143bf" /><Relationship Type="http://schemas.openxmlformats.org/officeDocument/2006/relationships/notesMaster" Target="/ppt/notesMasters/notesMaster1.xml" Id="Ra82fd7477c534f0d" /></Relationships>
</file>

<file path=ppt/notesSlides/_rels/notesSlide3.xml.rels>&#65279;<?xml version="1.0" encoding="utf-8"?><Relationships xmlns="http://schemas.openxmlformats.org/package/2006/relationships"><Relationship Type="http://schemas.openxmlformats.org/officeDocument/2006/relationships/slide" Target="/ppt/slides/slide18.xml" Id="Rc2cadb885fb44f17" /><Relationship Type="http://schemas.openxmlformats.org/officeDocument/2006/relationships/notesMaster" Target="/ppt/notesMasters/notesMaster1.xml" Id="Rb3b6d3d270e94ef4" /></Relationships>
</file>

<file path=ppt/notesSlides/_rels/notesSlide4.xml.rels>&#65279;<?xml version="1.0" encoding="utf-8"?><Relationships xmlns="http://schemas.openxmlformats.org/package/2006/relationships"><Relationship Type="http://schemas.openxmlformats.org/officeDocument/2006/relationships/slide" Target="/ppt/slides/slide19.xml" Id="R009a9f6926204077" /><Relationship Type="http://schemas.openxmlformats.org/officeDocument/2006/relationships/notesMaster" Target="/ppt/notesMasters/notesMaster1.xml" Id="R76f743656d1e43be" /></Relationships>
</file>

<file path=ppt/notesSlides/_rels/notesSlide5.xml.rels>&#65279;<?xml version="1.0" encoding="utf-8"?><Relationships xmlns="http://schemas.openxmlformats.org/package/2006/relationships"><Relationship Type="http://schemas.openxmlformats.org/officeDocument/2006/relationships/slide" Target="/ppt/slides/slide20.xml" Id="R8fe2d0c025084727" /><Relationship Type="http://schemas.openxmlformats.org/officeDocument/2006/relationships/notesMaster" Target="/ppt/notesMasters/notesMaster1.xml" Id="Rf26ea9db0e8c4a0f" /></Relationships>
</file>

<file path=ppt/notesSlides/_rels/notesSlide6.xml.rels>&#65279;<?xml version="1.0" encoding="utf-8"?><Relationships xmlns="http://schemas.openxmlformats.org/package/2006/relationships"><Relationship Type="http://schemas.openxmlformats.org/officeDocument/2006/relationships/slide" Target="/ppt/slides/slide21.xml" Id="R06524fc364d24ad3" /><Relationship Type="http://schemas.openxmlformats.org/officeDocument/2006/relationships/notesMaster" Target="/ppt/notesMasters/notesMaster1.xml" Id="Rf5f02f41af2d41ef" /><Relationship Type="http://schemas.openxmlformats.org/officeDocument/2006/relationships/hyperlink" Target="https://journals.lww.com/ccejournal/fulltext/2020/04000/A_Conceptual_and_Adaptable_Approach_to_Hospital.14.aspx?context=LatestArticles" TargetMode="External" Id="rcIdaf290786f7cb4101" /></Relationships>
</file>

<file path=ppt/notesSlides/_rels/notesSlide7.xml.rels>&#65279;<?xml version="1.0" encoding="utf-8"?><Relationships xmlns="http://schemas.openxmlformats.org/package/2006/relationships"><Relationship Type="http://schemas.openxmlformats.org/officeDocument/2006/relationships/slide" Target="/ppt/slides/slide22.xml" Id="R10b615a4a6c644ac" /><Relationship Type="http://schemas.openxmlformats.org/officeDocument/2006/relationships/notesMaster" Target="/ppt/notesMasters/notesMaster1.xml" Id="Rbbd3c633d6834115" /></Relationships>
</file>

<file path=ppt/notesSlides/_rels/notesSlide8.xml.rels>&#65279;<?xml version="1.0" encoding="utf-8"?><Relationships xmlns="http://schemas.openxmlformats.org/package/2006/relationships"><Relationship Type="http://schemas.openxmlformats.org/officeDocument/2006/relationships/slide" Target="/ppt/slides/slide23.xml" Id="R0bd8e8b244244c10" /><Relationship Type="http://schemas.openxmlformats.org/officeDocument/2006/relationships/notesMaster" Target="/ppt/notesMasters/notesMaster1.xml" Id="R525e58f95d7a4821" /></Relationships>
</file>

<file path=ppt/notesSlides/_rels/notesSlide9.xml.rels>&#65279;<?xml version="1.0" encoding="utf-8"?><Relationships xmlns="http://schemas.openxmlformats.org/package/2006/relationships"><Relationship Type="http://schemas.openxmlformats.org/officeDocument/2006/relationships/slide" Target="/ppt/slides/slide24.xml" Id="Rf174efe7758e4045" /><Relationship Type="http://schemas.openxmlformats.org/officeDocument/2006/relationships/notesMaster" Target="/ppt/notesMasters/notesMaster1.xml" Id="Redb1198380c84ea2"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3AC85-7610-409F-A5D1-3574DA5B5933}" type="slidenum">
              <a:rPr lang="en-US"/>
              <a:t>3</a:t>
            </a:fld>
            <a:endParaRPr lang="en-US"/>
          </a:p>
        </p:txBody>
      </p:sp>
    </p:spTree>
    <p:extLst>
      <p:ext uri="{BB962C8B-B14F-4D97-AF65-F5344CB8AC3E}">
        <p14:creationId xmlns:p14="http://schemas.microsoft.com/office/powerpoint/2010/main" val="508366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31836-394D-424B-830E-F5FB866DA60B}" type="slidenum">
              <a:rPr lang="en-US"/>
              <a:t>9</a:t>
            </a:fld>
            <a:endParaRPr lang="en-US"/>
          </a:p>
        </p:txBody>
      </p:sp>
    </p:spTree>
    <p:extLst>
      <p:ext uri="{BB962C8B-B14F-4D97-AF65-F5344CB8AC3E}">
        <p14:creationId xmlns:p14="http://schemas.microsoft.com/office/powerpoint/2010/main" val="373616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431836-394D-424B-830E-F5FB866DA60B}" type="slidenum">
              <a:rPr lang="en-US"/>
              <a:t>10</a:t>
            </a:fld>
            <a:endParaRPr lang="en-US"/>
          </a:p>
        </p:txBody>
      </p:sp>
    </p:spTree>
    <p:extLst>
      <p:ext uri="{BB962C8B-B14F-4D97-AF65-F5344CB8AC3E}">
        <p14:creationId xmlns:p14="http://schemas.microsoft.com/office/powerpoint/2010/main" val="156038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431836-394D-424B-830E-F5FB866DA60B}" type="slidenum">
              <a:rPr lang="en-US"/>
              <a:t>1</a:t>
            </a:fld>
            <a:endParaRPr lang="en-US"/>
          </a:p>
        </p:txBody>
      </p:sp>
    </p:spTree>
    <p:extLst>
      <p:ext uri="{BB962C8B-B14F-4D97-AF65-F5344CB8AC3E}">
        <p14:creationId xmlns:p14="http://schemas.microsoft.com/office/powerpoint/2010/main" val="97163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the past few years, we have been exploring resource allocation and CSC at the conceptual level, trying to get a better understanding how other states and jurisdictions approach it, taking a deeper look at the literature, discussing internally some of the challenges from the public health lens.</a:t>
            </a:r>
          </a:p>
          <a:p>
            <a:endParaRPr lang="en-US" dirty="0">
              <a:ea typeface="Calibri"/>
              <a:cs typeface="Calibri"/>
            </a:endParaRPr>
          </a:p>
          <a:p>
            <a:r>
              <a:rPr lang="en-US" dirty="0">
                <a:ea typeface="Calibri"/>
                <a:cs typeface="Calibri"/>
              </a:rPr>
              <a:t>We now pivoting, we are expanding our scope to collaborate with external community and healthcare partners and so want to better understand the planning efforts and solutions you have been developing. We are especially interested in notable gaps, where we can best support you and work together.  </a:t>
            </a:r>
          </a:p>
        </p:txBody>
      </p:sp>
      <p:sp>
        <p:nvSpPr>
          <p:cNvPr id="4" name="Slide Number Placeholder 3"/>
          <p:cNvSpPr>
            <a:spLocks noGrp="1"/>
          </p:cNvSpPr>
          <p:nvPr>
            <p:ph type="sldNum" sz="quarter" idx="5"/>
          </p:nvPr>
        </p:nvSpPr>
        <p:spPr/>
        <p:txBody>
          <a:bodyPr/>
          <a:lstStyle/>
          <a:p>
            <a:fld id="{3A431836-394D-424B-830E-F5FB866DA60B}" type="slidenum">
              <a:rPr lang="en-US"/>
              <a:t>2</a:t>
            </a:fld>
            <a:endParaRPr lang="en-US"/>
          </a:p>
        </p:txBody>
      </p:sp>
    </p:spTree>
    <p:extLst>
      <p:ext uri="{BB962C8B-B14F-4D97-AF65-F5344CB8AC3E}">
        <p14:creationId xmlns:p14="http://schemas.microsoft.com/office/powerpoint/2010/main" val="119110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solidFill>
                  <a:srgbClr val="000000"/>
                </a:solidFill>
              </a:rPr>
              <a:t>Briefly, I wanted to go over some of the core concepts of resource allocation and CSC we have been focusing on. </a:t>
            </a:r>
          </a:p>
          <a:p>
            <a:endParaRPr lang="en-US" dirty="0">
              <a:solidFill>
                <a:srgbClr val="000000"/>
              </a:solidFill>
            </a:endParaRPr>
          </a:p>
          <a:p>
            <a:r>
              <a:rPr lang="en-US" dirty="0">
                <a:solidFill>
                  <a:srgbClr val="000000"/>
                </a:solidFill>
              </a:rPr>
              <a:t>The literature highlights that the best practices in order to achieve the best possible health outcomes for all patients during contingency and crisis standards of care, we need to adopt strategies that maximize limited resources (</a:t>
            </a:r>
            <a:r>
              <a:rPr lang="en-US" i="1" dirty="0">
                <a:solidFill>
                  <a:srgbClr val="000000"/>
                </a:solidFill>
              </a:rPr>
              <a:t>space</a:t>
            </a:r>
            <a:r>
              <a:rPr lang="en-US" dirty="0">
                <a:solidFill>
                  <a:srgbClr val="000000"/>
                </a:solidFill>
              </a:rPr>
              <a:t>, </a:t>
            </a:r>
            <a:r>
              <a:rPr lang="en-US" i="1" dirty="0">
                <a:solidFill>
                  <a:srgbClr val="000000"/>
                </a:solidFill>
              </a:rPr>
              <a:t>staff</a:t>
            </a:r>
            <a:r>
              <a:rPr lang="en-US" dirty="0">
                <a:solidFill>
                  <a:srgbClr val="000000"/>
                </a:solidFill>
              </a:rPr>
              <a:t>, and </a:t>
            </a:r>
            <a:r>
              <a:rPr lang="en-US" i="1" dirty="0">
                <a:solidFill>
                  <a:srgbClr val="000000"/>
                </a:solidFill>
              </a:rPr>
              <a:t>stuff)</a:t>
            </a:r>
            <a:r>
              <a:rPr lang="en-US" dirty="0">
                <a:solidFill>
                  <a:srgbClr val="000000"/>
                </a:solidFill>
              </a:rPr>
              <a:t>.</a:t>
            </a:r>
            <a:endParaRPr lang="en-US" dirty="0"/>
          </a:p>
          <a:p>
            <a:endParaRPr lang="en-US" b="0" i="0" dirty="0">
              <a:solidFill>
                <a:srgbClr val="000000"/>
              </a:solidFill>
              <a:effectLst/>
              <a:ea typeface="Calibri"/>
              <a:cs typeface="Calibri"/>
            </a:endParaRPr>
          </a:p>
          <a:p>
            <a:r>
              <a:rPr lang="en-US" dirty="0">
                <a:solidFill>
                  <a:srgbClr val="000000"/>
                </a:solidFill>
                <a:ea typeface="Calibri"/>
                <a:cs typeface="Calibri"/>
              </a:rPr>
              <a:t>Outside of normal operating conditions, when standards of care are contingency or crisis standards of care, healthcare settings may implement strategies to ‘conserve, adapt, repurpose, reuse, or extend’ (CARRE) limited resources. I will cover some examples of this later. </a:t>
            </a:r>
            <a:endParaRPr lang="en-US" dirty="0">
              <a:solidFill>
                <a:srgbClr val="000000"/>
              </a:solidFill>
              <a:ea typeface="Calibri" panose="020F0502020204030204" pitchFamily="34" charset="0"/>
              <a:cs typeface="Calibri" panose="020F0502020204030204" pitchFamily="34" charset="0"/>
            </a:endParaRPr>
          </a:p>
          <a:p>
            <a:endParaRPr lang="en-US" dirty="0">
              <a:solidFill>
                <a:srgbClr val="000000"/>
              </a:solidFill>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A431836-394D-424B-830E-F5FB866DA60B}" type="slidenum">
              <a:rPr lang="en-US"/>
              <a:t>3</a:t>
            </a:fld>
            <a:endParaRPr lang="en-US" dirty="0"/>
          </a:p>
        </p:txBody>
      </p:sp>
    </p:spTree>
    <p:extLst>
      <p:ext uri="{BB962C8B-B14F-4D97-AF65-F5344CB8AC3E}">
        <p14:creationId xmlns:p14="http://schemas.microsoft.com/office/powerpoint/2010/main" val="218419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40435-9F6D-078A-39EC-CA29D582D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908E6-BA4D-5D65-4042-C03FAFF21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80A42-F4D0-7F49-87EE-25C08604ED92}"/>
              </a:ext>
            </a:extLst>
          </p:cNvPr>
          <p:cNvSpPr>
            <a:spLocks noGrp="1"/>
          </p:cNvSpPr>
          <p:nvPr>
            <p:ph type="body" idx="1"/>
          </p:nvPr>
        </p:nvSpPr>
        <p:spPr>
          <a:xfrm>
            <a:off x="685800" y="4400549"/>
            <a:ext cx="5486400" cy="4284663"/>
          </a:xfrm>
        </p:spPr>
        <p:txBody>
          <a:bodyPr/>
          <a:lstStyle/>
          <a:p>
            <a:r>
              <a:rPr lang="en-US" dirty="0">
                <a:solidFill>
                  <a:srgbClr val="000000"/>
                </a:solidFill>
              </a:rPr>
              <a:t>In healthcare settings, standards of care, whether for a heart attack, a respiratory condition, or a gun shot wound, can move from normal operating conditions to extreme operating conditions due to medical surge or significant supply chain issues. </a:t>
            </a:r>
          </a:p>
          <a:p>
            <a:endParaRPr lang="en-US" dirty="0">
              <a:solidFill>
                <a:srgbClr val="000000"/>
              </a:solidFill>
            </a:endParaRPr>
          </a:p>
          <a:p>
            <a:r>
              <a:rPr lang="en-US" dirty="0">
                <a:solidFill>
                  <a:srgbClr val="000000"/>
                </a:solidFill>
              </a:rPr>
              <a:t>When standards of care shift significantly, this may become what is known as </a:t>
            </a:r>
            <a:r>
              <a:rPr lang="en-US" b="1" dirty="0">
                <a:solidFill>
                  <a:srgbClr val="000000"/>
                </a:solidFill>
              </a:rPr>
              <a:t>“Crisis Standards of Care” (CSC).</a:t>
            </a:r>
            <a:endParaRPr lang="en-US" dirty="0">
              <a:solidFill>
                <a:srgbClr val="000000"/>
              </a:solidFill>
            </a:endParaRPr>
          </a:p>
          <a:p>
            <a:endParaRPr lang="en-US" dirty="0">
              <a:solidFill>
                <a:srgbClr val="000000"/>
              </a:solidFill>
            </a:endParaRPr>
          </a:p>
          <a:p>
            <a:r>
              <a:rPr lang="en-US" dirty="0">
                <a:solidFill>
                  <a:srgbClr val="000000"/>
                </a:solidFill>
              </a:rPr>
              <a:t>This table above from the National Academy of Medicine (2009 IOM report) represents "the continuum of standards of care related to the degree of surge response required in a large-scale disaster that range from conventional to contingency to crisis." As healthcare settings move out of normal operation conditions and conventional standards of care towards contingency and crisis standards of care, this is when the demands of the incident exceed the resources available.</a:t>
            </a:r>
          </a:p>
          <a:p>
            <a:endParaRPr lang="en-US" dirty="0">
              <a:solidFill>
                <a:srgbClr val="000000"/>
              </a:solidFill>
            </a:endParaRPr>
          </a:p>
          <a:p>
            <a:r>
              <a:rPr lang="en-US" dirty="0">
                <a:solidFill>
                  <a:srgbClr val="000000"/>
                </a:solidFill>
              </a:rPr>
              <a:t>The goal of healthcare settings is to avoid, if possible, the need to change how they operate. However, this is not always the case. To prepare for extreme conditions, healthcare systems need to optimize  limited resources – namely the </a:t>
            </a:r>
            <a:r>
              <a:rPr lang="en-US" b="1" i="1" dirty="0">
                <a:solidFill>
                  <a:srgbClr val="000000"/>
                </a:solidFill>
              </a:rPr>
              <a:t>space</a:t>
            </a:r>
            <a:r>
              <a:rPr lang="en-US" dirty="0">
                <a:solidFill>
                  <a:srgbClr val="000000"/>
                </a:solidFill>
              </a:rPr>
              <a:t>,</a:t>
            </a:r>
            <a:r>
              <a:rPr lang="en-US" i="1" dirty="0">
                <a:solidFill>
                  <a:srgbClr val="000000"/>
                </a:solidFill>
              </a:rPr>
              <a:t> </a:t>
            </a:r>
            <a:r>
              <a:rPr lang="en-US" b="1" i="1" dirty="0">
                <a:solidFill>
                  <a:srgbClr val="000000"/>
                </a:solidFill>
              </a:rPr>
              <a:t>staff</a:t>
            </a:r>
            <a:r>
              <a:rPr lang="en-US" b="1" dirty="0">
                <a:solidFill>
                  <a:srgbClr val="000000"/>
                </a:solidFill>
              </a:rPr>
              <a:t>, </a:t>
            </a:r>
            <a:r>
              <a:rPr lang="en-US" b="1" i="1" dirty="0">
                <a:solidFill>
                  <a:srgbClr val="000000"/>
                </a:solidFill>
              </a:rPr>
              <a:t>stuff</a:t>
            </a:r>
            <a:r>
              <a:rPr lang="en-US" i="1" dirty="0">
                <a:solidFill>
                  <a:srgbClr val="000000"/>
                </a:solidFill>
              </a:rPr>
              <a:t>. </a:t>
            </a:r>
          </a:p>
          <a:p>
            <a:endParaRPr lang="en-US" i="1" dirty="0">
              <a:solidFill>
                <a:srgbClr val="000000"/>
              </a:solidFill>
            </a:endParaRPr>
          </a:p>
          <a:p>
            <a:r>
              <a:rPr lang="en-US" dirty="0">
                <a:solidFill>
                  <a:srgbClr val="000000"/>
                </a:solidFill>
              </a:rPr>
              <a:t>Next, lets look at some examples…</a:t>
            </a:r>
          </a:p>
          <a:p>
            <a:endParaRPr lang="en-US" b="0" i="0" dirty="0">
              <a:solidFill>
                <a:srgbClr val="000000"/>
              </a:solidFill>
              <a:effectLst/>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5841B757-CBAD-A29F-0DFF-1B6B3FCD35CA}"/>
              </a:ext>
            </a:extLst>
          </p:cNvPr>
          <p:cNvSpPr>
            <a:spLocks noGrp="1"/>
          </p:cNvSpPr>
          <p:nvPr>
            <p:ph type="sldNum" sz="quarter" idx="5"/>
          </p:nvPr>
        </p:nvSpPr>
        <p:spPr/>
        <p:txBody>
          <a:bodyPr/>
          <a:lstStyle/>
          <a:p>
            <a:fld id="{3A431836-394D-424B-830E-F5FB866DA60B}" type="slidenum">
              <a:rPr lang="en-US"/>
              <a:t>4</a:t>
            </a:fld>
            <a:endParaRPr lang="en-US"/>
          </a:p>
        </p:txBody>
      </p:sp>
    </p:spTree>
    <p:extLst>
      <p:ext uri="{BB962C8B-B14F-4D97-AF65-F5344CB8AC3E}">
        <p14:creationId xmlns:p14="http://schemas.microsoft.com/office/powerpoint/2010/main" val="234175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talk about ‘space, staff, and stuff’, we must first understand the larger ‘systems planning’ used to make decisions about how changes can, or should, be made: Systems planning is a structured framework that manages healthcare operations and makes system-wide adjustments, such as reallocating resources or delaying procedures, to maintain efficiency during changing conditions. </a:t>
            </a:r>
          </a:p>
          <a:p>
            <a:endParaRPr lang="en-US" dirty="0"/>
          </a:p>
          <a:p>
            <a:r>
              <a:rPr lang="en-US" dirty="0"/>
              <a:t>When talking about systems in healthcare settings, the focus is the planning and leadership needed to operationalize and optimize a response effort. The role of planning and leadership is to provide targeted strategies to that free up resources to meet the demands of a medical surge.</a:t>
            </a:r>
          </a:p>
          <a:p>
            <a:pPr>
              <a:lnSpc>
                <a:spcPct val="90000"/>
              </a:lnSpc>
              <a:spcBef>
                <a:spcPts val="1000"/>
              </a:spcBef>
            </a:pPr>
            <a:r>
              <a:rPr lang="en-US" dirty="0"/>
              <a:t>Functionally, this means that outside of normal operations conditions, leadership and planning in a healthcare setting may </a:t>
            </a:r>
            <a:r>
              <a:rPr lang="en-US" u="sng" dirty="0"/>
              <a:t>adapt</a:t>
            </a:r>
            <a:r>
              <a:rPr lang="en-US" dirty="0"/>
              <a:t> their clinical operation protocols that can limit, delay, or cancel procedures. This is one of the primary ways used to limit impacts in an emerging rescores shortage.  </a:t>
            </a:r>
            <a:endParaRPr lang="en-US" dirty="0">
              <a:ea typeface="Calibri"/>
              <a:cs typeface="Calibri"/>
            </a:endParaRPr>
          </a:p>
          <a:p>
            <a:endParaRPr lang="en-US" dirty="0"/>
          </a:p>
          <a:p>
            <a:r>
              <a:rPr lang="en-US" dirty="0">
                <a:hlinkClick r:id="rcIdaf290786f7cb4101"/>
              </a:rPr>
              <a:t>Critical Care Explorations (lww.com)</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A431836-394D-424B-830E-F5FB866DA60B}" type="slidenum">
              <a:rPr lang="en-US"/>
              <a:t>5</a:t>
            </a:fld>
            <a:endParaRPr lang="en-US"/>
          </a:p>
        </p:txBody>
      </p:sp>
    </p:spTree>
    <p:extLst>
      <p:ext uri="{BB962C8B-B14F-4D97-AF65-F5344CB8AC3E}">
        <p14:creationId xmlns:p14="http://schemas.microsoft.com/office/powerpoint/2010/main" val="160731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Space refers to bed capacity for patient care and is often one of the most visible and challenging issues due to the additional logistical needs that can come with flex spaces (such as electrical and medical gas systems).  </a:t>
            </a:r>
          </a:p>
        </p:txBody>
      </p:sp>
      <p:sp>
        <p:nvSpPr>
          <p:cNvPr id="4" name="Slide Number Placeholder 3"/>
          <p:cNvSpPr>
            <a:spLocks noGrp="1"/>
          </p:cNvSpPr>
          <p:nvPr>
            <p:ph type="sldNum" sz="quarter" idx="5"/>
          </p:nvPr>
        </p:nvSpPr>
        <p:spPr/>
        <p:txBody>
          <a:bodyPr/>
          <a:lstStyle/>
          <a:p>
            <a:fld id="{3A431836-394D-424B-830E-F5FB866DA60B}" type="slidenum">
              <a:rPr lang="en-US"/>
              <a:t>6</a:t>
            </a:fld>
            <a:endParaRPr lang="en-US"/>
          </a:p>
        </p:txBody>
      </p:sp>
    </p:spTree>
    <p:extLst>
      <p:ext uri="{BB962C8B-B14F-4D97-AF65-F5344CB8AC3E}">
        <p14:creationId xmlns:p14="http://schemas.microsoft.com/office/powerpoint/2010/main" val="364285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allocation refers to the personnel involved in care delivery or operations of a healthcare settings. This is one of the ways the state and regulatory relief may be the most helpful, such as by extending who can work in clinical settings, it but can also be controversial if it includes increasing staffing ratios or potentially infringes on employment contracts.  </a:t>
            </a:r>
          </a:p>
        </p:txBody>
      </p:sp>
      <p:sp>
        <p:nvSpPr>
          <p:cNvPr id="4" name="Slide Number Placeholder 3"/>
          <p:cNvSpPr>
            <a:spLocks noGrp="1"/>
          </p:cNvSpPr>
          <p:nvPr>
            <p:ph type="sldNum" sz="quarter" idx="5"/>
          </p:nvPr>
        </p:nvSpPr>
        <p:spPr/>
        <p:txBody>
          <a:bodyPr/>
          <a:lstStyle/>
          <a:p>
            <a:fld id="{3A431836-394D-424B-830E-F5FB866DA60B}" type="slidenum">
              <a:rPr lang="en-US"/>
              <a:t>7</a:t>
            </a:fld>
            <a:endParaRPr lang="en-US"/>
          </a:p>
        </p:txBody>
      </p:sp>
    </p:spTree>
    <p:extLst>
      <p:ext uri="{BB962C8B-B14F-4D97-AF65-F5344CB8AC3E}">
        <p14:creationId xmlns:p14="http://schemas.microsoft.com/office/powerpoint/2010/main" val="1836494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Stuff refers to the physical equipment required to deliver care and support care delivery. Just-in-time purchasing is not companiable with the rapid and unpredictable needs of healthcare settings during extreme surging/ public health emergencies. Additionally, as was seen with the saline bags shortages after the 2017 hurricanes decimated manufacturing plants in Puerto Rico as we entered a </a:t>
            </a:r>
            <a:r>
              <a:rPr lang="en-US"/>
              <a:t>bad flu season, </a:t>
            </a:r>
            <a:r>
              <a:rPr lang="en-US" dirty="0"/>
              <a:t>supply change can suffer in unrelated emergencies that layer on top of the healthcare system’s emerging one.   </a:t>
            </a:r>
          </a:p>
        </p:txBody>
      </p:sp>
      <p:sp>
        <p:nvSpPr>
          <p:cNvPr id="4" name="Slide Number Placeholder 3"/>
          <p:cNvSpPr>
            <a:spLocks noGrp="1"/>
          </p:cNvSpPr>
          <p:nvPr>
            <p:ph type="sldNum" sz="quarter" idx="5"/>
          </p:nvPr>
        </p:nvSpPr>
        <p:spPr/>
        <p:txBody>
          <a:bodyPr/>
          <a:lstStyle/>
          <a:p>
            <a:fld id="{3A431836-394D-424B-830E-F5FB866DA60B}" type="slidenum">
              <a:rPr lang="en-US"/>
              <a:t>8</a:t>
            </a:fld>
            <a:endParaRPr lang="en-US"/>
          </a:p>
        </p:txBody>
      </p:sp>
    </p:spTree>
    <p:extLst>
      <p:ext uri="{BB962C8B-B14F-4D97-AF65-F5344CB8AC3E}">
        <p14:creationId xmlns:p14="http://schemas.microsoft.com/office/powerpoint/2010/main" val="1244093488"/>
      </p:ext>
    </p:extLst>
  </p:cSld>
  <p:clrMapOvr>
    <a:masterClrMapping/>
  </p:clrMapOvr>
</p:note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f8043e89a5d044c3" /><Relationship Type="http://schemas.openxmlformats.org/officeDocument/2006/relationships/image" Target="/ppt/media/image.png" Id="R0e6fa67bb90d456b" /><Relationship Type="http://schemas.openxmlformats.org/officeDocument/2006/relationships/image" Target="/ppt/media/image2.png" Id="R88e953d9bc704885"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2.xml" Id="R9b6675a00fcf4059" /><Relationship Type="http://schemas.openxmlformats.org/officeDocument/2006/relationships/image" Target="/ppt/media/image.png" Id="Rd7c24c9d48274034" /><Relationship Type="http://schemas.openxmlformats.org/officeDocument/2006/relationships/image" Target="/ppt/media/image2.png" Id="R1b2521284a1d424f" /></Relationships>
</file>

<file path=ppt/slideLayouts/_rels/slideLayout34.xml.rels>&#65279;<?xml version="1.0" encoding="utf-8"?><Relationships xmlns="http://schemas.openxmlformats.org/package/2006/relationships"><Relationship Type="http://schemas.openxmlformats.org/officeDocument/2006/relationships/slideMaster" Target="/ppt/slideMasters/slideMaster3.xml" Id="Rae73cf89341f46b5" /></Relationships>
</file>

<file path=ppt/slideLayouts/_rels/slideLayout37.xml.rels>&#65279;<?xml version="1.0" encoding="utf-8"?><Relationships xmlns="http://schemas.openxmlformats.org/package/2006/relationships"><Relationship Type="http://schemas.openxmlformats.org/officeDocument/2006/relationships/slideMaster" Target="/ppt/slideMasters/slideMaster3.xml" Id="Rf0359485f3274888" /><Relationship Type="http://schemas.openxmlformats.org/officeDocument/2006/relationships/image" Target="/ppt/media/image25.png" Id="R32de248439a44cbd"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64a8f4becd47431d" /></Relationships>
</file>

<file path=ppt/slideLayouts/_rels/slideLayout47.xml.rels>&#65279;<?xml version="1.0" encoding="utf-8"?><Relationships xmlns="http://schemas.openxmlformats.org/package/2006/relationships"><Relationship Type="http://schemas.openxmlformats.org/officeDocument/2006/relationships/slideMaster" Target="/ppt/slideMasters/slideMaster3.xml" Id="Rca4984526ca540ea" /></Relationships>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5" descr="Background pattern&#10;&#10;Description automatically generated">
            <a:extLst>
              <a:ext uri="{FF2B5EF4-FFF2-40B4-BE49-F238E27FC236}">
                <a16:creationId xmlns:a16="http://schemas.microsoft.com/office/drawing/2014/main" id="{D0E1F3C2-A623-E59E-1FE7-3DD2177F5038}"/>
              </a:ext>
            </a:extLst>
          </p:cNvPr>
          <p:cNvPicPr>
            <a:picLocks noChangeAspect="1"/>
          </p:cNvPicPr>
          <p:nvPr userDrawn="1"/>
        </p:nvPicPr>
        <p:blipFill>
          <a:blip r:embed="R0e6fa67bb90d456b">
            <a:extLst>
              <a:ext uri="{28A0092B-C50C-407E-A947-70E740481C1C}">
                <a14:useLocalDpi xmlns:a14="http://schemas.microsoft.com/office/drawing/2010/main" val="0"/>
              </a:ext>
            </a:extLst>
          </a:blip>
          <a:stretch>
            <a:fillRect/>
          </a:stretch>
        </p:blipFill>
        <p:spPr>
          <a:xfrm>
            <a:off x="0" y="5897217"/>
            <a:ext cx="12192000" cy="99022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071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24A9C156-7525-1A48-5492-A15F46274829}"/>
              </a:ext>
            </a:extLst>
          </p:cNvPr>
          <p:cNvPicPr>
            <a:picLocks noChangeAspect="1"/>
          </p:cNvPicPr>
          <p:nvPr userDrawn="1"/>
        </p:nvPicPr>
        <p:blipFill>
          <a:blip r:embed="R88e953d9bc704885">
            <a:extLst>
              <a:ext uri="{28A0092B-C50C-407E-A947-70E740481C1C}">
                <a14:useLocalDpi xmlns:a14="http://schemas.microsoft.com/office/drawing/2010/main" val="0"/>
              </a:ext>
            </a:extLst>
          </a:blip>
          <a:stretch>
            <a:fillRect/>
          </a:stretch>
        </p:blipFill>
        <p:spPr>
          <a:xfrm>
            <a:off x="10193983" y="6094671"/>
            <a:ext cx="1346843" cy="621044"/>
          </a:xfrm>
          <a:prstGeom prst="rect">
            <a:avLst/>
          </a:prstGeom>
        </p:spPr>
      </p:pic>
    </p:spTree>
    <p:extLst>
      <p:ext uri="{BB962C8B-B14F-4D97-AF65-F5344CB8AC3E}">
        <p14:creationId xmlns:p14="http://schemas.microsoft.com/office/powerpoint/2010/main" val="1468655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d7c24c9d48274034">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Shape&#10;&#10;Description automatically generated with medium confidence">
            <a:extLst>
              <a:ext uri="{FF2B5EF4-FFF2-40B4-BE49-F238E27FC236}">
                <a16:creationId xmlns:a16="http://schemas.microsoft.com/office/drawing/2014/main" id="{D8368AF5-76D8-0208-E330-F5D9E0FCCE45}"/>
              </a:ext>
            </a:extLst>
          </p:cNvPr>
          <p:cNvPicPr>
            <a:picLocks noChangeAspect="1"/>
          </p:cNvPicPr>
          <p:nvPr userDrawn="1"/>
        </p:nvPicPr>
        <p:blipFill>
          <a:blip r:embed="R1b2521284a1d424f">
            <a:extLst>
              <a:ext uri="{28A0092B-C50C-407E-A947-70E740481C1C}">
                <a14:useLocalDpi xmlns:a14="http://schemas.microsoft.com/office/drawing/2010/main" val="0"/>
              </a:ext>
            </a:extLst>
          </a:blip>
          <a:stretch>
            <a:fillRect/>
          </a:stretch>
        </p:blipFill>
        <p:spPr>
          <a:xfrm>
            <a:off x="9943318" y="5735637"/>
            <a:ext cx="1657350" cy="764222"/>
          </a:xfrm>
          <a:prstGeom prst="rect">
            <a:avLst/>
          </a:prstGeom>
        </p:spPr>
      </p:pic>
    </p:spTree>
    <p:extLst>
      <p:ext uri="{BB962C8B-B14F-4D97-AF65-F5344CB8AC3E}">
        <p14:creationId xmlns:p14="http://schemas.microsoft.com/office/powerpoint/2010/main" val="1276946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02D1-472A-697C-226C-B79B2368A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01444-2E01-1A0B-A5D6-DBE145120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687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1DD7EA-D279-0EBF-B48B-592A7BE9D283}"/>
              </a:ext>
            </a:extLst>
          </p:cNvPr>
          <p:cNvSpPr/>
          <p:nvPr userDrawn="1"/>
        </p:nvSpPr>
        <p:spPr>
          <a:xfrm>
            <a:off x="0" y="0"/>
            <a:ext cx="910305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3A6FF-73AA-ED1F-D9F6-ADC5523864F8}"/>
              </a:ext>
            </a:extLst>
          </p:cNvPr>
          <p:cNvSpPr>
            <a:spLocks noGrp="1"/>
          </p:cNvSpPr>
          <p:nvPr>
            <p:ph type="ctrTitle"/>
          </p:nvPr>
        </p:nvSpPr>
        <p:spPr>
          <a:xfrm>
            <a:off x="1524000" y="1122363"/>
            <a:ext cx="5566756" cy="2387600"/>
          </a:xfrm>
        </p:spPr>
        <p:txBody>
          <a:bodyPr anchor="b"/>
          <a:lstStyle>
            <a:lvl1pPr algn="l">
              <a:defRPr sz="60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FC101EE9-E72A-68F9-B962-74012ED2AFDB}"/>
              </a:ext>
            </a:extLst>
          </p:cNvPr>
          <p:cNvSpPr>
            <a:spLocks noGrp="1"/>
          </p:cNvSpPr>
          <p:nvPr>
            <p:ph type="subTitle" idx="1"/>
          </p:nvPr>
        </p:nvSpPr>
        <p:spPr>
          <a:xfrm>
            <a:off x="1524000" y="3602038"/>
            <a:ext cx="5566756"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text, clock, sign&#10;&#10;Description automatically generated">
            <a:extLst>
              <a:ext uri="{FF2B5EF4-FFF2-40B4-BE49-F238E27FC236}">
                <a16:creationId xmlns:a16="http://schemas.microsoft.com/office/drawing/2014/main" id="{557C889C-5FCB-D760-CADA-BC020C818131}"/>
              </a:ext>
            </a:extLst>
          </p:cNvPr>
          <p:cNvPicPr>
            <a:picLocks noChangeAspect="1"/>
          </p:cNvPicPr>
          <p:nvPr userDrawn="1"/>
        </p:nvPicPr>
        <p:blipFill>
          <a:blip r:embed="R32de248439a44cbd">
            <a:extLst>
              <a:ext uri="{28A0092B-C50C-407E-A947-70E740481C1C}">
                <a14:useLocalDpi xmlns:a14="http://schemas.microsoft.com/office/drawing/2010/main" val="0"/>
              </a:ext>
            </a:extLst>
          </a:blip>
          <a:stretch>
            <a:fillRect/>
          </a:stretch>
        </p:blipFill>
        <p:spPr>
          <a:xfrm>
            <a:off x="9713850" y="5471176"/>
            <a:ext cx="1901569" cy="875955"/>
          </a:xfrm>
          <a:prstGeom prst="rect">
            <a:avLst/>
          </a:prstGeom>
        </p:spPr>
      </p:pic>
    </p:spTree>
    <p:extLst>
      <p:ext uri="{BB962C8B-B14F-4D97-AF65-F5344CB8AC3E}">
        <p14:creationId xmlns:p14="http://schemas.microsoft.com/office/powerpoint/2010/main" val="37567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7DEA-CBE7-7E50-E6F2-5152292FF8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780851-80C2-3CE9-80E9-14C365BB23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477BD-E084-81B0-8996-C4B24326123B}"/>
              </a:ext>
            </a:extLst>
          </p:cNvPr>
          <p:cNvSpPr>
            <a:spLocks noGrp="1"/>
          </p:cNvSpPr>
          <p:nvPr>
            <p:ph type="dt" sz="half" idx="10"/>
          </p:nvPr>
        </p:nvSpPr>
        <p:spPr/>
        <p:txBody>
          <a:bodyPr/>
          <a:lstStyle/>
          <a:p>
            <a:fld id="{D38BF402-4C0E-488C-9AB9-FE89DE971EE6}" type="datetimeFigureOut">
              <a:rPr lang="en-US"/>
              <a:t>5/22/25</a:t>
            </a:fld>
            <a:endParaRPr lang="en-US"/>
          </a:p>
        </p:txBody>
      </p:sp>
      <p:sp>
        <p:nvSpPr>
          <p:cNvPr id="5" name="Footer Placeholder 4">
            <a:extLst>
              <a:ext uri="{FF2B5EF4-FFF2-40B4-BE49-F238E27FC236}">
                <a16:creationId xmlns:a16="http://schemas.microsoft.com/office/drawing/2014/main" id="{BA02D6F8-7D8E-5AEF-4F67-B2EB0FD49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94D07-5C3C-C4E9-CCE0-E8ABDAFC3CB9}"/>
              </a:ext>
            </a:extLst>
          </p:cNvPr>
          <p:cNvSpPr>
            <a:spLocks noGrp="1"/>
          </p:cNvSpPr>
          <p:nvPr>
            <p:ph type="sldNum" sz="quarter" idx="12"/>
          </p:nvPr>
        </p:nvSpPr>
        <p:spPr/>
        <p:txBody>
          <a:bodyPr/>
          <a:lstStyle/>
          <a:p>
            <a:fld id="{C33FF6CB-8812-417D-BBA5-6F1369CADE23}" type="slidenum">
              <a:rPr lang="en-US"/>
              <a:t>‹#›</a:t>
            </a:fld>
            <a:endParaRPr lang="en-US"/>
          </a:p>
        </p:txBody>
      </p:sp>
    </p:spTree>
    <p:extLst>
      <p:ext uri="{BB962C8B-B14F-4D97-AF65-F5344CB8AC3E}">
        <p14:creationId xmlns:p14="http://schemas.microsoft.com/office/powerpoint/2010/main" val="947350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L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4702-7DBF-FC81-4B31-7D3BA1324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4317D-7190-5963-6CC4-90054B367C04}"/>
              </a:ext>
            </a:extLst>
          </p:cNvPr>
          <p:cNvSpPr>
            <a:spLocks noGrp="1"/>
          </p:cNvSpPr>
          <p:nvPr>
            <p:ph sz="half" idx="1"/>
          </p:nvPr>
        </p:nvSpPr>
        <p:spPr>
          <a:xfrm>
            <a:off x="838200" y="1825625"/>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215D9-6A00-0379-5042-404395E7EE1E}"/>
              </a:ext>
            </a:extLst>
          </p:cNvPr>
          <p:cNvSpPr>
            <a:spLocks noGrp="1"/>
          </p:cNvSpPr>
          <p:nvPr>
            <p:ph sz="half" idx="2"/>
          </p:nvPr>
        </p:nvSpPr>
        <p:spPr>
          <a:xfrm>
            <a:off x="6172200" y="1825625"/>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24757"/>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b2888a31d6c74bc3" /><Relationship Type="http://schemas.openxmlformats.org/officeDocument/2006/relationships/slideLayout" Target="/ppt/slideLayouts/slideLayout4.xml" Id="Rda2c115336984dfc"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6a9032a63f344f79" /><Relationship Type="http://schemas.openxmlformats.org/officeDocument/2006/relationships/slideLayout" Target="/ppt/slideLayouts/slideLayout16.xml" Id="Rc2deca4aad584582" /><Relationship Type="http://schemas.openxmlformats.org/officeDocument/2006/relationships/slideLayout" Target="/ppt/slideLayouts/slideLayout17.xml" Id="Rd7b1b7864db046fa"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729587b9c8844b9b" /><Relationship Type="http://schemas.openxmlformats.org/officeDocument/2006/relationships/slideLayout" Target="/ppt/slideLayouts/slideLayout34.xml" Id="R68b086ac912540fa" /><Relationship Type="http://schemas.openxmlformats.org/officeDocument/2006/relationships/slideLayout" Target="/ppt/slideLayouts/slideLayout37.xml" Id="R1a2f6a2770984d62" /><Relationship Type="http://schemas.openxmlformats.org/officeDocument/2006/relationships/slideLayout" Target="/ppt/slideLayouts/slideLayout47.xml" Id="R7037cd65e8fe45dc" /></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AEF19-17C1-82A5-6204-8B8BDF6E00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6929BD-817F-4826-67D9-0A4CA4EE7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8A362-D1FD-40EF-156A-927A4E766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8BF402-4C0E-488C-9AB9-FE89DE971EE6}" type="datetimeFigureOut">
              <a:rPr lang="en-US"/>
              <a:t>5/22/25</a:t>
            </a:fld>
            <a:endParaRPr lang="en-US"/>
          </a:p>
        </p:txBody>
      </p:sp>
      <p:sp>
        <p:nvSpPr>
          <p:cNvPr id="5" name="Footer Placeholder 4">
            <a:extLst>
              <a:ext uri="{FF2B5EF4-FFF2-40B4-BE49-F238E27FC236}">
                <a16:creationId xmlns:a16="http://schemas.microsoft.com/office/drawing/2014/main" id="{7D7DBAED-5266-9EFC-3DCB-3DE18C0A8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B6B155-F8DF-547F-859A-23B5174FD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3FF6CB-8812-417D-BBA5-6F1369CADE23}" type="slidenum">
              <a:rPr lang="en-US"/>
              <a:t>‹#›</a:t>
            </a:fld>
            <a:endParaRPr lang="en-US"/>
          </a:p>
        </p:txBody>
      </p:sp>
    </p:spTree>
    <p:extLst>
      <p:ext uri="{BB962C8B-B14F-4D97-AF65-F5344CB8AC3E}">
        <p14:creationId xmlns:p14="http://schemas.microsoft.com/office/powerpoint/2010/main" val="1551880905"/>
      </p:ext>
    </p:extLst>
  </p:cSld>
  <p:clrMap bg1="lt1" tx1="dk1" bg2="lt2" tx2="dk2" accent1="accent1" accent2="accent2" accent3="accent3" accent4="accent4" accent5="accent5" accent6="accent6" hlink="hlink" folHlink="folHlink"/>
  <p:sldLayoutIdLst>
    <p:sldLayoutId id="2147483652" r:id="Rda2c115336984dfc"/>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Pr>
        <a:solidFill>
          <a:schemeClr val="bg1">
            <a:lumMod val="95000"/>
            <a:alpha val="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77AF1-BC80-4CF0-A828-651F542B1904}" type="datetimeFigureOut">
              <a:rPr lang="en-US"/>
              <a:t>5/14/2025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07EA1-02BF-426F-A52D-2476D555138F}" type="slidenum">
              <a:rPr lang="en-US"/>
              <a:t>‹#›</a:t>
            </a:fld>
            <a:endParaRPr lang="en-US"/>
          </a:p>
        </p:txBody>
      </p:sp>
    </p:spTree>
    <p:extLst>
      <p:ext uri="{BB962C8B-B14F-4D97-AF65-F5344CB8AC3E}">
        <p14:creationId xmlns:p14="http://schemas.microsoft.com/office/powerpoint/2010/main" val="1165919394"/>
      </p:ext>
    </p:extLst>
  </p:cSld>
  <p:clrMap bg1="lt1" tx1="dk1" bg2="lt2" tx2="dk2" accent1="accent1" accent2="accent2" accent3="accent3" accent4="accent4" accent5="accent5" accent6="accent6" hlink="hlink" folHlink="folHlink"/>
  <p:sldLayoutIdLst>
    <p:sldLayoutId id="2147483665" r:id="Rc2deca4aad584582"/>
    <p:sldLayoutId id="2147483666" r:id="Rd7b1b7864db046fa"/>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A3115A-C520-0E86-810C-79D0BE3C6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3761B7-5F45-44D9-A8BF-6F37B9DB09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E3CEB-095C-25C6-38DF-151E129816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79755-CF38-42DA-A1C1-752D2C83451C}" type="datetimeFigureOut">
              <a:rPr lang="en-US"/>
              <a:t>5/16/2025</a:t>
            </a:fld>
            <a:endParaRPr lang="en-US"/>
          </a:p>
        </p:txBody>
      </p:sp>
      <p:sp>
        <p:nvSpPr>
          <p:cNvPr id="5" name="Footer Placeholder 4">
            <a:extLst>
              <a:ext uri="{FF2B5EF4-FFF2-40B4-BE49-F238E27FC236}">
                <a16:creationId xmlns:a16="http://schemas.microsoft.com/office/drawing/2014/main" id="{AE13973E-3BD9-AD35-70E7-AAAEAEE749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E19162-9207-20E8-888E-54C1AB365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98EB2-7624-456C-B2F3-8E31DB58E64F}" type="slidenum">
              <a:rPr lang="en-US"/>
              <a:t>‹#›</a:t>
            </a:fld>
            <a:endParaRPr lang="en-US"/>
          </a:p>
        </p:txBody>
      </p:sp>
    </p:spTree>
    <p:extLst>
      <p:ext uri="{BB962C8B-B14F-4D97-AF65-F5344CB8AC3E}">
        <p14:creationId xmlns:p14="http://schemas.microsoft.com/office/powerpoint/2010/main" val="3938400064"/>
      </p:ext>
    </p:extLst>
  </p:cSld>
  <p:clrMap bg1="dk1" tx1="lt1" bg2="dk2" tx2="lt2" accent1="accent1" accent2="accent2" accent3="accent3" accent4="accent4" accent5="accent5" accent6="accent6" hlink="hlink" folHlink="folHlink"/>
  <p:sldLayoutIdLst>
    <p:sldLayoutId id="2147483684" r:id="R68b086ac912540fa"/>
    <p:sldLayoutId id="2147483687" r:id="R1a2f6a2770984d62"/>
    <p:sldLayoutId id="2147483697" r:id="R7037cd65e8fe45dc"/>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slideMasters/theme/theme4.xml><?xml version="1.0" encoding="utf-8"?>
<a:theme xmlns:a="http://schemas.openxmlformats.org/drawingml/2006/main" name="Office Theme">
  <a:themeElements>
    <a:clrScheme name="Agency Blue">
      <a:dk1>
        <a:srgbClr val="1F3864"/>
      </a:dk1>
      <a:lt1>
        <a:sysClr val="window" lastClr="FFFFFF"/>
      </a:lt1>
      <a:dk2>
        <a:srgbClr val="1F3864"/>
      </a:dk2>
      <a:lt2>
        <a:srgbClr val="FFFFFF"/>
      </a:lt2>
      <a:accent1>
        <a:srgbClr val="DAE3F3"/>
      </a:accent1>
      <a:accent2>
        <a:srgbClr val="548BB7"/>
      </a:accent2>
      <a:accent3>
        <a:srgbClr val="BED3E3"/>
      </a:accent3>
      <a:accent4>
        <a:srgbClr val="D4E1ED"/>
      </a:accent4>
      <a:accent5>
        <a:srgbClr val="E9F0F5"/>
      </a:accent5>
      <a:accent6>
        <a:srgbClr val="D8D8D8"/>
      </a:accent6>
      <a:hlink>
        <a:srgbClr val="1F3864"/>
      </a:hlink>
      <a:folHlink>
        <a:srgbClr val="DAE3F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s/_rels/slide1.xml.rels>&#65279;<?xml version="1.0" encoding="utf-8"?><Relationships xmlns="http://schemas.openxmlformats.org/package/2006/relationships"><Relationship Type="http://schemas.openxmlformats.org/officeDocument/2006/relationships/image" Target="/ppt/media/image3.png" Id="Rf0aedda4f9c04a2b" /><Relationship Type="http://schemas.openxmlformats.org/officeDocument/2006/relationships/slideLayout" Target="/ppt/slideLayouts/slideLayout4.xml" Id="R72c7e6c87e114a1d" /></Relationships>
</file>

<file path=ppt/slides/_rels/slide10.xml.rels>&#65279;<?xml version="1.0" encoding="utf-8"?><Relationships xmlns="http://schemas.openxmlformats.org/package/2006/relationships"><Relationship Type="http://schemas.openxmlformats.org/officeDocument/2006/relationships/slideLayout" Target="/ppt/slideLayouts/slideLayout16.xml" Id="Ra2ac40004e144ae8" /></Relationships>
</file>

<file path=ppt/slides/_rels/slide11.xml.rels>&#65279;<?xml version="1.0" encoding="utf-8"?><Relationships xmlns="http://schemas.openxmlformats.org/package/2006/relationships"><Relationship Type="http://schemas.openxmlformats.org/officeDocument/2006/relationships/image" Target="/ppt/media/image.jpg" Id="Rd6d8c7a8cf5c434e" /><Relationship Type="http://schemas.openxmlformats.org/officeDocument/2006/relationships/notesSlide" Target="/ppt/notesSlides/notesSlide1.xml" Id="R8c7a8562cd6940ab" /><Relationship Type="http://schemas.openxmlformats.org/officeDocument/2006/relationships/slideLayout" Target="/ppt/slideLayouts/slideLayout16.xml" Id="Rd234f6c31b584462" /></Relationships>
</file>

<file path=ppt/slides/_rels/slide12.xml.rels>&#65279;<?xml version="1.0" encoding="utf-8"?><Relationships xmlns="http://schemas.openxmlformats.org/package/2006/relationships"><Relationship Type="http://schemas.openxmlformats.org/officeDocument/2006/relationships/image" Target="/ppt/media/image24.png" Id="R4e0d18422a99417e" /><Relationship Type="http://schemas.openxmlformats.org/officeDocument/2006/relationships/slideLayout" Target="/ppt/slideLayouts/slideLayout16.xml" Id="R5fc4479415e2448c" /></Relationships>
</file>

<file path=ppt/slides/_rels/slide13.xml.rels>&#65279;<?xml version="1.0" encoding="utf-8"?><Relationships xmlns="http://schemas.openxmlformats.org/package/2006/relationships"><Relationship Type="http://schemas.openxmlformats.org/officeDocument/2006/relationships/diagramData" Target="/ppt/graphics/data1.xml" Id="R5f4342c827e04815" /><Relationship Type="http://schemas.openxmlformats.org/officeDocument/2006/relationships/diagramLayout" Target="/ppt/graphics/layout1.xml" Id="R0911227724dc4cdf" /><Relationship Type="http://schemas.openxmlformats.org/officeDocument/2006/relationships/diagramQuickStyle" Target="/ppt/graphics/quickStyle1.xml" Id="R85d1ff5f12834a86" /><Relationship Type="http://schemas.openxmlformats.org/officeDocument/2006/relationships/diagramColors" Target="/ppt/graphics/colors1.xml" Id="R6567bfa6440f4a93" /><Relationship Type="http://schemas.openxmlformats.org/officeDocument/2006/relationships/slideLayout" Target="/ppt/slideLayouts/slideLayout16.xml" Id="Rcdc5a069b4d84899"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6.xml" Id="Refc70c5611bc46fb"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6.xml" Id="R04e6708c6b584903"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6.xml" Id="Rcb99fd9803494f4e" /><Relationship Type="http://schemas.openxmlformats.org/officeDocument/2006/relationships/hyperlink" Target="mailto:mghafoor@health.nyc.gov" TargetMode="External" Id="rcIdf48724a53ade41c2" /></Relationships>
</file>

<file path=ppt/slides/_rels/slide17.xml.rels>&#65279;<?xml version="1.0" encoding="utf-8"?><Relationships xmlns="http://schemas.openxmlformats.org/package/2006/relationships"><Relationship Type="http://schemas.openxmlformats.org/officeDocument/2006/relationships/notesSlide" Target="/ppt/notesSlides/notesSlide2.xml" Id="R9fd6edc5221c44f5" /><Relationship Type="http://schemas.openxmlformats.org/officeDocument/2006/relationships/slideLayout" Target="/ppt/slideLayouts/slideLayout37.xml" Id="R4d26d12127f943f1" /></Relationships>
</file>

<file path=ppt/slides/_rels/slide18.xml.rels>&#65279;<?xml version="1.0" encoding="utf-8"?><Relationships xmlns="http://schemas.openxmlformats.org/package/2006/relationships"><Relationship Type="http://schemas.openxmlformats.org/officeDocument/2006/relationships/notesSlide" Target="/ppt/notesSlides/notesSlide3.xml" Id="R6f980032bf9946ac" /><Relationship Type="http://schemas.openxmlformats.org/officeDocument/2006/relationships/slideLayout" Target="/ppt/slideLayouts/slideLayout34.xml" Id="R4bee44aecd4241de" /></Relationships>
</file>

<file path=ppt/slides/_rels/slide19.xml.rels>&#65279;<?xml version="1.0" encoding="utf-8"?><Relationships xmlns="http://schemas.openxmlformats.org/package/2006/relationships"><Relationship Type="http://schemas.openxmlformats.org/officeDocument/2006/relationships/image" Target="/ppt/media/image26.png" Id="R73fd246fa4e24310" /><Relationship Type="http://schemas.openxmlformats.org/officeDocument/2006/relationships/notesSlide" Target="/ppt/notesSlides/notesSlide4.xml" Id="R81456e7a2a204b68" /><Relationship Type="http://schemas.openxmlformats.org/officeDocument/2006/relationships/slideLayout" Target="/ppt/slideLayouts/slideLayout47.xml" Id="Rbf5bcb7d0e424a3e" /></Relationships>
</file>

<file path=ppt/slides/_rels/slide2.xml.rels>&#65279;<?xml version="1.0" encoding="utf-8"?><Relationships xmlns="http://schemas.openxmlformats.org/package/2006/relationships"><Relationship Type="http://schemas.openxmlformats.org/officeDocument/2006/relationships/image" Target="/ppt/media/image4.png" Id="Re6c6a61fadde487e" /><Relationship Type="http://schemas.openxmlformats.org/officeDocument/2006/relationships/slideLayout" Target="/ppt/slideLayouts/slideLayout4.xml" Id="R0afa83ae3e2b44d3" /></Relationships>
</file>

<file path=ppt/slides/_rels/slide20.xml.rels>&#65279;<?xml version="1.0" encoding="utf-8"?><Relationships xmlns="http://schemas.openxmlformats.org/package/2006/relationships"><Relationship Type="http://schemas.openxmlformats.org/officeDocument/2006/relationships/image" Target="/ppt/media/image27.png" Id="R18e79db8b0914e14" /><Relationship Type="http://schemas.openxmlformats.org/officeDocument/2006/relationships/notesSlide" Target="/ppt/notesSlides/notesSlide5.xml" Id="R30f947bc16c941e6" /><Relationship Type="http://schemas.openxmlformats.org/officeDocument/2006/relationships/slideLayout" Target="/ppt/slideLayouts/slideLayout47.xml" Id="R4d02797084a84977" /></Relationships>
</file>

<file path=ppt/slides/_rels/slide21.xml.rels>&#65279;<?xml version="1.0" encoding="utf-8"?><Relationships xmlns="http://schemas.openxmlformats.org/package/2006/relationships"><Relationship Type="http://schemas.openxmlformats.org/officeDocument/2006/relationships/image" Target="/ppt/media/image2.jpg" Id="R691bde83f8074de7" /><Relationship Type="http://schemas.openxmlformats.org/officeDocument/2006/relationships/notesSlide" Target="/ppt/notesSlides/notesSlide6.xml" Id="Rc4f952e8ea304fad" /><Relationship Type="http://schemas.openxmlformats.org/officeDocument/2006/relationships/slideLayout" Target="/ppt/slideLayouts/slideLayout34.xml" Id="R8ef163125fd5424d" /></Relationships>
</file>

<file path=ppt/slides/_rels/slide22.xml.rels>&#65279;<?xml version="1.0" encoding="utf-8"?><Relationships xmlns="http://schemas.openxmlformats.org/package/2006/relationships"><Relationship Type="http://schemas.openxmlformats.org/officeDocument/2006/relationships/image" Target="/ppt/media/image3.jpg" Id="R730b225c59bc41d7" /><Relationship Type="http://schemas.openxmlformats.org/officeDocument/2006/relationships/notesSlide" Target="/ppt/notesSlides/notesSlide7.xml" Id="R114c10b7d88f45ee" /><Relationship Type="http://schemas.openxmlformats.org/officeDocument/2006/relationships/slideLayout" Target="/ppt/slideLayouts/slideLayout34.xml" Id="Rc9b1aff16b1f461a" /><Relationship Type="http://schemas.openxmlformats.org/officeDocument/2006/relationships/hyperlink" Target="https://media.gettyimages.com/id/91063413/photo/hospital-beds-in-hallway.jpg?s=1024x1024&amp;w=gi&amp;k=20&amp;c=-vG01xrhgcMFq0CyuT6PTe31gWgrwKN3Z8HbnG2lQsU=" TargetMode="External" Id="rcId50dd573ead3a4fae" /></Relationships>
</file>

<file path=ppt/slides/_rels/slide23.xml.rels>&#65279;<?xml version="1.0" encoding="utf-8"?><Relationships xmlns="http://schemas.openxmlformats.org/package/2006/relationships"><Relationship Type="http://schemas.openxmlformats.org/officeDocument/2006/relationships/image" Target="/ppt/media/image4.jpg" Id="R486319be476a4465" /><Relationship Type="http://schemas.openxmlformats.org/officeDocument/2006/relationships/notesSlide" Target="/ppt/notesSlides/notesSlide8.xml" Id="Rb2349a52e8ce4c19" /><Relationship Type="http://schemas.openxmlformats.org/officeDocument/2006/relationships/slideLayout" Target="/ppt/slideLayouts/slideLayout34.xml" Id="Rea7493b84b294688" /></Relationships>
</file>

<file path=ppt/slides/_rels/slide24.xml.rels>&#65279;<?xml version="1.0" encoding="utf-8"?><Relationships xmlns="http://schemas.openxmlformats.org/package/2006/relationships"><Relationship Type="http://schemas.openxmlformats.org/officeDocument/2006/relationships/image" Target="/ppt/media/image5.jpg" Id="R7b653c57019a4654" /><Relationship Type="http://schemas.openxmlformats.org/officeDocument/2006/relationships/notesSlide" Target="/ppt/notesSlides/notesSlide9.xml" Id="Rf74bdd33c1e542cc" /><Relationship Type="http://schemas.openxmlformats.org/officeDocument/2006/relationships/slideLayout" Target="/ppt/slideLayouts/slideLayout34.xml" Id="Rf9f47d8576b14e6f" /></Relationships>
</file>

<file path=ppt/slides/_rels/slide25.xml.rels>&#65279;<?xml version="1.0" encoding="utf-8"?><Relationships xmlns="http://schemas.openxmlformats.org/package/2006/relationships"><Relationship Type="http://schemas.openxmlformats.org/officeDocument/2006/relationships/notesSlide" Target="/ppt/notesSlides/notesSlide10.xml" Id="R8bdcd11f2b0048e0" /><Relationship Type="http://schemas.openxmlformats.org/officeDocument/2006/relationships/slideLayout" Target="/ppt/slideLayouts/slideLayout34.xml" Id="Rbe6e244a16f24348" /></Relationships>
</file>

<file path=ppt/slides/_rels/slide26.xml.rels>&#65279;<?xml version="1.0" encoding="utf-8"?><Relationships xmlns="http://schemas.openxmlformats.org/package/2006/relationships"><Relationship Type="http://schemas.openxmlformats.org/officeDocument/2006/relationships/notesSlide" Target="/ppt/notesSlides/notesSlide11.xml" Id="R1f3bcee2b3b44182" /><Relationship Type="http://schemas.openxmlformats.org/officeDocument/2006/relationships/slideLayout" Target="/ppt/slideLayouts/slideLayout34.xml" Id="R1cbb4a1131374a34" /></Relationships>
</file>

<file path=ppt/slides/_rels/slide3.xml.rels>&#65279;<?xml version="1.0" encoding="utf-8"?><Relationships xmlns="http://schemas.openxmlformats.org/package/2006/relationships"><Relationship Type="http://schemas.openxmlformats.org/officeDocument/2006/relationships/image" Target="/ppt/media/image5.png" Id="R4e02d7dfee7c4907" /><Relationship Type="http://schemas.openxmlformats.org/officeDocument/2006/relationships/image" Target="/ppt/media/image6.png" Id="Rf958b942d5ea400d" /><Relationship Type="http://schemas.openxmlformats.org/officeDocument/2006/relationships/image" Target="/ppt/media/image7.png" Id="Re95d2166fabc4533" /><Relationship Type="http://schemas.openxmlformats.org/officeDocument/2006/relationships/slideLayout" Target="/ppt/slideLayouts/slideLayout4.xml" Id="R3cb2b6b52e044f78" /></Relationships>
</file>

<file path=ppt/slides/_rels/slide4.xml.rels>&#65279;<?xml version="1.0" encoding="utf-8"?><Relationships xmlns="http://schemas.openxmlformats.org/package/2006/relationships"><Relationship Type="http://schemas.openxmlformats.org/officeDocument/2006/relationships/image" Target="/ppt/media/image8.png" Id="Rd46571a222dc4bec" /><Relationship Type="http://schemas.openxmlformats.org/officeDocument/2006/relationships/slideLayout" Target="/ppt/slideLayouts/slideLayout4.xml" Id="Re8b234d61980422f" /></Relationships>
</file>

<file path=ppt/slides/_rels/slide5.xml.rels>&#65279;<?xml version="1.0" encoding="utf-8"?><Relationships xmlns="http://schemas.openxmlformats.org/package/2006/relationships"><Relationship Type="http://schemas.openxmlformats.org/officeDocument/2006/relationships/image" Target="/ppt/media/image9.png" Id="Ra9b997808a494895" /><Relationship Type="http://schemas.openxmlformats.org/officeDocument/2006/relationships/slideLayout" Target="/ppt/slideLayouts/slideLayout4.xml" Id="R48c91326d6e84485" /></Relationships>
</file>

<file path=ppt/slides/_rels/slide6.xml.rels>&#65279;<?xml version="1.0" encoding="utf-8"?><Relationships xmlns="http://schemas.openxmlformats.org/package/2006/relationships"><Relationship Type="http://schemas.openxmlformats.org/officeDocument/2006/relationships/image" Target="/ppt/media/image10.png" Id="R8b3d2e0c001740ea" /><Relationship Type="http://schemas.openxmlformats.org/officeDocument/2006/relationships/slideLayout" Target="/ppt/slideLayouts/slideLayout4.xml" Id="R2bfc0eefbfbc49c4" /></Relationships>
</file>

<file path=ppt/slides/_rels/slide7.xml.rels>&#65279;<?xml version="1.0" encoding="utf-8"?><Relationships xmlns="http://schemas.openxmlformats.org/package/2006/relationships"><Relationship Type="http://schemas.openxmlformats.org/officeDocument/2006/relationships/image" Target="/ppt/media/image11.png" Id="Rfcd084cbe7774854" /><Relationship Type="http://schemas.openxmlformats.org/officeDocument/2006/relationships/slideLayout" Target="/ppt/slideLayouts/slideLayout4.xml" Id="Rdf1727be93d24500" /></Relationships>
</file>

<file path=ppt/slides/_rels/slide8.xml.rels>&#65279;<?xml version="1.0" encoding="utf-8"?><Relationships xmlns="http://schemas.openxmlformats.org/package/2006/relationships"><Relationship Type="http://schemas.openxmlformats.org/officeDocument/2006/relationships/image" Target="/ppt/media/image12.png" Id="Rb99ce6f5132240cf" /><Relationship Type="http://schemas.openxmlformats.org/officeDocument/2006/relationships/image" Target="/ppt/media/image.svg" Id="Ra9061744afcd4f1e" /><Relationship Type="http://schemas.openxmlformats.org/officeDocument/2006/relationships/image" Target="/ppt/media/image13.png" Id="R8a1a3069a5f74a65" /><Relationship Type="http://schemas.openxmlformats.org/officeDocument/2006/relationships/image" Target="/ppt/media/image2.svg" Id="Rd1620d65d7494f03" /><Relationship Type="http://schemas.openxmlformats.org/officeDocument/2006/relationships/image" Target="/ppt/media/image14.png" Id="R03c187172e3d4925" /><Relationship Type="http://schemas.openxmlformats.org/officeDocument/2006/relationships/image" Target="/ppt/media/image3.svg" Id="R3a2128096e7944c9" /><Relationship Type="http://schemas.openxmlformats.org/officeDocument/2006/relationships/image" Target="/ppt/media/image15.png" Id="R232b1f2b236d4e3c" /><Relationship Type="http://schemas.openxmlformats.org/officeDocument/2006/relationships/image" Target="/ppt/media/image4.svg" Id="R0a0378fb45f44abd" /><Relationship Type="http://schemas.openxmlformats.org/officeDocument/2006/relationships/image" Target="/ppt/media/image16.png" Id="R2ef7c1d4fc2d408a" /><Relationship Type="http://schemas.openxmlformats.org/officeDocument/2006/relationships/image" Target="/ppt/media/image5.svg" Id="Red31560cf762494a" /><Relationship Type="http://schemas.openxmlformats.org/officeDocument/2006/relationships/image" Target="/ppt/media/image17.png" Id="Rb50c1b897051409a" /><Relationship Type="http://schemas.openxmlformats.org/officeDocument/2006/relationships/image" Target="/ppt/media/image6.svg" Id="R9b803ec071cd4b80" /><Relationship Type="http://schemas.openxmlformats.org/officeDocument/2006/relationships/image" Target="/ppt/media/image18.png" Id="R3e9fd8e599204033" /><Relationship Type="http://schemas.openxmlformats.org/officeDocument/2006/relationships/image" Target="/ppt/media/image7.svg" Id="R8875890e23bd4496" /><Relationship Type="http://schemas.openxmlformats.org/officeDocument/2006/relationships/image" Target="/ppt/media/image19.png" Id="R526ab65416774993" /><Relationship Type="http://schemas.openxmlformats.org/officeDocument/2006/relationships/image" Target="/ppt/media/image8.svg" Id="R858d237ad1224934" /><Relationship Type="http://schemas.openxmlformats.org/officeDocument/2006/relationships/image" Target="/ppt/media/image20.png" Id="Rbb29f282e9844739" /><Relationship Type="http://schemas.openxmlformats.org/officeDocument/2006/relationships/image" Target="/ppt/media/image9.svg" Id="Rf513fdb15ca144c7" /><Relationship Type="http://schemas.openxmlformats.org/officeDocument/2006/relationships/image" Target="/ppt/media/image21.png" Id="Rcb007fbf4f0245b1" /><Relationship Type="http://schemas.openxmlformats.org/officeDocument/2006/relationships/image" Target="/ppt/media/image10.svg" Id="R79d501742c9f4622" /><Relationship Type="http://schemas.openxmlformats.org/officeDocument/2006/relationships/image" Target="/ppt/media/image22.png" Id="R8f8a2f3142354b2a" /><Relationship Type="http://schemas.openxmlformats.org/officeDocument/2006/relationships/image" Target="/ppt/media/image11.svg" Id="Rf3d068cb4368472f" /><Relationship Type="http://schemas.openxmlformats.org/officeDocument/2006/relationships/image" Target="/ppt/media/image23.png" Id="Ra3442fc6417c486d" /><Relationship Type="http://schemas.openxmlformats.org/officeDocument/2006/relationships/image" Target="/ppt/media/image12.svg" Id="R46976c3061734cc7" /><Relationship Type="http://schemas.openxmlformats.org/officeDocument/2006/relationships/slideLayout" Target="/ppt/slideLayouts/slideLayout4.xml" Id="R68bb04de1568480f" /></Relationships>
</file>

<file path=ppt/slides/_rels/slide9.xml.rels>&#65279;<?xml version="1.0" encoding="utf-8"?><Relationships xmlns="http://schemas.openxmlformats.org/package/2006/relationships"><Relationship Type="http://schemas.openxmlformats.org/officeDocument/2006/relationships/slideLayout" Target="/ppt/slideLayouts/slideLayout17.xml" Id="R302bc6a01baf4cf7"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1B8B-98E0-9333-6494-3C0926285E0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1491EFA-05F2-B587-41C2-6140E00BE2A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0909A3E-685D-129F-4D65-B1EC5E6FF860}"/>
              </a:ext>
            </a:extLst>
          </p:cNvPr>
          <p:cNvPicPr>
            <a:picLocks noChangeAspect="1"/>
          </p:cNvPicPr>
          <p:nvPr/>
        </p:nvPicPr>
        <p:blipFill rotWithShape="1">
          <a:blip r:embed="Rf0aedda4f9c04a2b"/>
          <a:srcRect b="15667"/>
          <a:stretch/>
        </p:blipFill>
        <p:spPr>
          <a:xfrm>
            <a:off x="0" y="0"/>
            <a:ext cx="12192000" cy="6858000"/>
          </a:xfrm>
          <a:prstGeom prst="rect">
            <a:avLst/>
          </a:prstGeom>
          <a:ln>
            <a:solidFill>
              <a:schemeClr val="tx1"/>
            </a:solidFill>
          </a:ln>
        </p:spPr>
      </p:pic>
    </p:spTree>
    <p:extLst>
      <p:ext uri="{BB962C8B-B14F-4D97-AF65-F5344CB8AC3E}">
        <p14:creationId xmlns:p14="http://schemas.microsoft.com/office/powerpoint/2010/main" val="39464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B744-AF54-CD0F-4F7F-F0E1E7578320}"/>
              </a:ext>
            </a:extLst>
          </p:cNvPr>
          <p:cNvSpPr>
            <a:spLocks noGrp="1"/>
          </p:cNvSpPr>
          <p:nvPr>
            <p:ph type="title"/>
          </p:nvPr>
        </p:nvSpPr>
        <p:spPr/>
        <p:txBody>
          <a:bodyPr/>
          <a:lstStyle/>
          <a:p>
            <a:r>
              <a:rPr lang="en-US">
                <a:solidFill>
                  <a:srgbClr val="002060"/>
                </a:solidFill>
                <a:latin typeface="+mn-lt"/>
              </a:rPr>
              <a:t>HSSB roles </a:t>
            </a:r>
          </a:p>
        </p:txBody>
      </p:sp>
      <p:sp>
        <p:nvSpPr>
          <p:cNvPr id="3" name="Content Placeholder 2">
            <a:extLst>
              <a:ext uri="{FF2B5EF4-FFF2-40B4-BE49-F238E27FC236}">
                <a16:creationId xmlns:a16="http://schemas.microsoft.com/office/drawing/2014/main" id="{4B6B2037-6CBB-A930-9240-25F8329FEACA}"/>
              </a:ext>
            </a:extLst>
          </p:cNvPr>
          <p:cNvSpPr>
            <a:spLocks noGrp="1"/>
          </p:cNvSpPr>
          <p:nvPr>
            <p:ph idx="1"/>
          </p:nvPr>
        </p:nvSpPr>
        <p:spPr/>
        <p:txBody>
          <a:bodyPr>
            <a:normAutofit lnSpcReduction="10000"/>
          </a:bodyPr>
          <a:lstStyle/>
          <a:p>
            <a:r>
              <a:rPr lang="en-US"/>
              <a:t>Lead coordination with healthcare facilities and public health partners during emergencies by tapping into pre – existing coalitions, associations, etc. </a:t>
            </a:r>
          </a:p>
          <a:p>
            <a:r>
              <a:rPr lang="en-US"/>
              <a:t>HSSB keeps DOHMH leadership informed about healthcare impacts and equips healthcare partners with the necessary resources to implement public health guidance and respond throughout the incident.</a:t>
            </a:r>
          </a:p>
          <a:p>
            <a:r>
              <a:rPr lang="en-US"/>
              <a:t>HSSB plays a crucial role in restoring healthcare services to their normal state, enabling New York City residents to access healthcare in their daily lives.</a:t>
            </a:r>
          </a:p>
        </p:txBody>
      </p:sp>
    </p:spTree>
    <p:extLst>
      <p:ext uri="{BB962C8B-B14F-4D97-AF65-F5344CB8AC3E}">
        <p14:creationId xmlns:p14="http://schemas.microsoft.com/office/powerpoint/2010/main" val="1978778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BAAD593-36FE-26F8-8BB3-9D4387E20FB7}"/>
              </a:ext>
            </a:extLst>
          </p:cNvPr>
          <p:cNvPicPr>
            <a:picLocks noChangeAspect="1" noChangeArrowheads="1"/>
          </p:cNvPicPr>
          <p:nvPr/>
        </p:nvPicPr>
        <p:blipFill>
          <a:blip r:embed="Rd6d8c7a8cf5c434e">
            <a:extLst>
              <a:ext uri="{28A0092B-C50C-407E-A947-70E740481C1C}">
                <a14:useLocalDpi xmlns:a14="http://schemas.microsoft.com/office/drawing/2010/main" val="0"/>
              </a:ext>
            </a:extLst>
          </a:blip>
          <a:srcRect/>
          <a:stretch>
            <a:fillRect/>
          </a:stretch>
        </p:blipFill>
        <p:spPr bwMode="auto">
          <a:xfrm>
            <a:off x="2095" y="0"/>
            <a:ext cx="12189905" cy="589788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F776B5B-0A09-67F7-0478-4DB365E8697C}"/>
              </a:ext>
            </a:extLst>
          </p:cNvPr>
          <p:cNvSpPr txBox="1">
            <a:spLocks/>
          </p:cNvSpPr>
          <p:nvPr/>
        </p:nvSpPr>
        <p:spPr>
          <a:xfrm>
            <a:off x="0" y="92312"/>
            <a:ext cx="3057443" cy="23845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2060"/>
                </a:solidFill>
                <a:latin typeface="+mn-lt"/>
              </a:rPr>
              <a:t>NYCDOHMH</a:t>
            </a:r>
          </a:p>
          <a:p>
            <a:pPr algn="ctr"/>
            <a:r>
              <a:rPr lang="en-US" dirty="0">
                <a:solidFill>
                  <a:srgbClr val="002060"/>
                </a:solidFill>
                <a:latin typeface="+mn-lt"/>
              </a:rPr>
              <a:t>ICS </a:t>
            </a:r>
          </a:p>
          <a:p>
            <a:pPr algn="ctr"/>
            <a:r>
              <a:rPr lang="en-US" dirty="0">
                <a:solidFill>
                  <a:srgbClr val="002060"/>
                </a:solidFill>
                <a:latin typeface="+mn-lt"/>
              </a:rPr>
              <a:t>Structure</a:t>
            </a:r>
          </a:p>
        </p:txBody>
      </p:sp>
      <p:sp>
        <p:nvSpPr>
          <p:cNvPr id="11" name="Rectangle 10">
            <a:extLst>
              <a:ext uri="{FF2B5EF4-FFF2-40B4-BE49-F238E27FC236}">
                <a16:creationId xmlns:a16="http://schemas.microsoft.com/office/drawing/2014/main" id="{127F0EB7-988C-75BD-B43B-C693320BD6EB}"/>
              </a:ext>
            </a:extLst>
          </p:cNvPr>
          <p:cNvSpPr/>
          <p:nvPr/>
        </p:nvSpPr>
        <p:spPr>
          <a:xfrm>
            <a:off x="6095999" y="4160520"/>
            <a:ext cx="955249" cy="457200"/>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4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E45C-9BE4-F313-8A9C-B4475C3BABCB}"/>
              </a:ext>
            </a:extLst>
          </p:cNvPr>
          <p:cNvSpPr>
            <a:spLocks noGrp="1"/>
          </p:cNvSpPr>
          <p:nvPr>
            <p:ph type="title"/>
          </p:nvPr>
        </p:nvSpPr>
        <p:spPr>
          <a:xfrm>
            <a:off x="3281172" y="1"/>
            <a:ext cx="5629656" cy="886968"/>
          </a:xfrm>
        </p:spPr>
        <p:txBody>
          <a:bodyPr/>
          <a:lstStyle/>
          <a:p>
            <a:pPr algn="ctr"/>
            <a:r>
              <a:rPr lang="en-US" dirty="0">
                <a:solidFill>
                  <a:srgbClr val="002060"/>
                </a:solidFill>
                <a:latin typeface="+mn-lt"/>
              </a:rPr>
              <a:t>HSSB ERG ICS Structure</a:t>
            </a:r>
          </a:p>
        </p:txBody>
      </p:sp>
      <p:pic>
        <p:nvPicPr>
          <p:cNvPr id="5" name="Content Placeholder 4">
            <a:extLst>
              <a:ext uri="{FF2B5EF4-FFF2-40B4-BE49-F238E27FC236}">
                <a16:creationId xmlns:a16="http://schemas.microsoft.com/office/drawing/2014/main" id="{C8A7803C-87E8-C875-FFC6-226FD85462B7}"/>
              </a:ext>
            </a:extLst>
          </p:cNvPr>
          <p:cNvPicPr>
            <a:picLocks noGrp="1" noChangeAspect="1"/>
          </p:cNvPicPr>
          <p:nvPr>
            <p:ph idx="1"/>
          </p:nvPr>
        </p:nvPicPr>
        <p:blipFill>
          <a:blip r:embed="R4e0d18422a99417e"/>
          <a:stretch>
            <a:fillRect/>
          </a:stretch>
        </p:blipFill>
        <p:spPr>
          <a:xfrm>
            <a:off x="1328408" y="792914"/>
            <a:ext cx="10056550" cy="5094275"/>
          </a:xfrm>
        </p:spPr>
      </p:pic>
    </p:spTree>
    <p:extLst>
      <p:ext uri="{BB962C8B-B14F-4D97-AF65-F5344CB8AC3E}">
        <p14:creationId xmlns:p14="http://schemas.microsoft.com/office/powerpoint/2010/main" val="141972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6146-631D-FF39-AB6E-18BE212F9A64}"/>
              </a:ext>
            </a:extLst>
          </p:cNvPr>
          <p:cNvSpPr>
            <a:spLocks noGrp="1"/>
          </p:cNvSpPr>
          <p:nvPr>
            <p:ph type="title"/>
          </p:nvPr>
        </p:nvSpPr>
        <p:spPr/>
        <p:txBody>
          <a:bodyPr>
            <a:normAutofit fontScale="90000"/>
          </a:bodyPr>
          <a:lstStyle/>
          <a:p>
            <a:pPr algn="ctr" rtl="0" fontAlgn="base"/>
            <a:r>
              <a:rPr lang="en-US" b="1" i="0" u="none" strike="noStrike">
                <a:solidFill>
                  <a:srgbClr val="002060"/>
                </a:solidFill>
                <a:effectLst/>
                <a:latin typeface="Calibri" panose="020F0502020204030204" pitchFamily="34" charset="0"/>
              </a:rPr>
              <a:t>Agencies in the City’s EOC are grouped by Emergency Support Functions (ESF) </a:t>
            </a:r>
            <a:r>
              <a:rPr lang="en-US" b="0" i="0">
                <a:solidFill>
                  <a:srgbClr val="000000"/>
                </a:solidFill>
                <a:effectLst/>
                <a:latin typeface="Calibri" panose="020F0502020204030204" pitchFamily="34" charset="0"/>
              </a:rPr>
              <a:t>​</a:t>
            </a:r>
            <a:br>
              <a:rPr lang="en-US" b="0" i="0">
                <a:solidFill>
                  <a:srgbClr val="000000"/>
                </a:solidFill>
                <a:effectLst/>
                <a:latin typeface="Segoe UI" panose="020B0502040204020203" pitchFamily="34" charset="0"/>
              </a:rPr>
            </a:br>
            <a:r>
              <a:rPr lang="en-US" b="0" i="0">
                <a:solidFill>
                  <a:srgbClr val="000000"/>
                </a:solidFill>
                <a:effectLst/>
                <a:latin typeface="Calibri" panose="020F0502020204030204" pitchFamily="34" charset="0"/>
              </a:rPr>
              <a:t>​</a:t>
            </a:r>
            <a:endParaRPr lang="en-US" b="0" i="0">
              <a:solidFill>
                <a:srgbClr val="000000"/>
              </a:solidFill>
              <a:effectLst/>
              <a:latin typeface="Segoe UI" panose="020B0502040204020203" pitchFamily="34" charset="0"/>
            </a:endParaRPr>
          </a:p>
        </p:txBody>
      </p:sp>
      <p:graphicFrame>
        <p:nvGraphicFramePr>
          <p:cNvPr id="8" name="Diagram 7">
            <a:extLst>
              <a:ext uri="{FF2B5EF4-FFF2-40B4-BE49-F238E27FC236}">
                <a16:creationId xmlns:a16="http://schemas.microsoft.com/office/drawing/2014/main" id="{02329380-C8BF-314C-6F24-20D226A371E1}"/>
              </a:ext>
            </a:extLst>
          </p:cNvPr>
          <p:cNvGraphicFramePr/>
          <p:nvPr>
            <p:extLst>
              <p:ext uri="{D42A27DB-BD31-4B8C-83A1-F6EECF244321}">
                <p14:modId xmlns:p14="http://schemas.microsoft.com/office/powerpoint/2010/main" val="2993376072"/>
              </p:ext>
            </p:extLst>
          </p:nvPr>
        </p:nvGraphicFramePr>
        <p:xfrm>
          <a:off x="1378077" y="1645920"/>
          <a:ext cx="9435846" cy="3566160"/>
        </p:xfrm>
        <a:graphic>
          <a:graphicData uri="http://schemas.openxmlformats.org/drawingml/2006/diagram">
            <dgm:relIds xmlns:dgm="http://schemas.openxmlformats.org/drawingml/2006/diagram" xmlns:r="http://schemas.openxmlformats.org/officeDocument/2006/relationships" r:dm="R5f4342c827e04815" r:lo="R0911227724dc4cdf" r:qs="R85d1ff5f12834a86" r:cs="R6567bfa6440f4a93"/>
          </a:graphicData>
        </a:graphic>
      </p:graphicFrame>
    </p:spTree>
    <p:extLst>
      <p:ext uri="{BB962C8B-B14F-4D97-AF65-F5344CB8AC3E}">
        <p14:creationId xmlns:p14="http://schemas.microsoft.com/office/powerpoint/2010/main" val="252735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DFD0-EEDA-EC03-479B-605A596BB938}"/>
              </a:ext>
            </a:extLst>
          </p:cNvPr>
          <p:cNvSpPr>
            <a:spLocks noGrp="1"/>
          </p:cNvSpPr>
          <p:nvPr>
            <p:ph type="title"/>
          </p:nvPr>
        </p:nvSpPr>
        <p:spPr>
          <a:xfrm>
            <a:off x="838200" y="0"/>
            <a:ext cx="10515600" cy="1325563"/>
          </a:xfrm>
        </p:spPr>
        <p:txBody>
          <a:bodyPr/>
          <a:lstStyle/>
          <a:p>
            <a:r>
              <a:rPr lang="en-US">
                <a:solidFill>
                  <a:srgbClr val="002060"/>
                </a:solidFill>
                <a:latin typeface="+mn-lt"/>
              </a:rPr>
              <a:t>HSSB Emergency Response Group (ERG)</a:t>
            </a:r>
          </a:p>
        </p:txBody>
      </p:sp>
      <p:sp>
        <p:nvSpPr>
          <p:cNvPr id="3" name="Content Placeholder 2">
            <a:extLst>
              <a:ext uri="{FF2B5EF4-FFF2-40B4-BE49-F238E27FC236}">
                <a16:creationId xmlns:a16="http://schemas.microsoft.com/office/drawing/2014/main" id="{EDFB96CA-D091-2980-0015-EF39887B10CB}"/>
              </a:ext>
            </a:extLst>
          </p:cNvPr>
          <p:cNvSpPr>
            <a:spLocks noGrp="1"/>
          </p:cNvSpPr>
          <p:nvPr>
            <p:ph idx="1"/>
          </p:nvPr>
        </p:nvSpPr>
        <p:spPr>
          <a:xfrm>
            <a:off x="838200" y="1155754"/>
            <a:ext cx="10515600" cy="4687318"/>
          </a:xfrm>
        </p:spPr>
        <p:txBody>
          <a:bodyPr vert="horz" lIns="91440" tIns="45720" rIns="91440" bIns="45720" rtlCol="0" anchor="t">
            <a:normAutofit lnSpcReduction="10000"/>
          </a:bodyPr>
          <a:lstStyle/>
          <a:p>
            <a:r>
              <a:rPr lang="en-US" b="0" i="0" u="none" strike="noStrike" dirty="0">
                <a:solidFill>
                  <a:srgbClr val="000000"/>
                </a:solidFill>
                <a:effectLst/>
                <a:latin typeface="Calibri"/>
                <a:ea typeface="Calibri"/>
                <a:cs typeface="Calibri"/>
              </a:rPr>
              <a:t>Each ERG is owned by a division or bureau whose mission and programs most closely align with the ERG’s response functions.</a:t>
            </a:r>
          </a:p>
          <a:p>
            <a:r>
              <a:rPr lang="en-US" b="0" i="0" u="none" strike="noStrike" dirty="0">
                <a:solidFill>
                  <a:srgbClr val="000000"/>
                </a:solidFill>
                <a:effectLst/>
                <a:latin typeface="Calibri"/>
                <a:ea typeface="Calibri"/>
                <a:cs typeface="Calibri"/>
              </a:rPr>
              <a:t>Each ERG has pre-assigned leadership and general staff​.</a:t>
            </a:r>
          </a:p>
          <a:p>
            <a:pPr marL="0" indent="0">
              <a:buNone/>
            </a:pPr>
            <a:r>
              <a:rPr lang="en-US" dirty="0">
                <a:solidFill>
                  <a:srgbClr val="000000"/>
                </a:solidFill>
                <a:latin typeface="Calibri"/>
                <a:ea typeface="Calibri"/>
                <a:cs typeface="Calibri"/>
              </a:rPr>
              <a:t>	- 10 HSSB Branch Directors</a:t>
            </a:r>
          </a:p>
          <a:p>
            <a:pPr marL="0" indent="0">
              <a:buNone/>
            </a:pPr>
            <a:r>
              <a:rPr lang="en-US" dirty="0">
                <a:solidFill>
                  <a:srgbClr val="000000"/>
                </a:solidFill>
                <a:latin typeface="Calibri"/>
                <a:ea typeface="Calibri"/>
                <a:cs typeface="Calibri"/>
              </a:rPr>
              <a:t>	- Rotating on – call schedule </a:t>
            </a:r>
          </a:p>
          <a:p>
            <a:r>
              <a:rPr lang="en-US" b="0" i="0" u="none" strike="noStrike" dirty="0">
                <a:solidFill>
                  <a:srgbClr val="000000"/>
                </a:solidFill>
                <a:effectLst/>
                <a:latin typeface="Calibri"/>
                <a:ea typeface="Calibri"/>
                <a:cs typeface="Calibri"/>
              </a:rPr>
              <a:t>Key position descriptions​: Defines roles and responsibilities of all positions on the ERG org chart via Job Action Sheets.</a:t>
            </a:r>
          </a:p>
          <a:p>
            <a:r>
              <a:rPr lang="en-US" dirty="0">
                <a:solidFill>
                  <a:srgbClr val="000000"/>
                </a:solidFill>
                <a:latin typeface="Calibri"/>
                <a:ea typeface="Calibri"/>
                <a:cs typeface="Calibri"/>
              </a:rPr>
              <a:t>Participate in agency exercise and trainings</a:t>
            </a:r>
          </a:p>
          <a:p>
            <a:pPr marL="0" indent="0">
              <a:buNone/>
            </a:pPr>
            <a:r>
              <a:rPr lang="en-US" dirty="0">
                <a:solidFill>
                  <a:srgbClr val="000000"/>
                </a:solidFill>
                <a:latin typeface="Calibri"/>
                <a:ea typeface="Calibri"/>
                <a:cs typeface="Calibri"/>
              </a:rPr>
              <a:t>	- NYC Rad Ready </a:t>
            </a:r>
          </a:p>
          <a:p>
            <a:r>
              <a:rPr lang="en-US" b="0" i="0" u="none" strike="noStrike" dirty="0">
                <a:solidFill>
                  <a:srgbClr val="000000"/>
                </a:solidFill>
                <a:effectLst/>
                <a:latin typeface="Calibri"/>
                <a:ea typeface="Calibri"/>
                <a:cs typeface="Calibri"/>
              </a:rPr>
              <a:t>Staff Healthcare Evacuation Center (HEC)</a:t>
            </a:r>
          </a:p>
          <a:p>
            <a:endParaRPr lang="en-US" b="0" i="0" u="none" strike="noStrike">
              <a:solidFill>
                <a:srgbClr val="000000"/>
              </a:solidFill>
              <a:effectLst/>
              <a:latin typeface="Calibri" panose="020F0502020204030204" pitchFamily="34" charset="0"/>
            </a:endParaRPr>
          </a:p>
          <a:p>
            <a:endParaRPr lang="en-US" b="0" i="0" u="none" strike="noStrike">
              <a:solidFill>
                <a:srgbClr val="000000"/>
              </a:solidFill>
              <a:effectLst/>
              <a:latin typeface="Calibri" panose="020F0502020204030204" pitchFamily="34" charset="0"/>
            </a:endParaRPr>
          </a:p>
          <a:p>
            <a:pPr marL="0" indent="0">
              <a:buNone/>
            </a:pPr>
            <a:endParaRPr lang="en-US" b="0" i="0" u="none" strike="noStrike">
              <a:solidFill>
                <a:srgbClr val="000000"/>
              </a:solidFill>
              <a:effectLst/>
              <a:latin typeface="Calibri" panose="020F0502020204030204" pitchFamily="34" charset="0"/>
            </a:endParaRPr>
          </a:p>
          <a:p>
            <a:pPr marL="0" indent="0">
              <a:buNone/>
            </a:pPr>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85483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1856-B030-1B5A-9CDB-F1C6B1DFB7D6}"/>
              </a:ext>
            </a:extLst>
          </p:cNvPr>
          <p:cNvSpPr>
            <a:spLocks noGrp="1"/>
          </p:cNvSpPr>
          <p:nvPr>
            <p:ph type="title"/>
          </p:nvPr>
        </p:nvSpPr>
        <p:spPr/>
        <p:txBody>
          <a:bodyPr/>
          <a:lstStyle/>
          <a:p>
            <a:r>
              <a:rPr lang="en-US" kern="100">
                <a:solidFill>
                  <a:srgbClr val="002060"/>
                </a:solidFill>
                <a:effectLst/>
                <a:latin typeface="Calibri" panose="020F0502020204030204" pitchFamily="34" charset="0"/>
                <a:ea typeface="Aptos" panose="020B0004020202020204" pitchFamily="34" charset="0"/>
                <a:cs typeface="Times New Roman" panose="02020603050405020304" pitchFamily="18" charset="0"/>
              </a:rPr>
              <a:t>Closing Remarks</a:t>
            </a:r>
            <a:endParaRPr lang="en-US"/>
          </a:p>
        </p:txBody>
      </p:sp>
      <p:sp>
        <p:nvSpPr>
          <p:cNvPr id="3" name="Content Placeholder 2">
            <a:extLst>
              <a:ext uri="{FF2B5EF4-FFF2-40B4-BE49-F238E27FC236}">
                <a16:creationId xmlns:a16="http://schemas.microsoft.com/office/drawing/2014/main" id="{8A8B5C3B-83BC-983A-6C03-AEF2A2C0CABC}"/>
              </a:ext>
            </a:extLst>
          </p:cNvPr>
          <p:cNvSpPr>
            <a:spLocks noGrp="1"/>
          </p:cNvSpPr>
          <p:nvPr>
            <p:ph idx="1"/>
          </p:nvPr>
        </p:nvSpPr>
        <p:spPr/>
        <p:txBody>
          <a:bodyPr vert="horz" lIns="91440" tIns="45720" rIns="91440" bIns="45720" rtlCol="0" anchor="t">
            <a:normAutofit/>
          </a:bodyPr>
          <a:lstStyle/>
          <a:p>
            <a:pPr marL="342900" marR="0" indent="-342900">
              <a:lnSpc>
                <a:spcPct val="100000"/>
              </a:lnSpc>
              <a:spcBef>
                <a:spcPts val="0"/>
              </a:spcBef>
              <a:spcAft>
                <a:spcPts val="0"/>
              </a:spcAft>
              <a:buFont typeface="Arial" panose="020B0604020202020204" pitchFamily="34" charset="0"/>
              <a:buChar char="•"/>
            </a:pPr>
            <a:r>
              <a:rPr lang="en-US" sz="2800" kern="100">
                <a:effectLst/>
                <a:latin typeface="Calibri" panose="020F0502020204030204" pitchFamily="34" charset="0"/>
                <a:ea typeface="Aptos" panose="020B0004020202020204" pitchFamily="34" charset="0"/>
                <a:cs typeface="Times New Roman" panose="02020603050405020304" pitchFamily="18" charset="0"/>
              </a:rPr>
              <a:t>In summary, HSSB is not only a vital part of emergency response but also a key player in ensuring continuity and recovery for New York City’s healthcare system.</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0"/>
              </a:spcAft>
            </a:pP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800" kern="100">
                <a:effectLst/>
                <a:latin typeface="Calibri" panose="020F0502020204030204" pitchFamily="34" charset="0"/>
                <a:ea typeface="Aptos" panose="020B0004020202020204" pitchFamily="34" charset="0"/>
                <a:cs typeface="Times New Roman" panose="02020603050405020304" pitchFamily="18" charset="0"/>
              </a:rPr>
              <a:t>Our flexible ICS structure, pre-assigned leadership, and continuous training make sure we can meet any emergency head – on – 24/7. </a:t>
            </a:r>
          </a:p>
        </p:txBody>
      </p:sp>
    </p:spTree>
    <p:extLst>
      <p:ext uri="{BB962C8B-B14F-4D97-AF65-F5344CB8AC3E}">
        <p14:creationId xmlns:p14="http://schemas.microsoft.com/office/powerpoint/2010/main" val="2000182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41DB-7257-86F1-E349-DA9B9D5F9BE1}"/>
              </a:ext>
            </a:extLst>
          </p:cNvPr>
          <p:cNvSpPr>
            <a:spLocks noGrp="1"/>
          </p:cNvSpPr>
          <p:nvPr>
            <p:ph type="title"/>
          </p:nvPr>
        </p:nvSpPr>
        <p:spPr/>
        <p:txBody>
          <a:bodyPr>
            <a:normAutofit/>
          </a:bodyPr>
          <a:lstStyle/>
          <a:p>
            <a:pPr algn="ctr"/>
            <a:r>
              <a:rPr lang="en-US" sz="6600">
                <a:solidFill>
                  <a:srgbClr val="002060"/>
                </a:solidFill>
                <a:latin typeface="+mn-lt"/>
              </a:rPr>
              <a:t>Thank you!</a:t>
            </a:r>
          </a:p>
        </p:txBody>
      </p:sp>
      <p:sp>
        <p:nvSpPr>
          <p:cNvPr id="4" name="Content Placeholder 2">
            <a:extLst>
              <a:ext uri="{FF2B5EF4-FFF2-40B4-BE49-F238E27FC236}">
                <a16:creationId xmlns:a16="http://schemas.microsoft.com/office/drawing/2014/main" id="{0CCDF61A-09C1-4E75-1D61-345739D577AA}"/>
              </a:ext>
            </a:extLst>
          </p:cNvPr>
          <p:cNvSpPr>
            <a:spLocks noGrp="1"/>
          </p:cNvSpPr>
          <p:nvPr>
            <p:ph idx="1"/>
          </p:nvPr>
        </p:nvSpPr>
        <p:spPr>
          <a:xfrm>
            <a:off x="838200" y="2543205"/>
            <a:ext cx="10515600" cy="1771590"/>
          </a:xfrm>
        </p:spPr>
        <p:txBody>
          <a:bodyPr vert="horz" lIns="91440" tIns="45720" rIns="91440" bIns="45720" rtlCol="0" anchor="t">
            <a:noAutofit/>
          </a:bodyPr>
          <a:lstStyle/>
          <a:p>
            <a:pPr marL="0" indent="0" algn="ctr">
              <a:lnSpc>
                <a:spcPct val="100000"/>
              </a:lnSpc>
              <a:spcBef>
                <a:spcPts val="0"/>
              </a:spcBef>
              <a:buNone/>
            </a:pPr>
            <a:r>
              <a:rPr lang="en-US" sz="4400"/>
              <a:t>Asad Ghafoor, MPH</a:t>
            </a:r>
          </a:p>
          <a:p>
            <a:pPr marL="0" indent="0" algn="ctr">
              <a:lnSpc>
                <a:spcPct val="100000"/>
              </a:lnSpc>
              <a:spcBef>
                <a:spcPts val="0"/>
              </a:spcBef>
              <a:buNone/>
            </a:pPr>
            <a:r>
              <a:rPr lang="en-US" sz="4400">
                <a:hlinkClick r:id="rcIdf48724a53ade41c2"/>
              </a:rPr>
              <a:t>mghafoor@health.nyc.gov</a:t>
            </a:r>
            <a:endParaRPr lang="en-US" sz="4400">
              <a:ea typeface="Calibri"/>
              <a:cs typeface="Calibri"/>
              <a:hlinkClick r:id="rcIdf48724a53ade41c2"/>
            </a:endParaRPr>
          </a:p>
          <a:p>
            <a:pPr marL="0" indent="0" algn="ctr">
              <a:lnSpc>
                <a:spcPct val="100000"/>
              </a:lnSpc>
              <a:spcBef>
                <a:spcPts val="0"/>
              </a:spcBef>
              <a:buNone/>
            </a:pPr>
            <a:r>
              <a:rPr lang="en-US" sz="4400"/>
              <a:t>P: 347 – 396 – 2885 </a:t>
            </a:r>
          </a:p>
          <a:p>
            <a:pPr marL="0" indent="0" algn="ctr">
              <a:lnSpc>
                <a:spcPct val="100000"/>
              </a:lnSpc>
              <a:spcBef>
                <a:spcPts val="0"/>
              </a:spcBef>
              <a:buNone/>
            </a:pPr>
            <a:r>
              <a:rPr lang="en-US" sz="4400"/>
              <a:t>C: 917 – 920 – 1344 </a:t>
            </a:r>
          </a:p>
        </p:txBody>
      </p:sp>
    </p:spTree>
    <p:extLst>
      <p:ext uri="{BB962C8B-B14F-4D97-AF65-F5344CB8AC3E}">
        <p14:creationId xmlns:p14="http://schemas.microsoft.com/office/powerpoint/2010/main" val="326483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016-B223-E5B2-B75A-DCFEE43CF69C}"/>
              </a:ext>
            </a:extLst>
          </p:cNvPr>
          <p:cNvSpPr>
            <a:spLocks noGrp="1"/>
          </p:cNvSpPr>
          <p:nvPr>
            <p:ph type="ctrTitle"/>
          </p:nvPr>
        </p:nvSpPr>
        <p:spPr>
          <a:xfrm>
            <a:off x="1524000" y="1122363"/>
            <a:ext cx="6176682" cy="2114613"/>
          </a:xfrm>
        </p:spPr>
        <p:txBody>
          <a:bodyPr>
            <a:normAutofit/>
          </a:bodyPr>
          <a:lstStyle/>
          <a:p>
            <a:pPr algn="ctr"/>
            <a:r>
              <a:rPr lang="en-US" sz="3600" dirty="0"/>
              <a:t>Thinking about:</a:t>
            </a:r>
            <a:br>
              <a:rPr lang="en-US" sz="3600" dirty="0"/>
            </a:br>
            <a:r>
              <a:rPr lang="en-US" sz="3600" dirty="0"/>
              <a:t> Resource Allocation and Crisis Standards of Care</a:t>
            </a:r>
          </a:p>
        </p:txBody>
      </p:sp>
      <p:sp>
        <p:nvSpPr>
          <p:cNvPr id="3" name="Subtitle 2">
            <a:extLst>
              <a:ext uri="{FF2B5EF4-FFF2-40B4-BE49-F238E27FC236}">
                <a16:creationId xmlns:a16="http://schemas.microsoft.com/office/drawing/2014/main" id="{768E25CA-71F3-47AB-F72E-E8151C22C093}"/>
              </a:ext>
            </a:extLst>
          </p:cNvPr>
          <p:cNvSpPr>
            <a:spLocks noGrp="1"/>
          </p:cNvSpPr>
          <p:nvPr>
            <p:ph type="subTitle" idx="1"/>
          </p:nvPr>
        </p:nvSpPr>
        <p:spPr>
          <a:xfrm>
            <a:off x="1014985" y="3954605"/>
            <a:ext cx="7114032" cy="1655762"/>
          </a:xfrm>
        </p:spPr>
        <p:txBody>
          <a:bodyPr>
            <a:normAutofit/>
          </a:bodyPr>
          <a:lstStyle/>
          <a:p>
            <a:pPr algn="ctr"/>
            <a:r>
              <a:rPr lang="en-US" dirty="0"/>
              <a:t>Jessica Cole, Sr. Strategist Healthcare Readiness </a:t>
            </a:r>
          </a:p>
          <a:p>
            <a:pPr algn="ctr"/>
            <a:r>
              <a:rPr lang="en-US" dirty="0"/>
              <a:t>Strategic Initiatives Unit</a:t>
            </a:r>
          </a:p>
          <a:p>
            <a:pPr algn="ctr"/>
            <a:r>
              <a:rPr lang="en-US" dirty="0"/>
              <a:t>Office of Emergency Preparedness (OEPR)</a:t>
            </a:r>
          </a:p>
        </p:txBody>
      </p:sp>
    </p:spTree>
    <p:extLst>
      <p:ext uri="{BB962C8B-B14F-4D97-AF65-F5344CB8AC3E}">
        <p14:creationId xmlns:p14="http://schemas.microsoft.com/office/powerpoint/2010/main" val="2264585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DD14-509F-875F-86C2-4B4EED896252}"/>
              </a:ext>
            </a:extLst>
          </p:cNvPr>
          <p:cNvSpPr>
            <a:spLocks noGrp="1"/>
          </p:cNvSpPr>
          <p:nvPr>
            <p:ph type="title"/>
          </p:nvPr>
        </p:nvSpPr>
        <p:spPr>
          <a:xfrm>
            <a:off x="838200" y="235729"/>
            <a:ext cx="10515600" cy="1167413"/>
          </a:xfrm>
        </p:spPr>
        <p:txBody>
          <a:bodyPr/>
          <a:lstStyle/>
          <a:p>
            <a:pPr algn="ctr"/>
            <a:r>
              <a:rPr lang="en-US" dirty="0">
                <a:solidFill>
                  <a:schemeClr val="bg1"/>
                </a:solidFill>
              </a:rPr>
              <a:t>What are we doing?</a:t>
            </a:r>
          </a:p>
        </p:txBody>
      </p:sp>
      <p:sp>
        <p:nvSpPr>
          <p:cNvPr id="3" name="Content Placeholder 2">
            <a:extLst>
              <a:ext uri="{FF2B5EF4-FFF2-40B4-BE49-F238E27FC236}">
                <a16:creationId xmlns:a16="http://schemas.microsoft.com/office/drawing/2014/main" id="{FDEC40A2-0398-25F7-CB4D-3C8E85929A37}"/>
              </a:ext>
            </a:extLst>
          </p:cNvPr>
          <p:cNvSpPr>
            <a:spLocks noGrp="1"/>
          </p:cNvSpPr>
          <p:nvPr>
            <p:ph idx="1"/>
          </p:nvPr>
        </p:nvSpPr>
        <p:spPr>
          <a:xfrm>
            <a:off x="420165" y="1396534"/>
            <a:ext cx="11352886" cy="4419145"/>
          </a:xfrm>
        </p:spPr>
        <p:txBody>
          <a:bodyPr vert="horz" lIns="91440" tIns="45720" rIns="91440" bIns="45720" rtlCol="0" anchor="t">
            <a:normAutofit/>
          </a:bodyPr>
          <a:lstStyle/>
          <a:p>
            <a:pPr marL="0" indent="0">
              <a:buNone/>
            </a:pPr>
            <a:r>
              <a:rPr lang="en-US" dirty="0">
                <a:solidFill>
                  <a:schemeClr val="bg1"/>
                </a:solidFill>
              </a:rPr>
              <a:t>Meeting with NYC stakeholders to discuss and align on a shared understanding of resource allocation, including during crisis standards of care (CSC).</a:t>
            </a:r>
          </a:p>
          <a:p>
            <a:pPr marL="0" indent="0">
              <a:buNone/>
            </a:pPr>
            <a:endParaRPr lang="en-US">
              <a:solidFill>
                <a:schemeClr val="bg1"/>
              </a:solidFill>
            </a:endParaRPr>
          </a:p>
          <a:p>
            <a:pPr marL="0" indent="0">
              <a:buNone/>
            </a:pPr>
            <a:r>
              <a:rPr lang="en-US" dirty="0">
                <a:solidFill>
                  <a:schemeClr val="bg1"/>
                </a:solidFill>
              </a:rPr>
              <a:t>Hearing about best practices from our partners (YOU) and thinking about how to develop methods to synthesize and share back. </a:t>
            </a:r>
          </a:p>
          <a:p>
            <a:pPr marL="0" indent="0">
              <a:buNone/>
            </a:pPr>
            <a:endParaRPr lang="en-US">
              <a:solidFill>
                <a:schemeClr val="bg1"/>
              </a:solidFill>
            </a:endParaRPr>
          </a:p>
          <a:p>
            <a:pPr marL="0" indent="0">
              <a:buNone/>
            </a:pPr>
            <a:r>
              <a:rPr lang="en-US" dirty="0">
                <a:solidFill>
                  <a:schemeClr val="bg1"/>
                </a:solidFill>
              </a:rPr>
              <a:t>Developing ways to incorporate resource allocation into planning and exercises.</a:t>
            </a:r>
          </a:p>
          <a:p>
            <a:pPr marL="0" indent="0">
              <a:buNone/>
            </a:pPr>
            <a:endParaRPr lang="en-US">
              <a:solidFill>
                <a:srgbClr val="FFFFFF"/>
              </a:solidFill>
            </a:endParaRPr>
          </a:p>
          <a:p>
            <a:pPr marL="0" indent="0">
              <a:buNone/>
            </a:pPr>
            <a:endParaRPr lang="en-US">
              <a:solidFill>
                <a:srgbClr val="FFFFFF"/>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sz="2000" b="1" dirty="0"/>
          </a:p>
          <a:p>
            <a:endParaRPr lang="en-US" dirty="0"/>
          </a:p>
        </p:txBody>
      </p:sp>
    </p:spTree>
    <p:extLst>
      <p:ext uri="{BB962C8B-B14F-4D97-AF65-F5344CB8AC3E}">
        <p14:creationId xmlns:p14="http://schemas.microsoft.com/office/powerpoint/2010/main" val="553068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720F53-E8C0-C3D9-44AA-ED90E9275F02}"/>
              </a:ext>
            </a:extLst>
          </p:cNvPr>
          <p:cNvSpPr>
            <a:spLocks noGrp="1"/>
          </p:cNvSpPr>
          <p:nvPr>
            <p:ph type="title"/>
          </p:nvPr>
        </p:nvSpPr>
        <p:spPr>
          <a:xfrm>
            <a:off x="228600" y="365125"/>
            <a:ext cx="11521440" cy="1325563"/>
          </a:xfrm>
        </p:spPr>
        <p:txBody>
          <a:bodyPr>
            <a:normAutofit/>
          </a:bodyPr>
          <a:lstStyle/>
          <a:p>
            <a:pPr algn="ctr"/>
            <a:r>
              <a:rPr lang="en-US" sz="3200" dirty="0">
                <a:solidFill>
                  <a:schemeClr val="bg2"/>
                </a:solidFill>
              </a:rPr>
              <a:t>What does resource allocation look like in healthcare settings?</a:t>
            </a:r>
          </a:p>
        </p:txBody>
      </p:sp>
      <p:sp>
        <p:nvSpPr>
          <p:cNvPr id="9" name="Content Placeholder 8">
            <a:extLst>
              <a:ext uri="{FF2B5EF4-FFF2-40B4-BE49-F238E27FC236}">
                <a16:creationId xmlns:a16="http://schemas.microsoft.com/office/drawing/2014/main" id="{C9EFE043-C144-64C3-B01B-BAAEE4B3EAD5}"/>
              </a:ext>
            </a:extLst>
          </p:cNvPr>
          <p:cNvSpPr>
            <a:spLocks noGrp="1"/>
          </p:cNvSpPr>
          <p:nvPr>
            <p:ph sz="half" idx="1"/>
          </p:nvPr>
        </p:nvSpPr>
        <p:spPr>
          <a:xfrm>
            <a:off x="441961" y="1689871"/>
            <a:ext cx="5654040" cy="4489158"/>
          </a:xfrm>
        </p:spPr>
        <p:txBody>
          <a:bodyPr vert="horz" lIns="91440" tIns="45720" rIns="91440" bIns="45720" rtlCol="0" anchor="t">
            <a:normAutofit/>
          </a:bodyPr>
          <a:lstStyle/>
          <a:p>
            <a:pPr marL="0" indent="0" fontAlgn="base">
              <a:buNone/>
            </a:pPr>
            <a:r>
              <a:rPr lang="en-US" dirty="0">
                <a:solidFill>
                  <a:schemeClr val="bg1"/>
                </a:solidFill>
                <a:effectLst/>
                <a:cs typeface="Calibri"/>
              </a:rPr>
              <a:t>T</a:t>
            </a:r>
            <a:r>
              <a:rPr lang="en-US" i="0" dirty="0">
                <a:solidFill>
                  <a:schemeClr val="bg1"/>
                </a:solidFill>
                <a:effectLst/>
                <a:cs typeface="Calibri"/>
              </a:rPr>
              <a:t>o </a:t>
            </a:r>
            <a:r>
              <a:rPr lang="en-US" dirty="0">
                <a:solidFill>
                  <a:schemeClr val="bg1"/>
                </a:solidFill>
                <a:cs typeface="Calibri"/>
              </a:rPr>
              <a:t>achieve the best possible health outcomes </a:t>
            </a:r>
            <a:r>
              <a:rPr lang="en-US" i="0" dirty="0">
                <a:solidFill>
                  <a:schemeClr val="bg1"/>
                </a:solidFill>
                <a:effectLst/>
                <a:cs typeface="Calibri"/>
              </a:rPr>
              <a:t>for </a:t>
            </a:r>
            <a:r>
              <a:rPr lang="en-US" dirty="0">
                <a:solidFill>
                  <a:schemeClr val="bg1"/>
                </a:solidFill>
                <a:cs typeface="Calibri"/>
              </a:rPr>
              <a:t>all patients during contingency and crisis standards of care</a:t>
            </a:r>
            <a:r>
              <a:rPr lang="en-US" i="0" dirty="0">
                <a:solidFill>
                  <a:schemeClr val="bg1"/>
                </a:solidFill>
                <a:effectLst/>
                <a:cs typeface="Calibri"/>
              </a:rPr>
              <a:t>, </a:t>
            </a:r>
            <a:r>
              <a:rPr lang="en-US" dirty="0">
                <a:solidFill>
                  <a:schemeClr val="bg1"/>
                </a:solidFill>
                <a:cs typeface="Calibri"/>
              </a:rPr>
              <a:t>healthcare systems need to adopt strategies that maximize limited resources (space, staff, and stuff).</a:t>
            </a:r>
            <a:r>
              <a:rPr lang="en-US" dirty="0">
                <a:solidFill>
                  <a:schemeClr val="bg2"/>
                </a:solidFill>
                <a:cs typeface="Calibri"/>
              </a:rPr>
              <a:t> For example, </a:t>
            </a:r>
            <a:r>
              <a:rPr lang="en-US" dirty="0">
                <a:solidFill>
                  <a:schemeClr val="bg2"/>
                </a:solidFill>
              </a:rPr>
              <a:t>healthcare settings may implement strategies such as ’conserve</a:t>
            </a:r>
            <a:r>
              <a:rPr lang="en-US" dirty="0">
                <a:solidFill>
                  <a:schemeClr val="bg2"/>
                </a:solidFill>
                <a:effectLst/>
              </a:rPr>
              <a:t>, </a:t>
            </a:r>
            <a:r>
              <a:rPr lang="en-US" dirty="0">
                <a:solidFill>
                  <a:schemeClr val="bg2"/>
                </a:solidFill>
              </a:rPr>
              <a:t>adapt</a:t>
            </a:r>
            <a:r>
              <a:rPr lang="en-US" dirty="0">
                <a:solidFill>
                  <a:schemeClr val="bg2"/>
                </a:solidFill>
                <a:effectLst/>
              </a:rPr>
              <a:t>, </a:t>
            </a:r>
            <a:r>
              <a:rPr lang="en-US" dirty="0">
                <a:solidFill>
                  <a:schemeClr val="bg2"/>
                </a:solidFill>
              </a:rPr>
              <a:t>repurpose</a:t>
            </a:r>
            <a:r>
              <a:rPr lang="en-US" dirty="0">
                <a:solidFill>
                  <a:schemeClr val="bg2"/>
                </a:solidFill>
                <a:effectLst/>
              </a:rPr>
              <a:t>, </a:t>
            </a:r>
            <a:r>
              <a:rPr lang="en-US" dirty="0">
                <a:solidFill>
                  <a:schemeClr val="bg2"/>
                </a:solidFill>
              </a:rPr>
              <a:t>reuse</a:t>
            </a:r>
            <a:r>
              <a:rPr lang="en-US" dirty="0">
                <a:solidFill>
                  <a:schemeClr val="bg2"/>
                </a:solidFill>
                <a:effectLst/>
              </a:rPr>
              <a:t>, or </a:t>
            </a:r>
            <a:r>
              <a:rPr lang="en-US" dirty="0">
                <a:solidFill>
                  <a:schemeClr val="bg2"/>
                </a:solidFill>
              </a:rPr>
              <a:t>extend’</a:t>
            </a:r>
            <a:r>
              <a:rPr lang="en-US" i="0" dirty="0">
                <a:solidFill>
                  <a:schemeClr val="bg2"/>
                </a:solidFill>
                <a:effectLst/>
              </a:rPr>
              <a:t> (CARRE) limited resources.</a:t>
            </a:r>
          </a:p>
          <a:p>
            <a:endParaRPr lang="en-US" dirty="0"/>
          </a:p>
        </p:txBody>
      </p:sp>
      <p:sp>
        <p:nvSpPr>
          <p:cNvPr id="13" name="TextBox 12">
            <a:extLst>
              <a:ext uri="{FF2B5EF4-FFF2-40B4-BE49-F238E27FC236}">
                <a16:creationId xmlns:a16="http://schemas.microsoft.com/office/drawing/2014/main" id="{467142F6-FD58-F668-FC7F-36798E3DA860}"/>
              </a:ext>
            </a:extLst>
          </p:cNvPr>
          <p:cNvSpPr txBox="1"/>
          <p:nvPr/>
        </p:nvSpPr>
        <p:spPr>
          <a:xfrm>
            <a:off x="8349928" y="6179029"/>
            <a:ext cx="3613472" cy="400110"/>
          </a:xfrm>
          <a:prstGeom prst="rect">
            <a:avLst/>
          </a:prstGeom>
          <a:noFill/>
        </p:spPr>
        <p:txBody>
          <a:bodyPr wrap="square" lIns="91440" tIns="45720" rIns="91440" bIns="45720" rtlCol="0" anchor="t">
            <a:spAutoFit/>
          </a:bodyPr>
          <a:lstStyle/>
          <a:p>
            <a:r>
              <a:rPr lang="en-US" sz="1000" dirty="0">
                <a:solidFill>
                  <a:schemeClr val="bg1"/>
                </a:solidFill>
              </a:rPr>
              <a:t>Source: https://fastercapital.com/keyword/healthcare-resource-allocation.html</a:t>
            </a:r>
          </a:p>
        </p:txBody>
      </p:sp>
      <p:pic>
        <p:nvPicPr>
          <p:cNvPr id="6" name="Content Placeholder 5">
            <a:extLst>
              <a:ext uri="{FF2B5EF4-FFF2-40B4-BE49-F238E27FC236}">
                <a16:creationId xmlns:a16="http://schemas.microsoft.com/office/drawing/2014/main" id="{7AF62AC7-F684-02DB-290D-7332486DE430}"/>
              </a:ext>
            </a:extLst>
          </p:cNvPr>
          <p:cNvPicPr>
            <a:picLocks noGrp="1" noChangeAspect="1"/>
          </p:cNvPicPr>
          <p:nvPr>
            <p:ph sz="half" idx="2"/>
          </p:nvPr>
        </p:nvPicPr>
        <p:blipFill>
          <a:blip r:embed="R73fd246fa4e24310"/>
          <a:stretch>
            <a:fillRect/>
          </a:stretch>
        </p:blipFill>
        <p:spPr>
          <a:xfrm>
            <a:off x="6246767" y="2058914"/>
            <a:ext cx="5689719" cy="3198886"/>
          </a:xfrm>
          <a:prstGeom prst="rect">
            <a:avLst/>
          </a:prstGeom>
        </p:spPr>
      </p:pic>
    </p:spTree>
    <p:extLst>
      <p:ext uri="{BB962C8B-B14F-4D97-AF65-F5344CB8AC3E}">
        <p14:creationId xmlns:p14="http://schemas.microsoft.com/office/powerpoint/2010/main" val="72868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5A57DB-AF67-6A97-4BB0-3286397331E8}"/>
              </a:ext>
            </a:extLst>
          </p:cNvPr>
          <p:cNvPicPr>
            <a:picLocks noChangeAspect="1"/>
          </p:cNvPicPr>
          <p:nvPr/>
        </p:nvPicPr>
        <p:blipFill>
          <a:blip r:embed="Re6c6a61fadde487e"/>
          <a:srcRect l="11441" t="14689" r="12669" b="16836"/>
          <a:stretch/>
        </p:blipFill>
        <p:spPr>
          <a:xfrm>
            <a:off x="-1" y="0"/>
            <a:ext cx="12192001" cy="6858000"/>
          </a:xfrm>
          <a:prstGeom prst="rect">
            <a:avLst/>
          </a:prstGeom>
          <a:ln>
            <a:solidFill>
              <a:schemeClr val="tx1"/>
            </a:solidFill>
          </a:ln>
        </p:spPr>
      </p:pic>
      <p:cxnSp>
        <p:nvCxnSpPr>
          <p:cNvPr id="11" name="Straight Connector 10">
            <a:extLst>
              <a:ext uri="{FF2B5EF4-FFF2-40B4-BE49-F238E27FC236}">
                <a16:creationId xmlns:a16="http://schemas.microsoft.com/office/drawing/2014/main" id="{29C64C72-0C53-1B70-04E6-C8138E9DFB6B}"/>
              </a:ext>
            </a:extLst>
          </p:cNvPr>
          <p:cNvCxnSpPr/>
          <p:nvPr/>
        </p:nvCxnSpPr>
        <p:spPr>
          <a:xfrm flipH="1">
            <a:off x="2014780" y="1921790"/>
            <a:ext cx="8679051" cy="836908"/>
          </a:xfrm>
          <a:prstGeom prst="line">
            <a:avLst/>
          </a:prstGeom>
          <a:ln w="50800">
            <a:solidFill>
              <a:srgbClr val="FF000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C365341D-7504-C717-B9F1-BAA695380573}"/>
              </a:ext>
            </a:extLst>
          </p:cNvPr>
          <p:cNvSpPr/>
          <p:nvPr/>
        </p:nvSpPr>
        <p:spPr>
          <a:xfrm>
            <a:off x="1999284" y="2712211"/>
            <a:ext cx="108489" cy="108488"/>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5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1078DF9-3F73-47BD-C0CC-7D4847618FE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60A7A0E-DAAB-B45D-6716-03434C07CD68}"/>
              </a:ext>
            </a:extLst>
          </p:cNvPr>
          <p:cNvSpPr>
            <a:spLocks noGrp="1"/>
          </p:cNvSpPr>
          <p:nvPr>
            <p:ph type="title"/>
          </p:nvPr>
        </p:nvSpPr>
        <p:spPr>
          <a:xfrm>
            <a:off x="228600" y="365125"/>
            <a:ext cx="11521440" cy="1325563"/>
          </a:xfrm>
        </p:spPr>
        <p:txBody>
          <a:bodyPr>
            <a:normAutofit/>
          </a:bodyPr>
          <a:lstStyle/>
          <a:p>
            <a:pPr algn="ctr"/>
            <a:r>
              <a:rPr lang="en-US" sz="3200" dirty="0">
                <a:solidFill>
                  <a:schemeClr val="bg2"/>
                </a:solidFill>
              </a:rPr>
              <a:t>When does it become a ‘crisis’?</a:t>
            </a:r>
          </a:p>
        </p:txBody>
      </p:sp>
      <p:sp>
        <p:nvSpPr>
          <p:cNvPr id="13" name="TextBox 12">
            <a:extLst>
              <a:ext uri="{FF2B5EF4-FFF2-40B4-BE49-F238E27FC236}">
                <a16:creationId xmlns:a16="http://schemas.microsoft.com/office/drawing/2014/main" id="{08C01FC5-B035-9897-907B-0BD1EE89FDC6}"/>
              </a:ext>
            </a:extLst>
          </p:cNvPr>
          <p:cNvSpPr txBox="1"/>
          <p:nvPr/>
        </p:nvSpPr>
        <p:spPr>
          <a:xfrm>
            <a:off x="8349928" y="6179029"/>
            <a:ext cx="3613472" cy="400110"/>
          </a:xfrm>
          <a:prstGeom prst="rect">
            <a:avLst/>
          </a:prstGeom>
          <a:noFill/>
        </p:spPr>
        <p:txBody>
          <a:bodyPr wrap="square" lIns="91440" tIns="45720" rIns="91440" bIns="45720" rtlCol="0" anchor="t">
            <a:spAutoFit/>
          </a:bodyPr>
          <a:lstStyle/>
          <a:p>
            <a:r>
              <a:rPr lang="en-US" sz="1000" err="1">
                <a:solidFill>
                  <a:schemeClr val="bg1"/>
                </a:solidFill>
              </a:rPr>
              <a:t>Souce</a:t>
            </a:r>
            <a:r>
              <a:rPr lang="en-US" sz="1000">
                <a:solidFill>
                  <a:schemeClr val="bg1"/>
                </a:solidFill>
              </a:rPr>
              <a:t>: https://www.eenews.net/articles/slow-recovery-in-puerto-rico-threatens-an-important-industry/</a:t>
            </a:r>
          </a:p>
        </p:txBody>
      </p:sp>
      <p:pic>
        <p:nvPicPr>
          <p:cNvPr id="7" name="Content Placeholder 6">
            <a:extLst>
              <a:ext uri="{FF2B5EF4-FFF2-40B4-BE49-F238E27FC236}">
                <a16:creationId xmlns:a16="http://schemas.microsoft.com/office/drawing/2014/main" id="{DD60486D-B93D-AC25-E61B-2025D6CDA7A4}"/>
              </a:ext>
            </a:extLst>
          </p:cNvPr>
          <p:cNvPicPr>
            <a:picLocks noGrp="1" noChangeAspect="1"/>
          </p:cNvPicPr>
          <p:nvPr>
            <p:ph sz="half" idx="1"/>
          </p:nvPr>
        </p:nvPicPr>
        <p:blipFill>
          <a:blip r:embed="R18e79db8b0914e14"/>
          <a:stretch>
            <a:fillRect/>
          </a:stretch>
        </p:blipFill>
        <p:spPr>
          <a:xfrm>
            <a:off x="1439091" y="1856883"/>
            <a:ext cx="9100457" cy="3937756"/>
          </a:xfrm>
        </p:spPr>
      </p:pic>
    </p:spTree>
    <p:extLst>
      <p:ext uri="{BB962C8B-B14F-4D97-AF65-F5344CB8AC3E}">
        <p14:creationId xmlns:p14="http://schemas.microsoft.com/office/powerpoint/2010/main" val="126216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EDCF-9715-349C-4F29-E769140AC1B9}"/>
              </a:ext>
            </a:extLst>
          </p:cNvPr>
          <p:cNvSpPr>
            <a:spLocks noGrp="1"/>
          </p:cNvSpPr>
          <p:nvPr>
            <p:ph type="title"/>
          </p:nvPr>
        </p:nvSpPr>
        <p:spPr>
          <a:xfrm>
            <a:off x="6823878" y="741391"/>
            <a:ext cx="4693104" cy="1616203"/>
          </a:xfrm>
        </p:spPr>
        <p:txBody>
          <a:bodyPr vert="horz" lIns="91440" tIns="45720" rIns="91440" bIns="45720" rtlCol="0" anchor="ctr">
            <a:normAutofit/>
          </a:bodyPr>
          <a:lstStyle/>
          <a:p>
            <a:pPr algn="ctr"/>
            <a:r>
              <a:rPr lang="en-US" dirty="0"/>
              <a:t>Systems Planning</a:t>
            </a:r>
          </a:p>
        </p:txBody>
      </p:sp>
      <p:pic>
        <p:nvPicPr>
          <p:cNvPr id="4" name="Picture 3">
            <a:extLst>
              <a:ext uri="{FF2B5EF4-FFF2-40B4-BE49-F238E27FC236}">
                <a16:creationId xmlns:a16="http://schemas.microsoft.com/office/drawing/2014/main" id="{A7E21323-5750-81C1-E2C2-C6AFEBE1B760}"/>
              </a:ext>
            </a:extLst>
          </p:cNvPr>
          <p:cNvPicPr>
            <a:picLocks noChangeAspect="1"/>
          </p:cNvPicPr>
          <p:nvPr/>
        </p:nvPicPr>
        <p:blipFill>
          <a:blip r:embed="R691bde83f8074de7"/>
          <a:srcRect l="13898" r="26768" b="-1"/>
          <a:stretch/>
        </p:blipFill>
        <p:spPr>
          <a:xfrm>
            <a:off x="675020" y="661860"/>
            <a:ext cx="4693103" cy="5319448"/>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683A4DB-EFE0-005C-6EB0-481C7DE8041D}"/>
              </a:ext>
            </a:extLst>
          </p:cNvPr>
          <p:cNvSpPr>
            <a:spLocks noGrp="1"/>
          </p:cNvSpPr>
          <p:nvPr>
            <p:ph idx="1"/>
          </p:nvPr>
        </p:nvSpPr>
        <p:spPr>
          <a:xfrm>
            <a:off x="6823878" y="2533476"/>
            <a:ext cx="4693103" cy="3447832"/>
          </a:xfrm>
        </p:spPr>
        <p:txBody>
          <a:bodyPr vert="horz" lIns="91440" tIns="45720" rIns="91440" bIns="45720" rtlCol="0" anchor="t">
            <a:normAutofit/>
          </a:bodyPr>
          <a:lstStyle/>
          <a:p>
            <a:pPr marL="0" indent="0">
              <a:buNone/>
            </a:pPr>
            <a:r>
              <a:rPr lang="en-US" sz="2400" dirty="0">
                <a:latin typeface="Franklin Gothic Medium"/>
              </a:rPr>
              <a:t>Outside of normal operating conditions, leadership and planning in a healthcare setting may adapt their clinical operation protocols that can limit, delay, or cancel procedures in order to refocus resources.</a:t>
            </a:r>
          </a:p>
        </p:txBody>
      </p:sp>
    </p:spTree>
    <p:extLst>
      <p:ext uri="{BB962C8B-B14F-4D97-AF65-F5344CB8AC3E}">
        <p14:creationId xmlns:p14="http://schemas.microsoft.com/office/powerpoint/2010/main" val="3732854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Image result for hospital hallway lined with beds">
            <a:extLst>
              <a:ext uri="{FF2B5EF4-FFF2-40B4-BE49-F238E27FC236}">
                <a16:creationId xmlns:a16="http://schemas.microsoft.com/office/drawing/2014/main" id="{3C4EF4A8-354A-476D-E2B5-F530EA82513A}"/>
              </a:ext>
            </a:extLst>
          </p:cNvPr>
          <p:cNvPicPr>
            <a:picLocks noChangeAspect="1"/>
          </p:cNvPicPr>
          <p:nvPr/>
        </p:nvPicPr>
        <p:blipFill>
          <a:blip r:embed="R730b225c59bc41d7"/>
          <a:srcRect l="3432" r="1" b="1"/>
          <a:stretch/>
        </p:blipFill>
        <p:spPr>
          <a:xfrm>
            <a:off x="1512647" y="10"/>
            <a:ext cx="10515717"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A2493AB-0F04-135D-D17A-87C4B279ED86}"/>
              </a:ext>
            </a:extLst>
          </p:cNvPr>
          <p:cNvSpPr>
            <a:spLocks noGrp="1"/>
          </p:cNvSpPr>
          <p:nvPr>
            <p:ph type="title"/>
          </p:nvPr>
        </p:nvSpPr>
        <p:spPr>
          <a:xfrm>
            <a:off x="7629777" y="1045597"/>
            <a:ext cx="4568273" cy="1588422"/>
          </a:xfrm>
        </p:spPr>
        <p:txBody>
          <a:bodyPr vert="horz" lIns="91440" tIns="45720" rIns="91440" bIns="45720" rtlCol="0" anchor="ctr">
            <a:normAutofit/>
          </a:bodyPr>
          <a:lstStyle/>
          <a:p>
            <a:pPr algn="ctr"/>
            <a:r>
              <a:rPr lang="en-US" dirty="0"/>
              <a:t>Space Allocation </a:t>
            </a:r>
          </a:p>
        </p:txBody>
      </p:sp>
      <p:sp>
        <p:nvSpPr>
          <p:cNvPr id="3" name="Content Placeholder 2">
            <a:extLst>
              <a:ext uri="{FF2B5EF4-FFF2-40B4-BE49-F238E27FC236}">
                <a16:creationId xmlns:a16="http://schemas.microsoft.com/office/drawing/2014/main" id="{63210AB4-2069-D438-D846-1400B0A7AF43}"/>
              </a:ext>
            </a:extLst>
          </p:cNvPr>
          <p:cNvSpPr>
            <a:spLocks noGrp="1"/>
          </p:cNvSpPr>
          <p:nvPr>
            <p:ph idx="1"/>
          </p:nvPr>
        </p:nvSpPr>
        <p:spPr>
          <a:xfrm>
            <a:off x="7307467" y="2299993"/>
            <a:ext cx="5041009" cy="4558816"/>
          </a:xfrm>
        </p:spPr>
        <p:txBody>
          <a:bodyPr vert="horz" lIns="91440" tIns="45720" rIns="91440" bIns="45720" rtlCol="0" anchor="ctr">
            <a:normAutofit fontScale="70000" lnSpcReduction="20000"/>
          </a:bodyPr>
          <a:lstStyle/>
          <a:p>
            <a:pPr marL="0" indent="0">
              <a:buNone/>
            </a:pPr>
            <a:endParaRPr lang="en-US" sz="2400"/>
          </a:p>
          <a:p>
            <a:pPr marL="0" indent="0">
              <a:buNone/>
            </a:pPr>
            <a:endParaRPr lang="en-US" sz="2400">
              <a:latin typeface="Franklin Gothic Medium"/>
            </a:endParaRPr>
          </a:p>
          <a:p>
            <a:pPr marL="0" indent="0">
              <a:buNone/>
            </a:pPr>
            <a:r>
              <a:rPr lang="en-US" sz="3400">
                <a:latin typeface="Franklin Gothic Medium"/>
              </a:rPr>
              <a:t>Outside of normal operating conditions, healthcare settings can </a:t>
            </a:r>
            <a:r>
              <a:rPr lang="en-US" sz="3400" u="sng">
                <a:latin typeface="Franklin Gothic Medium"/>
              </a:rPr>
              <a:t>repurpose</a:t>
            </a:r>
            <a:r>
              <a:rPr lang="en-US" sz="3400">
                <a:latin typeface="Franklin Gothic Medium"/>
              </a:rPr>
              <a:t> nonclinical areas (e.g., small waiting rooms, hallways, cafeterias, etc.) to provide care. </a:t>
            </a:r>
            <a:endParaRPr lang="en-US"/>
          </a:p>
          <a:p>
            <a:pPr marL="0" indent="0">
              <a:buNone/>
            </a:pPr>
            <a:endParaRPr lang="en-US" sz="2000"/>
          </a:p>
          <a:p>
            <a:pPr marL="0" indent="0">
              <a:buNone/>
            </a:pPr>
            <a:endParaRPr lang="en-US" sz="2000"/>
          </a:p>
          <a:p>
            <a:pPr marL="0" indent="0">
              <a:buNone/>
            </a:pPr>
            <a:endParaRPr lang="en-US" sz="2000"/>
          </a:p>
          <a:p>
            <a:pPr marL="0" indent="0">
              <a:buNone/>
            </a:pPr>
            <a:r>
              <a:rPr lang="en-US" sz="2000"/>
              <a:t>                 </a:t>
            </a:r>
          </a:p>
          <a:p>
            <a:pPr marL="0" indent="0">
              <a:buNone/>
            </a:pPr>
            <a:endParaRPr lang="en-US" sz="2000"/>
          </a:p>
          <a:p>
            <a:pPr marL="0" indent="0">
              <a:buNone/>
            </a:pPr>
            <a:endParaRPr lang="en-US" sz="700">
              <a:solidFill>
                <a:srgbClr val="000000"/>
              </a:solidFill>
            </a:endParaRPr>
          </a:p>
          <a:p>
            <a:pPr marL="0" indent="0">
              <a:buNone/>
            </a:pPr>
            <a:endParaRPr lang="en-US" sz="1000" b="1"/>
          </a:p>
          <a:p>
            <a:pPr marL="0" indent="0">
              <a:buNone/>
            </a:pPr>
            <a:endParaRPr lang="en-US" sz="1000" b="1"/>
          </a:p>
          <a:p>
            <a:pPr marL="0" indent="0">
              <a:buNone/>
            </a:pPr>
            <a:r>
              <a:rPr lang="en-US" sz="1000" b="1"/>
              <a:t>  </a:t>
            </a:r>
            <a:endParaRPr lang="en-US" sz="1000">
              <a:solidFill>
                <a:srgbClr val="000000"/>
              </a:solidFill>
            </a:endParaRPr>
          </a:p>
          <a:p>
            <a:pPr marL="0" indent="0">
              <a:buNone/>
            </a:pPr>
            <a:r>
              <a:rPr lang="en-US" sz="1000"/>
              <a:t>                   </a:t>
            </a:r>
            <a:r>
              <a:rPr lang="en-US" sz="2000"/>
              <a:t>         </a:t>
            </a:r>
            <a:endParaRPr lang="en-US" sz="1000" b="1"/>
          </a:p>
          <a:p>
            <a:pPr marL="0" indent="0">
              <a:buNone/>
            </a:pPr>
            <a:endParaRPr lang="en-US" sz="2000"/>
          </a:p>
          <a:p>
            <a:pPr marL="0" indent="0">
              <a:buNone/>
            </a:pPr>
            <a:endParaRPr lang="en-US" sz="2000"/>
          </a:p>
        </p:txBody>
      </p:sp>
      <p:sp>
        <p:nvSpPr>
          <p:cNvPr id="7" name="TextBox 6">
            <a:extLst>
              <a:ext uri="{FF2B5EF4-FFF2-40B4-BE49-F238E27FC236}">
                <a16:creationId xmlns:a16="http://schemas.microsoft.com/office/drawing/2014/main" id="{8046C4DB-5F4B-9BF0-289D-5C7BCAAD6F56}"/>
              </a:ext>
            </a:extLst>
          </p:cNvPr>
          <p:cNvSpPr txBox="1"/>
          <p:nvPr/>
        </p:nvSpPr>
        <p:spPr>
          <a:xfrm>
            <a:off x="6983105" y="6607789"/>
            <a:ext cx="17770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baseline="0">
                <a:solidFill>
                  <a:schemeClr val="bg2"/>
                </a:solidFill>
                <a:highlight>
                  <a:srgbClr val="F5F5F5"/>
                </a:highlight>
                <a:latin typeface="Franklin Gothic Book"/>
              </a:rPr>
              <a:t>Picture</a:t>
            </a:r>
            <a:r>
              <a:rPr lang="en-US" sz="1000" baseline="0">
                <a:solidFill>
                  <a:schemeClr val="bg2"/>
                </a:solidFill>
                <a:highlight>
                  <a:srgbClr val="F5F5F5"/>
                </a:highlight>
                <a:latin typeface="Franklin Gothic Book"/>
              </a:rPr>
              <a:t> </a:t>
            </a:r>
            <a:r>
              <a:rPr lang="en-US" sz="1000" b="1" baseline="0">
                <a:solidFill>
                  <a:schemeClr val="bg2"/>
                </a:solidFill>
                <a:highlight>
                  <a:srgbClr val="F5F5F5"/>
                </a:highlight>
                <a:latin typeface="Franklin Gothic Book"/>
              </a:rPr>
              <a:t>Source: </a:t>
            </a:r>
            <a:r>
              <a:rPr lang="en-US" sz="1000" b="1" u="sng" strike="noStrike" baseline="0">
                <a:solidFill>
                  <a:schemeClr val="bg2"/>
                </a:solidFill>
                <a:highlight>
                  <a:srgbClr val="F5F5F5"/>
                </a:highlight>
                <a:latin typeface="Franklin Gothic Book"/>
                <a:ea typeface="Segoe UI"/>
                <a:cs typeface="Segoe UI"/>
                <a:hlinkClick r:id="rcId50dd573ead3a4fae">
                  <a:extLst>
                    <a:ext uri="{A12FA001-AC4F-418D-AE19-62706E023703}">
                      <ahyp:hlinkClr xmlns:ahyp="http://schemas.microsoft.com/office/drawing/2018/hyperlinkcolor" val="tx"/>
                    </a:ext>
                  </a:extLst>
                </a:hlinkClick>
              </a:rPr>
              <a:t>Getty Images</a:t>
            </a:r>
            <a:endParaRPr lang="en-US" sz="1000">
              <a:solidFill>
                <a:schemeClr val="bg2"/>
              </a:solidFill>
            </a:endParaRPr>
          </a:p>
        </p:txBody>
      </p:sp>
    </p:spTree>
    <p:extLst>
      <p:ext uri="{BB962C8B-B14F-4D97-AF65-F5344CB8AC3E}">
        <p14:creationId xmlns:p14="http://schemas.microsoft.com/office/powerpoint/2010/main" val="91838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DA7B11-8EE0-6299-9145-609A09C16DCA}"/>
              </a:ext>
            </a:extLst>
          </p:cNvPr>
          <p:cNvSpPr>
            <a:spLocks noGrp="1"/>
          </p:cNvSpPr>
          <p:nvPr>
            <p:ph type="title"/>
          </p:nvPr>
        </p:nvSpPr>
        <p:spPr>
          <a:xfrm>
            <a:off x="5894962" y="479493"/>
            <a:ext cx="5458838" cy="1325563"/>
          </a:xfrm>
        </p:spPr>
        <p:txBody>
          <a:bodyPr>
            <a:normAutofit/>
          </a:bodyPr>
          <a:lstStyle/>
          <a:p>
            <a:pPr algn="ctr"/>
            <a:r>
              <a:rPr lang="en-US"/>
              <a:t>Staff Allocation </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Image result for generic healthcare team">
            <a:extLst>
              <a:ext uri="{FF2B5EF4-FFF2-40B4-BE49-F238E27FC236}">
                <a16:creationId xmlns:a16="http://schemas.microsoft.com/office/drawing/2014/main" id="{AAD12E83-61A0-DB57-69C2-8AFA4D77CDBF}"/>
              </a:ext>
            </a:extLst>
          </p:cNvPr>
          <p:cNvPicPr>
            <a:picLocks noChangeAspect="1"/>
          </p:cNvPicPr>
          <p:nvPr/>
        </p:nvPicPr>
        <p:blipFill>
          <a:blip r:embed="R486319be476a4465"/>
          <a:stretch>
            <a:fillRect/>
          </a:stretch>
        </p:blipFill>
        <p:spPr>
          <a:xfrm>
            <a:off x="703182" y="1737940"/>
            <a:ext cx="4777381" cy="321237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9EDED1EB-6B55-D641-359A-7DAFBFD94C24}"/>
              </a:ext>
            </a:extLst>
          </p:cNvPr>
          <p:cNvSpPr>
            <a:spLocks noGrp="1"/>
          </p:cNvSpPr>
          <p:nvPr>
            <p:ph idx="1"/>
          </p:nvPr>
        </p:nvSpPr>
        <p:spPr>
          <a:xfrm>
            <a:off x="5894962" y="1984443"/>
            <a:ext cx="5458838" cy="4192520"/>
          </a:xfrm>
        </p:spPr>
        <p:txBody>
          <a:bodyPr vert="horz" lIns="91440" tIns="45720" rIns="91440" bIns="45720" rtlCol="0" anchor="t">
            <a:normAutofit/>
          </a:bodyPr>
          <a:lstStyle/>
          <a:p>
            <a:pPr marL="0" indent="0">
              <a:buNone/>
            </a:pPr>
            <a:endParaRPr lang="en-US" sz="2400" dirty="0">
              <a:latin typeface="Franklin Gothic Medium"/>
            </a:endParaRPr>
          </a:p>
          <a:p>
            <a:pPr marL="0" indent="0">
              <a:buNone/>
            </a:pPr>
            <a:r>
              <a:rPr lang="en-US" sz="2400" dirty="0">
                <a:latin typeface="Franklin Gothic Medium"/>
              </a:rPr>
              <a:t>Outside of normal operating conditions, healthcare settings may extend staff credentials that increases scope of practice for existing staff. </a:t>
            </a:r>
            <a:endParaRPr lang="en-US" dirty="0"/>
          </a:p>
          <a:p>
            <a:pPr marL="0" indent="0">
              <a:buNone/>
            </a:pPr>
            <a:endParaRPr lang="en-US" dirty="0">
              <a:latin typeface="Franklin Gothic Medium"/>
            </a:endParaRPr>
          </a:p>
          <a:p>
            <a:pPr marL="0" indent="0">
              <a:buNone/>
            </a:pPr>
            <a:endParaRPr lang="en-US" dirty="0">
              <a:latin typeface="Franklin Gothic Medium"/>
            </a:endParaRPr>
          </a:p>
        </p:txBody>
      </p:sp>
    </p:spTree>
    <p:extLst>
      <p:ext uri="{BB962C8B-B14F-4D97-AF65-F5344CB8AC3E}">
        <p14:creationId xmlns:p14="http://schemas.microsoft.com/office/powerpoint/2010/main" val="3787652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result for N95 masks">
            <a:extLst>
              <a:ext uri="{FF2B5EF4-FFF2-40B4-BE49-F238E27FC236}">
                <a16:creationId xmlns:a16="http://schemas.microsoft.com/office/drawing/2014/main" id="{583D9F7B-8713-D364-8750-8900C15B430D}"/>
              </a:ext>
            </a:extLst>
          </p:cNvPr>
          <p:cNvPicPr>
            <a:picLocks noChangeAspect="1"/>
          </p:cNvPicPr>
          <p:nvPr/>
        </p:nvPicPr>
        <p:blipFill>
          <a:blip r:embed="R7b653c57019a4654"/>
          <a:srcRect r="2675" b="1"/>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4E08D-078F-4DDE-0492-31ACEFD47C04}"/>
              </a:ext>
            </a:extLst>
          </p:cNvPr>
          <p:cNvSpPr>
            <a:spLocks noGrp="1"/>
          </p:cNvSpPr>
          <p:nvPr>
            <p:ph type="title"/>
          </p:nvPr>
        </p:nvSpPr>
        <p:spPr>
          <a:xfrm>
            <a:off x="167185" y="365125"/>
            <a:ext cx="3822189" cy="1615584"/>
          </a:xfrm>
        </p:spPr>
        <p:txBody>
          <a:bodyPr>
            <a:normAutofit/>
          </a:bodyPr>
          <a:lstStyle/>
          <a:p>
            <a:r>
              <a:rPr lang="en-US" sz="4000"/>
              <a:t>Stuff Allocation</a:t>
            </a:r>
          </a:p>
        </p:txBody>
      </p:sp>
      <p:sp>
        <p:nvSpPr>
          <p:cNvPr id="3" name="Content Placeholder 2">
            <a:extLst>
              <a:ext uri="{FF2B5EF4-FFF2-40B4-BE49-F238E27FC236}">
                <a16:creationId xmlns:a16="http://schemas.microsoft.com/office/drawing/2014/main" id="{35F4566E-D7BA-41FD-81C4-4D6941B3A1FB}"/>
              </a:ext>
            </a:extLst>
          </p:cNvPr>
          <p:cNvSpPr>
            <a:spLocks noGrp="1"/>
          </p:cNvSpPr>
          <p:nvPr>
            <p:ph idx="1"/>
          </p:nvPr>
        </p:nvSpPr>
        <p:spPr>
          <a:xfrm>
            <a:off x="167184" y="1979276"/>
            <a:ext cx="4313375" cy="4413776"/>
          </a:xfrm>
        </p:spPr>
        <p:txBody>
          <a:bodyPr vert="horz" lIns="91440" tIns="45720" rIns="91440" bIns="45720" rtlCol="0" anchor="t">
            <a:noAutofit/>
          </a:bodyPr>
          <a:lstStyle/>
          <a:p>
            <a:pPr marL="0" indent="0">
              <a:buNone/>
            </a:pPr>
            <a:r>
              <a:rPr lang="en-US" sz="2400" dirty="0">
                <a:latin typeface="Franklin Gothic Medium"/>
              </a:rPr>
              <a:t>Outside of normal operating conditions, healthcare settings may </a:t>
            </a:r>
            <a:r>
              <a:rPr lang="en-US" sz="2400" b="1" i="1" dirty="0">
                <a:latin typeface="Franklin Gothic Medium"/>
              </a:rPr>
              <a:t>conserve  </a:t>
            </a:r>
            <a:r>
              <a:rPr lang="en-US" sz="2400" dirty="0">
                <a:latin typeface="Franklin Gothic Medium"/>
              </a:rPr>
              <a:t>supplies. </a:t>
            </a:r>
          </a:p>
          <a:p>
            <a:pPr marL="0" indent="0">
              <a:buNone/>
            </a:pPr>
            <a:endParaRPr lang="en-US" sz="2400" dirty="0">
              <a:latin typeface="Franklin Gothic Medium"/>
            </a:endParaRPr>
          </a:p>
          <a:p>
            <a:pPr marL="0" indent="0">
              <a:buNone/>
            </a:pPr>
            <a:r>
              <a:rPr lang="en-US" sz="2400" dirty="0">
                <a:latin typeface="Franklin Gothic Medium"/>
              </a:rPr>
              <a:t>Additionally, healthcare settings may practice limited reuse of single-use supplies or extend the shelf-life of certain supplies. </a:t>
            </a:r>
            <a:endParaRPr lang="en-US" sz="2400" dirty="0"/>
          </a:p>
          <a:p>
            <a:pPr marL="0" indent="0">
              <a:buNone/>
            </a:pPr>
            <a:endParaRPr lang="en-US" sz="2000" dirty="0">
              <a:latin typeface="Franklin Gothic Medium"/>
            </a:endParaRPr>
          </a:p>
          <a:p>
            <a:endParaRPr lang="en-US" sz="2000" dirty="0">
              <a:latin typeface="Franklin Gothic Medium"/>
            </a:endParaRPr>
          </a:p>
        </p:txBody>
      </p:sp>
    </p:spTree>
    <p:extLst>
      <p:ext uri="{BB962C8B-B14F-4D97-AF65-F5344CB8AC3E}">
        <p14:creationId xmlns:p14="http://schemas.microsoft.com/office/powerpoint/2010/main" val="1449944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9E85-BE23-1FE8-2D63-217CFDEA090C}"/>
              </a:ext>
            </a:extLst>
          </p:cNvPr>
          <p:cNvSpPr>
            <a:spLocks noGrp="1"/>
          </p:cNvSpPr>
          <p:nvPr>
            <p:ph type="title"/>
          </p:nvPr>
        </p:nvSpPr>
        <p:spPr/>
        <p:txBody>
          <a:bodyPr/>
          <a:lstStyle/>
          <a:p>
            <a:pPr algn="ctr"/>
            <a:r>
              <a:rPr lang="en-US" dirty="0"/>
              <a:t>Next Steps</a:t>
            </a:r>
            <a:endParaRPr lang="en-US" sz="3600" dirty="0"/>
          </a:p>
        </p:txBody>
      </p:sp>
      <p:sp>
        <p:nvSpPr>
          <p:cNvPr id="3" name="Content Placeholder 2">
            <a:extLst>
              <a:ext uri="{FF2B5EF4-FFF2-40B4-BE49-F238E27FC236}">
                <a16:creationId xmlns:a16="http://schemas.microsoft.com/office/drawing/2014/main" id="{B3DF797B-E6B3-0522-EEE3-5EC644784BC4}"/>
              </a:ext>
            </a:extLst>
          </p:cNvPr>
          <p:cNvSpPr>
            <a:spLocks noGrp="1"/>
          </p:cNvSpPr>
          <p:nvPr>
            <p:ph idx="1"/>
          </p:nvPr>
        </p:nvSpPr>
        <p:spPr/>
        <p:txBody>
          <a:bodyPr vert="horz" lIns="91440" tIns="45720" rIns="91440" bIns="45720" rtlCol="0" anchor="t">
            <a:normAutofit/>
          </a:bodyPr>
          <a:lstStyle/>
          <a:p>
            <a:pPr marL="0" indent="0">
              <a:buNone/>
            </a:pPr>
            <a:r>
              <a:rPr lang="en-US" b="1" dirty="0">
                <a:latin typeface="Franklin Gothic Book"/>
              </a:rPr>
              <a:t>We will be finding ways to connect with you on these topics!</a:t>
            </a:r>
          </a:p>
          <a:p>
            <a:pPr marL="0" indent="0">
              <a:buNone/>
            </a:pPr>
            <a:endParaRPr lang="en-US" b="1" dirty="0">
              <a:latin typeface="Franklin Gothic Book"/>
            </a:endParaRPr>
          </a:p>
          <a:p>
            <a:pPr marL="0" indent="0">
              <a:buNone/>
            </a:pPr>
            <a:r>
              <a:rPr lang="en-US" b="1" dirty="0">
                <a:latin typeface="Franklin Gothic Book"/>
              </a:rPr>
              <a:t>We especially want to know: </a:t>
            </a:r>
            <a:endParaRPr lang="en-US" dirty="0"/>
          </a:p>
          <a:p>
            <a:r>
              <a:rPr lang="en-US" b="1" dirty="0">
                <a:latin typeface="Franklin Gothic Book"/>
              </a:rPr>
              <a:t>How do you manage day-to-day resource shortages?</a:t>
            </a:r>
          </a:p>
          <a:p>
            <a:r>
              <a:rPr lang="en-US" b="1" dirty="0">
                <a:latin typeface="Franklin Gothic Book"/>
              </a:rPr>
              <a:t>How do you incorporate day-to-day allocation strategies into planning for changes to standards to care?</a:t>
            </a:r>
            <a:endParaRPr lang="en-US" dirty="0"/>
          </a:p>
          <a:p>
            <a:r>
              <a:rPr lang="en-US" b="1" dirty="0">
                <a:latin typeface="Franklin Gothic Book"/>
              </a:rPr>
              <a:t>What emerging gaps or challenges have you identified?</a:t>
            </a:r>
          </a:p>
          <a:p>
            <a:endParaRPr lang="en-US" b="1" dirty="0">
              <a:latin typeface="Franklin Gothic Book"/>
            </a:endParaRPr>
          </a:p>
        </p:txBody>
      </p:sp>
    </p:spTree>
    <p:extLst>
      <p:ext uri="{BB962C8B-B14F-4D97-AF65-F5344CB8AC3E}">
        <p14:creationId xmlns:p14="http://schemas.microsoft.com/office/powerpoint/2010/main" val="4098137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29E85-BE23-1FE8-2D63-217CFDEA090C}"/>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Let’s chat!</a:t>
            </a:r>
          </a:p>
        </p:txBody>
      </p:sp>
      <p:sp>
        <p:nvSpPr>
          <p:cNvPr id="6" name="Content Placeholder 5">
            <a:extLst>
              <a:ext uri="{FF2B5EF4-FFF2-40B4-BE49-F238E27FC236}">
                <a16:creationId xmlns:a16="http://schemas.microsoft.com/office/drawing/2014/main" id="{45FB3916-AC84-5B0C-F8E9-19CA01E8C95D}"/>
              </a:ext>
            </a:extLst>
          </p:cNvPr>
          <p:cNvSpPr>
            <a:spLocks noGrp="1"/>
          </p:cNvSpPr>
          <p:nvPr>
            <p:ph idx="1"/>
          </p:nvPr>
        </p:nvSpPr>
        <p:spPr>
          <a:xfrm>
            <a:off x="985266" y="2139695"/>
            <a:ext cx="4279393" cy="3678979"/>
          </a:xfrm>
        </p:spPr>
        <p:txBody>
          <a:bodyPr anchor="ctr">
            <a:normAutofit fontScale="92500" lnSpcReduction="20000"/>
          </a:bodyPr>
          <a:lstStyle/>
          <a:p>
            <a:pPr marL="0" indent="0" algn="ctr">
              <a:buNone/>
            </a:pPr>
            <a:r>
              <a:rPr lang="en-US" sz="3900" dirty="0"/>
              <a:t>Jessica Cole</a:t>
            </a:r>
          </a:p>
          <a:p>
            <a:pPr marL="0" indent="0" algn="ctr">
              <a:buNone/>
            </a:pPr>
            <a:endParaRPr lang="en-US" sz="3900" dirty="0"/>
          </a:p>
          <a:p>
            <a:pPr marL="0" indent="0" algn="ctr">
              <a:buNone/>
            </a:pPr>
            <a:r>
              <a:rPr lang="en-US" sz="2600" dirty="0"/>
              <a:t>Sr. Strategist- Healthcare Readiness </a:t>
            </a:r>
          </a:p>
          <a:p>
            <a:pPr marL="0" indent="0" algn="ctr">
              <a:buNone/>
            </a:pPr>
            <a:r>
              <a:rPr lang="en-US" sz="2600" dirty="0"/>
              <a:t>Strategic Initiatives Unit</a:t>
            </a:r>
          </a:p>
          <a:p>
            <a:pPr marL="0" indent="0" algn="ctr">
              <a:buNone/>
            </a:pPr>
            <a:r>
              <a:rPr lang="en-US" sz="2600" dirty="0"/>
              <a:t>Office of Emergency Preparedness and Response, DOHMH</a:t>
            </a:r>
          </a:p>
          <a:p>
            <a:pPr marL="0" indent="0" algn="ctr">
              <a:buNone/>
            </a:pPr>
            <a:r>
              <a:rPr lang="en-US" sz="3200" dirty="0"/>
              <a:t> </a:t>
            </a:r>
          </a:p>
        </p:txBody>
      </p:sp>
      <p:sp>
        <p:nvSpPr>
          <p:cNvPr id="8" name="TextBox 7">
            <a:extLst>
              <a:ext uri="{FF2B5EF4-FFF2-40B4-BE49-F238E27FC236}">
                <a16:creationId xmlns:a16="http://schemas.microsoft.com/office/drawing/2014/main" id="{46FA1109-18F5-7603-21AB-B6615C332B01}"/>
              </a:ext>
            </a:extLst>
          </p:cNvPr>
          <p:cNvSpPr txBox="1"/>
          <p:nvPr/>
        </p:nvSpPr>
        <p:spPr>
          <a:xfrm>
            <a:off x="6096000" y="3244334"/>
            <a:ext cx="6095996" cy="830997"/>
          </a:xfrm>
          <a:prstGeom prst="rect">
            <a:avLst/>
          </a:prstGeom>
          <a:noFill/>
        </p:spPr>
        <p:txBody>
          <a:bodyPr wrap="square">
            <a:spAutoFit/>
          </a:bodyPr>
          <a:lstStyle/>
          <a:p>
            <a:r>
              <a:rPr lang="en-US" sz="4800" dirty="0"/>
              <a:t>joneill@health.nyc.gov </a:t>
            </a:r>
          </a:p>
        </p:txBody>
      </p:sp>
    </p:spTree>
    <p:extLst>
      <p:ext uri="{BB962C8B-B14F-4D97-AF65-F5344CB8AC3E}">
        <p14:creationId xmlns:p14="http://schemas.microsoft.com/office/powerpoint/2010/main" val="1500163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06AD3-931B-4846-70D4-E1CFF03B7BB2}"/>
              </a:ext>
            </a:extLst>
          </p:cNvPr>
          <p:cNvPicPr>
            <a:picLocks noChangeAspect="1"/>
          </p:cNvPicPr>
          <p:nvPr/>
        </p:nvPicPr>
        <p:blipFill>
          <a:blip r:embed="R4e02d7dfee7c4907"/>
          <a:stretch>
            <a:fillRect/>
          </a:stretch>
        </p:blipFill>
        <p:spPr>
          <a:xfrm>
            <a:off x="4647" y="0"/>
            <a:ext cx="12187353" cy="6858000"/>
          </a:xfrm>
          <a:prstGeom prst="rect">
            <a:avLst/>
          </a:prstGeom>
          <a:ln>
            <a:solidFill>
              <a:schemeClr val="tx1"/>
            </a:solidFill>
          </a:ln>
        </p:spPr>
      </p:pic>
      <p:pic>
        <p:nvPicPr>
          <p:cNvPr id="10" name="Picture 9">
            <a:extLst>
              <a:ext uri="{FF2B5EF4-FFF2-40B4-BE49-F238E27FC236}">
                <a16:creationId xmlns:a16="http://schemas.microsoft.com/office/drawing/2014/main" id="{AD7FD313-A364-8B5E-02A2-509BCFE262EF}"/>
              </a:ext>
            </a:extLst>
          </p:cNvPr>
          <p:cNvPicPr>
            <a:picLocks noChangeAspect="1"/>
          </p:cNvPicPr>
          <p:nvPr/>
        </p:nvPicPr>
        <p:blipFill>
          <a:blip r:embed="Rf958b942d5ea400d"/>
          <a:stretch>
            <a:fillRect/>
          </a:stretch>
        </p:blipFill>
        <p:spPr>
          <a:xfrm>
            <a:off x="9094389" y="4753677"/>
            <a:ext cx="2118718" cy="1878862"/>
          </a:xfrm>
          <a:prstGeom prst="rect">
            <a:avLst/>
          </a:prstGeom>
          <a:ln w="63500">
            <a:solidFill>
              <a:schemeClr val="tx1"/>
            </a:solidFill>
          </a:ln>
        </p:spPr>
      </p:pic>
      <p:pic>
        <p:nvPicPr>
          <p:cNvPr id="9" name="Picture 8">
            <a:extLst>
              <a:ext uri="{FF2B5EF4-FFF2-40B4-BE49-F238E27FC236}">
                <a16:creationId xmlns:a16="http://schemas.microsoft.com/office/drawing/2014/main" id="{06C6E49D-5C37-88EA-EDF3-52D3E69FF60E}"/>
              </a:ext>
            </a:extLst>
          </p:cNvPr>
          <p:cNvPicPr>
            <a:picLocks noChangeAspect="1"/>
          </p:cNvPicPr>
          <p:nvPr/>
        </p:nvPicPr>
        <p:blipFill>
          <a:blip r:embed="Re95d2166fabc4533"/>
          <a:srcRect l="5916" t="15631" r="8864" b="8797"/>
          <a:stretch/>
        </p:blipFill>
        <p:spPr>
          <a:xfrm>
            <a:off x="5873552" y="1038694"/>
            <a:ext cx="2118717" cy="1878862"/>
          </a:xfrm>
          <a:prstGeom prst="rect">
            <a:avLst/>
          </a:prstGeom>
          <a:ln w="63500">
            <a:solidFill>
              <a:schemeClr val="tx1"/>
            </a:solidFill>
          </a:ln>
        </p:spPr>
      </p:pic>
      <p:cxnSp>
        <p:nvCxnSpPr>
          <p:cNvPr id="12" name="Straight Arrow Connector 11">
            <a:extLst>
              <a:ext uri="{FF2B5EF4-FFF2-40B4-BE49-F238E27FC236}">
                <a16:creationId xmlns:a16="http://schemas.microsoft.com/office/drawing/2014/main" id="{47D03996-F7AB-6BEF-B6A0-EE040BAA66CB}"/>
              </a:ext>
            </a:extLst>
          </p:cNvPr>
          <p:cNvCxnSpPr>
            <a:cxnSpLocks/>
          </p:cNvCxnSpPr>
          <p:nvPr/>
        </p:nvCxnSpPr>
        <p:spPr>
          <a:xfrm>
            <a:off x="6943241" y="2933054"/>
            <a:ext cx="1169097" cy="791802"/>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69D32B1-31C6-AC88-C492-D13018FC8C82}"/>
              </a:ext>
            </a:extLst>
          </p:cNvPr>
          <p:cNvCxnSpPr>
            <a:cxnSpLocks/>
          </p:cNvCxnSpPr>
          <p:nvPr/>
        </p:nvCxnSpPr>
        <p:spPr>
          <a:xfrm flipH="1">
            <a:off x="8126085" y="5693108"/>
            <a:ext cx="925174" cy="500658"/>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8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DF05D-FE76-C5A2-247B-B2F2D20786C8}"/>
              </a:ext>
            </a:extLst>
          </p:cNvPr>
          <p:cNvPicPr>
            <a:picLocks noChangeAspect="1"/>
          </p:cNvPicPr>
          <p:nvPr/>
        </p:nvPicPr>
        <p:blipFill>
          <a:blip r:embed="Rd46571a222dc4bec"/>
          <a:stretch>
            <a:fillRect/>
          </a:stretch>
        </p:blipFill>
        <p:spPr>
          <a:xfrm>
            <a:off x="0" y="1"/>
            <a:ext cx="12192000" cy="6858000"/>
          </a:xfrm>
          <a:prstGeom prst="rect">
            <a:avLst/>
          </a:prstGeom>
          <a:ln>
            <a:solidFill>
              <a:schemeClr val="tx1"/>
            </a:solidFill>
          </a:ln>
        </p:spPr>
      </p:pic>
    </p:spTree>
    <p:extLst>
      <p:ext uri="{BB962C8B-B14F-4D97-AF65-F5344CB8AC3E}">
        <p14:creationId xmlns:p14="http://schemas.microsoft.com/office/powerpoint/2010/main" val="286567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8040C-28A4-5C31-4235-1D9A5F0912DB}"/>
              </a:ext>
            </a:extLst>
          </p:cNvPr>
          <p:cNvPicPr>
            <a:picLocks noChangeAspect="1"/>
          </p:cNvPicPr>
          <p:nvPr/>
        </p:nvPicPr>
        <p:blipFill>
          <a:blip r:embed="Ra9b997808a494895"/>
          <a:srcRect t="13302" b="10188"/>
          <a:stretch/>
        </p:blipFill>
        <p:spPr>
          <a:xfrm>
            <a:off x="0" y="0"/>
            <a:ext cx="12192000" cy="6858000"/>
          </a:xfrm>
          <a:prstGeom prst="rect">
            <a:avLst/>
          </a:prstGeom>
          <a:ln>
            <a:solidFill>
              <a:schemeClr val="tx1"/>
            </a:solidFill>
          </a:ln>
        </p:spPr>
      </p:pic>
    </p:spTree>
    <p:extLst>
      <p:ext uri="{BB962C8B-B14F-4D97-AF65-F5344CB8AC3E}">
        <p14:creationId xmlns:p14="http://schemas.microsoft.com/office/powerpoint/2010/main" val="263725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26995F-91D1-A80F-1008-6A5ACADA7614}"/>
              </a:ext>
            </a:extLst>
          </p:cNvPr>
          <p:cNvPicPr>
            <a:picLocks noChangeAspect="1"/>
          </p:cNvPicPr>
          <p:nvPr/>
        </p:nvPicPr>
        <p:blipFill>
          <a:blip r:embed="R8b3d2e0c001740ea"/>
          <a:srcRect t="14842" b="10208"/>
          <a:stretch/>
        </p:blipFill>
        <p:spPr>
          <a:xfrm>
            <a:off x="0" y="17257"/>
            <a:ext cx="12168987" cy="6840744"/>
          </a:xfrm>
          <a:prstGeom prst="rect">
            <a:avLst/>
          </a:prstGeom>
          <a:ln>
            <a:solidFill>
              <a:schemeClr val="tx1"/>
            </a:solidFill>
          </a:ln>
        </p:spPr>
      </p:pic>
    </p:spTree>
    <p:extLst>
      <p:ext uri="{BB962C8B-B14F-4D97-AF65-F5344CB8AC3E}">
        <p14:creationId xmlns:p14="http://schemas.microsoft.com/office/powerpoint/2010/main" val="2814070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F0B016-A9B7-F634-52EC-D61E9CEB7FAE}"/>
              </a:ext>
            </a:extLst>
          </p:cNvPr>
          <p:cNvPicPr>
            <a:picLocks noChangeAspect="1"/>
          </p:cNvPicPr>
          <p:nvPr/>
        </p:nvPicPr>
        <p:blipFill>
          <a:blip r:embed="Rfcd084cbe7774854"/>
          <a:srcRect l="4588" r="4133"/>
          <a:stretch/>
        </p:blipFill>
        <p:spPr>
          <a:xfrm>
            <a:off x="0" y="0"/>
            <a:ext cx="12192000" cy="6858000"/>
          </a:xfrm>
          <a:prstGeom prst="rect">
            <a:avLst/>
          </a:prstGeom>
          <a:ln>
            <a:solidFill>
              <a:schemeClr val="tx1"/>
            </a:solidFill>
          </a:ln>
        </p:spPr>
      </p:pic>
      <p:sp>
        <p:nvSpPr>
          <p:cNvPr id="2" name="Arrow: U-Turn 1">
            <a:extLst>
              <a:ext uri="{FF2B5EF4-FFF2-40B4-BE49-F238E27FC236}">
                <a16:creationId xmlns:a16="http://schemas.microsoft.com/office/drawing/2014/main" id="{2752D358-1023-CA54-C0AA-6958A0CDA60D}"/>
              </a:ext>
            </a:extLst>
          </p:cNvPr>
          <p:cNvSpPr/>
          <p:nvPr/>
        </p:nvSpPr>
        <p:spPr>
          <a:xfrm rot="5400000">
            <a:off x="1542585" y="322099"/>
            <a:ext cx="886968" cy="2444159"/>
          </a:xfrm>
          <a:prstGeom prst="uturnArrow">
            <a:avLst>
              <a:gd name="adj1" fmla="val 25000"/>
              <a:gd name="adj2" fmla="val 25000"/>
              <a:gd name="adj3" fmla="val 25000"/>
              <a:gd name="adj4" fmla="val 44271"/>
              <a:gd name="adj5" fmla="val 100000"/>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U-Turn 2">
            <a:extLst>
              <a:ext uri="{FF2B5EF4-FFF2-40B4-BE49-F238E27FC236}">
                <a16:creationId xmlns:a16="http://schemas.microsoft.com/office/drawing/2014/main" id="{D5C1450E-58A0-BC48-1159-0338A72B9789}"/>
              </a:ext>
            </a:extLst>
          </p:cNvPr>
          <p:cNvSpPr/>
          <p:nvPr/>
        </p:nvSpPr>
        <p:spPr>
          <a:xfrm rot="5400000">
            <a:off x="3114373" y="513"/>
            <a:ext cx="886970" cy="5623896"/>
          </a:xfrm>
          <a:prstGeom prst="uturnArrow">
            <a:avLst>
              <a:gd name="adj1" fmla="val 25000"/>
              <a:gd name="adj2" fmla="val 25000"/>
              <a:gd name="adj3" fmla="val 25000"/>
              <a:gd name="adj4" fmla="val 43750"/>
              <a:gd name="adj5" fmla="val 100000"/>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U-Turn 3">
            <a:extLst>
              <a:ext uri="{FF2B5EF4-FFF2-40B4-BE49-F238E27FC236}">
                <a16:creationId xmlns:a16="http://schemas.microsoft.com/office/drawing/2014/main" id="{5A00EED4-FC58-E7AD-D0AA-EF30BE2D2A49}"/>
              </a:ext>
            </a:extLst>
          </p:cNvPr>
          <p:cNvSpPr/>
          <p:nvPr/>
        </p:nvSpPr>
        <p:spPr>
          <a:xfrm rot="5400000">
            <a:off x="4757192" y="-278462"/>
            <a:ext cx="886973" cy="8878539"/>
          </a:xfrm>
          <a:prstGeom prst="uturnArrow">
            <a:avLst>
              <a:gd name="adj1" fmla="val 25000"/>
              <a:gd name="adj2" fmla="val 25000"/>
              <a:gd name="adj3" fmla="val 25000"/>
              <a:gd name="adj4" fmla="val 44271"/>
              <a:gd name="adj5" fmla="val 100000"/>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U-Turn 4">
            <a:extLst>
              <a:ext uri="{FF2B5EF4-FFF2-40B4-BE49-F238E27FC236}">
                <a16:creationId xmlns:a16="http://schemas.microsoft.com/office/drawing/2014/main" id="{FEF09288-D9F2-04AC-660F-0A09088895A9}"/>
              </a:ext>
            </a:extLst>
          </p:cNvPr>
          <p:cNvSpPr/>
          <p:nvPr/>
        </p:nvSpPr>
        <p:spPr>
          <a:xfrm rot="5400000">
            <a:off x="5819956" y="-70365"/>
            <a:ext cx="869213" cy="10955312"/>
          </a:xfrm>
          <a:prstGeom prst="uturnArrow">
            <a:avLst>
              <a:gd name="adj1" fmla="val 25000"/>
              <a:gd name="adj2" fmla="val 25000"/>
              <a:gd name="adj3" fmla="val 25000"/>
              <a:gd name="adj4" fmla="val 44271"/>
              <a:gd name="adj5" fmla="val 100000"/>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983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3DF57F-BD06-517F-C4F2-7259C5A56B89}"/>
              </a:ext>
            </a:extLst>
          </p:cNvPr>
          <p:cNvGraphicFramePr>
            <a:graphicFrameLocks noGrp="1"/>
          </p:cNvGraphicFramePr>
          <p:nvPr>
            <p:extLst>
              <p:ext uri="{D42A27DB-BD31-4B8C-83A1-F6EECF244321}">
                <p14:modId xmlns:p14="http://schemas.microsoft.com/office/powerpoint/2010/main" val="2271033325"/>
              </p:ext>
            </p:extLst>
          </p:nvPr>
        </p:nvGraphicFramePr>
        <p:xfrm>
          <a:off x="-8626" y="0"/>
          <a:ext cx="12192000" cy="685799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545491425"/>
                    </a:ext>
                  </a:extLst>
                </a:gridCol>
                <a:gridCol w="3048000">
                  <a:extLst>
                    <a:ext uri="{9D8B030D-6E8A-4147-A177-3AD203B41FA5}">
                      <a16:colId xmlns:a16="http://schemas.microsoft.com/office/drawing/2014/main" val="1294930115"/>
                    </a:ext>
                  </a:extLst>
                </a:gridCol>
                <a:gridCol w="3048000">
                  <a:extLst>
                    <a:ext uri="{9D8B030D-6E8A-4147-A177-3AD203B41FA5}">
                      <a16:colId xmlns:a16="http://schemas.microsoft.com/office/drawing/2014/main" val="3427446668"/>
                    </a:ext>
                  </a:extLst>
                </a:gridCol>
                <a:gridCol w="3048000">
                  <a:extLst>
                    <a:ext uri="{9D8B030D-6E8A-4147-A177-3AD203B41FA5}">
                      <a16:colId xmlns:a16="http://schemas.microsoft.com/office/drawing/2014/main" val="3702649848"/>
                    </a:ext>
                  </a:extLst>
                </a:gridCol>
              </a:tblGrid>
              <a:tr h="630761">
                <a:tc gridSpan="4">
                  <a:txBody>
                    <a:bodyPr/>
                    <a:lstStyle/>
                    <a:p>
                      <a:pPr algn="ctr"/>
                      <a:r>
                        <a:rPr lang="en-US" sz="3200" dirty="0"/>
                        <a:t>BP1 Highlights (7/1/24 – 6/30/25)</a:t>
                      </a:r>
                    </a:p>
                  </a:txBody>
                  <a:tcPr anchor="ctr" anchorCtr="1">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62019889"/>
                  </a:ext>
                </a:extLst>
              </a:tr>
              <a:tr h="207574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3408647537"/>
                  </a:ext>
                </a:extLst>
              </a:tr>
              <a:tr h="207574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2D8"/>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2D8"/>
                    </a:solidFill>
                  </a:tcPr>
                </a:tc>
                <a:extLst>
                  <a:ext uri="{0D108BD9-81ED-4DB2-BD59-A6C34878D82A}">
                    <a16:rowId xmlns:a16="http://schemas.microsoft.com/office/drawing/2014/main" val="2917624415"/>
                  </a:ext>
                </a:extLst>
              </a:tr>
              <a:tr h="207574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2852554537"/>
                  </a:ext>
                </a:extLst>
              </a:tr>
            </a:tbl>
          </a:graphicData>
        </a:graphic>
      </p:graphicFrame>
      <p:sp>
        <p:nvSpPr>
          <p:cNvPr id="5" name="TextBox 4">
            <a:extLst>
              <a:ext uri="{FF2B5EF4-FFF2-40B4-BE49-F238E27FC236}">
                <a16:creationId xmlns:a16="http://schemas.microsoft.com/office/drawing/2014/main" id="{828D86ED-C4C0-2AB6-8B0D-7647A9F40DE1}"/>
              </a:ext>
            </a:extLst>
          </p:cNvPr>
          <p:cNvSpPr txBox="1"/>
          <p:nvPr/>
        </p:nvSpPr>
        <p:spPr>
          <a:xfrm>
            <a:off x="0" y="1622837"/>
            <a:ext cx="3038765" cy="1077218"/>
          </a:xfrm>
          <a:prstGeom prst="rect">
            <a:avLst/>
          </a:prstGeom>
          <a:noFill/>
        </p:spPr>
        <p:txBody>
          <a:bodyPr wrap="square" rtlCol="0">
            <a:spAutoFit/>
          </a:bodyPr>
          <a:lstStyle/>
          <a:p>
            <a:pPr algn="ctr"/>
            <a:r>
              <a:rPr lang="en-US" sz="1600" b="1" dirty="0"/>
              <a:t>New  For BP1</a:t>
            </a:r>
          </a:p>
          <a:p>
            <a:pPr algn="ctr"/>
            <a:r>
              <a:rPr lang="en-US" sz="1600" b="1" dirty="0"/>
              <a:t>Coalition Educational Series</a:t>
            </a:r>
          </a:p>
          <a:p>
            <a:pPr algn="ctr"/>
            <a:r>
              <a:rPr lang="en-US" sz="1600" b="1" dirty="0"/>
              <a:t>- SUNY Downstate COOP</a:t>
            </a:r>
          </a:p>
          <a:p>
            <a:pPr algn="ctr"/>
            <a:r>
              <a:rPr lang="en-US" sz="1600" b="1" dirty="0"/>
              <a:t>- MTA Emergency Management</a:t>
            </a:r>
          </a:p>
        </p:txBody>
      </p:sp>
      <p:sp>
        <p:nvSpPr>
          <p:cNvPr id="6" name="TextBox 5">
            <a:extLst>
              <a:ext uri="{FF2B5EF4-FFF2-40B4-BE49-F238E27FC236}">
                <a16:creationId xmlns:a16="http://schemas.microsoft.com/office/drawing/2014/main" id="{FE0C67A0-44B9-DD42-0F20-73DB3007F486}"/>
              </a:ext>
            </a:extLst>
          </p:cNvPr>
          <p:cNvSpPr txBox="1"/>
          <p:nvPr/>
        </p:nvSpPr>
        <p:spPr>
          <a:xfrm>
            <a:off x="3052625" y="1627463"/>
            <a:ext cx="3038765" cy="1077218"/>
          </a:xfrm>
          <a:prstGeom prst="rect">
            <a:avLst/>
          </a:prstGeom>
          <a:noFill/>
        </p:spPr>
        <p:txBody>
          <a:bodyPr wrap="square" rtlCol="0">
            <a:spAutoFit/>
          </a:bodyPr>
          <a:lstStyle/>
          <a:p>
            <a:pPr algn="ctr"/>
            <a:r>
              <a:rPr lang="en-US" sz="1600" b="1" dirty="0"/>
              <a:t>Home Care &amp; Hospice Emergency Management Forums &amp; HCANYS Emergency Management Series</a:t>
            </a:r>
          </a:p>
        </p:txBody>
      </p:sp>
      <p:sp>
        <p:nvSpPr>
          <p:cNvPr id="7" name="TextBox 6">
            <a:extLst>
              <a:ext uri="{FF2B5EF4-FFF2-40B4-BE49-F238E27FC236}">
                <a16:creationId xmlns:a16="http://schemas.microsoft.com/office/drawing/2014/main" id="{8A96068F-6D59-9CF7-4547-893C9ED9808E}"/>
              </a:ext>
            </a:extLst>
          </p:cNvPr>
          <p:cNvSpPr txBox="1"/>
          <p:nvPr/>
        </p:nvSpPr>
        <p:spPr>
          <a:xfrm>
            <a:off x="6105249" y="1622837"/>
            <a:ext cx="3038765" cy="1077218"/>
          </a:xfrm>
          <a:prstGeom prst="rect">
            <a:avLst/>
          </a:prstGeom>
          <a:noFill/>
        </p:spPr>
        <p:txBody>
          <a:bodyPr wrap="square" rtlCol="0">
            <a:spAutoFit/>
          </a:bodyPr>
          <a:lstStyle/>
          <a:p>
            <a:pPr algn="ctr"/>
            <a:r>
              <a:rPr lang="en-US" sz="1600" b="1" dirty="0"/>
              <a:t>“Year Of The MRSE!”</a:t>
            </a:r>
          </a:p>
          <a:p>
            <a:pPr algn="ctr"/>
            <a:r>
              <a:rPr lang="en-US" sz="1600" b="1" dirty="0"/>
              <a:t>Collaborative Planning</a:t>
            </a:r>
          </a:p>
          <a:p>
            <a:pPr algn="ctr"/>
            <a:r>
              <a:rPr lang="en-US" sz="1600" b="1" dirty="0"/>
              <a:t>New Exercise Format</a:t>
            </a:r>
          </a:p>
          <a:p>
            <a:pPr algn="ctr"/>
            <a:r>
              <a:rPr lang="en-US" sz="1600" b="1" dirty="0"/>
              <a:t>Hospital Conference Call Pilot</a:t>
            </a:r>
          </a:p>
        </p:txBody>
      </p:sp>
      <p:sp>
        <p:nvSpPr>
          <p:cNvPr id="8" name="TextBox 7">
            <a:extLst>
              <a:ext uri="{FF2B5EF4-FFF2-40B4-BE49-F238E27FC236}">
                <a16:creationId xmlns:a16="http://schemas.microsoft.com/office/drawing/2014/main" id="{6A810745-6786-1938-FCDB-F87B4ED890F4}"/>
              </a:ext>
            </a:extLst>
          </p:cNvPr>
          <p:cNvSpPr txBox="1"/>
          <p:nvPr/>
        </p:nvSpPr>
        <p:spPr>
          <a:xfrm>
            <a:off x="9153267" y="1622835"/>
            <a:ext cx="3038765" cy="1077218"/>
          </a:xfrm>
          <a:prstGeom prst="rect">
            <a:avLst/>
          </a:prstGeom>
          <a:noFill/>
        </p:spPr>
        <p:txBody>
          <a:bodyPr wrap="square" rtlCol="0">
            <a:spAutoFit/>
          </a:bodyPr>
          <a:lstStyle/>
          <a:p>
            <a:pPr algn="ctr"/>
            <a:r>
              <a:rPr lang="en-US" sz="1600" b="1" dirty="0"/>
              <a:t>Coalition Partners Supporting One Another</a:t>
            </a:r>
          </a:p>
          <a:p>
            <a:pPr algn="ctr"/>
            <a:r>
              <a:rPr lang="en-US" sz="1600" b="1" dirty="0"/>
              <a:t>NorthHELP → Infusion (Home)</a:t>
            </a:r>
          </a:p>
          <a:p>
            <a:pPr algn="ctr"/>
            <a:r>
              <a:rPr lang="en-US" sz="1600" b="1" dirty="0"/>
              <a:t>PDC → NERUCA (Peds)</a:t>
            </a:r>
          </a:p>
        </p:txBody>
      </p:sp>
      <p:sp>
        <p:nvSpPr>
          <p:cNvPr id="9" name="TextBox 8">
            <a:extLst>
              <a:ext uri="{FF2B5EF4-FFF2-40B4-BE49-F238E27FC236}">
                <a16:creationId xmlns:a16="http://schemas.microsoft.com/office/drawing/2014/main" id="{60CF1A71-1C18-E265-CDDC-588BE935709E}"/>
              </a:ext>
            </a:extLst>
          </p:cNvPr>
          <p:cNvSpPr txBox="1"/>
          <p:nvPr/>
        </p:nvSpPr>
        <p:spPr>
          <a:xfrm>
            <a:off x="4622" y="3696401"/>
            <a:ext cx="3038765" cy="1077218"/>
          </a:xfrm>
          <a:prstGeom prst="rect">
            <a:avLst/>
          </a:prstGeom>
          <a:noFill/>
        </p:spPr>
        <p:txBody>
          <a:bodyPr wrap="square" rtlCol="0">
            <a:spAutoFit/>
          </a:bodyPr>
          <a:lstStyle/>
          <a:p>
            <a:pPr algn="ctr"/>
            <a:r>
              <a:rPr lang="en-US" sz="1600" b="1" dirty="0"/>
              <a:t>3 Coalition Meetings &amp; </a:t>
            </a:r>
          </a:p>
          <a:p>
            <a:pPr algn="ctr"/>
            <a:r>
              <a:rPr lang="en-US" sz="1600" b="1" dirty="0"/>
              <a:t>1 Coalition Conference Cohosted by: BEPC, TBC, EPCOM, BQEPC, SICOAD</a:t>
            </a:r>
          </a:p>
        </p:txBody>
      </p:sp>
      <p:sp>
        <p:nvSpPr>
          <p:cNvPr id="10" name="TextBox 9">
            <a:extLst>
              <a:ext uri="{FF2B5EF4-FFF2-40B4-BE49-F238E27FC236}">
                <a16:creationId xmlns:a16="http://schemas.microsoft.com/office/drawing/2014/main" id="{FFB9A0AF-E3A6-0467-CFE0-1CE64BBDE336}"/>
              </a:ext>
            </a:extLst>
          </p:cNvPr>
          <p:cNvSpPr txBox="1"/>
          <p:nvPr/>
        </p:nvSpPr>
        <p:spPr>
          <a:xfrm>
            <a:off x="3057237" y="3696401"/>
            <a:ext cx="3038765" cy="1077218"/>
          </a:xfrm>
          <a:prstGeom prst="rect">
            <a:avLst/>
          </a:prstGeom>
          <a:noFill/>
        </p:spPr>
        <p:txBody>
          <a:bodyPr wrap="square" rtlCol="0">
            <a:spAutoFit/>
          </a:bodyPr>
          <a:lstStyle/>
          <a:p>
            <a:pPr algn="ctr"/>
            <a:r>
              <a:rPr lang="en-US" sz="1600" b="1" dirty="0"/>
              <a:t>Coalition Strategic Plan</a:t>
            </a:r>
          </a:p>
          <a:p>
            <a:pPr algn="ctr"/>
            <a:r>
              <a:rPr lang="en-US" sz="1600" b="1" dirty="0"/>
              <a:t>“Road Map” For BP2-5+</a:t>
            </a:r>
          </a:p>
          <a:p>
            <a:pPr algn="ctr"/>
            <a:r>
              <a:rPr lang="en-US" sz="1600" b="1" dirty="0"/>
              <a:t>Ongoing Development &amp; Engagement With All Sectors</a:t>
            </a:r>
          </a:p>
        </p:txBody>
      </p:sp>
      <p:sp>
        <p:nvSpPr>
          <p:cNvPr id="11" name="TextBox 10">
            <a:extLst>
              <a:ext uri="{FF2B5EF4-FFF2-40B4-BE49-F238E27FC236}">
                <a16:creationId xmlns:a16="http://schemas.microsoft.com/office/drawing/2014/main" id="{19FE35B0-548C-4228-CF8F-6B9D89E49F1A}"/>
              </a:ext>
            </a:extLst>
          </p:cNvPr>
          <p:cNvSpPr txBox="1"/>
          <p:nvPr/>
        </p:nvSpPr>
        <p:spPr>
          <a:xfrm>
            <a:off x="6105266" y="3696401"/>
            <a:ext cx="3038765" cy="1077218"/>
          </a:xfrm>
          <a:prstGeom prst="rect">
            <a:avLst/>
          </a:prstGeom>
          <a:noFill/>
        </p:spPr>
        <p:txBody>
          <a:bodyPr wrap="square" rtlCol="0">
            <a:spAutoFit/>
          </a:bodyPr>
          <a:lstStyle/>
          <a:p>
            <a:pPr algn="ctr"/>
            <a:r>
              <a:rPr lang="en-US" sz="1600" b="1" dirty="0"/>
              <a:t>Coalition Calendar</a:t>
            </a:r>
          </a:p>
          <a:p>
            <a:pPr algn="ctr"/>
            <a:r>
              <a:rPr lang="en-US" sz="1600" b="1" dirty="0"/>
              <a:t>On Coalition Website</a:t>
            </a:r>
          </a:p>
          <a:p>
            <a:pPr algn="ctr"/>
            <a:r>
              <a:rPr lang="en-US" sz="1600" b="1" dirty="0"/>
              <a:t>Coalition-Wide Meetings, Exercises, Initiatives, etc.</a:t>
            </a:r>
          </a:p>
        </p:txBody>
      </p:sp>
      <p:sp>
        <p:nvSpPr>
          <p:cNvPr id="12" name="TextBox 11">
            <a:extLst>
              <a:ext uri="{FF2B5EF4-FFF2-40B4-BE49-F238E27FC236}">
                <a16:creationId xmlns:a16="http://schemas.microsoft.com/office/drawing/2014/main" id="{8B3B06B7-B37B-F72B-FFCE-8FAD2B3E8CBE}"/>
              </a:ext>
            </a:extLst>
          </p:cNvPr>
          <p:cNvSpPr txBox="1"/>
          <p:nvPr/>
        </p:nvSpPr>
        <p:spPr>
          <a:xfrm>
            <a:off x="4624" y="5772155"/>
            <a:ext cx="3038765" cy="1077218"/>
          </a:xfrm>
          <a:prstGeom prst="rect">
            <a:avLst/>
          </a:prstGeom>
          <a:noFill/>
        </p:spPr>
        <p:txBody>
          <a:bodyPr wrap="square" rtlCol="0">
            <a:spAutoFit/>
          </a:bodyPr>
          <a:lstStyle/>
          <a:p>
            <a:pPr algn="ctr"/>
            <a:r>
              <a:rPr lang="en-US" sz="1600" b="1" dirty="0"/>
              <a:t>Long-Term Care “Company’s Coming” MRSE-Adjacent TTX &amp; </a:t>
            </a:r>
          </a:p>
          <a:p>
            <a:pPr algn="ctr"/>
            <a:r>
              <a:rPr lang="en-US" sz="1600" b="1" dirty="0"/>
              <a:t>“Operation </a:t>
            </a:r>
            <a:r>
              <a:rPr lang="en-US" sz="1600" b="1" dirty="0" err="1"/>
              <a:t>NHExIS</a:t>
            </a:r>
            <a:r>
              <a:rPr lang="en-US" sz="1600" b="1"/>
              <a:t>” </a:t>
            </a:r>
          </a:p>
          <a:p>
            <a:pPr algn="ctr"/>
            <a:r>
              <a:rPr lang="en-US" sz="1600" b="1"/>
              <a:t>Extreme </a:t>
            </a:r>
            <a:r>
              <a:rPr lang="en-US" sz="1600" b="1" dirty="0"/>
              <a:t>Heat FE</a:t>
            </a:r>
          </a:p>
        </p:txBody>
      </p:sp>
      <p:sp>
        <p:nvSpPr>
          <p:cNvPr id="13" name="TextBox 12">
            <a:extLst>
              <a:ext uri="{FF2B5EF4-FFF2-40B4-BE49-F238E27FC236}">
                <a16:creationId xmlns:a16="http://schemas.microsoft.com/office/drawing/2014/main" id="{33A308D8-EB62-A1C5-4B52-9DBD0C1556F2}"/>
              </a:ext>
            </a:extLst>
          </p:cNvPr>
          <p:cNvSpPr txBox="1"/>
          <p:nvPr/>
        </p:nvSpPr>
        <p:spPr>
          <a:xfrm>
            <a:off x="3048001" y="5774581"/>
            <a:ext cx="3038765" cy="1077218"/>
          </a:xfrm>
          <a:prstGeom prst="rect">
            <a:avLst/>
          </a:prstGeom>
          <a:noFill/>
        </p:spPr>
        <p:txBody>
          <a:bodyPr wrap="square" rtlCol="0">
            <a:spAutoFit/>
          </a:bodyPr>
          <a:lstStyle/>
          <a:p>
            <a:pPr algn="ctr"/>
            <a:r>
              <a:rPr lang="en-US" sz="1600" b="1" dirty="0"/>
              <a:t>HPP BP1 Requirements</a:t>
            </a:r>
          </a:p>
          <a:p>
            <a:pPr algn="ctr"/>
            <a:r>
              <a:rPr lang="en-US" sz="1600" b="1" dirty="0"/>
              <a:t>- Plans</a:t>
            </a:r>
          </a:p>
          <a:p>
            <a:pPr algn="ctr"/>
            <a:r>
              <a:rPr lang="en-US" sz="1600" b="1" dirty="0"/>
              <a:t>- Assessments</a:t>
            </a:r>
          </a:p>
          <a:p>
            <a:pPr algn="ctr"/>
            <a:r>
              <a:rPr lang="en-US" sz="1600" b="1" dirty="0"/>
              <a:t>- Exercises</a:t>
            </a:r>
          </a:p>
        </p:txBody>
      </p:sp>
      <p:sp>
        <p:nvSpPr>
          <p:cNvPr id="14" name="TextBox 13">
            <a:extLst>
              <a:ext uri="{FF2B5EF4-FFF2-40B4-BE49-F238E27FC236}">
                <a16:creationId xmlns:a16="http://schemas.microsoft.com/office/drawing/2014/main" id="{D0E73F5E-8D8F-AF01-0D9E-042CA7AE01CF}"/>
              </a:ext>
            </a:extLst>
          </p:cNvPr>
          <p:cNvSpPr txBox="1"/>
          <p:nvPr/>
        </p:nvSpPr>
        <p:spPr>
          <a:xfrm>
            <a:off x="6100633" y="5774585"/>
            <a:ext cx="3038765" cy="1077218"/>
          </a:xfrm>
          <a:prstGeom prst="rect">
            <a:avLst/>
          </a:prstGeom>
          <a:noFill/>
        </p:spPr>
        <p:txBody>
          <a:bodyPr wrap="square" rtlCol="0">
            <a:spAutoFit/>
          </a:bodyPr>
          <a:lstStyle/>
          <a:p>
            <a:pPr algn="ctr"/>
            <a:r>
              <a:rPr lang="en-US" sz="1600" b="1" dirty="0"/>
              <a:t>3 Coalition Newsletters</a:t>
            </a:r>
          </a:p>
          <a:p>
            <a:pPr algn="ctr"/>
            <a:r>
              <a:rPr lang="en-US" sz="1600" b="1" dirty="0"/>
              <a:t>- July 2024</a:t>
            </a:r>
          </a:p>
          <a:p>
            <a:pPr algn="ctr"/>
            <a:r>
              <a:rPr lang="en-US" sz="1600" b="1" dirty="0"/>
              <a:t>- January 2025</a:t>
            </a:r>
          </a:p>
          <a:p>
            <a:pPr algn="ctr"/>
            <a:r>
              <a:rPr lang="en-US" sz="1600" b="1" dirty="0"/>
              <a:t>- April 2025</a:t>
            </a:r>
          </a:p>
        </p:txBody>
      </p:sp>
      <p:sp>
        <p:nvSpPr>
          <p:cNvPr id="15" name="TextBox 14">
            <a:extLst>
              <a:ext uri="{FF2B5EF4-FFF2-40B4-BE49-F238E27FC236}">
                <a16:creationId xmlns:a16="http://schemas.microsoft.com/office/drawing/2014/main" id="{5CB87B83-8D76-FC01-1DA8-6A137300110A}"/>
              </a:ext>
            </a:extLst>
          </p:cNvPr>
          <p:cNvSpPr txBox="1"/>
          <p:nvPr/>
        </p:nvSpPr>
        <p:spPr>
          <a:xfrm>
            <a:off x="9148648" y="3696403"/>
            <a:ext cx="3038765" cy="1077218"/>
          </a:xfrm>
          <a:prstGeom prst="rect">
            <a:avLst/>
          </a:prstGeom>
          <a:noFill/>
        </p:spPr>
        <p:txBody>
          <a:bodyPr wrap="square" rtlCol="0">
            <a:spAutoFit/>
          </a:bodyPr>
          <a:lstStyle/>
          <a:p>
            <a:pPr algn="ctr"/>
            <a:r>
              <a:rPr lang="en-US" sz="1600" b="1" dirty="0"/>
              <a:t>Coalition Conferences</a:t>
            </a:r>
          </a:p>
          <a:p>
            <a:pPr algn="ctr"/>
            <a:r>
              <a:rPr lang="en-US" sz="1600" b="1" dirty="0"/>
              <a:t>BQEPC Mental Health, Community Emergency Network, </a:t>
            </a:r>
            <a:r>
              <a:rPr lang="en-US" sz="1600" b="1" dirty="0" err="1"/>
              <a:t>NorthHelp</a:t>
            </a:r>
            <a:r>
              <a:rPr lang="en-US" sz="1600" b="1" dirty="0"/>
              <a:t>, PDC, etc.</a:t>
            </a:r>
          </a:p>
        </p:txBody>
      </p:sp>
      <p:sp>
        <p:nvSpPr>
          <p:cNvPr id="16" name="TextBox 15">
            <a:extLst>
              <a:ext uri="{FF2B5EF4-FFF2-40B4-BE49-F238E27FC236}">
                <a16:creationId xmlns:a16="http://schemas.microsoft.com/office/drawing/2014/main" id="{3FCDA4EC-5422-15DE-AA6A-55EE8CB39C2D}"/>
              </a:ext>
            </a:extLst>
          </p:cNvPr>
          <p:cNvSpPr txBox="1"/>
          <p:nvPr/>
        </p:nvSpPr>
        <p:spPr>
          <a:xfrm>
            <a:off x="9148648" y="5774589"/>
            <a:ext cx="3038765" cy="1077218"/>
          </a:xfrm>
          <a:prstGeom prst="rect">
            <a:avLst/>
          </a:prstGeom>
          <a:noFill/>
        </p:spPr>
        <p:txBody>
          <a:bodyPr wrap="square" rtlCol="0">
            <a:spAutoFit/>
          </a:bodyPr>
          <a:lstStyle/>
          <a:p>
            <a:pPr algn="ctr"/>
            <a:r>
              <a:rPr lang="en-US" sz="1600" b="1" dirty="0"/>
              <a:t>Healthcare System </a:t>
            </a:r>
          </a:p>
          <a:p>
            <a:pPr algn="ctr"/>
            <a:r>
              <a:rPr lang="en-US" sz="1600" b="1" dirty="0"/>
              <a:t>Support Branch (HSSB)</a:t>
            </a:r>
          </a:p>
          <a:p>
            <a:pPr algn="ctr"/>
            <a:r>
              <a:rPr lang="en-US" sz="1600" b="1" dirty="0"/>
              <a:t>Emergency Response Group (ERG) Updates</a:t>
            </a:r>
          </a:p>
        </p:txBody>
      </p:sp>
      <p:pic>
        <p:nvPicPr>
          <p:cNvPr id="17" name="Graphic 16" descr="Graduation cap with solid fill">
            <a:extLst>
              <a:ext uri="{FF2B5EF4-FFF2-40B4-BE49-F238E27FC236}">
                <a16:creationId xmlns:a16="http://schemas.microsoft.com/office/drawing/2014/main" id="{AD9667BC-6F3D-BE5A-26FC-A341F75192B7}"/>
              </a:ext>
            </a:extLst>
          </p:cNvPr>
          <p:cNvPicPr>
            <a:picLocks noChangeAspect="1"/>
          </p:cNvPicPr>
          <p:nvPr/>
        </p:nvPicPr>
        <p:blipFill>
          <a:blip r:embed="Rb99ce6f5132240cf">
            <a:extLst>
              <a:ext uri="{96DAC541-7B7A-43D3-8B79-37D633B846F1}">
                <asvg:svgBlip xmlns:asvg="http://schemas.microsoft.com/office/drawing/2016/SVG/main" r:embed="Ra9061744afcd4f1e"/>
              </a:ext>
            </a:extLst>
          </a:blip>
          <a:stretch>
            <a:fillRect/>
          </a:stretch>
        </p:blipFill>
        <p:spPr>
          <a:xfrm>
            <a:off x="946410" y="648634"/>
            <a:ext cx="1066900" cy="1066900"/>
          </a:xfrm>
          <a:prstGeom prst="rect">
            <a:avLst/>
          </a:prstGeom>
        </p:spPr>
      </p:pic>
      <p:pic>
        <p:nvPicPr>
          <p:cNvPr id="18" name="Graphic 17" descr="Medical with solid fill">
            <a:extLst>
              <a:ext uri="{FF2B5EF4-FFF2-40B4-BE49-F238E27FC236}">
                <a16:creationId xmlns:a16="http://schemas.microsoft.com/office/drawing/2014/main" id="{68664370-BF71-8EA5-653E-E06CD7188436}"/>
              </a:ext>
            </a:extLst>
          </p:cNvPr>
          <p:cNvPicPr>
            <a:picLocks noChangeAspect="1"/>
          </p:cNvPicPr>
          <p:nvPr/>
        </p:nvPicPr>
        <p:blipFill>
          <a:blip r:embed="R8a1a3069a5f74a65">
            <a:extLst>
              <a:ext uri="{96DAC541-7B7A-43D3-8B79-37D633B846F1}">
                <asvg:svgBlip xmlns:asvg="http://schemas.microsoft.com/office/drawing/2016/SVG/main" r:embed="Rd1620d65d7494f03"/>
              </a:ext>
            </a:extLst>
          </a:blip>
          <a:stretch>
            <a:fillRect/>
          </a:stretch>
        </p:blipFill>
        <p:spPr>
          <a:xfrm>
            <a:off x="4041305" y="645149"/>
            <a:ext cx="1066899" cy="1066899"/>
          </a:xfrm>
          <a:prstGeom prst="rect">
            <a:avLst/>
          </a:prstGeom>
        </p:spPr>
      </p:pic>
      <p:pic>
        <p:nvPicPr>
          <p:cNvPr id="19" name="Graphic 18" descr="Inpatient with solid fill">
            <a:extLst>
              <a:ext uri="{FF2B5EF4-FFF2-40B4-BE49-F238E27FC236}">
                <a16:creationId xmlns:a16="http://schemas.microsoft.com/office/drawing/2014/main" id="{FC535DA5-4105-CBB2-EE49-D04D7367C0FA}"/>
              </a:ext>
            </a:extLst>
          </p:cNvPr>
          <p:cNvPicPr>
            <a:picLocks noChangeAspect="1"/>
          </p:cNvPicPr>
          <p:nvPr/>
        </p:nvPicPr>
        <p:blipFill>
          <a:blip r:embed="R03c187172e3d4925">
            <a:extLst>
              <a:ext uri="{96DAC541-7B7A-43D3-8B79-37D633B846F1}">
                <asvg:svgBlip xmlns:asvg="http://schemas.microsoft.com/office/drawing/2016/SVG/main" r:embed="R3a2128096e7944c9"/>
              </a:ext>
            </a:extLst>
          </a:blip>
          <a:stretch>
            <a:fillRect/>
          </a:stretch>
        </p:blipFill>
        <p:spPr>
          <a:xfrm>
            <a:off x="7059297" y="647901"/>
            <a:ext cx="1066899" cy="1066899"/>
          </a:xfrm>
          <a:prstGeom prst="rect">
            <a:avLst/>
          </a:prstGeom>
        </p:spPr>
      </p:pic>
      <p:pic>
        <p:nvPicPr>
          <p:cNvPr id="20" name="Graphic 19" descr="Handshake with solid fill">
            <a:extLst>
              <a:ext uri="{FF2B5EF4-FFF2-40B4-BE49-F238E27FC236}">
                <a16:creationId xmlns:a16="http://schemas.microsoft.com/office/drawing/2014/main" id="{20CBC89E-A4F5-2A6E-C532-70878262C257}"/>
              </a:ext>
            </a:extLst>
          </p:cNvPr>
          <p:cNvPicPr>
            <a:picLocks noChangeAspect="1"/>
          </p:cNvPicPr>
          <p:nvPr/>
        </p:nvPicPr>
        <p:blipFill>
          <a:blip r:embed="R232b1f2b236d4e3c">
            <a:extLst>
              <a:ext uri="{96DAC541-7B7A-43D3-8B79-37D633B846F1}">
                <asvg:svgBlip xmlns:asvg="http://schemas.microsoft.com/office/drawing/2016/SVG/main" r:embed="R0a0378fb45f44abd"/>
              </a:ext>
            </a:extLst>
          </a:blip>
          <a:stretch>
            <a:fillRect/>
          </a:stretch>
        </p:blipFill>
        <p:spPr>
          <a:xfrm>
            <a:off x="10105456" y="645502"/>
            <a:ext cx="1085844" cy="1085844"/>
          </a:xfrm>
          <a:prstGeom prst="rect">
            <a:avLst/>
          </a:prstGeom>
        </p:spPr>
      </p:pic>
      <p:pic>
        <p:nvPicPr>
          <p:cNvPr id="21" name="Graphic 20" descr="Users with solid fill">
            <a:extLst>
              <a:ext uri="{FF2B5EF4-FFF2-40B4-BE49-F238E27FC236}">
                <a16:creationId xmlns:a16="http://schemas.microsoft.com/office/drawing/2014/main" id="{6BE69413-3B9C-7CB6-00F5-4050EF4F9CF6}"/>
              </a:ext>
            </a:extLst>
          </p:cNvPr>
          <p:cNvPicPr>
            <a:picLocks noChangeAspect="1"/>
          </p:cNvPicPr>
          <p:nvPr/>
        </p:nvPicPr>
        <p:blipFill>
          <a:blip r:embed="R2ef7c1d4fc2d408a">
            <a:extLst>
              <a:ext uri="{96DAC541-7B7A-43D3-8B79-37D633B846F1}">
                <asvg:svgBlip xmlns:asvg="http://schemas.microsoft.com/office/drawing/2016/SVG/main" r:embed="Red31560cf762494a"/>
              </a:ext>
            </a:extLst>
          </a:blip>
          <a:stretch>
            <a:fillRect/>
          </a:stretch>
        </p:blipFill>
        <p:spPr>
          <a:xfrm>
            <a:off x="961557" y="2714070"/>
            <a:ext cx="1077217" cy="1077217"/>
          </a:xfrm>
          <a:prstGeom prst="rect">
            <a:avLst/>
          </a:prstGeom>
        </p:spPr>
      </p:pic>
      <p:pic>
        <p:nvPicPr>
          <p:cNvPr id="22" name="Graphic 21" descr="Closed book with solid fill">
            <a:extLst>
              <a:ext uri="{FF2B5EF4-FFF2-40B4-BE49-F238E27FC236}">
                <a16:creationId xmlns:a16="http://schemas.microsoft.com/office/drawing/2014/main" id="{DC5D9591-5FCD-4D05-821E-D7F223B858BE}"/>
              </a:ext>
            </a:extLst>
          </p:cNvPr>
          <p:cNvPicPr>
            <a:picLocks noChangeAspect="1"/>
          </p:cNvPicPr>
          <p:nvPr/>
        </p:nvPicPr>
        <p:blipFill>
          <a:blip r:embed="Rb50c1b897051409a">
            <a:extLst>
              <a:ext uri="{96DAC541-7B7A-43D3-8B79-37D633B846F1}">
                <asvg:svgBlip xmlns:asvg="http://schemas.microsoft.com/office/drawing/2016/SVG/main" r:embed="R9b803ec071cd4b80"/>
              </a:ext>
            </a:extLst>
          </a:blip>
          <a:stretch>
            <a:fillRect/>
          </a:stretch>
        </p:blipFill>
        <p:spPr>
          <a:xfrm>
            <a:off x="4042860" y="2721043"/>
            <a:ext cx="1070241" cy="1070241"/>
          </a:xfrm>
          <a:prstGeom prst="rect">
            <a:avLst/>
          </a:prstGeom>
        </p:spPr>
      </p:pic>
      <p:pic>
        <p:nvPicPr>
          <p:cNvPr id="23" name="Graphic 22" descr="Daily calendar with solid fill">
            <a:extLst>
              <a:ext uri="{FF2B5EF4-FFF2-40B4-BE49-F238E27FC236}">
                <a16:creationId xmlns:a16="http://schemas.microsoft.com/office/drawing/2014/main" id="{60A6ACAA-D9CB-C92B-ACEC-543252469AF9}"/>
              </a:ext>
            </a:extLst>
          </p:cNvPr>
          <p:cNvPicPr>
            <a:picLocks noChangeAspect="1"/>
          </p:cNvPicPr>
          <p:nvPr/>
        </p:nvPicPr>
        <p:blipFill>
          <a:blip r:embed="R3e9fd8e599204033">
            <a:extLst>
              <a:ext uri="{96DAC541-7B7A-43D3-8B79-37D633B846F1}">
                <asvg:svgBlip xmlns:asvg="http://schemas.microsoft.com/office/drawing/2016/SVG/main" r:embed="R8875890e23bd4496"/>
              </a:ext>
            </a:extLst>
          </a:blip>
          <a:stretch>
            <a:fillRect/>
          </a:stretch>
        </p:blipFill>
        <p:spPr>
          <a:xfrm>
            <a:off x="7077520" y="2716677"/>
            <a:ext cx="1074608" cy="1074608"/>
          </a:xfrm>
          <a:prstGeom prst="rect">
            <a:avLst/>
          </a:prstGeom>
        </p:spPr>
      </p:pic>
      <p:pic>
        <p:nvPicPr>
          <p:cNvPr id="24" name="Graphic 23" descr="Meeting with solid fill">
            <a:extLst>
              <a:ext uri="{FF2B5EF4-FFF2-40B4-BE49-F238E27FC236}">
                <a16:creationId xmlns:a16="http://schemas.microsoft.com/office/drawing/2014/main" id="{46BF9B39-22BC-8200-5336-9A3DE5EBC68E}"/>
              </a:ext>
            </a:extLst>
          </p:cNvPr>
          <p:cNvPicPr>
            <a:picLocks noChangeAspect="1"/>
          </p:cNvPicPr>
          <p:nvPr/>
        </p:nvPicPr>
        <p:blipFill>
          <a:blip r:embed="R526ab65416774993">
            <a:extLst>
              <a:ext uri="{96DAC541-7B7A-43D3-8B79-37D633B846F1}">
                <asvg:svgBlip xmlns:asvg="http://schemas.microsoft.com/office/drawing/2016/SVG/main" r:embed="R858d237ad1224934"/>
              </a:ext>
            </a:extLst>
          </a:blip>
          <a:stretch>
            <a:fillRect/>
          </a:stretch>
        </p:blipFill>
        <p:spPr>
          <a:xfrm>
            <a:off x="10131335" y="2714067"/>
            <a:ext cx="1077217" cy="1077217"/>
          </a:xfrm>
          <a:prstGeom prst="rect">
            <a:avLst/>
          </a:prstGeom>
        </p:spPr>
      </p:pic>
      <p:pic>
        <p:nvPicPr>
          <p:cNvPr id="25" name="Graphic 24" descr="Table and chairs with solid fill">
            <a:extLst>
              <a:ext uri="{FF2B5EF4-FFF2-40B4-BE49-F238E27FC236}">
                <a16:creationId xmlns:a16="http://schemas.microsoft.com/office/drawing/2014/main" id="{0CA576F6-1859-8D05-EA83-B0590DC1C3D0}"/>
              </a:ext>
            </a:extLst>
          </p:cNvPr>
          <p:cNvPicPr>
            <a:picLocks noChangeAspect="1"/>
          </p:cNvPicPr>
          <p:nvPr/>
        </p:nvPicPr>
        <p:blipFill>
          <a:blip r:embed="Rbb29f282e9844739">
            <a:extLst>
              <a:ext uri="{96DAC541-7B7A-43D3-8B79-37D633B846F1}">
                <asvg:svgBlip xmlns:asvg="http://schemas.microsoft.com/office/drawing/2016/SVG/main" r:embed="Rf513fdb15ca144c7"/>
              </a:ext>
            </a:extLst>
          </a:blip>
          <a:stretch>
            <a:fillRect/>
          </a:stretch>
        </p:blipFill>
        <p:spPr>
          <a:xfrm>
            <a:off x="953625" y="4794767"/>
            <a:ext cx="1077218" cy="1077218"/>
          </a:xfrm>
          <a:prstGeom prst="rect">
            <a:avLst/>
          </a:prstGeom>
        </p:spPr>
      </p:pic>
      <p:pic>
        <p:nvPicPr>
          <p:cNvPr id="26" name="Graphic 25" descr="List with solid fill">
            <a:extLst>
              <a:ext uri="{FF2B5EF4-FFF2-40B4-BE49-F238E27FC236}">
                <a16:creationId xmlns:a16="http://schemas.microsoft.com/office/drawing/2014/main" id="{C787D9ED-1038-D0AF-3CC9-3CB8906ED767}"/>
              </a:ext>
            </a:extLst>
          </p:cNvPr>
          <p:cNvPicPr>
            <a:picLocks noChangeAspect="1"/>
          </p:cNvPicPr>
          <p:nvPr/>
        </p:nvPicPr>
        <p:blipFill>
          <a:blip r:embed="Rcb007fbf4f0245b1">
            <a:extLst>
              <a:ext uri="{96DAC541-7B7A-43D3-8B79-37D633B846F1}">
                <asvg:svgBlip xmlns:asvg="http://schemas.microsoft.com/office/drawing/2016/SVG/main" r:embed="R79d501742c9f4622"/>
              </a:ext>
            </a:extLst>
          </a:blip>
          <a:stretch>
            <a:fillRect/>
          </a:stretch>
        </p:blipFill>
        <p:spPr>
          <a:xfrm>
            <a:off x="4043750" y="4794764"/>
            <a:ext cx="1077217" cy="1077217"/>
          </a:xfrm>
          <a:prstGeom prst="rect">
            <a:avLst/>
          </a:prstGeom>
        </p:spPr>
      </p:pic>
      <p:pic>
        <p:nvPicPr>
          <p:cNvPr id="28" name="Graphic 27" descr="Goat with solid fill">
            <a:extLst>
              <a:ext uri="{FF2B5EF4-FFF2-40B4-BE49-F238E27FC236}">
                <a16:creationId xmlns:a16="http://schemas.microsoft.com/office/drawing/2014/main" id="{803E17EC-EE19-DB4D-20BF-EB6AF0B188B9}"/>
              </a:ext>
            </a:extLst>
          </p:cNvPr>
          <p:cNvPicPr>
            <a:picLocks noChangeAspect="1"/>
          </p:cNvPicPr>
          <p:nvPr/>
        </p:nvPicPr>
        <p:blipFill>
          <a:blip r:embed="R8f8a2f3142354b2a">
            <a:extLst>
              <a:ext uri="{96DAC541-7B7A-43D3-8B79-37D633B846F1}">
                <asvg:svgBlip xmlns:asvg="http://schemas.microsoft.com/office/drawing/2016/SVG/main" r:embed="Rf3d068cb4368472f"/>
              </a:ext>
            </a:extLst>
          </a:blip>
          <a:stretch>
            <a:fillRect/>
          </a:stretch>
        </p:blipFill>
        <p:spPr>
          <a:xfrm>
            <a:off x="10191719" y="4794767"/>
            <a:ext cx="1077217" cy="1077217"/>
          </a:xfrm>
          <a:prstGeom prst="rect">
            <a:avLst/>
          </a:prstGeom>
        </p:spPr>
      </p:pic>
      <p:pic>
        <p:nvPicPr>
          <p:cNvPr id="30" name="Graphic 29" descr="Newspaper with solid fill">
            <a:extLst>
              <a:ext uri="{FF2B5EF4-FFF2-40B4-BE49-F238E27FC236}">
                <a16:creationId xmlns:a16="http://schemas.microsoft.com/office/drawing/2014/main" id="{A679050E-C776-3584-CC06-56226F8D0937}"/>
              </a:ext>
            </a:extLst>
          </p:cNvPr>
          <p:cNvPicPr>
            <a:picLocks noChangeAspect="1"/>
          </p:cNvPicPr>
          <p:nvPr/>
        </p:nvPicPr>
        <p:blipFill>
          <a:blip r:embed="Ra3442fc6417c486d">
            <a:extLst>
              <a:ext uri="{96DAC541-7B7A-43D3-8B79-37D633B846F1}">
                <asvg:svgBlip xmlns:asvg="http://schemas.microsoft.com/office/drawing/2016/SVG/main" r:embed="R46976c3061734cc7"/>
              </a:ext>
            </a:extLst>
          </a:blip>
          <a:stretch>
            <a:fillRect/>
          </a:stretch>
        </p:blipFill>
        <p:spPr>
          <a:xfrm>
            <a:off x="7104255" y="4796886"/>
            <a:ext cx="1077217" cy="1077217"/>
          </a:xfrm>
          <a:prstGeom prst="rect">
            <a:avLst/>
          </a:prstGeom>
        </p:spPr>
      </p:pic>
    </p:spTree>
    <p:extLst>
      <p:ext uri="{BB962C8B-B14F-4D97-AF65-F5344CB8AC3E}">
        <p14:creationId xmlns:p14="http://schemas.microsoft.com/office/powerpoint/2010/main" val="262699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2D6E-2945-651F-09EC-B3EB82668941}"/>
              </a:ext>
            </a:extLst>
          </p:cNvPr>
          <p:cNvSpPr>
            <a:spLocks noGrp="1"/>
          </p:cNvSpPr>
          <p:nvPr>
            <p:ph type="ctrTitle"/>
          </p:nvPr>
        </p:nvSpPr>
        <p:spPr/>
        <p:txBody>
          <a:bodyPr/>
          <a:lstStyle/>
          <a:p>
            <a:r>
              <a:rPr lang="en-US" b="1">
                <a:solidFill>
                  <a:srgbClr val="002060"/>
                </a:solidFill>
              </a:rPr>
              <a:t>Healthcare Systems Support Branch (HSSB) Overview</a:t>
            </a:r>
          </a:p>
        </p:txBody>
      </p:sp>
      <p:sp>
        <p:nvSpPr>
          <p:cNvPr id="3" name="Subtitle 2">
            <a:extLst>
              <a:ext uri="{FF2B5EF4-FFF2-40B4-BE49-F238E27FC236}">
                <a16:creationId xmlns:a16="http://schemas.microsoft.com/office/drawing/2014/main" id="{F7752981-FA3F-B105-0A60-6E694739E6FB}"/>
              </a:ext>
            </a:extLst>
          </p:cNvPr>
          <p:cNvSpPr>
            <a:spLocks noGrp="1"/>
          </p:cNvSpPr>
          <p:nvPr>
            <p:ph type="subTitle" idx="1"/>
          </p:nvPr>
        </p:nvSpPr>
        <p:spPr/>
        <p:txBody>
          <a:bodyPr/>
          <a:lstStyle/>
          <a:p>
            <a:r>
              <a:rPr lang="en-US">
                <a:solidFill>
                  <a:srgbClr val="002060"/>
                </a:solidFill>
              </a:rPr>
              <a:t>By: Asad Ghafoor, MPH</a:t>
            </a:r>
          </a:p>
          <a:p>
            <a:r>
              <a:rPr lang="en-US">
                <a:solidFill>
                  <a:srgbClr val="002060"/>
                </a:solidFill>
              </a:rPr>
              <a:t>Emergency Response Coordinator</a:t>
            </a:r>
          </a:p>
          <a:p>
            <a:r>
              <a:rPr lang="en-US">
                <a:solidFill>
                  <a:srgbClr val="002060"/>
                </a:solidFill>
              </a:rPr>
              <a:t>HSSB ICS Coordinator</a:t>
            </a:r>
          </a:p>
        </p:txBody>
      </p:sp>
    </p:spTree>
    <p:extLst>
      <p:ext uri="{BB962C8B-B14F-4D97-AF65-F5344CB8AC3E}">
        <p14:creationId xmlns:p14="http://schemas.microsoft.com/office/powerpoint/2010/main" val="1779599927"/>
      </p:ext>
    </p:extLst>
  </p:cSld>
  <p:clrMapOvr>
    <a:masterClrMapping/>
  </p:clrMapOvr>
</p:sld>
</file>

<file path=docProps/app.xml><?xml version="1.0" encoding="utf-8"?>
<Properties xmlns="http://schemas.openxmlformats.org/officeDocument/2006/extended-properties" xmlns:vt="http://schemas.openxmlformats.org/officeDocument/2006/docPropsVTypes">
  <TotalTime>964</TotalTime>
  <Words>182</Words>
  <Application>Microsoft Macintosh PowerPoint</Application>
  <PresentationFormat>Widescreen</PresentationFormat>
  <Paragraphs>37</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NYC Department of Health and Mental Hygiene</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creator>Al Villacara</dc:creator>
  <lastModifiedBy>Sabah Hashmi</lastModifiedBy>
  <revision>2</revision>
  <dcterms:created xsi:type="dcterms:W3CDTF">2025-04-24T14:47:36.0000000Z</dcterms:created>
  <dcterms:modified xsi:type="dcterms:W3CDTF">2025-05-22T13:38:51.9750000Z</dcterms:modified>
</coreProperties>
</file>