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jpg" ContentType="image/jpeg"/>
  <Default Extension="wdp" ContentType="image/vnd.ms-photo"/>
  <Default Extension="svg" ContentType="image/svg+xml"/>
  <Default Extension="image" ContentType="image/jpg"/>
  <Default Extension="rels" ContentType="application/vnd.openxmlformats-package.relationships+xml"/>
  <Override PartName="/ppt/handoutMasters/handoutMaster1.xml" ContentType="application/vnd.openxmlformats-officedocument.presentationml.handoutMaster+xml"/>
  <Override PartName="/ppt/handoutMasters/theme/theme1.xml" ContentType="application/vnd.openxmlformats-officedocument.theme+xml"/>
  <Override PartName="/ppt/notesMasters/notesMaster1.xml" ContentType="application/vnd.openxmlformats-officedocument.presentationml.notesMaster+xml"/>
  <Override PartName="/ppt/notesMasters/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3.xml" ContentType="application/vnd.openxmlformats-officedocument.theme+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Masters/theme/theme4.xml" ContentType="application/vnd.openxmlformats-officedocument.theme+xml"/>
  <Override PartName="/ppt/slideLayouts/slideLayout35.xml" ContentType="application/vnd.openxmlformats-officedocument.presentationml.slideLayout+xml"/>
  <Override PartName="/ppt/slideLayouts/slideLayout37.xml" ContentType="application/vnd.openxmlformats-officedocument.presentationml.slideLayout+xml"/>
  <Override PartName="/ppt/slideMasters/slideMaster3.xml" ContentType="application/vnd.openxmlformats-officedocument.presentationml.slideMaster+xml"/>
  <Override PartName="/ppt/slideMasters/theme/theme5.xml" ContentType="application/vnd.openxmlformats-officedocument.theme+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3.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slides/slide4.xml" ContentType="application/vnd.openxmlformats-officedocument.presentationml.slide+xml"/>
  <Override PartName="/ppt/notesSlides/notesSlide2.xml" ContentType="application/vnd.openxmlformats-officedocument.presentationml.notes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Slides/notesSlide3.xml" ContentType="application/vnd.openxmlformats-officedocument.presentationml.notes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Slides/notesSlide4.xml" ContentType="application/vnd.openxmlformats-officedocument.presentationml.notesSlide+xml"/>
  <Override PartName="/ppt/slides/slide19.xml" ContentType="application/vnd.openxmlformats-officedocument.presentationml.slide+xml"/>
  <Override PartName="/ppt/tableStyles.xml" ContentType="application/vnd.openxmlformats-officedocument.presentationml.tableStyles+xml"/>
  <Override PartName="/ppt/slides/slide20.xml" ContentType="application/vnd.openxmlformats-officedocument.presentationml.slide+xml"/>
  <Override PartName="/ppt/notesSlides/notesSlide5.xml" ContentType="application/vnd.openxmlformats-officedocument.presentationml.notes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Slides/notesSlide6.xml" ContentType="application/vnd.openxmlformats-officedocument.presentationml.notes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Slides/notesSlide7.xml" ContentType="application/vnd.openxmlformats-officedocument.presentationml.notes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Slides/notesSlide8.xml" ContentType="application/vnd.openxmlformats-officedocument.presentationml.notesSlide+xml"/>
  <Override PartName="/ppt/slides/slide40.xml" ContentType="application/vnd.openxmlformats-officedocument.presentationml.slide+xml"/>
  <Override PartName="/ppt/notesSlides/notesSlide9.xml" ContentType="application/vnd.openxmlformats-officedocument.presentationml.notesSlide+xml"/>
  <Override PartName="/ppt/slides/slide41.xml" ContentType="application/vnd.openxmlformats-officedocument.presentationml.slide+xml"/>
  <Override PartName="/ppt/notesSlides/notesSlide10.xml" ContentType="application/vnd.openxmlformats-officedocument.presentationml.notesSlide+xml"/>
  <Override PartName="/ppt/slides/slide42.xml" ContentType="application/vnd.openxmlformats-officedocument.presentationml.slide+xml"/>
  <Override PartName="/ppt/slides/slide43.xml" ContentType="application/vnd.openxmlformats-officedocument.presentationml.slide+xml"/>
  <Override PartName="/ppt/slides/charts/chart1.xml" ContentType="application/vnd.openxmlformats-officedocument.drawingml.chart+xml"/>
  <Override PartName="/ppt/slides/charts/colors.xml" ContentType="application/vnd.ms-office.chartcolorstyle+xml"/>
  <Override PartName="/ppt/slides/charts/style.xml" ContentType="application/vnd.ms-office.chartstyle+xml"/>
  <Override PartName="/ppt/slides/slide44.xml" ContentType="application/vnd.openxmlformats-officedocument.presentationml.slide+xml"/>
  <Override PartName="/ppt/slides/charts/chart2.xml" ContentType="application/vnd.openxmlformats-officedocument.drawingml.chart+xml"/>
  <Override PartName="/ppt/slides/charts/colors2.xml" ContentType="application/vnd.ms-office.chartcolorstyle+xml"/>
  <Override PartName="/ppt/slides/charts/style2.xml" ContentType="application/vnd.ms-office.chartstyle+xml"/>
  <Override PartName="/ppt/slides/slide45.xml" ContentType="application/vnd.openxmlformats-officedocument.presentationml.slide+xml"/>
  <Override PartName="/ppt/slides/charts/chart3.xml" ContentType="application/vnd.openxmlformats-officedocument.drawingml.chart+xml"/>
  <Override PartName="/ppt/slides/charts/colors3.xml" ContentType="application/vnd.ms-office.chartcolorstyle+xml"/>
  <Override PartName="/ppt/slides/charts/style3.xml" ContentType="application/vnd.ms-office.chartstyle+xml"/>
  <Override PartName="/ppt/slides/slide46.xml" ContentType="application/vnd.openxmlformats-officedocument.presentationml.slide+xml"/>
  <Override PartName="/ppt/slides/charts/chart4.xml" ContentType="application/vnd.openxmlformats-officedocument.drawingml.chart+xml"/>
  <Override PartName="/ppt/slides/charts/colors4.xml" ContentType="application/vnd.ms-office.chartcolorstyle+xml"/>
  <Override PartName="/ppt/slides/charts/style4.xml" ContentType="application/vnd.ms-office.chartstyle+xml"/>
  <Override PartName="/ppt/slides/slide47.xml" ContentType="application/vnd.openxmlformats-officedocument.presentationml.slide+xml"/>
  <Override PartName="/ppt/slides/charts/chart5.xml" ContentType="application/vnd.openxmlformats-officedocument.drawingml.chart+xml"/>
  <Override PartName="/ppt/slides/charts/colors5.xml" ContentType="application/vnd.ms-office.chartcolorstyle+xml"/>
  <Override PartName="/ppt/slides/charts/style5.xml" ContentType="application/vnd.ms-office.chartstyle+xml"/>
  <Override PartName="/ppt/slides/slide48.xml" ContentType="application/vnd.openxmlformats-officedocument.presentationml.slide+xml"/>
  <Override PartName="/ppt/slides/charts/chart6.xml" ContentType="application/vnd.openxmlformats-officedocument.drawingml.chart+xml"/>
  <Override PartName="/ppt/slides/charts/colors6.xml" ContentType="application/vnd.ms-office.chartcolorstyle+xml"/>
  <Override PartName="/ppt/slides/charts/style6.xml" ContentType="application/vnd.ms-office.chartstyle+xml"/>
  <Override PartName="/ppt/slides/charts/chart7.xml" ContentType="application/vnd.openxmlformats-officedocument.drawingml.chart+xml"/>
  <Override PartName="/ppt/slides/charts/colors7.xml" ContentType="application/vnd.ms-office.chartcolorstyle+xml"/>
  <Override PartName="/ppt/slides/charts/style7.xml" ContentType="application/vnd.ms-office.chartstyle+xml"/>
  <Override PartName="/ppt/slides/slide49.xml" ContentType="application/vnd.openxmlformats-officedocument.presentationml.slide+xml"/>
  <Override PartName="/ppt/slides/charts/chart8.xml" ContentType="application/vnd.openxmlformats-officedocument.drawingml.chart+xml"/>
  <Override PartName="/ppt/slides/charts/colors8.xml" ContentType="application/vnd.ms-office.chartcolorstyle+xml"/>
  <Override PartName="/ppt/slides/charts/style8.xml" ContentType="application/vnd.ms-office.chartstyle+xml"/>
  <Override PartName="/ppt/slides/slide50.xml" ContentType="application/vnd.openxmlformats-officedocument.presentationml.slide+xml"/>
  <Override PartName="/ppt/graphics/data1.xml" ContentType="application/vnd.openxmlformats-officedocument.drawingml.diagramData+xml"/>
  <Override PartName="/ppt/graphics/layout1.xml" ContentType="application/vnd.openxmlformats-officedocument.drawingml.diagramLayout+xml"/>
  <Override PartName="/ppt/graphics/quickStyle1.xml" ContentType="application/vnd.openxmlformats-officedocument.drawingml.diagramStyle+xml"/>
  <Override PartName="/ppt/graphics/colors1.xml" ContentType="application/vnd.openxmlformats-officedocument.drawingml.diagramColors+xml"/>
  <Override PartName="/ppt/slides/slide51.xml" ContentType="application/vnd.openxmlformats-officedocument.presentationml.slide+xml"/>
  <Override PartName="/ppt/notesSlides/notesSlide11.xml" ContentType="application/vnd.openxmlformats-officedocument.presentationml.notesSlide+xml"/>
  <Override PartName="/ppt/slides/slide52.xml" ContentType="application/vnd.openxmlformats-officedocument.presentationml.slide+xml"/>
  <Override PartName="/ppt/notesSlides/notesSlide12.xml" ContentType="application/vnd.openxmlformats-officedocument.presentationml.notesSlide+xml"/>
  <Override PartName="/ppt/slides/slide53.xml" ContentType="application/vnd.openxmlformats-officedocument.presentationml.slide+xml"/>
  <Override PartName="/ppt/notesSlides/notesSlide13.xml" ContentType="application/vnd.openxmlformats-officedocument.presentationml.notes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Masters/slideMaster4.xml" ContentType="application/vnd.openxmlformats-officedocument.presentationml.slideMaster+xml"/>
  <Override PartName="/ppt/slideMasters/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officeDocument/2006/relationships/officeDocument" Target="/ppt/presentation.xml" Id="Raffe4e61288449d5" /><Relationship Type="http://schemas.openxmlformats.org/package/2006/relationships/metadata/core-properties" Target="/docProps/core.xml" Id="R7ab8676761d844d9" /><Relationship Type="http://schemas.openxmlformats.org/officeDocument/2006/relationships/extended-properties" Target="/docProps/app.xml" Id="Rf33a4d587db543eb" /><Relationship Type="http://schemas.openxmlformats.org/officeDocument/2006/relationships/custom-properties" Target="/docProps/custom.xml" Id="Rb6002991fdd14e4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0d4c1f76f4e04a5c"/>
    <p:sldMasterId id="2147483662" r:id="R897b0f0151dd4790"/>
    <p:sldMasterId id="2147483687" r:id="R3daca5aebf1c4282"/>
    <p:sldMasterId id="2147483717" r:id="Re3affbd7f7204497"/>
  </p:sldMasterIdLst>
  <p:notesMasterIdLst>
    <p:notesMasterId r:id="Rc41302b9d8d743e5"/>
  </p:notesMasterIdLst>
  <p:handoutMasterIdLst>
    <p:handoutMasterId r:id="R7e2d46c8e4eb408c"/>
  </p:handoutMasterIdLst>
  <p:sldIdLst>
    <p:sldId id="256" r:id="Re4e1415f279f40d0"/>
    <p:sldId id="257" r:id="R01fb664306b44ea7"/>
    <p:sldId id="258" r:id="Rc79781756c934845"/>
    <p:sldId id="259" r:id="R5be50f602efc4a16"/>
    <p:sldId id="260" r:id="Rd63cf7f97b14402b"/>
    <p:sldId id="261" r:id="Re9f3ce83fca147b8"/>
    <p:sldId id="262" r:id="R2d6ce5ba60be4064"/>
    <p:sldId id="263" r:id="R0717a13874264e21"/>
    <p:sldId id="264" r:id="Rc6b955959c3c48d2"/>
    <p:sldId id="265" r:id="R995d53c95418439c"/>
    <p:sldId id="266" r:id="Rebfbc8fe3eb34358"/>
    <p:sldId id="267" r:id="Ra718b35c13924deb"/>
    <p:sldId id="268" r:id="R8543c3c76e84439a"/>
    <p:sldId id="269" r:id="Rc1a9903ebc0c4fae"/>
    <p:sldId id="270" r:id="Rfd3d8a45b5274b81"/>
    <p:sldId id="271" r:id="R3e8aeb603c89473b"/>
    <p:sldId id="272" r:id="Rf8ea5cfee2494771"/>
    <p:sldId id="273" r:id="Re648cf0198584967"/>
    <p:sldId id="274" r:id="R9a728d93f3ce46e9"/>
    <p:sldId id="275" r:id="Red91849462cb406b"/>
    <p:sldId id="276" r:id="Raf77d6be4dba4aea"/>
    <p:sldId id="277" r:id="R5a12e951dad44ada"/>
    <p:sldId id="278" r:id="R9a23d240b9c948a6"/>
    <p:sldId id="279" r:id="Ree158bf1234b4190"/>
    <p:sldId id="280" r:id="R5489099f0c7a45a2"/>
    <p:sldId id="281" r:id="R4513aa2fdf5c4e8f"/>
    <p:sldId id="282" r:id="R847915d3cfce4814"/>
    <p:sldId id="283" r:id="R010edb0e7c7f48bf"/>
    <p:sldId id="284" r:id="Ree88eb39390148aa"/>
    <p:sldId id="285" r:id="R2e3d17c4abcd4f5b"/>
    <p:sldId id="286" r:id="R410a6640363249b1"/>
    <p:sldId id="287" r:id="R0e30cea829474ad2"/>
    <p:sldId id="288" r:id="R17e525d112d94a90"/>
    <p:sldId id="289" r:id="Rcda481444f484198"/>
    <p:sldId id="290" r:id="R899c8db81dbb4be5"/>
    <p:sldId id="291" r:id="Raed5bf6679f048fe"/>
    <p:sldId id="292" r:id="R031b74689e25461e"/>
    <p:sldId id="293" r:id="R75f24c2cb7c249e6"/>
    <p:sldId id="294" r:id="R9b5df22473b34727"/>
    <p:sldId id="295" r:id="Rfb6d74bf16d34075"/>
    <p:sldId id="296" r:id="R894da5328d76407f"/>
    <p:sldId id="297" r:id="R4b51317780b544b2"/>
    <p:sldId id="298" r:id="Rfe6c9009bb7e492f"/>
    <p:sldId id="299" r:id="R51b21c2b1b66427f"/>
    <p:sldId id="300" r:id="Ra61f6007800749ec"/>
    <p:sldId id="301" r:id="R0bf481dbdebd4fde"/>
    <p:sldId id="302" r:id="Re11effaa3167484f"/>
    <p:sldId id="303" r:id="R25287d1972104088"/>
    <p:sldId id="304" r:id="R272cb5d53e4d4624"/>
    <p:sldId id="305" r:id="R9e4e7ff9c8084a88"/>
    <p:sldId id="306" r:id="R693134992c0f4ddb"/>
    <p:sldId id="307" r:id="R6f899436d1d0477b"/>
    <p:sldId id="308" r:id="R16040ed9bbdf456e"/>
    <p:sldId id="309" r:id="R275ba6b867a74cdf"/>
    <p:sldId id="310" r:id="R1bf5cdd0b2ac4c85"/>
    <p:sldId id="311" r:id="Ra0aefefc14644640"/>
    <p:sldId id="312" r:id="R860eeeeec7ab4415"/>
    <p:sldId id="313" r:id="Rc4da8eca2ebd4641"/>
    <p:sldId id="314" r:id="Re54fab24afbb4681"/>
    <p:sldId id="315" r:id="R154e978ee60c4aab"/>
    <p:sldId id="316" r:id="R8b667ebb4b8a4b83"/>
    <p:sldId id="317" r:id="Re535a548e4584285"/>
    <p:sldId id="318" r:id="Rd04b8c411e984dcf"/>
    <p:sldId id="319" r:id="Rf0b15a941465410e"/>
    <p:sldId id="320" r:id="Re647675ff741408f"/>
    <p:sldId id="321" r:id="Rff90e77bf6e54062"/>
    <p:sldId id="322" r:id="R8916840c87264fbf"/>
    <p:sldId id="323" r:id="R30103b82a9e34e46"/>
    <p:sldId id="324" r:id="R9d1d66e1117f4fbc"/>
    <p:sldId id="325" r:id="Rd02fc00b8c224e90"/>
    <p:sldId id="326" r:id="Rde29d111789f45f6"/>
    <p:sldId id="327" r:id="Rf0b56d09d38b4caf"/>
    <p:sldId id="328" r:id="Rd485c709b38c4c4f"/>
    <p:sldId id="329" r:id="R0909f6d5e10b44f1"/>
    <p:sldId id="330" r:id="R9db37565772e4fb5"/>
    <p:sldId id="331" r:id="Rb5acb9b8f2824fba"/>
    <p:sldId id="332" r:id="R593e734bbba64acf"/>
    <p:sldId id="333" r:id="Raf5e50e58dfa45a0"/>
    <p:sldId id="334" r:id="R5261a898ddc940cf"/>
    <p:sldId id="335" r:id="Rc4c8e4293a15462f"/>
    <p:sldId id="336" r:id="Rf3fa35513ba741c6"/>
    <p:sldId id="337" r:id="R8b30c67833194f61"/>
    <p:sldId id="338" r:id="R4a4eb394a07b4051"/>
    <p:sldId id="339" r:id="R93cc1d66f5ab4de1"/>
    <p:sldId id="340" r:id="R21cf2fb4d6854240"/>
    <p:sldId id="341" r:id="Rb84d63f5a5a44fa6"/>
    <p:sldId id="342" r:id="Ra44da9b352dd4975"/>
    <p:sldId id="343" r:id="R5dc3da38d5d544fd"/>
    <p:sldId id="344" r:id="R0d87529099514865"/>
    <p:sldId id="345" r:id="R82e23e22d08c4093"/>
    <p:sldId id="346" r:id="R3b5a4b7ad0d445dd"/>
    <p:sldId id="347" r:id="R352b7389ba5641fd"/>
    <p:sldId id="348" r:id="Rb6a91e3626f1406d"/>
    <p:sldId id="349" r:id="Rdeb3304bf93d4346"/>
    <p:sldId id="350" r:id="Rb30d8737a47d4c46"/>
    <p:sldId id="351" r:id="R29d282a0e5b9415f"/>
    <p:sldId id="352" r:id="R51e6d25cd0474d9f"/>
    <p:sldId id="353" r:id="R4b8ee982430641c9"/>
    <p:sldId id="354" r:id="Rb6f0c92703834833"/>
    <p:sldId id="355" r:id="R1e204b220a94484a"/>
    <p:sldId id="356" r:id="R2160a182804d48ae"/>
    <p:sldId id="357" r:id="R413aa1be437d4c9c"/>
    <p:sldId id="358" r:id="R2d66ec98c13843e3"/>
    <p:sldId id="359" r:id="R5b814183008d442b"/>
    <p:sldId id="360" r:id="Rca16f476a2e349ff"/>
    <p:sldId id="361" r:id="R44f0ff6505124f7b"/>
    <p:sldId id="362" r:id="Rcdb61b2d1494445b"/>
    <p:sldId id="363" r:id="R488c1aa678c84741"/>
    <p:sldId id="364" r:id="R74130149401c41b9"/>
    <p:sldId id="365" r:id="Rfb04abf8021f4de0"/>
    <p:sldId id="366" r:id="R2664c4097bf6406d"/>
    <p:sldId id="367" r:id="R29e4c33213e0419f"/>
    <p:sldId id="368" r:id="R4079474cec6747a2"/>
    <p:sldId id="369" r:id="Rd6775499769c4543"/>
    <p:sldId id="370" r:id="R3a714d3ddaa44992"/>
    <p:sldId id="371" r:id="R4266485d989a473e"/>
    <p:sldId id="372" r:id="Rb4616801aa3148f4"/>
    <p:sldId id="373" r:id="R9b5d1145fb144379"/>
    <p:sldId id="374" r:id="R5d36c52cae5540df"/>
    <p:sldId id="375" r:id="Rd36d7989bab6431f"/>
    <p:sldId id="376" r:id="R5bdcb85e3d344cf3"/>
    <p:sldId id="377" r:id="Rae63c6b28c3249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EFEDE3"/>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12" autoAdjust="0"/>
  </p:normalViewPr>
  <p:slideViewPr>
    <p:cSldViewPr snapToGrid="0">
      <p:cViewPr varScale="1">
        <p:scale>
          <a:sx n="112" d="100"/>
          <a:sy n="112" d="100"/>
        </p:scale>
        <p:origin x="552"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280" y="72"/>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handoutMaster" Target="/ppt/handoutMasters/handoutMaster1.xml" Id="R7e2d46c8e4eb408c" /><Relationship Type="http://schemas.openxmlformats.org/officeDocument/2006/relationships/notesMaster" Target="/ppt/notesMasters/notesMaster1.xml" Id="Rc41302b9d8d743e5" /><Relationship Type="http://schemas.openxmlformats.org/officeDocument/2006/relationships/presProps" Target="/ppt/presProps.xml" Id="Ra2ef95f4b62d46e6" /><Relationship Type="http://schemas.openxmlformats.org/officeDocument/2006/relationships/viewProps" Target="/ppt/viewProps.xml" Id="Rc211c86965a44dae" /><Relationship Type="http://schemas.openxmlformats.org/officeDocument/2006/relationships/slideMaster" Target="/ppt/slideMasters/slideMaster1.xml" Id="R0d4c1f76f4e04a5c" /><Relationship Type="http://schemas.openxmlformats.org/officeDocument/2006/relationships/theme" Target="/ppt/slideMasters/theme/theme3.xml" Id="Rc713a44f31e646ca" /><Relationship Type="http://schemas.openxmlformats.org/officeDocument/2006/relationships/slideMaster" Target="/ppt/slideMasters/slideMaster2.xml" Id="R897b0f0151dd4790" /><Relationship Type="http://schemas.openxmlformats.org/officeDocument/2006/relationships/slideMaster" Target="/ppt/slideMasters/slideMaster3.xml" Id="R3daca5aebf1c4282" /><Relationship Type="http://schemas.openxmlformats.org/officeDocument/2006/relationships/slide" Target="/ppt/slides/slide1.xml" Id="Re4e1415f279f40d0" /><Relationship Type="http://schemas.openxmlformats.org/officeDocument/2006/relationships/slide" Target="/ppt/slides/slide2.xml" Id="R01fb664306b44ea7" /><Relationship Type="http://schemas.openxmlformats.org/officeDocument/2006/relationships/slide" Target="/ppt/slides/slide3.xml" Id="Rc79781756c934845" /><Relationship Type="http://schemas.openxmlformats.org/officeDocument/2006/relationships/slide" Target="/ppt/slides/slide4.xml" Id="R5be50f602efc4a16" /><Relationship Type="http://schemas.openxmlformats.org/officeDocument/2006/relationships/slide" Target="/ppt/slides/slide5.xml" Id="Rd63cf7f97b14402b" /><Relationship Type="http://schemas.openxmlformats.org/officeDocument/2006/relationships/slide" Target="/ppt/slides/slide6.xml" Id="Re9f3ce83fca147b8" /><Relationship Type="http://schemas.openxmlformats.org/officeDocument/2006/relationships/slide" Target="/ppt/slides/slide7.xml" Id="R2d6ce5ba60be4064" /><Relationship Type="http://schemas.openxmlformats.org/officeDocument/2006/relationships/slide" Target="/ppt/slides/slide8.xml" Id="R0717a13874264e21" /><Relationship Type="http://schemas.openxmlformats.org/officeDocument/2006/relationships/slide" Target="/ppt/slides/slide9.xml" Id="Rc6b955959c3c48d2" /><Relationship Type="http://schemas.openxmlformats.org/officeDocument/2006/relationships/slide" Target="/ppt/slides/slide10.xml" Id="R995d53c95418439c" /><Relationship Type="http://schemas.openxmlformats.org/officeDocument/2006/relationships/slide" Target="/ppt/slides/slide11.xml" Id="Rebfbc8fe3eb34358" /><Relationship Type="http://schemas.openxmlformats.org/officeDocument/2006/relationships/slide" Target="/ppt/slides/slide12.xml" Id="Ra718b35c13924deb" /><Relationship Type="http://schemas.openxmlformats.org/officeDocument/2006/relationships/slide" Target="/ppt/slides/slide13.xml" Id="R8543c3c76e84439a" /><Relationship Type="http://schemas.openxmlformats.org/officeDocument/2006/relationships/slide" Target="/ppt/slides/slide14.xml" Id="Rc1a9903ebc0c4fae" /><Relationship Type="http://schemas.openxmlformats.org/officeDocument/2006/relationships/slide" Target="/ppt/slides/slide15.xml" Id="Rfd3d8a45b5274b81" /><Relationship Type="http://schemas.openxmlformats.org/officeDocument/2006/relationships/slide" Target="/ppt/slides/slide16.xml" Id="R3e8aeb603c89473b" /><Relationship Type="http://schemas.openxmlformats.org/officeDocument/2006/relationships/slide" Target="/ppt/slides/slide17.xml" Id="Rf8ea5cfee2494771" /><Relationship Type="http://schemas.openxmlformats.org/officeDocument/2006/relationships/slide" Target="/ppt/slides/slide18.xml" Id="Re648cf0198584967" /><Relationship Type="http://schemas.openxmlformats.org/officeDocument/2006/relationships/slide" Target="/ppt/slides/slide19.xml" Id="R9a728d93f3ce46e9" /><Relationship Type="http://schemas.openxmlformats.org/officeDocument/2006/relationships/tableStyles" Target="/ppt/tableStyles.xml" Id="R999e273093b44a0c" /><Relationship Type="http://schemas.openxmlformats.org/officeDocument/2006/relationships/slide" Target="/ppt/slides/slide20.xml" Id="Red91849462cb406b" /><Relationship Type="http://schemas.openxmlformats.org/officeDocument/2006/relationships/slide" Target="/ppt/slides/slide21.xml" Id="Raf77d6be4dba4aea" /><Relationship Type="http://schemas.openxmlformats.org/officeDocument/2006/relationships/slide" Target="/ppt/slides/slide22.xml" Id="R5a12e951dad44ada" /><Relationship Type="http://schemas.openxmlformats.org/officeDocument/2006/relationships/slide" Target="/ppt/slides/slide23.xml" Id="R9a23d240b9c948a6" /><Relationship Type="http://schemas.openxmlformats.org/officeDocument/2006/relationships/slide" Target="/ppt/slides/slide24.xml" Id="Ree158bf1234b4190" /><Relationship Type="http://schemas.openxmlformats.org/officeDocument/2006/relationships/slide" Target="/ppt/slides/slide25.xml" Id="R5489099f0c7a45a2" /><Relationship Type="http://schemas.openxmlformats.org/officeDocument/2006/relationships/slide" Target="/ppt/slides/slide26.xml" Id="R4513aa2fdf5c4e8f" /><Relationship Type="http://schemas.openxmlformats.org/officeDocument/2006/relationships/slide" Target="/ppt/slides/slide27.xml" Id="R847915d3cfce4814" /><Relationship Type="http://schemas.openxmlformats.org/officeDocument/2006/relationships/slide" Target="/ppt/slides/slide28.xml" Id="R010edb0e7c7f48bf" /><Relationship Type="http://schemas.openxmlformats.org/officeDocument/2006/relationships/slide" Target="/ppt/slides/slide29.xml" Id="Ree88eb39390148aa" /><Relationship Type="http://schemas.openxmlformats.org/officeDocument/2006/relationships/slide" Target="/ppt/slides/slide30.xml" Id="R2e3d17c4abcd4f5b" /><Relationship Type="http://schemas.openxmlformats.org/officeDocument/2006/relationships/slide" Target="/ppt/slides/slide31.xml" Id="R410a6640363249b1" /><Relationship Type="http://schemas.openxmlformats.org/officeDocument/2006/relationships/slide" Target="/ppt/slides/slide32.xml" Id="R0e30cea829474ad2" /><Relationship Type="http://schemas.openxmlformats.org/officeDocument/2006/relationships/slide" Target="/ppt/slides/slide33.xml" Id="R17e525d112d94a90" /><Relationship Type="http://schemas.openxmlformats.org/officeDocument/2006/relationships/slide" Target="/ppt/slides/slide34.xml" Id="Rcda481444f484198" /><Relationship Type="http://schemas.openxmlformats.org/officeDocument/2006/relationships/slide" Target="/ppt/slides/slide35.xml" Id="R899c8db81dbb4be5" /><Relationship Type="http://schemas.openxmlformats.org/officeDocument/2006/relationships/slide" Target="/ppt/slides/slide36.xml" Id="Raed5bf6679f048fe" /><Relationship Type="http://schemas.openxmlformats.org/officeDocument/2006/relationships/slide" Target="/ppt/slides/slide37.xml" Id="R031b74689e25461e" /><Relationship Type="http://schemas.openxmlformats.org/officeDocument/2006/relationships/slide" Target="/ppt/slides/slide38.xml" Id="R75f24c2cb7c249e6" /><Relationship Type="http://schemas.openxmlformats.org/officeDocument/2006/relationships/slide" Target="/ppt/slides/slide39.xml" Id="R9b5df22473b34727" /><Relationship Type="http://schemas.openxmlformats.org/officeDocument/2006/relationships/slide" Target="/ppt/slides/slide40.xml" Id="Rfb6d74bf16d34075" /><Relationship Type="http://schemas.openxmlformats.org/officeDocument/2006/relationships/slide" Target="/ppt/slides/slide41.xml" Id="R894da5328d76407f" /><Relationship Type="http://schemas.openxmlformats.org/officeDocument/2006/relationships/slide" Target="/ppt/slides/slide42.xml" Id="R4b51317780b544b2" /><Relationship Type="http://schemas.openxmlformats.org/officeDocument/2006/relationships/slide" Target="/ppt/slides/slide43.xml" Id="Rfe6c9009bb7e492f" /><Relationship Type="http://schemas.openxmlformats.org/officeDocument/2006/relationships/slide" Target="/ppt/slides/slide44.xml" Id="R51b21c2b1b66427f" /><Relationship Type="http://schemas.openxmlformats.org/officeDocument/2006/relationships/slide" Target="/ppt/slides/slide45.xml" Id="Ra61f6007800749ec" /><Relationship Type="http://schemas.openxmlformats.org/officeDocument/2006/relationships/slide" Target="/ppt/slides/slide46.xml" Id="R0bf481dbdebd4fde" /><Relationship Type="http://schemas.openxmlformats.org/officeDocument/2006/relationships/slide" Target="/ppt/slides/slide47.xml" Id="Re11effaa3167484f" /><Relationship Type="http://schemas.openxmlformats.org/officeDocument/2006/relationships/slide" Target="/ppt/slides/slide48.xml" Id="R25287d1972104088" /><Relationship Type="http://schemas.openxmlformats.org/officeDocument/2006/relationships/slide" Target="/ppt/slides/slide49.xml" Id="R272cb5d53e4d4624" /><Relationship Type="http://schemas.openxmlformats.org/officeDocument/2006/relationships/slide" Target="/ppt/slides/slide50.xml" Id="R9e4e7ff9c8084a88" /><Relationship Type="http://schemas.openxmlformats.org/officeDocument/2006/relationships/slide" Target="/ppt/slides/slide51.xml" Id="R693134992c0f4ddb" /><Relationship Type="http://schemas.openxmlformats.org/officeDocument/2006/relationships/slide" Target="/ppt/slides/slide52.xml" Id="R6f899436d1d0477b" /><Relationship Type="http://schemas.openxmlformats.org/officeDocument/2006/relationships/slide" Target="/ppt/slides/slide53.xml" Id="R16040ed9bbdf456e" /><Relationship Type="http://schemas.openxmlformats.org/officeDocument/2006/relationships/slide" Target="/ppt/slides/slide54.xml" Id="R275ba6b867a74cdf" /><Relationship Type="http://schemas.openxmlformats.org/officeDocument/2006/relationships/slide" Target="/ppt/slides/slide55.xml" Id="R1bf5cdd0b2ac4c85" /><Relationship Type="http://schemas.openxmlformats.org/officeDocument/2006/relationships/slide" Target="/ppt/slides/slide56.xml" Id="Ra0aefefc14644640" /><Relationship Type="http://schemas.openxmlformats.org/officeDocument/2006/relationships/slide" Target="/ppt/slides/slide57.xml" Id="R860eeeeec7ab4415" /><Relationship Type="http://schemas.openxmlformats.org/officeDocument/2006/relationships/slide" Target="/ppt/slides/slide58.xml" Id="Rc4da8eca2ebd4641" /><Relationship Type="http://schemas.openxmlformats.org/officeDocument/2006/relationships/slide" Target="/ppt/slides/slide59.xml" Id="Re54fab24afbb4681" /><Relationship Type="http://schemas.openxmlformats.org/officeDocument/2006/relationships/slide" Target="/ppt/slides/slide60.xml" Id="R154e978ee60c4aab" /><Relationship Type="http://schemas.openxmlformats.org/officeDocument/2006/relationships/slideMaster" Target="/ppt/slideMasters/slideMaster4.xml" Id="Re3affbd7f7204497" /><Relationship Type="http://schemas.openxmlformats.org/officeDocument/2006/relationships/slide" Target="/ppt/slides/slide61.xml" Id="R8b667ebb4b8a4b83" /><Relationship Type="http://schemas.openxmlformats.org/officeDocument/2006/relationships/slide" Target="/ppt/slides/slide62.xml" Id="Re535a548e4584285" /><Relationship Type="http://schemas.openxmlformats.org/officeDocument/2006/relationships/slide" Target="/ppt/slides/slide63.xml" Id="Rd04b8c411e984dcf" /><Relationship Type="http://schemas.openxmlformats.org/officeDocument/2006/relationships/slide" Target="/ppt/slides/slide64.xml" Id="Rf0b15a941465410e" /><Relationship Type="http://schemas.openxmlformats.org/officeDocument/2006/relationships/slide" Target="/ppt/slides/slide65.xml" Id="Re647675ff741408f" /><Relationship Type="http://schemas.openxmlformats.org/officeDocument/2006/relationships/slide" Target="/ppt/slides/slide66.xml" Id="Rff90e77bf6e54062" /><Relationship Type="http://schemas.openxmlformats.org/officeDocument/2006/relationships/slide" Target="/ppt/slides/slide67.xml" Id="R8916840c87264fbf" /><Relationship Type="http://schemas.openxmlformats.org/officeDocument/2006/relationships/slide" Target="/ppt/slides/slide68.xml" Id="R30103b82a9e34e46" /><Relationship Type="http://schemas.openxmlformats.org/officeDocument/2006/relationships/slide" Target="/ppt/slides/slide69.xml" Id="R9d1d66e1117f4fbc" /><Relationship Type="http://schemas.openxmlformats.org/officeDocument/2006/relationships/slide" Target="/ppt/slides/slide70.xml" Id="Rd02fc00b8c224e90" /><Relationship Type="http://schemas.openxmlformats.org/officeDocument/2006/relationships/slide" Target="/ppt/slides/slide71.xml" Id="Rde29d111789f45f6" /><Relationship Type="http://schemas.openxmlformats.org/officeDocument/2006/relationships/slide" Target="/ppt/slides/slide72.xml" Id="Rf0b56d09d38b4caf" /><Relationship Type="http://schemas.openxmlformats.org/officeDocument/2006/relationships/slide" Target="/ppt/slides/slide73.xml" Id="Rd485c709b38c4c4f" /><Relationship Type="http://schemas.openxmlformats.org/officeDocument/2006/relationships/slide" Target="/ppt/slides/slide74.xml" Id="R0909f6d5e10b44f1" /><Relationship Type="http://schemas.openxmlformats.org/officeDocument/2006/relationships/slide" Target="/ppt/slides/slide75.xml" Id="R9db37565772e4fb5" /><Relationship Type="http://schemas.openxmlformats.org/officeDocument/2006/relationships/slide" Target="/ppt/slides/slide76.xml" Id="Rb5acb9b8f2824fba" /><Relationship Type="http://schemas.openxmlformats.org/officeDocument/2006/relationships/slide" Target="/ppt/slides/slide77.xml" Id="R593e734bbba64acf" /><Relationship Type="http://schemas.openxmlformats.org/officeDocument/2006/relationships/slide" Target="/ppt/slides/slide78.xml" Id="Raf5e50e58dfa45a0" /><Relationship Type="http://schemas.openxmlformats.org/officeDocument/2006/relationships/slide" Target="/ppt/slides/slide79.xml" Id="R5261a898ddc940cf" /><Relationship Type="http://schemas.openxmlformats.org/officeDocument/2006/relationships/slide" Target="/ppt/slides/slide80.xml" Id="Rc4c8e4293a15462f" /><Relationship Type="http://schemas.openxmlformats.org/officeDocument/2006/relationships/slide" Target="/ppt/slides/slide81.xml" Id="Rf3fa35513ba741c6" /><Relationship Type="http://schemas.openxmlformats.org/officeDocument/2006/relationships/slide" Target="/ppt/slides/slide82.xml" Id="R8b30c67833194f61" /><Relationship Type="http://schemas.openxmlformats.org/officeDocument/2006/relationships/slide" Target="/ppt/slides/slide83.xml" Id="R4a4eb394a07b4051" /><Relationship Type="http://schemas.openxmlformats.org/officeDocument/2006/relationships/slide" Target="/ppt/slides/slide84.xml" Id="R93cc1d66f5ab4de1" /><Relationship Type="http://schemas.openxmlformats.org/officeDocument/2006/relationships/slide" Target="/ppt/slides/slide85.xml" Id="R21cf2fb4d6854240" /><Relationship Type="http://schemas.openxmlformats.org/officeDocument/2006/relationships/slide" Target="/ppt/slides/slide86.xml" Id="Rb84d63f5a5a44fa6" /><Relationship Type="http://schemas.openxmlformats.org/officeDocument/2006/relationships/slide" Target="/ppt/slides/slide87.xml" Id="Ra44da9b352dd4975" /><Relationship Type="http://schemas.openxmlformats.org/officeDocument/2006/relationships/slide" Target="/ppt/slides/slide88.xml" Id="R5dc3da38d5d544fd" /><Relationship Type="http://schemas.openxmlformats.org/officeDocument/2006/relationships/slide" Target="/ppt/slides/slide89.xml" Id="R0d87529099514865" /><Relationship Type="http://schemas.openxmlformats.org/officeDocument/2006/relationships/slide" Target="/ppt/slides/slide90.xml" Id="R82e23e22d08c4093" /><Relationship Type="http://schemas.openxmlformats.org/officeDocument/2006/relationships/slide" Target="/ppt/slides/slide91.xml" Id="R3b5a4b7ad0d445dd" /><Relationship Type="http://schemas.openxmlformats.org/officeDocument/2006/relationships/slide" Target="/ppt/slides/slide92.xml" Id="R352b7389ba5641fd" /><Relationship Type="http://schemas.openxmlformats.org/officeDocument/2006/relationships/slide" Target="/ppt/slides/slide93.xml" Id="Rb6a91e3626f1406d" /><Relationship Type="http://schemas.openxmlformats.org/officeDocument/2006/relationships/slide" Target="/ppt/slides/slide94.xml" Id="Rdeb3304bf93d4346" /><Relationship Type="http://schemas.openxmlformats.org/officeDocument/2006/relationships/slide" Target="/ppt/slides/slide95.xml" Id="Rb30d8737a47d4c46" /><Relationship Type="http://schemas.openxmlformats.org/officeDocument/2006/relationships/slide" Target="/ppt/slides/slide96.xml" Id="R29d282a0e5b9415f" /><Relationship Type="http://schemas.openxmlformats.org/officeDocument/2006/relationships/slide" Target="/ppt/slides/slide97.xml" Id="R51e6d25cd0474d9f" /><Relationship Type="http://schemas.openxmlformats.org/officeDocument/2006/relationships/slide" Target="/ppt/slides/slide98.xml" Id="R4b8ee982430641c9" /><Relationship Type="http://schemas.openxmlformats.org/officeDocument/2006/relationships/slide" Target="/ppt/slides/slide99.xml" Id="Rb6f0c92703834833" /><Relationship Type="http://schemas.openxmlformats.org/officeDocument/2006/relationships/slide" Target="/ppt/slides/slide100.xml" Id="R1e204b220a94484a" /><Relationship Type="http://schemas.openxmlformats.org/officeDocument/2006/relationships/slide" Target="/ppt/slides/slide101.xml" Id="R2160a182804d48ae" /><Relationship Type="http://schemas.openxmlformats.org/officeDocument/2006/relationships/slide" Target="/ppt/slides/slide102.xml" Id="R413aa1be437d4c9c" /><Relationship Type="http://schemas.openxmlformats.org/officeDocument/2006/relationships/slide" Target="/ppt/slides/slide103.xml" Id="R2d66ec98c13843e3" /><Relationship Type="http://schemas.openxmlformats.org/officeDocument/2006/relationships/slide" Target="/ppt/slides/slide104.xml" Id="R5b814183008d442b" /><Relationship Type="http://schemas.openxmlformats.org/officeDocument/2006/relationships/slide" Target="/ppt/slides/slide105.xml" Id="Rca16f476a2e349ff" /><Relationship Type="http://schemas.openxmlformats.org/officeDocument/2006/relationships/slide" Target="/ppt/slides/slide106.xml" Id="R44f0ff6505124f7b" /><Relationship Type="http://schemas.openxmlformats.org/officeDocument/2006/relationships/slide" Target="/ppt/slides/slide107.xml" Id="Rcdb61b2d1494445b" /><Relationship Type="http://schemas.openxmlformats.org/officeDocument/2006/relationships/slide" Target="/ppt/slides/slide108.xml" Id="R488c1aa678c84741" /><Relationship Type="http://schemas.openxmlformats.org/officeDocument/2006/relationships/slide" Target="/ppt/slides/slide109.xml" Id="R74130149401c41b9" /><Relationship Type="http://schemas.openxmlformats.org/officeDocument/2006/relationships/slide" Target="/ppt/slides/slide110.xml" Id="Rfb04abf8021f4de0" /><Relationship Type="http://schemas.openxmlformats.org/officeDocument/2006/relationships/slide" Target="/ppt/slides/slide111.xml" Id="R2664c4097bf6406d" /><Relationship Type="http://schemas.openxmlformats.org/officeDocument/2006/relationships/slide" Target="/ppt/slides/slide112.xml" Id="R29e4c33213e0419f" /><Relationship Type="http://schemas.openxmlformats.org/officeDocument/2006/relationships/slide" Target="/ppt/slides/slide113.xml" Id="R4079474cec6747a2" /><Relationship Type="http://schemas.openxmlformats.org/officeDocument/2006/relationships/slide" Target="/ppt/slides/slide114.xml" Id="Rd6775499769c4543" /><Relationship Type="http://schemas.openxmlformats.org/officeDocument/2006/relationships/slide" Target="/ppt/slides/slide115.xml" Id="R3a714d3ddaa44992" /><Relationship Type="http://schemas.openxmlformats.org/officeDocument/2006/relationships/slide" Target="/ppt/slides/slide116.xml" Id="R4266485d989a473e" /><Relationship Type="http://schemas.openxmlformats.org/officeDocument/2006/relationships/slide" Target="/ppt/slides/slide117.xml" Id="Rb4616801aa3148f4" /><Relationship Type="http://schemas.openxmlformats.org/officeDocument/2006/relationships/slide" Target="/ppt/slides/slide118.xml" Id="R9b5d1145fb144379" /><Relationship Type="http://schemas.openxmlformats.org/officeDocument/2006/relationships/slide" Target="/ppt/slides/slide119.xml" Id="R5d36c52cae5540df" /><Relationship Type="http://schemas.openxmlformats.org/officeDocument/2006/relationships/slide" Target="/ppt/slides/slide120.xml" Id="Rd36d7989bab6431f" /><Relationship Type="http://schemas.openxmlformats.org/officeDocument/2006/relationships/slide" Target="/ppt/slides/slide121.xml" Id="R5bdcb85e3d344cf3" /><Relationship Type="http://schemas.openxmlformats.org/officeDocument/2006/relationships/slide" Target="/ppt/slides/slide122.xml" Id="Rae63c6b28c324917" /></Relationships>
</file>

<file path=ppt/graphic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data1.xml><?xml version="1.0" encoding="utf-8"?>
<dgm:dataModel xmlns:dgm="http://schemas.openxmlformats.org/drawingml/2006/diagram" xmlns:a="http://schemas.openxmlformats.org/drawingml/2006/main">
  <dgm:ptLst>
    <dgm:pt modelId="{72660ACE-9AE8-4BC3-9CBA-B8D095FEA877}"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D7E5DD12-8D76-4D98-8372-B4EF68BCEC8B}">
      <dgm:prSet/>
      <dgm:spPr/>
      <dgm:t>
        <a:bodyPr/>
        <a:lstStyle/>
        <a:p>
          <a:r>
            <a:rPr lang="en-US"/>
            <a:t>Curriculum Development with CLI</a:t>
          </a:r>
        </a:p>
      </dgm:t>
    </dgm:pt>
    <dgm:pt modelId="{2D86E929-A6D9-4DF8-A978-CBCB7BD41351}" type="parTrans" cxnId="{25B84742-40A1-4A19-8C62-7FBC1C6410E1}">
      <dgm:prSet/>
      <dgm:spPr/>
      <dgm:t>
        <a:bodyPr/>
        <a:lstStyle/>
        <a:p>
          <a:endParaRPr lang="en-US"/>
        </a:p>
      </dgm:t>
    </dgm:pt>
    <dgm:pt modelId="{67D94F6A-77CA-4604-8D23-DBA62AC34239}" type="sibTrans" cxnId="{25B84742-40A1-4A19-8C62-7FBC1C6410E1}">
      <dgm:prSet/>
      <dgm:spPr/>
      <dgm:t>
        <a:bodyPr/>
        <a:lstStyle/>
        <a:p>
          <a:endParaRPr lang="en-US"/>
        </a:p>
      </dgm:t>
    </dgm:pt>
    <dgm:pt modelId="{8285B7F6-018C-473B-940E-62A9436EAFB9}">
      <dgm:prSet/>
      <dgm:spPr/>
      <dgm:t>
        <a:bodyPr/>
        <a:lstStyle/>
        <a:p>
          <a:r>
            <a:rPr lang="en-US"/>
            <a:t>Derive Pilot Target Audience (i.e. Associate Medical Director boot camp)</a:t>
          </a:r>
        </a:p>
      </dgm:t>
    </dgm:pt>
    <dgm:pt modelId="{79571E62-0E6F-4D34-9157-7E823F8E3915}" type="parTrans" cxnId="{5D98FCAF-B62B-4AB9-836F-44E1EB2FE4DD}">
      <dgm:prSet/>
      <dgm:spPr/>
      <dgm:t>
        <a:bodyPr/>
        <a:lstStyle/>
        <a:p>
          <a:endParaRPr lang="en-US"/>
        </a:p>
      </dgm:t>
    </dgm:pt>
    <dgm:pt modelId="{8043C6C0-0001-43BC-949E-EBDAF3903469}" type="sibTrans" cxnId="{5D98FCAF-B62B-4AB9-836F-44E1EB2FE4DD}">
      <dgm:prSet/>
      <dgm:spPr/>
      <dgm:t>
        <a:bodyPr/>
        <a:lstStyle/>
        <a:p>
          <a:endParaRPr lang="en-US"/>
        </a:p>
      </dgm:t>
    </dgm:pt>
    <dgm:pt modelId="{D685F40F-AE9C-413E-B904-DB3DF4653B74}">
      <dgm:prSet/>
      <dgm:spPr/>
      <dgm:t>
        <a:bodyPr/>
        <a:lstStyle/>
        <a:p>
          <a:r>
            <a:rPr lang="en-US"/>
            <a:t>Finalize Format</a:t>
          </a:r>
        </a:p>
      </dgm:t>
    </dgm:pt>
    <dgm:pt modelId="{A955779B-2E56-4F20-9A9C-A9006F2A1FE5}" type="parTrans" cxnId="{949173AF-3C1C-4D66-BCB9-D0DEA4B1B775}">
      <dgm:prSet/>
      <dgm:spPr/>
      <dgm:t>
        <a:bodyPr/>
        <a:lstStyle/>
        <a:p>
          <a:endParaRPr lang="en-US"/>
        </a:p>
      </dgm:t>
    </dgm:pt>
    <dgm:pt modelId="{33CD4E6A-3CFD-40EB-BD92-90376D89A644}" type="sibTrans" cxnId="{949173AF-3C1C-4D66-BCB9-D0DEA4B1B775}">
      <dgm:prSet/>
      <dgm:spPr/>
      <dgm:t>
        <a:bodyPr/>
        <a:lstStyle/>
        <a:p>
          <a:endParaRPr lang="en-US"/>
        </a:p>
      </dgm:t>
    </dgm:pt>
    <dgm:pt modelId="{9AD1248D-F74D-4289-B4C5-6D1A8D480D9B}">
      <dgm:prSet/>
      <dgm:spPr/>
      <dgm:t>
        <a:bodyPr/>
        <a:lstStyle/>
        <a:p>
          <a:r>
            <a:rPr lang="en-US"/>
            <a:t>Develop Feedback Survey</a:t>
          </a:r>
        </a:p>
      </dgm:t>
    </dgm:pt>
    <dgm:pt modelId="{10467F2C-7CF2-4910-92C6-B8B63B26CB8F}" type="parTrans" cxnId="{3EE2C23B-FB8E-4239-ABC6-1E9D5E4259DE}">
      <dgm:prSet/>
      <dgm:spPr/>
      <dgm:t>
        <a:bodyPr/>
        <a:lstStyle/>
        <a:p>
          <a:endParaRPr lang="en-US"/>
        </a:p>
      </dgm:t>
    </dgm:pt>
    <dgm:pt modelId="{8C3B5A1F-E131-4113-BC57-B2A0BDFCA0F0}" type="sibTrans" cxnId="{3EE2C23B-FB8E-4239-ABC6-1E9D5E4259DE}">
      <dgm:prSet/>
      <dgm:spPr/>
      <dgm:t>
        <a:bodyPr/>
        <a:lstStyle/>
        <a:p>
          <a:endParaRPr lang="en-US"/>
        </a:p>
      </dgm:t>
    </dgm:pt>
    <dgm:pt modelId="{C30DDE1D-880A-4821-BFD3-14A83DB6F86D}" type="pres">
      <dgm:prSet presAssocID="{72660ACE-9AE8-4BC3-9CBA-B8D095FEA877}" presName="vert0" presStyleCnt="0">
        <dgm:presLayoutVars>
          <dgm:dir/>
          <dgm:animOne val="branch"/>
          <dgm:animLvl val="lvl"/>
        </dgm:presLayoutVars>
      </dgm:prSet>
      <dgm:spPr/>
    </dgm:pt>
    <dgm:pt modelId="{197019AE-F42C-4494-A512-9C6BCE5D3C2A}" type="pres">
      <dgm:prSet presAssocID="{D7E5DD12-8D76-4D98-8372-B4EF68BCEC8B}" presName="thickLine" presStyleLbl="alignNode1" presStyleIdx="0" presStyleCnt="4"/>
      <dgm:spPr/>
    </dgm:pt>
    <dgm:pt modelId="{A3CFAFDB-4A26-4007-8BCD-7C8EF9936A42}" type="pres">
      <dgm:prSet presAssocID="{D7E5DD12-8D76-4D98-8372-B4EF68BCEC8B}" presName="horz1" presStyleCnt="0"/>
      <dgm:spPr/>
    </dgm:pt>
    <dgm:pt modelId="{C1392CA1-C617-4F9E-AEEF-53FE96E09818}" type="pres">
      <dgm:prSet presAssocID="{D7E5DD12-8D76-4D98-8372-B4EF68BCEC8B}" presName="tx1" presStyleLbl="revTx" presStyleIdx="0" presStyleCnt="4"/>
      <dgm:spPr/>
    </dgm:pt>
    <dgm:pt modelId="{857ECBAD-4174-4F3A-AE18-B72F28AD064A}" type="pres">
      <dgm:prSet presAssocID="{D7E5DD12-8D76-4D98-8372-B4EF68BCEC8B}" presName="vert1" presStyleCnt="0"/>
      <dgm:spPr/>
    </dgm:pt>
    <dgm:pt modelId="{B93B7B15-179E-4502-BFEB-A5A53B8BE762}" type="pres">
      <dgm:prSet presAssocID="{8285B7F6-018C-473B-940E-62A9436EAFB9}" presName="thickLine" presStyleLbl="alignNode1" presStyleIdx="1" presStyleCnt="4"/>
      <dgm:spPr/>
    </dgm:pt>
    <dgm:pt modelId="{527C3EF4-258A-46CF-A975-028838D137F7}" type="pres">
      <dgm:prSet presAssocID="{8285B7F6-018C-473B-940E-62A9436EAFB9}" presName="horz1" presStyleCnt="0"/>
      <dgm:spPr/>
    </dgm:pt>
    <dgm:pt modelId="{5A8E876F-1D09-4F5A-81C7-52CFD710AE19}" type="pres">
      <dgm:prSet presAssocID="{8285B7F6-018C-473B-940E-62A9436EAFB9}" presName="tx1" presStyleLbl="revTx" presStyleIdx="1" presStyleCnt="4"/>
      <dgm:spPr/>
    </dgm:pt>
    <dgm:pt modelId="{DBB2ED7E-5747-4682-AE66-188EB8752BEF}" type="pres">
      <dgm:prSet presAssocID="{8285B7F6-018C-473B-940E-62A9436EAFB9}" presName="vert1" presStyleCnt="0"/>
      <dgm:spPr/>
    </dgm:pt>
    <dgm:pt modelId="{FE4E4FD6-68DE-49D3-9389-367C12DD5F6E}" type="pres">
      <dgm:prSet presAssocID="{D685F40F-AE9C-413E-B904-DB3DF4653B74}" presName="thickLine" presStyleLbl="alignNode1" presStyleIdx="2" presStyleCnt="4"/>
      <dgm:spPr/>
    </dgm:pt>
    <dgm:pt modelId="{115C3B08-2C53-4C54-BC74-AA37993E0246}" type="pres">
      <dgm:prSet presAssocID="{D685F40F-AE9C-413E-B904-DB3DF4653B74}" presName="horz1" presStyleCnt="0"/>
      <dgm:spPr/>
    </dgm:pt>
    <dgm:pt modelId="{50C45C68-95EE-4702-BC3D-AA50B273827C}" type="pres">
      <dgm:prSet presAssocID="{D685F40F-AE9C-413E-B904-DB3DF4653B74}" presName="tx1" presStyleLbl="revTx" presStyleIdx="2" presStyleCnt="4"/>
      <dgm:spPr/>
    </dgm:pt>
    <dgm:pt modelId="{A55F2602-3AB2-4ECA-9E78-ACAD7C41CA68}" type="pres">
      <dgm:prSet presAssocID="{D685F40F-AE9C-413E-B904-DB3DF4653B74}" presName="vert1" presStyleCnt="0"/>
      <dgm:spPr/>
    </dgm:pt>
    <dgm:pt modelId="{80B52D07-E1F4-4259-AE24-0770EFDD8CD0}" type="pres">
      <dgm:prSet presAssocID="{9AD1248D-F74D-4289-B4C5-6D1A8D480D9B}" presName="thickLine" presStyleLbl="alignNode1" presStyleIdx="3" presStyleCnt="4"/>
      <dgm:spPr/>
    </dgm:pt>
    <dgm:pt modelId="{E070D575-AA7E-4589-815F-BAE5A40E1BC4}" type="pres">
      <dgm:prSet presAssocID="{9AD1248D-F74D-4289-B4C5-6D1A8D480D9B}" presName="horz1" presStyleCnt="0"/>
      <dgm:spPr/>
    </dgm:pt>
    <dgm:pt modelId="{448F3291-79EF-4D21-B0BD-21A38B79E229}" type="pres">
      <dgm:prSet presAssocID="{9AD1248D-F74D-4289-B4C5-6D1A8D480D9B}" presName="tx1" presStyleLbl="revTx" presStyleIdx="3" presStyleCnt="4"/>
      <dgm:spPr/>
    </dgm:pt>
    <dgm:pt modelId="{55C02069-02F4-4ED1-8923-B8FE179F7A51}" type="pres">
      <dgm:prSet presAssocID="{9AD1248D-F74D-4289-B4C5-6D1A8D480D9B}" presName="vert1" presStyleCnt="0"/>
      <dgm:spPr/>
    </dgm:pt>
  </dgm:ptLst>
  <dgm:cxnLst>
    <dgm:cxn modelId="{6BBA8317-C8D7-476F-B2A2-DE1864A77DA8}" type="presOf" srcId="{72660ACE-9AE8-4BC3-9CBA-B8D095FEA877}" destId="{C30DDE1D-880A-4821-BFD3-14A83DB6F86D}" srcOrd="0" destOrd="0" presId="urn:microsoft.com/office/officeart/2008/layout/LinedList"/>
    <dgm:cxn modelId="{3EE2C23B-FB8E-4239-ABC6-1E9D5E4259DE}" srcId="{72660ACE-9AE8-4BC3-9CBA-B8D095FEA877}" destId="{9AD1248D-F74D-4289-B4C5-6D1A8D480D9B}" srcOrd="3" destOrd="0" parTransId="{10467F2C-7CF2-4910-92C6-B8B63B26CB8F}" sibTransId="{8C3B5A1F-E131-4113-BC57-B2A0BDFCA0F0}"/>
    <dgm:cxn modelId="{25B84742-40A1-4A19-8C62-7FBC1C6410E1}" srcId="{72660ACE-9AE8-4BC3-9CBA-B8D095FEA877}" destId="{D7E5DD12-8D76-4D98-8372-B4EF68BCEC8B}" srcOrd="0" destOrd="0" parTransId="{2D86E929-A6D9-4DF8-A978-CBCB7BD41351}" sibTransId="{67D94F6A-77CA-4604-8D23-DBA62AC34239}"/>
    <dgm:cxn modelId="{92C1D17D-6831-47E4-9246-3E502ECBDDAC}" type="presOf" srcId="{9AD1248D-F74D-4289-B4C5-6D1A8D480D9B}" destId="{448F3291-79EF-4D21-B0BD-21A38B79E229}" srcOrd="0" destOrd="0" presId="urn:microsoft.com/office/officeart/2008/layout/LinedList"/>
    <dgm:cxn modelId="{949173AF-3C1C-4D66-BCB9-D0DEA4B1B775}" srcId="{72660ACE-9AE8-4BC3-9CBA-B8D095FEA877}" destId="{D685F40F-AE9C-413E-B904-DB3DF4653B74}" srcOrd="2" destOrd="0" parTransId="{A955779B-2E56-4F20-9A9C-A9006F2A1FE5}" sibTransId="{33CD4E6A-3CFD-40EB-BD92-90376D89A644}"/>
    <dgm:cxn modelId="{5D98FCAF-B62B-4AB9-836F-44E1EB2FE4DD}" srcId="{72660ACE-9AE8-4BC3-9CBA-B8D095FEA877}" destId="{8285B7F6-018C-473B-940E-62A9436EAFB9}" srcOrd="1" destOrd="0" parTransId="{79571E62-0E6F-4D34-9157-7E823F8E3915}" sibTransId="{8043C6C0-0001-43BC-949E-EBDAF3903469}"/>
    <dgm:cxn modelId="{24EF20BB-A4DC-4CAD-9D1E-8C60149CC335}" type="presOf" srcId="{D7E5DD12-8D76-4D98-8372-B4EF68BCEC8B}" destId="{C1392CA1-C617-4F9E-AEEF-53FE96E09818}" srcOrd="0" destOrd="0" presId="urn:microsoft.com/office/officeart/2008/layout/LinedList"/>
    <dgm:cxn modelId="{EFDB3AD3-846D-459C-8E4A-7FFFDDC20F8D}" type="presOf" srcId="{8285B7F6-018C-473B-940E-62A9436EAFB9}" destId="{5A8E876F-1D09-4F5A-81C7-52CFD710AE19}" srcOrd="0" destOrd="0" presId="urn:microsoft.com/office/officeart/2008/layout/LinedList"/>
    <dgm:cxn modelId="{D6F99DD7-99F4-4CFC-B2F5-624255D28397}" type="presOf" srcId="{D685F40F-AE9C-413E-B904-DB3DF4653B74}" destId="{50C45C68-95EE-4702-BC3D-AA50B273827C}" srcOrd="0" destOrd="0" presId="urn:microsoft.com/office/officeart/2008/layout/LinedList"/>
    <dgm:cxn modelId="{BA9FE0F7-B202-46EF-9BB1-834A9C1A0FED}" type="presParOf" srcId="{C30DDE1D-880A-4821-BFD3-14A83DB6F86D}" destId="{197019AE-F42C-4494-A512-9C6BCE5D3C2A}" srcOrd="0" destOrd="0" presId="urn:microsoft.com/office/officeart/2008/layout/LinedList"/>
    <dgm:cxn modelId="{E9DB3A49-C6BE-43EE-958E-8EB4DB5959B2}" type="presParOf" srcId="{C30DDE1D-880A-4821-BFD3-14A83DB6F86D}" destId="{A3CFAFDB-4A26-4007-8BCD-7C8EF9936A42}" srcOrd="1" destOrd="0" presId="urn:microsoft.com/office/officeart/2008/layout/LinedList"/>
    <dgm:cxn modelId="{E8F67185-88D4-464D-ACA7-D4BBC751A766}" type="presParOf" srcId="{A3CFAFDB-4A26-4007-8BCD-7C8EF9936A42}" destId="{C1392CA1-C617-4F9E-AEEF-53FE96E09818}" srcOrd="0" destOrd="0" presId="urn:microsoft.com/office/officeart/2008/layout/LinedList"/>
    <dgm:cxn modelId="{855C6E96-BD7C-4A8A-9D91-DDB890093494}" type="presParOf" srcId="{A3CFAFDB-4A26-4007-8BCD-7C8EF9936A42}" destId="{857ECBAD-4174-4F3A-AE18-B72F28AD064A}" srcOrd="1" destOrd="0" presId="urn:microsoft.com/office/officeart/2008/layout/LinedList"/>
    <dgm:cxn modelId="{93A68679-C634-4183-9EEA-FCC09A7BAEF8}" type="presParOf" srcId="{C30DDE1D-880A-4821-BFD3-14A83DB6F86D}" destId="{B93B7B15-179E-4502-BFEB-A5A53B8BE762}" srcOrd="2" destOrd="0" presId="urn:microsoft.com/office/officeart/2008/layout/LinedList"/>
    <dgm:cxn modelId="{98B1A996-B649-4B15-8CB9-899809E53CA9}" type="presParOf" srcId="{C30DDE1D-880A-4821-BFD3-14A83DB6F86D}" destId="{527C3EF4-258A-46CF-A975-028838D137F7}" srcOrd="3" destOrd="0" presId="urn:microsoft.com/office/officeart/2008/layout/LinedList"/>
    <dgm:cxn modelId="{076449B6-7971-4FCC-841B-909A9915FB54}" type="presParOf" srcId="{527C3EF4-258A-46CF-A975-028838D137F7}" destId="{5A8E876F-1D09-4F5A-81C7-52CFD710AE19}" srcOrd="0" destOrd="0" presId="urn:microsoft.com/office/officeart/2008/layout/LinedList"/>
    <dgm:cxn modelId="{23B09A03-085D-445B-844F-78F41CFADDAA}" type="presParOf" srcId="{527C3EF4-258A-46CF-A975-028838D137F7}" destId="{DBB2ED7E-5747-4682-AE66-188EB8752BEF}" srcOrd="1" destOrd="0" presId="urn:microsoft.com/office/officeart/2008/layout/LinedList"/>
    <dgm:cxn modelId="{82C0DB3B-D0D5-4074-8B25-A4E906223D22}" type="presParOf" srcId="{C30DDE1D-880A-4821-BFD3-14A83DB6F86D}" destId="{FE4E4FD6-68DE-49D3-9389-367C12DD5F6E}" srcOrd="4" destOrd="0" presId="urn:microsoft.com/office/officeart/2008/layout/LinedList"/>
    <dgm:cxn modelId="{12F0C7CC-0069-4A91-90E0-15B2CAE9C1FC}" type="presParOf" srcId="{C30DDE1D-880A-4821-BFD3-14A83DB6F86D}" destId="{115C3B08-2C53-4C54-BC74-AA37993E0246}" srcOrd="5" destOrd="0" presId="urn:microsoft.com/office/officeart/2008/layout/LinedList"/>
    <dgm:cxn modelId="{0EAB075C-8CC8-4407-BD53-8B97D6AC51A4}" type="presParOf" srcId="{115C3B08-2C53-4C54-BC74-AA37993E0246}" destId="{50C45C68-95EE-4702-BC3D-AA50B273827C}" srcOrd="0" destOrd="0" presId="urn:microsoft.com/office/officeart/2008/layout/LinedList"/>
    <dgm:cxn modelId="{414998BF-ABD7-47CC-9324-1F39935008F1}" type="presParOf" srcId="{115C3B08-2C53-4C54-BC74-AA37993E0246}" destId="{A55F2602-3AB2-4ECA-9E78-ACAD7C41CA68}" srcOrd="1" destOrd="0" presId="urn:microsoft.com/office/officeart/2008/layout/LinedList"/>
    <dgm:cxn modelId="{FCBE2A0A-ADB6-493D-8703-FCA92DA6C38F}" type="presParOf" srcId="{C30DDE1D-880A-4821-BFD3-14A83DB6F86D}" destId="{80B52D07-E1F4-4259-AE24-0770EFDD8CD0}" srcOrd="6" destOrd="0" presId="urn:microsoft.com/office/officeart/2008/layout/LinedList"/>
    <dgm:cxn modelId="{1D51070D-0A7B-43BB-9B07-5E33BA191CAE}" type="presParOf" srcId="{C30DDE1D-880A-4821-BFD3-14A83DB6F86D}" destId="{E070D575-AA7E-4589-815F-BAE5A40E1BC4}" srcOrd="7" destOrd="0" presId="urn:microsoft.com/office/officeart/2008/layout/LinedList"/>
    <dgm:cxn modelId="{58A4E2AA-BBEE-41E3-A0C7-539B727C36BC}" type="presParOf" srcId="{E070D575-AA7E-4589-815F-BAE5A40E1BC4}" destId="{448F3291-79EF-4D21-B0BD-21A38B79E229}" srcOrd="0" destOrd="0" presId="urn:microsoft.com/office/officeart/2008/layout/LinedList"/>
    <dgm:cxn modelId="{48FEA3EC-9693-4052-9C43-128ADBE93B91}" type="presParOf" srcId="{E070D575-AA7E-4589-815F-BAE5A40E1BC4}" destId="{55C02069-02F4-4ED1-8923-B8FE179F7A5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graphic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graphic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Relationships xmlns="http://schemas.openxmlformats.org/package/2006/relationships"><Relationship Type="http://schemas.openxmlformats.org/officeDocument/2006/relationships/theme" Target="/ppt/handoutMasters/theme/theme1.xml" Id="R44a1f4c5d58c47c9"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47F476-161E-4A04-A0FB-965A0EEB43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2E49AB-875B-42C8-941C-0DE0DBD2D3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66B955-9ABA-47D4-BA0F-43D209E6DE06}" type="datetimeFigureOut">
              <a:rPr lang="en-US"/>
              <a:t>5/13/2025</a:t>
            </a:fld>
            <a:endParaRPr lang="en-US" dirty="0"/>
          </a:p>
        </p:txBody>
      </p:sp>
      <p:sp>
        <p:nvSpPr>
          <p:cNvPr id="4" name="Footer Placeholder 3">
            <a:extLst>
              <a:ext uri="{FF2B5EF4-FFF2-40B4-BE49-F238E27FC236}">
                <a16:creationId xmlns:a16="http://schemas.microsoft.com/office/drawing/2014/main" id="{23EFBA4A-EC84-4A1C-951D-F76333FEE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085306-E124-4DA3-9455-10E28A78FE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FAA0D8-202C-4D3D-887A-429ECB6FFB65}" type="slidenum">
              <a:rPr lang="en-US"/>
              <a:t>‹#›</a:t>
            </a:fld>
            <a:endParaRPr lang="en-US" dirty="0"/>
          </a:p>
        </p:txBody>
      </p:sp>
    </p:spTree>
    <p:extLst>
      <p:ext uri="{BB962C8B-B14F-4D97-AF65-F5344CB8AC3E}">
        <p14:creationId xmlns:p14="http://schemas.microsoft.com/office/powerpoint/2010/main" val="2233406989"/>
      </p:ext>
    </p:extLst>
  </p:cSld>
  <p:clrMap bg1="lt1" tx1="dk1" bg2="lt2" tx2="dk2" accent1="accent1" accent2="accent2" accent3="accent3" accent4="accent4" accent5="accent5" accent6="accent6" hlink="hlink" folHlink="folHlink"/>
</p:handoutMaster>
</file>

<file path=ppt/handoutMasters/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notesMasters/_rels/notesMaster1.xml.rels>&#65279;<?xml version="1.0" encoding="utf-8"?><Relationships xmlns="http://schemas.openxmlformats.org/package/2006/relationships"><Relationship Type="http://schemas.openxmlformats.org/officeDocument/2006/relationships/theme" Target="/ppt/notesMasters/theme/theme2.xml" Id="R429bf2607daf4ee5"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432EA-8608-4848-8348-AF206B90F882}" type="datetimeFigureOut">
              <a:rPr lang="en-US"/>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DFC9F7-6537-452D-9AF4-E726AECFBEB3}" type="slidenum">
              <a:rPr lang="en-US"/>
              <a:t>‹#›</a:t>
            </a:fld>
            <a:endParaRPr lang="en-US"/>
          </a:p>
        </p:txBody>
      </p:sp>
    </p:spTree>
    <p:extLst>
      <p:ext uri="{BB962C8B-B14F-4D97-AF65-F5344CB8AC3E}">
        <p14:creationId xmlns:p14="http://schemas.microsoft.com/office/powerpoint/2010/main" val="184786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notesSlides/_rels/notesSlide1.xml.rels>&#65279;<?xml version="1.0" encoding="utf-8"?><Relationships xmlns="http://schemas.openxmlformats.org/package/2006/relationships"><Relationship Type="http://schemas.openxmlformats.org/officeDocument/2006/relationships/slide" Target="/ppt/slides/slide3.xml" Id="R85588dd391784a2f" /><Relationship Type="http://schemas.openxmlformats.org/officeDocument/2006/relationships/notesMaster" Target="/ppt/notesMasters/notesMaster1.xml" Id="Rcc76a373a0464992" /></Relationships>
</file>

<file path=ppt/notesSlides/_rels/notesSlide10.xml.rels>&#65279;<?xml version="1.0" encoding="utf-8"?><Relationships xmlns="http://schemas.openxmlformats.org/package/2006/relationships"><Relationship Type="http://schemas.openxmlformats.org/officeDocument/2006/relationships/slide" Target="/ppt/slides/slide41.xml" Id="R1af6d9ac873541f0" /><Relationship Type="http://schemas.openxmlformats.org/officeDocument/2006/relationships/notesMaster" Target="/ppt/notesMasters/notesMaster1.xml" Id="Rb9db9e1feb734357" /></Relationships>
</file>

<file path=ppt/notesSlides/_rels/notesSlide11.xml.rels>&#65279;<?xml version="1.0" encoding="utf-8"?><Relationships xmlns="http://schemas.openxmlformats.org/package/2006/relationships"><Relationship Type="http://schemas.openxmlformats.org/officeDocument/2006/relationships/slide" Target="/ppt/slides/slide51.xml" Id="R369574b041264e33" /><Relationship Type="http://schemas.openxmlformats.org/officeDocument/2006/relationships/notesMaster" Target="/ppt/notesMasters/notesMaster1.xml" Id="R83f59acbfe844531" /></Relationships>
</file>

<file path=ppt/notesSlides/_rels/notesSlide12.xml.rels>&#65279;<?xml version="1.0" encoding="utf-8"?><Relationships xmlns="http://schemas.openxmlformats.org/package/2006/relationships"><Relationship Type="http://schemas.openxmlformats.org/officeDocument/2006/relationships/slide" Target="/ppt/slides/slide52.xml" Id="R329f156cfa0b4713" /><Relationship Type="http://schemas.openxmlformats.org/officeDocument/2006/relationships/notesMaster" Target="/ppt/notesMasters/notesMaster1.xml" Id="R15a40ead37e24eec" /></Relationships>
</file>

<file path=ppt/notesSlides/_rels/notesSlide13.xml.rels>&#65279;<?xml version="1.0" encoding="utf-8"?><Relationships xmlns="http://schemas.openxmlformats.org/package/2006/relationships"><Relationship Type="http://schemas.openxmlformats.org/officeDocument/2006/relationships/slide" Target="/ppt/slides/slide53.xml" Id="Rc1bbc44f0838437a" /><Relationship Type="http://schemas.openxmlformats.org/officeDocument/2006/relationships/notesMaster" Target="/ppt/notesMasters/notesMaster1.xml" Id="R7149bc89aba74fd9" /></Relationships>
</file>

<file path=ppt/notesSlides/_rels/notesSlide2.xml.rels>&#65279;<?xml version="1.0" encoding="utf-8"?><Relationships xmlns="http://schemas.openxmlformats.org/package/2006/relationships"><Relationship Type="http://schemas.openxmlformats.org/officeDocument/2006/relationships/slide" Target="/ppt/slides/slide4.xml" Id="Rf6ceacde01274a9f" /><Relationship Type="http://schemas.openxmlformats.org/officeDocument/2006/relationships/notesMaster" Target="/ppt/notesMasters/notesMaster1.xml" Id="Rfc93ee3f852c45b5" /></Relationships>
</file>

<file path=ppt/notesSlides/_rels/notesSlide3.xml.rels>&#65279;<?xml version="1.0" encoding="utf-8"?><Relationships xmlns="http://schemas.openxmlformats.org/package/2006/relationships"><Relationship Type="http://schemas.openxmlformats.org/officeDocument/2006/relationships/slide" Target="/ppt/slides/slide15.xml" Id="R2b3a3f27c4f64fab" /><Relationship Type="http://schemas.openxmlformats.org/officeDocument/2006/relationships/notesMaster" Target="/ppt/notesMasters/notesMaster1.xml" Id="R5f042f316be84f0a" /></Relationships>
</file>

<file path=ppt/notesSlides/_rels/notesSlide4.xml.rels>&#65279;<?xml version="1.0" encoding="utf-8"?><Relationships xmlns="http://schemas.openxmlformats.org/package/2006/relationships"><Relationship Type="http://schemas.openxmlformats.org/officeDocument/2006/relationships/slide" Target="/ppt/slides/slide18.xml" Id="R26c0bb69b1414065" /><Relationship Type="http://schemas.openxmlformats.org/officeDocument/2006/relationships/notesMaster" Target="/ppt/notesMasters/notesMaster1.xml" Id="R21f32c2d371341b9" /></Relationships>
</file>

<file path=ppt/notesSlides/_rels/notesSlide5.xml.rels>&#65279;<?xml version="1.0" encoding="utf-8"?><Relationships xmlns="http://schemas.openxmlformats.org/package/2006/relationships"><Relationship Type="http://schemas.openxmlformats.org/officeDocument/2006/relationships/slide" Target="/ppt/slides/slide20.xml" Id="R7720436926d24bad" /><Relationship Type="http://schemas.openxmlformats.org/officeDocument/2006/relationships/notesMaster" Target="/ppt/notesMasters/notesMaster1.xml" Id="Ra3b38f48cc8b4b9b" /></Relationships>
</file>

<file path=ppt/notesSlides/_rels/notesSlide6.xml.rels>&#65279;<?xml version="1.0" encoding="utf-8"?><Relationships xmlns="http://schemas.openxmlformats.org/package/2006/relationships"><Relationship Type="http://schemas.openxmlformats.org/officeDocument/2006/relationships/slide" Target="/ppt/slides/slide28.xml" Id="R6fbbee22cb114db0" /><Relationship Type="http://schemas.openxmlformats.org/officeDocument/2006/relationships/notesMaster" Target="/ppt/notesMasters/notesMaster1.xml" Id="R93510680ea044175" /></Relationships>
</file>

<file path=ppt/notesSlides/_rels/notesSlide7.xml.rels>&#65279;<?xml version="1.0" encoding="utf-8"?><Relationships xmlns="http://schemas.openxmlformats.org/package/2006/relationships"><Relationship Type="http://schemas.openxmlformats.org/officeDocument/2006/relationships/slide" Target="/ppt/slides/slide33.xml" Id="R7794535f047c408a" /><Relationship Type="http://schemas.openxmlformats.org/officeDocument/2006/relationships/notesMaster" Target="/ppt/notesMasters/notesMaster1.xml" Id="Rd7a6967ae7234813" /></Relationships>
</file>

<file path=ppt/notesSlides/_rels/notesSlide8.xml.rels>&#65279;<?xml version="1.0" encoding="utf-8"?><Relationships xmlns="http://schemas.openxmlformats.org/package/2006/relationships"><Relationship Type="http://schemas.openxmlformats.org/officeDocument/2006/relationships/slide" Target="/ppt/slides/slide39.xml" Id="Rce621f5376064220" /><Relationship Type="http://schemas.openxmlformats.org/officeDocument/2006/relationships/notesMaster" Target="/ppt/notesMasters/notesMaster1.xml" Id="Rbe5efda26e0a4d1e" /></Relationships>
</file>

<file path=ppt/notesSlides/_rels/notesSlide9.xml.rels>&#65279;<?xml version="1.0" encoding="utf-8"?><Relationships xmlns="http://schemas.openxmlformats.org/package/2006/relationships"><Relationship Type="http://schemas.openxmlformats.org/officeDocument/2006/relationships/slide" Target="/ppt/slides/slide40.xml" Id="Re863db540bf942a7" /><Relationship Type="http://schemas.openxmlformats.org/officeDocument/2006/relationships/notesMaster" Target="/ppt/notesMasters/notesMaster1.xml" Id="R335cd4e8b1514b44"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a:t>3</a:t>
            </a:fld>
            <a:endParaRPr lang="en-US"/>
          </a:p>
        </p:txBody>
      </p:sp>
    </p:spTree>
    <p:extLst>
      <p:ext uri="{BB962C8B-B14F-4D97-AF65-F5344CB8AC3E}">
        <p14:creationId xmlns:p14="http://schemas.microsoft.com/office/powerpoint/2010/main" val="1170029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ea typeface="Calibri"/>
                <a:cs typeface="Calibri"/>
              </a:rPr>
              <a:t>The first phase is our </a:t>
            </a:r>
            <a:r>
              <a:rPr lang="en-US" b="1" dirty="0">
                <a:ea typeface="Calibri"/>
                <a:cs typeface="Calibri"/>
              </a:rPr>
              <a:t>needs assessment, a BRIEF 10 question survey </a:t>
            </a:r>
            <a:r>
              <a:rPr lang="en-US" dirty="0">
                <a:ea typeface="Calibri"/>
                <a:cs typeface="Calibri"/>
              </a:rPr>
              <a:t> that will be disseiminated in the upcoming weeks. We want to </a:t>
            </a:r>
            <a:r>
              <a:rPr lang="en-US" b="1" dirty="0">
                <a:ea typeface="Calibri"/>
                <a:cs typeface="Calibri"/>
              </a:rPr>
              <a:t>better understand our colleagues and their previous experiences and education in emergency preparedness</a:t>
            </a:r>
            <a:r>
              <a:rPr lang="en-US" dirty="0">
                <a:ea typeface="Calibri"/>
                <a:cs typeface="Calibri"/>
              </a:rPr>
              <a:t>. What roles have you played in the emergency response infrastructure, and </a:t>
            </a:r>
            <a:r>
              <a:rPr lang="en-US" b="1" dirty="0">
                <a:ea typeface="Calibri"/>
                <a:cs typeface="Calibri"/>
              </a:rPr>
              <a:t>how does that translate to the education that you are looking for.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A915608-87AF-421B-B084-19429FE9C94B}" type="slidenum">
              <a:rPr lang="en-US"/>
              <a:t>27</a:t>
            </a:fld>
            <a:endParaRPr lang="en-US"/>
          </a:p>
        </p:txBody>
      </p:sp>
    </p:spTree>
    <p:extLst>
      <p:ext uri="{BB962C8B-B14F-4D97-AF65-F5344CB8AC3E}">
        <p14:creationId xmlns:p14="http://schemas.microsoft.com/office/powerpoint/2010/main" val="3319513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ea typeface="Calibri"/>
                <a:cs typeface="Calibri"/>
              </a:rPr>
              <a:t>As mentioned earlier, i</a:t>
            </a:r>
            <a:r>
              <a:rPr lang="en-US" b="1" dirty="0">
                <a:ea typeface="Calibri"/>
                <a:cs typeface="Calibri"/>
              </a:rPr>
              <a:t>t's time to disrupt the paradigm of traditional emergency management education, where we check the regulatory boxes and obtain our certificates and ribbons, but often walk away with little value added. </a:t>
            </a:r>
          </a:p>
        </p:txBody>
      </p:sp>
      <p:sp>
        <p:nvSpPr>
          <p:cNvPr id="4" name="Slide Number Placeholder 3"/>
          <p:cNvSpPr>
            <a:spLocks noGrp="1"/>
          </p:cNvSpPr>
          <p:nvPr>
            <p:ph type="sldNum" sz="quarter" idx="5"/>
          </p:nvPr>
        </p:nvSpPr>
        <p:spPr/>
        <p:txBody>
          <a:bodyPr/>
          <a:lstStyle/>
          <a:p>
            <a:fld id="{BA915608-87AF-421B-B084-19429FE9C94B}" type="slidenum">
              <a:rPr lang="en-US"/>
              <a:t>37</a:t>
            </a:fld>
            <a:endParaRPr lang="en-US"/>
          </a:p>
        </p:txBody>
      </p:sp>
    </p:spTree>
    <p:extLst>
      <p:ext uri="{BB962C8B-B14F-4D97-AF65-F5344CB8AC3E}">
        <p14:creationId xmlns:p14="http://schemas.microsoft.com/office/powerpoint/2010/main" val="4186070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ea typeface="Calibri"/>
                <a:cs typeface="Calibri"/>
              </a:rPr>
              <a:t>We as physicians learn differently. </a:t>
            </a:r>
            <a:r>
              <a:rPr lang="en-US" b="1" dirty="0">
                <a:ea typeface="Calibri"/>
                <a:cs typeface="Calibri"/>
              </a:rPr>
              <a:t>We want to change the way we learn here. </a:t>
            </a:r>
            <a:r>
              <a:rPr lang="en-US" dirty="0">
                <a:ea typeface="Calibri"/>
                <a:cs typeface="Calibri"/>
              </a:rPr>
              <a:t>The days of sitting in a classroom all day or behind a computer watching hours of training that are not geared to the work we do, are behind us. In our proposed program, we aim to shift towards </a:t>
            </a:r>
            <a:r>
              <a:rPr lang="en-US" b="1" dirty="0">
                <a:ea typeface="Calibri"/>
                <a:cs typeface="Calibri"/>
              </a:rPr>
              <a:t>targeted asynchronous learning for much of the foundational concepts. 15 minute pod casts, brief TED talk-</a:t>
            </a:r>
            <a:r>
              <a:rPr lang="en-US" b="1" dirty="0" err="1">
                <a:ea typeface="Calibri"/>
                <a:cs typeface="Calibri"/>
              </a:rPr>
              <a:t>stype</a:t>
            </a:r>
            <a:r>
              <a:rPr lang="en-US" b="1" dirty="0">
                <a:ea typeface="Calibri"/>
                <a:cs typeface="Calibri"/>
              </a:rPr>
              <a:t> recordings. We want this to be high quality, digestible, and USEFUL. </a:t>
            </a:r>
            <a:r>
              <a:rPr lang="en-US" dirty="0">
                <a:ea typeface="Calibri"/>
                <a:cs typeface="Calibri"/>
              </a:rPr>
              <a:t>  </a:t>
            </a:r>
            <a:endParaRPr lang="en-US" dirty="0"/>
          </a:p>
          <a:p>
            <a:endParaRPr lang="en-US" dirty="0">
              <a:ea typeface="Calibri"/>
              <a:cs typeface="Calibri"/>
            </a:endParaRPr>
          </a:p>
          <a:p>
            <a:r>
              <a:rPr lang="en-US" dirty="0">
                <a:ea typeface="Calibri"/>
                <a:cs typeface="Calibri"/>
              </a:rPr>
              <a:t>Done well, this work can fuel change the way that EM education is pushed at the regional and the national levels. We can advocate to some of our regulatory bodies to change their recommendations to reflect a model of adult learning that promotes growth, and not just obtaining a certificate. </a:t>
            </a:r>
          </a:p>
          <a:p>
            <a:endParaRPr lang="en-US" dirty="0">
              <a:ea typeface="Calibri"/>
              <a:cs typeface="Calibri"/>
            </a:endParaRPr>
          </a:p>
          <a:p>
            <a:r>
              <a:rPr lang="en-US" dirty="0">
                <a:ea typeface="Calibri"/>
                <a:cs typeface="Calibri"/>
              </a:rPr>
              <a:t>If we're successful in launching this program, the next challenge we face is how to measure this success. How do we measure that change? Remember, we are looking to avoid harm. What are the metrics we can use to understand if our model is making change? We look to you all as clinical leaders to help us define these outcomes.</a:t>
            </a:r>
          </a:p>
        </p:txBody>
      </p:sp>
      <p:sp>
        <p:nvSpPr>
          <p:cNvPr id="4" name="Slide Number Placeholder 3"/>
          <p:cNvSpPr>
            <a:spLocks noGrp="1"/>
          </p:cNvSpPr>
          <p:nvPr>
            <p:ph type="sldNum" sz="quarter" idx="5"/>
          </p:nvPr>
        </p:nvSpPr>
        <p:spPr/>
        <p:txBody>
          <a:bodyPr/>
          <a:lstStyle/>
          <a:p>
            <a:fld id="{BA915608-87AF-421B-B084-19429FE9C94B}" type="slidenum">
              <a:rPr lang="en-US"/>
              <a:t>38</a:t>
            </a:fld>
            <a:endParaRPr lang="en-US"/>
          </a:p>
        </p:txBody>
      </p:sp>
    </p:spTree>
    <p:extLst>
      <p:ext uri="{BB962C8B-B14F-4D97-AF65-F5344CB8AC3E}">
        <p14:creationId xmlns:p14="http://schemas.microsoft.com/office/powerpoint/2010/main" val="952629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ea typeface="Calibri"/>
                <a:cs typeface="Calibri"/>
              </a:rPr>
              <a:t>If we are getting you together in person, to which I believe we all see the value of in-person learning, it should be </a:t>
            </a:r>
            <a:r>
              <a:rPr lang="en-US" b="1" dirty="0">
                <a:ea typeface="Calibri"/>
                <a:cs typeface="Calibri"/>
              </a:rPr>
              <a:t>deeply </a:t>
            </a:r>
            <a:r>
              <a:rPr lang="en-US" b="1" dirty="0" err="1">
                <a:ea typeface="Calibri"/>
                <a:cs typeface="Calibri"/>
              </a:rPr>
              <a:t>imapctful</a:t>
            </a:r>
            <a:r>
              <a:rPr lang="en-US" b="1" dirty="0">
                <a:ea typeface="Calibri"/>
                <a:cs typeface="Calibri"/>
              </a:rPr>
              <a:t> to the work you do. An annual tabletop or drill, amongst this group and our clinical leaders from nursing and elsewhere. It should be brief, collaborative, and we want you to walk away with the sense that this it he best darn EM class you've taken.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A915608-87AF-421B-B084-19429FE9C94B}" type="slidenum">
              <a:rPr lang="en-US"/>
              <a:t>39</a:t>
            </a:fld>
            <a:endParaRPr lang="en-US"/>
          </a:p>
        </p:txBody>
      </p:sp>
    </p:spTree>
    <p:extLst>
      <p:ext uri="{BB962C8B-B14F-4D97-AF65-F5344CB8AC3E}">
        <p14:creationId xmlns:p14="http://schemas.microsoft.com/office/powerpoint/2010/main" val="3534219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a:t>4</a:t>
            </a:fld>
            <a:endParaRPr lang="en-US"/>
          </a:p>
        </p:txBody>
      </p:sp>
    </p:spTree>
    <p:extLst>
      <p:ext uri="{BB962C8B-B14F-4D97-AF65-F5344CB8AC3E}">
        <p14:creationId xmlns:p14="http://schemas.microsoft.com/office/powerpoint/2010/main" val="140700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33646B-622E-4FD8-902C-144D872325E0}" type="slidenum">
              <a:rPr lang="en-US"/>
              <a:t>1</a:t>
            </a:fld>
            <a:endParaRPr lang="en-US" dirty="0"/>
          </a:p>
        </p:txBody>
      </p:sp>
    </p:spTree>
    <p:extLst>
      <p:ext uri="{BB962C8B-B14F-4D97-AF65-F5344CB8AC3E}">
        <p14:creationId xmlns:p14="http://schemas.microsoft.com/office/powerpoint/2010/main" val="997494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CCA8E-E054-4945-93F6-8F3E2A7D5A26}" type="slidenum">
              <a:rPr lang="en-US"/>
              <a:pPr/>
              <a:t>4</a:t>
            </a:fld>
            <a:endParaRPr lang="en-US"/>
          </a:p>
        </p:txBody>
      </p:sp>
    </p:spTree>
    <p:extLst>
      <p:ext uri="{BB962C8B-B14F-4D97-AF65-F5344CB8AC3E}">
        <p14:creationId xmlns:p14="http://schemas.microsoft.com/office/powerpoint/2010/main" val="3500700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ea typeface="Calibri"/>
                <a:cs typeface="Calibri"/>
              </a:rPr>
              <a:t>We believe it is a key foundational component of our approach to EM education to understand the 4 major principles of EM including mitigation, preparedness, response and recovery. These concepts are the basis for our response infrastructure and are critical to ensuring patient safety and un-</a:t>
            </a:r>
            <a:r>
              <a:rPr lang="en-US" dirty="0" err="1">
                <a:ea typeface="Calibri"/>
                <a:cs typeface="Calibri"/>
              </a:rPr>
              <a:t>interruppted</a:t>
            </a:r>
            <a:r>
              <a:rPr lang="en-US" dirty="0">
                <a:ea typeface="Calibri"/>
                <a:cs typeface="Calibri"/>
              </a:rPr>
              <a:t>, high-quality care. </a:t>
            </a:r>
            <a:r>
              <a:rPr lang="en-US" b="1" dirty="0">
                <a:ea typeface="Calibri"/>
                <a:cs typeface="Calibri"/>
              </a:rPr>
              <a:t>It is our belief that our preparedness efforts are bolstered and are stronger with robust clinical </a:t>
            </a:r>
            <a:r>
              <a:rPr lang="en-US" b="1" dirty="0" err="1">
                <a:ea typeface="Calibri"/>
                <a:cs typeface="Calibri"/>
              </a:rPr>
              <a:t>involvment</a:t>
            </a:r>
            <a:r>
              <a:rPr lang="en-US" b="1" dirty="0">
                <a:ea typeface="Calibri"/>
                <a:cs typeface="Calibri"/>
              </a:rPr>
              <a: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3571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ea typeface="Calibri"/>
                <a:cs typeface="Calibri"/>
              </a:rPr>
              <a:t>As the world changes, our </a:t>
            </a:r>
            <a:r>
              <a:rPr lang="en-US" b="1" dirty="0">
                <a:ea typeface="Calibri"/>
                <a:cs typeface="Calibri"/>
              </a:rPr>
              <a:t>regulatory bodies are changing with it. CMS, the Joint </a:t>
            </a:r>
            <a:r>
              <a:rPr lang="en-US" b="1" err="1">
                <a:ea typeface="Calibri"/>
                <a:cs typeface="Calibri"/>
              </a:rPr>
              <a:t>Comission</a:t>
            </a:r>
            <a:r>
              <a:rPr lang="en-US" b="1" dirty="0">
                <a:ea typeface="Calibri"/>
                <a:cs typeface="Calibri"/>
              </a:rPr>
              <a:t>, all </a:t>
            </a:r>
            <a:r>
              <a:rPr lang="en-US" dirty="0">
                <a:ea typeface="Calibri"/>
                <a:cs typeface="Calibri"/>
              </a:rPr>
              <a:t>have a greater appreciation for the clinical impacts of the major events we've faced and have highlighted the need for a greater degree of engagement from clinical leaders. I</a:t>
            </a:r>
            <a:r>
              <a:rPr lang="en-US" b="1" dirty="0">
                <a:ea typeface="Calibri"/>
                <a:cs typeface="Calibri"/>
              </a:rPr>
              <a:t>nherent in this is affording leaders the appropriate and targeted education to support their role in the preparedness and response infrastructure. </a:t>
            </a:r>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684821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Scored risk assessment </a:t>
            </a:r>
          </a:p>
          <a:p>
            <a:endParaRPr lang="en-US"/>
          </a:p>
          <a:p>
            <a:r>
              <a:rPr lang="en-US"/>
              <a:t>Likelihood of occurrence</a:t>
            </a:r>
          </a:p>
          <a:p>
            <a:r>
              <a:rPr lang="en-US"/>
              <a:t>Probability</a:t>
            </a:r>
          </a:p>
          <a:p>
            <a:r>
              <a:rPr lang="en-US"/>
              <a:t>Impact</a:t>
            </a:r>
          </a:p>
        </p:txBody>
      </p:sp>
      <p:sp>
        <p:nvSpPr>
          <p:cNvPr id="4" name="Slide Number Placeholder 3"/>
          <p:cNvSpPr>
            <a:spLocks noGrp="1"/>
          </p:cNvSpPr>
          <p:nvPr>
            <p:ph type="sldNum" sz="quarter" idx="5"/>
          </p:nvPr>
        </p:nvSpPr>
        <p:spPr/>
        <p:txBody>
          <a:bodyPr/>
          <a:lstStyle/>
          <a:p>
            <a:fld id="{8BBF9976-16FA-684A-9B34-75E06317153C}" type="slidenum">
              <a:rPr lang="en-US"/>
              <a:t>19</a:t>
            </a:fld>
            <a:endParaRPr lang="en-US"/>
          </a:p>
        </p:txBody>
      </p:sp>
    </p:spTree>
    <p:extLst>
      <p:ext uri="{BB962C8B-B14F-4D97-AF65-F5344CB8AC3E}">
        <p14:creationId xmlns:p14="http://schemas.microsoft.com/office/powerpoint/2010/main" val="1948965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ea typeface="Calibri"/>
                <a:cs typeface="Calibri"/>
              </a:rPr>
              <a:t>Our own history, outlined in many of </a:t>
            </a:r>
            <a:r>
              <a:rPr lang="en-US" b="1" dirty="0">
                <a:ea typeface="Calibri"/>
                <a:cs typeface="Calibri"/>
              </a:rPr>
              <a:t>Michael's books, </a:t>
            </a:r>
            <a:r>
              <a:rPr lang="en-US" dirty="0">
                <a:ea typeface="Calibri"/>
                <a:cs typeface="Calibri"/>
              </a:rPr>
              <a:t>demonstrates a commitment, at the organizational level, to preparedness. Clinicians in many institutions have  been relegated to the </a:t>
            </a:r>
            <a:r>
              <a:rPr lang="en-US" b="1" dirty="0">
                <a:ea typeface="Calibri"/>
                <a:cs typeface="Calibri"/>
              </a:rPr>
              <a:t>role of consultant</a:t>
            </a:r>
            <a:r>
              <a:rPr lang="en-US" dirty="0">
                <a:ea typeface="Calibri"/>
                <a:cs typeface="Calibri"/>
              </a:rPr>
              <a:t> to operational leaders on issues of preparedness. </a:t>
            </a:r>
            <a:r>
              <a:rPr lang="en-US" b="1" dirty="0">
                <a:ea typeface="Calibri"/>
                <a:cs typeface="Calibri"/>
              </a:rPr>
              <a:t>Northwell has broken that mold</a:t>
            </a:r>
            <a:r>
              <a:rPr lang="en-US" dirty="0">
                <a:ea typeface="Calibri"/>
                <a:cs typeface="Calibri"/>
              </a:rPr>
              <a:t>, </a:t>
            </a:r>
            <a:r>
              <a:rPr lang="en-US" b="1" dirty="0">
                <a:ea typeface="Calibri"/>
                <a:cs typeface="Calibri"/>
              </a:rPr>
              <a:t>placing clinicians at the center</a:t>
            </a:r>
            <a:r>
              <a:rPr lang="en-US" dirty="0">
                <a:ea typeface="Calibri"/>
                <a:cs typeface="Calibri"/>
              </a:rPr>
              <a:t> of many of these decisions, to keep us grounded in the reality that all of our operations come down to one goal- to keep our patients and our team members safe. This requires a </a:t>
            </a:r>
            <a:r>
              <a:rPr lang="en-US" b="1" dirty="0">
                <a:ea typeface="Calibri"/>
                <a:cs typeface="Calibri"/>
              </a:rPr>
              <a:t>new and evolving set of competencies </a:t>
            </a:r>
            <a:r>
              <a:rPr lang="en-US" dirty="0">
                <a:ea typeface="Calibri"/>
                <a:cs typeface="Calibri"/>
              </a:rPr>
              <a:t>for clinicians and clinical leaders. We believe that how we frame and deliver these competencies and education will be part of the next chapter of the organization.</a:t>
            </a:r>
          </a:p>
        </p:txBody>
      </p:sp>
      <p:sp>
        <p:nvSpPr>
          <p:cNvPr id="4" name="Slide Number Placeholder 3"/>
          <p:cNvSpPr>
            <a:spLocks noGrp="1"/>
          </p:cNvSpPr>
          <p:nvPr>
            <p:ph type="sldNum" sz="quarter" idx="5"/>
          </p:nvPr>
        </p:nvSpPr>
        <p:spPr/>
        <p:txBody>
          <a:bodyPr/>
          <a:lstStyle/>
          <a:p>
            <a:fld id="{BA915608-87AF-421B-B084-19429FE9C94B}" type="slidenum">
              <a:rPr lang="en-US"/>
              <a:t>25</a:t>
            </a:fld>
            <a:endParaRPr lang="en-US"/>
          </a:p>
        </p:txBody>
      </p:sp>
    </p:spTree>
    <p:extLst>
      <p:ext uri="{BB962C8B-B14F-4D97-AF65-F5344CB8AC3E}">
        <p14:creationId xmlns:p14="http://schemas.microsoft.com/office/powerpoint/2010/main" val="150281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ea typeface="Calibri"/>
                <a:cs typeface="Calibri"/>
              </a:rPr>
              <a:t>Our goal is to move beyond the status quo, where e</a:t>
            </a:r>
            <a:r>
              <a:rPr lang="en-US" b="1" dirty="0">
                <a:ea typeface="Calibri"/>
                <a:cs typeface="Calibri"/>
              </a:rPr>
              <a:t>mergency preparedness training has been a box to check, </a:t>
            </a:r>
            <a:r>
              <a:rPr lang="en-US" dirty="0">
                <a:ea typeface="Calibri"/>
                <a:cs typeface="Calibri"/>
              </a:rPr>
              <a:t>We want to develop a program that is deeply engaging and meaningful, </a:t>
            </a:r>
            <a:r>
              <a:rPr lang="en-US" b="1" dirty="0">
                <a:ea typeface="Calibri"/>
                <a:cs typeface="Calibri"/>
              </a:rPr>
              <a:t>but respectful of the many demands for your time.</a:t>
            </a:r>
            <a:r>
              <a:rPr lang="en-US" dirty="0">
                <a:ea typeface="Calibri"/>
                <a:cs typeface="Calibri"/>
              </a:rPr>
              <a:t> We want to use this proposed educational plan to foster a culture where the clinical lessons learned from the after action reports, debriefs, and quality management processes that surround emergency management c</a:t>
            </a:r>
            <a:r>
              <a:rPr lang="en-US" b="1" dirty="0">
                <a:ea typeface="Calibri"/>
                <a:cs typeface="Calibri"/>
              </a:rPr>
              <a:t>an fuel the same sense of energy amongst c</a:t>
            </a:r>
            <a:r>
              <a:rPr lang="en-US" dirty="0">
                <a:ea typeface="Calibri"/>
                <a:cs typeface="Calibri"/>
              </a:rPr>
              <a:t>linical leaders to share their stories, akin to the work we've done with CLABSI and </a:t>
            </a:r>
            <a:r>
              <a:rPr lang="en-US" dirty="0" err="1">
                <a:ea typeface="Calibri"/>
                <a:cs typeface="Calibri"/>
              </a:rPr>
              <a:t>CAUTi</a:t>
            </a:r>
            <a:r>
              <a:rPr lang="en-US" dirty="0">
                <a:ea typeface="Calibri"/>
                <a:cs typeface="Calibri"/>
              </a:rPr>
              <a:t>, the collaboration we are seeing now with sepsis. We plan to approach this challenge in three phases.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A915608-87AF-421B-B084-19429FE9C94B}" type="slidenum">
              <a:rPr lang="en-US"/>
              <a:t>26</a:t>
            </a:fld>
            <a:endParaRPr lang="en-US"/>
          </a:p>
        </p:txBody>
      </p:sp>
    </p:spTree>
    <p:extLst>
      <p:ext uri="{BB962C8B-B14F-4D97-AF65-F5344CB8AC3E}">
        <p14:creationId xmlns:p14="http://schemas.microsoft.com/office/powerpoint/2010/main" val="2222678874"/>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f9336db1243c4911" /></Relationships>
</file>

<file path=ppt/slideLayouts/_rels/slideLayout3.xml.rels>&#65279;<?xml version="1.0" encoding="utf-8"?><Relationships xmlns="http://schemas.openxmlformats.org/package/2006/relationships"><Relationship Type="http://schemas.openxmlformats.org/officeDocument/2006/relationships/slideMaster" Target="/ppt/slideMasters/slideMaster1.xml" Id="R7afcdb97106243c9" /></Relationships>
</file>

<file path=ppt/slideLayouts/_rels/slideLayout35.xml.rels>&#65279;<?xml version="1.0" encoding="utf-8"?><Relationships xmlns="http://schemas.openxmlformats.org/package/2006/relationships"><Relationship Type="http://schemas.openxmlformats.org/officeDocument/2006/relationships/slideMaster" Target="/ppt/slideMasters/slideMaster2.xml" Id="Rb8be558fc2ad4e9c" /><Relationship Type="http://schemas.openxmlformats.org/officeDocument/2006/relationships/image" Target="/ppt/media/image.png" Id="R7841ccafef29423a" /></Relationships>
</file>

<file path=ppt/slideLayouts/_rels/slideLayout37.xml.rels>&#65279;<?xml version="1.0" encoding="utf-8"?><Relationships xmlns="http://schemas.openxmlformats.org/package/2006/relationships"><Relationship Type="http://schemas.openxmlformats.org/officeDocument/2006/relationships/slideMaster" Target="/ppt/slideMasters/slideMaster2.xml" Id="R96364182a9084d3d"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dfad90543c444910" /></Relationships>
</file>

<file path=ppt/slideLayouts/_rels/slideLayout42.xml.rels>&#65279;<?xml version="1.0" encoding="utf-8"?><Relationships xmlns="http://schemas.openxmlformats.org/package/2006/relationships"><Relationship Type="http://schemas.openxmlformats.org/officeDocument/2006/relationships/slideMaster" Target="/ppt/slideMasters/slideMaster3.xml" Id="R4fc4a8ebc470400f" /><Relationship Type="http://schemas.openxmlformats.org/officeDocument/2006/relationships/image" Target="/ppt/media/image7.png" Id="Re2515f8504434cee" /></Relationships>
</file>

<file path=ppt/slideLayouts/_rels/slideLayout51.xml.rels>&#65279;<?xml version="1.0" encoding="utf-8"?><Relationships xmlns="http://schemas.openxmlformats.org/package/2006/relationships"><Relationship Type="http://schemas.openxmlformats.org/officeDocument/2006/relationships/slideMaster" Target="/ppt/slideMasters/slideMaster3.xml" Id="R64b79cf4cdab4ddb" /></Relationships>
</file>

<file path=ppt/slideLayouts/_rels/slideLayout52.xml.rels>&#65279;<?xml version="1.0" encoding="utf-8"?><Relationships xmlns="http://schemas.openxmlformats.org/package/2006/relationships"><Relationship Type="http://schemas.openxmlformats.org/officeDocument/2006/relationships/slideMaster" Target="/ppt/slideMasters/slideMaster3.xml" Id="Rc2bedbfe84ff472a" /><Relationship Type="http://schemas.openxmlformats.org/officeDocument/2006/relationships/image" Target="/ppt/media/image13.png" Id="Rb14ffd9871d147a9" /></Relationships>
</file>

<file path=ppt/slideLayouts/_rels/slideLayout59.xml.rels>&#65279;<?xml version="1.0" encoding="utf-8"?><Relationships xmlns="http://schemas.openxmlformats.org/package/2006/relationships"><Relationship Type="http://schemas.openxmlformats.org/officeDocument/2006/relationships/slideMaster" Target="/ppt/slideMasters/slideMaster3.xml" Id="Raa32de643ab0414e"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1.xml" Id="Rc8b18842a5484890" /></Relationships>
</file>

<file path=ppt/slideLayouts/_rels/slideLayout60.xml.rels>&#65279;<?xml version="1.0" encoding="utf-8"?><Relationships xmlns="http://schemas.openxmlformats.org/package/2006/relationships"><Relationship Type="http://schemas.openxmlformats.org/officeDocument/2006/relationships/slideMaster" Target="/ppt/slideMasters/slideMaster3.xml" Id="R0cb4a906cfcb42d0" /><Relationship Type="http://schemas.openxmlformats.org/officeDocument/2006/relationships/image" Target="/ppt/media/image7.png" Id="Rcec11a219894448c" /></Relationships>
</file>

<file path=ppt/slideLayouts/_rels/slideLayout63.xml.rels>&#65279;<?xml version="1.0" encoding="utf-8"?><Relationships xmlns="http://schemas.openxmlformats.org/package/2006/relationships"><Relationship Type="http://schemas.openxmlformats.org/officeDocument/2006/relationships/slideMaster" Target="/ppt/slideMasters/slideMaster3.xml" Id="Rd02ab081f6994962" /><Relationship Type="http://schemas.openxmlformats.org/officeDocument/2006/relationships/image" Target="/ppt/media/image7.png" Id="Raa09b7f2d6c14059" /></Relationships>
</file>

<file path=ppt/slideLayouts/_rels/slideLayout65.xml.rels>&#65279;<?xml version="1.0" encoding="utf-8"?><Relationships xmlns="http://schemas.openxmlformats.org/package/2006/relationships"><Relationship Type="http://schemas.openxmlformats.org/officeDocument/2006/relationships/slideMaster" Target="/ppt/slideMasters/slideMaster3.xml" Id="Rcda199dd51874e3e" /></Relationships>
</file>

<file path=ppt/slideLayouts/_rels/slideLayout66.xml.rels>&#65279;<?xml version="1.0" encoding="utf-8"?><Relationships xmlns="http://schemas.openxmlformats.org/package/2006/relationships"><Relationship Type="http://schemas.openxmlformats.org/officeDocument/2006/relationships/slideMaster" Target="/ppt/slideMasters/slideMaster3.xml" Id="R44da70275b7e4c5a" /></Relationships>
</file>

<file path=ppt/slideLayouts/_rels/slideLayout67.xml.rels>&#65279;<?xml version="1.0" encoding="utf-8"?><Relationships xmlns="http://schemas.openxmlformats.org/package/2006/relationships"><Relationship Type="http://schemas.openxmlformats.org/officeDocument/2006/relationships/slideMaster" Target="/ppt/slideMasters/slideMaster4.xml" Id="Rab44ea5bc61d4881" /></Relationships>
</file>

<file path=ppt/slideLayouts/_rels/slideLayout68.xml.rels>&#65279;<?xml version="1.0" encoding="utf-8"?><Relationships xmlns="http://schemas.openxmlformats.org/package/2006/relationships"><Relationship Type="http://schemas.openxmlformats.org/officeDocument/2006/relationships/slideMaster" Target="/ppt/slideMasters/slideMaster4.xml" Id="R1df319f58b7d49ab" /></Relationships>
</file>

<file path=ppt/slideLayouts/_rels/slideLayout69.xml.rels>&#65279;<?xml version="1.0" encoding="utf-8"?><Relationships xmlns="http://schemas.openxmlformats.org/package/2006/relationships"><Relationship Type="http://schemas.openxmlformats.org/officeDocument/2006/relationships/slideMaster" Target="/ppt/slideMasters/slideMaster4.xml" Id="Re2d79112e1df402f"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1.xml" Id="Rffaf2fff10bb4cf8" /></Relationships>
</file>

<file path=ppt/slideLayouts/_rels/slideLayout70.xml.rels>&#65279;<?xml version="1.0" encoding="utf-8"?><Relationships xmlns="http://schemas.openxmlformats.org/package/2006/relationships"><Relationship Type="http://schemas.openxmlformats.org/officeDocument/2006/relationships/slideMaster" Target="/ppt/slideMasters/slideMaster4.xml" Id="R20b478e41c4b41fb" /></Relationships>
</file>

<file path=ppt/slideLayouts/_rels/slideLayout71.xml.rels>&#65279;<?xml version="1.0" encoding="utf-8"?><Relationships xmlns="http://schemas.openxmlformats.org/package/2006/relationships"><Relationship Type="http://schemas.openxmlformats.org/officeDocument/2006/relationships/slideMaster" Target="/ppt/slideMasters/slideMaster4.xml" Id="Rc25df3708cc942e7" /></Relationships>
</file>

<file path=ppt/slideLayouts/_rels/slideLayout9.xml.rels>&#65279;<?xml version="1.0" encoding="utf-8"?><Relationships xmlns="http://schemas.openxmlformats.org/package/2006/relationships"><Relationship Type="http://schemas.openxmlformats.org/officeDocument/2006/relationships/slideMaster" Target="/ppt/slideMasters/slideMaster1.xml" Id="Rc7bc69f48b524f5b"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blackWhite">
      <p:bgPr>
        <a:gradFill flip="none" rotWithShape="1">
          <a:gsLst>
            <a:gs pos="0">
              <a:schemeClr val="bg2">
                <a:lumMod val="50000"/>
              </a:schemeClr>
            </a:gs>
            <a:gs pos="33000">
              <a:schemeClr val="bg2"/>
            </a:gs>
            <a:gs pos="66000">
              <a:schemeClr val="bg2">
                <a:lumMod val="75000"/>
              </a:schemeClr>
            </a:gs>
            <a:gs pos="97000">
              <a:schemeClr val="bg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5025" y="1301360"/>
            <a:ext cx="9612971" cy="2852737"/>
          </a:xfrm>
        </p:spPr>
        <p:txBody>
          <a:bodyPr anchor="b">
            <a:normAutofit/>
          </a:bodyPr>
          <a:lstStyle>
            <a:lvl1pPr algn="r">
              <a:defRPr sz="7200" cap="none" baseline="0">
                <a:solidFill>
                  <a:schemeClr val="tx1"/>
                </a:solidFill>
              </a:defRPr>
            </a:lvl1pPr>
          </a:lstStyle>
          <a:p>
            <a:r>
              <a:rPr lang="en-US" noProof="0"/>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3B77EF04-6424-4B70-94D1-FC932CBBDD9B}" type="datetimeFigureOut">
              <a:rPr lang="en-US" noProof="0"/>
              <a:t>5/13/2025</a:t>
            </a:fld>
            <a:endParaRPr lang="en-US" noProof="0"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noProof="0" dirty="0"/>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38049E5-7B53-4E85-8972-7D6C4BCE5BB9}" type="slidenum">
              <a:rPr lang="en-US" noProof="0"/>
              <a:t>‹#›</a:t>
            </a:fld>
            <a:endParaRPr lang="en-US" noProof="0" dirty="0"/>
          </a:p>
        </p:txBody>
      </p:sp>
      <p:sp>
        <p:nvSpPr>
          <p:cNvPr id="9" name="L-Shape 8">
            <a:extLst>
              <a:ext uri="{FF2B5EF4-FFF2-40B4-BE49-F238E27FC236}">
                <a16:creationId xmlns:a16="http://schemas.microsoft.com/office/drawing/2014/main" id="{BF5B4C6D-2825-4690-8D32-39CBF5E0F7E6}"/>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L-Shape 7">
            <a:extLst>
              <a:ext uri="{FF2B5EF4-FFF2-40B4-BE49-F238E27FC236}">
                <a16:creationId xmlns:a16="http://schemas.microsoft.com/office/drawing/2014/main" id="{DFD43940-6D78-4E75-BDB6-8792768BB894}"/>
              </a:ext>
            </a:extLst>
          </p:cNvPr>
          <p:cNvSpPr/>
          <p:nvPr userDrawn="1"/>
        </p:nvSpPr>
        <p:spPr>
          <a:xfrm flipH="1">
            <a:off x="8286318" y="1685652"/>
            <a:ext cx="3152309" cy="4408489"/>
          </a:xfrm>
          <a:prstGeom prst="corner">
            <a:avLst>
              <a:gd name="adj1" fmla="val 5837"/>
              <a:gd name="adj2" fmla="val 6502"/>
            </a:avLst>
          </a:prstGeom>
          <a:solidFill>
            <a:srgbClr val="EFEDE3"/>
          </a:solidFill>
          <a:ln>
            <a:solidFill>
              <a:srgbClr val="EFEDE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5921443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685800"/>
            <a:ext cx="9601200" cy="720213"/>
          </a:xfrm>
        </p:spPr>
        <p:txBody>
          <a:bodyPr>
            <a:noAutofit/>
          </a:bodyPr>
          <a:lstStyle>
            <a:lvl1pPr>
              <a:defRPr sz="4800"/>
            </a:lvl1pPr>
          </a:lstStyle>
          <a:p>
            <a:r>
              <a:rPr lang="en-US" noProof="0"/>
              <a:t>Click To Edit Master Title Style</a:t>
            </a:r>
          </a:p>
        </p:txBody>
      </p:sp>
      <p:sp>
        <p:nvSpPr>
          <p:cNvPr id="3" name="Content Placeholder 2"/>
          <p:cNvSpPr>
            <a:spLocks noGrp="1"/>
          </p:cNvSpPr>
          <p:nvPr>
            <p:ph idx="1"/>
          </p:nvPr>
        </p:nvSpPr>
        <p:spPr>
          <a:xfrm>
            <a:off x="1371600" y="1484671"/>
            <a:ext cx="9601200" cy="438272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3B77EF04-6424-4B70-94D1-FC932CBBDD9B}" type="datetimeFigureOut">
              <a:rPr lang="en-US" noProof="0"/>
              <a:t>5/13/2025</a:t>
            </a:fld>
            <a:endParaRPr lang="en-US" noProof="0" dirty="0"/>
          </a:p>
        </p:txBody>
      </p:sp>
      <p:sp>
        <p:nvSpPr>
          <p:cNvPr id="5" name="Footer Placeholder 4"/>
          <p:cNvSpPr>
            <a:spLocks noGrp="1"/>
          </p:cNvSpPr>
          <p:nvPr>
            <p:ph type="ftr" sz="quarter" idx="11"/>
          </p:nvPr>
        </p:nvSpPr>
        <p:spPr/>
        <p:txBody>
          <a:bodyPr/>
          <a:lstStyle/>
          <a:p>
            <a:r>
              <a:rPr lang="en-US" noProof="0" dirty="0"/>
              <a:t>Add a footer </a:t>
            </a:r>
          </a:p>
        </p:txBody>
      </p:sp>
      <p:sp>
        <p:nvSpPr>
          <p:cNvPr id="6" name="Slide Number Placeholder 5"/>
          <p:cNvSpPr>
            <a:spLocks noGrp="1"/>
          </p:cNvSpPr>
          <p:nvPr>
            <p:ph type="sldNum" sz="quarter" idx="12"/>
          </p:nvPr>
        </p:nvSpPr>
        <p:spPr/>
        <p:txBody>
          <a:bodyPr/>
          <a:lstStyle/>
          <a:p>
            <a:fld id="{B38049E5-7B53-4E85-8972-7D6C4BCE5BB9}" type="slidenum">
              <a:rPr lang="en-US" noProof="0"/>
              <a:t>‹#›</a:t>
            </a:fld>
            <a:endParaRPr lang="en-US" noProof="0" dirty="0"/>
          </a:p>
        </p:txBody>
      </p:sp>
      <p:cxnSp>
        <p:nvCxnSpPr>
          <p:cNvPr id="7" name="Straight Connector 6">
            <a:extLst>
              <a:ext uri="{FF2B5EF4-FFF2-40B4-BE49-F238E27FC236}">
                <a16:creationId xmlns:a16="http://schemas.microsoft.com/office/drawing/2014/main" id="{CBEFB83C-E1EC-41AC-BFF6-9D094E2D43C6}"/>
              </a:ext>
            </a:extLst>
          </p:cNvPr>
          <p:cNvCxnSpPr/>
          <p:nvPr userDrawn="1"/>
        </p:nvCxnSpPr>
        <p:spPr>
          <a:xfrm>
            <a:off x="1465008" y="1445344"/>
            <a:ext cx="94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941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1">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1"/>
          </p:nvPr>
        </p:nvSpPr>
        <p:spPr/>
        <p:txBody>
          <a:bodyPr/>
          <a:lstStyle/>
          <a:p>
            <a:fld id="{5E8BC936-0928-C346-B13E-04BD58031644}" type="slidenum">
              <a:rPr lang="en-US"/>
              <a:pPr/>
              <a:t>‹#›</a:t>
            </a:fld>
            <a:endParaRPr lang="en-US"/>
          </a:p>
        </p:txBody>
      </p:sp>
      <p:pic>
        <p:nvPicPr>
          <p:cNvPr id="8" name="Picture 7"/>
          <p:cNvPicPr>
            <a:picLocks noChangeAspect="1"/>
          </p:cNvPicPr>
          <p:nvPr userDrawn="1"/>
        </p:nvPicPr>
        <p:blipFill>
          <a:blip r:embed="R7841ccafef29423a">
            <a:extLst>
              <a:ext uri="{28A0092B-C50C-407E-A947-70E740481C1C}">
                <a14:useLocalDpi xmlns:a14="http://schemas.microsoft.com/office/drawing/2010/main" val="0"/>
              </a:ext>
            </a:extLst>
          </a:blip>
          <a:stretch>
            <a:fillRect/>
          </a:stretch>
        </p:blipFill>
        <p:spPr bwMode="auto">
          <a:xfrm>
            <a:off x="-46620" y="5841508"/>
            <a:ext cx="3603053" cy="1016217"/>
          </a:xfrm>
          <a:prstGeom prst="rect">
            <a:avLst/>
          </a:prstGeom>
        </p:spPr>
      </p:pic>
    </p:spTree>
    <p:extLst>
      <p:ext uri="{BB962C8B-B14F-4D97-AF65-F5344CB8AC3E}">
        <p14:creationId xmlns:p14="http://schemas.microsoft.com/office/powerpoint/2010/main" val="793215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_1col">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346473" y="1541465"/>
            <a:ext cx="8451057" cy="4516437"/>
          </a:xfrm>
        </p:spPr>
        <p:txBody>
          <a:bodyPr rIns="182880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57BFE59-9EC8-9B4B-A7BC-7AF9433CD8BA}"/>
              </a:ext>
            </a:extLst>
          </p:cNvPr>
          <p:cNvSpPr>
            <a:spLocks noGrp="1"/>
          </p:cNvSpPr>
          <p:nvPr>
            <p:ph type="title"/>
          </p:nvPr>
        </p:nvSpPr>
        <p:spPr/>
        <p:txBody>
          <a:bodyPr/>
          <a:lstStyle>
            <a:lvl1pPr>
              <a:defRPr b="0" i="0"/>
            </a:lvl1pPr>
          </a:lstStyle>
          <a:p>
            <a:r>
              <a:rPr lang="en-US"/>
              <a:t>Click to edit Master title style</a:t>
            </a:r>
          </a:p>
        </p:txBody>
      </p:sp>
      <p:sp>
        <p:nvSpPr>
          <p:cNvPr id="7" name="Slide Number Placeholder 6">
            <a:extLst>
              <a:ext uri="{FF2B5EF4-FFF2-40B4-BE49-F238E27FC236}">
                <a16:creationId xmlns:a16="http://schemas.microsoft.com/office/drawing/2014/main" id="{01932944-0232-2E42-81E7-BAEE331D8615}"/>
              </a:ext>
            </a:extLst>
          </p:cNvPr>
          <p:cNvSpPr>
            <a:spLocks noGrp="1"/>
          </p:cNvSpPr>
          <p:nvPr>
            <p:ph type="sldNum" sz="quarter" idx="14"/>
          </p:nvPr>
        </p:nvSpPr>
        <p:spPr/>
        <p:txBody>
          <a:bodyPr/>
          <a:lstStyle>
            <a:lvl1pPr>
              <a:defRPr b="0" i="0"/>
            </a:lvl1pPr>
          </a:lstStyle>
          <a:p>
            <a:fld id="{63DCA5C9-2E11-4C67-86EB-AE1DE127DC64}" type="slidenum">
              <a:rPr lang="en-US"/>
              <a:pPr/>
              <a:t>‹#›</a:t>
            </a:fld>
            <a:endParaRPr lang="en-US"/>
          </a:p>
        </p:txBody>
      </p:sp>
      <p:sp>
        <p:nvSpPr>
          <p:cNvPr id="10" name="TextBox 9">
            <a:extLst>
              <a:ext uri="{FF2B5EF4-FFF2-40B4-BE49-F238E27FC236}">
                <a16:creationId xmlns:a16="http://schemas.microsoft.com/office/drawing/2014/main" id="{FC2E8AC2-B660-CD46-BE3A-99D3742CA8D7}"/>
              </a:ext>
            </a:extLst>
          </p:cNvPr>
          <p:cNvSpPr txBox="1"/>
          <p:nvPr userDrawn="1"/>
        </p:nvSpPr>
        <p:spPr>
          <a:xfrm>
            <a:off x="353196" y="6385112"/>
            <a:ext cx="783256" cy="161738"/>
          </a:xfrm>
          <a:prstGeom prst="rect">
            <a:avLst/>
          </a:prstGeom>
          <a:noFill/>
        </p:spPr>
        <p:txBody>
          <a:bodyPr wrap="square" lIns="0" tIns="0" rIns="0" bIns="0" rtlCol="0">
            <a:normAutofit fontScale="70000" lnSpcReduction="20000"/>
          </a:bodyPr>
          <a:lstStyle/>
          <a:p>
            <a:pPr marL="0" indent="0" algn="l">
              <a:lnSpc>
                <a:spcPct val="120000"/>
              </a:lnSpc>
              <a:spcAft>
                <a:spcPts val="900"/>
              </a:spcAft>
            </a:pPr>
            <a:r>
              <a:rPr lang="en-US" sz="1200" b="0" i="0">
                <a:solidFill>
                  <a:schemeClr val="tx2"/>
                </a:solidFill>
                <a:latin typeface="+mn-lt"/>
                <a:ea typeface="Verdana" panose="020B0604030504040204" pitchFamily="34" charset="0"/>
                <a:cs typeface="Verdana" panose="020B0604030504040204" pitchFamily="34" charset="0"/>
              </a:rPr>
              <a:t>Northwell Health</a:t>
            </a:r>
            <a:r>
              <a:rPr lang="en-US" sz="1200" b="0" i="0" baseline="30000">
                <a:solidFill>
                  <a:schemeClr val="tx2"/>
                </a:solidFill>
                <a:latin typeface="+mn-lt"/>
                <a:ea typeface="Verdana" panose="020B0604030504040204" pitchFamily="34" charset="0"/>
                <a:cs typeface="Verdana" panose="020B0604030504040204" pitchFamily="34" charset="0"/>
              </a:rPr>
              <a:t>®</a:t>
            </a:r>
          </a:p>
        </p:txBody>
      </p:sp>
      <p:sp>
        <p:nvSpPr>
          <p:cNvPr id="2" name="Date Placeholder 1">
            <a:extLst>
              <a:ext uri="{FF2B5EF4-FFF2-40B4-BE49-F238E27FC236}">
                <a16:creationId xmlns:a16="http://schemas.microsoft.com/office/drawing/2014/main" id="{1AB063AF-0FC9-524B-B4E7-80AE04329ECC}"/>
              </a:ext>
            </a:extLst>
          </p:cNvPr>
          <p:cNvSpPr>
            <a:spLocks noGrp="1"/>
          </p:cNvSpPr>
          <p:nvPr>
            <p:ph type="dt" sz="half" idx="15"/>
          </p:nvPr>
        </p:nvSpPr>
        <p:spPr/>
        <p:txBody>
          <a:bodyPr/>
          <a:lstStyle/>
          <a:p>
            <a:fld id="{6D35F6E1-8DB5-5D41-9693-A928D461B60C}" type="datetime4">
              <a:t>May 13, 2025</a:t>
            </a:fld>
            <a:endParaRPr lang="en-US"/>
          </a:p>
        </p:txBody>
      </p:sp>
    </p:spTree>
    <p:extLst>
      <p:ext uri="{BB962C8B-B14F-4D97-AF65-F5344CB8AC3E}">
        <p14:creationId xmlns:p14="http://schemas.microsoft.com/office/powerpoint/2010/main" val="1919299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Diagonal Corners Snipped 10">
            <a:extLst>
              <a:ext uri="{FF2B5EF4-FFF2-40B4-BE49-F238E27FC236}">
                <a16:creationId xmlns:a16="http://schemas.microsoft.com/office/drawing/2014/main" id="{836AFDEB-3C72-49E0-9B45-DC9EFBA6587F}"/>
              </a:ext>
            </a:extLst>
          </p:cNvPr>
          <p:cNvSpPr/>
          <p:nvPr userDrawn="1"/>
        </p:nvSpPr>
        <p:spPr bwMode="white">
          <a:xfrm>
            <a:off x="507591" y="409286"/>
            <a:ext cx="5270049" cy="5945780"/>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a:xfrm>
            <a:off x="6930776" y="477366"/>
            <a:ext cx="4644000" cy="1341602"/>
          </a:xfrm>
        </p:spPr>
        <p:txBody>
          <a:bodyPr anchor="ctr" anchorCtr="0">
            <a:normAutofit/>
          </a:bodyPr>
          <a:lstStyle>
            <a:lvl1pPr algn="ctr">
              <a:lnSpc>
                <a:spcPct val="84000"/>
              </a:lnSpc>
              <a:defRPr sz="48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6930775" y="1966451"/>
            <a:ext cx="4644001" cy="4388615"/>
          </a:xfrm>
        </p:spPr>
        <p:txBody>
          <a:bodyPr/>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507591" y="6453386"/>
            <a:ext cx="1204572" cy="404614"/>
          </a:xfrm>
        </p:spPr>
        <p:txBody>
          <a:bodyPr/>
          <a:lstStyle>
            <a:lvl1pPr>
              <a:defRPr>
                <a:solidFill>
                  <a:schemeClr val="bg1"/>
                </a:solidFill>
              </a:defRPr>
            </a:lvl1pPr>
          </a:lstStyle>
          <a:p>
            <a:fld id="{3B77EF04-6424-4B70-94D1-FC932CBBDD9B}" type="datetimeFigureOut">
              <a:rPr lang="en-US" noProof="0"/>
              <a:pPr/>
              <a:t>5/13/2025</a:t>
            </a:fld>
            <a:endParaRPr lang="en-US" noProof="0" dirty="0"/>
          </a:p>
        </p:txBody>
      </p:sp>
      <p:sp>
        <p:nvSpPr>
          <p:cNvPr id="6" name="Footer Placeholder 5"/>
          <p:cNvSpPr>
            <a:spLocks noGrp="1"/>
          </p:cNvSpPr>
          <p:nvPr>
            <p:ph type="ftr" sz="quarter" idx="11"/>
          </p:nvPr>
        </p:nvSpPr>
        <p:spPr>
          <a:xfrm>
            <a:off x="3403965" y="6453386"/>
            <a:ext cx="2373675" cy="404614"/>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049E5-7B53-4E85-8972-7D6C4BCE5BB9}" type="slidenum">
              <a:rPr lang="en-US" noProof="0"/>
              <a:t>‹#›</a:t>
            </a:fld>
            <a:endParaRPr lang="en-US" noProof="0" dirty="0"/>
          </a:p>
        </p:txBody>
      </p:sp>
      <p:sp>
        <p:nvSpPr>
          <p:cNvPr id="9" name="Rectangle 8" title="Divider Bar"/>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a16="http://schemas.microsoft.com/office/drawing/2014/main"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13" name="L-Shape 12">
            <a:extLst>
              <a:ext uri="{FF2B5EF4-FFF2-40B4-BE49-F238E27FC236}">
                <a16:creationId xmlns:a16="http://schemas.microsoft.com/office/drawing/2014/main"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19" name="Picture Placeholder 18">
            <a:extLst>
              <a:ext uri="{FF2B5EF4-FFF2-40B4-BE49-F238E27FC236}">
                <a16:creationId xmlns:a16="http://schemas.microsoft.com/office/drawing/2014/main" id="{D57F3340-8A42-40F0-BF5B-EEF6E3E88E6E}"/>
              </a:ext>
            </a:extLst>
          </p:cNvPr>
          <p:cNvSpPr>
            <a:spLocks noGrp="1"/>
          </p:cNvSpPr>
          <p:nvPr>
            <p:ph type="pic" idx="1"/>
          </p:nvPr>
        </p:nvSpPr>
        <p:spPr>
          <a:xfrm>
            <a:off x="806246" y="668595"/>
            <a:ext cx="4646651" cy="5383413"/>
          </a:xfrm>
          <a:custGeom>
            <a:avLst/>
            <a:gdLst>
              <a:gd name="connsiteX0" fmla="*/ 0 w 4646651"/>
              <a:gd name="connsiteY0" fmla="*/ 0 h 5383413"/>
              <a:gd name="connsiteX1" fmla="*/ 4168046 w 4646651"/>
              <a:gd name="connsiteY1" fmla="*/ 0 h 5383413"/>
              <a:gd name="connsiteX2" fmla="*/ 4646651 w 4646651"/>
              <a:gd name="connsiteY2" fmla="*/ 478605 h 5383413"/>
              <a:gd name="connsiteX3" fmla="*/ 4646651 w 4646651"/>
              <a:gd name="connsiteY3" fmla="*/ 5383413 h 5383413"/>
              <a:gd name="connsiteX4" fmla="*/ 478605 w 4646651"/>
              <a:gd name="connsiteY4" fmla="*/ 5383413 h 5383413"/>
              <a:gd name="connsiteX5" fmla="*/ 0 w 4646651"/>
              <a:gd name="connsiteY5" fmla="*/ 4904808 h 538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51" h="5383413">
                <a:moveTo>
                  <a:pt x="0" y="0"/>
                </a:moveTo>
                <a:lnTo>
                  <a:pt x="4168046" y="0"/>
                </a:lnTo>
                <a:lnTo>
                  <a:pt x="4646651" y="478605"/>
                </a:lnTo>
                <a:lnTo>
                  <a:pt x="4646651" y="5383413"/>
                </a:lnTo>
                <a:lnTo>
                  <a:pt x="478605" y="5383413"/>
                </a:lnTo>
                <a:lnTo>
                  <a:pt x="0" y="4904808"/>
                </a:lnTo>
                <a:close/>
              </a:path>
            </a:pathLst>
          </a:custGeom>
          <a:ln w="57150">
            <a:solidFill>
              <a:schemeClr val="bg1"/>
            </a:solid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0" name="L-Shape 19">
            <a:extLst>
              <a:ext uri="{FF2B5EF4-FFF2-40B4-BE49-F238E27FC236}">
                <a16:creationId xmlns:a16="http://schemas.microsoft.com/office/drawing/2014/main"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21" name="L-Shape 20">
            <a:extLst>
              <a:ext uri="{FF2B5EF4-FFF2-40B4-BE49-F238E27FC236}">
                <a16:creationId xmlns:a16="http://schemas.microsoft.com/office/drawing/2014/main"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cxnSp>
        <p:nvCxnSpPr>
          <p:cNvPr id="23" name="Straight Connector 22">
            <a:extLst>
              <a:ext uri="{FF2B5EF4-FFF2-40B4-BE49-F238E27FC236}">
                <a16:creationId xmlns:a16="http://schemas.microsoft.com/office/drawing/2014/main"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789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1373188"/>
            <a:ext cx="8229600" cy="796925"/>
          </a:xfrm>
        </p:spPr>
        <p:txBody>
          <a:bodyPr>
            <a:noAutofit/>
          </a:bodyPr>
          <a:lstStyle>
            <a:lvl1pPr>
              <a:defRPr sz="4400" b="0">
                <a:solidFill>
                  <a:schemeClr val="accent1"/>
                </a:solidFill>
              </a:defRPr>
            </a:lvl1pPr>
          </a:lstStyle>
          <a:p>
            <a:r>
              <a:rPr lang="en-US" dirty="0"/>
              <a:t>Today’s Agenda</a:t>
            </a:r>
          </a:p>
        </p:txBody>
      </p:sp>
      <p:sp>
        <p:nvSpPr>
          <p:cNvPr id="9" name="Content Placeholder 8"/>
          <p:cNvSpPr>
            <a:spLocks noGrp="1"/>
          </p:cNvSpPr>
          <p:nvPr>
            <p:ph sz="quarter" idx="12"/>
          </p:nvPr>
        </p:nvSpPr>
        <p:spPr>
          <a:xfrm>
            <a:off x="457200" y="2286000"/>
            <a:ext cx="8229600" cy="3657600"/>
          </a:xfrm>
        </p:spPr>
        <p:txBody>
          <a:bodyPr>
            <a:noAutofit/>
          </a:bodyPr>
          <a:lstStyle>
            <a:lvl1pPr marL="342900" indent="-342900">
              <a:buFont typeface="+mj-lt"/>
              <a:buAutoNum type="arabicPeriod"/>
              <a:defRPr sz="2800" baseline="0">
                <a:solidFill>
                  <a:schemeClr val="accent1"/>
                </a:solidFill>
              </a:defRPr>
            </a:lvl1pPr>
            <a:lvl2pPr marL="628650" indent="-284163">
              <a:buFont typeface="Arial" panose="020B0604020202020204" pitchFamily="34" charset="0"/>
              <a:buChar char="•"/>
              <a:defRPr sz="2800">
                <a:solidFill>
                  <a:schemeClr val="accent1"/>
                </a:solidFill>
              </a:defRPr>
            </a:lvl2pPr>
            <a:lvl3pPr marL="630936" indent="-283464">
              <a:buFont typeface="Arial" panose="020B0604020202020204" pitchFamily="34" charset="0"/>
              <a:buChar char="•"/>
              <a:defRPr sz="2800">
                <a:solidFill>
                  <a:schemeClr val="accent1"/>
                </a:solidFill>
              </a:defRPr>
            </a:lvl3pPr>
            <a:lvl4pPr marL="630936" indent="-283464">
              <a:buFont typeface="Arial" panose="020B0604020202020204" pitchFamily="34" charset="0"/>
              <a:buChar char="•"/>
              <a:defRPr sz="2800">
                <a:solidFill>
                  <a:srgbClr val="003CA5"/>
                </a:solidFill>
              </a:defRPr>
            </a:lvl4pPr>
            <a:lvl5pPr marL="630936" indent="-283464">
              <a:buFont typeface="Arial" panose="020B0604020202020204" pitchFamily="34" charset="0"/>
              <a:buChar char="•"/>
              <a:defRPr sz="2800">
                <a:solidFill>
                  <a:srgbClr val="003CA5"/>
                </a:solidFill>
              </a:defRPr>
            </a:lvl5pPr>
            <a:lvl6pPr marL="630936" indent="-283464">
              <a:buFont typeface="Arial" panose="020B0604020202020204" pitchFamily="34" charset="0"/>
              <a:buChar char="•"/>
              <a:defRPr sz="2800">
                <a:solidFill>
                  <a:schemeClr val="accent1"/>
                </a:solidFill>
              </a:defRPr>
            </a:lvl6pPr>
            <a:lvl7pPr marL="630936" indent="-283464">
              <a:buFont typeface="Arial" panose="020B0604020202020204" pitchFamily="34" charset="0"/>
              <a:buChar char="•"/>
              <a:defRPr sz="2800">
                <a:solidFill>
                  <a:srgbClr val="003CA5"/>
                </a:solidFill>
              </a:defRPr>
            </a:lvl7pPr>
            <a:lvl8pPr marL="630936" indent="-283464">
              <a:buFont typeface="Arial" panose="020B0604020202020204" pitchFamily="34" charset="0"/>
              <a:buChar char="•"/>
              <a:defRPr sz="2800">
                <a:solidFill>
                  <a:srgbClr val="003CA5"/>
                </a:solidFill>
              </a:defRPr>
            </a:lvl8pPr>
            <a:lvl9pPr marL="630936" indent="-283464">
              <a:buFont typeface="Arial" panose="020B0604020202020204" pitchFamily="34" charset="0"/>
              <a:buChar char="•"/>
              <a:defRPr sz="2800">
                <a:solidFill>
                  <a:srgbClr val="003CA5"/>
                </a:solidFill>
              </a:defRPr>
            </a:lvl9pPr>
          </a:lstStyle>
          <a:p>
            <a:pPr lvl="0"/>
            <a:r>
              <a:rPr lang="en-US"/>
              <a:t>Click to edit Master text styles</a:t>
            </a:r>
          </a:p>
          <a:p>
            <a:pPr lvl="1"/>
            <a:r>
              <a:rPr lang="en-US"/>
              <a:t>Second level</a:t>
            </a:r>
          </a:p>
        </p:txBody>
      </p:sp>
      <p:pic>
        <p:nvPicPr>
          <p:cNvPr id="3" name="Picture 2"/>
          <p:cNvPicPr>
            <a:picLocks noChangeAspect="1"/>
          </p:cNvPicPr>
          <p:nvPr userDrawn="1"/>
        </p:nvPicPr>
        <p:blipFill>
          <a:blip r:embed="Re2515f8504434cee">
            <a:extLst>
              <a:ext uri="{28A0092B-C50C-407E-A947-70E740481C1C}">
                <a14:useLocalDpi xmlns:a14="http://schemas.microsoft.com/office/drawing/2010/main" val="0"/>
              </a:ext>
            </a:extLst>
          </a:blip>
          <a:stretch>
            <a:fillRect/>
          </a:stretch>
        </p:blipFill>
        <p:spPr>
          <a:xfrm>
            <a:off x="423100" y="6217920"/>
            <a:ext cx="1577339" cy="443484"/>
          </a:xfrm>
          <a:prstGeom prst="rect">
            <a:avLst/>
          </a:prstGeom>
        </p:spPr>
      </p:pic>
      <p:sp>
        <p:nvSpPr>
          <p:cNvPr id="4" name="Date Placeholder 3"/>
          <p:cNvSpPr>
            <a:spLocks noGrp="1"/>
          </p:cNvSpPr>
          <p:nvPr>
            <p:ph type="dt" sz="half" idx="13"/>
          </p:nvPr>
        </p:nvSpPr>
        <p:spPr/>
        <p:txBody>
          <a:bodyPr/>
          <a:lstStyle/>
          <a:p>
            <a:r>
              <a:rPr lang="en-US" dirty="0"/>
              <a:t>Month Day, Year</a:t>
            </a:r>
          </a:p>
        </p:txBody>
      </p:sp>
      <p:sp>
        <p:nvSpPr>
          <p:cNvPr id="5" name="Slide Number Placeholder 4"/>
          <p:cNvSpPr>
            <a:spLocks noGrp="1"/>
          </p:cNvSpPr>
          <p:nvPr>
            <p:ph type="sldNum" sz="quarter" idx="14"/>
          </p:nvPr>
        </p:nvSpPr>
        <p:spPr/>
        <p:txBody>
          <a:bodyPr/>
          <a:lstStyle/>
          <a:p>
            <a:fld id="{5E8BC936-0928-C346-B13E-04BD58031644}" type="slidenum">
              <a:rPr lang="en-US"/>
              <a:pPr/>
              <a:t>‹#›</a:t>
            </a:fld>
            <a:endParaRPr lang="en-US" dirty="0"/>
          </a:p>
        </p:txBody>
      </p:sp>
    </p:spTree>
    <p:extLst>
      <p:ext uri="{BB962C8B-B14F-4D97-AF65-F5344CB8AC3E}">
        <p14:creationId xmlns:p14="http://schemas.microsoft.com/office/powerpoint/2010/main" val="1007839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241575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b14ffd9871d147a9">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2" name="Title 1"/>
          <p:cNvSpPr>
            <a:spLocks noGrp="1"/>
          </p:cNvSpPr>
          <p:nvPr>
            <p:ph type="ctrTitle"/>
          </p:nvPr>
        </p:nvSpPr>
        <p:spPr>
          <a:xfrm>
            <a:off x="4710112" y="2103120"/>
            <a:ext cx="3976687" cy="1898429"/>
          </a:xfrm>
        </p:spPr>
        <p:txBody>
          <a:bodyPr>
            <a:noAutofit/>
          </a:bodyPr>
          <a:lstStyle>
            <a:lvl1pPr>
              <a:defRPr sz="3000">
                <a:solidFill>
                  <a:schemeClr val="tx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4710112" y="4331020"/>
            <a:ext cx="3976687" cy="580938"/>
          </a:xfrm>
        </p:spPr>
        <p:txBody>
          <a:bodyPr anchor="t" anchorCtr="0"/>
          <a:lstStyle>
            <a:lvl1pPr marL="0" indent="0" algn="l" defTabSz="457200" rtl="0" eaLnBrk="1" latinLnBrk="0" hangingPunct="1">
              <a:spcBef>
                <a:spcPts val="0"/>
              </a:spcBef>
              <a:buFontTx/>
              <a:buNone/>
              <a:defRPr lang="en-US" sz="1600" b="0" kern="1200">
                <a:solidFill>
                  <a:schemeClr val="tx1"/>
                </a:solidFill>
                <a:latin typeface="Calibri" panose="020F0502020204030204" pitchFamily="34" charset="0"/>
                <a:ea typeface="+mn-ea"/>
                <a:cs typeface="Calibri" panose="020F0502020204030204" pitchFamily="34" charset="0"/>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indent="-3657600"/>
            <a:r>
              <a:rPr lang="en-US"/>
              <a:t>Month Day, Year</a:t>
            </a:r>
            <a:endParaRPr lang="en-US" dirty="0"/>
          </a:p>
        </p:txBody>
      </p:sp>
      <p:sp>
        <p:nvSpPr>
          <p:cNvPr id="5" name="Slide Number Placeholder 4"/>
          <p:cNvSpPr>
            <a:spLocks noGrp="1"/>
          </p:cNvSpPr>
          <p:nvPr>
            <p:ph type="sldNum" sz="quarter" idx="11"/>
          </p:nvPr>
        </p:nvSpPr>
        <p:spPr/>
        <p:txBody>
          <a:bodyPr/>
          <a:lstStyle/>
          <a:p>
            <a:fld id="{5E8BC936-0928-C346-B13E-04BD58031644}" type="slidenum">
              <a:rPr lang="en-US"/>
              <a:pPr/>
              <a:t>‹#›</a:t>
            </a:fld>
            <a:endParaRPr lang="en-US" dirty="0"/>
          </a:p>
        </p:txBody>
      </p:sp>
    </p:spTree>
    <p:extLst>
      <p:ext uri="{BB962C8B-B14F-4D97-AF65-F5344CB8AC3E}">
        <p14:creationId xmlns:p14="http://schemas.microsoft.com/office/powerpoint/2010/main" val="4391757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472682-6DD9-DBFE-A51F-C7491656AA39}"/>
              </a:ext>
            </a:extLst>
          </p:cNvPr>
          <p:cNvSpPr txBox="1"/>
          <p:nvPr userDrawn="1"/>
        </p:nvSpPr>
        <p:spPr>
          <a:xfrm>
            <a:off x="346474" y="6563530"/>
            <a:ext cx="783256" cy="161738"/>
          </a:xfrm>
          <a:prstGeom prst="rect">
            <a:avLst/>
          </a:prstGeom>
          <a:noFill/>
        </p:spPr>
        <p:txBody>
          <a:bodyPr wrap="square" lIns="0" tIns="0" rIns="0" bIns="0" rtlCol="0">
            <a:normAutofit fontScale="62500" lnSpcReduction="20000"/>
          </a:bodyPr>
          <a:lstStyle/>
          <a:p>
            <a:pPr marL="0" indent="0" algn="l">
              <a:lnSpc>
                <a:spcPct val="120000"/>
              </a:lnSpc>
              <a:spcAft>
                <a:spcPts val="900"/>
              </a:spcAft>
            </a:pPr>
            <a:r>
              <a:rPr lang="en-US" sz="1200" b="0" i="0">
                <a:solidFill>
                  <a:srgbClr val="404040"/>
                </a:solidFill>
                <a:latin typeface="+mn-lt"/>
                <a:ea typeface="Verdana" panose="020B0604030504040204" pitchFamily="34" charset="0"/>
                <a:cs typeface="Verdana" panose="020B0604030504040204" pitchFamily="34" charset="0"/>
              </a:rPr>
              <a:t>Northwell Health</a:t>
            </a:r>
            <a:r>
              <a:rPr lang="en-US" sz="1200" b="0" i="0" baseline="30000">
                <a:solidFill>
                  <a:srgbClr val="404040"/>
                </a:solidFill>
                <a:latin typeface="+mn-lt"/>
                <a:ea typeface="Verdana" panose="020B0604030504040204" pitchFamily="34" charset="0"/>
                <a:cs typeface="Verdana" panose="020B0604030504040204" pitchFamily="34" charset="0"/>
              </a:rPr>
              <a:t>®</a:t>
            </a:r>
          </a:p>
        </p:txBody>
      </p:sp>
      <p:sp>
        <p:nvSpPr>
          <p:cNvPr id="6" name="Slide Number Placeholder 5">
            <a:extLst>
              <a:ext uri="{FF2B5EF4-FFF2-40B4-BE49-F238E27FC236}">
                <a16:creationId xmlns:a16="http://schemas.microsoft.com/office/drawing/2014/main" id="{6A289C00-F6B4-D735-A989-B5BB909BC45F}"/>
              </a:ext>
            </a:extLst>
          </p:cNvPr>
          <p:cNvSpPr>
            <a:spLocks noGrp="1"/>
          </p:cNvSpPr>
          <p:nvPr>
            <p:ph type="sldNum" sz="quarter" idx="4"/>
          </p:nvPr>
        </p:nvSpPr>
        <p:spPr>
          <a:xfrm>
            <a:off x="8540605" y="6531883"/>
            <a:ext cx="286721" cy="193232"/>
          </a:xfrm>
          <a:prstGeom prst="rect">
            <a:avLst/>
          </a:prstGeom>
        </p:spPr>
        <p:txBody>
          <a:bodyPr vert="horz" lIns="0" tIns="0" rIns="0" bIns="0" rtlCol="0" anchor="b" anchorCtr="0"/>
          <a:lstStyle>
            <a:lvl1pPr algn="r">
              <a:defRPr sz="675" b="0" i="0">
                <a:solidFill>
                  <a:srgbClr val="404040"/>
                </a:solidFill>
                <a:latin typeface="+mn-lt"/>
                <a:ea typeface="Verdana" panose="020B0604030504040204" pitchFamily="34" charset="0"/>
                <a:cs typeface="Verdana" panose="020B0604030504040204" pitchFamily="34" charset="0"/>
              </a:defRPr>
            </a:lvl1pPr>
            <a:lvl2pPr marL="0" algn="r">
              <a:defRPr sz="750" b="0" i="0">
                <a:solidFill>
                  <a:schemeClr val="tx2"/>
                </a:solidFill>
                <a:latin typeface="+mn-lt"/>
                <a:ea typeface="Verdana" panose="020B0604030504040204" pitchFamily="34" charset="0"/>
                <a:cs typeface="Verdana" panose="020B0604030504040204" pitchFamily="34" charset="0"/>
              </a:defRPr>
            </a:lvl2pPr>
            <a:lvl3pPr marL="0" algn="r">
              <a:defRPr sz="750" b="0" i="0">
                <a:solidFill>
                  <a:schemeClr val="tx2"/>
                </a:solidFill>
                <a:latin typeface="+mn-lt"/>
                <a:ea typeface="Verdana" panose="020B0604030504040204" pitchFamily="34" charset="0"/>
                <a:cs typeface="Verdana" panose="020B0604030504040204" pitchFamily="34" charset="0"/>
              </a:defRPr>
            </a:lvl3pPr>
            <a:lvl4pPr marL="0" algn="r">
              <a:defRPr sz="750" b="0" i="0">
                <a:solidFill>
                  <a:schemeClr val="tx2"/>
                </a:solidFill>
                <a:latin typeface="+mn-lt"/>
                <a:ea typeface="Verdana" panose="020B0604030504040204" pitchFamily="34" charset="0"/>
                <a:cs typeface="Verdana" panose="020B0604030504040204" pitchFamily="34" charset="0"/>
              </a:defRPr>
            </a:lvl4pPr>
            <a:lvl5pPr marL="0" algn="r">
              <a:defRPr sz="750" b="0" i="0">
                <a:solidFill>
                  <a:schemeClr val="tx2"/>
                </a:solidFill>
                <a:latin typeface="+mn-lt"/>
                <a:ea typeface="Verdana" panose="020B0604030504040204" pitchFamily="34" charset="0"/>
                <a:cs typeface="Verdana" panose="020B0604030504040204" pitchFamily="34" charset="0"/>
              </a:defRPr>
            </a:lvl5pPr>
            <a:lvl6pPr marL="0" algn="r">
              <a:defRPr sz="750" b="0" i="0">
                <a:solidFill>
                  <a:schemeClr val="tx2"/>
                </a:solidFill>
                <a:latin typeface="+mn-lt"/>
                <a:ea typeface="Verdana" panose="020B0604030504040204" pitchFamily="34" charset="0"/>
                <a:cs typeface="Verdana" panose="020B0604030504040204" pitchFamily="34" charset="0"/>
              </a:defRPr>
            </a:lvl6pPr>
            <a:lvl7pPr marL="0" algn="r">
              <a:defRPr sz="750" b="0" i="0">
                <a:solidFill>
                  <a:schemeClr val="tx2"/>
                </a:solidFill>
                <a:latin typeface="+mn-lt"/>
                <a:ea typeface="Verdana" panose="020B0604030504040204" pitchFamily="34" charset="0"/>
                <a:cs typeface="Verdana" panose="020B0604030504040204" pitchFamily="34" charset="0"/>
              </a:defRPr>
            </a:lvl7pPr>
            <a:lvl8pPr marL="0" algn="r">
              <a:defRPr sz="750" b="0" i="0">
                <a:solidFill>
                  <a:schemeClr val="tx2"/>
                </a:solidFill>
                <a:latin typeface="+mn-lt"/>
                <a:ea typeface="Verdana" panose="020B0604030504040204" pitchFamily="34" charset="0"/>
                <a:cs typeface="Verdana" panose="020B0604030504040204" pitchFamily="34" charset="0"/>
              </a:defRPr>
            </a:lvl8pPr>
            <a:lvl9pPr marL="0" algn="r">
              <a:defRPr sz="750" b="0" i="0">
                <a:solidFill>
                  <a:schemeClr val="tx2"/>
                </a:solidFill>
                <a:latin typeface="+mn-lt"/>
                <a:ea typeface="Verdana" panose="020B0604030504040204" pitchFamily="34" charset="0"/>
                <a:cs typeface="Verdana" panose="020B0604030504040204" pitchFamily="34" charset="0"/>
              </a:defRPr>
            </a:lvl9pPr>
          </a:lstStyle>
          <a:p>
            <a:fld id="{63DCA5C9-2E11-4C67-86EB-AE1DE127DC64}" type="slidenum">
              <a:rPr lang="en-US"/>
              <a:pPr/>
              <a:t>‹#›</a:t>
            </a:fld>
            <a:endParaRPr lang="en-US"/>
          </a:p>
        </p:txBody>
      </p:sp>
      <p:sp>
        <p:nvSpPr>
          <p:cNvPr id="7" name="Date Placeholder 13">
            <a:extLst>
              <a:ext uri="{FF2B5EF4-FFF2-40B4-BE49-F238E27FC236}">
                <a16:creationId xmlns:a16="http://schemas.microsoft.com/office/drawing/2014/main" id="{845D2010-FBF6-7E2D-F5F0-66E81D1D5715}"/>
              </a:ext>
            </a:extLst>
          </p:cNvPr>
          <p:cNvSpPr>
            <a:spLocks noGrp="1"/>
          </p:cNvSpPr>
          <p:nvPr>
            <p:ph type="dt" sz="half" idx="2"/>
          </p:nvPr>
        </p:nvSpPr>
        <p:spPr>
          <a:xfrm>
            <a:off x="6280545" y="6522068"/>
            <a:ext cx="2386231" cy="203200"/>
          </a:xfrm>
          <a:prstGeom prst="rect">
            <a:avLst/>
          </a:prstGeom>
        </p:spPr>
        <p:txBody>
          <a:bodyPr vert="horz" lIns="0" tIns="0" rIns="0" bIns="0" rtlCol="0" anchor="b" anchorCtr="0"/>
          <a:lstStyle>
            <a:lvl1pPr algn="r">
              <a:defRPr sz="675">
                <a:solidFill>
                  <a:srgbClr val="404040"/>
                </a:solidFill>
              </a:defRPr>
            </a:lvl1pPr>
            <a:lvl2pPr marL="0" algn="r">
              <a:defRPr sz="750">
                <a:solidFill>
                  <a:schemeClr val="tx2"/>
                </a:solidFill>
              </a:defRPr>
            </a:lvl2pPr>
            <a:lvl3pPr marL="0" algn="r">
              <a:defRPr sz="750">
                <a:solidFill>
                  <a:schemeClr val="tx2"/>
                </a:solidFill>
              </a:defRPr>
            </a:lvl3pPr>
            <a:lvl4pPr marL="0" algn="r">
              <a:defRPr sz="750">
                <a:solidFill>
                  <a:schemeClr val="tx2"/>
                </a:solidFill>
              </a:defRPr>
            </a:lvl4pPr>
            <a:lvl5pPr marL="0" algn="r">
              <a:defRPr sz="750">
                <a:solidFill>
                  <a:schemeClr val="tx2"/>
                </a:solidFill>
              </a:defRPr>
            </a:lvl5pPr>
            <a:lvl6pPr marL="0" algn="r">
              <a:defRPr sz="750">
                <a:solidFill>
                  <a:schemeClr val="tx2"/>
                </a:solidFill>
              </a:defRPr>
            </a:lvl6pPr>
            <a:lvl7pPr marL="0" algn="r">
              <a:defRPr sz="750">
                <a:solidFill>
                  <a:schemeClr val="tx2"/>
                </a:solidFill>
              </a:defRPr>
            </a:lvl7pPr>
            <a:lvl8pPr marL="0" algn="r">
              <a:defRPr sz="750">
                <a:solidFill>
                  <a:schemeClr val="tx2"/>
                </a:solidFill>
              </a:defRPr>
            </a:lvl8pPr>
            <a:lvl9pPr marL="0" algn="r">
              <a:defRPr sz="750">
                <a:solidFill>
                  <a:schemeClr val="tx2"/>
                </a:solidFill>
              </a:defRPr>
            </a:lvl9pPr>
          </a:lstStyle>
          <a:p>
            <a:endParaRPr lang="en-US"/>
          </a:p>
        </p:txBody>
      </p:sp>
      <p:sp>
        <p:nvSpPr>
          <p:cNvPr id="2" name="Text Placeholder 10">
            <a:extLst>
              <a:ext uri="{FF2B5EF4-FFF2-40B4-BE49-F238E27FC236}">
                <a16:creationId xmlns:a16="http://schemas.microsoft.com/office/drawing/2014/main" id="{5F891742-D2CF-E664-FA4D-2798FDB50DCD}"/>
              </a:ext>
            </a:extLst>
          </p:cNvPr>
          <p:cNvSpPr>
            <a:spLocks noGrp="1"/>
          </p:cNvSpPr>
          <p:nvPr>
            <p:ph type="body" sz="quarter" idx="11" hasCustomPrompt="1"/>
          </p:nvPr>
        </p:nvSpPr>
        <p:spPr>
          <a:xfrm>
            <a:off x="206007" y="473687"/>
            <a:ext cx="8514160" cy="815975"/>
          </a:xfrm>
          <a:prstGeom prst="rect">
            <a:avLst/>
          </a:prstGeom>
        </p:spPr>
        <p:txBody>
          <a:bodyPr/>
          <a:lstStyle>
            <a:lvl1pPr marL="128588" indent="0">
              <a:buNone/>
              <a:defRPr sz="2700">
                <a:latin typeface="Franklin Gothic Demi Cond" panose="020B0706030402020204" pitchFamily="34" charset="0"/>
              </a:defRPr>
            </a:lvl1pPr>
          </a:lstStyle>
          <a:p>
            <a:pPr lvl="0"/>
            <a:r>
              <a:rPr lang="en-US"/>
              <a:t>Enter Slide Title</a:t>
            </a:r>
          </a:p>
        </p:txBody>
      </p:sp>
      <p:cxnSp>
        <p:nvCxnSpPr>
          <p:cNvPr id="3" name="Straight Connector 2">
            <a:extLst>
              <a:ext uri="{FF2B5EF4-FFF2-40B4-BE49-F238E27FC236}">
                <a16:creationId xmlns:a16="http://schemas.microsoft.com/office/drawing/2014/main" id="{68164C7E-A062-D89D-1FA9-E8E5101E9195}"/>
              </a:ext>
            </a:extLst>
          </p:cNvPr>
          <p:cNvCxnSpPr/>
          <p:nvPr userDrawn="1"/>
        </p:nvCxnSpPr>
        <p:spPr>
          <a:xfrm>
            <a:off x="335471" y="314736"/>
            <a:ext cx="2606041" cy="0"/>
          </a:xfrm>
          <a:prstGeom prst="line">
            <a:avLst/>
          </a:prstGeom>
          <a:ln w="57150">
            <a:solidFill>
              <a:srgbClr val="4141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01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Second Option">
    <p:bg bwMode="grayWhite">
      <p:bgPr>
        <a:gradFill flip="none" rotWithShape="1">
          <a:gsLst>
            <a:gs pos="0">
              <a:schemeClr val="tx2">
                <a:lumMod val="50000"/>
              </a:schemeClr>
            </a:gs>
            <a:gs pos="34000">
              <a:schemeClr val="tx2"/>
            </a:gs>
            <a:gs pos="66000">
              <a:schemeClr val="tx2">
                <a:lumMod val="75000"/>
              </a:schemeClr>
            </a:gs>
            <a:gs pos="97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10" name="L-Shape 9">
            <a:extLst>
              <a:ext uri="{FF2B5EF4-FFF2-40B4-BE49-F238E27FC236}">
                <a16:creationId xmlns:a16="http://schemas.microsoft.com/office/drawing/2014/main" id="{13412040-642F-40C5-8AB5-C0E8D41B481B}"/>
              </a:ext>
            </a:extLst>
          </p:cNvPr>
          <p:cNvSpPr/>
          <p:nvPr userDrawn="1"/>
        </p:nvSpPr>
        <p:spPr>
          <a:xfrm flipV="1">
            <a:off x="870090" y="709300"/>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9" name="Rectangle 8" title="Side bar">
            <a:extLst>
              <a:ext uri="{FF2B5EF4-FFF2-40B4-BE49-F238E27FC236}">
                <a16:creationId xmlns:a16="http://schemas.microsoft.com/office/drawing/2014/main" id="{BADD331D-DA8D-4D47-A2BB-F4875FDB16A4}"/>
              </a:ext>
            </a:extLst>
          </p:cNvPr>
          <p:cNvSpPr/>
          <p:nvPr userDrawn="1"/>
        </p:nvSpPr>
        <p:spPr>
          <a:xfrm rot="5400000">
            <a:off x="5791174" y="457175"/>
            <a:ext cx="609651"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397977" y="1151796"/>
            <a:ext cx="9504485" cy="3007447"/>
          </a:xfrm>
        </p:spPr>
        <p:txBody>
          <a:bodyPr anchor="ctr" anchorCtr="0">
            <a:noAutofit/>
          </a:bodyPr>
          <a:lstStyle>
            <a:lvl1pPr algn="ctr">
              <a:defRPr sz="6600" cap="none" baseline="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1397977" y="4897053"/>
            <a:ext cx="9504485" cy="1086237"/>
          </a:xfrm>
        </p:spPr>
        <p:txBody>
          <a:bodyPr>
            <a:normAutofit/>
          </a:bodyPr>
          <a:lstStyle>
            <a:lvl1pPr marL="0" indent="0" algn="ctr">
              <a:lnSpc>
                <a:spcPct val="112000"/>
              </a:lnSpc>
              <a:spcBef>
                <a:spcPts val="0"/>
              </a:spcBef>
              <a:spcAft>
                <a:spcPts val="0"/>
              </a:spcAft>
              <a:buNone/>
              <a:defRPr sz="2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bg1"/>
                </a:solidFill>
              </a:defRPr>
            </a:lvl1pPr>
          </a:lstStyle>
          <a:p>
            <a:fld id="{3B77EF04-6424-4B70-94D1-FC932CBBDD9B}" type="datetimeFigureOut">
              <a:rPr lang="en-US" noProof="0"/>
              <a:pPr/>
              <a:t>5/13/2025</a:t>
            </a:fld>
            <a:endParaRPr lang="en-US" noProof="0"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bg1"/>
                </a:solidFill>
              </a:defRPr>
            </a:lvl1pPr>
          </a:lstStyle>
          <a:p>
            <a:r>
              <a:rPr lang="en-US" noProof="0" dirty="0"/>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bg1"/>
                </a:solidFill>
              </a:defRPr>
            </a:lvl1pPr>
          </a:lstStyle>
          <a:p>
            <a:fld id="{B38049E5-7B53-4E85-8972-7D6C4BCE5BB9}" type="slidenum">
              <a:rPr lang="en-US" noProof="0"/>
              <a:pPr/>
              <a:t>‹#›</a:t>
            </a:fld>
            <a:endParaRPr lang="en-US" noProof="0" dirty="0"/>
          </a:p>
        </p:txBody>
      </p:sp>
      <p:sp>
        <p:nvSpPr>
          <p:cNvPr id="11" name="L-Shape 10">
            <a:extLst>
              <a:ext uri="{FF2B5EF4-FFF2-40B4-BE49-F238E27FC236}">
                <a16:creationId xmlns:a16="http://schemas.microsoft.com/office/drawing/2014/main" id="{68D376A1-CC76-4C90-B2CF-F89EA13E7942}"/>
              </a:ext>
            </a:extLst>
          </p:cNvPr>
          <p:cNvSpPr/>
          <p:nvPr userDrawn="1"/>
        </p:nvSpPr>
        <p:spPr>
          <a:xfrm rot="10800000" flipV="1">
            <a:off x="8549910" y="1820273"/>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L-Shape 7">
            <a:extLst>
              <a:ext uri="{FF2B5EF4-FFF2-40B4-BE49-F238E27FC236}">
                <a16:creationId xmlns:a16="http://schemas.microsoft.com/office/drawing/2014/main" id="{B5516E7A-AEB0-4772-8098-8B0F8B5F1126}"/>
              </a:ext>
            </a:extLst>
          </p:cNvPr>
          <p:cNvSpPr/>
          <p:nvPr userDrawn="1"/>
        </p:nvSpPr>
        <p:spPr>
          <a:xfrm flipV="1">
            <a:off x="752858" y="609652"/>
            <a:ext cx="3152309" cy="3007448"/>
          </a:xfrm>
          <a:prstGeom prst="corner">
            <a:avLst>
              <a:gd name="adj1" fmla="val 6089"/>
              <a:gd name="adj2" fmla="val 6769"/>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2" name="L-Shape 11">
            <a:extLst>
              <a:ext uri="{FF2B5EF4-FFF2-40B4-BE49-F238E27FC236}">
                <a16:creationId xmlns:a16="http://schemas.microsoft.com/office/drawing/2014/main" id="{E864F603-D3F0-4241-9005-3F6C3BD62BEF}"/>
              </a:ext>
            </a:extLst>
          </p:cNvPr>
          <p:cNvSpPr/>
          <p:nvPr userDrawn="1"/>
        </p:nvSpPr>
        <p:spPr>
          <a:xfrm flipH="1">
            <a:off x="8286317" y="1685653"/>
            <a:ext cx="3152309" cy="3007448"/>
          </a:xfrm>
          <a:prstGeom prst="corner">
            <a:avLst>
              <a:gd name="adj1" fmla="val 6089"/>
              <a:gd name="adj2" fmla="val 6442"/>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33502953"/>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Column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Content Placeholder 8"/>
          <p:cNvSpPr>
            <a:spLocks noGrp="1"/>
          </p:cNvSpPr>
          <p:nvPr>
            <p:ph sz="quarter" idx="10"/>
          </p:nvPr>
        </p:nvSpPr>
        <p:spPr>
          <a:xfrm>
            <a:off x="458788" y="1373188"/>
            <a:ext cx="8228012" cy="21447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57200" y="3794124"/>
            <a:ext cx="3976687"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4"/>
          </p:nvPr>
        </p:nvSpPr>
        <p:spPr>
          <a:xfrm>
            <a:off x="4710113" y="3794125"/>
            <a:ext cx="3976687"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5"/>
          </p:nvPr>
        </p:nvSpPr>
        <p:spPr/>
        <p:txBody>
          <a:bodyPr/>
          <a:lstStyle/>
          <a:p>
            <a:r>
              <a:rPr lang="en-US" dirty="0"/>
              <a:t>Month Day, Year</a:t>
            </a:r>
          </a:p>
        </p:txBody>
      </p:sp>
      <p:sp>
        <p:nvSpPr>
          <p:cNvPr id="8" name="Slide Number Placeholder 7"/>
          <p:cNvSpPr>
            <a:spLocks noGrp="1"/>
          </p:cNvSpPr>
          <p:nvPr>
            <p:ph type="sldNum" sz="quarter" idx="16"/>
          </p:nvPr>
        </p:nvSpPr>
        <p:spPr/>
        <p:txBody>
          <a:bodyPr/>
          <a:lstStyle/>
          <a:p>
            <a:fld id="{5E8BC936-0928-C346-B13E-04BD58031644}" type="slidenum">
              <a:rPr lang="en-US"/>
              <a:pPr/>
              <a:t>‹#›</a:t>
            </a:fld>
            <a:endParaRPr lang="en-US" dirty="0"/>
          </a:p>
        </p:txBody>
      </p:sp>
      <p:pic>
        <p:nvPicPr>
          <p:cNvPr id="10" name="Picture 9"/>
          <p:cNvPicPr>
            <a:picLocks noChangeAspect="1"/>
          </p:cNvPicPr>
          <p:nvPr userDrawn="1"/>
        </p:nvPicPr>
        <p:blipFill>
          <a:blip r:embed="Rcec11a219894448c">
            <a:extLst>
              <a:ext uri="{28A0092B-C50C-407E-A947-70E740481C1C}">
                <a14:useLocalDpi xmlns:a14="http://schemas.microsoft.com/office/drawing/2010/main" val="0"/>
              </a:ext>
            </a:extLst>
          </a:blip>
          <a:stretch>
            <a:fillRect/>
          </a:stretch>
        </p:blipFill>
        <p:spPr>
          <a:xfrm>
            <a:off x="423100" y="6217920"/>
            <a:ext cx="1577339" cy="443484"/>
          </a:xfrm>
          <a:prstGeom prst="rect">
            <a:avLst/>
          </a:prstGeom>
        </p:spPr>
      </p:pic>
    </p:spTree>
    <p:extLst>
      <p:ext uri="{BB962C8B-B14F-4D97-AF65-F5344CB8AC3E}">
        <p14:creationId xmlns:p14="http://schemas.microsoft.com/office/powerpoint/2010/main" val="40377491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Month Day, Year</a:t>
            </a:r>
          </a:p>
        </p:txBody>
      </p:sp>
      <p:sp>
        <p:nvSpPr>
          <p:cNvPr id="7" name="Slide Number Placeholder 6"/>
          <p:cNvSpPr>
            <a:spLocks noGrp="1"/>
          </p:cNvSpPr>
          <p:nvPr>
            <p:ph type="sldNum" sz="quarter" idx="11"/>
          </p:nvPr>
        </p:nvSpPr>
        <p:spPr/>
        <p:txBody>
          <a:bodyPr/>
          <a:lstStyle/>
          <a:p>
            <a:fld id="{5E8BC936-0928-C346-B13E-04BD58031644}" type="slidenum">
              <a:rPr lang="en-US"/>
              <a:pPr/>
              <a:t>‹#›</a:t>
            </a:fld>
            <a:endParaRPr lang="en-US" dirty="0"/>
          </a:p>
        </p:txBody>
      </p:sp>
      <p:pic>
        <p:nvPicPr>
          <p:cNvPr id="8" name="Picture 7"/>
          <p:cNvPicPr>
            <a:picLocks noChangeAspect="1"/>
          </p:cNvPicPr>
          <p:nvPr userDrawn="1"/>
        </p:nvPicPr>
        <p:blipFill>
          <a:blip r:embed="Raa09b7f2d6c14059">
            <a:extLst>
              <a:ext uri="{28A0092B-C50C-407E-A947-70E740481C1C}">
                <a14:useLocalDpi xmlns:a14="http://schemas.microsoft.com/office/drawing/2010/main" val="0"/>
              </a:ext>
            </a:extLst>
          </a:blip>
          <a:stretch>
            <a:fillRect/>
          </a:stretch>
        </p:blipFill>
        <p:spPr>
          <a:xfrm>
            <a:off x="423100" y="6217920"/>
            <a:ext cx="1577339" cy="443484"/>
          </a:xfrm>
          <a:prstGeom prst="rect">
            <a:avLst/>
          </a:prstGeom>
        </p:spPr>
      </p:pic>
    </p:spTree>
    <p:extLst>
      <p:ext uri="{BB962C8B-B14F-4D97-AF65-F5344CB8AC3E}">
        <p14:creationId xmlns:p14="http://schemas.microsoft.com/office/powerpoint/2010/main" val="793215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23C47-4D89-44E3-943E-1B59F661025D}" type="datetimeFigureOut">
              <a:rPr lang="en-US"/>
              <a:pPr/>
              <a:t>5/13/2025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7425A99-0D79-47D8-AF1F-65D4EC645E51}"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Content -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47800"/>
            <a:ext cx="8229600" cy="4419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0"/>
          </p:nvPr>
        </p:nvSpPr>
        <p:spPr>
          <a:xfrm>
            <a:off x="457200" y="6133011"/>
            <a:ext cx="7620000" cy="609600"/>
          </a:xfrm>
        </p:spPr>
        <p:txBody>
          <a:bodyPr anchor="ctr">
            <a:noAutofit/>
          </a:bodyPr>
          <a:lstStyle>
            <a:lvl1pPr marL="0" indent="0">
              <a:spcBef>
                <a:spcPts val="0"/>
              </a:spcBef>
              <a:buFont typeface="Arial" pitchFamily="34" charset="0"/>
              <a:buNone/>
              <a:defRPr sz="1000">
                <a:solidFill>
                  <a:schemeClr val="bg1"/>
                </a:solidFill>
              </a:defRPr>
            </a:lvl1pPr>
            <a:lvl2pPr>
              <a:buFont typeface="Arial" pitchFamily="34" charset="0"/>
              <a:buNone/>
              <a:defRPr sz="1600">
                <a:solidFill>
                  <a:schemeClr val="bg1"/>
                </a:solidFill>
              </a:defRPr>
            </a:lvl2pPr>
            <a:lvl3pPr>
              <a:buFont typeface="Arial" pitchFamily="34" charset="0"/>
              <a:buNone/>
              <a:defRPr sz="1400">
                <a:solidFill>
                  <a:schemeClr val="bg1"/>
                </a:solidFill>
              </a:defRPr>
            </a:lvl3pPr>
            <a:lvl4pPr>
              <a:buFont typeface="Arial" pitchFamily="34" charset="0"/>
              <a:buNone/>
              <a:defRPr sz="1200">
                <a:solidFill>
                  <a:schemeClr val="bg1"/>
                </a:solidFill>
              </a:defRPr>
            </a:lvl4pPr>
            <a:lvl5pPr>
              <a:buFont typeface="Arial" pitchFamily="34" charset="0"/>
              <a:buNone/>
              <a:defRPr sz="1200">
                <a:solidFill>
                  <a:schemeClr val="bg1"/>
                </a:solidFill>
              </a:defRPr>
            </a:lvl5pPr>
          </a:lstStyle>
          <a:p>
            <a:pPr lvl="0"/>
            <a:r>
              <a:rPr lang="en-US" dirty="0"/>
              <a:t>Click to edit Master text styles</a:t>
            </a:r>
          </a:p>
        </p:txBody>
      </p:sp>
      <p:sp>
        <p:nvSpPr>
          <p:cNvPr id="7" name="Slide Number Placeholder 2"/>
          <p:cNvSpPr>
            <a:spLocks noGrp="1"/>
          </p:cNvSpPr>
          <p:nvPr>
            <p:ph type="sldNum" sz="quarter" idx="4"/>
          </p:nvPr>
        </p:nvSpPr>
        <p:spPr>
          <a:xfrm>
            <a:off x="8229600" y="320675"/>
            <a:ext cx="552450" cy="365125"/>
          </a:xfrm>
          <a:prstGeom prst="rect">
            <a:avLst/>
          </a:prstGeom>
        </p:spPr>
        <p:txBody>
          <a:bodyPr/>
          <a:lstStyle>
            <a:lvl1pPr algn="r">
              <a:defRPr sz="1200" b="1">
                <a:solidFill>
                  <a:schemeClr val="accent5"/>
                </a:solidFill>
                <a:latin typeface="Arial" pitchFamily="34" charset="0"/>
                <a:cs typeface="Arial" pitchFamily="34" charset="0"/>
              </a:defRPr>
            </a:lvl1pPr>
          </a:lstStyle>
          <a:p>
            <a:r>
              <a:rPr lang="en-US" dirty="0">
                <a:solidFill>
                  <a:srgbClr val="CDD4D9"/>
                </a:solidFill>
              </a:rPr>
              <a:t>P</a:t>
            </a:r>
            <a:fld id="{144970FF-6123-42CA-A003-B0DD987502E2}" type="slidenum">
              <a:rPr lang="en-US">
                <a:solidFill>
                  <a:srgbClr val="8C9BA3"/>
                </a:solidFill>
              </a:rPr>
              <a:pPr/>
              <a:t>‹#›</a:t>
            </a:fld>
            <a:endParaRPr lang="en-US" dirty="0">
              <a:solidFill>
                <a:srgbClr val="8C9BA3"/>
              </a:solidFill>
            </a:endParaRPr>
          </a:p>
        </p:txBody>
      </p:sp>
    </p:spTree>
    <p:extLst>
      <p:ext uri="{BB962C8B-B14F-4D97-AF65-F5344CB8AC3E}">
        <p14:creationId xmlns:p14="http://schemas.microsoft.com/office/powerpoint/2010/main" val="30374668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59602" y="468205"/>
            <a:ext cx="8584776" cy="1255606"/>
          </a:xfrm>
          <a:prstGeom prst="rect">
            <a:avLst/>
          </a:prstGeom>
        </p:spPr>
        <p:txBody>
          <a:bodyPr wrap="square" lIns="0" tIns="0" rIns="0" bIns="0">
            <a:spAutoFit/>
          </a:bodyPr>
          <a:lstStyle>
            <a:lvl1pPr>
              <a:defRPr sz="3666" b="1" i="0">
                <a:solidFill>
                  <a:srgbClr val="1F252C"/>
                </a:solidFill>
                <a:latin typeface="Century Gothic"/>
                <a:cs typeface="Century Gothic"/>
              </a:defRPr>
            </a:lvl1pPr>
          </a:lstStyle>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66" b="0" i="0">
                <a:solidFill>
                  <a:srgbClr val="383838"/>
                </a:solidFill>
                <a:latin typeface="Calibri"/>
                <a:cs typeface="Calibri"/>
              </a:defRPr>
            </a:lvl1pPr>
          </a:lstStyle>
          <a:p/>
        </p:txBody>
      </p:sp>
      <p:sp>
        <p:nvSpPr>
          <p:cNvPr id="4" name="Holder 4"/>
          <p:cNvSpPr>
            <a:spLocks noGrp="1"/>
          </p:cNvSpPr>
          <p:nvPr>
            <p:ph type="ftr" idx="5" sz="quarter"/>
          </p:nvPr>
        </p:nvSpPr>
        <p:spPr/>
        <p:txBody>
          <a:bodyPr lIns="0" tIns="0" rIns="0" bIns="0"/>
          <a:lstStyle>
            <a:lvl1pPr>
              <a:defRPr sz="1200" b="0" i="0">
                <a:solidFill>
                  <a:srgbClr val="1F252C"/>
                </a:solidFill>
                <a:latin typeface="Calibri"/>
                <a:cs typeface="Calibri"/>
              </a:defRPr>
            </a:lvl1p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defRPr sz="1666" b="1" i="0">
                <a:solidFill>
                  <a:srgbClr val="1F252C"/>
                </a:solidFill>
                <a:latin typeface="Century Gothic"/>
                <a:cs typeface="Century Gothic"/>
              </a:defRPr>
            </a:lvl1pPr>
          </a:lstStyle>
          <a:p>
            <a:pPr marL="60325">
              <a:lnSpc>
                <a:spcPct val="100000"/>
              </a:lnSpc>
              <a:spcBef>
                <a:spcPts val="114"/>
              </a:spcBef>
            </a:pPr>
            <a:fld id="{81D60167-4931-47E6-BA6A-407CBD079E47}" type="slidenum">
              <a:rPr dirty="0" spc="-25"/>
              <a:t>#</a:t>
            </a:fld>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66" b="1" i="0">
                <a:solidFill>
                  <a:srgbClr val="1F252C"/>
                </a:solidFill>
                <a:latin typeface="Century Gothic"/>
                <a:cs typeface="Century Gothic"/>
              </a:defRPr>
            </a:lvl1pPr>
          </a:lstStyle>
          <a:p/>
        </p:txBody>
      </p:sp>
      <p:sp>
        <p:nvSpPr>
          <p:cNvPr id="3" name="Holder 3"/>
          <p:cNvSpPr>
            <a:spLocks noGrp="1"/>
          </p:cNvSpPr>
          <p:nvPr>
            <p:ph type="body" idx="1"/>
          </p:nvPr>
        </p:nvSpPr>
        <p:spPr/>
        <p:txBody>
          <a:bodyPr lIns="0" tIns="0" rIns="0" bIns="0"/>
          <a:lstStyle>
            <a:lvl1pPr>
              <a:defRPr sz="2066" b="0" i="0">
                <a:solidFill>
                  <a:srgbClr val="383838"/>
                </a:solidFill>
                <a:latin typeface="Calibri"/>
                <a:cs typeface="Calibri"/>
              </a:defRPr>
            </a:lvl1pPr>
          </a:lstStyle>
          <a:p/>
        </p:txBody>
      </p:sp>
      <p:sp>
        <p:nvSpPr>
          <p:cNvPr id="4" name="Holder 4"/>
          <p:cNvSpPr>
            <a:spLocks noGrp="1"/>
          </p:cNvSpPr>
          <p:nvPr>
            <p:ph type="ftr" idx="5" sz="quarter"/>
          </p:nvPr>
        </p:nvSpPr>
        <p:spPr/>
        <p:txBody>
          <a:bodyPr lIns="0" tIns="0" rIns="0" bIns="0"/>
          <a:lstStyle>
            <a:lvl1pPr>
              <a:defRPr sz="1200" b="0" i="0">
                <a:solidFill>
                  <a:srgbClr val="1F252C"/>
                </a:solidFill>
                <a:latin typeface="Calibri"/>
                <a:cs typeface="Calibri"/>
              </a:defRPr>
            </a:lvl1p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defRPr sz="1666" b="1" i="0">
                <a:solidFill>
                  <a:srgbClr val="1F252C"/>
                </a:solidFill>
                <a:latin typeface="Century Gothic"/>
                <a:cs typeface="Century Gothic"/>
              </a:defRPr>
            </a:lvl1pPr>
          </a:lstStyle>
          <a:p>
            <a:pPr marL="60325">
              <a:lnSpc>
                <a:spcPct val="100000"/>
              </a:lnSpc>
              <a:spcBef>
                <a:spcPts val="114"/>
              </a:spcBef>
            </a:pPr>
            <a:fld id="{81D60167-4931-47E6-BA6A-407CBD079E47}" type="slidenum">
              <a:rPr dirty="0" spc="-25"/>
              <a:t>#</a:t>
            </a:fld>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66" b="1" i="0">
                <a:solidFill>
                  <a:srgbClr val="1F252C"/>
                </a:solidFill>
                <a:latin typeface="Century Gothic"/>
                <a:cs typeface="Century Gothic"/>
              </a:defRPr>
            </a:lvl1pPr>
          </a:lstStyle>
          <a:p/>
        </p:txBody>
      </p:sp>
      <p:sp>
        <p:nvSpPr>
          <p:cNvPr id="3" name="Holder 3"/>
          <p:cNvSpPr>
            <a:spLocks noGrp="1"/>
          </p:cNvSpPr>
          <p:nvPr>
            <p:ph idx="2" sz="half"/>
          </p:nvPr>
        </p:nvSpPr>
        <p:spPr>
          <a:xfrm>
            <a:off x="609600" y="1577340"/>
            <a:ext cx="5303520" cy="4526280"/>
          </a:xfrm>
          <a:prstGeom prst="rect">
            <a:avLst/>
          </a:prstGeom>
        </p:spPr>
        <p:txBody>
          <a:bodyPr wrap="square" lIns="0" tIns="0" rIns="0" bIns="0">
            <a:spAutoFit/>
          </a:bodyPr>
          <a:lstStyle>
            <a:lvl1pPr>
              <a:defRPr/>
            </a:lvl1pPr>
          </a:lstStyle>
          <a:p/>
        </p:txBody>
      </p:sp>
      <p:sp>
        <p:nvSpPr>
          <p:cNvPr id="4" name="Holder 4"/>
          <p:cNvSpPr>
            <a:spLocks noGrp="1"/>
          </p:cNvSpPr>
          <p:nvPr>
            <p:ph idx="3" sz="half"/>
          </p:nvPr>
        </p:nvSpPr>
        <p:spPr>
          <a:xfrm>
            <a:off x="6278880" y="1577340"/>
            <a:ext cx="5303520" cy="4526280"/>
          </a:xfrm>
          <a:prstGeom prst="rect">
            <a:avLst/>
          </a:prstGeom>
        </p:spPr>
        <p:txBody>
          <a:bodyPr wrap="square" lIns="0" tIns="0" rIns="0" bIns="0">
            <a:spAutoFit/>
          </a:bodyPr>
          <a:lstStyle>
            <a:lvl1pPr>
              <a:defRPr/>
            </a:lvl1pPr>
          </a:lstStyle>
          <a:p/>
        </p:txBody>
      </p:sp>
      <p:sp>
        <p:nvSpPr>
          <p:cNvPr id="5" name="Holder 5"/>
          <p:cNvSpPr>
            <a:spLocks noGrp="1"/>
          </p:cNvSpPr>
          <p:nvPr>
            <p:ph type="ftr" idx="5" sz="quarter"/>
          </p:nvPr>
        </p:nvSpPr>
        <p:spPr/>
        <p:txBody>
          <a:bodyPr lIns="0" tIns="0" rIns="0" bIns="0"/>
          <a:lstStyle>
            <a:lvl1pPr>
              <a:defRPr sz="1200" b="0" i="0">
                <a:solidFill>
                  <a:srgbClr val="1F252C"/>
                </a:solidFill>
                <a:latin typeface="Calibri"/>
                <a:cs typeface="Calibri"/>
              </a:defRPr>
            </a:lvl1p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6" name="Holder 6"/>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7" name="Holder 7"/>
          <p:cNvSpPr>
            <a:spLocks noGrp="1"/>
          </p:cNvSpPr>
          <p:nvPr>
            <p:ph type="sldNum" idx="7" sz="quarter"/>
          </p:nvPr>
        </p:nvSpPr>
        <p:spPr/>
        <p:txBody>
          <a:bodyPr lIns="0" tIns="0" rIns="0" bIns="0"/>
          <a:lstStyle>
            <a:lvl1pPr>
              <a:defRPr sz="1666" b="1" i="0">
                <a:solidFill>
                  <a:srgbClr val="1F252C"/>
                </a:solidFill>
                <a:latin typeface="Century Gothic"/>
                <a:cs typeface="Century Gothic"/>
              </a:defRPr>
            </a:lvl1pPr>
          </a:lstStyle>
          <a:p>
            <a:pPr marL="60325">
              <a:lnSpc>
                <a:spcPct val="100000"/>
              </a:lnSpc>
              <a:spcBef>
                <a:spcPts val="114"/>
              </a:spcBef>
            </a:pPr>
            <a:fld id="{81D60167-4931-47E6-BA6A-407CBD079E47}" type="slidenum">
              <a:rPr dirty="0" spc="-25"/>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15128" y="1397977"/>
            <a:ext cx="8361229" cy="3007447"/>
          </a:xfrm>
        </p:spPr>
        <p:txBody>
          <a:bodyPr anchor="ctr" anchorCtr="0">
            <a:noAutofit/>
          </a:bodyPr>
          <a:lstStyle>
            <a:lvl1pPr algn="ctr">
              <a:defRPr sz="6600" cap="none" baseline="0">
                <a:solidFill>
                  <a:schemeClr val="tx2"/>
                </a:solidFill>
              </a:defRPr>
            </a:lvl1pPr>
          </a:lstStyle>
          <a:p>
            <a:r>
              <a:rPr lang="en-US" noProof="0"/>
              <a:t>Click To Edit Master Title Style</a:t>
            </a:r>
          </a:p>
        </p:txBody>
      </p:sp>
      <p:sp>
        <p:nvSpPr>
          <p:cNvPr id="3" name="Subtitle 2"/>
          <p:cNvSpPr>
            <a:spLocks noGrp="1"/>
          </p:cNvSpPr>
          <p:nvPr>
            <p:ph type="subTitle" idx="1"/>
          </p:nvPr>
        </p:nvSpPr>
        <p:spPr>
          <a:xfrm>
            <a:off x="2679906" y="4475023"/>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3B77EF04-6424-4B70-94D1-FC932CBBDD9B}" type="datetimeFigureOut">
              <a:rPr lang="en-US" noProof="0"/>
              <a:t>5/13/2025</a:t>
            </a:fld>
            <a:endParaRPr lang="en-US" noProof="0"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noProof="0" dirty="0"/>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38049E5-7B53-4E85-8972-7D6C4BCE5BB9}" type="slidenum">
              <a:rPr lang="en-US" noProof="0"/>
              <a:t>‹#›</a:t>
            </a:fld>
            <a:endParaRPr lang="en-US" noProof="0" dirty="0"/>
          </a:p>
        </p:txBody>
      </p:sp>
      <p:sp>
        <p:nvSpPr>
          <p:cNvPr id="13" name="L-Shape 12">
            <a:extLst>
              <a:ext uri="{FF2B5EF4-FFF2-40B4-BE49-F238E27FC236}">
                <a16:creationId xmlns:a16="http://schemas.microsoft.com/office/drawing/2014/main" id="{79965FD7-DA9A-4AFB-B8C8-34AC1FEE9F72}"/>
              </a:ext>
            </a:extLst>
          </p:cNvPr>
          <p:cNvSpPr/>
          <p:nvPr userDrawn="1"/>
        </p:nvSpPr>
        <p:spPr>
          <a:xfrm flipV="1">
            <a:off x="887674" y="726883"/>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5" name="L-Shape 14">
            <a:extLst>
              <a:ext uri="{FF2B5EF4-FFF2-40B4-BE49-F238E27FC236}">
                <a16:creationId xmlns:a16="http://schemas.microsoft.com/office/drawing/2014/main" id="{92465177-72B9-4DCF-8F98-0C79F3EE32EC}"/>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L-Shape 7">
            <a:extLst>
              <a:ext uri="{FF2B5EF4-FFF2-40B4-BE49-F238E27FC236}">
                <a16:creationId xmlns:a16="http://schemas.microsoft.com/office/drawing/2014/main" id="{B5516E7A-AEB0-4772-8098-8B0F8B5F1126}"/>
              </a:ext>
            </a:extLst>
          </p:cNvPr>
          <p:cNvSpPr/>
          <p:nvPr userDrawn="1"/>
        </p:nvSpPr>
        <p:spPr>
          <a:xfrm flipV="1">
            <a:off x="752858" y="609652"/>
            <a:ext cx="3152309" cy="4408489"/>
          </a:xfrm>
          <a:prstGeom prst="corner">
            <a:avLst>
              <a:gd name="adj1" fmla="val 6149"/>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2" name="L-Shape 11">
            <a:extLst>
              <a:ext uri="{FF2B5EF4-FFF2-40B4-BE49-F238E27FC236}">
                <a16:creationId xmlns:a16="http://schemas.microsoft.com/office/drawing/2014/main" id="{E864F603-D3F0-4241-9005-3F6C3BD62BEF}"/>
              </a:ext>
            </a:extLst>
          </p:cNvPr>
          <p:cNvSpPr/>
          <p:nvPr userDrawn="1"/>
        </p:nvSpPr>
        <p:spPr>
          <a:xfrm flipH="1">
            <a:off x="8286318" y="1685652"/>
            <a:ext cx="3152309" cy="4408489"/>
          </a:xfrm>
          <a:prstGeom prst="corner">
            <a:avLst>
              <a:gd name="adj1" fmla="val 6773"/>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01295813"/>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type="obj" showMasterSp="0">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66" b="1" i="0">
                <a:solidFill>
                  <a:srgbClr val="1F252C"/>
                </a:solidFill>
                <a:latin typeface="Century Gothic"/>
                <a:cs typeface="Century Gothic"/>
              </a:defRPr>
            </a:lvl1pPr>
          </a:lstStyle>
          <a:p/>
        </p:txBody>
      </p:sp>
      <p:sp>
        <p:nvSpPr>
          <p:cNvPr id="3" name="Holder 3"/>
          <p:cNvSpPr>
            <a:spLocks noGrp="1"/>
          </p:cNvSpPr>
          <p:nvPr>
            <p:ph type="ftr" idx="5" sz="quarter"/>
          </p:nvPr>
        </p:nvSpPr>
        <p:spPr/>
        <p:txBody>
          <a:bodyPr lIns="0" tIns="0" rIns="0" bIns="0"/>
          <a:lstStyle>
            <a:lvl1pPr>
              <a:defRPr sz="1200" b="0" i="0">
                <a:solidFill>
                  <a:srgbClr val="1F252C"/>
                </a:solidFill>
                <a:latin typeface="Calibri"/>
                <a:cs typeface="Calibri"/>
              </a:defRPr>
            </a:lvl1p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4" name="Holder 4"/>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5" name="Holder 5"/>
          <p:cNvSpPr>
            <a:spLocks noGrp="1"/>
          </p:cNvSpPr>
          <p:nvPr>
            <p:ph type="sldNum" idx="7" sz="quarter"/>
          </p:nvPr>
        </p:nvSpPr>
        <p:spPr/>
        <p:txBody>
          <a:bodyPr lIns="0" tIns="0" rIns="0" bIns="0"/>
          <a:lstStyle>
            <a:lvl1pPr>
              <a:defRPr sz="1666" b="1" i="0">
                <a:solidFill>
                  <a:srgbClr val="1F252C"/>
                </a:solidFill>
                <a:latin typeface="Century Gothic"/>
                <a:cs typeface="Century Gothic"/>
              </a:defRPr>
            </a:lvl1pPr>
          </a:lstStyle>
          <a:p>
            <a:pPr marL="60325">
              <a:lnSpc>
                <a:spcPct val="100000"/>
              </a:lnSpc>
              <a:spcBef>
                <a:spcPts val="114"/>
              </a:spcBef>
            </a:pPr>
            <a:fld id="{81D60167-4931-47E6-BA6A-407CBD079E47}" type="slidenum">
              <a:rPr dirty="0" spc="-25"/>
              <a:t>#</a:t>
            </a:fld>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type="obj" showMasterSp="0">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703134" y="5861049"/>
            <a:ext cx="0" cy="292946"/>
          </a:xfrm>
          <a:custGeom>
            <a:avLst/>
            <a:gdLst/>
            <a:ahLst/>
            <a:cxnLst/>
            <a:rect l="l" t="t" r="r" b="b"/>
            <a:pathLst>
              <a:path w="0" h="219710">
                <a:moveTo>
                  <a:pt x="0" y="0"/>
                </a:moveTo>
                <a:lnTo>
                  <a:pt x="0" y="219303"/>
                </a:lnTo>
              </a:path>
            </a:pathLst>
          </a:custGeom>
          <a:ln w="9525">
            <a:solidFill>
              <a:srgbClr val="1F252C"/>
            </a:solidFill>
          </a:ln>
        </p:spPr>
        <p:txBody>
          <a:bodyPr wrap="square" lIns="0" tIns="0" rIns="0" bIns="0" rtlCol="0"/>
          <a:lstStyle/>
          <a:p/>
        </p:txBody>
      </p:sp>
      <p:sp>
        <p:nvSpPr>
          <p:cNvPr id="17" name="bg object 17"/>
          <p:cNvSpPr/>
          <p:nvPr/>
        </p:nvSpPr>
        <p:spPr>
          <a:xfrm>
            <a:off x="952500" y="7112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18" name="bg object 18"/>
          <p:cNvSpPr/>
          <p:nvPr/>
        </p:nvSpPr>
        <p:spPr>
          <a:xfrm>
            <a:off x="958849" y="6153149"/>
            <a:ext cx="10284460" cy="0"/>
          </a:xfrm>
          <a:custGeom>
            <a:avLst/>
            <a:gdLst/>
            <a:ahLst/>
            <a:cxnLst/>
            <a:rect l="l" t="t" r="r" b="b"/>
            <a:pathLst>
              <a:path w="7713345" h="0">
                <a:moveTo>
                  <a:pt x="0" y="0"/>
                </a:moveTo>
                <a:lnTo>
                  <a:pt x="7713027" y="0"/>
                </a:lnTo>
              </a:path>
            </a:pathLst>
          </a:custGeom>
          <a:ln w="9525">
            <a:solidFill>
              <a:srgbClr val="1F252C"/>
            </a:solidFill>
          </a:ln>
        </p:spPr>
        <p:txBody>
          <a:bodyPr wrap="square" lIns="0" tIns="0" rIns="0" bIns="0" rtlCol="0"/>
          <a:lstStyle/>
          <a:p/>
        </p:txBody>
      </p:sp>
      <p:sp>
        <p:nvSpPr>
          <p:cNvPr id="2" name="Holder 2"/>
          <p:cNvSpPr>
            <a:spLocks noGrp="1"/>
          </p:cNvSpPr>
          <p:nvPr>
            <p:ph type="ftr" idx="5" sz="quarter"/>
          </p:nvPr>
        </p:nvSpPr>
        <p:spPr/>
        <p:txBody>
          <a:bodyPr lIns="0" tIns="0" rIns="0" bIns="0"/>
          <a:lstStyle>
            <a:lvl1pPr>
              <a:defRPr sz="1200" b="0" i="0">
                <a:solidFill>
                  <a:srgbClr val="1F252C"/>
                </a:solidFill>
                <a:latin typeface="Calibri"/>
                <a:cs typeface="Calibri"/>
              </a:defRPr>
            </a:lvl1p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3" name="Holder 3"/>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4" name="Holder 4"/>
          <p:cNvSpPr>
            <a:spLocks noGrp="1"/>
          </p:cNvSpPr>
          <p:nvPr>
            <p:ph type="sldNum" idx="7" sz="quarter"/>
          </p:nvPr>
        </p:nvSpPr>
        <p:spPr/>
        <p:txBody>
          <a:bodyPr lIns="0" tIns="0" rIns="0" bIns="0"/>
          <a:lstStyle>
            <a:lvl1pPr>
              <a:defRPr sz="1666" b="1" i="0">
                <a:solidFill>
                  <a:srgbClr val="1F252C"/>
                </a:solidFill>
                <a:latin typeface="Century Gothic"/>
                <a:cs typeface="Century Gothic"/>
              </a:defRPr>
            </a:lvl1pPr>
          </a:lstStyle>
          <a:p>
            <a:pPr marL="60325">
              <a:lnSpc>
                <a:spcPct val="100000"/>
              </a:lnSpc>
              <a:spcBef>
                <a:spcPts val="114"/>
              </a:spcBef>
            </a:pPr>
            <a:fld id="{81D60167-4931-47E6-BA6A-407CBD079E47}" type="slidenum">
              <a:rPr dirty="0" spc="-25"/>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lvl1pPr>
          </a:lstStyle>
          <a:p>
            <a:r>
              <a:rPr lang="en-US" noProof="0"/>
              <a:t>Click To Edit Master Title Style</a:t>
            </a:r>
          </a:p>
        </p:txBody>
      </p:sp>
      <p:sp>
        <p:nvSpPr>
          <p:cNvPr id="3" name="Date Placeholder 2"/>
          <p:cNvSpPr>
            <a:spLocks noGrp="1"/>
          </p:cNvSpPr>
          <p:nvPr>
            <p:ph type="dt" sz="half" idx="10"/>
          </p:nvPr>
        </p:nvSpPr>
        <p:spPr/>
        <p:txBody>
          <a:bodyPr/>
          <a:lstStyle/>
          <a:p>
            <a:fld id="{3B77EF04-6424-4B70-94D1-FC932CBBDD9B}" type="datetimeFigureOut">
              <a:rPr lang="en-US" noProof="0"/>
              <a:t>5/13/2025</a:t>
            </a:fld>
            <a:endParaRPr lang="en-US" noProof="0" dirty="0"/>
          </a:p>
        </p:txBody>
      </p:sp>
      <p:sp>
        <p:nvSpPr>
          <p:cNvPr id="4" name="Footer Placeholder 3"/>
          <p:cNvSpPr>
            <a:spLocks noGrp="1"/>
          </p:cNvSpPr>
          <p:nvPr>
            <p:ph type="ftr" sz="quarter" idx="11"/>
          </p:nvPr>
        </p:nvSpPr>
        <p:spPr/>
        <p:txBody>
          <a:bodyPr/>
          <a:lstStyle/>
          <a:p>
            <a:r>
              <a:rPr lang="en-US" noProof="0" dirty="0"/>
              <a:t>Add a footer </a:t>
            </a:r>
          </a:p>
        </p:txBody>
      </p:sp>
      <p:sp>
        <p:nvSpPr>
          <p:cNvPr id="5" name="Slide Number Placeholder 4"/>
          <p:cNvSpPr>
            <a:spLocks noGrp="1"/>
          </p:cNvSpPr>
          <p:nvPr>
            <p:ph type="sldNum" sz="quarter" idx="12"/>
          </p:nvPr>
        </p:nvSpPr>
        <p:spPr/>
        <p:txBody>
          <a:bodyPr/>
          <a:lstStyle/>
          <a:p>
            <a:fld id="{B38049E5-7B53-4E85-8972-7D6C4BCE5BB9}" type="slidenum">
              <a:rPr lang="en-US" noProof="0"/>
              <a:t>‹#›</a:t>
            </a:fld>
            <a:endParaRPr lang="en-US" noProof="0" dirty="0"/>
          </a:p>
        </p:txBody>
      </p:sp>
    </p:spTree>
    <p:extLst>
      <p:ext uri="{BB962C8B-B14F-4D97-AF65-F5344CB8AC3E}">
        <p14:creationId xmlns:p14="http://schemas.microsoft.com/office/powerpoint/2010/main" val="2572544340"/>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3.xml" Id="R84122fd6b1d84dd7" /><Relationship Type="http://schemas.openxmlformats.org/officeDocument/2006/relationships/slideLayout" Target="/ppt/slideLayouts/slideLayout1.xml" Id="R442a24a2d5034ecd" /><Relationship Type="http://schemas.openxmlformats.org/officeDocument/2006/relationships/slideLayout" Target="/ppt/slideLayouts/slideLayout3.xml" Id="R8e097e6f2d13432e" /><Relationship Type="http://schemas.openxmlformats.org/officeDocument/2006/relationships/slideLayout" Target="/ppt/slideLayouts/slideLayout4.xml" Id="R6ffec59e35e047bf" /><Relationship Type="http://schemas.openxmlformats.org/officeDocument/2006/relationships/slideLayout" Target="/ppt/slideLayouts/slideLayout6.xml" Id="Re5adb1abc652460b" /><Relationship Type="http://schemas.openxmlformats.org/officeDocument/2006/relationships/slideLayout" Target="/ppt/slideLayouts/slideLayout7.xml" Id="R752166e97a7348f9" /><Relationship Type="http://schemas.openxmlformats.org/officeDocument/2006/relationships/slideLayout" Target="/ppt/slideLayouts/slideLayout9.xml" Id="Rf53ca657f2864944" /></Relationships>
</file>

<file path=ppt/slideMasters/_rels/slideMaster2.xml.rels>&#65279;<?xml version="1.0" encoding="utf-8"?><Relationships xmlns="http://schemas.openxmlformats.org/package/2006/relationships"><Relationship Type="http://schemas.openxmlformats.org/officeDocument/2006/relationships/theme" Target="/ppt/slideMasters/theme/theme4.xml" Id="R1c8bee79b4604c79" /><Relationship Type="http://schemas.openxmlformats.org/officeDocument/2006/relationships/slideLayout" Target="/ppt/slideLayouts/slideLayout35.xml" Id="R43c149165e24464c" /><Relationship Type="http://schemas.openxmlformats.org/officeDocument/2006/relationships/slideLayout" Target="/ppt/slideLayouts/slideLayout37.xml" Id="Rae4d789510f04fff" /></Relationships>
</file>

<file path=ppt/slideMasters/_rels/slideMaster3.xml.rels>&#65279;<?xml version="1.0" encoding="utf-8"?><Relationships xmlns="http://schemas.openxmlformats.org/package/2006/relationships"><Relationship Type="http://schemas.openxmlformats.org/officeDocument/2006/relationships/theme" Target="/ppt/slideMasters/theme/theme5.xml" Id="R397c1d6a4d294f56" /><Relationship Type="http://schemas.openxmlformats.org/officeDocument/2006/relationships/slideLayout" Target="/ppt/slideLayouts/slideLayout42.xml" Id="R97226b2bb698403d" /><Relationship Type="http://schemas.openxmlformats.org/officeDocument/2006/relationships/slideLayout" Target="/ppt/slideLayouts/slideLayout51.xml" Id="R755968a20e2e4c83" /><Relationship Type="http://schemas.openxmlformats.org/officeDocument/2006/relationships/slideLayout" Target="/ppt/slideLayouts/slideLayout52.xml" Id="Rffb20da178f84da2" /><Relationship Type="http://schemas.openxmlformats.org/officeDocument/2006/relationships/slideLayout" Target="/ppt/slideLayouts/slideLayout59.xml" Id="R5488ed8660f34252" /><Relationship Type="http://schemas.openxmlformats.org/officeDocument/2006/relationships/slideLayout" Target="/ppt/slideLayouts/slideLayout60.xml" Id="R024c2ab362c749f0" /><Relationship Type="http://schemas.openxmlformats.org/officeDocument/2006/relationships/slideLayout" Target="/ppt/slideLayouts/slideLayout63.xml" Id="R5862f54d703f42d8" /><Relationship Type="http://schemas.openxmlformats.org/officeDocument/2006/relationships/slideLayout" Target="/ppt/slideLayouts/slideLayout65.xml" Id="R8800a14c8690460c" /><Relationship Type="http://schemas.openxmlformats.org/officeDocument/2006/relationships/slideLayout" Target="/ppt/slideLayouts/slideLayout66.xml" Id="R995acb97f0bf4256"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6.xml" Id="R48fdffe055474f97" /><Relationship Type="http://schemas.openxmlformats.org/officeDocument/2006/relationships/slideLayout" Target="/ppt/slideLayouts/slideLayout67.xml" Id="Rc8897ef19488452c" /><Relationship Type="http://schemas.openxmlformats.org/officeDocument/2006/relationships/slideLayout" Target="/ppt/slideLayouts/slideLayout68.xml" Id="R97e44e4b2efd4ebb" /><Relationship Type="http://schemas.openxmlformats.org/officeDocument/2006/relationships/slideLayout" Target="/ppt/slideLayouts/slideLayout69.xml" Id="R361e7275137c430e" /><Relationship Type="http://schemas.openxmlformats.org/officeDocument/2006/relationships/slideLayout" Target="/ppt/slideLayouts/slideLayout70.xml" Id="R54cd084676034fef" /><Relationship Type="http://schemas.openxmlformats.org/officeDocument/2006/relationships/slideLayout" Target="/ppt/slideLayouts/slideLayout71.xml" Id="R768c8bccb15042be" /></Relationships>
</file>

<file path=ppt/slideMasters/slideMaster1.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bwMode="blackGray">
      <p:bgPr>
        <a:solidFill>
          <a:schemeClr val="bg2"/>
        </a:solidFill>
        <a:effectLst/>
      </p:bgPr>
    </p:bg>
    <p:spTree>
      <p:nvGrpSpPr>
        <p:cNvPr id="1" name=""/>
        <p:cNvGrpSpPr/>
        <p:nvPr/>
      </p:nvGrpSpPr>
      <p:grpSpPr>
        <a:xfrm>
          <a:off x="0" y="0"/>
          <a:ext cx="0" cy="0"/>
          <a:chOff x="0" y="0"/>
          <a:chExt cx="0" cy="0"/>
        </a:xfrm>
      </p:grpSpPr>
      <p:sp>
        <p:nvSpPr>
          <p:cNvPr id="8" name="Rectangle 7" title="Side bar">
            <a:extLst>
              <a:ext uri="{FF2B5EF4-FFF2-40B4-BE49-F238E27FC236}">
                <a16:creationId xmlns:a16="http://schemas.microsoft.com/office/drawing/2014/main" id="{FFA7AFEF-D97A-4A94-A884-7F95E91332B7}"/>
              </a:ext>
            </a:extLst>
          </p:cNvPr>
          <p:cNvSpPr/>
          <p:nvPr userDrawn="1"/>
        </p:nvSpPr>
        <p:spPr>
          <a:xfrm>
            <a:off x="622095" y="0"/>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3B77EF04-6424-4B70-94D1-FC932CBBDD9B}" type="datetimeFigureOut">
              <a:rPr lang="en-US" noProof="0"/>
              <a:t>5/13/2025</a:t>
            </a:fld>
            <a:endParaRPr lang="en-US" noProof="0"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noProof="0" dirty="0"/>
              <a:t>Add a footer </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38049E5-7B53-4E85-8972-7D6C4BCE5BB9}" type="slidenum">
              <a:rPr lang="en-US" noProof="0"/>
              <a:t>‹#›</a:t>
            </a:fld>
            <a:endParaRPr lang="en-US" noProof="0" dirty="0"/>
          </a:p>
        </p:txBody>
      </p:sp>
      <p:sp>
        <p:nvSpPr>
          <p:cNvPr id="9" name="Rectangle 8" title="Side bar"/>
          <p:cNvSpPr/>
          <p:nvPr/>
        </p:nvSpPr>
        <p:spPr>
          <a:xfrm>
            <a:off x="478095" y="376"/>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56303306"/>
      </p:ext>
    </p:extLst>
  </p:cSld>
  <p:clrMap bg1="lt1" tx1="dk1" bg2="lt2" tx2="dk2" accent1="accent1" accent2="accent2" accent3="accent3" accent4="accent4" accent5="accent5" accent6="accent6" hlink="hlink" folHlink="folHlink"/>
  <p:sldLayoutIdLst>
    <p:sldLayoutId id="2147483649" r:id="R442a24a2d5034ecd"/>
    <p:sldLayoutId id="2147483651" r:id="R8e097e6f2d13432e"/>
    <p:sldLayoutId id="2147483652" r:id="R6ffec59e35e047bf"/>
    <p:sldLayoutId id="2147483654" r:id="Re5adb1abc652460b"/>
    <p:sldLayoutId id="2147483655" r:id="R752166e97a7348f9"/>
    <p:sldLayoutId id="2147483657" r:id="Rf53ca657f2864944"/>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42900" indent="-342900" algn="l" defTabSz="914400" rtl="0" eaLnBrk="1" latinLnBrk="0" hangingPunct="1">
        <a:lnSpc>
          <a:spcPct val="94000"/>
        </a:lnSpc>
        <a:spcBef>
          <a:spcPts val="1000"/>
        </a:spcBef>
        <a:spcAft>
          <a:spcPts val="200"/>
        </a:spcAft>
        <a:buFont typeface="Arial" panose="020B0604020202020204" pitchFamily="34" charset="0"/>
        <a:buChar char="•"/>
        <a:defRPr sz="2400" kern="1200" baseline="0">
          <a:solidFill>
            <a:schemeClr val="tx2"/>
          </a:solidFill>
          <a:latin typeface="+mn-lt"/>
          <a:ea typeface="+mn-ea"/>
          <a:cs typeface="+mn-cs"/>
        </a:defRPr>
      </a:lvl1pPr>
      <a:lvl2pPr marL="873252" indent="-342900" algn="l" defTabSz="914400" rtl="0" eaLnBrk="1" latinLnBrk="0" hangingPunct="1">
        <a:lnSpc>
          <a:spcPct val="94000"/>
        </a:lnSpc>
        <a:spcBef>
          <a:spcPts val="500"/>
        </a:spcBef>
        <a:spcAft>
          <a:spcPts val="200"/>
        </a:spcAft>
        <a:buFont typeface="Arial" panose="020B0604020202020204" pitchFamily="34" charset="0"/>
        <a:buChar char="•"/>
        <a:defRPr sz="2400" i="1" kern="1200" baseline="0">
          <a:solidFill>
            <a:schemeClr val="tx2"/>
          </a:solidFill>
          <a:latin typeface="+mn-lt"/>
          <a:ea typeface="+mn-ea"/>
          <a:cs typeface="+mn-cs"/>
        </a:defRPr>
      </a:lvl2pPr>
      <a:lvl3pPr marL="1330452" indent="-342900" algn="l" defTabSz="914400" rtl="0" eaLnBrk="1" latinLnBrk="0" hangingPunct="1">
        <a:lnSpc>
          <a:spcPct val="94000"/>
        </a:lnSpc>
        <a:spcBef>
          <a:spcPts val="500"/>
        </a:spcBef>
        <a:spcAft>
          <a:spcPts val="200"/>
        </a:spcAft>
        <a:buFont typeface="Arial" panose="020B0604020202020204" pitchFamily="34" charset="0"/>
        <a:buChar char="•"/>
        <a:defRPr sz="2000" kern="1200" baseline="0">
          <a:solidFill>
            <a:schemeClr val="tx2"/>
          </a:solidFill>
          <a:latin typeface="+mn-lt"/>
          <a:ea typeface="+mn-ea"/>
          <a:cs typeface="+mn-cs"/>
        </a:defRPr>
      </a:lvl3pPr>
      <a:lvl4pPr marL="1787652" indent="-342900" algn="l" defTabSz="914400" rtl="0" eaLnBrk="1" latinLnBrk="0" hangingPunct="1">
        <a:lnSpc>
          <a:spcPct val="94000"/>
        </a:lnSpc>
        <a:spcBef>
          <a:spcPts val="500"/>
        </a:spcBef>
        <a:spcAft>
          <a:spcPts val="200"/>
        </a:spcAft>
        <a:buFont typeface="Arial" panose="020B0604020202020204" pitchFamily="34" charset="0"/>
        <a:buChar char="•"/>
        <a:defRPr sz="2000" i="1" kern="1200" baseline="0">
          <a:solidFill>
            <a:schemeClr val="tx2"/>
          </a:solidFill>
          <a:latin typeface="+mn-lt"/>
          <a:ea typeface="+mn-ea"/>
          <a:cs typeface="+mn-cs"/>
        </a:defRPr>
      </a:lvl4pPr>
      <a:lvl5pPr marL="2187702" indent="-285750" algn="l" defTabSz="914400" rtl="0" eaLnBrk="1" latinLnBrk="0" hangingPunct="1">
        <a:lnSpc>
          <a:spcPct val="94000"/>
        </a:lnSpc>
        <a:spcBef>
          <a:spcPts val="500"/>
        </a:spcBef>
        <a:spcAft>
          <a:spcPts val="200"/>
        </a:spcAft>
        <a:buFont typeface="Arial" panose="020B0604020202020204" pitchFamily="34" charset="0"/>
        <a:buChar char="•"/>
        <a:defRPr sz="18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795528"/>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57200" y="1371599"/>
            <a:ext cx="8229600" cy="4572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97580" y="6470332"/>
            <a:ext cx="1463040" cy="182880"/>
          </a:xfrm>
          <a:prstGeom prst="rect">
            <a:avLst/>
          </a:prstGeom>
        </p:spPr>
        <p:txBody>
          <a:bodyPr vert="horz" lIns="0" tIns="0" rIns="0" bIns="0" rtlCol="0" anchor="b" anchorCtr="0"/>
          <a:lstStyle>
            <a:lvl1pPr algn="ctr">
              <a:defRPr sz="638" b="1">
                <a:solidFill>
                  <a:schemeClr val="tx1"/>
                </a:solidFill>
              </a:defRPr>
            </a:lvl1pPr>
          </a:lstStyle>
          <a:p>
            <a:r>
              <a:rPr lang="en-US"/>
              <a:t>Month Day, Year</a:t>
            </a:r>
          </a:p>
        </p:txBody>
      </p:sp>
      <p:sp>
        <p:nvSpPr>
          <p:cNvPr id="6" name="Slide Number Placeholder 5"/>
          <p:cNvSpPr>
            <a:spLocks noGrp="1"/>
          </p:cNvSpPr>
          <p:nvPr>
            <p:ph type="sldNum" sz="quarter" idx="4"/>
          </p:nvPr>
        </p:nvSpPr>
        <p:spPr>
          <a:xfrm>
            <a:off x="7946231" y="6374288"/>
            <a:ext cx="740568" cy="278924"/>
          </a:xfrm>
          <a:prstGeom prst="rect">
            <a:avLst/>
          </a:prstGeom>
        </p:spPr>
        <p:txBody>
          <a:bodyPr vert="horz" lIns="0" tIns="0" rIns="0" bIns="0" rtlCol="0" anchor="b" anchorCtr="0"/>
          <a:lstStyle>
            <a:lvl1pPr algn="r">
              <a:defRPr sz="638">
                <a:solidFill>
                  <a:schemeClr val="tx1"/>
                </a:solidFill>
              </a:defRPr>
            </a:lvl1pPr>
          </a:lstStyle>
          <a:p>
            <a:fld id="{5E8BC936-0928-C346-B13E-04BD58031644}" type="slidenum">
              <a:rPr lang="en-US"/>
              <a:pPr/>
              <a:t>‹#›</a:t>
            </a:fld>
            <a:endParaRPr lang="en-US"/>
          </a:p>
        </p:txBody>
      </p:sp>
    </p:spTree>
    <p:extLst>
      <p:ext uri="{BB962C8B-B14F-4D97-AF65-F5344CB8AC3E}">
        <p14:creationId xmlns:p14="http://schemas.microsoft.com/office/powerpoint/2010/main" val="3798544658"/>
      </p:ext>
    </p:extLst>
  </p:cSld>
  <p:clrMap bg1="lt1" tx1="dk1" bg2="lt2" tx2="dk2" accent1="accent1" accent2="accent2" accent3="accent3" accent4="accent4" accent5="accent5" accent6="accent6" hlink="hlink" folHlink="folHlink"/>
  <p:sldLayoutIdLst>
    <p:sldLayoutId id="2147483684" r:id="R43c149165e24464c"/>
    <p:sldLayoutId id="2147483686" r:id="Rae4d789510f04fff"/>
  </p:sldLayoutIdLst>
  <p:hf hdr="0" ftr="0"/>
  <p:txStyles>
    <p:titleStyle>
      <a:lvl1pPr algn="l" defTabSz="342991" rtl="0" eaLnBrk="1" latinLnBrk="0" hangingPunct="1">
        <a:spcBef>
          <a:spcPct val="0"/>
        </a:spcBef>
        <a:buNone/>
        <a:defRPr sz="1951" b="1" i="0" kern="1200">
          <a:solidFill>
            <a:schemeClr val="accent1"/>
          </a:solidFill>
          <a:latin typeface="Calibri"/>
          <a:ea typeface="+mj-ea"/>
          <a:cs typeface="Calibri"/>
        </a:defRPr>
      </a:lvl1pPr>
    </p:titleStyle>
    <p:bodyStyle>
      <a:lvl1pPr marL="0" indent="0" algn="l" defTabSz="342991" rtl="0" eaLnBrk="1" latinLnBrk="0" hangingPunct="1">
        <a:spcBef>
          <a:spcPts val="0"/>
        </a:spcBef>
        <a:spcAft>
          <a:spcPts val="225"/>
        </a:spcAft>
        <a:buFontTx/>
        <a:buNone/>
        <a:defRPr sz="1350" b="0" kern="1200">
          <a:solidFill>
            <a:schemeClr val="tx1"/>
          </a:solidFill>
          <a:latin typeface="Calibri"/>
          <a:ea typeface="+mn-ea"/>
          <a:cs typeface="Calibri"/>
        </a:defRPr>
      </a:lvl1pPr>
      <a:lvl2pPr marL="128622" indent="-128622" algn="l" defTabSz="0" rtl="0" eaLnBrk="1" latinLnBrk="0" hangingPunct="1">
        <a:spcBef>
          <a:spcPts val="0"/>
        </a:spcBef>
        <a:spcAft>
          <a:spcPts val="225"/>
        </a:spcAft>
        <a:buFont typeface="Calibri" panose="020F0502020204030204" pitchFamily="34" charset="0"/>
        <a:buChar char="•"/>
        <a:defRPr sz="1350" b="0" i="0" kern="1200">
          <a:solidFill>
            <a:schemeClr val="tx1"/>
          </a:solidFill>
          <a:latin typeface="Calibri"/>
          <a:ea typeface="+mn-ea"/>
          <a:cs typeface="Calibri"/>
        </a:defRPr>
      </a:lvl2pPr>
      <a:lvl3pPr marL="260673" indent="-123477" algn="l" defTabSz="301309" rtl="0" eaLnBrk="1" latinLnBrk="0" hangingPunct="1">
        <a:spcBef>
          <a:spcPts val="0"/>
        </a:spcBef>
        <a:spcAft>
          <a:spcPts val="225"/>
        </a:spcAft>
        <a:buFont typeface="Calibri" panose="020F0502020204030204" pitchFamily="34" charset="0"/>
        <a:buChar char="-"/>
        <a:defRPr sz="1350" b="0" i="0" kern="1200">
          <a:solidFill>
            <a:schemeClr val="tx1"/>
          </a:solidFill>
          <a:latin typeface="Calibri"/>
          <a:ea typeface="+mn-ea"/>
          <a:cs typeface="Calibri"/>
        </a:defRPr>
      </a:lvl3pPr>
      <a:lvl4pPr marL="377291" indent="-109757" algn="l" defTabSz="171496" rtl="0" eaLnBrk="1" latinLnBrk="0" hangingPunct="1">
        <a:spcBef>
          <a:spcPts val="0"/>
        </a:spcBef>
        <a:spcAft>
          <a:spcPts val="225"/>
        </a:spcAft>
        <a:buFont typeface="Calibri" panose="020F0502020204030204" pitchFamily="34" charset="0"/>
        <a:buChar char="•"/>
        <a:defRPr sz="1050" b="0" i="0" kern="1200">
          <a:solidFill>
            <a:schemeClr val="tx1"/>
          </a:solidFill>
          <a:latin typeface="Calibri"/>
          <a:ea typeface="+mn-ea"/>
          <a:cs typeface="Calibri"/>
        </a:defRPr>
      </a:lvl4pPr>
      <a:lvl5pPr marL="500768" indent="-109757" algn="l" defTabSz="342991" rtl="0" eaLnBrk="1" latinLnBrk="0" hangingPunct="1">
        <a:spcBef>
          <a:spcPts val="0"/>
        </a:spcBef>
        <a:spcAft>
          <a:spcPts val="225"/>
        </a:spcAft>
        <a:buFont typeface="Calibri" panose="020F0502020204030204" pitchFamily="34" charset="0"/>
        <a:buChar char="-"/>
        <a:defRPr lang="en-US" sz="1050" b="0" i="0" kern="1200" dirty="0">
          <a:solidFill>
            <a:schemeClr val="tx1"/>
          </a:solidFill>
          <a:latin typeface="Calibri"/>
          <a:ea typeface="+mn-ea"/>
          <a:cs typeface="Calibri"/>
        </a:defRPr>
      </a:lvl5pPr>
      <a:lvl6pPr marL="617385" indent="-109757" algn="l" defTabSz="342991" rtl="0" eaLnBrk="1" latinLnBrk="0" hangingPunct="1">
        <a:spcBef>
          <a:spcPts val="0"/>
        </a:spcBef>
        <a:spcAft>
          <a:spcPts val="225"/>
        </a:spcAft>
        <a:buFont typeface="Calibri" panose="020F0502020204030204" pitchFamily="34" charset="0"/>
        <a:buChar char="•"/>
        <a:defRPr sz="1050" kern="1200">
          <a:solidFill>
            <a:schemeClr val="tx1"/>
          </a:solidFill>
          <a:latin typeface="+mn-lt"/>
          <a:ea typeface="+mn-ea"/>
          <a:cs typeface="+mn-cs"/>
        </a:defRPr>
      </a:lvl6pPr>
      <a:lvl7pPr marL="734002" indent="-109757" algn="l" defTabSz="342991" rtl="0" eaLnBrk="1" latinLnBrk="0" hangingPunct="1">
        <a:spcBef>
          <a:spcPts val="0"/>
        </a:spcBef>
        <a:spcAft>
          <a:spcPts val="225"/>
        </a:spcAft>
        <a:buFont typeface="Calibri" panose="020F0502020204030204" pitchFamily="34" charset="0"/>
        <a:buChar char="-"/>
        <a:defRPr sz="1050" kern="1200">
          <a:solidFill>
            <a:schemeClr val="tx1"/>
          </a:solidFill>
          <a:latin typeface="+mn-lt"/>
          <a:ea typeface="+mn-ea"/>
          <a:cs typeface="+mn-cs"/>
        </a:defRPr>
      </a:lvl7pPr>
      <a:lvl8pPr marL="850619" indent="-109757" algn="l" defTabSz="342991" rtl="0" eaLnBrk="1" latinLnBrk="0" hangingPunct="1">
        <a:spcBef>
          <a:spcPts val="0"/>
        </a:spcBef>
        <a:spcAft>
          <a:spcPts val="225"/>
        </a:spcAft>
        <a:buFont typeface="Arial"/>
        <a:buChar char="•"/>
        <a:defRPr sz="1050" kern="1200">
          <a:solidFill>
            <a:schemeClr val="tx1"/>
          </a:solidFill>
          <a:latin typeface="+mn-lt"/>
          <a:ea typeface="+mn-ea"/>
          <a:cs typeface="+mn-cs"/>
        </a:defRPr>
      </a:lvl8pPr>
      <a:lvl9pPr marL="967236" indent="-109757" algn="l" defTabSz="342991" rtl="0" eaLnBrk="1" latinLnBrk="0" hangingPunct="1">
        <a:spcBef>
          <a:spcPts val="0"/>
        </a:spcBef>
        <a:spcAft>
          <a:spcPts val="225"/>
        </a:spcAft>
        <a:buFont typeface="Calibri" panose="020F0502020204030204" pitchFamily="34" charset="0"/>
        <a:buChar char="-"/>
        <a:defRPr sz="1050" kern="1200">
          <a:solidFill>
            <a:schemeClr val="tx1"/>
          </a:solidFill>
          <a:latin typeface="+mn-lt"/>
          <a:ea typeface="+mn-ea"/>
          <a:cs typeface="+mn-cs"/>
        </a:defRPr>
      </a:lvl9pPr>
    </p:bodyStyle>
    <p:otherStyle>
      <a:defPPr>
        <a:defRPr lang="en-US"/>
      </a:defPPr>
      <a:lvl1pPr marL="0" algn="l" defTabSz="342991" rtl="0" eaLnBrk="1" latinLnBrk="0" hangingPunct="1">
        <a:defRPr sz="1350" kern="1200">
          <a:solidFill>
            <a:schemeClr val="tx1"/>
          </a:solidFill>
          <a:latin typeface="+mn-lt"/>
          <a:ea typeface="+mn-ea"/>
          <a:cs typeface="+mn-cs"/>
        </a:defRPr>
      </a:lvl1pPr>
      <a:lvl2pPr marL="342991" algn="l" defTabSz="342991" rtl="0" eaLnBrk="1" latinLnBrk="0" hangingPunct="1">
        <a:defRPr sz="1350" kern="1200">
          <a:solidFill>
            <a:schemeClr val="tx1"/>
          </a:solidFill>
          <a:latin typeface="+mn-lt"/>
          <a:ea typeface="+mn-ea"/>
          <a:cs typeface="+mn-cs"/>
        </a:defRPr>
      </a:lvl2pPr>
      <a:lvl3pPr marL="685983" algn="l" defTabSz="342991" rtl="0" eaLnBrk="1" latinLnBrk="0" hangingPunct="1">
        <a:defRPr sz="1350" kern="1200">
          <a:solidFill>
            <a:schemeClr val="tx1"/>
          </a:solidFill>
          <a:latin typeface="+mn-lt"/>
          <a:ea typeface="+mn-ea"/>
          <a:cs typeface="+mn-cs"/>
        </a:defRPr>
      </a:lvl3pPr>
      <a:lvl4pPr marL="1028974" algn="l" defTabSz="342991" rtl="0" eaLnBrk="1" latinLnBrk="0" hangingPunct="1">
        <a:defRPr sz="1350" kern="1200">
          <a:solidFill>
            <a:schemeClr val="tx1"/>
          </a:solidFill>
          <a:latin typeface="+mn-lt"/>
          <a:ea typeface="+mn-ea"/>
          <a:cs typeface="+mn-cs"/>
        </a:defRPr>
      </a:lvl4pPr>
      <a:lvl5pPr marL="1371966" algn="l" defTabSz="342991" rtl="0" eaLnBrk="1" latinLnBrk="0" hangingPunct="1">
        <a:defRPr sz="1350" kern="1200">
          <a:solidFill>
            <a:schemeClr val="tx1"/>
          </a:solidFill>
          <a:latin typeface="+mn-lt"/>
          <a:ea typeface="+mn-ea"/>
          <a:cs typeface="+mn-cs"/>
        </a:defRPr>
      </a:lvl5pPr>
      <a:lvl6pPr marL="1714957" algn="l" defTabSz="342991" rtl="0" eaLnBrk="1" latinLnBrk="0" hangingPunct="1">
        <a:defRPr sz="1350" kern="1200">
          <a:solidFill>
            <a:schemeClr val="tx1"/>
          </a:solidFill>
          <a:latin typeface="+mn-lt"/>
          <a:ea typeface="+mn-ea"/>
          <a:cs typeface="+mn-cs"/>
        </a:defRPr>
      </a:lvl6pPr>
      <a:lvl7pPr marL="2057949" algn="l" defTabSz="342991" rtl="0" eaLnBrk="1" latinLnBrk="0" hangingPunct="1">
        <a:defRPr sz="1350" kern="1200">
          <a:solidFill>
            <a:schemeClr val="tx1"/>
          </a:solidFill>
          <a:latin typeface="+mn-lt"/>
          <a:ea typeface="+mn-ea"/>
          <a:cs typeface="+mn-cs"/>
        </a:defRPr>
      </a:lvl7pPr>
      <a:lvl8pPr marL="2400940" algn="l" defTabSz="342991" rtl="0" eaLnBrk="1" latinLnBrk="0" hangingPunct="1">
        <a:defRPr sz="1350" kern="1200">
          <a:solidFill>
            <a:schemeClr val="tx1"/>
          </a:solidFill>
          <a:latin typeface="+mn-lt"/>
          <a:ea typeface="+mn-ea"/>
          <a:cs typeface="+mn-cs"/>
        </a:defRPr>
      </a:lvl8pPr>
      <a:lvl9pPr marL="2743932" algn="l" defTabSz="342991"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795528"/>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371599"/>
            <a:ext cx="8229600" cy="45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297580" y="6470332"/>
            <a:ext cx="1463040" cy="182880"/>
          </a:xfrm>
          <a:prstGeom prst="rect">
            <a:avLst/>
          </a:prstGeom>
        </p:spPr>
        <p:txBody>
          <a:bodyPr vert="horz" lIns="0" tIns="0" rIns="0" bIns="0" rtlCol="0" anchor="b" anchorCtr="0"/>
          <a:lstStyle>
            <a:lvl1pPr algn="ctr">
              <a:defRPr sz="850" b="1">
                <a:solidFill>
                  <a:schemeClr val="tx1"/>
                </a:solidFill>
              </a:defRPr>
            </a:lvl1pPr>
          </a:lstStyle>
          <a:p>
            <a:pPr algn="l"/>
            <a:r>
              <a:rPr lang="en-US" dirty="0"/>
              <a:t>Month Day, Year</a:t>
            </a:r>
          </a:p>
        </p:txBody>
      </p:sp>
      <p:sp>
        <p:nvSpPr>
          <p:cNvPr id="6" name="Slide Number Placeholder 5"/>
          <p:cNvSpPr>
            <a:spLocks noGrp="1"/>
          </p:cNvSpPr>
          <p:nvPr>
            <p:ph type="sldNum" sz="quarter" idx="4"/>
          </p:nvPr>
        </p:nvSpPr>
        <p:spPr>
          <a:xfrm>
            <a:off x="7946231" y="6374288"/>
            <a:ext cx="740568" cy="278924"/>
          </a:xfrm>
          <a:prstGeom prst="rect">
            <a:avLst/>
          </a:prstGeom>
        </p:spPr>
        <p:txBody>
          <a:bodyPr vert="horz" lIns="0" tIns="0" rIns="0" bIns="0" rtlCol="0" anchor="b" anchorCtr="0"/>
          <a:lstStyle>
            <a:lvl1pPr algn="r">
              <a:defRPr sz="850">
                <a:solidFill>
                  <a:schemeClr val="tx1"/>
                </a:solidFill>
              </a:defRPr>
            </a:lvl1pPr>
          </a:lstStyle>
          <a:p>
            <a:fld id="{5E8BC936-0928-C346-B13E-04BD58031644}" type="slidenum">
              <a:rPr lang="en-US"/>
              <a:pPr/>
              <a:t>‹#›</a:t>
            </a:fld>
            <a:endParaRPr lang="en-US" dirty="0"/>
          </a:p>
        </p:txBody>
      </p:sp>
    </p:spTree>
    <p:extLst>
      <p:ext uri="{BB962C8B-B14F-4D97-AF65-F5344CB8AC3E}">
        <p14:creationId xmlns:p14="http://schemas.microsoft.com/office/powerpoint/2010/main" val="3798544658"/>
      </p:ext>
    </p:extLst>
  </p:cSld>
  <p:clrMap bg1="lt1" tx1="dk1" bg2="lt2" tx2="dk2" accent1="accent1" accent2="accent2" accent3="accent3" accent4="accent4" accent5="accent5" accent6="accent6" hlink="hlink" folHlink="folHlink"/>
  <p:sldLayoutIdLst>
    <p:sldLayoutId id="2147483692" r:id="R97226b2bb698403d"/>
    <p:sldLayoutId id="2147483701" r:id="R755968a20e2e4c83"/>
    <p:sldLayoutId id="2147483702" r:id="Rffb20da178f84da2"/>
    <p:sldLayoutId id="2147483709" r:id="R5488ed8660f34252"/>
    <p:sldLayoutId id="2147483710" r:id="R024c2ab362c749f0"/>
    <p:sldLayoutId id="2147483713" r:id="R5862f54d703f42d8"/>
    <p:sldLayoutId id="2147483715" r:id="R8800a14c8690460c"/>
    <p:sldLayoutId id="2147483716" r:id="R995acb97f0bf4256"/>
  </p:sldLayoutIdLst>
  <p:hf hdr="0" ftr="0"/>
  <p:txStyles>
    <p:titleStyle>
      <a:lvl1pPr algn="l" defTabSz="457200" rtl="0" eaLnBrk="1" latinLnBrk="0" hangingPunct="1">
        <a:spcBef>
          <a:spcPct val="0"/>
        </a:spcBef>
        <a:buNone/>
        <a:defRPr sz="2600" b="1" i="0" kern="1200">
          <a:solidFill>
            <a:schemeClr val="accent1"/>
          </a:solidFill>
          <a:latin typeface="Calibri"/>
          <a:ea typeface="+mj-ea"/>
          <a:cs typeface="Calibri"/>
        </a:defRPr>
      </a:lvl1pPr>
    </p:titleStyle>
    <p:bodyStyle>
      <a:lvl1pPr marL="0" indent="0" algn="l" defTabSz="457200" rtl="0" eaLnBrk="1" latinLnBrk="0" hangingPunct="1">
        <a:spcBef>
          <a:spcPts val="0"/>
        </a:spcBef>
        <a:spcAft>
          <a:spcPts val="300"/>
        </a:spcAft>
        <a:buFontTx/>
        <a:buNone/>
        <a:defRPr sz="1800" b="0" kern="1200">
          <a:solidFill>
            <a:schemeClr val="tx1"/>
          </a:solidFill>
          <a:latin typeface="Calibri"/>
          <a:ea typeface="+mn-ea"/>
          <a:cs typeface="Calibri"/>
        </a:defRPr>
      </a:lvl1pPr>
      <a:lvl2pPr marL="171450" indent="-171450" algn="l" defTabSz="0" rtl="0" eaLnBrk="1" latinLnBrk="0" hangingPunct="1">
        <a:spcBef>
          <a:spcPts val="0"/>
        </a:spcBef>
        <a:spcAft>
          <a:spcPts val="300"/>
        </a:spcAft>
        <a:buFont typeface="Calibri" panose="020F0502020204030204" pitchFamily="34" charset="0"/>
        <a:buChar char="•"/>
        <a:defRPr sz="1800" b="0" i="0" kern="1200">
          <a:solidFill>
            <a:schemeClr val="tx1"/>
          </a:solidFill>
          <a:latin typeface="Calibri"/>
          <a:ea typeface="+mn-ea"/>
          <a:cs typeface="Calibri"/>
        </a:defRPr>
      </a:lvl2pPr>
      <a:lvl3pPr marL="347472" indent="-164592" algn="l" defTabSz="401638" rtl="0" eaLnBrk="1" latinLnBrk="0" hangingPunct="1">
        <a:spcBef>
          <a:spcPts val="0"/>
        </a:spcBef>
        <a:spcAft>
          <a:spcPts val="300"/>
        </a:spcAft>
        <a:buFont typeface="Calibri" panose="020F0502020204030204" pitchFamily="34" charset="0"/>
        <a:buChar char="-"/>
        <a:defRPr sz="1800" b="0" i="0" kern="1200">
          <a:solidFill>
            <a:schemeClr val="tx1"/>
          </a:solidFill>
          <a:latin typeface="Calibri"/>
          <a:ea typeface="+mn-ea"/>
          <a:cs typeface="Calibri"/>
        </a:defRPr>
      </a:lvl3pPr>
      <a:lvl4pPr marL="502920" indent="-146304" algn="l" defTabSz="228600" rtl="0" eaLnBrk="1" latinLnBrk="0" hangingPunct="1">
        <a:spcBef>
          <a:spcPts val="0"/>
        </a:spcBef>
        <a:spcAft>
          <a:spcPts val="300"/>
        </a:spcAft>
        <a:buFont typeface="Calibri" panose="020F0502020204030204" pitchFamily="34" charset="0"/>
        <a:buChar char="•"/>
        <a:defRPr sz="1400" b="0" i="0" kern="1200">
          <a:solidFill>
            <a:schemeClr val="tx1"/>
          </a:solidFill>
          <a:latin typeface="Calibri"/>
          <a:ea typeface="+mn-ea"/>
          <a:cs typeface="Calibri"/>
        </a:defRPr>
      </a:lvl4pPr>
      <a:lvl5pPr marL="667512" indent="-146304" algn="l" defTabSz="457200" rtl="0" eaLnBrk="1" latinLnBrk="0" hangingPunct="1">
        <a:spcBef>
          <a:spcPts val="0"/>
        </a:spcBef>
        <a:spcAft>
          <a:spcPts val="300"/>
        </a:spcAft>
        <a:buFont typeface="Calibri" panose="020F0502020204030204" pitchFamily="34" charset="0"/>
        <a:buChar char="-"/>
        <a:defRPr lang="en-US" sz="1400" b="0" i="0" kern="1200" dirty="0">
          <a:solidFill>
            <a:schemeClr val="tx1"/>
          </a:solidFill>
          <a:latin typeface="Calibri"/>
          <a:ea typeface="+mn-ea"/>
          <a:cs typeface="Calibri"/>
        </a:defRPr>
      </a:lvl5pPr>
      <a:lvl6pPr marL="822960" indent="-146304" algn="l" defTabSz="4572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6pPr>
      <a:lvl7pPr marL="978408" indent="-146304" algn="l" defTabSz="4572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7pPr>
      <a:lvl8pPr marL="1133856" indent="-146304" algn="l" defTabSz="457200" rtl="0" eaLnBrk="1" latinLnBrk="0" hangingPunct="1">
        <a:spcBef>
          <a:spcPts val="0"/>
        </a:spcBef>
        <a:spcAft>
          <a:spcPts val="300"/>
        </a:spcAft>
        <a:buFont typeface="Arial"/>
        <a:buChar char="•"/>
        <a:defRPr sz="1400" kern="1200">
          <a:solidFill>
            <a:schemeClr val="tx1"/>
          </a:solidFill>
          <a:latin typeface="+mn-lt"/>
          <a:ea typeface="+mn-ea"/>
          <a:cs typeface="+mn-cs"/>
        </a:defRPr>
      </a:lvl8pPr>
      <a:lvl9pPr marL="1289304" indent="-146304" algn="l" defTabSz="4572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703134" y="5861049"/>
            <a:ext cx="0" cy="292946"/>
          </a:xfrm>
          <a:custGeom>
            <a:avLst/>
            <a:gdLst/>
            <a:ahLst/>
            <a:cxnLst/>
            <a:rect l="l" t="t" r="r" b="b"/>
            <a:pathLst>
              <a:path w="0" h="219710">
                <a:moveTo>
                  <a:pt x="0" y="0"/>
                </a:moveTo>
                <a:lnTo>
                  <a:pt x="0" y="219303"/>
                </a:lnTo>
              </a:path>
            </a:pathLst>
          </a:custGeom>
          <a:ln w="9525">
            <a:solidFill>
              <a:srgbClr val="1F252C"/>
            </a:solidFill>
          </a:ln>
        </p:spPr>
        <p:txBody>
          <a:bodyPr wrap="square" lIns="0" tIns="0" rIns="0" bIns="0" rtlCol="0"/>
          <a:lstStyle/>
          <a:p/>
        </p:txBody>
      </p:sp>
      <p:sp>
        <p:nvSpPr>
          <p:cNvPr id="2" name="Holder 2"/>
          <p:cNvSpPr>
            <a:spLocks noGrp="1"/>
          </p:cNvSpPr>
          <p:nvPr>
            <p:ph type="title"/>
          </p:nvPr>
        </p:nvSpPr>
        <p:spPr>
          <a:xfrm>
            <a:off x="1065953" y="616881"/>
            <a:ext cx="8578426" cy="645158"/>
          </a:xfrm>
          <a:prstGeom prst="rect">
            <a:avLst/>
          </a:prstGeom>
        </p:spPr>
        <p:txBody>
          <a:bodyPr wrap="square" lIns="0" tIns="0" rIns="0" bIns="0">
            <a:spAutoFit/>
          </a:bodyPr>
          <a:lstStyle>
            <a:lvl1pPr>
              <a:defRPr sz="3666" b="1" i="0">
                <a:solidFill>
                  <a:srgbClr val="1F252C"/>
                </a:solidFill>
                <a:latin typeface="Century Gothic"/>
                <a:cs typeface="Century Gothic"/>
              </a:defRPr>
            </a:lvl1pPr>
          </a:lstStyle>
          <a:p/>
        </p:txBody>
      </p:sp>
      <p:sp>
        <p:nvSpPr>
          <p:cNvPr id="3" name="Holder 3"/>
          <p:cNvSpPr>
            <a:spLocks noGrp="1"/>
          </p:cNvSpPr>
          <p:nvPr>
            <p:ph type="body" idx="1"/>
          </p:nvPr>
        </p:nvSpPr>
        <p:spPr>
          <a:xfrm>
            <a:off x="1145962" y="1958848"/>
            <a:ext cx="5187526" cy="3576320"/>
          </a:xfrm>
          <a:prstGeom prst="rect">
            <a:avLst/>
          </a:prstGeom>
        </p:spPr>
        <p:txBody>
          <a:bodyPr wrap="square" lIns="0" tIns="0" rIns="0" bIns="0">
            <a:spAutoFit/>
          </a:bodyPr>
          <a:lstStyle>
            <a:lvl1pPr>
              <a:defRPr sz="2066" b="0" i="0">
                <a:solidFill>
                  <a:srgbClr val="383838"/>
                </a:solidFill>
                <a:latin typeface="Calibri"/>
                <a:cs typeface="Calibri"/>
              </a:defRPr>
            </a:lvl1pPr>
          </a:lstStyle>
          <a:p/>
        </p:txBody>
      </p:sp>
      <p:sp>
        <p:nvSpPr>
          <p:cNvPr id="4" name="Holder 4"/>
          <p:cNvSpPr>
            <a:spLocks noGrp="1"/>
          </p:cNvSpPr>
          <p:nvPr>
            <p:ph type="ftr" sz="quarter" idx="5"/>
          </p:nvPr>
        </p:nvSpPr>
        <p:spPr>
          <a:xfrm>
            <a:off x="1434676" y="6431232"/>
            <a:ext cx="2874433" cy="233680"/>
          </a:xfrm>
          <a:prstGeom prst="rect">
            <a:avLst/>
          </a:prstGeom>
        </p:spPr>
        <p:txBody>
          <a:bodyPr wrap="square" lIns="0" tIns="0" rIns="0" bIns="0">
            <a:spAutoFit/>
          </a:bodyPr>
          <a:lstStyle>
            <a:lvl1pPr>
              <a:defRPr sz="1200" b="0" i="0">
                <a:solidFill>
                  <a:srgbClr val="1F252C"/>
                </a:solidFill>
                <a:latin typeface="Calibri"/>
                <a:cs typeface="Calibri"/>
              </a:defRPr>
            </a:lvl1pPr>
          </a:lstStyle>
          <a:p>
            <a:pPr marL="12700">
              <a:lnSpc>
                <a:spcPct val="100000"/>
              </a:lnSpc>
              <a:spcBef>
                <a:spcPts val="95"/>
              </a:spcBef>
            </a:pPr>
            <a:r>
              <a:rPr spc="95" dirty="0"/>
              <a:t>2025</a:t>
            </a:r>
            <a:r>
              <a:rPr spc="105" dirty="0"/>
              <a:t> </a:t>
            </a:r>
            <a:r>
              <a:rPr spc="-215" dirty="0"/>
              <a:t>|</a:t>
            </a:r>
            <a:r>
              <a:rPr spc="70" dirty="0"/>
              <a:t> </a:t>
            </a:r>
            <a:r>
              <a:rPr spc="45" dirty="0"/>
              <a:t>Enhancing</a:t>
            </a:r>
            <a:r>
              <a:rPr spc="85" dirty="0"/>
              <a:t> </a:t>
            </a:r>
            <a:r>
              <a:rPr spc="50" dirty="0"/>
              <a:t>Objectivity</a:t>
            </a:r>
            <a:r>
              <a:rPr spc="80" dirty="0"/>
              <a:t> </a:t>
            </a:r>
            <a:r>
              <a:rPr dirty="0"/>
              <a:t>of</a:t>
            </a:r>
            <a:r>
              <a:rPr spc="140" dirty="0"/>
              <a:t> </a:t>
            </a:r>
            <a:r>
              <a:rPr dirty="0"/>
              <a:t>the</a:t>
            </a:r>
            <a:r>
              <a:rPr spc="60" dirty="0"/>
              <a:t> </a:t>
            </a:r>
            <a:r>
              <a:rPr spc="35" dirty="0"/>
              <a:t>HVA</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sz="quarter" idx="7"/>
          </p:nvPr>
        </p:nvSpPr>
        <p:spPr>
          <a:xfrm>
            <a:off x="11524318" y="6220073"/>
            <a:ext cx="398778" cy="315805"/>
          </a:xfrm>
          <a:prstGeom prst="rect">
            <a:avLst/>
          </a:prstGeom>
        </p:spPr>
        <p:txBody>
          <a:bodyPr wrap="square" lIns="0" tIns="0" rIns="0" bIns="0">
            <a:spAutoFit/>
          </a:bodyPr>
          <a:lstStyle>
            <a:lvl1pPr>
              <a:defRPr sz="1666" b="1" i="0">
                <a:solidFill>
                  <a:srgbClr val="1F252C"/>
                </a:solidFill>
                <a:latin typeface="Century Gothic"/>
                <a:cs typeface="Century Gothic"/>
              </a:defRPr>
            </a:lvl1pPr>
          </a:lstStyle>
          <a:p>
            <a:pPr marL="60325">
              <a:lnSpc>
                <a:spcPct val="100000"/>
              </a:lnSpc>
              <a:spcBef>
                <a:spcPts val="114"/>
              </a:spcBef>
            </a:pPr>
            <a:fld id="{81D60167-4931-47E6-BA6A-407CBD079E47}" type="slidenum">
              <a:rPr spc="-25" dirty="0"/>
              <a:t>#</a:t>
            </a:fld>
          </a:p>
        </p:txBody>
      </p:sp>
    </p:spTree>
  </p:cSld>
  <p:clrMap bg1="lt1" tx1="dk1" bg2="lt2" tx2="dk2" accent1="accent1" accent2="accent2" accent3="accent3" accent4="accent4" accent5="accent5" accent6="accent6" hlink="hlink" folHlink="folHlink"/>
  <p:sldLayoutIdLst>
    <p:sldLayoutId id="2147483718" r:id="Rc8897ef19488452c"/>
    <p:sldLayoutId id="2147483719" r:id="R97e44e4b2efd4ebb"/>
    <p:sldLayoutId id="2147483720" r:id="R361e7275137c430e"/>
    <p:sldLayoutId id="2147483721" r:id="R54cd084676034fef"/>
    <p:sldLayoutId id="2147483722" r:id="R768c8bccb15042be"/>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theme/theme3.xml><?xml version="1.0" encoding="utf-8"?>
<a:theme xmlns:a="http://schemas.openxmlformats.org/drawingml/2006/main" name="Crop">
  <a:themeElements>
    <a:clrScheme name="Custom 27">
      <a:dk1>
        <a:sysClr val="windowText" lastClr="000000"/>
      </a:dk1>
      <a:lt1>
        <a:sysClr val="window" lastClr="FFFFFF"/>
      </a:lt1>
      <a:dk2>
        <a:srgbClr val="1F497D"/>
      </a:dk2>
      <a:lt2>
        <a:srgbClr val="EEECE1"/>
      </a:lt2>
      <a:accent1>
        <a:srgbClr val="4F81BD"/>
      </a:accent1>
      <a:accent2>
        <a:srgbClr val="C0504D"/>
      </a:accent2>
      <a:accent3>
        <a:srgbClr val="76923C"/>
      </a:accent3>
      <a:accent4>
        <a:srgbClr val="8064A2"/>
      </a:accent4>
      <a:accent5>
        <a:srgbClr val="4BACC6"/>
      </a:accent5>
      <a:accent6>
        <a:srgbClr val="F79646"/>
      </a:accent6>
      <a:hlink>
        <a:srgbClr val="0000FF"/>
      </a:hlink>
      <a:folHlink>
        <a:srgbClr val="800080"/>
      </a:folHlink>
    </a:clrScheme>
    <a:fontScheme name="Custom 9">
      <a:majorFont>
        <a:latin typeface="Impact"/>
        <a:ea typeface=""/>
        <a:cs typeface=""/>
      </a:majorFont>
      <a:minorFont>
        <a:latin typeface="Arial"/>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tf22874644_win32_fixed" id="{558D5976-FB30-4A95-BB80-CA116B0EB176}" vid="{E687FBBE-46FC-480B-AF08-1C12C660A1C1}"/>
    </a:ext>
  </a:extLst>
</a:theme>
</file>

<file path=ppt/slideMasters/theme/theme4.xml><?xml version="1.0" encoding="utf-8"?>
<a:theme xmlns:a="http://schemas.openxmlformats.org/drawingml/2006/main" name="base 16x9">
  <a:themeElements>
    <a:clrScheme name="nwh">
      <a:dk1>
        <a:srgbClr val="53565A"/>
      </a:dk1>
      <a:lt1>
        <a:srgbClr val="FFFFFF"/>
      </a:lt1>
      <a:dk2>
        <a:srgbClr val="009ADF"/>
      </a:dk2>
      <a:lt2>
        <a:srgbClr val="FFFFFF"/>
      </a:lt2>
      <a:accent1>
        <a:srgbClr val="003CA5"/>
      </a:accent1>
      <a:accent2>
        <a:srgbClr val="6DC3DF"/>
      </a:accent2>
      <a:accent3>
        <a:srgbClr val="3DAD2C"/>
      </a:accent3>
      <a:accent4>
        <a:srgbClr val="9E29B5"/>
      </a:accent4>
      <a:accent5>
        <a:srgbClr val="9494D1"/>
      </a:accent5>
      <a:accent6>
        <a:srgbClr val="FF681E"/>
      </a:accent6>
      <a:hlink>
        <a:srgbClr val="003CA5"/>
      </a:hlink>
      <a:folHlink>
        <a:srgbClr val="E33D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M Nurse Manager Presentation V1 07052022" id="{361E6B26-F689-4631-A646-268C72F874F4}" vid="{F4FEB5E5-4758-4956-ABB1-EB1A0294B366}"/>
    </a:ext>
  </a:extLst>
</a:theme>
</file>

<file path=ppt/slideMasters/theme/theme5.xml><?xml version="1.0" encoding="utf-8"?>
<a:theme xmlns:a="http://schemas.openxmlformats.org/drawingml/2006/main" name="nwh_ppt_blue_151109">
  <a:themeElements>
    <a:clrScheme name="nwh">
      <a:dk1>
        <a:srgbClr val="53565A"/>
      </a:dk1>
      <a:lt1>
        <a:srgbClr val="FFFFFF"/>
      </a:lt1>
      <a:dk2>
        <a:srgbClr val="009ADF"/>
      </a:dk2>
      <a:lt2>
        <a:srgbClr val="FFFFFF"/>
      </a:lt2>
      <a:accent1>
        <a:srgbClr val="003CA5"/>
      </a:accent1>
      <a:accent2>
        <a:srgbClr val="6DC3DF"/>
      </a:accent2>
      <a:accent3>
        <a:srgbClr val="3DAD2C"/>
      </a:accent3>
      <a:accent4>
        <a:srgbClr val="9E29B5"/>
      </a:accent4>
      <a:accent5>
        <a:srgbClr val="9494D1"/>
      </a:accent5>
      <a:accent6>
        <a:srgbClr val="FF681E"/>
      </a:accent6>
      <a:hlink>
        <a:srgbClr val="003CA5"/>
      </a:hlink>
      <a:folHlink>
        <a:srgbClr val="E33D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slideMasters/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252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s/_rels/slide1.xml.rels>&#65279;<?xml version="1.0" encoding="utf-8"?><Relationships xmlns="http://schemas.openxmlformats.org/package/2006/relationships"><Relationship Type="http://schemas.openxmlformats.org/officeDocument/2006/relationships/slideLayout" Target="/ppt/slideLayouts/slideLayout6.xml" Id="R492258c5b9f54175" /></Relationships>
</file>

<file path=ppt/slides/_rels/slide10.xml.rels>&#65279;<?xml version="1.0" encoding="utf-8"?><Relationships xmlns="http://schemas.openxmlformats.org/package/2006/relationships"><Relationship Type="http://schemas.openxmlformats.org/officeDocument/2006/relationships/image" Target="/ppt/media/image27.png" Id="Rddac3ac825ae4dc1" /><Relationship Type="http://schemas.openxmlformats.org/officeDocument/2006/relationships/slideLayout" Target="/ppt/slideLayouts/slideLayout4.xml" Id="Rfe44415ecff649df" /></Relationships>
</file>

<file path=ppt/slides/_rels/slide100.xml.rels>&#65279;<?xml version="1.0" encoding="utf-8"?><Relationships xmlns="http://schemas.openxmlformats.org/package/2006/relationships"><Relationship Type="http://schemas.openxmlformats.org/officeDocument/2006/relationships/image" Target="/ppt/media/image109.png" Id="Rf717f9a68baa429c" /><Relationship Type="http://schemas.openxmlformats.org/officeDocument/2006/relationships/image" Target="/ppt/media/image132.png" Id="R99a763627d8a4427" /><Relationship Type="http://schemas.openxmlformats.org/officeDocument/2006/relationships/slideLayout" Target="/ppt/slideLayouts/slideLayout68.xml" Id="Rc61a3370bf5c4a87" /></Relationships>
</file>

<file path=ppt/slides/_rels/slide101.xml.rels>&#65279;<?xml version="1.0" encoding="utf-8"?><Relationships xmlns="http://schemas.openxmlformats.org/package/2006/relationships"><Relationship Type="http://schemas.openxmlformats.org/officeDocument/2006/relationships/image" Target="/ppt/media/image109.png" Id="Rea4d8e676331411e" /><Relationship Type="http://schemas.openxmlformats.org/officeDocument/2006/relationships/image" Target="/ppt/media/image21.image" Id="R10302044088d418b" /><Relationship Type="http://schemas.openxmlformats.org/officeDocument/2006/relationships/image" Target="/ppt/media/image133.png" Id="R08f4f34200444a36" /><Relationship Type="http://schemas.openxmlformats.org/officeDocument/2006/relationships/slideLayout" Target="/ppt/slideLayouts/slideLayout68.xml" Id="R4ec2dc714e3f4ea2" /></Relationships>
</file>

<file path=ppt/slides/_rels/slide102.xml.rels>&#65279;<?xml version="1.0" encoding="utf-8"?><Relationships xmlns="http://schemas.openxmlformats.org/package/2006/relationships"><Relationship Type="http://schemas.openxmlformats.org/officeDocument/2006/relationships/image" Target="/ppt/media/image109.png" Id="R47582d2e30ec4a77" /><Relationship Type="http://schemas.openxmlformats.org/officeDocument/2006/relationships/image" Target="/ppt/media/image22.image" Id="R8dedca7e86104808" /><Relationship Type="http://schemas.openxmlformats.org/officeDocument/2006/relationships/slideLayout" Target="/ppt/slideLayouts/slideLayout67.xml" Id="Rbb1e2f383a9d4197" /></Relationships>
</file>

<file path=ppt/slides/_rels/slide103.xml.rels>&#65279;<?xml version="1.0" encoding="utf-8"?><Relationships xmlns="http://schemas.openxmlformats.org/package/2006/relationships"><Relationship Type="http://schemas.openxmlformats.org/officeDocument/2006/relationships/image" Target="/ppt/media/image109.png" Id="R4fd6bf6dc9e94f14" /><Relationship Type="http://schemas.openxmlformats.org/officeDocument/2006/relationships/image" Target="/ppt/media/image134.png" Id="R9765bf92f9224460" /><Relationship Type="http://schemas.openxmlformats.org/officeDocument/2006/relationships/slideLayout" Target="/ppt/slideLayouts/slideLayout67.xml" Id="R9ddcadf90ad44bde" /></Relationships>
</file>

<file path=ppt/slides/_rels/slide104.xml.rels>&#65279;<?xml version="1.0" encoding="utf-8"?><Relationships xmlns="http://schemas.openxmlformats.org/package/2006/relationships"><Relationship Type="http://schemas.openxmlformats.org/officeDocument/2006/relationships/image" Target="/ppt/media/image109.png" Id="R537e615507a64978" /><Relationship Type="http://schemas.openxmlformats.org/officeDocument/2006/relationships/image" Target="/ppt/media/image134.png" Id="Rd210cdc2f0e0489a" /><Relationship Type="http://schemas.openxmlformats.org/officeDocument/2006/relationships/slideLayout" Target="/ppt/slideLayouts/slideLayout68.xml" Id="R564bdf43862a4cc3" /></Relationships>
</file>

<file path=ppt/slides/_rels/slide105.xml.rels>&#65279;<?xml version="1.0" encoding="utf-8"?><Relationships xmlns="http://schemas.openxmlformats.org/package/2006/relationships"><Relationship Type="http://schemas.openxmlformats.org/officeDocument/2006/relationships/image" Target="/ppt/media/image124.png" Id="Ra39f8ccf9a814df7" /><Relationship Type="http://schemas.openxmlformats.org/officeDocument/2006/relationships/image" Target="/ppt/media/image109.png" Id="R3a5012da2f804ed1" /><Relationship Type="http://schemas.openxmlformats.org/officeDocument/2006/relationships/slideLayout" Target="/ppt/slideLayouts/slideLayout71.xml" Id="R8241f7cd9ac84876" /></Relationships>
</file>

<file path=ppt/slides/_rels/slide106.xml.rels>&#65279;<?xml version="1.0" encoding="utf-8"?><Relationships xmlns="http://schemas.openxmlformats.org/package/2006/relationships"><Relationship Type="http://schemas.openxmlformats.org/officeDocument/2006/relationships/image" Target="/ppt/media/image109.png" Id="Rd105c27d31ce4f2e" /><Relationship Type="http://schemas.openxmlformats.org/officeDocument/2006/relationships/image" Target="/ppt/media/image23.image" Id="Reeb1ea30ab094842" /><Relationship Type="http://schemas.openxmlformats.org/officeDocument/2006/relationships/slideLayout" Target="/ppt/slideLayouts/slideLayout69.xml" Id="Rab482ead9bae4aa1" /></Relationships>
</file>

<file path=ppt/slides/_rels/slide107.xml.rels>&#65279;<?xml version="1.0" encoding="utf-8"?><Relationships xmlns="http://schemas.openxmlformats.org/package/2006/relationships"><Relationship Type="http://schemas.openxmlformats.org/officeDocument/2006/relationships/image" Target="/ppt/media/image109.png" Id="R82fd2381e639456e" /><Relationship Type="http://schemas.openxmlformats.org/officeDocument/2006/relationships/slideLayout" Target="/ppt/slideLayouts/slideLayout68.xml" Id="R89332cbf822b45db" /></Relationships>
</file>

<file path=ppt/slides/_rels/slide108.xml.rels>&#65279;<?xml version="1.0" encoding="utf-8"?><Relationships xmlns="http://schemas.openxmlformats.org/package/2006/relationships"><Relationship Type="http://schemas.openxmlformats.org/officeDocument/2006/relationships/image" Target="/ppt/media/image124.png" Id="Re6a5d0a109c94739" /><Relationship Type="http://schemas.openxmlformats.org/officeDocument/2006/relationships/image" Target="/ppt/media/image109.png" Id="Re7525557c361480e" /><Relationship Type="http://schemas.openxmlformats.org/officeDocument/2006/relationships/slideLayout" Target="/ppt/slideLayouts/slideLayout71.xml" Id="Rd18a21bb96054fd8" /></Relationships>
</file>

<file path=ppt/slides/_rels/slide109.xml.rels>&#65279;<?xml version="1.0" encoding="utf-8"?><Relationships xmlns="http://schemas.openxmlformats.org/package/2006/relationships"><Relationship Type="http://schemas.openxmlformats.org/officeDocument/2006/relationships/image" Target="/ppt/media/image24.image" Id="R48f0ad5d31164a8f" /><Relationship Type="http://schemas.openxmlformats.org/officeDocument/2006/relationships/image" Target="/ppt/media/image25.image" Id="R0d316920c5374de6" /><Relationship Type="http://schemas.openxmlformats.org/officeDocument/2006/relationships/image" Target="/ppt/media/image26.image" Id="Re316b278904940f3" /><Relationship Type="http://schemas.openxmlformats.org/officeDocument/2006/relationships/image" Target="/ppt/media/image109.png" Id="R2eed4295fb94462c" /><Relationship Type="http://schemas.openxmlformats.org/officeDocument/2006/relationships/slideLayout" Target="/ppt/slideLayouts/slideLayout68.xml" Id="R3958b78c709a4d7e" /></Relationships>
</file>

<file path=ppt/slides/_rels/slide11.xml.rels>&#65279;<?xml version="1.0" encoding="utf-8"?><Relationships xmlns="http://schemas.openxmlformats.org/package/2006/relationships"><Relationship Type="http://schemas.openxmlformats.org/officeDocument/2006/relationships/image" Target="/ppt/media/image28.png" Id="Ra55ddce007974517" /><Relationship Type="http://schemas.openxmlformats.org/officeDocument/2006/relationships/image" Target="/ppt/media/image29.png" Id="R0908f3f3ba1d4fe0" /><Relationship Type="http://schemas.openxmlformats.org/officeDocument/2006/relationships/image" Target="/ppt/media/image30.png" Id="R68e8df8ab8bc4497" /><Relationship Type="http://schemas.openxmlformats.org/officeDocument/2006/relationships/slideLayout" Target="/ppt/slideLayouts/slideLayout3.xml" Id="Rf554058a13184f1f" /></Relationships>
</file>

<file path=ppt/slides/_rels/slide110.xml.rels>&#65279;<?xml version="1.0" encoding="utf-8"?><Relationships xmlns="http://schemas.openxmlformats.org/package/2006/relationships"><Relationship Type="http://schemas.openxmlformats.org/officeDocument/2006/relationships/image" Target="/ppt/media/image109.png" Id="R920ab28e913d4d81" /><Relationship Type="http://schemas.openxmlformats.org/officeDocument/2006/relationships/image" Target="/ppt/media/image27.image" Id="R0c074b80fc5c4726" /><Relationship Type="http://schemas.openxmlformats.org/officeDocument/2006/relationships/slideLayout" Target="/ppt/slideLayouts/slideLayout68.xml" Id="R936b6507e2984078" /></Relationships>
</file>

<file path=ppt/slides/_rels/slide111.xml.rels>&#65279;<?xml version="1.0" encoding="utf-8"?><Relationships xmlns="http://schemas.openxmlformats.org/package/2006/relationships"><Relationship Type="http://schemas.openxmlformats.org/officeDocument/2006/relationships/image" Target="/ppt/media/image109.png" Id="R1e606e26a2904a7a" /><Relationship Type="http://schemas.openxmlformats.org/officeDocument/2006/relationships/image" Target="/ppt/media/image28.image" Id="R2d8ebf7258134783" /><Relationship Type="http://schemas.openxmlformats.org/officeDocument/2006/relationships/slideLayout" Target="/ppt/slideLayouts/slideLayout71.xml" Id="Rc5f7989b6abf4757" /></Relationships>
</file>

<file path=ppt/slides/_rels/slide112.xml.rels>&#65279;<?xml version="1.0" encoding="utf-8"?><Relationships xmlns="http://schemas.openxmlformats.org/package/2006/relationships"><Relationship Type="http://schemas.openxmlformats.org/officeDocument/2006/relationships/image" Target="/ppt/media/image109.png" Id="R9364b6396ba24b1d" /><Relationship Type="http://schemas.openxmlformats.org/officeDocument/2006/relationships/slideLayout" Target="/ppt/slideLayouts/slideLayout68.xml" Id="R2d55283a2df24acd" /></Relationships>
</file>

<file path=ppt/slides/_rels/slide113.xml.rels>&#65279;<?xml version="1.0" encoding="utf-8"?><Relationships xmlns="http://schemas.openxmlformats.org/package/2006/relationships"><Relationship Type="http://schemas.openxmlformats.org/officeDocument/2006/relationships/image" Target="/ppt/media/image29.image" Id="Re4ba5821aa0f4693" /><Relationship Type="http://schemas.openxmlformats.org/officeDocument/2006/relationships/slideLayout" Target="/ppt/slideLayouts/slideLayout71.xml" Id="R6136ee42cf69450b" /></Relationships>
</file>

<file path=ppt/slides/_rels/slide114.xml.rels>&#65279;<?xml version="1.0" encoding="utf-8"?><Relationships xmlns="http://schemas.openxmlformats.org/package/2006/relationships"><Relationship Type="http://schemas.openxmlformats.org/officeDocument/2006/relationships/image" Target="/ppt/media/image109.png" Id="R6d4e385b705b4b22" /><Relationship Type="http://schemas.openxmlformats.org/officeDocument/2006/relationships/image" Target="/ppt/media/image30.image" Id="Rce7e039f997040a4" /><Relationship Type="http://schemas.openxmlformats.org/officeDocument/2006/relationships/slideLayout" Target="/ppt/slideLayouts/slideLayout71.xml" Id="Rae0e0dab05f8486e" /></Relationships>
</file>

<file path=ppt/slides/_rels/slide115.xml.rels>&#65279;<?xml version="1.0" encoding="utf-8"?><Relationships xmlns="http://schemas.openxmlformats.org/package/2006/relationships"><Relationship Type="http://schemas.openxmlformats.org/officeDocument/2006/relationships/image" Target="/ppt/media/image109.png" Id="R4afa5619c2db4f76" /><Relationship Type="http://schemas.openxmlformats.org/officeDocument/2006/relationships/slideLayout" Target="/ppt/slideLayouts/slideLayout68.xml" Id="R1311a6af6feb48d3" /></Relationships>
</file>

<file path=ppt/slides/_rels/slide116.xml.rels>&#65279;<?xml version="1.0" encoding="utf-8"?><Relationships xmlns="http://schemas.openxmlformats.org/package/2006/relationships"><Relationship Type="http://schemas.openxmlformats.org/officeDocument/2006/relationships/image" Target="/ppt/media/image109.png" Id="R29f28b6932514f2a" /><Relationship Type="http://schemas.openxmlformats.org/officeDocument/2006/relationships/image" Target="/ppt/media/image31.image" Id="R8c2325677a8f4665" /><Relationship Type="http://schemas.openxmlformats.org/officeDocument/2006/relationships/image" Target="/ppt/media/image135.png" Id="R066de5a2c4174df7" /><Relationship Type="http://schemas.openxmlformats.org/officeDocument/2006/relationships/slideLayout" Target="/ppt/slideLayouts/slideLayout71.xml" Id="R66ba1d7ebfd44267" /></Relationships>
</file>

<file path=ppt/slides/_rels/slide117.xml.rels>&#65279;<?xml version="1.0" encoding="utf-8"?><Relationships xmlns="http://schemas.openxmlformats.org/package/2006/relationships"><Relationship Type="http://schemas.openxmlformats.org/officeDocument/2006/relationships/image" Target="/ppt/media/image109.png" Id="Rb623a93706bf4d1b" /><Relationship Type="http://schemas.openxmlformats.org/officeDocument/2006/relationships/image" Target="/ppt/media/image32.image" Id="R5da181d666e343a0" /><Relationship Type="http://schemas.openxmlformats.org/officeDocument/2006/relationships/slideLayout" Target="/ppt/slideLayouts/slideLayout71.xml" Id="R6c85bf0daa2d4241" /></Relationships>
</file>

<file path=ppt/slides/_rels/slide118.xml.rels>&#65279;<?xml version="1.0" encoding="utf-8"?><Relationships xmlns="http://schemas.openxmlformats.org/package/2006/relationships"><Relationship Type="http://schemas.openxmlformats.org/officeDocument/2006/relationships/image" Target="/ppt/media/image136.png" Id="R2cc64d1ca1044c8e" /><Relationship Type="http://schemas.openxmlformats.org/officeDocument/2006/relationships/slideLayout" Target="/ppt/slideLayouts/slideLayout71.xml" Id="R29dfad0085be4055" /></Relationships>
</file>

<file path=ppt/slides/_rels/slide119.xml.rels>&#65279;<?xml version="1.0" encoding="utf-8"?><Relationships xmlns="http://schemas.openxmlformats.org/package/2006/relationships"><Relationship Type="http://schemas.openxmlformats.org/officeDocument/2006/relationships/image" Target="/ppt/media/image33.image" Id="Re1261e875fc44358" /><Relationship Type="http://schemas.openxmlformats.org/officeDocument/2006/relationships/slideLayout" Target="/ppt/slideLayouts/slideLayout68.xml" Id="R586b0448ad4c49f3" /></Relationships>
</file>

<file path=ppt/slides/_rels/slide12.xml.rels>&#65279;<?xml version="1.0" encoding="utf-8"?><Relationships xmlns="http://schemas.openxmlformats.org/package/2006/relationships"><Relationship Type="http://schemas.openxmlformats.org/officeDocument/2006/relationships/slideLayout" Target="/ppt/slideLayouts/slideLayout3.xml" Id="Rc6243ae9ae554776" /></Relationships>
</file>

<file path=ppt/slides/_rels/slide120.xml.rels>&#65279;<?xml version="1.0" encoding="utf-8"?><Relationships xmlns="http://schemas.openxmlformats.org/package/2006/relationships"><Relationship Type="http://schemas.openxmlformats.org/officeDocument/2006/relationships/image" Target="/ppt/media/image109.png" Id="R143b945447644d0e" /><Relationship Type="http://schemas.openxmlformats.org/officeDocument/2006/relationships/slideLayout" Target="/ppt/slideLayouts/slideLayout68.xml" Id="Ra56c8d0da8ed4fd6" /></Relationships>
</file>

<file path=ppt/slides/_rels/slide121.xml.rels>&#65279;<?xml version="1.0" encoding="utf-8"?><Relationships xmlns="http://schemas.openxmlformats.org/package/2006/relationships"><Relationship Type="http://schemas.openxmlformats.org/officeDocument/2006/relationships/image" Target="/ppt/media/image109.png" Id="Rcb4ad34712734411" /><Relationship Type="http://schemas.openxmlformats.org/officeDocument/2006/relationships/slideLayout" Target="/ppt/slideLayouts/slideLayout68.xml" Id="R67bb72e2f14f4796" /></Relationships>
</file>

<file path=ppt/slides/_rels/slide122.xml.rels>&#65279;<?xml version="1.0" encoding="utf-8"?><Relationships xmlns="http://schemas.openxmlformats.org/package/2006/relationships"><Relationship Type="http://schemas.openxmlformats.org/officeDocument/2006/relationships/image" Target="/ppt/media/image34.image" Id="R0bcd48d428244ba8" /><Relationship Type="http://schemas.openxmlformats.org/officeDocument/2006/relationships/image" Target="/ppt/media/image109.png" Id="R120e1a8a4e454a23" /><Relationship Type="http://schemas.openxmlformats.org/officeDocument/2006/relationships/slideLayout" Target="/ppt/slideLayouts/slideLayout68.xml" Id="Rca80f34f00cd494a" /><Relationship Type="http://schemas.openxmlformats.org/officeDocument/2006/relationships/hyperlink" Target="http://bit.ly/2Tynxth" TargetMode="External" Id="rcId2c5d0e3da05f41ed" /><Relationship Type="http://schemas.openxmlformats.org/officeDocument/2006/relationships/hyperlink" Target="http://bit.ly/2TyoMsr" TargetMode="External" Id="rcId8cbb731ccf8947c9" /><Relationship Type="http://schemas.openxmlformats.org/officeDocument/2006/relationships/hyperlink" Target="http://bit.ly/2TtBDfr" TargetMode="External" Id="rcIdd9e8d3de58674609" /><Relationship Type="http://schemas.openxmlformats.org/officeDocument/2006/relationships/hyperlink" Target="mailto:Leanna.Molnar@nyulangone.org" TargetMode="External" Id="rcId2fa31ddb0ac945ea" /></Relationships>
</file>

<file path=ppt/slides/_rels/slide13.xml.rels>&#65279;<?xml version="1.0" encoding="utf-8"?><Relationships xmlns="http://schemas.openxmlformats.org/package/2006/relationships"><Relationship Type="http://schemas.openxmlformats.org/officeDocument/2006/relationships/image" Target="/ppt/media/image31.png" Id="R10c671005fae43a5" /><Relationship Type="http://schemas.openxmlformats.org/officeDocument/2006/relationships/image" Target="/ppt/media/image32.png" Id="R833a04b462c54042" /><Relationship Type="http://schemas.openxmlformats.org/officeDocument/2006/relationships/image" Target="/ppt/media/image33.png" Id="R7478913783724dee" /><Relationship Type="http://schemas.openxmlformats.org/officeDocument/2006/relationships/image" Target="/ppt/media/image34.png" Id="Re7da2509d08c451a" /><Relationship Type="http://schemas.openxmlformats.org/officeDocument/2006/relationships/slideLayout" Target="/ppt/slideLayouts/slideLayout3.xml" Id="R958cf8569f9e4e2e" /></Relationships>
</file>

<file path=ppt/slides/_rels/slide14.xml.rels>&#65279;<?xml version="1.0" encoding="utf-8"?><Relationships xmlns="http://schemas.openxmlformats.org/package/2006/relationships"><Relationship Type="http://schemas.openxmlformats.org/officeDocument/2006/relationships/slideLayout" Target="/ppt/slideLayouts/slideLayout1.xml" Id="R2d47febae7b44b96" /></Relationships>
</file>

<file path=ppt/slides/_rels/slide15.xml.rels>&#65279;<?xml version="1.0" encoding="utf-8"?><Relationships xmlns="http://schemas.openxmlformats.org/package/2006/relationships"><Relationship Type="http://schemas.openxmlformats.org/officeDocument/2006/relationships/notesSlide" Target="/ppt/notesSlides/notesSlide3.xml" Id="Rdba83d5545e44ee2" /><Relationship Type="http://schemas.openxmlformats.org/officeDocument/2006/relationships/slideLayout" Target="/ppt/slideLayouts/slideLayout52.xml" Id="R133b33cc0b9b4666" /></Relationships>
</file>

<file path=ppt/slides/_rels/slide16.xml.rels>&#65279;<?xml version="1.0" encoding="utf-8"?><Relationships xmlns="http://schemas.openxmlformats.org/package/2006/relationships"><Relationship Type="http://schemas.openxmlformats.org/officeDocument/2006/relationships/slideLayout" Target="/ppt/slideLayouts/slideLayout63.xml" Id="Rc4f196da702a4725" /></Relationships>
</file>

<file path=ppt/slides/_rels/slide17.xml.rels>&#65279;<?xml version="1.0" encoding="utf-8"?><Relationships xmlns="http://schemas.openxmlformats.org/package/2006/relationships"><Relationship Type="http://schemas.openxmlformats.org/officeDocument/2006/relationships/slideLayout" Target="/ppt/slideLayouts/slideLayout66.xml" Id="Re43eea2fe7364e9c" /></Relationships>
</file>

<file path=ppt/slides/_rels/slide18.xml.rels>&#65279;<?xml version="1.0" encoding="utf-8"?><Relationships xmlns="http://schemas.openxmlformats.org/package/2006/relationships"><Relationship Type="http://schemas.openxmlformats.org/officeDocument/2006/relationships/image" Target="/ppt/media/image35.png" Id="Rb45e598699324a3f" /><Relationship Type="http://schemas.openxmlformats.org/officeDocument/2006/relationships/image" Target="/ppt/media/image36.png" Id="R354cc50cb69b45a0" /><Relationship Type="http://schemas.openxmlformats.org/officeDocument/2006/relationships/image" Target="/ppt/media/image37.png" Id="R9bce0b46dcd44720" /><Relationship Type="http://schemas.openxmlformats.org/officeDocument/2006/relationships/image" Target="/ppt/media/image38.png" Id="R74739377f263487d" /><Relationship Type="http://schemas.openxmlformats.org/officeDocument/2006/relationships/image" Target="/ppt/media/image39.png" Id="Re0e00e1561fd4adf" /><Relationship Type="http://schemas.openxmlformats.org/officeDocument/2006/relationships/image" Target="/ppt/media/image40.png" Id="R9796a04444c74cf0" /><Relationship Type="http://schemas.openxmlformats.org/officeDocument/2006/relationships/image" Target="/ppt/media/image41.png" Id="Racc6b1aecbef4c1c" /><Relationship Type="http://schemas.openxmlformats.org/officeDocument/2006/relationships/image" Target="/ppt/media/image42.png" Id="R51a4ce74acc14c6c" /><Relationship Type="http://schemas.openxmlformats.org/officeDocument/2006/relationships/image" Target="/ppt/media/image2.jpg" Id="R9caf3363605a4d16" /><Relationship Type="http://schemas.openxmlformats.org/officeDocument/2006/relationships/image" Target="/ppt/media/image43.png" Id="R041db97553264298" /><Relationship Type="http://schemas.openxmlformats.org/officeDocument/2006/relationships/notesSlide" Target="/ppt/notesSlides/notesSlide4.xml" Id="R1eb97dbd18724b46" /><Relationship Type="http://schemas.openxmlformats.org/officeDocument/2006/relationships/slideLayout" Target="/ppt/slideLayouts/slideLayout59.xml" Id="R8267fb81b8864a79" /></Relationships>
</file>

<file path=ppt/slides/_rels/slide19.xml.rels>&#65279;<?xml version="1.0" encoding="utf-8"?><Relationships xmlns="http://schemas.openxmlformats.org/package/2006/relationships"><Relationship Type="http://schemas.openxmlformats.org/officeDocument/2006/relationships/slideLayout" Target="/ppt/slideLayouts/slideLayout59.xml" Id="R1f02def03982452a" /></Relationships>
</file>

<file path=ppt/slides/_rels/slide2.xml.rels>&#65279;<?xml version="1.0" encoding="utf-8"?><Relationships xmlns="http://schemas.openxmlformats.org/package/2006/relationships"><Relationship Type="http://schemas.openxmlformats.org/officeDocument/2006/relationships/slideLayout" Target="/ppt/slideLayouts/slideLayout3.xml" Id="R2f9420033f5d4ea1" /></Relationships>
</file>

<file path=ppt/slides/_rels/slide20.xml.rels>&#65279;<?xml version="1.0" encoding="utf-8"?><Relationships xmlns="http://schemas.openxmlformats.org/package/2006/relationships"><Relationship Type="http://schemas.openxmlformats.org/officeDocument/2006/relationships/image" Target="/ppt/media/image44.png" Id="R97814ad2b9584c00" /><Relationship Type="http://schemas.openxmlformats.org/officeDocument/2006/relationships/image" Target="/ppt/media/image45.png" Id="R9e95419241914db0" /><Relationship Type="http://schemas.openxmlformats.org/officeDocument/2006/relationships/image" Target="/ppt/media/image46.png" Id="R7e350a2d592c4dfa" /><Relationship Type="http://schemas.openxmlformats.org/officeDocument/2006/relationships/image" Target="/ppt/media/image47.png" Id="R509c106b1f974897" /><Relationship Type="http://schemas.openxmlformats.org/officeDocument/2006/relationships/image" Target="/ppt/media/image48.png" Id="Rb4decc81295c4442" /><Relationship Type="http://schemas.openxmlformats.org/officeDocument/2006/relationships/notesSlide" Target="/ppt/notesSlides/notesSlide5.xml" Id="R9b25dabfe1624eeb" /><Relationship Type="http://schemas.openxmlformats.org/officeDocument/2006/relationships/slideLayout" Target="/ppt/slideLayouts/slideLayout59.xml" Id="Rc43c2536aa4e42a1" /></Relationships>
</file>

<file path=ppt/slides/_rels/slide21.xml.rels>&#65279;<?xml version="1.0" encoding="utf-8"?><Relationships xmlns="http://schemas.openxmlformats.org/package/2006/relationships"><Relationship Type="http://schemas.openxmlformats.org/officeDocument/2006/relationships/image" Target="/ppt/media/image49.png" Id="Rfc215a9296cf4854" /><Relationship Type="http://schemas.openxmlformats.org/officeDocument/2006/relationships/image" Target="/ppt/media/image50.png" Id="R51e516edcc8b4d90" /><Relationship Type="http://schemas.openxmlformats.org/officeDocument/2006/relationships/slideLayout" Target="/ppt/slideLayouts/slideLayout63.xml" Id="Rad7cf01eadd24ae2" /></Relationships>
</file>

<file path=ppt/slides/_rels/slide22.xml.rels>&#65279;<?xml version="1.0" encoding="utf-8"?><Relationships xmlns="http://schemas.openxmlformats.org/package/2006/relationships"><Relationship Type="http://schemas.openxmlformats.org/officeDocument/2006/relationships/image" Target="/ppt/media/image3.jpg" Id="Re1e003a1e5fa4745" /><Relationship Type="http://schemas.openxmlformats.org/officeDocument/2006/relationships/image" Target="/ppt/media/image4.jpg" Id="R3f85306869d949b4" /><Relationship Type="http://schemas.openxmlformats.org/officeDocument/2006/relationships/image" Target="/ppt/media/image5.jpg" Id="R559fc7f706cc4aa4" /><Relationship Type="http://schemas.openxmlformats.org/officeDocument/2006/relationships/image" Target="/ppt/media/image51.png" Id="R046962dd074d491b" /><Relationship Type="http://schemas.openxmlformats.org/officeDocument/2006/relationships/slideLayout" Target="/ppt/slideLayouts/slideLayout63.xml" Id="R4f53e9067bd0475e" /></Relationships>
</file>

<file path=ppt/slides/_rels/slide23.xml.rels>&#65279;<?xml version="1.0" encoding="utf-8"?><Relationships xmlns="http://schemas.openxmlformats.org/package/2006/relationships"><Relationship Type="http://schemas.openxmlformats.org/officeDocument/2006/relationships/image" Target="/ppt/media/image6.jpg" Id="R48a853e6421f4c38" /><Relationship Type="http://schemas.openxmlformats.org/officeDocument/2006/relationships/image" Target="/ppt/media/image7.jpg" Id="R4ce9032c91fe4575" /><Relationship Type="http://schemas.openxmlformats.org/officeDocument/2006/relationships/image" Target="/ppt/media/image8.jpg" Id="R5935995f41004239" /><Relationship Type="http://schemas.openxmlformats.org/officeDocument/2006/relationships/image" Target="/ppt/media/image9.jpg" Id="R07b4ea3bdf754ad2" /><Relationship Type="http://schemas.openxmlformats.org/officeDocument/2006/relationships/slideLayout" Target="/ppt/slideLayouts/slideLayout63.xml" Id="R7a191929a12345e0" /></Relationships>
</file>

<file path=ppt/slides/_rels/slide24.xml.rels>&#65279;<?xml version="1.0" encoding="utf-8"?><Relationships xmlns="http://schemas.openxmlformats.org/package/2006/relationships"><Relationship Type="http://schemas.openxmlformats.org/officeDocument/2006/relationships/image" Target="/ppt/media/image52.png" Id="R7663d90cf3af44af" /><Relationship Type="http://schemas.openxmlformats.org/officeDocument/2006/relationships/image" Target="/ppt/media/image53.png" Id="Ra4e0d23e0ed24135" /><Relationship Type="http://schemas.openxmlformats.org/officeDocument/2006/relationships/image" Target="/ppt/media/image54.png" Id="R7c9ab2b501954d8d" /><Relationship Type="http://schemas.openxmlformats.org/officeDocument/2006/relationships/image" Target="/ppt/media/image55.png" Id="R43718c55cbe14a0c" /><Relationship Type="http://schemas.openxmlformats.org/officeDocument/2006/relationships/image" Target="/ppt/media/image56.png" Id="R2db47e94fe9c49b6" /><Relationship Type="http://schemas.openxmlformats.org/officeDocument/2006/relationships/image" Target="/ppt/media/image57.png" Id="R9b2f8b3b44d84b11" /><Relationship Type="http://schemas.openxmlformats.org/officeDocument/2006/relationships/image" Target="/ppt/media/image58.png" Id="R4c145796dbbd4999" /><Relationship Type="http://schemas.openxmlformats.org/officeDocument/2006/relationships/image" Target="/ppt/media/image59.png" Id="R7bfb084f0dbb4844" /><Relationship Type="http://schemas.openxmlformats.org/officeDocument/2006/relationships/image" Target="/ppt/media/image60.png" Id="Rc2c9a14f14924ffb" /><Relationship Type="http://schemas.openxmlformats.org/officeDocument/2006/relationships/image" Target="/ppt/media/image61.png" Id="Re32bb4201f914414" /><Relationship Type="http://schemas.openxmlformats.org/officeDocument/2006/relationships/image" Target="/ppt/media/image62.png" Id="Rbea61b72ec6a47d6" /><Relationship Type="http://schemas.openxmlformats.org/officeDocument/2006/relationships/image" Target="/ppt/media/image63.png" Id="R4ab53615dffa4988" /><Relationship Type="http://schemas.openxmlformats.org/officeDocument/2006/relationships/slideLayout" Target="/ppt/slideLayouts/slideLayout66.xml" Id="R5c604fc839e94a4f" /></Relationships>
</file>

<file path=ppt/slides/_rels/slide25.xml.rels>&#65279;<?xml version="1.0" encoding="utf-8"?><Relationships xmlns="http://schemas.openxmlformats.org/package/2006/relationships"><Relationship Type="http://schemas.openxmlformats.org/officeDocument/2006/relationships/slideLayout" Target="/ppt/slideLayouts/slideLayout66.xml" Id="R8191a392177842cb" /></Relationships>
</file>

<file path=ppt/slides/_rels/slide26.xml.rels>&#65279;<?xml version="1.0" encoding="utf-8"?><Relationships xmlns="http://schemas.openxmlformats.org/package/2006/relationships"><Relationship Type="http://schemas.openxmlformats.org/officeDocument/2006/relationships/slideLayout" Target="/ppt/slideLayouts/slideLayout63.xml" Id="Rb3250d521cae4079" /></Relationships>
</file>

<file path=ppt/slides/_rels/slide27.xml.rels>&#65279;<?xml version="1.0" encoding="utf-8"?><Relationships xmlns="http://schemas.openxmlformats.org/package/2006/relationships"><Relationship Type="http://schemas.openxmlformats.org/officeDocument/2006/relationships/slideLayout" Target="/ppt/slideLayouts/slideLayout60.xml" Id="R2950ecacace84ccb" /></Relationships>
</file>

<file path=ppt/slides/_rels/slide28.xml.rels>&#65279;<?xml version="1.0" encoding="utf-8"?><Relationships xmlns="http://schemas.openxmlformats.org/package/2006/relationships"><Relationship Type="http://schemas.openxmlformats.org/officeDocument/2006/relationships/image" Target="/ppt/media/image64.png" Id="R334b5c99ccd1421a" /><Relationship Type="http://schemas.openxmlformats.org/officeDocument/2006/relationships/image" Target="/ppt/media/image65.png" Id="Rcce3644c79f84552" /><Relationship Type="http://schemas.openxmlformats.org/officeDocument/2006/relationships/image" Target="/ppt/media/image66.png" Id="Reff1753f2f374da4" /><Relationship Type="http://schemas.openxmlformats.org/officeDocument/2006/relationships/image" Target="/ppt/media/image67.png" Id="R5a67255d7f9749e4" /><Relationship Type="http://schemas.openxmlformats.org/officeDocument/2006/relationships/image" Target="/ppt/media/image68.png" Id="R0b76b356117f4ad6" /><Relationship Type="http://schemas.openxmlformats.org/officeDocument/2006/relationships/notesSlide" Target="/ppt/notesSlides/notesSlide6.xml" Id="R8751c6122dbc4fe6" /><Relationship Type="http://schemas.openxmlformats.org/officeDocument/2006/relationships/slideLayout" Target="/ppt/slideLayouts/slideLayout59.xml" Id="Rd933fedb57654321" /></Relationships>
</file>

<file path=ppt/slides/_rels/slide29.xml.rels>&#65279;<?xml version="1.0" encoding="utf-8"?><Relationships xmlns="http://schemas.openxmlformats.org/package/2006/relationships"><Relationship Type="http://schemas.openxmlformats.org/officeDocument/2006/relationships/image" Target="/ppt/media/image69.png" Id="R915258c66c574f0a" /><Relationship Type="http://schemas.openxmlformats.org/officeDocument/2006/relationships/image" Target="/ppt/media/image70.png" Id="R930a8278f15e4948" /><Relationship Type="http://schemas.openxmlformats.org/officeDocument/2006/relationships/image" Target="/ppt/media/image71.png" Id="R2b65ce177e624b11" /><Relationship Type="http://schemas.openxmlformats.org/officeDocument/2006/relationships/image" Target="/ppt/media/image72.png" Id="R114c6a188e2e4629" /><Relationship Type="http://schemas.openxmlformats.org/officeDocument/2006/relationships/image" Target="/ppt/media/image73.png" Id="R990d0e9bba204fc4" /><Relationship Type="http://schemas.openxmlformats.org/officeDocument/2006/relationships/slideLayout" Target="/ppt/slideLayouts/slideLayout35.xml" Id="R2045ea1c67654bf8" /></Relationships>
</file>

<file path=ppt/slides/_rels/slide3.xml.rels>&#65279;<?xml version="1.0" encoding="utf-8"?><Relationships xmlns="http://schemas.openxmlformats.org/package/2006/relationships"><Relationship Type="http://schemas.openxmlformats.org/officeDocument/2006/relationships/notesSlide" Target="/ppt/notesSlides/notesSlide1.xml" Id="R32296eb3582640ad" /><Relationship Type="http://schemas.openxmlformats.org/officeDocument/2006/relationships/slideLayout" Target="/ppt/slideLayouts/slideLayout9.xml" Id="R4eaac920316a49bc" /></Relationships>
</file>

<file path=ppt/slides/_rels/slide30.xml.rels>&#65279;<?xml version="1.0" encoding="utf-8"?><Relationships xmlns="http://schemas.openxmlformats.org/package/2006/relationships"><Relationship Type="http://schemas.openxmlformats.org/officeDocument/2006/relationships/slideLayout" Target="/ppt/slideLayouts/slideLayout63.xml" Id="Rfbecf068f71f4bb9" /></Relationships>
</file>

<file path=ppt/slides/_rels/slide31.xml.rels>&#65279;<?xml version="1.0" encoding="utf-8"?><Relationships xmlns="http://schemas.openxmlformats.org/package/2006/relationships"><Relationship Type="http://schemas.openxmlformats.org/officeDocument/2006/relationships/image" Target="/ppt/media/image74.png" Id="R5c835a9d9cf148ec" /><Relationship Type="http://schemas.openxmlformats.org/officeDocument/2006/relationships/image" Target="/ppt/media/image75.png" Id="Rb5e74cd4762b4bc2" /><Relationship Type="http://schemas.openxmlformats.org/officeDocument/2006/relationships/slideLayout" Target="/ppt/slideLayouts/slideLayout35.xml" Id="R185fa867f7df4de0" /></Relationships>
</file>

<file path=ppt/slides/_rels/slide32.xml.rels>&#65279;<?xml version="1.0" encoding="utf-8"?><Relationships xmlns="http://schemas.openxmlformats.org/package/2006/relationships"><Relationship Type="http://schemas.openxmlformats.org/officeDocument/2006/relationships/image" Target="/ppt/media/image76.png" Id="R5a8889e0ce554e40" /><Relationship Type="http://schemas.openxmlformats.org/officeDocument/2006/relationships/slideLayout" Target="/ppt/slideLayouts/slideLayout35.xml" Id="R59c56389bdcf4c0f" /></Relationships>
</file>

<file path=ppt/slides/_rels/slide33.xml.rels>&#65279;<?xml version="1.0" encoding="utf-8"?><Relationships xmlns="http://schemas.openxmlformats.org/package/2006/relationships"><Relationship Type="http://schemas.openxmlformats.org/officeDocument/2006/relationships/image" Target="/ppt/media/image77.png" Id="R6111b943e4b44455" /><Relationship Type="http://schemas.openxmlformats.org/officeDocument/2006/relationships/image" Target="/ppt/media/image78.png" Id="Red5662084674448f" /><Relationship Type="http://schemas.openxmlformats.org/officeDocument/2006/relationships/image" Target="/ppt/media/image79.png" Id="R3ecb5f4386704ed8" /><Relationship Type="http://schemas.openxmlformats.org/officeDocument/2006/relationships/image" Target="/ppt/media/image80.png" Id="Rb173572565724a07" /><Relationship Type="http://schemas.microsoft.com/office/2007/relationships/hdphoto" Target="/ppt/slides/udata/data.wdp" Id="Rd8caceaff88e4fe5" /><Relationship Type="http://schemas.openxmlformats.org/officeDocument/2006/relationships/notesSlide" Target="/ppt/notesSlides/notesSlide7.xml" Id="Rcae8aab402db49c1" /><Relationship Type="http://schemas.openxmlformats.org/officeDocument/2006/relationships/slideLayout" Target="/ppt/slideLayouts/slideLayout37.xml" Id="R57cc481ce081428c" /></Relationships>
</file>

<file path=ppt/slides/_rels/slide34.xml.rels>&#65279;<?xml version="1.0" encoding="utf-8"?><Relationships xmlns="http://schemas.openxmlformats.org/package/2006/relationships"><Relationship Type="http://schemas.openxmlformats.org/officeDocument/2006/relationships/image" Target="/ppt/media/image81.png" Id="R7c5ec9342c844fae" /><Relationship Type="http://schemas.openxmlformats.org/officeDocument/2006/relationships/image" Target="/ppt/media/image82.png" Id="Rea0a337ce4ee47ef" /><Relationship Type="http://schemas.openxmlformats.org/officeDocument/2006/relationships/slideLayout" Target="/ppt/slideLayouts/slideLayout60.xml" Id="R1c350c381a544224" /></Relationships>
</file>

<file path=ppt/slides/_rels/slide35.xml.rels>&#65279;<?xml version="1.0" encoding="utf-8"?><Relationships xmlns="http://schemas.openxmlformats.org/package/2006/relationships"><Relationship Type="http://schemas.openxmlformats.org/officeDocument/2006/relationships/image" Target="/ppt/media/image83.png" Id="Rd7cfe5cb44c7451e" /><Relationship Type="http://schemas.openxmlformats.org/officeDocument/2006/relationships/image" Target="/ppt/media/image84.png" Id="R6105ebe7a7fb467d" /><Relationship Type="http://schemas.openxmlformats.org/officeDocument/2006/relationships/image" Target="/ppt/media/image85.png" Id="Rc890908005f746bb" /><Relationship Type="http://schemas.openxmlformats.org/officeDocument/2006/relationships/image" Target="/ppt/media/image86.png" Id="R1e04afff26d543f9" /><Relationship Type="http://schemas.openxmlformats.org/officeDocument/2006/relationships/image" Target="/ppt/media/image87.png" Id="Rb257235072ca411e" /><Relationship Type="http://schemas.openxmlformats.org/officeDocument/2006/relationships/image" Target="/ppt/media/image88.png" Id="R54ea99d845b94cac" /><Relationship Type="http://schemas.openxmlformats.org/officeDocument/2006/relationships/image" Target="/ppt/media/image89.png" Id="Rcc4fab2b06954741" /><Relationship Type="http://schemas.openxmlformats.org/officeDocument/2006/relationships/slideLayout" Target="/ppt/slideLayouts/slideLayout35.xml" Id="Rbf22e20b30ac4768" /></Relationships>
</file>

<file path=ppt/slides/_rels/slide36.xml.rels>&#65279;<?xml version="1.0" encoding="utf-8"?><Relationships xmlns="http://schemas.openxmlformats.org/package/2006/relationships"><Relationship Type="http://schemas.openxmlformats.org/officeDocument/2006/relationships/slideLayout" Target="/ppt/slideLayouts/slideLayout63.xml" Id="R4f88c5064c0f4de7" /></Relationships>
</file>

<file path=ppt/slides/_rels/slide37.xml.rels>&#65279;<?xml version="1.0" encoding="utf-8"?><Relationships xmlns="http://schemas.openxmlformats.org/package/2006/relationships"><Relationship Type="http://schemas.openxmlformats.org/officeDocument/2006/relationships/slideLayout" Target="/ppt/slideLayouts/slideLayout63.xml" Id="Rea7d5f47f39d44be" /></Relationships>
</file>

<file path=ppt/slides/_rels/slide38.xml.rels>&#65279;<?xml version="1.0" encoding="utf-8"?><Relationships xmlns="http://schemas.openxmlformats.org/package/2006/relationships"><Relationship Type="http://schemas.openxmlformats.org/officeDocument/2006/relationships/slideLayout" Target="/ppt/slideLayouts/slideLayout66.xml" Id="Rb618dc15c16f4492" /></Relationships>
</file>

<file path=ppt/slides/_rels/slide39.xml.rels>&#65279;<?xml version="1.0" encoding="utf-8"?><Relationships xmlns="http://schemas.openxmlformats.org/package/2006/relationships"><Relationship Type="http://schemas.openxmlformats.org/officeDocument/2006/relationships/image" Target="/ppt/media/image10.jpg" Id="Rd948e297d8b44c8f" /><Relationship Type="http://schemas.openxmlformats.org/officeDocument/2006/relationships/image" Target="/ppt/media/image90.png" Id="R2ada67ff573b481d" /><Relationship Type="http://schemas.openxmlformats.org/officeDocument/2006/relationships/image" Target="/ppt/media/image.svg" Id="R958651cdac824bbc" /><Relationship Type="http://schemas.openxmlformats.org/officeDocument/2006/relationships/image" Target="/ppt/media/image11.jpg" Id="R127ca9c550b947e8" /><Relationship Type="http://schemas.openxmlformats.org/officeDocument/2006/relationships/notesSlide" Target="/ppt/notesSlides/notesSlide8.xml" Id="Rc193f2d5af7646c1" /><Relationship Type="http://schemas.openxmlformats.org/officeDocument/2006/relationships/slideLayout" Target="/ppt/slideLayouts/slideLayout59.xml" Id="Rfe26afafdb6b4178" /></Relationships>
</file>

<file path=ppt/slides/_rels/slide4.xml.rels>&#65279;<?xml version="1.0" encoding="utf-8"?><Relationships xmlns="http://schemas.openxmlformats.org/package/2006/relationships"><Relationship Type="http://schemas.openxmlformats.org/officeDocument/2006/relationships/image" Target="/ppt/media/image15.png" Id="R58109f69834f4cd9" /><Relationship Type="http://schemas.openxmlformats.org/officeDocument/2006/relationships/image" Target="/ppt/media/image16.png" Id="Ra456297369e6449c" /><Relationship Type="http://schemas.openxmlformats.org/officeDocument/2006/relationships/image" Target="/ppt/media/image17.png" Id="Re0fb1c3d5ada4142" /><Relationship Type="http://schemas.openxmlformats.org/officeDocument/2006/relationships/notesSlide" Target="/ppt/notesSlides/notesSlide2.xml" Id="Ra7677d15e7ed46a9" /><Relationship Type="http://schemas.openxmlformats.org/officeDocument/2006/relationships/slideLayout" Target="/ppt/slideLayouts/slideLayout9.xml" Id="R68db591719414aa5" /></Relationships>
</file>

<file path=ppt/slides/_rels/slide40.xml.rels>&#65279;<?xml version="1.0" encoding="utf-8"?><Relationships xmlns="http://schemas.openxmlformats.org/package/2006/relationships"><Relationship Type="http://schemas.openxmlformats.org/officeDocument/2006/relationships/image" Target="/ppt/media/image91.png" Id="Ra8df463ca658451b" /><Relationship Type="http://schemas.openxmlformats.org/officeDocument/2006/relationships/image" Target="/ppt/media/image92.png" Id="Rca11642270994b76" /><Relationship Type="http://schemas.openxmlformats.org/officeDocument/2006/relationships/image" Target="/ppt/media/image93.png" Id="Rf89af2f248ae47f1" /><Relationship Type="http://schemas.openxmlformats.org/officeDocument/2006/relationships/notesSlide" Target="/ppt/notesSlides/notesSlide9.xml" Id="R26249377b9404a75" /><Relationship Type="http://schemas.openxmlformats.org/officeDocument/2006/relationships/slideLayout" Target="/ppt/slideLayouts/slideLayout59.xml" Id="Rf26d07594c174dae" /></Relationships>
</file>

<file path=ppt/slides/_rels/slide41.xml.rels>&#65279;<?xml version="1.0" encoding="utf-8"?><Relationships xmlns="http://schemas.openxmlformats.org/package/2006/relationships"><Relationship Type="http://schemas.openxmlformats.org/officeDocument/2006/relationships/image" Target="/ppt/media/image94.png" Id="Ra8e4fe9ad47147d5" /><Relationship Type="http://schemas.openxmlformats.org/officeDocument/2006/relationships/notesSlide" Target="/ppt/notesSlides/notesSlide10.xml" Id="R7bb273fc34ea4999" /><Relationship Type="http://schemas.openxmlformats.org/officeDocument/2006/relationships/slideLayout" Target="/ppt/slideLayouts/slideLayout59.xml" Id="R995cd68386f14299" /></Relationships>
</file>

<file path=ppt/slides/_rels/slide42.xml.rels>&#65279;<?xml version="1.0" encoding="utf-8"?><Relationships xmlns="http://schemas.openxmlformats.org/package/2006/relationships"><Relationship Type="http://schemas.openxmlformats.org/officeDocument/2006/relationships/slideLayout" Target="/ppt/slideLayouts/slideLayout51.xml" Id="R34a3c76f8c8e4cea" /></Relationships>
</file>

<file path=ppt/slides/_rels/slide43.xml.rels>&#65279;<?xml version="1.0" encoding="utf-8"?><Relationships xmlns="http://schemas.openxmlformats.org/package/2006/relationships"><Relationship Type="http://schemas.openxmlformats.org/officeDocument/2006/relationships/chart" Target="/ppt/slides/charts/chart1.xml" Id="Rcc0a214170554207" /><Relationship Type="http://schemas.openxmlformats.org/officeDocument/2006/relationships/slideLayout" Target="/ppt/slideLayouts/slideLayout65.xml" Id="R5ba87db6c5864324" /></Relationships>
</file>

<file path=ppt/slides/_rels/slide44.xml.rels>&#65279;<?xml version="1.0" encoding="utf-8"?><Relationships xmlns="http://schemas.openxmlformats.org/package/2006/relationships"><Relationship Type="http://schemas.openxmlformats.org/officeDocument/2006/relationships/chart" Target="/ppt/slides/charts/chart2.xml" Id="R4e850bcd1f9e4820" /><Relationship Type="http://schemas.openxmlformats.org/officeDocument/2006/relationships/slideLayout" Target="/ppt/slideLayouts/slideLayout65.xml" Id="R8e1bdb0ae615437e" /></Relationships>
</file>

<file path=ppt/slides/_rels/slide45.xml.rels>&#65279;<?xml version="1.0" encoding="utf-8"?><Relationships xmlns="http://schemas.openxmlformats.org/package/2006/relationships"><Relationship Type="http://schemas.openxmlformats.org/officeDocument/2006/relationships/chart" Target="/ppt/slides/charts/chart3.xml" Id="R18eb121b84f34d2f" /><Relationship Type="http://schemas.openxmlformats.org/officeDocument/2006/relationships/slideLayout" Target="/ppt/slideLayouts/slideLayout65.xml" Id="R72b3dd7fa7734c9b" /></Relationships>
</file>

<file path=ppt/slides/_rels/slide46.xml.rels>&#65279;<?xml version="1.0" encoding="utf-8"?><Relationships xmlns="http://schemas.openxmlformats.org/package/2006/relationships"><Relationship Type="http://schemas.openxmlformats.org/officeDocument/2006/relationships/chart" Target="/ppt/slides/charts/chart4.xml" Id="R9cab2568268c42a0" /><Relationship Type="http://schemas.openxmlformats.org/officeDocument/2006/relationships/slideLayout" Target="/ppt/slideLayouts/slideLayout65.xml" Id="R81487a4d5b024a16" /></Relationships>
</file>

<file path=ppt/slides/_rels/slide47.xml.rels>&#65279;<?xml version="1.0" encoding="utf-8"?><Relationships xmlns="http://schemas.openxmlformats.org/package/2006/relationships"><Relationship Type="http://schemas.openxmlformats.org/officeDocument/2006/relationships/chart" Target="/ppt/slides/charts/chart5.xml" Id="Rdd0b8c419aa64098" /><Relationship Type="http://schemas.openxmlformats.org/officeDocument/2006/relationships/slideLayout" Target="/ppt/slideLayouts/slideLayout65.xml" Id="Re1ec1c5700274eca" /></Relationships>
</file>

<file path=ppt/slides/_rels/slide48.xml.rels>&#65279;<?xml version="1.0" encoding="utf-8"?><Relationships xmlns="http://schemas.openxmlformats.org/package/2006/relationships"><Relationship Type="http://schemas.openxmlformats.org/officeDocument/2006/relationships/chart" Target="/ppt/slides/charts/chart6.xml" Id="Rb8e5b81bec1a49e0" /><Relationship Type="http://schemas.openxmlformats.org/officeDocument/2006/relationships/chart" Target="/ppt/slides/charts/chart7.xml" Id="Rb9f3ce1363074ce3" /><Relationship Type="http://schemas.openxmlformats.org/officeDocument/2006/relationships/slideLayout" Target="/ppt/slideLayouts/slideLayout65.xml" Id="R85539d78c5bd4b09" /></Relationships>
</file>

<file path=ppt/slides/_rels/slide49.xml.rels>&#65279;<?xml version="1.0" encoding="utf-8"?><Relationships xmlns="http://schemas.openxmlformats.org/package/2006/relationships"><Relationship Type="http://schemas.openxmlformats.org/officeDocument/2006/relationships/chart" Target="/ppt/slides/charts/chart8.xml" Id="Re9ccb59eeaa64d9c" /><Relationship Type="http://schemas.openxmlformats.org/officeDocument/2006/relationships/slideLayout" Target="/ppt/slideLayouts/slideLayout65.xml" Id="R75e4fc6a29c646eb" /></Relationships>
</file>

<file path=ppt/slides/_rels/slide5.xml.rels>&#65279;<?xml version="1.0" encoding="utf-8"?><Relationships xmlns="http://schemas.openxmlformats.org/package/2006/relationships"><Relationship Type="http://schemas.openxmlformats.org/officeDocument/2006/relationships/image" Target="/ppt/media/image18.png" Id="R01c9c4d0a5424477" /><Relationship Type="http://schemas.openxmlformats.org/officeDocument/2006/relationships/image" Target="/ppt/media/image19.png" Id="R9673d0c4c8134c82" /><Relationship Type="http://schemas.openxmlformats.org/officeDocument/2006/relationships/slideLayout" Target="/ppt/slideLayouts/slideLayout3.xml" Id="Rd306b9390ed44d12" /></Relationships>
</file>

<file path=ppt/slides/_rels/slide50.xml.rels>&#65279;<?xml version="1.0" encoding="utf-8"?><Relationships xmlns="http://schemas.openxmlformats.org/package/2006/relationships"><Relationship Type="http://schemas.openxmlformats.org/officeDocument/2006/relationships/diagramData" Target="/ppt/graphics/data1.xml" Id="Rc0195711179948e9" /><Relationship Type="http://schemas.openxmlformats.org/officeDocument/2006/relationships/diagramLayout" Target="/ppt/graphics/layout1.xml" Id="Rde43c4f1f6084121" /><Relationship Type="http://schemas.openxmlformats.org/officeDocument/2006/relationships/diagramQuickStyle" Target="/ppt/graphics/quickStyle1.xml" Id="Rfbcb6a4debf94391" /><Relationship Type="http://schemas.openxmlformats.org/officeDocument/2006/relationships/diagramColors" Target="/ppt/graphics/colors1.xml" Id="R655bd83a9ba4474b" /><Relationship Type="http://schemas.openxmlformats.org/officeDocument/2006/relationships/slideLayout" Target="/ppt/slideLayouts/slideLayout63.xml" Id="R33869147e40745b2" /></Relationships>
</file>

<file path=ppt/slides/_rels/slide51.xml.rels>&#65279;<?xml version="1.0" encoding="utf-8"?><Relationships xmlns="http://schemas.openxmlformats.org/package/2006/relationships"><Relationship Type="http://schemas.openxmlformats.org/officeDocument/2006/relationships/image" Target="/ppt/media/image95.png" Id="Rd970738731f846ee" /><Relationship Type="http://schemas.openxmlformats.org/officeDocument/2006/relationships/image" Target="/ppt/media/image2.svg" Id="R2e4ec27bfb104e22" /><Relationship Type="http://schemas.openxmlformats.org/officeDocument/2006/relationships/notesSlide" Target="/ppt/notesSlides/notesSlide11.xml" Id="Rb69070938d94456e" /><Relationship Type="http://schemas.openxmlformats.org/officeDocument/2006/relationships/slideLayout" Target="/ppt/slideLayouts/slideLayout59.xml" Id="Rebbfdef767f74bfa" /></Relationships>
</file>

<file path=ppt/slides/_rels/slide52.xml.rels>&#65279;<?xml version="1.0" encoding="utf-8"?><Relationships xmlns="http://schemas.openxmlformats.org/package/2006/relationships"><Relationship Type="http://schemas.openxmlformats.org/officeDocument/2006/relationships/image" Target="/ppt/media/image96.png" Id="Rc2297527def14804" /><Relationship Type="http://schemas.openxmlformats.org/officeDocument/2006/relationships/image" Target="/ppt/media/image3.svg" Id="Re28567f9fba24c41" /><Relationship Type="http://schemas.openxmlformats.org/officeDocument/2006/relationships/notesSlide" Target="/ppt/notesSlides/notesSlide12.xml" Id="Rb153f71989ab488c" /><Relationship Type="http://schemas.openxmlformats.org/officeDocument/2006/relationships/slideLayout" Target="/ppt/slideLayouts/slideLayout59.xml" Id="R591c9c300f914aec" /></Relationships>
</file>

<file path=ppt/slides/_rels/slide53.xml.rels>&#65279;<?xml version="1.0" encoding="utf-8"?><Relationships xmlns="http://schemas.openxmlformats.org/package/2006/relationships"><Relationship Type="http://schemas.openxmlformats.org/officeDocument/2006/relationships/image" Target="/ppt/media/image97.png" Id="R62fd98d242c645d5" /><Relationship Type="http://schemas.openxmlformats.org/officeDocument/2006/relationships/image" Target="/ppt/media/image98.png" Id="R400cd1fb1f874851" /><Relationship Type="http://schemas.openxmlformats.org/officeDocument/2006/relationships/image" Target="/ppt/media/image99.png" Id="Rd46f4bce3b524add" /><Relationship Type="http://schemas.openxmlformats.org/officeDocument/2006/relationships/image" Target="/ppt/media/image100.png" Id="R1cacc1ebb24f4bac" /><Relationship Type="http://schemas.openxmlformats.org/officeDocument/2006/relationships/notesSlide" Target="/ppt/notesSlides/notesSlide13.xml" Id="Ref1dbc39794b46e4" /><Relationship Type="http://schemas.openxmlformats.org/officeDocument/2006/relationships/slideLayout" Target="/ppt/slideLayouts/slideLayout59.xml" Id="R82bc751a0b614fb0" /></Relationships>
</file>

<file path=ppt/slides/_rels/slide54.xml.rels>&#65279;<?xml version="1.0" encoding="utf-8"?><Relationships xmlns="http://schemas.openxmlformats.org/package/2006/relationships"><Relationship Type="http://schemas.openxmlformats.org/officeDocument/2006/relationships/image" Target="/ppt/media/image101.png" Id="R3e5331c005414715" /><Relationship Type="http://schemas.openxmlformats.org/officeDocument/2006/relationships/image" Target="/ppt/media/image4.svg" Id="R5c38cf3066514656" /><Relationship Type="http://schemas.openxmlformats.org/officeDocument/2006/relationships/image" Target="/ppt/media/image102.png" Id="Re0bef5b7d4ce4e25" /><Relationship Type="http://schemas.openxmlformats.org/officeDocument/2006/relationships/image" Target="/ppt/media/image5.svg" Id="Rd85d0aee823e4c2e" /><Relationship Type="http://schemas.openxmlformats.org/officeDocument/2006/relationships/image" Target="/ppt/media/image103.png" Id="R9395cdcd4d8a48d6" /><Relationship Type="http://schemas.openxmlformats.org/officeDocument/2006/relationships/image" Target="/ppt/media/image6.svg" Id="R34075ecc51a44674" /><Relationship Type="http://schemas.openxmlformats.org/officeDocument/2006/relationships/slideLayout" Target="/ppt/slideLayouts/slideLayout59.xml" Id="R72fd197056f54f1a" /></Relationships>
</file>

<file path=ppt/slides/_rels/slide55.xml.rels>&#65279;<?xml version="1.0" encoding="utf-8"?><Relationships xmlns="http://schemas.openxmlformats.org/package/2006/relationships"><Relationship Type="http://schemas.openxmlformats.org/officeDocument/2006/relationships/image" Target="/ppt/media/image104.png" Id="R6a8ed285533b49e2" /><Relationship Type="http://schemas.openxmlformats.org/officeDocument/2006/relationships/slideLayout" Target="/ppt/slideLayouts/slideLayout59.xml" Id="R9671690aad3248e3" /></Relationships>
</file>

<file path=ppt/slides/_rels/slide56.xml.rels>&#65279;<?xml version="1.0" encoding="utf-8"?><Relationships xmlns="http://schemas.openxmlformats.org/package/2006/relationships"><Relationship Type="http://schemas.openxmlformats.org/officeDocument/2006/relationships/image" Target="/ppt/media/image105.png" Id="Rcd2e105f77c84a7b" /><Relationship Type="http://schemas.openxmlformats.org/officeDocument/2006/relationships/slideLayout" Target="/ppt/slideLayouts/slideLayout59.xml" Id="R9fda3e840fba4c83" /></Relationships>
</file>

<file path=ppt/slides/_rels/slide57.xml.rels>&#65279;<?xml version="1.0" encoding="utf-8"?><Relationships xmlns="http://schemas.openxmlformats.org/package/2006/relationships"><Relationship Type="http://schemas.openxmlformats.org/officeDocument/2006/relationships/image" Target="/ppt/media/image106.png" Id="R6f56d823891c4265" /><Relationship Type="http://schemas.openxmlformats.org/officeDocument/2006/relationships/slideLayout" Target="/ppt/slideLayouts/slideLayout59.xml" Id="R00076d8423b84f67" /></Relationships>
</file>

<file path=ppt/slides/_rels/slide58.xml.rels>&#65279;<?xml version="1.0" encoding="utf-8"?><Relationships xmlns="http://schemas.openxmlformats.org/package/2006/relationships"><Relationship Type="http://schemas.openxmlformats.org/officeDocument/2006/relationships/image" Target="/ppt/media/image107.png" Id="Re8b95fc8bcd94e16" /><Relationship Type="http://schemas.openxmlformats.org/officeDocument/2006/relationships/image" Target="/ppt/media/image7.svg" Id="R84a247cf204c4d5d" /><Relationship Type="http://schemas.openxmlformats.org/officeDocument/2006/relationships/image" Target="/ppt/media/image108.png" Id="Rc87d96964f2d4b9c" /><Relationship Type="http://schemas.openxmlformats.org/officeDocument/2006/relationships/slideLayout" Target="/ppt/slideLayouts/slideLayout59.xml" Id="R8192a80b4b714e34" /></Relationships>
</file>

<file path=ppt/slides/_rels/slide59.xml.rels>&#65279;<?xml version="1.0" encoding="utf-8"?><Relationships xmlns="http://schemas.openxmlformats.org/package/2006/relationships"><Relationship Type="http://schemas.openxmlformats.org/officeDocument/2006/relationships/slideLayout" Target="/ppt/slideLayouts/slideLayout42.xml" Id="R7a253c98aba04f99" /></Relationships>
</file>

<file path=ppt/slides/_rels/slide6.xml.rels>&#65279;<?xml version="1.0" encoding="utf-8"?><Relationships xmlns="http://schemas.openxmlformats.org/package/2006/relationships"><Relationship Type="http://schemas.openxmlformats.org/officeDocument/2006/relationships/image" Target="/ppt/media/image20.png" Id="R9f112af556f64e82" /><Relationship Type="http://schemas.openxmlformats.org/officeDocument/2006/relationships/slideLayout" Target="/ppt/slideLayouts/slideLayout7.xml" Id="Rb441b20e6713467c" /></Relationships>
</file>

<file path=ppt/slides/_rels/slide60.xml.rels>&#65279;<?xml version="1.0" encoding="utf-8"?><Relationships xmlns="http://schemas.openxmlformats.org/package/2006/relationships"><Relationship Type="http://schemas.openxmlformats.org/officeDocument/2006/relationships/slideLayout" Target="/ppt/slideLayouts/slideLayout42.xml" Id="R1f53d4d2628c46c5" /></Relationships>
</file>

<file path=ppt/slides/_rels/slide61.xml.rels>&#65279;<?xml version="1.0" encoding="utf-8"?><Relationships xmlns="http://schemas.openxmlformats.org/package/2006/relationships"><Relationship Type="http://schemas.openxmlformats.org/officeDocument/2006/relationships/image" Target="/ppt/media/image.image" Id="Rdf9a1d88d40d4df0" /><Relationship Type="http://schemas.openxmlformats.org/officeDocument/2006/relationships/image" Target="/ppt/media/image109.png" Id="R70b5bf7a1ec642fc" /><Relationship Type="http://schemas.openxmlformats.org/officeDocument/2006/relationships/slideLayout" Target="/ppt/slideLayouts/slideLayout68.xml" Id="Rcc7a2f2368ca4053" /></Relationships>
</file>

<file path=ppt/slides/_rels/slide62.xml.rels>&#65279;<?xml version="1.0" encoding="utf-8"?><Relationships xmlns="http://schemas.openxmlformats.org/package/2006/relationships"><Relationship Type="http://schemas.openxmlformats.org/officeDocument/2006/relationships/image" Target="/ppt/media/image109.png" Id="Rbda26523a21a419a" /><Relationship Type="http://schemas.openxmlformats.org/officeDocument/2006/relationships/slideLayout" Target="/ppt/slideLayouts/slideLayout69.xml" Id="R16d170fe34c34a06" /></Relationships>
</file>

<file path=ppt/slides/_rels/slide63.xml.rels>&#65279;<?xml version="1.0" encoding="utf-8"?><Relationships xmlns="http://schemas.openxmlformats.org/package/2006/relationships"><Relationship Type="http://schemas.openxmlformats.org/officeDocument/2006/relationships/image" Target="/ppt/media/image2.image" Id="Re0f6af3265644d09" /><Relationship Type="http://schemas.openxmlformats.org/officeDocument/2006/relationships/slideLayout" Target="/ppt/slideLayouts/slideLayout70.xml" Id="R3c2a0ac5e58a44f0" /></Relationships>
</file>

<file path=ppt/slides/_rels/slide64.xml.rels>&#65279;<?xml version="1.0" encoding="utf-8"?><Relationships xmlns="http://schemas.openxmlformats.org/package/2006/relationships"><Relationship Type="http://schemas.openxmlformats.org/officeDocument/2006/relationships/image" Target="/ppt/media/image110.png" Id="R31336ca808cb4ba7" /><Relationship Type="http://schemas.openxmlformats.org/officeDocument/2006/relationships/image" Target="/ppt/media/image109.png" Id="R7c3b9e01172f464e" /><Relationship Type="http://schemas.openxmlformats.org/officeDocument/2006/relationships/image" Target="/ppt/media/image111.png" Id="Rd5adb4f14caf4897" /><Relationship Type="http://schemas.openxmlformats.org/officeDocument/2006/relationships/image" Target="/ppt/media/image112.png" Id="R683689670d8842a4" /><Relationship Type="http://schemas.openxmlformats.org/officeDocument/2006/relationships/image" Target="/ppt/media/image113.png" Id="R1224fa5641284a70" /><Relationship Type="http://schemas.openxmlformats.org/officeDocument/2006/relationships/image" Target="/ppt/media/image114.png" Id="R4f5f13ed033143c1" /><Relationship Type="http://schemas.openxmlformats.org/officeDocument/2006/relationships/image" Target="/ppt/media/image115.png" Id="R9dfb5783e60e495d" /><Relationship Type="http://schemas.openxmlformats.org/officeDocument/2006/relationships/image" Target="/ppt/media/image116.png" Id="R90fcae2b9dda4116" /><Relationship Type="http://schemas.openxmlformats.org/officeDocument/2006/relationships/slideLayout" Target="/ppt/slideLayouts/slideLayout68.xml" Id="R0244fcb14d1345c6" /></Relationships>
</file>

<file path=ppt/slides/_rels/slide65.xml.rels>&#65279;<?xml version="1.0" encoding="utf-8"?><Relationships xmlns="http://schemas.openxmlformats.org/package/2006/relationships"><Relationship Type="http://schemas.openxmlformats.org/officeDocument/2006/relationships/image" Target="/ppt/media/image109.png" Id="Rbc5adaf0208141f2" /><Relationship Type="http://schemas.openxmlformats.org/officeDocument/2006/relationships/image" Target="/ppt/media/image117.png" Id="Raf0536c57c514138" /><Relationship Type="http://schemas.openxmlformats.org/officeDocument/2006/relationships/slideLayout" Target="/ppt/slideLayouts/slideLayout71.xml" Id="R1730508aaa894f56" /></Relationships>
</file>

<file path=ppt/slides/_rels/slide66.xml.rels>&#65279;<?xml version="1.0" encoding="utf-8"?><Relationships xmlns="http://schemas.openxmlformats.org/package/2006/relationships"><Relationship Type="http://schemas.openxmlformats.org/officeDocument/2006/relationships/image" Target="/ppt/media/image118.png" Id="Rce2eb54b69c04e2c" /><Relationship Type="http://schemas.openxmlformats.org/officeDocument/2006/relationships/image" Target="/ppt/media/image119.png" Id="R638a101b77fd4edd" /><Relationship Type="http://schemas.openxmlformats.org/officeDocument/2006/relationships/image" Target="/ppt/media/image120.png" Id="R7f71fbe191854a26" /><Relationship Type="http://schemas.openxmlformats.org/officeDocument/2006/relationships/image" Target="/ppt/media/image109.png" Id="R252e159fb4e04784" /><Relationship Type="http://schemas.openxmlformats.org/officeDocument/2006/relationships/slideLayout" Target="/ppt/slideLayouts/slideLayout71.xml" Id="R21ae9ef5f7084b68" /></Relationships>
</file>

<file path=ppt/slides/_rels/slide67.xml.rels>&#65279;<?xml version="1.0" encoding="utf-8"?><Relationships xmlns="http://schemas.openxmlformats.org/package/2006/relationships"><Relationship Type="http://schemas.openxmlformats.org/officeDocument/2006/relationships/image" Target="/ppt/media/image3.image" Id="Rba4baaf0ac1845ad" /><Relationship Type="http://schemas.openxmlformats.org/officeDocument/2006/relationships/slideLayout" Target="/ppt/slideLayouts/slideLayout67.xml" Id="Ra3c3348c009f4120" /></Relationships>
</file>

<file path=ppt/slides/_rels/slide68.xml.rels>&#65279;<?xml version="1.0" encoding="utf-8"?><Relationships xmlns="http://schemas.openxmlformats.org/package/2006/relationships"><Relationship Type="http://schemas.openxmlformats.org/officeDocument/2006/relationships/image" Target="/ppt/media/image121.png" Id="Rc3b2405f157c48ac" /><Relationship Type="http://schemas.openxmlformats.org/officeDocument/2006/relationships/image" Target="/ppt/media/image109.png" Id="R0ded424540c143ec" /><Relationship Type="http://schemas.openxmlformats.org/officeDocument/2006/relationships/slideLayout" Target="/ppt/slideLayouts/slideLayout68.xml" Id="Ra67b60ef310f4257" /></Relationships>
</file>

<file path=ppt/slides/_rels/slide69.xml.rels>&#65279;<?xml version="1.0" encoding="utf-8"?><Relationships xmlns="http://schemas.openxmlformats.org/package/2006/relationships"><Relationship Type="http://schemas.openxmlformats.org/officeDocument/2006/relationships/image" Target="/ppt/media/image122.png" Id="R437fb11025f743d1" /><Relationship Type="http://schemas.openxmlformats.org/officeDocument/2006/relationships/image" Target="/ppt/media/image109.png" Id="Raf5155d9a9394b84" /><Relationship Type="http://schemas.openxmlformats.org/officeDocument/2006/relationships/slideLayout" Target="/ppt/slideLayouts/slideLayout70.xml" Id="R37c7ed9ecaec4277" /></Relationships>
</file>

<file path=ppt/slides/_rels/slide7.xml.rels>&#65279;<?xml version="1.0" encoding="utf-8"?><Relationships xmlns="http://schemas.openxmlformats.org/package/2006/relationships"><Relationship Type="http://schemas.openxmlformats.org/officeDocument/2006/relationships/image" Target="/ppt/media/image21.png" Id="R0e8c136e8fd34f71" /><Relationship Type="http://schemas.openxmlformats.org/officeDocument/2006/relationships/image" Target="/ppt/media/image22.png" Id="R1e7e814c27d245e2" /><Relationship Type="http://schemas.openxmlformats.org/officeDocument/2006/relationships/image" Target="/ppt/media/image23.png" Id="R5be3b6b39b864077" /><Relationship Type="http://schemas.openxmlformats.org/officeDocument/2006/relationships/image" Target="/ppt/media/image24.png" Id="R6362beebb6924fae" /><Relationship Type="http://schemas.openxmlformats.org/officeDocument/2006/relationships/image" Target="/ppt/media/image25.png" Id="R1ad49c479e5d4b54" /><Relationship Type="http://schemas.openxmlformats.org/officeDocument/2006/relationships/slideLayout" Target="/ppt/slideLayouts/slideLayout3.xml" Id="R348fbbec9eed4f67" /></Relationships>
</file>

<file path=ppt/slides/_rels/slide70.xml.rels>&#65279;<?xml version="1.0" encoding="utf-8"?><Relationships xmlns="http://schemas.openxmlformats.org/package/2006/relationships"><Relationship Type="http://schemas.openxmlformats.org/officeDocument/2006/relationships/image" Target="/ppt/media/image109.png" Id="R7d1c1e49675e43b5" /><Relationship Type="http://schemas.openxmlformats.org/officeDocument/2006/relationships/slideLayout" Target="/ppt/slideLayouts/slideLayout68.xml" Id="Read614ca93b34212" /></Relationships>
</file>

<file path=ppt/slides/_rels/slide71.xml.rels>&#65279;<?xml version="1.0" encoding="utf-8"?><Relationships xmlns="http://schemas.openxmlformats.org/package/2006/relationships"><Relationship Type="http://schemas.openxmlformats.org/officeDocument/2006/relationships/image" Target="/ppt/media/image4.image" Id="R6d19e67b90274d53" /><Relationship Type="http://schemas.openxmlformats.org/officeDocument/2006/relationships/image" Target="/ppt/media/image109.png" Id="R8049d36b218040fa" /><Relationship Type="http://schemas.openxmlformats.org/officeDocument/2006/relationships/slideLayout" Target="/ppt/slideLayouts/slideLayout70.xml" Id="Rb47d5806ca2344fe" /></Relationships>
</file>

<file path=ppt/slides/_rels/slide72.xml.rels>&#65279;<?xml version="1.0" encoding="utf-8"?><Relationships xmlns="http://schemas.openxmlformats.org/package/2006/relationships"><Relationship Type="http://schemas.openxmlformats.org/officeDocument/2006/relationships/image" Target="/ppt/media/image109.png" Id="Re57fb049ae414e74" /><Relationship Type="http://schemas.openxmlformats.org/officeDocument/2006/relationships/slideLayout" Target="/ppt/slideLayouts/slideLayout68.xml" Id="Rd16d9206c9184494" /></Relationships>
</file>

<file path=ppt/slides/_rels/slide73.xml.rels>&#65279;<?xml version="1.0" encoding="utf-8"?><Relationships xmlns="http://schemas.openxmlformats.org/package/2006/relationships"><Relationship Type="http://schemas.openxmlformats.org/officeDocument/2006/relationships/image" Target="/ppt/media/image123.png" Id="Rd9983abe0e3c4757" /><Relationship Type="http://schemas.openxmlformats.org/officeDocument/2006/relationships/slideLayout" Target="/ppt/slideLayouts/slideLayout67.xml" Id="R199f011961274d02" /></Relationships>
</file>

<file path=ppt/slides/_rels/slide74.xml.rels>&#65279;<?xml version="1.0" encoding="utf-8"?><Relationships xmlns="http://schemas.openxmlformats.org/package/2006/relationships"><Relationship Type="http://schemas.openxmlformats.org/officeDocument/2006/relationships/image" Target="/ppt/media/image109.png" Id="R960560e3013647a9" /><Relationship Type="http://schemas.openxmlformats.org/officeDocument/2006/relationships/image" Target="/ppt/media/image5.image" Id="R65f689b2e5a7409f" /><Relationship Type="http://schemas.openxmlformats.org/officeDocument/2006/relationships/image" Target="/ppt/media/image6.image" Id="Rd6d2862bcaed463b" /><Relationship Type="http://schemas.openxmlformats.org/officeDocument/2006/relationships/slideLayout" Target="/ppt/slideLayouts/slideLayout69.xml" Id="R5406d2f722414137" /></Relationships>
</file>

<file path=ppt/slides/_rels/slide75.xml.rels>&#65279;<?xml version="1.0" encoding="utf-8"?><Relationships xmlns="http://schemas.openxmlformats.org/package/2006/relationships"><Relationship Type="http://schemas.openxmlformats.org/officeDocument/2006/relationships/image" Target="/ppt/media/image7.image" Id="R8095a31f6f844e0c" /><Relationship Type="http://schemas.openxmlformats.org/officeDocument/2006/relationships/image" Target="/ppt/media/image109.png" Id="R922f9e7279a841a6" /><Relationship Type="http://schemas.openxmlformats.org/officeDocument/2006/relationships/slideLayout" Target="/ppt/slideLayouts/slideLayout70.xml" Id="Re8f60676b73948dd" /></Relationships>
</file>

<file path=ppt/slides/_rels/slide76.xml.rels>&#65279;<?xml version="1.0" encoding="utf-8"?><Relationships xmlns="http://schemas.openxmlformats.org/package/2006/relationships"><Relationship Type="http://schemas.openxmlformats.org/officeDocument/2006/relationships/image" Target="/ppt/media/image7.image" Id="R789061123b9d438f" /><Relationship Type="http://schemas.openxmlformats.org/officeDocument/2006/relationships/image" Target="/ppt/media/image109.png" Id="R73d2888190284e1a" /><Relationship Type="http://schemas.openxmlformats.org/officeDocument/2006/relationships/slideLayout" Target="/ppt/slideLayouts/slideLayout68.xml" Id="Reb655b50f85f424f" /></Relationships>
</file>

<file path=ppt/slides/_rels/slide77.xml.rels>&#65279;<?xml version="1.0" encoding="utf-8"?><Relationships xmlns="http://schemas.openxmlformats.org/package/2006/relationships"><Relationship Type="http://schemas.openxmlformats.org/officeDocument/2006/relationships/image" Target="/ppt/media/image8.image" Id="R8168cbf368864bce" /><Relationship Type="http://schemas.openxmlformats.org/officeDocument/2006/relationships/slideLayout" Target="/ppt/slideLayouts/slideLayout71.xml" Id="Re0de69c69cd74df7" /></Relationships>
</file>

<file path=ppt/slides/_rels/slide78.xml.rels>&#65279;<?xml version="1.0" encoding="utf-8"?><Relationships xmlns="http://schemas.openxmlformats.org/package/2006/relationships"><Relationship Type="http://schemas.openxmlformats.org/officeDocument/2006/relationships/image" Target="/ppt/media/image109.png" Id="R935126ad0e6042b7" /><Relationship Type="http://schemas.openxmlformats.org/officeDocument/2006/relationships/image" Target="/ppt/media/image9.image" Id="R6cec2ba2906840a2" /><Relationship Type="http://schemas.openxmlformats.org/officeDocument/2006/relationships/image" Target="/ppt/media/image10.image" Id="R548b1c01f34841d1" /><Relationship Type="http://schemas.openxmlformats.org/officeDocument/2006/relationships/slideLayout" Target="/ppt/slideLayouts/slideLayout68.xml" Id="R924cb371285842ba" /></Relationships>
</file>

<file path=ppt/slides/_rels/slide79.xml.rels>&#65279;<?xml version="1.0" encoding="utf-8"?><Relationships xmlns="http://schemas.openxmlformats.org/package/2006/relationships"><Relationship Type="http://schemas.openxmlformats.org/officeDocument/2006/relationships/image" Target="/ppt/media/image109.png" Id="Rfd1aecb37fe14861" /><Relationship Type="http://schemas.openxmlformats.org/officeDocument/2006/relationships/slideLayout" Target="/ppt/slideLayouts/slideLayout68.xml" Id="R7bc4f6a7cbd44ace" /></Relationships>
</file>

<file path=ppt/slides/_rels/slide8.xml.rels>&#65279;<?xml version="1.0" encoding="utf-8"?><Relationships xmlns="http://schemas.openxmlformats.org/package/2006/relationships"><Relationship Type="http://schemas.openxmlformats.org/officeDocument/2006/relationships/image" Target="/ppt/media/image26.png" Id="R374712b175474e5f" /><Relationship Type="http://schemas.openxmlformats.org/officeDocument/2006/relationships/slideLayout" Target="/ppt/slideLayouts/slideLayout4.xml" Id="Rce959a411f424511" /></Relationships>
</file>

<file path=ppt/slides/_rels/slide80.xml.rels>&#65279;<?xml version="1.0" encoding="utf-8"?><Relationships xmlns="http://schemas.openxmlformats.org/package/2006/relationships"><Relationship Type="http://schemas.openxmlformats.org/officeDocument/2006/relationships/image" Target="/ppt/media/image109.png" Id="R4d0bfcfa62c74144" /><Relationship Type="http://schemas.openxmlformats.org/officeDocument/2006/relationships/slideLayout" Target="/ppt/slideLayouts/slideLayout68.xml" Id="R4162721ab3364919" /></Relationships>
</file>

<file path=ppt/slides/_rels/slide81.xml.rels>&#65279;<?xml version="1.0" encoding="utf-8"?><Relationships xmlns="http://schemas.openxmlformats.org/package/2006/relationships"><Relationship Type="http://schemas.openxmlformats.org/officeDocument/2006/relationships/image" Target="/ppt/media/image11.image" Id="R272c1582be354f7f" /><Relationship Type="http://schemas.openxmlformats.org/officeDocument/2006/relationships/image" Target="/ppt/media/image109.png" Id="Ra289ede99b0e4778" /><Relationship Type="http://schemas.openxmlformats.org/officeDocument/2006/relationships/slideLayout" Target="/ppt/slideLayouts/slideLayout70.xml" Id="R79d31583e511471e" /></Relationships>
</file>

<file path=ppt/slides/_rels/slide82.xml.rels>&#65279;<?xml version="1.0" encoding="utf-8"?><Relationships xmlns="http://schemas.openxmlformats.org/package/2006/relationships"><Relationship Type="http://schemas.openxmlformats.org/officeDocument/2006/relationships/image" Target="/ppt/media/image12.image" Id="R613d807d0a8a4aa9" /><Relationship Type="http://schemas.openxmlformats.org/officeDocument/2006/relationships/image" Target="/ppt/media/image109.png" Id="R4892f78a79984d32" /><Relationship Type="http://schemas.openxmlformats.org/officeDocument/2006/relationships/slideLayout" Target="/ppt/slideLayouts/slideLayout70.xml" Id="Re9463f74eb8a4eeb" /></Relationships>
</file>

<file path=ppt/slides/_rels/slide83.xml.rels>&#65279;<?xml version="1.0" encoding="utf-8"?><Relationships xmlns="http://schemas.openxmlformats.org/package/2006/relationships"><Relationship Type="http://schemas.openxmlformats.org/officeDocument/2006/relationships/image" Target="/ppt/media/image13.image" Id="R9b1c29d23e7c4f74" /><Relationship Type="http://schemas.openxmlformats.org/officeDocument/2006/relationships/image" Target="/ppt/media/image14.image" Id="Rf542d0e0bf1c4abd" /><Relationship Type="http://schemas.openxmlformats.org/officeDocument/2006/relationships/image" Target="/ppt/media/image15.image" Id="R6496a3752ce640c5" /><Relationship Type="http://schemas.openxmlformats.org/officeDocument/2006/relationships/image" Target="/ppt/media/image109.png" Id="Rfe4948a6c5ef4c65" /><Relationship Type="http://schemas.openxmlformats.org/officeDocument/2006/relationships/slideLayout" Target="/ppt/slideLayouts/slideLayout68.xml" Id="Ra840610607a249ad" /></Relationships>
</file>

<file path=ppt/slides/_rels/slide84.xml.rels>&#65279;<?xml version="1.0" encoding="utf-8"?><Relationships xmlns="http://schemas.openxmlformats.org/package/2006/relationships"><Relationship Type="http://schemas.openxmlformats.org/officeDocument/2006/relationships/image" Target="/ppt/media/image16.image" Id="R1fddbcef02bc49ff" /><Relationship Type="http://schemas.openxmlformats.org/officeDocument/2006/relationships/image" Target="/ppt/media/image109.png" Id="R8225cc6ac381452c" /><Relationship Type="http://schemas.openxmlformats.org/officeDocument/2006/relationships/slideLayout" Target="/ppt/slideLayouts/slideLayout70.xml" Id="R8fcba467bc5842f0" /></Relationships>
</file>

<file path=ppt/slides/_rels/slide85.xml.rels>&#65279;<?xml version="1.0" encoding="utf-8"?><Relationships xmlns="http://schemas.openxmlformats.org/package/2006/relationships"><Relationship Type="http://schemas.openxmlformats.org/officeDocument/2006/relationships/image" Target="/ppt/media/image109.png" Id="R983d42c8dd16487f" /><Relationship Type="http://schemas.openxmlformats.org/officeDocument/2006/relationships/slideLayout" Target="/ppt/slideLayouts/slideLayout68.xml" Id="R198004d932a34557" /></Relationships>
</file>

<file path=ppt/slides/_rels/slide86.xml.rels>&#65279;<?xml version="1.0" encoding="utf-8"?><Relationships xmlns="http://schemas.openxmlformats.org/package/2006/relationships"><Relationship Type="http://schemas.openxmlformats.org/officeDocument/2006/relationships/image" Target="/ppt/media/image109.png" Id="Rb4d8063b741a4c66" /><Relationship Type="http://schemas.openxmlformats.org/officeDocument/2006/relationships/image" Target="/ppt/media/image17.image" Id="Rfcbbbf2317ad4edf" /><Relationship Type="http://schemas.openxmlformats.org/officeDocument/2006/relationships/slideLayout" Target="/ppt/slideLayouts/slideLayout70.xml" Id="Rc096dbc81a1a4178" /></Relationships>
</file>

<file path=ppt/slides/_rels/slide87.xml.rels>&#65279;<?xml version="1.0" encoding="utf-8"?><Relationships xmlns="http://schemas.openxmlformats.org/package/2006/relationships"><Relationship Type="http://schemas.openxmlformats.org/officeDocument/2006/relationships/image" Target="/ppt/media/image124.png" Id="R520810a8a9fc4ec6" /><Relationship Type="http://schemas.openxmlformats.org/officeDocument/2006/relationships/image" Target="/ppt/media/image109.png" Id="Rf3f61c86f9d24e46" /><Relationship Type="http://schemas.openxmlformats.org/officeDocument/2006/relationships/slideLayout" Target="/ppt/slideLayouts/slideLayout71.xml" Id="R0d8938e64cd04d1b" /></Relationships>
</file>

<file path=ppt/slides/_rels/slide88.xml.rels>&#65279;<?xml version="1.0" encoding="utf-8"?><Relationships xmlns="http://schemas.openxmlformats.org/package/2006/relationships"><Relationship Type="http://schemas.openxmlformats.org/officeDocument/2006/relationships/image" Target="/ppt/media/image124.png" Id="Ree3b6af6064842ff" /><Relationship Type="http://schemas.openxmlformats.org/officeDocument/2006/relationships/image" Target="/ppt/media/image109.png" Id="R4a04829699fa47ee" /><Relationship Type="http://schemas.openxmlformats.org/officeDocument/2006/relationships/slideLayout" Target="/ppt/slideLayouts/slideLayout71.xml" Id="Rdd2b755f02364ee3" /></Relationships>
</file>

<file path=ppt/slides/_rels/slide89.xml.rels>&#65279;<?xml version="1.0" encoding="utf-8"?><Relationships xmlns="http://schemas.openxmlformats.org/package/2006/relationships"><Relationship Type="http://schemas.openxmlformats.org/officeDocument/2006/relationships/image" Target="/ppt/media/image124.png" Id="Rc2e1b40e953d4b25" /><Relationship Type="http://schemas.openxmlformats.org/officeDocument/2006/relationships/image" Target="/ppt/media/image109.png" Id="R3dd538520146466c" /><Relationship Type="http://schemas.openxmlformats.org/officeDocument/2006/relationships/image" Target="/ppt/media/image18.image" Id="Rfc3773ad17d14e39" /><Relationship Type="http://schemas.openxmlformats.org/officeDocument/2006/relationships/slideLayout" Target="/ppt/slideLayouts/slideLayout71.xml" Id="Rf547073d5897430a" /></Relationships>
</file>

<file path=ppt/slides/_rels/slide9.xml.rels>&#65279;<?xml version="1.0" encoding="utf-8"?><Relationships xmlns="http://schemas.openxmlformats.org/package/2006/relationships"><Relationship Type="http://schemas.openxmlformats.org/officeDocument/2006/relationships/slideLayout" Target="/ppt/slideLayouts/slideLayout3.xml" Id="Ra2c3e0b6f91540bb" /></Relationships>
</file>

<file path=ppt/slides/_rels/slide90.xml.rels>&#65279;<?xml version="1.0" encoding="utf-8"?><Relationships xmlns="http://schemas.openxmlformats.org/package/2006/relationships"><Relationship Type="http://schemas.openxmlformats.org/officeDocument/2006/relationships/image" Target="/ppt/media/image124.png" Id="R9538d265786340fe" /><Relationship Type="http://schemas.openxmlformats.org/officeDocument/2006/relationships/image" Target="/ppt/media/image109.png" Id="Raeae566a81de4368" /><Relationship Type="http://schemas.openxmlformats.org/officeDocument/2006/relationships/slideLayout" Target="/ppt/slideLayouts/slideLayout71.xml" Id="R243da9a35ae3445b" /></Relationships>
</file>

<file path=ppt/slides/_rels/slide91.xml.rels>&#65279;<?xml version="1.0" encoding="utf-8"?><Relationships xmlns="http://schemas.openxmlformats.org/package/2006/relationships"><Relationship Type="http://schemas.openxmlformats.org/officeDocument/2006/relationships/image" Target="/ppt/media/image124.png" Id="R8ff6a44c29d744f7" /><Relationship Type="http://schemas.openxmlformats.org/officeDocument/2006/relationships/image" Target="/ppt/media/image109.png" Id="R1c7c86b2df784ee7" /><Relationship Type="http://schemas.openxmlformats.org/officeDocument/2006/relationships/slideLayout" Target="/ppt/slideLayouts/slideLayout71.xml" Id="R31448e3201254b11" /></Relationships>
</file>

<file path=ppt/slides/_rels/slide92.xml.rels>&#65279;<?xml version="1.0" encoding="utf-8"?><Relationships xmlns="http://schemas.openxmlformats.org/package/2006/relationships"><Relationship Type="http://schemas.openxmlformats.org/officeDocument/2006/relationships/image" Target="/ppt/media/image109.png" Id="Ra9439fe836b24fd6" /><Relationship Type="http://schemas.openxmlformats.org/officeDocument/2006/relationships/image" Target="/ppt/media/image125.png" Id="R6a1e64d9bd7443e3" /><Relationship Type="http://schemas.openxmlformats.org/officeDocument/2006/relationships/image" Target="/ppt/media/image126.png" Id="Rff3f654523dc4350" /><Relationship Type="http://schemas.openxmlformats.org/officeDocument/2006/relationships/slideLayout" Target="/ppt/slideLayouts/slideLayout68.xml" Id="Rd3510590f57647bd" /></Relationships>
</file>

<file path=ppt/slides/_rels/slide93.xml.rels>&#65279;<?xml version="1.0" encoding="utf-8"?><Relationships xmlns="http://schemas.openxmlformats.org/package/2006/relationships"><Relationship Type="http://schemas.openxmlformats.org/officeDocument/2006/relationships/image" Target="/ppt/media/image109.png" Id="R424d30d96d2548e6" /><Relationship Type="http://schemas.openxmlformats.org/officeDocument/2006/relationships/image" Target="/ppt/media/image127.png" Id="R5e1e3cc857ff4600" /><Relationship Type="http://schemas.openxmlformats.org/officeDocument/2006/relationships/image" Target="/ppt/media/image128.png" Id="R7b233d69b3c141fe" /><Relationship Type="http://schemas.openxmlformats.org/officeDocument/2006/relationships/image" Target="/ppt/media/image129.png" Id="R112d6ff8749c4342" /><Relationship Type="http://schemas.openxmlformats.org/officeDocument/2006/relationships/slideLayout" Target="/ppt/slideLayouts/slideLayout68.xml" Id="R6bfbaf1d99e04329" /></Relationships>
</file>

<file path=ppt/slides/_rels/slide94.xml.rels>&#65279;<?xml version="1.0" encoding="utf-8"?><Relationships xmlns="http://schemas.openxmlformats.org/package/2006/relationships"><Relationship Type="http://schemas.openxmlformats.org/officeDocument/2006/relationships/image" Target="/ppt/media/image109.png" Id="R04d1dc28172a4bbe" /><Relationship Type="http://schemas.openxmlformats.org/officeDocument/2006/relationships/image" Target="/ppt/media/image19.image" Id="R399d16fc07854d44" /><Relationship Type="http://schemas.openxmlformats.org/officeDocument/2006/relationships/image" Target="/ppt/media/image20.image" Id="R125892b4bc334a06" /><Relationship Type="http://schemas.openxmlformats.org/officeDocument/2006/relationships/slideLayout" Target="/ppt/slideLayouts/slideLayout71.xml" Id="R832707a902cd474e" /></Relationships>
</file>

<file path=ppt/slides/_rels/slide95.xml.rels>&#65279;<?xml version="1.0" encoding="utf-8"?><Relationships xmlns="http://schemas.openxmlformats.org/package/2006/relationships"><Relationship Type="http://schemas.openxmlformats.org/officeDocument/2006/relationships/image" Target="/ppt/media/image109.png" Id="R78eaf923490c4a83" /><Relationship Type="http://schemas.openxmlformats.org/officeDocument/2006/relationships/slideLayout" Target="/ppt/slideLayouts/slideLayout68.xml" Id="Re5a22ef2ed0646ba" /></Relationships>
</file>

<file path=ppt/slides/_rels/slide96.xml.rels>&#65279;<?xml version="1.0" encoding="utf-8"?><Relationships xmlns="http://schemas.openxmlformats.org/package/2006/relationships"><Relationship Type="http://schemas.openxmlformats.org/officeDocument/2006/relationships/image" Target="/ppt/media/image124.png" Id="R1c961e4d08604679" /><Relationship Type="http://schemas.openxmlformats.org/officeDocument/2006/relationships/image" Target="/ppt/media/image109.png" Id="Rba94d7fbc8614a6e" /><Relationship Type="http://schemas.openxmlformats.org/officeDocument/2006/relationships/slideLayout" Target="/ppt/slideLayouts/slideLayout71.xml" Id="R1c1123bc1f05414e" /></Relationships>
</file>

<file path=ppt/slides/_rels/slide97.xml.rels>&#65279;<?xml version="1.0" encoding="utf-8"?><Relationships xmlns="http://schemas.openxmlformats.org/package/2006/relationships"><Relationship Type="http://schemas.openxmlformats.org/officeDocument/2006/relationships/image" Target="/ppt/media/image124.png" Id="R0b465fa92e6243bf" /><Relationship Type="http://schemas.openxmlformats.org/officeDocument/2006/relationships/image" Target="/ppt/media/image109.png" Id="R8c168cbc5d8b436d" /><Relationship Type="http://schemas.openxmlformats.org/officeDocument/2006/relationships/slideLayout" Target="/ppt/slideLayouts/slideLayout71.xml" Id="Rf1851f974ead45f9" /></Relationships>
</file>

<file path=ppt/slides/_rels/slide98.xml.rels>&#65279;<?xml version="1.0" encoding="utf-8"?><Relationships xmlns="http://schemas.openxmlformats.org/package/2006/relationships"><Relationship Type="http://schemas.openxmlformats.org/officeDocument/2006/relationships/image" Target="/ppt/media/image109.png" Id="R8536c32825b845ef" /><Relationship Type="http://schemas.openxmlformats.org/officeDocument/2006/relationships/image" Target="/ppt/media/image130.png" Id="Re7cf6689e9234d94" /><Relationship Type="http://schemas.openxmlformats.org/officeDocument/2006/relationships/image" Target="/ppt/media/image131.png" Id="Rc18932b999e64d86" /><Relationship Type="http://schemas.openxmlformats.org/officeDocument/2006/relationships/slideLayout" Target="/ppt/slideLayouts/slideLayout68.xml" Id="R266b0d2bab1548bd" /></Relationships>
</file>

<file path=ppt/slides/_rels/slide99.xml.rels>&#65279;<?xml version="1.0" encoding="utf-8"?><Relationships xmlns="http://schemas.openxmlformats.org/package/2006/relationships"><Relationship Type="http://schemas.openxmlformats.org/officeDocument/2006/relationships/image" Target="/ppt/media/image109.png" Id="R5622d89ed6c04127" /><Relationship Type="http://schemas.openxmlformats.org/officeDocument/2006/relationships/slideLayout" Target="/ppt/slideLayouts/slideLayout69.xml" Id="R6f2dbd4bfa234675" /></Relationships>
</file>

<file path=ppt/slides/charts/_rels/chart1.xml.rels>&#65279;<?xml version="1.0" encoding="utf-8"?><Relationships xmlns="http://schemas.openxmlformats.org/package/2006/relationships"><Relationship Type="http://schemas.microsoft.com/office/2011/relationships/chartColorStyle" Target="/ppt/slides/charts/colors.xml" Id="rcIdde8ecaf0e33a4d3f" /><Relationship Type="http://schemas.microsoft.com/office/2011/relationships/chartStyle" Target="/ppt/slides/charts/style.xml" Id="rcId01f3db7672c84b45" /><Relationship Type="http://schemas.openxmlformats.org/officeDocument/2006/relationships/oleObject" Target="https://northwell-my.sharepoint.com/personal/iyu2_northwell_edu/Documents/Emergency%20Preparedness%20Analysis.xlsx" TargetMode="External" Id="rcId69cb36a970324374" /></Relationships>
</file>

<file path=ppt/slides/charts/_rels/chart2.xml.rels>&#65279;<?xml version="1.0" encoding="utf-8"?><Relationships xmlns="http://schemas.openxmlformats.org/package/2006/relationships"><Relationship Type="http://schemas.microsoft.com/office/2011/relationships/chartColorStyle" Target="/ppt/slides/charts/colors2.xml" Id="rcIdb5d4f98d6b1045a3" /><Relationship Type="http://schemas.microsoft.com/office/2011/relationships/chartStyle" Target="/ppt/slides/charts/style2.xml" Id="rcId626b1ac86fe14dc9" /><Relationship Type="http://schemas.openxmlformats.org/officeDocument/2006/relationships/oleObject" Target="https://northwell-my.sharepoint.com/personal/iyu2_northwell_edu/Documents/Emergency%20Preparedness%20Analysis.xlsx" TargetMode="External" Id="rcId35816b0f50c14e67" /></Relationships>
</file>

<file path=ppt/slides/charts/_rels/chart3.xml.rels>&#65279;<?xml version="1.0" encoding="utf-8"?><Relationships xmlns="http://schemas.openxmlformats.org/package/2006/relationships"><Relationship Type="http://schemas.microsoft.com/office/2011/relationships/chartColorStyle" Target="/ppt/slides/charts/colors3.xml" Id="rcIdba1591cf2bcd4421" /><Relationship Type="http://schemas.microsoft.com/office/2011/relationships/chartStyle" Target="/ppt/slides/charts/style3.xml" Id="rcId37c8179270a14552" /><Relationship Type="http://schemas.openxmlformats.org/officeDocument/2006/relationships/oleObject" Target="https://northwell-my.sharepoint.com/personal/iyu2_northwell_edu/Documents/Emergency%20Preparedness%20Analysis.xlsx" TargetMode="External" Id="rcIdbbf91d0e2f4c4cf7" /></Relationships>
</file>

<file path=ppt/slides/charts/_rels/chart4.xml.rels>&#65279;<?xml version="1.0" encoding="utf-8"?><Relationships xmlns="http://schemas.openxmlformats.org/package/2006/relationships"><Relationship Type="http://schemas.microsoft.com/office/2011/relationships/chartColorStyle" Target="/ppt/slides/charts/colors4.xml" Id="rcId5d5e61733fcc49b5" /><Relationship Type="http://schemas.microsoft.com/office/2011/relationships/chartStyle" Target="/ppt/slides/charts/style4.xml" Id="rcId9583db669cd3495f" /><Relationship Type="http://schemas.openxmlformats.org/officeDocument/2006/relationships/oleObject" Target="https://northwell-my.sharepoint.com/personal/iyu2_northwell_edu/Documents/Emergency%20Preparedness%20Analysis.xlsx" TargetMode="External" Id="rcIdd7b6040e33bd402a" /></Relationships>
</file>

<file path=ppt/slides/charts/_rels/chart5.xml.rels>&#65279;<?xml version="1.0" encoding="utf-8"?><Relationships xmlns="http://schemas.openxmlformats.org/package/2006/relationships"><Relationship Type="http://schemas.microsoft.com/office/2011/relationships/chartColorStyle" Target="/ppt/slides/charts/colors5.xml" Id="rcId40192ce16ca04021" /><Relationship Type="http://schemas.microsoft.com/office/2011/relationships/chartStyle" Target="/ppt/slides/charts/style5.xml" Id="rcId7f4502976fca49b2" /><Relationship Type="http://schemas.openxmlformats.org/officeDocument/2006/relationships/oleObject" Target="https://northwell-my.sharepoint.com/personal/iyu2_northwell_edu/Documents/Emergency%20Preparedness%20Analysis.xlsx" TargetMode="External" Id="rcId29b8f0c90fcb4e83" /></Relationships>
</file>

<file path=ppt/slides/charts/_rels/chart6.xml.rels>&#65279;<?xml version="1.0" encoding="utf-8"?><Relationships xmlns="http://schemas.openxmlformats.org/package/2006/relationships"><Relationship Type="http://schemas.microsoft.com/office/2011/relationships/chartColorStyle" Target="/ppt/slides/charts/colors6.xml" Id="rcId2314a062cd9840d1" /><Relationship Type="http://schemas.microsoft.com/office/2011/relationships/chartStyle" Target="/ppt/slides/charts/style6.xml" Id="rcId54bc3f6a4839433e" /><Relationship Type="http://schemas.openxmlformats.org/officeDocument/2006/relationships/oleObject" Target="https://northwell-my.sharepoint.com/personal/iyu2_northwell_edu/Documents/Emergency%20Preparedness%20Analysis.xlsx" TargetMode="External" Id="rcIdddd47f09fce64243" /></Relationships>
</file>

<file path=ppt/slides/charts/_rels/chart7.xml.rels>&#65279;<?xml version="1.0" encoding="utf-8"?><Relationships xmlns="http://schemas.openxmlformats.org/package/2006/relationships"><Relationship Type="http://schemas.microsoft.com/office/2011/relationships/chartColorStyle" Target="/ppt/slides/charts/colors7.xml" Id="rcId3108040a5d05448a" /><Relationship Type="http://schemas.microsoft.com/office/2011/relationships/chartStyle" Target="/ppt/slides/charts/style7.xml" Id="rcIdc1d886a86b254c54" /><Relationship Type="http://schemas.openxmlformats.org/officeDocument/2006/relationships/oleObject" Target="https://northwell-my.sharepoint.com/personal/iyu2_northwell_edu/Documents/Emergency%20Preparedness%20Analysis.xlsx" TargetMode="External" Id="rcIdcf84e5f02754443e" /></Relationships>
</file>

<file path=ppt/slides/charts/_rels/chart8.xml.rels>&#65279;<?xml version="1.0" encoding="utf-8"?><Relationships xmlns="http://schemas.openxmlformats.org/package/2006/relationships"><Relationship Type="http://schemas.microsoft.com/office/2011/relationships/chartColorStyle" Target="/ppt/slides/charts/colors8.xml" Id="rcIdcf5efe3e32734922" /><Relationship Type="http://schemas.microsoft.com/office/2011/relationships/chartStyle" Target="/ppt/slides/charts/style8.xml" Id="rcId86dcad49295f4859" /><Relationship Type="http://schemas.openxmlformats.org/officeDocument/2006/relationships/oleObject" Target="https://northwell-my.sharepoint.com/personal/iyu2_northwell_edu/Documents/Emergency%20Preparedness%20Analysis.xlsx" TargetMode="External" Id="rcId0d5d1119fccc47e2" /></Relationships>
</file>

<file path=ppt/slides/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Clinical Role</c:v>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'Current Roles'!$B$2:$B$11</c:f>
              <c:strCache>
                <c:ptCount val="10"/>
                <c:pt idx="0">
                  <c:v>Senior RN</c:v>
                </c:pt>
                <c:pt idx="1">
                  <c:v>Executive Director</c:v>
                </c:pt>
                <c:pt idx="2">
                  <c:v>Deputy Director</c:v>
                </c:pt>
                <c:pt idx="3">
                  <c:v>Medical Director</c:v>
                </c:pt>
                <c:pt idx="4">
                  <c:v>Associate Medical Director</c:v>
                </c:pt>
                <c:pt idx="5">
                  <c:v>Chief Nursing Officer</c:v>
                </c:pt>
                <c:pt idx="6">
                  <c:v>Department Chair</c:v>
                </c:pt>
                <c:pt idx="7">
                  <c:v>Service Line Lead</c:v>
                </c:pt>
                <c:pt idx="8">
                  <c:v>Other</c:v>
                </c:pt>
                <c:pt idx="9">
                  <c:v>ACP Leadership</c:v>
                </c:pt>
              </c:strCache>
            </c:strRef>
          </c:cat>
          <c:val>
            <c:numRef>
              <c:f>'Current Roles'!$C$2:$C$11</c:f>
              <c:numCache>
                <c:formatCode>General</c:formatCode>
                <c:ptCount val="10"/>
                <c:pt idx="0">
                  <c:v>129</c:v>
                </c:pt>
                <c:pt idx="1">
                  <c:v>1</c:v>
                </c:pt>
                <c:pt idx="2">
                  <c:v>1</c:v>
                </c:pt>
                <c:pt idx="3">
                  <c:v>36</c:v>
                </c:pt>
                <c:pt idx="4">
                  <c:v>6</c:v>
                </c:pt>
                <c:pt idx="5">
                  <c:v>1</c:v>
                </c:pt>
                <c:pt idx="6">
                  <c:v>28</c:v>
                </c:pt>
                <c:pt idx="7">
                  <c:v>39</c:v>
                </c:pt>
                <c:pt idx="8">
                  <c:v>117</c:v>
                </c:pt>
                <c:pt idx="9">
                  <c:v>19</c:v>
                </c:pt>
              </c:numCache>
            </c:numRef>
          </c:val>
          <c:extLst>
            <c:ext xmlns:c16="http://schemas.microsoft.com/office/drawing/2014/chart" uri="{C3380CC4-5D6E-409C-BE32-E72D297353CC}">
              <c16:uniqueId val="{00000000-82FC-41F3-95B4-D7A812DD3F82}"/>
            </c:ext>
          </c:extLst>
        </c:ser>
        <c:dLbls>
          <c:dLblPos val="outEnd"/>
          <c:showLegendKey val="0"/>
          <c:showVal val="1"/>
          <c:showCatName val="0"/>
          <c:showSerName val="0"/>
          <c:showPercent val="0"/>
          <c:showBubbleSize val="0"/>
        </c:dLbls>
        <c:gapWidth val="219"/>
        <c:overlap val="-27"/>
        <c:axId val="1122814984"/>
        <c:axId val="1122821128"/>
      </c:barChart>
      <c:catAx>
        <c:axId val="1122814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2821128"/>
        <c:crosses val="autoZero"/>
        <c:auto val="1"/>
        <c:lblAlgn val="ctr"/>
        <c:lblOffset val="100"/>
        <c:noMultiLvlLbl val="0"/>
      </c:catAx>
      <c:valAx>
        <c:axId val="1122821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2814984"/>
        <c:crosses val="autoZero"/>
        <c:crossBetween val="between"/>
      </c:valAx>
      <c:spPr>
        <a:noFill/>
        <a:ln>
          <a:noFill/>
        </a:ln>
        <a:effectLst/>
      </c:spPr>
    </c:plotArea>
    <c:legend>
      <c:legendPos val="b"/>
      <c:layout>
        <c:manualLayout>
          <c:xMode val="edge"/>
          <c:yMode val="edge"/>
          <c:x val="0.44898452177441633"/>
          <c:y val="0.9043882210648434"/>
          <c:w val="0.15444748353824195"/>
          <c:h val="7.05334090292005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cId69cb36a970324374">
    <c:autoUpdate val="0"/>
  </c:externalData>
</c:chartSpace>
</file>

<file path=ppt/slides/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Years in Position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'Years in Position'!$C$2:$C$5</c:f>
              <c:strCache>
                <c:ptCount val="4"/>
                <c:pt idx="0">
                  <c:v>0-2 years</c:v>
                </c:pt>
                <c:pt idx="1">
                  <c:v>3-5 years</c:v>
                </c:pt>
                <c:pt idx="2">
                  <c:v>6-9 years</c:v>
                </c:pt>
                <c:pt idx="3">
                  <c:v>10+ years</c:v>
                </c:pt>
              </c:strCache>
            </c:strRef>
          </c:cat>
          <c:val>
            <c:numRef>
              <c:f>'Years in Position'!$D$2:$D$5</c:f>
              <c:numCache>
                <c:formatCode>General</c:formatCode>
                <c:ptCount val="4"/>
                <c:pt idx="0">
                  <c:v>144</c:v>
                </c:pt>
                <c:pt idx="1">
                  <c:v>98</c:v>
                </c:pt>
                <c:pt idx="2">
                  <c:v>61</c:v>
                </c:pt>
                <c:pt idx="3">
                  <c:v>73</c:v>
                </c:pt>
              </c:numCache>
            </c:numRef>
          </c:val>
          <c:extLst>
            <c:ext xmlns:c16="http://schemas.microsoft.com/office/drawing/2014/chart" uri="{C3380CC4-5D6E-409C-BE32-E72D297353CC}">
              <c16:uniqueId val="{00000000-250B-4159-BDE8-C6CCA5637125}"/>
            </c:ext>
          </c:extLst>
        </c:ser>
        <c:dLbls>
          <c:dLblPos val="outEnd"/>
          <c:showLegendKey val="0"/>
          <c:showVal val="1"/>
          <c:showCatName val="0"/>
          <c:showSerName val="0"/>
          <c:showPercent val="0"/>
          <c:showBubbleSize val="0"/>
        </c:dLbls>
        <c:gapWidth val="219"/>
        <c:overlap val="-27"/>
        <c:axId val="145522695"/>
        <c:axId val="145541639"/>
      </c:barChart>
      <c:catAx>
        <c:axId val="145522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541639"/>
        <c:crosses val="autoZero"/>
        <c:auto val="1"/>
        <c:lblAlgn val="ctr"/>
        <c:lblOffset val="100"/>
        <c:noMultiLvlLbl val="0"/>
      </c:catAx>
      <c:valAx>
        <c:axId val="1455416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5226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cId35816b0f50c14e67">
    <c:autoUpdate val="0"/>
  </c:externalData>
</c:chartSpace>
</file>

<file path=ppt/slides/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Clinical Setting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'Clinical Setting'!$B$2:$B$8</c:f>
              <c:strCache>
                <c:ptCount val="7"/>
                <c:pt idx="0">
                  <c:v>Tertiary Hospital</c:v>
                </c:pt>
                <c:pt idx="1">
                  <c:v>Community Hospital</c:v>
                </c:pt>
                <c:pt idx="2">
                  <c:v>Ambulatory</c:v>
                </c:pt>
                <c:pt idx="3">
                  <c:v>Service Line</c:v>
                </c:pt>
                <c:pt idx="4">
                  <c:v>EMS/Transfer</c:v>
                </c:pt>
                <c:pt idx="5">
                  <c:v>Post-Acute</c:v>
                </c:pt>
                <c:pt idx="6">
                  <c:v>Other</c:v>
                </c:pt>
              </c:strCache>
            </c:strRef>
          </c:cat>
          <c:val>
            <c:numRef>
              <c:f>'Clinical Setting'!$C$2:$C$8</c:f>
              <c:numCache>
                <c:formatCode>General</c:formatCode>
                <c:ptCount val="7"/>
                <c:pt idx="0">
                  <c:v>121</c:v>
                </c:pt>
                <c:pt idx="1">
                  <c:v>148</c:v>
                </c:pt>
                <c:pt idx="2">
                  <c:v>47</c:v>
                </c:pt>
                <c:pt idx="3">
                  <c:v>17</c:v>
                </c:pt>
                <c:pt idx="4">
                  <c:v>0</c:v>
                </c:pt>
                <c:pt idx="5">
                  <c:v>12</c:v>
                </c:pt>
                <c:pt idx="6">
                  <c:v>32</c:v>
                </c:pt>
              </c:numCache>
            </c:numRef>
          </c:val>
          <c:extLst>
            <c:ext xmlns:c16="http://schemas.microsoft.com/office/drawing/2014/chart" uri="{C3380CC4-5D6E-409C-BE32-E72D297353CC}">
              <c16:uniqueId val="{00000000-0160-47EA-B8D4-B74A748DCFFA}"/>
            </c:ext>
          </c:extLst>
        </c:ser>
        <c:dLbls>
          <c:dLblPos val="outEnd"/>
          <c:showLegendKey val="0"/>
          <c:showVal val="1"/>
          <c:showCatName val="0"/>
          <c:showSerName val="0"/>
          <c:showPercent val="0"/>
          <c:showBubbleSize val="0"/>
        </c:dLbls>
        <c:gapWidth val="219"/>
        <c:overlap val="-27"/>
        <c:axId val="256204808"/>
        <c:axId val="256208392"/>
      </c:barChart>
      <c:catAx>
        <c:axId val="256204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6208392"/>
        <c:crosses val="autoZero"/>
        <c:auto val="1"/>
        <c:lblAlgn val="ctr"/>
        <c:lblOffset val="100"/>
        <c:noMultiLvlLbl val="0"/>
      </c:catAx>
      <c:valAx>
        <c:axId val="256208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6204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cIdbbf91d0e2f4c4cf7">
    <c:autoUpdate val="0"/>
  </c:externalData>
</c:chartSpace>
</file>

<file path=ppt/slides/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Emergency Preparedness Roles</a:t>
            </a:r>
          </a:p>
        </c:rich>
      </c:tx>
      <c:layout>
        <c:manualLayout>
          <c:xMode val="edge"/>
          <c:yMode val="edge"/>
          <c:x val="0.19273415798611113"/>
          <c:y val="3.691948784722222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'Emergency Preparedness'!$B$2:$B$7</c:f>
              <c:strCache>
                <c:ptCount val="6"/>
                <c:pt idx="0">
                  <c:v>Emergency Management Committee (Chair or Member)</c:v>
                </c:pt>
                <c:pt idx="1">
                  <c:v>Downtime Committee (Chair or Member)</c:v>
                </c:pt>
                <c:pt idx="2">
                  <c:v>Reviewer of Continuity of Operations Plan</c:v>
                </c:pt>
                <c:pt idx="3">
                  <c:v>Other</c:v>
                </c:pt>
                <c:pt idx="4">
                  <c:v>None of the Above</c:v>
                </c:pt>
                <c:pt idx="5">
                  <c:v>Checked off two or more</c:v>
                </c:pt>
              </c:strCache>
            </c:strRef>
          </c:cat>
          <c:val>
            <c:numRef>
              <c:f>'Emergency Preparedness'!$C$2:$C$7</c:f>
              <c:numCache>
                <c:formatCode>General</c:formatCode>
                <c:ptCount val="6"/>
                <c:pt idx="0">
                  <c:v>42</c:v>
                </c:pt>
                <c:pt idx="1">
                  <c:v>29</c:v>
                </c:pt>
                <c:pt idx="2">
                  <c:v>18</c:v>
                </c:pt>
                <c:pt idx="3">
                  <c:v>33</c:v>
                </c:pt>
                <c:pt idx="4">
                  <c:v>276</c:v>
                </c:pt>
                <c:pt idx="5">
                  <c:v>18</c:v>
                </c:pt>
              </c:numCache>
            </c:numRef>
          </c:val>
          <c:extLst>
            <c:ext xmlns:c16="http://schemas.microsoft.com/office/drawing/2014/chart" uri="{C3380CC4-5D6E-409C-BE32-E72D297353CC}">
              <c16:uniqueId val="{00000000-663A-4D01-AD04-C136E004F591}"/>
            </c:ext>
          </c:extLst>
        </c:ser>
        <c:dLbls>
          <c:dLblPos val="outEnd"/>
          <c:showLegendKey val="0"/>
          <c:showVal val="1"/>
          <c:showCatName val="0"/>
          <c:showSerName val="0"/>
          <c:showPercent val="0"/>
          <c:showBubbleSize val="0"/>
        </c:dLbls>
        <c:gapWidth val="219"/>
        <c:overlap val="-27"/>
        <c:axId val="1249729032"/>
        <c:axId val="413010952"/>
      </c:barChart>
      <c:catAx>
        <c:axId val="1249729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3010952"/>
        <c:crosses val="autoZero"/>
        <c:auto val="1"/>
        <c:lblAlgn val="ctr"/>
        <c:lblOffset val="100"/>
        <c:noMultiLvlLbl val="0"/>
      </c:catAx>
      <c:valAx>
        <c:axId val="413010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9729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cIdd7b6040e33bd402a">
    <c:autoUpdate val="0"/>
  </c:externalData>
</c:chartSpace>
</file>

<file path=ppt/slides/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Emergency Operations Center (EOC) Activations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'EOC Activations'!$B$2:$B$12</c:f>
              <c:strCache>
                <c:ptCount val="11"/>
                <c:pt idx="0">
                  <c:v>Incident Commander</c:v>
                </c:pt>
                <c:pt idx="1">
                  <c:v>Operations</c:v>
                </c:pt>
                <c:pt idx="2">
                  <c:v>Planning</c:v>
                </c:pt>
                <c:pt idx="3">
                  <c:v>Finance</c:v>
                </c:pt>
                <c:pt idx="4">
                  <c:v>Public Information Officer</c:v>
                </c:pt>
                <c:pt idx="5">
                  <c:v>Triage Officer</c:v>
                </c:pt>
                <c:pt idx="6">
                  <c:v>Staging Officer</c:v>
                </c:pt>
                <c:pt idx="7">
                  <c:v>Logistics</c:v>
                </c:pt>
                <c:pt idx="8">
                  <c:v>None</c:v>
                </c:pt>
                <c:pt idx="9">
                  <c:v>Other</c:v>
                </c:pt>
                <c:pt idx="10">
                  <c:v>Checked off two or more</c:v>
                </c:pt>
              </c:strCache>
            </c:strRef>
          </c:cat>
          <c:val>
            <c:numRef>
              <c:f>'EOC Activations'!$C$2:$C$12</c:f>
              <c:numCache>
                <c:formatCode>General</c:formatCode>
                <c:ptCount val="11"/>
                <c:pt idx="0">
                  <c:v>36</c:v>
                </c:pt>
                <c:pt idx="1">
                  <c:v>66</c:v>
                </c:pt>
                <c:pt idx="2">
                  <c:v>79</c:v>
                </c:pt>
                <c:pt idx="3">
                  <c:v>3</c:v>
                </c:pt>
                <c:pt idx="4">
                  <c:v>0</c:v>
                </c:pt>
                <c:pt idx="5">
                  <c:v>22</c:v>
                </c:pt>
                <c:pt idx="6">
                  <c:v>6</c:v>
                </c:pt>
                <c:pt idx="7">
                  <c:v>41</c:v>
                </c:pt>
                <c:pt idx="8">
                  <c:v>215</c:v>
                </c:pt>
                <c:pt idx="9">
                  <c:v>35</c:v>
                </c:pt>
                <c:pt idx="10">
                  <c:v>72</c:v>
                </c:pt>
              </c:numCache>
            </c:numRef>
          </c:val>
          <c:extLst>
            <c:ext xmlns:c16="http://schemas.microsoft.com/office/drawing/2014/chart" uri="{C3380CC4-5D6E-409C-BE32-E72D297353CC}">
              <c16:uniqueId val="{00000000-27FE-4CAA-AB95-7A5A0EB2556B}"/>
            </c:ext>
          </c:extLst>
        </c:ser>
        <c:dLbls>
          <c:dLblPos val="outEnd"/>
          <c:showLegendKey val="0"/>
          <c:showVal val="1"/>
          <c:showCatName val="0"/>
          <c:showSerName val="0"/>
          <c:showPercent val="0"/>
          <c:showBubbleSize val="0"/>
        </c:dLbls>
        <c:gapWidth val="219"/>
        <c:overlap val="-27"/>
        <c:axId val="1488602119"/>
        <c:axId val="1488604167"/>
      </c:barChart>
      <c:catAx>
        <c:axId val="1488602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8604167"/>
        <c:crosses val="autoZero"/>
        <c:auto val="1"/>
        <c:lblAlgn val="ctr"/>
        <c:lblOffset val="100"/>
        <c:noMultiLvlLbl val="0"/>
      </c:catAx>
      <c:valAx>
        <c:axId val="14886041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86021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cId29b8f0c90fcb4e83">
    <c:autoUpdate val="0"/>
  </c:externalData>
</c:chartSpace>
</file>

<file path=ppt/slides/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Completed Courses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'Courses Completed'!$B$2:$B$11</c:f>
              <c:strCache>
                <c:ptCount val="10"/>
                <c:pt idx="0">
                  <c:v>ICS 100</c:v>
                </c:pt>
                <c:pt idx="1">
                  <c:v>ICS 200</c:v>
                </c:pt>
                <c:pt idx="2">
                  <c:v>ICS 300</c:v>
                </c:pt>
                <c:pt idx="3">
                  <c:v>ICS 700</c:v>
                </c:pt>
                <c:pt idx="4">
                  <c:v>ICS 800</c:v>
                </c:pt>
                <c:pt idx="5">
                  <c:v>G 191</c:v>
                </c:pt>
                <c:pt idx="6">
                  <c:v>MGT 345</c:v>
                </c:pt>
                <c:pt idx="7">
                  <c:v>Other</c:v>
                </c:pt>
                <c:pt idx="8">
                  <c:v>N/A</c:v>
                </c:pt>
                <c:pt idx="9">
                  <c:v>More than one course completed</c:v>
                </c:pt>
              </c:strCache>
            </c:strRef>
          </c:cat>
          <c:val>
            <c:numRef>
              <c:f>'Courses Completed'!$C$2:$C$11</c:f>
              <c:numCache>
                <c:formatCode>General</c:formatCode>
                <c:ptCount val="10"/>
                <c:pt idx="0">
                  <c:v>92</c:v>
                </c:pt>
                <c:pt idx="1">
                  <c:v>78</c:v>
                </c:pt>
                <c:pt idx="2">
                  <c:v>45</c:v>
                </c:pt>
                <c:pt idx="3">
                  <c:v>54</c:v>
                </c:pt>
                <c:pt idx="4">
                  <c:v>36</c:v>
                </c:pt>
                <c:pt idx="5">
                  <c:v>4</c:v>
                </c:pt>
                <c:pt idx="6">
                  <c:v>7</c:v>
                </c:pt>
                <c:pt idx="7">
                  <c:v>27</c:v>
                </c:pt>
                <c:pt idx="8">
                  <c:v>7</c:v>
                </c:pt>
                <c:pt idx="9">
                  <c:v>81</c:v>
                </c:pt>
              </c:numCache>
            </c:numRef>
          </c:val>
          <c:extLst>
            <c:ext xmlns:c16="http://schemas.microsoft.com/office/drawing/2014/chart" uri="{C3380CC4-5D6E-409C-BE32-E72D297353CC}">
              <c16:uniqueId val="{00000000-55A6-4436-8566-F9FBEBD0B64A}"/>
            </c:ext>
          </c:extLst>
        </c:ser>
        <c:dLbls>
          <c:dLblPos val="outEnd"/>
          <c:showLegendKey val="0"/>
          <c:showVal val="1"/>
          <c:showCatName val="0"/>
          <c:showSerName val="0"/>
          <c:showPercent val="0"/>
          <c:showBubbleSize val="0"/>
        </c:dLbls>
        <c:gapWidth val="219"/>
        <c:overlap val="-27"/>
        <c:axId val="198224903"/>
        <c:axId val="198244871"/>
      </c:barChart>
      <c:catAx>
        <c:axId val="198224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244871"/>
        <c:crosses val="autoZero"/>
        <c:auto val="1"/>
        <c:lblAlgn val="ctr"/>
        <c:lblOffset val="100"/>
        <c:noMultiLvlLbl val="0"/>
      </c:catAx>
      <c:valAx>
        <c:axId val="1982448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2249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cIdddd47f09fce64243">
    <c:autoUpdate val="0"/>
  </c:externalData>
</c:chartSpace>
</file>

<file path=ppt/slides/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Years Since Last Training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'Courses Completed'!$B$18:$B$21</c:f>
              <c:strCache>
                <c:ptCount val="4"/>
                <c:pt idx="0">
                  <c:v>0-2 Years</c:v>
                </c:pt>
                <c:pt idx="1">
                  <c:v>3-5 Years</c:v>
                </c:pt>
                <c:pt idx="2">
                  <c:v>6-9 Years</c:v>
                </c:pt>
                <c:pt idx="3">
                  <c:v>10 Years or more</c:v>
                </c:pt>
              </c:strCache>
            </c:strRef>
          </c:cat>
          <c:val>
            <c:numRef>
              <c:f>'Courses Completed'!$C$18:$C$21</c:f>
              <c:numCache>
                <c:formatCode>General</c:formatCode>
                <c:ptCount val="4"/>
                <c:pt idx="0">
                  <c:v>68</c:v>
                </c:pt>
                <c:pt idx="1">
                  <c:v>30</c:v>
                </c:pt>
                <c:pt idx="2">
                  <c:v>16</c:v>
                </c:pt>
                <c:pt idx="3">
                  <c:v>15</c:v>
                </c:pt>
              </c:numCache>
            </c:numRef>
          </c:val>
          <c:extLst>
            <c:ext xmlns:c16="http://schemas.microsoft.com/office/drawing/2014/chart" uri="{C3380CC4-5D6E-409C-BE32-E72D297353CC}">
              <c16:uniqueId val="{00000000-9918-4CD4-8827-3E67DE61E291}"/>
            </c:ext>
          </c:extLst>
        </c:ser>
        <c:dLbls>
          <c:dLblPos val="outEnd"/>
          <c:showLegendKey val="0"/>
          <c:showVal val="1"/>
          <c:showCatName val="0"/>
          <c:showSerName val="0"/>
          <c:showPercent val="0"/>
          <c:showBubbleSize val="0"/>
        </c:dLbls>
        <c:gapWidth val="219"/>
        <c:overlap val="-27"/>
        <c:axId val="288664072"/>
        <c:axId val="1030918663"/>
      </c:barChart>
      <c:catAx>
        <c:axId val="288664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0918663"/>
        <c:crosses val="autoZero"/>
        <c:auto val="1"/>
        <c:lblAlgn val="ctr"/>
        <c:lblOffset val="100"/>
        <c:noMultiLvlLbl val="0"/>
      </c:catAx>
      <c:valAx>
        <c:axId val="10309186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8664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cIdcf84e5f02754443e">
    <c:autoUpdate val="0"/>
  </c:externalData>
</c:chartSpace>
</file>

<file path=ppt/slides/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Topics to Improve On</a:t>
            </a:r>
          </a:p>
        </c:rich>
      </c:tx>
      <c:layout>
        <c:manualLayout>
          <c:xMode val="edge"/>
          <c:yMode val="edge"/>
          <c:x val="0.41238058682606077"/>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'Topics to Improve on'!$B$2:$B$15</c:f>
              <c:strCache>
                <c:ptCount val="14"/>
                <c:pt idx="0">
                  <c:v>Principles of Healthcare Emergency Preparedness</c:v>
                </c:pt>
                <c:pt idx="1">
                  <c:v>Regulatory Implications of Emergency Preparedness and Continuity of Operations</c:v>
                </c:pt>
                <c:pt idx="2">
                  <c:v>Clinical Leadership Roles</c:v>
                </c:pt>
                <c:pt idx="3">
                  <c:v>Alternative Standards of Care during Disaster</c:v>
                </c:pt>
                <c:pt idx="4">
                  <c:v>EOC Management</c:v>
                </c:pt>
                <c:pt idx="5">
                  <c:v>IC Structure</c:v>
                </c:pt>
                <c:pt idx="6">
                  <c:v>Interface between local EOC and Frontline Staff</c:v>
                </c:pt>
                <c:pt idx="7">
                  <c:v>Interface between local EOC and Regional EOC/System CCC</c:v>
                </c:pt>
                <c:pt idx="8">
                  <c:v>EOC/IC Documentation</c:v>
                </c:pt>
                <c:pt idx="9">
                  <c:v>Emergency Operations Planning and Incident Response</c:v>
                </c:pt>
                <c:pt idx="10">
                  <c:v>Mass Casualty Management</c:v>
                </c:pt>
                <c:pt idx="11">
                  <c:v>Emergency Communications</c:v>
                </c:pt>
                <c:pt idx="12">
                  <c:v>Resource Management</c:v>
                </c:pt>
                <c:pt idx="13">
                  <c:v>Organizational Resiliency and Principles of High Reliability</c:v>
                </c:pt>
              </c:strCache>
            </c:strRef>
          </c:cat>
          <c:val>
            <c:numRef>
              <c:f>'Topics to Improve on'!$C$2:$C$15</c:f>
              <c:numCache>
                <c:formatCode>General</c:formatCode>
                <c:ptCount val="14"/>
                <c:pt idx="0">
                  <c:v>170</c:v>
                </c:pt>
                <c:pt idx="1">
                  <c:v>153</c:v>
                </c:pt>
                <c:pt idx="2">
                  <c:v>296</c:v>
                </c:pt>
                <c:pt idx="3">
                  <c:v>154</c:v>
                </c:pt>
                <c:pt idx="4">
                  <c:v>111</c:v>
                </c:pt>
                <c:pt idx="5">
                  <c:v>95</c:v>
                </c:pt>
                <c:pt idx="6">
                  <c:v>98</c:v>
                </c:pt>
                <c:pt idx="7">
                  <c:v>59</c:v>
                </c:pt>
                <c:pt idx="8">
                  <c:v>63</c:v>
                </c:pt>
                <c:pt idx="9">
                  <c:v>137</c:v>
                </c:pt>
                <c:pt idx="10">
                  <c:v>144</c:v>
                </c:pt>
                <c:pt idx="11">
                  <c:v>172</c:v>
                </c:pt>
                <c:pt idx="12">
                  <c:v>134</c:v>
                </c:pt>
                <c:pt idx="13">
                  <c:v>96</c:v>
                </c:pt>
              </c:numCache>
            </c:numRef>
          </c:val>
          <c:extLst>
            <c:ext xmlns:c16="http://schemas.microsoft.com/office/drawing/2014/chart" uri="{C3380CC4-5D6E-409C-BE32-E72D297353CC}">
              <c16:uniqueId val="{00000000-B81D-42C3-BB38-2E8C236785BC}"/>
            </c:ext>
          </c:extLst>
        </c:ser>
        <c:dLbls>
          <c:dLblPos val="outEnd"/>
          <c:showLegendKey val="0"/>
          <c:showVal val="1"/>
          <c:showCatName val="0"/>
          <c:showSerName val="0"/>
          <c:showPercent val="0"/>
          <c:showBubbleSize val="0"/>
        </c:dLbls>
        <c:gapWidth val="219"/>
        <c:overlap val="-27"/>
        <c:axId val="220748807"/>
        <c:axId val="975361543"/>
      </c:barChart>
      <c:catAx>
        <c:axId val="220748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5361543"/>
        <c:crosses val="autoZero"/>
        <c:auto val="1"/>
        <c:lblAlgn val="ctr"/>
        <c:lblOffset val="100"/>
        <c:noMultiLvlLbl val="0"/>
      </c:catAx>
      <c:valAx>
        <c:axId val="9753615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07488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cId0d5d1119fccc47e2">
    <c:autoUpdate val="0"/>
  </c:externalData>
</c:chartSpace>
</file>

<file path=ppt/slides/charts/colors.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style.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89FE-7B85-40C7-8441-909223A9B382}"/>
              </a:ext>
            </a:extLst>
          </p:cNvPr>
          <p:cNvSpPr>
            <a:spLocks noGrp="1"/>
          </p:cNvSpPr>
          <p:nvPr>
            <p:ph type="ctrTitle"/>
          </p:nvPr>
        </p:nvSpPr>
        <p:spPr>
          <a:xfrm>
            <a:off x="1343757" y="1254346"/>
            <a:ext cx="9504485" cy="3007447"/>
          </a:xfrm>
        </p:spPr>
        <p:txBody>
          <a:bodyPr/>
          <a:lstStyle/>
          <a:p>
            <a:r>
              <a:rPr lang="en-US" sz="5400" dirty="0"/>
              <a:t>Utilizing the Five Mission Areas of EM to Target Workplace Violence in Healthcare</a:t>
            </a:r>
          </a:p>
        </p:txBody>
      </p:sp>
      <p:sp>
        <p:nvSpPr>
          <p:cNvPr id="3" name="Subtitle 2">
            <a:extLst>
              <a:ext uri="{FF2B5EF4-FFF2-40B4-BE49-F238E27FC236}">
                <a16:creationId xmlns:a16="http://schemas.microsoft.com/office/drawing/2014/main" id="{B87DC842-2DF4-46F3-AEC5-E38386DA6887}"/>
              </a:ext>
            </a:extLst>
          </p:cNvPr>
          <p:cNvSpPr>
            <a:spLocks noGrp="1"/>
          </p:cNvSpPr>
          <p:nvPr>
            <p:ph type="subTitle" idx="1"/>
          </p:nvPr>
        </p:nvSpPr>
        <p:spPr/>
        <p:txBody>
          <a:bodyPr>
            <a:normAutofit fontScale="92500" lnSpcReduction="10000"/>
          </a:bodyPr>
          <a:lstStyle/>
          <a:p>
            <a:r>
              <a:rPr lang="en-US" dirty="0"/>
              <a:t>Michael Karam, MS HEM </a:t>
            </a:r>
          </a:p>
          <a:p>
            <a:r>
              <a:rPr lang="en-US" dirty="0"/>
              <a:t>Senior Emergency Management Specialist </a:t>
            </a:r>
          </a:p>
          <a:p>
            <a:r>
              <a:rPr lang="en-US" dirty="0"/>
              <a:t>Northwell LHH, GVH, MEETH</a:t>
            </a:r>
          </a:p>
        </p:txBody>
      </p:sp>
    </p:spTree>
    <p:extLst>
      <p:ext uri="{BB962C8B-B14F-4D97-AF65-F5344CB8AC3E}">
        <p14:creationId xmlns:p14="http://schemas.microsoft.com/office/powerpoint/2010/main" val="2461678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77095-EB9B-D8EA-FAF6-2242AE8F8E13}"/>
              </a:ext>
            </a:extLst>
          </p:cNvPr>
          <p:cNvSpPr>
            <a:spLocks noGrp="1"/>
          </p:cNvSpPr>
          <p:nvPr>
            <p:ph type="title"/>
          </p:nvPr>
        </p:nvSpPr>
        <p:spPr>
          <a:xfrm>
            <a:off x="6930776" y="477366"/>
            <a:ext cx="4644000" cy="1341602"/>
          </a:xfrm>
        </p:spPr>
        <p:txBody>
          <a:bodyPr anchor="ctr">
            <a:normAutofit/>
          </a:bodyPr>
          <a:lstStyle/>
          <a:p>
            <a:r>
              <a:rPr lang="en-US" dirty="0"/>
              <a:t>Response</a:t>
            </a:r>
          </a:p>
        </p:txBody>
      </p:sp>
      <p:sp>
        <p:nvSpPr>
          <p:cNvPr id="3" name="Content Placeholder 2">
            <a:extLst>
              <a:ext uri="{FF2B5EF4-FFF2-40B4-BE49-F238E27FC236}">
                <a16:creationId xmlns:a16="http://schemas.microsoft.com/office/drawing/2014/main" id="{2253BBC0-56C6-7255-11D2-87B44B67201A}"/>
              </a:ext>
            </a:extLst>
          </p:cNvPr>
          <p:cNvSpPr>
            <a:spLocks noGrp="1"/>
          </p:cNvSpPr>
          <p:nvPr>
            <p:ph type="body" sz="half" idx="2"/>
          </p:nvPr>
        </p:nvSpPr>
        <p:spPr>
          <a:xfrm>
            <a:off x="6930775" y="1966451"/>
            <a:ext cx="4644001" cy="4388615"/>
          </a:xfrm>
        </p:spPr>
        <p:txBody>
          <a:bodyPr>
            <a:normAutofit/>
          </a:bodyPr>
          <a:lstStyle/>
          <a:p>
            <a:pPr>
              <a:spcAft>
                <a:spcPts val="600"/>
              </a:spcAft>
            </a:pPr>
            <a:endParaRPr lang="en-US" dirty="0"/>
          </a:p>
          <a:p>
            <a:pPr marL="0" indent="0">
              <a:spcAft>
                <a:spcPts val="600"/>
              </a:spcAft>
              <a:buNone/>
            </a:pPr>
            <a:endParaRPr lang="en-US" dirty="0"/>
          </a:p>
          <a:p>
            <a:pPr>
              <a:spcAft>
                <a:spcPts val="600"/>
              </a:spcAft>
            </a:pPr>
            <a:r>
              <a:rPr lang="en-US" sz="2000" dirty="0">
                <a:solidFill>
                  <a:schemeClr val="tx1"/>
                </a:solidFill>
              </a:rPr>
              <a:t>Internal Security and Law Enforcement</a:t>
            </a:r>
          </a:p>
          <a:p>
            <a:pPr>
              <a:spcAft>
                <a:spcPts val="600"/>
              </a:spcAft>
            </a:pPr>
            <a:endParaRPr lang="en-US" sz="2000" dirty="0">
              <a:solidFill>
                <a:schemeClr val="tx1"/>
              </a:solidFill>
            </a:endParaRPr>
          </a:p>
          <a:p>
            <a:pPr>
              <a:spcAft>
                <a:spcPts val="600"/>
              </a:spcAft>
            </a:pPr>
            <a:r>
              <a:rPr lang="en-US" sz="2000" dirty="0">
                <a:solidFill>
                  <a:schemeClr val="tx1"/>
                </a:solidFill>
              </a:rPr>
              <a:t>Containment and Control </a:t>
            </a:r>
          </a:p>
          <a:p>
            <a:pPr>
              <a:spcAft>
                <a:spcPts val="600"/>
              </a:spcAft>
            </a:pPr>
            <a:endParaRPr lang="en-US" sz="2000" dirty="0">
              <a:solidFill>
                <a:schemeClr val="tx1"/>
              </a:solidFill>
            </a:endParaRPr>
          </a:p>
          <a:p>
            <a:pPr>
              <a:spcAft>
                <a:spcPts val="600"/>
              </a:spcAft>
            </a:pPr>
            <a:r>
              <a:rPr lang="en-US" sz="2000" dirty="0">
                <a:solidFill>
                  <a:schemeClr val="tx1"/>
                </a:solidFill>
              </a:rPr>
              <a:t>Communication and Information Dissemination </a:t>
            </a:r>
          </a:p>
          <a:p>
            <a:pPr>
              <a:spcAft>
                <a:spcPts val="600"/>
              </a:spcAft>
            </a:pPr>
            <a:endParaRPr lang="en-US" dirty="0"/>
          </a:p>
          <a:p>
            <a:pPr>
              <a:spcAft>
                <a:spcPts val="600"/>
              </a:spcAft>
            </a:pPr>
            <a:endParaRPr lang="en-US" dirty="0"/>
          </a:p>
        </p:txBody>
      </p:sp>
      <p:pic>
        <p:nvPicPr>
          <p:cNvPr id="1026" name="Picture 2" descr="A red light on a black background&#10;&#10;AI-generated content may be incorrect.">
            <a:extLst>
              <a:ext uri="{FF2B5EF4-FFF2-40B4-BE49-F238E27FC236}">
                <a16:creationId xmlns:a16="http://schemas.microsoft.com/office/drawing/2014/main" id="{B9FC897D-E57D-70EA-0576-27EB8C5D1B99}"/>
              </a:ext>
            </a:extLst>
          </p:cNvPr>
          <p:cNvPicPr>
            <a:picLocks noChangeAspect="1" noChangeArrowheads="1"/>
          </p:cNvPicPr>
          <p:nvPr/>
        </p:nvPicPr>
        <p:blipFill>
          <a:blip r:embed="Rddac3ac825ae4dc1">
            <a:extLst>
              <a:ext uri="{28A0092B-C50C-407E-A947-70E740481C1C}">
                <a14:useLocalDpi xmlns:a14="http://schemas.microsoft.com/office/drawing/2010/main" val="0"/>
              </a:ext>
            </a:extLst>
          </a:blip>
          <a:srcRect l="6632" r="7057" b="3"/>
          <a:stretch>
            <a:fillRect/>
          </a:stretch>
        </p:blipFill>
        <p:spPr bwMode="auto">
          <a:xfrm>
            <a:off x="806246" y="668595"/>
            <a:ext cx="4646651" cy="5383413"/>
          </a:xfrm>
          <a:custGeom>
            <a:avLst/>
            <a:gdLst>
              <a:gd name="connsiteX0" fmla="*/ 0 w 4646651"/>
              <a:gd name="connsiteY0" fmla="*/ 0 h 5383413"/>
              <a:gd name="connsiteX1" fmla="*/ 4168046 w 4646651"/>
              <a:gd name="connsiteY1" fmla="*/ 0 h 5383413"/>
              <a:gd name="connsiteX2" fmla="*/ 4646651 w 4646651"/>
              <a:gd name="connsiteY2" fmla="*/ 478605 h 5383413"/>
              <a:gd name="connsiteX3" fmla="*/ 4646651 w 4646651"/>
              <a:gd name="connsiteY3" fmla="*/ 5383413 h 5383413"/>
              <a:gd name="connsiteX4" fmla="*/ 478605 w 4646651"/>
              <a:gd name="connsiteY4" fmla="*/ 5383413 h 5383413"/>
              <a:gd name="connsiteX5" fmla="*/ 0 w 4646651"/>
              <a:gd name="connsiteY5" fmla="*/ 4904808 h 538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51" h="5383413">
                <a:moveTo>
                  <a:pt x="0" y="0"/>
                </a:moveTo>
                <a:lnTo>
                  <a:pt x="4168046" y="0"/>
                </a:lnTo>
                <a:lnTo>
                  <a:pt x="4646651" y="478605"/>
                </a:lnTo>
                <a:lnTo>
                  <a:pt x="4646651" y="5383413"/>
                </a:lnTo>
                <a:lnTo>
                  <a:pt x="478605" y="5383413"/>
                </a:lnTo>
                <a:lnTo>
                  <a:pt x="0" y="4904808"/>
                </a:lnTo>
                <a:close/>
              </a:path>
            </a:pathLst>
          </a:custGeom>
          <a:solidFill>
            <a:srgbClr val="FFFFFF"/>
          </a:solidFill>
          <a:ln w="57150">
            <a:solidFill>
              <a:schemeClr val="bg1"/>
            </a:solidFill>
          </a:ln>
        </p:spPr>
      </p:pic>
    </p:spTree>
    <p:extLst>
      <p:ext uri="{BB962C8B-B14F-4D97-AF65-F5344CB8AC3E}">
        <p14:creationId xmlns:p14="http://schemas.microsoft.com/office/powerpoint/2010/main" val="8879417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spc="-55"/>
              <a:t>Goals</a:t>
            </a:r>
            <a:r>
              <a:rPr dirty="0" sz="4000" spc="-110"/>
              <a:t> </a:t>
            </a:r>
            <a:r>
              <a:rPr dirty="0" sz="4000"/>
              <a:t>of</a:t>
            </a:r>
            <a:r>
              <a:rPr dirty="0" sz="4000" spc="-60"/>
              <a:t> </a:t>
            </a:r>
            <a:r>
              <a:rPr dirty="0" sz="4000"/>
              <a:t>Incident</a:t>
            </a:r>
            <a:r>
              <a:rPr dirty="0" sz="4000" spc="-95"/>
              <a:t> </a:t>
            </a:r>
            <a:r>
              <a:rPr dirty="0" sz="4000" spc="-20"/>
              <a:t>Data</a:t>
            </a:r>
            <a:r>
              <a:rPr dirty="0" sz="4000" spc="-110"/>
              <a:t> </a:t>
            </a:r>
            <a:r>
              <a:rPr dirty="0" sz="4000" spc="100"/>
              <a:t>Transition</a:t>
            </a:r>
            <a:endParaRPr sz="4000"/>
          </a:p>
        </p:txBody>
      </p:sp>
      <p:sp>
        <p:nvSpPr>
          <p:cNvPr id="3" name="object 3"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pic>
        <p:nvPicPr>
          <p:cNvPr id="4" name="object 4" descr=""/>
          <p:cNvPicPr/>
          <p:nvPr/>
        </p:nvPicPr>
        <p:blipFill>
          <a:blip r:embed="Rf717f9a68baa429c" cstate="print"/>
          <a:stretch>
            <a:fillRect/>
          </a:stretch>
        </p:blipFill>
        <p:spPr>
          <a:xfrm>
            <a:off x="150957" y="6266301"/>
            <a:ext cx="1056982" cy="446793"/>
          </a:xfrm>
          <a:prstGeom prst="rect">
            <a:avLst/>
          </a:prstGeom>
        </p:spPr>
      </p:pic>
      <p:sp>
        <p:nvSpPr>
          <p:cNvPr id="5" name="object 5" descr=""/>
          <p:cNvSpPr txBox="1"/>
          <p:nvPr/>
        </p:nvSpPr>
        <p:spPr>
          <a:xfrm>
            <a:off x="5523653" y="3211829"/>
            <a:ext cx="5428826" cy="617220"/>
          </a:xfrm>
          <a:prstGeom prst="rect">
            <a:avLst/>
          </a:prstGeom>
        </p:spPr>
        <p:txBody>
          <a:bodyPr wrap="square" lIns="0" tIns="9525" rIns="0" bIns="0" rtlCol="0" vert="horz">
            <a:spAutoFit/>
          </a:bodyPr>
          <a:lstStyle/>
          <a:p>
            <a:pPr marL="12700" marR="5080">
              <a:lnSpc>
                <a:spcPct val="102899"/>
              </a:lnSpc>
              <a:spcBef>
                <a:spcPts val="75"/>
              </a:spcBef>
            </a:pPr>
            <a:r>
              <a:rPr dirty="0" sz="1866">
                <a:solidFill>
                  <a:srgbClr val="383838"/>
                </a:solidFill>
                <a:latin typeface="Arial"/>
                <a:cs typeface="Arial"/>
              </a:rPr>
              <a:t>Clearly</a:t>
            </a:r>
            <a:r>
              <a:rPr dirty="0" sz="1866" spc="-30">
                <a:solidFill>
                  <a:srgbClr val="383838"/>
                </a:solidFill>
                <a:latin typeface="Arial"/>
                <a:cs typeface="Arial"/>
              </a:rPr>
              <a:t> </a:t>
            </a:r>
            <a:r>
              <a:rPr dirty="0" sz="1866">
                <a:solidFill>
                  <a:srgbClr val="383838"/>
                </a:solidFill>
                <a:latin typeface="Arial"/>
                <a:cs typeface="Arial"/>
              </a:rPr>
              <a:t>define</a:t>
            </a:r>
            <a:r>
              <a:rPr dirty="0" sz="1866" spc="-35">
                <a:solidFill>
                  <a:srgbClr val="383838"/>
                </a:solidFill>
                <a:latin typeface="Arial"/>
                <a:cs typeface="Arial"/>
              </a:rPr>
              <a:t> </a:t>
            </a:r>
            <a:r>
              <a:rPr dirty="0" sz="1866">
                <a:solidFill>
                  <a:srgbClr val="383838"/>
                </a:solidFill>
                <a:latin typeface="Arial"/>
                <a:cs typeface="Arial"/>
              </a:rPr>
              <a:t>severity</a:t>
            </a:r>
            <a:r>
              <a:rPr dirty="0" sz="1866" spc="-25">
                <a:solidFill>
                  <a:srgbClr val="383838"/>
                </a:solidFill>
                <a:latin typeface="Arial"/>
                <a:cs typeface="Arial"/>
              </a:rPr>
              <a:t> </a:t>
            </a:r>
            <a:r>
              <a:rPr dirty="0" sz="1866">
                <a:solidFill>
                  <a:srgbClr val="383838"/>
                </a:solidFill>
                <a:latin typeface="Arial"/>
                <a:cs typeface="Arial"/>
              </a:rPr>
              <a:t>of</a:t>
            </a:r>
            <a:r>
              <a:rPr dirty="0" sz="1866" spc="-10">
                <a:solidFill>
                  <a:srgbClr val="383838"/>
                </a:solidFill>
                <a:latin typeface="Arial"/>
                <a:cs typeface="Arial"/>
              </a:rPr>
              <a:t> </a:t>
            </a:r>
            <a:r>
              <a:rPr dirty="0" sz="1866">
                <a:solidFill>
                  <a:srgbClr val="383838"/>
                </a:solidFill>
                <a:latin typeface="Arial"/>
                <a:cs typeface="Arial"/>
              </a:rPr>
              <a:t>incident</a:t>
            </a:r>
            <a:r>
              <a:rPr dirty="0" sz="1866" spc="-15">
                <a:solidFill>
                  <a:srgbClr val="383838"/>
                </a:solidFill>
                <a:latin typeface="Arial"/>
                <a:cs typeface="Arial"/>
              </a:rPr>
              <a:t> </a:t>
            </a:r>
            <a:r>
              <a:rPr dirty="0" sz="1866">
                <a:solidFill>
                  <a:srgbClr val="383838"/>
                </a:solidFill>
                <a:latin typeface="Arial"/>
                <a:cs typeface="Arial"/>
              </a:rPr>
              <a:t>and</a:t>
            </a:r>
            <a:r>
              <a:rPr dirty="0" sz="1866" spc="50">
                <a:solidFill>
                  <a:srgbClr val="383838"/>
                </a:solidFill>
                <a:latin typeface="Arial"/>
                <a:cs typeface="Arial"/>
              </a:rPr>
              <a:t> </a:t>
            </a:r>
            <a:r>
              <a:rPr dirty="0" sz="1866" spc="-10">
                <a:solidFill>
                  <a:srgbClr val="383838"/>
                </a:solidFill>
                <a:latin typeface="Arial"/>
                <a:cs typeface="Arial"/>
              </a:rPr>
              <a:t>reasoning</a:t>
            </a:r>
            <a:r>
              <a:rPr dirty="0" sz="1866" spc="-35">
                <a:solidFill>
                  <a:srgbClr val="383838"/>
                </a:solidFill>
                <a:latin typeface="Arial"/>
                <a:cs typeface="Arial"/>
              </a:rPr>
              <a:t> </a:t>
            </a:r>
            <a:r>
              <a:rPr dirty="0" sz="1866" spc="-25">
                <a:solidFill>
                  <a:srgbClr val="383838"/>
                </a:solidFill>
                <a:latin typeface="Arial"/>
                <a:cs typeface="Arial"/>
              </a:rPr>
              <a:t>for </a:t>
            </a:r>
            <a:r>
              <a:rPr dirty="0" sz="1866" spc="-10">
                <a:solidFill>
                  <a:srgbClr val="383838"/>
                </a:solidFill>
                <a:latin typeface="Arial"/>
                <a:cs typeface="Arial"/>
              </a:rPr>
              <a:t>escalation</a:t>
            </a:r>
            <a:endParaRPr sz="1866">
              <a:latin typeface="Arial"/>
              <a:cs typeface="Arial"/>
            </a:endParaRPr>
          </a:p>
        </p:txBody>
      </p:sp>
      <p:sp>
        <p:nvSpPr>
          <p:cNvPr id="6" name="object 6" descr=""/>
          <p:cNvSpPr txBox="1"/>
          <p:nvPr/>
        </p:nvSpPr>
        <p:spPr>
          <a:xfrm>
            <a:off x="5523653" y="4357030"/>
            <a:ext cx="5074072" cy="616373"/>
          </a:xfrm>
          <a:prstGeom prst="rect">
            <a:avLst/>
          </a:prstGeom>
        </p:spPr>
        <p:txBody>
          <a:bodyPr wrap="square" lIns="0" tIns="10160" rIns="0" bIns="0" rtlCol="0" vert="horz">
            <a:spAutoFit/>
          </a:bodyPr>
          <a:lstStyle/>
          <a:p>
            <a:pPr marL="12700" marR="5080">
              <a:lnSpc>
                <a:spcPct val="102800"/>
              </a:lnSpc>
              <a:spcBef>
                <a:spcPts val="80"/>
              </a:spcBef>
            </a:pPr>
            <a:r>
              <a:rPr dirty="0" sz="1866">
                <a:solidFill>
                  <a:srgbClr val="383838"/>
                </a:solidFill>
                <a:latin typeface="Arial"/>
                <a:cs typeface="Arial"/>
              </a:rPr>
              <a:t>Categorize</a:t>
            </a:r>
            <a:r>
              <a:rPr dirty="0" sz="1866" spc="-60">
                <a:solidFill>
                  <a:srgbClr val="383838"/>
                </a:solidFill>
                <a:latin typeface="Arial"/>
                <a:cs typeface="Arial"/>
              </a:rPr>
              <a:t> </a:t>
            </a:r>
            <a:r>
              <a:rPr dirty="0" sz="1866">
                <a:solidFill>
                  <a:srgbClr val="383838"/>
                </a:solidFill>
                <a:latin typeface="Arial"/>
                <a:cs typeface="Arial"/>
              </a:rPr>
              <a:t>incident</a:t>
            </a:r>
            <a:r>
              <a:rPr dirty="0" sz="1866" spc="30">
                <a:solidFill>
                  <a:srgbClr val="383838"/>
                </a:solidFill>
                <a:latin typeface="Arial"/>
                <a:cs typeface="Arial"/>
              </a:rPr>
              <a:t> </a:t>
            </a:r>
            <a:r>
              <a:rPr dirty="0" sz="1866">
                <a:solidFill>
                  <a:srgbClr val="383838"/>
                </a:solidFill>
                <a:latin typeface="Arial"/>
                <a:cs typeface="Arial"/>
              </a:rPr>
              <a:t>data</a:t>
            </a:r>
            <a:r>
              <a:rPr dirty="0" sz="1866" spc="15">
                <a:solidFill>
                  <a:srgbClr val="383838"/>
                </a:solidFill>
                <a:latin typeface="Arial"/>
                <a:cs typeface="Arial"/>
              </a:rPr>
              <a:t> </a:t>
            </a:r>
            <a:r>
              <a:rPr dirty="0" sz="1866">
                <a:solidFill>
                  <a:srgbClr val="383838"/>
                </a:solidFill>
                <a:latin typeface="Arial"/>
                <a:cs typeface="Arial"/>
              </a:rPr>
              <a:t>upon</a:t>
            </a:r>
            <a:r>
              <a:rPr dirty="0" sz="1866" spc="-55">
                <a:solidFill>
                  <a:srgbClr val="383838"/>
                </a:solidFill>
                <a:latin typeface="Arial"/>
                <a:cs typeface="Arial"/>
              </a:rPr>
              <a:t> </a:t>
            </a:r>
            <a:r>
              <a:rPr dirty="0" sz="1866">
                <a:solidFill>
                  <a:srgbClr val="383838"/>
                </a:solidFill>
                <a:latin typeface="Arial"/>
                <a:cs typeface="Arial"/>
              </a:rPr>
              <a:t>collection</a:t>
            </a:r>
            <a:r>
              <a:rPr dirty="0" sz="1866" spc="-60">
                <a:solidFill>
                  <a:srgbClr val="383838"/>
                </a:solidFill>
                <a:latin typeface="Arial"/>
                <a:cs typeface="Arial"/>
              </a:rPr>
              <a:t> </a:t>
            </a:r>
            <a:r>
              <a:rPr dirty="0" sz="1866">
                <a:solidFill>
                  <a:srgbClr val="383838"/>
                </a:solidFill>
                <a:latin typeface="Arial"/>
                <a:cs typeface="Arial"/>
              </a:rPr>
              <a:t>to</a:t>
            </a:r>
            <a:r>
              <a:rPr dirty="0" sz="1866" spc="15">
                <a:solidFill>
                  <a:srgbClr val="383838"/>
                </a:solidFill>
                <a:latin typeface="Arial"/>
                <a:cs typeface="Arial"/>
              </a:rPr>
              <a:t> </a:t>
            </a:r>
            <a:r>
              <a:rPr dirty="0" sz="1866" spc="-10">
                <a:solidFill>
                  <a:srgbClr val="383838"/>
                </a:solidFill>
                <a:latin typeface="Arial"/>
                <a:cs typeface="Arial"/>
              </a:rPr>
              <a:t>align </a:t>
            </a:r>
            <a:r>
              <a:rPr dirty="0" sz="1866">
                <a:solidFill>
                  <a:srgbClr val="383838"/>
                </a:solidFill>
                <a:latin typeface="Arial"/>
                <a:cs typeface="Arial"/>
              </a:rPr>
              <a:t>dataset</a:t>
            </a:r>
            <a:r>
              <a:rPr dirty="0" sz="1866" spc="-40">
                <a:solidFill>
                  <a:srgbClr val="383838"/>
                </a:solidFill>
                <a:latin typeface="Arial"/>
                <a:cs typeface="Arial"/>
              </a:rPr>
              <a:t> </a:t>
            </a:r>
            <a:r>
              <a:rPr dirty="0" sz="1866">
                <a:solidFill>
                  <a:srgbClr val="383838"/>
                </a:solidFill>
                <a:latin typeface="Arial"/>
                <a:cs typeface="Arial"/>
              </a:rPr>
              <a:t>with</a:t>
            </a:r>
            <a:r>
              <a:rPr dirty="0" sz="1866" spc="15">
                <a:solidFill>
                  <a:srgbClr val="383838"/>
                </a:solidFill>
                <a:latin typeface="Arial"/>
                <a:cs typeface="Arial"/>
              </a:rPr>
              <a:t> </a:t>
            </a:r>
            <a:r>
              <a:rPr dirty="0" sz="1866">
                <a:solidFill>
                  <a:srgbClr val="383838"/>
                </a:solidFill>
                <a:latin typeface="Arial"/>
                <a:cs typeface="Arial"/>
              </a:rPr>
              <a:t>the</a:t>
            </a:r>
            <a:r>
              <a:rPr dirty="0" sz="1866" spc="10">
                <a:solidFill>
                  <a:srgbClr val="383838"/>
                </a:solidFill>
                <a:latin typeface="Arial"/>
                <a:cs typeface="Arial"/>
              </a:rPr>
              <a:t> </a:t>
            </a:r>
            <a:r>
              <a:rPr dirty="0" sz="1866" spc="-25">
                <a:solidFill>
                  <a:srgbClr val="383838"/>
                </a:solidFill>
                <a:latin typeface="Arial"/>
                <a:cs typeface="Arial"/>
              </a:rPr>
              <a:t>HVA</a:t>
            </a:r>
            <a:endParaRPr sz="1866">
              <a:latin typeface="Arial"/>
              <a:cs typeface="Arial"/>
            </a:endParaRPr>
          </a:p>
        </p:txBody>
      </p:sp>
      <p:sp>
        <p:nvSpPr>
          <p:cNvPr id="7" name="object 7" descr=""/>
          <p:cNvSpPr txBox="1"/>
          <p:nvPr/>
        </p:nvSpPr>
        <p:spPr>
          <a:xfrm>
            <a:off x="5523653" y="5502062"/>
            <a:ext cx="4973320" cy="617220"/>
          </a:xfrm>
          <a:prstGeom prst="rect">
            <a:avLst/>
          </a:prstGeom>
        </p:spPr>
        <p:txBody>
          <a:bodyPr wrap="square" lIns="0" tIns="10160" rIns="0" bIns="0" rtlCol="0" vert="horz">
            <a:spAutoFit/>
          </a:bodyPr>
          <a:lstStyle/>
          <a:p>
            <a:pPr marL="12700" marR="5080">
              <a:lnSpc>
                <a:spcPct val="102800"/>
              </a:lnSpc>
              <a:spcBef>
                <a:spcPts val="80"/>
              </a:spcBef>
            </a:pPr>
            <a:r>
              <a:rPr dirty="0" sz="1866">
                <a:solidFill>
                  <a:srgbClr val="383838"/>
                </a:solidFill>
                <a:latin typeface="Arial"/>
                <a:cs typeface="Arial"/>
              </a:rPr>
              <a:t>Enhance</a:t>
            </a:r>
            <a:r>
              <a:rPr dirty="0" sz="1866" spc="-15">
                <a:solidFill>
                  <a:srgbClr val="383838"/>
                </a:solidFill>
                <a:latin typeface="Arial"/>
                <a:cs typeface="Arial"/>
              </a:rPr>
              <a:t> </a:t>
            </a:r>
            <a:r>
              <a:rPr dirty="0" sz="1866">
                <a:solidFill>
                  <a:srgbClr val="383838"/>
                </a:solidFill>
                <a:latin typeface="Arial"/>
                <a:cs typeface="Arial"/>
              </a:rPr>
              <a:t>the</a:t>
            </a:r>
            <a:r>
              <a:rPr dirty="0" sz="1866" spc="-15">
                <a:solidFill>
                  <a:srgbClr val="383838"/>
                </a:solidFill>
                <a:latin typeface="Arial"/>
                <a:cs typeface="Arial"/>
              </a:rPr>
              <a:t> </a:t>
            </a:r>
            <a:r>
              <a:rPr dirty="0" sz="1866">
                <a:solidFill>
                  <a:srgbClr val="383838"/>
                </a:solidFill>
                <a:latin typeface="Arial"/>
                <a:cs typeface="Arial"/>
              </a:rPr>
              <a:t>specificity</a:t>
            </a:r>
            <a:r>
              <a:rPr dirty="0" sz="1866" spc="-5">
                <a:solidFill>
                  <a:srgbClr val="383838"/>
                </a:solidFill>
                <a:latin typeface="Arial"/>
                <a:cs typeface="Arial"/>
              </a:rPr>
              <a:t> </a:t>
            </a:r>
            <a:r>
              <a:rPr dirty="0" sz="1866">
                <a:solidFill>
                  <a:srgbClr val="383838"/>
                </a:solidFill>
                <a:latin typeface="Arial"/>
                <a:cs typeface="Arial"/>
              </a:rPr>
              <a:t>of</a:t>
            </a:r>
            <a:r>
              <a:rPr dirty="0" sz="1866" spc="-65">
                <a:solidFill>
                  <a:srgbClr val="383838"/>
                </a:solidFill>
                <a:latin typeface="Arial"/>
                <a:cs typeface="Arial"/>
              </a:rPr>
              <a:t> </a:t>
            </a:r>
            <a:r>
              <a:rPr dirty="0" sz="1866">
                <a:solidFill>
                  <a:srgbClr val="383838"/>
                </a:solidFill>
                <a:latin typeface="Arial"/>
                <a:cs typeface="Arial"/>
              </a:rPr>
              <a:t>data</a:t>
            </a:r>
            <a:r>
              <a:rPr dirty="0" sz="1866" spc="-10">
                <a:solidFill>
                  <a:srgbClr val="383838"/>
                </a:solidFill>
                <a:latin typeface="Arial"/>
                <a:cs typeface="Arial"/>
              </a:rPr>
              <a:t> </a:t>
            </a:r>
            <a:r>
              <a:rPr dirty="0" sz="1866">
                <a:solidFill>
                  <a:srgbClr val="383838"/>
                </a:solidFill>
                <a:latin typeface="Arial"/>
                <a:cs typeface="Arial"/>
              </a:rPr>
              <a:t>we</a:t>
            </a:r>
            <a:r>
              <a:rPr dirty="0" sz="1866" spc="-15">
                <a:solidFill>
                  <a:srgbClr val="383838"/>
                </a:solidFill>
                <a:latin typeface="Arial"/>
                <a:cs typeface="Arial"/>
              </a:rPr>
              <a:t> </a:t>
            </a:r>
            <a:r>
              <a:rPr dirty="0" sz="1866">
                <a:solidFill>
                  <a:srgbClr val="383838"/>
                </a:solidFill>
                <a:latin typeface="Arial"/>
                <a:cs typeface="Arial"/>
              </a:rPr>
              <a:t>collect</a:t>
            </a:r>
            <a:r>
              <a:rPr dirty="0" sz="1866" spc="5">
                <a:solidFill>
                  <a:srgbClr val="383838"/>
                </a:solidFill>
                <a:latin typeface="Arial"/>
                <a:cs typeface="Arial"/>
              </a:rPr>
              <a:t> </a:t>
            </a:r>
            <a:r>
              <a:rPr dirty="0" sz="1866" spc="-10">
                <a:solidFill>
                  <a:srgbClr val="383838"/>
                </a:solidFill>
                <a:latin typeface="Arial"/>
                <a:cs typeface="Arial"/>
              </a:rPr>
              <a:t>while </a:t>
            </a:r>
            <a:r>
              <a:rPr dirty="0" sz="1866">
                <a:solidFill>
                  <a:srgbClr val="383838"/>
                </a:solidFill>
                <a:latin typeface="Arial"/>
                <a:cs typeface="Arial"/>
              </a:rPr>
              <a:t>maintaining</a:t>
            </a:r>
            <a:r>
              <a:rPr dirty="0" sz="1866" spc="-65">
                <a:solidFill>
                  <a:srgbClr val="383838"/>
                </a:solidFill>
                <a:latin typeface="Arial"/>
                <a:cs typeface="Arial"/>
              </a:rPr>
              <a:t> </a:t>
            </a:r>
            <a:r>
              <a:rPr dirty="0" sz="1866" spc="-10">
                <a:solidFill>
                  <a:srgbClr val="383838"/>
                </a:solidFill>
                <a:latin typeface="Arial"/>
                <a:cs typeface="Arial"/>
              </a:rPr>
              <a:t>efficiency</a:t>
            </a:r>
            <a:endParaRPr sz="1866">
              <a:latin typeface="Arial"/>
              <a:cs typeface="Arial"/>
            </a:endParaRPr>
          </a:p>
        </p:txBody>
      </p:sp>
      <p:sp>
        <p:nvSpPr>
          <p:cNvPr id="8" name="object 8" descr=""/>
          <p:cNvSpPr txBox="1"/>
          <p:nvPr/>
        </p:nvSpPr>
        <p:spPr>
          <a:xfrm>
            <a:off x="1655233" y="1543376"/>
            <a:ext cx="8917940" cy="1094740"/>
          </a:xfrm>
          <a:prstGeom prst="rect">
            <a:avLst/>
          </a:prstGeom>
        </p:spPr>
        <p:txBody>
          <a:bodyPr wrap="square" lIns="0" tIns="144145" rIns="0" bIns="0" rtlCol="0" vert="horz">
            <a:spAutoFit/>
          </a:bodyPr>
          <a:lstStyle/>
          <a:p>
            <a:pPr algn="ctr" marL="15875">
              <a:lnSpc>
                <a:spcPct val="100000"/>
              </a:lnSpc>
              <a:spcBef>
                <a:spcPts val="1135"/>
              </a:spcBef>
            </a:pPr>
            <a:r>
              <a:rPr dirty="0" sz="2400" b="1">
                <a:solidFill>
                  <a:srgbClr val="1F252C"/>
                </a:solidFill>
                <a:latin typeface="Arial"/>
                <a:cs typeface="Arial"/>
              </a:rPr>
              <a:t>Overall</a:t>
            </a:r>
            <a:r>
              <a:rPr dirty="0" sz="2400" spc="-45" b="1">
                <a:solidFill>
                  <a:srgbClr val="1F252C"/>
                </a:solidFill>
                <a:latin typeface="Arial"/>
                <a:cs typeface="Arial"/>
              </a:rPr>
              <a:t> </a:t>
            </a:r>
            <a:r>
              <a:rPr dirty="0" sz="2400" spc="-20" b="1">
                <a:solidFill>
                  <a:srgbClr val="1F252C"/>
                </a:solidFill>
                <a:latin typeface="Arial"/>
                <a:cs typeface="Arial"/>
              </a:rPr>
              <a:t>Goal</a:t>
            </a:r>
            <a:endParaRPr sz="2400">
              <a:latin typeface="Arial"/>
              <a:cs typeface="Arial"/>
            </a:endParaRPr>
          </a:p>
          <a:p>
            <a:pPr algn="ctr">
              <a:lnSpc>
                <a:spcPct val="100000"/>
              </a:lnSpc>
              <a:spcBef>
                <a:spcPts val="1019"/>
              </a:spcBef>
            </a:pPr>
            <a:r>
              <a:rPr dirty="0" sz="2266">
                <a:solidFill>
                  <a:srgbClr val="1F252C"/>
                </a:solidFill>
                <a:latin typeface="Arial"/>
                <a:cs typeface="Arial"/>
              </a:rPr>
              <a:t>Enhance</a:t>
            </a:r>
            <a:r>
              <a:rPr dirty="0" sz="2266" spc="-40">
                <a:solidFill>
                  <a:srgbClr val="1F252C"/>
                </a:solidFill>
                <a:latin typeface="Arial"/>
                <a:cs typeface="Arial"/>
              </a:rPr>
              <a:t> </a:t>
            </a:r>
            <a:r>
              <a:rPr dirty="0" sz="2266">
                <a:solidFill>
                  <a:srgbClr val="1F252C"/>
                </a:solidFill>
                <a:latin typeface="Arial"/>
                <a:cs typeface="Arial"/>
              </a:rPr>
              <a:t>data</a:t>
            </a:r>
            <a:r>
              <a:rPr dirty="0" sz="2266" spc="-40">
                <a:solidFill>
                  <a:srgbClr val="1F252C"/>
                </a:solidFill>
                <a:latin typeface="Arial"/>
                <a:cs typeface="Arial"/>
              </a:rPr>
              <a:t> </a:t>
            </a:r>
            <a:r>
              <a:rPr dirty="0" sz="2266">
                <a:solidFill>
                  <a:srgbClr val="1F252C"/>
                </a:solidFill>
                <a:latin typeface="Arial"/>
                <a:cs typeface="Arial"/>
              </a:rPr>
              <a:t>collection</a:t>
            </a:r>
            <a:r>
              <a:rPr dirty="0" sz="2266" spc="-40">
                <a:solidFill>
                  <a:srgbClr val="1F252C"/>
                </a:solidFill>
                <a:latin typeface="Arial"/>
                <a:cs typeface="Arial"/>
              </a:rPr>
              <a:t> </a:t>
            </a:r>
            <a:r>
              <a:rPr dirty="0" sz="2266">
                <a:solidFill>
                  <a:srgbClr val="1F252C"/>
                </a:solidFill>
                <a:latin typeface="Arial"/>
                <a:cs typeface="Arial"/>
              </a:rPr>
              <a:t>strategy</a:t>
            </a:r>
            <a:r>
              <a:rPr dirty="0" sz="2266" spc="-15">
                <a:solidFill>
                  <a:srgbClr val="1F252C"/>
                </a:solidFill>
                <a:latin typeface="Arial"/>
                <a:cs typeface="Arial"/>
              </a:rPr>
              <a:t> </a:t>
            </a:r>
            <a:r>
              <a:rPr dirty="0" sz="2266">
                <a:solidFill>
                  <a:srgbClr val="1F252C"/>
                </a:solidFill>
                <a:latin typeface="Arial"/>
                <a:cs typeface="Arial"/>
              </a:rPr>
              <a:t>and</a:t>
            </a:r>
            <a:r>
              <a:rPr dirty="0" sz="2266" spc="-35">
                <a:solidFill>
                  <a:srgbClr val="1F252C"/>
                </a:solidFill>
                <a:latin typeface="Arial"/>
                <a:cs typeface="Arial"/>
              </a:rPr>
              <a:t> </a:t>
            </a:r>
            <a:r>
              <a:rPr dirty="0" sz="2266">
                <a:solidFill>
                  <a:srgbClr val="1F252C"/>
                </a:solidFill>
                <a:latin typeface="Arial"/>
                <a:cs typeface="Arial"/>
              </a:rPr>
              <a:t>plan</a:t>
            </a:r>
            <a:r>
              <a:rPr dirty="0" sz="2266" spc="-35">
                <a:solidFill>
                  <a:srgbClr val="1F252C"/>
                </a:solidFill>
                <a:latin typeface="Arial"/>
                <a:cs typeface="Arial"/>
              </a:rPr>
              <a:t> </a:t>
            </a:r>
            <a:r>
              <a:rPr dirty="0" sz="2266">
                <a:solidFill>
                  <a:srgbClr val="1F252C"/>
                </a:solidFill>
                <a:latin typeface="Arial"/>
                <a:cs typeface="Arial"/>
              </a:rPr>
              <a:t>data</a:t>
            </a:r>
            <a:r>
              <a:rPr dirty="0" sz="2266" spc="-40">
                <a:solidFill>
                  <a:srgbClr val="1F252C"/>
                </a:solidFill>
                <a:latin typeface="Arial"/>
                <a:cs typeface="Arial"/>
              </a:rPr>
              <a:t> </a:t>
            </a:r>
            <a:r>
              <a:rPr dirty="0" sz="2266">
                <a:solidFill>
                  <a:srgbClr val="1F252C"/>
                </a:solidFill>
                <a:latin typeface="Arial"/>
                <a:cs typeface="Arial"/>
              </a:rPr>
              <a:t>collection</a:t>
            </a:r>
            <a:r>
              <a:rPr dirty="0" sz="2266" spc="-40">
                <a:solidFill>
                  <a:srgbClr val="1F252C"/>
                </a:solidFill>
                <a:latin typeface="Arial"/>
                <a:cs typeface="Arial"/>
              </a:rPr>
              <a:t> </a:t>
            </a:r>
            <a:r>
              <a:rPr dirty="0" sz="2266" spc="-10">
                <a:solidFill>
                  <a:srgbClr val="1F252C"/>
                </a:solidFill>
                <a:latin typeface="Arial"/>
                <a:cs typeface="Arial"/>
              </a:rPr>
              <a:t>intentionally</a:t>
            </a:r>
            <a:endParaRPr sz="2266">
              <a:latin typeface="Arial"/>
              <a:cs typeface="Arial"/>
            </a:endParaRPr>
          </a:p>
        </p:txBody>
      </p:sp>
      <p:grpSp>
        <p:nvGrpSpPr>
          <p:cNvPr id="9" name="object 9" descr=""/>
          <p:cNvGrpSpPr/>
          <p:nvPr/>
        </p:nvGrpSpPr>
        <p:grpSpPr>
          <a:xfrm>
            <a:off x="1524000" y="3086100"/>
            <a:ext cx="736600" cy="749300"/>
            <a:chOff x="1524000" y="3086100"/>
            <a:chExt cx="736600" cy="749300"/>
          </a:xfrm>
        </p:grpSpPr>
        <p:pic>
          <p:nvPicPr>
            <p:cNvPr id="10" name="object 10" descr=""/>
            <p:cNvPicPr/>
            <p:nvPr/>
          </p:nvPicPr>
          <p:blipFill>
            <a:blip r:embed="R99a763627d8a4427" cstate="print"/>
            <a:stretch>
              <a:fillRect/>
            </a:stretch>
          </p:blipFill>
          <p:spPr>
            <a:xfrm>
              <a:off x="1701800" y="3276600"/>
              <a:ext cx="400748" cy="393700"/>
            </a:xfrm>
            <a:prstGeom prst="rect">
              <a:avLst/>
            </a:prstGeom>
          </p:spPr>
        </p:pic>
        <p:sp>
          <p:nvSpPr>
            <p:cNvPr id="11" name="object 11" descr=""/>
            <p:cNvSpPr/>
            <p:nvPr/>
          </p:nvSpPr>
          <p:spPr>
            <a:xfrm>
              <a:off x="1549400" y="3111500"/>
              <a:ext cx="685800" cy="698500"/>
            </a:xfrm>
            <a:custGeom>
              <a:avLst/>
              <a:gdLst/>
              <a:ahLst/>
              <a:cxnLst/>
              <a:rect l="l" t="t" r="r" b="b"/>
              <a:pathLst>
                <a:path w="514350" h="523875">
                  <a:moveTo>
                    <a:pt x="0" y="261874"/>
                  </a:moveTo>
                  <a:lnTo>
                    <a:pt x="4145" y="214795"/>
                  </a:lnTo>
                  <a:lnTo>
                    <a:pt x="16095" y="170488"/>
                  </a:lnTo>
                  <a:lnTo>
                    <a:pt x="35122" y="129690"/>
                  </a:lnTo>
                  <a:lnTo>
                    <a:pt x="60500" y="93142"/>
                  </a:lnTo>
                  <a:lnTo>
                    <a:pt x="91500" y="61581"/>
                  </a:lnTo>
                  <a:lnTo>
                    <a:pt x="127395" y="35748"/>
                  </a:lnTo>
                  <a:lnTo>
                    <a:pt x="167457" y="16380"/>
                  </a:lnTo>
                  <a:lnTo>
                    <a:pt x="210960" y="4218"/>
                  </a:lnTo>
                  <a:lnTo>
                    <a:pt x="257175" y="0"/>
                  </a:lnTo>
                  <a:lnTo>
                    <a:pt x="303389" y="4218"/>
                  </a:lnTo>
                  <a:lnTo>
                    <a:pt x="346892" y="16380"/>
                  </a:lnTo>
                  <a:lnTo>
                    <a:pt x="386954" y="35748"/>
                  </a:lnTo>
                  <a:lnTo>
                    <a:pt x="422849" y="61581"/>
                  </a:lnTo>
                  <a:lnTo>
                    <a:pt x="453849" y="93142"/>
                  </a:lnTo>
                  <a:lnTo>
                    <a:pt x="479227" y="129690"/>
                  </a:lnTo>
                  <a:lnTo>
                    <a:pt x="498254" y="170488"/>
                  </a:lnTo>
                  <a:lnTo>
                    <a:pt x="510204" y="214795"/>
                  </a:lnTo>
                  <a:lnTo>
                    <a:pt x="514350" y="261874"/>
                  </a:lnTo>
                  <a:lnTo>
                    <a:pt x="510204" y="308990"/>
                  </a:lnTo>
                  <a:lnTo>
                    <a:pt x="498254" y="353327"/>
                  </a:lnTo>
                  <a:lnTo>
                    <a:pt x="479227" y="394146"/>
                  </a:lnTo>
                  <a:lnTo>
                    <a:pt x="453849" y="430711"/>
                  </a:lnTo>
                  <a:lnTo>
                    <a:pt x="422849" y="462282"/>
                  </a:lnTo>
                  <a:lnTo>
                    <a:pt x="386954" y="488122"/>
                  </a:lnTo>
                  <a:lnTo>
                    <a:pt x="346892" y="507492"/>
                  </a:lnTo>
                  <a:lnTo>
                    <a:pt x="303389" y="519656"/>
                  </a:lnTo>
                  <a:lnTo>
                    <a:pt x="257175" y="523875"/>
                  </a:lnTo>
                  <a:lnTo>
                    <a:pt x="210960" y="519656"/>
                  </a:lnTo>
                  <a:lnTo>
                    <a:pt x="167457" y="507492"/>
                  </a:lnTo>
                  <a:lnTo>
                    <a:pt x="127395" y="488122"/>
                  </a:lnTo>
                  <a:lnTo>
                    <a:pt x="91500" y="462282"/>
                  </a:lnTo>
                  <a:lnTo>
                    <a:pt x="60500" y="430711"/>
                  </a:lnTo>
                  <a:lnTo>
                    <a:pt x="35122" y="394146"/>
                  </a:lnTo>
                  <a:lnTo>
                    <a:pt x="16095" y="353327"/>
                  </a:lnTo>
                  <a:lnTo>
                    <a:pt x="4145" y="308990"/>
                  </a:lnTo>
                  <a:lnTo>
                    <a:pt x="0" y="261874"/>
                  </a:lnTo>
                  <a:close/>
                </a:path>
              </a:pathLst>
            </a:custGeom>
            <a:ln w="38100">
              <a:solidFill>
                <a:srgbClr val="BD1C4A"/>
              </a:solidFill>
            </a:ln>
          </p:spPr>
          <p:txBody>
            <a:bodyPr wrap="square" lIns="0" tIns="0" rIns="0" bIns="0" rtlCol="0"/>
            <a:lstStyle/>
            <a:p/>
          </p:txBody>
        </p:sp>
      </p:grpSp>
      <p:sp>
        <p:nvSpPr>
          <p:cNvPr id="12" name="object 12" descr=""/>
          <p:cNvSpPr/>
          <p:nvPr/>
        </p:nvSpPr>
        <p:spPr>
          <a:xfrm>
            <a:off x="1562150" y="4241800"/>
            <a:ext cx="635000" cy="635000"/>
          </a:xfrm>
          <a:custGeom>
            <a:avLst/>
            <a:gdLst/>
            <a:ahLst/>
            <a:cxnLst/>
            <a:rect l="l" t="t" r="r" b="b"/>
            <a:pathLst>
              <a:path w="476250" h="476250">
                <a:moveTo>
                  <a:pt x="228561" y="403987"/>
                </a:moveTo>
                <a:lnTo>
                  <a:pt x="227291" y="403987"/>
                </a:lnTo>
                <a:lnTo>
                  <a:pt x="222211" y="406527"/>
                </a:lnTo>
                <a:lnTo>
                  <a:pt x="213321" y="406527"/>
                </a:lnTo>
                <a:lnTo>
                  <a:pt x="190792" y="401942"/>
                </a:lnTo>
                <a:lnTo>
                  <a:pt x="172199" y="389496"/>
                </a:lnTo>
                <a:lnTo>
                  <a:pt x="159562" y="371221"/>
                </a:lnTo>
                <a:lnTo>
                  <a:pt x="154901" y="349123"/>
                </a:lnTo>
                <a:lnTo>
                  <a:pt x="159562" y="327444"/>
                </a:lnTo>
                <a:lnTo>
                  <a:pt x="172199" y="310095"/>
                </a:lnTo>
                <a:lnTo>
                  <a:pt x="190792" y="298564"/>
                </a:lnTo>
                <a:lnTo>
                  <a:pt x="213321" y="294386"/>
                </a:lnTo>
                <a:lnTo>
                  <a:pt x="222211" y="294386"/>
                </a:lnTo>
                <a:lnTo>
                  <a:pt x="227291" y="295656"/>
                </a:lnTo>
                <a:lnTo>
                  <a:pt x="227291" y="251968"/>
                </a:lnTo>
                <a:lnTo>
                  <a:pt x="159981" y="251968"/>
                </a:lnTo>
                <a:lnTo>
                  <a:pt x="151777" y="249491"/>
                </a:lnTo>
                <a:lnTo>
                  <a:pt x="146799" y="243408"/>
                </a:lnTo>
                <a:lnTo>
                  <a:pt x="145872" y="235686"/>
                </a:lnTo>
                <a:lnTo>
                  <a:pt x="149821" y="228346"/>
                </a:lnTo>
                <a:lnTo>
                  <a:pt x="153631" y="223393"/>
                </a:lnTo>
                <a:lnTo>
                  <a:pt x="157441" y="215900"/>
                </a:lnTo>
                <a:lnTo>
                  <a:pt x="157441" y="209677"/>
                </a:lnTo>
                <a:lnTo>
                  <a:pt x="155194" y="198335"/>
                </a:lnTo>
                <a:lnTo>
                  <a:pt x="149021" y="189230"/>
                </a:lnTo>
                <a:lnTo>
                  <a:pt x="139750" y="183184"/>
                </a:lnTo>
                <a:lnTo>
                  <a:pt x="128231" y="180975"/>
                </a:lnTo>
                <a:lnTo>
                  <a:pt x="117436" y="183184"/>
                </a:lnTo>
                <a:lnTo>
                  <a:pt x="108546" y="189230"/>
                </a:lnTo>
                <a:lnTo>
                  <a:pt x="102514" y="198335"/>
                </a:lnTo>
                <a:lnTo>
                  <a:pt x="100291" y="209677"/>
                </a:lnTo>
                <a:lnTo>
                  <a:pt x="100291" y="215900"/>
                </a:lnTo>
                <a:lnTo>
                  <a:pt x="102831" y="223393"/>
                </a:lnTo>
                <a:lnTo>
                  <a:pt x="107911" y="228346"/>
                </a:lnTo>
                <a:lnTo>
                  <a:pt x="111125" y="235686"/>
                </a:lnTo>
                <a:lnTo>
                  <a:pt x="109804" y="243408"/>
                </a:lnTo>
                <a:lnTo>
                  <a:pt x="104686" y="249491"/>
                </a:lnTo>
                <a:lnTo>
                  <a:pt x="96481" y="251968"/>
                </a:lnTo>
                <a:lnTo>
                  <a:pt x="0" y="251968"/>
                </a:lnTo>
                <a:lnTo>
                  <a:pt x="0" y="405257"/>
                </a:lnTo>
                <a:lnTo>
                  <a:pt x="5562" y="433120"/>
                </a:lnTo>
                <a:lnTo>
                  <a:pt x="20777" y="455663"/>
                </a:lnTo>
                <a:lnTo>
                  <a:pt x="43370" y="470750"/>
                </a:lnTo>
                <a:lnTo>
                  <a:pt x="71094" y="476250"/>
                </a:lnTo>
                <a:lnTo>
                  <a:pt x="228561" y="476250"/>
                </a:lnTo>
                <a:lnTo>
                  <a:pt x="228561" y="403987"/>
                </a:lnTo>
                <a:close/>
              </a:path>
              <a:path w="476250" h="476250">
                <a:moveTo>
                  <a:pt x="295236" y="128270"/>
                </a:moveTo>
                <a:lnTo>
                  <a:pt x="293052" y="117475"/>
                </a:lnTo>
                <a:lnTo>
                  <a:pt x="287121" y="108585"/>
                </a:lnTo>
                <a:lnTo>
                  <a:pt x="278358" y="102565"/>
                </a:lnTo>
                <a:lnTo>
                  <a:pt x="267677" y="100330"/>
                </a:lnTo>
                <a:lnTo>
                  <a:pt x="261454" y="100330"/>
                </a:lnTo>
                <a:lnTo>
                  <a:pt x="253961" y="102870"/>
                </a:lnTo>
                <a:lnTo>
                  <a:pt x="248881" y="107950"/>
                </a:lnTo>
                <a:lnTo>
                  <a:pt x="245960" y="110236"/>
                </a:lnTo>
                <a:lnTo>
                  <a:pt x="242658" y="111252"/>
                </a:lnTo>
                <a:lnTo>
                  <a:pt x="231990" y="111252"/>
                </a:lnTo>
                <a:lnTo>
                  <a:pt x="225132" y="105410"/>
                </a:lnTo>
                <a:lnTo>
                  <a:pt x="225132" y="0"/>
                </a:lnTo>
                <a:lnTo>
                  <a:pt x="70053" y="0"/>
                </a:lnTo>
                <a:lnTo>
                  <a:pt x="42735" y="5588"/>
                </a:lnTo>
                <a:lnTo>
                  <a:pt x="20472" y="20802"/>
                </a:lnTo>
                <a:lnTo>
                  <a:pt x="5486" y="43408"/>
                </a:lnTo>
                <a:lnTo>
                  <a:pt x="0" y="71120"/>
                </a:lnTo>
                <a:lnTo>
                  <a:pt x="0" y="228600"/>
                </a:lnTo>
                <a:lnTo>
                  <a:pt x="72555" y="228600"/>
                </a:lnTo>
                <a:lnTo>
                  <a:pt x="72555" y="227330"/>
                </a:lnTo>
                <a:lnTo>
                  <a:pt x="70053" y="222250"/>
                </a:lnTo>
                <a:lnTo>
                  <a:pt x="70053" y="212090"/>
                </a:lnTo>
                <a:lnTo>
                  <a:pt x="74447" y="189776"/>
                </a:lnTo>
                <a:lnTo>
                  <a:pt x="86461" y="171615"/>
                </a:lnTo>
                <a:lnTo>
                  <a:pt x="104343" y="159410"/>
                </a:lnTo>
                <a:lnTo>
                  <a:pt x="126326" y="154940"/>
                </a:lnTo>
                <a:lnTo>
                  <a:pt x="148285" y="159410"/>
                </a:lnTo>
                <a:lnTo>
                  <a:pt x="166166" y="171615"/>
                </a:lnTo>
                <a:lnTo>
                  <a:pt x="178181" y="189776"/>
                </a:lnTo>
                <a:lnTo>
                  <a:pt x="182587" y="212090"/>
                </a:lnTo>
                <a:lnTo>
                  <a:pt x="182587" y="217170"/>
                </a:lnTo>
                <a:lnTo>
                  <a:pt x="181444" y="222250"/>
                </a:lnTo>
                <a:lnTo>
                  <a:pt x="181444" y="227330"/>
                </a:lnTo>
                <a:lnTo>
                  <a:pt x="225132" y="227330"/>
                </a:lnTo>
                <a:lnTo>
                  <a:pt x="225132" y="151003"/>
                </a:lnTo>
                <a:lnTo>
                  <a:pt x="231990" y="145288"/>
                </a:lnTo>
                <a:lnTo>
                  <a:pt x="242658" y="145288"/>
                </a:lnTo>
                <a:lnTo>
                  <a:pt x="245960" y="146304"/>
                </a:lnTo>
                <a:lnTo>
                  <a:pt x="248881" y="148590"/>
                </a:lnTo>
                <a:lnTo>
                  <a:pt x="253961" y="153670"/>
                </a:lnTo>
                <a:lnTo>
                  <a:pt x="261454" y="157480"/>
                </a:lnTo>
                <a:lnTo>
                  <a:pt x="267677" y="157480"/>
                </a:lnTo>
                <a:lnTo>
                  <a:pt x="278358" y="155244"/>
                </a:lnTo>
                <a:lnTo>
                  <a:pt x="287121" y="149072"/>
                </a:lnTo>
                <a:lnTo>
                  <a:pt x="293052" y="139801"/>
                </a:lnTo>
                <a:lnTo>
                  <a:pt x="295236" y="128270"/>
                </a:lnTo>
                <a:close/>
              </a:path>
              <a:path w="476250" h="476250">
                <a:moveTo>
                  <a:pt x="476211" y="247650"/>
                </a:moveTo>
                <a:lnTo>
                  <a:pt x="403567" y="247650"/>
                </a:lnTo>
                <a:lnTo>
                  <a:pt x="403567" y="248920"/>
                </a:lnTo>
                <a:lnTo>
                  <a:pt x="406107" y="254000"/>
                </a:lnTo>
                <a:lnTo>
                  <a:pt x="406107" y="262890"/>
                </a:lnTo>
                <a:lnTo>
                  <a:pt x="401701" y="285216"/>
                </a:lnTo>
                <a:lnTo>
                  <a:pt x="389686" y="303377"/>
                </a:lnTo>
                <a:lnTo>
                  <a:pt x="371817" y="315582"/>
                </a:lnTo>
                <a:lnTo>
                  <a:pt x="349846" y="320040"/>
                </a:lnTo>
                <a:lnTo>
                  <a:pt x="327875" y="315582"/>
                </a:lnTo>
                <a:lnTo>
                  <a:pt x="309994" y="303377"/>
                </a:lnTo>
                <a:lnTo>
                  <a:pt x="297980" y="285216"/>
                </a:lnTo>
                <a:lnTo>
                  <a:pt x="293585" y="262890"/>
                </a:lnTo>
                <a:lnTo>
                  <a:pt x="293585" y="259080"/>
                </a:lnTo>
                <a:lnTo>
                  <a:pt x="294728" y="254000"/>
                </a:lnTo>
                <a:lnTo>
                  <a:pt x="294728" y="248920"/>
                </a:lnTo>
                <a:lnTo>
                  <a:pt x="251040" y="248920"/>
                </a:lnTo>
                <a:lnTo>
                  <a:pt x="251040" y="324497"/>
                </a:lnTo>
                <a:lnTo>
                  <a:pt x="244563" y="329946"/>
                </a:lnTo>
                <a:lnTo>
                  <a:pt x="233895" y="329946"/>
                </a:lnTo>
                <a:lnTo>
                  <a:pt x="230339" y="328803"/>
                </a:lnTo>
                <a:lnTo>
                  <a:pt x="227291" y="326390"/>
                </a:lnTo>
                <a:lnTo>
                  <a:pt x="222211" y="321322"/>
                </a:lnTo>
                <a:lnTo>
                  <a:pt x="214718" y="318770"/>
                </a:lnTo>
                <a:lnTo>
                  <a:pt x="208495" y="318770"/>
                </a:lnTo>
                <a:lnTo>
                  <a:pt x="197802" y="320992"/>
                </a:lnTo>
                <a:lnTo>
                  <a:pt x="189039" y="327025"/>
                </a:lnTo>
                <a:lnTo>
                  <a:pt x="183108" y="335915"/>
                </a:lnTo>
                <a:lnTo>
                  <a:pt x="180936" y="346710"/>
                </a:lnTo>
                <a:lnTo>
                  <a:pt x="183108" y="358241"/>
                </a:lnTo>
                <a:lnTo>
                  <a:pt x="189039" y="367512"/>
                </a:lnTo>
                <a:lnTo>
                  <a:pt x="197802" y="373684"/>
                </a:lnTo>
                <a:lnTo>
                  <a:pt x="208495" y="375920"/>
                </a:lnTo>
                <a:lnTo>
                  <a:pt x="214718" y="375920"/>
                </a:lnTo>
                <a:lnTo>
                  <a:pt x="222211" y="373380"/>
                </a:lnTo>
                <a:lnTo>
                  <a:pt x="227291" y="368300"/>
                </a:lnTo>
                <a:lnTo>
                  <a:pt x="230466" y="365887"/>
                </a:lnTo>
                <a:lnTo>
                  <a:pt x="234022" y="364744"/>
                </a:lnTo>
                <a:lnTo>
                  <a:pt x="244690" y="364744"/>
                </a:lnTo>
                <a:lnTo>
                  <a:pt x="251040" y="369824"/>
                </a:lnTo>
                <a:lnTo>
                  <a:pt x="251040" y="476250"/>
                </a:lnTo>
                <a:lnTo>
                  <a:pt x="406107" y="476250"/>
                </a:lnTo>
                <a:lnTo>
                  <a:pt x="433451" y="470674"/>
                </a:lnTo>
                <a:lnTo>
                  <a:pt x="455726" y="455460"/>
                </a:lnTo>
                <a:lnTo>
                  <a:pt x="470712" y="432854"/>
                </a:lnTo>
                <a:lnTo>
                  <a:pt x="476211" y="405130"/>
                </a:lnTo>
                <a:lnTo>
                  <a:pt x="476211" y="247650"/>
                </a:lnTo>
                <a:close/>
              </a:path>
              <a:path w="476250" h="476250">
                <a:moveTo>
                  <a:pt x="476211" y="70104"/>
                </a:moveTo>
                <a:lnTo>
                  <a:pt x="470623" y="42760"/>
                </a:lnTo>
                <a:lnTo>
                  <a:pt x="455409" y="20485"/>
                </a:lnTo>
                <a:lnTo>
                  <a:pt x="432803" y="5499"/>
                </a:lnTo>
                <a:lnTo>
                  <a:pt x="405091" y="0"/>
                </a:lnTo>
                <a:lnTo>
                  <a:pt x="247611" y="0"/>
                </a:lnTo>
                <a:lnTo>
                  <a:pt x="247611" y="71374"/>
                </a:lnTo>
                <a:lnTo>
                  <a:pt x="248881" y="71374"/>
                </a:lnTo>
                <a:lnTo>
                  <a:pt x="253961" y="70104"/>
                </a:lnTo>
                <a:lnTo>
                  <a:pt x="262851" y="70104"/>
                </a:lnTo>
                <a:lnTo>
                  <a:pt x="285369" y="74510"/>
                </a:lnTo>
                <a:lnTo>
                  <a:pt x="303961" y="86525"/>
                </a:lnTo>
                <a:lnTo>
                  <a:pt x="316598" y="104394"/>
                </a:lnTo>
                <a:lnTo>
                  <a:pt x="321271" y="126365"/>
                </a:lnTo>
                <a:lnTo>
                  <a:pt x="316598" y="148336"/>
                </a:lnTo>
                <a:lnTo>
                  <a:pt x="303961" y="166217"/>
                </a:lnTo>
                <a:lnTo>
                  <a:pt x="285369" y="178231"/>
                </a:lnTo>
                <a:lnTo>
                  <a:pt x="262851" y="182626"/>
                </a:lnTo>
                <a:lnTo>
                  <a:pt x="253961" y="182626"/>
                </a:lnTo>
                <a:lnTo>
                  <a:pt x="248881" y="181356"/>
                </a:lnTo>
                <a:lnTo>
                  <a:pt x="248881" y="225171"/>
                </a:lnTo>
                <a:lnTo>
                  <a:pt x="316191" y="225171"/>
                </a:lnTo>
                <a:lnTo>
                  <a:pt x="324383" y="227495"/>
                </a:lnTo>
                <a:lnTo>
                  <a:pt x="329361" y="233337"/>
                </a:lnTo>
                <a:lnTo>
                  <a:pt x="330288" y="241033"/>
                </a:lnTo>
                <a:lnTo>
                  <a:pt x="326351" y="248920"/>
                </a:lnTo>
                <a:lnTo>
                  <a:pt x="322541" y="252730"/>
                </a:lnTo>
                <a:lnTo>
                  <a:pt x="318731" y="261493"/>
                </a:lnTo>
                <a:lnTo>
                  <a:pt x="318731" y="267716"/>
                </a:lnTo>
                <a:lnTo>
                  <a:pt x="320967" y="278345"/>
                </a:lnTo>
                <a:lnTo>
                  <a:pt x="327139" y="287121"/>
                </a:lnTo>
                <a:lnTo>
                  <a:pt x="336410" y="293077"/>
                </a:lnTo>
                <a:lnTo>
                  <a:pt x="347941" y="295275"/>
                </a:lnTo>
                <a:lnTo>
                  <a:pt x="358736" y="293077"/>
                </a:lnTo>
                <a:lnTo>
                  <a:pt x="367626" y="287121"/>
                </a:lnTo>
                <a:lnTo>
                  <a:pt x="373659" y="278345"/>
                </a:lnTo>
                <a:lnTo>
                  <a:pt x="375881" y="267716"/>
                </a:lnTo>
                <a:lnTo>
                  <a:pt x="375881" y="261493"/>
                </a:lnTo>
                <a:lnTo>
                  <a:pt x="373341" y="252730"/>
                </a:lnTo>
                <a:lnTo>
                  <a:pt x="368261" y="248920"/>
                </a:lnTo>
                <a:lnTo>
                  <a:pt x="365036" y="241033"/>
                </a:lnTo>
                <a:lnTo>
                  <a:pt x="366356" y="233337"/>
                </a:lnTo>
                <a:lnTo>
                  <a:pt x="371475" y="227495"/>
                </a:lnTo>
                <a:lnTo>
                  <a:pt x="379691" y="225171"/>
                </a:lnTo>
                <a:lnTo>
                  <a:pt x="476211" y="225171"/>
                </a:lnTo>
                <a:lnTo>
                  <a:pt x="476211" y="70104"/>
                </a:lnTo>
                <a:close/>
              </a:path>
            </a:pathLst>
          </a:custGeom>
          <a:solidFill>
            <a:srgbClr val="006080"/>
          </a:solidFill>
        </p:spPr>
        <p:txBody>
          <a:bodyPr wrap="square" lIns="0" tIns="0" rIns="0" bIns="0" rtlCol="0"/>
          <a:lstStyle/>
          <a:p/>
        </p:txBody>
      </p:sp>
      <p:sp>
        <p:nvSpPr>
          <p:cNvPr id="13" name="object 13" descr=""/>
          <p:cNvSpPr/>
          <p:nvPr/>
        </p:nvSpPr>
        <p:spPr>
          <a:xfrm>
            <a:off x="1536700" y="5308649"/>
            <a:ext cx="685800" cy="685800"/>
          </a:xfrm>
          <a:custGeom>
            <a:avLst/>
            <a:gdLst/>
            <a:ahLst/>
            <a:cxnLst/>
            <a:rect l="l" t="t" r="r" b="b"/>
            <a:pathLst>
              <a:path w="514350" h="514350">
                <a:moveTo>
                  <a:pt x="354330" y="434301"/>
                </a:moveTo>
                <a:lnTo>
                  <a:pt x="160019" y="434301"/>
                </a:lnTo>
                <a:lnTo>
                  <a:pt x="169783" y="439560"/>
                </a:lnTo>
                <a:lnTo>
                  <a:pt x="180022" y="443982"/>
                </a:lnTo>
                <a:lnTo>
                  <a:pt x="190738" y="447685"/>
                </a:lnTo>
                <a:lnTo>
                  <a:pt x="201930" y="450786"/>
                </a:lnTo>
                <a:lnTo>
                  <a:pt x="201930" y="481266"/>
                </a:lnTo>
                <a:lnTo>
                  <a:pt x="204410" y="494465"/>
                </a:lnTo>
                <a:lnTo>
                  <a:pt x="211296" y="504918"/>
                </a:lnTo>
                <a:lnTo>
                  <a:pt x="221753" y="511797"/>
                </a:lnTo>
                <a:lnTo>
                  <a:pt x="234950" y="514273"/>
                </a:lnTo>
                <a:lnTo>
                  <a:pt x="279400" y="514273"/>
                </a:lnTo>
                <a:lnTo>
                  <a:pt x="292596" y="511797"/>
                </a:lnTo>
                <a:lnTo>
                  <a:pt x="303053" y="504918"/>
                </a:lnTo>
                <a:lnTo>
                  <a:pt x="309939" y="494465"/>
                </a:lnTo>
                <a:lnTo>
                  <a:pt x="312419" y="481266"/>
                </a:lnTo>
                <a:lnTo>
                  <a:pt x="312419" y="450786"/>
                </a:lnTo>
                <a:lnTo>
                  <a:pt x="323076" y="447685"/>
                </a:lnTo>
                <a:lnTo>
                  <a:pt x="333851" y="443982"/>
                </a:lnTo>
                <a:lnTo>
                  <a:pt x="344388" y="439560"/>
                </a:lnTo>
                <a:lnTo>
                  <a:pt x="354330" y="434301"/>
                </a:lnTo>
                <a:close/>
              </a:path>
              <a:path w="514350" h="514350">
                <a:moveTo>
                  <a:pt x="122379" y="52082"/>
                </a:moveTo>
                <a:lnTo>
                  <a:pt x="108771" y="52082"/>
                </a:lnTo>
                <a:lnTo>
                  <a:pt x="102565" y="53819"/>
                </a:lnTo>
                <a:lnTo>
                  <a:pt x="59702" y="92710"/>
                </a:lnTo>
                <a:lnTo>
                  <a:pt x="50177" y="116181"/>
                </a:lnTo>
                <a:lnTo>
                  <a:pt x="52558" y="128752"/>
                </a:lnTo>
                <a:lnTo>
                  <a:pt x="59702" y="139661"/>
                </a:lnTo>
                <a:lnTo>
                  <a:pt x="81305" y="161264"/>
                </a:lnTo>
                <a:lnTo>
                  <a:pt x="75474" y="171009"/>
                </a:lnTo>
                <a:lnTo>
                  <a:pt x="70958" y="181111"/>
                </a:lnTo>
                <a:lnTo>
                  <a:pt x="67160" y="191446"/>
                </a:lnTo>
                <a:lnTo>
                  <a:pt x="63487" y="201891"/>
                </a:lnTo>
                <a:lnTo>
                  <a:pt x="33007" y="201891"/>
                </a:lnTo>
                <a:lnTo>
                  <a:pt x="19823" y="204375"/>
                </a:lnTo>
                <a:lnTo>
                  <a:pt x="9369" y="211267"/>
                </a:lnTo>
                <a:lnTo>
                  <a:pt x="2482" y="221726"/>
                </a:lnTo>
                <a:lnTo>
                  <a:pt x="0" y="234911"/>
                </a:lnTo>
                <a:lnTo>
                  <a:pt x="0" y="279361"/>
                </a:lnTo>
                <a:lnTo>
                  <a:pt x="2482" y="292763"/>
                </a:lnTo>
                <a:lnTo>
                  <a:pt x="9369" y="303661"/>
                </a:lnTo>
                <a:lnTo>
                  <a:pt x="19823" y="310985"/>
                </a:lnTo>
                <a:lnTo>
                  <a:pt x="33007" y="313664"/>
                </a:lnTo>
                <a:lnTo>
                  <a:pt x="63487" y="313664"/>
                </a:lnTo>
                <a:lnTo>
                  <a:pt x="67160" y="324111"/>
                </a:lnTo>
                <a:lnTo>
                  <a:pt x="70843" y="334137"/>
                </a:lnTo>
                <a:lnTo>
                  <a:pt x="70958" y="334449"/>
                </a:lnTo>
                <a:lnTo>
                  <a:pt x="75474" y="344552"/>
                </a:lnTo>
                <a:lnTo>
                  <a:pt x="81305" y="354291"/>
                </a:lnTo>
                <a:lnTo>
                  <a:pt x="59702" y="374611"/>
                </a:lnTo>
                <a:lnTo>
                  <a:pt x="52558" y="385722"/>
                </a:lnTo>
                <a:lnTo>
                  <a:pt x="50177" y="398735"/>
                </a:lnTo>
                <a:lnTo>
                  <a:pt x="52558" y="411748"/>
                </a:lnTo>
                <a:lnTo>
                  <a:pt x="91465" y="454621"/>
                </a:lnTo>
                <a:lnTo>
                  <a:pt x="115569" y="464134"/>
                </a:lnTo>
                <a:lnTo>
                  <a:pt x="122197" y="463537"/>
                </a:lnTo>
                <a:lnTo>
                  <a:pt x="128587" y="461749"/>
                </a:lnTo>
                <a:lnTo>
                  <a:pt x="134500" y="458776"/>
                </a:lnTo>
                <a:lnTo>
                  <a:pt x="139700" y="454621"/>
                </a:lnTo>
                <a:lnTo>
                  <a:pt x="160019" y="434301"/>
                </a:lnTo>
                <a:lnTo>
                  <a:pt x="441951" y="434301"/>
                </a:lnTo>
                <a:lnTo>
                  <a:pt x="453390" y="422859"/>
                </a:lnTo>
                <a:lnTo>
                  <a:pt x="460533" y="411748"/>
                </a:lnTo>
                <a:lnTo>
                  <a:pt x="462915" y="398735"/>
                </a:lnTo>
                <a:lnTo>
                  <a:pt x="460533" y="385722"/>
                </a:lnTo>
                <a:lnTo>
                  <a:pt x="453390" y="374611"/>
                </a:lnTo>
                <a:lnTo>
                  <a:pt x="445769" y="366991"/>
                </a:lnTo>
                <a:lnTo>
                  <a:pt x="259080" y="366991"/>
                </a:lnTo>
                <a:lnTo>
                  <a:pt x="215364" y="358298"/>
                </a:lnTo>
                <a:lnTo>
                  <a:pt x="179863" y="334603"/>
                </a:lnTo>
                <a:lnTo>
                  <a:pt x="156031" y="299483"/>
                </a:lnTo>
                <a:lnTo>
                  <a:pt x="147319" y="256514"/>
                </a:lnTo>
                <a:lnTo>
                  <a:pt x="156031" y="212796"/>
                </a:lnTo>
                <a:lnTo>
                  <a:pt x="179863" y="177292"/>
                </a:lnTo>
                <a:lnTo>
                  <a:pt x="215364" y="153455"/>
                </a:lnTo>
                <a:lnTo>
                  <a:pt x="259080" y="144741"/>
                </a:lnTo>
                <a:lnTo>
                  <a:pt x="447061" y="144741"/>
                </a:lnTo>
                <a:lnTo>
                  <a:pt x="453390" y="138417"/>
                </a:lnTo>
                <a:lnTo>
                  <a:pt x="460533" y="127306"/>
                </a:lnTo>
                <a:lnTo>
                  <a:pt x="462915" y="114293"/>
                </a:lnTo>
                <a:lnTo>
                  <a:pt x="460533" y="101280"/>
                </a:lnTo>
                <a:lnTo>
                  <a:pt x="453390" y="90170"/>
                </a:lnTo>
                <a:lnTo>
                  <a:pt x="444478" y="81254"/>
                </a:lnTo>
                <a:lnTo>
                  <a:pt x="160019" y="81254"/>
                </a:lnTo>
                <a:lnTo>
                  <a:pt x="139700" y="60947"/>
                </a:lnTo>
                <a:lnTo>
                  <a:pt x="134500" y="56792"/>
                </a:lnTo>
                <a:lnTo>
                  <a:pt x="128587" y="53819"/>
                </a:lnTo>
                <a:lnTo>
                  <a:pt x="122379" y="52082"/>
                </a:lnTo>
                <a:close/>
              </a:path>
              <a:path w="514350" h="514350">
                <a:moveTo>
                  <a:pt x="441951" y="434301"/>
                </a:moveTo>
                <a:lnTo>
                  <a:pt x="354330" y="434301"/>
                </a:lnTo>
                <a:lnTo>
                  <a:pt x="381000" y="460946"/>
                </a:lnTo>
                <a:lnTo>
                  <a:pt x="389509" y="464134"/>
                </a:lnTo>
                <a:lnTo>
                  <a:pt x="406781" y="464134"/>
                </a:lnTo>
                <a:lnTo>
                  <a:pt x="415290" y="460946"/>
                </a:lnTo>
                <a:lnTo>
                  <a:pt x="441951" y="434301"/>
                </a:lnTo>
                <a:close/>
              </a:path>
              <a:path w="514350" h="514350">
                <a:moveTo>
                  <a:pt x="447061" y="144741"/>
                </a:moveTo>
                <a:lnTo>
                  <a:pt x="259080" y="144741"/>
                </a:lnTo>
                <a:lnTo>
                  <a:pt x="302061" y="153455"/>
                </a:lnTo>
                <a:lnTo>
                  <a:pt x="337184" y="177292"/>
                </a:lnTo>
                <a:lnTo>
                  <a:pt x="360878" y="212796"/>
                </a:lnTo>
                <a:lnTo>
                  <a:pt x="369569" y="256514"/>
                </a:lnTo>
                <a:lnTo>
                  <a:pt x="360699" y="298958"/>
                </a:lnTo>
                <a:lnTo>
                  <a:pt x="336708" y="334137"/>
                </a:lnTo>
                <a:lnTo>
                  <a:pt x="301525" y="358123"/>
                </a:lnTo>
                <a:lnTo>
                  <a:pt x="259080" y="366991"/>
                </a:lnTo>
                <a:lnTo>
                  <a:pt x="445769" y="366991"/>
                </a:lnTo>
                <a:lnTo>
                  <a:pt x="433069" y="354291"/>
                </a:lnTo>
                <a:lnTo>
                  <a:pt x="438348" y="344552"/>
                </a:lnTo>
                <a:lnTo>
                  <a:pt x="442842" y="334603"/>
                </a:lnTo>
                <a:lnTo>
                  <a:pt x="447000" y="324111"/>
                </a:lnTo>
                <a:lnTo>
                  <a:pt x="450850" y="313664"/>
                </a:lnTo>
                <a:lnTo>
                  <a:pt x="481330" y="313664"/>
                </a:lnTo>
                <a:lnTo>
                  <a:pt x="494526" y="310985"/>
                </a:lnTo>
                <a:lnTo>
                  <a:pt x="504983" y="303661"/>
                </a:lnTo>
                <a:lnTo>
                  <a:pt x="511869" y="292763"/>
                </a:lnTo>
                <a:lnTo>
                  <a:pt x="514350" y="279361"/>
                </a:lnTo>
                <a:lnTo>
                  <a:pt x="514350" y="234911"/>
                </a:lnTo>
                <a:lnTo>
                  <a:pt x="511512" y="220985"/>
                </a:lnTo>
                <a:lnTo>
                  <a:pt x="504031" y="210159"/>
                </a:lnTo>
                <a:lnTo>
                  <a:pt x="493454" y="203143"/>
                </a:lnTo>
                <a:lnTo>
                  <a:pt x="481330" y="200647"/>
                </a:lnTo>
                <a:lnTo>
                  <a:pt x="450850" y="200647"/>
                </a:lnTo>
                <a:lnTo>
                  <a:pt x="447000" y="189983"/>
                </a:lnTo>
                <a:lnTo>
                  <a:pt x="442912" y="179204"/>
                </a:lnTo>
                <a:lnTo>
                  <a:pt x="438348" y="168666"/>
                </a:lnTo>
                <a:lnTo>
                  <a:pt x="433069" y="158724"/>
                </a:lnTo>
                <a:lnTo>
                  <a:pt x="447061" y="144741"/>
                </a:lnTo>
                <a:close/>
              </a:path>
              <a:path w="514350" h="514350">
                <a:moveTo>
                  <a:pt x="279400" y="0"/>
                </a:moveTo>
                <a:lnTo>
                  <a:pt x="234950" y="0"/>
                </a:lnTo>
                <a:lnTo>
                  <a:pt x="221753" y="2496"/>
                </a:lnTo>
                <a:lnTo>
                  <a:pt x="211296" y="9517"/>
                </a:lnTo>
                <a:lnTo>
                  <a:pt x="204410" y="20354"/>
                </a:lnTo>
                <a:lnTo>
                  <a:pt x="201930" y="34302"/>
                </a:lnTo>
                <a:lnTo>
                  <a:pt x="201930" y="63487"/>
                </a:lnTo>
                <a:lnTo>
                  <a:pt x="190738" y="67336"/>
                </a:lnTo>
                <a:lnTo>
                  <a:pt x="180022" y="71423"/>
                </a:lnTo>
                <a:lnTo>
                  <a:pt x="169783" y="75983"/>
                </a:lnTo>
                <a:lnTo>
                  <a:pt x="160019" y="81254"/>
                </a:lnTo>
                <a:lnTo>
                  <a:pt x="444478" y="81254"/>
                </a:lnTo>
                <a:lnTo>
                  <a:pt x="443234" y="80010"/>
                </a:lnTo>
                <a:lnTo>
                  <a:pt x="354330" y="80010"/>
                </a:lnTo>
                <a:lnTo>
                  <a:pt x="344388" y="74190"/>
                </a:lnTo>
                <a:lnTo>
                  <a:pt x="333851" y="69686"/>
                </a:lnTo>
                <a:lnTo>
                  <a:pt x="312419" y="62230"/>
                </a:lnTo>
                <a:lnTo>
                  <a:pt x="312419" y="34302"/>
                </a:lnTo>
                <a:lnTo>
                  <a:pt x="309939" y="20900"/>
                </a:lnTo>
                <a:lnTo>
                  <a:pt x="303053" y="10002"/>
                </a:lnTo>
                <a:lnTo>
                  <a:pt x="292596" y="2679"/>
                </a:lnTo>
                <a:lnTo>
                  <a:pt x="279400" y="0"/>
                </a:lnTo>
                <a:close/>
              </a:path>
              <a:path w="514350" h="514350">
                <a:moveTo>
                  <a:pt x="406781" y="48895"/>
                </a:moveTo>
                <a:lnTo>
                  <a:pt x="389509" y="48895"/>
                </a:lnTo>
                <a:lnTo>
                  <a:pt x="381000" y="52082"/>
                </a:lnTo>
                <a:lnTo>
                  <a:pt x="374650" y="58407"/>
                </a:lnTo>
                <a:lnTo>
                  <a:pt x="354330" y="80010"/>
                </a:lnTo>
                <a:lnTo>
                  <a:pt x="443234" y="80010"/>
                </a:lnTo>
                <a:lnTo>
                  <a:pt x="415290" y="52082"/>
                </a:lnTo>
                <a:lnTo>
                  <a:pt x="406781" y="48895"/>
                </a:lnTo>
                <a:close/>
              </a:path>
              <a:path w="514350" h="514350">
                <a:moveTo>
                  <a:pt x="115569" y="51435"/>
                </a:moveTo>
                <a:lnTo>
                  <a:pt x="108390" y="52082"/>
                </a:lnTo>
                <a:lnTo>
                  <a:pt x="122761" y="52082"/>
                </a:lnTo>
                <a:lnTo>
                  <a:pt x="115569" y="51435"/>
                </a:lnTo>
                <a:close/>
              </a:path>
            </a:pathLst>
          </a:custGeom>
          <a:solidFill>
            <a:srgbClr val="006755"/>
          </a:solidFill>
        </p:spPr>
        <p:txBody>
          <a:bodyPr wrap="square" lIns="0" tIns="0" rIns="0" bIns="0" rtlCol="0"/>
          <a:lstStyle/>
          <a:p/>
        </p:txBody>
      </p:sp>
      <p:sp>
        <p:nvSpPr>
          <p:cNvPr id="14" name="object 14" descr=""/>
          <p:cNvSpPr txBox="1"/>
          <p:nvPr/>
        </p:nvSpPr>
        <p:spPr>
          <a:xfrm>
            <a:off x="3386666" y="3337982"/>
            <a:ext cx="905933" cy="324272"/>
          </a:xfrm>
          <a:prstGeom prst="rect">
            <a:avLst/>
          </a:prstGeom>
        </p:spPr>
        <p:txBody>
          <a:bodyPr wrap="square" lIns="0" tIns="15875" rIns="0" bIns="0" rtlCol="0" vert="horz">
            <a:spAutoFit/>
          </a:bodyPr>
          <a:lstStyle/>
          <a:p>
            <a:pPr marL="12700">
              <a:lnSpc>
                <a:spcPct val="100000"/>
              </a:lnSpc>
              <a:spcBef>
                <a:spcPts val="125"/>
              </a:spcBef>
            </a:pPr>
            <a:r>
              <a:rPr dirty="0" sz="1866" spc="-10" b="1">
                <a:solidFill>
                  <a:srgbClr val="161616"/>
                </a:solidFill>
                <a:latin typeface="Arial"/>
                <a:cs typeface="Arial"/>
              </a:rPr>
              <a:t>DEFINE</a:t>
            </a:r>
            <a:endParaRPr sz="1866">
              <a:latin typeface="Arial"/>
              <a:cs typeface="Arial"/>
            </a:endParaRPr>
          </a:p>
        </p:txBody>
      </p:sp>
      <p:sp>
        <p:nvSpPr>
          <p:cNvPr id="17" name="object 17" descr=""/>
          <p:cNvSpPr txBox="1"/>
          <p:nvPr/>
        </p:nvSpPr>
        <p:spPr>
          <a:xfrm>
            <a:off x="11559201" y="6220073"/>
            <a:ext cx="309880" cy="315805"/>
          </a:xfrm>
          <a:prstGeom prst="rect">
            <a:avLst/>
          </a:prstGeom>
        </p:spPr>
        <p:txBody>
          <a:bodyPr wrap="square" lIns="0" tIns="14604" rIns="0" bIns="0" rtlCol="0" vert="horz">
            <a:spAutoFit/>
          </a:bodyPr>
          <a:lstStyle/>
          <a:p>
            <a:pPr marL="12700">
              <a:lnSpc>
                <a:spcPct val="100000"/>
              </a:lnSpc>
              <a:spcBef>
                <a:spcPts val="114"/>
              </a:spcBef>
            </a:pPr>
            <a:r>
              <a:rPr dirty="0" sz="1666" spc="85" b="1">
                <a:solidFill>
                  <a:srgbClr val="1F252C"/>
                </a:solidFill>
                <a:latin typeface="Century Gothic"/>
                <a:cs typeface="Century Gothic"/>
              </a:rPr>
              <a:t>45</a:t>
            </a:r>
            <a:endParaRPr sz="1666">
              <a:latin typeface="Century Gothic"/>
              <a:cs typeface="Century Gothic"/>
            </a:endParaRPr>
          </a:p>
        </p:txBody>
      </p:sp>
      <p:sp>
        <p:nvSpPr>
          <p:cNvPr id="18" name="object 18"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15" name="object 15" descr=""/>
          <p:cNvSpPr txBox="1"/>
          <p:nvPr/>
        </p:nvSpPr>
        <p:spPr>
          <a:xfrm>
            <a:off x="2590460" y="4412402"/>
            <a:ext cx="2551006" cy="324272"/>
          </a:xfrm>
          <a:prstGeom prst="rect">
            <a:avLst/>
          </a:prstGeom>
        </p:spPr>
        <p:txBody>
          <a:bodyPr wrap="square" lIns="0" tIns="15875" rIns="0" bIns="0" rtlCol="0" vert="horz">
            <a:spAutoFit/>
          </a:bodyPr>
          <a:lstStyle/>
          <a:p>
            <a:pPr marL="12700">
              <a:lnSpc>
                <a:spcPct val="100000"/>
              </a:lnSpc>
              <a:spcBef>
                <a:spcPts val="125"/>
              </a:spcBef>
            </a:pPr>
            <a:r>
              <a:rPr dirty="0" sz="1866" b="1">
                <a:solidFill>
                  <a:srgbClr val="161616"/>
                </a:solidFill>
                <a:latin typeface="Arial"/>
                <a:cs typeface="Arial"/>
              </a:rPr>
              <a:t>ALIGN</a:t>
            </a:r>
            <a:r>
              <a:rPr dirty="0" sz="1866" spc="-40" b="1">
                <a:solidFill>
                  <a:srgbClr val="161616"/>
                </a:solidFill>
                <a:latin typeface="Arial"/>
                <a:cs typeface="Arial"/>
              </a:rPr>
              <a:t> </a:t>
            </a:r>
            <a:r>
              <a:rPr dirty="0" sz="1866" b="1">
                <a:solidFill>
                  <a:srgbClr val="161616"/>
                </a:solidFill>
                <a:latin typeface="Arial"/>
                <a:cs typeface="Arial"/>
              </a:rPr>
              <a:t>WITH</a:t>
            </a:r>
            <a:r>
              <a:rPr dirty="0" sz="1866" spc="-40" b="1">
                <a:solidFill>
                  <a:srgbClr val="161616"/>
                </a:solidFill>
                <a:latin typeface="Arial"/>
                <a:cs typeface="Arial"/>
              </a:rPr>
              <a:t> </a:t>
            </a:r>
            <a:r>
              <a:rPr dirty="0" sz="1866" b="1">
                <a:solidFill>
                  <a:srgbClr val="161616"/>
                </a:solidFill>
                <a:latin typeface="Arial"/>
                <a:cs typeface="Arial"/>
              </a:rPr>
              <a:t>THE</a:t>
            </a:r>
            <a:r>
              <a:rPr dirty="0" sz="1866" spc="-30" b="1">
                <a:solidFill>
                  <a:srgbClr val="161616"/>
                </a:solidFill>
                <a:latin typeface="Arial"/>
                <a:cs typeface="Arial"/>
              </a:rPr>
              <a:t> </a:t>
            </a:r>
            <a:r>
              <a:rPr dirty="0" sz="1866" spc="-25" b="1">
                <a:solidFill>
                  <a:srgbClr val="161616"/>
                </a:solidFill>
                <a:latin typeface="Arial"/>
                <a:cs typeface="Arial"/>
              </a:rPr>
              <a:t>HVA</a:t>
            </a:r>
            <a:endParaRPr sz="1866">
              <a:latin typeface="Arial"/>
              <a:cs typeface="Arial"/>
            </a:endParaRPr>
          </a:p>
        </p:txBody>
      </p:sp>
      <p:sp>
        <p:nvSpPr>
          <p:cNvPr id="16" name="object 16" descr=""/>
          <p:cNvSpPr txBox="1"/>
          <p:nvPr/>
        </p:nvSpPr>
        <p:spPr>
          <a:xfrm>
            <a:off x="3014472" y="5546089"/>
            <a:ext cx="1579033" cy="325120"/>
          </a:xfrm>
          <a:prstGeom prst="rect">
            <a:avLst/>
          </a:prstGeom>
        </p:spPr>
        <p:txBody>
          <a:bodyPr wrap="square" lIns="0" tIns="16510" rIns="0" bIns="0" rtlCol="0" vert="horz">
            <a:spAutoFit/>
          </a:bodyPr>
          <a:lstStyle/>
          <a:p>
            <a:pPr marL="12700">
              <a:lnSpc>
                <a:spcPct val="100000"/>
              </a:lnSpc>
              <a:spcBef>
                <a:spcPts val="130"/>
              </a:spcBef>
            </a:pPr>
            <a:r>
              <a:rPr dirty="0" sz="1866" spc="-10" b="1">
                <a:solidFill>
                  <a:srgbClr val="161616"/>
                </a:solidFill>
                <a:latin typeface="Arial"/>
                <a:cs typeface="Arial"/>
              </a:rPr>
              <a:t>STREAMLINE</a:t>
            </a:r>
            <a:endParaRPr sz="1866">
              <a:latin typeface="Arial"/>
              <a:cs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spc="-20"/>
              <a:t>Data</a:t>
            </a:r>
            <a:r>
              <a:rPr dirty="0" sz="4000" spc="-125"/>
              <a:t> </a:t>
            </a:r>
            <a:r>
              <a:rPr dirty="0" sz="4000" spc="110"/>
              <a:t>Transition</a:t>
            </a:r>
            <a:r>
              <a:rPr dirty="0" sz="4000" spc="-145"/>
              <a:t> </a:t>
            </a:r>
            <a:r>
              <a:rPr dirty="0" sz="4000" spc="315"/>
              <a:t>-</a:t>
            </a:r>
            <a:r>
              <a:rPr dirty="0" sz="4000" spc="-160"/>
              <a:t> </a:t>
            </a:r>
            <a:r>
              <a:rPr dirty="0" sz="4000" spc="-25"/>
              <a:t>Completed</a:t>
            </a:r>
            <a:r>
              <a:rPr dirty="0" sz="4000" spc="-120"/>
              <a:t> </a:t>
            </a:r>
            <a:r>
              <a:rPr dirty="0" sz="4000" spc="-10"/>
              <a:t>Goals</a:t>
            </a:r>
            <a:endParaRPr sz="4000"/>
          </a:p>
        </p:txBody>
      </p:sp>
      <p:sp>
        <p:nvSpPr>
          <p:cNvPr id="3" name="object 3"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pic>
        <p:nvPicPr>
          <p:cNvPr id="4" name="object 4" descr=""/>
          <p:cNvPicPr/>
          <p:nvPr/>
        </p:nvPicPr>
        <p:blipFill>
          <a:blip r:embed="Rea4d8e676331411e" cstate="print"/>
          <a:stretch>
            <a:fillRect/>
          </a:stretch>
        </p:blipFill>
        <p:spPr>
          <a:xfrm>
            <a:off x="150957" y="6266301"/>
            <a:ext cx="1056982" cy="446793"/>
          </a:xfrm>
          <a:prstGeom prst="rect">
            <a:avLst/>
          </a:prstGeom>
        </p:spPr>
      </p:pic>
      <p:sp>
        <p:nvSpPr>
          <p:cNvPr id="5" name="object 5" descr=""/>
          <p:cNvSpPr txBox="1"/>
          <p:nvPr/>
        </p:nvSpPr>
        <p:spPr>
          <a:xfrm>
            <a:off x="1976118" y="3362028"/>
            <a:ext cx="2642446" cy="853440"/>
          </a:xfrm>
          <a:prstGeom prst="rect">
            <a:avLst/>
          </a:prstGeom>
        </p:spPr>
        <p:txBody>
          <a:bodyPr wrap="square" lIns="0" tIns="15875" rIns="0" bIns="0" rtlCol="0" vert="horz">
            <a:spAutoFit/>
          </a:bodyPr>
          <a:lstStyle/>
          <a:p>
            <a:pPr algn="ctr">
              <a:lnSpc>
                <a:spcPct val="100000"/>
              </a:lnSpc>
              <a:spcBef>
                <a:spcPts val="125"/>
              </a:spcBef>
            </a:pPr>
            <a:r>
              <a:rPr dirty="0" sz="2666" b="1">
                <a:solidFill>
                  <a:srgbClr val="BD1C4A"/>
                </a:solidFill>
                <a:latin typeface="Century Gothic"/>
                <a:cs typeface="Century Gothic"/>
              </a:rPr>
              <a:t>Defined</a:t>
            </a:r>
            <a:r>
              <a:rPr dirty="0" sz="2666" spc="-35" b="1">
                <a:solidFill>
                  <a:srgbClr val="BD1C4A"/>
                </a:solidFill>
                <a:latin typeface="Century Gothic"/>
                <a:cs typeface="Century Gothic"/>
              </a:rPr>
              <a:t> </a:t>
            </a:r>
            <a:r>
              <a:rPr dirty="0" sz="2666" spc="-10" b="1">
                <a:solidFill>
                  <a:srgbClr val="BD1C4A"/>
                </a:solidFill>
                <a:latin typeface="Century Gothic"/>
                <a:cs typeface="Century Gothic"/>
              </a:rPr>
              <a:t>Scoring</a:t>
            </a:r>
            <a:endParaRPr sz="2666">
              <a:latin typeface="Century Gothic"/>
              <a:cs typeface="Century Gothic"/>
            </a:endParaRPr>
          </a:p>
          <a:p>
            <a:pPr algn="ctr">
              <a:lnSpc>
                <a:spcPct val="100000"/>
              </a:lnSpc>
              <a:spcBef>
                <a:spcPts val="5"/>
              </a:spcBef>
            </a:pPr>
            <a:r>
              <a:rPr dirty="0" sz="2666" spc="55" b="1">
                <a:solidFill>
                  <a:srgbClr val="BD1C4A"/>
                </a:solidFill>
                <a:latin typeface="Century Gothic"/>
                <a:cs typeface="Century Gothic"/>
              </a:rPr>
              <a:t>Thresholds</a:t>
            </a:r>
            <a:endParaRPr sz="2666">
              <a:latin typeface="Century Gothic"/>
              <a:cs typeface="Century Gothic"/>
            </a:endParaRPr>
          </a:p>
        </p:txBody>
      </p:sp>
      <p:grpSp>
        <p:nvGrpSpPr>
          <p:cNvPr id="6" name="object 6" descr=""/>
          <p:cNvGrpSpPr/>
          <p:nvPr/>
        </p:nvGrpSpPr>
        <p:grpSpPr>
          <a:xfrm>
            <a:off x="5187864" y="1743674"/>
            <a:ext cx="5576146" cy="4520353"/>
            <a:chOff x="5187864" y="1743674"/>
            <a:chExt cx="5576146" cy="4520353"/>
          </a:xfrm>
        </p:grpSpPr>
        <p:pic>
          <p:nvPicPr>
            <p:cNvPr id="7" name="object 7" descr=""/>
            <p:cNvPicPr/>
            <p:nvPr/>
          </p:nvPicPr>
          <p:blipFill>
            <a:blip r:embed="R10302044088d418b" cstate="print"/>
            <a:stretch>
              <a:fillRect/>
            </a:stretch>
          </p:blipFill>
          <p:spPr>
            <a:xfrm>
              <a:off x="5747604" y="1743674"/>
              <a:ext cx="5015593" cy="4519518"/>
            </a:xfrm>
            <a:prstGeom prst="rect">
              <a:avLst/>
            </a:prstGeom>
          </p:spPr>
        </p:pic>
        <p:sp>
          <p:nvSpPr>
            <p:cNvPr id="8" name="object 8" descr=""/>
            <p:cNvSpPr/>
            <p:nvPr/>
          </p:nvSpPr>
          <p:spPr>
            <a:xfrm>
              <a:off x="5187864" y="5835649"/>
              <a:ext cx="568112" cy="127000"/>
            </a:xfrm>
            <a:custGeom>
              <a:avLst/>
              <a:gdLst/>
              <a:ahLst/>
              <a:cxnLst/>
              <a:rect l="l" t="t" r="r" b="b"/>
              <a:pathLst>
                <a:path w="426085" h="95250">
                  <a:moveTo>
                    <a:pt x="330835" y="0"/>
                  </a:moveTo>
                  <a:lnTo>
                    <a:pt x="330835" y="95250"/>
                  </a:lnTo>
                  <a:lnTo>
                    <a:pt x="394335" y="63500"/>
                  </a:lnTo>
                  <a:lnTo>
                    <a:pt x="346710" y="63500"/>
                  </a:lnTo>
                  <a:lnTo>
                    <a:pt x="346710" y="31750"/>
                  </a:lnTo>
                  <a:lnTo>
                    <a:pt x="394335" y="31750"/>
                  </a:lnTo>
                  <a:lnTo>
                    <a:pt x="330835" y="0"/>
                  </a:lnTo>
                  <a:close/>
                </a:path>
                <a:path w="426085" h="95250">
                  <a:moveTo>
                    <a:pt x="330835" y="31750"/>
                  </a:moveTo>
                  <a:lnTo>
                    <a:pt x="0" y="31750"/>
                  </a:lnTo>
                  <a:lnTo>
                    <a:pt x="0" y="63500"/>
                  </a:lnTo>
                  <a:lnTo>
                    <a:pt x="330835" y="63500"/>
                  </a:lnTo>
                  <a:lnTo>
                    <a:pt x="330835" y="31750"/>
                  </a:lnTo>
                  <a:close/>
                </a:path>
                <a:path w="426085" h="95250">
                  <a:moveTo>
                    <a:pt x="394335" y="31750"/>
                  </a:moveTo>
                  <a:lnTo>
                    <a:pt x="346710" y="31750"/>
                  </a:lnTo>
                  <a:lnTo>
                    <a:pt x="346710" y="63500"/>
                  </a:lnTo>
                  <a:lnTo>
                    <a:pt x="394335" y="63500"/>
                  </a:lnTo>
                  <a:lnTo>
                    <a:pt x="426085" y="47625"/>
                  </a:lnTo>
                  <a:lnTo>
                    <a:pt x="394335" y="31750"/>
                  </a:lnTo>
                  <a:close/>
                </a:path>
              </a:pathLst>
            </a:custGeom>
            <a:solidFill>
              <a:srgbClr val="4F4F4F"/>
            </a:solidFill>
          </p:spPr>
          <p:txBody>
            <a:bodyPr wrap="square" lIns="0" tIns="0" rIns="0" bIns="0" rtlCol="0"/>
            <a:lstStyle/>
            <a:p/>
          </p:txBody>
        </p:sp>
      </p:grpSp>
      <p:grpSp>
        <p:nvGrpSpPr>
          <p:cNvPr id="9" name="object 9" descr=""/>
          <p:cNvGrpSpPr/>
          <p:nvPr/>
        </p:nvGrpSpPr>
        <p:grpSpPr>
          <a:xfrm>
            <a:off x="812800" y="3416300"/>
            <a:ext cx="698500" cy="711200"/>
            <a:chOff x="812800" y="3416300"/>
            <a:chExt cx="698500" cy="711200"/>
          </a:xfrm>
        </p:grpSpPr>
        <p:pic>
          <p:nvPicPr>
            <p:cNvPr id="10" name="object 10" descr=""/>
            <p:cNvPicPr/>
            <p:nvPr/>
          </p:nvPicPr>
          <p:blipFill>
            <a:blip r:embed="R08f4f34200444a36" cstate="print"/>
            <a:stretch>
              <a:fillRect/>
            </a:stretch>
          </p:blipFill>
          <p:spPr>
            <a:xfrm>
              <a:off x="990600" y="3594100"/>
              <a:ext cx="375356" cy="381000"/>
            </a:xfrm>
            <a:prstGeom prst="rect">
              <a:avLst/>
            </a:prstGeom>
          </p:spPr>
        </p:pic>
        <p:sp>
          <p:nvSpPr>
            <p:cNvPr id="11" name="object 11" descr=""/>
            <p:cNvSpPr/>
            <p:nvPr/>
          </p:nvSpPr>
          <p:spPr>
            <a:xfrm>
              <a:off x="838200" y="3441700"/>
              <a:ext cx="647700" cy="660400"/>
            </a:xfrm>
            <a:custGeom>
              <a:avLst/>
              <a:gdLst/>
              <a:ahLst/>
              <a:cxnLst/>
              <a:rect l="l" t="t" r="r" b="b"/>
              <a:pathLst>
                <a:path w="485775" h="495300">
                  <a:moveTo>
                    <a:pt x="0" y="247650"/>
                  </a:moveTo>
                  <a:lnTo>
                    <a:pt x="4934" y="197738"/>
                  </a:lnTo>
                  <a:lnTo>
                    <a:pt x="19088" y="151251"/>
                  </a:lnTo>
                  <a:lnTo>
                    <a:pt x="41482" y="109184"/>
                  </a:lnTo>
                  <a:lnTo>
                    <a:pt x="71142" y="72532"/>
                  </a:lnTo>
                  <a:lnTo>
                    <a:pt x="107089" y="42293"/>
                  </a:lnTo>
                  <a:lnTo>
                    <a:pt x="148347" y="19460"/>
                  </a:lnTo>
                  <a:lnTo>
                    <a:pt x="193938" y="5031"/>
                  </a:lnTo>
                  <a:lnTo>
                    <a:pt x="242887" y="0"/>
                  </a:lnTo>
                  <a:lnTo>
                    <a:pt x="291836" y="5031"/>
                  </a:lnTo>
                  <a:lnTo>
                    <a:pt x="337427" y="19460"/>
                  </a:lnTo>
                  <a:lnTo>
                    <a:pt x="378685" y="42293"/>
                  </a:lnTo>
                  <a:lnTo>
                    <a:pt x="414632" y="72532"/>
                  </a:lnTo>
                  <a:lnTo>
                    <a:pt x="444292" y="109184"/>
                  </a:lnTo>
                  <a:lnTo>
                    <a:pt x="466686" y="151251"/>
                  </a:lnTo>
                  <a:lnTo>
                    <a:pt x="480840" y="197738"/>
                  </a:lnTo>
                  <a:lnTo>
                    <a:pt x="485775" y="247650"/>
                  </a:lnTo>
                  <a:lnTo>
                    <a:pt x="480840" y="297561"/>
                  </a:lnTo>
                  <a:lnTo>
                    <a:pt x="466686" y="344048"/>
                  </a:lnTo>
                  <a:lnTo>
                    <a:pt x="444292" y="386115"/>
                  </a:lnTo>
                  <a:lnTo>
                    <a:pt x="414632" y="422767"/>
                  </a:lnTo>
                  <a:lnTo>
                    <a:pt x="378685" y="453006"/>
                  </a:lnTo>
                  <a:lnTo>
                    <a:pt x="337427" y="475839"/>
                  </a:lnTo>
                  <a:lnTo>
                    <a:pt x="291836" y="490268"/>
                  </a:lnTo>
                  <a:lnTo>
                    <a:pt x="242887" y="495300"/>
                  </a:lnTo>
                  <a:lnTo>
                    <a:pt x="193938" y="490268"/>
                  </a:lnTo>
                  <a:lnTo>
                    <a:pt x="148347" y="475839"/>
                  </a:lnTo>
                  <a:lnTo>
                    <a:pt x="107089" y="453006"/>
                  </a:lnTo>
                  <a:lnTo>
                    <a:pt x="71142" y="422767"/>
                  </a:lnTo>
                  <a:lnTo>
                    <a:pt x="41482" y="386115"/>
                  </a:lnTo>
                  <a:lnTo>
                    <a:pt x="19088" y="344048"/>
                  </a:lnTo>
                  <a:lnTo>
                    <a:pt x="4934" y="297561"/>
                  </a:lnTo>
                  <a:lnTo>
                    <a:pt x="0" y="247650"/>
                  </a:lnTo>
                  <a:close/>
                </a:path>
              </a:pathLst>
            </a:custGeom>
            <a:ln w="38100">
              <a:solidFill>
                <a:srgbClr val="BD1C4A"/>
              </a:solidFill>
            </a:ln>
          </p:spPr>
          <p:txBody>
            <a:bodyPr wrap="square" lIns="0" tIns="0" rIns="0" bIns="0" rtlCol="0"/>
            <a:lstStyle/>
            <a:p/>
          </p:txBody>
        </p:sp>
      </p:grpSp>
      <p:sp>
        <p:nvSpPr>
          <p:cNvPr id="12" name="object 12" descr=""/>
          <p:cNvSpPr txBox="1"/>
          <p:nvPr/>
        </p:nvSpPr>
        <p:spPr>
          <a:xfrm>
            <a:off x="3804918" y="5710766"/>
            <a:ext cx="1199725" cy="339513"/>
          </a:xfrm>
          <a:prstGeom prst="rect">
            <a:avLst/>
          </a:prstGeom>
        </p:spPr>
        <p:txBody>
          <a:bodyPr wrap="square" lIns="0" tIns="12700" rIns="0" bIns="0" rtlCol="0" vert="horz">
            <a:spAutoFit/>
          </a:bodyPr>
          <a:lstStyle/>
          <a:p>
            <a:pPr marL="12700">
              <a:lnSpc>
                <a:spcPct val="100000"/>
              </a:lnSpc>
              <a:spcBef>
                <a:spcPts val="100"/>
              </a:spcBef>
            </a:pPr>
            <a:r>
              <a:rPr dirty="0" sz="2000" spc="-10" b="1">
                <a:solidFill>
                  <a:srgbClr val="4F4F4F"/>
                </a:solidFill>
                <a:latin typeface="Century Gothic"/>
                <a:cs typeface="Century Gothic"/>
              </a:rPr>
              <a:t>EXAMPLE</a:t>
            </a:r>
            <a:endParaRPr sz="2000">
              <a:latin typeface="Century Gothic"/>
              <a:cs typeface="Century Gothic"/>
            </a:endParaRPr>
          </a:p>
        </p:txBody>
      </p:sp>
      <p:sp>
        <p:nvSpPr>
          <p:cNvPr id="13" name="object 13" descr=""/>
          <p:cNvSpPr txBox="1">
            <a:spLocks noGrp="1"/>
          </p:cNvSpPr>
          <p:nvPr>
            <p:ph type="sldNum" idx="7" sz="quarter"/>
          </p:nvPr>
        </p:nvSpPr>
        <p:spPr>
          <a:prstGeom prst="rect"/>
        </p:spPr>
        <p:txBody>
          <a:bodyPr wrap="square" lIns="0" tIns="14604" rIns="0" bIns="0" rtlCol="0" vert="horz">
            <a:spAutoFit/>
          </a:bodyPr>
          <a:lstStyle/>
          <a:p>
            <a:pPr marL="33020">
              <a:lnSpc>
                <a:spcPct val="100000"/>
              </a:lnSpc>
              <a:spcBef>
                <a:spcPts val="114"/>
              </a:spcBef>
            </a:pPr>
            <a:r>
              <a:rPr dirty="0" spc="120"/>
              <a:t>46</a:t>
            </a:r>
          </a:p>
        </p:txBody>
      </p:sp>
      <p:sp>
        <p:nvSpPr>
          <p:cNvPr id="14" name="object 14"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p:spPr>
        <p:txBody>
          <a:bodyPr wrap="square" lIns="0" tIns="124841" rIns="0" bIns="0" rtlCol="0" vert="horz">
            <a:spAutoFit/>
          </a:bodyPr>
          <a:lstStyle/>
          <a:p>
            <a:pPr marL="17145">
              <a:lnSpc>
                <a:spcPct val="100000"/>
              </a:lnSpc>
              <a:spcBef>
                <a:spcPts val="105"/>
              </a:spcBef>
            </a:pPr>
            <a:r>
              <a:rPr dirty="0" sz="4000" spc="-20"/>
              <a:t>Data</a:t>
            </a:r>
            <a:r>
              <a:rPr dirty="0" sz="4000" spc="-125"/>
              <a:t> </a:t>
            </a:r>
            <a:r>
              <a:rPr dirty="0" sz="4000" spc="110"/>
              <a:t>Transition</a:t>
            </a:r>
            <a:r>
              <a:rPr dirty="0" sz="4000" spc="-145"/>
              <a:t> </a:t>
            </a:r>
            <a:r>
              <a:rPr dirty="0" sz="4000" spc="315"/>
              <a:t>-</a:t>
            </a:r>
            <a:r>
              <a:rPr dirty="0" sz="4000" spc="-160"/>
              <a:t> </a:t>
            </a:r>
            <a:r>
              <a:rPr dirty="0" sz="4000" spc="-25"/>
              <a:t>Completed</a:t>
            </a:r>
            <a:r>
              <a:rPr dirty="0" sz="4000" spc="-120"/>
              <a:t> </a:t>
            </a:r>
            <a:r>
              <a:rPr dirty="0" sz="4000" spc="-10"/>
              <a:t>Goals</a:t>
            </a:r>
            <a:endParaRPr sz="4000"/>
          </a:p>
        </p:txBody>
      </p:sp>
      <p:sp>
        <p:nvSpPr>
          <p:cNvPr id="3" name="object 3"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pic>
        <p:nvPicPr>
          <p:cNvPr id="4" name="object 4" descr=""/>
          <p:cNvPicPr/>
          <p:nvPr/>
        </p:nvPicPr>
        <p:blipFill>
          <a:blip r:embed="R47582d2e30ec4a77" cstate="print"/>
          <a:stretch>
            <a:fillRect/>
          </a:stretch>
        </p:blipFill>
        <p:spPr>
          <a:xfrm>
            <a:off x="150957" y="6266301"/>
            <a:ext cx="1056982" cy="446793"/>
          </a:xfrm>
          <a:prstGeom prst="rect">
            <a:avLst/>
          </a:prstGeom>
        </p:spPr>
      </p:pic>
      <p:sp>
        <p:nvSpPr>
          <p:cNvPr id="5" name="object 5" descr=""/>
          <p:cNvSpPr txBox="1"/>
          <p:nvPr/>
        </p:nvSpPr>
        <p:spPr>
          <a:xfrm>
            <a:off x="2037080" y="3315884"/>
            <a:ext cx="2505285" cy="854286"/>
          </a:xfrm>
          <a:prstGeom prst="rect">
            <a:avLst/>
          </a:prstGeom>
        </p:spPr>
        <p:txBody>
          <a:bodyPr wrap="square" lIns="0" tIns="16510" rIns="0" bIns="0" rtlCol="0" vert="horz">
            <a:spAutoFit/>
          </a:bodyPr>
          <a:lstStyle/>
          <a:p>
            <a:pPr marL="118110" marR="5080" indent="-106045">
              <a:lnSpc>
                <a:spcPct val="100000"/>
              </a:lnSpc>
              <a:spcBef>
                <a:spcPts val="130"/>
              </a:spcBef>
            </a:pPr>
            <a:r>
              <a:rPr dirty="0" sz="2666" spc="-40" b="1">
                <a:solidFill>
                  <a:srgbClr val="006080"/>
                </a:solidFill>
                <a:latin typeface="Century Gothic"/>
                <a:cs typeface="Century Gothic"/>
              </a:rPr>
              <a:t>Aligned</a:t>
            </a:r>
            <a:r>
              <a:rPr dirty="0" sz="2666" spc="-90" b="1">
                <a:solidFill>
                  <a:srgbClr val="006080"/>
                </a:solidFill>
                <a:latin typeface="Century Gothic"/>
                <a:cs typeface="Century Gothic"/>
              </a:rPr>
              <a:t> </a:t>
            </a:r>
            <a:r>
              <a:rPr dirty="0" sz="2666" spc="-20" b="1">
                <a:solidFill>
                  <a:srgbClr val="006080"/>
                </a:solidFill>
                <a:latin typeface="Century Gothic"/>
                <a:cs typeface="Century Gothic"/>
              </a:rPr>
              <a:t>Hazard </a:t>
            </a:r>
            <a:r>
              <a:rPr dirty="0" sz="2666" spc="170" b="1">
                <a:solidFill>
                  <a:srgbClr val="006080"/>
                </a:solidFill>
                <a:latin typeface="Century Gothic"/>
                <a:cs typeface="Century Gothic"/>
              </a:rPr>
              <a:t>List</a:t>
            </a:r>
            <a:r>
              <a:rPr dirty="0" sz="2666" spc="-130" b="1">
                <a:solidFill>
                  <a:srgbClr val="006080"/>
                </a:solidFill>
                <a:latin typeface="Century Gothic"/>
                <a:cs typeface="Century Gothic"/>
              </a:rPr>
              <a:t> </a:t>
            </a:r>
            <a:r>
              <a:rPr dirty="0" sz="2666" spc="80" b="1">
                <a:solidFill>
                  <a:srgbClr val="006080"/>
                </a:solidFill>
                <a:latin typeface="Century Gothic"/>
                <a:cs typeface="Century Gothic"/>
              </a:rPr>
              <a:t>with</a:t>
            </a:r>
            <a:r>
              <a:rPr dirty="0" sz="2666" spc="-65" b="1">
                <a:solidFill>
                  <a:srgbClr val="006080"/>
                </a:solidFill>
                <a:latin typeface="Century Gothic"/>
                <a:cs typeface="Century Gothic"/>
              </a:rPr>
              <a:t> </a:t>
            </a:r>
            <a:r>
              <a:rPr dirty="0" sz="2666" spc="-25" b="1">
                <a:solidFill>
                  <a:srgbClr val="006080"/>
                </a:solidFill>
                <a:latin typeface="Century Gothic"/>
                <a:cs typeface="Century Gothic"/>
              </a:rPr>
              <a:t>HVA</a:t>
            </a:r>
            <a:endParaRPr sz="2666">
              <a:latin typeface="Century Gothic"/>
              <a:cs typeface="Century Gothic"/>
            </a:endParaRPr>
          </a:p>
        </p:txBody>
      </p:sp>
      <p:pic>
        <p:nvPicPr>
          <p:cNvPr id="6" name="object 6" descr=""/>
          <p:cNvPicPr/>
          <p:nvPr/>
        </p:nvPicPr>
        <p:blipFill>
          <a:blip r:embed="R8dedca7e86104808" cstate="print"/>
          <a:stretch>
            <a:fillRect/>
          </a:stretch>
        </p:blipFill>
        <p:spPr>
          <a:xfrm>
            <a:off x="5117309" y="2159000"/>
            <a:ext cx="6693689" cy="3048000"/>
          </a:xfrm>
          <a:prstGeom prst="rect">
            <a:avLst/>
          </a:prstGeom>
        </p:spPr>
      </p:pic>
      <p:sp>
        <p:nvSpPr>
          <p:cNvPr id="7" name="object 7" descr=""/>
          <p:cNvSpPr/>
          <p:nvPr/>
        </p:nvSpPr>
        <p:spPr>
          <a:xfrm>
            <a:off x="914450" y="3390898"/>
            <a:ext cx="673100" cy="685800"/>
          </a:xfrm>
          <a:custGeom>
            <a:avLst/>
            <a:gdLst/>
            <a:ahLst/>
            <a:cxnLst/>
            <a:rect l="l" t="t" r="r" b="b"/>
            <a:pathLst>
              <a:path w="504825" h="514350">
                <a:moveTo>
                  <a:pt x="238086" y="435102"/>
                </a:moveTo>
                <a:lnTo>
                  <a:pt x="236740" y="435102"/>
                </a:lnTo>
                <a:lnTo>
                  <a:pt x="231457" y="437769"/>
                </a:lnTo>
                <a:lnTo>
                  <a:pt x="222211" y="437769"/>
                </a:lnTo>
                <a:lnTo>
                  <a:pt x="198742" y="432752"/>
                </a:lnTo>
                <a:lnTo>
                  <a:pt x="179374" y="419163"/>
                </a:lnTo>
                <a:lnTo>
                  <a:pt x="166192" y="399199"/>
                </a:lnTo>
                <a:lnTo>
                  <a:pt x="161340" y="375031"/>
                </a:lnTo>
                <a:lnTo>
                  <a:pt x="166192" y="351167"/>
                </a:lnTo>
                <a:lnTo>
                  <a:pt x="179374" y="332079"/>
                </a:lnTo>
                <a:lnTo>
                  <a:pt x="198742" y="319417"/>
                </a:lnTo>
                <a:lnTo>
                  <a:pt x="222211" y="314833"/>
                </a:lnTo>
                <a:lnTo>
                  <a:pt x="231457" y="314833"/>
                </a:lnTo>
                <a:lnTo>
                  <a:pt x="236740" y="316230"/>
                </a:lnTo>
                <a:lnTo>
                  <a:pt x="236740" y="268351"/>
                </a:lnTo>
                <a:lnTo>
                  <a:pt x="166636" y="268351"/>
                </a:lnTo>
                <a:lnTo>
                  <a:pt x="158089" y="265645"/>
                </a:lnTo>
                <a:lnTo>
                  <a:pt x="152908" y="258978"/>
                </a:lnTo>
                <a:lnTo>
                  <a:pt x="151942" y="250520"/>
                </a:lnTo>
                <a:lnTo>
                  <a:pt x="156057" y="242443"/>
                </a:lnTo>
                <a:lnTo>
                  <a:pt x="160045" y="236982"/>
                </a:lnTo>
                <a:lnTo>
                  <a:pt x="163982" y="228854"/>
                </a:lnTo>
                <a:lnTo>
                  <a:pt x="163982" y="221996"/>
                </a:lnTo>
                <a:lnTo>
                  <a:pt x="161645" y="209575"/>
                </a:lnTo>
                <a:lnTo>
                  <a:pt x="155219" y="199580"/>
                </a:lnTo>
                <a:lnTo>
                  <a:pt x="145580" y="192925"/>
                </a:lnTo>
                <a:lnTo>
                  <a:pt x="133591" y="190500"/>
                </a:lnTo>
                <a:lnTo>
                  <a:pt x="122351" y="192925"/>
                </a:lnTo>
                <a:lnTo>
                  <a:pt x="113093" y="199580"/>
                </a:lnTo>
                <a:lnTo>
                  <a:pt x="106807" y="209575"/>
                </a:lnTo>
                <a:lnTo>
                  <a:pt x="104495" y="221996"/>
                </a:lnTo>
                <a:lnTo>
                  <a:pt x="104495" y="228854"/>
                </a:lnTo>
                <a:lnTo>
                  <a:pt x="107137" y="236982"/>
                </a:lnTo>
                <a:lnTo>
                  <a:pt x="112433" y="242443"/>
                </a:lnTo>
                <a:lnTo>
                  <a:pt x="115773" y="250520"/>
                </a:lnTo>
                <a:lnTo>
                  <a:pt x="114401" y="258978"/>
                </a:lnTo>
                <a:lnTo>
                  <a:pt x="109054" y="265645"/>
                </a:lnTo>
                <a:lnTo>
                  <a:pt x="100507" y="268351"/>
                </a:lnTo>
                <a:lnTo>
                  <a:pt x="0" y="268351"/>
                </a:lnTo>
                <a:lnTo>
                  <a:pt x="0" y="436372"/>
                </a:lnTo>
                <a:lnTo>
                  <a:pt x="5803" y="467042"/>
                </a:lnTo>
                <a:lnTo>
                  <a:pt x="21640" y="491794"/>
                </a:lnTo>
                <a:lnTo>
                  <a:pt x="45186" y="508330"/>
                </a:lnTo>
                <a:lnTo>
                  <a:pt x="74066" y="514350"/>
                </a:lnTo>
                <a:lnTo>
                  <a:pt x="238086" y="514350"/>
                </a:lnTo>
                <a:lnTo>
                  <a:pt x="238086" y="435102"/>
                </a:lnTo>
                <a:close/>
              </a:path>
              <a:path w="504825" h="514350">
                <a:moveTo>
                  <a:pt x="314286" y="138938"/>
                </a:moveTo>
                <a:lnTo>
                  <a:pt x="311950" y="127254"/>
                </a:lnTo>
                <a:lnTo>
                  <a:pt x="305625" y="117640"/>
                </a:lnTo>
                <a:lnTo>
                  <a:pt x="296303" y="111125"/>
                </a:lnTo>
                <a:lnTo>
                  <a:pt x="284988" y="108712"/>
                </a:lnTo>
                <a:lnTo>
                  <a:pt x="278320" y="108712"/>
                </a:lnTo>
                <a:lnTo>
                  <a:pt x="270319" y="111379"/>
                </a:lnTo>
                <a:lnTo>
                  <a:pt x="264998" y="116967"/>
                </a:lnTo>
                <a:lnTo>
                  <a:pt x="261823" y="119380"/>
                </a:lnTo>
                <a:lnTo>
                  <a:pt x="258318" y="120523"/>
                </a:lnTo>
                <a:lnTo>
                  <a:pt x="246951" y="120523"/>
                </a:lnTo>
                <a:lnTo>
                  <a:pt x="239725" y="114173"/>
                </a:lnTo>
                <a:lnTo>
                  <a:pt x="239725" y="0"/>
                </a:lnTo>
                <a:lnTo>
                  <a:pt x="74574" y="0"/>
                </a:lnTo>
                <a:lnTo>
                  <a:pt x="45491" y="6045"/>
                </a:lnTo>
                <a:lnTo>
                  <a:pt x="21793" y="22542"/>
                </a:lnTo>
                <a:lnTo>
                  <a:pt x="5842" y="47053"/>
                </a:lnTo>
                <a:lnTo>
                  <a:pt x="0" y="77089"/>
                </a:lnTo>
                <a:lnTo>
                  <a:pt x="0" y="247650"/>
                </a:lnTo>
                <a:lnTo>
                  <a:pt x="77228" y="247650"/>
                </a:lnTo>
                <a:lnTo>
                  <a:pt x="77228" y="246253"/>
                </a:lnTo>
                <a:lnTo>
                  <a:pt x="74574" y="240792"/>
                </a:lnTo>
                <a:lnTo>
                  <a:pt x="74574" y="229743"/>
                </a:lnTo>
                <a:lnTo>
                  <a:pt x="79248" y="205562"/>
                </a:lnTo>
                <a:lnTo>
                  <a:pt x="92049" y="185915"/>
                </a:lnTo>
                <a:lnTo>
                  <a:pt x="111086" y="172720"/>
                </a:lnTo>
                <a:lnTo>
                  <a:pt x="134493" y="167894"/>
                </a:lnTo>
                <a:lnTo>
                  <a:pt x="157899" y="172720"/>
                </a:lnTo>
                <a:lnTo>
                  <a:pt x="176936" y="185915"/>
                </a:lnTo>
                <a:lnTo>
                  <a:pt x="189725" y="205562"/>
                </a:lnTo>
                <a:lnTo>
                  <a:pt x="194411" y="229743"/>
                </a:lnTo>
                <a:lnTo>
                  <a:pt x="194411" y="235204"/>
                </a:lnTo>
                <a:lnTo>
                  <a:pt x="193090" y="240792"/>
                </a:lnTo>
                <a:lnTo>
                  <a:pt x="193090" y="246253"/>
                </a:lnTo>
                <a:lnTo>
                  <a:pt x="239725" y="246253"/>
                </a:lnTo>
                <a:lnTo>
                  <a:pt x="239725" y="163703"/>
                </a:lnTo>
                <a:lnTo>
                  <a:pt x="246951" y="157353"/>
                </a:lnTo>
                <a:lnTo>
                  <a:pt x="258318" y="157353"/>
                </a:lnTo>
                <a:lnTo>
                  <a:pt x="261823" y="158496"/>
                </a:lnTo>
                <a:lnTo>
                  <a:pt x="264998" y="160909"/>
                </a:lnTo>
                <a:lnTo>
                  <a:pt x="270319" y="166497"/>
                </a:lnTo>
                <a:lnTo>
                  <a:pt x="278320" y="170561"/>
                </a:lnTo>
                <a:lnTo>
                  <a:pt x="284988" y="170561"/>
                </a:lnTo>
                <a:lnTo>
                  <a:pt x="296303" y="168148"/>
                </a:lnTo>
                <a:lnTo>
                  <a:pt x="305625" y="161467"/>
                </a:lnTo>
                <a:lnTo>
                  <a:pt x="311950" y="151434"/>
                </a:lnTo>
                <a:lnTo>
                  <a:pt x="314286" y="138938"/>
                </a:lnTo>
                <a:close/>
              </a:path>
              <a:path w="504825" h="514350">
                <a:moveTo>
                  <a:pt x="504786" y="266700"/>
                </a:moveTo>
                <a:lnTo>
                  <a:pt x="427520" y="266700"/>
                </a:lnTo>
                <a:lnTo>
                  <a:pt x="427520" y="268097"/>
                </a:lnTo>
                <a:lnTo>
                  <a:pt x="430174" y="273558"/>
                </a:lnTo>
                <a:lnTo>
                  <a:pt x="430174" y="283210"/>
                </a:lnTo>
                <a:lnTo>
                  <a:pt x="425488" y="307403"/>
                </a:lnTo>
                <a:lnTo>
                  <a:pt x="412699" y="327050"/>
                </a:lnTo>
                <a:lnTo>
                  <a:pt x="393661" y="340245"/>
                </a:lnTo>
                <a:lnTo>
                  <a:pt x="370281" y="345059"/>
                </a:lnTo>
                <a:lnTo>
                  <a:pt x="346849" y="340245"/>
                </a:lnTo>
                <a:lnTo>
                  <a:pt x="327812" y="327050"/>
                </a:lnTo>
                <a:lnTo>
                  <a:pt x="315010" y="307403"/>
                </a:lnTo>
                <a:lnTo>
                  <a:pt x="310337" y="283210"/>
                </a:lnTo>
                <a:lnTo>
                  <a:pt x="310337" y="279146"/>
                </a:lnTo>
                <a:lnTo>
                  <a:pt x="311658" y="273558"/>
                </a:lnTo>
                <a:lnTo>
                  <a:pt x="311658" y="268097"/>
                </a:lnTo>
                <a:lnTo>
                  <a:pt x="265074" y="268097"/>
                </a:lnTo>
                <a:lnTo>
                  <a:pt x="265074" y="350012"/>
                </a:lnTo>
                <a:lnTo>
                  <a:pt x="258178" y="355854"/>
                </a:lnTo>
                <a:lnTo>
                  <a:pt x="246849" y="355854"/>
                </a:lnTo>
                <a:lnTo>
                  <a:pt x="243090" y="354584"/>
                </a:lnTo>
                <a:lnTo>
                  <a:pt x="239750" y="352044"/>
                </a:lnTo>
                <a:lnTo>
                  <a:pt x="234429" y="346456"/>
                </a:lnTo>
                <a:lnTo>
                  <a:pt x="226428" y="343662"/>
                </a:lnTo>
                <a:lnTo>
                  <a:pt x="219798" y="343662"/>
                </a:lnTo>
                <a:lnTo>
                  <a:pt x="208445" y="346087"/>
                </a:lnTo>
                <a:lnTo>
                  <a:pt x="199110" y="352653"/>
                </a:lnTo>
                <a:lnTo>
                  <a:pt x="192786" y="362318"/>
                </a:lnTo>
                <a:lnTo>
                  <a:pt x="190461" y="374015"/>
                </a:lnTo>
                <a:lnTo>
                  <a:pt x="192786" y="386511"/>
                </a:lnTo>
                <a:lnTo>
                  <a:pt x="199110" y="396544"/>
                </a:lnTo>
                <a:lnTo>
                  <a:pt x="208445" y="403225"/>
                </a:lnTo>
                <a:lnTo>
                  <a:pt x="219798" y="405638"/>
                </a:lnTo>
                <a:lnTo>
                  <a:pt x="226428" y="405638"/>
                </a:lnTo>
                <a:lnTo>
                  <a:pt x="234429" y="402844"/>
                </a:lnTo>
                <a:lnTo>
                  <a:pt x="239750" y="397383"/>
                </a:lnTo>
                <a:lnTo>
                  <a:pt x="243179" y="394716"/>
                </a:lnTo>
                <a:lnTo>
                  <a:pt x="246976" y="393446"/>
                </a:lnTo>
                <a:lnTo>
                  <a:pt x="258305" y="393446"/>
                </a:lnTo>
                <a:lnTo>
                  <a:pt x="265074" y="399034"/>
                </a:lnTo>
                <a:lnTo>
                  <a:pt x="265074" y="514350"/>
                </a:lnTo>
                <a:lnTo>
                  <a:pt x="430174" y="514350"/>
                </a:lnTo>
                <a:lnTo>
                  <a:pt x="459244" y="508317"/>
                </a:lnTo>
                <a:lnTo>
                  <a:pt x="482968" y="491807"/>
                </a:lnTo>
                <a:lnTo>
                  <a:pt x="498932" y="467309"/>
                </a:lnTo>
                <a:lnTo>
                  <a:pt x="504786" y="437261"/>
                </a:lnTo>
                <a:lnTo>
                  <a:pt x="504786" y="266700"/>
                </a:lnTo>
                <a:close/>
              </a:path>
              <a:path w="504825" h="514350">
                <a:moveTo>
                  <a:pt x="504786" y="74549"/>
                </a:moveTo>
                <a:lnTo>
                  <a:pt x="498970" y="45491"/>
                </a:lnTo>
                <a:lnTo>
                  <a:pt x="483108" y="21805"/>
                </a:lnTo>
                <a:lnTo>
                  <a:pt x="459562" y="5854"/>
                </a:lnTo>
                <a:lnTo>
                  <a:pt x="430682" y="0"/>
                </a:lnTo>
                <a:lnTo>
                  <a:pt x="266700" y="0"/>
                </a:lnTo>
                <a:lnTo>
                  <a:pt x="266700" y="75946"/>
                </a:lnTo>
                <a:lnTo>
                  <a:pt x="268008" y="75946"/>
                </a:lnTo>
                <a:lnTo>
                  <a:pt x="273291" y="74549"/>
                </a:lnTo>
                <a:lnTo>
                  <a:pt x="282575" y="74549"/>
                </a:lnTo>
                <a:lnTo>
                  <a:pt x="306006" y="79248"/>
                </a:lnTo>
                <a:lnTo>
                  <a:pt x="325374" y="92049"/>
                </a:lnTo>
                <a:lnTo>
                  <a:pt x="338543" y="111099"/>
                </a:lnTo>
                <a:lnTo>
                  <a:pt x="343408" y="134493"/>
                </a:lnTo>
                <a:lnTo>
                  <a:pt x="338543" y="157899"/>
                </a:lnTo>
                <a:lnTo>
                  <a:pt x="325374" y="176949"/>
                </a:lnTo>
                <a:lnTo>
                  <a:pt x="306006" y="189750"/>
                </a:lnTo>
                <a:lnTo>
                  <a:pt x="282575" y="194437"/>
                </a:lnTo>
                <a:lnTo>
                  <a:pt x="273291" y="194437"/>
                </a:lnTo>
                <a:lnTo>
                  <a:pt x="268008" y="193040"/>
                </a:lnTo>
                <a:lnTo>
                  <a:pt x="268008" y="239776"/>
                </a:lnTo>
                <a:lnTo>
                  <a:pt x="338112" y="239776"/>
                </a:lnTo>
                <a:lnTo>
                  <a:pt x="346646" y="242227"/>
                </a:lnTo>
                <a:lnTo>
                  <a:pt x="351840" y="248412"/>
                </a:lnTo>
                <a:lnTo>
                  <a:pt x="352806" y="256603"/>
                </a:lnTo>
                <a:lnTo>
                  <a:pt x="348691" y="265049"/>
                </a:lnTo>
                <a:lnTo>
                  <a:pt x="344754" y="268986"/>
                </a:lnTo>
                <a:lnTo>
                  <a:pt x="340766" y="278384"/>
                </a:lnTo>
                <a:lnTo>
                  <a:pt x="340766" y="284988"/>
                </a:lnTo>
                <a:lnTo>
                  <a:pt x="343090" y="296329"/>
                </a:lnTo>
                <a:lnTo>
                  <a:pt x="349516" y="305663"/>
                </a:lnTo>
                <a:lnTo>
                  <a:pt x="359168" y="312000"/>
                </a:lnTo>
                <a:lnTo>
                  <a:pt x="371195" y="314325"/>
                </a:lnTo>
                <a:lnTo>
                  <a:pt x="382435" y="312000"/>
                </a:lnTo>
                <a:lnTo>
                  <a:pt x="391693" y="305663"/>
                </a:lnTo>
                <a:lnTo>
                  <a:pt x="397967" y="296329"/>
                </a:lnTo>
                <a:lnTo>
                  <a:pt x="400291" y="284988"/>
                </a:lnTo>
                <a:lnTo>
                  <a:pt x="400291" y="278384"/>
                </a:lnTo>
                <a:lnTo>
                  <a:pt x="397649" y="268986"/>
                </a:lnTo>
                <a:lnTo>
                  <a:pt x="392353" y="265049"/>
                </a:lnTo>
                <a:lnTo>
                  <a:pt x="389001" y="256603"/>
                </a:lnTo>
                <a:lnTo>
                  <a:pt x="390359" y="248412"/>
                </a:lnTo>
                <a:lnTo>
                  <a:pt x="395681" y="242227"/>
                </a:lnTo>
                <a:lnTo>
                  <a:pt x="404241" y="239776"/>
                </a:lnTo>
                <a:lnTo>
                  <a:pt x="504786" y="239776"/>
                </a:lnTo>
                <a:lnTo>
                  <a:pt x="504786" y="74549"/>
                </a:lnTo>
                <a:close/>
              </a:path>
            </a:pathLst>
          </a:custGeom>
          <a:solidFill>
            <a:srgbClr val="006080"/>
          </a:solidFill>
        </p:spPr>
        <p:txBody>
          <a:bodyPr wrap="square" lIns="0" tIns="0" rIns="0" bIns="0" rtlCol="0"/>
          <a:lstStyle/>
          <a:p/>
        </p:txBody>
      </p:sp>
      <p:sp>
        <p:nvSpPr>
          <p:cNvPr id="8" name="object 8" descr=""/>
          <p:cNvSpPr txBox="1">
            <a:spLocks noGrp="1"/>
          </p:cNvSpPr>
          <p:nvPr>
            <p:ph type="sldNum" idx="7" sz="quarter"/>
          </p:nvPr>
        </p:nvSpPr>
        <p:spPr>
          <a:prstGeom prst="rect"/>
        </p:spPr>
        <p:txBody>
          <a:bodyPr wrap="square" lIns="0" tIns="14604" rIns="0" bIns="0" rtlCol="0" vert="horz">
            <a:spAutoFit/>
          </a:bodyPr>
          <a:lstStyle/>
          <a:p>
            <a:pPr marL="33020">
              <a:lnSpc>
                <a:spcPct val="100000"/>
              </a:lnSpc>
              <a:spcBef>
                <a:spcPts val="114"/>
              </a:spcBef>
            </a:pPr>
            <a:r>
              <a:rPr dirty="0" spc="120"/>
              <a:t>47</a:t>
            </a:r>
          </a:p>
        </p:txBody>
      </p:sp>
      <p:sp>
        <p:nvSpPr>
          <p:cNvPr id="9" name="object 9"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p:spPr>
        <p:txBody>
          <a:bodyPr wrap="square" lIns="0" tIns="124841" rIns="0" bIns="0" rtlCol="0" vert="horz">
            <a:spAutoFit/>
          </a:bodyPr>
          <a:lstStyle/>
          <a:p>
            <a:pPr marL="17145">
              <a:lnSpc>
                <a:spcPct val="100000"/>
              </a:lnSpc>
              <a:spcBef>
                <a:spcPts val="105"/>
              </a:spcBef>
            </a:pPr>
            <a:r>
              <a:rPr dirty="0" sz="4000" spc="-20"/>
              <a:t>Data</a:t>
            </a:r>
            <a:r>
              <a:rPr dirty="0" sz="4000" spc="-125"/>
              <a:t> </a:t>
            </a:r>
            <a:r>
              <a:rPr dirty="0" sz="4000" spc="110"/>
              <a:t>Transition</a:t>
            </a:r>
            <a:r>
              <a:rPr dirty="0" sz="4000" spc="-145"/>
              <a:t> </a:t>
            </a:r>
            <a:r>
              <a:rPr dirty="0" sz="4000" spc="315"/>
              <a:t>-</a:t>
            </a:r>
            <a:r>
              <a:rPr dirty="0" sz="4000" spc="-160"/>
              <a:t> </a:t>
            </a:r>
            <a:r>
              <a:rPr dirty="0" sz="4000" spc="-25"/>
              <a:t>Completed</a:t>
            </a:r>
            <a:r>
              <a:rPr dirty="0" sz="4000" spc="-120"/>
              <a:t> </a:t>
            </a:r>
            <a:r>
              <a:rPr dirty="0" sz="4000" spc="-10"/>
              <a:t>Goals</a:t>
            </a:r>
            <a:endParaRPr sz="4000"/>
          </a:p>
        </p:txBody>
      </p:sp>
      <p:sp>
        <p:nvSpPr>
          <p:cNvPr id="3" name="object 3"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pic>
        <p:nvPicPr>
          <p:cNvPr id="4" name="object 4" descr=""/>
          <p:cNvPicPr/>
          <p:nvPr/>
        </p:nvPicPr>
        <p:blipFill>
          <a:blip r:embed="R4fd6bf6dc9e94f14" cstate="print"/>
          <a:stretch>
            <a:fillRect/>
          </a:stretch>
        </p:blipFill>
        <p:spPr>
          <a:xfrm>
            <a:off x="150957" y="6266301"/>
            <a:ext cx="1056982" cy="446793"/>
          </a:xfrm>
          <a:prstGeom prst="rect">
            <a:avLst/>
          </a:prstGeom>
        </p:spPr>
      </p:pic>
      <p:pic>
        <p:nvPicPr>
          <p:cNvPr id="5" name="object 5" descr=""/>
          <p:cNvPicPr/>
          <p:nvPr/>
        </p:nvPicPr>
        <p:blipFill>
          <a:blip r:embed="R9765bf92f9224460" cstate="print"/>
          <a:stretch>
            <a:fillRect/>
          </a:stretch>
        </p:blipFill>
        <p:spPr>
          <a:xfrm>
            <a:off x="4864100" y="1816100"/>
            <a:ext cx="6553200" cy="4064000"/>
          </a:xfrm>
          <a:prstGeom prst="rect">
            <a:avLst/>
          </a:prstGeom>
        </p:spPr>
      </p:pic>
      <p:sp>
        <p:nvSpPr>
          <p:cNvPr id="6" name="object 6" descr=""/>
          <p:cNvSpPr txBox="1"/>
          <p:nvPr/>
        </p:nvSpPr>
        <p:spPr>
          <a:xfrm>
            <a:off x="1867237" y="3286250"/>
            <a:ext cx="2569633" cy="854286"/>
          </a:xfrm>
          <a:prstGeom prst="rect">
            <a:avLst/>
          </a:prstGeom>
        </p:spPr>
        <p:txBody>
          <a:bodyPr wrap="square" lIns="0" tIns="16510" rIns="0" bIns="0" rtlCol="0" vert="horz">
            <a:spAutoFit/>
          </a:bodyPr>
          <a:lstStyle/>
          <a:p>
            <a:pPr marL="12700" marR="5080" indent="199390">
              <a:lnSpc>
                <a:spcPct val="100000"/>
              </a:lnSpc>
              <a:spcBef>
                <a:spcPts val="130"/>
              </a:spcBef>
            </a:pPr>
            <a:r>
              <a:rPr dirty="0" sz="2666" spc="-10" b="1">
                <a:solidFill>
                  <a:srgbClr val="006755"/>
                </a:solidFill>
                <a:latin typeface="Century Gothic"/>
                <a:cs typeface="Century Gothic"/>
              </a:rPr>
              <a:t>Streamlined </a:t>
            </a:r>
            <a:r>
              <a:rPr dirty="0" sz="2666" spc="-20" b="1">
                <a:solidFill>
                  <a:srgbClr val="006755"/>
                </a:solidFill>
                <a:latin typeface="Century Gothic"/>
                <a:cs typeface="Century Gothic"/>
              </a:rPr>
              <a:t>Data</a:t>
            </a:r>
            <a:r>
              <a:rPr dirty="0" sz="2666" spc="-125" b="1">
                <a:solidFill>
                  <a:srgbClr val="006755"/>
                </a:solidFill>
                <a:latin typeface="Century Gothic"/>
                <a:cs typeface="Century Gothic"/>
              </a:rPr>
              <a:t> </a:t>
            </a:r>
            <a:r>
              <a:rPr dirty="0" sz="2666" spc="-10" b="1">
                <a:solidFill>
                  <a:srgbClr val="006755"/>
                </a:solidFill>
                <a:latin typeface="Century Gothic"/>
                <a:cs typeface="Century Gothic"/>
              </a:rPr>
              <a:t>Collection</a:t>
            </a:r>
            <a:endParaRPr sz="2666">
              <a:latin typeface="Century Gothic"/>
              <a:cs typeface="Century Gothic"/>
            </a:endParaRPr>
          </a:p>
        </p:txBody>
      </p:sp>
      <p:sp>
        <p:nvSpPr>
          <p:cNvPr id="7" name="object 7" descr=""/>
          <p:cNvSpPr/>
          <p:nvPr/>
        </p:nvSpPr>
        <p:spPr>
          <a:xfrm>
            <a:off x="774700" y="3403600"/>
            <a:ext cx="673100" cy="673100"/>
          </a:xfrm>
          <a:custGeom>
            <a:avLst/>
            <a:gdLst/>
            <a:ahLst/>
            <a:cxnLst/>
            <a:rect l="l" t="t" r="r" b="b"/>
            <a:pathLst>
              <a:path w="504825" h="504825">
                <a:moveTo>
                  <a:pt x="347764" y="426338"/>
                </a:moveTo>
                <a:lnTo>
                  <a:pt x="157060" y="426338"/>
                </a:lnTo>
                <a:lnTo>
                  <a:pt x="166643" y="431502"/>
                </a:lnTo>
                <a:lnTo>
                  <a:pt x="176687" y="435832"/>
                </a:lnTo>
                <a:lnTo>
                  <a:pt x="187195" y="439447"/>
                </a:lnTo>
                <a:lnTo>
                  <a:pt x="198170" y="442468"/>
                </a:lnTo>
                <a:lnTo>
                  <a:pt x="198170" y="472439"/>
                </a:lnTo>
                <a:lnTo>
                  <a:pt x="200608" y="485376"/>
                </a:lnTo>
                <a:lnTo>
                  <a:pt x="207375" y="495633"/>
                </a:lnTo>
                <a:lnTo>
                  <a:pt x="217651" y="502390"/>
                </a:lnTo>
                <a:lnTo>
                  <a:pt x="230619" y="504825"/>
                </a:lnTo>
                <a:lnTo>
                  <a:pt x="274205" y="504825"/>
                </a:lnTo>
                <a:lnTo>
                  <a:pt x="287167" y="502390"/>
                </a:lnTo>
                <a:lnTo>
                  <a:pt x="297430" y="495633"/>
                </a:lnTo>
                <a:lnTo>
                  <a:pt x="304184" y="485376"/>
                </a:lnTo>
                <a:lnTo>
                  <a:pt x="306616" y="472439"/>
                </a:lnTo>
                <a:lnTo>
                  <a:pt x="306616" y="442468"/>
                </a:lnTo>
                <a:lnTo>
                  <a:pt x="317083" y="439447"/>
                </a:lnTo>
                <a:lnTo>
                  <a:pt x="327661" y="435832"/>
                </a:lnTo>
                <a:lnTo>
                  <a:pt x="338003" y="431502"/>
                </a:lnTo>
                <a:lnTo>
                  <a:pt x="347764" y="426338"/>
                </a:lnTo>
                <a:close/>
              </a:path>
              <a:path w="504825" h="504825">
                <a:moveTo>
                  <a:pt x="120162" y="51181"/>
                </a:moveTo>
                <a:lnTo>
                  <a:pt x="106706" y="51181"/>
                </a:lnTo>
                <a:lnTo>
                  <a:pt x="100660" y="52847"/>
                </a:lnTo>
                <a:lnTo>
                  <a:pt x="58597" y="91058"/>
                </a:lnTo>
                <a:lnTo>
                  <a:pt x="49244" y="114109"/>
                </a:lnTo>
                <a:lnTo>
                  <a:pt x="51582" y="126456"/>
                </a:lnTo>
                <a:lnTo>
                  <a:pt x="58597" y="137160"/>
                </a:lnTo>
                <a:lnTo>
                  <a:pt x="79794" y="158369"/>
                </a:lnTo>
                <a:lnTo>
                  <a:pt x="74077" y="167921"/>
                </a:lnTo>
                <a:lnTo>
                  <a:pt x="69645" y="177831"/>
                </a:lnTo>
                <a:lnTo>
                  <a:pt x="65915" y="187979"/>
                </a:lnTo>
                <a:lnTo>
                  <a:pt x="62306" y="198247"/>
                </a:lnTo>
                <a:lnTo>
                  <a:pt x="32397" y="198247"/>
                </a:lnTo>
                <a:lnTo>
                  <a:pt x="19459" y="200681"/>
                </a:lnTo>
                <a:lnTo>
                  <a:pt x="9197" y="207438"/>
                </a:lnTo>
                <a:lnTo>
                  <a:pt x="2436" y="217695"/>
                </a:lnTo>
                <a:lnTo>
                  <a:pt x="0" y="230631"/>
                </a:lnTo>
                <a:lnTo>
                  <a:pt x="0" y="274193"/>
                </a:lnTo>
                <a:lnTo>
                  <a:pt x="2436" y="287381"/>
                </a:lnTo>
                <a:lnTo>
                  <a:pt x="9197" y="298069"/>
                </a:lnTo>
                <a:lnTo>
                  <a:pt x="19459" y="305232"/>
                </a:lnTo>
                <a:lnTo>
                  <a:pt x="32397" y="307848"/>
                </a:lnTo>
                <a:lnTo>
                  <a:pt x="62306" y="307848"/>
                </a:lnTo>
                <a:lnTo>
                  <a:pt x="65915" y="318115"/>
                </a:lnTo>
                <a:lnTo>
                  <a:pt x="69534" y="327961"/>
                </a:lnTo>
                <a:lnTo>
                  <a:pt x="69645" y="328263"/>
                </a:lnTo>
                <a:lnTo>
                  <a:pt x="74077" y="338173"/>
                </a:lnTo>
                <a:lnTo>
                  <a:pt x="79794" y="347725"/>
                </a:lnTo>
                <a:lnTo>
                  <a:pt x="58597" y="367664"/>
                </a:lnTo>
                <a:lnTo>
                  <a:pt x="51582" y="378567"/>
                </a:lnTo>
                <a:lnTo>
                  <a:pt x="49244" y="391350"/>
                </a:lnTo>
                <a:lnTo>
                  <a:pt x="51582" y="404133"/>
                </a:lnTo>
                <a:lnTo>
                  <a:pt x="89763" y="446277"/>
                </a:lnTo>
                <a:lnTo>
                  <a:pt x="113423" y="455549"/>
                </a:lnTo>
                <a:lnTo>
                  <a:pt x="119939" y="454975"/>
                </a:lnTo>
                <a:lnTo>
                  <a:pt x="126211" y="453247"/>
                </a:lnTo>
                <a:lnTo>
                  <a:pt x="132013" y="450351"/>
                </a:lnTo>
                <a:lnTo>
                  <a:pt x="137121" y="446277"/>
                </a:lnTo>
                <a:lnTo>
                  <a:pt x="157060" y="426338"/>
                </a:lnTo>
                <a:lnTo>
                  <a:pt x="433703" y="426338"/>
                </a:lnTo>
                <a:lnTo>
                  <a:pt x="444969" y="415036"/>
                </a:lnTo>
                <a:lnTo>
                  <a:pt x="451999" y="404133"/>
                </a:lnTo>
                <a:lnTo>
                  <a:pt x="454342" y="391350"/>
                </a:lnTo>
                <a:lnTo>
                  <a:pt x="451999" y="378567"/>
                </a:lnTo>
                <a:lnTo>
                  <a:pt x="444969" y="367664"/>
                </a:lnTo>
                <a:lnTo>
                  <a:pt x="437476" y="360172"/>
                </a:lnTo>
                <a:lnTo>
                  <a:pt x="254266" y="360172"/>
                </a:lnTo>
                <a:lnTo>
                  <a:pt x="211365" y="351657"/>
                </a:lnTo>
                <a:lnTo>
                  <a:pt x="176531" y="328437"/>
                </a:lnTo>
                <a:lnTo>
                  <a:pt x="153148" y="294003"/>
                </a:lnTo>
                <a:lnTo>
                  <a:pt x="144602" y="251841"/>
                </a:lnTo>
                <a:lnTo>
                  <a:pt x="153148" y="208924"/>
                </a:lnTo>
                <a:lnTo>
                  <a:pt x="176531" y="174069"/>
                </a:lnTo>
                <a:lnTo>
                  <a:pt x="211365" y="150667"/>
                </a:lnTo>
                <a:lnTo>
                  <a:pt x="254266" y="142112"/>
                </a:lnTo>
                <a:lnTo>
                  <a:pt x="438746" y="142112"/>
                </a:lnTo>
                <a:lnTo>
                  <a:pt x="444969" y="135889"/>
                </a:lnTo>
                <a:lnTo>
                  <a:pt x="451999" y="124987"/>
                </a:lnTo>
                <a:lnTo>
                  <a:pt x="454342" y="112204"/>
                </a:lnTo>
                <a:lnTo>
                  <a:pt x="451999" y="99421"/>
                </a:lnTo>
                <a:lnTo>
                  <a:pt x="444969" y="88518"/>
                </a:lnTo>
                <a:lnTo>
                  <a:pt x="436194" y="79756"/>
                </a:lnTo>
                <a:lnTo>
                  <a:pt x="157060" y="79756"/>
                </a:lnTo>
                <a:lnTo>
                  <a:pt x="137121" y="59817"/>
                </a:lnTo>
                <a:lnTo>
                  <a:pt x="132013" y="55743"/>
                </a:lnTo>
                <a:lnTo>
                  <a:pt x="126211" y="52847"/>
                </a:lnTo>
                <a:lnTo>
                  <a:pt x="120162" y="51181"/>
                </a:lnTo>
                <a:close/>
              </a:path>
              <a:path w="504825" h="504825">
                <a:moveTo>
                  <a:pt x="433703" y="426338"/>
                </a:moveTo>
                <a:lnTo>
                  <a:pt x="347764" y="426338"/>
                </a:lnTo>
                <a:lnTo>
                  <a:pt x="373951" y="452500"/>
                </a:lnTo>
                <a:lnTo>
                  <a:pt x="382333" y="455549"/>
                </a:lnTo>
                <a:lnTo>
                  <a:pt x="399186" y="455549"/>
                </a:lnTo>
                <a:lnTo>
                  <a:pt x="407581" y="452500"/>
                </a:lnTo>
                <a:lnTo>
                  <a:pt x="433703" y="426338"/>
                </a:lnTo>
                <a:close/>
              </a:path>
              <a:path w="504825" h="504825">
                <a:moveTo>
                  <a:pt x="438746" y="142112"/>
                </a:moveTo>
                <a:lnTo>
                  <a:pt x="254266" y="142112"/>
                </a:lnTo>
                <a:lnTo>
                  <a:pt x="296451" y="150667"/>
                </a:lnTo>
                <a:lnTo>
                  <a:pt x="330925" y="174069"/>
                </a:lnTo>
                <a:lnTo>
                  <a:pt x="354180" y="208924"/>
                </a:lnTo>
                <a:lnTo>
                  <a:pt x="362712" y="251841"/>
                </a:lnTo>
                <a:lnTo>
                  <a:pt x="354007" y="293467"/>
                </a:lnTo>
                <a:lnTo>
                  <a:pt x="330463" y="327961"/>
                </a:lnTo>
                <a:lnTo>
                  <a:pt x="295932" y="351478"/>
                </a:lnTo>
                <a:lnTo>
                  <a:pt x="254266" y="360172"/>
                </a:lnTo>
                <a:lnTo>
                  <a:pt x="437476" y="360172"/>
                </a:lnTo>
                <a:lnTo>
                  <a:pt x="425030" y="347725"/>
                </a:lnTo>
                <a:lnTo>
                  <a:pt x="430205" y="338173"/>
                </a:lnTo>
                <a:lnTo>
                  <a:pt x="434604" y="328437"/>
                </a:lnTo>
                <a:lnTo>
                  <a:pt x="438693" y="318115"/>
                </a:lnTo>
                <a:lnTo>
                  <a:pt x="442468" y="307848"/>
                </a:lnTo>
                <a:lnTo>
                  <a:pt x="472427" y="307848"/>
                </a:lnTo>
                <a:lnTo>
                  <a:pt x="485365" y="305232"/>
                </a:lnTo>
                <a:lnTo>
                  <a:pt x="495627" y="298069"/>
                </a:lnTo>
                <a:lnTo>
                  <a:pt x="502388" y="287381"/>
                </a:lnTo>
                <a:lnTo>
                  <a:pt x="504825" y="274193"/>
                </a:lnTo>
                <a:lnTo>
                  <a:pt x="504825" y="230631"/>
                </a:lnTo>
                <a:lnTo>
                  <a:pt x="502038" y="216961"/>
                </a:lnTo>
                <a:lnTo>
                  <a:pt x="494693" y="206327"/>
                </a:lnTo>
                <a:lnTo>
                  <a:pt x="484315" y="199431"/>
                </a:lnTo>
                <a:lnTo>
                  <a:pt x="472427" y="196976"/>
                </a:lnTo>
                <a:lnTo>
                  <a:pt x="442468" y="196976"/>
                </a:lnTo>
                <a:lnTo>
                  <a:pt x="438693" y="186511"/>
                </a:lnTo>
                <a:lnTo>
                  <a:pt x="434682" y="175926"/>
                </a:lnTo>
                <a:lnTo>
                  <a:pt x="430205" y="165580"/>
                </a:lnTo>
                <a:lnTo>
                  <a:pt x="425030" y="155829"/>
                </a:lnTo>
                <a:lnTo>
                  <a:pt x="438746" y="142112"/>
                </a:lnTo>
                <a:close/>
              </a:path>
              <a:path w="504825" h="504825">
                <a:moveTo>
                  <a:pt x="274205" y="0"/>
                </a:moveTo>
                <a:lnTo>
                  <a:pt x="230619" y="0"/>
                </a:lnTo>
                <a:lnTo>
                  <a:pt x="217651" y="2454"/>
                </a:lnTo>
                <a:lnTo>
                  <a:pt x="207375" y="9350"/>
                </a:lnTo>
                <a:lnTo>
                  <a:pt x="200608" y="19984"/>
                </a:lnTo>
                <a:lnTo>
                  <a:pt x="198170" y="33655"/>
                </a:lnTo>
                <a:lnTo>
                  <a:pt x="198170" y="62356"/>
                </a:lnTo>
                <a:lnTo>
                  <a:pt x="187195" y="66111"/>
                </a:lnTo>
                <a:lnTo>
                  <a:pt x="176687" y="70104"/>
                </a:lnTo>
                <a:lnTo>
                  <a:pt x="166643" y="74572"/>
                </a:lnTo>
                <a:lnTo>
                  <a:pt x="157060" y="79756"/>
                </a:lnTo>
                <a:lnTo>
                  <a:pt x="436194" y="79756"/>
                </a:lnTo>
                <a:lnTo>
                  <a:pt x="435050" y="78612"/>
                </a:lnTo>
                <a:lnTo>
                  <a:pt x="347764" y="78612"/>
                </a:lnTo>
                <a:lnTo>
                  <a:pt x="338003" y="72892"/>
                </a:lnTo>
                <a:lnTo>
                  <a:pt x="327661" y="68468"/>
                </a:lnTo>
                <a:lnTo>
                  <a:pt x="306616" y="61087"/>
                </a:lnTo>
                <a:lnTo>
                  <a:pt x="306616" y="33655"/>
                </a:lnTo>
                <a:lnTo>
                  <a:pt x="304184" y="20520"/>
                </a:lnTo>
                <a:lnTo>
                  <a:pt x="297430" y="9826"/>
                </a:lnTo>
                <a:lnTo>
                  <a:pt x="287167" y="2633"/>
                </a:lnTo>
                <a:lnTo>
                  <a:pt x="274205" y="0"/>
                </a:lnTo>
                <a:close/>
              </a:path>
              <a:path w="504825" h="504825">
                <a:moveTo>
                  <a:pt x="399186" y="48006"/>
                </a:moveTo>
                <a:lnTo>
                  <a:pt x="382333" y="48006"/>
                </a:lnTo>
                <a:lnTo>
                  <a:pt x="373951" y="51181"/>
                </a:lnTo>
                <a:lnTo>
                  <a:pt x="367703" y="57404"/>
                </a:lnTo>
                <a:lnTo>
                  <a:pt x="347764" y="78612"/>
                </a:lnTo>
                <a:lnTo>
                  <a:pt x="435050" y="78612"/>
                </a:lnTo>
                <a:lnTo>
                  <a:pt x="407581" y="51181"/>
                </a:lnTo>
                <a:lnTo>
                  <a:pt x="399186" y="48006"/>
                </a:lnTo>
                <a:close/>
              </a:path>
              <a:path w="504825" h="504825">
                <a:moveTo>
                  <a:pt x="113423" y="50545"/>
                </a:moveTo>
                <a:lnTo>
                  <a:pt x="106233" y="51181"/>
                </a:lnTo>
                <a:lnTo>
                  <a:pt x="120638" y="51181"/>
                </a:lnTo>
                <a:lnTo>
                  <a:pt x="113423" y="50545"/>
                </a:lnTo>
                <a:close/>
              </a:path>
            </a:pathLst>
          </a:custGeom>
          <a:solidFill>
            <a:srgbClr val="006755"/>
          </a:solidFill>
        </p:spPr>
        <p:txBody>
          <a:bodyPr wrap="square" lIns="0" tIns="0" rIns="0" bIns="0" rtlCol="0"/>
          <a:lstStyle/>
          <a:p/>
        </p:txBody>
      </p:sp>
      <p:sp>
        <p:nvSpPr>
          <p:cNvPr id="8" name="object 8" descr=""/>
          <p:cNvSpPr txBox="1">
            <a:spLocks noGrp="1"/>
          </p:cNvSpPr>
          <p:nvPr>
            <p:ph type="sldNum" idx="7" sz="quarter"/>
          </p:nvPr>
        </p:nvSpPr>
        <p:spPr>
          <a:prstGeom prst="rect"/>
        </p:spPr>
        <p:txBody>
          <a:bodyPr wrap="square" lIns="0" tIns="14604" rIns="0" bIns="0" rtlCol="0" vert="horz">
            <a:spAutoFit/>
          </a:bodyPr>
          <a:lstStyle/>
          <a:p>
            <a:pPr marL="33020">
              <a:lnSpc>
                <a:spcPct val="100000"/>
              </a:lnSpc>
              <a:spcBef>
                <a:spcPts val="114"/>
              </a:spcBef>
            </a:pPr>
            <a:r>
              <a:rPr dirty="0" spc="120"/>
              <a:t>48</a:t>
            </a:r>
          </a:p>
        </p:txBody>
      </p:sp>
      <p:sp>
        <p:nvSpPr>
          <p:cNvPr id="9" name="object 9"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spc="-20"/>
              <a:t>Data</a:t>
            </a:r>
            <a:r>
              <a:rPr dirty="0" sz="4000" spc="-125"/>
              <a:t> </a:t>
            </a:r>
            <a:r>
              <a:rPr dirty="0" sz="4000" spc="110"/>
              <a:t>Transition</a:t>
            </a:r>
            <a:r>
              <a:rPr dirty="0" sz="4000" spc="-145"/>
              <a:t> </a:t>
            </a:r>
            <a:r>
              <a:rPr dirty="0" sz="4000" spc="315"/>
              <a:t>-</a:t>
            </a:r>
            <a:r>
              <a:rPr dirty="0" sz="4000" spc="-160"/>
              <a:t> </a:t>
            </a:r>
            <a:r>
              <a:rPr dirty="0" sz="4000" spc="-25"/>
              <a:t>Completed</a:t>
            </a:r>
            <a:r>
              <a:rPr dirty="0" sz="4000" spc="-120"/>
              <a:t> </a:t>
            </a:r>
            <a:r>
              <a:rPr dirty="0" sz="4000" spc="-10"/>
              <a:t>Goals</a:t>
            </a:r>
            <a:endParaRPr sz="4000"/>
          </a:p>
        </p:txBody>
      </p:sp>
      <p:sp>
        <p:nvSpPr>
          <p:cNvPr id="3" name="object 3"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pic>
        <p:nvPicPr>
          <p:cNvPr id="4" name="object 4" descr=""/>
          <p:cNvPicPr/>
          <p:nvPr/>
        </p:nvPicPr>
        <p:blipFill>
          <a:blip r:embed="R537e615507a64978" cstate="print"/>
          <a:stretch>
            <a:fillRect/>
          </a:stretch>
        </p:blipFill>
        <p:spPr>
          <a:xfrm>
            <a:off x="150957" y="6266301"/>
            <a:ext cx="1056982" cy="446793"/>
          </a:xfrm>
          <a:prstGeom prst="rect">
            <a:avLst/>
          </a:prstGeom>
        </p:spPr>
      </p:pic>
      <p:pic>
        <p:nvPicPr>
          <p:cNvPr id="5" name="object 5" descr=""/>
          <p:cNvPicPr/>
          <p:nvPr/>
        </p:nvPicPr>
        <p:blipFill>
          <a:blip r:embed="Rd210cdc2f0e0489a" cstate="print"/>
          <a:stretch>
            <a:fillRect/>
          </a:stretch>
        </p:blipFill>
        <p:spPr>
          <a:xfrm>
            <a:off x="4864100" y="1816100"/>
            <a:ext cx="6553200" cy="4064000"/>
          </a:xfrm>
          <a:prstGeom prst="rect">
            <a:avLst/>
          </a:prstGeom>
        </p:spPr>
      </p:pic>
      <p:sp>
        <p:nvSpPr>
          <p:cNvPr id="6" name="object 6" descr=""/>
          <p:cNvSpPr txBox="1"/>
          <p:nvPr/>
        </p:nvSpPr>
        <p:spPr>
          <a:xfrm>
            <a:off x="1867237" y="3286250"/>
            <a:ext cx="2569633" cy="1667933"/>
          </a:xfrm>
          <a:prstGeom prst="rect">
            <a:avLst/>
          </a:prstGeom>
        </p:spPr>
        <p:txBody>
          <a:bodyPr wrap="square" lIns="0" tIns="16510" rIns="0" bIns="0" rtlCol="0" vert="horz">
            <a:spAutoFit/>
          </a:bodyPr>
          <a:lstStyle/>
          <a:p>
            <a:pPr algn="ctr" marL="12065" marR="5080">
              <a:lnSpc>
                <a:spcPct val="100000"/>
              </a:lnSpc>
              <a:spcBef>
                <a:spcPts val="130"/>
              </a:spcBef>
            </a:pPr>
            <a:r>
              <a:rPr dirty="0" sz="2666" spc="-10" b="1">
                <a:solidFill>
                  <a:srgbClr val="006755"/>
                </a:solidFill>
                <a:latin typeface="Century Gothic"/>
                <a:cs typeface="Century Gothic"/>
              </a:rPr>
              <a:t>Streamlined </a:t>
            </a:r>
            <a:r>
              <a:rPr dirty="0" sz="2666" spc="-20" b="1">
                <a:solidFill>
                  <a:srgbClr val="006755"/>
                </a:solidFill>
                <a:latin typeface="Century Gothic"/>
                <a:cs typeface="Century Gothic"/>
              </a:rPr>
              <a:t>Data</a:t>
            </a:r>
            <a:r>
              <a:rPr dirty="0" sz="2666" spc="-125" b="1">
                <a:solidFill>
                  <a:srgbClr val="006755"/>
                </a:solidFill>
                <a:latin typeface="Century Gothic"/>
                <a:cs typeface="Century Gothic"/>
              </a:rPr>
              <a:t> </a:t>
            </a:r>
            <a:r>
              <a:rPr dirty="0" sz="2666" spc="-10" b="1">
                <a:solidFill>
                  <a:srgbClr val="006755"/>
                </a:solidFill>
                <a:latin typeface="Century Gothic"/>
                <a:cs typeface="Century Gothic"/>
              </a:rPr>
              <a:t>Collection</a:t>
            </a:r>
            <a:endParaRPr sz="2666">
              <a:latin typeface="Century Gothic"/>
              <a:cs typeface="Century Gothic"/>
            </a:endParaRPr>
          </a:p>
          <a:p>
            <a:pPr>
              <a:lnSpc>
                <a:spcPct val="100000"/>
              </a:lnSpc>
              <a:spcBef>
                <a:spcPts val="565"/>
              </a:spcBef>
            </a:pPr>
            <a:endParaRPr sz="2666">
              <a:latin typeface="Century Gothic"/>
              <a:cs typeface="Century Gothic"/>
            </a:endParaRPr>
          </a:p>
          <a:p>
            <a:pPr algn="ctr">
              <a:lnSpc>
                <a:spcPct val="100000"/>
              </a:lnSpc>
            </a:pPr>
            <a:r>
              <a:rPr dirty="0" sz="2000" spc="-10" b="1">
                <a:solidFill>
                  <a:srgbClr val="383838"/>
                </a:solidFill>
                <a:latin typeface="Century Gothic"/>
                <a:cs typeface="Century Gothic"/>
              </a:rPr>
              <a:t>(ONGOING)</a:t>
            </a:r>
            <a:endParaRPr sz="2000">
              <a:latin typeface="Century Gothic"/>
              <a:cs typeface="Century Gothic"/>
            </a:endParaRPr>
          </a:p>
        </p:txBody>
      </p:sp>
      <p:sp>
        <p:nvSpPr>
          <p:cNvPr id="7" name="object 7" descr=""/>
          <p:cNvSpPr/>
          <p:nvPr/>
        </p:nvSpPr>
        <p:spPr>
          <a:xfrm>
            <a:off x="774700" y="3403600"/>
            <a:ext cx="673100" cy="673100"/>
          </a:xfrm>
          <a:custGeom>
            <a:avLst/>
            <a:gdLst/>
            <a:ahLst/>
            <a:cxnLst/>
            <a:rect l="l" t="t" r="r" b="b"/>
            <a:pathLst>
              <a:path w="504825" h="504825">
                <a:moveTo>
                  <a:pt x="347764" y="426338"/>
                </a:moveTo>
                <a:lnTo>
                  <a:pt x="157060" y="426338"/>
                </a:lnTo>
                <a:lnTo>
                  <a:pt x="166643" y="431502"/>
                </a:lnTo>
                <a:lnTo>
                  <a:pt x="176687" y="435832"/>
                </a:lnTo>
                <a:lnTo>
                  <a:pt x="187195" y="439447"/>
                </a:lnTo>
                <a:lnTo>
                  <a:pt x="198170" y="442468"/>
                </a:lnTo>
                <a:lnTo>
                  <a:pt x="198170" y="472439"/>
                </a:lnTo>
                <a:lnTo>
                  <a:pt x="200608" y="485376"/>
                </a:lnTo>
                <a:lnTo>
                  <a:pt x="207375" y="495633"/>
                </a:lnTo>
                <a:lnTo>
                  <a:pt x="217651" y="502390"/>
                </a:lnTo>
                <a:lnTo>
                  <a:pt x="230619" y="504825"/>
                </a:lnTo>
                <a:lnTo>
                  <a:pt x="274205" y="504825"/>
                </a:lnTo>
                <a:lnTo>
                  <a:pt x="287167" y="502390"/>
                </a:lnTo>
                <a:lnTo>
                  <a:pt x="297430" y="495633"/>
                </a:lnTo>
                <a:lnTo>
                  <a:pt x="304184" y="485376"/>
                </a:lnTo>
                <a:lnTo>
                  <a:pt x="306616" y="472439"/>
                </a:lnTo>
                <a:lnTo>
                  <a:pt x="306616" y="442468"/>
                </a:lnTo>
                <a:lnTo>
                  <a:pt x="317083" y="439447"/>
                </a:lnTo>
                <a:lnTo>
                  <a:pt x="327661" y="435832"/>
                </a:lnTo>
                <a:lnTo>
                  <a:pt x="338003" y="431502"/>
                </a:lnTo>
                <a:lnTo>
                  <a:pt x="347764" y="426338"/>
                </a:lnTo>
                <a:close/>
              </a:path>
              <a:path w="504825" h="504825">
                <a:moveTo>
                  <a:pt x="120162" y="51181"/>
                </a:moveTo>
                <a:lnTo>
                  <a:pt x="106706" y="51181"/>
                </a:lnTo>
                <a:lnTo>
                  <a:pt x="100660" y="52847"/>
                </a:lnTo>
                <a:lnTo>
                  <a:pt x="58597" y="91058"/>
                </a:lnTo>
                <a:lnTo>
                  <a:pt x="49244" y="114109"/>
                </a:lnTo>
                <a:lnTo>
                  <a:pt x="51582" y="126456"/>
                </a:lnTo>
                <a:lnTo>
                  <a:pt x="58597" y="137160"/>
                </a:lnTo>
                <a:lnTo>
                  <a:pt x="79794" y="158369"/>
                </a:lnTo>
                <a:lnTo>
                  <a:pt x="74077" y="167921"/>
                </a:lnTo>
                <a:lnTo>
                  <a:pt x="69645" y="177831"/>
                </a:lnTo>
                <a:lnTo>
                  <a:pt x="65915" y="187979"/>
                </a:lnTo>
                <a:lnTo>
                  <a:pt x="62306" y="198247"/>
                </a:lnTo>
                <a:lnTo>
                  <a:pt x="32397" y="198247"/>
                </a:lnTo>
                <a:lnTo>
                  <a:pt x="19459" y="200681"/>
                </a:lnTo>
                <a:lnTo>
                  <a:pt x="9197" y="207438"/>
                </a:lnTo>
                <a:lnTo>
                  <a:pt x="2436" y="217695"/>
                </a:lnTo>
                <a:lnTo>
                  <a:pt x="0" y="230631"/>
                </a:lnTo>
                <a:lnTo>
                  <a:pt x="0" y="274193"/>
                </a:lnTo>
                <a:lnTo>
                  <a:pt x="2436" y="287381"/>
                </a:lnTo>
                <a:lnTo>
                  <a:pt x="9197" y="298069"/>
                </a:lnTo>
                <a:lnTo>
                  <a:pt x="19459" y="305232"/>
                </a:lnTo>
                <a:lnTo>
                  <a:pt x="32397" y="307848"/>
                </a:lnTo>
                <a:lnTo>
                  <a:pt x="62306" y="307848"/>
                </a:lnTo>
                <a:lnTo>
                  <a:pt x="65915" y="318115"/>
                </a:lnTo>
                <a:lnTo>
                  <a:pt x="69534" y="327961"/>
                </a:lnTo>
                <a:lnTo>
                  <a:pt x="69645" y="328263"/>
                </a:lnTo>
                <a:lnTo>
                  <a:pt x="74077" y="338173"/>
                </a:lnTo>
                <a:lnTo>
                  <a:pt x="79794" y="347725"/>
                </a:lnTo>
                <a:lnTo>
                  <a:pt x="58597" y="367664"/>
                </a:lnTo>
                <a:lnTo>
                  <a:pt x="51582" y="378567"/>
                </a:lnTo>
                <a:lnTo>
                  <a:pt x="49244" y="391350"/>
                </a:lnTo>
                <a:lnTo>
                  <a:pt x="51582" y="404133"/>
                </a:lnTo>
                <a:lnTo>
                  <a:pt x="89763" y="446277"/>
                </a:lnTo>
                <a:lnTo>
                  <a:pt x="113423" y="455549"/>
                </a:lnTo>
                <a:lnTo>
                  <a:pt x="119939" y="454975"/>
                </a:lnTo>
                <a:lnTo>
                  <a:pt x="126211" y="453247"/>
                </a:lnTo>
                <a:lnTo>
                  <a:pt x="132013" y="450351"/>
                </a:lnTo>
                <a:lnTo>
                  <a:pt x="137121" y="446277"/>
                </a:lnTo>
                <a:lnTo>
                  <a:pt x="157060" y="426338"/>
                </a:lnTo>
                <a:lnTo>
                  <a:pt x="433703" y="426338"/>
                </a:lnTo>
                <a:lnTo>
                  <a:pt x="444969" y="415036"/>
                </a:lnTo>
                <a:lnTo>
                  <a:pt x="451999" y="404133"/>
                </a:lnTo>
                <a:lnTo>
                  <a:pt x="454342" y="391350"/>
                </a:lnTo>
                <a:lnTo>
                  <a:pt x="451999" y="378567"/>
                </a:lnTo>
                <a:lnTo>
                  <a:pt x="444969" y="367664"/>
                </a:lnTo>
                <a:lnTo>
                  <a:pt x="437476" y="360172"/>
                </a:lnTo>
                <a:lnTo>
                  <a:pt x="254266" y="360172"/>
                </a:lnTo>
                <a:lnTo>
                  <a:pt x="211365" y="351657"/>
                </a:lnTo>
                <a:lnTo>
                  <a:pt x="176531" y="328437"/>
                </a:lnTo>
                <a:lnTo>
                  <a:pt x="153148" y="294003"/>
                </a:lnTo>
                <a:lnTo>
                  <a:pt x="144602" y="251841"/>
                </a:lnTo>
                <a:lnTo>
                  <a:pt x="153148" y="208924"/>
                </a:lnTo>
                <a:lnTo>
                  <a:pt x="176531" y="174069"/>
                </a:lnTo>
                <a:lnTo>
                  <a:pt x="211365" y="150667"/>
                </a:lnTo>
                <a:lnTo>
                  <a:pt x="254266" y="142112"/>
                </a:lnTo>
                <a:lnTo>
                  <a:pt x="438746" y="142112"/>
                </a:lnTo>
                <a:lnTo>
                  <a:pt x="444969" y="135889"/>
                </a:lnTo>
                <a:lnTo>
                  <a:pt x="451999" y="124987"/>
                </a:lnTo>
                <a:lnTo>
                  <a:pt x="454342" y="112204"/>
                </a:lnTo>
                <a:lnTo>
                  <a:pt x="451999" y="99421"/>
                </a:lnTo>
                <a:lnTo>
                  <a:pt x="444969" y="88518"/>
                </a:lnTo>
                <a:lnTo>
                  <a:pt x="436194" y="79756"/>
                </a:lnTo>
                <a:lnTo>
                  <a:pt x="157060" y="79756"/>
                </a:lnTo>
                <a:lnTo>
                  <a:pt x="137121" y="59817"/>
                </a:lnTo>
                <a:lnTo>
                  <a:pt x="132013" y="55743"/>
                </a:lnTo>
                <a:lnTo>
                  <a:pt x="126211" y="52847"/>
                </a:lnTo>
                <a:lnTo>
                  <a:pt x="120162" y="51181"/>
                </a:lnTo>
                <a:close/>
              </a:path>
              <a:path w="504825" h="504825">
                <a:moveTo>
                  <a:pt x="433703" y="426338"/>
                </a:moveTo>
                <a:lnTo>
                  <a:pt x="347764" y="426338"/>
                </a:lnTo>
                <a:lnTo>
                  <a:pt x="373951" y="452500"/>
                </a:lnTo>
                <a:lnTo>
                  <a:pt x="382333" y="455549"/>
                </a:lnTo>
                <a:lnTo>
                  <a:pt x="399186" y="455549"/>
                </a:lnTo>
                <a:lnTo>
                  <a:pt x="407581" y="452500"/>
                </a:lnTo>
                <a:lnTo>
                  <a:pt x="433703" y="426338"/>
                </a:lnTo>
                <a:close/>
              </a:path>
              <a:path w="504825" h="504825">
                <a:moveTo>
                  <a:pt x="438746" y="142112"/>
                </a:moveTo>
                <a:lnTo>
                  <a:pt x="254266" y="142112"/>
                </a:lnTo>
                <a:lnTo>
                  <a:pt x="296451" y="150667"/>
                </a:lnTo>
                <a:lnTo>
                  <a:pt x="330925" y="174069"/>
                </a:lnTo>
                <a:lnTo>
                  <a:pt x="354180" y="208924"/>
                </a:lnTo>
                <a:lnTo>
                  <a:pt x="362712" y="251841"/>
                </a:lnTo>
                <a:lnTo>
                  <a:pt x="354007" y="293467"/>
                </a:lnTo>
                <a:lnTo>
                  <a:pt x="330463" y="327961"/>
                </a:lnTo>
                <a:lnTo>
                  <a:pt x="295932" y="351478"/>
                </a:lnTo>
                <a:lnTo>
                  <a:pt x="254266" y="360172"/>
                </a:lnTo>
                <a:lnTo>
                  <a:pt x="437476" y="360172"/>
                </a:lnTo>
                <a:lnTo>
                  <a:pt x="425030" y="347725"/>
                </a:lnTo>
                <a:lnTo>
                  <a:pt x="430205" y="338173"/>
                </a:lnTo>
                <a:lnTo>
                  <a:pt x="434604" y="328437"/>
                </a:lnTo>
                <a:lnTo>
                  <a:pt x="438693" y="318115"/>
                </a:lnTo>
                <a:lnTo>
                  <a:pt x="442468" y="307848"/>
                </a:lnTo>
                <a:lnTo>
                  <a:pt x="472427" y="307848"/>
                </a:lnTo>
                <a:lnTo>
                  <a:pt x="485365" y="305232"/>
                </a:lnTo>
                <a:lnTo>
                  <a:pt x="495627" y="298069"/>
                </a:lnTo>
                <a:lnTo>
                  <a:pt x="502388" y="287381"/>
                </a:lnTo>
                <a:lnTo>
                  <a:pt x="504825" y="274193"/>
                </a:lnTo>
                <a:lnTo>
                  <a:pt x="504825" y="230631"/>
                </a:lnTo>
                <a:lnTo>
                  <a:pt x="502038" y="216961"/>
                </a:lnTo>
                <a:lnTo>
                  <a:pt x="494693" y="206327"/>
                </a:lnTo>
                <a:lnTo>
                  <a:pt x="484315" y="199431"/>
                </a:lnTo>
                <a:lnTo>
                  <a:pt x="472427" y="196976"/>
                </a:lnTo>
                <a:lnTo>
                  <a:pt x="442468" y="196976"/>
                </a:lnTo>
                <a:lnTo>
                  <a:pt x="438693" y="186511"/>
                </a:lnTo>
                <a:lnTo>
                  <a:pt x="434682" y="175926"/>
                </a:lnTo>
                <a:lnTo>
                  <a:pt x="430205" y="165580"/>
                </a:lnTo>
                <a:lnTo>
                  <a:pt x="425030" y="155829"/>
                </a:lnTo>
                <a:lnTo>
                  <a:pt x="438746" y="142112"/>
                </a:lnTo>
                <a:close/>
              </a:path>
              <a:path w="504825" h="504825">
                <a:moveTo>
                  <a:pt x="274205" y="0"/>
                </a:moveTo>
                <a:lnTo>
                  <a:pt x="230619" y="0"/>
                </a:lnTo>
                <a:lnTo>
                  <a:pt x="217651" y="2454"/>
                </a:lnTo>
                <a:lnTo>
                  <a:pt x="207375" y="9350"/>
                </a:lnTo>
                <a:lnTo>
                  <a:pt x="200608" y="19984"/>
                </a:lnTo>
                <a:lnTo>
                  <a:pt x="198170" y="33655"/>
                </a:lnTo>
                <a:lnTo>
                  <a:pt x="198170" y="62356"/>
                </a:lnTo>
                <a:lnTo>
                  <a:pt x="187195" y="66111"/>
                </a:lnTo>
                <a:lnTo>
                  <a:pt x="176687" y="70104"/>
                </a:lnTo>
                <a:lnTo>
                  <a:pt x="166643" y="74572"/>
                </a:lnTo>
                <a:lnTo>
                  <a:pt x="157060" y="79756"/>
                </a:lnTo>
                <a:lnTo>
                  <a:pt x="436194" y="79756"/>
                </a:lnTo>
                <a:lnTo>
                  <a:pt x="435050" y="78612"/>
                </a:lnTo>
                <a:lnTo>
                  <a:pt x="347764" y="78612"/>
                </a:lnTo>
                <a:lnTo>
                  <a:pt x="338003" y="72892"/>
                </a:lnTo>
                <a:lnTo>
                  <a:pt x="327661" y="68468"/>
                </a:lnTo>
                <a:lnTo>
                  <a:pt x="306616" y="61087"/>
                </a:lnTo>
                <a:lnTo>
                  <a:pt x="306616" y="33655"/>
                </a:lnTo>
                <a:lnTo>
                  <a:pt x="304184" y="20520"/>
                </a:lnTo>
                <a:lnTo>
                  <a:pt x="297430" y="9826"/>
                </a:lnTo>
                <a:lnTo>
                  <a:pt x="287167" y="2633"/>
                </a:lnTo>
                <a:lnTo>
                  <a:pt x="274205" y="0"/>
                </a:lnTo>
                <a:close/>
              </a:path>
              <a:path w="504825" h="504825">
                <a:moveTo>
                  <a:pt x="399186" y="48006"/>
                </a:moveTo>
                <a:lnTo>
                  <a:pt x="382333" y="48006"/>
                </a:lnTo>
                <a:lnTo>
                  <a:pt x="373951" y="51181"/>
                </a:lnTo>
                <a:lnTo>
                  <a:pt x="367703" y="57404"/>
                </a:lnTo>
                <a:lnTo>
                  <a:pt x="347764" y="78612"/>
                </a:lnTo>
                <a:lnTo>
                  <a:pt x="435050" y="78612"/>
                </a:lnTo>
                <a:lnTo>
                  <a:pt x="407581" y="51181"/>
                </a:lnTo>
                <a:lnTo>
                  <a:pt x="399186" y="48006"/>
                </a:lnTo>
                <a:close/>
              </a:path>
              <a:path w="504825" h="504825">
                <a:moveTo>
                  <a:pt x="113423" y="50545"/>
                </a:moveTo>
                <a:lnTo>
                  <a:pt x="106233" y="51181"/>
                </a:lnTo>
                <a:lnTo>
                  <a:pt x="120638" y="51181"/>
                </a:lnTo>
                <a:lnTo>
                  <a:pt x="113423" y="50545"/>
                </a:lnTo>
                <a:close/>
              </a:path>
            </a:pathLst>
          </a:custGeom>
          <a:solidFill>
            <a:srgbClr val="006755"/>
          </a:solidFill>
        </p:spPr>
        <p:txBody>
          <a:bodyPr wrap="square" lIns="0" tIns="0" rIns="0" bIns="0" rtlCol="0"/>
          <a:lstStyle/>
          <a:p/>
        </p:txBody>
      </p:sp>
      <p:sp>
        <p:nvSpPr>
          <p:cNvPr id="8" name="object 8" descr=""/>
          <p:cNvSpPr txBox="1">
            <a:spLocks noGrp="1"/>
          </p:cNvSpPr>
          <p:nvPr>
            <p:ph type="sldNum" idx="7" sz="quarter"/>
          </p:nvPr>
        </p:nvSpPr>
        <p:spPr>
          <a:prstGeom prst="rect"/>
        </p:spPr>
        <p:txBody>
          <a:bodyPr wrap="square" lIns="0" tIns="14604" rIns="0" bIns="0" rtlCol="0" vert="horz">
            <a:spAutoFit/>
          </a:bodyPr>
          <a:lstStyle/>
          <a:p>
            <a:pPr marL="33020">
              <a:lnSpc>
                <a:spcPct val="100000"/>
              </a:lnSpc>
              <a:spcBef>
                <a:spcPts val="114"/>
              </a:spcBef>
            </a:pPr>
            <a:r>
              <a:rPr dirty="0" spc="120"/>
              <a:t>49</a:t>
            </a:r>
          </a:p>
        </p:txBody>
      </p:sp>
      <p:sp>
        <p:nvSpPr>
          <p:cNvPr id="9" name="object 9"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a39f8ccf9a814df7" cstate="print"/>
          <a:stretch>
            <a:fillRect/>
          </a:stretch>
        </p:blipFill>
        <p:spPr>
          <a:xfrm>
            <a:off x="1333500" y="685800"/>
            <a:ext cx="9525000" cy="5486400"/>
          </a:xfrm>
          <a:prstGeom prst="rect">
            <a:avLst/>
          </a:prstGeom>
        </p:spPr>
      </p:pic>
      <p:pic>
        <p:nvPicPr>
          <p:cNvPr id="3" name="object 3" descr=""/>
          <p:cNvPicPr/>
          <p:nvPr/>
        </p:nvPicPr>
        <p:blipFill>
          <a:blip r:embed="R3a5012da2f804ed1" cstate="print"/>
          <a:stretch>
            <a:fillRect/>
          </a:stretch>
        </p:blipFill>
        <p:spPr>
          <a:xfrm>
            <a:off x="150957" y="6266301"/>
            <a:ext cx="1056982" cy="446793"/>
          </a:xfrm>
          <a:prstGeom prst="rect">
            <a:avLst/>
          </a:prstGeom>
        </p:spPr>
      </p:pic>
      <p:sp>
        <p:nvSpPr>
          <p:cNvPr id="4" name="object 4" descr=""/>
          <p:cNvSpPr txBox="1"/>
          <p:nvPr/>
        </p:nvSpPr>
        <p:spPr>
          <a:xfrm>
            <a:off x="644637" y="1477726"/>
            <a:ext cx="431800" cy="4009813"/>
          </a:xfrm>
          <a:prstGeom prst="rect">
            <a:avLst/>
          </a:prstGeom>
        </p:spPr>
        <p:txBody>
          <a:bodyPr wrap="square" lIns="0" tIns="10795" rIns="0" bIns="0" rtlCol="0" vert="vert270">
            <a:spAutoFit/>
          </a:bodyPr>
          <a:lstStyle/>
          <a:p>
            <a:pPr marL="12700">
              <a:lnSpc>
                <a:spcPct val="100000"/>
              </a:lnSpc>
              <a:spcBef>
                <a:spcPts val="85"/>
              </a:spcBef>
            </a:pPr>
            <a:r>
              <a:rPr dirty="0" sz="2400" spc="-10" b="1">
                <a:solidFill>
                  <a:srgbClr val="1F252C"/>
                </a:solidFill>
                <a:latin typeface="Century Gothic"/>
                <a:cs typeface="Century Gothic"/>
              </a:rPr>
              <a:t>Data</a:t>
            </a:r>
            <a:r>
              <a:rPr dirty="0" sz="2400" spc="75" b="1">
                <a:solidFill>
                  <a:srgbClr val="1F252C"/>
                </a:solidFill>
                <a:latin typeface="Century Gothic"/>
                <a:cs typeface="Century Gothic"/>
              </a:rPr>
              <a:t> </a:t>
            </a:r>
            <a:r>
              <a:rPr dirty="0" sz="2400" b="1">
                <a:solidFill>
                  <a:srgbClr val="1F252C"/>
                </a:solidFill>
                <a:latin typeface="Century Gothic"/>
                <a:cs typeface="Century Gothic"/>
              </a:rPr>
              <a:t>Utilized</a:t>
            </a:r>
            <a:r>
              <a:rPr dirty="0" sz="2400" spc="5" b="1">
                <a:solidFill>
                  <a:srgbClr val="1F252C"/>
                </a:solidFill>
                <a:latin typeface="Century Gothic"/>
                <a:cs typeface="Century Gothic"/>
              </a:rPr>
              <a:t> </a:t>
            </a:r>
            <a:r>
              <a:rPr dirty="0" sz="2400" spc="70" b="1">
                <a:solidFill>
                  <a:srgbClr val="1F252C"/>
                </a:solidFill>
                <a:latin typeface="Century Gothic"/>
                <a:cs typeface="Century Gothic"/>
              </a:rPr>
              <a:t>to</a:t>
            </a:r>
            <a:r>
              <a:rPr dirty="0" sz="2400" spc="15" b="1">
                <a:solidFill>
                  <a:srgbClr val="1F252C"/>
                </a:solidFill>
                <a:latin typeface="Century Gothic"/>
                <a:cs typeface="Century Gothic"/>
              </a:rPr>
              <a:t> </a:t>
            </a:r>
            <a:r>
              <a:rPr dirty="0" sz="2400" b="1">
                <a:solidFill>
                  <a:srgbClr val="1F252C"/>
                </a:solidFill>
                <a:latin typeface="Century Gothic"/>
                <a:cs typeface="Century Gothic"/>
              </a:rPr>
              <a:t>Inform</a:t>
            </a:r>
            <a:r>
              <a:rPr dirty="0" sz="2400" spc="15" b="1">
                <a:solidFill>
                  <a:srgbClr val="1F252C"/>
                </a:solidFill>
                <a:latin typeface="Century Gothic"/>
                <a:cs typeface="Century Gothic"/>
              </a:rPr>
              <a:t> </a:t>
            </a:r>
            <a:r>
              <a:rPr dirty="0" sz="2400" spc="35" b="1">
                <a:solidFill>
                  <a:srgbClr val="1F252C"/>
                </a:solidFill>
                <a:latin typeface="Century Gothic"/>
                <a:cs typeface="Century Gothic"/>
              </a:rPr>
              <a:t>Risk</a:t>
            </a:r>
            <a:endParaRPr sz="2400">
              <a:latin typeface="Century Gothic"/>
              <a:cs typeface="Century Gothic"/>
            </a:endParaRPr>
          </a:p>
        </p:txBody>
      </p:sp>
      <p:grpSp>
        <p:nvGrpSpPr>
          <p:cNvPr id="5" name="object 5" descr=""/>
          <p:cNvGrpSpPr/>
          <p:nvPr/>
        </p:nvGrpSpPr>
        <p:grpSpPr>
          <a:xfrm>
            <a:off x="1447800" y="685800"/>
            <a:ext cx="9321800" cy="5422900"/>
            <a:chOff x="1447800" y="685800"/>
            <a:chExt cx="9321800" cy="5422900"/>
          </a:xfrm>
        </p:grpSpPr>
        <p:sp>
          <p:nvSpPr>
            <p:cNvPr id="6" name="object 6" descr=""/>
            <p:cNvSpPr/>
            <p:nvPr/>
          </p:nvSpPr>
          <p:spPr>
            <a:xfrm>
              <a:off x="8978900" y="1193800"/>
              <a:ext cx="1765300" cy="4889500"/>
            </a:xfrm>
            <a:custGeom>
              <a:avLst/>
              <a:gdLst/>
              <a:ahLst/>
              <a:cxnLst/>
              <a:rect l="l" t="t" r="r" b="b"/>
              <a:pathLst>
                <a:path w="1323975" h="3667125">
                  <a:moveTo>
                    <a:pt x="0" y="3667125"/>
                  </a:moveTo>
                  <a:lnTo>
                    <a:pt x="1323975" y="3667125"/>
                  </a:lnTo>
                  <a:lnTo>
                    <a:pt x="1323975" y="0"/>
                  </a:lnTo>
                  <a:lnTo>
                    <a:pt x="0" y="0"/>
                  </a:lnTo>
                  <a:lnTo>
                    <a:pt x="0" y="3667125"/>
                  </a:lnTo>
                  <a:close/>
                </a:path>
              </a:pathLst>
            </a:custGeom>
            <a:ln w="38100">
              <a:solidFill>
                <a:srgbClr val="C00000"/>
              </a:solidFill>
            </a:ln>
          </p:spPr>
          <p:txBody>
            <a:bodyPr wrap="square" lIns="0" tIns="0" rIns="0" bIns="0" rtlCol="0"/>
            <a:lstStyle/>
            <a:p/>
          </p:txBody>
        </p:sp>
        <p:sp>
          <p:nvSpPr>
            <p:cNvPr id="7" name="object 7" descr=""/>
            <p:cNvSpPr/>
            <p:nvPr/>
          </p:nvSpPr>
          <p:spPr>
            <a:xfrm>
              <a:off x="1447800" y="685798"/>
              <a:ext cx="9296400" cy="5397500"/>
            </a:xfrm>
            <a:custGeom>
              <a:avLst/>
              <a:gdLst/>
              <a:ahLst/>
              <a:cxnLst/>
              <a:rect l="l" t="t" r="r" b="b"/>
              <a:pathLst>
                <a:path w="6972300" h="4048125">
                  <a:moveTo>
                    <a:pt x="6972300" y="0"/>
                  </a:moveTo>
                  <a:lnTo>
                    <a:pt x="0" y="0"/>
                  </a:lnTo>
                  <a:lnTo>
                    <a:pt x="0" y="381000"/>
                  </a:lnTo>
                  <a:lnTo>
                    <a:pt x="9525" y="381000"/>
                  </a:lnTo>
                  <a:lnTo>
                    <a:pt x="9525" y="4048125"/>
                  </a:lnTo>
                  <a:lnTo>
                    <a:pt x="923925" y="4048125"/>
                  </a:lnTo>
                  <a:lnTo>
                    <a:pt x="5648325" y="4048125"/>
                  </a:lnTo>
                  <a:lnTo>
                    <a:pt x="5648325" y="381000"/>
                  </a:lnTo>
                  <a:lnTo>
                    <a:pt x="6972300" y="381000"/>
                  </a:lnTo>
                  <a:lnTo>
                    <a:pt x="6972300" y="0"/>
                  </a:lnTo>
                  <a:close/>
                </a:path>
              </a:pathLst>
            </a:custGeom>
            <a:solidFill>
              <a:srgbClr val="828282">
                <a:alpha val="48626"/>
              </a:srgbClr>
            </a:solidFill>
          </p:spPr>
          <p:txBody>
            <a:bodyPr wrap="square" lIns="0" tIns="0" rIns="0" bIns="0" rtlCol="0"/>
            <a:lstStyle/>
            <a:p/>
          </p:txBody>
        </p:sp>
      </p:grpSp>
      <p:sp>
        <p:nvSpPr>
          <p:cNvPr id="8" name="object 8" descr=""/>
          <p:cNvSpPr txBox="1"/>
          <p:nvPr/>
        </p:nvSpPr>
        <p:spPr>
          <a:xfrm>
            <a:off x="5201920" y="159596"/>
            <a:ext cx="1794933" cy="354753"/>
          </a:xfrm>
          <a:prstGeom prst="rect">
            <a:avLst/>
          </a:prstGeom>
        </p:spPr>
        <p:txBody>
          <a:bodyPr wrap="square" lIns="0" tIns="15875" rIns="0" bIns="0" rtlCol="0" vert="horz">
            <a:spAutoFit/>
          </a:bodyPr>
          <a:lstStyle/>
          <a:p>
            <a:pPr marL="12700">
              <a:lnSpc>
                <a:spcPct val="100000"/>
              </a:lnSpc>
              <a:spcBef>
                <a:spcPts val="125"/>
              </a:spcBef>
            </a:pPr>
            <a:r>
              <a:rPr dirty="0" sz="2066" spc="-130">
                <a:solidFill>
                  <a:srgbClr val="C00000"/>
                </a:solidFill>
                <a:latin typeface="Arial Black"/>
                <a:cs typeface="Arial Black"/>
              </a:rPr>
              <a:t>QUALITATIVE</a:t>
            </a:r>
            <a:endParaRPr sz="2066">
              <a:latin typeface="Arial Black"/>
              <a:cs typeface="Arial Black"/>
            </a:endParaRPr>
          </a:p>
        </p:txBody>
      </p:sp>
      <p:sp>
        <p:nvSpPr>
          <p:cNvPr id="9" name="object 9" descr=""/>
          <p:cNvSpPr txBox="1">
            <a:spLocks noGrp="1"/>
          </p:cNvSpPr>
          <p:nvPr>
            <p:ph type="sldNum" idx="7" sz="quarter"/>
          </p:nvPr>
        </p:nvSpPr>
        <p:spPr>
          <a:prstGeom prst="rect"/>
        </p:spPr>
        <p:txBody>
          <a:bodyPr wrap="square" lIns="0" tIns="14604" rIns="0" bIns="0" rtlCol="0" vert="horz">
            <a:spAutoFit/>
          </a:bodyPr>
          <a:lstStyle/>
          <a:p>
            <a:pPr marL="33020">
              <a:lnSpc>
                <a:spcPct val="100000"/>
              </a:lnSpc>
              <a:spcBef>
                <a:spcPts val="114"/>
              </a:spcBef>
            </a:pPr>
            <a:r>
              <a:rPr dirty="0" spc="120"/>
              <a:t>50</a:t>
            </a:r>
          </a:p>
        </p:txBody>
      </p:sp>
      <p:sp>
        <p:nvSpPr>
          <p:cNvPr id="10" name="object 10"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a:t>HVA</a:t>
            </a:r>
            <a:r>
              <a:rPr dirty="0" sz="4000" spc="-70"/>
              <a:t> </a:t>
            </a:r>
            <a:r>
              <a:rPr dirty="0" sz="4000"/>
              <a:t>Stakeholder</a:t>
            </a:r>
            <a:r>
              <a:rPr dirty="0" sz="4000" spc="-130"/>
              <a:t> </a:t>
            </a:r>
            <a:r>
              <a:rPr dirty="0" sz="4000" spc="45"/>
              <a:t>Survey</a:t>
            </a:r>
            <a:endParaRPr sz="4000"/>
          </a:p>
        </p:txBody>
      </p:sp>
      <p:sp>
        <p:nvSpPr>
          <p:cNvPr id="3" name="object 3"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grpSp>
        <p:nvGrpSpPr>
          <p:cNvPr id="4" name="object 4" descr=""/>
          <p:cNvGrpSpPr/>
          <p:nvPr/>
        </p:nvGrpSpPr>
        <p:grpSpPr>
          <a:xfrm>
            <a:off x="150957" y="2146300"/>
            <a:ext cx="11088793" cy="4566920"/>
            <a:chOff x="150957" y="2146300"/>
            <a:chExt cx="11088793" cy="4566920"/>
          </a:xfrm>
        </p:grpSpPr>
        <p:pic>
          <p:nvPicPr>
            <p:cNvPr id="5" name="object 5" descr=""/>
            <p:cNvPicPr/>
            <p:nvPr/>
          </p:nvPicPr>
          <p:blipFill>
            <a:blip r:embed="Rd105c27d31ce4f2e" cstate="print"/>
            <a:stretch>
              <a:fillRect/>
            </a:stretch>
          </p:blipFill>
          <p:spPr>
            <a:xfrm>
              <a:off x="150957" y="6266301"/>
              <a:ext cx="1056982" cy="446793"/>
            </a:xfrm>
            <a:prstGeom prst="rect">
              <a:avLst/>
            </a:prstGeom>
          </p:spPr>
        </p:pic>
        <p:pic>
          <p:nvPicPr>
            <p:cNvPr id="6" name="object 6" descr=""/>
            <p:cNvPicPr/>
            <p:nvPr/>
          </p:nvPicPr>
          <p:blipFill>
            <a:blip r:embed="Reeb1ea30ab094842" cstate="print"/>
            <a:stretch>
              <a:fillRect/>
            </a:stretch>
          </p:blipFill>
          <p:spPr>
            <a:xfrm>
              <a:off x="952500" y="2146300"/>
              <a:ext cx="10287000" cy="4064000"/>
            </a:xfrm>
            <a:prstGeom prst="rect">
              <a:avLst/>
            </a:prstGeom>
          </p:spPr>
        </p:pic>
      </p:grpSp>
      <p:sp>
        <p:nvSpPr>
          <p:cNvPr id="7" name="object 7" descr=""/>
          <p:cNvSpPr txBox="1"/>
          <p:nvPr/>
        </p:nvSpPr>
        <p:spPr>
          <a:xfrm>
            <a:off x="952500" y="1587500"/>
            <a:ext cx="5105400" cy="520700"/>
          </a:xfrm>
          <a:prstGeom prst="rect">
            <a:avLst/>
          </a:prstGeom>
          <a:solidFill>
            <a:srgbClr val="383838"/>
          </a:solidFill>
        </p:spPr>
        <p:txBody>
          <a:bodyPr wrap="square" lIns="0" tIns="80010" rIns="0" bIns="0" rtlCol="0" vert="horz">
            <a:spAutoFit/>
          </a:bodyPr>
          <a:lstStyle/>
          <a:p>
            <a:pPr algn="ctr" marL="3175">
              <a:lnSpc>
                <a:spcPct val="100000"/>
              </a:lnSpc>
              <a:spcBef>
                <a:spcPts val="630"/>
              </a:spcBef>
            </a:pPr>
            <a:r>
              <a:rPr dirty="0" sz="2000">
                <a:solidFill>
                  <a:srgbClr val="FFFFFF"/>
                </a:solidFill>
                <a:latin typeface="Arial"/>
                <a:cs typeface="Arial"/>
              </a:rPr>
              <a:t>Internal</a:t>
            </a:r>
            <a:r>
              <a:rPr dirty="0" sz="2000" spc="-75">
                <a:solidFill>
                  <a:srgbClr val="FFFFFF"/>
                </a:solidFill>
                <a:latin typeface="Arial"/>
                <a:cs typeface="Arial"/>
              </a:rPr>
              <a:t> </a:t>
            </a:r>
            <a:r>
              <a:rPr dirty="0" sz="2000">
                <a:solidFill>
                  <a:srgbClr val="FFFFFF"/>
                </a:solidFill>
                <a:latin typeface="Arial"/>
                <a:cs typeface="Arial"/>
              </a:rPr>
              <a:t>Response</a:t>
            </a:r>
            <a:r>
              <a:rPr dirty="0" sz="2000" spc="-100">
                <a:solidFill>
                  <a:srgbClr val="FFFFFF"/>
                </a:solidFill>
                <a:latin typeface="Arial"/>
                <a:cs typeface="Arial"/>
              </a:rPr>
              <a:t> </a:t>
            </a:r>
            <a:r>
              <a:rPr dirty="0" sz="2000" spc="-10">
                <a:solidFill>
                  <a:srgbClr val="FFFFFF"/>
                </a:solidFill>
                <a:latin typeface="Arial"/>
                <a:cs typeface="Arial"/>
              </a:rPr>
              <a:t>Capabilities</a:t>
            </a:r>
            <a:endParaRPr sz="2000">
              <a:latin typeface="Arial"/>
              <a:cs typeface="Arial"/>
            </a:endParaRPr>
          </a:p>
        </p:txBody>
      </p:sp>
      <p:sp>
        <p:nvSpPr>
          <p:cNvPr id="9" name="object 9" descr=""/>
          <p:cNvSpPr txBox="1">
            <a:spLocks noGrp="1"/>
          </p:cNvSpPr>
          <p:nvPr>
            <p:ph type="sldNum" idx="7" sz="quarter"/>
          </p:nvPr>
        </p:nvSpPr>
        <p:spPr>
          <a:prstGeom prst="rect"/>
        </p:spPr>
        <p:txBody>
          <a:bodyPr wrap="square" lIns="0" tIns="14604" rIns="0" bIns="0" rtlCol="0" vert="horz">
            <a:spAutoFit/>
          </a:bodyPr>
          <a:lstStyle/>
          <a:p>
            <a:pPr marL="33020">
              <a:lnSpc>
                <a:spcPct val="100000"/>
              </a:lnSpc>
              <a:spcBef>
                <a:spcPts val="114"/>
              </a:spcBef>
            </a:pPr>
            <a:r>
              <a:rPr dirty="0" spc="120"/>
              <a:t>51</a:t>
            </a:r>
          </a:p>
        </p:txBody>
      </p:sp>
      <p:sp>
        <p:nvSpPr>
          <p:cNvPr id="10" name="object 10"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8" name="object 8" descr=""/>
          <p:cNvSpPr txBox="1"/>
          <p:nvPr/>
        </p:nvSpPr>
        <p:spPr>
          <a:xfrm>
            <a:off x="6134100" y="1587500"/>
            <a:ext cx="5092700" cy="520700"/>
          </a:xfrm>
          <a:prstGeom prst="rect">
            <a:avLst/>
          </a:prstGeom>
          <a:solidFill>
            <a:srgbClr val="383838"/>
          </a:solidFill>
        </p:spPr>
        <p:txBody>
          <a:bodyPr wrap="square" lIns="0" tIns="80010" rIns="0" bIns="0" rtlCol="0" vert="horz">
            <a:spAutoFit/>
          </a:bodyPr>
          <a:lstStyle/>
          <a:p>
            <a:pPr algn="ctr" marL="15240">
              <a:lnSpc>
                <a:spcPct val="100000"/>
              </a:lnSpc>
              <a:spcBef>
                <a:spcPts val="630"/>
              </a:spcBef>
            </a:pPr>
            <a:r>
              <a:rPr dirty="0" sz="2000">
                <a:solidFill>
                  <a:srgbClr val="FFFFFF"/>
                </a:solidFill>
                <a:latin typeface="Arial"/>
                <a:cs typeface="Arial"/>
              </a:rPr>
              <a:t>Reliance</a:t>
            </a:r>
            <a:r>
              <a:rPr dirty="0" sz="2000" spc="-15">
                <a:solidFill>
                  <a:srgbClr val="FFFFFF"/>
                </a:solidFill>
                <a:latin typeface="Arial"/>
                <a:cs typeface="Arial"/>
              </a:rPr>
              <a:t> </a:t>
            </a:r>
            <a:r>
              <a:rPr dirty="0" sz="2000">
                <a:solidFill>
                  <a:srgbClr val="FFFFFF"/>
                </a:solidFill>
                <a:latin typeface="Arial"/>
                <a:cs typeface="Arial"/>
              </a:rPr>
              <a:t>on</a:t>
            </a:r>
            <a:r>
              <a:rPr dirty="0" sz="2000" spc="-20">
                <a:solidFill>
                  <a:srgbClr val="FFFFFF"/>
                </a:solidFill>
                <a:latin typeface="Arial"/>
                <a:cs typeface="Arial"/>
              </a:rPr>
              <a:t> </a:t>
            </a:r>
            <a:r>
              <a:rPr dirty="0" sz="2000">
                <a:solidFill>
                  <a:srgbClr val="FFFFFF"/>
                </a:solidFill>
                <a:latin typeface="Arial"/>
                <a:cs typeface="Arial"/>
              </a:rPr>
              <a:t>External</a:t>
            </a:r>
            <a:r>
              <a:rPr dirty="0" sz="2000" spc="-40">
                <a:solidFill>
                  <a:srgbClr val="FFFFFF"/>
                </a:solidFill>
                <a:latin typeface="Arial"/>
                <a:cs typeface="Arial"/>
              </a:rPr>
              <a:t> </a:t>
            </a:r>
            <a:r>
              <a:rPr dirty="0" sz="2000" spc="-10">
                <a:solidFill>
                  <a:srgbClr val="FFFFFF"/>
                </a:solidFill>
                <a:latin typeface="Arial"/>
                <a:cs typeface="Arial"/>
              </a:rPr>
              <a:t>Partnerships</a:t>
            </a:r>
            <a:endParaRPr sz="2000">
              <a:latin typeface="Arial"/>
              <a:cs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6510" rIns="0" bIns="0" rtlCol="0" vert="horz">
            <a:spAutoFit/>
          </a:bodyPr>
          <a:lstStyle/>
          <a:p>
            <a:pPr marL="12700">
              <a:lnSpc>
                <a:spcPct val="100000"/>
              </a:lnSpc>
              <a:spcBef>
                <a:spcPts val="130"/>
              </a:spcBef>
            </a:pPr>
            <a:r>
              <a:rPr dirty="0"/>
              <a:t>Improvement</a:t>
            </a:r>
            <a:r>
              <a:rPr dirty="0" spc="204"/>
              <a:t> </a:t>
            </a:r>
            <a:r>
              <a:rPr dirty="0" spc="45"/>
              <a:t>Checklist</a:t>
            </a:r>
          </a:p>
        </p:txBody>
      </p:sp>
      <p:pic>
        <p:nvPicPr>
          <p:cNvPr id="3" name="object 3" descr=""/>
          <p:cNvPicPr/>
          <p:nvPr/>
        </p:nvPicPr>
        <p:blipFill>
          <a:blip r:embed="R82fd2381e639456e" cstate="print"/>
          <a:stretch>
            <a:fillRect/>
          </a:stretch>
        </p:blipFill>
        <p:spPr>
          <a:xfrm>
            <a:off x="150957" y="6266301"/>
            <a:ext cx="1056982" cy="446793"/>
          </a:xfrm>
          <a:prstGeom prst="rect">
            <a:avLst/>
          </a:prstGeom>
        </p:spPr>
      </p:pic>
      <p:sp>
        <p:nvSpPr>
          <p:cNvPr id="4" name="object 4"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grpSp>
        <p:nvGrpSpPr>
          <p:cNvPr id="5" name="object 5" descr=""/>
          <p:cNvGrpSpPr/>
          <p:nvPr/>
        </p:nvGrpSpPr>
        <p:grpSpPr>
          <a:xfrm>
            <a:off x="2108200" y="5130800"/>
            <a:ext cx="7543800" cy="901700"/>
            <a:chOff x="2108200" y="5130800"/>
            <a:chExt cx="7543800" cy="901700"/>
          </a:xfrm>
        </p:grpSpPr>
        <p:sp>
          <p:nvSpPr>
            <p:cNvPr id="6" name="object 6" descr=""/>
            <p:cNvSpPr/>
            <p:nvPr/>
          </p:nvSpPr>
          <p:spPr>
            <a:xfrm>
              <a:off x="2882900" y="5270500"/>
              <a:ext cx="6769100" cy="647700"/>
            </a:xfrm>
            <a:custGeom>
              <a:avLst/>
              <a:gdLst/>
              <a:ahLst/>
              <a:cxnLst/>
              <a:rect l="l" t="t" r="r" b="b"/>
              <a:pathLst>
                <a:path w="5076825" h="485775">
                  <a:moveTo>
                    <a:pt x="4995799" y="0"/>
                  </a:moveTo>
                  <a:lnTo>
                    <a:pt x="81025" y="0"/>
                  </a:lnTo>
                  <a:lnTo>
                    <a:pt x="49452" y="6362"/>
                  </a:lnTo>
                  <a:lnTo>
                    <a:pt x="23701" y="23712"/>
                  </a:lnTo>
                  <a:lnTo>
                    <a:pt x="6355" y="49447"/>
                  </a:lnTo>
                  <a:lnTo>
                    <a:pt x="0" y="80962"/>
                  </a:lnTo>
                  <a:lnTo>
                    <a:pt x="0" y="404812"/>
                  </a:lnTo>
                  <a:lnTo>
                    <a:pt x="6355" y="436327"/>
                  </a:lnTo>
                  <a:lnTo>
                    <a:pt x="23701" y="462062"/>
                  </a:lnTo>
                  <a:lnTo>
                    <a:pt x="49452" y="479412"/>
                  </a:lnTo>
                  <a:lnTo>
                    <a:pt x="81025" y="485775"/>
                  </a:lnTo>
                  <a:lnTo>
                    <a:pt x="4995799" y="485775"/>
                  </a:lnTo>
                  <a:lnTo>
                    <a:pt x="5027372" y="479412"/>
                  </a:lnTo>
                  <a:lnTo>
                    <a:pt x="5053123" y="462062"/>
                  </a:lnTo>
                  <a:lnTo>
                    <a:pt x="5070469" y="436327"/>
                  </a:lnTo>
                  <a:lnTo>
                    <a:pt x="5076825" y="404812"/>
                  </a:lnTo>
                  <a:lnTo>
                    <a:pt x="5076825" y="80962"/>
                  </a:lnTo>
                  <a:lnTo>
                    <a:pt x="5070469" y="49447"/>
                  </a:lnTo>
                  <a:lnTo>
                    <a:pt x="5053123" y="23712"/>
                  </a:lnTo>
                  <a:lnTo>
                    <a:pt x="5027372" y="6362"/>
                  </a:lnTo>
                  <a:lnTo>
                    <a:pt x="4995799" y="0"/>
                  </a:lnTo>
                  <a:close/>
                </a:path>
              </a:pathLst>
            </a:custGeom>
            <a:solidFill>
              <a:srgbClr val="F1F1F1"/>
            </a:solidFill>
          </p:spPr>
          <p:txBody>
            <a:bodyPr wrap="square" lIns="0" tIns="0" rIns="0" bIns="0" rtlCol="0"/>
            <a:lstStyle/>
            <a:p/>
          </p:txBody>
        </p:sp>
        <p:sp>
          <p:nvSpPr>
            <p:cNvPr id="7" name="object 7" descr=""/>
            <p:cNvSpPr/>
            <p:nvPr/>
          </p:nvSpPr>
          <p:spPr>
            <a:xfrm>
              <a:off x="2108200" y="5130800"/>
              <a:ext cx="901700" cy="901700"/>
            </a:xfrm>
            <a:custGeom>
              <a:avLst/>
              <a:gdLst/>
              <a:ahLst/>
              <a:cxnLst/>
              <a:rect l="l" t="t" r="r" b="b"/>
              <a:pathLst>
                <a:path w="676275" h="676275">
                  <a:moveTo>
                    <a:pt x="338200" y="0"/>
                  </a:moveTo>
                  <a:lnTo>
                    <a:pt x="292302" y="3086"/>
                  </a:lnTo>
                  <a:lnTo>
                    <a:pt x="248282" y="12078"/>
                  </a:lnTo>
                  <a:lnTo>
                    <a:pt x="206543" y="26571"/>
                  </a:lnTo>
                  <a:lnTo>
                    <a:pt x="167489" y="46164"/>
                  </a:lnTo>
                  <a:lnTo>
                    <a:pt x="131522" y="70453"/>
                  </a:lnTo>
                  <a:lnTo>
                    <a:pt x="99044" y="99036"/>
                  </a:lnTo>
                  <a:lnTo>
                    <a:pt x="70458" y="131509"/>
                  </a:lnTo>
                  <a:lnTo>
                    <a:pt x="46166" y="167470"/>
                  </a:lnTo>
                  <a:lnTo>
                    <a:pt x="26572" y="206516"/>
                  </a:lnTo>
                  <a:lnTo>
                    <a:pt x="12078" y="248245"/>
                  </a:lnTo>
                  <a:lnTo>
                    <a:pt x="3086" y="292253"/>
                  </a:lnTo>
                  <a:lnTo>
                    <a:pt x="0" y="338137"/>
                  </a:lnTo>
                  <a:lnTo>
                    <a:pt x="3086" y="384021"/>
                  </a:lnTo>
                  <a:lnTo>
                    <a:pt x="12078" y="428029"/>
                  </a:lnTo>
                  <a:lnTo>
                    <a:pt x="26572" y="469758"/>
                  </a:lnTo>
                  <a:lnTo>
                    <a:pt x="46166" y="508804"/>
                  </a:lnTo>
                  <a:lnTo>
                    <a:pt x="70458" y="544765"/>
                  </a:lnTo>
                  <a:lnTo>
                    <a:pt x="99044" y="577238"/>
                  </a:lnTo>
                  <a:lnTo>
                    <a:pt x="131522" y="605821"/>
                  </a:lnTo>
                  <a:lnTo>
                    <a:pt x="167489" y="630110"/>
                  </a:lnTo>
                  <a:lnTo>
                    <a:pt x="206543" y="649703"/>
                  </a:lnTo>
                  <a:lnTo>
                    <a:pt x="248282" y="664196"/>
                  </a:lnTo>
                  <a:lnTo>
                    <a:pt x="292302" y="673188"/>
                  </a:lnTo>
                  <a:lnTo>
                    <a:pt x="338200" y="676275"/>
                  </a:lnTo>
                  <a:lnTo>
                    <a:pt x="384070" y="673188"/>
                  </a:lnTo>
                  <a:lnTo>
                    <a:pt x="428066" y="664196"/>
                  </a:lnTo>
                  <a:lnTo>
                    <a:pt x="469784" y="649703"/>
                  </a:lnTo>
                  <a:lnTo>
                    <a:pt x="508823" y="630110"/>
                  </a:lnTo>
                  <a:lnTo>
                    <a:pt x="544778" y="605821"/>
                  </a:lnTo>
                  <a:lnTo>
                    <a:pt x="577246" y="577238"/>
                  </a:lnTo>
                  <a:lnTo>
                    <a:pt x="605826" y="544765"/>
                  </a:lnTo>
                  <a:lnTo>
                    <a:pt x="630112" y="508804"/>
                  </a:lnTo>
                  <a:lnTo>
                    <a:pt x="649704" y="469758"/>
                  </a:lnTo>
                  <a:lnTo>
                    <a:pt x="664197" y="428029"/>
                  </a:lnTo>
                  <a:lnTo>
                    <a:pt x="673188" y="384021"/>
                  </a:lnTo>
                  <a:lnTo>
                    <a:pt x="676275" y="338137"/>
                  </a:lnTo>
                  <a:lnTo>
                    <a:pt x="673188" y="292253"/>
                  </a:lnTo>
                  <a:lnTo>
                    <a:pt x="664197" y="248245"/>
                  </a:lnTo>
                  <a:lnTo>
                    <a:pt x="649704" y="206516"/>
                  </a:lnTo>
                  <a:lnTo>
                    <a:pt x="630112" y="167470"/>
                  </a:lnTo>
                  <a:lnTo>
                    <a:pt x="605826" y="131509"/>
                  </a:lnTo>
                  <a:lnTo>
                    <a:pt x="577246" y="99036"/>
                  </a:lnTo>
                  <a:lnTo>
                    <a:pt x="544778" y="70453"/>
                  </a:lnTo>
                  <a:lnTo>
                    <a:pt x="508823" y="46164"/>
                  </a:lnTo>
                  <a:lnTo>
                    <a:pt x="469784" y="26571"/>
                  </a:lnTo>
                  <a:lnTo>
                    <a:pt x="428066" y="12078"/>
                  </a:lnTo>
                  <a:lnTo>
                    <a:pt x="384070" y="3086"/>
                  </a:lnTo>
                  <a:lnTo>
                    <a:pt x="338200" y="0"/>
                  </a:lnTo>
                  <a:close/>
                </a:path>
              </a:pathLst>
            </a:custGeom>
            <a:solidFill>
              <a:srgbClr val="F3EADF"/>
            </a:solidFill>
          </p:spPr>
          <p:txBody>
            <a:bodyPr wrap="square" lIns="0" tIns="0" rIns="0" bIns="0" rtlCol="0"/>
            <a:lstStyle/>
            <a:p/>
          </p:txBody>
        </p:sp>
      </p:grpSp>
      <p:grpSp>
        <p:nvGrpSpPr>
          <p:cNvPr id="8" name="object 8" descr=""/>
          <p:cNvGrpSpPr/>
          <p:nvPr/>
        </p:nvGrpSpPr>
        <p:grpSpPr>
          <a:xfrm>
            <a:off x="2108200" y="3937000"/>
            <a:ext cx="7543800" cy="889000"/>
            <a:chOff x="2108200" y="3937000"/>
            <a:chExt cx="7543800" cy="889000"/>
          </a:xfrm>
        </p:grpSpPr>
        <p:sp>
          <p:nvSpPr>
            <p:cNvPr id="9" name="object 9" descr=""/>
            <p:cNvSpPr/>
            <p:nvPr/>
          </p:nvSpPr>
          <p:spPr>
            <a:xfrm>
              <a:off x="2882900" y="40767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0" name="object 10" descr=""/>
            <p:cNvSpPr/>
            <p:nvPr/>
          </p:nvSpPr>
          <p:spPr>
            <a:xfrm>
              <a:off x="2108200" y="3937000"/>
              <a:ext cx="901700" cy="889000"/>
            </a:xfrm>
            <a:custGeom>
              <a:avLst/>
              <a:gdLst/>
              <a:ahLst/>
              <a:cxnLst/>
              <a:rect l="l" t="t" r="r" b="b"/>
              <a:pathLst>
                <a:path w="676275" h="666750">
                  <a:moveTo>
                    <a:pt x="338200" y="0"/>
                  </a:moveTo>
                  <a:lnTo>
                    <a:pt x="288216" y="3613"/>
                  </a:lnTo>
                  <a:lnTo>
                    <a:pt x="240511" y="14112"/>
                  </a:lnTo>
                  <a:lnTo>
                    <a:pt x="195609" y="30979"/>
                  </a:lnTo>
                  <a:lnTo>
                    <a:pt x="154032" y="53700"/>
                  </a:lnTo>
                  <a:lnTo>
                    <a:pt x="116302" y="81760"/>
                  </a:lnTo>
                  <a:lnTo>
                    <a:pt x="82943" y="114643"/>
                  </a:lnTo>
                  <a:lnTo>
                    <a:pt x="54477" y="151834"/>
                  </a:lnTo>
                  <a:lnTo>
                    <a:pt x="31427" y="192818"/>
                  </a:lnTo>
                  <a:lnTo>
                    <a:pt x="14316" y="237080"/>
                  </a:lnTo>
                  <a:lnTo>
                    <a:pt x="3666" y="284104"/>
                  </a:lnTo>
                  <a:lnTo>
                    <a:pt x="0" y="333375"/>
                  </a:lnTo>
                  <a:lnTo>
                    <a:pt x="3666" y="382645"/>
                  </a:lnTo>
                  <a:lnTo>
                    <a:pt x="14316" y="429669"/>
                  </a:lnTo>
                  <a:lnTo>
                    <a:pt x="31427" y="473931"/>
                  </a:lnTo>
                  <a:lnTo>
                    <a:pt x="54477" y="514915"/>
                  </a:lnTo>
                  <a:lnTo>
                    <a:pt x="82943" y="552106"/>
                  </a:lnTo>
                  <a:lnTo>
                    <a:pt x="116302" y="584989"/>
                  </a:lnTo>
                  <a:lnTo>
                    <a:pt x="154032" y="613049"/>
                  </a:lnTo>
                  <a:lnTo>
                    <a:pt x="195609" y="635770"/>
                  </a:lnTo>
                  <a:lnTo>
                    <a:pt x="240511" y="652637"/>
                  </a:lnTo>
                  <a:lnTo>
                    <a:pt x="288216" y="663136"/>
                  </a:lnTo>
                  <a:lnTo>
                    <a:pt x="338200" y="666750"/>
                  </a:lnTo>
                  <a:lnTo>
                    <a:pt x="388153" y="663136"/>
                  </a:lnTo>
                  <a:lnTo>
                    <a:pt x="435832" y="652637"/>
                  </a:lnTo>
                  <a:lnTo>
                    <a:pt x="480714" y="635770"/>
                  </a:lnTo>
                  <a:lnTo>
                    <a:pt x="522275" y="613049"/>
                  </a:lnTo>
                  <a:lnTo>
                    <a:pt x="559992" y="584989"/>
                  </a:lnTo>
                  <a:lnTo>
                    <a:pt x="593343" y="552106"/>
                  </a:lnTo>
                  <a:lnTo>
                    <a:pt x="621803" y="514915"/>
                  </a:lnTo>
                  <a:lnTo>
                    <a:pt x="644849" y="473931"/>
                  </a:lnTo>
                  <a:lnTo>
                    <a:pt x="661959" y="429669"/>
                  </a:lnTo>
                  <a:lnTo>
                    <a:pt x="672608" y="382645"/>
                  </a:lnTo>
                  <a:lnTo>
                    <a:pt x="676275" y="333375"/>
                  </a:lnTo>
                  <a:lnTo>
                    <a:pt x="672608" y="284104"/>
                  </a:lnTo>
                  <a:lnTo>
                    <a:pt x="661959" y="237080"/>
                  </a:lnTo>
                  <a:lnTo>
                    <a:pt x="644849" y="192818"/>
                  </a:lnTo>
                  <a:lnTo>
                    <a:pt x="621803" y="151834"/>
                  </a:lnTo>
                  <a:lnTo>
                    <a:pt x="593343" y="114643"/>
                  </a:lnTo>
                  <a:lnTo>
                    <a:pt x="559992" y="81760"/>
                  </a:lnTo>
                  <a:lnTo>
                    <a:pt x="522275" y="53700"/>
                  </a:lnTo>
                  <a:lnTo>
                    <a:pt x="480714" y="30979"/>
                  </a:lnTo>
                  <a:lnTo>
                    <a:pt x="435832" y="14112"/>
                  </a:lnTo>
                  <a:lnTo>
                    <a:pt x="388153" y="3613"/>
                  </a:lnTo>
                  <a:lnTo>
                    <a:pt x="338200" y="0"/>
                  </a:lnTo>
                  <a:close/>
                </a:path>
              </a:pathLst>
            </a:custGeom>
            <a:solidFill>
              <a:srgbClr val="D6E1DF"/>
            </a:solidFill>
          </p:spPr>
          <p:txBody>
            <a:bodyPr wrap="square" lIns="0" tIns="0" rIns="0" bIns="0" rtlCol="0"/>
            <a:lstStyle/>
            <a:p/>
          </p:txBody>
        </p:sp>
      </p:grpSp>
      <p:grpSp>
        <p:nvGrpSpPr>
          <p:cNvPr id="11" name="object 11" descr=""/>
          <p:cNvGrpSpPr/>
          <p:nvPr/>
        </p:nvGrpSpPr>
        <p:grpSpPr>
          <a:xfrm>
            <a:off x="2108200" y="2730500"/>
            <a:ext cx="7543800" cy="901700"/>
            <a:chOff x="2108200" y="2730500"/>
            <a:chExt cx="7543800" cy="901700"/>
          </a:xfrm>
        </p:grpSpPr>
        <p:sp>
          <p:nvSpPr>
            <p:cNvPr id="12" name="object 12" descr=""/>
            <p:cNvSpPr/>
            <p:nvPr/>
          </p:nvSpPr>
          <p:spPr>
            <a:xfrm>
              <a:off x="2882900" y="28702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3" name="object 13" descr=""/>
            <p:cNvSpPr/>
            <p:nvPr/>
          </p:nvSpPr>
          <p:spPr>
            <a:xfrm>
              <a:off x="2108200" y="27305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D2C8DF"/>
            </a:solidFill>
          </p:spPr>
          <p:txBody>
            <a:bodyPr wrap="square" lIns="0" tIns="0" rIns="0" bIns="0" rtlCol="0"/>
            <a:lstStyle/>
            <a:p/>
          </p:txBody>
        </p:sp>
      </p:grpSp>
      <p:grpSp>
        <p:nvGrpSpPr>
          <p:cNvPr id="14" name="object 14" descr=""/>
          <p:cNvGrpSpPr/>
          <p:nvPr/>
        </p:nvGrpSpPr>
        <p:grpSpPr>
          <a:xfrm>
            <a:off x="2108200" y="1524000"/>
            <a:ext cx="7543800" cy="901700"/>
            <a:chOff x="2108200" y="1524000"/>
            <a:chExt cx="7543800" cy="901700"/>
          </a:xfrm>
        </p:grpSpPr>
        <p:sp>
          <p:nvSpPr>
            <p:cNvPr id="15" name="object 15" descr=""/>
            <p:cNvSpPr/>
            <p:nvPr/>
          </p:nvSpPr>
          <p:spPr>
            <a:xfrm>
              <a:off x="2882900" y="1651000"/>
              <a:ext cx="6769100" cy="660400"/>
            </a:xfrm>
            <a:custGeom>
              <a:avLst/>
              <a:gdLst/>
              <a:ahLst/>
              <a:cxnLst/>
              <a:rect l="l" t="t" r="r" b="b"/>
              <a:pathLst>
                <a:path w="5076825" h="495300">
                  <a:moveTo>
                    <a:pt x="4994275" y="0"/>
                  </a:moveTo>
                  <a:lnTo>
                    <a:pt x="82550" y="0"/>
                  </a:lnTo>
                  <a:lnTo>
                    <a:pt x="50417" y="6486"/>
                  </a:lnTo>
                  <a:lnTo>
                    <a:pt x="24177" y="24177"/>
                  </a:lnTo>
                  <a:lnTo>
                    <a:pt x="6486" y="50417"/>
                  </a:lnTo>
                  <a:lnTo>
                    <a:pt x="0" y="82550"/>
                  </a:lnTo>
                  <a:lnTo>
                    <a:pt x="0" y="412750"/>
                  </a:lnTo>
                  <a:lnTo>
                    <a:pt x="6486" y="444882"/>
                  </a:lnTo>
                  <a:lnTo>
                    <a:pt x="24177" y="471122"/>
                  </a:lnTo>
                  <a:lnTo>
                    <a:pt x="50417" y="488813"/>
                  </a:lnTo>
                  <a:lnTo>
                    <a:pt x="82550" y="495300"/>
                  </a:lnTo>
                  <a:lnTo>
                    <a:pt x="4994275" y="495300"/>
                  </a:lnTo>
                  <a:lnTo>
                    <a:pt x="5026407" y="488813"/>
                  </a:lnTo>
                  <a:lnTo>
                    <a:pt x="5052647" y="471122"/>
                  </a:lnTo>
                  <a:lnTo>
                    <a:pt x="5070338" y="444882"/>
                  </a:lnTo>
                  <a:lnTo>
                    <a:pt x="5076825" y="412750"/>
                  </a:lnTo>
                  <a:lnTo>
                    <a:pt x="5076825" y="82550"/>
                  </a:lnTo>
                  <a:lnTo>
                    <a:pt x="5070338" y="50417"/>
                  </a:lnTo>
                  <a:lnTo>
                    <a:pt x="5052647" y="24177"/>
                  </a:lnTo>
                  <a:lnTo>
                    <a:pt x="5026407" y="6486"/>
                  </a:lnTo>
                  <a:lnTo>
                    <a:pt x="4994275" y="0"/>
                  </a:lnTo>
                  <a:close/>
                </a:path>
              </a:pathLst>
            </a:custGeom>
            <a:solidFill>
              <a:srgbClr val="F1F1F1"/>
            </a:solidFill>
          </p:spPr>
          <p:txBody>
            <a:bodyPr wrap="square" lIns="0" tIns="0" rIns="0" bIns="0" rtlCol="0"/>
            <a:lstStyle/>
            <a:p/>
          </p:txBody>
        </p:sp>
        <p:sp>
          <p:nvSpPr>
            <p:cNvPr id="16" name="object 16" descr=""/>
            <p:cNvSpPr/>
            <p:nvPr/>
          </p:nvSpPr>
          <p:spPr>
            <a:xfrm>
              <a:off x="2108200" y="15240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F8E4DB"/>
            </a:solidFill>
          </p:spPr>
          <p:txBody>
            <a:bodyPr wrap="square" lIns="0" tIns="0" rIns="0" bIns="0" rtlCol="0"/>
            <a:lstStyle/>
            <a:p/>
          </p:txBody>
        </p:sp>
      </p:grpSp>
      <p:sp>
        <p:nvSpPr>
          <p:cNvPr id="17" name="object 17" descr=""/>
          <p:cNvSpPr txBox="1"/>
          <p:nvPr/>
        </p:nvSpPr>
        <p:spPr>
          <a:xfrm>
            <a:off x="2350346" y="5189220"/>
            <a:ext cx="395393" cy="812800"/>
          </a:xfrm>
          <a:prstGeom prst="rect">
            <a:avLst/>
          </a:prstGeom>
        </p:spPr>
        <p:txBody>
          <a:bodyPr wrap="square" lIns="0" tIns="16510" rIns="0" bIns="0" rtlCol="0" vert="horz">
            <a:spAutoFit/>
          </a:bodyPr>
          <a:lstStyle/>
          <a:p>
            <a:pPr marL="12700">
              <a:lnSpc>
                <a:spcPct val="100000"/>
              </a:lnSpc>
              <a:spcBef>
                <a:spcPts val="130"/>
              </a:spcBef>
            </a:pPr>
            <a:r>
              <a:rPr dirty="0" sz="5066" spc="330">
                <a:solidFill>
                  <a:srgbClr val="1F252C"/>
                </a:solidFill>
                <a:latin typeface="Arial Narrow"/>
                <a:cs typeface="Arial Narrow"/>
              </a:rPr>
              <a:t>4</a:t>
            </a:r>
            <a:endParaRPr sz="5066">
              <a:latin typeface="Arial Narrow"/>
              <a:cs typeface="Arial Narrow"/>
            </a:endParaRPr>
          </a:p>
        </p:txBody>
      </p:sp>
      <p:sp>
        <p:nvSpPr>
          <p:cNvPr id="18" name="object 18" descr=""/>
          <p:cNvSpPr txBox="1"/>
          <p:nvPr/>
        </p:nvSpPr>
        <p:spPr>
          <a:xfrm>
            <a:off x="3134360" y="3002194"/>
            <a:ext cx="443738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Better</a:t>
            </a:r>
            <a:r>
              <a:rPr dirty="0" sz="2066" spc="-85">
                <a:latin typeface="Arial Narrow"/>
                <a:cs typeface="Arial Narrow"/>
              </a:rPr>
              <a:t> </a:t>
            </a:r>
            <a:r>
              <a:rPr dirty="0" sz="2066">
                <a:latin typeface="Arial Narrow"/>
                <a:cs typeface="Arial Narrow"/>
              </a:rPr>
              <a:t>Integrate</a:t>
            </a:r>
            <a:r>
              <a:rPr dirty="0" sz="2066" spc="-120">
                <a:latin typeface="Arial Narrow"/>
                <a:cs typeface="Arial Narrow"/>
              </a:rPr>
              <a:t> </a:t>
            </a:r>
            <a:r>
              <a:rPr dirty="0" sz="2066" spc="10">
                <a:latin typeface="Arial Narrow"/>
                <a:cs typeface="Arial Narrow"/>
              </a:rPr>
              <a:t>Objective</a:t>
            </a:r>
            <a:r>
              <a:rPr dirty="0" sz="2066" spc="-180">
                <a:latin typeface="Arial Narrow"/>
                <a:cs typeface="Arial Narrow"/>
              </a:rPr>
              <a:t> </a:t>
            </a:r>
            <a:r>
              <a:rPr dirty="0" sz="2066" spc="70">
                <a:latin typeface="Arial Narrow"/>
                <a:cs typeface="Arial Narrow"/>
              </a:rPr>
              <a:t>and</a:t>
            </a:r>
            <a:r>
              <a:rPr dirty="0" sz="2066" spc="-140">
                <a:latin typeface="Arial Narrow"/>
                <a:cs typeface="Arial Narrow"/>
              </a:rPr>
              <a:t> </a:t>
            </a:r>
            <a:r>
              <a:rPr dirty="0" sz="2066" spc="10">
                <a:latin typeface="Arial Narrow"/>
                <a:cs typeface="Arial Narrow"/>
              </a:rPr>
              <a:t>Unbiased</a:t>
            </a:r>
            <a:r>
              <a:rPr dirty="0" sz="2066" spc="-45">
                <a:latin typeface="Arial Narrow"/>
                <a:cs typeface="Arial Narrow"/>
              </a:rPr>
              <a:t> </a:t>
            </a:r>
            <a:r>
              <a:rPr dirty="0" sz="2066" spc="-20">
                <a:latin typeface="Arial Narrow"/>
                <a:cs typeface="Arial Narrow"/>
              </a:rPr>
              <a:t>Data</a:t>
            </a:r>
            <a:endParaRPr sz="2066">
              <a:latin typeface="Arial Narrow"/>
              <a:cs typeface="Arial Narrow"/>
            </a:endParaRPr>
          </a:p>
        </p:txBody>
      </p:sp>
      <p:sp>
        <p:nvSpPr>
          <p:cNvPr id="19" name="object 19" descr=""/>
          <p:cNvSpPr txBox="1"/>
          <p:nvPr/>
        </p:nvSpPr>
        <p:spPr>
          <a:xfrm>
            <a:off x="3224444" y="4205308"/>
            <a:ext cx="3660986" cy="354753"/>
          </a:xfrm>
          <a:prstGeom prst="rect">
            <a:avLst/>
          </a:prstGeom>
        </p:spPr>
        <p:txBody>
          <a:bodyPr wrap="square" lIns="0" tIns="15875" rIns="0" bIns="0" rtlCol="0" vert="horz">
            <a:spAutoFit/>
          </a:bodyPr>
          <a:lstStyle/>
          <a:p>
            <a:pPr marL="12700">
              <a:lnSpc>
                <a:spcPct val="100000"/>
              </a:lnSpc>
              <a:spcBef>
                <a:spcPts val="125"/>
              </a:spcBef>
            </a:pPr>
            <a:r>
              <a:rPr dirty="0" sz="2066" spc="20">
                <a:latin typeface="Arial Narrow"/>
                <a:cs typeface="Arial Narrow"/>
              </a:rPr>
              <a:t>Improve</a:t>
            </a:r>
            <a:r>
              <a:rPr dirty="0" sz="2066" spc="-85">
                <a:latin typeface="Arial Narrow"/>
                <a:cs typeface="Arial Narrow"/>
              </a:rPr>
              <a:t> </a:t>
            </a:r>
            <a:r>
              <a:rPr dirty="0" sz="2066" spc="60">
                <a:latin typeface="Arial Narrow"/>
                <a:cs typeface="Arial Narrow"/>
              </a:rPr>
              <a:t>Our</a:t>
            </a:r>
            <a:r>
              <a:rPr dirty="0" sz="2066" spc="-90">
                <a:latin typeface="Arial Narrow"/>
                <a:cs typeface="Arial Narrow"/>
              </a:rPr>
              <a:t> </a:t>
            </a:r>
            <a:r>
              <a:rPr dirty="0" sz="2066" spc="55">
                <a:latin typeface="Arial Narrow"/>
                <a:cs typeface="Arial Narrow"/>
              </a:rPr>
              <a:t>Data</a:t>
            </a:r>
            <a:r>
              <a:rPr dirty="0" sz="2066" spc="-175">
                <a:latin typeface="Arial Narrow"/>
                <a:cs typeface="Arial Narrow"/>
              </a:rPr>
              <a:t> </a:t>
            </a:r>
            <a:r>
              <a:rPr dirty="0" sz="2066" spc="20">
                <a:latin typeface="Arial Narrow"/>
                <a:cs typeface="Arial Narrow"/>
              </a:rPr>
              <a:t>Colection</a:t>
            </a:r>
            <a:r>
              <a:rPr dirty="0" sz="2066" spc="-100">
                <a:latin typeface="Arial Narrow"/>
                <a:cs typeface="Arial Narrow"/>
              </a:rPr>
              <a:t> </a:t>
            </a:r>
            <a:r>
              <a:rPr dirty="0" sz="2066" spc="-10">
                <a:latin typeface="Arial Narrow"/>
                <a:cs typeface="Arial Narrow"/>
              </a:rPr>
              <a:t>Strategy</a:t>
            </a:r>
            <a:endParaRPr sz="2066">
              <a:latin typeface="Arial Narrow"/>
              <a:cs typeface="Arial Narrow"/>
            </a:endParaRPr>
          </a:p>
        </p:txBody>
      </p:sp>
      <p:sp>
        <p:nvSpPr>
          <p:cNvPr id="20" name="object 20" descr=""/>
          <p:cNvSpPr txBox="1"/>
          <p:nvPr/>
        </p:nvSpPr>
        <p:spPr>
          <a:xfrm>
            <a:off x="3134360" y="1802976"/>
            <a:ext cx="271526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Criticaly</a:t>
            </a:r>
            <a:r>
              <a:rPr dirty="0" sz="2066" spc="-120">
                <a:latin typeface="Arial Narrow"/>
                <a:cs typeface="Arial Narrow"/>
              </a:rPr>
              <a:t> </a:t>
            </a:r>
            <a:r>
              <a:rPr dirty="0" sz="2066" spc="10">
                <a:latin typeface="Arial Narrow"/>
                <a:cs typeface="Arial Narrow"/>
              </a:rPr>
              <a:t>Assess</a:t>
            </a:r>
            <a:r>
              <a:rPr dirty="0" sz="2066" spc="-125">
                <a:latin typeface="Arial Narrow"/>
                <a:cs typeface="Arial Narrow"/>
              </a:rPr>
              <a:t> </a:t>
            </a:r>
            <a:r>
              <a:rPr dirty="0" sz="2066" spc="10">
                <a:latin typeface="Arial Narrow"/>
                <a:cs typeface="Arial Narrow"/>
              </a:rPr>
              <a:t>Hazard</a:t>
            </a:r>
            <a:r>
              <a:rPr dirty="0" sz="2066" spc="-105">
                <a:latin typeface="Arial Narrow"/>
                <a:cs typeface="Arial Narrow"/>
              </a:rPr>
              <a:t> </a:t>
            </a:r>
            <a:r>
              <a:rPr dirty="0" sz="2066" spc="-20">
                <a:latin typeface="Arial Narrow"/>
                <a:cs typeface="Arial Narrow"/>
              </a:rPr>
              <a:t>List</a:t>
            </a:r>
            <a:endParaRPr sz="2066">
              <a:latin typeface="Arial Narrow"/>
              <a:cs typeface="Arial Narrow"/>
            </a:endParaRPr>
          </a:p>
        </p:txBody>
      </p:sp>
      <p:sp>
        <p:nvSpPr>
          <p:cNvPr id="21" name="object 21" descr=""/>
          <p:cNvSpPr txBox="1"/>
          <p:nvPr/>
        </p:nvSpPr>
        <p:spPr>
          <a:xfrm>
            <a:off x="3134360" y="5426709"/>
            <a:ext cx="5103705" cy="354753"/>
          </a:xfrm>
          <a:prstGeom prst="rect">
            <a:avLst/>
          </a:prstGeom>
        </p:spPr>
        <p:txBody>
          <a:bodyPr wrap="square" lIns="0" tIns="15875" rIns="0" bIns="0" rtlCol="0" vert="horz">
            <a:spAutoFit/>
          </a:bodyPr>
          <a:lstStyle/>
          <a:p>
            <a:pPr marL="12700">
              <a:lnSpc>
                <a:spcPct val="100000"/>
              </a:lnSpc>
              <a:spcBef>
                <a:spcPts val="125"/>
              </a:spcBef>
            </a:pPr>
            <a:r>
              <a:rPr dirty="0" sz="2066" spc="55">
                <a:latin typeface="Arial Narrow"/>
                <a:cs typeface="Arial Narrow"/>
              </a:rPr>
              <a:t>More</a:t>
            </a:r>
            <a:r>
              <a:rPr dirty="0" sz="2066" spc="-5">
                <a:latin typeface="Arial Narrow"/>
                <a:cs typeface="Arial Narrow"/>
              </a:rPr>
              <a:t> </a:t>
            </a:r>
            <a:r>
              <a:rPr dirty="0" sz="2066" spc="-20">
                <a:latin typeface="Arial Narrow"/>
                <a:cs typeface="Arial Narrow"/>
              </a:rPr>
              <a:t>Effectively</a:t>
            </a:r>
            <a:r>
              <a:rPr dirty="0" sz="2066" spc="-95">
                <a:latin typeface="Arial Narrow"/>
                <a:cs typeface="Arial Narrow"/>
              </a:rPr>
              <a:t> </a:t>
            </a:r>
            <a:r>
              <a:rPr dirty="0" sz="2066">
                <a:latin typeface="Arial Narrow"/>
                <a:cs typeface="Arial Narrow"/>
              </a:rPr>
              <a:t>Engage</a:t>
            </a:r>
            <a:r>
              <a:rPr dirty="0" sz="2066" spc="-5">
                <a:latin typeface="Arial Narrow"/>
                <a:cs typeface="Arial Narrow"/>
              </a:rPr>
              <a:t> </a:t>
            </a:r>
            <a:r>
              <a:rPr dirty="0" sz="2066">
                <a:latin typeface="Arial Narrow"/>
                <a:cs typeface="Arial Narrow"/>
              </a:rPr>
              <a:t>Stakeholdersin</a:t>
            </a:r>
            <a:r>
              <a:rPr dirty="0" sz="2066" spc="-145">
                <a:latin typeface="Arial Narrow"/>
                <a:cs typeface="Arial Narrow"/>
              </a:rPr>
              <a:t> </a:t>
            </a:r>
            <a:r>
              <a:rPr dirty="0" sz="2066" spc="55">
                <a:latin typeface="Arial Narrow"/>
                <a:cs typeface="Arial Narrow"/>
              </a:rPr>
              <a:t>the</a:t>
            </a:r>
            <a:r>
              <a:rPr dirty="0" sz="2066" spc="-135">
                <a:latin typeface="Arial Narrow"/>
                <a:cs typeface="Arial Narrow"/>
              </a:rPr>
              <a:t> </a:t>
            </a:r>
            <a:r>
              <a:rPr dirty="0" sz="2066" spc="-10">
                <a:latin typeface="Arial Narrow"/>
                <a:cs typeface="Arial Narrow"/>
              </a:rPr>
              <a:t>Process</a:t>
            </a:r>
            <a:endParaRPr sz="2066">
              <a:latin typeface="Arial Narrow"/>
              <a:cs typeface="Arial Narrow"/>
            </a:endParaRPr>
          </a:p>
        </p:txBody>
      </p:sp>
      <p:sp>
        <p:nvSpPr>
          <p:cNvPr id="22" name="object 22" descr=""/>
          <p:cNvSpPr/>
          <p:nvPr/>
        </p:nvSpPr>
        <p:spPr>
          <a:xfrm>
            <a:off x="2290982" y="1734740"/>
            <a:ext cx="701886" cy="484293"/>
          </a:xfrm>
          <a:custGeom>
            <a:avLst/>
            <a:gdLst/>
            <a:ahLst/>
            <a:cxnLst/>
            <a:rect l="l" t="t" r="r" b="b"/>
            <a:pathLst>
              <a:path w="526414" h="363219">
                <a:moveTo>
                  <a:pt x="480054" y="0"/>
                </a:moveTo>
                <a:lnTo>
                  <a:pt x="188492" y="270850"/>
                </a:lnTo>
                <a:lnTo>
                  <a:pt x="48403" y="129829"/>
                </a:lnTo>
                <a:lnTo>
                  <a:pt x="0" y="175157"/>
                </a:lnTo>
                <a:lnTo>
                  <a:pt x="186214" y="363185"/>
                </a:lnTo>
                <a:lnTo>
                  <a:pt x="235187" y="318417"/>
                </a:lnTo>
                <a:lnTo>
                  <a:pt x="526180" y="47007"/>
                </a:lnTo>
                <a:lnTo>
                  <a:pt x="480054" y="0"/>
                </a:lnTo>
                <a:close/>
              </a:path>
            </a:pathLst>
          </a:custGeom>
          <a:solidFill>
            <a:srgbClr val="000000"/>
          </a:solidFill>
        </p:spPr>
        <p:txBody>
          <a:bodyPr wrap="square" lIns="0" tIns="0" rIns="0" bIns="0" rtlCol="0"/>
          <a:lstStyle/>
          <a:p/>
        </p:txBody>
      </p:sp>
      <p:sp>
        <p:nvSpPr>
          <p:cNvPr id="23" name="object 23" descr=""/>
          <p:cNvSpPr/>
          <p:nvPr/>
        </p:nvSpPr>
        <p:spPr>
          <a:xfrm>
            <a:off x="2265582" y="2930674"/>
            <a:ext cx="701886" cy="492760"/>
          </a:xfrm>
          <a:custGeom>
            <a:avLst/>
            <a:gdLst/>
            <a:ahLst/>
            <a:cxnLst/>
            <a:rect l="l" t="t" r="r" b="b"/>
            <a:pathLst>
              <a:path w="526414" h="369569">
                <a:moveTo>
                  <a:pt x="480054" y="0"/>
                </a:moveTo>
                <a:lnTo>
                  <a:pt x="188492" y="275603"/>
                </a:lnTo>
                <a:lnTo>
                  <a:pt x="48403" y="132107"/>
                </a:lnTo>
                <a:lnTo>
                  <a:pt x="0" y="178231"/>
                </a:lnTo>
                <a:lnTo>
                  <a:pt x="186214" y="369559"/>
                </a:lnTo>
                <a:lnTo>
                  <a:pt x="235187" y="324005"/>
                </a:lnTo>
                <a:lnTo>
                  <a:pt x="526180" y="47832"/>
                </a:lnTo>
                <a:lnTo>
                  <a:pt x="480054" y="0"/>
                </a:lnTo>
                <a:close/>
              </a:path>
            </a:pathLst>
          </a:custGeom>
          <a:solidFill>
            <a:srgbClr val="000000"/>
          </a:solidFill>
        </p:spPr>
        <p:txBody>
          <a:bodyPr wrap="square" lIns="0" tIns="0" rIns="0" bIns="0" rtlCol="0"/>
          <a:lstStyle/>
          <a:p/>
        </p:txBody>
      </p:sp>
      <p:sp>
        <p:nvSpPr>
          <p:cNvPr id="24" name="object 24" descr=""/>
          <p:cNvSpPr/>
          <p:nvPr/>
        </p:nvSpPr>
        <p:spPr>
          <a:xfrm>
            <a:off x="2265582" y="4137174"/>
            <a:ext cx="701886" cy="492760"/>
          </a:xfrm>
          <a:custGeom>
            <a:avLst/>
            <a:gdLst/>
            <a:ahLst/>
            <a:cxnLst/>
            <a:rect l="l" t="t" r="r" b="b"/>
            <a:pathLst>
              <a:path w="526414" h="369570">
                <a:moveTo>
                  <a:pt x="480054" y="0"/>
                </a:moveTo>
                <a:lnTo>
                  <a:pt x="188492" y="275603"/>
                </a:lnTo>
                <a:lnTo>
                  <a:pt x="48403" y="132107"/>
                </a:lnTo>
                <a:lnTo>
                  <a:pt x="0" y="178231"/>
                </a:lnTo>
                <a:lnTo>
                  <a:pt x="186214" y="369559"/>
                </a:lnTo>
                <a:lnTo>
                  <a:pt x="235187" y="324005"/>
                </a:lnTo>
                <a:lnTo>
                  <a:pt x="526180" y="47832"/>
                </a:lnTo>
                <a:lnTo>
                  <a:pt x="480054" y="0"/>
                </a:lnTo>
                <a:close/>
              </a:path>
            </a:pathLst>
          </a:custGeom>
          <a:solidFill>
            <a:srgbClr val="000000"/>
          </a:solidFill>
        </p:spPr>
        <p:txBody>
          <a:bodyPr wrap="square" lIns="0" tIns="0" rIns="0" bIns="0" rtlCol="0"/>
          <a:lstStyle/>
          <a:p/>
        </p:txBody>
      </p:sp>
      <p:sp>
        <p:nvSpPr>
          <p:cNvPr id="25" name="object 25" descr=""/>
          <p:cNvSpPr/>
          <p:nvPr/>
        </p:nvSpPr>
        <p:spPr>
          <a:xfrm>
            <a:off x="1809833" y="5099134"/>
            <a:ext cx="8026400" cy="927100"/>
          </a:xfrm>
          <a:custGeom>
            <a:avLst/>
            <a:gdLst/>
            <a:ahLst/>
            <a:cxnLst/>
            <a:rect l="l" t="t" r="r" b="b"/>
            <a:pathLst>
              <a:path w="6019800" h="695325">
                <a:moveTo>
                  <a:pt x="0" y="115824"/>
                </a:moveTo>
                <a:lnTo>
                  <a:pt x="9096" y="70723"/>
                </a:lnTo>
                <a:lnTo>
                  <a:pt x="33909" y="33908"/>
                </a:lnTo>
                <a:lnTo>
                  <a:pt x="70723" y="9096"/>
                </a:lnTo>
                <a:lnTo>
                  <a:pt x="115824" y="0"/>
                </a:lnTo>
                <a:lnTo>
                  <a:pt x="5903849" y="0"/>
                </a:lnTo>
                <a:lnTo>
                  <a:pt x="5948969" y="9096"/>
                </a:lnTo>
                <a:lnTo>
                  <a:pt x="5985827" y="33909"/>
                </a:lnTo>
                <a:lnTo>
                  <a:pt x="6010683" y="70723"/>
                </a:lnTo>
                <a:lnTo>
                  <a:pt x="6019800" y="115824"/>
                </a:lnTo>
                <a:lnTo>
                  <a:pt x="6019800" y="579374"/>
                </a:lnTo>
                <a:lnTo>
                  <a:pt x="6010683" y="624484"/>
                </a:lnTo>
                <a:lnTo>
                  <a:pt x="5985827" y="661320"/>
                </a:lnTo>
                <a:lnTo>
                  <a:pt x="5948969" y="686155"/>
                </a:lnTo>
                <a:lnTo>
                  <a:pt x="5903849" y="695261"/>
                </a:lnTo>
                <a:lnTo>
                  <a:pt x="115824" y="695261"/>
                </a:lnTo>
                <a:lnTo>
                  <a:pt x="70723" y="686155"/>
                </a:lnTo>
                <a:lnTo>
                  <a:pt x="33908" y="661320"/>
                </a:lnTo>
                <a:lnTo>
                  <a:pt x="9096" y="624484"/>
                </a:lnTo>
                <a:lnTo>
                  <a:pt x="0" y="579374"/>
                </a:lnTo>
                <a:lnTo>
                  <a:pt x="0" y="115824"/>
                </a:lnTo>
                <a:close/>
              </a:path>
            </a:pathLst>
          </a:custGeom>
          <a:ln w="25400">
            <a:solidFill>
              <a:srgbClr val="C00000"/>
            </a:solidFill>
          </a:ln>
        </p:spPr>
        <p:txBody>
          <a:bodyPr wrap="square" lIns="0" tIns="0" rIns="0" bIns="0" rtlCol="0"/>
          <a:lstStyle/>
          <a:p/>
        </p:txBody>
      </p:sp>
      <p:sp>
        <p:nvSpPr>
          <p:cNvPr id="26" name="object 26" descr=""/>
          <p:cNvSpPr txBox="1">
            <a:spLocks noGrp="1"/>
          </p:cNvSpPr>
          <p:nvPr>
            <p:ph type="sldNum" idx="7" sz="quarter"/>
          </p:nvPr>
        </p:nvSpPr>
        <p:spPr>
          <a:prstGeom prst="rect"/>
        </p:spPr>
        <p:txBody>
          <a:bodyPr wrap="square" lIns="0" tIns="14604" rIns="0" bIns="0" rtlCol="0" vert="horz">
            <a:spAutoFit/>
          </a:bodyPr>
          <a:lstStyle/>
          <a:p>
            <a:pPr marL="33020">
              <a:lnSpc>
                <a:spcPct val="100000"/>
              </a:lnSpc>
              <a:spcBef>
                <a:spcPts val="114"/>
              </a:spcBef>
            </a:pPr>
            <a:r>
              <a:rPr dirty="0" spc="120"/>
              <a:t>52</a:t>
            </a:r>
          </a:p>
        </p:txBody>
      </p:sp>
      <p:sp>
        <p:nvSpPr>
          <p:cNvPr id="27" name="object 27"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
          <p:cNvGrpSpPr/>
          <p:nvPr/>
        </p:nvGrpSpPr>
        <p:grpSpPr>
          <a:xfrm>
            <a:off x="958849" y="685800"/>
            <a:ext cx="10284460" cy="5486400"/>
            <a:chOff x="958849" y="685800"/>
            <a:chExt cx="10284460" cy="5486400"/>
          </a:xfrm>
        </p:grpSpPr>
        <p:pic>
          <p:nvPicPr>
            <p:cNvPr id="3" name="object 3" descr=""/>
            <p:cNvPicPr/>
            <p:nvPr/>
          </p:nvPicPr>
          <p:blipFill>
            <a:blip r:embed="Re6a5d0a109c94739" cstate="print"/>
            <a:stretch>
              <a:fillRect/>
            </a:stretch>
          </p:blipFill>
          <p:spPr>
            <a:xfrm>
              <a:off x="1333500" y="685800"/>
              <a:ext cx="9525000" cy="5486400"/>
            </a:xfrm>
            <a:prstGeom prst="rect">
              <a:avLst/>
            </a:prstGeom>
          </p:spPr>
        </p:pic>
        <p:sp>
          <p:nvSpPr>
            <p:cNvPr id="4" name="object 4" descr=""/>
            <p:cNvSpPr/>
            <p:nvPr/>
          </p:nvSpPr>
          <p:spPr>
            <a:xfrm>
              <a:off x="8115300" y="1193800"/>
              <a:ext cx="876300" cy="4889500"/>
            </a:xfrm>
            <a:custGeom>
              <a:avLst/>
              <a:gdLst/>
              <a:ahLst/>
              <a:cxnLst/>
              <a:rect l="l" t="t" r="r" b="b"/>
              <a:pathLst>
                <a:path w="657225" h="3667125">
                  <a:moveTo>
                    <a:pt x="0" y="3667125"/>
                  </a:moveTo>
                  <a:lnTo>
                    <a:pt x="657225" y="3667125"/>
                  </a:lnTo>
                  <a:lnTo>
                    <a:pt x="657225" y="0"/>
                  </a:lnTo>
                  <a:lnTo>
                    <a:pt x="0" y="0"/>
                  </a:lnTo>
                  <a:lnTo>
                    <a:pt x="0" y="3667125"/>
                  </a:lnTo>
                  <a:close/>
                </a:path>
              </a:pathLst>
            </a:custGeom>
            <a:ln w="38100">
              <a:solidFill>
                <a:srgbClr val="C00000"/>
              </a:solidFill>
            </a:ln>
          </p:spPr>
          <p:txBody>
            <a:bodyPr wrap="square" lIns="0" tIns="0" rIns="0" bIns="0" rtlCol="0"/>
            <a:lstStyle/>
            <a:p/>
          </p:txBody>
        </p:sp>
        <p:sp>
          <p:nvSpPr>
            <p:cNvPr id="5" name="object 5" descr=""/>
            <p:cNvSpPr/>
            <p:nvPr/>
          </p:nvSpPr>
          <p:spPr>
            <a:xfrm>
              <a:off x="1447800" y="685798"/>
              <a:ext cx="9296400" cy="5397500"/>
            </a:xfrm>
            <a:custGeom>
              <a:avLst/>
              <a:gdLst/>
              <a:ahLst/>
              <a:cxnLst/>
              <a:rect l="l" t="t" r="r" b="b"/>
              <a:pathLst>
                <a:path w="6972300" h="4048125">
                  <a:moveTo>
                    <a:pt x="6972300" y="0"/>
                  </a:moveTo>
                  <a:lnTo>
                    <a:pt x="0" y="0"/>
                  </a:lnTo>
                  <a:lnTo>
                    <a:pt x="0" y="381000"/>
                  </a:lnTo>
                  <a:lnTo>
                    <a:pt x="9525" y="381000"/>
                  </a:lnTo>
                  <a:lnTo>
                    <a:pt x="9525" y="4048125"/>
                  </a:lnTo>
                  <a:lnTo>
                    <a:pt x="914400" y="4048125"/>
                  </a:lnTo>
                  <a:lnTo>
                    <a:pt x="923925" y="4048125"/>
                  </a:lnTo>
                  <a:lnTo>
                    <a:pt x="5000625" y="4048125"/>
                  </a:lnTo>
                  <a:lnTo>
                    <a:pt x="5000625" y="381000"/>
                  </a:lnTo>
                  <a:lnTo>
                    <a:pt x="5657850" y="381000"/>
                  </a:lnTo>
                  <a:lnTo>
                    <a:pt x="5657850" y="4048125"/>
                  </a:lnTo>
                  <a:lnTo>
                    <a:pt x="6972300" y="4048125"/>
                  </a:lnTo>
                  <a:lnTo>
                    <a:pt x="6972300" y="381000"/>
                  </a:lnTo>
                  <a:lnTo>
                    <a:pt x="6972300" y="0"/>
                  </a:lnTo>
                  <a:close/>
                </a:path>
              </a:pathLst>
            </a:custGeom>
            <a:solidFill>
              <a:srgbClr val="828282">
                <a:alpha val="48626"/>
              </a:srgbClr>
            </a:solidFill>
          </p:spPr>
          <p:txBody>
            <a:bodyPr wrap="square" lIns="0" tIns="0" rIns="0" bIns="0" rtlCol="0"/>
            <a:lstStyle/>
            <a:p/>
          </p:txBody>
        </p:sp>
      </p:grpSp>
      <p:pic>
        <p:nvPicPr>
          <p:cNvPr id="6" name="object 6" descr=""/>
          <p:cNvPicPr/>
          <p:nvPr/>
        </p:nvPicPr>
        <p:blipFill>
          <a:blip r:embed="Re7525557c361480e" cstate="print"/>
          <a:stretch>
            <a:fillRect/>
          </a:stretch>
        </p:blipFill>
        <p:spPr>
          <a:xfrm>
            <a:off x="150957" y="6266301"/>
            <a:ext cx="1056982" cy="446793"/>
          </a:xfrm>
          <a:prstGeom prst="rect">
            <a:avLst/>
          </a:prstGeom>
        </p:spPr>
      </p:pic>
      <p:sp>
        <p:nvSpPr>
          <p:cNvPr id="7" name="object 7" descr=""/>
          <p:cNvSpPr txBox="1"/>
          <p:nvPr/>
        </p:nvSpPr>
        <p:spPr>
          <a:xfrm>
            <a:off x="644637" y="1477726"/>
            <a:ext cx="431800" cy="4009813"/>
          </a:xfrm>
          <a:prstGeom prst="rect">
            <a:avLst/>
          </a:prstGeom>
        </p:spPr>
        <p:txBody>
          <a:bodyPr wrap="square" lIns="0" tIns="10795" rIns="0" bIns="0" rtlCol="0" vert="vert270">
            <a:spAutoFit/>
          </a:bodyPr>
          <a:lstStyle/>
          <a:p>
            <a:pPr marL="12700">
              <a:lnSpc>
                <a:spcPct val="100000"/>
              </a:lnSpc>
              <a:spcBef>
                <a:spcPts val="85"/>
              </a:spcBef>
            </a:pPr>
            <a:r>
              <a:rPr dirty="0" sz="2400" spc="-10" b="1">
                <a:solidFill>
                  <a:srgbClr val="1F252C"/>
                </a:solidFill>
                <a:latin typeface="Century Gothic"/>
                <a:cs typeface="Century Gothic"/>
              </a:rPr>
              <a:t>Data</a:t>
            </a:r>
            <a:r>
              <a:rPr dirty="0" sz="2400" spc="75" b="1">
                <a:solidFill>
                  <a:srgbClr val="1F252C"/>
                </a:solidFill>
                <a:latin typeface="Century Gothic"/>
                <a:cs typeface="Century Gothic"/>
              </a:rPr>
              <a:t> </a:t>
            </a:r>
            <a:r>
              <a:rPr dirty="0" sz="2400" b="1">
                <a:solidFill>
                  <a:srgbClr val="1F252C"/>
                </a:solidFill>
                <a:latin typeface="Century Gothic"/>
                <a:cs typeface="Century Gothic"/>
              </a:rPr>
              <a:t>Utilized</a:t>
            </a:r>
            <a:r>
              <a:rPr dirty="0" sz="2400" spc="5" b="1">
                <a:solidFill>
                  <a:srgbClr val="1F252C"/>
                </a:solidFill>
                <a:latin typeface="Century Gothic"/>
                <a:cs typeface="Century Gothic"/>
              </a:rPr>
              <a:t> </a:t>
            </a:r>
            <a:r>
              <a:rPr dirty="0" sz="2400" spc="70" b="1">
                <a:solidFill>
                  <a:srgbClr val="1F252C"/>
                </a:solidFill>
                <a:latin typeface="Century Gothic"/>
                <a:cs typeface="Century Gothic"/>
              </a:rPr>
              <a:t>to</a:t>
            </a:r>
            <a:r>
              <a:rPr dirty="0" sz="2400" spc="15" b="1">
                <a:solidFill>
                  <a:srgbClr val="1F252C"/>
                </a:solidFill>
                <a:latin typeface="Century Gothic"/>
                <a:cs typeface="Century Gothic"/>
              </a:rPr>
              <a:t> </a:t>
            </a:r>
            <a:r>
              <a:rPr dirty="0" sz="2400" b="1">
                <a:solidFill>
                  <a:srgbClr val="1F252C"/>
                </a:solidFill>
                <a:latin typeface="Century Gothic"/>
                <a:cs typeface="Century Gothic"/>
              </a:rPr>
              <a:t>Inform</a:t>
            </a:r>
            <a:r>
              <a:rPr dirty="0" sz="2400" spc="15" b="1">
                <a:solidFill>
                  <a:srgbClr val="1F252C"/>
                </a:solidFill>
                <a:latin typeface="Century Gothic"/>
                <a:cs typeface="Century Gothic"/>
              </a:rPr>
              <a:t> </a:t>
            </a:r>
            <a:r>
              <a:rPr dirty="0" sz="2400" spc="35" b="1">
                <a:solidFill>
                  <a:srgbClr val="1F252C"/>
                </a:solidFill>
                <a:latin typeface="Century Gothic"/>
                <a:cs typeface="Century Gothic"/>
              </a:rPr>
              <a:t>Risk</a:t>
            </a:r>
            <a:endParaRPr sz="2400">
              <a:latin typeface="Century Gothic"/>
              <a:cs typeface="Century Gothic"/>
            </a:endParaRPr>
          </a:p>
        </p:txBody>
      </p:sp>
      <p:sp>
        <p:nvSpPr>
          <p:cNvPr id="9" name="object 9" descr=""/>
          <p:cNvSpPr txBox="1"/>
          <p:nvPr/>
        </p:nvSpPr>
        <p:spPr>
          <a:xfrm>
            <a:off x="11559201" y="6220073"/>
            <a:ext cx="319193" cy="315805"/>
          </a:xfrm>
          <a:prstGeom prst="rect">
            <a:avLst/>
          </a:prstGeom>
        </p:spPr>
        <p:txBody>
          <a:bodyPr wrap="square" lIns="0" tIns="14604" rIns="0" bIns="0" rtlCol="0" vert="horz">
            <a:spAutoFit/>
          </a:bodyPr>
          <a:lstStyle/>
          <a:p>
            <a:pPr marL="12700">
              <a:lnSpc>
                <a:spcPct val="100000"/>
              </a:lnSpc>
              <a:spcBef>
                <a:spcPts val="114"/>
              </a:spcBef>
            </a:pPr>
            <a:r>
              <a:rPr dirty="0" sz="1666" spc="114" b="1">
                <a:solidFill>
                  <a:srgbClr val="1F252C"/>
                </a:solidFill>
                <a:latin typeface="Century Gothic"/>
                <a:cs typeface="Century Gothic"/>
              </a:rPr>
              <a:t>54</a:t>
            </a:r>
            <a:endParaRPr sz="1666">
              <a:latin typeface="Century Gothic"/>
              <a:cs typeface="Century Gothic"/>
            </a:endParaRPr>
          </a:p>
        </p:txBody>
      </p:sp>
      <p:sp>
        <p:nvSpPr>
          <p:cNvPr id="10" name="object 10"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8" name="object 8" descr=""/>
          <p:cNvSpPr txBox="1"/>
          <p:nvPr/>
        </p:nvSpPr>
        <p:spPr>
          <a:xfrm>
            <a:off x="4091601" y="169248"/>
            <a:ext cx="4018280" cy="354753"/>
          </a:xfrm>
          <a:prstGeom prst="rect">
            <a:avLst/>
          </a:prstGeom>
        </p:spPr>
        <p:txBody>
          <a:bodyPr wrap="square" lIns="0" tIns="15875" rIns="0" bIns="0" rtlCol="0" vert="horz">
            <a:spAutoFit/>
          </a:bodyPr>
          <a:lstStyle/>
          <a:p>
            <a:pPr marL="12700">
              <a:lnSpc>
                <a:spcPct val="100000"/>
              </a:lnSpc>
              <a:spcBef>
                <a:spcPts val="125"/>
              </a:spcBef>
            </a:pPr>
            <a:r>
              <a:rPr dirty="0" sz="2066" spc="-135">
                <a:solidFill>
                  <a:srgbClr val="C00000"/>
                </a:solidFill>
                <a:latin typeface="Arial Black"/>
                <a:cs typeface="Arial Black"/>
              </a:rPr>
              <a:t>REAL-</a:t>
            </a:r>
            <a:r>
              <a:rPr dirty="0" sz="2066" spc="-120">
                <a:solidFill>
                  <a:srgbClr val="C00000"/>
                </a:solidFill>
                <a:latin typeface="Arial Black"/>
                <a:cs typeface="Arial Black"/>
              </a:rPr>
              <a:t>TIME</a:t>
            </a:r>
            <a:r>
              <a:rPr dirty="0" sz="2066" spc="-95">
                <a:solidFill>
                  <a:srgbClr val="C00000"/>
                </a:solidFill>
                <a:latin typeface="Arial Black"/>
                <a:cs typeface="Arial Black"/>
              </a:rPr>
              <a:t> </a:t>
            </a:r>
            <a:r>
              <a:rPr dirty="0" sz="2066" spc="-114">
                <a:solidFill>
                  <a:srgbClr val="C00000"/>
                </a:solidFill>
                <a:latin typeface="Arial Black"/>
                <a:cs typeface="Arial Black"/>
              </a:rPr>
              <a:t>DATA</a:t>
            </a:r>
            <a:r>
              <a:rPr dirty="0" sz="2066" spc="-70">
                <a:solidFill>
                  <a:srgbClr val="C00000"/>
                </a:solidFill>
                <a:latin typeface="Arial Black"/>
                <a:cs typeface="Arial Black"/>
              </a:rPr>
              <a:t> </a:t>
            </a:r>
            <a:r>
              <a:rPr dirty="0" sz="2066" spc="-105">
                <a:solidFill>
                  <a:srgbClr val="C00000"/>
                </a:solidFill>
                <a:latin typeface="Arial Black"/>
                <a:cs typeface="Arial Black"/>
              </a:rPr>
              <a:t>COLLECTION</a:t>
            </a:r>
            <a:endParaRPr sz="2066">
              <a:latin typeface="Arial Black"/>
              <a:cs typeface="Arial Black"/>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48f0ad5d31164a8f" cstate="print"/>
          <a:stretch>
            <a:fillRect/>
          </a:stretch>
        </p:blipFill>
        <p:spPr>
          <a:xfrm>
            <a:off x="4822034" y="2002836"/>
            <a:ext cx="2831448" cy="1565392"/>
          </a:xfrm>
          <a:prstGeom prst="rect">
            <a:avLst/>
          </a:prstGeom>
        </p:spPr>
      </p:pic>
      <p:pic>
        <p:nvPicPr>
          <p:cNvPr id="3" name="object 3" descr=""/>
          <p:cNvPicPr/>
          <p:nvPr/>
        </p:nvPicPr>
        <p:blipFill>
          <a:blip r:embed="R0d316920c5374de6" cstate="print"/>
          <a:stretch>
            <a:fillRect/>
          </a:stretch>
        </p:blipFill>
        <p:spPr>
          <a:xfrm>
            <a:off x="1287493" y="1951941"/>
            <a:ext cx="2831753" cy="1692153"/>
          </a:xfrm>
          <a:prstGeom prst="rect">
            <a:avLst/>
          </a:prstGeom>
        </p:spPr>
      </p:pic>
      <p:pic>
        <p:nvPicPr>
          <p:cNvPr id="4" name="object 4" descr=""/>
          <p:cNvPicPr/>
          <p:nvPr/>
        </p:nvPicPr>
        <p:blipFill>
          <a:blip r:embed="Re316b278904940f3" cstate="print"/>
          <a:stretch>
            <a:fillRect/>
          </a:stretch>
        </p:blipFill>
        <p:spPr>
          <a:xfrm>
            <a:off x="8626272" y="2294689"/>
            <a:ext cx="2393868" cy="1561430"/>
          </a:xfrm>
          <a:prstGeom prst="rect">
            <a:avLst/>
          </a:prstGeom>
        </p:spPr>
      </p:pic>
      <p:sp>
        <p:nvSpPr>
          <p:cNvPr id="5" name="object 5"/>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a:t>Perceptions</a:t>
            </a:r>
            <a:r>
              <a:rPr dirty="0" sz="4000" spc="165"/>
              <a:t> </a:t>
            </a:r>
            <a:r>
              <a:rPr dirty="0" sz="4000"/>
              <a:t>in</a:t>
            </a:r>
            <a:r>
              <a:rPr dirty="0" sz="4000" spc="140"/>
              <a:t> </a:t>
            </a:r>
            <a:r>
              <a:rPr dirty="0" sz="4000" spc="-10"/>
              <a:t>Preparedness</a:t>
            </a:r>
            <a:endParaRPr sz="4000"/>
          </a:p>
        </p:txBody>
      </p:sp>
      <p:sp>
        <p:nvSpPr>
          <p:cNvPr id="6" name="object 6" descr=""/>
          <p:cNvSpPr txBox="1"/>
          <p:nvPr/>
        </p:nvSpPr>
        <p:spPr>
          <a:xfrm>
            <a:off x="1762758" y="4034281"/>
            <a:ext cx="1794086" cy="561340"/>
          </a:xfrm>
          <a:prstGeom prst="rect">
            <a:avLst/>
          </a:prstGeom>
        </p:spPr>
        <p:txBody>
          <a:bodyPr wrap="square" lIns="0" tIns="6350" rIns="0" bIns="0" rtlCol="0" vert="horz">
            <a:spAutoFit/>
          </a:bodyPr>
          <a:lstStyle/>
          <a:p>
            <a:pPr marL="234315" marR="5080" indent="-221615">
              <a:lnSpc>
                <a:spcPct val="105200"/>
              </a:lnSpc>
              <a:spcBef>
                <a:spcPts val="50"/>
              </a:spcBef>
            </a:pPr>
            <a:r>
              <a:rPr dirty="0" sz="1666" spc="80" b="1">
                <a:solidFill>
                  <a:srgbClr val="1F252C"/>
                </a:solidFill>
                <a:latin typeface="Century Gothic"/>
                <a:cs typeface="Century Gothic"/>
              </a:rPr>
              <a:t>The</a:t>
            </a:r>
            <a:r>
              <a:rPr dirty="0" sz="1666" spc="-60" b="1">
                <a:solidFill>
                  <a:srgbClr val="1F252C"/>
                </a:solidFill>
                <a:latin typeface="Century Gothic"/>
                <a:cs typeface="Century Gothic"/>
              </a:rPr>
              <a:t> </a:t>
            </a:r>
            <a:r>
              <a:rPr dirty="0" sz="1666" spc="55" b="1">
                <a:solidFill>
                  <a:srgbClr val="1F252C"/>
                </a:solidFill>
                <a:latin typeface="Century Gothic"/>
                <a:cs typeface="Century Gothic"/>
              </a:rPr>
              <a:t>Current</a:t>
            </a:r>
            <a:r>
              <a:rPr dirty="0" sz="1666" spc="15" b="1">
                <a:solidFill>
                  <a:srgbClr val="1F252C"/>
                </a:solidFill>
                <a:latin typeface="Century Gothic"/>
                <a:cs typeface="Century Gothic"/>
              </a:rPr>
              <a:t> </a:t>
            </a:r>
            <a:r>
              <a:rPr dirty="0" sz="1666" spc="-20" b="1">
                <a:solidFill>
                  <a:srgbClr val="1F252C"/>
                </a:solidFill>
                <a:latin typeface="Century Gothic"/>
                <a:cs typeface="Century Gothic"/>
              </a:rPr>
              <a:t>Risk </a:t>
            </a:r>
            <a:r>
              <a:rPr dirty="0" sz="1666" spc="-10" b="1">
                <a:solidFill>
                  <a:srgbClr val="1F252C"/>
                </a:solidFill>
                <a:latin typeface="Century Gothic"/>
                <a:cs typeface="Century Gothic"/>
              </a:rPr>
              <a:t>Landscape</a:t>
            </a:r>
            <a:endParaRPr sz="1666">
              <a:latin typeface="Century Gothic"/>
              <a:cs typeface="Century Gothic"/>
            </a:endParaRPr>
          </a:p>
        </p:txBody>
      </p:sp>
      <p:sp>
        <p:nvSpPr>
          <p:cNvPr id="7" name="object 7" descr=""/>
          <p:cNvSpPr txBox="1"/>
          <p:nvPr/>
        </p:nvSpPr>
        <p:spPr>
          <a:xfrm>
            <a:off x="1558713" y="4985596"/>
            <a:ext cx="2161540" cy="1133686"/>
          </a:xfrm>
          <a:prstGeom prst="rect">
            <a:avLst/>
          </a:prstGeom>
        </p:spPr>
        <p:txBody>
          <a:bodyPr wrap="square" lIns="0" tIns="11430" rIns="0" bIns="0" rtlCol="0" vert="horz">
            <a:spAutoFit/>
          </a:bodyPr>
          <a:lstStyle/>
          <a:p>
            <a:pPr marL="12700" marR="5080">
              <a:lnSpc>
                <a:spcPct val="100899"/>
              </a:lnSpc>
              <a:spcBef>
                <a:spcPts val="90"/>
              </a:spcBef>
            </a:pPr>
            <a:r>
              <a:rPr dirty="0" sz="1200" spc="20" i="1">
                <a:solidFill>
                  <a:srgbClr val="1F252C"/>
                </a:solidFill>
                <a:latin typeface="Calibri"/>
                <a:cs typeface="Calibri"/>
              </a:rPr>
              <a:t>“Cybersecurity</a:t>
            </a:r>
            <a:r>
              <a:rPr dirty="0" sz="1200" spc="5" i="1">
                <a:solidFill>
                  <a:srgbClr val="1F252C"/>
                </a:solidFill>
                <a:latin typeface="Calibri"/>
                <a:cs typeface="Calibri"/>
              </a:rPr>
              <a:t> </a:t>
            </a:r>
            <a:r>
              <a:rPr dirty="0" sz="1200" spc="20" i="1">
                <a:solidFill>
                  <a:srgbClr val="1F252C"/>
                </a:solidFill>
                <a:latin typeface="Calibri"/>
                <a:cs typeface="Calibri"/>
              </a:rPr>
              <a:t>is</a:t>
            </a:r>
            <a:r>
              <a:rPr dirty="0" sz="1200" spc="135" i="1">
                <a:solidFill>
                  <a:srgbClr val="1F252C"/>
                </a:solidFill>
                <a:latin typeface="Calibri"/>
                <a:cs typeface="Calibri"/>
              </a:rPr>
              <a:t> </a:t>
            </a:r>
            <a:r>
              <a:rPr dirty="0" sz="1200" spc="20" i="1">
                <a:solidFill>
                  <a:srgbClr val="1F252C"/>
                </a:solidFill>
                <a:latin typeface="Calibri"/>
                <a:cs typeface="Calibri"/>
              </a:rPr>
              <a:t>a</a:t>
            </a:r>
            <a:r>
              <a:rPr dirty="0" sz="1200" spc="80" i="1">
                <a:solidFill>
                  <a:srgbClr val="1F252C"/>
                </a:solidFill>
                <a:latin typeface="Calibri"/>
                <a:cs typeface="Calibri"/>
              </a:rPr>
              <a:t> </a:t>
            </a:r>
            <a:r>
              <a:rPr dirty="0" sz="1200" spc="20" i="1">
                <a:solidFill>
                  <a:srgbClr val="1F252C"/>
                </a:solidFill>
                <a:latin typeface="Calibri"/>
                <a:cs typeface="Calibri"/>
              </a:rPr>
              <a:t>key</a:t>
            </a:r>
            <a:r>
              <a:rPr dirty="0" sz="1200" spc="10" i="1">
                <a:solidFill>
                  <a:srgbClr val="1F252C"/>
                </a:solidFill>
                <a:latin typeface="Calibri"/>
                <a:cs typeface="Calibri"/>
              </a:rPr>
              <a:t> </a:t>
            </a:r>
            <a:r>
              <a:rPr dirty="0" sz="1200" spc="20" i="1">
                <a:solidFill>
                  <a:srgbClr val="1F252C"/>
                </a:solidFill>
                <a:latin typeface="Calibri"/>
                <a:cs typeface="Calibri"/>
              </a:rPr>
              <a:t>focus</a:t>
            </a:r>
            <a:r>
              <a:rPr dirty="0" sz="1200" spc="45" i="1">
                <a:solidFill>
                  <a:srgbClr val="1F252C"/>
                </a:solidFill>
                <a:latin typeface="Calibri"/>
                <a:cs typeface="Calibri"/>
              </a:rPr>
              <a:t> </a:t>
            </a:r>
            <a:r>
              <a:rPr dirty="0" sz="1200" spc="-25" i="1">
                <a:solidFill>
                  <a:srgbClr val="1F252C"/>
                </a:solidFill>
                <a:latin typeface="Calibri"/>
                <a:cs typeface="Calibri"/>
              </a:rPr>
              <a:t>for</a:t>
            </a:r>
            <a:r>
              <a:rPr dirty="0" sz="1200" spc="10" i="1">
                <a:solidFill>
                  <a:srgbClr val="1F252C"/>
                </a:solidFill>
                <a:latin typeface="Calibri"/>
                <a:cs typeface="Calibri"/>
              </a:rPr>
              <a:t> the</a:t>
            </a:r>
            <a:r>
              <a:rPr dirty="0" sz="1200" spc="155" i="1">
                <a:solidFill>
                  <a:srgbClr val="1F252C"/>
                </a:solidFill>
                <a:latin typeface="Calibri"/>
                <a:cs typeface="Calibri"/>
              </a:rPr>
              <a:t> </a:t>
            </a:r>
            <a:r>
              <a:rPr dirty="0" sz="1200" spc="10" i="1">
                <a:solidFill>
                  <a:srgbClr val="1F252C"/>
                </a:solidFill>
                <a:latin typeface="Calibri"/>
                <a:cs typeface="Calibri"/>
              </a:rPr>
              <a:t>future</a:t>
            </a:r>
            <a:r>
              <a:rPr dirty="0" sz="1200" spc="160" i="1">
                <a:solidFill>
                  <a:srgbClr val="1F252C"/>
                </a:solidFill>
                <a:latin typeface="Calibri"/>
                <a:cs typeface="Calibri"/>
              </a:rPr>
              <a:t> </a:t>
            </a:r>
            <a:r>
              <a:rPr dirty="0" sz="1200" spc="10" i="1">
                <a:solidFill>
                  <a:srgbClr val="1F252C"/>
                </a:solidFill>
                <a:latin typeface="Calibri"/>
                <a:cs typeface="Calibri"/>
              </a:rPr>
              <a:t>because</a:t>
            </a:r>
            <a:r>
              <a:rPr dirty="0" sz="1200" spc="160" i="1">
                <a:solidFill>
                  <a:srgbClr val="1F252C"/>
                </a:solidFill>
                <a:latin typeface="Calibri"/>
                <a:cs typeface="Calibri"/>
              </a:rPr>
              <a:t> </a:t>
            </a:r>
            <a:r>
              <a:rPr dirty="0" sz="1200" spc="10" i="1">
                <a:solidFill>
                  <a:srgbClr val="1F252C"/>
                </a:solidFill>
                <a:latin typeface="Calibri"/>
                <a:cs typeface="Calibri"/>
              </a:rPr>
              <a:t>every</a:t>
            </a:r>
            <a:r>
              <a:rPr dirty="0" sz="1200" spc="80" i="1">
                <a:solidFill>
                  <a:srgbClr val="1F252C"/>
                </a:solidFill>
                <a:latin typeface="Calibri"/>
                <a:cs typeface="Calibri"/>
              </a:rPr>
              <a:t> </a:t>
            </a:r>
            <a:r>
              <a:rPr dirty="0" sz="1200" spc="-20" i="1">
                <a:solidFill>
                  <a:srgbClr val="1F252C"/>
                </a:solidFill>
                <a:latin typeface="Calibri"/>
                <a:cs typeface="Calibri"/>
              </a:rPr>
              <a:t>risk</a:t>
            </a:r>
            <a:r>
              <a:rPr dirty="0" sz="1200" spc="10" i="1">
                <a:solidFill>
                  <a:srgbClr val="1F252C"/>
                </a:solidFill>
                <a:latin typeface="Calibri"/>
                <a:cs typeface="Calibri"/>
              </a:rPr>
              <a:t> listed</a:t>
            </a:r>
            <a:r>
              <a:rPr dirty="0" sz="1200" spc="95" i="1">
                <a:solidFill>
                  <a:srgbClr val="1F252C"/>
                </a:solidFill>
                <a:latin typeface="Calibri"/>
                <a:cs typeface="Calibri"/>
              </a:rPr>
              <a:t> </a:t>
            </a:r>
            <a:r>
              <a:rPr dirty="0" sz="1200" spc="10" i="1">
                <a:solidFill>
                  <a:srgbClr val="1F252C"/>
                </a:solidFill>
                <a:latin typeface="Calibri"/>
                <a:cs typeface="Calibri"/>
              </a:rPr>
              <a:t>is</a:t>
            </a:r>
            <a:r>
              <a:rPr dirty="0" sz="1200" spc="180" i="1">
                <a:solidFill>
                  <a:srgbClr val="1F252C"/>
                </a:solidFill>
                <a:latin typeface="Calibri"/>
                <a:cs typeface="Calibri"/>
              </a:rPr>
              <a:t> </a:t>
            </a:r>
            <a:r>
              <a:rPr dirty="0" sz="1200" spc="10" i="1">
                <a:solidFill>
                  <a:srgbClr val="1F252C"/>
                </a:solidFill>
                <a:latin typeface="Calibri"/>
                <a:cs typeface="Calibri"/>
              </a:rPr>
              <a:t>impacted</a:t>
            </a:r>
            <a:r>
              <a:rPr dirty="0" sz="1200" spc="100" i="1">
                <a:solidFill>
                  <a:srgbClr val="1F252C"/>
                </a:solidFill>
                <a:latin typeface="Calibri"/>
                <a:cs typeface="Calibri"/>
              </a:rPr>
              <a:t> </a:t>
            </a:r>
            <a:r>
              <a:rPr dirty="0" sz="1200" spc="-25" i="1">
                <a:solidFill>
                  <a:srgbClr val="1F252C"/>
                </a:solidFill>
                <a:latin typeface="Calibri"/>
                <a:cs typeface="Calibri"/>
              </a:rPr>
              <a:t>by</a:t>
            </a:r>
            <a:r>
              <a:rPr dirty="0" sz="1200" spc="10" i="1">
                <a:solidFill>
                  <a:srgbClr val="1F252C"/>
                </a:solidFill>
                <a:latin typeface="Calibri"/>
                <a:cs typeface="Calibri"/>
              </a:rPr>
              <a:t> cybersecurity...</a:t>
            </a:r>
            <a:r>
              <a:rPr dirty="0" sz="1200" spc="165" i="1">
                <a:solidFill>
                  <a:srgbClr val="1F252C"/>
                </a:solidFill>
                <a:latin typeface="Calibri"/>
                <a:cs typeface="Calibri"/>
              </a:rPr>
              <a:t> </a:t>
            </a:r>
            <a:r>
              <a:rPr dirty="0" sz="1200" spc="10" i="1">
                <a:solidFill>
                  <a:srgbClr val="1F252C"/>
                </a:solidFill>
                <a:latin typeface="Calibri"/>
                <a:cs typeface="Calibri"/>
              </a:rPr>
              <a:t>any</a:t>
            </a:r>
            <a:r>
              <a:rPr dirty="0" sz="1200" spc="165" i="1">
                <a:solidFill>
                  <a:srgbClr val="1F252C"/>
                </a:solidFill>
                <a:latin typeface="Calibri"/>
                <a:cs typeface="Calibri"/>
              </a:rPr>
              <a:t> </a:t>
            </a:r>
            <a:r>
              <a:rPr dirty="0" sz="1200" spc="-10" i="1">
                <a:solidFill>
                  <a:srgbClr val="1F252C"/>
                </a:solidFill>
                <a:latin typeface="Calibri"/>
                <a:cs typeface="Calibri"/>
              </a:rPr>
              <a:t>failures</a:t>
            </a:r>
            <a:r>
              <a:rPr dirty="0" sz="1200" spc="500" i="1">
                <a:solidFill>
                  <a:srgbClr val="1F252C"/>
                </a:solidFill>
                <a:latin typeface="Calibri"/>
                <a:cs typeface="Calibri"/>
              </a:rPr>
              <a:t> </a:t>
            </a:r>
            <a:r>
              <a:rPr dirty="0" sz="1200" i="1">
                <a:solidFill>
                  <a:srgbClr val="1F252C"/>
                </a:solidFill>
                <a:latin typeface="Calibri"/>
                <a:cs typeface="Calibri"/>
              </a:rPr>
              <a:t>would</a:t>
            </a:r>
            <a:r>
              <a:rPr dirty="0" sz="1200" spc="240" i="1">
                <a:solidFill>
                  <a:srgbClr val="1F252C"/>
                </a:solidFill>
                <a:latin typeface="Calibri"/>
                <a:cs typeface="Calibri"/>
              </a:rPr>
              <a:t> </a:t>
            </a:r>
            <a:r>
              <a:rPr dirty="0" sz="1200" i="1">
                <a:solidFill>
                  <a:srgbClr val="1F252C"/>
                </a:solidFill>
                <a:latin typeface="Calibri"/>
                <a:cs typeface="Calibri"/>
              </a:rPr>
              <a:t>have</a:t>
            </a:r>
            <a:r>
              <a:rPr dirty="0" sz="1200" spc="140" i="1">
                <a:solidFill>
                  <a:srgbClr val="1F252C"/>
                </a:solidFill>
                <a:latin typeface="Calibri"/>
                <a:cs typeface="Calibri"/>
              </a:rPr>
              <a:t> </a:t>
            </a:r>
            <a:r>
              <a:rPr dirty="0" sz="1200" spc="-10" i="1">
                <a:solidFill>
                  <a:srgbClr val="1F252C"/>
                </a:solidFill>
                <a:latin typeface="Calibri"/>
                <a:cs typeface="Calibri"/>
              </a:rPr>
              <a:t>drastic</a:t>
            </a:r>
            <a:endParaRPr sz="1200">
              <a:latin typeface="Calibri"/>
              <a:cs typeface="Calibri"/>
            </a:endParaRPr>
          </a:p>
          <a:p>
            <a:pPr marL="12700">
              <a:lnSpc>
                <a:spcPts val="1050"/>
              </a:lnSpc>
            </a:pPr>
            <a:r>
              <a:rPr dirty="0" sz="1200" spc="-10" i="1">
                <a:solidFill>
                  <a:srgbClr val="1F252C"/>
                </a:solidFill>
                <a:latin typeface="Calibri"/>
                <a:cs typeface="Calibri"/>
              </a:rPr>
              <a:t>implications.”</a:t>
            </a:r>
            <a:endParaRPr sz="1200">
              <a:latin typeface="Calibri"/>
              <a:cs typeface="Calibri"/>
            </a:endParaRPr>
          </a:p>
        </p:txBody>
      </p:sp>
      <p:sp>
        <p:nvSpPr>
          <p:cNvPr id="8" name="object 8" descr=""/>
          <p:cNvSpPr txBox="1"/>
          <p:nvPr/>
        </p:nvSpPr>
        <p:spPr>
          <a:xfrm>
            <a:off x="5112512" y="3901862"/>
            <a:ext cx="2203026" cy="815340"/>
          </a:xfrm>
          <a:prstGeom prst="rect">
            <a:avLst/>
          </a:prstGeom>
        </p:spPr>
        <p:txBody>
          <a:bodyPr wrap="square" lIns="0" tIns="10795" rIns="0" bIns="0" rtlCol="0" vert="horz">
            <a:spAutoFit/>
          </a:bodyPr>
          <a:lstStyle/>
          <a:p>
            <a:pPr algn="ctr" marL="12065" marR="5080" indent="6350">
              <a:lnSpc>
                <a:spcPct val="102699"/>
              </a:lnSpc>
              <a:spcBef>
                <a:spcPts val="85"/>
              </a:spcBef>
            </a:pPr>
            <a:r>
              <a:rPr dirty="0" sz="1666" spc="45" b="1">
                <a:solidFill>
                  <a:srgbClr val="1F252C"/>
                </a:solidFill>
                <a:latin typeface="Century Gothic"/>
                <a:cs typeface="Century Gothic"/>
              </a:rPr>
              <a:t>Protection</a:t>
            </a:r>
            <a:r>
              <a:rPr dirty="0" sz="1666" b="1">
                <a:solidFill>
                  <a:srgbClr val="1F252C"/>
                </a:solidFill>
                <a:latin typeface="Century Gothic"/>
                <a:cs typeface="Century Gothic"/>
              </a:rPr>
              <a:t> </a:t>
            </a:r>
            <a:r>
              <a:rPr dirty="0" sz="1666" spc="35" b="1">
                <a:solidFill>
                  <a:srgbClr val="1F252C"/>
                </a:solidFill>
                <a:latin typeface="Century Gothic"/>
                <a:cs typeface="Century Gothic"/>
              </a:rPr>
              <a:t>of </a:t>
            </a:r>
            <a:r>
              <a:rPr dirty="0" sz="1666" b="1">
                <a:solidFill>
                  <a:srgbClr val="1F252C"/>
                </a:solidFill>
                <a:latin typeface="Century Gothic"/>
                <a:cs typeface="Century Gothic"/>
              </a:rPr>
              <a:t>operations,</a:t>
            </a:r>
            <a:r>
              <a:rPr dirty="0" sz="1666" spc="215" b="1">
                <a:solidFill>
                  <a:srgbClr val="1F252C"/>
                </a:solidFill>
                <a:latin typeface="Century Gothic"/>
                <a:cs typeface="Century Gothic"/>
              </a:rPr>
              <a:t> </a:t>
            </a:r>
            <a:r>
              <a:rPr dirty="0" sz="1666" spc="-10" b="1">
                <a:solidFill>
                  <a:srgbClr val="1F252C"/>
                </a:solidFill>
                <a:latin typeface="Century Gothic"/>
                <a:cs typeface="Century Gothic"/>
              </a:rPr>
              <a:t>Services </a:t>
            </a:r>
            <a:r>
              <a:rPr dirty="0" sz="1666" b="1">
                <a:solidFill>
                  <a:srgbClr val="1F252C"/>
                </a:solidFill>
                <a:latin typeface="Century Gothic"/>
                <a:cs typeface="Century Gothic"/>
              </a:rPr>
              <a:t>and</a:t>
            </a:r>
            <a:r>
              <a:rPr dirty="0" sz="1666" spc="-75" b="1">
                <a:solidFill>
                  <a:srgbClr val="1F252C"/>
                </a:solidFill>
                <a:latin typeface="Century Gothic"/>
                <a:cs typeface="Century Gothic"/>
              </a:rPr>
              <a:t> </a:t>
            </a:r>
            <a:r>
              <a:rPr dirty="0" sz="1666" spc="75" b="1">
                <a:solidFill>
                  <a:srgbClr val="1F252C"/>
                </a:solidFill>
                <a:latin typeface="Century Gothic"/>
                <a:cs typeface="Century Gothic"/>
              </a:rPr>
              <a:t>Systems</a:t>
            </a:r>
            <a:endParaRPr sz="1666">
              <a:latin typeface="Century Gothic"/>
              <a:cs typeface="Century Gothic"/>
            </a:endParaRPr>
          </a:p>
        </p:txBody>
      </p:sp>
      <p:sp>
        <p:nvSpPr>
          <p:cNvPr id="9" name="object 9" descr=""/>
          <p:cNvSpPr txBox="1"/>
          <p:nvPr/>
        </p:nvSpPr>
        <p:spPr>
          <a:xfrm>
            <a:off x="5112512" y="4977976"/>
            <a:ext cx="2190326" cy="1325033"/>
          </a:xfrm>
          <a:prstGeom prst="rect">
            <a:avLst/>
          </a:prstGeom>
        </p:spPr>
        <p:txBody>
          <a:bodyPr wrap="square" lIns="0" tIns="11430" rIns="0" bIns="0" rtlCol="0" vert="horz">
            <a:spAutoFit/>
          </a:bodyPr>
          <a:lstStyle/>
          <a:p>
            <a:pPr marL="12700" marR="5080">
              <a:lnSpc>
                <a:spcPct val="100899"/>
              </a:lnSpc>
              <a:spcBef>
                <a:spcPts val="90"/>
              </a:spcBef>
            </a:pPr>
            <a:r>
              <a:rPr dirty="0" sz="1200" i="1">
                <a:solidFill>
                  <a:srgbClr val="1F252C"/>
                </a:solidFill>
                <a:latin typeface="Calibri"/>
                <a:cs typeface="Calibri"/>
              </a:rPr>
              <a:t>“Staffing,</a:t>
            </a:r>
            <a:r>
              <a:rPr dirty="0" sz="1200" spc="114" i="1">
                <a:solidFill>
                  <a:srgbClr val="1F252C"/>
                </a:solidFill>
                <a:latin typeface="Calibri"/>
                <a:cs typeface="Calibri"/>
              </a:rPr>
              <a:t> </a:t>
            </a:r>
            <a:r>
              <a:rPr dirty="0" sz="1200" i="1">
                <a:solidFill>
                  <a:srgbClr val="1F252C"/>
                </a:solidFill>
                <a:latin typeface="Calibri"/>
                <a:cs typeface="Calibri"/>
              </a:rPr>
              <a:t>listed</a:t>
            </a:r>
            <a:r>
              <a:rPr dirty="0" sz="1200" spc="105" i="1">
                <a:solidFill>
                  <a:srgbClr val="1F252C"/>
                </a:solidFill>
                <a:latin typeface="Calibri"/>
                <a:cs typeface="Calibri"/>
              </a:rPr>
              <a:t> </a:t>
            </a:r>
            <a:r>
              <a:rPr dirty="0" sz="1200" i="1">
                <a:solidFill>
                  <a:srgbClr val="1F252C"/>
                </a:solidFill>
                <a:latin typeface="Calibri"/>
                <a:cs typeface="Calibri"/>
              </a:rPr>
              <a:t>as</a:t>
            </a:r>
            <a:r>
              <a:rPr dirty="0" sz="1200" spc="95" i="1">
                <a:solidFill>
                  <a:srgbClr val="1F252C"/>
                </a:solidFill>
                <a:latin typeface="Calibri"/>
                <a:cs typeface="Calibri"/>
              </a:rPr>
              <a:t> </a:t>
            </a:r>
            <a:r>
              <a:rPr dirty="0" sz="1200" i="1">
                <a:solidFill>
                  <a:srgbClr val="1F252C"/>
                </a:solidFill>
                <a:latin typeface="Calibri"/>
                <a:cs typeface="Calibri"/>
              </a:rPr>
              <a:t>the</a:t>
            </a:r>
            <a:r>
              <a:rPr dirty="0" sz="1200" spc="114" i="1">
                <a:solidFill>
                  <a:srgbClr val="1F252C"/>
                </a:solidFill>
                <a:latin typeface="Calibri"/>
                <a:cs typeface="Calibri"/>
              </a:rPr>
              <a:t> </a:t>
            </a:r>
            <a:r>
              <a:rPr dirty="0" sz="1200" spc="-10" i="1">
                <a:solidFill>
                  <a:srgbClr val="1F252C"/>
                </a:solidFill>
                <a:latin typeface="Calibri"/>
                <a:cs typeface="Calibri"/>
              </a:rPr>
              <a:t>biggest</a:t>
            </a:r>
            <a:r>
              <a:rPr dirty="0" sz="1200" spc="500" i="1">
                <a:solidFill>
                  <a:srgbClr val="1F252C"/>
                </a:solidFill>
                <a:latin typeface="Calibri"/>
                <a:cs typeface="Calibri"/>
              </a:rPr>
              <a:t> </a:t>
            </a:r>
            <a:r>
              <a:rPr dirty="0" sz="1200" i="1">
                <a:solidFill>
                  <a:srgbClr val="1F252C"/>
                </a:solidFill>
                <a:latin typeface="Calibri"/>
                <a:cs typeface="Calibri"/>
              </a:rPr>
              <a:t>concern,</a:t>
            </a:r>
            <a:r>
              <a:rPr dirty="0" sz="1200" spc="175" i="1">
                <a:solidFill>
                  <a:srgbClr val="1F252C"/>
                </a:solidFill>
                <a:latin typeface="Calibri"/>
                <a:cs typeface="Calibri"/>
              </a:rPr>
              <a:t> </a:t>
            </a:r>
            <a:r>
              <a:rPr dirty="0" sz="1200" i="1">
                <a:solidFill>
                  <a:srgbClr val="1F252C"/>
                </a:solidFill>
                <a:latin typeface="Calibri"/>
                <a:cs typeface="Calibri"/>
              </a:rPr>
              <a:t>is</a:t>
            </a:r>
            <a:r>
              <a:rPr dirty="0" sz="1200" spc="265" i="1">
                <a:solidFill>
                  <a:srgbClr val="1F252C"/>
                </a:solidFill>
                <a:latin typeface="Calibri"/>
                <a:cs typeface="Calibri"/>
              </a:rPr>
              <a:t> </a:t>
            </a:r>
            <a:r>
              <a:rPr dirty="0" sz="1200" i="1">
                <a:solidFill>
                  <a:srgbClr val="1F252C"/>
                </a:solidFill>
                <a:latin typeface="Calibri"/>
                <a:cs typeface="Calibri"/>
              </a:rPr>
              <a:t>impacted</a:t>
            </a:r>
            <a:r>
              <a:rPr dirty="0" sz="1200" spc="170" i="1">
                <a:solidFill>
                  <a:srgbClr val="1F252C"/>
                </a:solidFill>
                <a:latin typeface="Calibri"/>
                <a:cs typeface="Calibri"/>
              </a:rPr>
              <a:t> </a:t>
            </a:r>
            <a:r>
              <a:rPr dirty="0" sz="1200" spc="-25" i="1">
                <a:solidFill>
                  <a:srgbClr val="1F252C"/>
                </a:solidFill>
                <a:latin typeface="Calibri"/>
                <a:cs typeface="Calibri"/>
              </a:rPr>
              <a:t>by</a:t>
            </a:r>
            <a:r>
              <a:rPr dirty="0" sz="1200" spc="500" i="1">
                <a:solidFill>
                  <a:srgbClr val="1F252C"/>
                </a:solidFill>
                <a:latin typeface="Calibri"/>
                <a:cs typeface="Calibri"/>
              </a:rPr>
              <a:t> </a:t>
            </a:r>
            <a:r>
              <a:rPr dirty="0" sz="1200" spc="45" i="1">
                <a:solidFill>
                  <a:srgbClr val="1F252C"/>
                </a:solidFill>
                <a:latin typeface="Calibri"/>
                <a:cs typeface="Calibri"/>
              </a:rPr>
              <a:t>burnout</a:t>
            </a:r>
            <a:r>
              <a:rPr dirty="0" sz="1200" spc="70" i="1">
                <a:solidFill>
                  <a:srgbClr val="1F252C"/>
                </a:solidFill>
                <a:latin typeface="Calibri"/>
                <a:cs typeface="Calibri"/>
              </a:rPr>
              <a:t> </a:t>
            </a:r>
            <a:r>
              <a:rPr dirty="0" sz="1200" i="1">
                <a:solidFill>
                  <a:srgbClr val="1F252C"/>
                </a:solidFill>
                <a:latin typeface="Calibri"/>
                <a:cs typeface="Calibri"/>
              </a:rPr>
              <a:t>and</a:t>
            </a:r>
            <a:r>
              <a:rPr dirty="0" sz="1200" spc="160" i="1">
                <a:solidFill>
                  <a:srgbClr val="1F252C"/>
                </a:solidFill>
                <a:latin typeface="Calibri"/>
                <a:cs typeface="Calibri"/>
              </a:rPr>
              <a:t> </a:t>
            </a:r>
            <a:r>
              <a:rPr dirty="0" sz="1200" spc="-10" i="1">
                <a:solidFill>
                  <a:srgbClr val="1F252C"/>
                </a:solidFill>
                <a:latin typeface="Calibri"/>
                <a:cs typeface="Calibri"/>
              </a:rPr>
              <a:t>subsequent</a:t>
            </a:r>
            <a:r>
              <a:rPr dirty="0" sz="1200" spc="20" i="1">
                <a:solidFill>
                  <a:srgbClr val="1F252C"/>
                </a:solidFill>
                <a:latin typeface="Calibri"/>
                <a:cs typeface="Calibri"/>
              </a:rPr>
              <a:t> availability…factors</a:t>
            </a:r>
            <a:r>
              <a:rPr dirty="0" sz="1200" spc="40" i="1">
                <a:solidFill>
                  <a:srgbClr val="1F252C"/>
                </a:solidFill>
                <a:latin typeface="Calibri"/>
                <a:cs typeface="Calibri"/>
              </a:rPr>
              <a:t> </a:t>
            </a:r>
            <a:r>
              <a:rPr dirty="0" sz="1200" spc="50" i="1">
                <a:solidFill>
                  <a:srgbClr val="1F252C"/>
                </a:solidFill>
                <a:latin typeface="Calibri"/>
                <a:cs typeface="Calibri"/>
              </a:rPr>
              <a:t>such</a:t>
            </a:r>
            <a:r>
              <a:rPr dirty="0" sz="1200" spc="60" i="1">
                <a:solidFill>
                  <a:srgbClr val="1F252C"/>
                </a:solidFill>
                <a:latin typeface="Calibri"/>
                <a:cs typeface="Calibri"/>
              </a:rPr>
              <a:t> </a:t>
            </a:r>
            <a:r>
              <a:rPr dirty="0" sz="1200" spc="-25" i="1">
                <a:solidFill>
                  <a:srgbClr val="1F252C"/>
                </a:solidFill>
                <a:latin typeface="Calibri"/>
                <a:cs typeface="Calibri"/>
              </a:rPr>
              <a:t>as</a:t>
            </a:r>
            <a:r>
              <a:rPr dirty="0" sz="1200" spc="10" i="1">
                <a:solidFill>
                  <a:srgbClr val="1F252C"/>
                </a:solidFill>
                <a:latin typeface="Calibri"/>
                <a:cs typeface="Calibri"/>
              </a:rPr>
              <a:t> transportation</a:t>
            </a:r>
            <a:r>
              <a:rPr dirty="0" sz="1200" spc="225" i="1">
                <a:solidFill>
                  <a:srgbClr val="1F252C"/>
                </a:solidFill>
                <a:latin typeface="Calibri"/>
                <a:cs typeface="Calibri"/>
              </a:rPr>
              <a:t> </a:t>
            </a:r>
            <a:r>
              <a:rPr dirty="0" sz="1200" spc="10" i="1">
                <a:solidFill>
                  <a:srgbClr val="1F252C"/>
                </a:solidFill>
                <a:latin typeface="Calibri"/>
                <a:cs typeface="Calibri"/>
              </a:rPr>
              <a:t>and</a:t>
            </a:r>
            <a:r>
              <a:rPr dirty="0" sz="1200" spc="229" i="1">
                <a:solidFill>
                  <a:srgbClr val="1F252C"/>
                </a:solidFill>
                <a:latin typeface="Calibri"/>
                <a:cs typeface="Calibri"/>
              </a:rPr>
              <a:t> </a:t>
            </a:r>
            <a:r>
              <a:rPr dirty="0" sz="1200" spc="10" i="1">
                <a:solidFill>
                  <a:srgbClr val="1F252C"/>
                </a:solidFill>
                <a:latin typeface="Calibri"/>
                <a:cs typeface="Calibri"/>
              </a:rPr>
              <a:t>weather</a:t>
            </a:r>
            <a:r>
              <a:rPr dirty="0" sz="1200" spc="145" i="1">
                <a:solidFill>
                  <a:srgbClr val="1F252C"/>
                </a:solidFill>
                <a:latin typeface="Calibri"/>
                <a:cs typeface="Calibri"/>
              </a:rPr>
              <a:t> </a:t>
            </a:r>
            <a:r>
              <a:rPr dirty="0" sz="1200" spc="-25" i="1">
                <a:solidFill>
                  <a:srgbClr val="1F252C"/>
                </a:solidFill>
                <a:latin typeface="Calibri"/>
                <a:cs typeface="Calibri"/>
              </a:rPr>
              <a:t>can</a:t>
            </a:r>
            <a:r>
              <a:rPr dirty="0" sz="1200" spc="500" i="1">
                <a:solidFill>
                  <a:srgbClr val="1F252C"/>
                </a:solidFill>
                <a:latin typeface="Calibri"/>
                <a:cs typeface="Calibri"/>
              </a:rPr>
              <a:t> </a:t>
            </a:r>
            <a:r>
              <a:rPr dirty="0" sz="1200" i="1">
                <a:solidFill>
                  <a:srgbClr val="1F252C"/>
                </a:solidFill>
                <a:latin typeface="Calibri"/>
                <a:cs typeface="Calibri"/>
              </a:rPr>
              <a:t>impact</a:t>
            </a:r>
            <a:r>
              <a:rPr dirty="0" sz="1200" spc="125" i="1">
                <a:solidFill>
                  <a:srgbClr val="1F252C"/>
                </a:solidFill>
                <a:latin typeface="Calibri"/>
                <a:cs typeface="Calibri"/>
              </a:rPr>
              <a:t> </a:t>
            </a:r>
            <a:r>
              <a:rPr dirty="0" sz="1200" i="1">
                <a:solidFill>
                  <a:srgbClr val="1F252C"/>
                </a:solidFill>
                <a:latin typeface="Calibri"/>
                <a:cs typeface="Calibri"/>
              </a:rPr>
              <a:t>their</a:t>
            </a:r>
            <a:r>
              <a:rPr dirty="0" sz="1200" spc="145" i="1">
                <a:solidFill>
                  <a:srgbClr val="1F252C"/>
                </a:solidFill>
                <a:latin typeface="Calibri"/>
                <a:cs typeface="Calibri"/>
              </a:rPr>
              <a:t> </a:t>
            </a:r>
            <a:r>
              <a:rPr dirty="0" sz="1200" i="1">
                <a:solidFill>
                  <a:srgbClr val="1F252C"/>
                </a:solidFill>
                <a:latin typeface="Calibri"/>
                <a:cs typeface="Calibri"/>
              </a:rPr>
              <a:t>ability</a:t>
            </a:r>
            <a:r>
              <a:rPr dirty="0" sz="1200" spc="165" i="1">
                <a:solidFill>
                  <a:srgbClr val="1F252C"/>
                </a:solidFill>
                <a:latin typeface="Calibri"/>
                <a:cs typeface="Calibri"/>
              </a:rPr>
              <a:t> </a:t>
            </a:r>
            <a:r>
              <a:rPr dirty="0" sz="1200" i="1">
                <a:solidFill>
                  <a:srgbClr val="1F252C"/>
                </a:solidFill>
                <a:latin typeface="Calibri"/>
                <a:cs typeface="Calibri"/>
              </a:rPr>
              <a:t>to</a:t>
            </a:r>
            <a:r>
              <a:rPr dirty="0" sz="1200" spc="145" i="1">
                <a:solidFill>
                  <a:srgbClr val="1F252C"/>
                </a:solidFill>
                <a:latin typeface="Calibri"/>
                <a:cs typeface="Calibri"/>
              </a:rPr>
              <a:t> </a:t>
            </a:r>
            <a:r>
              <a:rPr dirty="0" sz="1200" i="1">
                <a:solidFill>
                  <a:srgbClr val="1F252C"/>
                </a:solidFill>
                <a:latin typeface="Calibri"/>
                <a:cs typeface="Calibri"/>
              </a:rPr>
              <a:t>cover</a:t>
            </a:r>
            <a:r>
              <a:rPr dirty="0" sz="1200" spc="145" i="1">
                <a:solidFill>
                  <a:srgbClr val="1F252C"/>
                </a:solidFill>
                <a:latin typeface="Calibri"/>
                <a:cs typeface="Calibri"/>
              </a:rPr>
              <a:t> </a:t>
            </a:r>
            <a:r>
              <a:rPr dirty="0" sz="1200" spc="-25" i="1">
                <a:solidFill>
                  <a:srgbClr val="1F252C"/>
                </a:solidFill>
                <a:latin typeface="Calibri"/>
                <a:cs typeface="Calibri"/>
              </a:rPr>
              <a:t>all</a:t>
            </a:r>
            <a:r>
              <a:rPr dirty="0" sz="1200" spc="10" i="1">
                <a:solidFill>
                  <a:srgbClr val="1F252C"/>
                </a:solidFill>
                <a:latin typeface="Calibri"/>
                <a:cs typeface="Calibri"/>
              </a:rPr>
              <a:t> necessary</a:t>
            </a:r>
            <a:r>
              <a:rPr dirty="0" sz="1200" spc="215" i="1">
                <a:solidFill>
                  <a:srgbClr val="1F252C"/>
                </a:solidFill>
                <a:latin typeface="Calibri"/>
                <a:cs typeface="Calibri"/>
              </a:rPr>
              <a:t> </a:t>
            </a:r>
            <a:r>
              <a:rPr dirty="0" sz="1200" spc="-10" i="1">
                <a:solidFill>
                  <a:srgbClr val="1F252C"/>
                </a:solidFill>
                <a:latin typeface="Calibri"/>
                <a:cs typeface="Calibri"/>
              </a:rPr>
              <a:t>sites.”</a:t>
            </a:r>
            <a:endParaRPr sz="1200">
              <a:latin typeface="Calibri"/>
              <a:cs typeface="Calibri"/>
            </a:endParaRPr>
          </a:p>
        </p:txBody>
      </p:sp>
      <p:sp>
        <p:nvSpPr>
          <p:cNvPr id="10" name="object 10" descr=""/>
          <p:cNvSpPr txBox="1"/>
          <p:nvPr/>
        </p:nvSpPr>
        <p:spPr>
          <a:xfrm>
            <a:off x="8583168" y="4034281"/>
            <a:ext cx="2618740" cy="561340"/>
          </a:xfrm>
          <a:prstGeom prst="rect">
            <a:avLst/>
          </a:prstGeom>
        </p:spPr>
        <p:txBody>
          <a:bodyPr wrap="square" lIns="0" tIns="6350" rIns="0" bIns="0" rtlCol="0" vert="horz">
            <a:spAutoFit/>
          </a:bodyPr>
          <a:lstStyle/>
          <a:p>
            <a:pPr marL="12700" marR="5080" indent="412115">
              <a:lnSpc>
                <a:spcPct val="105200"/>
              </a:lnSpc>
              <a:spcBef>
                <a:spcPts val="50"/>
              </a:spcBef>
            </a:pPr>
            <a:r>
              <a:rPr dirty="0" sz="1666" spc="-10" b="1">
                <a:solidFill>
                  <a:srgbClr val="1F252C"/>
                </a:solidFill>
                <a:latin typeface="Century Gothic"/>
                <a:cs typeface="Century Gothic"/>
              </a:rPr>
              <a:t>Departmental </a:t>
            </a:r>
            <a:r>
              <a:rPr dirty="0" sz="1666" b="1">
                <a:solidFill>
                  <a:srgbClr val="1F252C"/>
                </a:solidFill>
                <a:latin typeface="Century Gothic"/>
                <a:cs typeface="Century Gothic"/>
              </a:rPr>
              <a:t>Resilience</a:t>
            </a:r>
            <a:r>
              <a:rPr dirty="0" sz="1666" spc="220" b="1">
                <a:solidFill>
                  <a:srgbClr val="1F252C"/>
                </a:solidFill>
                <a:latin typeface="Century Gothic"/>
                <a:cs typeface="Century Gothic"/>
              </a:rPr>
              <a:t> </a:t>
            </a:r>
            <a:r>
              <a:rPr dirty="0" sz="1666" spc="-10" b="1">
                <a:solidFill>
                  <a:srgbClr val="1F252C"/>
                </a:solidFill>
                <a:latin typeface="Century Gothic"/>
                <a:cs typeface="Century Gothic"/>
              </a:rPr>
              <a:t>Improvement</a:t>
            </a:r>
            <a:endParaRPr sz="1666">
              <a:latin typeface="Century Gothic"/>
              <a:cs typeface="Century Gothic"/>
            </a:endParaRPr>
          </a:p>
        </p:txBody>
      </p:sp>
      <p:sp>
        <p:nvSpPr>
          <p:cNvPr id="11" name="object 11" descr=""/>
          <p:cNvSpPr txBox="1"/>
          <p:nvPr/>
        </p:nvSpPr>
        <p:spPr>
          <a:xfrm>
            <a:off x="8789754" y="4975860"/>
            <a:ext cx="2197100" cy="1324186"/>
          </a:xfrm>
          <a:prstGeom prst="rect">
            <a:avLst/>
          </a:prstGeom>
        </p:spPr>
        <p:txBody>
          <a:bodyPr wrap="square" lIns="0" tIns="11430" rIns="0" bIns="0" rtlCol="0" vert="horz">
            <a:spAutoFit/>
          </a:bodyPr>
          <a:lstStyle/>
          <a:p>
            <a:pPr marL="12700" marR="5080">
              <a:lnSpc>
                <a:spcPct val="100899"/>
              </a:lnSpc>
              <a:spcBef>
                <a:spcPts val="90"/>
              </a:spcBef>
            </a:pPr>
            <a:r>
              <a:rPr dirty="0" sz="1200" spc="10" i="1">
                <a:solidFill>
                  <a:srgbClr val="1F252C"/>
                </a:solidFill>
                <a:latin typeface="Calibri"/>
                <a:cs typeface="Calibri"/>
              </a:rPr>
              <a:t>“The</a:t>
            </a:r>
            <a:r>
              <a:rPr dirty="0" sz="1200" spc="75" i="1">
                <a:solidFill>
                  <a:srgbClr val="1F252C"/>
                </a:solidFill>
                <a:latin typeface="Calibri"/>
                <a:cs typeface="Calibri"/>
              </a:rPr>
              <a:t> </a:t>
            </a:r>
            <a:r>
              <a:rPr dirty="0" sz="1200" spc="20" i="1">
                <a:solidFill>
                  <a:srgbClr val="1F252C"/>
                </a:solidFill>
                <a:latin typeface="Calibri"/>
                <a:cs typeface="Calibri"/>
              </a:rPr>
              <a:t>shutdown</a:t>
            </a:r>
            <a:r>
              <a:rPr dirty="0" sz="1200" spc="75" i="1">
                <a:solidFill>
                  <a:srgbClr val="1F252C"/>
                </a:solidFill>
                <a:latin typeface="Calibri"/>
                <a:cs typeface="Calibri"/>
              </a:rPr>
              <a:t> </a:t>
            </a:r>
            <a:r>
              <a:rPr dirty="0" sz="1200" spc="20" i="1">
                <a:solidFill>
                  <a:srgbClr val="1F252C"/>
                </a:solidFill>
                <a:latin typeface="Calibri"/>
                <a:cs typeface="Calibri"/>
              </a:rPr>
              <a:t>due</a:t>
            </a:r>
            <a:r>
              <a:rPr dirty="0" sz="1200" spc="80" i="1">
                <a:solidFill>
                  <a:srgbClr val="1F252C"/>
                </a:solidFill>
                <a:latin typeface="Calibri"/>
                <a:cs typeface="Calibri"/>
              </a:rPr>
              <a:t> </a:t>
            </a:r>
            <a:r>
              <a:rPr dirty="0" sz="1200" spc="20" i="1">
                <a:solidFill>
                  <a:srgbClr val="1F252C"/>
                </a:solidFill>
                <a:latin typeface="Calibri"/>
                <a:cs typeface="Calibri"/>
              </a:rPr>
              <a:t>to</a:t>
            </a:r>
            <a:r>
              <a:rPr dirty="0" sz="1200" spc="95" i="1">
                <a:solidFill>
                  <a:srgbClr val="1F252C"/>
                </a:solidFill>
                <a:latin typeface="Calibri"/>
                <a:cs typeface="Calibri"/>
              </a:rPr>
              <a:t> </a:t>
            </a:r>
            <a:r>
              <a:rPr dirty="0" sz="1200" spc="20" i="1">
                <a:solidFill>
                  <a:srgbClr val="1F252C"/>
                </a:solidFill>
                <a:latin typeface="Calibri"/>
                <a:cs typeface="Calibri"/>
              </a:rPr>
              <a:t>COVID-</a:t>
            </a:r>
            <a:r>
              <a:rPr dirty="0" sz="1200" spc="30" i="1">
                <a:solidFill>
                  <a:srgbClr val="1F252C"/>
                </a:solidFill>
                <a:latin typeface="Calibri"/>
                <a:cs typeface="Calibri"/>
              </a:rPr>
              <a:t>19</a:t>
            </a:r>
            <a:r>
              <a:rPr dirty="0" sz="1200" spc="30" i="1">
                <a:solidFill>
                  <a:srgbClr val="1F252C"/>
                </a:solidFill>
                <a:latin typeface="Calibri"/>
                <a:cs typeface="Calibri"/>
              </a:rPr>
              <a:t> </a:t>
            </a:r>
            <a:r>
              <a:rPr dirty="0" sz="1200" spc="10" i="1">
                <a:solidFill>
                  <a:srgbClr val="1F252C"/>
                </a:solidFill>
                <a:latin typeface="Calibri"/>
                <a:cs typeface="Calibri"/>
              </a:rPr>
              <a:t>showed</a:t>
            </a:r>
            <a:r>
              <a:rPr dirty="0" sz="1200" spc="135" i="1">
                <a:solidFill>
                  <a:srgbClr val="1F252C"/>
                </a:solidFill>
                <a:latin typeface="Calibri"/>
                <a:cs typeface="Calibri"/>
              </a:rPr>
              <a:t> </a:t>
            </a:r>
            <a:r>
              <a:rPr dirty="0" sz="1200" spc="10" i="1">
                <a:solidFill>
                  <a:srgbClr val="1F252C"/>
                </a:solidFill>
                <a:latin typeface="Calibri"/>
                <a:cs typeface="Calibri"/>
              </a:rPr>
              <a:t>the</a:t>
            </a:r>
            <a:r>
              <a:rPr dirty="0" sz="1200" spc="140" i="1">
                <a:solidFill>
                  <a:srgbClr val="1F252C"/>
                </a:solidFill>
                <a:latin typeface="Calibri"/>
                <a:cs typeface="Calibri"/>
              </a:rPr>
              <a:t> </a:t>
            </a:r>
            <a:r>
              <a:rPr dirty="0" sz="1200" spc="10" i="1">
                <a:solidFill>
                  <a:srgbClr val="1F252C"/>
                </a:solidFill>
                <a:latin typeface="Calibri"/>
                <a:cs typeface="Calibri"/>
              </a:rPr>
              <a:t>resilience</a:t>
            </a:r>
            <a:r>
              <a:rPr dirty="0" sz="1200" spc="140" i="1">
                <a:solidFill>
                  <a:srgbClr val="1F252C"/>
                </a:solidFill>
                <a:latin typeface="Calibri"/>
                <a:cs typeface="Calibri"/>
              </a:rPr>
              <a:t> </a:t>
            </a:r>
            <a:r>
              <a:rPr dirty="0" sz="1200" spc="30" i="1">
                <a:solidFill>
                  <a:srgbClr val="1F252C"/>
                </a:solidFill>
                <a:latin typeface="Calibri"/>
                <a:cs typeface="Calibri"/>
              </a:rPr>
              <a:t>and </a:t>
            </a:r>
            <a:r>
              <a:rPr dirty="0" sz="1200" spc="10" i="1">
                <a:solidFill>
                  <a:srgbClr val="1F252C"/>
                </a:solidFill>
                <a:latin typeface="Calibri"/>
                <a:cs typeface="Calibri"/>
              </a:rPr>
              <a:t>adaptability</a:t>
            </a:r>
            <a:r>
              <a:rPr dirty="0" sz="1200" spc="165" i="1">
                <a:solidFill>
                  <a:srgbClr val="1F252C"/>
                </a:solidFill>
                <a:latin typeface="Calibri"/>
                <a:cs typeface="Calibri"/>
              </a:rPr>
              <a:t> </a:t>
            </a:r>
            <a:r>
              <a:rPr dirty="0" sz="1200" spc="10" i="1">
                <a:solidFill>
                  <a:srgbClr val="1F252C"/>
                </a:solidFill>
                <a:latin typeface="Calibri"/>
                <a:cs typeface="Calibri"/>
              </a:rPr>
              <a:t>of</a:t>
            </a:r>
            <a:r>
              <a:rPr dirty="0" sz="1200" spc="150" i="1">
                <a:solidFill>
                  <a:srgbClr val="1F252C"/>
                </a:solidFill>
                <a:latin typeface="Calibri"/>
                <a:cs typeface="Calibri"/>
              </a:rPr>
              <a:t> </a:t>
            </a:r>
            <a:r>
              <a:rPr dirty="0" sz="1200" spc="10" i="1">
                <a:solidFill>
                  <a:srgbClr val="1F252C"/>
                </a:solidFill>
                <a:latin typeface="Calibri"/>
                <a:cs typeface="Calibri"/>
              </a:rPr>
              <a:t>many</a:t>
            </a:r>
            <a:r>
              <a:rPr dirty="0" sz="1200" spc="165" i="1">
                <a:solidFill>
                  <a:srgbClr val="1F252C"/>
                </a:solidFill>
                <a:latin typeface="Calibri"/>
                <a:cs typeface="Calibri"/>
              </a:rPr>
              <a:t> </a:t>
            </a:r>
            <a:r>
              <a:rPr dirty="0" sz="1200" spc="-20" i="1">
                <a:solidFill>
                  <a:srgbClr val="1F252C"/>
                </a:solidFill>
                <a:latin typeface="Calibri"/>
                <a:cs typeface="Calibri"/>
              </a:rPr>
              <a:t>staff</a:t>
            </a:r>
            <a:r>
              <a:rPr dirty="0" sz="1200" spc="20" i="1">
                <a:solidFill>
                  <a:srgbClr val="1F252C"/>
                </a:solidFill>
                <a:latin typeface="Calibri"/>
                <a:cs typeface="Calibri"/>
              </a:rPr>
              <a:t> members.</a:t>
            </a:r>
            <a:r>
              <a:rPr dirty="0" sz="1200" spc="135" i="1">
                <a:solidFill>
                  <a:srgbClr val="1F252C"/>
                </a:solidFill>
                <a:latin typeface="Calibri"/>
                <a:cs typeface="Calibri"/>
              </a:rPr>
              <a:t> </a:t>
            </a:r>
            <a:r>
              <a:rPr dirty="0" sz="1200" spc="20" i="1">
                <a:solidFill>
                  <a:srgbClr val="1F252C"/>
                </a:solidFill>
                <a:latin typeface="Calibri"/>
                <a:cs typeface="Calibri"/>
              </a:rPr>
              <a:t>Certain</a:t>
            </a:r>
            <a:r>
              <a:rPr dirty="0" sz="1200" spc="145" i="1">
                <a:solidFill>
                  <a:srgbClr val="1F252C"/>
                </a:solidFill>
                <a:latin typeface="Calibri"/>
                <a:cs typeface="Calibri"/>
              </a:rPr>
              <a:t> </a:t>
            </a:r>
            <a:r>
              <a:rPr dirty="0" sz="1200" spc="-10" i="1">
                <a:solidFill>
                  <a:srgbClr val="1F252C"/>
                </a:solidFill>
                <a:latin typeface="Calibri"/>
                <a:cs typeface="Calibri"/>
              </a:rPr>
              <a:t>departments</a:t>
            </a:r>
            <a:r>
              <a:rPr dirty="0" sz="1200" spc="500" i="1">
                <a:solidFill>
                  <a:srgbClr val="1F252C"/>
                </a:solidFill>
                <a:latin typeface="Calibri"/>
                <a:cs typeface="Calibri"/>
              </a:rPr>
              <a:t> </a:t>
            </a:r>
            <a:r>
              <a:rPr dirty="0" sz="1200" i="1">
                <a:solidFill>
                  <a:srgbClr val="1F252C"/>
                </a:solidFill>
                <a:latin typeface="Calibri"/>
                <a:cs typeface="Calibri"/>
              </a:rPr>
              <a:t>were</a:t>
            </a:r>
            <a:r>
              <a:rPr dirty="0" sz="1200" spc="105" i="1">
                <a:solidFill>
                  <a:srgbClr val="1F252C"/>
                </a:solidFill>
                <a:latin typeface="Calibri"/>
                <a:cs typeface="Calibri"/>
              </a:rPr>
              <a:t> </a:t>
            </a:r>
            <a:r>
              <a:rPr dirty="0" sz="1200" i="1">
                <a:solidFill>
                  <a:srgbClr val="1F252C"/>
                </a:solidFill>
                <a:latin typeface="Calibri"/>
                <a:cs typeface="Calibri"/>
              </a:rPr>
              <a:t>flexible</a:t>
            </a:r>
            <a:r>
              <a:rPr dirty="0" sz="1200" spc="110" i="1">
                <a:solidFill>
                  <a:srgbClr val="1F252C"/>
                </a:solidFill>
                <a:latin typeface="Calibri"/>
                <a:cs typeface="Calibri"/>
              </a:rPr>
              <a:t> </a:t>
            </a:r>
            <a:r>
              <a:rPr dirty="0" sz="1200" spc="55" i="1">
                <a:solidFill>
                  <a:srgbClr val="1F252C"/>
                </a:solidFill>
                <a:latin typeface="Calibri"/>
                <a:cs typeface="Calibri"/>
              </a:rPr>
              <a:t>and</a:t>
            </a:r>
            <a:r>
              <a:rPr dirty="0" sz="1200" spc="105" i="1">
                <a:solidFill>
                  <a:srgbClr val="1F252C"/>
                </a:solidFill>
                <a:latin typeface="Calibri"/>
                <a:cs typeface="Calibri"/>
              </a:rPr>
              <a:t> </a:t>
            </a:r>
            <a:r>
              <a:rPr dirty="0" sz="1200" i="1">
                <a:solidFill>
                  <a:srgbClr val="1F252C"/>
                </a:solidFill>
                <a:latin typeface="Calibri"/>
                <a:cs typeface="Calibri"/>
              </a:rPr>
              <a:t>able</a:t>
            </a:r>
            <a:r>
              <a:rPr dirty="0" sz="1200" spc="110" i="1">
                <a:solidFill>
                  <a:srgbClr val="1F252C"/>
                </a:solidFill>
                <a:latin typeface="Calibri"/>
                <a:cs typeface="Calibri"/>
              </a:rPr>
              <a:t> </a:t>
            </a:r>
            <a:r>
              <a:rPr dirty="0" sz="1200" i="1">
                <a:solidFill>
                  <a:srgbClr val="1F252C"/>
                </a:solidFill>
                <a:latin typeface="Calibri"/>
                <a:cs typeface="Calibri"/>
              </a:rPr>
              <a:t>to</a:t>
            </a:r>
            <a:r>
              <a:rPr dirty="0" sz="1200" spc="120" i="1">
                <a:solidFill>
                  <a:srgbClr val="1F252C"/>
                </a:solidFill>
                <a:latin typeface="Calibri"/>
                <a:cs typeface="Calibri"/>
              </a:rPr>
              <a:t> </a:t>
            </a:r>
            <a:r>
              <a:rPr dirty="0" sz="1200" spc="-20" i="1">
                <a:solidFill>
                  <a:srgbClr val="1F252C"/>
                </a:solidFill>
                <a:latin typeface="Calibri"/>
                <a:cs typeface="Calibri"/>
              </a:rPr>
              <a:t>work</a:t>
            </a:r>
            <a:r>
              <a:rPr dirty="0" sz="1200" spc="500" i="1">
                <a:solidFill>
                  <a:srgbClr val="1F252C"/>
                </a:solidFill>
                <a:latin typeface="Calibri"/>
                <a:cs typeface="Calibri"/>
              </a:rPr>
              <a:t> </a:t>
            </a:r>
            <a:r>
              <a:rPr dirty="0" sz="1200" i="1">
                <a:solidFill>
                  <a:srgbClr val="1F252C"/>
                </a:solidFill>
                <a:latin typeface="Calibri"/>
                <a:cs typeface="Calibri"/>
              </a:rPr>
              <a:t>remotely,</a:t>
            </a:r>
            <a:r>
              <a:rPr dirty="0" sz="1200" spc="160" i="1">
                <a:solidFill>
                  <a:srgbClr val="1F252C"/>
                </a:solidFill>
                <a:latin typeface="Calibri"/>
                <a:cs typeface="Calibri"/>
              </a:rPr>
              <a:t> </a:t>
            </a:r>
            <a:r>
              <a:rPr dirty="0" sz="1200" i="1">
                <a:solidFill>
                  <a:srgbClr val="1F252C"/>
                </a:solidFill>
                <a:latin typeface="Calibri"/>
                <a:cs typeface="Calibri"/>
              </a:rPr>
              <a:t>creating</a:t>
            </a:r>
            <a:r>
              <a:rPr dirty="0" sz="1200" spc="150" i="1">
                <a:solidFill>
                  <a:srgbClr val="1F252C"/>
                </a:solidFill>
                <a:latin typeface="Calibri"/>
                <a:cs typeface="Calibri"/>
              </a:rPr>
              <a:t> </a:t>
            </a:r>
            <a:r>
              <a:rPr dirty="0" sz="1200" i="1">
                <a:solidFill>
                  <a:srgbClr val="1F252C"/>
                </a:solidFill>
                <a:latin typeface="Calibri"/>
                <a:cs typeface="Calibri"/>
              </a:rPr>
              <a:t>the</a:t>
            </a:r>
            <a:r>
              <a:rPr dirty="0" sz="1200" spc="160" i="1">
                <a:solidFill>
                  <a:srgbClr val="1F252C"/>
                </a:solidFill>
                <a:latin typeface="Calibri"/>
                <a:cs typeface="Calibri"/>
              </a:rPr>
              <a:t> </a:t>
            </a:r>
            <a:r>
              <a:rPr dirty="0" sz="1200" spc="-10" i="1">
                <a:solidFill>
                  <a:srgbClr val="1F252C"/>
                </a:solidFill>
                <a:latin typeface="Calibri"/>
                <a:cs typeface="Calibri"/>
              </a:rPr>
              <a:t>possibility</a:t>
            </a:r>
            <a:r>
              <a:rPr dirty="0" sz="1200" spc="500" i="1">
                <a:solidFill>
                  <a:srgbClr val="1F252C"/>
                </a:solidFill>
                <a:latin typeface="Calibri"/>
                <a:cs typeface="Calibri"/>
              </a:rPr>
              <a:t> </a:t>
            </a:r>
            <a:r>
              <a:rPr dirty="0" sz="1200" i="1">
                <a:solidFill>
                  <a:srgbClr val="1F252C"/>
                </a:solidFill>
                <a:latin typeface="Calibri"/>
                <a:cs typeface="Calibri"/>
              </a:rPr>
              <a:t>for</a:t>
            </a:r>
            <a:r>
              <a:rPr dirty="0" sz="1200" spc="195" i="1">
                <a:solidFill>
                  <a:srgbClr val="1F252C"/>
                </a:solidFill>
                <a:latin typeface="Calibri"/>
                <a:cs typeface="Calibri"/>
              </a:rPr>
              <a:t> </a:t>
            </a:r>
            <a:r>
              <a:rPr dirty="0" sz="1200" i="1">
                <a:solidFill>
                  <a:srgbClr val="1F252C"/>
                </a:solidFill>
                <a:latin typeface="Calibri"/>
                <a:cs typeface="Calibri"/>
              </a:rPr>
              <a:t>resilient</a:t>
            </a:r>
            <a:r>
              <a:rPr dirty="0" sz="1200" spc="175" i="1">
                <a:solidFill>
                  <a:srgbClr val="1F252C"/>
                </a:solidFill>
                <a:latin typeface="Calibri"/>
                <a:cs typeface="Calibri"/>
              </a:rPr>
              <a:t> </a:t>
            </a:r>
            <a:r>
              <a:rPr dirty="0" sz="1200" i="1">
                <a:solidFill>
                  <a:srgbClr val="1F252C"/>
                </a:solidFill>
                <a:latin typeface="Calibri"/>
                <a:cs typeface="Calibri"/>
              </a:rPr>
              <a:t>operations</a:t>
            </a:r>
            <a:r>
              <a:rPr dirty="0" sz="1200" spc="280" i="1">
                <a:solidFill>
                  <a:srgbClr val="1F252C"/>
                </a:solidFill>
                <a:latin typeface="Calibri"/>
                <a:cs typeface="Calibri"/>
              </a:rPr>
              <a:t> </a:t>
            </a:r>
            <a:r>
              <a:rPr dirty="0" sz="1200" i="1">
                <a:solidFill>
                  <a:srgbClr val="1F252C"/>
                </a:solidFill>
                <a:latin typeface="Calibri"/>
                <a:cs typeface="Calibri"/>
              </a:rPr>
              <a:t>to</a:t>
            </a:r>
            <a:r>
              <a:rPr dirty="0" sz="1200" spc="75" i="1">
                <a:solidFill>
                  <a:srgbClr val="1F252C"/>
                </a:solidFill>
                <a:latin typeface="Calibri"/>
                <a:cs typeface="Calibri"/>
              </a:rPr>
              <a:t> </a:t>
            </a:r>
            <a:r>
              <a:rPr dirty="0" sz="1200" spc="-10" i="1">
                <a:solidFill>
                  <a:srgbClr val="1F252C"/>
                </a:solidFill>
                <a:latin typeface="Calibri"/>
                <a:cs typeface="Calibri"/>
              </a:rPr>
              <a:t>future</a:t>
            </a:r>
            <a:endParaRPr sz="1200">
              <a:latin typeface="Calibri"/>
              <a:cs typeface="Calibri"/>
            </a:endParaRPr>
          </a:p>
        </p:txBody>
      </p:sp>
      <p:sp>
        <p:nvSpPr>
          <p:cNvPr id="12" name="object 12"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13" name="object 13" descr=""/>
          <p:cNvSpPr/>
          <p:nvPr/>
        </p:nvSpPr>
        <p:spPr>
          <a:xfrm>
            <a:off x="1454149" y="4832434"/>
            <a:ext cx="2416385" cy="0"/>
          </a:xfrm>
          <a:custGeom>
            <a:avLst/>
            <a:gdLst/>
            <a:ahLst/>
            <a:cxnLst/>
            <a:rect l="l" t="t" r="r" b="b"/>
            <a:pathLst>
              <a:path w="1812289" h="0">
                <a:moveTo>
                  <a:pt x="0" y="0"/>
                </a:moveTo>
                <a:lnTo>
                  <a:pt x="1811972" y="0"/>
                </a:lnTo>
              </a:path>
            </a:pathLst>
          </a:custGeom>
          <a:ln w="9525">
            <a:solidFill>
              <a:srgbClr val="1F252C"/>
            </a:solidFill>
          </a:ln>
        </p:spPr>
        <p:txBody>
          <a:bodyPr wrap="square" lIns="0" tIns="0" rIns="0" bIns="0" rtlCol="0"/>
          <a:lstStyle/>
          <a:p/>
        </p:txBody>
      </p:sp>
      <p:sp>
        <p:nvSpPr>
          <p:cNvPr id="14" name="object 14" descr=""/>
          <p:cNvSpPr/>
          <p:nvPr/>
        </p:nvSpPr>
        <p:spPr>
          <a:xfrm>
            <a:off x="5010234" y="4832434"/>
            <a:ext cx="2416385" cy="0"/>
          </a:xfrm>
          <a:custGeom>
            <a:avLst/>
            <a:gdLst/>
            <a:ahLst/>
            <a:cxnLst/>
            <a:rect l="l" t="t" r="r" b="b"/>
            <a:pathLst>
              <a:path w="1812289" h="0">
                <a:moveTo>
                  <a:pt x="0" y="0"/>
                </a:moveTo>
                <a:lnTo>
                  <a:pt x="1811909" y="0"/>
                </a:lnTo>
              </a:path>
            </a:pathLst>
          </a:custGeom>
          <a:ln w="9525">
            <a:solidFill>
              <a:srgbClr val="1F252C"/>
            </a:solidFill>
          </a:ln>
        </p:spPr>
        <p:txBody>
          <a:bodyPr wrap="square" lIns="0" tIns="0" rIns="0" bIns="0" rtlCol="0"/>
          <a:lstStyle/>
          <a:p/>
        </p:txBody>
      </p:sp>
      <p:sp>
        <p:nvSpPr>
          <p:cNvPr id="15" name="object 15" descr=""/>
          <p:cNvSpPr/>
          <p:nvPr/>
        </p:nvSpPr>
        <p:spPr>
          <a:xfrm>
            <a:off x="8667834" y="4832434"/>
            <a:ext cx="2416385" cy="0"/>
          </a:xfrm>
          <a:custGeom>
            <a:avLst/>
            <a:gdLst/>
            <a:ahLst/>
            <a:cxnLst/>
            <a:rect l="l" t="t" r="r" b="b"/>
            <a:pathLst>
              <a:path w="1812290" h="0">
                <a:moveTo>
                  <a:pt x="0" y="0"/>
                </a:moveTo>
                <a:lnTo>
                  <a:pt x="1811908" y="0"/>
                </a:lnTo>
              </a:path>
            </a:pathLst>
          </a:custGeom>
          <a:ln w="9525">
            <a:solidFill>
              <a:srgbClr val="1F252C"/>
            </a:solidFill>
          </a:ln>
        </p:spPr>
        <p:txBody>
          <a:bodyPr wrap="square" lIns="0" tIns="0" rIns="0" bIns="0" rtlCol="0"/>
          <a:lstStyle/>
          <a:p/>
        </p:txBody>
      </p:sp>
      <p:sp>
        <p:nvSpPr>
          <p:cNvPr id="16" name="object 16" descr=""/>
          <p:cNvSpPr/>
          <p:nvPr/>
        </p:nvSpPr>
        <p:spPr>
          <a:xfrm>
            <a:off x="4387934" y="1797133"/>
            <a:ext cx="0" cy="4731172"/>
          </a:xfrm>
          <a:custGeom>
            <a:avLst/>
            <a:gdLst/>
            <a:ahLst/>
            <a:cxnLst/>
            <a:rect l="l" t="t" r="r" b="b"/>
            <a:pathLst>
              <a:path w="0" h="3548379">
                <a:moveTo>
                  <a:pt x="0" y="0"/>
                </a:moveTo>
                <a:lnTo>
                  <a:pt x="0" y="3548341"/>
                </a:lnTo>
              </a:path>
            </a:pathLst>
          </a:custGeom>
          <a:ln w="9525">
            <a:solidFill>
              <a:srgbClr val="1F252C"/>
            </a:solidFill>
          </a:ln>
        </p:spPr>
        <p:txBody>
          <a:bodyPr wrap="square" lIns="0" tIns="0" rIns="0" bIns="0" rtlCol="0"/>
          <a:lstStyle/>
          <a:p/>
        </p:txBody>
      </p:sp>
      <p:sp>
        <p:nvSpPr>
          <p:cNvPr id="17" name="object 17" descr=""/>
          <p:cNvSpPr/>
          <p:nvPr/>
        </p:nvSpPr>
        <p:spPr>
          <a:xfrm>
            <a:off x="8045534" y="1847933"/>
            <a:ext cx="0" cy="4731172"/>
          </a:xfrm>
          <a:custGeom>
            <a:avLst/>
            <a:gdLst/>
            <a:ahLst/>
            <a:cxnLst/>
            <a:rect l="l" t="t" r="r" b="b"/>
            <a:pathLst>
              <a:path w="0" h="3548379">
                <a:moveTo>
                  <a:pt x="0" y="0"/>
                </a:moveTo>
                <a:lnTo>
                  <a:pt x="0" y="3548341"/>
                </a:lnTo>
              </a:path>
            </a:pathLst>
          </a:custGeom>
          <a:ln w="9525">
            <a:solidFill>
              <a:srgbClr val="1F252C"/>
            </a:solidFill>
          </a:ln>
        </p:spPr>
        <p:txBody>
          <a:bodyPr wrap="square" lIns="0" tIns="0" rIns="0" bIns="0" rtlCol="0"/>
          <a:lstStyle/>
          <a:p/>
        </p:txBody>
      </p:sp>
      <p:sp>
        <p:nvSpPr>
          <p:cNvPr id="18" name="object 18" descr=""/>
          <p:cNvSpPr txBox="1"/>
          <p:nvPr/>
        </p:nvSpPr>
        <p:spPr>
          <a:xfrm>
            <a:off x="8770957" y="1918969"/>
            <a:ext cx="2121746" cy="367453"/>
          </a:xfrm>
          <a:prstGeom prst="rect">
            <a:avLst/>
          </a:prstGeom>
        </p:spPr>
        <p:txBody>
          <a:bodyPr wrap="square" lIns="0" tIns="13970" rIns="0" bIns="0" rtlCol="0" vert="horz">
            <a:spAutoFit/>
          </a:bodyPr>
          <a:lstStyle/>
          <a:p>
            <a:pPr marL="114300" marR="5080" indent="-102235">
              <a:lnSpc>
                <a:spcPct val="101800"/>
              </a:lnSpc>
              <a:spcBef>
                <a:spcPts val="110"/>
              </a:spcBef>
            </a:pPr>
            <a:r>
              <a:rPr dirty="0" sz="1066" b="1">
                <a:solidFill>
                  <a:srgbClr val="1F252C"/>
                </a:solidFill>
                <a:latin typeface="Century Gothic"/>
                <a:cs typeface="Century Gothic"/>
              </a:rPr>
              <a:t>My</a:t>
            </a:r>
            <a:r>
              <a:rPr dirty="0" sz="1066" spc="-75" b="1">
                <a:solidFill>
                  <a:srgbClr val="1F252C"/>
                </a:solidFill>
                <a:latin typeface="Century Gothic"/>
                <a:cs typeface="Century Gothic"/>
              </a:rPr>
              <a:t> </a:t>
            </a:r>
            <a:r>
              <a:rPr dirty="0" sz="1066" b="1">
                <a:solidFill>
                  <a:srgbClr val="1F252C"/>
                </a:solidFill>
                <a:latin typeface="Century Gothic"/>
                <a:cs typeface="Century Gothic"/>
              </a:rPr>
              <a:t>departmental</a:t>
            </a:r>
            <a:r>
              <a:rPr dirty="0" sz="1066" spc="10" b="1">
                <a:solidFill>
                  <a:srgbClr val="1F252C"/>
                </a:solidFill>
                <a:latin typeface="Century Gothic"/>
                <a:cs typeface="Century Gothic"/>
              </a:rPr>
              <a:t> </a:t>
            </a:r>
            <a:r>
              <a:rPr dirty="0" sz="1066" b="1">
                <a:solidFill>
                  <a:srgbClr val="1F252C"/>
                </a:solidFill>
                <a:latin typeface="Century Gothic"/>
                <a:cs typeface="Century Gothic"/>
              </a:rPr>
              <a:t>resilience</a:t>
            </a:r>
            <a:r>
              <a:rPr dirty="0" sz="1066" spc="40" b="1">
                <a:solidFill>
                  <a:srgbClr val="1F252C"/>
                </a:solidFill>
                <a:latin typeface="Century Gothic"/>
                <a:cs typeface="Century Gothic"/>
              </a:rPr>
              <a:t> </a:t>
            </a:r>
            <a:r>
              <a:rPr dirty="0" sz="1066" spc="-25" b="1">
                <a:solidFill>
                  <a:srgbClr val="1F252C"/>
                </a:solidFill>
                <a:latin typeface="Century Gothic"/>
                <a:cs typeface="Century Gothic"/>
              </a:rPr>
              <a:t>has</a:t>
            </a:r>
            <a:r>
              <a:rPr dirty="0" sz="1066" b="1">
                <a:solidFill>
                  <a:srgbClr val="1F252C"/>
                </a:solidFill>
                <a:latin typeface="Century Gothic"/>
                <a:cs typeface="Century Gothic"/>
              </a:rPr>
              <a:t> improved</a:t>
            </a:r>
            <a:r>
              <a:rPr dirty="0" sz="1066" spc="-35" b="1">
                <a:solidFill>
                  <a:srgbClr val="1F252C"/>
                </a:solidFill>
                <a:latin typeface="Century Gothic"/>
                <a:cs typeface="Century Gothic"/>
              </a:rPr>
              <a:t> </a:t>
            </a:r>
            <a:r>
              <a:rPr dirty="0" sz="1066" b="1">
                <a:solidFill>
                  <a:srgbClr val="1F252C"/>
                </a:solidFill>
                <a:latin typeface="Century Gothic"/>
                <a:cs typeface="Century Gothic"/>
              </a:rPr>
              <a:t>over</a:t>
            </a:r>
            <a:r>
              <a:rPr dirty="0" sz="1066" spc="50" b="1">
                <a:solidFill>
                  <a:srgbClr val="1F252C"/>
                </a:solidFill>
                <a:latin typeface="Century Gothic"/>
                <a:cs typeface="Century Gothic"/>
              </a:rPr>
              <a:t> </a:t>
            </a:r>
            <a:r>
              <a:rPr dirty="0" sz="1066" b="1">
                <a:solidFill>
                  <a:srgbClr val="1F252C"/>
                </a:solidFill>
                <a:latin typeface="Century Gothic"/>
                <a:cs typeface="Century Gothic"/>
              </a:rPr>
              <a:t>the</a:t>
            </a:r>
            <a:r>
              <a:rPr dirty="0" sz="1066" spc="-80" b="1">
                <a:solidFill>
                  <a:srgbClr val="1F252C"/>
                </a:solidFill>
                <a:latin typeface="Century Gothic"/>
                <a:cs typeface="Century Gothic"/>
              </a:rPr>
              <a:t> </a:t>
            </a:r>
            <a:r>
              <a:rPr dirty="0" sz="1066" b="1">
                <a:solidFill>
                  <a:srgbClr val="1F252C"/>
                </a:solidFill>
                <a:latin typeface="Century Gothic"/>
                <a:cs typeface="Century Gothic"/>
              </a:rPr>
              <a:t>last</a:t>
            </a:r>
            <a:r>
              <a:rPr dirty="0" sz="1066" spc="25" b="1">
                <a:solidFill>
                  <a:srgbClr val="1F252C"/>
                </a:solidFill>
                <a:latin typeface="Century Gothic"/>
                <a:cs typeface="Century Gothic"/>
              </a:rPr>
              <a:t> </a:t>
            </a:r>
            <a:r>
              <a:rPr dirty="0" sz="1066" spc="-20" b="1">
                <a:solidFill>
                  <a:srgbClr val="1F252C"/>
                </a:solidFill>
                <a:latin typeface="Century Gothic"/>
                <a:cs typeface="Century Gothic"/>
              </a:rPr>
              <a:t>year</a:t>
            </a:r>
            <a:endParaRPr sz="1066">
              <a:latin typeface="Century Gothic"/>
              <a:cs typeface="Century Gothic"/>
            </a:endParaRPr>
          </a:p>
        </p:txBody>
      </p:sp>
      <p:pic>
        <p:nvPicPr>
          <p:cNvPr id="19" name="object 19" descr=""/>
          <p:cNvPicPr/>
          <p:nvPr/>
        </p:nvPicPr>
        <p:blipFill>
          <a:blip r:embed="R2eed4295fb94462c" cstate="print"/>
          <a:stretch>
            <a:fillRect/>
          </a:stretch>
        </p:blipFill>
        <p:spPr>
          <a:xfrm>
            <a:off x="150957" y="6266301"/>
            <a:ext cx="1056982" cy="446793"/>
          </a:xfrm>
          <a:prstGeom prst="rect">
            <a:avLst/>
          </a:prstGeom>
        </p:spPr>
      </p:pic>
      <p:sp>
        <p:nvSpPr>
          <p:cNvPr id="20" name="object 20" descr=""/>
          <p:cNvSpPr txBox="1"/>
          <p:nvPr/>
        </p:nvSpPr>
        <p:spPr>
          <a:xfrm>
            <a:off x="11562418" y="6220073"/>
            <a:ext cx="314113" cy="315805"/>
          </a:xfrm>
          <a:prstGeom prst="rect">
            <a:avLst/>
          </a:prstGeom>
        </p:spPr>
        <p:txBody>
          <a:bodyPr wrap="square" lIns="0" tIns="14604" rIns="0" bIns="0" rtlCol="0" vert="horz">
            <a:spAutoFit/>
          </a:bodyPr>
          <a:lstStyle/>
          <a:p>
            <a:pPr marL="12700">
              <a:lnSpc>
                <a:spcPct val="100000"/>
              </a:lnSpc>
              <a:spcBef>
                <a:spcPts val="114"/>
              </a:spcBef>
            </a:pPr>
            <a:r>
              <a:rPr dirty="0" sz="1666" spc="85" b="1">
                <a:solidFill>
                  <a:srgbClr val="1F252C"/>
                </a:solidFill>
                <a:latin typeface="Century Gothic"/>
                <a:cs typeface="Century Gothic"/>
              </a:rPr>
              <a:t>55</a:t>
            </a:r>
            <a:endParaRPr sz="1666">
              <a:latin typeface="Century Gothic"/>
              <a:cs typeface="Century Gothic"/>
            </a:endParaRPr>
          </a:p>
        </p:txBody>
      </p:sp>
      <p:sp>
        <p:nvSpPr>
          <p:cNvPr id="21" name="object 21" descr=""/>
          <p:cNvSpPr txBox="1"/>
          <p:nvPr/>
        </p:nvSpPr>
        <p:spPr>
          <a:xfrm>
            <a:off x="8789754" y="6249730"/>
            <a:ext cx="430953" cy="242146"/>
          </a:xfrm>
          <a:prstGeom prst="rect">
            <a:avLst/>
          </a:prstGeom>
        </p:spPr>
        <p:txBody>
          <a:bodyPr wrap="square" lIns="0" tIns="20955" rIns="0" bIns="0" rtlCol="0" vert="horz">
            <a:spAutoFit/>
          </a:bodyPr>
          <a:lstStyle/>
          <a:p>
            <a:pPr marL="12700">
              <a:lnSpc>
                <a:spcPct val="100000"/>
              </a:lnSpc>
              <a:spcBef>
                <a:spcPts val="165"/>
              </a:spcBef>
            </a:pPr>
            <a:r>
              <a:rPr dirty="0" sz="1200" spc="-10" i="1">
                <a:solidFill>
                  <a:srgbClr val="1F252C"/>
                </a:solidFill>
                <a:latin typeface="Calibri"/>
                <a:cs typeface="Calibri"/>
              </a:rPr>
              <a:t>risks.”</a:t>
            </a:r>
            <a:endParaRPr sz="1200">
              <a:latin typeface="Calibri"/>
              <a:cs typeface="Calibri"/>
            </a:endParaRPr>
          </a:p>
        </p:txBody>
      </p:sp>
      <p:sp>
        <p:nvSpPr>
          <p:cNvPr id="22" name="object 22"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C8E7-8257-4D37-493D-0162F7F3F113}"/>
              </a:ext>
            </a:extLst>
          </p:cNvPr>
          <p:cNvSpPr>
            <a:spLocks noGrp="1"/>
          </p:cNvSpPr>
          <p:nvPr>
            <p:ph type="title"/>
          </p:nvPr>
        </p:nvSpPr>
        <p:spPr/>
        <p:txBody>
          <a:bodyPr/>
          <a:lstStyle/>
          <a:p>
            <a:r>
              <a:rPr lang="en-US" dirty="0"/>
              <a:t>Recovery</a:t>
            </a:r>
          </a:p>
        </p:txBody>
      </p:sp>
      <p:pic>
        <p:nvPicPr>
          <p:cNvPr id="5" name="Picture 4">
            <a:extLst>
              <a:ext uri="{FF2B5EF4-FFF2-40B4-BE49-F238E27FC236}">
                <a16:creationId xmlns:a16="http://schemas.microsoft.com/office/drawing/2014/main" id="{B86919C5-D087-9A37-94D5-A6E53D958AF3}"/>
              </a:ext>
            </a:extLst>
          </p:cNvPr>
          <p:cNvPicPr>
            <a:picLocks noChangeAspect="1"/>
          </p:cNvPicPr>
          <p:nvPr/>
        </p:nvPicPr>
        <p:blipFill>
          <a:blip r:embed="Ra55ddce007974517"/>
          <a:stretch>
            <a:fillRect/>
          </a:stretch>
        </p:blipFill>
        <p:spPr>
          <a:xfrm>
            <a:off x="2069152" y="2301666"/>
            <a:ext cx="1123772" cy="1123772"/>
          </a:xfrm>
          <a:prstGeom prst="rect">
            <a:avLst/>
          </a:prstGeom>
        </p:spPr>
      </p:pic>
      <p:pic>
        <p:nvPicPr>
          <p:cNvPr id="7" name="Picture 6">
            <a:extLst>
              <a:ext uri="{FF2B5EF4-FFF2-40B4-BE49-F238E27FC236}">
                <a16:creationId xmlns:a16="http://schemas.microsoft.com/office/drawing/2014/main" id="{38794A4F-61BF-00A1-6545-A97C6CAE908E}"/>
              </a:ext>
            </a:extLst>
          </p:cNvPr>
          <p:cNvPicPr>
            <a:picLocks noChangeAspect="1"/>
          </p:cNvPicPr>
          <p:nvPr/>
        </p:nvPicPr>
        <p:blipFill>
          <a:blip r:embed="R0908f3f3ba1d4fe0"/>
          <a:stretch>
            <a:fillRect/>
          </a:stretch>
        </p:blipFill>
        <p:spPr>
          <a:xfrm>
            <a:off x="5532332" y="4052842"/>
            <a:ext cx="1127333" cy="1127333"/>
          </a:xfrm>
          <a:prstGeom prst="rect">
            <a:avLst/>
          </a:prstGeom>
        </p:spPr>
      </p:pic>
      <p:pic>
        <p:nvPicPr>
          <p:cNvPr id="9" name="Picture 8">
            <a:extLst>
              <a:ext uri="{FF2B5EF4-FFF2-40B4-BE49-F238E27FC236}">
                <a16:creationId xmlns:a16="http://schemas.microsoft.com/office/drawing/2014/main" id="{D30CD62C-F91F-3E95-D095-A81C0804B743}"/>
              </a:ext>
            </a:extLst>
          </p:cNvPr>
          <p:cNvPicPr>
            <a:picLocks noChangeAspect="1"/>
          </p:cNvPicPr>
          <p:nvPr/>
        </p:nvPicPr>
        <p:blipFill>
          <a:blip r:embed="R68e8df8ab8bc4497"/>
          <a:stretch>
            <a:fillRect/>
          </a:stretch>
        </p:blipFill>
        <p:spPr>
          <a:xfrm>
            <a:off x="8999077" y="2298104"/>
            <a:ext cx="1127334" cy="1127334"/>
          </a:xfrm>
          <a:prstGeom prst="rect">
            <a:avLst/>
          </a:prstGeom>
        </p:spPr>
      </p:pic>
      <p:sp>
        <p:nvSpPr>
          <p:cNvPr id="10" name="TextBox 9">
            <a:extLst>
              <a:ext uri="{FF2B5EF4-FFF2-40B4-BE49-F238E27FC236}">
                <a16:creationId xmlns:a16="http://schemas.microsoft.com/office/drawing/2014/main" id="{4280A902-EFA2-CAAF-BD9D-8B1D53CA9DD7}"/>
              </a:ext>
            </a:extLst>
          </p:cNvPr>
          <p:cNvSpPr txBox="1"/>
          <p:nvPr/>
        </p:nvSpPr>
        <p:spPr>
          <a:xfrm>
            <a:off x="1371600" y="3495230"/>
            <a:ext cx="2435551" cy="369332"/>
          </a:xfrm>
          <a:prstGeom prst="rect">
            <a:avLst/>
          </a:prstGeom>
          <a:noFill/>
        </p:spPr>
        <p:txBody>
          <a:bodyPr wrap="square" rtlCol="0">
            <a:spAutoFit/>
          </a:bodyPr>
          <a:lstStyle/>
          <a:p>
            <a:pPr algn="ctr"/>
            <a:r>
              <a:rPr lang="en-US" b="1" dirty="0"/>
              <a:t>After-Action Reports </a:t>
            </a:r>
          </a:p>
        </p:txBody>
      </p:sp>
      <p:sp>
        <p:nvSpPr>
          <p:cNvPr id="11" name="TextBox 10">
            <a:extLst>
              <a:ext uri="{FF2B5EF4-FFF2-40B4-BE49-F238E27FC236}">
                <a16:creationId xmlns:a16="http://schemas.microsoft.com/office/drawing/2014/main" id="{909B177E-DE47-9E93-1BD0-59929E073410}"/>
              </a:ext>
            </a:extLst>
          </p:cNvPr>
          <p:cNvSpPr txBox="1"/>
          <p:nvPr/>
        </p:nvSpPr>
        <p:spPr>
          <a:xfrm>
            <a:off x="4809856" y="5180175"/>
            <a:ext cx="2572284" cy="366045"/>
          </a:xfrm>
          <a:prstGeom prst="rect">
            <a:avLst/>
          </a:prstGeom>
          <a:noFill/>
        </p:spPr>
        <p:txBody>
          <a:bodyPr wrap="square" rtlCol="0">
            <a:spAutoFit/>
          </a:bodyPr>
          <a:lstStyle/>
          <a:p>
            <a:pPr algn="ctr"/>
            <a:r>
              <a:rPr lang="en-US" b="1" dirty="0"/>
              <a:t>Improvement Items </a:t>
            </a:r>
          </a:p>
        </p:txBody>
      </p:sp>
      <p:sp>
        <p:nvSpPr>
          <p:cNvPr id="12" name="TextBox 11">
            <a:extLst>
              <a:ext uri="{FF2B5EF4-FFF2-40B4-BE49-F238E27FC236}">
                <a16:creationId xmlns:a16="http://schemas.microsoft.com/office/drawing/2014/main" id="{46E7B61F-C036-E871-D616-FDB4E8158776}"/>
              </a:ext>
            </a:extLst>
          </p:cNvPr>
          <p:cNvSpPr txBox="1"/>
          <p:nvPr/>
        </p:nvSpPr>
        <p:spPr>
          <a:xfrm>
            <a:off x="8344968" y="3495230"/>
            <a:ext cx="2435551" cy="369332"/>
          </a:xfrm>
          <a:prstGeom prst="rect">
            <a:avLst/>
          </a:prstGeom>
          <a:noFill/>
        </p:spPr>
        <p:txBody>
          <a:bodyPr wrap="square" rtlCol="0">
            <a:spAutoFit/>
          </a:bodyPr>
          <a:lstStyle/>
          <a:p>
            <a:pPr algn="ctr"/>
            <a:r>
              <a:rPr lang="en-US" b="1" dirty="0"/>
              <a:t>Follow-Up</a:t>
            </a:r>
          </a:p>
        </p:txBody>
      </p:sp>
    </p:spTree>
    <p:extLst>
      <p:ext uri="{BB962C8B-B14F-4D97-AF65-F5344CB8AC3E}">
        <p14:creationId xmlns:p14="http://schemas.microsoft.com/office/powerpoint/2010/main" val="20862686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p:nvPr/>
        </p:nvSpPr>
        <p:spPr>
          <a:xfrm>
            <a:off x="952500" y="7112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3" name="object 3" descr=""/>
          <p:cNvSpPr/>
          <p:nvPr/>
        </p:nvSpPr>
        <p:spPr>
          <a:xfrm>
            <a:off x="958849" y="6153149"/>
            <a:ext cx="10284460" cy="0"/>
          </a:xfrm>
          <a:custGeom>
            <a:avLst/>
            <a:gdLst/>
            <a:ahLst/>
            <a:cxnLst/>
            <a:rect l="l" t="t" r="r" b="b"/>
            <a:pathLst>
              <a:path w="7713345" h="0">
                <a:moveTo>
                  <a:pt x="0" y="0"/>
                </a:moveTo>
                <a:lnTo>
                  <a:pt x="7713027" y="0"/>
                </a:lnTo>
              </a:path>
            </a:pathLst>
          </a:custGeom>
          <a:ln w="9525">
            <a:solidFill>
              <a:srgbClr val="1F252C"/>
            </a:solidFill>
          </a:ln>
        </p:spPr>
        <p:txBody>
          <a:bodyPr wrap="square" lIns="0" tIns="0" rIns="0" bIns="0" rtlCol="0"/>
          <a:lstStyle/>
          <a:p/>
        </p:txBody>
      </p:sp>
      <p:pic>
        <p:nvPicPr>
          <p:cNvPr id="4" name="object 4" descr=""/>
          <p:cNvPicPr/>
          <p:nvPr/>
        </p:nvPicPr>
        <p:blipFill>
          <a:blip r:embed="R920ab28e913d4d81" cstate="print"/>
          <a:stretch>
            <a:fillRect/>
          </a:stretch>
        </p:blipFill>
        <p:spPr>
          <a:xfrm>
            <a:off x="150957" y="6266301"/>
            <a:ext cx="1056982" cy="446793"/>
          </a:xfrm>
          <a:prstGeom prst="rect">
            <a:avLst/>
          </a:prstGeom>
        </p:spPr>
      </p:pic>
      <p:pic>
        <p:nvPicPr>
          <p:cNvPr id="5" name="object 5" descr=""/>
          <p:cNvPicPr/>
          <p:nvPr/>
        </p:nvPicPr>
        <p:blipFill>
          <a:blip r:embed="R0c074b80fc5c4726" cstate="print"/>
          <a:stretch>
            <a:fillRect/>
          </a:stretch>
        </p:blipFill>
        <p:spPr>
          <a:xfrm>
            <a:off x="6545249" y="1067588"/>
            <a:ext cx="4588394" cy="4881470"/>
          </a:xfrm>
          <a:prstGeom prst="rect">
            <a:avLst/>
          </a:prstGeom>
        </p:spPr>
      </p:pic>
      <p:sp>
        <p:nvSpPr>
          <p:cNvPr id="6" name="object 6"/>
          <p:cNvSpPr txBox="1">
            <a:spLocks noGrp="1"/>
          </p:cNvSpPr>
          <p:nvPr>
            <p:ph type="title"/>
          </p:nvPr>
        </p:nvSpPr>
        <p:spPr>
          <a:xfrm>
            <a:off x="1835573" y="1153921"/>
            <a:ext cx="3610186" cy="476673"/>
          </a:xfrm>
          <a:prstGeom prst="rect"/>
        </p:spPr>
        <p:txBody>
          <a:bodyPr wrap="square" lIns="0" tIns="15875" rIns="0" bIns="0" rtlCol="0" vert="horz">
            <a:spAutoFit/>
          </a:bodyPr>
          <a:lstStyle/>
          <a:p>
            <a:pPr marL="12700">
              <a:lnSpc>
                <a:spcPct val="100000"/>
              </a:lnSpc>
              <a:spcBef>
                <a:spcPts val="125"/>
              </a:spcBef>
            </a:pPr>
            <a:r>
              <a:rPr dirty="0" sz="2866">
                <a:solidFill>
                  <a:srgbClr val="383838"/>
                </a:solidFill>
              </a:rPr>
              <a:t>Internal</a:t>
            </a:r>
            <a:r>
              <a:rPr dirty="0" sz="2866" spc="260">
                <a:solidFill>
                  <a:srgbClr val="383838"/>
                </a:solidFill>
              </a:rPr>
              <a:t> </a:t>
            </a:r>
            <a:r>
              <a:rPr dirty="0" sz="2866" spc="60">
                <a:solidFill>
                  <a:srgbClr val="383838"/>
                </a:solidFill>
              </a:rPr>
              <a:t>Partnership</a:t>
            </a:r>
            <a:endParaRPr sz="2866"/>
          </a:p>
        </p:txBody>
      </p:sp>
      <p:sp>
        <p:nvSpPr>
          <p:cNvPr id="8" name="object 8" descr=""/>
          <p:cNvSpPr txBox="1">
            <a:spLocks noGrp="1"/>
          </p:cNvSpPr>
          <p:nvPr>
            <p:ph type="sldNum" idx="7" sz="quarter"/>
          </p:nvPr>
        </p:nvSpPr>
        <p:spPr>
          <a:prstGeom prst="rect"/>
        </p:spPr>
        <p:txBody>
          <a:bodyPr wrap="square" lIns="0" tIns="14604" rIns="0" bIns="0" rtlCol="0" vert="horz">
            <a:spAutoFit/>
          </a:bodyPr>
          <a:lstStyle/>
          <a:p>
            <a:pPr marL="39370">
              <a:lnSpc>
                <a:spcPct val="100000"/>
              </a:lnSpc>
              <a:spcBef>
                <a:spcPts val="114"/>
              </a:spcBef>
            </a:pPr>
            <a:r>
              <a:rPr dirty="0" spc="70"/>
              <a:t>56</a:t>
            </a:r>
          </a:p>
        </p:txBody>
      </p:sp>
      <p:sp>
        <p:nvSpPr>
          <p:cNvPr id="9" name="object 9"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7" name="object 7" descr=""/>
          <p:cNvSpPr txBox="1">
            <a:spLocks noGrp="1"/>
          </p:cNvSpPr>
          <p:nvPr>
            <p:ph type="body" idx="1"/>
          </p:nvPr>
        </p:nvSpPr>
        <p:spPr>
          <a:prstGeom prst="rect"/>
        </p:spPr>
        <p:txBody>
          <a:bodyPr wrap="square" lIns="0" tIns="16510" rIns="0" bIns="0" rtlCol="0" vert="horz">
            <a:spAutoFit/>
          </a:bodyPr>
          <a:lstStyle/>
          <a:p>
            <a:pPr algn="ctr" marR="131445">
              <a:lnSpc>
                <a:spcPct val="100000"/>
              </a:lnSpc>
              <a:spcBef>
                <a:spcPts val="130"/>
              </a:spcBef>
            </a:pPr>
            <a:r>
              <a:rPr dirty="0" spc="135"/>
              <a:t>Enhanced</a:t>
            </a:r>
            <a:r>
              <a:rPr dirty="0" spc="95"/>
              <a:t> </a:t>
            </a:r>
            <a:r>
              <a:rPr dirty="0" spc="130"/>
              <a:t>Research</a:t>
            </a:r>
            <a:r>
              <a:rPr dirty="0" spc="105"/>
              <a:t> </a:t>
            </a:r>
            <a:r>
              <a:rPr dirty="0" spc="135"/>
              <a:t>and</a:t>
            </a:r>
            <a:r>
              <a:rPr dirty="0" spc="95"/>
              <a:t> </a:t>
            </a:r>
            <a:r>
              <a:rPr dirty="0" spc="125"/>
              <a:t>Context</a:t>
            </a:r>
          </a:p>
          <a:p>
            <a:pPr algn="ctr" marR="135255">
              <a:lnSpc>
                <a:spcPct val="100000"/>
              </a:lnSpc>
              <a:spcBef>
                <a:spcPts val="15"/>
              </a:spcBef>
            </a:pPr>
            <a:r>
              <a:rPr dirty="0" spc="110"/>
              <a:t>Descriptions</a:t>
            </a:r>
          </a:p>
          <a:p>
            <a:pPr>
              <a:lnSpc>
                <a:spcPct val="100000"/>
              </a:lnSpc>
              <a:spcBef>
                <a:spcPts val="345"/>
              </a:spcBef>
            </a:pPr>
          </a:p>
          <a:p>
            <a:pPr marL="12700">
              <a:lnSpc>
                <a:spcPct val="100000"/>
              </a:lnSpc>
              <a:spcBef>
                <a:spcPts val="5"/>
              </a:spcBef>
            </a:pPr>
            <a:r>
              <a:rPr dirty="0" spc="120" i="1">
                <a:solidFill>
                  <a:srgbClr val="006755"/>
                </a:solidFill>
                <a:latin typeface="Calibri"/>
                <a:cs typeface="Calibri"/>
              </a:rPr>
              <a:t>Climate</a:t>
            </a:r>
            <a:r>
              <a:rPr dirty="0" spc="114" i="1">
                <a:solidFill>
                  <a:srgbClr val="006755"/>
                </a:solidFill>
                <a:latin typeface="Calibri"/>
                <a:cs typeface="Calibri"/>
              </a:rPr>
              <a:t> </a:t>
            </a:r>
            <a:r>
              <a:rPr dirty="0" spc="135" i="1">
                <a:solidFill>
                  <a:srgbClr val="006755"/>
                </a:solidFill>
                <a:latin typeface="Calibri"/>
                <a:cs typeface="Calibri"/>
              </a:rPr>
              <a:t>Change</a:t>
            </a:r>
            <a:r>
              <a:rPr dirty="0" spc="114" i="1">
                <a:solidFill>
                  <a:srgbClr val="006755"/>
                </a:solidFill>
                <a:latin typeface="Calibri"/>
                <a:cs typeface="Calibri"/>
              </a:rPr>
              <a:t> </a:t>
            </a:r>
            <a:r>
              <a:rPr dirty="0" spc="120" i="1">
                <a:solidFill>
                  <a:srgbClr val="006755"/>
                </a:solidFill>
                <a:latin typeface="Calibri"/>
                <a:cs typeface="Calibri"/>
              </a:rPr>
              <a:t>and</a:t>
            </a:r>
            <a:r>
              <a:rPr dirty="0" spc="105" i="1">
                <a:solidFill>
                  <a:srgbClr val="006755"/>
                </a:solidFill>
                <a:latin typeface="Calibri"/>
                <a:cs typeface="Calibri"/>
              </a:rPr>
              <a:t> </a:t>
            </a:r>
            <a:r>
              <a:rPr dirty="0" spc="100" i="1">
                <a:solidFill>
                  <a:srgbClr val="006755"/>
                </a:solidFill>
                <a:latin typeface="Calibri"/>
                <a:cs typeface="Calibri"/>
              </a:rPr>
              <a:t>NYU</a:t>
            </a:r>
            <a:r>
              <a:rPr dirty="0" spc="114" i="1">
                <a:solidFill>
                  <a:srgbClr val="006755"/>
                </a:solidFill>
                <a:latin typeface="Calibri"/>
                <a:cs typeface="Calibri"/>
              </a:rPr>
              <a:t> </a:t>
            </a:r>
            <a:r>
              <a:rPr dirty="0" spc="120" i="1">
                <a:solidFill>
                  <a:srgbClr val="006755"/>
                </a:solidFill>
                <a:latin typeface="Calibri"/>
                <a:cs typeface="Calibri"/>
              </a:rPr>
              <a:t>Langone</a:t>
            </a:r>
            <a:r>
              <a:rPr dirty="0" spc="114" i="1">
                <a:solidFill>
                  <a:srgbClr val="006755"/>
                </a:solidFill>
                <a:latin typeface="Calibri"/>
                <a:cs typeface="Calibri"/>
              </a:rPr>
              <a:t> </a:t>
            </a:r>
            <a:r>
              <a:rPr dirty="0" spc="70" i="1">
                <a:solidFill>
                  <a:srgbClr val="006755"/>
                </a:solidFill>
                <a:latin typeface="Calibri"/>
                <a:cs typeface="Calibri"/>
              </a:rPr>
              <a:t>Health</a:t>
            </a:r>
          </a:p>
          <a:p>
            <a:pPr marL="338455" indent="-168910">
              <a:lnSpc>
                <a:spcPct val="100000"/>
              </a:lnSpc>
              <a:spcBef>
                <a:spcPts val="1805"/>
              </a:spcBef>
              <a:buChar char="•"/>
              <a:tabLst>
                <a:tab pos="338455" algn="l"/>
              </a:tabLst>
            </a:pPr>
            <a:r>
              <a:rPr dirty="0" sz="1466">
                <a:solidFill>
                  <a:srgbClr val="000000"/>
                </a:solidFill>
                <a:latin typeface="Arial"/>
                <a:cs typeface="Arial"/>
              </a:rPr>
              <a:t>Health</a:t>
            </a:r>
            <a:r>
              <a:rPr dirty="0" sz="1466" spc="120">
                <a:solidFill>
                  <a:srgbClr val="000000"/>
                </a:solidFill>
                <a:latin typeface="Arial"/>
                <a:cs typeface="Arial"/>
              </a:rPr>
              <a:t> </a:t>
            </a:r>
            <a:r>
              <a:rPr dirty="0" sz="1466">
                <a:solidFill>
                  <a:srgbClr val="000000"/>
                </a:solidFill>
                <a:latin typeface="Arial"/>
                <a:cs typeface="Arial"/>
              </a:rPr>
              <a:t>impacts</a:t>
            </a:r>
            <a:r>
              <a:rPr dirty="0" sz="1466" spc="114">
                <a:solidFill>
                  <a:srgbClr val="000000"/>
                </a:solidFill>
                <a:latin typeface="Arial"/>
                <a:cs typeface="Arial"/>
              </a:rPr>
              <a:t> </a:t>
            </a:r>
            <a:r>
              <a:rPr dirty="0" sz="1466">
                <a:solidFill>
                  <a:srgbClr val="000000"/>
                </a:solidFill>
                <a:latin typeface="Arial"/>
                <a:cs typeface="Arial"/>
              </a:rPr>
              <a:t>of</a:t>
            </a:r>
            <a:r>
              <a:rPr dirty="0" sz="1466" spc="140">
                <a:solidFill>
                  <a:srgbClr val="000000"/>
                </a:solidFill>
                <a:latin typeface="Arial"/>
                <a:cs typeface="Arial"/>
              </a:rPr>
              <a:t> </a:t>
            </a:r>
            <a:r>
              <a:rPr dirty="0" sz="1466">
                <a:solidFill>
                  <a:srgbClr val="000000"/>
                </a:solidFill>
                <a:latin typeface="Arial"/>
                <a:cs typeface="Arial"/>
              </a:rPr>
              <a:t>climate</a:t>
            </a:r>
            <a:r>
              <a:rPr dirty="0" sz="1466" spc="125">
                <a:solidFill>
                  <a:srgbClr val="000000"/>
                </a:solidFill>
                <a:latin typeface="Arial"/>
                <a:cs typeface="Arial"/>
              </a:rPr>
              <a:t> </a:t>
            </a:r>
            <a:r>
              <a:rPr dirty="0" sz="1466" spc="-10">
                <a:solidFill>
                  <a:srgbClr val="000000"/>
                </a:solidFill>
                <a:latin typeface="Arial"/>
                <a:cs typeface="Arial"/>
              </a:rPr>
              <a:t>change</a:t>
            </a:r>
            <a:endParaRPr sz="1466">
              <a:latin typeface="Arial"/>
              <a:cs typeface="Arial"/>
            </a:endParaRPr>
          </a:p>
          <a:p>
            <a:pPr marL="338455" indent="-168910">
              <a:lnSpc>
                <a:spcPct val="100000"/>
              </a:lnSpc>
              <a:spcBef>
                <a:spcPts val="1085"/>
              </a:spcBef>
              <a:buChar char="•"/>
              <a:tabLst>
                <a:tab pos="338455" algn="l"/>
              </a:tabLst>
            </a:pPr>
            <a:r>
              <a:rPr dirty="0" sz="1466">
                <a:solidFill>
                  <a:srgbClr val="000000"/>
                </a:solidFill>
                <a:latin typeface="Arial"/>
                <a:cs typeface="Arial"/>
              </a:rPr>
              <a:t>Potential</a:t>
            </a:r>
            <a:r>
              <a:rPr dirty="0" sz="1466" spc="110">
                <a:solidFill>
                  <a:srgbClr val="000000"/>
                </a:solidFill>
                <a:latin typeface="Arial"/>
                <a:cs typeface="Arial"/>
              </a:rPr>
              <a:t> </a:t>
            </a:r>
            <a:r>
              <a:rPr dirty="0" sz="1466">
                <a:solidFill>
                  <a:srgbClr val="000000"/>
                </a:solidFill>
                <a:latin typeface="Arial"/>
                <a:cs typeface="Arial"/>
              </a:rPr>
              <a:t>impacts</a:t>
            </a:r>
            <a:r>
              <a:rPr dirty="0" sz="1466" spc="90">
                <a:solidFill>
                  <a:srgbClr val="000000"/>
                </a:solidFill>
                <a:latin typeface="Arial"/>
                <a:cs typeface="Arial"/>
              </a:rPr>
              <a:t> </a:t>
            </a:r>
            <a:r>
              <a:rPr dirty="0" sz="1466">
                <a:solidFill>
                  <a:srgbClr val="000000"/>
                </a:solidFill>
                <a:latin typeface="Arial"/>
                <a:cs typeface="Arial"/>
              </a:rPr>
              <a:t>to</a:t>
            </a:r>
            <a:r>
              <a:rPr dirty="0" sz="1466" spc="110">
                <a:solidFill>
                  <a:srgbClr val="000000"/>
                </a:solidFill>
                <a:latin typeface="Arial"/>
                <a:cs typeface="Arial"/>
              </a:rPr>
              <a:t> </a:t>
            </a:r>
            <a:r>
              <a:rPr dirty="0" sz="1466">
                <a:solidFill>
                  <a:srgbClr val="000000"/>
                </a:solidFill>
                <a:latin typeface="Arial"/>
                <a:cs typeface="Arial"/>
              </a:rPr>
              <a:t>NYU</a:t>
            </a:r>
            <a:r>
              <a:rPr dirty="0" sz="1466" spc="150">
                <a:solidFill>
                  <a:srgbClr val="000000"/>
                </a:solidFill>
                <a:latin typeface="Arial"/>
                <a:cs typeface="Arial"/>
              </a:rPr>
              <a:t> </a:t>
            </a:r>
            <a:r>
              <a:rPr dirty="0" sz="1466">
                <a:solidFill>
                  <a:srgbClr val="000000"/>
                </a:solidFill>
                <a:latin typeface="Arial"/>
                <a:cs typeface="Arial"/>
              </a:rPr>
              <a:t>Langone</a:t>
            </a:r>
            <a:r>
              <a:rPr dirty="0" sz="1466" spc="110">
                <a:solidFill>
                  <a:srgbClr val="000000"/>
                </a:solidFill>
                <a:latin typeface="Arial"/>
                <a:cs typeface="Arial"/>
              </a:rPr>
              <a:t> </a:t>
            </a:r>
            <a:r>
              <a:rPr dirty="0" sz="1466">
                <a:solidFill>
                  <a:srgbClr val="000000"/>
                </a:solidFill>
                <a:latin typeface="Arial"/>
                <a:cs typeface="Arial"/>
              </a:rPr>
              <a:t>over</a:t>
            </a:r>
            <a:r>
              <a:rPr dirty="0" sz="1466" spc="140">
                <a:solidFill>
                  <a:srgbClr val="000000"/>
                </a:solidFill>
                <a:latin typeface="Arial"/>
                <a:cs typeface="Arial"/>
              </a:rPr>
              <a:t> </a:t>
            </a:r>
            <a:r>
              <a:rPr dirty="0" sz="1466" spc="-20">
                <a:solidFill>
                  <a:srgbClr val="000000"/>
                </a:solidFill>
                <a:latin typeface="Arial"/>
                <a:cs typeface="Arial"/>
              </a:rPr>
              <a:t>time</a:t>
            </a:r>
            <a:endParaRPr sz="1466">
              <a:latin typeface="Arial"/>
              <a:cs typeface="Arial"/>
            </a:endParaRPr>
          </a:p>
          <a:p>
            <a:pPr marL="338455" indent="-168910">
              <a:lnSpc>
                <a:spcPct val="100000"/>
              </a:lnSpc>
              <a:spcBef>
                <a:spcPts val="1010"/>
              </a:spcBef>
              <a:buChar char="•"/>
              <a:tabLst>
                <a:tab pos="338455" algn="l"/>
              </a:tabLst>
            </a:pPr>
            <a:r>
              <a:rPr dirty="0" sz="1466">
                <a:solidFill>
                  <a:srgbClr val="000000"/>
                </a:solidFill>
                <a:latin typeface="Arial"/>
                <a:cs typeface="Arial"/>
              </a:rPr>
              <a:t>Current</a:t>
            </a:r>
            <a:r>
              <a:rPr dirty="0" sz="1466" spc="165">
                <a:solidFill>
                  <a:srgbClr val="000000"/>
                </a:solidFill>
                <a:latin typeface="Arial"/>
                <a:cs typeface="Arial"/>
              </a:rPr>
              <a:t> </a:t>
            </a:r>
            <a:r>
              <a:rPr dirty="0" sz="1466">
                <a:solidFill>
                  <a:srgbClr val="000000"/>
                </a:solidFill>
                <a:latin typeface="Arial"/>
                <a:cs typeface="Arial"/>
              </a:rPr>
              <a:t>sustainability</a:t>
            </a:r>
            <a:r>
              <a:rPr dirty="0" sz="1466" spc="135">
                <a:solidFill>
                  <a:srgbClr val="000000"/>
                </a:solidFill>
                <a:latin typeface="Arial"/>
                <a:cs typeface="Arial"/>
              </a:rPr>
              <a:t> </a:t>
            </a:r>
            <a:r>
              <a:rPr dirty="0" sz="1466">
                <a:solidFill>
                  <a:srgbClr val="000000"/>
                </a:solidFill>
                <a:latin typeface="Arial"/>
                <a:cs typeface="Arial"/>
              </a:rPr>
              <a:t>goals</a:t>
            </a:r>
            <a:r>
              <a:rPr dirty="0" sz="1466" spc="130">
                <a:solidFill>
                  <a:srgbClr val="000000"/>
                </a:solidFill>
                <a:latin typeface="Arial"/>
                <a:cs typeface="Arial"/>
              </a:rPr>
              <a:t> </a:t>
            </a:r>
            <a:r>
              <a:rPr dirty="0" sz="1466">
                <a:solidFill>
                  <a:srgbClr val="000000"/>
                </a:solidFill>
                <a:latin typeface="Arial"/>
                <a:cs typeface="Arial"/>
              </a:rPr>
              <a:t>and</a:t>
            </a:r>
            <a:r>
              <a:rPr dirty="0" sz="1466" spc="150">
                <a:solidFill>
                  <a:srgbClr val="000000"/>
                </a:solidFill>
                <a:latin typeface="Arial"/>
                <a:cs typeface="Arial"/>
              </a:rPr>
              <a:t> </a:t>
            </a:r>
            <a:r>
              <a:rPr dirty="0" sz="1466">
                <a:solidFill>
                  <a:srgbClr val="000000"/>
                </a:solidFill>
                <a:latin typeface="Arial"/>
                <a:cs typeface="Arial"/>
              </a:rPr>
              <a:t>initiatives</a:t>
            </a:r>
            <a:r>
              <a:rPr dirty="0" sz="1466" spc="130">
                <a:solidFill>
                  <a:srgbClr val="000000"/>
                </a:solidFill>
                <a:latin typeface="Arial"/>
                <a:cs typeface="Arial"/>
              </a:rPr>
              <a:t> </a:t>
            </a:r>
            <a:r>
              <a:rPr dirty="0" sz="1466">
                <a:solidFill>
                  <a:srgbClr val="000000"/>
                </a:solidFill>
                <a:latin typeface="Arial"/>
                <a:cs typeface="Arial"/>
              </a:rPr>
              <a:t>that</a:t>
            </a:r>
            <a:r>
              <a:rPr dirty="0" sz="1466" spc="70">
                <a:solidFill>
                  <a:srgbClr val="000000"/>
                </a:solidFill>
                <a:latin typeface="Arial"/>
                <a:cs typeface="Arial"/>
              </a:rPr>
              <a:t> </a:t>
            </a:r>
            <a:r>
              <a:rPr dirty="0" sz="1466" spc="-10">
                <a:solidFill>
                  <a:srgbClr val="000000"/>
                </a:solidFill>
                <a:latin typeface="Arial"/>
                <a:cs typeface="Arial"/>
              </a:rPr>
              <a:t>focus</a:t>
            </a:r>
            <a:endParaRPr sz="1466">
              <a:latin typeface="Arial"/>
              <a:cs typeface="Arial"/>
            </a:endParaRPr>
          </a:p>
          <a:p>
            <a:pPr marL="340995">
              <a:lnSpc>
                <a:spcPct val="100000"/>
              </a:lnSpc>
              <a:spcBef>
                <a:spcPts val="105"/>
              </a:spcBef>
            </a:pPr>
            <a:r>
              <a:rPr dirty="0" sz="1466">
                <a:solidFill>
                  <a:srgbClr val="000000"/>
                </a:solidFill>
                <a:latin typeface="Arial"/>
                <a:cs typeface="Arial"/>
              </a:rPr>
              <a:t>on</a:t>
            </a:r>
            <a:r>
              <a:rPr dirty="0" sz="1466" spc="95">
                <a:solidFill>
                  <a:srgbClr val="000000"/>
                </a:solidFill>
                <a:latin typeface="Arial"/>
                <a:cs typeface="Arial"/>
              </a:rPr>
              <a:t> </a:t>
            </a:r>
            <a:r>
              <a:rPr dirty="0" sz="1466">
                <a:solidFill>
                  <a:srgbClr val="000000"/>
                </a:solidFill>
                <a:latin typeface="Arial"/>
                <a:cs typeface="Arial"/>
              </a:rPr>
              <a:t>mitigating</a:t>
            </a:r>
            <a:r>
              <a:rPr dirty="0" sz="1466" spc="210">
                <a:solidFill>
                  <a:srgbClr val="000000"/>
                </a:solidFill>
                <a:latin typeface="Arial"/>
                <a:cs typeface="Arial"/>
              </a:rPr>
              <a:t> </a:t>
            </a:r>
            <a:r>
              <a:rPr dirty="0" sz="1466">
                <a:solidFill>
                  <a:srgbClr val="000000"/>
                </a:solidFill>
                <a:latin typeface="Arial"/>
                <a:cs typeface="Arial"/>
              </a:rPr>
              <a:t>climate-related</a:t>
            </a:r>
            <a:r>
              <a:rPr dirty="0" sz="1466" spc="210">
                <a:solidFill>
                  <a:srgbClr val="000000"/>
                </a:solidFill>
                <a:latin typeface="Arial"/>
                <a:cs typeface="Arial"/>
              </a:rPr>
              <a:t> </a:t>
            </a:r>
            <a:r>
              <a:rPr dirty="0" sz="1466" spc="-10">
                <a:solidFill>
                  <a:srgbClr val="000000"/>
                </a:solidFill>
                <a:latin typeface="Arial"/>
                <a:cs typeface="Arial"/>
              </a:rPr>
              <a:t>issues</a:t>
            </a:r>
            <a:endParaRPr sz="1466">
              <a:latin typeface="Arial"/>
              <a:cs typeface="Arial"/>
            </a:endParaRPr>
          </a:p>
          <a:p>
            <a:pPr marL="337820" marR="691515" indent="-168910">
              <a:lnSpc>
                <a:spcPct val="102499"/>
              </a:lnSpc>
              <a:spcBef>
                <a:spcPts val="1055"/>
              </a:spcBef>
              <a:buChar char="•"/>
              <a:tabLst>
                <a:tab pos="340995" algn="l"/>
              </a:tabLst>
            </a:pPr>
            <a:r>
              <a:rPr dirty="0" sz="1466">
                <a:solidFill>
                  <a:srgbClr val="000000"/>
                </a:solidFill>
                <a:latin typeface="Arial"/>
                <a:cs typeface="Arial"/>
              </a:rPr>
              <a:t>How</a:t>
            </a:r>
            <a:r>
              <a:rPr dirty="0" sz="1466" spc="140">
                <a:solidFill>
                  <a:srgbClr val="000000"/>
                </a:solidFill>
                <a:latin typeface="Arial"/>
                <a:cs typeface="Arial"/>
              </a:rPr>
              <a:t> </a:t>
            </a:r>
            <a:r>
              <a:rPr dirty="0" sz="1466">
                <a:solidFill>
                  <a:srgbClr val="000000"/>
                </a:solidFill>
                <a:latin typeface="Arial"/>
                <a:cs typeface="Arial"/>
              </a:rPr>
              <a:t>Emergency</a:t>
            </a:r>
            <a:r>
              <a:rPr dirty="0" sz="1466" spc="180">
                <a:solidFill>
                  <a:srgbClr val="000000"/>
                </a:solidFill>
                <a:latin typeface="Arial"/>
                <a:cs typeface="Arial"/>
              </a:rPr>
              <a:t> </a:t>
            </a:r>
            <a:r>
              <a:rPr dirty="0" sz="1466">
                <a:solidFill>
                  <a:srgbClr val="000000"/>
                </a:solidFill>
                <a:latin typeface="Arial"/>
                <a:cs typeface="Arial"/>
              </a:rPr>
              <a:t>Management</a:t>
            </a:r>
            <a:r>
              <a:rPr dirty="0" sz="1466" spc="215">
                <a:solidFill>
                  <a:srgbClr val="000000"/>
                </a:solidFill>
                <a:latin typeface="Arial"/>
                <a:cs typeface="Arial"/>
              </a:rPr>
              <a:t> </a:t>
            </a:r>
            <a:r>
              <a:rPr dirty="0" sz="1466">
                <a:solidFill>
                  <a:srgbClr val="000000"/>
                </a:solidFill>
                <a:latin typeface="Arial"/>
                <a:cs typeface="Arial"/>
              </a:rPr>
              <a:t>and</a:t>
            </a:r>
            <a:r>
              <a:rPr dirty="0" sz="1466" spc="80">
                <a:solidFill>
                  <a:srgbClr val="000000"/>
                </a:solidFill>
                <a:latin typeface="Arial"/>
                <a:cs typeface="Arial"/>
              </a:rPr>
              <a:t> </a:t>
            </a:r>
            <a:r>
              <a:rPr dirty="0" sz="1466" spc="-10">
                <a:solidFill>
                  <a:srgbClr val="000000"/>
                </a:solidFill>
                <a:latin typeface="Arial"/>
                <a:cs typeface="Arial"/>
              </a:rPr>
              <a:t>Facilities </a:t>
            </a:r>
            <a:r>
              <a:rPr dirty="0" sz="1466" spc="-10">
                <a:solidFill>
                  <a:srgbClr val="000000"/>
                </a:solidFill>
                <a:latin typeface="Arial"/>
                <a:cs typeface="Arial"/>
              </a:rPr>
              <a:t>	</a:t>
            </a:r>
            <a:r>
              <a:rPr dirty="0" sz="1466">
                <a:solidFill>
                  <a:srgbClr val="000000"/>
                </a:solidFill>
                <a:latin typeface="Arial"/>
                <a:cs typeface="Arial"/>
              </a:rPr>
              <a:t>departments</a:t>
            </a:r>
            <a:r>
              <a:rPr dirty="0" sz="1466" spc="150">
                <a:solidFill>
                  <a:srgbClr val="000000"/>
                </a:solidFill>
                <a:latin typeface="Arial"/>
                <a:cs typeface="Arial"/>
              </a:rPr>
              <a:t> </a:t>
            </a:r>
            <a:r>
              <a:rPr dirty="0" sz="1466">
                <a:solidFill>
                  <a:srgbClr val="000000"/>
                </a:solidFill>
                <a:latin typeface="Arial"/>
                <a:cs typeface="Arial"/>
              </a:rPr>
              <a:t>collaborate</a:t>
            </a:r>
            <a:r>
              <a:rPr dirty="0" sz="1466" spc="170">
                <a:solidFill>
                  <a:srgbClr val="000000"/>
                </a:solidFill>
                <a:latin typeface="Arial"/>
                <a:cs typeface="Arial"/>
              </a:rPr>
              <a:t> </a:t>
            </a:r>
            <a:r>
              <a:rPr dirty="0" sz="1466">
                <a:solidFill>
                  <a:srgbClr val="000000"/>
                </a:solidFill>
                <a:latin typeface="Arial"/>
                <a:cs typeface="Arial"/>
              </a:rPr>
              <a:t>to</a:t>
            </a:r>
            <a:r>
              <a:rPr dirty="0" sz="1466" spc="165">
                <a:solidFill>
                  <a:srgbClr val="000000"/>
                </a:solidFill>
                <a:latin typeface="Arial"/>
                <a:cs typeface="Arial"/>
              </a:rPr>
              <a:t> </a:t>
            </a:r>
            <a:r>
              <a:rPr dirty="0" sz="1466">
                <a:solidFill>
                  <a:srgbClr val="000000"/>
                </a:solidFill>
                <a:latin typeface="Arial"/>
                <a:cs typeface="Arial"/>
              </a:rPr>
              <a:t>create</a:t>
            </a:r>
            <a:r>
              <a:rPr dirty="0" sz="1466" spc="165">
                <a:solidFill>
                  <a:srgbClr val="000000"/>
                </a:solidFill>
                <a:latin typeface="Arial"/>
                <a:cs typeface="Arial"/>
              </a:rPr>
              <a:t> </a:t>
            </a:r>
            <a:r>
              <a:rPr dirty="0" sz="1466" spc="-10">
                <a:solidFill>
                  <a:srgbClr val="000000"/>
                </a:solidFill>
                <a:latin typeface="Arial"/>
                <a:cs typeface="Arial"/>
              </a:rPr>
              <a:t>resilience</a:t>
            </a:r>
            <a:endParaRPr sz="1466">
              <a:latin typeface="Arial"/>
              <a:cs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1e606e26a2904a7a" cstate="print"/>
          <a:stretch>
            <a:fillRect/>
          </a:stretch>
        </p:blipFill>
        <p:spPr>
          <a:xfrm>
            <a:off x="150957" y="6266301"/>
            <a:ext cx="1056982" cy="446793"/>
          </a:xfrm>
          <a:prstGeom prst="rect">
            <a:avLst/>
          </a:prstGeom>
        </p:spPr>
      </p:pic>
      <p:sp>
        <p:nvSpPr>
          <p:cNvPr id="3" name="object 3" descr=""/>
          <p:cNvSpPr txBox="1"/>
          <p:nvPr/>
        </p:nvSpPr>
        <p:spPr>
          <a:xfrm>
            <a:off x="1026908" y="1235886"/>
            <a:ext cx="431800" cy="4301066"/>
          </a:xfrm>
          <a:prstGeom prst="rect">
            <a:avLst/>
          </a:prstGeom>
        </p:spPr>
        <p:txBody>
          <a:bodyPr wrap="square" lIns="0" tIns="10795" rIns="0" bIns="0" rtlCol="0" vert="vert270">
            <a:spAutoFit/>
          </a:bodyPr>
          <a:lstStyle/>
          <a:p>
            <a:pPr marL="12700">
              <a:lnSpc>
                <a:spcPct val="100000"/>
              </a:lnSpc>
              <a:spcBef>
                <a:spcPts val="85"/>
              </a:spcBef>
            </a:pPr>
            <a:r>
              <a:rPr dirty="0" sz="2400" b="1">
                <a:solidFill>
                  <a:srgbClr val="1F252C"/>
                </a:solidFill>
                <a:latin typeface="Century Gothic"/>
                <a:cs typeface="Century Gothic"/>
              </a:rPr>
              <a:t>Climate</a:t>
            </a:r>
            <a:r>
              <a:rPr dirty="0" sz="2400" spc="-40" b="1">
                <a:solidFill>
                  <a:srgbClr val="1F252C"/>
                </a:solidFill>
                <a:latin typeface="Century Gothic"/>
                <a:cs typeface="Century Gothic"/>
              </a:rPr>
              <a:t> </a:t>
            </a:r>
            <a:r>
              <a:rPr dirty="0" sz="2400" b="1">
                <a:solidFill>
                  <a:srgbClr val="1F252C"/>
                </a:solidFill>
                <a:latin typeface="Century Gothic"/>
                <a:cs typeface="Century Gothic"/>
              </a:rPr>
              <a:t>Resiliency</a:t>
            </a:r>
            <a:r>
              <a:rPr dirty="0" sz="2400" spc="-40" b="1">
                <a:solidFill>
                  <a:srgbClr val="1F252C"/>
                </a:solidFill>
                <a:latin typeface="Century Gothic"/>
                <a:cs typeface="Century Gothic"/>
              </a:rPr>
              <a:t> </a:t>
            </a:r>
            <a:r>
              <a:rPr dirty="0" sz="2400" spc="-20" b="1">
                <a:solidFill>
                  <a:srgbClr val="1F252C"/>
                </a:solidFill>
                <a:latin typeface="Century Gothic"/>
                <a:cs typeface="Century Gothic"/>
              </a:rPr>
              <a:t>Approach</a:t>
            </a:r>
            <a:endParaRPr sz="2400">
              <a:latin typeface="Century Gothic"/>
              <a:cs typeface="Century Gothic"/>
            </a:endParaRPr>
          </a:p>
        </p:txBody>
      </p:sp>
      <p:pic>
        <p:nvPicPr>
          <p:cNvPr id="4" name="object 4" descr=""/>
          <p:cNvPicPr/>
          <p:nvPr/>
        </p:nvPicPr>
        <p:blipFill>
          <a:blip r:embed="R2d8ebf7258134783" cstate="print"/>
          <a:stretch>
            <a:fillRect/>
          </a:stretch>
        </p:blipFill>
        <p:spPr>
          <a:xfrm>
            <a:off x="2324100" y="914400"/>
            <a:ext cx="7513306" cy="4864100"/>
          </a:xfrm>
          <a:prstGeom prst="rect">
            <a:avLst/>
          </a:prstGeom>
        </p:spPr>
      </p:pic>
      <p:sp>
        <p:nvSpPr>
          <p:cNvPr id="5" name="object 5" descr=""/>
          <p:cNvSpPr txBox="1">
            <a:spLocks noGrp="1"/>
          </p:cNvSpPr>
          <p:nvPr>
            <p:ph type="sldNum" idx="7" sz="quarter"/>
          </p:nvPr>
        </p:nvSpPr>
        <p:spPr>
          <a:prstGeom prst="rect"/>
        </p:spPr>
        <p:txBody>
          <a:bodyPr wrap="square" lIns="0" tIns="14604" rIns="0" bIns="0" rtlCol="0" vert="horz">
            <a:spAutoFit/>
          </a:bodyPr>
          <a:lstStyle/>
          <a:p>
            <a:pPr marL="39370">
              <a:lnSpc>
                <a:spcPct val="100000"/>
              </a:lnSpc>
              <a:spcBef>
                <a:spcPts val="114"/>
              </a:spcBef>
            </a:pPr>
            <a:r>
              <a:rPr dirty="0" spc="70"/>
              <a:t>57</a:t>
            </a:r>
          </a:p>
        </p:txBody>
      </p:sp>
      <p:sp>
        <p:nvSpPr>
          <p:cNvPr id="6" name="object 6"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6510" rIns="0" bIns="0" rtlCol="0" vert="horz">
            <a:spAutoFit/>
          </a:bodyPr>
          <a:lstStyle/>
          <a:p>
            <a:pPr marL="12700">
              <a:lnSpc>
                <a:spcPct val="100000"/>
              </a:lnSpc>
              <a:spcBef>
                <a:spcPts val="130"/>
              </a:spcBef>
            </a:pPr>
            <a:r>
              <a:rPr dirty="0"/>
              <a:t>Improvement</a:t>
            </a:r>
            <a:r>
              <a:rPr dirty="0" spc="204"/>
              <a:t> </a:t>
            </a:r>
            <a:r>
              <a:rPr dirty="0" spc="45"/>
              <a:t>Checklist</a:t>
            </a:r>
          </a:p>
        </p:txBody>
      </p:sp>
      <p:pic>
        <p:nvPicPr>
          <p:cNvPr id="3" name="object 3" descr=""/>
          <p:cNvPicPr/>
          <p:nvPr/>
        </p:nvPicPr>
        <p:blipFill>
          <a:blip r:embed="R9364b6396ba24b1d" cstate="print"/>
          <a:stretch>
            <a:fillRect/>
          </a:stretch>
        </p:blipFill>
        <p:spPr>
          <a:xfrm>
            <a:off x="150957" y="6266301"/>
            <a:ext cx="1056982" cy="446793"/>
          </a:xfrm>
          <a:prstGeom prst="rect">
            <a:avLst/>
          </a:prstGeom>
        </p:spPr>
      </p:pic>
      <p:sp>
        <p:nvSpPr>
          <p:cNvPr id="4" name="object 4"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grpSp>
        <p:nvGrpSpPr>
          <p:cNvPr id="5" name="object 5" descr=""/>
          <p:cNvGrpSpPr/>
          <p:nvPr/>
        </p:nvGrpSpPr>
        <p:grpSpPr>
          <a:xfrm>
            <a:off x="2108200" y="5130800"/>
            <a:ext cx="7543800" cy="901700"/>
            <a:chOff x="2108200" y="5130800"/>
            <a:chExt cx="7543800" cy="901700"/>
          </a:xfrm>
        </p:grpSpPr>
        <p:sp>
          <p:nvSpPr>
            <p:cNvPr id="6" name="object 6" descr=""/>
            <p:cNvSpPr/>
            <p:nvPr/>
          </p:nvSpPr>
          <p:spPr>
            <a:xfrm>
              <a:off x="2882900" y="5270500"/>
              <a:ext cx="6769100" cy="647700"/>
            </a:xfrm>
            <a:custGeom>
              <a:avLst/>
              <a:gdLst/>
              <a:ahLst/>
              <a:cxnLst/>
              <a:rect l="l" t="t" r="r" b="b"/>
              <a:pathLst>
                <a:path w="5076825" h="485775">
                  <a:moveTo>
                    <a:pt x="4995799" y="0"/>
                  </a:moveTo>
                  <a:lnTo>
                    <a:pt x="81025" y="0"/>
                  </a:lnTo>
                  <a:lnTo>
                    <a:pt x="49452" y="6362"/>
                  </a:lnTo>
                  <a:lnTo>
                    <a:pt x="23701" y="23712"/>
                  </a:lnTo>
                  <a:lnTo>
                    <a:pt x="6355" y="49447"/>
                  </a:lnTo>
                  <a:lnTo>
                    <a:pt x="0" y="80962"/>
                  </a:lnTo>
                  <a:lnTo>
                    <a:pt x="0" y="404812"/>
                  </a:lnTo>
                  <a:lnTo>
                    <a:pt x="6355" y="436327"/>
                  </a:lnTo>
                  <a:lnTo>
                    <a:pt x="23701" y="462062"/>
                  </a:lnTo>
                  <a:lnTo>
                    <a:pt x="49452" y="479412"/>
                  </a:lnTo>
                  <a:lnTo>
                    <a:pt x="81025" y="485775"/>
                  </a:lnTo>
                  <a:lnTo>
                    <a:pt x="4995799" y="485775"/>
                  </a:lnTo>
                  <a:lnTo>
                    <a:pt x="5027372" y="479412"/>
                  </a:lnTo>
                  <a:lnTo>
                    <a:pt x="5053123" y="462062"/>
                  </a:lnTo>
                  <a:lnTo>
                    <a:pt x="5070469" y="436327"/>
                  </a:lnTo>
                  <a:lnTo>
                    <a:pt x="5076825" y="404812"/>
                  </a:lnTo>
                  <a:lnTo>
                    <a:pt x="5076825" y="80962"/>
                  </a:lnTo>
                  <a:lnTo>
                    <a:pt x="5070469" y="49447"/>
                  </a:lnTo>
                  <a:lnTo>
                    <a:pt x="5053123" y="23712"/>
                  </a:lnTo>
                  <a:lnTo>
                    <a:pt x="5027372" y="6362"/>
                  </a:lnTo>
                  <a:lnTo>
                    <a:pt x="4995799" y="0"/>
                  </a:lnTo>
                  <a:close/>
                </a:path>
              </a:pathLst>
            </a:custGeom>
            <a:solidFill>
              <a:srgbClr val="F1F1F1"/>
            </a:solidFill>
          </p:spPr>
          <p:txBody>
            <a:bodyPr wrap="square" lIns="0" tIns="0" rIns="0" bIns="0" rtlCol="0"/>
            <a:lstStyle/>
            <a:p/>
          </p:txBody>
        </p:sp>
        <p:sp>
          <p:nvSpPr>
            <p:cNvPr id="7" name="object 7" descr=""/>
            <p:cNvSpPr/>
            <p:nvPr/>
          </p:nvSpPr>
          <p:spPr>
            <a:xfrm>
              <a:off x="2108200" y="5130800"/>
              <a:ext cx="901700" cy="901700"/>
            </a:xfrm>
            <a:custGeom>
              <a:avLst/>
              <a:gdLst/>
              <a:ahLst/>
              <a:cxnLst/>
              <a:rect l="l" t="t" r="r" b="b"/>
              <a:pathLst>
                <a:path w="676275" h="676275">
                  <a:moveTo>
                    <a:pt x="338200" y="0"/>
                  </a:moveTo>
                  <a:lnTo>
                    <a:pt x="292302" y="3086"/>
                  </a:lnTo>
                  <a:lnTo>
                    <a:pt x="248282" y="12078"/>
                  </a:lnTo>
                  <a:lnTo>
                    <a:pt x="206543" y="26571"/>
                  </a:lnTo>
                  <a:lnTo>
                    <a:pt x="167489" y="46164"/>
                  </a:lnTo>
                  <a:lnTo>
                    <a:pt x="131522" y="70453"/>
                  </a:lnTo>
                  <a:lnTo>
                    <a:pt x="99044" y="99036"/>
                  </a:lnTo>
                  <a:lnTo>
                    <a:pt x="70458" y="131509"/>
                  </a:lnTo>
                  <a:lnTo>
                    <a:pt x="46166" y="167470"/>
                  </a:lnTo>
                  <a:lnTo>
                    <a:pt x="26572" y="206516"/>
                  </a:lnTo>
                  <a:lnTo>
                    <a:pt x="12078" y="248245"/>
                  </a:lnTo>
                  <a:lnTo>
                    <a:pt x="3086" y="292253"/>
                  </a:lnTo>
                  <a:lnTo>
                    <a:pt x="0" y="338137"/>
                  </a:lnTo>
                  <a:lnTo>
                    <a:pt x="3086" y="384021"/>
                  </a:lnTo>
                  <a:lnTo>
                    <a:pt x="12078" y="428029"/>
                  </a:lnTo>
                  <a:lnTo>
                    <a:pt x="26572" y="469758"/>
                  </a:lnTo>
                  <a:lnTo>
                    <a:pt x="46166" y="508804"/>
                  </a:lnTo>
                  <a:lnTo>
                    <a:pt x="70458" y="544765"/>
                  </a:lnTo>
                  <a:lnTo>
                    <a:pt x="99044" y="577238"/>
                  </a:lnTo>
                  <a:lnTo>
                    <a:pt x="131522" y="605821"/>
                  </a:lnTo>
                  <a:lnTo>
                    <a:pt x="167489" y="630110"/>
                  </a:lnTo>
                  <a:lnTo>
                    <a:pt x="206543" y="649703"/>
                  </a:lnTo>
                  <a:lnTo>
                    <a:pt x="248282" y="664196"/>
                  </a:lnTo>
                  <a:lnTo>
                    <a:pt x="292302" y="673188"/>
                  </a:lnTo>
                  <a:lnTo>
                    <a:pt x="338200" y="676275"/>
                  </a:lnTo>
                  <a:lnTo>
                    <a:pt x="384070" y="673188"/>
                  </a:lnTo>
                  <a:lnTo>
                    <a:pt x="428066" y="664196"/>
                  </a:lnTo>
                  <a:lnTo>
                    <a:pt x="469784" y="649703"/>
                  </a:lnTo>
                  <a:lnTo>
                    <a:pt x="508823" y="630110"/>
                  </a:lnTo>
                  <a:lnTo>
                    <a:pt x="544778" y="605821"/>
                  </a:lnTo>
                  <a:lnTo>
                    <a:pt x="577246" y="577238"/>
                  </a:lnTo>
                  <a:lnTo>
                    <a:pt x="605826" y="544765"/>
                  </a:lnTo>
                  <a:lnTo>
                    <a:pt x="630112" y="508804"/>
                  </a:lnTo>
                  <a:lnTo>
                    <a:pt x="649704" y="469758"/>
                  </a:lnTo>
                  <a:lnTo>
                    <a:pt x="664197" y="428029"/>
                  </a:lnTo>
                  <a:lnTo>
                    <a:pt x="673188" y="384021"/>
                  </a:lnTo>
                  <a:lnTo>
                    <a:pt x="676275" y="338137"/>
                  </a:lnTo>
                  <a:lnTo>
                    <a:pt x="673188" y="292253"/>
                  </a:lnTo>
                  <a:lnTo>
                    <a:pt x="664197" y="248245"/>
                  </a:lnTo>
                  <a:lnTo>
                    <a:pt x="649704" y="206516"/>
                  </a:lnTo>
                  <a:lnTo>
                    <a:pt x="630112" y="167470"/>
                  </a:lnTo>
                  <a:lnTo>
                    <a:pt x="605826" y="131509"/>
                  </a:lnTo>
                  <a:lnTo>
                    <a:pt x="577246" y="99036"/>
                  </a:lnTo>
                  <a:lnTo>
                    <a:pt x="544778" y="70453"/>
                  </a:lnTo>
                  <a:lnTo>
                    <a:pt x="508823" y="46164"/>
                  </a:lnTo>
                  <a:lnTo>
                    <a:pt x="469784" y="26571"/>
                  </a:lnTo>
                  <a:lnTo>
                    <a:pt x="428066" y="12078"/>
                  </a:lnTo>
                  <a:lnTo>
                    <a:pt x="384070" y="3086"/>
                  </a:lnTo>
                  <a:lnTo>
                    <a:pt x="338200" y="0"/>
                  </a:lnTo>
                  <a:close/>
                </a:path>
              </a:pathLst>
            </a:custGeom>
            <a:solidFill>
              <a:srgbClr val="F3EADF"/>
            </a:solidFill>
          </p:spPr>
          <p:txBody>
            <a:bodyPr wrap="square" lIns="0" tIns="0" rIns="0" bIns="0" rtlCol="0"/>
            <a:lstStyle/>
            <a:p/>
          </p:txBody>
        </p:sp>
      </p:grpSp>
      <p:grpSp>
        <p:nvGrpSpPr>
          <p:cNvPr id="8" name="object 8" descr=""/>
          <p:cNvGrpSpPr/>
          <p:nvPr/>
        </p:nvGrpSpPr>
        <p:grpSpPr>
          <a:xfrm>
            <a:off x="2108200" y="3937000"/>
            <a:ext cx="7543800" cy="889000"/>
            <a:chOff x="2108200" y="3937000"/>
            <a:chExt cx="7543800" cy="889000"/>
          </a:xfrm>
        </p:grpSpPr>
        <p:sp>
          <p:nvSpPr>
            <p:cNvPr id="9" name="object 9" descr=""/>
            <p:cNvSpPr/>
            <p:nvPr/>
          </p:nvSpPr>
          <p:spPr>
            <a:xfrm>
              <a:off x="2882900" y="40767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0" name="object 10" descr=""/>
            <p:cNvSpPr/>
            <p:nvPr/>
          </p:nvSpPr>
          <p:spPr>
            <a:xfrm>
              <a:off x="2108200" y="3937000"/>
              <a:ext cx="901700" cy="889000"/>
            </a:xfrm>
            <a:custGeom>
              <a:avLst/>
              <a:gdLst/>
              <a:ahLst/>
              <a:cxnLst/>
              <a:rect l="l" t="t" r="r" b="b"/>
              <a:pathLst>
                <a:path w="676275" h="666750">
                  <a:moveTo>
                    <a:pt x="338200" y="0"/>
                  </a:moveTo>
                  <a:lnTo>
                    <a:pt x="288216" y="3613"/>
                  </a:lnTo>
                  <a:lnTo>
                    <a:pt x="240511" y="14112"/>
                  </a:lnTo>
                  <a:lnTo>
                    <a:pt x="195609" y="30979"/>
                  </a:lnTo>
                  <a:lnTo>
                    <a:pt x="154032" y="53700"/>
                  </a:lnTo>
                  <a:lnTo>
                    <a:pt x="116302" y="81760"/>
                  </a:lnTo>
                  <a:lnTo>
                    <a:pt x="82943" y="114643"/>
                  </a:lnTo>
                  <a:lnTo>
                    <a:pt x="54477" y="151834"/>
                  </a:lnTo>
                  <a:lnTo>
                    <a:pt x="31427" y="192818"/>
                  </a:lnTo>
                  <a:lnTo>
                    <a:pt x="14316" y="237080"/>
                  </a:lnTo>
                  <a:lnTo>
                    <a:pt x="3666" y="284104"/>
                  </a:lnTo>
                  <a:lnTo>
                    <a:pt x="0" y="333375"/>
                  </a:lnTo>
                  <a:lnTo>
                    <a:pt x="3666" y="382645"/>
                  </a:lnTo>
                  <a:lnTo>
                    <a:pt x="14316" y="429669"/>
                  </a:lnTo>
                  <a:lnTo>
                    <a:pt x="31427" y="473931"/>
                  </a:lnTo>
                  <a:lnTo>
                    <a:pt x="54477" y="514915"/>
                  </a:lnTo>
                  <a:lnTo>
                    <a:pt x="82943" y="552106"/>
                  </a:lnTo>
                  <a:lnTo>
                    <a:pt x="116302" y="584989"/>
                  </a:lnTo>
                  <a:lnTo>
                    <a:pt x="154032" y="613049"/>
                  </a:lnTo>
                  <a:lnTo>
                    <a:pt x="195609" y="635770"/>
                  </a:lnTo>
                  <a:lnTo>
                    <a:pt x="240511" y="652637"/>
                  </a:lnTo>
                  <a:lnTo>
                    <a:pt x="288216" y="663136"/>
                  </a:lnTo>
                  <a:lnTo>
                    <a:pt x="338200" y="666750"/>
                  </a:lnTo>
                  <a:lnTo>
                    <a:pt x="388153" y="663136"/>
                  </a:lnTo>
                  <a:lnTo>
                    <a:pt x="435832" y="652637"/>
                  </a:lnTo>
                  <a:lnTo>
                    <a:pt x="480714" y="635770"/>
                  </a:lnTo>
                  <a:lnTo>
                    <a:pt x="522275" y="613049"/>
                  </a:lnTo>
                  <a:lnTo>
                    <a:pt x="559992" y="584989"/>
                  </a:lnTo>
                  <a:lnTo>
                    <a:pt x="593343" y="552106"/>
                  </a:lnTo>
                  <a:lnTo>
                    <a:pt x="621803" y="514915"/>
                  </a:lnTo>
                  <a:lnTo>
                    <a:pt x="644849" y="473931"/>
                  </a:lnTo>
                  <a:lnTo>
                    <a:pt x="661959" y="429669"/>
                  </a:lnTo>
                  <a:lnTo>
                    <a:pt x="672608" y="382645"/>
                  </a:lnTo>
                  <a:lnTo>
                    <a:pt x="676275" y="333375"/>
                  </a:lnTo>
                  <a:lnTo>
                    <a:pt x="672608" y="284104"/>
                  </a:lnTo>
                  <a:lnTo>
                    <a:pt x="661959" y="237080"/>
                  </a:lnTo>
                  <a:lnTo>
                    <a:pt x="644849" y="192818"/>
                  </a:lnTo>
                  <a:lnTo>
                    <a:pt x="621803" y="151834"/>
                  </a:lnTo>
                  <a:lnTo>
                    <a:pt x="593343" y="114643"/>
                  </a:lnTo>
                  <a:lnTo>
                    <a:pt x="559992" y="81760"/>
                  </a:lnTo>
                  <a:lnTo>
                    <a:pt x="522275" y="53700"/>
                  </a:lnTo>
                  <a:lnTo>
                    <a:pt x="480714" y="30979"/>
                  </a:lnTo>
                  <a:lnTo>
                    <a:pt x="435832" y="14112"/>
                  </a:lnTo>
                  <a:lnTo>
                    <a:pt x="388153" y="3613"/>
                  </a:lnTo>
                  <a:lnTo>
                    <a:pt x="338200" y="0"/>
                  </a:lnTo>
                  <a:close/>
                </a:path>
              </a:pathLst>
            </a:custGeom>
            <a:solidFill>
              <a:srgbClr val="D6E1DF"/>
            </a:solidFill>
          </p:spPr>
          <p:txBody>
            <a:bodyPr wrap="square" lIns="0" tIns="0" rIns="0" bIns="0" rtlCol="0"/>
            <a:lstStyle/>
            <a:p/>
          </p:txBody>
        </p:sp>
      </p:grpSp>
      <p:grpSp>
        <p:nvGrpSpPr>
          <p:cNvPr id="11" name="object 11" descr=""/>
          <p:cNvGrpSpPr/>
          <p:nvPr/>
        </p:nvGrpSpPr>
        <p:grpSpPr>
          <a:xfrm>
            <a:off x="2108200" y="2730500"/>
            <a:ext cx="7543800" cy="901700"/>
            <a:chOff x="2108200" y="2730500"/>
            <a:chExt cx="7543800" cy="901700"/>
          </a:xfrm>
        </p:grpSpPr>
        <p:sp>
          <p:nvSpPr>
            <p:cNvPr id="12" name="object 12" descr=""/>
            <p:cNvSpPr/>
            <p:nvPr/>
          </p:nvSpPr>
          <p:spPr>
            <a:xfrm>
              <a:off x="2882900" y="28702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3" name="object 13" descr=""/>
            <p:cNvSpPr/>
            <p:nvPr/>
          </p:nvSpPr>
          <p:spPr>
            <a:xfrm>
              <a:off x="2108200" y="27305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D2C8DF"/>
            </a:solidFill>
          </p:spPr>
          <p:txBody>
            <a:bodyPr wrap="square" lIns="0" tIns="0" rIns="0" bIns="0" rtlCol="0"/>
            <a:lstStyle/>
            <a:p/>
          </p:txBody>
        </p:sp>
      </p:grpSp>
      <p:grpSp>
        <p:nvGrpSpPr>
          <p:cNvPr id="14" name="object 14" descr=""/>
          <p:cNvGrpSpPr/>
          <p:nvPr/>
        </p:nvGrpSpPr>
        <p:grpSpPr>
          <a:xfrm>
            <a:off x="2108200" y="1524000"/>
            <a:ext cx="7543800" cy="901700"/>
            <a:chOff x="2108200" y="1524000"/>
            <a:chExt cx="7543800" cy="901700"/>
          </a:xfrm>
        </p:grpSpPr>
        <p:sp>
          <p:nvSpPr>
            <p:cNvPr id="15" name="object 15" descr=""/>
            <p:cNvSpPr/>
            <p:nvPr/>
          </p:nvSpPr>
          <p:spPr>
            <a:xfrm>
              <a:off x="2882900" y="1651000"/>
              <a:ext cx="6769100" cy="660400"/>
            </a:xfrm>
            <a:custGeom>
              <a:avLst/>
              <a:gdLst/>
              <a:ahLst/>
              <a:cxnLst/>
              <a:rect l="l" t="t" r="r" b="b"/>
              <a:pathLst>
                <a:path w="5076825" h="495300">
                  <a:moveTo>
                    <a:pt x="4994275" y="0"/>
                  </a:moveTo>
                  <a:lnTo>
                    <a:pt x="82550" y="0"/>
                  </a:lnTo>
                  <a:lnTo>
                    <a:pt x="50417" y="6486"/>
                  </a:lnTo>
                  <a:lnTo>
                    <a:pt x="24177" y="24177"/>
                  </a:lnTo>
                  <a:lnTo>
                    <a:pt x="6486" y="50417"/>
                  </a:lnTo>
                  <a:lnTo>
                    <a:pt x="0" y="82550"/>
                  </a:lnTo>
                  <a:lnTo>
                    <a:pt x="0" y="412750"/>
                  </a:lnTo>
                  <a:lnTo>
                    <a:pt x="6486" y="444882"/>
                  </a:lnTo>
                  <a:lnTo>
                    <a:pt x="24177" y="471122"/>
                  </a:lnTo>
                  <a:lnTo>
                    <a:pt x="50417" y="488813"/>
                  </a:lnTo>
                  <a:lnTo>
                    <a:pt x="82550" y="495300"/>
                  </a:lnTo>
                  <a:lnTo>
                    <a:pt x="4994275" y="495300"/>
                  </a:lnTo>
                  <a:lnTo>
                    <a:pt x="5026407" y="488813"/>
                  </a:lnTo>
                  <a:lnTo>
                    <a:pt x="5052647" y="471122"/>
                  </a:lnTo>
                  <a:lnTo>
                    <a:pt x="5070338" y="444882"/>
                  </a:lnTo>
                  <a:lnTo>
                    <a:pt x="5076825" y="412750"/>
                  </a:lnTo>
                  <a:lnTo>
                    <a:pt x="5076825" y="82550"/>
                  </a:lnTo>
                  <a:lnTo>
                    <a:pt x="5070338" y="50417"/>
                  </a:lnTo>
                  <a:lnTo>
                    <a:pt x="5052647" y="24177"/>
                  </a:lnTo>
                  <a:lnTo>
                    <a:pt x="5026407" y="6486"/>
                  </a:lnTo>
                  <a:lnTo>
                    <a:pt x="4994275" y="0"/>
                  </a:lnTo>
                  <a:close/>
                </a:path>
              </a:pathLst>
            </a:custGeom>
            <a:solidFill>
              <a:srgbClr val="F1F1F1"/>
            </a:solidFill>
          </p:spPr>
          <p:txBody>
            <a:bodyPr wrap="square" lIns="0" tIns="0" rIns="0" bIns="0" rtlCol="0"/>
            <a:lstStyle/>
            <a:p/>
          </p:txBody>
        </p:sp>
        <p:sp>
          <p:nvSpPr>
            <p:cNvPr id="16" name="object 16" descr=""/>
            <p:cNvSpPr/>
            <p:nvPr/>
          </p:nvSpPr>
          <p:spPr>
            <a:xfrm>
              <a:off x="2108200" y="15240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F8E4DB"/>
            </a:solidFill>
          </p:spPr>
          <p:txBody>
            <a:bodyPr wrap="square" lIns="0" tIns="0" rIns="0" bIns="0" rtlCol="0"/>
            <a:lstStyle/>
            <a:p/>
          </p:txBody>
        </p:sp>
      </p:grpSp>
      <p:sp>
        <p:nvSpPr>
          <p:cNvPr id="17" name="object 17" descr=""/>
          <p:cNvSpPr txBox="1"/>
          <p:nvPr/>
        </p:nvSpPr>
        <p:spPr>
          <a:xfrm>
            <a:off x="3134360" y="3002194"/>
            <a:ext cx="443738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Better</a:t>
            </a:r>
            <a:r>
              <a:rPr dirty="0" sz="2066" spc="-85">
                <a:latin typeface="Arial Narrow"/>
                <a:cs typeface="Arial Narrow"/>
              </a:rPr>
              <a:t> </a:t>
            </a:r>
            <a:r>
              <a:rPr dirty="0" sz="2066">
                <a:latin typeface="Arial Narrow"/>
                <a:cs typeface="Arial Narrow"/>
              </a:rPr>
              <a:t>Integrate</a:t>
            </a:r>
            <a:r>
              <a:rPr dirty="0" sz="2066" spc="-120">
                <a:latin typeface="Arial Narrow"/>
                <a:cs typeface="Arial Narrow"/>
              </a:rPr>
              <a:t> </a:t>
            </a:r>
            <a:r>
              <a:rPr dirty="0" sz="2066" spc="10">
                <a:latin typeface="Arial Narrow"/>
                <a:cs typeface="Arial Narrow"/>
              </a:rPr>
              <a:t>Objective</a:t>
            </a:r>
            <a:r>
              <a:rPr dirty="0" sz="2066" spc="-180">
                <a:latin typeface="Arial Narrow"/>
                <a:cs typeface="Arial Narrow"/>
              </a:rPr>
              <a:t> </a:t>
            </a:r>
            <a:r>
              <a:rPr dirty="0" sz="2066" spc="70">
                <a:latin typeface="Arial Narrow"/>
                <a:cs typeface="Arial Narrow"/>
              </a:rPr>
              <a:t>and</a:t>
            </a:r>
            <a:r>
              <a:rPr dirty="0" sz="2066" spc="-140">
                <a:latin typeface="Arial Narrow"/>
                <a:cs typeface="Arial Narrow"/>
              </a:rPr>
              <a:t> </a:t>
            </a:r>
            <a:r>
              <a:rPr dirty="0" sz="2066" spc="10">
                <a:latin typeface="Arial Narrow"/>
                <a:cs typeface="Arial Narrow"/>
              </a:rPr>
              <a:t>Unbiased</a:t>
            </a:r>
            <a:r>
              <a:rPr dirty="0" sz="2066" spc="-45">
                <a:latin typeface="Arial Narrow"/>
                <a:cs typeface="Arial Narrow"/>
              </a:rPr>
              <a:t> </a:t>
            </a:r>
            <a:r>
              <a:rPr dirty="0" sz="2066" spc="-20">
                <a:latin typeface="Arial Narrow"/>
                <a:cs typeface="Arial Narrow"/>
              </a:rPr>
              <a:t>Data</a:t>
            </a:r>
            <a:endParaRPr sz="2066">
              <a:latin typeface="Arial Narrow"/>
              <a:cs typeface="Arial Narrow"/>
            </a:endParaRPr>
          </a:p>
        </p:txBody>
      </p:sp>
      <p:sp>
        <p:nvSpPr>
          <p:cNvPr id="18" name="object 18" descr=""/>
          <p:cNvSpPr txBox="1"/>
          <p:nvPr/>
        </p:nvSpPr>
        <p:spPr>
          <a:xfrm>
            <a:off x="3224444" y="4205308"/>
            <a:ext cx="3660986" cy="354753"/>
          </a:xfrm>
          <a:prstGeom prst="rect">
            <a:avLst/>
          </a:prstGeom>
        </p:spPr>
        <p:txBody>
          <a:bodyPr wrap="square" lIns="0" tIns="15875" rIns="0" bIns="0" rtlCol="0" vert="horz">
            <a:spAutoFit/>
          </a:bodyPr>
          <a:lstStyle/>
          <a:p>
            <a:pPr marL="12700">
              <a:lnSpc>
                <a:spcPct val="100000"/>
              </a:lnSpc>
              <a:spcBef>
                <a:spcPts val="125"/>
              </a:spcBef>
            </a:pPr>
            <a:r>
              <a:rPr dirty="0" sz="2066" spc="20">
                <a:latin typeface="Arial Narrow"/>
                <a:cs typeface="Arial Narrow"/>
              </a:rPr>
              <a:t>Improve</a:t>
            </a:r>
            <a:r>
              <a:rPr dirty="0" sz="2066" spc="-85">
                <a:latin typeface="Arial Narrow"/>
                <a:cs typeface="Arial Narrow"/>
              </a:rPr>
              <a:t> </a:t>
            </a:r>
            <a:r>
              <a:rPr dirty="0" sz="2066" spc="60">
                <a:latin typeface="Arial Narrow"/>
                <a:cs typeface="Arial Narrow"/>
              </a:rPr>
              <a:t>Our</a:t>
            </a:r>
            <a:r>
              <a:rPr dirty="0" sz="2066" spc="-90">
                <a:latin typeface="Arial Narrow"/>
                <a:cs typeface="Arial Narrow"/>
              </a:rPr>
              <a:t> </a:t>
            </a:r>
            <a:r>
              <a:rPr dirty="0" sz="2066" spc="55">
                <a:latin typeface="Arial Narrow"/>
                <a:cs typeface="Arial Narrow"/>
              </a:rPr>
              <a:t>Data</a:t>
            </a:r>
            <a:r>
              <a:rPr dirty="0" sz="2066" spc="-175">
                <a:latin typeface="Arial Narrow"/>
                <a:cs typeface="Arial Narrow"/>
              </a:rPr>
              <a:t> </a:t>
            </a:r>
            <a:r>
              <a:rPr dirty="0" sz="2066" spc="20">
                <a:latin typeface="Arial Narrow"/>
                <a:cs typeface="Arial Narrow"/>
              </a:rPr>
              <a:t>Colection</a:t>
            </a:r>
            <a:r>
              <a:rPr dirty="0" sz="2066" spc="-100">
                <a:latin typeface="Arial Narrow"/>
                <a:cs typeface="Arial Narrow"/>
              </a:rPr>
              <a:t> </a:t>
            </a:r>
            <a:r>
              <a:rPr dirty="0" sz="2066" spc="-10">
                <a:latin typeface="Arial Narrow"/>
                <a:cs typeface="Arial Narrow"/>
              </a:rPr>
              <a:t>Strategy</a:t>
            </a:r>
            <a:endParaRPr sz="2066">
              <a:latin typeface="Arial Narrow"/>
              <a:cs typeface="Arial Narrow"/>
            </a:endParaRPr>
          </a:p>
        </p:txBody>
      </p:sp>
      <p:sp>
        <p:nvSpPr>
          <p:cNvPr id="19" name="object 19" descr=""/>
          <p:cNvSpPr txBox="1"/>
          <p:nvPr/>
        </p:nvSpPr>
        <p:spPr>
          <a:xfrm>
            <a:off x="3134360" y="1802976"/>
            <a:ext cx="271526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Criticaly</a:t>
            </a:r>
            <a:r>
              <a:rPr dirty="0" sz="2066" spc="-120">
                <a:latin typeface="Arial Narrow"/>
                <a:cs typeface="Arial Narrow"/>
              </a:rPr>
              <a:t> </a:t>
            </a:r>
            <a:r>
              <a:rPr dirty="0" sz="2066" spc="10">
                <a:latin typeface="Arial Narrow"/>
                <a:cs typeface="Arial Narrow"/>
              </a:rPr>
              <a:t>Assess</a:t>
            </a:r>
            <a:r>
              <a:rPr dirty="0" sz="2066" spc="-125">
                <a:latin typeface="Arial Narrow"/>
                <a:cs typeface="Arial Narrow"/>
              </a:rPr>
              <a:t> </a:t>
            </a:r>
            <a:r>
              <a:rPr dirty="0" sz="2066" spc="10">
                <a:latin typeface="Arial Narrow"/>
                <a:cs typeface="Arial Narrow"/>
              </a:rPr>
              <a:t>Hazard</a:t>
            </a:r>
            <a:r>
              <a:rPr dirty="0" sz="2066" spc="-105">
                <a:latin typeface="Arial Narrow"/>
                <a:cs typeface="Arial Narrow"/>
              </a:rPr>
              <a:t> </a:t>
            </a:r>
            <a:r>
              <a:rPr dirty="0" sz="2066" spc="-20">
                <a:latin typeface="Arial Narrow"/>
                <a:cs typeface="Arial Narrow"/>
              </a:rPr>
              <a:t>List</a:t>
            </a:r>
            <a:endParaRPr sz="2066">
              <a:latin typeface="Arial Narrow"/>
              <a:cs typeface="Arial Narrow"/>
            </a:endParaRPr>
          </a:p>
        </p:txBody>
      </p:sp>
      <p:sp>
        <p:nvSpPr>
          <p:cNvPr id="20" name="object 20" descr=""/>
          <p:cNvSpPr txBox="1"/>
          <p:nvPr/>
        </p:nvSpPr>
        <p:spPr>
          <a:xfrm>
            <a:off x="3134360" y="5426709"/>
            <a:ext cx="5103705" cy="354753"/>
          </a:xfrm>
          <a:prstGeom prst="rect">
            <a:avLst/>
          </a:prstGeom>
        </p:spPr>
        <p:txBody>
          <a:bodyPr wrap="square" lIns="0" tIns="15875" rIns="0" bIns="0" rtlCol="0" vert="horz">
            <a:spAutoFit/>
          </a:bodyPr>
          <a:lstStyle/>
          <a:p>
            <a:pPr marL="12700">
              <a:lnSpc>
                <a:spcPct val="100000"/>
              </a:lnSpc>
              <a:spcBef>
                <a:spcPts val="125"/>
              </a:spcBef>
            </a:pPr>
            <a:r>
              <a:rPr dirty="0" sz="2066" spc="55">
                <a:latin typeface="Arial Narrow"/>
                <a:cs typeface="Arial Narrow"/>
              </a:rPr>
              <a:t>More</a:t>
            </a:r>
            <a:r>
              <a:rPr dirty="0" sz="2066" spc="-5">
                <a:latin typeface="Arial Narrow"/>
                <a:cs typeface="Arial Narrow"/>
              </a:rPr>
              <a:t> </a:t>
            </a:r>
            <a:r>
              <a:rPr dirty="0" sz="2066" spc="-20">
                <a:latin typeface="Arial Narrow"/>
                <a:cs typeface="Arial Narrow"/>
              </a:rPr>
              <a:t>Effectively</a:t>
            </a:r>
            <a:r>
              <a:rPr dirty="0" sz="2066" spc="-95">
                <a:latin typeface="Arial Narrow"/>
                <a:cs typeface="Arial Narrow"/>
              </a:rPr>
              <a:t> </a:t>
            </a:r>
            <a:r>
              <a:rPr dirty="0" sz="2066">
                <a:latin typeface="Arial Narrow"/>
                <a:cs typeface="Arial Narrow"/>
              </a:rPr>
              <a:t>Engage</a:t>
            </a:r>
            <a:r>
              <a:rPr dirty="0" sz="2066" spc="-5">
                <a:latin typeface="Arial Narrow"/>
                <a:cs typeface="Arial Narrow"/>
              </a:rPr>
              <a:t> </a:t>
            </a:r>
            <a:r>
              <a:rPr dirty="0" sz="2066">
                <a:latin typeface="Arial Narrow"/>
                <a:cs typeface="Arial Narrow"/>
              </a:rPr>
              <a:t>Stakeholdersin</a:t>
            </a:r>
            <a:r>
              <a:rPr dirty="0" sz="2066" spc="-145">
                <a:latin typeface="Arial Narrow"/>
                <a:cs typeface="Arial Narrow"/>
              </a:rPr>
              <a:t> </a:t>
            </a:r>
            <a:r>
              <a:rPr dirty="0" sz="2066" spc="55">
                <a:latin typeface="Arial Narrow"/>
                <a:cs typeface="Arial Narrow"/>
              </a:rPr>
              <a:t>the</a:t>
            </a:r>
            <a:r>
              <a:rPr dirty="0" sz="2066" spc="-135">
                <a:latin typeface="Arial Narrow"/>
                <a:cs typeface="Arial Narrow"/>
              </a:rPr>
              <a:t> </a:t>
            </a:r>
            <a:r>
              <a:rPr dirty="0" sz="2066" spc="-10">
                <a:latin typeface="Arial Narrow"/>
                <a:cs typeface="Arial Narrow"/>
              </a:rPr>
              <a:t>Process</a:t>
            </a:r>
            <a:endParaRPr sz="2066">
              <a:latin typeface="Arial Narrow"/>
              <a:cs typeface="Arial Narrow"/>
            </a:endParaRPr>
          </a:p>
        </p:txBody>
      </p:sp>
      <p:sp>
        <p:nvSpPr>
          <p:cNvPr id="21" name="object 21" descr=""/>
          <p:cNvSpPr/>
          <p:nvPr/>
        </p:nvSpPr>
        <p:spPr>
          <a:xfrm>
            <a:off x="2290982" y="1734740"/>
            <a:ext cx="701886" cy="484293"/>
          </a:xfrm>
          <a:custGeom>
            <a:avLst/>
            <a:gdLst/>
            <a:ahLst/>
            <a:cxnLst/>
            <a:rect l="l" t="t" r="r" b="b"/>
            <a:pathLst>
              <a:path w="526414" h="363219">
                <a:moveTo>
                  <a:pt x="480054" y="0"/>
                </a:moveTo>
                <a:lnTo>
                  <a:pt x="188492" y="270850"/>
                </a:lnTo>
                <a:lnTo>
                  <a:pt x="48403" y="129829"/>
                </a:lnTo>
                <a:lnTo>
                  <a:pt x="0" y="175157"/>
                </a:lnTo>
                <a:lnTo>
                  <a:pt x="186214" y="363185"/>
                </a:lnTo>
                <a:lnTo>
                  <a:pt x="235187" y="318417"/>
                </a:lnTo>
                <a:lnTo>
                  <a:pt x="526180" y="47007"/>
                </a:lnTo>
                <a:lnTo>
                  <a:pt x="480054" y="0"/>
                </a:lnTo>
                <a:close/>
              </a:path>
            </a:pathLst>
          </a:custGeom>
          <a:solidFill>
            <a:srgbClr val="000000"/>
          </a:solidFill>
        </p:spPr>
        <p:txBody>
          <a:bodyPr wrap="square" lIns="0" tIns="0" rIns="0" bIns="0" rtlCol="0"/>
          <a:lstStyle/>
          <a:p/>
        </p:txBody>
      </p:sp>
      <p:sp>
        <p:nvSpPr>
          <p:cNvPr id="22" name="object 22" descr=""/>
          <p:cNvSpPr/>
          <p:nvPr/>
        </p:nvSpPr>
        <p:spPr>
          <a:xfrm>
            <a:off x="2265582" y="2930674"/>
            <a:ext cx="701886" cy="492760"/>
          </a:xfrm>
          <a:custGeom>
            <a:avLst/>
            <a:gdLst/>
            <a:ahLst/>
            <a:cxnLst/>
            <a:rect l="l" t="t" r="r" b="b"/>
            <a:pathLst>
              <a:path w="526414" h="369569">
                <a:moveTo>
                  <a:pt x="480054" y="0"/>
                </a:moveTo>
                <a:lnTo>
                  <a:pt x="188492" y="275603"/>
                </a:lnTo>
                <a:lnTo>
                  <a:pt x="48403" y="132107"/>
                </a:lnTo>
                <a:lnTo>
                  <a:pt x="0" y="178231"/>
                </a:lnTo>
                <a:lnTo>
                  <a:pt x="186214" y="369559"/>
                </a:lnTo>
                <a:lnTo>
                  <a:pt x="235187" y="324005"/>
                </a:lnTo>
                <a:lnTo>
                  <a:pt x="526180" y="47832"/>
                </a:lnTo>
                <a:lnTo>
                  <a:pt x="480054" y="0"/>
                </a:lnTo>
                <a:close/>
              </a:path>
            </a:pathLst>
          </a:custGeom>
          <a:solidFill>
            <a:srgbClr val="000000"/>
          </a:solidFill>
        </p:spPr>
        <p:txBody>
          <a:bodyPr wrap="square" lIns="0" tIns="0" rIns="0" bIns="0" rtlCol="0"/>
          <a:lstStyle/>
          <a:p/>
        </p:txBody>
      </p:sp>
      <p:sp>
        <p:nvSpPr>
          <p:cNvPr id="23" name="object 23" descr=""/>
          <p:cNvSpPr/>
          <p:nvPr/>
        </p:nvSpPr>
        <p:spPr>
          <a:xfrm>
            <a:off x="2265582" y="4137174"/>
            <a:ext cx="701886" cy="492760"/>
          </a:xfrm>
          <a:custGeom>
            <a:avLst/>
            <a:gdLst/>
            <a:ahLst/>
            <a:cxnLst/>
            <a:rect l="l" t="t" r="r" b="b"/>
            <a:pathLst>
              <a:path w="526414" h="369570">
                <a:moveTo>
                  <a:pt x="480054" y="0"/>
                </a:moveTo>
                <a:lnTo>
                  <a:pt x="188492" y="275603"/>
                </a:lnTo>
                <a:lnTo>
                  <a:pt x="48403" y="132107"/>
                </a:lnTo>
                <a:lnTo>
                  <a:pt x="0" y="178231"/>
                </a:lnTo>
                <a:lnTo>
                  <a:pt x="186214" y="369559"/>
                </a:lnTo>
                <a:lnTo>
                  <a:pt x="235187" y="324005"/>
                </a:lnTo>
                <a:lnTo>
                  <a:pt x="526180" y="47832"/>
                </a:lnTo>
                <a:lnTo>
                  <a:pt x="480054" y="0"/>
                </a:lnTo>
                <a:close/>
              </a:path>
            </a:pathLst>
          </a:custGeom>
          <a:solidFill>
            <a:srgbClr val="000000"/>
          </a:solidFill>
        </p:spPr>
        <p:txBody>
          <a:bodyPr wrap="square" lIns="0" tIns="0" rIns="0" bIns="0" rtlCol="0"/>
          <a:lstStyle/>
          <a:p/>
        </p:txBody>
      </p:sp>
      <p:sp>
        <p:nvSpPr>
          <p:cNvPr id="24" name="object 24" descr=""/>
          <p:cNvSpPr/>
          <p:nvPr/>
        </p:nvSpPr>
        <p:spPr>
          <a:xfrm>
            <a:off x="2265582" y="5316140"/>
            <a:ext cx="701886" cy="484293"/>
          </a:xfrm>
          <a:custGeom>
            <a:avLst/>
            <a:gdLst/>
            <a:ahLst/>
            <a:cxnLst/>
            <a:rect l="l" t="t" r="r" b="b"/>
            <a:pathLst>
              <a:path w="526414" h="363220">
                <a:moveTo>
                  <a:pt x="480054" y="0"/>
                </a:moveTo>
                <a:lnTo>
                  <a:pt x="188492" y="270850"/>
                </a:lnTo>
                <a:lnTo>
                  <a:pt x="48403" y="129829"/>
                </a:lnTo>
                <a:lnTo>
                  <a:pt x="0" y="175157"/>
                </a:lnTo>
                <a:lnTo>
                  <a:pt x="186214" y="363185"/>
                </a:lnTo>
                <a:lnTo>
                  <a:pt x="235187" y="318417"/>
                </a:lnTo>
                <a:lnTo>
                  <a:pt x="526180" y="47007"/>
                </a:lnTo>
                <a:lnTo>
                  <a:pt x="480054" y="0"/>
                </a:lnTo>
                <a:close/>
              </a:path>
            </a:pathLst>
          </a:custGeom>
          <a:solidFill>
            <a:srgbClr val="000000"/>
          </a:solidFill>
        </p:spPr>
        <p:txBody>
          <a:bodyPr wrap="square" lIns="0" tIns="0" rIns="0" bIns="0" rtlCol="0"/>
          <a:lstStyle/>
          <a:p/>
        </p:txBody>
      </p:sp>
      <p:sp>
        <p:nvSpPr>
          <p:cNvPr id="25" name="object 25" descr=""/>
          <p:cNvSpPr txBox="1">
            <a:spLocks noGrp="1"/>
          </p:cNvSpPr>
          <p:nvPr>
            <p:ph type="sldNum" idx="7" sz="quarter"/>
          </p:nvPr>
        </p:nvSpPr>
        <p:spPr>
          <a:prstGeom prst="rect"/>
        </p:spPr>
        <p:txBody>
          <a:bodyPr wrap="square" lIns="0" tIns="14604" rIns="0" bIns="0" rtlCol="0" vert="horz">
            <a:spAutoFit/>
          </a:bodyPr>
          <a:lstStyle/>
          <a:p>
            <a:pPr marL="39370">
              <a:lnSpc>
                <a:spcPct val="100000"/>
              </a:lnSpc>
              <a:spcBef>
                <a:spcPts val="114"/>
              </a:spcBef>
            </a:pPr>
            <a:r>
              <a:rPr dirty="0" spc="70"/>
              <a:t>58</a:t>
            </a:r>
          </a:p>
        </p:txBody>
      </p:sp>
      <p:sp>
        <p:nvSpPr>
          <p:cNvPr id="26" name="object 26"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p:nvPr/>
        </p:nvSpPr>
        <p:spPr>
          <a:xfrm>
            <a:off x="11703134" y="5861049"/>
            <a:ext cx="0" cy="292946"/>
          </a:xfrm>
          <a:custGeom>
            <a:avLst/>
            <a:gdLst/>
            <a:ahLst/>
            <a:cxnLst/>
            <a:rect l="l" t="t" r="r" b="b"/>
            <a:pathLst>
              <a:path w="0" h="219710">
                <a:moveTo>
                  <a:pt x="0" y="0"/>
                </a:moveTo>
                <a:lnTo>
                  <a:pt x="0" y="219303"/>
                </a:lnTo>
              </a:path>
            </a:pathLst>
          </a:custGeom>
          <a:ln w="9525">
            <a:solidFill>
              <a:srgbClr val="1F252C"/>
            </a:solidFill>
          </a:ln>
        </p:spPr>
        <p:txBody>
          <a:bodyPr wrap="square" lIns="0" tIns="0" rIns="0" bIns="0" rtlCol="0"/>
          <a:lstStyle/>
          <a:p/>
        </p:txBody>
      </p:sp>
      <p:sp>
        <p:nvSpPr>
          <p:cNvPr id="3" name="object 3" descr=""/>
          <p:cNvSpPr txBox="1"/>
          <p:nvPr/>
        </p:nvSpPr>
        <p:spPr>
          <a:xfrm>
            <a:off x="1059602" y="4750222"/>
            <a:ext cx="3060700" cy="1255606"/>
          </a:xfrm>
          <a:prstGeom prst="rect">
            <a:avLst/>
          </a:prstGeom>
        </p:spPr>
        <p:txBody>
          <a:bodyPr wrap="square" lIns="0" tIns="13335" rIns="0" bIns="0" rtlCol="0" vert="horz">
            <a:spAutoFit/>
          </a:bodyPr>
          <a:lstStyle/>
          <a:p>
            <a:pPr marL="12700" marR="5080">
              <a:lnSpc>
                <a:spcPct val="100000"/>
              </a:lnSpc>
              <a:spcBef>
                <a:spcPts val="105"/>
              </a:spcBef>
            </a:pPr>
            <a:r>
              <a:rPr dirty="0" sz="4000" spc="130" b="1">
                <a:solidFill>
                  <a:srgbClr val="1F252C"/>
                </a:solidFill>
                <a:latin typeface="Century Gothic"/>
                <a:cs typeface="Century Gothic"/>
              </a:rPr>
              <a:t>Results</a:t>
            </a:r>
            <a:r>
              <a:rPr dirty="0" sz="4000" spc="-135" b="1">
                <a:solidFill>
                  <a:srgbClr val="1F252C"/>
                </a:solidFill>
                <a:latin typeface="Century Gothic"/>
                <a:cs typeface="Century Gothic"/>
              </a:rPr>
              <a:t> </a:t>
            </a:r>
            <a:r>
              <a:rPr dirty="0" sz="4000" spc="-50" b="1">
                <a:solidFill>
                  <a:srgbClr val="1F252C"/>
                </a:solidFill>
                <a:latin typeface="Century Gothic"/>
                <a:cs typeface="Century Gothic"/>
              </a:rPr>
              <a:t>+ </a:t>
            </a:r>
            <a:r>
              <a:rPr dirty="0" sz="4000" spc="-10" b="1">
                <a:solidFill>
                  <a:srgbClr val="1F252C"/>
                </a:solidFill>
                <a:latin typeface="Century Gothic"/>
                <a:cs typeface="Century Gothic"/>
              </a:rPr>
              <a:t>Conclusions</a:t>
            </a:r>
            <a:endParaRPr sz="4000">
              <a:latin typeface="Century Gothic"/>
              <a:cs typeface="Century Gothic"/>
            </a:endParaRPr>
          </a:p>
        </p:txBody>
      </p:sp>
      <p:sp>
        <p:nvSpPr>
          <p:cNvPr id="4" name="object 4" descr=""/>
          <p:cNvSpPr txBox="1"/>
          <p:nvPr/>
        </p:nvSpPr>
        <p:spPr>
          <a:xfrm>
            <a:off x="1059602" y="3274905"/>
            <a:ext cx="1391920" cy="1255606"/>
          </a:xfrm>
          <a:prstGeom prst="rect">
            <a:avLst/>
          </a:prstGeom>
        </p:spPr>
        <p:txBody>
          <a:bodyPr wrap="square" lIns="0" tIns="13970" rIns="0" bIns="0" rtlCol="0" vert="horz">
            <a:spAutoFit/>
          </a:bodyPr>
          <a:lstStyle/>
          <a:p>
            <a:pPr marL="12700">
              <a:lnSpc>
                <a:spcPct val="100000"/>
              </a:lnSpc>
              <a:spcBef>
                <a:spcPts val="110"/>
              </a:spcBef>
            </a:pPr>
            <a:r>
              <a:rPr dirty="0" sz="8000" spc="590" b="1">
                <a:solidFill>
                  <a:srgbClr val="1F252C"/>
                </a:solidFill>
                <a:latin typeface="Century Gothic"/>
                <a:cs typeface="Century Gothic"/>
              </a:rPr>
              <a:t>05</a:t>
            </a:r>
            <a:endParaRPr sz="8000">
              <a:latin typeface="Century Gothic"/>
              <a:cs typeface="Century Gothic"/>
            </a:endParaRPr>
          </a:p>
        </p:txBody>
      </p:sp>
      <p:sp>
        <p:nvSpPr>
          <p:cNvPr id="5" name="object 5" descr=""/>
          <p:cNvSpPr/>
          <p:nvPr/>
        </p:nvSpPr>
        <p:spPr>
          <a:xfrm>
            <a:off x="6102434" y="3435434"/>
            <a:ext cx="0" cy="3417993"/>
          </a:xfrm>
          <a:custGeom>
            <a:avLst/>
            <a:gdLst/>
            <a:ahLst/>
            <a:cxnLst/>
            <a:rect l="l" t="t" r="r" b="b"/>
            <a:pathLst>
              <a:path w="0" h="2563495">
                <a:moveTo>
                  <a:pt x="0" y="0"/>
                </a:moveTo>
                <a:lnTo>
                  <a:pt x="0" y="2563411"/>
                </a:lnTo>
              </a:path>
            </a:pathLst>
          </a:custGeom>
          <a:ln w="9525">
            <a:solidFill>
              <a:srgbClr val="1F252C"/>
            </a:solidFill>
          </a:ln>
        </p:spPr>
        <p:txBody>
          <a:bodyPr wrap="square" lIns="0" tIns="0" rIns="0" bIns="0" rtlCol="0"/>
          <a:lstStyle/>
          <a:p/>
        </p:txBody>
      </p:sp>
      <p:sp>
        <p:nvSpPr>
          <p:cNvPr id="6" name="object 6" descr=""/>
          <p:cNvSpPr/>
          <p:nvPr/>
        </p:nvSpPr>
        <p:spPr>
          <a:xfrm>
            <a:off x="958849" y="6153149"/>
            <a:ext cx="4713393" cy="0"/>
          </a:xfrm>
          <a:custGeom>
            <a:avLst/>
            <a:gdLst/>
            <a:ahLst/>
            <a:cxnLst/>
            <a:rect l="l" t="t" r="r" b="b"/>
            <a:pathLst>
              <a:path w="3535045" h="0">
                <a:moveTo>
                  <a:pt x="0" y="0"/>
                </a:moveTo>
                <a:lnTo>
                  <a:pt x="3534854" y="0"/>
                </a:lnTo>
              </a:path>
            </a:pathLst>
          </a:custGeom>
          <a:ln w="9525">
            <a:solidFill>
              <a:srgbClr val="1F252C"/>
            </a:solidFill>
          </a:ln>
        </p:spPr>
        <p:txBody>
          <a:bodyPr wrap="square" lIns="0" tIns="0" rIns="0" bIns="0" rtlCol="0"/>
          <a:lstStyle/>
          <a:p/>
        </p:txBody>
      </p:sp>
      <p:sp>
        <p:nvSpPr>
          <p:cNvPr id="7" name="object 7" descr=""/>
          <p:cNvSpPr/>
          <p:nvPr/>
        </p:nvSpPr>
        <p:spPr>
          <a:xfrm>
            <a:off x="952500" y="4660900"/>
            <a:ext cx="4713393" cy="0"/>
          </a:xfrm>
          <a:custGeom>
            <a:avLst/>
            <a:gdLst/>
            <a:ahLst/>
            <a:cxnLst/>
            <a:rect l="l" t="t" r="r" b="b"/>
            <a:pathLst>
              <a:path w="3535045" h="0">
                <a:moveTo>
                  <a:pt x="0" y="0"/>
                </a:moveTo>
                <a:lnTo>
                  <a:pt x="3534917" y="0"/>
                </a:lnTo>
              </a:path>
            </a:pathLst>
          </a:custGeom>
          <a:ln w="19050">
            <a:solidFill>
              <a:srgbClr val="1F252C"/>
            </a:solidFill>
          </a:ln>
        </p:spPr>
        <p:txBody>
          <a:bodyPr wrap="square" lIns="0" tIns="0" rIns="0" bIns="0" rtlCol="0"/>
          <a:lstStyle/>
          <a:p/>
        </p:txBody>
      </p:sp>
      <p:pic>
        <p:nvPicPr>
          <p:cNvPr id="8" name="object 8" descr=""/>
          <p:cNvPicPr/>
          <p:nvPr/>
        </p:nvPicPr>
        <p:blipFill>
          <a:blip r:embed="Re4ba5821aa0f4693" cstate="print"/>
          <a:stretch>
            <a:fillRect/>
          </a:stretch>
        </p:blipFill>
        <p:spPr>
          <a:xfrm>
            <a:off x="6311900" y="330200"/>
            <a:ext cx="4991100" cy="6324600"/>
          </a:xfrm>
          <a:prstGeom prst="rect">
            <a:avLst/>
          </a:prstGeom>
        </p:spPr>
      </p:pic>
      <p:sp>
        <p:nvSpPr>
          <p:cNvPr id="9" name="object 9" descr=""/>
          <p:cNvSpPr txBox="1">
            <a:spLocks noGrp="1"/>
          </p:cNvSpPr>
          <p:nvPr>
            <p:ph type="sldNum" idx="7" sz="quarter"/>
          </p:nvPr>
        </p:nvSpPr>
        <p:spPr>
          <a:prstGeom prst="rect"/>
        </p:spPr>
        <p:txBody>
          <a:bodyPr wrap="square" lIns="0" tIns="14604" rIns="0" bIns="0" rtlCol="0" vert="horz">
            <a:spAutoFit/>
          </a:bodyPr>
          <a:lstStyle/>
          <a:p>
            <a:pPr marL="39370">
              <a:lnSpc>
                <a:spcPct val="100000"/>
              </a:lnSpc>
              <a:spcBef>
                <a:spcPts val="114"/>
              </a:spcBef>
            </a:pPr>
            <a:r>
              <a:rPr dirty="0" spc="70"/>
              <a:t>59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6d4e385b705b4b22" cstate="print"/>
          <a:stretch>
            <a:fillRect/>
          </a:stretch>
        </p:blipFill>
        <p:spPr>
          <a:xfrm>
            <a:off x="150957" y="6266301"/>
            <a:ext cx="1056982" cy="446793"/>
          </a:xfrm>
          <a:prstGeom prst="rect">
            <a:avLst/>
          </a:prstGeom>
        </p:spPr>
      </p:pic>
      <p:pic>
        <p:nvPicPr>
          <p:cNvPr id="3" name="object 3" descr=""/>
          <p:cNvPicPr/>
          <p:nvPr/>
        </p:nvPicPr>
        <p:blipFill>
          <a:blip r:embed="Rce7e039f997040a4" cstate="print"/>
          <a:stretch>
            <a:fillRect/>
          </a:stretch>
        </p:blipFill>
        <p:spPr>
          <a:xfrm>
            <a:off x="1470538" y="2312381"/>
            <a:ext cx="9946760" cy="2633776"/>
          </a:xfrm>
          <a:prstGeom prst="rect">
            <a:avLst/>
          </a:prstGeom>
        </p:spPr>
      </p:pic>
      <p:sp>
        <p:nvSpPr>
          <p:cNvPr id="4" name="object 4" descr=""/>
          <p:cNvSpPr txBox="1"/>
          <p:nvPr/>
        </p:nvSpPr>
        <p:spPr>
          <a:xfrm>
            <a:off x="1055369" y="922442"/>
            <a:ext cx="6339840" cy="400473"/>
          </a:xfrm>
          <a:prstGeom prst="rect">
            <a:avLst/>
          </a:prstGeom>
        </p:spPr>
        <p:txBody>
          <a:bodyPr wrap="square" lIns="0" tIns="12700" rIns="0" bIns="0" rtlCol="0" vert="horz">
            <a:spAutoFit/>
          </a:bodyPr>
          <a:lstStyle/>
          <a:p>
            <a:pPr marL="12700">
              <a:lnSpc>
                <a:spcPct val="100000"/>
              </a:lnSpc>
              <a:spcBef>
                <a:spcPts val="100"/>
              </a:spcBef>
            </a:pPr>
            <a:r>
              <a:rPr dirty="0" sz="2400" b="1">
                <a:solidFill>
                  <a:srgbClr val="1F252C"/>
                </a:solidFill>
                <a:latin typeface="Century Gothic"/>
                <a:cs typeface="Century Gothic"/>
              </a:rPr>
              <a:t>Conclusions</a:t>
            </a:r>
            <a:r>
              <a:rPr dirty="0" sz="2400" spc="-30" b="1">
                <a:solidFill>
                  <a:srgbClr val="1F252C"/>
                </a:solidFill>
                <a:latin typeface="Century Gothic"/>
                <a:cs typeface="Century Gothic"/>
              </a:rPr>
              <a:t> </a:t>
            </a:r>
            <a:r>
              <a:rPr dirty="0" sz="2400" spc="-50" b="1">
                <a:solidFill>
                  <a:srgbClr val="1F252C"/>
                </a:solidFill>
                <a:latin typeface="Century Gothic"/>
                <a:cs typeface="Century Gothic"/>
              </a:rPr>
              <a:t>are</a:t>
            </a:r>
            <a:r>
              <a:rPr dirty="0" sz="2400" spc="-85" b="1">
                <a:solidFill>
                  <a:srgbClr val="1F252C"/>
                </a:solidFill>
                <a:latin typeface="Century Gothic"/>
                <a:cs typeface="Century Gothic"/>
              </a:rPr>
              <a:t> </a:t>
            </a:r>
            <a:r>
              <a:rPr dirty="0" sz="2400" spc="-25" b="1">
                <a:solidFill>
                  <a:srgbClr val="1F252C"/>
                </a:solidFill>
                <a:latin typeface="Century Gothic"/>
                <a:cs typeface="Century Gothic"/>
              </a:rPr>
              <a:t>based</a:t>
            </a:r>
            <a:r>
              <a:rPr dirty="0" sz="2400" spc="-35" b="1">
                <a:solidFill>
                  <a:srgbClr val="1F252C"/>
                </a:solidFill>
                <a:latin typeface="Century Gothic"/>
                <a:cs typeface="Century Gothic"/>
              </a:rPr>
              <a:t> </a:t>
            </a:r>
            <a:r>
              <a:rPr dirty="0" sz="2400" spc="-10" b="1">
                <a:solidFill>
                  <a:srgbClr val="1F252C"/>
                </a:solidFill>
                <a:latin typeface="Century Gothic"/>
                <a:cs typeface="Century Gothic"/>
              </a:rPr>
              <a:t>on</a:t>
            </a:r>
            <a:r>
              <a:rPr dirty="0" sz="2400" spc="-30" b="1">
                <a:solidFill>
                  <a:srgbClr val="1F252C"/>
                </a:solidFill>
                <a:latin typeface="Century Gothic"/>
                <a:cs typeface="Century Gothic"/>
              </a:rPr>
              <a:t> </a:t>
            </a:r>
            <a:r>
              <a:rPr dirty="0" sz="2400" spc="-155" b="1">
                <a:solidFill>
                  <a:srgbClr val="1F252C"/>
                </a:solidFill>
                <a:latin typeface="Century Gothic"/>
                <a:cs typeface="Century Gothic"/>
              </a:rPr>
              <a:t>a</a:t>
            </a:r>
            <a:r>
              <a:rPr dirty="0" sz="2400" spc="-114" b="1">
                <a:solidFill>
                  <a:srgbClr val="1F252C"/>
                </a:solidFill>
                <a:latin typeface="Century Gothic"/>
                <a:cs typeface="Century Gothic"/>
              </a:rPr>
              <a:t> </a:t>
            </a:r>
            <a:r>
              <a:rPr dirty="0" sz="2400" b="1">
                <a:solidFill>
                  <a:srgbClr val="1F252C"/>
                </a:solidFill>
                <a:latin typeface="Century Gothic"/>
                <a:cs typeface="Century Gothic"/>
              </a:rPr>
              <a:t>culmination</a:t>
            </a:r>
            <a:r>
              <a:rPr dirty="0" sz="2400" spc="-100" b="1">
                <a:solidFill>
                  <a:srgbClr val="1F252C"/>
                </a:solidFill>
                <a:latin typeface="Century Gothic"/>
                <a:cs typeface="Century Gothic"/>
              </a:rPr>
              <a:t> </a:t>
            </a:r>
            <a:r>
              <a:rPr dirty="0" sz="2400" spc="-25" b="1">
                <a:solidFill>
                  <a:srgbClr val="1F252C"/>
                </a:solidFill>
                <a:latin typeface="Century Gothic"/>
                <a:cs typeface="Century Gothic"/>
              </a:rPr>
              <a:t>of:</a:t>
            </a:r>
            <a:endParaRPr sz="2400">
              <a:latin typeface="Century Gothic"/>
              <a:cs typeface="Century Gothic"/>
            </a:endParaRPr>
          </a:p>
        </p:txBody>
      </p:sp>
      <p:sp>
        <p:nvSpPr>
          <p:cNvPr id="5" name="object 5" descr=""/>
          <p:cNvSpPr txBox="1">
            <a:spLocks noGrp="1"/>
          </p:cNvSpPr>
          <p:nvPr>
            <p:ph type="sldNum" idx="7" sz="quarter"/>
          </p:nvPr>
        </p:nvSpPr>
        <p:spPr>
          <a:prstGeom prst="rect"/>
        </p:spPr>
        <p:txBody>
          <a:bodyPr wrap="square" lIns="0" tIns="14604" rIns="0" bIns="0" rtlCol="0" vert="horz">
            <a:spAutoFit/>
          </a:bodyPr>
          <a:lstStyle/>
          <a:p>
            <a:pPr marL="31750">
              <a:lnSpc>
                <a:spcPct val="100000"/>
              </a:lnSpc>
              <a:spcBef>
                <a:spcPts val="114"/>
              </a:spcBef>
            </a:pPr>
            <a:r>
              <a:rPr dirty="0" spc="125"/>
              <a:t>60</a:t>
            </a:r>
          </a:p>
        </p:txBody>
      </p:sp>
      <p:sp>
        <p:nvSpPr>
          <p:cNvPr id="6" name="object 6"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spc="120"/>
              <a:t>Top</a:t>
            </a:r>
            <a:r>
              <a:rPr dirty="0" sz="4000" spc="-160"/>
              <a:t> </a:t>
            </a:r>
            <a:r>
              <a:rPr dirty="0" sz="4000" spc="-100"/>
              <a:t>10</a:t>
            </a:r>
            <a:r>
              <a:rPr dirty="0" sz="4000" spc="-114"/>
              <a:t> </a:t>
            </a:r>
            <a:r>
              <a:rPr dirty="0" sz="4000" spc="100"/>
              <a:t>Enterprise</a:t>
            </a:r>
            <a:r>
              <a:rPr dirty="0" sz="4000" spc="-145"/>
              <a:t> </a:t>
            </a:r>
            <a:r>
              <a:rPr dirty="0" sz="4000"/>
              <a:t>Hazards</a:t>
            </a:r>
            <a:r>
              <a:rPr dirty="0" sz="4000" spc="-105"/>
              <a:t> </a:t>
            </a:r>
            <a:r>
              <a:rPr dirty="0" sz="4000" spc="315"/>
              <a:t>-</a:t>
            </a:r>
            <a:r>
              <a:rPr dirty="0" sz="4000" spc="-120"/>
              <a:t> </a:t>
            </a:r>
            <a:r>
              <a:rPr dirty="0" sz="4000" spc="160"/>
              <a:t>2024</a:t>
            </a:r>
            <a:endParaRPr sz="4000"/>
          </a:p>
        </p:txBody>
      </p:sp>
      <p:sp>
        <p:nvSpPr>
          <p:cNvPr id="3" name="object 3"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4" name="object 4" descr=""/>
          <p:cNvSpPr txBox="1"/>
          <p:nvPr/>
        </p:nvSpPr>
        <p:spPr>
          <a:xfrm>
            <a:off x="952500" y="2044700"/>
            <a:ext cx="635000" cy="673100"/>
          </a:xfrm>
          <a:prstGeom prst="rect">
            <a:avLst/>
          </a:prstGeom>
          <a:solidFill>
            <a:srgbClr val="BD1C4A"/>
          </a:solidFill>
        </p:spPr>
        <p:txBody>
          <a:bodyPr wrap="square" lIns="0" tIns="100330" rIns="0" bIns="0" rtlCol="0" vert="horz">
            <a:spAutoFit/>
          </a:bodyPr>
          <a:lstStyle/>
          <a:p>
            <a:pPr algn="ctr" marL="1905">
              <a:lnSpc>
                <a:spcPct val="100000"/>
              </a:lnSpc>
              <a:spcBef>
                <a:spcPts val="790"/>
              </a:spcBef>
            </a:pPr>
            <a:r>
              <a:rPr dirty="0" sz="2400" spc="-445" b="1">
                <a:solidFill>
                  <a:srgbClr val="FFFFFF"/>
                </a:solidFill>
                <a:latin typeface="Century Gothic"/>
                <a:cs typeface="Century Gothic"/>
              </a:rPr>
              <a:t>1</a:t>
            </a:r>
            <a:endParaRPr sz="2400">
              <a:latin typeface="Century Gothic"/>
              <a:cs typeface="Century Gothic"/>
            </a:endParaRPr>
          </a:p>
        </p:txBody>
      </p:sp>
      <p:sp>
        <p:nvSpPr>
          <p:cNvPr id="5" name="object 5" descr=""/>
          <p:cNvSpPr txBox="1"/>
          <p:nvPr/>
        </p:nvSpPr>
        <p:spPr>
          <a:xfrm>
            <a:off x="952500" y="2895600"/>
            <a:ext cx="635000" cy="685800"/>
          </a:xfrm>
          <a:prstGeom prst="rect">
            <a:avLst/>
          </a:prstGeom>
          <a:solidFill>
            <a:srgbClr val="BD1C4A"/>
          </a:solidFill>
        </p:spPr>
        <p:txBody>
          <a:bodyPr wrap="square" lIns="0" tIns="106045" rIns="0" bIns="0" rtlCol="0" vert="horz">
            <a:spAutoFit/>
          </a:bodyPr>
          <a:lstStyle/>
          <a:p>
            <a:pPr algn="ctr" marL="2540">
              <a:lnSpc>
                <a:spcPct val="100000"/>
              </a:lnSpc>
              <a:spcBef>
                <a:spcPts val="835"/>
              </a:spcBef>
            </a:pPr>
            <a:r>
              <a:rPr dirty="0" sz="2400" spc="-50" b="1">
                <a:solidFill>
                  <a:srgbClr val="FFFFFF"/>
                </a:solidFill>
                <a:latin typeface="Century Gothic"/>
                <a:cs typeface="Century Gothic"/>
              </a:rPr>
              <a:t>2</a:t>
            </a:r>
            <a:endParaRPr sz="2400">
              <a:latin typeface="Century Gothic"/>
              <a:cs typeface="Century Gothic"/>
            </a:endParaRPr>
          </a:p>
        </p:txBody>
      </p:sp>
      <p:sp>
        <p:nvSpPr>
          <p:cNvPr id="6" name="object 6" descr=""/>
          <p:cNvSpPr txBox="1"/>
          <p:nvPr/>
        </p:nvSpPr>
        <p:spPr>
          <a:xfrm>
            <a:off x="952500" y="3759200"/>
            <a:ext cx="635000" cy="673100"/>
          </a:xfrm>
          <a:prstGeom prst="rect">
            <a:avLst/>
          </a:prstGeom>
          <a:solidFill>
            <a:srgbClr val="BD1C4A"/>
          </a:solidFill>
        </p:spPr>
        <p:txBody>
          <a:bodyPr wrap="square" lIns="0" tIns="101600" rIns="0" bIns="0" rtlCol="0" vert="horz">
            <a:spAutoFit/>
          </a:bodyPr>
          <a:lstStyle/>
          <a:p>
            <a:pPr algn="ctr" marL="1905">
              <a:lnSpc>
                <a:spcPct val="100000"/>
              </a:lnSpc>
              <a:spcBef>
                <a:spcPts val="800"/>
              </a:spcBef>
            </a:pPr>
            <a:r>
              <a:rPr dirty="0" sz="2400" spc="10" b="1">
                <a:solidFill>
                  <a:srgbClr val="FFFFFF"/>
                </a:solidFill>
                <a:latin typeface="Century Gothic"/>
                <a:cs typeface="Century Gothic"/>
              </a:rPr>
              <a:t>3</a:t>
            </a:r>
            <a:endParaRPr sz="2400">
              <a:latin typeface="Century Gothic"/>
              <a:cs typeface="Century Gothic"/>
            </a:endParaRPr>
          </a:p>
        </p:txBody>
      </p:sp>
      <p:sp>
        <p:nvSpPr>
          <p:cNvPr id="7" name="object 7" descr=""/>
          <p:cNvSpPr txBox="1"/>
          <p:nvPr/>
        </p:nvSpPr>
        <p:spPr>
          <a:xfrm>
            <a:off x="952500" y="4610100"/>
            <a:ext cx="635000" cy="673100"/>
          </a:xfrm>
          <a:prstGeom prst="rect">
            <a:avLst/>
          </a:prstGeom>
          <a:solidFill>
            <a:srgbClr val="BD1C4A"/>
          </a:solidFill>
        </p:spPr>
        <p:txBody>
          <a:bodyPr wrap="square" lIns="0" tIns="106680" rIns="0" bIns="0" rtlCol="0" vert="horz">
            <a:spAutoFit/>
          </a:bodyPr>
          <a:lstStyle/>
          <a:p>
            <a:pPr algn="ctr" marL="3175">
              <a:lnSpc>
                <a:spcPct val="100000"/>
              </a:lnSpc>
              <a:spcBef>
                <a:spcPts val="840"/>
              </a:spcBef>
            </a:pPr>
            <a:r>
              <a:rPr dirty="0" sz="2400" spc="90" b="1">
                <a:solidFill>
                  <a:srgbClr val="FFFFFF"/>
                </a:solidFill>
                <a:latin typeface="Century Gothic"/>
                <a:cs typeface="Century Gothic"/>
              </a:rPr>
              <a:t>4</a:t>
            </a:r>
            <a:endParaRPr sz="2400">
              <a:latin typeface="Century Gothic"/>
              <a:cs typeface="Century Gothic"/>
            </a:endParaRPr>
          </a:p>
        </p:txBody>
      </p:sp>
      <p:sp>
        <p:nvSpPr>
          <p:cNvPr id="8" name="object 8" descr=""/>
          <p:cNvSpPr txBox="1"/>
          <p:nvPr/>
        </p:nvSpPr>
        <p:spPr>
          <a:xfrm>
            <a:off x="952500" y="5473700"/>
            <a:ext cx="635000" cy="673100"/>
          </a:xfrm>
          <a:prstGeom prst="rect">
            <a:avLst/>
          </a:prstGeom>
          <a:solidFill>
            <a:srgbClr val="BD1C4A"/>
          </a:solidFill>
        </p:spPr>
        <p:txBody>
          <a:bodyPr wrap="square" lIns="0" tIns="102235" rIns="0" bIns="0" rtlCol="0" vert="horz">
            <a:spAutoFit/>
          </a:bodyPr>
          <a:lstStyle/>
          <a:p>
            <a:pPr algn="ctr" marL="2540">
              <a:lnSpc>
                <a:spcPct val="100000"/>
              </a:lnSpc>
              <a:spcBef>
                <a:spcPts val="805"/>
              </a:spcBef>
            </a:pPr>
            <a:r>
              <a:rPr dirty="0" sz="2400" spc="50" b="1">
                <a:solidFill>
                  <a:srgbClr val="FFFFFF"/>
                </a:solidFill>
                <a:latin typeface="Century Gothic"/>
                <a:cs typeface="Century Gothic"/>
              </a:rPr>
              <a:t>5</a:t>
            </a:r>
            <a:endParaRPr sz="2400">
              <a:latin typeface="Century Gothic"/>
              <a:cs typeface="Century Gothic"/>
            </a:endParaRPr>
          </a:p>
        </p:txBody>
      </p:sp>
      <p:sp>
        <p:nvSpPr>
          <p:cNvPr id="9" name="object 9" descr=""/>
          <p:cNvSpPr txBox="1"/>
          <p:nvPr/>
        </p:nvSpPr>
        <p:spPr>
          <a:xfrm>
            <a:off x="1759033" y="2051133"/>
            <a:ext cx="4216400" cy="673100"/>
          </a:xfrm>
          <a:prstGeom prst="rect">
            <a:avLst/>
          </a:prstGeom>
          <a:ln w="9525">
            <a:solidFill>
              <a:srgbClr val="1F252C"/>
            </a:solidFill>
          </a:ln>
        </p:spPr>
        <p:txBody>
          <a:bodyPr wrap="square" lIns="0" tIns="151130" rIns="0" bIns="0" rtlCol="0" vert="horz">
            <a:spAutoFit/>
          </a:bodyPr>
          <a:lstStyle/>
          <a:p>
            <a:pPr marL="90805">
              <a:lnSpc>
                <a:spcPct val="100000"/>
              </a:lnSpc>
              <a:spcBef>
                <a:spcPts val="1190"/>
              </a:spcBef>
            </a:pPr>
            <a:r>
              <a:rPr dirty="0" sz="1600" spc="-35">
                <a:solidFill>
                  <a:srgbClr val="1F252C"/>
                </a:solidFill>
                <a:latin typeface="Arial Black"/>
                <a:cs typeface="Arial Black"/>
              </a:rPr>
              <a:t>Flood/</a:t>
            </a:r>
            <a:r>
              <a:rPr dirty="0" sz="1600" spc="-140">
                <a:solidFill>
                  <a:srgbClr val="1F252C"/>
                </a:solidFill>
                <a:latin typeface="Arial Black"/>
                <a:cs typeface="Arial Black"/>
              </a:rPr>
              <a:t> </a:t>
            </a:r>
            <a:r>
              <a:rPr dirty="0" sz="1600" spc="-40">
                <a:solidFill>
                  <a:srgbClr val="1F252C"/>
                </a:solidFill>
                <a:latin typeface="Arial Black"/>
                <a:cs typeface="Arial Black"/>
              </a:rPr>
              <a:t>Water</a:t>
            </a:r>
            <a:r>
              <a:rPr dirty="0" sz="1600" spc="-30">
                <a:solidFill>
                  <a:srgbClr val="1F252C"/>
                </a:solidFill>
                <a:latin typeface="Arial Black"/>
                <a:cs typeface="Arial Black"/>
              </a:rPr>
              <a:t> </a:t>
            </a:r>
            <a:r>
              <a:rPr dirty="0" sz="1600" spc="-10">
                <a:solidFill>
                  <a:srgbClr val="1F252C"/>
                </a:solidFill>
                <a:latin typeface="Arial Black"/>
                <a:cs typeface="Arial Black"/>
              </a:rPr>
              <a:t>Leakage</a:t>
            </a:r>
            <a:endParaRPr sz="1600">
              <a:latin typeface="Arial Black"/>
              <a:cs typeface="Arial Black"/>
            </a:endParaRPr>
          </a:p>
        </p:txBody>
      </p:sp>
      <p:sp>
        <p:nvSpPr>
          <p:cNvPr id="10" name="object 10" descr=""/>
          <p:cNvSpPr txBox="1"/>
          <p:nvPr/>
        </p:nvSpPr>
        <p:spPr>
          <a:xfrm>
            <a:off x="1759033" y="2902034"/>
            <a:ext cx="4216400" cy="685800"/>
          </a:xfrm>
          <a:prstGeom prst="rect">
            <a:avLst/>
          </a:prstGeom>
          <a:ln w="9525">
            <a:solidFill>
              <a:srgbClr val="1F252C"/>
            </a:solidFill>
          </a:ln>
        </p:spPr>
        <p:txBody>
          <a:bodyPr wrap="square" lIns="0" tIns="155575" rIns="0" bIns="0" rtlCol="0" vert="horz">
            <a:spAutoFit/>
          </a:bodyPr>
          <a:lstStyle/>
          <a:p>
            <a:pPr marL="90805">
              <a:lnSpc>
                <a:spcPct val="100000"/>
              </a:lnSpc>
              <a:spcBef>
                <a:spcPts val="1225"/>
              </a:spcBef>
            </a:pPr>
            <a:r>
              <a:rPr dirty="0" sz="1600" spc="-70">
                <a:solidFill>
                  <a:srgbClr val="1F252C"/>
                </a:solidFill>
                <a:latin typeface="Arial Black"/>
                <a:cs typeface="Arial Black"/>
              </a:rPr>
              <a:t>Violence/</a:t>
            </a:r>
            <a:r>
              <a:rPr dirty="0" sz="1600" spc="-105">
                <a:solidFill>
                  <a:srgbClr val="1F252C"/>
                </a:solidFill>
                <a:latin typeface="Arial Black"/>
                <a:cs typeface="Arial Black"/>
              </a:rPr>
              <a:t> </a:t>
            </a:r>
            <a:r>
              <a:rPr dirty="0" sz="1600" spc="-65">
                <a:solidFill>
                  <a:srgbClr val="1F252C"/>
                </a:solidFill>
                <a:latin typeface="Arial Black"/>
                <a:cs typeface="Arial Black"/>
              </a:rPr>
              <a:t>Threat</a:t>
            </a:r>
            <a:r>
              <a:rPr dirty="0" sz="1600" spc="-45">
                <a:solidFill>
                  <a:srgbClr val="1F252C"/>
                </a:solidFill>
                <a:latin typeface="Arial Black"/>
                <a:cs typeface="Arial Black"/>
              </a:rPr>
              <a:t> </a:t>
            </a:r>
            <a:r>
              <a:rPr dirty="0" sz="1600" spc="-35">
                <a:solidFill>
                  <a:srgbClr val="1F252C"/>
                </a:solidFill>
                <a:latin typeface="Arial Black"/>
                <a:cs typeface="Arial Black"/>
              </a:rPr>
              <a:t>of</a:t>
            </a:r>
            <a:r>
              <a:rPr dirty="0" sz="1600" spc="-65">
                <a:solidFill>
                  <a:srgbClr val="1F252C"/>
                </a:solidFill>
                <a:latin typeface="Arial Black"/>
                <a:cs typeface="Arial Black"/>
              </a:rPr>
              <a:t> </a:t>
            </a:r>
            <a:r>
              <a:rPr dirty="0" sz="1600" spc="-10">
                <a:solidFill>
                  <a:srgbClr val="1F252C"/>
                </a:solidFill>
                <a:latin typeface="Arial Black"/>
                <a:cs typeface="Arial Black"/>
              </a:rPr>
              <a:t>Violence</a:t>
            </a:r>
            <a:endParaRPr sz="1600">
              <a:latin typeface="Arial Black"/>
              <a:cs typeface="Arial Black"/>
            </a:endParaRPr>
          </a:p>
        </p:txBody>
      </p:sp>
      <p:sp>
        <p:nvSpPr>
          <p:cNvPr id="11" name="object 11" descr=""/>
          <p:cNvSpPr txBox="1"/>
          <p:nvPr/>
        </p:nvSpPr>
        <p:spPr>
          <a:xfrm>
            <a:off x="1759033" y="3765634"/>
            <a:ext cx="4216400" cy="673100"/>
          </a:xfrm>
          <a:prstGeom prst="rect">
            <a:avLst/>
          </a:prstGeom>
          <a:ln w="9525">
            <a:solidFill>
              <a:srgbClr val="1F252C"/>
            </a:solidFill>
          </a:ln>
        </p:spPr>
        <p:txBody>
          <a:bodyPr wrap="square" lIns="0" tIns="151765" rIns="0" bIns="0" rtlCol="0" vert="horz">
            <a:spAutoFit/>
          </a:bodyPr>
          <a:lstStyle/>
          <a:p>
            <a:pPr marL="90805">
              <a:lnSpc>
                <a:spcPct val="100000"/>
              </a:lnSpc>
              <a:spcBef>
                <a:spcPts val="1195"/>
              </a:spcBef>
            </a:pPr>
            <a:r>
              <a:rPr dirty="0" sz="1600" spc="-75">
                <a:solidFill>
                  <a:srgbClr val="1F252C"/>
                </a:solidFill>
                <a:latin typeface="Arial Black"/>
                <a:cs typeface="Arial Black"/>
              </a:rPr>
              <a:t>Infectious</a:t>
            </a:r>
            <a:r>
              <a:rPr dirty="0" sz="1600" spc="-40">
                <a:solidFill>
                  <a:srgbClr val="1F252C"/>
                </a:solidFill>
                <a:latin typeface="Arial Black"/>
                <a:cs typeface="Arial Black"/>
              </a:rPr>
              <a:t> </a:t>
            </a:r>
            <a:r>
              <a:rPr dirty="0" sz="1600" spc="-70">
                <a:solidFill>
                  <a:srgbClr val="1F252C"/>
                </a:solidFill>
                <a:latin typeface="Arial Black"/>
                <a:cs typeface="Arial Black"/>
              </a:rPr>
              <a:t>Disease/</a:t>
            </a:r>
            <a:r>
              <a:rPr dirty="0" sz="1600" spc="-10">
                <a:solidFill>
                  <a:srgbClr val="1F252C"/>
                </a:solidFill>
                <a:latin typeface="Arial Black"/>
                <a:cs typeface="Arial Black"/>
              </a:rPr>
              <a:t> Pandemic</a:t>
            </a:r>
            <a:endParaRPr sz="1600">
              <a:latin typeface="Arial Black"/>
              <a:cs typeface="Arial Black"/>
            </a:endParaRPr>
          </a:p>
        </p:txBody>
      </p:sp>
      <p:sp>
        <p:nvSpPr>
          <p:cNvPr id="12" name="object 12" descr=""/>
          <p:cNvSpPr txBox="1"/>
          <p:nvPr/>
        </p:nvSpPr>
        <p:spPr>
          <a:xfrm>
            <a:off x="1759033" y="4616449"/>
            <a:ext cx="4216400" cy="673100"/>
          </a:xfrm>
          <a:prstGeom prst="rect">
            <a:avLst/>
          </a:prstGeom>
          <a:ln w="9525">
            <a:solidFill>
              <a:srgbClr val="1F252C"/>
            </a:solidFill>
          </a:ln>
        </p:spPr>
        <p:txBody>
          <a:bodyPr wrap="square" lIns="0" tIns="156845" rIns="0" bIns="0" rtlCol="0" vert="horz">
            <a:spAutoFit/>
          </a:bodyPr>
          <a:lstStyle/>
          <a:p>
            <a:pPr marL="90805">
              <a:lnSpc>
                <a:spcPct val="100000"/>
              </a:lnSpc>
              <a:spcBef>
                <a:spcPts val="1235"/>
              </a:spcBef>
            </a:pPr>
            <a:r>
              <a:rPr dirty="0" sz="1600" spc="-75">
                <a:solidFill>
                  <a:srgbClr val="1F252C"/>
                </a:solidFill>
                <a:latin typeface="Arial Black"/>
                <a:cs typeface="Arial Black"/>
              </a:rPr>
              <a:t>Medical</a:t>
            </a:r>
            <a:r>
              <a:rPr dirty="0" sz="1600" spc="-35">
                <a:solidFill>
                  <a:srgbClr val="1F252C"/>
                </a:solidFill>
                <a:latin typeface="Arial Black"/>
                <a:cs typeface="Arial Black"/>
              </a:rPr>
              <a:t> </a:t>
            </a:r>
            <a:r>
              <a:rPr dirty="0" sz="1600" spc="-65">
                <a:solidFill>
                  <a:srgbClr val="1F252C"/>
                </a:solidFill>
                <a:latin typeface="Arial Black"/>
                <a:cs typeface="Arial Black"/>
              </a:rPr>
              <a:t>Equipment</a:t>
            </a:r>
            <a:r>
              <a:rPr dirty="0" sz="1600" spc="-40">
                <a:solidFill>
                  <a:srgbClr val="1F252C"/>
                </a:solidFill>
                <a:latin typeface="Arial Black"/>
                <a:cs typeface="Arial Black"/>
              </a:rPr>
              <a:t> </a:t>
            </a:r>
            <a:r>
              <a:rPr dirty="0" sz="1600" spc="-35">
                <a:solidFill>
                  <a:srgbClr val="1F252C"/>
                </a:solidFill>
                <a:latin typeface="Arial Black"/>
                <a:cs typeface="Arial Black"/>
              </a:rPr>
              <a:t>Disruption/</a:t>
            </a:r>
            <a:r>
              <a:rPr dirty="0" sz="1600" spc="-10">
                <a:solidFill>
                  <a:srgbClr val="1F252C"/>
                </a:solidFill>
                <a:latin typeface="Arial Black"/>
                <a:cs typeface="Arial Black"/>
              </a:rPr>
              <a:t> Failure</a:t>
            </a:r>
            <a:endParaRPr sz="1600">
              <a:latin typeface="Arial Black"/>
              <a:cs typeface="Arial Black"/>
            </a:endParaRPr>
          </a:p>
        </p:txBody>
      </p:sp>
      <p:sp>
        <p:nvSpPr>
          <p:cNvPr id="13" name="object 13" descr=""/>
          <p:cNvSpPr txBox="1"/>
          <p:nvPr/>
        </p:nvSpPr>
        <p:spPr>
          <a:xfrm>
            <a:off x="1759033" y="5480049"/>
            <a:ext cx="4216400" cy="673100"/>
          </a:xfrm>
          <a:prstGeom prst="rect">
            <a:avLst/>
          </a:prstGeom>
          <a:ln w="9525">
            <a:solidFill>
              <a:srgbClr val="1F252C"/>
            </a:solidFill>
          </a:ln>
        </p:spPr>
        <p:txBody>
          <a:bodyPr wrap="square" lIns="0" tIns="152400" rIns="0" bIns="0" rtlCol="0" vert="horz">
            <a:spAutoFit/>
          </a:bodyPr>
          <a:lstStyle/>
          <a:p>
            <a:pPr marL="90805">
              <a:lnSpc>
                <a:spcPct val="100000"/>
              </a:lnSpc>
              <a:spcBef>
                <a:spcPts val="1200"/>
              </a:spcBef>
            </a:pPr>
            <a:r>
              <a:rPr dirty="0" sz="1600" spc="-25">
                <a:solidFill>
                  <a:srgbClr val="1F252C"/>
                </a:solidFill>
                <a:latin typeface="Arial Black"/>
                <a:cs typeface="Arial Black"/>
              </a:rPr>
              <a:t>Fire/</a:t>
            </a:r>
            <a:r>
              <a:rPr dirty="0" sz="1600" spc="-114">
                <a:solidFill>
                  <a:srgbClr val="1F252C"/>
                </a:solidFill>
                <a:latin typeface="Arial Black"/>
                <a:cs typeface="Arial Black"/>
              </a:rPr>
              <a:t> </a:t>
            </a:r>
            <a:r>
              <a:rPr dirty="0" sz="1600" spc="-90">
                <a:solidFill>
                  <a:srgbClr val="1F252C"/>
                </a:solidFill>
                <a:latin typeface="Arial Black"/>
                <a:cs typeface="Arial Black"/>
              </a:rPr>
              <a:t>Smoke</a:t>
            </a:r>
            <a:r>
              <a:rPr dirty="0" sz="1600" spc="-95">
                <a:solidFill>
                  <a:srgbClr val="1F252C"/>
                </a:solidFill>
                <a:latin typeface="Arial Black"/>
                <a:cs typeface="Arial Black"/>
              </a:rPr>
              <a:t> </a:t>
            </a:r>
            <a:r>
              <a:rPr dirty="0" sz="1600" spc="-10">
                <a:solidFill>
                  <a:srgbClr val="1F252C"/>
                </a:solidFill>
                <a:latin typeface="Arial Black"/>
                <a:cs typeface="Arial Black"/>
              </a:rPr>
              <a:t>Condition</a:t>
            </a:r>
            <a:endParaRPr sz="1600">
              <a:latin typeface="Arial Black"/>
              <a:cs typeface="Arial Black"/>
            </a:endParaRPr>
          </a:p>
        </p:txBody>
      </p:sp>
      <p:sp>
        <p:nvSpPr>
          <p:cNvPr id="14" name="object 14" descr=""/>
          <p:cNvSpPr txBox="1"/>
          <p:nvPr/>
        </p:nvSpPr>
        <p:spPr>
          <a:xfrm>
            <a:off x="6223000" y="2044700"/>
            <a:ext cx="635000" cy="673100"/>
          </a:xfrm>
          <a:prstGeom prst="rect">
            <a:avLst/>
          </a:prstGeom>
          <a:solidFill>
            <a:srgbClr val="BD1C4A"/>
          </a:solidFill>
        </p:spPr>
        <p:txBody>
          <a:bodyPr wrap="square" lIns="0" tIns="100330" rIns="0" bIns="0" rtlCol="0" vert="horz">
            <a:spAutoFit/>
          </a:bodyPr>
          <a:lstStyle/>
          <a:p>
            <a:pPr algn="ctr" marL="5080">
              <a:lnSpc>
                <a:spcPct val="100000"/>
              </a:lnSpc>
              <a:spcBef>
                <a:spcPts val="790"/>
              </a:spcBef>
            </a:pPr>
            <a:r>
              <a:rPr dirty="0" sz="2400" spc="80" b="1">
                <a:solidFill>
                  <a:srgbClr val="FFFFFF"/>
                </a:solidFill>
                <a:latin typeface="Century Gothic"/>
                <a:cs typeface="Century Gothic"/>
              </a:rPr>
              <a:t>6</a:t>
            </a:r>
            <a:endParaRPr sz="2400">
              <a:latin typeface="Century Gothic"/>
              <a:cs typeface="Century Gothic"/>
            </a:endParaRPr>
          </a:p>
        </p:txBody>
      </p:sp>
      <p:sp>
        <p:nvSpPr>
          <p:cNvPr id="15" name="object 15" descr=""/>
          <p:cNvSpPr txBox="1"/>
          <p:nvPr/>
        </p:nvSpPr>
        <p:spPr>
          <a:xfrm>
            <a:off x="6223000" y="2895600"/>
            <a:ext cx="635000" cy="685800"/>
          </a:xfrm>
          <a:prstGeom prst="rect">
            <a:avLst/>
          </a:prstGeom>
          <a:solidFill>
            <a:srgbClr val="BD1C4A"/>
          </a:solidFill>
        </p:spPr>
        <p:txBody>
          <a:bodyPr wrap="square" lIns="0" tIns="106045" rIns="0" bIns="0" rtlCol="0" vert="horz">
            <a:spAutoFit/>
          </a:bodyPr>
          <a:lstStyle/>
          <a:p>
            <a:pPr algn="ctr" marL="4445">
              <a:lnSpc>
                <a:spcPct val="100000"/>
              </a:lnSpc>
              <a:spcBef>
                <a:spcPts val="835"/>
              </a:spcBef>
            </a:pPr>
            <a:r>
              <a:rPr dirty="0" sz="2400" spc="-50" b="1">
                <a:solidFill>
                  <a:srgbClr val="FFFFFF"/>
                </a:solidFill>
                <a:latin typeface="Century Gothic"/>
                <a:cs typeface="Century Gothic"/>
              </a:rPr>
              <a:t>7</a:t>
            </a:r>
            <a:endParaRPr sz="2400">
              <a:latin typeface="Century Gothic"/>
              <a:cs typeface="Century Gothic"/>
            </a:endParaRPr>
          </a:p>
        </p:txBody>
      </p:sp>
      <p:sp>
        <p:nvSpPr>
          <p:cNvPr id="16" name="object 16" descr=""/>
          <p:cNvSpPr txBox="1"/>
          <p:nvPr/>
        </p:nvSpPr>
        <p:spPr>
          <a:xfrm>
            <a:off x="6223000" y="3759200"/>
            <a:ext cx="635000" cy="673100"/>
          </a:xfrm>
          <a:prstGeom prst="rect">
            <a:avLst/>
          </a:prstGeom>
          <a:solidFill>
            <a:srgbClr val="BD1C4A"/>
          </a:solidFill>
        </p:spPr>
        <p:txBody>
          <a:bodyPr wrap="square" lIns="0" tIns="101600" rIns="0" bIns="0" rtlCol="0" vert="horz">
            <a:spAutoFit/>
          </a:bodyPr>
          <a:lstStyle/>
          <a:p>
            <a:pPr algn="ctr" marL="3810">
              <a:lnSpc>
                <a:spcPct val="100000"/>
              </a:lnSpc>
              <a:spcBef>
                <a:spcPts val="800"/>
              </a:spcBef>
            </a:pPr>
            <a:r>
              <a:rPr dirty="0" sz="2400" spc="60" b="1">
                <a:solidFill>
                  <a:srgbClr val="FFFFFF"/>
                </a:solidFill>
                <a:latin typeface="Century Gothic"/>
                <a:cs typeface="Century Gothic"/>
              </a:rPr>
              <a:t>8</a:t>
            </a:r>
            <a:endParaRPr sz="2400">
              <a:latin typeface="Century Gothic"/>
              <a:cs typeface="Century Gothic"/>
            </a:endParaRPr>
          </a:p>
        </p:txBody>
      </p:sp>
      <p:sp>
        <p:nvSpPr>
          <p:cNvPr id="17" name="object 17" descr=""/>
          <p:cNvSpPr txBox="1"/>
          <p:nvPr/>
        </p:nvSpPr>
        <p:spPr>
          <a:xfrm>
            <a:off x="6223000" y="4610100"/>
            <a:ext cx="635000" cy="673100"/>
          </a:xfrm>
          <a:prstGeom prst="rect">
            <a:avLst/>
          </a:prstGeom>
          <a:solidFill>
            <a:srgbClr val="BD1C4A"/>
          </a:solidFill>
        </p:spPr>
        <p:txBody>
          <a:bodyPr wrap="square" lIns="0" tIns="106680" rIns="0" bIns="0" rtlCol="0" vert="horz">
            <a:spAutoFit/>
          </a:bodyPr>
          <a:lstStyle/>
          <a:p>
            <a:pPr algn="ctr" marL="5080">
              <a:lnSpc>
                <a:spcPct val="100000"/>
              </a:lnSpc>
              <a:spcBef>
                <a:spcPts val="840"/>
              </a:spcBef>
            </a:pPr>
            <a:r>
              <a:rPr dirty="0" sz="2400" spc="70" b="1">
                <a:solidFill>
                  <a:srgbClr val="FFFFFF"/>
                </a:solidFill>
                <a:latin typeface="Century Gothic"/>
                <a:cs typeface="Century Gothic"/>
              </a:rPr>
              <a:t>9</a:t>
            </a:r>
            <a:endParaRPr sz="2400">
              <a:latin typeface="Century Gothic"/>
              <a:cs typeface="Century Gothic"/>
            </a:endParaRPr>
          </a:p>
        </p:txBody>
      </p:sp>
      <p:sp>
        <p:nvSpPr>
          <p:cNvPr id="18" name="object 18" descr=""/>
          <p:cNvSpPr txBox="1"/>
          <p:nvPr/>
        </p:nvSpPr>
        <p:spPr>
          <a:xfrm>
            <a:off x="6223000" y="5473700"/>
            <a:ext cx="635000" cy="673100"/>
          </a:xfrm>
          <a:prstGeom prst="rect">
            <a:avLst/>
          </a:prstGeom>
          <a:solidFill>
            <a:srgbClr val="EB6737"/>
          </a:solidFill>
        </p:spPr>
        <p:txBody>
          <a:bodyPr wrap="square" lIns="0" tIns="102235" rIns="0" bIns="0" rtlCol="0" vert="horz">
            <a:spAutoFit/>
          </a:bodyPr>
          <a:lstStyle/>
          <a:p>
            <a:pPr marL="119380">
              <a:lnSpc>
                <a:spcPct val="100000"/>
              </a:lnSpc>
              <a:spcBef>
                <a:spcPts val="805"/>
              </a:spcBef>
            </a:pPr>
            <a:r>
              <a:rPr dirty="0" sz="2400" spc="-25" b="1">
                <a:solidFill>
                  <a:srgbClr val="FFFFFF"/>
                </a:solidFill>
                <a:latin typeface="Century Gothic"/>
                <a:cs typeface="Century Gothic"/>
              </a:rPr>
              <a:t>10</a:t>
            </a:r>
            <a:endParaRPr sz="2400">
              <a:latin typeface="Century Gothic"/>
              <a:cs typeface="Century Gothic"/>
            </a:endParaRPr>
          </a:p>
        </p:txBody>
      </p:sp>
      <p:sp>
        <p:nvSpPr>
          <p:cNvPr id="19" name="object 19" descr=""/>
          <p:cNvSpPr txBox="1"/>
          <p:nvPr/>
        </p:nvSpPr>
        <p:spPr>
          <a:xfrm>
            <a:off x="7029534" y="2051133"/>
            <a:ext cx="4203700" cy="673100"/>
          </a:xfrm>
          <a:prstGeom prst="rect">
            <a:avLst/>
          </a:prstGeom>
          <a:ln w="9525">
            <a:solidFill>
              <a:srgbClr val="1F252C"/>
            </a:solidFill>
          </a:ln>
        </p:spPr>
        <p:txBody>
          <a:bodyPr wrap="square" lIns="0" tIns="66675" rIns="0" bIns="0" rtlCol="0" vert="horz">
            <a:spAutoFit/>
          </a:bodyPr>
          <a:lstStyle/>
          <a:p>
            <a:pPr marL="92075" marR="557530">
              <a:lnSpc>
                <a:spcPts val="1430"/>
              </a:lnSpc>
              <a:spcBef>
                <a:spcPts val="525"/>
              </a:spcBef>
            </a:pPr>
            <a:r>
              <a:rPr dirty="0" sz="1600" spc="-100">
                <a:solidFill>
                  <a:srgbClr val="1F252C"/>
                </a:solidFill>
                <a:latin typeface="Arial Black"/>
                <a:cs typeface="Arial Black"/>
              </a:rPr>
              <a:t>Coastal</a:t>
            </a:r>
            <a:r>
              <a:rPr dirty="0" sz="1600" spc="-50">
                <a:solidFill>
                  <a:srgbClr val="1F252C"/>
                </a:solidFill>
                <a:latin typeface="Arial Black"/>
                <a:cs typeface="Arial Black"/>
              </a:rPr>
              <a:t> </a:t>
            </a:r>
            <a:r>
              <a:rPr dirty="0" sz="1600" spc="-30">
                <a:solidFill>
                  <a:srgbClr val="1F252C"/>
                </a:solidFill>
                <a:latin typeface="Arial Black"/>
                <a:cs typeface="Arial Black"/>
              </a:rPr>
              <a:t>Storm/ </a:t>
            </a:r>
            <a:r>
              <a:rPr dirty="0" sz="1600" spc="-45">
                <a:solidFill>
                  <a:srgbClr val="1F252C"/>
                </a:solidFill>
                <a:latin typeface="Arial Black"/>
                <a:cs typeface="Arial Black"/>
              </a:rPr>
              <a:t>Hurricane/</a:t>
            </a:r>
            <a:r>
              <a:rPr dirty="0" sz="1600" spc="-25">
                <a:solidFill>
                  <a:srgbClr val="1F252C"/>
                </a:solidFill>
                <a:latin typeface="Arial Black"/>
                <a:cs typeface="Arial Black"/>
              </a:rPr>
              <a:t> </a:t>
            </a:r>
            <a:r>
              <a:rPr dirty="0" sz="1600" spc="-35">
                <a:solidFill>
                  <a:srgbClr val="1F252C"/>
                </a:solidFill>
                <a:latin typeface="Arial Black"/>
                <a:cs typeface="Arial Black"/>
              </a:rPr>
              <a:t>heavy </a:t>
            </a:r>
            <a:r>
              <a:rPr dirty="0" sz="1600" spc="-10">
                <a:solidFill>
                  <a:srgbClr val="1F252C"/>
                </a:solidFill>
                <a:latin typeface="Arial Black"/>
                <a:cs typeface="Arial Black"/>
              </a:rPr>
              <a:t>Rainfall</a:t>
            </a:r>
            <a:endParaRPr sz="1600">
              <a:latin typeface="Arial Black"/>
              <a:cs typeface="Arial Black"/>
            </a:endParaRPr>
          </a:p>
        </p:txBody>
      </p:sp>
      <p:sp>
        <p:nvSpPr>
          <p:cNvPr id="20" name="object 20" descr=""/>
          <p:cNvSpPr txBox="1"/>
          <p:nvPr/>
        </p:nvSpPr>
        <p:spPr>
          <a:xfrm>
            <a:off x="7029534" y="2902034"/>
            <a:ext cx="4203700" cy="685800"/>
          </a:xfrm>
          <a:prstGeom prst="rect">
            <a:avLst/>
          </a:prstGeom>
          <a:ln w="9525">
            <a:solidFill>
              <a:srgbClr val="1F252C"/>
            </a:solidFill>
          </a:ln>
        </p:spPr>
        <p:txBody>
          <a:bodyPr wrap="square" lIns="0" tIns="155575" rIns="0" bIns="0" rtlCol="0" vert="horz">
            <a:spAutoFit/>
          </a:bodyPr>
          <a:lstStyle/>
          <a:p>
            <a:pPr marL="92075">
              <a:lnSpc>
                <a:spcPct val="100000"/>
              </a:lnSpc>
              <a:spcBef>
                <a:spcPts val="1225"/>
              </a:spcBef>
            </a:pPr>
            <a:r>
              <a:rPr dirty="0" sz="1600" spc="-140">
                <a:solidFill>
                  <a:srgbClr val="1F252C"/>
                </a:solidFill>
                <a:latin typeface="Arial Black"/>
                <a:cs typeface="Arial Black"/>
              </a:rPr>
              <a:t>IT</a:t>
            </a:r>
            <a:r>
              <a:rPr dirty="0" sz="1600" spc="-25">
                <a:solidFill>
                  <a:srgbClr val="1F252C"/>
                </a:solidFill>
                <a:latin typeface="Arial Black"/>
                <a:cs typeface="Arial Black"/>
              </a:rPr>
              <a:t> </a:t>
            </a:r>
            <a:r>
              <a:rPr dirty="0" sz="1600" spc="-30">
                <a:solidFill>
                  <a:srgbClr val="1F252C"/>
                </a:solidFill>
                <a:latin typeface="Arial Black"/>
                <a:cs typeface="Arial Black"/>
              </a:rPr>
              <a:t>Disruption/</a:t>
            </a:r>
            <a:r>
              <a:rPr dirty="0" sz="1600" spc="-50">
                <a:solidFill>
                  <a:srgbClr val="1F252C"/>
                </a:solidFill>
                <a:latin typeface="Arial Black"/>
                <a:cs typeface="Arial Black"/>
              </a:rPr>
              <a:t> </a:t>
            </a:r>
            <a:r>
              <a:rPr dirty="0" sz="1600" spc="-10">
                <a:solidFill>
                  <a:srgbClr val="1F252C"/>
                </a:solidFill>
                <a:latin typeface="Arial Black"/>
                <a:cs typeface="Arial Black"/>
              </a:rPr>
              <a:t>Outage</a:t>
            </a:r>
            <a:endParaRPr sz="1600">
              <a:latin typeface="Arial Black"/>
              <a:cs typeface="Arial Black"/>
            </a:endParaRPr>
          </a:p>
        </p:txBody>
      </p:sp>
      <p:sp>
        <p:nvSpPr>
          <p:cNvPr id="21" name="object 21" descr=""/>
          <p:cNvSpPr txBox="1"/>
          <p:nvPr/>
        </p:nvSpPr>
        <p:spPr>
          <a:xfrm>
            <a:off x="7029534" y="3765634"/>
            <a:ext cx="4203700" cy="673100"/>
          </a:xfrm>
          <a:prstGeom prst="rect">
            <a:avLst/>
          </a:prstGeom>
          <a:ln w="9525">
            <a:solidFill>
              <a:srgbClr val="1F252C"/>
            </a:solidFill>
          </a:ln>
        </p:spPr>
        <p:txBody>
          <a:bodyPr wrap="square" lIns="0" tIns="151765" rIns="0" bIns="0" rtlCol="0" vert="horz">
            <a:spAutoFit/>
          </a:bodyPr>
          <a:lstStyle/>
          <a:p>
            <a:pPr marL="92075">
              <a:lnSpc>
                <a:spcPct val="100000"/>
              </a:lnSpc>
              <a:spcBef>
                <a:spcPts val="1195"/>
              </a:spcBef>
            </a:pPr>
            <a:r>
              <a:rPr dirty="0" sz="1600" spc="-90">
                <a:solidFill>
                  <a:srgbClr val="1F252C"/>
                </a:solidFill>
                <a:latin typeface="Arial Black"/>
                <a:cs typeface="Arial Black"/>
              </a:rPr>
              <a:t>Power</a:t>
            </a:r>
            <a:r>
              <a:rPr dirty="0" sz="1600" spc="10">
                <a:solidFill>
                  <a:srgbClr val="1F252C"/>
                </a:solidFill>
                <a:latin typeface="Arial Black"/>
                <a:cs typeface="Arial Black"/>
              </a:rPr>
              <a:t> </a:t>
            </a:r>
            <a:r>
              <a:rPr dirty="0" sz="1600" spc="-40">
                <a:solidFill>
                  <a:srgbClr val="1F252C"/>
                </a:solidFill>
                <a:latin typeface="Arial Black"/>
                <a:cs typeface="Arial Black"/>
              </a:rPr>
              <a:t>Disruption/</a:t>
            </a:r>
            <a:r>
              <a:rPr dirty="0" sz="1600" spc="-20">
                <a:solidFill>
                  <a:srgbClr val="1F252C"/>
                </a:solidFill>
                <a:latin typeface="Arial Black"/>
                <a:cs typeface="Arial Black"/>
              </a:rPr>
              <a:t> </a:t>
            </a:r>
            <a:r>
              <a:rPr dirty="0" sz="1600" spc="-10">
                <a:solidFill>
                  <a:srgbClr val="1F252C"/>
                </a:solidFill>
                <a:latin typeface="Arial Black"/>
                <a:cs typeface="Arial Black"/>
              </a:rPr>
              <a:t>Outage</a:t>
            </a:r>
            <a:endParaRPr sz="1600">
              <a:latin typeface="Arial Black"/>
              <a:cs typeface="Arial Black"/>
            </a:endParaRPr>
          </a:p>
        </p:txBody>
      </p:sp>
      <p:sp>
        <p:nvSpPr>
          <p:cNvPr id="22" name="object 22" descr=""/>
          <p:cNvSpPr txBox="1"/>
          <p:nvPr/>
        </p:nvSpPr>
        <p:spPr>
          <a:xfrm>
            <a:off x="7029534" y="4616449"/>
            <a:ext cx="4203700" cy="673100"/>
          </a:xfrm>
          <a:prstGeom prst="rect">
            <a:avLst/>
          </a:prstGeom>
          <a:ln w="9525">
            <a:solidFill>
              <a:srgbClr val="1F252C"/>
            </a:solidFill>
          </a:ln>
        </p:spPr>
        <p:txBody>
          <a:bodyPr wrap="square" lIns="0" tIns="156845" rIns="0" bIns="0" rtlCol="0" vert="horz">
            <a:spAutoFit/>
          </a:bodyPr>
          <a:lstStyle/>
          <a:p>
            <a:pPr marL="92075">
              <a:lnSpc>
                <a:spcPct val="100000"/>
              </a:lnSpc>
              <a:spcBef>
                <a:spcPts val="1235"/>
              </a:spcBef>
            </a:pPr>
            <a:r>
              <a:rPr dirty="0" sz="1600" spc="-85">
                <a:solidFill>
                  <a:srgbClr val="1F252C"/>
                </a:solidFill>
                <a:latin typeface="Arial Black"/>
                <a:cs typeface="Arial Black"/>
              </a:rPr>
              <a:t>Cyber</a:t>
            </a:r>
            <a:r>
              <a:rPr dirty="0" sz="1600" spc="-5">
                <a:solidFill>
                  <a:srgbClr val="1F252C"/>
                </a:solidFill>
                <a:latin typeface="Arial Black"/>
                <a:cs typeface="Arial Black"/>
              </a:rPr>
              <a:t> </a:t>
            </a:r>
            <a:r>
              <a:rPr dirty="0" sz="1600" spc="-10">
                <a:solidFill>
                  <a:srgbClr val="1F252C"/>
                </a:solidFill>
                <a:latin typeface="Arial Black"/>
                <a:cs typeface="Arial Black"/>
              </a:rPr>
              <a:t>Attack</a:t>
            </a:r>
            <a:endParaRPr sz="1600">
              <a:latin typeface="Arial Black"/>
              <a:cs typeface="Arial Black"/>
            </a:endParaRPr>
          </a:p>
        </p:txBody>
      </p:sp>
      <p:sp>
        <p:nvSpPr>
          <p:cNvPr id="23" name="object 23" descr=""/>
          <p:cNvSpPr txBox="1"/>
          <p:nvPr/>
        </p:nvSpPr>
        <p:spPr>
          <a:xfrm>
            <a:off x="7029534" y="5480049"/>
            <a:ext cx="4203700" cy="673100"/>
          </a:xfrm>
          <a:prstGeom prst="rect">
            <a:avLst/>
          </a:prstGeom>
          <a:ln w="9525">
            <a:solidFill>
              <a:srgbClr val="1F252C"/>
            </a:solidFill>
          </a:ln>
        </p:spPr>
        <p:txBody>
          <a:bodyPr wrap="square" lIns="0" tIns="152400" rIns="0" bIns="0" rtlCol="0" vert="horz">
            <a:spAutoFit/>
          </a:bodyPr>
          <a:lstStyle/>
          <a:p>
            <a:pPr marL="92075">
              <a:lnSpc>
                <a:spcPct val="100000"/>
              </a:lnSpc>
              <a:spcBef>
                <a:spcPts val="1200"/>
              </a:spcBef>
            </a:pPr>
            <a:r>
              <a:rPr dirty="0" sz="1600" spc="-50">
                <a:solidFill>
                  <a:srgbClr val="1F252C"/>
                </a:solidFill>
                <a:latin typeface="Arial Black"/>
                <a:cs typeface="Arial Black"/>
              </a:rPr>
              <a:t>Water</a:t>
            </a:r>
            <a:r>
              <a:rPr dirty="0" sz="1600" spc="-75">
                <a:solidFill>
                  <a:srgbClr val="1F252C"/>
                </a:solidFill>
                <a:latin typeface="Arial Black"/>
                <a:cs typeface="Arial Black"/>
              </a:rPr>
              <a:t> </a:t>
            </a:r>
            <a:r>
              <a:rPr dirty="0" sz="1600" spc="-45">
                <a:solidFill>
                  <a:srgbClr val="1F252C"/>
                </a:solidFill>
                <a:latin typeface="Arial Black"/>
                <a:cs typeface="Arial Black"/>
              </a:rPr>
              <a:t>Contamination/</a:t>
            </a:r>
            <a:r>
              <a:rPr dirty="0" sz="1600" spc="-15">
                <a:solidFill>
                  <a:srgbClr val="1F252C"/>
                </a:solidFill>
                <a:latin typeface="Arial Black"/>
                <a:cs typeface="Arial Black"/>
              </a:rPr>
              <a:t> </a:t>
            </a:r>
            <a:r>
              <a:rPr dirty="0" sz="1600" spc="-10">
                <a:solidFill>
                  <a:srgbClr val="1F252C"/>
                </a:solidFill>
                <a:latin typeface="Arial Black"/>
                <a:cs typeface="Arial Black"/>
              </a:rPr>
              <a:t>Disruption</a:t>
            </a:r>
            <a:endParaRPr sz="1600">
              <a:latin typeface="Arial Black"/>
              <a:cs typeface="Arial Black"/>
            </a:endParaRPr>
          </a:p>
        </p:txBody>
      </p:sp>
      <p:sp>
        <p:nvSpPr>
          <p:cNvPr id="24" name="object 24" descr=""/>
          <p:cNvSpPr/>
          <p:nvPr/>
        </p:nvSpPr>
        <p:spPr>
          <a:xfrm>
            <a:off x="1593849" y="2393864"/>
            <a:ext cx="170180" cy="846"/>
          </a:xfrm>
          <a:custGeom>
            <a:avLst/>
            <a:gdLst/>
            <a:ahLst/>
            <a:cxnLst/>
            <a:rect l="l" t="t" r="r" b="b"/>
            <a:pathLst>
              <a:path w="127634" h="635">
                <a:moveTo>
                  <a:pt x="127190" y="126"/>
                </a:moveTo>
                <a:lnTo>
                  <a:pt x="0" y="0"/>
                </a:lnTo>
              </a:path>
            </a:pathLst>
          </a:custGeom>
          <a:ln w="9525">
            <a:solidFill>
              <a:srgbClr val="1F252C"/>
            </a:solidFill>
          </a:ln>
        </p:spPr>
        <p:txBody>
          <a:bodyPr wrap="square" lIns="0" tIns="0" rIns="0" bIns="0" rtlCol="0"/>
          <a:lstStyle/>
          <a:p/>
        </p:txBody>
      </p:sp>
      <p:sp>
        <p:nvSpPr>
          <p:cNvPr id="25" name="object 25" descr=""/>
          <p:cNvSpPr/>
          <p:nvPr/>
        </p:nvSpPr>
        <p:spPr>
          <a:xfrm>
            <a:off x="1593849" y="3244764"/>
            <a:ext cx="170180" cy="846"/>
          </a:xfrm>
          <a:custGeom>
            <a:avLst/>
            <a:gdLst/>
            <a:ahLst/>
            <a:cxnLst/>
            <a:rect l="l" t="t" r="r" b="b"/>
            <a:pathLst>
              <a:path w="127634" h="635">
                <a:moveTo>
                  <a:pt x="127190" y="126"/>
                </a:moveTo>
                <a:lnTo>
                  <a:pt x="0" y="0"/>
                </a:lnTo>
              </a:path>
            </a:pathLst>
          </a:custGeom>
          <a:ln w="9525">
            <a:solidFill>
              <a:srgbClr val="1F252C"/>
            </a:solidFill>
          </a:ln>
        </p:spPr>
        <p:txBody>
          <a:bodyPr wrap="square" lIns="0" tIns="0" rIns="0" bIns="0" rtlCol="0"/>
          <a:lstStyle/>
          <a:p/>
        </p:txBody>
      </p:sp>
      <p:sp>
        <p:nvSpPr>
          <p:cNvPr id="26" name="object 26" descr=""/>
          <p:cNvSpPr/>
          <p:nvPr/>
        </p:nvSpPr>
        <p:spPr>
          <a:xfrm>
            <a:off x="1593849" y="4095664"/>
            <a:ext cx="170180" cy="846"/>
          </a:xfrm>
          <a:custGeom>
            <a:avLst/>
            <a:gdLst/>
            <a:ahLst/>
            <a:cxnLst/>
            <a:rect l="l" t="t" r="r" b="b"/>
            <a:pathLst>
              <a:path w="127634" h="635">
                <a:moveTo>
                  <a:pt x="127190" y="126"/>
                </a:moveTo>
                <a:lnTo>
                  <a:pt x="0" y="0"/>
                </a:lnTo>
              </a:path>
            </a:pathLst>
          </a:custGeom>
          <a:ln w="9525">
            <a:solidFill>
              <a:srgbClr val="1F252C"/>
            </a:solidFill>
          </a:ln>
        </p:spPr>
        <p:txBody>
          <a:bodyPr wrap="square" lIns="0" tIns="0" rIns="0" bIns="0" rtlCol="0"/>
          <a:lstStyle/>
          <a:p/>
        </p:txBody>
      </p:sp>
      <p:sp>
        <p:nvSpPr>
          <p:cNvPr id="27" name="object 27" descr=""/>
          <p:cNvSpPr/>
          <p:nvPr/>
        </p:nvSpPr>
        <p:spPr>
          <a:xfrm>
            <a:off x="1593849" y="4959264"/>
            <a:ext cx="170180" cy="846"/>
          </a:xfrm>
          <a:custGeom>
            <a:avLst/>
            <a:gdLst/>
            <a:ahLst/>
            <a:cxnLst/>
            <a:rect l="l" t="t" r="r" b="b"/>
            <a:pathLst>
              <a:path w="127634" h="635">
                <a:moveTo>
                  <a:pt x="127190" y="126"/>
                </a:moveTo>
                <a:lnTo>
                  <a:pt x="0" y="0"/>
                </a:lnTo>
              </a:path>
            </a:pathLst>
          </a:custGeom>
          <a:ln w="9525">
            <a:solidFill>
              <a:srgbClr val="1F252C"/>
            </a:solidFill>
          </a:ln>
        </p:spPr>
        <p:txBody>
          <a:bodyPr wrap="square" lIns="0" tIns="0" rIns="0" bIns="0" rtlCol="0"/>
          <a:lstStyle/>
          <a:p/>
        </p:txBody>
      </p:sp>
      <p:sp>
        <p:nvSpPr>
          <p:cNvPr id="28" name="object 28" descr=""/>
          <p:cNvSpPr/>
          <p:nvPr/>
        </p:nvSpPr>
        <p:spPr>
          <a:xfrm>
            <a:off x="1593849" y="5810249"/>
            <a:ext cx="170180" cy="0"/>
          </a:xfrm>
          <a:custGeom>
            <a:avLst/>
            <a:gdLst/>
            <a:ahLst/>
            <a:cxnLst/>
            <a:rect l="l" t="t" r="r" b="b"/>
            <a:pathLst>
              <a:path w="127634" h="0">
                <a:moveTo>
                  <a:pt x="127190" y="0"/>
                </a:moveTo>
                <a:lnTo>
                  <a:pt x="0" y="0"/>
                </a:lnTo>
              </a:path>
            </a:pathLst>
          </a:custGeom>
          <a:ln w="9525">
            <a:solidFill>
              <a:srgbClr val="1F252C"/>
            </a:solidFill>
          </a:ln>
        </p:spPr>
        <p:txBody>
          <a:bodyPr wrap="square" lIns="0" tIns="0" rIns="0" bIns="0" rtlCol="0"/>
          <a:lstStyle/>
          <a:p/>
        </p:txBody>
      </p:sp>
      <p:sp>
        <p:nvSpPr>
          <p:cNvPr id="29" name="object 29" descr=""/>
          <p:cNvSpPr/>
          <p:nvPr/>
        </p:nvSpPr>
        <p:spPr>
          <a:xfrm>
            <a:off x="6864434" y="2394034"/>
            <a:ext cx="170180" cy="0"/>
          </a:xfrm>
          <a:custGeom>
            <a:avLst/>
            <a:gdLst/>
            <a:ahLst/>
            <a:cxnLst/>
            <a:rect l="l" t="t" r="r" b="b"/>
            <a:pathLst>
              <a:path w="127635" h="0">
                <a:moveTo>
                  <a:pt x="0" y="0"/>
                </a:moveTo>
                <a:lnTo>
                  <a:pt x="127126" y="0"/>
                </a:lnTo>
              </a:path>
            </a:pathLst>
          </a:custGeom>
          <a:ln w="9525">
            <a:solidFill>
              <a:srgbClr val="1F252C"/>
            </a:solidFill>
          </a:ln>
        </p:spPr>
        <p:txBody>
          <a:bodyPr wrap="square" lIns="0" tIns="0" rIns="0" bIns="0" rtlCol="0"/>
          <a:lstStyle/>
          <a:p/>
        </p:txBody>
      </p:sp>
      <p:sp>
        <p:nvSpPr>
          <p:cNvPr id="30" name="object 30" descr=""/>
          <p:cNvSpPr/>
          <p:nvPr/>
        </p:nvSpPr>
        <p:spPr>
          <a:xfrm>
            <a:off x="6864434" y="3244764"/>
            <a:ext cx="170180" cy="846"/>
          </a:xfrm>
          <a:custGeom>
            <a:avLst/>
            <a:gdLst/>
            <a:ahLst/>
            <a:cxnLst/>
            <a:rect l="l" t="t" r="r" b="b"/>
            <a:pathLst>
              <a:path w="127635" h="635">
                <a:moveTo>
                  <a:pt x="127126" y="126"/>
                </a:moveTo>
                <a:lnTo>
                  <a:pt x="0" y="0"/>
                </a:lnTo>
              </a:path>
            </a:pathLst>
          </a:custGeom>
          <a:ln w="9525">
            <a:solidFill>
              <a:srgbClr val="1F252C"/>
            </a:solidFill>
          </a:ln>
        </p:spPr>
        <p:txBody>
          <a:bodyPr wrap="square" lIns="0" tIns="0" rIns="0" bIns="0" rtlCol="0"/>
          <a:lstStyle/>
          <a:p/>
        </p:txBody>
      </p:sp>
      <p:sp>
        <p:nvSpPr>
          <p:cNvPr id="31" name="object 31" descr=""/>
          <p:cNvSpPr/>
          <p:nvPr/>
        </p:nvSpPr>
        <p:spPr>
          <a:xfrm>
            <a:off x="6864434" y="4095664"/>
            <a:ext cx="170180" cy="846"/>
          </a:xfrm>
          <a:custGeom>
            <a:avLst/>
            <a:gdLst/>
            <a:ahLst/>
            <a:cxnLst/>
            <a:rect l="l" t="t" r="r" b="b"/>
            <a:pathLst>
              <a:path w="127635" h="635">
                <a:moveTo>
                  <a:pt x="127126" y="126"/>
                </a:moveTo>
                <a:lnTo>
                  <a:pt x="0" y="0"/>
                </a:lnTo>
              </a:path>
            </a:pathLst>
          </a:custGeom>
          <a:ln w="9525">
            <a:solidFill>
              <a:srgbClr val="1F252C"/>
            </a:solidFill>
          </a:ln>
        </p:spPr>
        <p:txBody>
          <a:bodyPr wrap="square" lIns="0" tIns="0" rIns="0" bIns="0" rtlCol="0"/>
          <a:lstStyle/>
          <a:p/>
        </p:txBody>
      </p:sp>
      <p:sp>
        <p:nvSpPr>
          <p:cNvPr id="32" name="object 32" descr=""/>
          <p:cNvSpPr/>
          <p:nvPr/>
        </p:nvSpPr>
        <p:spPr>
          <a:xfrm>
            <a:off x="6864434" y="4959264"/>
            <a:ext cx="170180" cy="846"/>
          </a:xfrm>
          <a:custGeom>
            <a:avLst/>
            <a:gdLst/>
            <a:ahLst/>
            <a:cxnLst/>
            <a:rect l="l" t="t" r="r" b="b"/>
            <a:pathLst>
              <a:path w="127635" h="635">
                <a:moveTo>
                  <a:pt x="127126" y="126"/>
                </a:moveTo>
                <a:lnTo>
                  <a:pt x="0" y="0"/>
                </a:lnTo>
              </a:path>
            </a:pathLst>
          </a:custGeom>
          <a:ln w="9525">
            <a:solidFill>
              <a:srgbClr val="1F252C"/>
            </a:solidFill>
          </a:ln>
        </p:spPr>
        <p:txBody>
          <a:bodyPr wrap="square" lIns="0" tIns="0" rIns="0" bIns="0" rtlCol="0"/>
          <a:lstStyle/>
          <a:p/>
        </p:txBody>
      </p:sp>
      <p:sp>
        <p:nvSpPr>
          <p:cNvPr id="33" name="object 33" descr=""/>
          <p:cNvSpPr/>
          <p:nvPr/>
        </p:nvSpPr>
        <p:spPr>
          <a:xfrm>
            <a:off x="6864434" y="5810249"/>
            <a:ext cx="170180" cy="0"/>
          </a:xfrm>
          <a:custGeom>
            <a:avLst/>
            <a:gdLst/>
            <a:ahLst/>
            <a:cxnLst/>
            <a:rect l="l" t="t" r="r" b="b"/>
            <a:pathLst>
              <a:path w="127635" h="0">
                <a:moveTo>
                  <a:pt x="127126" y="0"/>
                </a:moveTo>
                <a:lnTo>
                  <a:pt x="0" y="0"/>
                </a:lnTo>
              </a:path>
            </a:pathLst>
          </a:custGeom>
          <a:ln w="9525">
            <a:solidFill>
              <a:srgbClr val="1F252C"/>
            </a:solidFill>
          </a:ln>
        </p:spPr>
        <p:txBody>
          <a:bodyPr wrap="square" lIns="0" tIns="0" rIns="0" bIns="0" rtlCol="0"/>
          <a:lstStyle/>
          <a:p/>
        </p:txBody>
      </p:sp>
      <p:pic>
        <p:nvPicPr>
          <p:cNvPr id="34" name="object 34" descr=""/>
          <p:cNvPicPr/>
          <p:nvPr/>
        </p:nvPicPr>
        <p:blipFill>
          <a:blip r:embed="R4afa5619c2db4f76" cstate="print"/>
          <a:stretch>
            <a:fillRect/>
          </a:stretch>
        </p:blipFill>
        <p:spPr>
          <a:xfrm>
            <a:off x="150957" y="6266301"/>
            <a:ext cx="1056982" cy="446793"/>
          </a:xfrm>
          <a:prstGeom prst="rect">
            <a:avLst/>
          </a:prstGeom>
        </p:spPr>
      </p:pic>
      <p:sp>
        <p:nvSpPr>
          <p:cNvPr id="35" name="object 35" descr=""/>
          <p:cNvSpPr txBox="1">
            <a:spLocks noGrp="1"/>
          </p:cNvSpPr>
          <p:nvPr>
            <p:ph type="sldNum" idx="7" sz="quarter"/>
          </p:nvPr>
        </p:nvSpPr>
        <p:spPr>
          <a:prstGeom prst="rect"/>
        </p:spPr>
        <p:txBody>
          <a:bodyPr wrap="square" lIns="0" tIns="14604" rIns="0" bIns="0" rtlCol="0" vert="horz">
            <a:spAutoFit/>
          </a:bodyPr>
          <a:lstStyle/>
          <a:p>
            <a:pPr marL="31750">
              <a:lnSpc>
                <a:spcPct val="100000"/>
              </a:lnSpc>
              <a:spcBef>
                <a:spcPts val="114"/>
              </a:spcBef>
            </a:pPr>
            <a:r>
              <a:rPr dirty="0" spc="125"/>
              <a:t>61</a:t>
            </a:r>
          </a:p>
        </p:txBody>
      </p:sp>
      <p:sp>
        <p:nvSpPr>
          <p:cNvPr id="36" name="object 36"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29f28b6932514f2a" cstate="print"/>
          <a:stretch>
            <a:fillRect/>
          </a:stretch>
        </p:blipFill>
        <p:spPr>
          <a:xfrm>
            <a:off x="150957" y="6266301"/>
            <a:ext cx="1056982" cy="446793"/>
          </a:xfrm>
          <a:prstGeom prst="rect">
            <a:avLst/>
          </a:prstGeom>
        </p:spPr>
      </p:pic>
      <p:pic>
        <p:nvPicPr>
          <p:cNvPr id="3" name="object 3"/>
          <p:cNvPicPr/>
          <p:nvPr/>
        </p:nvPicPr>
        <p:blipFill>
          <a:blip r:embed="R8c2325677a8f4665" cstate="print"/>
          <a:stretch>
            <a:fillRect/>
          </a:stretch>
        </p:blipFill>
        <p:spPr>
          <a:xfrm>
            <a:off x="4737100" y="800100"/>
            <a:ext cx="6539884" cy="4830022"/>
          </a:xfrm>
          <a:prstGeom prst="rect">
            <a:avLst/>
          </a:prstGeom>
        </p:spPr>
      </p:pic>
      <p:pic>
        <p:nvPicPr>
          <p:cNvPr id="4" name="object 4" descr=""/>
          <p:cNvPicPr/>
          <p:nvPr/>
        </p:nvPicPr>
        <p:blipFill>
          <a:blip r:embed="R066de5a2c4174df7" cstate="print"/>
          <a:stretch>
            <a:fillRect/>
          </a:stretch>
        </p:blipFill>
        <p:spPr>
          <a:xfrm>
            <a:off x="965200" y="762000"/>
            <a:ext cx="2921000" cy="5156200"/>
          </a:xfrm>
          <a:prstGeom prst="rect">
            <a:avLst/>
          </a:prstGeom>
        </p:spPr>
      </p:pic>
      <p:sp>
        <p:nvSpPr>
          <p:cNvPr id="5" name="object 5" descr=""/>
          <p:cNvSpPr txBox="1">
            <a:spLocks noGrp="1"/>
          </p:cNvSpPr>
          <p:nvPr>
            <p:ph type="sldNum" idx="7" sz="quarter"/>
          </p:nvPr>
        </p:nvSpPr>
        <p:spPr>
          <a:prstGeom prst="rect"/>
        </p:spPr>
        <p:txBody>
          <a:bodyPr wrap="square" lIns="0" tIns="14604" rIns="0" bIns="0" rtlCol="0" vert="horz">
            <a:spAutoFit/>
          </a:bodyPr>
          <a:lstStyle/>
          <a:p>
            <a:pPr marL="31750">
              <a:lnSpc>
                <a:spcPct val="100000"/>
              </a:lnSpc>
              <a:spcBef>
                <a:spcPts val="114"/>
              </a:spcBef>
            </a:pPr>
            <a:r>
              <a:rPr dirty="0" spc="125"/>
              <a:t>62</a:t>
            </a:r>
          </a:p>
        </p:txBody>
      </p:sp>
      <p:sp>
        <p:nvSpPr>
          <p:cNvPr id="6" name="object 6"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b623a93706bf4d1b" cstate="print"/>
          <a:stretch>
            <a:fillRect/>
          </a:stretch>
        </p:blipFill>
        <p:spPr>
          <a:xfrm>
            <a:off x="150957" y="6266301"/>
            <a:ext cx="1056982" cy="446793"/>
          </a:xfrm>
          <a:prstGeom prst="rect">
            <a:avLst/>
          </a:prstGeom>
        </p:spPr>
      </p:pic>
      <p:pic>
        <p:nvPicPr>
          <p:cNvPr id="3" name="object 3" descr=""/>
          <p:cNvPicPr/>
          <p:nvPr/>
        </p:nvPicPr>
        <p:blipFill>
          <a:blip r:embed="R5da181d666e343a0" cstate="print"/>
          <a:stretch>
            <a:fillRect/>
          </a:stretch>
        </p:blipFill>
        <p:spPr>
          <a:xfrm>
            <a:off x="1547577" y="937998"/>
            <a:ext cx="9105912" cy="5018300"/>
          </a:xfrm>
          <a:prstGeom prst="rect">
            <a:avLst/>
          </a:prstGeom>
        </p:spPr>
      </p:pic>
      <p:sp>
        <p:nvSpPr>
          <p:cNvPr id="4" name="object 4" descr=""/>
          <p:cNvSpPr txBox="1">
            <a:spLocks noGrp="1"/>
          </p:cNvSpPr>
          <p:nvPr>
            <p:ph type="sldNum" idx="7" sz="quarter"/>
          </p:nvPr>
        </p:nvSpPr>
        <p:spPr>
          <a:prstGeom prst="rect"/>
        </p:spPr>
        <p:txBody>
          <a:bodyPr wrap="square" lIns="0" tIns="14604" rIns="0" bIns="0" rtlCol="0" vert="horz">
            <a:spAutoFit/>
          </a:bodyPr>
          <a:lstStyle/>
          <a:p>
            <a:pPr marL="31750">
              <a:lnSpc>
                <a:spcPct val="100000"/>
              </a:lnSpc>
              <a:spcBef>
                <a:spcPts val="114"/>
              </a:spcBef>
            </a:pPr>
            <a:r>
              <a:rPr dirty="0" spc="125"/>
              <a:t>63</a:t>
            </a:r>
          </a:p>
        </p:txBody>
      </p:sp>
      <p:sp>
        <p:nvSpPr>
          <p:cNvPr id="5" name="object 5"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p:nvPr/>
        </p:nvSpPr>
        <p:spPr>
          <a:xfrm>
            <a:off x="11703134" y="5861049"/>
            <a:ext cx="0" cy="292946"/>
          </a:xfrm>
          <a:custGeom>
            <a:avLst/>
            <a:gdLst/>
            <a:ahLst/>
            <a:cxnLst/>
            <a:rect l="l" t="t" r="r" b="b"/>
            <a:pathLst>
              <a:path w="0" h="219710">
                <a:moveTo>
                  <a:pt x="0" y="0"/>
                </a:moveTo>
                <a:lnTo>
                  <a:pt x="0" y="219303"/>
                </a:lnTo>
              </a:path>
            </a:pathLst>
          </a:custGeom>
          <a:ln w="9525">
            <a:solidFill>
              <a:srgbClr val="1F252C"/>
            </a:solidFill>
          </a:ln>
        </p:spPr>
        <p:txBody>
          <a:bodyPr wrap="square" lIns="0" tIns="0" rIns="0" bIns="0" rtlCol="0"/>
          <a:lstStyle/>
          <a:p/>
        </p:txBody>
      </p:sp>
      <p:sp>
        <p:nvSpPr>
          <p:cNvPr id="3" name="object 3" descr=""/>
          <p:cNvSpPr/>
          <p:nvPr/>
        </p:nvSpPr>
        <p:spPr>
          <a:xfrm>
            <a:off x="5099134" y="2609934"/>
            <a:ext cx="1892300" cy="1892300"/>
          </a:xfrm>
          <a:custGeom>
            <a:avLst/>
            <a:gdLst/>
            <a:ahLst/>
            <a:cxnLst/>
            <a:rect l="l" t="t" r="r" b="b"/>
            <a:pathLst>
              <a:path w="1419225" h="1419225">
                <a:moveTo>
                  <a:pt x="0" y="709549"/>
                </a:moveTo>
                <a:lnTo>
                  <a:pt x="1636" y="660963"/>
                </a:lnTo>
                <a:lnTo>
                  <a:pt x="6476" y="613257"/>
                </a:lnTo>
                <a:lnTo>
                  <a:pt x="14413" y="566536"/>
                </a:lnTo>
                <a:lnTo>
                  <a:pt x="25342" y="520905"/>
                </a:lnTo>
                <a:lnTo>
                  <a:pt x="39157" y="476471"/>
                </a:lnTo>
                <a:lnTo>
                  <a:pt x="55753" y="433339"/>
                </a:lnTo>
                <a:lnTo>
                  <a:pt x="75023" y="391615"/>
                </a:lnTo>
                <a:lnTo>
                  <a:pt x="96863" y="351404"/>
                </a:lnTo>
                <a:lnTo>
                  <a:pt x="121166" y="312811"/>
                </a:lnTo>
                <a:lnTo>
                  <a:pt x="147828" y="275943"/>
                </a:lnTo>
                <a:lnTo>
                  <a:pt x="176742" y="240906"/>
                </a:lnTo>
                <a:lnTo>
                  <a:pt x="207803" y="207803"/>
                </a:lnTo>
                <a:lnTo>
                  <a:pt x="240906" y="176742"/>
                </a:lnTo>
                <a:lnTo>
                  <a:pt x="275943" y="147828"/>
                </a:lnTo>
                <a:lnTo>
                  <a:pt x="312811" y="121166"/>
                </a:lnTo>
                <a:lnTo>
                  <a:pt x="351404" y="96863"/>
                </a:lnTo>
                <a:lnTo>
                  <a:pt x="391615" y="75023"/>
                </a:lnTo>
                <a:lnTo>
                  <a:pt x="433339" y="55753"/>
                </a:lnTo>
                <a:lnTo>
                  <a:pt x="476471" y="39157"/>
                </a:lnTo>
                <a:lnTo>
                  <a:pt x="520905" y="25342"/>
                </a:lnTo>
                <a:lnTo>
                  <a:pt x="566536" y="14413"/>
                </a:lnTo>
                <a:lnTo>
                  <a:pt x="613257" y="6476"/>
                </a:lnTo>
                <a:lnTo>
                  <a:pt x="660963" y="1636"/>
                </a:lnTo>
                <a:lnTo>
                  <a:pt x="709549" y="0"/>
                </a:lnTo>
                <a:lnTo>
                  <a:pt x="758135" y="1636"/>
                </a:lnTo>
                <a:lnTo>
                  <a:pt x="805843" y="6476"/>
                </a:lnTo>
                <a:lnTo>
                  <a:pt x="852567" y="14413"/>
                </a:lnTo>
                <a:lnTo>
                  <a:pt x="898201" y="25342"/>
                </a:lnTo>
                <a:lnTo>
                  <a:pt x="942640" y="39157"/>
                </a:lnTo>
                <a:lnTo>
                  <a:pt x="985777" y="55753"/>
                </a:lnTo>
                <a:lnTo>
                  <a:pt x="1027508" y="75023"/>
                </a:lnTo>
                <a:lnTo>
                  <a:pt x="1067726" y="96863"/>
                </a:lnTo>
                <a:lnTo>
                  <a:pt x="1106326" y="121166"/>
                </a:lnTo>
                <a:lnTo>
                  <a:pt x="1143201" y="147828"/>
                </a:lnTo>
                <a:lnTo>
                  <a:pt x="1178247" y="176742"/>
                </a:lnTo>
                <a:lnTo>
                  <a:pt x="1211357" y="207803"/>
                </a:lnTo>
                <a:lnTo>
                  <a:pt x="1242426" y="240906"/>
                </a:lnTo>
                <a:lnTo>
                  <a:pt x="1271348" y="275943"/>
                </a:lnTo>
                <a:lnTo>
                  <a:pt x="1298017" y="312811"/>
                </a:lnTo>
                <a:lnTo>
                  <a:pt x="1322328" y="351404"/>
                </a:lnTo>
                <a:lnTo>
                  <a:pt x="1344175" y="391615"/>
                </a:lnTo>
                <a:lnTo>
                  <a:pt x="1363452" y="433339"/>
                </a:lnTo>
                <a:lnTo>
                  <a:pt x="1380053" y="476471"/>
                </a:lnTo>
                <a:lnTo>
                  <a:pt x="1393873" y="520905"/>
                </a:lnTo>
                <a:lnTo>
                  <a:pt x="1404806" y="566536"/>
                </a:lnTo>
                <a:lnTo>
                  <a:pt x="1412746" y="613257"/>
                </a:lnTo>
                <a:lnTo>
                  <a:pt x="1417587" y="660963"/>
                </a:lnTo>
                <a:lnTo>
                  <a:pt x="1419225" y="709549"/>
                </a:lnTo>
                <a:lnTo>
                  <a:pt x="1417587" y="758135"/>
                </a:lnTo>
                <a:lnTo>
                  <a:pt x="1412746" y="805843"/>
                </a:lnTo>
                <a:lnTo>
                  <a:pt x="1404806" y="852567"/>
                </a:lnTo>
                <a:lnTo>
                  <a:pt x="1393873" y="898201"/>
                </a:lnTo>
                <a:lnTo>
                  <a:pt x="1380053" y="942640"/>
                </a:lnTo>
                <a:lnTo>
                  <a:pt x="1363452" y="985777"/>
                </a:lnTo>
                <a:lnTo>
                  <a:pt x="1344175" y="1027508"/>
                </a:lnTo>
                <a:lnTo>
                  <a:pt x="1322328" y="1067726"/>
                </a:lnTo>
                <a:lnTo>
                  <a:pt x="1298017" y="1106326"/>
                </a:lnTo>
                <a:lnTo>
                  <a:pt x="1271348" y="1143201"/>
                </a:lnTo>
                <a:lnTo>
                  <a:pt x="1242426" y="1178247"/>
                </a:lnTo>
                <a:lnTo>
                  <a:pt x="1211357" y="1211357"/>
                </a:lnTo>
                <a:lnTo>
                  <a:pt x="1178247" y="1242426"/>
                </a:lnTo>
                <a:lnTo>
                  <a:pt x="1143201" y="1271348"/>
                </a:lnTo>
                <a:lnTo>
                  <a:pt x="1106326" y="1298017"/>
                </a:lnTo>
                <a:lnTo>
                  <a:pt x="1067726" y="1322328"/>
                </a:lnTo>
                <a:lnTo>
                  <a:pt x="1027508" y="1344175"/>
                </a:lnTo>
                <a:lnTo>
                  <a:pt x="985777" y="1363452"/>
                </a:lnTo>
                <a:lnTo>
                  <a:pt x="942640" y="1380053"/>
                </a:lnTo>
                <a:lnTo>
                  <a:pt x="898201" y="1393873"/>
                </a:lnTo>
                <a:lnTo>
                  <a:pt x="852567" y="1404806"/>
                </a:lnTo>
                <a:lnTo>
                  <a:pt x="805843" y="1412746"/>
                </a:lnTo>
                <a:lnTo>
                  <a:pt x="758135" y="1417587"/>
                </a:lnTo>
                <a:lnTo>
                  <a:pt x="709549" y="1419225"/>
                </a:lnTo>
                <a:lnTo>
                  <a:pt x="660963" y="1417587"/>
                </a:lnTo>
                <a:lnTo>
                  <a:pt x="613257" y="1412746"/>
                </a:lnTo>
                <a:lnTo>
                  <a:pt x="566536" y="1404806"/>
                </a:lnTo>
                <a:lnTo>
                  <a:pt x="520905" y="1393873"/>
                </a:lnTo>
                <a:lnTo>
                  <a:pt x="476471" y="1380053"/>
                </a:lnTo>
                <a:lnTo>
                  <a:pt x="433339" y="1363452"/>
                </a:lnTo>
                <a:lnTo>
                  <a:pt x="391615" y="1344175"/>
                </a:lnTo>
                <a:lnTo>
                  <a:pt x="351404" y="1322328"/>
                </a:lnTo>
                <a:lnTo>
                  <a:pt x="312811" y="1298017"/>
                </a:lnTo>
                <a:lnTo>
                  <a:pt x="275943" y="1271348"/>
                </a:lnTo>
                <a:lnTo>
                  <a:pt x="240906" y="1242426"/>
                </a:lnTo>
                <a:lnTo>
                  <a:pt x="207803" y="1211357"/>
                </a:lnTo>
                <a:lnTo>
                  <a:pt x="176742" y="1178247"/>
                </a:lnTo>
                <a:lnTo>
                  <a:pt x="147828" y="1143201"/>
                </a:lnTo>
                <a:lnTo>
                  <a:pt x="121166" y="1106326"/>
                </a:lnTo>
                <a:lnTo>
                  <a:pt x="96863" y="1067726"/>
                </a:lnTo>
                <a:lnTo>
                  <a:pt x="75023" y="1027508"/>
                </a:lnTo>
                <a:lnTo>
                  <a:pt x="55752" y="985777"/>
                </a:lnTo>
                <a:lnTo>
                  <a:pt x="39157" y="942640"/>
                </a:lnTo>
                <a:lnTo>
                  <a:pt x="25342" y="898201"/>
                </a:lnTo>
                <a:lnTo>
                  <a:pt x="14413" y="852567"/>
                </a:lnTo>
                <a:lnTo>
                  <a:pt x="6476" y="805843"/>
                </a:lnTo>
                <a:lnTo>
                  <a:pt x="1636" y="758135"/>
                </a:lnTo>
                <a:lnTo>
                  <a:pt x="0" y="709549"/>
                </a:lnTo>
                <a:close/>
              </a:path>
            </a:pathLst>
          </a:custGeom>
          <a:ln w="9525">
            <a:solidFill>
              <a:srgbClr val="1F252C"/>
            </a:solidFill>
          </a:ln>
        </p:spPr>
        <p:txBody>
          <a:bodyPr wrap="square" lIns="0" tIns="0" rIns="0" bIns="0" rtlCol="0"/>
          <a:lstStyle/>
          <a:p/>
        </p:txBody>
      </p:sp>
      <p:sp>
        <p:nvSpPr>
          <p:cNvPr id="4" name="object 4" descr=""/>
          <p:cNvSpPr txBox="1"/>
          <p:nvPr/>
        </p:nvSpPr>
        <p:spPr>
          <a:xfrm>
            <a:off x="5574792" y="3332902"/>
            <a:ext cx="952500" cy="400473"/>
          </a:xfrm>
          <a:prstGeom prst="rect">
            <a:avLst/>
          </a:prstGeom>
        </p:spPr>
        <p:txBody>
          <a:bodyPr wrap="square" lIns="0" tIns="12700" rIns="0" bIns="0" rtlCol="0" vert="horz">
            <a:spAutoFit/>
          </a:bodyPr>
          <a:lstStyle/>
          <a:p>
            <a:pPr marL="12700">
              <a:lnSpc>
                <a:spcPct val="100000"/>
              </a:lnSpc>
              <a:spcBef>
                <a:spcPts val="100"/>
              </a:spcBef>
            </a:pPr>
            <a:r>
              <a:rPr dirty="0" sz="2400" spc="125" b="1">
                <a:solidFill>
                  <a:srgbClr val="1F252C"/>
                </a:solidFill>
                <a:latin typeface="Century Gothic"/>
                <a:cs typeface="Century Gothic"/>
              </a:rPr>
              <a:t>SWOT</a:t>
            </a:r>
            <a:endParaRPr sz="2400">
              <a:latin typeface="Century Gothic"/>
              <a:cs typeface="Century Gothic"/>
            </a:endParaRPr>
          </a:p>
        </p:txBody>
      </p:sp>
      <p:sp>
        <p:nvSpPr>
          <p:cNvPr id="5" name="object 5" descr=""/>
          <p:cNvSpPr txBox="1"/>
          <p:nvPr/>
        </p:nvSpPr>
        <p:spPr>
          <a:xfrm>
            <a:off x="4991100" y="2514600"/>
            <a:ext cx="457200" cy="469900"/>
          </a:xfrm>
          <a:prstGeom prst="rect">
            <a:avLst/>
          </a:prstGeom>
          <a:solidFill>
            <a:srgbClr val="DFDFDF"/>
          </a:solidFill>
        </p:spPr>
        <p:txBody>
          <a:bodyPr wrap="square" lIns="0" tIns="26670" rIns="0" bIns="0" rtlCol="0" vert="horz">
            <a:spAutoFit/>
          </a:bodyPr>
          <a:lstStyle/>
          <a:p>
            <a:pPr marL="106045">
              <a:lnSpc>
                <a:spcPct val="100000"/>
              </a:lnSpc>
              <a:spcBef>
                <a:spcPts val="210"/>
              </a:spcBef>
            </a:pPr>
            <a:r>
              <a:rPr dirty="0" sz="2400" spc="80" b="1">
                <a:solidFill>
                  <a:srgbClr val="00AF50"/>
                </a:solidFill>
                <a:latin typeface="Century Gothic"/>
                <a:cs typeface="Century Gothic"/>
              </a:rPr>
              <a:t>S</a:t>
            </a:r>
            <a:endParaRPr sz="2400">
              <a:latin typeface="Century Gothic"/>
              <a:cs typeface="Century Gothic"/>
            </a:endParaRPr>
          </a:p>
        </p:txBody>
      </p:sp>
      <p:sp>
        <p:nvSpPr>
          <p:cNvPr id="6" name="object 6" descr=""/>
          <p:cNvSpPr txBox="1"/>
          <p:nvPr/>
        </p:nvSpPr>
        <p:spPr>
          <a:xfrm>
            <a:off x="6616700" y="2514600"/>
            <a:ext cx="469900" cy="469900"/>
          </a:xfrm>
          <a:prstGeom prst="rect">
            <a:avLst/>
          </a:prstGeom>
          <a:solidFill>
            <a:srgbClr val="DFDFDF"/>
          </a:solidFill>
        </p:spPr>
        <p:txBody>
          <a:bodyPr wrap="square" lIns="0" tIns="26670" rIns="0" bIns="0" rtlCol="0" vert="horz">
            <a:spAutoFit/>
          </a:bodyPr>
          <a:lstStyle/>
          <a:p>
            <a:pPr marL="64135">
              <a:lnSpc>
                <a:spcPct val="100000"/>
              </a:lnSpc>
              <a:spcBef>
                <a:spcPts val="210"/>
              </a:spcBef>
            </a:pPr>
            <a:r>
              <a:rPr dirty="0" sz="2400" spc="145" b="1">
                <a:solidFill>
                  <a:srgbClr val="EB6737"/>
                </a:solidFill>
                <a:latin typeface="Century Gothic"/>
                <a:cs typeface="Century Gothic"/>
              </a:rPr>
              <a:t>W</a:t>
            </a:r>
            <a:endParaRPr sz="2400">
              <a:latin typeface="Century Gothic"/>
              <a:cs typeface="Century Gothic"/>
            </a:endParaRPr>
          </a:p>
        </p:txBody>
      </p:sp>
      <p:sp>
        <p:nvSpPr>
          <p:cNvPr id="7" name="object 7" descr=""/>
          <p:cNvSpPr txBox="1"/>
          <p:nvPr/>
        </p:nvSpPr>
        <p:spPr>
          <a:xfrm>
            <a:off x="4991100" y="4064000"/>
            <a:ext cx="457200" cy="469900"/>
          </a:xfrm>
          <a:prstGeom prst="rect">
            <a:avLst/>
          </a:prstGeom>
          <a:solidFill>
            <a:srgbClr val="DFDFDF"/>
          </a:solidFill>
        </p:spPr>
        <p:txBody>
          <a:bodyPr wrap="square" lIns="0" tIns="26034" rIns="0" bIns="0" rtlCol="0" vert="horz">
            <a:spAutoFit/>
          </a:bodyPr>
          <a:lstStyle/>
          <a:p>
            <a:pPr marL="83820">
              <a:lnSpc>
                <a:spcPct val="100000"/>
              </a:lnSpc>
              <a:spcBef>
                <a:spcPts val="204"/>
              </a:spcBef>
            </a:pPr>
            <a:r>
              <a:rPr dirty="0" sz="2400" spc="-50" b="1">
                <a:solidFill>
                  <a:srgbClr val="006FC0"/>
                </a:solidFill>
                <a:latin typeface="Century Gothic"/>
                <a:cs typeface="Century Gothic"/>
              </a:rPr>
              <a:t>O</a:t>
            </a:r>
            <a:endParaRPr sz="2400">
              <a:latin typeface="Century Gothic"/>
              <a:cs typeface="Century Gothic"/>
            </a:endParaRPr>
          </a:p>
        </p:txBody>
      </p:sp>
      <p:sp>
        <p:nvSpPr>
          <p:cNvPr id="8" name="object 8" descr=""/>
          <p:cNvSpPr txBox="1"/>
          <p:nvPr/>
        </p:nvSpPr>
        <p:spPr>
          <a:xfrm>
            <a:off x="6604000" y="4064000"/>
            <a:ext cx="469900" cy="469900"/>
          </a:xfrm>
          <a:prstGeom prst="rect">
            <a:avLst/>
          </a:prstGeom>
          <a:solidFill>
            <a:srgbClr val="DFDFDF"/>
          </a:solidFill>
        </p:spPr>
        <p:txBody>
          <a:bodyPr wrap="square" lIns="0" tIns="26034" rIns="0" bIns="0" rtlCol="0" vert="horz">
            <a:spAutoFit/>
          </a:bodyPr>
          <a:lstStyle/>
          <a:p>
            <a:pPr marL="116205">
              <a:lnSpc>
                <a:spcPct val="100000"/>
              </a:lnSpc>
              <a:spcBef>
                <a:spcPts val="204"/>
              </a:spcBef>
            </a:pPr>
            <a:r>
              <a:rPr dirty="0" sz="2400" spc="265" b="1">
                <a:solidFill>
                  <a:srgbClr val="C00000"/>
                </a:solidFill>
                <a:latin typeface="Century Gothic"/>
                <a:cs typeface="Century Gothic"/>
              </a:rPr>
              <a:t>T</a:t>
            </a:r>
            <a:endParaRPr sz="2400">
              <a:latin typeface="Century Gothic"/>
              <a:cs typeface="Century Gothic"/>
            </a:endParaRPr>
          </a:p>
        </p:txBody>
      </p:sp>
      <p:sp>
        <p:nvSpPr>
          <p:cNvPr id="9" name="object 9" descr=""/>
          <p:cNvSpPr txBox="1"/>
          <p:nvPr/>
        </p:nvSpPr>
        <p:spPr>
          <a:xfrm>
            <a:off x="256864" y="1271093"/>
            <a:ext cx="431800" cy="1492673"/>
          </a:xfrm>
          <a:prstGeom prst="rect">
            <a:avLst/>
          </a:prstGeom>
        </p:spPr>
        <p:txBody>
          <a:bodyPr wrap="square" lIns="0" tIns="10795" rIns="0" bIns="0" rtlCol="0" vert="vert270">
            <a:spAutoFit/>
          </a:bodyPr>
          <a:lstStyle/>
          <a:p>
            <a:pPr marL="12700">
              <a:lnSpc>
                <a:spcPct val="100000"/>
              </a:lnSpc>
              <a:spcBef>
                <a:spcPts val="85"/>
              </a:spcBef>
            </a:pPr>
            <a:r>
              <a:rPr dirty="0" sz="2400" spc="65" b="1">
                <a:solidFill>
                  <a:srgbClr val="1F252C"/>
                </a:solidFill>
                <a:latin typeface="Century Gothic"/>
                <a:cs typeface="Century Gothic"/>
              </a:rPr>
              <a:t>Strengths</a:t>
            </a:r>
            <a:endParaRPr sz="2400">
              <a:latin typeface="Century Gothic"/>
              <a:cs typeface="Century Gothic"/>
            </a:endParaRPr>
          </a:p>
        </p:txBody>
      </p:sp>
      <p:sp>
        <p:nvSpPr>
          <p:cNvPr id="10" name="object 10" descr=""/>
          <p:cNvSpPr txBox="1"/>
          <p:nvPr/>
        </p:nvSpPr>
        <p:spPr>
          <a:xfrm>
            <a:off x="965200" y="630004"/>
            <a:ext cx="3771900" cy="2683085"/>
          </a:xfrm>
          <a:prstGeom prst="rect">
            <a:avLst/>
          </a:prstGeom>
        </p:spPr>
        <p:txBody>
          <a:bodyPr wrap="square" lIns="0" tIns="15875" rIns="0" bIns="0" rtlCol="0" vert="horz">
            <a:spAutoFit/>
          </a:bodyPr>
          <a:lstStyle/>
          <a:p>
            <a:pPr algn="r" marR="1156335">
              <a:lnSpc>
                <a:spcPct val="100000"/>
              </a:lnSpc>
              <a:spcBef>
                <a:spcPts val="125"/>
              </a:spcBef>
            </a:pPr>
            <a:r>
              <a:rPr dirty="0" sz="1066" spc="-60">
                <a:solidFill>
                  <a:srgbClr val="1F252C"/>
                </a:solidFill>
                <a:latin typeface="Arial Black"/>
                <a:cs typeface="Arial Black"/>
              </a:rPr>
              <a:t>Physical</a:t>
            </a:r>
            <a:r>
              <a:rPr dirty="0" sz="1066" spc="35">
                <a:solidFill>
                  <a:srgbClr val="1F252C"/>
                </a:solidFill>
                <a:latin typeface="Arial Black"/>
                <a:cs typeface="Arial Black"/>
              </a:rPr>
              <a:t> </a:t>
            </a:r>
            <a:r>
              <a:rPr dirty="0" sz="1066" spc="-70">
                <a:solidFill>
                  <a:srgbClr val="1F252C"/>
                </a:solidFill>
                <a:latin typeface="Arial Black"/>
                <a:cs typeface="Arial Black"/>
              </a:rPr>
              <a:t>Resilience</a:t>
            </a:r>
            <a:r>
              <a:rPr dirty="0" sz="1066" spc="-60">
                <a:solidFill>
                  <a:srgbClr val="1F252C"/>
                </a:solidFill>
                <a:latin typeface="Arial Black"/>
                <a:cs typeface="Arial Black"/>
              </a:rPr>
              <a:t> </a:t>
            </a:r>
            <a:r>
              <a:rPr dirty="0" sz="1066" spc="-65">
                <a:solidFill>
                  <a:srgbClr val="1F252C"/>
                </a:solidFill>
                <a:latin typeface="Arial Black"/>
                <a:cs typeface="Arial Black"/>
              </a:rPr>
              <a:t>+</a:t>
            </a:r>
            <a:r>
              <a:rPr dirty="0" sz="1066" spc="-35">
                <a:solidFill>
                  <a:srgbClr val="1F252C"/>
                </a:solidFill>
                <a:latin typeface="Arial Black"/>
                <a:cs typeface="Arial Black"/>
              </a:rPr>
              <a:t> </a:t>
            </a:r>
            <a:r>
              <a:rPr dirty="0" sz="1066" spc="-10">
                <a:solidFill>
                  <a:srgbClr val="1F252C"/>
                </a:solidFill>
                <a:latin typeface="Arial Black"/>
                <a:cs typeface="Arial Black"/>
              </a:rPr>
              <a:t>Mitigations</a:t>
            </a:r>
            <a:endParaRPr sz="1066">
              <a:latin typeface="Arial Black"/>
              <a:cs typeface="Arial Black"/>
            </a:endParaRPr>
          </a:p>
          <a:p>
            <a:pPr marL="298450" indent="-285750">
              <a:lnSpc>
                <a:spcPct val="100000"/>
              </a:lnSpc>
              <a:spcBef>
                <a:spcPts val="20"/>
              </a:spcBef>
              <a:buClr>
                <a:srgbClr val="000000"/>
              </a:buClr>
              <a:buFont typeface="Arial"/>
              <a:buChar char="•"/>
              <a:tabLst>
                <a:tab pos="298450" algn="l"/>
              </a:tabLst>
            </a:pPr>
            <a:r>
              <a:rPr dirty="0" sz="1066" spc="-20">
                <a:solidFill>
                  <a:srgbClr val="1F252C"/>
                </a:solidFill>
                <a:latin typeface="Lucida Sans"/>
                <a:cs typeface="Lucida Sans"/>
              </a:rPr>
              <a:t>Infrastructure</a:t>
            </a:r>
            <a:r>
              <a:rPr dirty="0" sz="1066" spc="55">
                <a:solidFill>
                  <a:srgbClr val="1F252C"/>
                </a:solidFill>
                <a:latin typeface="Lucida Sans"/>
                <a:cs typeface="Lucida Sans"/>
              </a:rPr>
              <a:t> </a:t>
            </a:r>
            <a:r>
              <a:rPr dirty="0" sz="1066" spc="-10">
                <a:solidFill>
                  <a:srgbClr val="1F252C"/>
                </a:solidFill>
                <a:latin typeface="Lucida Sans"/>
                <a:cs typeface="Lucida Sans"/>
              </a:rPr>
              <a:t>Hardening</a:t>
            </a:r>
            <a:endParaRPr sz="1066">
              <a:latin typeface="Lucida Sans"/>
              <a:cs typeface="Lucida Sans"/>
            </a:endParaRPr>
          </a:p>
          <a:p>
            <a:pPr marL="298450" indent="-285750">
              <a:lnSpc>
                <a:spcPts val="930"/>
              </a:lnSpc>
              <a:spcBef>
                <a:spcPts val="15"/>
              </a:spcBef>
              <a:buClr>
                <a:srgbClr val="000000"/>
              </a:buClr>
              <a:buFont typeface="Arial"/>
              <a:buChar char="•"/>
              <a:tabLst>
                <a:tab pos="298450" algn="l"/>
              </a:tabLst>
            </a:pPr>
            <a:r>
              <a:rPr dirty="0" sz="1066">
                <a:solidFill>
                  <a:srgbClr val="1F252C"/>
                </a:solidFill>
                <a:latin typeface="Lucida Sans"/>
                <a:cs typeface="Lucida Sans"/>
              </a:rPr>
              <a:t>Movement</a:t>
            </a:r>
            <a:r>
              <a:rPr dirty="0" sz="1066" spc="-25">
                <a:solidFill>
                  <a:srgbClr val="1F252C"/>
                </a:solidFill>
                <a:latin typeface="Lucida Sans"/>
                <a:cs typeface="Lucida Sans"/>
              </a:rPr>
              <a:t> </a:t>
            </a:r>
            <a:r>
              <a:rPr dirty="0" sz="1066" spc="-10">
                <a:solidFill>
                  <a:srgbClr val="1F252C"/>
                </a:solidFill>
                <a:latin typeface="Lucida Sans"/>
                <a:cs typeface="Lucida Sans"/>
              </a:rPr>
              <a:t>of</a:t>
            </a:r>
            <a:r>
              <a:rPr dirty="0" sz="1066" spc="-5">
                <a:solidFill>
                  <a:srgbClr val="1F252C"/>
                </a:solidFill>
                <a:latin typeface="Lucida Sans"/>
                <a:cs typeface="Lucida Sans"/>
              </a:rPr>
              <a:t> </a:t>
            </a:r>
            <a:r>
              <a:rPr dirty="0" sz="1066" spc="-30">
                <a:solidFill>
                  <a:srgbClr val="1F252C"/>
                </a:solidFill>
                <a:latin typeface="Lucida Sans"/>
                <a:cs typeface="Lucida Sans"/>
              </a:rPr>
              <a:t>critical</a:t>
            </a:r>
            <a:r>
              <a:rPr dirty="0" sz="1066" spc="-15">
                <a:solidFill>
                  <a:srgbClr val="1F252C"/>
                </a:solidFill>
                <a:latin typeface="Lucida Sans"/>
                <a:cs typeface="Lucida Sans"/>
              </a:rPr>
              <a:t> </a:t>
            </a:r>
            <a:r>
              <a:rPr dirty="0" sz="1066" spc="-25">
                <a:solidFill>
                  <a:srgbClr val="1F252C"/>
                </a:solidFill>
                <a:latin typeface="Lucida Sans"/>
                <a:cs typeface="Lucida Sans"/>
              </a:rPr>
              <a:t>equipment</a:t>
            </a:r>
            <a:r>
              <a:rPr dirty="0" sz="1066" spc="-20">
                <a:solidFill>
                  <a:srgbClr val="1F252C"/>
                </a:solidFill>
                <a:latin typeface="Lucida Sans"/>
                <a:cs typeface="Lucida Sans"/>
              </a:rPr>
              <a:t> </a:t>
            </a:r>
            <a:r>
              <a:rPr dirty="0" sz="1066">
                <a:solidFill>
                  <a:srgbClr val="1F252C"/>
                </a:solidFill>
                <a:latin typeface="Lucida Sans"/>
                <a:cs typeface="Lucida Sans"/>
              </a:rPr>
              <a:t>to</a:t>
            </a:r>
            <a:r>
              <a:rPr dirty="0" sz="1066" spc="-80">
                <a:solidFill>
                  <a:srgbClr val="1F252C"/>
                </a:solidFill>
                <a:latin typeface="Lucida Sans"/>
                <a:cs typeface="Lucida Sans"/>
              </a:rPr>
              <a:t> </a:t>
            </a:r>
            <a:r>
              <a:rPr dirty="0" sz="1066" spc="-20">
                <a:solidFill>
                  <a:srgbClr val="1F252C"/>
                </a:solidFill>
                <a:latin typeface="Lucida Sans"/>
                <a:cs typeface="Lucida Sans"/>
              </a:rPr>
              <a:t>emergency</a:t>
            </a:r>
            <a:r>
              <a:rPr dirty="0" sz="1066" spc="-65">
                <a:solidFill>
                  <a:srgbClr val="1F252C"/>
                </a:solidFill>
                <a:latin typeface="Lucida Sans"/>
                <a:cs typeface="Lucida Sans"/>
              </a:rPr>
              <a:t> </a:t>
            </a:r>
            <a:r>
              <a:rPr dirty="0" sz="1066" spc="-20">
                <a:solidFill>
                  <a:srgbClr val="1F252C"/>
                </a:solidFill>
                <a:latin typeface="Lucida Sans"/>
                <a:cs typeface="Lucida Sans"/>
              </a:rPr>
              <a:t>power</a:t>
            </a:r>
            <a:endParaRPr sz="1066">
              <a:latin typeface="Lucida Sans"/>
              <a:cs typeface="Lucida Sans"/>
            </a:endParaRPr>
          </a:p>
          <a:p>
            <a:pPr marL="298450" indent="-285750">
              <a:lnSpc>
                <a:spcPts val="930"/>
              </a:lnSpc>
              <a:buClr>
                <a:srgbClr val="000000"/>
              </a:buClr>
              <a:buFont typeface="Arial"/>
              <a:buChar char="•"/>
              <a:tabLst>
                <a:tab pos="298450" algn="l"/>
              </a:tabLst>
            </a:pPr>
            <a:r>
              <a:rPr dirty="0" sz="1066" spc="-25">
                <a:solidFill>
                  <a:srgbClr val="1F252C"/>
                </a:solidFill>
                <a:latin typeface="Lucida Sans"/>
                <a:cs typeface="Lucida Sans"/>
              </a:rPr>
              <a:t>Security</a:t>
            </a:r>
            <a:r>
              <a:rPr dirty="0" sz="1066" spc="-35">
                <a:solidFill>
                  <a:srgbClr val="1F252C"/>
                </a:solidFill>
                <a:latin typeface="Lucida Sans"/>
                <a:cs typeface="Lucida Sans"/>
              </a:rPr>
              <a:t> </a:t>
            </a:r>
            <a:r>
              <a:rPr dirty="0" sz="1066" spc="-10">
                <a:solidFill>
                  <a:srgbClr val="1F252C"/>
                </a:solidFill>
                <a:latin typeface="Lucida Sans"/>
                <a:cs typeface="Lucida Sans"/>
              </a:rPr>
              <a:t>Management</a:t>
            </a:r>
            <a:r>
              <a:rPr dirty="0" sz="1066" spc="30">
                <a:solidFill>
                  <a:srgbClr val="1F252C"/>
                </a:solidFill>
                <a:latin typeface="Lucida Sans"/>
                <a:cs typeface="Lucida Sans"/>
              </a:rPr>
              <a:t> </a:t>
            </a:r>
            <a:r>
              <a:rPr dirty="0" sz="1066">
                <a:solidFill>
                  <a:srgbClr val="1F252C"/>
                </a:solidFill>
                <a:latin typeface="Lucida Sans"/>
                <a:cs typeface="Lucida Sans"/>
              </a:rPr>
              <a:t>Plan</a:t>
            </a:r>
            <a:r>
              <a:rPr dirty="0" sz="1066" spc="-25">
                <a:solidFill>
                  <a:srgbClr val="1F252C"/>
                </a:solidFill>
                <a:latin typeface="Lucida Sans"/>
                <a:cs typeface="Lucida Sans"/>
              </a:rPr>
              <a:t> </a:t>
            </a:r>
            <a:r>
              <a:rPr dirty="0" sz="1066">
                <a:solidFill>
                  <a:srgbClr val="1F252C"/>
                </a:solidFill>
                <a:latin typeface="Lucida Sans"/>
                <a:cs typeface="Lucida Sans"/>
              </a:rPr>
              <a:t>–</a:t>
            </a:r>
            <a:r>
              <a:rPr dirty="0" sz="1066" spc="-10">
                <a:solidFill>
                  <a:srgbClr val="1F252C"/>
                </a:solidFill>
                <a:latin typeface="Lucida Sans"/>
                <a:cs typeface="Lucida Sans"/>
              </a:rPr>
              <a:t> </a:t>
            </a:r>
            <a:r>
              <a:rPr dirty="0" sz="1066" spc="-30">
                <a:solidFill>
                  <a:srgbClr val="1F252C"/>
                </a:solidFill>
                <a:latin typeface="Lucida Sans"/>
                <a:cs typeface="Lucida Sans"/>
              </a:rPr>
              <a:t>critical</a:t>
            </a:r>
            <a:r>
              <a:rPr dirty="0" sz="1066" spc="-50">
                <a:solidFill>
                  <a:srgbClr val="1F252C"/>
                </a:solidFill>
                <a:latin typeface="Lucida Sans"/>
                <a:cs typeface="Lucida Sans"/>
              </a:rPr>
              <a:t> </a:t>
            </a:r>
            <a:r>
              <a:rPr dirty="0" sz="1066" spc="-30">
                <a:solidFill>
                  <a:srgbClr val="1F252C"/>
                </a:solidFill>
                <a:latin typeface="Lucida Sans"/>
                <a:cs typeface="Lucida Sans"/>
              </a:rPr>
              <a:t>access</a:t>
            </a:r>
            <a:r>
              <a:rPr dirty="0" sz="1066">
                <a:solidFill>
                  <a:srgbClr val="1F252C"/>
                </a:solidFill>
                <a:latin typeface="Lucida Sans"/>
                <a:cs typeface="Lucida Sans"/>
              </a:rPr>
              <a:t> </a:t>
            </a:r>
            <a:r>
              <a:rPr dirty="0" sz="1066" spc="-10">
                <a:solidFill>
                  <a:srgbClr val="1F252C"/>
                </a:solidFill>
                <a:latin typeface="Lucida Sans"/>
                <a:cs typeface="Lucida Sans"/>
              </a:rPr>
              <a:t>control</a:t>
            </a:r>
            <a:endParaRPr sz="1066">
              <a:latin typeface="Lucida Sans"/>
              <a:cs typeface="Lucida Sans"/>
            </a:endParaRPr>
          </a:p>
          <a:p>
            <a:pPr marL="298450">
              <a:lnSpc>
                <a:spcPct val="100000"/>
              </a:lnSpc>
              <a:spcBef>
                <a:spcPts val="20"/>
              </a:spcBef>
            </a:pPr>
            <a:r>
              <a:rPr dirty="0" sz="1066" spc="-20">
                <a:solidFill>
                  <a:srgbClr val="1F252C"/>
                </a:solidFill>
                <a:latin typeface="Lucida Sans"/>
                <a:cs typeface="Lucida Sans"/>
              </a:rPr>
              <a:t>systems</a:t>
            </a:r>
            <a:r>
              <a:rPr dirty="0" sz="1066" spc="-15">
                <a:solidFill>
                  <a:srgbClr val="1F252C"/>
                </a:solidFill>
                <a:latin typeface="Lucida Sans"/>
                <a:cs typeface="Lucida Sans"/>
              </a:rPr>
              <a:t> </a:t>
            </a:r>
            <a:r>
              <a:rPr dirty="0" sz="1066" spc="-25">
                <a:solidFill>
                  <a:srgbClr val="1F252C"/>
                </a:solidFill>
                <a:latin typeface="Lucida Sans"/>
                <a:cs typeface="Lucida Sans"/>
              </a:rPr>
              <a:t>disruption</a:t>
            </a:r>
            <a:r>
              <a:rPr dirty="0" sz="1066" spc="30">
                <a:solidFill>
                  <a:srgbClr val="1F252C"/>
                </a:solidFill>
                <a:latin typeface="Lucida Sans"/>
                <a:cs typeface="Lucida Sans"/>
              </a:rPr>
              <a:t> </a:t>
            </a:r>
            <a:r>
              <a:rPr dirty="0" sz="1066" spc="-10">
                <a:solidFill>
                  <a:srgbClr val="1F252C"/>
                </a:solidFill>
                <a:latin typeface="Lucida Sans"/>
                <a:cs typeface="Lucida Sans"/>
              </a:rPr>
              <a:t>planning</a:t>
            </a:r>
            <a:endParaRPr sz="1066">
              <a:latin typeface="Lucida Sans"/>
              <a:cs typeface="Lucida Sans"/>
            </a:endParaRPr>
          </a:p>
          <a:p>
            <a:pPr marL="298450" indent="-285750">
              <a:lnSpc>
                <a:spcPct val="100000"/>
              </a:lnSpc>
              <a:spcBef>
                <a:spcPts val="15"/>
              </a:spcBef>
              <a:buClr>
                <a:srgbClr val="000000"/>
              </a:buClr>
              <a:buFont typeface="Arial"/>
              <a:buChar char="•"/>
              <a:tabLst>
                <a:tab pos="298450" algn="l"/>
              </a:tabLst>
            </a:pPr>
            <a:r>
              <a:rPr dirty="0" sz="1066" spc="-50">
                <a:solidFill>
                  <a:srgbClr val="00AF50"/>
                </a:solidFill>
                <a:latin typeface="Arial Black"/>
                <a:cs typeface="Arial Black"/>
              </a:rPr>
              <a:t>Significant</a:t>
            </a:r>
            <a:r>
              <a:rPr dirty="0" sz="1066" spc="15">
                <a:solidFill>
                  <a:srgbClr val="00AF50"/>
                </a:solidFill>
                <a:latin typeface="Arial Black"/>
                <a:cs typeface="Arial Black"/>
              </a:rPr>
              <a:t> </a:t>
            </a:r>
            <a:r>
              <a:rPr dirty="0" sz="1066" spc="-35">
                <a:solidFill>
                  <a:srgbClr val="00AF50"/>
                </a:solidFill>
                <a:latin typeface="Arial Black"/>
                <a:cs typeface="Arial Black"/>
              </a:rPr>
              <a:t>insulation</a:t>
            </a:r>
            <a:r>
              <a:rPr dirty="0" sz="1066" spc="-20">
                <a:solidFill>
                  <a:srgbClr val="00AF50"/>
                </a:solidFill>
                <a:latin typeface="Arial Black"/>
                <a:cs typeface="Arial Black"/>
              </a:rPr>
              <a:t> </a:t>
            </a:r>
            <a:r>
              <a:rPr dirty="0" sz="1066" spc="-40">
                <a:solidFill>
                  <a:srgbClr val="00AF50"/>
                </a:solidFill>
                <a:latin typeface="Arial Black"/>
                <a:cs typeface="Arial Black"/>
              </a:rPr>
              <a:t>improvements </a:t>
            </a:r>
            <a:r>
              <a:rPr dirty="0" sz="1066">
                <a:solidFill>
                  <a:srgbClr val="1F252C"/>
                </a:solidFill>
                <a:latin typeface="Lucida Sans"/>
                <a:cs typeface="Lucida Sans"/>
              </a:rPr>
              <a:t>have</a:t>
            </a:r>
            <a:r>
              <a:rPr dirty="0" sz="1066" spc="-5">
                <a:solidFill>
                  <a:srgbClr val="1F252C"/>
                </a:solidFill>
                <a:latin typeface="Lucida Sans"/>
                <a:cs typeface="Lucida Sans"/>
              </a:rPr>
              <a:t> </a:t>
            </a:r>
            <a:r>
              <a:rPr dirty="0" sz="1066" spc="-20">
                <a:solidFill>
                  <a:srgbClr val="1F252C"/>
                </a:solidFill>
                <a:latin typeface="Lucida Sans"/>
                <a:cs typeface="Lucida Sans"/>
              </a:rPr>
              <a:t>been</a:t>
            </a:r>
            <a:endParaRPr sz="1066">
              <a:latin typeface="Lucida Sans"/>
              <a:cs typeface="Lucida Sans"/>
            </a:endParaRPr>
          </a:p>
          <a:p>
            <a:pPr marL="298450">
              <a:lnSpc>
                <a:spcPct val="100000"/>
              </a:lnSpc>
              <a:spcBef>
                <a:spcPts val="15"/>
              </a:spcBef>
            </a:pPr>
            <a:r>
              <a:rPr dirty="0" sz="1066" spc="-10">
                <a:solidFill>
                  <a:srgbClr val="1F252C"/>
                </a:solidFill>
                <a:latin typeface="Lucida Sans"/>
                <a:cs typeface="Lucida Sans"/>
              </a:rPr>
              <a:t>conducted</a:t>
            </a:r>
            <a:endParaRPr sz="1066">
              <a:latin typeface="Lucida Sans"/>
              <a:cs typeface="Lucida Sans"/>
            </a:endParaRPr>
          </a:p>
          <a:p>
            <a:pPr marL="12700">
              <a:lnSpc>
                <a:spcPts val="930"/>
              </a:lnSpc>
              <a:spcBef>
                <a:spcPts val="620"/>
              </a:spcBef>
            </a:pPr>
            <a:r>
              <a:rPr dirty="0" sz="1066" spc="-35">
                <a:solidFill>
                  <a:srgbClr val="1F252C"/>
                </a:solidFill>
                <a:latin typeface="Arial Black"/>
                <a:cs typeface="Arial Black"/>
              </a:rPr>
              <a:t>Internal</a:t>
            </a:r>
            <a:r>
              <a:rPr dirty="0" sz="1066" spc="-20">
                <a:solidFill>
                  <a:srgbClr val="1F252C"/>
                </a:solidFill>
                <a:latin typeface="Arial Black"/>
                <a:cs typeface="Arial Black"/>
              </a:rPr>
              <a:t> </a:t>
            </a:r>
            <a:r>
              <a:rPr dirty="0" sz="1066" spc="-65">
                <a:solidFill>
                  <a:srgbClr val="1F252C"/>
                </a:solidFill>
                <a:latin typeface="Arial Black"/>
                <a:cs typeface="Arial Black"/>
              </a:rPr>
              <a:t>+</a:t>
            </a:r>
            <a:r>
              <a:rPr dirty="0" sz="1066" spc="-15">
                <a:solidFill>
                  <a:srgbClr val="1F252C"/>
                </a:solidFill>
                <a:latin typeface="Arial Black"/>
                <a:cs typeface="Arial Black"/>
              </a:rPr>
              <a:t> </a:t>
            </a:r>
            <a:r>
              <a:rPr dirty="0" sz="1066" spc="-50">
                <a:solidFill>
                  <a:srgbClr val="1F252C"/>
                </a:solidFill>
                <a:latin typeface="Arial Black"/>
                <a:cs typeface="Arial Black"/>
              </a:rPr>
              <a:t>External</a:t>
            </a:r>
            <a:r>
              <a:rPr dirty="0" sz="1066" spc="-20">
                <a:solidFill>
                  <a:srgbClr val="1F252C"/>
                </a:solidFill>
                <a:latin typeface="Arial Black"/>
                <a:cs typeface="Arial Black"/>
              </a:rPr>
              <a:t> </a:t>
            </a:r>
            <a:r>
              <a:rPr dirty="0" sz="1066" spc="-80">
                <a:solidFill>
                  <a:srgbClr val="1F252C"/>
                </a:solidFill>
                <a:latin typeface="Arial Black"/>
                <a:cs typeface="Arial Black"/>
              </a:rPr>
              <a:t>Agency</a:t>
            </a:r>
            <a:r>
              <a:rPr dirty="0" sz="1066" spc="-15">
                <a:solidFill>
                  <a:srgbClr val="1F252C"/>
                </a:solidFill>
                <a:latin typeface="Arial Black"/>
                <a:cs typeface="Arial Black"/>
              </a:rPr>
              <a:t> </a:t>
            </a:r>
            <a:r>
              <a:rPr dirty="0" sz="1066" spc="-10">
                <a:solidFill>
                  <a:srgbClr val="1F252C"/>
                </a:solidFill>
                <a:latin typeface="Arial Black"/>
                <a:cs typeface="Arial Black"/>
              </a:rPr>
              <a:t>Coordination</a:t>
            </a:r>
            <a:endParaRPr sz="1066">
              <a:latin typeface="Arial Black"/>
              <a:cs typeface="Arial Black"/>
            </a:endParaRPr>
          </a:p>
          <a:p>
            <a:pPr marL="183515" indent="-170815">
              <a:lnSpc>
                <a:spcPts val="930"/>
              </a:lnSpc>
              <a:buClr>
                <a:srgbClr val="000000"/>
              </a:buClr>
              <a:buFont typeface="Arial"/>
              <a:buChar char="•"/>
              <a:tabLst>
                <a:tab pos="183515" algn="l"/>
              </a:tabLst>
            </a:pPr>
            <a:r>
              <a:rPr dirty="0" sz="1066" spc="-40">
                <a:solidFill>
                  <a:srgbClr val="00AF50"/>
                </a:solidFill>
                <a:latin typeface="Arial Black"/>
                <a:cs typeface="Arial Black"/>
              </a:rPr>
              <a:t>Coordination</a:t>
            </a:r>
            <a:r>
              <a:rPr dirty="0" sz="1066" spc="-20">
                <a:solidFill>
                  <a:srgbClr val="00AF50"/>
                </a:solidFill>
                <a:latin typeface="Arial Black"/>
                <a:cs typeface="Arial Black"/>
              </a:rPr>
              <a:t> </a:t>
            </a:r>
            <a:r>
              <a:rPr dirty="0" sz="1066" spc="-30">
                <a:solidFill>
                  <a:srgbClr val="00AF50"/>
                </a:solidFill>
                <a:latin typeface="Arial Black"/>
                <a:cs typeface="Arial Black"/>
              </a:rPr>
              <a:t>with</a:t>
            </a:r>
            <a:r>
              <a:rPr dirty="0" sz="1066" spc="-15">
                <a:solidFill>
                  <a:srgbClr val="00AF50"/>
                </a:solidFill>
                <a:latin typeface="Arial Black"/>
                <a:cs typeface="Arial Black"/>
              </a:rPr>
              <a:t> </a:t>
            </a:r>
            <a:r>
              <a:rPr dirty="0" sz="1066" spc="-20">
                <a:solidFill>
                  <a:srgbClr val="00AF50"/>
                </a:solidFill>
                <a:latin typeface="Arial Black"/>
                <a:cs typeface="Arial Black"/>
              </a:rPr>
              <a:t>Metro</a:t>
            </a:r>
            <a:r>
              <a:rPr dirty="0" sz="1066" spc="20">
                <a:solidFill>
                  <a:srgbClr val="00AF50"/>
                </a:solidFill>
                <a:latin typeface="Arial Black"/>
                <a:cs typeface="Arial Black"/>
              </a:rPr>
              <a:t> </a:t>
            </a:r>
            <a:r>
              <a:rPr dirty="0" sz="1066" spc="-40">
                <a:solidFill>
                  <a:srgbClr val="00AF50"/>
                </a:solidFill>
                <a:latin typeface="Arial Black"/>
                <a:cs typeface="Arial Black"/>
              </a:rPr>
              <a:t>Detention</a:t>
            </a:r>
            <a:r>
              <a:rPr dirty="0" sz="1066" spc="-15">
                <a:solidFill>
                  <a:srgbClr val="00AF50"/>
                </a:solidFill>
                <a:latin typeface="Arial Black"/>
                <a:cs typeface="Arial Black"/>
              </a:rPr>
              <a:t> </a:t>
            </a:r>
            <a:r>
              <a:rPr dirty="0" sz="1066" spc="-50">
                <a:solidFill>
                  <a:srgbClr val="00AF50"/>
                </a:solidFill>
                <a:latin typeface="Arial Black"/>
                <a:cs typeface="Arial Black"/>
              </a:rPr>
              <a:t>Center</a:t>
            </a:r>
            <a:r>
              <a:rPr dirty="0" sz="1066" spc="-65">
                <a:solidFill>
                  <a:srgbClr val="00AF50"/>
                </a:solidFill>
                <a:latin typeface="Arial Black"/>
                <a:cs typeface="Arial Black"/>
              </a:rPr>
              <a:t> </a:t>
            </a:r>
            <a:r>
              <a:rPr dirty="0" sz="1066" spc="-30">
                <a:solidFill>
                  <a:srgbClr val="1F252C"/>
                </a:solidFill>
                <a:latin typeface="Lucida Sans"/>
                <a:cs typeface="Lucida Sans"/>
              </a:rPr>
              <a:t>+</a:t>
            </a:r>
            <a:r>
              <a:rPr dirty="0" sz="1066" spc="-10">
                <a:solidFill>
                  <a:srgbClr val="1F252C"/>
                </a:solidFill>
                <a:latin typeface="Lucida Sans"/>
                <a:cs typeface="Lucida Sans"/>
              </a:rPr>
              <a:t> </a:t>
            </a:r>
            <a:r>
              <a:rPr dirty="0" sz="1066" spc="-20">
                <a:solidFill>
                  <a:srgbClr val="1F252C"/>
                </a:solidFill>
                <a:latin typeface="Lucida Sans"/>
                <a:cs typeface="Lucida Sans"/>
              </a:rPr>
              <a:t>High-</a:t>
            </a:r>
            <a:endParaRPr sz="1066">
              <a:latin typeface="Lucida Sans"/>
              <a:cs typeface="Lucida Sans"/>
            </a:endParaRPr>
          </a:p>
          <a:p>
            <a:pPr marL="184150">
              <a:lnSpc>
                <a:spcPct val="100000"/>
              </a:lnSpc>
              <a:spcBef>
                <a:spcPts val="20"/>
              </a:spcBef>
            </a:pPr>
            <a:r>
              <a:rPr dirty="0" sz="1066" spc="-10">
                <a:solidFill>
                  <a:srgbClr val="1F252C"/>
                </a:solidFill>
                <a:latin typeface="Lucida Sans"/>
                <a:cs typeface="Lucida Sans"/>
              </a:rPr>
              <a:t>Profile</a:t>
            </a:r>
            <a:r>
              <a:rPr dirty="0" sz="1066" spc="-35">
                <a:solidFill>
                  <a:srgbClr val="1F252C"/>
                </a:solidFill>
                <a:latin typeface="Lucida Sans"/>
                <a:cs typeface="Lucida Sans"/>
              </a:rPr>
              <a:t> </a:t>
            </a:r>
            <a:r>
              <a:rPr dirty="0" sz="1066">
                <a:solidFill>
                  <a:srgbClr val="1F252C"/>
                </a:solidFill>
                <a:latin typeface="Lucida Sans"/>
                <a:cs typeface="Lucida Sans"/>
              </a:rPr>
              <a:t>Inmate</a:t>
            </a:r>
            <a:r>
              <a:rPr dirty="0" sz="1066" spc="-110">
                <a:solidFill>
                  <a:srgbClr val="1F252C"/>
                </a:solidFill>
                <a:latin typeface="Lucida Sans"/>
                <a:cs typeface="Lucida Sans"/>
              </a:rPr>
              <a:t> </a:t>
            </a:r>
            <a:r>
              <a:rPr dirty="0" sz="1066" spc="-25">
                <a:solidFill>
                  <a:srgbClr val="1F252C"/>
                </a:solidFill>
                <a:latin typeface="Lucida Sans"/>
                <a:cs typeface="Lucida Sans"/>
              </a:rPr>
              <a:t>Contingency</a:t>
            </a:r>
            <a:r>
              <a:rPr dirty="0" sz="1066" spc="20">
                <a:solidFill>
                  <a:srgbClr val="1F252C"/>
                </a:solidFill>
                <a:latin typeface="Lucida Sans"/>
                <a:cs typeface="Lucida Sans"/>
              </a:rPr>
              <a:t> </a:t>
            </a:r>
            <a:r>
              <a:rPr dirty="0" sz="1066" spc="-20">
                <a:solidFill>
                  <a:srgbClr val="1F252C"/>
                </a:solidFill>
                <a:latin typeface="Lucida Sans"/>
                <a:cs typeface="Lucida Sans"/>
              </a:rPr>
              <a:t>Plan</a:t>
            </a:r>
            <a:endParaRPr sz="1066">
              <a:latin typeface="Lucida Sans"/>
              <a:cs typeface="Lucida Sans"/>
            </a:endParaRPr>
          </a:p>
          <a:p>
            <a:pPr marL="183515" indent="-170815">
              <a:lnSpc>
                <a:spcPct val="100000"/>
              </a:lnSpc>
              <a:spcBef>
                <a:spcPts val="15"/>
              </a:spcBef>
              <a:buClr>
                <a:srgbClr val="000000"/>
              </a:buClr>
              <a:buFont typeface="Arial"/>
              <a:buChar char="•"/>
              <a:tabLst>
                <a:tab pos="183515" algn="l"/>
              </a:tabLst>
            </a:pPr>
            <a:r>
              <a:rPr dirty="0" sz="1066" spc="-20">
                <a:solidFill>
                  <a:srgbClr val="1F252C"/>
                </a:solidFill>
                <a:latin typeface="Lucida Sans"/>
                <a:cs typeface="Lucida Sans"/>
              </a:rPr>
              <a:t>Continued</a:t>
            </a:r>
            <a:r>
              <a:rPr dirty="0" sz="1066" spc="20">
                <a:solidFill>
                  <a:srgbClr val="1F252C"/>
                </a:solidFill>
                <a:latin typeface="Lucida Sans"/>
                <a:cs typeface="Lucida Sans"/>
              </a:rPr>
              <a:t> </a:t>
            </a:r>
            <a:r>
              <a:rPr dirty="0" sz="1066" spc="-25">
                <a:solidFill>
                  <a:srgbClr val="1F252C"/>
                </a:solidFill>
                <a:latin typeface="Lucida Sans"/>
                <a:cs typeface="Lucida Sans"/>
              </a:rPr>
              <a:t>monitoring</a:t>
            </a:r>
            <a:r>
              <a:rPr dirty="0" sz="1066">
                <a:solidFill>
                  <a:srgbClr val="1F252C"/>
                </a:solidFill>
                <a:latin typeface="Lucida Sans"/>
                <a:cs typeface="Lucida Sans"/>
              </a:rPr>
              <a:t> </a:t>
            </a:r>
            <a:r>
              <a:rPr dirty="0" sz="1066" spc="-25">
                <a:solidFill>
                  <a:srgbClr val="1F252C"/>
                </a:solidFill>
                <a:latin typeface="Lucida Sans"/>
                <a:cs typeface="Lucida Sans"/>
              </a:rPr>
              <a:t>by</a:t>
            </a:r>
            <a:r>
              <a:rPr dirty="0" sz="1066" spc="-45">
                <a:solidFill>
                  <a:srgbClr val="1F252C"/>
                </a:solidFill>
                <a:latin typeface="Lucida Sans"/>
                <a:cs typeface="Lucida Sans"/>
              </a:rPr>
              <a:t> </a:t>
            </a:r>
            <a:r>
              <a:rPr dirty="0" sz="1066">
                <a:solidFill>
                  <a:srgbClr val="1F252C"/>
                </a:solidFill>
                <a:latin typeface="Lucida Sans"/>
                <a:cs typeface="Lucida Sans"/>
              </a:rPr>
              <a:t>the</a:t>
            </a:r>
            <a:r>
              <a:rPr dirty="0" sz="1066" spc="-85">
                <a:solidFill>
                  <a:srgbClr val="1F252C"/>
                </a:solidFill>
                <a:latin typeface="Lucida Sans"/>
                <a:cs typeface="Lucida Sans"/>
              </a:rPr>
              <a:t> </a:t>
            </a:r>
            <a:r>
              <a:rPr dirty="0" sz="1066" spc="-50">
                <a:solidFill>
                  <a:srgbClr val="00AF50"/>
                </a:solidFill>
                <a:latin typeface="Arial Black"/>
                <a:cs typeface="Arial Black"/>
              </a:rPr>
              <a:t>Watch</a:t>
            </a:r>
            <a:r>
              <a:rPr dirty="0" sz="1066" spc="-30">
                <a:solidFill>
                  <a:srgbClr val="00AF50"/>
                </a:solidFill>
                <a:latin typeface="Arial Black"/>
                <a:cs typeface="Arial Black"/>
              </a:rPr>
              <a:t> </a:t>
            </a:r>
            <a:r>
              <a:rPr dirty="0" sz="1066" spc="-50">
                <a:solidFill>
                  <a:srgbClr val="00AF50"/>
                </a:solidFill>
                <a:latin typeface="Arial Black"/>
                <a:cs typeface="Arial Black"/>
              </a:rPr>
              <a:t>Center</a:t>
            </a:r>
            <a:r>
              <a:rPr dirty="0" sz="1066" spc="-35">
                <a:solidFill>
                  <a:srgbClr val="00AF50"/>
                </a:solidFill>
                <a:latin typeface="Arial Black"/>
                <a:cs typeface="Arial Black"/>
              </a:rPr>
              <a:t> </a:t>
            </a:r>
            <a:r>
              <a:rPr dirty="0" sz="1066" spc="-10">
                <a:solidFill>
                  <a:srgbClr val="1F252C"/>
                </a:solidFill>
                <a:latin typeface="Lucida Sans"/>
                <a:cs typeface="Lucida Sans"/>
              </a:rPr>
              <a:t>enhances</a:t>
            </a:r>
            <a:endParaRPr sz="1066">
              <a:latin typeface="Lucida Sans"/>
              <a:cs typeface="Lucida Sans"/>
            </a:endParaRPr>
          </a:p>
          <a:p>
            <a:pPr marL="184150">
              <a:lnSpc>
                <a:spcPct val="100000"/>
              </a:lnSpc>
              <a:spcBef>
                <a:spcPts val="15"/>
              </a:spcBef>
            </a:pPr>
            <a:r>
              <a:rPr dirty="0" sz="1066" spc="-20">
                <a:solidFill>
                  <a:srgbClr val="1F252C"/>
                </a:solidFill>
                <a:latin typeface="Lucida Sans"/>
                <a:cs typeface="Lucida Sans"/>
              </a:rPr>
              <a:t>situational</a:t>
            </a:r>
            <a:r>
              <a:rPr dirty="0" sz="1066" spc="-80">
                <a:solidFill>
                  <a:srgbClr val="1F252C"/>
                </a:solidFill>
                <a:latin typeface="Lucida Sans"/>
                <a:cs typeface="Lucida Sans"/>
              </a:rPr>
              <a:t> </a:t>
            </a:r>
            <a:r>
              <a:rPr dirty="0" sz="1066">
                <a:solidFill>
                  <a:srgbClr val="1F252C"/>
                </a:solidFill>
                <a:latin typeface="Lucida Sans"/>
                <a:cs typeface="Lucida Sans"/>
              </a:rPr>
              <a:t>awareness</a:t>
            </a:r>
            <a:r>
              <a:rPr dirty="0" sz="1066" spc="-40">
                <a:solidFill>
                  <a:srgbClr val="1F252C"/>
                </a:solidFill>
                <a:latin typeface="Lucida Sans"/>
                <a:cs typeface="Lucida Sans"/>
              </a:rPr>
              <a:t> </a:t>
            </a:r>
            <a:r>
              <a:rPr dirty="0" sz="1066" spc="-10">
                <a:solidFill>
                  <a:srgbClr val="1F252C"/>
                </a:solidFill>
                <a:latin typeface="Lucida Sans"/>
                <a:cs typeface="Lucida Sans"/>
              </a:rPr>
              <a:t>of</a:t>
            </a:r>
            <a:r>
              <a:rPr dirty="0" sz="1066" spc="5">
                <a:solidFill>
                  <a:srgbClr val="1F252C"/>
                </a:solidFill>
                <a:latin typeface="Lucida Sans"/>
                <a:cs typeface="Lucida Sans"/>
              </a:rPr>
              <a:t> </a:t>
            </a:r>
            <a:r>
              <a:rPr dirty="0" sz="1066" spc="-10">
                <a:solidFill>
                  <a:srgbClr val="1F252C"/>
                </a:solidFill>
                <a:latin typeface="Lucida Sans"/>
                <a:cs typeface="Lucida Sans"/>
              </a:rPr>
              <a:t>incidents</a:t>
            </a:r>
            <a:endParaRPr sz="1066">
              <a:latin typeface="Lucida Sans"/>
              <a:cs typeface="Lucida Sans"/>
            </a:endParaRPr>
          </a:p>
          <a:p>
            <a:pPr marL="12700">
              <a:lnSpc>
                <a:spcPts val="930"/>
              </a:lnSpc>
              <a:spcBef>
                <a:spcPts val="620"/>
              </a:spcBef>
            </a:pPr>
            <a:r>
              <a:rPr dirty="0" sz="1066" spc="-50">
                <a:solidFill>
                  <a:srgbClr val="1F252C"/>
                </a:solidFill>
                <a:latin typeface="Arial Black"/>
                <a:cs typeface="Arial Black"/>
              </a:rPr>
              <a:t>Climate</a:t>
            </a:r>
            <a:r>
              <a:rPr dirty="0" sz="1066" spc="-60">
                <a:solidFill>
                  <a:srgbClr val="1F252C"/>
                </a:solidFill>
                <a:latin typeface="Arial Black"/>
                <a:cs typeface="Arial Black"/>
              </a:rPr>
              <a:t> </a:t>
            </a:r>
            <a:r>
              <a:rPr dirty="0" sz="1066" spc="-20">
                <a:solidFill>
                  <a:srgbClr val="1F252C"/>
                </a:solidFill>
                <a:latin typeface="Arial Black"/>
                <a:cs typeface="Arial Black"/>
              </a:rPr>
              <a:t>and</a:t>
            </a:r>
            <a:r>
              <a:rPr dirty="0" sz="1066" spc="-15">
                <a:solidFill>
                  <a:srgbClr val="1F252C"/>
                </a:solidFill>
                <a:latin typeface="Arial Black"/>
                <a:cs typeface="Arial Black"/>
              </a:rPr>
              <a:t> </a:t>
            </a:r>
            <a:r>
              <a:rPr dirty="0" sz="1066" spc="-10">
                <a:solidFill>
                  <a:srgbClr val="1F252C"/>
                </a:solidFill>
                <a:latin typeface="Arial Black"/>
                <a:cs typeface="Arial Black"/>
              </a:rPr>
              <a:t>Sustainability</a:t>
            </a:r>
            <a:endParaRPr sz="1066">
              <a:latin typeface="Arial Black"/>
              <a:cs typeface="Arial Black"/>
            </a:endParaRPr>
          </a:p>
          <a:p>
            <a:pPr marL="183515" indent="-170815">
              <a:lnSpc>
                <a:spcPts val="930"/>
              </a:lnSpc>
              <a:buClr>
                <a:srgbClr val="000000"/>
              </a:buClr>
              <a:buFont typeface="Arial"/>
              <a:buChar char="•"/>
              <a:tabLst>
                <a:tab pos="183515" algn="l"/>
              </a:tabLst>
            </a:pPr>
            <a:r>
              <a:rPr dirty="0" sz="1066">
                <a:solidFill>
                  <a:srgbClr val="1F252C"/>
                </a:solidFill>
                <a:latin typeface="Lucida Sans"/>
                <a:cs typeface="Lucida Sans"/>
              </a:rPr>
              <a:t>Green</a:t>
            </a:r>
            <a:r>
              <a:rPr dirty="0" sz="1066" spc="25">
                <a:solidFill>
                  <a:srgbClr val="1F252C"/>
                </a:solidFill>
                <a:latin typeface="Lucida Sans"/>
                <a:cs typeface="Lucida Sans"/>
              </a:rPr>
              <a:t> </a:t>
            </a:r>
            <a:r>
              <a:rPr dirty="0" sz="1066" spc="-20">
                <a:solidFill>
                  <a:srgbClr val="1F252C"/>
                </a:solidFill>
                <a:latin typeface="Lucida Sans"/>
                <a:cs typeface="Lucida Sans"/>
              </a:rPr>
              <a:t>Infrastructure</a:t>
            </a:r>
            <a:r>
              <a:rPr dirty="0" sz="1066" spc="-90">
                <a:solidFill>
                  <a:srgbClr val="1F252C"/>
                </a:solidFill>
                <a:latin typeface="Lucida Sans"/>
                <a:cs typeface="Lucida Sans"/>
              </a:rPr>
              <a:t> </a:t>
            </a:r>
            <a:r>
              <a:rPr dirty="0" sz="1066" spc="-10">
                <a:solidFill>
                  <a:srgbClr val="1F252C"/>
                </a:solidFill>
                <a:latin typeface="Lucida Sans"/>
                <a:cs typeface="Lucida Sans"/>
              </a:rPr>
              <a:t>development</a:t>
            </a:r>
            <a:r>
              <a:rPr dirty="0" sz="1066" spc="20">
                <a:solidFill>
                  <a:srgbClr val="1F252C"/>
                </a:solidFill>
                <a:latin typeface="Lucida Sans"/>
                <a:cs typeface="Lucida Sans"/>
              </a:rPr>
              <a:t> </a:t>
            </a:r>
            <a:r>
              <a:rPr dirty="0" sz="1066">
                <a:solidFill>
                  <a:srgbClr val="1F252C"/>
                </a:solidFill>
                <a:latin typeface="Lucida Sans"/>
                <a:cs typeface="Lucida Sans"/>
              </a:rPr>
              <a:t>on</a:t>
            </a:r>
            <a:r>
              <a:rPr dirty="0" sz="1066" spc="-60">
                <a:solidFill>
                  <a:srgbClr val="1F252C"/>
                </a:solidFill>
                <a:latin typeface="Lucida Sans"/>
                <a:cs typeface="Lucida Sans"/>
              </a:rPr>
              <a:t> </a:t>
            </a:r>
            <a:r>
              <a:rPr dirty="0" sz="1066" spc="-10">
                <a:solidFill>
                  <a:srgbClr val="1F252C"/>
                </a:solidFill>
                <a:latin typeface="Lucida Sans"/>
                <a:cs typeface="Lucida Sans"/>
              </a:rPr>
              <a:t>campuses,</a:t>
            </a:r>
            <a:endParaRPr sz="1066">
              <a:latin typeface="Lucida Sans"/>
              <a:cs typeface="Lucida Sans"/>
            </a:endParaRPr>
          </a:p>
          <a:p>
            <a:pPr algn="r" marR="1141730">
              <a:lnSpc>
                <a:spcPct val="100000"/>
              </a:lnSpc>
              <a:spcBef>
                <a:spcPts val="20"/>
              </a:spcBef>
            </a:pPr>
            <a:r>
              <a:rPr dirty="0" sz="1066" spc="-50">
                <a:solidFill>
                  <a:srgbClr val="00AF50"/>
                </a:solidFill>
                <a:latin typeface="Arial Black"/>
                <a:cs typeface="Arial Black"/>
              </a:rPr>
              <a:t>managing</a:t>
            </a:r>
            <a:r>
              <a:rPr dirty="0" sz="1066" spc="-5">
                <a:solidFill>
                  <a:srgbClr val="00AF50"/>
                </a:solidFill>
                <a:latin typeface="Arial Black"/>
                <a:cs typeface="Arial Black"/>
              </a:rPr>
              <a:t> </a:t>
            </a:r>
            <a:r>
              <a:rPr dirty="0" sz="1066" spc="-40">
                <a:solidFill>
                  <a:srgbClr val="00AF50"/>
                </a:solidFill>
                <a:latin typeface="Arial Black"/>
                <a:cs typeface="Arial Black"/>
              </a:rPr>
              <a:t>stormwater</a:t>
            </a:r>
            <a:r>
              <a:rPr dirty="0" sz="1066" spc="20">
                <a:solidFill>
                  <a:srgbClr val="00AF50"/>
                </a:solidFill>
                <a:latin typeface="Arial Black"/>
                <a:cs typeface="Arial Black"/>
              </a:rPr>
              <a:t> </a:t>
            </a:r>
            <a:r>
              <a:rPr dirty="0" sz="1066" spc="-10">
                <a:solidFill>
                  <a:srgbClr val="00AF50"/>
                </a:solidFill>
                <a:latin typeface="Arial Black"/>
                <a:cs typeface="Arial Black"/>
              </a:rPr>
              <a:t>runoff</a:t>
            </a:r>
            <a:endParaRPr sz="1066">
              <a:latin typeface="Arial Black"/>
              <a:cs typeface="Arial Black"/>
            </a:endParaRPr>
          </a:p>
        </p:txBody>
      </p:sp>
      <p:sp>
        <p:nvSpPr>
          <p:cNvPr id="11" name="object 11" descr=""/>
          <p:cNvSpPr/>
          <p:nvPr/>
        </p:nvSpPr>
        <p:spPr>
          <a:xfrm>
            <a:off x="958849" y="3498934"/>
            <a:ext cx="3406986" cy="0"/>
          </a:xfrm>
          <a:custGeom>
            <a:avLst/>
            <a:gdLst/>
            <a:ahLst/>
            <a:cxnLst/>
            <a:rect l="l" t="t" r="r" b="b"/>
            <a:pathLst>
              <a:path w="2555240" h="0">
                <a:moveTo>
                  <a:pt x="0" y="0"/>
                </a:moveTo>
                <a:lnTo>
                  <a:pt x="2555049" y="0"/>
                </a:lnTo>
              </a:path>
            </a:pathLst>
          </a:custGeom>
          <a:ln w="9525">
            <a:solidFill>
              <a:srgbClr val="1F252C"/>
            </a:solidFill>
          </a:ln>
        </p:spPr>
        <p:txBody>
          <a:bodyPr wrap="square" lIns="0" tIns="0" rIns="0" bIns="0" rtlCol="0"/>
          <a:lstStyle/>
          <a:p/>
        </p:txBody>
      </p:sp>
      <p:sp>
        <p:nvSpPr>
          <p:cNvPr id="12" name="object 12" descr=""/>
          <p:cNvSpPr txBox="1"/>
          <p:nvPr/>
        </p:nvSpPr>
        <p:spPr>
          <a:xfrm>
            <a:off x="256017" y="3724649"/>
            <a:ext cx="431800" cy="2114126"/>
          </a:xfrm>
          <a:prstGeom prst="rect">
            <a:avLst/>
          </a:prstGeom>
        </p:spPr>
        <p:txBody>
          <a:bodyPr wrap="square" lIns="0" tIns="10795" rIns="0" bIns="0" rtlCol="0" vert="vert270">
            <a:spAutoFit/>
          </a:bodyPr>
          <a:lstStyle/>
          <a:p>
            <a:pPr marL="12700">
              <a:lnSpc>
                <a:spcPct val="100000"/>
              </a:lnSpc>
              <a:spcBef>
                <a:spcPts val="85"/>
              </a:spcBef>
            </a:pPr>
            <a:r>
              <a:rPr dirty="0" sz="2400" spc="-10" b="1">
                <a:solidFill>
                  <a:srgbClr val="1F252C"/>
                </a:solidFill>
                <a:latin typeface="Century Gothic"/>
                <a:cs typeface="Century Gothic"/>
              </a:rPr>
              <a:t>Opportunities</a:t>
            </a:r>
            <a:endParaRPr sz="2400">
              <a:latin typeface="Century Gothic"/>
              <a:cs typeface="Century Gothic"/>
            </a:endParaRPr>
          </a:p>
        </p:txBody>
      </p:sp>
      <p:sp>
        <p:nvSpPr>
          <p:cNvPr id="13" name="object 13" descr=""/>
          <p:cNvSpPr txBox="1"/>
          <p:nvPr/>
        </p:nvSpPr>
        <p:spPr>
          <a:xfrm>
            <a:off x="954192" y="3677496"/>
            <a:ext cx="4047066" cy="1118446"/>
          </a:xfrm>
          <a:prstGeom prst="rect">
            <a:avLst/>
          </a:prstGeom>
        </p:spPr>
        <p:txBody>
          <a:bodyPr wrap="square" lIns="0" tIns="15875" rIns="0" bIns="0" rtlCol="0" vert="horz">
            <a:spAutoFit/>
          </a:bodyPr>
          <a:lstStyle/>
          <a:p>
            <a:pPr marL="12700">
              <a:lnSpc>
                <a:spcPct val="100000"/>
              </a:lnSpc>
              <a:spcBef>
                <a:spcPts val="125"/>
              </a:spcBef>
            </a:pPr>
            <a:r>
              <a:rPr dirty="0" sz="1066" spc="-60">
                <a:solidFill>
                  <a:srgbClr val="1F252C"/>
                </a:solidFill>
                <a:latin typeface="Arial Black"/>
                <a:cs typeface="Arial Black"/>
              </a:rPr>
              <a:t>Physical</a:t>
            </a:r>
            <a:r>
              <a:rPr dirty="0" sz="1066" spc="35">
                <a:solidFill>
                  <a:srgbClr val="1F252C"/>
                </a:solidFill>
                <a:latin typeface="Arial Black"/>
                <a:cs typeface="Arial Black"/>
              </a:rPr>
              <a:t> </a:t>
            </a:r>
            <a:r>
              <a:rPr dirty="0" sz="1066" spc="-70">
                <a:solidFill>
                  <a:srgbClr val="1F252C"/>
                </a:solidFill>
                <a:latin typeface="Arial Black"/>
                <a:cs typeface="Arial Black"/>
              </a:rPr>
              <a:t>Resilience</a:t>
            </a:r>
            <a:r>
              <a:rPr dirty="0" sz="1066" spc="-60">
                <a:solidFill>
                  <a:srgbClr val="1F252C"/>
                </a:solidFill>
                <a:latin typeface="Arial Black"/>
                <a:cs typeface="Arial Black"/>
              </a:rPr>
              <a:t> </a:t>
            </a:r>
            <a:r>
              <a:rPr dirty="0" sz="1066" spc="-65">
                <a:solidFill>
                  <a:srgbClr val="1F252C"/>
                </a:solidFill>
                <a:latin typeface="Arial Black"/>
                <a:cs typeface="Arial Black"/>
              </a:rPr>
              <a:t>+</a:t>
            </a:r>
            <a:r>
              <a:rPr dirty="0" sz="1066" spc="-35">
                <a:solidFill>
                  <a:srgbClr val="1F252C"/>
                </a:solidFill>
                <a:latin typeface="Arial Black"/>
                <a:cs typeface="Arial Black"/>
              </a:rPr>
              <a:t> </a:t>
            </a:r>
            <a:r>
              <a:rPr dirty="0" sz="1066" spc="-10">
                <a:solidFill>
                  <a:srgbClr val="1F252C"/>
                </a:solidFill>
                <a:latin typeface="Arial Black"/>
                <a:cs typeface="Arial Black"/>
              </a:rPr>
              <a:t>Mitigations</a:t>
            </a:r>
            <a:endParaRPr sz="1066">
              <a:latin typeface="Arial Black"/>
              <a:cs typeface="Arial Black"/>
            </a:endParaRPr>
          </a:p>
          <a:p>
            <a:pPr marL="183515" indent="-170815">
              <a:lnSpc>
                <a:spcPct val="100000"/>
              </a:lnSpc>
              <a:spcBef>
                <a:spcPts val="20"/>
              </a:spcBef>
              <a:buClr>
                <a:srgbClr val="000000"/>
              </a:buClr>
              <a:buFont typeface="Arial"/>
              <a:buChar char="•"/>
              <a:tabLst>
                <a:tab pos="183515" algn="l"/>
              </a:tabLst>
            </a:pPr>
            <a:r>
              <a:rPr dirty="0" sz="1066" spc="-60">
                <a:solidFill>
                  <a:srgbClr val="006FC0"/>
                </a:solidFill>
                <a:latin typeface="Arial Black"/>
                <a:cs typeface="Arial Black"/>
              </a:rPr>
              <a:t>Enhancing</a:t>
            </a:r>
            <a:r>
              <a:rPr dirty="0" sz="1066" spc="-20">
                <a:solidFill>
                  <a:srgbClr val="006FC0"/>
                </a:solidFill>
                <a:latin typeface="Arial Black"/>
                <a:cs typeface="Arial Black"/>
              </a:rPr>
              <a:t> </a:t>
            </a:r>
            <a:r>
              <a:rPr dirty="0" sz="1066" spc="-50">
                <a:solidFill>
                  <a:srgbClr val="006FC0"/>
                </a:solidFill>
                <a:latin typeface="Arial Black"/>
                <a:cs typeface="Arial Black"/>
              </a:rPr>
              <a:t>preparedness</a:t>
            </a:r>
            <a:r>
              <a:rPr dirty="0" sz="1066" spc="-40">
                <a:solidFill>
                  <a:srgbClr val="006FC0"/>
                </a:solidFill>
                <a:latin typeface="Arial Black"/>
                <a:cs typeface="Arial Black"/>
              </a:rPr>
              <a:t> </a:t>
            </a:r>
            <a:r>
              <a:rPr dirty="0" sz="1066" spc="-45">
                <a:solidFill>
                  <a:srgbClr val="006FC0"/>
                </a:solidFill>
                <a:latin typeface="Arial Black"/>
                <a:cs typeface="Arial Black"/>
              </a:rPr>
              <a:t>towards</a:t>
            </a:r>
            <a:r>
              <a:rPr dirty="0" sz="1066" spc="-40">
                <a:solidFill>
                  <a:srgbClr val="006FC0"/>
                </a:solidFill>
                <a:latin typeface="Arial Black"/>
                <a:cs typeface="Arial Black"/>
              </a:rPr>
              <a:t> </a:t>
            </a:r>
            <a:r>
              <a:rPr dirty="0" sz="1066">
                <a:solidFill>
                  <a:srgbClr val="006FC0"/>
                </a:solidFill>
                <a:latin typeface="Arial Black"/>
                <a:cs typeface="Arial Black"/>
              </a:rPr>
              <a:t>a</a:t>
            </a:r>
            <a:r>
              <a:rPr dirty="0" sz="1066" spc="30">
                <a:solidFill>
                  <a:srgbClr val="006FC0"/>
                </a:solidFill>
                <a:latin typeface="Arial Black"/>
                <a:cs typeface="Arial Black"/>
              </a:rPr>
              <a:t> </a:t>
            </a:r>
            <a:r>
              <a:rPr dirty="0" sz="1066" spc="-45">
                <a:solidFill>
                  <a:srgbClr val="006FC0"/>
                </a:solidFill>
                <a:latin typeface="Arial Black"/>
                <a:cs typeface="Arial Black"/>
              </a:rPr>
              <a:t>large-</a:t>
            </a:r>
            <a:r>
              <a:rPr dirty="0" sz="1066" spc="-70">
                <a:solidFill>
                  <a:srgbClr val="006FC0"/>
                </a:solidFill>
                <a:latin typeface="Arial Black"/>
                <a:cs typeface="Arial Black"/>
              </a:rPr>
              <a:t>scale</a:t>
            </a:r>
            <a:r>
              <a:rPr dirty="0" sz="1066" spc="-45">
                <a:solidFill>
                  <a:srgbClr val="006FC0"/>
                </a:solidFill>
                <a:latin typeface="Arial Black"/>
                <a:cs typeface="Arial Black"/>
              </a:rPr>
              <a:t> </a:t>
            </a:r>
            <a:r>
              <a:rPr dirty="0" sz="1066" spc="-10">
                <a:solidFill>
                  <a:srgbClr val="006FC0"/>
                </a:solidFill>
                <a:latin typeface="Arial Black"/>
                <a:cs typeface="Arial Black"/>
              </a:rPr>
              <a:t>blackout</a:t>
            </a:r>
            <a:endParaRPr sz="1066">
              <a:latin typeface="Arial Black"/>
              <a:cs typeface="Arial Black"/>
            </a:endParaRPr>
          </a:p>
          <a:p>
            <a:pPr marL="183515" indent="-170815">
              <a:lnSpc>
                <a:spcPct val="100000"/>
              </a:lnSpc>
              <a:spcBef>
                <a:spcPts val="15"/>
              </a:spcBef>
              <a:buClr>
                <a:srgbClr val="000000"/>
              </a:buClr>
              <a:buFont typeface="Arial"/>
              <a:buChar char="•"/>
              <a:tabLst>
                <a:tab pos="183515" algn="l"/>
              </a:tabLst>
            </a:pPr>
            <a:r>
              <a:rPr dirty="0" sz="1066" spc="-20">
                <a:solidFill>
                  <a:srgbClr val="1F252C"/>
                </a:solidFill>
                <a:latin typeface="Lucida Sans"/>
                <a:cs typeface="Lucida Sans"/>
              </a:rPr>
              <a:t>Increased</a:t>
            </a:r>
            <a:r>
              <a:rPr dirty="0" sz="1066" spc="-30">
                <a:solidFill>
                  <a:srgbClr val="1F252C"/>
                </a:solidFill>
                <a:latin typeface="Lucida Sans"/>
                <a:cs typeface="Lucida Sans"/>
              </a:rPr>
              <a:t> </a:t>
            </a:r>
            <a:r>
              <a:rPr dirty="0" sz="1066" spc="-20">
                <a:solidFill>
                  <a:srgbClr val="1F252C"/>
                </a:solidFill>
                <a:latin typeface="Lucida Sans"/>
                <a:cs typeface="Lucida Sans"/>
              </a:rPr>
              <a:t>preparedness</a:t>
            </a:r>
            <a:r>
              <a:rPr dirty="0" sz="1066" spc="15">
                <a:solidFill>
                  <a:srgbClr val="1F252C"/>
                </a:solidFill>
                <a:latin typeface="Lucida Sans"/>
                <a:cs typeface="Lucida Sans"/>
              </a:rPr>
              <a:t> </a:t>
            </a:r>
            <a:r>
              <a:rPr dirty="0" sz="1066">
                <a:solidFill>
                  <a:srgbClr val="1F252C"/>
                </a:solidFill>
                <a:latin typeface="Lucida Sans"/>
                <a:cs typeface="Lucida Sans"/>
              </a:rPr>
              <a:t>towards</a:t>
            </a:r>
            <a:r>
              <a:rPr dirty="0" sz="1066" spc="15">
                <a:solidFill>
                  <a:srgbClr val="1F252C"/>
                </a:solidFill>
                <a:latin typeface="Lucida Sans"/>
                <a:cs typeface="Lucida Sans"/>
              </a:rPr>
              <a:t> </a:t>
            </a:r>
            <a:r>
              <a:rPr dirty="0" sz="1066" spc="-20">
                <a:solidFill>
                  <a:srgbClr val="1F252C"/>
                </a:solidFill>
                <a:latin typeface="Lucida Sans"/>
                <a:cs typeface="Lucida Sans"/>
              </a:rPr>
              <a:t>sustained</a:t>
            </a:r>
            <a:r>
              <a:rPr dirty="0" sz="1066" spc="-30">
                <a:solidFill>
                  <a:srgbClr val="1F252C"/>
                </a:solidFill>
                <a:latin typeface="Lucida Sans"/>
                <a:cs typeface="Lucida Sans"/>
              </a:rPr>
              <a:t> </a:t>
            </a:r>
            <a:r>
              <a:rPr dirty="0" sz="1066" spc="-20">
                <a:solidFill>
                  <a:srgbClr val="1F252C"/>
                </a:solidFill>
                <a:latin typeface="Lucida Sans"/>
                <a:cs typeface="Lucida Sans"/>
              </a:rPr>
              <a:t>winds</a:t>
            </a:r>
            <a:endParaRPr sz="1066">
              <a:latin typeface="Lucida Sans"/>
              <a:cs typeface="Lucida Sans"/>
            </a:endParaRPr>
          </a:p>
          <a:p>
            <a:pPr marL="12700">
              <a:lnSpc>
                <a:spcPct val="100000"/>
              </a:lnSpc>
              <a:spcBef>
                <a:spcPts val="545"/>
              </a:spcBef>
            </a:pPr>
            <a:r>
              <a:rPr dirty="0" sz="1066" spc="-60">
                <a:solidFill>
                  <a:srgbClr val="1F252C"/>
                </a:solidFill>
                <a:latin typeface="Arial Black"/>
                <a:cs typeface="Arial Black"/>
              </a:rPr>
              <a:t>IT,</a:t>
            </a:r>
            <a:r>
              <a:rPr dirty="0" sz="1066" spc="-25">
                <a:solidFill>
                  <a:srgbClr val="1F252C"/>
                </a:solidFill>
                <a:latin typeface="Arial Black"/>
                <a:cs typeface="Arial Black"/>
              </a:rPr>
              <a:t> </a:t>
            </a:r>
            <a:r>
              <a:rPr dirty="0" sz="1066" spc="-75">
                <a:solidFill>
                  <a:srgbClr val="1F252C"/>
                </a:solidFill>
                <a:latin typeface="Arial Black"/>
                <a:cs typeface="Arial Black"/>
              </a:rPr>
              <a:t>Telecom</a:t>
            </a:r>
            <a:r>
              <a:rPr dirty="0" sz="1066" spc="-80">
                <a:solidFill>
                  <a:srgbClr val="1F252C"/>
                </a:solidFill>
                <a:latin typeface="Arial Black"/>
                <a:cs typeface="Arial Black"/>
              </a:rPr>
              <a:t> </a:t>
            </a:r>
            <a:r>
              <a:rPr dirty="0" sz="1066" spc="-20">
                <a:solidFill>
                  <a:srgbClr val="1F252C"/>
                </a:solidFill>
                <a:latin typeface="Arial Black"/>
                <a:cs typeface="Arial Black"/>
              </a:rPr>
              <a:t>and</a:t>
            </a:r>
            <a:r>
              <a:rPr dirty="0" sz="1066" spc="-5">
                <a:solidFill>
                  <a:srgbClr val="1F252C"/>
                </a:solidFill>
                <a:latin typeface="Arial Black"/>
                <a:cs typeface="Arial Black"/>
              </a:rPr>
              <a:t> </a:t>
            </a:r>
            <a:r>
              <a:rPr dirty="0" sz="1066" spc="-55">
                <a:solidFill>
                  <a:srgbClr val="1F252C"/>
                </a:solidFill>
                <a:latin typeface="Arial Black"/>
                <a:cs typeface="Arial Black"/>
              </a:rPr>
              <a:t>Cyber</a:t>
            </a:r>
            <a:r>
              <a:rPr dirty="0" sz="1066" spc="-95">
                <a:solidFill>
                  <a:srgbClr val="1F252C"/>
                </a:solidFill>
                <a:latin typeface="Arial Black"/>
                <a:cs typeface="Arial Black"/>
              </a:rPr>
              <a:t> </a:t>
            </a:r>
            <a:r>
              <a:rPr dirty="0" sz="1066" spc="-10">
                <a:solidFill>
                  <a:srgbClr val="1F252C"/>
                </a:solidFill>
                <a:latin typeface="Arial Black"/>
                <a:cs typeface="Arial Black"/>
              </a:rPr>
              <a:t>Resilience</a:t>
            </a:r>
            <a:endParaRPr sz="1066">
              <a:latin typeface="Arial Black"/>
              <a:cs typeface="Arial Black"/>
            </a:endParaRPr>
          </a:p>
          <a:p>
            <a:pPr marL="183515" indent="-170815">
              <a:lnSpc>
                <a:spcPct val="100000"/>
              </a:lnSpc>
              <a:spcBef>
                <a:spcPts val="15"/>
              </a:spcBef>
              <a:buClr>
                <a:srgbClr val="000000"/>
              </a:buClr>
              <a:buFont typeface="Arial"/>
              <a:buChar char="•"/>
              <a:tabLst>
                <a:tab pos="183515" algn="l"/>
              </a:tabLst>
            </a:pPr>
            <a:r>
              <a:rPr dirty="0" sz="1066" spc="-25">
                <a:solidFill>
                  <a:srgbClr val="1F252C"/>
                </a:solidFill>
                <a:latin typeface="Lucida Sans"/>
                <a:cs typeface="Lucida Sans"/>
              </a:rPr>
              <a:t>Targeted</a:t>
            </a:r>
            <a:r>
              <a:rPr dirty="0" sz="1066" spc="-50">
                <a:solidFill>
                  <a:srgbClr val="1F252C"/>
                </a:solidFill>
                <a:latin typeface="Lucida Sans"/>
                <a:cs typeface="Lucida Sans"/>
              </a:rPr>
              <a:t> </a:t>
            </a:r>
            <a:r>
              <a:rPr dirty="0" sz="1066" spc="-30">
                <a:solidFill>
                  <a:srgbClr val="1F252C"/>
                </a:solidFill>
                <a:latin typeface="Lucida Sans"/>
                <a:cs typeface="Lucida Sans"/>
              </a:rPr>
              <a:t>exercises</a:t>
            </a:r>
            <a:r>
              <a:rPr dirty="0" sz="1066" spc="-5">
                <a:solidFill>
                  <a:srgbClr val="1F252C"/>
                </a:solidFill>
                <a:latin typeface="Lucida Sans"/>
                <a:cs typeface="Lucida Sans"/>
              </a:rPr>
              <a:t> </a:t>
            </a:r>
            <a:r>
              <a:rPr dirty="0" sz="1066" spc="-25">
                <a:solidFill>
                  <a:srgbClr val="1F252C"/>
                </a:solidFill>
                <a:latin typeface="Lucida Sans"/>
                <a:cs typeface="Lucida Sans"/>
              </a:rPr>
              <a:t>regarding</a:t>
            </a:r>
            <a:r>
              <a:rPr dirty="0" sz="1066" spc="25">
                <a:solidFill>
                  <a:srgbClr val="1F252C"/>
                </a:solidFill>
                <a:latin typeface="Lucida Sans"/>
                <a:cs typeface="Lucida Sans"/>
              </a:rPr>
              <a:t> </a:t>
            </a:r>
            <a:r>
              <a:rPr dirty="0" sz="1066" spc="-40">
                <a:solidFill>
                  <a:srgbClr val="006FC0"/>
                </a:solidFill>
                <a:latin typeface="Arial Black"/>
                <a:cs typeface="Arial Black"/>
              </a:rPr>
              <a:t>data</a:t>
            </a:r>
            <a:r>
              <a:rPr dirty="0" sz="1066" spc="-60">
                <a:solidFill>
                  <a:srgbClr val="006FC0"/>
                </a:solidFill>
                <a:latin typeface="Arial Black"/>
                <a:cs typeface="Arial Black"/>
              </a:rPr>
              <a:t> </a:t>
            </a:r>
            <a:r>
              <a:rPr dirty="0" sz="1066" spc="-45">
                <a:solidFill>
                  <a:srgbClr val="006FC0"/>
                </a:solidFill>
                <a:latin typeface="Arial Black"/>
                <a:cs typeface="Arial Black"/>
              </a:rPr>
              <a:t>recovery</a:t>
            </a:r>
            <a:r>
              <a:rPr dirty="0" sz="1066" spc="-20">
                <a:solidFill>
                  <a:srgbClr val="006FC0"/>
                </a:solidFill>
                <a:latin typeface="Arial Black"/>
                <a:cs typeface="Arial Black"/>
              </a:rPr>
              <a:t> </a:t>
            </a:r>
            <a:r>
              <a:rPr dirty="0" sz="1066" spc="-10">
                <a:solidFill>
                  <a:srgbClr val="006FC0"/>
                </a:solidFill>
                <a:latin typeface="Arial Black"/>
                <a:cs typeface="Arial Black"/>
              </a:rPr>
              <a:t>strategies</a:t>
            </a:r>
            <a:endParaRPr sz="1066">
              <a:latin typeface="Arial Black"/>
              <a:cs typeface="Arial Black"/>
            </a:endParaRPr>
          </a:p>
          <a:p>
            <a:pPr marL="183515">
              <a:lnSpc>
                <a:spcPct val="100000"/>
              </a:lnSpc>
              <a:spcBef>
                <a:spcPts val="15"/>
              </a:spcBef>
            </a:pPr>
            <a:r>
              <a:rPr dirty="0" sz="1066" spc="-20">
                <a:solidFill>
                  <a:srgbClr val="1F252C"/>
                </a:solidFill>
                <a:latin typeface="Lucida Sans"/>
                <a:cs typeface="Lucida Sans"/>
              </a:rPr>
              <a:t>across</a:t>
            </a:r>
            <a:r>
              <a:rPr dirty="0" sz="1066" spc="-35">
                <a:solidFill>
                  <a:srgbClr val="1F252C"/>
                </a:solidFill>
                <a:latin typeface="Lucida Sans"/>
                <a:cs typeface="Lucida Sans"/>
              </a:rPr>
              <a:t> </a:t>
            </a:r>
            <a:r>
              <a:rPr dirty="0" sz="1066" spc="-30">
                <a:solidFill>
                  <a:srgbClr val="1F252C"/>
                </a:solidFill>
                <a:latin typeface="Lucida Sans"/>
                <a:cs typeface="Lucida Sans"/>
              </a:rPr>
              <a:t>IT</a:t>
            </a:r>
            <a:r>
              <a:rPr dirty="0" sz="1066" spc="-25">
                <a:solidFill>
                  <a:srgbClr val="1F252C"/>
                </a:solidFill>
                <a:latin typeface="Lucida Sans"/>
                <a:cs typeface="Lucida Sans"/>
              </a:rPr>
              <a:t> </a:t>
            </a:r>
            <a:r>
              <a:rPr dirty="0" sz="1066" spc="-10">
                <a:solidFill>
                  <a:srgbClr val="1F252C"/>
                </a:solidFill>
                <a:latin typeface="Lucida Sans"/>
                <a:cs typeface="Lucida Sans"/>
              </a:rPr>
              <a:t>platforms</a:t>
            </a:r>
            <a:endParaRPr sz="1066">
              <a:latin typeface="Lucida Sans"/>
              <a:cs typeface="Lucida Sans"/>
            </a:endParaRPr>
          </a:p>
        </p:txBody>
      </p:sp>
      <p:sp>
        <p:nvSpPr>
          <p:cNvPr id="14" name="object 14" descr=""/>
          <p:cNvSpPr txBox="1"/>
          <p:nvPr/>
        </p:nvSpPr>
        <p:spPr>
          <a:xfrm>
            <a:off x="954192" y="4759197"/>
            <a:ext cx="4146126" cy="1435946"/>
          </a:xfrm>
          <a:prstGeom prst="rect">
            <a:avLst/>
          </a:prstGeom>
        </p:spPr>
        <p:txBody>
          <a:bodyPr wrap="square" lIns="0" tIns="18415" rIns="0" bIns="0" rtlCol="0" vert="horz">
            <a:spAutoFit/>
          </a:bodyPr>
          <a:lstStyle/>
          <a:p>
            <a:pPr marL="183515" marR="31115" indent="-171450">
              <a:lnSpc>
                <a:spcPct val="97800"/>
              </a:lnSpc>
              <a:spcBef>
                <a:spcPts val="145"/>
              </a:spcBef>
              <a:buClr>
                <a:srgbClr val="000000"/>
              </a:buClr>
              <a:buFont typeface="Arial"/>
              <a:buChar char="•"/>
              <a:tabLst>
                <a:tab pos="183515" algn="l"/>
              </a:tabLst>
            </a:pPr>
            <a:r>
              <a:rPr dirty="0" sz="1066" spc="-65">
                <a:solidFill>
                  <a:srgbClr val="006FC0"/>
                </a:solidFill>
                <a:latin typeface="Arial Black"/>
                <a:cs typeface="Arial Black"/>
              </a:rPr>
              <a:t>Increased</a:t>
            </a:r>
            <a:r>
              <a:rPr dirty="0" sz="1066" spc="30">
                <a:solidFill>
                  <a:srgbClr val="006FC0"/>
                </a:solidFill>
                <a:latin typeface="Arial Black"/>
                <a:cs typeface="Arial Black"/>
              </a:rPr>
              <a:t> </a:t>
            </a:r>
            <a:r>
              <a:rPr dirty="0" sz="1066" spc="-50">
                <a:solidFill>
                  <a:srgbClr val="006FC0"/>
                </a:solidFill>
                <a:latin typeface="Arial Black"/>
                <a:cs typeface="Arial Black"/>
              </a:rPr>
              <a:t>transparency</a:t>
            </a:r>
            <a:r>
              <a:rPr dirty="0" sz="1066" spc="10">
                <a:solidFill>
                  <a:srgbClr val="006FC0"/>
                </a:solidFill>
                <a:latin typeface="Arial Black"/>
                <a:cs typeface="Arial Black"/>
              </a:rPr>
              <a:t> </a:t>
            </a:r>
            <a:r>
              <a:rPr dirty="0" sz="1066" spc="-25">
                <a:solidFill>
                  <a:srgbClr val="006FC0"/>
                </a:solidFill>
                <a:latin typeface="Arial Black"/>
                <a:cs typeface="Arial Black"/>
              </a:rPr>
              <a:t>and</a:t>
            </a:r>
            <a:r>
              <a:rPr dirty="0" sz="1066" spc="-70">
                <a:solidFill>
                  <a:srgbClr val="006FC0"/>
                </a:solidFill>
                <a:latin typeface="Arial Black"/>
                <a:cs typeface="Arial Black"/>
              </a:rPr>
              <a:t> </a:t>
            </a:r>
            <a:r>
              <a:rPr dirty="0" sz="1066" spc="-25">
                <a:solidFill>
                  <a:srgbClr val="006FC0"/>
                </a:solidFill>
                <a:latin typeface="Arial Black"/>
                <a:cs typeface="Arial Black"/>
              </a:rPr>
              <a:t>information</a:t>
            </a:r>
            <a:r>
              <a:rPr dirty="0" sz="1066" spc="10">
                <a:solidFill>
                  <a:srgbClr val="006FC0"/>
                </a:solidFill>
                <a:latin typeface="Arial Black"/>
                <a:cs typeface="Arial Black"/>
              </a:rPr>
              <a:t> </a:t>
            </a:r>
            <a:r>
              <a:rPr dirty="0" sz="1066" spc="-45">
                <a:solidFill>
                  <a:srgbClr val="006FC0"/>
                </a:solidFill>
                <a:latin typeface="Arial Black"/>
                <a:cs typeface="Arial Black"/>
              </a:rPr>
              <a:t>sharing</a:t>
            </a:r>
            <a:r>
              <a:rPr dirty="0" sz="1066" spc="15">
                <a:solidFill>
                  <a:srgbClr val="006FC0"/>
                </a:solidFill>
                <a:latin typeface="Arial Black"/>
                <a:cs typeface="Arial Black"/>
              </a:rPr>
              <a:t> </a:t>
            </a:r>
            <a:r>
              <a:rPr dirty="0" sz="1066" spc="-20">
                <a:solidFill>
                  <a:srgbClr val="006FC0"/>
                </a:solidFill>
                <a:latin typeface="Arial Black"/>
                <a:cs typeface="Arial Black"/>
              </a:rPr>
              <a:t>about </a:t>
            </a:r>
            <a:r>
              <a:rPr dirty="0" sz="1066" spc="-50">
                <a:solidFill>
                  <a:srgbClr val="006FC0"/>
                </a:solidFill>
                <a:latin typeface="Arial Black"/>
                <a:cs typeface="Arial Black"/>
              </a:rPr>
              <a:t>cyber</a:t>
            </a:r>
            <a:r>
              <a:rPr dirty="0" sz="1066" spc="-100">
                <a:solidFill>
                  <a:srgbClr val="006FC0"/>
                </a:solidFill>
                <a:latin typeface="Arial Black"/>
                <a:cs typeface="Arial Black"/>
              </a:rPr>
              <a:t> </a:t>
            </a:r>
            <a:r>
              <a:rPr dirty="0" sz="1066" spc="-50">
                <a:solidFill>
                  <a:srgbClr val="006FC0"/>
                </a:solidFill>
                <a:latin typeface="Arial Black"/>
                <a:cs typeface="Arial Black"/>
              </a:rPr>
              <a:t>security</a:t>
            </a:r>
            <a:r>
              <a:rPr dirty="0" sz="1066" spc="-30">
                <a:solidFill>
                  <a:srgbClr val="006FC0"/>
                </a:solidFill>
                <a:latin typeface="Arial Black"/>
                <a:cs typeface="Arial Black"/>
              </a:rPr>
              <a:t> </a:t>
            </a:r>
            <a:r>
              <a:rPr dirty="0" sz="1066" spc="-35">
                <a:solidFill>
                  <a:srgbClr val="006FC0"/>
                </a:solidFill>
                <a:latin typeface="Arial Black"/>
                <a:cs typeface="Arial Black"/>
              </a:rPr>
              <a:t>threats</a:t>
            </a:r>
            <a:r>
              <a:rPr dirty="0" sz="1066" spc="5">
                <a:solidFill>
                  <a:srgbClr val="006FC0"/>
                </a:solidFill>
                <a:latin typeface="Arial Black"/>
                <a:cs typeface="Arial Black"/>
              </a:rPr>
              <a:t> </a:t>
            </a:r>
            <a:r>
              <a:rPr dirty="0" sz="1066">
                <a:solidFill>
                  <a:srgbClr val="1F252C"/>
                </a:solidFill>
                <a:latin typeface="Lucida Sans"/>
                <a:cs typeface="Lucida Sans"/>
              </a:rPr>
              <a:t>to</a:t>
            </a:r>
            <a:r>
              <a:rPr dirty="0" sz="1066" spc="-55">
                <a:solidFill>
                  <a:srgbClr val="1F252C"/>
                </a:solidFill>
                <a:latin typeface="Lucida Sans"/>
                <a:cs typeface="Lucida Sans"/>
              </a:rPr>
              <a:t> </a:t>
            </a:r>
            <a:r>
              <a:rPr dirty="0" sz="1066" spc="-10">
                <a:solidFill>
                  <a:srgbClr val="1F252C"/>
                </a:solidFill>
                <a:latin typeface="Lucida Sans"/>
                <a:cs typeface="Lucida Sans"/>
              </a:rPr>
              <a:t>ensure </a:t>
            </a:r>
            <a:r>
              <a:rPr dirty="0" sz="1066" spc="-30">
                <a:solidFill>
                  <a:srgbClr val="1F252C"/>
                </a:solidFill>
                <a:latin typeface="Lucida Sans"/>
                <a:cs typeface="Lucida Sans"/>
              </a:rPr>
              <a:t>emergencies</a:t>
            </a:r>
            <a:r>
              <a:rPr dirty="0" sz="1066" spc="-15">
                <a:solidFill>
                  <a:srgbClr val="1F252C"/>
                </a:solidFill>
                <a:latin typeface="Lucida Sans"/>
                <a:cs typeface="Lucida Sans"/>
              </a:rPr>
              <a:t> </a:t>
            </a:r>
            <a:r>
              <a:rPr dirty="0" sz="1066">
                <a:solidFill>
                  <a:srgbClr val="1F252C"/>
                </a:solidFill>
                <a:latin typeface="Lucida Sans"/>
                <a:cs typeface="Lucida Sans"/>
              </a:rPr>
              <a:t>are</a:t>
            </a:r>
            <a:r>
              <a:rPr dirty="0" sz="1066" spc="-10">
                <a:solidFill>
                  <a:srgbClr val="1F252C"/>
                </a:solidFill>
                <a:latin typeface="Lucida Sans"/>
                <a:cs typeface="Lucida Sans"/>
              </a:rPr>
              <a:t> managed most</a:t>
            </a:r>
            <a:r>
              <a:rPr dirty="0" sz="1066" spc="-85">
                <a:solidFill>
                  <a:srgbClr val="1F252C"/>
                </a:solidFill>
                <a:latin typeface="Lucida Sans"/>
                <a:cs typeface="Lucida Sans"/>
              </a:rPr>
              <a:t> </a:t>
            </a:r>
            <a:r>
              <a:rPr dirty="0" sz="1066" spc="-10">
                <a:solidFill>
                  <a:srgbClr val="1F252C"/>
                </a:solidFill>
                <a:latin typeface="Lucida Sans"/>
                <a:cs typeface="Lucida Sans"/>
              </a:rPr>
              <a:t>efficiently</a:t>
            </a:r>
            <a:endParaRPr sz="1066">
              <a:latin typeface="Lucida Sans"/>
              <a:cs typeface="Lucida Sans"/>
            </a:endParaRPr>
          </a:p>
          <a:p>
            <a:pPr marL="183515" indent="-170815">
              <a:lnSpc>
                <a:spcPct val="100000"/>
              </a:lnSpc>
              <a:spcBef>
                <a:spcPts val="20"/>
              </a:spcBef>
              <a:buClr>
                <a:srgbClr val="000000"/>
              </a:buClr>
              <a:buFont typeface="Arial"/>
              <a:buChar char="•"/>
              <a:tabLst>
                <a:tab pos="183515" algn="l"/>
              </a:tabLst>
            </a:pPr>
            <a:r>
              <a:rPr dirty="0" sz="1066" spc="-30">
                <a:solidFill>
                  <a:srgbClr val="1F252C"/>
                </a:solidFill>
                <a:latin typeface="Lucida Sans"/>
                <a:cs typeface="Lucida Sans"/>
              </a:rPr>
              <a:t>Examining</a:t>
            </a:r>
            <a:r>
              <a:rPr dirty="0" sz="1066" spc="40">
                <a:solidFill>
                  <a:srgbClr val="1F252C"/>
                </a:solidFill>
                <a:latin typeface="Lucida Sans"/>
                <a:cs typeface="Lucida Sans"/>
              </a:rPr>
              <a:t> </a:t>
            </a:r>
            <a:r>
              <a:rPr dirty="0" sz="1066" spc="-35">
                <a:solidFill>
                  <a:srgbClr val="1F252C"/>
                </a:solidFill>
                <a:latin typeface="Lucida Sans"/>
                <a:cs typeface="Lucida Sans"/>
              </a:rPr>
              <a:t>staffing</a:t>
            </a:r>
            <a:r>
              <a:rPr dirty="0" sz="1066" spc="40">
                <a:solidFill>
                  <a:srgbClr val="1F252C"/>
                </a:solidFill>
                <a:latin typeface="Lucida Sans"/>
                <a:cs typeface="Lucida Sans"/>
              </a:rPr>
              <a:t> </a:t>
            </a:r>
            <a:r>
              <a:rPr dirty="0" sz="1066" spc="-25">
                <a:solidFill>
                  <a:srgbClr val="1F252C"/>
                </a:solidFill>
                <a:latin typeface="Lucida Sans"/>
                <a:cs typeface="Lucida Sans"/>
              </a:rPr>
              <a:t>redundancies:</a:t>
            </a:r>
            <a:r>
              <a:rPr dirty="0" sz="1066" spc="-45">
                <a:solidFill>
                  <a:srgbClr val="1F252C"/>
                </a:solidFill>
                <a:latin typeface="Lucida Sans"/>
                <a:cs typeface="Lucida Sans"/>
              </a:rPr>
              <a:t> </a:t>
            </a:r>
            <a:r>
              <a:rPr dirty="0" sz="1066" spc="-25">
                <a:solidFill>
                  <a:srgbClr val="1F252C"/>
                </a:solidFill>
                <a:latin typeface="Lucida Sans"/>
                <a:cs typeface="Lucida Sans"/>
              </a:rPr>
              <a:t>relocating</a:t>
            </a:r>
            <a:r>
              <a:rPr dirty="0" sz="1066" spc="-60">
                <a:solidFill>
                  <a:srgbClr val="1F252C"/>
                </a:solidFill>
                <a:latin typeface="Lucida Sans"/>
                <a:cs typeface="Lucida Sans"/>
              </a:rPr>
              <a:t> </a:t>
            </a:r>
            <a:r>
              <a:rPr dirty="0" sz="1066">
                <a:solidFill>
                  <a:srgbClr val="1F252C"/>
                </a:solidFill>
                <a:latin typeface="Lucida Sans"/>
                <a:cs typeface="Lucida Sans"/>
              </a:rPr>
              <a:t>and</a:t>
            </a:r>
            <a:r>
              <a:rPr dirty="0" sz="1066" spc="-35">
                <a:solidFill>
                  <a:srgbClr val="1F252C"/>
                </a:solidFill>
                <a:latin typeface="Lucida Sans"/>
                <a:cs typeface="Lucida Sans"/>
              </a:rPr>
              <a:t> </a:t>
            </a:r>
            <a:r>
              <a:rPr dirty="0" sz="1066" spc="-10">
                <a:solidFill>
                  <a:srgbClr val="1F252C"/>
                </a:solidFill>
                <a:latin typeface="Lucida Sans"/>
                <a:cs typeface="Lucida Sans"/>
              </a:rPr>
              <a:t>reassigning</a:t>
            </a:r>
            <a:endParaRPr sz="1066">
              <a:latin typeface="Lucida Sans"/>
              <a:cs typeface="Lucida Sans"/>
            </a:endParaRPr>
          </a:p>
          <a:p>
            <a:pPr marL="183515">
              <a:lnSpc>
                <a:spcPct val="100000"/>
              </a:lnSpc>
              <a:spcBef>
                <a:spcPts val="15"/>
              </a:spcBef>
            </a:pPr>
            <a:r>
              <a:rPr dirty="0" sz="1066" spc="-20">
                <a:solidFill>
                  <a:srgbClr val="1F252C"/>
                </a:solidFill>
                <a:latin typeface="Lucida Sans"/>
                <a:cs typeface="Lucida Sans"/>
              </a:rPr>
              <a:t>staff</a:t>
            </a:r>
            <a:r>
              <a:rPr dirty="0" sz="1066" spc="-75">
                <a:solidFill>
                  <a:srgbClr val="1F252C"/>
                </a:solidFill>
                <a:latin typeface="Lucida Sans"/>
                <a:cs typeface="Lucida Sans"/>
              </a:rPr>
              <a:t> </a:t>
            </a:r>
            <a:r>
              <a:rPr dirty="0" sz="1066">
                <a:solidFill>
                  <a:srgbClr val="1F252C"/>
                </a:solidFill>
                <a:latin typeface="Lucida Sans"/>
                <a:cs typeface="Lucida Sans"/>
              </a:rPr>
              <a:t>to</a:t>
            </a:r>
            <a:r>
              <a:rPr dirty="0" sz="1066" spc="-70">
                <a:solidFill>
                  <a:srgbClr val="1F252C"/>
                </a:solidFill>
                <a:latin typeface="Lucida Sans"/>
                <a:cs typeface="Lucida Sans"/>
              </a:rPr>
              <a:t> </a:t>
            </a:r>
            <a:r>
              <a:rPr dirty="0" sz="1066" spc="-10">
                <a:solidFill>
                  <a:srgbClr val="1F252C"/>
                </a:solidFill>
                <a:latin typeface="Lucida Sans"/>
                <a:cs typeface="Lucida Sans"/>
              </a:rPr>
              <a:t>provide</a:t>
            </a:r>
            <a:r>
              <a:rPr dirty="0" sz="1066" spc="-35">
                <a:solidFill>
                  <a:srgbClr val="1F252C"/>
                </a:solidFill>
                <a:latin typeface="Lucida Sans"/>
                <a:cs typeface="Lucida Sans"/>
              </a:rPr>
              <a:t> </a:t>
            </a:r>
            <a:r>
              <a:rPr dirty="0" sz="1066" spc="-20">
                <a:solidFill>
                  <a:srgbClr val="1F252C"/>
                </a:solidFill>
                <a:latin typeface="Lucida Sans"/>
                <a:cs typeface="Lucida Sans"/>
              </a:rPr>
              <a:t>redundancies</a:t>
            </a:r>
            <a:r>
              <a:rPr dirty="0" sz="1066" spc="-35">
                <a:solidFill>
                  <a:srgbClr val="1F252C"/>
                </a:solidFill>
                <a:latin typeface="Lucida Sans"/>
                <a:cs typeface="Lucida Sans"/>
              </a:rPr>
              <a:t> </a:t>
            </a:r>
            <a:r>
              <a:rPr dirty="0" sz="1066" spc="-20">
                <a:solidFill>
                  <a:srgbClr val="1F252C"/>
                </a:solidFill>
                <a:latin typeface="Lucida Sans"/>
                <a:cs typeface="Lucida Sans"/>
              </a:rPr>
              <a:t>to</a:t>
            </a:r>
            <a:r>
              <a:rPr dirty="0" sz="1066" spc="10">
                <a:solidFill>
                  <a:srgbClr val="1F252C"/>
                </a:solidFill>
                <a:latin typeface="Lucida Sans"/>
                <a:cs typeface="Lucida Sans"/>
              </a:rPr>
              <a:t> </a:t>
            </a:r>
            <a:r>
              <a:rPr dirty="0" sz="1066" spc="-30">
                <a:solidFill>
                  <a:srgbClr val="1F252C"/>
                </a:solidFill>
                <a:latin typeface="Lucida Sans"/>
                <a:cs typeface="Lucida Sans"/>
              </a:rPr>
              <a:t>critical</a:t>
            </a:r>
            <a:r>
              <a:rPr dirty="0" sz="1066">
                <a:solidFill>
                  <a:srgbClr val="1F252C"/>
                </a:solidFill>
                <a:latin typeface="Lucida Sans"/>
                <a:cs typeface="Lucida Sans"/>
              </a:rPr>
              <a:t> </a:t>
            </a:r>
            <a:r>
              <a:rPr dirty="0" sz="1066" spc="-10">
                <a:solidFill>
                  <a:srgbClr val="1F252C"/>
                </a:solidFill>
                <a:latin typeface="Lucida Sans"/>
                <a:cs typeface="Lucida Sans"/>
              </a:rPr>
              <a:t>departments</a:t>
            </a:r>
            <a:endParaRPr sz="1066">
              <a:latin typeface="Lucida Sans"/>
              <a:cs typeface="Lucida Sans"/>
            </a:endParaRPr>
          </a:p>
          <a:p>
            <a:pPr marL="12700">
              <a:lnSpc>
                <a:spcPct val="100000"/>
              </a:lnSpc>
              <a:spcBef>
                <a:spcPts val="620"/>
              </a:spcBef>
            </a:pPr>
            <a:r>
              <a:rPr dirty="0" sz="1066" spc="-45">
                <a:solidFill>
                  <a:srgbClr val="1F252C"/>
                </a:solidFill>
                <a:latin typeface="Arial Black"/>
                <a:cs typeface="Arial Black"/>
              </a:rPr>
              <a:t>Training</a:t>
            </a:r>
            <a:r>
              <a:rPr dirty="0" sz="1066" spc="-20">
                <a:solidFill>
                  <a:srgbClr val="1F252C"/>
                </a:solidFill>
                <a:latin typeface="Arial Black"/>
                <a:cs typeface="Arial Black"/>
              </a:rPr>
              <a:t> </a:t>
            </a:r>
            <a:r>
              <a:rPr dirty="0" sz="1066" spc="-25">
                <a:solidFill>
                  <a:srgbClr val="1F252C"/>
                </a:solidFill>
                <a:latin typeface="Arial Black"/>
                <a:cs typeface="Arial Black"/>
              </a:rPr>
              <a:t>and</a:t>
            </a:r>
            <a:r>
              <a:rPr dirty="0" sz="1066" spc="-90">
                <a:solidFill>
                  <a:srgbClr val="1F252C"/>
                </a:solidFill>
                <a:latin typeface="Arial Black"/>
                <a:cs typeface="Arial Black"/>
              </a:rPr>
              <a:t> </a:t>
            </a:r>
            <a:r>
              <a:rPr dirty="0" sz="1066" spc="-10">
                <a:solidFill>
                  <a:srgbClr val="1F252C"/>
                </a:solidFill>
                <a:latin typeface="Arial Black"/>
                <a:cs typeface="Arial Black"/>
              </a:rPr>
              <a:t>Education</a:t>
            </a:r>
            <a:endParaRPr sz="1066">
              <a:latin typeface="Arial Black"/>
              <a:cs typeface="Arial Black"/>
            </a:endParaRPr>
          </a:p>
          <a:p>
            <a:pPr marL="183515" indent="-170815">
              <a:lnSpc>
                <a:spcPts val="930"/>
              </a:lnSpc>
              <a:spcBef>
                <a:spcPts val="15"/>
              </a:spcBef>
              <a:buClr>
                <a:srgbClr val="000000"/>
              </a:buClr>
              <a:buFont typeface="Arial"/>
              <a:buChar char="•"/>
              <a:tabLst>
                <a:tab pos="183515" algn="l"/>
              </a:tabLst>
            </a:pPr>
            <a:r>
              <a:rPr dirty="0" sz="1066" spc="-30">
                <a:solidFill>
                  <a:srgbClr val="1F252C"/>
                </a:solidFill>
                <a:latin typeface="Lucida Sans"/>
                <a:cs typeface="Lucida Sans"/>
              </a:rPr>
              <a:t>Training</a:t>
            </a:r>
            <a:r>
              <a:rPr dirty="0" sz="1066" spc="-105">
                <a:solidFill>
                  <a:srgbClr val="1F252C"/>
                </a:solidFill>
                <a:latin typeface="Lucida Sans"/>
                <a:cs typeface="Lucida Sans"/>
              </a:rPr>
              <a:t> </a:t>
            </a:r>
            <a:r>
              <a:rPr dirty="0" sz="1066" spc="-30">
                <a:solidFill>
                  <a:srgbClr val="1F252C"/>
                </a:solidFill>
                <a:latin typeface="Lucida Sans"/>
                <a:cs typeface="Lucida Sans"/>
              </a:rPr>
              <a:t>initiative</a:t>
            </a:r>
            <a:r>
              <a:rPr dirty="0" sz="1066" spc="-35">
                <a:solidFill>
                  <a:srgbClr val="1F252C"/>
                </a:solidFill>
                <a:latin typeface="Lucida Sans"/>
                <a:cs typeface="Lucida Sans"/>
              </a:rPr>
              <a:t> </a:t>
            </a:r>
            <a:r>
              <a:rPr dirty="0" sz="1066">
                <a:solidFill>
                  <a:srgbClr val="1F252C"/>
                </a:solidFill>
                <a:latin typeface="Lucida Sans"/>
                <a:cs typeface="Lucida Sans"/>
              </a:rPr>
              <a:t>for</a:t>
            </a:r>
            <a:r>
              <a:rPr dirty="0" sz="1066" spc="20">
                <a:solidFill>
                  <a:srgbClr val="1F252C"/>
                </a:solidFill>
                <a:latin typeface="Lucida Sans"/>
                <a:cs typeface="Lucida Sans"/>
              </a:rPr>
              <a:t> </a:t>
            </a:r>
            <a:r>
              <a:rPr dirty="0" sz="1066" spc="-25">
                <a:solidFill>
                  <a:srgbClr val="1F252C"/>
                </a:solidFill>
                <a:latin typeface="Lucida Sans"/>
                <a:cs typeface="Lucida Sans"/>
              </a:rPr>
              <a:t>staff</a:t>
            </a:r>
            <a:r>
              <a:rPr dirty="0" sz="1066" spc="5">
                <a:solidFill>
                  <a:srgbClr val="1F252C"/>
                </a:solidFill>
                <a:latin typeface="Lucida Sans"/>
                <a:cs typeface="Lucida Sans"/>
              </a:rPr>
              <a:t> </a:t>
            </a:r>
            <a:r>
              <a:rPr dirty="0" sz="1066">
                <a:solidFill>
                  <a:srgbClr val="1F252C"/>
                </a:solidFill>
                <a:latin typeface="Lucida Sans"/>
                <a:cs typeface="Lucida Sans"/>
              </a:rPr>
              <a:t>on</a:t>
            </a:r>
            <a:r>
              <a:rPr dirty="0" sz="1066" spc="-15">
                <a:solidFill>
                  <a:srgbClr val="1F252C"/>
                </a:solidFill>
                <a:latin typeface="Lucida Sans"/>
                <a:cs typeface="Lucida Sans"/>
              </a:rPr>
              <a:t> </a:t>
            </a:r>
            <a:r>
              <a:rPr dirty="0" sz="1066" spc="-25">
                <a:solidFill>
                  <a:srgbClr val="006FC0"/>
                </a:solidFill>
                <a:latin typeface="Arial Black"/>
                <a:cs typeface="Arial Black"/>
              </a:rPr>
              <a:t>proper</a:t>
            </a:r>
            <a:r>
              <a:rPr dirty="0" sz="1066" spc="-114">
                <a:solidFill>
                  <a:srgbClr val="006FC0"/>
                </a:solidFill>
                <a:latin typeface="Arial Black"/>
                <a:cs typeface="Arial Black"/>
              </a:rPr>
              <a:t> </a:t>
            </a:r>
            <a:r>
              <a:rPr dirty="0" sz="1066" spc="-10">
                <a:solidFill>
                  <a:srgbClr val="006FC0"/>
                </a:solidFill>
                <a:latin typeface="Arial Black"/>
                <a:cs typeface="Arial Black"/>
              </a:rPr>
              <a:t>pull</a:t>
            </a:r>
            <a:r>
              <a:rPr dirty="0" sz="1066" spc="20">
                <a:solidFill>
                  <a:srgbClr val="006FC0"/>
                </a:solidFill>
                <a:latin typeface="Arial Black"/>
                <a:cs typeface="Arial Black"/>
              </a:rPr>
              <a:t> </a:t>
            </a:r>
            <a:r>
              <a:rPr dirty="0" sz="1066" spc="-40">
                <a:solidFill>
                  <a:srgbClr val="006FC0"/>
                </a:solidFill>
                <a:latin typeface="Arial Black"/>
                <a:cs typeface="Arial Black"/>
              </a:rPr>
              <a:t>station</a:t>
            </a:r>
            <a:r>
              <a:rPr dirty="0" sz="1066" spc="-50">
                <a:solidFill>
                  <a:srgbClr val="006FC0"/>
                </a:solidFill>
                <a:latin typeface="Arial Black"/>
                <a:cs typeface="Arial Black"/>
              </a:rPr>
              <a:t> </a:t>
            </a:r>
            <a:r>
              <a:rPr dirty="0" sz="1066" spc="-10">
                <a:solidFill>
                  <a:srgbClr val="006FC0"/>
                </a:solidFill>
                <a:latin typeface="Arial Black"/>
                <a:cs typeface="Arial Black"/>
              </a:rPr>
              <a:t>utilization</a:t>
            </a:r>
            <a:endParaRPr sz="1066">
              <a:latin typeface="Arial Black"/>
              <a:cs typeface="Arial Black"/>
            </a:endParaRPr>
          </a:p>
          <a:p>
            <a:pPr marL="183515" indent="-170815">
              <a:lnSpc>
                <a:spcPts val="930"/>
              </a:lnSpc>
              <a:buClr>
                <a:srgbClr val="000000"/>
              </a:buClr>
              <a:buFont typeface="Arial"/>
              <a:buChar char="•"/>
              <a:tabLst>
                <a:tab pos="183515" algn="l"/>
              </a:tabLst>
            </a:pPr>
            <a:r>
              <a:rPr dirty="0" sz="1066" spc="-20">
                <a:solidFill>
                  <a:srgbClr val="1F252C"/>
                </a:solidFill>
                <a:latin typeface="Lucida Sans"/>
                <a:cs typeface="Lucida Sans"/>
              </a:rPr>
              <a:t>Continued</a:t>
            </a:r>
            <a:r>
              <a:rPr dirty="0" sz="1066" spc="20">
                <a:solidFill>
                  <a:srgbClr val="1F252C"/>
                </a:solidFill>
                <a:latin typeface="Lucida Sans"/>
                <a:cs typeface="Lucida Sans"/>
              </a:rPr>
              <a:t> </a:t>
            </a:r>
            <a:r>
              <a:rPr dirty="0" sz="1066" spc="-20">
                <a:solidFill>
                  <a:srgbClr val="1F252C"/>
                </a:solidFill>
                <a:latin typeface="Lucida Sans"/>
                <a:cs typeface="Lucida Sans"/>
              </a:rPr>
              <a:t>improvement</a:t>
            </a:r>
            <a:r>
              <a:rPr dirty="0" sz="1066" spc="10">
                <a:solidFill>
                  <a:srgbClr val="1F252C"/>
                </a:solidFill>
                <a:latin typeface="Lucida Sans"/>
                <a:cs typeface="Lucida Sans"/>
              </a:rPr>
              <a:t> </a:t>
            </a:r>
            <a:r>
              <a:rPr dirty="0" sz="1066">
                <a:solidFill>
                  <a:srgbClr val="1F252C"/>
                </a:solidFill>
                <a:latin typeface="Lucida Sans"/>
                <a:cs typeface="Lucida Sans"/>
              </a:rPr>
              <a:t>of</a:t>
            </a:r>
            <a:r>
              <a:rPr dirty="0" sz="1066" spc="-60">
                <a:solidFill>
                  <a:srgbClr val="1F252C"/>
                </a:solidFill>
                <a:latin typeface="Lucida Sans"/>
                <a:cs typeface="Lucida Sans"/>
              </a:rPr>
              <a:t> </a:t>
            </a:r>
            <a:r>
              <a:rPr dirty="0" sz="1066" spc="-20">
                <a:solidFill>
                  <a:srgbClr val="1F252C"/>
                </a:solidFill>
                <a:latin typeface="Lucida Sans"/>
                <a:cs typeface="Lucida Sans"/>
              </a:rPr>
              <a:t>project</a:t>
            </a:r>
            <a:r>
              <a:rPr dirty="0" sz="1066" spc="5">
                <a:solidFill>
                  <a:srgbClr val="1F252C"/>
                </a:solidFill>
                <a:latin typeface="Lucida Sans"/>
                <a:cs typeface="Lucida Sans"/>
              </a:rPr>
              <a:t> </a:t>
            </a:r>
            <a:r>
              <a:rPr dirty="0" sz="1066" spc="-20">
                <a:solidFill>
                  <a:srgbClr val="1F252C"/>
                </a:solidFill>
                <a:latin typeface="Lucida Sans"/>
                <a:cs typeface="Lucida Sans"/>
              </a:rPr>
              <a:t>manager</a:t>
            </a:r>
            <a:r>
              <a:rPr dirty="0" sz="1066" spc="-40">
                <a:solidFill>
                  <a:srgbClr val="1F252C"/>
                </a:solidFill>
                <a:latin typeface="Lucida Sans"/>
                <a:cs typeface="Lucida Sans"/>
              </a:rPr>
              <a:t> </a:t>
            </a:r>
            <a:r>
              <a:rPr dirty="0" sz="1066" spc="-25">
                <a:solidFill>
                  <a:srgbClr val="1F252C"/>
                </a:solidFill>
                <a:latin typeface="Lucida Sans"/>
                <a:cs typeface="Lucida Sans"/>
              </a:rPr>
              <a:t>training</a:t>
            </a:r>
            <a:r>
              <a:rPr dirty="0" sz="1066" spc="-90">
                <a:solidFill>
                  <a:srgbClr val="1F252C"/>
                </a:solidFill>
                <a:latin typeface="Lucida Sans"/>
                <a:cs typeface="Lucida Sans"/>
              </a:rPr>
              <a:t> </a:t>
            </a:r>
            <a:r>
              <a:rPr dirty="0" sz="1066" spc="-20">
                <a:solidFill>
                  <a:srgbClr val="1F252C"/>
                </a:solidFill>
                <a:latin typeface="Lucida Sans"/>
                <a:cs typeface="Lucida Sans"/>
              </a:rPr>
              <a:t>with</a:t>
            </a:r>
            <a:endParaRPr sz="1066">
              <a:latin typeface="Lucida Sans"/>
              <a:cs typeface="Lucida Sans"/>
            </a:endParaRPr>
          </a:p>
        </p:txBody>
      </p:sp>
      <p:sp>
        <p:nvSpPr>
          <p:cNvPr id="15" name="object 15" descr=""/>
          <p:cNvSpPr txBox="1"/>
          <p:nvPr/>
        </p:nvSpPr>
        <p:spPr>
          <a:xfrm>
            <a:off x="11254946" y="1151128"/>
            <a:ext cx="431800" cy="1911773"/>
          </a:xfrm>
          <a:prstGeom prst="rect">
            <a:avLst/>
          </a:prstGeom>
        </p:spPr>
        <p:txBody>
          <a:bodyPr wrap="square" lIns="0" tIns="10795" rIns="0" bIns="0" rtlCol="0" vert="vert">
            <a:spAutoFit/>
          </a:bodyPr>
          <a:lstStyle/>
          <a:p>
            <a:pPr marL="12700">
              <a:lnSpc>
                <a:spcPct val="100000"/>
              </a:lnSpc>
              <a:spcBef>
                <a:spcPts val="85"/>
              </a:spcBef>
            </a:pPr>
            <a:r>
              <a:rPr dirty="0" sz="2400" spc="-10" b="1">
                <a:solidFill>
                  <a:srgbClr val="1F252C"/>
                </a:solidFill>
                <a:latin typeface="Century Gothic"/>
                <a:cs typeface="Century Gothic"/>
              </a:rPr>
              <a:t>Weaknesses</a:t>
            </a:r>
            <a:endParaRPr sz="2400">
              <a:latin typeface="Century Gothic"/>
              <a:cs typeface="Century Gothic"/>
            </a:endParaRPr>
          </a:p>
        </p:txBody>
      </p:sp>
      <p:sp>
        <p:nvSpPr>
          <p:cNvPr id="16" name="object 16" descr=""/>
          <p:cNvSpPr txBox="1"/>
          <p:nvPr/>
        </p:nvSpPr>
        <p:spPr>
          <a:xfrm>
            <a:off x="7429500" y="680804"/>
            <a:ext cx="3638973" cy="2517985"/>
          </a:xfrm>
          <a:prstGeom prst="rect">
            <a:avLst/>
          </a:prstGeom>
        </p:spPr>
        <p:txBody>
          <a:bodyPr wrap="square" lIns="0" tIns="15875" rIns="0" bIns="0" rtlCol="0" vert="horz">
            <a:spAutoFit/>
          </a:bodyPr>
          <a:lstStyle/>
          <a:p>
            <a:pPr marL="12700">
              <a:lnSpc>
                <a:spcPct val="100000"/>
              </a:lnSpc>
              <a:spcBef>
                <a:spcPts val="125"/>
              </a:spcBef>
            </a:pPr>
            <a:r>
              <a:rPr dirty="0" sz="1066" spc="-60">
                <a:solidFill>
                  <a:srgbClr val="1F252C"/>
                </a:solidFill>
                <a:latin typeface="Arial Black"/>
                <a:cs typeface="Arial Black"/>
              </a:rPr>
              <a:t>Physical</a:t>
            </a:r>
            <a:r>
              <a:rPr dirty="0" sz="1066" spc="35">
                <a:solidFill>
                  <a:srgbClr val="1F252C"/>
                </a:solidFill>
                <a:latin typeface="Arial Black"/>
                <a:cs typeface="Arial Black"/>
              </a:rPr>
              <a:t> </a:t>
            </a:r>
            <a:r>
              <a:rPr dirty="0" sz="1066" spc="-70">
                <a:solidFill>
                  <a:srgbClr val="1F252C"/>
                </a:solidFill>
                <a:latin typeface="Arial Black"/>
                <a:cs typeface="Arial Black"/>
              </a:rPr>
              <a:t>Resilience</a:t>
            </a:r>
            <a:r>
              <a:rPr dirty="0" sz="1066" spc="-60">
                <a:solidFill>
                  <a:srgbClr val="1F252C"/>
                </a:solidFill>
                <a:latin typeface="Arial Black"/>
                <a:cs typeface="Arial Black"/>
              </a:rPr>
              <a:t> </a:t>
            </a:r>
            <a:r>
              <a:rPr dirty="0" sz="1066" spc="-65">
                <a:solidFill>
                  <a:srgbClr val="1F252C"/>
                </a:solidFill>
                <a:latin typeface="Arial Black"/>
                <a:cs typeface="Arial Black"/>
              </a:rPr>
              <a:t>+</a:t>
            </a:r>
            <a:r>
              <a:rPr dirty="0" sz="1066" spc="-35">
                <a:solidFill>
                  <a:srgbClr val="1F252C"/>
                </a:solidFill>
                <a:latin typeface="Arial Black"/>
                <a:cs typeface="Arial Black"/>
              </a:rPr>
              <a:t> </a:t>
            </a:r>
            <a:r>
              <a:rPr dirty="0" sz="1066" spc="-10">
                <a:solidFill>
                  <a:srgbClr val="1F252C"/>
                </a:solidFill>
                <a:latin typeface="Arial Black"/>
                <a:cs typeface="Arial Black"/>
              </a:rPr>
              <a:t>Mitigations</a:t>
            </a:r>
            <a:endParaRPr sz="1066">
              <a:latin typeface="Arial Black"/>
              <a:cs typeface="Arial Black"/>
            </a:endParaRPr>
          </a:p>
          <a:p>
            <a:pPr marL="183515" indent="-170815">
              <a:lnSpc>
                <a:spcPct val="100000"/>
              </a:lnSpc>
              <a:spcBef>
                <a:spcPts val="20"/>
              </a:spcBef>
              <a:buClr>
                <a:srgbClr val="000000"/>
              </a:buClr>
              <a:buFont typeface="Arial"/>
              <a:buChar char="•"/>
              <a:tabLst>
                <a:tab pos="183515" algn="l"/>
              </a:tabLst>
            </a:pPr>
            <a:r>
              <a:rPr dirty="0" sz="1066" spc="-45">
                <a:solidFill>
                  <a:srgbClr val="EB6737"/>
                </a:solidFill>
                <a:latin typeface="Arial Black"/>
                <a:cs typeface="Arial Black"/>
              </a:rPr>
              <a:t>Browning</a:t>
            </a:r>
            <a:r>
              <a:rPr dirty="0" sz="1066" spc="-30">
                <a:solidFill>
                  <a:srgbClr val="EB6737"/>
                </a:solidFill>
                <a:latin typeface="Arial Black"/>
                <a:cs typeface="Arial Black"/>
              </a:rPr>
              <a:t> </a:t>
            </a:r>
            <a:r>
              <a:rPr dirty="0" sz="1066" spc="-35">
                <a:solidFill>
                  <a:srgbClr val="EB6737"/>
                </a:solidFill>
                <a:latin typeface="Arial Black"/>
                <a:cs typeface="Arial Black"/>
              </a:rPr>
              <a:t>water</a:t>
            </a:r>
            <a:r>
              <a:rPr dirty="0" sz="1066" spc="-90">
                <a:solidFill>
                  <a:srgbClr val="EB6737"/>
                </a:solidFill>
                <a:latin typeface="Arial Black"/>
                <a:cs typeface="Arial Black"/>
              </a:rPr>
              <a:t> </a:t>
            </a:r>
            <a:r>
              <a:rPr dirty="0" sz="1066" spc="-20">
                <a:solidFill>
                  <a:srgbClr val="EB6737"/>
                </a:solidFill>
                <a:latin typeface="Arial Black"/>
                <a:cs typeface="Arial Black"/>
              </a:rPr>
              <a:t>and</a:t>
            </a:r>
            <a:r>
              <a:rPr dirty="0" sz="1066" spc="-10">
                <a:solidFill>
                  <a:srgbClr val="EB6737"/>
                </a:solidFill>
                <a:latin typeface="Arial Black"/>
                <a:cs typeface="Arial Black"/>
              </a:rPr>
              <a:t> </a:t>
            </a:r>
            <a:r>
              <a:rPr dirty="0" sz="1066" spc="-45">
                <a:solidFill>
                  <a:srgbClr val="EB6737"/>
                </a:solidFill>
                <a:latin typeface="Arial Black"/>
                <a:cs typeface="Arial Black"/>
              </a:rPr>
              <a:t>water</a:t>
            </a:r>
            <a:r>
              <a:rPr dirty="0" sz="1066" spc="-10">
                <a:solidFill>
                  <a:srgbClr val="EB6737"/>
                </a:solidFill>
                <a:latin typeface="Arial Black"/>
                <a:cs typeface="Arial Black"/>
              </a:rPr>
              <a:t> </a:t>
            </a:r>
            <a:r>
              <a:rPr dirty="0" sz="1066" spc="-50">
                <a:solidFill>
                  <a:srgbClr val="EB6737"/>
                </a:solidFill>
                <a:latin typeface="Arial Black"/>
                <a:cs typeface="Arial Black"/>
              </a:rPr>
              <a:t>leak</a:t>
            </a:r>
            <a:r>
              <a:rPr dirty="0" sz="1066" spc="5">
                <a:solidFill>
                  <a:srgbClr val="EB6737"/>
                </a:solidFill>
                <a:latin typeface="Arial Black"/>
                <a:cs typeface="Arial Black"/>
              </a:rPr>
              <a:t> </a:t>
            </a:r>
            <a:r>
              <a:rPr dirty="0" sz="1066" spc="-70">
                <a:solidFill>
                  <a:srgbClr val="EB6737"/>
                </a:solidFill>
                <a:latin typeface="Arial Black"/>
                <a:cs typeface="Arial Black"/>
              </a:rPr>
              <a:t>issues</a:t>
            </a:r>
            <a:r>
              <a:rPr dirty="0" sz="1066" spc="-125">
                <a:solidFill>
                  <a:srgbClr val="EB6737"/>
                </a:solidFill>
                <a:latin typeface="Arial Black"/>
                <a:cs typeface="Arial Black"/>
              </a:rPr>
              <a:t> </a:t>
            </a:r>
            <a:r>
              <a:rPr dirty="0" sz="1066" spc="-10">
                <a:solidFill>
                  <a:srgbClr val="1F252C"/>
                </a:solidFill>
                <a:latin typeface="Lucida Sans"/>
                <a:cs typeface="Lucida Sans"/>
              </a:rPr>
              <a:t>persist</a:t>
            </a:r>
            <a:endParaRPr sz="1066">
              <a:latin typeface="Lucida Sans"/>
              <a:cs typeface="Lucida Sans"/>
            </a:endParaRPr>
          </a:p>
          <a:p>
            <a:pPr marL="184150">
              <a:lnSpc>
                <a:spcPts val="930"/>
              </a:lnSpc>
              <a:spcBef>
                <a:spcPts val="15"/>
              </a:spcBef>
            </a:pPr>
            <a:r>
              <a:rPr dirty="0" sz="1066" spc="-20">
                <a:solidFill>
                  <a:srgbClr val="1F252C"/>
                </a:solidFill>
                <a:latin typeface="Lucida Sans"/>
                <a:cs typeface="Lucida Sans"/>
              </a:rPr>
              <a:t>across</a:t>
            </a:r>
            <a:r>
              <a:rPr dirty="0" sz="1066" spc="-5">
                <a:solidFill>
                  <a:srgbClr val="1F252C"/>
                </a:solidFill>
                <a:latin typeface="Lucida Sans"/>
                <a:cs typeface="Lucida Sans"/>
              </a:rPr>
              <a:t> </a:t>
            </a:r>
            <a:r>
              <a:rPr dirty="0" sz="1066" spc="-10">
                <a:solidFill>
                  <a:srgbClr val="1F252C"/>
                </a:solidFill>
                <a:latin typeface="Lucida Sans"/>
                <a:cs typeface="Lucida Sans"/>
              </a:rPr>
              <a:t>campuses</a:t>
            </a:r>
            <a:endParaRPr sz="1066">
              <a:latin typeface="Lucida Sans"/>
              <a:cs typeface="Lucida Sans"/>
            </a:endParaRPr>
          </a:p>
          <a:p>
            <a:pPr marL="183515" indent="-170815">
              <a:lnSpc>
                <a:spcPts val="930"/>
              </a:lnSpc>
              <a:buClr>
                <a:srgbClr val="000000"/>
              </a:buClr>
              <a:buFont typeface="Arial"/>
              <a:buChar char="•"/>
              <a:tabLst>
                <a:tab pos="183515" algn="l"/>
              </a:tabLst>
            </a:pPr>
            <a:r>
              <a:rPr dirty="0" sz="1066">
                <a:solidFill>
                  <a:srgbClr val="1F252C"/>
                </a:solidFill>
                <a:latin typeface="Lucida Sans"/>
                <a:cs typeface="Lucida Sans"/>
              </a:rPr>
              <a:t>Many</a:t>
            </a:r>
            <a:r>
              <a:rPr dirty="0" sz="1066" spc="-45">
                <a:solidFill>
                  <a:srgbClr val="1F252C"/>
                </a:solidFill>
                <a:latin typeface="Lucida Sans"/>
                <a:cs typeface="Lucida Sans"/>
              </a:rPr>
              <a:t> </a:t>
            </a:r>
            <a:r>
              <a:rPr dirty="0" sz="1066" spc="-10">
                <a:solidFill>
                  <a:srgbClr val="1F252C"/>
                </a:solidFill>
                <a:latin typeface="Lucida Sans"/>
                <a:cs typeface="Lucida Sans"/>
              </a:rPr>
              <a:t>non-</a:t>
            </a:r>
            <a:r>
              <a:rPr dirty="0" sz="1066" spc="-20">
                <a:solidFill>
                  <a:srgbClr val="1F252C"/>
                </a:solidFill>
                <a:latin typeface="Lucida Sans"/>
                <a:cs typeface="Lucida Sans"/>
              </a:rPr>
              <a:t>hospital</a:t>
            </a:r>
            <a:r>
              <a:rPr dirty="0" sz="1066" spc="15">
                <a:solidFill>
                  <a:srgbClr val="1F252C"/>
                </a:solidFill>
                <a:latin typeface="Lucida Sans"/>
                <a:cs typeface="Lucida Sans"/>
              </a:rPr>
              <a:t> </a:t>
            </a:r>
            <a:r>
              <a:rPr dirty="0" sz="1066" spc="-30">
                <a:solidFill>
                  <a:srgbClr val="1F252C"/>
                </a:solidFill>
                <a:latin typeface="Lucida Sans"/>
                <a:cs typeface="Lucida Sans"/>
              </a:rPr>
              <a:t>locations</a:t>
            </a:r>
            <a:r>
              <a:rPr dirty="0" sz="1066" spc="-20">
                <a:solidFill>
                  <a:srgbClr val="1F252C"/>
                </a:solidFill>
                <a:latin typeface="Lucida Sans"/>
                <a:cs typeface="Lucida Sans"/>
              </a:rPr>
              <a:t> </a:t>
            </a:r>
            <a:r>
              <a:rPr dirty="0" sz="1066">
                <a:solidFill>
                  <a:srgbClr val="1F252C"/>
                </a:solidFill>
                <a:latin typeface="Lucida Sans"/>
                <a:cs typeface="Lucida Sans"/>
              </a:rPr>
              <a:t>are</a:t>
            </a:r>
            <a:r>
              <a:rPr dirty="0" sz="1066" spc="-40">
                <a:solidFill>
                  <a:srgbClr val="1F252C"/>
                </a:solidFill>
                <a:latin typeface="Lucida Sans"/>
                <a:cs typeface="Lucida Sans"/>
              </a:rPr>
              <a:t> </a:t>
            </a:r>
            <a:r>
              <a:rPr dirty="0" sz="1066" spc="-10">
                <a:solidFill>
                  <a:srgbClr val="EB6737"/>
                </a:solidFill>
                <a:latin typeface="Arial Black"/>
                <a:cs typeface="Arial Black"/>
              </a:rPr>
              <a:t>not</a:t>
            </a:r>
            <a:r>
              <a:rPr dirty="0" sz="1066" spc="-80">
                <a:solidFill>
                  <a:srgbClr val="EB6737"/>
                </a:solidFill>
                <a:latin typeface="Arial Black"/>
                <a:cs typeface="Arial Black"/>
              </a:rPr>
              <a:t> </a:t>
            </a:r>
            <a:r>
              <a:rPr dirty="0" sz="1066" spc="-40">
                <a:solidFill>
                  <a:srgbClr val="EB6737"/>
                </a:solidFill>
                <a:latin typeface="Arial Black"/>
                <a:cs typeface="Arial Black"/>
              </a:rPr>
              <a:t>staffed</a:t>
            </a:r>
            <a:r>
              <a:rPr dirty="0" sz="1066" spc="-15">
                <a:solidFill>
                  <a:srgbClr val="EB6737"/>
                </a:solidFill>
                <a:latin typeface="Arial Black"/>
                <a:cs typeface="Arial Black"/>
              </a:rPr>
              <a:t> </a:t>
            </a:r>
            <a:r>
              <a:rPr dirty="0" sz="1066" spc="-20">
                <a:solidFill>
                  <a:srgbClr val="EB6737"/>
                </a:solidFill>
                <a:latin typeface="Arial Black"/>
                <a:cs typeface="Arial Black"/>
              </a:rPr>
              <a:t>with</a:t>
            </a:r>
            <a:endParaRPr sz="1066">
              <a:latin typeface="Arial Black"/>
              <a:cs typeface="Arial Black"/>
            </a:endParaRPr>
          </a:p>
          <a:p>
            <a:pPr algn="r" marR="1585595">
              <a:lnSpc>
                <a:spcPct val="100000"/>
              </a:lnSpc>
              <a:spcBef>
                <a:spcPts val="20"/>
              </a:spcBef>
            </a:pPr>
            <a:r>
              <a:rPr dirty="0" sz="1066" spc="-45">
                <a:solidFill>
                  <a:srgbClr val="EB6737"/>
                </a:solidFill>
                <a:latin typeface="Arial Black"/>
                <a:cs typeface="Arial Black"/>
              </a:rPr>
              <a:t>security</a:t>
            </a:r>
            <a:r>
              <a:rPr dirty="0" sz="1066" spc="-25">
                <a:solidFill>
                  <a:srgbClr val="EB6737"/>
                </a:solidFill>
                <a:latin typeface="Arial Black"/>
                <a:cs typeface="Arial Black"/>
              </a:rPr>
              <a:t> </a:t>
            </a:r>
            <a:r>
              <a:rPr dirty="0" sz="1066" spc="-10">
                <a:solidFill>
                  <a:srgbClr val="EB6737"/>
                </a:solidFill>
                <a:latin typeface="Arial Black"/>
                <a:cs typeface="Arial Black"/>
              </a:rPr>
              <a:t>personnel</a:t>
            </a:r>
            <a:endParaRPr sz="1066">
              <a:latin typeface="Arial Black"/>
              <a:cs typeface="Arial Black"/>
            </a:endParaRPr>
          </a:p>
          <a:p>
            <a:pPr marL="183515" indent="-170815">
              <a:lnSpc>
                <a:spcPct val="100000"/>
              </a:lnSpc>
              <a:spcBef>
                <a:spcPts val="15"/>
              </a:spcBef>
              <a:buClr>
                <a:srgbClr val="000000"/>
              </a:buClr>
              <a:buFont typeface="Arial"/>
              <a:buChar char="•"/>
              <a:tabLst>
                <a:tab pos="183515" algn="l"/>
              </a:tabLst>
            </a:pPr>
            <a:r>
              <a:rPr dirty="0" sz="1066" spc="-20">
                <a:solidFill>
                  <a:srgbClr val="1F252C"/>
                </a:solidFill>
                <a:latin typeface="Lucida Sans"/>
                <a:cs typeface="Lucida Sans"/>
              </a:rPr>
              <a:t>Understanding</a:t>
            </a:r>
            <a:r>
              <a:rPr dirty="0" sz="1066" spc="15">
                <a:solidFill>
                  <a:srgbClr val="1F252C"/>
                </a:solidFill>
                <a:latin typeface="Lucida Sans"/>
                <a:cs typeface="Lucida Sans"/>
              </a:rPr>
              <a:t> </a:t>
            </a:r>
            <a:r>
              <a:rPr dirty="0" sz="1066">
                <a:solidFill>
                  <a:srgbClr val="1F252C"/>
                </a:solidFill>
                <a:latin typeface="Lucida Sans"/>
                <a:cs typeface="Lucida Sans"/>
              </a:rPr>
              <a:t>and</a:t>
            </a:r>
            <a:r>
              <a:rPr dirty="0" sz="1066" spc="-45">
                <a:solidFill>
                  <a:srgbClr val="1F252C"/>
                </a:solidFill>
                <a:latin typeface="Lucida Sans"/>
                <a:cs typeface="Lucida Sans"/>
              </a:rPr>
              <a:t> </a:t>
            </a:r>
            <a:r>
              <a:rPr dirty="0" sz="1066" spc="-10">
                <a:solidFill>
                  <a:srgbClr val="1F252C"/>
                </a:solidFill>
                <a:latin typeface="Lucida Sans"/>
                <a:cs typeface="Lucida Sans"/>
              </a:rPr>
              <a:t>preparedness</a:t>
            </a:r>
            <a:r>
              <a:rPr dirty="0" sz="1066">
                <a:solidFill>
                  <a:srgbClr val="1F252C"/>
                </a:solidFill>
                <a:latin typeface="Lucida Sans"/>
                <a:cs typeface="Lucida Sans"/>
              </a:rPr>
              <a:t> </a:t>
            </a:r>
            <a:r>
              <a:rPr dirty="0" sz="1066" spc="-20">
                <a:solidFill>
                  <a:srgbClr val="1F252C"/>
                </a:solidFill>
                <a:latin typeface="Lucida Sans"/>
                <a:cs typeface="Lucida Sans"/>
              </a:rPr>
              <a:t>efforts</a:t>
            </a:r>
            <a:r>
              <a:rPr dirty="0" sz="1066">
                <a:solidFill>
                  <a:srgbClr val="1F252C"/>
                </a:solidFill>
                <a:latin typeface="Lucida Sans"/>
                <a:cs typeface="Lucida Sans"/>
              </a:rPr>
              <a:t> </a:t>
            </a:r>
            <a:r>
              <a:rPr dirty="0" sz="1066" spc="-20">
                <a:solidFill>
                  <a:srgbClr val="1F252C"/>
                </a:solidFill>
                <a:latin typeface="Lucida Sans"/>
                <a:cs typeface="Lucida Sans"/>
              </a:rPr>
              <a:t>for</a:t>
            </a:r>
            <a:r>
              <a:rPr dirty="0" sz="1066" spc="-25">
                <a:solidFill>
                  <a:srgbClr val="1F252C"/>
                </a:solidFill>
                <a:latin typeface="Lucida Sans"/>
                <a:cs typeface="Lucida Sans"/>
              </a:rPr>
              <a:t> </a:t>
            </a:r>
            <a:r>
              <a:rPr dirty="0" sz="1066" spc="-20">
                <a:solidFill>
                  <a:srgbClr val="1F252C"/>
                </a:solidFill>
                <a:latin typeface="Lucida Sans"/>
                <a:cs typeface="Lucida Sans"/>
              </a:rPr>
              <a:t>space</a:t>
            </a:r>
            <a:endParaRPr sz="1066">
              <a:latin typeface="Lucida Sans"/>
              <a:cs typeface="Lucida Sans"/>
            </a:endParaRPr>
          </a:p>
          <a:p>
            <a:pPr marL="184150">
              <a:lnSpc>
                <a:spcPct val="100000"/>
              </a:lnSpc>
              <a:spcBef>
                <a:spcPts val="15"/>
              </a:spcBef>
            </a:pPr>
            <a:r>
              <a:rPr dirty="0" sz="1066">
                <a:solidFill>
                  <a:srgbClr val="1F252C"/>
                </a:solidFill>
                <a:latin typeface="Lucida Sans"/>
                <a:cs typeface="Lucida Sans"/>
              </a:rPr>
              <a:t>weather</a:t>
            </a:r>
            <a:r>
              <a:rPr dirty="0" sz="1066" spc="-40">
                <a:solidFill>
                  <a:srgbClr val="1F252C"/>
                </a:solidFill>
                <a:latin typeface="Lucida Sans"/>
                <a:cs typeface="Lucida Sans"/>
              </a:rPr>
              <a:t> </a:t>
            </a:r>
            <a:r>
              <a:rPr dirty="0" sz="1066" spc="-10">
                <a:solidFill>
                  <a:srgbClr val="1F252C"/>
                </a:solidFill>
                <a:latin typeface="Lucida Sans"/>
                <a:cs typeface="Lucida Sans"/>
              </a:rPr>
              <a:t>remain</a:t>
            </a:r>
            <a:r>
              <a:rPr dirty="0" sz="1066" spc="-60">
                <a:solidFill>
                  <a:srgbClr val="1F252C"/>
                </a:solidFill>
                <a:latin typeface="Lucida Sans"/>
                <a:cs typeface="Lucida Sans"/>
              </a:rPr>
              <a:t> </a:t>
            </a:r>
            <a:r>
              <a:rPr dirty="0" sz="1066" spc="-25">
                <a:solidFill>
                  <a:srgbClr val="1F252C"/>
                </a:solidFill>
                <a:latin typeface="Lucida Sans"/>
                <a:cs typeface="Lucida Sans"/>
              </a:rPr>
              <a:t>low</a:t>
            </a:r>
            <a:endParaRPr sz="1066">
              <a:latin typeface="Lucida Sans"/>
              <a:cs typeface="Lucida Sans"/>
            </a:endParaRPr>
          </a:p>
          <a:p>
            <a:pPr marL="12700">
              <a:lnSpc>
                <a:spcPts val="930"/>
              </a:lnSpc>
              <a:spcBef>
                <a:spcPts val="620"/>
              </a:spcBef>
            </a:pPr>
            <a:r>
              <a:rPr dirty="0" sz="1066" spc="-50">
                <a:solidFill>
                  <a:srgbClr val="1F252C"/>
                </a:solidFill>
                <a:latin typeface="Arial Black"/>
                <a:cs typeface="Arial Black"/>
              </a:rPr>
              <a:t>Programs</a:t>
            </a:r>
            <a:r>
              <a:rPr dirty="0" sz="1066" spc="-45">
                <a:solidFill>
                  <a:srgbClr val="1F252C"/>
                </a:solidFill>
                <a:latin typeface="Arial Black"/>
                <a:cs typeface="Arial Black"/>
              </a:rPr>
              <a:t> </a:t>
            </a:r>
            <a:r>
              <a:rPr dirty="0" sz="1066" spc="-25">
                <a:solidFill>
                  <a:srgbClr val="1F252C"/>
                </a:solidFill>
                <a:latin typeface="Arial Black"/>
                <a:cs typeface="Arial Black"/>
              </a:rPr>
              <a:t>and</a:t>
            </a:r>
            <a:r>
              <a:rPr dirty="0" sz="1066" spc="-85">
                <a:solidFill>
                  <a:srgbClr val="1F252C"/>
                </a:solidFill>
                <a:latin typeface="Arial Black"/>
                <a:cs typeface="Arial Black"/>
              </a:rPr>
              <a:t> </a:t>
            </a:r>
            <a:r>
              <a:rPr dirty="0" sz="1066" spc="-10">
                <a:solidFill>
                  <a:srgbClr val="1F252C"/>
                </a:solidFill>
                <a:latin typeface="Arial Black"/>
                <a:cs typeface="Arial Black"/>
              </a:rPr>
              <a:t>Protocol</a:t>
            </a:r>
            <a:endParaRPr sz="1066">
              <a:latin typeface="Arial Black"/>
              <a:cs typeface="Arial Black"/>
            </a:endParaRPr>
          </a:p>
          <a:p>
            <a:pPr marL="183515" indent="-170815">
              <a:lnSpc>
                <a:spcPts val="930"/>
              </a:lnSpc>
              <a:buClr>
                <a:srgbClr val="000000"/>
              </a:buClr>
              <a:buFont typeface="Arial"/>
              <a:buChar char="•"/>
              <a:tabLst>
                <a:tab pos="183515" algn="l"/>
              </a:tabLst>
            </a:pPr>
            <a:r>
              <a:rPr dirty="0" sz="1066" spc="-45">
                <a:solidFill>
                  <a:srgbClr val="EB6737"/>
                </a:solidFill>
                <a:latin typeface="Arial Black"/>
                <a:cs typeface="Arial Black"/>
              </a:rPr>
              <a:t>Vendor</a:t>
            </a:r>
            <a:r>
              <a:rPr dirty="0" sz="1066" spc="-55">
                <a:solidFill>
                  <a:srgbClr val="EB6737"/>
                </a:solidFill>
                <a:latin typeface="Arial Black"/>
                <a:cs typeface="Arial Black"/>
              </a:rPr>
              <a:t> </a:t>
            </a:r>
            <a:r>
              <a:rPr dirty="0" sz="1066" spc="-60">
                <a:solidFill>
                  <a:srgbClr val="EB6737"/>
                </a:solidFill>
                <a:latin typeface="Arial Black"/>
                <a:cs typeface="Arial Black"/>
              </a:rPr>
              <a:t>outages</a:t>
            </a:r>
            <a:r>
              <a:rPr dirty="0" sz="1066" spc="-55">
                <a:solidFill>
                  <a:srgbClr val="EB6737"/>
                </a:solidFill>
                <a:latin typeface="Arial Black"/>
                <a:cs typeface="Arial Black"/>
              </a:rPr>
              <a:t> </a:t>
            </a:r>
            <a:r>
              <a:rPr dirty="0" sz="1066" spc="-20">
                <a:solidFill>
                  <a:srgbClr val="EB6737"/>
                </a:solidFill>
                <a:latin typeface="Arial Black"/>
                <a:cs typeface="Arial Black"/>
              </a:rPr>
              <a:t>and</a:t>
            </a:r>
            <a:r>
              <a:rPr dirty="0" sz="1066" spc="-15">
                <a:solidFill>
                  <a:srgbClr val="EB6737"/>
                </a:solidFill>
                <a:latin typeface="Arial Black"/>
                <a:cs typeface="Arial Black"/>
              </a:rPr>
              <a:t> </a:t>
            </a:r>
            <a:r>
              <a:rPr dirty="0" sz="1066" spc="-70">
                <a:solidFill>
                  <a:srgbClr val="EB6737"/>
                </a:solidFill>
                <a:latin typeface="Arial Black"/>
                <a:cs typeface="Arial Black"/>
              </a:rPr>
              <a:t>lack</a:t>
            </a:r>
            <a:r>
              <a:rPr dirty="0" sz="1066" spc="-85">
                <a:solidFill>
                  <a:srgbClr val="EB6737"/>
                </a:solidFill>
                <a:latin typeface="Arial Black"/>
                <a:cs typeface="Arial Black"/>
              </a:rPr>
              <a:t> </a:t>
            </a:r>
            <a:r>
              <a:rPr dirty="0" sz="1066" spc="-10">
                <a:solidFill>
                  <a:srgbClr val="EB6737"/>
                </a:solidFill>
                <a:latin typeface="Arial Black"/>
                <a:cs typeface="Arial Black"/>
              </a:rPr>
              <a:t>of</a:t>
            </a:r>
            <a:r>
              <a:rPr dirty="0" sz="1066" spc="-40">
                <a:solidFill>
                  <a:srgbClr val="EB6737"/>
                </a:solidFill>
                <a:latin typeface="Arial Black"/>
                <a:cs typeface="Arial Black"/>
              </a:rPr>
              <a:t> </a:t>
            </a:r>
            <a:r>
              <a:rPr dirty="0" sz="1066" spc="-35">
                <a:solidFill>
                  <a:srgbClr val="EB6737"/>
                </a:solidFill>
                <a:latin typeface="Arial Black"/>
                <a:cs typeface="Arial Black"/>
              </a:rPr>
              <a:t>operational</a:t>
            </a:r>
            <a:r>
              <a:rPr dirty="0" sz="1066" spc="40">
                <a:solidFill>
                  <a:srgbClr val="EB6737"/>
                </a:solidFill>
                <a:latin typeface="Arial Black"/>
                <a:cs typeface="Arial Black"/>
              </a:rPr>
              <a:t> </a:t>
            </a:r>
            <a:r>
              <a:rPr dirty="0" sz="1066" spc="-30">
                <a:solidFill>
                  <a:srgbClr val="EB6737"/>
                </a:solidFill>
                <a:latin typeface="Arial Black"/>
                <a:cs typeface="Arial Black"/>
              </a:rPr>
              <a:t>readiness</a:t>
            </a:r>
            <a:endParaRPr sz="1066">
              <a:latin typeface="Arial Black"/>
              <a:cs typeface="Arial Black"/>
            </a:endParaRPr>
          </a:p>
          <a:p>
            <a:pPr marL="184150">
              <a:lnSpc>
                <a:spcPct val="100000"/>
              </a:lnSpc>
              <a:spcBef>
                <a:spcPts val="20"/>
              </a:spcBef>
            </a:pPr>
            <a:r>
              <a:rPr dirty="0" sz="1066" spc="-30">
                <a:solidFill>
                  <a:srgbClr val="1F252C"/>
                </a:solidFill>
                <a:latin typeface="Lucida Sans"/>
                <a:cs typeface="Lucida Sans"/>
              </a:rPr>
              <a:t>exist</a:t>
            </a:r>
            <a:r>
              <a:rPr dirty="0" sz="1066" spc="-95">
                <a:solidFill>
                  <a:srgbClr val="1F252C"/>
                </a:solidFill>
                <a:latin typeface="Lucida Sans"/>
                <a:cs typeface="Lucida Sans"/>
              </a:rPr>
              <a:t> </a:t>
            </a:r>
            <a:r>
              <a:rPr dirty="0" sz="1066" spc="-10">
                <a:solidFill>
                  <a:srgbClr val="1F252C"/>
                </a:solidFill>
                <a:latin typeface="Lucida Sans"/>
                <a:cs typeface="Lucida Sans"/>
              </a:rPr>
              <a:t>within</a:t>
            </a:r>
            <a:r>
              <a:rPr dirty="0" sz="1066" spc="-5">
                <a:solidFill>
                  <a:srgbClr val="1F252C"/>
                </a:solidFill>
                <a:latin typeface="Lucida Sans"/>
                <a:cs typeface="Lucida Sans"/>
              </a:rPr>
              <a:t> </a:t>
            </a:r>
            <a:r>
              <a:rPr dirty="0" sz="1066" spc="-20">
                <a:solidFill>
                  <a:srgbClr val="1F252C"/>
                </a:solidFill>
                <a:latin typeface="Lucida Sans"/>
                <a:cs typeface="Lucida Sans"/>
              </a:rPr>
              <a:t>some</a:t>
            </a:r>
            <a:r>
              <a:rPr dirty="0" sz="1066" spc="-35">
                <a:solidFill>
                  <a:srgbClr val="1F252C"/>
                </a:solidFill>
                <a:latin typeface="Lucida Sans"/>
                <a:cs typeface="Lucida Sans"/>
              </a:rPr>
              <a:t> </a:t>
            </a:r>
            <a:r>
              <a:rPr dirty="0" sz="1066" spc="-10">
                <a:solidFill>
                  <a:srgbClr val="1F252C"/>
                </a:solidFill>
                <a:latin typeface="Lucida Sans"/>
                <a:cs typeface="Lucida Sans"/>
              </a:rPr>
              <a:t>applications</a:t>
            </a:r>
            <a:endParaRPr sz="1066">
              <a:latin typeface="Lucida Sans"/>
              <a:cs typeface="Lucida Sans"/>
            </a:endParaRPr>
          </a:p>
          <a:p>
            <a:pPr algn="r" marR="1526540">
              <a:lnSpc>
                <a:spcPct val="100000"/>
              </a:lnSpc>
              <a:spcBef>
                <a:spcPts val="615"/>
              </a:spcBef>
            </a:pPr>
            <a:r>
              <a:rPr dirty="0" sz="1066" spc="-45">
                <a:solidFill>
                  <a:srgbClr val="1F252C"/>
                </a:solidFill>
                <a:latin typeface="Arial Black"/>
                <a:cs typeface="Arial Black"/>
              </a:rPr>
              <a:t>Training</a:t>
            </a:r>
            <a:r>
              <a:rPr dirty="0" sz="1066" spc="-20">
                <a:solidFill>
                  <a:srgbClr val="1F252C"/>
                </a:solidFill>
                <a:latin typeface="Arial Black"/>
                <a:cs typeface="Arial Black"/>
              </a:rPr>
              <a:t> </a:t>
            </a:r>
            <a:r>
              <a:rPr dirty="0" sz="1066" spc="-25">
                <a:solidFill>
                  <a:srgbClr val="1F252C"/>
                </a:solidFill>
                <a:latin typeface="Arial Black"/>
                <a:cs typeface="Arial Black"/>
              </a:rPr>
              <a:t>and</a:t>
            </a:r>
            <a:r>
              <a:rPr dirty="0" sz="1066" spc="-90">
                <a:solidFill>
                  <a:srgbClr val="1F252C"/>
                </a:solidFill>
                <a:latin typeface="Arial Black"/>
                <a:cs typeface="Arial Black"/>
              </a:rPr>
              <a:t> </a:t>
            </a:r>
            <a:r>
              <a:rPr dirty="0" sz="1066" spc="-35">
                <a:solidFill>
                  <a:srgbClr val="1F252C"/>
                </a:solidFill>
                <a:latin typeface="Arial Black"/>
                <a:cs typeface="Arial Black"/>
              </a:rPr>
              <a:t>Education</a:t>
            </a:r>
            <a:endParaRPr sz="1066">
              <a:latin typeface="Arial Black"/>
              <a:cs typeface="Arial Black"/>
            </a:endParaRPr>
          </a:p>
          <a:p>
            <a:pPr marL="184150" marR="15875" indent="-171450">
              <a:lnSpc>
                <a:spcPct val="97800"/>
              </a:lnSpc>
              <a:spcBef>
                <a:spcPts val="40"/>
              </a:spcBef>
              <a:buClr>
                <a:srgbClr val="000000"/>
              </a:buClr>
              <a:buFont typeface="Arial"/>
              <a:buChar char="•"/>
              <a:tabLst>
                <a:tab pos="184150" algn="l"/>
              </a:tabLst>
            </a:pPr>
            <a:r>
              <a:rPr dirty="0" sz="1066" spc="-10">
                <a:solidFill>
                  <a:srgbClr val="1F252C"/>
                </a:solidFill>
                <a:latin typeface="Lucida Sans"/>
                <a:cs typeface="Lucida Sans"/>
              </a:rPr>
              <a:t>Staff</a:t>
            </a:r>
            <a:r>
              <a:rPr dirty="0" sz="1066" spc="45">
                <a:solidFill>
                  <a:srgbClr val="1F252C"/>
                </a:solidFill>
                <a:latin typeface="Lucida Sans"/>
                <a:cs typeface="Lucida Sans"/>
              </a:rPr>
              <a:t> </a:t>
            </a:r>
            <a:r>
              <a:rPr dirty="0" sz="1066" spc="-25">
                <a:solidFill>
                  <a:srgbClr val="1F252C"/>
                </a:solidFill>
                <a:latin typeface="Lucida Sans"/>
                <a:cs typeface="Lucida Sans"/>
              </a:rPr>
              <a:t>capacity</a:t>
            </a:r>
            <a:r>
              <a:rPr dirty="0" sz="1066" spc="-35">
                <a:solidFill>
                  <a:srgbClr val="1F252C"/>
                </a:solidFill>
                <a:latin typeface="Lucida Sans"/>
                <a:cs typeface="Lucida Sans"/>
              </a:rPr>
              <a:t> </a:t>
            </a:r>
            <a:r>
              <a:rPr dirty="0" sz="1066">
                <a:solidFill>
                  <a:srgbClr val="1F252C"/>
                </a:solidFill>
                <a:latin typeface="Lucida Sans"/>
                <a:cs typeface="Lucida Sans"/>
              </a:rPr>
              <a:t>and</a:t>
            </a:r>
            <a:r>
              <a:rPr dirty="0" sz="1066" spc="-50">
                <a:solidFill>
                  <a:srgbClr val="1F252C"/>
                </a:solidFill>
                <a:latin typeface="Lucida Sans"/>
                <a:cs typeface="Lucida Sans"/>
              </a:rPr>
              <a:t> </a:t>
            </a:r>
            <a:r>
              <a:rPr dirty="0" sz="1066" spc="-30">
                <a:solidFill>
                  <a:srgbClr val="1F252C"/>
                </a:solidFill>
                <a:latin typeface="Lucida Sans"/>
                <a:cs typeface="Lucida Sans"/>
              </a:rPr>
              <a:t>geographic</a:t>
            </a:r>
            <a:r>
              <a:rPr dirty="0" sz="1066" spc="-5">
                <a:solidFill>
                  <a:srgbClr val="1F252C"/>
                </a:solidFill>
                <a:latin typeface="Lucida Sans"/>
                <a:cs typeface="Lucida Sans"/>
              </a:rPr>
              <a:t> </a:t>
            </a:r>
            <a:r>
              <a:rPr dirty="0" sz="1066" spc="-10">
                <a:solidFill>
                  <a:srgbClr val="1F252C"/>
                </a:solidFill>
                <a:latin typeface="Lucida Sans"/>
                <a:cs typeface="Lucida Sans"/>
              </a:rPr>
              <a:t>distance</a:t>
            </a:r>
            <a:r>
              <a:rPr dirty="0" sz="1066" spc="-10">
                <a:solidFill>
                  <a:srgbClr val="EB6737"/>
                </a:solidFill>
                <a:latin typeface="Arial Black"/>
                <a:cs typeface="Arial Black"/>
              </a:rPr>
              <a:t>limits </a:t>
            </a:r>
            <a:r>
              <a:rPr dirty="0" sz="1066" spc="-10">
                <a:solidFill>
                  <a:srgbClr val="1F252C"/>
                </a:solidFill>
                <a:latin typeface="Lucida Sans"/>
                <a:cs typeface="Lucida Sans"/>
              </a:rPr>
              <a:t>information</a:t>
            </a:r>
            <a:r>
              <a:rPr dirty="0" sz="1066" spc="-60">
                <a:solidFill>
                  <a:srgbClr val="1F252C"/>
                </a:solidFill>
                <a:latin typeface="Lucida Sans"/>
                <a:cs typeface="Lucida Sans"/>
              </a:rPr>
              <a:t> </a:t>
            </a:r>
            <a:r>
              <a:rPr dirty="0" sz="1066" spc="-25">
                <a:solidFill>
                  <a:srgbClr val="1F252C"/>
                </a:solidFill>
                <a:latin typeface="Lucida Sans"/>
                <a:cs typeface="Lucida Sans"/>
              </a:rPr>
              <a:t>sharing</a:t>
            </a:r>
            <a:r>
              <a:rPr dirty="0" sz="1066" spc="5">
                <a:solidFill>
                  <a:srgbClr val="1F252C"/>
                </a:solidFill>
                <a:latin typeface="Lucida Sans"/>
                <a:cs typeface="Lucida Sans"/>
              </a:rPr>
              <a:t> </a:t>
            </a:r>
            <a:r>
              <a:rPr dirty="0" sz="1066" spc="-20">
                <a:solidFill>
                  <a:srgbClr val="1F252C"/>
                </a:solidFill>
                <a:latin typeface="Lucida Sans"/>
                <a:cs typeface="Lucida Sans"/>
              </a:rPr>
              <a:t>and</a:t>
            </a:r>
            <a:r>
              <a:rPr dirty="0" sz="1066" spc="-40">
                <a:solidFill>
                  <a:srgbClr val="1F252C"/>
                </a:solidFill>
                <a:latin typeface="Lucida Sans"/>
                <a:cs typeface="Lucida Sans"/>
              </a:rPr>
              <a:t> </a:t>
            </a:r>
            <a:r>
              <a:rPr dirty="0" sz="1066" spc="-30">
                <a:solidFill>
                  <a:srgbClr val="EB6737"/>
                </a:solidFill>
                <a:latin typeface="Arial Black"/>
                <a:cs typeface="Arial Black"/>
              </a:rPr>
              <a:t>training</a:t>
            </a:r>
            <a:r>
              <a:rPr dirty="0" sz="1066" spc="-25">
                <a:solidFill>
                  <a:srgbClr val="EB6737"/>
                </a:solidFill>
                <a:latin typeface="Arial Black"/>
                <a:cs typeface="Arial Black"/>
              </a:rPr>
              <a:t> </a:t>
            </a:r>
            <a:r>
              <a:rPr dirty="0" sz="1066" spc="-30">
                <a:solidFill>
                  <a:srgbClr val="EB6737"/>
                </a:solidFill>
                <a:latin typeface="Arial Black"/>
                <a:cs typeface="Arial Black"/>
              </a:rPr>
              <a:t>for</a:t>
            </a:r>
            <a:r>
              <a:rPr dirty="0" sz="1066" spc="-10">
                <a:solidFill>
                  <a:srgbClr val="EB6737"/>
                </a:solidFill>
                <a:latin typeface="Arial Black"/>
                <a:cs typeface="Arial Black"/>
              </a:rPr>
              <a:t> </a:t>
            </a:r>
            <a:r>
              <a:rPr dirty="0" sz="1066" spc="-60">
                <a:solidFill>
                  <a:srgbClr val="EB6737"/>
                </a:solidFill>
                <a:latin typeface="Arial Black"/>
                <a:cs typeface="Arial Black"/>
              </a:rPr>
              <a:t>active</a:t>
            </a:r>
            <a:r>
              <a:rPr dirty="0" sz="1066" spc="-55">
                <a:solidFill>
                  <a:srgbClr val="EB6737"/>
                </a:solidFill>
                <a:latin typeface="Arial Black"/>
                <a:cs typeface="Arial Black"/>
              </a:rPr>
              <a:t> </a:t>
            </a:r>
            <a:r>
              <a:rPr dirty="0" sz="1066" spc="-10">
                <a:solidFill>
                  <a:srgbClr val="EB6737"/>
                </a:solidFill>
                <a:latin typeface="Arial Black"/>
                <a:cs typeface="Arial Black"/>
              </a:rPr>
              <a:t>shooter </a:t>
            </a:r>
            <a:r>
              <a:rPr dirty="0" sz="1066" spc="-10">
                <a:solidFill>
                  <a:srgbClr val="1F252C"/>
                </a:solidFill>
                <a:latin typeface="Lucida Sans"/>
                <a:cs typeface="Lucida Sans"/>
              </a:rPr>
              <a:t>prep</a:t>
            </a:r>
            <a:r>
              <a:rPr dirty="0" sz="1066" spc="-60">
                <a:solidFill>
                  <a:srgbClr val="1F252C"/>
                </a:solidFill>
                <a:latin typeface="Lucida Sans"/>
                <a:cs typeface="Lucida Sans"/>
              </a:rPr>
              <a:t> </a:t>
            </a:r>
            <a:r>
              <a:rPr dirty="0" sz="1066" spc="-30">
                <a:solidFill>
                  <a:srgbClr val="1F252C"/>
                </a:solidFill>
                <a:latin typeface="Lucida Sans"/>
                <a:cs typeface="Lucida Sans"/>
              </a:rPr>
              <a:t>talks</a:t>
            </a:r>
            <a:r>
              <a:rPr dirty="0" sz="1066" spc="-5">
                <a:solidFill>
                  <a:srgbClr val="1F252C"/>
                </a:solidFill>
                <a:latin typeface="Lucida Sans"/>
                <a:cs typeface="Lucida Sans"/>
              </a:rPr>
              <a:t> </a:t>
            </a:r>
            <a:r>
              <a:rPr dirty="0" sz="1066" spc="-20">
                <a:solidFill>
                  <a:srgbClr val="1F252C"/>
                </a:solidFill>
                <a:latin typeface="Lucida Sans"/>
                <a:cs typeface="Lucida Sans"/>
              </a:rPr>
              <a:t>across</a:t>
            </a:r>
            <a:r>
              <a:rPr dirty="0" sz="1066" spc="-10">
                <a:solidFill>
                  <a:srgbClr val="1F252C"/>
                </a:solidFill>
                <a:latin typeface="Lucida Sans"/>
                <a:cs typeface="Lucida Sans"/>
              </a:rPr>
              <a:t> campuses</a:t>
            </a:r>
            <a:endParaRPr sz="1066">
              <a:latin typeface="Lucida Sans"/>
              <a:cs typeface="Lucida Sans"/>
            </a:endParaRPr>
          </a:p>
        </p:txBody>
      </p:sp>
      <p:sp>
        <p:nvSpPr>
          <p:cNvPr id="17" name="object 17" descr=""/>
          <p:cNvSpPr/>
          <p:nvPr/>
        </p:nvSpPr>
        <p:spPr>
          <a:xfrm>
            <a:off x="7842334" y="3511634"/>
            <a:ext cx="3406986" cy="0"/>
          </a:xfrm>
          <a:custGeom>
            <a:avLst/>
            <a:gdLst/>
            <a:ahLst/>
            <a:cxnLst/>
            <a:rect l="l" t="t" r="r" b="b"/>
            <a:pathLst>
              <a:path w="2555240" h="0">
                <a:moveTo>
                  <a:pt x="0" y="0"/>
                </a:moveTo>
                <a:lnTo>
                  <a:pt x="2554985" y="0"/>
                </a:lnTo>
              </a:path>
            </a:pathLst>
          </a:custGeom>
          <a:ln w="9525">
            <a:solidFill>
              <a:srgbClr val="1F252C"/>
            </a:solidFill>
          </a:ln>
        </p:spPr>
        <p:txBody>
          <a:bodyPr wrap="square" lIns="0" tIns="0" rIns="0" bIns="0" rtlCol="0"/>
          <a:lstStyle/>
          <a:p/>
        </p:txBody>
      </p:sp>
      <p:sp>
        <p:nvSpPr>
          <p:cNvPr id="18" name="object 18" descr=""/>
          <p:cNvSpPr txBox="1"/>
          <p:nvPr/>
        </p:nvSpPr>
        <p:spPr>
          <a:xfrm>
            <a:off x="11249997" y="4280238"/>
            <a:ext cx="430953" cy="1174325"/>
          </a:xfrm>
          <a:prstGeom prst="rect">
            <a:avLst/>
          </a:prstGeom>
        </p:spPr>
        <p:txBody>
          <a:bodyPr wrap="square" lIns="0" tIns="10795" rIns="0" bIns="0" rtlCol="0" vert="vert">
            <a:spAutoFit/>
          </a:bodyPr>
          <a:lstStyle/>
          <a:p>
            <a:pPr marL="12700">
              <a:lnSpc>
                <a:spcPct val="100000"/>
              </a:lnSpc>
              <a:spcBef>
                <a:spcPts val="85"/>
              </a:spcBef>
            </a:pPr>
            <a:r>
              <a:rPr dirty="0" sz="2400" spc="75" b="1">
                <a:solidFill>
                  <a:srgbClr val="1F252C"/>
                </a:solidFill>
                <a:latin typeface="Century Gothic"/>
                <a:cs typeface="Century Gothic"/>
              </a:rPr>
              <a:t>Threats</a:t>
            </a:r>
            <a:endParaRPr sz="2400">
              <a:latin typeface="Century Gothic"/>
              <a:cs typeface="Century Gothic"/>
            </a:endParaRPr>
          </a:p>
        </p:txBody>
      </p:sp>
      <p:sp>
        <p:nvSpPr>
          <p:cNvPr id="19" name="object 19" descr=""/>
          <p:cNvSpPr txBox="1"/>
          <p:nvPr/>
        </p:nvSpPr>
        <p:spPr>
          <a:xfrm>
            <a:off x="7429500" y="3734730"/>
            <a:ext cx="3714326" cy="2416385"/>
          </a:xfrm>
          <a:prstGeom prst="rect">
            <a:avLst/>
          </a:prstGeom>
        </p:spPr>
        <p:txBody>
          <a:bodyPr wrap="square" lIns="0" tIns="15875" rIns="0" bIns="0" rtlCol="0" vert="horz">
            <a:spAutoFit/>
          </a:bodyPr>
          <a:lstStyle/>
          <a:p>
            <a:pPr marL="12700">
              <a:lnSpc>
                <a:spcPct val="100000"/>
              </a:lnSpc>
              <a:spcBef>
                <a:spcPts val="125"/>
              </a:spcBef>
            </a:pPr>
            <a:r>
              <a:rPr dirty="0" sz="1066" spc="-50">
                <a:solidFill>
                  <a:srgbClr val="1F252C"/>
                </a:solidFill>
                <a:latin typeface="Arial Black"/>
                <a:cs typeface="Arial Black"/>
              </a:rPr>
              <a:t>Climate</a:t>
            </a:r>
            <a:r>
              <a:rPr dirty="0" sz="1066" spc="-40">
                <a:solidFill>
                  <a:srgbClr val="1F252C"/>
                </a:solidFill>
                <a:latin typeface="Arial Black"/>
                <a:cs typeface="Arial Black"/>
              </a:rPr>
              <a:t> </a:t>
            </a:r>
            <a:r>
              <a:rPr dirty="0" sz="1066" spc="-10">
                <a:solidFill>
                  <a:srgbClr val="1F252C"/>
                </a:solidFill>
                <a:latin typeface="Arial Black"/>
                <a:cs typeface="Arial Black"/>
              </a:rPr>
              <a:t>Change</a:t>
            </a:r>
            <a:endParaRPr sz="1066">
              <a:latin typeface="Arial Black"/>
              <a:cs typeface="Arial Black"/>
            </a:endParaRPr>
          </a:p>
          <a:p>
            <a:pPr marL="184150" marR="5080" indent="-171450">
              <a:lnSpc>
                <a:spcPct val="97800"/>
              </a:lnSpc>
              <a:spcBef>
                <a:spcPts val="40"/>
              </a:spcBef>
              <a:buClr>
                <a:srgbClr val="000000"/>
              </a:buClr>
              <a:buFont typeface="Arial"/>
              <a:buChar char="•"/>
              <a:tabLst>
                <a:tab pos="184150" algn="l"/>
              </a:tabLst>
            </a:pPr>
            <a:r>
              <a:rPr dirty="0" sz="1066" spc="-50">
                <a:solidFill>
                  <a:srgbClr val="C00000"/>
                </a:solidFill>
                <a:latin typeface="Arial Black"/>
                <a:cs typeface="Arial Black"/>
              </a:rPr>
              <a:t>Climate </a:t>
            </a:r>
            <a:r>
              <a:rPr dirty="0" sz="1066" spc="-65">
                <a:solidFill>
                  <a:srgbClr val="C00000"/>
                </a:solidFill>
                <a:latin typeface="Arial Black"/>
                <a:cs typeface="Arial Black"/>
              </a:rPr>
              <a:t>change</a:t>
            </a:r>
            <a:r>
              <a:rPr dirty="0" sz="1066" spc="45">
                <a:solidFill>
                  <a:srgbClr val="C00000"/>
                </a:solidFill>
                <a:latin typeface="Arial Black"/>
                <a:cs typeface="Arial Black"/>
              </a:rPr>
              <a:t> </a:t>
            </a:r>
            <a:r>
              <a:rPr dirty="0" sz="1066" spc="-40">
                <a:solidFill>
                  <a:srgbClr val="C00000"/>
                </a:solidFill>
                <a:latin typeface="Arial Black"/>
                <a:cs typeface="Arial Black"/>
              </a:rPr>
              <a:t>will</a:t>
            </a:r>
            <a:r>
              <a:rPr dirty="0" sz="1066" spc="55">
                <a:solidFill>
                  <a:srgbClr val="C00000"/>
                </a:solidFill>
                <a:latin typeface="Arial Black"/>
                <a:cs typeface="Arial Black"/>
              </a:rPr>
              <a:t> </a:t>
            </a:r>
            <a:r>
              <a:rPr dirty="0" sz="1066" spc="-65">
                <a:solidFill>
                  <a:srgbClr val="C00000"/>
                </a:solidFill>
                <a:latin typeface="Arial Black"/>
                <a:cs typeface="Arial Black"/>
              </a:rPr>
              <a:t>exacerbate</a:t>
            </a:r>
            <a:r>
              <a:rPr dirty="0" sz="1066" spc="-45">
                <a:solidFill>
                  <a:srgbClr val="C00000"/>
                </a:solidFill>
                <a:latin typeface="Arial Black"/>
                <a:cs typeface="Arial Black"/>
              </a:rPr>
              <a:t> </a:t>
            </a:r>
            <a:r>
              <a:rPr dirty="0" sz="1066" spc="-35">
                <a:solidFill>
                  <a:srgbClr val="C00000"/>
                </a:solidFill>
                <a:latin typeface="Arial Black"/>
                <a:cs typeface="Arial Black"/>
              </a:rPr>
              <a:t>many</a:t>
            </a:r>
            <a:r>
              <a:rPr dirty="0" sz="1066" spc="-25">
                <a:solidFill>
                  <a:srgbClr val="C00000"/>
                </a:solidFill>
                <a:latin typeface="Arial Black"/>
                <a:cs typeface="Arial Black"/>
              </a:rPr>
              <a:t> </a:t>
            </a:r>
            <a:r>
              <a:rPr dirty="0" sz="1066" spc="-10">
                <a:solidFill>
                  <a:srgbClr val="C00000"/>
                </a:solidFill>
                <a:latin typeface="Arial Black"/>
                <a:cs typeface="Arial Black"/>
              </a:rPr>
              <a:t>hazard</a:t>
            </a:r>
            <a:r>
              <a:rPr dirty="0" sz="1066" spc="500">
                <a:solidFill>
                  <a:srgbClr val="C00000"/>
                </a:solidFill>
                <a:latin typeface="Arial Black"/>
                <a:cs typeface="Arial Black"/>
              </a:rPr>
              <a:t> </a:t>
            </a:r>
            <a:r>
              <a:rPr dirty="0" sz="1066" spc="-55">
                <a:solidFill>
                  <a:srgbClr val="C00000"/>
                </a:solidFill>
                <a:latin typeface="Arial Black"/>
                <a:cs typeface="Arial Black"/>
              </a:rPr>
              <a:t>types</a:t>
            </a:r>
            <a:r>
              <a:rPr dirty="0" sz="1066" spc="-55">
                <a:solidFill>
                  <a:srgbClr val="1F252C"/>
                </a:solidFill>
                <a:latin typeface="Lucida Sans"/>
                <a:cs typeface="Lucida Sans"/>
              </a:rPr>
              <a:t>,</a:t>
            </a:r>
            <a:r>
              <a:rPr dirty="0" sz="1066" spc="20">
                <a:solidFill>
                  <a:srgbClr val="1F252C"/>
                </a:solidFill>
                <a:latin typeface="Lucida Sans"/>
                <a:cs typeface="Lucida Sans"/>
              </a:rPr>
              <a:t> </a:t>
            </a:r>
            <a:r>
              <a:rPr dirty="0" sz="1066" spc="-35">
                <a:solidFill>
                  <a:srgbClr val="1F252C"/>
                </a:solidFill>
                <a:latin typeface="Lucida Sans"/>
                <a:cs typeface="Lucida Sans"/>
              </a:rPr>
              <a:t>including</a:t>
            </a:r>
            <a:r>
              <a:rPr dirty="0" sz="1066" spc="-85">
                <a:solidFill>
                  <a:srgbClr val="1F252C"/>
                </a:solidFill>
                <a:latin typeface="Lucida Sans"/>
                <a:cs typeface="Lucida Sans"/>
              </a:rPr>
              <a:t> </a:t>
            </a:r>
            <a:r>
              <a:rPr dirty="0" sz="1066">
                <a:solidFill>
                  <a:srgbClr val="1F252C"/>
                </a:solidFill>
                <a:latin typeface="Lucida Sans"/>
                <a:cs typeface="Lucida Sans"/>
              </a:rPr>
              <a:t>the</a:t>
            </a:r>
            <a:r>
              <a:rPr dirty="0" sz="1066" spc="-100">
                <a:solidFill>
                  <a:srgbClr val="1F252C"/>
                </a:solidFill>
                <a:latin typeface="Lucida Sans"/>
                <a:cs typeface="Lucida Sans"/>
              </a:rPr>
              <a:t> </a:t>
            </a:r>
            <a:r>
              <a:rPr dirty="0" sz="1066" spc="-25">
                <a:solidFill>
                  <a:srgbClr val="1F252C"/>
                </a:solidFill>
                <a:latin typeface="Lucida Sans"/>
                <a:cs typeface="Lucida Sans"/>
              </a:rPr>
              <a:t>cascading</a:t>
            </a:r>
            <a:r>
              <a:rPr dirty="0" sz="1066">
                <a:solidFill>
                  <a:srgbClr val="1F252C"/>
                </a:solidFill>
                <a:latin typeface="Lucida Sans"/>
                <a:cs typeface="Lucida Sans"/>
              </a:rPr>
              <a:t> </a:t>
            </a:r>
            <a:r>
              <a:rPr dirty="0" sz="1066" spc="-20">
                <a:solidFill>
                  <a:srgbClr val="1F252C"/>
                </a:solidFill>
                <a:latin typeface="Lucida Sans"/>
                <a:cs typeface="Lucida Sans"/>
              </a:rPr>
              <a:t>impacts</a:t>
            </a:r>
            <a:r>
              <a:rPr dirty="0" sz="1066" spc="-15">
                <a:solidFill>
                  <a:srgbClr val="1F252C"/>
                </a:solidFill>
                <a:latin typeface="Lucida Sans"/>
                <a:cs typeface="Lucida Sans"/>
              </a:rPr>
              <a:t> </a:t>
            </a:r>
            <a:r>
              <a:rPr dirty="0" sz="1066" spc="-10">
                <a:solidFill>
                  <a:srgbClr val="1F252C"/>
                </a:solidFill>
                <a:latin typeface="Lucida Sans"/>
                <a:cs typeface="Lucida Sans"/>
              </a:rPr>
              <a:t>of</a:t>
            </a:r>
            <a:r>
              <a:rPr dirty="0" sz="1066" spc="20">
                <a:solidFill>
                  <a:srgbClr val="1F252C"/>
                </a:solidFill>
                <a:latin typeface="Lucida Sans"/>
                <a:cs typeface="Lucida Sans"/>
              </a:rPr>
              <a:t> </a:t>
            </a:r>
            <a:r>
              <a:rPr dirty="0" sz="1066" spc="-10">
                <a:solidFill>
                  <a:srgbClr val="1F252C"/>
                </a:solidFill>
                <a:latin typeface="Lucida Sans"/>
                <a:cs typeface="Lucida Sans"/>
              </a:rPr>
              <a:t>worsening extreme</a:t>
            </a:r>
            <a:r>
              <a:rPr dirty="0" sz="1066" spc="-20">
                <a:solidFill>
                  <a:srgbClr val="1F252C"/>
                </a:solidFill>
                <a:latin typeface="Lucida Sans"/>
                <a:cs typeface="Lucida Sans"/>
              </a:rPr>
              <a:t> </a:t>
            </a:r>
            <a:r>
              <a:rPr dirty="0" sz="1066" spc="-10">
                <a:solidFill>
                  <a:srgbClr val="1F252C"/>
                </a:solidFill>
                <a:latin typeface="Lucida Sans"/>
                <a:cs typeface="Lucida Sans"/>
              </a:rPr>
              <a:t>temperatures</a:t>
            </a:r>
            <a:r>
              <a:rPr dirty="0" sz="1066" spc="-25">
                <a:solidFill>
                  <a:srgbClr val="1F252C"/>
                </a:solidFill>
                <a:latin typeface="Lucida Sans"/>
                <a:cs typeface="Lucida Sans"/>
              </a:rPr>
              <a:t> </a:t>
            </a:r>
            <a:r>
              <a:rPr dirty="0" sz="1066">
                <a:solidFill>
                  <a:srgbClr val="1F252C"/>
                </a:solidFill>
                <a:latin typeface="Lucida Sans"/>
                <a:cs typeface="Lucida Sans"/>
              </a:rPr>
              <a:t>and</a:t>
            </a:r>
            <a:r>
              <a:rPr dirty="0" sz="1066" spc="-70">
                <a:solidFill>
                  <a:srgbClr val="1F252C"/>
                </a:solidFill>
                <a:latin typeface="Lucida Sans"/>
                <a:cs typeface="Lucida Sans"/>
              </a:rPr>
              <a:t> </a:t>
            </a:r>
            <a:r>
              <a:rPr dirty="0" sz="1066" spc="-30">
                <a:solidFill>
                  <a:srgbClr val="1F252C"/>
                </a:solidFill>
                <a:latin typeface="Lucida Sans"/>
                <a:cs typeface="Lucida Sans"/>
              </a:rPr>
              <a:t>increasingly</a:t>
            </a:r>
            <a:r>
              <a:rPr dirty="0" sz="1066" spc="-50">
                <a:solidFill>
                  <a:srgbClr val="1F252C"/>
                </a:solidFill>
                <a:latin typeface="Lucida Sans"/>
                <a:cs typeface="Lucida Sans"/>
              </a:rPr>
              <a:t> </a:t>
            </a:r>
            <a:r>
              <a:rPr dirty="0" sz="1066">
                <a:solidFill>
                  <a:srgbClr val="1F252C"/>
                </a:solidFill>
                <a:latin typeface="Lucida Sans"/>
                <a:cs typeface="Lucida Sans"/>
              </a:rPr>
              <a:t>severe</a:t>
            </a:r>
            <a:r>
              <a:rPr dirty="0" sz="1066" spc="-20">
                <a:solidFill>
                  <a:srgbClr val="1F252C"/>
                </a:solidFill>
                <a:latin typeface="Lucida Sans"/>
                <a:cs typeface="Lucida Sans"/>
              </a:rPr>
              <a:t> </a:t>
            </a:r>
            <a:r>
              <a:rPr dirty="0" sz="1066" spc="-10">
                <a:solidFill>
                  <a:srgbClr val="1F252C"/>
                </a:solidFill>
                <a:latin typeface="Lucida Sans"/>
                <a:cs typeface="Lucida Sans"/>
              </a:rPr>
              <a:t>storms</a:t>
            </a:r>
            <a:endParaRPr sz="1066">
              <a:latin typeface="Lucida Sans"/>
              <a:cs typeface="Lucida Sans"/>
            </a:endParaRPr>
          </a:p>
          <a:p>
            <a:pPr marL="184150" marR="115570" indent="-171450">
              <a:lnSpc>
                <a:spcPct val="101699"/>
              </a:lnSpc>
              <a:buClr>
                <a:srgbClr val="000000"/>
              </a:buClr>
              <a:buFont typeface="Arial"/>
              <a:buChar char="•"/>
              <a:tabLst>
                <a:tab pos="184150" algn="l"/>
              </a:tabLst>
            </a:pPr>
            <a:r>
              <a:rPr dirty="0" sz="1066" spc="-25">
                <a:solidFill>
                  <a:srgbClr val="1F252C"/>
                </a:solidFill>
                <a:latin typeface="Lucida Sans"/>
                <a:cs typeface="Lucida Sans"/>
              </a:rPr>
              <a:t>Power/utility </a:t>
            </a:r>
            <a:r>
              <a:rPr dirty="0" sz="1066" spc="-20">
                <a:solidFill>
                  <a:srgbClr val="1F252C"/>
                </a:solidFill>
                <a:latin typeface="Lucida Sans"/>
                <a:cs typeface="Lucida Sans"/>
              </a:rPr>
              <a:t>failure</a:t>
            </a:r>
            <a:r>
              <a:rPr dirty="0" sz="1066" spc="10">
                <a:solidFill>
                  <a:srgbClr val="1F252C"/>
                </a:solidFill>
                <a:latin typeface="Lucida Sans"/>
                <a:cs typeface="Lucida Sans"/>
              </a:rPr>
              <a:t> </a:t>
            </a:r>
            <a:r>
              <a:rPr dirty="0" sz="1066" spc="-20">
                <a:solidFill>
                  <a:srgbClr val="1F252C"/>
                </a:solidFill>
                <a:latin typeface="Lucida Sans"/>
                <a:cs typeface="Lucida Sans"/>
              </a:rPr>
              <a:t>across</a:t>
            </a:r>
            <a:r>
              <a:rPr dirty="0" sz="1066" spc="10">
                <a:solidFill>
                  <a:srgbClr val="1F252C"/>
                </a:solidFill>
                <a:latin typeface="Lucida Sans"/>
                <a:cs typeface="Lucida Sans"/>
              </a:rPr>
              <a:t> </a:t>
            </a:r>
            <a:r>
              <a:rPr dirty="0" sz="1066" spc="-25">
                <a:solidFill>
                  <a:srgbClr val="1F252C"/>
                </a:solidFill>
                <a:latin typeface="Lucida Sans"/>
                <a:cs typeface="Lucida Sans"/>
              </a:rPr>
              <a:t>hospital</a:t>
            </a:r>
            <a:r>
              <a:rPr dirty="0" sz="1066" spc="-45">
                <a:solidFill>
                  <a:srgbClr val="1F252C"/>
                </a:solidFill>
                <a:latin typeface="Lucida Sans"/>
                <a:cs typeface="Lucida Sans"/>
              </a:rPr>
              <a:t> </a:t>
            </a:r>
            <a:r>
              <a:rPr dirty="0" sz="1066" spc="-20">
                <a:solidFill>
                  <a:srgbClr val="1F252C"/>
                </a:solidFill>
                <a:latin typeface="Lucida Sans"/>
                <a:cs typeface="Lucida Sans"/>
              </a:rPr>
              <a:t>locations</a:t>
            </a:r>
            <a:r>
              <a:rPr dirty="0" sz="1066" spc="10">
                <a:solidFill>
                  <a:srgbClr val="1F252C"/>
                </a:solidFill>
                <a:latin typeface="Lucida Sans"/>
                <a:cs typeface="Lucida Sans"/>
              </a:rPr>
              <a:t> </a:t>
            </a:r>
            <a:r>
              <a:rPr dirty="0" sz="1066">
                <a:solidFill>
                  <a:srgbClr val="1F252C"/>
                </a:solidFill>
                <a:latin typeface="Lucida Sans"/>
                <a:cs typeface="Lucida Sans"/>
              </a:rPr>
              <a:t>due</a:t>
            </a:r>
            <a:r>
              <a:rPr dirty="0" sz="1066" spc="15">
                <a:solidFill>
                  <a:srgbClr val="1F252C"/>
                </a:solidFill>
                <a:latin typeface="Lucida Sans"/>
                <a:cs typeface="Lucida Sans"/>
              </a:rPr>
              <a:t> </a:t>
            </a:r>
            <a:r>
              <a:rPr dirty="0" sz="1066" spc="-25">
                <a:solidFill>
                  <a:srgbClr val="1F252C"/>
                </a:solidFill>
                <a:latin typeface="Lucida Sans"/>
                <a:cs typeface="Lucida Sans"/>
              </a:rPr>
              <a:t>to </a:t>
            </a:r>
            <a:r>
              <a:rPr dirty="0" sz="1066" spc="-25">
                <a:solidFill>
                  <a:srgbClr val="C00000"/>
                </a:solidFill>
                <a:latin typeface="Arial Black"/>
                <a:cs typeface="Arial Black"/>
              </a:rPr>
              <a:t>volatility</a:t>
            </a:r>
            <a:r>
              <a:rPr dirty="0" sz="1066" spc="-35">
                <a:solidFill>
                  <a:srgbClr val="C00000"/>
                </a:solidFill>
                <a:latin typeface="Arial Black"/>
                <a:cs typeface="Arial Black"/>
              </a:rPr>
              <a:t> </a:t>
            </a:r>
            <a:r>
              <a:rPr dirty="0" sz="1066" spc="-45">
                <a:solidFill>
                  <a:srgbClr val="C00000"/>
                </a:solidFill>
                <a:latin typeface="Arial Black"/>
                <a:cs typeface="Arial Black"/>
              </a:rPr>
              <a:t>of</a:t>
            </a:r>
            <a:r>
              <a:rPr dirty="0" sz="1066" spc="-35">
                <a:solidFill>
                  <a:srgbClr val="C00000"/>
                </a:solidFill>
                <a:latin typeface="Arial Black"/>
                <a:cs typeface="Arial Black"/>
              </a:rPr>
              <a:t> </a:t>
            </a:r>
            <a:r>
              <a:rPr dirty="0" sz="1066" spc="-20">
                <a:solidFill>
                  <a:srgbClr val="C00000"/>
                </a:solidFill>
                <a:latin typeface="Arial Black"/>
                <a:cs typeface="Arial Black"/>
              </a:rPr>
              <a:t>grid</a:t>
            </a:r>
            <a:r>
              <a:rPr dirty="0" sz="1066" spc="-85">
                <a:solidFill>
                  <a:srgbClr val="C00000"/>
                </a:solidFill>
                <a:latin typeface="Arial Black"/>
                <a:cs typeface="Arial Black"/>
              </a:rPr>
              <a:t> </a:t>
            </a:r>
            <a:r>
              <a:rPr dirty="0" sz="1066" spc="-30">
                <a:solidFill>
                  <a:srgbClr val="C00000"/>
                </a:solidFill>
                <a:latin typeface="Arial Black"/>
                <a:cs typeface="Arial Black"/>
              </a:rPr>
              <a:t>infrastructure</a:t>
            </a:r>
            <a:r>
              <a:rPr dirty="0" sz="1066" spc="-120">
                <a:solidFill>
                  <a:srgbClr val="C00000"/>
                </a:solidFill>
                <a:latin typeface="Arial Black"/>
                <a:cs typeface="Arial Black"/>
              </a:rPr>
              <a:t> </a:t>
            </a:r>
            <a:r>
              <a:rPr dirty="0" sz="1066" spc="-10">
                <a:solidFill>
                  <a:srgbClr val="1F252C"/>
                </a:solidFill>
                <a:latin typeface="Lucida Sans"/>
                <a:cs typeface="Lucida Sans"/>
              </a:rPr>
              <a:t>in</a:t>
            </a:r>
            <a:r>
              <a:rPr dirty="0" sz="1066" spc="-70">
                <a:solidFill>
                  <a:srgbClr val="1F252C"/>
                </a:solidFill>
                <a:latin typeface="Lucida Sans"/>
                <a:cs typeface="Lucida Sans"/>
              </a:rPr>
              <a:t> </a:t>
            </a:r>
            <a:r>
              <a:rPr dirty="0" sz="1066" spc="-20">
                <a:solidFill>
                  <a:srgbClr val="1F252C"/>
                </a:solidFill>
                <a:latin typeface="Lucida Sans"/>
                <a:cs typeface="Lucida Sans"/>
              </a:rPr>
              <a:t>the</a:t>
            </a:r>
            <a:r>
              <a:rPr dirty="0" sz="1066" spc="-15">
                <a:solidFill>
                  <a:srgbClr val="1F252C"/>
                </a:solidFill>
                <a:latin typeface="Lucida Sans"/>
                <a:cs typeface="Lucida Sans"/>
              </a:rPr>
              <a:t> </a:t>
            </a:r>
            <a:r>
              <a:rPr dirty="0" sz="1066" spc="-25">
                <a:solidFill>
                  <a:srgbClr val="1F252C"/>
                </a:solidFill>
                <a:latin typeface="Lucida Sans"/>
                <a:cs typeface="Lucida Sans"/>
              </a:rPr>
              <a:t>City</a:t>
            </a:r>
            <a:r>
              <a:rPr dirty="0" sz="1066" spc="35">
                <a:solidFill>
                  <a:srgbClr val="1F252C"/>
                </a:solidFill>
                <a:latin typeface="Lucida Sans"/>
                <a:cs typeface="Lucida Sans"/>
              </a:rPr>
              <a:t> </a:t>
            </a:r>
            <a:r>
              <a:rPr dirty="0" sz="1066" spc="-25">
                <a:solidFill>
                  <a:srgbClr val="1F252C"/>
                </a:solidFill>
                <a:latin typeface="Lucida Sans"/>
                <a:cs typeface="Lucida Sans"/>
              </a:rPr>
              <a:t>and evolving</a:t>
            </a:r>
            <a:r>
              <a:rPr dirty="0" sz="1066" spc="35">
                <a:solidFill>
                  <a:srgbClr val="1F252C"/>
                </a:solidFill>
                <a:latin typeface="Lucida Sans"/>
                <a:cs typeface="Lucida Sans"/>
              </a:rPr>
              <a:t> </a:t>
            </a:r>
            <a:r>
              <a:rPr dirty="0" sz="1066" spc="-25">
                <a:solidFill>
                  <a:srgbClr val="1F252C"/>
                </a:solidFill>
                <a:latin typeface="Lucida Sans"/>
                <a:cs typeface="Lucida Sans"/>
              </a:rPr>
              <a:t>infrastructure</a:t>
            </a:r>
            <a:r>
              <a:rPr dirty="0" sz="1066" spc="20">
                <a:solidFill>
                  <a:srgbClr val="1F252C"/>
                </a:solidFill>
                <a:latin typeface="Lucida Sans"/>
                <a:cs typeface="Lucida Sans"/>
              </a:rPr>
              <a:t> </a:t>
            </a:r>
            <a:r>
              <a:rPr dirty="0" sz="1066" spc="-10">
                <a:solidFill>
                  <a:srgbClr val="1F252C"/>
                </a:solidFill>
                <a:latin typeface="Lucida Sans"/>
                <a:cs typeface="Lucida Sans"/>
              </a:rPr>
              <a:t>improvements</a:t>
            </a:r>
            <a:endParaRPr sz="1066">
              <a:latin typeface="Lucida Sans"/>
              <a:cs typeface="Lucida Sans"/>
            </a:endParaRPr>
          </a:p>
          <a:p>
            <a:pPr marL="12700">
              <a:lnSpc>
                <a:spcPts val="930"/>
              </a:lnSpc>
              <a:spcBef>
                <a:spcPts val="620"/>
              </a:spcBef>
            </a:pPr>
            <a:r>
              <a:rPr dirty="0" sz="1066" spc="-65">
                <a:solidFill>
                  <a:srgbClr val="1F252C"/>
                </a:solidFill>
                <a:latin typeface="Arial Black"/>
                <a:cs typeface="Arial Black"/>
              </a:rPr>
              <a:t>Violence </a:t>
            </a:r>
            <a:r>
              <a:rPr dirty="0" sz="1066" spc="-10">
                <a:solidFill>
                  <a:srgbClr val="1F252C"/>
                </a:solidFill>
                <a:latin typeface="Arial Black"/>
                <a:cs typeface="Arial Black"/>
              </a:rPr>
              <a:t>on</a:t>
            </a:r>
            <a:r>
              <a:rPr dirty="0" sz="1066" spc="-30">
                <a:solidFill>
                  <a:srgbClr val="1F252C"/>
                </a:solidFill>
                <a:latin typeface="Arial Black"/>
                <a:cs typeface="Arial Black"/>
              </a:rPr>
              <a:t> </a:t>
            </a:r>
            <a:r>
              <a:rPr dirty="0" sz="1066" spc="-10">
                <a:solidFill>
                  <a:srgbClr val="1F252C"/>
                </a:solidFill>
                <a:latin typeface="Arial Black"/>
                <a:cs typeface="Arial Black"/>
              </a:rPr>
              <a:t>Campuses</a:t>
            </a:r>
            <a:endParaRPr sz="1066">
              <a:latin typeface="Arial Black"/>
              <a:cs typeface="Arial Black"/>
            </a:endParaRPr>
          </a:p>
          <a:p>
            <a:pPr marL="183515" indent="-170815">
              <a:lnSpc>
                <a:spcPts val="930"/>
              </a:lnSpc>
              <a:buClr>
                <a:srgbClr val="000000"/>
              </a:buClr>
              <a:buFont typeface="Arial"/>
              <a:buChar char="•"/>
              <a:tabLst>
                <a:tab pos="183515" algn="l"/>
              </a:tabLst>
            </a:pPr>
            <a:r>
              <a:rPr dirty="0" sz="1066" spc="-20">
                <a:solidFill>
                  <a:srgbClr val="1F252C"/>
                </a:solidFill>
                <a:latin typeface="Lucida Sans"/>
                <a:cs typeface="Lucida Sans"/>
              </a:rPr>
              <a:t>Active</a:t>
            </a:r>
            <a:r>
              <a:rPr dirty="0" sz="1066" spc="-15">
                <a:solidFill>
                  <a:srgbClr val="1F252C"/>
                </a:solidFill>
                <a:latin typeface="Lucida Sans"/>
                <a:cs typeface="Lucida Sans"/>
              </a:rPr>
              <a:t> </a:t>
            </a:r>
            <a:r>
              <a:rPr dirty="0" sz="1066" spc="-20">
                <a:solidFill>
                  <a:srgbClr val="1F252C"/>
                </a:solidFill>
                <a:latin typeface="Lucida Sans"/>
                <a:cs typeface="Lucida Sans"/>
              </a:rPr>
              <a:t>shooter</a:t>
            </a:r>
            <a:r>
              <a:rPr dirty="0" sz="1066" spc="-40">
                <a:solidFill>
                  <a:srgbClr val="1F252C"/>
                </a:solidFill>
                <a:latin typeface="Lucida Sans"/>
                <a:cs typeface="Lucida Sans"/>
              </a:rPr>
              <a:t> </a:t>
            </a:r>
            <a:r>
              <a:rPr dirty="0" sz="1066">
                <a:solidFill>
                  <a:srgbClr val="1F252C"/>
                </a:solidFill>
                <a:latin typeface="Lucida Sans"/>
                <a:cs typeface="Lucida Sans"/>
              </a:rPr>
              <a:t>and</a:t>
            </a:r>
            <a:r>
              <a:rPr dirty="0" sz="1066" spc="-65">
                <a:solidFill>
                  <a:srgbClr val="1F252C"/>
                </a:solidFill>
                <a:latin typeface="Lucida Sans"/>
                <a:cs typeface="Lucida Sans"/>
              </a:rPr>
              <a:t> </a:t>
            </a:r>
            <a:r>
              <a:rPr dirty="0" sz="1066" spc="-10">
                <a:solidFill>
                  <a:srgbClr val="1F252C"/>
                </a:solidFill>
                <a:latin typeface="Lucida Sans"/>
                <a:cs typeface="Lucida Sans"/>
              </a:rPr>
              <a:t>workplace </a:t>
            </a:r>
            <a:r>
              <a:rPr dirty="0" sz="1066" spc="-20">
                <a:solidFill>
                  <a:srgbClr val="1F252C"/>
                </a:solidFill>
                <a:latin typeface="Lucida Sans"/>
                <a:cs typeface="Lucida Sans"/>
              </a:rPr>
              <a:t>violence</a:t>
            </a:r>
            <a:r>
              <a:rPr dirty="0" sz="1066" spc="-95">
                <a:solidFill>
                  <a:srgbClr val="1F252C"/>
                </a:solidFill>
                <a:latin typeface="Lucida Sans"/>
                <a:cs typeface="Lucida Sans"/>
              </a:rPr>
              <a:t> </a:t>
            </a:r>
            <a:r>
              <a:rPr dirty="0" sz="1066" spc="-10">
                <a:solidFill>
                  <a:srgbClr val="1F252C"/>
                </a:solidFill>
                <a:latin typeface="Lucida Sans"/>
                <a:cs typeface="Lucida Sans"/>
              </a:rPr>
              <a:t>remain</a:t>
            </a:r>
            <a:endParaRPr sz="1066">
              <a:latin typeface="Lucida Sans"/>
              <a:cs typeface="Lucida Sans"/>
            </a:endParaRPr>
          </a:p>
          <a:p>
            <a:pPr marL="184150">
              <a:lnSpc>
                <a:spcPct val="100000"/>
              </a:lnSpc>
              <a:spcBef>
                <a:spcPts val="20"/>
              </a:spcBef>
            </a:pPr>
            <a:r>
              <a:rPr dirty="0" sz="1066" spc="-25">
                <a:solidFill>
                  <a:srgbClr val="1F252C"/>
                </a:solidFill>
                <a:latin typeface="Lucida Sans"/>
                <a:cs typeface="Lucida Sans"/>
              </a:rPr>
              <a:t>concerns,</a:t>
            </a:r>
            <a:r>
              <a:rPr dirty="0" sz="1066" spc="35">
                <a:solidFill>
                  <a:srgbClr val="1F252C"/>
                </a:solidFill>
                <a:latin typeface="Lucida Sans"/>
                <a:cs typeface="Lucida Sans"/>
              </a:rPr>
              <a:t> </a:t>
            </a:r>
            <a:r>
              <a:rPr dirty="0" sz="1066" spc="-30">
                <a:solidFill>
                  <a:srgbClr val="1F252C"/>
                </a:solidFill>
                <a:latin typeface="Lucida Sans"/>
                <a:cs typeface="Lucida Sans"/>
              </a:rPr>
              <a:t>especially</a:t>
            </a:r>
            <a:r>
              <a:rPr dirty="0" sz="1066" spc="-35">
                <a:solidFill>
                  <a:srgbClr val="1F252C"/>
                </a:solidFill>
                <a:latin typeface="Lucida Sans"/>
                <a:cs typeface="Lucida Sans"/>
              </a:rPr>
              <a:t> </a:t>
            </a:r>
            <a:r>
              <a:rPr dirty="0" sz="1066" spc="-25">
                <a:solidFill>
                  <a:srgbClr val="1F252C"/>
                </a:solidFill>
                <a:latin typeface="Lucida Sans"/>
                <a:cs typeface="Lucida Sans"/>
              </a:rPr>
              <a:t>considering</a:t>
            </a:r>
            <a:r>
              <a:rPr dirty="0" sz="1066" spc="5">
                <a:solidFill>
                  <a:srgbClr val="1F252C"/>
                </a:solidFill>
                <a:latin typeface="Lucida Sans"/>
                <a:cs typeface="Lucida Sans"/>
              </a:rPr>
              <a:t> </a:t>
            </a:r>
            <a:r>
              <a:rPr dirty="0" sz="1066" spc="-50">
                <a:solidFill>
                  <a:srgbClr val="1F252C"/>
                </a:solidFill>
                <a:latin typeface="Lucida Sans"/>
                <a:cs typeface="Lucida Sans"/>
              </a:rPr>
              <a:t>high-</a:t>
            </a:r>
            <a:r>
              <a:rPr dirty="0" sz="1066" spc="-25">
                <a:solidFill>
                  <a:srgbClr val="1F252C"/>
                </a:solidFill>
                <a:latin typeface="Lucida Sans"/>
                <a:cs typeface="Lucida Sans"/>
              </a:rPr>
              <a:t>risk</a:t>
            </a:r>
            <a:r>
              <a:rPr dirty="0" sz="1066" spc="30">
                <a:solidFill>
                  <a:srgbClr val="1F252C"/>
                </a:solidFill>
                <a:latin typeface="Lucida Sans"/>
                <a:cs typeface="Lucida Sans"/>
              </a:rPr>
              <a:t> </a:t>
            </a:r>
            <a:r>
              <a:rPr dirty="0" sz="1066" spc="-30">
                <a:solidFill>
                  <a:srgbClr val="1F252C"/>
                </a:solidFill>
                <a:latin typeface="Lucida Sans"/>
                <a:cs typeface="Lucida Sans"/>
              </a:rPr>
              <a:t>locations</a:t>
            </a:r>
            <a:r>
              <a:rPr dirty="0" sz="1066" spc="-15">
                <a:solidFill>
                  <a:srgbClr val="1F252C"/>
                </a:solidFill>
                <a:latin typeface="Lucida Sans"/>
                <a:cs typeface="Lucida Sans"/>
              </a:rPr>
              <a:t> </a:t>
            </a:r>
            <a:r>
              <a:rPr dirty="0" sz="1066" spc="-25">
                <a:solidFill>
                  <a:srgbClr val="1F252C"/>
                </a:solidFill>
                <a:latin typeface="Lucida Sans"/>
                <a:cs typeface="Lucida Sans"/>
              </a:rPr>
              <a:t>in</a:t>
            </a:r>
            <a:endParaRPr sz="1066">
              <a:latin typeface="Lucida Sans"/>
              <a:cs typeface="Lucida Sans"/>
            </a:endParaRPr>
          </a:p>
          <a:p>
            <a:pPr marL="184150">
              <a:lnSpc>
                <a:spcPct val="100000"/>
              </a:lnSpc>
              <a:spcBef>
                <a:spcPts val="15"/>
              </a:spcBef>
            </a:pPr>
            <a:r>
              <a:rPr dirty="0" sz="1066" spc="-30">
                <a:solidFill>
                  <a:srgbClr val="1F252C"/>
                </a:solidFill>
                <a:latin typeface="Lucida Sans"/>
                <a:cs typeface="Lucida Sans"/>
              </a:rPr>
              <a:t>proximity</a:t>
            </a:r>
            <a:r>
              <a:rPr dirty="0" sz="1066" spc="-20">
                <a:solidFill>
                  <a:srgbClr val="1F252C"/>
                </a:solidFill>
                <a:latin typeface="Lucida Sans"/>
                <a:cs typeface="Lucida Sans"/>
              </a:rPr>
              <a:t> </a:t>
            </a:r>
            <a:r>
              <a:rPr dirty="0" sz="1066">
                <a:solidFill>
                  <a:srgbClr val="1F252C"/>
                </a:solidFill>
                <a:latin typeface="Lucida Sans"/>
                <a:cs typeface="Lucida Sans"/>
              </a:rPr>
              <a:t>to</a:t>
            </a:r>
            <a:r>
              <a:rPr dirty="0" sz="1066" spc="60">
                <a:solidFill>
                  <a:srgbClr val="1F252C"/>
                </a:solidFill>
                <a:latin typeface="Lucida Sans"/>
                <a:cs typeface="Lucida Sans"/>
              </a:rPr>
              <a:t> </a:t>
            </a:r>
            <a:r>
              <a:rPr dirty="0" sz="1066" spc="-25">
                <a:solidFill>
                  <a:srgbClr val="1F252C"/>
                </a:solidFill>
                <a:latin typeface="Lucida Sans"/>
                <a:cs typeface="Lucida Sans"/>
              </a:rPr>
              <a:t>hospital</a:t>
            </a:r>
            <a:r>
              <a:rPr dirty="0" sz="1066" spc="-45">
                <a:solidFill>
                  <a:srgbClr val="1F252C"/>
                </a:solidFill>
                <a:latin typeface="Lucida Sans"/>
                <a:cs typeface="Lucida Sans"/>
              </a:rPr>
              <a:t> </a:t>
            </a:r>
            <a:r>
              <a:rPr dirty="0" sz="1066" spc="-10">
                <a:solidFill>
                  <a:srgbClr val="1F252C"/>
                </a:solidFill>
                <a:latin typeface="Lucida Sans"/>
                <a:cs typeface="Lucida Sans"/>
              </a:rPr>
              <a:t>locations</a:t>
            </a:r>
            <a:endParaRPr sz="1066">
              <a:latin typeface="Lucida Sans"/>
              <a:cs typeface="Lucida Sans"/>
            </a:endParaRPr>
          </a:p>
          <a:p>
            <a:pPr marL="183515" indent="-170815">
              <a:lnSpc>
                <a:spcPct val="100000"/>
              </a:lnSpc>
              <a:spcBef>
                <a:spcPts val="15"/>
              </a:spcBef>
              <a:buClr>
                <a:srgbClr val="000000"/>
              </a:buClr>
              <a:buFont typeface="Arial"/>
              <a:buChar char="•"/>
              <a:tabLst>
                <a:tab pos="183515" algn="l"/>
              </a:tabLst>
            </a:pPr>
            <a:r>
              <a:rPr dirty="0" sz="1066" spc="-10">
                <a:solidFill>
                  <a:srgbClr val="1F252C"/>
                </a:solidFill>
                <a:latin typeface="Lucida Sans"/>
                <a:cs typeface="Lucida Sans"/>
              </a:rPr>
              <a:t>Sudden</a:t>
            </a:r>
            <a:r>
              <a:rPr dirty="0" sz="1066" spc="10">
                <a:solidFill>
                  <a:srgbClr val="1F252C"/>
                </a:solidFill>
                <a:latin typeface="Lucida Sans"/>
                <a:cs typeface="Lucida Sans"/>
              </a:rPr>
              <a:t> </a:t>
            </a:r>
            <a:r>
              <a:rPr dirty="0" sz="1066" spc="-55">
                <a:solidFill>
                  <a:srgbClr val="C00000"/>
                </a:solidFill>
                <a:latin typeface="Arial Black"/>
                <a:cs typeface="Arial Black"/>
              </a:rPr>
              <a:t>upticks</a:t>
            </a:r>
            <a:r>
              <a:rPr dirty="0" sz="1066" spc="-30">
                <a:solidFill>
                  <a:srgbClr val="C00000"/>
                </a:solidFill>
                <a:latin typeface="Arial Black"/>
                <a:cs typeface="Arial Black"/>
              </a:rPr>
              <a:t> </a:t>
            </a:r>
            <a:r>
              <a:rPr dirty="0" sz="1066">
                <a:solidFill>
                  <a:srgbClr val="C00000"/>
                </a:solidFill>
                <a:latin typeface="Arial Black"/>
                <a:cs typeface="Arial Black"/>
              </a:rPr>
              <a:t>in</a:t>
            </a:r>
            <a:r>
              <a:rPr dirty="0" sz="1066" spc="-105">
                <a:solidFill>
                  <a:srgbClr val="C00000"/>
                </a:solidFill>
                <a:latin typeface="Arial Black"/>
                <a:cs typeface="Arial Black"/>
              </a:rPr>
              <a:t> </a:t>
            </a:r>
            <a:r>
              <a:rPr dirty="0" sz="1066" spc="-50">
                <a:solidFill>
                  <a:srgbClr val="C00000"/>
                </a:solidFill>
                <a:latin typeface="Arial Black"/>
                <a:cs typeface="Arial Black"/>
              </a:rPr>
              <a:t>unexpected</a:t>
            </a:r>
            <a:r>
              <a:rPr dirty="0" sz="1066" spc="-80">
                <a:solidFill>
                  <a:srgbClr val="C00000"/>
                </a:solidFill>
                <a:latin typeface="Arial Black"/>
                <a:cs typeface="Arial Black"/>
              </a:rPr>
              <a:t> </a:t>
            </a:r>
            <a:r>
              <a:rPr dirty="0" sz="1066" spc="-30">
                <a:solidFill>
                  <a:srgbClr val="C00000"/>
                </a:solidFill>
                <a:latin typeface="Arial Black"/>
                <a:cs typeface="Arial Black"/>
              </a:rPr>
              <a:t>violent</a:t>
            </a:r>
            <a:r>
              <a:rPr dirty="0" sz="1066" spc="-60">
                <a:solidFill>
                  <a:srgbClr val="C00000"/>
                </a:solidFill>
                <a:latin typeface="Arial Black"/>
                <a:cs typeface="Arial Black"/>
              </a:rPr>
              <a:t> </a:t>
            </a:r>
            <a:r>
              <a:rPr dirty="0" sz="1066" spc="-10">
                <a:solidFill>
                  <a:srgbClr val="C00000"/>
                </a:solidFill>
                <a:latin typeface="Arial Black"/>
                <a:cs typeface="Arial Black"/>
              </a:rPr>
              <a:t>activity</a:t>
            </a:r>
            <a:endParaRPr sz="1066">
              <a:latin typeface="Arial Black"/>
              <a:cs typeface="Arial Black"/>
            </a:endParaRPr>
          </a:p>
          <a:p>
            <a:pPr marL="184150" marR="58419" indent="-171450">
              <a:lnSpc>
                <a:spcPts val="900"/>
              </a:lnSpc>
              <a:spcBef>
                <a:spcPts val="100"/>
              </a:spcBef>
              <a:buClr>
                <a:srgbClr val="000000"/>
              </a:buClr>
              <a:buFont typeface="Arial"/>
              <a:buChar char="•"/>
              <a:tabLst>
                <a:tab pos="184150" algn="l"/>
              </a:tabLst>
            </a:pPr>
            <a:r>
              <a:rPr dirty="0" sz="1066" spc="-70">
                <a:solidFill>
                  <a:srgbClr val="C00000"/>
                </a:solidFill>
                <a:latin typeface="Arial Black"/>
                <a:cs typeface="Arial Black"/>
              </a:rPr>
              <a:t>Social</a:t>
            </a:r>
            <a:r>
              <a:rPr dirty="0" sz="1066" spc="-35">
                <a:solidFill>
                  <a:srgbClr val="C00000"/>
                </a:solidFill>
                <a:latin typeface="Arial Black"/>
                <a:cs typeface="Arial Black"/>
              </a:rPr>
              <a:t> </a:t>
            </a:r>
            <a:r>
              <a:rPr dirty="0" sz="1066" spc="-40">
                <a:solidFill>
                  <a:srgbClr val="C00000"/>
                </a:solidFill>
                <a:latin typeface="Arial Black"/>
                <a:cs typeface="Arial Black"/>
              </a:rPr>
              <a:t>media</a:t>
            </a:r>
            <a:r>
              <a:rPr dirty="0" sz="1066" spc="-60">
                <a:solidFill>
                  <a:srgbClr val="C00000"/>
                </a:solidFill>
                <a:latin typeface="Arial Black"/>
                <a:cs typeface="Arial Black"/>
              </a:rPr>
              <a:t> </a:t>
            </a:r>
            <a:r>
              <a:rPr dirty="0" sz="1066" spc="-65">
                <a:solidFill>
                  <a:srgbClr val="C00000"/>
                </a:solidFill>
                <a:latin typeface="Arial Black"/>
                <a:cs typeface="Arial Black"/>
              </a:rPr>
              <a:t>can</a:t>
            </a:r>
            <a:r>
              <a:rPr dirty="0" sz="1066" spc="-30">
                <a:solidFill>
                  <a:srgbClr val="C00000"/>
                </a:solidFill>
                <a:latin typeface="Arial Black"/>
                <a:cs typeface="Arial Black"/>
              </a:rPr>
              <a:t> </a:t>
            </a:r>
            <a:r>
              <a:rPr dirty="0" sz="1066" spc="-45">
                <a:solidFill>
                  <a:srgbClr val="C00000"/>
                </a:solidFill>
                <a:latin typeface="Arial Black"/>
                <a:cs typeface="Arial Black"/>
              </a:rPr>
              <a:t>serve</a:t>
            </a:r>
            <a:r>
              <a:rPr dirty="0" sz="1066" spc="-50">
                <a:solidFill>
                  <a:srgbClr val="C00000"/>
                </a:solidFill>
                <a:latin typeface="Arial Black"/>
                <a:cs typeface="Arial Black"/>
              </a:rPr>
              <a:t> </a:t>
            </a:r>
            <a:r>
              <a:rPr dirty="0" sz="1066" spc="-95">
                <a:solidFill>
                  <a:srgbClr val="C00000"/>
                </a:solidFill>
                <a:latin typeface="Arial Black"/>
                <a:cs typeface="Arial Black"/>
              </a:rPr>
              <a:t>as</a:t>
            </a:r>
            <a:r>
              <a:rPr dirty="0" sz="1066" spc="45">
                <a:solidFill>
                  <a:srgbClr val="C00000"/>
                </a:solidFill>
                <a:latin typeface="Arial Black"/>
                <a:cs typeface="Arial Black"/>
              </a:rPr>
              <a:t> </a:t>
            </a:r>
            <a:r>
              <a:rPr dirty="0" sz="1066" spc="-50">
                <a:solidFill>
                  <a:srgbClr val="C00000"/>
                </a:solidFill>
                <a:latin typeface="Arial Black"/>
                <a:cs typeface="Arial Black"/>
              </a:rPr>
              <a:t>a</a:t>
            </a:r>
            <a:r>
              <a:rPr dirty="0" sz="1066" spc="-60">
                <a:solidFill>
                  <a:srgbClr val="C00000"/>
                </a:solidFill>
                <a:latin typeface="Arial Black"/>
                <a:cs typeface="Arial Black"/>
              </a:rPr>
              <a:t> </a:t>
            </a:r>
            <a:r>
              <a:rPr dirty="0" sz="1066" spc="-20">
                <a:solidFill>
                  <a:srgbClr val="C00000"/>
                </a:solidFill>
                <a:latin typeface="Arial Black"/>
                <a:cs typeface="Arial Black"/>
              </a:rPr>
              <a:t>multiplier</a:t>
            </a:r>
            <a:r>
              <a:rPr dirty="0" sz="1066" spc="-155">
                <a:solidFill>
                  <a:srgbClr val="C00000"/>
                </a:solidFill>
                <a:latin typeface="Arial Black"/>
                <a:cs typeface="Arial Black"/>
              </a:rPr>
              <a:t> </a:t>
            </a:r>
            <a:r>
              <a:rPr dirty="0" sz="1066" spc="-20">
                <a:solidFill>
                  <a:srgbClr val="1F252C"/>
                </a:solidFill>
                <a:latin typeface="Lucida Sans"/>
                <a:cs typeface="Lucida Sans"/>
              </a:rPr>
              <a:t>for</a:t>
            </a:r>
            <a:r>
              <a:rPr dirty="0" sz="1066" spc="-40">
                <a:solidFill>
                  <a:srgbClr val="1F252C"/>
                </a:solidFill>
                <a:latin typeface="Lucida Sans"/>
                <a:cs typeface="Lucida Sans"/>
              </a:rPr>
              <a:t> </a:t>
            </a:r>
            <a:r>
              <a:rPr dirty="0" sz="1066" spc="-20">
                <a:solidFill>
                  <a:srgbClr val="1F252C"/>
                </a:solidFill>
                <a:latin typeface="Lucida Sans"/>
                <a:cs typeface="Lucida Sans"/>
              </a:rPr>
              <a:t>civil </a:t>
            </a:r>
            <a:r>
              <a:rPr dirty="0" sz="1066" spc="-10">
                <a:solidFill>
                  <a:srgbClr val="1F252C"/>
                </a:solidFill>
                <a:latin typeface="Lucida Sans"/>
                <a:cs typeface="Lucida Sans"/>
              </a:rPr>
              <a:t>unrest</a:t>
            </a:r>
            <a:r>
              <a:rPr dirty="0" sz="1066" spc="-80">
                <a:solidFill>
                  <a:srgbClr val="1F252C"/>
                </a:solidFill>
                <a:latin typeface="Lucida Sans"/>
                <a:cs typeface="Lucida Sans"/>
              </a:rPr>
              <a:t> </a:t>
            </a:r>
            <a:r>
              <a:rPr dirty="0" sz="1066">
                <a:solidFill>
                  <a:srgbClr val="1F252C"/>
                </a:solidFill>
                <a:latin typeface="Lucida Sans"/>
                <a:cs typeface="Lucida Sans"/>
              </a:rPr>
              <a:t>and</a:t>
            </a:r>
            <a:r>
              <a:rPr dirty="0" sz="1066" spc="-70">
                <a:solidFill>
                  <a:srgbClr val="1F252C"/>
                </a:solidFill>
                <a:latin typeface="Lucida Sans"/>
                <a:cs typeface="Lucida Sans"/>
              </a:rPr>
              <a:t> </a:t>
            </a:r>
            <a:r>
              <a:rPr dirty="0" sz="1066" spc="-20">
                <a:solidFill>
                  <a:srgbClr val="1F252C"/>
                </a:solidFill>
                <a:latin typeface="Lucida Sans"/>
                <a:cs typeface="Lucida Sans"/>
              </a:rPr>
              <a:t>acts</a:t>
            </a:r>
            <a:r>
              <a:rPr dirty="0" sz="1066" spc="-25">
                <a:solidFill>
                  <a:srgbClr val="1F252C"/>
                </a:solidFill>
                <a:latin typeface="Lucida Sans"/>
                <a:cs typeface="Lucida Sans"/>
              </a:rPr>
              <a:t> </a:t>
            </a:r>
            <a:r>
              <a:rPr dirty="0" sz="1066" spc="-10">
                <a:solidFill>
                  <a:srgbClr val="1F252C"/>
                </a:solidFill>
                <a:latin typeface="Lucida Sans"/>
                <a:cs typeface="Lucida Sans"/>
              </a:rPr>
              <a:t>of</a:t>
            </a:r>
            <a:r>
              <a:rPr dirty="0" sz="1066" spc="20">
                <a:solidFill>
                  <a:srgbClr val="1F252C"/>
                </a:solidFill>
                <a:latin typeface="Lucida Sans"/>
                <a:cs typeface="Lucida Sans"/>
              </a:rPr>
              <a:t> </a:t>
            </a:r>
            <a:r>
              <a:rPr dirty="0" sz="1066" spc="-20">
                <a:solidFill>
                  <a:srgbClr val="1F252C"/>
                </a:solidFill>
                <a:latin typeface="Lucida Sans"/>
                <a:cs typeface="Lucida Sans"/>
              </a:rPr>
              <a:t>violence</a:t>
            </a:r>
            <a:r>
              <a:rPr dirty="0" sz="1066" spc="-100">
                <a:solidFill>
                  <a:srgbClr val="1F252C"/>
                </a:solidFill>
                <a:latin typeface="Lucida Sans"/>
                <a:cs typeface="Lucida Sans"/>
              </a:rPr>
              <a:t> </a:t>
            </a:r>
            <a:r>
              <a:rPr dirty="0" sz="1066">
                <a:solidFill>
                  <a:srgbClr val="1F252C"/>
                </a:solidFill>
                <a:latin typeface="Lucida Sans"/>
                <a:cs typeface="Lucida Sans"/>
              </a:rPr>
              <a:t>that</a:t>
            </a:r>
            <a:r>
              <a:rPr dirty="0" sz="1066" spc="-80">
                <a:solidFill>
                  <a:srgbClr val="1F252C"/>
                </a:solidFill>
                <a:latin typeface="Lucida Sans"/>
                <a:cs typeface="Lucida Sans"/>
              </a:rPr>
              <a:t> </a:t>
            </a:r>
            <a:r>
              <a:rPr dirty="0" sz="1066" spc="-20">
                <a:solidFill>
                  <a:srgbClr val="1F252C"/>
                </a:solidFill>
                <a:latin typeface="Lucida Sans"/>
                <a:cs typeface="Lucida Sans"/>
              </a:rPr>
              <a:t>could</a:t>
            </a:r>
            <a:r>
              <a:rPr dirty="0" sz="1066" spc="-65">
                <a:solidFill>
                  <a:srgbClr val="1F252C"/>
                </a:solidFill>
                <a:latin typeface="Lucida Sans"/>
                <a:cs typeface="Lucida Sans"/>
              </a:rPr>
              <a:t> </a:t>
            </a:r>
            <a:r>
              <a:rPr dirty="0" sz="1066">
                <a:solidFill>
                  <a:srgbClr val="1F252C"/>
                </a:solidFill>
                <a:latin typeface="Lucida Sans"/>
                <a:cs typeface="Lucida Sans"/>
              </a:rPr>
              <a:t>permeate</a:t>
            </a:r>
            <a:r>
              <a:rPr dirty="0" sz="1066" spc="-20">
                <a:solidFill>
                  <a:srgbClr val="1F252C"/>
                </a:solidFill>
                <a:latin typeface="Lucida Sans"/>
                <a:cs typeface="Lucida Sans"/>
              </a:rPr>
              <a:t> onto</a:t>
            </a:r>
            <a:endParaRPr sz="1066">
              <a:latin typeface="Lucida Sans"/>
              <a:cs typeface="Lucida Sans"/>
            </a:endParaRPr>
          </a:p>
        </p:txBody>
      </p:sp>
      <p:sp>
        <p:nvSpPr>
          <p:cNvPr id="20" name="object 20" descr=""/>
          <p:cNvSpPr/>
          <p:nvPr/>
        </p:nvSpPr>
        <p:spPr>
          <a:xfrm>
            <a:off x="6051634" y="1212933"/>
            <a:ext cx="0" cy="5017346"/>
          </a:xfrm>
          <a:custGeom>
            <a:avLst/>
            <a:gdLst/>
            <a:ahLst/>
            <a:cxnLst/>
            <a:rect l="l" t="t" r="r" b="b"/>
            <a:pathLst>
              <a:path w="0" h="3763010">
                <a:moveTo>
                  <a:pt x="0" y="1047750"/>
                </a:moveTo>
                <a:lnTo>
                  <a:pt x="0" y="0"/>
                </a:lnTo>
              </a:path>
              <a:path w="0" h="3763010">
                <a:moveTo>
                  <a:pt x="0" y="2466975"/>
                </a:moveTo>
                <a:lnTo>
                  <a:pt x="0" y="3762679"/>
                </a:lnTo>
              </a:path>
            </a:pathLst>
          </a:custGeom>
          <a:ln w="9525">
            <a:solidFill>
              <a:srgbClr val="1F252C"/>
            </a:solidFill>
          </a:ln>
        </p:spPr>
        <p:txBody>
          <a:bodyPr wrap="square" lIns="0" tIns="0" rIns="0" bIns="0" rtlCol="0"/>
          <a:lstStyle/>
          <a:p/>
        </p:txBody>
      </p:sp>
      <p:sp>
        <p:nvSpPr>
          <p:cNvPr id="21" name="object 21" descr=""/>
          <p:cNvSpPr/>
          <p:nvPr/>
        </p:nvSpPr>
        <p:spPr>
          <a:xfrm>
            <a:off x="952500" y="5842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pic>
        <p:nvPicPr>
          <p:cNvPr id="22" name="object 22" descr=""/>
          <p:cNvPicPr/>
          <p:nvPr/>
        </p:nvPicPr>
        <p:blipFill>
          <a:blip r:embed="R2cc64d1ca1044c8e" cstate="print"/>
          <a:stretch>
            <a:fillRect/>
          </a:stretch>
        </p:blipFill>
        <p:spPr>
          <a:xfrm>
            <a:off x="114300" y="6235700"/>
            <a:ext cx="1130300" cy="507997"/>
          </a:xfrm>
          <a:prstGeom prst="rect">
            <a:avLst/>
          </a:prstGeom>
        </p:spPr>
      </p:pic>
      <p:sp>
        <p:nvSpPr>
          <p:cNvPr id="23" name="object 23" descr=""/>
          <p:cNvSpPr txBox="1"/>
          <p:nvPr/>
        </p:nvSpPr>
        <p:spPr>
          <a:xfrm>
            <a:off x="7658100" y="6105008"/>
            <a:ext cx="1224280" cy="224366"/>
          </a:xfrm>
          <a:prstGeom prst="rect">
            <a:avLst/>
          </a:prstGeom>
        </p:spPr>
        <p:txBody>
          <a:bodyPr wrap="square" lIns="0" tIns="22860" rIns="0" bIns="0" rtlCol="0" vert="horz">
            <a:spAutoFit/>
          </a:bodyPr>
          <a:lstStyle/>
          <a:p>
            <a:pPr marL="12700">
              <a:lnSpc>
                <a:spcPct val="100000"/>
              </a:lnSpc>
              <a:spcBef>
                <a:spcPts val="180"/>
              </a:spcBef>
            </a:pPr>
            <a:r>
              <a:rPr dirty="0" sz="1066" spc="-20">
                <a:solidFill>
                  <a:srgbClr val="1F252C"/>
                </a:solidFill>
                <a:latin typeface="Lucida Sans"/>
                <a:cs typeface="Lucida Sans"/>
              </a:rPr>
              <a:t>hospital</a:t>
            </a:r>
            <a:r>
              <a:rPr dirty="0" sz="1066" spc="5">
                <a:solidFill>
                  <a:srgbClr val="1F252C"/>
                </a:solidFill>
                <a:latin typeface="Lucida Sans"/>
                <a:cs typeface="Lucida Sans"/>
              </a:rPr>
              <a:t> </a:t>
            </a:r>
            <a:r>
              <a:rPr dirty="0" sz="1066" spc="-10">
                <a:solidFill>
                  <a:srgbClr val="1F252C"/>
                </a:solidFill>
                <a:latin typeface="Lucida Sans"/>
                <a:cs typeface="Lucida Sans"/>
              </a:rPr>
              <a:t>campuses</a:t>
            </a:r>
            <a:endParaRPr sz="1066">
              <a:latin typeface="Lucida Sans"/>
              <a:cs typeface="Lucida Sans"/>
            </a:endParaRPr>
          </a:p>
        </p:txBody>
      </p:sp>
      <p:sp>
        <p:nvSpPr>
          <p:cNvPr id="24" name="object 24" descr=""/>
          <p:cNvSpPr txBox="1"/>
          <p:nvPr/>
        </p:nvSpPr>
        <p:spPr>
          <a:xfrm>
            <a:off x="1182792" y="6149005"/>
            <a:ext cx="3125893" cy="515620"/>
          </a:xfrm>
          <a:prstGeom prst="rect">
            <a:avLst/>
          </a:prstGeom>
        </p:spPr>
        <p:txBody>
          <a:bodyPr wrap="square" lIns="0" tIns="23495" rIns="0" bIns="0" rtlCol="0" vert="horz">
            <a:spAutoFit/>
          </a:bodyPr>
          <a:lstStyle/>
          <a:p>
            <a:pPr marL="12700">
              <a:lnSpc>
                <a:spcPct val="100000"/>
              </a:lnSpc>
              <a:spcBef>
                <a:spcPts val="185"/>
              </a:spcBef>
            </a:pPr>
            <a:r>
              <a:rPr dirty="0" sz="1066" spc="-10">
                <a:solidFill>
                  <a:srgbClr val="1F252C"/>
                </a:solidFill>
                <a:latin typeface="Lucida Sans"/>
                <a:cs typeface="Lucida Sans"/>
              </a:rPr>
              <a:t>RED+F</a:t>
            </a:r>
            <a:endParaRPr sz="1066">
              <a:latin typeface="Lucida Sans"/>
              <a:cs typeface="Lucida Sans"/>
            </a:endParaRPr>
          </a:p>
          <a:p>
            <a:pPr marL="201295">
              <a:lnSpc>
                <a:spcPct val="100000"/>
              </a:lnSpc>
              <a:spcBef>
                <a:spcPts val="615"/>
              </a:spcBef>
            </a:pPr>
            <a:r>
              <a:rPr dirty="0" sz="1200" spc="95">
                <a:solidFill>
                  <a:srgbClr val="1F252C"/>
                </a:solidFill>
                <a:latin typeface="Calibri"/>
                <a:cs typeface="Calibri"/>
              </a:rPr>
              <a:t>2025</a:t>
            </a:r>
            <a:r>
              <a:rPr dirty="0" sz="1200" spc="105">
                <a:solidFill>
                  <a:srgbClr val="1F252C"/>
                </a:solidFill>
                <a:latin typeface="Calibri"/>
                <a:cs typeface="Calibri"/>
              </a:rPr>
              <a:t> </a:t>
            </a:r>
            <a:r>
              <a:rPr dirty="0" sz="1200" spc="-215">
                <a:solidFill>
                  <a:srgbClr val="1F252C"/>
                </a:solidFill>
                <a:latin typeface="Calibri"/>
                <a:cs typeface="Calibri"/>
              </a:rPr>
              <a:t>|</a:t>
            </a:r>
            <a:r>
              <a:rPr dirty="0" sz="1200" spc="70">
                <a:solidFill>
                  <a:srgbClr val="1F252C"/>
                </a:solidFill>
                <a:latin typeface="Calibri"/>
                <a:cs typeface="Calibri"/>
              </a:rPr>
              <a:t> </a:t>
            </a:r>
            <a:r>
              <a:rPr dirty="0" sz="1200" spc="45">
                <a:solidFill>
                  <a:srgbClr val="1F252C"/>
                </a:solidFill>
                <a:latin typeface="Calibri"/>
                <a:cs typeface="Calibri"/>
              </a:rPr>
              <a:t>Enhancing</a:t>
            </a:r>
            <a:r>
              <a:rPr dirty="0" sz="1200" spc="85">
                <a:solidFill>
                  <a:srgbClr val="1F252C"/>
                </a:solidFill>
                <a:latin typeface="Calibri"/>
                <a:cs typeface="Calibri"/>
              </a:rPr>
              <a:t> </a:t>
            </a:r>
            <a:r>
              <a:rPr dirty="0" sz="1200" spc="50">
                <a:solidFill>
                  <a:srgbClr val="1F252C"/>
                </a:solidFill>
                <a:latin typeface="Calibri"/>
                <a:cs typeface="Calibri"/>
              </a:rPr>
              <a:t>Objectivity</a:t>
            </a:r>
            <a:r>
              <a:rPr dirty="0" sz="1200" spc="80">
                <a:solidFill>
                  <a:srgbClr val="1F252C"/>
                </a:solidFill>
                <a:latin typeface="Calibri"/>
                <a:cs typeface="Calibri"/>
              </a:rPr>
              <a:t> </a:t>
            </a:r>
            <a:r>
              <a:rPr dirty="0" sz="1200">
                <a:solidFill>
                  <a:srgbClr val="1F252C"/>
                </a:solidFill>
                <a:latin typeface="Calibri"/>
                <a:cs typeface="Calibri"/>
              </a:rPr>
              <a:t>of</a:t>
            </a:r>
            <a:r>
              <a:rPr dirty="0" sz="1200" spc="140">
                <a:solidFill>
                  <a:srgbClr val="1F252C"/>
                </a:solidFill>
                <a:latin typeface="Calibri"/>
                <a:cs typeface="Calibri"/>
              </a:rPr>
              <a:t> </a:t>
            </a:r>
            <a:r>
              <a:rPr dirty="0" sz="1200">
                <a:solidFill>
                  <a:srgbClr val="1F252C"/>
                </a:solidFill>
                <a:latin typeface="Calibri"/>
                <a:cs typeface="Calibri"/>
              </a:rPr>
              <a:t>the</a:t>
            </a:r>
            <a:r>
              <a:rPr dirty="0" sz="1200" spc="60">
                <a:solidFill>
                  <a:srgbClr val="1F252C"/>
                </a:solidFill>
                <a:latin typeface="Calibri"/>
                <a:cs typeface="Calibri"/>
              </a:rPr>
              <a:t> </a:t>
            </a:r>
            <a:r>
              <a:rPr dirty="0" sz="1200" spc="35">
                <a:solidFill>
                  <a:srgbClr val="1F252C"/>
                </a:solidFill>
                <a:latin typeface="Calibri"/>
                <a:cs typeface="Calibri"/>
              </a:rPr>
              <a:t>HVA</a:t>
            </a:r>
            <a:endParaRPr sz="1200">
              <a:latin typeface="Calibri"/>
              <a:cs typeface="Calibri"/>
            </a:endParaRPr>
          </a:p>
        </p:txBody>
      </p:sp>
      <p:sp>
        <p:nvSpPr>
          <p:cNvPr id="25" name="object 25" descr=""/>
          <p:cNvSpPr txBox="1">
            <a:spLocks noGrp="1"/>
          </p:cNvSpPr>
          <p:nvPr>
            <p:ph type="sldNum" idx="7" sz="quarter"/>
          </p:nvPr>
        </p:nvSpPr>
        <p:spPr>
          <a:prstGeom prst="rect"/>
        </p:spPr>
        <p:txBody>
          <a:bodyPr wrap="square" lIns="0" tIns="14604" rIns="0" bIns="0" rtlCol="0" vert="horz">
            <a:spAutoFit/>
          </a:bodyPr>
          <a:lstStyle/>
          <a:p>
            <a:pPr marL="36830">
              <a:lnSpc>
                <a:spcPct val="100000"/>
              </a:lnSpc>
              <a:spcBef>
                <a:spcPts val="114"/>
              </a:spcBef>
            </a:pPr>
            <a:r>
              <a:rPr dirty="0" spc="85"/>
              <a:t>64</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txBox="1"/>
          <p:nvPr/>
        </p:nvSpPr>
        <p:spPr>
          <a:xfrm>
            <a:off x="1059602" y="2589190"/>
            <a:ext cx="4179993" cy="645160"/>
          </a:xfrm>
          <a:prstGeom prst="rect">
            <a:avLst/>
          </a:prstGeom>
        </p:spPr>
        <p:txBody>
          <a:bodyPr wrap="square" lIns="0" tIns="13335" rIns="0" bIns="0" rtlCol="0" vert="horz">
            <a:spAutoFit/>
          </a:bodyPr>
          <a:lstStyle/>
          <a:p>
            <a:pPr marL="12700">
              <a:lnSpc>
                <a:spcPct val="100000"/>
              </a:lnSpc>
              <a:spcBef>
                <a:spcPts val="105"/>
              </a:spcBef>
            </a:pPr>
            <a:r>
              <a:rPr dirty="0" sz="4000" spc="114" b="1">
                <a:solidFill>
                  <a:srgbClr val="1F252C"/>
                </a:solidFill>
                <a:latin typeface="Century Gothic"/>
                <a:cs typeface="Century Gothic"/>
              </a:rPr>
              <a:t>Lessons</a:t>
            </a:r>
            <a:r>
              <a:rPr dirty="0" sz="4000" spc="-140" b="1">
                <a:solidFill>
                  <a:srgbClr val="1F252C"/>
                </a:solidFill>
                <a:latin typeface="Century Gothic"/>
                <a:cs typeface="Century Gothic"/>
              </a:rPr>
              <a:t> </a:t>
            </a:r>
            <a:r>
              <a:rPr dirty="0" sz="4000" spc="-10" b="1">
                <a:solidFill>
                  <a:srgbClr val="1F252C"/>
                </a:solidFill>
                <a:latin typeface="Century Gothic"/>
                <a:cs typeface="Century Gothic"/>
              </a:rPr>
              <a:t>Learned</a:t>
            </a:r>
            <a:endParaRPr sz="4000">
              <a:latin typeface="Century Gothic"/>
              <a:cs typeface="Century Gothic"/>
            </a:endParaRPr>
          </a:p>
        </p:txBody>
      </p:sp>
      <p:sp>
        <p:nvSpPr>
          <p:cNvPr id="3" name="object 3"/>
          <p:cNvSpPr txBox="1">
            <a:spLocks noGrp="1"/>
          </p:cNvSpPr>
          <p:nvPr>
            <p:ph type="title"/>
          </p:nvPr>
        </p:nvSpPr>
        <p:spPr>
          <a:xfrm>
            <a:off x="1059602" y="468205"/>
            <a:ext cx="1406313" cy="1255606"/>
          </a:xfrm>
          <a:prstGeom prst="rect"/>
        </p:spPr>
        <p:txBody>
          <a:bodyPr wrap="square" lIns="0" tIns="13970" rIns="0" bIns="0" rtlCol="0" vert="horz">
            <a:spAutoFit/>
          </a:bodyPr>
          <a:lstStyle/>
          <a:p>
            <a:pPr marL="12700">
              <a:lnSpc>
                <a:spcPct val="100000"/>
              </a:lnSpc>
              <a:spcBef>
                <a:spcPts val="110"/>
              </a:spcBef>
            </a:pPr>
            <a:r>
              <a:rPr dirty="0" sz="8000" spc="655"/>
              <a:t>06</a:t>
            </a:r>
            <a:endParaRPr sz="8000"/>
          </a:p>
        </p:txBody>
      </p:sp>
      <p:sp>
        <p:nvSpPr>
          <p:cNvPr id="4" name="object 4" descr=""/>
          <p:cNvSpPr txBox="1"/>
          <p:nvPr/>
        </p:nvSpPr>
        <p:spPr>
          <a:xfrm>
            <a:off x="2199638" y="4073228"/>
            <a:ext cx="2923540" cy="324272"/>
          </a:xfrm>
          <a:prstGeom prst="rect">
            <a:avLst/>
          </a:prstGeom>
        </p:spPr>
        <p:txBody>
          <a:bodyPr wrap="square" lIns="0" tIns="15875" rIns="0" bIns="0" rtlCol="0" vert="horz">
            <a:spAutoFit/>
          </a:bodyPr>
          <a:lstStyle/>
          <a:p>
            <a:pPr marL="12700">
              <a:lnSpc>
                <a:spcPct val="100000"/>
              </a:lnSpc>
              <a:spcBef>
                <a:spcPts val="125"/>
              </a:spcBef>
            </a:pPr>
            <a:r>
              <a:rPr dirty="0" sz="1866" spc="90" i="1">
                <a:solidFill>
                  <a:srgbClr val="1F252C"/>
                </a:solidFill>
                <a:latin typeface="Calibri"/>
                <a:cs typeface="Calibri"/>
              </a:rPr>
              <a:t>…and</a:t>
            </a:r>
            <a:r>
              <a:rPr dirty="0" sz="1866" i="1">
                <a:solidFill>
                  <a:srgbClr val="1F252C"/>
                </a:solidFill>
                <a:latin typeface="Calibri"/>
                <a:cs typeface="Calibri"/>
              </a:rPr>
              <a:t> </a:t>
            </a:r>
            <a:r>
              <a:rPr dirty="0" sz="1866" spc="70" i="1">
                <a:solidFill>
                  <a:srgbClr val="1F252C"/>
                </a:solidFill>
                <a:latin typeface="Calibri"/>
                <a:cs typeface="Calibri"/>
              </a:rPr>
              <a:t>how</a:t>
            </a:r>
            <a:r>
              <a:rPr dirty="0" sz="1866" spc="35" i="1">
                <a:solidFill>
                  <a:srgbClr val="1F252C"/>
                </a:solidFill>
                <a:latin typeface="Calibri"/>
                <a:cs typeface="Calibri"/>
              </a:rPr>
              <a:t> </a:t>
            </a:r>
            <a:r>
              <a:rPr dirty="0" sz="1866" i="1">
                <a:solidFill>
                  <a:srgbClr val="1F252C"/>
                </a:solidFill>
                <a:latin typeface="Calibri"/>
                <a:cs typeface="Calibri"/>
              </a:rPr>
              <a:t>we</a:t>
            </a:r>
            <a:r>
              <a:rPr dirty="0" sz="1866" spc="50" i="1">
                <a:solidFill>
                  <a:srgbClr val="1F252C"/>
                </a:solidFill>
                <a:latin typeface="Calibri"/>
                <a:cs typeface="Calibri"/>
              </a:rPr>
              <a:t> </a:t>
            </a:r>
            <a:r>
              <a:rPr dirty="0" sz="1866" spc="65" i="1">
                <a:solidFill>
                  <a:srgbClr val="1F252C"/>
                </a:solidFill>
                <a:latin typeface="Calibri"/>
                <a:cs typeface="Calibri"/>
              </a:rPr>
              <a:t>can</a:t>
            </a:r>
            <a:r>
              <a:rPr dirty="0" sz="1866" spc="90" i="1">
                <a:solidFill>
                  <a:srgbClr val="1F252C"/>
                </a:solidFill>
                <a:latin typeface="Calibri"/>
                <a:cs typeface="Calibri"/>
              </a:rPr>
              <a:t> </a:t>
            </a:r>
            <a:r>
              <a:rPr dirty="0" sz="1866" i="1">
                <a:solidFill>
                  <a:srgbClr val="1F252C"/>
                </a:solidFill>
                <a:latin typeface="Calibri"/>
                <a:cs typeface="Calibri"/>
              </a:rPr>
              <a:t>use</a:t>
            </a:r>
            <a:r>
              <a:rPr dirty="0" sz="1866" spc="50" i="1">
                <a:solidFill>
                  <a:srgbClr val="1F252C"/>
                </a:solidFill>
                <a:latin typeface="Calibri"/>
                <a:cs typeface="Calibri"/>
              </a:rPr>
              <a:t> </a:t>
            </a:r>
            <a:r>
              <a:rPr dirty="0" sz="1866" spc="-20" i="1">
                <a:solidFill>
                  <a:srgbClr val="1F252C"/>
                </a:solidFill>
                <a:latin typeface="Calibri"/>
                <a:cs typeface="Calibri"/>
              </a:rPr>
              <a:t>them</a:t>
            </a:r>
            <a:endParaRPr sz="1866">
              <a:latin typeface="Calibri"/>
              <a:cs typeface="Calibri"/>
            </a:endParaRPr>
          </a:p>
        </p:txBody>
      </p:sp>
      <p:sp>
        <p:nvSpPr>
          <p:cNvPr id="5" name="object 5" descr=""/>
          <p:cNvSpPr/>
          <p:nvPr/>
        </p:nvSpPr>
        <p:spPr>
          <a:xfrm>
            <a:off x="958849" y="3740234"/>
            <a:ext cx="4274820" cy="0"/>
          </a:xfrm>
          <a:custGeom>
            <a:avLst/>
            <a:gdLst/>
            <a:ahLst/>
            <a:cxnLst/>
            <a:rect l="l" t="t" r="r" b="b"/>
            <a:pathLst>
              <a:path w="3206115" h="0">
                <a:moveTo>
                  <a:pt x="0" y="0"/>
                </a:moveTo>
                <a:lnTo>
                  <a:pt x="3206051" y="0"/>
                </a:lnTo>
              </a:path>
            </a:pathLst>
          </a:custGeom>
          <a:ln w="9525">
            <a:solidFill>
              <a:srgbClr val="1F252C"/>
            </a:solidFill>
          </a:ln>
        </p:spPr>
        <p:txBody>
          <a:bodyPr wrap="square" lIns="0" tIns="0" rIns="0" bIns="0" rtlCol="0"/>
          <a:lstStyle/>
          <a:p/>
        </p:txBody>
      </p:sp>
      <p:sp>
        <p:nvSpPr>
          <p:cNvPr id="6" name="object 6" descr=""/>
          <p:cNvSpPr/>
          <p:nvPr/>
        </p:nvSpPr>
        <p:spPr>
          <a:xfrm>
            <a:off x="952500" y="2133600"/>
            <a:ext cx="4274820" cy="0"/>
          </a:xfrm>
          <a:custGeom>
            <a:avLst/>
            <a:gdLst/>
            <a:ahLst/>
            <a:cxnLst/>
            <a:rect l="l" t="t" r="r" b="b"/>
            <a:pathLst>
              <a:path w="3206115" h="0">
                <a:moveTo>
                  <a:pt x="0" y="0"/>
                </a:moveTo>
                <a:lnTo>
                  <a:pt x="3206115" y="0"/>
                </a:lnTo>
              </a:path>
            </a:pathLst>
          </a:custGeom>
          <a:ln w="19050">
            <a:solidFill>
              <a:srgbClr val="1F252C"/>
            </a:solidFill>
          </a:ln>
        </p:spPr>
        <p:txBody>
          <a:bodyPr wrap="square" lIns="0" tIns="0" rIns="0" bIns="0" rtlCol="0"/>
          <a:lstStyle/>
          <a:p/>
        </p:txBody>
      </p:sp>
      <p:grpSp>
        <p:nvGrpSpPr>
          <p:cNvPr id="7" name="object 7" descr=""/>
          <p:cNvGrpSpPr/>
          <p:nvPr/>
        </p:nvGrpSpPr>
        <p:grpSpPr>
          <a:xfrm>
            <a:off x="5930900" y="0"/>
            <a:ext cx="6261100" cy="6858000"/>
            <a:chOff x="5930900" y="0"/>
            <a:chExt cx="6261100" cy="6858000"/>
          </a:xfrm>
        </p:grpSpPr>
        <p:sp>
          <p:nvSpPr>
            <p:cNvPr id="8" name="object 8" descr=""/>
            <p:cNvSpPr/>
            <p:nvPr/>
          </p:nvSpPr>
          <p:spPr>
            <a:xfrm>
              <a:off x="11703134" y="5861049"/>
              <a:ext cx="0" cy="292946"/>
            </a:xfrm>
            <a:custGeom>
              <a:avLst/>
              <a:gdLst/>
              <a:ahLst/>
              <a:cxnLst/>
              <a:rect l="l" t="t" r="r" b="b"/>
              <a:pathLst>
                <a:path w="0" h="219710">
                  <a:moveTo>
                    <a:pt x="0" y="0"/>
                  </a:moveTo>
                  <a:lnTo>
                    <a:pt x="0" y="219303"/>
                  </a:lnTo>
                </a:path>
              </a:pathLst>
            </a:custGeom>
            <a:ln w="9525">
              <a:solidFill>
                <a:srgbClr val="1F252C"/>
              </a:solidFill>
            </a:ln>
          </p:spPr>
          <p:txBody>
            <a:bodyPr wrap="square" lIns="0" tIns="0" rIns="0" bIns="0" rtlCol="0"/>
            <a:lstStyle/>
            <a:p/>
          </p:txBody>
        </p:sp>
        <p:pic>
          <p:nvPicPr>
            <p:cNvPr id="9" name="object 9" descr=""/>
            <p:cNvPicPr/>
            <p:nvPr/>
          </p:nvPicPr>
          <p:blipFill>
            <a:blip r:embed="Re1261e875fc44358" cstate="print"/>
            <a:stretch>
              <a:fillRect/>
            </a:stretch>
          </p:blipFill>
          <p:spPr>
            <a:xfrm>
              <a:off x="5930900" y="0"/>
              <a:ext cx="6261100" cy="6857998"/>
            </a:xfrm>
            <a:prstGeom prst="rect">
              <a:avLst/>
            </a:prstGeom>
          </p:spPr>
        </p:pic>
      </p:grpSp>
      <p:sp>
        <p:nvSpPr>
          <p:cNvPr id="10" name="object 10" descr=""/>
          <p:cNvSpPr txBox="1">
            <a:spLocks noGrp="1"/>
          </p:cNvSpPr>
          <p:nvPr>
            <p:ph type="sldNum" idx="7" sz="quarter"/>
          </p:nvPr>
        </p:nvSpPr>
        <p:spPr>
          <a:prstGeom prst="rect"/>
        </p:spPr>
        <p:txBody>
          <a:bodyPr wrap="square" lIns="0" tIns="14604" rIns="0" bIns="0" rtlCol="0" vert="horz">
            <a:spAutoFit/>
          </a:bodyPr>
          <a:lstStyle/>
          <a:p>
            <a:pPr marL="39370">
              <a:lnSpc>
                <a:spcPct val="100000"/>
              </a:lnSpc>
              <a:spcBef>
                <a:spcPts val="114"/>
              </a:spcBef>
            </a:pPr>
            <a:r>
              <a:rPr dirty="0" spc="70"/>
              <a:t>65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DBDF7-66B7-DB29-133C-3294F9EBC8C4}"/>
              </a:ext>
            </a:extLst>
          </p:cNvPr>
          <p:cNvSpPr>
            <a:spLocks noGrp="1"/>
          </p:cNvSpPr>
          <p:nvPr>
            <p:ph type="title"/>
          </p:nvPr>
        </p:nvSpPr>
        <p:spPr/>
        <p:txBody>
          <a:bodyPr/>
          <a:lstStyle/>
          <a:p>
            <a:r>
              <a:rPr lang="en-US" dirty="0"/>
              <a:t>Integration &amp; Collaboration</a:t>
            </a:r>
          </a:p>
        </p:txBody>
      </p:sp>
      <p:sp>
        <p:nvSpPr>
          <p:cNvPr id="3" name="Content Placeholder 2">
            <a:extLst>
              <a:ext uri="{FF2B5EF4-FFF2-40B4-BE49-F238E27FC236}">
                <a16:creationId xmlns:a16="http://schemas.microsoft.com/office/drawing/2014/main" id="{84364114-A141-87F0-98E8-6953359BBEF1}"/>
              </a:ext>
            </a:extLst>
          </p:cNvPr>
          <p:cNvSpPr>
            <a:spLocks noGrp="1"/>
          </p:cNvSpPr>
          <p:nvPr>
            <p:ph idx="1"/>
          </p:nvPr>
        </p:nvSpPr>
        <p:spPr>
          <a:xfrm>
            <a:off x="1371599" y="1894869"/>
            <a:ext cx="6823817" cy="4382729"/>
          </a:xfrm>
        </p:spPr>
        <p:txBody>
          <a:bodyPr/>
          <a:lstStyle/>
          <a:p>
            <a:r>
              <a:rPr lang="en-US" dirty="0">
                <a:solidFill>
                  <a:schemeClr val="tx1"/>
                </a:solidFill>
              </a:rPr>
              <a:t>Not solely a Security issue </a:t>
            </a:r>
          </a:p>
          <a:p>
            <a:endParaRPr lang="en-US" dirty="0">
              <a:solidFill>
                <a:schemeClr val="tx1"/>
              </a:solidFill>
            </a:endParaRPr>
          </a:p>
          <a:p>
            <a:r>
              <a:rPr lang="en-US" dirty="0">
                <a:solidFill>
                  <a:schemeClr val="tx1"/>
                </a:solidFill>
              </a:rPr>
              <a:t>Emergency Managers facilitate collaboration </a:t>
            </a:r>
          </a:p>
          <a:p>
            <a:endParaRPr lang="en-US" dirty="0">
              <a:solidFill>
                <a:schemeClr val="tx1"/>
              </a:solidFill>
            </a:endParaRPr>
          </a:p>
          <a:p>
            <a:r>
              <a:rPr lang="en-US" dirty="0">
                <a:solidFill>
                  <a:schemeClr val="tx1"/>
                </a:solidFill>
              </a:rPr>
              <a:t>Break down the silos </a:t>
            </a:r>
          </a:p>
        </p:txBody>
      </p:sp>
    </p:spTree>
    <p:extLst>
      <p:ext uri="{BB962C8B-B14F-4D97-AF65-F5344CB8AC3E}">
        <p14:creationId xmlns:p14="http://schemas.microsoft.com/office/powerpoint/2010/main" val="41166810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6510" rIns="0" bIns="0" rtlCol="0" vert="horz">
            <a:spAutoFit/>
          </a:bodyPr>
          <a:lstStyle/>
          <a:p>
            <a:pPr marL="12700">
              <a:lnSpc>
                <a:spcPct val="100000"/>
              </a:lnSpc>
              <a:spcBef>
                <a:spcPts val="130"/>
              </a:spcBef>
            </a:pPr>
            <a:r>
              <a:rPr dirty="0"/>
              <a:t>Improvement</a:t>
            </a:r>
            <a:r>
              <a:rPr dirty="0" spc="204"/>
              <a:t> </a:t>
            </a:r>
            <a:r>
              <a:rPr dirty="0" spc="45"/>
              <a:t>Checklist</a:t>
            </a:r>
          </a:p>
        </p:txBody>
      </p:sp>
      <p:pic>
        <p:nvPicPr>
          <p:cNvPr id="3" name="object 3" descr=""/>
          <p:cNvPicPr/>
          <p:nvPr/>
        </p:nvPicPr>
        <p:blipFill>
          <a:blip r:embed="R143b945447644d0e" cstate="print"/>
          <a:stretch>
            <a:fillRect/>
          </a:stretch>
        </p:blipFill>
        <p:spPr>
          <a:xfrm>
            <a:off x="150957" y="6266301"/>
            <a:ext cx="1056982" cy="446793"/>
          </a:xfrm>
          <a:prstGeom prst="rect">
            <a:avLst/>
          </a:prstGeom>
        </p:spPr>
      </p:pic>
      <p:sp>
        <p:nvSpPr>
          <p:cNvPr id="4" name="object 4"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grpSp>
        <p:nvGrpSpPr>
          <p:cNvPr id="5" name="object 5" descr=""/>
          <p:cNvGrpSpPr/>
          <p:nvPr/>
        </p:nvGrpSpPr>
        <p:grpSpPr>
          <a:xfrm>
            <a:off x="2108200" y="5130800"/>
            <a:ext cx="7543800" cy="901700"/>
            <a:chOff x="2108200" y="5130800"/>
            <a:chExt cx="7543800" cy="901700"/>
          </a:xfrm>
        </p:grpSpPr>
        <p:sp>
          <p:nvSpPr>
            <p:cNvPr id="6" name="object 6" descr=""/>
            <p:cNvSpPr/>
            <p:nvPr/>
          </p:nvSpPr>
          <p:spPr>
            <a:xfrm>
              <a:off x="2882900" y="5270500"/>
              <a:ext cx="6769100" cy="647700"/>
            </a:xfrm>
            <a:custGeom>
              <a:avLst/>
              <a:gdLst/>
              <a:ahLst/>
              <a:cxnLst/>
              <a:rect l="l" t="t" r="r" b="b"/>
              <a:pathLst>
                <a:path w="5076825" h="485775">
                  <a:moveTo>
                    <a:pt x="4995799" y="0"/>
                  </a:moveTo>
                  <a:lnTo>
                    <a:pt x="81025" y="0"/>
                  </a:lnTo>
                  <a:lnTo>
                    <a:pt x="49452" y="6362"/>
                  </a:lnTo>
                  <a:lnTo>
                    <a:pt x="23701" y="23712"/>
                  </a:lnTo>
                  <a:lnTo>
                    <a:pt x="6355" y="49447"/>
                  </a:lnTo>
                  <a:lnTo>
                    <a:pt x="0" y="80962"/>
                  </a:lnTo>
                  <a:lnTo>
                    <a:pt x="0" y="404812"/>
                  </a:lnTo>
                  <a:lnTo>
                    <a:pt x="6355" y="436327"/>
                  </a:lnTo>
                  <a:lnTo>
                    <a:pt x="23701" y="462062"/>
                  </a:lnTo>
                  <a:lnTo>
                    <a:pt x="49452" y="479412"/>
                  </a:lnTo>
                  <a:lnTo>
                    <a:pt x="81025" y="485775"/>
                  </a:lnTo>
                  <a:lnTo>
                    <a:pt x="4995799" y="485775"/>
                  </a:lnTo>
                  <a:lnTo>
                    <a:pt x="5027372" y="479412"/>
                  </a:lnTo>
                  <a:lnTo>
                    <a:pt x="5053123" y="462062"/>
                  </a:lnTo>
                  <a:lnTo>
                    <a:pt x="5070469" y="436327"/>
                  </a:lnTo>
                  <a:lnTo>
                    <a:pt x="5076825" y="404812"/>
                  </a:lnTo>
                  <a:lnTo>
                    <a:pt x="5076825" y="80962"/>
                  </a:lnTo>
                  <a:lnTo>
                    <a:pt x="5070469" y="49447"/>
                  </a:lnTo>
                  <a:lnTo>
                    <a:pt x="5053123" y="23712"/>
                  </a:lnTo>
                  <a:lnTo>
                    <a:pt x="5027372" y="6362"/>
                  </a:lnTo>
                  <a:lnTo>
                    <a:pt x="4995799" y="0"/>
                  </a:lnTo>
                  <a:close/>
                </a:path>
              </a:pathLst>
            </a:custGeom>
            <a:solidFill>
              <a:srgbClr val="F1F1F1"/>
            </a:solidFill>
          </p:spPr>
          <p:txBody>
            <a:bodyPr wrap="square" lIns="0" tIns="0" rIns="0" bIns="0" rtlCol="0"/>
            <a:lstStyle/>
            <a:p/>
          </p:txBody>
        </p:sp>
        <p:sp>
          <p:nvSpPr>
            <p:cNvPr id="7" name="object 7" descr=""/>
            <p:cNvSpPr/>
            <p:nvPr/>
          </p:nvSpPr>
          <p:spPr>
            <a:xfrm>
              <a:off x="2108200" y="5130800"/>
              <a:ext cx="901700" cy="901700"/>
            </a:xfrm>
            <a:custGeom>
              <a:avLst/>
              <a:gdLst/>
              <a:ahLst/>
              <a:cxnLst/>
              <a:rect l="l" t="t" r="r" b="b"/>
              <a:pathLst>
                <a:path w="676275" h="676275">
                  <a:moveTo>
                    <a:pt x="338200" y="0"/>
                  </a:moveTo>
                  <a:lnTo>
                    <a:pt x="292302" y="3086"/>
                  </a:lnTo>
                  <a:lnTo>
                    <a:pt x="248282" y="12078"/>
                  </a:lnTo>
                  <a:lnTo>
                    <a:pt x="206543" y="26571"/>
                  </a:lnTo>
                  <a:lnTo>
                    <a:pt x="167489" y="46164"/>
                  </a:lnTo>
                  <a:lnTo>
                    <a:pt x="131522" y="70453"/>
                  </a:lnTo>
                  <a:lnTo>
                    <a:pt x="99044" y="99036"/>
                  </a:lnTo>
                  <a:lnTo>
                    <a:pt x="70458" y="131509"/>
                  </a:lnTo>
                  <a:lnTo>
                    <a:pt x="46166" y="167470"/>
                  </a:lnTo>
                  <a:lnTo>
                    <a:pt x="26572" y="206516"/>
                  </a:lnTo>
                  <a:lnTo>
                    <a:pt x="12078" y="248245"/>
                  </a:lnTo>
                  <a:lnTo>
                    <a:pt x="3086" y="292253"/>
                  </a:lnTo>
                  <a:lnTo>
                    <a:pt x="0" y="338137"/>
                  </a:lnTo>
                  <a:lnTo>
                    <a:pt x="3086" y="384021"/>
                  </a:lnTo>
                  <a:lnTo>
                    <a:pt x="12078" y="428029"/>
                  </a:lnTo>
                  <a:lnTo>
                    <a:pt x="26572" y="469758"/>
                  </a:lnTo>
                  <a:lnTo>
                    <a:pt x="46166" y="508804"/>
                  </a:lnTo>
                  <a:lnTo>
                    <a:pt x="70458" y="544765"/>
                  </a:lnTo>
                  <a:lnTo>
                    <a:pt x="99044" y="577238"/>
                  </a:lnTo>
                  <a:lnTo>
                    <a:pt x="131522" y="605821"/>
                  </a:lnTo>
                  <a:lnTo>
                    <a:pt x="167489" y="630110"/>
                  </a:lnTo>
                  <a:lnTo>
                    <a:pt x="206543" y="649703"/>
                  </a:lnTo>
                  <a:lnTo>
                    <a:pt x="248282" y="664196"/>
                  </a:lnTo>
                  <a:lnTo>
                    <a:pt x="292302" y="673188"/>
                  </a:lnTo>
                  <a:lnTo>
                    <a:pt x="338200" y="676275"/>
                  </a:lnTo>
                  <a:lnTo>
                    <a:pt x="384070" y="673188"/>
                  </a:lnTo>
                  <a:lnTo>
                    <a:pt x="428066" y="664196"/>
                  </a:lnTo>
                  <a:lnTo>
                    <a:pt x="469784" y="649703"/>
                  </a:lnTo>
                  <a:lnTo>
                    <a:pt x="508823" y="630110"/>
                  </a:lnTo>
                  <a:lnTo>
                    <a:pt x="544778" y="605821"/>
                  </a:lnTo>
                  <a:lnTo>
                    <a:pt x="577246" y="577238"/>
                  </a:lnTo>
                  <a:lnTo>
                    <a:pt x="605826" y="544765"/>
                  </a:lnTo>
                  <a:lnTo>
                    <a:pt x="630112" y="508804"/>
                  </a:lnTo>
                  <a:lnTo>
                    <a:pt x="649704" y="469758"/>
                  </a:lnTo>
                  <a:lnTo>
                    <a:pt x="664197" y="428029"/>
                  </a:lnTo>
                  <a:lnTo>
                    <a:pt x="673188" y="384021"/>
                  </a:lnTo>
                  <a:lnTo>
                    <a:pt x="676275" y="338137"/>
                  </a:lnTo>
                  <a:lnTo>
                    <a:pt x="673188" y="292253"/>
                  </a:lnTo>
                  <a:lnTo>
                    <a:pt x="664197" y="248245"/>
                  </a:lnTo>
                  <a:lnTo>
                    <a:pt x="649704" y="206516"/>
                  </a:lnTo>
                  <a:lnTo>
                    <a:pt x="630112" y="167470"/>
                  </a:lnTo>
                  <a:lnTo>
                    <a:pt x="605826" y="131509"/>
                  </a:lnTo>
                  <a:lnTo>
                    <a:pt x="577246" y="99036"/>
                  </a:lnTo>
                  <a:lnTo>
                    <a:pt x="544778" y="70453"/>
                  </a:lnTo>
                  <a:lnTo>
                    <a:pt x="508823" y="46164"/>
                  </a:lnTo>
                  <a:lnTo>
                    <a:pt x="469784" y="26571"/>
                  </a:lnTo>
                  <a:lnTo>
                    <a:pt x="428066" y="12078"/>
                  </a:lnTo>
                  <a:lnTo>
                    <a:pt x="384070" y="3086"/>
                  </a:lnTo>
                  <a:lnTo>
                    <a:pt x="338200" y="0"/>
                  </a:lnTo>
                  <a:close/>
                </a:path>
              </a:pathLst>
            </a:custGeom>
            <a:solidFill>
              <a:srgbClr val="F3EADF"/>
            </a:solidFill>
          </p:spPr>
          <p:txBody>
            <a:bodyPr wrap="square" lIns="0" tIns="0" rIns="0" bIns="0" rtlCol="0"/>
            <a:lstStyle/>
            <a:p/>
          </p:txBody>
        </p:sp>
      </p:grpSp>
      <p:grpSp>
        <p:nvGrpSpPr>
          <p:cNvPr id="8" name="object 8" descr=""/>
          <p:cNvGrpSpPr/>
          <p:nvPr/>
        </p:nvGrpSpPr>
        <p:grpSpPr>
          <a:xfrm>
            <a:off x="2108200" y="3937000"/>
            <a:ext cx="7543800" cy="889000"/>
            <a:chOff x="2108200" y="3937000"/>
            <a:chExt cx="7543800" cy="889000"/>
          </a:xfrm>
        </p:grpSpPr>
        <p:sp>
          <p:nvSpPr>
            <p:cNvPr id="9" name="object 9" descr=""/>
            <p:cNvSpPr/>
            <p:nvPr/>
          </p:nvSpPr>
          <p:spPr>
            <a:xfrm>
              <a:off x="2882900" y="40767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0" name="object 10" descr=""/>
            <p:cNvSpPr/>
            <p:nvPr/>
          </p:nvSpPr>
          <p:spPr>
            <a:xfrm>
              <a:off x="2108200" y="3937000"/>
              <a:ext cx="901700" cy="889000"/>
            </a:xfrm>
            <a:custGeom>
              <a:avLst/>
              <a:gdLst/>
              <a:ahLst/>
              <a:cxnLst/>
              <a:rect l="l" t="t" r="r" b="b"/>
              <a:pathLst>
                <a:path w="676275" h="666750">
                  <a:moveTo>
                    <a:pt x="338200" y="0"/>
                  </a:moveTo>
                  <a:lnTo>
                    <a:pt x="288216" y="3613"/>
                  </a:lnTo>
                  <a:lnTo>
                    <a:pt x="240511" y="14112"/>
                  </a:lnTo>
                  <a:lnTo>
                    <a:pt x="195609" y="30979"/>
                  </a:lnTo>
                  <a:lnTo>
                    <a:pt x="154032" y="53700"/>
                  </a:lnTo>
                  <a:lnTo>
                    <a:pt x="116302" y="81760"/>
                  </a:lnTo>
                  <a:lnTo>
                    <a:pt x="82943" y="114643"/>
                  </a:lnTo>
                  <a:lnTo>
                    <a:pt x="54477" y="151834"/>
                  </a:lnTo>
                  <a:lnTo>
                    <a:pt x="31427" y="192818"/>
                  </a:lnTo>
                  <a:lnTo>
                    <a:pt x="14316" y="237080"/>
                  </a:lnTo>
                  <a:lnTo>
                    <a:pt x="3666" y="284104"/>
                  </a:lnTo>
                  <a:lnTo>
                    <a:pt x="0" y="333375"/>
                  </a:lnTo>
                  <a:lnTo>
                    <a:pt x="3666" y="382645"/>
                  </a:lnTo>
                  <a:lnTo>
                    <a:pt x="14316" y="429669"/>
                  </a:lnTo>
                  <a:lnTo>
                    <a:pt x="31427" y="473931"/>
                  </a:lnTo>
                  <a:lnTo>
                    <a:pt x="54477" y="514915"/>
                  </a:lnTo>
                  <a:lnTo>
                    <a:pt x="82943" y="552106"/>
                  </a:lnTo>
                  <a:lnTo>
                    <a:pt x="116302" y="584989"/>
                  </a:lnTo>
                  <a:lnTo>
                    <a:pt x="154032" y="613049"/>
                  </a:lnTo>
                  <a:lnTo>
                    <a:pt x="195609" y="635770"/>
                  </a:lnTo>
                  <a:lnTo>
                    <a:pt x="240511" y="652637"/>
                  </a:lnTo>
                  <a:lnTo>
                    <a:pt x="288216" y="663136"/>
                  </a:lnTo>
                  <a:lnTo>
                    <a:pt x="338200" y="666750"/>
                  </a:lnTo>
                  <a:lnTo>
                    <a:pt x="388153" y="663136"/>
                  </a:lnTo>
                  <a:lnTo>
                    <a:pt x="435832" y="652637"/>
                  </a:lnTo>
                  <a:lnTo>
                    <a:pt x="480714" y="635770"/>
                  </a:lnTo>
                  <a:lnTo>
                    <a:pt x="522275" y="613049"/>
                  </a:lnTo>
                  <a:lnTo>
                    <a:pt x="559992" y="584989"/>
                  </a:lnTo>
                  <a:lnTo>
                    <a:pt x="593343" y="552106"/>
                  </a:lnTo>
                  <a:lnTo>
                    <a:pt x="621803" y="514915"/>
                  </a:lnTo>
                  <a:lnTo>
                    <a:pt x="644849" y="473931"/>
                  </a:lnTo>
                  <a:lnTo>
                    <a:pt x="661959" y="429669"/>
                  </a:lnTo>
                  <a:lnTo>
                    <a:pt x="672608" y="382645"/>
                  </a:lnTo>
                  <a:lnTo>
                    <a:pt x="676275" y="333375"/>
                  </a:lnTo>
                  <a:lnTo>
                    <a:pt x="672608" y="284104"/>
                  </a:lnTo>
                  <a:lnTo>
                    <a:pt x="661959" y="237080"/>
                  </a:lnTo>
                  <a:lnTo>
                    <a:pt x="644849" y="192818"/>
                  </a:lnTo>
                  <a:lnTo>
                    <a:pt x="621803" y="151834"/>
                  </a:lnTo>
                  <a:lnTo>
                    <a:pt x="593343" y="114643"/>
                  </a:lnTo>
                  <a:lnTo>
                    <a:pt x="559992" y="81760"/>
                  </a:lnTo>
                  <a:lnTo>
                    <a:pt x="522275" y="53700"/>
                  </a:lnTo>
                  <a:lnTo>
                    <a:pt x="480714" y="30979"/>
                  </a:lnTo>
                  <a:lnTo>
                    <a:pt x="435832" y="14112"/>
                  </a:lnTo>
                  <a:lnTo>
                    <a:pt x="388153" y="3613"/>
                  </a:lnTo>
                  <a:lnTo>
                    <a:pt x="338200" y="0"/>
                  </a:lnTo>
                  <a:close/>
                </a:path>
              </a:pathLst>
            </a:custGeom>
            <a:solidFill>
              <a:srgbClr val="D6E1DF"/>
            </a:solidFill>
          </p:spPr>
          <p:txBody>
            <a:bodyPr wrap="square" lIns="0" tIns="0" rIns="0" bIns="0" rtlCol="0"/>
            <a:lstStyle/>
            <a:p/>
          </p:txBody>
        </p:sp>
      </p:grpSp>
      <p:grpSp>
        <p:nvGrpSpPr>
          <p:cNvPr id="11" name="object 11" descr=""/>
          <p:cNvGrpSpPr/>
          <p:nvPr/>
        </p:nvGrpSpPr>
        <p:grpSpPr>
          <a:xfrm>
            <a:off x="2108200" y="2730500"/>
            <a:ext cx="7543800" cy="901700"/>
            <a:chOff x="2108200" y="2730500"/>
            <a:chExt cx="7543800" cy="901700"/>
          </a:xfrm>
        </p:grpSpPr>
        <p:sp>
          <p:nvSpPr>
            <p:cNvPr id="12" name="object 12" descr=""/>
            <p:cNvSpPr/>
            <p:nvPr/>
          </p:nvSpPr>
          <p:spPr>
            <a:xfrm>
              <a:off x="2882900" y="28702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3" name="object 13" descr=""/>
            <p:cNvSpPr/>
            <p:nvPr/>
          </p:nvSpPr>
          <p:spPr>
            <a:xfrm>
              <a:off x="2108200" y="27305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D2C8DF"/>
            </a:solidFill>
          </p:spPr>
          <p:txBody>
            <a:bodyPr wrap="square" lIns="0" tIns="0" rIns="0" bIns="0" rtlCol="0"/>
            <a:lstStyle/>
            <a:p/>
          </p:txBody>
        </p:sp>
      </p:grpSp>
      <p:grpSp>
        <p:nvGrpSpPr>
          <p:cNvPr id="14" name="object 14" descr=""/>
          <p:cNvGrpSpPr/>
          <p:nvPr/>
        </p:nvGrpSpPr>
        <p:grpSpPr>
          <a:xfrm>
            <a:off x="2108200" y="1524000"/>
            <a:ext cx="7543800" cy="901700"/>
            <a:chOff x="2108200" y="1524000"/>
            <a:chExt cx="7543800" cy="901700"/>
          </a:xfrm>
        </p:grpSpPr>
        <p:sp>
          <p:nvSpPr>
            <p:cNvPr id="15" name="object 15" descr=""/>
            <p:cNvSpPr/>
            <p:nvPr/>
          </p:nvSpPr>
          <p:spPr>
            <a:xfrm>
              <a:off x="2882900" y="1651000"/>
              <a:ext cx="6769100" cy="660400"/>
            </a:xfrm>
            <a:custGeom>
              <a:avLst/>
              <a:gdLst/>
              <a:ahLst/>
              <a:cxnLst/>
              <a:rect l="l" t="t" r="r" b="b"/>
              <a:pathLst>
                <a:path w="5076825" h="495300">
                  <a:moveTo>
                    <a:pt x="4994275" y="0"/>
                  </a:moveTo>
                  <a:lnTo>
                    <a:pt x="82550" y="0"/>
                  </a:lnTo>
                  <a:lnTo>
                    <a:pt x="50417" y="6486"/>
                  </a:lnTo>
                  <a:lnTo>
                    <a:pt x="24177" y="24177"/>
                  </a:lnTo>
                  <a:lnTo>
                    <a:pt x="6486" y="50417"/>
                  </a:lnTo>
                  <a:lnTo>
                    <a:pt x="0" y="82550"/>
                  </a:lnTo>
                  <a:lnTo>
                    <a:pt x="0" y="412750"/>
                  </a:lnTo>
                  <a:lnTo>
                    <a:pt x="6486" y="444882"/>
                  </a:lnTo>
                  <a:lnTo>
                    <a:pt x="24177" y="471122"/>
                  </a:lnTo>
                  <a:lnTo>
                    <a:pt x="50417" y="488813"/>
                  </a:lnTo>
                  <a:lnTo>
                    <a:pt x="82550" y="495300"/>
                  </a:lnTo>
                  <a:lnTo>
                    <a:pt x="4994275" y="495300"/>
                  </a:lnTo>
                  <a:lnTo>
                    <a:pt x="5026407" y="488813"/>
                  </a:lnTo>
                  <a:lnTo>
                    <a:pt x="5052647" y="471122"/>
                  </a:lnTo>
                  <a:lnTo>
                    <a:pt x="5070338" y="444882"/>
                  </a:lnTo>
                  <a:lnTo>
                    <a:pt x="5076825" y="412750"/>
                  </a:lnTo>
                  <a:lnTo>
                    <a:pt x="5076825" y="82550"/>
                  </a:lnTo>
                  <a:lnTo>
                    <a:pt x="5070338" y="50417"/>
                  </a:lnTo>
                  <a:lnTo>
                    <a:pt x="5052647" y="24177"/>
                  </a:lnTo>
                  <a:lnTo>
                    <a:pt x="5026407" y="6486"/>
                  </a:lnTo>
                  <a:lnTo>
                    <a:pt x="4994275" y="0"/>
                  </a:lnTo>
                  <a:close/>
                </a:path>
              </a:pathLst>
            </a:custGeom>
            <a:solidFill>
              <a:srgbClr val="F1F1F1"/>
            </a:solidFill>
          </p:spPr>
          <p:txBody>
            <a:bodyPr wrap="square" lIns="0" tIns="0" rIns="0" bIns="0" rtlCol="0"/>
            <a:lstStyle/>
            <a:p/>
          </p:txBody>
        </p:sp>
        <p:sp>
          <p:nvSpPr>
            <p:cNvPr id="16" name="object 16" descr=""/>
            <p:cNvSpPr/>
            <p:nvPr/>
          </p:nvSpPr>
          <p:spPr>
            <a:xfrm>
              <a:off x="2108200" y="15240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F8E4DB"/>
            </a:solidFill>
          </p:spPr>
          <p:txBody>
            <a:bodyPr wrap="square" lIns="0" tIns="0" rIns="0" bIns="0" rtlCol="0"/>
            <a:lstStyle/>
            <a:p/>
          </p:txBody>
        </p:sp>
      </p:grpSp>
      <p:sp>
        <p:nvSpPr>
          <p:cNvPr id="17" name="object 17" descr=""/>
          <p:cNvSpPr txBox="1"/>
          <p:nvPr/>
        </p:nvSpPr>
        <p:spPr>
          <a:xfrm>
            <a:off x="3134360" y="3002194"/>
            <a:ext cx="443738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Better</a:t>
            </a:r>
            <a:r>
              <a:rPr dirty="0" sz="2066" spc="-85">
                <a:latin typeface="Arial Narrow"/>
                <a:cs typeface="Arial Narrow"/>
              </a:rPr>
              <a:t> </a:t>
            </a:r>
            <a:r>
              <a:rPr dirty="0" sz="2066">
                <a:latin typeface="Arial Narrow"/>
                <a:cs typeface="Arial Narrow"/>
              </a:rPr>
              <a:t>Integrate</a:t>
            </a:r>
            <a:r>
              <a:rPr dirty="0" sz="2066" spc="-120">
                <a:latin typeface="Arial Narrow"/>
                <a:cs typeface="Arial Narrow"/>
              </a:rPr>
              <a:t> </a:t>
            </a:r>
            <a:r>
              <a:rPr dirty="0" sz="2066" spc="10">
                <a:latin typeface="Arial Narrow"/>
                <a:cs typeface="Arial Narrow"/>
              </a:rPr>
              <a:t>Objective</a:t>
            </a:r>
            <a:r>
              <a:rPr dirty="0" sz="2066" spc="-180">
                <a:latin typeface="Arial Narrow"/>
                <a:cs typeface="Arial Narrow"/>
              </a:rPr>
              <a:t> </a:t>
            </a:r>
            <a:r>
              <a:rPr dirty="0" sz="2066" spc="70">
                <a:latin typeface="Arial Narrow"/>
                <a:cs typeface="Arial Narrow"/>
              </a:rPr>
              <a:t>and</a:t>
            </a:r>
            <a:r>
              <a:rPr dirty="0" sz="2066" spc="-140">
                <a:latin typeface="Arial Narrow"/>
                <a:cs typeface="Arial Narrow"/>
              </a:rPr>
              <a:t> </a:t>
            </a:r>
            <a:r>
              <a:rPr dirty="0" sz="2066" spc="10">
                <a:latin typeface="Arial Narrow"/>
                <a:cs typeface="Arial Narrow"/>
              </a:rPr>
              <a:t>Unbiased</a:t>
            </a:r>
            <a:r>
              <a:rPr dirty="0" sz="2066" spc="-45">
                <a:latin typeface="Arial Narrow"/>
                <a:cs typeface="Arial Narrow"/>
              </a:rPr>
              <a:t> </a:t>
            </a:r>
            <a:r>
              <a:rPr dirty="0" sz="2066" spc="-20">
                <a:latin typeface="Arial Narrow"/>
                <a:cs typeface="Arial Narrow"/>
              </a:rPr>
              <a:t>Data</a:t>
            </a:r>
            <a:endParaRPr sz="2066">
              <a:latin typeface="Arial Narrow"/>
              <a:cs typeface="Arial Narrow"/>
            </a:endParaRPr>
          </a:p>
        </p:txBody>
      </p:sp>
      <p:sp>
        <p:nvSpPr>
          <p:cNvPr id="21" name="object 21" descr=""/>
          <p:cNvSpPr txBox="1">
            <a:spLocks noGrp="1"/>
          </p:cNvSpPr>
          <p:nvPr>
            <p:ph type="sldNum" idx="7" sz="quarter"/>
          </p:nvPr>
        </p:nvSpPr>
        <p:spPr>
          <a:prstGeom prst="rect"/>
        </p:spPr>
        <p:txBody>
          <a:bodyPr wrap="square" lIns="0" tIns="14604" rIns="0" bIns="0" rtlCol="0" vert="horz">
            <a:spAutoFit/>
          </a:bodyPr>
          <a:lstStyle/>
          <a:p>
            <a:pPr marL="38100">
              <a:lnSpc>
                <a:spcPct val="100000"/>
              </a:lnSpc>
              <a:spcBef>
                <a:spcPts val="114"/>
              </a:spcBef>
            </a:pPr>
            <a:r>
              <a:rPr dirty="0" spc="80"/>
              <a:t>66</a:t>
            </a:r>
          </a:p>
        </p:txBody>
      </p:sp>
      <p:sp>
        <p:nvSpPr>
          <p:cNvPr id="22" name="object 22"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18" name="object 18" descr=""/>
          <p:cNvSpPr txBox="1"/>
          <p:nvPr/>
        </p:nvSpPr>
        <p:spPr>
          <a:xfrm>
            <a:off x="3224444" y="4205308"/>
            <a:ext cx="3660986" cy="354753"/>
          </a:xfrm>
          <a:prstGeom prst="rect">
            <a:avLst/>
          </a:prstGeom>
        </p:spPr>
        <p:txBody>
          <a:bodyPr wrap="square" lIns="0" tIns="15875" rIns="0" bIns="0" rtlCol="0" vert="horz">
            <a:spAutoFit/>
          </a:bodyPr>
          <a:lstStyle/>
          <a:p>
            <a:pPr marL="12700">
              <a:lnSpc>
                <a:spcPct val="100000"/>
              </a:lnSpc>
              <a:spcBef>
                <a:spcPts val="125"/>
              </a:spcBef>
            </a:pPr>
            <a:r>
              <a:rPr dirty="0" sz="2066" spc="20">
                <a:latin typeface="Arial Narrow"/>
                <a:cs typeface="Arial Narrow"/>
              </a:rPr>
              <a:t>Improve</a:t>
            </a:r>
            <a:r>
              <a:rPr dirty="0" sz="2066" spc="-85">
                <a:latin typeface="Arial Narrow"/>
                <a:cs typeface="Arial Narrow"/>
              </a:rPr>
              <a:t> </a:t>
            </a:r>
            <a:r>
              <a:rPr dirty="0" sz="2066" spc="60">
                <a:latin typeface="Arial Narrow"/>
                <a:cs typeface="Arial Narrow"/>
              </a:rPr>
              <a:t>Our</a:t>
            </a:r>
            <a:r>
              <a:rPr dirty="0" sz="2066" spc="-90">
                <a:latin typeface="Arial Narrow"/>
                <a:cs typeface="Arial Narrow"/>
              </a:rPr>
              <a:t> </a:t>
            </a:r>
            <a:r>
              <a:rPr dirty="0" sz="2066" spc="55">
                <a:latin typeface="Arial Narrow"/>
                <a:cs typeface="Arial Narrow"/>
              </a:rPr>
              <a:t>Data</a:t>
            </a:r>
            <a:r>
              <a:rPr dirty="0" sz="2066" spc="-175">
                <a:latin typeface="Arial Narrow"/>
                <a:cs typeface="Arial Narrow"/>
              </a:rPr>
              <a:t> </a:t>
            </a:r>
            <a:r>
              <a:rPr dirty="0" sz="2066" spc="20">
                <a:latin typeface="Arial Narrow"/>
                <a:cs typeface="Arial Narrow"/>
              </a:rPr>
              <a:t>Colection</a:t>
            </a:r>
            <a:r>
              <a:rPr dirty="0" sz="2066" spc="-100">
                <a:latin typeface="Arial Narrow"/>
                <a:cs typeface="Arial Narrow"/>
              </a:rPr>
              <a:t> </a:t>
            </a:r>
            <a:r>
              <a:rPr dirty="0" sz="2066" spc="-10">
                <a:latin typeface="Arial Narrow"/>
                <a:cs typeface="Arial Narrow"/>
              </a:rPr>
              <a:t>Strategy</a:t>
            </a:r>
            <a:endParaRPr sz="2066">
              <a:latin typeface="Arial Narrow"/>
              <a:cs typeface="Arial Narrow"/>
            </a:endParaRPr>
          </a:p>
        </p:txBody>
      </p:sp>
      <p:sp>
        <p:nvSpPr>
          <p:cNvPr id="19" name="object 19" descr=""/>
          <p:cNvSpPr txBox="1"/>
          <p:nvPr/>
        </p:nvSpPr>
        <p:spPr>
          <a:xfrm>
            <a:off x="3134360" y="1802976"/>
            <a:ext cx="271526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Criticaly</a:t>
            </a:r>
            <a:r>
              <a:rPr dirty="0" sz="2066" spc="-120">
                <a:latin typeface="Arial Narrow"/>
                <a:cs typeface="Arial Narrow"/>
              </a:rPr>
              <a:t> </a:t>
            </a:r>
            <a:r>
              <a:rPr dirty="0" sz="2066" spc="10">
                <a:latin typeface="Arial Narrow"/>
                <a:cs typeface="Arial Narrow"/>
              </a:rPr>
              <a:t>Assess</a:t>
            </a:r>
            <a:r>
              <a:rPr dirty="0" sz="2066" spc="-125">
                <a:latin typeface="Arial Narrow"/>
                <a:cs typeface="Arial Narrow"/>
              </a:rPr>
              <a:t> </a:t>
            </a:r>
            <a:r>
              <a:rPr dirty="0" sz="2066" spc="10">
                <a:latin typeface="Arial Narrow"/>
                <a:cs typeface="Arial Narrow"/>
              </a:rPr>
              <a:t>Hazard</a:t>
            </a:r>
            <a:r>
              <a:rPr dirty="0" sz="2066" spc="-105">
                <a:latin typeface="Arial Narrow"/>
                <a:cs typeface="Arial Narrow"/>
              </a:rPr>
              <a:t> </a:t>
            </a:r>
            <a:r>
              <a:rPr dirty="0" sz="2066" spc="-20">
                <a:latin typeface="Arial Narrow"/>
                <a:cs typeface="Arial Narrow"/>
              </a:rPr>
              <a:t>List</a:t>
            </a:r>
            <a:endParaRPr sz="2066">
              <a:latin typeface="Arial Narrow"/>
              <a:cs typeface="Arial Narrow"/>
            </a:endParaRPr>
          </a:p>
        </p:txBody>
      </p:sp>
      <p:sp>
        <p:nvSpPr>
          <p:cNvPr id="20" name="object 20" descr=""/>
          <p:cNvSpPr txBox="1"/>
          <p:nvPr/>
        </p:nvSpPr>
        <p:spPr>
          <a:xfrm>
            <a:off x="3134360" y="5426709"/>
            <a:ext cx="5103705" cy="354753"/>
          </a:xfrm>
          <a:prstGeom prst="rect">
            <a:avLst/>
          </a:prstGeom>
        </p:spPr>
        <p:txBody>
          <a:bodyPr wrap="square" lIns="0" tIns="15875" rIns="0" bIns="0" rtlCol="0" vert="horz">
            <a:spAutoFit/>
          </a:bodyPr>
          <a:lstStyle/>
          <a:p>
            <a:pPr marL="12700">
              <a:lnSpc>
                <a:spcPct val="100000"/>
              </a:lnSpc>
              <a:spcBef>
                <a:spcPts val="125"/>
              </a:spcBef>
            </a:pPr>
            <a:r>
              <a:rPr dirty="0" sz="2066" spc="55">
                <a:latin typeface="Arial Narrow"/>
                <a:cs typeface="Arial Narrow"/>
              </a:rPr>
              <a:t>More</a:t>
            </a:r>
            <a:r>
              <a:rPr dirty="0" sz="2066" spc="-5">
                <a:latin typeface="Arial Narrow"/>
                <a:cs typeface="Arial Narrow"/>
              </a:rPr>
              <a:t> </a:t>
            </a:r>
            <a:r>
              <a:rPr dirty="0" sz="2066" spc="-20">
                <a:latin typeface="Arial Narrow"/>
                <a:cs typeface="Arial Narrow"/>
              </a:rPr>
              <a:t>Effectively</a:t>
            </a:r>
            <a:r>
              <a:rPr dirty="0" sz="2066" spc="-95">
                <a:latin typeface="Arial Narrow"/>
                <a:cs typeface="Arial Narrow"/>
              </a:rPr>
              <a:t> </a:t>
            </a:r>
            <a:r>
              <a:rPr dirty="0" sz="2066">
                <a:latin typeface="Arial Narrow"/>
                <a:cs typeface="Arial Narrow"/>
              </a:rPr>
              <a:t>Engage</a:t>
            </a:r>
            <a:r>
              <a:rPr dirty="0" sz="2066" spc="-5">
                <a:latin typeface="Arial Narrow"/>
                <a:cs typeface="Arial Narrow"/>
              </a:rPr>
              <a:t> </a:t>
            </a:r>
            <a:r>
              <a:rPr dirty="0" sz="2066">
                <a:latin typeface="Arial Narrow"/>
                <a:cs typeface="Arial Narrow"/>
              </a:rPr>
              <a:t>Stakeholdersin</a:t>
            </a:r>
            <a:r>
              <a:rPr dirty="0" sz="2066" spc="-145">
                <a:latin typeface="Arial Narrow"/>
                <a:cs typeface="Arial Narrow"/>
              </a:rPr>
              <a:t> </a:t>
            </a:r>
            <a:r>
              <a:rPr dirty="0" sz="2066" spc="55">
                <a:latin typeface="Arial Narrow"/>
                <a:cs typeface="Arial Narrow"/>
              </a:rPr>
              <a:t>the</a:t>
            </a:r>
            <a:r>
              <a:rPr dirty="0" sz="2066" spc="-135">
                <a:latin typeface="Arial Narrow"/>
                <a:cs typeface="Arial Narrow"/>
              </a:rPr>
              <a:t> </a:t>
            </a:r>
            <a:r>
              <a:rPr dirty="0" sz="2066" spc="-10">
                <a:latin typeface="Arial Narrow"/>
                <a:cs typeface="Arial Narrow"/>
              </a:rPr>
              <a:t>Process</a:t>
            </a:r>
            <a:endParaRPr sz="2066">
              <a:latin typeface="Arial Narrow"/>
              <a:cs typeface="Arial Narrow"/>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6510" rIns="0" bIns="0" rtlCol="0" vert="horz">
            <a:spAutoFit/>
          </a:bodyPr>
          <a:lstStyle/>
          <a:p>
            <a:pPr marL="12700">
              <a:lnSpc>
                <a:spcPct val="100000"/>
              </a:lnSpc>
              <a:spcBef>
                <a:spcPts val="130"/>
              </a:spcBef>
            </a:pPr>
            <a:r>
              <a:rPr dirty="0" spc="135"/>
              <a:t>Lessons</a:t>
            </a:r>
            <a:r>
              <a:rPr dirty="0" spc="-95"/>
              <a:t> </a:t>
            </a:r>
            <a:r>
              <a:rPr dirty="0"/>
              <a:t>Learned</a:t>
            </a:r>
            <a:r>
              <a:rPr dirty="0" spc="-70"/>
              <a:t> </a:t>
            </a:r>
            <a:r>
              <a:rPr dirty="0" spc="55"/>
              <a:t>in</a:t>
            </a:r>
            <a:r>
              <a:rPr dirty="0" spc="-25"/>
              <a:t> </a:t>
            </a:r>
            <a:r>
              <a:rPr dirty="0"/>
              <a:t>Data</a:t>
            </a:r>
            <a:r>
              <a:rPr dirty="0" spc="-90"/>
              <a:t> </a:t>
            </a:r>
            <a:r>
              <a:rPr dirty="0"/>
              <a:t>+</a:t>
            </a:r>
            <a:r>
              <a:rPr dirty="0" spc="-70"/>
              <a:t> </a:t>
            </a:r>
            <a:r>
              <a:rPr dirty="0" spc="-25"/>
              <a:t>HVA</a:t>
            </a:r>
          </a:p>
        </p:txBody>
      </p:sp>
      <p:pic>
        <p:nvPicPr>
          <p:cNvPr id="3" name="object 3" descr=""/>
          <p:cNvPicPr/>
          <p:nvPr/>
        </p:nvPicPr>
        <p:blipFill>
          <a:blip r:embed="Rcb4ad34712734411" cstate="print"/>
          <a:stretch>
            <a:fillRect/>
          </a:stretch>
        </p:blipFill>
        <p:spPr>
          <a:xfrm>
            <a:off x="150957" y="6266301"/>
            <a:ext cx="1056982" cy="446793"/>
          </a:xfrm>
          <a:prstGeom prst="rect">
            <a:avLst/>
          </a:prstGeom>
        </p:spPr>
      </p:pic>
      <p:sp>
        <p:nvSpPr>
          <p:cNvPr id="4" name="object 4"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5" name="object 5" descr=""/>
          <p:cNvSpPr txBox="1"/>
          <p:nvPr/>
        </p:nvSpPr>
        <p:spPr>
          <a:xfrm>
            <a:off x="965200" y="1892300"/>
            <a:ext cx="457200" cy="901700"/>
          </a:xfrm>
          <a:prstGeom prst="rect">
            <a:avLst/>
          </a:prstGeom>
          <a:solidFill>
            <a:srgbClr val="D2C8DF"/>
          </a:solidFill>
        </p:spPr>
        <p:txBody>
          <a:bodyPr wrap="square" lIns="0" tIns="187960" rIns="0" bIns="0" rtlCol="0" vert="horz">
            <a:spAutoFit/>
          </a:bodyPr>
          <a:lstStyle/>
          <a:p>
            <a:pPr algn="ctr">
              <a:lnSpc>
                <a:spcPct val="100000"/>
              </a:lnSpc>
              <a:spcBef>
                <a:spcPts val="1480"/>
              </a:spcBef>
            </a:pPr>
            <a:r>
              <a:rPr dirty="0" sz="2400" spc="-445" b="1">
                <a:solidFill>
                  <a:srgbClr val="1F252C"/>
                </a:solidFill>
                <a:latin typeface="Century Gothic"/>
                <a:cs typeface="Century Gothic"/>
              </a:rPr>
              <a:t>1</a:t>
            </a:r>
            <a:endParaRPr sz="2400">
              <a:latin typeface="Century Gothic"/>
              <a:cs typeface="Century Gothic"/>
            </a:endParaRPr>
          </a:p>
        </p:txBody>
      </p:sp>
      <p:sp>
        <p:nvSpPr>
          <p:cNvPr id="6" name="object 6" descr=""/>
          <p:cNvSpPr txBox="1"/>
          <p:nvPr/>
        </p:nvSpPr>
        <p:spPr>
          <a:xfrm>
            <a:off x="965200" y="3441700"/>
            <a:ext cx="457200" cy="876300"/>
          </a:xfrm>
          <a:prstGeom prst="rect">
            <a:avLst/>
          </a:prstGeom>
          <a:solidFill>
            <a:srgbClr val="F3EADF"/>
          </a:solidFill>
        </p:spPr>
        <p:txBody>
          <a:bodyPr wrap="square" lIns="0" tIns="178435" rIns="0" bIns="0" rtlCol="0" vert="horz">
            <a:spAutoFit/>
          </a:bodyPr>
          <a:lstStyle/>
          <a:p>
            <a:pPr marL="106680">
              <a:lnSpc>
                <a:spcPct val="100000"/>
              </a:lnSpc>
              <a:spcBef>
                <a:spcPts val="1405"/>
              </a:spcBef>
            </a:pPr>
            <a:r>
              <a:rPr dirty="0" sz="2400" spc="-50" b="1">
                <a:solidFill>
                  <a:srgbClr val="1F252C"/>
                </a:solidFill>
                <a:latin typeface="Century Gothic"/>
                <a:cs typeface="Century Gothic"/>
              </a:rPr>
              <a:t>2</a:t>
            </a:r>
            <a:endParaRPr sz="2400">
              <a:latin typeface="Century Gothic"/>
              <a:cs typeface="Century Gothic"/>
            </a:endParaRPr>
          </a:p>
        </p:txBody>
      </p:sp>
      <p:sp>
        <p:nvSpPr>
          <p:cNvPr id="7" name="object 7" descr=""/>
          <p:cNvSpPr txBox="1"/>
          <p:nvPr/>
        </p:nvSpPr>
        <p:spPr>
          <a:xfrm>
            <a:off x="965200" y="5016500"/>
            <a:ext cx="457200" cy="914400"/>
          </a:xfrm>
          <a:prstGeom prst="rect">
            <a:avLst/>
          </a:prstGeom>
          <a:solidFill>
            <a:srgbClr val="E6E6E6"/>
          </a:solidFill>
        </p:spPr>
        <p:txBody>
          <a:bodyPr wrap="square" lIns="0" tIns="193675" rIns="0" bIns="0" rtlCol="0" vert="horz">
            <a:spAutoFit/>
          </a:bodyPr>
          <a:lstStyle/>
          <a:p>
            <a:pPr marL="103505">
              <a:lnSpc>
                <a:spcPct val="100000"/>
              </a:lnSpc>
              <a:spcBef>
                <a:spcPts val="1525"/>
              </a:spcBef>
            </a:pPr>
            <a:r>
              <a:rPr dirty="0" sz="2400" spc="10" b="1">
                <a:solidFill>
                  <a:srgbClr val="1F252C"/>
                </a:solidFill>
                <a:latin typeface="Century Gothic"/>
                <a:cs typeface="Century Gothic"/>
              </a:rPr>
              <a:t>3</a:t>
            </a:r>
            <a:endParaRPr sz="2400">
              <a:latin typeface="Century Gothic"/>
              <a:cs typeface="Century Gothic"/>
            </a:endParaRPr>
          </a:p>
        </p:txBody>
      </p:sp>
      <p:sp>
        <p:nvSpPr>
          <p:cNvPr id="8" name="object 8" descr=""/>
          <p:cNvSpPr txBox="1"/>
          <p:nvPr/>
        </p:nvSpPr>
        <p:spPr>
          <a:xfrm>
            <a:off x="1631949" y="1898733"/>
            <a:ext cx="4381500" cy="901700"/>
          </a:xfrm>
          <a:prstGeom prst="rect">
            <a:avLst/>
          </a:prstGeom>
          <a:ln w="9525">
            <a:solidFill>
              <a:srgbClr val="1F252C"/>
            </a:solidFill>
          </a:ln>
        </p:spPr>
        <p:txBody>
          <a:bodyPr wrap="square" lIns="0" tIns="153670" rIns="0" bIns="0" rtlCol="0" vert="horz">
            <a:spAutoFit/>
          </a:bodyPr>
          <a:lstStyle/>
          <a:p>
            <a:pPr marL="769620" marR="114935" indent="-652780">
              <a:lnSpc>
                <a:spcPts val="1430"/>
              </a:lnSpc>
              <a:spcBef>
                <a:spcPts val="1210"/>
              </a:spcBef>
            </a:pPr>
            <a:r>
              <a:rPr dirty="0" sz="1600" spc="-35">
                <a:solidFill>
                  <a:srgbClr val="1F252C"/>
                </a:solidFill>
                <a:latin typeface="Lucida Sans"/>
                <a:cs typeface="Lucida Sans"/>
              </a:rPr>
              <a:t>Integrating</a:t>
            </a:r>
            <a:r>
              <a:rPr dirty="0" sz="1600" spc="-25">
                <a:solidFill>
                  <a:srgbClr val="1F252C"/>
                </a:solidFill>
                <a:latin typeface="Lucida Sans"/>
                <a:cs typeface="Lucida Sans"/>
              </a:rPr>
              <a:t> </a:t>
            </a:r>
            <a:r>
              <a:rPr dirty="0" sz="1600" spc="-35">
                <a:solidFill>
                  <a:srgbClr val="1F252C"/>
                </a:solidFill>
                <a:latin typeface="Lucida Sans"/>
                <a:cs typeface="Lucida Sans"/>
              </a:rPr>
              <a:t>objective</a:t>
            </a:r>
            <a:r>
              <a:rPr dirty="0" sz="1600" spc="-40">
                <a:solidFill>
                  <a:srgbClr val="1F252C"/>
                </a:solidFill>
                <a:latin typeface="Lucida Sans"/>
                <a:cs typeface="Lucida Sans"/>
              </a:rPr>
              <a:t> </a:t>
            </a:r>
            <a:r>
              <a:rPr dirty="0" sz="1600" spc="-25">
                <a:solidFill>
                  <a:srgbClr val="1F252C"/>
                </a:solidFill>
                <a:latin typeface="Lucida Sans"/>
                <a:cs typeface="Lucida Sans"/>
              </a:rPr>
              <a:t>data</a:t>
            </a:r>
            <a:r>
              <a:rPr dirty="0" sz="1600" spc="-40">
                <a:solidFill>
                  <a:srgbClr val="1F252C"/>
                </a:solidFill>
                <a:latin typeface="Lucida Sans"/>
                <a:cs typeface="Lucida Sans"/>
              </a:rPr>
              <a:t> </a:t>
            </a:r>
            <a:r>
              <a:rPr dirty="0" sz="1600" spc="-20">
                <a:solidFill>
                  <a:srgbClr val="1F252C"/>
                </a:solidFill>
                <a:latin typeface="Lucida Sans"/>
                <a:cs typeface="Lucida Sans"/>
              </a:rPr>
              <a:t>reduced media</a:t>
            </a:r>
            <a:r>
              <a:rPr dirty="0" sz="1600" spc="-30">
                <a:solidFill>
                  <a:srgbClr val="1F252C"/>
                </a:solidFill>
                <a:latin typeface="Lucida Sans"/>
                <a:cs typeface="Lucida Sans"/>
              </a:rPr>
              <a:t> </a:t>
            </a:r>
            <a:r>
              <a:rPr dirty="0" sz="1600" spc="-50">
                <a:solidFill>
                  <a:srgbClr val="1F252C"/>
                </a:solidFill>
                <a:latin typeface="Lucida Sans"/>
                <a:cs typeface="Lucida Sans"/>
              </a:rPr>
              <a:t>+ </a:t>
            </a:r>
            <a:r>
              <a:rPr dirty="0" sz="1600" spc="-40">
                <a:solidFill>
                  <a:srgbClr val="1F252C"/>
                </a:solidFill>
                <a:latin typeface="Lucida Sans"/>
                <a:cs typeface="Lucida Sans"/>
              </a:rPr>
              <a:t>availability</a:t>
            </a:r>
            <a:r>
              <a:rPr dirty="0" sz="1600" spc="-45">
                <a:solidFill>
                  <a:srgbClr val="1F252C"/>
                </a:solidFill>
                <a:latin typeface="Lucida Sans"/>
                <a:cs typeface="Lucida Sans"/>
              </a:rPr>
              <a:t> </a:t>
            </a:r>
            <a:r>
              <a:rPr dirty="0" sz="1600" spc="-30">
                <a:solidFill>
                  <a:srgbClr val="1F252C"/>
                </a:solidFill>
                <a:latin typeface="Lucida Sans"/>
                <a:cs typeface="Lucida Sans"/>
              </a:rPr>
              <a:t>biases</a:t>
            </a:r>
            <a:r>
              <a:rPr dirty="0" sz="1600" spc="-90">
                <a:solidFill>
                  <a:srgbClr val="1F252C"/>
                </a:solidFill>
                <a:latin typeface="Lucida Sans"/>
                <a:cs typeface="Lucida Sans"/>
              </a:rPr>
              <a:t> </a:t>
            </a:r>
            <a:r>
              <a:rPr dirty="0" sz="1600" spc="-40">
                <a:solidFill>
                  <a:srgbClr val="1F252C"/>
                </a:solidFill>
                <a:latin typeface="Lucida Sans"/>
                <a:cs typeface="Lucida Sans"/>
              </a:rPr>
              <a:t>in</a:t>
            </a:r>
            <a:r>
              <a:rPr dirty="0" sz="1600" spc="-20">
                <a:solidFill>
                  <a:srgbClr val="1F252C"/>
                </a:solidFill>
                <a:latin typeface="Lucida Sans"/>
                <a:cs typeface="Lucida Sans"/>
              </a:rPr>
              <a:t> </a:t>
            </a:r>
            <a:r>
              <a:rPr dirty="0" sz="1600" spc="-25">
                <a:solidFill>
                  <a:srgbClr val="1F252C"/>
                </a:solidFill>
                <a:latin typeface="Lucida Sans"/>
                <a:cs typeface="Lucida Sans"/>
              </a:rPr>
              <a:t>HVA</a:t>
            </a:r>
            <a:endParaRPr sz="1600">
              <a:latin typeface="Lucida Sans"/>
              <a:cs typeface="Lucida Sans"/>
            </a:endParaRPr>
          </a:p>
        </p:txBody>
      </p:sp>
      <p:sp>
        <p:nvSpPr>
          <p:cNvPr id="9" name="object 9" descr=""/>
          <p:cNvSpPr txBox="1"/>
          <p:nvPr/>
        </p:nvSpPr>
        <p:spPr>
          <a:xfrm>
            <a:off x="1631949" y="3448134"/>
            <a:ext cx="4381500" cy="876300"/>
          </a:xfrm>
          <a:prstGeom prst="rect">
            <a:avLst/>
          </a:prstGeom>
          <a:ln w="9525">
            <a:solidFill>
              <a:srgbClr val="1F252C"/>
            </a:solidFill>
          </a:ln>
        </p:spPr>
        <p:txBody>
          <a:bodyPr wrap="square" lIns="0" tIns="52705" rIns="0" bIns="0" rtlCol="0" vert="horz">
            <a:spAutoFit/>
          </a:bodyPr>
          <a:lstStyle/>
          <a:p>
            <a:pPr algn="ctr" marL="238760" marR="243204" indent="11430">
              <a:lnSpc>
                <a:spcPts val="1430"/>
              </a:lnSpc>
              <a:spcBef>
                <a:spcPts val="415"/>
              </a:spcBef>
            </a:pPr>
            <a:r>
              <a:rPr dirty="0" sz="1600" spc="-30">
                <a:solidFill>
                  <a:srgbClr val="1F252C"/>
                </a:solidFill>
                <a:latin typeface="Lucida Sans"/>
                <a:cs typeface="Lucida Sans"/>
              </a:rPr>
              <a:t>Clearly</a:t>
            </a:r>
            <a:r>
              <a:rPr dirty="0" sz="1600" spc="-75">
                <a:solidFill>
                  <a:srgbClr val="1F252C"/>
                </a:solidFill>
                <a:latin typeface="Lucida Sans"/>
                <a:cs typeface="Lucida Sans"/>
              </a:rPr>
              <a:t> </a:t>
            </a:r>
            <a:r>
              <a:rPr dirty="0" sz="1600" spc="-20">
                <a:solidFill>
                  <a:srgbClr val="1F252C"/>
                </a:solidFill>
                <a:latin typeface="Lucida Sans"/>
                <a:cs typeface="Lucida Sans"/>
              </a:rPr>
              <a:t>defined</a:t>
            </a:r>
            <a:r>
              <a:rPr dirty="0" sz="1600" spc="-50">
                <a:solidFill>
                  <a:srgbClr val="1F252C"/>
                </a:solidFill>
                <a:latin typeface="Lucida Sans"/>
                <a:cs typeface="Lucida Sans"/>
              </a:rPr>
              <a:t> </a:t>
            </a:r>
            <a:r>
              <a:rPr dirty="0" sz="1600" spc="-35">
                <a:solidFill>
                  <a:srgbClr val="1F252C"/>
                </a:solidFill>
                <a:latin typeface="Lucida Sans"/>
                <a:cs typeface="Lucida Sans"/>
              </a:rPr>
              <a:t>hazards </a:t>
            </a:r>
            <a:r>
              <a:rPr dirty="0" sz="1600">
                <a:solidFill>
                  <a:srgbClr val="1F252C"/>
                </a:solidFill>
                <a:latin typeface="Lucida Sans"/>
                <a:cs typeface="Lucida Sans"/>
              </a:rPr>
              <a:t>and</a:t>
            </a:r>
            <a:r>
              <a:rPr dirty="0" sz="1600" spc="-55">
                <a:solidFill>
                  <a:srgbClr val="1F252C"/>
                </a:solidFill>
                <a:latin typeface="Lucida Sans"/>
                <a:cs typeface="Lucida Sans"/>
              </a:rPr>
              <a:t> </a:t>
            </a:r>
            <a:r>
              <a:rPr dirty="0" sz="1600" spc="-10">
                <a:solidFill>
                  <a:srgbClr val="1F252C"/>
                </a:solidFill>
                <a:latin typeface="Lucida Sans"/>
                <a:cs typeface="Lucida Sans"/>
              </a:rPr>
              <a:t>scores </a:t>
            </a:r>
            <a:r>
              <a:rPr dirty="0" sz="1600" spc="-30">
                <a:solidFill>
                  <a:srgbClr val="1F252C"/>
                </a:solidFill>
                <a:latin typeface="Lucida Sans"/>
                <a:cs typeface="Lucida Sans"/>
              </a:rPr>
              <a:t>standardized</a:t>
            </a:r>
            <a:r>
              <a:rPr dirty="0" sz="1600" spc="-60">
                <a:solidFill>
                  <a:srgbClr val="1F252C"/>
                </a:solidFill>
                <a:latin typeface="Lucida Sans"/>
                <a:cs typeface="Lucida Sans"/>
              </a:rPr>
              <a:t> </a:t>
            </a:r>
            <a:r>
              <a:rPr dirty="0" sz="1600" spc="-30">
                <a:solidFill>
                  <a:srgbClr val="1F252C"/>
                </a:solidFill>
                <a:latin typeface="Lucida Sans"/>
                <a:cs typeface="Lucida Sans"/>
              </a:rPr>
              <a:t>the</a:t>
            </a:r>
            <a:r>
              <a:rPr dirty="0" sz="1600" spc="-65">
                <a:solidFill>
                  <a:srgbClr val="1F252C"/>
                </a:solidFill>
                <a:latin typeface="Lucida Sans"/>
                <a:cs typeface="Lucida Sans"/>
              </a:rPr>
              <a:t> </a:t>
            </a:r>
            <a:r>
              <a:rPr dirty="0" sz="1600" spc="-20">
                <a:solidFill>
                  <a:srgbClr val="1F252C"/>
                </a:solidFill>
                <a:latin typeface="Lucida Sans"/>
                <a:cs typeface="Lucida Sans"/>
              </a:rPr>
              <a:t>dataset</a:t>
            </a:r>
            <a:r>
              <a:rPr dirty="0" sz="1600" spc="-40">
                <a:solidFill>
                  <a:srgbClr val="1F252C"/>
                </a:solidFill>
                <a:latin typeface="Lucida Sans"/>
                <a:cs typeface="Lucida Sans"/>
              </a:rPr>
              <a:t> </a:t>
            </a:r>
            <a:r>
              <a:rPr dirty="0" sz="1600">
                <a:solidFill>
                  <a:srgbClr val="1F252C"/>
                </a:solidFill>
                <a:latin typeface="Lucida Sans"/>
                <a:cs typeface="Lucida Sans"/>
              </a:rPr>
              <a:t>and</a:t>
            </a:r>
            <a:r>
              <a:rPr dirty="0" sz="1600" spc="-60">
                <a:solidFill>
                  <a:srgbClr val="1F252C"/>
                </a:solidFill>
                <a:latin typeface="Lucida Sans"/>
                <a:cs typeface="Lucida Sans"/>
              </a:rPr>
              <a:t> </a:t>
            </a:r>
            <a:r>
              <a:rPr dirty="0" sz="1600" spc="-10">
                <a:solidFill>
                  <a:srgbClr val="1F252C"/>
                </a:solidFill>
                <a:latin typeface="Lucida Sans"/>
                <a:cs typeface="Lucida Sans"/>
              </a:rPr>
              <a:t>improved </a:t>
            </a:r>
            <a:r>
              <a:rPr dirty="0" sz="1600" spc="-25">
                <a:solidFill>
                  <a:srgbClr val="1F252C"/>
                </a:solidFill>
                <a:latin typeface="Lucida Sans"/>
                <a:cs typeface="Lucida Sans"/>
              </a:rPr>
              <a:t>data</a:t>
            </a:r>
            <a:r>
              <a:rPr dirty="0" sz="1600" spc="-65">
                <a:solidFill>
                  <a:srgbClr val="1F252C"/>
                </a:solidFill>
                <a:latin typeface="Lucida Sans"/>
                <a:cs typeface="Lucida Sans"/>
              </a:rPr>
              <a:t> </a:t>
            </a:r>
            <a:r>
              <a:rPr dirty="0" sz="1600" spc="-10">
                <a:solidFill>
                  <a:srgbClr val="1F252C"/>
                </a:solidFill>
                <a:latin typeface="Lucida Sans"/>
                <a:cs typeface="Lucida Sans"/>
              </a:rPr>
              <a:t>quality</a:t>
            </a:r>
            <a:endParaRPr sz="1600">
              <a:latin typeface="Lucida Sans"/>
              <a:cs typeface="Lucida Sans"/>
            </a:endParaRPr>
          </a:p>
        </p:txBody>
      </p:sp>
      <p:sp>
        <p:nvSpPr>
          <p:cNvPr id="10" name="object 10" descr=""/>
          <p:cNvSpPr txBox="1"/>
          <p:nvPr/>
        </p:nvSpPr>
        <p:spPr>
          <a:xfrm>
            <a:off x="1631949" y="5022849"/>
            <a:ext cx="4381500" cy="914400"/>
          </a:xfrm>
          <a:prstGeom prst="rect">
            <a:avLst/>
          </a:prstGeom>
          <a:ln w="9525">
            <a:solidFill>
              <a:srgbClr val="1F252C"/>
            </a:solidFill>
          </a:ln>
        </p:spPr>
        <p:txBody>
          <a:bodyPr wrap="square" lIns="0" tIns="67945" rIns="0" bIns="0" rtlCol="0" vert="horz">
            <a:spAutoFit/>
          </a:bodyPr>
          <a:lstStyle/>
          <a:p>
            <a:pPr algn="ctr" marL="107314" marR="106680" indent="-5080">
              <a:lnSpc>
                <a:spcPts val="1430"/>
              </a:lnSpc>
              <a:spcBef>
                <a:spcPts val="535"/>
              </a:spcBef>
            </a:pPr>
            <a:r>
              <a:rPr dirty="0" sz="1600" spc="-60">
                <a:solidFill>
                  <a:srgbClr val="1F252C"/>
                </a:solidFill>
                <a:latin typeface="Lucida Sans"/>
                <a:cs typeface="Lucida Sans"/>
              </a:rPr>
              <a:t>Aligning</a:t>
            </a:r>
            <a:r>
              <a:rPr dirty="0" sz="1600" spc="-55">
                <a:solidFill>
                  <a:srgbClr val="1F252C"/>
                </a:solidFill>
                <a:latin typeface="Lucida Sans"/>
                <a:cs typeface="Lucida Sans"/>
              </a:rPr>
              <a:t> </a:t>
            </a:r>
            <a:r>
              <a:rPr dirty="0" sz="1600" spc="-40">
                <a:solidFill>
                  <a:srgbClr val="1F252C"/>
                </a:solidFill>
                <a:latin typeface="Lucida Sans"/>
                <a:cs typeface="Lucida Sans"/>
              </a:rPr>
              <a:t>hazard</a:t>
            </a:r>
            <a:r>
              <a:rPr dirty="0" sz="1600" spc="-50">
                <a:solidFill>
                  <a:srgbClr val="1F252C"/>
                </a:solidFill>
                <a:latin typeface="Lucida Sans"/>
                <a:cs typeface="Lucida Sans"/>
              </a:rPr>
              <a:t> </a:t>
            </a:r>
            <a:r>
              <a:rPr dirty="0" sz="1600" spc="-35">
                <a:solidFill>
                  <a:srgbClr val="1F252C"/>
                </a:solidFill>
                <a:latin typeface="Lucida Sans"/>
                <a:cs typeface="Lucida Sans"/>
              </a:rPr>
              <a:t>categories</a:t>
            </a:r>
            <a:r>
              <a:rPr dirty="0" sz="1600" spc="-40">
                <a:solidFill>
                  <a:srgbClr val="1F252C"/>
                </a:solidFill>
                <a:latin typeface="Lucida Sans"/>
                <a:cs typeface="Lucida Sans"/>
              </a:rPr>
              <a:t> in</a:t>
            </a:r>
            <a:r>
              <a:rPr dirty="0" sz="1600" spc="-50">
                <a:solidFill>
                  <a:srgbClr val="1F252C"/>
                </a:solidFill>
                <a:latin typeface="Lucida Sans"/>
                <a:cs typeface="Lucida Sans"/>
              </a:rPr>
              <a:t> </a:t>
            </a:r>
            <a:r>
              <a:rPr dirty="0" sz="1600">
                <a:solidFill>
                  <a:srgbClr val="1F252C"/>
                </a:solidFill>
                <a:latin typeface="Lucida Sans"/>
                <a:cs typeface="Lucida Sans"/>
              </a:rPr>
              <a:t>data</a:t>
            </a:r>
            <a:r>
              <a:rPr dirty="0" sz="1600" spc="-55">
                <a:solidFill>
                  <a:srgbClr val="1F252C"/>
                </a:solidFill>
                <a:latin typeface="Lucida Sans"/>
                <a:cs typeface="Lucida Sans"/>
              </a:rPr>
              <a:t> </a:t>
            </a:r>
            <a:r>
              <a:rPr dirty="0" sz="1600" spc="-25">
                <a:solidFill>
                  <a:srgbClr val="1F252C"/>
                </a:solidFill>
                <a:latin typeface="Lucida Sans"/>
                <a:cs typeface="Lucida Sans"/>
              </a:rPr>
              <a:t>and </a:t>
            </a:r>
            <a:r>
              <a:rPr dirty="0" sz="1600" spc="-40">
                <a:solidFill>
                  <a:srgbClr val="1F252C"/>
                </a:solidFill>
                <a:latin typeface="Lucida Sans"/>
                <a:cs typeface="Lucida Sans"/>
              </a:rPr>
              <a:t>identifying</a:t>
            </a:r>
            <a:r>
              <a:rPr dirty="0" sz="1600" spc="-50">
                <a:solidFill>
                  <a:srgbClr val="1F252C"/>
                </a:solidFill>
                <a:latin typeface="Lucida Sans"/>
                <a:cs typeface="Lucida Sans"/>
              </a:rPr>
              <a:t> </a:t>
            </a:r>
            <a:r>
              <a:rPr dirty="0" sz="1600" spc="-30">
                <a:solidFill>
                  <a:srgbClr val="1F252C"/>
                </a:solidFill>
                <a:latin typeface="Lucida Sans"/>
                <a:cs typeface="Lucida Sans"/>
              </a:rPr>
              <a:t>datasets</a:t>
            </a:r>
            <a:r>
              <a:rPr dirty="0" sz="1600" spc="-40">
                <a:solidFill>
                  <a:srgbClr val="1F252C"/>
                </a:solidFill>
                <a:latin typeface="Lucida Sans"/>
                <a:cs typeface="Lucida Sans"/>
              </a:rPr>
              <a:t> </a:t>
            </a:r>
            <a:r>
              <a:rPr dirty="0" sz="1600">
                <a:solidFill>
                  <a:srgbClr val="1F252C"/>
                </a:solidFill>
                <a:latin typeface="Lucida Sans"/>
                <a:cs typeface="Lucida Sans"/>
              </a:rPr>
              <a:t>to</a:t>
            </a:r>
            <a:r>
              <a:rPr dirty="0" sz="1600" spc="-40">
                <a:solidFill>
                  <a:srgbClr val="1F252C"/>
                </a:solidFill>
                <a:latin typeface="Lucida Sans"/>
                <a:cs typeface="Lucida Sans"/>
              </a:rPr>
              <a:t> </a:t>
            </a:r>
            <a:r>
              <a:rPr dirty="0" sz="1600" spc="-20">
                <a:solidFill>
                  <a:srgbClr val="1F252C"/>
                </a:solidFill>
                <a:latin typeface="Lucida Sans"/>
                <a:cs typeface="Lucida Sans"/>
              </a:rPr>
              <a:t>feed</a:t>
            </a:r>
            <a:r>
              <a:rPr dirty="0" sz="1600" spc="-45">
                <a:solidFill>
                  <a:srgbClr val="1F252C"/>
                </a:solidFill>
                <a:latin typeface="Lucida Sans"/>
                <a:cs typeface="Lucida Sans"/>
              </a:rPr>
              <a:t> </a:t>
            </a:r>
            <a:r>
              <a:rPr dirty="0" sz="1600" spc="-30">
                <a:solidFill>
                  <a:srgbClr val="1F252C"/>
                </a:solidFill>
                <a:latin typeface="Lucida Sans"/>
                <a:cs typeface="Lucida Sans"/>
              </a:rPr>
              <a:t>into</a:t>
            </a:r>
            <a:r>
              <a:rPr dirty="0" sz="1600" spc="-120">
                <a:solidFill>
                  <a:srgbClr val="1F252C"/>
                </a:solidFill>
                <a:latin typeface="Lucida Sans"/>
                <a:cs typeface="Lucida Sans"/>
              </a:rPr>
              <a:t> </a:t>
            </a:r>
            <a:r>
              <a:rPr dirty="0" sz="1600">
                <a:solidFill>
                  <a:srgbClr val="1F252C"/>
                </a:solidFill>
                <a:latin typeface="Lucida Sans"/>
                <a:cs typeface="Lucida Sans"/>
              </a:rPr>
              <a:t>the</a:t>
            </a:r>
            <a:r>
              <a:rPr dirty="0" sz="1600" spc="-60">
                <a:solidFill>
                  <a:srgbClr val="1F252C"/>
                </a:solidFill>
                <a:latin typeface="Lucida Sans"/>
                <a:cs typeface="Lucida Sans"/>
              </a:rPr>
              <a:t> </a:t>
            </a:r>
            <a:r>
              <a:rPr dirty="0" sz="1600">
                <a:solidFill>
                  <a:srgbClr val="1F252C"/>
                </a:solidFill>
                <a:latin typeface="Lucida Sans"/>
                <a:cs typeface="Lucida Sans"/>
              </a:rPr>
              <a:t>KP</a:t>
            </a:r>
            <a:r>
              <a:rPr dirty="0" sz="1600" spc="-40">
                <a:solidFill>
                  <a:srgbClr val="1F252C"/>
                </a:solidFill>
                <a:latin typeface="Lucida Sans"/>
                <a:cs typeface="Lucida Sans"/>
              </a:rPr>
              <a:t> </a:t>
            </a:r>
            <a:r>
              <a:rPr dirty="0" sz="1600" spc="-20">
                <a:solidFill>
                  <a:srgbClr val="1F252C"/>
                </a:solidFill>
                <a:latin typeface="Lucida Sans"/>
                <a:cs typeface="Lucida Sans"/>
              </a:rPr>
              <a:t>tool </a:t>
            </a:r>
            <a:r>
              <a:rPr dirty="0" sz="1600" spc="-10">
                <a:solidFill>
                  <a:srgbClr val="1F252C"/>
                </a:solidFill>
                <a:latin typeface="Lucida Sans"/>
                <a:cs typeface="Lucida Sans"/>
              </a:rPr>
              <a:t>ensured</a:t>
            </a:r>
            <a:r>
              <a:rPr dirty="0" sz="1600" spc="-55">
                <a:solidFill>
                  <a:srgbClr val="1F252C"/>
                </a:solidFill>
                <a:latin typeface="Lucida Sans"/>
                <a:cs typeface="Lucida Sans"/>
              </a:rPr>
              <a:t> </a:t>
            </a:r>
            <a:r>
              <a:rPr dirty="0" sz="1600">
                <a:solidFill>
                  <a:srgbClr val="1F252C"/>
                </a:solidFill>
                <a:latin typeface="Lucida Sans"/>
                <a:cs typeface="Lucida Sans"/>
              </a:rPr>
              <a:t>a</a:t>
            </a:r>
            <a:r>
              <a:rPr dirty="0" sz="1600" spc="-65">
                <a:solidFill>
                  <a:srgbClr val="1F252C"/>
                </a:solidFill>
                <a:latin typeface="Lucida Sans"/>
                <a:cs typeface="Lucida Sans"/>
              </a:rPr>
              <a:t> </a:t>
            </a:r>
            <a:r>
              <a:rPr dirty="0" sz="1600" spc="-10">
                <a:solidFill>
                  <a:srgbClr val="1F252C"/>
                </a:solidFill>
                <a:latin typeface="Lucida Sans"/>
                <a:cs typeface="Lucida Sans"/>
              </a:rPr>
              <a:t>more</a:t>
            </a:r>
            <a:r>
              <a:rPr dirty="0" sz="1600" spc="-60">
                <a:solidFill>
                  <a:srgbClr val="1F252C"/>
                </a:solidFill>
                <a:latin typeface="Lucida Sans"/>
                <a:cs typeface="Lucida Sans"/>
              </a:rPr>
              <a:t> </a:t>
            </a:r>
            <a:r>
              <a:rPr dirty="0" sz="1600" spc="-30">
                <a:solidFill>
                  <a:srgbClr val="1F252C"/>
                </a:solidFill>
                <a:latin typeface="Lucida Sans"/>
                <a:cs typeface="Lucida Sans"/>
              </a:rPr>
              <a:t>streamlined</a:t>
            </a:r>
            <a:r>
              <a:rPr dirty="0" sz="1600" spc="-55">
                <a:solidFill>
                  <a:srgbClr val="1F252C"/>
                </a:solidFill>
                <a:latin typeface="Lucida Sans"/>
                <a:cs typeface="Lucida Sans"/>
              </a:rPr>
              <a:t> </a:t>
            </a:r>
            <a:r>
              <a:rPr dirty="0" sz="1600" spc="-10">
                <a:solidFill>
                  <a:srgbClr val="1F252C"/>
                </a:solidFill>
                <a:latin typeface="Lucida Sans"/>
                <a:cs typeface="Lucida Sans"/>
              </a:rPr>
              <a:t>analysis</a:t>
            </a:r>
            <a:endParaRPr sz="1600">
              <a:latin typeface="Lucida Sans"/>
              <a:cs typeface="Lucida Sans"/>
            </a:endParaRPr>
          </a:p>
        </p:txBody>
      </p:sp>
      <p:sp>
        <p:nvSpPr>
          <p:cNvPr id="11" name="object 11" descr=""/>
          <p:cNvSpPr/>
          <p:nvPr/>
        </p:nvSpPr>
        <p:spPr>
          <a:xfrm>
            <a:off x="1428749" y="2355934"/>
            <a:ext cx="203200" cy="0"/>
          </a:xfrm>
          <a:custGeom>
            <a:avLst/>
            <a:gdLst/>
            <a:ahLst/>
            <a:cxnLst/>
            <a:rect l="l" t="t" r="r" b="b"/>
            <a:pathLst>
              <a:path w="152400" h="0">
                <a:moveTo>
                  <a:pt x="152400" y="0"/>
                </a:moveTo>
                <a:lnTo>
                  <a:pt x="0" y="0"/>
                </a:lnTo>
              </a:path>
            </a:pathLst>
          </a:custGeom>
          <a:ln w="9525">
            <a:solidFill>
              <a:srgbClr val="1F252C"/>
            </a:solidFill>
          </a:ln>
        </p:spPr>
        <p:txBody>
          <a:bodyPr wrap="square" lIns="0" tIns="0" rIns="0" bIns="0" rtlCol="0"/>
          <a:lstStyle/>
          <a:p/>
        </p:txBody>
      </p:sp>
      <p:sp>
        <p:nvSpPr>
          <p:cNvPr id="12" name="object 12" descr=""/>
          <p:cNvSpPr/>
          <p:nvPr/>
        </p:nvSpPr>
        <p:spPr>
          <a:xfrm>
            <a:off x="1428749" y="3892634"/>
            <a:ext cx="203200" cy="0"/>
          </a:xfrm>
          <a:custGeom>
            <a:avLst/>
            <a:gdLst/>
            <a:ahLst/>
            <a:cxnLst/>
            <a:rect l="l" t="t" r="r" b="b"/>
            <a:pathLst>
              <a:path w="152400" h="0">
                <a:moveTo>
                  <a:pt x="152400" y="0"/>
                </a:moveTo>
                <a:lnTo>
                  <a:pt x="0" y="0"/>
                </a:lnTo>
              </a:path>
            </a:pathLst>
          </a:custGeom>
          <a:ln w="9525">
            <a:solidFill>
              <a:srgbClr val="1F252C"/>
            </a:solidFill>
          </a:ln>
        </p:spPr>
        <p:txBody>
          <a:bodyPr wrap="square" lIns="0" tIns="0" rIns="0" bIns="0" rtlCol="0"/>
          <a:lstStyle/>
          <a:p/>
        </p:txBody>
      </p:sp>
      <p:sp>
        <p:nvSpPr>
          <p:cNvPr id="13" name="object 13" descr=""/>
          <p:cNvSpPr/>
          <p:nvPr/>
        </p:nvSpPr>
        <p:spPr>
          <a:xfrm>
            <a:off x="1428749" y="5480049"/>
            <a:ext cx="203200" cy="0"/>
          </a:xfrm>
          <a:custGeom>
            <a:avLst/>
            <a:gdLst/>
            <a:ahLst/>
            <a:cxnLst/>
            <a:rect l="l" t="t" r="r" b="b"/>
            <a:pathLst>
              <a:path w="152400" h="0">
                <a:moveTo>
                  <a:pt x="152400" y="0"/>
                </a:moveTo>
                <a:lnTo>
                  <a:pt x="0" y="0"/>
                </a:lnTo>
              </a:path>
            </a:pathLst>
          </a:custGeom>
          <a:ln w="9525">
            <a:solidFill>
              <a:srgbClr val="1F252C"/>
            </a:solidFill>
          </a:ln>
        </p:spPr>
        <p:txBody>
          <a:bodyPr wrap="square" lIns="0" tIns="0" rIns="0" bIns="0" rtlCol="0"/>
          <a:lstStyle/>
          <a:p/>
        </p:txBody>
      </p:sp>
      <p:sp>
        <p:nvSpPr>
          <p:cNvPr id="14" name="object 14" descr=""/>
          <p:cNvSpPr txBox="1"/>
          <p:nvPr/>
        </p:nvSpPr>
        <p:spPr>
          <a:xfrm>
            <a:off x="6388100" y="1854200"/>
            <a:ext cx="469900" cy="939800"/>
          </a:xfrm>
          <a:prstGeom prst="rect">
            <a:avLst/>
          </a:prstGeom>
          <a:solidFill>
            <a:srgbClr val="D6E1DF"/>
          </a:solidFill>
        </p:spPr>
        <p:txBody>
          <a:bodyPr wrap="square" lIns="0" tIns="201295" rIns="0" bIns="0" rtlCol="0" vert="horz">
            <a:spAutoFit/>
          </a:bodyPr>
          <a:lstStyle/>
          <a:p>
            <a:pPr marL="109855">
              <a:lnSpc>
                <a:spcPct val="100000"/>
              </a:lnSpc>
              <a:spcBef>
                <a:spcPts val="1585"/>
              </a:spcBef>
            </a:pPr>
            <a:r>
              <a:rPr dirty="0" sz="2400" spc="90" b="1">
                <a:solidFill>
                  <a:srgbClr val="1F252C"/>
                </a:solidFill>
                <a:latin typeface="Century Gothic"/>
                <a:cs typeface="Century Gothic"/>
              </a:rPr>
              <a:t>4</a:t>
            </a:r>
            <a:endParaRPr sz="2400">
              <a:latin typeface="Century Gothic"/>
              <a:cs typeface="Century Gothic"/>
            </a:endParaRPr>
          </a:p>
        </p:txBody>
      </p:sp>
      <p:sp>
        <p:nvSpPr>
          <p:cNvPr id="15" name="object 15" descr=""/>
          <p:cNvSpPr txBox="1"/>
          <p:nvPr/>
        </p:nvSpPr>
        <p:spPr>
          <a:xfrm>
            <a:off x="6388100" y="3403600"/>
            <a:ext cx="469900" cy="914400"/>
          </a:xfrm>
          <a:prstGeom prst="rect">
            <a:avLst/>
          </a:prstGeom>
          <a:solidFill>
            <a:srgbClr val="F8E4DB"/>
          </a:solidFill>
        </p:spPr>
        <p:txBody>
          <a:bodyPr wrap="square" lIns="0" tIns="191770" rIns="0" bIns="0" rtlCol="0" vert="horz">
            <a:spAutoFit/>
          </a:bodyPr>
          <a:lstStyle/>
          <a:p>
            <a:pPr marL="112395">
              <a:lnSpc>
                <a:spcPct val="100000"/>
              </a:lnSpc>
              <a:spcBef>
                <a:spcPts val="1510"/>
              </a:spcBef>
            </a:pPr>
            <a:r>
              <a:rPr dirty="0" sz="2400" spc="50" b="1">
                <a:solidFill>
                  <a:srgbClr val="1F252C"/>
                </a:solidFill>
                <a:latin typeface="Century Gothic"/>
                <a:cs typeface="Century Gothic"/>
              </a:rPr>
              <a:t>5</a:t>
            </a:r>
            <a:endParaRPr sz="2400">
              <a:latin typeface="Century Gothic"/>
              <a:cs typeface="Century Gothic"/>
            </a:endParaRPr>
          </a:p>
        </p:txBody>
      </p:sp>
      <p:graphicFrame>
        <p:nvGraphicFramePr>
          <p:cNvPr id="16" name="object 16" descr=""/>
          <p:cNvGraphicFramePr>
            <a:graphicFrameLocks noGrp="1"/>
          </p:cNvGraphicFramePr>
          <p:nvPr/>
        </p:nvGraphicFramePr>
        <p:xfrm>
          <a:off x="6388184" y="4978400"/>
          <a:ext cx="5143500" cy="952500"/>
        </p:xfrm>
        <a:graphic>
          <a:graphicData uri="http://schemas.openxmlformats.org/drawingml/2006/table">
            <a:tbl>
              <a:tblPr firstRow="1" bandRow="1">
                <a:tableStyleId>{2D5ABB26-0587-4C30-8999-92F81FD0307C}</a:tableStyleId>
              </a:tblPr>
              <a:tblGrid>
                <a:gridCol w="469900"/>
                <a:gridCol w="203200"/>
                <a:gridCol w="4356100"/>
              </a:tblGrid>
              <a:tr h="469900">
                <a:tc rowSpan="2">
                  <a:txBody>
                    <a:bodyPr/>
                    <a:lstStyle/>
                    <a:p>
                      <a:pPr marL="106045">
                        <a:lnSpc>
                          <a:spcPct val="100000"/>
                        </a:lnSpc>
                        <a:spcBef>
                          <a:spcPts val="1590"/>
                        </a:spcBef>
                      </a:pPr>
                      <a:r>
                        <a:rPr dirty="0" sz="2400" spc="70" b="1">
                          <a:solidFill>
                            <a:srgbClr val="1F252C"/>
                          </a:solidFill>
                          <a:latin typeface="Century Gothic"/>
                          <a:cs typeface="Century Gothic"/>
                        </a:rPr>
                        <a:t>6</a:t>
                      </a:r>
                      <a:endParaRPr sz="2400">
                        <a:latin typeface="Century Gothic"/>
                        <a:cs typeface="Century Gothic"/>
                      </a:endParaRPr>
                    </a:p>
                  </a:txBody>
                  <a:tcPr marL="0" marR="0" marB="0" marT="201930">
                    <a:lnL w="9525">
                      <a:solidFill>
                        <a:srgbClr val="E7E3EB"/>
                      </a:solidFill>
                      <a:prstDash val="solid"/>
                    </a:lnL>
                    <a:lnR w="9525">
                      <a:solidFill>
                        <a:srgbClr val="E7E3EB"/>
                      </a:solidFill>
                      <a:prstDash val="solid"/>
                    </a:lnR>
                    <a:lnT w="9525">
                      <a:solidFill>
                        <a:srgbClr val="E7E3EB"/>
                      </a:solidFill>
                      <a:prstDash val="solid"/>
                    </a:lnT>
                    <a:lnB w="9525">
                      <a:solidFill>
                        <a:srgbClr val="E7E3EB"/>
                      </a:solidFill>
                      <a:prstDash val="solid"/>
                    </a:lnB>
                    <a:solidFill>
                      <a:srgbClr val="E7E3EB"/>
                    </a:solidFill>
                  </a:tcPr>
                </a:tc>
                <a:tc>
                  <a:txBody>
                    <a:bodyPr/>
                    <a:lstStyle/>
                    <a:p>
                      <a:pPr>
                        <a:lnSpc>
                          <a:spcPct val="100000"/>
                        </a:lnSpc>
                      </a:pPr>
                      <a:endParaRPr sz="1600">
                        <a:latin typeface="Times New Roman"/>
                        <a:cs typeface="Times New Roman"/>
                      </a:endParaRPr>
                    </a:p>
                  </a:txBody>
                  <a:tcPr marL="0" marR="0" marB="0" marT="0">
                    <a:lnL w="9525">
                      <a:solidFill>
                        <a:srgbClr val="E7E3EB"/>
                      </a:solidFill>
                      <a:prstDash val="solid"/>
                    </a:lnL>
                    <a:lnR w="9525">
                      <a:solidFill>
                        <a:srgbClr val="1F252C"/>
                      </a:solidFill>
                      <a:prstDash val="solid"/>
                    </a:lnR>
                    <a:lnB w="9525">
                      <a:solidFill>
                        <a:srgbClr val="1F252C"/>
                      </a:solidFill>
                      <a:prstDash val="solid"/>
                    </a:lnB>
                  </a:tcPr>
                </a:tc>
                <a:tc rowSpan="2">
                  <a:txBody>
                    <a:bodyPr/>
                    <a:lstStyle/>
                    <a:p>
                      <a:pPr algn="ctr" marL="208279" marR="196850">
                        <a:lnSpc>
                          <a:spcPts val="1430"/>
                        </a:lnSpc>
                        <a:spcBef>
                          <a:spcPts val="640"/>
                        </a:spcBef>
                      </a:pPr>
                      <a:r>
                        <a:rPr dirty="0" sz="1600" spc="-35">
                          <a:solidFill>
                            <a:srgbClr val="1F252C"/>
                          </a:solidFill>
                          <a:latin typeface="Lucida Sans"/>
                          <a:cs typeface="Lucida Sans"/>
                        </a:rPr>
                        <a:t>Implementing</a:t>
                      </a:r>
                      <a:r>
                        <a:rPr dirty="0" sz="1600" spc="-10">
                          <a:solidFill>
                            <a:srgbClr val="1F252C"/>
                          </a:solidFill>
                          <a:latin typeface="Lucida Sans"/>
                          <a:cs typeface="Lucida Sans"/>
                        </a:rPr>
                        <a:t> </a:t>
                      </a:r>
                      <a:r>
                        <a:rPr dirty="0" sz="1600" spc="-35">
                          <a:solidFill>
                            <a:srgbClr val="1F252C"/>
                          </a:solidFill>
                          <a:latin typeface="Lucida Sans"/>
                          <a:cs typeface="Lucida Sans"/>
                        </a:rPr>
                        <a:t>multi-</a:t>
                      </a:r>
                      <a:r>
                        <a:rPr dirty="0" sz="1600">
                          <a:solidFill>
                            <a:srgbClr val="1F252C"/>
                          </a:solidFill>
                          <a:latin typeface="Lucida Sans"/>
                          <a:cs typeface="Lucida Sans"/>
                        </a:rPr>
                        <a:t>year</a:t>
                      </a:r>
                      <a:r>
                        <a:rPr dirty="0" sz="1600" spc="10">
                          <a:solidFill>
                            <a:srgbClr val="1F252C"/>
                          </a:solidFill>
                          <a:latin typeface="Lucida Sans"/>
                          <a:cs typeface="Lucida Sans"/>
                        </a:rPr>
                        <a:t> </a:t>
                      </a:r>
                      <a:r>
                        <a:rPr dirty="0" sz="1600" spc="-10">
                          <a:solidFill>
                            <a:srgbClr val="1F252C"/>
                          </a:solidFill>
                          <a:latin typeface="Lucida Sans"/>
                          <a:cs typeface="Lucida Sans"/>
                        </a:rPr>
                        <a:t>enhancements </a:t>
                      </a:r>
                      <a:r>
                        <a:rPr dirty="0" sz="1600" spc="-25">
                          <a:solidFill>
                            <a:srgbClr val="1F252C"/>
                          </a:solidFill>
                          <a:latin typeface="Lucida Sans"/>
                          <a:cs typeface="Lucida Sans"/>
                        </a:rPr>
                        <a:t>allowed</a:t>
                      </a:r>
                      <a:r>
                        <a:rPr dirty="0" sz="1600" spc="-50">
                          <a:solidFill>
                            <a:srgbClr val="1F252C"/>
                          </a:solidFill>
                          <a:latin typeface="Lucida Sans"/>
                          <a:cs typeface="Lucida Sans"/>
                        </a:rPr>
                        <a:t> </a:t>
                      </a:r>
                      <a:r>
                        <a:rPr dirty="0" sz="1600" spc="-10">
                          <a:solidFill>
                            <a:srgbClr val="1F252C"/>
                          </a:solidFill>
                          <a:latin typeface="Lucida Sans"/>
                          <a:cs typeface="Lucida Sans"/>
                        </a:rPr>
                        <a:t>for</a:t>
                      </a:r>
                      <a:r>
                        <a:rPr dirty="0" sz="1600" spc="-30">
                          <a:solidFill>
                            <a:srgbClr val="1F252C"/>
                          </a:solidFill>
                          <a:latin typeface="Lucida Sans"/>
                          <a:cs typeface="Lucida Sans"/>
                        </a:rPr>
                        <a:t> incremental</a:t>
                      </a:r>
                      <a:r>
                        <a:rPr dirty="0" sz="1600" spc="-65">
                          <a:solidFill>
                            <a:srgbClr val="1F252C"/>
                          </a:solidFill>
                          <a:latin typeface="Lucida Sans"/>
                          <a:cs typeface="Lucida Sans"/>
                        </a:rPr>
                        <a:t> </a:t>
                      </a:r>
                      <a:r>
                        <a:rPr dirty="0" sz="1600" spc="-10">
                          <a:solidFill>
                            <a:srgbClr val="1F252C"/>
                          </a:solidFill>
                          <a:latin typeface="Lucida Sans"/>
                          <a:cs typeface="Lucida Sans"/>
                        </a:rPr>
                        <a:t>but</a:t>
                      </a:r>
                      <a:r>
                        <a:rPr dirty="0" sz="1600" spc="-40">
                          <a:solidFill>
                            <a:srgbClr val="1F252C"/>
                          </a:solidFill>
                          <a:latin typeface="Lucida Sans"/>
                          <a:cs typeface="Lucida Sans"/>
                        </a:rPr>
                        <a:t> </a:t>
                      </a:r>
                      <a:r>
                        <a:rPr dirty="0" sz="1600" spc="-10">
                          <a:solidFill>
                            <a:srgbClr val="1F252C"/>
                          </a:solidFill>
                          <a:latin typeface="Lucida Sans"/>
                          <a:cs typeface="Lucida Sans"/>
                        </a:rPr>
                        <a:t>impactful </a:t>
                      </a:r>
                      <a:r>
                        <a:rPr dirty="0" sz="1600" spc="-35">
                          <a:solidFill>
                            <a:srgbClr val="1F252C"/>
                          </a:solidFill>
                          <a:latin typeface="Lucida Sans"/>
                          <a:cs typeface="Lucida Sans"/>
                        </a:rPr>
                        <a:t>changes</a:t>
                      </a:r>
                      <a:r>
                        <a:rPr dirty="0" sz="1600" spc="-45">
                          <a:solidFill>
                            <a:srgbClr val="1F252C"/>
                          </a:solidFill>
                          <a:latin typeface="Lucida Sans"/>
                          <a:cs typeface="Lucida Sans"/>
                        </a:rPr>
                        <a:t> </a:t>
                      </a:r>
                      <a:r>
                        <a:rPr dirty="0" sz="1600" spc="-10">
                          <a:solidFill>
                            <a:srgbClr val="1F252C"/>
                          </a:solidFill>
                          <a:latin typeface="Lucida Sans"/>
                          <a:cs typeface="Lucida Sans"/>
                        </a:rPr>
                        <a:t>over</a:t>
                      </a:r>
                      <a:r>
                        <a:rPr dirty="0" sz="1600" spc="-110">
                          <a:solidFill>
                            <a:srgbClr val="1F252C"/>
                          </a:solidFill>
                          <a:latin typeface="Lucida Sans"/>
                          <a:cs typeface="Lucida Sans"/>
                        </a:rPr>
                        <a:t> </a:t>
                      </a:r>
                      <a:r>
                        <a:rPr dirty="0" sz="1600" spc="-20">
                          <a:solidFill>
                            <a:srgbClr val="1F252C"/>
                          </a:solidFill>
                          <a:latin typeface="Lucida Sans"/>
                          <a:cs typeface="Lucida Sans"/>
                        </a:rPr>
                        <a:t>time</a:t>
                      </a:r>
                      <a:endParaRPr sz="1600">
                        <a:latin typeface="Lucida Sans"/>
                        <a:cs typeface="Lucida Sans"/>
                      </a:endParaRPr>
                    </a:p>
                  </a:txBody>
                  <a:tcPr marL="0" marR="0" marB="0" marT="81280">
                    <a:lnL w="9525">
                      <a:solidFill>
                        <a:srgbClr val="1F252C"/>
                      </a:solidFill>
                      <a:prstDash val="solid"/>
                    </a:lnL>
                    <a:lnR w="9525">
                      <a:solidFill>
                        <a:srgbClr val="1F252C"/>
                      </a:solidFill>
                      <a:prstDash val="solid"/>
                    </a:lnR>
                    <a:lnT w="9525">
                      <a:solidFill>
                        <a:srgbClr val="1F252C"/>
                      </a:solidFill>
                      <a:prstDash val="solid"/>
                    </a:lnT>
                    <a:lnB w="9525">
                      <a:solidFill>
                        <a:srgbClr val="1F252C"/>
                      </a:solidFill>
                      <a:prstDash val="solid"/>
                    </a:lnB>
                  </a:tcPr>
                </a:tc>
              </a:tr>
              <a:tr h="482600">
                <a:tc vMerge="1">
                  <a:txBody>
                    <a:bodyPr/>
                    <a:lstStyle/>
                    <a:p>
                      <a:pPr/>
                    </a:p>
                  </a:txBody>
                  <a:tcPr marL="0" marR="0" marB="0" marT="201930">
                    <a:lnL w="9525">
                      <a:solidFill>
                        <a:srgbClr val="E7E3EB"/>
                      </a:solidFill>
                      <a:prstDash val="solid"/>
                    </a:lnL>
                    <a:lnR w="9525">
                      <a:solidFill>
                        <a:srgbClr val="E7E3EB"/>
                      </a:solidFill>
                      <a:prstDash val="solid"/>
                    </a:lnR>
                    <a:lnT w="9525">
                      <a:solidFill>
                        <a:srgbClr val="E7E3EB"/>
                      </a:solidFill>
                      <a:prstDash val="solid"/>
                    </a:lnT>
                    <a:lnB w="9525">
                      <a:solidFill>
                        <a:srgbClr val="E7E3EB"/>
                      </a:solidFill>
                      <a:prstDash val="solid"/>
                    </a:lnB>
                    <a:solidFill>
                      <a:srgbClr val="E7E3EB"/>
                    </a:solidFill>
                  </a:tcPr>
                </a:tc>
                <a:tc>
                  <a:txBody>
                    <a:bodyPr/>
                    <a:lstStyle/>
                    <a:p>
                      <a:pPr>
                        <a:lnSpc>
                          <a:spcPct val="100000"/>
                        </a:lnSpc>
                      </a:pPr>
                      <a:endParaRPr sz="1600">
                        <a:latin typeface="Times New Roman"/>
                        <a:cs typeface="Times New Roman"/>
                      </a:endParaRPr>
                    </a:p>
                  </a:txBody>
                  <a:tcPr marL="0" marR="0" marB="0" marT="0">
                    <a:lnL w="9525">
                      <a:solidFill>
                        <a:srgbClr val="E7E3EB"/>
                      </a:solidFill>
                      <a:prstDash val="solid"/>
                    </a:lnL>
                    <a:lnR w="9525">
                      <a:solidFill>
                        <a:srgbClr val="1F252C"/>
                      </a:solidFill>
                      <a:prstDash val="solid"/>
                    </a:lnR>
                    <a:lnT w="9525">
                      <a:solidFill>
                        <a:srgbClr val="1F252C"/>
                      </a:solidFill>
                      <a:prstDash val="solid"/>
                    </a:lnT>
                  </a:tcPr>
                </a:tc>
                <a:tc vMerge="1">
                  <a:txBody>
                    <a:bodyPr/>
                    <a:lstStyle/>
                    <a:p>
                      <a:pPr/>
                    </a:p>
                  </a:txBody>
                  <a:tcPr marL="0" marR="0" marB="0" marT="81280">
                    <a:lnL w="9525">
                      <a:solidFill>
                        <a:srgbClr val="1F252C"/>
                      </a:solidFill>
                      <a:prstDash val="solid"/>
                    </a:lnL>
                    <a:lnR w="9525">
                      <a:solidFill>
                        <a:srgbClr val="1F252C"/>
                      </a:solidFill>
                      <a:prstDash val="solid"/>
                    </a:lnR>
                    <a:lnT w="9525">
                      <a:solidFill>
                        <a:srgbClr val="1F252C"/>
                      </a:solidFill>
                      <a:prstDash val="solid"/>
                    </a:lnT>
                    <a:lnB w="9525">
                      <a:solidFill>
                        <a:srgbClr val="1F252C"/>
                      </a:solidFill>
                      <a:prstDash val="solid"/>
                    </a:lnB>
                  </a:tcPr>
                </a:tc>
              </a:tr>
            </a:tbl>
          </a:graphicData>
        </a:graphic>
      </p:graphicFrame>
      <p:sp>
        <p:nvSpPr>
          <p:cNvPr id="17" name="object 17" descr=""/>
          <p:cNvSpPr txBox="1"/>
          <p:nvPr/>
        </p:nvSpPr>
        <p:spPr>
          <a:xfrm>
            <a:off x="7067634" y="1860633"/>
            <a:ext cx="4279900" cy="939800"/>
          </a:xfrm>
          <a:prstGeom prst="rect">
            <a:avLst/>
          </a:prstGeom>
          <a:ln w="9525">
            <a:solidFill>
              <a:srgbClr val="1F252C"/>
            </a:solidFill>
          </a:ln>
        </p:spPr>
        <p:txBody>
          <a:bodyPr wrap="square" lIns="0" tIns="75565" rIns="0" bIns="0" rtlCol="0" vert="horz">
            <a:spAutoFit/>
          </a:bodyPr>
          <a:lstStyle/>
          <a:p>
            <a:pPr algn="ctr" marL="180975" marR="179070">
              <a:lnSpc>
                <a:spcPts val="1430"/>
              </a:lnSpc>
              <a:spcBef>
                <a:spcPts val="595"/>
              </a:spcBef>
            </a:pPr>
            <a:r>
              <a:rPr dirty="0" sz="1600" spc="-40">
                <a:solidFill>
                  <a:srgbClr val="1F252C"/>
                </a:solidFill>
                <a:latin typeface="Lucida Sans"/>
                <a:cs typeface="Lucida Sans"/>
              </a:rPr>
              <a:t>Continuously</a:t>
            </a:r>
            <a:r>
              <a:rPr dirty="0" sz="1600" spc="-30">
                <a:solidFill>
                  <a:srgbClr val="1F252C"/>
                </a:solidFill>
                <a:latin typeface="Lucida Sans"/>
                <a:cs typeface="Lucida Sans"/>
              </a:rPr>
              <a:t> </a:t>
            </a:r>
            <a:r>
              <a:rPr dirty="0" sz="1600" spc="-20">
                <a:solidFill>
                  <a:srgbClr val="1F252C"/>
                </a:solidFill>
                <a:latin typeface="Lucida Sans"/>
                <a:cs typeface="Lucida Sans"/>
              </a:rPr>
              <a:t>updated</a:t>
            </a:r>
            <a:r>
              <a:rPr dirty="0" sz="1600">
                <a:solidFill>
                  <a:srgbClr val="1F252C"/>
                </a:solidFill>
                <a:latin typeface="Lucida Sans"/>
                <a:cs typeface="Lucida Sans"/>
              </a:rPr>
              <a:t> </a:t>
            </a:r>
            <a:r>
              <a:rPr dirty="0" sz="1600" spc="-30">
                <a:solidFill>
                  <a:srgbClr val="1F252C"/>
                </a:solidFill>
                <a:latin typeface="Lucida Sans"/>
                <a:cs typeface="Lucida Sans"/>
              </a:rPr>
              <a:t>categories</a:t>
            </a:r>
            <a:r>
              <a:rPr dirty="0" sz="1600" spc="-75">
                <a:solidFill>
                  <a:srgbClr val="1F252C"/>
                </a:solidFill>
                <a:latin typeface="Lucida Sans"/>
                <a:cs typeface="Lucida Sans"/>
              </a:rPr>
              <a:t> </a:t>
            </a:r>
            <a:r>
              <a:rPr dirty="0" sz="1600" spc="-20">
                <a:solidFill>
                  <a:srgbClr val="1F252C"/>
                </a:solidFill>
                <a:latin typeface="Lucida Sans"/>
                <a:cs typeface="Lucida Sans"/>
              </a:rPr>
              <a:t>makes </a:t>
            </a:r>
            <a:r>
              <a:rPr dirty="0" sz="1600" spc="-10">
                <a:solidFill>
                  <a:srgbClr val="1F252C"/>
                </a:solidFill>
                <a:latin typeface="Lucida Sans"/>
                <a:cs typeface="Lucida Sans"/>
              </a:rPr>
              <a:t>for</a:t>
            </a:r>
            <a:r>
              <a:rPr dirty="0" sz="1600" spc="-75">
                <a:solidFill>
                  <a:srgbClr val="1F252C"/>
                </a:solidFill>
                <a:latin typeface="Lucida Sans"/>
                <a:cs typeface="Lucida Sans"/>
              </a:rPr>
              <a:t> </a:t>
            </a:r>
            <a:r>
              <a:rPr dirty="0" sz="1600">
                <a:solidFill>
                  <a:srgbClr val="1F252C"/>
                </a:solidFill>
                <a:latin typeface="Lucida Sans"/>
                <a:cs typeface="Lucida Sans"/>
              </a:rPr>
              <a:t>a</a:t>
            </a:r>
            <a:r>
              <a:rPr dirty="0" sz="1600" spc="-90">
                <a:solidFill>
                  <a:srgbClr val="1F252C"/>
                </a:solidFill>
                <a:latin typeface="Lucida Sans"/>
                <a:cs typeface="Lucida Sans"/>
              </a:rPr>
              <a:t> </a:t>
            </a:r>
            <a:r>
              <a:rPr dirty="0" sz="1600" spc="-10">
                <a:solidFill>
                  <a:srgbClr val="1F252C"/>
                </a:solidFill>
                <a:latin typeface="Lucida Sans"/>
                <a:cs typeface="Lucida Sans"/>
              </a:rPr>
              <a:t>more</a:t>
            </a:r>
            <a:r>
              <a:rPr dirty="0" sz="1600" spc="-85">
                <a:solidFill>
                  <a:srgbClr val="1F252C"/>
                </a:solidFill>
                <a:latin typeface="Lucida Sans"/>
                <a:cs typeface="Lucida Sans"/>
              </a:rPr>
              <a:t> </a:t>
            </a:r>
            <a:r>
              <a:rPr dirty="0" sz="1600" spc="-25">
                <a:solidFill>
                  <a:srgbClr val="1F252C"/>
                </a:solidFill>
                <a:latin typeface="Lucida Sans"/>
                <a:cs typeface="Lucida Sans"/>
              </a:rPr>
              <a:t>precise</a:t>
            </a:r>
            <a:r>
              <a:rPr dirty="0" sz="1600" spc="-80">
                <a:solidFill>
                  <a:srgbClr val="1F252C"/>
                </a:solidFill>
                <a:latin typeface="Lucida Sans"/>
                <a:cs typeface="Lucida Sans"/>
              </a:rPr>
              <a:t> </a:t>
            </a:r>
            <a:r>
              <a:rPr dirty="0" sz="1600" spc="-60">
                <a:solidFill>
                  <a:srgbClr val="1F252C"/>
                </a:solidFill>
                <a:latin typeface="Lucida Sans"/>
                <a:cs typeface="Lucida Sans"/>
              </a:rPr>
              <a:t>HVA</a:t>
            </a:r>
            <a:r>
              <a:rPr dirty="0" sz="1600" spc="-30">
                <a:solidFill>
                  <a:srgbClr val="1F252C"/>
                </a:solidFill>
                <a:latin typeface="Lucida Sans"/>
                <a:cs typeface="Lucida Sans"/>
              </a:rPr>
              <a:t> </a:t>
            </a:r>
            <a:r>
              <a:rPr dirty="0" sz="1600" spc="-20">
                <a:solidFill>
                  <a:srgbClr val="1F252C"/>
                </a:solidFill>
                <a:latin typeface="Lucida Sans"/>
                <a:cs typeface="Lucida Sans"/>
              </a:rPr>
              <a:t>over</a:t>
            </a:r>
            <a:r>
              <a:rPr dirty="0" sz="1600" spc="-60">
                <a:solidFill>
                  <a:srgbClr val="1F252C"/>
                </a:solidFill>
                <a:latin typeface="Lucida Sans"/>
                <a:cs typeface="Lucida Sans"/>
              </a:rPr>
              <a:t> </a:t>
            </a:r>
            <a:r>
              <a:rPr dirty="0" sz="1600" spc="-20">
                <a:solidFill>
                  <a:srgbClr val="1F252C"/>
                </a:solidFill>
                <a:latin typeface="Lucida Sans"/>
                <a:cs typeface="Lucida Sans"/>
              </a:rPr>
              <a:t>time while </a:t>
            </a:r>
            <a:r>
              <a:rPr dirty="0" sz="1600" spc="-40">
                <a:solidFill>
                  <a:srgbClr val="1F252C"/>
                </a:solidFill>
                <a:latin typeface="Lucida Sans"/>
                <a:cs typeface="Lucida Sans"/>
              </a:rPr>
              <a:t>allowing </a:t>
            </a:r>
            <a:r>
              <a:rPr dirty="0" sz="1600" spc="-10">
                <a:solidFill>
                  <a:srgbClr val="1F252C"/>
                </a:solidFill>
                <a:latin typeface="Lucida Sans"/>
                <a:cs typeface="Lucida Sans"/>
              </a:rPr>
              <a:t>flexibility</a:t>
            </a:r>
            <a:endParaRPr sz="1600">
              <a:latin typeface="Lucida Sans"/>
              <a:cs typeface="Lucida Sans"/>
            </a:endParaRPr>
          </a:p>
        </p:txBody>
      </p:sp>
      <p:sp>
        <p:nvSpPr>
          <p:cNvPr id="18" name="object 18" descr=""/>
          <p:cNvSpPr txBox="1"/>
          <p:nvPr/>
        </p:nvSpPr>
        <p:spPr>
          <a:xfrm>
            <a:off x="7067634" y="3410034"/>
            <a:ext cx="4279900" cy="914400"/>
          </a:xfrm>
          <a:prstGeom prst="rect">
            <a:avLst/>
          </a:prstGeom>
          <a:ln w="9525">
            <a:solidFill>
              <a:srgbClr val="1F252C"/>
            </a:solidFill>
          </a:ln>
        </p:spPr>
        <p:txBody>
          <a:bodyPr wrap="square" lIns="0" tIns="157480" rIns="0" bIns="0" rtlCol="0" vert="horz">
            <a:spAutoFit/>
          </a:bodyPr>
          <a:lstStyle/>
          <a:p>
            <a:pPr marL="182880" marR="138430" indent="-35560">
              <a:lnSpc>
                <a:spcPts val="1430"/>
              </a:lnSpc>
              <a:spcBef>
                <a:spcPts val="1240"/>
              </a:spcBef>
            </a:pPr>
            <a:r>
              <a:rPr dirty="0" sz="1600" spc="-40">
                <a:solidFill>
                  <a:srgbClr val="1F252C"/>
                </a:solidFill>
                <a:latin typeface="Lucida Sans"/>
                <a:cs typeface="Lucida Sans"/>
              </a:rPr>
              <a:t>Focusing</a:t>
            </a:r>
            <a:r>
              <a:rPr dirty="0" sz="1600" spc="-55">
                <a:solidFill>
                  <a:srgbClr val="1F252C"/>
                </a:solidFill>
                <a:latin typeface="Lucida Sans"/>
                <a:cs typeface="Lucida Sans"/>
              </a:rPr>
              <a:t> </a:t>
            </a:r>
            <a:r>
              <a:rPr dirty="0" sz="1600">
                <a:solidFill>
                  <a:srgbClr val="1F252C"/>
                </a:solidFill>
                <a:latin typeface="Lucida Sans"/>
                <a:cs typeface="Lucida Sans"/>
              </a:rPr>
              <a:t>on</a:t>
            </a:r>
            <a:r>
              <a:rPr dirty="0" sz="1600" spc="-55">
                <a:solidFill>
                  <a:srgbClr val="1F252C"/>
                </a:solidFill>
                <a:latin typeface="Lucida Sans"/>
                <a:cs typeface="Lucida Sans"/>
              </a:rPr>
              <a:t> </a:t>
            </a:r>
            <a:r>
              <a:rPr dirty="0" sz="1600" spc="-45">
                <a:solidFill>
                  <a:srgbClr val="1F252C"/>
                </a:solidFill>
                <a:latin typeface="Lucida Sans"/>
                <a:cs typeface="Lucida Sans"/>
              </a:rPr>
              <a:t>building</a:t>
            </a:r>
            <a:r>
              <a:rPr dirty="0" sz="1600" spc="-55">
                <a:solidFill>
                  <a:srgbClr val="1F252C"/>
                </a:solidFill>
                <a:latin typeface="Lucida Sans"/>
                <a:cs typeface="Lucida Sans"/>
              </a:rPr>
              <a:t> </a:t>
            </a:r>
            <a:r>
              <a:rPr dirty="0" sz="1600">
                <a:solidFill>
                  <a:srgbClr val="1F252C"/>
                </a:solidFill>
                <a:latin typeface="Lucida Sans"/>
                <a:cs typeface="Lucida Sans"/>
              </a:rPr>
              <a:t>a</a:t>
            </a:r>
            <a:r>
              <a:rPr dirty="0" sz="1600" spc="-65">
                <a:solidFill>
                  <a:srgbClr val="1F252C"/>
                </a:solidFill>
                <a:latin typeface="Lucida Sans"/>
                <a:cs typeface="Lucida Sans"/>
              </a:rPr>
              <a:t> </a:t>
            </a:r>
            <a:r>
              <a:rPr dirty="0" sz="1600" spc="-45">
                <a:solidFill>
                  <a:srgbClr val="1F252C"/>
                </a:solidFill>
                <a:latin typeface="Lucida Sans"/>
                <a:cs typeface="Lucida Sans"/>
              </a:rPr>
              <a:t>solid</a:t>
            </a:r>
            <a:r>
              <a:rPr dirty="0" sz="1600" spc="-50">
                <a:solidFill>
                  <a:srgbClr val="1F252C"/>
                </a:solidFill>
                <a:latin typeface="Lucida Sans"/>
                <a:cs typeface="Lucida Sans"/>
              </a:rPr>
              <a:t> </a:t>
            </a:r>
            <a:r>
              <a:rPr dirty="0" sz="1600" spc="-10">
                <a:solidFill>
                  <a:srgbClr val="1F252C"/>
                </a:solidFill>
                <a:latin typeface="Lucida Sans"/>
                <a:cs typeface="Lucida Sans"/>
              </a:rPr>
              <a:t>foundational </a:t>
            </a:r>
            <a:r>
              <a:rPr dirty="0" sz="1600" spc="-35">
                <a:solidFill>
                  <a:srgbClr val="1F252C"/>
                </a:solidFill>
                <a:latin typeface="Lucida Sans"/>
                <a:cs typeface="Lucida Sans"/>
              </a:rPr>
              <a:t>analysis</a:t>
            </a:r>
            <a:r>
              <a:rPr dirty="0" sz="1600" spc="-45">
                <a:solidFill>
                  <a:srgbClr val="1F252C"/>
                </a:solidFill>
                <a:latin typeface="Lucida Sans"/>
                <a:cs typeface="Lucida Sans"/>
              </a:rPr>
              <a:t> </a:t>
            </a:r>
            <a:r>
              <a:rPr dirty="0" sz="1600" spc="-25">
                <a:solidFill>
                  <a:srgbClr val="1F252C"/>
                </a:solidFill>
                <a:latin typeface="Lucida Sans"/>
                <a:cs typeface="Lucida Sans"/>
              </a:rPr>
              <a:t>forces</a:t>
            </a:r>
            <a:r>
              <a:rPr dirty="0" sz="1600" spc="-40">
                <a:solidFill>
                  <a:srgbClr val="1F252C"/>
                </a:solidFill>
                <a:latin typeface="Lucida Sans"/>
                <a:cs typeface="Lucida Sans"/>
              </a:rPr>
              <a:t> </a:t>
            </a:r>
            <a:r>
              <a:rPr dirty="0" sz="1600" spc="-10">
                <a:solidFill>
                  <a:srgbClr val="1F252C"/>
                </a:solidFill>
                <a:latin typeface="Lucida Sans"/>
                <a:cs typeface="Lucida Sans"/>
              </a:rPr>
              <a:t>you</a:t>
            </a:r>
            <a:r>
              <a:rPr dirty="0" sz="1600" spc="-55">
                <a:solidFill>
                  <a:srgbClr val="1F252C"/>
                </a:solidFill>
                <a:latin typeface="Lucida Sans"/>
                <a:cs typeface="Lucida Sans"/>
              </a:rPr>
              <a:t> </a:t>
            </a:r>
            <a:r>
              <a:rPr dirty="0" sz="1600" spc="-10">
                <a:solidFill>
                  <a:srgbClr val="1F252C"/>
                </a:solidFill>
                <a:latin typeface="Lucida Sans"/>
                <a:cs typeface="Lucida Sans"/>
              </a:rPr>
              <a:t>to</a:t>
            </a:r>
            <a:r>
              <a:rPr dirty="0" sz="1600" spc="-120">
                <a:solidFill>
                  <a:srgbClr val="1F252C"/>
                </a:solidFill>
                <a:latin typeface="Lucida Sans"/>
                <a:cs typeface="Lucida Sans"/>
              </a:rPr>
              <a:t> </a:t>
            </a:r>
            <a:r>
              <a:rPr dirty="0" sz="1600" spc="-35">
                <a:solidFill>
                  <a:srgbClr val="1F252C"/>
                </a:solidFill>
                <a:latin typeface="Lucida Sans"/>
                <a:cs typeface="Lucida Sans"/>
              </a:rPr>
              <a:t>think</a:t>
            </a:r>
            <a:r>
              <a:rPr dirty="0" sz="1600" spc="-95">
                <a:solidFill>
                  <a:srgbClr val="1F252C"/>
                </a:solidFill>
                <a:latin typeface="Lucida Sans"/>
                <a:cs typeface="Lucida Sans"/>
              </a:rPr>
              <a:t> </a:t>
            </a:r>
            <a:r>
              <a:rPr dirty="0" sz="1600" spc="-10">
                <a:solidFill>
                  <a:srgbClr val="1F252C"/>
                </a:solidFill>
                <a:latin typeface="Lucida Sans"/>
                <a:cs typeface="Lucida Sans"/>
              </a:rPr>
              <a:t>intentionally</a:t>
            </a:r>
            <a:endParaRPr sz="1600">
              <a:latin typeface="Lucida Sans"/>
              <a:cs typeface="Lucida Sans"/>
            </a:endParaRPr>
          </a:p>
        </p:txBody>
      </p:sp>
      <p:sp>
        <p:nvSpPr>
          <p:cNvPr id="19" name="object 19" descr=""/>
          <p:cNvSpPr/>
          <p:nvPr/>
        </p:nvSpPr>
        <p:spPr>
          <a:xfrm>
            <a:off x="6864434" y="2330534"/>
            <a:ext cx="203200" cy="0"/>
          </a:xfrm>
          <a:custGeom>
            <a:avLst/>
            <a:gdLst/>
            <a:ahLst/>
            <a:cxnLst/>
            <a:rect l="l" t="t" r="r" b="b"/>
            <a:pathLst>
              <a:path w="152400" h="0">
                <a:moveTo>
                  <a:pt x="152400" y="0"/>
                </a:moveTo>
                <a:lnTo>
                  <a:pt x="0" y="0"/>
                </a:lnTo>
              </a:path>
            </a:pathLst>
          </a:custGeom>
          <a:ln w="9525">
            <a:solidFill>
              <a:srgbClr val="1F252C"/>
            </a:solidFill>
          </a:ln>
        </p:spPr>
        <p:txBody>
          <a:bodyPr wrap="square" lIns="0" tIns="0" rIns="0" bIns="0" rtlCol="0"/>
          <a:lstStyle/>
          <a:p/>
        </p:txBody>
      </p:sp>
      <p:sp>
        <p:nvSpPr>
          <p:cNvPr id="20" name="object 20" descr=""/>
          <p:cNvSpPr/>
          <p:nvPr/>
        </p:nvSpPr>
        <p:spPr>
          <a:xfrm>
            <a:off x="6864434" y="3867234"/>
            <a:ext cx="203200" cy="0"/>
          </a:xfrm>
          <a:custGeom>
            <a:avLst/>
            <a:gdLst/>
            <a:ahLst/>
            <a:cxnLst/>
            <a:rect l="l" t="t" r="r" b="b"/>
            <a:pathLst>
              <a:path w="152400" h="0">
                <a:moveTo>
                  <a:pt x="152273" y="0"/>
                </a:moveTo>
                <a:lnTo>
                  <a:pt x="0" y="0"/>
                </a:lnTo>
              </a:path>
            </a:pathLst>
          </a:custGeom>
          <a:ln w="9525">
            <a:solidFill>
              <a:srgbClr val="1F252C"/>
            </a:solidFill>
          </a:ln>
        </p:spPr>
        <p:txBody>
          <a:bodyPr wrap="square" lIns="0" tIns="0" rIns="0" bIns="0" rtlCol="0"/>
          <a:lstStyle/>
          <a:p/>
        </p:txBody>
      </p:sp>
      <p:sp>
        <p:nvSpPr>
          <p:cNvPr id="21" name="object 21" descr=""/>
          <p:cNvSpPr txBox="1"/>
          <p:nvPr/>
        </p:nvSpPr>
        <p:spPr>
          <a:xfrm>
            <a:off x="1656080" y="1621281"/>
            <a:ext cx="3497580" cy="278553"/>
          </a:xfrm>
          <a:prstGeom prst="rect">
            <a:avLst/>
          </a:prstGeom>
        </p:spPr>
        <p:txBody>
          <a:bodyPr wrap="square" lIns="0" tIns="12700" rIns="0" bIns="0" rtlCol="0" vert="horz">
            <a:spAutoFit/>
          </a:bodyPr>
          <a:lstStyle/>
          <a:p>
            <a:pPr marL="12700">
              <a:lnSpc>
                <a:spcPct val="100000"/>
              </a:lnSpc>
              <a:spcBef>
                <a:spcPts val="100"/>
              </a:spcBef>
            </a:pPr>
            <a:r>
              <a:rPr dirty="0" sz="1600" spc="-60">
                <a:solidFill>
                  <a:srgbClr val="1F252C"/>
                </a:solidFill>
                <a:latin typeface="Arial Black"/>
                <a:cs typeface="Arial Black"/>
              </a:rPr>
              <a:t>Mitigate</a:t>
            </a:r>
            <a:r>
              <a:rPr dirty="0" sz="1600" spc="-100">
                <a:solidFill>
                  <a:srgbClr val="1F252C"/>
                </a:solidFill>
                <a:latin typeface="Arial Black"/>
                <a:cs typeface="Arial Black"/>
              </a:rPr>
              <a:t> </a:t>
            </a:r>
            <a:r>
              <a:rPr dirty="0" sz="1600" spc="-95">
                <a:solidFill>
                  <a:srgbClr val="1F252C"/>
                </a:solidFill>
                <a:latin typeface="Arial Black"/>
                <a:cs typeface="Arial Black"/>
              </a:rPr>
              <a:t>Bias</a:t>
            </a:r>
            <a:r>
              <a:rPr dirty="0" sz="1600" spc="-55">
                <a:solidFill>
                  <a:srgbClr val="1F252C"/>
                </a:solidFill>
                <a:latin typeface="Arial Black"/>
                <a:cs typeface="Arial Black"/>
              </a:rPr>
              <a:t> </a:t>
            </a:r>
            <a:r>
              <a:rPr dirty="0" sz="1600" spc="-30">
                <a:solidFill>
                  <a:srgbClr val="1F252C"/>
                </a:solidFill>
                <a:latin typeface="Arial Black"/>
                <a:cs typeface="Arial Black"/>
              </a:rPr>
              <a:t>in</a:t>
            </a:r>
            <a:r>
              <a:rPr dirty="0" sz="1600" spc="-110">
                <a:solidFill>
                  <a:srgbClr val="1F252C"/>
                </a:solidFill>
                <a:latin typeface="Arial Black"/>
                <a:cs typeface="Arial Black"/>
              </a:rPr>
              <a:t> </a:t>
            </a:r>
            <a:r>
              <a:rPr dirty="0" sz="1600" spc="-70">
                <a:solidFill>
                  <a:srgbClr val="1F252C"/>
                </a:solidFill>
                <a:latin typeface="Arial Black"/>
                <a:cs typeface="Arial Black"/>
              </a:rPr>
              <a:t>Stakeholder</a:t>
            </a:r>
            <a:r>
              <a:rPr dirty="0" sz="1600" spc="5">
                <a:solidFill>
                  <a:srgbClr val="1F252C"/>
                </a:solidFill>
                <a:latin typeface="Arial Black"/>
                <a:cs typeface="Arial Black"/>
              </a:rPr>
              <a:t> </a:t>
            </a:r>
            <a:r>
              <a:rPr dirty="0" sz="1600" spc="-20">
                <a:solidFill>
                  <a:srgbClr val="1F252C"/>
                </a:solidFill>
                <a:latin typeface="Arial Black"/>
                <a:cs typeface="Arial Black"/>
              </a:rPr>
              <a:t>Input</a:t>
            </a:r>
            <a:endParaRPr sz="1600">
              <a:latin typeface="Arial Black"/>
              <a:cs typeface="Arial Black"/>
            </a:endParaRPr>
          </a:p>
        </p:txBody>
      </p:sp>
      <p:sp>
        <p:nvSpPr>
          <p:cNvPr id="27" name="object 27" descr=""/>
          <p:cNvSpPr txBox="1">
            <a:spLocks noGrp="1"/>
          </p:cNvSpPr>
          <p:nvPr>
            <p:ph type="sldNum" idx="7" sz="quarter"/>
          </p:nvPr>
        </p:nvSpPr>
        <p:spPr>
          <a:prstGeom prst="rect"/>
        </p:spPr>
        <p:txBody>
          <a:bodyPr wrap="square" lIns="0" tIns="14604" rIns="0" bIns="0" rtlCol="0" vert="horz">
            <a:spAutoFit/>
          </a:bodyPr>
          <a:lstStyle/>
          <a:p>
            <a:pPr marL="38100">
              <a:lnSpc>
                <a:spcPct val="100000"/>
              </a:lnSpc>
              <a:spcBef>
                <a:spcPts val="114"/>
              </a:spcBef>
            </a:pPr>
            <a:r>
              <a:rPr dirty="0" spc="80"/>
              <a:t>67</a:t>
            </a:r>
          </a:p>
        </p:txBody>
      </p:sp>
      <p:sp>
        <p:nvSpPr>
          <p:cNvPr id="28" name="object 28"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22" name="object 22" descr=""/>
          <p:cNvSpPr txBox="1"/>
          <p:nvPr/>
        </p:nvSpPr>
        <p:spPr>
          <a:xfrm>
            <a:off x="1667509" y="3148837"/>
            <a:ext cx="3562773" cy="278553"/>
          </a:xfrm>
          <a:prstGeom prst="rect">
            <a:avLst/>
          </a:prstGeom>
        </p:spPr>
        <p:txBody>
          <a:bodyPr wrap="square" lIns="0" tIns="12700" rIns="0" bIns="0" rtlCol="0" vert="horz">
            <a:spAutoFit/>
          </a:bodyPr>
          <a:lstStyle/>
          <a:p>
            <a:pPr marL="12700">
              <a:lnSpc>
                <a:spcPct val="100000"/>
              </a:lnSpc>
              <a:spcBef>
                <a:spcPts val="100"/>
              </a:spcBef>
            </a:pPr>
            <a:r>
              <a:rPr dirty="0" sz="1600" spc="-85">
                <a:solidFill>
                  <a:srgbClr val="1F252C"/>
                </a:solidFill>
                <a:latin typeface="Arial Black"/>
                <a:cs typeface="Arial Black"/>
              </a:rPr>
              <a:t>Clearly</a:t>
            </a:r>
            <a:r>
              <a:rPr dirty="0" sz="1600">
                <a:solidFill>
                  <a:srgbClr val="1F252C"/>
                </a:solidFill>
                <a:latin typeface="Arial Black"/>
                <a:cs typeface="Arial Black"/>
              </a:rPr>
              <a:t> </a:t>
            </a:r>
            <a:r>
              <a:rPr dirty="0" sz="1600" spc="-60">
                <a:solidFill>
                  <a:srgbClr val="1F252C"/>
                </a:solidFill>
                <a:latin typeface="Arial Black"/>
                <a:cs typeface="Arial Black"/>
              </a:rPr>
              <a:t>Define</a:t>
            </a:r>
            <a:r>
              <a:rPr dirty="0" sz="1600" spc="-110">
                <a:solidFill>
                  <a:srgbClr val="1F252C"/>
                </a:solidFill>
                <a:latin typeface="Arial Black"/>
                <a:cs typeface="Arial Black"/>
              </a:rPr>
              <a:t> </a:t>
            </a:r>
            <a:r>
              <a:rPr dirty="0" sz="1600" spc="-80">
                <a:solidFill>
                  <a:srgbClr val="1F252C"/>
                </a:solidFill>
                <a:latin typeface="Arial Black"/>
                <a:cs typeface="Arial Black"/>
              </a:rPr>
              <a:t>Hazards</a:t>
            </a:r>
            <a:r>
              <a:rPr dirty="0" sz="1600" spc="-70">
                <a:solidFill>
                  <a:srgbClr val="1F252C"/>
                </a:solidFill>
                <a:latin typeface="Arial Black"/>
                <a:cs typeface="Arial Black"/>
              </a:rPr>
              <a:t> </a:t>
            </a:r>
            <a:r>
              <a:rPr dirty="0" sz="1600" spc="-50">
                <a:solidFill>
                  <a:srgbClr val="1F252C"/>
                </a:solidFill>
                <a:latin typeface="Arial Black"/>
                <a:cs typeface="Arial Black"/>
              </a:rPr>
              <a:t>and</a:t>
            </a:r>
            <a:r>
              <a:rPr dirty="0" sz="1600">
                <a:solidFill>
                  <a:srgbClr val="1F252C"/>
                </a:solidFill>
                <a:latin typeface="Arial Black"/>
                <a:cs typeface="Arial Black"/>
              </a:rPr>
              <a:t> </a:t>
            </a:r>
            <a:r>
              <a:rPr dirty="0" sz="1600" spc="-60">
                <a:solidFill>
                  <a:srgbClr val="1F252C"/>
                </a:solidFill>
                <a:latin typeface="Arial Black"/>
                <a:cs typeface="Arial Black"/>
              </a:rPr>
              <a:t>Scoring</a:t>
            </a:r>
            <a:endParaRPr sz="1600">
              <a:latin typeface="Arial Black"/>
              <a:cs typeface="Arial Black"/>
            </a:endParaRPr>
          </a:p>
        </p:txBody>
      </p:sp>
      <p:sp>
        <p:nvSpPr>
          <p:cNvPr id="23" name="object 23" descr=""/>
          <p:cNvSpPr txBox="1"/>
          <p:nvPr/>
        </p:nvSpPr>
        <p:spPr>
          <a:xfrm>
            <a:off x="1667509" y="4736337"/>
            <a:ext cx="2738118" cy="278553"/>
          </a:xfrm>
          <a:prstGeom prst="rect">
            <a:avLst/>
          </a:prstGeom>
        </p:spPr>
        <p:txBody>
          <a:bodyPr wrap="square" lIns="0" tIns="12700" rIns="0" bIns="0" rtlCol="0" vert="horz">
            <a:spAutoFit/>
          </a:bodyPr>
          <a:lstStyle/>
          <a:p>
            <a:pPr marL="12700">
              <a:lnSpc>
                <a:spcPct val="100000"/>
              </a:lnSpc>
              <a:spcBef>
                <a:spcPts val="100"/>
              </a:spcBef>
            </a:pPr>
            <a:r>
              <a:rPr dirty="0" sz="1600" spc="-75">
                <a:solidFill>
                  <a:srgbClr val="1F252C"/>
                </a:solidFill>
                <a:latin typeface="Arial Black"/>
                <a:cs typeface="Arial Black"/>
              </a:rPr>
              <a:t>Align</a:t>
            </a:r>
            <a:r>
              <a:rPr dirty="0" sz="1600" spc="-125">
                <a:solidFill>
                  <a:srgbClr val="1F252C"/>
                </a:solidFill>
                <a:latin typeface="Arial Black"/>
                <a:cs typeface="Arial Black"/>
              </a:rPr>
              <a:t> </a:t>
            </a:r>
            <a:r>
              <a:rPr dirty="0" sz="1600" spc="-35">
                <a:solidFill>
                  <a:srgbClr val="1F252C"/>
                </a:solidFill>
                <a:latin typeface="Arial Black"/>
                <a:cs typeface="Arial Black"/>
              </a:rPr>
              <a:t>your</a:t>
            </a:r>
            <a:r>
              <a:rPr dirty="0" sz="1600" spc="-95">
                <a:solidFill>
                  <a:srgbClr val="1F252C"/>
                </a:solidFill>
                <a:latin typeface="Arial Black"/>
                <a:cs typeface="Arial Black"/>
              </a:rPr>
              <a:t> </a:t>
            </a:r>
            <a:r>
              <a:rPr dirty="0" sz="1600" spc="-55">
                <a:solidFill>
                  <a:srgbClr val="1F252C"/>
                </a:solidFill>
                <a:latin typeface="Arial Black"/>
                <a:cs typeface="Arial Black"/>
              </a:rPr>
              <a:t>Data</a:t>
            </a:r>
            <a:r>
              <a:rPr dirty="0" sz="1600" spc="-50">
                <a:solidFill>
                  <a:srgbClr val="1F252C"/>
                </a:solidFill>
                <a:latin typeface="Arial Black"/>
                <a:cs typeface="Arial Black"/>
              </a:rPr>
              <a:t> to</a:t>
            </a:r>
            <a:r>
              <a:rPr dirty="0" sz="1600" spc="-65">
                <a:solidFill>
                  <a:srgbClr val="1F252C"/>
                </a:solidFill>
                <a:latin typeface="Arial Black"/>
                <a:cs typeface="Arial Black"/>
              </a:rPr>
              <a:t> the</a:t>
            </a:r>
            <a:r>
              <a:rPr dirty="0" sz="1600" spc="-35">
                <a:solidFill>
                  <a:srgbClr val="1F252C"/>
                </a:solidFill>
                <a:latin typeface="Arial Black"/>
                <a:cs typeface="Arial Black"/>
              </a:rPr>
              <a:t> </a:t>
            </a:r>
            <a:r>
              <a:rPr dirty="0" sz="1600" spc="-80">
                <a:solidFill>
                  <a:srgbClr val="1F252C"/>
                </a:solidFill>
                <a:latin typeface="Arial Black"/>
                <a:cs typeface="Arial Black"/>
              </a:rPr>
              <a:t>HVA</a:t>
            </a:r>
            <a:endParaRPr sz="1600">
              <a:latin typeface="Arial Black"/>
              <a:cs typeface="Arial Black"/>
            </a:endParaRPr>
          </a:p>
        </p:txBody>
      </p:sp>
      <p:sp>
        <p:nvSpPr>
          <p:cNvPr id="24" name="object 24" descr=""/>
          <p:cNvSpPr txBox="1"/>
          <p:nvPr/>
        </p:nvSpPr>
        <p:spPr>
          <a:xfrm>
            <a:off x="7072545" y="1590970"/>
            <a:ext cx="2863426" cy="278553"/>
          </a:xfrm>
          <a:prstGeom prst="rect">
            <a:avLst/>
          </a:prstGeom>
        </p:spPr>
        <p:txBody>
          <a:bodyPr wrap="square" lIns="0" tIns="12700" rIns="0" bIns="0" rtlCol="0" vert="horz">
            <a:spAutoFit/>
          </a:bodyPr>
          <a:lstStyle/>
          <a:p>
            <a:pPr marL="12700">
              <a:lnSpc>
                <a:spcPct val="100000"/>
              </a:lnSpc>
              <a:spcBef>
                <a:spcPts val="100"/>
              </a:spcBef>
            </a:pPr>
            <a:r>
              <a:rPr dirty="0" sz="1600" spc="-75">
                <a:solidFill>
                  <a:srgbClr val="1F252C"/>
                </a:solidFill>
                <a:latin typeface="Arial Black"/>
                <a:cs typeface="Arial Black"/>
              </a:rPr>
              <a:t>Allow</a:t>
            </a:r>
            <a:r>
              <a:rPr dirty="0" sz="1600" spc="-130">
                <a:solidFill>
                  <a:srgbClr val="1F252C"/>
                </a:solidFill>
                <a:latin typeface="Arial Black"/>
                <a:cs typeface="Arial Black"/>
              </a:rPr>
              <a:t> </a:t>
            </a:r>
            <a:r>
              <a:rPr dirty="0" sz="1600" spc="-65">
                <a:solidFill>
                  <a:srgbClr val="1F252C"/>
                </a:solidFill>
                <a:latin typeface="Arial Black"/>
                <a:cs typeface="Arial Black"/>
              </a:rPr>
              <a:t>Hazard</a:t>
            </a:r>
            <a:r>
              <a:rPr dirty="0" sz="1600" spc="-80">
                <a:solidFill>
                  <a:srgbClr val="1F252C"/>
                </a:solidFill>
                <a:latin typeface="Arial Black"/>
                <a:cs typeface="Arial Black"/>
              </a:rPr>
              <a:t> </a:t>
            </a:r>
            <a:r>
              <a:rPr dirty="0" sz="1600" spc="-100">
                <a:solidFill>
                  <a:srgbClr val="1F252C"/>
                </a:solidFill>
                <a:latin typeface="Arial Black"/>
                <a:cs typeface="Arial Black"/>
              </a:rPr>
              <a:t>Lists</a:t>
            </a:r>
            <a:r>
              <a:rPr dirty="0" sz="1600" spc="-65">
                <a:solidFill>
                  <a:srgbClr val="1F252C"/>
                </a:solidFill>
                <a:latin typeface="Arial Black"/>
                <a:cs typeface="Arial Black"/>
              </a:rPr>
              <a:t> </a:t>
            </a:r>
            <a:r>
              <a:rPr dirty="0" sz="1600" spc="-50">
                <a:solidFill>
                  <a:srgbClr val="1F252C"/>
                </a:solidFill>
                <a:latin typeface="Arial Black"/>
                <a:cs typeface="Arial Black"/>
              </a:rPr>
              <a:t>to</a:t>
            </a:r>
            <a:r>
              <a:rPr dirty="0" sz="1600" spc="-60">
                <a:solidFill>
                  <a:srgbClr val="1F252C"/>
                </a:solidFill>
                <a:latin typeface="Arial Black"/>
                <a:cs typeface="Arial Black"/>
              </a:rPr>
              <a:t> Evolve</a:t>
            </a:r>
            <a:endParaRPr sz="1600">
              <a:latin typeface="Arial Black"/>
              <a:cs typeface="Arial Black"/>
            </a:endParaRPr>
          </a:p>
        </p:txBody>
      </p:sp>
      <p:sp>
        <p:nvSpPr>
          <p:cNvPr id="25" name="object 25" descr=""/>
          <p:cNvSpPr txBox="1"/>
          <p:nvPr/>
        </p:nvSpPr>
        <p:spPr>
          <a:xfrm>
            <a:off x="7072545" y="3118188"/>
            <a:ext cx="2462106" cy="278553"/>
          </a:xfrm>
          <a:prstGeom prst="rect">
            <a:avLst/>
          </a:prstGeom>
        </p:spPr>
        <p:txBody>
          <a:bodyPr wrap="square" lIns="0" tIns="12700" rIns="0" bIns="0" rtlCol="0" vert="horz">
            <a:spAutoFit/>
          </a:bodyPr>
          <a:lstStyle/>
          <a:p>
            <a:pPr marL="12700">
              <a:lnSpc>
                <a:spcPct val="100000"/>
              </a:lnSpc>
              <a:spcBef>
                <a:spcPts val="100"/>
              </a:spcBef>
            </a:pPr>
            <a:r>
              <a:rPr dirty="0" sz="1600" spc="-60">
                <a:solidFill>
                  <a:srgbClr val="1F252C"/>
                </a:solidFill>
                <a:latin typeface="Arial Black"/>
                <a:cs typeface="Arial Black"/>
              </a:rPr>
              <a:t>Build</a:t>
            </a:r>
            <a:r>
              <a:rPr dirty="0" sz="1600" spc="-95">
                <a:solidFill>
                  <a:srgbClr val="1F252C"/>
                </a:solidFill>
                <a:latin typeface="Arial Black"/>
                <a:cs typeface="Arial Black"/>
              </a:rPr>
              <a:t> </a:t>
            </a:r>
            <a:r>
              <a:rPr dirty="0" sz="1600" spc="-80">
                <a:solidFill>
                  <a:srgbClr val="1F252C"/>
                </a:solidFill>
                <a:latin typeface="Arial Black"/>
                <a:cs typeface="Arial Black"/>
              </a:rPr>
              <a:t>a</a:t>
            </a:r>
            <a:r>
              <a:rPr dirty="0" sz="1600" spc="-60">
                <a:solidFill>
                  <a:srgbClr val="1F252C"/>
                </a:solidFill>
                <a:latin typeface="Arial Black"/>
                <a:cs typeface="Arial Black"/>
              </a:rPr>
              <a:t> </a:t>
            </a:r>
            <a:r>
              <a:rPr dirty="0" sz="1600" spc="-55">
                <a:solidFill>
                  <a:srgbClr val="1F252C"/>
                </a:solidFill>
                <a:latin typeface="Arial Black"/>
                <a:cs typeface="Arial Black"/>
              </a:rPr>
              <a:t>Foundation</a:t>
            </a:r>
            <a:r>
              <a:rPr dirty="0" sz="1600" spc="-45">
                <a:solidFill>
                  <a:srgbClr val="1F252C"/>
                </a:solidFill>
                <a:latin typeface="Arial Black"/>
                <a:cs typeface="Arial Black"/>
              </a:rPr>
              <a:t> </a:t>
            </a:r>
            <a:r>
              <a:rPr dirty="0" sz="1600" spc="-40">
                <a:solidFill>
                  <a:srgbClr val="1F252C"/>
                </a:solidFill>
                <a:latin typeface="Arial Black"/>
                <a:cs typeface="Arial Black"/>
              </a:rPr>
              <a:t>First</a:t>
            </a:r>
            <a:endParaRPr sz="1600">
              <a:latin typeface="Arial Black"/>
              <a:cs typeface="Arial Black"/>
            </a:endParaRPr>
          </a:p>
        </p:txBody>
      </p:sp>
      <p:sp>
        <p:nvSpPr>
          <p:cNvPr id="26" name="object 26" descr=""/>
          <p:cNvSpPr txBox="1"/>
          <p:nvPr/>
        </p:nvSpPr>
        <p:spPr>
          <a:xfrm>
            <a:off x="7072545" y="4718049"/>
            <a:ext cx="4118186" cy="278553"/>
          </a:xfrm>
          <a:prstGeom prst="rect">
            <a:avLst/>
          </a:prstGeom>
        </p:spPr>
        <p:txBody>
          <a:bodyPr wrap="square" lIns="0" tIns="12700" rIns="0" bIns="0" rtlCol="0" vert="horz">
            <a:spAutoFit/>
          </a:bodyPr>
          <a:lstStyle/>
          <a:p>
            <a:pPr marL="12700">
              <a:lnSpc>
                <a:spcPct val="100000"/>
              </a:lnSpc>
              <a:spcBef>
                <a:spcPts val="100"/>
              </a:spcBef>
            </a:pPr>
            <a:r>
              <a:rPr dirty="0" sz="1600" spc="-95">
                <a:solidFill>
                  <a:srgbClr val="1F252C"/>
                </a:solidFill>
                <a:latin typeface="Arial Black"/>
                <a:cs typeface="Arial Black"/>
              </a:rPr>
              <a:t>Phase</a:t>
            </a:r>
            <a:r>
              <a:rPr dirty="0" sz="1600" spc="-20">
                <a:solidFill>
                  <a:srgbClr val="1F252C"/>
                </a:solidFill>
                <a:latin typeface="Arial Black"/>
                <a:cs typeface="Arial Black"/>
              </a:rPr>
              <a:t> </a:t>
            </a:r>
            <a:r>
              <a:rPr dirty="0" sz="1600" spc="-60">
                <a:solidFill>
                  <a:srgbClr val="1F252C"/>
                </a:solidFill>
                <a:latin typeface="Arial Black"/>
                <a:cs typeface="Arial Black"/>
              </a:rPr>
              <a:t>Improvements </a:t>
            </a:r>
            <a:r>
              <a:rPr dirty="0" sz="1600" spc="-70">
                <a:solidFill>
                  <a:srgbClr val="1F252C"/>
                </a:solidFill>
                <a:latin typeface="Arial Black"/>
                <a:cs typeface="Arial Black"/>
              </a:rPr>
              <a:t>over</a:t>
            </a:r>
            <a:r>
              <a:rPr dirty="0" sz="1600" spc="-5">
                <a:solidFill>
                  <a:srgbClr val="1F252C"/>
                </a:solidFill>
                <a:latin typeface="Arial Black"/>
                <a:cs typeface="Arial Black"/>
              </a:rPr>
              <a:t> </a:t>
            </a:r>
            <a:r>
              <a:rPr dirty="0" sz="1600" spc="-85">
                <a:solidFill>
                  <a:srgbClr val="1F252C"/>
                </a:solidFill>
                <a:latin typeface="Arial Black"/>
                <a:cs typeface="Arial Black"/>
              </a:rPr>
              <a:t>Several</a:t>
            </a:r>
            <a:r>
              <a:rPr dirty="0" sz="1600" spc="-55">
                <a:solidFill>
                  <a:srgbClr val="1F252C"/>
                </a:solidFill>
                <a:latin typeface="Arial Black"/>
                <a:cs typeface="Arial Black"/>
              </a:rPr>
              <a:t> </a:t>
            </a:r>
            <a:r>
              <a:rPr dirty="0" sz="1600" spc="-60">
                <a:solidFill>
                  <a:srgbClr val="1F252C"/>
                </a:solidFill>
                <a:latin typeface="Arial Black"/>
                <a:cs typeface="Arial Black"/>
              </a:rPr>
              <a:t>Years</a:t>
            </a:r>
            <a:endParaRPr sz="1600">
              <a:latin typeface="Arial Black"/>
              <a:cs typeface="Arial Black"/>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6014720" y="4714218"/>
            <a:ext cx="4157133" cy="706120"/>
          </a:xfrm>
          <a:prstGeom prst="rect">
            <a:avLst/>
          </a:prstGeom>
        </p:spPr>
        <p:txBody>
          <a:bodyPr wrap="square" lIns="0" tIns="13970" rIns="0" bIns="0" rtlCol="0" vert="horz">
            <a:spAutoFit/>
          </a:bodyPr>
          <a:lstStyle/>
          <a:p>
            <a:pPr>
              <a:lnSpc>
                <a:spcPct val="99600"/>
              </a:lnSpc>
              <a:spcBef>
                <a:spcPts val="110"/>
              </a:spcBef>
            </a:pPr>
            <a:r>
              <a:rPr dirty="0" sz="1466" spc="-35">
                <a:solidFill>
                  <a:srgbClr val="1F252C"/>
                </a:solidFill>
                <a:latin typeface="Lucida Sans"/>
                <a:cs typeface="Lucida Sans"/>
              </a:rPr>
              <a:t>CREDITS:</a:t>
            </a:r>
            <a:r>
              <a:rPr dirty="0" sz="1466" spc="-90">
                <a:solidFill>
                  <a:srgbClr val="1F252C"/>
                </a:solidFill>
                <a:latin typeface="Lucida Sans"/>
                <a:cs typeface="Lucida Sans"/>
              </a:rPr>
              <a:t> </a:t>
            </a:r>
            <a:r>
              <a:rPr dirty="0" sz="1466" spc="-45">
                <a:solidFill>
                  <a:srgbClr val="1F252C"/>
                </a:solidFill>
                <a:latin typeface="Lucida Sans"/>
                <a:cs typeface="Lucida Sans"/>
              </a:rPr>
              <a:t>This</a:t>
            </a:r>
            <a:r>
              <a:rPr dirty="0" sz="1466" spc="-20">
                <a:solidFill>
                  <a:srgbClr val="1F252C"/>
                </a:solidFill>
                <a:latin typeface="Lucida Sans"/>
                <a:cs typeface="Lucida Sans"/>
              </a:rPr>
              <a:t> </a:t>
            </a:r>
            <a:r>
              <a:rPr dirty="0" sz="1466" spc="-25">
                <a:solidFill>
                  <a:srgbClr val="1F252C"/>
                </a:solidFill>
                <a:latin typeface="Lucida Sans"/>
                <a:cs typeface="Lucida Sans"/>
              </a:rPr>
              <a:t>presentation</a:t>
            </a:r>
            <a:r>
              <a:rPr dirty="0" sz="1466" spc="-30">
                <a:solidFill>
                  <a:srgbClr val="1F252C"/>
                </a:solidFill>
                <a:latin typeface="Lucida Sans"/>
                <a:cs typeface="Lucida Sans"/>
              </a:rPr>
              <a:t> </a:t>
            </a:r>
            <a:r>
              <a:rPr dirty="0" sz="1466" spc="-20">
                <a:solidFill>
                  <a:srgbClr val="1F252C"/>
                </a:solidFill>
                <a:latin typeface="Lucida Sans"/>
                <a:cs typeface="Lucida Sans"/>
              </a:rPr>
              <a:t>template</a:t>
            </a:r>
            <a:r>
              <a:rPr dirty="0" sz="1466" spc="-40">
                <a:solidFill>
                  <a:srgbClr val="1F252C"/>
                </a:solidFill>
                <a:latin typeface="Lucida Sans"/>
                <a:cs typeface="Lucida Sans"/>
              </a:rPr>
              <a:t> </a:t>
            </a:r>
            <a:r>
              <a:rPr dirty="0" sz="1466" spc="-25">
                <a:solidFill>
                  <a:srgbClr val="1F252C"/>
                </a:solidFill>
                <a:latin typeface="Lucida Sans"/>
                <a:cs typeface="Lucida Sans"/>
              </a:rPr>
              <a:t>was </a:t>
            </a:r>
            <a:r>
              <a:rPr dirty="0" sz="1466" spc="-10">
                <a:solidFill>
                  <a:srgbClr val="1F252C"/>
                </a:solidFill>
                <a:latin typeface="Lucida Sans"/>
                <a:cs typeface="Lucida Sans"/>
              </a:rPr>
              <a:t>created</a:t>
            </a:r>
            <a:r>
              <a:rPr dirty="0" sz="1466" spc="-40">
                <a:solidFill>
                  <a:srgbClr val="1F252C"/>
                </a:solidFill>
                <a:latin typeface="Lucida Sans"/>
                <a:cs typeface="Lucida Sans"/>
              </a:rPr>
              <a:t> </a:t>
            </a:r>
            <a:r>
              <a:rPr dirty="0" sz="1466" spc="-25">
                <a:solidFill>
                  <a:srgbClr val="1F252C"/>
                </a:solidFill>
                <a:latin typeface="Lucida Sans"/>
                <a:cs typeface="Lucida Sans"/>
              </a:rPr>
              <a:t>by</a:t>
            </a:r>
            <a:r>
              <a:rPr dirty="0" sz="1466" spc="-90">
                <a:solidFill>
                  <a:srgbClr val="1F252C"/>
                </a:solidFill>
                <a:latin typeface="Lucida Sans"/>
                <a:cs typeface="Lucida Sans"/>
              </a:rPr>
              <a:t> </a:t>
            </a:r>
            <a:r>
              <a:rPr dirty="0" sz="1466" spc="-90">
                <a:solidFill>
                  <a:srgbClr val="1F252C"/>
                </a:solidFill>
                <a:latin typeface="Arial Black"/>
                <a:cs typeface="Arial Black"/>
                <a:hlinkClick r:id="rcId2c5d0e3da05f41ed"/>
              </a:rPr>
              <a:t>Slidesgo</a:t>
            </a:r>
            <a:r>
              <a:rPr dirty="0" sz="1466" spc="-90">
                <a:solidFill>
                  <a:srgbClr val="1F252C"/>
                </a:solidFill>
                <a:latin typeface="Lucida Sans"/>
                <a:cs typeface="Lucida Sans"/>
              </a:rPr>
              <a:t>,</a:t>
            </a:r>
            <a:r>
              <a:rPr dirty="0" sz="1466">
                <a:solidFill>
                  <a:srgbClr val="1F252C"/>
                </a:solidFill>
                <a:latin typeface="Lucida Sans"/>
                <a:cs typeface="Lucida Sans"/>
              </a:rPr>
              <a:t> </a:t>
            </a:r>
            <a:r>
              <a:rPr dirty="0" sz="1466" spc="-45">
                <a:solidFill>
                  <a:srgbClr val="1F252C"/>
                </a:solidFill>
                <a:latin typeface="Lucida Sans"/>
                <a:cs typeface="Lucida Sans"/>
              </a:rPr>
              <a:t>including</a:t>
            </a:r>
            <a:r>
              <a:rPr dirty="0" sz="1466" spc="-125">
                <a:solidFill>
                  <a:srgbClr val="1F252C"/>
                </a:solidFill>
                <a:latin typeface="Lucida Sans"/>
                <a:cs typeface="Lucida Sans"/>
              </a:rPr>
              <a:t> </a:t>
            </a:r>
            <a:r>
              <a:rPr dirty="0" sz="1466" spc="-25">
                <a:solidFill>
                  <a:srgbClr val="1F252C"/>
                </a:solidFill>
                <a:latin typeface="Lucida Sans"/>
                <a:cs typeface="Lucida Sans"/>
              </a:rPr>
              <a:t>icons</a:t>
            </a:r>
            <a:r>
              <a:rPr dirty="0" sz="1466" spc="-40">
                <a:solidFill>
                  <a:srgbClr val="1F252C"/>
                </a:solidFill>
                <a:latin typeface="Lucida Sans"/>
                <a:cs typeface="Lucida Sans"/>
              </a:rPr>
              <a:t> </a:t>
            </a:r>
            <a:r>
              <a:rPr dirty="0" sz="1466" spc="-25">
                <a:solidFill>
                  <a:srgbClr val="1F252C"/>
                </a:solidFill>
                <a:latin typeface="Lucida Sans"/>
                <a:cs typeface="Lucida Sans"/>
              </a:rPr>
              <a:t>by</a:t>
            </a:r>
            <a:r>
              <a:rPr dirty="0" sz="1466" spc="-70">
                <a:solidFill>
                  <a:srgbClr val="1F252C"/>
                </a:solidFill>
                <a:latin typeface="Lucida Sans"/>
                <a:cs typeface="Lucida Sans"/>
              </a:rPr>
              <a:t> </a:t>
            </a:r>
            <a:r>
              <a:rPr dirty="0" sz="1466" spc="-50">
                <a:solidFill>
                  <a:srgbClr val="1F252C"/>
                </a:solidFill>
                <a:latin typeface="Arial Black"/>
                <a:cs typeface="Arial Black"/>
                <a:hlinkClick r:id="rcId8cbb731ccf8947c9"/>
              </a:rPr>
              <a:t>Flaticon</a:t>
            </a:r>
            <a:r>
              <a:rPr dirty="0" sz="1466" spc="-50">
                <a:solidFill>
                  <a:srgbClr val="1F252C"/>
                </a:solidFill>
                <a:latin typeface="Arial Black"/>
                <a:cs typeface="Arial Black"/>
              </a:rPr>
              <a:t> </a:t>
            </a:r>
            <a:r>
              <a:rPr dirty="0" sz="1466" spc="-10">
                <a:solidFill>
                  <a:srgbClr val="1F252C"/>
                </a:solidFill>
                <a:latin typeface="Lucida Sans"/>
                <a:cs typeface="Lucida Sans"/>
              </a:rPr>
              <a:t>and</a:t>
            </a:r>
            <a:r>
              <a:rPr dirty="0" sz="1466" spc="-55">
                <a:solidFill>
                  <a:srgbClr val="1F252C"/>
                </a:solidFill>
                <a:latin typeface="Lucida Sans"/>
                <a:cs typeface="Lucida Sans"/>
              </a:rPr>
              <a:t> </a:t>
            </a:r>
            <a:r>
              <a:rPr dirty="0" sz="1466" spc="-40">
                <a:solidFill>
                  <a:srgbClr val="1F252C"/>
                </a:solidFill>
                <a:latin typeface="Lucida Sans"/>
                <a:cs typeface="Lucida Sans"/>
              </a:rPr>
              <a:t>infographics</a:t>
            </a:r>
            <a:r>
              <a:rPr dirty="0" sz="1466" spc="-55">
                <a:solidFill>
                  <a:srgbClr val="1F252C"/>
                </a:solidFill>
                <a:latin typeface="Lucida Sans"/>
                <a:cs typeface="Lucida Sans"/>
              </a:rPr>
              <a:t> </a:t>
            </a:r>
            <a:r>
              <a:rPr dirty="0" sz="1466" spc="50">
                <a:solidFill>
                  <a:srgbClr val="1F252C"/>
                </a:solidFill>
                <a:latin typeface="Lucida Sans"/>
                <a:cs typeface="Lucida Sans"/>
              </a:rPr>
              <a:t>&amp;</a:t>
            </a:r>
            <a:r>
              <a:rPr dirty="0" sz="1466" spc="-40">
                <a:solidFill>
                  <a:srgbClr val="1F252C"/>
                </a:solidFill>
                <a:latin typeface="Lucida Sans"/>
                <a:cs typeface="Lucida Sans"/>
              </a:rPr>
              <a:t> images</a:t>
            </a:r>
            <a:r>
              <a:rPr dirty="0" sz="1466" spc="-55">
                <a:solidFill>
                  <a:srgbClr val="1F252C"/>
                </a:solidFill>
                <a:latin typeface="Lucida Sans"/>
                <a:cs typeface="Lucida Sans"/>
              </a:rPr>
              <a:t> </a:t>
            </a:r>
            <a:r>
              <a:rPr dirty="0" sz="1466">
                <a:solidFill>
                  <a:srgbClr val="1F252C"/>
                </a:solidFill>
                <a:latin typeface="Lucida Sans"/>
                <a:cs typeface="Lucida Sans"/>
              </a:rPr>
              <a:t>by</a:t>
            </a:r>
            <a:r>
              <a:rPr dirty="0" sz="1466" spc="-35">
                <a:solidFill>
                  <a:srgbClr val="1F252C"/>
                </a:solidFill>
                <a:latin typeface="Lucida Sans"/>
                <a:cs typeface="Lucida Sans"/>
              </a:rPr>
              <a:t> </a:t>
            </a:r>
            <a:r>
              <a:rPr dirty="0" sz="1466" spc="-10">
                <a:solidFill>
                  <a:srgbClr val="1F252C"/>
                </a:solidFill>
                <a:latin typeface="Arial Black"/>
                <a:cs typeface="Arial Black"/>
                <a:hlinkClick r:id="rcIdd9e8d3de58674609"/>
              </a:rPr>
              <a:t>Freepik</a:t>
            </a:r>
            <a:endParaRPr sz="1466">
              <a:latin typeface="Arial Black"/>
              <a:cs typeface="Arial Black"/>
            </a:endParaRPr>
          </a:p>
        </p:txBody>
      </p:sp>
      <p:sp>
        <p:nvSpPr>
          <p:cNvPr id="3" name="object 3"/>
          <p:cNvSpPr txBox="1">
            <a:spLocks noGrp="1"/>
          </p:cNvSpPr>
          <p:nvPr>
            <p:ph type="title"/>
          </p:nvPr>
        </p:nvSpPr>
        <p:spPr>
          <a:xfrm>
            <a:off x="5997786" y="864361"/>
            <a:ext cx="4679526" cy="1056640"/>
          </a:xfrm>
          <a:prstGeom prst="rect"/>
        </p:spPr>
        <p:txBody>
          <a:bodyPr wrap="square" lIns="0" tIns="16510" rIns="0" bIns="0" rtlCol="0" vert="horz">
            <a:spAutoFit/>
          </a:bodyPr>
          <a:lstStyle/>
          <a:p>
            <a:pPr marL="12700">
              <a:lnSpc>
                <a:spcPct val="100000"/>
              </a:lnSpc>
              <a:spcBef>
                <a:spcPts val="130"/>
              </a:spcBef>
            </a:pPr>
            <a:r>
              <a:rPr dirty="0" sz="6666" spc="60"/>
              <a:t>Questions?</a:t>
            </a:r>
            <a:endParaRPr sz="6666"/>
          </a:p>
        </p:txBody>
      </p:sp>
      <p:sp>
        <p:nvSpPr>
          <p:cNvPr id="4" name="object 4" descr=""/>
          <p:cNvSpPr/>
          <p:nvPr/>
        </p:nvSpPr>
        <p:spPr>
          <a:xfrm>
            <a:off x="5886534" y="6153149"/>
            <a:ext cx="5352626" cy="0"/>
          </a:xfrm>
          <a:custGeom>
            <a:avLst/>
            <a:gdLst/>
            <a:ahLst/>
            <a:cxnLst/>
            <a:rect l="l" t="t" r="r" b="b"/>
            <a:pathLst>
              <a:path w="4014470" h="0">
                <a:moveTo>
                  <a:pt x="0" y="0"/>
                </a:moveTo>
                <a:lnTo>
                  <a:pt x="4013962" y="0"/>
                </a:lnTo>
              </a:path>
            </a:pathLst>
          </a:custGeom>
          <a:ln w="9525">
            <a:solidFill>
              <a:srgbClr val="1F252C"/>
            </a:solidFill>
          </a:ln>
        </p:spPr>
        <p:txBody>
          <a:bodyPr wrap="square" lIns="0" tIns="0" rIns="0" bIns="0" rtlCol="0"/>
          <a:lstStyle/>
          <a:p/>
        </p:txBody>
      </p:sp>
      <p:sp>
        <p:nvSpPr>
          <p:cNvPr id="5" name="object 5" descr=""/>
          <p:cNvSpPr/>
          <p:nvPr/>
        </p:nvSpPr>
        <p:spPr>
          <a:xfrm>
            <a:off x="5880100" y="711200"/>
            <a:ext cx="5352626" cy="0"/>
          </a:xfrm>
          <a:custGeom>
            <a:avLst/>
            <a:gdLst/>
            <a:ahLst/>
            <a:cxnLst/>
            <a:rect l="l" t="t" r="r" b="b"/>
            <a:pathLst>
              <a:path w="4014470" h="0">
                <a:moveTo>
                  <a:pt x="0" y="0"/>
                </a:moveTo>
                <a:lnTo>
                  <a:pt x="4013961" y="0"/>
                </a:lnTo>
              </a:path>
            </a:pathLst>
          </a:custGeom>
          <a:ln w="19050">
            <a:solidFill>
              <a:srgbClr val="1F252C"/>
            </a:solidFill>
          </a:ln>
        </p:spPr>
        <p:txBody>
          <a:bodyPr wrap="square" lIns="0" tIns="0" rIns="0" bIns="0" rtlCol="0"/>
          <a:lstStyle/>
          <a:p/>
        </p:txBody>
      </p:sp>
      <p:sp>
        <p:nvSpPr>
          <p:cNvPr id="6" name="object 6" descr=""/>
          <p:cNvSpPr/>
          <p:nvPr/>
        </p:nvSpPr>
        <p:spPr>
          <a:xfrm>
            <a:off x="5880100" y="2209800"/>
            <a:ext cx="5352626" cy="0"/>
          </a:xfrm>
          <a:custGeom>
            <a:avLst/>
            <a:gdLst/>
            <a:ahLst/>
            <a:cxnLst/>
            <a:rect l="l" t="t" r="r" b="b"/>
            <a:pathLst>
              <a:path w="4014470" h="0">
                <a:moveTo>
                  <a:pt x="0" y="0"/>
                </a:moveTo>
                <a:lnTo>
                  <a:pt x="4013961" y="0"/>
                </a:lnTo>
              </a:path>
            </a:pathLst>
          </a:custGeom>
          <a:ln w="19050">
            <a:solidFill>
              <a:srgbClr val="1F252C"/>
            </a:solidFill>
          </a:ln>
        </p:spPr>
        <p:txBody>
          <a:bodyPr wrap="square" lIns="0" tIns="0" rIns="0" bIns="0" rtlCol="0"/>
          <a:lstStyle/>
          <a:p/>
        </p:txBody>
      </p:sp>
      <p:sp>
        <p:nvSpPr>
          <p:cNvPr id="7" name="object 7" descr=""/>
          <p:cNvSpPr/>
          <p:nvPr/>
        </p:nvSpPr>
        <p:spPr>
          <a:xfrm>
            <a:off x="5880100" y="4533900"/>
            <a:ext cx="4559300" cy="1092200"/>
          </a:xfrm>
          <a:custGeom>
            <a:avLst/>
            <a:gdLst/>
            <a:ahLst/>
            <a:cxnLst/>
            <a:rect l="l" t="t" r="r" b="b"/>
            <a:pathLst>
              <a:path w="3419475" h="819150">
                <a:moveTo>
                  <a:pt x="3419475" y="0"/>
                </a:moveTo>
                <a:lnTo>
                  <a:pt x="0" y="0"/>
                </a:lnTo>
                <a:lnTo>
                  <a:pt x="0" y="819150"/>
                </a:lnTo>
                <a:lnTo>
                  <a:pt x="3419475" y="819150"/>
                </a:lnTo>
                <a:lnTo>
                  <a:pt x="3419475" y="0"/>
                </a:lnTo>
                <a:close/>
              </a:path>
            </a:pathLst>
          </a:custGeom>
          <a:solidFill>
            <a:srgbClr val="FFFFFF"/>
          </a:solidFill>
        </p:spPr>
        <p:txBody>
          <a:bodyPr wrap="square" lIns="0" tIns="0" rIns="0" bIns="0" rtlCol="0"/>
          <a:lstStyle/>
          <a:p/>
        </p:txBody>
      </p:sp>
      <p:sp>
        <p:nvSpPr>
          <p:cNvPr id="8" name="object 8" descr=""/>
          <p:cNvSpPr txBox="1"/>
          <p:nvPr/>
        </p:nvSpPr>
        <p:spPr>
          <a:xfrm>
            <a:off x="6207420" y="3026833"/>
            <a:ext cx="5249333" cy="1142153"/>
          </a:xfrm>
          <a:prstGeom prst="rect">
            <a:avLst/>
          </a:prstGeom>
        </p:spPr>
        <p:txBody>
          <a:bodyPr wrap="square" lIns="0" tIns="13335" rIns="0" bIns="0" rtlCol="0" vert="horz">
            <a:spAutoFit/>
          </a:bodyPr>
          <a:lstStyle/>
          <a:p>
            <a:pPr marL="12700">
              <a:lnSpc>
                <a:spcPct val="100000"/>
              </a:lnSpc>
              <a:spcBef>
                <a:spcPts val="105"/>
              </a:spcBef>
            </a:pPr>
            <a:r>
              <a:rPr dirty="0" sz="2400" b="1">
                <a:solidFill>
                  <a:srgbClr val="1F252C"/>
                </a:solidFill>
                <a:latin typeface="Arial"/>
                <a:cs typeface="Arial"/>
              </a:rPr>
              <a:t>Leanna</a:t>
            </a:r>
            <a:r>
              <a:rPr dirty="0" sz="2400" spc="-5" b="1">
                <a:solidFill>
                  <a:srgbClr val="1F252C"/>
                </a:solidFill>
                <a:latin typeface="Arial"/>
                <a:cs typeface="Arial"/>
              </a:rPr>
              <a:t> </a:t>
            </a:r>
            <a:r>
              <a:rPr dirty="0" sz="2400" spc="-10" b="1">
                <a:solidFill>
                  <a:srgbClr val="1F252C"/>
                </a:solidFill>
                <a:latin typeface="Arial"/>
                <a:cs typeface="Arial"/>
              </a:rPr>
              <a:t>Molnar</a:t>
            </a:r>
            <a:endParaRPr sz="2400">
              <a:latin typeface="Arial"/>
              <a:cs typeface="Arial"/>
            </a:endParaRPr>
          </a:p>
          <a:p>
            <a:pPr marL="12700">
              <a:lnSpc>
                <a:spcPct val="100000"/>
              </a:lnSpc>
              <a:spcBef>
                <a:spcPts val="120"/>
              </a:spcBef>
            </a:pPr>
            <a:r>
              <a:rPr dirty="0" sz="2066">
                <a:solidFill>
                  <a:srgbClr val="1F252C"/>
                </a:solidFill>
                <a:latin typeface="Arial"/>
                <a:cs typeface="Arial"/>
              </a:rPr>
              <a:t>Emergency</a:t>
            </a:r>
            <a:r>
              <a:rPr dirty="0" sz="2066" spc="225">
                <a:solidFill>
                  <a:srgbClr val="1F252C"/>
                </a:solidFill>
                <a:latin typeface="Arial"/>
                <a:cs typeface="Arial"/>
              </a:rPr>
              <a:t> </a:t>
            </a:r>
            <a:r>
              <a:rPr dirty="0" sz="2066">
                <a:solidFill>
                  <a:srgbClr val="1F252C"/>
                </a:solidFill>
                <a:latin typeface="Arial"/>
                <a:cs typeface="Arial"/>
              </a:rPr>
              <a:t>Management</a:t>
            </a:r>
            <a:r>
              <a:rPr dirty="0" sz="2066" spc="195">
                <a:solidFill>
                  <a:srgbClr val="1F252C"/>
                </a:solidFill>
                <a:latin typeface="Arial"/>
                <a:cs typeface="Arial"/>
              </a:rPr>
              <a:t> </a:t>
            </a:r>
            <a:r>
              <a:rPr dirty="0" sz="2066" spc="-10">
                <a:solidFill>
                  <a:srgbClr val="1F252C"/>
                </a:solidFill>
                <a:latin typeface="Arial"/>
                <a:cs typeface="Arial"/>
              </a:rPr>
              <a:t>Analyst</a:t>
            </a:r>
            <a:endParaRPr sz="2066">
              <a:latin typeface="Arial"/>
              <a:cs typeface="Arial"/>
            </a:endParaRPr>
          </a:p>
          <a:p>
            <a:pPr marL="909955">
              <a:lnSpc>
                <a:spcPct val="100000"/>
              </a:lnSpc>
              <a:spcBef>
                <a:spcPts val="595"/>
              </a:spcBef>
            </a:pPr>
            <a:r>
              <a:rPr dirty="0" sz="2000">
                <a:solidFill>
                  <a:srgbClr val="1F252C"/>
                </a:solidFill>
                <a:latin typeface="Arial"/>
                <a:cs typeface="Arial"/>
              </a:rPr>
              <a:t>E:</a:t>
            </a:r>
            <a:r>
              <a:rPr dirty="0" sz="2000" spc="-15">
                <a:solidFill>
                  <a:srgbClr val="1F252C"/>
                </a:solidFill>
                <a:latin typeface="Arial"/>
                <a:cs typeface="Arial"/>
              </a:rPr>
              <a:t> </a:t>
            </a:r>
            <a:r>
              <a:rPr dirty="0" sz="2000" spc="-10">
                <a:solidFill>
                  <a:srgbClr val="1F252C"/>
                </a:solidFill>
                <a:latin typeface="Arial"/>
                <a:cs typeface="Arial"/>
                <a:hlinkClick r:id="rcId2fa31ddb0ac945ea"/>
              </a:rPr>
              <a:t>Leanna.Molnar@nyulangone.org</a:t>
            </a:r>
            <a:endParaRPr sz="2000">
              <a:latin typeface="Arial"/>
              <a:cs typeface="Arial"/>
            </a:endParaRPr>
          </a:p>
        </p:txBody>
      </p:sp>
      <p:pic>
        <p:nvPicPr>
          <p:cNvPr id="9" name="object 9" descr=""/>
          <p:cNvPicPr/>
          <p:nvPr/>
        </p:nvPicPr>
        <p:blipFill>
          <a:blip r:embed="R0bcd48d428244ba8" cstate="print"/>
          <a:stretch>
            <a:fillRect/>
          </a:stretch>
        </p:blipFill>
        <p:spPr>
          <a:xfrm>
            <a:off x="0" y="0"/>
            <a:ext cx="5753100" cy="6146800"/>
          </a:xfrm>
          <a:prstGeom prst="rect">
            <a:avLst/>
          </a:prstGeom>
        </p:spPr>
      </p:pic>
      <p:pic>
        <p:nvPicPr>
          <p:cNvPr id="10" name="object 10" descr=""/>
          <p:cNvPicPr/>
          <p:nvPr/>
        </p:nvPicPr>
        <p:blipFill>
          <a:blip r:embed="R120e1a8a4e454a23" cstate="print"/>
          <a:stretch>
            <a:fillRect/>
          </a:stretch>
        </p:blipFill>
        <p:spPr>
          <a:xfrm>
            <a:off x="150957" y="6266301"/>
            <a:ext cx="1056982" cy="446793"/>
          </a:xfrm>
          <a:prstGeom prst="rect">
            <a:avLst/>
          </a:prstGeom>
        </p:spPr>
      </p:pic>
      <p:sp>
        <p:nvSpPr>
          <p:cNvPr id="11" name="object 11" descr=""/>
          <p:cNvSpPr txBox="1"/>
          <p:nvPr/>
        </p:nvSpPr>
        <p:spPr>
          <a:xfrm>
            <a:off x="6479538" y="5542278"/>
            <a:ext cx="4664286" cy="520700"/>
          </a:xfrm>
          <a:prstGeom prst="rect">
            <a:avLst/>
          </a:prstGeom>
        </p:spPr>
        <p:txBody>
          <a:bodyPr wrap="square" lIns="0" tIns="12700" rIns="0" bIns="0" rtlCol="0" vert="horz">
            <a:spAutoFit/>
          </a:bodyPr>
          <a:lstStyle/>
          <a:p>
            <a:pPr marL="12700">
              <a:lnSpc>
                <a:spcPts val="1435"/>
              </a:lnSpc>
              <a:spcBef>
                <a:spcPts val="100"/>
              </a:spcBef>
            </a:pPr>
            <a:r>
              <a:rPr dirty="0" sz="1600">
                <a:solidFill>
                  <a:srgbClr val="1F252C"/>
                </a:solidFill>
                <a:latin typeface="Arial"/>
                <a:cs typeface="Arial"/>
              </a:rPr>
              <a:t>Emergency</a:t>
            </a:r>
            <a:r>
              <a:rPr dirty="0" sz="1600" spc="-70">
                <a:solidFill>
                  <a:srgbClr val="1F252C"/>
                </a:solidFill>
                <a:latin typeface="Arial"/>
                <a:cs typeface="Arial"/>
              </a:rPr>
              <a:t> </a:t>
            </a:r>
            <a:r>
              <a:rPr dirty="0" sz="1600">
                <a:solidFill>
                  <a:srgbClr val="1F252C"/>
                </a:solidFill>
                <a:latin typeface="Arial"/>
                <a:cs typeface="Arial"/>
              </a:rPr>
              <a:t>Management</a:t>
            </a:r>
            <a:r>
              <a:rPr dirty="0" sz="1600" spc="-25">
                <a:solidFill>
                  <a:srgbClr val="1F252C"/>
                </a:solidFill>
                <a:latin typeface="Arial"/>
                <a:cs typeface="Arial"/>
              </a:rPr>
              <a:t> </a:t>
            </a:r>
            <a:r>
              <a:rPr dirty="0" sz="1600">
                <a:solidFill>
                  <a:srgbClr val="1F252C"/>
                </a:solidFill>
                <a:latin typeface="Arial"/>
                <a:cs typeface="Arial"/>
              </a:rPr>
              <a:t>and</a:t>
            </a:r>
            <a:r>
              <a:rPr dirty="0" sz="1600" spc="10">
                <a:solidFill>
                  <a:srgbClr val="1F252C"/>
                </a:solidFill>
                <a:latin typeface="Arial"/>
                <a:cs typeface="Arial"/>
              </a:rPr>
              <a:t> </a:t>
            </a:r>
            <a:r>
              <a:rPr dirty="0" sz="1600" spc="-10">
                <a:solidFill>
                  <a:srgbClr val="1F252C"/>
                </a:solidFill>
                <a:latin typeface="Arial"/>
                <a:cs typeface="Arial"/>
              </a:rPr>
              <a:t>Enterprise</a:t>
            </a:r>
            <a:r>
              <a:rPr dirty="0" sz="1600" spc="-60">
                <a:solidFill>
                  <a:srgbClr val="1F252C"/>
                </a:solidFill>
                <a:latin typeface="Arial"/>
                <a:cs typeface="Arial"/>
              </a:rPr>
              <a:t> </a:t>
            </a:r>
            <a:r>
              <a:rPr dirty="0" sz="1600" spc="-10">
                <a:solidFill>
                  <a:srgbClr val="1F252C"/>
                </a:solidFill>
                <a:latin typeface="Arial"/>
                <a:cs typeface="Arial"/>
              </a:rPr>
              <a:t>Resilience</a:t>
            </a:r>
            <a:endParaRPr sz="1600">
              <a:latin typeface="Arial"/>
              <a:cs typeface="Arial"/>
            </a:endParaRPr>
          </a:p>
          <a:p>
            <a:pPr marL="2049780">
              <a:lnSpc>
                <a:spcPts val="1435"/>
              </a:lnSpc>
            </a:pPr>
            <a:r>
              <a:rPr dirty="0" sz="1600">
                <a:solidFill>
                  <a:srgbClr val="1F252C"/>
                </a:solidFill>
                <a:latin typeface="Arial"/>
                <a:cs typeface="Arial"/>
              </a:rPr>
              <a:t>NYU</a:t>
            </a:r>
            <a:r>
              <a:rPr dirty="0" sz="1600" spc="-55">
                <a:solidFill>
                  <a:srgbClr val="1F252C"/>
                </a:solidFill>
                <a:latin typeface="Arial"/>
                <a:cs typeface="Arial"/>
              </a:rPr>
              <a:t> </a:t>
            </a:r>
            <a:r>
              <a:rPr dirty="0" sz="1600">
                <a:solidFill>
                  <a:srgbClr val="1F252C"/>
                </a:solidFill>
                <a:latin typeface="Arial"/>
                <a:cs typeface="Arial"/>
              </a:rPr>
              <a:t>Langone</a:t>
            </a:r>
            <a:r>
              <a:rPr dirty="0" sz="1600" spc="-5">
                <a:solidFill>
                  <a:srgbClr val="1F252C"/>
                </a:solidFill>
                <a:latin typeface="Arial"/>
                <a:cs typeface="Arial"/>
              </a:rPr>
              <a:t> </a:t>
            </a:r>
            <a:r>
              <a:rPr dirty="0" sz="1600" spc="-10">
                <a:solidFill>
                  <a:srgbClr val="1F252C"/>
                </a:solidFill>
                <a:latin typeface="Arial"/>
                <a:cs typeface="Arial"/>
              </a:rPr>
              <a:t>Health</a:t>
            </a:r>
            <a:endParaRPr sz="1600">
              <a:latin typeface="Arial"/>
              <a:cs typeface="Arial"/>
            </a:endParaRPr>
          </a:p>
        </p:txBody>
      </p:sp>
      <p:sp>
        <p:nvSpPr>
          <p:cNvPr id="12" name="object 12" descr=""/>
          <p:cNvSpPr txBox="1"/>
          <p:nvPr/>
        </p:nvSpPr>
        <p:spPr>
          <a:xfrm>
            <a:off x="11560386" y="6220073"/>
            <a:ext cx="300566" cy="315805"/>
          </a:xfrm>
          <a:prstGeom prst="rect">
            <a:avLst/>
          </a:prstGeom>
        </p:spPr>
        <p:txBody>
          <a:bodyPr wrap="square" lIns="0" tIns="14604" rIns="0" bIns="0" rtlCol="0" vert="horz">
            <a:spAutoFit/>
          </a:bodyPr>
          <a:lstStyle/>
          <a:p>
            <a:pPr marL="12700">
              <a:lnSpc>
                <a:spcPct val="100000"/>
              </a:lnSpc>
              <a:spcBef>
                <a:spcPts val="114"/>
              </a:spcBef>
            </a:pPr>
            <a:r>
              <a:rPr dirty="0" sz="1666" spc="55" b="1">
                <a:solidFill>
                  <a:srgbClr val="1F252C"/>
                </a:solidFill>
                <a:latin typeface="Century Gothic"/>
                <a:cs typeface="Century Gothic"/>
              </a:rPr>
              <a:t>70</a:t>
            </a:r>
            <a:endParaRPr sz="1666">
              <a:latin typeface="Century Gothic"/>
              <a:cs typeface="Century Gothic"/>
            </a:endParaRPr>
          </a:p>
        </p:txBody>
      </p:sp>
      <p:sp>
        <p:nvSpPr>
          <p:cNvPr id="13" name="object 13"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7D760-1A87-D8B1-4A7C-53451511D5A1}"/>
              </a:ext>
            </a:extLst>
          </p:cNvPr>
          <p:cNvSpPr>
            <a:spLocks noGrp="1"/>
          </p:cNvSpPr>
          <p:nvPr>
            <p:ph type="title"/>
          </p:nvPr>
        </p:nvSpPr>
        <p:spPr/>
        <p:txBody>
          <a:bodyPr/>
          <a:lstStyle/>
          <a:p>
            <a:r>
              <a:rPr lang="en-US" dirty="0"/>
              <a:t>Call to Action </a:t>
            </a:r>
          </a:p>
        </p:txBody>
      </p:sp>
      <p:pic>
        <p:nvPicPr>
          <p:cNvPr id="5" name="Picture 4">
            <a:extLst>
              <a:ext uri="{FF2B5EF4-FFF2-40B4-BE49-F238E27FC236}">
                <a16:creationId xmlns:a16="http://schemas.microsoft.com/office/drawing/2014/main" id="{F97C6398-E233-4BAE-E965-55BB5254B761}"/>
              </a:ext>
            </a:extLst>
          </p:cNvPr>
          <p:cNvPicPr>
            <a:picLocks noChangeAspect="1"/>
          </p:cNvPicPr>
          <p:nvPr/>
        </p:nvPicPr>
        <p:blipFill>
          <a:blip r:embed="R10c671005fae43a5"/>
          <a:stretch>
            <a:fillRect/>
          </a:stretch>
        </p:blipFill>
        <p:spPr>
          <a:xfrm>
            <a:off x="2251817" y="1970519"/>
            <a:ext cx="1135878" cy="1135878"/>
          </a:xfrm>
          <a:prstGeom prst="rect">
            <a:avLst/>
          </a:prstGeom>
        </p:spPr>
      </p:pic>
      <p:pic>
        <p:nvPicPr>
          <p:cNvPr id="7" name="Picture 6">
            <a:extLst>
              <a:ext uri="{FF2B5EF4-FFF2-40B4-BE49-F238E27FC236}">
                <a16:creationId xmlns:a16="http://schemas.microsoft.com/office/drawing/2014/main" id="{D460845D-DAF7-8808-7D6E-692BB85869C4}"/>
              </a:ext>
            </a:extLst>
          </p:cNvPr>
          <p:cNvPicPr>
            <a:picLocks noChangeAspect="1"/>
          </p:cNvPicPr>
          <p:nvPr/>
        </p:nvPicPr>
        <p:blipFill>
          <a:blip r:embed="R833a04b462c54042"/>
          <a:stretch>
            <a:fillRect/>
          </a:stretch>
        </p:blipFill>
        <p:spPr>
          <a:xfrm>
            <a:off x="2251817" y="4309929"/>
            <a:ext cx="1135878" cy="1135878"/>
          </a:xfrm>
          <a:prstGeom prst="rect">
            <a:avLst/>
          </a:prstGeom>
        </p:spPr>
      </p:pic>
      <p:pic>
        <p:nvPicPr>
          <p:cNvPr id="9" name="Picture 8">
            <a:extLst>
              <a:ext uri="{FF2B5EF4-FFF2-40B4-BE49-F238E27FC236}">
                <a16:creationId xmlns:a16="http://schemas.microsoft.com/office/drawing/2014/main" id="{1092DD77-CB0D-7A75-A295-F42AB0A78883}"/>
              </a:ext>
            </a:extLst>
          </p:cNvPr>
          <p:cNvPicPr>
            <a:picLocks noChangeAspect="1"/>
          </p:cNvPicPr>
          <p:nvPr/>
        </p:nvPicPr>
        <p:blipFill>
          <a:blip r:embed="R7478913783724dee"/>
          <a:stretch>
            <a:fillRect/>
          </a:stretch>
        </p:blipFill>
        <p:spPr>
          <a:xfrm>
            <a:off x="8738430" y="4309929"/>
            <a:ext cx="1247686" cy="1247686"/>
          </a:xfrm>
          <a:prstGeom prst="rect">
            <a:avLst/>
          </a:prstGeom>
        </p:spPr>
      </p:pic>
      <p:sp>
        <p:nvSpPr>
          <p:cNvPr id="10" name="TextBox 9">
            <a:extLst>
              <a:ext uri="{FF2B5EF4-FFF2-40B4-BE49-F238E27FC236}">
                <a16:creationId xmlns:a16="http://schemas.microsoft.com/office/drawing/2014/main" id="{5BE54686-4711-3FEA-55DC-A6BC83BC81EF}"/>
              </a:ext>
            </a:extLst>
          </p:cNvPr>
          <p:cNvSpPr txBox="1"/>
          <p:nvPr/>
        </p:nvSpPr>
        <p:spPr>
          <a:xfrm>
            <a:off x="1546432" y="3110671"/>
            <a:ext cx="2546647" cy="369332"/>
          </a:xfrm>
          <a:prstGeom prst="rect">
            <a:avLst/>
          </a:prstGeom>
          <a:noFill/>
        </p:spPr>
        <p:txBody>
          <a:bodyPr wrap="square" rtlCol="0">
            <a:spAutoFit/>
          </a:bodyPr>
          <a:lstStyle/>
          <a:p>
            <a:pPr algn="ctr"/>
            <a:r>
              <a:rPr lang="en-US" b="1" dirty="0"/>
              <a:t>Share Best Practices </a:t>
            </a:r>
          </a:p>
        </p:txBody>
      </p:sp>
      <p:sp>
        <p:nvSpPr>
          <p:cNvPr id="11" name="TextBox 10">
            <a:extLst>
              <a:ext uri="{FF2B5EF4-FFF2-40B4-BE49-F238E27FC236}">
                <a16:creationId xmlns:a16="http://schemas.microsoft.com/office/drawing/2014/main" id="{1CF26766-545A-741D-97C4-485A5A7D7F9A}"/>
              </a:ext>
            </a:extLst>
          </p:cNvPr>
          <p:cNvSpPr txBox="1"/>
          <p:nvPr/>
        </p:nvSpPr>
        <p:spPr>
          <a:xfrm>
            <a:off x="1627616" y="5537675"/>
            <a:ext cx="2384277" cy="369332"/>
          </a:xfrm>
          <a:prstGeom prst="rect">
            <a:avLst/>
          </a:prstGeom>
          <a:noFill/>
        </p:spPr>
        <p:txBody>
          <a:bodyPr wrap="square" rtlCol="0">
            <a:spAutoFit/>
          </a:bodyPr>
          <a:lstStyle/>
          <a:p>
            <a:pPr algn="ctr"/>
            <a:r>
              <a:rPr lang="en-US" b="1" dirty="0"/>
              <a:t>Conduct Drills </a:t>
            </a:r>
          </a:p>
        </p:txBody>
      </p:sp>
      <p:sp>
        <p:nvSpPr>
          <p:cNvPr id="12" name="TextBox 11">
            <a:extLst>
              <a:ext uri="{FF2B5EF4-FFF2-40B4-BE49-F238E27FC236}">
                <a16:creationId xmlns:a16="http://schemas.microsoft.com/office/drawing/2014/main" id="{C16A830F-C3B6-E9A7-5F4C-15A487F6A218}"/>
              </a:ext>
            </a:extLst>
          </p:cNvPr>
          <p:cNvSpPr txBox="1"/>
          <p:nvPr/>
        </p:nvSpPr>
        <p:spPr>
          <a:xfrm>
            <a:off x="8272685" y="5537675"/>
            <a:ext cx="2179177" cy="369332"/>
          </a:xfrm>
          <a:prstGeom prst="rect">
            <a:avLst/>
          </a:prstGeom>
          <a:noFill/>
        </p:spPr>
        <p:txBody>
          <a:bodyPr wrap="square" rtlCol="0">
            <a:spAutoFit/>
          </a:bodyPr>
          <a:lstStyle/>
          <a:p>
            <a:r>
              <a:rPr lang="en-US" b="1" dirty="0"/>
              <a:t>Raise Awareness</a:t>
            </a:r>
          </a:p>
        </p:txBody>
      </p:sp>
      <p:sp>
        <p:nvSpPr>
          <p:cNvPr id="15" name="TextBox 14">
            <a:extLst>
              <a:ext uri="{FF2B5EF4-FFF2-40B4-BE49-F238E27FC236}">
                <a16:creationId xmlns:a16="http://schemas.microsoft.com/office/drawing/2014/main" id="{1731B49B-070C-A40A-CE22-95000035B643}"/>
              </a:ext>
            </a:extLst>
          </p:cNvPr>
          <p:cNvSpPr txBox="1"/>
          <p:nvPr/>
        </p:nvSpPr>
        <p:spPr>
          <a:xfrm>
            <a:off x="7958801" y="3124415"/>
            <a:ext cx="2806939" cy="369332"/>
          </a:xfrm>
          <a:prstGeom prst="rect">
            <a:avLst/>
          </a:prstGeom>
          <a:noFill/>
        </p:spPr>
        <p:txBody>
          <a:bodyPr wrap="square" rtlCol="0">
            <a:spAutoFit/>
          </a:bodyPr>
          <a:lstStyle/>
          <a:p>
            <a:pPr algn="ctr"/>
            <a:r>
              <a:rPr lang="en-US" b="1" dirty="0"/>
              <a:t>Change the Perspective</a:t>
            </a:r>
          </a:p>
        </p:txBody>
      </p:sp>
      <p:pic>
        <p:nvPicPr>
          <p:cNvPr id="17" name="Picture 16">
            <a:extLst>
              <a:ext uri="{FF2B5EF4-FFF2-40B4-BE49-F238E27FC236}">
                <a16:creationId xmlns:a16="http://schemas.microsoft.com/office/drawing/2014/main" id="{41EA3A02-DDBA-013B-17D1-5FB013B68EA4}"/>
              </a:ext>
            </a:extLst>
          </p:cNvPr>
          <p:cNvPicPr>
            <a:picLocks noChangeAspect="1"/>
          </p:cNvPicPr>
          <p:nvPr/>
        </p:nvPicPr>
        <p:blipFill>
          <a:blip r:embed="Re7da2509d08c451a"/>
          <a:stretch>
            <a:fillRect/>
          </a:stretch>
        </p:blipFill>
        <p:spPr>
          <a:xfrm>
            <a:off x="8853832" y="2030018"/>
            <a:ext cx="1016879" cy="1016879"/>
          </a:xfrm>
          <a:prstGeom prst="rect">
            <a:avLst/>
          </a:prstGeom>
        </p:spPr>
      </p:pic>
    </p:spTree>
    <p:extLst>
      <p:ext uri="{BB962C8B-B14F-4D97-AF65-F5344CB8AC3E}">
        <p14:creationId xmlns:p14="http://schemas.microsoft.com/office/powerpoint/2010/main" val="1954917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87F3-6B4A-40F1-BCC1-2E7D4A05E81D}"/>
              </a:ext>
            </a:extLst>
          </p:cNvPr>
          <p:cNvSpPr>
            <a:spLocks noGrp="1"/>
          </p:cNvSpPr>
          <p:nvPr>
            <p:ph type="title"/>
          </p:nvPr>
        </p:nvSpPr>
        <p:spPr>
          <a:xfrm>
            <a:off x="1289514" y="2873103"/>
            <a:ext cx="9612971" cy="1111794"/>
          </a:xfrm>
        </p:spPr>
        <p:txBody>
          <a:bodyPr/>
          <a:lstStyle/>
          <a:p>
            <a:pPr algn="ctr"/>
            <a:r>
              <a:rPr lang="en-US" dirty="0"/>
              <a:t>Thank You!</a:t>
            </a:r>
          </a:p>
        </p:txBody>
      </p:sp>
    </p:spTree>
    <p:extLst>
      <p:ext uri="{BB962C8B-B14F-4D97-AF65-F5344CB8AC3E}">
        <p14:creationId xmlns:p14="http://schemas.microsoft.com/office/powerpoint/2010/main" val="2483801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7000" y="2162723"/>
            <a:ext cx="5340876" cy="1978374"/>
          </a:xfrm>
        </p:spPr>
        <p:txBody>
          <a:bodyPr/>
          <a:lstStyle/>
          <a:p>
            <a:pPr algn="ctr"/>
            <a:r>
              <a:rPr lang="en-US" sz="2550" dirty="0"/>
              <a:t>Clinical Engagement in Emergency Management and Business Continuity</a:t>
            </a:r>
            <a:br>
              <a:rPr lang="en-US" sz="2550" dirty="0">
                <a:ea typeface="Calibri"/>
              </a:rPr>
            </a:br>
            <a:br>
              <a:rPr lang="en-US" sz="2550" dirty="0">
                <a:ea typeface="Calibri"/>
              </a:rPr>
            </a:br>
            <a:br>
              <a:rPr lang="en-US" sz="2550" dirty="0">
                <a:ea typeface="Calibri"/>
              </a:rPr>
            </a:br>
            <a:r>
              <a:rPr lang="en-US" sz="2200" dirty="0">
                <a:ea typeface="Calibri"/>
              </a:rPr>
              <a:t>Matthew Harris MD, FAEMS</a:t>
            </a:r>
            <a:br>
              <a:rPr lang="en-US" sz="2200" dirty="0">
                <a:ea typeface="Calibri"/>
              </a:rPr>
            </a:br>
            <a:r>
              <a:rPr lang="en-US" sz="2200" dirty="0">
                <a:ea typeface="Calibri"/>
              </a:rPr>
              <a:t>Medical Director, Emergency Management and Business Continuity</a:t>
            </a:r>
          </a:p>
        </p:txBody>
      </p:sp>
    </p:spTree>
    <p:extLst>
      <p:ext uri="{BB962C8B-B14F-4D97-AF65-F5344CB8AC3E}">
        <p14:creationId xmlns:p14="http://schemas.microsoft.com/office/powerpoint/2010/main" val="1210560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Objectives</a:t>
            </a:r>
          </a:p>
        </p:txBody>
      </p:sp>
      <p:sp>
        <p:nvSpPr>
          <p:cNvPr id="3" name="Content Placeholder 2"/>
          <p:cNvSpPr>
            <a:spLocks noGrp="1"/>
          </p:cNvSpPr>
          <p:nvPr>
            <p:ph idx="1"/>
          </p:nvPr>
        </p:nvSpPr>
        <p:spPr>
          <a:xfrm>
            <a:off x="447085" y="1411026"/>
            <a:ext cx="8229600" cy="4168587"/>
          </a:xfrm>
        </p:spPr>
        <p:txBody>
          <a:bodyPr vert="horz" lIns="0" tIns="0" rIns="0" bIns="0" rtlCol="0" anchor="t">
            <a:noAutofit/>
          </a:bodyPr>
          <a:lstStyle/>
          <a:p>
            <a:pPr marL="457200" indent="-457200">
              <a:buAutoNum type="arabicPeriod"/>
            </a:pPr>
            <a:endParaRPr lang="en-US" sz="2000" dirty="0">
              <a:solidFill>
                <a:schemeClr val="accent1"/>
              </a:solidFill>
              <a:ea typeface="Calibri"/>
            </a:endParaRPr>
          </a:p>
          <a:p>
            <a:endParaRPr lang="en-US" sz="2000" dirty="0">
              <a:solidFill>
                <a:srgbClr val="003CA5"/>
              </a:solidFill>
              <a:ea typeface="Calibri"/>
            </a:endParaRPr>
          </a:p>
          <a:p>
            <a:endParaRPr lang="en-US" dirty="0">
              <a:ea typeface="Calibri"/>
            </a:endParaRPr>
          </a:p>
        </p:txBody>
      </p:sp>
      <p:sp>
        <p:nvSpPr>
          <p:cNvPr id="5" name="Content Placeholder 2">
            <a:extLst>
              <a:ext uri="{FF2B5EF4-FFF2-40B4-BE49-F238E27FC236}">
                <a16:creationId xmlns:a16="http://schemas.microsoft.com/office/drawing/2014/main" id="{110C586F-0998-C631-06C8-29FD2C153255}"/>
              </a:ext>
            </a:extLst>
          </p:cNvPr>
          <p:cNvSpPr txBox="1">
            <a:spLocks/>
          </p:cNvSpPr>
          <p:nvPr/>
        </p:nvSpPr>
        <p:spPr>
          <a:xfrm>
            <a:off x="599485" y="1563426"/>
            <a:ext cx="8229600" cy="4168587"/>
          </a:xfrm>
          <a:prstGeom prst="rect">
            <a:avLst/>
          </a:prstGeom>
        </p:spPr>
        <p:txBody>
          <a:bodyPr vert="horz" lIns="0" tIns="0" rIns="0" bIns="0" rtlCol="0" anchor="t">
            <a:noAutofit/>
          </a:bodyPr>
          <a:lstStyle>
            <a:lvl1pPr marL="0" indent="0" algn="l" defTabSz="457200" rtl="0" eaLnBrk="1" latinLnBrk="0" hangingPunct="1">
              <a:spcBef>
                <a:spcPts val="0"/>
              </a:spcBef>
              <a:spcAft>
                <a:spcPts val="300"/>
              </a:spcAft>
              <a:buFontTx/>
              <a:buNone/>
              <a:defRPr sz="1800" b="0" kern="1200">
                <a:solidFill>
                  <a:schemeClr val="tx1"/>
                </a:solidFill>
                <a:latin typeface="Calibri"/>
                <a:ea typeface="+mn-ea"/>
                <a:cs typeface="Calibri"/>
              </a:defRPr>
            </a:lvl1pPr>
            <a:lvl2pPr marL="171450" indent="-171450" algn="l" defTabSz="0" rtl="0" eaLnBrk="1" latinLnBrk="0" hangingPunct="1">
              <a:spcBef>
                <a:spcPts val="0"/>
              </a:spcBef>
              <a:spcAft>
                <a:spcPts val="300"/>
              </a:spcAft>
              <a:buFont typeface="Calibri" panose="020F0502020204030204" pitchFamily="34" charset="0"/>
              <a:buChar char="•"/>
              <a:defRPr sz="1800" b="0" i="0" kern="1200">
                <a:solidFill>
                  <a:schemeClr val="tx1"/>
                </a:solidFill>
                <a:latin typeface="Calibri"/>
                <a:ea typeface="+mn-ea"/>
                <a:cs typeface="Calibri"/>
              </a:defRPr>
            </a:lvl2pPr>
            <a:lvl3pPr marL="347472" indent="-164592" algn="l" defTabSz="401638" rtl="0" eaLnBrk="1" latinLnBrk="0" hangingPunct="1">
              <a:spcBef>
                <a:spcPts val="0"/>
              </a:spcBef>
              <a:spcAft>
                <a:spcPts val="300"/>
              </a:spcAft>
              <a:buFont typeface="Calibri" panose="020F0502020204030204" pitchFamily="34" charset="0"/>
              <a:buChar char="-"/>
              <a:defRPr sz="1800" b="0" i="0" kern="1200">
                <a:solidFill>
                  <a:schemeClr val="tx1"/>
                </a:solidFill>
                <a:latin typeface="Calibri"/>
                <a:ea typeface="+mn-ea"/>
                <a:cs typeface="Calibri"/>
              </a:defRPr>
            </a:lvl3pPr>
            <a:lvl4pPr marL="502920" indent="-146304" algn="l" defTabSz="228600" rtl="0" eaLnBrk="1" latinLnBrk="0" hangingPunct="1">
              <a:spcBef>
                <a:spcPts val="0"/>
              </a:spcBef>
              <a:spcAft>
                <a:spcPts val="300"/>
              </a:spcAft>
              <a:buFont typeface="Calibri" panose="020F0502020204030204" pitchFamily="34" charset="0"/>
              <a:buChar char="•"/>
              <a:defRPr sz="1400" b="0" i="0" kern="1200">
                <a:solidFill>
                  <a:schemeClr val="tx1"/>
                </a:solidFill>
                <a:latin typeface="Calibri"/>
                <a:ea typeface="+mn-ea"/>
                <a:cs typeface="Calibri"/>
              </a:defRPr>
            </a:lvl4pPr>
            <a:lvl5pPr marL="667512" indent="-146304" algn="l" defTabSz="457200" rtl="0" eaLnBrk="1" latinLnBrk="0" hangingPunct="1">
              <a:spcBef>
                <a:spcPts val="0"/>
              </a:spcBef>
              <a:spcAft>
                <a:spcPts val="300"/>
              </a:spcAft>
              <a:buFont typeface="Calibri" panose="020F0502020204030204" pitchFamily="34" charset="0"/>
              <a:buChar char="-"/>
              <a:defRPr lang="en-US" sz="1400" b="0" i="0" kern="1200">
                <a:solidFill>
                  <a:schemeClr val="tx1"/>
                </a:solidFill>
                <a:latin typeface="Calibri"/>
                <a:ea typeface="+mn-ea"/>
                <a:cs typeface="Calibri"/>
              </a:defRPr>
            </a:lvl5pPr>
            <a:lvl6pPr marL="822960" indent="-146304" algn="l" defTabSz="4572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6pPr>
            <a:lvl7pPr marL="978408" indent="-146304" algn="l" defTabSz="4572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7pPr>
            <a:lvl8pPr marL="1133856" indent="-146304" algn="l" defTabSz="457200" rtl="0" eaLnBrk="1" latinLnBrk="0" hangingPunct="1">
              <a:spcBef>
                <a:spcPts val="0"/>
              </a:spcBef>
              <a:spcAft>
                <a:spcPts val="300"/>
              </a:spcAft>
              <a:buFont typeface="Arial"/>
              <a:buChar char="•"/>
              <a:defRPr sz="1400" kern="1200">
                <a:solidFill>
                  <a:schemeClr val="tx1"/>
                </a:solidFill>
                <a:latin typeface="+mn-lt"/>
                <a:ea typeface="+mn-ea"/>
                <a:cs typeface="+mn-cs"/>
              </a:defRPr>
            </a:lvl8pPr>
            <a:lvl9pPr marL="1289304" indent="-146304" algn="l" defTabSz="4572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9pPr>
          </a:lstStyle>
          <a:p>
            <a:pPr marL="457200" indent="-457200">
              <a:buFontTx/>
              <a:buAutoNum type="arabicPeriod"/>
            </a:pPr>
            <a:r>
              <a:rPr lang="en-US" sz="2000" dirty="0">
                <a:solidFill>
                  <a:schemeClr val="accent1"/>
                </a:solidFill>
                <a:ea typeface="Calibri"/>
              </a:rPr>
              <a:t>A history of clinical challenges</a:t>
            </a:r>
          </a:p>
          <a:p>
            <a:pPr marL="457200" indent="-457200">
              <a:buFontTx/>
              <a:buAutoNum type="arabicPeriod"/>
            </a:pPr>
            <a:endParaRPr lang="en-US" sz="2000" dirty="0">
              <a:solidFill>
                <a:schemeClr val="accent1"/>
              </a:solidFill>
              <a:ea typeface="Calibri"/>
            </a:endParaRPr>
          </a:p>
          <a:p>
            <a:pPr marL="457200" indent="-457200">
              <a:buFontTx/>
              <a:buAutoNum type="arabicPeriod"/>
            </a:pPr>
            <a:r>
              <a:rPr lang="en-US" sz="2000" dirty="0">
                <a:solidFill>
                  <a:schemeClr val="accent1"/>
                </a:solidFill>
                <a:ea typeface="Calibri"/>
              </a:rPr>
              <a:t>Engaging with clinicians to optimize EM/BC</a:t>
            </a:r>
          </a:p>
          <a:p>
            <a:pPr marL="457200" indent="-457200">
              <a:buFontTx/>
              <a:buAutoNum type="arabicPeriod"/>
            </a:pPr>
            <a:endParaRPr lang="en-US" sz="2000" dirty="0">
              <a:solidFill>
                <a:schemeClr val="accent1"/>
              </a:solidFill>
              <a:ea typeface="Calibri"/>
            </a:endParaRPr>
          </a:p>
          <a:p>
            <a:pPr marL="457200" indent="-457200">
              <a:buFontTx/>
              <a:buAutoNum type="arabicPeriod"/>
            </a:pPr>
            <a:r>
              <a:rPr lang="en-US" sz="2000" dirty="0">
                <a:solidFill>
                  <a:schemeClr val="accent1"/>
                </a:solidFill>
                <a:ea typeface="Calibri"/>
              </a:rPr>
              <a:t>Not just grey skies</a:t>
            </a:r>
          </a:p>
          <a:p>
            <a:pPr marL="457200" indent="-457200">
              <a:buAutoNum type="arabicPeriod"/>
            </a:pPr>
            <a:endParaRPr lang="en-US" sz="2000" dirty="0">
              <a:solidFill>
                <a:schemeClr val="accent1"/>
              </a:solidFill>
              <a:ea typeface="Calibri"/>
            </a:endParaRPr>
          </a:p>
          <a:p>
            <a:pPr marL="457200" indent="-457200">
              <a:buFontTx/>
              <a:buAutoNum type="arabicPeriod"/>
            </a:pPr>
            <a:r>
              <a:rPr lang="en-US" sz="2000" dirty="0">
                <a:solidFill>
                  <a:schemeClr val="accent1"/>
                </a:solidFill>
                <a:ea typeface="Calibri"/>
              </a:rPr>
              <a:t>Changing the way we educate clinicians</a:t>
            </a:r>
          </a:p>
          <a:p>
            <a:pPr marL="845820" lvl="3" indent="-342900">
              <a:buFont typeface="Arial"/>
              <a:buChar char="•"/>
            </a:pPr>
            <a:endParaRPr lang="en-US" sz="1600" dirty="0">
              <a:solidFill>
                <a:schemeClr val="accent1"/>
              </a:solidFill>
              <a:ea typeface="Calibri"/>
            </a:endParaRPr>
          </a:p>
          <a:p>
            <a:endParaRPr lang="en-US" sz="2000" dirty="0">
              <a:solidFill>
                <a:srgbClr val="003CA5"/>
              </a:solidFill>
              <a:ea typeface="Calibri"/>
            </a:endParaRPr>
          </a:p>
          <a:p>
            <a:endParaRPr lang="en-US" dirty="0">
              <a:ea typeface="Calibri"/>
            </a:endParaRPr>
          </a:p>
        </p:txBody>
      </p:sp>
    </p:spTree>
    <p:extLst>
      <p:ext uri="{BB962C8B-B14F-4D97-AF65-F5344CB8AC3E}">
        <p14:creationId xmlns:p14="http://schemas.microsoft.com/office/powerpoint/2010/main" val="2367352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CAE6D-547C-7548-C720-47E871DAEC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B963EA-51C8-22E7-0C6D-61C99D934BF7}"/>
              </a:ext>
            </a:extLst>
          </p:cNvPr>
          <p:cNvSpPr>
            <a:spLocks noGrp="1"/>
          </p:cNvSpPr>
          <p:nvPr>
            <p:ph type="title"/>
          </p:nvPr>
        </p:nvSpPr>
        <p:spPr>
          <a:xfrm>
            <a:off x="379401" y="2753857"/>
            <a:ext cx="8382000" cy="762000"/>
          </a:xfrm>
        </p:spPr>
        <p:txBody>
          <a:bodyPr>
            <a:noAutofit/>
          </a:bodyPr>
          <a:lstStyle/>
          <a:p>
            <a:r>
              <a:rPr lang="en-US" sz="3200" dirty="0"/>
              <a:t>Breaking Tradition: Integrating Clinical Leaders                              into the ICS Leadership</a:t>
            </a:r>
            <a:endParaRPr lang="en-US" dirty="0"/>
          </a:p>
        </p:txBody>
      </p:sp>
    </p:spTree>
    <p:extLst>
      <p:ext uri="{BB962C8B-B14F-4D97-AF65-F5344CB8AC3E}">
        <p14:creationId xmlns:p14="http://schemas.microsoft.com/office/powerpoint/2010/main" val="2404763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2C8D8F-508A-4E1B-B9DD-91C564A5B577}"/>
              </a:ext>
            </a:extLst>
          </p:cNvPr>
          <p:cNvSpPr txBox="1"/>
          <p:nvPr/>
        </p:nvSpPr>
        <p:spPr>
          <a:xfrm>
            <a:off x="123363" y="5416270"/>
            <a:ext cx="9052448" cy="546406"/>
          </a:xfrm>
          <a:prstGeom prst="rect">
            <a:avLst/>
          </a:prstGeom>
          <a:solidFill>
            <a:schemeClr val="bg1"/>
          </a:solidFill>
        </p:spPr>
        <p:txBody>
          <a:bodyPr wrap="square" lIns="0" tIns="0" rIns="0" bIns="0" rtlCol="0">
            <a:normAutofit/>
          </a:bodyPr>
          <a:lstStyle/>
          <a:p>
            <a:pPr marL="0" indent="0" algn="l">
              <a:lnSpc>
                <a:spcPct val="120000"/>
              </a:lnSpc>
              <a:spcAft>
                <a:spcPts val="450"/>
              </a:spcAft>
            </a:pPr>
            <a:endParaRPr lang="en-US" sz="1350" b="0" i="0">
              <a:solidFill>
                <a:schemeClr val="tx1"/>
              </a:solidFill>
              <a:latin typeface="+mn-lt"/>
              <a:ea typeface="Verdana" panose="020B0604030504040204" pitchFamily="34" charset="0"/>
              <a:cs typeface="Verdana" panose="020B0604030504040204" pitchFamily="34" charset="0"/>
            </a:endParaRPr>
          </a:p>
        </p:txBody>
      </p:sp>
      <p:sp>
        <p:nvSpPr>
          <p:cNvPr id="4" name="Slide Number Placeholder 3">
            <a:extLst>
              <a:ext uri="{FF2B5EF4-FFF2-40B4-BE49-F238E27FC236}">
                <a16:creationId xmlns:a16="http://schemas.microsoft.com/office/drawing/2014/main" id="{E7EAAE5A-29DA-487B-AB58-197EE6C9AF56}"/>
              </a:ext>
            </a:extLst>
          </p:cNvPr>
          <p:cNvSpPr>
            <a:spLocks noGrp="1"/>
          </p:cNvSpPr>
          <p:nvPr>
            <p:ph type="sldNum" sz="quarter" idx="4"/>
          </p:nvPr>
        </p:nvSpPr>
        <p:spPr/>
        <p:txBody>
          <a:bodyPr/>
          <a:lstStyle/>
          <a:p>
            <a:fld id="{5E8BC936-0928-C346-B13E-04BD58031644}" type="slidenum">
              <a:rPr lang="en-US"/>
              <a:pPr/>
              <a:t>4</a:t>
            </a:fld>
            <a:endParaRPr lang="en-US"/>
          </a:p>
        </p:txBody>
      </p:sp>
      <p:sp>
        <p:nvSpPr>
          <p:cNvPr id="3" name="Text Placeholder 2">
            <a:extLst>
              <a:ext uri="{FF2B5EF4-FFF2-40B4-BE49-F238E27FC236}">
                <a16:creationId xmlns:a16="http://schemas.microsoft.com/office/drawing/2014/main" id="{7729B836-1939-94E0-22BB-E57846B76A4D}"/>
              </a:ext>
            </a:extLst>
          </p:cNvPr>
          <p:cNvSpPr>
            <a:spLocks noGrp="1"/>
          </p:cNvSpPr>
          <p:nvPr>
            <p:ph type="body" sz="quarter" idx="11"/>
          </p:nvPr>
        </p:nvSpPr>
        <p:spPr/>
        <p:txBody>
          <a:bodyPr/>
          <a:lstStyle/>
          <a:p>
            <a:r>
              <a:rPr lang="en-US">
                <a:solidFill>
                  <a:schemeClr val="tx1"/>
                </a:solidFill>
              </a:rPr>
              <a:t>Challenges in the Healthcare Environment</a:t>
            </a:r>
          </a:p>
        </p:txBody>
      </p:sp>
      <p:pic>
        <p:nvPicPr>
          <p:cNvPr id="19" name="Picture 18" descr="Text&#10;&#10;Description automatically generated">
            <a:extLst>
              <a:ext uri="{FF2B5EF4-FFF2-40B4-BE49-F238E27FC236}">
                <a16:creationId xmlns:a16="http://schemas.microsoft.com/office/drawing/2014/main" id="{B4AC89E7-0298-4167-B91F-2DC311CDF96E}"/>
              </a:ext>
            </a:extLst>
          </p:cNvPr>
          <p:cNvPicPr>
            <a:picLocks noChangeAspect="1"/>
          </p:cNvPicPr>
          <p:nvPr/>
        </p:nvPicPr>
        <p:blipFill>
          <a:blip r:embed="Rb45e598699324a3f"/>
          <a:stretch>
            <a:fillRect/>
          </a:stretch>
        </p:blipFill>
        <p:spPr>
          <a:xfrm>
            <a:off x="1040033" y="3590050"/>
            <a:ext cx="2507345" cy="55031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D9D768EA-CD72-4FDE-B483-E1FB16C88CEF}"/>
              </a:ext>
            </a:extLst>
          </p:cNvPr>
          <p:cNvPicPr>
            <a:picLocks noChangeAspect="1"/>
          </p:cNvPicPr>
          <p:nvPr/>
        </p:nvPicPr>
        <p:blipFill rotWithShape="1">
          <a:blip r:embed="R354cc50cb69b45a0"/>
          <a:srcRect l="13421" t="42795" r="39868" b="32242"/>
          <a:stretch/>
        </p:blipFill>
        <p:spPr>
          <a:xfrm>
            <a:off x="175825" y="4272280"/>
            <a:ext cx="2168240" cy="73227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6BBA463-F7BF-435D-A2FD-1CD2994225F7}"/>
              </a:ext>
            </a:extLst>
          </p:cNvPr>
          <p:cNvPicPr>
            <a:picLocks noChangeAspect="1"/>
          </p:cNvPicPr>
          <p:nvPr/>
        </p:nvPicPr>
        <p:blipFill>
          <a:blip r:embed="R9bce0b46dcd44720"/>
          <a:stretch>
            <a:fillRect/>
          </a:stretch>
        </p:blipFill>
        <p:spPr>
          <a:xfrm>
            <a:off x="170983" y="2707076"/>
            <a:ext cx="2366268" cy="709880"/>
          </a:xfrm>
          <a:prstGeom prst="rect">
            <a:avLst/>
          </a:prstGeom>
          <a:ln>
            <a:noFill/>
          </a:ln>
          <a:effectLst>
            <a:outerShdw blurRad="292100" dist="139700" dir="2700000" algn="tl" rotWithShape="0">
              <a:srgbClr val="333333">
                <a:alpha val="65000"/>
              </a:srgbClr>
            </a:outerShdw>
          </a:effectLst>
        </p:spPr>
      </p:pic>
      <p:grpSp>
        <p:nvGrpSpPr>
          <p:cNvPr id="43" name="Group 42">
            <a:extLst>
              <a:ext uri="{FF2B5EF4-FFF2-40B4-BE49-F238E27FC236}">
                <a16:creationId xmlns:a16="http://schemas.microsoft.com/office/drawing/2014/main" id="{7619FE69-212D-E0D2-146B-92C7B17B3522}"/>
              </a:ext>
            </a:extLst>
          </p:cNvPr>
          <p:cNvGrpSpPr/>
          <p:nvPr/>
        </p:nvGrpSpPr>
        <p:grpSpPr>
          <a:xfrm>
            <a:off x="2504786" y="4313455"/>
            <a:ext cx="4327616" cy="797195"/>
            <a:chOff x="3383001" y="4582092"/>
            <a:chExt cx="5770154" cy="1062926"/>
          </a:xfrm>
        </p:grpSpPr>
        <p:pic>
          <p:nvPicPr>
            <p:cNvPr id="25" name="Picture 24">
              <a:extLst>
                <a:ext uri="{FF2B5EF4-FFF2-40B4-BE49-F238E27FC236}">
                  <a16:creationId xmlns:a16="http://schemas.microsoft.com/office/drawing/2014/main" id="{BD460D20-B955-4862-9D32-AD4A1E000FBD}"/>
                </a:ext>
              </a:extLst>
            </p:cNvPr>
            <p:cNvPicPr>
              <a:picLocks noChangeAspect="1"/>
            </p:cNvPicPr>
            <p:nvPr/>
          </p:nvPicPr>
          <p:blipFill>
            <a:blip r:embed="R74739377f263487d"/>
            <a:stretch>
              <a:fillRect/>
            </a:stretch>
          </p:blipFill>
          <p:spPr>
            <a:xfrm>
              <a:off x="3383001" y="4582092"/>
              <a:ext cx="5770154" cy="745952"/>
            </a:xfrm>
            <a:prstGeom prst="rect">
              <a:avLst/>
            </a:prstGeom>
          </p:spPr>
        </p:pic>
        <p:pic>
          <p:nvPicPr>
            <p:cNvPr id="27" name="Picture 26">
              <a:extLst>
                <a:ext uri="{FF2B5EF4-FFF2-40B4-BE49-F238E27FC236}">
                  <a16:creationId xmlns:a16="http://schemas.microsoft.com/office/drawing/2014/main" id="{6A3B4E8A-FBDA-4E50-8C6C-0E6B4E1B670E}"/>
                </a:ext>
              </a:extLst>
            </p:cNvPr>
            <p:cNvPicPr>
              <a:picLocks noChangeAspect="1"/>
            </p:cNvPicPr>
            <p:nvPr/>
          </p:nvPicPr>
          <p:blipFill>
            <a:blip r:embed="Re0e00e1561fd4adf"/>
            <a:stretch>
              <a:fillRect/>
            </a:stretch>
          </p:blipFill>
          <p:spPr>
            <a:xfrm>
              <a:off x="3450943" y="5337862"/>
              <a:ext cx="5594636" cy="307156"/>
            </a:xfrm>
            <a:prstGeom prst="rect">
              <a:avLst/>
            </a:prstGeom>
          </p:spPr>
        </p:pic>
      </p:grpSp>
      <p:sp>
        <p:nvSpPr>
          <p:cNvPr id="26" name="Rectangle 25">
            <a:extLst>
              <a:ext uri="{FF2B5EF4-FFF2-40B4-BE49-F238E27FC236}">
                <a16:creationId xmlns:a16="http://schemas.microsoft.com/office/drawing/2014/main" id="{A58A191F-57F9-4250-8EE1-0841C56E0E43}"/>
              </a:ext>
            </a:extLst>
          </p:cNvPr>
          <p:cNvSpPr/>
          <p:nvPr/>
        </p:nvSpPr>
        <p:spPr bwMode="auto">
          <a:xfrm>
            <a:off x="-31811" y="5360274"/>
            <a:ext cx="9175811" cy="532700"/>
          </a:xfrm>
          <a:prstGeom prst="rect">
            <a:avLst/>
          </a:prstGeom>
          <a:solidFill>
            <a:schemeClr val="bg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marL="0" indent="0" algn="ctr">
              <a:spcAft>
                <a:spcPts val="450"/>
              </a:spcAft>
            </a:pPr>
            <a:r>
              <a:rPr lang="en-US" sz="2250" b="1" i="0">
                <a:solidFill>
                  <a:schemeClr val="accent1"/>
                </a:solidFill>
                <a:latin typeface="+mn-lt"/>
                <a:ea typeface="Verdana" panose="020B0604030504040204" pitchFamily="34" charset="0"/>
                <a:cs typeface="Verdana" panose="020B0604030504040204" pitchFamily="34" charset="0"/>
              </a:rPr>
              <a:t>“We Live in a VUCA World –</a:t>
            </a:r>
            <a:r>
              <a:rPr lang="en-US" sz="2250" b="1" i="0">
                <a:solidFill>
                  <a:schemeClr val="accent4"/>
                </a:solidFill>
                <a:latin typeface="+mn-lt"/>
                <a:ea typeface="Verdana" panose="020B0604030504040204" pitchFamily="34" charset="0"/>
                <a:cs typeface="Verdana" panose="020B0604030504040204" pitchFamily="34" charset="0"/>
              </a:rPr>
              <a:t>Volatile, Uncertain, Complex and Ambiguous</a:t>
            </a:r>
            <a:r>
              <a:rPr lang="en-US" sz="2250" b="1" i="0">
                <a:solidFill>
                  <a:schemeClr val="accent1"/>
                </a:solidFill>
                <a:latin typeface="+mn-lt"/>
                <a:ea typeface="Verdana" panose="020B0604030504040204" pitchFamily="34" charset="0"/>
                <a:cs typeface="Verdana" panose="020B0604030504040204" pitchFamily="34" charset="0"/>
              </a:rPr>
              <a:t>” </a:t>
            </a:r>
          </a:p>
          <a:p>
            <a:pPr marL="0" indent="0" algn="ctr">
              <a:spcAft>
                <a:spcPts val="450"/>
              </a:spcAft>
            </a:pPr>
            <a:r>
              <a:rPr lang="en-US" sz="1350" b="1" i="0">
                <a:solidFill>
                  <a:schemeClr val="accent1"/>
                </a:solidFill>
                <a:latin typeface="+mn-lt"/>
                <a:ea typeface="Verdana" panose="020B0604030504040204" pitchFamily="34" charset="0"/>
                <a:cs typeface="Verdana" panose="020B0604030504040204" pitchFamily="34" charset="0"/>
              </a:rPr>
              <a:t>– US ARMY War College </a:t>
            </a:r>
          </a:p>
        </p:txBody>
      </p:sp>
      <p:cxnSp>
        <p:nvCxnSpPr>
          <p:cNvPr id="30" name="Straight Connector 29">
            <a:extLst>
              <a:ext uri="{FF2B5EF4-FFF2-40B4-BE49-F238E27FC236}">
                <a16:creationId xmlns:a16="http://schemas.microsoft.com/office/drawing/2014/main" id="{B8AC5E17-91BB-4F47-AD77-65001181B513}"/>
              </a:ext>
            </a:extLst>
          </p:cNvPr>
          <p:cNvCxnSpPr>
            <a:cxnSpLocks/>
          </p:cNvCxnSpPr>
          <p:nvPr/>
        </p:nvCxnSpPr>
        <p:spPr>
          <a:xfrm>
            <a:off x="0" y="5201772"/>
            <a:ext cx="9175811"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6B7C9E-BA18-4E88-8498-AA7C2B54DA91}"/>
              </a:ext>
            </a:extLst>
          </p:cNvPr>
          <p:cNvCxnSpPr>
            <a:cxnSpLocks/>
          </p:cNvCxnSpPr>
          <p:nvPr/>
        </p:nvCxnSpPr>
        <p:spPr>
          <a:xfrm>
            <a:off x="0" y="5251678"/>
            <a:ext cx="917581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E789D5F-9AC0-3745-67DD-EBF1A8383313}"/>
              </a:ext>
            </a:extLst>
          </p:cNvPr>
          <p:cNvPicPr>
            <a:picLocks noChangeAspect="1"/>
          </p:cNvPicPr>
          <p:nvPr/>
        </p:nvPicPr>
        <p:blipFill>
          <a:blip r:embed="R9796a04444c74cf0"/>
          <a:stretch>
            <a:fillRect/>
          </a:stretch>
        </p:blipFill>
        <p:spPr>
          <a:xfrm>
            <a:off x="175824" y="1627033"/>
            <a:ext cx="2673500" cy="901607"/>
          </a:xfrm>
          <a:prstGeom prst="rect">
            <a:avLst/>
          </a:prstGeom>
          <a:ln>
            <a:noFill/>
          </a:ln>
          <a:effectLst>
            <a:outerShdw blurRad="190500" algn="tl" rotWithShape="0">
              <a:srgbClr val="000000">
                <a:alpha val="70000"/>
              </a:srgbClr>
            </a:outerShdw>
          </a:effectLst>
        </p:spPr>
      </p:pic>
      <p:pic>
        <p:nvPicPr>
          <p:cNvPr id="18" name="Picture 2" descr="Lessons Learned from the Change Healthcare Cyber Attack">
            <a:extLst>
              <a:ext uri="{FF2B5EF4-FFF2-40B4-BE49-F238E27FC236}">
                <a16:creationId xmlns:a16="http://schemas.microsoft.com/office/drawing/2014/main" id="{B23BCB56-FDA2-9EA1-2A34-A167A5D539D3}"/>
              </a:ext>
            </a:extLst>
          </p:cNvPr>
          <p:cNvPicPr>
            <a:picLocks noChangeAspect="1" noChangeArrowheads="1"/>
          </p:cNvPicPr>
          <p:nvPr/>
        </p:nvPicPr>
        <p:blipFill>
          <a:blip r:embed="Racc6b1aecbef4c1c" cstate="print">
            <a:extLst>
              <a:ext uri="{28A0092B-C50C-407E-A947-70E740481C1C}">
                <a14:useLocalDpi xmlns:a14="http://schemas.microsoft.com/office/drawing/2010/main" val="0"/>
              </a:ext>
            </a:extLst>
          </a:blip>
          <a:srcRect/>
          <a:stretch>
            <a:fillRect/>
          </a:stretch>
        </p:blipFill>
        <p:spPr bwMode="auto">
          <a:xfrm>
            <a:off x="3019753" y="1606322"/>
            <a:ext cx="2191019" cy="1355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ECB173F6-1EC9-C4B1-5DCC-A740E7EE54E3}"/>
              </a:ext>
            </a:extLst>
          </p:cNvPr>
          <p:cNvPicPr>
            <a:picLocks noChangeAspect="1"/>
          </p:cNvPicPr>
          <p:nvPr/>
        </p:nvPicPr>
        <p:blipFill rotWithShape="1">
          <a:blip r:embed="R51a4ce74acc14c6c"/>
          <a:srcRect t="25435"/>
          <a:stretch/>
        </p:blipFill>
        <p:spPr>
          <a:xfrm>
            <a:off x="5473629" y="1627033"/>
            <a:ext cx="3421011" cy="745754"/>
          </a:xfrm>
          <a:prstGeom prst="rect">
            <a:avLst/>
          </a:prstGeom>
          <a:ln>
            <a:noFill/>
          </a:ln>
          <a:effectLst>
            <a:outerShdw blurRad="292100" dist="139700" dir="2700000" algn="tl" rotWithShape="0">
              <a:srgbClr val="333333">
                <a:alpha val="65000"/>
              </a:srgbClr>
            </a:outerShdw>
          </a:effectLst>
        </p:spPr>
      </p:pic>
      <p:pic>
        <p:nvPicPr>
          <p:cNvPr id="1030" name="Picture 6" descr="All About Workplace Violence in Healthcare">
            <a:extLst>
              <a:ext uri="{FF2B5EF4-FFF2-40B4-BE49-F238E27FC236}">
                <a16:creationId xmlns:a16="http://schemas.microsoft.com/office/drawing/2014/main" id="{FBBED39D-2AFA-42D1-9691-70A2204FAB47}"/>
              </a:ext>
            </a:extLst>
          </p:cNvPr>
          <p:cNvPicPr>
            <a:picLocks noChangeAspect="1" noChangeArrowheads="1"/>
          </p:cNvPicPr>
          <p:nvPr/>
        </p:nvPicPr>
        <p:blipFill>
          <a:blip r:embed="R9caf3363605a4d16" cstate="print">
            <a:extLst>
              <a:ext uri="{28A0092B-C50C-407E-A947-70E740481C1C}">
                <a14:useLocalDpi xmlns:a14="http://schemas.microsoft.com/office/drawing/2010/main" val="0"/>
              </a:ext>
            </a:extLst>
          </a:blip>
          <a:srcRect/>
          <a:stretch>
            <a:fillRect/>
          </a:stretch>
        </p:blipFill>
        <p:spPr bwMode="auto">
          <a:xfrm>
            <a:off x="6799937" y="2570002"/>
            <a:ext cx="2243108" cy="2243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BBF10030-F73C-8329-2AF8-10B31F11E93E}"/>
              </a:ext>
            </a:extLst>
          </p:cNvPr>
          <p:cNvPicPr>
            <a:picLocks noChangeAspect="1"/>
          </p:cNvPicPr>
          <p:nvPr/>
        </p:nvPicPr>
        <p:blipFill>
          <a:blip r:embed="R041db97553264298"/>
          <a:stretch>
            <a:fillRect/>
          </a:stretch>
        </p:blipFill>
        <p:spPr>
          <a:xfrm>
            <a:off x="3930419" y="3065322"/>
            <a:ext cx="2718539" cy="13881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71392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5E8BC936-0928-C346-B13E-04BD58031644}" type="slidenum">
              <a:rPr lang="en-US"/>
              <a:pPr/>
              <a:t>5</a:t>
            </a:fld>
            <a:endParaRPr lang="en-US"/>
          </a:p>
        </p:txBody>
      </p:sp>
      <p:sp>
        <p:nvSpPr>
          <p:cNvPr id="4" name="Text Placeholder 3">
            <a:extLst>
              <a:ext uri="{FF2B5EF4-FFF2-40B4-BE49-F238E27FC236}">
                <a16:creationId xmlns:a16="http://schemas.microsoft.com/office/drawing/2014/main" id="{472E4BE4-58EA-89E7-7D25-07F415A27AD1}"/>
              </a:ext>
            </a:extLst>
          </p:cNvPr>
          <p:cNvSpPr>
            <a:spLocks noGrp="1"/>
          </p:cNvSpPr>
          <p:nvPr>
            <p:ph type="body" sz="quarter" idx="11"/>
          </p:nvPr>
        </p:nvSpPr>
        <p:spPr/>
        <p:txBody>
          <a:bodyPr/>
          <a:lstStyle/>
          <a:p>
            <a:r>
              <a:rPr lang="en-US"/>
              <a:t>Emergency Event Timeline &amp; Lessons Learned</a:t>
            </a:r>
          </a:p>
        </p:txBody>
      </p:sp>
      <p:sp>
        <p:nvSpPr>
          <p:cNvPr id="41" name="Right Arrow 40"/>
          <p:cNvSpPr/>
          <p:nvPr/>
        </p:nvSpPr>
        <p:spPr>
          <a:xfrm>
            <a:off x="260610" y="2849260"/>
            <a:ext cx="8514159" cy="382684"/>
          </a:xfrm>
          <a:prstGeom prst="rightArrow">
            <a:avLst>
              <a:gd name="adj1" fmla="val 62659"/>
              <a:gd name="adj2" fmla="val 87673"/>
            </a:avLst>
          </a:prstGeom>
          <a:solidFill>
            <a:srgbClr val="5E6166"/>
          </a:solidFill>
          <a:ln>
            <a:noFill/>
          </a:ln>
        </p:spPr>
        <p:style>
          <a:lnRef idx="2">
            <a:schemeClr val="dk1">
              <a:shade val="50000"/>
            </a:schemeClr>
          </a:lnRef>
          <a:fillRef idx="1">
            <a:schemeClr val="dk1"/>
          </a:fillRef>
          <a:effectRef idx="0">
            <a:schemeClr val="dk1"/>
          </a:effectRef>
          <a:fontRef idx="minor">
            <a:schemeClr val="lt1"/>
          </a:fontRef>
        </p:style>
        <p:txBody>
          <a:bodyPr lIns="0" rtlCol="0" anchor="ctr"/>
          <a:lstStyle/>
          <a:p>
            <a:pPr algn="ctr"/>
            <a:r>
              <a:rPr lang="en-US" sz="825" b="1"/>
              <a:t>1999  2000   2001   2002   2003   2004   2005   2006   2007   2008   2009   2010   2011   2012   2013   2014   2015   2016   2017   2018   2019   2020   2021   2022   2023   2024 </a:t>
            </a:r>
          </a:p>
        </p:txBody>
      </p:sp>
      <p:grpSp>
        <p:nvGrpSpPr>
          <p:cNvPr id="76" name="Group 75"/>
          <p:cNvGrpSpPr/>
          <p:nvPr/>
        </p:nvGrpSpPr>
        <p:grpSpPr>
          <a:xfrm>
            <a:off x="561348" y="2288211"/>
            <a:ext cx="759181" cy="617060"/>
            <a:chOff x="1169381" y="1662502"/>
            <a:chExt cx="1012505" cy="591775"/>
          </a:xfrm>
        </p:grpSpPr>
        <p:sp>
          <p:nvSpPr>
            <p:cNvPr id="45" name="Rectangle 44"/>
            <p:cNvSpPr/>
            <p:nvPr/>
          </p:nvSpPr>
          <p:spPr>
            <a:xfrm>
              <a:off x="1169381" y="1680763"/>
              <a:ext cx="1012505" cy="149823"/>
            </a:xfrm>
            <a:prstGeom prst="rect">
              <a:avLst/>
            </a:prstGeom>
            <a:solidFill>
              <a:schemeClr val="accent4">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Y2K</a:t>
              </a:r>
            </a:p>
          </p:txBody>
        </p:sp>
        <p:cxnSp>
          <p:nvCxnSpPr>
            <p:cNvPr id="66" name="Straight Connector 65"/>
            <p:cNvCxnSpPr/>
            <p:nvPr/>
          </p:nvCxnSpPr>
          <p:spPr>
            <a:xfrm flipV="1">
              <a:off x="1169381" y="1662502"/>
              <a:ext cx="0" cy="591775"/>
            </a:xfrm>
            <a:prstGeom prst="line">
              <a:avLst/>
            </a:prstGeom>
            <a:ln>
              <a:solidFill>
                <a:schemeClr val="tx1">
                  <a:lumMod val="50000"/>
                </a:schemeClr>
              </a:solidFill>
              <a:headEnd type="oval"/>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1079086" y="3127745"/>
            <a:ext cx="767097" cy="783994"/>
            <a:chOff x="7491414" y="3162478"/>
            <a:chExt cx="1023062" cy="1045597"/>
          </a:xfrm>
        </p:grpSpPr>
        <p:sp>
          <p:nvSpPr>
            <p:cNvPr id="50" name="Rectangle 49"/>
            <p:cNvSpPr/>
            <p:nvPr/>
          </p:nvSpPr>
          <p:spPr>
            <a:xfrm>
              <a:off x="7491414" y="3836367"/>
              <a:ext cx="1023062" cy="244830"/>
            </a:xfrm>
            <a:prstGeom prst="rect">
              <a:avLst/>
            </a:prstGeom>
            <a:solidFill>
              <a:schemeClr val="accent3">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Anthrax</a:t>
              </a:r>
            </a:p>
          </p:txBody>
        </p:sp>
        <p:sp>
          <p:nvSpPr>
            <p:cNvPr id="56" name="Rectangle 55"/>
            <p:cNvSpPr/>
            <p:nvPr/>
          </p:nvSpPr>
          <p:spPr>
            <a:xfrm>
              <a:off x="7491414" y="3421253"/>
              <a:ext cx="1018188" cy="288550"/>
            </a:xfrm>
            <a:prstGeom prst="rect">
              <a:avLst/>
            </a:prstGeom>
            <a:solidFill>
              <a:schemeClr val="accent3">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9/11 Attack</a:t>
              </a:r>
            </a:p>
          </p:txBody>
        </p:sp>
        <p:cxnSp>
          <p:nvCxnSpPr>
            <p:cNvPr id="70" name="Straight Connector 69"/>
            <p:cNvCxnSpPr/>
            <p:nvPr/>
          </p:nvCxnSpPr>
          <p:spPr>
            <a:xfrm flipV="1">
              <a:off x="7491414" y="3162478"/>
              <a:ext cx="0" cy="1045597"/>
            </a:xfrm>
            <a:prstGeom prst="line">
              <a:avLst/>
            </a:prstGeom>
            <a:ln>
              <a:solidFill>
                <a:schemeClr val="tx1">
                  <a:lumMod val="50000"/>
                </a:schemeClr>
              </a:solidFill>
              <a:headEnd type="none"/>
              <a:tailEnd type="oval"/>
            </a:ln>
            <a:effectLst/>
          </p:spPr>
          <p:style>
            <a:lnRef idx="2">
              <a:schemeClr val="accent1"/>
            </a:lnRef>
            <a:fillRef idx="0">
              <a:schemeClr val="accent1"/>
            </a:fillRef>
            <a:effectRef idx="1">
              <a:schemeClr val="accent1"/>
            </a:effectRef>
            <a:fontRef idx="minor">
              <a:schemeClr val="tx1"/>
            </a:fontRef>
          </p:style>
        </p:cxnSp>
      </p:grpSp>
      <p:cxnSp>
        <p:nvCxnSpPr>
          <p:cNvPr id="73" name="Straight Connector 72"/>
          <p:cNvCxnSpPr/>
          <p:nvPr/>
        </p:nvCxnSpPr>
        <p:spPr>
          <a:xfrm flipV="1">
            <a:off x="3980018" y="3132082"/>
            <a:ext cx="0" cy="548498"/>
          </a:xfrm>
          <a:prstGeom prst="line">
            <a:avLst/>
          </a:prstGeom>
          <a:ln>
            <a:solidFill>
              <a:schemeClr val="tx1">
                <a:lumMod val="50000"/>
              </a:schemeClr>
            </a:solidFill>
            <a:headEnd type="none"/>
            <a:tailEnd type="oval"/>
          </a:ln>
          <a:effectLst/>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a:off x="2972518" y="2508266"/>
            <a:ext cx="678842" cy="399830"/>
            <a:chOff x="8849601" y="2103211"/>
            <a:chExt cx="905359" cy="622119"/>
          </a:xfrm>
          <a:solidFill>
            <a:srgbClr val="7A0177"/>
          </a:solidFill>
        </p:grpSpPr>
        <p:sp>
          <p:nvSpPr>
            <p:cNvPr id="65" name="Rectangle 64"/>
            <p:cNvSpPr/>
            <p:nvPr/>
          </p:nvSpPr>
          <p:spPr>
            <a:xfrm>
              <a:off x="8849601" y="2152794"/>
              <a:ext cx="899589" cy="274319"/>
            </a:xfrm>
            <a:prstGeom prst="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H1N1 Outbreak</a:t>
              </a:r>
              <a:endParaRPr lang="en-US" sz="788"/>
            </a:p>
          </p:txBody>
        </p:sp>
        <p:cxnSp>
          <p:nvCxnSpPr>
            <p:cNvPr id="74" name="Straight Connector 73"/>
            <p:cNvCxnSpPr/>
            <p:nvPr/>
          </p:nvCxnSpPr>
          <p:spPr>
            <a:xfrm flipV="1">
              <a:off x="9749191" y="2103211"/>
              <a:ext cx="5769" cy="622119"/>
            </a:xfrm>
            <a:prstGeom prst="line">
              <a:avLst/>
            </a:prstGeom>
            <a:grpFill/>
            <a:ln>
              <a:solidFill>
                <a:schemeClr val="tx1">
                  <a:lumMod val="50000"/>
                </a:schemeClr>
              </a:solidFill>
              <a:headEnd type="oval"/>
            </a:ln>
            <a:effectLst/>
          </p:spPr>
          <p:style>
            <a:lnRef idx="2">
              <a:schemeClr val="accent1"/>
            </a:lnRef>
            <a:fillRef idx="0">
              <a:schemeClr val="accent1"/>
            </a:fillRef>
            <a:effectRef idx="1">
              <a:schemeClr val="accent1"/>
            </a:effectRef>
            <a:fontRef idx="minor">
              <a:schemeClr val="tx1"/>
            </a:fontRef>
          </p:style>
        </p:cxnSp>
      </p:grpSp>
      <p:sp>
        <p:nvSpPr>
          <p:cNvPr id="79" name="Rectangle 78"/>
          <p:cNvSpPr/>
          <p:nvPr/>
        </p:nvSpPr>
        <p:spPr>
          <a:xfrm>
            <a:off x="569162" y="2515591"/>
            <a:ext cx="745604" cy="162302"/>
          </a:xfrm>
          <a:prstGeom prst="rect">
            <a:avLst/>
          </a:prstGeom>
          <a:solidFill>
            <a:srgbClr val="004D6F"/>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Hurricane Floyd</a:t>
            </a:r>
          </a:p>
        </p:txBody>
      </p:sp>
      <p:grpSp>
        <p:nvGrpSpPr>
          <p:cNvPr id="81" name="Group 80"/>
          <p:cNvGrpSpPr/>
          <p:nvPr/>
        </p:nvGrpSpPr>
        <p:grpSpPr>
          <a:xfrm>
            <a:off x="1653915" y="2050624"/>
            <a:ext cx="759181" cy="853706"/>
            <a:chOff x="1169381" y="1662502"/>
            <a:chExt cx="1012505" cy="591775"/>
          </a:xfrm>
        </p:grpSpPr>
        <p:sp>
          <p:nvSpPr>
            <p:cNvPr id="82" name="Rectangle 81"/>
            <p:cNvSpPr/>
            <p:nvPr/>
          </p:nvSpPr>
          <p:spPr>
            <a:xfrm>
              <a:off x="1169381" y="1680763"/>
              <a:ext cx="1012505" cy="183946"/>
            </a:xfrm>
            <a:prstGeom prst="rect">
              <a:avLst/>
            </a:prstGeom>
            <a:solidFill>
              <a:srgbClr val="004D6F"/>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Northeast </a:t>
              </a:r>
            </a:p>
            <a:p>
              <a:pPr algn="ctr"/>
              <a:r>
                <a:rPr lang="en-US" sz="675"/>
                <a:t>Blackout</a:t>
              </a:r>
            </a:p>
          </p:txBody>
        </p:sp>
        <p:cxnSp>
          <p:nvCxnSpPr>
            <p:cNvPr id="83" name="Straight Connector 82"/>
            <p:cNvCxnSpPr/>
            <p:nvPr/>
          </p:nvCxnSpPr>
          <p:spPr>
            <a:xfrm flipV="1">
              <a:off x="1169381" y="1662502"/>
              <a:ext cx="0" cy="591775"/>
            </a:xfrm>
            <a:prstGeom prst="line">
              <a:avLst/>
            </a:prstGeom>
            <a:ln>
              <a:solidFill>
                <a:schemeClr val="tx1">
                  <a:lumMod val="50000"/>
                </a:schemeClr>
              </a:solidFill>
              <a:headEnd type="oval"/>
            </a:ln>
            <a:effectLst/>
          </p:spPr>
          <p:style>
            <a:lnRef idx="2">
              <a:schemeClr val="accent1"/>
            </a:lnRef>
            <a:fillRef idx="0">
              <a:schemeClr val="accent1"/>
            </a:fillRef>
            <a:effectRef idx="1">
              <a:schemeClr val="accent1"/>
            </a:effectRef>
            <a:fontRef idx="minor">
              <a:schemeClr val="tx1"/>
            </a:fontRef>
          </p:style>
        </p:cxnSp>
      </p:grpSp>
      <p:sp>
        <p:nvSpPr>
          <p:cNvPr id="84" name="Rectangle 83"/>
          <p:cNvSpPr/>
          <p:nvPr/>
        </p:nvSpPr>
        <p:spPr>
          <a:xfrm>
            <a:off x="1659787" y="2415293"/>
            <a:ext cx="745604" cy="261659"/>
          </a:xfrm>
          <a:prstGeom prst="rect">
            <a:avLst/>
          </a:prstGeom>
          <a:solidFill>
            <a:srgbClr val="761F88"/>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SARS </a:t>
            </a:r>
          </a:p>
          <a:p>
            <a:pPr algn="ctr"/>
            <a:r>
              <a:rPr lang="en-US" sz="675"/>
              <a:t>Outbreak</a:t>
            </a:r>
          </a:p>
        </p:txBody>
      </p:sp>
      <p:grpSp>
        <p:nvGrpSpPr>
          <p:cNvPr id="86" name="Group 85"/>
          <p:cNvGrpSpPr/>
          <p:nvPr/>
        </p:nvGrpSpPr>
        <p:grpSpPr>
          <a:xfrm>
            <a:off x="2208503" y="3127745"/>
            <a:ext cx="580283" cy="411373"/>
            <a:chOff x="3587696" y="3156692"/>
            <a:chExt cx="773912" cy="548640"/>
          </a:xfrm>
        </p:grpSpPr>
        <p:cxnSp>
          <p:nvCxnSpPr>
            <p:cNvPr id="68" name="Straight Connector 67"/>
            <p:cNvCxnSpPr/>
            <p:nvPr/>
          </p:nvCxnSpPr>
          <p:spPr>
            <a:xfrm flipV="1">
              <a:off x="3587696" y="3156692"/>
              <a:ext cx="0" cy="548640"/>
            </a:xfrm>
            <a:prstGeom prst="line">
              <a:avLst/>
            </a:prstGeom>
            <a:ln>
              <a:solidFill>
                <a:schemeClr val="tx1">
                  <a:lumMod val="50000"/>
                </a:schemeClr>
              </a:solidFill>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3597714" y="3295662"/>
              <a:ext cx="763894" cy="3748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NYC Transit Strike</a:t>
              </a:r>
            </a:p>
          </p:txBody>
        </p:sp>
      </p:grpSp>
      <p:sp>
        <p:nvSpPr>
          <p:cNvPr id="89" name="Rectangle 88"/>
          <p:cNvSpPr/>
          <p:nvPr/>
        </p:nvSpPr>
        <p:spPr>
          <a:xfrm>
            <a:off x="5064854" y="3286637"/>
            <a:ext cx="1483972" cy="281027"/>
          </a:xfrm>
          <a:prstGeom prst="rect">
            <a:avLst/>
          </a:prstGeom>
          <a:solidFill>
            <a:srgbClr val="004D6F"/>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Seasonal Winter Storms &amp; Spring Nor'easters </a:t>
            </a:r>
          </a:p>
        </p:txBody>
      </p:sp>
      <p:cxnSp>
        <p:nvCxnSpPr>
          <p:cNvPr id="90" name="Straight Connector 89"/>
          <p:cNvCxnSpPr>
            <a:cxnSpLocks/>
          </p:cNvCxnSpPr>
          <p:nvPr/>
        </p:nvCxnSpPr>
        <p:spPr>
          <a:xfrm flipV="1">
            <a:off x="6548825" y="3132082"/>
            <a:ext cx="0" cy="411373"/>
          </a:xfrm>
          <a:prstGeom prst="line">
            <a:avLst/>
          </a:prstGeom>
          <a:ln>
            <a:solidFill>
              <a:schemeClr val="tx1">
                <a:lumMod val="50000"/>
              </a:schemeClr>
            </a:solidFill>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3215475" y="3262282"/>
            <a:ext cx="759181" cy="144552"/>
          </a:xfrm>
          <a:prstGeom prst="rect">
            <a:avLst/>
          </a:prstGeom>
          <a:solidFill>
            <a:srgbClr val="004D6F"/>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Great Neck Tornado</a:t>
            </a:r>
          </a:p>
        </p:txBody>
      </p:sp>
      <p:grpSp>
        <p:nvGrpSpPr>
          <p:cNvPr id="92" name="Group 91"/>
          <p:cNvGrpSpPr/>
          <p:nvPr/>
        </p:nvGrpSpPr>
        <p:grpSpPr>
          <a:xfrm>
            <a:off x="6782400" y="1682577"/>
            <a:ext cx="481298" cy="1234119"/>
            <a:chOff x="1169381" y="1380413"/>
            <a:chExt cx="641898" cy="882709"/>
          </a:xfrm>
        </p:grpSpPr>
        <p:sp>
          <p:nvSpPr>
            <p:cNvPr id="93" name="Rectangle 92"/>
            <p:cNvSpPr/>
            <p:nvPr/>
          </p:nvSpPr>
          <p:spPr>
            <a:xfrm>
              <a:off x="1180987" y="1687428"/>
              <a:ext cx="630292" cy="368635"/>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Disaster Relief: </a:t>
              </a:r>
            </a:p>
            <a:p>
              <a:pPr algn="ctr"/>
              <a:r>
                <a:rPr lang="en-US" sz="675"/>
                <a:t>Puerto Rico Earthquake</a:t>
              </a:r>
            </a:p>
          </p:txBody>
        </p:sp>
        <p:cxnSp>
          <p:nvCxnSpPr>
            <p:cNvPr id="94" name="Straight Connector 93"/>
            <p:cNvCxnSpPr/>
            <p:nvPr/>
          </p:nvCxnSpPr>
          <p:spPr>
            <a:xfrm flipV="1">
              <a:off x="1169381" y="1380413"/>
              <a:ext cx="0" cy="882709"/>
            </a:xfrm>
            <a:prstGeom prst="line">
              <a:avLst/>
            </a:prstGeom>
            <a:ln>
              <a:solidFill>
                <a:schemeClr val="tx1">
                  <a:lumMod val="50000"/>
                </a:schemeClr>
              </a:solidFill>
              <a:headEnd type="oval"/>
            </a:ln>
            <a:effectLst/>
          </p:spPr>
          <p:style>
            <a:lnRef idx="2">
              <a:schemeClr val="accent1"/>
            </a:lnRef>
            <a:fillRef idx="0">
              <a:schemeClr val="accent1"/>
            </a:fillRef>
            <a:effectRef idx="1">
              <a:schemeClr val="accent1"/>
            </a:effectRef>
            <a:fontRef idx="minor">
              <a:schemeClr val="tx1"/>
            </a:fontRef>
          </p:style>
        </p:cxnSp>
      </p:grpSp>
      <p:grpSp>
        <p:nvGrpSpPr>
          <p:cNvPr id="95" name="Group 94"/>
          <p:cNvGrpSpPr/>
          <p:nvPr/>
        </p:nvGrpSpPr>
        <p:grpSpPr>
          <a:xfrm>
            <a:off x="5176583" y="2083496"/>
            <a:ext cx="681291" cy="822746"/>
            <a:chOff x="1169381" y="1208635"/>
            <a:chExt cx="908625" cy="1282179"/>
          </a:xfrm>
        </p:grpSpPr>
        <p:sp>
          <p:nvSpPr>
            <p:cNvPr id="96" name="Rectangle 95"/>
            <p:cNvSpPr/>
            <p:nvPr/>
          </p:nvSpPr>
          <p:spPr>
            <a:xfrm>
              <a:off x="1169381" y="1680762"/>
              <a:ext cx="908625" cy="540205"/>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Eric Gardner Civil Demonstrations</a:t>
              </a:r>
            </a:p>
          </p:txBody>
        </p:sp>
        <p:cxnSp>
          <p:nvCxnSpPr>
            <p:cNvPr id="97" name="Straight Connector 96"/>
            <p:cNvCxnSpPr/>
            <p:nvPr/>
          </p:nvCxnSpPr>
          <p:spPr>
            <a:xfrm flipV="1">
              <a:off x="1169381" y="1208635"/>
              <a:ext cx="0" cy="1282179"/>
            </a:xfrm>
            <a:prstGeom prst="line">
              <a:avLst/>
            </a:prstGeom>
            <a:ln>
              <a:solidFill>
                <a:schemeClr val="tx1">
                  <a:lumMod val="50000"/>
                </a:schemeClr>
              </a:solidFill>
              <a:headEnd type="oval"/>
            </a:ln>
            <a:effectLst/>
          </p:spPr>
          <p:style>
            <a:lnRef idx="2">
              <a:schemeClr val="accent1"/>
            </a:lnRef>
            <a:fillRef idx="0">
              <a:schemeClr val="accent1"/>
            </a:fillRef>
            <a:effectRef idx="1">
              <a:schemeClr val="accent1"/>
            </a:effectRef>
            <a:fontRef idx="minor">
              <a:schemeClr val="tx1"/>
            </a:fontRef>
          </p:style>
        </p:cxnSp>
      </p:grpSp>
      <p:cxnSp>
        <p:nvCxnSpPr>
          <p:cNvPr id="102" name="Straight Connector 101"/>
          <p:cNvCxnSpPr/>
          <p:nvPr/>
        </p:nvCxnSpPr>
        <p:spPr>
          <a:xfrm flipV="1">
            <a:off x="7051937" y="3136075"/>
            <a:ext cx="0" cy="582779"/>
          </a:xfrm>
          <a:prstGeom prst="line">
            <a:avLst/>
          </a:prstGeom>
          <a:ln>
            <a:solidFill>
              <a:schemeClr val="tx1">
                <a:lumMod val="50000"/>
              </a:schemeClr>
            </a:solidFill>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7057166" y="3392971"/>
            <a:ext cx="594650" cy="31437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George Floyd Civil Demonstrations</a:t>
            </a:r>
          </a:p>
        </p:txBody>
      </p:sp>
      <p:sp>
        <p:nvSpPr>
          <p:cNvPr id="104" name="Rectangle 103"/>
          <p:cNvSpPr/>
          <p:nvPr/>
        </p:nvSpPr>
        <p:spPr>
          <a:xfrm>
            <a:off x="3215525" y="3492762"/>
            <a:ext cx="759181" cy="144552"/>
          </a:xfrm>
          <a:prstGeom prst="rect">
            <a:avLst/>
          </a:prstGeom>
          <a:solidFill>
            <a:srgbClr val="004D6F"/>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Christmas Blizzards</a:t>
            </a:r>
          </a:p>
        </p:txBody>
      </p:sp>
      <p:grpSp>
        <p:nvGrpSpPr>
          <p:cNvPr id="106" name="Group 105"/>
          <p:cNvGrpSpPr/>
          <p:nvPr/>
        </p:nvGrpSpPr>
        <p:grpSpPr>
          <a:xfrm>
            <a:off x="4201865" y="2525467"/>
            <a:ext cx="685618" cy="399830"/>
            <a:chOff x="9749191" y="2103211"/>
            <a:chExt cx="914395" cy="622119"/>
          </a:xfrm>
          <a:solidFill>
            <a:srgbClr val="004D6F"/>
          </a:solidFill>
        </p:grpSpPr>
        <p:sp>
          <p:nvSpPr>
            <p:cNvPr id="107" name="Rectangle 106"/>
            <p:cNvSpPr/>
            <p:nvPr/>
          </p:nvSpPr>
          <p:spPr>
            <a:xfrm>
              <a:off x="9763997" y="2152794"/>
              <a:ext cx="899589" cy="274319"/>
            </a:xfrm>
            <a:prstGeom prst="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Hurricane Irene</a:t>
              </a:r>
              <a:endParaRPr lang="en-US" sz="788"/>
            </a:p>
          </p:txBody>
        </p:sp>
        <p:cxnSp>
          <p:nvCxnSpPr>
            <p:cNvPr id="108" name="Straight Connector 107"/>
            <p:cNvCxnSpPr/>
            <p:nvPr/>
          </p:nvCxnSpPr>
          <p:spPr>
            <a:xfrm flipV="1">
              <a:off x="9749191" y="2103211"/>
              <a:ext cx="5769" cy="622119"/>
            </a:xfrm>
            <a:prstGeom prst="line">
              <a:avLst/>
            </a:prstGeom>
            <a:grpFill/>
            <a:ln>
              <a:solidFill>
                <a:schemeClr val="tx1">
                  <a:lumMod val="50000"/>
                </a:schemeClr>
              </a:solidFill>
              <a:headEnd type="oval"/>
            </a:ln>
            <a:effectLst/>
          </p:spPr>
          <p:style>
            <a:lnRef idx="2">
              <a:schemeClr val="accent1"/>
            </a:lnRef>
            <a:fillRef idx="0">
              <a:schemeClr val="accent1"/>
            </a:fillRef>
            <a:effectRef idx="1">
              <a:schemeClr val="accent1"/>
            </a:effectRef>
            <a:fontRef idx="minor">
              <a:schemeClr val="tx1"/>
            </a:fontRef>
          </p:style>
        </p:cxnSp>
      </p:grpSp>
      <p:sp>
        <p:nvSpPr>
          <p:cNvPr id="109" name="Rectangle 108"/>
          <p:cNvSpPr/>
          <p:nvPr/>
        </p:nvSpPr>
        <p:spPr>
          <a:xfrm>
            <a:off x="5182243" y="2099664"/>
            <a:ext cx="674516" cy="176303"/>
          </a:xfrm>
          <a:prstGeom prst="rect">
            <a:avLst/>
          </a:prstGeom>
          <a:solidFill>
            <a:srgbClr val="7A0177"/>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Ebola Outbreak</a:t>
            </a:r>
            <a:endParaRPr lang="en-US" sz="788"/>
          </a:p>
        </p:txBody>
      </p:sp>
      <p:grpSp>
        <p:nvGrpSpPr>
          <p:cNvPr id="110" name="Group 109"/>
          <p:cNvGrpSpPr/>
          <p:nvPr/>
        </p:nvGrpSpPr>
        <p:grpSpPr>
          <a:xfrm>
            <a:off x="4567920" y="3134000"/>
            <a:ext cx="699063" cy="783994"/>
            <a:chOff x="7491414" y="3162478"/>
            <a:chExt cx="932327" cy="1045597"/>
          </a:xfrm>
        </p:grpSpPr>
        <p:sp>
          <p:nvSpPr>
            <p:cNvPr id="111" name="Rectangle 110"/>
            <p:cNvSpPr/>
            <p:nvPr/>
          </p:nvSpPr>
          <p:spPr>
            <a:xfrm>
              <a:off x="7491414" y="3881351"/>
              <a:ext cx="932327" cy="317434"/>
            </a:xfrm>
            <a:prstGeom prst="rect">
              <a:avLst/>
            </a:prstGeom>
            <a:solidFill>
              <a:srgbClr val="004D6F"/>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Superstorm Sandy</a:t>
              </a:r>
            </a:p>
          </p:txBody>
        </p:sp>
        <p:cxnSp>
          <p:nvCxnSpPr>
            <p:cNvPr id="113" name="Straight Connector 112"/>
            <p:cNvCxnSpPr/>
            <p:nvPr/>
          </p:nvCxnSpPr>
          <p:spPr>
            <a:xfrm flipV="1">
              <a:off x="7491414" y="3162478"/>
              <a:ext cx="0" cy="1045597"/>
            </a:xfrm>
            <a:prstGeom prst="line">
              <a:avLst/>
            </a:prstGeom>
            <a:ln>
              <a:solidFill>
                <a:schemeClr val="tx1">
                  <a:lumMod val="50000"/>
                </a:schemeClr>
              </a:solidFill>
              <a:headEnd type="none"/>
              <a:tailEnd type="oval"/>
            </a:ln>
            <a:effectLst/>
          </p:spPr>
          <p:style>
            <a:lnRef idx="2">
              <a:schemeClr val="accent1"/>
            </a:lnRef>
            <a:fillRef idx="0">
              <a:schemeClr val="accent1"/>
            </a:fillRef>
            <a:effectRef idx="1">
              <a:schemeClr val="accent1"/>
            </a:effectRef>
            <a:fontRef idx="minor">
              <a:schemeClr val="tx1"/>
            </a:fontRef>
          </p:style>
        </p:cxnSp>
      </p:grpSp>
      <p:cxnSp>
        <p:nvCxnSpPr>
          <p:cNvPr id="114" name="Straight Connector 113"/>
          <p:cNvCxnSpPr>
            <a:cxnSpLocks/>
          </p:cNvCxnSpPr>
          <p:nvPr/>
        </p:nvCxnSpPr>
        <p:spPr>
          <a:xfrm flipV="1">
            <a:off x="7369667" y="2232304"/>
            <a:ext cx="0" cy="705107"/>
          </a:xfrm>
          <a:prstGeom prst="line">
            <a:avLst/>
          </a:prstGeom>
          <a:ln>
            <a:solidFill>
              <a:schemeClr val="tx1">
                <a:lumMod val="50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a:off x="6791101" y="1705248"/>
            <a:ext cx="848711" cy="343355"/>
          </a:xfrm>
          <a:prstGeom prst="rect">
            <a:avLst/>
          </a:prstGeom>
          <a:solidFill>
            <a:srgbClr val="7A0177"/>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COVID-19 Pandemic Response &amp; Recovery</a:t>
            </a:r>
            <a:endParaRPr lang="en-US" sz="788"/>
          </a:p>
        </p:txBody>
      </p:sp>
      <p:grpSp>
        <p:nvGrpSpPr>
          <p:cNvPr id="122" name="Group 121"/>
          <p:cNvGrpSpPr/>
          <p:nvPr/>
        </p:nvGrpSpPr>
        <p:grpSpPr>
          <a:xfrm>
            <a:off x="6170456" y="2520568"/>
            <a:ext cx="475598" cy="399830"/>
            <a:chOff x="9749191" y="2103211"/>
            <a:chExt cx="914395" cy="622119"/>
          </a:xfrm>
          <a:solidFill>
            <a:srgbClr val="004D6F"/>
          </a:solidFill>
        </p:grpSpPr>
        <p:sp>
          <p:nvSpPr>
            <p:cNvPr id="123" name="Rectangle 122"/>
            <p:cNvSpPr/>
            <p:nvPr/>
          </p:nvSpPr>
          <p:spPr>
            <a:xfrm>
              <a:off x="9763998" y="2152794"/>
              <a:ext cx="899588" cy="359473"/>
            </a:xfrm>
            <a:prstGeom prst="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Hurricane Maria</a:t>
              </a:r>
              <a:endParaRPr lang="en-US" sz="788"/>
            </a:p>
          </p:txBody>
        </p:sp>
        <p:cxnSp>
          <p:nvCxnSpPr>
            <p:cNvPr id="124" name="Straight Connector 123"/>
            <p:cNvCxnSpPr/>
            <p:nvPr/>
          </p:nvCxnSpPr>
          <p:spPr>
            <a:xfrm flipV="1">
              <a:off x="9749191" y="2103211"/>
              <a:ext cx="5769" cy="622119"/>
            </a:xfrm>
            <a:prstGeom prst="line">
              <a:avLst/>
            </a:prstGeom>
            <a:grpFill/>
            <a:ln>
              <a:solidFill>
                <a:schemeClr val="tx1">
                  <a:lumMod val="50000"/>
                </a:schemeClr>
              </a:solidFill>
              <a:headEnd type="oval"/>
            </a:ln>
            <a:effectLst/>
          </p:spPr>
          <p:style>
            <a:lnRef idx="2">
              <a:schemeClr val="accent1"/>
            </a:lnRef>
            <a:fillRef idx="0">
              <a:schemeClr val="accent1"/>
            </a:fillRef>
            <a:effectRef idx="1">
              <a:schemeClr val="accent1"/>
            </a:effectRef>
            <a:fontRef idx="minor">
              <a:schemeClr val="tx1"/>
            </a:fontRef>
          </p:style>
        </p:cxnSp>
      </p:grpSp>
      <p:grpSp>
        <p:nvGrpSpPr>
          <p:cNvPr id="127" name="Group 126"/>
          <p:cNvGrpSpPr/>
          <p:nvPr/>
        </p:nvGrpSpPr>
        <p:grpSpPr>
          <a:xfrm>
            <a:off x="1006978" y="5274489"/>
            <a:ext cx="7001833" cy="237162"/>
            <a:chOff x="1341397" y="5890293"/>
            <a:chExt cx="9338209" cy="316298"/>
          </a:xfrm>
        </p:grpSpPr>
        <p:sp>
          <p:nvSpPr>
            <p:cNvPr id="116" name="Rectangle 115"/>
            <p:cNvSpPr/>
            <p:nvPr/>
          </p:nvSpPr>
          <p:spPr>
            <a:xfrm>
              <a:off x="1601376" y="5890297"/>
              <a:ext cx="1172310" cy="208353"/>
            </a:xfrm>
            <a:prstGeom prst="rect">
              <a:avLst/>
            </a:prstGeom>
            <a:solidFill>
              <a:srgbClr val="004D6F"/>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Hazardous Weather</a:t>
              </a:r>
            </a:p>
          </p:txBody>
        </p:sp>
        <p:sp>
          <p:nvSpPr>
            <p:cNvPr id="117" name="Rectangle 116"/>
            <p:cNvSpPr/>
            <p:nvPr/>
          </p:nvSpPr>
          <p:spPr>
            <a:xfrm>
              <a:off x="2965798" y="5890296"/>
              <a:ext cx="1172310" cy="208353"/>
            </a:xfrm>
            <a:prstGeom prst="rect">
              <a:avLst/>
            </a:prstGeom>
            <a:solidFill>
              <a:schemeClr val="accent4">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Cyber</a:t>
              </a:r>
            </a:p>
          </p:txBody>
        </p:sp>
        <p:sp>
          <p:nvSpPr>
            <p:cNvPr id="118" name="Rectangle 117"/>
            <p:cNvSpPr/>
            <p:nvPr/>
          </p:nvSpPr>
          <p:spPr>
            <a:xfrm>
              <a:off x="4330219" y="5890295"/>
              <a:ext cx="1330989" cy="208353"/>
            </a:xfrm>
            <a:prstGeom prst="rect">
              <a:avLst/>
            </a:prstGeom>
            <a:solidFill>
              <a:schemeClr val="accent3">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Terrorism/Bio-Terrorism</a:t>
              </a:r>
            </a:p>
          </p:txBody>
        </p:sp>
        <p:sp>
          <p:nvSpPr>
            <p:cNvPr id="119" name="Rectangle 118"/>
            <p:cNvSpPr/>
            <p:nvPr/>
          </p:nvSpPr>
          <p:spPr>
            <a:xfrm>
              <a:off x="5853319" y="5890294"/>
              <a:ext cx="1172310" cy="208353"/>
            </a:xfrm>
            <a:prstGeom prst="rect">
              <a:avLst/>
            </a:prstGeom>
            <a:solidFill>
              <a:srgbClr val="761F88"/>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Infectious Disease</a:t>
              </a:r>
            </a:p>
          </p:txBody>
        </p:sp>
        <p:sp>
          <p:nvSpPr>
            <p:cNvPr id="120" name="Rectangle 119"/>
            <p:cNvSpPr/>
            <p:nvPr/>
          </p:nvSpPr>
          <p:spPr>
            <a:xfrm>
              <a:off x="7217740" y="5890293"/>
              <a:ext cx="1172310" cy="208353"/>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Civil Demonstrations</a:t>
              </a:r>
            </a:p>
          </p:txBody>
        </p:sp>
        <p:sp>
          <p:nvSpPr>
            <p:cNvPr id="121" name="Rectangle 120"/>
            <p:cNvSpPr/>
            <p:nvPr/>
          </p:nvSpPr>
          <p:spPr>
            <a:xfrm>
              <a:off x="8582161" y="5890293"/>
              <a:ext cx="1781854" cy="208353"/>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Special Missions &amp; Deployments</a:t>
              </a:r>
            </a:p>
          </p:txBody>
        </p:sp>
        <p:cxnSp>
          <p:nvCxnSpPr>
            <p:cNvPr id="126" name="Straight Connector 125"/>
            <p:cNvCxnSpPr/>
            <p:nvPr/>
          </p:nvCxnSpPr>
          <p:spPr>
            <a:xfrm flipV="1">
              <a:off x="1341397" y="6206591"/>
              <a:ext cx="9338209" cy="0"/>
            </a:xfrm>
            <a:prstGeom prst="line">
              <a:avLst/>
            </a:prstGeom>
            <a:ln w="3175"/>
          </p:spPr>
          <p:style>
            <a:lnRef idx="2">
              <a:schemeClr val="dk1"/>
            </a:lnRef>
            <a:fillRef idx="0">
              <a:schemeClr val="dk1"/>
            </a:fillRef>
            <a:effectRef idx="1">
              <a:schemeClr val="dk1"/>
            </a:effectRef>
            <a:fontRef idx="minor">
              <a:schemeClr val="tx1"/>
            </a:fontRef>
          </p:style>
        </p:cxnSp>
      </p:grpSp>
      <p:graphicFrame>
        <p:nvGraphicFramePr>
          <p:cNvPr id="129" name="Table 128"/>
          <p:cNvGraphicFramePr>
            <a:graphicFrameLocks noGrp="1"/>
          </p:cNvGraphicFramePr>
          <p:nvPr/>
        </p:nvGraphicFramePr>
        <p:xfrm>
          <a:off x="588488" y="4194561"/>
          <a:ext cx="7699853" cy="1041553"/>
        </p:xfrm>
        <a:graphic>
          <a:graphicData uri="http://schemas.openxmlformats.org/drawingml/2006/table">
            <a:tbl>
              <a:tblPr firstRow="1" bandRow="1">
                <a:tableStyleId>{5C22544A-7EE6-4342-B048-85BDC9FD1C3A}</a:tableStyleId>
              </a:tblPr>
              <a:tblGrid>
                <a:gridCol w="7699853">
                  <a:extLst>
                    <a:ext uri="{9D8B030D-6E8A-4147-A177-3AD203B41FA5}">
                      <a16:colId xmlns:a16="http://schemas.microsoft.com/office/drawing/2014/main" val="20000"/>
                    </a:ext>
                  </a:extLst>
                </a:gridCol>
              </a:tblGrid>
              <a:tr h="201671">
                <a:tc>
                  <a:txBody>
                    <a:bodyPr/>
                    <a:lstStyle/>
                    <a:p>
                      <a:r>
                        <a:rPr lang="en-US" sz="700" b="1">
                          <a:solidFill>
                            <a:schemeClr val="bg1"/>
                          </a:solidFill>
                          <a:latin typeface="Tahoma" panose="020B0604030504040204" pitchFamily="34" charset="0"/>
                          <a:ea typeface="Tahoma" panose="020B0604030504040204" pitchFamily="34" charset="0"/>
                          <a:cs typeface="Tahoma" panose="020B0604030504040204" pitchFamily="34" charset="0"/>
                        </a:rPr>
                        <a:t>Lessons Learned</a:t>
                      </a:r>
                    </a:p>
                  </a:txBody>
                  <a:tcPr marL="71972" marR="71972" marT="35987" marB="35987">
                    <a:solidFill>
                      <a:srgbClr val="2DA5CC"/>
                    </a:solidFill>
                  </a:tcPr>
                </a:tc>
                <a:extLst>
                  <a:ext uri="{0D108BD9-81ED-4DB2-BD59-A6C34878D82A}">
                    <a16:rowId xmlns:a16="http://schemas.microsoft.com/office/drawing/2014/main" val="10000"/>
                  </a:ext>
                </a:extLst>
              </a:tr>
              <a:tr h="839882">
                <a:tc>
                  <a:txBody>
                    <a:bodyPr/>
                    <a:lstStyle/>
                    <a:p>
                      <a:pPr marL="228600" indent="-228600">
                        <a:buAutoNum type="arabicParenR"/>
                      </a:pPr>
                      <a:r>
                        <a:rPr lang="en-US" sz="600" b="1" baseline="0">
                          <a:solidFill>
                            <a:schemeClr val="tx1"/>
                          </a:solidFill>
                          <a:latin typeface="Tahoma" panose="020B0604030504040204" pitchFamily="34" charset="0"/>
                          <a:ea typeface="Tahoma" panose="020B0604030504040204" pitchFamily="34" charset="0"/>
                          <a:cs typeface="Tahoma" panose="020B0604030504040204" pitchFamily="34" charset="0"/>
                        </a:rPr>
                        <a:t>Hurricane Sandy – </a:t>
                      </a:r>
                      <a:r>
                        <a:rPr lang="en-US" sz="600" b="0" baseline="0">
                          <a:solidFill>
                            <a:schemeClr val="tx1"/>
                          </a:solidFill>
                          <a:latin typeface="Tahoma" panose="020B0604030504040204" pitchFamily="34" charset="0"/>
                          <a:ea typeface="Tahoma" panose="020B0604030504040204" pitchFamily="34" charset="0"/>
                          <a:cs typeface="Tahoma" panose="020B0604030504040204" pitchFamily="34" charset="0"/>
                        </a:rPr>
                        <a:t>Maintain stable supply chains by limiting dependence on third party vendors.</a:t>
                      </a:r>
                    </a:p>
                    <a:p>
                      <a:pPr marL="228600" indent="-228600">
                        <a:buAutoNum type="arabicParenR"/>
                      </a:pPr>
                      <a:r>
                        <a:rPr lang="en-US" sz="600" b="1" baseline="0">
                          <a:solidFill>
                            <a:schemeClr val="tx1"/>
                          </a:solidFill>
                          <a:latin typeface="Tahoma" panose="020B0604030504040204" pitchFamily="34" charset="0"/>
                          <a:ea typeface="Tahoma" panose="020B0604030504040204" pitchFamily="34" charset="0"/>
                          <a:cs typeface="Tahoma" panose="020B0604030504040204" pitchFamily="34" charset="0"/>
                        </a:rPr>
                        <a:t>COVID-19 Pandemic </a:t>
                      </a:r>
                      <a:r>
                        <a:rPr lang="en-US" sz="600" b="0" baseline="0">
                          <a:solidFill>
                            <a:schemeClr val="tx1"/>
                          </a:solidFill>
                          <a:latin typeface="Tahoma" panose="020B0604030504040204" pitchFamily="34" charset="0"/>
                          <a:ea typeface="Tahoma" panose="020B0604030504040204" pitchFamily="34" charset="0"/>
                          <a:cs typeface="Tahoma" panose="020B0604030504040204" pitchFamily="34" charset="0"/>
                        </a:rPr>
                        <a:t>– Technological readiness to enable smooth transitions to remote work and care delivery. </a:t>
                      </a:r>
                    </a:p>
                    <a:p>
                      <a:pPr marL="228600" indent="-228600">
                        <a:buAutoNum type="arabicParenR"/>
                      </a:pPr>
                      <a:r>
                        <a:rPr lang="en-US" sz="600" b="1" baseline="0">
                          <a:solidFill>
                            <a:schemeClr val="tx1"/>
                          </a:solidFill>
                          <a:latin typeface="Tahoma" panose="020B0604030504040204" pitchFamily="34" charset="0"/>
                          <a:ea typeface="Tahoma" panose="020B0604030504040204" pitchFamily="34" charset="0"/>
                          <a:cs typeface="Tahoma" panose="020B0604030504040204" pitchFamily="34" charset="0"/>
                        </a:rPr>
                        <a:t>Hurricane Irene </a:t>
                      </a:r>
                      <a:r>
                        <a:rPr lang="en-US" sz="600" b="0" baseline="0">
                          <a:solidFill>
                            <a:schemeClr val="tx1"/>
                          </a:solidFill>
                          <a:latin typeface="Tahoma" panose="020B0604030504040204" pitchFamily="34" charset="0"/>
                          <a:ea typeface="Tahoma" panose="020B0604030504040204" pitchFamily="34" charset="0"/>
                          <a:cs typeface="Tahoma" panose="020B0604030504040204" pitchFamily="34" charset="0"/>
                        </a:rPr>
                        <a:t>– Early evacuation decisions and patient movement.</a:t>
                      </a:r>
                    </a:p>
                    <a:p>
                      <a:pPr marL="228600" indent="-228600">
                        <a:buAutoNum type="arabicParenR"/>
                      </a:pPr>
                      <a:r>
                        <a:rPr lang="en-US" sz="600" b="1" baseline="0">
                          <a:solidFill>
                            <a:schemeClr val="tx1"/>
                          </a:solidFill>
                          <a:latin typeface="Tahoma" panose="020B0604030504040204" pitchFamily="34" charset="0"/>
                          <a:ea typeface="Tahoma" panose="020B0604030504040204" pitchFamily="34" charset="0"/>
                          <a:cs typeface="Tahoma" panose="020B0604030504040204" pitchFamily="34" charset="0"/>
                        </a:rPr>
                        <a:t>Terrorism/Bio-terrorism</a:t>
                      </a:r>
                      <a:r>
                        <a:rPr lang="en-US" sz="600" b="0" baseline="0">
                          <a:solidFill>
                            <a:schemeClr val="tx1"/>
                          </a:solidFill>
                          <a:latin typeface="Tahoma" panose="020B0604030504040204" pitchFamily="34" charset="0"/>
                          <a:ea typeface="Tahoma" panose="020B0604030504040204" pitchFamily="34" charset="0"/>
                          <a:cs typeface="Tahoma" panose="020B0604030504040204" pitchFamily="34" charset="0"/>
                        </a:rPr>
                        <a:t> – Importance of education on the impact terrorism events can have on hospital operations.</a:t>
                      </a:r>
                    </a:p>
                    <a:p>
                      <a:pPr marL="228600" indent="-228600">
                        <a:buAutoNum type="arabicParenR"/>
                      </a:pPr>
                      <a:r>
                        <a:rPr lang="en-US" sz="600" b="1" baseline="0">
                          <a:solidFill>
                            <a:schemeClr val="tx1"/>
                          </a:solidFill>
                          <a:latin typeface="Tahoma" panose="020B0604030504040204" pitchFamily="34" charset="0"/>
                          <a:ea typeface="Tahoma" panose="020B0604030504040204" pitchFamily="34" charset="0"/>
                          <a:cs typeface="Tahoma" panose="020B0604030504040204" pitchFamily="34" charset="0"/>
                        </a:rPr>
                        <a:t>SARS/Ebola/H1N1</a:t>
                      </a:r>
                      <a:r>
                        <a:rPr lang="en-US" sz="600" b="0" baseline="0">
                          <a:solidFill>
                            <a:schemeClr val="tx1"/>
                          </a:solidFill>
                          <a:latin typeface="Tahoma" panose="020B0604030504040204" pitchFamily="34" charset="0"/>
                          <a:ea typeface="Tahoma" panose="020B0604030504040204" pitchFamily="34" charset="0"/>
                          <a:cs typeface="Tahoma" panose="020B0604030504040204" pitchFamily="34" charset="0"/>
                        </a:rPr>
                        <a:t> – Recurring infection prevention and personal protective equipment (PPE) education. </a:t>
                      </a:r>
                    </a:p>
                    <a:p>
                      <a:pPr marL="228600" indent="-228600">
                        <a:buAutoNum type="arabicParenR"/>
                      </a:pPr>
                      <a:r>
                        <a:rPr lang="en-US" sz="600" b="1" baseline="0">
                          <a:solidFill>
                            <a:schemeClr val="tx1"/>
                          </a:solidFill>
                          <a:latin typeface="Tahoma" panose="020B0604030504040204" pitchFamily="34" charset="0"/>
                          <a:ea typeface="Tahoma" panose="020B0604030504040204" pitchFamily="34" charset="0"/>
                          <a:cs typeface="Tahoma" panose="020B0604030504040204" pitchFamily="34" charset="0"/>
                        </a:rPr>
                        <a:t>Hazardous Weather – </a:t>
                      </a:r>
                      <a:r>
                        <a:rPr lang="en-US" sz="600" b="0" baseline="0">
                          <a:solidFill>
                            <a:schemeClr val="tx1"/>
                          </a:solidFill>
                          <a:latin typeface="Tahoma" panose="020B0604030504040204" pitchFamily="34" charset="0"/>
                          <a:ea typeface="Tahoma" panose="020B0604030504040204" pitchFamily="34" charset="0"/>
                          <a:cs typeface="Tahoma" panose="020B0604030504040204" pitchFamily="34" charset="0"/>
                        </a:rPr>
                        <a:t>Staff personal preparedness practices and training.</a:t>
                      </a:r>
                      <a:endParaRPr lang="en-US" sz="600" b="1" baseline="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indent="-228600">
                        <a:buAutoNum type="arabicParenR"/>
                      </a:pPr>
                      <a:r>
                        <a:rPr lang="en-US" sz="600" b="1" baseline="0">
                          <a:solidFill>
                            <a:schemeClr val="tx1"/>
                          </a:solidFill>
                          <a:latin typeface="Tahoma" panose="020B0604030504040204" pitchFamily="34" charset="0"/>
                          <a:ea typeface="Tahoma" panose="020B0604030504040204" pitchFamily="34" charset="0"/>
                          <a:cs typeface="Tahoma" panose="020B0604030504040204" pitchFamily="34" charset="0"/>
                        </a:rPr>
                        <a:t>Hurricane Ida</a:t>
                      </a:r>
                      <a:r>
                        <a:rPr lang="en-US" sz="600" b="0" baseline="0">
                          <a:solidFill>
                            <a:schemeClr val="tx1"/>
                          </a:solidFill>
                          <a:latin typeface="Tahoma" panose="020B0604030504040204" pitchFamily="34" charset="0"/>
                          <a:ea typeface="Tahoma" panose="020B0604030504040204" pitchFamily="34" charset="0"/>
                          <a:cs typeface="Tahoma" panose="020B0604030504040204" pitchFamily="34" charset="0"/>
                        </a:rPr>
                        <a:t> – Protection of critical surgical subspecialties in the wake of disaster.</a:t>
                      </a:r>
                    </a:p>
                    <a:p>
                      <a:pPr marL="228600" indent="-228600">
                        <a:buAutoNum type="arabicParenR"/>
                      </a:pPr>
                      <a:r>
                        <a:rPr lang="en-US" sz="600" b="1" baseline="0">
                          <a:solidFill>
                            <a:schemeClr val="tx1"/>
                          </a:solidFill>
                          <a:latin typeface="Tahoma" panose="020B0604030504040204" pitchFamily="34" charset="0"/>
                          <a:ea typeface="Tahoma" panose="020B0604030504040204" pitchFamily="34" charset="0"/>
                          <a:cs typeface="Tahoma" panose="020B0604030504040204" pitchFamily="34" charset="0"/>
                        </a:rPr>
                        <a:t>Vaccine Rollout </a:t>
                      </a:r>
                      <a:r>
                        <a:rPr lang="en-US" sz="600" b="0" baseline="0">
                          <a:solidFill>
                            <a:schemeClr val="tx1"/>
                          </a:solidFill>
                          <a:latin typeface="Tahoma" panose="020B0604030504040204" pitchFamily="34" charset="0"/>
                          <a:ea typeface="Tahoma" panose="020B0604030504040204" pitchFamily="34" charset="0"/>
                          <a:cs typeface="Tahoma" panose="020B0604030504040204" pitchFamily="34" charset="0"/>
                        </a:rPr>
                        <a:t>– Importance of agility to flex POD operations and supply chain as needed based on the latest clinical guidance and executive orders.</a:t>
                      </a:r>
                    </a:p>
                  </a:txBody>
                  <a:tcPr marL="71972" marR="71972" marT="35987" marB="35987">
                    <a:solidFill>
                      <a:schemeClr val="bg1"/>
                    </a:solidFill>
                  </a:tcPr>
                </a:tc>
                <a:extLst>
                  <a:ext uri="{0D108BD9-81ED-4DB2-BD59-A6C34878D82A}">
                    <a16:rowId xmlns:a16="http://schemas.microsoft.com/office/drawing/2014/main" val="10001"/>
                  </a:ext>
                </a:extLst>
              </a:tr>
            </a:tbl>
          </a:graphicData>
        </a:graphic>
      </p:graphicFrame>
      <p:sp>
        <p:nvSpPr>
          <p:cNvPr id="60" name="Rectangle 59">
            <a:extLst>
              <a:ext uri="{FF2B5EF4-FFF2-40B4-BE49-F238E27FC236}">
                <a16:creationId xmlns:a16="http://schemas.microsoft.com/office/drawing/2014/main" id="{8736AF64-24FB-48B0-B6AF-B1C4CA6EA8FA}"/>
              </a:ext>
            </a:extLst>
          </p:cNvPr>
          <p:cNvSpPr/>
          <p:nvPr/>
        </p:nvSpPr>
        <p:spPr>
          <a:xfrm>
            <a:off x="7049596" y="3174329"/>
            <a:ext cx="590216" cy="187955"/>
          </a:xfrm>
          <a:prstGeom prst="rect">
            <a:avLst/>
          </a:prstGeom>
          <a:solidFill>
            <a:srgbClr val="004D6F"/>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Hurricane Ida</a:t>
            </a:r>
            <a:endParaRPr lang="en-US" sz="788"/>
          </a:p>
        </p:txBody>
      </p:sp>
      <p:sp>
        <p:nvSpPr>
          <p:cNvPr id="6" name="Rectangle 5">
            <a:extLst>
              <a:ext uri="{FF2B5EF4-FFF2-40B4-BE49-F238E27FC236}">
                <a16:creationId xmlns:a16="http://schemas.microsoft.com/office/drawing/2014/main" id="{43B3549E-3258-3DA4-1B13-BB802CEE16FC}"/>
              </a:ext>
            </a:extLst>
          </p:cNvPr>
          <p:cNvSpPr/>
          <p:nvPr/>
        </p:nvSpPr>
        <p:spPr>
          <a:xfrm>
            <a:off x="7369668" y="2172787"/>
            <a:ext cx="674516" cy="176303"/>
          </a:xfrm>
          <a:prstGeom prst="rect">
            <a:avLst/>
          </a:prstGeom>
          <a:solidFill>
            <a:srgbClr val="7A0177"/>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err="1"/>
              <a:t>MPox</a:t>
            </a:r>
            <a:endParaRPr lang="en-US" sz="788"/>
          </a:p>
        </p:txBody>
      </p:sp>
      <p:sp>
        <p:nvSpPr>
          <p:cNvPr id="9" name="Rectangle 8">
            <a:extLst>
              <a:ext uri="{FF2B5EF4-FFF2-40B4-BE49-F238E27FC236}">
                <a16:creationId xmlns:a16="http://schemas.microsoft.com/office/drawing/2014/main" id="{98CDDFE5-6F2A-61CD-F8C0-619B92C8B88A}"/>
              </a:ext>
            </a:extLst>
          </p:cNvPr>
          <p:cNvSpPr/>
          <p:nvPr/>
        </p:nvSpPr>
        <p:spPr>
          <a:xfrm>
            <a:off x="8152585" y="3430399"/>
            <a:ext cx="759181" cy="156224"/>
          </a:xfrm>
          <a:prstGeom prst="rect">
            <a:avLst/>
          </a:prstGeom>
          <a:solidFill>
            <a:schemeClr val="accent4">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EPIC Transition</a:t>
            </a:r>
          </a:p>
        </p:txBody>
      </p:sp>
      <p:cxnSp>
        <p:nvCxnSpPr>
          <p:cNvPr id="11" name="Straight Connector 10">
            <a:extLst>
              <a:ext uri="{FF2B5EF4-FFF2-40B4-BE49-F238E27FC236}">
                <a16:creationId xmlns:a16="http://schemas.microsoft.com/office/drawing/2014/main" id="{49DBD65F-7A35-6038-24BE-B99160A74953}"/>
              </a:ext>
            </a:extLst>
          </p:cNvPr>
          <p:cNvCxnSpPr>
            <a:cxnSpLocks/>
          </p:cNvCxnSpPr>
          <p:nvPr/>
        </p:nvCxnSpPr>
        <p:spPr>
          <a:xfrm flipV="1">
            <a:off x="7900322" y="2386450"/>
            <a:ext cx="0" cy="519983"/>
          </a:xfrm>
          <a:prstGeom prst="line">
            <a:avLst/>
          </a:prstGeom>
          <a:ln>
            <a:solidFill>
              <a:schemeClr val="tx1">
                <a:lumMod val="50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16CD9F71-62CB-348C-B1E8-EACA36465D36}"/>
              </a:ext>
            </a:extLst>
          </p:cNvPr>
          <p:cNvSpPr/>
          <p:nvPr/>
        </p:nvSpPr>
        <p:spPr>
          <a:xfrm>
            <a:off x="7907181" y="2414032"/>
            <a:ext cx="682328" cy="176303"/>
          </a:xfrm>
          <a:prstGeom prst="rect">
            <a:avLst/>
          </a:prstGeom>
          <a:solidFill>
            <a:srgbClr val="92CA36"/>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a:t>Change Health Cyber Attack</a:t>
            </a:r>
            <a:endParaRPr lang="en-US" sz="788"/>
          </a:p>
        </p:txBody>
      </p:sp>
      <p:sp>
        <p:nvSpPr>
          <p:cNvPr id="16" name="Rectangle 15">
            <a:extLst>
              <a:ext uri="{FF2B5EF4-FFF2-40B4-BE49-F238E27FC236}">
                <a16:creationId xmlns:a16="http://schemas.microsoft.com/office/drawing/2014/main" id="{81BF7E82-B107-579E-FD43-1A517D2E41F3}"/>
              </a:ext>
            </a:extLst>
          </p:cNvPr>
          <p:cNvSpPr/>
          <p:nvPr/>
        </p:nvSpPr>
        <p:spPr>
          <a:xfrm>
            <a:off x="7907181" y="2632331"/>
            <a:ext cx="674516" cy="176303"/>
          </a:xfrm>
          <a:prstGeom prst="rect">
            <a:avLst/>
          </a:prstGeom>
          <a:solidFill>
            <a:srgbClr val="92CA36"/>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ctr"/>
          <a:lstStyle/>
          <a:p>
            <a:pPr algn="ctr"/>
            <a:r>
              <a:rPr lang="en-US" sz="675" err="1"/>
              <a:t>Crowdstrike</a:t>
            </a:r>
            <a:r>
              <a:rPr lang="en-US" sz="675"/>
              <a:t> Outage </a:t>
            </a:r>
            <a:endParaRPr lang="en-US" sz="788"/>
          </a:p>
        </p:txBody>
      </p:sp>
      <p:cxnSp>
        <p:nvCxnSpPr>
          <p:cNvPr id="18" name="Straight Connector 17">
            <a:extLst>
              <a:ext uri="{FF2B5EF4-FFF2-40B4-BE49-F238E27FC236}">
                <a16:creationId xmlns:a16="http://schemas.microsoft.com/office/drawing/2014/main" id="{DF683164-D961-E2E5-A9D0-D074C8930879}"/>
              </a:ext>
            </a:extLst>
          </p:cNvPr>
          <p:cNvCxnSpPr>
            <a:cxnSpLocks/>
          </p:cNvCxnSpPr>
          <p:nvPr/>
        </p:nvCxnSpPr>
        <p:spPr>
          <a:xfrm flipV="1">
            <a:off x="5064854" y="3116089"/>
            <a:ext cx="0" cy="411373"/>
          </a:xfrm>
          <a:prstGeom prst="line">
            <a:avLst/>
          </a:prstGeom>
          <a:ln>
            <a:solidFill>
              <a:schemeClr val="tx1">
                <a:lumMod val="50000"/>
              </a:schemeClr>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ED308DF-C07E-DEF4-5CB9-1CE689828CAD}"/>
              </a:ext>
            </a:extLst>
          </p:cNvPr>
          <p:cNvCxnSpPr>
            <a:cxnSpLocks/>
          </p:cNvCxnSpPr>
          <p:nvPr/>
        </p:nvCxnSpPr>
        <p:spPr>
          <a:xfrm flipH="1" flipV="1">
            <a:off x="8144150" y="3132082"/>
            <a:ext cx="8435" cy="500948"/>
          </a:xfrm>
          <a:prstGeom prst="line">
            <a:avLst/>
          </a:prstGeom>
          <a:ln>
            <a:solidFill>
              <a:schemeClr val="tx1">
                <a:lumMod val="50000"/>
              </a:schemeClr>
            </a:solidFill>
            <a:headEnd type="none"/>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3942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F258-FBDF-4B27-9629-7EDE5A44E595}"/>
              </a:ext>
            </a:extLst>
          </p:cNvPr>
          <p:cNvSpPr>
            <a:spLocks noGrp="1"/>
          </p:cNvSpPr>
          <p:nvPr>
            <p:ph type="title"/>
          </p:nvPr>
        </p:nvSpPr>
        <p:spPr/>
        <p:txBody>
          <a:bodyPr/>
          <a:lstStyle/>
          <a:p>
            <a:r>
              <a:rPr lang="en-US" dirty="0"/>
              <a:t>What is Workplace Violence?</a:t>
            </a:r>
          </a:p>
        </p:txBody>
      </p:sp>
      <p:sp>
        <p:nvSpPr>
          <p:cNvPr id="3" name="Content Placeholder 2">
            <a:extLst>
              <a:ext uri="{FF2B5EF4-FFF2-40B4-BE49-F238E27FC236}">
                <a16:creationId xmlns:a16="http://schemas.microsoft.com/office/drawing/2014/main" id="{9276B044-A495-4FDE-B341-D8F787F3BAD4}"/>
              </a:ext>
            </a:extLst>
          </p:cNvPr>
          <p:cNvSpPr>
            <a:spLocks noGrp="1"/>
          </p:cNvSpPr>
          <p:nvPr>
            <p:ph idx="1"/>
          </p:nvPr>
        </p:nvSpPr>
        <p:spPr/>
        <p:txBody>
          <a:bodyPr/>
          <a:lstStyle/>
          <a:p>
            <a:pPr marL="0" indent="0">
              <a:buNone/>
            </a:pPr>
            <a:endParaRPr lang="en-US" dirty="0"/>
          </a:p>
          <a:p>
            <a:pPr marL="0" indent="0">
              <a:buNone/>
            </a:pPr>
            <a:r>
              <a:rPr lang="en-US" sz="2000" dirty="0">
                <a:solidFill>
                  <a:schemeClr val="tx1"/>
                </a:solidFill>
              </a:rPr>
              <a:t>Any act or threat—verbal, nonverbal, written, or physical—that involves aggression, harassment, bullying, sabotage, sexual harassment, or assault by staff, patients, or visitors. </a:t>
            </a:r>
          </a:p>
          <a:p>
            <a:pPr marL="0" indent="0">
              <a:buNone/>
            </a:pPr>
            <a:endParaRPr lang="en-US" sz="2000" dirty="0">
              <a:solidFill>
                <a:schemeClr val="tx1"/>
              </a:solidFill>
            </a:endParaRPr>
          </a:p>
          <a:p>
            <a:r>
              <a:rPr lang="en-US" sz="2000" dirty="0">
                <a:solidFill>
                  <a:schemeClr val="tx1"/>
                </a:solidFill>
              </a:rPr>
              <a:t>TJC increased focus in recent years</a:t>
            </a:r>
          </a:p>
          <a:p>
            <a:endParaRPr lang="en-US" sz="2000" dirty="0">
              <a:solidFill>
                <a:schemeClr val="tx1"/>
              </a:solidFill>
            </a:endParaRPr>
          </a:p>
          <a:p>
            <a:r>
              <a:rPr lang="en-US" sz="2000" dirty="0">
                <a:solidFill>
                  <a:schemeClr val="tx1"/>
                </a:solidFill>
              </a:rPr>
              <a:t>Burnout, decreased productivity, &amp; affects patient care</a:t>
            </a:r>
          </a:p>
        </p:txBody>
      </p:sp>
      <p:sp>
        <p:nvSpPr>
          <p:cNvPr id="4" name="TextBox 3">
            <a:extLst>
              <a:ext uri="{FF2B5EF4-FFF2-40B4-BE49-F238E27FC236}">
                <a16:creationId xmlns:a16="http://schemas.microsoft.com/office/drawing/2014/main" id="{30B26E7B-A486-8C9F-3904-2DF2FD2F7FCE}"/>
              </a:ext>
            </a:extLst>
          </p:cNvPr>
          <p:cNvSpPr txBox="1"/>
          <p:nvPr/>
        </p:nvSpPr>
        <p:spPr>
          <a:xfrm>
            <a:off x="9665294" y="6417892"/>
            <a:ext cx="2196269" cy="338554"/>
          </a:xfrm>
          <a:prstGeom prst="rect">
            <a:avLst/>
          </a:prstGeom>
          <a:noFill/>
        </p:spPr>
        <p:txBody>
          <a:bodyPr wrap="square" rtlCol="0">
            <a:spAutoFit/>
          </a:bodyPr>
          <a:lstStyle/>
          <a:p>
            <a:r>
              <a:rPr lang="en-US" sz="1600" dirty="0"/>
              <a:t>The Joint Commission</a:t>
            </a:r>
          </a:p>
        </p:txBody>
      </p:sp>
    </p:spTree>
    <p:extLst>
      <p:ext uri="{BB962C8B-B14F-4D97-AF65-F5344CB8AC3E}">
        <p14:creationId xmlns:p14="http://schemas.microsoft.com/office/powerpoint/2010/main" val="2684535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54956DC0-F241-E712-B840-712C00577D6B}"/>
              </a:ext>
            </a:extLst>
          </p:cNvPr>
          <p:cNvSpPr/>
          <p:nvPr/>
        </p:nvSpPr>
        <p:spPr>
          <a:xfrm>
            <a:off x="6328096" y="1824496"/>
            <a:ext cx="2714479" cy="38209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902E920C-AEAB-C1F6-3582-BF62B62316A5}"/>
              </a:ext>
            </a:extLst>
          </p:cNvPr>
          <p:cNvSpPr>
            <a:spLocks noGrp="1"/>
          </p:cNvSpPr>
          <p:nvPr>
            <p:ph type="body" sz="quarter" idx="11"/>
          </p:nvPr>
        </p:nvSpPr>
        <p:spPr/>
        <p:txBody>
          <a:bodyPr/>
          <a:lstStyle/>
          <a:p>
            <a:r>
              <a:rPr lang="en-US"/>
              <a:t>The Importance of Emergency Preparedness in Healthcare: </a:t>
            </a:r>
          </a:p>
          <a:p>
            <a:r>
              <a:rPr lang="en-US" sz="2100">
                <a:solidFill>
                  <a:schemeClr val="accent2"/>
                </a:solidFill>
              </a:rPr>
              <a:t>Patient Centered Operations</a:t>
            </a:r>
          </a:p>
        </p:txBody>
      </p:sp>
      <p:sp>
        <p:nvSpPr>
          <p:cNvPr id="36" name="Slide Number Placeholder 3">
            <a:extLst>
              <a:ext uri="{FF2B5EF4-FFF2-40B4-BE49-F238E27FC236}">
                <a16:creationId xmlns:a16="http://schemas.microsoft.com/office/drawing/2014/main" id="{186A7F39-58A5-3C68-CB78-82E95E3B07BB}"/>
              </a:ext>
            </a:extLst>
          </p:cNvPr>
          <p:cNvSpPr txBox="1">
            <a:spLocks/>
          </p:cNvSpPr>
          <p:nvPr/>
        </p:nvSpPr>
        <p:spPr>
          <a:xfrm>
            <a:off x="8418341" y="5877817"/>
            <a:ext cx="286721" cy="14492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endParaRPr>
          </a:p>
        </p:txBody>
      </p:sp>
      <p:grpSp>
        <p:nvGrpSpPr>
          <p:cNvPr id="50" name="Group 49">
            <a:extLst>
              <a:ext uri="{FF2B5EF4-FFF2-40B4-BE49-F238E27FC236}">
                <a16:creationId xmlns:a16="http://schemas.microsoft.com/office/drawing/2014/main" id="{2A1CFC56-F4A7-B15B-6A57-BA9C4190B361}"/>
              </a:ext>
            </a:extLst>
          </p:cNvPr>
          <p:cNvGrpSpPr/>
          <p:nvPr/>
        </p:nvGrpSpPr>
        <p:grpSpPr>
          <a:xfrm>
            <a:off x="194206" y="2339649"/>
            <a:ext cx="6256510" cy="3071997"/>
            <a:chOff x="2299560" y="1682160"/>
            <a:chExt cx="7795644" cy="3827725"/>
          </a:xfrm>
        </p:grpSpPr>
        <p:sp>
          <p:nvSpPr>
            <p:cNvPr id="51" name="TextBox 50">
              <a:extLst>
                <a:ext uri="{FF2B5EF4-FFF2-40B4-BE49-F238E27FC236}">
                  <a16:creationId xmlns:a16="http://schemas.microsoft.com/office/drawing/2014/main" id="{1FB60EBD-3FA0-B679-C692-734A683FDB90}"/>
                </a:ext>
              </a:extLst>
            </p:cNvPr>
            <p:cNvSpPr txBox="1"/>
            <p:nvPr/>
          </p:nvSpPr>
          <p:spPr>
            <a:xfrm>
              <a:off x="2299560" y="4432843"/>
              <a:ext cx="2279392" cy="1023893"/>
            </a:xfrm>
            <a:prstGeom prst="rect">
              <a:avLst/>
            </a:prstGeom>
            <a:noFill/>
          </p:spPr>
          <p:txBody>
            <a:bodyPr wrap="square" lIns="0" tIns="0" rIns="0" bIns="0" rtlCol="0" anchor="t">
              <a:noAutofit/>
            </a:bodyPr>
            <a:lstStyle/>
            <a:p>
              <a:pPr marL="160735" indent="-160735" defTabSz="514350">
                <a:buClr>
                  <a:srgbClr val="3DAD2C"/>
                </a:buClr>
                <a:buFont typeface="Arial" panose="020B0604020202020204" pitchFamily="34" charset="0"/>
                <a:buChar char="•"/>
                <a:defRPr/>
              </a:pPr>
              <a:r>
                <a:rPr lang="en-US" sz="788" kern="0">
                  <a:solidFill>
                    <a:schemeClr val="tx2"/>
                  </a:solidFill>
                  <a:latin typeface="Franklin Gothic Book" panose="020B0503020102020204"/>
                </a:rPr>
                <a:t>Economic Recovery </a:t>
              </a:r>
            </a:p>
            <a:p>
              <a:pPr marL="160735" indent="-160735" defTabSz="514350">
                <a:buClr>
                  <a:srgbClr val="3DAD2C"/>
                </a:buClr>
                <a:buFont typeface="Arial" panose="020B0604020202020204" pitchFamily="34" charset="0"/>
                <a:buChar char="•"/>
                <a:defRPr/>
              </a:pPr>
              <a:r>
                <a:rPr lang="en-US" sz="788" kern="0">
                  <a:solidFill>
                    <a:schemeClr val="tx2"/>
                  </a:solidFill>
                  <a:latin typeface="Franklin Gothic Book" panose="020B0503020102020204"/>
                </a:rPr>
                <a:t>Debris Management </a:t>
              </a:r>
            </a:p>
            <a:p>
              <a:pPr marL="160735" indent="-160735" defTabSz="514350">
                <a:buClr>
                  <a:srgbClr val="3DAD2C"/>
                </a:buClr>
                <a:buFont typeface="Arial" panose="020B0604020202020204" pitchFamily="34" charset="0"/>
                <a:buChar char="•"/>
                <a:defRPr/>
              </a:pPr>
              <a:r>
                <a:rPr lang="en-US" sz="788" kern="0">
                  <a:solidFill>
                    <a:schemeClr val="tx2"/>
                  </a:solidFill>
                  <a:latin typeface="Franklin Gothic Book" panose="020B0503020102020204"/>
                </a:rPr>
                <a:t>Alternate Care Locations </a:t>
              </a:r>
            </a:p>
            <a:p>
              <a:pPr marL="160735" indent="-160735" defTabSz="514350">
                <a:buClr>
                  <a:srgbClr val="3DAD2C"/>
                </a:buClr>
                <a:buFont typeface="Arial" panose="020B0604020202020204" pitchFamily="34" charset="0"/>
                <a:buChar char="•"/>
                <a:defRPr/>
              </a:pPr>
              <a:r>
                <a:rPr lang="en-US" sz="788" kern="0">
                  <a:solidFill>
                    <a:schemeClr val="tx2"/>
                  </a:solidFill>
                  <a:latin typeface="Franklin Gothic Book" panose="020B0503020102020204"/>
                </a:rPr>
                <a:t>Community Access </a:t>
              </a:r>
            </a:p>
            <a:p>
              <a:pPr marL="160735" indent="-160735" defTabSz="514350">
                <a:buClr>
                  <a:srgbClr val="3DAD2C"/>
                </a:buClr>
                <a:buFont typeface="Arial" panose="020B0604020202020204" pitchFamily="34" charset="0"/>
                <a:buChar char="•"/>
                <a:defRPr/>
              </a:pPr>
              <a:r>
                <a:rPr lang="en-US" sz="788" kern="0">
                  <a:solidFill>
                    <a:schemeClr val="tx2"/>
                  </a:solidFill>
                  <a:latin typeface="Franklin Gothic Book" panose="020B0503020102020204"/>
                </a:rPr>
                <a:t>Property Remediation</a:t>
              </a:r>
            </a:p>
          </p:txBody>
        </p:sp>
        <p:sp>
          <p:nvSpPr>
            <p:cNvPr id="52" name="TextBox 51">
              <a:extLst>
                <a:ext uri="{FF2B5EF4-FFF2-40B4-BE49-F238E27FC236}">
                  <a16:creationId xmlns:a16="http://schemas.microsoft.com/office/drawing/2014/main" id="{A4DA1342-9788-3896-6921-30E060C4745A}"/>
                </a:ext>
              </a:extLst>
            </p:cNvPr>
            <p:cNvSpPr txBox="1"/>
            <p:nvPr/>
          </p:nvSpPr>
          <p:spPr>
            <a:xfrm>
              <a:off x="2299560" y="2259467"/>
              <a:ext cx="2601874" cy="795338"/>
            </a:xfrm>
            <a:prstGeom prst="rect">
              <a:avLst/>
            </a:prstGeom>
            <a:noFill/>
          </p:spPr>
          <p:txBody>
            <a:bodyPr wrap="square" lIns="0" tIns="0" rIns="0" bIns="0" rtlCol="0" anchor="t">
              <a:noAutofit/>
            </a:bodyPr>
            <a:lstStyle/>
            <a:p>
              <a:pPr marL="160735" indent="-160735" defTabSz="514350">
                <a:buClr>
                  <a:srgbClr val="E33D2E"/>
                </a:buClr>
                <a:buFont typeface="Arial" panose="020B0604020202020204" pitchFamily="34" charset="0"/>
                <a:buChar char="•"/>
                <a:defRPr/>
              </a:pPr>
              <a:r>
                <a:rPr lang="en-US" sz="788" kern="0">
                  <a:solidFill>
                    <a:schemeClr val="tx2"/>
                  </a:solidFill>
                  <a:latin typeface="Franklin Gothic Book" panose="020B0503020102020204"/>
                </a:rPr>
                <a:t>Public Education </a:t>
              </a:r>
            </a:p>
            <a:p>
              <a:pPr marL="160735" indent="-160735" defTabSz="514350">
                <a:buClr>
                  <a:srgbClr val="E33D2E"/>
                </a:buClr>
                <a:buFont typeface="Arial" panose="020B0604020202020204" pitchFamily="34" charset="0"/>
                <a:buChar char="•"/>
                <a:defRPr/>
              </a:pPr>
              <a:r>
                <a:rPr lang="en-US" sz="788" kern="0">
                  <a:solidFill>
                    <a:schemeClr val="tx2"/>
                  </a:solidFill>
                  <a:latin typeface="Franklin Gothic Book" panose="020B0503020102020204"/>
                </a:rPr>
                <a:t>Hazard Vulnerability/Risk Assessments</a:t>
              </a:r>
            </a:p>
            <a:p>
              <a:pPr marL="160735" indent="-160735" defTabSz="514350">
                <a:buClr>
                  <a:srgbClr val="E33D2E"/>
                </a:buClr>
                <a:buFont typeface="Arial" panose="020B0604020202020204" pitchFamily="34" charset="0"/>
                <a:buChar char="•"/>
                <a:defRPr/>
              </a:pPr>
              <a:r>
                <a:rPr lang="en-US" sz="788" kern="0">
                  <a:solidFill>
                    <a:schemeClr val="tx2"/>
                  </a:solidFill>
                  <a:latin typeface="Franklin Gothic Book" panose="020B0503020102020204"/>
                </a:rPr>
                <a:t>Improved Infrastructure </a:t>
              </a:r>
            </a:p>
          </p:txBody>
        </p:sp>
        <p:sp>
          <p:nvSpPr>
            <p:cNvPr id="53" name="TextBox 52">
              <a:extLst>
                <a:ext uri="{FF2B5EF4-FFF2-40B4-BE49-F238E27FC236}">
                  <a16:creationId xmlns:a16="http://schemas.microsoft.com/office/drawing/2014/main" id="{E098AE82-01EF-8CA9-5FDB-AB42EB425437}"/>
                </a:ext>
              </a:extLst>
            </p:cNvPr>
            <p:cNvSpPr txBox="1"/>
            <p:nvPr/>
          </p:nvSpPr>
          <p:spPr>
            <a:xfrm>
              <a:off x="7968138" y="2259467"/>
              <a:ext cx="1974282" cy="533311"/>
            </a:xfrm>
            <a:prstGeom prst="rect">
              <a:avLst/>
            </a:prstGeom>
            <a:noFill/>
          </p:spPr>
          <p:txBody>
            <a:bodyPr wrap="square" lIns="0" tIns="0" rIns="0" bIns="0" rtlCol="0" anchor="t">
              <a:noAutofit/>
            </a:bodyPr>
            <a:lstStyle>
              <a:defPPr>
                <a:defRPr lang="en-US"/>
              </a:defPPr>
              <a:lvl1pPr marL="285750" indent="-285750">
                <a:buClr>
                  <a:schemeClr val="accent4"/>
                </a:buClr>
                <a:buFont typeface="Arial" panose="020B0604020202020204" pitchFamily="34" charset="0"/>
                <a:buChar char="•"/>
                <a:defRPr sz="1600"/>
              </a:lvl1pPr>
            </a:lstStyle>
            <a:p>
              <a:pPr marL="160735" indent="-160735" defTabSz="514350">
                <a:buClr>
                  <a:srgbClr val="003CA5"/>
                </a:buClr>
                <a:defRPr/>
              </a:pPr>
              <a:r>
                <a:rPr lang="en-US" sz="788" kern="0">
                  <a:solidFill>
                    <a:schemeClr val="tx2"/>
                  </a:solidFill>
                  <a:latin typeface="Franklin Gothic Book" panose="020B0503020102020204"/>
                </a:rPr>
                <a:t>Emergency Response Plans</a:t>
              </a:r>
            </a:p>
            <a:p>
              <a:pPr marL="160735" indent="-160735" defTabSz="514350">
                <a:buClr>
                  <a:srgbClr val="003CA5"/>
                </a:buClr>
                <a:defRPr/>
              </a:pPr>
              <a:r>
                <a:rPr lang="en-US" sz="788" kern="0">
                  <a:solidFill>
                    <a:schemeClr val="tx2"/>
                  </a:solidFill>
                  <a:latin typeface="Franklin Gothic Book" panose="020B0503020102020204"/>
                </a:rPr>
                <a:t>Continuity Planning </a:t>
              </a:r>
            </a:p>
            <a:p>
              <a:pPr marL="160735" indent="-160735" defTabSz="514350">
                <a:buClr>
                  <a:srgbClr val="003CA5"/>
                </a:buClr>
                <a:defRPr/>
              </a:pPr>
              <a:r>
                <a:rPr lang="en-US" sz="788" kern="0">
                  <a:solidFill>
                    <a:schemeClr val="tx2"/>
                  </a:solidFill>
                  <a:latin typeface="Franklin Gothic Book" panose="020B0503020102020204"/>
                </a:rPr>
                <a:t>Training &amp; Exercises </a:t>
              </a:r>
            </a:p>
          </p:txBody>
        </p:sp>
        <p:sp>
          <p:nvSpPr>
            <p:cNvPr id="54" name="TextBox 53">
              <a:extLst>
                <a:ext uri="{FF2B5EF4-FFF2-40B4-BE49-F238E27FC236}">
                  <a16:creationId xmlns:a16="http://schemas.microsoft.com/office/drawing/2014/main" id="{2D9A9FC1-851E-3FAE-1EEF-9DBFEC41EF47}"/>
                </a:ext>
              </a:extLst>
            </p:cNvPr>
            <p:cNvSpPr txBox="1"/>
            <p:nvPr/>
          </p:nvSpPr>
          <p:spPr>
            <a:xfrm>
              <a:off x="8044590" y="4432843"/>
              <a:ext cx="2050614" cy="1023893"/>
            </a:xfrm>
            <a:prstGeom prst="rect">
              <a:avLst/>
            </a:prstGeom>
            <a:noFill/>
          </p:spPr>
          <p:txBody>
            <a:bodyPr wrap="square" lIns="0" tIns="0" rIns="0" bIns="0" rtlCol="0" anchor="t">
              <a:noAutofit/>
            </a:bodyPr>
            <a:lstStyle>
              <a:defPPr>
                <a:defRPr lang="en-US"/>
              </a:defPPr>
              <a:lvl1pPr marL="285750" indent="-285750">
                <a:buClr>
                  <a:schemeClr val="accent4"/>
                </a:buClr>
                <a:buFont typeface="Arial" panose="020B0604020202020204" pitchFamily="34" charset="0"/>
                <a:buChar char="•"/>
                <a:defRPr sz="1600"/>
              </a:lvl1pPr>
            </a:lstStyle>
            <a:p>
              <a:pPr marL="160735" indent="-160735" defTabSz="514350">
                <a:buClr>
                  <a:srgbClr val="009ADF"/>
                </a:buClr>
                <a:defRPr/>
              </a:pPr>
              <a:r>
                <a:rPr lang="en-US" sz="788" kern="0">
                  <a:solidFill>
                    <a:schemeClr val="tx2"/>
                  </a:solidFill>
                  <a:latin typeface="Franklin Gothic Book" panose="020B0503020102020204"/>
                </a:rPr>
                <a:t>Life Safety</a:t>
              </a:r>
            </a:p>
            <a:p>
              <a:pPr marL="160735" indent="-160735" defTabSz="514350">
                <a:buClr>
                  <a:srgbClr val="009ADF"/>
                </a:buClr>
                <a:defRPr/>
              </a:pPr>
              <a:r>
                <a:rPr lang="en-US" sz="788" kern="0">
                  <a:solidFill>
                    <a:schemeClr val="tx2"/>
                  </a:solidFill>
                  <a:latin typeface="Franklin Gothic Book" panose="020B0503020102020204"/>
                </a:rPr>
                <a:t>Incident Stabilization </a:t>
              </a:r>
            </a:p>
            <a:p>
              <a:pPr marL="160735" indent="-160735" defTabSz="514350">
                <a:buClr>
                  <a:srgbClr val="009ADF"/>
                </a:buClr>
                <a:defRPr/>
              </a:pPr>
              <a:r>
                <a:rPr lang="en-US" sz="788" kern="0">
                  <a:solidFill>
                    <a:schemeClr val="tx2"/>
                  </a:solidFill>
                  <a:latin typeface="Franklin Gothic Book" panose="020B0503020102020204"/>
                </a:rPr>
                <a:t>Property Preservation </a:t>
              </a:r>
            </a:p>
            <a:p>
              <a:pPr marL="160735" indent="-160735" defTabSz="514350">
                <a:buClr>
                  <a:srgbClr val="009ADF"/>
                </a:buClr>
                <a:defRPr/>
              </a:pPr>
              <a:r>
                <a:rPr lang="en-US" sz="788" kern="0">
                  <a:solidFill>
                    <a:schemeClr val="tx2"/>
                  </a:solidFill>
                  <a:latin typeface="Franklin Gothic Book" panose="020B0503020102020204"/>
                </a:rPr>
                <a:t>Evacuation &amp; Shelters </a:t>
              </a:r>
            </a:p>
            <a:p>
              <a:pPr marL="160735" indent="-160735" defTabSz="514350">
                <a:buClr>
                  <a:srgbClr val="009ADF"/>
                </a:buClr>
                <a:defRPr/>
              </a:pPr>
              <a:r>
                <a:rPr lang="en-US" sz="788" kern="0">
                  <a:solidFill>
                    <a:schemeClr val="tx2"/>
                  </a:solidFill>
                  <a:latin typeface="Franklin Gothic Book" panose="020B0503020102020204"/>
                </a:rPr>
                <a:t>Mass Care </a:t>
              </a:r>
            </a:p>
          </p:txBody>
        </p:sp>
        <p:grpSp>
          <p:nvGrpSpPr>
            <p:cNvPr id="55" name="Group 54">
              <a:extLst>
                <a:ext uri="{FF2B5EF4-FFF2-40B4-BE49-F238E27FC236}">
                  <a16:creationId xmlns:a16="http://schemas.microsoft.com/office/drawing/2014/main" id="{79157A9C-C0E9-BAE2-F883-3302477178B3}"/>
                </a:ext>
              </a:extLst>
            </p:cNvPr>
            <p:cNvGrpSpPr/>
            <p:nvPr/>
          </p:nvGrpSpPr>
          <p:grpSpPr>
            <a:xfrm>
              <a:off x="4255625" y="1682160"/>
              <a:ext cx="3774872" cy="3827725"/>
              <a:chOff x="2861319" y="1970494"/>
              <a:chExt cx="3431381" cy="3431382"/>
            </a:xfrm>
          </p:grpSpPr>
          <p:sp>
            <p:nvSpPr>
              <p:cNvPr id="56" name="Freeform 10">
                <a:extLst>
                  <a:ext uri="{FF2B5EF4-FFF2-40B4-BE49-F238E27FC236}">
                    <a16:creationId xmlns:a16="http://schemas.microsoft.com/office/drawing/2014/main" id="{5C1E0DE8-E17F-59E9-CF3E-A5C9162F0541}"/>
                  </a:ext>
                </a:extLst>
              </p:cNvPr>
              <p:cNvSpPr>
                <a:spLocks/>
              </p:cNvSpPr>
              <p:nvPr/>
            </p:nvSpPr>
            <p:spPr bwMode="auto">
              <a:xfrm>
                <a:off x="4617490" y="1970494"/>
                <a:ext cx="1675210" cy="1675210"/>
              </a:xfrm>
              <a:custGeom>
                <a:avLst/>
                <a:gdLst>
                  <a:gd name="T0" fmla="*/ 368 w 877"/>
                  <a:gd name="T1" fmla="*/ 877 h 877"/>
                  <a:gd name="T2" fmla="*/ 877 w 877"/>
                  <a:gd name="T3" fmla="*/ 877 h 877"/>
                  <a:gd name="T4" fmla="*/ 0 w 877"/>
                  <a:gd name="T5" fmla="*/ 0 h 877"/>
                  <a:gd name="T6" fmla="*/ 0 w 877"/>
                  <a:gd name="T7" fmla="*/ 508 h 877"/>
                  <a:gd name="T8" fmla="*/ 368 w 877"/>
                  <a:gd name="T9" fmla="*/ 877 h 877"/>
                </a:gdLst>
                <a:ahLst/>
                <a:cxnLst>
                  <a:cxn ang="0">
                    <a:pos x="T0" y="T1"/>
                  </a:cxn>
                  <a:cxn ang="0">
                    <a:pos x="T2" y="T3"/>
                  </a:cxn>
                  <a:cxn ang="0">
                    <a:pos x="T4" y="T5"/>
                  </a:cxn>
                  <a:cxn ang="0">
                    <a:pos x="T6" y="T7"/>
                  </a:cxn>
                  <a:cxn ang="0">
                    <a:pos x="T8" y="T9"/>
                  </a:cxn>
                </a:cxnLst>
                <a:rect l="0" t="0" r="r" b="b"/>
                <a:pathLst>
                  <a:path w="877" h="877">
                    <a:moveTo>
                      <a:pt x="368" y="877"/>
                    </a:moveTo>
                    <a:cubicBezTo>
                      <a:pt x="877" y="877"/>
                      <a:pt x="877" y="877"/>
                      <a:pt x="877" y="877"/>
                    </a:cubicBezTo>
                    <a:cubicBezTo>
                      <a:pt x="864" y="400"/>
                      <a:pt x="477" y="12"/>
                      <a:pt x="0" y="0"/>
                    </a:cubicBezTo>
                    <a:cubicBezTo>
                      <a:pt x="0" y="508"/>
                      <a:pt x="0" y="508"/>
                      <a:pt x="0" y="508"/>
                    </a:cubicBezTo>
                    <a:cubicBezTo>
                      <a:pt x="198" y="519"/>
                      <a:pt x="357" y="678"/>
                      <a:pt x="368" y="877"/>
                    </a:cubicBezTo>
                    <a:close/>
                  </a:path>
                </a:pathLst>
              </a:custGeom>
              <a:solidFill>
                <a:srgbClr val="003CA5"/>
              </a:solidFill>
              <a:ln w="9525">
                <a:noFill/>
                <a:round/>
                <a:headEnd/>
                <a:tailEnd/>
              </a:ln>
            </p:spPr>
            <p:txBody>
              <a:bodyPr vert="horz" wrap="square" lIns="51435" tIns="25718" rIns="51435" bIns="25718" numCol="1" anchor="t" anchorCtr="0" compatLnSpc="1">
                <a:prstTxWarp prst="textNoShape">
                  <a:avLst/>
                </a:prstTxWarp>
              </a:bodyPr>
              <a:lstStyle/>
              <a:p>
                <a:pPr defTabSz="514350">
                  <a:defRPr/>
                </a:pPr>
                <a:endParaRPr lang="en-IN" sz="675" kern="0">
                  <a:solidFill>
                    <a:srgbClr val="53565A"/>
                  </a:solidFill>
                  <a:latin typeface="Franklin Gothic Book" panose="020B0503020102020204"/>
                </a:endParaRPr>
              </a:p>
            </p:txBody>
          </p:sp>
          <p:sp>
            <p:nvSpPr>
              <p:cNvPr id="57" name="Freeform 11">
                <a:extLst>
                  <a:ext uri="{FF2B5EF4-FFF2-40B4-BE49-F238E27FC236}">
                    <a16:creationId xmlns:a16="http://schemas.microsoft.com/office/drawing/2014/main" id="{86E12FF6-6370-5083-A42D-905B8F0FE5C8}"/>
                  </a:ext>
                </a:extLst>
              </p:cNvPr>
              <p:cNvSpPr>
                <a:spLocks/>
              </p:cNvSpPr>
              <p:nvPr/>
            </p:nvSpPr>
            <p:spPr bwMode="auto">
              <a:xfrm>
                <a:off x="2861319" y="1970494"/>
                <a:ext cx="1674019" cy="1675210"/>
              </a:xfrm>
              <a:custGeom>
                <a:avLst/>
                <a:gdLst>
                  <a:gd name="T0" fmla="*/ 877 w 877"/>
                  <a:gd name="T1" fmla="*/ 508 h 877"/>
                  <a:gd name="T2" fmla="*/ 877 w 877"/>
                  <a:gd name="T3" fmla="*/ 0 h 877"/>
                  <a:gd name="T4" fmla="*/ 0 w 877"/>
                  <a:gd name="T5" fmla="*/ 877 h 877"/>
                  <a:gd name="T6" fmla="*/ 508 w 877"/>
                  <a:gd name="T7" fmla="*/ 877 h 877"/>
                  <a:gd name="T8" fmla="*/ 877 w 877"/>
                  <a:gd name="T9" fmla="*/ 508 h 877"/>
                </a:gdLst>
                <a:ahLst/>
                <a:cxnLst>
                  <a:cxn ang="0">
                    <a:pos x="T0" y="T1"/>
                  </a:cxn>
                  <a:cxn ang="0">
                    <a:pos x="T2" y="T3"/>
                  </a:cxn>
                  <a:cxn ang="0">
                    <a:pos x="T4" y="T5"/>
                  </a:cxn>
                  <a:cxn ang="0">
                    <a:pos x="T6" y="T7"/>
                  </a:cxn>
                  <a:cxn ang="0">
                    <a:pos x="T8" y="T9"/>
                  </a:cxn>
                </a:cxnLst>
                <a:rect l="0" t="0" r="r" b="b"/>
                <a:pathLst>
                  <a:path w="877" h="877">
                    <a:moveTo>
                      <a:pt x="877" y="508"/>
                    </a:moveTo>
                    <a:cubicBezTo>
                      <a:pt x="877" y="0"/>
                      <a:pt x="877" y="0"/>
                      <a:pt x="877" y="0"/>
                    </a:cubicBezTo>
                    <a:cubicBezTo>
                      <a:pt x="399" y="12"/>
                      <a:pt x="12" y="400"/>
                      <a:pt x="0" y="877"/>
                    </a:cubicBezTo>
                    <a:cubicBezTo>
                      <a:pt x="508" y="877"/>
                      <a:pt x="508" y="877"/>
                      <a:pt x="508" y="877"/>
                    </a:cubicBezTo>
                    <a:cubicBezTo>
                      <a:pt x="519" y="678"/>
                      <a:pt x="678" y="519"/>
                      <a:pt x="877" y="508"/>
                    </a:cubicBezTo>
                    <a:close/>
                  </a:path>
                </a:pathLst>
              </a:custGeom>
              <a:solidFill>
                <a:srgbClr val="FF681E"/>
              </a:solidFill>
              <a:ln w="9525">
                <a:noFill/>
                <a:round/>
                <a:headEnd/>
                <a:tailEnd/>
              </a:ln>
            </p:spPr>
            <p:txBody>
              <a:bodyPr vert="horz" wrap="square" lIns="51435" tIns="25718" rIns="51435" bIns="25718" numCol="1" anchor="t" anchorCtr="0" compatLnSpc="1">
                <a:prstTxWarp prst="textNoShape">
                  <a:avLst/>
                </a:prstTxWarp>
              </a:bodyPr>
              <a:lstStyle/>
              <a:p>
                <a:pPr defTabSz="514350">
                  <a:defRPr/>
                </a:pPr>
                <a:endParaRPr lang="en-IN" sz="675" kern="0">
                  <a:solidFill>
                    <a:srgbClr val="53565A"/>
                  </a:solidFill>
                  <a:latin typeface="Franklin Gothic Book" panose="020B0503020102020204"/>
                </a:endParaRPr>
              </a:p>
            </p:txBody>
          </p:sp>
          <p:sp>
            <p:nvSpPr>
              <p:cNvPr id="58" name="Freeform 12">
                <a:extLst>
                  <a:ext uri="{FF2B5EF4-FFF2-40B4-BE49-F238E27FC236}">
                    <a16:creationId xmlns:a16="http://schemas.microsoft.com/office/drawing/2014/main" id="{1C326C80-8831-4ADC-6EEE-C7B699407626}"/>
                  </a:ext>
                </a:extLst>
              </p:cNvPr>
              <p:cNvSpPr>
                <a:spLocks/>
              </p:cNvSpPr>
              <p:nvPr/>
            </p:nvSpPr>
            <p:spPr bwMode="auto">
              <a:xfrm>
                <a:off x="4617490" y="3727857"/>
                <a:ext cx="1675210" cy="1674019"/>
              </a:xfrm>
              <a:custGeom>
                <a:avLst/>
                <a:gdLst>
                  <a:gd name="T0" fmla="*/ 0 w 877"/>
                  <a:gd name="T1" fmla="*/ 368 h 877"/>
                  <a:gd name="T2" fmla="*/ 0 w 877"/>
                  <a:gd name="T3" fmla="*/ 877 h 877"/>
                  <a:gd name="T4" fmla="*/ 877 w 877"/>
                  <a:gd name="T5" fmla="*/ 0 h 877"/>
                  <a:gd name="T6" fmla="*/ 368 w 877"/>
                  <a:gd name="T7" fmla="*/ 0 h 877"/>
                  <a:gd name="T8" fmla="*/ 0 w 877"/>
                  <a:gd name="T9" fmla="*/ 368 h 877"/>
                </a:gdLst>
                <a:ahLst/>
                <a:cxnLst>
                  <a:cxn ang="0">
                    <a:pos x="T0" y="T1"/>
                  </a:cxn>
                  <a:cxn ang="0">
                    <a:pos x="T2" y="T3"/>
                  </a:cxn>
                  <a:cxn ang="0">
                    <a:pos x="T4" y="T5"/>
                  </a:cxn>
                  <a:cxn ang="0">
                    <a:pos x="T6" y="T7"/>
                  </a:cxn>
                  <a:cxn ang="0">
                    <a:pos x="T8" y="T9"/>
                  </a:cxn>
                </a:cxnLst>
                <a:rect l="0" t="0" r="r" b="b"/>
                <a:pathLst>
                  <a:path w="877" h="877">
                    <a:moveTo>
                      <a:pt x="0" y="368"/>
                    </a:moveTo>
                    <a:cubicBezTo>
                      <a:pt x="0" y="877"/>
                      <a:pt x="0" y="877"/>
                      <a:pt x="0" y="877"/>
                    </a:cubicBezTo>
                    <a:cubicBezTo>
                      <a:pt x="477" y="864"/>
                      <a:pt x="864" y="477"/>
                      <a:pt x="877" y="0"/>
                    </a:cubicBezTo>
                    <a:cubicBezTo>
                      <a:pt x="368" y="0"/>
                      <a:pt x="368" y="0"/>
                      <a:pt x="368" y="0"/>
                    </a:cubicBezTo>
                    <a:cubicBezTo>
                      <a:pt x="357" y="198"/>
                      <a:pt x="198" y="357"/>
                      <a:pt x="0" y="368"/>
                    </a:cubicBezTo>
                    <a:close/>
                  </a:path>
                </a:pathLst>
              </a:custGeom>
              <a:solidFill>
                <a:srgbClr val="6DC3DF"/>
              </a:solidFill>
              <a:ln w="9525">
                <a:noFill/>
                <a:round/>
                <a:headEnd/>
                <a:tailEnd/>
              </a:ln>
            </p:spPr>
            <p:txBody>
              <a:bodyPr vert="horz" wrap="square" lIns="51435" tIns="25718" rIns="51435" bIns="25718" numCol="1" anchor="t" anchorCtr="0" compatLnSpc="1">
                <a:prstTxWarp prst="textNoShape">
                  <a:avLst/>
                </a:prstTxWarp>
              </a:bodyPr>
              <a:lstStyle/>
              <a:p>
                <a:pPr defTabSz="514350">
                  <a:defRPr/>
                </a:pPr>
                <a:endParaRPr lang="en-IN" sz="675" kern="0">
                  <a:solidFill>
                    <a:srgbClr val="53565A"/>
                  </a:solidFill>
                  <a:latin typeface="Franklin Gothic Book" panose="020B0503020102020204"/>
                </a:endParaRPr>
              </a:p>
            </p:txBody>
          </p:sp>
          <p:sp>
            <p:nvSpPr>
              <p:cNvPr id="59" name="Freeform 13">
                <a:extLst>
                  <a:ext uri="{FF2B5EF4-FFF2-40B4-BE49-F238E27FC236}">
                    <a16:creationId xmlns:a16="http://schemas.microsoft.com/office/drawing/2014/main" id="{31E63188-2CDF-11D5-FCC2-59D6711E9FEA}"/>
                  </a:ext>
                </a:extLst>
              </p:cNvPr>
              <p:cNvSpPr>
                <a:spLocks/>
              </p:cNvSpPr>
              <p:nvPr/>
            </p:nvSpPr>
            <p:spPr bwMode="auto">
              <a:xfrm>
                <a:off x="2861319" y="3727857"/>
                <a:ext cx="1674019" cy="1674019"/>
              </a:xfrm>
              <a:custGeom>
                <a:avLst/>
                <a:gdLst>
                  <a:gd name="T0" fmla="*/ 508 w 877"/>
                  <a:gd name="T1" fmla="*/ 0 h 877"/>
                  <a:gd name="T2" fmla="*/ 0 w 877"/>
                  <a:gd name="T3" fmla="*/ 0 h 877"/>
                  <a:gd name="T4" fmla="*/ 877 w 877"/>
                  <a:gd name="T5" fmla="*/ 877 h 877"/>
                  <a:gd name="T6" fmla="*/ 877 w 877"/>
                  <a:gd name="T7" fmla="*/ 368 h 877"/>
                  <a:gd name="T8" fmla="*/ 508 w 877"/>
                  <a:gd name="T9" fmla="*/ 0 h 877"/>
                </a:gdLst>
                <a:ahLst/>
                <a:cxnLst>
                  <a:cxn ang="0">
                    <a:pos x="T0" y="T1"/>
                  </a:cxn>
                  <a:cxn ang="0">
                    <a:pos x="T2" y="T3"/>
                  </a:cxn>
                  <a:cxn ang="0">
                    <a:pos x="T4" y="T5"/>
                  </a:cxn>
                  <a:cxn ang="0">
                    <a:pos x="T6" y="T7"/>
                  </a:cxn>
                  <a:cxn ang="0">
                    <a:pos x="T8" y="T9"/>
                  </a:cxn>
                </a:cxnLst>
                <a:rect l="0" t="0" r="r" b="b"/>
                <a:pathLst>
                  <a:path w="877" h="877">
                    <a:moveTo>
                      <a:pt x="508" y="0"/>
                    </a:moveTo>
                    <a:cubicBezTo>
                      <a:pt x="0" y="0"/>
                      <a:pt x="0" y="0"/>
                      <a:pt x="0" y="0"/>
                    </a:cubicBezTo>
                    <a:cubicBezTo>
                      <a:pt x="12" y="477"/>
                      <a:pt x="399" y="864"/>
                      <a:pt x="877" y="877"/>
                    </a:cubicBezTo>
                    <a:cubicBezTo>
                      <a:pt x="877" y="368"/>
                      <a:pt x="877" y="368"/>
                      <a:pt x="877" y="368"/>
                    </a:cubicBezTo>
                    <a:cubicBezTo>
                      <a:pt x="678" y="357"/>
                      <a:pt x="519" y="198"/>
                      <a:pt x="508" y="0"/>
                    </a:cubicBezTo>
                    <a:close/>
                  </a:path>
                </a:pathLst>
              </a:custGeom>
              <a:solidFill>
                <a:srgbClr val="3DAD2C"/>
              </a:solidFill>
              <a:ln w="9525">
                <a:noFill/>
                <a:round/>
                <a:headEnd/>
                <a:tailEnd/>
              </a:ln>
            </p:spPr>
            <p:txBody>
              <a:bodyPr vert="horz" wrap="square" lIns="51435" tIns="25718" rIns="51435" bIns="25718" numCol="1" anchor="t" anchorCtr="0" compatLnSpc="1">
                <a:prstTxWarp prst="textNoShape">
                  <a:avLst/>
                </a:prstTxWarp>
              </a:bodyPr>
              <a:lstStyle/>
              <a:p>
                <a:pPr defTabSz="514350">
                  <a:defRPr/>
                </a:pPr>
                <a:endParaRPr lang="en-IN" sz="675" kern="0">
                  <a:solidFill>
                    <a:srgbClr val="53565A"/>
                  </a:solidFill>
                  <a:latin typeface="Franklin Gothic Book" panose="020B0503020102020204"/>
                </a:endParaRPr>
              </a:p>
            </p:txBody>
          </p:sp>
          <p:grpSp>
            <p:nvGrpSpPr>
              <p:cNvPr id="60" name="Group 59">
                <a:extLst>
                  <a:ext uri="{FF2B5EF4-FFF2-40B4-BE49-F238E27FC236}">
                    <a16:creationId xmlns:a16="http://schemas.microsoft.com/office/drawing/2014/main" id="{648AF627-629E-78DA-434F-26B109F94414}"/>
                  </a:ext>
                </a:extLst>
              </p:cNvPr>
              <p:cNvGrpSpPr/>
              <p:nvPr/>
            </p:nvGrpSpPr>
            <p:grpSpPr>
              <a:xfrm>
                <a:off x="3193328" y="2414819"/>
                <a:ext cx="2858758" cy="2283111"/>
                <a:chOff x="3193328" y="2414819"/>
                <a:chExt cx="2858758" cy="2283111"/>
              </a:xfrm>
            </p:grpSpPr>
            <p:sp>
              <p:nvSpPr>
                <p:cNvPr id="61" name="Freeform 5">
                  <a:extLst>
                    <a:ext uri="{FF2B5EF4-FFF2-40B4-BE49-F238E27FC236}">
                      <a16:creationId xmlns:a16="http://schemas.microsoft.com/office/drawing/2014/main" id="{9667CD82-1532-058E-E2BB-58C4A7F80B77}"/>
                    </a:ext>
                  </a:extLst>
                </p:cNvPr>
                <p:cNvSpPr>
                  <a:spLocks/>
                </p:cNvSpPr>
                <p:nvPr/>
              </p:nvSpPr>
              <p:spPr bwMode="auto">
                <a:xfrm>
                  <a:off x="4575818" y="3140879"/>
                  <a:ext cx="544116" cy="545306"/>
                </a:xfrm>
                <a:custGeom>
                  <a:avLst/>
                  <a:gdLst>
                    <a:gd name="T0" fmla="*/ 285 w 285"/>
                    <a:gd name="T1" fmla="*/ 285 h 285"/>
                    <a:gd name="T2" fmla="*/ 285 w 285"/>
                    <a:gd name="T3" fmla="*/ 285 h 285"/>
                    <a:gd name="T4" fmla="*/ 232 w 285"/>
                    <a:gd name="T5" fmla="*/ 119 h 285"/>
                    <a:gd name="T6" fmla="*/ 232 w 285"/>
                    <a:gd name="T7" fmla="*/ 54 h 285"/>
                    <a:gd name="T8" fmla="*/ 166 w 285"/>
                    <a:gd name="T9" fmla="*/ 54 h 285"/>
                    <a:gd name="T10" fmla="*/ 0 w 285"/>
                    <a:gd name="T11" fmla="*/ 0 h 285"/>
                    <a:gd name="T12" fmla="*/ 0 w 285"/>
                    <a:gd name="T13" fmla="*/ 285 h 285"/>
                    <a:gd name="T14" fmla="*/ 285 w 285"/>
                    <a:gd name="T15" fmla="*/ 285 h 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285">
                      <a:moveTo>
                        <a:pt x="285" y="285"/>
                      </a:moveTo>
                      <a:cubicBezTo>
                        <a:pt x="285" y="285"/>
                        <a:pt x="285" y="285"/>
                        <a:pt x="285" y="285"/>
                      </a:cubicBezTo>
                      <a:cubicBezTo>
                        <a:pt x="285" y="223"/>
                        <a:pt x="265" y="166"/>
                        <a:pt x="232" y="119"/>
                      </a:cubicBezTo>
                      <a:cubicBezTo>
                        <a:pt x="232" y="54"/>
                        <a:pt x="232" y="54"/>
                        <a:pt x="232" y="54"/>
                      </a:cubicBezTo>
                      <a:cubicBezTo>
                        <a:pt x="166" y="54"/>
                        <a:pt x="166" y="54"/>
                        <a:pt x="166" y="54"/>
                      </a:cubicBezTo>
                      <a:cubicBezTo>
                        <a:pt x="120" y="20"/>
                        <a:pt x="62" y="0"/>
                        <a:pt x="0" y="0"/>
                      </a:cubicBezTo>
                      <a:cubicBezTo>
                        <a:pt x="0" y="285"/>
                        <a:pt x="0" y="285"/>
                        <a:pt x="0" y="285"/>
                      </a:cubicBezTo>
                      <a:lnTo>
                        <a:pt x="285" y="285"/>
                      </a:lnTo>
                      <a:close/>
                    </a:path>
                  </a:pathLst>
                </a:custGeom>
                <a:solidFill>
                  <a:srgbClr val="003CA5"/>
                </a:solidFill>
                <a:ln w="9525">
                  <a:noFill/>
                  <a:round/>
                  <a:headEnd/>
                  <a:tailEnd/>
                </a:ln>
              </p:spPr>
              <p:txBody>
                <a:bodyPr vert="horz" wrap="square" lIns="51435" tIns="25718" rIns="51435" bIns="25718" numCol="1" anchor="t" anchorCtr="0" compatLnSpc="1">
                  <a:prstTxWarp prst="textNoShape">
                    <a:avLst/>
                  </a:prstTxWarp>
                </a:bodyPr>
                <a:lstStyle/>
                <a:p>
                  <a:pPr defTabSz="514350">
                    <a:defRPr/>
                  </a:pPr>
                  <a:endParaRPr lang="en-IN" sz="675" kern="0">
                    <a:solidFill>
                      <a:srgbClr val="53565A"/>
                    </a:solidFill>
                    <a:latin typeface="Franklin Gothic Book" panose="020B0503020102020204"/>
                  </a:endParaRPr>
                </a:p>
              </p:txBody>
            </p:sp>
            <p:sp>
              <p:nvSpPr>
                <p:cNvPr id="62" name="Freeform 6">
                  <a:extLst>
                    <a:ext uri="{FF2B5EF4-FFF2-40B4-BE49-F238E27FC236}">
                      <a16:creationId xmlns:a16="http://schemas.microsoft.com/office/drawing/2014/main" id="{660793D2-255B-FA4D-AEC5-82E1589806DB}"/>
                    </a:ext>
                  </a:extLst>
                </p:cNvPr>
                <p:cNvSpPr>
                  <a:spLocks/>
                </p:cNvSpPr>
                <p:nvPr/>
              </p:nvSpPr>
              <p:spPr bwMode="auto">
                <a:xfrm>
                  <a:off x="4031702" y="3140879"/>
                  <a:ext cx="544116" cy="545306"/>
                </a:xfrm>
                <a:custGeom>
                  <a:avLst/>
                  <a:gdLst>
                    <a:gd name="T0" fmla="*/ 285 w 285"/>
                    <a:gd name="T1" fmla="*/ 0 h 285"/>
                    <a:gd name="T2" fmla="*/ 119 w 285"/>
                    <a:gd name="T3" fmla="*/ 54 h 285"/>
                    <a:gd name="T4" fmla="*/ 54 w 285"/>
                    <a:gd name="T5" fmla="*/ 54 h 285"/>
                    <a:gd name="T6" fmla="*/ 54 w 285"/>
                    <a:gd name="T7" fmla="*/ 119 h 285"/>
                    <a:gd name="T8" fmla="*/ 0 w 285"/>
                    <a:gd name="T9" fmla="*/ 285 h 285"/>
                    <a:gd name="T10" fmla="*/ 0 w 285"/>
                    <a:gd name="T11" fmla="*/ 285 h 285"/>
                    <a:gd name="T12" fmla="*/ 285 w 285"/>
                    <a:gd name="T13" fmla="*/ 285 h 285"/>
                    <a:gd name="T14" fmla="*/ 285 w 285"/>
                    <a:gd name="T15" fmla="*/ 0 h 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285">
                      <a:moveTo>
                        <a:pt x="285" y="0"/>
                      </a:moveTo>
                      <a:cubicBezTo>
                        <a:pt x="223" y="0"/>
                        <a:pt x="166" y="20"/>
                        <a:pt x="119" y="54"/>
                      </a:cubicBezTo>
                      <a:cubicBezTo>
                        <a:pt x="54" y="54"/>
                        <a:pt x="54" y="54"/>
                        <a:pt x="54" y="54"/>
                      </a:cubicBezTo>
                      <a:cubicBezTo>
                        <a:pt x="54" y="119"/>
                        <a:pt x="54" y="119"/>
                        <a:pt x="54" y="119"/>
                      </a:cubicBezTo>
                      <a:cubicBezTo>
                        <a:pt x="20" y="166"/>
                        <a:pt x="0" y="223"/>
                        <a:pt x="0" y="285"/>
                      </a:cubicBezTo>
                      <a:cubicBezTo>
                        <a:pt x="0" y="285"/>
                        <a:pt x="0" y="285"/>
                        <a:pt x="0" y="285"/>
                      </a:cubicBezTo>
                      <a:cubicBezTo>
                        <a:pt x="285" y="285"/>
                        <a:pt x="285" y="285"/>
                        <a:pt x="285" y="285"/>
                      </a:cubicBezTo>
                      <a:lnTo>
                        <a:pt x="285" y="0"/>
                      </a:lnTo>
                      <a:close/>
                    </a:path>
                  </a:pathLst>
                </a:custGeom>
                <a:solidFill>
                  <a:srgbClr val="FF681E"/>
                </a:solidFill>
                <a:ln w="9525">
                  <a:noFill/>
                  <a:round/>
                  <a:headEnd/>
                  <a:tailEnd/>
                </a:ln>
              </p:spPr>
              <p:txBody>
                <a:bodyPr vert="horz" wrap="square" lIns="51435" tIns="25718" rIns="51435" bIns="25718" numCol="1" anchor="t" anchorCtr="0" compatLnSpc="1">
                  <a:prstTxWarp prst="textNoShape">
                    <a:avLst/>
                  </a:prstTxWarp>
                </a:bodyPr>
                <a:lstStyle/>
                <a:p>
                  <a:pPr defTabSz="514350">
                    <a:defRPr/>
                  </a:pPr>
                  <a:endParaRPr lang="en-IN" sz="675" kern="0">
                    <a:solidFill>
                      <a:srgbClr val="53565A"/>
                    </a:solidFill>
                    <a:latin typeface="Franklin Gothic Book" panose="020B0503020102020204"/>
                  </a:endParaRPr>
                </a:p>
              </p:txBody>
            </p:sp>
            <p:sp>
              <p:nvSpPr>
                <p:cNvPr id="63" name="Freeform 7">
                  <a:extLst>
                    <a:ext uri="{FF2B5EF4-FFF2-40B4-BE49-F238E27FC236}">
                      <a16:creationId xmlns:a16="http://schemas.microsoft.com/office/drawing/2014/main" id="{1EB40E21-EA6D-5649-1F31-6F35465054FD}"/>
                    </a:ext>
                  </a:extLst>
                </p:cNvPr>
                <p:cNvSpPr>
                  <a:spLocks/>
                </p:cNvSpPr>
                <p:nvPr/>
              </p:nvSpPr>
              <p:spPr bwMode="auto">
                <a:xfrm>
                  <a:off x="4575818" y="3686185"/>
                  <a:ext cx="544116" cy="544116"/>
                </a:xfrm>
                <a:custGeom>
                  <a:avLst/>
                  <a:gdLst>
                    <a:gd name="T0" fmla="*/ 285 w 285"/>
                    <a:gd name="T1" fmla="*/ 0 h 285"/>
                    <a:gd name="T2" fmla="*/ 0 w 285"/>
                    <a:gd name="T3" fmla="*/ 0 h 285"/>
                    <a:gd name="T4" fmla="*/ 0 w 285"/>
                    <a:gd name="T5" fmla="*/ 285 h 285"/>
                    <a:gd name="T6" fmla="*/ 166 w 285"/>
                    <a:gd name="T7" fmla="*/ 232 h 285"/>
                    <a:gd name="T8" fmla="*/ 232 w 285"/>
                    <a:gd name="T9" fmla="*/ 232 h 285"/>
                    <a:gd name="T10" fmla="*/ 232 w 285"/>
                    <a:gd name="T11" fmla="*/ 166 h 285"/>
                    <a:gd name="T12" fmla="*/ 285 w 285"/>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285" h="285">
                      <a:moveTo>
                        <a:pt x="285" y="0"/>
                      </a:moveTo>
                      <a:cubicBezTo>
                        <a:pt x="0" y="0"/>
                        <a:pt x="0" y="0"/>
                        <a:pt x="0" y="0"/>
                      </a:cubicBezTo>
                      <a:cubicBezTo>
                        <a:pt x="0" y="285"/>
                        <a:pt x="0" y="285"/>
                        <a:pt x="0" y="285"/>
                      </a:cubicBezTo>
                      <a:cubicBezTo>
                        <a:pt x="62" y="285"/>
                        <a:pt x="120" y="265"/>
                        <a:pt x="166" y="232"/>
                      </a:cubicBezTo>
                      <a:cubicBezTo>
                        <a:pt x="232" y="232"/>
                        <a:pt x="232" y="232"/>
                        <a:pt x="232" y="232"/>
                      </a:cubicBezTo>
                      <a:cubicBezTo>
                        <a:pt x="232" y="166"/>
                        <a:pt x="232" y="166"/>
                        <a:pt x="232" y="166"/>
                      </a:cubicBezTo>
                      <a:cubicBezTo>
                        <a:pt x="265" y="120"/>
                        <a:pt x="285" y="62"/>
                        <a:pt x="285" y="0"/>
                      </a:cubicBezTo>
                      <a:close/>
                    </a:path>
                  </a:pathLst>
                </a:custGeom>
                <a:solidFill>
                  <a:srgbClr val="6DC3DF"/>
                </a:solidFill>
                <a:ln w="9525">
                  <a:noFill/>
                  <a:round/>
                  <a:headEnd/>
                  <a:tailEnd/>
                </a:ln>
              </p:spPr>
              <p:txBody>
                <a:bodyPr vert="horz" wrap="square" lIns="51435" tIns="25718" rIns="51435" bIns="25718" numCol="1" anchor="t" anchorCtr="0" compatLnSpc="1">
                  <a:prstTxWarp prst="textNoShape">
                    <a:avLst/>
                  </a:prstTxWarp>
                </a:bodyPr>
                <a:lstStyle/>
                <a:p>
                  <a:pPr defTabSz="514350">
                    <a:defRPr/>
                  </a:pPr>
                  <a:endParaRPr lang="en-IN" sz="675" kern="0">
                    <a:solidFill>
                      <a:srgbClr val="53565A"/>
                    </a:solidFill>
                    <a:latin typeface="Franklin Gothic Book" panose="020B0503020102020204"/>
                  </a:endParaRPr>
                </a:p>
              </p:txBody>
            </p:sp>
            <p:sp>
              <p:nvSpPr>
                <p:cNvPr id="64" name="Freeform 8">
                  <a:extLst>
                    <a:ext uri="{FF2B5EF4-FFF2-40B4-BE49-F238E27FC236}">
                      <a16:creationId xmlns:a16="http://schemas.microsoft.com/office/drawing/2014/main" id="{73D8E931-1B86-A287-4267-FED7DD8A78E7}"/>
                    </a:ext>
                  </a:extLst>
                </p:cNvPr>
                <p:cNvSpPr>
                  <a:spLocks/>
                </p:cNvSpPr>
                <p:nvPr/>
              </p:nvSpPr>
              <p:spPr bwMode="auto">
                <a:xfrm>
                  <a:off x="4031702" y="3686185"/>
                  <a:ext cx="544116" cy="544116"/>
                </a:xfrm>
                <a:custGeom>
                  <a:avLst/>
                  <a:gdLst>
                    <a:gd name="T0" fmla="*/ 0 w 285"/>
                    <a:gd name="T1" fmla="*/ 0 h 285"/>
                    <a:gd name="T2" fmla="*/ 54 w 285"/>
                    <a:gd name="T3" fmla="*/ 166 h 285"/>
                    <a:gd name="T4" fmla="*/ 54 w 285"/>
                    <a:gd name="T5" fmla="*/ 232 h 285"/>
                    <a:gd name="T6" fmla="*/ 119 w 285"/>
                    <a:gd name="T7" fmla="*/ 232 h 285"/>
                    <a:gd name="T8" fmla="*/ 285 w 285"/>
                    <a:gd name="T9" fmla="*/ 285 h 285"/>
                    <a:gd name="T10" fmla="*/ 285 w 285"/>
                    <a:gd name="T11" fmla="*/ 0 h 285"/>
                    <a:gd name="T12" fmla="*/ 0 w 285"/>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285" h="285">
                      <a:moveTo>
                        <a:pt x="0" y="0"/>
                      </a:moveTo>
                      <a:cubicBezTo>
                        <a:pt x="0" y="62"/>
                        <a:pt x="20" y="120"/>
                        <a:pt x="54" y="166"/>
                      </a:cubicBezTo>
                      <a:cubicBezTo>
                        <a:pt x="54" y="232"/>
                        <a:pt x="54" y="232"/>
                        <a:pt x="54" y="232"/>
                      </a:cubicBezTo>
                      <a:cubicBezTo>
                        <a:pt x="119" y="232"/>
                        <a:pt x="119" y="232"/>
                        <a:pt x="119" y="232"/>
                      </a:cubicBezTo>
                      <a:cubicBezTo>
                        <a:pt x="166" y="265"/>
                        <a:pt x="223" y="285"/>
                        <a:pt x="285" y="285"/>
                      </a:cubicBezTo>
                      <a:cubicBezTo>
                        <a:pt x="285" y="0"/>
                        <a:pt x="285" y="0"/>
                        <a:pt x="285" y="0"/>
                      </a:cubicBezTo>
                      <a:lnTo>
                        <a:pt x="0" y="0"/>
                      </a:lnTo>
                      <a:close/>
                    </a:path>
                  </a:pathLst>
                </a:custGeom>
                <a:solidFill>
                  <a:srgbClr val="3DAD2C"/>
                </a:solidFill>
                <a:ln w="9525">
                  <a:noFill/>
                  <a:round/>
                  <a:headEnd/>
                  <a:tailEnd/>
                </a:ln>
              </p:spPr>
              <p:txBody>
                <a:bodyPr vert="horz" wrap="square" lIns="51435" tIns="25718" rIns="51435" bIns="25718" numCol="1" anchor="t" anchorCtr="0" compatLnSpc="1">
                  <a:prstTxWarp prst="textNoShape">
                    <a:avLst/>
                  </a:prstTxWarp>
                </a:bodyPr>
                <a:lstStyle/>
                <a:p>
                  <a:pPr defTabSz="514350">
                    <a:defRPr/>
                  </a:pPr>
                  <a:endParaRPr lang="en-IN" sz="675" kern="0">
                    <a:solidFill>
                      <a:srgbClr val="53565A"/>
                    </a:solidFill>
                    <a:latin typeface="Franklin Gothic Book" panose="020B0503020102020204"/>
                  </a:endParaRPr>
                </a:p>
              </p:txBody>
            </p:sp>
            <p:sp>
              <p:nvSpPr>
                <p:cNvPr id="65" name="Oval 9">
                  <a:extLst>
                    <a:ext uri="{FF2B5EF4-FFF2-40B4-BE49-F238E27FC236}">
                      <a16:creationId xmlns:a16="http://schemas.microsoft.com/office/drawing/2014/main" id="{B8D61BB8-D179-4B96-1EF1-9F0FE2839DCB}"/>
                    </a:ext>
                  </a:extLst>
                </p:cNvPr>
                <p:cNvSpPr>
                  <a:spLocks noChangeArrowheads="1"/>
                </p:cNvSpPr>
                <p:nvPr/>
              </p:nvSpPr>
              <p:spPr bwMode="auto">
                <a:xfrm>
                  <a:off x="4057896" y="3168262"/>
                  <a:ext cx="1034654" cy="1034654"/>
                </a:xfrm>
                <a:prstGeom prst="ellipse">
                  <a:avLst/>
                </a:prstGeom>
                <a:solidFill>
                  <a:srgbClr val="FFFFFF"/>
                </a:solidFill>
                <a:ln w="9525">
                  <a:noFill/>
                  <a:round/>
                  <a:headEnd/>
                  <a:tailEnd/>
                </a:ln>
              </p:spPr>
              <p:txBody>
                <a:bodyPr vert="horz" wrap="square" lIns="51435" tIns="25718" rIns="51435" bIns="25718" numCol="1" anchor="t" anchorCtr="0" compatLnSpc="1">
                  <a:prstTxWarp prst="textNoShape">
                    <a:avLst/>
                  </a:prstTxWarp>
                </a:bodyPr>
                <a:lstStyle/>
                <a:p>
                  <a:pPr defTabSz="514350">
                    <a:defRPr/>
                  </a:pPr>
                  <a:endParaRPr lang="en-IN" sz="675" kern="0">
                    <a:solidFill>
                      <a:srgbClr val="53565A"/>
                    </a:solidFill>
                    <a:latin typeface="Franklin Gothic Book" panose="020B0503020102020204"/>
                  </a:endParaRPr>
                </a:p>
              </p:txBody>
            </p:sp>
            <p:sp>
              <p:nvSpPr>
                <p:cNvPr id="66" name="TextBox 65">
                  <a:extLst>
                    <a:ext uri="{FF2B5EF4-FFF2-40B4-BE49-F238E27FC236}">
                      <a16:creationId xmlns:a16="http://schemas.microsoft.com/office/drawing/2014/main" id="{E7702B59-867E-4514-15B6-ECC6EE1F9277}"/>
                    </a:ext>
                  </a:extLst>
                </p:cNvPr>
                <p:cNvSpPr txBox="1"/>
                <p:nvPr/>
              </p:nvSpPr>
              <p:spPr>
                <a:xfrm>
                  <a:off x="5079596" y="4551631"/>
                  <a:ext cx="750997" cy="141810"/>
                </a:xfrm>
                <a:prstGeom prst="rect">
                  <a:avLst/>
                </a:prstGeom>
                <a:noFill/>
              </p:spPr>
              <p:txBody>
                <a:bodyPr wrap="square" lIns="0" tIns="0" rIns="0" bIns="0" rtlCol="0" anchor="t">
                  <a:spAutoFit/>
                </a:bodyPr>
                <a:lstStyle>
                  <a:defPPr>
                    <a:defRPr lang="en-US"/>
                  </a:defPPr>
                  <a:lvl1pPr algn="ctr">
                    <a:defRPr b="1" kern="0">
                      <a:solidFill>
                        <a:schemeClr val="bg1"/>
                      </a:solidFill>
                      <a:latin typeface="+mj-lt"/>
                      <a:ea typeface="Calibri Light" charset="0"/>
                      <a:cs typeface="Segoe UI" panose="020B0502040204020203" pitchFamily="34" charset="0"/>
                    </a:defRPr>
                  </a:lvl1pPr>
                </a:lstStyle>
                <a:p>
                  <a:pPr defTabSz="514350">
                    <a:defRPr/>
                  </a:pPr>
                  <a:r>
                    <a:rPr lang="en-US" sz="825">
                      <a:solidFill>
                        <a:srgbClr val="FFFFFF"/>
                      </a:solidFill>
                      <a:latin typeface="Franklin Gothic Medium" panose="020B0603020102020204"/>
                    </a:rPr>
                    <a:t>Response</a:t>
                  </a:r>
                </a:p>
              </p:txBody>
            </p:sp>
            <p:grpSp>
              <p:nvGrpSpPr>
                <p:cNvPr id="67" name="Group 66">
                  <a:extLst>
                    <a:ext uri="{FF2B5EF4-FFF2-40B4-BE49-F238E27FC236}">
                      <a16:creationId xmlns:a16="http://schemas.microsoft.com/office/drawing/2014/main" id="{A9A49BC8-E198-FA35-AE3B-7F9DEA8E7A3D}"/>
                    </a:ext>
                  </a:extLst>
                </p:cNvPr>
                <p:cNvGrpSpPr/>
                <p:nvPr/>
              </p:nvGrpSpPr>
              <p:grpSpPr>
                <a:xfrm>
                  <a:off x="3193328" y="2414819"/>
                  <a:ext cx="1004720" cy="643556"/>
                  <a:chOff x="4257771" y="1667169"/>
                  <a:chExt cx="1339626" cy="858074"/>
                </a:xfrm>
              </p:grpSpPr>
              <p:sp>
                <p:nvSpPr>
                  <p:cNvPr id="76" name="TextBox 75">
                    <a:extLst>
                      <a:ext uri="{FF2B5EF4-FFF2-40B4-BE49-F238E27FC236}">
                        <a16:creationId xmlns:a16="http://schemas.microsoft.com/office/drawing/2014/main" id="{8ADD8B8C-21CC-9D0D-AC90-B611AC4C0E7C}"/>
                      </a:ext>
                    </a:extLst>
                  </p:cNvPr>
                  <p:cNvSpPr txBox="1"/>
                  <p:nvPr/>
                </p:nvSpPr>
                <p:spPr>
                  <a:xfrm>
                    <a:off x="4257771" y="2336163"/>
                    <a:ext cx="1339626" cy="189080"/>
                  </a:xfrm>
                  <a:prstGeom prst="rect">
                    <a:avLst/>
                  </a:prstGeom>
                  <a:noFill/>
                </p:spPr>
                <p:txBody>
                  <a:bodyPr wrap="square" lIns="0" tIns="0" rIns="0" bIns="0" rtlCol="0" anchor="t">
                    <a:spAutoFit/>
                  </a:bodyPr>
                  <a:lstStyle/>
                  <a:p>
                    <a:pPr algn="ctr" defTabSz="514350">
                      <a:defRPr/>
                    </a:pPr>
                    <a:r>
                      <a:rPr lang="en-US" sz="825" b="1" kern="0">
                        <a:solidFill>
                          <a:srgbClr val="FFFFFF"/>
                        </a:solidFill>
                        <a:latin typeface="Franklin Gothic Book" panose="020B0503020102020204"/>
                        <a:ea typeface="Calibri Light" charset="0"/>
                        <a:cs typeface="Segoe UI" panose="020B0502040204020203" pitchFamily="34" charset="0"/>
                      </a:rPr>
                      <a:t>Mitigation</a:t>
                    </a:r>
                  </a:p>
                </p:txBody>
              </p:sp>
              <p:pic>
                <p:nvPicPr>
                  <p:cNvPr id="77" name="Picture 76">
                    <a:extLst>
                      <a:ext uri="{FF2B5EF4-FFF2-40B4-BE49-F238E27FC236}">
                        <a16:creationId xmlns:a16="http://schemas.microsoft.com/office/drawing/2014/main" id="{BC622695-FD92-75E2-68E2-DB2C01ABF22D}"/>
                      </a:ext>
                    </a:extLst>
                  </p:cNvPr>
                  <p:cNvPicPr>
                    <a:picLocks noChangeAspect="1"/>
                  </p:cNvPicPr>
                  <p:nvPr/>
                </p:nvPicPr>
                <p:blipFill>
                  <a:blip r:embed="R97814ad2b9584c00"/>
                  <a:stretch>
                    <a:fillRect/>
                  </a:stretch>
                </p:blipFill>
                <p:spPr>
                  <a:xfrm>
                    <a:off x="4564873" y="1667169"/>
                    <a:ext cx="782572" cy="782572"/>
                  </a:xfrm>
                  <a:prstGeom prst="rect">
                    <a:avLst/>
                  </a:prstGeom>
                </p:spPr>
              </p:pic>
            </p:grpSp>
            <p:grpSp>
              <p:nvGrpSpPr>
                <p:cNvPr id="68" name="Group 67">
                  <a:extLst>
                    <a:ext uri="{FF2B5EF4-FFF2-40B4-BE49-F238E27FC236}">
                      <a16:creationId xmlns:a16="http://schemas.microsoft.com/office/drawing/2014/main" id="{58345B1D-9A7F-A2AF-9215-593230B753A7}"/>
                    </a:ext>
                  </a:extLst>
                </p:cNvPr>
                <p:cNvGrpSpPr/>
                <p:nvPr/>
              </p:nvGrpSpPr>
              <p:grpSpPr>
                <a:xfrm>
                  <a:off x="3193971" y="4070204"/>
                  <a:ext cx="1004720" cy="627726"/>
                  <a:chOff x="4201478" y="3779100"/>
                  <a:chExt cx="1339626" cy="836967"/>
                </a:xfrm>
              </p:grpSpPr>
              <p:sp>
                <p:nvSpPr>
                  <p:cNvPr id="74" name="TextBox 73">
                    <a:extLst>
                      <a:ext uri="{FF2B5EF4-FFF2-40B4-BE49-F238E27FC236}">
                        <a16:creationId xmlns:a16="http://schemas.microsoft.com/office/drawing/2014/main" id="{63F2F5E5-BECC-55DB-2D5E-9A3E49761F67}"/>
                      </a:ext>
                    </a:extLst>
                  </p:cNvPr>
                  <p:cNvSpPr txBox="1"/>
                  <p:nvPr/>
                </p:nvSpPr>
                <p:spPr>
                  <a:xfrm>
                    <a:off x="4201478" y="4426987"/>
                    <a:ext cx="1339626" cy="189080"/>
                  </a:xfrm>
                  <a:prstGeom prst="rect">
                    <a:avLst/>
                  </a:prstGeom>
                  <a:noFill/>
                </p:spPr>
                <p:txBody>
                  <a:bodyPr wrap="square" lIns="0" tIns="0" rIns="0" bIns="0" rtlCol="0" anchor="t">
                    <a:spAutoFit/>
                  </a:bodyPr>
                  <a:lstStyle/>
                  <a:p>
                    <a:pPr algn="ctr" defTabSz="514350">
                      <a:defRPr/>
                    </a:pPr>
                    <a:r>
                      <a:rPr lang="en-US" sz="825" b="1" kern="0">
                        <a:solidFill>
                          <a:srgbClr val="FFFFFF"/>
                        </a:solidFill>
                        <a:latin typeface="Franklin Gothic Book" panose="020B0503020102020204"/>
                        <a:ea typeface="Calibri Light" charset="0"/>
                        <a:cs typeface="Segoe UI" panose="020B0502040204020203" pitchFamily="34" charset="0"/>
                      </a:rPr>
                      <a:t>Recovery</a:t>
                    </a:r>
                  </a:p>
                </p:txBody>
              </p:sp>
              <p:pic>
                <p:nvPicPr>
                  <p:cNvPr id="75" name="Picture 74">
                    <a:extLst>
                      <a:ext uri="{FF2B5EF4-FFF2-40B4-BE49-F238E27FC236}">
                        <a16:creationId xmlns:a16="http://schemas.microsoft.com/office/drawing/2014/main" id="{32BC5C0E-1DEC-EF00-DACF-AE4CA207BA32}"/>
                      </a:ext>
                    </a:extLst>
                  </p:cNvPr>
                  <p:cNvPicPr>
                    <a:picLocks noChangeAspect="1"/>
                  </p:cNvPicPr>
                  <p:nvPr/>
                </p:nvPicPr>
                <p:blipFill>
                  <a:blip r:embed="R9e95419241914db0"/>
                  <a:stretch>
                    <a:fillRect/>
                  </a:stretch>
                </p:blipFill>
                <p:spPr>
                  <a:xfrm>
                    <a:off x="4478099" y="3779100"/>
                    <a:ext cx="786384" cy="786384"/>
                  </a:xfrm>
                  <a:prstGeom prst="rect">
                    <a:avLst/>
                  </a:prstGeom>
                </p:spPr>
              </p:pic>
            </p:grpSp>
            <p:grpSp>
              <p:nvGrpSpPr>
                <p:cNvPr id="69" name="Group 68">
                  <a:extLst>
                    <a:ext uri="{FF2B5EF4-FFF2-40B4-BE49-F238E27FC236}">
                      <a16:creationId xmlns:a16="http://schemas.microsoft.com/office/drawing/2014/main" id="{B2E5B749-7D42-F644-9E36-176DDDEC8661}"/>
                    </a:ext>
                  </a:extLst>
                </p:cNvPr>
                <p:cNvGrpSpPr/>
                <p:nvPr/>
              </p:nvGrpSpPr>
              <p:grpSpPr>
                <a:xfrm>
                  <a:off x="5047366" y="2435620"/>
                  <a:ext cx="1004720" cy="658477"/>
                  <a:chOff x="6729821" y="1647277"/>
                  <a:chExt cx="1339626" cy="877968"/>
                </a:xfrm>
              </p:grpSpPr>
              <p:pic>
                <p:nvPicPr>
                  <p:cNvPr id="72" name="Picture 71">
                    <a:extLst>
                      <a:ext uri="{FF2B5EF4-FFF2-40B4-BE49-F238E27FC236}">
                        <a16:creationId xmlns:a16="http://schemas.microsoft.com/office/drawing/2014/main" id="{CEC99A6E-429A-6B94-28D0-3711DF467E71}"/>
                      </a:ext>
                    </a:extLst>
                  </p:cNvPr>
                  <p:cNvPicPr>
                    <a:picLocks noChangeAspect="1"/>
                  </p:cNvPicPr>
                  <p:nvPr/>
                </p:nvPicPr>
                <p:blipFill>
                  <a:blip r:embed="R7e350a2d592c4dfa"/>
                  <a:stretch>
                    <a:fillRect/>
                  </a:stretch>
                </p:blipFill>
                <p:spPr>
                  <a:xfrm>
                    <a:off x="7006442" y="1647277"/>
                    <a:ext cx="786384" cy="786384"/>
                  </a:xfrm>
                  <a:prstGeom prst="rect">
                    <a:avLst/>
                  </a:prstGeom>
                </p:spPr>
              </p:pic>
              <p:sp>
                <p:nvSpPr>
                  <p:cNvPr id="73" name="TextBox 72">
                    <a:extLst>
                      <a:ext uri="{FF2B5EF4-FFF2-40B4-BE49-F238E27FC236}">
                        <a16:creationId xmlns:a16="http://schemas.microsoft.com/office/drawing/2014/main" id="{C58A2862-0A66-3BD3-225B-B4B0A7A5EF2F}"/>
                      </a:ext>
                    </a:extLst>
                  </p:cNvPr>
                  <p:cNvSpPr txBox="1"/>
                  <p:nvPr/>
                </p:nvSpPr>
                <p:spPr>
                  <a:xfrm>
                    <a:off x="6729821" y="2336165"/>
                    <a:ext cx="1339626" cy="189080"/>
                  </a:xfrm>
                  <a:prstGeom prst="rect">
                    <a:avLst/>
                  </a:prstGeom>
                  <a:noFill/>
                </p:spPr>
                <p:txBody>
                  <a:bodyPr wrap="square" lIns="0" tIns="0" rIns="0" bIns="0" rtlCol="0" anchor="t">
                    <a:spAutoFit/>
                  </a:bodyPr>
                  <a:lstStyle/>
                  <a:p>
                    <a:pPr algn="ctr" defTabSz="514350">
                      <a:defRPr/>
                    </a:pPr>
                    <a:r>
                      <a:rPr lang="en-US" sz="825" b="1" kern="0">
                        <a:solidFill>
                          <a:srgbClr val="FFFFFF"/>
                        </a:solidFill>
                        <a:latin typeface="Franklin Gothic Book" panose="020B0503020102020204"/>
                        <a:ea typeface="Calibri Light" charset="0"/>
                        <a:cs typeface="Segoe UI" panose="020B0502040204020203" pitchFamily="34" charset="0"/>
                      </a:rPr>
                      <a:t>Preparedness</a:t>
                    </a:r>
                  </a:p>
                </p:txBody>
              </p:sp>
            </p:grpSp>
            <p:pic>
              <p:nvPicPr>
                <p:cNvPr id="70" name="Picture 69">
                  <a:extLst>
                    <a:ext uri="{FF2B5EF4-FFF2-40B4-BE49-F238E27FC236}">
                      <a16:creationId xmlns:a16="http://schemas.microsoft.com/office/drawing/2014/main" id="{048972FE-CE78-9588-8DB4-C4B728C779F0}"/>
                    </a:ext>
                  </a:extLst>
                </p:cNvPr>
                <p:cNvPicPr>
                  <a:picLocks noChangeAspect="1"/>
                </p:cNvPicPr>
                <p:nvPr/>
              </p:nvPicPr>
              <p:blipFill>
                <a:blip r:embed="R509c106b1f974897"/>
                <a:stretch>
                  <a:fillRect/>
                </a:stretch>
              </p:blipFill>
              <p:spPr>
                <a:xfrm>
                  <a:off x="5264402" y="3935407"/>
                  <a:ext cx="589788" cy="589788"/>
                </a:xfrm>
                <a:prstGeom prst="rect">
                  <a:avLst/>
                </a:prstGeom>
              </p:spPr>
            </p:pic>
            <p:pic>
              <p:nvPicPr>
                <p:cNvPr id="71" name="Picture 70">
                  <a:extLst>
                    <a:ext uri="{FF2B5EF4-FFF2-40B4-BE49-F238E27FC236}">
                      <a16:creationId xmlns:a16="http://schemas.microsoft.com/office/drawing/2014/main" id="{D73EED14-644D-8698-A01F-8E076F9FC6BA}"/>
                    </a:ext>
                  </a:extLst>
                </p:cNvPr>
                <p:cNvPicPr>
                  <a:picLocks noChangeAspect="1"/>
                </p:cNvPicPr>
                <p:nvPr/>
              </p:nvPicPr>
              <p:blipFill>
                <a:blip r:embed="Rb4decc81295c4442"/>
                <a:stretch>
                  <a:fillRect/>
                </a:stretch>
              </p:blipFill>
              <p:spPr>
                <a:xfrm>
                  <a:off x="4210650" y="3321266"/>
                  <a:ext cx="724844" cy="724844"/>
                </a:xfrm>
                <a:prstGeom prst="rect">
                  <a:avLst/>
                </a:prstGeom>
              </p:spPr>
            </p:pic>
          </p:grpSp>
        </p:grpSp>
      </p:grpSp>
      <p:sp>
        <p:nvSpPr>
          <p:cNvPr id="79" name="TextBox 78">
            <a:extLst>
              <a:ext uri="{FF2B5EF4-FFF2-40B4-BE49-F238E27FC236}">
                <a16:creationId xmlns:a16="http://schemas.microsoft.com/office/drawing/2014/main" id="{DA07D473-0EE7-3433-91CB-220376B126BC}"/>
              </a:ext>
            </a:extLst>
          </p:cNvPr>
          <p:cNvSpPr txBox="1"/>
          <p:nvPr/>
        </p:nvSpPr>
        <p:spPr>
          <a:xfrm>
            <a:off x="6381833" y="2176871"/>
            <a:ext cx="2567961" cy="3116238"/>
          </a:xfrm>
          <a:prstGeom prst="rect">
            <a:avLst/>
          </a:prstGeom>
          <a:noFill/>
        </p:spPr>
        <p:txBody>
          <a:bodyPr wrap="square">
            <a:spAutoFit/>
          </a:bodyPr>
          <a:lstStyle/>
          <a:p>
            <a:r>
              <a:rPr lang="en-US" sz="1650" b="1">
                <a:solidFill>
                  <a:schemeClr val="bg1"/>
                </a:solidFill>
              </a:rPr>
              <a:t>EMERGENCY PREPAREDNESS IS CRUCIAL FOR HEALTHCARE AS IT ENSURES READINESS AND COORDINATION DURING CRISES, DIRECTLY IMPACTING PATIENT CARE AND REQUIRING SUPPORT FROM CLINICAL LEADERSHIP AT ALL STAGES TO OPTIMIZE RESPONSE AND RECOVERY EFFORTS.</a:t>
            </a:r>
          </a:p>
        </p:txBody>
      </p:sp>
      <p:sp>
        <p:nvSpPr>
          <p:cNvPr id="111" name="Rectangle 110">
            <a:extLst>
              <a:ext uri="{FF2B5EF4-FFF2-40B4-BE49-F238E27FC236}">
                <a16:creationId xmlns:a16="http://schemas.microsoft.com/office/drawing/2014/main" id="{A47B7AB4-96AD-EAE9-B8D1-102BF6A0806E}"/>
              </a:ext>
            </a:extLst>
          </p:cNvPr>
          <p:cNvSpPr/>
          <p:nvPr/>
        </p:nvSpPr>
        <p:spPr>
          <a:xfrm>
            <a:off x="194206" y="2092933"/>
            <a:ext cx="2932870" cy="441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i="1">
                <a:solidFill>
                  <a:schemeClr val="tx1"/>
                </a:solidFill>
              </a:rPr>
              <a:t>Emergency Management Phases: </a:t>
            </a:r>
          </a:p>
        </p:txBody>
      </p:sp>
    </p:spTree>
    <p:extLst>
      <p:ext uri="{BB962C8B-B14F-4D97-AF65-F5344CB8AC3E}">
        <p14:creationId xmlns:p14="http://schemas.microsoft.com/office/powerpoint/2010/main" val="1998574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29"/>
            <a:ext cx="8229600" cy="795528"/>
          </a:xfrm>
        </p:spPr>
        <p:txBody>
          <a:bodyPr/>
          <a:lstStyle/>
          <a:p>
            <a:r>
              <a:rPr lang="en-US" sz="3200" dirty="0"/>
              <a:t>Traditional Incident Command Structure</a:t>
            </a:r>
          </a:p>
        </p:txBody>
      </p:sp>
      <p:pic>
        <p:nvPicPr>
          <p:cNvPr id="3" name="Picture 3" descr="Diagram&#10;&#10;Description automatically generated">
            <a:extLst>
              <a:ext uri="{FF2B5EF4-FFF2-40B4-BE49-F238E27FC236}">
                <a16:creationId xmlns:a16="http://schemas.microsoft.com/office/drawing/2014/main" id="{B47503EF-6C99-CF6A-EC01-975BBFF5ECD6}"/>
              </a:ext>
            </a:extLst>
          </p:cNvPr>
          <p:cNvPicPr>
            <a:picLocks noChangeAspect="1"/>
          </p:cNvPicPr>
          <p:nvPr/>
        </p:nvPicPr>
        <p:blipFill>
          <a:blip r:embed="Rfc215a9296cf4854"/>
          <a:stretch>
            <a:fillRect/>
          </a:stretch>
        </p:blipFill>
        <p:spPr>
          <a:xfrm>
            <a:off x="137970" y="803544"/>
            <a:ext cx="6287237" cy="3172207"/>
          </a:xfrm>
          <a:prstGeom prst="rect">
            <a:avLst/>
          </a:prstGeom>
        </p:spPr>
      </p:pic>
      <p:pic>
        <p:nvPicPr>
          <p:cNvPr id="4" name="Picture 4">
            <a:extLst>
              <a:ext uri="{FF2B5EF4-FFF2-40B4-BE49-F238E27FC236}">
                <a16:creationId xmlns:a16="http://schemas.microsoft.com/office/drawing/2014/main" id="{45C8EEA8-6A7E-4E23-C557-EFBDFC102FF4}"/>
              </a:ext>
            </a:extLst>
          </p:cNvPr>
          <p:cNvPicPr>
            <a:picLocks noChangeAspect="1"/>
          </p:cNvPicPr>
          <p:nvPr/>
        </p:nvPicPr>
        <p:blipFill>
          <a:blip r:embed="R51e516edcc8b4d90"/>
          <a:stretch>
            <a:fillRect/>
          </a:stretch>
        </p:blipFill>
        <p:spPr>
          <a:xfrm>
            <a:off x="5762259" y="4523768"/>
            <a:ext cx="2917431" cy="2063216"/>
          </a:xfrm>
          <a:prstGeom prst="rect">
            <a:avLst/>
          </a:prstGeom>
        </p:spPr>
      </p:pic>
      <p:sp>
        <p:nvSpPr>
          <p:cNvPr id="5" name="Oval 4">
            <a:extLst>
              <a:ext uri="{FF2B5EF4-FFF2-40B4-BE49-F238E27FC236}">
                <a16:creationId xmlns:a16="http://schemas.microsoft.com/office/drawing/2014/main" id="{8448E59F-CF53-BD2D-0B4D-3985F573A057}"/>
              </a:ext>
            </a:extLst>
          </p:cNvPr>
          <p:cNvSpPr/>
          <p:nvPr/>
        </p:nvSpPr>
        <p:spPr>
          <a:xfrm>
            <a:off x="3411414" y="2204471"/>
            <a:ext cx="1441938" cy="121813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966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2AAB6-95D0-9560-875E-9AE68183B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04E1E-F458-81F2-62E8-370602B3E307}"/>
              </a:ext>
            </a:extLst>
          </p:cNvPr>
          <p:cNvSpPr>
            <a:spLocks noGrp="1"/>
          </p:cNvSpPr>
          <p:nvPr>
            <p:ph type="title"/>
          </p:nvPr>
        </p:nvSpPr>
        <p:spPr>
          <a:xfrm>
            <a:off x="457200" y="275129"/>
            <a:ext cx="8229600" cy="795528"/>
          </a:xfrm>
        </p:spPr>
        <p:txBody>
          <a:bodyPr/>
          <a:lstStyle/>
          <a:p>
            <a:r>
              <a:rPr lang="en-US" sz="3200" dirty="0">
                <a:ea typeface="Calibri"/>
              </a:rPr>
              <a:t>COVID 19 – An Overwhelming Clinical Challenge</a:t>
            </a:r>
            <a:endParaRPr lang="en-US" dirty="0"/>
          </a:p>
        </p:txBody>
      </p:sp>
      <p:pic>
        <p:nvPicPr>
          <p:cNvPr id="6" name="Picture 5" descr="COVID-19 Response">
            <a:extLst>
              <a:ext uri="{FF2B5EF4-FFF2-40B4-BE49-F238E27FC236}">
                <a16:creationId xmlns:a16="http://schemas.microsoft.com/office/drawing/2014/main" id="{B1CD8CC1-4AB4-C551-C178-62C1E0FD39A8}"/>
              </a:ext>
            </a:extLst>
          </p:cNvPr>
          <p:cNvPicPr>
            <a:picLocks noChangeAspect="1"/>
          </p:cNvPicPr>
          <p:nvPr/>
        </p:nvPicPr>
        <p:blipFill>
          <a:blip r:embed="Re1e003a1e5fa4745"/>
          <a:stretch>
            <a:fillRect/>
          </a:stretch>
        </p:blipFill>
        <p:spPr>
          <a:xfrm>
            <a:off x="329712" y="1014312"/>
            <a:ext cx="3699430" cy="2101095"/>
          </a:xfrm>
          <a:prstGeom prst="rect">
            <a:avLst/>
          </a:prstGeom>
        </p:spPr>
      </p:pic>
      <p:pic>
        <p:nvPicPr>
          <p:cNvPr id="7" name="Picture 6" descr="The Rationing of a Last-Resort Covid Treatment - The New York Times">
            <a:extLst>
              <a:ext uri="{FF2B5EF4-FFF2-40B4-BE49-F238E27FC236}">
                <a16:creationId xmlns:a16="http://schemas.microsoft.com/office/drawing/2014/main" id="{A5A17512-5774-B59B-9008-FD99E2CE0250}"/>
              </a:ext>
            </a:extLst>
          </p:cNvPr>
          <p:cNvPicPr>
            <a:picLocks noChangeAspect="1"/>
          </p:cNvPicPr>
          <p:nvPr/>
        </p:nvPicPr>
        <p:blipFill>
          <a:blip r:embed="R3f85306869d949b4"/>
          <a:stretch>
            <a:fillRect/>
          </a:stretch>
        </p:blipFill>
        <p:spPr>
          <a:xfrm>
            <a:off x="328246" y="3814795"/>
            <a:ext cx="3718346" cy="2137862"/>
          </a:xfrm>
          <a:prstGeom prst="rect">
            <a:avLst/>
          </a:prstGeom>
        </p:spPr>
      </p:pic>
      <p:pic>
        <p:nvPicPr>
          <p:cNvPr id="8" name="Picture 7" descr="In-depth look at 'Inside the Red Zone' investigation">
            <a:extLst>
              <a:ext uri="{FF2B5EF4-FFF2-40B4-BE49-F238E27FC236}">
                <a16:creationId xmlns:a16="http://schemas.microsoft.com/office/drawing/2014/main" id="{093DB2DB-2FF0-2A98-7DE5-83DBF3EB82A2}"/>
              </a:ext>
            </a:extLst>
          </p:cNvPr>
          <p:cNvPicPr>
            <a:picLocks noChangeAspect="1"/>
          </p:cNvPicPr>
          <p:nvPr/>
        </p:nvPicPr>
        <p:blipFill>
          <a:blip r:embed="R559fc7f706cc4aa4"/>
          <a:stretch>
            <a:fillRect/>
          </a:stretch>
        </p:blipFill>
        <p:spPr>
          <a:xfrm>
            <a:off x="4814987" y="995673"/>
            <a:ext cx="3558484" cy="2101072"/>
          </a:xfrm>
          <a:prstGeom prst="rect">
            <a:avLst/>
          </a:prstGeom>
        </p:spPr>
      </p:pic>
      <p:pic>
        <p:nvPicPr>
          <p:cNvPr id="9" name="Picture 8">
            <a:extLst>
              <a:ext uri="{FF2B5EF4-FFF2-40B4-BE49-F238E27FC236}">
                <a16:creationId xmlns:a16="http://schemas.microsoft.com/office/drawing/2014/main" id="{BAE10C82-A949-595F-9D98-976F75FDD298}"/>
              </a:ext>
            </a:extLst>
          </p:cNvPr>
          <p:cNvPicPr>
            <a:picLocks noChangeAspect="1"/>
          </p:cNvPicPr>
          <p:nvPr/>
        </p:nvPicPr>
        <p:blipFill>
          <a:blip r:embed="R046962dd074d491b"/>
          <a:stretch>
            <a:fillRect/>
          </a:stretch>
        </p:blipFill>
        <p:spPr>
          <a:xfrm>
            <a:off x="4827776" y="3601437"/>
            <a:ext cx="3543567" cy="2351433"/>
          </a:xfrm>
          <a:prstGeom prst="rect">
            <a:avLst/>
          </a:prstGeom>
        </p:spPr>
      </p:pic>
    </p:spTree>
    <p:extLst>
      <p:ext uri="{BB962C8B-B14F-4D97-AF65-F5344CB8AC3E}">
        <p14:creationId xmlns:p14="http://schemas.microsoft.com/office/powerpoint/2010/main" val="3040695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E2E2E-0B57-EF1B-8B3A-7DC350415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F8E11-F80F-7F08-E2ED-1F39AD1BA37C}"/>
              </a:ext>
            </a:extLst>
          </p:cNvPr>
          <p:cNvSpPr>
            <a:spLocks noGrp="1"/>
          </p:cNvSpPr>
          <p:nvPr>
            <p:ph type="title"/>
          </p:nvPr>
        </p:nvSpPr>
        <p:spPr>
          <a:xfrm>
            <a:off x="457200" y="275129"/>
            <a:ext cx="8229600" cy="795528"/>
          </a:xfrm>
        </p:spPr>
        <p:txBody>
          <a:bodyPr/>
          <a:lstStyle/>
          <a:p>
            <a:r>
              <a:rPr lang="en-US" sz="3200" dirty="0">
                <a:ea typeface="Calibri"/>
              </a:rPr>
              <a:t>COVID 19 – An Overwhelming Clinical Challenge</a:t>
            </a:r>
            <a:endParaRPr lang="en-US" dirty="0"/>
          </a:p>
        </p:txBody>
      </p:sp>
      <p:pic>
        <p:nvPicPr>
          <p:cNvPr id="3" name="Picture 2" descr="Covid vaccine for kids under 5 available at Northwell | Northwell Health">
            <a:extLst>
              <a:ext uri="{FF2B5EF4-FFF2-40B4-BE49-F238E27FC236}">
                <a16:creationId xmlns:a16="http://schemas.microsoft.com/office/drawing/2014/main" id="{F3A7F087-EBD2-7DCE-9BDF-7546F46C2DD9}"/>
              </a:ext>
            </a:extLst>
          </p:cNvPr>
          <p:cNvPicPr>
            <a:picLocks noChangeAspect="1"/>
          </p:cNvPicPr>
          <p:nvPr/>
        </p:nvPicPr>
        <p:blipFill>
          <a:blip r:embed="R48a853e6421f4c38"/>
          <a:stretch>
            <a:fillRect/>
          </a:stretch>
        </p:blipFill>
        <p:spPr>
          <a:xfrm>
            <a:off x="541393" y="856221"/>
            <a:ext cx="3435927" cy="2348002"/>
          </a:xfrm>
          <a:prstGeom prst="rect">
            <a:avLst/>
          </a:prstGeom>
        </p:spPr>
      </p:pic>
      <p:pic>
        <p:nvPicPr>
          <p:cNvPr id="4" name="Picture 3" descr="In the News: Australian Scientists ...">
            <a:extLst>
              <a:ext uri="{FF2B5EF4-FFF2-40B4-BE49-F238E27FC236}">
                <a16:creationId xmlns:a16="http://schemas.microsoft.com/office/drawing/2014/main" id="{64FC47E6-D120-71D6-4123-EC9A69BB38EA}"/>
              </a:ext>
            </a:extLst>
          </p:cNvPr>
          <p:cNvPicPr>
            <a:picLocks noChangeAspect="1"/>
          </p:cNvPicPr>
          <p:nvPr/>
        </p:nvPicPr>
        <p:blipFill>
          <a:blip r:embed="R4ce9032c91fe4575"/>
          <a:stretch>
            <a:fillRect/>
          </a:stretch>
        </p:blipFill>
        <p:spPr>
          <a:xfrm>
            <a:off x="4656926" y="856950"/>
            <a:ext cx="3895924" cy="2351875"/>
          </a:xfrm>
          <a:prstGeom prst="rect">
            <a:avLst/>
          </a:prstGeom>
        </p:spPr>
      </p:pic>
      <p:pic>
        <p:nvPicPr>
          <p:cNvPr id="5" name="Picture 4" descr="A year into pandemic, with no cure in sight, ICU doctors take COVID-19 one  day at a time | MPR News">
            <a:extLst>
              <a:ext uri="{FF2B5EF4-FFF2-40B4-BE49-F238E27FC236}">
                <a16:creationId xmlns:a16="http://schemas.microsoft.com/office/drawing/2014/main" id="{61DCDCD6-4C2C-C1BB-C5C1-D255F26468C7}"/>
              </a:ext>
            </a:extLst>
          </p:cNvPr>
          <p:cNvPicPr>
            <a:picLocks noChangeAspect="1"/>
          </p:cNvPicPr>
          <p:nvPr/>
        </p:nvPicPr>
        <p:blipFill>
          <a:blip r:embed="R5935995f41004239"/>
          <a:stretch>
            <a:fillRect/>
          </a:stretch>
        </p:blipFill>
        <p:spPr>
          <a:xfrm>
            <a:off x="541393" y="3494900"/>
            <a:ext cx="3441255" cy="2346033"/>
          </a:xfrm>
          <a:prstGeom prst="rect">
            <a:avLst/>
          </a:prstGeom>
        </p:spPr>
      </p:pic>
      <p:pic>
        <p:nvPicPr>
          <p:cNvPr id="10" name="Picture 9" descr="Remdesivir FDA Approved for COVID-19">
            <a:extLst>
              <a:ext uri="{FF2B5EF4-FFF2-40B4-BE49-F238E27FC236}">
                <a16:creationId xmlns:a16="http://schemas.microsoft.com/office/drawing/2014/main" id="{837BFF7F-5389-A717-BEE6-AA3A5E39FD9C}"/>
              </a:ext>
            </a:extLst>
          </p:cNvPr>
          <p:cNvPicPr>
            <a:picLocks noChangeAspect="1"/>
          </p:cNvPicPr>
          <p:nvPr/>
        </p:nvPicPr>
        <p:blipFill>
          <a:blip r:embed="R07b4ea3bdf754ad2"/>
          <a:stretch>
            <a:fillRect/>
          </a:stretch>
        </p:blipFill>
        <p:spPr>
          <a:xfrm>
            <a:off x="5036194" y="3405287"/>
            <a:ext cx="3553024" cy="2392040"/>
          </a:xfrm>
          <a:prstGeom prst="rect">
            <a:avLst/>
          </a:prstGeom>
        </p:spPr>
      </p:pic>
    </p:spTree>
    <p:extLst>
      <p:ext uri="{BB962C8B-B14F-4D97-AF65-F5344CB8AC3E}">
        <p14:creationId xmlns:p14="http://schemas.microsoft.com/office/powerpoint/2010/main" val="1039492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382000" cy="762000"/>
          </a:xfrm>
        </p:spPr>
        <p:txBody>
          <a:bodyPr>
            <a:noAutofit/>
          </a:bodyPr>
          <a:lstStyle/>
          <a:p>
            <a:r>
              <a:rPr lang="en-US" sz="3200" dirty="0"/>
              <a:t>Clinical Advisory Group</a:t>
            </a:r>
          </a:p>
        </p:txBody>
      </p:sp>
      <p:pic>
        <p:nvPicPr>
          <p:cNvPr id="8" name="Picture 4"/>
          <p:cNvPicPr>
            <a:picLocks noChangeAspect="1" noChangeArrowheads="1"/>
          </p:cNvPicPr>
          <p:nvPr/>
        </p:nvPicPr>
        <p:blipFill>
          <a:blip r:embed="R7663d90cf3af44af" cstate="print">
            <a:extLst>
              <a:ext uri="{28A0092B-C50C-407E-A947-70E740481C1C}">
                <a14:useLocalDpi xmlns:a14="http://schemas.microsoft.com/office/drawing/2010/main" val="0"/>
              </a:ext>
            </a:extLst>
          </a:blip>
          <a:srcRect/>
          <a:stretch>
            <a:fillRect/>
          </a:stretch>
        </p:blipFill>
        <p:spPr bwMode="auto">
          <a:xfrm>
            <a:off x="3429000" y="1327697"/>
            <a:ext cx="2133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a4e0d23e0ed24135" cstate="print">
            <a:extLst>
              <a:ext uri="{28A0092B-C50C-407E-A947-70E740481C1C}">
                <a14:useLocalDpi xmlns:a14="http://schemas.microsoft.com/office/drawing/2010/main" val="0"/>
              </a:ext>
            </a:extLst>
          </a:blip>
          <a:srcRect/>
          <a:stretch>
            <a:fillRect/>
          </a:stretch>
        </p:blipFill>
        <p:spPr bwMode="auto">
          <a:xfrm>
            <a:off x="228600" y="5410200"/>
            <a:ext cx="8334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7c9ab2b501954d8d" cstate="print">
            <a:extLst>
              <a:ext uri="{28A0092B-C50C-407E-A947-70E740481C1C}">
                <a14:useLocalDpi xmlns:a14="http://schemas.microsoft.com/office/drawing/2010/main" val="0"/>
              </a:ext>
            </a:extLst>
          </a:blip>
          <a:srcRect/>
          <a:stretch>
            <a:fillRect/>
          </a:stretch>
        </p:blipFill>
        <p:spPr bwMode="auto">
          <a:xfrm>
            <a:off x="1219200" y="5410200"/>
            <a:ext cx="8334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p:cNvPicPr>
            <a:picLocks noChangeAspect="1" noChangeArrowheads="1"/>
          </p:cNvPicPr>
          <p:nvPr/>
        </p:nvPicPr>
        <p:blipFill>
          <a:blip r:embed="R43718c55cbe14a0c" cstate="print">
            <a:extLst>
              <a:ext uri="{28A0092B-C50C-407E-A947-70E740481C1C}">
                <a14:useLocalDpi xmlns:a14="http://schemas.microsoft.com/office/drawing/2010/main" val="0"/>
              </a:ext>
            </a:extLst>
          </a:blip>
          <a:srcRect/>
          <a:stretch>
            <a:fillRect/>
          </a:stretch>
        </p:blipFill>
        <p:spPr bwMode="auto">
          <a:xfrm>
            <a:off x="2209800" y="5410200"/>
            <a:ext cx="8334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p:cNvPicPr>
            <a:picLocks noChangeAspect="1" noChangeArrowheads="1"/>
          </p:cNvPicPr>
          <p:nvPr/>
        </p:nvPicPr>
        <p:blipFill>
          <a:blip r:embed="R2db47e94fe9c49b6" cstate="print">
            <a:extLst>
              <a:ext uri="{28A0092B-C50C-407E-A947-70E740481C1C}">
                <a14:useLocalDpi xmlns:a14="http://schemas.microsoft.com/office/drawing/2010/main" val="0"/>
              </a:ext>
            </a:extLst>
          </a:blip>
          <a:srcRect/>
          <a:stretch>
            <a:fillRect/>
          </a:stretch>
        </p:blipFill>
        <p:spPr bwMode="auto">
          <a:xfrm>
            <a:off x="3200400" y="5410200"/>
            <a:ext cx="8334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p:cNvPicPr>
            <a:picLocks noChangeAspect="1" noChangeArrowheads="1"/>
          </p:cNvPicPr>
          <p:nvPr/>
        </p:nvPicPr>
        <p:blipFill>
          <a:blip r:embed="R9b2f8b3b44d84b11" cstate="print">
            <a:extLst>
              <a:ext uri="{28A0092B-C50C-407E-A947-70E740481C1C}">
                <a14:useLocalDpi xmlns:a14="http://schemas.microsoft.com/office/drawing/2010/main" val="0"/>
              </a:ext>
            </a:extLst>
          </a:blip>
          <a:srcRect/>
          <a:stretch>
            <a:fillRect/>
          </a:stretch>
        </p:blipFill>
        <p:spPr bwMode="auto">
          <a:xfrm>
            <a:off x="4191000" y="5410200"/>
            <a:ext cx="8334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p:cNvPicPr>
            <a:picLocks noChangeAspect="1" noChangeArrowheads="1"/>
          </p:cNvPicPr>
          <p:nvPr/>
        </p:nvPicPr>
        <p:blipFill>
          <a:blip r:embed="R4c145796dbbd4999" cstate="print">
            <a:extLst>
              <a:ext uri="{28A0092B-C50C-407E-A947-70E740481C1C}">
                <a14:useLocalDpi xmlns:a14="http://schemas.microsoft.com/office/drawing/2010/main" val="0"/>
              </a:ext>
            </a:extLst>
          </a:blip>
          <a:srcRect/>
          <a:stretch>
            <a:fillRect/>
          </a:stretch>
        </p:blipFill>
        <p:spPr bwMode="auto">
          <a:xfrm>
            <a:off x="5186363" y="5410200"/>
            <a:ext cx="833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p:cNvPicPr>
            <a:picLocks noChangeAspect="1" noChangeArrowheads="1"/>
          </p:cNvPicPr>
          <p:nvPr/>
        </p:nvPicPr>
        <p:blipFill>
          <a:blip r:embed="R7bfb084f0dbb4844" cstate="print">
            <a:extLst>
              <a:ext uri="{28A0092B-C50C-407E-A947-70E740481C1C}">
                <a14:useLocalDpi xmlns:a14="http://schemas.microsoft.com/office/drawing/2010/main" val="0"/>
              </a:ext>
            </a:extLst>
          </a:blip>
          <a:srcRect/>
          <a:stretch>
            <a:fillRect/>
          </a:stretch>
        </p:blipFill>
        <p:spPr bwMode="auto">
          <a:xfrm>
            <a:off x="6172200" y="5410200"/>
            <a:ext cx="8334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p:cNvPicPr>
            <a:picLocks noChangeAspect="1" noChangeArrowheads="1"/>
          </p:cNvPicPr>
          <p:nvPr/>
        </p:nvPicPr>
        <p:blipFill>
          <a:blip r:embed="Rc2c9a14f14924ffb" cstate="print">
            <a:extLst>
              <a:ext uri="{28A0092B-C50C-407E-A947-70E740481C1C}">
                <a14:useLocalDpi xmlns:a14="http://schemas.microsoft.com/office/drawing/2010/main" val="0"/>
              </a:ext>
            </a:extLst>
          </a:blip>
          <a:srcRect/>
          <a:stretch>
            <a:fillRect/>
          </a:stretch>
        </p:blipFill>
        <p:spPr bwMode="auto">
          <a:xfrm>
            <a:off x="7162800" y="5410200"/>
            <a:ext cx="8334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p:cNvPicPr>
            <a:picLocks noChangeAspect="1" noChangeArrowheads="1"/>
          </p:cNvPicPr>
          <p:nvPr/>
        </p:nvPicPr>
        <p:blipFill>
          <a:blip r:embed="Re32bb4201f914414" cstate="print">
            <a:extLst>
              <a:ext uri="{28A0092B-C50C-407E-A947-70E740481C1C}">
                <a14:useLocalDpi xmlns:a14="http://schemas.microsoft.com/office/drawing/2010/main" val="0"/>
              </a:ext>
            </a:extLst>
          </a:blip>
          <a:srcRect/>
          <a:stretch>
            <a:fillRect/>
          </a:stretch>
        </p:blipFill>
        <p:spPr bwMode="auto">
          <a:xfrm>
            <a:off x="8158163" y="5410200"/>
            <a:ext cx="833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495800" y="2971800"/>
            <a:ext cx="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553200" y="3124200"/>
            <a:ext cx="0" cy="1905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362200" y="3124200"/>
            <a:ext cx="4191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09600" y="5257800"/>
            <a:ext cx="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600200" y="5257800"/>
            <a:ext cx="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590800" y="5257800"/>
            <a:ext cx="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534400" y="5257800"/>
            <a:ext cx="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543800" y="5257800"/>
            <a:ext cx="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553200" y="5257800"/>
            <a:ext cx="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562600" y="5257800"/>
            <a:ext cx="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572000" y="5257800"/>
            <a:ext cx="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657600" y="5257800"/>
            <a:ext cx="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09600" y="5257800"/>
            <a:ext cx="7924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362200" y="3124200"/>
            <a:ext cx="0" cy="2133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3" name="Picture 6"/>
          <p:cNvPicPr>
            <a:picLocks noChangeAspect="1" noChangeArrowheads="1"/>
          </p:cNvPicPr>
          <p:nvPr/>
        </p:nvPicPr>
        <p:blipFill>
          <a:blip r:embed="Rbea61b72ec6a47d6" cstate="print">
            <a:extLst>
              <a:ext uri="{28A0092B-C50C-407E-A947-70E740481C1C}">
                <a14:useLocalDpi xmlns:a14="http://schemas.microsoft.com/office/drawing/2010/main" val="0"/>
              </a:ext>
            </a:extLst>
          </a:blip>
          <a:srcRect/>
          <a:stretch>
            <a:fillRect/>
          </a:stretch>
        </p:blipFill>
        <p:spPr bwMode="auto">
          <a:xfrm>
            <a:off x="1449609" y="3238500"/>
            <a:ext cx="2073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Connector 33"/>
          <p:cNvCxnSpPr/>
          <p:nvPr/>
        </p:nvCxnSpPr>
        <p:spPr>
          <a:xfrm>
            <a:off x="6553200" y="3581400"/>
            <a:ext cx="0" cy="1676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5" name="Picture 7"/>
          <p:cNvPicPr>
            <a:picLocks noChangeAspect="1" noChangeArrowheads="1"/>
          </p:cNvPicPr>
          <p:nvPr/>
        </p:nvPicPr>
        <p:blipFill>
          <a:blip r:embed="R4ab53615dffa4988" cstate="print">
            <a:extLst>
              <a:ext uri="{28A0092B-C50C-407E-A947-70E740481C1C}">
                <a14:useLocalDpi xmlns:a14="http://schemas.microsoft.com/office/drawing/2010/main" val="0"/>
              </a:ext>
            </a:extLst>
          </a:blip>
          <a:srcRect/>
          <a:stretch>
            <a:fillRect/>
          </a:stretch>
        </p:blipFill>
        <p:spPr bwMode="auto">
          <a:xfrm>
            <a:off x="5547877" y="3276601"/>
            <a:ext cx="20653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095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058A7-CCD3-5D51-9128-276656A1F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23BD0A-9394-CC75-D90C-0A3D72AEE0C3}"/>
              </a:ext>
            </a:extLst>
          </p:cNvPr>
          <p:cNvSpPr>
            <a:spLocks noGrp="1"/>
          </p:cNvSpPr>
          <p:nvPr>
            <p:ph type="title"/>
          </p:nvPr>
        </p:nvSpPr>
        <p:spPr>
          <a:xfrm>
            <a:off x="304800" y="457200"/>
            <a:ext cx="8382000" cy="762000"/>
          </a:xfrm>
        </p:spPr>
        <p:txBody>
          <a:bodyPr>
            <a:noAutofit/>
          </a:bodyPr>
          <a:lstStyle/>
          <a:p>
            <a:r>
              <a:rPr lang="en-US" sz="3200" dirty="0"/>
              <a:t>Clinical Advisory Group</a:t>
            </a:r>
          </a:p>
        </p:txBody>
      </p:sp>
      <p:sp>
        <p:nvSpPr>
          <p:cNvPr id="4" name="Content Placeholder 2">
            <a:extLst>
              <a:ext uri="{FF2B5EF4-FFF2-40B4-BE49-F238E27FC236}">
                <a16:creationId xmlns:a16="http://schemas.microsoft.com/office/drawing/2014/main" id="{C4B4D72A-E75D-AAA6-2DB5-E9083F54FC93}"/>
              </a:ext>
            </a:extLst>
          </p:cNvPr>
          <p:cNvSpPr>
            <a:spLocks noGrp="1"/>
          </p:cNvSpPr>
          <p:nvPr>
            <p:ph idx="1"/>
          </p:nvPr>
        </p:nvSpPr>
        <p:spPr>
          <a:xfrm>
            <a:off x="447085" y="1411026"/>
            <a:ext cx="8229600" cy="4168587"/>
          </a:xfrm>
        </p:spPr>
        <p:txBody>
          <a:bodyPr vert="horz" lIns="0" tIns="0" rIns="0" bIns="0" rtlCol="0" anchor="t">
            <a:noAutofit/>
          </a:bodyPr>
          <a:lstStyle/>
          <a:p>
            <a:pPr marL="457200" indent="-457200">
              <a:buAutoNum type="arabicPeriod"/>
            </a:pPr>
            <a:r>
              <a:rPr lang="en-US" sz="2000" dirty="0">
                <a:solidFill>
                  <a:schemeClr val="accent1"/>
                </a:solidFill>
                <a:ea typeface="Calibri"/>
              </a:rPr>
              <a:t>Real Time Enterprise-Wide Decision Making</a:t>
            </a:r>
          </a:p>
          <a:p>
            <a:pPr marL="457200" indent="-457200">
              <a:buAutoNum type="arabicPeriod"/>
            </a:pPr>
            <a:endParaRPr lang="en-US" sz="2000" dirty="0">
              <a:solidFill>
                <a:schemeClr val="accent1"/>
              </a:solidFill>
              <a:ea typeface="Calibri"/>
            </a:endParaRPr>
          </a:p>
          <a:p>
            <a:pPr marL="457200" indent="-457200">
              <a:buAutoNum type="arabicPeriod"/>
            </a:pPr>
            <a:r>
              <a:rPr lang="en-US" sz="2000" dirty="0">
                <a:solidFill>
                  <a:schemeClr val="accent1"/>
                </a:solidFill>
                <a:ea typeface="Calibri"/>
              </a:rPr>
              <a:t>Expedited</a:t>
            </a:r>
            <a:r>
              <a:rPr lang="en-US" sz="2000" dirty="0">
                <a:solidFill>
                  <a:schemeClr val="accent1"/>
                </a:solidFill>
              </a:rPr>
              <a:t> Policies and Procedures Review</a:t>
            </a:r>
            <a:endParaRPr lang="en-US" sz="2000">
              <a:solidFill>
                <a:schemeClr val="accent1"/>
              </a:solidFill>
              <a:ea typeface="Calibri"/>
            </a:endParaRPr>
          </a:p>
          <a:p>
            <a:pPr marL="457200" indent="-457200">
              <a:buAutoNum type="arabicPeriod"/>
            </a:pPr>
            <a:endParaRPr lang="en-US" sz="2000" dirty="0">
              <a:solidFill>
                <a:schemeClr val="accent1"/>
              </a:solidFill>
              <a:ea typeface="Calibri"/>
            </a:endParaRPr>
          </a:p>
          <a:p>
            <a:pPr marL="457200" indent="-457200">
              <a:buAutoNum type="arabicPeriod"/>
            </a:pPr>
            <a:r>
              <a:rPr lang="en-US" sz="2000" dirty="0">
                <a:solidFill>
                  <a:schemeClr val="accent1"/>
                </a:solidFill>
                <a:ea typeface="Calibri"/>
              </a:rPr>
              <a:t>Multi-disciplinary</a:t>
            </a:r>
            <a:r>
              <a:rPr lang="en-US" sz="2000" dirty="0">
                <a:solidFill>
                  <a:schemeClr val="accent1"/>
                </a:solidFill>
              </a:rPr>
              <a:t> Evidence Based Review of a rapidly evolving body of literature</a:t>
            </a:r>
            <a:endParaRPr lang="en-US" sz="2000" dirty="0">
              <a:solidFill>
                <a:schemeClr val="accent1"/>
              </a:solidFill>
              <a:ea typeface="Calibri"/>
            </a:endParaRPr>
          </a:p>
          <a:p>
            <a:pPr marL="457200" indent="-457200">
              <a:buAutoNum type="arabicPeriod"/>
            </a:pPr>
            <a:endParaRPr lang="en-US" sz="2000" dirty="0">
              <a:solidFill>
                <a:schemeClr val="accent1"/>
              </a:solidFill>
              <a:ea typeface="Calibri"/>
            </a:endParaRPr>
          </a:p>
          <a:p>
            <a:pPr marL="457200" indent="-457200">
              <a:buAutoNum type="arabicPeriod"/>
            </a:pPr>
            <a:r>
              <a:rPr lang="en-US" sz="2000" dirty="0">
                <a:solidFill>
                  <a:schemeClr val="accent1"/>
                </a:solidFill>
                <a:ea typeface="Calibri"/>
              </a:rPr>
              <a:t>Clinical Operational challenges</a:t>
            </a:r>
          </a:p>
          <a:p>
            <a:pPr marL="845820" lvl="3" indent="-342900">
              <a:buFont typeface="Arial"/>
              <a:buChar char="•"/>
            </a:pPr>
            <a:r>
              <a:rPr lang="en-US" sz="1600" dirty="0">
                <a:solidFill>
                  <a:schemeClr val="accent1"/>
                </a:solidFill>
                <a:ea typeface="Calibri"/>
              </a:rPr>
              <a:t>Emergency Credentialing</a:t>
            </a:r>
          </a:p>
          <a:p>
            <a:pPr marL="845820" lvl="3" indent="-342900">
              <a:buFont typeface="Arial"/>
              <a:buChar char="•"/>
            </a:pPr>
            <a:r>
              <a:rPr lang="en-US" sz="1600" dirty="0">
                <a:solidFill>
                  <a:schemeClr val="accent1"/>
                </a:solidFill>
                <a:ea typeface="Calibri"/>
              </a:rPr>
              <a:t>Scope of Practice Expansion</a:t>
            </a:r>
          </a:p>
          <a:p>
            <a:pPr marL="845820" lvl="3" indent="-342900">
              <a:buFont typeface="Arial"/>
              <a:buChar char="•"/>
            </a:pPr>
            <a:r>
              <a:rPr lang="en-US" sz="1600" dirty="0">
                <a:solidFill>
                  <a:schemeClr val="accent1"/>
                </a:solidFill>
                <a:ea typeface="Calibri"/>
              </a:rPr>
              <a:t>Development of </a:t>
            </a:r>
            <a:r>
              <a:rPr lang="en-US" sz="1600" b="1" dirty="0">
                <a:solidFill>
                  <a:schemeClr val="accent1"/>
                </a:solidFill>
                <a:ea typeface="Calibri"/>
              </a:rPr>
              <a:t>Crisis Standards of Care</a:t>
            </a:r>
          </a:p>
          <a:p>
            <a:endParaRPr lang="en-US" sz="2000" dirty="0">
              <a:solidFill>
                <a:srgbClr val="003CA5"/>
              </a:solidFill>
              <a:ea typeface="Calibri"/>
            </a:endParaRPr>
          </a:p>
          <a:p>
            <a:endParaRPr lang="en-US" dirty="0">
              <a:ea typeface="Calibri"/>
            </a:endParaRPr>
          </a:p>
        </p:txBody>
      </p:sp>
    </p:spTree>
    <p:extLst>
      <p:ext uri="{BB962C8B-B14F-4D97-AF65-F5344CB8AC3E}">
        <p14:creationId xmlns:p14="http://schemas.microsoft.com/office/powerpoint/2010/main" val="2072408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B8B13-974B-8293-A858-59A2CE70C5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B7ED3-EA07-8050-E25F-0E4284DD4996}"/>
              </a:ext>
            </a:extLst>
          </p:cNvPr>
          <p:cNvSpPr>
            <a:spLocks noGrp="1"/>
          </p:cNvSpPr>
          <p:nvPr>
            <p:ph type="title"/>
          </p:nvPr>
        </p:nvSpPr>
        <p:spPr>
          <a:xfrm>
            <a:off x="457200" y="2635730"/>
            <a:ext cx="8229600" cy="795528"/>
          </a:xfrm>
        </p:spPr>
        <p:txBody>
          <a:bodyPr/>
          <a:lstStyle/>
          <a:p>
            <a:r>
              <a:rPr lang="en-US" sz="3200" dirty="0"/>
              <a:t>Engaging Clinicians in Daily EM/BC Functions</a:t>
            </a:r>
            <a:endParaRPr lang="en-US" sz="3200" dirty="0">
              <a:ea typeface="Calibri"/>
            </a:endParaRPr>
          </a:p>
        </p:txBody>
      </p:sp>
    </p:spTree>
    <p:extLst>
      <p:ext uri="{BB962C8B-B14F-4D97-AF65-F5344CB8AC3E}">
        <p14:creationId xmlns:p14="http://schemas.microsoft.com/office/powerpoint/2010/main" val="863085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C948-6E92-DF42-CBB2-B2DC2A6F3EC9}"/>
              </a:ext>
            </a:extLst>
          </p:cNvPr>
          <p:cNvSpPr>
            <a:spLocks noGrp="1"/>
          </p:cNvSpPr>
          <p:nvPr>
            <p:ph type="title"/>
          </p:nvPr>
        </p:nvSpPr>
        <p:spPr>
          <a:xfrm>
            <a:off x="457200" y="2072939"/>
            <a:ext cx="8229600" cy="795528"/>
          </a:xfrm>
        </p:spPr>
        <p:txBody>
          <a:bodyPr/>
          <a:lstStyle/>
          <a:p>
            <a:r>
              <a:rPr lang="en-US" dirty="0"/>
              <a:t>Remember the Why? – </a:t>
            </a:r>
            <a:br>
              <a:rPr lang="en-US" dirty="0"/>
            </a:br>
            <a:r>
              <a:rPr lang="en-US" dirty="0"/>
              <a:t>Emergency Management Beyond Corporate Compliance</a:t>
            </a:r>
          </a:p>
        </p:txBody>
      </p:sp>
      <p:sp>
        <p:nvSpPr>
          <p:cNvPr id="3" name="Content Placeholder 2">
            <a:extLst>
              <a:ext uri="{FF2B5EF4-FFF2-40B4-BE49-F238E27FC236}">
                <a16:creationId xmlns:a16="http://schemas.microsoft.com/office/drawing/2014/main" id="{C5077CA5-4F13-C1D2-761A-EF217E17952D}"/>
              </a:ext>
            </a:extLst>
          </p:cNvPr>
          <p:cNvSpPr>
            <a:spLocks noGrp="1"/>
          </p:cNvSpPr>
          <p:nvPr>
            <p:ph sz="quarter" idx="10"/>
          </p:nvPr>
        </p:nvSpPr>
        <p:spPr>
          <a:xfrm>
            <a:off x="458788" y="2988927"/>
            <a:ext cx="8228012" cy="2144712"/>
          </a:xfrm>
        </p:spPr>
        <p:txBody>
          <a:bodyPr/>
          <a:lstStyle/>
          <a:p>
            <a:pPr marL="285750" indent="-285750">
              <a:buFont typeface="Arial" panose="020B0604020202020204" pitchFamily="34" charset="0"/>
              <a:buChar char="•"/>
            </a:pPr>
            <a:r>
              <a:rPr lang="en-US" dirty="0"/>
              <a:t>Cyber threats, weather, social unrest                   </a:t>
            </a:r>
            <a:r>
              <a:rPr lang="en-US" b="1" dirty="0"/>
              <a:t>Loss of infrastructure                 	                                                                                  										  Deviation of from normal Operations</a:t>
            </a:r>
          </a:p>
          <a:p>
            <a:r>
              <a:rPr lang="en-US" b="1" dirty="0"/>
              <a:t>										</a:t>
            </a:r>
            <a:r>
              <a:rPr lang="en-US" dirty="0"/>
              <a:t>  </a:t>
            </a:r>
            <a:r>
              <a:rPr lang="en-US" b="1" dirty="0"/>
              <a:t>This is a </a:t>
            </a:r>
            <a:r>
              <a:rPr lang="en-US" b="1" u="sng" dirty="0"/>
              <a:t>PATIENT SAFETY ISSUE</a:t>
            </a:r>
            <a:endParaRPr lang="en-US" b="1" dirty="0"/>
          </a:p>
          <a:p>
            <a:endParaRPr lang="en-US" dirty="0"/>
          </a:p>
        </p:txBody>
      </p:sp>
      <p:sp>
        <p:nvSpPr>
          <p:cNvPr id="7" name="Slide Number Placeholder 6">
            <a:extLst>
              <a:ext uri="{FF2B5EF4-FFF2-40B4-BE49-F238E27FC236}">
                <a16:creationId xmlns:a16="http://schemas.microsoft.com/office/drawing/2014/main" id="{91138B58-F698-2890-925C-4F5151ED37EE}"/>
              </a:ext>
            </a:extLst>
          </p:cNvPr>
          <p:cNvSpPr>
            <a:spLocks noGrp="1"/>
          </p:cNvSpPr>
          <p:nvPr>
            <p:ph type="sldNum" sz="quarter" idx="16"/>
          </p:nvPr>
        </p:nvSpPr>
        <p:spPr/>
        <p:txBody>
          <a:bodyPr/>
          <a:lstStyle/>
          <a:p>
            <a:fld id="{5E8BC936-0928-C346-B13E-04BD58031644}" type="slidenum">
              <a:rPr lang="en-US"/>
              <a:pPr/>
              <a:t>13</a:t>
            </a:fld>
            <a:endParaRPr lang="en-US" dirty="0"/>
          </a:p>
        </p:txBody>
      </p:sp>
      <p:sp>
        <p:nvSpPr>
          <p:cNvPr id="8" name="Arrow: Right 7">
            <a:extLst>
              <a:ext uri="{FF2B5EF4-FFF2-40B4-BE49-F238E27FC236}">
                <a16:creationId xmlns:a16="http://schemas.microsoft.com/office/drawing/2014/main" id="{049DE541-4FC0-5FA7-00DC-472EE38F8460}"/>
              </a:ext>
            </a:extLst>
          </p:cNvPr>
          <p:cNvSpPr/>
          <p:nvPr/>
        </p:nvSpPr>
        <p:spPr>
          <a:xfrm>
            <a:off x="4141433" y="3309151"/>
            <a:ext cx="861134" cy="2396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327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B21DCD-F962-FB40-8ED2-E5B668167956}"/>
              </a:ext>
            </a:extLst>
          </p:cNvPr>
          <p:cNvSpPr>
            <a:spLocks noGrp="1"/>
          </p:cNvSpPr>
          <p:nvPr>
            <p:ph type="sldNum" sz="quarter" idx="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675" b="0" i="0" u="none" strike="noStrike" kern="1200" cap="none" spc="0" normalizeH="0" baseline="0" noProof="0">
                <a:ln>
                  <a:noFill/>
                </a:ln>
                <a:solidFill>
                  <a:srgbClr val="404040"/>
                </a:solidFill>
                <a:effectLst/>
                <a:uLnTx/>
                <a:uFillTx/>
                <a:latin typeface="Calibri" panose="020F0502020204030204"/>
                <a:ea typeface="Verdana" panose="020B060403050404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14</a:t>
            </a:fld>
            <a:endParaRPr kumimoji="0" lang="en-US" sz="675" b="0" i="0" u="none" strike="noStrike" kern="1200" cap="none" spc="0" normalizeH="0" baseline="0" noProof="0">
              <a:ln>
                <a:noFill/>
              </a:ln>
              <a:solidFill>
                <a:srgbClr val="404040"/>
              </a:solidFill>
              <a:effectLst/>
              <a:uLnTx/>
              <a:uFillTx/>
              <a:latin typeface="Calibri" panose="020F0502020204030204"/>
              <a:ea typeface="Verdana" panose="020B0604030504040204" pitchFamily="34" charset="0"/>
            </a:endParaRPr>
          </a:p>
        </p:txBody>
      </p:sp>
      <p:sp>
        <p:nvSpPr>
          <p:cNvPr id="3" name="Text Placeholder 2">
            <a:extLst>
              <a:ext uri="{FF2B5EF4-FFF2-40B4-BE49-F238E27FC236}">
                <a16:creationId xmlns:a16="http://schemas.microsoft.com/office/drawing/2014/main" id="{902E920C-AEAB-C1F6-3582-BF62B62316A5}"/>
              </a:ext>
            </a:extLst>
          </p:cNvPr>
          <p:cNvSpPr>
            <a:spLocks noGrp="1"/>
          </p:cNvSpPr>
          <p:nvPr>
            <p:ph type="body" sz="quarter" idx="11"/>
          </p:nvPr>
        </p:nvSpPr>
        <p:spPr/>
        <p:txBody>
          <a:bodyPr/>
          <a:lstStyle/>
          <a:p>
            <a:r>
              <a:rPr lang="en-US"/>
              <a:t>The Importance of High Reliability &amp; Resiliency in Healthcare: </a:t>
            </a:r>
          </a:p>
          <a:p>
            <a:r>
              <a:rPr lang="en-US" sz="2100">
                <a:solidFill>
                  <a:schemeClr val="accent2"/>
                </a:solidFill>
              </a:rPr>
              <a:t>Increasing Regulatory Requirements</a:t>
            </a:r>
          </a:p>
        </p:txBody>
      </p:sp>
      <p:pic>
        <p:nvPicPr>
          <p:cNvPr id="11" name="Picture 10">
            <a:extLst>
              <a:ext uri="{FF2B5EF4-FFF2-40B4-BE49-F238E27FC236}">
                <a16:creationId xmlns:a16="http://schemas.microsoft.com/office/drawing/2014/main" id="{EFF561BE-9F66-960B-3DD2-0977F5DD35E6}"/>
              </a:ext>
            </a:extLst>
          </p:cNvPr>
          <p:cNvPicPr>
            <a:picLocks noChangeAspect="1"/>
          </p:cNvPicPr>
          <p:nvPr/>
        </p:nvPicPr>
        <p:blipFill>
          <a:blip r:embed="R334b5c99ccd1421a"/>
          <a:stretch>
            <a:fillRect/>
          </a:stretch>
        </p:blipFill>
        <p:spPr>
          <a:xfrm>
            <a:off x="1128888" y="2663049"/>
            <a:ext cx="1289719" cy="446831"/>
          </a:xfrm>
          <a:prstGeom prst="rect">
            <a:avLst/>
          </a:prstGeom>
        </p:spPr>
      </p:pic>
      <p:sp>
        <p:nvSpPr>
          <p:cNvPr id="4" name="Arrow: Right 3">
            <a:extLst>
              <a:ext uri="{FF2B5EF4-FFF2-40B4-BE49-F238E27FC236}">
                <a16:creationId xmlns:a16="http://schemas.microsoft.com/office/drawing/2014/main" id="{313C0F26-38A7-1B44-D60D-5E65E5219E0E}"/>
              </a:ext>
            </a:extLst>
          </p:cNvPr>
          <p:cNvSpPr/>
          <p:nvPr/>
        </p:nvSpPr>
        <p:spPr>
          <a:xfrm>
            <a:off x="206006" y="3678824"/>
            <a:ext cx="8621319" cy="3929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United States Department of Health and Human Services - Wikipedia">
            <a:extLst>
              <a:ext uri="{FF2B5EF4-FFF2-40B4-BE49-F238E27FC236}">
                <a16:creationId xmlns:a16="http://schemas.microsoft.com/office/drawing/2014/main" id="{AB94C8C9-0076-E9FC-D15D-C3292852FDF4}"/>
              </a:ext>
            </a:extLst>
          </p:cNvPr>
          <p:cNvPicPr>
            <a:picLocks noChangeAspect="1" noChangeArrowheads="1"/>
          </p:cNvPicPr>
          <p:nvPr/>
        </p:nvPicPr>
        <p:blipFill>
          <a:blip r:embed="Rcce3644c79f84552" cstate="print">
            <a:extLst>
              <a:ext uri="{28A0092B-C50C-407E-A947-70E740481C1C}">
                <a14:useLocalDpi xmlns:a14="http://schemas.microsoft.com/office/drawing/2010/main" val="0"/>
              </a:ext>
            </a:extLst>
          </a:blip>
          <a:srcRect/>
          <a:stretch>
            <a:fillRect/>
          </a:stretch>
        </p:blipFill>
        <p:spPr bwMode="auto">
          <a:xfrm>
            <a:off x="116186" y="4413623"/>
            <a:ext cx="894360" cy="8943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D6292FD-8E98-FF9D-7283-B8C80B7D85C7}"/>
              </a:ext>
            </a:extLst>
          </p:cNvPr>
          <p:cNvSpPr/>
          <p:nvPr/>
        </p:nvSpPr>
        <p:spPr>
          <a:xfrm>
            <a:off x="973486" y="4580352"/>
            <a:ext cx="1581243" cy="671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HHS, 2017 - </a:t>
            </a:r>
            <a:r>
              <a:rPr kumimoji="0" lang="en-US" sz="825"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In event of cyber attack or similar emergency, entity must: </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Execute response, mitigation &amp; contingency plans</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Report to OCR no later than 60 days after discovery if impacted 500 + Individuals </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Report crime to law enforcement and information-sharing analysis organizations </a:t>
            </a:r>
          </a:p>
        </p:txBody>
      </p:sp>
      <p:sp>
        <p:nvSpPr>
          <p:cNvPr id="17" name="Rectangle 16">
            <a:extLst>
              <a:ext uri="{FF2B5EF4-FFF2-40B4-BE49-F238E27FC236}">
                <a16:creationId xmlns:a16="http://schemas.microsoft.com/office/drawing/2014/main" id="{40E22E4B-6DE6-0689-D5D3-1115E42F0607}"/>
              </a:ext>
            </a:extLst>
          </p:cNvPr>
          <p:cNvSpPr/>
          <p:nvPr/>
        </p:nvSpPr>
        <p:spPr>
          <a:xfrm>
            <a:off x="2566063" y="2549773"/>
            <a:ext cx="1767806" cy="671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CMS, 2019  - </a:t>
            </a:r>
            <a:r>
              <a:rPr kumimoji="0" lang="en-US" sz="825"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Updated Emergency Preparedness rules to focus on: </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Elements of an emergency plan including interruption in communication &amp; safety and availability of patient records during an incident</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Facility plans to continue operations &amp; availability of services</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Staff education and training </a:t>
            </a:r>
          </a:p>
        </p:txBody>
      </p:sp>
      <p:sp>
        <p:nvSpPr>
          <p:cNvPr id="18" name="Rectangle 17">
            <a:extLst>
              <a:ext uri="{FF2B5EF4-FFF2-40B4-BE49-F238E27FC236}">
                <a16:creationId xmlns:a16="http://schemas.microsoft.com/office/drawing/2014/main" id="{21B0AECF-F194-2D81-166C-46B065633EF7}"/>
              </a:ext>
            </a:extLst>
          </p:cNvPr>
          <p:cNvSpPr/>
          <p:nvPr/>
        </p:nvSpPr>
        <p:spPr>
          <a:xfrm>
            <a:off x="4056476" y="4644486"/>
            <a:ext cx="1577340" cy="671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TJC, 2022  -  </a:t>
            </a:r>
            <a:r>
              <a:rPr kumimoji="0" lang="en-US" sz="825"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Changes to Emergency Management and Leadership standards including:  </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Strong, flexible written Emergency Operation Plan (EOP) that provides guidance for any type of emergency </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Development of Continuity of Operations Plan </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Organizational support including hospital leadership participation </a:t>
            </a:r>
          </a:p>
        </p:txBody>
      </p:sp>
      <p:pic>
        <p:nvPicPr>
          <p:cNvPr id="1028" name="Picture 4" descr="The Joint Commission Logo PNG Vector (AI) Free Download">
            <a:extLst>
              <a:ext uri="{FF2B5EF4-FFF2-40B4-BE49-F238E27FC236}">
                <a16:creationId xmlns:a16="http://schemas.microsoft.com/office/drawing/2014/main" id="{F3AB42E8-BFF6-BFC3-3D82-6CA7CEDC5CBA}"/>
              </a:ext>
            </a:extLst>
          </p:cNvPr>
          <p:cNvPicPr>
            <a:picLocks noChangeAspect="1" noChangeArrowheads="1"/>
          </p:cNvPicPr>
          <p:nvPr/>
        </p:nvPicPr>
        <p:blipFill>
          <a:blip r:embed="Reff1753f2f374da4">
            <a:extLst>
              <a:ext uri="{28A0092B-C50C-407E-A947-70E740481C1C}">
                <a14:useLocalDpi xmlns:a14="http://schemas.microsoft.com/office/drawing/2010/main" val="0"/>
              </a:ext>
            </a:extLst>
          </a:blip>
          <a:srcRect/>
          <a:stretch>
            <a:fillRect/>
          </a:stretch>
        </p:blipFill>
        <p:spPr bwMode="auto">
          <a:xfrm>
            <a:off x="2969399" y="4489579"/>
            <a:ext cx="891903" cy="83808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0824DF52-DBB5-2BD4-AB89-35CE42067C09}"/>
              </a:ext>
            </a:extLst>
          </p:cNvPr>
          <p:cNvCxnSpPr/>
          <p:nvPr/>
        </p:nvCxnSpPr>
        <p:spPr>
          <a:xfrm flipV="1">
            <a:off x="1969823" y="3438025"/>
            <a:ext cx="0" cy="310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F7ACAE-B5BA-603E-4B97-BE0C707FB138}"/>
              </a:ext>
            </a:extLst>
          </p:cNvPr>
          <p:cNvCxnSpPr/>
          <p:nvPr/>
        </p:nvCxnSpPr>
        <p:spPr>
          <a:xfrm flipV="1">
            <a:off x="524295" y="3990226"/>
            <a:ext cx="0" cy="310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98B676A-28E5-56E6-DAE5-95C6C2F5C28C}"/>
              </a:ext>
            </a:extLst>
          </p:cNvPr>
          <p:cNvCxnSpPr/>
          <p:nvPr/>
        </p:nvCxnSpPr>
        <p:spPr>
          <a:xfrm flipV="1">
            <a:off x="3415350" y="3990226"/>
            <a:ext cx="0" cy="310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6B2B119-35B9-CCB7-FB44-E9C312A03258}"/>
              </a:ext>
            </a:extLst>
          </p:cNvPr>
          <p:cNvCxnSpPr/>
          <p:nvPr/>
        </p:nvCxnSpPr>
        <p:spPr>
          <a:xfrm flipV="1">
            <a:off x="5238452" y="3438025"/>
            <a:ext cx="0" cy="310151"/>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7E61D98-B0D2-D256-E4E3-4686BEF468A1}"/>
              </a:ext>
            </a:extLst>
          </p:cNvPr>
          <p:cNvSpPr/>
          <p:nvPr/>
        </p:nvSpPr>
        <p:spPr>
          <a:xfrm>
            <a:off x="6963264" y="4460168"/>
            <a:ext cx="1577340" cy="8180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NYSDOH, </a:t>
            </a:r>
            <a:r>
              <a:rPr kumimoji="0" lang="en-US" sz="825" b="1" i="0" u="none" strike="noStrike" kern="1200" cap="none" spc="0" normalizeH="0" baseline="0" noProof="0">
                <a:ln>
                  <a:noFill/>
                </a:ln>
                <a:solidFill>
                  <a:srgbClr val="009ADF"/>
                </a:solidFill>
                <a:effectLst/>
                <a:uLnTx/>
                <a:uFillTx/>
                <a:latin typeface="Franklin Gothic Book" panose="020B0503020102020204" pitchFamily="34" charset="0"/>
                <a:ea typeface="+mn-ea"/>
                <a:cs typeface="+mn-cs"/>
              </a:rPr>
              <a:t>PROPOSED</a:t>
            </a:r>
            <a:r>
              <a:rPr kumimoji="0" lang="en-US" sz="825" b="1"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  -  </a:t>
            </a:r>
            <a:r>
              <a:rPr kumimoji="0" lang="en-US" sz="825"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Development of new section 405.46 Title (10 (Health) of the Official Compilation of Codes, Reules, and Regulations of the State of NY, to create cybersecurity requirements for all hospital facilities </a:t>
            </a:r>
          </a:p>
        </p:txBody>
      </p:sp>
      <p:pic>
        <p:nvPicPr>
          <p:cNvPr id="1030" name="Picture 6" descr="NYSDOH Commissioner Determination on Telemedicine - MATTERS Network">
            <a:extLst>
              <a:ext uri="{FF2B5EF4-FFF2-40B4-BE49-F238E27FC236}">
                <a16:creationId xmlns:a16="http://schemas.microsoft.com/office/drawing/2014/main" id="{34980AE5-A53C-279E-5FB6-A1B9ECF6FAC0}"/>
              </a:ext>
            </a:extLst>
          </p:cNvPr>
          <p:cNvPicPr>
            <a:picLocks noChangeAspect="1" noChangeArrowheads="1"/>
          </p:cNvPicPr>
          <p:nvPr/>
        </p:nvPicPr>
        <p:blipFill rotWithShape="1">
          <a:blip r:embed="R5a67255d7f9749e4" cstate="print">
            <a:extLst>
              <a:ext uri="{28A0092B-C50C-407E-A947-70E740481C1C}">
                <a14:useLocalDpi xmlns:a14="http://schemas.microsoft.com/office/drawing/2010/main" val="0"/>
              </a:ext>
            </a:extLst>
          </a:blip>
          <a:srcRect r="57843"/>
          <a:stretch/>
        </p:blipFill>
        <p:spPr bwMode="auto">
          <a:xfrm>
            <a:off x="5828559" y="4383140"/>
            <a:ext cx="908844" cy="67190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205C6386-14CF-9731-392C-4B3447BE654B}"/>
              </a:ext>
            </a:extLst>
          </p:cNvPr>
          <p:cNvSpPr/>
          <p:nvPr/>
        </p:nvSpPr>
        <p:spPr>
          <a:xfrm>
            <a:off x="5947351" y="2350767"/>
            <a:ext cx="1580105" cy="12076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CMS &amp; HHS, </a:t>
            </a:r>
            <a:r>
              <a:rPr kumimoji="0" lang="en-US" sz="825" b="1" i="0" u="none" strike="noStrike" kern="1200" cap="none" spc="0" normalizeH="0" baseline="0" noProof="0">
                <a:ln>
                  <a:noFill/>
                </a:ln>
                <a:solidFill>
                  <a:srgbClr val="009ADF"/>
                </a:solidFill>
                <a:effectLst/>
                <a:uLnTx/>
                <a:uFillTx/>
                <a:latin typeface="Franklin Gothic Book" panose="020B0503020102020204" pitchFamily="34" charset="0"/>
                <a:ea typeface="+mn-ea"/>
                <a:cs typeface="+mn-cs"/>
              </a:rPr>
              <a:t>PROPOSED (FY 29)</a:t>
            </a:r>
            <a:r>
              <a:rPr kumimoji="0" lang="en-US" sz="825" b="1"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  -  </a:t>
            </a:r>
            <a:r>
              <a:rPr kumimoji="0" lang="en-US" sz="825"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Increased available funding to support operations and mission-critical infrastructure</a:t>
            </a:r>
          </a:p>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25" b="0" i="0" u="none" strike="noStrike" kern="1200" cap="none" spc="0" normalizeH="0" baseline="0" noProof="0">
                <a:ln>
                  <a:noFill/>
                </a:ln>
                <a:solidFill>
                  <a:srgbClr val="404040"/>
                </a:solidFill>
                <a:effectLst/>
                <a:uLnTx/>
                <a:uFillTx/>
                <a:latin typeface="Franklin Gothic Book" panose="020B0503020102020204" pitchFamily="34" charset="0"/>
                <a:ea typeface="+mn-ea"/>
                <a:cs typeface="+mn-cs"/>
              </a:rPr>
              <a:t>Medicare Incentive and disincentives for the essential and enhance practice programs, incentives encourage updrawing cybersecurity programs from essential to enhanced </a:t>
            </a:r>
          </a:p>
        </p:txBody>
      </p:sp>
      <p:pic>
        <p:nvPicPr>
          <p:cNvPr id="32" name="Picture 31">
            <a:extLst>
              <a:ext uri="{FF2B5EF4-FFF2-40B4-BE49-F238E27FC236}">
                <a16:creationId xmlns:a16="http://schemas.microsoft.com/office/drawing/2014/main" id="{A20114AB-126A-3488-FC8C-2E63B75E6AF5}"/>
              </a:ext>
            </a:extLst>
          </p:cNvPr>
          <p:cNvPicPr>
            <a:picLocks noChangeAspect="1"/>
          </p:cNvPicPr>
          <p:nvPr/>
        </p:nvPicPr>
        <p:blipFill>
          <a:blip r:embed="R334b5c99ccd1421a"/>
          <a:stretch>
            <a:fillRect/>
          </a:stretch>
        </p:blipFill>
        <p:spPr>
          <a:xfrm>
            <a:off x="4781401" y="2380278"/>
            <a:ext cx="753813" cy="261164"/>
          </a:xfrm>
          <a:prstGeom prst="rect">
            <a:avLst/>
          </a:prstGeom>
        </p:spPr>
      </p:pic>
      <p:cxnSp>
        <p:nvCxnSpPr>
          <p:cNvPr id="33" name="Straight Connector 32">
            <a:extLst>
              <a:ext uri="{FF2B5EF4-FFF2-40B4-BE49-F238E27FC236}">
                <a16:creationId xmlns:a16="http://schemas.microsoft.com/office/drawing/2014/main" id="{0CAB2941-4DA7-4EDF-C83C-50A101094F66}"/>
              </a:ext>
            </a:extLst>
          </p:cNvPr>
          <p:cNvCxnSpPr/>
          <p:nvPr/>
        </p:nvCxnSpPr>
        <p:spPr>
          <a:xfrm flipV="1">
            <a:off x="6306405" y="3990226"/>
            <a:ext cx="0" cy="310151"/>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Picture 2" descr="United States Department of Health and Human Services - Wikipedia">
            <a:extLst>
              <a:ext uri="{FF2B5EF4-FFF2-40B4-BE49-F238E27FC236}">
                <a16:creationId xmlns:a16="http://schemas.microsoft.com/office/drawing/2014/main" id="{D2CA4E56-0FA0-C433-8277-80DE6D2A706A}"/>
              </a:ext>
            </a:extLst>
          </p:cNvPr>
          <p:cNvPicPr>
            <a:picLocks noChangeAspect="1" noChangeArrowheads="1"/>
          </p:cNvPicPr>
          <p:nvPr/>
        </p:nvPicPr>
        <p:blipFill>
          <a:blip r:embed="R0b76b356117f4ad6" cstate="print">
            <a:extLst>
              <a:ext uri="{28A0092B-C50C-407E-A947-70E740481C1C}">
                <a14:useLocalDpi xmlns:a14="http://schemas.microsoft.com/office/drawing/2010/main" val="0"/>
              </a:ext>
            </a:extLst>
          </a:blip>
          <a:srcRect/>
          <a:stretch>
            <a:fillRect/>
          </a:stretch>
        </p:blipFill>
        <p:spPr bwMode="auto">
          <a:xfrm>
            <a:off x="4977085" y="2805802"/>
            <a:ext cx="522734" cy="522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239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2D69-F387-42E6-8947-E84D60306F07}"/>
              </a:ext>
            </a:extLst>
          </p:cNvPr>
          <p:cNvSpPr>
            <a:spLocks noGrp="1"/>
          </p:cNvSpPr>
          <p:nvPr>
            <p:ph type="title"/>
          </p:nvPr>
        </p:nvSpPr>
        <p:spPr/>
        <p:txBody>
          <a:bodyPr/>
          <a:lstStyle/>
          <a:p>
            <a:r>
              <a:rPr lang="en-US" sz="2400" dirty="0"/>
              <a:t>Threats fundamentally impact patient care </a:t>
            </a:r>
          </a:p>
        </p:txBody>
      </p:sp>
      <p:sp>
        <p:nvSpPr>
          <p:cNvPr id="5" name="Slide Number Placeholder 4">
            <a:extLst>
              <a:ext uri="{FF2B5EF4-FFF2-40B4-BE49-F238E27FC236}">
                <a16:creationId xmlns:a16="http://schemas.microsoft.com/office/drawing/2014/main" id="{DEA41D9E-2AFE-426D-91C0-06008912BB02}"/>
              </a:ext>
            </a:extLst>
          </p:cNvPr>
          <p:cNvSpPr>
            <a:spLocks noGrp="1"/>
          </p:cNvSpPr>
          <p:nvPr>
            <p:ph type="sldNum" sz="quarter" idx="11"/>
          </p:nvPr>
        </p:nvSpPr>
        <p:spPr/>
        <p:txBody>
          <a:bodyPr/>
          <a:lstStyle/>
          <a:p>
            <a:fld id="{5E8BC936-0928-C346-B13E-04BD58031644}" type="slidenum">
              <a:rPr lang="en-US"/>
              <a:pPr/>
              <a:t>15</a:t>
            </a:fld>
            <a:endParaRPr lang="en-US"/>
          </a:p>
        </p:txBody>
      </p:sp>
      <p:sp>
        <p:nvSpPr>
          <p:cNvPr id="6" name="Oval 5">
            <a:extLst>
              <a:ext uri="{FF2B5EF4-FFF2-40B4-BE49-F238E27FC236}">
                <a16:creationId xmlns:a16="http://schemas.microsoft.com/office/drawing/2014/main" id="{827E2B02-C2EE-4A48-AF07-41EB9A4FD553}"/>
              </a:ext>
            </a:extLst>
          </p:cNvPr>
          <p:cNvSpPr/>
          <p:nvPr/>
        </p:nvSpPr>
        <p:spPr>
          <a:xfrm>
            <a:off x="2563845" y="4842239"/>
            <a:ext cx="3973723" cy="183769"/>
          </a:xfrm>
          <a:prstGeom prst="ellipse">
            <a:avLst/>
          </a:prstGeom>
          <a:gradFill flip="none" rotWithShape="1">
            <a:gsLst>
              <a:gs pos="0">
                <a:schemeClr val="tx1">
                  <a:lumMod val="65000"/>
                  <a:lumOff val="35000"/>
                </a:schemeClr>
              </a:gs>
              <a:gs pos="68000">
                <a:schemeClr val="tx1">
                  <a:lumMod val="75000"/>
                  <a:lumOff val="2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2"/>
            <a:endParaRPr lang="en-US" sz="1349">
              <a:solidFill>
                <a:prstClr val="white"/>
              </a:solidFill>
              <a:latin typeface="Calibri" panose="020F0502020204030204"/>
            </a:endParaRPr>
          </a:p>
        </p:txBody>
      </p:sp>
      <p:sp>
        <p:nvSpPr>
          <p:cNvPr id="7" name="Rectangle 6">
            <a:extLst>
              <a:ext uri="{FF2B5EF4-FFF2-40B4-BE49-F238E27FC236}">
                <a16:creationId xmlns:a16="http://schemas.microsoft.com/office/drawing/2014/main" id="{C8E1C9DA-42D6-46C9-8B44-9AAF9ED5A250}"/>
              </a:ext>
            </a:extLst>
          </p:cNvPr>
          <p:cNvSpPr/>
          <p:nvPr/>
        </p:nvSpPr>
        <p:spPr>
          <a:xfrm>
            <a:off x="6567910" y="1638057"/>
            <a:ext cx="2022584" cy="1960921"/>
          </a:xfrm>
          <a:prstGeom prst="rect">
            <a:avLst/>
          </a:prstGeom>
        </p:spPr>
        <p:txBody>
          <a:bodyPr wrap="square">
            <a:spAutoFit/>
          </a:bodyPr>
          <a:lstStyle/>
          <a:p>
            <a:pPr defTabSz="685572"/>
            <a:r>
              <a:rPr lang="en-US" sz="1349" b="1">
                <a:solidFill>
                  <a:prstClr val="black">
                    <a:lumMod val="75000"/>
                    <a:lumOff val="25000"/>
                  </a:prstClr>
                </a:solidFill>
                <a:latin typeface="Calibri" panose="020F0502020204030204"/>
              </a:rPr>
              <a:t>Mass Causality Incidents (MCI) / Weapons of Mass Destruction </a:t>
            </a:r>
          </a:p>
          <a:p>
            <a:pPr marL="214370" indent="-214370" defTabSz="685572">
              <a:buFont typeface="Wingdings" panose="05000000000000000000" pitchFamily="2" charset="2"/>
              <a:buChar char="v"/>
            </a:pPr>
            <a:r>
              <a:rPr lang="en-US" sz="1349">
                <a:solidFill>
                  <a:prstClr val="black">
                    <a:lumMod val="75000"/>
                    <a:lumOff val="25000"/>
                  </a:prstClr>
                </a:solidFill>
                <a:latin typeface="Calibri" panose="020F0502020204030204"/>
              </a:rPr>
              <a:t>Chemical</a:t>
            </a:r>
          </a:p>
          <a:p>
            <a:pPr marL="214370" indent="-214370" defTabSz="685572">
              <a:buFont typeface="Wingdings" panose="05000000000000000000" pitchFamily="2" charset="2"/>
              <a:buChar char="v"/>
            </a:pPr>
            <a:r>
              <a:rPr lang="en-US" sz="1349">
                <a:solidFill>
                  <a:prstClr val="black">
                    <a:lumMod val="75000"/>
                    <a:lumOff val="25000"/>
                  </a:prstClr>
                </a:solidFill>
                <a:latin typeface="Calibri" panose="020F0502020204030204"/>
              </a:rPr>
              <a:t>Biological </a:t>
            </a:r>
          </a:p>
          <a:p>
            <a:pPr marL="214370" indent="-214370" defTabSz="685572">
              <a:buFont typeface="Wingdings" panose="05000000000000000000" pitchFamily="2" charset="2"/>
              <a:buChar char="v"/>
            </a:pPr>
            <a:r>
              <a:rPr lang="en-US" sz="1349">
                <a:solidFill>
                  <a:prstClr val="black">
                    <a:lumMod val="75000"/>
                    <a:lumOff val="25000"/>
                  </a:prstClr>
                </a:solidFill>
                <a:latin typeface="Calibri" panose="020F0502020204030204"/>
              </a:rPr>
              <a:t>Radiological </a:t>
            </a:r>
          </a:p>
          <a:p>
            <a:pPr marL="214370" indent="-214370" defTabSz="685572">
              <a:buFont typeface="Wingdings" panose="05000000000000000000" pitchFamily="2" charset="2"/>
              <a:buChar char="v"/>
            </a:pPr>
            <a:r>
              <a:rPr lang="en-US" sz="1349">
                <a:solidFill>
                  <a:prstClr val="black">
                    <a:lumMod val="75000"/>
                    <a:lumOff val="25000"/>
                  </a:prstClr>
                </a:solidFill>
                <a:latin typeface="Calibri" panose="020F0502020204030204"/>
              </a:rPr>
              <a:t>Nuclear </a:t>
            </a:r>
          </a:p>
          <a:p>
            <a:pPr marL="214370" indent="-214370" defTabSz="685572">
              <a:buFont typeface="Wingdings" panose="05000000000000000000" pitchFamily="2" charset="2"/>
              <a:buChar char="v"/>
            </a:pPr>
            <a:r>
              <a:rPr lang="en-US" sz="1349">
                <a:solidFill>
                  <a:prstClr val="black">
                    <a:lumMod val="75000"/>
                    <a:lumOff val="25000"/>
                  </a:prstClr>
                </a:solidFill>
                <a:latin typeface="Calibri" panose="020F0502020204030204"/>
              </a:rPr>
              <a:t>Explosive </a:t>
            </a:r>
          </a:p>
          <a:p>
            <a:pPr defTabSz="685572"/>
            <a:endParaRPr lang="en-US" sz="1349" b="1">
              <a:solidFill>
                <a:prstClr val="black">
                  <a:lumMod val="75000"/>
                  <a:lumOff val="25000"/>
                </a:prstClr>
              </a:solidFill>
              <a:latin typeface="Calibri" panose="020F0502020204030204"/>
            </a:endParaRPr>
          </a:p>
        </p:txBody>
      </p:sp>
      <p:sp>
        <p:nvSpPr>
          <p:cNvPr id="8" name="Rectangle 7">
            <a:extLst>
              <a:ext uri="{FF2B5EF4-FFF2-40B4-BE49-F238E27FC236}">
                <a16:creationId xmlns:a16="http://schemas.microsoft.com/office/drawing/2014/main" id="{7B9A7D02-AD97-4BF5-982A-59A3AC28EE89}"/>
              </a:ext>
            </a:extLst>
          </p:cNvPr>
          <p:cNvSpPr/>
          <p:nvPr/>
        </p:nvSpPr>
        <p:spPr>
          <a:xfrm>
            <a:off x="6583582" y="4732747"/>
            <a:ext cx="2167641" cy="507575"/>
          </a:xfrm>
          <a:prstGeom prst="rect">
            <a:avLst/>
          </a:prstGeom>
        </p:spPr>
        <p:txBody>
          <a:bodyPr wrap="square">
            <a:spAutoFit/>
          </a:bodyPr>
          <a:lstStyle/>
          <a:p>
            <a:pPr defTabSz="685572"/>
            <a:r>
              <a:rPr lang="en-US" sz="1349" b="1">
                <a:solidFill>
                  <a:prstClr val="black">
                    <a:lumMod val="75000"/>
                    <a:lumOff val="25000"/>
                  </a:prstClr>
                </a:solidFill>
                <a:latin typeface="Calibri" panose="020F0502020204030204"/>
              </a:rPr>
              <a:t>Active Shooters / Hostile Incidents </a:t>
            </a:r>
          </a:p>
        </p:txBody>
      </p:sp>
      <p:sp>
        <p:nvSpPr>
          <p:cNvPr id="9" name="Rectangle 8">
            <a:extLst>
              <a:ext uri="{FF2B5EF4-FFF2-40B4-BE49-F238E27FC236}">
                <a16:creationId xmlns:a16="http://schemas.microsoft.com/office/drawing/2014/main" id="{284DC581-11C2-4026-83FD-2EA8E44AD7EA}"/>
              </a:ext>
            </a:extLst>
          </p:cNvPr>
          <p:cNvSpPr/>
          <p:nvPr/>
        </p:nvSpPr>
        <p:spPr>
          <a:xfrm>
            <a:off x="457201" y="3111687"/>
            <a:ext cx="2218346" cy="507575"/>
          </a:xfrm>
          <a:prstGeom prst="rect">
            <a:avLst/>
          </a:prstGeom>
        </p:spPr>
        <p:txBody>
          <a:bodyPr wrap="square">
            <a:spAutoFit/>
          </a:bodyPr>
          <a:lstStyle/>
          <a:p>
            <a:pPr defTabSz="685572"/>
            <a:r>
              <a:rPr lang="en-US" sz="1349" b="1">
                <a:solidFill>
                  <a:prstClr val="black">
                    <a:lumMod val="75000"/>
                    <a:lumOff val="25000"/>
                  </a:prstClr>
                </a:solidFill>
                <a:latin typeface="Calibri" panose="020F0502020204030204"/>
              </a:rPr>
              <a:t>Hazardous Materials Incidents</a:t>
            </a:r>
            <a:endParaRPr lang="en-US" sz="1349">
              <a:solidFill>
                <a:prstClr val="black">
                  <a:lumMod val="75000"/>
                  <a:lumOff val="25000"/>
                </a:prstClr>
              </a:solidFill>
              <a:latin typeface="Calibri" panose="020F0502020204030204"/>
            </a:endParaRPr>
          </a:p>
        </p:txBody>
      </p:sp>
      <p:sp>
        <p:nvSpPr>
          <p:cNvPr id="10" name="Rectangle 9">
            <a:extLst>
              <a:ext uri="{FF2B5EF4-FFF2-40B4-BE49-F238E27FC236}">
                <a16:creationId xmlns:a16="http://schemas.microsoft.com/office/drawing/2014/main" id="{0AAAB600-0879-4DAF-AA47-7550E993D3A5}"/>
              </a:ext>
            </a:extLst>
          </p:cNvPr>
          <p:cNvSpPr/>
          <p:nvPr/>
        </p:nvSpPr>
        <p:spPr>
          <a:xfrm>
            <a:off x="1622552" y="5019449"/>
            <a:ext cx="1603984" cy="922817"/>
          </a:xfrm>
          <a:prstGeom prst="rect">
            <a:avLst/>
          </a:prstGeom>
        </p:spPr>
        <p:txBody>
          <a:bodyPr wrap="square">
            <a:spAutoFit/>
          </a:bodyPr>
          <a:lstStyle/>
          <a:p>
            <a:pPr defTabSz="685572"/>
            <a:r>
              <a:rPr lang="en-US" sz="1349" b="1">
                <a:solidFill>
                  <a:prstClr val="black">
                    <a:lumMod val="75000"/>
                    <a:lumOff val="25000"/>
                  </a:prstClr>
                </a:solidFill>
                <a:latin typeface="Calibri" panose="020F0502020204030204"/>
              </a:rPr>
              <a:t>Natural Disasters</a:t>
            </a:r>
          </a:p>
          <a:p>
            <a:pPr marL="214370" indent="-214370" defTabSz="685572">
              <a:buFont typeface="Wingdings" panose="05000000000000000000" pitchFamily="2" charset="2"/>
              <a:buChar char="v"/>
            </a:pPr>
            <a:r>
              <a:rPr lang="en-US" sz="1349">
                <a:solidFill>
                  <a:prstClr val="black">
                    <a:lumMod val="75000"/>
                    <a:lumOff val="25000"/>
                  </a:prstClr>
                </a:solidFill>
                <a:latin typeface="Calibri" panose="020F0502020204030204"/>
              </a:rPr>
              <a:t>Hurricane</a:t>
            </a:r>
          </a:p>
          <a:p>
            <a:pPr marL="214370" indent="-214370" defTabSz="685572">
              <a:buFont typeface="Wingdings" panose="05000000000000000000" pitchFamily="2" charset="2"/>
              <a:buChar char="v"/>
            </a:pPr>
            <a:r>
              <a:rPr lang="en-US" sz="1349">
                <a:solidFill>
                  <a:prstClr val="black">
                    <a:lumMod val="75000"/>
                    <a:lumOff val="25000"/>
                  </a:prstClr>
                </a:solidFill>
                <a:latin typeface="Calibri" panose="020F0502020204030204"/>
              </a:rPr>
              <a:t>Flooding </a:t>
            </a:r>
          </a:p>
          <a:p>
            <a:pPr marL="214370" indent="-214370" defTabSz="685572">
              <a:buFont typeface="Wingdings" panose="05000000000000000000" pitchFamily="2" charset="2"/>
              <a:buChar char="v"/>
            </a:pPr>
            <a:r>
              <a:rPr lang="en-US" sz="1349">
                <a:solidFill>
                  <a:prstClr val="black">
                    <a:lumMod val="75000"/>
                    <a:lumOff val="25000"/>
                  </a:prstClr>
                </a:solidFill>
                <a:latin typeface="Calibri" panose="020F0502020204030204"/>
              </a:rPr>
              <a:t>Ice Storms  </a:t>
            </a:r>
          </a:p>
        </p:txBody>
      </p:sp>
      <p:sp>
        <p:nvSpPr>
          <p:cNvPr id="11" name="Rectangle 10">
            <a:extLst>
              <a:ext uri="{FF2B5EF4-FFF2-40B4-BE49-F238E27FC236}">
                <a16:creationId xmlns:a16="http://schemas.microsoft.com/office/drawing/2014/main" id="{0986D791-D15B-45EB-93C7-482E06E38D2E}"/>
              </a:ext>
            </a:extLst>
          </p:cNvPr>
          <p:cNvSpPr/>
          <p:nvPr/>
        </p:nvSpPr>
        <p:spPr>
          <a:xfrm>
            <a:off x="508553" y="1630568"/>
            <a:ext cx="2022584" cy="299954"/>
          </a:xfrm>
          <a:prstGeom prst="rect">
            <a:avLst/>
          </a:prstGeom>
        </p:spPr>
        <p:txBody>
          <a:bodyPr wrap="square">
            <a:spAutoFit/>
          </a:bodyPr>
          <a:lstStyle/>
          <a:p>
            <a:pPr algn="r" defTabSz="685572"/>
            <a:r>
              <a:rPr lang="en-US" sz="1349" b="1" kern="0">
                <a:solidFill>
                  <a:prstClr val="black">
                    <a:lumMod val="75000"/>
                    <a:lumOff val="25000"/>
                  </a:prstClr>
                </a:solidFill>
                <a:cs typeface="Arial" pitchFamily="34" charset="0"/>
              </a:rPr>
              <a:t>Cyber Sabotage &amp; Crimes </a:t>
            </a:r>
            <a:endParaRPr lang="en-US" sz="1349" b="1">
              <a:solidFill>
                <a:prstClr val="black">
                  <a:lumMod val="75000"/>
                  <a:lumOff val="25000"/>
                </a:prstClr>
              </a:solidFill>
            </a:endParaRPr>
          </a:p>
        </p:txBody>
      </p:sp>
      <p:sp>
        <p:nvSpPr>
          <p:cNvPr id="12" name="Oval 5">
            <a:extLst>
              <a:ext uri="{FF2B5EF4-FFF2-40B4-BE49-F238E27FC236}">
                <a16:creationId xmlns:a16="http://schemas.microsoft.com/office/drawing/2014/main" id="{2C6F0FE3-4433-4639-A943-E85FEC445ED1}"/>
              </a:ext>
            </a:extLst>
          </p:cNvPr>
          <p:cNvSpPr>
            <a:spLocks noChangeArrowheads="1"/>
          </p:cNvSpPr>
          <p:nvPr/>
        </p:nvSpPr>
        <p:spPr bwMode="auto">
          <a:xfrm>
            <a:off x="3762560" y="2622479"/>
            <a:ext cx="1614956" cy="1613856"/>
          </a:xfrm>
          <a:prstGeom prst="ellipse">
            <a:avLst/>
          </a:prstGeom>
          <a:solidFill>
            <a:schemeClr val="bg1"/>
          </a:solidFill>
          <a:ln w="9525">
            <a:solidFill>
              <a:srgbClr val="000000"/>
            </a:solidFill>
            <a:round/>
            <a:headEnd/>
            <a:tailEnd/>
          </a:ln>
          <a:effec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13" name="Freeform 6">
            <a:extLst>
              <a:ext uri="{FF2B5EF4-FFF2-40B4-BE49-F238E27FC236}">
                <a16:creationId xmlns:a16="http://schemas.microsoft.com/office/drawing/2014/main" id="{AC89228F-07A9-443B-85D3-CD855233C6D3}"/>
              </a:ext>
            </a:extLst>
          </p:cNvPr>
          <p:cNvSpPr>
            <a:spLocks/>
          </p:cNvSpPr>
          <p:nvPr/>
        </p:nvSpPr>
        <p:spPr bwMode="auto">
          <a:xfrm>
            <a:off x="3438245" y="1931930"/>
            <a:ext cx="1126278" cy="839470"/>
          </a:xfrm>
          <a:custGeom>
            <a:avLst/>
            <a:gdLst>
              <a:gd name="T0" fmla="*/ 0 w 778"/>
              <a:gd name="T1" fmla="*/ 353 h 581"/>
              <a:gd name="T2" fmla="*/ 288 w 778"/>
              <a:gd name="T3" fmla="*/ 581 h 581"/>
              <a:gd name="T4" fmla="*/ 778 w 778"/>
              <a:gd name="T5" fmla="*/ 367 h 581"/>
              <a:gd name="T6" fmla="*/ 778 w 778"/>
              <a:gd name="T7" fmla="*/ 0 h 581"/>
              <a:gd name="T8" fmla="*/ 0 w 778"/>
              <a:gd name="T9" fmla="*/ 353 h 581"/>
            </a:gdLst>
            <a:ahLst/>
            <a:cxnLst>
              <a:cxn ang="0">
                <a:pos x="T0" y="T1"/>
              </a:cxn>
              <a:cxn ang="0">
                <a:pos x="T2" y="T3"/>
              </a:cxn>
              <a:cxn ang="0">
                <a:pos x="T4" y="T5"/>
              </a:cxn>
              <a:cxn ang="0">
                <a:pos x="T6" y="T7"/>
              </a:cxn>
              <a:cxn ang="0">
                <a:pos x="T8" y="T9"/>
              </a:cxn>
            </a:cxnLst>
            <a:rect l="0" t="0" r="r" b="b"/>
            <a:pathLst>
              <a:path w="778" h="581">
                <a:moveTo>
                  <a:pt x="0" y="353"/>
                </a:moveTo>
                <a:cubicBezTo>
                  <a:pt x="288" y="581"/>
                  <a:pt x="288" y="581"/>
                  <a:pt x="288" y="581"/>
                </a:cubicBezTo>
                <a:cubicBezTo>
                  <a:pt x="410" y="449"/>
                  <a:pt x="584" y="367"/>
                  <a:pt x="778" y="367"/>
                </a:cubicBezTo>
                <a:cubicBezTo>
                  <a:pt x="778" y="0"/>
                  <a:pt x="778" y="0"/>
                  <a:pt x="778" y="0"/>
                </a:cubicBezTo>
                <a:cubicBezTo>
                  <a:pt x="468" y="0"/>
                  <a:pt x="189" y="136"/>
                  <a:pt x="0" y="353"/>
                </a:cubicBezTo>
                <a:close/>
              </a:path>
            </a:pathLst>
          </a:custGeom>
          <a:solidFill>
            <a:schemeClr val="accent6"/>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14" name="Oval 7">
            <a:extLst>
              <a:ext uri="{FF2B5EF4-FFF2-40B4-BE49-F238E27FC236}">
                <a16:creationId xmlns:a16="http://schemas.microsoft.com/office/drawing/2014/main" id="{56DD2103-9449-4A48-89D2-8C7131BA0B7B}"/>
              </a:ext>
            </a:extLst>
          </p:cNvPr>
          <p:cNvSpPr>
            <a:spLocks noChangeArrowheads="1"/>
          </p:cNvSpPr>
          <p:nvPr/>
        </p:nvSpPr>
        <p:spPr bwMode="auto">
          <a:xfrm>
            <a:off x="3664384" y="1842577"/>
            <a:ext cx="642011" cy="642013"/>
          </a:xfrm>
          <a:prstGeom prst="ellipse">
            <a:avLst/>
          </a:pr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15" name="Rectangle 8">
            <a:extLst>
              <a:ext uri="{FF2B5EF4-FFF2-40B4-BE49-F238E27FC236}">
                <a16:creationId xmlns:a16="http://schemas.microsoft.com/office/drawing/2014/main" id="{F8F07250-EB8A-4557-9D52-800887D095E2}"/>
              </a:ext>
            </a:extLst>
          </p:cNvPr>
          <p:cNvSpPr>
            <a:spLocks noChangeArrowheads="1"/>
          </p:cNvSpPr>
          <p:nvPr/>
        </p:nvSpPr>
        <p:spPr bwMode="auto">
          <a:xfrm>
            <a:off x="3921408" y="2268379"/>
            <a:ext cx="127962" cy="275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16" name="Freeform 9">
            <a:extLst>
              <a:ext uri="{FF2B5EF4-FFF2-40B4-BE49-F238E27FC236}">
                <a16:creationId xmlns:a16="http://schemas.microsoft.com/office/drawing/2014/main" id="{04D7953C-158D-4A9B-8A66-75E4C37ED0D8}"/>
              </a:ext>
            </a:extLst>
          </p:cNvPr>
          <p:cNvSpPr>
            <a:spLocks/>
          </p:cNvSpPr>
          <p:nvPr/>
        </p:nvSpPr>
        <p:spPr bwMode="auto">
          <a:xfrm>
            <a:off x="3899346" y="2309195"/>
            <a:ext cx="170983" cy="19856"/>
          </a:xfrm>
          <a:custGeom>
            <a:avLst/>
            <a:gdLst>
              <a:gd name="T0" fmla="*/ 118 w 118"/>
              <a:gd name="T1" fmla="*/ 7 h 14"/>
              <a:gd name="T2" fmla="*/ 111 w 118"/>
              <a:gd name="T3" fmla="*/ 14 h 14"/>
              <a:gd name="T4" fmla="*/ 7 w 118"/>
              <a:gd name="T5" fmla="*/ 14 h 14"/>
              <a:gd name="T6" fmla="*/ 0 w 118"/>
              <a:gd name="T7" fmla="*/ 7 h 14"/>
              <a:gd name="T8" fmla="*/ 0 w 118"/>
              <a:gd name="T9" fmla="*/ 7 h 14"/>
              <a:gd name="T10" fmla="*/ 7 w 118"/>
              <a:gd name="T11" fmla="*/ 0 h 14"/>
              <a:gd name="T12" fmla="*/ 111 w 118"/>
              <a:gd name="T13" fmla="*/ 0 h 14"/>
              <a:gd name="T14" fmla="*/ 118 w 118"/>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4">
                <a:moveTo>
                  <a:pt x="118" y="7"/>
                </a:moveTo>
                <a:cubicBezTo>
                  <a:pt x="118" y="11"/>
                  <a:pt x="115" y="14"/>
                  <a:pt x="111" y="14"/>
                </a:cubicBezTo>
                <a:cubicBezTo>
                  <a:pt x="7" y="14"/>
                  <a:pt x="7" y="14"/>
                  <a:pt x="7" y="14"/>
                </a:cubicBezTo>
                <a:cubicBezTo>
                  <a:pt x="3" y="14"/>
                  <a:pt x="0" y="11"/>
                  <a:pt x="0" y="7"/>
                </a:cubicBezTo>
                <a:cubicBezTo>
                  <a:pt x="0" y="7"/>
                  <a:pt x="0" y="7"/>
                  <a:pt x="0" y="7"/>
                </a:cubicBezTo>
                <a:cubicBezTo>
                  <a:pt x="0" y="3"/>
                  <a:pt x="3" y="0"/>
                  <a:pt x="7" y="0"/>
                </a:cubicBezTo>
                <a:cubicBezTo>
                  <a:pt x="111" y="0"/>
                  <a:pt x="111" y="0"/>
                  <a:pt x="111" y="0"/>
                </a:cubicBezTo>
                <a:cubicBezTo>
                  <a:pt x="115" y="0"/>
                  <a:pt x="118" y="3"/>
                  <a:pt x="118"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17" name="Freeform 10">
            <a:extLst>
              <a:ext uri="{FF2B5EF4-FFF2-40B4-BE49-F238E27FC236}">
                <a16:creationId xmlns:a16="http://schemas.microsoft.com/office/drawing/2014/main" id="{FF28F246-8665-4550-919A-88DC73876A40}"/>
              </a:ext>
            </a:extLst>
          </p:cNvPr>
          <p:cNvSpPr>
            <a:spLocks noEditPoints="1"/>
          </p:cNvSpPr>
          <p:nvPr/>
        </p:nvSpPr>
        <p:spPr bwMode="auto">
          <a:xfrm>
            <a:off x="3806685" y="1997013"/>
            <a:ext cx="357409" cy="257026"/>
          </a:xfrm>
          <a:custGeom>
            <a:avLst/>
            <a:gdLst>
              <a:gd name="T0" fmla="*/ 232 w 247"/>
              <a:gd name="T1" fmla="*/ 0 h 178"/>
              <a:gd name="T2" fmla="*/ 14 w 247"/>
              <a:gd name="T3" fmla="*/ 0 h 178"/>
              <a:gd name="T4" fmla="*/ 0 w 247"/>
              <a:gd name="T5" fmla="*/ 15 h 178"/>
              <a:gd name="T6" fmla="*/ 0 w 247"/>
              <a:gd name="T7" fmla="*/ 163 h 178"/>
              <a:gd name="T8" fmla="*/ 14 w 247"/>
              <a:gd name="T9" fmla="*/ 178 h 178"/>
              <a:gd name="T10" fmla="*/ 232 w 247"/>
              <a:gd name="T11" fmla="*/ 178 h 178"/>
              <a:gd name="T12" fmla="*/ 247 w 247"/>
              <a:gd name="T13" fmla="*/ 163 h 178"/>
              <a:gd name="T14" fmla="*/ 247 w 247"/>
              <a:gd name="T15" fmla="*/ 15 h 178"/>
              <a:gd name="T16" fmla="*/ 232 w 247"/>
              <a:gd name="T17" fmla="*/ 0 h 178"/>
              <a:gd name="T18" fmla="*/ 220 w 247"/>
              <a:gd name="T19" fmla="*/ 147 h 178"/>
              <a:gd name="T20" fmla="*/ 209 w 247"/>
              <a:gd name="T21" fmla="*/ 159 h 178"/>
              <a:gd name="T22" fmla="*/ 38 w 247"/>
              <a:gd name="T23" fmla="*/ 159 h 178"/>
              <a:gd name="T24" fmla="*/ 26 w 247"/>
              <a:gd name="T25" fmla="*/ 147 h 178"/>
              <a:gd name="T26" fmla="*/ 26 w 247"/>
              <a:gd name="T27" fmla="*/ 31 h 178"/>
              <a:gd name="T28" fmla="*/ 38 w 247"/>
              <a:gd name="T29" fmla="*/ 19 h 178"/>
              <a:gd name="T30" fmla="*/ 209 w 247"/>
              <a:gd name="T31" fmla="*/ 19 h 178"/>
              <a:gd name="T32" fmla="*/ 220 w 247"/>
              <a:gd name="T33" fmla="*/ 31 h 178"/>
              <a:gd name="T34" fmla="*/ 220 w 247"/>
              <a:gd name="T35" fmla="*/ 14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7" h="178">
                <a:moveTo>
                  <a:pt x="232" y="0"/>
                </a:moveTo>
                <a:cubicBezTo>
                  <a:pt x="14" y="0"/>
                  <a:pt x="14" y="0"/>
                  <a:pt x="14" y="0"/>
                </a:cubicBezTo>
                <a:cubicBezTo>
                  <a:pt x="6" y="0"/>
                  <a:pt x="0" y="7"/>
                  <a:pt x="0" y="15"/>
                </a:cubicBezTo>
                <a:cubicBezTo>
                  <a:pt x="0" y="163"/>
                  <a:pt x="0" y="163"/>
                  <a:pt x="0" y="163"/>
                </a:cubicBezTo>
                <a:cubicBezTo>
                  <a:pt x="0" y="171"/>
                  <a:pt x="6" y="178"/>
                  <a:pt x="14" y="178"/>
                </a:cubicBezTo>
                <a:cubicBezTo>
                  <a:pt x="232" y="178"/>
                  <a:pt x="232" y="178"/>
                  <a:pt x="232" y="178"/>
                </a:cubicBezTo>
                <a:cubicBezTo>
                  <a:pt x="240" y="178"/>
                  <a:pt x="247" y="171"/>
                  <a:pt x="247" y="163"/>
                </a:cubicBezTo>
                <a:cubicBezTo>
                  <a:pt x="247" y="15"/>
                  <a:pt x="247" y="15"/>
                  <a:pt x="247" y="15"/>
                </a:cubicBezTo>
                <a:cubicBezTo>
                  <a:pt x="247" y="7"/>
                  <a:pt x="240" y="0"/>
                  <a:pt x="232" y="0"/>
                </a:cubicBezTo>
                <a:close/>
                <a:moveTo>
                  <a:pt x="220" y="147"/>
                </a:moveTo>
                <a:cubicBezTo>
                  <a:pt x="220" y="154"/>
                  <a:pt x="215" y="159"/>
                  <a:pt x="209" y="159"/>
                </a:cubicBezTo>
                <a:cubicBezTo>
                  <a:pt x="38" y="159"/>
                  <a:pt x="38" y="159"/>
                  <a:pt x="38" y="159"/>
                </a:cubicBezTo>
                <a:cubicBezTo>
                  <a:pt x="31" y="159"/>
                  <a:pt x="26" y="154"/>
                  <a:pt x="26" y="147"/>
                </a:cubicBezTo>
                <a:cubicBezTo>
                  <a:pt x="26" y="31"/>
                  <a:pt x="26" y="31"/>
                  <a:pt x="26" y="31"/>
                </a:cubicBezTo>
                <a:cubicBezTo>
                  <a:pt x="26" y="24"/>
                  <a:pt x="31" y="19"/>
                  <a:pt x="38" y="19"/>
                </a:cubicBezTo>
                <a:cubicBezTo>
                  <a:pt x="209" y="19"/>
                  <a:pt x="209" y="19"/>
                  <a:pt x="209" y="19"/>
                </a:cubicBezTo>
                <a:cubicBezTo>
                  <a:pt x="215" y="19"/>
                  <a:pt x="220" y="24"/>
                  <a:pt x="220" y="31"/>
                </a:cubicBezTo>
                <a:lnTo>
                  <a:pt x="220"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18" name="Freeform 11">
            <a:extLst>
              <a:ext uri="{FF2B5EF4-FFF2-40B4-BE49-F238E27FC236}">
                <a16:creationId xmlns:a16="http://schemas.microsoft.com/office/drawing/2014/main" id="{2A000127-FDE5-4152-85C5-0718735F9CC3}"/>
              </a:ext>
            </a:extLst>
          </p:cNvPr>
          <p:cNvSpPr>
            <a:spLocks/>
          </p:cNvSpPr>
          <p:nvPr/>
        </p:nvSpPr>
        <p:spPr bwMode="auto">
          <a:xfrm>
            <a:off x="4728887" y="1942960"/>
            <a:ext cx="1235486" cy="1119661"/>
          </a:xfrm>
          <a:custGeom>
            <a:avLst/>
            <a:gdLst>
              <a:gd name="T0" fmla="*/ 18 w 854"/>
              <a:gd name="T1" fmla="*/ 0 h 774"/>
              <a:gd name="T2" fmla="*/ 0 w 854"/>
              <a:gd name="T3" fmla="*/ 368 h 774"/>
              <a:gd name="T4" fmla="*/ 505 w 854"/>
              <a:gd name="T5" fmla="*/ 774 h 774"/>
              <a:gd name="T6" fmla="*/ 854 w 854"/>
              <a:gd name="T7" fmla="*/ 660 h 774"/>
              <a:gd name="T8" fmla="*/ 18 w 854"/>
              <a:gd name="T9" fmla="*/ 0 h 774"/>
            </a:gdLst>
            <a:ahLst/>
            <a:cxnLst>
              <a:cxn ang="0">
                <a:pos x="T0" y="T1"/>
              </a:cxn>
              <a:cxn ang="0">
                <a:pos x="T2" y="T3"/>
              </a:cxn>
              <a:cxn ang="0">
                <a:pos x="T4" y="T5"/>
              </a:cxn>
              <a:cxn ang="0">
                <a:pos x="T6" y="T7"/>
              </a:cxn>
              <a:cxn ang="0">
                <a:pos x="T8" y="T9"/>
              </a:cxn>
            </a:cxnLst>
            <a:rect l="0" t="0" r="r" b="b"/>
            <a:pathLst>
              <a:path w="854" h="774">
                <a:moveTo>
                  <a:pt x="18" y="0"/>
                </a:moveTo>
                <a:cubicBezTo>
                  <a:pt x="0" y="368"/>
                  <a:pt x="0" y="368"/>
                  <a:pt x="0" y="368"/>
                </a:cubicBezTo>
                <a:cubicBezTo>
                  <a:pt x="229" y="408"/>
                  <a:pt x="419" y="564"/>
                  <a:pt x="505" y="774"/>
                </a:cubicBezTo>
                <a:cubicBezTo>
                  <a:pt x="854" y="660"/>
                  <a:pt x="854" y="660"/>
                  <a:pt x="854" y="660"/>
                </a:cubicBezTo>
                <a:cubicBezTo>
                  <a:pt x="721" y="309"/>
                  <a:pt x="403" y="49"/>
                  <a:pt x="18" y="0"/>
                </a:cubicBezTo>
                <a:close/>
              </a:path>
            </a:pathLst>
          </a:custGeom>
          <a:solidFill>
            <a:schemeClr val="accent2"/>
          </a:solidFill>
          <a:ln>
            <a:noFill/>
          </a:ln>
          <a:effectLst>
            <a:outerShdw blurRad="50800" dist="38100" dir="10800000" algn="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19" name="Oval 12">
            <a:extLst>
              <a:ext uri="{FF2B5EF4-FFF2-40B4-BE49-F238E27FC236}">
                <a16:creationId xmlns:a16="http://schemas.microsoft.com/office/drawing/2014/main" id="{E71F9C57-433F-42CF-B105-89C769A09790}"/>
              </a:ext>
            </a:extLst>
          </p:cNvPr>
          <p:cNvSpPr>
            <a:spLocks noChangeArrowheads="1"/>
          </p:cNvSpPr>
          <p:nvPr/>
        </p:nvSpPr>
        <p:spPr bwMode="auto">
          <a:xfrm>
            <a:off x="5095121" y="1997013"/>
            <a:ext cx="642011" cy="642013"/>
          </a:xfrm>
          <a:prstGeom prst="ellipse">
            <a:avLst/>
          </a:prstGeom>
          <a:solidFill>
            <a:schemeClr val="accent2">
              <a:lumMod val="75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21" name="Freeform 14">
            <a:extLst>
              <a:ext uri="{FF2B5EF4-FFF2-40B4-BE49-F238E27FC236}">
                <a16:creationId xmlns:a16="http://schemas.microsoft.com/office/drawing/2014/main" id="{7B1324F8-71AE-472A-80A6-FCE678859559}"/>
              </a:ext>
            </a:extLst>
          </p:cNvPr>
          <p:cNvSpPr>
            <a:spLocks/>
          </p:cNvSpPr>
          <p:nvPr/>
        </p:nvSpPr>
        <p:spPr bwMode="auto">
          <a:xfrm>
            <a:off x="3579443" y="4180077"/>
            <a:ext cx="1431840" cy="745705"/>
          </a:xfrm>
          <a:custGeom>
            <a:avLst/>
            <a:gdLst>
              <a:gd name="T0" fmla="*/ 680 w 989"/>
              <a:gd name="T1" fmla="*/ 516 h 516"/>
              <a:gd name="T2" fmla="*/ 989 w 989"/>
              <a:gd name="T3" fmla="*/ 469 h 516"/>
              <a:gd name="T4" fmla="*/ 877 w 989"/>
              <a:gd name="T5" fmla="*/ 119 h 516"/>
              <a:gd name="T6" fmla="*/ 680 w 989"/>
              <a:gd name="T7" fmla="*/ 149 h 516"/>
              <a:gd name="T8" fmla="*/ 260 w 989"/>
              <a:gd name="T9" fmla="*/ 0 h 516"/>
              <a:gd name="T10" fmla="*/ 0 w 989"/>
              <a:gd name="T11" fmla="*/ 261 h 516"/>
              <a:gd name="T12" fmla="*/ 680 w 989"/>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989" h="516">
                <a:moveTo>
                  <a:pt x="680" y="516"/>
                </a:moveTo>
                <a:cubicBezTo>
                  <a:pt x="788" y="516"/>
                  <a:pt x="892" y="499"/>
                  <a:pt x="989" y="469"/>
                </a:cubicBezTo>
                <a:cubicBezTo>
                  <a:pt x="877" y="119"/>
                  <a:pt x="877" y="119"/>
                  <a:pt x="877" y="119"/>
                </a:cubicBezTo>
                <a:cubicBezTo>
                  <a:pt x="815" y="139"/>
                  <a:pt x="749" y="149"/>
                  <a:pt x="680" y="149"/>
                </a:cubicBezTo>
                <a:cubicBezTo>
                  <a:pt x="521" y="149"/>
                  <a:pt x="374" y="93"/>
                  <a:pt x="260" y="0"/>
                </a:cubicBezTo>
                <a:cubicBezTo>
                  <a:pt x="0" y="261"/>
                  <a:pt x="0" y="261"/>
                  <a:pt x="0" y="261"/>
                </a:cubicBezTo>
                <a:cubicBezTo>
                  <a:pt x="182" y="420"/>
                  <a:pt x="420" y="516"/>
                  <a:pt x="680" y="516"/>
                </a:cubicBezTo>
                <a:close/>
              </a:path>
            </a:pathLst>
          </a:custGeom>
          <a:solidFill>
            <a:schemeClr val="accent4"/>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22" name="Oval 15">
            <a:extLst>
              <a:ext uri="{FF2B5EF4-FFF2-40B4-BE49-F238E27FC236}">
                <a16:creationId xmlns:a16="http://schemas.microsoft.com/office/drawing/2014/main" id="{D0C557FF-C379-4D25-8390-544DB60BAB5E}"/>
              </a:ext>
            </a:extLst>
          </p:cNvPr>
          <p:cNvSpPr>
            <a:spLocks noChangeArrowheads="1"/>
          </p:cNvSpPr>
          <p:nvPr/>
        </p:nvSpPr>
        <p:spPr bwMode="auto">
          <a:xfrm>
            <a:off x="3947883" y="4459164"/>
            <a:ext cx="643115" cy="642013"/>
          </a:xfrm>
          <a:prstGeom prst="ellipse">
            <a:avLst/>
          </a:pr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24" name="Freeform 17">
            <a:extLst>
              <a:ext uri="{FF2B5EF4-FFF2-40B4-BE49-F238E27FC236}">
                <a16:creationId xmlns:a16="http://schemas.microsoft.com/office/drawing/2014/main" id="{2BD41B30-B4D8-4E06-99E0-204D3D1E5049}"/>
              </a:ext>
            </a:extLst>
          </p:cNvPr>
          <p:cNvSpPr>
            <a:spLocks/>
          </p:cNvSpPr>
          <p:nvPr/>
        </p:nvSpPr>
        <p:spPr bwMode="auto">
          <a:xfrm>
            <a:off x="5002460" y="3069241"/>
            <a:ext cx="1061194" cy="1719755"/>
          </a:xfrm>
          <a:custGeom>
            <a:avLst/>
            <a:gdLst>
              <a:gd name="T0" fmla="*/ 733 w 733"/>
              <a:gd name="T1" fmla="*/ 248 h 1189"/>
              <a:gd name="T2" fmla="*/ 703 w 733"/>
              <a:gd name="T3" fmla="*/ 0 h 1189"/>
              <a:gd name="T4" fmla="*/ 350 w 733"/>
              <a:gd name="T5" fmla="*/ 105 h 1189"/>
              <a:gd name="T6" fmla="*/ 366 w 733"/>
              <a:gd name="T7" fmla="*/ 248 h 1189"/>
              <a:gd name="T8" fmla="*/ 0 w 733"/>
              <a:gd name="T9" fmla="*/ 844 h 1189"/>
              <a:gd name="T10" fmla="*/ 130 w 733"/>
              <a:gd name="T11" fmla="*/ 1189 h 1189"/>
              <a:gd name="T12" fmla="*/ 733 w 733"/>
              <a:gd name="T13" fmla="*/ 248 h 1189"/>
            </a:gdLst>
            <a:ahLst/>
            <a:cxnLst>
              <a:cxn ang="0">
                <a:pos x="T0" y="T1"/>
              </a:cxn>
              <a:cxn ang="0">
                <a:pos x="T2" y="T3"/>
              </a:cxn>
              <a:cxn ang="0">
                <a:pos x="T4" y="T5"/>
              </a:cxn>
              <a:cxn ang="0">
                <a:pos x="T6" y="T7"/>
              </a:cxn>
              <a:cxn ang="0">
                <a:pos x="T8" y="T9"/>
              </a:cxn>
              <a:cxn ang="0">
                <a:pos x="T10" y="T11"/>
              </a:cxn>
              <a:cxn ang="0">
                <a:pos x="T12" y="T13"/>
              </a:cxn>
            </a:cxnLst>
            <a:rect l="0" t="0" r="r" b="b"/>
            <a:pathLst>
              <a:path w="733" h="1189">
                <a:moveTo>
                  <a:pt x="733" y="248"/>
                </a:moveTo>
                <a:cubicBezTo>
                  <a:pt x="733" y="163"/>
                  <a:pt x="722" y="80"/>
                  <a:pt x="703" y="0"/>
                </a:cubicBezTo>
                <a:cubicBezTo>
                  <a:pt x="350" y="105"/>
                  <a:pt x="350" y="105"/>
                  <a:pt x="350" y="105"/>
                </a:cubicBezTo>
                <a:cubicBezTo>
                  <a:pt x="360" y="151"/>
                  <a:pt x="366" y="199"/>
                  <a:pt x="366" y="248"/>
                </a:cubicBezTo>
                <a:cubicBezTo>
                  <a:pt x="366" y="508"/>
                  <a:pt x="217" y="734"/>
                  <a:pt x="0" y="844"/>
                </a:cubicBezTo>
                <a:cubicBezTo>
                  <a:pt x="130" y="1189"/>
                  <a:pt x="130" y="1189"/>
                  <a:pt x="130" y="1189"/>
                </a:cubicBezTo>
                <a:cubicBezTo>
                  <a:pt x="486" y="1025"/>
                  <a:pt x="733" y="666"/>
                  <a:pt x="733" y="248"/>
                </a:cubicBezTo>
                <a:close/>
              </a:path>
            </a:pathLst>
          </a:custGeom>
          <a:solidFill>
            <a:schemeClr val="accent3"/>
          </a:solidFill>
          <a:ln>
            <a:noFill/>
          </a:ln>
          <a:effectLst>
            <a:outerShdw blurRad="50800" dist="38100" dir="13500000" algn="b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25" name="Oval 18">
            <a:extLst>
              <a:ext uri="{FF2B5EF4-FFF2-40B4-BE49-F238E27FC236}">
                <a16:creationId xmlns:a16="http://schemas.microsoft.com/office/drawing/2014/main" id="{EB58C1AD-039D-4B89-AEC1-ADC1DC696949}"/>
              </a:ext>
            </a:extLst>
          </p:cNvPr>
          <p:cNvSpPr>
            <a:spLocks noChangeArrowheads="1"/>
          </p:cNvSpPr>
          <p:nvPr/>
        </p:nvSpPr>
        <p:spPr bwMode="auto">
          <a:xfrm>
            <a:off x="5508788" y="3696913"/>
            <a:ext cx="644218" cy="642013"/>
          </a:xfrm>
          <a:prstGeom prst="ellipse">
            <a:avLst/>
          </a:pr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27" name="Freeform 20">
            <a:extLst>
              <a:ext uri="{FF2B5EF4-FFF2-40B4-BE49-F238E27FC236}">
                <a16:creationId xmlns:a16="http://schemas.microsoft.com/office/drawing/2014/main" id="{CAF7A333-8748-435D-91C1-621AAC2DF305}"/>
              </a:ext>
            </a:extLst>
          </p:cNvPr>
          <p:cNvSpPr>
            <a:spLocks/>
          </p:cNvSpPr>
          <p:nvPr/>
        </p:nvSpPr>
        <p:spPr bwMode="auto">
          <a:xfrm>
            <a:off x="3066498" y="2598210"/>
            <a:ext cx="771076" cy="1823448"/>
          </a:xfrm>
          <a:custGeom>
            <a:avLst/>
            <a:gdLst>
              <a:gd name="T0" fmla="*/ 0 w 533"/>
              <a:gd name="T1" fmla="*/ 574 h 1261"/>
              <a:gd name="T2" fmla="*/ 260 w 533"/>
              <a:gd name="T3" fmla="*/ 1261 h 1261"/>
              <a:gd name="T4" fmla="*/ 533 w 533"/>
              <a:gd name="T5" fmla="*/ 1015 h 1261"/>
              <a:gd name="T6" fmla="*/ 366 w 533"/>
              <a:gd name="T7" fmla="*/ 574 h 1261"/>
              <a:gd name="T8" fmla="*/ 474 w 533"/>
              <a:gd name="T9" fmla="*/ 210 h 1261"/>
              <a:gd name="T10" fmla="*/ 174 w 533"/>
              <a:gd name="T11" fmla="*/ 0 h 1261"/>
              <a:gd name="T12" fmla="*/ 0 w 533"/>
              <a:gd name="T13" fmla="*/ 574 h 1261"/>
            </a:gdLst>
            <a:ahLst/>
            <a:cxnLst>
              <a:cxn ang="0">
                <a:pos x="T0" y="T1"/>
              </a:cxn>
              <a:cxn ang="0">
                <a:pos x="T2" y="T3"/>
              </a:cxn>
              <a:cxn ang="0">
                <a:pos x="T4" y="T5"/>
              </a:cxn>
              <a:cxn ang="0">
                <a:pos x="T6" y="T7"/>
              </a:cxn>
              <a:cxn ang="0">
                <a:pos x="T8" y="T9"/>
              </a:cxn>
              <a:cxn ang="0">
                <a:pos x="T10" y="T11"/>
              </a:cxn>
              <a:cxn ang="0">
                <a:pos x="T12" y="T13"/>
              </a:cxn>
            </a:cxnLst>
            <a:rect l="0" t="0" r="r" b="b"/>
            <a:pathLst>
              <a:path w="533" h="1261">
                <a:moveTo>
                  <a:pt x="0" y="574"/>
                </a:moveTo>
                <a:cubicBezTo>
                  <a:pt x="0" y="838"/>
                  <a:pt x="98" y="1079"/>
                  <a:pt x="260" y="1261"/>
                </a:cubicBezTo>
                <a:cubicBezTo>
                  <a:pt x="533" y="1015"/>
                  <a:pt x="533" y="1015"/>
                  <a:pt x="533" y="1015"/>
                </a:cubicBezTo>
                <a:cubicBezTo>
                  <a:pt x="429" y="898"/>
                  <a:pt x="366" y="743"/>
                  <a:pt x="366" y="574"/>
                </a:cubicBezTo>
                <a:cubicBezTo>
                  <a:pt x="366" y="440"/>
                  <a:pt x="406" y="315"/>
                  <a:pt x="474" y="210"/>
                </a:cubicBezTo>
                <a:cubicBezTo>
                  <a:pt x="174" y="0"/>
                  <a:pt x="174" y="0"/>
                  <a:pt x="174" y="0"/>
                </a:cubicBezTo>
                <a:cubicBezTo>
                  <a:pt x="64" y="164"/>
                  <a:pt x="0" y="362"/>
                  <a:pt x="0" y="574"/>
                </a:cubicBezTo>
                <a:close/>
              </a:path>
            </a:pathLst>
          </a:custGeom>
          <a:solidFill>
            <a:schemeClr val="accent5"/>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sp>
        <p:nvSpPr>
          <p:cNvPr id="28" name="Oval 21">
            <a:extLst>
              <a:ext uri="{FF2B5EF4-FFF2-40B4-BE49-F238E27FC236}">
                <a16:creationId xmlns:a16="http://schemas.microsoft.com/office/drawing/2014/main" id="{44BDD336-1405-44F7-8E55-8B8103282916}"/>
              </a:ext>
            </a:extLst>
          </p:cNvPr>
          <p:cNvSpPr>
            <a:spLocks noChangeArrowheads="1"/>
          </p:cNvSpPr>
          <p:nvPr/>
        </p:nvSpPr>
        <p:spPr bwMode="auto">
          <a:xfrm>
            <a:off x="2848080" y="3168521"/>
            <a:ext cx="642011" cy="643116"/>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685572"/>
            <a:endParaRPr lang="en-US" sz="1349">
              <a:solidFill>
                <a:prstClr val="black"/>
              </a:solidFill>
              <a:latin typeface="Calibri" panose="020F0502020204030204"/>
            </a:endParaRPr>
          </a:p>
        </p:txBody>
      </p:sp>
      <p:grpSp>
        <p:nvGrpSpPr>
          <p:cNvPr id="31" name="Group 30">
            <a:extLst>
              <a:ext uri="{FF2B5EF4-FFF2-40B4-BE49-F238E27FC236}">
                <a16:creationId xmlns:a16="http://schemas.microsoft.com/office/drawing/2014/main" id="{AD686D68-28C3-4773-A341-D30C808C6ACA}"/>
              </a:ext>
            </a:extLst>
          </p:cNvPr>
          <p:cNvGrpSpPr/>
          <p:nvPr/>
        </p:nvGrpSpPr>
        <p:grpSpPr>
          <a:xfrm rot="7361578" flipV="1">
            <a:off x="3039950" y="1592008"/>
            <a:ext cx="225906" cy="789788"/>
            <a:chOff x="-1143000" y="-560388"/>
            <a:chExt cx="406401" cy="1420813"/>
          </a:xfrm>
          <a:solidFill>
            <a:schemeClr val="accent6"/>
          </a:solidFill>
        </p:grpSpPr>
        <p:sp>
          <p:nvSpPr>
            <p:cNvPr id="32" name="Freeform 20">
              <a:extLst>
                <a:ext uri="{FF2B5EF4-FFF2-40B4-BE49-F238E27FC236}">
                  <a16:creationId xmlns:a16="http://schemas.microsoft.com/office/drawing/2014/main" id="{5B1DE1CD-D22F-4270-8651-84E4CD9D1306}"/>
                </a:ext>
              </a:extLst>
            </p:cNvPr>
            <p:cNvSpPr>
              <a:spLocks/>
            </p:cNvSpPr>
            <p:nvPr/>
          </p:nvSpPr>
          <p:spPr bwMode="auto">
            <a:xfrm>
              <a:off x="-1093787" y="-496888"/>
              <a:ext cx="357188" cy="1357313"/>
            </a:xfrm>
            <a:custGeom>
              <a:avLst/>
              <a:gdLst>
                <a:gd name="T0" fmla="*/ 66 w 166"/>
                <a:gd name="T1" fmla="*/ 0 h 633"/>
                <a:gd name="T2" fmla="*/ 40 w 166"/>
                <a:gd name="T3" fmla="*/ 41 h 633"/>
                <a:gd name="T4" fmla="*/ 22 w 166"/>
                <a:gd name="T5" fmla="*/ 91 h 633"/>
                <a:gd name="T6" fmla="*/ 13 w 166"/>
                <a:gd name="T7" fmla="*/ 133 h 633"/>
                <a:gd name="T8" fmla="*/ 0 w 166"/>
                <a:gd name="T9" fmla="*/ 255 h 633"/>
                <a:gd name="T10" fmla="*/ 5 w 166"/>
                <a:gd name="T11" fmla="*/ 334 h 633"/>
                <a:gd name="T12" fmla="*/ 5 w 166"/>
                <a:gd name="T13" fmla="*/ 339 h 633"/>
                <a:gd name="T14" fmla="*/ 7 w 166"/>
                <a:gd name="T15" fmla="*/ 353 h 633"/>
                <a:gd name="T16" fmla="*/ 11 w 166"/>
                <a:gd name="T17" fmla="*/ 375 h 633"/>
                <a:gd name="T18" fmla="*/ 16 w 166"/>
                <a:gd name="T19" fmla="*/ 401 h 633"/>
                <a:gd name="T20" fmla="*/ 24 w 166"/>
                <a:gd name="T21" fmla="*/ 430 h 633"/>
                <a:gd name="T22" fmla="*/ 34 w 166"/>
                <a:gd name="T23" fmla="*/ 459 h 633"/>
                <a:gd name="T24" fmla="*/ 46 w 166"/>
                <a:gd name="T25" fmla="*/ 487 h 633"/>
                <a:gd name="T26" fmla="*/ 58 w 166"/>
                <a:gd name="T27" fmla="*/ 511 h 633"/>
                <a:gd name="T28" fmla="*/ 90 w 166"/>
                <a:gd name="T29" fmla="*/ 565 h 633"/>
                <a:gd name="T30" fmla="*/ 108 w 166"/>
                <a:gd name="T31" fmla="*/ 588 h 633"/>
                <a:gd name="T32" fmla="*/ 126 w 166"/>
                <a:gd name="T33" fmla="*/ 605 h 633"/>
                <a:gd name="T34" fmla="*/ 135 w 166"/>
                <a:gd name="T35" fmla="*/ 612 h 633"/>
                <a:gd name="T36" fmla="*/ 145 w 166"/>
                <a:gd name="T37" fmla="*/ 619 h 633"/>
                <a:gd name="T38" fmla="*/ 166 w 166"/>
                <a:gd name="T39" fmla="*/ 633 h 633"/>
                <a:gd name="T40" fmla="*/ 153 w 166"/>
                <a:gd name="T41" fmla="*/ 611 h 633"/>
                <a:gd name="T42" fmla="*/ 147 w 166"/>
                <a:gd name="T43" fmla="*/ 602 h 633"/>
                <a:gd name="T44" fmla="*/ 141 w 166"/>
                <a:gd name="T45" fmla="*/ 592 h 633"/>
                <a:gd name="T46" fmla="*/ 128 w 166"/>
                <a:gd name="T47" fmla="*/ 572 h 633"/>
                <a:gd name="T48" fmla="*/ 112 w 166"/>
                <a:gd name="T49" fmla="*/ 550 h 633"/>
                <a:gd name="T50" fmla="*/ 82 w 166"/>
                <a:gd name="T51" fmla="*/ 499 h 633"/>
                <a:gd name="T52" fmla="*/ 43 w 166"/>
                <a:gd name="T53" fmla="*/ 394 h 633"/>
                <a:gd name="T54" fmla="*/ 37 w 166"/>
                <a:gd name="T55" fmla="*/ 370 h 633"/>
                <a:gd name="T56" fmla="*/ 34 w 166"/>
                <a:gd name="T57" fmla="*/ 349 h 633"/>
                <a:gd name="T58" fmla="*/ 32 w 166"/>
                <a:gd name="T59" fmla="*/ 336 h 633"/>
                <a:gd name="T60" fmla="*/ 31 w 166"/>
                <a:gd name="T61" fmla="*/ 331 h 633"/>
                <a:gd name="T62" fmla="*/ 27 w 166"/>
                <a:gd name="T63" fmla="*/ 256 h 633"/>
                <a:gd name="T64" fmla="*/ 40 w 166"/>
                <a:gd name="T65" fmla="*/ 138 h 633"/>
                <a:gd name="T66" fmla="*/ 48 w 166"/>
                <a:gd name="T67" fmla="*/ 97 h 633"/>
                <a:gd name="T68" fmla="*/ 59 w 166"/>
                <a:gd name="T69" fmla="*/ 47 h 633"/>
                <a:gd name="T70" fmla="*/ 66 w 166"/>
                <a:gd name="T71"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633">
                  <a:moveTo>
                    <a:pt x="66" y="0"/>
                  </a:moveTo>
                  <a:cubicBezTo>
                    <a:pt x="55" y="14"/>
                    <a:pt x="47" y="27"/>
                    <a:pt x="40" y="41"/>
                  </a:cubicBezTo>
                  <a:cubicBezTo>
                    <a:pt x="33" y="55"/>
                    <a:pt x="27" y="71"/>
                    <a:pt x="22" y="91"/>
                  </a:cubicBezTo>
                  <a:cubicBezTo>
                    <a:pt x="21" y="98"/>
                    <a:pt x="18" y="109"/>
                    <a:pt x="13" y="133"/>
                  </a:cubicBezTo>
                  <a:cubicBezTo>
                    <a:pt x="7" y="162"/>
                    <a:pt x="1" y="212"/>
                    <a:pt x="0" y="255"/>
                  </a:cubicBezTo>
                  <a:cubicBezTo>
                    <a:pt x="0" y="299"/>
                    <a:pt x="5" y="334"/>
                    <a:pt x="5" y="334"/>
                  </a:cubicBezTo>
                  <a:cubicBezTo>
                    <a:pt x="5" y="334"/>
                    <a:pt x="5" y="336"/>
                    <a:pt x="5" y="339"/>
                  </a:cubicBezTo>
                  <a:cubicBezTo>
                    <a:pt x="6" y="343"/>
                    <a:pt x="6" y="347"/>
                    <a:pt x="7" y="353"/>
                  </a:cubicBezTo>
                  <a:cubicBezTo>
                    <a:pt x="8" y="360"/>
                    <a:pt x="9" y="367"/>
                    <a:pt x="11" y="375"/>
                  </a:cubicBezTo>
                  <a:cubicBezTo>
                    <a:pt x="12" y="383"/>
                    <a:pt x="14" y="392"/>
                    <a:pt x="16" y="401"/>
                  </a:cubicBezTo>
                  <a:cubicBezTo>
                    <a:pt x="19" y="410"/>
                    <a:pt x="22" y="420"/>
                    <a:pt x="24" y="430"/>
                  </a:cubicBezTo>
                  <a:cubicBezTo>
                    <a:pt x="28" y="439"/>
                    <a:pt x="31" y="449"/>
                    <a:pt x="34" y="459"/>
                  </a:cubicBezTo>
                  <a:cubicBezTo>
                    <a:pt x="38" y="469"/>
                    <a:pt x="42" y="478"/>
                    <a:pt x="46" y="487"/>
                  </a:cubicBezTo>
                  <a:cubicBezTo>
                    <a:pt x="50" y="496"/>
                    <a:pt x="54" y="504"/>
                    <a:pt x="58" y="511"/>
                  </a:cubicBezTo>
                  <a:cubicBezTo>
                    <a:pt x="73" y="540"/>
                    <a:pt x="85" y="556"/>
                    <a:pt x="90" y="565"/>
                  </a:cubicBezTo>
                  <a:cubicBezTo>
                    <a:pt x="97" y="574"/>
                    <a:pt x="103" y="581"/>
                    <a:pt x="108" y="588"/>
                  </a:cubicBezTo>
                  <a:cubicBezTo>
                    <a:pt x="114" y="594"/>
                    <a:pt x="120" y="600"/>
                    <a:pt x="126" y="605"/>
                  </a:cubicBezTo>
                  <a:cubicBezTo>
                    <a:pt x="129" y="607"/>
                    <a:pt x="132" y="610"/>
                    <a:pt x="135" y="612"/>
                  </a:cubicBezTo>
                  <a:cubicBezTo>
                    <a:pt x="138" y="615"/>
                    <a:pt x="142" y="617"/>
                    <a:pt x="145" y="619"/>
                  </a:cubicBezTo>
                  <a:cubicBezTo>
                    <a:pt x="151" y="624"/>
                    <a:pt x="158" y="628"/>
                    <a:pt x="166" y="633"/>
                  </a:cubicBezTo>
                  <a:cubicBezTo>
                    <a:pt x="161" y="625"/>
                    <a:pt x="157" y="618"/>
                    <a:pt x="153" y="611"/>
                  </a:cubicBezTo>
                  <a:cubicBezTo>
                    <a:pt x="151" y="608"/>
                    <a:pt x="149" y="605"/>
                    <a:pt x="147" y="602"/>
                  </a:cubicBezTo>
                  <a:cubicBezTo>
                    <a:pt x="145" y="598"/>
                    <a:pt x="143" y="595"/>
                    <a:pt x="141" y="592"/>
                  </a:cubicBezTo>
                  <a:cubicBezTo>
                    <a:pt x="137" y="585"/>
                    <a:pt x="132" y="579"/>
                    <a:pt x="128" y="572"/>
                  </a:cubicBezTo>
                  <a:cubicBezTo>
                    <a:pt x="123" y="565"/>
                    <a:pt x="118" y="558"/>
                    <a:pt x="112" y="550"/>
                  </a:cubicBezTo>
                  <a:cubicBezTo>
                    <a:pt x="107" y="541"/>
                    <a:pt x="96" y="526"/>
                    <a:pt x="82" y="499"/>
                  </a:cubicBezTo>
                  <a:cubicBezTo>
                    <a:pt x="67" y="471"/>
                    <a:pt x="51" y="430"/>
                    <a:pt x="43" y="394"/>
                  </a:cubicBezTo>
                  <a:cubicBezTo>
                    <a:pt x="41" y="386"/>
                    <a:pt x="39" y="377"/>
                    <a:pt x="37" y="370"/>
                  </a:cubicBezTo>
                  <a:cubicBezTo>
                    <a:pt x="36" y="362"/>
                    <a:pt x="35" y="355"/>
                    <a:pt x="34" y="349"/>
                  </a:cubicBezTo>
                  <a:cubicBezTo>
                    <a:pt x="33" y="344"/>
                    <a:pt x="32" y="339"/>
                    <a:pt x="32" y="336"/>
                  </a:cubicBezTo>
                  <a:cubicBezTo>
                    <a:pt x="31" y="333"/>
                    <a:pt x="31" y="331"/>
                    <a:pt x="31" y="331"/>
                  </a:cubicBezTo>
                  <a:cubicBezTo>
                    <a:pt x="31" y="331"/>
                    <a:pt x="27" y="297"/>
                    <a:pt x="27" y="256"/>
                  </a:cubicBezTo>
                  <a:cubicBezTo>
                    <a:pt x="28" y="214"/>
                    <a:pt x="34" y="166"/>
                    <a:pt x="40" y="138"/>
                  </a:cubicBezTo>
                  <a:cubicBezTo>
                    <a:pt x="44" y="115"/>
                    <a:pt x="47" y="104"/>
                    <a:pt x="48" y="97"/>
                  </a:cubicBezTo>
                  <a:cubicBezTo>
                    <a:pt x="53" y="78"/>
                    <a:pt x="56" y="62"/>
                    <a:pt x="59" y="47"/>
                  </a:cubicBezTo>
                  <a:cubicBezTo>
                    <a:pt x="61" y="32"/>
                    <a:pt x="63" y="18"/>
                    <a:pt x="66" y="0"/>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pPr defTabSz="685572"/>
              <a:endParaRPr lang="en-IN" sz="1349">
                <a:solidFill>
                  <a:prstClr val="black"/>
                </a:solidFill>
                <a:latin typeface="Calibri" panose="020F0502020204030204"/>
              </a:endParaRPr>
            </a:p>
          </p:txBody>
        </p:sp>
        <p:sp>
          <p:nvSpPr>
            <p:cNvPr id="33" name="Freeform 21">
              <a:extLst>
                <a:ext uri="{FF2B5EF4-FFF2-40B4-BE49-F238E27FC236}">
                  <a16:creationId xmlns:a16="http://schemas.microsoft.com/office/drawing/2014/main" id="{2585B153-B977-41C6-96A6-16BE158FB4FC}"/>
                </a:ext>
              </a:extLst>
            </p:cNvPr>
            <p:cNvSpPr>
              <a:spLocks/>
            </p:cNvSpPr>
            <p:nvPr/>
          </p:nvSpPr>
          <p:spPr bwMode="auto">
            <a:xfrm>
              <a:off x="-1143000" y="-560388"/>
              <a:ext cx="285750" cy="277813"/>
            </a:xfrm>
            <a:custGeom>
              <a:avLst/>
              <a:gdLst>
                <a:gd name="T0" fmla="*/ 0 w 133"/>
                <a:gd name="T1" fmla="*/ 103 h 129"/>
                <a:gd name="T2" fmla="*/ 32 w 133"/>
                <a:gd name="T3" fmla="*/ 86 h 129"/>
                <a:gd name="T4" fmla="*/ 67 w 133"/>
                <a:gd name="T5" fmla="*/ 49 h 129"/>
                <a:gd name="T6" fmla="*/ 87 w 133"/>
                <a:gd name="T7" fmla="*/ 32 h 129"/>
                <a:gd name="T8" fmla="*/ 88 w 133"/>
                <a:gd name="T9" fmla="*/ 31 h 129"/>
                <a:gd name="T10" fmla="*/ 88 w 133"/>
                <a:gd name="T11" fmla="*/ 31 h 129"/>
                <a:gd name="T12" fmla="*/ 88 w 133"/>
                <a:gd name="T13" fmla="*/ 31 h 129"/>
                <a:gd name="T14" fmla="*/ 88 w 133"/>
                <a:gd name="T15" fmla="*/ 31 h 129"/>
                <a:gd name="T16" fmla="*/ 93 w 133"/>
                <a:gd name="T17" fmla="*/ 49 h 129"/>
                <a:gd name="T18" fmla="*/ 104 w 133"/>
                <a:gd name="T19" fmla="*/ 98 h 129"/>
                <a:gd name="T20" fmla="*/ 123 w 133"/>
                <a:gd name="T21" fmla="*/ 129 h 129"/>
                <a:gd name="T22" fmla="*/ 130 w 133"/>
                <a:gd name="T23" fmla="*/ 93 h 129"/>
                <a:gd name="T24" fmla="*/ 119 w 133"/>
                <a:gd name="T25" fmla="*/ 42 h 129"/>
                <a:gd name="T26" fmla="*/ 115 w 133"/>
                <a:gd name="T27" fmla="*/ 27 h 129"/>
                <a:gd name="T28" fmla="*/ 114 w 133"/>
                <a:gd name="T29" fmla="*/ 23 h 129"/>
                <a:gd name="T30" fmla="*/ 112 w 133"/>
                <a:gd name="T31" fmla="*/ 18 h 129"/>
                <a:gd name="T32" fmla="*/ 110 w 133"/>
                <a:gd name="T33" fmla="*/ 13 h 129"/>
                <a:gd name="T34" fmla="*/ 107 w 133"/>
                <a:gd name="T35" fmla="*/ 8 h 129"/>
                <a:gd name="T36" fmla="*/ 101 w 133"/>
                <a:gd name="T37" fmla="*/ 2 h 129"/>
                <a:gd name="T38" fmla="*/ 100 w 133"/>
                <a:gd name="T39" fmla="*/ 2 h 129"/>
                <a:gd name="T40" fmla="*/ 100 w 133"/>
                <a:gd name="T41" fmla="*/ 1 h 129"/>
                <a:gd name="T42" fmla="*/ 99 w 133"/>
                <a:gd name="T43" fmla="*/ 1 h 129"/>
                <a:gd name="T44" fmla="*/ 99 w 133"/>
                <a:gd name="T45" fmla="*/ 1 h 129"/>
                <a:gd name="T46" fmla="*/ 99 w 133"/>
                <a:gd name="T47" fmla="*/ 2 h 129"/>
                <a:gd name="T48" fmla="*/ 99 w 133"/>
                <a:gd name="T49" fmla="*/ 2 h 129"/>
                <a:gd name="T50" fmla="*/ 99 w 133"/>
                <a:gd name="T51" fmla="*/ 2 h 129"/>
                <a:gd name="T52" fmla="*/ 97 w 133"/>
                <a:gd name="T53" fmla="*/ 1 h 129"/>
                <a:gd name="T54" fmla="*/ 95 w 133"/>
                <a:gd name="T55" fmla="*/ 0 h 129"/>
                <a:gd name="T56" fmla="*/ 89 w 133"/>
                <a:gd name="T57" fmla="*/ 0 h 129"/>
                <a:gd name="T58" fmla="*/ 88 w 133"/>
                <a:gd name="T59" fmla="*/ 1 h 129"/>
                <a:gd name="T60" fmla="*/ 83 w 133"/>
                <a:gd name="T61" fmla="*/ 2 h 129"/>
                <a:gd name="T62" fmla="*/ 77 w 133"/>
                <a:gd name="T63" fmla="*/ 6 h 129"/>
                <a:gd name="T64" fmla="*/ 70 w 133"/>
                <a:gd name="T65" fmla="*/ 10 h 129"/>
                <a:gd name="T66" fmla="*/ 48 w 133"/>
                <a:gd name="T67" fmla="*/ 30 h 129"/>
                <a:gd name="T68" fmla="*/ 12 w 133"/>
                <a:gd name="T69" fmla="*/ 68 h 129"/>
                <a:gd name="T70" fmla="*/ 0 w 133"/>
                <a:gd name="T71"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29">
                  <a:moveTo>
                    <a:pt x="0" y="103"/>
                  </a:moveTo>
                  <a:cubicBezTo>
                    <a:pt x="14" y="99"/>
                    <a:pt x="23" y="96"/>
                    <a:pt x="32" y="86"/>
                  </a:cubicBezTo>
                  <a:cubicBezTo>
                    <a:pt x="37" y="81"/>
                    <a:pt x="53" y="64"/>
                    <a:pt x="67" y="49"/>
                  </a:cubicBezTo>
                  <a:cubicBezTo>
                    <a:pt x="74" y="42"/>
                    <a:pt x="82" y="36"/>
                    <a:pt x="87" y="32"/>
                  </a:cubicBezTo>
                  <a:cubicBezTo>
                    <a:pt x="88" y="30"/>
                    <a:pt x="88" y="31"/>
                    <a:pt x="88" y="31"/>
                  </a:cubicBezTo>
                  <a:cubicBezTo>
                    <a:pt x="88" y="31"/>
                    <a:pt x="88" y="31"/>
                    <a:pt x="88" y="31"/>
                  </a:cubicBezTo>
                  <a:cubicBezTo>
                    <a:pt x="88" y="31"/>
                    <a:pt x="88" y="31"/>
                    <a:pt x="88" y="31"/>
                  </a:cubicBezTo>
                  <a:cubicBezTo>
                    <a:pt x="88" y="31"/>
                    <a:pt x="88" y="31"/>
                    <a:pt x="88" y="31"/>
                  </a:cubicBezTo>
                  <a:cubicBezTo>
                    <a:pt x="87" y="27"/>
                    <a:pt x="91" y="39"/>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pPr defTabSz="685572"/>
              <a:endParaRPr lang="en-IN" sz="1349">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id="{8898C014-909A-4B74-A75C-FE2E8FFEC215}"/>
              </a:ext>
            </a:extLst>
          </p:cNvPr>
          <p:cNvGrpSpPr/>
          <p:nvPr/>
        </p:nvGrpSpPr>
        <p:grpSpPr>
          <a:xfrm rot="14238422" flipH="1" flipV="1">
            <a:off x="5989308" y="1712372"/>
            <a:ext cx="225906" cy="789788"/>
            <a:chOff x="-1143000" y="-560388"/>
            <a:chExt cx="406401" cy="1420813"/>
          </a:xfrm>
          <a:solidFill>
            <a:schemeClr val="accent2"/>
          </a:solidFill>
        </p:grpSpPr>
        <p:sp>
          <p:nvSpPr>
            <p:cNvPr id="35" name="Freeform 20">
              <a:extLst>
                <a:ext uri="{FF2B5EF4-FFF2-40B4-BE49-F238E27FC236}">
                  <a16:creationId xmlns:a16="http://schemas.microsoft.com/office/drawing/2014/main" id="{CC7C8DF6-D346-46B9-9DF3-47281755B90F}"/>
                </a:ext>
              </a:extLst>
            </p:cNvPr>
            <p:cNvSpPr>
              <a:spLocks/>
            </p:cNvSpPr>
            <p:nvPr/>
          </p:nvSpPr>
          <p:spPr bwMode="auto">
            <a:xfrm>
              <a:off x="-1093787" y="-496888"/>
              <a:ext cx="357188" cy="1357313"/>
            </a:xfrm>
            <a:custGeom>
              <a:avLst/>
              <a:gdLst>
                <a:gd name="T0" fmla="*/ 66 w 166"/>
                <a:gd name="T1" fmla="*/ 0 h 633"/>
                <a:gd name="T2" fmla="*/ 40 w 166"/>
                <a:gd name="T3" fmla="*/ 41 h 633"/>
                <a:gd name="T4" fmla="*/ 22 w 166"/>
                <a:gd name="T5" fmla="*/ 91 h 633"/>
                <a:gd name="T6" fmla="*/ 13 w 166"/>
                <a:gd name="T7" fmla="*/ 133 h 633"/>
                <a:gd name="T8" fmla="*/ 0 w 166"/>
                <a:gd name="T9" fmla="*/ 255 h 633"/>
                <a:gd name="T10" fmla="*/ 5 w 166"/>
                <a:gd name="T11" fmla="*/ 334 h 633"/>
                <a:gd name="T12" fmla="*/ 5 w 166"/>
                <a:gd name="T13" fmla="*/ 339 h 633"/>
                <a:gd name="T14" fmla="*/ 7 w 166"/>
                <a:gd name="T15" fmla="*/ 353 h 633"/>
                <a:gd name="T16" fmla="*/ 11 w 166"/>
                <a:gd name="T17" fmla="*/ 375 h 633"/>
                <a:gd name="T18" fmla="*/ 16 w 166"/>
                <a:gd name="T19" fmla="*/ 401 h 633"/>
                <a:gd name="T20" fmla="*/ 24 w 166"/>
                <a:gd name="T21" fmla="*/ 430 h 633"/>
                <a:gd name="T22" fmla="*/ 34 w 166"/>
                <a:gd name="T23" fmla="*/ 459 h 633"/>
                <a:gd name="T24" fmla="*/ 46 w 166"/>
                <a:gd name="T25" fmla="*/ 487 h 633"/>
                <a:gd name="T26" fmla="*/ 58 w 166"/>
                <a:gd name="T27" fmla="*/ 511 h 633"/>
                <a:gd name="T28" fmla="*/ 90 w 166"/>
                <a:gd name="T29" fmla="*/ 565 h 633"/>
                <a:gd name="T30" fmla="*/ 108 w 166"/>
                <a:gd name="T31" fmla="*/ 588 h 633"/>
                <a:gd name="T32" fmla="*/ 126 w 166"/>
                <a:gd name="T33" fmla="*/ 605 h 633"/>
                <a:gd name="T34" fmla="*/ 135 w 166"/>
                <a:gd name="T35" fmla="*/ 612 h 633"/>
                <a:gd name="T36" fmla="*/ 145 w 166"/>
                <a:gd name="T37" fmla="*/ 619 h 633"/>
                <a:gd name="T38" fmla="*/ 166 w 166"/>
                <a:gd name="T39" fmla="*/ 633 h 633"/>
                <a:gd name="T40" fmla="*/ 153 w 166"/>
                <a:gd name="T41" fmla="*/ 611 h 633"/>
                <a:gd name="T42" fmla="*/ 147 w 166"/>
                <a:gd name="T43" fmla="*/ 602 h 633"/>
                <a:gd name="T44" fmla="*/ 141 w 166"/>
                <a:gd name="T45" fmla="*/ 592 h 633"/>
                <a:gd name="T46" fmla="*/ 128 w 166"/>
                <a:gd name="T47" fmla="*/ 572 h 633"/>
                <a:gd name="T48" fmla="*/ 112 w 166"/>
                <a:gd name="T49" fmla="*/ 550 h 633"/>
                <a:gd name="T50" fmla="*/ 82 w 166"/>
                <a:gd name="T51" fmla="*/ 499 h 633"/>
                <a:gd name="T52" fmla="*/ 43 w 166"/>
                <a:gd name="T53" fmla="*/ 394 h 633"/>
                <a:gd name="T54" fmla="*/ 37 w 166"/>
                <a:gd name="T55" fmla="*/ 370 h 633"/>
                <a:gd name="T56" fmla="*/ 34 w 166"/>
                <a:gd name="T57" fmla="*/ 349 h 633"/>
                <a:gd name="T58" fmla="*/ 32 w 166"/>
                <a:gd name="T59" fmla="*/ 336 h 633"/>
                <a:gd name="T60" fmla="*/ 31 w 166"/>
                <a:gd name="T61" fmla="*/ 331 h 633"/>
                <a:gd name="T62" fmla="*/ 27 w 166"/>
                <a:gd name="T63" fmla="*/ 256 h 633"/>
                <a:gd name="T64" fmla="*/ 40 w 166"/>
                <a:gd name="T65" fmla="*/ 138 h 633"/>
                <a:gd name="T66" fmla="*/ 48 w 166"/>
                <a:gd name="T67" fmla="*/ 97 h 633"/>
                <a:gd name="T68" fmla="*/ 59 w 166"/>
                <a:gd name="T69" fmla="*/ 47 h 633"/>
                <a:gd name="T70" fmla="*/ 66 w 166"/>
                <a:gd name="T71"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633">
                  <a:moveTo>
                    <a:pt x="66" y="0"/>
                  </a:moveTo>
                  <a:cubicBezTo>
                    <a:pt x="55" y="14"/>
                    <a:pt x="47" y="27"/>
                    <a:pt x="40" y="41"/>
                  </a:cubicBezTo>
                  <a:cubicBezTo>
                    <a:pt x="33" y="55"/>
                    <a:pt x="27" y="71"/>
                    <a:pt x="22" y="91"/>
                  </a:cubicBezTo>
                  <a:cubicBezTo>
                    <a:pt x="21" y="98"/>
                    <a:pt x="18" y="109"/>
                    <a:pt x="13" y="133"/>
                  </a:cubicBezTo>
                  <a:cubicBezTo>
                    <a:pt x="7" y="162"/>
                    <a:pt x="1" y="212"/>
                    <a:pt x="0" y="255"/>
                  </a:cubicBezTo>
                  <a:cubicBezTo>
                    <a:pt x="0" y="299"/>
                    <a:pt x="5" y="334"/>
                    <a:pt x="5" y="334"/>
                  </a:cubicBezTo>
                  <a:cubicBezTo>
                    <a:pt x="5" y="334"/>
                    <a:pt x="5" y="336"/>
                    <a:pt x="5" y="339"/>
                  </a:cubicBezTo>
                  <a:cubicBezTo>
                    <a:pt x="6" y="343"/>
                    <a:pt x="6" y="347"/>
                    <a:pt x="7" y="353"/>
                  </a:cubicBezTo>
                  <a:cubicBezTo>
                    <a:pt x="8" y="360"/>
                    <a:pt x="9" y="367"/>
                    <a:pt x="11" y="375"/>
                  </a:cubicBezTo>
                  <a:cubicBezTo>
                    <a:pt x="12" y="383"/>
                    <a:pt x="14" y="392"/>
                    <a:pt x="16" y="401"/>
                  </a:cubicBezTo>
                  <a:cubicBezTo>
                    <a:pt x="19" y="410"/>
                    <a:pt x="22" y="420"/>
                    <a:pt x="24" y="430"/>
                  </a:cubicBezTo>
                  <a:cubicBezTo>
                    <a:pt x="28" y="439"/>
                    <a:pt x="31" y="449"/>
                    <a:pt x="34" y="459"/>
                  </a:cubicBezTo>
                  <a:cubicBezTo>
                    <a:pt x="38" y="469"/>
                    <a:pt x="42" y="478"/>
                    <a:pt x="46" y="487"/>
                  </a:cubicBezTo>
                  <a:cubicBezTo>
                    <a:pt x="50" y="496"/>
                    <a:pt x="54" y="504"/>
                    <a:pt x="58" y="511"/>
                  </a:cubicBezTo>
                  <a:cubicBezTo>
                    <a:pt x="73" y="540"/>
                    <a:pt x="85" y="556"/>
                    <a:pt x="90" y="565"/>
                  </a:cubicBezTo>
                  <a:cubicBezTo>
                    <a:pt x="97" y="574"/>
                    <a:pt x="103" y="581"/>
                    <a:pt x="108" y="588"/>
                  </a:cubicBezTo>
                  <a:cubicBezTo>
                    <a:pt x="114" y="594"/>
                    <a:pt x="120" y="600"/>
                    <a:pt x="126" y="605"/>
                  </a:cubicBezTo>
                  <a:cubicBezTo>
                    <a:pt x="129" y="607"/>
                    <a:pt x="132" y="610"/>
                    <a:pt x="135" y="612"/>
                  </a:cubicBezTo>
                  <a:cubicBezTo>
                    <a:pt x="138" y="615"/>
                    <a:pt x="142" y="617"/>
                    <a:pt x="145" y="619"/>
                  </a:cubicBezTo>
                  <a:cubicBezTo>
                    <a:pt x="151" y="624"/>
                    <a:pt x="158" y="628"/>
                    <a:pt x="166" y="633"/>
                  </a:cubicBezTo>
                  <a:cubicBezTo>
                    <a:pt x="161" y="625"/>
                    <a:pt x="157" y="618"/>
                    <a:pt x="153" y="611"/>
                  </a:cubicBezTo>
                  <a:cubicBezTo>
                    <a:pt x="151" y="608"/>
                    <a:pt x="149" y="605"/>
                    <a:pt x="147" y="602"/>
                  </a:cubicBezTo>
                  <a:cubicBezTo>
                    <a:pt x="145" y="598"/>
                    <a:pt x="143" y="595"/>
                    <a:pt x="141" y="592"/>
                  </a:cubicBezTo>
                  <a:cubicBezTo>
                    <a:pt x="137" y="585"/>
                    <a:pt x="132" y="579"/>
                    <a:pt x="128" y="572"/>
                  </a:cubicBezTo>
                  <a:cubicBezTo>
                    <a:pt x="123" y="565"/>
                    <a:pt x="118" y="558"/>
                    <a:pt x="112" y="550"/>
                  </a:cubicBezTo>
                  <a:cubicBezTo>
                    <a:pt x="107" y="541"/>
                    <a:pt x="96" y="526"/>
                    <a:pt x="82" y="499"/>
                  </a:cubicBezTo>
                  <a:cubicBezTo>
                    <a:pt x="67" y="471"/>
                    <a:pt x="51" y="430"/>
                    <a:pt x="43" y="394"/>
                  </a:cubicBezTo>
                  <a:cubicBezTo>
                    <a:pt x="41" y="386"/>
                    <a:pt x="39" y="377"/>
                    <a:pt x="37" y="370"/>
                  </a:cubicBezTo>
                  <a:cubicBezTo>
                    <a:pt x="36" y="362"/>
                    <a:pt x="35" y="355"/>
                    <a:pt x="34" y="349"/>
                  </a:cubicBezTo>
                  <a:cubicBezTo>
                    <a:pt x="33" y="344"/>
                    <a:pt x="32" y="339"/>
                    <a:pt x="32" y="336"/>
                  </a:cubicBezTo>
                  <a:cubicBezTo>
                    <a:pt x="31" y="333"/>
                    <a:pt x="31" y="331"/>
                    <a:pt x="31" y="331"/>
                  </a:cubicBezTo>
                  <a:cubicBezTo>
                    <a:pt x="31" y="331"/>
                    <a:pt x="27" y="297"/>
                    <a:pt x="27" y="256"/>
                  </a:cubicBezTo>
                  <a:cubicBezTo>
                    <a:pt x="28" y="214"/>
                    <a:pt x="34" y="166"/>
                    <a:pt x="40" y="138"/>
                  </a:cubicBezTo>
                  <a:cubicBezTo>
                    <a:pt x="44" y="115"/>
                    <a:pt x="47" y="104"/>
                    <a:pt x="48" y="97"/>
                  </a:cubicBezTo>
                  <a:cubicBezTo>
                    <a:pt x="53" y="78"/>
                    <a:pt x="56" y="62"/>
                    <a:pt x="59" y="47"/>
                  </a:cubicBezTo>
                  <a:cubicBezTo>
                    <a:pt x="61" y="32"/>
                    <a:pt x="63" y="18"/>
                    <a:pt x="66" y="0"/>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pPr defTabSz="685572"/>
              <a:endParaRPr lang="en-IN" sz="1349">
                <a:solidFill>
                  <a:prstClr val="black"/>
                </a:solidFill>
                <a:latin typeface="Calibri" panose="020F0502020204030204"/>
              </a:endParaRPr>
            </a:p>
          </p:txBody>
        </p:sp>
        <p:sp>
          <p:nvSpPr>
            <p:cNvPr id="36" name="Freeform 21">
              <a:extLst>
                <a:ext uri="{FF2B5EF4-FFF2-40B4-BE49-F238E27FC236}">
                  <a16:creationId xmlns:a16="http://schemas.microsoft.com/office/drawing/2014/main" id="{C79571B5-5F19-473B-8D85-441419C8BC05}"/>
                </a:ext>
              </a:extLst>
            </p:cNvPr>
            <p:cNvSpPr>
              <a:spLocks/>
            </p:cNvSpPr>
            <p:nvPr/>
          </p:nvSpPr>
          <p:spPr bwMode="auto">
            <a:xfrm>
              <a:off x="-1143000" y="-560388"/>
              <a:ext cx="285750" cy="277813"/>
            </a:xfrm>
            <a:custGeom>
              <a:avLst/>
              <a:gdLst>
                <a:gd name="T0" fmla="*/ 0 w 133"/>
                <a:gd name="T1" fmla="*/ 103 h 129"/>
                <a:gd name="T2" fmla="*/ 32 w 133"/>
                <a:gd name="T3" fmla="*/ 86 h 129"/>
                <a:gd name="T4" fmla="*/ 67 w 133"/>
                <a:gd name="T5" fmla="*/ 49 h 129"/>
                <a:gd name="T6" fmla="*/ 87 w 133"/>
                <a:gd name="T7" fmla="*/ 32 h 129"/>
                <a:gd name="T8" fmla="*/ 88 w 133"/>
                <a:gd name="T9" fmla="*/ 31 h 129"/>
                <a:gd name="T10" fmla="*/ 88 w 133"/>
                <a:gd name="T11" fmla="*/ 31 h 129"/>
                <a:gd name="T12" fmla="*/ 88 w 133"/>
                <a:gd name="T13" fmla="*/ 31 h 129"/>
                <a:gd name="T14" fmla="*/ 88 w 133"/>
                <a:gd name="T15" fmla="*/ 31 h 129"/>
                <a:gd name="T16" fmla="*/ 93 w 133"/>
                <a:gd name="T17" fmla="*/ 49 h 129"/>
                <a:gd name="T18" fmla="*/ 104 w 133"/>
                <a:gd name="T19" fmla="*/ 98 h 129"/>
                <a:gd name="T20" fmla="*/ 123 w 133"/>
                <a:gd name="T21" fmla="*/ 129 h 129"/>
                <a:gd name="T22" fmla="*/ 130 w 133"/>
                <a:gd name="T23" fmla="*/ 93 h 129"/>
                <a:gd name="T24" fmla="*/ 119 w 133"/>
                <a:gd name="T25" fmla="*/ 42 h 129"/>
                <a:gd name="T26" fmla="*/ 115 w 133"/>
                <a:gd name="T27" fmla="*/ 27 h 129"/>
                <a:gd name="T28" fmla="*/ 114 w 133"/>
                <a:gd name="T29" fmla="*/ 23 h 129"/>
                <a:gd name="T30" fmla="*/ 112 w 133"/>
                <a:gd name="T31" fmla="*/ 18 h 129"/>
                <a:gd name="T32" fmla="*/ 110 w 133"/>
                <a:gd name="T33" fmla="*/ 13 h 129"/>
                <a:gd name="T34" fmla="*/ 107 w 133"/>
                <a:gd name="T35" fmla="*/ 8 h 129"/>
                <a:gd name="T36" fmla="*/ 101 w 133"/>
                <a:gd name="T37" fmla="*/ 2 h 129"/>
                <a:gd name="T38" fmla="*/ 100 w 133"/>
                <a:gd name="T39" fmla="*/ 2 h 129"/>
                <a:gd name="T40" fmla="*/ 100 w 133"/>
                <a:gd name="T41" fmla="*/ 1 h 129"/>
                <a:gd name="T42" fmla="*/ 99 w 133"/>
                <a:gd name="T43" fmla="*/ 1 h 129"/>
                <a:gd name="T44" fmla="*/ 99 w 133"/>
                <a:gd name="T45" fmla="*/ 1 h 129"/>
                <a:gd name="T46" fmla="*/ 99 w 133"/>
                <a:gd name="T47" fmla="*/ 2 h 129"/>
                <a:gd name="T48" fmla="*/ 99 w 133"/>
                <a:gd name="T49" fmla="*/ 2 h 129"/>
                <a:gd name="T50" fmla="*/ 99 w 133"/>
                <a:gd name="T51" fmla="*/ 2 h 129"/>
                <a:gd name="T52" fmla="*/ 97 w 133"/>
                <a:gd name="T53" fmla="*/ 1 h 129"/>
                <a:gd name="T54" fmla="*/ 95 w 133"/>
                <a:gd name="T55" fmla="*/ 0 h 129"/>
                <a:gd name="T56" fmla="*/ 89 w 133"/>
                <a:gd name="T57" fmla="*/ 0 h 129"/>
                <a:gd name="T58" fmla="*/ 88 w 133"/>
                <a:gd name="T59" fmla="*/ 1 h 129"/>
                <a:gd name="T60" fmla="*/ 83 w 133"/>
                <a:gd name="T61" fmla="*/ 2 h 129"/>
                <a:gd name="T62" fmla="*/ 77 w 133"/>
                <a:gd name="T63" fmla="*/ 6 h 129"/>
                <a:gd name="T64" fmla="*/ 70 w 133"/>
                <a:gd name="T65" fmla="*/ 10 h 129"/>
                <a:gd name="T66" fmla="*/ 48 w 133"/>
                <a:gd name="T67" fmla="*/ 30 h 129"/>
                <a:gd name="T68" fmla="*/ 12 w 133"/>
                <a:gd name="T69" fmla="*/ 68 h 129"/>
                <a:gd name="T70" fmla="*/ 0 w 133"/>
                <a:gd name="T71"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29">
                  <a:moveTo>
                    <a:pt x="0" y="103"/>
                  </a:moveTo>
                  <a:cubicBezTo>
                    <a:pt x="14" y="99"/>
                    <a:pt x="23" y="96"/>
                    <a:pt x="32" y="86"/>
                  </a:cubicBezTo>
                  <a:cubicBezTo>
                    <a:pt x="37" y="81"/>
                    <a:pt x="53" y="64"/>
                    <a:pt x="67" y="49"/>
                  </a:cubicBezTo>
                  <a:cubicBezTo>
                    <a:pt x="74" y="42"/>
                    <a:pt x="82" y="36"/>
                    <a:pt x="87" y="32"/>
                  </a:cubicBezTo>
                  <a:cubicBezTo>
                    <a:pt x="88" y="30"/>
                    <a:pt x="88" y="31"/>
                    <a:pt x="88" y="31"/>
                  </a:cubicBezTo>
                  <a:cubicBezTo>
                    <a:pt x="88" y="31"/>
                    <a:pt x="88" y="31"/>
                    <a:pt x="88" y="31"/>
                  </a:cubicBezTo>
                  <a:cubicBezTo>
                    <a:pt x="88" y="31"/>
                    <a:pt x="88" y="31"/>
                    <a:pt x="88" y="31"/>
                  </a:cubicBezTo>
                  <a:cubicBezTo>
                    <a:pt x="88" y="31"/>
                    <a:pt x="88" y="31"/>
                    <a:pt x="88" y="31"/>
                  </a:cubicBezTo>
                  <a:cubicBezTo>
                    <a:pt x="87" y="27"/>
                    <a:pt x="91" y="39"/>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pPr defTabSz="685572"/>
              <a:endParaRPr lang="en-IN" sz="1349">
                <a:solidFill>
                  <a:prstClr val="black"/>
                </a:solidFill>
                <a:latin typeface="Calibri" panose="020F0502020204030204"/>
              </a:endParaRPr>
            </a:p>
          </p:txBody>
        </p:sp>
      </p:grpSp>
      <p:grpSp>
        <p:nvGrpSpPr>
          <p:cNvPr id="37" name="Group 36">
            <a:extLst>
              <a:ext uri="{FF2B5EF4-FFF2-40B4-BE49-F238E27FC236}">
                <a16:creationId xmlns:a16="http://schemas.microsoft.com/office/drawing/2014/main" id="{D8877FB0-C5B4-4DBA-B377-B3AB34E60D79}"/>
              </a:ext>
            </a:extLst>
          </p:cNvPr>
          <p:cNvGrpSpPr/>
          <p:nvPr/>
        </p:nvGrpSpPr>
        <p:grpSpPr>
          <a:xfrm rot="7361578" flipH="1">
            <a:off x="6049067" y="4331990"/>
            <a:ext cx="225906" cy="789788"/>
            <a:chOff x="-1143000" y="-560388"/>
            <a:chExt cx="406401" cy="1420813"/>
          </a:xfrm>
          <a:solidFill>
            <a:schemeClr val="accent3"/>
          </a:solidFill>
        </p:grpSpPr>
        <p:sp>
          <p:nvSpPr>
            <p:cNvPr id="38" name="Freeform 20">
              <a:extLst>
                <a:ext uri="{FF2B5EF4-FFF2-40B4-BE49-F238E27FC236}">
                  <a16:creationId xmlns:a16="http://schemas.microsoft.com/office/drawing/2014/main" id="{8BAA82D7-3D6C-469C-8275-EC35F724E6D6}"/>
                </a:ext>
              </a:extLst>
            </p:cNvPr>
            <p:cNvSpPr>
              <a:spLocks/>
            </p:cNvSpPr>
            <p:nvPr/>
          </p:nvSpPr>
          <p:spPr bwMode="auto">
            <a:xfrm>
              <a:off x="-1093787" y="-496888"/>
              <a:ext cx="357188" cy="1357313"/>
            </a:xfrm>
            <a:custGeom>
              <a:avLst/>
              <a:gdLst>
                <a:gd name="T0" fmla="*/ 66 w 166"/>
                <a:gd name="T1" fmla="*/ 0 h 633"/>
                <a:gd name="T2" fmla="*/ 40 w 166"/>
                <a:gd name="T3" fmla="*/ 41 h 633"/>
                <a:gd name="T4" fmla="*/ 22 w 166"/>
                <a:gd name="T5" fmla="*/ 91 h 633"/>
                <a:gd name="T6" fmla="*/ 13 w 166"/>
                <a:gd name="T7" fmla="*/ 133 h 633"/>
                <a:gd name="T8" fmla="*/ 0 w 166"/>
                <a:gd name="T9" fmla="*/ 255 h 633"/>
                <a:gd name="T10" fmla="*/ 5 w 166"/>
                <a:gd name="T11" fmla="*/ 334 h 633"/>
                <a:gd name="T12" fmla="*/ 5 w 166"/>
                <a:gd name="T13" fmla="*/ 339 h 633"/>
                <a:gd name="T14" fmla="*/ 7 w 166"/>
                <a:gd name="T15" fmla="*/ 353 h 633"/>
                <a:gd name="T16" fmla="*/ 11 w 166"/>
                <a:gd name="T17" fmla="*/ 375 h 633"/>
                <a:gd name="T18" fmla="*/ 16 w 166"/>
                <a:gd name="T19" fmla="*/ 401 h 633"/>
                <a:gd name="T20" fmla="*/ 24 w 166"/>
                <a:gd name="T21" fmla="*/ 430 h 633"/>
                <a:gd name="T22" fmla="*/ 34 w 166"/>
                <a:gd name="T23" fmla="*/ 459 h 633"/>
                <a:gd name="T24" fmla="*/ 46 w 166"/>
                <a:gd name="T25" fmla="*/ 487 h 633"/>
                <a:gd name="T26" fmla="*/ 58 w 166"/>
                <a:gd name="T27" fmla="*/ 511 h 633"/>
                <a:gd name="T28" fmla="*/ 90 w 166"/>
                <a:gd name="T29" fmla="*/ 565 h 633"/>
                <a:gd name="T30" fmla="*/ 108 w 166"/>
                <a:gd name="T31" fmla="*/ 588 h 633"/>
                <a:gd name="T32" fmla="*/ 126 w 166"/>
                <a:gd name="T33" fmla="*/ 605 h 633"/>
                <a:gd name="T34" fmla="*/ 135 w 166"/>
                <a:gd name="T35" fmla="*/ 612 h 633"/>
                <a:gd name="T36" fmla="*/ 145 w 166"/>
                <a:gd name="T37" fmla="*/ 619 h 633"/>
                <a:gd name="T38" fmla="*/ 166 w 166"/>
                <a:gd name="T39" fmla="*/ 633 h 633"/>
                <a:gd name="T40" fmla="*/ 153 w 166"/>
                <a:gd name="T41" fmla="*/ 611 h 633"/>
                <a:gd name="T42" fmla="*/ 147 w 166"/>
                <a:gd name="T43" fmla="*/ 602 h 633"/>
                <a:gd name="T44" fmla="*/ 141 w 166"/>
                <a:gd name="T45" fmla="*/ 592 h 633"/>
                <a:gd name="T46" fmla="*/ 128 w 166"/>
                <a:gd name="T47" fmla="*/ 572 h 633"/>
                <a:gd name="T48" fmla="*/ 112 w 166"/>
                <a:gd name="T49" fmla="*/ 550 h 633"/>
                <a:gd name="T50" fmla="*/ 82 w 166"/>
                <a:gd name="T51" fmla="*/ 499 h 633"/>
                <a:gd name="T52" fmla="*/ 43 w 166"/>
                <a:gd name="T53" fmla="*/ 394 h 633"/>
                <a:gd name="T54" fmla="*/ 37 w 166"/>
                <a:gd name="T55" fmla="*/ 370 h 633"/>
                <a:gd name="T56" fmla="*/ 34 w 166"/>
                <a:gd name="T57" fmla="*/ 349 h 633"/>
                <a:gd name="T58" fmla="*/ 32 w 166"/>
                <a:gd name="T59" fmla="*/ 336 h 633"/>
                <a:gd name="T60" fmla="*/ 31 w 166"/>
                <a:gd name="T61" fmla="*/ 331 h 633"/>
                <a:gd name="T62" fmla="*/ 27 w 166"/>
                <a:gd name="T63" fmla="*/ 256 h 633"/>
                <a:gd name="T64" fmla="*/ 40 w 166"/>
                <a:gd name="T65" fmla="*/ 138 h 633"/>
                <a:gd name="T66" fmla="*/ 48 w 166"/>
                <a:gd name="T67" fmla="*/ 97 h 633"/>
                <a:gd name="T68" fmla="*/ 59 w 166"/>
                <a:gd name="T69" fmla="*/ 47 h 633"/>
                <a:gd name="T70" fmla="*/ 66 w 166"/>
                <a:gd name="T71"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633">
                  <a:moveTo>
                    <a:pt x="66" y="0"/>
                  </a:moveTo>
                  <a:cubicBezTo>
                    <a:pt x="55" y="14"/>
                    <a:pt x="47" y="27"/>
                    <a:pt x="40" y="41"/>
                  </a:cubicBezTo>
                  <a:cubicBezTo>
                    <a:pt x="33" y="55"/>
                    <a:pt x="27" y="71"/>
                    <a:pt x="22" y="91"/>
                  </a:cubicBezTo>
                  <a:cubicBezTo>
                    <a:pt x="21" y="98"/>
                    <a:pt x="18" y="109"/>
                    <a:pt x="13" y="133"/>
                  </a:cubicBezTo>
                  <a:cubicBezTo>
                    <a:pt x="7" y="162"/>
                    <a:pt x="1" y="212"/>
                    <a:pt x="0" y="255"/>
                  </a:cubicBezTo>
                  <a:cubicBezTo>
                    <a:pt x="0" y="299"/>
                    <a:pt x="5" y="334"/>
                    <a:pt x="5" y="334"/>
                  </a:cubicBezTo>
                  <a:cubicBezTo>
                    <a:pt x="5" y="334"/>
                    <a:pt x="5" y="336"/>
                    <a:pt x="5" y="339"/>
                  </a:cubicBezTo>
                  <a:cubicBezTo>
                    <a:pt x="6" y="343"/>
                    <a:pt x="6" y="347"/>
                    <a:pt x="7" y="353"/>
                  </a:cubicBezTo>
                  <a:cubicBezTo>
                    <a:pt x="8" y="360"/>
                    <a:pt x="9" y="367"/>
                    <a:pt x="11" y="375"/>
                  </a:cubicBezTo>
                  <a:cubicBezTo>
                    <a:pt x="12" y="383"/>
                    <a:pt x="14" y="392"/>
                    <a:pt x="16" y="401"/>
                  </a:cubicBezTo>
                  <a:cubicBezTo>
                    <a:pt x="19" y="410"/>
                    <a:pt x="22" y="420"/>
                    <a:pt x="24" y="430"/>
                  </a:cubicBezTo>
                  <a:cubicBezTo>
                    <a:pt x="28" y="439"/>
                    <a:pt x="31" y="449"/>
                    <a:pt x="34" y="459"/>
                  </a:cubicBezTo>
                  <a:cubicBezTo>
                    <a:pt x="38" y="469"/>
                    <a:pt x="42" y="478"/>
                    <a:pt x="46" y="487"/>
                  </a:cubicBezTo>
                  <a:cubicBezTo>
                    <a:pt x="50" y="496"/>
                    <a:pt x="54" y="504"/>
                    <a:pt x="58" y="511"/>
                  </a:cubicBezTo>
                  <a:cubicBezTo>
                    <a:pt x="73" y="540"/>
                    <a:pt x="85" y="556"/>
                    <a:pt x="90" y="565"/>
                  </a:cubicBezTo>
                  <a:cubicBezTo>
                    <a:pt x="97" y="574"/>
                    <a:pt x="103" y="581"/>
                    <a:pt x="108" y="588"/>
                  </a:cubicBezTo>
                  <a:cubicBezTo>
                    <a:pt x="114" y="594"/>
                    <a:pt x="120" y="600"/>
                    <a:pt x="126" y="605"/>
                  </a:cubicBezTo>
                  <a:cubicBezTo>
                    <a:pt x="129" y="607"/>
                    <a:pt x="132" y="610"/>
                    <a:pt x="135" y="612"/>
                  </a:cubicBezTo>
                  <a:cubicBezTo>
                    <a:pt x="138" y="615"/>
                    <a:pt x="142" y="617"/>
                    <a:pt x="145" y="619"/>
                  </a:cubicBezTo>
                  <a:cubicBezTo>
                    <a:pt x="151" y="624"/>
                    <a:pt x="158" y="628"/>
                    <a:pt x="166" y="633"/>
                  </a:cubicBezTo>
                  <a:cubicBezTo>
                    <a:pt x="161" y="625"/>
                    <a:pt x="157" y="618"/>
                    <a:pt x="153" y="611"/>
                  </a:cubicBezTo>
                  <a:cubicBezTo>
                    <a:pt x="151" y="608"/>
                    <a:pt x="149" y="605"/>
                    <a:pt x="147" y="602"/>
                  </a:cubicBezTo>
                  <a:cubicBezTo>
                    <a:pt x="145" y="598"/>
                    <a:pt x="143" y="595"/>
                    <a:pt x="141" y="592"/>
                  </a:cubicBezTo>
                  <a:cubicBezTo>
                    <a:pt x="137" y="585"/>
                    <a:pt x="132" y="579"/>
                    <a:pt x="128" y="572"/>
                  </a:cubicBezTo>
                  <a:cubicBezTo>
                    <a:pt x="123" y="565"/>
                    <a:pt x="118" y="558"/>
                    <a:pt x="112" y="550"/>
                  </a:cubicBezTo>
                  <a:cubicBezTo>
                    <a:pt x="107" y="541"/>
                    <a:pt x="96" y="526"/>
                    <a:pt x="82" y="499"/>
                  </a:cubicBezTo>
                  <a:cubicBezTo>
                    <a:pt x="67" y="471"/>
                    <a:pt x="51" y="430"/>
                    <a:pt x="43" y="394"/>
                  </a:cubicBezTo>
                  <a:cubicBezTo>
                    <a:pt x="41" y="386"/>
                    <a:pt x="39" y="377"/>
                    <a:pt x="37" y="370"/>
                  </a:cubicBezTo>
                  <a:cubicBezTo>
                    <a:pt x="36" y="362"/>
                    <a:pt x="35" y="355"/>
                    <a:pt x="34" y="349"/>
                  </a:cubicBezTo>
                  <a:cubicBezTo>
                    <a:pt x="33" y="344"/>
                    <a:pt x="32" y="339"/>
                    <a:pt x="32" y="336"/>
                  </a:cubicBezTo>
                  <a:cubicBezTo>
                    <a:pt x="31" y="333"/>
                    <a:pt x="31" y="331"/>
                    <a:pt x="31" y="331"/>
                  </a:cubicBezTo>
                  <a:cubicBezTo>
                    <a:pt x="31" y="331"/>
                    <a:pt x="27" y="297"/>
                    <a:pt x="27" y="256"/>
                  </a:cubicBezTo>
                  <a:cubicBezTo>
                    <a:pt x="28" y="214"/>
                    <a:pt x="34" y="166"/>
                    <a:pt x="40" y="138"/>
                  </a:cubicBezTo>
                  <a:cubicBezTo>
                    <a:pt x="44" y="115"/>
                    <a:pt x="47" y="104"/>
                    <a:pt x="48" y="97"/>
                  </a:cubicBezTo>
                  <a:cubicBezTo>
                    <a:pt x="53" y="78"/>
                    <a:pt x="56" y="62"/>
                    <a:pt x="59" y="47"/>
                  </a:cubicBezTo>
                  <a:cubicBezTo>
                    <a:pt x="61" y="32"/>
                    <a:pt x="63" y="18"/>
                    <a:pt x="66" y="0"/>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pPr defTabSz="685572"/>
              <a:endParaRPr lang="en-IN" sz="1349">
                <a:solidFill>
                  <a:prstClr val="black"/>
                </a:solidFill>
                <a:latin typeface="Calibri" panose="020F0502020204030204"/>
              </a:endParaRPr>
            </a:p>
          </p:txBody>
        </p:sp>
        <p:sp>
          <p:nvSpPr>
            <p:cNvPr id="39" name="Freeform 21">
              <a:extLst>
                <a:ext uri="{FF2B5EF4-FFF2-40B4-BE49-F238E27FC236}">
                  <a16:creationId xmlns:a16="http://schemas.microsoft.com/office/drawing/2014/main" id="{DE46C3CE-9126-40A3-B2DA-C0207CE99AA8}"/>
                </a:ext>
              </a:extLst>
            </p:cNvPr>
            <p:cNvSpPr>
              <a:spLocks/>
            </p:cNvSpPr>
            <p:nvPr/>
          </p:nvSpPr>
          <p:spPr bwMode="auto">
            <a:xfrm>
              <a:off x="-1143000" y="-560388"/>
              <a:ext cx="285750" cy="277813"/>
            </a:xfrm>
            <a:custGeom>
              <a:avLst/>
              <a:gdLst>
                <a:gd name="T0" fmla="*/ 0 w 133"/>
                <a:gd name="T1" fmla="*/ 103 h 129"/>
                <a:gd name="T2" fmla="*/ 32 w 133"/>
                <a:gd name="T3" fmla="*/ 86 h 129"/>
                <a:gd name="T4" fmla="*/ 67 w 133"/>
                <a:gd name="T5" fmla="*/ 49 h 129"/>
                <a:gd name="T6" fmla="*/ 87 w 133"/>
                <a:gd name="T7" fmla="*/ 32 h 129"/>
                <a:gd name="T8" fmla="*/ 88 w 133"/>
                <a:gd name="T9" fmla="*/ 31 h 129"/>
                <a:gd name="T10" fmla="*/ 88 w 133"/>
                <a:gd name="T11" fmla="*/ 31 h 129"/>
                <a:gd name="T12" fmla="*/ 88 w 133"/>
                <a:gd name="T13" fmla="*/ 31 h 129"/>
                <a:gd name="T14" fmla="*/ 88 w 133"/>
                <a:gd name="T15" fmla="*/ 31 h 129"/>
                <a:gd name="T16" fmla="*/ 93 w 133"/>
                <a:gd name="T17" fmla="*/ 49 h 129"/>
                <a:gd name="T18" fmla="*/ 104 w 133"/>
                <a:gd name="T19" fmla="*/ 98 h 129"/>
                <a:gd name="T20" fmla="*/ 123 w 133"/>
                <a:gd name="T21" fmla="*/ 129 h 129"/>
                <a:gd name="T22" fmla="*/ 130 w 133"/>
                <a:gd name="T23" fmla="*/ 93 h 129"/>
                <a:gd name="T24" fmla="*/ 119 w 133"/>
                <a:gd name="T25" fmla="*/ 42 h 129"/>
                <a:gd name="T26" fmla="*/ 115 w 133"/>
                <a:gd name="T27" fmla="*/ 27 h 129"/>
                <a:gd name="T28" fmla="*/ 114 w 133"/>
                <a:gd name="T29" fmla="*/ 23 h 129"/>
                <a:gd name="T30" fmla="*/ 112 w 133"/>
                <a:gd name="T31" fmla="*/ 18 h 129"/>
                <a:gd name="T32" fmla="*/ 110 w 133"/>
                <a:gd name="T33" fmla="*/ 13 h 129"/>
                <a:gd name="T34" fmla="*/ 107 w 133"/>
                <a:gd name="T35" fmla="*/ 8 h 129"/>
                <a:gd name="T36" fmla="*/ 101 w 133"/>
                <a:gd name="T37" fmla="*/ 2 h 129"/>
                <a:gd name="T38" fmla="*/ 100 w 133"/>
                <a:gd name="T39" fmla="*/ 2 h 129"/>
                <a:gd name="T40" fmla="*/ 100 w 133"/>
                <a:gd name="T41" fmla="*/ 1 h 129"/>
                <a:gd name="T42" fmla="*/ 99 w 133"/>
                <a:gd name="T43" fmla="*/ 1 h 129"/>
                <a:gd name="T44" fmla="*/ 99 w 133"/>
                <a:gd name="T45" fmla="*/ 1 h 129"/>
                <a:gd name="T46" fmla="*/ 99 w 133"/>
                <a:gd name="T47" fmla="*/ 2 h 129"/>
                <a:gd name="T48" fmla="*/ 99 w 133"/>
                <a:gd name="T49" fmla="*/ 2 h 129"/>
                <a:gd name="T50" fmla="*/ 99 w 133"/>
                <a:gd name="T51" fmla="*/ 2 h 129"/>
                <a:gd name="T52" fmla="*/ 97 w 133"/>
                <a:gd name="T53" fmla="*/ 1 h 129"/>
                <a:gd name="T54" fmla="*/ 95 w 133"/>
                <a:gd name="T55" fmla="*/ 0 h 129"/>
                <a:gd name="T56" fmla="*/ 89 w 133"/>
                <a:gd name="T57" fmla="*/ 0 h 129"/>
                <a:gd name="T58" fmla="*/ 88 w 133"/>
                <a:gd name="T59" fmla="*/ 1 h 129"/>
                <a:gd name="T60" fmla="*/ 83 w 133"/>
                <a:gd name="T61" fmla="*/ 2 h 129"/>
                <a:gd name="T62" fmla="*/ 77 w 133"/>
                <a:gd name="T63" fmla="*/ 6 h 129"/>
                <a:gd name="T64" fmla="*/ 70 w 133"/>
                <a:gd name="T65" fmla="*/ 10 h 129"/>
                <a:gd name="T66" fmla="*/ 48 w 133"/>
                <a:gd name="T67" fmla="*/ 30 h 129"/>
                <a:gd name="T68" fmla="*/ 12 w 133"/>
                <a:gd name="T69" fmla="*/ 68 h 129"/>
                <a:gd name="T70" fmla="*/ 0 w 133"/>
                <a:gd name="T71"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29">
                  <a:moveTo>
                    <a:pt x="0" y="103"/>
                  </a:moveTo>
                  <a:cubicBezTo>
                    <a:pt x="14" y="99"/>
                    <a:pt x="23" y="96"/>
                    <a:pt x="32" y="86"/>
                  </a:cubicBezTo>
                  <a:cubicBezTo>
                    <a:pt x="37" y="81"/>
                    <a:pt x="53" y="64"/>
                    <a:pt x="67" y="49"/>
                  </a:cubicBezTo>
                  <a:cubicBezTo>
                    <a:pt x="74" y="42"/>
                    <a:pt x="82" y="36"/>
                    <a:pt x="87" y="32"/>
                  </a:cubicBezTo>
                  <a:cubicBezTo>
                    <a:pt x="88" y="30"/>
                    <a:pt x="88" y="31"/>
                    <a:pt x="88" y="31"/>
                  </a:cubicBezTo>
                  <a:cubicBezTo>
                    <a:pt x="88" y="31"/>
                    <a:pt x="88" y="31"/>
                    <a:pt x="88" y="31"/>
                  </a:cubicBezTo>
                  <a:cubicBezTo>
                    <a:pt x="88" y="31"/>
                    <a:pt x="88" y="31"/>
                    <a:pt x="88" y="31"/>
                  </a:cubicBezTo>
                  <a:cubicBezTo>
                    <a:pt x="88" y="31"/>
                    <a:pt x="88" y="31"/>
                    <a:pt x="88" y="31"/>
                  </a:cubicBezTo>
                  <a:cubicBezTo>
                    <a:pt x="87" y="27"/>
                    <a:pt x="91" y="39"/>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pPr defTabSz="685572"/>
              <a:endParaRPr lang="en-IN" sz="1349">
                <a:solidFill>
                  <a:prstClr val="black"/>
                </a:solidFill>
                <a:latin typeface="Calibri" panose="020F0502020204030204"/>
              </a:endParaRPr>
            </a:p>
          </p:txBody>
        </p:sp>
      </p:grpSp>
      <p:grpSp>
        <p:nvGrpSpPr>
          <p:cNvPr id="40" name="Group 39">
            <a:extLst>
              <a:ext uri="{FF2B5EF4-FFF2-40B4-BE49-F238E27FC236}">
                <a16:creationId xmlns:a16="http://schemas.microsoft.com/office/drawing/2014/main" id="{4AD7E0D5-E594-4FCE-96AB-A29DBF689A8A}"/>
              </a:ext>
            </a:extLst>
          </p:cNvPr>
          <p:cNvGrpSpPr/>
          <p:nvPr/>
        </p:nvGrpSpPr>
        <p:grpSpPr>
          <a:xfrm rot="14238422">
            <a:off x="3331276" y="4652229"/>
            <a:ext cx="225906" cy="789788"/>
            <a:chOff x="-1143000" y="-560388"/>
            <a:chExt cx="406401" cy="1420813"/>
          </a:xfrm>
          <a:solidFill>
            <a:schemeClr val="accent4"/>
          </a:solidFill>
        </p:grpSpPr>
        <p:sp>
          <p:nvSpPr>
            <p:cNvPr id="41" name="Freeform 20">
              <a:extLst>
                <a:ext uri="{FF2B5EF4-FFF2-40B4-BE49-F238E27FC236}">
                  <a16:creationId xmlns:a16="http://schemas.microsoft.com/office/drawing/2014/main" id="{A1CF2B00-6A46-4E8B-BBCF-167BF29CD0F9}"/>
                </a:ext>
              </a:extLst>
            </p:cNvPr>
            <p:cNvSpPr>
              <a:spLocks/>
            </p:cNvSpPr>
            <p:nvPr/>
          </p:nvSpPr>
          <p:spPr bwMode="auto">
            <a:xfrm>
              <a:off x="-1093787" y="-496888"/>
              <a:ext cx="357188" cy="1357313"/>
            </a:xfrm>
            <a:custGeom>
              <a:avLst/>
              <a:gdLst>
                <a:gd name="T0" fmla="*/ 66 w 166"/>
                <a:gd name="T1" fmla="*/ 0 h 633"/>
                <a:gd name="T2" fmla="*/ 40 w 166"/>
                <a:gd name="T3" fmla="*/ 41 h 633"/>
                <a:gd name="T4" fmla="*/ 22 w 166"/>
                <a:gd name="T5" fmla="*/ 91 h 633"/>
                <a:gd name="T6" fmla="*/ 13 w 166"/>
                <a:gd name="T7" fmla="*/ 133 h 633"/>
                <a:gd name="T8" fmla="*/ 0 w 166"/>
                <a:gd name="T9" fmla="*/ 255 h 633"/>
                <a:gd name="T10" fmla="*/ 5 w 166"/>
                <a:gd name="T11" fmla="*/ 334 h 633"/>
                <a:gd name="T12" fmla="*/ 5 w 166"/>
                <a:gd name="T13" fmla="*/ 339 h 633"/>
                <a:gd name="T14" fmla="*/ 7 w 166"/>
                <a:gd name="T15" fmla="*/ 353 h 633"/>
                <a:gd name="T16" fmla="*/ 11 w 166"/>
                <a:gd name="T17" fmla="*/ 375 h 633"/>
                <a:gd name="T18" fmla="*/ 16 w 166"/>
                <a:gd name="T19" fmla="*/ 401 h 633"/>
                <a:gd name="T20" fmla="*/ 24 w 166"/>
                <a:gd name="T21" fmla="*/ 430 h 633"/>
                <a:gd name="T22" fmla="*/ 34 w 166"/>
                <a:gd name="T23" fmla="*/ 459 h 633"/>
                <a:gd name="T24" fmla="*/ 46 w 166"/>
                <a:gd name="T25" fmla="*/ 487 h 633"/>
                <a:gd name="T26" fmla="*/ 58 w 166"/>
                <a:gd name="T27" fmla="*/ 511 h 633"/>
                <a:gd name="T28" fmla="*/ 90 w 166"/>
                <a:gd name="T29" fmla="*/ 565 h 633"/>
                <a:gd name="T30" fmla="*/ 108 w 166"/>
                <a:gd name="T31" fmla="*/ 588 h 633"/>
                <a:gd name="T32" fmla="*/ 126 w 166"/>
                <a:gd name="T33" fmla="*/ 605 h 633"/>
                <a:gd name="T34" fmla="*/ 135 w 166"/>
                <a:gd name="T35" fmla="*/ 612 h 633"/>
                <a:gd name="T36" fmla="*/ 145 w 166"/>
                <a:gd name="T37" fmla="*/ 619 h 633"/>
                <a:gd name="T38" fmla="*/ 166 w 166"/>
                <a:gd name="T39" fmla="*/ 633 h 633"/>
                <a:gd name="T40" fmla="*/ 153 w 166"/>
                <a:gd name="T41" fmla="*/ 611 h 633"/>
                <a:gd name="T42" fmla="*/ 147 w 166"/>
                <a:gd name="T43" fmla="*/ 602 h 633"/>
                <a:gd name="T44" fmla="*/ 141 w 166"/>
                <a:gd name="T45" fmla="*/ 592 h 633"/>
                <a:gd name="T46" fmla="*/ 128 w 166"/>
                <a:gd name="T47" fmla="*/ 572 h 633"/>
                <a:gd name="T48" fmla="*/ 112 w 166"/>
                <a:gd name="T49" fmla="*/ 550 h 633"/>
                <a:gd name="T50" fmla="*/ 82 w 166"/>
                <a:gd name="T51" fmla="*/ 499 h 633"/>
                <a:gd name="T52" fmla="*/ 43 w 166"/>
                <a:gd name="T53" fmla="*/ 394 h 633"/>
                <a:gd name="T54" fmla="*/ 37 w 166"/>
                <a:gd name="T55" fmla="*/ 370 h 633"/>
                <a:gd name="T56" fmla="*/ 34 w 166"/>
                <a:gd name="T57" fmla="*/ 349 h 633"/>
                <a:gd name="T58" fmla="*/ 32 w 166"/>
                <a:gd name="T59" fmla="*/ 336 h 633"/>
                <a:gd name="T60" fmla="*/ 31 w 166"/>
                <a:gd name="T61" fmla="*/ 331 h 633"/>
                <a:gd name="T62" fmla="*/ 27 w 166"/>
                <a:gd name="T63" fmla="*/ 256 h 633"/>
                <a:gd name="T64" fmla="*/ 40 w 166"/>
                <a:gd name="T65" fmla="*/ 138 h 633"/>
                <a:gd name="T66" fmla="*/ 48 w 166"/>
                <a:gd name="T67" fmla="*/ 97 h 633"/>
                <a:gd name="T68" fmla="*/ 59 w 166"/>
                <a:gd name="T69" fmla="*/ 47 h 633"/>
                <a:gd name="T70" fmla="*/ 66 w 166"/>
                <a:gd name="T71"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633">
                  <a:moveTo>
                    <a:pt x="66" y="0"/>
                  </a:moveTo>
                  <a:cubicBezTo>
                    <a:pt x="55" y="14"/>
                    <a:pt x="47" y="27"/>
                    <a:pt x="40" y="41"/>
                  </a:cubicBezTo>
                  <a:cubicBezTo>
                    <a:pt x="33" y="55"/>
                    <a:pt x="27" y="71"/>
                    <a:pt x="22" y="91"/>
                  </a:cubicBezTo>
                  <a:cubicBezTo>
                    <a:pt x="21" y="98"/>
                    <a:pt x="18" y="109"/>
                    <a:pt x="13" y="133"/>
                  </a:cubicBezTo>
                  <a:cubicBezTo>
                    <a:pt x="7" y="162"/>
                    <a:pt x="1" y="212"/>
                    <a:pt x="0" y="255"/>
                  </a:cubicBezTo>
                  <a:cubicBezTo>
                    <a:pt x="0" y="299"/>
                    <a:pt x="5" y="334"/>
                    <a:pt x="5" y="334"/>
                  </a:cubicBezTo>
                  <a:cubicBezTo>
                    <a:pt x="5" y="334"/>
                    <a:pt x="5" y="336"/>
                    <a:pt x="5" y="339"/>
                  </a:cubicBezTo>
                  <a:cubicBezTo>
                    <a:pt x="6" y="343"/>
                    <a:pt x="6" y="347"/>
                    <a:pt x="7" y="353"/>
                  </a:cubicBezTo>
                  <a:cubicBezTo>
                    <a:pt x="8" y="360"/>
                    <a:pt x="9" y="367"/>
                    <a:pt x="11" y="375"/>
                  </a:cubicBezTo>
                  <a:cubicBezTo>
                    <a:pt x="12" y="383"/>
                    <a:pt x="14" y="392"/>
                    <a:pt x="16" y="401"/>
                  </a:cubicBezTo>
                  <a:cubicBezTo>
                    <a:pt x="19" y="410"/>
                    <a:pt x="22" y="420"/>
                    <a:pt x="24" y="430"/>
                  </a:cubicBezTo>
                  <a:cubicBezTo>
                    <a:pt x="28" y="439"/>
                    <a:pt x="31" y="449"/>
                    <a:pt x="34" y="459"/>
                  </a:cubicBezTo>
                  <a:cubicBezTo>
                    <a:pt x="38" y="469"/>
                    <a:pt x="42" y="478"/>
                    <a:pt x="46" y="487"/>
                  </a:cubicBezTo>
                  <a:cubicBezTo>
                    <a:pt x="50" y="496"/>
                    <a:pt x="54" y="504"/>
                    <a:pt x="58" y="511"/>
                  </a:cubicBezTo>
                  <a:cubicBezTo>
                    <a:pt x="73" y="540"/>
                    <a:pt x="85" y="556"/>
                    <a:pt x="90" y="565"/>
                  </a:cubicBezTo>
                  <a:cubicBezTo>
                    <a:pt x="97" y="574"/>
                    <a:pt x="103" y="581"/>
                    <a:pt x="108" y="588"/>
                  </a:cubicBezTo>
                  <a:cubicBezTo>
                    <a:pt x="114" y="594"/>
                    <a:pt x="120" y="600"/>
                    <a:pt x="126" y="605"/>
                  </a:cubicBezTo>
                  <a:cubicBezTo>
                    <a:pt x="129" y="607"/>
                    <a:pt x="132" y="610"/>
                    <a:pt x="135" y="612"/>
                  </a:cubicBezTo>
                  <a:cubicBezTo>
                    <a:pt x="138" y="615"/>
                    <a:pt x="142" y="617"/>
                    <a:pt x="145" y="619"/>
                  </a:cubicBezTo>
                  <a:cubicBezTo>
                    <a:pt x="151" y="624"/>
                    <a:pt x="158" y="628"/>
                    <a:pt x="166" y="633"/>
                  </a:cubicBezTo>
                  <a:cubicBezTo>
                    <a:pt x="161" y="625"/>
                    <a:pt x="157" y="618"/>
                    <a:pt x="153" y="611"/>
                  </a:cubicBezTo>
                  <a:cubicBezTo>
                    <a:pt x="151" y="608"/>
                    <a:pt x="149" y="605"/>
                    <a:pt x="147" y="602"/>
                  </a:cubicBezTo>
                  <a:cubicBezTo>
                    <a:pt x="145" y="598"/>
                    <a:pt x="143" y="595"/>
                    <a:pt x="141" y="592"/>
                  </a:cubicBezTo>
                  <a:cubicBezTo>
                    <a:pt x="137" y="585"/>
                    <a:pt x="132" y="579"/>
                    <a:pt x="128" y="572"/>
                  </a:cubicBezTo>
                  <a:cubicBezTo>
                    <a:pt x="123" y="565"/>
                    <a:pt x="118" y="558"/>
                    <a:pt x="112" y="550"/>
                  </a:cubicBezTo>
                  <a:cubicBezTo>
                    <a:pt x="107" y="541"/>
                    <a:pt x="96" y="526"/>
                    <a:pt x="82" y="499"/>
                  </a:cubicBezTo>
                  <a:cubicBezTo>
                    <a:pt x="67" y="471"/>
                    <a:pt x="51" y="430"/>
                    <a:pt x="43" y="394"/>
                  </a:cubicBezTo>
                  <a:cubicBezTo>
                    <a:pt x="41" y="386"/>
                    <a:pt x="39" y="377"/>
                    <a:pt x="37" y="370"/>
                  </a:cubicBezTo>
                  <a:cubicBezTo>
                    <a:pt x="36" y="362"/>
                    <a:pt x="35" y="355"/>
                    <a:pt x="34" y="349"/>
                  </a:cubicBezTo>
                  <a:cubicBezTo>
                    <a:pt x="33" y="344"/>
                    <a:pt x="32" y="339"/>
                    <a:pt x="32" y="336"/>
                  </a:cubicBezTo>
                  <a:cubicBezTo>
                    <a:pt x="31" y="333"/>
                    <a:pt x="31" y="331"/>
                    <a:pt x="31" y="331"/>
                  </a:cubicBezTo>
                  <a:cubicBezTo>
                    <a:pt x="31" y="331"/>
                    <a:pt x="27" y="297"/>
                    <a:pt x="27" y="256"/>
                  </a:cubicBezTo>
                  <a:cubicBezTo>
                    <a:pt x="28" y="214"/>
                    <a:pt x="34" y="166"/>
                    <a:pt x="40" y="138"/>
                  </a:cubicBezTo>
                  <a:cubicBezTo>
                    <a:pt x="44" y="115"/>
                    <a:pt x="47" y="104"/>
                    <a:pt x="48" y="97"/>
                  </a:cubicBezTo>
                  <a:cubicBezTo>
                    <a:pt x="53" y="78"/>
                    <a:pt x="56" y="62"/>
                    <a:pt x="59" y="47"/>
                  </a:cubicBezTo>
                  <a:cubicBezTo>
                    <a:pt x="61" y="32"/>
                    <a:pt x="63" y="18"/>
                    <a:pt x="66" y="0"/>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pPr defTabSz="685572"/>
              <a:endParaRPr lang="en-IN" sz="1349">
                <a:solidFill>
                  <a:prstClr val="black"/>
                </a:solidFill>
                <a:latin typeface="Calibri" panose="020F0502020204030204"/>
              </a:endParaRPr>
            </a:p>
          </p:txBody>
        </p:sp>
        <p:sp>
          <p:nvSpPr>
            <p:cNvPr id="42" name="Freeform 21">
              <a:extLst>
                <a:ext uri="{FF2B5EF4-FFF2-40B4-BE49-F238E27FC236}">
                  <a16:creationId xmlns:a16="http://schemas.microsoft.com/office/drawing/2014/main" id="{E746EA91-F4AC-4E3C-B20C-F715D14D0D3F}"/>
                </a:ext>
              </a:extLst>
            </p:cNvPr>
            <p:cNvSpPr>
              <a:spLocks/>
            </p:cNvSpPr>
            <p:nvPr/>
          </p:nvSpPr>
          <p:spPr bwMode="auto">
            <a:xfrm>
              <a:off x="-1143000" y="-560388"/>
              <a:ext cx="285750" cy="277813"/>
            </a:xfrm>
            <a:custGeom>
              <a:avLst/>
              <a:gdLst>
                <a:gd name="T0" fmla="*/ 0 w 133"/>
                <a:gd name="T1" fmla="*/ 103 h 129"/>
                <a:gd name="T2" fmla="*/ 32 w 133"/>
                <a:gd name="T3" fmla="*/ 86 h 129"/>
                <a:gd name="T4" fmla="*/ 67 w 133"/>
                <a:gd name="T5" fmla="*/ 49 h 129"/>
                <a:gd name="T6" fmla="*/ 87 w 133"/>
                <a:gd name="T7" fmla="*/ 32 h 129"/>
                <a:gd name="T8" fmla="*/ 88 w 133"/>
                <a:gd name="T9" fmla="*/ 31 h 129"/>
                <a:gd name="T10" fmla="*/ 88 w 133"/>
                <a:gd name="T11" fmla="*/ 31 h 129"/>
                <a:gd name="T12" fmla="*/ 88 w 133"/>
                <a:gd name="T13" fmla="*/ 31 h 129"/>
                <a:gd name="T14" fmla="*/ 88 w 133"/>
                <a:gd name="T15" fmla="*/ 31 h 129"/>
                <a:gd name="T16" fmla="*/ 93 w 133"/>
                <a:gd name="T17" fmla="*/ 49 h 129"/>
                <a:gd name="T18" fmla="*/ 104 w 133"/>
                <a:gd name="T19" fmla="*/ 98 h 129"/>
                <a:gd name="T20" fmla="*/ 123 w 133"/>
                <a:gd name="T21" fmla="*/ 129 h 129"/>
                <a:gd name="T22" fmla="*/ 130 w 133"/>
                <a:gd name="T23" fmla="*/ 93 h 129"/>
                <a:gd name="T24" fmla="*/ 119 w 133"/>
                <a:gd name="T25" fmla="*/ 42 h 129"/>
                <a:gd name="T26" fmla="*/ 115 w 133"/>
                <a:gd name="T27" fmla="*/ 27 h 129"/>
                <a:gd name="T28" fmla="*/ 114 w 133"/>
                <a:gd name="T29" fmla="*/ 23 h 129"/>
                <a:gd name="T30" fmla="*/ 112 w 133"/>
                <a:gd name="T31" fmla="*/ 18 h 129"/>
                <a:gd name="T32" fmla="*/ 110 w 133"/>
                <a:gd name="T33" fmla="*/ 13 h 129"/>
                <a:gd name="T34" fmla="*/ 107 w 133"/>
                <a:gd name="T35" fmla="*/ 8 h 129"/>
                <a:gd name="T36" fmla="*/ 101 w 133"/>
                <a:gd name="T37" fmla="*/ 2 h 129"/>
                <a:gd name="T38" fmla="*/ 100 w 133"/>
                <a:gd name="T39" fmla="*/ 2 h 129"/>
                <a:gd name="T40" fmla="*/ 100 w 133"/>
                <a:gd name="T41" fmla="*/ 1 h 129"/>
                <a:gd name="T42" fmla="*/ 99 w 133"/>
                <a:gd name="T43" fmla="*/ 1 h 129"/>
                <a:gd name="T44" fmla="*/ 99 w 133"/>
                <a:gd name="T45" fmla="*/ 1 h 129"/>
                <a:gd name="T46" fmla="*/ 99 w 133"/>
                <a:gd name="T47" fmla="*/ 2 h 129"/>
                <a:gd name="T48" fmla="*/ 99 w 133"/>
                <a:gd name="T49" fmla="*/ 2 h 129"/>
                <a:gd name="T50" fmla="*/ 99 w 133"/>
                <a:gd name="T51" fmla="*/ 2 h 129"/>
                <a:gd name="T52" fmla="*/ 97 w 133"/>
                <a:gd name="T53" fmla="*/ 1 h 129"/>
                <a:gd name="T54" fmla="*/ 95 w 133"/>
                <a:gd name="T55" fmla="*/ 0 h 129"/>
                <a:gd name="T56" fmla="*/ 89 w 133"/>
                <a:gd name="T57" fmla="*/ 0 h 129"/>
                <a:gd name="T58" fmla="*/ 88 w 133"/>
                <a:gd name="T59" fmla="*/ 1 h 129"/>
                <a:gd name="T60" fmla="*/ 83 w 133"/>
                <a:gd name="T61" fmla="*/ 2 h 129"/>
                <a:gd name="T62" fmla="*/ 77 w 133"/>
                <a:gd name="T63" fmla="*/ 6 h 129"/>
                <a:gd name="T64" fmla="*/ 70 w 133"/>
                <a:gd name="T65" fmla="*/ 10 h 129"/>
                <a:gd name="T66" fmla="*/ 48 w 133"/>
                <a:gd name="T67" fmla="*/ 30 h 129"/>
                <a:gd name="T68" fmla="*/ 12 w 133"/>
                <a:gd name="T69" fmla="*/ 68 h 129"/>
                <a:gd name="T70" fmla="*/ 0 w 133"/>
                <a:gd name="T71"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29">
                  <a:moveTo>
                    <a:pt x="0" y="103"/>
                  </a:moveTo>
                  <a:cubicBezTo>
                    <a:pt x="14" y="99"/>
                    <a:pt x="23" y="96"/>
                    <a:pt x="32" y="86"/>
                  </a:cubicBezTo>
                  <a:cubicBezTo>
                    <a:pt x="37" y="81"/>
                    <a:pt x="53" y="64"/>
                    <a:pt x="67" y="49"/>
                  </a:cubicBezTo>
                  <a:cubicBezTo>
                    <a:pt x="74" y="42"/>
                    <a:pt x="82" y="36"/>
                    <a:pt x="87" y="32"/>
                  </a:cubicBezTo>
                  <a:cubicBezTo>
                    <a:pt x="88" y="30"/>
                    <a:pt x="88" y="31"/>
                    <a:pt x="88" y="31"/>
                  </a:cubicBezTo>
                  <a:cubicBezTo>
                    <a:pt x="88" y="31"/>
                    <a:pt x="88" y="31"/>
                    <a:pt x="88" y="31"/>
                  </a:cubicBezTo>
                  <a:cubicBezTo>
                    <a:pt x="88" y="31"/>
                    <a:pt x="88" y="31"/>
                    <a:pt x="88" y="31"/>
                  </a:cubicBezTo>
                  <a:cubicBezTo>
                    <a:pt x="88" y="31"/>
                    <a:pt x="88" y="31"/>
                    <a:pt x="88" y="31"/>
                  </a:cubicBezTo>
                  <a:cubicBezTo>
                    <a:pt x="87" y="27"/>
                    <a:pt x="91" y="39"/>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pPr defTabSz="685572"/>
              <a:endParaRPr lang="en-IN" sz="1349">
                <a:solidFill>
                  <a:prstClr val="black"/>
                </a:solidFill>
                <a:latin typeface="Calibri" panose="020F0502020204030204"/>
              </a:endParaRPr>
            </a:p>
          </p:txBody>
        </p:sp>
      </p:grpSp>
      <p:sp>
        <p:nvSpPr>
          <p:cNvPr id="43" name="Freeform 64">
            <a:extLst>
              <a:ext uri="{FF2B5EF4-FFF2-40B4-BE49-F238E27FC236}">
                <a16:creationId xmlns:a16="http://schemas.microsoft.com/office/drawing/2014/main" id="{6F72BB08-DD86-4EAE-AC66-11A9CCA1CA9A}"/>
              </a:ext>
            </a:extLst>
          </p:cNvPr>
          <p:cNvSpPr>
            <a:spLocks noEditPoints="1"/>
          </p:cNvSpPr>
          <p:nvPr/>
        </p:nvSpPr>
        <p:spPr bwMode="auto">
          <a:xfrm rot="17100000">
            <a:off x="2506735" y="3641710"/>
            <a:ext cx="202947" cy="709521"/>
          </a:xfrm>
          <a:custGeom>
            <a:avLst/>
            <a:gdLst>
              <a:gd name="T0" fmla="*/ 87 w 189"/>
              <a:gd name="T1" fmla="*/ 32 h 662"/>
              <a:gd name="T2" fmla="*/ 63 w 189"/>
              <a:gd name="T3" fmla="*/ 70 h 662"/>
              <a:gd name="T4" fmla="*/ 36 w 189"/>
              <a:gd name="T5" fmla="*/ 162 h 662"/>
              <a:gd name="T6" fmla="*/ 28 w 189"/>
              <a:gd name="T7" fmla="*/ 363 h 662"/>
              <a:gd name="T8" fmla="*/ 30 w 189"/>
              <a:gd name="T9" fmla="*/ 382 h 662"/>
              <a:gd name="T10" fmla="*/ 39 w 189"/>
              <a:gd name="T11" fmla="*/ 430 h 662"/>
              <a:gd name="T12" fmla="*/ 57 w 189"/>
              <a:gd name="T13" fmla="*/ 488 h 662"/>
              <a:gd name="T14" fmla="*/ 81 w 189"/>
              <a:gd name="T15" fmla="*/ 540 h 662"/>
              <a:gd name="T16" fmla="*/ 131 w 189"/>
              <a:gd name="T17" fmla="*/ 617 h 662"/>
              <a:gd name="T18" fmla="*/ 158 w 189"/>
              <a:gd name="T19" fmla="*/ 641 h 662"/>
              <a:gd name="T20" fmla="*/ 189 w 189"/>
              <a:gd name="T21" fmla="*/ 662 h 662"/>
              <a:gd name="T22" fmla="*/ 170 w 189"/>
              <a:gd name="T23" fmla="*/ 631 h 662"/>
              <a:gd name="T24" fmla="*/ 151 w 189"/>
              <a:gd name="T25" fmla="*/ 601 h 662"/>
              <a:gd name="T26" fmla="*/ 105 w 189"/>
              <a:gd name="T27" fmla="*/ 528 h 662"/>
              <a:gd name="T28" fmla="*/ 60 w 189"/>
              <a:gd name="T29" fmla="*/ 399 h 662"/>
              <a:gd name="T30" fmla="*/ 55 w 189"/>
              <a:gd name="T31" fmla="*/ 365 h 662"/>
              <a:gd name="T32" fmla="*/ 50 w 189"/>
              <a:gd name="T33" fmla="*/ 285 h 662"/>
              <a:gd name="T34" fmla="*/ 71 w 189"/>
              <a:gd name="T35" fmla="*/ 126 h 662"/>
              <a:gd name="T36" fmla="*/ 88 w 189"/>
              <a:gd name="T37" fmla="*/ 32 h 662"/>
              <a:gd name="T38" fmla="*/ 104 w 189"/>
              <a:gd name="T39" fmla="*/ 98 h 662"/>
              <a:gd name="T40" fmla="*/ 130 w 189"/>
              <a:gd name="T41" fmla="*/ 93 h 662"/>
              <a:gd name="T42" fmla="*/ 115 w 189"/>
              <a:gd name="T43" fmla="*/ 27 h 662"/>
              <a:gd name="T44" fmla="*/ 112 w 189"/>
              <a:gd name="T45" fmla="*/ 18 h 662"/>
              <a:gd name="T46" fmla="*/ 107 w 189"/>
              <a:gd name="T47" fmla="*/ 8 h 662"/>
              <a:gd name="T48" fmla="*/ 100 w 189"/>
              <a:gd name="T49" fmla="*/ 2 h 662"/>
              <a:gd name="T50" fmla="*/ 99 w 189"/>
              <a:gd name="T51" fmla="*/ 1 h 662"/>
              <a:gd name="T52" fmla="*/ 99 w 189"/>
              <a:gd name="T53" fmla="*/ 2 h 662"/>
              <a:gd name="T54" fmla="*/ 99 w 189"/>
              <a:gd name="T55" fmla="*/ 2 h 662"/>
              <a:gd name="T56" fmla="*/ 95 w 189"/>
              <a:gd name="T57" fmla="*/ 0 h 662"/>
              <a:gd name="T58" fmla="*/ 88 w 189"/>
              <a:gd name="T59" fmla="*/ 1 h 662"/>
              <a:gd name="T60" fmla="*/ 77 w 189"/>
              <a:gd name="T61" fmla="*/ 6 h 662"/>
              <a:gd name="T62" fmla="*/ 48 w 189"/>
              <a:gd name="T63" fmla="*/ 30 h 662"/>
              <a:gd name="T64" fmla="*/ 0 w 189"/>
              <a:gd name="T65" fmla="*/ 103 h 662"/>
              <a:gd name="T66" fmla="*/ 67 w 189"/>
              <a:gd name="T67" fmla="*/ 49 h 662"/>
              <a:gd name="T68" fmla="*/ 88 w 189"/>
              <a:gd name="T69" fmla="*/ 3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 h="662">
                <a:moveTo>
                  <a:pt x="67" y="49"/>
                </a:moveTo>
                <a:cubicBezTo>
                  <a:pt x="74" y="42"/>
                  <a:pt x="82" y="36"/>
                  <a:pt x="87" y="32"/>
                </a:cubicBezTo>
                <a:cubicBezTo>
                  <a:pt x="87" y="31"/>
                  <a:pt x="87" y="31"/>
                  <a:pt x="87" y="31"/>
                </a:cubicBezTo>
                <a:cubicBezTo>
                  <a:pt x="77" y="45"/>
                  <a:pt x="70" y="57"/>
                  <a:pt x="63" y="70"/>
                </a:cubicBezTo>
                <a:cubicBezTo>
                  <a:pt x="56" y="84"/>
                  <a:pt x="50" y="100"/>
                  <a:pt x="45" y="120"/>
                </a:cubicBezTo>
                <a:cubicBezTo>
                  <a:pt x="44" y="127"/>
                  <a:pt x="41" y="138"/>
                  <a:pt x="36" y="162"/>
                </a:cubicBezTo>
                <a:cubicBezTo>
                  <a:pt x="30" y="191"/>
                  <a:pt x="24" y="241"/>
                  <a:pt x="23" y="284"/>
                </a:cubicBezTo>
                <a:cubicBezTo>
                  <a:pt x="23" y="328"/>
                  <a:pt x="28" y="363"/>
                  <a:pt x="28" y="363"/>
                </a:cubicBezTo>
                <a:cubicBezTo>
                  <a:pt x="28" y="363"/>
                  <a:pt x="28" y="365"/>
                  <a:pt x="28" y="368"/>
                </a:cubicBezTo>
                <a:cubicBezTo>
                  <a:pt x="29" y="372"/>
                  <a:pt x="29" y="376"/>
                  <a:pt x="30" y="382"/>
                </a:cubicBezTo>
                <a:cubicBezTo>
                  <a:pt x="31" y="389"/>
                  <a:pt x="32" y="396"/>
                  <a:pt x="34" y="404"/>
                </a:cubicBezTo>
                <a:cubicBezTo>
                  <a:pt x="35" y="412"/>
                  <a:pt x="37" y="421"/>
                  <a:pt x="39" y="430"/>
                </a:cubicBezTo>
                <a:cubicBezTo>
                  <a:pt x="42" y="439"/>
                  <a:pt x="45" y="449"/>
                  <a:pt x="47" y="459"/>
                </a:cubicBezTo>
                <a:cubicBezTo>
                  <a:pt x="51" y="468"/>
                  <a:pt x="54" y="478"/>
                  <a:pt x="57" y="488"/>
                </a:cubicBezTo>
                <a:cubicBezTo>
                  <a:pt x="61" y="498"/>
                  <a:pt x="65" y="507"/>
                  <a:pt x="69" y="516"/>
                </a:cubicBezTo>
                <a:cubicBezTo>
                  <a:pt x="73" y="525"/>
                  <a:pt x="77" y="533"/>
                  <a:pt x="81" y="540"/>
                </a:cubicBezTo>
                <a:cubicBezTo>
                  <a:pt x="96" y="569"/>
                  <a:pt x="108" y="585"/>
                  <a:pt x="113" y="594"/>
                </a:cubicBezTo>
                <a:cubicBezTo>
                  <a:pt x="120" y="603"/>
                  <a:pt x="126" y="610"/>
                  <a:pt x="131" y="617"/>
                </a:cubicBezTo>
                <a:cubicBezTo>
                  <a:pt x="137" y="623"/>
                  <a:pt x="143" y="629"/>
                  <a:pt x="149" y="634"/>
                </a:cubicBezTo>
                <a:cubicBezTo>
                  <a:pt x="152" y="636"/>
                  <a:pt x="155" y="639"/>
                  <a:pt x="158" y="641"/>
                </a:cubicBezTo>
                <a:cubicBezTo>
                  <a:pt x="161" y="644"/>
                  <a:pt x="165" y="646"/>
                  <a:pt x="168" y="648"/>
                </a:cubicBezTo>
                <a:cubicBezTo>
                  <a:pt x="174" y="653"/>
                  <a:pt x="181" y="657"/>
                  <a:pt x="189" y="662"/>
                </a:cubicBezTo>
                <a:cubicBezTo>
                  <a:pt x="184" y="654"/>
                  <a:pt x="180" y="647"/>
                  <a:pt x="176" y="640"/>
                </a:cubicBezTo>
                <a:cubicBezTo>
                  <a:pt x="174" y="637"/>
                  <a:pt x="172" y="634"/>
                  <a:pt x="170" y="631"/>
                </a:cubicBezTo>
                <a:cubicBezTo>
                  <a:pt x="168" y="627"/>
                  <a:pt x="166" y="624"/>
                  <a:pt x="164" y="621"/>
                </a:cubicBezTo>
                <a:cubicBezTo>
                  <a:pt x="160" y="614"/>
                  <a:pt x="155" y="608"/>
                  <a:pt x="151" y="601"/>
                </a:cubicBezTo>
                <a:cubicBezTo>
                  <a:pt x="146" y="594"/>
                  <a:pt x="141" y="587"/>
                  <a:pt x="135" y="579"/>
                </a:cubicBezTo>
                <a:cubicBezTo>
                  <a:pt x="130" y="570"/>
                  <a:pt x="119" y="555"/>
                  <a:pt x="105" y="528"/>
                </a:cubicBezTo>
                <a:cubicBezTo>
                  <a:pt x="90" y="500"/>
                  <a:pt x="74" y="459"/>
                  <a:pt x="66" y="423"/>
                </a:cubicBezTo>
                <a:cubicBezTo>
                  <a:pt x="64" y="415"/>
                  <a:pt x="62" y="406"/>
                  <a:pt x="60" y="399"/>
                </a:cubicBezTo>
                <a:cubicBezTo>
                  <a:pt x="59" y="391"/>
                  <a:pt x="58" y="384"/>
                  <a:pt x="57" y="378"/>
                </a:cubicBezTo>
                <a:cubicBezTo>
                  <a:pt x="56" y="373"/>
                  <a:pt x="55" y="368"/>
                  <a:pt x="55" y="365"/>
                </a:cubicBezTo>
                <a:cubicBezTo>
                  <a:pt x="54" y="362"/>
                  <a:pt x="54" y="360"/>
                  <a:pt x="54" y="360"/>
                </a:cubicBezTo>
                <a:cubicBezTo>
                  <a:pt x="54" y="360"/>
                  <a:pt x="50" y="326"/>
                  <a:pt x="50" y="285"/>
                </a:cubicBezTo>
                <a:cubicBezTo>
                  <a:pt x="51" y="243"/>
                  <a:pt x="57" y="195"/>
                  <a:pt x="63" y="167"/>
                </a:cubicBezTo>
                <a:cubicBezTo>
                  <a:pt x="67" y="144"/>
                  <a:pt x="70" y="133"/>
                  <a:pt x="71" y="126"/>
                </a:cubicBezTo>
                <a:cubicBezTo>
                  <a:pt x="76" y="107"/>
                  <a:pt x="79" y="91"/>
                  <a:pt x="82" y="76"/>
                </a:cubicBezTo>
                <a:cubicBezTo>
                  <a:pt x="84" y="62"/>
                  <a:pt x="86" y="48"/>
                  <a:pt x="88" y="32"/>
                </a:cubicBezTo>
                <a:cubicBezTo>
                  <a:pt x="89" y="35"/>
                  <a:pt x="92" y="43"/>
                  <a:pt x="93" y="49"/>
                </a:cubicBezTo>
                <a:cubicBezTo>
                  <a:pt x="98" y="68"/>
                  <a:pt x="102" y="91"/>
                  <a:pt x="104" y="98"/>
                </a:cubicBezTo>
                <a:cubicBezTo>
                  <a:pt x="107" y="112"/>
                  <a:pt x="112" y="119"/>
                  <a:pt x="123" y="129"/>
                </a:cubicBezTo>
                <a:cubicBezTo>
                  <a:pt x="129" y="116"/>
                  <a:pt x="133" y="107"/>
                  <a:pt x="130" y="93"/>
                </a:cubicBezTo>
                <a:cubicBezTo>
                  <a:pt x="129" y="86"/>
                  <a:pt x="125" y="63"/>
                  <a:pt x="119" y="42"/>
                </a:cubicBezTo>
                <a:cubicBezTo>
                  <a:pt x="118" y="37"/>
                  <a:pt x="117" y="32"/>
                  <a:pt x="115" y="27"/>
                </a:cubicBezTo>
                <a:cubicBezTo>
                  <a:pt x="115" y="26"/>
                  <a:pt x="114" y="24"/>
                  <a:pt x="114" y="23"/>
                </a:cubicBezTo>
                <a:cubicBezTo>
                  <a:pt x="113" y="21"/>
                  <a:pt x="113" y="20"/>
                  <a:pt x="112" y="18"/>
                </a:cubicBezTo>
                <a:cubicBezTo>
                  <a:pt x="111" y="16"/>
                  <a:pt x="110" y="14"/>
                  <a:pt x="110" y="13"/>
                </a:cubicBezTo>
                <a:cubicBezTo>
                  <a:pt x="109" y="11"/>
                  <a:pt x="108" y="9"/>
                  <a:pt x="107" y="8"/>
                </a:cubicBezTo>
                <a:cubicBezTo>
                  <a:pt x="105" y="5"/>
                  <a:pt x="103" y="3"/>
                  <a:pt x="101" y="2"/>
                </a:cubicBezTo>
                <a:cubicBezTo>
                  <a:pt x="100" y="2"/>
                  <a:pt x="100" y="2"/>
                  <a:pt x="100" y="2"/>
                </a:cubicBezTo>
                <a:cubicBezTo>
                  <a:pt x="100" y="1"/>
                  <a:pt x="100" y="1"/>
                  <a:pt x="100" y="1"/>
                </a:cubicBezTo>
                <a:cubicBezTo>
                  <a:pt x="99" y="1"/>
                  <a:pt x="99" y="1"/>
                  <a:pt x="99" y="1"/>
                </a:cubicBezTo>
                <a:cubicBezTo>
                  <a:pt x="99" y="1"/>
                  <a:pt x="99" y="1"/>
                  <a:pt x="99" y="1"/>
                </a:cubicBezTo>
                <a:cubicBezTo>
                  <a:pt x="99" y="2"/>
                  <a:pt x="99" y="2"/>
                  <a:pt x="99" y="2"/>
                </a:cubicBezTo>
                <a:cubicBezTo>
                  <a:pt x="99" y="2"/>
                  <a:pt x="99" y="2"/>
                  <a:pt x="99" y="2"/>
                </a:cubicBezTo>
                <a:cubicBezTo>
                  <a:pt x="99" y="2"/>
                  <a:pt x="99" y="2"/>
                  <a:pt x="99" y="2"/>
                </a:cubicBezTo>
                <a:cubicBezTo>
                  <a:pt x="98" y="1"/>
                  <a:pt x="98" y="1"/>
                  <a:pt x="97" y="1"/>
                </a:cubicBezTo>
                <a:cubicBezTo>
                  <a:pt x="96" y="0"/>
                  <a:pt x="95" y="0"/>
                  <a:pt x="95" y="0"/>
                </a:cubicBezTo>
                <a:cubicBezTo>
                  <a:pt x="91" y="0"/>
                  <a:pt x="89" y="0"/>
                  <a:pt x="89" y="0"/>
                </a:cubicBezTo>
                <a:cubicBezTo>
                  <a:pt x="89" y="0"/>
                  <a:pt x="89" y="0"/>
                  <a:pt x="88" y="1"/>
                </a:cubicBezTo>
                <a:cubicBezTo>
                  <a:pt x="87" y="1"/>
                  <a:pt x="85" y="1"/>
                  <a:pt x="83" y="2"/>
                </a:cubicBezTo>
                <a:cubicBezTo>
                  <a:pt x="82" y="3"/>
                  <a:pt x="79" y="4"/>
                  <a:pt x="77" y="6"/>
                </a:cubicBezTo>
                <a:cubicBezTo>
                  <a:pt x="74" y="7"/>
                  <a:pt x="71" y="10"/>
                  <a:pt x="70" y="10"/>
                </a:cubicBezTo>
                <a:cubicBezTo>
                  <a:pt x="64" y="15"/>
                  <a:pt x="56" y="23"/>
                  <a:pt x="48" y="30"/>
                </a:cubicBezTo>
                <a:cubicBezTo>
                  <a:pt x="33" y="45"/>
                  <a:pt x="17" y="62"/>
                  <a:pt x="12" y="68"/>
                </a:cubicBezTo>
                <a:cubicBezTo>
                  <a:pt x="3" y="79"/>
                  <a:pt x="1" y="88"/>
                  <a:pt x="0" y="103"/>
                </a:cubicBezTo>
                <a:cubicBezTo>
                  <a:pt x="14" y="99"/>
                  <a:pt x="23" y="96"/>
                  <a:pt x="32" y="86"/>
                </a:cubicBezTo>
                <a:cubicBezTo>
                  <a:pt x="37" y="81"/>
                  <a:pt x="53" y="64"/>
                  <a:pt x="67" y="49"/>
                </a:cubicBezTo>
                <a:close/>
                <a:moveTo>
                  <a:pt x="88" y="30"/>
                </a:moveTo>
                <a:cubicBezTo>
                  <a:pt x="88" y="30"/>
                  <a:pt x="88" y="30"/>
                  <a:pt x="88" y="30"/>
                </a:cubicBezTo>
                <a:cubicBezTo>
                  <a:pt x="88" y="30"/>
                  <a:pt x="88" y="30"/>
                  <a:pt x="88" y="30"/>
                </a:cubicBezTo>
                <a:close/>
              </a:path>
            </a:pathLst>
          </a:custGeom>
          <a:solidFill>
            <a:schemeClr val="accent5"/>
          </a:solidFill>
          <a:ln w="9525">
            <a:noFill/>
            <a:round/>
            <a:headEnd/>
            <a:tailEnd/>
          </a:ln>
        </p:spPr>
        <p:txBody>
          <a:bodyPr vert="horz" wrap="square" lIns="68562" tIns="34281" rIns="68562" bIns="34281" numCol="1" anchor="t" anchorCtr="0" compatLnSpc="1">
            <a:prstTxWarp prst="textNoShape">
              <a:avLst/>
            </a:prstTxWarp>
          </a:bodyPr>
          <a:lstStyle/>
          <a:p>
            <a:pPr defTabSz="685572"/>
            <a:endParaRPr lang="en-IN" sz="1349">
              <a:solidFill>
                <a:prstClr val="black"/>
              </a:solidFill>
              <a:latin typeface="Calibri" panose="020F0502020204030204"/>
            </a:endParaRPr>
          </a:p>
        </p:txBody>
      </p:sp>
      <p:pic>
        <p:nvPicPr>
          <p:cNvPr id="45" name="Picture 44">
            <a:extLst>
              <a:ext uri="{FF2B5EF4-FFF2-40B4-BE49-F238E27FC236}">
                <a16:creationId xmlns:a16="http://schemas.microsoft.com/office/drawing/2014/main" id="{7952542A-42F2-4EEF-86EB-6C639FF549A2}"/>
              </a:ext>
            </a:extLst>
          </p:cNvPr>
          <p:cNvPicPr>
            <a:picLocks noChangeAspect="1"/>
          </p:cNvPicPr>
          <p:nvPr/>
        </p:nvPicPr>
        <p:blipFill>
          <a:blip r:embed="R915258c66c574f0a"/>
          <a:stretch>
            <a:fillRect/>
          </a:stretch>
        </p:blipFill>
        <p:spPr>
          <a:xfrm>
            <a:off x="3795443" y="2652265"/>
            <a:ext cx="1561729" cy="1561729"/>
          </a:xfrm>
          <a:prstGeom prst="rect">
            <a:avLst/>
          </a:prstGeom>
        </p:spPr>
      </p:pic>
      <p:pic>
        <p:nvPicPr>
          <p:cNvPr id="50" name="Picture 49">
            <a:extLst>
              <a:ext uri="{FF2B5EF4-FFF2-40B4-BE49-F238E27FC236}">
                <a16:creationId xmlns:a16="http://schemas.microsoft.com/office/drawing/2014/main" id="{C70C26E4-C7E1-4031-8709-7C7990758445}"/>
              </a:ext>
            </a:extLst>
          </p:cNvPr>
          <p:cNvPicPr>
            <a:picLocks noChangeAspect="1"/>
          </p:cNvPicPr>
          <p:nvPr/>
        </p:nvPicPr>
        <p:blipFill>
          <a:blip r:embed="R930a8278f15e4948"/>
          <a:stretch>
            <a:fillRect/>
          </a:stretch>
        </p:blipFill>
        <p:spPr>
          <a:xfrm>
            <a:off x="5587199" y="3799276"/>
            <a:ext cx="479107" cy="479107"/>
          </a:xfrm>
          <a:prstGeom prst="rect">
            <a:avLst/>
          </a:prstGeom>
        </p:spPr>
      </p:pic>
      <p:pic>
        <p:nvPicPr>
          <p:cNvPr id="52" name="Picture 51">
            <a:extLst>
              <a:ext uri="{FF2B5EF4-FFF2-40B4-BE49-F238E27FC236}">
                <a16:creationId xmlns:a16="http://schemas.microsoft.com/office/drawing/2014/main" id="{F0122ACF-3B03-4F77-885B-634F42AF5593}"/>
              </a:ext>
            </a:extLst>
          </p:cNvPr>
          <p:cNvPicPr>
            <a:picLocks noChangeAspect="1"/>
          </p:cNvPicPr>
          <p:nvPr/>
        </p:nvPicPr>
        <p:blipFill>
          <a:blip r:embed="R2b65ce177e624b11"/>
          <a:stretch>
            <a:fillRect/>
          </a:stretch>
        </p:blipFill>
        <p:spPr>
          <a:xfrm flipH="1">
            <a:off x="4124340" y="4611574"/>
            <a:ext cx="381579" cy="381579"/>
          </a:xfrm>
          <a:prstGeom prst="rect">
            <a:avLst/>
          </a:prstGeom>
        </p:spPr>
      </p:pic>
      <p:pic>
        <p:nvPicPr>
          <p:cNvPr id="56" name="Picture 55">
            <a:extLst>
              <a:ext uri="{FF2B5EF4-FFF2-40B4-BE49-F238E27FC236}">
                <a16:creationId xmlns:a16="http://schemas.microsoft.com/office/drawing/2014/main" id="{754DE08B-1F6A-46E2-9911-B5EC6F2C69A9}"/>
              </a:ext>
            </a:extLst>
          </p:cNvPr>
          <p:cNvPicPr>
            <a:picLocks noChangeAspect="1"/>
          </p:cNvPicPr>
          <p:nvPr/>
        </p:nvPicPr>
        <p:blipFill>
          <a:blip r:embed="R114c6a188e2e4629"/>
          <a:stretch>
            <a:fillRect/>
          </a:stretch>
        </p:blipFill>
        <p:spPr>
          <a:xfrm>
            <a:off x="2929785" y="3234195"/>
            <a:ext cx="478601" cy="478601"/>
          </a:xfrm>
          <a:prstGeom prst="rect">
            <a:avLst/>
          </a:prstGeom>
        </p:spPr>
      </p:pic>
      <p:pic>
        <p:nvPicPr>
          <p:cNvPr id="58" name="Picture 57">
            <a:extLst>
              <a:ext uri="{FF2B5EF4-FFF2-40B4-BE49-F238E27FC236}">
                <a16:creationId xmlns:a16="http://schemas.microsoft.com/office/drawing/2014/main" id="{BFC0F7B7-6964-43F6-9A8B-D3C3E4BAD366}"/>
              </a:ext>
            </a:extLst>
          </p:cNvPr>
          <p:cNvPicPr>
            <a:picLocks noChangeAspect="1"/>
          </p:cNvPicPr>
          <p:nvPr/>
        </p:nvPicPr>
        <p:blipFill>
          <a:blip r:embed="R990d0e9bba204fc4"/>
          <a:stretch>
            <a:fillRect/>
          </a:stretch>
        </p:blipFill>
        <p:spPr>
          <a:xfrm>
            <a:off x="5159181" y="2028768"/>
            <a:ext cx="550202" cy="550202"/>
          </a:xfrm>
          <a:prstGeom prst="rect">
            <a:avLst/>
          </a:prstGeom>
        </p:spPr>
      </p:pic>
      <p:sp>
        <p:nvSpPr>
          <p:cNvPr id="3" name="TextBox 2">
            <a:extLst>
              <a:ext uri="{FF2B5EF4-FFF2-40B4-BE49-F238E27FC236}">
                <a16:creationId xmlns:a16="http://schemas.microsoft.com/office/drawing/2014/main" id="{06EC1642-8768-4520-914C-C3CEB1A3E716}"/>
              </a:ext>
            </a:extLst>
          </p:cNvPr>
          <p:cNvSpPr txBox="1"/>
          <p:nvPr/>
        </p:nvSpPr>
        <p:spPr>
          <a:xfrm>
            <a:off x="6411259" y="5694885"/>
            <a:ext cx="2865928" cy="253916"/>
          </a:xfrm>
          <a:prstGeom prst="rect">
            <a:avLst/>
          </a:prstGeom>
          <a:noFill/>
        </p:spPr>
        <p:txBody>
          <a:bodyPr wrap="square" rtlCol="0">
            <a:spAutoFit/>
          </a:bodyPr>
          <a:lstStyle/>
          <a:p>
            <a:r>
              <a:rPr lang="en-US" sz="1050" b="1" i="1"/>
              <a:t>Note: This is not a comprehensive list.</a:t>
            </a:r>
          </a:p>
        </p:txBody>
      </p:sp>
    </p:spTree>
    <p:extLst>
      <p:ext uri="{BB962C8B-B14F-4D97-AF65-F5344CB8AC3E}">
        <p14:creationId xmlns:p14="http://schemas.microsoft.com/office/powerpoint/2010/main" val="1846605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7DA4E91A-5B6D-4391-B029-327B3DCBD6D7}"/>
              </a:ext>
            </a:extLst>
          </p:cNvPr>
          <p:cNvGrpSpPr/>
          <p:nvPr/>
        </p:nvGrpSpPr>
        <p:grpSpPr>
          <a:xfrm>
            <a:off x="1561937" y="2424106"/>
            <a:ext cx="2393899" cy="3758005"/>
            <a:chOff x="815042" y="2202180"/>
            <a:chExt cx="2393899" cy="3758005"/>
          </a:xfrm>
        </p:grpSpPr>
        <p:sp>
          <p:nvSpPr>
            <p:cNvPr id="39" name="Graphic 3" descr="Marker">
              <a:extLst>
                <a:ext uri="{FF2B5EF4-FFF2-40B4-BE49-F238E27FC236}">
                  <a16:creationId xmlns:a16="http://schemas.microsoft.com/office/drawing/2014/main" id="{CE7A4B79-1F3B-46C1-9AF4-E962C6BAAD87}"/>
                </a:ext>
              </a:extLst>
            </p:cNvPr>
            <p:cNvSpPr/>
            <p:nvPr/>
          </p:nvSpPr>
          <p:spPr>
            <a:xfrm>
              <a:off x="1026351" y="2202180"/>
              <a:ext cx="1930345" cy="3201548"/>
            </a:xfrm>
            <a:custGeom>
              <a:avLst/>
              <a:gdLst>
                <a:gd name="connsiteX0" fmla="*/ 1109255 w 2172773"/>
                <a:gd name="connsiteY0" fmla="*/ 1589834 h 3603624"/>
                <a:gd name="connsiteX1" fmla="*/ 632305 w 2172773"/>
                <a:gd name="connsiteY1" fmla="*/ 1112884 h 3603624"/>
                <a:gd name="connsiteX2" fmla="*/ 1109255 w 2172773"/>
                <a:gd name="connsiteY2" fmla="*/ 635934 h 3603624"/>
                <a:gd name="connsiteX3" fmla="*/ 1586205 w 2172773"/>
                <a:gd name="connsiteY3" fmla="*/ 1112884 h 3603624"/>
                <a:gd name="connsiteX4" fmla="*/ 1109255 w 2172773"/>
                <a:gd name="connsiteY4" fmla="*/ 1589834 h 3603624"/>
                <a:gd name="connsiteX5" fmla="*/ 1109255 w 2172773"/>
                <a:gd name="connsiteY5" fmla="*/ 0 h 3603624"/>
                <a:gd name="connsiteX6" fmla="*/ 192450 w 2172773"/>
                <a:gd name="connsiteY6" fmla="*/ 487549 h 3603624"/>
                <a:gd name="connsiteX7" fmla="*/ 75862 w 2172773"/>
                <a:gd name="connsiteY7" fmla="*/ 1520942 h 3603624"/>
                <a:gd name="connsiteX8" fmla="*/ 579310 w 2172773"/>
                <a:gd name="connsiteY8" fmla="*/ 2633826 h 3603624"/>
                <a:gd name="connsiteX9" fmla="*/ 1013865 w 2172773"/>
                <a:gd name="connsiteY9" fmla="*/ 3545331 h 3603624"/>
                <a:gd name="connsiteX10" fmla="*/ 1109255 w 2172773"/>
                <a:gd name="connsiteY10" fmla="*/ 3603625 h 3603624"/>
                <a:gd name="connsiteX11" fmla="*/ 1204645 w 2172773"/>
                <a:gd name="connsiteY11" fmla="*/ 3545331 h 3603624"/>
                <a:gd name="connsiteX12" fmla="*/ 1639200 w 2172773"/>
                <a:gd name="connsiteY12" fmla="*/ 2633826 h 3603624"/>
                <a:gd name="connsiteX13" fmla="*/ 2142647 w 2172773"/>
                <a:gd name="connsiteY13" fmla="*/ 1520942 h 3603624"/>
                <a:gd name="connsiteX14" fmla="*/ 2026060 w 2172773"/>
                <a:gd name="connsiteY14" fmla="*/ 487549 h 3603624"/>
                <a:gd name="connsiteX15" fmla="*/ 1109255 w 2172773"/>
                <a:gd name="connsiteY15" fmla="*/ 0 h 360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2773" h="3603624">
                  <a:moveTo>
                    <a:pt x="1109255" y="1589834"/>
                  </a:moveTo>
                  <a:cubicBezTo>
                    <a:pt x="844282" y="1589834"/>
                    <a:pt x="632305" y="1377857"/>
                    <a:pt x="632305" y="1112884"/>
                  </a:cubicBezTo>
                  <a:cubicBezTo>
                    <a:pt x="632305" y="847912"/>
                    <a:pt x="844282" y="635934"/>
                    <a:pt x="1109255" y="635934"/>
                  </a:cubicBezTo>
                  <a:cubicBezTo>
                    <a:pt x="1374227" y="635934"/>
                    <a:pt x="1586205" y="847912"/>
                    <a:pt x="1586205" y="1112884"/>
                  </a:cubicBezTo>
                  <a:cubicBezTo>
                    <a:pt x="1586205" y="1377857"/>
                    <a:pt x="1374227" y="1589834"/>
                    <a:pt x="1109255" y="1589834"/>
                  </a:cubicBezTo>
                  <a:close/>
                  <a:moveTo>
                    <a:pt x="1109255" y="0"/>
                  </a:moveTo>
                  <a:cubicBezTo>
                    <a:pt x="743593" y="0"/>
                    <a:pt x="399129" y="180181"/>
                    <a:pt x="192450" y="487549"/>
                  </a:cubicBezTo>
                  <a:cubicBezTo>
                    <a:pt x="-14228" y="789618"/>
                    <a:pt x="-56624" y="1176478"/>
                    <a:pt x="75862" y="1520942"/>
                  </a:cubicBezTo>
                  <a:lnTo>
                    <a:pt x="579310" y="2633826"/>
                  </a:lnTo>
                  <a:lnTo>
                    <a:pt x="1013865" y="3545331"/>
                  </a:lnTo>
                  <a:cubicBezTo>
                    <a:pt x="1029763" y="3582427"/>
                    <a:pt x="1066859" y="3603625"/>
                    <a:pt x="1109255" y="3603625"/>
                  </a:cubicBezTo>
                  <a:cubicBezTo>
                    <a:pt x="1151650" y="3603625"/>
                    <a:pt x="1188747" y="3582427"/>
                    <a:pt x="1204645" y="3545331"/>
                  </a:cubicBezTo>
                  <a:lnTo>
                    <a:pt x="1639200" y="2633826"/>
                  </a:lnTo>
                  <a:lnTo>
                    <a:pt x="2142647" y="1520942"/>
                  </a:lnTo>
                  <a:cubicBezTo>
                    <a:pt x="2275133" y="1176478"/>
                    <a:pt x="2232738" y="789618"/>
                    <a:pt x="2026060" y="487549"/>
                  </a:cubicBezTo>
                  <a:cubicBezTo>
                    <a:pt x="1819381" y="180181"/>
                    <a:pt x="1474917" y="0"/>
                    <a:pt x="1109255" y="0"/>
                  </a:cubicBezTo>
                  <a:close/>
                </a:path>
              </a:pathLst>
            </a:custGeom>
            <a:solidFill>
              <a:schemeClr val="accent2"/>
            </a:solidFill>
            <a:ln w="5298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83952D7-DABE-45A5-B5D5-972CD3951A04}"/>
                </a:ext>
              </a:extLst>
            </p:cNvPr>
            <p:cNvSpPr/>
            <p:nvPr/>
          </p:nvSpPr>
          <p:spPr>
            <a:xfrm>
              <a:off x="2012066" y="2202194"/>
              <a:ext cx="985263" cy="3201506"/>
            </a:xfrm>
            <a:custGeom>
              <a:avLst/>
              <a:gdLst>
                <a:gd name="connsiteX0" fmla="*/ 0 w 1109001"/>
                <a:gd name="connsiteY0" fmla="*/ 0 h 3603578"/>
                <a:gd name="connsiteX1" fmla="*/ 135649 w 1109001"/>
                <a:gd name="connsiteY1" fmla="*/ 8327 h 3603578"/>
                <a:gd name="connsiteX2" fmla="*/ 916552 w 1109001"/>
                <a:gd name="connsiteY2" fmla="*/ 487533 h 3603578"/>
                <a:gd name="connsiteX3" fmla="*/ 1033139 w 1109001"/>
                <a:gd name="connsiteY3" fmla="*/ 1520927 h 3603578"/>
                <a:gd name="connsiteX4" fmla="*/ 529692 w 1109001"/>
                <a:gd name="connsiteY4" fmla="*/ 2633811 h 3603578"/>
                <a:gd name="connsiteX5" fmla="*/ 95137 w 1109001"/>
                <a:gd name="connsiteY5" fmla="*/ 3545316 h 3603578"/>
                <a:gd name="connsiteX6" fmla="*/ 30301 w 1109001"/>
                <a:gd name="connsiteY6" fmla="*/ 3599718 h 3603578"/>
                <a:gd name="connsiteX7" fmla="*/ 0 w 1109001"/>
                <a:gd name="connsiteY7" fmla="*/ 3603578 h 3603578"/>
                <a:gd name="connsiteX8" fmla="*/ 0 w 1109001"/>
                <a:gd name="connsiteY8" fmla="*/ 1589793 h 3603578"/>
                <a:gd name="connsiteX9" fmla="*/ 96317 w 1109001"/>
                <a:gd name="connsiteY9" fmla="*/ 1580193 h 3603578"/>
                <a:gd name="connsiteX10" fmla="*/ 476697 w 1109001"/>
                <a:gd name="connsiteY10" fmla="*/ 1112868 h 3603578"/>
                <a:gd name="connsiteX11" fmla="*/ 96317 w 1109001"/>
                <a:gd name="connsiteY11" fmla="*/ 645544 h 3603578"/>
                <a:gd name="connsiteX12" fmla="*/ 0 w 1109001"/>
                <a:gd name="connsiteY12" fmla="*/ 635944 h 360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9001" h="3603578">
                  <a:moveTo>
                    <a:pt x="0" y="0"/>
                  </a:moveTo>
                  <a:lnTo>
                    <a:pt x="135649" y="8327"/>
                  </a:lnTo>
                  <a:cubicBezTo>
                    <a:pt x="449372" y="47017"/>
                    <a:pt x="735708" y="218586"/>
                    <a:pt x="916552" y="487533"/>
                  </a:cubicBezTo>
                  <a:cubicBezTo>
                    <a:pt x="1123230" y="789602"/>
                    <a:pt x="1165625" y="1176463"/>
                    <a:pt x="1033139" y="1520927"/>
                  </a:cubicBezTo>
                  <a:lnTo>
                    <a:pt x="529692" y="2633811"/>
                  </a:lnTo>
                  <a:lnTo>
                    <a:pt x="95137" y="3545316"/>
                  </a:lnTo>
                  <a:cubicBezTo>
                    <a:pt x="83213" y="3573138"/>
                    <a:pt x="59365" y="3592018"/>
                    <a:pt x="30301" y="3599718"/>
                  </a:cubicBezTo>
                  <a:lnTo>
                    <a:pt x="0" y="3603578"/>
                  </a:lnTo>
                  <a:lnTo>
                    <a:pt x="0" y="1589793"/>
                  </a:lnTo>
                  <a:lnTo>
                    <a:pt x="96317" y="1580193"/>
                  </a:lnTo>
                  <a:cubicBezTo>
                    <a:pt x="314401" y="1535996"/>
                    <a:pt x="476697" y="1344720"/>
                    <a:pt x="476697" y="1112868"/>
                  </a:cubicBezTo>
                  <a:cubicBezTo>
                    <a:pt x="476697" y="881018"/>
                    <a:pt x="314401" y="689741"/>
                    <a:pt x="96317" y="645544"/>
                  </a:cubicBezTo>
                  <a:lnTo>
                    <a:pt x="0" y="635944"/>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6D7C1763-5CD4-4A4A-AC02-7FF3B4DD1250}"/>
                </a:ext>
              </a:extLst>
            </p:cNvPr>
            <p:cNvSpPr/>
            <p:nvPr/>
          </p:nvSpPr>
          <p:spPr>
            <a:xfrm>
              <a:off x="1208083" y="2386985"/>
              <a:ext cx="1607819" cy="1607819"/>
            </a:xfrm>
            <a:custGeom>
              <a:avLst/>
              <a:gdLst>
                <a:gd name="connsiteX0" fmla="*/ 476951 w 953901"/>
                <a:gd name="connsiteY0" fmla="*/ 0 h 953901"/>
                <a:gd name="connsiteX1" fmla="*/ 953901 w 953901"/>
                <a:gd name="connsiteY1" fmla="*/ 476950 h 953901"/>
                <a:gd name="connsiteX2" fmla="*/ 476951 w 953901"/>
                <a:gd name="connsiteY2" fmla="*/ 953901 h 953901"/>
                <a:gd name="connsiteX3" fmla="*/ 0 w 953901"/>
                <a:gd name="connsiteY3" fmla="*/ 476950 h 953901"/>
                <a:gd name="connsiteX4" fmla="*/ 476951 w 953901"/>
                <a:gd name="connsiteY4" fmla="*/ 0 h 953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901" h="953901">
                  <a:moveTo>
                    <a:pt x="476951" y="0"/>
                  </a:moveTo>
                  <a:cubicBezTo>
                    <a:pt x="741923" y="0"/>
                    <a:pt x="953901" y="211978"/>
                    <a:pt x="953901" y="476950"/>
                  </a:cubicBezTo>
                  <a:cubicBezTo>
                    <a:pt x="953901" y="741924"/>
                    <a:pt x="741923" y="953901"/>
                    <a:pt x="476951" y="953901"/>
                  </a:cubicBezTo>
                  <a:cubicBezTo>
                    <a:pt x="211978" y="953901"/>
                    <a:pt x="0" y="741924"/>
                    <a:pt x="0" y="476950"/>
                  </a:cubicBezTo>
                  <a:cubicBezTo>
                    <a:pt x="0" y="211978"/>
                    <a:pt x="211978" y="0"/>
                    <a:pt x="476951"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CFDA6ED-2D27-449B-8107-726A0DF92152}"/>
                </a:ext>
              </a:extLst>
            </p:cNvPr>
            <p:cNvSpPr/>
            <p:nvPr/>
          </p:nvSpPr>
          <p:spPr>
            <a:xfrm>
              <a:off x="1283706" y="2462534"/>
              <a:ext cx="1456719" cy="1456719"/>
            </a:xfrm>
            <a:custGeom>
              <a:avLst/>
              <a:gdLst>
                <a:gd name="connsiteX0" fmla="*/ 476951 w 953901"/>
                <a:gd name="connsiteY0" fmla="*/ 0 h 953901"/>
                <a:gd name="connsiteX1" fmla="*/ 953901 w 953901"/>
                <a:gd name="connsiteY1" fmla="*/ 476950 h 953901"/>
                <a:gd name="connsiteX2" fmla="*/ 476951 w 953901"/>
                <a:gd name="connsiteY2" fmla="*/ 953901 h 953901"/>
                <a:gd name="connsiteX3" fmla="*/ 0 w 953901"/>
                <a:gd name="connsiteY3" fmla="*/ 476950 h 953901"/>
                <a:gd name="connsiteX4" fmla="*/ 476951 w 953901"/>
                <a:gd name="connsiteY4" fmla="*/ 0 h 953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901" h="953901">
                  <a:moveTo>
                    <a:pt x="476951" y="0"/>
                  </a:moveTo>
                  <a:cubicBezTo>
                    <a:pt x="741923" y="0"/>
                    <a:pt x="953901" y="211978"/>
                    <a:pt x="953901" y="476950"/>
                  </a:cubicBezTo>
                  <a:cubicBezTo>
                    <a:pt x="953901" y="741924"/>
                    <a:pt x="741923" y="953901"/>
                    <a:pt x="476951" y="953901"/>
                  </a:cubicBezTo>
                  <a:cubicBezTo>
                    <a:pt x="211978" y="953901"/>
                    <a:pt x="0" y="741924"/>
                    <a:pt x="0" y="476950"/>
                  </a:cubicBezTo>
                  <a:cubicBezTo>
                    <a:pt x="0" y="211978"/>
                    <a:pt x="211978" y="0"/>
                    <a:pt x="4769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lumMod val="75000"/>
                      <a:lumOff val="25000"/>
                    </a:schemeClr>
                  </a:solidFill>
                </a:rPr>
                <a:t>5</a:t>
              </a:r>
              <a:r>
                <a:rPr lang="en-US" sz="4400" b="1" dirty="0">
                  <a:solidFill>
                    <a:schemeClr val="bg2">
                      <a:lumMod val="75000"/>
                    </a:schemeClr>
                  </a:solidFill>
                </a:rPr>
                <a:t>x</a:t>
              </a:r>
              <a:r>
                <a:rPr lang="en-US" sz="4400" b="1" dirty="0">
                  <a:solidFill>
                    <a:schemeClr val="tx1">
                      <a:lumMod val="75000"/>
                      <a:lumOff val="25000"/>
                    </a:schemeClr>
                  </a:solidFill>
                </a:rPr>
                <a:t>   </a:t>
              </a:r>
              <a:r>
                <a:rPr lang="en-US" sz="1600" b="1" dirty="0">
                  <a:solidFill>
                    <a:schemeClr val="tx1">
                      <a:lumMod val="75000"/>
                      <a:lumOff val="25000"/>
                    </a:schemeClr>
                  </a:solidFill>
                </a:rPr>
                <a:t>as likely </a:t>
              </a:r>
              <a:endParaRPr lang="en-US" sz="1600" b="1" dirty="0">
                <a:solidFill>
                  <a:schemeClr val="bg2">
                    <a:lumMod val="75000"/>
                  </a:schemeClr>
                </a:solidFill>
              </a:endParaRPr>
            </a:p>
          </p:txBody>
        </p:sp>
        <p:sp>
          <p:nvSpPr>
            <p:cNvPr id="73" name="Oval 72">
              <a:extLst>
                <a:ext uri="{FF2B5EF4-FFF2-40B4-BE49-F238E27FC236}">
                  <a16:creationId xmlns:a16="http://schemas.microsoft.com/office/drawing/2014/main" id="{D4FC77CC-4CF7-485B-9F8B-0D3522E63156}"/>
                </a:ext>
              </a:extLst>
            </p:cNvPr>
            <p:cNvSpPr/>
            <p:nvPr/>
          </p:nvSpPr>
          <p:spPr>
            <a:xfrm>
              <a:off x="815042" y="5521534"/>
              <a:ext cx="2393899" cy="438651"/>
            </a:xfrm>
            <a:prstGeom prst="ellipse">
              <a:avLst/>
            </a:prstGeom>
            <a:gradFill flip="none" rotWithShape="1">
              <a:gsLst>
                <a:gs pos="100000">
                  <a:schemeClr val="bg1">
                    <a:alpha val="0"/>
                  </a:schemeClr>
                </a:gs>
                <a:gs pos="0">
                  <a:schemeClr val="tx1">
                    <a:alpha val="35000"/>
                  </a:schemeClr>
                </a:gs>
                <a:gs pos="23000">
                  <a:schemeClr val="tx1">
                    <a:lumMod val="85000"/>
                    <a:lumOff val="15000"/>
                    <a:alpha val="3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1D7B8885-E44B-4A31-881D-2FFEF53C2B64}"/>
              </a:ext>
            </a:extLst>
          </p:cNvPr>
          <p:cNvGrpSpPr/>
          <p:nvPr/>
        </p:nvGrpSpPr>
        <p:grpSpPr>
          <a:xfrm>
            <a:off x="5156708" y="2424106"/>
            <a:ext cx="2393899" cy="3758005"/>
            <a:chOff x="3537714" y="2202180"/>
            <a:chExt cx="2393899" cy="3758005"/>
          </a:xfrm>
        </p:grpSpPr>
        <p:sp>
          <p:nvSpPr>
            <p:cNvPr id="75" name="Graphic 3" descr="Marker">
              <a:extLst>
                <a:ext uri="{FF2B5EF4-FFF2-40B4-BE49-F238E27FC236}">
                  <a16:creationId xmlns:a16="http://schemas.microsoft.com/office/drawing/2014/main" id="{E595C12B-C9A8-48F8-AB3A-757D95B4D34A}"/>
                </a:ext>
              </a:extLst>
            </p:cNvPr>
            <p:cNvSpPr/>
            <p:nvPr/>
          </p:nvSpPr>
          <p:spPr>
            <a:xfrm>
              <a:off x="3749023" y="2202180"/>
              <a:ext cx="1930345" cy="3201548"/>
            </a:xfrm>
            <a:custGeom>
              <a:avLst/>
              <a:gdLst>
                <a:gd name="connsiteX0" fmla="*/ 1109255 w 2172773"/>
                <a:gd name="connsiteY0" fmla="*/ 1589834 h 3603624"/>
                <a:gd name="connsiteX1" fmla="*/ 632305 w 2172773"/>
                <a:gd name="connsiteY1" fmla="*/ 1112884 h 3603624"/>
                <a:gd name="connsiteX2" fmla="*/ 1109255 w 2172773"/>
                <a:gd name="connsiteY2" fmla="*/ 635934 h 3603624"/>
                <a:gd name="connsiteX3" fmla="*/ 1586205 w 2172773"/>
                <a:gd name="connsiteY3" fmla="*/ 1112884 h 3603624"/>
                <a:gd name="connsiteX4" fmla="*/ 1109255 w 2172773"/>
                <a:gd name="connsiteY4" fmla="*/ 1589834 h 3603624"/>
                <a:gd name="connsiteX5" fmla="*/ 1109255 w 2172773"/>
                <a:gd name="connsiteY5" fmla="*/ 0 h 3603624"/>
                <a:gd name="connsiteX6" fmla="*/ 192450 w 2172773"/>
                <a:gd name="connsiteY6" fmla="*/ 487549 h 3603624"/>
                <a:gd name="connsiteX7" fmla="*/ 75862 w 2172773"/>
                <a:gd name="connsiteY7" fmla="*/ 1520942 h 3603624"/>
                <a:gd name="connsiteX8" fmla="*/ 579310 w 2172773"/>
                <a:gd name="connsiteY8" fmla="*/ 2633826 h 3603624"/>
                <a:gd name="connsiteX9" fmla="*/ 1013865 w 2172773"/>
                <a:gd name="connsiteY9" fmla="*/ 3545331 h 3603624"/>
                <a:gd name="connsiteX10" fmla="*/ 1109255 w 2172773"/>
                <a:gd name="connsiteY10" fmla="*/ 3603625 h 3603624"/>
                <a:gd name="connsiteX11" fmla="*/ 1204645 w 2172773"/>
                <a:gd name="connsiteY11" fmla="*/ 3545331 h 3603624"/>
                <a:gd name="connsiteX12" fmla="*/ 1639200 w 2172773"/>
                <a:gd name="connsiteY12" fmla="*/ 2633826 h 3603624"/>
                <a:gd name="connsiteX13" fmla="*/ 2142647 w 2172773"/>
                <a:gd name="connsiteY13" fmla="*/ 1520942 h 3603624"/>
                <a:gd name="connsiteX14" fmla="*/ 2026060 w 2172773"/>
                <a:gd name="connsiteY14" fmla="*/ 487549 h 3603624"/>
                <a:gd name="connsiteX15" fmla="*/ 1109255 w 2172773"/>
                <a:gd name="connsiteY15" fmla="*/ 0 h 360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2773" h="3603624">
                  <a:moveTo>
                    <a:pt x="1109255" y="1589834"/>
                  </a:moveTo>
                  <a:cubicBezTo>
                    <a:pt x="844282" y="1589834"/>
                    <a:pt x="632305" y="1377857"/>
                    <a:pt x="632305" y="1112884"/>
                  </a:cubicBezTo>
                  <a:cubicBezTo>
                    <a:pt x="632305" y="847912"/>
                    <a:pt x="844282" y="635934"/>
                    <a:pt x="1109255" y="635934"/>
                  </a:cubicBezTo>
                  <a:cubicBezTo>
                    <a:pt x="1374227" y="635934"/>
                    <a:pt x="1586205" y="847912"/>
                    <a:pt x="1586205" y="1112884"/>
                  </a:cubicBezTo>
                  <a:cubicBezTo>
                    <a:pt x="1586205" y="1377857"/>
                    <a:pt x="1374227" y="1589834"/>
                    <a:pt x="1109255" y="1589834"/>
                  </a:cubicBezTo>
                  <a:close/>
                  <a:moveTo>
                    <a:pt x="1109255" y="0"/>
                  </a:moveTo>
                  <a:cubicBezTo>
                    <a:pt x="743593" y="0"/>
                    <a:pt x="399129" y="180181"/>
                    <a:pt x="192450" y="487549"/>
                  </a:cubicBezTo>
                  <a:cubicBezTo>
                    <a:pt x="-14228" y="789618"/>
                    <a:pt x="-56624" y="1176478"/>
                    <a:pt x="75862" y="1520942"/>
                  </a:cubicBezTo>
                  <a:lnTo>
                    <a:pt x="579310" y="2633826"/>
                  </a:lnTo>
                  <a:lnTo>
                    <a:pt x="1013865" y="3545331"/>
                  </a:lnTo>
                  <a:cubicBezTo>
                    <a:pt x="1029763" y="3582427"/>
                    <a:pt x="1066859" y="3603625"/>
                    <a:pt x="1109255" y="3603625"/>
                  </a:cubicBezTo>
                  <a:cubicBezTo>
                    <a:pt x="1151650" y="3603625"/>
                    <a:pt x="1188747" y="3582427"/>
                    <a:pt x="1204645" y="3545331"/>
                  </a:cubicBezTo>
                  <a:lnTo>
                    <a:pt x="1639200" y="2633826"/>
                  </a:lnTo>
                  <a:lnTo>
                    <a:pt x="2142647" y="1520942"/>
                  </a:lnTo>
                  <a:cubicBezTo>
                    <a:pt x="2275133" y="1176478"/>
                    <a:pt x="2232738" y="789618"/>
                    <a:pt x="2026060" y="487549"/>
                  </a:cubicBezTo>
                  <a:cubicBezTo>
                    <a:pt x="1819381" y="180181"/>
                    <a:pt x="1474917" y="0"/>
                    <a:pt x="1109255" y="0"/>
                  </a:cubicBezTo>
                  <a:close/>
                </a:path>
              </a:pathLst>
            </a:custGeom>
            <a:solidFill>
              <a:schemeClr val="accent3"/>
            </a:solidFill>
            <a:ln w="52983"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3D03B6C-405A-4EA3-AEFF-88C15531C5B1}"/>
                </a:ext>
              </a:extLst>
            </p:cNvPr>
            <p:cNvSpPr/>
            <p:nvPr/>
          </p:nvSpPr>
          <p:spPr>
            <a:xfrm>
              <a:off x="4734738" y="2202194"/>
              <a:ext cx="985263" cy="3201506"/>
            </a:xfrm>
            <a:custGeom>
              <a:avLst/>
              <a:gdLst>
                <a:gd name="connsiteX0" fmla="*/ 0 w 1109001"/>
                <a:gd name="connsiteY0" fmla="*/ 0 h 3603578"/>
                <a:gd name="connsiteX1" fmla="*/ 135649 w 1109001"/>
                <a:gd name="connsiteY1" fmla="*/ 8327 h 3603578"/>
                <a:gd name="connsiteX2" fmla="*/ 916552 w 1109001"/>
                <a:gd name="connsiteY2" fmla="*/ 487533 h 3603578"/>
                <a:gd name="connsiteX3" fmla="*/ 1033139 w 1109001"/>
                <a:gd name="connsiteY3" fmla="*/ 1520927 h 3603578"/>
                <a:gd name="connsiteX4" fmla="*/ 529692 w 1109001"/>
                <a:gd name="connsiteY4" fmla="*/ 2633811 h 3603578"/>
                <a:gd name="connsiteX5" fmla="*/ 95137 w 1109001"/>
                <a:gd name="connsiteY5" fmla="*/ 3545316 h 3603578"/>
                <a:gd name="connsiteX6" fmla="*/ 30301 w 1109001"/>
                <a:gd name="connsiteY6" fmla="*/ 3599718 h 3603578"/>
                <a:gd name="connsiteX7" fmla="*/ 0 w 1109001"/>
                <a:gd name="connsiteY7" fmla="*/ 3603578 h 3603578"/>
                <a:gd name="connsiteX8" fmla="*/ 0 w 1109001"/>
                <a:gd name="connsiteY8" fmla="*/ 1589793 h 3603578"/>
                <a:gd name="connsiteX9" fmla="*/ 96317 w 1109001"/>
                <a:gd name="connsiteY9" fmla="*/ 1580193 h 3603578"/>
                <a:gd name="connsiteX10" fmla="*/ 476697 w 1109001"/>
                <a:gd name="connsiteY10" fmla="*/ 1112868 h 3603578"/>
                <a:gd name="connsiteX11" fmla="*/ 96317 w 1109001"/>
                <a:gd name="connsiteY11" fmla="*/ 645544 h 3603578"/>
                <a:gd name="connsiteX12" fmla="*/ 0 w 1109001"/>
                <a:gd name="connsiteY12" fmla="*/ 635944 h 360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9001" h="3603578">
                  <a:moveTo>
                    <a:pt x="0" y="0"/>
                  </a:moveTo>
                  <a:lnTo>
                    <a:pt x="135649" y="8327"/>
                  </a:lnTo>
                  <a:cubicBezTo>
                    <a:pt x="449372" y="47017"/>
                    <a:pt x="735708" y="218586"/>
                    <a:pt x="916552" y="487533"/>
                  </a:cubicBezTo>
                  <a:cubicBezTo>
                    <a:pt x="1123230" y="789602"/>
                    <a:pt x="1165625" y="1176463"/>
                    <a:pt x="1033139" y="1520927"/>
                  </a:cubicBezTo>
                  <a:lnTo>
                    <a:pt x="529692" y="2633811"/>
                  </a:lnTo>
                  <a:lnTo>
                    <a:pt x="95137" y="3545316"/>
                  </a:lnTo>
                  <a:cubicBezTo>
                    <a:pt x="83213" y="3573138"/>
                    <a:pt x="59365" y="3592018"/>
                    <a:pt x="30301" y="3599718"/>
                  </a:cubicBezTo>
                  <a:lnTo>
                    <a:pt x="0" y="3603578"/>
                  </a:lnTo>
                  <a:lnTo>
                    <a:pt x="0" y="1589793"/>
                  </a:lnTo>
                  <a:lnTo>
                    <a:pt x="96317" y="1580193"/>
                  </a:lnTo>
                  <a:cubicBezTo>
                    <a:pt x="314401" y="1535996"/>
                    <a:pt x="476697" y="1344720"/>
                    <a:pt x="476697" y="1112868"/>
                  </a:cubicBezTo>
                  <a:cubicBezTo>
                    <a:pt x="476697" y="881018"/>
                    <a:pt x="314401" y="689741"/>
                    <a:pt x="96317" y="645544"/>
                  </a:cubicBezTo>
                  <a:lnTo>
                    <a:pt x="0" y="635944"/>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Shape 76">
              <a:extLst>
                <a:ext uri="{FF2B5EF4-FFF2-40B4-BE49-F238E27FC236}">
                  <a16:creationId xmlns:a16="http://schemas.microsoft.com/office/drawing/2014/main" id="{03AAA65B-9D4B-45CF-9DE5-B3414BD44777}"/>
                </a:ext>
              </a:extLst>
            </p:cNvPr>
            <p:cNvSpPr/>
            <p:nvPr/>
          </p:nvSpPr>
          <p:spPr>
            <a:xfrm>
              <a:off x="3930755" y="2386985"/>
              <a:ext cx="1607819" cy="1607819"/>
            </a:xfrm>
            <a:custGeom>
              <a:avLst/>
              <a:gdLst>
                <a:gd name="connsiteX0" fmla="*/ 476951 w 953901"/>
                <a:gd name="connsiteY0" fmla="*/ 0 h 953901"/>
                <a:gd name="connsiteX1" fmla="*/ 953901 w 953901"/>
                <a:gd name="connsiteY1" fmla="*/ 476950 h 953901"/>
                <a:gd name="connsiteX2" fmla="*/ 476951 w 953901"/>
                <a:gd name="connsiteY2" fmla="*/ 953901 h 953901"/>
                <a:gd name="connsiteX3" fmla="*/ 0 w 953901"/>
                <a:gd name="connsiteY3" fmla="*/ 476950 h 953901"/>
                <a:gd name="connsiteX4" fmla="*/ 476951 w 953901"/>
                <a:gd name="connsiteY4" fmla="*/ 0 h 953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901" h="953901">
                  <a:moveTo>
                    <a:pt x="476951" y="0"/>
                  </a:moveTo>
                  <a:cubicBezTo>
                    <a:pt x="741923" y="0"/>
                    <a:pt x="953901" y="211978"/>
                    <a:pt x="953901" y="476950"/>
                  </a:cubicBezTo>
                  <a:cubicBezTo>
                    <a:pt x="953901" y="741924"/>
                    <a:pt x="741923" y="953901"/>
                    <a:pt x="476951" y="953901"/>
                  </a:cubicBezTo>
                  <a:cubicBezTo>
                    <a:pt x="211978" y="953901"/>
                    <a:pt x="0" y="741924"/>
                    <a:pt x="0" y="476950"/>
                  </a:cubicBezTo>
                  <a:cubicBezTo>
                    <a:pt x="0" y="211978"/>
                    <a:pt x="211978" y="0"/>
                    <a:pt x="476951"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1EFB6508-15FF-41E2-9E7D-1832B8D12E34}"/>
                </a:ext>
              </a:extLst>
            </p:cNvPr>
            <p:cNvSpPr/>
            <p:nvPr/>
          </p:nvSpPr>
          <p:spPr>
            <a:xfrm>
              <a:off x="4006378" y="2462534"/>
              <a:ext cx="1467637" cy="1456719"/>
            </a:xfrm>
            <a:custGeom>
              <a:avLst/>
              <a:gdLst>
                <a:gd name="connsiteX0" fmla="*/ 476951 w 953901"/>
                <a:gd name="connsiteY0" fmla="*/ 0 h 953901"/>
                <a:gd name="connsiteX1" fmla="*/ 953901 w 953901"/>
                <a:gd name="connsiteY1" fmla="*/ 476950 h 953901"/>
                <a:gd name="connsiteX2" fmla="*/ 476951 w 953901"/>
                <a:gd name="connsiteY2" fmla="*/ 953901 h 953901"/>
                <a:gd name="connsiteX3" fmla="*/ 0 w 953901"/>
                <a:gd name="connsiteY3" fmla="*/ 476950 h 953901"/>
                <a:gd name="connsiteX4" fmla="*/ 476951 w 953901"/>
                <a:gd name="connsiteY4" fmla="*/ 0 h 953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901" h="953901">
                  <a:moveTo>
                    <a:pt x="476951" y="0"/>
                  </a:moveTo>
                  <a:cubicBezTo>
                    <a:pt x="741923" y="0"/>
                    <a:pt x="953901" y="211978"/>
                    <a:pt x="953901" y="476950"/>
                  </a:cubicBezTo>
                  <a:cubicBezTo>
                    <a:pt x="953901" y="741924"/>
                    <a:pt x="741923" y="953901"/>
                    <a:pt x="476951" y="953901"/>
                  </a:cubicBezTo>
                  <a:cubicBezTo>
                    <a:pt x="211978" y="953901"/>
                    <a:pt x="0" y="741924"/>
                    <a:pt x="0" y="476950"/>
                  </a:cubicBezTo>
                  <a:cubicBezTo>
                    <a:pt x="0" y="211978"/>
                    <a:pt x="211978" y="0"/>
                    <a:pt x="4769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b="1" dirty="0">
                  <a:solidFill>
                    <a:schemeClr val="tx1">
                      <a:lumMod val="75000"/>
                      <a:lumOff val="25000"/>
                    </a:schemeClr>
                  </a:solidFill>
                </a:rPr>
                <a:t>73</a:t>
              </a:r>
              <a:r>
                <a:rPr lang="en-US" sz="4400" b="1" dirty="0">
                  <a:solidFill>
                    <a:schemeClr val="bg2">
                      <a:lumMod val="75000"/>
                    </a:schemeClr>
                  </a:solidFill>
                </a:rPr>
                <a:t>%</a:t>
              </a:r>
            </a:p>
            <a:p>
              <a:pPr algn="ctr"/>
              <a:r>
                <a:rPr lang="en-US" sz="1600" b="1" dirty="0">
                  <a:solidFill>
                    <a:schemeClr val="tx1">
                      <a:lumMod val="75000"/>
                      <a:lumOff val="25000"/>
                    </a:schemeClr>
                  </a:solidFill>
                </a:rPr>
                <a:t>all incidents</a:t>
              </a:r>
            </a:p>
          </p:txBody>
        </p:sp>
        <p:sp>
          <p:nvSpPr>
            <p:cNvPr id="79" name="Oval 78">
              <a:extLst>
                <a:ext uri="{FF2B5EF4-FFF2-40B4-BE49-F238E27FC236}">
                  <a16:creationId xmlns:a16="http://schemas.microsoft.com/office/drawing/2014/main" id="{E6EDDE67-4C35-4B14-ABFD-1974ECC34424}"/>
                </a:ext>
              </a:extLst>
            </p:cNvPr>
            <p:cNvSpPr/>
            <p:nvPr/>
          </p:nvSpPr>
          <p:spPr>
            <a:xfrm>
              <a:off x="3537714" y="5521534"/>
              <a:ext cx="2393899" cy="438651"/>
            </a:xfrm>
            <a:prstGeom prst="ellipse">
              <a:avLst/>
            </a:prstGeom>
            <a:gradFill flip="none" rotWithShape="1">
              <a:gsLst>
                <a:gs pos="100000">
                  <a:schemeClr val="bg1">
                    <a:alpha val="0"/>
                  </a:schemeClr>
                </a:gs>
                <a:gs pos="0">
                  <a:schemeClr val="tx1">
                    <a:alpha val="35000"/>
                  </a:schemeClr>
                </a:gs>
                <a:gs pos="23000">
                  <a:schemeClr val="tx1">
                    <a:lumMod val="85000"/>
                    <a:lumOff val="15000"/>
                    <a:alpha val="3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68CC40B1-DBAC-4AE5-B7EE-C91E9751A8BF}"/>
              </a:ext>
            </a:extLst>
          </p:cNvPr>
          <p:cNvGrpSpPr/>
          <p:nvPr/>
        </p:nvGrpSpPr>
        <p:grpSpPr>
          <a:xfrm>
            <a:off x="8756284" y="2424134"/>
            <a:ext cx="2393899" cy="3758005"/>
            <a:chOff x="6260386" y="2202180"/>
            <a:chExt cx="2393899" cy="3758005"/>
          </a:xfrm>
        </p:grpSpPr>
        <p:sp>
          <p:nvSpPr>
            <p:cNvPr id="81" name="Graphic 3" descr="Marker">
              <a:extLst>
                <a:ext uri="{FF2B5EF4-FFF2-40B4-BE49-F238E27FC236}">
                  <a16:creationId xmlns:a16="http://schemas.microsoft.com/office/drawing/2014/main" id="{69EF82F8-B462-4357-B76E-458D67C2538A}"/>
                </a:ext>
              </a:extLst>
            </p:cNvPr>
            <p:cNvSpPr/>
            <p:nvPr/>
          </p:nvSpPr>
          <p:spPr>
            <a:xfrm>
              <a:off x="6471695" y="2202180"/>
              <a:ext cx="1930345" cy="3201548"/>
            </a:xfrm>
            <a:custGeom>
              <a:avLst/>
              <a:gdLst>
                <a:gd name="connsiteX0" fmla="*/ 1109255 w 2172773"/>
                <a:gd name="connsiteY0" fmla="*/ 1589834 h 3603624"/>
                <a:gd name="connsiteX1" fmla="*/ 632305 w 2172773"/>
                <a:gd name="connsiteY1" fmla="*/ 1112884 h 3603624"/>
                <a:gd name="connsiteX2" fmla="*/ 1109255 w 2172773"/>
                <a:gd name="connsiteY2" fmla="*/ 635934 h 3603624"/>
                <a:gd name="connsiteX3" fmla="*/ 1586205 w 2172773"/>
                <a:gd name="connsiteY3" fmla="*/ 1112884 h 3603624"/>
                <a:gd name="connsiteX4" fmla="*/ 1109255 w 2172773"/>
                <a:gd name="connsiteY4" fmla="*/ 1589834 h 3603624"/>
                <a:gd name="connsiteX5" fmla="*/ 1109255 w 2172773"/>
                <a:gd name="connsiteY5" fmla="*/ 0 h 3603624"/>
                <a:gd name="connsiteX6" fmla="*/ 192450 w 2172773"/>
                <a:gd name="connsiteY6" fmla="*/ 487549 h 3603624"/>
                <a:gd name="connsiteX7" fmla="*/ 75862 w 2172773"/>
                <a:gd name="connsiteY7" fmla="*/ 1520942 h 3603624"/>
                <a:gd name="connsiteX8" fmla="*/ 579310 w 2172773"/>
                <a:gd name="connsiteY8" fmla="*/ 2633826 h 3603624"/>
                <a:gd name="connsiteX9" fmla="*/ 1013865 w 2172773"/>
                <a:gd name="connsiteY9" fmla="*/ 3545331 h 3603624"/>
                <a:gd name="connsiteX10" fmla="*/ 1109255 w 2172773"/>
                <a:gd name="connsiteY10" fmla="*/ 3603625 h 3603624"/>
                <a:gd name="connsiteX11" fmla="*/ 1204645 w 2172773"/>
                <a:gd name="connsiteY11" fmla="*/ 3545331 h 3603624"/>
                <a:gd name="connsiteX12" fmla="*/ 1639200 w 2172773"/>
                <a:gd name="connsiteY12" fmla="*/ 2633826 h 3603624"/>
                <a:gd name="connsiteX13" fmla="*/ 2142647 w 2172773"/>
                <a:gd name="connsiteY13" fmla="*/ 1520942 h 3603624"/>
                <a:gd name="connsiteX14" fmla="*/ 2026060 w 2172773"/>
                <a:gd name="connsiteY14" fmla="*/ 487549 h 3603624"/>
                <a:gd name="connsiteX15" fmla="*/ 1109255 w 2172773"/>
                <a:gd name="connsiteY15" fmla="*/ 0 h 360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2773" h="3603624">
                  <a:moveTo>
                    <a:pt x="1109255" y="1589834"/>
                  </a:moveTo>
                  <a:cubicBezTo>
                    <a:pt x="844282" y="1589834"/>
                    <a:pt x="632305" y="1377857"/>
                    <a:pt x="632305" y="1112884"/>
                  </a:cubicBezTo>
                  <a:cubicBezTo>
                    <a:pt x="632305" y="847912"/>
                    <a:pt x="844282" y="635934"/>
                    <a:pt x="1109255" y="635934"/>
                  </a:cubicBezTo>
                  <a:cubicBezTo>
                    <a:pt x="1374227" y="635934"/>
                    <a:pt x="1586205" y="847912"/>
                    <a:pt x="1586205" y="1112884"/>
                  </a:cubicBezTo>
                  <a:cubicBezTo>
                    <a:pt x="1586205" y="1377857"/>
                    <a:pt x="1374227" y="1589834"/>
                    <a:pt x="1109255" y="1589834"/>
                  </a:cubicBezTo>
                  <a:close/>
                  <a:moveTo>
                    <a:pt x="1109255" y="0"/>
                  </a:moveTo>
                  <a:cubicBezTo>
                    <a:pt x="743593" y="0"/>
                    <a:pt x="399129" y="180181"/>
                    <a:pt x="192450" y="487549"/>
                  </a:cubicBezTo>
                  <a:cubicBezTo>
                    <a:pt x="-14228" y="789618"/>
                    <a:pt x="-56624" y="1176478"/>
                    <a:pt x="75862" y="1520942"/>
                  </a:cubicBezTo>
                  <a:lnTo>
                    <a:pt x="579310" y="2633826"/>
                  </a:lnTo>
                  <a:lnTo>
                    <a:pt x="1013865" y="3545331"/>
                  </a:lnTo>
                  <a:cubicBezTo>
                    <a:pt x="1029763" y="3582427"/>
                    <a:pt x="1066859" y="3603625"/>
                    <a:pt x="1109255" y="3603625"/>
                  </a:cubicBezTo>
                  <a:cubicBezTo>
                    <a:pt x="1151650" y="3603625"/>
                    <a:pt x="1188747" y="3582427"/>
                    <a:pt x="1204645" y="3545331"/>
                  </a:cubicBezTo>
                  <a:lnTo>
                    <a:pt x="1639200" y="2633826"/>
                  </a:lnTo>
                  <a:lnTo>
                    <a:pt x="2142647" y="1520942"/>
                  </a:lnTo>
                  <a:cubicBezTo>
                    <a:pt x="2275133" y="1176478"/>
                    <a:pt x="2232738" y="789618"/>
                    <a:pt x="2026060" y="487549"/>
                  </a:cubicBezTo>
                  <a:cubicBezTo>
                    <a:pt x="1819381" y="180181"/>
                    <a:pt x="1474917" y="0"/>
                    <a:pt x="1109255" y="0"/>
                  </a:cubicBezTo>
                  <a:close/>
                </a:path>
              </a:pathLst>
            </a:custGeom>
            <a:solidFill>
              <a:schemeClr val="accent5"/>
            </a:solidFill>
            <a:ln w="52983"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C728649-0054-4915-A413-91417495921E}"/>
                </a:ext>
              </a:extLst>
            </p:cNvPr>
            <p:cNvSpPr/>
            <p:nvPr/>
          </p:nvSpPr>
          <p:spPr>
            <a:xfrm>
              <a:off x="7457410" y="2202194"/>
              <a:ext cx="985263" cy="3201506"/>
            </a:xfrm>
            <a:custGeom>
              <a:avLst/>
              <a:gdLst>
                <a:gd name="connsiteX0" fmla="*/ 0 w 1109001"/>
                <a:gd name="connsiteY0" fmla="*/ 0 h 3603578"/>
                <a:gd name="connsiteX1" fmla="*/ 135649 w 1109001"/>
                <a:gd name="connsiteY1" fmla="*/ 8327 h 3603578"/>
                <a:gd name="connsiteX2" fmla="*/ 916552 w 1109001"/>
                <a:gd name="connsiteY2" fmla="*/ 487533 h 3603578"/>
                <a:gd name="connsiteX3" fmla="*/ 1033139 w 1109001"/>
                <a:gd name="connsiteY3" fmla="*/ 1520927 h 3603578"/>
                <a:gd name="connsiteX4" fmla="*/ 529692 w 1109001"/>
                <a:gd name="connsiteY4" fmla="*/ 2633811 h 3603578"/>
                <a:gd name="connsiteX5" fmla="*/ 95137 w 1109001"/>
                <a:gd name="connsiteY5" fmla="*/ 3545316 h 3603578"/>
                <a:gd name="connsiteX6" fmla="*/ 30301 w 1109001"/>
                <a:gd name="connsiteY6" fmla="*/ 3599718 h 3603578"/>
                <a:gd name="connsiteX7" fmla="*/ 0 w 1109001"/>
                <a:gd name="connsiteY7" fmla="*/ 3603578 h 3603578"/>
                <a:gd name="connsiteX8" fmla="*/ 0 w 1109001"/>
                <a:gd name="connsiteY8" fmla="*/ 1589793 h 3603578"/>
                <a:gd name="connsiteX9" fmla="*/ 96317 w 1109001"/>
                <a:gd name="connsiteY9" fmla="*/ 1580193 h 3603578"/>
                <a:gd name="connsiteX10" fmla="*/ 476697 w 1109001"/>
                <a:gd name="connsiteY10" fmla="*/ 1112868 h 3603578"/>
                <a:gd name="connsiteX11" fmla="*/ 96317 w 1109001"/>
                <a:gd name="connsiteY11" fmla="*/ 645544 h 3603578"/>
                <a:gd name="connsiteX12" fmla="*/ 0 w 1109001"/>
                <a:gd name="connsiteY12" fmla="*/ 635944 h 360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9001" h="3603578">
                  <a:moveTo>
                    <a:pt x="0" y="0"/>
                  </a:moveTo>
                  <a:lnTo>
                    <a:pt x="135649" y="8327"/>
                  </a:lnTo>
                  <a:cubicBezTo>
                    <a:pt x="449372" y="47017"/>
                    <a:pt x="735708" y="218586"/>
                    <a:pt x="916552" y="487533"/>
                  </a:cubicBezTo>
                  <a:cubicBezTo>
                    <a:pt x="1123230" y="789602"/>
                    <a:pt x="1165625" y="1176463"/>
                    <a:pt x="1033139" y="1520927"/>
                  </a:cubicBezTo>
                  <a:lnTo>
                    <a:pt x="529692" y="2633811"/>
                  </a:lnTo>
                  <a:lnTo>
                    <a:pt x="95137" y="3545316"/>
                  </a:lnTo>
                  <a:cubicBezTo>
                    <a:pt x="83213" y="3573138"/>
                    <a:pt x="59365" y="3592018"/>
                    <a:pt x="30301" y="3599718"/>
                  </a:cubicBezTo>
                  <a:lnTo>
                    <a:pt x="0" y="3603578"/>
                  </a:lnTo>
                  <a:lnTo>
                    <a:pt x="0" y="1589793"/>
                  </a:lnTo>
                  <a:lnTo>
                    <a:pt x="96317" y="1580193"/>
                  </a:lnTo>
                  <a:cubicBezTo>
                    <a:pt x="314401" y="1535996"/>
                    <a:pt x="476697" y="1344720"/>
                    <a:pt x="476697" y="1112868"/>
                  </a:cubicBezTo>
                  <a:cubicBezTo>
                    <a:pt x="476697" y="881018"/>
                    <a:pt x="314401" y="689741"/>
                    <a:pt x="96317" y="645544"/>
                  </a:cubicBezTo>
                  <a:lnTo>
                    <a:pt x="0" y="635944"/>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82D6BA45-E597-4169-BF00-2879B7DE15E4}"/>
                </a:ext>
              </a:extLst>
            </p:cNvPr>
            <p:cNvSpPr/>
            <p:nvPr/>
          </p:nvSpPr>
          <p:spPr>
            <a:xfrm>
              <a:off x="6653427" y="2386985"/>
              <a:ext cx="1607819" cy="1607819"/>
            </a:xfrm>
            <a:custGeom>
              <a:avLst/>
              <a:gdLst>
                <a:gd name="connsiteX0" fmla="*/ 476951 w 953901"/>
                <a:gd name="connsiteY0" fmla="*/ 0 h 953901"/>
                <a:gd name="connsiteX1" fmla="*/ 953901 w 953901"/>
                <a:gd name="connsiteY1" fmla="*/ 476950 h 953901"/>
                <a:gd name="connsiteX2" fmla="*/ 476951 w 953901"/>
                <a:gd name="connsiteY2" fmla="*/ 953901 h 953901"/>
                <a:gd name="connsiteX3" fmla="*/ 0 w 953901"/>
                <a:gd name="connsiteY3" fmla="*/ 476950 h 953901"/>
                <a:gd name="connsiteX4" fmla="*/ 476951 w 953901"/>
                <a:gd name="connsiteY4" fmla="*/ 0 h 953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901" h="953901">
                  <a:moveTo>
                    <a:pt x="476951" y="0"/>
                  </a:moveTo>
                  <a:cubicBezTo>
                    <a:pt x="741923" y="0"/>
                    <a:pt x="953901" y="211978"/>
                    <a:pt x="953901" y="476950"/>
                  </a:cubicBezTo>
                  <a:cubicBezTo>
                    <a:pt x="953901" y="741924"/>
                    <a:pt x="741923" y="953901"/>
                    <a:pt x="476951" y="953901"/>
                  </a:cubicBezTo>
                  <a:cubicBezTo>
                    <a:pt x="211978" y="953901"/>
                    <a:pt x="0" y="741924"/>
                    <a:pt x="0" y="476950"/>
                  </a:cubicBezTo>
                  <a:cubicBezTo>
                    <a:pt x="0" y="211978"/>
                    <a:pt x="211978" y="0"/>
                    <a:pt x="476951"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56D2946F-F8D9-4EE4-A1A6-93AE55687F47}"/>
                </a:ext>
              </a:extLst>
            </p:cNvPr>
            <p:cNvSpPr/>
            <p:nvPr/>
          </p:nvSpPr>
          <p:spPr>
            <a:xfrm>
              <a:off x="6729050" y="2462534"/>
              <a:ext cx="1456719" cy="1456719"/>
            </a:xfrm>
            <a:custGeom>
              <a:avLst/>
              <a:gdLst>
                <a:gd name="connsiteX0" fmla="*/ 476951 w 953901"/>
                <a:gd name="connsiteY0" fmla="*/ 0 h 953901"/>
                <a:gd name="connsiteX1" fmla="*/ 953901 w 953901"/>
                <a:gd name="connsiteY1" fmla="*/ 476950 h 953901"/>
                <a:gd name="connsiteX2" fmla="*/ 476951 w 953901"/>
                <a:gd name="connsiteY2" fmla="*/ 953901 h 953901"/>
                <a:gd name="connsiteX3" fmla="*/ 0 w 953901"/>
                <a:gd name="connsiteY3" fmla="*/ 476950 h 953901"/>
                <a:gd name="connsiteX4" fmla="*/ 476951 w 953901"/>
                <a:gd name="connsiteY4" fmla="*/ 0 h 953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901" h="953901">
                  <a:moveTo>
                    <a:pt x="476951" y="0"/>
                  </a:moveTo>
                  <a:cubicBezTo>
                    <a:pt x="741923" y="0"/>
                    <a:pt x="953901" y="211978"/>
                    <a:pt x="953901" y="476950"/>
                  </a:cubicBezTo>
                  <a:cubicBezTo>
                    <a:pt x="953901" y="741924"/>
                    <a:pt x="741923" y="953901"/>
                    <a:pt x="476951" y="953901"/>
                  </a:cubicBezTo>
                  <a:cubicBezTo>
                    <a:pt x="211978" y="953901"/>
                    <a:pt x="0" y="741924"/>
                    <a:pt x="0" y="476950"/>
                  </a:cubicBezTo>
                  <a:cubicBezTo>
                    <a:pt x="0" y="211978"/>
                    <a:pt x="211978" y="0"/>
                    <a:pt x="4769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b="1" dirty="0">
                  <a:solidFill>
                    <a:schemeClr val="tx1">
                      <a:lumMod val="75000"/>
                      <a:lumOff val="25000"/>
                    </a:schemeClr>
                  </a:solidFill>
                </a:rPr>
                <a:t>82</a:t>
              </a:r>
              <a:r>
                <a:rPr lang="en-US" sz="4400" b="1" dirty="0">
                  <a:solidFill>
                    <a:schemeClr val="bg2">
                      <a:lumMod val="75000"/>
                    </a:schemeClr>
                  </a:solidFill>
                </a:rPr>
                <a:t>%</a:t>
              </a:r>
            </a:p>
            <a:p>
              <a:pPr algn="ctr"/>
              <a:r>
                <a:rPr lang="en-US" sz="1600" b="1" dirty="0">
                  <a:solidFill>
                    <a:schemeClr val="tx1">
                      <a:lumMod val="75000"/>
                      <a:lumOff val="25000"/>
                    </a:schemeClr>
                  </a:solidFill>
                </a:rPr>
                <a:t>experienced</a:t>
              </a:r>
            </a:p>
          </p:txBody>
        </p:sp>
        <p:sp>
          <p:nvSpPr>
            <p:cNvPr id="85" name="Oval 84">
              <a:extLst>
                <a:ext uri="{FF2B5EF4-FFF2-40B4-BE49-F238E27FC236}">
                  <a16:creationId xmlns:a16="http://schemas.microsoft.com/office/drawing/2014/main" id="{588DDF0B-3BC7-495B-BBA6-B6B32CDB6204}"/>
                </a:ext>
              </a:extLst>
            </p:cNvPr>
            <p:cNvSpPr/>
            <p:nvPr/>
          </p:nvSpPr>
          <p:spPr>
            <a:xfrm>
              <a:off x="6260386" y="5521534"/>
              <a:ext cx="2393899" cy="438651"/>
            </a:xfrm>
            <a:prstGeom prst="ellipse">
              <a:avLst/>
            </a:prstGeom>
            <a:gradFill flip="none" rotWithShape="1">
              <a:gsLst>
                <a:gs pos="100000">
                  <a:schemeClr val="bg1">
                    <a:alpha val="0"/>
                  </a:schemeClr>
                </a:gs>
                <a:gs pos="0">
                  <a:schemeClr val="tx1">
                    <a:alpha val="35000"/>
                  </a:schemeClr>
                </a:gs>
                <a:gs pos="23000">
                  <a:schemeClr val="tx1">
                    <a:lumMod val="85000"/>
                    <a:lumOff val="15000"/>
                    <a:alpha val="3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BD7C7977-0982-4C46-A40F-68E8F2AD6AA3}"/>
              </a:ext>
            </a:extLst>
          </p:cNvPr>
          <p:cNvSpPr/>
          <p:nvPr/>
        </p:nvSpPr>
        <p:spPr>
          <a:xfrm>
            <a:off x="1561937" y="1637540"/>
            <a:ext cx="2393899" cy="707886"/>
          </a:xfrm>
          <a:prstGeom prst="rect">
            <a:avLst/>
          </a:prstGeom>
        </p:spPr>
        <p:txBody>
          <a:bodyPr wrap="square" anchor="b">
            <a:spAutoFit/>
          </a:bodyPr>
          <a:lstStyle/>
          <a:p>
            <a:pPr algn="ctr"/>
            <a:r>
              <a:rPr lang="en-US" sz="2000" b="1" cap="all" noProof="1"/>
              <a:t>Healthcare Sector</a:t>
            </a:r>
          </a:p>
        </p:txBody>
      </p:sp>
      <p:sp>
        <p:nvSpPr>
          <p:cNvPr id="92" name="Rectangle 91">
            <a:extLst>
              <a:ext uri="{FF2B5EF4-FFF2-40B4-BE49-F238E27FC236}">
                <a16:creationId xmlns:a16="http://schemas.microsoft.com/office/drawing/2014/main" id="{F062742D-523F-4ADB-B22A-F7981E0FC59F}"/>
              </a:ext>
            </a:extLst>
          </p:cNvPr>
          <p:cNvSpPr/>
          <p:nvPr/>
        </p:nvSpPr>
        <p:spPr>
          <a:xfrm>
            <a:off x="5156708" y="1417012"/>
            <a:ext cx="2393899" cy="1015663"/>
          </a:xfrm>
          <a:prstGeom prst="rect">
            <a:avLst/>
          </a:prstGeom>
        </p:spPr>
        <p:txBody>
          <a:bodyPr wrap="square" anchor="b">
            <a:spAutoFit/>
          </a:bodyPr>
          <a:lstStyle/>
          <a:p>
            <a:pPr algn="ctr"/>
            <a:r>
              <a:rPr lang="en-US" sz="2000" b="1" cap="all" noProof="1"/>
              <a:t>Workplace </a:t>
            </a:r>
          </a:p>
          <a:p>
            <a:pPr algn="ctr"/>
            <a:r>
              <a:rPr lang="en-US" sz="2000" b="1" cap="all" noProof="1"/>
              <a:t>Violence </a:t>
            </a:r>
          </a:p>
          <a:p>
            <a:pPr algn="ctr"/>
            <a:r>
              <a:rPr lang="en-US" sz="2000" b="1" cap="all" noProof="1"/>
              <a:t>Injuries</a:t>
            </a:r>
          </a:p>
        </p:txBody>
      </p:sp>
      <p:sp>
        <p:nvSpPr>
          <p:cNvPr id="93" name="Rectangle 92">
            <a:extLst>
              <a:ext uri="{FF2B5EF4-FFF2-40B4-BE49-F238E27FC236}">
                <a16:creationId xmlns:a16="http://schemas.microsoft.com/office/drawing/2014/main" id="{66553BCE-AD33-425B-A944-31137C0253F7}"/>
              </a:ext>
            </a:extLst>
          </p:cNvPr>
          <p:cNvSpPr/>
          <p:nvPr/>
        </p:nvSpPr>
        <p:spPr>
          <a:xfrm>
            <a:off x="9324695" y="1791428"/>
            <a:ext cx="1257075" cy="400110"/>
          </a:xfrm>
          <a:prstGeom prst="rect">
            <a:avLst/>
          </a:prstGeom>
        </p:spPr>
        <p:txBody>
          <a:bodyPr wrap="none" anchor="b">
            <a:spAutoFit/>
          </a:bodyPr>
          <a:lstStyle/>
          <a:p>
            <a:pPr algn="ctr"/>
            <a:r>
              <a:rPr lang="en-US" sz="2000" b="1" cap="all" noProof="1"/>
              <a:t>Nurses</a:t>
            </a:r>
          </a:p>
        </p:txBody>
      </p:sp>
      <p:sp>
        <p:nvSpPr>
          <p:cNvPr id="3" name="Title 1">
            <a:extLst>
              <a:ext uri="{FF2B5EF4-FFF2-40B4-BE49-F238E27FC236}">
                <a16:creationId xmlns:a16="http://schemas.microsoft.com/office/drawing/2014/main" id="{A29109EA-5C89-5FB0-1138-ED42AB659273}"/>
              </a:ext>
            </a:extLst>
          </p:cNvPr>
          <p:cNvSpPr>
            <a:spLocks noGrp="1"/>
          </p:cNvSpPr>
          <p:nvPr>
            <p:ph type="title"/>
          </p:nvPr>
        </p:nvSpPr>
        <p:spPr>
          <a:xfrm>
            <a:off x="1108075" y="174625"/>
            <a:ext cx="9601200" cy="803436"/>
          </a:xfrm>
        </p:spPr>
        <p:txBody>
          <a:bodyPr/>
          <a:lstStyle/>
          <a:p>
            <a:r>
              <a:rPr lang="en-US" dirty="0"/>
              <a:t>Understanding the Problem</a:t>
            </a:r>
          </a:p>
        </p:txBody>
      </p:sp>
      <p:sp>
        <p:nvSpPr>
          <p:cNvPr id="4" name="TextBox 3">
            <a:extLst>
              <a:ext uri="{FF2B5EF4-FFF2-40B4-BE49-F238E27FC236}">
                <a16:creationId xmlns:a16="http://schemas.microsoft.com/office/drawing/2014/main" id="{E3AF0D3C-B6DB-AA64-85E8-56D8FD4D1787}"/>
              </a:ext>
            </a:extLst>
          </p:cNvPr>
          <p:cNvSpPr txBox="1"/>
          <p:nvPr/>
        </p:nvSpPr>
        <p:spPr>
          <a:xfrm>
            <a:off x="7951217" y="6299945"/>
            <a:ext cx="3876162" cy="307777"/>
          </a:xfrm>
          <a:prstGeom prst="rect">
            <a:avLst/>
          </a:prstGeom>
          <a:noFill/>
        </p:spPr>
        <p:txBody>
          <a:bodyPr wrap="square" rtlCol="0">
            <a:spAutoFit/>
          </a:bodyPr>
          <a:lstStyle/>
          <a:p>
            <a:r>
              <a:rPr lang="en-US" sz="1400" dirty="0"/>
              <a:t>*Data from The CDC &amp; National Nurses United</a:t>
            </a:r>
          </a:p>
        </p:txBody>
      </p:sp>
    </p:spTree>
    <p:extLst>
      <p:ext uri="{BB962C8B-B14F-4D97-AF65-F5344CB8AC3E}">
        <p14:creationId xmlns:p14="http://schemas.microsoft.com/office/powerpoint/2010/main" val="1058645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F272B-ADFE-7FD0-3F1A-793FF277BA97}"/>
              </a:ext>
            </a:extLst>
          </p:cNvPr>
          <p:cNvSpPr>
            <a:spLocks noGrp="1"/>
          </p:cNvSpPr>
          <p:nvPr>
            <p:ph type="title"/>
          </p:nvPr>
        </p:nvSpPr>
        <p:spPr/>
        <p:txBody>
          <a:bodyPr/>
          <a:lstStyle/>
          <a:p>
            <a:r>
              <a:rPr lang="en-US" dirty="0"/>
              <a:t>(Engagement with) Emergency Preparedness Coordinator (EPC)</a:t>
            </a:r>
          </a:p>
        </p:txBody>
      </p:sp>
      <p:sp>
        <p:nvSpPr>
          <p:cNvPr id="3" name="Content Placeholder 2">
            <a:extLst>
              <a:ext uri="{FF2B5EF4-FFF2-40B4-BE49-F238E27FC236}">
                <a16:creationId xmlns:a16="http://schemas.microsoft.com/office/drawing/2014/main" id="{E027E59B-9D71-2D74-6A1F-4B77FA3DFECC}"/>
              </a:ext>
            </a:extLst>
          </p:cNvPr>
          <p:cNvSpPr>
            <a:spLocks noGrp="1"/>
          </p:cNvSpPr>
          <p:nvPr>
            <p:ph idx="1"/>
          </p:nvPr>
        </p:nvSpPr>
        <p:spPr/>
        <p:txBody>
          <a:bodyPr/>
          <a:lstStyle/>
          <a:p>
            <a:r>
              <a:rPr lang="en-US" b="1" dirty="0"/>
              <a:t>This is your ‘right hand man.’</a:t>
            </a:r>
          </a:p>
          <a:p>
            <a:endParaRPr lang="en-US" b="1" dirty="0"/>
          </a:p>
          <a:p>
            <a:pPr marL="285750" indent="-285750">
              <a:buFont typeface="Arial" panose="020B0604020202020204" pitchFamily="34" charset="0"/>
              <a:buChar char="•"/>
            </a:pPr>
            <a:r>
              <a:rPr lang="en-US" b="1" dirty="0"/>
              <a:t>Responsible for hospital regulatory requirements for EM preparedness for Joint Commission, local enforcement (i.e. Fire/evacuation plans)</a:t>
            </a:r>
          </a:p>
          <a:p>
            <a:pPr marL="285750" indent="-285750">
              <a:buFont typeface="Arial" panose="020B0604020202020204" pitchFamily="34" charset="0"/>
              <a:buChar char="•"/>
            </a:pPr>
            <a:r>
              <a:rPr lang="en-US" b="1" dirty="0"/>
              <a:t>Typically with EMS/Fire/Law Enforcement Background</a:t>
            </a:r>
          </a:p>
          <a:p>
            <a:pPr marL="285750" indent="-285750">
              <a:buFont typeface="Arial" panose="020B0604020202020204" pitchFamily="34" charset="0"/>
              <a:buChar char="•"/>
            </a:pPr>
            <a:r>
              <a:rPr lang="en-US" b="1" dirty="0"/>
              <a:t>Strong knowledge of incident command and control</a:t>
            </a:r>
          </a:p>
          <a:p>
            <a:pPr marL="285750" indent="-285750">
              <a:buFont typeface="Arial" panose="020B0604020202020204" pitchFamily="34" charset="0"/>
              <a:buChar char="•"/>
            </a:pPr>
            <a:r>
              <a:rPr lang="en-US" b="1" dirty="0"/>
              <a:t>Responsible for the Emergency Operation Plan(s)</a:t>
            </a:r>
          </a:p>
          <a:p>
            <a:pPr marL="285750" indent="-285750">
              <a:buFont typeface="Arial" panose="020B0604020202020204" pitchFamily="34" charset="0"/>
              <a:buChar char="•"/>
            </a:pPr>
            <a:r>
              <a:rPr lang="en-US" b="1" dirty="0"/>
              <a:t>** Institutional variability in reporting structure**</a:t>
            </a:r>
          </a:p>
        </p:txBody>
      </p:sp>
      <p:sp>
        <p:nvSpPr>
          <p:cNvPr id="4" name="Date Placeholder 3">
            <a:extLst>
              <a:ext uri="{FF2B5EF4-FFF2-40B4-BE49-F238E27FC236}">
                <a16:creationId xmlns:a16="http://schemas.microsoft.com/office/drawing/2014/main" id="{D5657F7A-16D9-56BD-B7E6-8F020CE9F298}"/>
              </a:ext>
            </a:extLst>
          </p:cNvPr>
          <p:cNvSpPr>
            <a:spLocks noGrp="1"/>
          </p:cNvSpPr>
          <p:nvPr>
            <p:ph type="dt" sz="half" idx="10"/>
          </p:nvPr>
        </p:nvSpPr>
        <p:spPr/>
        <p:txBody>
          <a:bodyPr/>
          <a:lstStyle/>
          <a:p>
            <a:r>
              <a:rPr lang="en-US"/>
              <a:t>Month Day, Year</a:t>
            </a:r>
            <a:endParaRPr lang="en-US" dirty="0"/>
          </a:p>
        </p:txBody>
      </p:sp>
      <p:sp>
        <p:nvSpPr>
          <p:cNvPr id="5" name="Slide Number Placeholder 4">
            <a:extLst>
              <a:ext uri="{FF2B5EF4-FFF2-40B4-BE49-F238E27FC236}">
                <a16:creationId xmlns:a16="http://schemas.microsoft.com/office/drawing/2014/main" id="{C2987309-EB3A-4BDB-CEFF-84A10F6D3807}"/>
              </a:ext>
            </a:extLst>
          </p:cNvPr>
          <p:cNvSpPr>
            <a:spLocks noGrp="1"/>
          </p:cNvSpPr>
          <p:nvPr>
            <p:ph type="sldNum" sz="quarter" idx="11"/>
          </p:nvPr>
        </p:nvSpPr>
        <p:spPr/>
        <p:txBody>
          <a:bodyPr/>
          <a:lstStyle/>
          <a:p>
            <a:fld id="{5E8BC936-0928-C346-B13E-04BD58031644}" type="slidenum">
              <a:rPr lang="en-US"/>
              <a:pPr/>
              <a:t>16</a:t>
            </a:fld>
            <a:endParaRPr lang="en-US" dirty="0"/>
          </a:p>
        </p:txBody>
      </p:sp>
    </p:spTree>
    <p:extLst>
      <p:ext uri="{BB962C8B-B14F-4D97-AF65-F5344CB8AC3E}">
        <p14:creationId xmlns:p14="http://schemas.microsoft.com/office/powerpoint/2010/main" val="2543301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6BBB3-9695-49D4-962F-1EBD1B2AECC2}"/>
              </a:ext>
            </a:extLst>
          </p:cNvPr>
          <p:cNvSpPr>
            <a:spLocks noGrp="1"/>
          </p:cNvSpPr>
          <p:nvPr>
            <p:ph type="title"/>
          </p:nvPr>
        </p:nvSpPr>
        <p:spPr/>
        <p:txBody>
          <a:bodyPr/>
          <a:lstStyle/>
          <a:p>
            <a:r>
              <a:rPr lang="en-US" sz="2400" dirty="0"/>
              <a:t>Leveraging Clinical Expertise in Day-to-Day EM/BC</a:t>
            </a:r>
            <a:endParaRPr lang="en-US" dirty="0"/>
          </a:p>
        </p:txBody>
      </p:sp>
      <p:sp>
        <p:nvSpPr>
          <p:cNvPr id="5" name="Slide Number Placeholder 4">
            <a:extLst>
              <a:ext uri="{FF2B5EF4-FFF2-40B4-BE49-F238E27FC236}">
                <a16:creationId xmlns:a16="http://schemas.microsoft.com/office/drawing/2014/main" id="{96DCA5FF-41A3-4118-9C5F-4DEF20063FB5}"/>
              </a:ext>
            </a:extLst>
          </p:cNvPr>
          <p:cNvSpPr>
            <a:spLocks noGrp="1"/>
          </p:cNvSpPr>
          <p:nvPr>
            <p:ph type="sldNum" sz="quarter" idx="11"/>
          </p:nvPr>
        </p:nvSpPr>
        <p:spPr/>
        <p:txBody>
          <a:bodyPr/>
          <a:lstStyle/>
          <a:p>
            <a:fld id="{5E8BC936-0928-C346-B13E-04BD58031644}" type="slidenum">
              <a:rPr lang="en-US"/>
              <a:pPr/>
              <a:t>17</a:t>
            </a:fld>
            <a:endParaRPr lang="en-US"/>
          </a:p>
        </p:txBody>
      </p:sp>
      <p:grpSp>
        <p:nvGrpSpPr>
          <p:cNvPr id="6" name="Group 5">
            <a:extLst>
              <a:ext uri="{FF2B5EF4-FFF2-40B4-BE49-F238E27FC236}">
                <a16:creationId xmlns:a16="http://schemas.microsoft.com/office/drawing/2014/main" id="{5A79625D-3B28-41D0-86C5-42487FBFE52B}"/>
              </a:ext>
            </a:extLst>
          </p:cNvPr>
          <p:cNvGrpSpPr/>
          <p:nvPr/>
        </p:nvGrpSpPr>
        <p:grpSpPr>
          <a:xfrm>
            <a:off x="2860844" y="2076946"/>
            <a:ext cx="3122408" cy="3098182"/>
            <a:chOff x="3883026" y="2058988"/>
            <a:chExt cx="3702050" cy="3732213"/>
          </a:xfrm>
        </p:grpSpPr>
        <p:sp>
          <p:nvSpPr>
            <p:cNvPr id="7" name="Freeform 6">
              <a:extLst>
                <a:ext uri="{FF2B5EF4-FFF2-40B4-BE49-F238E27FC236}">
                  <a16:creationId xmlns:a16="http://schemas.microsoft.com/office/drawing/2014/main" id="{086C35BA-4E11-4827-BDC4-AA48FF286698}"/>
                </a:ext>
              </a:extLst>
            </p:cNvPr>
            <p:cNvSpPr>
              <a:spLocks/>
            </p:cNvSpPr>
            <p:nvPr/>
          </p:nvSpPr>
          <p:spPr bwMode="auto">
            <a:xfrm>
              <a:off x="3883026" y="2058988"/>
              <a:ext cx="1851025" cy="1892300"/>
            </a:xfrm>
            <a:custGeom>
              <a:avLst/>
              <a:gdLst>
                <a:gd name="T0" fmla="*/ 2332 w 2332"/>
                <a:gd name="T1" fmla="*/ 0 h 2384"/>
                <a:gd name="T2" fmla="*/ 2332 w 2332"/>
                <a:gd name="T3" fmla="*/ 1871 h 2384"/>
                <a:gd name="T4" fmla="*/ 2266 w 2332"/>
                <a:gd name="T5" fmla="*/ 1875 h 2384"/>
                <a:gd name="T6" fmla="*/ 2204 w 2332"/>
                <a:gd name="T7" fmla="*/ 1888 h 2384"/>
                <a:gd name="T8" fmla="*/ 2145 w 2332"/>
                <a:gd name="T9" fmla="*/ 1908 h 2384"/>
                <a:gd name="T10" fmla="*/ 2090 w 2332"/>
                <a:gd name="T11" fmla="*/ 1936 h 2384"/>
                <a:gd name="T12" fmla="*/ 2038 w 2332"/>
                <a:gd name="T13" fmla="*/ 1970 h 2384"/>
                <a:gd name="T14" fmla="*/ 1993 w 2332"/>
                <a:gd name="T15" fmla="*/ 2012 h 2384"/>
                <a:gd name="T16" fmla="*/ 1953 w 2332"/>
                <a:gd name="T17" fmla="*/ 2057 h 2384"/>
                <a:gd name="T18" fmla="*/ 1917 w 2332"/>
                <a:gd name="T19" fmla="*/ 2109 h 2384"/>
                <a:gd name="T20" fmla="*/ 1890 w 2332"/>
                <a:gd name="T21" fmla="*/ 2163 h 2384"/>
                <a:gd name="T22" fmla="*/ 1869 w 2332"/>
                <a:gd name="T23" fmla="*/ 2223 h 2384"/>
                <a:gd name="T24" fmla="*/ 1857 w 2332"/>
                <a:gd name="T25" fmla="*/ 2286 h 2384"/>
                <a:gd name="T26" fmla="*/ 1851 w 2332"/>
                <a:gd name="T27" fmla="*/ 2350 h 2384"/>
                <a:gd name="T28" fmla="*/ 1853 w 2332"/>
                <a:gd name="T29" fmla="*/ 2384 h 2384"/>
                <a:gd name="T30" fmla="*/ 410 w 2332"/>
                <a:gd name="T31" fmla="*/ 2384 h 2384"/>
                <a:gd name="T32" fmla="*/ 412 w 2332"/>
                <a:gd name="T33" fmla="*/ 2274 h 2384"/>
                <a:gd name="T34" fmla="*/ 419 w 2332"/>
                <a:gd name="T35" fmla="*/ 2163 h 2384"/>
                <a:gd name="T36" fmla="*/ 0 w 2332"/>
                <a:gd name="T37" fmla="*/ 1921 h 2384"/>
                <a:gd name="T38" fmla="*/ 189 w 2332"/>
                <a:gd name="T39" fmla="*/ 1334 h 2384"/>
                <a:gd name="T40" fmla="*/ 671 w 2332"/>
                <a:gd name="T41" fmla="*/ 1384 h 2384"/>
                <a:gd name="T42" fmla="*/ 721 w 2332"/>
                <a:gd name="T43" fmla="*/ 1302 h 2384"/>
                <a:gd name="T44" fmla="*/ 775 w 2332"/>
                <a:gd name="T45" fmla="*/ 1223 h 2384"/>
                <a:gd name="T46" fmla="*/ 834 w 2332"/>
                <a:gd name="T47" fmla="*/ 1146 h 2384"/>
                <a:gd name="T48" fmla="*/ 895 w 2332"/>
                <a:gd name="T49" fmla="*/ 1075 h 2384"/>
                <a:gd name="T50" fmla="*/ 697 w 2332"/>
                <a:gd name="T51" fmla="*/ 633 h 2384"/>
                <a:gd name="T52" fmla="*/ 1196 w 2332"/>
                <a:gd name="T53" fmla="*/ 269 h 2384"/>
                <a:gd name="T54" fmla="*/ 1555 w 2332"/>
                <a:gd name="T55" fmla="*/ 593 h 2384"/>
                <a:gd name="T56" fmla="*/ 1643 w 2332"/>
                <a:gd name="T57" fmla="*/ 556 h 2384"/>
                <a:gd name="T58" fmla="*/ 1735 w 2332"/>
                <a:gd name="T59" fmla="*/ 525 h 2384"/>
                <a:gd name="T60" fmla="*/ 1826 w 2332"/>
                <a:gd name="T61" fmla="*/ 496 h 2384"/>
                <a:gd name="T62" fmla="*/ 1918 w 2332"/>
                <a:gd name="T63" fmla="*/ 473 h 2384"/>
                <a:gd name="T64" fmla="*/ 2018 w 2332"/>
                <a:gd name="T65" fmla="*/ 0 h 2384"/>
                <a:gd name="T66" fmla="*/ 2332 w 2332"/>
                <a:gd name="T67" fmla="*/ 0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32" h="2384">
                  <a:moveTo>
                    <a:pt x="2332" y="0"/>
                  </a:moveTo>
                  <a:lnTo>
                    <a:pt x="2332" y="1871"/>
                  </a:lnTo>
                  <a:lnTo>
                    <a:pt x="2266" y="1875"/>
                  </a:lnTo>
                  <a:lnTo>
                    <a:pt x="2204" y="1888"/>
                  </a:lnTo>
                  <a:lnTo>
                    <a:pt x="2145" y="1908"/>
                  </a:lnTo>
                  <a:lnTo>
                    <a:pt x="2090" y="1936"/>
                  </a:lnTo>
                  <a:lnTo>
                    <a:pt x="2038" y="1970"/>
                  </a:lnTo>
                  <a:lnTo>
                    <a:pt x="1993" y="2012"/>
                  </a:lnTo>
                  <a:lnTo>
                    <a:pt x="1953" y="2057"/>
                  </a:lnTo>
                  <a:lnTo>
                    <a:pt x="1917" y="2109"/>
                  </a:lnTo>
                  <a:lnTo>
                    <a:pt x="1890" y="2163"/>
                  </a:lnTo>
                  <a:lnTo>
                    <a:pt x="1869" y="2223"/>
                  </a:lnTo>
                  <a:lnTo>
                    <a:pt x="1857" y="2286"/>
                  </a:lnTo>
                  <a:lnTo>
                    <a:pt x="1851" y="2350"/>
                  </a:lnTo>
                  <a:lnTo>
                    <a:pt x="1853" y="2384"/>
                  </a:lnTo>
                  <a:lnTo>
                    <a:pt x="410" y="2384"/>
                  </a:lnTo>
                  <a:lnTo>
                    <a:pt x="412" y="2274"/>
                  </a:lnTo>
                  <a:lnTo>
                    <a:pt x="419" y="2163"/>
                  </a:lnTo>
                  <a:lnTo>
                    <a:pt x="0" y="1921"/>
                  </a:lnTo>
                  <a:lnTo>
                    <a:pt x="189" y="1334"/>
                  </a:lnTo>
                  <a:lnTo>
                    <a:pt x="671" y="1384"/>
                  </a:lnTo>
                  <a:lnTo>
                    <a:pt x="721" y="1302"/>
                  </a:lnTo>
                  <a:lnTo>
                    <a:pt x="775" y="1223"/>
                  </a:lnTo>
                  <a:lnTo>
                    <a:pt x="834" y="1146"/>
                  </a:lnTo>
                  <a:lnTo>
                    <a:pt x="895" y="1075"/>
                  </a:lnTo>
                  <a:lnTo>
                    <a:pt x="697" y="633"/>
                  </a:lnTo>
                  <a:lnTo>
                    <a:pt x="1196" y="269"/>
                  </a:lnTo>
                  <a:lnTo>
                    <a:pt x="1555" y="593"/>
                  </a:lnTo>
                  <a:lnTo>
                    <a:pt x="1643" y="556"/>
                  </a:lnTo>
                  <a:lnTo>
                    <a:pt x="1735" y="525"/>
                  </a:lnTo>
                  <a:lnTo>
                    <a:pt x="1826" y="496"/>
                  </a:lnTo>
                  <a:lnTo>
                    <a:pt x="1918" y="473"/>
                  </a:lnTo>
                  <a:lnTo>
                    <a:pt x="2018" y="0"/>
                  </a:lnTo>
                  <a:lnTo>
                    <a:pt x="2332"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09">
                <a:defRPr/>
              </a:pPr>
              <a:endParaRPr lang="en-US">
                <a:solidFill>
                  <a:prstClr val="black"/>
                </a:solidFill>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id="{88C13C38-8B92-4FDC-87EF-0D3EEEB00B52}"/>
                </a:ext>
              </a:extLst>
            </p:cNvPr>
            <p:cNvSpPr>
              <a:spLocks/>
            </p:cNvSpPr>
            <p:nvPr/>
          </p:nvSpPr>
          <p:spPr bwMode="auto">
            <a:xfrm>
              <a:off x="5734050" y="2058988"/>
              <a:ext cx="1847850" cy="1892300"/>
            </a:xfrm>
            <a:custGeom>
              <a:avLst/>
              <a:gdLst>
                <a:gd name="T0" fmla="*/ 302 w 2328"/>
                <a:gd name="T1" fmla="*/ 0 h 2386"/>
                <a:gd name="T2" fmla="*/ 405 w 2328"/>
                <a:gd name="T3" fmla="*/ 474 h 2386"/>
                <a:gd name="T4" fmla="*/ 497 w 2328"/>
                <a:gd name="T5" fmla="*/ 497 h 2386"/>
                <a:gd name="T6" fmla="*/ 589 w 2328"/>
                <a:gd name="T7" fmla="*/ 524 h 2386"/>
                <a:gd name="T8" fmla="*/ 680 w 2328"/>
                <a:gd name="T9" fmla="*/ 555 h 2386"/>
                <a:gd name="T10" fmla="*/ 768 w 2328"/>
                <a:gd name="T11" fmla="*/ 591 h 2386"/>
                <a:gd name="T12" fmla="*/ 1128 w 2328"/>
                <a:gd name="T13" fmla="*/ 267 h 2386"/>
                <a:gd name="T14" fmla="*/ 1626 w 2328"/>
                <a:gd name="T15" fmla="*/ 628 h 2386"/>
                <a:gd name="T16" fmla="*/ 1431 w 2328"/>
                <a:gd name="T17" fmla="*/ 1071 h 2386"/>
                <a:gd name="T18" fmla="*/ 1492 w 2328"/>
                <a:gd name="T19" fmla="*/ 1144 h 2386"/>
                <a:gd name="T20" fmla="*/ 1551 w 2328"/>
                <a:gd name="T21" fmla="*/ 1220 h 2386"/>
                <a:gd name="T22" fmla="*/ 1605 w 2328"/>
                <a:gd name="T23" fmla="*/ 1298 h 2386"/>
                <a:gd name="T24" fmla="*/ 1656 w 2328"/>
                <a:gd name="T25" fmla="*/ 1379 h 2386"/>
                <a:gd name="T26" fmla="*/ 2137 w 2328"/>
                <a:gd name="T27" fmla="*/ 1329 h 2386"/>
                <a:gd name="T28" fmla="*/ 2328 w 2328"/>
                <a:gd name="T29" fmla="*/ 1914 h 2386"/>
                <a:gd name="T30" fmla="*/ 1910 w 2328"/>
                <a:gd name="T31" fmla="*/ 2158 h 2386"/>
                <a:gd name="T32" fmla="*/ 1919 w 2328"/>
                <a:gd name="T33" fmla="*/ 2272 h 2386"/>
                <a:gd name="T34" fmla="*/ 1920 w 2328"/>
                <a:gd name="T35" fmla="*/ 2386 h 2386"/>
                <a:gd name="T36" fmla="*/ 477 w 2328"/>
                <a:gd name="T37" fmla="*/ 2386 h 2386"/>
                <a:gd name="T38" fmla="*/ 479 w 2328"/>
                <a:gd name="T39" fmla="*/ 2352 h 2386"/>
                <a:gd name="T40" fmla="*/ 475 w 2328"/>
                <a:gd name="T41" fmla="*/ 2288 h 2386"/>
                <a:gd name="T42" fmla="*/ 462 w 2328"/>
                <a:gd name="T43" fmla="*/ 2225 h 2386"/>
                <a:gd name="T44" fmla="*/ 440 w 2328"/>
                <a:gd name="T45" fmla="*/ 2165 h 2386"/>
                <a:gd name="T46" fmla="*/ 413 w 2328"/>
                <a:gd name="T47" fmla="*/ 2111 h 2386"/>
                <a:gd name="T48" fmla="*/ 379 w 2328"/>
                <a:gd name="T49" fmla="*/ 2059 h 2386"/>
                <a:gd name="T50" fmla="*/ 338 w 2328"/>
                <a:gd name="T51" fmla="*/ 2014 h 2386"/>
                <a:gd name="T52" fmla="*/ 292 w 2328"/>
                <a:gd name="T53" fmla="*/ 1972 h 2386"/>
                <a:gd name="T54" fmla="*/ 241 w 2328"/>
                <a:gd name="T55" fmla="*/ 1938 h 2386"/>
                <a:gd name="T56" fmla="*/ 185 w 2328"/>
                <a:gd name="T57" fmla="*/ 1910 h 2386"/>
                <a:gd name="T58" fmla="*/ 127 w 2328"/>
                <a:gd name="T59" fmla="*/ 1890 h 2386"/>
                <a:gd name="T60" fmla="*/ 64 w 2328"/>
                <a:gd name="T61" fmla="*/ 1877 h 2386"/>
                <a:gd name="T62" fmla="*/ 0 w 2328"/>
                <a:gd name="T63" fmla="*/ 1873 h 2386"/>
                <a:gd name="T64" fmla="*/ 0 w 2328"/>
                <a:gd name="T65" fmla="*/ 2 h 2386"/>
                <a:gd name="T66" fmla="*/ 302 w 2328"/>
                <a:gd name="T67" fmla="*/ 0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8" h="2386">
                  <a:moveTo>
                    <a:pt x="302" y="0"/>
                  </a:moveTo>
                  <a:lnTo>
                    <a:pt x="405" y="474"/>
                  </a:lnTo>
                  <a:lnTo>
                    <a:pt x="497" y="497"/>
                  </a:lnTo>
                  <a:lnTo>
                    <a:pt x="589" y="524"/>
                  </a:lnTo>
                  <a:lnTo>
                    <a:pt x="680" y="555"/>
                  </a:lnTo>
                  <a:lnTo>
                    <a:pt x="768" y="591"/>
                  </a:lnTo>
                  <a:lnTo>
                    <a:pt x="1128" y="267"/>
                  </a:lnTo>
                  <a:lnTo>
                    <a:pt x="1626" y="628"/>
                  </a:lnTo>
                  <a:lnTo>
                    <a:pt x="1431" y="1071"/>
                  </a:lnTo>
                  <a:lnTo>
                    <a:pt x="1492" y="1144"/>
                  </a:lnTo>
                  <a:lnTo>
                    <a:pt x="1551" y="1220"/>
                  </a:lnTo>
                  <a:lnTo>
                    <a:pt x="1605" y="1298"/>
                  </a:lnTo>
                  <a:lnTo>
                    <a:pt x="1656" y="1379"/>
                  </a:lnTo>
                  <a:lnTo>
                    <a:pt x="2137" y="1329"/>
                  </a:lnTo>
                  <a:lnTo>
                    <a:pt x="2328" y="1914"/>
                  </a:lnTo>
                  <a:lnTo>
                    <a:pt x="1910" y="2158"/>
                  </a:lnTo>
                  <a:lnTo>
                    <a:pt x="1919" y="2272"/>
                  </a:lnTo>
                  <a:lnTo>
                    <a:pt x="1920" y="2386"/>
                  </a:lnTo>
                  <a:lnTo>
                    <a:pt x="477" y="2386"/>
                  </a:lnTo>
                  <a:lnTo>
                    <a:pt x="479" y="2352"/>
                  </a:lnTo>
                  <a:lnTo>
                    <a:pt x="475" y="2288"/>
                  </a:lnTo>
                  <a:lnTo>
                    <a:pt x="462" y="2225"/>
                  </a:lnTo>
                  <a:lnTo>
                    <a:pt x="440" y="2165"/>
                  </a:lnTo>
                  <a:lnTo>
                    <a:pt x="413" y="2111"/>
                  </a:lnTo>
                  <a:lnTo>
                    <a:pt x="379" y="2059"/>
                  </a:lnTo>
                  <a:lnTo>
                    <a:pt x="338" y="2014"/>
                  </a:lnTo>
                  <a:lnTo>
                    <a:pt x="292" y="1972"/>
                  </a:lnTo>
                  <a:lnTo>
                    <a:pt x="241" y="1938"/>
                  </a:lnTo>
                  <a:lnTo>
                    <a:pt x="185" y="1910"/>
                  </a:lnTo>
                  <a:lnTo>
                    <a:pt x="127" y="1890"/>
                  </a:lnTo>
                  <a:lnTo>
                    <a:pt x="64" y="1877"/>
                  </a:lnTo>
                  <a:lnTo>
                    <a:pt x="0" y="1873"/>
                  </a:lnTo>
                  <a:lnTo>
                    <a:pt x="0" y="2"/>
                  </a:lnTo>
                  <a:lnTo>
                    <a:pt x="302"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09">
                <a:defRPr/>
              </a:pPr>
              <a:endParaRPr lang="en-US">
                <a:solidFill>
                  <a:prstClr val="black"/>
                </a:solidFill>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id="{B90CA8D2-7CFE-4138-869E-F88A9D3B6CB4}"/>
                </a:ext>
              </a:extLst>
            </p:cNvPr>
            <p:cNvSpPr>
              <a:spLocks/>
            </p:cNvSpPr>
            <p:nvPr/>
          </p:nvSpPr>
          <p:spPr bwMode="auto">
            <a:xfrm>
              <a:off x="5734051" y="3951288"/>
              <a:ext cx="1851025" cy="1839913"/>
            </a:xfrm>
            <a:custGeom>
              <a:avLst/>
              <a:gdLst>
                <a:gd name="T0" fmla="*/ 477 w 2331"/>
                <a:gd name="T1" fmla="*/ 0 h 2317"/>
                <a:gd name="T2" fmla="*/ 1920 w 2331"/>
                <a:gd name="T3" fmla="*/ 0 h 2317"/>
                <a:gd name="T4" fmla="*/ 1917 w 2331"/>
                <a:gd name="T5" fmla="*/ 77 h 2317"/>
                <a:gd name="T6" fmla="*/ 1910 w 2331"/>
                <a:gd name="T7" fmla="*/ 154 h 2317"/>
                <a:gd name="T8" fmla="*/ 2331 w 2331"/>
                <a:gd name="T9" fmla="*/ 395 h 2317"/>
                <a:gd name="T10" fmla="*/ 2141 w 2331"/>
                <a:gd name="T11" fmla="*/ 981 h 2317"/>
                <a:gd name="T12" fmla="*/ 1659 w 2331"/>
                <a:gd name="T13" fmla="*/ 932 h 2317"/>
                <a:gd name="T14" fmla="*/ 1609 w 2331"/>
                <a:gd name="T15" fmla="*/ 1014 h 2317"/>
                <a:gd name="T16" fmla="*/ 1555 w 2331"/>
                <a:gd name="T17" fmla="*/ 1094 h 2317"/>
                <a:gd name="T18" fmla="*/ 1497 w 2331"/>
                <a:gd name="T19" fmla="*/ 1169 h 2317"/>
                <a:gd name="T20" fmla="*/ 1435 w 2331"/>
                <a:gd name="T21" fmla="*/ 1242 h 2317"/>
                <a:gd name="T22" fmla="*/ 1632 w 2331"/>
                <a:gd name="T23" fmla="*/ 1684 h 2317"/>
                <a:gd name="T24" fmla="*/ 1136 w 2331"/>
                <a:gd name="T25" fmla="*/ 2046 h 2317"/>
                <a:gd name="T26" fmla="*/ 774 w 2331"/>
                <a:gd name="T27" fmla="*/ 1724 h 2317"/>
                <a:gd name="T28" fmla="*/ 657 w 2331"/>
                <a:gd name="T29" fmla="*/ 1771 h 2317"/>
                <a:gd name="T30" fmla="*/ 536 w 2331"/>
                <a:gd name="T31" fmla="*/ 1811 h 2317"/>
                <a:gd name="T32" fmla="*/ 412 w 2331"/>
                <a:gd name="T33" fmla="*/ 1842 h 2317"/>
                <a:gd name="T34" fmla="*/ 311 w 2331"/>
                <a:gd name="T35" fmla="*/ 2316 h 2317"/>
                <a:gd name="T36" fmla="*/ 0 w 2331"/>
                <a:gd name="T37" fmla="*/ 2317 h 2317"/>
                <a:gd name="T38" fmla="*/ 0 w 2331"/>
                <a:gd name="T39" fmla="*/ 445 h 2317"/>
                <a:gd name="T40" fmla="*/ 61 w 2331"/>
                <a:gd name="T41" fmla="*/ 442 h 2317"/>
                <a:gd name="T42" fmla="*/ 121 w 2331"/>
                <a:gd name="T43" fmla="*/ 429 h 2317"/>
                <a:gd name="T44" fmla="*/ 178 w 2331"/>
                <a:gd name="T45" fmla="*/ 411 h 2317"/>
                <a:gd name="T46" fmla="*/ 232 w 2331"/>
                <a:gd name="T47" fmla="*/ 385 h 2317"/>
                <a:gd name="T48" fmla="*/ 282 w 2331"/>
                <a:gd name="T49" fmla="*/ 354 h 2317"/>
                <a:gd name="T50" fmla="*/ 326 w 2331"/>
                <a:gd name="T51" fmla="*/ 316 h 2317"/>
                <a:gd name="T52" fmla="*/ 366 w 2331"/>
                <a:gd name="T53" fmla="*/ 274 h 2317"/>
                <a:gd name="T54" fmla="*/ 402 w 2331"/>
                <a:gd name="T55" fmla="*/ 227 h 2317"/>
                <a:gd name="T56" fmla="*/ 430 w 2331"/>
                <a:gd name="T57" fmla="*/ 174 h 2317"/>
                <a:gd name="T58" fmla="*/ 453 w 2331"/>
                <a:gd name="T59" fmla="*/ 120 h 2317"/>
                <a:gd name="T60" fmla="*/ 469 w 2331"/>
                <a:gd name="T61" fmla="*/ 61 h 2317"/>
                <a:gd name="T62" fmla="*/ 477 w 2331"/>
                <a:gd name="T63" fmla="*/ 0 h 2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1" h="2317">
                  <a:moveTo>
                    <a:pt x="477" y="0"/>
                  </a:moveTo>
                  <a:lnTo>
                    <a:pt x="1920" y="0"/>
                  </a:lnTo>
                  <a:lnTo>
                    <a:pt x="1917" y="77"/>
                  </a:lnTo>
                  <a:lnTo>
                    <a:pt x="1910" y="154"/>
                  </a:lnTo>
                  <a:lnTo>
                    <a:pt x="2331" y="395"/>
                  </a:lnTo>
                  <a:lnTo>
                    <a:pt x="2141" y="981"/>
                  </a:lnTo>
                  <a:lnTo>
                    <a:pt x="1659" y="932"/>
                  </a:lnTo>
                  <a:lnTo>
                    <a:pt x="1609" y="1014"/>
                  </a:lnTo>
                  <a:lnTo>
                    <a:pt x="1555" y="1094"/>
                  </a:lnTo>
                  <a:lnTo>
                    <a:pt x="1497" y="1169"/>
                  </a:lnTo>
                  <a:lnTo>
                    <a:pt x="1435" y="1242"/>
                  </a:lnTo>
                  <a:lnTo>
                    <a:pt x="1632" y="1684"/>
                  </a:lnTo>
                  <a:lnTo>
                    <a:pt x="1136" y="2046"/>
                  </a:lnTo>
                  <a:lnTo>
                    <a:pt x="774" y="1724"/>
                  </a:lnTo>
                  <a:lnTo>
                    <a:pt x="657" y="1771"/>
                  </a:lnTo>
                  <a:lnTo>
                    <a:pt x="536" y="1811"/>
                  </a:lnTo>
                  <a:lnTo>
                    <a:pt x="412" y="1842"/>
                  </a:lnTo>
                  <a:lnTo>
                    <a:pt x="311" y="2316"/>
                  </a:lnTo>
                  <a:lnTo>
                    <a:pt x="0" y="2317"/>
                  </a:lnTo>
                  <a:lnTo>
                    <a:pt x="0" y="445"/>
                  </a:lnTo>
                  <a:lnTo>
                    <a:pt x="61" y="442"/>
                  </a:lnTo>
                  <a:lnTo>
                    <a:pt x="121" y="429"/>
                  </a:lnTo>
                  <a:lnTo>
                    <a:pt x="178" y="411"/>
                  </a:lnTo>
                  <a:lnTo>
                    <a:pt x="232" y="385"/>
                  </a:lnTo>
                  <a:lnTo>
                    <a:pt x="282" y="354"/>
                  </a:lnTo>
                  <a:lnTo>
                    <a:pt x="326" y="316"/>
                  </a:lnTo>
                  <a:lnTo>
                    <a:pt x="366" y="274"/>
                  </a:lnTo>
                  <a:lnTo>
                    <a:pt x="402" y="227"/>
                  </a:lnTo>
                  <a:lnTo>
                    <a:pt x="430" y="174"/>
                  </a:lnTo>
                  <a:lnTo>
                    <a:pt x="453" y="120"/>
                  </a:lnTo>
                  <a:lnTo>
                    <a:pt x="469" y="61"/>
                  </a:lnTo>
                  <a:lnTo>
                    <a:pt x="477" y="0"/>
                  </a:lnTo>
                  <a:close/>
                </a:path>
              </a:pathLst>
            </a:custGeom>
            <a:solidFill>
              <a:schemeClr val="accent6"/>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09">
                <a:defRPr/>
              </a:pPr>
              <a:endParaRPr lang="en-US">
                <a:solidFill>
                  <a:prstClr val="black"/>
                </a:solidFill>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6EE2A530-E93B-46ED-81AF-C998D39D9040}"/>
                </a:ext>
              </a:extLst>
            </p:cNvPr>
            <p:cNvSpPr>
              <a:spLocks/>
            </p:cNvSpPr>
            <p:nvPr/>
          </p:nvSpPr>
          <p:spPr bwMode="auto">
            <a:xfrm>
              <a:off x="3884613" y="3951288"/>
              <a:ext cx="1849437" cy="1839913"/>
            </a:xfrm>
            <a:custGeom>
              <a:avLst/>
              <a:gdLst>
                <a:gd name="T0" fmla="*/ 409 w 2331"/>
                <a:gd name="T1" fmla="*/ 0 h 2317"/>
                <a:gd name="T2" fmla="*/ 1852 w 2331"/>
                <a:gd name="T3" fmla="*/ 0 h 2317"/>
                <a:gd name="T4" fmla="*/ 1860 w 2331"/>
                <a:gd name="T5" fmla="*/ 61 h 2317"/>
                <a:gd name="T6" fmla="*/ 1876 w 2331"/>
                <a:gd name="T7" fmla="*/ 120 h 2317"/>
                <a:gd name="T8" fmla="*/ 1899 w 2331"/>
                <a:gd name="T9" fmla="*/ 174 h 2317"/>
                <a:gd name="T10" fmla="*/ 1927 w 2331"/>
                <a:gd name="T11" fmla="*/ 227 h 2317"/>
                <a:gd name="T12" fmla="*/ 1963 w 2331"/>
                <a:gd name="T13" fmla="*/ 274 h 2317"/>
                <a:gd name="T14" fmla="*/ 2003 w 2331"/>
                <a:gd name="T15" fmla="*/ 316 h 2317"/>
                <a:gd name="T16" fmla="*/ 2049 w 2331"/>
                <a:gd name="T17" fmla="*/ 354 h 2317"/>
                <a:gd name="T18" fmla="*/ 2097 w 2331"/>
                <a:gd name="T19" fmla="*/ 385 h 2317"/>
                <a:gd name="T20" fmla="*/ 2151 w 2331"/>
                <a:gd name="T21" fmla="*/ 411 h 2317"/>
                <a:gd name="T22" fmla="*/ 2208 w 2331"/>
                <a:gd name="T23" fmla="*/ 429 h 2317"/>
                <a:gd name="T24" fmla="*/ 2268 w 2331"/>
                <a:gd name="T25" fmla="*/ 442 h 2317"/>
                <a:gd name="T26" fmla="*/ 2331 w 2331"/>
                <a:gd name="T27" fmla="*/ 445 h 2317"/>
                <a:gd name="T28" fmla="*/ 2331 w 2331"/>
                <a:gd name="T29" fmla="*/ 2317 h 2317"/>
                <a:gd name="T30" fmla="*/ 2027 w 2331"/>
                <a:gd name="T31" fmla="*/ 2317 h 2317"/>
                <a:gd name="T32" fmla="*/ 1925 w 2331"/>
                <a:gd name="T33" fmla="*/ 1844 h 2317"/>
                <a:gd name="T34" fmla="*/ 1832 w 2331"/>
                <a:gd name="T35" fmla="*/ 1821 h 2317"/>
                <a:gd name="T36" fmla="*/ 1739 w 2331"/>
                <a:gd name="T37" fmla="*/ 1794 h 2317"/>
                <a:gd name="T38" fmla="*/ 1649 w 2331"/>
                <a:gd name="T39" fmla="*/ 1762 h 2317"/>
                <a:gd name="T40" fmla="*/ 1561 w 2331"/>
                <a:gd name="T41" fmla="*/ 1727 h 2317"/>
                <a:gd name="T42" fmla="*/ 1202 w 2331"/>
                <a:gd name="T43" fmla="*/ 2050 h 2317"/>
                <a:gd name="T44" fmla="*/ 703 w 2331"/>
                <a:gd name="T45" fmla="*/ 1690 h 2317"/>
                <a:gd name="T46" fmla="*/ 898 w 2331"/>
                <a:gd name="T47" fmla="*/ 1246 h 2317"/>
                <a:gd name="T48" fmla="*/ 837 w 2331"/>
                <a:gd name="T49" fmla="*/ 1173 h 2317"/>
                <a:gd name="T50" fmla="*/ 778 w 2331"/>
                <a:gd name="T51" fmla="*/ 1098 h 2317"/>
                <a:gd name="T52" fmla="*/ 724 w 2331"/>
                <a:gd name="T53" fmla="*/ 1019 h 2317"/>
                <a:gd name="T54" fmla="*/ 673 w 2331"/>
                <a:gd name="T55" fmla="*/ 938 h 2317"/>
                <a:gd name="T56" fmla="*/ 192 w 2331"/>
                <a:gd name="T57" fmla="*/ 989 h 2317"/>
                <a:gd name="T58" fmla="*/ 0 w 2331"/>
                <a:gd name="T59" fmla="*/ 403 h 2317"/>
                <a:gd name="T60" fmla="*/ 419 w 2331"/>
                <a:gd name="T61" fmla="*/ 160 h 2317"/>
                <a:gd name="T62" fmla="*/ 412 w 2331"/>
                <a:gd name="T63" fmla="*/ 80 h 2317"/>
                <a:gd name="T64" fmla="*/ 409 w 2331"/>
                <a:gd name="T65" fmla="*/ 0 h 2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31" h="2317">
                  <a:moveTo>
                    <a:pt x="409" y="0"/>
                  </a:moveTo>
                  <a:lnTo>
                    <a:pt x="1852" y="0"/>
                  </a:lnTo>
                  <a:lnTo>
                    <a:pt x="1860" y="61"/>
                  </a:lnTo>
                  <a:lnTo>
                    <a:pt x="1876" y="120"/>
                  </a:lnTo>
                  <a:lnTo>
                    <a:pt x="1899" y="174"/>
                  </a:lnTo>
                  <a:lnTo>
                    <a:pt x="1927" y="227"/>
                  </a:lnTo>
                  <a:lnTo>
                    <a:pt x="1963" y="274"/>
                  </a:lnTo>
                  <a:lnTo>
                    <a:pt x="2003" y="316"/>
                  </a:lnTo>
                  <a:lnTo>
                    <a:pt x="2049" y="354"/>
                  </a:lnTo>
                  <a:lnTo>
                    <a:pt x="2097" y="385"/>
                  </a:lnTo>
                  <a:lnTo>
                    <a:pt x="2151" y="411"/>
                  </a:lnTo>
                  <a:lnTo>
                    <a:pt x="2208" y="429"/>
                  </a:lnTo>
                  <a:lnTo>
                    <a:pt x="2268" y="442"/>
                  </a:lnTo>
                  <a:lnTo>
                    <a:pt x="2331" y="445"/>
                  </a:lnTo>
                  <a:lnTo>
                    <a:pt x="2331" y="2317"/>
                  </a:lnTo>
                  <a:lnTo>
                    <a:pt x="2027" y="2317"/>
                  </a:lnTo>
                  <a:lnTo>
                    <a:pt x="1925" y="1844"/>
                  </a:lnTo>
                  <a:lnTo>
                    <a:pt x="1832" y="1821"/>
                  </a:lnTo>
                  <a:lnTo>
                    <a:pt x="1739" y="1794"/>
                  </a:lnTo>
                  <a:lnTo>
                    <a:pt x="1649" y="1762"/>
                  </a:lnTo>
                  <a:lnTo>
                    <a:pt x="1561" y="1727"/>
                  </a:lnTo>
                  <a:lnTo>
                    <a:pt x="1202" y="2050"/>
                  </a:lnTo>
                  <a:lnTo>
                    <a:pt x="703" y="1690"/>
                  </a:lnTo>
                  <a:lnTo>
                    <a:pt x="898" y="1246"/>
                  </a:lnTo>
                  <a:lnTo>
                    <a:pt x="837" y="1173"/>
                  </a:lnTo>
                  <a:lnTo>
                    <a:pt x="778" y="1098"/>
                  </a:lnTo>
                  <a:lnTo>
                    <a:pt x="724" y="1019"/>
                  </a:lnTo>
                  <a:lnTo>
                    <a:pt x="673" y="938"/>
                  </a:lnTo>
                  <a:lnTo>
                    <a:pt x="192" y="989"/>
                  </a:lnTo>
                  <a:lnTo>
                    <a:pt x="0" y="403"/>
                  </a:lnTo>
                  <a:lnTo>
                    <a:pt x="419" y="160"/>
                  </a:lnTo>
                  <a:lnTo>
                    <a:pt x="412" y="80"/>
                  </a:lnTo>
                  <a:lnTo>
                    <a:pt x="409" y="0"/>
                  </a:lnTo>
                  <a:close/>
                </a:path>
              </a:pathLst>
            </a:custGeom>
            <a:solidFill>
              <a:schemeClr val="accent4"/>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09">
                <a:defRPr/>
              </a:pPr>
              <a:endParaRPr lang="en-US">
                <a:solidFill>
                  <a:prstClr val="black"/>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3013E5A-8C8F-4151-B0C2-E6CDEF66A7F6}"/>
                </a:ext>
              </a:extLst>
            </p:cNvPr>
            <p:cNvGrpSpPr/>
            <p:nvPr/>
          </p:nvGrpSpPr>
          <p:grpSpPr>
            <a:xfrm>
              <a:off x="6145233" y="3108315"/>
              <a:ext cx="489819" cy="486921"/>
              <a:chOff x="8344713" y="3406775"/>
              <a:chExt cx="536574" cy="533400"/>
            </a:xfrm>
            <a:solidFill>
              <a:schemeClr val="bg1"/>
            </a:solidFill>
          </p:grpSpPr>
          <p:sp>
            <p:nvSpPr>
              <p:cNvPr id="19" name="Freeform 55">
                <a:extLst>
                  <a:ext uri="{FF2B5EF4-FFF2-40B4-BE49-F238E27FC236}">
                    <a16:creationId xmlns:a16="http://schemas.microsoft.com/office/drawing/2014/main" id="{32660C4A-DE96-4D19-9AB2-52C970BA0214}"/>
                  </a:ext>
                </a:extLst>
              </p:cNvPr>
              <p:cNvSpPr>
                <a:spLocks/>
              </p:cNvSpPr>
              <p:nvPr/>
            </p:nvSpPr>
            <p:spPr bwMode="auto">
              <a:xfrm>
                <a:off x="8396288" y="3500438"/>
                <a:ext cx="231775" cy="49213"/>
              </a:xfrm>
              <a:custGeom>
                <a:avLst/>
                <a:gdLst>
                  <a:gd name="T0" fmla="*/ 153 w 1460"/>
                  <a:gd name="T1" fmla="*/ 0 h 306"/>
                  <a:gd name="T2" fmla="*/ 1307 w 1460"/>
                  <a:gd name="T3" fmla="*/ 0 h 306"/>
                  <a:gd name="T4" fmla="*/ 1338 w 1460"/>
                  <a:gd name="T5" fmla="*/ 3 h 306"/>
                  <a:gd name="T6" fmla="*/ 1366 w 1460"/>
                  <a:gd name="T7" fmla="*/ 12 h 306"/>
                  <a:gd name="T8" fmla="*/ 1393 w 1460"/>
                  <a:gd name="T9" fmla="*/ 26 h 306"/>
                  <a:gd name="T10" fmla="*/ 1415 w 1460"/>
                  <a:gd name="T11" fmla="*/ 45 h 306"/>
                  <a:gd name="T12" fmla="*/ 1435 w 1460"/>
                  <a:gd name="T13" fmla="*/ 67 h 306"/>
                  <a:gd name="T14" fmla="*/ 1448 w 1460"/>
                  <a:gd name="T15" fmla="*/ 94 h 306"/>
                  <a:gd name="T16" fmla="*/ 1457 w 1460"/>
                  <a:gd name="T17" fmla="*/ 122 h 306"/>
                  <a:gd name="T18" fmla="*/ 1460 w 1460"/>
                  <a:gd name="T19" fmla="*/ 153 h 306"/>
                  <a:gd name="T20" fmla="*/ 1457 w 1460"/>
                  <a:gd name="T21" fmla="*/ 184 h 306"/>
                  <a:gd name="T22" fmla="*/ 1448 w 1460"/>
                  <a:gd name="T23" fmla="*/ 212 h 306"/>
                  <a:gd name="T24" fmla="*/ 1435 w 1460"/>
                  <a:gd name="T25" fmla="*/ 239 h 306"/>
                  <a:gd name="T26" fmla="*/ 1415 w 1460"/>
                  <a:gd name="T27" fmla="*/ 261 h 306"/>
                  <a:gd name="T28" fmla="*/ 1393 w 1460"/>
                  <a:gd name="T29" fmla="*/ 280 h 306"/>
                  <a:gd name="T30" fmla="*/ 1366 w 1460"/>
                  <a:gd name="T31" fmla="*/ 294 h 306"/>
                  <a:gd name="T32" fmla="*/ 1338 w 1460"/>
                  <a:gd name="T33" fmla="*/ 303 h 306"/>
                  <a:gd name="T34" fmla="*/ 1307 w 1460"/>
                  <a:gd name="T35" fmla="*/ 306 h 306"/>
                  <a:gd name="T36" fmla="*/ 153 w 1460"/>
                  <a:gd name="T37" fmla="*/ 306 h 306"/>
                  <a:gd name="T38" fmla="*/ 122 w 1460"/>
                  <a:gd name="T39" fmla="*/ 303 h 306"/>
                  <a:gd name="T40" fmla="*/ 93 w 1460"/>
                  <a:gd name="T41" fmla="*/ 294 h 306"/>
                  <a:gd name="T42" fmla="*/ 67 w 1460"/>
                  <a:gd name="T43" fmla="*/ 280 h 306"/>
                  <a:gd name="T44" fmla="*/ 44 w 1460"/>
                  <a:gd name="T45" fmla="*/ 261 h 306"/>
                  <a:gd name="T46" fmla="*/ 25 w 1460"/>
                  <a:gd name="T47" fmla="*/ 239 h 306"/>
                  <a:gd name="T48" fmla="*/ 11 w 1460"/>
                  <a:gd name="T49" fmla="*/ 212 h 306"/>
                  <a:gd name="T50" fmla="*/ 3 w 1460"/>
                  <a:gd name="T51" fmla="*/ 184 h 306"/>
                  <a:gd name="T52" fmla="*/ 0 w 1460"/>
                  <a:gd name="T53" fmla="*/ 153 h 306"/>
                  <a:gd name="T54" fmla="*/ 3 w 1460"/>
                  <a:gd name="T55" fmla="*/ 122 h 306"/>
                  <a:gd name="T56" fmla="*/ 11 w 1460"/>
                  <a:gd name="T57" fmla="*/ 94 h 306"/>
                  <a:gd name="T58" fmla="*/ 25 w 1460"/>
                  <a:gd name="T59" fmla="*/ 67 h 306"/>
                  <a:gd name="T60" fmla="*/ 44 w 1460"/>
                  <a:gd name="T61" fmla="*/ 45 h 306"/>
                  <a:gd name="T62" fmla="*/ 67 w 1460"/>
                  <a:gd name="T63" fmla="*/ 26 h 306"/>
                  <a:gd name="T64" fmla="*/ 93 w 1460"/>
                  <a:gd name="T65" fmla="*/ 12 h 306"/>
                  <a:gd name="T66" fmla="*/ 122 w 1460"/>
                  <a:gd name="T67" fmla="*/ 3 h 306"/>
                  <a:gd name="T68" fmla="*/ 153 w 1460"/>
                  <a:gd name="T69"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0" h="306">
                    <a:moveTo>
                      <a:pt x="153" y="0"/>
                    </a:moveTo>
                    <a:lnTo>
                      <a:pt x="1307" y="0"/>
                    </a:lnTo>
                    <a:lnTo>
                      <a:pt x="1338" y="3"/>
                    </a:lnTo>
                    <a:lnTo>
                      <a:pt x="1366" y="12"/>
                    </a:lnTo>
                    <a:lnTo>
                      <a:pt x="1393" y="26"/>
                    </a:lnTo>
                    <a:lnTo>
                      <a:pt x="1415" y="45"/>
                    </a:lnTo>
                    <a:lnTo>
                      <a:pt x="1435" y="67"/>
                    </a:lnTo>
                    <a:lnTo>
                      <a:pt x="1448" y="94"/>
                    </a:lnTo>
                    <a:lnTo>
                      <a:pt x="1457" y="122"/>
                    </a:lnTo>
                    <a:lnTo>
                      <a:pt x="1460" y="153"/>
                    </a:lnTo>
                    <a:lnTo>
                      <a:pt x="1457" y="184"/>
                    </a:lnTo>
                    <a:lnTo>
                      <a:pt x="1448" y="212"/>
                    </a:lnTo>
                    <a:lnTo>
                      <a:pt x="1435" y="239"/>
                    </a:lnTo>
                    <a:lnTo>
                      <a:pt x="1415" y="261"/>
                    </a:lnTo>
                    <a:lnTo>
                      <a:pt x="1393" y="280"/>
                    </a:lnTo>
                    <a:lnTo>
                      <a:pt x="1366" y="294"/>
                    </a:lnTo>
                    <a:lnTo>
                      <a:pt x="1338" y="303"/>
                    </a:lnTo>
                    <a:lnTo>
                      <a:pt x="1307" y="306"/>
                    </a:lnTo>
                    <a:lnTo>
                      <a:pt x="153" y="306"/>
                    </a:lnTo>
                    <a:lnTo>
                      <a:pt x="122" y="303"/>
                    </a:lnTo>
                    <a:lnTo>
                      <a:pt x="93" y="294"/>
                    </a:lnTo>
                    <a:lnTo>
                      <a:pt x="67" y="280"/>
                    </a:lnTo>
                    <a:lnTo>
                      <a:pt x="44" y="261"/>
                    </a:lnTo>
                    <a:lnTo>
                      <a:pt x="25" y="239"/>
                    </a:lnTo>
                    <a:lnTo>
                      <a:pt x="11" y="212"/>
                    </a:lnTo>
                    <a:lnTo>
                      <a:pt x="3" y="184"/>
                    </a:lnTo>
                    <a:lnTo>
                      <a:pt x="0" y="153"/>
                    </a:lnTo>
                    <a:lnTo>
                      <a:pt x="3" y="122"/>
                    </a:lnTo>
                    <a:lnTo>
                      <a:pt x="11" y="94"/>
                    </a:lnTo>
                    <a:lnTo>
                      <a:pt x="25" y="67"/>
                    </a:lnTo>
                    <a:lnTo>
                      <a:pt x="44" y="45"/>
                    </a:lnTo>
                    <a:lnTo>
                      <a:pt x="67" y="26"/>
                    </a:lnTo>
                    <a:lnTo>
                      <a:pt x="93" y="12"/>
                    </a:lnTo>
                    <a:lnTo>
                      <a:pt x="122" y="3"/>
                    </a:lnTo>
                    <a:lnTo>
                      <a:pt x="15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09">
                  <a:defRPr/>
                </a:pPr>
                <a:endParaRPr lang="en-US">
                  <a:solidFill>
                    <a:prstClr val="black"/>
                  </a:solidFill>
                  <a:latin typeface="Arial" panose="020B0604020202020204" pitchFamily="34" charset="0"/>
                  <a:cs typeface="Arial" panose="020B0604020202020204" pitchFamily="34" charset="0"/>
                </a:endParaRPr>
              </a:p>
            </p:txBody>
          </p:sp>
          <p:sp>
            <p:nvSpPr>
              <p:cNvPr id="20" name="Freeform 56">
                <a:extLst>
                  <a:ext uri="{FF2B5EF4-FFF2-40B4-BE49-F238E27FC236}">
                    <a16:creationId xmlns:a16="http://schemas.microsoft.com/office/drawing/2014/main" id="{5D2A7423-F930-468E-BAD4-6DA1187F8476}"/>
                  </a:ext>
                </a:extLst>
              </p:cNvPr>
              <p:cNvSpPr>
                <a:spLocks/>
              </p:cNvSpPr>
              <p:nvPr/>
            </p:nvSpPr>
            <p:spPr bwMode="auto">
              <a:xfrm>
                <a:off x="8396288" y="3592513"/>
                <a:ext cx="231775" cy="47625"/>
              </a:xfrm>
              <a:custGeom>
                <a:avLst/>
                <a:gdLst>
                  <a:gd name="T0" fmla="*/ 153 w 1460"/>
                  <a:gd name="T1" fmla="*/ 0 h 306"/>
                  <a:gd name="T2" fmla="*/ 1307 w 1460"/>
                  <a:gd name="T3" fmla="*/ 0 h 306"/>
                  <a:gd name="T4" fmla="*/ 1338 w 1460"/>
                  <a:gd name="T5" fmla="*/ 3 h 306"/>
                  <a:gd name="T6" fmla="*/ 1366 w 1460"/>
                  <a:gd name="T7" fmla="*/ 12 h 306"/>
                  <a:gd name="T8" fmla="*/ 1393 w 1460"/>
                  <a:gd name="T9" fmla="*/ 26 h 306"/>
                  <a:gd name="T10" fmla="*/ 1415 w 1460"/>
                  <a:gd name="T11" fmla="*/ 45 h 306"/>
                  <a:gd name="T12" fmla="*/ 1435 w 1460"/>
                  <a:gd name="T13" fmla="*/ 67 h 306"/>
                  <a:gd name="T14" fmla="*/ 1448 w 1460"/>
                  <a:gd name="T15" fmla="*/ 94 h 306"/>
                  <a:gd name="T16" fmla="*/ 1457 w 1460"/>
                  <a:gd name="T17" fmla="*/ 122 h 306"/>
                  <a:gd name="T18" fmla="*/ 1460 w 1460"/>
                  <a:gd name="T19" fmla="*/ 153 h 306"/>
                  <a:gd name="T20" fmla="*/ 1457 w 1460"/>
                  <a:gd name="T21" fmla="*/ 184 h 306"/>
                  <a:gd name="T22" fmla="*/ 1448 w 1460"/>
                  <a:gd name="T23" fmla="*/ 213 h 306"/>
                  <a:gd name="T24" fmla="*/ 1435 w 1460"/>
                  <a:gd name="T25" fmla="*/ 239 h 306"/>
                  <a:gd name="T26" fmla="*/ 1415 w 1460"/>
                  <a:gd name="T27" fmla="*/ 262 h 306"/>
                  <a:gd name="T28" fmla="*/ 1393 w 1460"/>
                  <a:gd name="T29" fmla="*/ 280 h 306"/>
                  <a:gd name="T30" fmla="*/ 1366 w 1460"/>
                  <a:gd name="T31" fmla="*/ 295 h 306"/>
                  <a:gd name="T32" fmla="*/ 1338 w 1460"/>
                  <a:gd name="T33" fmla="*/ 303 h 306"/>
                  <a:gd name="T34" fmla="*/ 1307 w 1460"/>
                  <a:gd name="T35" fmla="*/ 306 h 306"/>
                  <a:gd name="T36" fmla="*/ 153 w 1460"/>
                  <a:gd name="T37" fmla="*/ 306 h 306"/>
                  <a:gd name="T38" fmla="*/ 122 w 1460"/>
                  <a:gd name="T39" fmla="*/ 303 h 306"/>
                  <a:gd name="T40" fmla="*/ 93 w 1460"/>
                  <a:gd name="T41" fmla="*/ 295 h 306"/>
                  <a:gd name="T42" fmla="*/ 67 w 1460"/>
                  <a:gd name="T43" fmla="*/ 280 h 306"/>
                  <a:gd name="T44" fmla="*/ 44 w 1460"/>
                  <a:gd name="T45" fmla="*/ 262 h 306"/>
                  <a:gd name="T46" fmla="*/ 25 w 1460"/>
                  <a:gd name="T47" fmla="*/ 239 h 306"/>
                  <a:gd name="T48" fmla="*/ 11 w 1460"/>
                  <a:gd name="T49" fmla="*/ 213 h 306"/>
                  <a:gd name="T50" fmla="*/ 3 w 1460"/>
                  <a:gd name="T51" fmla="*/ 184 h 306"/>
                  <a:gd name="T52" fmla="*/ 0 w 1460"/>
                  <a:gd name="T53" fmla="*/ 153 h 306"/>
                  <a:gd name="T54" fmla="*/ 3 w 1460"/>
                  <a:gd name="T55" fmla="*/ 122 h 306"/>
                  <a:gd name="T56" fmla="*/ 11 w 1460"/>
                  <a:gd name="T57" fmla="*/ 94 h 306"/>
                  <a:gd name="T58" fmla="*/ 25 w 1460"/>
                  <a:gd name="T59" fmla="*/ 67 h 306"/>
                  <a:gd name="T60" fmla="*/ 44 w 1460"/>
                  <a:gd name="T61" fmla="*/ 45 h 306"/>
                  <a:gd name="T62" fmla="*/ 67 w 1460"/>
                  <a:gd name="T63" fmla="*/ 26 h 306"/>
                  <a:gd name="T64" fmla="*/ 93 w 1460"/>
                  <a:gd name="T65" fmla="*/ 12 h 306"/>
                  <a:gd name="T66" fmla="*/ 122 w 1460"/>
                  <a:gd name="T67" fmla="*/ 3 h 306"/>
                  <a:gd name="T68" fmla="*/ 153 w 1460"/>
                  <a:gd name="T69"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0" h="306">
                    <a:moveTo>
                      <a:pt x="153" y="0"/>
                    </a:moveTo>
                    <a:lnTo>
                      <a:pt x="1307" y="0"/>
                    </a:lnTo>
                    <a:lnTo>
                      <a:pt x="1338" y="3"/>
                    </a:lnTo>
                    <a:lnTo>
                      <a:pt x="1366" y="12"/>
                    </a:lnTo>
                    <a:lnTo>
                      <a:pt x="1393" y="26"/>
                    </a:lnTo>
                    <a:lnTo>
                      <a:pt x="1415" y="45"/>
                    </a:lnTo>
                    <a:lnTo>
                      <a:pt x="1435" y="67"/>
                    </a:lnTo>
                    <a:lnTo>
                      <a:pt x="1448" y="94"/>
                    </a:lnTo>
                    <a:lnTo>
                      <a:pt x="1457" y="122"/>
                    </a:lnTo>
                    <a:lnTo>
                      <a:pt x="1460" y="153"/>
                    </a:lnTo>
                    <a:lnTo>
                      <a:pt x="1457" y="184"/>
                    </a:lnTo>
                    <a:lnTo>
                      <a:pt x="1448" y="213"/>
                    </a:lnTo>
                    <a:lnTo>
                      <a:pt x="1435" y="239"/>
                    </a:lnTo>
                    <a:lnTo>
                      <a:pt x="1415" y="262"/>
                    </a:lnTo>
                    <a:lnTo>
                      <a:pt x="1393" y="280"/>
                    </a:lnTo>
                    <a:lnTo>
                      <a:pt x="1366" y="295"/>
                    </a:lnTo>
                    <a:lnTo>
                      <a:pt x="1338" y="303"/>
                    </a:lnTo>
                    <a:lnTo>
                      <a:pt x="1307" y="306"/>
                    </a:lnTo>
                    <a:lnTo>
                      <a:pt x="153" y="306"/>
                    </a:lnTo>
                    <a:lnTo>
                      <a:pt x="122" y="303"/>
                    </a:lnTo>
                    <a:lnTo>
                      <a:pt x="93" y="295"/>
                    </a:lnTo>
                    <a:lnTo>
                      <a:pt x="67" y="280"/>
                    </a:lnTo>
                    <a:lnTo>
                      <a:pt x="44" y="262"/>
                    </a:lnTo>
                    <a:lnTo>
                      <a:pt x="25" y="239"/>
                    </a:lnTo>
                    <a:lnTo>
                      <a:pt x="11" y="213"/>
                    </a:lnTo>
                    <a:lnTo>
                      <a:pt x="3" y="184"/>
                    </a:lnTo>
                    <a:lnTo>
                      <a:pt x="0" y="153"/>
                    </a:lnTo>
                    <a:lnTo>
                      <a:pt x="3" y="122"/>
                    </a:lnTo>
                    <a:lnTo>
                      <a:pt x="11" y="94"/>
                    </a:lnTo>
                    <a:lnTo>
                      <a:pt x="25" y="67"/>
                    </a:lnTo>
                    <a:lnTo>
                      <a:pt x="44" y="45"/>
                    </a:lnTo>
                    <a:lnTo>
                      <a:pt x="67" y="26"/>
                    </a:lnTo>
                    <a:lnTo>
                      <a:pt x="93" y="12"/>
                    </a:lnTo>
                    <a:lnTo>
                      <a:pt x="122" y="3"/>
                    </a:lnTo>
                    <a:lnTo>
                      <a:pt x="15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09">
                  <a:defRPr/>
                </a:pPr>
                <a:endParaRPr lang="en-US">
                  <a:solidFill>
                    <a:prstClr val="black"/>
                  </a:solidFill>
                  <a:latin typeface="Arial" panose="020B0604020202020204" pitchFamily="34" charset="0"/>
                  <a:cs typeface="Arial" panose="020B0604020202020204" pitchFamily="34" charset="0"/>
                </a:endParaRPr>
              </a:p>
            </p:txBody>
          </p:sp>
          <p:sp>
            <p:nvSpPr>
              <p:cNvPr id="21" name="Freeform 57">
                <a:extLst>
                  <a:ext uri="{FF2B5EF4-FFF2-40B4-BE49-F238E27FC236}">
                    <a16:creationId xmlns:a16="http://schemas.microsoft.com/office/drawing/2014/main" id="{3448B10F-B1F4-4E17-9480-A6CE9D6B5590}"/>
                  </a:ext>
                </a:extLst>
              </p:cNvPr>
              <p:cNvSpPr>
                <a:spLocks/>
              </p:cNvSpPr>
              <p:nvPr/>
            </p:nvSpPr>
            <p:spPr bwMode="auto">
              <a:xfrm>
                <a:off x="8396288" y="3683000"/>
                <a:ext cx="139700" cy="49213"/>
              </a:xfrm>
              <a:custGeom>
                <a:avLst/>
                <a:gdLst>
                  <a:gd name="T0" fmla="*/ 153 w 884"/>
                  <a:gd name="T1" fmla="*/ 0 h 306"/>
                  <a:gd name="T2" fmla="*/ 730 w 884"/>
                  <a:gd name="T3" fmla="*/ 0 h 306"/>
                  <a:gd name="T4" fmla="*/ 761 w 884"/>
                  <a:gd name="T5" fmla="*/ 3 h 306"/>
                  <a:gd name="T6" fmla="*/ 790 w 884"/>
                  <a:gd name="T7" fmla="*/ 12 h 306"/>
                  <a:gd name="T8" fmla="*/ 817 w 884"/>
                  <a:gd name="T9" fmla="*/ 26 h 306"/>
                  <a:gd name="T10" fmla="*/ 839 w 884"/>
                  <a:gd name="T11" fmla="*/ 44 h 306"/>
                  <a:gd name="T12" fmla="*/ 858 w 884"/>
                  <a:gd name="T13" fmla="*/ 68 h 306"/>
                  <a:gd name="T14" fmla="*/ 872 w 884"/>
                  <a:gd name="T15" fmla="*/ 93 h 306"/>
                  <a:gd name="T16" fmla="*/ 880 w 884"/>
                  <a:gd name="T17" fmla="*/ 122 h 306"/>
                  <a:gd name="T18" fmla="*/ 884 w 884"/>
                  <a:gd name="T19" fmla="*/ 153 h 306"/>
                  <a:gd name="T20" fmla="*/ 880 w 884"/>
                  <a:gd name="T21" fmla="*/ 184 h 306"/>
                  <a:gd name="T22" fmla="*/ 872 w 884"/>
                  <a:gd name="T23" fmla="*/ 213 h 306"/>
                  <a:gd name="T24" fmla="*/ 858 w 884"/>
                  <a:gd name="T25" fmla="*/ 238 h 306"/>
                  <a:gd name="T26" fmla="*/ 839 w 884"/>
                  <a:gd name="T27" fmla="*/ 261 h 306"/>
                  <a:gd name="T28" fmla="*/ 817 w 884"/>
                  <a:gd name="T29" fmla="*/ 279 h 306"/>
                  <a:gd name="T30" fmla="*/ 790 w 884"/>
                  <a:gd name="T31" fmla="*/ 294 h 306"/>
                  <a:gd name="T32" fmla="*/ 761 w 884"/>
                  <a:gd name="T33" fmla="*/ 302 h 306"/>
                  <a:gd name="T34" fmla="*/ 730 w 884"/>
                  <a:gd name="T35" fmla="*/ 306 h 306"/>
                  <a:gd name="T36" fmla="*/ 153 w 884"/>
                  <a:gd name="T37" fmla="*/ 306 h 306"/>
                  <a:gd name="T38" fmla="*/ 122 w 884"/>
                  <a:gd name="T39" fmla="*/ 302 h 306"/>
                  <a:gd name="T40" fmla="*/ 93 w 884"/>
                  <a:gd name="T41" fmla="*/ 294 h 306"/>
                  <a:gd name="T42" fmla="*/ 67 w 884"/>
                  <a:gd name="T43" fmla="*/ 279 h 306"/>
                  <a:gd name="T44" fmla="*/ 44 w 884"/>
                  <a:gd name="T45" fmla="*/ 261 h 306"/>
                  <a:gd name="T46" fmla="*/ 25 w 884"/>
                  <a:gd name="T47" fmla="*/ 238 h 306"/>
                  <a:gd name="T48" fmla="*/ 11 w 884"/>
                  <a:gd name="T49" fmla="*/ 213 h 306"/>
                  <a:gd name="T50" fmla="*/ 3 w 884"/>
                  <a:gd name="T51" fmla="*/ 184 h 306"/>
                  <a:gd name="T52" fmla="*/ 0 w 884"/>
                  <a:gd name="T53" fmla="*/ 153 h 306"/>
                  <a:gd name="T54" fmla="*/ 3 w 884"/>
                  <a:gd name="T55" fmla="*/ 122 h 306"/>
                  <a:gd name="T56" fmla="*/ 11 w 884"/>
                  <a:gd name="T57" fmla="*/ 93 h 306"/>
                  <a:gd name="T58" fmla="*/ 25 w 884"/>
                  <a:gd name="T59" fmla="*/ 68 h 306"/>
                  <a:gd name="T60" fmla="*/ 44 w 884"/>
                  <a:gd name="T61" fmla="*/ 44 h 306"/>
                  <a:gd name="T62" fmla="*/ 67 w 884"/>
                  <a:gd name="T63" fmla="*/ 26 h 306"/>
                  <a:gd name="T64" fmla="*/ 93 w 884"/>
                  <a:gd name="T65" fmla="*/ 12 h 306"/>
                  <a:gd name="T66" fmla="*/ 122 w 884"/>
                  <a:gd name="T67" fmla="*/ 3 h 306"/>
                  <a:gd name="T68" fmla="*/ 153 w 884"/>
                  <a:gd name="T69"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4" h="306">
                    <a:moveTo>
                      <a:pt x="153" y="0"/>
                    </a:moveTo>
                    <a:lnTo>
                      <a:pt x="730" y="0"/>
                    </a:lnTo>
                    <a:lnTo>
                      <a:pt x="761" y="3"/>
                    </a:lnTo>
                    <a:lnTo>
                      <a:pt x="790" y="12"/>
                    </a:lnTo>
                    <a:lnTo>
                      <a:pt x="817" y="26"/>
                    </a:lnTo>
                    <a:lnTo>
                      <a:pt x="839" y="44"/>
                    </a:lnTo>
                    <a:lnTo>
                      <a:pt x="858" y="68"/>
                    </a:lnTo>
                    <a:lnTo>
                      <a:pt x="872" y="93"/>
                    </a:lnTo>
                    <a:lnTo>
                      <a:pt x="880" y="122"/>
                    </a:lnTo>
                    <a:lnTo>
                      <a:pt x="884" y="153"/>
                    </a:lnTo>
                    <a:lnTo>
                      <a:pt x="880" y="184"/>
                    </a:lnTo>
                    <a:lnTo>
                      <a:pt x="872" y="213"/>
                    </a:lnTo>
                    <a:lnTo>
                      <a:pt x="858" y="238"/>
                    </a:lnTo>
                    <a:lnTo>
                      <a:pt x="839" y="261"/>
                    </a:lnTo>
                    <a:lnTo>
                      <a:pt x="817" y="279"/>
                    </a:lnTo>
                    <a:lnTo>
                      <a:pt x="790" y="294"/>
                    </a:lnTo>
                    <a:lnTo>
                      <a:pt x="761" y="302"/>
                    </a:lnTo>
                    <a:lnTo>
                      <a:pt x="730" y="306"/>
                    </a:lnTo>
                    <a:lnTo>
                      <a:pt x="153" y="306"/>
                    </a:lnTo>
                    <a:lnTo>
                      <a:pt x="122" y="302"/>
                    </a:lnTo>
                    <a:lnTo>
                      <a:pt x="93" y="294"/>
                    </a:lnTo>
                    <a:lnTo>
                      <a:pt x="67" y="279"/>
                    </a:lnTo>
                    <a:lnTo>
                      <a:pt x="44" y="261"/>
                    </a:lnTo>
                    <a:lnTo>
                      <a:pt x="25" y="238"/>
                    </a:lnTo>
                    <a:lnTo>
                      <a:pt x="11" y="213"/>
                    </a:lnTo>
                    <a:lnTo>
                      <a:pt x="3" y="184"/>
                    </a:lnTo>
                    <a:lnTo>
                      <a:pt x="0" y="153"/>
                    </a:lnTo>
                    <a:lnTo>
                      <a:pt x="3" y="122"/>
                    </a:lnTo>
                    <a:lnTo>
                      <a:pt x="11" y="93"/>
                    </a:lnTo>
                    <a:lnTo>
                      <a:pt x="25" y="68"/>
                    </a:lnTo>
                    <a:lnTo>
                      <a:pt x="44" y="44"/>
                    </a:lnTo>
                    <a:lnTo>
                      <a:pt x="67" y="26"/>
                    </a:lnTo>
                    <a:lnTo>
                      <a:pt x="93" y="12"/>
                    </a:lnTo>
                    <a:lnTo>
                      <a:pt x="122" y="3"/>
                    </a:lnTo>
                    <a:lnTo>
                      <a:pt x="15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09">
                  <a:defRPr/>
                </a:pPr>
                <a:endParaRPr lang="en-US">
                  <a:solidFill>
                    <a:prstClr val="black"/>
                  </a:solidFill>
                  <a:latin typeface="Arial" panose="020B0604020202020204" pitchFamily="34" charset="0"/>
                  <a:cs typeface="Arial" panose="020B0604020202020204" pitchFamily="34" charset="0"/>
                </a:endParaRPr>
              </a:p>
            </p:txBody>
          </p:sp>
          <p:sp>
            <p:nvSpPr>
              <p:cNvPr id="22" name="Freeform 58">
                <a:extLst>
                  <a:ext uri="{FF2B5EF4-FFF2-40B4-BE49-F238E27FC236}">
                    <a16:creationId xmlns:a16="http://schemas.microsoft.com/office/drawing/2014/main" id="{9AB6E53C-299E-41B0-AC93-C972CE07FD55}"/>
                  </a:ext>
                </a:extLst>
              </p:cNvPr>
              <p:cNvSpPr>
                <a:spLocks/>
              </p:cNvSpPr>
              <p:nvPr/>
            </p:nvSpPr>
            <p:spPr bwMode="auto">
              <a:xfrm>
                <a:off x="8344713" y="3406775"/>
                <a:ext cx="414338" cy="533400"/>
              </a:xfrm>
              <a:custGeom>
                <a:avLst/>
                <a:gdLst>
                  <a:gd name="T0" fmla="*/ 154 w 2616"/>
                  <a:gd name="T1" fmla="*/ 0 h 3365"/>
                  <a:gd name="T2" fmla="*/ 2461 w 2616"/>
                  <a:gd name="T3" fmla="*/ 0 h 3365"/>
                  <a:gd name="T4" fmla="*/ 2492 w 2616"/>
                  <a:gd name="T5" fmla="*/ 3 h 3365"/>
                  <a:gd name="T6" fmla="*/ 2521 w 2616"/>
                  <a:gd name="T7" fmla="*/ 12 h 3365"/>
                  <a:gd name="T8" fmla="*/ 2548 w 2616"/>
                  <a:gd name="T9" fmla="*/ 26 h 3365"/>
                  <a:gd name="T10" fmla="*/ 2570 w 2616"/>
                  <a:gd name="T11" fmla="*/ 44 h 3365"/>
                  <a:gd name="T12" fmla="*/ 2589 w 2616"/>
                  <a:gd name="T13" fmla="*/ 68 h 3365"/>
                  <a:gd name="T14" fmla="*/ 2603 w 2616"/>
                  <a:gd name="T15" fmla="*/ 93 h 3365"/>
                  <a:gd name="T16" fmla="*/ 2613 w 2616"/>
                  <a:gd name="T17" fmla="*/ 122 h 3365"/>
                  <a:gd name="T18" fmla="*/ 2616 w 2616"/>
                  <a:gd name="T19" fmla="*/ 152 h 3365"/>
                  <a:gd name="T20" fmla="*/ 2616 w 2616"/>
                  <a:gd name="T21" fmla="*/ 380 h 3365"/>
                  <a:gd name="T22" fmla="*/ 2308 w 2616"/>
                  <a:gd name="T23" fmla="*/ 911 h 3365"/>
                  <a:gd name="T24" fmla="*/ 2308 w 2616"/>
                  <a:gd name="T25" fmla="*/ 306 h 3365"/>
                  <a:gd name="T26" fmla="*/ 308 w 2616"/>
                  <a:gd name="T27" fmla="*/ 306 h 3365"/>
                  <a:gd name="T28" fmla="*/ 308 w 2616"/>
                  <a:gd name="T29" fmla="*/ 3058 h 3365"/>
                  <a:gd name="T30" fmla="*/ 2308 w 2616"/>
                  <a:gd name="T31" fmla="*/ 3058 h 3365"/>
                  <a:gd name="T32" fmla="*/ 2308 w 2616"/>
                  <a:gd name="T33" fmla="*/ 2678 h 3365"/>
                  <a:gd name="T34" fmla="*/ 2469 w 2616"/>
                  <a:gd name="T35" fmla="*/ 2572 h 3365"/>
                  <a:gd name="T36" fmla="*/ 2498 w 2616"/>
                  <a:gd name="T37" fmla="*/ 2550 h 3365"/>
                  <a:gd name="T38" fmla="*/ 2522 w 2616"/>
                  <a:gd name="T39" fmla="*/ 2524 h 3365"/>
                  <a:gd name="T40" fmla="*/ 2542 w 2616"/>
                  <a:gd name="T41" fmla="*/ 2495 h 3365"/>
                  <a:gd name="T42" fmla="*/ 2616 w 2616"/>
                  <a:gd name="T43" fmla="*/ 2369 h 3365"/>
                  <a:gd name="T44" fmla="*/ 2616 w 2616"/>
                  <a:gd name="T45" fmla="*/ 3212 h 3365"/>
                  <a:gd name="T46" fmla="*/ 2613 w 2616"/>
                  <a:gd name="T47" fmla="*/ 3242 h 3365"/>
                  <a:gd name="T48" fmla="*/ 2603 w 2616"/>
                  <a:gd name="T49" fmla="*/ 3271 h 3365"/>
                  <a:gd name="T50" fmla="*/ 2589 w 2616"/>
                  <a:gd name="T51" fmla="*/ 3297 h 3365"/>
                  <a:gd name="T52" fmla="*/ 2570 w 2616"/>
                  <a:gd name="T53" fmla="*/ 3320 h 3365"/>
                  <a:gd name="T54" fmla="*/ 2548 w 2616"/>
                  <a:gd name="T55" fmla="*/ 3339 h 3365"/>
                  <a:gd name="T56" fmla="*/ 2521 w 2616"/>
                  <a:gd name="T57" fmla="*/ 3352 h 3365"/>
                  <a:gd name="T58" fmla="*/ 2492 w 2616"/>
                  <a:gd name="T59" fmla="*/ 3362 h 3365"/>
                  <a:gd name="T60" fmla="*/ 2461 w 2616"/>
                  <a:gd name="T61" fmla="*/ 3365 h 3365"/>
                  <a:gd name="T62" fmla="*/ 154 w 2616"/>
                  <a:gd name="T63" fmla="*/ 3365 h 3365"/>
                  <a:gd name="T64" fmla="*/ 123 w 2616"/>
                  <a:gd name="T65" fmla="*/ 3362 h 3365"/>
                  <a:gd name="T66" fmla="*/ 95 w 2616"/>
                  <a:gd name="T67" fmla="*/ 3352 h 3365"/>
                  <a:gd name="T68" fmla="*/ 68 w 2616"/>
                  <a:gd name="T69" fmla="*/ 3339 h 3365"/>
                  <a:gd name="T70" fmla="*/ 46 w 2616"/>
                  <a:gd name="T71" fmla="*/ 3320 h 3365"/>
                  <a:gd name="T72" fmla="*/ 27 w 2616"/>
                  <a:gd name="T73" fmla="*/ 3297 h 3365"/>
                  <a:gd name="T74" fmla="*/ 13 w 2616"/>
                  <a:gd name="T75" fmla="*/ 3271 h 3365"/>
                  <a:gd name="T76" fmla="*/ 3 w 2616"/>
                  <a:gd name="T77" fmla="*/ 3242 h 3365"/>
                  <a:gd name="T78" fmla="*/ 0 w 2616"/>
                  <a:gd name="T79" fmla="*/ 3212 h 3365"/>
                  <a:gd name="T80" fmla="*/ 0 w 2616"/>
                  <a:gd name="T81" fmla="*/ 152 h 3365"/>
                  <a:gd name="T82" fmla="*/ 3 w 2616"/>
                  <a:gd name="T83" fmla="*/ 122 h 3365"/>
                  <a:gd name="T84" fmla="*/ 13 w 2616"/>
                  <a:gd name="T85" fmla="*/ 93 h 3365"/>
                  <a:gd name="T86" fmla="*/ 27 w 2616"/>
                  <a:gd name="T87" fmla="*/ 68 h 3365"/>
                  <a:gd name="T88" fmla="*/ 46 w 2616"/>
                  <a:gd name="T89" fmla="*/ 44 h 3365"/>
                  <a:gd name="T90" fmla="*/ 68 w 2616"/>
                  <a:gd name="T91" fmla="*/ 26 h 3365"/>
                  <a:gd name="T92" fmla="*/ 95 w 2616"/>
                  <a:gd name="T93" fmla="*/ 12 h 3365"/>
                  <a:gd name="T94" fmla="*/ 123 w 2616"/>
                  <a:gd name="T95" fmla="*/ 3 h 3365"/>
                  <a:gd name="T96" fmla="*/ 154 w 2616"/>
                  <a:gd name="T97" fmla="*/ 0 h 3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16" h="3365">
                    <a:moveTo>
                      <a:pt x="154" y="0"/>
                    </a:moveTo>
                    <a:lnTo>
                      <a:pt x="2461" y="0"/>
                    </a:lnTo>
                    <a:lnTo>
                      <a:pt x="2492" y="3"/>
                    </a:lnTo>
                    <a:lnTo>
                      <a:pt x="2521" y="12"/>
                    </a:lnTo>
                    <a:lnTo>
                      <a:pt x="2548" y="26"/>
                    </a:lnTo>
                    <a:lnTo>
                      <a:pt x="2570" y="44"/>
                    </a:lnTo>
                    <a:lnTo>
                      <a:pt x="2589" y="68"/>
                    </a:lnTo>
                    <a:lnTo>
                      <a:pt x="2603" y="93"/>
                    </a:lnTo>
                    <a:lnTo>
                      <a:pt x="2613" y="122"/>
                    </a:lnTo>
                    <a:lnTo>
                      <a:pt x="2616" y="152"/>
                    </a:lnTo>
                    <a:lnTo>
                      <a:pt x="2616" y="380"/>
                    </a:lnTo>
                    <a:lnTo>
                      <a:pt x="2308" y="911"/>
                    </a:lnTo>
                    <a:lnTo>
                      <a:pt x="2308" y="306"/>
                    </a:lnTo>
                    <a:lnTo>
                      <a:pt x="308" y="306"/>
                    </a:lnTo>
                    <a:lnTo>
                      <a:pt x="308" y="3058"/>
                    </a:lnTo>
                    <a:lnTo>
                      <a:pt x="2308" y="3058"/>
                    </a:lnTo>
                    <a:lnTo>
                      <a:pt x="2308" y="2678"/>
                    </a:lnTo>
                    <a:lnTo>
                      <a:pt x="2469" y="2572"/>
                    </a:lnTo>
                    <a:lnTo>
                      <a:pt x="2498" y="2550"/>
                    </a:lnTo>
                    <a:lnTo>
                      <a:pt x="2522" y="2524"/>
                    </a:lnTo>
                    <a:lnTo>
                      <a:pt x="2542" y="2495"/>
                    </a:lnTo>
                    <a:lnTo>
                      <a:pt x="2616" y="2369"/>
                    </a:lnTo>
                    <a:lnTo>
                      <a:pt x="2616" y="3212"/>
                    </a:lnTo>
                    <a:lnTo>
                      <a:pt x="2613" y="3242"/>
                    </a:lnTo>
                    <a:lnTo>
                      <a:pt x="2603" y="3271"/>
                    </a:lnTo>
                    <a:lnTo>
                      <a:pt x="2589" y="3297"/>
                    </a:lnTo>
                    <a:lnTo>
                      <a:pt x="2570" y="3320"/>
                    </a:lnTo>
                    <a:lnTo>
                      <a:pt x="2548" y="3339"/>
                    </a:lnTo>
                    <a:lnTo>
                      <a:pt x="2521" y="3352"/>
                    </a:lnTo>
                    <a:lnTo>
                      <a:pt x="2492" y="3362"/>
                    </a:lnTo>
                    <a:lnTo>
                      <a:pt x="2461" y="3365"/>
                    </a:lnTo>
                    <a:lnTo>
                      <a:pt x="154" y="3365"/>
                    </a:lnTo>
                    <a:lnTo>
                      <a:pt x="123" y="3362"/>
                    </a:lnTo>
                    <a:lnTo>
                      <a:pt x="95" y="3352"/>
                    </a:lnTo>
                    <a:lnTo>
                      <a:pt x="68" y="3339"/>
                    </a:lnTo>
                    <a:lnTo>
                      <a:pt x="46" y="3320"/>
                    </a:lnTo>
                    <a:lnTo>
                      <a:pt x="27" y="3297"/>
                    </a:lnTo>
                    <a:lnTo>
                      <a:pt x="13" y="3271"/>
                    </a:lnTo>
                    <a:lnTo>
                      <a:pt x="3" y="3242"/>
                    </a:lnTo>
                    <a:lnTo>
                      <a:pt x="0" y="3212"/>
                    </a:lnTo>
                    <a:lnTo>
                      <a:pt x="0" y="152"/>
                    </a:lnTo>
                    <a:lnTo>
                      <a:pt x="3" y="122"/>
                    </a:lnTo>
                    <a:lnTo>
                      <a:pt x="13" y="93"/>
                    </a:lnTo>
                    <a:lnTo>
                      <a:pt x="27" y="68"/>
                    </a:lnTo>
                    <a:lnTo>
                      <a:pt x="46" y="44"/>
                    </a:lnTo>
                    <a:lnTo>
                      <a:pt x="68" y="26"/>
                    </a:lnTo>
                    <a:lnTo>
                      <a:pt x="95" y="12"/>
                    </a:lnTo>
                    <a:lnTo>
                      <a:pt x="123" y="3"/>
                    </a:lnTo>
                    <a:lnTo>
                      <a:pt x="15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09">
                  <a:defRPr/>
                </a:pPr>
                <a:endParaRPr lang="en-US">
                  <a:solidFill>
                    <a:prstClr val="black"/>
                  </a:solidFill>
                  <a:latin typeface="Arial" panose="020B0604020202020204" pitchFamily="34" charset="0"/>
                  <a:cs typeface="Arial" panose="020B0604020202020204" pitchFamily="34" charset="0"/>
                </a:endParaRPr>
              </a:p>
            </p:txBody>
          </p:sp>
          <p:sp>
            <p:nvSpPr>
              <p:cNvPr id="23" name="Freeform 59">
                <a:extLst>
                  <a:ext uri="{FF2B5EF4-FFF2-40B4-BE49-F238E27FC236}">
                    <a16:creationId xmlns:a16="http://schemas.microsoft.com/office/drawing/2014/main" id="{C5A2750B-F438-445C-86BF-454640CECC16}"/>
                  </a:ext>
                </a:extLst>
              </p:cNvPr>
              <p:cNvSpPr>
                <a:spLocks noEditPoints="1"/>
              </p:cNvSpPr>
              <p:nvPr/>
            </p:nvSpPr>
            <p:spPr bwMode="auto">
              <a:xfrm>
                <a:off x="8624112" y="3434652"/>
                <a:ext cx="257175" cy="382588"/>
              </a:xfrm>
              <a:custGeom>
                <a:avLst/>
                <a:gdLst>
                  <a:gd name="T0" fmla="*/ 133 w 1617"/>
                  <a:gd name="T1" fmla="*/ 2031 h 2411"/>
                  <a:gd name="T2" fmla="*/ 226 w 1617"/>
                  <a:gd name="T3" fmla="*/ 2075 h 2411"/>
                  <a:gd name="T4" fmla="*/ 312 w 1617"/>
                  <a:gd name="T5" fmla="*/ 2134 h 2411"/>
                  <a:gd name="T6" fmla="*/ 445 w 1617"/>
                  <a:gd name="T7" fmla="*/ 2014 h 2411"/>
                  <a:gd name="T8" fmla="*/ 395 w 1617"/>
                  <a:gd name="T9" fmla="*/ 1968 h 2411"/>
                  <a:gd name="T10" fmla="*/ 319 w 1617"/>
                  <a:gd name="T11" fmla="*/ 1916 h 2411"/>
                  <a:gd name="T12" fmla="*/ 249 w 1617"/>
                  <a:gd name="T13" fmla="*/ 1881 h 2411"/>
                  <a:gd name="T14" fmla="*/ 190 w 1617"/>
                  <a:gd name="T15" fmla="*/ 1861 h 2411"/>
                  <a:gd name="T16" fmla="*/ 143 w 1617"/>
                  <a:gd name="T17" fmla="*/ 1851 h 2411"/>
                  <a:gd name="T18" fmla="*/ 1136 w 1617"/>
                  <a:gd name="T19" fmla="*/ 0 h 2411"/>
                  <a:gd name="T20" fmla="*/ 1192 w 1617"/>
                  <a:gd name="T21" fmla="*/ 8 h 2411"/>
                  <a:gd name="T22" fmla="*/ 1260 w 1617"/>
                  <a:gd name="T23" fmla="*/ 26 h 2411"/>
                  <a:gd name="T24" fmla="*/ 1340 w 1617"/>
                  <a:gd name="T25" fmla="*/ 59 h 2411"/>
                  <a:gd name="T26" fmla="*/ 1429 w 1617"/>
                  <a:gd name="T27" fmla="*/ 110 h 2411"/>
                  <a:gd name="T28" fmla="*/ 1502 w 1617"/>
                  <a:gd name="T29" fmla="*/ 166 h 2411"/>
                  <a:gd name="T30" fmla="*/ 1553 w 1617"/>
                  <a:gd name="T31" fmla="*/ 219 h 2411"/>
                  <a:gd name="T32" fmla="*/ 1586 w 1617"/>
                  <a:gd name="T33" fmla="*/ 266 h 2411"/>
                  <a:gd name="T34" fmla="*/ 1605 w 1617"/>
                  <a:gd name="T35" fmla="*/ 303 h 2411"/>
                  <a:gd name="T36" fmla="*/ 1613 w 1617"/>
                  <a:gd name="T37" fmla="*/ 326 h 2411"/>
                  <a:gd name="T38" fmla="*/ 1617 w 1617"/>
                  <a:gd name="T39" fmla="*/ 351 h 2411"/>
                  <a:gd name="T40" fmla="*/ 1606 w 1617"/>
                  <a:gd name="T41" fmla="*/ 386 h 2411"/>
                  <a:gd name="T42" fmla="*/ 635 w 1617"/>
                  <a:gd name="T43" fmla="*/ 2056 h 2411"/>
                  <a:gd name="T44" fmla="*/ 118 w 1617"/>
                  <a:gd name="T45" fmla="*/ 2398 h 2411"/>
                  <a:gd name="T46" fmla="*/ 78 w 1617"/>
                  <a:gd name="T47" fmla="*/ 2411 h 2411"/>
                  <a:gd name="T48" fmla="*/ 37 w 1617"/>
                  <a:gd name="T49" fmla="*/ 2400 h 2411"/>
                  <a:gd name="T50" fmla="*/ 12 w 1617"/>
                  <a:gd name="T51" fmla="*/ 2378 h 2411"/>
                  <a:gd name="T52" fmla="*/ 0 w 1617"/>
                  <a:gd name="T53" fmla="*/ 2346 h 2411"/>
                  <a:gd name="T54" fmla="*/ 35 w 1617"/>
                  <a:gd name="T55" fmla="*/ 1732 h 2411"/>
                  <a:gd name="T56" fmla="*/ 45 w 1617"/>
                  <a:gd name="T57" fmla="*/ 1699 h 2411"/>
                  <a:gd name="T58" fmla="*/ 1018 w 1617"/>
                  <a:gd name="T59" fmla="*/ 28 h 2411"/>
                  <a:gd name="T60" fmla="*/ 1051 w 1617"/>
                  <a:gd name="T61" fmla="*/ 8 h 2411"/>
                  <a:gd name="T62" fmla="*/ 1064 w 1617"/>
                  <a:gd name="T63" fmla="*/ 5 h 2411"/>
                  <a:gd name="T64" fmla="*/ 1093 w 1617"/>
                  <a:gd name="T65" fmla="*/ 0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17" h="2411">
                    <a:moveTo>
                      <a:pt x="143" y="1851"/>
                    </a:moveTo>
                    <a:lnTo>
                      <a:pt x="133" y="2031"/>
                    </a:lnTo>
                    <a:lnTo>
                      <a:pt x="179" y="2051"/>
                    </a:lnTo>
                    <a:lnTo>
                      <a:pt x="226" y="2075"/>
                    </a:lnTo>
                    <a:lnTo>
                      <a:pt x="271" y="2103"/>
                    </a:lnTo>
                    <a:lnTo>
                      <a:pt x="312" y="2134"/>
                    </a:lnTo>
                    <a:lnTo>
                      <a:pt x="462" y="2034"/>
                    </a:lnTo>
                    <a:lnTo>
                      <a:pt x="445" y="2014"/>
                    </a:lnTo>
                    <a:lnTo>
                      <a:pt x="423" y="1992"/>
                    </a:lnTo>
                    <a:lnTo>
                      <a:pt x="395" y="1968"/>
                    </a:lnTo>
                    <a:lnTo>
                      <a:pt x="360" y="1942"/>
                    </a:lnTo>
                    <a:lnTo>
                      <a:pt x="319" y="1916"/>
                    </a:lnTo>
                    <a:lnTo>
                      <a:pt x="283" y="1897"/>
                    </a:lnTo>
                    <a:lnTo>
                      <a:pt x="249" y="1881"/>
                    </a:lnTo>
                    <a:lnTo>
                      <a:pt x="218" y="1869"/>
                    </a:lnTo>
                    <a:lnTo>
                      <a:pt x="190" y="1861"/>
                    </a:lnTo>
                    <a:lnTo>
                      <a:pt x="166" y="1855"/>
                    </a:lnTo>
                    <a:lnTo>
                      <a:pt x="143" y="1851"/>
                    </a:lnTo>
                    <a:close/>
                    <a:moveTo>
                      <a:pt x="1112" y="0"/>
                    </a:moveTo>
                    <a:lnTo>
                      <a:pt x="1136" y="0"/>
                    </a:lnTo>
                    <a:lnTo>
                      <a:pt x="1162" y="3"/>
                    </a:lnTo>
                    <a:lnTo>
                      <a:pt x="1192" y="8"/>
                    </a:lnTo>
                    <a:lnTo>
                      <a:pt x="1224" y="15"/>
                    </a:lnTo>
                    <a:lnTo>
                      <a:pt x="1260" y="26"/>
                    </a:lnTo>
                    <a:lnTo>
                      <a:pt x="1299" y="41"/>
                    </a:lnTo>
                    <a:lnTo>
                      <a:pt x="1340" y="59"/>
                    </a:lnTo>
                    <a:lnTo>
                      <a:pt x="1384" y="83"/>
                    </a:lnTo>
                    <a:lnTo>
                      <a:pt x="1429" y="110"/>
                    </a:lnTo>
                    <a:lnTo>
                      <a:pt x="1469" y="139"/>
                    </a:lnTo>
                    <a:lnTo>
                      <a:pt x="1502" y="166"/>
                    </a:lnTo>
                    <a:lnTo>
                      <a:pt x="1529" y="194"/>
                    </a:lnTo>
                    <a:lnTo>
                      <a:pt x="1553" y="219"/>
                    </a:lnTo>
                    <a:lnTo>
                      <a:pt x="1571" y="244"/>
                    </a:lnTo>
                    <a:lnTo>
                      <a:pt x="1586" y="266"/>
                    </a:lnTo>
                    <a:lnTo>
                      <a:pt x="1596" y="286"/>
                    </a:lnTo>
                    <a:lnTo>
                      <a:pt x="1605" y="303"/>
                    </a:lnTo>
                    <a:lnTo>
                      <a:pt x="1610" y="317"/>
                    </a:lnTo>
                    <a:lnTo>
                      <a:pt x="1613" y="326"/>
                    </a:lnTo>
                    <a:lnTo>
                      <a:pt x="1614" y="331"/>
                    </a:lnTo>
                    <a:lnTo>
                      <a:pt x="1617" y="351"/>
                    </a:lnTo>
                    <a:lnTo>
                      <a:pt x="1613" y="370"/>
                    </a:lnTo>
                    <a:lnTo>
                      <a:pt x="1606" y="386"/>
                    </a:lnTo>
                    <a:lnTo>
                      <a:pt x="644" y="2043"/>
                    </a:lnTo>
                    <a:lnTo>
                      <a:pt x="635" y="2056"/>
                    </a:lnTo>
                    <a:lnTo>
                      <a:pt x="621" y="2068"/>
                    </a:lnTo>
                    <a:lnTo>
                      <a:pt x="118" y="2398"/>
                    </a:lnTo>
                    <a:lnTo>
                      <a:pt x="99" y="2407"/>
                    </a:lnTo>
                    <a:lnTo>
                      <a:pt x="78" y="2411"/>
                    </a:lnTo>
                    <a:lnTo>
                      <a:pt x="57" y="2409"/>
                    </a:lnTo>
                    <a:lnTo>
                      <a:pt x="37" y="2400"/>
                    </a:lnTo>
                    <a:lnTo>
                      <a:pt x="23" y="2391"/>
                    </a:lnTo>
                    <a:lnTo>
                      <a:pt x="12" y="2378"/>
                    </a:lnTo>
                    <a:lnTo>
                      <a:pt x="5" y="2363"/>
                    </a:lnTo>
                    <a:lnTo>
                      <a:pt x="0" y="2346"/>
                    </a:lnTo>
                    <a:lnTo>
                      <a:pt x="0" y="2329"/>
                    </a:lnTo>
                    <a:lnTo>
                      <a:pt x="35" y="1732"/>
                    </a:lnTo>
                    <a:lnTo>
                      <a:pt x="38" y="1715"/>
                    </a:lnTo>
                    <a:lnTo>
                      <a:pt x="45" y="1699"/>
                    </a:lnTo>
                    <a:lnTo>
                      <a:pt x="1007" y="43"/>
                    </a:lnTo>
                    <a:lnTo>
                      <a:pt x="1018" y="28"/>
                    </a:lnTo>
                    <a:lnTo>
                      <a:pt x="1033" y="16"/>
                    </a:lnTo>
                    <a:lnTo>
                      <a:pt x="1051" y="8"/>
                    </a:lnTo>
                    <a:lnTo>
                      <a:pt x="1055" y="7"/>
                    </a:lnTo>
                    <a:lnTo>
                      <a:pt x="1064" y="5"/>
                    </a:lnTo>
                    <a:lnTo>
                      <a:pt x="1077" y="3"/>
                    </a:lnTo>
                    <a:lnTo>
                      <a:pt x="1093" y="0"/>
                    </a:lnTo>
                    <a:lnTo>
                      <a:pt x="111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09">
                  <a:defRPr/>
                </a:pPr>
                <a:endParaRPr lang="en-US">
                  <a:solidFill>
                    <a:prstClr val="black"/>
                  </a:solidFill>
                  <a:latin typeface="Arial" panose="020B0604020202020204" pitchFamily="34" charset="0"/>
                  <a:cs typeface="Arial" panose="020B0604020202020204" pitchFamily="34" charset="0"/>
                </a:endParaRPr>
              </a:p>
            </p:txBody>
          </p:sp>
          <p:sp>
            <p:nvSpPr>
              <p:cNvPr id="24" name="Freeform 60">
                <a:extLst>
                  <a:ext uri="{FF2B5EF4-FFF2-40B4-BE49-F238E27FC236}">
                    <a16:creationId xmlns:a16="http://schemas.microsoft.com/office/drawing/2014/main" id="{A22065F9-17DA-4110-845E-84FBE84FD656}"/>
                  </a:ext>
                </a:extLst>
              </p:cNvPr>
              <p:cNvSpPr>
                <a:spLocks/>
              </p:cNvSpPr>
              <p:nvPr/>
            </p:nvSpPr>
            <p:spPr bwMode="auto">
              <a:xfrm>
                <a:off x="8382001" y="3771900"/>
                <a:ext cx="185738" cy="96838"/>
              </a:xfrm>
              <a:custGeom>
                <a:avLst/>
                <a:gdLst>
                  <a:gd name="T0" fmla="*/ 566 w 1175"/>
                  <a:gd name="T1" fmla="*/ 5 h 601"/>
                  <a:gd name="T2" fmla="*/ 593 w 1175"/>
                  <a:gd name="T3" fmla="*/ 28 h 601"/>
                  <a:gd name="T4" fmla="*/ 601 w 1175"/>
                  <a:gd name="T5" fmla="*/ 113 h 601"/>
                  <a:gd name="T6" fmla="*/ 569 w 1175"/>
                  <a:gd name="T7" fmla="*/ 203 h 601"/>
                  <a:gd name="T8" fmla="*/ 579 w 1175"/>
                  <a:gd name="T9" fmla="*/ 246 h 601"/>
                  <a:gd name="T10" fmla="*/ 597 w 1175"/>
                  <a:gd name="T11" fmla="*/ 275 h 601"/>
                  <a:gd name="T12" fmla="*/ 648 w 1175"/>
                  <a:gd name="T13" fmla="*/ 283 h 601"/>
                  <a:gd name="T14" fmla="*/ 693 w 1175"/>
                  <a:gd name="T15" fmla="*/ 329 h 601"/>
                  <a:gd name="T16" fmla="*/ 705 w 1175"/>
                  <a:gd name="T17" fmla="*/ 363 h 601"/>
                  <a:gd name="T18" fmla="*/ 861 w 1175"/>
                  <a:gd name="T19" fmla="*/ 357 h 601"/>
                  <a:gd name="T20" fmla="*/ 1013 w 1175"/>
                  <a:gd name="T21" fmla="*/ 372 h 601"/>
                  <a:gd name="T22" fmla="*/ 1136 w 1175"/>
                  <a:gd name="T23" fmla="*/ 379 h 601"/>
                  <a:gd name="T24" fmla="*/ 1168 w 1175"/>
                  <a:gd name="T25" fmla="*/ 407 h 601"/>
                  <a:gd name="T26" fmla="*/ 1174 w 1175"/>
                  <a:gd name="T27" fmla="*/ 448 h 601"/>
                  <a:gd name="T28" fmla="*/ 1150 w 1175"/>
                  <a:gd name="T29" fmla="*/ 483 h 601"/>
                  <a:gd name="T30" fmla="*/ 1084 w 1175"/>
                  <a:gd name="T31" fmla="*/ 490 h 601"/>
                  <a:gd name="T32" fmla="*/ 973 w 1175"/>
                  <a:gd name="T33" fmla="*/ 474 h 601"/>
                  <a:gd name="T34" fmla="*/ 858 w 1175"/>
                  <a:gd name="T35" fmla="*/ 460 h 601"/>
                  <a:gd name="T36" fmla="*/ 750 w 1175"/>
                  <a:gd name="T37" fmla="*/ 469 h 601"/>
                  <a:gd name="T38" fmla="*/ 691 w 1175"/>
                  <a:gd name="T39" fmla="*/ 495 h 601"/>
                  <a:gd name="T40" fmla="*/ 647 w 1175"/>
                  <a:gd name="T41" fmla="*/ 500 h 601"/>
                  <a:gd name="T42" fmla="*/ 613 w 1175"/>
                  <a:gd name="T43" fmla="*/ 485 h 601"/>
                  <a:gd name="T44" fmla="*/ 586 w 1175"/>
                  <a:gd name="T45" fmla="*/ 462 h 601"/>
                  <a:gd name="T46" fmla="*/ 581 w 1175"/>
                  <a:gd name="T47" fmla="*/ 414 h 601"/>
                  <a:gd name="T48" fmla="*/ 546 w 1175"/>
                  <a:gd name="T49" fmla="*/ 465 h 601"/>
                  <a:gd name="T50" fmla="*/ 503 w 1175"/>
                  <a:gd name="T51" fmla="*/ 479 h 601"/>
                  <a:gd name="T52" fmla="*/ 463 w 1175"/>
                  <a:gd name="T53" fmla="*/ 464 h 601"/>
                  <a:gd name="T54" fmla="*/ 447 w 1175"/>
                  <a:gd name="T55" fmla="*/ 426 h 601"/>
                  <a:gd name="T56" fmla="*/ 458 w 1175"/>
                  <a:gd name="T57" fmla="*/ 396 h 601"/>
                  <a:gd name="T58" fmla="*/ 466 w 1175"/>
                  <a:gd name="T59" fmla="*/ 375 h 601"/>
                  <a:gd name="T60" fmla="*/ 429 w 1175"/>
                  <a:gd name="T61" fmla="*/ 411 h 601"/>
                  <a:gd name="T62" fmla="*/ 385 w 1175"/>
                  <a:gd name="T63" fmla="*/ 435 h 601"/>
                  <a:gd name="T64" fmla="*/ 341 w 1175"/>
                  <a:gd name="T65" fmla="*/ 424 h 601"/>
                  <a:gd name="T66" fmla="*/ 319 w 1175"/>
                  <a:gd name="T67" fmla="*/ 386 h 601"/>
                  <a:gd name="T68" fmla="*/ 371 w 1175"/>
                  <a:gd name="T69" fmla="*/ 293 h 601"/>
                  <a:gd name="T70" fmla="*/ 257 w 1175"/>
                  <a:gd name="T71" fmla="*/ 399 h 601"/>
                  <a:gd name="T72" fmla="*/ 98 w 1175"/>
                  <a:gd name="T73" fmla="*/ 591 h 601"/>
                  <a:gd name="T74" fmla="*/ 50 w 1175"/>
                  <a:gd name="T75" fmla="*/ 600 h 601"/>
                  <a:gd name="T76" fmla="*/ 10 w 1175"/>
                  <a:gd name="T77" fmla="*/ 578 h 601"/>
                  <a:gd name="T78" fmla="*/ 2 w 1175"/>
                  <a:gd name="T79" fmla="*/ 536 h 601"/>
                  <a:gd name="T80" fmla="*/ 141 w 1175"/>
                  <a:gd name="T81" fmla="*/ 357 h 601"/>
                  <a:gd name="T82" fmla="*/ 350 w 1175"/>
                  <a:gd name="T83" fmla="*/ 125 h 601"/>
                  <a:gd name="T84" fmla="*/ 406 w 1175"/>
                  <a:gd name="T85" fmla="*/ 72 h 601"/>
                  <a:gd name="T86" fmla="*/ 471 w 1175"/>
                  <a:gd name="T87" fmla="*/ 21 h 601"/>
                  <a:gd name="T88" fmla="*/ 543 w 1175"/>
                  <a:gd name="T89"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5" h="601">
                    <a:moveTo>
                      <a:pt x="543" y="0"/>
                    </a:moveTo>
                    <a:lnTo>
                      <a:pt x="555" y="2"/>
                    </a:lnTo>
                    <a:lnTo>
                      <a:pt x="566" y="5"/>
                    </a:lnTo>
                    <a:lnTo>
                      <a:pt x="577" y="10"/>
                    </a:lnTo>
                    <a:lnTo>
                      <a:pt x="586" y="19"/>
                    </a:lnTo>
                    <a:lnTo>
                      <a:pt x="593" y="28"/>
                    </a:lnTo>
                    <a:lnTo>
                      <a:pt x="601" y="55"/>
                    </a:lnTo>
                    <a:lnTo>
                      <a:pt x="603" y="83"/>
                    </a:lnTo>
                    <a:lnTo>
                      <a:pt x="601" y="113"/>
                    </a:lnTo>
                    <a:lnTo>
                      <a:pt x="594" y="142"/>
                    </a:lnTo>
                    <a:lnTo>
                      <a:pt x="583" y="173"/>
                    </a:lnTo>
                    <a:lnTo>
                      <a:pt x="569" y="203"/>
                    </a:lnTo>
                    <a:lnTo>
                      <a:pt x="552" y="233"/>
                    </a:lnTo>
                    <a:lnTo>
                      <a:pt x="566" y="239"/>
                    </a:lnTo>
                    <a:lnTo>
                      <a:pt x="579" y="246"/>
                    </a:lnTo>
                    <a:lnTo>
                      <a:pt x="589" y="259"/>
                    </a:lnTo>
                    <a:lnTo>
                      <a:pt x="593" y="267"/>
                    </a:lnTo>
                    <a:lnTo>
                      <a:pt x="597" y="275"/>
                    </a:lnTo>
                    <a:lnTo>
                      <a:pt x="614" y="274"/>
                    </a:lnTo>
                    <a:lnTo>
                      <a:pt x="631" y="277"/>
                    </a:lnTo>
                    <a:lnTo>
                      <a:pt x="648" y="283"/>
                    </a:lnTo>
                    <a:lnTo>
                      <a:pt x="664" y="294"/>
                    </a:lnTo>
                    <a:lnTo>
                      <a:pt x="679" y="308"/>
                    </a:lnTo>
                    <a:lnTo>
                      <a:pt x="693" y="329"/>
                    </a:lnTo>
                    <a:lnTo>
                      <a:pt x="700" y="343"/>
                    </a:lnTo>
                    <a:lnTo>
                      <a:pt x="703" y="355"/>
                    </a:lnTo>
                    <a:lnTo>
                      <a:pt x="705" y="363"/>
                    </a:lnTo>
                    <a:lnTo>
                      <a:pt x="759" y="357"/>
                    </a:lnTo>
                    <a:lnTo>
                      <a:pt x="811" y="356"/>
                    </a:lnTo>
                    <a:lnTo>
                      <a:pt x="861" y="357"/>
                    </a:lnTo>
                    <a:lnTo>
                      <a:pt x="912" y="361"/>
                    </a:lnTo>
                    <a:lnTo>
                      <a:pt x="962" y="367"/>
                    </a:lnTo>
                    <a:lnTo>
                      <a:pt x="1013" y="372"/>
                    </a:lnTo>
                    <a:lnTo>
                      <a:pt x="1065" y="375"/>
                    </a:lnTo>
                    <a:lnTo>
                      <a:pt x="1119" y="377"/>
                    </a:lnTo>
                    <a:lnTo>
                      <a:pt x="1136" y="379"/>
                    </a:lnTo>
                    <a:lnTo>
                      <a:pt x="1150" y="386"/>
                    </a:lnTo>
                    <a:lnTo>
                      <a:pt x="1161" y="395"/>
                    </a:lnTo>
                    <a:lnTo>
                      <a:pt x="1168" y="407"/>
                    </a:lnTo>
                    <a:lnTo>
                      <a:pt x="1174" y="420"/>
                    </a:lnTo>
                    <a:lnTo>
                      <a:pt x="1175" y="434"/>
                    </a:lnTo>
                    <a:lnTo>
                      <a:pt x="1174" y="448"/>
                    </a:lnTo>
                    <a:lnTo>
                      <a:pt x="1168" y="462"/>
                    </a:lnTo>
                    <a:lnTo>
                      <a:pt x="1161" y="473"/>
                    </a:lnTo>
                    <a:lnTo>
                      <a:pt x="1150" y="483"/>
                    </a:lnTo>
                    <a:lnTo>
                      <a:pt x="1136" y="489"/>
                    </a:lnTo>
                    <a:lnTo>
                      <a:pt x="1119" y="491"/>
                    </a:lnTo>
                    <a:lnTo>
                      <a:pt x="1084" y="490"/>
                    </a:lnTo>
                    <a:lnTo>
                      <a:pt x="1048" y="486"/>
                    </a:lnTo>
                    <a:lnTo>
                      <a:pt x="1010" y="481"/>
                    </a:lnTo>
                    <a:lnTo>
                      <a:pt x="973" y="474"/>
                    </a:lnTo>
                    <a:lnTo>
                      <a:pt x="934" y="468"/>
                    </a:lnTo>
                    <a:lnTo>
                      <a:pt x="896" y="463"/>
                    </a:lnTo>
                    <a:lnTo>
                      <a:pt x="858" y="460"/>
                    </a:lnTo>
                    <a:lnTo>
                      <a:pt x="820" y="459"/>
                    </a:lnTo>
                    <a:lnTo>
                      <a:pt x="784" y="462"/>
                    </a:lnTo>
                    <a:lnTo>
                      <a:pt x="750" y="469"/>
                    </a:lnTo>
                    <a:lnTo>
                      <a:pt x="717" y="482"/>
                    </a:lnTo>
                    <a:lnTo>
                      <a:pt x="705" y="488"/>
                    </a:lnTo>
                    <a:lnTo>
                      <a:pt x="691" y="495"/>
                    </a:lnTo>
                    <a:lnTo>
                      <a:pt x="676" y="500"/>
                    </a:lnTo>
                    <a:lnTo>
                      <a:pt x="662" y="502"/>
                    </a:lnTo>
                    <a:lnTo>
                      <a:pt x="647" y="500"/>
                    </a:lnTo>
                    <a:lnTo>
                      <a:pt x="636" y="496"/>
                    </a:lnTo>
                    <a:lnTo>
                      <a:pt x="625" y="490"/>
                    </a:lnTo>
                    <a:lnTo>
                      <a:pt x="613" y="485"/>
                    </a:lnTo>
                    <a:lnTo>
                      <a:pt x="602" y="479"/>
                    </a:lnTo>
                    <a:lnTo>
                      <a:pt x="594" y="471"/>
                    </a:lnTo>
                    <a:lnTo>
                      <a:pt x="586" y="462"/>
                    </a:lnTo>
                    <a:lnTo>
                      <a:pt x="582" y="449"/>
                    </a:lnTo>
                    <a:lnTo>
                      <a:pt x="581" y="430"/>
                    </a:lnTo>
                    <a:lnTo>
                      <a:pt x="581" y="414"/>
                    </a:lnTo>
                    <a:lnTo>
                      <a:pt x="569" y="434"/>
                    </a:lnTo>
                    <a:lnTo>
                      <a:pt x="557" y="453"/>
                    </a:lnTo>
                    <a:lnTo>
                      <a:pt x="546" y="465"/>
                    </a:lnTo>
                    <a:lnTo>
                      <a:pt x="533" y="473"/>
                    </a:lnTo>
                    <a:lnTo>
                      <a:pt x="518" y="478"/>
                    </a:lnTo>
                    <a:lnTo>
                      <a:pt x="503" y="479"/>
                    </a:lnTo>
                    <a:lnTo>
                      <a:pt x="489" y="477"/>
                    </a:lnTo>
                    <a:lnTo>
                      <a:pt x="475" y="471"/>
                    </a:lnTo>
                    <a:lnTo>
                      <a:pt x="463" y="464"/>
                    </a:lnTo>
                    <a:lnTo>
                      <a:pt x="453" y="453"/>
                    </a:lnTo>
                    <a:lnTo>
                      <a:pt x="448" y="441"/>
                    </a:lnTo>
                    <a:lnTo>
                      <a:pt x="447" y="426"/>
                    </a:lnTo>
                    <a:lnTo>
                      <a:pt x="451" y="409"/>
                    </a:lnTo>
                    <a:lnTo>
                      <a:pt x="455" y="403"/>
                    </a:lnTo>
                    <a:lnTo>
                      <a:pt x="458" y="396"/>
                    </a:lnTo>
                    <a:lnTo>
                      <a:pt x="458" y="396"/>
                    </a:lnTo>
                    <a:lnTo>
                      <a:pt x="457" y="396"/>
                    </a:lnTo>
                    <a:lnTo>
                      <a:pt x="466" y="375"/>
                    </a:lnTo>
                    <a:lnTo>
                      <a:pt x="452" y="385"/>
                    </a:lnTo>
                    <a:lnTo>
                      <a:pt x="440" y="396"/>
                    </a:lnTo>
                    <a:lnTo>
                      <a:pt x="429" y="411"/>
                    </a:lnTo>
                    <a:lnTo>
                      <a:pt x="416" y="424"/>
                    </a:lnTo>
                    <a:lnTo>
                      <a:pt x="401" y="432"/>
                    </a:lnTo>
                    <a:lnTo>
                      <a:pt x="385" y="435"/>
                    </a:lnTo>
                    <a:lnTo>
                      <a:pt x="369" y="435"/>
                    </a:lnTo>
                    <a:lnTo>
                      <a:pt x="355" y="431"/>
                    </a:lnTo>
                    <a:lnTo>
                      <a:pt x="341" y="424"/>
                    </a:lnTo>
                    <a:lnTo>
                      <a:pt x="330" y="413"/>
                    </a:lnTo>
                    <a:lnTo>
                      <a:pt x="323" y="400"/>
                    </a:lnTo>
                    <a:lnTo>
                      <a:pt x="319" y="386"/>
                    </a:lnTo>
                    <a:lnTo>
                      <a:pt x="322" y="370"/>
                    </a:lnTo>
                    <a:lnTo>
                      <a:pt x="329" y="353"/>
                    </a:lnTo>
                    <a:lnTo>
                      <a:pt x="371" y="293"/>
                    </a:lnTo>
                    <a:lnTo>
                      <a:pt x="411" y="230"/>
                    </a:lnTo>
                    <a:lnTo>
                      <a:pt x="332" y="314"/>
                    </a:lnTo>
                    <a:lnTo>
                      <a:pt x="257" y="399"/>
                    </a:lnTo>
                    <a:lnTo>
                      <a:pt x="182" y="488"/>
                    </a:lnTo>
                    <a:lnTo>
                      <a:pt x="111" y="578"/>
                    </a:lnTo>
                    <a:lnTo>
                      <a:pt x="98" y="591"/>
                    </a:lnTo>
                    <a:lnTo>
                      <a:pt x="82" y="598"/>
                    </a:lnTo>
                    <a:lnTo>
                      <a:pt x="66" y="601"/>
                    </a:lnTo>
                    <a:lnTo>
                      <a:pt x="50" y="600"/>
                    </a:lnTo>
                    <a:lnTo>
                      <a:pt x="34" y="596"/>
                    </a:lnTo>
                    <a:lnTo>
                      <a:pt x="22" y="589"/>
                    </a:lnTo>
                    <a:lnTo>
                      <a:pt x="10" y="578"/>
                    </a:lnTo>
                    <a:lnTo>
                      <a:pt x="2" y="565"/>
                    </a:lnTo>
                    <a:lnTo>
                      <a:pt x="0" y="551"/>
                    </a:lnTo>
                    <a:lnTo>
                      <a:pt x="2" y="536"/>
                    </a:lnTo>
                    <a:lnTo>
                      <a:pt x="12" y="520"/>
                    </a:lnTo>
                    <a:lnTo>
                      <a:pt x="76" y="439"/>
                    </a:lnTo>
                    <a:lnTo>
                      <a:pt x="141" y="357"/>
                    </a:lnTo>
                    <a:lnTo>
                      <a:pt x="208" y="278"/>
                    </a:lnTo>
                    <a:lnTo>
                      <a:pt x="278" y="200"/>
                    </a:lnTo>
                    <a:lnTo>
                      <a:pt x="350" y="125"/>
                    </a:lnTo>
                    <a:lnTo>
                      <a:pt x="367" y="109"/>
                    </a:lnTo>
                    <a:lnTo>
                      <a:pt x="386" y="91"/>
                    </a:lnTo>
                    <a:lnTo>
                      <a:pt x="406" y="72"/>
                    </a:lnTo>
                    <a:lnTo>
                      <a:pt x="426" y="53"/>
                    </a:lnTo>
                    <a:lnTo>
                      <a:pt x="447" y="36"/>
                    </a:lnTo>
                    <a:lnTo>
                      <a:pt x="471" y="21"/>
                    </a:lnTo>
                    <a:lnTo>
                      <a:pt x="494" y="9"/>
                    </a:lnTo>
                    <a:lnTo>
                      <a:pt x="518" y="2"/>
                    </a:lnTo>
                    <a:lnTo>
                      <a:pt x="5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914209">
                  <a:defRPr/>
                </a:pPr>
                <a:endParaRPr lang="en-US">
                  <a:solidFill>
                    <a:prstClr val="black"/>
                  </a:solidFill>
                  <a:latin typeface="Arial" panose="020B0604020202020204" pitchFamily="34" charset="0"/>
                  <a:cs typeface="Arial" panose="020B0604020202020204" pitchFamily="34" charset="0"/>
                </a:endParaRPr>
              </a:p>
            </p:txBody>
          </p:sp>
        </p:grpSp>
        <p:sp>
          <p:nvSpPr>
            <p:cNvPr id="14" name="Freeform 11">
              <a:extLst>
                <a:ext uri="{FF2B5EF4-FFF2-40B4-BE49-F238E27FC236}">
                  <a16:creationId xmlns:a16="http://schemas.microsoft.com/office/drawing/2014/main" id="{9A9FE8A5-8FF6-4FBC-849C-71C3E867B4E8}"/>
                </a:ext>
              </a:extLst>
            </p:cNvPr>
            <p:cNvSpPr>
              <a:spLocks noEditPoints="1"/>
            </p:cNvSpPr>
            <p:nvPr/>
          </p:nvSpPr>
          <p:spPr bwMode="auto">
            <a:xfrm>
              <a:off x="6116506" y="4360704"/>
              <a:ext cx="494518" cy="604157"/>
            </a:xfrm>
            <a:custGeom>
              <a:avLst/>
              <a:gdLst>
                <a:gd name="T0" fmla="*/ 1865 w 2736"/>
                <a:gd name="T1" fmla="*/ 2697 h 3360"/>
                <a:gd name="T2" fmla="*/ 1731 w 2736"/>
                <a:gd name="T3" fmla="*/ 2763 h 3360"/>
                <a:gd name="T4" fmla="*/ 2044 w 2736"/>
                <a:gd name="T5" fmla="*/ 3070 h 3360"/>
                <a:gd name="T6" fmla="*/ 2540 w 2736"/>
                <a:gd name="T7" fmla="*/ 2570 h 3360"/>
                <a:gd name="T8" fmla="*/ 2453 w 2736"/>
                <a:gd name="T9" fmla="*/ 2448 h 3360"/>
                <a:gd name="T10" fmla="*/ 1392 w 2736"/>
                <a:gd name="T11" fmla="*/ 2448 h 3360"/>
                <a:gd name="T12" fmla="*/ 884 w 2736"/>
                <a:gd name="T13" fmla="*/ 2486 h 3360"/>
                <a:gd name="T14" fmla="*/ 897 w 2736"/>
                <a:gd name="T15" fmla="*/ 2354 h 3360"/>
                <a:gd name="T16" fmla="*/ 780 w 2736"/>
                <a:gd name="T17" fmla="*/ 2305 h 3360"/>
                <a:gd name="T18" fmla="*/ 425 w 2736"/>
                <a:gd name="T19" fmla="*/ 2432 h 3360"/>
                <a:gd name="T20" fmla="*/ 454 w 2736"/>
                <a:gd name="T21" fmla="*/ 2354 h 3360"/>
                <a:gd name="T22" fmla="*/ 2113 w 2736"/>
                <a:gd name="T23" fmla="*/ 2112 h 3360"/>
                <a:gd name="T24" fmla="*/ 2554 w 2736"/>
                <a:gd name="T25" fmla="*/ 2295 h 3360"/>
                <a:gd name="T26" fmla="*/ 2736 w 2736"/>
                <a:gd name="T27" fmla="*/ 2736 h 3360"/>
                <a:gd name="T28" fmla="*/ 2554 w 2736"/>
                <a:gd name="T29" fmla="*/ 3177 h 3360"/>
                <a:gd name="T30" fmla="*/ 2113 w 2736"/>
                <a:gd name="T31" fmla="*/ 3360 h 3360"/>
                <a:gd name="T32" fmla="*/ 1671 w 2736"/>
                <a:gd name="T33" fmla="*/ 3177 h 3360"/>
                <a:gd name="T34" fmla="*/ 1489 w 2736"/>
                <a:gd name="T35" fmla="*/ 2736 h 3360"/>
                <a:gd name="T36" fmla="*/ 1671 w 2736"/>
                <a:gd name="T37" fmla="*/ 2295 h 3360"/>
                <a:gd name="T38" fmla="*/ 2113 w 2736"/>
                <a:gd name="T39" fmla="*/ 2112 h 3360"/>
                <a:gd name="T40" fmla="*/ 1489 w 2736"/>
                <a:gd name="T41" fmla="*/ 2016 h 3360"/>
                <a:gd name="T42" fmla="*/ 884 w 2736"/>
                <a:gd name="T43" fmla="*/ 2055 h 3360"/>
                <a:gd name="T44" fmla="*/ 897 w 2736"/>
                <a:gd name="T45" fmla="*/ 1922 h 3360"/>
                <a:gd name="T46" fmla="*/ 780 w 2736"/>
                <a:gd name="T47" fmla="*/ 1894 h 3360"/>
                <a:gd name="T48" fmla="*/ 425 w 2736"/>
                <a:gd name="T49" fmla="*/ 2021 h 3360"/>
                <a:gd name="T50" fmla="*/ 454 w 2736"/>
                <a:gd name="T51" fmla="*/ 1943 h 3360"/>
                <a:gd name="T52" fmla="*/ 912 w 2736"/>
                <a:gd name="T53" fmla="*/ 1536 h 3360"/>
                <a:gd name="T54" fmla="*/ 1726 w 2736"/>
                <a:gd name="T55" fmla="*/ 1647 h 3360"/>
                <a:gd name="T56" fmla="*/ 874 w 2736"/>
                <a:gd name="T57" fmla="*/ 1661 h 3360"/>
                <a:gd name="T58" fmla="*/ 912 w 2736"/>
                <a:gd name="T59" fmla="*/ 1536 h 3360"/>
                <a:gd name="T60" fmla="*/ 773 w 2736"/>
                <a:gd name="T61" fmla="*/ 1498 h 3360"/>
                <a:gd name="T62" fmla="*/ 415 w 2736"/>
                <a:gd name="T63" fmla="*/ 1603 h 3360"/>
                <a:gd name="T64" fmla="*/ 467 w 2736"/>
                <a:gd name="T65" fmla="*/ 1537 h 3360"/>
                <a:gd name="T66" fmla="*/ 1680 w 2736"/>
                <a:gd name="T67" fmla="*/ 1104 h 3360"/>
                <a:gd name="T68" fmla="*/ 1719 w 2736"/>
                <a:gd name="T69" fmla="*/ 1228 h 3360"/>
                <a:gd name="T70" fmla="*/ 866 w 2736"/>
                <a:gd name="T71" fmla="*/ 1215 h 3360"/>
                <a:gd name="T72" fmla="*/ 743 w 2736"/>
                <a:gd name="T73" fmla="*/ 997 h 3360"/>
                <a:gd name="T74" fmla="*/ 596 w 2736"/>
                <a:gd name="T75" fmla="*/ 1270 h 3360"/>
                <a:gd name="T76" fmla="*/ 409 w 2736"/>
                <a:gd name="T77" fmla="*/ 1163 h 3360"/>
                <a:gd name="T78" fmla="*/ 480 w 2736"/>
                <a:gd name="T79" fmla="*/ 1117 h 3360"/>
                <a:gd name="T80" fmla="*/ 529 w 2736"/>
                <a:gd name="T81" fmla="*/ 360 h 3360"/>
                <a:gd name="T82" fmla="*/ 658 w 2736"/>
                <a:gd name="T83" fmla="*/ 598 h 3360"/>
                <a:gd name="T84" fmla="*/ 1534 w 2736"/>
                <a:gd name="T85" fmla="*/ 577 h 3360"/>
                <a:gd name="T86" fmla="*/ 1627 w 2736"/>
                <a:gd name="T87" fmla="*/ 336 h 3360"/>
                <a:gd name="T88" fmla="*/ 2127 w 2736"/>
                <a:gd name="T89" fmla="*/ 424 h 3360"/>
                <a:gd name="T90" fmla="*/ 2047 w 2736"/>
                <a:gd name="T91" fmla="*/ 1971 h 3360"/>
                <a:gd name="T92" fmla="*/ 1364 w 2736"/>
                <a:gd name="T93" fmla="*/ 2908 h 3360"/>
                <a:gd name="T94" fmla="*/ 46 w 2736"/>
                <a:gd name="T95" fmla="*/ 2956 h 3360"/>
                <a:gd name="T96" fmla="*/ 20 w 2736"/>
                <a:gd name="T97" fmla="*/ 440 h 3360"/>
                <a:gd name="T98" fmla="*/ 1080 w 2736"/>
                <a:gd name="T99" fmla="*/ 96 h 3360"/>
                <a:gd name="T100" fmla="*/ 1018 w 2736"/>
                <a:gd name="T101" fmla="*/ 205 h 3360"/>
                <a:gd name="T102" fmla="*/ 1142 w 2736"/>
                <a:gd name="T103" fmla="*/ 205 h 3360"/>
                <a:gd name="T104" fmla="*/ 1080 w 2736"/>
                <a:gd name="T105" fmla="*/ 96 h 3360"/>
                <a:gd name="T106" fmla="*/ 1226 w 2736"/>
                <a:gd name="T107" fmla="*/ 82 h 3360"/>
                <a:gd name="T108" fmla="*/ 1284 w 2736"/>
                <a:gd name="T109" fmla="*/ 230 h 3360"/>
                <a:gd name="T110" fmla="*/ 1512 w 2736"/>
                <a:gd name="T111" fmla="*/ 302 h 3360"/>
                <a:gd name="T112" fmla="*/ 1495 w 2736"/>
                <a:gd name="T113" fmla="*/ 487 h 3360"/>
                <a:gd name="T114" fmla="*/ 687 w 2736"/>
                <a:gd name="T115" fmla="*/ 504 h 3360"/>
                <a:gd name="T116" fmla="*/ 635 w 2736"/>
                <a:gd name="T117" fmla="*/ 327 h 3360"/>
                <a:gd name="T118" fmla="*/ 859 w 2736"/>
                <a:gd name="T119" fmla="*/ 237 h 3360"/>
                <a:gd name="T120" fmla="*/ 922 w 2736"/>
                <a:gd name="T121" fmla="*/ 108 h 3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36" h="3360">
                  <a:moveTo>
                    <a:pt x="2453" y="2448"/>
                  </a:moveTo>
                  <a:lnTo>
                    <a:pt x="2432" y="2450"/>
                  </a:lnTo>
                  <a:lnTo>
                    <a:pt x="2412" y="2455"/>
                  </a:lnTo>
                  <a:lnTo>
                    <a:pt x="2393" y="2465"/>
                  </a:lnTo>
                  <a:lnTo>
                    <a:pt x="2376" y="2480"/>
                  </a:lnTo>
                  <a:lnTo>
                    <a:pt x="2053" y="2844"/>
                  </a:lnTo>
                  <a:lnTo>
                    <a:pt x="1885" y="2709"/>
                  </a:lnTo>
                  <a:lnTo>
                    <a:pt x="1865" y="2697"/>
                  </a:lnTo>
                  <a:lnTo>
                    <a:pt x="1845" y="2690"/>
                  </a:lnTo>
                  <a:lnTo>
                    <a:pt x="1825" y="2688"/>
                  </a:lnTo>
                  <a:lnTo>
                    <a:pt x="1803" y="2690"/>
                  </a:lnTo>
                  <a:lnTo>
                    <a:pt x="1783" y="2697"/>
                  </a:lnTo>
                  <a:lnTo>
                    <a:pt x="1765" y="2708"/>
                  </a:lnTo>
                  <a:lnTo>
                    <a:pt x="1749" y="2724"/>
                  </a:lnTo>
                  <a:lnTo>
                    <a:pt x="1737" y="2743"/>
                  </a:lnTo>
                  <a:lnTo>
                    <a:pt x="1731" y="2763"/>
                  </a:lnTo>
                  <a:lnTo>
                    <a:pt x="1728" y="2784"/>
                  </a:lnTo>
                  <a:lnTo>
                    <a:pt x="1731" y="2805"/>
                  </a:lnTo>
                  <a:lnTo>
                    <a:pt x="1737" y="2825"/>
                  </a:lnTo>
                  <a:lnTo>
                    <a:pt x="1748" y="2843"/>
                  </a:lnTo>
                  <a:lnTo>
                    <a:pt x="1765" y="2859"/>
                  </a:lnTo>
                  <a:lnTo>
                    <a:pt x="2004" y="3050"/>
                  </a:lnTo>
                  <a:lnTo>
                    <a:pt x="2023" y="3063"/>
                  </a:lnTo>
                  <a:lnTo>
                    <a:pt x="2044" y="3070"/>
                  </a:lnTo>
                  <a:lnTo>
                    <a:pt x="2064" y="3072"/>
                  </a:lnTo>
                  <a:lnTo>
                    <a:pt x="2084" y="3070"/>
                  </a:lnTo>
                  <a:lnTo>
                    <a:pt x="2103" y="3064"/>
                  </a:lnTo>
                  <a:lnTo>
                    <a:pt x="2121" y="3054"/>
                  </a:lnTo>
                  <a:lnTo>
                    <a:pt x="2136" y="3040"/>
                  </a:lnTo>
                  <a:lnTo>
                    <a:pt x="2520" y="2608"/>
                  </a:lnTo>
                  <a:lnTo>
                    <a:pt x="2532" y="2589"/>
                  </a:lnTo>
                  <a:lnTo>
                    <a:pt x="2540" y="2570"/>
                  </a:lnTo>
                  <a:lnTo>
                    <a:pt x="2544" y="2549"/>
                  </a:lnTo>
                  <a:lnTo>
                    <a:pt x="2542" y="2528"/>
                  </a:lnTo>
                  <a:lnTo>
                    <a:pt x="2537" y="2508"/>
                  </a:lnTo>
                  <a:lnTo>
                    <a:pt x="2527" y="2488"/>
                  </a:lnTo>
                  <a:lnTo>
                    <a:pt x="2512" y="2472"/>
                  </a:lnTo>
                  <a:lnTo>
                    <a:pt x="2494" y="2460"/>
                  </a:lnTo>
                  <a:lnTo>
                    <a:pt x="2474" y="2452"/>
                  </a:lnTo>
                  <a:lnTo>
                    <a:pt x="2453" y="2448"/>
                  </a:lnTo>
                  <a:close/>
                  <a:moveTo>
                    <a:pt x="912" y="2352"/>
                  </a:moveTo>
                  <a:lnTo>
                    <a:pt x="1344" y="2352"/>
                  </a:lnTo>
                  <a:lnTo>
                    <a:pt x="1359" y="2354"/>
                  </a:lnTo>
                  <a:lnTo>
                    <a:pt x="1373" y="2361"/>
                  </a:lnTo>
                  <a:lnTo>
                    <a:pt x="1383" y="2371"/>
                  </a:lnTo>
                  <a:lnTo>
                    <a:pt x="1390" y="2385"/>
                  </a:lnTo>
                  <a:lnTo>
                    <a:pt x="1392" y="2400"/>
                  </a:lnTo>
                  <a:lnTo>
                    <a:pt x="1392" y="2448"/>
                  </a:lnTo>
                  <a:lnTo>
                    <a:pt x="1390" y="2463"/>
                  </a:lnTo>
                  <a:lnTo>
                    <a:pt x="1383" y="2476"/>
                  </a:lnTo>
                  <a:lnTo>
                    <a:pt x="1373" y="2486"/>
                  </a:lnTo>
                  <a:lnTo>
                    <a:pt x="1359" y="2494"/>
                  </a:lnTo>
                  <a:lnTo>
                    <a:pt x="1344" y="2496"/>
                  </a:lnTo>
                  <a:lnTo>
                    <a:pt x="912" y="2496"/>
                  </a:lnTo>
                  <a:lnTo>
                    <a:pt x="897" y="2494"/>
                  </a:lnTo>
                  <a:lnTo>
                    <a:pt x="884" y="2486"/>
                  </a:lnTo>
                  <a:lnTo>
                    <a:pt x="874" y="2476"/>
                  </a:lnTo>
                  <a:lnTo>
                    <a:pt x="866" y="2463"/>
                  </a:lnTo>
                  <a:lnTo>
                    <a:pt x="864" y="2448"/>
                  </a:lnTo>
                  <a:lnTo>
                    <a:pt x="864" y="2400"/>
                  </a:lnTo>
                  <a:lnTo>
                    <a:pt x="866" y="2385"/>
                  </a:lnTo>
                  <a:lnTo>
                    <a:pt x="874" y="2371"/>
                  </a:lnTo>
                  <a:lnTo>
                    <a:pt x="884" y="2361"/>
                  </a:lnTo>
                  <a:lnTo>
                    <a:pt x="897" y="2354"/>
                  </a:lnTo>
                  <a:lnTo>
                    <a:pt x="912" y="2352"/>
                  </a:lnTo>
                  <a:close/>
                  <a:moveTo>
                    <a:pt x="743" y="2244"/>
                  </a:moveTo>
                  <a:lnTo>
                    <a:pt x="757" y="2247"/>
                  </a:lnTo>
                  <a:lnTo>
                    <a:pt x="769" y="2255"/>
                  </a:lnTo>
                  <a:lnTo>
                    <a:pt x="778" y="2265"/>
                  </a:lnTo>
                  <a:lnTo>
                    <a:pt x="783" y="2279"/>
                  </a:lnTo>
                  <a:lnTo>
                    <a:pt x="783" y="2292"/>
                  </a:lnTo>
                  <a:lnTo>
                    <a:pt x="780" y="2305"/>
                  </a:lnTo>
                  <a:lnTo>
                    <a:pt x="773" y="2317"/>
                  </a:lnTo>
                  <a:lnTo>
                    <a:pt x="596" y="2516"/>
                  </a:lnTo>
                  <a:lnTo>
                    <a:pt x="585" y="2524"/>
                  </a:lnTo>
                  <a:lnTo>
                    <a:pt x="574" y="2529"/>
                  </a:lnTo>
                  <a:lnTo>
                    <a:pt x="562" y="2531"/>
                  </a:lnTo>
                  <a:lnTo>
                    <a:pt x="548" y="2528"/>
                  </a:lnTo>
                  <a:lnTo>
                    <a:pt x="535" y="2521"/>
                  </a:lnTo>
                  <a:lnTo>
                    <a:pt x="425" y="2432"/>
                  </a:lnTo>
                  <a:lnTo>
                    <a:pt x="415" y="2422"/>
                  </a:lnTo>
                  <a:lnTo>
                    <a:pt x="409" y="2410"/>
                  </a:lnTo>
                  <a:lnTo>
                    <a:pt x="408" y="2397"/>
                  </a:lnTo>
                  <a:lnTo>
                    <a:pt x="410" y="2384"/>
                  </a:lnTo>
                  <a:lnTo>
                    <a:pt x="417" y="2370"/>
                  </a:lnTo>
                  <a:lnTo>
                    <a:pt x="428" y="2361"/>
                  </a:lnTo>
                  <a:lnTo>
                    <a:pt x="441" y="2356"/>
                  </a:lnTo>
                  <a:lnTo>
                    <a:pt x="454" y="2354"/>
                  </a:lnTo>
                  <a:lnTo>
                    <a:pt x="467" y="2357"/>
                  </a:lnTo>
                  <a:lnTo>
                    <a:pt x="480" y="2364"/>
                  </a:lnTo>
                  <a:lnTo>
                    <a:pt x="557" y="2426"/>
                  </a:lnTo>
                  <a:lnTo>
                    <a:pt x="707" y="2258"/>
                  </a:lnTo>
                  <a:lnTo>
                    <a:pt x="717" y="2249"/>
                  </a:lnTo>
                  <a:lnTo>
                    <a:pt x="730" y="2245"/>
                  </a:lnTo>
                  <a:lnTo>
                    <a:pt x="743" y="2244"/>
                  </a:lnTo>
                  <a:close/>
                  <a:moveTo>
                    <a:pt x="2113" y="2112"/>
                  </a:moveTo>
                  <a:lnTo>
                    <a:pt x="2176" y="2115"/>
                  </a:lnTo>
                  <a:lnTo>
                    <a:pt x="2238" y="2125"/>
                  </a:lnTo>
                  <a:lnTo>
                    <a:pt x="2298" y="2140"/>
                  </a:lnTo>
                  <a:lnTo>
                    <a:pt x="2355" y="2161"/>
                  </a:lnTo>
                  <a:lnTo>
                    <a:pt x="2410" y="2187"/>
                  </a:lnTo>
                  <a:lnTo>
                    <a:pt x="2461" y="2219"/>
                  </a:lnTo>
                  <a:lnTo>
                    <a:pt x="2509" y="2254"/>
                  </a:lnTo>
                  <a:lnTo>
                    <a:pt x="2554" y="2295"/>
                  </a:lnTo>
                  <a:lnTo>
                    <a:pt x="2593" y="2339"/>
                  </a:lnTo>
                  <a:lnTo>
                    <a:pt x="2630" y="2387"/>
                  </a:lnTo>
                  <a:lnTo>
                    <a:pt x="2661" y="2439"/>
                  </a:lnTo>
                  <a:lnTo>
                    <a:pt x="2687" y="2494"/>
                  </a:lnTo>
                  <a:lnTo>
                    <a:pt x="2708" y="2551"/>
                  </a:lnTo>
                  <a:lnTo>
                    <a:pt x="2724" y="2611"/>
                  </a:lnTo>
                  <a:lnTo>
                    <a:pt x="2733" y="2672"/>
                  </a:lnTo>
                  <a:lnTo>
                    <a:pt x="2736" y="2736"/>
                  </a:lnTo>
                  <a:lnTo>
                    <a:pt x="2733" y="2800"/>
                  </a:lnTo>
                  <a:lnTo>
                    <a:pt x="2724" y="2862"/>
                  </a:lnTo>
                  <a:lnTo>
                    <a:pt x="2708" y="2921"/>
                  </a:lnTo>
                  <a:lnTo>
                    <a:pt x="2687" y="2979"/>
                  </a:lnTo>
                  <a:lnTo>
                    <a:pt x="2661" y="3033"/>
                  </a:lnTo>
                  <a:lnTo>
                    <a:pt x="2630" y="3085"/>
                  </a:lnTo>
                  <a:lnTo>
                    <a:pt x="2593" y="3133"/>
                  </a:lnTo>
                  <a:lnTo>
                    <a:pt x="2554" y="3177"/>
                  </a:lnTo>
                  <a:lnTo>
                    <a:pt x="2509" y="3217"/>
                  </a:lnTo>
                  <a:lnTo>
                    <a:pt x="2461" y="3253"/>
                  </a:lnTo>
                  <a:lnTo>
                    <a:pt x="2410" y="3285"/>
                  </a:lnTo>
                  <a:lnTo>
                    <a:pt x="2355" y="3311"/>
                  </a:lnTo>
                  <a:lnTo>
                    <a:pt x="2298" y="3331"/>
                  </a:lnTo>
                  <a:lnTo>
                    <a:pt x="2238" y="3348"/>
                  </a:lnTo>
                  <a:lnTo>
                    <a:pt x="2176" y="3357"/>
                  </a:lnTo>
                  <a:lnTo>
                    <a:pt x="2113" y="3360"/>
                  </a:lnTo>
                  <a:lnTo>
                    <a:pt x="2049" y="3357"/>
                  </a:lnTo>
                  <a:lnTo>
                    <a:pt x="1987" y="3348"/>
                  </a:lnTo>
                  <a:lnTo>
                    <a:pt x="1926" y="3331"/>
                  </a:lnTo>
                  <a:lnTo>
                    <a:pt x="1869" y="3311"/>
                  </a:lnTo>
                  <a:lnTo>
                    <a:pt x="1814" y="3285"/>
                  </a:lnTo>
                  <a:lnTo>
                    <a:pt x="1764" y="3253"/>
                  </a:lnTo>
                  <a:lnTo>
                    <a:pt x="1716" y="3217"/>
                  </a:lnTo>
                  <a:lnTo>
                    <a:pt x="1671" y="3177"/>
                  </a:lnTo>
                  <a:lnTo>
                    <a:pt x="1631" y="3133"/>
                  </a:lnTo>
                  <a:lnTo>
                    <a:pt x="1594" y="3085"/>
                  </a:lnTo>
                  <a:lnTo>
                    <a:pt x="1564" y="3033"/>
                  </a:lnTo>
                  <a:lnTo>
                    <a:pt x="1537" y="2979"/>
                  </a:lnTo>
                  <a:lnTo>
                    <a:pt x="1516" y="2921"/>
                  </a:lnTo>
                  <a:lnTo>
                    <a:pt x="1501" y="2862"/>
                  </a:lnTo>
                  <a:lnTo>
                    <a:pt x="1492" y="2800"/>
                  </a:lnTo>
                  <a:lnTo>
                    <a:pt x="1489" y="2736"/>
                  </a:lnTo>
                  <a:lnTo>
                    <a:pt x="1492" y="2672"/>
                  </a:lnTo>
                  <a:lnTo>
                    <a:pt x="1501" y="2611"/>
                  </a:lnTo>
                  <a:lnTo>
                    <a:pt x="1516" y="2551"/>
                  </a:lnTo>
                  <a:lnTo>
                    <a:pt x="1537" y="2494"/>
                  </a:lnTo>
                  <a:lnTo>
                    <a:pt x="1564" y="2439"/>
                  </a:lnTo>
                  <a:lnTo>
                    <a:pt x="1594" y="2387"/>
                  </a:lnTo>
                  <a:lnTo>
                    <a:pt x="1631" y="2339"/>
                  </a:lnTo>
                  <a:lnTo>
                    <a:pt x="1671" y="2295"/>
                  </a:lnTo>
                  <a:lnTo>
                    <a:pt x="1716" y="2254"/>
                  </a:lnTo>
                  <a:lnTo>
                    <a:pt x="1764" y="2219"/>
                  </a:lnTo>
                  <a:lnTo>
                    <a:pt x="1814" y="2187"/>
                  </a:lnTo>
                  <a:lnTo>
                    <a:pt x="1869" y="2161"/>
                  </a:lnTo>
                  <a:lnTo>
                    <a:pt x="1926" y="2140"/>
                  </a:lnTo>
                  <a:lnTo>
                    <a:pt x="1987" y="2125"/>
                  </a:lnTo>
                  <a:lnTo>
                    <a:pt x="2049" y="2115"/>
                  </a:lnTo>
                  <a:lnTo>
                    <a:pt x="2113" y="2112"/>
                  </a:lnTo>
                  <a:close/>
                  <a:moveTo>
                    <a:pt x="912" y="1920"/>
                  </a:moveTo>
                  <a:lnTo>
                    <a:pt x="1441" y="1920"/>
                  </a:lnTo>
                  <a:lnTo>
                    <a:pt x="1455" y="1922"/>
                  </a:lnTo>
                  <a:lnTo>
                    <a:pt x="1468" y="1929"/>
                  </a:lnTo>
                  <a:lnTo>
                    <a:pt x="1479" y="1940"/>
                  </a:lnTo>
                  <a:lnTo>
                    <a:pt x="1486" y="1953"/>
                  </a:lnTo>
                  <a:lnTo>
                    <a:pt x="1489" y="1968"/>
                  </a:lnTo>
                  <a:lnTo>
                    <a:pt x="1489" y="2016"/>
                  </a:lnTo>
                  <a:lnTo>
                    <a:pt x="1486" y="2031"/>
                  </a:lnTo>
                  <a:lnTo>
                    <a:pt x="1479" y="2045"/>
                  </a:lnTo>
                  <a:lnTo>
                    <a:pt x="1468" y="2055"/>
                  </a:lnTo>
                  <a:lnTo>
                    <a:pt x="1455" y="2062"/>
                  </a:lnTo>
                  <a:lnTo>
                    <a:pt x="1441" y="2064"/>
                  </a:lnTo>
                  <a:lnTo>
                    <a:pt x="912" y="2064"/>
                  </a:lnTo>
                  <a:lnTo>
                    <a:pt x="897" y="2062"/>
                  </a:lnTo>
                  <a:lnTo>
                    <a:pt x="884" y="2055"/>
                  </a:lnTo>
                  <a:lnTo>
                    <a:pt x="874" y="2045"/>
                  </a:lnTo>
                  <a:lnTo>
                    <a:pt x="866" y="2031"/>
                  </a:lnTo>
                  <a:lnTo>
                    <a:pt x="864" y="2016"/>
                  </a:lnTo>
                  <a:lnTo>
                    <a:pt x="864" y="1968"/>
                  </a:lnTo>
                  <a:lnTo>
                    <a:pt x="866" y="1953"/>
                  </a:lnTo>
                  <a:lnTo>
                    <a:pt x="874" y="1940"/>
                  </a:lnTo>
                  <a:lnTo>
                    <a:pt x="884" y="1929"/>
                  </a:lnTo>
                  <a:lnTo>
                    <a:pt x="897" y="1922"/>
                  </a:lnTo>
                  <a:lnTo>
                    <a:pt x="912" y="1920"/>
                  </a:lnTo>
                  <a:close/>
                  <a:moveTo>
                    <a:pt x="743" y="1833"/>
                  </a:moveTo>
                  <a:lnTo>
                    <a:pt x="757" y="1836"/>
                  </a:lnTo>
                  <a:lnTo>
                    <a:pt x="769" y="1844"/>
                  </a:lnTo>
                  <a:lnTo>
                    <a:pt x="778" y="1854"/>
                  </a:lnTo>
                  <a:lnTo>
                    <a:pt x="783" y="1867"/>
                  </a:lnTo>
                  <a:lnTo>
                    <a:pt x="783" y="1881"/>
                  </a:lnTo>
                  <a:lnTo>
                    <a:pt x="780" y="1894"/>
                  </a:lnTo>
                  <a:lnTo>
                    <a:pt x="773" y="1906"/>
                  </a:lnTo>
                  <a:lnTo>
                    <a:pt x="596" y="2105"/>
                  </a:lnTo>
                  <a:lnTo>
                    <a:pt x="585" y="2113"/>
                  </a:lnTo>
                  <a:lnTo>
                    <a:pt x="574" y="2118"/>
                  </a:lnTo>
                  <a:lnTo>
                    <a:pt x="562" y="2120"/>
                  </a:lnTo>
                  <a:lnTo>
                    <a:pt x="548" y="2117"/>
                  </a:lnTo>
                  <a:lnTo>
                    <a:pt x="535" y="2110"/>
                  </a:lnTo>
                  <a:lnTo>
                    <a:pt x="425" y="2021"/>
                  </a:lnTo>
                  <a:lnTo>
                    <a:pt x="415" y="2011"/>
                  </a:lnTo>
                  <a:lnTo>
                    <a:pt x="409" y="1999"/>
                  </a:lnTo>
                  <a:lnTo>
                    <a:pt x="408" y="1985"/>
                  </a:lnTo>
                  <a:lnTo>
                    <a:pt x="410" y="1972"/>
                  </a:lnTo>
                  <a:lnTo>
                    <a:pt x="417" y="1959"/>
                  </a:lnTo>
                  <a:lnTo>
                    <a:pt x="428" y="1950"/>
                  </a:lnTo>
                  <a:lnTo>
                    <a:pt x="441" y="1945"/>
                  </a:lnTo>
                  <a:lnTo>
                    <a:pt x="454" y="1943"/>
                  </a:lnTo>
                  <a:lnTo>
                    <a:pt x="467" y="1946"/>
                  </a:lnTo>
                  <a:lnTo>
                    <a:pt x="480" y="1953"/>
                  </a:lnTo>
                  <a:lnTo>
                    <a:pt x="557" y="2015"/>
                  </a:lnTo>
                  <a:lnTo>
                    <a:pt x="707" y="1847"/>
                  </a:lnTo>
                  <a:lnTo>
                    <a:pt x="717" y="1838"/>
                  </a:lnTo>
                  <a:lnTo>
                    <a:pt x="730" y="1834"/>
                  </a:lnTo>
                  <a:lnTo>
                    <a:pt x="743" y="1833"/>
                  </a:lnTo>
                  <a:close/>
                  <a:moveTo>
                    <a:pt x="912" y="1536"/>
                  </a:moveTo>
                  <a:lnTo>
                    <a:pt x="1680" y="1536"/>
                  </a:lnTo>
                  <a:lnTo>
                    <a:pt x="1695" y="1538"/>
                  </a:lnTo>
                  <a:lnTo>
                    <a:pt x="1709" y="1546"/>
                  </a:lnTo>
                  <a:lnTo>
                    <a:pt x="1719" y="1556"/>
                  </a:lnTo>
                  <a:lnTo>
                    <a:pt x="1726" y="1569"/>
                  </a:lnTo>
                  <a:lnTo>
                    <a:pt x="1728" y="1584"/>
                  </a:lnTo>
                  <a:lnTo>
                    <a:pt x="1728" y="1632"/>
                  </a:lnTo>
                  <a:lnTo>
                    <a:pt x="1726" y="1647"/>
                  </a:lnTo>
                  <a:lnTo>
                    <a:pt x="1719" y="1661"/>
                  </a:lnTo>
                  <a:lnTo>
                    <a:pt x="1709" y="1671"/>
                  </a:lnTo>
                  <a:lnTo>
                    <a:pt x="1695" y="1678"/>
                  </a:lnTo>
                  <a:lnTo>
                    <a:pt x="1680" y="1680"/>
                  </a:lnTo>
                  <a:lnTo>
                    <a:pt x="912" y="1680"/>
                  </a:lnTo>
                  <a:lnTo>
                    <a:pt x="897" y="1678"/>
                  </a:lnTo>
                  <a:lnTo>
                    <a:pt x="884" y="1671"/>
                  </a:lnTo>
                  <a:lnTo>
                    <a:pt x="874" y="1661"/>
                  </a:lnTo>
                  <a:lnTo>
                    <a:pt x="866" y="1647"/>
                  </a:lnTo>
                  <a:lnTo>
                    <a:pt x="864" y="1632"/>
                  </a:lnTo>
                  <a:lnTo>
                    <a:pt x="864" y="1584"/>
                  </a:lnTo>
                  <a:lnTo>
                    <a:pt x="866" y="1569"/>
                  </a:lnTo>
                  <a:lnTo>
                    <a:pt x="874" y="1556"/>
                  </a:lnTo>
                  <a:lnTo>
                    <a:pt x="884" y="1546"/>
                  </a:lnTo>
                  <a:lnTo>
                    <a:pt x="897" y="1538"/>
                  </a:lnTo>
                  <a:lnTo>
                    <a:pt x="912" y="1536"/>
                  </a:lnTo>
                  <a:close/>
                  <a:moveTo>
                    <a:pt x="743" y="1424"/>
                  </a:moveTo>
                  <a:lnTo>
                    <a:pt x="757" y="1427"/>
                  </a:lnTo>
                  <a:lnTo>
                    <a:pt x="769" y="1436"/>
                  </a:lnTo>
                  <a:lnTo>
                    <a:pt x="778" y="1446"/>
                  </a:lnTo>
                  <a:lnTo>
                    <a:pt x="783" y="1459"/>
                  </a:lnTo>
                  <a:lnTo>
                    <a:pt x="783" y="1472"/>
                  </a:lnTo>
                  <a:lnTo>
                    <a:pt x="780" y="1486"/>
                  </a:lnTo>
                  <a:lnTo>
                    <a:pt x="773" y="1498"/>
                  </a:lnTo>
                  <a:lnTo>
                    <a:pt x="596" y="1696"/>
                  </a:lnTo>
                  <a:lnTo>
                    <a:pt x="585" y="1704"/>
                  </a:lnTo>
                  <a:lnTo>
                    <a:pt x="574" y="1710"/>
                  </a:lnTo>
                  <a:lnTo>
                    <a:pt x="562" y="1712"/>
                  </a:lnTo>
                  <a:lnTo>
                    <a:pt x="548" y="1709"/>
                  </a:lnTo>
                  <a:lnTo>
                    <a:pt x="535" y="1701"/>
                  </a:lnTo>
                  <a:lnTo>
                    <a:pt x="425" y="1613"/>
                  </a:lnTo>
                  <a:lnTo>
                    <a:pt x="415" y="1603"/>
                  </a:lnTo>
                  <a:lnTo>
                    <a:pt x="409" y="1590"/>
                  </a:lnTo>
                  <a:lnTo>
                    <a:pt x="408" y="1577"/>
                  </a:lnTo>
                  <a:lnTo>
                    <a:pt x="410" y="1563"/>
                  </a:lnTo>
                  <a:lnTo>
                    <a:pt x="417" y="1551"/>
                  </a:lnTo>
                  <a:lnTo>
                    <a:pt x="428" y="1542"/>
                  </a:lnTo>
                  <a:lnTo>
                    <a:pt x="441" y="1536"/>
                  </a:lnTo>
                  <a:lnTo>
                    <a:pt x="454" y="1534"/>
                  </a:lnTo>
                  <a:lnTo>
                    <a:pt x="467" y="1537"/>
                  </a:lnTo>
                  <a:lnTo>
                    <a:pt x="480" y="1545"/>
                  </a:lnTo>
                  <a:lnTo>
                    <a:pt x="557" y="1607"/>
                  </a:lnTo>
                  <a:lnTo>
                    <a:pt x="707" y="1439"/>
                  </a:lnTo>
                  <a:lnTo>
                    <a:pt x="717" y="1430"/>
                  </a:lnTo>
                  <a:lnTo>
                    <a:pt x="730" y="1425"/>
                  </a:lnTo>
                  <a:lnTo>
                    <a:pt x="743" y="1424"/>
                  </a:lnTo>
                  <a:close/>
                  <a:moveTo>
                    <a:pt x="912" y="1104"/>
                  </a:moveTo>
                  <a:lnTo>
                    <a:pt x="1680" y="1104"/>
                  </a:lnTo>
                  <a:lnTo>
                    <a:pt x="1695" y="1107"/>
                  </a:lnTo>
                  <a:lnTo>
                    <a:pt x="1709" y="1113"/>
                  </a:lnTo>
                  <a:lnTo>
                    <a:pt x="1719" y="1124"/>
                  </a:lnTo>
                  <a:lnTo>
                    <a:pt x="1726" y="1137"/>
                  </a:lnTo>
                  <a:lnTo>
                    <a:pt x="1728" y="1152"/>
                  </a:lnTo>
                  <a:lnTo>
                    <a:pt x="1728" y="1200"/>
                  </a:lnTo>
                  <a:lnTo>
                    <a:pt x="1726" y="1215"/>
                  </a:lnTo>
                  <a:lnTo>
                    <a:pt x="1719" y="1228"/>
                  </a:lnTo>
                  <a:lnTo>
                    <a:pt x="1709" y="1239"/>
                  </a:lnTo>
                  <a:lnTo>
                    <a:pt x="1695" y="1245"/>
                  </a:lnTo>
                  <a:lnTo>
                    <a:pt x="1680" y="1248"/>
                  </a:lnTo>
                  <a:lnTo>
                    <a:pt x="912" y="1248"/>
                  </a:lnTo>
                  <a:lnTo>
                    <a:pt x="897" y="1245"/>
                  </a:lnTo>
                  <a:lnTo>
                    <a:pt x="884" y="1239"/>
                  </a:lnTo>
                  <a:lnTo>
                    <a:pt x="874" y="1228"/>
                  </a:lnTo>
                  <a:lnTo>
                    <a:pt x="866" y="1215"/>
                  </a:lnTo>
                  <a:lnTo>
                    <a:pt x="864" y="1200"/>
                  </a:lnTo>
                  <a:lnTo>
                    <a:pt x="864" y="1152"/>
                  </a:lnTo>
                  <a:lnTo>
                    <a:pt x="866" y="1137"/>
                  </a:lnTo>
                  <a:lnTo>
                    <a:pt x="874" y="1124"/>
                  </a:lnTo>
                  <a:lnTo>
                    <a:pt x="884" y="1113"/>
                  </a:lnTo>
                  <a:lnTo>
                    <a:pt x="897" y="1107"/>
                  </a:lnTo>
                  <a:lnTo>
                    <a:pt x="912" y="1104"/>
                  </a:lnTo>
                  <a:close/>
                  <a:moveTo>
                    <a:pt x="743" y="997"/>
                  </a:moveTo>
                  <a:lnTo>
                    <a:pt x="757" y="1001"/>
                  </a:lnTo>
                  <a:lnTo>
                    <a:pt x="769" y="1008"/>
                  </a:lnTo>
                  <a:lnTo>
                    <a:pt x="778" y="1019"/>
                  </a:lnTo>
                  <a:lnTo>
                    <a:pt x="783" y="1031"/>
                  </a:lnTo>
                  <a:lnTo>
                    <a:pt x="783" y="1046"/>
                  </a:lnTo>
                  <a:lnTo>
                    <a:pt x="780" y="1059"/>
                  </a:lnTo>
                  <a:lnTo>
                    <a:pt x="773" y="1070"/>
                  </a:lnTo>
                  <a:lnTo>
                    <a:pt x="596" y="1270"/>
                  </a:lnTo>
                  <a:lnTo>
                    <a:pt x="585" y="1278"/>
                  </a:lnTo>
                  <a:lnTo>
                    <a:pt x="574" y="1283"/>
                  </a:lnTo>
                  <a:lnTo>
                    <a:pt x="562" y="1284"/>
                  </a:lnTo>
                  <a:lnTo>
                    <a:pt x="548" y="1282"/>
                  </a:lnTo>
                  <a:lnTo>
                    <a:pt x="535" y="1275"/>
                  </a:lnTo>
                  <a:lnTo>
                    <a:pt x="425" y="1186"/>
                  </a:lnTo>
                  <a:lnTo>
                    <a:pt x="415" y="1176"/>
                  </a:lnTo>
                  <a:lnTo>
                    <a:pt x="409" y="1163"/>
                  </a:lnTo>
                  <a:lnTo>
                    <a:pt x="408" y="1150"/>
                  </a:lnTo>
                  <a:lnTo>
                    <a:pt x="410" y="1136"/>
                  </a:lnTo>
                  <a:lnTo>
                    <a:pt x="417" y="1124"/>
                  </a:lnTo>
                  <a:lnTo>
                    <a:pt x="428" y="1115"/>
                  </a:lnTo>
                  <a:lnTo>
                    <a:pt x="441" y="1109"/>
                  </a:lnTo>
                  <a:lnTo>
                    <a:pt x="454" y="1108"/>
                  </a:lnTo>
                  <a:lnTo>
                    <a:pt x="467" y="1110"/>
                  </a:lnTo>
                  <a:lnTo>
                    <a:pt x="480" y="1117"/>
                  </a:lnTo>
                  <a:lnTo>
                    <a:pt x="557" y="1179"/>
                  </a:lnTo>
                  <a:lnTo>
                    <a:pt x="707" y="1012"/>
                  </a:lnTo>
                  <a:lnTo>
                    <a:pt x="717" y="1003"/>
                  </a:lnTo>
                  <a:lnTo>
                    <a:pt x="730" y="998"/>
                  </a:lnTo>
                  <a:lnTo>
                    <a:pt x="743" y="997"/>
                  </a:lnTo>
                  <a:close/>
                  <a:moveTo>
                    <a:pt x="145" y="336"/>
                  </a:moveTo>
                  <a:lnTo>
                    <a:pt x="534" y="336"/>
                  </a:lnTo>
                  <a:lnTo>
                    <a:pt x="529" y="360"/>
                  </a:lnTo>
                  <a:lnTo>
                    <a:pt x="528" y="386"/>
                  </a:lnTo>
                  <a:lnTo>
                    <a:pt x="531" y="425"/>
                  </a:lnTo>
                  <a:lnTo>
                    <a:pt x="541" y="461"/>
                  </a:lnTo>
                  <a:lnTo>
                    <a:pt x="555" y="495"/>
                  </a:lnTo>
                  <a:lnTo>
                    <a:pt x="574" y="526"/>
                  </a:lnTo>
                  <a:lnTo>
                    <a:pt x="598" y="554"/>
                  </a:lnTo>
                  <a:lnTo>
                    <a:pt x="626" y="578"/>
                  </a:lnTo>
                  <a:lnTo>
                    <a:pt x="658" y="598"/>
                  </a:lnTo>
                  <a:lnTo>
                    <a:pt x="691" y="612"/>
                  </a:lnTo>
                  <a:lnTo>
                    <a:pt x="728" y="621"/>
                  </a:lnTo>
                  <a:lnTo>
                    <a:pt x="767" y="624"/>
                  </a:lnTo>
                  <a:lnTo>
                    <a:pt x="1394" y="624"/>
                  </a:lnTo>
                  <a:lnTo>
                    <a:pt x="1433" y="621"/>
                  </a:lnTo>
                  <a:lnTo>
                    <a:pt x="1469" y="612"/>
                  </a:lnTo>
                  <a:lnTo>
                    <a:pt x="1503" y="598"/>
                  </a:lnTo>
                  <a:lnTo>
                    <a:pt x="1534" y="577"/>
                  </a:lnTo>
                  <a:lnTo>
                    <a:pt x="1562" y="554"/>
                  </a:lnTo>
                  <a:lnTo>
                    <a:pt x="1586" y="525"/>
                  </a:lnTo>
                  <a:lnTo>
                    <a:pt x="1606" y="494"/>
                  </a:lnTo>
                  <a:lnTo>
                    <a:pt x="1620" y="459"/>
                  </a:lnTo>
                  <a:lnTo>
                    <a:pt x="1629" y="422"/>
                  </a:lnTo>
                  <a:lnTo>
                    <a:pt x="1632" y="383"/>
                  </a:lnTo>
                  <a:lnTo>
                    <a:pt x="1631" y="359"/>
                  </a:lnTo>
                  <a:lnTo>
                    <a:pt x="1627" y="336"/>
                  </a:lnTo>
                  <a:lnTo>
                    <a:pt x="1920" y="336"/>
                  </a:lnTo>
                  <a:lnTo>
                    <a:pt x="1961" y="338"/>
                  </a:lnTo>
                  <a:lnTo>
                    <a:pt x="1998" y="344"/>
                  </a:lnTo>
                  <a:lnTo>
                    <a:pt x="2030" y="354"/>
                  </a:lnTo>
                  <a:lnTo>
                    <a:pt x="2061" y="367"/>
                  </a:lnTo>
                  <a:lnTo>
                    <a:pt x="2086" y="383"/>
                  </a:lnTo>
                  <a:lnTo>
                    <a:pt x="2109" y="402"/>
                  </a:lnTo>
                  <a:lnTo>
                    <a:pt x="2127" y="424"/>
                  </a:lnTo>
                  <a:lnTo>
                    <a:pt x="2141" y="447"/>
                  </a:lnTo>
                  <a:lnTo>
                    <a:pt x="2151" y="472"/>
                  </a:lnTo>
                  <a:lnTo>
                    <a:pt x="2159" y="500"/>
                  </a:lnTo>
                  <a:lnTo>
                    <a:pt x="2161" y="528"/>
                  </a:lnTo>
                  <a:lnTo>
                    <a:pt x="2161" y="1970"/>
                  </a:lnTo>
                  <a:lnTo>
                    <a:pt x="2136" y="1969"/>
                  </a:lnTo>
                  <a:lnTo>
                    <a:pt x="2113" y="1968"/>
                  </a:lnTo>
                  <a:lnTo>
                    <a:pt x="2047" y="1971"/>
                  </a:lnTo>
                  <a:lnTo>
                    <a:pt x="1982" y="1979"/>
                  </a:lnTo>
                  <a:lnTo>
                    <a:pt x="1920" y="1994"/>
                  </a:lnTo>
                  <a:lnTo>
                    <a:pt x="1920" y="864"/>
                  </a:lnTo>
                  <a:lnTo>
                    <a:pt x="240" y="864"/>
                  </a:lnTo>
                  <a:lnTo>
                    <a:pt x="240" y="2784"/>
                  </a:lnTo>
                  <a:lnTo>
                    <a:pt x="1347" y="2784"/>
                  </a:lnTo>
                  <a:lnTo>
                    <a:pt x="1353" y="2847"/>
                  </a:lnTo>
                  <a:lnTo>
                    <a:pt x="1364" y="2908"/>
                  </a:lnTo>
                  <a:lnTo>
                    <a:pt x="1381" y="2967"/>
                  </a:lnTo>
                  <a:lnTo>
                    <a:pt x="1401" y="3024"/>
                  </a:lnTo>
                  <a:lnTo>
                    <a:pt x="192" y="3024"/>
                  </a:lnTo>
                  <a:lnTo>
                    <a:pt x="158" y="3021"/>
                  </a:lnTo>
                  <a:lnTo>
                    <a:pt x="125" y="3012"/>
                  </a:lnTo>
                  <a:lnTo>
                    <a:pt x="96" y="2998"/>
                  </a:lnTo>
                  <a:lnTo>
                    <a:pt x="68" y="2979"/>
                  </a:lnTo>
                  <a:lnTo>
                    <a:pt x="46" y="2956"/>
                  </a:lnTo>
                  <a:lnTo>
                    <a:pt x="26" y="2929"/>
                  </a:lnTo>
                  <a:lnTo>
                    <a:pt x="12" y="2899"/>
                  </a:lnTo>
                  <a:lnTo>
                    <a:pt x="3" y="2866"/>
                  </a:lnTo>
                  <a:lnTo>
                    <a:pt x="0" y="2832"/>
                  </a:lnTo>
                  <a:lnTo>
                    <a:pt x="0" y="528"/>
                  </a:lnTo>
                  <a:lnTo>
                    <a:pt x="3" y="497"/>
                  </a:lnTo>
                  <a:lnTo>
                    <a:pt x="9" y="467"/>
                  </a:lnTo>
                  <a:lnTo>
                    <a:pt x="20" y="440"/>
                  </a:lnTo>
                  <a:lnTo>
                    <a:pt x="35" y="414"/>
                  </a:lnTo>
                  <a:lnTo>
                    <a:pt x="51" y="392"/>
                  </a:lnTo>
                  <a:lnTo>
                    <a:pt x="68" y="373"/>
                  </a:lnTo>
                  <a:lnTo>
                    <a:pt x="88" y="357"/>
                  </a:lnTo>
                  <a:lnTo>
                    <a:pt x="107" y="346"/>
                  </a:lnTo>
                  <a:lnTo>
                    <a:pt x="126" y="338"/>
                  </a:lnTo>
                  <a:lnTo>
                    <a:pt x="145" y="336"/>
                  </a:lnTo>
                  <a:close/>
                  <a:moveTo>
                    <a:pt x="1080" y="96"/>
                  </a:moveTo>
                  <a:lnTo>
                    <a:pt x="1061" y="99"/>
                  </a:lnTo>
                  <a:lnTo>
                    <a:pt x="1044" y="106"/>
                  </a:lnTo>
                  <a:lnTo>
                    <a:pt x="1029" y="117"/>
                  </a:lnTo>
                  <a:lnTo>
                    <a:pt x="1018" y="131"/>
                  </a:lnTo>
                  <a:lnTo>
                    <a:pt x="1011" y="149"/>
                  </a:lnTo>
                  <a:lnTo>
                    <a:pt x="1008" y="168"/>
                  </a:lnTo>
                  <a:lnTo>
                    <a:pt x="1011" y="187"/>
                  </a:lnTo>
                  <a:lnTo>
                    <a:pt x="1018" y="205"/>
                  </a:lnTo>
                  <a:lnTo>
                    <a:pt x="1029" y="219"/>
                  </a:lnTo>
                  <a:lnTo>
                    <a:pt x="1044" y="230"/>
                  </a:lnTo>
                  <a:lnTo>
                    <a:pt x="1061" y="237"/>
                  </a:lnTo>
                  <a:lnTo>
                    <a:pt x="1080" y="240"/>
                  </a:lnTo>
                  <a:lnTo>
                    <a:pt x="1100" y="237"/>
                  </a:lnTo>
                  <a:lnTo>
                    <a:pt x="1117" y="230"/>
                  </a:lnTo>
                  <a:lnTo>
                    <a:pt x="1131" y="219"/>
                  </a:lnTo>
                  <a:lnTo>
                    <a:pt x="1142" y="205"/>
                  </a:lnTo>
                  <a:lnTo>
                    <a:pt x="1150" y="187"/>
                  </a:lnTo>
                  <a:lnTo>
                    <a:pt x="1153" y="168"/>
                  </a:lnTo>
                  <a:lnTo>
                    <a:pt x="1150" y="149"/>
                  </a:lnTo>
                  <a:lnTo>
                    <a:pt x="1142" y="131"/>
                  </a:lnTo>
                  <a:lnTo>
                    <a:pt x="1131" y="117"/>
                  </a:lnTo>
                  <a:lnTo>
                    <a:pt x="1117" y="106"/>
                  </a:lnTo>
                  <a:lnTo>
                    <a:pt x="1100" y="99"/>
                  </a:lnTo>
                  <a:lnTo>
                    <a:pt x="1080" y="96"/>
                  </a:lnTo>
                  <a:close/>
                  <a:moveTo>
                    <a:pt x="1078" y="0"/>
                  </a:moveTo>
                  <a:lnTo>
                    <a:pt x="1082" y="0"/>
                  </a:lnTo>
                  <a:lnTo>
                    <a:pt x="1112" y="3"/>
                  </a:lnTo>
                  <a:lnTo>
                    <a:pt x="1140" y="10"/>
                  </a:lnTo>
                  <a:lnTo>
                    <a:pt x="1166" y="22"/>
                  </a:lnTo>
                  <a:lnTo>
                    <a:pt x="1189" y="39"/>
                  </a:lnTo>
                  <a:lnTo>
                    <a:pt x="1210" y="59"/>
                  </a:lnTo>
                  <a:lnTo>
                    <a:pt x="1226" y="82"/>
                  </a:lnTo>
                  <a:lnTo>
                    <a:pt x="1238" y="108"/>
                  </a:lnTo>
                  <a:lnTo>
                    <a:pt x="1245" y="136"/>
                  </a:lnTo>
                  <a:lnTo>
                    <a:pt x="1248" y="166"/>
                  </a:lnTo>
                  <a:lnTo>
                    <a:pt x="1248" y="168"/>
                  </a:lnTo>
                  <a:lnTo>
                    <a:pt x="1250" y="187"/>
                  </a:lnTo>
                  <a:lnTo>
                    <a:pt x="1258" y="205"/>
                  </a:lnTo>
                  <a:lnTo>
                    <a:pt x="1270" y="219"/>
                  </a:lnTo>
                  <a:lnTo>
                    <a:pt x="1284" y="230"/>
                  </a:lnTo>
                  <a:lnTo>
                    <a:pt x="1300" y="237"/>
                  </a:lnTo>
                  <a:lnTo>
                    <a:pt x="1320" y="240"/>
                  </a:lnTo>
                  <a:lnTo>
                    <a:pt x="1394" y="240"/>
                  </a:lnTo>
                  <a:lnTo>
                    <a:pt x="1422" y="243"/>
                  </a:lnTo>
                  <a:lnTo>
                    <a:pt x="1449" y="251"/>
                  </a:lnTo>
                  <a:lnTo>
                    <a:pt x="1473" y="265"/>
                  </a:lnTo>
                  <a:lnTo>
                    <a:pt x="1495" y="282"/>
                  </a:lnTo>
                  <a:lnTo>
                    <a:pt x="1512" y="302"/>
                  </a:lnTo>
                  <a:lnTo>
                    <a:pt x="1525" y="327"/>
                  </a:lnTo>
                  <a:lnTo>
                    <a:pt x="1533" y="354"/>
                  </a:lnTo>
                  <a:lnTo>
                    <a:pt x="1536" y="383"/>
                  </a:lnTo>
                  <a:lnTo>
                    <a:pt x="1536" y="386"/>
                  </a:lnTo>
                  <a:lnTo>
                    <a:pt x="1533" y="414"/>
                  </a:lnTo>
                  <a:lnTo>
                    <a:pt x="1525" y="441"/>
                  </a:lnTo>
                  <a:lnTo>
                    <a:pt x="1512" y="465"/>
                  </a:lnTo>
                  <a:lnTo>
                    <a:pt x="1495" y="487"/>
                  </a:lnTo>
                  <a:lnTo>
                    <a:pt x="1473" y="504"/>
                  </a:lnTo>
                  <a:lnTo>
                    <a:pt x="1449" y="517"/>
                  </a:lnTo>
                  <a:lnTo>
                    <a:pt x="1422" y="525"/>
                  </a:lnTo>
                  <a:lnTo>
                    <a:pt x="1394" y="528"/>
                  </a:lnTo>
                  <a:lnTo>
                    <a:pt x="767" y="528"/>
                  </a:lnTo>
                  <a:lnTo>
                    <a:pt x="738" y="525"/>
                  </a:lnTo>
                  <a:lnTo>
                    <a:pt x="712" y="517"/>
                  </a:lnTo>
                  <a:lnTo>
                    <a:pt x="687" y="504"/>
                  </a:lnTo>
                  <a:lnTo>
                    <a:pt x="666" y="487"/>
                  </a:lnTo>
                  <a:lnTo>
                    <a:pt x="649" y="465"/>
                  </a:lnTo>
                  <a:lnTo>
                    <a:pt x="635" y="441"/>
                  </a:lnTo>
                  <a:lnTo>
                    <a:pt x="627" y="414"/>
                  </a:lnTo>
                  <a:lnTo>
                    <a:pt x="624" y="386"/>
                  </a:lnTo>
                  <a:lnTo>
                    <a:pt x="624" y="383"/>
                  </a:lnTo>
                  <a:lnTo>
                    <a:pt x="627" y="354"/>
                  </a:lnTo>
                  <a:lnTo>
                    <a:pt x="635" y="327"/>
                  </a:lnTo>
                  <a:lnTo>
                    <a:pt x="649" y="302"/>
                  </a:lnTo>
                  <a:lnTo>
                    <a:pt x="666" y="282"/>
                  </a:lnTo>
                  <a:lnTo>
                    <a:pt x="687" y="265"/>
                  </a:lnTo>
                  <a:lnTo>
                    <a:pt x="712" y="251"/>
                  </a:lnTo>
                  <a:lnTo>
                    <a:pt x="738" y="243"/>
                  </a:lnTo>
                  <a:lnTo>
                    <a:pt x="767" y="240"/>
                  </a:lnTo>
                  <a:lnTo>
                    <a:pt x="841" y="240"/>
                  </a:lnTo>
                  <a:lnTo>
                    <a:pt x="859" y="237"/>
                  </a:lnTo>
                  <a:lnTo>
                    <a:pt x="877" y="230"/>
                  </a:lnTo>
                  <a:lnTo>
                    <a:pt x="891" y="219"/>
                  </a:lnTo>
                  <a:lnTo>
                    <a:pt x="902" y="205"/>
                  </a:lnTo>
                  <a:lnTo>
                    <a:pt x="909" y="187"/>
                  </a:lnTo>
                  <a:lnTo>
                    <a:pt x="912" y="168"/>
                  </a:lnTo>
                  <a:lnTo>
                    <a:pt x="912" y="166"/>
                  </a:lnTo>
                  <a:lnTo>
                    <a:pt x="915" y="136"/>
                  </a:lnTo>
                  <a:lnTo>
                    <a:pt x="922" y="108"/>
                  </a:lnTo>
                  <a:lnTo>
                    <a:pt x="935" y="82"/>
                  </a:lnTo>
                  <a:lnTo>
                    <a:pt x="951" y="59"/>
                  </a:lnTo>
                  <a:lnTo>
                    <a:pt x="971" y="39"/>
                  </a:lnTo>
                  <a:lnTo>
                    <a:pt x="995" y="22"/>
                  </a:lnTo>
                  <a:lnTo>
                    <a:pt x="1020" y="10"/>
                  </a:lnTo>
                  <a:lnTo>
                    <a:pt x="1049" y="3"/>
                  </a:lnTo>
                  <a:lnTo>
                    <a:pt x="1078"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pPr defTabSz="914209">
                <a:defRPr/>
              </a:pPr>
              <a:endParaRPr lang="en-US">
                <a:solidFill>
                  <a:prstClr val="black"/>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8C77C6A4-97B3-4D5B-9BD1-86EFDB8EDAF5}"/>
              </a:ext>
            </a:extLst>
          </p:cNvPr>
          <p:cNvSpPr txBox="1"/>
          <p:nvPr/>
        </p:nvSpPr>
        <p:spPr>
          <a:xfrm>
            <a:off x="1743330" y="2076946"/>
            <a:ext cx="967081" cy="784830"/>
          </a:xfrm>
          <a:prstGeom prst="rect">
            <a:avLst/>
          </a:prstGeom>
          <a:noFill/>
        </p:spPr>
        <p:txBody>
          <a:bodyPr wrap="square" rtlCol="0">
            <a:spAutoFit/>
          </a:bodyPr>
          <a:lstStyle/>
          <a:p>
            <a:pPr algn="ctr"/>
            <a:r>
              <a:rPr lang="en-US" sz="1500" b="1"/>
              <a:t>All Hazards Approach </a:t>
            </a:r>
          </a:p>
        </p:txBody>
      </p:sp>
      <p:sp>
        <p:nvSpPr>
          <p:cNvPr id="32" name="TextBox 31">
            <a:extLst>
              <a:ext uri="{FF2B5EF4-FFF2-40B4-BE49-F238E27FC236}">
                <a16:creationId xmlns:a16="http://schemas.microsoft.com/office/drawing/2014/main" id="{E56AB9FD-6F72-459C-B6BB-EBA3936DCDE7}"/>
              </a:ext>
            </a:extLst>
          </p:cNvPr>
          <p:cNvSpPr txBox="1"/>
          <p:nvPr/>
        </p:nvSpPr>
        <p:spPr>
          <a:xfrm>
            <a:off x="6080266" y="1976299"/>
            <a:ext cx="1320405" cy="1015663"/>
          </a:xfrm>
          <a:prstGeom prst="rect">
            <a:avLst/>
          </a:prstGeom>
          <a:noFill/>
        </p:spPr>
        <p:txBody>
          <a:bodyPr wrap="square" rtlCol="0">
            <a:spAutoFit/>
          </a:bodyPr>
          <a:lstStyle/>
          <a:p>
            <a:pPr algn="ctr"/>
            <a:r>
              <a:rPr lang="en-US" sz="1500" b="1"/>
              <a:t>Hazard Vulnerability Assessments (HVA)</a:t>
            </a:r>
          </a:p>
        </p:txBody>
      </p:sp>
      <p:sp>
        <p:nvSpPr>
          <p:cNvPr id="33" name="TextBox 32">
            <a:extLst>
              <a:ext uri="{FF2B5EF4-FFF2-40B4-BE49-F238E27FC236}">
                <a16:creationId xmlns:a16="http://schemas.microsoft.com/office/drawing/2014/main" id="{5F0D8765-E9E6-48E8-9D4E-9825FDAAADC4}"/>
              </a:ext>
            </a:extLst>
          </p:cNvPr>
          <p:cNvSpPr txBox="1"/>
          <p:nvPr/>
        </p:nvSpPr>
        <p:spPr>
          <a:xfrm>
            <a:off x="1336240" y="4409727"/>
            <a:ext cx="1561205" cy="1015663"/>
          </a:xfrm>
          <a:prstGeom prst="rect">
            <a:avLst/>
          </a:prstGeom>
          <a:noFill/>
        </p:spPr>
        <p:txBody>
          <a:bodyPr wrap="square" rtlCol="0">
            <a:spAutoFit/>
          </a:bodyPr>
          <a:lstStyle/>
          <a:p>
            <a:pPr algn="ctr"/>
            <a:r>
              <a:rPr lang="en-US" sz="1500" b="1"/>
              <a:t>Drills, Education, </a:t>
            </a:r>
          </a:p>
          <a:p>
            <a:pPr algn="ctr"/>
            <a:r>
              <a:rPr lang="en-US" sz="1500" b="1"/>
              <a:t> Exercises, and After-Action Reports </a:t>
            </a:r>
          </a:p>
        </p:txBody>
      </p:sp>
      <p:sp>
        <p:nvSpPr>
          <p:cNvPr id="34" name="TextBox 33">
            <a:extLst>
              <a:ext uri="{FF2B5EF4-FFF2-40B4-BE49-F238E27FC236}">
                <a16:creationId xmlns:a16="http://schemas.microsoft.com/office/drawing/2014/main" id="{E4BF2D38-6CAE-422D-A0B1-ACEC91B3A8DC}"/>
              </a:ext>
            </a:extLst>
          </p:cNvPr>
          <p:cNvSpPr txBox="1"/>
          <p:nvPr/>
        </p:nvSpPr>
        <p:spPr>
          <a:xfrm>
            <a:off x="6080265" y="4385281"/>
            <a:ext cx="2354154" cy="1015663"/>
          </a:xfrm>
          <a:prstGeom prst="rect">
            <a:avLst/>
          </a:prstGeom>
          <a:noFill/>
        </p:spPr>
        <p:txBody>
          <a:bodyPr wrap="square" rtlCol="0">
            <a:spAutoFit/>
          </a:bodyPr>
          <a:lstStyle/>
          <a:p>
            <a:r>
              <a:rPr lang="en-US" sz="1500" b="1"/>
              <a:t>Plans: </a:t>
            </a:r>
          </a:p>
          <a:p>
            <a:pPr marL="257244" indent="-257244">
              <a:buFont typeface="Arial" panose="020B0604020202020204" pitchFamily="34" charset="0"/>
              <a:buChar char="•"/>
            </a:pPr>
            <a:r>
              <a:rPr lang="en-US" sz="1500" b="1"/>
              <a:t>Emergency Operations Plan (EOP)</a:t>
            </a:r>
          </a:p>
          <a:p>
            <a:pPr marL="257244" indent="-257244">
              <a:buFont typeface="Arial" panose="020B0604020202020204" pitchFamily="34" charset="0"/>
              <a:buChar char="•"/>
            </a:pPr>
            <a:r>
              <a:rPr lang="en-US" sz="1500" b="1"/>
              <a:t>Departmental EOPs</a:t>
            </a:r>
          </a:p>
        </p:txBody>
      </p:sp>
      <p:pic>
        <p:nvPicPr>
          <p:cNvPr id="4" name="Picture 3">
            <a:extLst>
              <a:ext uri="{FF2B5EF4-FFF2-40B4-BE49-F238E27FC236}">
                <a16:creationId xmlns:a16="http://schemas.microsoft.com/office/drawing/2014/main" id="{A22EB725-55E7-4755-BEA4-1B8198BB7C38}"/>
              </a:ext>
            </a:extLst>
          </p:cNvPr>
          <p:cNvPicPr>
            <a:picLocks noChangeAspect="1"/>
          </p:cNvPicPr>
          <p:nvPr/>
        </p:nvPicPr>
        <p:blipFill>
          <a:blip r:embed="R5c835a9d9cf148ec"/>
          <a:stretch>
            <a:fillRect/>
          </a:stretch>
        </p:blipFill>
        <p:spPr>
          <a:xfrm>
            <a:off x="3631089" y="2810347"/>
            <a:ext cx="528200" cy="528200"/>
          </a:xfrm>
          <a:prstGeom prst="rect">
            <a:avLst/>
          </a:prstGeom>
        </p:spPr>
      </p:pic>
      <p:pic>
        <p:nvPicPr>
          <p:cNvPr id="28" name="Picture 27">
            <a:extLst>
              <a:ext uri="{FF2B5EF4-FFF2-40B4-BE49-F238E27FC236}">
                <a16:creationId xmlns:a16="http://schemas.microsoft.com/office/drawing/2014/main" id="{DF9A9688-08B5-4A55-AEC6-AA5801438F44}"/>
              </a:ext>
            </a:extLst>
          </p:cNvPr>
          <p:cNvPicPr>
            <a:picLocks noChangeAspect="1"/>
          </p:cNvPicPr>
          <p:nvPr/>
        </p:nvPicPr>
        <p:blipFill>
          <a:blip r:embed="Rb5e74cd4762b4bc2"/>
          <a:stretch>
            <a:fillRect/>
          </a:stretch>
        </p:blipFill>
        <p:spPr>
          <a:xfrm>
            <a:off x="3726554" y="4022504"/>
            <a:ext cx="460817" cy="460817"/>
          </a:xfrm>
          <a:prstGeom prst="rect">
            <a:avLst/>
          </a:prstGeom>
        </p:spPr>
      </p:pic>
    </p:spTree>
    <p:extLst>
      <p:ext uri="{BB962C8B-B14F-4D97-AF65-F5344CB8AC3E}">
        <p14:creationId xmlns:p14="http://schemas.microsoft.com/office/powerpoint/2010/main" val="3456863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FFB4E-A829-8F98-CE62-C4D253F95E34}"/>
              </a:ext>
            </a:extLst>
          </p:cNvPr>
          <p:cNvSpPr>
            <a:spLocks noGrp="1"/>
          </p:cNvSpPr>
          <p:nvPr>
            <p:ph type="title"/>
          </p:nvPr>
        </p:nvSpPr>
        <p:spPr>
          <a:xfrm>
            <a:off x="457200" y="247567"/>
            <a:ext cx="8229600" cy="795528"/>
          </a:xfrm>
        </p:spPr>
        <p:txBody>
          <a:bodyPr/>
          <a:lstStyle/>
          <a:p>
            <a:r>
              <a:rPr lang="en-US" sz="2400"/>
              <a:t>Hazard Vulnerability Assessment (HVA)</a:t>
            </a:r>
            <a:endParaRPr lang="en-US"/>
          </a:p>
        </p:txBody>
      </p:sp>
      <p:sp>
        <p:nvSpPr>
          <p:cNvPr id="4" name="Slide Number Placeholder 3">
            <a:extLst>
              <a:ext uri="{FF2B5EF4-FFF2-40B4-BE49-F238E27FC236}">
                <a16:creationId xmlns:a16="http://schemas.microsoft.com/office/drawing/2014/main" id="{D993D088-B22E-A311-4203-E96E08979454}"/>
              </a:ext>
            </a:extLst>
          </p:cNvPr>
          <p:cNvSpPr>
            <a:spLocks noGrp="1"/>
          </p:cNvSpPr>
          <p:nvPr>
            <p:ph type="sldNum" sz="quarter" idx="11"/>
          </p:nvPr>
        </p:nvSpPr>
        <p:spPr/>
        <p:txBody>
          <a:bodyPr/>
          <a:lstStyle/>
          <a:p>
            <a:fld id="{5E8BC936-0928-C346-B13E-04BD58031644}" type="slidenum">
              <a:rPr lang="en-US"/>
              <a:pPr/>
              <a:t>18</a:t>
            </a:fld>
            <a:endParaRPr lang="en-US"/>
          </a:p>
        </p:txBody>
      </p:sp>
      <p:pic>
        <p:nvPicPr>
          <p:cNvPr id="5" name="Picture 5" descr="Table&#10;&#10;Description automatically generated">
            <a:extLst>
              <a:ext uri="{FF2B5EF4-FFF2-40B4-BE49-F238E27FC236}">
                <a16:creationId xmlns:a16="http://schemas.microsoft.com/office/drawing/2014/main" id="{D83A71B0-4BD4-FAA1-659B-C245C9361840}"/>
              </a:ext>
            </a:extLst>
          </p:cNvPr>
          <p:cNvPicPr>
            <a:picLocks noChangeAspect="1"/>
          </p:cNvPicPr>
          <p:nvPr/>
        </p:nvPicPr>
        <p:blipFill rotWithShape="1">
          <a:blip r:embed="R5a8889e0ce554e40"/>
          <a:srcRect t="5078" r="160" b="-195"/>
          <a:stretch/>
        </p:blipFill>
        <p:spPr>
          <a:xfrm>
            <a:off x="1273772" y="743140"/>
            <a:ext cx="7145503" cy="5591288"/>
          </a:xfrm>
          <a:prstGeom prst="rect">
            <a:avLst/>
          </a:prstGeom>
        </p:spPr>
      </p:pic>
    </p:spTree>
    <p:extLst>
      <p:ext uri="{BB962C8B-B14F-4D97-AF65-F5344CB8AC3E}">
        <p14:creationId xmlns:p14="http://schemas.microsoft.com/office/powerpoint/2010/main" val="560974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45D68-945A-4336-A407-165388EEBAC4}"/>
              </a:ext>
            </a:extLst>
          </p:cNvPr>
          <p:cNvSpPr>
            <a:spLocks noGrp="1"/>
          </p:cNvSpPr>
          <p:nvPr>
            <p:ph type="title"/>
          </p:nvPr>
        </p:nvSpPr>
        <p:spPr>
          <a:xfrm>
            <a:off x="457201" y="1057809"/>
            <a:ext cx="8229600" cy="725527"/>
          </a:xfrm>
        </p:spPr>
        <p:txBody>
          <a:bodyPr/>
          <a:lstStyle/>
          <a:p>
            <a:r>
              <a:rPr lang="en-US" sz="2401" b="1">
                <a:solidFill>
                  <a:srgbClr val="003CA5"/>
                </a:solidFill>
              </a:rPr>
              <a:t>Hallmark of Emergency Management is identifying risk:                                  </a:t>
            </a:r>
            <a:r>
              <a:rPr lang="en-US">
                <a:solidFill>
                  <a:srgbClr val="003CA5"/>
                </a:solidFill>
              </a:rPr>
              <a:t>Hazard Vulnerability Assessments</a:t>
            </a:r>
          </a:p>
        </p:txBody>
      </p:sp>
      <p:sp>
        <p:nvSpPr>
          <p:cNvPr id="4" name="Slide Number Placeholder 3">
            <a:extLst>
              <a:ext uri="{FF2B5EF4-FFF2-40B4-BE49-F238E27FC236}">
                <a16:creationId xmlns:a16="http://schemas.microsoft.com/office/drawing/2014/main" id="{32DDF209-A83D-44A1-9B66-3853D66B4D1D}"/>
              </a:ext>
            </a:extLst>
          </p:cNvPr>
          <p:cNvSpPr>
            <a:spLocks noGrp="1"/>
          </p:cNvSpPr>
          <p:nvPr>
            <p:ph type="sldNum" sz="quarter" idx="14"/>
          </p:nvPr>
        </p:nvSpPr>
        <p:spPr/>
        <p:txBody>
          <a:bodyPr/>
          <a:lstStyle/>
          <a:p>
            <a:fld id="{63DCA5C9-2E11-4C67-86EB-AE1DE127DC64}" type="slidenum">
              <a:rPr lang="en-US"/>
              <a:pPr/>
              <a:t>19</a:t>
            </a:fld>
            <a:endParaRPr lang="en-US"/>
          </a:p>
        </p:txBody>
      </p:sp>
      <p:grpSp>
        <p:nvGrpSpPr>
          <p:cNvPr id="68" name="Group 67">
            <a:extLst>
              <a:ext uri="{FF2B5EF4-FFF2-40B4-BE49-F238E27FC236}">
                <a16:creationId xmlns:a16="http://schemas.microsoft.com/office/drawing/2014/main" id="{1C0C82A2-C85A-4382-A203-5BDB332F3DCF}"/>
              </a:ext>
            </a:extLst>
          </p:cNvPr>
          <p:cNvGrpSpPr/>
          <p:nvPr/>
        </p:nvGrpSpPr>
        <p:grpSpPr>
          <a:xfrm>
            <a:off x="490454" y="2323405"/>
            <a:ext cx="8163093" cy="3145004"/>
            <a:chOff x="461964" y="1584609"/>
            <a:chExt cx="10884123" cy="4193339"/>
          </a:xfrm>
        </p:grpSpPr>
        <p:grpSp>
          <p:nvGrpSpPr>
            <p:cNvPr id="34" name="Group 33">
              <a:extLst>
                <a:ext uri="{FF2B5EF4-FFF2-40B4-BE49-F238E27FC236}">
                  <a16:creationId xmlns:a16="http://schemas.microsoft.com/office/drawing/2014/main" id="{0F205365-98AD-48D3-A8F2-3E2BBE91CF99}"/>
                </a:ext>
              </a:extLst>
            </p:cNvPr>
            <p:cNvGrpSpPr/>
            <p:nvPr/>
          </p:nvGrpSpPr>
          <p:grpSpPr>
            <a:xfrm>
              <a:off x="5581205" y="2396095"/>
              <a:ext cx="2977661" cy="2977660"/>
              <a:chOff x="5673969" y="2965942"/>
              <a:chExt cx="2977661" cy="2977660"/>
            </a:xfrm>
            <a:solidFill>
              <a:srgbClr val="003CA5"/>
            </a:solidFill>
          </p:grpSpPr>
          <p:sp>
            <p:nvSpPr>
              <p:cNvPr id="35" name="Oval 34">
                <a:extLst>
                  <a:ext uri="{FF2B5EF4-FFF2-40B4-BE49-F238E27FC236}">
                    <a16:creationId xmlns:a16="http://schemas.microsoft.com/office/drawing/2014/main" id="{63B0CB63-4122-489A-8A4A-4DA13295E14B}"/>
                  </a:ext>
                </a:extLst>
              </p:cNvPr>
              <p:cNvSpPr/>
              <p:nvPr/>
            </p:nvSpPr>
            <p:spPr>
              <a:xfrm>
                <a:off x="5673969" y="2965942"/>
                <a:ext cx="2977661" cy="2977660"/>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5CE4A275-5672-406D-A865-9B2039F69B9E}"/>
                  </a:ext>
                </a:extLst>
              </p:cNvPr>
              <p:cNvSpPr/>
              <p:nvPr/>
            </p:nvSpPr>
            <p:spPr>
              <a:xfrm>
                <a:off x="6137068" y="4025331"/>
                <a:ext cx="2028092" cy="1354217"/>
              </a:xfrm>
              <a:prstGeom prst="rect">
                <a:avLst/>
              </a:prstGeom>
              <a:grpFill/>
            </p:spPr>
            <p:txBody>
              <a:bodyPr wrap="square">
                <a:spAutoFit/>
              </a:bodyPr>
              <a:lstStyle/>
              <a:p>
                <a:pPr algn="ctr"/>
                <a:r>
                  <a:rPr lang="en-US" sz="1200" b="1" cap="all">
                    <a:solidFill>
                      <a:schemeClr val="bg1"/>
                    </a:solidFill>
                    <a:cs typeface="Arial" panose="020B0604020202020204" pitchFamily="34" charset="0"/>
                  </a:rPr>
                  <a:t>Human Related Events</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Mass casualties  </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Staffing/labor action</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Bad actors </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Loss of staff due to illness </a:t>
                </a:r>
              </a:p>
            </p:txBody>
          </p:sp>
          <p:grpSp>
            <p:nvGrpSpPr>
              <p:cNvPr id="37" name="Group 15">
                <a:extLst>
                  <a:ext uri="{FF2B5EF4-FFF2-40B4-BE49-F238E27FC236}">
                    <a16:creationId xmlns:a16="http://schemas.microsoft.com/office/drawing/2014/main" id="{454C642B-0B1D-4B45-A2C0-D3E6F4E2E52E}"/>
                  </a:ext>
                </a:extLst>
              </p:cNvPr>
              <p:cNvGrpSpPr>
                <a:grpSpLocks noChangeAspect="1"/>
              </p:cNvGrpSpPr>
              <p:nvPr/>
            </p:nvGrpSpPr>
            <p:grpSpPr bwMode="auto">
              <a:xfrm>
                <a:off x="6638193" y="3305908"/>
                <a:ext cx="235448" cy="264392"/>
                <a:chOff x="2126" y="2016"/>
                <a:chExt cx="423" cy="475"/>
              </a:xfrm>
              <a:grpFill/>
            </p:grpSpPr>
            <p:sp>
              <p:nvSpPr>
                <p:cNvPr id="39" name="Freeform 18">
                  <a:extLst>
                    <a:ext uri="{FF2B5EF4-FFF2-40B4-BE49-F238E27FC236}">
                      <a16:creationId xmlns:a16="http://schemas.microsoft.com/office/drawing/2014/main" id="{25A509C9-0255-46E0-9B37-1C411A1764DD}"/>
                    </a:ext>
                  </a:extLst>
                </p:cNvPr>
                <p:cNvSpPr>
                  <a:spLocks/>
                </p:cNvSpPr>
                <p:nvPr/>
              </p:nvSpPr>
              <p:spPr bwMode="auto">
                <a:xfrm>
                  <a:off x="2267" y="2154"/>
                  <a:ext cx="282" cy="328"/>
                </a:xfrm>
                <a:custGeom>
                  <a:avLst/>
                  <a:gdLst>
                    <a:gd name="T0" fmla="*/ 488 w 564"/>
                    <a:gd name="T1" fmla="*/ 0 h 656"/>
                    <a:gd name="T2" fmla="*/ 506 w 564"/>
                    <a:gd name="T3" fmla="*/ 1 h 656"/>
                    <a:gd name="T4" fmla="*/ 523 w 564"/>
                    <a:gd name="T5" fmla="*/ 5 h 656"/>
                    <a:gd name="T6" fmla="*/ 538 w 564"/>
                    <a:gd name="T7" fmla="*/ 15 h 656"/>
                    <a:gd name="T8" fmla="*/ 551 w 564"/>
                    <a:gd name="T9" fmla="*/ 27 h 656"/>
                    <a:gd name="T10" fmla="*/ 559 w 564"/>
                    <a:gd name="T11" fmla="*/ 44 h 656"/>
                    <a:gd name="T12" fmla="*/ 564 w 564"/>
                    <a:gd name="T13" fmla="*/ 63 h 656"/>
                    <a:gd name="T14" fmla="*/ 564 w 564"/>
                    <a:gd name="T15" fmla="*/ 82 h 656"/>
                    <a:gd name="T16" fmla="*/ 558 w 564"/>
                    <a:gd name="T17" fmla="*/ 99 h 656"/>
                    <a:gd name="T18" fmla="*/ 549 w 564"/>
                    <a:gd name="T19" fmla="*/ 115 h 656"/>
                    <a:gd name="T20" fmla="*/ 536 w 564"/>
                    <a:gd name="T21" fmla="*/ 126 h 656"/>
                    <a:gd name="T22" fmla="*/ 520 w 564"/>
                    <a:gd name="T23" fmla="*/ 135 h 656"/>
                    <a:gd name="T24" fmla="*/ 501 w 564"/>
                    <a:gd name="T25" fmla="*/ 139 h 656"/>
                    <a:gd name="T26" fmla="*/ 456 w 564"/>
                    <a:gd name="T27" fmla="*/ 146 h 656"/>
                    <a:gd name="T28" fmla="*/ 413 w 564"/>
                    <a:gd name="T29" fmla="*/ 158 h 656"/>
                    <a:gd name="T30" fmla="*/ 372 w 564"/>
                    <a:gd name="T31" fmla="*/ 175 h 656"/>
                    <a:gd name="T32" fmla="*/ 333 w 564"/>
                    <a:gd name="T33" fmla="*/ 196 h 656"/>
                    <a:gd name="T34" fmla="*/ 296 w 564"/>
                    <a:gd name="T35" fmla="*/ 221 h 656"/>
                    <a:gd name="T36" fmla="*/ 262 w 564"/>
                    <a:gd name="T37" fmla="*/ 250 h 656"/>
                    <a:gd name="T38" fmla="*/ 231 w 564"/>
                    <a:gd name="T39" fmla="*/ 284 h 656"/>
                    <a:gd name="T40" fmla="*/ 204 w 564"/>
                    <a:gd name="T41" fmla="*/ 321 h 656"/>
                    <a:gd name="T42" fmla="*/ 181 w 564"/>
                    <a:gd name="T43" fmla="*/ 361 h 656"/>
                    <a:gd name="T44" fmla="*/ 164 w 564"/>
                    <a:gd name="T45" fmla="*/ 401 h 656"/>
                    <a:gd name="T46" fmla="*/ 151 w 564"/>
                    <a:gd name="T47" fmla="*/ 444 h 656"/>
                    <a:gd name="T48" fmla="*/ 143 w 564"/>
                    <a:gd name="T49" fmla="*/ 489 h 656"/>
                    <a:gd name="T50" fmla="*/ 140 w 564"/>
                    <a:gd name="T51" fmla="*/ 534 h 656"/>
                    <a:gd name="T52" fmla="*/ 142 w 564"/>
                    <a:gd name="T53" fmla="*/ 579 h 656"/>
                    <a:gd name="T54" fmla="*/ 141 w 564"/>
                    <a:gd name="T55" fmla="*/ 598 h 656"/>
                    <a:gd name="T56" fmla="*/ 136 w 564"/>
                    <a:gd name="T57" fmla="*/ 615 h 656"/>
                    <a:gd name="T58" fmla="*/ 126 w 564"/>
                    <a:gd name="T59" fmla="*/ 630 h 656"/>
                    <a:gd name="T60" fmla="*/ 113 w 564"/>
                    <a:gd name="T61" fmla="*/ 643 h 656"/>
                    <a:gd name="T62" fmla="*/ 97 w 564"/>
                    <a:gd name="T63" fmla="*/ 651 h 656"/>
                    <a:gd name="T64" fmla="*/ 78 w 564"/>
                    <a:gd name="T65" fmla="*/ 656 h 656"/>
                    <a:gd name="T66" fmla="*/ 60 w 564"/>
                    <a:gd name="T67" fmla="*/ 655 h 656"/>
                    <a:gd name="T68" fmla="*/ 44 w 564"/>
                    <a:gd name="T69" fmla="*/ 649 h 656"/>
                    <a:gd name="T70" fmla="*/ 28 w 564"/>
                    <a:gd name="T71" fmla="*/ 640 h 656"/>
                    <a:gd name="T72" fmla="*/ 16 w 564"/>
                    <a:gd name="T73" fmla="*/ 627 h 656"/>
                    <a:gd name="T74" fmla="*/ 7 w 564"/>
                    <a:gd name="T75" fmla="*/ 611 h 656"/>
                    <a:gd name="T76" fmla="*/ 2 w 564"/>
                    <a:gd name="T77" fmla="*/ 592 h 656"/>
                    <a:gd name="T78" fmla="*/ 0 w 564"/>
                    <a:gd name="T79" fmla="*/ 534 h 656"/>
                    <a:gd name="T80" fmla="*/ 3 w 564"/>
                    <a:gd name="T81" fmla="*/ 476 h 656"/>
                    <a:gd name="T82" fmla="*/ 14 w 564"/>
                    <a:gd name="T83" fmla="*/ 419 h 656"/>
                    <a:gd name="T84" fmla="*/ 29 w 564"/>
                    <a:gd name="T85" fmla="*/ 365 h 656"/>
                    <a:gd name="T86" fmla="*/ 50 w 564"/>
                    <a:gd name="T87" fmla="*/ 313 h 656"/>
                    <a:gd name="T88" fmla="*/ 76 w 564"/>
                    <a:gd name="T89" fmla="*/ 263 h 656"/>
                    <a:gd name="T90" fmla="*/ 106 w 564"/>
                    <a:gd name="T91" fmla="*/ 217 h 656"/>
                    <a:gd name="T92" fmla="*/ 142 w 564"/>
                    <a:gd name="T93" fmla="*/ 174 h 656"/>
                    <a:gd name="T94" fmla="*/ 181 w 564"/>
                    <a:gd name="T95" fmla="*/ 135 h 656"/>
                    <a:gd name="T96" fmla="*/ 224 w 564"/>
                    <a:gd name="T97" fmla="*/ 101 h 656"/>
                    <a:gd name="T98" fmla="*/ 271 w 564"/>
                    <a:gd name="T99" fmla="*/ 69 h 656"/>
                    <a:gd name="T100" fmla="*/ 321 w 564"/>
                    <a:gd name="T101" fmla="*/ 44 h 656"/>
                    <a:gd name="T102" fmla="*/ 374 w 564"/>
                    <a:gd name="T103" fmla="*/ 24 h 656"/>
                    <a:gd name="T104" fmla="*/ 430 w 564"/>
                    <a:gd name="T105" fmla="*/ 9 h 656"/>
                    <a:gd name="T106" fmla="*/ 488 w 564"/>
                    <a:gd name="T107"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4" h="656">
                      <a:moveTo>
                        <a:pt x="488" y="0"/>
                      </a:moveTo>
                      <a:lnTo>
                        <a:pt x="506" y="1"/>
                      </a:lnTo>
                      <a:lnTo>
                        <a:pt x="523" y="5"/>
                      </a:lnTo>
                      <a:lnTo>
                        <a:pt x="538" y="15"/>
                      </a:lnTo>
                      <a:lnTo>
                        <a:pt x="551" y="27"/>
                      </a:lnTo>
                      <a:lnTo>
                        <a:pt x="559" y="44"/>
                      </a:lnTo>
                      <a:lnTo>
                        <a:pt x="564" y="63"/>
                      </a:lnTo>
                      <a:lnTo>
                        <a:pt x="564" y="82"/>
                      </a:lnTo>
                      <a:lnTo>
                        <a:pt x="558" y="99"/>
                      </a:lnTo>
                      <a:lnTo>
                        <a:pt x="549" y="115"/>
                      </a:lnTo>
                      <a:lnTo>
                        <a:pt x="536" y="126"/>
                      </a:lnTo>
                      <a:lnTo>
                        <a:pt x="520" y="135"/>
                      </a:lnTo>
                      <a:lnTo>
                        <a:pt x="501" y="139"/>
                      </a:lnTo>
                      <a:lnTo>
                        <a:pt x="456" y="146"/>
                      </a:lnTo>
                      <a:lnTo>
                        <a:pt x="413" y="158"/>
                      </a:lnTo>
                      <a:lnTo>
                        <a:pt x="372" y="175"/>
                      </a:lnTo>
                      <a:lnTo>
                        <a:pt x="333" y="196"/>
                      </a:lnTo>
                      <a:lnTo>
                        <a:pt x="296" y="221"/>
                      </a:lnTo>
                      <a:lnTo>
                        <a:pt x="262" y="250"/>
                      </a:lnTo>
                      <a:lnTo>
                        <a:pt x="231" y="284"/>
                      </a:lnTo>
                      <a:lnTo>
                        <a:pt x="204" y="321"/>
                      </a:lnTo>
                      <a:lnTo>
                        <a:pt x="181" y="361"/>
                      </a:lnTo>
                      <a:lnTo>
                        <a:pt x="164" y="401"/>
                      </a:lnTo>
                      <a:lnTo>
                        <a:pt x="151" y="444"/>
                      </a:lnTo>
                      <a:lnTo>
                        <a:pt x="143" y="489"/>
                      </a:lnTo>
                      <a:lnTo>
                        <a:pt x="140" y="534"/>
                      </a:lnTo>
                      <a:lnTo>
                        <a:pt x="142" y="579"/>
                      </a:lnTo>
                      <a:lnTo>
                        <a:pt x="141" y="598"/>
                      </a:lnTo>
                      <a:lnTo>
                        <a:pt x="136" y="615"/>
                      </a:lnTo>
                      <a:lnTo>
                        <a:pt x="126" y="630"/>
                      </a:lnTo>
                      <a:lnTo>
                        <a:pt x="113" y="643"/>
                      </a:lnTo>
                      <a:lnTo>
                        <a:pt x="97" y="651"/>
                      </a:lnTo>
                      <a:lnTo>
                        <a:pt x="78" y="656"/>
                      </a:lnTo>
                      <a:lnTo>
                        <a:pt x="60" y="655"/>
                      </a:lnTo>
                      <a:lnTo>
                        <a:pt x="44" y="649"/>
                      </a:lnTo>
                      <a:lnTo>
                        <a:pt x="28" y="640"/>
                      </a:lnTo>
                      <a:lnTo>
                        <a:pt x="16" y="627"/>
                      </a:lnTo>
                      <a:lnTo>
                        <a:pt x="7" y="611"/>
                      </a:lnTo>
                      <a:lnTo>
                        <a:pt x="2" y="592"/>
                      </a:lnTo>
                      <a:lnTo>
                        <a:pt x="0" y="534"/>
                      </a:lnTo>
                      <a:lnTo>
                        <a:pt x="3" y="476"/>
                      </a:lnTo>
                      <a:lnTo>
                        <a:pt x="14" y="419"/>
                      </a:lnTo>
                      <a:lnTo>
                        <a:pt x="29" y="365"/>
                      </a:lnTo>
                      <a:lnTo>
                        <a:pt x="50" y="313"/>
                      </a:lnTo>
                      <a:lnTo>
                        <a:pt x="76" y="263"/>
                      </a:lnTo>
                      <a:lnTo>
                        <a:pt x="106" y="217"/>
                      </a:lnTo>
                      <a:lnTo>
                        <a:pt x="142" y="174"/>
                      </a:lnTo>
                      <a:lnTo>
                        <a:pt x="181" y="135"/>
                      </a:lnTo>
                      <a:lnTo>
                        <a:pt x="224" y="101"/>
                      </a:lnTo>
                      <a:lnTo>
                        <a:pt x="271" y="69"/>
                      </a:lnTo>
                      <a:lnTo>
                        <a:pt x="321" y="44"/>
                      </a:lnTo>
                      <a:lnTo>
                        <a:pt x="374" y="24"/>
                      </a:lnTo>
                      <a:lnTo>
                        <a:pt x="430" y="9"/>
                      </a:lnTo>
                      <a:lnTo>
                        <a:pt x="48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0" name="Freeform 19">
                  <a:extLst>
                    <a:ext uri="{FF2B5EF4-FFF2-40B4-BE49-F238E27FC236}">
                      <a16:creationId xmlns:a16="http://schemas.microsoft.com/office/drawing/2014/main" id="{2A73BF1C-7A6B-46E9-A068-33EDCB94C3C7}"/>
                    </a:ext>
                  </a:extLst>
                </p:cNvPr>
                <p:cNvSpPr>
                  <a:spLocks/>
                </p:cNvSpPr>
                <p:nvPr/>
              </p:nvSpPr>
              <p:spPr bwMode="auto">
                <a:xfrm>
                  <a:off x="2126" y="2016"/>
                  <a:ext cx="403" cy="475"/>
                </a:xfrm>
                <a:custGeom>
                  <a:avLst/>
                  <a:gdLst>
                    <a:gd name="T0" fmla="*/ 729 w 805"/>
                    <a:gd name="T1" fmla="*/ 0 h 949"/>
                    <a:gd name="T2" fmla="*/ 747 w 805"/>
                    <a:gd name="T3" fmla="*/ 1 h 949"/>
                    <a:gd name="T4" fmla="*/ 764 w 805"/>
                    <a:gd name="T5" fmla="*/ 6 h 949"/>
                    <a:gd name="T6" fmla="*/ 779 w 805"/>
                    <a:gd name="T7" fmla="*/ 15 h 949"/>
                    <a:gd name="T8" fmla="*/ 791 w 805"/>
                    <a:gd name="T9" fmla="*/ 28 h 949"/>
                    <a:gd name="T10" fmla="*/ 801 w 805"/>
                    <a:gd name="T11" fmla="*/ 44 h 949"/>
                    <a:gd name="T12" fmla="*/ 803 w 805"/>
                    <a:gd name="T13" fmla="*/ 54 h 949"/>
                    <a:gd name="T14" fmla="*/ 805 w 805"/>
                    <a:gd name="T15" fmla="*/ 64 h 949"/>
                    <a:gd name="T16" fmla="*/ 804 w 805"/>
                    <a:gd name="T17" fmla="*/ 83 h 949"/>
                    <a:gd name="T18" fmla="*/ 798 w 805"/>
                    <a:gd name="T19" fmla="*/ 100 h 949"/>
                    <a:gd name="T20" fmla="*/ 789 w 805"/>
                    <a:gd name="T21" fmla="*/ 115 h 949"/>
                    <a:gd name="T22" fmla="*/ 776 w 805"/>
                    <a:gd name="T23" fmla="*/ 127 h 949"/>
                    <a:gd name="T24" fmla="*/ 760 w 805"/>
                    <a:gd name="T25" fmla="*/ 136 h 949"/>
                    <a:gd name="T26" fmla="*/ 743 w 805"/>
                    <a:gd name="T27" fmla="*/ 140 h 949"/>
                    <a:gd name="T28" fmla="*/ 675 w 805"/>
                    <a:gd name="T29" fmla="*/ 150 h 949"/>
                    <a:gd name="T30" fmla="*/ 610 w 805"/>
                    <a:gd name="T31" fmla="*/ 166 h 949"/>
                    <a:gd name="T32" fmla="*/ 548 w 805"/>
                    <a:gd name="T33" fmla="*/ 190 h 949"/>
                    <a:gd name="T34" fmla="*/ 489 w 805"/>
                    <a:gd name="T35" fmla="*/ 217 h 949"/>
                    <a:gd name="T36" fmla="*/ 433 w 805"/>
                    <a:gd name="T37" fmla="*/ 252 h 949"/>
                    <a:gd name="T38" fmla="*/ 382 w 805"/>
                    <a:gd name="T39" fmla="*/ 291 h 949"/>
                    <a:gd name="T40" fmla="*/ 335 w 805"/>
                    <a:gd name="T41" fmla="*/ 334 h 949"/>
                    <a:gd name="T42" fmla="*/ 292 w 805"/>
                    <a:gd name="T43" fmla="*/ 381 h 949"/>
                    <a:gd name="T44" fmla="*/ 253 w 805"/>
                    <a:gd name="T45" fmla="*/ 434 h 949"/>
                    <a:gd name="T46" fmla="*/ 221 w 805"/>
                    <a:gd name="T47" fmla="*/ 488 h 949"/>
                    <a:gd name="T48" fmla="*/ 192 w 805"/>
                    <a:gd name="T49" fmla="*/ 547 h 949"/>
                    <a:gd name="T50" fmla="*/ 170 w 805"/>
                    <a:gd name="T51" fmla="*/ 608 h 949"/>
                    <a:gd name="T52" fmla="*/ 154 w 805"/>
                    <a:gd name="T53" fmla="*/ 672 h 949"/>
                    <a:gd name="T54" fmla="*/ 143 w 805"/>
                    <a:gd name="T55" fmla="*/ 737 h 949"/>
                    <a:gd name="T56" fmla="*/ 140 w 805"/>
                    <a:gd name="T57" fmla="*/ 804 h 949"/>
                    <a:gd name="T58" fmla="*/ 142 w 805"/>
                    <a:gd name="T59" fmla="*/ 873 h 949"/>
                    <a:gd name="T60" fmla="*/ 142 w 805"/>
                    <a:gd name="T61" fmla="*/ 891 h 949"/>
                    <a:gd name="T62" fmla="*/ 136 w 805"/>
                    <a:gd name="T63" fmla="*/ 909 h 949"/>
                    <a:gd name="T64" fmla="*/ 127 w 805"/>
                    <a:gd name="T65" fmla="*/ 925 h 949"/>
                    <a:gd name="T66" fmla="*/ 113 w 805"/>
                    <a:gd name="T67" fmla="*/ 937 h 949"/>
                    <a:gd name="T68" fmla="*/ 97 w 805"/>
                    <a:gd name="T69" fmla="*/ 946 h 949"/>
                    <a:gd name="T70" fmla="*/ 80 w 805"/>
                    <a:gd name="T71" fmla="*/ 949 h 949"/>
                    <a:gd name="T72" fmla="*/ 61 w 805"/>
                    <a:gd name="T73" fmla="*/ 948 h 949"/>
                    <a:gd name="T74" fmla="*/ 45 w 805"/>
                    <a:gd name="T75" fmla="*/ 943 h 949"/>
                    <a:gd name="T76" fmla="*/ 29 w 805"/>
                    <a:gd name="T77" fmla="*/ 933 h 949"/>
                    <a:gd name="T78" fmla="*/ 17 w 805"/>
                    <a:gd name="T79" fmla="*/ 920 h 949"/>
                    <a:gd name="T80" fmla="*/ 8 w 805"/>
                    <a:gd name="T81" fmla="*/ 905 h 949"/>
                    <a:gd name="T82" fmla="*/ 3 w 805"/>
                    <a:gd name="T83" fmla="*/ 887 h 949"/>
                    <a:gd name="T84" fmla="*/ 0 w 805"/>
                    <a:gd name="T85" fmla="*/ 817 h 949"/>
                    <a:gd name="T86" fmla="*/ 0 w 805"/>
                    <a:gd name="T87" fmla="*/ 813 h 949"/>
                    <a:gd name="T88" fmla="*/ 2 w 805"/>
                    <a:gd name="T89" fmla="*/ 744 h 949"/>
                    <a:gd name="T90" fmla="*/ 10 w 805"/>
                    <a:gd name="T91" fmla="*/ 674 h 949"/>
                    <a:gd name="T92" fmla="*/ 25 w 805"/>
                    <a:gd name="T93" fmla="*/ 605 h 949"/>
                    <a:gd name="T94" fmla="*/ 46 w 805"/>
                    <a:gd name="T95" fmla="*/ 538 h 949"/>
                    <a:gd name="T96" fmla="*/ 72 w 805"/>
                    <a:gd name="T97" fmla="*/ 473 h 949"/>
                    <a:gd name="T98" fmla="*/ 104 w 805"/>
                    <a:gd name="T99" fmla="*/ 410 h 949"/>
                    <a:gd name="T100" fmla="*/ 141 w 805"/>
                    <a:gd name="T101" fmla="*/ 350 h 949"/>
                    <a:gd name="T102" fmla="*/ 184 w 805"/>
                    <a:gd name="T103" fmla="*/ 293 h 949"/>
                    <a:gd name="T104" fmla="*/ 232 w 805"/>
                    <a:gd name="T105" fmla="*/ 240 h 949"/>
                    <a:gd name="T106" fmla="*/ 284 w 805"/>
                    <a:gd name="T107" fmla="*/ 191 h 949"/>
                    <a:gd name="T108" fmla="*/ 338 w 805"/>
                    <a:gd name="T109" fmla="*/ 148 h 949"/>
                    <a:gd name="T110" fmla="*/ 397 w 805"/>
                    <a:gd name="T111" fmla="*/ 109 h 949"/>
                    <a:gd name="T112" fmla="*/ 459 w 805"/>
                    <a:gd name="T113" fmla="*/ 76 h 949"/>
                    <a:gd name="T114" fmla="*/ 523 w 805"/>
                    <a:gd name="T115" fmla="*/ 49 h 949"/>
                    <a:gd name="T116" fmla="*/ 589 w 805"/>
                    <a:gd name="T117" fmla="*/ 27 h 949"/>
                    <a:gd name="T118" fmla="*/ 658 w 805"/>
                    <a:gd name="T119" fmla="*/ 11 h 949"/>
                    <a:gd name="T120" fmla="*/ 729 w 805"/>
                    <a:gd name="T121" fmla="*/ 0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5" h="949">
                      <a:moveTo>
                        <a:pt x="729" y="0"/>
                      </a:moveTo>
                      <a:lnTo>
                        <a:pt x="747" y="1"/>
                      </a:lnTo>
                      <a:lnTo>
                        <a:pt x="764" y="6"/>
                      </a:lnTo>
                      <a:lnTo>
                        <a:pt x="779" y="15"/>
                      </a:lnTo>
                      <a:lnTo>
                        <a:pt x="791" y="28"/>
                      </a:lnTo>
                      <a:lnTo>
                        <a:pt x="801" y="44"/>
                      </a:lnTo>
                      <a:lnTo>
                        <a:pt x="803" y="54"/>
                      </a:lnTo>
                      <a:lnTo>
                        <a:pt x="805" y="64"/>
                      </a:lnTo>
                      <a:lnTo>
                        <a:pt x="804" y="83"/>
                      </a:lnTo>
                      <a:lnTo>
                        <a:pt x="798" y="100"/>
                      </a:lnTo>
                      <a:lnTo>
                        <a:pt x="789" y="115"/>
                      </a:lnTo>
                      <a:lnTo>
                        <a:pt x="776" y="127"/>
                      </a:lnTo>
                      <a:lnTo>
                        <a:pt x="760" y="136"/>
                      </a:lnTo>
                      <a:lnTo>
                        <a:pt x="743" y="140"/>
                      </a:lnTo>
                      <a:lnTo>
                        <a:pt x="675" y="150"/>
                      </a:lnTo>
                      <a:lnTo>
                        <a:pt x="610" y="166"/>
                      </a:lnTo>
                      <a:lnTo>
                        <a:pt x="548" y="190"/>
                      </a:lnTo>
                      <a:lnTo>
                        <a:pt x="489" y="217"/>
                      </a:lnTo>
                      <a:lnTo>
                        <a:pt x="433" y="252"/>
                      </a:lnTo>
                      <a:lnTo>
                        <a:pt x="382" y="291"/>
                      </a:lnTo>
                      <a:lnTo>
                        <a:pt x="335" y="334"/>
                      </a:lnTo>
                      <a:lnTo>
                        <a:pt x="292" y="381"/>
                      </a:lnTo>
                      <a:lnTo>
                        <a:pt x="253" y="434"/>
                      </a:lnTo>
                      <a:lnTo>
                        <a:pt x="221" y="488"/>
                      </a:lnTo>
                      <a:lnTo>
                        <a:pt x="192" y="547"/>
                      </a:lnTo>
                      <a:lnTo>
                        <a:pt x="170" y="608"/>
                      </a:lnTo>
                      <a:lnTo>
                        <a:pt x="154" y="672"/>
                      </a:lnTo>
                      <a:lnTo>
                        <a:pt x="143" y="737"/>
                      </a:lnTo>
                      <a:lnTo>
                        <a:pt x="140" y="804"/>
                      </a:lnTo>
                      <a:lnTo>
                        <a:pt x="142" y="873"/>
                      </a:lnTo>
                      <a:lnTo>
                        <a:pt x="142" y="891"/>
                      </a:lnTo>
                      <a:lnTo>
                        <a:pt x="136" y="909"/>
                      </a:lnTo>
                      <a:lnTo>
                        <a:pt x="127" y="925"/>
                      </a:lnTo>
                      <a:lnTo>
                        <a:pt x="113" y="937"/>
                      </a:lnTo>
                      <a:lnTo>
                        <a:pt x="97" y="946"/>
                      </a:lnTo>
                      <a:lnTo>
                        <a:pt x="80" y="949"/>
                      </a:lnTo>
                      <a:lnTo>
                        <a:pt x="61" y="948"/>
                      </a:lnTo>
                      <a:lnTo>
                        <a:pt x="45" y="943"/>
                      </a:lnTo>
                      <a:lnTo>
                        <a:pt x="29" y="933"/>
                      </a:lnTo>
                      <a:lnTo>
                        <a:pt x="17" y="920"/>
                      </a:lnTo>
                      <a:lnTo>
                        <a:pt x="8" y="905"/>
                      </a:lnTo>
                      <a:lnTo>
                        <a:pt x="3" y="887"/>
                      </a:lnTo>
                      <a:lnTo>
                        <a:pt x="0" y="817"/>
                      </a:lnTo>
                      <a:lnTo>
                        <a:pt x="0" y="813"/>
                      </a:lnTo>
                      <a:lnTo>
                        <a:pt x="2" y="744"/>
                      </a:lnTo>
                      <a:lnTo>
                        <a:pt x="10" y="674"/>
                      </a:lnTo>
                      <a:lnTo>
                        <a:pt x="25" y="605"/>
                      </a:lnTo>
                      <a:lnTo>
                        <a:pt x="46" y="538"/>
                      </a:lnTo>
                      <a:lnTo>
                        <a:pt x="72" y="473"/>
                      </a:lnTo>
                      <a:lnTo>
                        <a:pt x="104" y="410"/>
                      </a:lnTo>
                      <a:lnTo>
                        <a:pt x="141" y="350"/>
                      </a:lnTo>
                      <a:lnTo>
                        <a:pt x="184" y="293"/>
                      </a:lnTo>
                      <a:lnTo>
                        <a:pt x="232" y="240"/>
                      </a:lnTo>
                      <a:lnTo>
                        <a:pt x="284" y="191"/>
                      </a:lnTo>
                      <a:lnTo>
                        <a:pt x="338" y="148"/>
                      </a:lnTo>
                      <a:lnTo>
                        <a:pt x="397" y="109"/>
                      </a:lnTo>
                      <a:lnTo>
                        <a:pt x="459" y="76"/>
                      </a:lnTo>
                      <a:lnTo>
                        <a:pt x="523" y="49"/>
                      </a:lnTo>
                      <a:lnTo>
                        <a:pt x="589" y="27"/>
                      </a:lnTo>
                      <a:lnTo>
                        <a:pt x="658" y="11"/>
                      </a:lnTo>
                      <a:lnTo>
                        <a:pt x="72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grpSp>
          <p:nvGrpSpPr>
            <p:cNvPr id="43" name="Group 42">
              <a:extLst>
                <a:ext uri="{FF2B5EF4-FFF2-40B4-BE49-F238E27FC236}">
                  <a16:creationId xmlns:a16="http://schemas.microsoft.com/office/drawing/2014/main" id="{43E53BAD-8A4A-4293-9802-71E8F9E517CA}"/>
                </a:ext>
              </a:extLst>
            </p:cNvPr>
            <p:cNvGrpSpPr/>
            <p:nvPr/>
          </p:nvGrpSpPr>
          <p:grpSpPr>
            <a:xfrm>
              <a:off x="461964" y="2392174"/>
              <a:ext cx="3293068" cy="3385774"/>
              <a:chOff x="815463" y="3001110"/>
              <a:chExt cx="3019921" cy="2942492"/>
            </a:xfrm>
            <a:solidFill>
              <a:srgbClr val="009ADF"/>
            </a:solidFill>
          </p:grpSpPr>
          <p:sp>
            <p:nvSpPr>
              <p:cNvPr id="44" name="Oval 43">
                <a:extLst>
                  <a:ext uri="{FF2B5EF4-FFF2-40B4-BE49-F238E27FC236}">
                    <a16:creationId xmlns:a16="http://schemas.microsoft.com/office/drawing/2014/main" id="{E04ED2CD-5D9E-41F9-B7A1-9A7C4E2FBE4F}"/>
                  </a:ext>
                </a:extLst>
              </p:cNvPr>
              <p:cNvSpPr/>
              <p:nvPr/>
            </p:nvSpPr>
            <p:spPr>
              <a:xfrm>
                <a:off x="815463" y="3001110"/>
                <a:ext cx="3019921" cy="2942492"/>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45C657A8-9DA7-4693-AD4C-C3525F231CE8}"/>
                  </a:ext>
                </a:extLst>
              </p:cNvPr>
              <p:cNvSpPr/>
              <p:nvPr/>
            </p:nvSpPr>
            <p:spPr>
              <a:xfrm>
                <a:off x="1220296" y="3932070"/>
                <a:ext cx="2158958" cy="1497894"/>
              </a:xfrm>
              <a:prstGeom prst="rect">
                <a:avLst/>
              </a:prstGeom>
              <a:noFill/>
            </p:spPr>
            <p:txBody>
              <a:bodyPr wrap="square">
                <a:spAutoFit/>
              </a:bodyPr>
              <a:lstStyle/>
              <a:p>
                <a:pPr algn="ctr"/>
                <a:r>
                  <a:rPr lang="en-US" sz="1200" b="1" cap="all">
                    <a:solidFill>
                      <a:schemeClr val="bg1"/>
                    </a:solidFill>
                    <a:cs typeface="Arial" panose="020B0604020202020204" pitchFamily="34" charset="0"/>
                  </a:rPr>
                  <a:t>Naturally Occurring Threats</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Winter Storms </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Hurricanes </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Heat Waves</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Wildfires </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Earthquakes </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Pandemic</a:t>
                </a:r>
              </a:p>
            </p:txBody>
          </p:sp>
        </p:grpSp>
        <p:grpSp>
          <p:nvGrpSpPr>
            <p:cNvPr id="47" name="Group 46">
              <a:extLst>
                <a:ext uri="{FF2B5EF4-FFF2-40B4-BE49-F238E27FC236}">
                  <a16:creationId xmlns:a16="http://schemas.microsoft.com/office/drawing/2014/main" id="{E1AA2C5E-3D45-45E4-868B-D6BEEE28A8AE}"/>
                </a:ext>
              </a:extLst>
            </p:cNvPr>
            <p:cNvGrpSpPr/>
            <p:nvPr/>
          </p:nvGrpSpPr>
          <p:grpSpPr>
            <a:xfrm>
              <a:off x="3124035" y="1656022"/>
              <a:ext cx="2954215" cy="2965940"/>
              <a:chOff x="3059723" y="2214826"/>
              <a:chExt cx="2954215" cy="2965940"/>
            </a:xfrm>
            <a:solidFill>
              <a:srgbClr val="3DAD2C"/>
            </a:solidFill>
          </p:grpSpPr>
          <p:sp>
            <p:nvSpPr>
              <p:cNvPr id="48" name="Oval 47">
                <a:extLst>
                  <a:ext uri="{FF2B5EF4-FFF2-40B4-BE49-F238E27FC236}">
                    <a16:creationId xmlns:a16="http://schemas.microsoft.com/office/drawing/2014/main" id="{46F04B89-8F11-40B9-914B-6B821DEBA693}"/>
                  </a:ext>
                </a:extLst>
              </p:cNvPr>
              <p:cNvSpPr/>
              <p:nvPr/>
            </p:nvSpPr>
            <p:spPr>
              <a:xfrm>
                <a:off x="3059723" y="2214826"/>
                <a:ext cx="2954215" cy="2965940"/>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48">
                <a:extLst>
                  <a:ext uri="{FF2B5EF4-FFF2-40B4-BE49-F238E27FC236}">
                    <a16:creationId xmlns:a16="http://schemas.microsoft.com/office/drawing/2014/main" id="{A324128A-E90E-4ADA-8C76-DA7C93435D43}"/>
                  </a:ext>
                </a:extLst>
              </p:cNvPr>
              <p:cNvSpPr/>
              <p:nvPr/>
            </p:nvSpPr>
            <p:spPr>
              <a:xfrm>
                <a:off x="3521078" y="3321901"/>
                <a:ext cx="2028092" cy="1169551"/>
              </a:xfrm>
              <a:prstGeom prst="rect">
                <a:avLst/>
              </a:prstGeom>
              <a:grpFill/>
            </p:spPr>
            <p:txBody>
              <a:bodyPr wrap="square">
                <a:spAutoFit/>
              </a:bodyPr>
              <a:lstStyle/>
              <a:p>
                <a:pPr algn="ctr"/>
                <a:r>
                  <a:rPr lang="en-US" sz="1200" b="1" cap="all">
                    <a:solidFill>
                      <a:schemeClr val="bg1"/>
                    </a:solidFill>
                    <a:cs typeface="Arial" panose="020B0604020202020204" pitchFamily="34" charset="0"/>
                  </a:rPr>
                  <a:t>Hazardous Materials </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Accidental spills </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Terrorism </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Industrial accidents </a:t>
                </a:r>
              </a:p>
            </p:txBody>
          </p:sp>
          <p:grpSp>
            <p:nvGrpSpPr>
              <p:cNvPr id="50" name="Group 9">
                <a:extLst>
                  <a:ext uri="{FF2B5EF4-FFF2-40B4-BE49-F238E27FC236}">
                    <a16:creationId xmlns:a16="http://schemas.microsoft.com/office/drawing/2014/main" id="{3A10B348-8023-4D4A-8B88-CE03E1EF2AFA}"/>
                  </a:ext>
                </a:extLst>
              </p:cNvPr>
              <p:cNvGrpSpPr>
                <a:grpSpLocks noChangeAspect="1"/>
              </p:cNvGrpSpPr>
              <p:nvPr/>
            </p:nvGrpSpPr>
            <p:grpSpPr bwMode="auto">
              <a:xfrm>
                <a:off x="4085187" y="2514841"/>
                <a:ext cx="903287" cy="905241"/>
                <a:chOff x="1838" y="1665"/>
                <a:chExt cx="2311" cy="2316"/>
              </a:xfrm>
              <a:grpFill/>
            </p:grpSpPr>
            <p:sp>
              <p:nvSpPr>
                <p:cNvPr id="51" name="Freeform 11">
                  <a:extLst>
                    <a:ext uri="{FF2B5EF4-FFF2-40B4-BE49-F238E27FC236}">
                      <a16:creationId xmlns:a16="http://schemas.microsoft.com/office/drawing/2014/main" id="{E49CE77A-B861-4158-A127-1ED90CDFFC75}"/>
                    </a:ext>
                  </a:extLst>
                </p:cNvPr>
                <p:cNvSpPr>
                  <a:spLocks noEditPoints="1"/>
                </p:cNvSpPr>
                <p:nvPr/>
              </p:nvSpPr>
              <p:spPr bwMode="auto">
                <a:xfrm>
                  <a:off x="1838" y="1665"/>
                  <a:ext cx="1304" cy="1305"/>
                </a:xfrm>
                <a:custGeom>
                  <a:avLst/>
                  <a:gdLst>
                    <a:gd name="T0" fmla="*/ 1334 w 2607"/>
                    <a:gd name="T1" fmla="*/ 1298 h 2611"/>
                    <a:gd name="T2" fmla="*/ 1276 w 2607"/>
                    <a:gd name="T3" fmla="*/ 1390 h 2611"/>
                    <a:gd name="T4" fmla="*/ 1300 w 2607"/>
                    <a:gd name="T5" fmla="*/ 1486 h 2611"/>
                    <a:gd name="T6" fmla="*/ 1383 w 2607"/>
                    <a:gd name="T7" fmla="*/ 1540 h 2611"/>
                    <a:gd name="T8" fmla="*/ 1478 w 2607"/>
                    <a:gd name="T9" fmla="*/ 1523 h 2611"/>
                    <a:gd name="T10" fmla="*/ 1522 w 2607"/>
                    <a:gd name="T11" fmla="*/ 1478 h 2611"/>
                    <a:gd name="T12" fmla="*/ 1534 w 2607"/>
                    <a:gd name="T13" fmla="*/ 1364 h 2611"/>
                    <a:gd name="T14" fmla="*/ 1453 w 2607"/>
                    <a:gd name="T15" fmla="*/ 1283 h 2611"/>
                    <a:gd name="T16" fmla="*/ 1286 w 2607"/>
                    <a:gd name="T17" fmla="*/ 512 h 2611"/>
                    <a:gd name="T18" fmla="*/ 996 w 2607"/>
                    <a:gd name="T19" fmla="*/ 604 h 2611"/>
                    <a:gd name="T20" fmla="*/ 761 w 2607"/>
                    <a:gd name="T21" fmla="*/ 776 h 2611"/>
                    <a:gd name="T22" fmla="*/ 594 w 2607"/>
                    <a:gd name="T23" fmla="*/ 1015 h 2611"/>
                    <a:gd name="T24" fmla="*/ 516 w 2607"/>
                    <a:gd name="T25" fmla="*/ 1266 h 2611"/>
                    <a:gd name="T26" fmla="*/ 1160 w 2607"/>
                    <a:gd name="T27" fmla="*/ 1265 h 2611"/>
                    <a:gd name="T28" fmla="*/ 1249 w 2607"/>
                    <a:gd name="T29" fmla="*/ 1169 h 2611"/>
                    <a:gd name="T30" fmla="*/ 1571 w 2607"/>
                    <a:gd name="T31" fmla="*/ 0 h 2611"/>
                    <a:gd name="T32" fmla="*/ 1648 w 2607"/>
                    <a:gd name="T33" fmla="*/ 56 h 2611"/>
                    <a:gd name="T34" fmla="*/ 1825 w 2607"/>
                    <a:gd name="T35" fmla="*/ 250 h 2611"/>
                    <a:gd name="T36" fmla="*/ 2149 w 2607"/>
                    <a:gd name="T37" fmla="*/ 281 h 2611"/>
                    <a:gd name="T38" fmla="*/ 2227 w 2607"/>
                    <a:gd name="T39" fmla="*/ 258 h 2611"/>
                    <a:gd name="T40" fmla="*/ 2532 w 2607"/>
                    <a:gd name="T41" fmla="*/ 545 h 2611"/>
                    <a:gd name="T42" fmla="*/ 2533 w 2607"/>
                    <a:gd name="T43" fmla="*/ 626 h 2611"/>
                    <a:gd name="T44" fmla="*/ 2523 w 2607"/>
                    <a:gd name="T45" fmla="*/ 887 h 2611"/>
                    <a:gd name="T46" fmla="*/ 2604 w 2607"/>
                    <a:gd name="T47" fmla="*/ 1131 h 2611"/>
                    <a:gd name="T48" fmla="*/ 2562 w 2607"/>
                    <a:gd name="T49" fmla="*/ 1168 h 2611"/>
                    <a:gd name="T50" fmla="*/ 2498 w 2607"/>
                    <a:gd name="T51" fmla="*/ 1265 h 2611"/>
                    <a:gd name="T52" fmla="*/ 2482 w 2607"/>
                    <a:gd name="T53" fmla="*/ 1387 h 2611"/>
                    <a:gd name="T54" fmla="*/ 2303 w 2607"/>
                    <a:gd name="T55" fmla="*/ 1277 h 2611"/>
                    <a:gd name="T56" fmla="*/ 2213 w 2607"/>
                    <a:gd name="T57" fmla="*/ 997 h 2611"/>
                    <a:gd name="T58" fmla="*/ 2041 w 2607"/>
                    <a:gd name="T59" fmla="*/ 762 h 2611"/>
                    <a:gd name="T60" fmla="*/ 1804 w 2607"/>
                    <a:gd name="T61" fmla="*/ 595 h 2611"/>
                    <a:gd name="T62" fmla="*/ 1681 w 2607"/>
                    <a:gd name="T63" fmla="*/ 1324 h 2611"/>
                    <a:gd name="T64" fmla="*/ 1505 w 2607"/>
                    <a:gd name="T65" fmla="*/ 1778 h 2611"/>
                    <a:gd name="T66" fmla="*/ 1327 w 2607"/>
                    <a:gd name="T67" fmla="*/ 1684 h 2611"/>
                    <a:gd name="T68" fmla="*/ 603 w 2607"/>
                    <a:gd name="T69" fmla="*/ 1822 h 2611"/>
                    <a:gd name="T70" fmla="*/ 775 w 2607"/>
                    <a:gd name="T71" fmla="*/ 2056 h 2611"/>
                    <a:gd name="T72" fmla="*/ 1014 w 2607"/>
                    <a:gd name="T73" fmla="*/ 2223 h 2611"/>
                    <a:gd name="T74" fmla="*/ 1268 w 2607"/>
                    <a:gd name="T75" fmla="*/ 2303 h 2611"/>
                    <a:gd name="T76" fmla="*/ 1405 w 2607"/>
                    <a:gd name="T77" fmla="*/ 2402 h 2611"/>
                    <a:gd name="T78" fmla="*/ 1287 w 2607"/>
                    <a:gd name="T79" fmla="*/ 2503 h 2611"/>
                    <a:gd name="T80" fmla="*/ 1168 w 2607"/>
                    <a:gd name="T81" fmla="*/ 2564 h 2611"/>
                    <a:gd name="T82" fmla="*/ 979 w 2607"/>
                    <a:gd name="T83" fmla="*/ 2564 h 2611"/>
                    <a:gd name="T84" fmla="*/ 667 w 2607"/>
                    <a:gd name="T85" fmla="*/ 2538 h 2611"/>
                    <a:gd name="T86" fmla="*/ 589 w 2607"/>
                    <a:gd name="T87" fmla="*/ 2560 h 2611"/>
                    <a:gd name="T88" fmla="*/ 284 w 2607"/>
                    <a:gd name="T89" fmla="*/ 2274 h 2611"/>
                    <a:gd name="T90" fmla="*/ 284 w 2607"/>
                    <a:gd name="T91" fmla="*/ 2192 h 2611"/>
                    <a:gd name="T92" fmla="*/ 293 w 2607"/>
                    <a:gd name="T93" fmla="*/ 1931 h 2611"/>
                    <a:gd name="T94" fmla="*/ 87 w 2607"/>
                    <a:gd name="T95" fmla="*/ 1683 h 2611"/>
                    <a:gd name="T96" fmla="*/ 21 w 2607"/>
                    <a:gd name="T97" fmla="*/ 1651 h 2611"/>
                    <a:gd name="T98" fmla="*/ 4 w 2607"/>
                    <a:gd name="T99" fmla="*/ 1221 h 2611"/>
                    <a:gd name="T100" fmla="*/ 81 w 2607"/>
                    <a:gd name="T101" fmla="*/ 1165 h 2611"/>
                    <a:gd name="T102" fmla="*/ 282 w 2607"/>
                    <a:gd name="T103" fmla="*/ 912 h 2611"/>
                    <a:gd name="T104" fmla="*/ 266 w 2607"/>
                    <a:gd name="T105" fmla="*/ 651 h 2611"/>
                    <a:gd name="T106" fmla="*/ 266 w 2607"/>
                    <a:gd name="T107" fmla="*/ 570 h 2611"/>
                    <a:gd name="T108" fmla="*/ 563 w 2607"/>
                    <a:gd name="T109" fmla="*/ 277 h 2611"/>
                    <a:gd name="T110" fmla="*/ 642 w 2607"/>
                    <a:gd name="T111" fmla="*/ 298 h 2611"/>
                    <a:gd name="T112" fmla="*/ 965 w 2607"/>
                    <a:gd name="T113" fmla="*/ 260 h 2611"/>
                    <a:gd name="T114" fmla="*/ 1137 w 2607"/>
                    <a:gd name="T115" fmla="*/ 62 h 2611"/>
                    <a:gd name="T116" fmla="*/ 1216 w 2607"/>
                    <a:gd name="T117" fmla="*/ 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7" h="2611">
                      <a:moveTo>
                        <a:pt x="1408" y="1276"/>
                      </a:moveTo>
                      <a:lnTo>
                        <a:pt x="1383" y="1279"/>
                      </a:lnTo>
                      <a:lnTo>
                        <a:pt x="1357" y="1286"/>
                      </a:lnTo>
                      <a:lnTo>
                        <a:pt x="1334" y="1298"/>
                      </a:lnTo>
                      <a:lnTo>
                        <a:pt x="1313" y="1317"/>
                      </a:lnTo>
                      <a:lnTo>
                        <a:pt x="1296" y="1338"/>
                      </a:lnTo>
                      <a:lnTo>
                        <a:pt x="1283" y="1363"/>
                      </a:lnTo>
                      <a:lnTo>
                        <a:pt x="1276" y="1390"/>
                      </a:lnTo>
                      <a:lnTo>
                        <a:pt x="1275" y="1416"/>
                      </a:lnTo>
                      <a:lnTo>
                        <a:pt x="1279" y="1443"/>
                      </a:lnTo>
                      <a:lnTo>
                        <a:pt x="1289" y="1468"/>
                      </a:lnTo>
                      <a:lnTo>
                        <a:pt x="1300" y="1486"/>
                      </a:lnTo>
                      <a:lnTo>
                        <a:pt x="1315" y="1505"/>
                      </a:lnTo>
                      <a:lnTo>
                        <a:pt x="1336" y="1522"/>
                      </a:lnTo>
                      <a:lnTo>
                        <a:pt x="1359" y="1533"/>
                      </a:lnTo>
                      <a:lnTo>
                        <a:pt x="1383" y="1540"/>
                      </a:lnTo>
                      <a:lnTo>
                        <a:pt x="1408" y="1543"/>
                      </a:lnTo>
                      <a:lnTo>
                        <a:pt x="1432" y="1540"/>
                      </a:lnTo>
                      <a:lnTo>
                        <a:pt x="1456" y="1534"/>
                      </a:lnTo>
                      <a:lnTo>
                        <a:pt x="1478" y="1523"/>
                      </a:lnTo>
                      <a:lnTo>
                        <a:pt x="1498" y="1508"/>
                      </a:lnTo>
                      <a:lnTo>
                        <a:pt x="1499" y="1506"/>
                      </a:lnTo>
                      <a:lnTo>
                        <a:pt x="1503" y="1502"/>
                      </a:lnTo>
                      <a:lnTo>
                        <a:pt x="1522" y="1478"/>
                      </a:lnTo>
                      <a:lnTo>
                        <a:pt x="1534" y="1451"/>
                      </a:lnTo>
                      <a:lnTo>
                        <a:pt x="1541" y="1422"/>
                      </a:lnTo>
                      <a:lnTo>
                        <a:pt x="1540" y="1394"/>
                      </a:lnTo>
                      <a:lnTo>
                        <a:pt x="1534" y="1364"/>
                      </a:lnTo>
                      <a:lnTo>
                        <a:pt x="1520" y="1338"/>
                      </a:lnTo>
                      <a:lnTo>
                        <a:pt x="1502" y="1314"/>
                      </a:lnTo>
                      <a:lnTo>
                        <a:pt x="1478" y="1296"/>
                      </a:lnTo>
                      <a:lnTo>
                        <a:pt x="1453" y="1283"/>
                      </a:lnTo>
                      <a:lnTo>
                        <a:pt x="1430" y="1277"/>
                      </a:lnTo>
                      <a:lnTo>
                        <a:pt x="1408" y="1276"/>
                      </a:lnTo>
                      <a:close/>
                      <a:moveTo>
                        <a:pt x="1374" y="505"/>
                      </a:moveTo>
                      <a:lnTo>
                        <a:pt x="1286" y="512"/>
                      </a:lnTo>
                      <a:lnTo>
                        <a:pt x="1198" y="529"/>
                      </a:lnTo>
                      <a:lnTo>
                        <a:pt x="1112" y="554"/>
                      </a:lnTo>
                      <a:lnTo>
                        <a:pt x="1053" y="577"/>
                      </a:lnTo>
                      <a:lnTo>
                        <a:pt x="996" y="604"/>
                      </a:lnTo>
                      <a:lnTo>
                        <a:pt x="932" y="639"/>
                      </a:lnTo>
                      <a:lnTo>
                        <a:pt x="873" y="679"/>
                      </a:lnTo>
                      <a:lnTo>
                        <a:pt x="816" y="726"/>
                      </a:lnTo>
                      <a:lnTo>
                        <a:pt x="761" y="776"/>
                      </a:lnTo>
                      <a:lnTo>
                        <a:pt x="712" y="832"/>
                      </a:lnTo>
                      <a:lnTo>
                        <a:pt x="667" y="890"/>
                      </a:lnTo>
                      <a:lnTo>
                        <a:pt x="628" y="952"/>
                      </a:lnTo>
                      <a:lnTo>
                        <a:pt x="594" y="1015"/>
                      </a:lnTo>
                      <a:lnTo>
                        <a:pt x="569" y="1072"/>
                      </a:lnTo>
                      <a:lnTo>
                        <a:pt x="547" y="1133"/>
                      </a:lnTo>
                      <a:lnTo>
                        <a:pt x="528" y="1199"/>
                      </a:lnTo>
                      <a:lnTo>
                        <a:pt x="516" y="1266"/>
                      </a:lnTo>
                      <a:lnTo>
                        <a:pt x="507" y="1333"/>
                      </a:lnTo>
                      <a:lnTo>
                        <a:pt x="505" y="1402"/>
                      </a:lnTo>
                      <a:lnTo>
                        <a:pt x="625" y="1377"/>
                      </a:lnTo>
                      <a:lnTo>
                        <a:pt x="1160" y="1265"/>
                      </a:lnTo>
                      <a:lnTo>
                        <a:pt x="1179" y="1235"/>
                      </a:lnTo>
                      <a:lnTo>
                        <a:pt x="1203" y="1209"/>
                      </a:lnTo>
                      <a:lnTo>
                        <a:pt x="1226" y="1187"/>
                      </a:lnTo>
                      <a:lnTo>
                        <a:pt x="1249" y="1169"/>
                      </a:lnTo>
                      <a:lnTo>
                        <a:pt x="1350" y="627"/>
                      </a:lnTo>
                      <a:lnTo>
                        <a:pt x="1374" y="505"/>
                      </a:lnTo>
                      <a:close/>
                      <a:moveTo>
                        <a:pt x="1569" y="0"/>
                      </a:moveTo>
                      <a:lnTo>
                        <a:pt x="1571" y="0"/>
                      </a:lnTo>
                      <a:lnTo>
                        <a:pt x="1596" y="4"/>
                      </a:lnTo>
                      <a:lnTo>
                        <a:pt x="1618" y="15"/>
                      </a:lnTo>
                      <a:lnTo>
                        <a:pt x="1637" y="34"/>
                      </a:lnTo>
                      <a:lnTo>
                        <a:pt x="1648" y="56"/>
                      </a:lnTo>
                      <a:lnTo>
                        <a:pt x="1652" y="81"/>
                      </a:lnTo>
                      <a:lnTo>
                        <a:pt x="1662" y="204"/>
                      </a:lnTo>
                      <a:lnTo>
                        <a:pt x="1743" y="223"/>
                      </a:lnTo>
                      <a:lnTo>
                        <a:pt x="1825" y="250"/>
                      </a:lnTo>
                      <a:lnTo>
                        <a:pt x="1905" y="282"/>
                      </a:lnTo>
                      <a:lnTo>
                        <a:pt x="1982" y="319"/>
                      </a:lnTo>
                      <a:lnTo>
                        <a:pt x="2057" y="362"/>
                      </a:lnTo>
                      <a:lnTo>
                        <a:pt x="2149" y="281"/>
                      </a:lnTo>
                      <a:lnTo>
                        <a:pt x="2167" y="267"/>
                      </a:lnTo>
                      <a:lnTo>
                        <a:pt x="2186" y="258"/>
                      </a:lnTo>
                      <a:lnTo>
                        <a:pt x="2207" y="255"/>
                      </a:lnTo>
                      <a:lnTo>
                        <a:pt x="2227" y="258"/>
                      </a:lnTo>
                      <a:lnTo>
                        <a:pt x="2247" y="265"/>
                      </a:lnTo>
                      <a:lnTo>
                        <a:pt x="2265" y="279"/>
                      </a:lnTo>
                      <a:lnTo>
                        <a:pt x="2518" y="526"/>
                      </a:lnTo>
                      <a:lnTo>
                        <a:pt x="2532" y="545"/>
                      </a:lnTo>
                      <a:lnTo>
                        <a:pt x="2540" y="564"/>
                      </a:lnTo>
                      <a:lnTo>
                        <a:pt x="2543" y="585"/>
                      </a:lnTo>
                      <a:lnTo>
                        <a:pt x="2540" y="605"/>
                      </a:lnTo>
                      <a:lnTo>
                        <a:pt x="2533" y="626"/>
                      </a:lnTo>
                      <a:lnTo>
                        <a:pt x="2519" y="643"/>
                      </a:lnTo>
                      <a:lnTo>
                        <a:pt x="2439" y="736"/>
                      </a:lnTo>
                      <a:lnTo>
                        <a:pt x="2484" y="810"/>
                      </a:lnTo>
                      <a:lnTo>
                        <a:pt x="2523" y="887"/>
                      </a:lnTo>
                      <a:lnTo>
                        <a:pt x="2557" y="966"/>
                      </a:lnTo>
                      <a:lnTo>
                        <a:pt x="2585" y="1047"/>
                      </a:lnTo>
                      <a:lnTo>
                        <a:pt x="2607" y="1129"/>
                      </a:lnTo>
                      <a:lnTo>
                        <a:pt x="2604" y="1131"/>
                      </a:lnTo>
                      <a:lnTo>
                        <a:pt x="2597" y="1137"/>
                      </a:lnTo>
                      <a:lnTo>
                        <a:pt x="2588" y="1145"/>
                      </a:lnTo>
                      <a:lnTo>
                        <a:pt x="2575" y="1157"/>
                      </a:lnTo>
                      <a:lnTo>
                        <a:pt x="2562" y="1168"/>
                      </a:lnTo>
                      <a:lnTo>
                        <a:pt x="2551" y="1179"/>
                      </a:lnTo>
                      <a:lnTo>
                        <a:pt x="2529" y="1206"/>
                      </a:lnTo>
                      <a:lnTo>
                        <a:pt x="2510" y="1234"/>
                      </a:lnTo>
                      <a:lnTo>
                        <a:pt x="2498" y="1265"/>
                      </a:lnTo>
                      <a:lnTo>
                        <a:pt x="2489" y="1298"/>
                      </a:lnTo>
                      <a:lnTo>
                        <a:pt x="2487" y="1332"/>
                      </a:lnTo>
                      <a:lnTo>
                        <a:pt x="2484" y="1369"/>
                      </a:lnTo>
                      <a:lnTo>
                        <a:pt x="2482" y="1387"/>
                      </a:lnTo>
                      <a:lnTo>
                        <a:pt x="2397" y="1413"/>
                      </a:lnTo>
                      <a:lnTo>
                        <a:pt x="2311" y="1446"/>
                      </a:lnTo>
                      <a:lnTo>
                        <a:pt x="2310" y="1362"/>
                      </a:lnTo>
                      <a:lnTo>
                        <a:pt x="2303" y="1277"/>
                      </a:lnTo>
                      <a:lnTo>
                        <a:pt x="2286" y="1194"/>
                      </a:lnTo>
                      <a:lnTo>
                        <a:pt x="2262" y="1113"/>
                      </a:lnTo>
                      <a:lnTo>
                        <a:pt x="2240" y="1054"/>
                      </a:lnTo>
                      <a:lnTo>
                        <a:pt x="2213" y="997"/>
                      </a:lnTo>
                      <a:lnTo>
                        <a:pt x="2178" y="933"/>
                      </a:lnTo>
                      <a:lnTo>
                        <a:pt x="2137" y="873"/>
                      </a:lnTo>
                      <a:lnTo>
                        <a:pt x="2091" y="817"/>
                      </a:lnTo>
                      <a:lnTo>
                        <a:pt x="2041" y="762"/>
                      </a:lnTo>
                      <a:lnTo>
                        <a:pt x="1984" y="712"/>
                      </a:lnTo>
                      <a:lnTo>
                        <a:pt x="1927" y="668"/>
                      </a:lnTo>
                      <a:lnTo>
                        <a:pt x="1867" y="629"/>
                      </a:lnTo>
                      <a:lnTo>
                        <a:pt x="1804" y="595"/>
                      </a:lnTo>
                      <a:lnTo>
                        <a:pt x="1771" y="580"/>
                      </a:lnTo>
                      <a:lnTo>
                        <a:pt x="1639" y="1239"/>
                      </a:lnTo>
                      <a:lnTo>
                        <a:pt x="1665" y="1280"/>
                      </a:lnTo>
                      <a:lnTo>
                        <a:pt x="1681" y="1324"/>
                      </a:lnTo>
                      <a:lnTo>
                        <a:pt x="1693" y="1369"/>
                      </a:lnTo>
                      <a:lnTo>
                        <a:pt x="1695" y="1415"/>
                      </a:lnTo>
                      <a:lnTo>
                        <a:pt x="1782" y="1500"/>
                      </a:lnTo>
                      <a:lnTo>
                        <a:pt x="1505" y="1778"/>
                      </a:lnTo>
                      <a:lnTo>
                        <a:pt x="1421" y="1696"/>
                      </a:lnTo>
                      <a:lnTo>
                        <a:pt x="1408" y="1697"/>
                      </a:lnTo>
                      <a:lnTo>
                        <a:pt x="1367" y="1694"/>
                      </a:lnTo>
                      <a:lnTo>
                        <a:pt x="1327" y="1684"/>
                      </a:lnTo>
                      <a:lnTo>
                        <a:pt x="1289" y="1670"/>
                      </a:lnTo>
                      <a:lnTo>
                        <a:pt x="1251" y="1649"/>
                      </a:lnTo>
                      <a:lnTo>
                        <a:pt x="592" y="1797"/>
                      </a:lnTo>
                      <a:lnTo>
                        <a:pt x="603" y="1822"/>
                      </a:lnTo>
                      <a:lnTo>
                        <a:pt x="639" y="1885"/>
                      </a:lnTo>
                      <a:lnTo>
                        <a:pt x="679" y="1945"/>
                      </a:lnTo>
                      <a:lnTo>
                        <a:pt x="725" y="2002"/>
                      </a:lnTo>
                      <a:lnTo>
                        <a:pt x="775" y="2056"/>
                      </a:lnTo>
                      <a:lnTo>
                        <a:pt x="831" y="2105"/>
                      </a:lnTo>
                      <a:lnTo>
                        <a:pt x="889" y="2150"/>
                      </a:lnTo>
                      <a:lnTo>
                        <a:pt x="951" y="2190"/>
                      </a:lnTo>
                      <a:lnTo>
                        <a:pt x="1014" y="2223"/>
                      </a:lnTo>
                      <a:lnTo>
                        <a:pt x="1071" y="2249"/>
                      </a:lnTo>
                      <a:lnTo>
                        <a:pt x="1132" y="2271"/>
                      </a:lnTo>
                      <a:lnTo>
                        <a:pt x="1199" y="2289"/>
                      </a:lnTo>
                      <a:lnTo>
                        <a:pt x="1268" y="2303"/>
                      </a:lnTo>
                      <a:lnTo>
                        <a:pt x="1338" y="2312"/>
                      </a:lnTo>
                      <a:lnTo>
                        <a:pt x="1408" y="2315"/>
                      </a:lnTo>
                      <a:lnTo>
                        <a:pt x="1439" y="2313"/>
                      </a:lnTo>
                      <a:lnTo>
                        <a:pt x="1405" y="2402"/>
                      </a:lnTo>
                      <a:lnTo>
                        <a:pt x="1377" y="2491"/>
                      </a:lnTo>
                      <a:lnTo>
                        <a:pt x="1376" y="2496"/>
                      </a:lnTo>
                      <a:lnTo>
                        <a:pt x="1321" y="2500"/>
                      </a:lnTo>
                      <a:lnTo>
                        <a:pt x="1287" y="2503"/>
                      </a:lnTo>
                      <a:lnTo>
                        <a:pt x="1254" y="2511"/>
                      </a:lnTo>
                      <a:lnTo>
                        <a:pt x="1223" y="2524"/>
                      </a:lnTo>
                      <a:lnTo>
                        <a:pt x="1195" y="2542"/>
                      </a:lnTo>
                      <a:lnTo>
                        <a:pt x="1168" y="2564"/>
                      </a:lnTo>
                      <a:lnTo>
                        <a:pt x="1150" y="2587"/>
                      </a:lnTo>
                      <a:lnTo>
                        <a:pt x="1133" y="2611"/>
                      </a:lnTo>
                      <a:lnTo>
                        <a:pt x="1056" y="2590"/>
                      </a:lnTo>
                      <a:lnTo>
                        <a:pt x="979" y="2564"/>
                      </a:lnTo>
                      <a:lnTo>
                        <a:pt x="903" y="2534"/>
                      </a:lnTo>
                      <a:lnTo>
                        <a:pt x="830" y="2497"/>
                      </a:lnTo>
                      <a:lnTo>
                        <a:pt x="758" y="2456"/>
                      </a:lnTo>
                      <a:lnTo>
                        <a:pt x="667" y="2538"/>
                      </a:lnTo>
                      <a:lnTo>
                        <a:pt x="650" y="2552"/>
                      </a:lnTo>
                      <a:lnTo>
                        <a:pt x="631" y="2560"/>
                      </a:lnTo>
                      <a:lnTo>
                        <a:pt x="610" y="2563"/>
                      </a:lnTo>
                      <a:lnTo>
                        <a:pt x="589" y="2560"/>
                      </a:lnTo>
                      <a:lnTo>
                        <a:pt x="569" y="2552"/>
                      </a:lnTo>
                      <a:lnTo>
                        <a:pt x="552" y="2539"/>
                      </a:lnTo>
                      <a:lnTo>
                        <a:pt x="298" y="2292"/>
                      </a:lnTo>
                      <a:lnTo>
                        <a:pt x="284" y="2274"/>
                      </a:lnTo>
                      <a:lnTo>
                        <a:pt x="276" y="2254"/>
                      </a:lnTo>
                      <a:lnTo>
                        <a:pt x="273" y="2233"/>
                      </a:lnTo>
                      <a:lnTo>
                        <a:pt x="276" y="2214"/>
                      </a:lnTo>
                      <a:lnTo>
                        <a:pt x="284" y="2192"/>
                      </a:lnTo>
                      <a:lnTo>
                        <a:pt x="297" y="2176"/>
                      </a:lnTo>
                      <a:lnTo>
                        <a:pt x="377" y="2083"/>
                      </a:lnTo>
                      <a:lnTo>
                        <a:pt x="332" y="2009"/>
                      </a:lnTo>
                      <a:lnTo>
                        <a:pt x="293" y="1931"/>
                      </a:lnTo>
                      <a:lnTo>
                        <a:pt x="259" y="1853"/>
                      </a:lnTo>
                      <a:lnTo>
                        <a:pt x="231" y="1771"/>
                      </a:lnTo>
                      <a:lnTo>
                        <a:pt x="209" y="1690"/>
                      </a:lnTo>
                      <a:lnTo>
                        <a:pt x="87" y="1683"/>
                      </a:lnTo>
                      <a:lnTo>
                        <a:pt x="87" y="1683"/>
                      </a:lnTo>
                      <a:lnTo>
                        <a:pt x="60" y="1680"/>
                      </a:lnTo>
                      <a:lnTo>
                        <a:pt x="37" y="1668"/>
                      </a:lnTo>
                      <a:lnTo>
                        <a:pt x="21" y="1651"/>
                      </a:lnTo>
                      <a:lnTo>
                        <a:pt x="8" y="1628"/>
                      </a:lnTo>
                      <a:lnTo>
                        <a:pt x="4" y="1603"/>
                      </a:lnTo>
                      <a:lnTo>
                        <a:pt x="0" y="1248"/>
                      </a:lnTo>
                      <a:lnTo>
                        <a:pt x="4" y="1221"/>
                      </a:lnTo>
                      <a:lnTo>
                        <a:pt x="15" y="1199"/>
                      </a:lnTo>
                      <a:lnTo>
                        <a:pt x="33" y="1180"/>
                      </a:lnTo>
                      <a:lnTo>
                        <a:pt x="56" y="1169"/>
                      </a:lnTo>
                      <a:lnTo>
                        <a:pt x="81" y="1165"/>
                      </a:lnTo>
                      <a:lnTo>
                        <a:pt x="203" y="1157"/>
                      </a:lnTo>
                      <a:lnTo>
                        <a:pt x="224" y="1074"/>
                      </a:lnTo>
                      <a:lnTo>
                        <a:pt x="249" y="992"/>
                      </a:lnTo>
                      <a:lnTo>
                        <a:pt x="282" y="912"/>
                      </a:lnTo>
                      <a:lnTo>
                        <a:pt x="319" y="835"/>
                      </a:lnTo>
                      <a:lnTo>
                        <a:pt x="363" y="759"/>
                      </a:lnTo>
                      <a:lnTo>
                        <a:pt x="280" y="668"/>
                      </a:lnTo>
                      <a:lnTo>
                        <a:pt x="266" y="651"/>
                      </a:lnTo>
                      <a:lnTo>
                        <a:pt x="258" y="632"/>
                      </a:lnTo>
                      <a:lnTo>
                        <a:pt x="255" y="611"/>
                      </a:lnTo>
                      <a:lnTo>
                        <a:pt x="258" y="590"/>
                      </a:lnTo>
                      <a:lnTo>
                        <a:pt x="266" y="570"/>
                      </a:lnTo>
                      <a:lnTo>
                        <a:pt x="279" y="552"/>
                      </a:lnTo>
                      <a:lnTo>
                        <a:pt x="527" y="299"/>
                      </a:lnTo>
                      <a:lnTo>
                        <a:pt x="544" y="285"/>
                      </a:lnTo>
                      <a:lnTo>
                        <a:pt x="563" y="277"/>
                      </a:lnTo>
                      <a:lnTo>
                        <a:pt x="585" y="274"/>
                      </a:lnTo>
                      <a:lnTo>
                        <a:pt x="606" y="277"/>
                      </a:lnTo>
                      <a:lnTo>
                        <a:pt x="625" y="285"/>
                      </a:lnTo>
                      <a:lnTo>
                        <a:pt x="642" y="298"/>
                      </a:lnTo>
                      <a:lnTo>
                        <a:pt x="735" y="378"/>
                      </a:lnTo>
                      <a:lnTo>
                        <a:pt x="809" y="333"/>
                      </a:lnTo>
                      <a:lnTo>
                        <a:pt x="886" y="293"/>
                      </a:lnTo>
                      <a:lnTo>
                        <a:pt x="965" y="260"/>
                      </a:lnTo>
                      <a:lnTo>
                        <a:pt x="1046" y="232"/>
                      </a:lnTo>
                      <a:lnTo>
                        <a:pt x="1127" y="209"/>
                      </a:lnTo>
                      <a:lnTo>
                        <a:pt x="1134" y="87"/>
                      </a:lnTo>
                      <a:lnTo>
                        <a:pt x="1137" y="62"/>
                      </a:lnTo>
                      <a:lnTo>
                        <a:pt x="1150" y="38"/>
                      </a:lnTo>
                      <a:lnTo>
                        <a:pt x="1167" y="21"/>
                      </a:lnTo>
                      <a:lnTo>
                        <a:pt x="1189" y="8"/>
                      </a:lnTo>
                      <a:lnTo>
                        <a:pt x="1216" y="4"/>
                      </a:lnTo>
                      <a:lnTo>
                        <a:pt x="156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2" name="Freeform 12">
                  <a:extLst>
                    <a:ext uri="{FF2B5EF4-FFF2-40B4-BE49-F238E27FC236}">
                      <a16:creationId xmlns:a16="http://schemas.microsoft.com/office/drawing/2014/main" id="{92529A47-5013-494E-940F-117CA99045C4}"/>
                    </a:ext>
                  </a:extLst>
                </p:cNvPr>
                <p:cNvSpPr>
                  <a:spLocks noEditPoints="1"/>
                </p:cNvSpPr>
                <p:nvPr/>
              </p:nvSpPr>
              <p:spPr bwMode="auto">
                <a:xfrm>
                  <a:off x="2452" y="2283"/>
                  <a:ext cx="1697" cy="1698"/>
                </a:xfrm>
                <a:custGeom>
                  <a:avLst/>
                  <a:gdLst>
                    <a:gd name="T0" fmla="*/ 1846 w 3393"/>
                    <a:gd name="T1" fmla="*/ 2010 h 3395"/>
                    <a:gd name="T2" fmla="*/ 1519 w 3393"/>
                    <a:gd name="T3" fmla="*/ 2775 h 3395"/>
                    <a:gd name="T4" fmla="*/ 1960 w 3393"/>
                    <a:gd name="T5" fmla="*/ 2756 h 3395"/>
                    <a:gd name="T6" fmla="*/ 2404 w 3393"/>
                    <a:gd name="T7" fmla="*/ 2528 h 3395"/>
                    <a:gd name="T8" fmla="*/ 2704 w 3393"/>
                    <a:gd name="T9" fmla="*/ 2115 h 3395"/>
                    <a:gd name="T10" fmla="*/ 1629 w 3393"/>
                    <a:gd name="T11" fmla="*/ 1552 h 3395"/>
                    <a:gd name="T12" fmla="*/ 1536 w 3393"/>
                    <a:gd name="T13" fmla="*/ 1698 h 3395"/>
                    <a:gd name="T14" fmla="*/ 1643 w 3393"/>
                    <a:gd name="T15" fmla="*/ 1850 h 3395"/>
                    <a:gd name="T16" fmla="*/ 1794 w 3393"/>
                    <a:gd name="T17" fmla="*/ 1824 h 3395"/>
                    <a:gd name="T18" fmla="*/ 1857 w 3393"/>
                    <a:gd name="T19" fmla="*/ 1697 h 3395"/>
                    <a:gd name="T20" fmla="*/ 1734 w 3393"/>
                    <a:gd name="T21" fmla="*/ 1541 h 3395"/>
                    <a:gd name="T22" fmla="*/ 787 w 3393"/>
                    <a:gd name="T23" fmla="*/ 1094 h 3395"/>
                    <a:gd name="T24" fmla="*/ 654 w 3393"/>
                    <a:gd name="T25" fmla="*/ 1377 h 3395"/>
                    <a:gd name="T26" fmla="*/ 620 w 3393"/>
                    <a:gd name="T27" fmla="*/ 1876 h 3395"/>
                    <a:gd name="T28" fmla="*/ 807 w 3393"/>
                    <a:gd name="T29" fmla="*/ 2328 h 3395"/>
                    <a:gd name="T30" fmla="*/ 1349 w 3393"/>
                    <a:gd name="T31" fmla="*/ 1698 h 3395"/>
                    <a:gd name="T32" fmla="*/ 988 w 3393"/>
                    <a:gd name="T33" fmla="*/ 1072 h 3395"/>
                    <a:gd name="T34" fmla="*/ 1455 w 3393"/>
                    <a:gd name="T35" fmla="*/ 633 h 3395"/>
                    <a:gd name="T36" fmla="*/ 1752 w 3393"/>
                    <a:gd name="T37" fmla="*/ 1356 h 3395"/>
                    <a:gd name="T38" fmla="*/ 2641 w 3393"/>
                    <a:gd name="T39" fmla="*/ 1459 h 3395"/>
                    <a:gd name="T40" fmla="*/ 2629 w 3393"/>
                    <a:gd name="T41" fmla="*/ 1132 h 3395"/>
                    <a:gd name="T42" fmla="*/ 2260 w 3393"/>
                    <a:gd name="T43" fmla="*/ 763 h 3395"/>
                    <a:gd name="T44" fmla="*/ 1786 w 3393"/>
                    <a:gd name="T45" fmla="*/ 609 h 3395"/>
                    <a:gd name="T46" fmla="*/ 1958 w 3393"/>
                    <a:gd name="T47" fmla="*/ 14 h 3395"/>
                    <a:gd name="T48" fmla="*/ 2118 w 3393"/>
                    <a:gd name="T49" fmla="*/ 272 h 3395"/>
                    <a:gd name="T50" fmla="*/ 2624 w 3393"/>
                    <a:gd name="T51" fmla="*/ 329 h 3395"/>
                    <a:gd name="T52" fmla="*/ 3047 w 3393"/>
                    <a:gd name="T53" fmla="*/ 647 h 3395"/>
                    <a:gd name="T54" fmla="*/ 3047 w 3393"/>
                    <a:gd name="T55" fmla="*/ 787 h 3395"/>
                    <a:gd name="T56" fmla="*/ 3146 w 3393"/>
                    <a:gd name="T57" fmla="*/ 1374 h 3395"/>
                    <a:gd name="T58" fmla="*/ 3379 w 3393"/>
                    <a:gd name="T59" fmla="*/ 1433 h 3395"/>
                    <a:gd name="T60" fmla="*/ 3364 w 3393"/>
                    <a:gd name="T61" fmla="*/ 1980 h 3395"/>
                    <a:gd name="T62" fmla="*/ 3087 w 3393"/>
                    <a:gd name="T63" fmla="*/ 2219 h 3395"/>
                    <a:gd name="T64" fmla="*/ 3073 w 3393"/>
                    <a:gd name="T65" fmla="*/ 2650 h 3395"/>
                    <a:gd name="T66" fmla="*/ 2725 w 3393"/>
                    <a:gd name="T67" fmla="*/ 3064 h 3395"/>
                    <a:gd name="T68" fmla="*/ 2495 w 3393"/>
                    <a:gd name="T69" fmla="*/ 2950 h 3395"/>
                    <a:gd name="T70" fmla="*/ 2010 w 3393"/>
                    <a:gd name="T71" fmla="*/ 3295 h 3395"/>
                    <a:gd name="T72" fmla="*/ 1912 w 3393"/>
                    <a:gd name="T73" fmla="*/ 3395 h 3395"/>
                    <a:gd name="T74" fmla="*/ 1399 w 3393"/>
                    <a:gd name="T75" fmla="*/ 3346 h 3395"/>
                    <a:gd name="T76" fmla="*/ 1080 w 3393"/>
                    <a:gd name="T77" fmla="*/ 3050 h 3395"/>
                    <a:gd name="T78" fmla="*/ 720 w 3393"/>
                    <a:gd name="T79" fmla="*/ 3079 h 3395"/>
                    <a:gd name="T80" fmla="*/ 321 w 3393"/>
                    <a:gd name="T81" fmla="*/ 2703 h 3395"/>
                    <a:gd name="T82" fmla="*/ 393 w 3393"/>
                    <a:gd name="T83" fmla="*/ 2408 h 3395"/>
                    <a:gd name="T84" fmla="*/ 100 w 3393"/>
                    <a:gd name="T85" fmla="*/ 2011 h 3395"/>
                    <a:gd name="T86" fmla="*/ 0 w 3393"/>
                    <a:gd name="T87" fmla="*/ 1913 h 3395"/>
                    <a:gd name="T88" fmla="*/ 13 w 3393"/>
                    <a:gd name="T89" fmla="*/ 1436 h 3395"/>
                    <a:gd name="T90" fmla="*/ 262 w 3393"/>
                    <a:gd name="T91" fmla="*/ 1313 h 3395"/>
                    <a:gd name="T92" fmla="*/ 443 w 3393"/>
                    <a:gd name="T93" fmla="*/ 901 h 3395"/>
                    <a:gd name="T94" fmla="*/ 318 w 3393"/>
                    <a:gd name="T95" fmla="*/ 696 h 3395"/>
                    <a:gd name="T96" fmla="*/ 647 w 3393"/>
                    <a:gd name="T97" fmla="*/ 346 h 3395"/>
                    <a:gd name="T98" fmla="*/ 742 w 3393"/>
                    <a:gd name="T99" fmla="*/ 321 h 3395"/>
                    <a:gd name="T100" fmla="*/ 996 w 3393"/>
                    <a:gd name="T101" fmla="*/ 387 h 3395"/>
                    <a:gd name="T102" fmla="*/ 1382 w 3393"/>
                    <a:gd name="T103" fmla="*/ 99 h 3395"/>
                    <a:gd name="T104" fmla="*/ 1481 w 3393"/>
                    <a:gd name="T105" fmla="*/ 0 h 3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93" h="3395">
                      <a:moveTo>
                        <a:pt x="2762" y="1934"/>
                      </a:moveTo>
                      <a:lnTo>
                        <a:pt x="2643" y="1934"/>
                      </a:lnTo>
                      <a:lnTo>
                        <a:pt x="1948" y="1935"/>
                      </a:lnTo>
                      <a:lnTo>
                        <a:pt x="1918" y="1963"/>
                      </a:lnTo>
                      <a:lnTo>
                        <a:pt x="1884" y="1989"/>
                      </a:lnTo>
                      <a:lnTo>
                        <a:pt x="1846" y="2010"/>
                      </a:lnTo>
                      <a:lnTo>
                        <a:pt x="1807" y="2026"/>
                      </a:lnTo>
                      <a:lnTo>
                        <a:pt x="1763" y="2038"/>
                      </a:lnTo>
                      <a:lnTo>
                        <a:pt x="1320" y="2721"/>
                      </a:lnTo>
                      <a:lnTo>
                        <a:pt x="1351" y="2732"/>
                      </a:lnTo>
                      <a:lnTo>
                        <a:pt x="1434" y="2756"/>
                      </a:lnTo>
                      <a:lnTo>
                        <a:pt x="1519" y="2775"/>
                      </a:lnTo>
                      <a:lnTo>
                        <a:pt x="1606" y="2786"/>
                      </a:lnTo>
                      <a:lnTo>
                        <a:pt x="1696" y="2789"/>
                      </a:lnTo>
                      <a:lnTo>
                        <a:pt x="1697" y="2789"/>
                      </a:lnTo>
                      <a:lnTo>
                        <a:pt x="1787" y="2784"/>
                      </a:lnTo>
                      <a:lnTo>
                        <a:pt x="1874" y="2775"/>
                      </a:lnTo>
                      <a:lnTo>
                        <a:pt x="1960" y="2756"/>
                      </a:lnTo>
                      <a:lnTo>
                        <a:pt x="2042" y="2732"/>
                      </a:lnTo>
                      <a:lnTo>
                        <a:pt x="2115" y="2706"/>
                      </a:lnTo>
                      <a:lnTo>
                        <a:pt x="2184" y="2674"/>
                      </a:lnTo>
                      <a:lnTo>
                        <a:pt x="2261" y="2631"/>
                      </a:lnTo>
                      <a:lnTo>
                        <a:pt x="2336" y="2582"/>
                      </a:lnTo>
                      <a:lnTo>
                        <a:pt x="2404" y="2528"/>
                      </a:lnTo>
                      <a:lnTo>
                        <a:pt x="2469" y="2469"/>
                      </a:lnTo>
                      <a:lnTo>
                        <a:pt x="2528" y="2404"/>
                      </a:lnTo>
                      <a:lnTo>
                        <a:pt x="2582" y="2335"/>
                      </a:lnTo>
                      <a:lnTo>
                        <a:pt x="2630" y="2261"/>
                      </a:lnTo>
                      <a:lnTo>
                        <a:pt x="2674" y="2184"/>
                      </a:lnTo>
                      <a:lnTo>
                        <a:pt x="2704" y="2115"/>
                      </a:lnTo>
                      <a:lnTo>
                        <a:pt x="2731" y="2042"/>
                      </a:lnTo>
                      <a:lnTo>
                        <a:pt x="2748" y="1989"/>
                      </a:lnTo>
                      <a:lnTo>
                        <a:pt x="2762" y="1934"/>
                      </a:lnTo>
                      <a:close/>
                      <a:moveTo>
                        <a:pt x="1696" y="1537"/>
                      </a:moveTo>
                      <a:lnTo>
                        <a:pt x="1661" y="1541"/>
                      </a:lnTo>
                      <a:lnTo>
                        <a:pt x="1629" y="1552"/>
                      </a:lnTo>
                      <a:lnTo>
                        <a:pt x="1603" y="1567"/>
                      </a:lnTo>
                      <a:lnTo>
                        <a:pt x="1581" y="1586"/>
                      </a:lnTo>
                      <a:lnTo>
                        <a:pt x="1561" y="1610"/>
                      </a:lnTo>
                      <a:lnTo>
                        <a:pt x="1547" y="1636"/>
                      </a:lnTo>
                      <a:lnTo>
                        <a:pt x="1539" y="1666"/>
                      </a:lnTo>
                      <a:lnTo>
                        <a:pt x="1536" y="1698"/>
                      </a:lnTo>
                      <a:lnTo>
                        <a:pt x="1539" y="1732"/>
                      </a:lnTo>
                      <a:lnTo>
                        <a:pt x="1550" y="1763"/>
                      </a:lnTo>
                      <a:lnTo>
                        <a:pt x="1565" y="1791"/>
                      </a:lnTo>
                      <a:lnTo>
                        <a:pt x="1588" y="1816"/>
                      </a:lnTo>
                      <a:lnTo>
                        <a:pt x="1613" y="1836"/>
                      </a:lnTo>
                      <a:lnTo>
                        <a:pt x="1643" y="1850"/>
                      </a:lnTo>
                      <a:lnTo>
                        <a:pt x="1669" y="1855"/>
                      </a:lnTo>
                      <a:lnTo>
                        <a:pt x="1696" y="1858"/>
                      </a:lnTo>
                      <a:lnTo>
                        <a:pt x="1696" y="1858"/>
                      </a:lnTo>
                      <a:lnTo>
                        <a:pt x="1732" y="1854"/>
                      </a:lnTo>
                      <a:lnTo>
                        <a:pt x="1765" y="1843"/>
                      </a:lnTo>
                      <a:lnTo>
                        <a:pt x="1794" y="1824"/>
                      </a:lnTo>
                      <a:lnTo>
                        <a:pt x="1819" y="1802"/>
                      </a:lnTo>
                      <a:lnTo>
                        <a:pt x="1838" y="1772"/>
                      </a:lnTo>
                      <a:lnTo>
                        <a:pt x="1852" y="1742"/>
                      </a:lnTo>
                      <a:lnTo>
                        <a:pt x="1857" y="1706"/>
                      </a:lnTo>
                      <a:lnTo>
                        <a:pt x="1857" y="1704"/>
                      </a:lnTo>
                      <a:lnTo>
                        <a:pt x="1857" y="1697"/>
                      </a:lnTo>
                      <a:lnTo>
                        <a:pt x="1853" y="1660"/>
                      </a:lnTo>
                      <a:lnTo>
                        <a:pt x="1840" y="1626"/>
                      </a:lnTo>
                      <a:lnTo>
                        <a:pt x="1822" y="1597"/>
                      </a:lnTo>
                      <a:lnTo>
                        <a:pt x="1797" y="1572"/>
                      </a:lnTo>
                      <a:lnTo>
                        <a:pt x="1767" y="1553"/>
                      </a:lnTo>
                      <a:lnTo>
                        <a:pt x="1734" y="1541"/>
                      </a:lnTo>
                      <a:lnTo>
                        <a:pt x="1696" y="1537"/>
                      </a:lnTo>
                      <a:lnTo>
                        <a:pt x="1696" y="1537"/>
                      </a:lnTo>
                      <a:close/>
                      <a:moveTo>
                        <a:pt x="905" y="947"/>
                      </a:moveTo>
                      <a:lnTo>
                        <a:pt x="864" y="992"/>
                      </a:lnTo>
                      <a:lnTo>
                        <a:pt x="826" y="1040"/>
                      </a:lnTo>
                      <a:lnTo>
                        <a:pt x="787" y="1094"/>
                      </a:lnTo>
                      <a:lnTo>
                        <a:pt x="752" y="1152"/>
                      </a:lnTo>
                      <a:lnTo>
                        <a:pt x="720" y="1211"/>
                      </a:lnTo>
                      <a:lnTo>
                        <a:pt x="700" y="1254"/>
                      </a:lnTo>
                      <a:lnTo>
                        <a:pt x="680" y="1298"/>
                      </a:lnTo>
                      <a:lnTo>
                        <a:pt x="661" y="1353"/>
                      </a:lnTo>
                      <a:lnTo>
                        <a:pt x="654" y="1377"/>
                      </a:lnTo>
                      <a:lnTo>
                        <a:pt x="634" y="1450"/>
                      </a:lnTo>
                      <a:lnTo>
                        <a:pt x="619" y="1531"/>
                      </a:lnTo>
                      <a:lnTo>
                        <a:pt x="609" y="1614"/>
                      </a:lnTo>
                      <a:lnTo>
                        <a:pt x="606" y="1698"/>
                      </a:lnTo>
                      <a:lnTo>
                        <a:pt x="609" y="1788"/>
                      </a:lnTo>
                      <a:lnTo>
                        <a:pt x="620" y="1876"/>
                      </a:lnTo>
                      <a:lnTo>
                        <a:pt x="638" y="1962"/>
                      </a:lnTo>
                      <a:lnTo>
                        <a:pt x="662" y="2045"/>
                      </a:lnTo>
                      <a:lnTo>
                        <a:pt x="689" y="2116"/>
                      </a:lnTo>
                      <a:lnTo>
                        <a:pt x="721" y="2185"/>
                      </a:lnTo>
                      <a:lnTo>
                        <a:pt x="760" y="2258"/>
                      </a:lnTo>
                      <a:lnTo>
                        <a:pt x="807" y="2328"/>
                      </a:lnTo>
                      <a:lnTo>
                        <a:pt x="856" y="2394"/>
                      </a:lnTo>
                      <a:lnTo>
                        <a:pt x="912" y="2455"/>
                      </a:lnTo>
                      <a:lnTo>
                        <a:pt x="995" y="2330"/>
                      </a:lnTo>
                      <a:lnTo>
                        <a:pt x="1361" y="1781"/>
                      </a:lnTo>
                      <a:lnTo>
                        <a:pt x="1352" y="1740"/>
                      </a:lnTo>
                      <a:lnTo>
                        <a:pt x="1349" y="1698"/>
                      </a:lnTo>
                      <a:lnTo>
                        <a:pt x="1352" y="1660"/>
                      </a:lnTo>
                      <a:lnTo>
                        <a:pt x="1358" y="1625"/>
                      </a:lnTo>
                      <a:lnTo>
                        <a:pt x="1171" y="1347"/>
                      </a:lnTo>
                      <a:lnTo>
                        <a:pt x="1138" y="1295"/>
                      </a:lnTo>
                      <a:lnTo>
                        <a:pt x="1103" y="1243"/>
                      </a:lnTo>
                      <a:lnTo>
                        <a:pt x="988" y="1072"/>
                      </a:lnTo>
                      <a:lnTo>
                        <a:pt x="916" y="964"/>
                      </a:lnTo>
                      <a:lnTo>
                        <a:pt x="905" y="947"/>
                      </a:lnTo>
                      <a:close/>
                      <a:moveTo>
                        <a:pt x="1696" y="606"/>
                      </a:moveTo>
                      <a:lnTo>
                        <a:pt x="1613" y="609"/>
                      </a:lnTo>
                      <a:lnTo>
                        <a:pt x="1533" y="619"/>
                      </a:lnTo>
                      <a:lnTo>
                        <a:pt x="1455" y="633"/>
                      </a:lnTo>
                      <a:lnTo>
                        <a:pt x="1382" y="652"/>
                      </a:lnTo>
                      <a:lnTo>
                        <a:pt x="1349" y="662"/>
                      </a:lnTo>
                      <a:lnTo>
                        <a:pt x="1310" y="676"/>
                      </a:lnTo>
                      <a:lnTo>
                        <a:pt x="1347" y="732"/>
                      </a:lnTo>
                      <a:lnTo>
                        <a:pt x="1386" y="793"/>
                      </a:lnTo>
                      <a:lnTo>
                        <a:pt x="1752" y="1356"/>
                      </a:lnTo>
                      <a:lnTo>
                        <a:pt x="1797" y="1365"/>
                      </a:lnTo>
                      <a:lnTo>
                        <a:pt x="1839" y="1382"/>
                      </a:lnTo>
                      <a:lnTo>
                        <a:pt x="1880" y="1403"/>
                      </a:lnTo>
                      <a:lnTo>
                        <a:pt x="1916" y="1429"/>
                      </a:lnTo>
                      <a:lnTo>
                        <a:pt x="1948" y="1459"/>
                      </a:lnTo>
                      <a:lnTo>
                        <a:pt x="2641" y="1459"/>
                      </a:lnTo>
                      <a:lnTo>
                        <a:pt x="2761" y="1459"/>
                      </a:lnTo>
                      <a:lnTo>
                        <a:pt x="2748" y="1405"/>
                      </a:lnTo>
                      <a:lnTo>
                        <a:pt x="2731" y="1350"/>
                      </a:lnTo>
                      <a:lnTo>
                        <a:pt x="2704" y="1278"/>
                      </a:lnTo>
                      <a:lnTo>
                        <a:pt x="2672" y="1210"/>
                      </a:lnTo>
                      <a:lnTo>
                        <a:pt x="2629" y="1132"/>
                      </a:lnTo>
                      <a:lnTo>
                        <a:pt x="2581" y="1058"/>
                      </a:lnTo>
                      <a:lnTo>
                        <a:pt x="2526" y="989"/>
                      </a:lnTo>
                      <a:lnTo>
                        <a:pt x="2467" y="925"/>
                      </a:lnTo>
                      <a:lnTo>
                        <a:pt x="2403" y="866"/>
                      </a:lnTo>
                      <a:lnTo>
                        <a:pt x="2333" y="811"/>
                      </a:lnTo>
                      <a:lnTo>
                        <a:pt x="2260" y="763"/>
                      </a:lnTo>
                      <a:lnTo>
                        <a:pt x="2183" y="720"/>
                      </a:lnTo>
                      <a:lnTo>
                        <a:pt x="2114" y="689"/>
                      </a:lnTo>
                      <a:lnTo>
                        <a:pt x="2041" y="662"/>
                      </a:lnTo>
                      <a:lnTo>
                        <a:pt x="1958" y="638"/>
                      </a:lnTo>
                      <a:lnTo>
                        <a:pt x="1874" y="620"/>
                      </a:lnTo>
                      <a:lnTo>
                        <a:pt x="1786" y="609"/>
                      </a:lnTo>
                      <a:lnTo>
                        <a:pt x="1696" y="606"/>
                      </a:lnTo>
                      <a:lnTo>
                        <a:pt x="1696" y="606"/>
                      </a:lnTo>
                      <a:close/>
                      <a:moveTo>
                        <a:pt x="1909" y="0"/>
                      </a:moveTo>
                      <a:lnTo>
                        <a:pt x="1909" y="0"/>
                      </a:lnTo>
                      <a:lnTo>
                        <a:pt x="1934" y="4"/>
                      </a:lnTo>
                      <a:lnTo>
                        <a:pt x="1958" y="14"/>
                      </a:lnTo>
                      <a:lnTo>
                        <a:pt x="1979" y="29"/>
                      </a:lnTo>
                      <a:lnTo>
                        <a:pt x="1995" y="49"/>
                      </a:lnTo>
                      <a:lnTo>
                        <a:pt x="2004" y="73"/>
                      </a:lnTo>
                      <a:lnTo>
                        <a:pt x="2007" y="99"/>
                      </a:lnTo>
                      <a:lnTo>
                        <a:pt x="2017" y="247"/>
                      </a:lnTo>
                      <a:lnTo>
                        <a:pt x="2118" y="272"/>
                      </a:lnTo>
                      <a:lnTo>
                        <a:pt x="2218" y="306"/>
                      </a:lnTo>
                      <a:lnTo>
                        <a:pt x="2313" y="345"/>
                      </a:lnTo>
                      <a:lnTo>
                        <a:pt x="2404" y="391"/>
                      </a:lnTo>
                      <a:lnTo>
                        <a:pt x="2493" y="443"/>
                      </a:lnTo>
                      <a:lnTo>
                        <a:pt x="2603" y="345"/>
                      </a:lnTo>
                      <a:lnTo>
                        <a:pt x="2624" y="329"/>
                      </a:lnTo>
                      <a:lnTo>
                        <a:pt x="2648" y="320"/>
                      </a:lnTo>
                      <a:lnTo>
                        <a:pt x="2674" y="315"/>
                      </a:lnTo>
                      <a:lnTo>
                        <a:pt x="2699" y="320"/>
                      </a:lnTo>
                      <a:lnTo>
                        <a:pt x="2723" y="329"/>
                      </a:lnTo>
                      <a:lnTo>
                        <a:pt x="2744" y="345"/>
                      </a:lnTo>
                      <a:lnTo>
                        <a:pt x="3047" y="647"/>
                      </a:lnTo>
                      <a:lnTo>
                        <a:pt x="3062" y="668"/>
                      </a:lnTo>
                      <a:lnTo>
                        <a:pt x="3072" y="692"/>
                      </a:lnTo>
                      <a:lnTo>
                        <a:pt x="3075" y="717"/>
                      </a:lnTo>
                      <a:lnTo>
                        <a:pt x="3072" y="742"/>
                      </a:lnTo>
                      <a:lnTo>
                        <a:pt x="3062" y="766"/>
                      </a:lnTo>
                      <a:lnTo>
                        <a:pt x="3047" y="787"/>
                      </a:lnTo>
                      <a:lnTo>
                        <a:pt x="2949" y="898"/>
                      </a:lnTo>
                      <a:lnTo>
                        <a:pt x="3000" y="986"/>
                      </a:lnTo>
                      <a:lnTo>
                        <a:pt x="3047" y="1078"/>
                      </a:lnTo>
                      <a:lnTo>
                        <a:pt x="3086" y="1173"/>
                      </a:lnTo>
                      <a:lnTo>
                        <a:pt x="3120" y="1273"/>
                      </a:lnTo>
                      <a:lnTo>
                        <a:pt x="3146" y="1374"/>
                      </a:lnTo>
                      <a:lnTo>
                        <a:pt x="3294" y="1384"/>
                      </a:lnTo>
                      <a:lnTo>
                        <a:pt x="3294" y="1384"/>
                      </a:lnTo>
                      <a:lnTo>
                        <a:pt x="3320" y="1386"/>
                      </a:lnTo>
                      <a:lnTo>
                        <a:pt x="3344" y="1396"/>
                      </a:lnTo>
                      <a:lnTo>
                        <a:pt x="3364" y="1412"/>
                      </a:lnTo>
                      <a:lnTo>
                        <a:pt x="3379" y="1433"/>
                      </a:lnTo>
                      <a:lnTo>
                        <a:pt x="3389" y="1455"/>
                      </a:lnTo>
                      <a:lnTo>
                        <a:pt x="3393" y="1482"/>
                      </a:lnTo>
                      <a:lnTo>
                        <a:pt x="3393" y="1910"/>
                      </a:lnTo>
                      <a:lnTo>
                        <a:pt x="3389" y="1937"/>
                      </a:lnTo>
                      <a:lnTo>
                        <a:pt x="3379" y="1959"/>
                      </a:lnTo>
                      <a:lnTo>
                        <a:pt x="3364" y="1980"/>
                      </a:lnTo>
                      <a:lnTo>
                        <a:pt x="3344" y="1996"/>
                      </a:lnTo>
                      <a:lnTo>
                        <a:pt x="3320" y="2005"/>
                      </a:lnTo>
                      <a:lnTo>
                        <a:pt x="3294" y="2010"/>
                      </a:lnTo>
                      <a:lnTo>
                        <a:pt x="3146" y="2018"/>
                      </a:lnTo>
                      <a:lnTo>
                        <a:pt x="3120" y="2119"/>
                      </a:lnTo>
                      <a:lnTo>
                        <a:pt x="3087" y="2219"/>
                      </a:lnTo>
                      <a:lnTo>
                        <a:pt x="3048" y="2314"/>
                      </a:lnTo>
                      <a:lnTo>
                        <a:pt x="3002" y="2407"/>
                      </a:lnTo>
                      <a:lnTo>
                        <a:pt x="2950" y="2494"/>
                      </a:lnTo>
                      <a:lnTo>
                        <a:pt x="3048" y="2605"/>
                      </a:lnTo>
                      <a:lnTo>
                        <a:pt x="3064" y="2626"/>
                      </a:lnTo>
                      <a:lnTo>
                        <a:pt x="3073" y="2650"/>
                      </a:lnTo>
                      <a:lnTo>
                        <a:pt x="3076" y="2675"/>
                      </a:lnTo>
                      <a:lnTo>
                        <a:pt x="3073" y="2700"/>
                      </a:lnTo>
                      <a:lnTo>
                        <a:pt x="3064" y="2724"/>
                      </a:lnTo>
                      <a:lnTo>
                        <a:pt x="3048" y="2745"/>
                      </a:lnTo>
                      <a:lnTo>
                        <a:pt x="2747" y="3048"/>
                      </a:lnTo>
                      <a:lnTo>
                        <a:pt x="2725" y="3064"/>
                      </a:lnTo>
                      <a:lnTo>
                        <a:pt x="2702" y="3074"/>
                      </a:lnTo>
                      <a:lnTo>
                        <a:pt x="2676" y="3076"/>
                      </a:lnTo>
                      <a:lnTo>
                        <a:pt x="2651" y="3074"/>
                      </a:lnTo>
                      <a:lnTo>
                        <a:pt x="2627" y="3064"/>
                      </a:lnTo>
                      <a:lnTo>
                        <a:pt x="2606" y="3048"/>
                      </a:lnTo>
                      <a:lnTo>
                        <a:pt x="2495" y="2950"/>
                      </a:lnTo>
                      <a:lnTo>
                        <a:pt x="2407" y="3002"/>
                      </a:lnTo>
                      <a:lnTo>
                        <a:pt x="2314" y="3048"/>
                      </a:lnTo>
                      <a:lnTo>
                        <a:pt x="2219" y="3088"/>
                      </a:lnTo>
                      <a:lnTo>
                        <a:pt x="2121" y="3121"/>
                      </a:lnTo>
                      <a:lnTo>
                        <a:pt x="2020" y="3148"/>
                      </a:lnTo>
                      <a:lnTo>
                        <a:pt x="2010" y="3295"/>
                      </a:lnTo>
                      <a:lnTo>
                        <a:pt x="2007" y="3322"/>
                      </a:lnTo>
                      <a:lnTo>
                        <a:pt x="1997" y="3346"/>
                      </a:lnTo>
                      <a:lnTo>
                        <a:pt x="1982" y="3366"/>
                      </a:lnTo>
                      <a:lnTo>
                        <a:pt x="1961" y="3381"/>
                      </a:lnTo>
                      <a:lnTo>
                        <a:pt x="1937" y="3391"/>
                      </a:lnTo>
                      <a:lnTo>
                        <a:pt x="1912" y="3395"/>
                      </a:lnTo>
                      <a:lnTo>
                        <a:pt x="1484" y="3395"/>
                      </a:lnTo>
                      <a:lnTo>
                        <a:pt x="1484" y="3395"/>
                      </a:lnTo>
                      <a:lnTo>
                        <a:pt x="1457" y="3391"/>
                      </a:lnTo>
                      <a:lnTo>
                        <a:pt x="1434" y="3381"/>
                      </a:lnTo>
                      <a:lnTo>
                        <a:pt x="1414" y="3366"/>
                      </a:lnTo>
                      <a:lnTo>
                        <a:pt x="1399" y="3346"/>
                      </a:lnTo>
                      <a:lnTo>
                        <a:pt x="1389" y="3322"/>
                      </a:lnTo>
                      <a:lnTo>
                        <a:pt x="1384" y="3295"/>
                      </a:lnTo>
                      <a:lnTo>
                        <a:pt x="1376" y="3148"/>
                      </a:lnTo>
                      <a:lnTo>
                        <a:pt x="1274" y="3123"/>
                      </a:lnTo>
                      <a:lnTo>
                        <a:pt x="1175" y="3089"/>
                      </a:lnTo>
                      <a:lnTo>
                        <a:pt x="1080" y="3050"/>
                      </a:lnTo>
                      <a:lnTo>
                        <a:pt x="988" y="3003"/>
                      </a:lnTo>
                      <a:lnTo>
                        <a:pt x="899" y="2951"/>
                      </a:lnTo>
                      <a:lnTo>
                        <a:pt x="790" y="3050"/>
                      </a:lnTo>
                      <a:lnTo>
                        <a:pt x="769" y="3065"/>
                      </a:lnTo>
                      <a:lnTo>
                        <a:pt x="745" y="3075"/>
                      </a:lnTo>
                      <a:lnTo>
                        <a:pt x="720" y="3079"/>
                      </a:lnTo>
                      <a:lnTo>
                        <a:pt x="694" y="3075"/>
                      </a:lnTo>
                      <a:lnTo>
                        <a:pt x="670" y="3065"/>
                      </a:lnTo>
                      <a:lnTo>
                        <a:pt x="649" y="3050"/>
                      </a:lnTo>
                      <a:lnTo>
                        <a:pt x="346" y="2748"/>
                      </a:lnTo>
                      <a:lnTo>
                        <a:pt x="331" y="2727"/>
                      </a:lnTo>
                      <a:lnTo>
                        <a:pt x="321" y="2703"/>
                      </a:lnTo>
                      <a:lnTo>
                        <a:pt x="317" y="2678"/>
                      </a:lnTo>
                      <a:lnTo>
                        <a:pt x="321" y="2652"/>
                      </a:lnTo>
                      <a:lnTo>
                        <a:pt x="331" y="2629"/>
                      </a:lnTo>
                      <a:lnTo>
                        <a:pt x="346" y="2608"/>
                      </a:lnTo>
                      <a:lnTo>
                        <a:pt x="445" y="2497"/>
                      </a:lnTo>
                      <a:lnTo>
                        <a:pt x="393" y="2408"/>
                      </a:lnTo>
                      <a:lnTo>
                        <a:pt x="346" y="2317"/>
                      </a:lnTo>
                      <a:lnTo>
                        <a:pt x="306" y="2222"/>
                      </a:lnTo>
                      <a:lnTo>
                        <a:pt x="274" y="2122"/>
                      </a:lnTo>
                      <a:lnTo>
                        <a:pt x="247" y="2021"/>
                      </a:lnTo>
                      <a:lnTo>
                        <a:pt x="100" y="2011"/>
                      </a:lnTo>
                      <a:lnTo>
                        <a:pt x="100" y="2011"/>
                      </a:lnTo>
                      <a:lnTo>
                        <a:pt x="73" y="2008"/>
                      </a:lnTo>
                      <a:lnTo>
                        <a:pt x="49" y="1998"/>
                      </a:lnTo>
                      <a:lnTo>
                        <a:pt x="29" y="1983"/>
                      </a:lnTo>
                      <a:lnTo>
                        <a:pt x="14" y="1962"/>
                      </a:lnTo>
                      <a:lnTo>
                        <a:pt x="4" y="1939"/>
                      </a:lnTo>
                      <a:lnTo>
                        <a:pt x="0" y="1913"/>
                      </a:lnTo>
                      <a:lnTo>
                        <a:pt x="0" y="1704"/>
                      </a:lnTo>
                      <a:lnTo>
                        <a:pt x="0" y="1642"/>
                      </a:lnTo>
                      <a:lnTo>
                        <a:pt x="0" y="1579"/>
                      </a:lnTo>
                      <a:lnTo>
                        <a:pt x="0" y="1485"/>
                      </a:lnTo>
                      <a:lnTo>
                        <a:pt x="3" y="1458"/>
                      </a:lnTo>
                      <a:lnTo>
                        <a:pt x="13" y="1436"/>
                      </a:lnTo>
                      <a:lnTo>
                        <a:pt x="28" y="1414"/>
                      </a:lnTo>
                      <a:lnTo>
                        <a:pt x="49" y="1399"/>
                      </a:lnTo>
                      <a:lnTo>
                        <a:pt x="73" y="1389"/>
                      </a:lnTo>
                      <a:lnTo>
                        <a:pt x="98" y="1385"/>
                      </a:lnTo>
                      <a:lnTo>
                        <a:pt x="245" y="1377"/>
                      </a:lnTo>
                      <a:lnTo>
                        <a:pt x="262" y="1313"/>
                      </a:lnTo>
                      <a:lnTo>
                        <a:pt x="279" y="1250"/>
                      </a:lnTo>
                      <a:lnTo>
                        <a:pt x="314" y="1153"/>
                      </a:lnTo>
                      <a:lnTo>
                        <a:pt x="355" y="1061"/>
                      </a:lnTo>
                      <a:lnTo>
                        <a:pt x="391" y="989"/>
                      </a:lnTo>
                      <a:lnTo>
                        <a:pt x="436" y="911"/>
                      </a:lnTo>
                      <a:lnTo>
                        <a:pt x="443" y="901"/>
                      </a:lnTo>
                      <a:lnTo>
                        <a:pt x="345" y="790"/>
                      </a:lnTo>
                      <a:lnTo>
                        <a:pt x="334" y="776"/>
                      </a:lnTo>
                      <a:lnTo>
                        <a:pt x="325" y="760"/>
                      </a:lnTo>
                      <a:lnTo>
                        <a:pt x="318" y="739"/>
                      </a:lnTo>
                      <a:lnTo>
                        <a:pt x="316" y="718"/>
                      </a:lnTo>
                      <a:lnTo>
                        <a:pt x="318" y="696"/>
                      </a:lnTo>
                      <a:lnTo>
                        <a:pt x="327" y="676"/>
                      </a:lnTo>
                      <a:lnTo>
                        <a:pt x="334" y="662"/>
                      </a:lnTo>
                      <a:lnTo>
                        <a:pt x="345" y="649"/>
                      </a:lnTo>
                      <a:lnTo>
                        <a:pt x="366" y="628"/>
                      </a:lnTo>
                      <a:lnTo>
                        <a:pt x="644" y="349"/>
                      </a:lnTo>
                      <a:lnTo>
                        <a:pt x="647" y="346"/>
                      </a:lnTo>
                      <a:lnTo>
                        <a:pt x="663" y="334"/>
                      </a:lnTo>
                      <a:lnTo>
                        <a:pt x="682" y="324"/>
                      </a:lnTo>
                      <a:lnTo>
                        <a:pt x="701" y="320"/>
                      </a:lnTo>
                      <a:lnTo>
                        <a:pt x="708" y="318"/>
                      </a:lnTo>
                      <a:lnTo>
                        <a:pt x="717" y="318"/>
                      </a:lnTo>
                      <a:lnTo>
                        <a:pt x="742" y="321"/>
                      </a:lnTo>
                      <a:lnTo>
                        <a:pt x="766" y="331"/>
                      </a:lnTo>
                      <a:lnTo>
                        <a:pt x="787" y="346"/>
                      </a:lnTo>
                      <a:lnTo>
                        <a:pt x="898" y="445"/>
                      </a:lnTo>
                      <a:lnTo>
                        <a:pt x="909" y="438"/>
                      </a:lnTo>
                      <a:lnTo>
                        <a:pt x="919" y="432"/>
                      </a:lnTo>
                      <a:lnTo>
                        <a:pt x="996" y="387"/>
                      </a:lnTo>
                      <a:lnTo>
                        <a:pt x="1067" y="351"/>
                      </a:lnTo>
                      <a:lnTo>
                        <a:pt x="1159" y="311"/>
                      </a:lnTo>
                      <a:lnTo>
                        <a:pt x="1253" y="279"/>
                      </a:lnTo>
                      <a:lnTo>
                        <a:pt x="1313" y="262"/>
                      </a:lnTo>
                      <a:lnTo>
                        <a:pt x="1373" y="247"/>
                      </a:lnTo>
                      <a:lnTo>
                        <a:pt x="1382" y="99"/>
                      </a:lnTo>
                      <a:lnTo>
                        <a:pt x="1386" y="73"/>
                      </a:lnTo>
                      <a:lnTo>
                        <a:pt x="1396" y="49"/>
                      </a:lnTo>
                      <a:lnTo>
                        <a:pt x="1411" y="29"/>
                      </a:lnTo>
                      <a:lnTo>
                        <a:pt x="1431" y="14"/>
                      </a:lnTo>
                      <a:lnTo>
                        <a:pt x="1455" y="4"/>
                      </a:lnTo>
                      <a:lnTo>
                        <a:pt x="1481" y="0"/>
                      </a:lnTo>
                      <a:lnTo>
                        <a:pt x="1585" y="0"/>
                      </a:lnTo>
                      <a:lnTo>
                        <a:pt x="1647" y="0"/>
                      </a:lnTo>
                      <a:lnTo>
                        <a:pt x="1709" y="0"/>
                      </a:lnTo>
                      <a:lnTo>
                        <a:pt x="190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grpSp>
          <p:nvGrpSpPr>
            <p:cNvPr id="53" name="Group 52">
              <a:extLst>
                <a:ext uri="{FF2B5EF4-FFF2-40B4-BE49-F238E27FC236}">
                  <a16:creationId xmlns:a16="http://schemas.microsoft.com/office/drawing/2014/main" id="{D3D6A383-9B23-47FF-85BB-4E8CDB34D793}"/>
                </a:ext>
              </a:extLst>
            </p:cNvPr>
            <p:cNvGrpSpPr/>
            <p:nvPr/>
          </p:nvGrpSpPr>
          <p:grpSpPr>
            <a:xfrm>
              <a:off x="8051903" y="1584609"/>
              <a:ext cx="3294184" cy="3305908"/>
              <a:chOff x="7866185" y="1629509"/>
              <a:chExt cx="3294184" cy="3305908"/>
            </a:xfrm>
            <a:solidFill>
              <a:srgbClr val="FF681D"/>
            </a:solidFill>
          </p:grpSpPr>
          <p:sp>
            <p:nvSpPr>
              <p:cNvPr id="54" name="Oval 53">
                <a:extLst>
                  <a:ext uri="{FF2B5EF4-FFF2-40B4-BE49-F238E27FC236}">
                    <a16:creationId xmlns:a16="http://schemas.microsoft.com/office/drawing/2014/main" id="{84998722-49DB-4629-B338-EED29B92C36E}"/>
                  </a:ext>
                </a:extLst>
              </p:cNvPr>
              <p:cNvSpPr/>
              <p:nvPr/>
            </p:nvSpPr>
            <p:spPr>
              <a:xfrm>
                <a:off x="7866185" y="1629509"/>
                <a:ext cx="3294184" cy="3305908"/>
              </a:xfrm>
              <a:prstGeom prst="ellipse">
                <a:avLst/>
              </a:prstGeom>
              <a:gr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a:extLst>
                  <a:ext uri="{FF2B5EF4-FFF2-40B4-BE49-F238E27FC236}">
                    <a16:creationId xmlns:a16="http://schemas.microsoft.com/office/drawing/2014/main" id="{95E43025-85F5-4E46-816C-8B74D7DB10D9}"/>
                  </a:ext>
                </a:extLst>
              </p:cNvPr>
              <p:cNvSpPr/>
              <p:nvPr/>
            </p:nvSpPr>
            <p:spPr>
              <a:xfrm>
                <a:off x="8297008" y="2827429"/>
                <a:ext cx="2432540" cy="1477328"/>
              </a:xfrm>
              <a:prstGeom prst="rect">
                <a:avLst/>
              </a:prstGeom>
              <a:grpFill/>
            </p:spPr>
            <p:txBody>
              <a:bodyPr wrap="square">
                <a:spAutoFit/>
              </a:bodyPr>
              <a:lstStyle/>
              <a:p>
                <a:pPr algn="ctr"/>
                <a:r>
                  <a:rPr lang="en-US" sz="1200" b="1" cap="all">
                    <a:solidFill>
                      <a:schemeClr val="bg1"/>
                    </a:solidFill>
                    <a:cs typeface="Arial" panose="020B0604020202020204" pitchFamily="34" charset="0"/>
                  </a:rPr>
                  <a:t>Technological Events </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Cyber attacks</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Communications interruption </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Access to the Internet</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Loss of applications </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Vendor loss/interruptions</a:t>
                </a:r>
              </a:p>
              <a:p>
                <a:pPr marL="128584" indent="-128584" algn="ctr">
                  <a:buFont typeface="Wingdings" panose="05000000000000000000" pitchFamily="2" charset="2"/>
                  <a:buChar char="§"/>
                </a:pPr>
                <a:r>
                  <a:rPr lang="en-US" sz="900">
                    <a:solidFill>
                      <a:schemeClr val="bg1"/>
                    </a:solidFill>
                    <a:cs typeface="Arial" panose="020B0604020202020204" pitchFamily="34" charset="0"/>
                  </a:rPr>
                  <a:t>Power outage </a:t>
                </a:r>
              </a:p>
            </p:txBody>
          </p:sp>
          <p:grpSp>
            <p:nvGrpSpPr>
              <p:cNvPr id="56" name="Group 24">
                <a:extLst>
                  <a:ext uri="{FF2B5EF4-FFF2-40B4-BE49-F238E27FC236}">
                    <a16:creationId xmlns:a16="http://schemas.microsoft.com/office/drawing/2014/main" id="{4F92AFDB-E3D5-4252-B5E8-DA7F4E6D8A7D}"/>
                  </a:ext>
                </a:extLst>
              </p:cNvPr>
              <p:cNvGrpSpPr>
                <a:grpSpLocks noChangeAspect="1"/>
              </p:cNvGrpSpPr>
              <p:nvPr/>
            </p:nvGrpSpPr>
            <p:grpSpPr bwMode="auto">
              <a:xfrm>
                <a:off x="9078617" y="1966201"/>
                <a:ext cx="1005096" cy="799804"/>
                <a:chOff x="2639" y="860"/>
                <a:chExt cx="2776" cy="2209"/>
              </a:xfrm>
              <a:grpFill/>
            </p:grpSpPr>
            <p:sp>
              <p:nvSpPr>
                <p:cNvPr id="58" name="Freeform 27">
                  <a:extLst>
                    <a:ext uri="{FF2B5EF4-FFF2-40B4-BE49-F238E27FC236}">
                      <a16:creationId xmlns:a16="http://schemas.microsoft.com/office/drawing/2014/main" id="{D5C7B967-F23A-4956-9E11-B39D4BFEE32B}"/>
                    </a:ext>
                  </a:extLst>
                </p:cNvPr>
                <p:cNvSpPr>
                  <a:spLocks/>
                </p:cNvSpPr>
                <p:nvPr/>
              </p:nvSpPr>
              <p:spPr bwMode="auto">
                <a:xfrm>
                  <a:off x="3340" y="860"/>
                  <a:ext cx="1022" cy="776"/>
                </a:xfrm>
                <a:custGeom>
                  <a:avLst/>
                  <a:gdLst>
                    <a:gd name="T0" fmla="*/ 338 w 2044"/>
                    <a:gd name="T1" fmla="*/ 0 h 1552"/>
                    <a:gd name="T2" fmla="*/ 382 w 2044"/>
                    <a:gd name="T3" fmla="*/ 3 h 1552"/>
                    <a:gd name="T4" fmla="*/ 424 w 2044"/>
                    <a:gd name="T5" fmla="*/ 17 h 1552"/>
                    <a:gd name="T6" fmla="*/ 466 w 2044"/>
                    <a:gd name="T7" fmla="*/ 38 h 1552"/>
                    <a:gd name="T8" fmla="*/ 1923 w 2044"/>
                    <a:gd name="T9" fmla="*/ 965 h 1552"/>
                    <a:gd name="T10" fmla="*/ 1960 w 2044"/>
                    <a:gd name="T11" fmla="*/ 994 h 1552"/>
                    <a:gd name="T12" fmla="*/ 1990 w 2044"/>
                    <a:gd name="T13" fmla="*/ 1026 h 1552"/>
                    <a:gd name="T14" fmla="*/ 2015 w 2044"/>
                    <a:gd name="T15" fmla="*/ 1065 h 1552"/>
                    <a:gd name="T16" fmla="*/ 2030 w 2044"/>
                    <a:gd name="T17" fmla="*/ 1105 h 1552"/>
                    <a:gd name="T18" fmla="*/ 2040 w 2044"/>
                    <a:gd name="T19" fmla="*/ 1149 h 1552"/>
                    <a:gd name="T20" fmla="*/ 2044 w 2044"/>
                    <a:gd name="T21" fmla="*/ 1193 h 1552"/>
                    <a:gd name="T22" fmla="*/ 2038 w 2044"/>
                    <a:gd name="T23" fmla="*/ 1237 h 1552"/>
                    <a:gd name="T24" fmla="*/ 2025 w 2044"/>
                    <a:gd name="T25" fmla="*/ 1279 h 1552"/>
                    <a:gd name="T26" fmla="*/ 2004 w 2044"/>
                    <a:gd name="T27" fmla="*/ 1321 h 1552"/>
                    <a:gd name="T28" fmla="*/ 1931 w 2044"/>
                    <a:gd name="T29" fmla="*/ 1434 h 1552"/>
                    <a:gd name="T30" fmla="*/ 1900 w 2044"/>
                    <a:gd name="T31" fmla="*/ 1472 h 1552"/>
                    <a:gd name="T32" fmla="*/ 1866 w 2044"/>
                    <a:gd name="T33" fmla="*/ 1504 h 1552"/>
                    <a:gd name="T34" fmla="*/ 1824 w 2044"/>
                    <a:gd name="T35" fmla="*/ 1527 h 1552"/>
                    <a:gd name="T36" fmla="*/ 1782 w 2044"/>
                    <a:gd name="T37" fmla="*/ 1545 h 1552"/>
                    <a:gd name="T38" fmla="*/ 1736 w 2044"/>
                    <a:gd name="T39" fmla="*/ 1552 h 1552"/>
                    <a:gd name="T40" fmla="*/ 1688 w 2044"/>
                    <a:gd name="T41" fmla="*/ 1552 h 1552"/>
                    <a:gd name="T42" fmla="*/ 1643 w 2044"/>
                    <a:gd name="T43" fmla="*/ 1543 h 1552"/>
                    <a:gd name="T44" fmla="*/ 1599 w 2044"/>
                    <a:gd name="T45" fmla="*/ 1525 h 1552"/>
                    <a:gd name="T46" fmla="*/ 100 w 2044"/>
                    <a:gd name="T47" fmla="*/ 571 h 1552"/>
                    <a:gd name="T48" fmla="*/ 63 w 2044"/>
                    <a:gd name="T49" fmla="*/ 539 h 1552"/>
                    <a:gd name="T50" fmla="*/ 37 w 2044"/>
                    <a:gd name="T51" fmla="*/ 501 h 1552"/>
                    <a:gd name="T52" fmla="*/ 16 w 2044"/>
                    <a:gd name="T53" fmla="*/ 458 h 1552"/>
                    <a:gd name="T54" fmla="*/ 4 w 2044"/>
                    <a:gd name="T55" fmla="*/ 414 h 1552"/>
                    <a:gd name="T56" fmla="*/ 0 w 2044"/>
                    <a:gd name="T57" fmla="*/ 367 h 1552"/>
                    <a:gd name="T58" fmla="*/ 4 w 2044"/>
                    <a:gd name="T59" fmla="*/ 321 h 1552"/>
                    <a:gd name="T60" fmla="*/ 17 w 2044"/>
                    <a:gd name="T61" fmla="*/ 275 h 1552"/>
                    <a:gd name="T62" fmla="*/ 40 w 2044"/>
                    <a:gd name="T63" fmla="*/ 231 h 1552"/>
                    <a:gd name="T64" fmla="*/ 111 w 2044"/>
                    <a:gd name="T65" fmla="*/ 118 h 1552"/>
                    <a:gd name="T66" fmla="*/ 140 w 2044"/>
                    <a:gd name="T67" fmla="*/ 82 h 1552"/>
                    <a:gd name="T68" fmla="*/ 174 w 2044"/>
                    <a:gd name="T69" fmla="*/ 51 h 1552"/>
                    <a:gd name="T70" fmla="*/ 210 w 2044"/>
                    <a:gd name="T71" fmla="*/ 26 h 1552"/>
                    <a:gd name="T72" fmla="*/ 250 w 2044"/>
                    <a:gd name="T73" fmla="*/ 11 h 1552"/>
                    <a:gd name="T74" fmla="*/ 294 w 2044"/>
                    <a:gd name="T75" fmla="*/ 1 h 1552"/>
                    <a:gd name="T76" fmla="*/ 338 w 2044"/>
                    <a:gd name="T77" fmla="*/ 0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44" h="1552">
                      <a:moveTo>
                        <a:pt x="338" y="0"/>
                      </a:moveTo>
                      <a:lnTo>
                        <a:pt x="382" y="3"/>
                      </a:lnTo>
                      <a:lnTo>
                        <a:pt x="424" y="17"/>
                      </a:lnTo>
                      <a:lnTo>
                        <a:pt x="466" y="38"/>
                      </a:lnTo>
                      <a:lnTo>
                        <a:pt x="1923" y="965"/>
                      </a:lnTo>
                      <a:lnTo>
                        <a:pt x="1960" y="994"/>
                      </a:lnTo>
                      <a:lnTo>
                        <a:pt x="1990" y="1026"/>
                      </a:lnTo>
                      <a:lnTo>
                        <a:pt x="2015" y="1065"/>
                      </a:lnTo>
                      <a:lnTo>
                        <a:pt x="2030" y="1105"/>
                      </a:lnTo>
                      <a:lnTo>
                        <a:pt x="2040" y="1149"/>
                      </a:lnTo>
                      <a:lnTo>
                        <a:pt x="2044" y="1193"/>
                      </a:lnTo>
                      <a:lnTo>
                        <a:pt x="2038" y="1237"/>
                      </a:lnTo>
                      <a:lnTo>
                        <a:pt x="2025" y="1279"/>
                      </a:lnTo>
                      <a:lnTo>
                        <a:pt x="2004" y="1321"/>
                      </a:lnTo>
                      <a:lnTo>
                        <a:pt x="1931" y="1434"/>
                      </a:lnTo>
                      <a:lnTo>
                        <a:pt x="1900" y="1472"/>
                      </a:lnTo>
                      <a:lnTo>
                        <a:pt x="1866" y="1504"/>
                      </a:lnTo>
                      <a:lnTo>
                        <a:pt x="1824" y="1527"/>
                      </a:lnTo>
                      <a:lnTo>
                        <a:pt x="1782" y="1545"/>
                      </a:lnTo>
                      <a:lnTo>
                        <a:pt x="1736" y="1552"/>
                      </a:lnTo>
                      <a:lnTo>
                        <a:pt x="1688" y="1552"/>
                      </a:lnTo>
                      <a:lnTo>
                        <a:pt x="1643" y="1543"/>
                      </a:lnTo>
                      <a:lnTo>
                        <a:pt x="1599" y="1525"/>
                      </a:lnTo>
                      <a:lnTo>
                        <a:pt x="100" y="571"/>
                      </a:lnTo>
                      <a:lnTo>
                        <a:pt x="63" y="539"/>
                      </a:lnTo>
                      <a:lnTo>
                        <a:pt x="37" y="501"/>
                      </a:lnTo>
                      <a:lnTo>
                        <a:pt x="16" y="458"/>
                      </a:lnTo>
                      <a:lnTo>
                        <a:pt x="4" y="414"/>
                      </a:lnTo>
                      <a:lnTo>
                        <a:pt x="0" y="367"/>
                      </a:lnTo>
                      <a:lnTo>
                        <a:pt x="4" y="321"/>
                      </a:lnTo>
                      <a:lnTo>
                        <a:pt x="17" y="275"/>
                      </a:lnTo>
                      <a:lnTo>
                        <a:pt x="40" y="231"/>
                      </a:lnTo>
                      <a:lnTo>
                        <a:pt x="111" y="118"/>
                      </a:lnTo>
                      <a:lnTo>
                        <a:pt x="140" y="82"/>
                      </a:lnTo>
                      <a:lnTo>
                        <a:pt x="174" y="51"/>
                      </a:lnTo>
                      <a:lnTo>
                        <a:pt x="210" y="26"/>
                      </a:lnTo>
                      <a:lnTo>
                        <a:pt x="250" y="11"/>
                      </a:lnTo>
                      <a:lnTo>
                        <a:pt x="294" y="1"/>
                      </a:lnTo>
                      <a:lnTo>
                        <a:pt x="33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9" name="Freeform 28">
                  <a:extLst>
                    <a:ext uri="{FF2B5EF4-FFF2-40B4-BE49-F238E27FC236}">
                      <a16:creationId xmlns:a16="http://schemas.microsoft.com/office/drawing/2014/main" id="{AAAB4544-2AAF-43CA-889F-75EB34D1EA5D}"/>
                    </a:ext>
                  </a:extLst>
                </p:cNvPr>
                <p:cNvSpPr>
                  <a:spLocks/>
                </p:cNvSpPr>
                <p:nvPr/>
              </p:nvSpPr>
              <p:spPr bwMode="auto">
                <a:xfrm>
                  <a:off x="2931" y="1255"/>
                  <a:ext cx="2484" cy="1814"/>
                </a:xfrm>
                <a:custGeom>
                  <a:avLst/>
                  <a:gdLst>
                    <a:gd name="T0" fmla="*/ 2278 w 4969"/>
                    <a:gd name="T1" fmla="*/ 954 h 3629"/>
                    <a:gd name="T2" fmla="*/ 2246 w 4969"/>
                    <a:gd name="T3" fmla="*/ 1587 h 3629"/>
                    <a:gd name="T4" fmla="*/ 2486 w 4969"/>
                    <a:gd name="T5" fmla="*/ 1595 h 3629"/>
                    <a:gd name="T6" fmla="*/ 2855 w 4969"/>
                    <a:gd name="T7" fmla="*/ 1794 h 3629"/>
                    <a:gd name="T8" fmla="*/ 3220 w 4969"/>
                    <a:gd name="T9" fmla="*/ 1996 h 3629"/>
                    <a:gd name="T10" fmla="*/ 3581 w 4969"/>
                    <a:gd name="T11" fmla="*/ 2205 h 3629"/>
                    <a:gd name="T12" fmla="*/ 3938 w 4969"/>
                    <a:gd name="T13" fmla="*/ 2421 h 3629"/>
                    <a:gd name="T14" fmla="*/ 4201 w 4969"/>
                    <a:gd name="T15" fmla="*/ 2589 h 3629"/>
                    <a:gd name="T16" fmla="*/ 4463 w 4969"/>
                    <a:gd name="T17" fmla="*/ 2763 h 3629"/>
                    <a:gd name="T18" fmla="*/ 4633 w 4969"/>
                    <a:gd name="T19" fmla="*/ 2884 h 3629"/>
                    <a:gd name="T20" fmla="*/ 4759 w 4969"/>
                    <a:gd name="T21" fmla="*/ 2975 h 3629"/>
                    <a:gd name="T22" fmla="*/ 4837 w 4969"/>
                    <a:gd name="T23" fmla="*/ 3046 h 3629"/>
                    <a:gd name="T24" fmla="*/ 4900 w 4969"/>
                    <a:gd name="T25" fmla="*/ 3142 h 3629"/>
                    <a:gd name="T26" fmla="*/ 4940 w 4969"/>
                    <a:gd name="T27" fmla="*/ 3241 h 3629"/>
                    <a:gd name="T28" fmla="*/ 4961 w 4969"/>
                    <a:gd name="T29" fmla="*/ 3339 h 3629"/>
                    <a:gd name="T30" fmla="*/ 4965 w 4969"/>
                    <a:gd name="T31" fmla="*/ 3381 h 3629"/>
                    <a:gd name="T32" fmla="*/ 4969 w 4969"/>
                    <a:gd name="T33" fmla="*/ 3425 h 3629"/>
                    <a:gd name="T34" fmla="*/ 4965 w 4969"/>
                    <a:gd name="T35" fmla="*/ 3524 h 3629"/>
                    <a:gd name="T36" fmla="*/ 4875 w 4969"/>
                    <a:gd name="T37" fmla="*/ 3570 h 3629"/>
                    <a:gd name="T38" fmla="*/ 4835 w 4969"/>
                    <a:gd name="T39" fmla="*/ 3587 h 3629"/>
                    <a:gd name="T40" fmla="*/ 4795 w 4969"/>
                    <a:gd name="T41" fmla="*/ 3599 h 3629"/>
                    <a:gd name="T42" fmla="*/ 4698 w 4969"/>
                    <a:gd name="T43" fmla="*/ 3622 h 3629"/>
                    <a:gd name="T44" fmla="*/ 4591 w 4969"/>
                    <a:gd name="T45" fmla="*/ 3629 h 3629"/>
                    <a:gd name="T46" fmla="*/ 4478 w 4969"/>
                    <a:gd name="T47" fmla="*/ 3612 h 3629"/>
                    <a:gd name="T48" fmla="*/ 4381 w 4969"/>
                    <a:gd name="T49" fmla="*/ 3570 h 3629"/>
                    <a:gd name="T50" fmla="*/ 4243 w 4969"/>
                    <a:gd name="T51" fmla="*/ 3496 h 3629"/>
                    <a:gd name="T52" fmla="*/ 4062 w 4969"/>
                    <a:gd name="T53" fmla="*/ 3392 h 3629"/>
                    <a:gd name="T54" fmla="*/ 3795 w 4969"/>
                    <a:gd name="T55" fmla="*/ 3232 h 3629"/>
                    <a:gd name="T56" fmla="*/ 3531 w 4969"/>
                    <a:gd name="T57" fmla="*/ 3063 h 3629"/>
                    <a:gd name="T58" fmla="*/ 3183 w 4969"/>
                    <a:gd name="T59" fmla="*/ 2832 h 3629"/>
                    <a:gd name="T60" fmla="*/ 2842 w 4969"/>
                    <a:gd name="T61" fmla="*/ 2593 h 3629"/>
                    <a:gd name="T62" fmla="*/ 2504 w 4969"/>
                    <a:gd name="T63" fmla="*/ 2348 h 3629"/>
                    <a:gd name="T64" fmla="*/ 2168 w 4969"/>
                    <a:gd name="T65" fmla="*/ 2100 h 3629"/>
                    <a:gd name="T66" fmla="*/ 2059 w 4969"/>
                    <a:gd name="T67" fmla="*/ 1884 h 3629"/>
                    <a:gd name="T68" fmla="*/ 1499 w 4969"/>
                    <a:gd name="T69" fmla="*/ 2184 h 3629"/>
                    <a:gd name="T70" fmla="*/ 779 w 4969"/>
                    <a:gd name="T71" fmla="*/ 0 h 3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69" h="3629">
                      <a:moveTo>
                        <a:pt x="779" y="0"/>
                      </a:moveTo>
                      <a:lnTo>
                        <a:pt x="2278" y="954"/>
                      </a:lnTo>
                      <a:lnTo>
                        <a:pt x="1961" y="1453"/>
                      </a:lnTo>
                      <a:lnTo>
                        <a:pt x="2246" y="1587"/>
                      </a:lnTo>
                      <a:lnTo>
                        <a:pt x="2301" y="1499"/>
                      </a:lnTo>
                      <a:lnTo>
                        <a:pt x="2486" y="1595"/>
                      </a:lnTo>
                      <a:lnTo>
                        <a:pt x="2672" y="1694"/>
                      </a:lnTo>
                      <a:lnTo>
                        <a:pt x="2855" y="1794"/>
                      </a:lnTo>
                      <a:lnTo>
                        <a:pt x="3038" y="1895"/>
                      </a:lnTo>
                      <a:lnTo>
                        <a:pt x="3220" y="1996"/>
                      </a:lnTo>
                      <a:lnTo>
                        <a:pt x="3401" y="2100"/>
                      </a:lnTo>
                      <a:lnTo>
                        <a:pt x="3581" y="2205"/>
                      </a:lnTo>
                      <a:lnTo>
                        <a:pt x="3760" y="2312"/>
                      </a:lnTo>
                      <a:lnTo>
                        <a:pt x="3938" y="2421"/>
                      </a:lnTo>
                      <a:lnTo>
                        <a:pt x="4113" y="2532"/>
                      </a:lnTo>
                      <a:lnTo>
                        <a:pt x="4201" y="2589"/>
                      </a:lnTo>
                      <a:lnTo>
                        <a:pt x="4289" y="2647"/>
                      </a:lnTo>
                      <a:lnTo>
                        <a:pt x="4463" y="2763"/>
                      </a:lnTo>
                      <a:lnTo>
                        <a:pt x="4547" y="2822"/>
                      </a:lnTo>
                      <a:lnTo>
                        <a:pt x="4633" y="2884"/>
                      </a:lnTo>
                      <a:lnTo>
                        <a:pt x="4717" y="2945"/>
                      </a:lnTo>
                      <a:lnTo>
                        <a:pt x="4759" y="2975"/>
                      </a:lnTo>
                      <a:lnTo>
                        <a:pt x="4801" y="3008"/>
                      </a:lnTo>
                      <a:lnTo>
                        <a:pt x="4837" y="3046"/>
                      </a:lnTo>
                      <a:lnTo>
                        <a:pt x="4872" y="3090"/>
                      </a:lnTo>
                      <a:lnTo>
                        <a:pt x="4900" y="3142"/>
                      </a:lnTo>
                      <a:lnTo>
                        <a:pt x="4927" y="3199"/>
                      </a:lnTo>
                      <a:lnTo>
                        <a:pt x="4940" y="3241"/>
                      </a:lnTo>
                      <a:lnTo>
                        <a:pt x="4952" y="3287"/>
                      </a:lnTo>
                      <a:lnTo>
                        <a:pt x="4961" y="3339"/>
                      </a:lnTo>
                      <a:lnTo>
                        <a:pt x="4963" y="3360"/>
                      </a:lnTo>
                      <a:lnTo>
                        <a:pt x="4965" y="3381"/>
                      </a:lnTo>
                      <a:lnTo>
                        <a:pt x="4967" y="3402"/>
                      </a:lnTo>
                      <a:lnTo>
                        <a:pt x="4969" y="3425"/>
                      </a:lnTo>
                      <a:lnTo>
                        <a:pt x="4969" y="3473"/>
                      </a:lnTo>
                      <a:lnTo>
                        <a:pt x="4965" y="3524"/>
                      </a:lnTo>
                      <a:lnTo>
                        <a:pt x="4919" y="3551"/>
                      </a:lnTo>
                      <a:lnTo>
                        <a:pt x="4875" y="3570"/>
                      </a:lnTo>
                      <a:lnTo>
                        <a:pt x="4854" y="3580"/>
                      </a:lnTo>
                      <a:lnTo>
                        <a:pt x="4835" y="3587"/>
                      </a:lnTo>
                      <a:lnTo>
                        <a:pt x="4814" y="3593"/>
                      </a:lnTo>
                      <a:lnTo>
                        <a:pt x="4795" y="3599"/>
                      </a:lnTo>
                      <a:lnTo>
                        <a:pt x="4746" y="3614"/>
                      </a:lnTo>
                      <a:lnTo>
                        <a:pt x="4698" y="3622"/>
                      </a:lnTo>
                      <a:lnTo>
                        <a:pt x="4654" y="3627"/>
                      </a:lnTo>
                      <a:lnTo>
                        <a:pt x="4591" y="3629"/>
                      </a:lnTo>
                      <a:lnTo>
                        <a:pt x="4534" y="3624"/>
                      </a:lnTo>
                      <a:lnTo>
                        <a:pt x="4478" y="3612"/>
                      </a:lnTo>
                      <a:lnTo>
                        <a:pt x="4429" y="3595"/>
                      </a:lnTo>
                      <a:lnTo>
                        <a:pt x="4381" y="3570"/>
                      </a:lnTo>
                      <a:lnTo>
                        <a:pt x="4335" y="3547"/>
                      </a:lnTo>
                      <a:lnTo>
                        <a:pt x="4243" y="3496"/>
                      </a:lnTo>
                      <a:lnTo>
                        <a:pt x="4154" y="3444"/>
                      </a:lnTo>
                      <a:lnTo>
                        <a:pt x="4062" y="3392"/>
                      </a:lnTo>
                      <a:lnTo>
                        <a:pt x="3884" y="3285"/>
                      </a:lnTo>
                      <a:lnTo>
                        <a:pt x="3795" y="3232"/>
                      </a:lnTo>
                      <a:lnTo>
                        <a:pt x="3707" y="3176"/>
                      </a:lnTo>
                      <a:lnTo>
                        <a:pt x="3531" y="3063"/>
                      </a:lnTo>
                      <a:lnTo>
                        <a:pt x="3357" y="2949"/>
                      </a:lnTo>
                      <a:lnTo>
                        <a:pt x="3183" y="2832"/>
                      </a:lnTo>
                      <a:lnTo>
                        <a:pt x="3013" y="2714"/>
                      </a:lnTo>
                      <a:lnTo>
                        <a:pt x="2842" y="2593"/>
                      </a:lnTo>
                      <a:lnTo>
                        <a:pt x="2672" y="2473"/>
                      </a:lnTo>
                      <a:lnTo>
                        <a:pt x="2504" y="2348"/>
                      </a:lnTo>
                      <a:lnTo>
                        <a:pt x="2336" y="2226"/>
                      </a:lnTo>
                      <a:lnTo>
                        <a:pt x="2168" y="2100"/>
                      </a:lnTo>
                      <a:lnTo>
                        <a:pt x="2001" y="1972"/>
                      </a:lnTo>
                      <a:lnTo>
                        <a:pt x="2059" y="1884"/>
                      </a:lnTo>
                      <a:lnTo>
                        <a:pt x="1816" y="1683"/>
                      </a:lnTo>
                      <a:lnTo>
                        <a:pt x="1499" y="2184"/>
                      </a:lnTo>
                      <a:lnTo>
                        <a:pt x="0" y="1230"/>
                      </a:lnTo>
                      <a:lnTo>
                        <a:pt x="77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0" name="Freeform 29">
                  <a:extLst>
                    <a:ext uri="{FF2B5EF4-FFF2-40B4-BE49-F238E27FC236}">
                      <a16:creationId xmlns:a16="http://schemas.microsoft.com/office/drawing/2014/main" id="{B17EFF7E-98AC-4786-97F8-29EA8FF74E63}"/>
                    </a:ext>
                  </a:extLst>
                </p:cNvPr>
                <p:cNvSpPr>
                  <a:spLocks/>
                </p:cNvSpPr>
                <p:nvPr/>
              </p:nvSpPr>
              <p:spPr bwMode="auto">
                <a:xfrm>
                  <a:off x="2639" y="1965"/>
                  <a:ext cx="1021" cy="776"/>
                </a:xfrm>
                <a:custGeom>
                  <a:avLst/>
                  <a:gdLst>
                    <a:gd name="T0" fmla="*/ 305 w 2041"/>
                    <a:gd name="T1" fmla="*/ 0 h 1553"/>
                    <a:gd name="T2" fmla="*/ 353 w 2041"/>
                    <a:gd name="T3" fmla="*/ 0 h 1553"/>
                    <a:gd name="T4" fmla="*/ 399 w 2041"/>
                    <a:gd name="T5" fmla="*/ 9 h 1553"/>
                    <a:gd name="T6" fmla="*/ 445 w 2041"/>
                    <a:gd name="T7" fmla="*/ 27 h 1553"/>
                    <a:gd name="T8" fmla="*/ 1944 w 2041"/>
                    <a:gd name="T9" fmla="*/ 981 h 1553"/>
                    <a:gd name="T10" fmla="*/ 1978 w 2041"/>
                    <a:gd name="T11" fmla="*/ 1013 h 1553"/>
                    <a:gd name="T12" fmla="*/ 2005 w 2041"/>
                    <a:gd name="T13" fmla="*/ 1052 h 1553"/>
                    <a:gd name="T14" fmla="*/ 2026 w 2041"/>
                    <a:gd name="T15" fmla="*/ 1094 h 1553"/>
                    <a:gd name="T16" fmla="*/ 2037 w 2041"/>
                    <a:gd name="T17" fmla="*/ 1138 h 1553"/>
                    <a:gd name="T18" fmla="*/ 2041 w 2041"/>
                    <a:gd name="T19" fmla="*/ 1185 h 1553"/>
                    <a:gd name="T20" fmla="*/ 2037 w 2041"/>
                    <a:gd name="T21" fmla="*/ 1231 h 1553"/>
                    <a:gd name="T22" fmla="*/ 2024 w 2041"/>
                    <a:gd name="T23" fmla="*/ 1277 h 1553"/>
                    <a:gd name="T24" fmla="*/ 2001 w 2041"/>
                    <a:gd name="T25" fmla="*/ 1321 h 1553"/>
                    <a:gd name="T26" fmla="*/ 1930 w 2041"/>
                    <a:gd name="T27" fmla="*/ 1434 h 1553"/>
                    <a:gd name="T28" fmla="*/ 1902 w 2041"/>
                    <a:gd name="T29" fmla="*/ 1470 h 1553"/>
                    <a:gd name="T30" fmla="*/ 1869 w 2041"/>
                    <a:gd name="T31" fmla="*/ 1501 h 1553"/>
                    <a:gd name="T32" fmla="*/ 1831 w 2041"/>
                    <a:gd name="T33" fmla="*/ 1526 h 1553"/>
                    <a:gd name="T34" fmla="*/ 1791 w 2041"/>
                    <a:gd name="T35" fmla="*/ 1541 h 1553"/>
                    <a:gd name="T36" fmla="*/ 1747 w 2041"/>
                    <a:gd name="T37" fmla="*/ 1551 h 1553"/>
                    <a:gd name="T38" fmla="*/ 1703 w 2041"/>
                    <a:gd name="T39" fmla="*/ 1553 h 1553"/>
                    <a:gd name="T40" fmla="*/ 1659 w 2041"/>
                    <a:gd name="T41" fmla="*/ 1549 h 1553"/>
                    <a:gd name="T42" fmla="*/ 1617 w 2041"/>
                    <a:gd name="T43" fmla="*/ 1535 h 1553"/>
                    <a:gd name="T44" fmla="*/ 1575 w 2041"/>
                    <a:gd name="T45" fmla="*/ 1514 h 1553"/>
                    <a:gd name="T46" fmla="*/ 118 w 2041"/>
                    <a:gd name="T47" fmla="*/ 587 h 1553"/>
                    <a:gd name="T48" fmla="*/ 82 w 2041"/>
                    <a:gd name="T49" fmla="*/ 558 h 1553"/>
                    <a:gd name="T50" fmla="*/ 51 w 2041"/>
                    <a:gd name="T51" fmla="*/ 526 h 1553"/>
                    <a:gd name="T52" fmla="*/ 28 w 2041"/>
                    <a:gd name="T53" fmla="*/ 488 h 1553"/>
                    <a:gd name="T54" fmla="*/ 11 w 2041"/>
                    <a:gd name="T55" fmla="*/ 447 h 1553"/>
                    <a:gd name="T56" fmla="*/ 2 w 2041"/>
                    <a:gd name="T57" fmla="*/ 403 h 1553"/>
                    <a:gd name="T58" fmla="*/ 0 w 2041"/>
                    <a:gd name="T59" fmla="*/ 359 h 1553"/>
                    <a:gd name="T60" fmla="*/ 3 w 2041"/>
                    <a:gd name="T61" fmla="*/ 315 h 1553"/>
                    <a:gd name="T62" fmla="*/ 17 w 2041"/>
                    <a:gd name="T63" fmla="*/ 273 h 1553"/>
                    <a:gd name="T64" fmla="*/ 40 w 2041"/>
                    <a:gd name="T65" fmla="*/ 231 h 1553"/>
                    <a:gd name="T66" fmla="*/ 110 w 2041"/>
                    <a:gd name="T67" fmla="*/ 118 h 1553"/>
                    <a:gd name="T68" fmla="*/ 141 w 2041"/>
                    <a:gd name="T69" fmla="*/ 80 h 1553"/>
                    <a:gd name="T70" fmla="*/ 177 w 2041"/>
                    <a:gd name="T71" fmla="*/ 48 h 1553"/>
                    <a:gd name="T72" fmla="*/ 217 w 2041"/>
                    <a:gd name="T73" fmla="*/ 25 h 1553"/>
                    <a:gd name="T74" fmla="*/ 261 w 2041"/>
                    <a:gd name="T75" fmla="*/ 8 h 1553"/>
                    <a:gd name="T76" fmla="*/ 305 w 2041"/>
                    <a:gd name="T77" fmla="*/ 0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41" h="1553">
                      <a:moveTo>
                        <a:pt x="305" y="0"/>
                      </a:moveTo>
                      <a:lnTo>
                        <a:pt x="353" y="0"/>
                      </a:lnTo>
                      <a:lnTo>
                        <a:pt x="399" y="9"/>
                      </a:lnTo>
                      <a:lnTo>
                        <a:pt x="445" y="27"/>
                      </a:lnTo>
                      <a:lnTo>
                        <a:pt x="1944" y="981"/>
                      </a:lnTo>
                      <a:lnTo>
                        <a:pt x="1978" y="1013"/>
                      </a:lnTo>
                      <a:lnTo>
                        <a:pt x="2005" y="1052"/>
                      </a:lnTo>
                      <a:lnTo>
                        <a:pt x="2026" y="1094"/>
                      </a:lnTo>
                      <a:lnTo>
                        <a:pt x="2037" y="1138"/>
                      </a:lnTo>
                      <a:lnTo>
                        <a:pt x="2041" y="1185"/>
                      </a:lnTo>
                      <a:lnTo>
                        <a:pt x="2037" y="1231"/>
                      </a:lnTo>
                      <a:lnTo>
                        <a:pt x="2024" y="1277"/>
                      </a:lnTo>
                      <a:lnTo>
                        <a:pt x="2001" y="1321"/>
                      </a:lnTo>
                      <a:lnTo>
                        <a:pt x="1930" y="1434"/>
                      </a:lnTo>
                      <a:lnTo>
                        <a:pt x="1902" y="1470"/>
                      </a:lnTo>
                      <a:lnTo>
                        <a:pt x="1869" y="1501"/>
                      </a:lnTo>
                      <a:lnTo>
                        <a:pt x="1831" y="1526"/>
                      </a:lnTo>
                      <a:lnTo>
                        <a:pt x="1791" y="1541"/>
                      </a:lnTo>
                      <a:lnTo>
                        <a:pt x="1747" y="1551"/>
                      </a:lnTo>
                      <a:lnTo>
                        <a:pt x="1703" y="1553"/>
                      </a:lnTo>
                      <a:lnTo>
                        <a:pt x="1659" y="1549"/>
                      </a:lnTo>
                      <a:lnTo>
                        <a:pt x="1617" y="1535"/>
                      </a:lnTo>
                      <a:lnTo>
                        <a:pt x="1575" y="1514"/>
                      </a:lnTo>
                      <a:lnTo>
                        <a:pt x="118" y="587"/>
                      </a:lnTo>
                      <a:lnTo>
                        <a:pt x="82" y="558"/>
                      </a:lnTo>
                      <a:lnTo>
                        <a:pt x="51" y="526"/>
                      </a:lnTo>
                      <a:lnTo>
                        <a:pt x="28" y="488"/>
                      </a:lnTo>
                      <a:lnTo>
                        <a:pt x="11" y="447"/>
                      </a:lnTo>
                      <a:lnTo>
                        <a:pt x="2" y="403"/>
                      </a:lnTo>
                      <a:lnTo>
                        <a:pt x="0" y="359"/>
                      </a:lnTo>
                      <a:lnTo>
                        <a:pt x="3" y="315"/>
                      </a:lnTo>
                      <a:lnTo>
                        <a:pt x="17" y="273"/>
                      </a:lnTo>
                      <a:lnTo>
                        <a:pt x="40" y="231"/>
                      </a:lnTo>
                      <a:lnTo>
                        <a:pt x="110" y="118"/>
                      </a:lnTo>
                      <a:lnTo>
                        <a:pt x="141" y="80"/>
                      </a:lnTo>
                      <a:lnTo>
                        <a:pt x="177" y="48"/>
                      </a:lnTo>
                      <a:lnTo>
                        <a:pt x="217" y="25"/>
                      </a:lnTo>
                      <a:lnTo>
                        <a:pt x="261" y="8"/>
                      </a:lnTo>
                      <a:lnTo>
                        <a:pt x="30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pic>
          <p:nvPicPr>
            <p:cNvPr id="64" name="Picture 63">
              <a:extLst>
                <a:ext uri="{FF2B5EF4-FFF2-40B4-BE49-F238E27FC236}">
                  <a16:creationId xmlns:a16="http://schemas.microsoft.com/office/drawing/2014/main" id="{7A4FCA23-CC04-492B-9A31-0661705B0807}"/>
                </a:ext>
              </a:extLst>
            </p:cNvPr>
            <p:cNvPicPr>
              <a:picLocks noChangeAspect="1"/>
            </p:cNvPicPr>
            <p:nvPr/>
          </p:nvPicPr>
          <p:blipFill>
            <a:blip r:embed="R6111b943e4b44455">
              <a:biLevel thresh="25000"/>
            </a:blip>
            <a:stretch>
              <a:fillRect/>
            </a:stretch>
          </p:blipFill>
          <p:spPr>
            <a:xfrm>
              <a:off x="1693793" y="2619866"/>
              <a:ext cx="774753" cy="774753"/>
            </a:xfrm>
            <a:prstGeom prst="rect">
              <a:avLst/>
            </a:prstGeom>
          </p:spPr>
        </p:pic>
        <p:pic>
          <p:nvPicPr>
            <p:cNvPr id="65" name="Picture 64">
              <a:extLst>
                <a:ext uri="{FF2B5EF4-FFF2-40B4-BE49-F238E27FC236}">
                  <a16:creationId xmlns:a16="http://schemas.microsoft.com/office/drawing/2014/main" id="{457A1B12-659B-4DBE-8707-0642B17EBB8A}"/>
                </a:ext>
              </a:extLst>
            </p:cNvPr>
            <p:cNvPicPr>
              <a:picLocks noChangeAspect="1"/>
            </p:cNvPicPr>
            <p:nvPr/>
          </p:nvPicPr>
          <p:blipFill>
            <a:blip r:embed="Red5662084674448f">
              <a:biLevel thresh="25000"/>
            </a:blip>
            <a:stretch>
              <a:fillRect/>
            </a:stretch>
          </p:blipFill>
          <p:spPr>
            <a:xfrm>
              <a:off x="4138366" y="1813791"/>
              <a:ext cx="931410" cy="931410"/>
            </a:xfrm>
            <a:prstGeom prst="rect">
              <a:avLst/>
            </a:prstGeom>
          </p:spPr>
        </p:pic>
        <p:pic>
          <p:nvPicPr>
            <p:cNvPr id="66" name="Picture 65">
              <a:extLst>
                <a:ext uri="{FF2B5EF4-FFF2-40B4-BE49-F238E27FC236}">
                  <a16:creationId xmlns:a16="http://schemas.microsoft.com/office/drawing/2014/main" id="{09CD5960-7BFA-4E25-87C8-7FFE81F6720B}"/>
                </a:ext>
              </a:extLst>
            </p:cNvPr>
            <p:cNvPicPr>
              <a:picLocks noChangeAspect="1"/>
            </p:cNvPicPr>
            <p:nvPr/>
          </p:nvPicPr>
          <p:blipFill>
            <a:blip r:embed="R3ecb5f4386704ed8">
              <a:alphaModFix/>
              <a:biLevel thresh="25000"/>
              <a:extLst>
                <a:ext uri="{BEBA8EAE-BF5A-486C-A8C5-ECC9F3942E4B}">
                  <a14:imgProps xmlns:a14="http://schemas.microsoft.com/office/drawing/2010/main">
                    <a14:imgLayer r:embed="Rd8caceaff88e4fe5">
                      <a14:imgEffect>
                        <a14:brightnessContrast bright="40000" contrast="-40000"/>
                      </a14:imgEffect>
                    </a14:imgLayer>
                  </a14:imgProps>
                </a:ext>
              </a:extLst>
            </a:blip>
            <a:stretch>
              <a:fillRect/>
            </a:stretch>
          </p:blipFill>
          <p:spPr>
            <a:xfrm>
              <a:off x="6668313" y="2597372"/>
              <a:ext cx="793527" cy="793527"/>
            </a:xfrm>
            <a:prstGeom prst="rect">
              <a:avLst/>
            </a:prstGeom>
          </p:spPr>
        </p:pic>
        <p:pic>
          <p:nvPicPr>
            <p:cNvPr id="67" name="Picture 66">
              <a:extLst>
                <a:ext uri="{FF2B5EF4-FFF2-40B4-BE49-F238E27FC236}">
                  <a16:creationId xmlns:a16="http://schemas.microsoft.com/office/drawing/2014/main" id="{B8C71F43-7E64-4ED5-B797-E19037D60464}"/>
                </a:ext>
              </a:extLst>
            </p:cNvPr>
            <p:cNvPicPr>
              <a:picLocks noChangeAspect="1"/>
            </p:cNvPicPr>
            <p:nvPr/>
          </p:nvPicPr>
          <p:blipFill>
            <a:blip r:embed="Rb173572565724a07">
              <a:biLevel thresh="25000"/>
            </a:blip>
            <a:stretch>
              <a:fillRect/>
            </a:stretch>
          </p:blipFill>
          <p:spPr>
            <a:xfrm>
              <a:off x="9287160" y="1832806"/>
              <a:ext cx="823670" cy="823670"/>
            </a:xfrm>
            <a:prstGeom prst="rect">
              <a:avLst/>
            </a:prstGeom>
          </p:spPr>
        </p:pic>
      </p:grpSp>
      <p:grpSp>
        <p:nvGrpSpPr>
          <p:cNvPr id="74" name="Group 73">
            <a:extLst>
              <a:ext uri="{FF2B5EF4-FFF2-40B4-BE49-F238E27FC236}">
                <a16:creationId xmlns:a16="http://schemas.microsoft.com/office/drawing/2014/main" id="{0C1E1CE5-8634-471F-8B96-B45B26999B43}"/>
              </a:ext>
            </a:extLst>
          </p:cNvPr>
          <p:cNvGrpSpPr/>
          <p:nvPr/>
        </p:nvGrpSpPr>
        <p:grpSpPr>
          <a:xfrm>
            <a:off x="988736" y="1853917"/>
            <a:ext cx="7166530" cy="516457"/>
            <a:chOff x="1261058" y="1035721"/>
            <a:chExt cx="9555373" cy="688609"/>
          </a:xfrm>
        </p:grpSpPr>
        <p:sp>
          <p:nvSpPr>
            <p:cNvPr id="61" name="Freeform 6">
              <a:extLst>
                <a:ext uri="{FF2B5EF4-FFF2-40B4-BE49-F238E27FC236}">
                  <a16:creationId xmlns:a16="http://schemas.microsoft.com/office/drawing/2014/main" id="{A1C3B11E-69F6-4C63-A971-4C23C0BD027C}"/>
                </a:ext>
              </a:extLst>
            </p:cNvPr>
            <p:cNvSpPr>
              <a:spLocks/>
            </p:cNvSpPr>
            <p:nvPr/>
          </p:nvSpPr>
          <p:spPr bwMode="auto">
            <a:xfrm rot="11686778" flipV="1">
              <a:off x="3914323" y="1105229"/>
              <a:ext cx="815907" cy="582829"/>
            </a:xfrm>
            <a:custGeom>
              <a:avLst/>
              <a:gdLst>
                <a:gd name="T0" fmla="*/ 1454 w 3739"/>
                <a:gd name="T1" fmla="*/ 0 h 3120"/>
                <a:gd name="T2" fmla="*/ 1454 w 3739"/>
                <a:gd name="T3" fmla="*/ 832 h 3120"/>
                <a:gd name="T4" fmla="*/ 1584 w 3739"/>
                <a:gd name="T5" fmla="*/ 853 h 3120"/>
                <a:gd name="T6" fmla="*/ 1710 w 3739"/>
                <a:gd name="T7" fmla="*/ 878 h 3120"/>
                <a:gd name="T8" fmla="*/ 1831 w 3739"/>
                <a:gd name="T9" fmla="*/ 909 h 3120"/>
                <a:gd name="T10" fmla="*/ 1946 w 3739"/>
                <a:gd name="T11" fmla="*/ 943 h 3120"/>
                <a:gd name="T12" fmla="*/ 2060 w 3739"/>
                <a:gd name="T13" fmla="*/ 981 h 3120"/>
                <a:gd name="T14" fmla="*/ 2167 w 3739"/>
                <a:gd name="T15" fmla="*/ 1022 h 3120"/>
                <a:gd name="T16" fmla="*/ 2272 w 3739"/>
                <a:gd name="T17" fmla="*/ 1068 h 3120"/>
                <a:gd name="T18" fmla="*/ 2371 w 3739"/>
                <a:gd name="T19" fmla="*/ 1118 h 3120"/>
                <a:gd name="T20" fmla="*/ 2467 w 3739"/>
                <a:gd name="T21" fmla="*/ 1171 h 3120"/>
                <a:gd name="T22" fmla="*/ 2559 w 3739"/>
                <a:gd name="T23" fmla="*/ 1227 h 3120"/>
                <a:gd name="T24" fmla="*/ 2646 w 3739"/>
                <a:gd name="T25" fmla="*/ 1287 h 3120"/>
                <a:gd name="T26" fmla="*/ 2731 w 3739"/>
                <a:gd name="T27" fmla="*/ 1348 h 3120"/>
                <a:gd name="T28" fmla="*/ 2811 w 3739"/>
                <a:gd name="T29" fmla="*/ 1415 h 3120"/>
                <a:gd name="T30" fmla="*/ 2888 w 3739"/>
                <a:gd name="T31" fmla="*/ 1482 h 3120"/>
                <a:gd name="T32" fmla="*/ 2961 w 3739"/>
                <a:gd name="T33" fmla="*/ 1553 h 3120"/>
                <a:gd name="T34" fmla="*/ 3031 w 3739"/>
                <a:gd name="T35" fmla="*/ 1626 h 3120"/>
                <a:gd name="T36" fmla="*/ 3097 w 3739"/>
                <a:gd name="T37" fmla="*/ 1702 h 3120"/>
                <a:gd name="T38" fmla="*/ 3160 w 3739"/>
                <a:gd name="T39" fmla="*/ 1780 h 3120"/>
                <a:gd name="T40" fmla="*/ 3219 w 3739"/>
                <a:gd name="T41" fmla="*/ 1860 h 3120"/>
                <a:gd name="T42" fmla="*/ 3275 w 3739"/>
                <a:gd name="T43" fmla="*/ 1942 h 3120"/>
                <a:gd name="T44" fmla="*/ 3327 w 3739"/>
                <a:gd name="T45" fmla="*/ 2026 h 3120"/>
                <a:gd name="T46" fmla="*/ 3378 w 3739"/>
                <a:gd name="T47" fmla="*/ 2111 h 3120"/>
                <a:gd name="T48" fmla="*/ 3424 w 3739"/>
                <a:gd name="T49" fmla="*/ 2198 h 3120"/>
                <a:gd name="T50" fmla="*/ 3468 w 3739"/>
                <a:gd name="T51" fmla="*/ 2286 h 3120"/>
                <a:gd name="T52" fmla="*/ 3509 w 3739"/>
                <a:gd name="T53" fmla="*/ 2375 h 3120"/>
                <a:gd name="T54" fmla="*/ 3547 w 3739"/>
                <a:gd name="T55" fmla="*/ 2466 h 3120"/>
                <a:gd name="T56" fmla="*/ 3582 w 3739"/>
                <a:gd name="T57" fmla="*/ 2557 h 3120"/>
                <a:gd name="T58" fmla="*/ 3614 w 3739"/>
                <a:gd name="T59" fmla="*/ 2650 h 3120"/>
                <a:gd name="T60" fmla="*/ 3645 w 3739"/>
                <a:gd name="T61" fmla="*/ 2743 h 3120"/>
                <a:gd name="T62" fmla="*/ 3672 w 3739"/>
                <a:gd name="T63" fmla="*/ 2838 h 3120"/>
                <a:gd name="T64" fmla="*/ 3697 w 3739"/>
                <a:gd name="T65" fmla="*/ 2931 h 3120"/>
                <a:gd name="T66" fmla="*/ 3719 w 3739"/>
                <a:gd name="T67" fmla="*/ 3025 h 3120"/>
                <a:gd name="T68" fmla="*/ 3739 w 3739"/>
                <a:gd name="T69" fmla="*/ 3120 h 3120"/>
                <a:gd name="T70" fmla="*/ 3664 w 3739"/>
                <a:gd name="T71" fmla="*/ 3018 h 3120"/>
                <a:gd name="T72" fmla="*/ 3585 w 3739"/>
                <a:gd name="T73" fmla="*/ 2923 h 3120"/>
                <a:gd name="T74" fmla="*/ 3503 w 3739"/>
                <a:gd name="T75" fmla="*/ 2832 h 3120"/>
                <a:gd name="T76" fmla="*/ 3418 w 3739"/>
                <a:gd name="T77" fmla="*/ 2747 h 3120"/>
                <a:gd name="T78" fmla="*/ 3331 w 3739"/>
                <a:gd name="T79" fmla="*/ 2666 h 3120"/>
                <a:gd name="T80" fmla="*/ 3240 w 3739"/>
                <a:gd name="T81" fmla="*/ 2592 h 3120"/>
                <a:gd name="T82" fmla="*/ 3147 w 3739"/>
                <a:gd name="T83" fmla="*/ 2522 h 3120"/>
                <a:gd name="T84" fmla="*/ 3049 w 3739"/>
                <a:gd name="T85" fmla="*/ 2457 h 3120"/>
                <a:gd name="T86" fmla="*/ 2948 w 3739"/>
                <a:gd name="T87" fmla="*/ 2397 h 3120"/>
                <a:gd name="T88" fmla="*/ 2845 w 3739"/>
                <a:gd name="T89" fmla="*/ 2342 h 3120"/>
                <a:gd name="T90" fmla="*/ 2737 w 3739"/>
                <a:gd name="T91" fmla="*/ 2293 h 3120"/>
                <a:gd name="T92" fmla="*/ 2626 w 3739"/>
                <a:gd name="T93" fmla="*/ 2248 h 3120"/>
                <a:gd name="T94" fmla="*/ 2512 w 3739"/>
                <a:gd name="T95" fmla="*/ 2208 h 3120"/>
                <a:gd name="T96" fmla="*/ 2392 w 3739"/>
                <a:gd name="T97" fmla="*/ 2172 h 3120"/>
                <a:gd name="T98" fmla="*/ 2271 w 3739"/>
                <a:gd name="T99" fmla="*/ 2143 h 3120"/>
                <a:gd name="T100" fmla="*/ 2145 w 3739"/>
                <a:gd name="T101" fmla="*/ 2117 h 3120"/>
                <a:gd name="T102" fmla="*/ 2015 w 3739"/>
                <a:gd name="T103" fmla="*/ 2097 h 3120"/>
                <a:gd name="T104" fmla="*/ 1881 w 3739"/>
                <a:gd name="T105" fmla="*/ 2080 h 3120"/>
                <a:gd name="T106" fmla="*/ 1743 w 3739"/>
                <a:gd name="T107" fmla="*/ 2069 h 3120"/>
                <a:gd name="T108" fmla="*/ 1600 w 3739"/>
                <a:gd name="T109" fmla="*/ 2062 h 3120"/>
                <a:gd name="T110" fmla="*/ 1454 w 3739"/>
                <a:gd name="T111" fmla="*/ 2060 h 3120"/>
                <a:gd name="T112" fmla="*/ 1454 w 3739"/>
                <a:gd name="T113" fmla="*/ 2912 h 3120"/>
                <a:gd name="T114" fmla="*/ 0 w 3739"/>
                <a:gd name="T115" fmla="*/ 1456 h 3120"/>
                <a:gd name="T116" fmla="*/ 1454 w 3739"/>
                <a:gd name="T117" fmla="*/ 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39" h="3120">
                  <a:moveTo>
                    <a:pt x="1454" y="0"/>
                  </a:moveTo>
                  <a:lnTo>
                    <a:pt x="1454" y="832"/>
                  </a:lnTo>
                  <a:lnTo>
                    <a:pt x="1584" y="853"/>
                  </a:lnTo>
                  <a:lnTo>
                    <a:pt x="1710" y="878"/>
                  </a:lnTo>
                  <a:lnTo>
                    <a:pt x="1831" y="909"/>
                  </a:lnTo>
                  <a:lnTo>
                    <a:pt x="1946" y="943"/>
                  </a:lnTo>
                  <a:lnTo>
                    <a:pt x="2060" y="981"/>
                  </a:lnTo>
                  <a:lnTo>
                    <a:pt x="2167" y="1022"/>
                  </a:lnTo>
                  <a:lnTo>
                    <a:pt x="2272" y="1068"/>
                  </a:lnTo>
                  <a:lnTo>
                    <a:pt x="2371" y="1118"/>
                  </a:lnTo>
                  <a:lnTo>
                    <a:pt x="2467" y="1171"/>
                  </a:lnTo>
                  <a:lnTo>
                    <a:pt x="2559" y="1227"/>
                  </a:lnTo>
                  <a:lnTo>
                    <a:pt x="2646" y="1287"/>
                  </a:lnTo>
                  <a:lnTo>
                    <a:pt x="2731" y="1348"/>
                  </a:lnTo>
                  <a:lnTo>
                    <a:pt x="2811" y="1415"/>
                  </a:lnTo>
                  <a:lnTo>
                    <a:pt x="2888" y="1482"/>
                  </a:lnTo>
                  <a:lnTo>
                    <a:pt x="2961" y="1553"/>
                  </a:lnTo>
                  <a:lnTo>
                    <a:pt x="3031" y="1626"/>
                  </a:lnTo>
                  <a:lnTo>
                    <a:pt x="3097" y="1702"/>
                  </a:lnTo>
                  <a:lnTo>
                    <a:pt x="3160" y="1780"/>
                  </a:lnTo>
                  <a:lnTo>
                    <a:pt x="3219" y="1860"/>
                  </a:lnTo>
                  <a:lnTo>
                    <a:pt x="3275" y="1942"/>
                  </a:lnTo>
                  <a:lnTo>
                    <a:pt x="3327" y="2026"/>
                  </a:lnTo>
                  <a:lnTo>
                    <a:pt x="3378" y="2111"/>
                  </a:lnTo>
                  <a:lnTo>
                    <a:pt x="3424" y="2198"/>
                  </a:lnTo>
                  <a:lnTo>
                    <a:pt x="3468" y="2286"/>
                  </a:lnTo>
                  <a:lnTo>
                    <a:pt x="3509" y="2375"/>
                  </a:lnTo>
                  <a:lnTo>
                    <a:pt x="3547" y="2466"/>
                  </a:lnTo>
                  <a:lnTo>
                    <a:pt x="3582" y="2557"/>
                  </a:lnTo>
                  <a:lnTo>
                    <a:pt x="3614" y="2650"/>
                  </a:lnTo>
                  <a:lnTo>
                    <a:pt x="3645" y="2743"/>
                  </a:lnTo>
                  <a:lnTo>
                    <a:pt x="3672" y="2838"/>
                  </a:lnTo>
                  <a:lnTo>
                    <a:pt x="3697" y="2931"/>
                  </a:lnTo>
                  <a:lnTo>
                    <a:pt x="3719" y="3025"/>
                  </a:lnTo>
                  <a:lnTo>
                    <a:pt x="3739" y="3120"/>
                  </a:lnTo>
                  <a:lnTo>
                    <a:pt x="3664" y="3018"/>
                  </a:lnTo>
                  <a:lnTo>
                    <a:pt x="3585" y="2923"/>
                  </a:lnTo>
                  <a:lnTo>
                    <a:pt x="3503" y="2832"/>
                  </a:lnTo>
                  <a:lnTo>
                    <a:pt x="3418" y="2747"/>
                  </a:lnTo>
                  <a:lnTo>
                    <a:pt x="3331" y="2666"/>
                  </a:lnTo>
                  <a:lnTo>
                    <a:pt x="3240" y="2592"/>
                  </a:lnTo>
                  <a:lnTo>
                    <a:pt x="3147" y="2522"/>
                  </a:lnTo>
                  <a:lnTo>
                    <a:pt x="3049" y="2457"/>
                  </a:lnTo>
                  <a:lnTo>
                    <a:pt x="2948" y="2397"/>
                  </a:lnTo>
                  <a:lnTo>
                    <a:pt x="2845" y="2342"/>
                  </a:lnTo>
                  <a:lnTo>
                    <a:pt x="2737" y="2293"/>
                  </a:lnTo>
                  <a:lnTo>
                    <a:pt x="2626" y="2248"/>
                  </a:lnTo>
                  <a:lnTo>
                    <a:pt x="2512" y="2208"/>
                  </a:lnTo>
                  <a:lnTo>
                    <a:pt x="2392" y="2172"/>
                  </a:lnTo>
                  <a:lnTo>
                    <a:pt x="2271" y="2143"/>
                  </a:lnTo>
                  <a:lnTo>
                    <a:pt x="2145" y="2117"/>
                  </a:lnTo>
                  <a:lnTo>
                    <a:pt x="2015" y="2097"/>
                  </a:lnTo>
                  <a:lnTo>
                    <a:pt x="1881" y="2080"/>
                  </a:lnTo>
                  <a:lnTo>
                    <a:pt x="1743" y="2069"/>
                  </a:lnTo>
                  <a:lnTo>
                    <a:pt x="1600" y="2062"/>
                  </a:lnTo>
                  <a:lnTo>
                    <a:pt x="1454" y="2060"/>
                  </a:lnTo>
                  <a:lnTo>
                    <a:pt x="1454" y="2912"/>
                  </a:lnTo>
                  <a:lnTo>
                    <a:pt x="0" y="1456"/>
                  </a:lnTo>
                  <a:lnTo>
                    <a:pt x="1454" y="0"/>
                  </a:lnTo>
                  <a:close/>
                </a:path>
              </a:pathLst>
            </a:custGeom>
            <a:solidFill>
              <a:schemeClr val="tx1">
                <a:lumMod val="65000"/>
                <a:lumOff val="3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3" name="Freeform 6">
              <a:extLst>
                <a:ext uri="{FF2B5EF4-FFF2-40B4-BE49-F238E27FC236}">
                  <a16:creationId xmlns:a16="http://schemas.microsoft.com/office/drawing/2014/main" id="{95DB5BE7-2B16-41E5-B44A-CFFFFF94CC86}"/>
                </a:ext>
              </a:extLst>
            </p:cNvPr>
            <p:cNvSpPr>
              <a:spLocks/>
            </p:cNvSpPr>
            <p:nvPr/>
          </p:nvSpPr>
          <p:spPr bwMode="auto">
            <a:xfrm rot="11686778" flipV="1">
              <a:off x="7506356" y="1069394"/>
              <a:ext cx="815907" cy="582829"/>
            </a:xfrm>
            <a:custGeom>
              <a:avLst/>
              <a:gdLst>
                <a:gd name="T0" fmla="*/ 1454 w 3739"/>
                <a:gd name="T1" fmla="*/ 0 h 3120"/>
                <a:gd name="T2" fmla="*/ 1454 w 3739"/>
                <a:gd name="T3" fmla="*/ 832 h 3120"/>
                <a:gd name="T4" fmla="*/ 1584 w 3739"/>
                <a:gd name="T5" fmla="*/ 853 h 3120"/>
                <a:gd name="T6" fmla="*/ 1710 w 3739"/>
                <a:gd name="T7" fmla="*/ 878 h 3120"/>
                <a:gd name="T8" fmla="*/ 1831 w 3739"/>
                <a:gd name="T9" fmla="*/ 909 h 3120"/>
                <a:gd name="T10" fmla="*/ 1946 w 3739"/>
                <a:gd name="T11" fmla="*/ 943 h 3120"/>
                <a:gd name="T12" fmla="*/ 2060 w 3739"/>
                <a:gd name="T13" fmla="*/ 981 h 3120"/>
                <a:gd name="T14" fmla="*/ 2167 w 3739"/>
                <a:gd name="T15" fmla="*/ 1022 h 3120"/>
                <a:gd name="T16" fmla="*/ 2272 w 3739"/>
                <a:gd name="T17" fmla="*/ 1068 h 3120"/>
                <a:gd name="T18" fmla="*/ 2371 w 3739"/>
                <a:gd name="T19" fmla="*/ 1118 h 3120"/>
                <a:gd name="T20" fmla="*/ 2467 w 3739"/>
                <a:gd name="T21" fmla="*/ 1171 h 3120"/>
                <a:gd name="T22" fmla="*/ 2559 w 3739"/>
                <a:gd name="T23" fmla="*/ 1227 h 3120"/>
                <a:gd name="T24" fmla="*/ 2646 w 3739"/>
                <a:gd name="T25" fmla="*/ 1287 h 3120"/>
                <a:gd name="T26" fmla="*/ 2731 w 3739"/>
                <a:gd name="T27" fmla="*/ 1348 h 3120"/>
                <a:gd name="T28" fmla="*/ 2811 w 3739"/>
                <a:gd name="T29" fmla="*/ 1415 h 3120"/>
                <a:gd name="T30" fmla="*/ 2888 w 3739"/>
                <a:gd name="T31" fmla="*/ 1482 h 3120"/>
                <a:gd name="T32" fmla="*/ 2961 w 3739"/>
                <a:gd name="T33" fmla="*/ 1553 h 3120"/>
                <a:gd name="T34" fmla="*/ 3031 w 3739"/>
                <a:gd name="T35" fmla="*/ 1626 h 3120"/>
                <a:gd name="T36" fmla="*/ 3097 w 3739"/>
                <a:gd name="T37" fmla="*/ 1702 h 3120"/>
                <a:gd name="T38" fmla="*/ 3160 w 3739"/>
                <a:gd name="T39" fmla="*/ 1780 h 3120"/>
                <a:gd name="T40" fmla="*/ 3219 w 3739"/>
                <a:gd name="T41" fmla="*/ 1860 h 3120"/>
                <a:gd name="T42" fmla="*/ 3275 w 3739"/>
                <a:gd name="T43" fmla="*/ 1942 h 3120"/>
                <a:gd name="T44" fmla="*/ 3327 w 3739"/>
                <a:gd name="T45" fmla="*/ 2026 h 3120"/>
                <a:gd name="T46" fmla="*/ 3378 w 3739"/>
                <a:gd name="T47" fmla="*/ 2111 h 3120"/>
                <a:gd name="T48" fmla="*/ 3424 w 3739"/>
                <a:gd name="T49" fmla="*/ 2198 h 3120"/>
                <a:gd name="T50" fmla="*/ 3468 w 3739"/>
                <a:gd name="T51" fmla="*/ 2286 h 3120"/>
                <a:gd name="T52" fmla="*/ 3509 w 3739"/>
                <a:gd name="T53" fmla="*/ 2375 h 3120"/>
                <a:gd name="T54" fmla="*/ 3547 w 3739"/>
                <a:gd name="T55" fmla="*/ 2466 h 3120"/>
                <a:gd name="T56" fmla="*/ 3582 w 3739"/>
                <a:gd name="T57" fmla="*/ 2557 h 3120"/>
                <a:gd name="T58" fmla="*/ 3614 w 3739"/>
                <a:gd name="T59" fmla="*/ 2650 h 3120"/>
                <a:gd name="T60" fmla="*/ 3645 w 3739"/>
                <a:gd name="T61" fmla="*/ 2743 h 3120"/>
                <a:gd name="T62" fmla="*/ 3672 w 3739"/>
                <a:gd name="T63" fmla="*/ 2838 h 3120"/>
                <a:gd name="T64" fmla="*/ 3697 w 3739"/>
                <a:gd name="T65" fmla="*/ 2931 h 3120"/>
                <a:gd name="T66" fmla="*/ 3719 w 3739"/>
                <a:gd name="T67" fmla="*/ 3025 h 3120"/>
                <a:gd name="T68" fmla="*/ 3739 w 3739"/>
                <a:gd name="T69" fmla="*/ 3120 h 3120"/>
                <a:gd name="T70" fmla="*/ 3664 w 3739"/>
                <a:gd name="T71" fmla="*/ 3018 h 3120"/>
                <a:gd name="T72" fmla="*/ 3585 w 3739"/>
                <a:gd name="T73" fmla="*/ 2923 h 3120"/>
                <a:gd name="T74" fmla="*/ 3503 w 3739"/>
                <a:gd name="T75" fmla="*/ 2832 h 3120"/>
                <a:gd name="T76" fmla="*/ 3418 w 3739"/>
                <a:gd name="T77" fmla="*/ 2747 h 3120"/>
                <a:gd name="T78" fmla="*/ 3331 w 3739"/>
                <a:gd name="T79" fmla="*/ 2666 h 3120"/>
                <a:gd name="T80" fmla="*/ 3240 w 3739"/>
                <a:gd name="T81" fmla="*/ 2592 h 3120"/>
                <a:gd name="T82" fmla="*/ 3147 w 3739"/>
                <a:gd name="T83" fmla="*/ 2522 h 3120"/>
                <a:gd name="T84" fmla="*/ 3049 w 3739"/>
                <a:gd name="T85" fmla="*/ 2457 h 3120"/>
                <a:gd name="T86" fmla="*/ 2948 w 3739"/>
                <a:gd name="T87" fmla="*/ 2397 h 3120"/>
                <a:gd name="T88" fmla="*/ 2845 w 3739"/>
                <a:gd name="T89" fmla="*/ 2342 h 3120"/>
                <a:gd name="T90" fmla="*/ 2737 w 3739"/>
                <a:gd name="T91" fmla="*/ 2293 h 3120"/>
                <a:gd name="T92" fmla="*/ 2626 w 3739"/>
                <a:gd name="T93" fmla="*/ 2248 h 3120"/>
                <a:gd name="T94" fmla="*/ 2512 w 3739"/>
                <a:gd name="T95" fmla="*/ 2208 h 3120"/>
                <a:gd name="T96" fmla="*/ 2392 w 3739"/>
                <a:gd name="T97" fmla="*/ 2172 h 3120"/>
                <a:gd name="T98" fmla="*/ 2271 w 3739"/>
                <a:gd name="T99" fmla="*/ 2143 h 3120"/>
                <a:gd name="T100" fmla="*/ 2145 w 3739"/>
                <a:gd name="T101" fmla="*/ 2117 h 3120"/>
                <a:gd name="T102" fmla="*/ 2015 w 3739"/>
                <a:gd name="T103" fmla="*/ 2097 h 3120"/>
                <a:gd name="T104" fmla="*/ 1881 w 3739"/>
                <a:gd name="T105" fmla="*/ 2080 h 3120"/>
                <a:gd name="T106" fmla="*/ 1743 w 3739"/>
                <a:gd name="T107" fmla="*/ 2069 h 3120"/>
                <a:gd name="T108" fmla="*/ 1600 w 3739"/>
                <a:gd name="T109" fmla="*/ 2062 h 3120"/>
                <a:gd name="T110" fmla="*/ 1454 w 3739"/>
                <a:gd name="T111" fmla="*/ 2060 h 3120"/>
                <a:gd name="T112" fmla="*/ 1454 w 3739"/>
                <a:gd name="T113" fmla="*/ 2912 h 3120"/>
                <a:gd name="T114" fmla="*/ 0 w 3739"/>
                <a:gd name="T115" fmla="*/ 1456 h 3120"/>
                <a:gd name="T116" fmla="*/ 1454 w 3739"/>
                <a:gd name="T117" fmla="*/ 0 h 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39" h="3120">
                  <a:moveTo>
                    <a:pt x="1454" y="0"/>
                  </a:moveTo>
                  <a:lnTo>
                    <a:pt x="1454" y="832"/>
                  </a:lnTo>
                  <a:lnTo>
                    <a:pt x="1584" y="853"/>
                  </a:lnTo>
                  <a:lnTo>
                    <a:pt x="1710" y="878"/>
                  </a:lnTo>
                  <a:lnTo>
                    <a:pt x="1831" y="909"/>
                  </a:lnTo>
                  <a:lnTo>
                    <a:pt x="1946" y="943"/>
                  </a:lnTo>
                  <a:lnTo>
                    <a:pt x="2060" y="981"/>
                  </a:lnTo>
                  <a:lnTo>
                    <a:pt x="2167" y="1022"/>
                  </a:lnTo>
                  <a:lnTo>
                    <a:pt x="2272" y="1068"/>
                  </a:lnTo>
                  <a:lnTo>
                    <a:pt x="2371" y="1118"/>
                  </a:lnTo>
                  <a:lnTo>
                    <a:pt x="2467" y="1171"/>
                  </a:lnTo>
                  <a:lnTo>
                    <a:pt x="2559" y="1227"/>
                  </a:lnTo>
                  <a:lnTo>
                    <a:pt x="2646" y="1287"/>
                  </a:lnTo>
                  <a:lnTo>
                    <a:pt x="2731" y="1348"/>
                  </a:lnTo>
                  <a:lnTo>
                    <a:pt x="2811" y="1415"/>
                  </a:lnTo>
                  <a:lnTo>
                    <a:pt x="2888" y="1482"/>
                  </a:lnTo>
                  <a:lnTo>
                    <a:pt x="2961" y="1553"/>
                  </a:lnTo>
                  <a:lnTo>
                    <a:pt x="3031" y="1626"/>
                  </a:lnTo>
                  <a:lnTo>
                    <a:pt x="3097" y="1702"/>
                  </a:lnTo>
                  <a:lnTo>
                    <a:pt x="3160" y="1780"/>
                  </a:lnTo>
                  <a:lnTo>
                    <a:pt x="3219" y="1860"/>
                  </a:lnTo>
                  <a:lnTo>
                    <a:pt x="3275" y="1942"/>
                  </a:lnTo>
                  <a:lnTo>
                    <a:pt x="3327" y="2026"/>
                  </a:lnTo>
                  <a:lnTo>
                    <a:pt x="3378" y="2111"/>
                  </a:lnTo>
                  <a:lnTo>
                    <a:pt x="3424" y="2198"/>
                  </a:lnTo>
                  <a:lnTo>
                    <a:pt x="3468" y="2286"/>
                  </a:lnTo>
                  <a:lnTo>
                    <a:pt x="3509" y="2375"/>
                  </a:lnTo>
                  <a:lnTo>
                    <a:pt x="3547" y="2466"/>
                  </a:lnTo>
                  <a:lnTo>
                    <a:pt x="3582" y="2557"/>
                  </a:lnTo>
                  <a:lnTo>
                    <a:pt x="3614" y="2650"/>
                  </a:lnTo>
                  <a:lnTo>
                    <a:pt x="3645" y="2743"/>
                  </a:lnTo>
                  <a:lnTo>
                    <a:pt x="3672" y="2838"/>
                  </a:lnTo>
                  <a:lnTo>
                    <a:pt x="3697" y="2931"/>
                  </a:lnTo>
                  <a:lnTo>
                    <a:pt x="3719" y="3025"/>
                  </a:lnTo>
                  <a:lnTo>
                    <a:pt x="3739" y="3120"/>
                  </a:lnTo>
                  <a:lnTo>
                    <a:pt x="3664" y="3018"/>
                  </a:lnTo>
                  <a:lnTo>
                    <a:pt x="3585" y="2923"/>
                  </a:lnTo>
                  <a:lnTo>
                    <a:pt x="3503" y="2832"/>
                  </a:lnTo>
                  <a:lnTo>
                    <a:pt x="3418" y="2747"/>
                  </a:lnTo>
                  <a:lnTo>
                    <a:pt x="3331" y="2666"/>
                  </a:lnTo>
                  <a:lnTo>
                    <a:pt x="3240" y="2592"/>
                  </a:lnTo>
                  <a:lnTo>
                    <a:pt x="3147" y="2522"/>
                  </a:lnTo>
                  <a:lnTo>
                    <a:pt x="3049" y="2457"/>
                  </a:lnTo>
                  <a:lnTo>
                    <a:pt x="2948" y="2397"/>
                  </a:lnTo>
                  <a:lnTo>
                    <a:pt x="2845" y="2342"/>
                  </a:lnTo>
                  <a:lnTo>
                    <a:pt x="2737" y="2293"/>
                  </a:lnTo>
                  <a:lnTo>
                    <a:pt x="2626" y="2248"/>
                  </a:lnTo>
                  <a:lnTo>
                    <a:pt x="2512" y="2208"/>
                  </a:lnTo>
                  <a:lnTo>
                    <a:pt x="2392" y="2172"/>
                  </a:lnTo>
                  <a:lnTo>
                    <a:pt x="2271" y="2143"/>
                  </a:lnTo>
                  <a:lnTo>
                    <a:pt x="2145" y="2117"/>
                  </a:lnTo>
                  <a:lnTo>
                    <a:pt x="2015" y="2097"/>
                  </a:lnTo>
                  <a:lnTo>
                    <a:pt x="1881" y="2080"/>
                  </a:lnTo>
                  <a:lnTo>
                    <a:pt x="1743" y="2069"/>
                  </a:lnTo>
                  <a:lnTo>
                    <a:pt x="1600" y="2062"/>
                  </a:lnTo>
                  <a:lnTo>
                    <a:pt x="1454" y="2060"/>
                  </a:lnTo>
                  <a:lnTo>
                    <a:pt x="1454" y="2912"/>
                  </a:lnTo>
                  <a:lnTo>
                    <a:pt x="0" y="1456"/>
                  </a:lnTo>
                  <a:lnTo>
                    <a:pt x="1454" y="0"/>
                  </a:lnTo>
                  <a:close/>
                </a:path>
              </a:pathLst>
            </a:custGeom>
            <a:solidFill>
              <a:schemeClr val="tx1">
                <a:lumMod val="65000"/>
                <a:lumOff val="3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9" name="TextBox 68">
              <a:extLst>
                <a:ext uri="{FF2B5EF4-FFF2-40B4-BE49-F238E27FC236}">
                  <a16:creationId xmlns:a16="http://schemas.microsoft.com/office/drawing/2014/main" id="{11A2542A-0F8A-434B-A422-1C4D51958B53}"/>
                </a:ext>
              </a:extLst>
            </p:cNvPr>
            <p:cNvSpPr txBox="1"/>
            <p:nvPr/>
          </p:nvSpPr>
          <p:spPr>
            <a:xfrm>
              <a:off x="1261058" y="1047222"/>
              <a:ext cx="1932513" cy="677108"/>
            </a:xfrm>
            <a:prstGeom prst="rect">
              <a:avLst/>
            </a:prstGeom>
            <a:noFill/>
          </p:spPr>
          <p:txBody>
            <a:bodyPr wrap="square" rtlCol="0">
              <a:spAutoFit/>
            </a:bodyPr>
            <a:lstStyle/>
            <a:p>
              <a:pPr algn="ctr"/>
              <a:r>
                <a:rPr lang="en-US" sz="1350">
                  <a:solidFill>
                    <a:schemeClr val="tx2"/>
                  </a:solidFill>
                  <a:ea typeface="Verdana" panose="020B0604030504040204" pitchFamily="34" charset="0"/>
                </a:rPr>
                <a:t>Identifying Potential Hazards </a:t>
              </a:r>
            </a:p>
          </p:txBody>
        </p:sp>
        <p:sp>
          <p:nvSpPr>
            <p:cNvPr id="70" name="TextBox 69">
              <a:extLst>
                <a:ext uri="{FF2B5EF4-FFF2-40B4-BE49-F238E27FC236}">
                  <a16:creationId xmlns:a16="http://schemas.microsoft.com/office/drawing/2014/main" id="{B1D7BBEF-B6C2-4505-8723-688CACEC6A13}"/>
                </a:ext>
              </a:extLst>
            </p:cNvPr>
            <p:cNvSpPr txBox="1"/>
            <p:nvPr/>
          </p:nvSpPr>
          <p:spPr>
            <a:xfrm>
              <a:off x="4943441" y="1046480"/>
              <a:ext cx="2466047" cy="677108"/>
            </a:xfrm>
            <a:prstGeom prst="rect">
              <a:avLst/>
            </a:prstGeom>
            <a:noFill/>
          </p:spPr>
          <p:txBody>
            <a:bodyPr wrap="square">
              <a:spAutoFit/>
            </a:bodyPr>
            <a:lstStyle/>
            <a:p>
              <a:pPr algn="ctr" defTabSz="514470"/>
              <a:r>
                <a:rPr lang="en-US" sz="1350">
                  <a:solidFill>
                    <a:schemeClr val="tx2"/>
                  </a:solidFill>
                  <a:ea typeface="Verdana" panose="020B0604030504040204" pitchFamily="34" charset="0"/>
                </a:rPr>
                <a:t>Assessing Vulnerabilities </a:t>
              </a:r>
            </a:p>
          </p:txBody>
        </p:sp>
        <p:sp>
          <p:nvSpPr>
            <p:cNvPr id="71" name="TextBox 70">
              <a:extLst>
                <a:ext uri="{FF2B5EF4-FFF2-40B4-BE49-F238E27FC236}">
                  <a16:creationId xmlns:a16="http://schemas.microsoft.com/office/drawing/2014/main" id="{89DDF92C-1C31-45BB-A1DA-B7861CD767BE}"/>
                </a:ext>
              </a:extLst>
            </p:cNvPr>
            <p:cNvSpPr txBox="1"/>
            <p:nvPr/>
          </p:nvSpPr>
          <p:spPr>
            <a:xfrm>
              <a:off x="8935312" y="1035721"/>
              <a:ext cx="1881119" cy="677108"/>
            </a:xfrm>
            <a:prstGeom prst="rect">
              <a:avLst/>
            </a:prstGeom>
            <a:noFill/>
          </p:spPr>
          <p:txBody>
            <a:bodyPr wrap="square">
              <a:spAutoFit/>
            </a:bodyPr>
            <a:lstStyle/>
            <a:p>
              <a:pPr algn="ctr" defTabSz="514470"/>
              <a:r>
                <a:rPr lang="en-US" sz="1350">
                  <a:solidFill>
                    <a:schemeClr val="tx2"/>
                  </a:solidFill>
                  <a:ea typeface="Verdana" panose="020B0604030504040204" pitchFamily="34" charset="0"/>
                </a:rPr>
                <a:t>Analyzing Potential Impacts</a:t>
              </a:r>
            </a:p>
          </p:txBody>
        </p:sp>
      </p:grpSp>
    </p:spTree>
    <p:extLst>
      <p:ext uri="{BB962C8B-B14F-4D97-AF65-F5344CB8AC3E}">
        <p14:creationId xmlns:p14="http://schemas.microsoft.com/office/powerpoint/2010/main" val="1976988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1B5EC-3982-F636-2A38-B04D3D3E482C}"/>
              </a:ext>
            </a:extLst>
          </p:cNvPr>
          <p:cNvSpPr>
            <a:spLocks noGrp="1"/>
          </p:cNvSpPr>
          <p:nvPr>
            <p:ph type="title"/>
          </p:nvPr>
        </p:nvSpPr>
        <p:spPr/>
        <p:txBody>
          <a:bodyPr/>
          <a:lstStyle/>
          <a:p>
            <a:r>
              <a:rPr lang="en-US"/>
              <a:t>Policies and Procedures: Dust Them Off</a:t>
            </a:r>
          </a:p>
        </p:txBody>
      </p:sp>
      <p:sp>
        <p:nvSpPr>
          <p:cNvPr id="6" name="Date Placeholder 5">
            <a:extLst>
              <a:ext uri="{FF2B5EF4-FFF2-40B4-BE49-F238E27FC236}">
                <a16:creationId xmlns:a16="http://schemas.microsoft.com/office/drawing/2014/main" id="{0777B3A6-EF68-D189-AB1B-BC5688C7FEE6}"/>
              </a:ext>
            </a:extLst>
          </p:cNvPr>
          <p:cNvSpPr>
            <a:spLocks noGrp="1"/>
          </p:cNvSpPr>
          <p:nvPr>
            <p:ph type="dt" sz="half" idx="15"/>
          </p:nvPr>
        </p:nvSpPr>
        <p:spPr/>
        <p:txBody>
          <a:bodyPr/>
          <a:lstStyle/>
          <a:p>
            <a:r>
              <a:rPr lang="en-US"/>
              <a:t>Month Day, Year</a:t>
            </a:r>
          </a:p>
        </p:txBody>
      </p:sp>
      <p:sp>
        <p:nvSpPr>
          <p:cNvPr id="7" name="Slide Number Placeholder 6">
            <a:extLst>
              <a:ext uri="{FF2B5EF4-FFF2-40B4-BE49-F238E27FC236}">
                <a16:creationId xmlns:a16="http://schemas.microsoft.com/office/drawing/2014/main" id="{C96A2484-37B9-7FCF-433B-CD8115520434}"/>
              </a:ext>
            </a:extLst>
          </p:cNvPr>
          <p:cNvSpPr>
            <a:spLocks noGrp="1"/>
          </p:cNvSpPr>
          <p:nvPr>
            <p:ph type="sldNum" sz="quarter" idx="16"/>
          </p:nvPr>
        </p:nvSpPr>
        <p:spPr/>
        <p:txBody>
          <a:bodyPr/>
          <a:lstStyle/>
          <a:p>
            <a:fld id="{5E8BC936-0928-C346-B13E-04BD58031644}" type="slidenum">
              <a:rPr lang="en-US"/>
              <a:pPr/>
              <a:t>20</a:t>
            </a:fld>
            <a:endParaRPr lang="en-US"/>
          </a:p>
        </p:txBody>
      </p:sp>
      <p:pic>
        <p:nvPicPr>
          <p:cNvPr id="8" name="Picture 8">
            <a:extLst>
              <a:ext uri="{FF2B5EF4-FFF2-40B4-BE49-F238E27FC236}">
                <a16:creationId xmlns:a16="http://schemas.microsoft.com/office/drawing/2014/main" id="{E99BB93A-BC79-2D49-1976-C3992BEE255F}"/>
              </a:ext>
            </a:extLst>
          </p:cNvPr>
          <p:cNvPicPr>
            <a:picLocks noChangeAspect="1"/>
          </p:cNvPicPr>
          <p:nvPr/>
        </p:nvPicPr>
        <p:blipFill>
          <a:blip r:embed="R7c5ec9342c844fae"/>
          <a:stretch>
            <a:fillRect/>
          </a:stretch>
        </p:blipFill>
        <p:spPr>
          <a:xfrm>
            <a:off x="165710" y="900373"/>
            <a:ext cx="4120788" cy="4358476"/>
          </a:xfrm>
          <a:prstGeom prst="rect">
            <a:avLst/>
          </a:prstGeom>
        </p:spPr>
      </p:pic>
      <p:pic>
        <p:nvPicPr>
          <p:cNvPr id="9" name="Picture 9" descr="Text&#10;&#10;Description automatically generated">
            <a:extLst>
              <a:ext uri="{FF2B5EF4-FFF2-40B4-BE49-F238E27FC236}">
                <a16:creationId xmlns:a16="http://schemas.microsoft.com/office/drawing/2014/main" id="{8C2E9E76-161D-A44B-6D25-FFDE4CD19020}"/>
              </a:ext>
            </a:extLst>
          </p:cNvPr>
          <p:cNvPicPr>
            <a:picLocks noChangeAspect="1"/>
          </p:cNvPicPr>
          <p:nvPr/>
        </p:nvPicPr>
        <p:blipFill>
          <a:blip r:embed="Rea0a337ce4ee47ef"/>
          <a:stretch>
            <a:fillRect/>
          </a:stretch>
        </p:blipFill>
        <p:spPr>
          <a:xfrm>
            <a:off x="4428251" y="852902"/>
            <a:ext cx="4440230" cy="4603156"/>
          </a:xfrm>
          <a:prstGeom prst="rect">
            <a:avLst/>
          </a:prstGeom>
        </p:spPr>
      </p:pic>
    </p:spTree>
    <p:extLst>
      <p:ext uri="{BB962C8B-B14F-4D97-AF65-F5344CB8AC3E}">
        <p14:creationId xmlns:p14="http://schemas.microsoft.com/office/powerpoint/2010/main" val="348790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FDF2910-87D7-4BD6-B092-C49700912E6E}"/>
              </a:ext>
            </a:extLst>
          </p:cNvPr>
          <p:cNvSpPr>
            <a:spLocks noGrp="1"/>
          </p:cNvSpPr>
          <p:nvPr>
            <p:ph type="title"/>
          </p:nvPr>
        </p:nvSpPr>
        <p:spPr>
          <a:xfrm>
            <a:off x="519480" y="1257371"/>
            <a:ext cx="7010804" cy="760735"/>
          </a:xfrm>
        </p:spPr>
        <p:txBody>
          <a:bodyPr>
            <a:normAutofit/>
          </a:bodyPr>
          <a:lstStyle/>
          <a:p>
            <a:r>
              <a:rPr lang="en-US"/>
              <a:t>All Hazards Planning: System, Hospital, Unit, Practice.</a:t>
            </a:r>
          </a:p>
        </p:txBody>
      </p:sp>
      <p:sp>
        <p:nvSpPr>
          <p:cNvPr id="4" name="Slide Number Placeholder 3">
            <a:extLst>
              <a:ext uri="{FF2B5EF4-FFF2-40B4-BE49-F238E27FC236}">
                <a16:creationId xmlns:a16="http://schemas.microsoft.com/office/drawing/2014/main" id="{9BE7816F-C9C9-4552-8D22-3E40E7039071}"/>
              </a:ext>
            </a:extLst>
          </p:cNvPr>
          <p:cNvSpPr>
            <a:spLocks noGrp="1"/>
          </p:cNvSpPr>
          <p:nvPr>
            <p:ph type="sldNum" sz="quarter" idx="11"/>
          </p:nvPr>
        </p:nvSpPr>
        <p:spPr>
          <a:xfrm>
            <a:off x="7910809" y="5715500"/>
            <a:ext cx="740761" cy="209247"/>
          </a:xfrm>
          <a:prstGeom prst="rect">
            <a:avLst/>
          </a:prstGeom>
        </p:spPr>
        <p:txBody>
          <a:bodyPr vert="horz" lIns="68598" tIns="34299" rIns="68598" bIns="34299" rtlCol="0" anchor="ctr" anchorCtr="0"/>
          <a:lstStyle>
            <a:defPPr>
              <a:defRPr lang="en-US"/>
            </a:defPPr>
            <a:lvl1pPr marL="0" algn="r" defTabSz="342991" rtl="0" eaLnBrk="1" latinLnBrk="0" hangingPunct="1">
              <a:defRPr sz="638" kern="1200">
                <a:solidFill>
                  <a:schemeClr val="tx1"/>
                </a:solidFill>
                <a:latin typeface="+mn-lt"/>
                <a:ea typeface="+mn-ea"/>
                <a:cs typeface="+mn-cs"/>
              </a:defRPr>
            </a:lvl1pPr>
            <a:lvl2pPr marL="342991" algn="l" defTabSz="342991" rtl="0" eaLnBrk="1" latinLnBrk="0" hangingPunct="1">
              <a:defRPr sz="1350" kern="1200">
                <a:solidFill>
                  <a:schemeClr val="tx1"/>
                </a:solidFill>
                <a:latin typeface="+mn-lt"/>
                <a:ea typeface="+mn-ea"/>
                <a:cs typeface="+mn-cs"/>
              </a:defRPr>
            </a:lvl2pPr>
            <a:lvl3pPr marL="685983" algn="l" defTabSz="342991" rtl="0" eaLnBrk="1" latinLnBrk="0" hangingPunct="1">
              <a:defRPr sz="1350" kern="1200">
                <a:solidFill>
                  <a:schemeClr val="tx1"/>
                </a:solidFill>
                <a:latin typeface="+mn-lt"/>
                <a:ea typeface="+mn-ea"/>
                <a:cs typeface="+mn-cs"/>
              </a:defRPr>
            </a:lvl3pPr>
            <a:lvl4pPr marL="1028974" algn="l" defTabSz="342991" rtl="0" eaLnBrk="1" latinLnBrk="0" hangingPunct="1">
              <a:defRPr sz="1350" kern="1200">
                <a:solidFill>
                  <a:schemeClr val="tx1"/>
                </a:solidFill>
                <a:latin typeface="+mn-lt"/>
                <a:ea typeface="+mn-ea"/>
                <a:cs typeface="+mn-cs"/>
              </a:defRPr>
            </a:lvl4pPr>
            <a:lvl5pPr marL="1371966" algn="l" defTabSz="342991" rtl="0" eaLnBrk="1" latinLnBrk="0" hangingPunct="1">
              <a:defRPr sz="1350" kern="1200">
                <a:solidFill>
                  <a:schemeClr val="tx1"/>
                </a:solidFill>
                <a:latin typeface="+mn-lt"/>
                <a:ea typeface="+mn-ea"/>
                <a:cs typeface="+mn-cs"/>
              </a:defRPr>
            </a:lvl5pPr>
            <a:lvl6pPr marL="1714957" algn="l" defTabSz="342991" rtl="0" eaLnBrk="1" latinLnBrk="0" hangingPunct="1">
              <a:defRPr sz="1350" kern="1200">
                <a:solidFill>
                  <a:schemeClr val="tx1"/>
                </a:solidFill>
                <a:latin typeface="+mn-lt"/>
                <a:ea typeface="+mn-ea"/>
                <a:cs typeface="+mn-cs"/>
              </a:defRPr>
            </a:lvl6pPr>
            <a:lvl7pPr marL="2057949" algn="l" defTabSz="342991" rtl="0" eaLnBrk="1" latinLnBrk="0" hangingPunct="1">
              <a:defRPr sz="1350" kern="1200">
                <a:solidFill>
                  <a:schemeClr val="tx1"/>
                </a:solidFill>
                <a:latin typeface="+mn-lt"/>
                <a:ea typeface="+mn-ea"/>
                <a:cs typeface="+mn-cs"/>
              </a:defRPr>
            </a:lvl7pPr>
            <a:lvl8pPr marL="2400940" algn="l" defTabSz="342991" rtl="0" eaLnBrk="1" latinLnBrk="0" hangingPunct="1">
              <a:defRPr sz="1350" kern="1200">
                <a:solidFill>
                  <a:schemeClr val="tx1"/>
                </a:solidFill>
                <a:latin typeface="+mn-lt"/>
                <a:ea typeface="+mn-ea"/>
                <a:cs typeface="+mn-cs"/>
              </a:defRPr>
            </a:lvl8pPr>
            <a:lvl9pPr marL="2743932" algn="l" defTabSz="342991" rtl="0" eaLnBrk="1" latinLnBrk="0" hangingPunct="1">
              <a:defRPr sz="1350" kern="1200">
                <a:solidFill>
                  <a:schemeClr val="tx1"/>
                </a:solidFill>
                <a:latin typeface="+mn-lt"/>
                <a:ea typeface="+mn-ea"/>
                <a:cs typeface="+mn-cs"/>
              </a:defRPr>
            </a:lvl9pPr>
          </a:lstStyle>
          <a:p>
            <a:fld id="{5E8BC936-0928-C346-B13E-04BD58031644}" type="slidenum">
              <a:rPr lang="en-US" sz="900">
                <a:solidFill>
                  <a:schemeClr val="tx1">
                    <a:tint val="75000"/>
                  </a:schemeClr>
                </a:solidFill>
              </a:rPr>
              <a:pPr/>
              <a:t>21</a:t>
            </a:fld>
            <a:endParaRPr lang="en-US" sz="900">
              <a:solidFill>
                <a:schemeClr val="tx1">
                  <a:tint val="75000"/>
                </a:schemeClr>
              </a:solidFill>
            </a:endParaRPr>
          </a:p>
        </p:txBody>
      </p:sp>
      <p:sp>
        <p:nvSpPr>
          <p:cNvPr id="11" name="TextBox 10">
            <a:extLst>
              <a:ext uri="{FF2B5EF4-FFF2-40B4-BE49-F238E27FC236}">
                <a16:creationId xmlns:a16="http://schemas.microsoft.com/office/drawing/2014/main" id="{530782EC-B870-4B4C-B7E6-6156162870FB}"/>
              </a:ext>
            </a:extLst>
          </p:cNvPr>
          <p:cNvSpPr txBox="1"/>
          <p:nvPr/>
        </p:nvSpPr>
        <p:spPr>
          <a:xfrm>
            <a:off x="446220" y="1690800"/>
            <a:ext cx="7637416" cy="612091"/>
          </a:xfrm>
          <a:prstGeom prst="rect">
            <a:avLst/>
          </a:prstGeom>
          <a:noFill/>
        </p:spPr>
        <p:txBody>
          <a:bodyPr wrap="square">
            <a:spAutoFit/>
          </a:bodyPr>
          <a:lstStyle/>
          <a:p>
            <a:pPr defTabSz="514642">
              <a:defRPr/>
            </a:pPr>
            <a:r>
              <a:rPr lang="en-US" sz="1126" b="1">
                <a:solidFill>
                  <a:srgbClr val="009ADF"/>
                </a:solidFill>
                <a:latin typeface="Calibri"/>
              </a:rPr>
              <a:t>An integrated planning approach must be utilized to minimize and deny disruption and ensure identified mission critical functions are maintained.</a:t>
            </a:r>
          </a:p>
          <a:p>
            <a:pPr defTabSz="514642">
              <a:defRPr/>
            </a:pPr>
            <a:endParaRPr lang="en-US" sz="1126" b="1">
              <a:solidFill>
                <a:srgbClr val="009ADF"/>
              </a:solidFill>
              <a:latin typeface="Calibri"/>
            </a:endParaRPr>
          </a:p>
        </p:txBody>
      </p:sp>
      <p:sp>
        <p:nvSpPr>
          <p:cNvPr id="12" name="Oval 11">
            <a:extLst>
              <a:ext uri="{FF2B5EF4-FFF2-40B4-BE49-F238E27FC236}">
                <a16:creationId xmlns:a16="http://schemas.microsoft.com/office/drawing/2014/main" id="{7CEA6E28-CDD8-480F-A76F-4ED3192359A3}"/>
              </a:ext>
            </a:extLst>
          </p:cNvPr>
          <p:cNvSpPr/>
          <p:nvPr/>
        </p:nvSpPr>
        <p:spPr>
          <a:xfrm>
            <a:off x="2972550" y="2969520"/>
            <a:ext cx="499096" cy="469964"/>
          </a:xfrm>
          <a:prstGeom prst="ellipse">
            <a:avLst/>
          </a:prstGeom>
          <a:solidFill>
            <a:schemeClr val="tx1">
              <a:alpha val="20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13" name="Oval 12">
            <a:extLst>
              <a:ext uri="{FF2B5EF4-FFF2-40B4-BE49-F238E27FC236}">
                <a16:creationId xmlns:a16="http://schemas.microsoft.com/office/drawing/2014/main" id="{93910438-92FF-48A7-B25D-3826F7E664E9}"/>
              </a:ext>
            </a:extLst>
          </p:cNvPr>
          <p:cNvSpPr/>
          <p:nvPr/>
        </p:nvSpPr>
        <p:spPr>
          <a:xfrm>
            <a:off x="2972550" y="3788941"/>
            <a:ext cx="499096" cy="469964"/>
          </a:xfrm>
          <a:prstGeom prst="ellipse">
            <a:avLst/>
          </a:prstGeom>
          <a:solidFill>
            <a:schemeClr val="tx1">
              <a:alpha val="20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14" name="Oval 13">
            <a:extLst>
              <a:ext uri="{FF2B5EF4-FFF2-40B4-BE49-F238E27FC236}">
                <a16:creationId xmlns:a16="http://schemas.microsoft.com/office/drawing/2014/main" id="{4B5B88C8-104A-443C-A714-E0503BCFA8D5}"/>
              </a:ext>
            </a:extLst>
          </p:cNvPr>
          <p:cNvSpPr/>
          <p:nvPr/>
        </p:nvSpPr>
        <p:spPr>
          <a:xfrm>
            <a:off x="2972550" y="4603172"/>
            <a:ext cx="499096" cy="469964"/>
          </a:xfrm>
          <a:prstGeom prst="ellipse">
            <a:avLst/>
          </a:prstGeom>
          <a:solidFill>
            <a:schemeClr val="tx1">
              <a:alpha val="20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15" name="Oval 14">
            <a:extLst>
              <a:ext uri="{FF2B5EF4-FFF2-40B4-BE49-F238E27FC236}">
                <a16:creationId xmlns:a16="http://schemas.microsoft.com/office/drawing/2014/main" id="{8AA4E87D-3432-4280-8289-60532FF988B7}"/>
              </a:ext>
            </a:extLst>
          </p:cNvPr>
          <p:cNvSpPr/>
          <p:nvPr/>
        </p:nvSpPr>
        <p:spPr>
          <a:xfrm>
            <a:off x="2936982" y="2924866"/>
            <a:ext cx="514618" cy="514618"/>
          </a:xfrm>
          <a:prstGeom prst="ellipse">
            <a:avLst/>
          </a:prstGeom>
          <a:solidFill>
            <a:srgbClr val="F2F2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16" name="Oval 15">
            <a:extLst>
              <a:ext uri="{FF2B5EF4-FFF2-40B4-BE49-F238E27FC236}">
                <a16:creationId xmlns:a16="http://schemas.microsoft.com/office/drawing/2014/main" id="{018F17D0-BCB6-43AC-AB34-C2B3ED7672AA}"/>
              </a:ext>
            </a:extLst>
          </p:cNvPr>
          <p:cNvSpPr/>
          <p:nvPr/>
        </p:nvSpPr>
        <p:spPr>
          <a:xfrm>
            <a:off x="2936982" y="3744288"/>
            <a:ext cx="514618" cy="514618"/>
          </a:xfrm>
          <a:prstGeom prst="ellipse">
            <a:avLst/>
          </a:prstGeom>
          <a:solidFill>
            <a:srgbClr val="F2F2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17" name="Oval 16">
            <a:extLst>
              <a:ext uri="{FF2B5EF4-FFF2-40B4-BE49-F238E27FC236}">
                <a16:creationId xmlns:a16="http://schemas.microsoft.com/office/drawing/2014/main" id="{C39FBBE6-5C32-490D-8647-CD1072F8E784}"/>
              </a:ext>
            </a:extLst>
          </p:cNvPr>
          <p:cNvSpPr/>
          <p:nvPr/>
        </p:nvSpPr>
        <p:spPr>
          <a:xfrm>
            <a:off x="2936982" y="4558519"/>
            <a:ext cx="514618" cy="514618"/>
          </a:xfrm>
          <a:prstGeom prst="ellipse">
            <a:avLst/>
          </a:prstGeom>
          <a:solidFill>
            <a:srgbClr val="F2F2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18" name="Oval 17">
            <a:extLst>
              <a:ext uri="{FF2B5EF4-FFF2-40B4-BE49-F238E27FC236}">
                <a16:creationId xmlns:a16="http://schemas.microsoft.com/office/drawing/2014/main" id="{014A8260-58A0-4138-9F4F-AC81CFCB6834}"/>
              </a:ext>
            </a:extLst>
          </p:cNvPr>
          <p:cNvSpPr/>
          <p:nvPr/>
        </p:nvSpPr>
        <p:spPr>
          <a:xfrm>
            <a:off x="5653401" y="2926801"/>
            <a:ext cx="514618" cy="514618"/>
          </a:xfrm>
          <a:prstGeom prst="ellipse">
            <a:avLst/>
          </a:prstGeom>
          <a:solidFill>
            <a:srgbClr val="F2F2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19" name="Oval 18">
            <a:extLst>
              <a:ext uri="{FF2B5EF4-FFF2-40B4-BE49-F238E27FC236}">
                <a16:creationId xmlns:a16="http://schemas.microsoft.com/office/drawing/2014/main" id="{DE2FB0EE-511A-4BD3-A188-73B53381D93D}"/>
              </a:ext>
            </a:extLst>
          </p:cNvPr>
          <p:cNvSpPr/>
          <p:nvPr/>
        </p:nvSpPr>
        <p:spPr>
          <a:xfrm>
            <a:off x="5653401" y="3746223"/>
            <a:ext cx="514618" cy="514618"/>
          </a:xfrm>
          <a:prstGeom prst="ellipse">
            <a:avLst/>
          </a:prstGeom>
          <a:solidFill>
            <a:srgbClr val="F2F2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20" name="Oval 19">
            <a:extLst>
              <a:ext uri="{FF2B5EF4-FFF2-40B4-BE49-F238E27FC236}">
                <a16:creationId xmlns:a16="http://schemas.microsoft.com/office/drawing/2014/main" id="{DB08E17A-2CDB-4424-A5D3-5F5403837B7A}"/>
              </a:ext>
            </a:extLst>
          </p:cNvPr>
          <p:cNvSpPr/>
          <p:nvPr/>
        </p:nvSpPr>
        <p:spPr>
          <a:xfrm>
            <a:off x="5653401" y="4560453"/>
            <a:ext cx="514618" cy="514618"/>
          </a:xfrm>
          <a:prstGeom prst="ellipse">
            <a:avLst/>
          </a:prstGeom>
          <a:solidFill>
            <a:srgbClr val="F2F2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21" name="Oval 20">
            <a:extLst>
              <a:ext uri="{FF2B5EF4-FFF2-40B4-BE49-F238E27FC236}">
                <a16:creationId xmlns:a16="http://schemas.microsoft.com/office/drawing/2014/main" id="{47845B84-ED60-410F-9435-280EAF5AEE53}"/>
              </a:ext>
            </a:extLst>
          </p:cNvPr>
          <p:cNvSpPr/>
          <p:nvPr/>
        </p:nvSpPr>
        <p:spPr>
          <a:xfrm>
            <a:off x="4036171" y="3479024"/>
            <a:ext cx="1002082" cy="943593"/>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22" name="Rectangle 34">
            <a:extLst>
              <a:ext uri="{FF2B5EF4-FFF2-40B4-BE49-F238E27FC236}">
                <a16:creationId xmlns:a16="http://schemas.microsoft.com/office/drawing/2014/main" id="{E32F72E5-9645-4C50-84ED-59BEC98856AB}"/>
              </a:ext>
            </a:extLst>
          </p:cNvPr>
          <p:cNvSpPr/>
          <p:nvPr/>
        </p:nvSpPr>
        <p:spPr>
          <a:xfrm>
            <a:off x="3503398" y="3131790"/>
            <a:ext cx="663164" cy="500920"/>
          </a:xfrm>
          <a:custGeom>
            <a:avLst/>
            <a:gdLst>
              <a:gd name="connsiteX0" fmla="*/ 0 w 625455"/>
              <a:gd name="connsiteY0" fmla="*/ 0 h 998984"/>
              <a:gd name="connsiteX1" fmla="*/ 625455 w 625455"/>
              <a:gd name="connsiteY1" fmla="*/ 0 h 998984"/>
              <a:gd name="connsiteX2" fmla="*/ 625455 w 625455"/>
              <a:gd name="connsiteY2" fmla="*/ 998984 h 998984"/>
              <a:gd name="connsiteX3" fmla="*/ 0 w 625455"/>
              <a:gd name="connsiteY3" fmla="*/ 998984 h 998984"/>
              <a:gd name="connsiteX4" fmla="*/ 0 w 625455"/>
              <a:gd name="connsiteY4" fmla="*/ 0 h 998984"/>
              <a:gd name="connsiteX0" fmla="*/ 0 w 625455"/>
              <a:gd name="connsiteY0" fmla="*/ 998984 h 1090424"/>
              <a:gd name="connsiteX1" fmla="*/ 0 w 625455"/>
              <a:gd name="connsiteY1" fmla="*/ 0 h 1090424"/>
              <a:gd name="connsiteX2" fmla="*/ 625455 w 625455"/>
              <a:gd name="connsiteY2" fmla="*/ 0 h 1090424"/>
              <a:gd name="connsiteX3" fmla="*/ 625455 w 625455"/>
              <a:gd name="connsiteY3" fmla="*/ 998984 h 1090424"/>
              <a:gd name="connsiteX4" fmla="*/ 91440 w 625455"/>
              <a:gd name="connsiteY4" fmla="*/ 1090424 h 1090424"/>
              <a:gd name="connsiteX0" fmla="*/ 0 w 625455"/>
              <a:gd name="connsiteY0" fmla="*/ 998984 h 998984"/>
              <a:gd name="connsiteX1" fmla="*/ 0 w 625455"/>
              <a:gd name="connsiteY1" fmla="*/ 0 h 998984"/>
              <a:gd name="connsiteX2" fmla="*/ 625455 w 625455"/>
              <a:gd name="connsiteY2" fmla="*/ 0 h 998984"/>
              <a:gd name="connsiteX3" fmla="*/ 625455 w 625455"/>
              <a:gd name="connsiteY3" fmla="*/ 998984 h 998984"/>
              <a:gd name="connsiteX0" fmla="*/ 0 w 625455"/>
              <a:gd name="connsiteY0" fmla="*/ 0 h 998984"/>
              <a:gd name="connsiteX1" fmla="*/ 625455 w 625455"/>
              <a:gd name="connsiteY1" fmla="*/ 0 h 998984"/>
              <a:gd name="connsiteX2" fmla="*/ 625455 w 625455"/>
              <a:gd name="connsiteY2" fmla="*/ 998984 h 998984"/>
              <a:gd name="connsiteX0" fmla="*/ 0 w 1331133"/>
              <a:gd name="connsiteY0" fmla="*/ 0 h 869776"/>
              <a:gd name="connsiteX1" fmla="*/ 625455 w 1331133"/>
              <a:gd name="connsiteY1" fmla="*/ 0 h 869776"/>
              <a:gd name="connsiteX2" fmla="*/ 1331133 w 1331133"/>
              <a:gd name="connsiteY2" fmla="*/ 869776 h 869776"/>
            </a:gdLst>
            <a:ahLst/>
            <a:cxnLst>
              <a:cxn ang="0">
                <a:pos x="connsiteX0" y="connsiteY0"/>
              </a:cxn>
              <a:cxn ang="0">
                <a:pos x="connsiteX1" y="connsiteY1"/>
              </a:cxn>
              <a:cxn ang="0">
                <a:pos x="connsiteX2" y="connsiteY2"/>
              </a:cxn>
            </a:cxnLst>
            <a:rect l="l" t="t" r="r" b="b"/>
            <a:pathLst>
              <a:path w="1331133" h="869776">
                <a:moveTo>
                  <a:pt x="0" y="0"/>
                </a:moveTo>
                <a:lnTo>
                  <a:pt x="625455" y="0"/>
                </a:lnTo>
                <a:lnTo>
                  <a:pt x="1331133" y="869776"/>
                </a:lnTo>
              </a:path>
            </a:pathLst>
          </a:custGeom>
          <a:noFill/>
          <a:ln cap="rnd">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23" name="Rectangle 34">
            <a:extLst>
              <a:ext uri="{FF2B5EF4-FFF2-40B4-BE49-F238E27FC236}">
                <a16:creationId xmlns:a16="http://schemas.microsoft.com/office/drawing/2014/main" id="{418BC07D-B7EB-4311-A2CA-94908DE3454B}"/>
              </a:ext>
            </a:extLst>
          </p:cNvPr>
          <p:cNvSpPr/>
          <p:nvPr/>
        </p:nvSpPr>
        <p:spPr>
          <a:xfrm flipH="1">
            <a:off x="4903294" y="3131790"/>
            <a:ext cx="663164" cy="500920"/>
          </a:xfrm>
          <a:custGeom>
            <a:avLst/>
            <a:gdLst>
              <a:gd name="connsiteX0" fmla="*/ 0 w 625455"/>
              <a:gd name="connsiteY0" fmla="*/ 0 h 998984"/>
              <a:gd name="connsiteX1" fmla="*/ 625455 w 625455"/>
              <a:gd name="connsiteY1" fmla="*/ 0 h 998984"/>
              <a:gd name="connsiteX2" fmla="*/ 625455 w 625455"/>
              <a:gd name="connsiteY2" fmla="*/ 998984 h 998984"/>
              <a:gd name="connsiteX3" fmla="*/ 0 w 625455"/>
              <a:gd name="connsiteY3" fmla="*/ 998984 h 998984"/>
              <a:gd name="connsiteX4" fmla="*/ 0 w 625455"/>
              <a:gd name="connsiteY4" fmla="*/ 0 h 998984"/>
              <a:gd name="connsiteX0" fmla="*/ 0 w 625455"/>
              <a:gd name="connsiteY0" fmla="*/ 998984 h 1090424"/>
              <a:gd name="connsiteX1" fmla="*/ 0 w 625455"/>
              <a:gd name="connsiteY1" fmla="*/ 0 h 1090424"/>
              <a:gd name="connsiteX2" fmla="*/ 625455 w 625455"/>
              <a:gd name="connsiteY2" fmla="*/ 0 h 1090424"/>
              <a:gd name="connsiteX3" fmla="*/ 625455 w 625455"/>
              <a:gd name="connsiteY3" fmla="*/ 998984 h 1090424"/>
              <a:gd name="connsiteX4" fmla="*/ 91440 w 625455"/>
              <a:gd name="connsiteY4" fmla="*/ 1090424 h 1090424"/>
              <a:gd name="connsiteX0" fmla="*/ 0 w 625455"/>
              <a:gd name="connsiteY0" fmla="*/ 998984 h 998984"/>
              <a:gd name="connsiteX1" fmla="*/ 0 w 625455"/>
              <a:gd name="connsiteY1" fmla="*/ 0 h 998984"/>
              <a:gd name="connsiteX2" fmla="*/ 625455 w 625455"/>
              <a:gd name="connsiteY2" fmla="*/ 0 h 998984"/>
              <a:gd name="connsiteX3" fmla="*/ 625455 w 625455"/>
              <a:gd name="connsiteY3" fmla="*/ 998984 h 998984"/>
              <a:gd name="connsiteX0" fmla="*/ 0 w 625455"/>
              <a:gd name="connsiteY0" fmla="*/ 0 h 998984"/>
              <a:gd name="connsiteX1" fmla="*/ 625455 w 625455"/>
              <a:gd name="connsiteY1" fmla="*/ 0 h 998984"/>
              <a:gd name="connsiteX2" fmla="*/ 625455 w 625455"/>
              <a:gd name="connsiteY2" fmla="*/ 998984 h 998984"/>
              <a:gd name="connsiteX0" fmla="*/ 0 w 1331133"/>
              <a:gd name="connsiteY0" fmla="*/ 0 h 869776"/>
              <a:gd name="connsiteX1" fmla="*/ 625455 w 1331133"/>
              <a:gd name="connsiteY1" fmla="*/ 0 h 869776"/>
              <a:gd name="connsiteX2" fmla="*/ 1331133 w 1331133"/>
              <a:gd name="connsiteY2" fmla="*/ 869776 h 869776"/>
            </a:gdLst>
            <a:ahLst/>
            <a:cxnLst>
              <a:cxn ang="0">
                <a:pos x="connsiteX0" y="connsiteY0"/>
              </a:cxn>
              <a:cxn ang="0">
                <a:pos x="connsiteX1" y="connsiteY1"/>
              </a:cxn>
              <a:cxn ang="0">
                <a:pos x="connsiteX2" y="connsiteY2"/>
              </a:cxn>
            </a:cxnLst>
            <a:rect l="l" t="t" r="r" b="b"/>
            <a:pathLst>
              <a:path w="1331133" h="869776">
                <a:moveTo>
                  <a:pt x="0" y="0"/>
                </a:moveTo>
                <a:lnTo>
                  <a:pt x="625455" y="0"/>
                </a:lnTo>
                <a:lnTo>
                  <a:pt x="1331133" y="869776"/>
                </a:lnTo>
              </a:path>
            </a:pathLst>
          </a:custGeom>
          <a:noFill/>
          <a:ln cap="rnd">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24" name="Rectangle 34">
            <a:extLst>
              <a:ext uri="{FF2B5EF4-FFF2-40B4-BE49-F238E27FC236}">
                <a16:creationId xmlns:a16="http://schemas.microsoft.com/office/drawing/2014/main" id="{AC118DED-F777-40AD-A1A8-8E8BBA0A3850}"/>
              </a:ext>
            </a:extLst>
          </p:cNvPr>
          <p:cNvSpPr/>
          <p:nvPr/>
        </p:nvSpPr>
        <p:spPr>
          <a:xfrm flipV="1">
            <a:off x="3503398" y="4270331"/>
            <a:ext cx="663164" cy="500921"/>
          </a:xfrm>
          <a:custGeom>
            <a:avLst/>
            <a:gdLst>
              <a:gd name="connsiteX0" fmla="*/ 0 w 625455"/>
              <a:gd name="connsiteY0" fmla="*/ 0 h 998984"/>
              <a:gd name="connsiteX1" fmla="*/ 625455 w 625455"/>
              <a:gd name="connsiteY1" fmla="*/ 0 h 998984"/>
              <a:gd name="connsiteX2" fmla="*/ 625455 w 625455"/>
              <a:gd name="connsiteY2" fmla="*/ 998984 h 998984"/>
              <a:gd name="connsiteX3" fmla="*/ 0 w 625455"/>
              <a:gd name="connsiteY3" fmla="*/ 998984 h 998984"/>
              <a:gd name="connsiteX4" fmla="*/ 0 w 625455"/>
              <a:gd name="connsiteY4" fmla="*/ 0 h 998984"/>
              <a:gd name="connsiteX0" fmla="*/ 0 w 625455"/>
              <a:gd name="connsiteY0" fmla="*/ 998984 h 1090424"/>
              <a:gd name="connsiteX1" fmla="*/ 0 w 625455"/>
              <a:gd name="connsiteY1" fmla="*/ 0 h 1090424"/>
              <a:gd name="connsiteX2" fmla="*/ 625455 w 625455"/>
              <a:gd name="connsiteY2" fmla="*/ 0 h 1090424"/>
              <a:gd name="connsiteX3" fmla="*/ 625455 w 625455"/>
              <a:gd name="connsiteY3" fmla="*/ 998984 h 1090424"/>
              <a:gd name="connsiteX4" fmla="*/ 91440 w 625455"/>
              <a:gd name="connsiteY4" fmla="*/ 1090424 h 1090424"/>
              <a:gd name="connsiteX0" fmla="*/ 0 w 625455"/>
              <a:gd name="connsiteY0" fmla="*/ 998984 h 998984"/>
              <a:gd name="connsiteX1" fmla="*/ 0 w 625455"/>
              <a:gd name="connsiteY1" fmla="*/ 0 h 998984"/>
              <a:gd name="connsiteX2" fmla="*/ 625455 w 625455"/>
              <a:gd name="connsiteY2" fmla="*/ 0 h 998984"/>
              <a:gd name="connsiteX3" fmla="*/ 625455 w 625455"/>
              <a:gd name="connsiteY3" fmla="*/ 998984 h 998984"/>
              <a:gd name="connsiteX0" fmla="*/ 0 w 625455"/>
              <a:gd name="connsiteY0" fmla="*/ 0 h 998984"/>
              <a:gd name="connsiteX1" fmla="*/ 625455 w 625455"/>
              <a:gd name="connsiteY1" fmla="*/ 0 h 998984"/>
              <a:gd name="connsiteX2" fmla="*/ 625455 w 625455"/>
              <a:gd name="connsiteY2" fmla="*/ 998984 h 998984"/>
              <a:gd name="connsiteX0" fmla="*/ 0 w 1331133"/>
              <a:gd name="connsiteY0" fmla="*/ 0 h 869776"/>
              <a:gd name="connsiteX1" fmla="*/ 625455 w 1331133"/>
              <a:gd name="connsiteY1" fmla="*/ 0 h 869776"/>
              <a:gd name="connsiteX2" fmla="*/ 1331133 w 1331133"/>
              <a:gd name="connsiteY2" fmla="*/ 869776 h 869776"/>
            </a:gdLst>
            <a:ahLst/>
            <a:cxnLst>
              <a:cxn ang="0">
                <a:pos x="connsiteX0" y="connsiteY0"/>
              </a:cxn>
              <a:cxn ang="0">
                <a:pos x="connsiteX1" y="connsiteY1"/>
              </a:cxn>
              <a:cxn ang="0">
                <a:pos x="connsiteX2" y="connsiteY2"/>
              </a:cxn>
            </a:cxnLst>
            <a:rect l="l" t="t" r="r" b="b"/>
            <a:pathLst>
              <a:path w="1331133" h="869776">
                <a:moveTo>
                  <a:pt x="0" y="0"/>
                </a:moveTo>
                <a:lnTo>
                  <a:pt x="625455" y="0"/>
                </a:lnTo>
                <a:lnTo>
                  <a:pt x="1331133" y="869776"/>
                </a:lnTo>
              </a:path>
            </a:pathLst>
          </a:custGeom>
          <a:noFill/>
          <a:ln cap="rnd">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sp>
        <p:nvSpPr>
          <p:cNvPr id="25" name="Rectangle 34">
            <a:extLst>
              <a:ext uri="{FF2B5EF4-FFF2-40B4-BE49-F238E27FC236}">
                <a16:creationId xmlns:a16="http://schemas.microsoft.com/office/drawing/2014/main" id="{446F9A5E-09B1-4731-96FE-DB0345E1CF4A}"/>
              </a:ext>
            </a:extLst>
          </p:cNvPr>
          <p:cNvSpPr/>
          <p:nvPr/>
        </p:nvSpPr>
        <p:spPr>
          <a:xfrm flipH="1" flipV="1">
            <a:off x="4903294" y="4270331"/>
            <a:ext cx="663164" cy="500921"/>
          </a:xfrm>
          <a:custGeom>
            <a:avLst/>
            <a:gdLst>
              <a:gd name="connsiteX0" fmla="*/ 0 w 625455"/>
              <a:gd name="connsiteY0" fmla="*/ 0 h 998984"/>
              <a:gd name="connsiteX1" fmla="*/ 625455 w 625455"/>
              <a:gd name="connsiteY1" fmla="*/ 0 h 998984"/>
              <a:gd name="connsiteX2" fmla="*/ 625455 w 625455"/>
              <a:gd name="connsiteY2" fmla="*/ 998984 h 998984"/>
              <a:gd name="connsiteX3" fmla="*/ 0 w 625455"/>
              <a:gd name="connsiteY3" fmla="*/ 998984 h 998984"/>
              <a:gd name="connsiteX4" fmla="*/ 0 w 625455"/>
              <a:gd name="connsiteY4" fmla="*/ 0 h 998984"/>
              <a:gd name="connsiteX0" fmla="*/ 0 w 625455"/>
              <a:gd name="connsiteY0" fmla="*/ 998984 h 1090424"/>
              <a:gd name="connsiteX1" fmla="*/ 0 w 625455"/>
              <a:gd name="connsiteY1" fmla="*/ 0 h 1090424"/>
              <a:gd name="connsiteX2" fmla="*/ 625455 w 625455"/>
              <a:gd name="connsiteY2" fmla="*/ 0 h 1090424"/>
              <a:gd name="connsiteX3" fmla="*/ 625455 w 625455"/>
              <a:gd name="connsiteY3" fmla="*/ 998984 h 1090424"/>
              <a:gd name="connsiteX4" fmla="*/ 91440 w 625455"/>
              <a:gd name="connsiteY4" fmla="*/ 1090424 h 1090424"/>
              <a:gd name="connsiteX0" fmla="*/ 0 w 625455"/>
              <a:gd name="connsiteY0" fmla="*/ 998984 h 998984"/>
              <a:gd name="connsiteX1" fmla="*/ 0 w 625455"/>
              <a:gd name="connsiteY1" fmla="*/ 0 h 998984"/>
              <a:gd name="connsiteX2" fmla="*/ 625455 w 625455"/>
              <a:gd name="connsiteY2" fmla="*/ 0 h 998984"/>
              <a:gd name="connsiteX3" fmla="*/ 625455 w 625455"/>
              <a:gd name="connsiteY3" fmla="*/ 998984 h 998984"/>
              <a:gd name="connsiteX0" fmla="*/ 0 w 625455"/>
              <a:gd name="connsiteY0" fmla="*/ 0 h 998984"/>
              <a:gd name="connsiteX1" fmla="*/ 625455 w 625455"/>
              <a:gd name="connsiteY1" fmla="*/ 0 h 998984"/>
              <a:gd name="connsiteX2" fmla="*/ 625455 w 625455"/>
              <a:gd name="connsiteY2" fmla="*/ 998984 h 998984"/>
              <a:gd name="connsiteX0" fmla="*/ 0 w 1331133"/>
              <a:gd name="connsiteY0" fmla="*/ 0 h 869776"/>
              <a:gd name="connsiteX1" fmla="*/ 625455 w 1331133"/>
              <a:gd name="connsiteY1" fmla="*/ 0 h 869776"/>
              <a:gd name="connsiteX2" fmla="*/ 1331133 w 1331133"/>
              <a:gd name="connsiteY2" fmla="*/ 869776 h 869776"/>
            </a:gdLst>
            <a:ahLst/>
            <a:cxnLst>
              <a:cxn ang="0">
                <a:pos x="connsiteX0" y="connsiteY0"/>
              </a:cxn>
              <a:cxn ang="0">
                <a:pos x="connsiteX1" y="connsiteY1"/>
              </a:cxn>
              <a:cxn ang="0">
                <a:pos x="connsiteX2" y="connsiteY2"/>
              </a:cxn>
            </a:cxnLst>
            <a:rect l="l" t="t" r="r" b="b"/>
            <a:pathLst>
              <a:path w="1331133" h="869776">
                <a:moveTo>
                  <a:pt x="0" y="0"/>
                </a:moveTo>
                <a:lnTo>
                  <a:pt x="625455" y="0"/>
                </a:lnTo>
                <a:lnTo>
                  <a:pt x="1331133" y="869776"/>
                </a:lnTo>
              </a:path>
            </a:pathLst>
          </a:custGeom>
          <a:noFill/>
          <a:ln cap="rnd">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321">
              <a:defRPr/>
            </a:pPr>
            <a:endParaRPr lang="en-IN" sz="1014">
              <a:solidFill>
                <a:srgbClr val="FFFFFF"/>
              </a:solidFill>
              <a:latin typeface="Calibri"/>
            </a:endParaRPr>
          </a:p>
        </p:txBody>
      </p:sp>
      <p:cxnSp>
        <p:nvCxnSpPr>
          <p:cNvPr id="26" name="Straight Connector 25">
            <a:extLst>
              <a:ext uri="{FF2B5EF4-FFF2-40B4-BE49-F238E27FC236}">
                <a16:creationId xmlns:a16="http://schemas.microsoft.com/office/drawing/2014/main" id="{83B8269A-F52C-4629-971F-5E627435B50B}"/>
              </a:ext>
            </a:extLst>
          </p:cNvPr>
          <p:cNvCxnSpPr>
            <a:cxnSpLocks/>
          </p:cNvCxnSpPr>
          <p:nvPr/>
        </p:nvCxnSpPr>
        <p:spPr>
          <a:xfrm>
            <a:off x="3503397" y="3950820"/>
            <a:ext cx="531912" cy="0"/>
          </a:xfrm>
          <a:prstGeom prst="line">
            <a:avLst/>
          </a:prstGeom>
          <a:ln w="254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54B6F5B-E48C-4CF4-9338-EF02CA3ECFAB}"/>
              </a:ext>
            </a:extLst>
          </p:cNvPr>
          <p:cNvCxnSpPr>
            <a:cxnSpLocks/>
          </p:cNvCxnSpPr>
          <p:nvPr/>
        </p:nvCxnSpPr>
        <p:spPr>
          <a:xfrm>
            <a:off x="5038794" y="3950820"/>
            <a:ext cx="531912" cy="0"/>
          </a:xfrm>
          <a:prstGeom prst="line">
            <a:avLst/>
          </a:prstGeom>
          <a:ln w="254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0D7330D-82B8-4533-906A-AD2DA589C4AA}"/>
              </a:ext>
            </a:extLst>
          </p:cNvPr>
          <p:cNvSpPr txBox="1"/>
          <p:nvPr/>
        </p:nvSpPr>
        <p:spPr>
          <a:xfrm>
            <a:off x="6190816" y="3068002"/>
            <a:ext cx="1454716" cy="265586"/>
          </a:xfrm>
          <a:prstGeom prst="rect">
            <a:avLst/>
          </a:prstGeom>
          <a:noFill/>
        </p:spPr>
        <p:txBody>
          <a:bodyPr wrap="square" rtlCol="0">
            <a:spAutoFit/>
          </a:bodyPr>
          <a:lstStyle/>
          <a:p>
            <a:pPr defTabSz="257321">
              <a:defRPr/>
            </a:pPr>
            <a:r>
              <a:rPr lang="en-US" sz="1126" b="1">
                <a:solidFill>
                  <a:srgbClr val="003CA5"/>
                </a:solidFill>
                <a:latin typeface="Calibri"/>
              </a:rPr>
              <a:t>Loss of staff</a:t>
            </a:r>
          </a:p>
        </p:txBody>
      </p:sp>
      <p:sp>
        <p:nvSpPr>
          <p:cNvPr id="29" name="TextBox 28">
            <a:extLst>
              <a:ext uri="{FF2B5EF4-FFF2-40B4-BE49-F238E27FC236}">
                <a16:creationId xmlns:a16="http://schemas.microsoft.com/office/drawing/2014/main" id="{BE3D8D80-9CC2-4339-ABFC-252A28C7D89F}"/>
              </a:ext>
            </a:extLst>
          </p:cNvPr>
          <p:cNvSpPr txBox="1"/>
          <p:nvPr/>
        </p:nvSpPr>
        <p:spPr>
          <a:xfrm>
            <a:off x="1602560" y="3822310"/>
            <a:ext cx="1235663" cy="438838"/>
          </a:xfrm>
          <a:prstGeom prst="rect">
            <a:avLst/>
          </a:prstGeom>
          <a:noFill/>
        </p:spPr>
        <p:txBody>
          <a:bodyPr wrap="square" rtlCol="0">
            <a:spAutoFit/>
          </a:bodyPr>
          <a:lstStyle/>
          <a:p>
            <a:pPr algn="r" defTabSz="257321">
              <a:defRPr/>
            </a:pPr>
            <a:r>
              <a:rPr lang="en-US" sz="1126" b="1">
                <a:solidFill>
                  <a:srgbClr val="003CA5"/>
                </a:solidFill>
                <a:latin typeface="Calibri"/>
              </a:rPr>
              <a:t>Loss of connectivity</a:t>
            </a:r>
          </a:p>
        </p:txBody>
      </p:sp>
      <p:sp>
        <p:nvSpPr>
          <p:cNvPr id="30" name="TextBox 29">
            <a:extLst>
              <a:ext uri="{FF2B5EF4-FFF2-40B4-BE49-F238E27FC236}">
                <a16:creationId xmlns:a16="http://schemas.microsoft.com/office/drawing/2014/main" id="{21049270-5FBC-48DC-B481-EA43FEB25BAB}"/>
              </a:ext>
            </a:extLst>
          </p:cNvPr>
          <p:cNvSpPr txBox="1"/>
          <p:nvPr/>
        </p:nvSpPr>
        <p:spPr>
          <a:xfrm>
            <a:off x="2936982" y="2354243"/>
            <a:ext cx="3253837" cy="577081"/>
          </a:xfrm>
          <a:prstGeom prst="rect">
            <a:avLst/>
          </a:prstGeom>
          <a:noFill/>
        </p:spPr>
        <p:txBody>
          <a:bodyPr wrap="square">
            <a:spAutoFit/>
          </a:bodyPr>
          <a:lstStyle/>
          <a:p>
            <a:pPr algn="ctr" defTabSz="514642">
              <a:defRPr/>
            </a:pPr>
            <a:r>
              <a:rPr lang="en-US" sz="1050" b="1">
                <a:solidFill>
                  <a:schemeClr val="tx1">
                    <a:lumMod val="75000"/>
                  </a:schemeClr>
                </a:solidFill>
                <a:latin typeface="Calibri"/>
              </a:rPr>
              <a:t>Northwell’s Continuity Planning efforts focus on how those mission essential services are impacted due to consequences of:</a:t>
            </a:r>
          </a:p>
        </p:txBody>
      </p:sp>
      <p:pic>
        <p:nvPicPr>
          <p:cNvPr id="31" name="Picture 30">
            <a:extLst>
              <a:ext uri="{FF2B5EF4-FFF2-40B4-BE49-F238E27FC236}">
                <a16:creationId xmlns:a16="http://schemas.microsoft.com/office/drawing/2014/main" id="{E8D1E279-76AC-4075-B778-36F4E01424E1}"/>
              </a:ext>
            </a:extLst>
          </p:cNvPr>
          <p:cNvPicPr>
            <a:picLocks noChangeAspect="1"/>
          </p:cNvPicPr>
          <p:nvPr/>
        </p:nvPicPr>
        <p:blipFill rotWithShape="1">
          <a:blip r:embed="Rd7cfe5cb44c7451e"/>
          <a:srcRect l="18065" t="21052" r="19473" b="21872"/>
          <a:stretch/>
        </p:blipFill>
        <p:spPr>
          <a:xfrm>
            <a:off x="4208377" y="3623925"/>
            <a:ext cx="645950" cy="590258"/>
          </a:xfrm>
          <a:prstGeom prst="rect">
            <a:avLst/>
          </a:prstGeom>
        </p:spPr>
      </p:pic>
      <p:pic>
        <p:nvPicPr>
          <p:cNvPr id="32" name="Picture 31">
            <a:extLst>
              <a:ext uri="{FF2B5EF4-FFF2-40B4-BE49-F238E27FC236}">
                <a16:creationId xmlns:a16="http://schemas.microsoft.com/office/drawing/2014/main" id="{C3FFE654-6606-4BA0-88EA-8CEF55D2E61A}"/>
              </a:ext>
            </a:extLst>
          </p:cNvPr>
          <p:cNvPicPr>
            <a:picLocks noChangeAspect="1"/>
          </p:cNvPicPr>
          <p:nvPr/>
        </p:nvPicPr>
        <p:blipFill rotWithShape="1">
          <a:blip r:embed="R6105ebe7a7fb467d"/>
          <a:srcRect l="21467" t="21052" r="22005" b="20242"/>
          <a:stretch/>
        </p:blipFill>
        <p:spPr>
          <a:xfrm>
            <a:off x="3030491" y="3007780"/>
            <a:ext cx="332807" cy="345628"/>
          </a:xfrm>
          <a:prstGeom prst="rect">
            <a:avLst/>
          </a:prstGeom>
        </p:spPr>
      </p:pic>
      <p:pic>
        <p:nvPicPr>
          <p:cNvPr id="33" name="Picture 32">
            <a:extLst>
              <a:ext uri="{FF2B5EF4-FFF2-40B4-BE49-F238E27FC236}">
                <a16:creationId xmlns:a16="http://schemas.microsoft.com/office/drawing/2014/main" id="{A6B95071-551A-42C1-8CDE-29FC9FF71059}"/>
              </a:ext>
            </a:extLst>
          </p:cNvPr>
          <p:cNvPicPr>
            <a:picLocks noChangeAspect="1"/>
          </p:cNvPicPr>
          <p:nvPr/>
        </p:nvPicPr>
        <p:blipFill rotWithShape="1">
          <a:blip r:embed="Rc890908005f746bb"/>
          <a:srcRect l="18065" t="17557" r="17720" b="17895"/>
          <a:stretch/>
        </p:blipFill>
        <p:spPr>
          <a:xfrm>
            <a:off x="3022767" y="3822310"/>
            <a:ext cx="351082" cy="352896"/>
          </a:xfrm>
          <a:prstGeom prst="rect">
            <a:avLst/>
          </a:prstGeom>
        </p:spPr>
      </p:pic>
      <p:pic>
        <p:nvPicPr>
          <p:cNvPr id="34" name="Picture 33">
            <a:extLst>
              <a:ext uri="{FF2B5EF4-FFF2-40B4-BE49-F238E27FC236}">
                <a16:creationId xmlns:a16="http://schemas.microsoft.com/office/drawing/2014/main" id="{A860E25F-ABE1-4256-A590-40C6D6A09463}"/>
              </a:ext>
            </a:extLst>
          </p:cNvPr>
          <p:cNvPicPr>
            <a:picLocks noChangeAspect="1"/>
          </p:cNvPicPr>
          <p:nvPr/>
        </p:nvPicPr>
        <p:blipFill rotWithShape="1">
          <a:blip r:embed="R1e04afff26d543f9"/>
          <a:srcRect l="27193" t="33333" r="24257" b="34503"/>
          <a:stretch/>
        </p:blipFill>
        <p:spPr>
          <a:xfrm>
            <a:off x="3000115" y="4684527"/>
            <a:ext cx="396384" cy="262602"/>
          </a:xfrm>
          <a:prstGeom prst="rect">
            <a:avLst/>
          </a:prstGeom>
        </p:spPr>
      </p:pic>
      <p:pic>
        <p:nvPicPr>
          <p:cNvPr id="35" name="Picture 34">
            <a:extLst>
              <a:ext uri="{FF2B5EF4-FFF2-40B4-BE49-F238E27FC236}">
                <a16:creationId xmlns:a16="http://schemas.microsoft.com/office/drawing/2014/main" id="{A1770B3A-7BCC-47B4-B7B7-C08D4A68440A}"/>
              </a:ext>
            </a:extLst>
          </p:cNvPr>
          <p:cNvPicPr>
            <a:picLocks noChangeAspect="1"/>
          </p:cNvPicPr>
          <p:nvPr/>
        </p:nvPicPr>
        <p:blipFill rotWithShape="1">
          <a:blip r:embed="Rb257235072ca411e"/>
          <a:srcRect l="17628" t="27602" r="20175" b="28295"/>
          <a:stretch/>
        </p:blipFill>
        <p:spPr>
          <a:xfrm>
            <a:off x="5736003" y="3034192"/>
            <a:ext cx="377037" cy="267347"/>
          </a:xfrm>
          <a:prstGeom prst="rect">
            <a:avLst/>
          </a:prstGeom>
        </p:spPr>
      </p:pic>
      <p:pic>
        <p:nvPicPr>
          <p:cNvPr id="36" name="Picture 35">
            <a:extLst>
              <a:ext uri="{FF2B5EF4-FFF2-40B4-BE49-F238E27FC236}">
                <a16:creationId xmlns:a16="http://schemas.microsoft.com/office/drawing/2014/main" id="{3EFE6CD9-7298-494B-B7C6-0281864161B5}"/>
              </a:ext>
            </a:extLst>
          </p:cNvPr>
          <p:cNvPicPr>
            <a:picLocks noChangeAspect="1"/>
          </p:cNvPicPr>
          <p:nvPr/>
        </p:nvPicPr>
        <p:blipFill rotWithShape="1">
          <a:blip r:embed="Rc890908005f746bb"/>
          <a:srcRect l="18065" t="69283" r="17720" b="17895"/>
          <a:stretch/>
        </p:blipFill>
        <p:spPr>
          <a:xfrm>
            <a:off x="5765197" y="3200716"/>
            <a:ext cx="318646" cy="63622"/>
          </a:xfrm>
          <a:prstGeom prst="rect">
            <a:avLst/>
          </a:prstGeom>
        </p:spPr>
      </p:pic>
      <p:pic>
        <p:nvPicPr>
          <p:cNvPr id="37" name="Picture 36">
            <a:extLst>
              <a:ext uri="{FF2B5EF4-FFF2-40B4-BE49-F238E27FC236}">
                <a16:creationId xmlns:a16="http://schemas.microsoft.com/office/drawing/2014/main" id="{FCDEB03C-6EF2-48F2-91A0-A0870375ABB5}"/>
              </a:ext>
            </a:extLst>
          </p:cNvPr>
          <p:cNvPicPr>
            <a:picLocks noChangeAspect="1"/>
          </p:cNvPicPr>
          <p:nvPr/>
        </p:nvPicPr>
        <p:blipFill rotWithShape="1">
          <a:blip r:embed="R54ea99d845b94cac"/>
          <a:srcRect l="20112" t="21754" r="18660" b="22339"/>
          <a:stretch/>
        </p:blipFill>
        <p:spPr>
          <a:xfrm>
            <a:off x="5733706" y="3857162"/>
            <a:ext cx="348321" cy="318045"/>
          </a:xfrm>
          <a:prstGeom prst="rect">
            <a:avLst/>
          </a:prstGeom>
        </p:spPr>
      </p:pic>
      <p:pic>
        <p:nvPicPr>
          <p:cNvPr id="38" name="Picture 37">
            <a:extLst>
              <a:ext uri="{FF2B5EF4-FFF2-40B4-BE49-F238E27FC236}">
                <a16:creationId xmlns:a16="http://schemas.microsoft.com/office/drawing/2014/main" id="{02014BBD-8118-4259-B706-7B6B52803504}"/>
              </a:ext>
            </a:extLst>
          </p:cNvPr>
          <p:cNvPicPr>
            <a:picLocks noChangeAspect="1"/>
          </p:cNvPicPr>
          <p:nvPr/>
        </p:nvPicPr>
        <p:blipFill rotWithShape="1">
          <a:blip r:embed="Rcc4fab2b06954741"/>
          <a:srcRect l="25556" t="19649" r="25088" b="19672"/>
          <a:stretch/>
        </p:blipFill>
        <p:spPr>
          <a:xfrm>
            <a:off x="5759023" y="4632842"/>
            <a:ext cx="297684" cy="365970"/>
          </a:xfrm>
          <a:prstGeom prst="rect">
            <a:avLst/>
          </a:prstGeom>
        </p:spPr>
      </p:pic>
      <p:pic>
        <p:nvPicPr>
          <p:cNvPr id="39" name="Picture 38">
            <a:extLst>
              <a:ext uri="{FF2B5EF4-FFF2-40B4-BE49-F238E27FC236}">
                <a16:creationId xmlns:a16="http://schemas.microsoft.com/office/drawing/2014/main" id="{B08B1909-7B87-4994-8E8F-59696DA90FF7}"/>
              </a:ext>
            </a:extLst>
          </p:cNvPr>
          <p:cNvPicPr>
            <a:picLocks noChangeAspect="1"/>
          </p:cNvPicPr>
          <p:nvPr/>
        </p:nvPicPr>
        <p:blipFill rotWithShape="1">
          <a:blip r:embed="Rc890908005f746bb"/>
          <a:srcRect l="42482" t="69283" r="41518" b="17944"/>
          <a:stretch/>
        </p:blipFill>
        <p:spPr>
          <a:xfrm>
            <a:off x="5953091" y="4846319"/>
            <a:ext cx="155434" cy="124072"/>
          </a:xfrm>
          <a:prstGeom prst="rect">
            <a:avLst/>
          </a:prstGeom>
        </p:spPr>
      </p:pic>
      <p:sp>
        <p:nvSpPr>
          <p:cNvPr id="40" name="TextBox 39">
            <a:extLst>
              <a:ext uri="{FF2B5EF4-FFF2-40B4-BE49-F238E27FC236}">
                <a16:creationId xmlns:a16="http://schemas.microsoft.com/office/drawing/2014/main" id="{A8ED1652-5EFE-442D-AB8F-F9052949512A}"/>
              </a:ext>
            </a:extLst>
          </p:cNvPr>
          <p:cNvSpPr txBox="1"/>
          <p:nvPr/>
        </p:nvSpPr>
        <p:spPr>
          <a:xfrm>
            <a:off x="6185853" y="3804334"/>
            <a:ext cx="1724956" cy="438838"/>
          </a:xfrm>
          <a:prstGeom prst="rect">
            <a:avLst/>
          </a:prstGeom>
          <a:noFill/>
        </p:spPr>
        <p:txBody>
          <a:bodyPr wrap="square" rtlCol="0">
            <a:spAutoFit/>
          </a:bodyPr>
          <a:lstStyle/>
          <a:p>
            <a:pPr defTabSz="257321">
              <a:defRPr/>
            </a:pPr>
            <a:r>
              <a:rPr lang="en-US" sz="1126" b="1">
                <a:solidFill>
                  <a:srgbClr val="003CA5"/>
                </a:solidFill>
                <a:latin typeface="Calibri"/>
              </a:rPr>
              <a:t>Loss of primary application of software</a:t>
            </a:r>
          </a:p>
        </p:txBody>
      </p:sp>
      <p:sp>
        <p:nvSpPr>
          <p:cNvPr id="41" name="TextBox 40">
            <a:extLst>
              <a:ext uri="{FF2B5EF4-FFF2-40B4-BE49-F238E27FC236}">
                <a16:creationId xmlns:a16="http://schemas.microsoft.com/office/drawing/2014/main" id="{506D888C-AFE3-4168-B71E-CEDE251CF288}"/>
              </a:ext>
            </a:extLst>
          </p:cNvPr>
          <p:cNvSpPr txBox="1"/>
          <p:nvPr/>
        </p:nvSpPr>
        <p:spPr>
          <a:xfrm>
            <a:off x="6190819" y="4603171"/>
            <a:ext cx="1724956" cy="438838"/>
          </a:xfrm>
          <a:prstGeom prst="rect">
            <a:avLst/>
          </a:prstGeom>
          <a:noFill/>
        </p:spPr>
        <p:txBody>
          <a:bodyPr wrap="square" rtlCol="0">
            <a:spAutoFit/>
          </a:bodyPr>
          <a:lstStyle/>
          <a:p>
            <a:pPr defTabSz="257321">
              <a:defRPr/>
            </a:pPr>
            <a:r>
              <a:rPr lang="en-US" sz="1126" b="1">
                <a:solidFill>
                  <a:srgbClr val="003CA5"/>
                </a:solidFill>
                <a:latin typeface="Calibri"/>
              </a:rPr>
              <a:t>Loss of biomedical equipment</a:t>
            </a:r>
          </a:p>
        </p:txBody>
      </p:sp>
      <p:sp>
        <p:nvSpPr>
          <p:cNvPr id="42" name="TextBox 41">
            <a:extLst>
              <a:ext uri="{FF2B5EF4-FFF2-40B4-BE49-F238E27FC236}">
                <a16:creationId xmlns:a16="http://schemas.microsoft.com/office/drawing/2014/main" id="{5063214E-23BA-43E9-AA0A-F3F80712F7FB}"/>
              </a:ext>
            </a:extLst>
          </p:cNvPr>
          <p:cNvSpPr txBox="1"/>
          <p:nvPr/>
        </p:nvSpPr>
        <p:spPr>
          <a:xfrm>
            <a:off x="1118768" y="3005246"/>
            <a:ext cx="1724956" cy="438838"/>
          </a:xfrm>
          <a:prstGeom prst="rect">
            <a:avLst/>
          </a:prstGeom>
          <a:noFill/>
        </p:spPr>
        <p:txBody>
          <a:bodyPr wrap="square" rtlCol="0">
            <a:spAutoFit/>
          </a:bodyPr>
          <a:lstStyle/>
          <a:p>
            <a:pPr algn="r" defTabSz="257321">
              <a:defRPr/>
            </a:pPr>
            <a:r>
              <a:rPr lang="en-US" sz="1126" b="1">
                <a:solidFill>
                  <a:srgbClr val="003CA5"/>
                </a:solidFill>
                <a:latin typeface="Calibri"/>
              </a:rPr>
              <a:t>Loss of facility / </a:t>
            </a:r>
          </a:p>
          <a:p>
            <a:pPr algn="r" defTabSz="257321">
              <a:defRPr/>
            </a:pPr>
            <a:r>
              <a:rPr lang="en-US" sz="1126" b="1">
                <a:solidFill>
                  <a:srgbClr val="003CA5"/>
                </a:solidFill>
                <a:latin typeface="Calibri"/>
              </a:rPr>
              <a:t>community infrastructure</a:t>
            </a:r>
          </a:p>
        </p:txBody>
      </p:sp>
      <p:sp>
        <p:nvSpPr>
          <p:cNvPr id="43" name="TextBox 42">
            <a:extLst>
              <a:ext uri="{FF2B5EF4-FFF2-40B4-BE49-F238E27FC236}">
                <a16:creationId xmlns:a16="http://schemas.microsoft.com/office/drawing/2014/main" id="{49B1F25D-A6EA-48C6-B7F9-09332C47B2E8}"/>
              </a:ext>
            </a:extLst>
          </p:cNvPr>
          <p:cNvSpPr txBox="1"/>
          <p:nvPr/>
        </p:nvSpPr>
        <p:spPr>
          <a:xfrm>
            <a:off x="1130139" y="4581158"/>
            <a:ext cx="1724956" cy="438838"/>
          </a:xfrm>
          <a:prstGeom prst="rect">
            <a:avLst/>
          </a:prstGeom>
          <a:noFill/>
        </p:spPr>
        <p:txBody>
          <a:bodyPr wrap="square" rtlCol="0">
            <a:spAutoFit/>
          </a:bodyPr>
          <a:lstStyle/>
          <a:p>
            <a:pPr algn="r" defTabSz="257321">
              <a:defRPr/>
            </a:pPr>
            <a:r>
              <a:rPr lang="en-US" sz="1126" b="1">
                <a:solidFill>
                  <a:srgbClr val="003CA5"/>
                </a:solidFill>
                <a:latin typeface="Calibri"/>
              </a:rPr>
              <a:t>Loss of vendor</a:t>
            </a:r>
          </a:p>
          <a:p>
            <a:pPr algn="r" defTabSz="257321">
              <a:defRPr/>
            </a:pPr>
            <a:r>
              <a:rPr lang="en-US" sz="1126" b="1">
                <a:solidFill>
                  <a:srgbClr val="003CA5"/>
                </a:solidFill>
                <a:latin typeface="Calibri"/>
              </a:rPr>
              <a:t> support</a:t>
            </a:r>
          </a:p>
        </p:txBody>
      </p:sp>
    </p:spTree>
    <p:extLst>
      <p:ext uri="{BB962C8B-B14F-4D97-AF65-F5344CB8AC3E}">
        <p14:creationId xmlns:p14="http://schemas.microsoft.com/office/powerpoint/2010/main" val="1950084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732D9-74B0-9AB7-7605-D6970A43D2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FC06A-167A-8F02-7DE0-7BED82B893EB}"/>
              </a:ext>
            </a:extLst>
          </p:cNvPr>
          <p:cNvSpPr>
            <a:spLocks noGrp="1"/>
          </p:cNvSpPr>
          <p:nvPr>
            <p:ph type="title"/>
          </p:nvPr>
        </p:nvSpPr>
        <p:spPr/>
        <p:txBody>
          <a:bodyPr/>
          <a:lstStyle/>
          <a:p>
            <a:r>
              <a:rPr lang="en-US" dirty="0"/>
              <a:t>What might seem routine....</a:t>
            </a:r>
          </a:p>
        </p:txBody>
      </p:sp>
      <p:sp>
        <p:nvSpPr>
          <p:cNvPr id="3" name="Content Placeholder 2">
            <a:extLst>
              <a:ext uri="{FF2B5EF4-FFF2-40B4-BE49-F238E27FC236}">
                <a16:creationId xmlns:a16="http://schemas.microsoft.com/office/drawing/2014/main" id="{6C9CDAD3-14B4-C5BC-4EC7-17F38B1D3C01}"/>
              </a:ext>
            </a:extLst>
          </p:cNvPr>
          <p:cNvSpPr>
            <a:spLocks noGrp="1"/>
          </p:cNvSpPr>
          <p:nvPr>
            <p:ph idx="1"/>
          </p:nvPr>
        </p:nvSpPr>
        <p:spPr/>
        <p:txBody>
          <a:bodyPr vert="horz" lIns="0" tIns="0" rIns="0" bIns="0" rtlCol="0" anchor="t">
            <a:noAutofit/>
          </a:bodyPr>
          <a:lstStyle/>
          <a:p>
            <a:pPr marL="285750" indent="-285750">
              <a:buFont typeface="Arial"/>
              <a:buChar char="•"/>
            </a:pPr>
            <a:r>
              <a:rPr lang="en-US" sz="2200" b="1" u="sng" dirty="0">
                <a:solidFill>
                  <a:srgbClr val="000000"/>
                </a:solidFill>
                <a:latin typeface="Aptos"/>
                <a:ea typeface="Calibri"/>
              </a:rPr>
              <a:t>Planned EMR downtime</a:t>
            </a:r>
          </a:p>
          <a:p>
            <a:endParaRPr lang="en-US" sz="2200" b="1" u="sng" dirty="0">
              <a:solidFill>
                <a:srgbClr val="000000"/>
              </a:solidFill>
              <a:latin typeface="Aptos"/>
              <a:ea typeface="Calibri"/>
            </a:endParaRPr>
          </a:p>
          <a:p>
            <a:pPr marL="285750" indent="-285750">
              <a:buFont typeface="Arial"/>
              <a:buChar char="•"/>
            </a:pPr>
            <a:r>
              <a:rPr lang="en-US" sz="2200" b="1" u="sng" dirty="0">
                <a:solidFill>
                  <a:srgbClr val="000000"/>
                </a:solidFill>
                <a:latin typeface="Aptos"/>
                <a:ea typeface="Calibri"/>
              </a:rPr>
              <a:t>Closure of the ambulance bay doors for several hours</a:t>
            </a:r>
          </a:p>
          <a:p>
            <a:endParaRPr lang="en-US" sz="2200" b="1" u="sng" dirty="0">
              <a:solidFill>
                <a:srgbClr val="000000"/>
              </a:solidFill>
              <a:latin typeface="Aptos"/>
              <a:ea typeface="Calibri"/>
            </a:endParaRPr>
          </a:p>
          <a:p>
            <a:pPr marL="285750" indent="-285750">
              <a:buFont typeface="Arial"/>
              <a:buChar char="•"/>
            </a:pPr>
            <a:r>
              <a:rPr lang="en-US" sz="2200" b="1" u="sng" dirty="0">
                <a:solidFill>
                  <a:srgbClr val="000000"/>
                </a:solidFill>
                <a:latin typeface="Aptos"/>
                <a:ea typeface="Calibri"/>
              </a:rPr>
              <a:t>Loss of Steam</a:t>
            </a:r>
          </a:p>
          <a:p>
            <a:endParaRPr lang="en-US" sz="2200" b="1" u="sng" dirty="0">
              <a:solidFill>
                <a:srgbClr val="000000"/>
              </a:solidFill>
              <a:latin typeface="Aptos"/>
              <a:ea typeface="Calibri"/>
            </a:endParaRPr>
          </a:p>
          <a:p>
            <a:pPr marL="285750" indent="-285750">
              <a:buFont typeface="Arial"/>
              <a:buChar char="•"/>
            </a:pPr>
            <a:r>
              <a:rPr lang="en-US" sz="2200" b="1" u="sng" dirty="0">
                <a:solidFill>
                  <a:srgbClr val="000000"/>
                </a:solidFill>
                <a:latin typeface="Aptos"/>
                <a:ea typeface="Calibri"/>
              </a:rPr>
              <a:t>Labor Action</a:t>
            </a:r>
          </a:p>
          <a:p>
            <a:endParaRPr lang="en-US" sz="2200" b="1" u="sng" dirty="0">
              <a:solidFill>
                <a:srgbClr val="000000"/>
              </a:solidFill>
              <a:latin typeface="Aptos"/>
              <a:ea typeface="Calibri"/>
            </a:endParaRPr>
          </a:p>
          <a:p>
            <a:pPr marL="285750" indent="-285750">
              <a:buFont typeface="Arial"/>
              <a:buChar char="•"/>
            </a:pPr>
            <a:r>
              <a:rPr lang="en-US" sz="2200" b="1" u="sng" dirty="0">
                <a:solidFill>
                  <a:srgbClr val="000000"/>
                </a:solidFill>
                <a:latin typeface="Aptos"/>
                <a:ea typeface="Calibri"/>
              </a:rPr>
              <a:t>Weather </a:t>
            </a:r>
          </a:p>
          <a:p>
            <a:pPr marL="285750" indent="-285750">
              <a:buFont typeface="Arial"/>
              <a:buChar char="•"/>
            </a:pPr>
            <a:endParaRPr lang="en-US" sz="2200" b="1" u="sng" dirty="0">
              <a:solidFill>
                <a:srgbClr val="000000"/>
              </a:solidFill>
              <a:latin typeface="Aptos"/>
              <a:ea typeface="Calibri"/>
            </a:endParaRPr>
          </a:p>
          <a:p>
            <a:endParaRPr lang="en-US" sz="2200" b="1" dirty="0">
              <a:ea typeface="Calibri"/>
            </a:endParaRPr>
          </a:p>
        </p:txBody>
      </p:sp>
      <p:sp>
        <p:nvSpPr>
          <p:cNvPr id="4" name="Date Placeholder 3">
            <a:extLst>
              <a:ext uri="{FF2B5EF4-FFF2-40B4-BE49-F238E27FC236}">
                <a16:creationId xmlns:a16="http://schemas.microsoft.com/office/drawing/2014/main" id="{34D216DA-9F89-483D-DE63-48B2389AFBEA}"/>
              </a:ext>
            </a:extLst>
          </p:cNvPr>
          <p:cNvSpPr>
            <a:spLocks noGrp="1"/>
          </p:cNvSpPr>
          <p:nvPr>
            <p:ph type="dt" sz="half" idx="10"/>
          </p:nvPr>
        </p:nvSpPr>
        <p:spPr/>
        <p:txBody>
          <a:bodyPr/>
          <a:lstStyle/>
          <a:p>
            <a:r>
              <a:rPr lang="en-US"/>
              <a:t>Month Day, Year</a:t>
            </a:r>
            <a:endParaRPr lang="en-US" dirty="0"/>
          </a:p>
        </p:txBody>
      </p:sp>
      <p:sp>
        <p:nvSpPr>
          <p:cNvPr id="5" name="Slide Number Placeholder 4">
            <a:extLst>
              <a:ext uri="{FF2B5EF4-FFF2-40B4-BE49-F238E27FC236}">
                <a16:creationId xmlns:a16="http://schemas.microsoft.com/office/drawing/2014/main" id="{3E78F15C-F7DC-E97A-8CE8-2B1F78AC903D}"/>
              </a:ext>
            </a:extLst>
          </p:cNvPr>
          <p:cNvSpPr>
            <a:spLocks noGrp="1"/>
          </p:cNvSpPr>
          <p:nvPr>
            <p:ph type="sldNum" sz="quarter" idx="11"/>
          </p:nvPr>
        </p:nvSpPr>
        <p:spPr/>
        <p:txBody>
          <a:bodyPr/>
          <a:lstStyle/>
          <a:p>
            <a:fld id="{5E8BC936-0928-C346-B13E-04BD58031644}" type="slidenum">
              <a:rPr lang="en-US"/>
              <a:pPr/>
              <a:t>22</a:t>
            </a:fld>
            <a:endParaRPr lang="en-US" dirty="0"/>
          </a:p>
        </p:txBody>
      </p:sp>
    </p:spTree>
    <p:extLst>
      <p:ext uri="{BB962C8B-B14F-4D97-AF65-F5344CB8AC3E}">
        <p14:creationId xmlns:p14="http://schemas.microsoft.com/office/powerpoint/2010/main" val="2897077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9D43D-C3C2-C690-B85C-592EEED87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B7748-DFE5-013C-88FD-3948391748E5}"/>
              </a:ext>
            </a:extLst>
          </p:cNvPr>
          <p:cNvSpPr>
            <a:spLocks noGrp="1"/>
          </p:cNvSpPr>
          <p:nvPr>
            <p:ph type="title"/>
          </p:nvPr>
        </p:nvSpPr>
        <p:spPr/>
        <p:txBody>
          <a:bodyPr/>
          <a:lstStyle/>
          <a:p>
            <a:r>
              <a:rPr lang="en-US" dirty="0"/>
              <a:t>Defining the Problem</a:t>
            </a:r>
          </a:p>
        </p:txBody>
      </p:sp>
      <p:sp>
        <p:nvSpPr>
          <p:cNvPr id="3" name="Content Placeholder 2">
            <a:extLst>
              <a:ext uri="{FF2B5EF4-FFF2-40B4-BE49-F238E27FC236}">
                <a16:creationId xmlns:a16="http://schemas.microsoft.com/office/drawing/2014/main" id="{1E5FD1BB-B2BC-B666-3921-DA5BAE3D3ACC}"/>
              </a:ext>
            </a:extLst>
          </p:cNvPr>
          <p:cNvSpPr>
            <a:spLocks noGrp="1"/>
          </p:cNvSpPr>
          <p:nvPr>
            <p:ph idx="1"/>
          </p:nvPr>
        </p:nvSpPr>
        <p:spPr/>
        <p:txBody>
          <a:bodyPr vert="horz" lIns="0" tIns="0" rIns="0" bIns="0" rtlCol="0" anchor="t">
            <a:noAutofit/>
          </a:bodyPr>
          <a:lstStyle/>
          <a:p>
            <a:r>
              <a:rPr lang="en-US" sz="1600" b="1" u="sng" dirty="0">
                <a:solidFill>
                  <a:srgbClr val="000000"/>
                </a:solidFill>
                <a:latin typeface="Aptos"/>
                <a:ea typeface="Calibri"/>
              </a:rPr>
              <a:t>Clinical Safety Definitions</a:t>
            </a:r>
            <a:endParaRPr lang="en-US" sz="1600" b="1" u="sng" dirty="0">
              <a:solidFill>
                <a:srgbClr val="000000"/>
              </a:solidFill>
              <a:latin typeface="Aptos"/>
            </a:endParaRPr>
          </a:p>
          <a:p>
            <a:endParaRPr lang="en-US" sz="1600" b="1" u="sng" dirty="0">
              <a:solidFill>
                <a:srgbClr val="000000"/>
              </a:solidFill>
              <a:latin typeface="Aptos"/>
              <a:ea typeface="Calibri"/>
            </a:endParaRPr>
          </a:p>
          <a:p>
            <a:r>
              <a:rPr lang="en-US" sz="1600" b="1" dirty="0">
                <a:solidFill>
                  <a:srgbClr val="000000"/>
                </a:solidFill>
                <a:latin typeface="Aptos"/>
                <a:ea typeface="Calibri"/>
              </a:rPr>
              <a:t>Event:</a:t>
            </a:r>
            <a:r>
              <a:rPr lang="en-US" sz="1600" dirty="0">
                <a:solidFill>
                  <a:srgbClr val="000000"/>
                </a:solidFill>
                <a:latin typeface="Aptos"/>
                <a:ea typeface="Calibri"/>
              </a:rPr>
              <a:t> An observable occurrence or change within a system or operation.</a:t>
            </a:r>
            <a:endParaRPr lang="en-US" sz="1600" dirty="0">
              <a:solidFill>
                <a:srgbClr val="000000"/>
              </a:solidFill>
              <a:latin typeface="Aptos"/>
            </a:endParaRPr>
          </a:p>
          <a:p>
            <a:endParaRPr lang="en-US" sz="1600" dirty="0">
              <a:solidFill>
                <a:srgbClr val="000000"/>
              </a:solidFill>
              <a:latin typeface="Aptos"/>
              <a:ea typeface="Calibri"/>
            </a:endParaRPr>
          </a:p>
          <a:p>
            <a:r>
              <a:rPr lang="en-US" sz="1600" b="1" dirty="0">
                <a:solidFill>
                  <a:srgbClr val="000000"/>
                </a:solidFill>
                <a:latin typeface="Aptos"/>
                <a:ea typeface="Calibri"/>
              </a:rPr>
              <a:t>Type I: </a:t>
            </a:r>
            <a:r>
              <a:rPr lang="en-US" sz="1600" dirty="0">
                <a:solidFill>
                  <a:srgbClr val="000000"/>
                </a:solidFill>
                <a:latin typeface="Aptos"/>
                <a:ea typeface="Calibri"/>
              </a:rPr>
              <a:t>An occurrence with</a:t>
            </a:r>
            <a:r>
              <a:rPr lang="en-US" sz="1600" b="1" dirty="0">
                <a:solidFill>
                  <a:srgbClr val="000000"/>
                </a:solidFill>
                <a:latin typeface="Aptos"/>
                <a:ea typeface="Calibri"/>
              </a:rPr>
              <a:t> </a:t>
            </a:r>
            <a:r>
              <a:rPr lang="en-US" sz="1600" b="1" i="1" u="sng" dirty="0">
                <a:solidFill>
                  <a:srgbClr val="000000"/>
                </a:solidFill>
                <a:latin typeface="Aptos"/>
                <a:ea typeface="Calibri"/>
              </a:rPr>
              <a:t>no immediate impact</a:t>
            </a:r>
            <a:r>
              <a:rPr lang="en-US" sz="1600" dirty="0">
                <a:solidFill>
                  <a:srgbClr val="000000"/>
                </a:solidFill>
                <a:latin typeface="Aptos"/>
                <a:ea typeface="Calibri"/>
              </a:rPr>
              <a:t> on patient safety or clinical operations.</a:t>
            </a:r>
            <a:endParaRPr lang="en-US" sz="1600" dirty="0">
              <a:solidFill>
                <a:srgbClr val="000000"/>
              </a:solidFill>
              <a:latin typeface="Aptos"/>
            </a:endParaRPr>
          </a:p>
          <a:p>
            <a:r>
              <a:rPr lang="en-US" sz="1600" b="1" dirty="0">
                <a:solidFill>
                  <a:srgbClr val="000000"/>
                </a:solidFill>
                <a:latin typeface="Aptos"/>
                <a:ea typeface="Calibri"/>
              </a:rPr>
              <a:t>Type II: </a:t>
            </a:r>
            <a:r>
              <a:rPr lang="en-US" sz="1600" dirty="0">
                <a:solidFill>
                  <a:srgbClr val="000000"/>
                </a:solidFill>
                <a:latin typeface="Aptos"/>
                <a:ea typeface="Calibri"/>
              </a:rPr>
              <a:t>An occurrence with </a:t>
            </a:r>
            <a:r>
              <a:rPr lang="en-US" sz="1600" b="1" i="1" u="sng" dirty="0">
                <a:solidFill>
                  <a:srgbClr val="000000"/>
                </a:solidFill>
                <a:latin typeface="Aptos"/>
                <a:ea typeface="Calibri"/>
              </a:rPr>
              <a:t>minor impact</a:t>
            </a:r>
            <a:r>
              <a:rPr lang="en-US" sz="1600" dirty="0">
                <a:solidFill>
                  <a:srgbClr val="000000"/>
                </a:solidFill>
                <a:latin typeface="Aptos"/>
                <a:ea typeface="Calibri"/>
              </a:rPr>
              <a:t> on patient safety or clinical operations.</a:t>
            </a:r>
            <a:endParaRPr lang="en-US" sz="1600" dirty="0">
              <a:solidFill>
                <a:srgbClr val="000000"/>
              </a:solidFill>
              <a:latin typeface="Aptos"/>
            </a:endParaRPr>
          </a:p>
          <a:p>
            <a:r>
              <a:rPr lang="en-US" sz="1600" b="1" dirty="0">
                <a:solidFill>
                  <a:srgbClr val="000000"/>
                </a:solidFill>
                <a:latin typeface="Aptos"/>
                <a:ea typeface="Calibri"/>
              </a:rPr>
              <a:t>Type III:</a:t>
            </a:r>
            <a:r>
              <a:rPr lang="en-US" sz="1600" dirty="0">
                <a:solidFill>
                  <a:srgbClr val="000000"/>
                </a:solidFill>
                <a:latin typeface="Aptos"/>
                <a:ea typeface="Calibri"/>
              </a:rPr>
              <a:t> An occurrence involving </a:t>
            </a:r>
            <a:r>
              <a:rPr lang="en-US" sz="1600" b="1" i="1" u="sng" dirty="0">
                <a:solidFill>
                  <a:srgbClr val="000000"/>
                </a:solidFill>
                <a:latin typeface="Aptos"/>
                <a:ea typeface="Calibri"/>
              </a:rPr>
              <a:t>patient harm, and potential for further</a:t>
            </a:r>
            <a:r>
              <a:rPr lang="en-US" sz="1600" dirty="0">
                <a:solidFill>
                  <a:srgbClr val="000000"/>
                </a:solidFill>
                <a:latin typeface="Aptos"/>
                <a:ea typeface="Calibri"/>
              </a:rPr>
              <a:t> impact on patient safety or clinical operations</a:t>
            </a:r>
            <a:r>
              <a:rPr lang="en-US" sz="1600" b="1" dirty="0">
                <a:solidFill>
                  <a:srgbClr val="000000"/>
                </a:solidFill>
                <a:latin typeface="Aptos"/>
                <a:ea typeface="Calibri"/>
              </a:rPr>
              <a:t>.</a:t>
            </a:r>
            <a:endParaRPr lang="en-US" sz="1600" b="1">
              <a:solidFill>
                <a:srgbClr val="000000"/>
              </a:solidFill>
              <a:latin typeface="Aptos"/>
            </a:endParaRPr>
          </a:p>
          <a:p>
            <a:endParaRPr lang="en-US" sz="1600" b="1">
              <a:solidFill>
                <a:srgbClr val="000000"/>
              </a:solidFill>
              <a:latin typeface="Aptos"/>
            </a:endParaRPr>
          </a:p>
          <a:p>
            <a:r>
              <a:rPr lang="en-US" sz="1600" b="1" dirty="0">
                <a:solidFill>
                  <a:srgbClr val="000000"/>
                </a:solidFill>
                <a:latin typeface="Aptos"/>
                <a:ea typeface="Calibri"/>
              </a:rPr>
              <a:t>Incident: </a:t>
            </a:r>
            <a:r>
              <a:rPr lang="en-US" sz="1600" dirty="0">
                <a:solidFill>
                  <a:srgbClr val="000000"/>
                </a:solidFill>
                <a:latin typeface="Aptos"/>
                <a:ea typeface="Calibri"/>
              </a:rPr>
              <a:t>An event that disrupts normal operations or services, requiring immediate action.</a:t>
            </a:r>
            <a:endParaRPr lang="en-US" sz="1600" dirty="0">
              <a:solidFill>
                <a:srgbClr val="000000"/>
              </a:solidFill>
              <a:latin typeface="Aptos"/>
            </a:endParaRPr>
          </a:p>
          <a:p>
            <a:endParaRPr lang="en-US" sz="1600" dirty="0">
              <a:solidFill>
                <a:srgbClr val="000000"/>
              </a:solidFill>
              <a:latin typeface="Aptos"/>
              <a:ea typeface="Calibri"/>
            </a:endParaRPr>
          </a:p>
          <a:p>
            <a:r>
              <a:rPr lang="en-US" sz="1600" b="1" dirty="0">
                <a:solidFill>
                  <a:srgbClr val="000000"/>
                </a:solidFill>
                <a:latin typeface="Aptos"/>
                <a:ea typeface="Calibri"/>
              </a:rPr>
              <a:t>Type I: </a:t>
            </a:r>
            <a:r>
              <a:rPr lang="en-US" sz="1600" dirty="0">
                <a:solidFill>
                  <a:srgbClr val="000000"/>
                </a:solidFill>
                <a:latin typeface="Aptos"/>
                <a:ea typeface="Calibri"/>
              </a:rPr>
              <a:t>An event requiring </a:t>
            </a:r>
            <a:r>
              <a:rPr lang="en-US" sz="1600" b="1" i="1" u="sng" dirty="0">
                <a:solidFill>
                  <a:srgbClr val="000000"/>
                </a:solidFill>
                <a:latin typeface="Aptos"/>
                <a:ea typeface="Calibri"/>
              </a:rPr>
              <a:t>immediate action, with minor impact</a:t>
            </a:r>
            <a:r>
              <a:rPr lang="en-US" sz="1600" dirty="0">
                <a:solidFill>
                  <a:srgbClr val="000000"/>
                </a:solidFill>
                <a:latin typeface="Aptos"/>
                <a:ea typeface="Calibri"/>
              </a:rPr>
              <a:t> on patient safety or clinical operations.</a:t>
            </a:r>
            <a:endParaRPr lang="en-US" sz="1600" dirty="0">
              <a:solidFill>
                <a:srgbClr val="000000"/>
              </a:solidFill>
              <a:latin typeface="Aptos"/>
            </a:endParaRPr>
          </a:p>
          <a:p>
            <a:r>
              <a:rPr lang="en-US" sz="1600" b="1" dirty="0">
                <a:solidFill>
                  <a:srgbClr val="000000"/>
                </a:solidFill>
                <a:latin typeface="Aptos"/>
                <a:ea typeface="Calibri"/>
              </a:rPr>
              <a:t>Type II: </a:t>
            </a:r>
            <a:r>
              <a:rPr lang="en-US" sz="1600" dirty="0">
                <a:solidFill>
                  <a:srgbClr val="000000"/>
                </a:solidFill>
                <a:latin typeface="Aptos"/>
                <a:ea typeface="Calibri"/>
              </a:rPr>
              <a:t>An event requiring </a:t>
            </a:r>
            <a:r>
              <a:rPr lang="en-US" sz="1600" b="1" i="1" u="sng" dirty="0">
                <a:solidFill>
                  <a:srgbClr val="000000"/>
                </a:solidFill>
                <a:latin typeface="Aptos"/>
                <a:ea typeface="Calibri"/>
              </a:rPr>
              <a:t>immediate action, with moderate impact</a:t>
            </a:r>
            <a:r>
              <a:rPr lang="en-US" sz="1600" dirty="0">
                <a:solidFill>
                  <a:srgbClr val="000000"/>
                </a:solidFill>
                <a:latin typeface="Aptos"/>
                <a:ea typeface="Calibri"/>
              </a:rPr>
              <a:t> on patient safety or clinical operations.</a:t>
            </a:r>
            <a:endParaRPr lang="en-US" sz="1600" dirty="0">
              <a:solidFill>
                <a:srgbClr val="000000"/>
              </a:solidFill>
              <a:latin typeface="Aptos"/>
            </a:endParaRPr>
          </a:p>
          <a:p>
            <a:r>
              <a:rPr lang="en-US" sz="1600" b="1" dirty="0">
                <a:solidFill>
                  <a:srgbClr val="000000"/>
                </a:solidFill>
                <a:latin typeface="Aptos"/>
                <a:ea typeface="Calibri"/>
              </a:rPr>
              <a:t>Type III: </a:t>
            </a:r>
            <a:r>
              <a:rPr lang="en-US" sz="1600" dirty="0">
                <a:solidFill>
                  <a:srgbClr val="000000"/>
                </a:solidFill>
                <a:latin typeface="Aptos"/>
                <a:ea typeface="Calibri"/>
              </a:rPr>
              <a:t>An event requiring </a:t>
            </a:r>
            <a:r>
              <a:rPr lang="en-US" sz="1600" b="1" i="1" u="sng" dirty="0">
                <a:solidFill>
                  <a:srgbClr val="000000"/>
                </a:solidFill>
                <a:latin typeface="Aptos"/>
                <a:ea typeface="Calibri"/>
              </a:rPr>
              <a:t>immediate action involving serious injury and/or major impact</a:t>
            </a:r>
            <a:r>
              <a:rPr lang="en-US" sz="1600" dirty="0">
                <a:solidFill>
                  <a:srgbClr val="000000"/>
                </a:solidFill>
                <a:latin typeface="Aptos"/>
                <a:ea typeface="Calibri"/>
              </a:rPr>
              <a:t> on patient safety or clinical operations.</a:t>
            </a:r>
            <a:endParaRPr lang="en-US" sz="1600" dirty="0">
              <a:solidFill>
                <a:srgbClr val="000000"/>
              </a:solidFill>
              <a:latin typeface="Aptos"/>
            </a:endParaRPr>
          </a:p>
          <a:p>
            <a:endParaRPr lang="en-US" sz="1600" b="1" dirty="0">
              <a:ea typeface="Calibri"/>
            </a:endParaRPr>
          </a:p>
        </p:txBody>
      </p:sp>
      <p:sp>
        <p:nvSpPr>
          <p:cNvPr id="4" name="Date Placeholder 3">
            <a:extLst>
              <a:ext uri="{FF2B5EF4-FFF2-40B4-BE49-F238E27FC236}">
                <a16:creationId xmlns:a16="http://schemas.microsoft.com/office/drawing/2014/main" id="{AA142A59-93FE-E48D-C890-5C5E094F231F}"/>
              </a:ext>
            </a:extLst>
          </p:cNvPr>
          <p:cNvSpPr>
            <a:spLocks noGrp="1"/>
          </p:cNvSpPr>
          <p:nvPr>
            <p:ph type="dt" sz="half" idx="10"/>
          </p:nvPr>
        </p:nvSpPr>
        <p:spPr/>
        <p:txBody>
          <a:bodyPr/>
          <a:lstStyle/>
          <a:p>
            <a:r>
              <a:rPr lang="en-US"/>
              <a:t>Month Day, Year</a:t>
            </a:r>
            <a:endParaRPr lang="en-US" dirty="0"/>
          </a:p>
        </p:txBody>
      </p:sp>
      <p:sp>
        <p:nvSpPr>
          <p:cNvPr id="5" name="Slide Number Placeholder 4">
            <a:extLst>
              <a:ext uri="{FF2B5EF4-FFF2-40B4-BE49-F238E27FC236}">
                <a16:creationId xmlns:a16="http://schemas.microsoft.com/office/drawing/2014/main" id="{DB0EBA6D-1080-6F2A-CC21-CEA9AEA4CE77}"/>
              </a:ext>
            </a:extLst>
          </p:cNvPr>
          <p:cNvSpPr>
            <a:spLocks noGrp="1"/>
          </p:cNvSpPr>
          <p:nvPr>
            <p:ph type="sldNum" sz="quarter" idx="11"/>
          </p:nvPr>
        </p:nvSpPr>
        <p:spPr/>
        <p:txBody>
          <a:bodyPr/>
          <a:lstStyle/>
          <a:p>
            <a:fld id="{5E8BC936-0928-C346-B13E-04BD58031644}" type="slidenum">
              <a:rPr lang="en-US"/>
              <a:pPr/>
              <a:t>23</a:t>
            </a:fld>
            <a:endParaRPr lang="en-US" dirty="0"/>
          </a:p>
        </p:txBody>
      </p:sp>
    </p:spTree>
    <p:extLst>
      <p:ext uri="{BB962C8B-B14F-4D97-AF65-F5344CB8AC3E}">
        <p14:creationId xmlns:p14="http://schemas.microsoft.com/office/powerpoint/2010/main" val="505505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9AE91-DDDA-2922-D812-E8B2476509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75D222-155A-2952-D9AA-94616097C122}"/>
              </a:ext>
            </a:extLst>
          </p:cNvPr>
          <p:cNvSpPr>
            <a:spLocks noGrp="1"/>
          </p:cNvSpPr>
          <p:nvPr>
            <p:ph type="title"/>
          </p:nvPr>
        </p:nvSpPr>
        <p:spPr>
          <a:xfrm>
            <a:off x="379401" y="2753857"/>
            <a:ext cx="8382000" cy="762000"/>
          </a:xfrm>
        </p:spPr>
        <p:txBody>
          <a:bodyPr>
            <a:noAutofit/>
          </a:bodyPr>
          <a:lstStyle/>
          <a:p>
            <a:r>
              <a:rPr lang="en-US" sz="3200" dirty="0"/>
              <a:t>Changing the way we educate clinicians</a:t>
            </a:r>
            <a:endParaRPr lang="en-US" dirty="0"/>
          </a:p>
        </p:txBody>
      </p:sp>
    </p:spTree>
    <p:extLst>
      <p:ext uri="{BB962C8B-B14F-4D97-AF65-F5344CB8AC3E}">
        <p14:creationId xmlns:p14="http://schemas.microsoft.com/office/powerpoint/2010/main" val="2587539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D639E8-973D-C5C0-E7AA-5A6EBE3A55AB}"/>
              </a:ext>
            </a:extLst>
          </p:cNvPr>
          <p:cNvSpPr>
            <a:spLocks noGrp="1"/>
          </p:cNvSpPr>
          <p:nvPr>
            <p:ph type="sldNum" sz="quarter" idx="4"/>
          </p:nvPr>
        </p:nvSpPr>
        <p:spPr/>
        <p:txBody>
          <a:bodyPr/>
          <a:lstStyle/>
          <a:p>
            <a:fld id="{63DCA5C9-2E11-4C67-86EB-AE1DE127DC64}" type="slidenum">
              <a:rPr lang="en-US"/>
              <a:pPr/>
              <a:t>25</a:t>
            </a:fld>
            <a:endParaRPr lang="en-US"/>
          </a:p>
        </p:txBody>
      </p:sp>
      <p:sp>
        <p:nvSpPr>
          <p:cNvPr id="3" name="Text Placeholder 2">
            <a:extLst>
              <a:ext uri="{FF2B5EF4-FFF2-40B4-BE49-F238E27FC236}">
                <a16:creationId xmlns:a16="http://schemas.microsoft.com/office/drawing/2014/main" id="{BA2E6C68-6A05-D41F-A762-83E044C4CDF2}"/>
              </a:ext>
            </a:extLst>
          </p:cNvPr>
          <p:cNvSpPr>
            <a:spLocks noGrp="1"/>
          </p:cNvSpPr>
          <p:nvPr>
            <p:ph type="body" sz="quarter" idx="11"/>
          </p:nvPr>
        </p:nvSpPr>
        <p:spPr/>
        <p:txBody>
          <a:bodyPr vert="horz" lIns="0" tIns="0" rIns="0" bIns="0" rtlCol="0" anchor="t">
            <a:noAutofit/>
          </a:bodyPr>
          <a:lstStyle/>
          <a:p>
            <a:r>
              <a:rPr lang="en-US">
                <a:solidFill>
                  <a:srgbClr val="414141"/>
                </a:solidFill>
                <a:latin typeface="Franklin Gothic Demi Cond"/>
                <a:ea typeface="Verdana"/>
              </a:rPr>
              <a:t>Northwell’s Culture of Preparedness </a:t>
            </a:r>
          </a:p>
          <a:p>
            <a:r>
              <a:rPr lang="en-US" sz="2100">
                <a:solidFill>
                  <a:schemeClr val="accent2"/>
                </a:solidFill>
                <a:latin typeface="Franklin Gothic Demi Cond"/>
                <a:ea typeface="Verdana"/>
              </a:rPr>
              <a:t>Developing the Next Chapter</a:t>
            </a:r>
          </a:p>
          <a:p>
            <a:endParaRPr lang="en-US">
              <a:solidFill>
                <a:srgbClr val="414141"/>
              </a:solidFill>
            </a:endParaRPr>
          </a:p>
        </p:txBody>
      </p:sp>
      <p:pic>
        <p:nvPicPr>
          <p:cNvPr id="8" name="Picture 7" descr="Health Care Reboot: Megatrends Energizing American Medicine : Dowling,  Michael J., Kenney, Charles: Foreign Language Books - Amazon.co.jp">
            <a:extLst>
              <a:ext uri="{FF2B5EF4-FFF2-40B4-BE49-F238E27FC236}">
                <a16:creationId xmlns:a16="http://schemas.microsoft.com/office/drawing/2014/main" id="{60C1EA91-6D9F-990D-73B8-91721491B9AE}"/>
              </a:ext>
            </a:extLst>
          </p:cNvPr>
          <p:cNvPicPr>
            <a:picLocks noChangeAspect="1"/>
          </p:cNvPicPr>
          <p:nvPr/>
        </p:nvPicPr>
        <p:blipFill>
          <a:blip r:embed="Rd948e297d8b44c8f"/>
          <a:stretch>
            <a:fillRect/>
          </a:stretch>
        </p:blipFill>
        <p:spPr>
          <a:xfrm>
            <a:off x="3457829" y="2238466"/>
            <a:ext cx="2057400" cy="3035284"/>
          </a:xfrm>
          <a:prstGeom prst="rect">
            <a:avLst/>
          </a:prstGeom>
          <a:ln>
            <a:solidFill>
              <a:schemeClr val="tx1"/>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54EAA350-43C3-D4A1-C60D-DEE0C82D7437}"/>
              </a:ext>
            </a:extLst>
          </p:cNvPr>
          <p:cNvSpPr/>
          <p:nvPr/>
        </p:nvSpPr>
        <p:spPr>
          <a:xfrm>
            <a:off x="6420107" y="2226237"/>
            <a:ext cx="2057400" cy="3043491"/>
          </a:xfrm>
          <a:prstGeom prst="rect">
            <a:avLst/>
          </a:prstGeom>
          <a:solidFill>
            <a:schemeClr val="tx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1350" b="1">
              <a:solidFill>
                <a:schemeClr val="tx1"/>
              </a:solidFill>
            </a:endParaRPr>
          </a:p>
          <a:p>
            <a:endParaRPr lang="en-US" sz="1350" b="1">
              <a:solidFill>
                <a:schemeClr val="tx1"/>
              </a:solidFill>
            </a:endParaRPr>
          </a:p>
        </p:txBody>
      </p:sp>
      <p:pic>
        <p:nvPicPr>
          <p:cNvPr id="14" name="Graphic 13" descr="Badge Question Mark with solid fill">
            <a:extLst>
              <a:ext uri="{FF2B5EF4-FFF2-40B4-BE49-F238E27FC236}">
                <a16:creationId xmlns:a16="http://schemas.microsoft.com/office/drawing/2014/main" id="{7D8FE8DE-B9AE-A270-902C-D8D55066152D}"/>
              </a:ext>
            </a:extLst>
          </p:cNvPr>
          <p:cNvPicPr>
            <a:picLocks noChangeAspect="1"/>
          </p:cNvPicPr>
          <p:nvPr/>
        </p:nvPicPr>
        <p:blipFill>
          <a:blip r:embed="R2ada67ff573b481d">
            <a:extLst>
              <a:ext uri="{96DAC541-7B7A-43D3-8B79-37D633B846F1}">
                <asvg:svgBlip xmlns:asvg="http://schemas.microsoft.com/office/drawing/2016/SVG/main" r:embed="R958651cdac824bbc"/>
              </a:ext>
            </a:extLst>
          </a:blip>
          <a:stretch>
            <a:fillRect/>
          </a:stretch>
        </p:blipFill>
        <p:spPr>
          <a:xfrm>
            <a:off x="6622787" y="2850856"/>
            <a:ext cx="1652039" cy="1652039"/>
          </a:xfrm>
          <a:prstGeom prst="rect">
            <a:avLst/>
          </a:prstGeom>
        </p:spPr>
      </p:pic>
      <p:pic>
        <p:nvPicPr>
          <p:cNvPr id="4" name="Picture 3" descr="Disrupting the Status Quo: Northwell Health's Mission to Reshape the F">
            <a:extLst>
              <a:ext uri="{FF2B5EF4-FFF2-40B4-BE49-F238E27FC236}">
                <a16:creationId xmlns:a16="http://schemas.microsoft.com/office/drawing/2014/main" id="{8AC6D368-62BC-3BE8-DFB5-748087DBBA7B}"/>
              </a:ext>
            </a:extLst>
          </p:cNvPr>
          <p:cNvPicPr>
            <a:picLocks noChangeAspect="1"/>
          </p:cNvPicPr>
          <p:nvPr/>
        </p:nvPicPr>
        <p:blipFill>
          <a:blip r:embed="R127ca9c550b947e8"/>
          <a:stretch>
            <a:fillRect/>
          </a:stretch>
        </p:blipFill>
        <p:spPr>
          <a:xfrm>
            <a:off x="620378" y="2305739"/>
            <a:ext cx="1932573" cy="290073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2795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4901ED48-F32A-439F-A42F-630AF4D724BC}"/>
              </a:ext>
            </a:extLst>
          </p:cNvPr>
          <p:cNvSpPr/>
          <p:nvPr/>
        </p:nvSpPr>
        <p:spPr>
          <a:xfrm>
            <a:off x="1937757" y="1114959"/>
            <a:ext cx="2304149" cy="2241602"/>
          </a:xfrm>
          <a:custGeom>
            <a:avLst/>
            <a:gdLst/>
            <a:ahLst/>
            <a:cxnLst>
              <a:cxn ang="0">
                <a:pos x="wd2" y="hd2"/>
              </a:cxn>
              <a:cxn ang="5400000">
                <a:pos x="wd2" y="hd2"/>
              </a:cxn>
              <a:cxn ang="10800000">
                <a:pos x="wd2" y="hd2"/>
              </a:cxn>
              <a:cxn ang="16200000">
                <a:pos x="wd2" y="hd2"/>
              </a:cxn>
            </a:cxnLst>
            <a:rect l="0" t="0" r="r" b="b"/>
            <a:pathLst>
              <a:path w="21600" h="21600" extrusionOk="0">
                <a:moveTo>
                  <a:pt x="14563" y="0"/>
                </a:moveTo>
                <a:lnTo>
                  <a:pt x="7070" y="0"/>
                </a:lnTo>
                <a:cubicBezTo>
                  <a:pt x="3160" y="0"/>
                  <a:pt x="0" y="3248"/>
                  <a:pt x="0" y="7267"/>
                </a:cubicBezTo>
                <a:lnTo>
                  <a:pt x="0" y="14433"/>
                </a:lnTo>
                <a:lnTo>
                  <a:pt x="0" y="21600"/>
                </a:lnTo>
                <a:cubicBezTo>
                  <a:pt x="0" y="17916"/>
                  <a:pt x="2704" y="14869"/>
                  <a:pt x="6190" y="14433"/>
                </a:cubicBezTo>
                <a:cubicBezTo>
                  <a:pt x="6451" y="14400"/>
                  <a:pt x="6744" y="14367"/>
                  <a:pt x="7037" y="14367"/>
                </a:cubicBezTo>
                <a:lnTo>
                  <a:pt x="15410" y="14367"/>
                </a:lnTo>
                <a:cubicBezTo>
                  <a:pt x="18896" y="13931"/>
                  <a:pt x="21600" y="10917"/>
                  <a:pt x="21600" y="7233"/>
                </a:cubicBezTo>
                <a:cubicBezTo>
                  <a:pt x="21567" y="3215"/>
                  <a:pt x="18440" y="0"/>
                  <a:pt x="14563" y="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defRPr>
            </a:pPr>
            <a:endParaRPr/>
          </a:p>
        </p:txBody>
      </p:sp>
      <p:sp>
        <p:nvSpPr>
          <p:cNvPr id="7" name="Shape">
            <a:extLst>
              <a:ext uri="{FF2B5EF4-FFF2-40B4-BE49-F238E27FC236}">
                <a16:creationId xmlns:a16="http://schemas.microsoft.com/office/drawing/2014/main" id="{9075C27F-ED81-4496-B88F-BE14C5128057}"/>
              </a:ext>
            </a:extLst>
          </p:cNvPr>
          <p:cNvSpPr/>
          <p:nvPr/>
        </p:nvSpPr>
        <p:spPr>
          <a:xfrm>
            <a:off x="4787535" y="1114959"/>
            <a:ext cx="2304149" cy="2241602"/>
          </a:xfrm>
          <a:custGeom>
            <a:avLst/>
            <a:gdLst/>
            <a:ahLst/>
            <a:cxnLst>
              <a:cxn ang="0">
                <a:pos x="wd2" y="hd2"/>
              </a:cxn>
              <a:cxn ang="5400000">
                <a:pos x="wd2" y="hd2"/>
              </a:cxn>
              <a:cxn ang="10800000">
                <a:pos x="wd2" y="hd2"/>
              </a:cxn>
              <a:cxn ang="16200000">
                <a:pos x="wd2" y="hd2"/>
              </a:cxn>
            </a:cxnLst>
            <a:rect l="0" t="0" r="r" b="b"/>
            <a:pathLst>
              <a:path w="21600" h="21600" extrusionOk="0">
                <a:moveTo>
                  <a:pt x="14563" y="0"/>
                </a:moveTo>
                <a:lnTo>
                  <a:pt x="7070" y="0"/>
                </a:lnTo>
                <a:cubicBezTo>
                  <a:pt x="3160" y="0"/>
                  <a:pt x="0" y="3248"/>
                  <a:pt x="0" y="7267"/>
                </a:cubicBezTo>
                <a:lnTo>
                  <a:pt x="0" y="14433"/>
                </a:lnTo>
                <a:lnTo>
                  <a:pt x="0" y="21600"/>
                </a:lnTo>
                <a:cubicBezTo>
                  <a:pt x="0" y="17916"/>
                  <a:pt x="2704" y="14869"/>
                  <a:pt x="6190" y="14433"/>
                </a:cubicBezTo>
                <a:cubicBezTo>
                  <a:pt x="6451" y="14400"/>
                  <a:pt x="6744" y="14367"/>
                  <a:pt x="7037" y="14367"/>
                </a:cubicBezTo>
                <a:lnTo>
                  <a:pt x="15410" y="14367"/>
                </a:lnTo>
                <a:cubicBezTo>
                  <a:pt x="18896" y="13931"/>
                  <a:pt x="21600" y="10917"/>
                  <a:pt x="21600" y="7233"/>
                </a:cubicBezTo>
                <a:cubicBezTo>
                  <a:pt x="21600" y="3215"/>
                  <a:pt x="18472" y="0"/>
                  <a:pt x="14563" y="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id="{2D5B915F-62E6-4222-A843-7AB7BF518DA8}"/>
              </a:ext>
            </a:extLst>
          </p:cNvPr>
          <p:cNvSpPr/>
          <p:nvPr/>
        </p:nvSpPr>
        <p:spPr>
          <a:xfrm>
            <a:off x="7880586" y="1114959"/>
            <a:ext cx="2304149" cy="2241602"/>
          </a:xfrm>
          <a:custGeom>
            <a:avLst/>
            <a:gdLst/>
            <a:ahLst/>
            <a:cxnLst>
              <a:cxn ang="0">
                <a:pos x="wd2" y="hd2"/>
              </a:cxn>
              <a:cxn ang="5400000">
                <a:pos x="wd2" y="hd2"/>
              </a:cxn>
              <a:cxn ang="10800000">
                <a:pos x="wd2" y="hd2"/>
              </a:cxn>
              <a:cxn ang="16200000">
                <a:pos x="wd2" y="hd2"/>
              </a:cxn>
            </a:cxnLst>
            <a:rect l="0" t="0" r="r" b="b"/>
            <a:pathLst>
              <a:path w="21600" h="21600" extrusionOk="0">
                <a:moveTo>
                  <a:pt x="14563" y="0"/>
                </a:moveTo>
                <a:lnTo>
                  <a:pt x="7070" y="0"/>
                </a:lnTo>
                <a:cubicBezTo>
                  <a:pt x="3160" y="0"/>
                  <a:pt x="0" y="3248"/>
                  <a:pt x="0" y="7267"/>
                </a:cubicBezTo>
                <a:lnTo>
                  <a:pt x="0" y="14433"/>
                </a:lnTo>
                <a:lnTo>
                  <a:pt x="0" y="21600"/>
                </a:lnTo>
                <a:cubicBezTo>
                  <a:pt x="0" y="17916"/>
                  <a:pt x="2704" y="14869"/>
                  <a:pt x="6190" y="14433"/>
                </a:cubicBezTo>
                <a:cubicBezTo>
                  <a:pt x="6451" y="14400"/>
                  <a:pt x="6744" y="14367"/>
                  <a:pt x="7037" y="14367"/>
                </a:cubicBezTo>
                <a:lnTo>
                  <a:pt x="15410" y="14367"/>
                </a:lnTo>
                <a:cubicBezTo>
                  <a:pt x="18896" y="13931"/>
                  <a:pt x="21600" y="10917"/>
                  <a:pt x="21600" y="7233"/>
                </a:cubicBezTo>
                <a:cubicBezTo>
                  <a:pt x="21567" y="3215"/>
                  <a:pt x="18440" y="0"/>
                  <a:pt x="14563" y="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defRPr>
            </a:pPr>
            <a:endParaRPr/>
          </a:p>
        </p:txBody>
      </p:sp>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1831323" y="202500"/>
            <a:ext cx="9601200" cy="1485900"/>
          </a:xfrm>
        </p:spPr>
        <p:txBody>
          <a:bodyPr/>
          <a:lstStyle/>
          <a:p>
            <a:pPr algn="ctr"/>
            <a:r>
              <a:rPr lang="en-US" dirty="0"/>
              <a:t>Types of Workplace Violence </a:t>
            </a:r>
          </a:p>
        </p:txBody>
      </p:sp>
      <p:sp>
        <p:nvSpPr>
          <p:cNvPr id="4" name="Shape">
            <a:extLst>
              <a:ext uri="{FF2B5EF4-FFF2-40B4-BE49-F238E27FC236}">
                <a16:creationId xmlns:a16="http://schemas.microsoft.com/office/drawing/2014/main" id="{2EBC2826-46F6-45FB-8439-080564D80EC8}"/>
              </a:ext>
            </a:extLst>
          </p:cNvPr>
          <p:cNvSpPr/>
          <p:nvPr/>
        </p:nvSpPr>
        <p:spPr>
          <a:xfrm>
            <a:off x="2007264" y="1961740"/>
            <a:ext cx="2304149" cy="3819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2"/>
                  <a:pt x="18896" y="3950"/>
                  <a:pt x="15410" y="4186"/>
                </a:cubicBezTo>
                <a:cubicBezTo>
                  <a:pt x="15149" y="4206"/>
                  <a:pt x="14856" y="4226"/>
                  <a:pt x="14563" y="4226"/>
                </a:cubicBezTo>
                <a:lnTo>
                  <a:pt x="6190" y="4226"/>
                </a:lnTo>
                <a:cubicBezTo>
                  <a:pt x="2704" y="4481"/>
                  <a:pt x="0" y="6250"/>
                  <a:pt x="0" y="8432"/>
                </a:cubicBezTo>
                <a:lnTo>
                  <a:pt x="0" y="17335"/>
                </a:lnTo>
                <a:cubicBezTo>
                  <a:pt x="0" y="19694"/>
                  <a:pt x="3160" y="21600"/>
                  <a:pt x="7070" y="21600"/>
                </a:cubicBezTo>
                <a:lnTo>
                  <a:pt x="14498" y="21600"/>
                </a:lnTo>
                <a:cubicBezTo>
                  <a:pt x="18407" y="21600"/>
                  <a:pt x="21567" y="19694"/>
                  <a:pt x="21567" y="17335"/>
                </a:cubicBezTo>
                <a:lnTo>
                  <a:pt x="21567" y="4206"/>
                </a:lnTo>
                <a:lnTo>
                  <a:pt x="21600" y="0"/>
                </a:lnTo>
                <a:cubicBezTo>
                  <a:pt x="21600" y="0"/>
                  <a:pt x="21600" y="0"/>
                  <a:pt x="21600" y="0"/>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a:p>
        </p:txBody>
      </p:sp>
      <p:sp>
        <p:nvSpPr>
          <p:cNvPr id="6" name="Shape">
            <a:extLst>
              <a:ext uri="{FF2B5EF4-FFF2-40B4-BE49-F238E27FC236}">
                <a16:creationId xmlns:a16="http://schemas.microsoft.com/office/drawing/2014/main" id="{E365EC16-E405-4462-BF9A-5A3526DDB07D}"/>
              </a:ext>
            </a:extLst>
          </p:cNvPr>
          <p:cNvSpPr/>
          <p:nvPr/>
        </p:nvSpPr>
        <p:spPr>
          <a:xfrm>
            <a:off x="4891795" y="1961740"/>
            <a:ext cx="2304149" cy="3819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2"/>
                  <a:pt x="18896" y="3950"/>
                  <a:pt x="15410" y="4186"/>
                </a:cubicBezTo>
                <a:cubicBezTo>
                  <a:pt x="15149" y="4206"/>
                  <a:pt x="14856" y="4226"/>
                  <a:pt x="14563" y="4226"/>
                </a:cubicBezTo>
                <a:lnTo>
                  <a:pt x="6190" y="4226"/>
                </a:lnTo>
                <a:cubicBezTo>
                  <a:pt x="2704" y="4481"/>
                  <a:pt x="0" y="6250"/>
                  <a:pt x="0" y="8432"/>
                </a:cubicBezTo>
                <a:lnTo>
                  <a:pt x="0" y="17335"/>
                </a:lnTo>
                <a:cubicBezTo>
                  <a:pt x="0" y="19694"/>
                  <a:pt x="3160" y="21600"/>
                  <a:pt x="7070" y="21600"/>
                </a:cubicBezTo>
                <a:lnTo>
                  <a:pt x="14498" y="21600"/>
                </a:lnTo>
                <a:cubicBezTo>
                  <a:pt x="18407" y="21600"/>
                  <a:pt x="21567" y="19694"/>
                  <a:pt x="21567" y="17335"/>
                </a:cubicBezTo>
                <a:lnTo>
                  <a:pt x="21567" y="4206"/>
                </a:lnTo>
                <a:lnTo>
                  <a:pt x="21600" y="0"/>
                </a:lnTo>
                <a:cubicBezTo>
                  <a:pt x="21600" y="0"/>
                  <a:pt x="21600" y="0"/>
                  <a:pt x="21600" y="0"/>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id="{7DA4AFBD-EF3F-462F-B517-69BC15CCC559}"/>
              </a:ext>
            </a:extLst>
          </p:cNvPr>
          <p:cNvSpPr/>
          <p:nvPr/>
        </p:nvSpPr>
        <p:spPr>
          <a:xfrm>
            <a:off x="7950093" y="1961740"/>
            <a:ext cx="2304149" cy="3819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2"/>
                  <a:pt x="18896" y="3950"/>
                  <a:pt x="15410" y="4186"/>
                </a:cubicBezTo>
                <a:cubicBezTo>
                  <a:pt x="15149" y="4206"/>
                  <a:pt x="14856" y="4226"/>
                  <a:pt x="14563" y="4226"/>
                </a:cubicBezTo>
                <a:lnTo>
                  <a:pt x="6190" y="4226"/>
                </a:lnTo>
                <a:cubicBezTo>
                  <a:pt x="2704" y="4481"/>
                  <a:pt x="0" y="6250"/>
                  <a:pt x="0" y="8432"/>
                </a:cubicBezTo>
                <a:lnTo>
                  <a:pt x="0" y="17335"/>
                </a:lnTo>
                <a:cubicBezTo>
                  <a:pt x="0" y="19694"/>
                  <a:pt x="3160" y="21600"/>
                  <a:pt x="7070" y="21600"/>
                </a:cubicBezTo>
                <a:lnTo>
                  <a:pt x="14498" y="21600"/>
                </a:lnTo>
                <a:cubicBezTo>
                  <a:pt x="18407" y="21600"/>
                  <a:pt x="21567" y="19694"/>
                  <a:pt x="21567" y="17335"/>
                </a:cubicBezTo>
                <a:lnTo>
                  <a:pt x="21567" y="4206"/>
                </a:lnTo>
                <a:lnTo>
                  <a:pt x="21600" y="0"/>
                </a:lnTo>
                <a:cubicBezTo>
                  <a:pt x="21600" y="0"/>
                  <a:pt x="21600" y="0"/>
                  <a:pt x="21600"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grpSp>
        <p:nvGrpSpPr>
          <p:cNvPr id="10" name="Group 9">
            <a:extLst>
              <a:ext uri="{FF2B5EF4-FFF2-40B4-BE49-F238E27FC236}">
                <a16:creationId xmlns:a16="http://schemas.microsoft.com/office/drawing/2014/main" id="{6447E8E3-7ED2-4324-AD95-0ABF6F19BB60}"/>
              </a:ext>
            </a:extLst>
          </p:cNvPr>
          <p:cNvGrpSpPr/>
          <p:nvPr/>
        </p:nvGrpSpPr>
        <p:grpSpPr>
          <a:xfrm>
            <a:off x="2311559" y="2821011"/>
            <a:ext cx="1685532" cy="1472004"/>
            <a:chOff x="8921312" y="1537015"/>
            <a:chExt cx="2926745" cy="693268"/>
          </a:xfrm>
        </p:grpSpPr>
        <p:sp>
          <p:nvSpPr>
            <p:cNvPr id="11" name="TextBox 10">
              <a:extLst>
                <a:ext uri="{FF2B5EF4-FFF2-40B4-BE49-F238E27FC236}">
                  <a16:creationId xmlns:a16="http://schemas.microsoft.com/office/drawing/2014/main" id="{D1ED5C6F-3029-43F1-A219-D8CBBB57E89F}"/>
                </a:ext>
              </a:extLst>
            </p:cNvPr>
            <p:cNvSpPr txBox="1"/>
            <p:nvPr/>
          </p:nvSpPr>
          <p:spPr>
            <a:xfrm>
              <a:off x="8921312" y="1537015"/>
              <a:ext cx="2926080" cy="391374"/>
            </a:xfrm>
            <a:prstGeom prst="rect">
              <a:avLst/>
            </a:prstGeom>
            <a:noFill/>
          </p:spPr>
          <p:txBody>
            <a:bodyPr wrap="square" lIns="0" rIns="0" rtlCol="0" anchor="b">
              <a:spAutoFit/>
            </a:bodyPr>
            <a:lstStyle/>
            <a:p>
              <a:r>
                <a:rPr lang="en-US" sz="2400" b="1" noProof="1">
                  <a:solidFill>
                    <a:schemeClr val="bg1"/>
                  </a:solidFill>
                </a:rPr>
                <a:t>Patient Incidents</a:t>
              </a:r>
            </a:p>
          </p:txBody>
        </p:sp>
        <p:sp>
          <p:nvSpPr>
            <p:cNvPr id="12" name="TextBox 11">
              <a:extLst>
                <a:ext uri="{FF2B5EF4-FFF2-40B4-BE49-F238E27FC236}">
                  <a16:creationId xmlns:a16="http://schemas.microsoft.com/office/drawing/2014/main" id="{6FFB2C9A-D1DC-41A4-88CC-034617CC4FC7}"/>
                </a:ext>
              </a:extLst>
            </p:cNvPr>
            <p:cNvSpPr txBox="1"/>
            <p:nvPr/>
          </p:nvSpPr>
          <p:spPr>
            <a:xfrm>
              <a:off x="8921977" y="1925881"/>
              <a:ext cx="2926080" cy="304402"/>
            </a:xfrm>
            <a:prstGeom prst="rect">
              <a:avLst/>
            </a:prstGeom>
            <a:noFill/>
          </p:spPr>
          <p:txBody>
            <a:bodyPr wrap="square" lIns="0" rIns="0" rtlCol="0" anchor="t">
              <a:spAutoFit/>
            </a:bodyPr>
            <a:lstStyle/>
            <a:p>
              <a:pPr marL="171450" indent="-171450" algn="just">
                <a:buFont typeface="Arial" panose="020B0604020202020204" pitchFamily="34" charset="0"/>
                <a:buChar char="•"/>
              </a:pPr>
              <a:r>
                <a:rPr lang="en-US" sz="1200" noProof="1">
                  <a:solidFill>
                    <a:schemeClr val="bg1"/>
                  </a:solidFill>
                </a:rPr>
                <a:t>Patient - Staff</a:t>
              </a:r>
            </a:p>
            <a:p>
              <a:pPr marL="171450" indent="-171450" algn="just">
                <a:buFont typeface="Arial" panose="020B0604020202020204" pitchFamily="34" charset="0"/>
                <a:buChar char="•"/>
              </a:pPr>
              <a:r>
                <a:rPr lang="en-US" sz="1200" noProof="1">
                  <a:solidFill>
                    <a:schemeClr val="bg1"/>
                  </a:solidFill>
                </a:rPr>
                <a:t>Patient – Patient</a:t>
              </a:r>
            </a:p>
            <a:p>
              <a:pPr marL="171450" indent="-171450" algn="just">
                <a:buFont typeface="Arial" panose="020B0604020202020204" pitchFamily="34" charset="0"/>
                <a:buChar char="•"/>
              </a:pPr>
              <a:r>
                <a:rPr lang="en-US" sz="1200" noProof="1">
                  <a:solidFill>
                    <a:schemeClr val="bg1"/>
                  </a:solidFill>
                </a:rPr>
                <a:t>Patient - Visitor </a:t>
              </a:r>
            </a:p>
          </p:txBody>
        </p:sp>
      </p:grpSp>
      <p:grpSp>
        <p:nvGrpSpPr>
          <p:cNvPr id="13" name="Group 12">
            <a:extLst>
              <a:ext uri="{FF2B5EF4-FFF2-40B4-BE49-F238E27FC236}">
                <a16:creationId xmlns:a16="http://schemas.microsoft.com/office/drawing/2014/main" id="{B4A5D58A-8E70-4E5A-A2BC-8ECD3D763944}"/>
              </a:ext>
            </a:extLst>
          </p:cNvPr>
          <p:cNvGrpSpPr/>
          <p:nvPr/>
        </p:nvGrpSpPr>
        <p:grpSpPr>
          <a:xfrm>
            <a:off x="5181603" y="2821011"/>
            <a:ext cx="1685150" cy="1472001"/>
            <a:chOff x="8921976" y="1537016"/>
            <a:chExt cx="2926081" cy="693267"/>
          </a:xfrm>
        </p:grpSpPr>
        <p:sp>
          <p:nvSpPr>
            <p:cNvPr id="14" name="TextBox 13">
              <a:extLst>
                <a:ext uri="{FF2B5EF4-FFF2-40B4-BE49-F238E27FC236}">
                  <a16:creationId xmlns:a16="http://schemas.microsoft.com/office/drawing/2014/main" id="{AA23F7BD-F962-4795-8515-4AA60212D682}"/>
                </a:ext>
              </a:extLst>
            </p:cNvPr>
            <p:cNvSpPr txBox="1"/>
            <p:nvPr/>
          </p:nvSpPr>
          <p:spPr>
            <a:xfrm>
              <a:off x="8921976" y="1537016"/>
              <a:ext cx="2926080" cy="391374"/>
            </a:xfrm>
            <a:prstGeom prst="rect">
              <a:avLst/>
            </a:prstGeom>
            <a:noFill/>
          </p:spPr>
          <p:txBody>
            <a:bodyPr wrap="square" lIns="0" rIns="0" rtlCol="0" anchor="b">
              <a:spAutoFit/>
            </a:bodyPr>
            <a:lstStyle/>
            <a:p>
              <a:r>
                <a:rPr lang="en-US" sz="2400" b="1" noProof="1">
                  <a:solidFill>
                    <a:schemeClr val="bg1"/>
                  </a:solidFill>
                </a:rPr>
                <a:t>Staff Incidents</a:t>
              </a:r>
            </a:p>
          </p:txBody>
        </p:sp>
        <p:sp>
          <p:nvSpPr>
            <p:cNvPr id="15" name="TextBox 14">
              <a:extLst>
                <a:ext uri="{FF2B5EF4-FFF2-40B4-BE49-F238E27FC236}">
                  <a16:creationId xmlns:a16="http://schemas.microsoft.com/office/drawing/2014/main" id="{9CA70D10-3D8F-48DB-A01A-6755EFE61B73}"/>
                </a:ext>
              </a:extLst>
            </p:cNvPr>
            <p:cNvSpPr txBox="1"/>
            <p:nvPr/>
          </p:nvSpPr>
          <p:spPr>
            <a:xfrm>
              <a:off x="8921978" y="1925881"/>
              <a:ext cx="2926079" cy="304402"/>
            </a:xfrm>
            <a:prstGeom prst="rect">
              <a:avLst/>
            </a:prstGeom>
            <a:noFill/>
          </p:spPr>
          <p:txBody>
            <a:bodyPr wrap="square" lIns="0" rIns="0" rtlCol="0" anchor="t">
              <a:spAutoFit/>
            </a:bodyPr>
            <a:lstStyle/>
            <a:p>
              <a:pPr marL="171450" indent="-171450" algn="just">
                <a:buFont typeface="Arial" panose="020B0604020202020204" pitchFamily="34" charset="0"/>
                <a:buChar char="•"/>
              </a:pPr>
              <a:r>
                <a:rPr lang="en-US" sz="1200" noProof="1">
                  <a:solidFill>
                    <a:schemeClr val="bg1"/>
                  </a:solidFill>
                </a:rPr>
                <a:t>Staff - Staff</a:t>
              </a:r>
            </a:p>
            <a:p>
              <a:pPr marL="171450" indent="-171450" algn="just">
                <a:buFont typeface="Arial" panose="020B0604020202020204" pitchFamily="34" charset="0"/>
                <a:buChar char="•"/>
              </a:pPr>
              <a:r>
                <a:rPr lang="en-US" sz="1200" noProof="1">
                  <a:solidFill>
                    <a:schemeClr val="bg1"/>
                  </a:solidFill>
                </a:rPr>
                <a:t>Staff – Patient</a:t>
              </a:r>
            </a:p>
            <a:p>
              <a:pPr marL="171450" indent="-171450" algn="just">
                <a:buFont typeface="Arial" panose="020B0604020202020204" pitchFamily="34" charset="0"/>
                <a:buChar char="•"/>
              </a:pPr>
              <a:r>
                <a:rPr lang="en-US" sz="1200" noProof="1">
                  <a:solidFill>
                    <a:schemeClr val="bg1"/>
                  </a:solidFill>
                </a:rPr>
                <a:t>Staff – Visitor  </a:t>
              </a:r>
            </a:p>
          </p:txBody>
        </p:sp>
      </p:grpSp>
      <p:grpSp>
        <p:nvGrpSpPr>
          <p:cNvPr id="16" name="Group 15">
            <a:extLst>
              <a:ext uri="{FF2B5EF4-FFF2-40B4-BE49-F238E27FC236}">
                <a16:creationId xmlns:a16="http://schemas.microsoft.com/office/drawing/2014/main" id="{4DE69764-450D-4DE9-9703-48DFD77B7E1D}"/>
              </a:ext>
            </a:extLst>
          </p:cNvPr>
          <p:cNvGrpSpPr/>
          <p:nvPr/>
        </p:nvGrpSpPr>
        <p:grpSpPr>
          <a:xfrm>
            <a:off x="8236087" y="2821011"/>
            <a:ext cx="1685149" cy="1472001"/>
            <a:chOff x="8921977" y="1537016"/>
            <a:chExt cx="2926080" cy="693267"/>
          </a:xfrm>
        </p:grpSpPr>
        <p:sp>
          <p:nvSpPr>
            <p:cNvPr id="17" name="TextBox 16">
              <a:extLst>
                <a:ext uri="{FF2B5EF4-FFF2-40B4-BE49-F238E27FC236}">
                  <a16:creationId xmlns:a16="http://schemas.microsoft.com/office/drawing/2014/main" id="{61B741F7-1294-46EC-8254-794AED7AAE70}"/>
                </a:ext>
              </a:extLst>
            </p:cNvPr>
            <p:cNvSpPr txBox="1"/>
            <p:nvPr/>
          </p:nvSpPr>
          <p:spPr>
            <a:xfrm>
              <a:off x="8921977" y="1537016"/>
              <a:ext cx="2926080" cy="391374"/>
            </a:xfrm>
            <a:prstGeom prst="rect">
              <a:avLst/>
            </a:prstGeom>
            <a:noFill/>
          </p:spPr>
          <p:txBody>
            <a:bodyPr wrap="square" lIns="0" rIns="0" rtlCol="0" anchor="b">
              <a:spAutoFit/>
            </a:bodyPr>
            <a:lstStyle/>
            <a:p>
              <a:r>
                <a:rPr lang="en-US" sz="2400" b="1" noProof="1">
                  <a:solidFill>
                    <a:schemeClr val="bg1"/>
                  </a:solidFill>
                </a:rPr>
                <a:t>Visitor Incidents</a:t>
              </a:r>
            </a:p>
          </p:txBody>
        </p:sp>
        <p:sp>
          <p:nvSpPr>
            <p:cNvPr id="18" name="TextBox 17">
              <a:extLst>
                <a:ext uri="{FF2B5EF4-FFF2-40B4-BE49-F238E27FC236}">
                  <a16:creationId xmlns:a16="http://schemas.microsoft.com/office/drawing/2014/main" id="{226CE4B2-E7A8-4190-80AA-7F1AFFA6C8E8}"/>
                </a:ext>
              </a:extLst>
            </p:cNvPr>
            <p:cNvSpPr txBox="1"/>
            <p:nvPr/>
          </p:nvSpPr>
          <p:spPr>
            <a:xfrm>
              <a:off x="8921977" y="1925881"/>
              <a:ext cx="2926080" cy="304402"/>
            </a:xfrm>
            <a:prstGeom prst="rect">
              <a:avLst/>
            </a:prstGeom>
            <a:noFill/>
          </p:spPr>
          <p:txBody>
            <a:bodyPr wrap="square" lIns="0" rIns="0" rtlCol="0" anchor="t">
              <a:spAutoFit/>
            </a:bodyPr>
            <a:lstStyle/>
            <a:p>
              <a:pPr marL="171450" indent="-171450" algn="just">
                <a:buFont typeface="Arial" panose="020B0604020202020204" pitchFamily="34" charset="0"/>
                <a:buChar char="•"/>
              </a:pPr>
              <a:r>
                <a:rPr lang="en-US" sz="1200" noProof="1">
                  <a:solidFill>
                    <a:schemeClr val="bg1"/>
                  </a:solidFill>
                </a:rPr>
                <a:t>Visitor - Visitor</a:t>
              </a:r>
            </a:p>
            <a:p>
              <a:pPr marL="171450" indent="-171450" algn="just">
                <a:buFont typeface="Arial" panose="020B0604020202020204" pitchFamily="34" charset="0"/>
                <a:buChar char="•"/>
              </a:pPr>
              <a:r>
                <a:rPr lang="en-US" sz="1200" noProof="1">
                  <a:solidFill>
                    <a:schemeClr val="bg1"/>
                  </a:solidFill>
                </a:rPr>
                <a:t>Visitor - Patient </a:t>
              </a:r>
            </a:p>
            <a:p>
              <a:pPr marL="171450" indent="-171450" algn="just">
                <a:buFont typeface="Arial" panose="020B0604020202020204" pitchFamily="34" charset="0"/>
                <a:buChar char="•"/>
              </a:pPr>
              <a:r>
                <a:rPr lang="en-US" sz="1200" noProof="1">
                  <a:solidFill>
                    <a:schemeClr val="bg1"/>
                  </a:solidFill>
                </a:rPr>
                <a:t>Visitor - Staff</a:t>
              </a:r>
            </a:p>
          </p:txBody>
        </p:sp>
      </p:grpSp>
      <p:sp>
        <p:nvSpPr>
          <p:cNvPr id="22" name="TextBox 21">
            <a:extLst>
              <a:ext uri="{FF2B5EF4-FFF2-40B4-BE49-F238E27FC236}">
                <a16:creationId xmlns:a16="http://schemas.microsoft.com/office/drawing/2014/main" id="{090039CF-7340-4DD3-BE52-799003642198}"/>
              </a:ext>
            </a:extLst>
          </p:cNvPr>
          <p:cNvSpPr txBox="1"/>
          <p:nvPr/>
        </p:nvSpPr>
        <p:spPr>
          <a:xfrm>
            <a:off x="2007264" y="1416510"/>
            <a:ext cx="963725" cy="1015663"/>
          </a:xfrm>
          <a:prstGeom prst="rect">
            <a:avLst/>
          </a:prstGeom>
          <a:noFill/>
        </p:spPr>
        <p:txBody>
          <a:bodyPr wrap="none" rtlCol="0">
            <a:spAutoFit/>
          </a:bodyPr>
          <a:lstStyle/>
          <a:p>
            <a:r>
              <a:rPr lang="en-US" sz="6000" b="1" dirty="0">
                <a:solidFill>
                  <a:srgbClr val="F0EFEF"/>
                </a:solidFill>
                <a:effectLst>
                  <a:outerShdw blurRad="38100" dist="38100" dir="2700000" algn="tl">
                    <a:srgbClr val="000000">
                      <a:alpha val="43137"/>
                    </a:srgbClr>
                  </a:outerShdw>
                </a:effectLst>
              </a:rPr>
              <a:t>01</a:t>
            </a:r>
          </a:p>
        </p:txBody>
      </p:sp>
      <p:sp>
        <p:nvSpPr>
          <p:cNvPr id="23" name="TextBox 22">
            <a:extLst>
              <a:ext uri="{FF2B5EF4-FFF2-40B4-BE49-F238E27FC236}">
                <a16:creationId xmlns:a16="http://schemas.microsoft.com/office/drawing/2014/main" id="{132A4591-D191-46A4-B7A8-4490F63F1504}"/>
              </a:ext>
            </a:extLst>
          </p:cNvPr>
          <p:cNvSpPr txBox="1"/>
          <p:nvPr/>
        </p:nvSpPr>
        <p:spPr>
          <a:xfrm>
            <a:off x="4857042" y="1416510"/>
            <a:ext cx="963725" cy="1015663"/>
          </a:xfrm>
          <a:prstGeom prst="rect">
            <a:avLst/>
          </a:prstGeom>
          <a:noFill/>
        </p:spPr>
        <p:txBody>
          <a:bodyPr wrap="none" rtlCol="0">
            <a:spAutoFit/>
          </a:bodyPr>
          <a:lstStyle/>
          <a:p>
            <a:r>
              <a:rPr lang="en-US" sz="6000" b="1" dirty="0">
                <a:solidFill>
                  <a:srgbClr val="F0EFEF"/>
                </a:solidFill>
                <a:effectLst>
                  <a:outerShdw blurRad="38100" dist="38100" dir="2700000" algn="tl">
                    <a:srgbClr val="000000">
                      <a:alpha val="43137"/>
                    </a:srgbClr>
                  </a:outerShdw>
                </a:effectLst>
              </a:rPr>
              <a:t>02</a:t>
            </a:r>
          </a:p>
        </p:txBody>
      </p:sp>
      <p:sp>
        <p:nvSpPr>
          <p:cNvPr id="24" name="TextBox 23">
            <a:extLst>
              <a:ext uri="{FF2B5EF4-FFF2-40B4-BE49-F238E27FC236}">
                <a16:creationId xmlns:a16="http://schemas.microsoft.com/office/drawing/2014/main" id="{C8B31FE7-B627-413D-86EC-0D8E957827E2}"/>
              </a:ext>
            </a:extLst>
          </p:cNvPr>
          <p:cNvSpPr txBox="1"/>
          <p:nvPr/>
        </p:nvSpPr>
        <p:spPr>
          <a:xfrm>
            <a:off x="7950093" y="1416510"/>
            <a:ext cx="963725" cy="1015663"/>
          </a:xfrm>
          <a:prstGeom prst="rect">
            <a:avLst/>
          </a:prstGeom>
          <a:noFill/>
        </p:spPr>
        <p:txBody>
          <a:bodyPr wrap="none" rtlCol="0">
            <a:spAutoFit/>
          </a:bodyPr>
          <a:lstStyle/>
          <a:p>
            <a:r>
              <a:rPr lang="en-US" sz="6000" b="1" dirty="0">
                <a:solidFill>
                  <a:srgbClr val="F0EFEF"/>
                </a:solidFill>
                <a:effectLst>
                  <a:outerShdw blurRad="38100" dist="38100" dir="2700000" algn="tl">
                    <a:srgbClr val="000000">
                      <a:alpha val="43137"/>
                    </a:srgbClr>
                  </a:outerShdw>
                </a:effectLst>
              </a:rPr>
              <a:t>03</a:t>
            </a:r>
          </a:p>
        </p:txBody>
      </p:sp>
      <p:sp>
        <p:nvSpPr>
          <p:cNvPr id="25" name="Oval 24">
            <a:extLst>
              <a:ext uri="{FF2B5EF4-FFF2-40B4-BE49-F238E27FC236}">
                <a16:creationId xmlns:a16="http://schemas.microsoft.com/office/drawing/2014/main" id="{50314462-15C5-43C1-94A2-E1043A246C60}"/>
              </a:ext>
            </a:extLst>
          </p:cNvPr>
          <p:cNvSpPr/>
          <p:nvPr/>
        </p:nvSpPr>
        <p:spPr>
          <a:xfrm>
            <a:off x="1831323" y="5871730"/>
            <a:ext cx="2646386" cy="297746"/>
          </a:xfrm>
          <a:prstGeom prst="ellipse">
            <a:avLst/>
          </a:prstGeom>
          <a:gradFill flip="none" rotWithShape="1">
            <a:gsLst>
              <a:gs pos="0">
                <a:schemeClr val="bg1">
                  <a:lumMod val="65000"/>
                </a:schemeClr>
              </a:gs>
              <a:gs pos="37000">
                <a:schemeClr val="bg1">
                  <a:lumMod val="75000"/>
                </a:schemeClr>
              </a:gs>
              <a:gs pos="100000">
                <a:srgbClr val="F0EEE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5D3E712-2576-4B04-81C4-7EC76E0CD0DD}"/>
              </a:ext>
            </a:extLst>
          </p:cNvPr>
          <p:cNvSpPr/>
          <p:nvPr/>
        </p:nvSpPr>
        <p:spPr>
          <a:xfrm>
            <a:off x="4720676" y="5871730"/>
            <a:ext cx="2646386" cy="297746"/>
          </a:xfrm>
          <a:prstGeom prst="ellipse">
            <a:avLst/>
          </a:prstGeom>
          <a:gradFill flip="none" rotWithShape="1">
            <a:gsLst>
              <a:gs pos="0">
                <a:schemeClr val="bg1">
                  <a:lumMod val="65000"/>
                </a:schemeClr>
              </a:gs>
              <a:gs pos="37000">
                <a:schemeClr val="bg1">
                  <a:lumMod val="75000"/>
                </a:schemeClr>
              </a:gs>
              <a:gs pos="100000">
                <a:srgbClr val="F0EEE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C313730-3B86-4825-BE20-621D1BF8B2B8}"/>
              </a:ext>
            </a:extLst>
          </p:cNvPr>
          <p:cNvSpPr/>
          <p:nvPr/>
        </p:nvSpPr>
        <p:spPr>
          <a:xfrm>
            <a:off x="7778974" y="5871730"/>
            <a:ext cx="2646386" cy="297746"/>
          </a:xfrm>
          <a:prstGeom prst="ellipse">
            <a:avLst/>
          </a:prstGeom>
          <a:gradFill flip="none" rotWithShape="1">
            <a:gsLst>
              <a:gs pos="0">
                <a:schemeClr val="bg1">
                  <a:lumMod val="65000"/>
                </a:schemeClr>
              </a:gs>
              <a:gs pos="37000">
                <a:schemeClr val="bg1">
                  <a:lumMod val="75000"/>
                </a:schemeClr>
              </a:gs>
              <a:gs pos="100000">
                <a:srgbClr val="F0EEEF">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03CADDE-3B44-0046-9341-8EB6B3552BEB}"/>
              </a:ext>
            </a:extLst>
          </p:cNvPr>
          <p:cNvPicPr>
            <a:picLocks noChangeAspect="1"/>
          </p:cNvPicPr>
          <p:nvPr/>
        </p:nvPicPr>
        <p:blipFill>
          <a:blip r:embed="R58109f69834f4cd9"/>
          <a:srcRect b="13363"/>
          <a:stretch/>
        </p:blipFill>
        <p:spPr>
          <a:xfrm>
            <a:off x="2965206" y="1324339"/>
            <a:ext cx="1172329" cy="1015663"/>
          </a:xfrm>
          <a:prstGeom prst="rect">
            <a:avLst/>
          </a:prstGeom>
        </p:spPr>
      </p:pic>
      <p:pic>
        <p:nvPicPr>
          <p:cNvPr id="28" name="Picture 27">
            <a:extLst>
              <a:ext uri="{FF2B5EF4-FFF2-40B4-BE49-F238E27FC236}">
                <a16:creationId xmlns:a16="http://schemas.microsoft.com/office/drawing/2014/main" id="{8329FE82-6BC0-4033-9AB0-0211EB45B87F}"/>
              </a:ext>
            </a:extLst>
          </p:cNvPr>
          <p:cNvPicPr>
            <a:picLocks noChangeAspect="1"/>
          </p:cNvPicPr>
          <p:nvPr/>
        </p:nvPicPr>
        <p:blipFill>
          <a:blip r:embed="Ra456297369e6449c"/>
          <a:srcRect b="13363"/>
          <a:stretch/>
        </p:blipFill>
        <p:spPr>
          <a:xfrm>
            <a:off x="5847266" y="1321676"/>
            <a:ext cx="1162086" cy="1006789"/>
          </a:xfrm>
          <a:prstGeom prst="rect">
            <a:avLst/>
          </a:prstGeom>
        </p:spPr>
      </p:pic>
      <p:pic>
        <p:nvPicPr>
          <p:cNvPr id="32" name="Picture 31">
            <a:extLst>
              <a:ext uri="{FF2B5EF4-FFF2-40B4-BE49-F238E27FC236}">
                <a16:creationId xmlns:a16="http://schemas.microsoft.com/office/drawing/2014/main" id="{276429A6-5824-1C2A-7947-9FC37B11B7FB}"/>
              </a:ext>
            </a:extLst>
          </p:cNvPr>
          <p:cNvPicPr>
            <a:picLocks noChangeAspect="1"/>
          </p:cNvPicPr>
          <p:nvPr/>
        </p:nvPicPr>
        <p:blipFill>
          <a:blip r:embed="Re0fb1c3d5ada4142"/>
          <a:srcRect b="14099"/>
          <a:stretch/>
        </p:blipFill>
        <p:spPr>
          <a:xfrm>
            <a:off x="8913818" y="1292722"/>
            <a:ext cx="1239441" cy="1064696"/>
          </a:xfrm>
          <a:prstGeom prst="rect">
            <a:avLst/>
          </a:prstGeom>
        </p:spPr>
      </p:pic>
    </p:spTree>
    <p:extLst>
      <p:ext uri="{BB962C8B-B14F-4D97-AF65-F5344CB8AC3E}">
        <p14:creationId xmlns:p14="http://schemas.microsoft.com/office/powerpoint/2010/main" val="3649868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3DEA0-F002-6F94-C126-AF2CCDBABA07}"/>
              </a:ext>
            </a:extLst>
          </p:cNvPr>
          <p:cNvSpPr>
            <a:spLocks noGrp="1"/>
          </p:cNvSpPr>
          <p:nvPr>
            <p:ph type="sldNum" sz="quarter" idx="4"/>
          </p:nvPr>
        </p:nvSpPr>
        <p:spPr/>
        <p:txBody>
          <a:bodyPr/>
          <a:lstStyle/>
          <a:p>
            <a:fld id="{63DCA5C9-2E11-4C67-86EB-AE1DE127DC64}" type="slidenum">
              <a:rPr lang="en-US"/>
              <a:pPr/>
              <a:t>26</a:t>
            </a:fld>
            <a:endParaRPr lang="en-US"/>
          </a:p>
        </p:txBody>
      </p:sp>
      <p:sp>
        <p:nvSpPr>
          <p:cNvPr id="3" name="Text Placeholder 2">
            <a:extLst>
              <a:ext uri="{FF2B5EF4-FFF2-40B4-BE49-F238E27FC236}">
                <a16:creationId xmlns:a16="http://schemas.microsoft.com/office/drawing/2014/main" id="{E26CE13B-7629-18BD-864C-E9C5833F2A7E}"/>
              </a:ext>
            </a:extLst>
          </p:cNvPr>
          <p:cNvSpPr>
            <a:spLocks noGrp="1"/>
          </p:cNvSpPr>
          <p:nvPr>
            <p:ph type="body" sz="quarter" idx="11"/>
          </p:nvPr>
        </p:nvSpPr>
        <p:spPr/>
        <p:txBody>
          <a:bodyPr/>
          <a:lstStyle/>
          <a:p>
            <a:r>
              <a:rPr lang="en-US"/>
              <a:t>Steps to Enhancing Clinical Preparedness</a:t>
            </a:r>
          </a:p>
        </p:txBody>
      </p:sp>
      <p:sp>
        <p:nvSpPr>
          <p:cNvPr id="5" name="Arrow: Right 4">
            <a:extLst>
              <a:ext uri="{FF2B5EF4-FFF2-40B4-BE49-F238E27FC236}">
                <a16:creationId xmlns:a16="http://schemas.microsoft.com/office/drawing/2014/main" id="{9DA8C489-F1D4-E47C-56F6-11524B7C61C0}"/>
              </a:ext>
            </a:extLst>
          </p:cNvPr>
          <p:cNvSpPr/>
          <p:nvPr/>
        </p:nvSpPr>
        <p:spPr>
          <a:xfrm>
            <a:off x="2548521" y="2896842"/>
            <a:ext cx="1212605" cy="571778"/>
          </a:xfrm>
          <a:prstGeom prst="rightArrow">
            <a:avLst/>
          </a:prstGeom>
          <a:solidFill>
            <a:schemeClr val="tx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350"/>
          </a:p>
        </p:txBody>
      </p:sp>
      <p:graphicFrame>
        <p:nvGraphicFramePr>
          <p:cNvPr id="6" name="Table 5">
            <a:extLst>
              <a:ext uri="{FF2B5EF4-FFF2-40B4-BE49-F238E27FC236}">
                <a16:creationId xmlns:a16="http://schemas.microsoft.com/office/drawing/2014/main" id="{361F2391-9322-0EB1-BA52-65B167CE1229}"/>
              </a:ext>
            </a:extLst>
          </p:cNvPr>
          <p:cNvGraphicFramePr>
            <a:graphicFrameLocks noGrp="1"/>
          </p:cNvGraphicFramePr>
          <p:nvPr/>
        </p:nvGraphicFramePr>
        <p:xfrm>
          <a:off x="267462" y="3955951"/>
          <a:ext cx="8897082" cy="777240"/>
        </p:xfrm>
        <a:graphic>
          <a:graphicData uri="http://schemas.openxmlformats.org/drawingml/2006/table">
            <a:tbl>
              <a:tblPr firstRow="1" bandRow="1">
                <a:effectLst>
                  <a:reflection blurRad="6350" stA="52000" endA="300" endPos="35000" dir="5400000" sy="-100000" algn="bl" rotWithShape="0"/>
                </a:effectLst>
                <a:tableStyleId>{5C22544A-7EE6-4342-B048-85BDC9FD1C3A}</a:tableStyleId>
              </a:tblPr>
              <a:tblGrid>
                <a:gridCol w="2462774">
                  <a:extLst>
                    <a:ext uri="{9D8B030D-6E8A-4147-A177-3AD203B41FA5}">
                      <a16:colId xmlns:a16="http://schemas.microsoft.com/office/drawing/2014/main" val="1518877047"/>
                    </a:ext>
                  </a:extLst>
                </a:gridCol>
                <a:gridCol w="754380">
                  <a:extLst>
                    <a:ext uri="{9D8B030D-6E8A-4147-A177-3AD203B41FA5}">
                      <a16:colId xmlns:a16="http://schemas.microsoft.com/office/drawing/2014/main" val="1563534418"/>
                    </a:ext>
                  </a:extLst>
                </a:gridCol>
                <a:gridCol w="2462774">
                  <a:extLst>
                    <a:ext uri="{9D8B030D-6E8A-4147-A177-3AD203B41FA5}">
                      <a16:colId xmlns:a16="http://schemas.microsoft.com/office/drawing/2014/main" val="487010884"/>
                    </a:ext>
                  </a:extLst>
                </a:gridCol>
                <a:gridCol w="754380">
                  <a:extLst>
                    <a:ext uri="{9D8B030D-6E8A-4147-A177-3AD203B41FA5}">
                      <a16:colId xmlns:a16="http://schemas.microsoft.com/office/drawing/2014/main" val="3905019047"/>
                    </a:ext>
                  </a:extLst>
                </a:gridCol>
                <a:gridCol w="2462774">
                  <a:extLst>
                    <a:ext uri="{9D8B030D-6E8A-4147-A177-3AD203B41FA5}">
                      <a16:colId xmlns:a16="http://schemas.microsoft.com/office/drawing/2014/main" val="516071519"/>
                    </a:ext>
                  </a:extLst>
                </a:gridCol>
              </a:tblGrid>
              <a:tr h="274320">
                <a:tc>
                  <a:txBody>
                    <a:bodyPr/>
                    <a:lstStyle/>
                    <a:p>
                      <a:pPr algn="ctr"/>
                      <a:r>
                        <a:rPr lang="en-US" sz="1400" b="1"/>
                        <a:t>Phase One</a:t>
                      </a:r>
                    </a:p>
                  </a:txBody>
                  <a:tcPr marL="68580" marR="68580" marT="34290" marB="34290">
                    <a:solidFill>
                      <a:schemeClr val="accent1"/>
                    </a:solidFill>
                  </a:tcPr>
                </a:tc>
                <a:tc>
                  <a:txBody>
                    <a:bodyPr/>
                    <a:lstStyle/>
                    <a:p>
                      <a:pPr algn="ctr"/>
                      <a:endParaRPr lang="en-US" sz="1400" b="1"/>
                    </a:p>
                  </a:txBody>
                  <a:tcPr marL="68580" marR="68580" marT="34290" marB="34290">
                    <a:solidFill>
                      <a:schemeClr val="bg1"/>
                    </a:solidFill>
                  </a:tcPr>
                </a:tc>
                <a:tc>
                  <a:txBody>
                    <a:bodyPr/>
                    <a:lstStyle/>
                    <a:p>
                      <a:pPr algn="ctr"/>
                      <a:r>
                        <a:rPr lang="en-US" sz="1400" b="1"/>
                        <a:t>Phase Two</a:t>
                      </a:r>
                    </a:p>
                  </a:txBody>
                  <a:tcPr marL="68580" marR="68580" marT="34290" marB="34290">
                    <a:solidFill>
                      <a:schemeClr val="accent2"/>
                    </a:solidFill>
                  </a:tcPr>
                </a:tc>
                <a:tc>
                  <a:txBody>
                    <a:bodyPr/>
                    <a:lstStyle/>
                    <a:p>
                      <a:pPr algn="ctr"/>
                      <a:endParaRPr lang="en-US" sz="1400" b="1"/>
                    </a:p>
                  </a:txBody>
                  <a:tcPr marL="68580" marR="68580" marT="34290" marB="34290">
                    <a:solidFill>
                      <a:schemeClr val="bg1"/>
                    </a:solidFill>
                  </a:tcPr>
                </a:tc>
                <a:tc>
                  <a:txBody>
                    <a:bodyPr/>
                    <a:lstStyle/>
                    <a:p>
                      <a:pPr algn="ctr"/>
                      <a:r>
                        <a:rPr lang="en-US" sz="1400" b="1"/>
                        <a:t>Phase Three</a:t>
                      </a:r>
                    </a:p>
                  </a:txBody>
                  <a:tcPr marL="68580" marR="68580" marT="34290" marB="34290">
                    <a:solidFill>
                      <a:schemeClr val="accent5"/>
                    </a:solidFill>
                  </a:tcPr>
                </a:tc>
                <a:extLst>
                  <a:ext uri="{0D108BD9-81ED-4DB2-BD59-A6C34878D82A}">
                    <a16:rowId xmlns:a16="http://schemas.microsoft.com/office/drawing/2014/main" val="291398130"/>
                  </a:ext>
                </a:extLst>
              </a:tr>
              <a:tr h="480060">
                <a:tc>
                  <a:txBody>
                    <a:bodyPr/>
                    <a:lstStyle/>
                    <a:p>
                      <a:pPr marL="285750" indent="-285750">
                        <a:buClr>
                          <a:schemeClr val="accent1"/>
                        </a:buClr>
                        <a:buFont typeface="Arial" panose="020B0604020202020204" pitchFamily="34" charset="0"/>
                        <a:buChar char="•"/>
                      </a:pPr>
                      <a:r>
                        <a:rPr lang="en-US" sz="1400" b="0"/>
                        <a:t>Complete Needs Assessment</a:t>
                      </a:r>
                    </a:p>
                  </a:txBody>
                  <a:tcPr marL="68580" marR="68580" marT="34290" marB="34290">
                    <a:noFill/>
                  </a:tcPr>
                </a:tc>
                <a:tc>
                  <a:txBody>
                    <a:bodyPr/>
                    <a:lstStyle/>
                    <a:p>
                      <a:pPr marL="285750" indent="-285750">
                        <a:buFont typeface="Arial" panose="020B0604020202020204" pitchFamily="34" charset="0"/>
                        <a:buChar char="•"/>
                      </a:pPr>
                      <a:endParaRPr lang="en-US" sz="1400" b="0"/>
                    </a:p>
                  </a:txBody>
                  <a:tcPr marL="68580" marR="68580" marT="34290" marB="34290">
                    <a:solidFill>
                      <a:schemeClr val="bg1"/>
                    </a:solidFill>
                  </a:tcPr>
                </a:tc>
                <a:tc>
                  <a:txBody>
                    <a:bodyPr/>
                    <a:lstStyle/>
                    <a:p>
                      <a:pPr marL="285750" indent="-285750">
                        <a:buClr>
                          <a:schemeClr val="accent2"/>
                        </a:buClr>
                        <a:buFont typeface="Arial" panose="020B0604020202020204" pitchFamily="34" charset="0"/>
                        <a:buChar char="•"/>
                      </a:pPr>
                      <a:r>
                        <a:rPr lang="en-US" sz="1400" b="0"/>
                        <a:t>Development of Training Program</a:t>
                      </a:r>
                    </a:p>
                  </a:txBody>
                  <a:tcPr marL="68580" marR="68580" marT="34290" marB="34290">
                    <a:noFill/>
                  </a:tcPr>
                </a:tc>
                <a:tc>
                  <a:txBody>
                    <a:bodyPr/>
                    <a:lstStyle/>
                    <a:p>
                      <a:pPr marL="285750" indent="-285750">
                        <a:buFont typeface="Arial" panose="020B0604020202020204" pitchFamily="34" charset="0"/>
                        <a:buChar char="•"/>
                      </a:pPr>
                      <a:endParaRPr lang="en-US" sz="1400" b="0"/>
                    </a:p>
                  </a:txBody>
                  <a:tcPr marL="68580" marR="68580" marT="34290" marB="34290">
                    <a:solidFill>
                      <a:schemeClr val="bg1"/>
                    </a:solidFill>
                  </a:tcPr>
                </a:tc>
                <a:tc>
                  <a:txBody>
                    <a:bodyPr/>
                    <a:lstStyle/>
                    <a:p>
                      <a:pPr marL="285750" indent="-285750">
                        <a:buClr>
                          <a:schemeClr val="accent5"/>
                        </a:buClr>
                        <a:buFont typeface="Arial" panose="020B0604020202020204" pitchFamily="34" charset="0"/>
                        <a:buChar char="•"/>
                      </a:pPr>
                      <a:r>
                        <a:rPr lang="en-US" sz="1400" b="0"/>
                        <a:t>Train &amp; Educate Team Members </a:t>
                      </a:r>
                    </a:p>
                  </a:txBody>
                  <a:tcPr marL="68580" marR="68580" marT="34290" marB="34290">
                    <a:noFill/>
                  </a:tcPr>
                </a:tc>
                <a:extLst>
                  <a:ext uri="{0D108BD9-81ED-4DB2-BD59-A6C34878D82A}">
                    <a16:rowId xmlns:a16="http://schemas.microsoft.com/office/drawing/2014/main" val="3519987080"/>
                  </a:ext>
                </a:extLst>
              </a:tr>
            </a:tbl>
          </a:graphicData>
        </a:graphic>
      </p:graphicFrame>
      <p:pic>
        <p:nvPicPr>
          <p:cNvPr id="12" name="Picture 11">
            <a:extLst>
              <a:ext uri="{FF2B5EF4-FFF2-40B4-BE49-F238E27FC236}">
                <a16:creationId xmlns:a16="http://schemas.microsoft.com/office/drawing/2014/main" id="{9BE53B0B-018D-DDE2-81ED-40B58512AD77}"/>
              </a:ext>
            </a:extLst>
          </p:cNvPr>
          <p:cNvPicPr>
            <a:picLocks noChangeAspect="1"/>
          </p:cNvPicPr>
          <p:nvPr/>
        </p:nvPicPr>
        <p:blipFill>
          <a:blip r:embed="Ra8df463ca658451b"/>
          <a:stretch>
            <a:fillRect/>
          </a:stretch>
        </p:blipFill>
        <p:spPr>
          <a:xfrm>
            <a:off x="832941" y="2319301"/>
            <a:ext cx="1512158" cy="1512158"/>
          </a:xfrm>
          <a:prstGeom prst="rect">
            <a:avLst/>
          </a:prstGeom>
        </p:spPr>
      </p:pic>
      <p:pic>
        <p:nvPicPr>
          <p:cNvPr id="18" name="Picture 17">
            <a:extLst>
              <a:ext uri="{FF2B5EF4-FFF2-40B4-BE49-F238E27FC236}">
                <a16:creationId xmlns:a16="http://schemas.microsoft.com/office/drawing/2014/main" id="{015DE6CB-F191-938B-CA4A-792571C1A350}"/>
              </a:ext>
            </a:extLst>
          </p:cNvPr>
          <p:cNvPicPr>
            <a:picLocks noChangeAspect="1"/>
          </p:cNvPicPr>
          <p:nvPr/>
        </p:nvPicPr>
        <p:blipFill>
          <a:blip r:embed="Rca11642270994b76"/>
          <a:stretch>
            <a:fillRect/>
          </a:stretch>
        </p:blipFill>
        <p:spPr>
          <a:xfrm>
            <a:off x="3811258" y="2139030"/>
            <a:ext cx="1542179" cy="1542179"/>
          </a:xfrm>
          <a:prstGeom prst="rect">
            <a:avLst/>
          </a:prstGeom>
        </p:spPr>
      </p:pic>
      <p:sp>
        <p:nvSpPr>
          <p:cNvPr id="19" name="Arrow: Right 18">
            <a:extLst>
              <a:ext uri="{FF2B5EF4-FFF2-40B4-BE49-F238E27FC236}">
                <a16:creationId xmlns:a16="http://schemas.microsoft.com/office/drawing/2014/main" id="{C1134A79-BEB3-F299-0D93-A75F91029295}"/>
              </a:ext>
            </a:extLst>
          </p:cNvPr>
          <p:cNvSpPr/>
          <p:nvPr/>
        </p:nvSpPr>
        <p:spPr>
          <a:xfrm>
            <a:off x="5586967" y="2851856"/>
            <a:ext cx="1212605" cy="571778"/>
          </a:xfrm>
          <a:prstGeom prst="rightArrow">
            <a:avLst/>
          </a:prstGeom>
          <a:solidFill>
            <a:schemeClr val="tx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350"/>
          </a:p>
        </p:txBody>
      </p:sp>
      <p:pic>
        <p:nvPicPr>
          <p:cNvPr id="21" name="Picture 20">
            <a:extLst>
              <a:ext uri="{FF2B5EF4-FFF2-40B4-BE49-F238E27FC236}">
                <a16:creationId xmlns:a16="http://schemas.microsoft.com/office/drawing/2014/main" id="{D29FFC5F-2CA7-A300-6769-19FA876765D4}"/>
              </a:ext>
            </a:extLst>
          </p:cNvPr>
          <p:cNvPicPr>
            <a:picLocks noChangeAspect="1"/>
          </p:cNvPicPr>
          <p:nvPr/>
        </p:nvPicPr>
        <p:blipFill>
          <a:blip r:embed="Rf89af2f248ae47f1"/>
          <a:stretch>
            <a:fillRect/>
          </a:stretch>
        </p:blipFill>
        <p:spPr>
          <a:xfrm>
            <a:off x="6843193" y="2089156"/>
            <a:ext cx="1697411" cy="1697411"/>
          </a:xfrm>
          <a:prstGeom prst="rect">
            <a:avLst/>
          </a:prstGeom>
        </p:spPr>
      </p:pic>
    </p:spTree>
    <p:extLst>
      <p:ext uri="{BB962C8B-B14F-4D97-AF65-F5344CB8AC3E}">
        <p14:creationId xmlns:p14="http://schemas.microsoft.com/office/powerpoint/2010/main" val="2766751824"/>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D9A136-6660-433C-03CB-9BCE163F96D6}"/>
              </a:ext>
            </a:extLst>
          </p:cNvPr>
          <p:cNvSpPr>
            <a:spLocks noGrp="1"/>
          </p:cNvSpPr>
          <p:nvPr>
            <p:ph type="sldNum" sz="quarter" idx="4"/>
          </p:nvPr>
        </p:nvSpPr>
        <p:spPr/>
        <p:txBody>
          <a:bodyPr/>
          <a:lstStyle/>
          <a:p>
            <a:fld id="{63DCA5C9-2E11-4C67-86EB-AE1DE127DC64}" type="slidenum">
              <a:rPr lang="en-US"/>
              <a:pPr/>
              <a:t>27</a:t>
            </a:fld>
            <a:endParaRPr lang="en-US"/>
          </a:p>
        </p:txBody>
      </p:sp>
      <p:sp>
        <p:nvSpPr>
          <p:cNvPr id="3" name="Text Placeholder 2">
            <a:extLst>
              <a:ext uri="{FF2B5EF4-FFF2-40B4-BE49-F238E27FC236}">
                <a16:creationId xmlns:a16="http://schemas.microsoft.com/office/drawing/2014/main" id="{89848556-366E-FC60-9C18-DEDAAB6FADDC}"/>
              </a:ext>
            </a:extLst>
          </p:cNvPr>
          <p:cNvSpPr>
            <a:spLocks noGrp="1"/>
          </p:cNvSpPr>
          <p:nvPr>
            <p:ph type="body" sz="quarter" idx="11"/>
          </p:nvPr>
        </p:nvSpPr>
        <p:spPr/>
        <p:txBody>
          <a:bodyPr/>
          <a:lstStyle/>
          <a:p>
            <a:r>
              <a:rPr lang="en-US"/>
              <a:t>Phase One: Assessing the Current State</a:t>
            </a:r>
          </a:p>
        </p:txBody>
      </p:sp>
      <p:pic>
        <p:nvPicPr>
          <p:cNvPr id="4" name="Picture 3" descr="A screenshot of a survey&#10;&#10;Description automatically generated">
            <a:extLst>
              <a:ext uri="{FF2B5EF4-FFF2-40B4-BE49-F238E27FC236}">
                <a16:creationId xmlns:a16="http://schemas.microsoft.com/office/drawing/2014/main" id="{8D11D30D-E637-CE37-7EE9-8B482D0DE6C5}"/>
              </a:ext>
            </a:extLst>
          </p:cNvPr>
          <p:cNvPicPr>
            <a:picLocks noChangeAspect="1"/>
          </p:cNvPicPr>
          <p:nvPr/>
        </p:nvPicPr>
        <p:blipFill>
          <a:blip r:embed="Ra8e4fe9ad47147d5"/>
          <a:stretch>
            <a:fillRect/>
          </a:stretch>
        </p:blipFill>
        <p:spPr>
          <a:xfrm>
            <a:off x="320616" y="1824496"/>
            <a:ext cx="4251385" cy="3747864"/>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5" name="Table 4">
            <a:extLst>
              <a:ext uri="{FF2B5EF4-FFF2-40B4-BE49-F238E27FC236}">
                <a16:creationId xmlns:a16="http://schemas.microsoft.com/office/drawing/2014/main" id="{2BE139DC-8CDF-ACB8-0E45-312C30A41D8F}"/>
              </a:ext>
            </a:extLst>
          </p:cNvPr>
          <p:cNvGraphicFramePr>
            <a:graphicFrameLocks noGrp="1"/>
          </p:cNvGraphicFramePr>
          <p:nvPr/>
        </p:nvGraphicFramePr>
        <p:xfrm>
          <a:off x="4686609" y="2389404"/>
          <a:ext cx="4251385" cy="2575560"/>
        </p:xfrm>
        <a:graphic>
          <a:graphicData uri="http://schemas.openxmlformats.org/drawingml/2006/table">
            <a:tbl>
              <a:tblPr firstRow="1" bandRow="1">
                <a:tableStyleId>{6E25E649-3F16-4E02-A733-19D2CDBF48F0}</a:tableStyleId>
              </a:tblPr>
              <a:tblGrid>
                <a:gridCol w="4251385">
                  <a:extLst>
                    <a:ext uri="{9D8B030D-6E8A-4147-A177-3AD203B41FA5}">
                      <a16:colId xmlns:a16="http://schemas.microsoft.com/office/drawing/2014/main" val="1705398371"/>
                    </a:ext>
                  </a:extLst>
                </a:gridCol>
              </a:tblGrid>
              <a:tr h="297180">
                <a:tc>
                  <a:txBody>
                    <a:bodyPr/>
                    <a:lstStyle/>
                    <a:p>
                      <a:r>
                        <a:rPr lang="en-US" sz="1500"/>
                        <a:t>Emergency Preparedness Needs Assessment Goals: </a:t>
                      </a:r>
                    </a:p>
                  </a:txBody>
                  <a:tcPr marL="68580" marR="68580" marT="34290" marB="34290"/>
                </a:tc>
                <a:extLst>
                  <a:ext uri="{0D108BD9-81ED-4DB2-BD59-A6C34878D82A}">
                    <a16:rowId xmlns:a16="http://schemas.microsoft.com/office/drawing/2014/main" val="3703705181"/>
                  </a:ext>
                </a:extLst>
              </a:tr>
              <a:tr h="2125980">
                <a:tc>
                  <a:txBody>
                    <a:bodyPr/>
                    <a:lstStyle/>
                    <a:p>
                      <a:pPr marL="342900" indent="-342900">
                        <a:spcAft>
                          <a:spcPts val="1200"/>
                        </a:spcAft>
                        <a:buAutoNum type="arabicPeriod"/>
                      </a:pPr>
                      <a:r>
                        <a:rPr lang="en-US" sz="1500"/>
                        <a:t>Define target audience</a:t>
                      </a:r>
                    </a:p>
                    <a:p>
                      <a:pPr marL="342900" indent="-342900">
                        <a:spcAft>
                          <a:spcPts val="1200"/>
                        </a:spcAft>
                        <a:buAutoNum type="arabicPeriod"/>
                      </a:pPr>
                      <a:r>
                        <a:rPr lang="en-US" sz="1500"/>
                        <a:t>Understand relevant past experiences of our clinical leaders </a:t>
                      </a:r>
                    </a:p>
                    <a:p>
                      <a:pPr marL="342900" indent="-342900">
                        <a:spcAft>
                          <a:spcPts val="1200"/>
                        </a:spcAft>
                        <a:buAutoNum type="arabicPeriod"/>
                      </a:pPr>
                      <a:r>
                        <a:rPr lang="en-US" sz="1500"/>
                        <a:t>Evaluate prior trainings / certifications of clinical leadership </a:t>
                      </a:r>
                    </a:p>
                    <a:p>
                      <a:pPr marL="342900" indent="-342900">
                        <a:spcAft>
                          <a:spcPts val="1200"/>
                        </a:spcAft>
                        <a:buAutoNum type="arabicPeriod"/>
                      </a:pPr>
                      <a:r>
                        <a:rPr lang="en-US" sz="1500"/>
                        <a:t>Identify training priorities </a:t>
                      </a:r>
                      <a:endParaRPr lang="en-US" sz="1500" b="1" u="sng" kern="1200">
                        <a:solidFill>
                          <a:srgbClr val="333333"/>
                        </a:solidFill>
                        <a:highlight>
                          <a:srgbClr val="F2F2F2"/>
                        </a:highlight>
                      </a:endParaRPr>
                    </a:p>
                    <a:p>
                      <a:pPr marL="342900" indent="-342900">
                        <a:buAutoNum type="arabicPeriod"/>
                      </a:pPr>
                      <a:endParaRPr lang="en-US" sz="1500"/>
                    </a:p>
                  </a:txBody>
                  <a:tcPr marL="68580" marR="68580" marT="34290" marB="34290"/>
                </a:tc>
                <a:extLst>
                  <a:ext uri="{0D108BD9-81ED-4DB2-BD59-A6C34878D82A}">
                    <a16:rowId xmlns:a16="http://schemas.microsoft.com/office/drawing/2014/main" val="836299322"/>
                  </a:ext>
                </a:extLst>
              </a:tr>
            </a:tbl>
          </a:graphicData>
        </a:graphic>
      </p:graphicFrame>
    </p:spTree>
    <p:extLst>
      <p:ext uri="{BB962C8B-B14F-4D97-AF65-F5344CB8AC3E}">
        <p14:creationId xmlns:p14="http://schemas.microsoft.com/office/powerpoint/2010/main" val="3404080140"/>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Emergency Preparedness Clinical Education Survey Results</a:t>
            </a:r>
          </a:p>
        </p:txBody>
      </p:sp>
    </p:spTree>
    <p:extLst>
      <p:ext uri="{BB962C8B-B14F-4D97-AF65-F5344CB8AC3E}">
        <p14:creationId xmlns:p14="http://schemas.microsoft.com/office/powerpoint/2010/main" val="109857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9C98415-A8C2-9021-43A3-688500583A3F}"/>
              </a:ext>
              <a:ext uri="{147F2762-F138-4A5C-976F-8EAC2B608ADB}">
                <a16:predDERef xmlns:a16="http://schemas.microsoft.com/office/drawing/2014/main" pred="{557D4C4A-B53C-427E-A924-E0DA96B8A129}"/>
              </a:ext>
            </a:extLst>
          </p:cNvPr>
          <p:cNvGraphicFramePr>
            <a:graphicFrameLocks/>
          </p:cNvGraphicFramePr>
          <p:nvPr>
            <p:extLst>
              <p:ext uri="{D42A27DB-BD31-4B8C-83A1-F6EECF244321}">
                <p14:modId xmlns:p14="http://schemas.microsoft.com/office/powerpoint/2010/main" val="2599544472"/>
              </p:ext>
            </p:extLst>
          </p:nvPr>
        </p:nvGraphicFramePr>
        <p:xfrm>
          <a:off x="219442" y="545581"/>
          <a:ext cx="8717519" cy="5976635"/>
        </p:xfrm>
        <a:graphic>
          <a:graphicData uri="http://schemas.openxmlformats.org/drawingml/2006/chart">
            <c:chart xmlns:c="http://schemas.openxmlformats.org/drawingml/2006/chart" xmlns:r="http://schemas.openxmlformats.org/officeDocument/2006/relationships" r:id="Rcc0a214170554207"/>
          </a:graphicData>
        </a:graphic>
      </p:graphicFrame>
    </p:spTree>
    <p:extLst>
      <p:ext uri="{BB962C8B-B14F-4D97-AF65-F5344CB8AC3E}">
        <p14:creationId xmlns:p14="http://schemas.microsoft.com/office/powerpoint/2010/main" val="4225651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9B61A91-10D5-D46E-A43C-3447E8691FF3}"/>
              </a:ext>
            </a:extLst>
          </p:cNvPr>
          <p:cNvGraphicFramePr>
            <a:graphicFrameLocks/>
          </p:cNvGraphicFramePr>
          <p:nvPr/>
        </p:nvGraphicFramePr>
        <p:xfrm>
          <a:off x="224547" y="1270752"/>
          <a:ext cx="6631459" cy="3880021"/>
        </p:xfrm>
        <a:graphic>
          <a:graphicData uri="http://schemas.openxmlformats.org/drawingml/2006/chart">
            <c:chart xmlns:c="http://schemas.openxmlformats.org/drawingml/2006/chart" xmlns:r="http://schemas.openxmlformats.org/officeDocument/2006/relationships" r:id="R4e850bcd1f9e4820"/>
          </a:graphicData>
        </a:graphic>
      </p:graphicFrame>
      <p:sp>
        <p:nvSpPr>
          <p:cNvPr id="4" name="TextBox 3">
            <a:extLst>
              <a:ext uri="{FF2B5EF4-FFF2-40B4-BE49-F238E27FC236}">
                <a16:creationId xmlns:a16="http://schemas.microsoft.com/office/drawing/2014/main" id="{876956E6-BB7E-8562-318A-327EEF9719CD}"/>
              </a:ext>
            </a:extLst>
          </p:cNvPr>
          <p:cNvSpPr txBox="1"/>
          <p:nvPr/>
        </p:nvSpPr>
        <p:spPr>
          <a:xfrm>
            <a:off x="7115432" y="2247385"/>
            <a:ext cx="1585784" cy="19389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a:t>N = 376</a:t>
            </a:r>
          </a:p>
          <a:p>
            <a:pPr marL="214313" indent="-214313">
              <a:buFont typeface="Arial"/>
              <a:buChar char="•"/>
            </a:pPr>
            <a:r>
              <a:rPr lang="en-US" sz="1350"/>
              <a:t>40% &lt; 2 years in current role representation</a:t>
            </a:r>
          </a:p>
          <a:p>
            <a:pPr marL="214313" indent="-214313">
              <a:buFont typeface="Arial"/>
              <a:buChar char="•"/>
            </a:pPr>
            <a:r>
              <a:rPr lang="en-US" sz="1350"/>
              <a:t>20% with &gt; 10 years in current role</a:t>
            </a:r>
          </a:p>
          <a:p>
            <a:pPr marL="214313" indent="-214313">
              <a:buFont typeface="Arial"/>
              <a:buChar char="•"/>
            </a:pPr>
            <a:endParaRPr lang="en-US" sz="1350"/>
          </a:p>
          <a:p>
            <a:pPr marL="214313" indent="-214313">
              <a:buFont typeface="Arial"/>
              <a:buChar char="•"/>
            </a:pPr>
            <a:endParaRPr lang="en-US" sz="1350"/>
          </a:p>
        </p:txBody>
      </p:sp>
    </p:spTree>
    <p:extLst>
      <p:ext uri="{BB962C8B-B14F-4D97-AF65-F5344CB8AC3E}">
        <p14:creationId xmlns:p14="http://schemas.microsoft.com/office/powerpoint/2010/main" val="1890668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4B07219-4888-0A08-6068-8C9B39EF47DD}"/>
              </a:ext>
            </a:extLst>
          </p:cNvPr>
          <p:cNvGraphicFramePr>
            <a:graphicFrameLocks/>
          </p:cNvGraphicFramePr>
          <p:nvPr/>
        </p:nvGraphicFramePr>
        <p:xfrm>
          <a:off x="337816" y="1600266"/>
          <a:ext cx="6394622" cy="3354859"/>
        </p:xfrm>
        <a:graphic>
          <a:graphicData uri="http://schemas.openxmlformats.org/drawingml/2006/chart">
            <c:chart xmlns:c="http://schemas.openxmlformats.org/drawingml/2006/chart" xmlns:r="http://schemas.openxmlformats.org/officeDocument/2006/relationships" r:id="R18eb121b84f34d2f"/>
          </a:graphicData>
        </a:graphic>
      </p:graphicFrame>
      <p:sp>
        <p:nvSpPr>
          <p:cNvPr id="4" name="TextBox 3">
            <a:extLst>
              <a:ext uri="{FF2B5EF4-FFF2-40B4-BE49-F238E27FC236}">
                <a16:creationId xmlns:a16="http://schemas.microsoft.com/office/drawing/2014/main" id="{BF8C0ED0-92EE-0A44-6B63-9A2FE0031556}"/>
              </a:ext>
            </a:extLst>
          </p:cNvPr>
          <p:cNvSpPr txBox="1"/>
          <p:nvPr/>
        </p:nvSpPr>
        <p:spPr>
          <a:xfrm>
            <a:off x="7115432" y="2247385"/>
            <a:ext cx="1585784" cy="19389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a:t>N = 377</a:t>
            </a:r>
          </a:p>
          <a:p>
            <a:pPr marL="214313" indent="-214313">
              <a:buFont typeface="Arial"/>
              <a:buChar char="•"/>
            </a:pPr>
            <a:r>
              <a:rPr lang="en-US" sz="1350"/>
              <a:t>71% of respondents are hospital based</a:t>
            </a:r>
          </a:p>
          <a:p>
            <a:pPr marL="214313" indent="-214313">
              <a:buFont typeface="Arial"/>
              <a:buChar char="•"/>
            </a:pPr>
            <a:r>
              <a:rPr lang="en-US" sz="1350"/>
              <a:t>29% ambulatory/other</a:t>
            </a:r>
          </a:p>
          <a:p>
            <a:pPr marL="214313" indent="-214313">
              <a:buFont typeface="Arial"/>
              <a:buChar char="•"/>
            </a:pPr>
            <a:endParaRPr lang="en-US" sz="1350"/>
          </a:p>
          <a:p>
            <a:pPr marL="214313" indent="-214313">
              <a:buFont typeface="Arial"/>
              <a:buChar char="•"/>
            </a:pPr>
            <a:endParaRPr lang="en-US" sz="1350"/>
          </a:p>
        </p:txBody>
      </p:sp>
    </p:spTree>
    <p:extLst>
      <p:ext uri="{BB962C8B-B14F-4D97-AF65-F5344CB8AC3E}">
        <p14:creationId xmlns:p14="http://schemas.microsoft.com/office/powerpoint/2010/main" val="1137800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8C0ED0-92EE-0A44-6B63-9A2FE0031556}"/>
              </a:ext>
            </a:extLst>
          </p:cNvPr>
          <p:cNvSpPr txBox="1"/>
          <p:nvPr/>
        </p:nvSpPr>
        <p:spPr>
          <a:xfrm>
            <a:off x="7115432" y="2247385"/>
            <a:ext cx="1585784" cy="13157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a:t>N = 377</a:t>
            </a:r>
          </a:p>
          <a:p>
            <a:pPr marL="214313" indent="-214313">
              <a:buFont typeface="Arial"/>
              <a:buChar char="•"/>
            </a:pPr>
            <a:r>
              <a:rPr lang="en-US" sz="1350"/>
              <a:t>73% report no previous role in an EOC</a:t>
            </a:r>
          </a:p>
          <a:p>
            <a:pPr marL="214313" indent="-214313">
              <a:buFont typeface="Arial"/>
              <a:buChar char="•"/>
            </a:pPr>
            <a:endParaRPr lang="en-US" sz="1350"/>
          </a:p>
          <a:p>
            <a:pPr marL="214313" indent="-214313">
              <a:buFont typeface="Arial"/>
              <a:buChar char="•"/>
            </a:pPr>
            <a:endParaRPr lang="en-US" sz="1350"/>
          </a:p>
        </p:txBody>
      </p:sp>
      <p:graphicFrame>
        <p:nvGraphicFramePr>
          <p:cNvPr id="3" name="Chart 2">
            <a:extLst>
              <a:ext uri="{FF2B5EF4-FFF2-40B4-BE49-F238E27FC236}">
                <a16:creationId xmlns:a16="http://schemas.microsoft.com/office/drawing/2014/main" id="{8865D55F-E8D8-025B-6EF6-E5ECB08AE98B}"/>
              </a:ext>
            </a:extLst>
          </p:cNvPr>
          <p:cNvGraphicFramePr>
            <a:graphicFrameLocks/>
          </p:cNvGraphicFramePr>
          <p:nvPr/>
        </p:nvGraphicFramePr>
        <p:xfrm>
          <a:off x="595249" y="1291989"/>
          <a:ext cx="6353432" cy="4043490"/>
        </p:xfrm>
        <a:graphic>
          <a:graphicData uri="http://schemas.openxmlformats.org/drawingml/2006/chart">
            <c:chart xmlns:c="http://schemas.openxmlformats.org/drawingml/2006/chart" xmlns:r="http://schemas.openxmlformats.org/officeDocument/2006/relationships" r:id="R9cab2568268c42a0"/>
          </a:graphicData>
        </a:graphic>
      </p:graphicFrame>
    </p:spTree>
    <p:extLst>
      <p:ext uri="{BB962C8B-B14F-4D97-AF65-F5344CB8AC3E}">
        <p14:creationId xmlns:p14="http://schemas.microsoft.com/office/powerpoint/2010/main" val="2384867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A7CB8C-3670-F9A9-AB70-BEEEE132D04B}"/>
              </a:ext>
            </a:extLst>
          </p:cNvPr>
          <p:cNvGraphicFramePr>
            <a:graphicFrameLocks/>
          </p:cNvGraphicFramePr>
          <p:nvPr>
            <p:extLst>
              <p:ext uri="{D42A27DB-BD31-4B8C-83A1-F6EECF244321}">
                <p14:modId xmlns:p14="http://schemas.microsoft.com/office/powerpoint/2010/main" val="1011553769"/>
              </p:ext>
            </p:extLst>
          </p:nvPr>
        </p:nvGraphicFramePr>
        <p:xfrm>
          <a:off x="978088" y="876658"/>
          <a:ext cx="7447583" cy="4488053"/>
        </p:xfrm>
        <a:graphic>
          <a:graphicData uri="http://schemas.openxmlformats.org/drawingml/2006/chart">
            <c:chart xmlns:c="http://schemas.openxmlformats.org/drawingml/2006/chart" xmlns:r="http://schemas.openxmlformats.org/officeDocument/2006/relationships" r:id="Rdd0b8c419aa64098"/>
          </a:graphicData>
        </a:graphic>
      </p:graphicFrame>
    </p:spTree>
    <p:extLst>
      <p:ext uri="{BB962C8B-B14F-4D97-AF65-F5344CB8AC3E}">
        <p14:creationId xmlns:p14="http://schemas.microsoft.com/office/powerpoint/2010/main" val="1833333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234EAFB-5741-BD2F-12D7-B97B6FEFEF94}"/>
              </a:ext>
            </a:extLst>
          </p:cNvPr>
          <p:cNvGraphicFramePr>
            <a:graphicFrameLocks/>
          </p:cNvGraphicFramePr>
          <p:nvPr/>
        </p:nvGraphicFramePr>
        <p:xfrm>
          <a:off x="2062613" y="1095697"/>
          <a:ext cx="4829433" cy="2484738"/>
        </p:xfrm>
        <a:graphic>
          <a:graphicData uri="http://schemas.openxmlformats.org/drawingml/2006/chart">
            <c:chart xmlns:c="http://schemas.openxmlformats.org/drawingml/2006/chart" xmlns:r="http://schemas.openxmlformats.org/officeDocument/2006/relationships" r:id="Rb8e5b81bec1a49e0"/>
          </a:graphicData>
        </a:graphic>
      </p:graphicFrame>
      <p:graphicFrame>
        <p:nvGraphicFramePr>
          <p:cNvPr id="5" name="Chart 4">
            <a:extLst>
              <a:ext uri="{FF2B5EF4-FFF2-40B4-BE49-F238E27FC236}">
                <a16:creationId xmlns:a16="http://schemas.microsoft.com/office/drawing/2014/main" id="{FEAEFB4D-F945-4F3B-B3E6-36AD41C079A9}"/>
              </a:ext>
              <a:ext uri="{147F2762-F138-4A5C-976F-8EAC2B608ADB}">
                <a16:predDERef xmlns:a16="http://schemas.microsoft.com/office/drawing/2014/main" pred="{A234EAFB-5741-BD2F-12D7-B97B6FEFEF94}"/>
              </a:ext>
            </a:extLst>
          </p:cNvPr>
          <p:cNvGraphicFramePr>
            <a:graphicFrameLocks/>
          </p:cNvGraphicFramePr>
          <p:nvPr/>
        </p:nvGraphicFramePr>
        <p:xfrm>
          <a:off x="2690749" y="3644278"/>
          <a:ext cx="3429000" cy="2057400"/>
        </p:xfrm>
        <a:graphic>
          <a:graphicData uri="http://schemas.openxmlformats.org/drawingml/2006/chart">
            <c:chart xmlns:c="http://schemas.openxmlformats.org/drawingml/2006/chart" xmlns:r="http://schemas.openxmlformats.org/officeDocument/2006/relationships" r:id="Rb9f3ce1363074ce3"/>
          </a:graphicData>
        </a:graphic>
      </p:graphicFrame>
    </p:spTree>
    <p:extLst>
      <p:ext uri="{BB962C8B-B14F-4D97-AF65-F5344CB8AC3E}">
        <p14:creationId xmlns:p14="http://schemas.microsoft.com/office/powerpoint/2010/main" val="1680505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B994C3E-A389-2E7D-AE04-CD0F00CFCF1F}"/>
              </a:ext>
            </a:extLst>
          </p:cNvPr>
          <p:cNvGraphicFramePr>
            <a:graphicFrameLocks/>
          </p:cNvGraphicFramePr>
          <p:nvPr>
            <p:extLst>
              <p:ext uri="{D42A27DB-BD31-4B8C-83A1-F6EECF244321}">
                <p14:modId xmlns:p14="http://schemas.microsoft.com/office/powerpoint/2010/main" val="3622182922"/>
              </p:ext>
            </p:extLst>
          </p:nvPr>
        </p:nvGraphicFramePr>
        <p:xfrm>
          <a:off x="-599" y="989202"/>
          <a:ext cx="8968949" cy="5200961"/>
        </p:xfrm>
        <a:graphic>
          <a:graphicData uri="http://schemas.openxmlformats.org/drawingml/2006/chart">
            <c:chart xmlns:c="http://schemas.openxmlformats.org/drawingml/2006/chart" xmlns:r="http://schemas.openxmlformats.org/officeDocument/2006/relationships" r:id="Re9ccb59eeaa64d9c"/>
          </a:graphicData>
        </a:graphic>
      </p:graphicFrame>
      <p:sp>
        <p:nvSpPr>
          <p:cNvPr id="4" name="Oval 3">
            <a:extLst>
              <a:ext uri="{FF2B5EF4-FFF2-40B4-BE49-F238E27FC236}">
                <a16:creationId xmlns:a16="http://schemas.microsoft.com/office/drawing/2014/main" id="{281C34E5-3AFD-B780-621C-0BC6DA877968}"/>
              </a:ext>
            </a:extLst>
          </p:cNvPr>
          <p:cNvSpPr/>
          <p:nvPr/>
        </p:nvSpPr>
        <p:spPr>
          <a:xfrm>
            <a:off x="2343904" y="1749086"/>
            <a:ext cx="700817" cy="25446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8CE75DB1-B337-E501-9641-B566A7E35C40}"/>
              </a:ext>
            </a:extLst>
          </p:cNvPr>
          <p:cNvSpPr/>
          <p:nvPr/>
        </p:nvSpPr>
        <p:spPr>
          <a:xfrm>
            <a:off x="7159381" y="1749086"/>
            <a:ext cx="700817" cy="25446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91DF593B-EF53-DEC9-C467-C7F0ABF5EC06}"/>
              </a:ext>
            </a:extLst>
          </p:cNvPr>
          <p:cNvSpPr/>
          <p:nvPr/>
        </p:nvSpPr>
        <p:spPr>
          <a:xfrm>
            <a:off x="1473859" y="1749086"/>
            <a:ext cx="700817" cy="25446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20247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F97F-5544-3654-6A3C-445218170595}"/>
              </a:ext>
            </a:extLst>
          </p:cNvPr>
          <p:cNvSpPr>
            <a:spLocks noGrp="1"/>
          </p:cNvSpPr>
          <p:nvPr>
            <p:ph type="title"/>
          </p:nvPr>
        </p:nvSpPr>
        <p:spPr/>
        <p:txBody>
          <a:bodyPr/>
          <a:lstStyle/>
          <a:p>
            <a:r>
              <a:rPr lang="en-US" dirty="0"/>
              <a:t>The Role of Emergency Management</a:t>
            </a:r>
          </a:p>
        </p:txBody>
      </p:sp>
      <p:sp>
        <p:nvSpPr>
          <p:cNvPr id="3" name="Content Placeholder 2">
            <a:extLst>
              <a:ext uri="{FF2B5EF4-FFF2-40B4-BE49-F238E27FC236}">
                <a16:creationId xmlns:a16="http://schemas.microsoft.com/office/drawing/2014/main" id="{A9AE35B1-DC3A-53A1-8964-849F59CD8787}"/>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                           </a:t>
            </a:r>
          </a:p>
        </p:txBody>
      </p:sp>
      <p:pic>
        <p:nvPicPr>
          <p:cNvPr id="6" name="Picture 5" descr="A green check mark in a circle&#10;&#10;AI-generated content may be incorrect.">
            <a:extLst>
              <a:ext uri="{FF2B5EF4-FFF2-40B4-BE49-F238E27FC236}">
                <a16:creationId xmlns:a16="http://schemas.microsoft.com/office/drawing/2014/main" id="{31E14E4A-4F25-540D-8F7C-9CA7E7CD1EF3}"/>
              </a:ext>
            </a:extLst>
          </p:cNvPr>
          <p:cNvPicPr>
            <a:picLocks noChangeAspect="1"/>
          </p:cNvPicPr>
          <p:nvPr/>
        </p:nvPicPr>
        <p:blipFill>
          <a:blip r:embed="R01c9c4d0a5424477"/>
          <a:stretch>
            <a:fillRect/>
          </a:stretch>
        </p:blipFill>
        <p:spPr>
          <a:xfrm>
            <a:off x="7921776" y="2251816"/>
            <a:ext cx="1704886" cy="1704886"/>
          </a:xfrm>
          <a:prstGeom prst="rect">
            <a:avLst/>
          </a:prstGeom>
        </p:spPr>
      </p:pic>
      <p:pic>
        <p:nvPicPr>
          <p:cNvPr id="8" name="Picture 7" descr="A red stopwatch on a black background&#10;&#10;AI-generated content may be incorrect.">
            <a:extLst>
              <a:ext uri="{FF2B5EF4-FFF2-40B4-BE49-F238E27FC236}">
                <a16:creationId xmlns:a16="http://schemas.microsoft.com/office/drawing/2014/main" id="{643135D2-DF2D-0D66-EA68-2A494DE5FE02}"/>
              </a:ext>
            </a:extLst>
          </p:cNvPr>
          <p:cNvPicPr>
            <a:picLocks noChangeAspect="1"/>
          </p:cNvPicPr>
          <p:nvPr/>
        </p:nvPicPr>
        <p:blipFill>
          <a:blip r:embed="R9673d0c4c8134c82"/>
          <a:stretch>
            <a:fillRect/>
          </a:stretch>
        </p:blipFill>
        <p:spPr>
          <a:xfrm>
            <a:off x="2609314" y="2251816"/>
            <a:ext cx="1704886" cy="1704886"/>
          </a:xfrm>
          <a:prstGeom prst="rect">
            <a:avLst/>
          </a:prstGeom>
        </p:spPr>
      </p:pic>
      <p:sp>
        <p:nvSpPr>
          <p:cNvPr id="9" name="TextBox 8">
            <a:extLst>
              <a:ext uri="{FF2B5EF4-FFF2-40B4-BE49-F238E27FC236}">
                <a16:creationId xmlns:a16="http://schemas.microsoft.com/office/drawing/2014/main" id="{174F50E1-03A0-6036-B780-794A16339CF3}"/>
              </a:ext>
            </a:extLst>
          </p:cNvPr>
          <p:cNvSpPr txBox="1"/>
          <p:nvPr/>
        </p:nvSpPr>
        <p:spPr>
          <a:xfrm>
            <a:off x="2331663" y="3943013"/>
            <a:ext cx="2524217" cy="400110"/>
          </a:xfrm>
          <a:prstGeom prst="rect">
            <a:avLst/>
          </a:prstGeom>
          <a:noFill/>
        </p:spPr>
        <p:txBody>
          <a:bodyPr wrap="square" rtlCol="0">
            <a:spAutoFit/>
          </a:bodyPr>
          <a:lstStyle/>
          <a:p>
            <a:pPr algn="ctr"/>
            <a:r>
              <a:rPr lang="en-US" sz="2000" b="1" dirty="0"/>
              <a:t>Reactive Measures</a:t>
            </a:r>
            <a:r>
              <a:rPr lang="en-US" sz="2000" dirty="0"/>
              <a:t> </a:t>
            </a:r>
          </a:p>
        </p:txBody>
      </p:sp>
      <p:sp>
        <p:nvSpPr>
          <p:cNvPr id="10" name="TextBox 9">
            <a:extLst>
              <a:ext uri="{FF2B5EF4-FFF2-40B4-BE49-F238E27FC236}">
                <a16:creationId xmlns:a16="http://schemas.microsoft.com/office/drawing/2014/main" id="{42EC652C-7F8D-AFB6-4AF5-AECE6A72C87C}"/>
              </a:ext>
            </a:extLst>
          </p:cNvPr>
          <p:cNvSpPr txBox="1"/>
          <p:nvPr/>
        </p:nvSpPr>
        <p:spPr>
          <a:xfrm>
            <a:off x="7458702" y="3977195"/>
            <a:ext cx="2631034" cy="400110"/>
          </a:xfrm>
          <a:prstGeom prst="rect">
            <a:avLst/>
          </a:prstGeom>
          <a:noFill/>
        </p:spPr>
        <p:txBody>
          <a:bodyPr wrap="square" rtlCol="0">
            <a:spAutoFit/>
          </a:bodyPr>
          <a:lstStyle/>
          <a:p>
            <a:pPr algn="ctr"/>
            <a:r>
              <a:rPr lang="en-US" sz="2000" b="1" dirty="0"/>
              <a:t>Proactive Approach</a:t>
            </a:r>
          </a:p>
        </p:txBody>
      </p:sp>
    </p:spTree>
    <p:extLst>
      <p:ext uri="{BB962C8B-B14F-4D97-AF65-F5344CB8AC3E}">
        <p14:creationId xmlns:p14="http://schemas.microsoft.com/office/powerpoint/2010/main" val="3020355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781FC-605C-9C9E-6A34-1893AA75AEA1}"/>
              </a:ext>
            </a:extLst>
          </p:cNvPr>
          <p:cNvSpPr>
            <a:spLocks noGrp="1"/>
          </p:cNvSpPr>
          <p:nvPr>
            <p:ph type="title"/>
          </p:nvPr>
        </p:nvSpPr>
        <p:spPr>
          <a:xfrm>
            <a:off x="476251" y="1337867"/>
            <a:ext cx="2563994" cy="4187361"/>
          </a:xfrm>
        </p:spPr>
        <p:txBody>
          <a:bodyPr anchor="ctr">
            <a:normAutofit/>
          </a:bodyPr>
          <a:lstStyle/>
          <a:p>
            <a:r>
              <a:rPr lang="en-US" sz="4050"/>
              <a:t>Next Steps</a:t>
            </a:r>
          </a:p>
        </p:txBody>
      </p:sp>
      <p:graphicFrame>
        <p:nvGraphicFramePr>
          <p:cNvPr id="35" name="Content Placeholder 2">
            <a:extLst>
              <a:ext uri="{FF2B5EF4-FFF2-40B4-BE49-F238E27FC236}">
                <a16:creationId xmlns:a16="http://schemas.microsoft.com/office/drawing/2014/main" id="{496CDBA8-0A21-EAEC-16F3-C38B4E72AF9A}"/>
              </a:ext>
            </a:extLst>
          </p:cNvPr>
          <p:cNvGraphicFramePr>
            <a:graphicFrameLocks noGrp="1"/>
          </p:cNvGraphicFramePr>
          <p:nvPr>
            <p:ph idx="1"/>
          </p:nvPr>
        </p:nvGraphicFramePr>
        <p:xfrm>
          <a:off x="3486014" y="1337867"/>
          <a:ext cx="5175384" cy="4152106"/>
        </p:xfrm>
        <a:graphic>
          <a:graphicData uri="http://schemas.openxmlformats.org/drawingml/2006/diagram">
            <dgm:relIds xmlns:dgm="http://schemas.openxmlformats.org/drawingml/2006/diagram" xmlns:r="http://schemas.openxmlformats.org/officeDocument/2006/relationships" r:dm="Rc0195711179948e9" r:lo="Rde43c4f1f6084121" r:qs="Rfbcb6a4debf94391" r:cs="R655bd83a9ba4474b"/>
          </a:graphicData>
        </a:graphic>
      </p:graphicFrame>
    </p:spTree>
    <p:extLst>
      <p:ext uri="{BB962C8B-B14F-4D97-AF65-F5344CB8AC3E}">
        <p14:creationId xmlns:p14="http://schemas.microsoft.com/office/powerpoint/2010/main" val="1919429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31466AC-BE8D-96E8-AA88-B32FE5471C0A}"/>
              </a:ext>
            </a:extLst>
          </p:cNvPr>
          <p:cNvGraphicFramePr>
            <a:graphicFrameLocks noGrp="1"/>
          </p:cNvGraphicFramePr>
          <p:nvPr/>
        </p:nvGraphicFramePr>
        <p:xfrm>
          <a:off x="423832" y="2007578"/>
          <a:ext cx="8243517" cy="2672826"/>
        </p:xfrm>
        <a:graphic>
          <a:graphicData uri="http://schemas.openxmlformats.org/drawingml/2006/table">
            <a:tbl>
              <a:tblPr firstRow="1" bandRow="1">
                <a:tableStyleId>{D7AC3CCA-C797-4891-BE02-D94E43425B78}</a:tableStyleId>
              </a:tblPr>
              <a:tblGrid>
                <a:gridCol w="1249959">
                  <a:extLst>
                    <a:ext uri="{9D8B030D-6E8A-4147-A177-3AD203B41FA5}">
                      <a16:colId xmlns:a16="http://schemas.microsoft.com/office/drawing/2014/main" val="706799214"/>
                    </a:ext>
                  </a:extLst>
                </a:gridCol>
                <a:gridCol w="1165593">
                  <a:extLst>
                    <a:ext uri="{9D8B030D-6E8A-4147-A177-3AD203B41FA5}">
                      <a16:colId xmlns:a16="http://schemas.microsoft.com/office/drawing/2014/main" val="3271664671"/>
                    </a:ext>
                  </a:extLst>
                </a:gridCol>
                <a:gridCol w="1165593">
                  <a:extLst>
                    <a:ext uri="{9D8B030D-6E8A-4147-A177-3AD203B41FA5}">
                      <a16:colId xmlns:a16="http://schemas.microsoft.com/office/drawing/2014/main" val="1752551763"/>
                    </a:ext>
                  </a:extLst>
                </a:gridCol>
                <a:gridCol w="1165593">
                  <a:extLst>
                    <a:ext uri="{9D8B030D-6E8A-4147-A177-3AD203B41FA5}">
                      <a16:colId xmlns:a16="http://schemas.microsoft.com/office/drawing/2014/main" val="167407920"/>
                    </a:ext>
                  </a:extLst>
                </a:gridCol>
                <a:gridCol w="1165593">
                  <a:extLst>
                    <a:ext uri="{9D8B030D-6E8A-4147-A177-3AD203B41FA5}">
                      <a16:colId xmlns:a16="http://schemas.microsoft.com/office/drawing/2014/main" val="160775132"/>
                    </a:ext>
                  </a:extLst>
                </a:gridCol>
                <a:gridCol w="1165593">
                  <a:extLst>
                    <a:ext uri="{9D8B030D-6E8A-4147-A177-3AD203B41FA5}">
                      <a16:colId xmlns:a16="http://schemas.microsoft.com/office/drawing/2014/main" val="1466311486"/>
                    </a:ext>
                  </a:extLst>
                </a:gridCol>
                <a:gridCol w="1165593">
                  <a:extLst>
                    <a:ext uri="{9D8B030D-6E8A-4147-A177-3AD203B41FA5}">
                      <a16:colId xmlns:a16="http://schemas.microsoft.com/office/drawing/2014/main" val="1569713270"/>
                    </a:ext>
                  </a:extLst>
                </a:gridCol>
              </a:tblGrid>
              <a:tr h="338289">
                <a:tc>
                  <a:txBody>
                    <a:bodyPr/>
                    <a:lstStyle/>
                    <a:p>
                      <a:endParaRPr lang="en-US" sz="1400">
                        <a:solidFill>
                          <a:schemeClr val="bg1"/>
                        </a:solidFill>
                      </a:endParaRPr>
                    </a:p>
                  </a:txBody>
                  <a:tcPr marL="63969" marR="63969" marT="31985" marB="31985">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a:solidFill>
                            <a:schemeClr val="bg1"/>
                          </a:solidFill>
                        </a:rPr>
                        <a:t>ICS 100</a:t>
                      </a:r>
                    </a:p>
                  </a:txBody>
                  <a:tcPr marL="63969" marR="63969" marT="31985" marB="31985" anchor="b">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solidFill>
                  </a:tcPr>
                </a:tc>
                <a:tc>
                  <a:txBody>
                    <a:bodyPr/>
                    <a:lstStyle/>
                    <a:p>
                      <a:pPr algn="ctr"/>
                      <a:r>
                        <a:rPr lang="en-US" sz="900">
                          <a:solidFill>
                            <a:schemeClr val="bg1"/>
                          </a:solidFill>
                        </a:rPr>
                        <a:t>ICS 200</a:t>
                      </a:r>
                    </a:p>
                  </a:txBody>
                  <a:tcPr marL="63969" marR="63969" marT="31985" marB="31985"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solidFill>
                  </a:tcPr>
                </a:tc>
                <a:tc>
                  <a:txBody>
                    <a:bodyPr/>
                    <a:lstStyle/>
                    <a:p>
                      <a:pPr algn="ctr"/>
                      <a:r>
                        <a:rPr lang="en-US" sz="900">
                          <a:solidFill>
                            <a:schemeClr val="bg1"/>
                          </a:solidFill>
                        </a:rPr>
                        <a:t>ICS 300</a:t>
                      </a:r>
                    </a:p>
                  </a:txBody>
                  <a:tcPr marL="63969" marR="63969" marT="31985" marB="31985"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solidFill>
                  </a:tcPr>
                </a:tc>
                <a:tc>
                  <a:txBody>
                    <a:bodyPr/>
                    <a:lstStyle/>
                    <a:p>
                      <a:pPr algn="ctr"/>
                      <a:r>
                        <a:rPr lang="en-US" sz="900">
                          <a:solidFill>
                            <a:schemeClr val="bg1"/>
                          </a:solidFill>
                        </a:rPr>
                        <a:t>Participate in DEOP Development</a:t>
                      </a:r>
                    </a:p>
                  </a:txBody>
                  <a:tcPr marL="63969" marR="63969" marT="31985" marB="31985"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solidFill>
                  </a:tcPr>
                </a:tc>
                <a:tc>
                  <a:txBody>
                    <a:bodyPr/>
                    <a:lstStyle/>
                    <a:p>
                      <a:pPr algn="ctr"/>
                      <a:r>
                        <a:rPr lang="en-US" sz="900">
                          <a:solidFill>
                            <a:schemeClr val="bg1"/>
                          </a:solidFill>
                        </a:rPr>
                        <a:t>Participate in Si2t Exercises</a:t>
                      </a:r>
                    </a:p>
                  </a:txBody>
                  <a:tcPr marL="63969" marR="63969" marT="31985" marB="31985"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solidFill>
                  </a:tcPr>
                </a:tc>
                <a:tc>
                  <a:txBody>
                    <a:bodyPr/>
                    <a:lstStyle/>
                    <a:p>
                      <a:pPr algn="ctr"/>
                      <a:r>
                        <a:rPr lang="en-US" sz="900">
                          <a:solidFill>
                            <a:schemeClr val="bg1"/>
                          </a:solidFill>
                        </a:rPr>
                        <a:t>Participate in System Exercises</a:t>
                      </a:r>
                    </a:p>
                  </a:txBody>
                  <a:tcPr marL="63969" marR="63969" marT="31985" marB="31985"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solidFill>
                  </a:tcPr>
                </a:tc>
                <a:extLst>
                  <a:ext uri="{0D108BD9-81ED-4DB2-BD59-A6C34878D82A}">
                    <a16:rowId xmlns:a16="http://schemas.microsoft.com/office/drawing/2014/main" val="721248634"/>
                  </a:ext>
                </a:extLst>
              </a:tr>
              <a:tr h="384009">
                <a:tc>
                  <a:txBody>
                    <a:bodyPr/>
                    <a:lstStyle/>
                    <a:p>
                      <a:pPr algn="r"/>
                      <a:r>
                        <a:rPr lang="en-US" sz="1100" b="1">
                          <a:solidFill>
                            <a:schemeClr val="bg2"/>
                          </a:solidFill>
                        </a:rPr>
                        <a:t>Medical Director</a:t>
                      </a:r>
                    </a:p>
                  </a:txBody>
                  <a:tcPr marL="63969" marR="63969" marT="31985" marB="3198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marL="0" algn="l" defTabSz="914399" rtl="0" eaLnBrk="1" latinLnBrk="0" hangingPunct="1"/>
                      <a:endParaRPr lang="en-US" sz="1100" kern="1200">
                        <a:solidFill>
                          <a:schemeClr val="dk1"/>
                        </a:solidFill>
                        <a:latin typeface="+mn-lt"/>
                        <a:ea typeface="+mn-ea"/>
                        <a:cs typeface="+mn-cs"/>
                      </a:endParaRPr>
                    </a:p>
                  </a:txBody>
                  <a:tcPr marL="63969" marR="63969" marT="31985" marB="31985">
                    <a:lnL w="12700" cap="flat" cmpd="sng" algn="ctr">
                      <a:solidFill>
                        <a:schemeClr val="tx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399" rtl="0" eaLnBrk="1" latinLnBrk="0" hangingPunct="1"/>
                      <a:endParaRPr lang="en-US" sz="1100" kern="1200">
                        <a:solidFill>
                          <a:schemeClr val="dk1"/>
                        </a:solidFill>
                        <a:latin typeface="+mn-lt"/>
                        <a:ea typeface="+mn-ea"/>
                        <a:cs typeface="+mn-cs"/>
                      </a:endParaRPr>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399" rtl="0" eaLnBrk="1" latinLnBrk="0" hangingPunct="1"/>
                      <a:endParaRPr lang="en-US" sz="1100" kern="1200">
                        <a:solidFill>
                          <a:schemeClr val="dk1"/>
                        </a:solidFill>
                        <a:latin typeface="+mn-lt"/>
                        <a:ea typeface="+mn-ea"/>
                        <a:cs typeface="+mn-cs"/>
                      </a:endParaRPr>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399" rtl="0" eaLnBrk="1" latinLnBrk="0" hangingPunct="1"/>
                      <a:endParaRPr lang="en-US" sz="1100" kern="1200">
                        <a:solidFill>
                          <a:schemeClr val="dk1"/>
                        </a:solidFill>
                        <a:latin typeface="+mn-lt"/>
                        <a:ea typeface="+mn-ea"/>
                        <a:cs typeface="+mn-cs"/>
                      </a:endParaRPr>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399" rtl="0" eaLnBrk="1" latinLnBrk="0" hangingPunct="1"/>
                      <a:endParaRPr lang="en-US" sz="1100" kern="1200">
                        <a:solidFill>
                          <a:schemeClr val="dk1"/>
                        </a:solidFill>
                        <a:latin typeface="+mn-lt"/>
                        <a:ea typeface="+mn-ea"/>
                        <a:cs typeface="+mn-cs"/>
                      </a:endParaRPr>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399" rtl="0" eaLnBrk="1" latinLnBrk="0" hangingPunct="1"/>
                      <a:endParaRPr lang="en-US" sz="1100" kern="1200">
                        <a:solidFill>
                          <a:schemeClr val="dk1"/>
                        </a:solidFill>
                        <a:latin typeface="+mn-lt"/>
                        <a:ea typeface="+mn-ea"/>
                        <a:cs typeface="+mn-cs"/>
                      </a:endParaRPr>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82752473"/>
                  </a:ext>
                </a:extLst>
              </a:tr>
              <a:tr h="384009">
                <a:tc>
                  <a:txBody>
                    <a:bodyPr/>
                    <a:lstStyle/>
                    <a:p>
                      <a:pPr algn="r"/>
                      <a:r>
                        <a:rPr lang="en-US" sz="1100" b="1">
                          <a:solidFill>
                            <a:schemeClr val="bg2"/>
                          </a:solidFill>
                        </a:rPr>
                        <a:t> Staff Physician </a:t>
                      </a:r>
                    </a:p>
                  </a:txBody>
                  <a:tcPr marL="63969" marR="63969" marT="31985" marB="3198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endParaRPr lang="en-US" sz="1100"/>
                    </a:p>
                  </a:txBody>
                  <a:tcPr marL="63969" marR="63969" marT="31985" marB="31985">
                    <a:lnL w="12700" cap="flat" cmpd="sng" algn="ctr">
                      <a:solidFill>
                        <a:schemeClr val="tx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57112595"/>
                  </a:ext>
                </a:extLst>
              </a:tr>
              <a:tr h="384009">
                <a:tc>
                  <a:txBody>
                    <a:bodyPr/>
                    <a:lstStyle/>
                    <a:p>
                      <a:pPr algn="r"/>
                      <a:r>
                        <a:rPr lang="en-US" sz="1100" b="1">
                          <a:solidFill>
                            <a:schemeClr val="bg2"/>
                          </a:solidFill>
                        </a:rPr>
                        <a:t>Advanced Care Providers</a:t>
                      </a:r>
                    </a:p>
                  </a:txBody>
                  <a:tcPr marL="63969" marR="63969" marT="31985" marB="3198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endParaRPr lang="en-US" sz="1100"/>
                    </a:p>
                  </a:txBody>
                  <a:tcPr marL="63969" marR="63969" marT="31985" marB="31985">
                    <a:lnL w="12700" cap="flat" cmpd="sng" algn="ctr">
                      <a:solidFill>
                        <a:schemeClr val="tx2"/>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924574"/>
                  </a:ext>
                </a:extLst>
              </a:tr>
              <a:tr h="384009">
                <a:tc>
                  <a:txBody>
                    <a:bodyPr/>
                    <a:lstStyle/>
                    <a:p>
                      <a:pPr marL="0" marR="0" lvl="0" indent="0" algn="r" defTabSz="914399" rtl="0" eaLnBrk="1" fontAlgn="auto" latinLnBrk="0" hangingPunct="1">
                        <a:lnSpc>
                          <a:spcPct val="100000"/>
                        </a:lnSpc>
                        <a:spcBef>
                          <a:spcPts val="0"/>
                        </a:spcBef>
                        <a:spcAft>
                          <a:spcPts val="0"/>
                        </a:spcAft>
                        <a:buClrTx/>
                        <a:buSzTx/>
                        <a:buFontTx/>
                        <a:buNone/>
                        <a:tabLst/>
                        <a:defRPr/>
                      </a:pPr>
                      <a:r>
                        <a:rPr lang="en-US" sz="1100" b="1">
                          <a:solidFill>
                            <a:schemeClr val="bg2"/>
                          </a:solidFill>
                        </a:rPr>
                        <a:t>Nurse Managers</a:t>
                      </a:r>
                    </a:p>
                  </a:txBody>
                  <a:tcPr marL="63969" marR="63969" marT="31985" marB="3198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399" rtl="0" eaLnBrk="1" fontAlgn="auto" latinLnBrk="0" hangingPunct="1">
                        <a:lnSpc>
                          <a:spcPct val="100000"/>
                        </a:lnSpc>
                        <a:spcBef>
                          <a:spcPts val="0"/>
                        </a:spcBef>
                        <a:spcAft>
                          <a:spcPts val="0"/>
                        </a:spcAft>
                        <a:buClrTx/>
                        <a:buSzTx/>
                        <a:buFontTx/>
                        <a:buNone/>
                        <a:tabLst/>
                        <a:defRPr/>
                      </a:pPr>
                      <a:endParaRPr lang="en-US" sz="1100"/>
                    </a:p>
                  </a:txBody>
                  <a:tcPr marL="63969" marR="63969" marT="31985" marB="31985">
                    <a:lnL w="12700" cap="flat" cmpd="sng" algn="ctr">
                      <a:solidFill>
                        <a:schemeClr val="tx2"/>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28384030"/>
                  </a:ext>
                </a:extLst>
              </a:tr>
              <a:tr h="384009">
                <a:tc>
                  <a:txBody>
                    <a:bodyPr/>
                    <a:lstStyle/>
                    <a:p>
                      <a:pPr marL="0" marR="0" lvl="0" indent="0" algn="r" defTabSz="914399" rtl="0" eaLnBrk="1" fontAlgn="auto" latinLnBrk="0" hangingPunct="1">
                        <a:lnSpc>
                          <a:spcPct val="100000"/>
                        </a:lnSpc>
                        <a:spcBef>
                          <a:spcPts val="0"/>
                        </a:spcBef>
                        <a:spcAft>
                          <a:spcPts val="0"/>
                        </a:spcAft>
                        <a:buClrTx/>
                        <a:buSzTx/>
                        <a:buFontTx/>
                        <a:buNone/>
                        <a:tabLst/>
                        <a:defRPr/>
                      </a:pPr>
                      <a:r>
                        <a:rPr lang="en-US" sz="1100" b="1">
                          <a:solidFill>
                            <a:schemeClr val="bg2"/>
                          </a:solidFill>
                        </a:rPr>
                        <a:t>Registered Nurses </a:t>
                      </a:r>
                    </a:p>
                  </a:txBody>
                  <a:tcPr marL="63969" marR="63969" marT="31985" marB="3198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399" rtl="0" eaLnBrk="1" fontAlgn="auto" latinLnBrk="0" hangingPunct="1">
                        <a:lnSpc>
                          <a:spcPct val="100000"/>
                        </a:lnSpc>
                        <a:spcBef>
                          <a:spcPts val="0"/>
                        </a:spcBef>
                        <a:spcAft>
                          <a:spcPts val="0"/>
                        </a:spcAft>
                        <a:buClrTx/>
                        <a:buSzTx/>
                        <a:buFontTx/>
                        <a:buNone/>
                        <a:tabLst/>
                        <a:defRPr/>
                      </a:pPr>
                      <a:endParaRPr lang="en-US" sz="1100"/>
                    </a:p>
                  </a:txBody>
                  <a:tcPr marL="63969" marR="63969" marT="31985" marB="31985">
                    <a:lnL w="12700" cap="flat" cmpd="sng" algn="ctr">
                      <a:solidFill>
                        <a:schemeClr val="tx2"/>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37849476"/>
                  </a:ext>
                </a:extLst>
              </a:tr>
              <a:tr h="384009">
                <a:tc>
                  <a:txBody>
                    <a:bodyPr/>
                    <a:lstStyle/>
                    <a:p>
                      <a:pPr marL="0" marR="0" lvl="0" indent="0" algn="r" rtl="0" eaLnBrk="1" fontAlgn="auto" latinLnBrk="0" hangingPunct="1">
                        <a:lnSpc>
                          <a:spcPct val="100000"/>
                        </a:lnSpc>
                        <a:spcBef>
                          <a:spcPts val="0"/>
                        </a:spcBef>
                        <a:spcAft>
                          <a:spcPts val="0"/>
                        </a:spcAft>
                        <a:buClrTx/>
                        <a:buSzTx/>
                        <a:buFontTx/>
                        <a:buNone/>
                      </a:pPr>
                      <a:r>
                        <a:rPr lang="en-US" sz="1100" b="1">
                          <a:solidFill>
                            <a:schemeClr val="bg2"/>
                          </a:solidFill>
                        </a:rPr>
                        <a:t>Students (Medical/Nursing) </a:t>
                      </a:r>
                    </a:p>
                  </a:txBody>
                  <a:tcPr marL="63969" marR="63969" marT="31985" marB="3198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solidFill>
                  </a:tcPr>
                </a:tc>
                <a:tc>
                  <a:txBody>
                    <a:bodyPr/>
                    <a:lstStyle/>
                    <a:p>
                      <a:pPr marL="0" marR="0" lvl="0" indent="0" algn="l" defTabSz="914399" rtl="0" eaLnBrk="1" fontAlgn="auto" latinLnBrk="0" hangingPunct="1">
                        <a:lnSpc>
                          <a:spcPct val="100000"/>
                        </a:lnSpc>
                        <a:spcBef>
                          <a:spcPts val="0"/>
                        </a:spcBef>
                        <a:spcAft>
                          <a:spcPts val="0"/>
                        </a:spcAft>
                        <a:buClrTx/>
                        <a:buSzTx/>
                        <a:buFontTx/>
                        <a:buNone/>
                        <a:tabLst/>
                        <a:defRPr/>
                      </a:pPr>
                      <a:endParaRPr lang="en-US" sz="1100"/>
                    </a:p>
                  </a:txBody>
                  <a:tcPr marL="63969" marR="63969" marT="31985" marB="31985">
                    <a:lnL w="12700" cap="flat" cmpd="sng" algn="ctr">
                      <a:solidFill>
                        <a:schemeClr val="tx2"/>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endParaRPr lang="en-US" sz="1100"/>
                    </a:p>
                  </a:txBody>
                  <a:tcPr marL="63969" marR="63969" marT="31985" marB="3198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51786599"/>
                  </a:ext>
                </a:extLst>
              </a:tr>
            </a:tbl>
          </a:graphicData>
        </a:graphic>
      </p:graphicFrame>
      <p:sp>
        <p:nvSpPr>
          <p:cNvPr id="2" name="Slide Number Placeholder 1">
            <a:extLst>
              <a:ext uri="{FF2B5EF4-FFF2-40B4-BE49-F238E27FC236}">
                <a16:creationId xmlns:a16="http://schemas.microsoft.com/office/drawing/2014/main" id="{DFB34915-11AC-557C-52AC-0816E543F5AA}"/>
              </a:ext>
            </a:extLst>
          </p:cNvPr>
          <p:cNvSpPr>
            <a:spLocks noGrp="1"/>
          </p:cNvSpPr>
          <p:nvPr>
            <p:ph type="sldNum" sz="quarter" idx="4"/>
          </p:nvPr>
        </p:nvSpPr>
        <p:spPr/>
        <p:txBody>
          <a:bodyPr/>
          <a:lstStyle/>
          <a:p>
            <a:fld id="{63DCA5C9-2E11-4C67-86EB-AE1DE127DC64}" type="slidenum">
              <a:rPr lang="en-US"/>
              <a:pPr/>
              <a:t>37</a:t>
            </a:fld>
            <a:endParaRPr lang="en-US"/>
          </a:p>
        </p:txBody>
      </p:sp>
      <p:sp>
        <p:nvSpPr>
          <p:cNvPr id="3" name="Text Placeholder 2">
            <a:extLst>
              <a:ext uri="{FF2B5EF4-FFF2-40B4-BE49-F238E27FC236}">
                <a16:creationId xmlns:a16="http://schemas.microsoft.com/office/drawing/2014/main" id="{744BF4FA-3AEA-FFE1-E4B9-FE32698FBA21}"/>
              </a:ext>
            </a:extLst>
          </p:cNvPr>
          <p:cNvSpPr>
            <a:spLocks noGrp="1"/>
          </p:cNvSpPr>
          <p:nvPr>
            <p:ph type="body" sz="quarter" idx="11"/>
          </p:nvPr>
        </p:nvSpPr>
        <p:spPr/>
        <p:txBody>
          <a:bodyPr vert="horz" lIns="0" tIns="0" rIns="0" bIns="0" rtlCol="0" anchor="t">
            <a:noAutofit/>
          </a:bodyPr>
          <a:lstStyle/>
          <a:p>
            <a:r>
              <a:rPr lang="en-US" dirty="0">
                <a:latin typeface="Franklin Gothic Demi Cond"/>
                <a:ea typeface="Segoe UI Historic"/>
                <a:cs typeface="Segoe UI"/>
              </a:rPr>
              <a:t>Phase Two: The Traditional Approach to EM Education</a:t>
            </a:r>
            <a:endParaRPr lang="en-US" dirty="0"/>
          </a:p>
        </p:txBody>
      </p:sp>
      <p:sp>
        <p:nvSpPr>
          <p:cNvPr id="4" name="Rectangle 3">
            <a:extLst>
              <a:ext uri="{FF2B5EF4-FFF2-40B4-BE49-F238E27FC236}">
                <a16:creationId xmlns:a16="http://schemas.microsoft.com/office/drawing/2014/main" id="{CD346D99-96F3-CB24-BD34-572C1230C1F9}"/>
              </a:ext>
            </a:extLst>
          </p:cNvPr>
          <p:cNvSpPr/>
          <p:nvPr/>
        </p:nvSpPr>
        <p:spPr>
          <a:xfrm>
            <a:off x="334538" y="4980311"/>
            <a:ext cx="8514158" cy="6786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350">
                <a:solidFill>
                  <a:schemeClr val="tx1"/>
                </a:solidFill>
              </a:rPr>
              <a:t>Based on the needs assessment results and feedback from clinical and operational leadership, a comprehensive and sustainable training program tailored to clinical leadership and specific roles will be developed.</a:t>
            </a:r>
            <a:endParaRPr lang="en-US" sz="1200">
              <a:solidFill>
                <a:schemeClr val="tx1"/>
              </a:solidFill>
            </a:endParaRPr>
          </a:p>
          <a:p>
            <a:pPr marL="214313" indent="-214313">
              <a:buFont typeface="Arial" panose="020B0604020202020204" pitchFamily="34" charset="0"/>
              <a:buChar char="•"/>
            </a:pPr>
            <a:endParaRPr lang="en-US" sz="1350">
              <a:solidFill>
                <a:schemeClr val="tx1"/>
              </a:solidFill>
            </a:endParaRPr>
          </a:p>
        </p:txBody>
      </p:sp>
      <p:sp>
        <p:nvSpPr>
          <p:cNvPr id="7" name="Rectangle 6">
            <a:extLst>
              <a:ext uri="{FF2B5EF4-FFF2-40B4-BE49-F238E27FC236}">
                <a16:creationId xmlns:a16="http://schemas.microsoft.com/office/drawing/2014/main" id="{DC676CF8-5E88-F916-12D8-56A2E1910BF8}"/>
              </a:ext>
            </a:extLst>
          </p:cNvPr>
          <p:cNvSpPr/>
          <p:nvPr/>
        </p:nvSpPr>
        <p:spPr>
          <a:xfrm>
            <a:off x="334538" y="1565973"/>
            <a:ext cx="2932870" cy="441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endParaRPr lang="en-US" sz="1350" b="1" i="1" dirty="0">
              <a:solidFill>
                <a:schemeClr val="tx1"/>
              </a:solidFill>
              <a:ea typeface="Calibri"/>
              <a:cs typeface="Calibri"/>
            </a:endParaRPr>
          </a:p>
        </p:txBody>
      </p:sp>
      <p:pic>
        <p:nvPicPr>
          <p:cNvPr id="19" name="Graphic 18" descr="Checkmark with solid fill">
            <a:extLst>
              <a:ext uri="{FF2B5EF4-FFF2-40B4-BE49-F238E27FC236}">
                <a16:creationId xmlns:a16="http://schemas.microsoft.com/office/drawing/2014/main" id="{2AAF694F-F535-A7C0-F3DC-3AC49C7F40EE}"/>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2089145" y="2397471"/>
            <a:ext cx="274320" cy="297833"/>
          </a:xfrm>
          <a:prstGeom prst="rect">
            <a:avLst/>
          </a:prstGeom>
        </p:spPr>
      </p:pic>
      <p:pic>
        <p:nvPicPr>
          <p:cNvPr id="20" name="Graphic 19" descr="Checkmark with solid fill">
            <a:extLst>
              <a:ext uri="{FF2B5EF4-FFF2-40B4-BE49-F238E27FC236}">
                <a16:creationId xmlns:a16="http://schemas.microsoft.com/office/drawing/2014/main" id="{63DE9977-9C1A-19F8-BD53-EA7FB7798ADB}"/>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2097974" y="2787364"/>
            <a:ext cx="274320" cy="297833"/>
          </a:xfrm>
          <a:prstGeom prst="rect">
            <a:avLst/>
          </a:prstGeom>
        </p:spPr>
      </p:pic>
      <p:pic>
        <p:nvPicPr>
          <p:cNvPr id="21" name="Graphic 20" descr="Checkmark with solid fill">
            <a:extLst>
              <a:ext uri="{FF2B5EF4-FFF2-40B4-BE49-F238E27FC236}">
                <a16:creationId xmlns:a16="http://schemas.microsoft.com/office/drawing/2014/main" id="{6C446B07-41B5-B2E5-0B56-EC48721C1629}"/>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3279641" y="2363817"/>
            <a:ext cx="274320" cy="297833"/>
          </a:xfrm>
          <a:prstGeom prst="rect">
            <a:avLst/>
          </a:prstGeom>
        </p:spPr>
      </p:pic>
      <p:pic>
        <p:nvPicPr>
          <p:cNvPr id="22" name="Graphic 21" descr="Checkmark with solid fill">
            <a:extLst>
              <a:ext uri="{FF2B5EF4-FFF2-40B4-BE49-F238E27FC236}">
                <a16:creationId xmlns:a16="http://schemas.microsoft.com/office/drawing/2014/main" id="{03FD82B2-E1DA-B66F-9F4A-41661CE030B3}"/>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4421773" y="2363816"/>
            <a:ext cx="274320" cy="297833"/>
          </a:xfrm>
          <a:prstGeom prst="rect">
            <a:avLst/>
          </a:prstGeom>
        </p:spPr>
      </p:pic>
      <p:pic>
        <p:nvPicPr>
          <p:cNvPr id="23" name="Graphic 22" descr="Checkmark with solid fill">
            <a:extLst>
              <a:ext uri="{FF2B5EF4-FFF2-40B4-BE49-F238E27FC236}">
                <a16:creationId xmlns:a16="http://schemas.microsoft.com/office/drawing/2014/main" id="{84CEE49E-BA29-9503-E680-8833E53F8C36}"/>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6746108" y="2397470"/>
            <a:ext cx="274320" cy="297833"/>
          </a:xfrm>
          <a:prstGeom prst="rect">
            <a:avLst/>
          </a:prstGeom>
        </p:spPr>
      </p:pic>
      <p:pic>
        <p:nvPicPr>
          <p:cNvPr id="24" name="Graphic 23" descr="Checkmark with solid fill">
            <a:extLst>
              <a:ext uri="{FF2B5EF4-FFF2-40B4-BE49-F238E27FC236}">
                <a16:creationId xmlns:a16="http://schemas.microsoft.com/office/drawing/2014/main" id="{2A83B638-7F52-EB66-014E-174A71FB8B8A}"/>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7957427" y="2363816"/>
            <a:ext cx="274320" cy="297833"/>
          </a:xfrm>
          <a:prstGeom prst="rect">
            <a:avLst/>
          </a:prstGeom>
        </p:spPr>
      </p:pic>
      <p:pic>
        <p:nvPicPr>
          <p:cNvPr id="25" name="Graphic 24" descr="Checkmark with solid fill">
            <a:extLst>
              <a:ext uri="{FF2B5EF4-FFF2-40B4-BE49-F238E27FC236}">
                <a16:creationId xmlns:a16="http://schemas.microsoft.com/office/drawing/2014/main" id="{672D1D64-42BA-1A32-4E55-3D5179914672}"/>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3265870" y="2787729"/>
            <a:ext cx="288092" cy="332261"/>
          </a:xfrm>
          <a:prstGeom prst="rect">
            <a:avLst/>
          </a:prstGeom>
        </p:spPr>
      </p:pic>
      <p:pic>
        <p:nvPicPr>
          <p:cNvPr id="28" name="Graphic 27" descr="Checkmark with solid fill">
            <a:extLst>
              <a:ext uri="{FF2B5EF4-FFF2-40B4-BE49-F238E27FC236}">
                <a16:creationId xmlns:a16="http://schemas.microsoft.com/office/drawing/2014/main" id="{17E5A306-D82B-CE39-F943-0E204E35AACD}"/>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2091088" y="3177256"/>
            <a:ext cx="274320" cy="297833"/>
          </a:xfrm>
          <a:prstGeom prst="rect">
            <a:avLst/>
          </a:prstGeom>
        </p:spPr>
      </p:pic>
      <p:pic>
        <p:nvPicPr>
          <p:cNvPr id="29" name="Graphic 28" descr="Checkmark with solid fill">
            <a:extLst>
              <a:ext uri="{FF2B5EF4-FFF2-40B4-BE49-F238E27FC236}">
                <a16:creationId xmlns:a16="http://schemas.microsoft.com/office/drawing/2014/main" id="{5435C5AC-DCA9-597A-B9DA-00A59C595C86}"/>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3279091" y="3173538"/>
            <a:ext cx="274320" cy="297833"/>
          </a:xfrm>
          <a:prstGeom prst="rect">
            <a:avLst/>
          </a:prstGeom>
        </p:spPr>
      </p:pic>
      <p:pic>
        <p:nvPicPr>
          <p:cNvPr id="32" name="Graphic 31" descr="Checkmark with solid fill">
            <a:extLst>
              <a:ext uri="{FF2B5EF4-FFF2-40B4-BE49-F238E27FC236}">
                <a16:creationId xmlns:a16="http://schemas.microsoft.com/office/drawing/2014/main" id="{AC9535DA-733B-BE04-1393-5C29263569CE}"/>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6754673" y="3497965"/>
            <a:ext cx="274320" cy="297833"/>
          </a:xfrm>
          <a:prstGeom prst="rect">
            <a:avLst/>
          </a:prstGeom>
        </p:spPr>
      </p:pic>
      <p:pic>
        <p:nvPicPr>
          <p:cNvPr id="33" name="Graphic 32" descr="Checkmark with solid fill">
            <a:extLst>
              <a:ext uri="{FF2B5EF4-FFF2-40B4-BE49-F238E27FC236}">
                <a16:creationId xmlns:a16="http://schemas.microsoft.com/office/drawing/2014/main" id="{5566442F-520E-8827-ECB7-37805C576852}"/>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2086943" y="3525004"/>
            <a:ext cx="274320" cy="297833"/>
          </a:xfrm>
          <a:prstGeom prst="rect">
            <a:avLst/>
          </a:prstGeom>
        </p:spPr>
      </p:pic>
      <p:pic>
        <p:nvPicPr>
          <p:cNvPr id="34" name="Graphic 33" descr="Checkmark with solid fill">
            <a:extLst>
              <a:ext uri="{FF2B5EF4-FFF2-40B4-BE49-F238E27FC236}">
                <a16:creationId xmlns:a16="http://schemas.microsoft.com/office/drawing/2014/main" id="{6D0C6141-E720-01D5-1336-A3C3C9CFDD8E}"/>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3279467" y="3534010"/>
            <a:ext cx="274320" cy="297833"/>
          </a:xfrm>
          <a:prstGeom prst="rect">
            <a:avLst/>
          </a:prstGeom>
        </p:spPr>
      </p:pic>
      <p:pic>
        <p:nvPicPr>
          <p:cNvPr id="35" name="Graphic 34" descr="Checkmark with solid fill">
            <a:extLst>
              <a:ext uri="{FF2B5EF4-FFF2-40B4-BE49-F238E27FC236}">
                <a16:creationId xmlns:a16="http://schemas.microsoft.com/office/drawing/2014/main" id="{74743C67-F5E3-7A68-37B6-77B2F1AE4207}"/>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4410023" y="3506119"/>
            <a:ext cx="274320" cy="297833"/>
          </a:xfrm>
          <a:prstGeom prst="rect">
            <a:avLst/>
          </a:prstGeom>
        </p:spPr>
      </p:pic>
      <p:pic>
        <p:nvPicPr>
          <p:cNvPr id="5" name="Graphic 4" descr="Checkmark with solid fill">
            <a:extLst>
              <a:ext uri="{FF2B5EF4-FFF2-40B4-BE49-F238E27FC236}">
                <a16:creationId xmlns:a16="http://schemas.microsoft.com/office/drawing/2014/main" id="{DB31828E-2CD7-93D6-F48C-E66B363851F3}"/>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2086943" y="4254871"/>
            <a:ext cx="274320" cy="297833"/>
          </a:xfrm>
          <a:prstGeom prst="rect">
            <a:avLst/>
          </a:prstGeom>
        </p:spPr>
      </p:pic>
      <p:pic>
        <p:nvPicPr>
          <p:cNvPr id="9" name="Graphic 8" descr="Checkmark with solid fill">
            <a:extLst>
              <a:ext uri="{FF2B5EF4-FFF2-40B4-BE49-F238E27FC236}">
                <a16:creationId xmlns:a16="http://schemas.microsoft.com/office/drawing/2014/main" id="{0DBADB99-3BC6-73EF-337A-F07EC9457100}"/>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2086943" y="3896822"/>
            <a:ext cx="274320" cy="297833"/>
          </a:xfrm>
          <a:prstGeom prst="rect">
            <a:avLst/>
          </a:prstGeom>
        </p:spPr>
      </p:pic>
      <p:pic>
        <p:nvPicPr>
          <p:cNvPr id="10" name="Graphic 9" descr="Checkmark with solid fill">
            <a:extLst>
              <a:ext uri="{FF2B5EF4-FFF2-40B4-BE49-F238E27FC236}">
                <a16:creationId xmlns:a16="http://schemas.microsoft.com/office/drawing/2014/main" id="{461A5785-1503-0D4D-91B6-44204E3DC82C}"/>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5585429" y="2363816"/>
            <a:ext cx="274320" cy="297833"/>
          </a:xfrm>
          <a:prstGeom prst="rect">
            <a:avLst/>
          </a:prstGeom>
        </p:spPr>
      </p:pic>
      <p:pic>
        <p:nvPicPr>
          <p:cNvPr id="12" name="Graphic 11" descr="Checkmark with solid fill">
            <a:extLst>
              <a:ext uri="{FF2B5EF4-FFF2-40B4-BE49-F238E27FC236}">
                <a16:creationId xmlns:a16="http://schemas.microsoft.com/office/drawing/2014/main" id="{A0F8231F-E9A5-098E-5FA0-8DA1BB2A7C2A}"/>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6754672" y="2781816"/>
            <a:ext cx="274320" cy="297833"/>
          </a:xfrm>
          <a:prstGeom prst="rect">
            <a:avLst/>
          </a:prstGeom>
        </p:spPr>
      </p:pic>
      <p:pic>
        <p:nvPicPr>
          <p:cNvPr id="13" name="Graphic 12" descr="Checkmark with solid fill">
            <a:extLst>
              <a:ext uri="{FF2B5EF4-FFF2-40B4-BE49-F238E27FC236}">
                <a16:creationId xmlns:a16="http://schemas.microsoft.com/office/drawing/2014/main" id="{DC35D94B-3B5F-2609-1D89-274926977687}"/>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6754671" y="3119207"/>
            <a:ext cx="274320" cy="297833"/>
          </a:xfrm>
          <a:prstGeom prst="rect">
            <a:avLst/>
          </a:prstGeom>
        </p:spPr>
      </p:pic>
      <p:pic>
        <p:nvPicPr>
          <p:cNvPr id="14" name="Graphic 13" descr="Checkmark with solid fill">
            <a:extLst>
              <a:ext uri="{FF2B5EF4-FFF2-40B4-BE49-F238E27FC236}">
                <a16:creationId xmlns:a16="http://schemas.microsoft.com/office/drawing/2014/main" id="{4614CEAE-B30C-CF1A-FC04-05C4123DE48B}"/>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6754672" y="3890441"/>
            <a:ext cx="274320" cy="297833"/>
          </a:xfrm>
          <a:prstGeom prst="rect">
            <a:avLst/>
          </a:prstGeom>
        </p:spPr>
      </p:pic>
      <p:pic>
        <p:nvPicPr>
          <p:cNvPr id="15" name="Graphic 14" descr="Checkmark with solid fill">
            <a:extLst>
              <a:ext uri="{FF2B5EF4-FFF2-40B4-BE49-F238E27FC236}">
                <a16:creationId xmlns:a16="http://schemas.microsoft.com/office/drawing/2014/main" id="{9191132D-AAA0-A8B4-2490-74B35010C3AE}"/>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6754671" y="4248489"/>
            <a:ext cx="274320" cy="297833"/>
          </a:xfrm>
          <a:prstGeom prst="rect">
            <a:avLst/>
          </a:prstGeom>
        </p:spPr>
      </p:pic>
      <p:pic>
        <p:nvPicPr>
          <p:cNvPr id="16" name="Graphic 15" descr="Checkmark with solid fill">
            <a:extLst>
              <a:ext uri="{FF2B5EF4-FFF2-40B4-BE49-F238E27FC236}">
                <a16:creationId xmlns:a16="http://schemas.microsoft.com/office/drawing/2014/main" id="{82419B5D-66F7-C254-BB68-8BC05DA8203E}"/>
              </a:ext>
            </a:extLst>
          </p:cNvPr>
          <p:cNvPicPr>
            <a:picLocks noChangeAspect="1"/>
          </p:cNvPicPr>
          <p:nvPr/>
        </p:nvPicPr>
        <p:blipFill>
          <a:blip r:embed="Rd970738731f846ee">
            <a:extLst>
              <a:ext uri="{96DAC541-7B7A-43D3-8B79-37D633B846F1}">
                <asvg:svgBlip xmlns:asvg="http://schemas.microsoft.com/office/drawing/2016/SVG/main" r:embed="R2e4ec27bfb104e22"/>
              </a:ext>
            </a:extLst>
          </a:blip>
          <a:stretch>
            <a:fillRect/>
          </a:stretch>
        </p:blipFill>
        <p:spPr>
          <a:xfrm>
            <a:off x="5562157" y="3525004"/>
            <a:ext cx="274320" cy="297833"/>
          </a:xfrm>
          <a:prstGeom prst="rect">
            <a:avLst/>
          </a:prstGeom>
        </p:spPr>
      </p:pic>
    </p:spTree>
    <p:extLst>
      <p:ext uri="{BB962C8B-B14F-4D97-AF65-F5344CB8AC3E}">
        <p14:creationId xmlns:p14="http://schemas.microsoft.com/office/powerpoint/2010/main" val="3382407039"/>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22E94E-C771-4EC1-F13B-8669FB45C02E}"/>
              </a:ext>
            </a:extLst>
          </p:cNvPr>
          <p:cNvSpPr>
            <a:spLocks noGrp="1"/>
          </p:cNvSpPr>
          <p:nvPr>
            <p:ph type="sldNum" sz="quarter" idx="4"/>
          </p:nvPr>
        </p:nvSpPr>
        <p:spPr/>
        <p:txBody>
          <a:bodyPr/>
          <a:lstStyle/>
          <a:p>
            <a:fld id="{63DCA5C9-2E11-4C67-86EB-AE1DE127DC64}" type="slidenum">
              <a:rPr lang="en-US"/>
              <a:pPr/>
              <a:t>38</a:t>
            </a:fld>
            <a:endParaRPr lang="en-US"/>
          </a:p>
        </p:txBody>
      </p:sp>
      <p:sp>
        <p:nvSpPr>
          <p:cNvPr id="3" name="Text Placeholder 2">
            <a:extLst>
              <a:ext uri="{FF2B5EF4-FFF2-40B4-BE49-F238E27FC236}">
                <a16:creationId xmlns:a16="http://schemas.microsoft.com/office/drawing/2014/main" id="{73469BD2-0A2B-5CF4-7E56-73AF34DED1CE}"/>
              </a:ext>
            </a:extLst>
          </p:cNvPr>
          <p:cNvSpPr>
            <a:spLocks noGrp="1"/>
          </p:cNvSpPr>
          <p:nvPr>
            <p:ph type="body" sz="quarter" idx="11"/>
          </p:nvPr>
        </p:nvSpPr>
        <p:spPr/>
        <p:txBody>
          <a:bodyPr vert="horz" lIns="0" tIns="0" rIns="0" bIns="0" rtlCol="0" anchor="t">
            <a:noAutofit/>
          </a:bodyPr>
          <a:lstStyle/>
          <a:p>
            <a:r>
              <a:rPr lang="en-US" dirty="0">
                <a:latin typeface="Franklin Gothic Demi Cond"/>
                <a:ea typeface="Segoe UI Historic"/>
                <a:cs typeface="Segoe UI"/>
              </a:rPr>
              <a:t>Phase Two: Disrupting the Paradigm of Education and Training</a:t>
            </a:r>
            <a:endParaRPr lang="en-US" dirty="0">
              <a:solidFill>
                <a:srgbClr val="000000"/>
              </a:solidFill>
              <a:latin typeface="Franklin Gothic Demi Cond"/>
              <a:ea typeface="Segoe UI Historic"/>
              <a:cs typeface="Segoe UI"/>
            </a:endParaRPr>
          </a:p>
          <a:p>
            <a:endParaRPr lang="en-US" dirty="0"/>
          </a:p>
        </p:txBody>
      </p:sp>
      <p:sp>
        <p:nvSpPr>
          <p:cNvPr id="5" name="Cube 4">
            <a:extLst>
              <a:ext uri="{FF2B5EF4-FFF2-40B4-BE49-F238E27FC236}">
                <a16:creationId xmlns:a16="http://schemas.microsoft.com/office/drawing/2014/main" id="{CFDD6BDB-E973-C24B-9ECF-C46A8C275DAD}"/>
              </a:ext>
            </a:extLst>
          </p:cNvPr>
          <p:cNvSpPr/>
          <p:nvPr/>
        </p:nvSpPr>
        <p:spPr>
          <a:xfrm>
            <a:off x="1217749" y="4266877"/>
            <a:ext cx="1191433" cy="1065509"/>
          </a:xfrm>
          <a:prstGeom prst="cub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ube 6">
            <a:extLst>
              <a:ext uri="{FF2B5EF4-FFF2-40B4-BE49-F238E27FC236}">
                <a16:creationId xmlns:a16="http://schemas.microsoft.com/office/drawing/2014/main" id="{E4587C45-2368-458B-5E29-821B69D18D77}"/>
              </a:ext>
            </a:extLst>
          </p:cNvPr>
          <p:cNvSpPr/>
          <p:nvPr/>
        </p:nvSpPr>
        <p:spPr>
          <a:xfrm>
            <a:off x="2128275" y="3624466"/>
            <a:ext cx="1259237" cy="1707920"/>
          </a:xfrm>
          <a:prstGeom prst="cub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ube 7">
            <a:extLst>
              <a:ext uri="{FF2B5EF4-FFF2-40B4-BE49-F238E27FC236}">
                <a16:creationId xmlns:a16="http://schemas.microsoft.com/office/drawing/2014/main" id="{6D24179C-4DE1-9147-39F0-A9DE0964E15A}"/>
              </a:ext>
            </a:extLst>
          </p:cNvPr>
          <p:cNvSpPr/>
          <p:nvPr/>
        </p:nvSpPr>
        <p:spPr>
          <a:xfrm>
            <a:off x="3077546" y="2901089"/>
            <a:ext cx="1259237" cy="2431296"/>
          </a:xfrm>
          <a:prstGeom prst="cub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ube 8">
            <a:extLst>
              <a:ext uri="{FF2B5EF4-FFF2-40B4-BE49-F238E27FC236}">
                <a16:creationId xmlns:a16="http://schemas.microsoft.com/office/drawing/2014/main" id="{F32C0CEA-715A-CFF4-8CFD-4C67660A9322}"/>
              </a:ext>
            </a:extLst>
          </p:cNvPr>
          <p:cNvSpPr/>
          <p:nvPr/>
        </p:nvSpPr>
        <p:spPr>
          <a:xfrm>
            <a:off x="4026818" y="2145549"/>
            <a:ext cx="1259237" cy="3186838"/>
          </a:xfrm>
          <a:prstGeom prst="cub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Graphic 9" descr="Stopwatch 33% with solid fill">
            <a:extLst>
              <a:ext uri="{FF2B5EF4-FFF2-40B4-BE49-F238E27FC236}">
                <a16:creationId xmlns:a16="http://schemas.microsoft.com/office/drawing/2014/main" id="{4185C0DC-E1E8-DC15-17BF-D8A270155DD1}"/>
              </a:ext>
            </a:extLst>
          </p:cNvPr>
          <p:cNvPicPr>
            <a:picLocks noChangeAspect="1"/>
          </p:cNvPicPr>
          <p:nvPr/>
        </p:nvPicPr>
        <p:blipFill>
          <a:blip r:embed="Rc2297527def14804">
            <a:extLst>
              <a:ext uri="{96DAC541-7B7A-43D3-8B79-37D633B846F1}">
                <asvg:svgBlip xmlns:asvg="http://schemas.microsoft.com/office/drawing/2016/SVG/main" r:embed="Re28567f9fba24c41"/>
              </a:ext>
            </a:extLst>
          </a:blip>
          <a:stretch>
            <a:fillRect/>
          </a:stretch>
        </p:blipFill>
        <p:spPr>
          <a:xfrm>
            <a:off x="5835770" y="2460685"/>
            <a:ext cx="2583611" cy="2562045"/>
          </a:xfrm>
          <a:prstGeom prst="rect">
            <a:avLst/>
          </a:prstGeom>
        </p:spPr>
      </p:pic>
      <p:cxnSp>
        <p:nvCxnSpPr>
          <p:cNvPr id="11" name="Straight Arrow Connector 10">
            <a:extLst>
              <a:ext uri="{FF2B5EF4-FFF2-40B4-BE49-F238E27FC236}">
                <a16:creationId xmlns:a16="http://schemas.microsoft.com/office/drawing/2014/main" id="{9D121833-80BB-AA33-48E2-B9B55C84438C}"/>
              </a:ext>
            </a:extLst>
          </p:cNvPr>
          <p:cNvCxnSpPr/>
          <p:nvPr/>
        </p:nvCxnSpPr>
        <p:spPr>
          <a:xfrm>
            <a:off x="1080458" y="1878402"/>
            <a:ext cx="17254" cy="356486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4096AE7-710A-1B07-47A4-8C066C956BA0}"/>
              </a:ext>
            </a:extLst>
          </p:cNvPr>
          <p:cNvCxnSpPr>
            <a:cxnSpLocks/>
          </p:cNvCxnSpPr>
          <p:nvPr/>
        </p:nvCxnSpPr>
        <p:spPr>
          <a:xfrm flipV="1">
            <a:off x="1080458" y="5432485"/>
            <a:ext cx="4319678" cy="1509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B5151E-7022-4701-E6E2-3ED4A0C7D21C}"/>
              </a:ext>
            </a:extLst>
          </p:cNvPr>
          <p:cNvSpPr txBox="1"/>
          <p:nvPr/>
        </p:nvSpPr>
        <p:spPr>
          <a:xfrm>
            <a:off x="58326" y="3355479"/>
            <a:ext cx="961159"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ea typeface="Calibri"/>
                <a:cs typeface="Calibri"/>
              </a:rPr>
              <a:t>Knowledge</a:t>
            </a:r>
          </a:p>
        </p:txBody>
      </p:sp>
      <p:sp>
        <p:nvSpPr>
          <p:cNvPr id="14" name="TextBox 13">
            <a:extLst>
              <a:ext uri="{FF2B5EF4-FFF2-40B4-BE49-F238E27FC236}">
                <a16:creationId xmlns:a16="http://schemas.microsoft.com/office/drawing/2014/main" id="{7C3C08B5-6EA4-1594-67A9-EC6756FE9D09}"/>
              </a:ext>
            </a:extLst>
          </p:cNvPr>
          <p:cNvSpPr txBox="1"/>
          <p:nvPr/>
        </p:nvSpPr>
        <p:spPr>
          <a:xfrm>
            <a:off x="2754081" y="5619913"/>
            <a:ext cx="126308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ea typeface="Calibri"/>
                <a:cs typeface="Calibri"/>
              </a:rPr>
              <a:t>Responsibility</a:t>
            </a:r>
            <a:endParaRPr lang="en-US" sz="1350" dirty="0"/>
          </a:p>
        </p:txBody>
      </p:sp>
      <p:sp>
        <p:nvSpPr>
          <p:cNvPr id="15" name="TextBox 14">
            <a:extLst>
              <a:ext uri="{FF2B5EF4-FFF2-40B4-BE49-F238E27FC236}">
                <a16:creationId xmlns:a16="http://schemas.microsoft.com/office/drawing/2014/main" id="{8903797D-1447-1BB0-BAF0-E95B456D4435}"/>
              </a:ext>
            </a:extLst>
          </p:cNvPr>
          <p:cNvSpPr txBox="1"/>
          <p:nvPr/>
        </p:nvSpPr>
        <p:spPr>
          <a:xfrm>
            <a:off x="4004911" y="2859459"/>
            <a:ext cx="1263083" cy="6924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solidFill>
                  <a:schemeClr val="bg2"/>
                </a:solidFill>
                <a:ea typeface="Calibri"/>
                <a:cs typeface="Calibri"/>
              </a:rPr>
              <a:t>Site Medical </a:t>
            </a:r>
          </a:p>
          <a:p>
            <a:r>
              <a:rPr lang="en-US" sz="1350" b="1" dirty="0">
                <a:solidFill>
                  <a:schemeClr val="bg2"/>
                </a:solidFill>
                <a:ea typeface="Calibri"/>
                <a:cs typeface="Calibri"/>
              </a:rPr>
              <a:t>Director &amp;</a:t>
            </a:r>
          </a:p>
          <a:p>
            <a:r>
              <a:rPr lang="en-US" sz="1350" b="1" dirty="0">
                <a:solidFill>
                  <a:schemeClr val="bg2"/>
                </a:solidFill>
                <a:ea typeface="Calibri"/>
                <a:cs typeface="Calibri"/>
              </a:rPr>
              <a:t>CNO</a:t>
            </a:r>
          </a:p>
        </p:txBody>
      </p:sp>
      <p:sp>
        <p:nvSpPr>
          <p:cNvPr id="16" name="TextBox 15">
            <a:extLst>
              <a:ext uri="{FF2B5EF4-FFF2-40B4-BE49-F238E27FC236}">
                <a16:creationId xmlns:a16="http://schemas.microsoft.com/office/drawing/2014/main" id="{BD7A88ED-0C41-A6A0-E208-AF4897841689}"/>
              </a:ext>
            </a:extLst>
          </p:cNvPr>
          <p:cNvSpPr txBox="1"/>
          <p:nvPr/>
        </p:nvSpPr>
        <p:spPr>
          <a:xfrm>
            <a:off x="3196183" y="3474091"/>
            <a:ext cx="1263083" cy="9002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a:solidFill>
                  <a:schemeClr val="bg2"/>
                </a:solidFill>
                <a:ea typeface="Calibri"/>
                <a:cs typeface="Calibri"/>
              </a:rPr>
              <a:t>Section </a:t>
            </a:r>
            <a:endParaRPr lang="en-US" sz="1350">
              <a:solidFill>
                <a:srgbClr val="404040"/>
              </a:solidFill>
              <a:ea typeface="Calibri"/>
              <a:cs typeface="Calibri"/>
            </a:endParaRPr>
          </a:p>
          <a:p>
            <a:r>
              <a:rPr lang="en-US" sz="1350" b="1" dirty="0">
                <a:solidFill>
                  <a:schemeClr val="bg2"/>
                </a:solidFill>
                <a:ea typeface="Calibri"/>
                <a:cs typeface="Calibri"/>
              </a:rPr>
              <a:t>Chief &amp;</a:t>
            </a:r>
          </a:p>
          <a:p>
            <a:r>
              <a:rPr lang="en-US" sz="1350" b="1" dirty="0">
                <a:solidFill>
                  <a:schemeClr val="bg2"/>
                </a:solidFill>
                <a:ea typeface="Calibri"/>
                <a:cs typeface="Calibri"/>
              </a:rPr>
              <a:t>Nurse</a:t>
            </a:r>
          </a:p>
          <a:p>
            <a:r>
              <a:rPr lang="en-US" sz="1350" b="1" dirty="0">
                <a:solidFill>
                  <a:schemeClr val="bg2"/>
                </a:solidFill>
                <a:ea typeface="Calibri"/>
                <a:cs typeface="Calibri"/>
              </a:rPr>
              <a:t>Manager</a:t>
            </a:r>
          </a:p>
        </p:txBody>
      </p:sp>
      <p:sp>
        <p:nvSpPr>
          <p:cNvPr id="17" name="TextBox 16">
            <a:extLst>
              <a:ext uri="{FF2B5EF4-FFF2-40B4-BE49-F238E27FC236}">
                <a16:creationId xmlns:a16="http://schemas.microsoft.com/office/drawing/2014/main" id="{8585FDF8-EAF3-B2D6-4136-1F655F28F561}"/>
              </a:ext>
            </a:extLst>
          </p:cNvPr>
          <p:cNvSpPr txBox="1"/>
          <p:nvPr/>
        </p:nvSpPr>
        <p:spPr>
          <a:xfrm>
            <a:off x="2214928" y="4142638"/>
            <a:ext cx="1263083" cy="6924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a:solidFill>
                  <a:schemeClr val="bg2"/>
                </a:solidFill>
                <a:ea typeface="Calibri"/>
                <a:cs typeface="Calibri"/>
              </a:rPr>
              <a:t>Staff</a:t>
            </a:r>
            <a:endParaRPr lang="en-US" sz="1350">
              <a:solidFill>
                <a:srgbClr val="404040"/>
              </a:solidFill>
              <a:ea typeface="Calibri"/>
              <a:cs typeface="Calibri"/>
            </a:endParaRPr>
          </a:p>
          <a:p>
            <a:r>
              <a:rPr lang="en-US" sz="1350" b="1" dirty="0">
                <a:solidFill>
                  <a:schemeClr val="bg2"/>
                </a:solidFill>
                <a:ea typeface="Calibri"/>
                <a:cs typeface="Calibri"/>
              </a:rPr>
              <a:t>Physician </a:t>
            </a:r>
          </a:p>
          <a:p>
            <a:r>
              <a:rPr lang="en-US" sz="1350" b="1" dirty="0">
                <a:solidFill>
                  <a:schemeClr val="bg2"/>
                </a:solidFill>
                <a:ea typeface="Calibri"/>
                <a:cs typeface="Calibri"/>
              </a:rPr>
              <a:t>&amp; Nurse</a:t>
            </a:r>
          </a:p>
        </p:txBody>
      </p:sp>
      <p:sp>
        <p:nvSpPr>
          <p:cNvPr id="18" name="TextBox 17">
            <a:extLst>
              <a:ext uri="{FF2B5EF4-FFF2-40B4-BE49-F238E27FC236}">
                <a16:creationId xmlns:a16="http://schemas.microsoft.com/office/drawing/2014/main" id="{D4F1452E-251A-4E5B-2B5F-13EA8C4947DB}"/>
              </a:ext>
            </a:extLst>
          </p:cNvPr>
          <p:cNvSpPr txBox="1"/>
          <p:nvPr/>
        </p:nvSpPr>
        <p:spPr>
          <a:xfrm>
            <a:off x="1222891" y="4638657"/>
            <a:ext cx="1263083" cy="6924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solidFill>
                  <a:schemeClr val="bg2"/>
                </a:solidFill>
                <a:ea typeface="Calibri"/>
                <a:cs typeface="Calibri"/>
              </a:rPr>
              <a:t>Para-</a:t>
            </a:r>
          </a:p>
          <a:p>
            <a:r>
              <a:rPr lang="en-US" sz="1350" b="1" dirty="0">
                <a:solidFill>
                  <a:schemeClr val="bg2"/>
                </a:solidFill>
                <a:ea typeface="Calibri"/>
                <a:cs typeface="Calibri"/>
              </a:rPr>
              <a:t>Clinical </a:t>
            </a:r>
          </a:p>
          <a:p>
            <a:r>
              <a:rPr lang="en-US" sz="1350" b="1" dirty="0">
                <a:solidFill>
                  <a:schemeClr val="bg2"/>
                </a:solidFill>
                <a:ea typeface="Calibri"/>
                <a:cs typeface="Calibri"/>
              </a:rPr>
              <a:t>Staff</a:t>
            </a:r>
          </a:p>
        </p:txBody>
      </p:sp>
    </p:spTree>
    <p:extLst>
      <p:ext uri="{BB962C8B-B14F-4D97-AF65-F5344CB8AC3E}">
        <p14:creationId xmlns:p14="http://schemas.microsoft.com/office/powerpoint/2010/main" val="4064295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017AF8-3E64-0CC2-BAA2-A11CDD61811C}"/>
              </a:ext>
            </a:extLst>
          </p:cNvPr>
          <p:cNvSpPr>
            <a:spLocks noGrp="1"/>
          </p:cNvSpPr>
          <p:nvPr>
            <p:ph type="sldNum" sz="quarter" idx="4"/>
          </p:nvPr>
        </p:nvSpPr>
        <p:spPr/>
        <p:txBody>
          <a:bodyPr/>
          <a:lstStyle/>
          <a:p>
            <a:fld id="{63DCA5C9-2E11-4C67-86EB-AE1DE127DC64}" type="slidenum">
              <a:rPr lang="en-US"/>
              <a:pPr/>
              <a:t>39</a:t>
            </a:fld>
            <a:endParaRPr lang="en-US"/>
          </a:p>
        </p:txBody>
      </p:sp>
      <p:sp>
        <p:nvSpPr>
          <p:cNvPr id="3" name="Text Placeholder 2">
            <a:extLst>
              <a:ext uri="{FF2B5EF4-FFF2-40B4-BE49-F238E27FC236}">
                <a16:creationId xmlns:a16="http://schemas.microsoft.com/office/drawing/2014/main" id="{CBF59A8F-E69E-5E1C-2E2D-CA9E9CA84FAD}"/>
              </a:ext>
            </a:extLst>
          </p:cNvPr>
          <p:cNvSpPr>
            <a:spLocks noGrp="1"/>
          </p:cNvSpPr>
          <p:nvPr>
            <p:ph type="body" sz="quarter" idx="11"/>
          </p:nvPr>
        </p:nvSpPr>
        <p:spPr/>
        <p:txBody>
          <a:bodyPr/>
          <a:lstStyle/>
          <a:p>
            <a:r>
              <a:rPr lang="en-US"/>
              <a:t>Phase Three: Participation in Training &amp; Education</a:t>
            </a:r>
          </a:p>
        </p:txBody>
      </p:sp>
      <p:graphicFrame>
        <p:nvGraphicFramePr>
          <p:cNvPr id="5" name="Table 4">
            <a:extLst>
              <a:ext uri="{FF2B5EF4-FFF2-40B4-BE49-F238E27FC236}">
                <a16:creationId xmlns:a16="http://schemas.microsoft.com/office/drawing/2014/main" id="{207FC0F7-0AC4-D6C6-2B13-F27C3ED75B73}"/>
              </a:ext>
            </a:extLst>
          </p:cNvPr>
          <p:cNvGraphicFramePr>
            <a:graphicFrameLocks noGrp="1"/>
          </p:cNvGraphicFramePr>
          <p:nvPr/>
        </p:nvGraphicFramePr>
        <p:xfrm>
          <a:off x="369290" y="2279942"/>
          <a:ext cx="8187591" cy="2621280"/>
        </p:xfrm>
        <a:graphic>
          <a:graphicData uri="http://schemas.openxmlformats.org/drawingml/2006/table">
            <a:tbl>
              <a:tblPr firstRow="1" bandRow="1"/>
              <a:tblGrid>
                <a:gridCol w="8187591">
                  <a:extLst>
                    <a:ext uri="{9D8B030D-6E8A-4147-A177-3AD203B41FA5}">
                      <a16:colId xmlns:a16="http://schemas.microsoft.com/office/drawing/2014/main" val="3176931748"/>
                    </a:ext>
                  </a:extLst>
                </a:gridCol>
              </a:tblGrid>
              <a:tr h="205740">
                <a:tc>
                  <a:txBody>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lang="en-US" sz="1400" b="1">
                          <a:solidFill>
                            <a:schemeClr val="bg1"/>
                          </a:solidFill>
                        </a:rPr>
                        <a:t>Training Methods</a:t>
                      </a:r>
                    </a:p>
                  </a:txBody>
                  <a:tcPr marL="20574"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140130242"/>
                  </a:ext>
                </a:extLst>
              </a:tr>
              <a:tr h="1165860">
                <a:tc>
                  <a:txBody>
                    <a:bodyPr/>
                    <a:lstStyle/>
                    <a:p>
                      <a:pPr marL="274320" marR="0" lvl="1" indent="-137160" algn="l" defTabSz="914399"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1200">
                          <a:solidFill>
                            <a:schemeClr val="tx1"/>
                          </a:solidFill>
                          <a:latin typeface="+mn-lt"/>
                          <a:ea typeface="+mn-ea"/>
                          <a:cs typeface="+mn-cs"/>
                        </a:rPr>
                        <a:t>Online, asynchronous training </a:t>
                      </a:r>
                    </a:p>
                    <a:p>
                      <a:pPr marL="274320" marR="0" lvl="1" indent="-137160" algn="l" defTabSz="914399"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1200">
                          <a:solidFill>
                            <a:schemeClr val="tx1"/>
                          </a:solidFill>
                          <a:latin typeface="+mn-lt"/>
                          <a:ea typeface="+mn-ea"/>
                          <a:cs typeface="+mn-cs"/>
                        </a:rPr>
                        <a:t>In-person training </a:t>
                      </a:r>
                    </a:p>
                    <a:p>
                      <a:pPr marL="274320" marR="0" lvl="1" indent="-137160" algn="l" defTabSz="914399"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1200">
                          <a:solidFill>
                            <a:schemeClr val="tx1"/>
                          </a:solidFill>
                          <a:latin typeface="+mn-lt"/>
                          <a:ea typeface="+mn-ea"/>
                          <a:cs typeface="+mn-cs"/>
                        </a:rPr>
                        <a:t>Group Discussions </a:t>
                      </a:r>
                    </a:p>
                    <a:p>
                      <a:pPr marL="274320" marR="0" lvl="1" indent="-137160" algn="l" defTabSz="914399"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1200">
                          <a:solidFill>
                            <a:schemeClr val="tx1"/>
                          </a:solidFill>
                          <a:latin typeface="+mn-lt"/>
                          <a:ea typeface="+mn-ea"/>
                          <a:cs typeface="+mn-cs"/>
                        </a:rPr>
                        <a:t>Department, site, and system tabletop and full-scale exercises</a:t>
                      </a:r>
                    </a:p>
                  </a:txBody>
                  <a:tcPr marL="20574"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20225638"/>
                  </a:ext>
                </a:extLst>
              </a:tr>
              <a:tr h="205740">
                <a:tc>
                  <a:txBody>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mn-lt"/>
                          <a:ea typeface="+mn-ea"/>
                          <a:cs typeface="+mn-cs"/>
                        </a:rPr>
                        <a:t>Training Partners</a:t>
                      </a:r>
                    </a:p>
                  </a:txBody>
                  <a:tcPr marL="20574"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14242104"/>
                  </a:ext>
                </a:extLst>
              </a:tr>
              <a:tr h="1028700">
                <a:tc>
                  <a:txBody>
                    <a:bodyPr/>
                    <a:lstStyle/>
                    <a:p>
                      <a:pPr marL="137160" lvl="1" indent="0" algn="l" defTabSz="914399" rtl="0" eaLnBrk="1" latinLnBrk="0" hangingPunct="1">
                        <a:spcAft>
                          <a:spcPts val="600"/>
                        </a:spcAft>
                        <a:buClr>
                          <a:srgbClr val="414141"/>
                        </a:buClr>
                        <a:buFont typeface="Arial" panose="020B0604020202020204" pitchFamily="34" charset="0"/>
                        <a:buNone/>
                      </a:pPr>
                      <a:endParaRPr lang="en-US" sz="1100" i="1" kern="1200">
                        <a:solidFill>
                          <a:srgbClr val="FF0000"/>
                        </a:solidFill>
                        <a:latin typeface="+mn-lt"/>
                        <a:ea typeface="+mn-ea"/>
                        <a:cs typeface="+mn-cs"/>
                      </a:endParaRPr>
                    </a:p>
                  </a:txBody>
                  <a:tcPr marL="20574"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79109431"/>
                  </a:ext>
                </a:extLst>
              </a:tr>
            </a:tbl>
          </a:graphicData>
        </a:graphic>
      </p:graphicFrame>
      <p:sp>
        <p:nvSpPr>
          <p:cNvPr id="7" name="TextBox 6">
            <a:extLst>
              <a:ext uri="{FF2B5EF4-FFF2-40B4-BE49-F238E27FC236}">
                <a16:creationId xmlns:a16="http://schemas.microsoft.com/office/drawing/2014/main" id="{74EFC213-09D6-05A1-9DD0-411B7A05B657}"/>
              </a:ext>
            </a:extLst>
          </p:cNvPr>
          <p:cNvSpPr txBox="1"/>
          <p:nvPr/>
        </p:nvSpPr>
        <p:spPr>
          <a:xfrm>
            <a:off x="360045" y="1725547"/>
            <a:ext cx="8467280" cy="507831"/>
          </a:xfrm>
          <a:prstGeom prst="rect">
            <a:avLst/>
          </a:prstGeom>
          <a:noFill/>
        </p:spPr>
        <p:txBody>
          <a:bodyPr wrap="square">
            <a:spAutoFit/>
          </a:bodyPr>
          <a:lstStyle/>
          <a:p>
            <a:r>
              <a:rPr lang="en-US" sz="1350" i="1">
                <a:solidFill>
                  <a:schemeClr val="tx1"/>
                </a:solidFill>
              </a:rPr>
              <a:t>Once the comprehensive training program is developed, team members are encouraged to complete the recommended training. </a:t>
            </a:r>
            <a:endParaRPr lang="en-US" sz="1350" i="1"/>
          </a:p>
        </p:txBody>
      </p:sp>
      <p:pic>
        <p:nvPicPr>
          <p:cNvPr id="2050" name="Picture 2" descr="Northwell Health's Crisis Management ...">
            <a:extLst>
              <a:ext uri="{FF2B5EF4-FFF2-40B4-BE49-F238E27FC236}">
                <a16:creationId xmlns:a16="http://schemas.microsoft.com/office/drawing/2014/main" id="{88B89640-16DF-6EA2-31FD-C08CF55F0D0F}"/>
              </a:ext>
            </a:extLst>
          </p:cNvPr>
          <p:cNvPicPr>
            <a:picLocks noChangeAspect="1" noChangeArrowheads="1"/>
          </p:cNvPicPr>
          <p:nvPr/>
        </p:nvPicPr>
        <p:blipFill rotWithShape="1">
          <a:blip r:embed="R62fd98d242c645d5">
            <a:extLst>
              <a:ext uri="{28A0092B-C50C-407E-A947-70E740481C1C}">
                <a14:useLocalDpi xmlns:a14="http://schemas.microsoft.com/office/drawing/2010/main" val="0"/>
              </a:ext>
            </a:extLst>
          </a:blip>
          <a:srcRect r="67351"/>
          <a:stretch/>
        </p:blipFill>
        <p:spPr bwMode="auto">
          <a:xfrm>
            <a:off x="438250" y="4146919"/>
            <a:ext cx="1005839" cy="9855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C11D359-974A-B646-9E75-6EB14B7200A0}"/>
              </a:ext>
            </a:extLst>
          </p:cNvPr>
          <p:cNvPicPr>
            <a:picLocks noChangeAspect="1"/>
          </p:cNvPicPr>
          <p:nvPr/>
        </p:nvPicPr>
        <p:blipFill>
          <a:blip r:embed="R400cd1fb1f874851"/>
          <a:stretch>
            <a:fillRect/>
          </a:stretch>
        </p:blipFill>
        <p:spPr>
          <a:xfrm>
            <a:off x="1643282" y="4543928"/>
            <a:ext cx="2430489" cy="329389"/>
          </a:xfrm>
          <a:prstGeom prst="rect">
            <a:avLst/>
          </a:prstGeom>
        </p:spPr>
      </p:pic>
      <p:pic>
        <p:nvPicPr>
          <p:cNvPr id="2056" name="Picture 8" descr="Home | FEMA.gov">
            <a:extLst>
              <a:ext uri="{FF2B5EF4-FFF2-40B4-BE49-F238E27FC236}">
                <a16:creationId xmlns:a16="http://schemas.microsoft.com/office/drawing/2014/main" id="{7F3E8813-B747-B162-7597-90F91B88B17B}"/>
              </a:ext>
            </a:extLst>
          </p:cNvPr>
          <p:cNvPicPr>
            <a:picLocks noChangeAspect="1" noChangeArrowheads="1"/>
          </p:cNvPicPr>
          <p:nvPr/>
        </p:nvPicPr>
        <p:blipFill>
          <a:blip r:embed="Rd46f4bce3b524add" cstate="print">
            <a:extLst>
              <a:ext uri="{28A0092B-C50C-407E-A947-70E740481C1C}">
                <a14:useLocalDpi xmlns:a14="http://schemas.microsoft.com/office/drawing/2010/main" val="0"/>
              </a:ext>
            </a:extLst>
          </a:blip>
          <a:srcRect/>
          <a:stretch>
            <a:fillRect/>
          </a:stretch>
        </p:blipFill>
        <p:spPr bwMode="auto">
          <a:xfrm>
            <a:off x="4272964" y="4254372"/>
            <a:ext cx="2354776" cy="9301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exas A&amp;M Engineering Extension Service - Wikipedia">
            <a:extLst>
              <a:ext uri="{FF2B5EF4-FFF2-40B4-BE49-F238E27FC236}">
                <a16:creationId xmlns:a16="http://schemas.microsoft.com/office/drawing/2014/main" id="{6EDE2487-4C20-A9AA-4322-4C20576CE605}"/>
              </a:ext>
            </a:extLst>
          </p:cNvPr>
          <p:cNvPicPr>
            <a:picLocks noChangeAspect="1" noChangeArrowheads="1"/>
          </p:cNvPicPr>
          <p:nvPr/>
        </p:nvPicPr>
        <p:blipFill>
          <a:blip r:embed="R1cacc1ebb24f4bac" cstate="print">
            <a:extLst>
              <a:ext uri="{28A0092B-C50C-407E-A947-70E740481C1C}">
                <a14:useLocalDpi xmlns:a14="http://schemas.microsoft.com/office/drawing/2010/main" val="0"/>
              </a:ext>
            </a:extLst>
          </a:blip>
          <a:srcRect/>
          <a:stretch>
            <a:fillRect/>
          </a:stretch>
        </p:blipFill>
        <p:spPr bwMode="auto">
          <a:xfrm>
            <a:off x="6878125" y="4306428"/>
            <a:ext cx="1497330" cy="8260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9C07D59-C969-2359-88D2-F5E3842A4A4C}"/>
              </a:ext>
            </a:extLst>
          </p:cNvPr>
          <p:cNvSpPr/>
          <p:nvPr/>
        </p:nvSpPr>
        <p:spPr>
          <a:xfrm>
            <a:off x="5623560" y="5444491"/>
            <a:ext cx="4831080" cy="31167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50">
                <a:solidFill>
                  <a:schemeClr val="tx1"/>
                </a:solidFill>
              </a:rPr>
              <a:t>Note: this is not a comprehensive list of training methods and training providers. </a:t>
            </a:r>
          </a:p>
        </p:txBody>
      </p:sp>
    </p:spTree>
    <p:extLst>
      <p:ext uri="{BB962C8B-B14F-4D97-AF65-F5344CB8AC3E}">
        <p14:creationId xmlns:p14="http://schemas.microsoft.com/office/powerpoint/2010/main" val="1258104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57E500-AC27-D634-37CB-483D77BA6181}"/>
              </a:ext>
            </a:extLst>
          </p:cNvPr>
          <p:cNvSpPr>
            <a:spLocks noGrp="1"/>
          </p:cNvSpPr>
          <p:nvPr>
            <p:ph type="body" sz="quarter" idx="11"/>
          </p:nvPr>
        </p:nvSpPr>
        <p:spPr/>
        <p:txBody>
          <a:bodyPr vert="horz" lIns="68580" tIns="34290" rIns="68580" bIns="34290" rtlCol="0" anchor="t">
            <a:normAutofit/>
          </a:bodyPr>
          <a:lstStyle/>
          <a:p>
            <a:r>
              <a:rPr lang="en-US" dirty="0">
                <a:latin typeface="Franklin Gothic Demi Cond"/>
              </a:rPr>
              <a:t>Targeted and Asynchronous Education</a:t>
            </a:r>
            <a:endParaRPr lang="en-US" dirty="0"/>
          </a:p>
        </p:txBody>
      </p:sp>
      <p:graphicFrame>
        <p:nvGraphicFramePr>
          <p:cNvPr id="4" name="Table 3">
            <a:extLst>
              <a:ext uri="{FF2B5EF4-FFF2-40B4-BE49-F238E27FC236}">
                <a16:creationId xmlns:a16="http://schemas.microsoft.com/office/drawing/2014/main" id="{CFCD50E3-9995-865C-1012-8096BFF7AD40}"/>
              </a:ext>
            </a:extLst>
          </p:cNvPr>
          <p:cNvGraphicFramePr>
            <a:graphicFrameLocks noGrp="1"/>
          </p:cNvGraphicFramePr>
          <p:nvPr/>
        </p:nvGraphicFramePr>
        <p:xfrm>
          <a:off x="369291" y="2279942"/>
          <a:ext cx="5066897" cy="2621280"/>
        </p:xfrm>
        <a:graphic>
          <a:graphicData uri="http://schemas.openxmlformats.org/drawingml/2006/table">
            <a:tbl>
              <a:tblPr firstRow="1" bandRow="1"/>
              <a:tblGrid>
                <a:gridCol w="5066897">
                  <a:extLst>
                    <a:ext uri="{9D8B030D-6E8A-4147-A177-3AD203B41FA5}">
                      <a16:colId xmlns:a16="http://schemas.microsoft.com/office/drawing/2014/main" val="3176931748"/>
                    </a:ext>
                  </a:extLst>
                </a:gridCol>
              </a:tblGrid>
              <a:tr h="205740">
                <a:tc>
                  <a:txBody>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Training Methods</a:t>
                      </a:r>
                    </a:p>
                  </a:txBody>
                  <a:tcPr marL="20574"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140130242"/>
                  </a:ext>
                </a:extLst>
              </a:tr>
              <a:tr h="1165860">
                <a:tc>
                  <a:txBody>
                    <a:bodyPr/>
                    <a:lstStyle/>
                    <a:p>
                      <a:pPr marL="274320" marR="0" lvl="1" indent="-137160" algn="l" defTabSz="914399"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1200" dirty="0">
                          <a:solidFill>
                            <a:schemeClr val="tx1"/>
                          </a:solidFill>
                          <a:latin typeface="+mn-lt"/>
                          <a:ea typeface="+mn-ea"/>
                          <a:cs typeface="+mn-cs"/>
                        </a:rPr>
                        <a:t>Online, asynchronous training </a:t>
                      </a:r>
                    </a:p>
                    <a:p>
                      <a:pPr marL="137160" marR="0" lvl="1" indent="0" algn="l">
                        <a:lnSpc>
                          <a:spcPct val="100000"/>
                        </a:lnSpc>
                        <a:spcBef>
                          <a:spcPts val="0"/>
                        </a:spcBef>
                        <a:spcAft>
                          <a:spcPts val="600"/>
                        </a:spcAft>
                        <a:buClrTx/>
                        <a:buSzTx/>
                        <a:buNone/>
                      </a:pPr>
                      <a:r>
                        <a:rPr lang="en-US" sz="1400" kern="1200" dirty="0">
                          <a:solidFill>
                            <a:schemeClr val="tx1"/>
                          </a:solidFill>
                          <a:latin typeface="+mn-lt"/>
                          <a:ea typeface="+mn-ea"/>
                          <a:cs typeface="+mn-cs"/>
                        </a:rPr>
                        <a:t>          * "At the Table With _______"</a:t>
                      </a:r>
                    </a:p>
                    <a:p>
                      <a:pPr marL="137160" marR="0" lvl="1" indent="0" algn="l">
                        <a:lnSpc>
                          <a:spcPct val="100000"/>
                        </a:lnSpc>
                        <a:spcBef>
                          <a:spcPts val="0"/>
                        </a:spcBef>
                        <a:spcAft>
                          <a:spcPts val="600"/>
                        </a:spcAft>
                        <a:buClrTx/>
                        <a:buSzTx/>
                        <a:buNone/>
                      </a:pPr>
                      <a:r>
                        <a:rPr lang="en-US" sz="1400" kern="1200" dirty="0">
                          <a:solidFill>
                            <a:schemeClr val="tx1"/>
                          </a:solidFill>
                          <a:latin typeface="+mn-lt"/>
                          <a:ea typeface="+mn-ea"/>
                          <a:cs typeface="+mn-cs"/>
                        </a:rPr>
                        <a:t>          *  10-15 minutes </a:t>
                      </a:r>
                    </a:p>
                    <a:p>
                      <a:pPr marL="274320" marR="0" lvl="1" indent="-137160" algn="l" defTabSz="914399"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kern="1200" dirty="0">
                          <a:solidFill>
                            <a:schemeClr val="tx1"/>
                          </a:solidFill>
                          <a:latin typeface="+mn-lt"/>
                          <a:ea typeface="+mn-ea"/>
                          <a:cs typeface="+mn-cs"/>
                        </a:rPr>
                        <a:t>Department, site, and system tabletop and full-scale exercises</a:t>
                      </a:r>
                    </a:p>
                  </a:txBody>
                  <a:tcPr marL="20574"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20225638"/>
                  </a:ext>
                </a:extLst>
              </a:tr>
              <a:tr h="205740">
                <a:tc>
                  <a:txBody>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lang="en-US" sz="1400" b="1" kern="1200" dirty="0">
                          <a:solidFill>
                            <a:schemeClr val="bg1"/>
                          </a:solidFill>
                          <a:latin typeface="+mn-lt"/>
                          <a:ea typeface="+mn-ea"/>
                          <a:cs typeface="+mn-cs"/>
                        </a:rPr>
                        <a:t>Training Partners</a:t>
                      </a:r>
                    </a:p>
                  </a:txBody>
                  <a:tcPr marL="20574"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14242104"/>
                  </a:ext>
                </a:extLst>
              </a:tr>
              <a:tr h="1028700">
                <a:tc>
                  <a:txBody>
                    <a:bodyPr/>
                    <a:lstStyle/>
                    <a:p>
                      <a:pPr marL="137160" lvl="1" indent="0" algn="l" defTabSz="914399" rtl="0" eaLnBrk="1" latinLnBrk="0" hangingPunct="1">
                        <a:spcAft>
                          <a:spcPts val="600"/>
                        </a:spcAft>
                        <a:buClr>
                          <a:srgbClr val="414141"/>
                        </a:buClr>
                        <a:buFont typeface="Arial" panose="020B0604020202020204" pitchFamily="34" charset="0"/>
                        <a:buNone/>
                      </a:pPr>
                      <a:endParaRPr lang="en-US" sz="1100" i="1" kern="1200">
                        <a:solidFill>
                          <a:srgbClr val="FF0000"/>
                        </a:solidFill>
                        <a:latin typeface="+mn-lt"/>
                        <a:ea typeface="+mn-ea"/>
                        <a:cs typeface="+mn-cs"/>
                      </a:endParaRPr>
                    </a:p>
                    <a:p>
                      <a:pPr marL="422910" lvl="1" indent="-285750" algn="l">
                        <a:spcAft>
                          <a:spcPts val="600"/>
                        </a:spcAft>
                        <a:buFont typeface="Arial" panose="020B0604020202020204" pitchFamily="34" charset="0"/>
                        <a:buChar char="•"/>
                      </a:pPr>
                      <a:r>
                        <a:rPr lang="en-US" sz="1400" i="1" kern="1200" dirty="0">
                          <a:solidFill>
                            <a:srgbClr val="FF0000"/>
                          </a:solidFill>
                          <a:latin typeface="+mn-lt"/>
                          <a:ea typeface="+mn-ea"/>
                          <a:cs typeface="+mn-cs"/>
                        </a:rPr>
                        <a:t>Dr. Mike Cassera (Adult Education)</a:t>
                      </a:r>
                    </a:p>
                    <a:p>
                      <a:pPr marL="422910" lvl="1" indent="-285750" algn="l">
                        <a:spcAft>
                          <a:spcPts val="600"/>
                        </a:spcAft>
                        <a:buFont typeface="Arial" panose="020B0604020202020204" pitchFamily="34" charset="0"/>
                        <a:buChar char="•"/>
                      </a:pPr>
                      <a:r>
                        <a:rPr lang="en-US" sz="1400" i="1" kern="1200" dirty="0">
                          <a:solidFill>
                            <a:srgbClr val="FF0000"/>
                          </a:solidFill>
                          <a:latin typeface="+mn-lt"/>
                          <a:ea typeface="+mn-ea"/>
                          <a:cs typeface="+mn-cs"/>
                        </a:rPr>
                        <a:t>Jason Nadich and CLI</a:t>
                      </a:r>
                    </a:p>
                  </a:txBody>
                  <a:tcPr marL="20574"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79109431"/>
                  </a:ext>
                </a:extLst>
              </a:tr>
            </a:tbl>
          </a:graphicData>
        </a:graphic>
      </p:graphicFrame>
      <p:pic>
        <p:nvPicPr>
          <p:cNvPr id="5" name="Graphic 4" descr="Podcast with solid fill">
            <a:extLst>
              <a:ext uri="{FF2B5EF4-FFF2-40B4-BE49-F238E27FC236}">
                <a16:creationId xmlns:a16="http://schemas.microsoft.com/office/drawing/2014/main" id="{F3044223-9CEA-3D91-6FBE-61A035D5D050}"/>
              </a:ext>
            </a:extLst>
          </p:cNvPr>
          <p:cNvPicPr>
            <a:picLocks noChangeAspect="1"/>
          </p:cNvPicPr>
          <p:nvPr/>
        </p:nvPicPr>
        <p:blipFill>
          <a:blip r:embed="R3e5331c005414715">
            <a:extLst>
              <a:ext uri="{96DAC541-7B7A-43D3-8B79-37D633B846F1}">
                <asvg:svgBlip xmlns:asvg="http://schemas.microsoft.com/office/drawing/2016/SVG/main" r:embed="R5c38cf3066514656"/>
              </a:ext>
            </a:extLst>
          </a:blip>
          <a:stretch>
            <a:fillRect/>
          </a:stretch>
        </p:blipFill>
        <p:spPr>
          <a:xfrm>
            <a:off x="6973804" y="2845469"/>
            <a:ext cx="685800" cy="685800"/>
          </a:xfrm>
          <a:prstGeom prst="rect">
            <a:avLst/>
          </a:prstGeom>
        </p:spPr>
      </p:pic>
      <p:pic>
        <p:nvPicPr>
          <p:cNvPr id="6" name="Graphic 5" descr="School boy with solid fill">
            <a:extLst>
              <a:ext uri="{FF2B5EF4-FFF2-40B4-BE49-F238E27FC236}">
                <a16:creationId xmlns:a16="http://schemas.microsoft.com/office/drawing/2014/main" id="{A653EACB-9C0E-6DBB-3121-A0740C72014F}"/>
              </a:ext>
            </a:extLst>
          </p:cNvPr>
          <p:cNvPicPr>
            <a:picLocks noChangeAspect="1"/>
          </p:cNvPicPr>
          <p:nvPr/>
        </p:nvPicPr>
        <p:blipFill>
          <a:blip r:embed="Re0bef5b7d4ce4e25">
            <a:extLst>
              <a:ext uri="{96DAC541-7B7A-43D3-8B79-37D633B846F1}">
                <asvg:svgBlip xmlns:asvg="http://schemas.microsoft.com/office/drawing/2016/SVG/main" r:embed="Rd85d0aee823e4c2e"/>
              </a:ext>
            </a:extLst>
          </a:blip>
          <a:stretch>
            <a:fillRect/>
          </a:stretch>
        </p:blipFill>
        <p:spPr>
          <a:xfrm>
            <a:off x="5548815" y="2285248"/>
            <a:ext cx="1426493" cy="1381376"/>
          </a:xfrm>
          <a:prstGeom prst="rect">
            <a:avLst/>
          </a:prstGeom>
        </p:spPr>
      </p:pic>
      <p:pic>
        <p:nvPicPr>
          <p:cNvPr id="7" name="Graphic 6" descr="School girl with solid fill">
            <a:extLst>
              <a:ext uri="{FF2B5EF4-FFF2-40B4-BE49-F238E27FC236}">
                <a16:creationId xmlns:a16="http://schemas.microsoft.com/office/drawing/2014/main" id="{30D4FEEC-09E7-2DF9-B6E5-65A1A47D8AC3}"/>
              </a:ext>
            </a:extLst>
          </p:cNvPr>
          <p:cNvPicPr>
            <a:picLocks noChangeAspect="1"/>
          </p:cNvPicPr>
          <p:nvPr/>
        </p:nvPicPr>
        <p:blipFill>
          <a:blip r:embed="R9395cdcd4d8a48d6">
            <a:extLst>
              <a:ext uri="{96DAC541-7B7A-43D3-8B79-37D633B846F1}">
                <asvg:svgBlip xmlns:asvg="http://schemas.microsoft.com/office/drawing/2016/SVG/main" r:embed="R34075ecc51a44674"/>
              </a:ext>
            </a:extLst>
          </a:blip>
          <a:stretch>
            <a:fillRect/>
          </a:stretch>
        </p:blipFill>
        <p:spPr>
          <a:xfrm>
            <a:off x="7671260" y="2317208"/>
            <a:ext cx="1309938" cy="1309938"/>
          </a:xfrm>
          <a:prstGeom prst="rect">
            <a:avLst/>
          </a:prstGeom>
        </p:spPr>
      </p:pic>
      <p:sp>
        <p:nvSpPr>
          <p:cNvPr id="9" name="Rectangle 8">
            <a:extLst>
              <a:ext uri="{FF2B5EF4-FFF2-40B4-BE49-F238E27FC236}">
                <a16:creationId xmlns:a16="http://schemas.microsoft.com/office/drawing/2014/main" id="{EF53B06E-2118-ACBE-8A36-9A297D33763D}"/>
              </a:ext>
            </a:extLst>
          </p:cNvPr>
          <p:cNvSpPr/>
          <p:nvPr/>
        </p:nvSpPr>
        <p:spPr>
          <a:xfrm>
            <a:off x="6715125" y="3451559"/>
            <a:ext cx="1203158" cy="827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87719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75745C-1D80-A452-15FB-856E9DC8FB0E}"/>
              </a:ext>
            </a:extLst>
          </p:cNvPr>
          <p:cNvSpPr>
            <a:spLocks noGrp="1"/>
          </p:cNvSpPr>
          <p:nvPr>
            <p:ph type="body" sz="quarter" idx="11"/>
          </p:nvPr>
        </p:nvSpPr>
        <p:spPr/>
        <p:txBody>
          <a:bodyPr vert="horz" lIns="68580" tIns="34290" rIns="68580" bIns="34290" rtlCol="0" anchor="t">
            <a:normAutofit/>
          </a:bodyPr>
          <a:lstStyle/>
          <a:p>
            <a:r>
              <a:rPr lang="en-US" dirty="0">
                <a:latin typeface="Franklin Gothic Demi Cond"/>
              </a:rPr>
              <a:t>Peer Driven Education</a:t>
            </a:r>
            <a:endParaRPr lang="en-US" dirty="0"/>
          </a:p>
        </p:txBody>
      </p:sp>
      <p:pic>
        <p:nvPicPr>
          <p:cNvPr id="3" name="Picture 2" descr="A screenshot of a phone&#10;&#10;Description automatically generated">
            <a:extLst>
              <a:ext uri="{FF2B5EF4-FFF2-40B4-BE49-F238E27FC236}">
                <a16:creationId xmlns:a16="http://schemas.microsoft.com/office/drawing/2014/main" id="{291757FA-BE96-0E51-EA7A-6EED4515CF97}"/>
              </a:ext>
            </a:extLst>
          </p:cNvPr>
          <p:cNvPicPr>
            <a:picLocks noChangeAspect="1"/>
          </p:cNvPicPr>
          <p:nvPr/>
        </p:nvPicPr>
        <p:blipFill>
          <a:blip r:embed="R6a8ed285533b49e2"/>
          <a:stretch>
            <a:fillRect/>
          </a:stretch>
        </p:blipFill>
        <p:spPr>
          <a:xfrm>
            <a:off x="507452" y="2555566"/>
            <a:ext cx="8129096" cy="191930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2918468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22D467-E299-4579-24B5-48ADC4C89783}"/>
              </a:ext>
            </a:extLst>
          </p:cNvPr>
          <p:cNvSpPr>
            <a:spLocks noGrp="1"/>
          </p:cNvSpPr>
          <p:nvPr>
            <p:ph type="body" sz="quarter" idx="11"/>
          </p:nvPr>
        </p:nvSpPr>
        <p:spPr/>
        <p:txBody>
          <a:bodyPr vert="horz" lIns="68580" tIns="34290" rIns="68580" bIns="34290" rtlCol="0" anchor="t">
            <a:normAutofit/>
          </a:bodyPr>
          <a:lstStyle/>
          <a:p>
            <a:r>
              <a:rPr lang="en-US" dirty="0">
                <a:latin typeface="Franklin Gothic Demi Cond"/>
              </a:rPr>
              <a:t>Cornerstone</a:t>
            </a:r>
            <a:endParaRPr lang="en-US" dirty="0"/>
          </a:p>
        </p:txBody>
      </p:sp>
      <p:pic>
        <p:nvPicPr>
          <p:cNvPr id="3" name="Picture 2" descr="A screenshot of a computer&#10;&#10;Description automatically generated">
            <a:extLst>
              <a:ext uri="{FF2B5EF4-FFF2-40B4-BE49-F238E27FC236}">
                <a16:creationId xmlns:a16="http://schemas.microsoft.com/office/drawing/2014/main" id="{1EA00EFC-9AFD-F608-2E03-7B42834721B9}"/>
              </a:ext>
            </a:extLst>
          </p:cNvPr>
          <p:cNvPicPr>
            <a:picLocks noChangeAspect="1"/>
          </p:cNvPicPr>
          <p:nvPr/>
        </p:nvPicPr>
        <p:blipFill>
          <a:blip r:embed="Rcd2e105f77c84a7b"/>
          <a:stretch>
            <a:fillRect/>
          </a:stretch>
        </p:blipFill>
        <p:spPr>
          <a:xfrm>
            <a:off x="564356" y="1742318"/>
            <a:ext cx="7790152" cy="3827968"/>
          </a:xfrm>
          <a:prstGeom prst="rect">
            <a:avLst/>
          </a:prstGeom>
        </p:spPr>
      </p:pic>
    </p:spTree>
    <p:extLst>
      <p:ext uri="{BB962C8B-B14F-4D97-AF65-F5344CB8AC3E}">
        <p14:creationId xmlns:p14="http://schemas.microsoft.com/office/powerpoint/2010/main" val="450220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72218E-DA8F-7DA2-617D-7423B120DB55}"/>
              </a:ext>
            </a:extLst>
          </p:cNvPr>
          <p:cNvSpPr>
            <a:spLocks noGrp="1"/>
          </p:cNvSpPr>
          <p:nvPr>
            <p:ph type="body" sz="quarter" idx="11"/>
          </p:nvPr>
        </p:nvSpPr>
        <p:spPr/>
        <p:txBody>
          <a:bodyPr vert="horz" lIns="68580" tIns="34290" rIns="68580" bIns="34290" rtlCol="0" anchor="t">
            <a:normAutofit/>
          </a:bodyPr>
          <a:lstStyle/>
          <a:p>
            <a:r>
              <a:rPr lang="en-US" dirty="0">
                <a:latin typeface="Franklin Gothic Demi Cond"/>
              </a:rPr>
              <a:t>Cornerstone</a:t>
            </a:r>
            <a:endParaRPr lang="en-US" dirty="0"/>
          </a:p>
        </p:txBody>
      </p:sp>
      <p:pic>
        <p:nvPicPr>
          <p:cNvPr id="3" name="Picture 2" descr="A screenshot of a computer&#10;&#10;Description automatically generated">
            <a:extLst>
              <a:ext uri="{FF2B5EF4-FFF2-40B4-BE49-F238E27FC236}">
                <a16:creationId xmlns:a16="http://schemas.microsoft.com/office/drawing/2014/main" id="{F4F1FEEC-066B-A2A6-1144-7AD8DEFEEB06}"/>
              </a:ext>
            </a:extLst>
          </p:cNvPr>
          <p:cNvPicPr>
            <a:picLocks noChangeAspect="1"/>
          </p:cNvPicPr>
          <p:nvPr/>
        </p:nvPicPr>
        <p:blipFill>
          <a:blip r:embed="R6f56d823891c4265"/>
          <a:srcRect l="-507" t="11527" r="-77"/>
          <a:stretch/>
        </p:blipFill>
        <p:spPr>
          <a:xfrm>
            <a:off x="1342879" y="1837938"/>
            <a:ext cx="6430823" cy="3670141"/>
          </a:xfrm>
          <a:prstGeom prst="rect">
            <a:avLst/>
          </a:prstGeom>
        </p:spPr>
      </p:pic>
      <p:sp>
        <p:nvSpPr>
          <p:cNvPr id="4" name="TextBox 3">
            <a:extLst>
              <a:ext uri="{FF2B5EF4-FFF2-40B4-BE49-F238E27FC236}">
                <a16:creationId xmlns:a16="http://schemas.microsoft.com/office/drawing/2014/main" id="{D9F5BCCC-7191-9336-24D4-6307D59FA714}"/>
              </a:ext>
            </a:extLst>
          </p:cNvPr>
          <p:cNvSpPr txBox="1"/>
          <p:nvPr/>
        </p:nvSpPr>
        <p:spPr>
          <a:xfrm>
            <a:off x="1571626" y="2019956"/>
            <a:ext cx="2990520"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b="1" dirty="0">
                <a:solidFill>
                  <a:schemeClr val="bg1"/>
                </a:solidFill>
              </a:rPr>
              <a:t>Northwell Incident Command Systems (NICS) at a Glance: Dr. Matthew Harris (9 min)</a:t>
            </a:r>
          </a:p>
        </p:txBody>
      </p:sp>
      <p:sp>
        <p:nvSpPr>
          <p:cNvPr id="6" name="Rectangle 5">
            <a:extLst>
              <a:ext uri="{FF2B5EF4-FFF2-40B4-BE49-F238E27FC236}">
                <a16:creationId xmlns:a16="http://schemas.microsoft.com/office/drawing/2014/main" id="{B121180A-5457-2BB5-DB4B-96A44FA54C42}"/>
              </a:ext>
            </a:extLst>
          </p:cNvPr>
          <p:cNvSpPr/>
          <p:nvPr/>
        </p:nvSpPr>
        <p:spPr>
          <a:xfrm>
            <a:off x="3695043" y="2502775"/>
            <a:ext cx="1970689" cy="23648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51149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A0047-0F39-ADAC-7492-1D77CBA0B1A2}"/>
              </a:ext>
            </a:extLst>
          </p:cNvPr>
          <p:cNvSpPr>
            <a:spLocks noGrp="1"/>
          </p:cNvSpPr>
          <p:nvPr>
            <p:ph type="body" sz="quarter" idx="11"/>
          </p:nvPr>
        </p:nvSpPr>
        <p:spPr/>
        <p:txBody>
          <a:bodyPr vert="horz" lIns="68580" tIns="34290" rIns="68580" bIns="34290" rtlCol="0" anchor="t">
            <a:normAutofit/>
          </a:bodyPr>
          <a:lstStyle/>
          <a:p>
            <a:r>
              <a:rPr lang="en-US" dirty="0">
                <a:latin typeface="Franklin Gothic Demi Cond"/>
              </a:rPr>
              <a:t>Tracking Your Progress</a:t>
            </a:r>
            <a:endParaRPr lang="en-US" dirty="0"/>
          </a:p>
        </p:txBody>
      </p:sp>
      <p:pic>
        <p:nvPicPr>
          <p:cNvPr id="3" name="Graphic 2" descr="QR code - Wikipedia">
            <a:extLst>
              <a:ext uri="{FF2B5EF4-FFF2-40B4-BE49-F238E27FC236}">
                <a16:creationId xmlns:a16="http://schemas.microsoft.com/office/drawing/2014/main" id="{0D7025DC-8262-B383-8727-E05087494D62}"/>
              </a:ext>
            </a:extLst>
          </p:cNvPr>
          <p:cNvPicPr>
            <a:picLocks noChangeAspect="1"/>
          </p:cNvPicPr>
          <p:nvPr/>
        </p:nvPicPr>
        <p:blipFill>
          <a:blip r:embed="Re8b95fc8bcd94e16">
            <a:extLst>
              <a:ext uri="{96DAC541-7B7A-43D3-8B79-37D633B846F1}">
                <asvg:svgBlip xmlns:asvg="http://schemas.microsoft.com/office/drawing/2016/SVG/main" r:embed="R84a247cf204c4d5d"/>
              </a:ext>
            </a:extLst>
          </a:blip>
          <a:stretch>
            <a:fillRect/>
          </a:stretch>
        </p:blipFill>
        <p:spPr>
          <a:xfrm>
            <a:off x="10838" y="2144111"/>
            <a:ext cx="2855529" cy="2855529"/>
          </a:xfrm>
          <a:prstGeom prst="rect">
            <a:avLst/>
          </a:prstGeom>
        </p:spPr>
      </p:pic>
      <p:pic>
        <p:nvPicPr>
          <p:cNvPr id="4" name="Picture 3" descr="A screenshot of a web page&#10;&#10;Description automatically generated">
            <a:extLst>
              <a:ext uri="{FF2B5EF4-FFF2-40B4-BE49-F238E27FC236}">
                <a16:creationId xmlns:a16="http://schemas.microsoft.com/office/drawing/2014/main" id="{0D7E49A9-D6CE-D85C-9D8F-1C45C670EB23}"/>
              </a:ext>
            </a:extLst>
          </p:cNvPr>
          <p:cNvPicPr>
            <a:picLocks noChangeAspect="1"/>
          </p:cNvPicPr>
          <p:nvPr/>
        </p:nvPicPr>
        <p:blipFill>
          <a:blip r:embed="Rc87d96964f2d4b9c"/>
          <a:srcRect t="2611" r="3019" b="-1567"/>
          <a:stretch/>
        </p:blipFill>
        <p:spPr>
          <a:xfrm>
            <a:off x="2870556" y="2381332"/>
            <a:ext cx="6157002" cy="2297327"/>
          </a:xfrm>
          <a:prstGeom prst="rect">
            <a:avLst/>
          </a:prstGeom>
        </p:spPr>
      </p:pic>
    </p:spTree>
    <p:extLst>
      <p:ext uri="{BB962C8B-B14F-4D97-AF65-F5344CB8AC3E}">
        <p14:creationId xmlns:p14="http://schemas.microsoft.com/office/powerpoint/2010/main" val="2102281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22AC-BDD4-2C4D-DDA0-5AF43AD86DEA}"/>
              </a:ext>
            </a:extLst>
          </p:cNvPr>
          <p:cNvSpPr>
            <a:spLocks noGrp="1"/>
          </p:cNvSpPr>
          <p:nvPr>
            <p:ph type="title"/>
          </p:nvPr>
        </p:nvSpPr>
        <p:spPr>
          <a:xfrm>
            <a:off x="378889" y="378889"/>
            <a:ext cx="8229600" cy="796925"/>
          </a:xfrm>
        </p:spPr>
        <p:txBody>
          <a:bodyPr/>
          <a:lstStyle/>
          <a:p>
            <a:r>
              <a:rPr lang="en-US" dirty="0"/>
              <a:t>One more point on education</a:t>
            </a:r>
          </a:p>
        </p:txBody>
      </p:sp>
      <p:sp>
        <p:nvSpPr>
          <p:cNvPr id="3" name="Content Placeholder 2">
            <a:extLst>
              <a:ext uri="{FF2B5EF4-FFF2-40B4-BE49-F238E27FC236}">
                <a16:creationId xmlns:a16="http://schemas.microsoft.com/office/drawing/2014/main" id="{BCA13D45-4D22-5EAC-0346-11A2E91A7654}"/>
              </a:ext>
            </a:extLst>
          </p:cNvPr>
          <p:cNvSpPr>
            <a:spLocks noGrp="1"/>
          </p:cNvSpPr>
          <p:nvPr>
            <p:ph sz="quarter" idx="12"/>
          </p:nvPr>
        </p:nvSpPr>
        <p:spPr>
          <a:xfrm>
            <a:off x="457200" y="1380478"/>
            <a:ext cx="8229600" cy="3657600"/>
          </a:xfrm>
        </p:spPr>
        <p:txBody>
          <a:bodyPr vert="horz" lIns="0" tIns="0" rIns="0" bIns="0" rtlCol="0" anchor="t">
            <a:noAutofit/>
          </a:bodyPr>
          <a:lstStyle/>
          <a:p>
            <a:r>
              <a:rPr lang="en-US" dirty="0"/>
              <a:t>Early EM/BC training in primary education (MD/</a:t>
            </a:r>
            <a:r>
              <a:rPr lang="en-US"/>
              <a:t>RN/ACP)</a:t>
            </a:r>
          </a:p>
          <a:p>
            <a:r>
              <a:rPr lang="en-US">
                <a:ea typeface="Calibri"/>
              </a:rPr>
              <a:t>Exposure to residencies and fellowships</a:t>
            </a:r>
          </a:p>
          <a:p>
            <a:endParaRPr lang="en-US">
              <a:ea typeface="Calibri"/>
            </a:endParaRPr>
          </a:p>
          <a:p>
            <a:r>
              <a:rPr lang="en-US">
                <a:ea typeface="Calibri"/>
              </a:rPr>
              <a:t>Meaningful ongoing education</a:t>
            </a:r>
            <a:endParaRPr lang="en-US" dirty="0">
              <a:ea typeface="Calibri"/>
            </a:endParaRPr>
          </a:p>
        </p:txBody>
      </p:sp>
      <p:sp>
        <p:nvSpPr>
          <p:cNvPr id="4" name="Date Placeholder 3">
            <a:extLst>
              <a:ext uri="{FF2B5EF4-FFF2-40B4-BE49-F238E27FC236}">
                <a16:creationId xmlns:a16="http://schemas.microsoft.com/office/drawing/2014/main" id="{A8D5F30E-836D-ADEE-CDB6-C270970EC8B2}"/>
              </a:ext>
            </a:extLst>
          </p:cNvPr>
          <p:cNvSpPr>
            <a:spLocks noGrp="1"/>
          </p:cNvSpPr>
          <p:nvPr>
            <p:ph type="dt" sz="half" idx="13"/>
          </p:nvPr>
        </p:nvSpPr>
        <p:spPr/>
        <p:txBody>
          <a:bodyPr/>
          <a:lstStyle/>
          <a:p>
            <a:r>
              <a:rPr lang="en-US"/>
              <a:t>Month Day, Year</a:t>
            </a:r>
            <a:endParaRPr lang="en-US" dirty="0"/>
          </a:p>
        </p:txBody>
      </p:sp>
      <p:sp>
        <p:nvSpPr>
          <p:cNvPr id="5" name="Slide Number Placeholder 4">
            <a:extLst>
              <a:ext uri="{FF2B5EF4-FFF2-40B4-BE49-F238E27FC236}">
                <a16:creationId xmlns:a16="http://schemas.microsoft.com/office/drawing/2014/main" id="{4A85DED0-058C-390F-7641-54828A4CF24F}"/>
              </a:ext>
            </a:extLst>
          </p:cNvPr>
          <p:cNvSpPr>
            <a:spLocks noGrp="1"/>
          </p:cNvSpPr>
          <p:nvPr>
            <p:ph type="sldNum" sz="quarter" idx="14"/>
          </p:nvPr>
        </p:nvSpPr>
        <p:spPr/>
        <p:txBody>
          <a:bodyPr/>
          <a:lstStyle/>
          <a:p>
            <a:fld id="{5E8BC936-0928-C346-B13E-04BD58031644}" type="slidenum">
              <a:rPr lang="en-US"/>
              <a:pPr/>
              <a:t>45</a:t>
            </a:fld>
            <a:endParaRPr lang="en-US" dirty="0"/>
          </a:p>
        </p:txBody>
      </p:sp>
    </p:spTree>
    <p:extLst>
      <p:ext uri="{BB962C8B-B14F-4D97-AF65-F5344CB8AC3E}">
        <p14:creationId xmlns:p14="http://schemas.microsoft.com/office/powerpoint/2010/main" val="59982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ular diagram of a security system&#10;&#10;AI-generated content may be incorrect.">
            <a:extLst>
              <a:ext uri="{FF2B5EF4-FFF2-40B4-BE49-F238E27FC236}">
                <a16:creationId xmlns:a16="http://schemas.microsoft.com/office/drawing/2014/main" id="{5897F673-7C28-6569-EFF5-4E11573745D1}"/>
              </a:ext>
            </a:extLst>
          </p:cNvPr>
          <p:cNvPicPr>
            <a:picLocks noChangeAspect="1"/>
          </p:cNvPicPr>
          <p:nvPr/>
        </p:nvPicPr>
        <p:blipFill>
          <a:blip r:embed="R9f112af556f64e82"/>
          <a:stretch>
            <a:fillRect/>
          </a:stretch>
        </p:blipFill>
        <p:spPr>
          <a:xfrm>
            <a:off x="3833812" y="1333500"/>
            <a:ext cx="4524375" cy="4191000"/>
          </a:xfrm>
          <a:prstGeom prst="rect">
            <a:avLst/>
          </a:prstGeom>
        </p:spPr>
      </p:pic>
    </p:spTree>
    <p:extLst>
      <p:ext uri="{BB962C8B-B14F-4D97-AF65-F5344CB8AC3E}">
        <p14:creationId xmlns:p14="http://schemas.microsoft.com/office/powerpoint/2010/main" val="26825450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D3E91-11BF-C444-3624-A3275CFF05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E78D2E-D14E-4C66-ED16-B93A1528FECC}"/>
              </a:ext>
            </a:extLst>
          </p:cNvPr>
          <p:cNvSpPr>
            <a:spLocks noGrp="1"/>
          </p:cNvSpPr>
          <p:nvPr>
            <p:ph type="title"/>
          </p:nvPr>
        </p:nvSpPr>
        <p:spPr>
          <a:xfrm>
            <a:off x="378889" y="378889"/>
            <a:ext cx="8229600" cy="796925"/>
          </a:xfrm>
        </p:spPr>
        <p:txBody>
          <a:bodyPr/>
          <a:lstStyle/>
          <a:p>
            <a:r>
              <a:rPr lang="en-US" dirty="0"/>
              <a:t>Take-Home Points</a:t>
            </a:r>
          </a:p>
        </p:txBody>
      </p:sp>
      <p:sp>
        <p:nvSpPr>
          <p:cNvPr id="3" name="Content Placeholder 2">
            <a:extLst>
              <a:ext uri="{FF2B5EF4-FFF2-40B4-BE49-F238E27FC236}">
                <a16:creationId xmlns:a16="http://schemas.microsoft.com/office/drawing/2014/main" id="{AFECB5A5-79A5-5322-0332-98A345091389}"/>
              </a:ext>
            </a:extLst>
          </p:cNvPr>
          <p:cNvSpPr>
            <a:spLocks noGrp="1"/>
          </p:cNvSpPr>
          <p:nvPr>
            <p:ph sz="quarter" idx="12"/>
          </p:nvPr>
        </p:nvSpPr>
        <p:spPr>
          <a:xfrm>
            <a:off x="457200" y="1380478"/>
            <a:ext cx="8229600" cy="3657600"/>
          </a:xfrm>
        </p:spPr>
        <p:txBody>
          <a:bodyPr vert="horz" lIns="0" tIns="0" rIns="0" bIns="0" rtlCol="0" anchor="t">
            <a:noAutofit/>
          </a:bodyPr>
          <a:lstStyle/>
          <a:p>
            <a:r>
              <a:rPr lang="en-US" dirty="0"/>
              <a:t>Time for a Paradigm Change</a:t>
            </a:r>
            <a:endParaRPr lang="en-US" dirty="0">
              <a:ea typeface="Calibri"/>
            </a:endParaRPr>
          </a:p>
          <a:p>
            <a:endParaRPr lang="en-US" dirty="0">
              <a:ea typeface="Calibri"/>
            </a:endParaRPr>
          </a:p>
          <a:p>
            <a:r>
              <a:rPr lang="en-US" dirty="0">
                <a:ea typeface="Calibri"/>
              </a:rPr>
              <a:t>Engaging </a:t>
            </a:r>
            <a:r>
              <a:rPr lang="en-US" dirty="0" err="1">
                <a:ea typeface="Calibri"/>
              </a:rPr>
              <a:t>Clinicains</a:t>
            </a:r>
            <a:r>
              <a:rPr lang="en-US" dirty="0">
                <a:ea typeface="Calibri"/>
              </a:rPr>
              <a:t> in Blue and Grey Sky Planning</a:t>
            </a:r>
            <a:endParaRPr lang="en-US" dirty="0"/>
          </a:p>
          <a:p>
            <a:r>
              <a:rPr lang="en-US" dirty="0"/>
              <a:t>Modify our approach to education</a:t>
            </a:r>
            <a:endParaRPr lang="en-US" dirty="0">
              <a:ea typeface="Calibri"/>
            </a:endParaRPr>
          </a:p>
          <a:p>
            <a:r>
              <a:rPr lang="en-US" dirty="0">
                <a:ea typeface="Calibri"/>
              </a:rPr>
              <a:t>Defining Appropriate </a:t>
            </a:r>
            <a:r>
              <a:rPr lang="en-US" dirty="0" err="1">
                <a:ea typeface="Calibri"/>
              </a:rPr>
              <a:t>Clinican</a:t>
            </a:r>
            <a:r>
              <a:rPr lang="en-US" dirty="0">
                <a:ea typeface="Calibri"/>
              </a:rPr>
              <a:t> Competencies</a:t>
            </a:r>
            <a:endParaRPr lang="en-US" dirty="0"/>
          </a:p>
          <a:p>
            <a:pPr marL="0" indent="0">
              <a:buNone/>
            </a:pPr>
            <a:endParaRPr lang="en-US" dirty="0">
              <a:ea typeface="Calibri"/>
            </a:endParaRPr>
          </a:p>
          <a:p>
            <a:endParaRPr lang="en-US" dirty="0"/>
          </a:p>
          <a:p>
            <a:pPr marL="0" indent="0">
              <a:buNone/>
            </a:pPr>
            <a:r>
              <a:rPr lang="en-US" dirty="0"/>
              <a:t>Thank you!</a:t>
            </a:r>
          </a:p>
        </p:txBody>
      </p:sp>
      <p:sp>
        <p:nvSpPr>
          <p:cNvPr id="4" name="Date Placeholder 3">
            <a:extLst>
              <a:ext uri="{FF2B5EF4-FFF2-40B4-BE49-F238E27FC236}">
                <a16:creationId xmlns:a16="http://schemas.microsoft.com/office/drawing/2014/main" id="{8D09B513-D5C0-E183-3431-523C28478A46}"/>
              </a:ext>
            </a:extLst>
          </p:cNvPr>
          <p:cNvSpPr>
            <a:spLocks noGrp="1"/>
          </p:cNvSpPr>
          <p:nvPr>
            <p:ph type="dt" sz="half" idx="13"/>
          </p:nvPr>
        </p:nvSpPr>
        <p:spPr/>
        <p:txBody>
          <a:bodyPr/>
          <a:lstStyle/>
          <a:p>
            <a:r>
              <a:rPr lang="en-US"/>
              <a:t>Month Day, Year</a:t>
            </a:r>
            <a:endParaRPr lang="en-US" dirty="0"/>
          </a:p>
        </p:txBody>
      </p:sp>
      <p:sp>
        <p:nvSpPr>
          <p:cNvPr id="5" name="Slide Number Placeholder 4">
            <a:extLst>
              <a:ext uri="{FF2B5EF4-FFF2-40B4-BE49-F238E27FC236}">
                <a16:creationId xmlns:a16="http://schemas.microsoft.com/office/drawing/2014/main" id="{2EC4B329-1969-ED05-AB1C-A172953E8BA6}"/>
              </a:ext>
            </a:extLst>
          </p:cNvPr>
          <p:cNvSpPr>
            <a:spLocks noGrp="1"/>
          </p:cNvSpPr>
          <p:nvPr>
            <p:ph type="sldNum" sz="quarter" idx="14"/>
          </p:nvPr>
        </p:nvSpPr>
        <p:spPr/>
        <p:txBody>
          <a:bodyPr/>
          <a:lstStyle/>
          <a:p>
            <a:fld id="{5E8BC936-0928-C346-B13E-04BD58031644}" type="slidenum">
              <a:rPr lang="en-US"/>
              <a:pPr/>
              <a:t>46</a:t>
            </a:fld>
            <a:endParaRPr lang="en-US" dirty="0"/>
          </a:p>
        </p:txBody>
      </p:sp>
    </p:spTree>
    <p:extLst>
      <p:ext uri="{BB962C8B-B14F-4D97-AF65-F5344CB8AC3E}">
        <p14:creationId xmlns:p14="http://schemas.microsoft.com/office/powerpoint/2010/main" val="3132546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txBox="1"/>
          <p:nvPr/>
        </p:nvSpPr>
        <p:spPr>
          <a:xfrm>
            <a:off x="3790526" y="5708226"/>
            <a:ext cx="1502833" cy="324272"/>
          </a:xfrm>
          <a:prstGeom prst="rect">
            <a:avLst/>
          </a:prstGeom>
        </p:spPr>
        <p:txBody>
          <a:bodyPr wrap="square" lIns="0" tIns="15875" rIns="0" bIns="0" rtlCol="0" vert="horz">
            <a:spAutoFit/>
          </a:bodyPr>
          <a:lstStyle/>
          <a:p>
            <a:pPr marL="12700">
              <a:lnSpc>
                <a:spcPct val="100000"/>
              </a:lnSpc>
              <a:spcBef>
                <a:spcPts val="125"/>
              </a:spcBef>
            </a:pPr>
            <a:r>
              <a:rPr dirty="0" sz="1866" spc="185">
                <a:solidFill>
                  <a:srgbClr val="1F252C"/>
                </a:solidFill>
                <a:latin typeface="Calibri"/>
                <a:cs typeface="Calibri"/>
              </a:rPr>
              <a:t>20</a:t>
            </a:r>
            <a:r>
              <a:rPr dirty="0" sz="1866" spc="45">
                <a:solidFill>
                  <a:srgbClr val="1F252C"/>
                </a:solidFill>
                <a:latin typeface="Calibri"/>
                <a:cs typeface="Calibri"/>
              </a:rPr>
              <a:t> </a:t>
            </a:r>
            <a:r>
              <a:rPr dirty="0" sz="1866" spc="70">
                <a:solidFill>
                  <a:srgbClr val="1F252C"/>
                </a:solidFill>
                <a:latin typeface="Calibri"/>
                <a:cs typeface="Calibri"/>
              </a:rPr>
              <a:t>May</a:t>
            </a:r>
            <a:r>
              <a:rPr dirty="0" sz="1866" spc="20">
                <a:solidFill>
                  <a:srgbClr val="1F252C"/>
                </a:solidFill>
                <a:latin typeface="Calibri"/>
                <a:cs typeface="Calibri"/>
              </a:rPr>
              <a:t> </a:t>
            </a:r>
            <a:r>
              <a:rPr dirty="0" sz="1866" spc="114">
                <a:solidFill>
                  <a:srgbClr val="1F252C"/>
                </a:solidFill>
                <a:latin typeface="Calibri"/>
                <a:cs typeface="Calibri"/>
              </a:rPr>
              <a:t>2025</a:t>
            </a:r>
            <a:endParaRPr sz="1866">
              <a:latin typeface="Calibri"/>
              <a:cs typeface="Calibri"/>
            </a:endParaRPr>
          </a:p>
        </p:txBody>
      </p:sp>
      <p:sp>
        <p:nvSpPr>
          <p:cNvPr id="3" name="object 3"/>
          <p:cNvSpPr txBox="1">
            <a:spLocks noGrp="1"/>
          </p:cNvSpPr>
          <p:nvPr>
            <p:ph type="title"/>
          </p:nvPr>
        </p:nvSpPr>
        <p:spPr>
          <a:xfrm>
            <a:off x="3790526" y="813222"/>
            <a:ext cx="7281333" cy="1581573"/>
          </a:xfrm>
          <a:prstGeom prst="rect"/>
        </p:spPr>
        <p:txBody>
          <a:bodyPr wrap="square" lIns="0" tIns="75565" rIns="0" bIns="0" rtlCol="0" vert="horz">
            <a:spAutoFit/>
          </a:bodyPr>
          <a:lstStyle/>
          <a:p>
            <a:pPr marL="12700" marR="5080">
              <a:lnSpc>
                <a:spcPts val="4360"/>
              </a:lnSpc>
              <a:spcBef>
                <a:spcPts val="595"/>
              </a:spcBef>
            </a:pPr>
            <a:r>
              <a:rPr dirty="0" sz="5266" spc="-30"/>
              <a:t>Enhancing</a:t>
            </a:r>
            <a:r>
              <a:rPr dirty="0" sz="5266" spc="-210"/>
              <a:t> </a:t>
            </a:r>
            <a:r>
              <a:rPr dirty="0" sz="5266" spc="60"/>
              <a:t>Objectivity </a:t>
            </a:r>
            <a:r>
              <a:rPr dirty="0" sz="5266" spc="105"/>
              <a:t>of</a:t>
            </a:r>
            <a:r>
              <a:rPr dirty="0" sz="5266" spc="-145"/>
              <a:t> </a:t>
            </a:r>
            <a:r>
              <a:rPr dirty="0" sz="5266" spc="125"/>
              <a:t>the</a:t>
            </a:r>
            <a:r>
              <a:rPr dirty="0" sz="5266" spc="-110"/>
              <a:t> </a:t>
            </a:r>
            <a:r>
              <a:rPr dirty="0" sz="5266" spc="-25"/>
              <a:t>HVA</a:t>
            </a:r>
            <a:endParaRPr sz="5266"/>
          </a:p>
        </p:txBody>
      </p:sp>
      <p:sp>
        <p:nvSpPr>
          <p:cNvPr id="4" name="object 4" descr=""/>
          <p:cNvSpPr/>
          <p:nvPr/>
        </p:nvSpPr>
        <p:spPr>
          <a:xfrm>
            <a:off x="3689434" y="5619749"/>
            <a:ext cx="7557346" cy="0"/>
          </a:xfrm>
          <a:custGeom>
            <a:avLst/>
            <a:gdLst/>
            <a:ahLst/>
            <a:cxnLst/>
            <a:rect l="l" t="t" r="r" b="b"/>
            <a:pathLst>
              <a:path w="5668009" h="0">
                <a:moveTo>
                  <a:pt x="0" y="0"/>
                </a:moveTo>
                <a:lnTo>
                  <a:pt x="5667502" y="0"/>
                </a:lnTo>
              </a:path>
            </a:pathLst>
          </a:custGeom>
          <a:ln w="9525">
            <a:solidFill>
              <a:srgbClr val="1F252C"/>
            </a:solidFill>
          </a:ln>
        </p:spPr>
        <p:txBody>
          <a:bodyPr wrap="square" lIns="0" tIns="0" rIns="0" bIns="0" rtlCol="0"/>
          <a:lstStyle/>
          <a:p/>
        </p:txBody>
      </p:sp>
      <p:sp>
        <p:nvSpPr>
          <p:cNvPr id="5" name="object 5" descr=""/>
          <p:cNvSpPr/>
          <p:nvPr/>
        </p:nvSpPr>
        <p:spPr>
          <a:xfrm>
            <a:off x="3689434" y="6153149"/>
            <a:ext cx="7557346" cy="0"/>
          </a:xfrm>
          <a:custGeom>
            <a:avLst/>
            <a:gdLst/>
            <a:ahLst/>
            <a:cxnLst/>
            <a:rect l="l" t="t" r="r" b="b"/>
            <a:pathLst>
              <a:path w="5668009" h="0">
                <a:moveTo>
                  <a:pt x="0" y="0"/>
                </a:moveTo>
                <a:lnTo>
                  <a:pt x="5667502" y="0"/>
                </a:lnTo>
              </a:path>
            </a:pathLst>
          </a:custGeom>
          <a:ln w="9525">
            <a:solidFill>
              <a:srgbClr val="1F252C"/>
            </a:solidFill>
          </a:ln>
        </p:spPr>
        <p:txBody>
          <a:bodyPr wrap="square" lIns="0" tIns="0" rIns="0" bIns="0" rtlCol="0"/>
          <a:lstStyle/>
          <a:p/>
        </p:txBody>
      </p:sp>
      <p:sp>
        <p:nvSpPr>
          <p:cNvPr id="6" name="object 6" descr=""/>
          <p:cNvSpPr txBox="1"/>
          <p:nvPr/>
        </p:nvSpPr>
        <p:spPr>
          <a:xfrm>
            <a:off x="3787138" y="3256364"/>
            <a:ext cx="6390640" cy="802640"/>
          </a:xfrm>
          <a:prstGeom prst="rect">
            <a:avLst/>
          </a:prstGeom>
        </p:spPr>
        <p:txBody>
          <a:bodyPr wrap="square" lIns="0" tIns="15875" rIns="0" bIns="0" rtlCol="0" vert="horz">
            <a:spAutoFit/>
          </a:bodyPr>
          <a:lstStyle/>
          <a:p>
            <a:pPr marL="12700">
              <a:lnSpc>
                <a:spcPts val="2250"/>
              </a:lnSpc>
              <a:spcBef>
                <a:spcPts val="125"/>
              </a:spcBef>
            </a:pPr>
            <a:r>
              <a:rPr dirty="0" sz="2666" spc="80" b="1">
                <a:solidFill>
                  <a:srgbClr val="1F252C"/>
                </a:solidFill>
                <a:latin typeface="Century Gothic"/>
                <a:cs typeface="Century Gothic"/>
              </a:rPr>
              <a:t>Lessons</a:t>
            </a:r>
            <a:r>
              <a:rPr dirty="0" sz="2666" spc="-55" b="1">
                <a:solidFill>
                  <a:srgbClr val="1F252C"/>
                </a:solidFill>
                <a:latin typeface="Century Gothic"/>
                <a:cs typeface="Century Gothic"/>
              </a:rPr>
              <a:t> </a:t>
            </a:r>
            <a:r>
              <a:rPr dirty="0" sz="2666" b="1">
                <a:solidFill>
                  <a:srgbClr val="1F252C"/>
                </a:solidFill>
                <a:latin typeface="Century Gothic"/>
                <a:cs typeface="Century Gothic"/>
              </a:rPr>
              <a:t>Learned</a:t>
            </a:r>
            <a:r>
              <a:rPr dirty="0" sz="2666" spc="-5" b="1">
                <a:solidFill>
                  <a:srgbClr val="1F252C"/>
                </a:solidFill>
                <a:latin typeface="Century Gothic"/>
                <a:cs typeface="Century Gothic"/>
              </a:rPr>
              <a:t> </a:t>
            </a:r>
            <a:r>
              <a:rPr dirty="0" sz="2666" b="1">
                <a:solidFill>
                  <a:srgbClr val="1F252C"/>
                </a:solidFill>
                <a:latin typeface="Century Gothic"/>
                <a:cs typeface="Century Gothic"/>
              </a:rPr>
              <a:t>in</a:t>
            </a:r>
            <a:r>
              <a:rPr dirty="0" sz="2666" spc="-80" b="1">
                <a:solidFill>
                  <a:srgbClr val="1F252C"/>
                </a:solidFill>
                <a:latin typeface="Century Gothic"/>
                <a:cs typeface="Century Gothic"/>
              </a:rPr>
              <a:t> </a:t>
            </a:r>
            <a:r>
              <a:rPr dirty="0" sz="2666" b="1">
                <a:solidFill>
                  <a:srgbClr val="1F252C"/>
                </a:solidFill>
                <a:latin typeface="Century Gothic"/>
                <a:cs typeface="Century Gothic"/>
              </a:rPr>
              <a:t>HVA</a:t>
            </a:r>
            <a:r>
              <a:rPr dirty="0" sz="2666" spc="-35" b="1">
                <a:solidFill>
                  <a:srgbClr val="1F252C"/>
                </a:solidFill>
                <a:latin typeface="Century Gothic"/>
                <a:cs typeface="Century Gothic"/>
              </a:rPr>
              <a:t> </a:t>
            </a:r>
            <a:r>
              <a:rPr dirty="0" sz="2666" b="1">
                <a:solidFill>
                  <a:srgbClr val="1F252C"/>
                </a:solidFill>
                <a:latin typeface="Century Gothic"/>
                <a:cs typeface="Century Gothic"/>
              </a:rPr>
              <a:t>Strategy,</a:t>
            </a:r>
            <a:r>
              <a:rPr dirty="0" sz="2666" spc="30" b="1">
                <a:solidFill>
                  <a:srgbClr val="1F252C"/>
                </a:solidFill>
                <a:latin typeface="Century Gothic"/>
                <a:cs typeface="Century Gothic"/>
              </a:rPr>
              <a:t> </a:t>
            </a:r>
            <a:r>
              <a:rPr dirty="0" sz="2666" spc="-20" b="1">
                <a:solidFill>
                  <a:srgbClr val="1F252C"/>
                </a:solidFill>
                <a:latin typeface="Century Gothic"/>
                <a:cs typeface="Century Gothic"/>
              </a:rPr>
              <a:t>Data</a:t>
            </a:r>
            <a:endParaRPr sz="2666">
              <a:latin typeface="Century Gothic"/>
              <a:cs typeface="Century Gothic"/>
            </a:endParaRPr>
          </a:p>
          <a:p>
            <a:pPr marL="12700">
              <a:lnSpc>
                <a:spcPts val="2250"/>
              </a:lnSpc>
            </a:pPr>
            <a:r>
              <a:rPr dirty="0" sz="2666" spc="-60" b="1">
                <a:solidFill>
                  <a:srgbClr val="1F252C"/>
                </a:solidFill>
                <a:latin typeface="Century Gothic"/>
                <a:cs typeface="Century Gothic"/>
              </a:rPr>
              <a:t>Management</a:t>
            </a:r>
            <a:r>
              <a:rPr dirty="0" sz="2666" spc="-80" b="1">
                <a:solidFill>
                  <a:srgbClr val="1F252C"/>
                </a:solidFill>
                <a:latin typeface="Century Gothic"/>
                <a:cs typeface="Century Gothic"/>
              </a:rPr>
              <a:t> </a:t>
            </a:r>
            <a:r>
              <a:rPr dirty="0" sz="2666" spc="-60" b="1">
                <a:solidFill>
                  <a:srgbClr val="1F252C"/>
                </a:solidFill>
                <a:latin typeface="Century Gothic"/>
                <a:cs typeface="Century Gothic"/>
              </a:rPr>
              <a:t>and</a:t>
            </a:r>
            <a:r>
              <a:rPr dirty="0" sz="2666" spc="-105" b="1">
                <a:solidFill>
                  <a:srgbClr val="1F252C"/>
                </a:solidFill>
                <a:latin typeface="Century Gothic"/>
                <a:cs typeface="Century Gothic"/>
              </a:rPr>
              <a:t> </a:t>
            </a:r>
            <a:r>
              <a:rPr dirty="0" sz="2666" spc="-10" b="1">
                <a:solidFill>
                  <a:srgbClr val="1F252C"/>
                </a:solidFill>
                <a:latin typeface="Century Gothic"/>
                <a:cs typeface="Century Gothic"/>
              </a:rPr>
              <a:t>Execution</a:t>
            </a:r>
            <a:endParaRPr sz="2666">
              <a:latin typeface="Century Gothic"/>
              <a:cs typeface="Century Gothic"/>
            </a:endParaRPr>
          </a:p>
        </p:txBody>
      </p:sp>
      <p:pic>
        <p:nvPicPr>
          <p:cNvPr id="7" name="object 7" descr=""/>
          <p:cNvPicPr/>
          <p:nvPr/>
        </p:nvPicPr>
        <p:blipFill>
          <a:blip r:embed="Rdf9a1d88d40d4df0" cstate="print"/>
          <a:stretch>
            <a:fillRect/>
          </a:stretch>
        </p:blipFill>
        <p:spPr>
          <a:xfrm>
            <a:off x="0" y="0"/>
            <a:ext cx="3517898" cy="6146800"/>
          </a:xfrm>
          <a:prstGeom prst="rect">
            <a:avLst/>
          </a:prstGeom>
        </p:spPr>
      </p:pic>
      <p:sp>
        <p:nvSpPr>
          <p:cNvPr id="8" name="object 8" descr=""/>
          <p:cNvSpPr/>
          <p:nvPr/>
        </p:nvSpPr>
        <p:spPr>
          <a:xfrm>
            <a:off x="3683000" y="3187700"/>
            <a:ext cx="7557346" cy="0"/>
          </a:xfrm>
          <a:custGeom>
            <a:avLst/>
            <a:gdLst/>
            <a:ahLst/>
            <a:cxnLst/>
            <a:rect l="l" t="t" r="r" b="b"/>
            <a:pathLst>
              <a:path w="5668009" h="0">
                <a:moveTo>
                  <a:pt x="0" y="0"/>
                </a:moveTo>
                <a:lnTo>
                  <a:pt x="5667629" y="0"/>
                </a:lnTo>
              </a:path>
            </a:pathLst>
          </a:custGeom>
          <a:ln w="19050">
            <a:solidFill>
              <a:srgbClr val="1F252C"/>
            </a:solidFill>
          </a:ln>
        </p:spPr>
        <p:txBody>
          <a:bodyPr wrap="square" lIns="0" tIns="0" rIns="0" bIns="0" rtlCol="0"/>
          <a:lstStyle/>
          <a:p/>
        </p:txBody>
      </p:sp>
      <p:sp>
        <p:nvSpPr>
          <p:cNvPr id="9" name="object 9" descr=""/>
          <p:cNvSpPr/>
          <p:nvPr/>
        </p:nvSpPr>
        <p:spPr>
          <a:xfrm>
            <a:off x="3683000" y="4203700"/>
            <a:ext cx="7557346" cy="0"/>
          </a:xfrm>
          <a:custGeom>
            <a:avLst/>
            <a:gdLst/>
            <a:ahLst/>
            <a:cxnLst/>
            <a:rect l="l" t="t" r="r" b="b"/>
            <a:pathLst>
              <a:path w="5668009" h="0">
                <a:moveTo>
                  <a:pt x="0" y="0"/>
                </a:moveTo>
                <a:lnTo>
                  <a:pt x="5667629" y="0"/>
                </a:lnTo>
              </a:path>
            </a:pathLst>
          </a:custGeom>
          <a:ln w="19050">
            <a:solidFill>
              <a:srgbClr val="1F252C"/>
            </a:solidFill>
          </a:ln>
        </p:spPr>
        <p:txBody>
          <a:bodyPr wrap="square" lIns="0" tIns="0" rIns="0" bIns="0" rtlCol="0"/>
          <a:lstStyle/>
          <a:p/>
        </p:txBody>
      </p:sp>
      <p:pic>
        <p:nvPicPr>
          <p:cNvPr id="10" name="object 10" descr=""/>
          <p:cNvPicPr/>
          <p:nvPr/>
        </p:nvPicPr>
        <p:blipFill>
          <a:blip r:embed="R70b5bf7a1ec642fc" cstate="print"/>
          <a:stretch>
            <a:fillRect/>
          </a:stretch>
        </p:blipFill>
        <p:spPr>
          <a:xfrm>
            <a:off x="150957" y="6266301"/>
            <a:ext cx="1056982" cy="446793"/>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3" name="object 3" descr=""/>
          <p:cNvSpPr/>
          <p:nvPr/>
        </p:nvSpPr>
        <p:spPr>
          <a:xfrm>
            <a:off x="5899234" y="2241634"/>
            <a:ext cx="0" cy="4403513"/>
          </a:xfrm>
          <a:custGeom>
            <a:avLst/>
            <a:gdLst/>
            <a:ahLst/>
            <a:cxnLst/>
            <a:rect l="l" t="t" r="r" b="b"/>
            <a:pathLst>
              <a:path w="0" h="3302635">
                <a:moveTo>
                  <a:pt x="0" y="0"/>
                </a:moveTo>
                <a:lnTo>
                  <a:pt x="0" y="3302635"/>
                </a:lnTo>
              </a:path>
            </a:pathLst>
          </a:custGeom>
          <a:ln w="9525">
            <a:solidFill>
              <a:srgbClr val="1F252C"/>
            </a:solidFill>
          </a:ln>
        </p:spPr>
        <p:txBody>
          <a:bodyPr wrap="square" lIns="0" tIns="0" rIns="0" bIns="0" rtlCol="0"/>
          <a:lstStyle/>
          <a:p/>
        </p:txBody>
      </p:sp>
      <p:sp>
        <p:nvSpPr>
          <p:cNvPr id="4" name="object 4" descr=""/>
          <p:cNvSpPr txBox="1"/>
          <p:nvPr/>
        </p:nvSpPr>
        <p:spPr>
          <a:xfrm>
            <a:off x="1057486" y="1696381"/>
            <a:ext cx="560493" cy="645160"/>
          </a:xfrm>
          <a:prstGeom prst="rect">
            <a:avLst/>
          </a:prstGeom>
        </p:spPr>
        <p:txBody>
          <a:bodyPr wrap="square" lIns="0" tIns="13335" rIns="0" bIns="0" rtlCol="0" vert="horz">
            <a:spAutoFit/>
          </a:bodyPr>
          <a:lstStyle/>
          <a:p>
            <a:pPr marL="12700">
              <a:lnSpc>
                <a:spcPct val="100000"/>
              </a:lnSpc>
              <a:spcBef>
                <a:spcPts val="105"/>
              </a:spcBef>
            </a:pPr>
            <a:r>
              <a:rPr dirty="0" sz="4000" spc="-95" b="1">
                <a:solidFill>
                  <a:srgbClr val="1F252C"/>
                </a:solidFill>
                <a:latin typeface="Century Gothic"/>
                <a:cs typeface="Century Gothic"/>
              </a:rPr>
              <a:t>01</a:t>
            </a:r>
            <a:endParaRPr sz="4000">
              <a:latin typeface="Century Gothic"/>
              <a:cs typeface="Century Gothic"/>
            </a:endParaRPr>
          </a:p>
        </p:txBody>
      </p:sp>
      <p:sp>
        <p:nvSpPr>
          <p:cNvPr id="5" name="object 5" descr=""/>
          <p:cNvSpPr txBox="1"/>
          <p:nvPr/>
        </p:nvSpPr>
        <p:spPr>
          <a:xfrm>
            <a:off x="1065953" y="2483188"/>
            <a:ext cx="1684866" cy="354753"/>
          </a:xfrm>
          <a:prstGeom prst="rect">
            <a:avLst/>
          </a:prstGeom>
        </p:spPr>
        <p:txBody>
          <a:bodyPr wrap="square" lIns="0" tIns="15875" rIns="0" bIns="0" rtlCol="0" vert="horz">
            <a:spAutoFit/>
          </a:bodyPr>
          <a:lstStyle/>
          <a:p>
            <a:pPr marL="12700">
              <a:lnSpc>
                <a:spcPct val="100000"/>
              </a:lnSpc>
              <a:spcBef>
                <a:spcPts val="125"/>
              </a:spcBef>
            </a:pPr>
            <a:r>
              <a:rPr dirty="0" sz="2066" spc="45" b="1">
                <a:solidFill>
                  <a:srgbClr val="1F252C"/>
                </a:solidFill>
                <a:latin typeface="Century Gothic"/>
                <a:cs typeface="Century Gothic"/>
              </a:rPr>
              <a:t>Introduction</a:t>
            </a:r>
            <a:endParaRPr sz="2066">
              <a:latin typeface="Century Gothic"/>
              <a:cs typeface="Century Gothic"/>
            </a:endParaRPr>
          </a:p>
        </p:txBody>
      </p:sp>
      <p:sp>
        <p:nvSpPr>
          <p:cNvPr id="6" name="object 6" descr=""/>
          <p:cNvSpPr/>
          <p:nvPr/>
        </p:nvSpPr>
        <p:spPr>
          <a:xfrm>
            <a:off x="958849" y="2368634"/>
            <a:ext cx="4152053" cy="0"/>
          </a:xfrm>
          <a:custGeom>
            <a:avLst/>
            <a:gdLst/>
            <a:ahLst/>
            <a:cxnLst/>
            <a:rect l="l" t="t" r="r" b="b"/>
            <a:pathLst>
              <a:path w="3114040" h="0">
                <a:moveTo>
                  <a:pt x="0" y="0"/>
                </a:moveTo>
                <a:lnTo>
                  <a:pt x="3113722" y="0"/>
                </a:lnTo>
              </a:path>
            </a:pathLst>
          </a:custGeom>
          <a:ln w="9525">
            <a:solidFill>
              <a:srgbClr val="1F252C"/>
            </a:solidFill>
          </a:ln>
        </p:spPr>
        <p:txBody>
          <a:bodyPr wrap="square" lIns="0" tIns="0" rIns="0" bIns="0" rtlCol="0"/>
          <a:lstStyle/>
          <a:p/>
        </p:txBody>
      </p:sp>
      <p:sp>
        <p:nvSpPr>
          <p:cNvPr id="7" name="object 7"/>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spc="-125"/>
              <a:t>Agenda</a:t>
            </a:r>
            <a:endParaRPr sz="4000"/>
          </a:p>
        </p:txBody>
      </p:sp>
      <p:pic>
        <p:nvPicPr>
          <p:cNvPr id="8" name="object 8" descr=""/>
          <p:cNvPicPr/>
          <p:nvPr/>
        </p:nvPicPr>
        <p:blipFill>
          <a:blip r:embed="Rbda26523a21a419a" cstate="print"/>
          <a:stretch>
            <a:fillRect/>
          </a:stretch>
        </p:blipFill>
        <p:spPr>
          <a:xfrm>
            <a:off x="150957" y="6266301"/>
            <a:ext cx="1056982" cy="446793"/>
          </a:xfrm>
          <a:prstGeom prst="rect">
            <a:avLst/>
          </a:prstGeom>
        </p:spPr>
      </p:pic>
      <p:sp>
        <p:nvSpPr>
          <p:cNvPr id="9" name="object 9" descr=""/>
          <p:cNvSpPr txBox="1"/>
          <p:nvPr/>
        </p:nvSpPr>
        <p:spPr>
          <a:xfrm>
            <a:off x="6799070" y="1699174"/>
            <a:ext cx="675640" cy="645160"/>
          </a:xfrm>
          <a:prstGeom prst="rect">
            <a:avLst/>
          </a:prstGeom>
        </p:spPr>
        <p:txBody>
          <a:bodyPr wrap="square" lIns="0" tIns="13335" rIns="0" bIns="0" rtlCol="0" vert="horz">
            <a:spAutoFit/>
          </a:bodyPr>
          <a:lstStyle/>
          <a:p>
            <a:pPr marL="12700">
              <a:lnSpc>
                <a:spcPct val="100000"/>
              </a:lnSpc>
              <a:spcBef>
                <a:spcPts val="105"/>
              </a:spcBef>
            </a:pPr>
            <a:r>
              <a:rPr dirty="0" sz="4000" spc="190" b="1">
                <a:solidFill>
                  <a:srgbClr val="1F252C"/>
                </a:solidFill>
                <a:latin typeface="Century Gothic"/>
                <a:cs typeface="Century Gothic"/>
              </a:rPr>
              <a:t>02</a:t>
            </a:r>
            <a:endParaRPr sz="4000">
              <a:latin typeface="Century Gothic"/>
              <a:cs typeface="Century Gothic"/>
            </a:endParaRPr>
          </a:p>
        </p:txBody>
      </p:sp>
      <p:sp>
        <p:nvSpPr>
          <p:cNvPr id="10" name="object 10" descr=""/>
          <p:cNvSpPr txBox="1"/>
          <p:nvPr/>
        </p:nvSpPr>
        <p:spPr>
          <a:xfrm>
            <a:off x="6808045" y="2486150"/>
            <a:ext cx="2582333" cy="355600"/>
          </a:xfrm>
          <a:prstGeom prst="rect">
            <a:avLst/>
          </a:prstGeom>
        </p:spPr>
        <p:txBody>
          <a:bodyPr wrap="square" lIns="0" tIns="16510" rIns="0" bIns="0" rtlCol="0" vert="horz">
            <a:spAutoFit/>
          </a:bodyPr>
          <a:lstStyle/>
          <a:p>
            <a:pPr marL="12700">
              <a:lnSpc>
                <a:spcPct val="100000"/>
              </a:lnSpc>
              <a:spcBef>
                <a:spcPts val="130"/>
              </a:spcBef>
            </a:pPr>
            <a:r>
              <a:rPr dirty="0" sz="2066" b="1">
                <a:solidFill>
                  <a:srgbClr val="1F252C"/>
                </a:solidFill>
                <a:latin typeface="Century Gothic"/>
                <a:cs typeface="Century Gothic"/>
              </a:rPr>
              <a:t>Program</a:t>
            </a:r>
            <a:r>
              <a:rPr dirty="0" sz="2066" spc="114" b="1">
                <a:solidFill>
                  <a:srgbClr val="1F252C"/>
                </a:solidFill>
                <a:latin typeface="Century Gothic"/>
                <a:cs typeface="Century Gothic"/>
              </a:rPr>
              <a:t> </a:t>
            </a:r>
            <a:r>
              <a:rPr dirty="0" sz="2066" spc="-10" b="1">
                <a:solidFill>
                  <a:srgbClr val="1F252C"/>
                </a:solidFill>
                <a:latin typeface="Century Gothic"/>
                <a:cs typeface="Century Gothic"/>
              </a:rPr>
              <a:t>Evaluation</a:t>
            </a:r>
            <a:endParaRPr sz="2066">
              <a:latin typeface="Century Gothic"/>
              <a:cs typeface="Century Gothic"/>
            </a:endParaRPr>
          </a:p>
        </p:txBody>
      </p:sp>
      <p:sp>
        <p:nvSpPr>
          <p:cNvPr id="11" name="object 11" descr=""/>
          <p:cNvSpPr/>
          <p:nvPr/>
        </p:nvSpPr>
        <p:spPr>
          <a:xfrm>
            <a:off x="6699334" y="2368634"/>
            <a:ext cx="4152053" cy="0"/>
          </a:xfrm>
          <a:custGeom>
            <a:avLst/>
            <a:gdLst/>
            <a:ahLst/>
            <a:cxnLst/>
            <a:rect l="l" t="t" r="r" b="b"/>
            <a:pathLst>
              <a:path w="3114040" h="0">
                <a:moveTo>
                  <a:pt x="0" y="0"/>
                </a:moveTo>
                <a:lnTo>
                  <a:pt x="3113658" y="0"/>
                </a:lnTo>
              </a:path>
            </a:pathLst>
          </a:custGeom>
          <a:ln w="9525">
            <a:solidFill>
              <a:srgbClr val="1F252C"/>
            </a:solidFill>
          </a:ln>
        </p:spPr>
        <p:txBody>
          <a:bodyPr wrap="square" lIns="0" tIns="0" rIns="0" bIns="0" rtlCol="0"/>
          <a:lstStyle/>
          <a:p/>
        </p:txBody>
      </p:sp>
      <p:sp>
        <p:nvSpPr>
          <p:cNvPr id="12" name="object 12" descr=""/>
          <p:cNvSpPr txBox="1"/>
          <p:nvPr/>
        </p:nvSpPr>
        <p:spPr>
          <a:xfrm>
            <a:off x="1065953" y="3196505"/>
            <a:ext cx="688340" cy="645160"/>
          </a:xfrm>
          <a:prstGeom prst="rect">
            <a:avLst/>
          </a:prstGeom>
        </p:spPr>
        <p:txBody>
          <a:bodyPr wrap="square" lIns="0" tIns="13335" rIns="0" bIns="0" rtlCol="0" vert="horz">
            <a:spAutoFit/>
          </a:bodyPr>
          <a:lstStyle/>
          <a:p>
            <a:pPr marL="12700">
              <a:lnSpc>
                <a:spcPct val="100000"/>
              </a:lnSpc>
              <a:spcBef>
                <a:spcPts val="105"/>
              </a:spcBef>
            </a:pPr>
            <a:r>
              <a:rPr dirty="0" sz="4000" spc="220" b="1">
                <a:solidFill>
                  <a:srgbClr val="1F252C"/>
                </a:solidFill>
                <a:latin typeface="Century Gothic"/>
                <a:cs typeface="Century Gothic"/>
              </a:rPr>
              <a:t>03</a:t>
            </a:r>
            <a:endParaRPr sz="4000">
              <a:latin typeface="Century Gothic"/>
              <a:cs typeface="Century Gothic"/>
            </a:endParaRPr>
          </a:p>
        </p:txBody>
      </p:sp>
      <p:sp>
        <p:nvSpPr>
          <p:cNvPr id="13" name="object 13" descr=""/>
          <p:cNvSpPr txBox="1"/>
          <p:nvPr/>
        </p:nvSpPr>
        <p:spPr>
          <a:xfrm>
            <a:off x="1074842" y="3983481"/>
            <a:ext cx="2418080" cy="354753"/>
          </a:xfrm>
          <a:prstGeom prst="rect">
            <a:avLst/>
          </a:prstGeom>
        </p:spPr>
        <p:txBody>
          <a:bodyPr wrap="square" lIns="0" tIns="15875" rIns="0" bIns="0" rtlCol="0" vert="horz">
            <a:spAutoFit/>
          </a:bodyPr>
          <a:lstStyle/>
          <a:p>
            <a:pPr marL="12700">
              <a:lnSpc>
                <a:spcPct val="100000"/>
              </a:lnSpc>
              <a:spcBef>
                <a:spcPts val="125"/>
              </a:spcBef>
            </a:pPr>
            <a:r>
              <a:rPr dirty="0" sz="2066" b="1">
                <a:solidFill>
                  <a:srgbClr val="1F252C"/>
                </a:solidFill>
                <a:latin typeface="Century Gothic"/>
                <a:cs typeface="Century Gothic"/>
              </a:rPr>
              <a:t>Strategic</a:t>
            </a:r>
            <a:r>
              <a:rPr dirty="0" sz="2066" spc="355" b="1">
                <a:solidFill>
                  <a:srgbClr val="1F252C"/>
                </a:solidFill>
                <a:latin typeface="Century Gothic"/>
                <a:cs typeface="Century Gothic"/>
              </a:rPr>
              <a:t> </a:t>
            </a:r>
            <a:r>
              <a:rPr dirty="0" sz="2066" spc="-10" b="1">
                <a:solidFill>
                  <a:srgbClr val="1F252C"/>
                </a:solidFill>
                <a:latin typeface="Century Gothic"/>
                <a:cs typeface="Century Gothic"/>
              </a:rPr>
              <a:t>Planning</a:t>
            </a:r>
            <a:endParaRPr sz="2066">
              <a:latin typeface="Century Gothic"/>
              <a:cs typeface="Century Gothic"/>
            </a:endParaRPr>
          </a:p>
        </p:txBody>
      </p:sp>
      <p:sp>
        <p:nvSpPr>
          <p:cNvPr id="14" name="object 14" descr=""/>
          <p:cNvSpPr/>
          <p:nvPr/>
        </p:nvSpPr>
        <p:spPr>
          <a:xfrm>
            <a:off x="971549" y="3854534"/>
            <a:ext cx="4152053" cy="0"/>
          </a:xfrm>
          <a:custGeom>
            <a:avLst/>
            <a:gdLst/>
            <a:ahLst/>
            <a:cxnLst/>
            <a:rect l="l" t="t" r="r" b="b"/>
            <a:pathLst>
              <a:path w="3114040" h="0">
                <a:moveTo>
                  <a:pt x="0" y="0"/>
                </a:moveTo>
                <a:lnTo>
                  <a:pt x="3113722" y="0"/>
                </a:lnTo>
              </a:path>
            </a:pathLst>
          </a:custGeom>
          <a:ln w="9525">
            <a:solidFill>
              <a:srgbClr val="1F252C"/>
            </a:solidFill>
          </a:ln>
        </p:spPr>
        <p:txBody>
          <a:bodyPr wrap="square" lIns="0" tIns="0" rIns="0" bIns="0" rtlCol="0"/>
          <a:lstStyle/>
          <a:p/>
        </p:txBody>
      </p:sp>
      <p:sp>
        <p:nvSpPr>
          <p:cNvPr id="15" name="object 15" descr=""/>
          <p:cNvSpPr txBox="1"/>
          <p:nvPr/>
        </p:nvSpPr>
        <p:spPr>
          <a:xfrm>
            <a:off x="6808045" y="3196505"/>
            <a:ext cx="711200" cy="645160"/>
          </a:xfrm>
          <a:prstGeom prst="rect">
            <a:avLst/>
          </a:prstGeom>
        </p:spPr>
        <p:txBody>
          <a:bodyPr wrap="square" lIns="0" tIns="13335" rIns="0" bIns="0" rtlCol="0" vert="horz">
            <a:spAutoFit/>
          </a:bodyPr>
          <a:lstStyle/>
          <a:p>
            <a:pPr marL="12700">
              <a:lnSpc>
                <a:spcPct val="100000"/>
              </a:lnSpc>
              <a:spcBef>
                <a:spcPts val="105"/>
              </a:spcBef>
            </a:pPr>
            <a:r>
              <a:rPr dirty="0" sz="4000" spc="290" b="1">
                <a:solidFill>
                  <a:srgbClr val="1F252C"/>
                </a:solidFill>
                <a:latin typeface="Century Gothic"/>
                <a:cs typeface="Century Gothic"/>
              </a:rPr>
              <a:t>04</a:t>
            </a:r>
            <a:endParaRPr sz="4000">
              <a:latin typeface="Century Gothic"/>
              <a:cs typeface="Century Gothic"/>
            </a:endParaRPr>
          </a:p>
        </p:txBody>
      </p:sp>
      <p:sp>
        <p:nvSpPr>
          <p:cNvPr id="16" name="object 16" descr=""/>
          <p:cNvSpPr txBox="1"/>
          <p:nvPr/>
        </p:nvSpPr>
        <p:spPr>
          <a:xfrm>
            <a:off x="6816512" y="3983481"/>
            <a:ext cx="3239346" cy="354753"/>
          </a:xfrm>
          <a:prstGeom prst="rect">
            <a:avLst/>
          </a:prstGeom>
        </p:spPr>
        <p:txBody>
          <a:bodyPr wrap="square" lIns="0" tIns="15875" rIns="0" bIns="0" rtlCol="0" vert="horz">
            <a:spAutoFit/>
          </a:bodyPr>
          <a:lstStyle/>
          <a:p>
            <a:pPr marL="12700">
              <a:lnSpc>
                <a:spcPct val="100000"/>
              </a:lnSpc>
              <a:spcBef>
                <a:spcPts val="125"/>
              </a:spcBef>
            </a:pPr>
            <a:r>
              <a:rPr dirty="0" sz="2066" spc="45" b="1">
                <a:solidFill>
                  <a:srgbClr val="1F252C"/>
                </a:solidFill>
                <a:latin typeface="Century Gothic"/>
                <a:cs typeface="Century Gothic"/>
              </a:rPr>
              <a:t>Strategic</a:t>
            </a:r>
            <a:r>
              <a:rPr dirty="0" sz="2066" spc="-20" b="1">
                <a:solidFill>
                  <a:srgbClr val="1F252C"/>
                </a:solidFill>
                <a:latin typeface="Century Gothic"/>
                <a:cs typeface="Century Gothic"/>
              </a:rPr>
              <a:t> </a:t>
            </a:r>
            <a:r>
              <a:rPr dirty="0" sz="2066" spc="35" b="1">
                <a:solidFill>
                  <a:srgbClr val="1F252C"/>
                </a:solidFill>
                <a:latin typeface="Century Gothic"/>
                <a:cs typeface="Century Gothic"/>
              </a:rPr>
              <a:t>Improvements</a:t>
            </a:r>
            <a:endParaRPr sz="2066">
              <a:latin typeface="Century Gothic"/>
              <a:cs typeface="Century Gothic"/>
            </a:endParaRPr>
          </a:p>
        </p:txBody>
      </p:sp>
      <p:sp>
        <p:nvSpPr>
          <p:cNvPr id="17" name="object 17" descr=""/>
          <p:cNvSpPr/>
          <p:nvPr/>
        </p:nvSpPr>
        <p:spPr>
          <a:xfrm>
            <a:off x="6699334" y="3854534"/>
            <a:ext cx="4152053" cy="0"/>
          </a:xfrm>
          <a:custGeom>
            <a:avLst/>
            <a:gdLst/>
            <a:ahLst/>
            <a:cxnLst/>
            <a:rect l="l" t="t" r="r" b="b"/>
            <a:pathLst>
              <a:path w="3114040" h="0">
                <a:moveTo>
                  <a:pt x="0" y="0"/>
                </a:moveTo>
                <a:lnTo>
                  <a:pt x="3113658" y="0"/>
                </a:lnTo>
              </a:path>
            </a:pathLst>
          </a:custGeom>
          <a:ln w="9525">
            <a:solidFill>
              <a:srgbClr val="1F252C"/>
            </a:solidFill>
          </a:ln>
        </p:spPr>
        <p:txBody>
          <a:bodyPr wrap="square" lIns="0" tIns="0" rIns="0" bIns="0" rtlCol="0"/>
          <a:lstStyle/>
          <a:p/>
        </p:txBody>
      </p:sp>
      <p:sp>
        <p:nvSpPr>
          <p:cNvPr id="18" name="object 18" descr=""/>
          <p:cNvSpPr txBox="1"/>
          <p:nvPr/>
        </p:nvSpPr>
        <p:spPr>
          <a:xfrm>
            <a:off x="1074842" y="4670636"/>
            <a:ext cx="700193" cy="645160"/>
          </a:xfrm>
          <a:prstGeom prst="rect">
            <a:avLst/>
          </a:prstGeom>
        </p:spPr>
        <p:txBody>
          <a:bodyPr wrap="square" lIns="0" tIns="13335" rIns="0" bIns="0" rtlCol="0" vert="horz">
            <a:spAutoFit/>
          </a:bodyPr>
          <a:lstStyle/>
          <a:p>
            <a:pPr marL="12700">
              <a:lnSpc>
                <a:spcPct val="100000"/>
              </a:lnSpc>
              <a:spcBef>
                <a:spcPts val="105"/>
              </a:spcBef>
            </a:pPr>
            <a:r>
              <a:rPr dirty="0" sz="4000" spc="254" b="1">
                <a:solidFill>
                  <a:srgbClr val="1F252C"/>
                </a:solidFill>
                <a:latin typeface="Century Gothic"/>
                <a:cs typeface="Century Gothic"/>
              </a:rPr>
              <a:t>05</a:t>
            </a:r>
            <a:endParaRPr sz="4000">
              <a:latin typeface="Century Gothic"/>
              <a:cs typeface="Century Gothic"/>
            </a:endParaRPr>
          </a:p>
        </p:txBody>
      </p:sp>
      <p:sp>
        <p:nvSpPr>
          <p:cNvPr id="19" name="object 19" descr=""/>
          <p:cNvSpPr txBox="1"/>
          <p:nvPr/>
        </p:nvSpPr>
        <p:spPr>
          <a:xfrm>
            <a:off x="1083309" y="5457612"/>
            <a:ext cx="3240193" cy="355600"/>
          </a:xfrm>
          <a:prstGeom prst="rect">
            <a:avLst/>
          </a:prstGeom>
        </p:spPr>
        <p:txBody>
          <a:bodyPr wrap="square" lIns="0" tIns="16510" rIns="0" bIns="0" rtlCol="0" vert="horz">
            <a:spAutoFit/>
          </a:bodyPr>
          <a:lstStyle/>
          <a:p>
            <a:pPr marL="12700">
              <a:lnSpc>
                <a:spcPct val="100000"/>
              </a:lnSpc>
              <a:spcBef>
                <a:spcPts val="130"/>
              </a:spcBef>
            </a:pPr>
            <a:r>
              <a:rPr dirty="0" sz="2066" spc="90" b="1">
                <a:solidFill>
                  <a:srgbClr val="1F252C"/>
                </a:solidFill>
                <a:latin typeface="Century Gothic"/>
                <a:cs typeface="Century Gothic"/>
              </a:rPr>
              <a:t>Results</a:t>
            </a:r>
            <a:r>
              <a:rPr dirty="0" sz="2066" spc="-65" b="1">
                <a:solidFill>
                  <a:srgbClr val="1F252C"/>
                </a:solidFill>
                <a:latin typeface="Century Gothic"/>
                <a:cs typeface="Century Gothic"/>
              </a:rPr>
              <a:t> </a:t>
            </a:r>
            <a:r>
              <a:rPr dirty="0" sz="2066" spc="-20" b="1">
                <a:solidFill>
                  <a:srgbClr val="1F252C"/>
                </a:solidFill>
                <a:latin typeface="Century Gothic"/>
                <a:cs typeface="Century Gothic"/>
              </a:rPr>
              <a:t>and</a:t>
            </a:r>
            <a:r>
              <a:rPr dirty="0" sz="2066" spc="-45" b="1">
                <a:solidFill>
                  <a:srgbClr val="1F252C"/>
                </a:solidFill>
                <a:latin typeface="Century Gothic"/>
                <a:cs typeface="Century Gothic"/>
              </a:rPr>
              <a:t> </a:t>
            </a:r>
            <a:r>
              <a:rPr dirty="0" sz="2066" spc="-10" b="1">
                <a:solidFill>
                  <a:srgbClr val="1F252C"/>
                </a:solidFill>
                <a:latin typeface="Century Gothic"/>
                <a:cs typeface="Century Gothic"/>
              </a:rPr>
              <a:t>Conclusions</a:t>
            </a:r>
            <a:endParaRPr sz="2066">
              <a:latin typeface="Century Gothic"/>
              <a:cs typeface="Century Gothic"/>
            </a:endParaRPr>
          </a:p>
        </p:txBody>
      </p:sp>
      <p:sp>
        <p:nvSpPr>
          <p:cNvPr id="20" name="object 20" descr=""/>
          <p:cNvSpPr/>
          <p:nvPr/>
        </p:nvSpPr>
        <p:spPr>
          <a:xfrm>
            <a:off x="971549" y="5327649"/>
            <a:ext cx="4152053" cy="0"/>
          </a:xfrm>
          <a:custGeom>
            <a:avLst/>
            <a:gdLst/>
            <a:ahLst/>
            <a:cxnLst/>
            <a:rect l="l" t="t" r="r" b="b"/>
            <a:pathLst>
              <a:path w="3114040" h="0">
                <a:moveTo>
                  <a:pt x="0" y="0"/>
                </a:moveTo>
                <a:lnTo>
                  <a:pt x="3113722" y="0"/>
                </a:lnTo>
              </a:path>
            </a:pathLst>
          </a:custGeom>
          <a:ln w="9525">
            <a:solidFill>
              <a:srgbClr val="1F252C"/>
            </a:solidFill>
          </a:ln>
        </p:spPr>
        <p:txBody>
          <a:bodyPr wrap="square" lIns="0" tIns="0" rIns="0" bIns="0" rtlCol="0"/>
          <a:lstStyle/>
          <a:p/>
        </p:txBody>
      </p:sp>
      <p:sp>
        <p:nvSpPr>
          <p:cNvPr id="21" name="object 21" descr=""/>
          <p:cNvSpPr txBox="1"/>
          <p:nvPr/>
        </p:nvSpPr>
        <p:spPr>
          <a:xfrm>
            <a:off x="6808045" y="4670636"/>
            <a:ext cx="707813" cy="645160"/>
          </a:xfrm>
          <a:prstGeom prst="rect">
            <a:avLst/>
          </a:prstGeom>
        </p:spPr>
        <p:txBody>
          <a:bodyPr wrap="square" lIns="0" tIns="13335" rIns="0" bIns="0" rtlCol="0" vert="horz">
            <a:spAutoFit/>
          </a:bodyPr>
          <a:lstStyle/>
          <a:p>
            <a:pPr marL="12700">
              <a:lnSpc>
                <a:spcPct val="100000"/>
              </a:lnSpc>
              <a:spcBef>
                <a:spcPts val="105"/>
              </a:spcBef>
            </a:pPr>
            <a:r>
              <a:rPr dirty="0" sz="4000" spc="275" b="1">
                <a:solidFill>
                  <a:srgbClr val="1F252C"/>
                </a:solidFill>
                <a:latin typeface="Century Gothic"/>
                <a:cs typeface="Century Gothic"/>
              </a:rPr>
              <a:t>06</a:t>
            </a:r>
            <a:endParaRPr sz="4000">
              <a:latin typeface="Century Gothic"/>
              <a:cs typeface="Century Gothic"/>
            </a:endParaRPr>
          </a:p>
        </p:txBody>
      </p:sp>
      <p:sp>
        <p:nvSpPr>
          <p:cNvPr id="22" name="object 22" descr=""/>
          <p:cNvSpPr txBox="1"/>
          <p:nvPr/>
        </p:nvSpPr>
        <p:spPr>
          <a:xfrm>
            <a:off x="6816512" y="5457612"/>
            <a:ext cx="2257213" cy="355600"/>
          </a:xfrm>
          <a:prstGeom prst="rect">
            <a:avLst/>
          </a:prstGeom>
        </p:spPr>
        <p:txBody>
          <a:bodyPr wrap="square" lIns="0" tIns="16510" rIns="0" bIns="0" rtlCol="0" vert="horz">
            <a:spAutoFit/>
          </a:bodyPr>
          <a:lstStyle/>
          <a:p>
            <a:pPr marL="12700">
              <a:lnSpc>
                <a:spcPct val="100000"/>
              </a:lnSpc>
              <a:spcBef>
                <a:spcPts val="130"/>
              </a:spcBef>
            </a:pPr>
            <a:r>
              <a:rPr dirty="0" sz="2066" spc="85" b="1">
                <a:solidFill>
                  <a:srgbClr val="1F252C"/>
                </a:solidFill>
                <a:latin typeface="Century Gothic"/>
                <a:cs typeface="Century Gothic"/>
              </a:rPr>
              <a:t>Lessons</a:t>
            </a:r>
            <a:r>
              <a:rPr dirty="0" sz="2066" spc="-40" b="1">
                <a:solidFill>
                  <a:srgbClr val="1F252C"/>
                </a:solidFill>
                <a:latin typeface="Century Gothic"/>
                <a:cs typeface="Century Gothic"/>
              </a:rPr>
              <a:t> </a:t>
            </a:r>
            <a:r>
              <a:rPr dirty="0" sz="2066" spc="-10" b="1">
                <a:solidFill>
                  <a:srgbClr val="1F252C"/>
                </a:solidFill>
                <a:latin typeface="Century Gothic"/>
                <a:cs typeface="Century Gothic"/>
              </a:rPr>
              <a:t>Learned</a:t>
            </a:r>
            <a:endParaRPr sz="2066">
              <a:latin typeface="Century Gothic"/>
              <a:cs typeface="Century Gothic"/>
            </a:endParaRPr>
          </a:p>
        </p:txBody>
      </p:sp>
      <p:sp>
        <p:nvSpPr>
          <p:cNvPr id="23" name="object 23" descr=""/>
          <p:cNvSpPr/>
          <p:nvPr/>
        </p:nvSpPr>
        <p:spPr>
          <a:xfrm>
            <a:off x="6699334" y="5327649"/>
            <a:ext cx="4152053" cy="0"/>
          </a:xfrm>
          <a:custGeom>
            <a:avLst/>
            <a:gdLst/>
            <a:ahLst/>
            <a:cxnLst/>
            <a:rect l="l" t="t" r="r" b="b"/>
            <a:pathLst>
              <a:path w="3114040" h="0">
                <a:moveTo>
                  <a:pt x="0" y="0"/>
                </a:moveTo>
                <a:lnTo>
                  <a:pt x="3113658" y="0"/>
                </a:lnTo>
              </a:path>
            </a:pathLst>
          </a:custGeom>
          <a:ln w="9525">
            <a:solidFill>
              <a:srgbClr val="1F252C"/>
            </a:solidFill>
          </a:ln>
        </p:spPr>
        <p:txBody>
          <a:bodyPr wrap="square" lIns="0" tIns="0" rIns="0" bIns="0" rtlCol="0"/>
          <a:lstStyle/>
          <a:p/>
        </p:txBody>
      </p:sp>
      <p:sp>
        <p:nvSpPr>
          <p:cNvPr id="24" name="object 24" descr=""/>
          <p:cNvSpPr txBox="1"/>
          <p:nvPr/>
        </p:nvSpPr>
        <p:spPr>
          <a:xfrm>
            <a:off x="11635401" y="6220073"/>
            <a:ext cx="157480" cy="315805"/>
          </a:xfrm>
          <a:prstGeom prst="rect">
            <a:avLst/>
          </a:prstGeom>
        </p:spPr>
        <p:txBody>
          <a:bodyPr wrap="square" lIns="0" tIns="14604" rIns="0" bIns="0" rtlCol="0" vert="horz">
            <a:spAutoFit/>
          </a:bodyPr>
          <a:lstStyle/>
          <a:p>
            <a:pPr marL="12700">
              <a:lnSpc>
                <a:spcPct val="100000"/>
              </a:lnSpc>
              <a:spcBef>
                <a:spcPts val="114"/>
              </a:spcBef>
            </a:pPr>
            <a:r>
              <a:rPr dirty="0" sz="1666" spc="-50" b="1">
                <a:solidFill>
                  <a:srgbClr val="1F252C"/>
                </a:solidFill>
                <a:latin typeface="Century Gothic"/>
                <a:cs typeface="Century Gothic"/>
              </a:rPr>
              <a:t>2</a:t>
            </a:r>
            <a:endParaRPr sz="1666">
              <a:latin typeface="Century Gothic"/>
              <a:cs typeface="Century Gothic"/>
            </a:endParaRPr>
          </a:p>
        </p:txBody>
      </p:sp>
      <p:sp>
        <p:nvSpPr>
          <p:cNvPr id="25" name="object 25"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e0f6af3265644d09" cstate="print"/>
          <a:stretch>
            <a:fillRect/>
          </a:stretch>
        </p:blipFill>
        <p:spPr>
          <a:xfrm>
            <a:off x="952500" y="3670298"/>
            <a:ext cx="11239500" cy="3187698"/>
          </a:xfrm>
          <a:prstGeom prst="rect">
            <a:avLst/>
          </a:prstGeom>
        </p:spPr>
      </p:pic>
      <p:sp>
        <p:nvSpPr>
          <p:cNvPr id="3" name="object 3" descr=""/>
          <p:cNvSpPr/>
          <p:nvPr/>
        </p:nvSpPr>
        <p:spPr>
          <a:xfrm>
            <a:off x="6102434" y="717634"/>
            <a:ext cx="0" cy="2828713"/>
          </a:xfrm>
          <a:custGeom>
            <a:avLst/>
            <a:gdLst/>
            <a:ahLst/>
            <a:cxnLst/>
            <a:rect l="l" t="t" r="r" b="b"/>
            <a:pathLst>
              <a:path w="0" h="2121535">
                <a:moveTo>
                  <a:pt x="0" y="0"/>
                </a:moveTo>
                <a:lnTo>
                  <a:pt x="0" y="2121535"/>
                </a:lnTo>
              </a:path>
            </a:pathLst>
          </a:custGeom>
          <a:ln w="9525">
            <a:solidFill>
              <a:srgbClr val="1F252C"/>
            </a:solidFill>
          </a:ln>
        </p:spPr>
        <p:txBody>
          <a:bodyPr wrap="square" lIns="0" tIns="0" rIns="0" bIns="0" rtlCol="0"/>
          <a:lstStyle/>
          <a:p/>
        </p:txBody>
      </p:sp>
      <p:sp>
        <p:nvSpPr>
          <p:cNvPr id="4" name="object 4" descr=""/>
          <p:cNvSpPr txBox="1"/>
          <p:nvPr/>
        </p:nvSpPr>
        <p:spPr>
          <a:xfrm>
            <a:off x="1059602" y="468205"/>
            <a:ext cx="1112520" cy="1255606"/>
          </a:xfrm>
          <a:prstGeom prst="rect">
            <a:avLst/>
          </a:prstGeom>
        </p:spPr>
        <p:txBody>
          <a:bodyPr wrap="square" lIns="0" tIns="13970" rIns="0" bIns="0" rtlCol="0" vert="horz">
            <a:spAutoFit/>
          </a:bodyPr>
          <a:lstStyle/>
          <a:p>
            <a:pPr marL="12700">
              <a:lnSpc>
                <a:spcPct val="100000"/>
              </a:lnSpc>
              <a:spcBef>
                <a:spcPts val="110"/>
              </a:spcBef>
            </a:pPr>
            <a:r>
              <a:rPr dirty="0" sz="8000" spc="-160" b="1">
                <a:solidFill>
                  <a:srgbClr val="1F252C"/>
                </a:solidFill>
                <a:latin typeface="Century Gothic"/>
                <a:cs typeface="Century Gothic"/>
              </a:rPr>
              <a:t>01</a:t>
            </a:r>
            <a:endParaRPr sz="8000">
              <a:latin typeface="Century Gothic"/>
              <a:cs typeface="Century Gothic"/>
            </a:endParaRPr>
          </a:p>
        </p:txBody>
      </p:sp>
      <p:sp>
        <p:nvSpPr>
          <p:cNvPr id="5" name="object 5"/>
          <p:cNvSpPr txBox="1">
            <a:spLocks noGrp="1"/>
          </p:cNvSpPr>
          <p:nvPr>
            <p:ph type="title"/>
          </p:nvPr>
        </p:nvSpPr>
        <p:spPr>
          <a:xfrm>
            <a:off x="1059602" y="2188633"/>
            <a:ext cx="3113193" cy="645160"/>
          </a:xfrm>
          <a:prstGeom prst="rect"/>
        </p:spPr>
        <p:txBody>
          <a:bodyPr wrap="square" lIns="0" tIns="13335" rIns="0" bIns="0" rtlCol="0" vert="horz">
            <a:spAutoFit/>
          </a:bodyPr>
          <a:lstStyle/>
          <a:p>
            <a:pPr marL="12700">
              <a:lnSpc>
                <a:spcPct val="100000"/>
              </a:lnSpc>
              <a:spcBef>
                <a:spcPts val="105"/>
              </a:spcBef>
            </a:pPr>
            <a:r>
              <a:rPr dirty="0" sz="4000" spc="40"/>
              <a:t>Introduction</a:t>
            </a:r>
            <a:endParaRPr sz="4000"/>
          </a:p>
        </p:txBody>
      </p:sp>
      <p:sp>
        <p:nvSpPr>
          <p:cNvPr id="6" name="object 6" descr=""/>
          <p:cNvSpPr/>
          <p:nvPr/>
        </p:nvSpPr>
        <p:spPr>
          <a:xfrm>
            <a:off x="958849" y="3283034"/>
            <a:ext cx="4274820" cy="0"/>
          </a:xfrm>
          <a:custGeom>
            <a:avLst/>
            <a:gdLst/>
            <a:ahLst/>
            <a:cxnLst/>
            <a:rect l="l" t="t" r="r" b="b"/>
            <a:pathLst>
              <a:path w="3206115" h="0">
                <a:moveTo>
                  <a:pt x="0" y="0"/>
                </a:moveTo>
                <a:lnTo>
                  <a:pt x="3206051" y="0"/>
                </a:lnTo>
              </a:path>
            </a:pathLst>
          </a:custGeom>
          <a:ln w="9525">
            <a:solidFill>
              <a:srgbClr val="1F252C"/>
            </a:solidFill>
          </a:ln>
        </p:spPr>
        <p:txBody>
          <a:bodyPr wrap="square" lIns="0" tIns="0" rIns="0" bIns="0" rtlCol="0"/>
          <a:lstStyle/>
          <a:p/>
        </p:txBody>
      </p:sp>
      <p:sp>
        <p:nvSpPr>
          <p:cNvPr id="7" name="object 7" descr=""/>
          <p:cNvSpPr/>
          <p:nvPr/>
        </p:nvSpPr>
        <p:spPr>
          <a:xfrm>
            <a:off x="952500" y="1816100"/>
            <a:ext cx="4274820" cy="0"/>
          </a:xfrm>
          <a:custGeom>
            <a:avLst/>
            <a:gdLst/>
            <a:ahLst/>
            <a:cxnLst/>
            <a:rect l="l" t="t" r="r" b="b"/>
            <a:pathLst>
              <a:path w="3206115" h="0">
                <a:moveTo>
                  <a:pt x="0" y="0"/>
                </a:moveTo>
                <a:lnTo>
                  <a:pt x="3206115" y="0"/>
                </a:lnTo>
              </a:path>
            </a:pathLst>
          </a:custGeom>
          <a:ln w="19050">
            <a:solidFill>
              <a:srgbClr val="1F252C"/>
            </a:solidFill>
          </a:ln>
        </p:spPr>
        <p:txBody>
          <a:bodyPr wrap="square" lIns="0" tIns="0" rIns="0" bIns="0" rtlCol="0"/>
          <a:lstStyle/>
          <a:p/>
        </p:txBody>
      </p:sp>
      <p:sp>
        <p:nvSpPr>
          <p:cNvPr id="8" name="object 8" descr=""/>
          <p:cNvSpPr/>
          <p:nvPr/>
        </p:nvSpPr>
        <p:spPr>
          <a:xfrm>
            <a:off x="11703134" y="5861049"/>
            <a:ext cx="0" cy="292946"/>
          </a:xfrm>
          <a:custGeom>
            <a:avLst/>
            <a:gdLst/>
            <a:ahLst/>
            <a:cxnLst/>
            <a:rect l="l" t="t" r="r" b="b"/>
            <a:pathLst>
              <a:path w="0" h="219710">
                <a:moveTo>
                  <a:pt x="0" y="0"/>
                </a:moveTo>
                <a:lnTo>
                  <a:pt x="0" y="219303"/>
                </a:lnTo>
              </a:path>
            </a:pathLst>
          </a:custGeom>
          <a:ln w="9525">
            <a:solidFill>
              <a:srgbClr val="1F252C"/>
            </a:solidFill>
          </a:ln>
        </p:spPr>
        <p:txBody>
          <a:bodyPr wrap="square" lIns="0" tIns="0" rIns="0" bIns="0" rtlCol="0"/>
          <a:lstStyle/>
          <a:p/>
        </p:txBody>
      </p:sp>
      <p:sp>
        <p:nvSpPr>
          <p:cNvPr id="9" name="object 9" descr=""/>
          <p:cNvSpPr txBox="1"/>
          <p:nvPr/>
        </p:nvSpPr>
        <p:spPr>
          <a:xfrm>
            <a:off x="11626934" y="6220073"/>
            <a:ext cx="172718" cy="315805"/>
          </a:xfrm>
          <a:prstGeom prst="rect">
            <a:avLst/>
          </a:prstGeom>
        </p:spPr>
        <p:txBody>
          <a:bodyPr wrap="square" lIns="0" tIns="14604" rIns="0" bIns="0" rtlCol="0" vert="horz">
            <a:spAutoFit/>
          </a:bodyPr>
          <a:lstStyle/>
          <a:p>
            <a:pPr marL="12700">
              <a:lnSpc>
                <a:spcPct val="100000"/>
              </a:lnSpc>
              <a:spcBef>
                <a:spcPts val="114"/>
              </a:spcBef>
            </a:pPr>
            <a:r>
              <a:rPr dirty="0" sz="1666" spc="60" b="1">
                <a:solidFill>
                  <a:srgbClr val="1F252C"/>
                </a:solidFill>
                <a:latin typeface="Century Gothic"/>
                <a:cs typeface="Century Gothic"/>
              </a:rPr>
              <a:t>4</a:t>
            </a:r>
            <a:endParaRPr sz="1666">
              <a:latin typeface="Century Gothic"/>
              <a:cs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31336ca808cb4ba7" cstate="print"/>
          <a:stretch>
            <a:fillRect/>
          </a:stretch>
        </p:blipFill>
        <p:spPr>
          <a:xfrm>
            <a:off x="5664200" y="1511300"/>
            <a:ext cx="6159500" cy="4597400"/>
          </a:xfrm>
          <a:prstGeom prst="rect">
            <a:avLst/>
          </a:prstGeom>
        </p:spPr>
      </p:pic>
      <p:sp>
        <p:nvSpPr>
          <p:cNvPr id="3" name="object 3"/>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a:t>NYU</a:t>
            </a:r>
            <a:r>
              <a:rPr dirty="0" sz="4000" spc="-65"/>
              <a:t> </a:t>
            </a:r>
            <a:r>
              <a:rPr dirty="0" sz="4000" spc="-70"/>
              <a:t>Langone</a:t>
            </a:r>
            <a:r>
              <a:rPr dirty="0" sz="4000" spc="-40"/>
              <a:t> </a:t>
            </a:r>
            <a:r>
              <a:rPr dirty="0" sz="4000"/>
              <a:t>Health</a:t>
            </a:r>
            <a:r>
              <a:rPr dirty="0" sz="4000" spc="-75"/>
              <a:t> </a:t>
            </a:r>
            <a:r>
              <a:rPr dirty="0" sz="4000" spc="90"/>
              <a:t>Footprint</a:t>
            </a:r>
            <a:endParaRPr sz="4000"/>
          </a:p>
        </p:txBody>
      </p:sp>
      <p:sp>
        <p:nvSpPr>
          <p:cNvPr id="4" name="object 4"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pic>
        <p:nvPicPr>
          <p:cNvPr id="5" name="object 5" descr=""/>
          <p:cNvPicPr/>
          <p:nvPr/>
        </p:nvPicPr>
        <p:blipFill>
          <a:blip r:embed="R7c3b9e01172f464e" cstate="print"/>
          <a:stretch>
            <a:fillRect/>
          </a:stretch>
        </p:blipFill>
        <p:spPr>
          <a:xfrm>
            <a:off x="150957" y="6266301"/>
            <a:ext cx="1056982" cy="446793"/>
          </a:xfrm>
          <a:prstGeom prst="rect">
            <a:avLst/>
          </a:prstGeom>
        </p:spPr>
      </p:pic>
      <p:sp>
        <p:nvSpPr>
          <p:cNvPr id="6" name="object 6" descr=""/>
          <p:cNvSpPr/>
          <p:nvPr/>
        </p:nvSpPr>
        <p:spPr>
          <a:xfrm>
            <a:off x="330200" y="1511300"/>
            <a:ext cx="5245100" cy="4559300"/>
          </a:xfrm>
          <a:custGeom>
            <a:avLst/>
            <a:gdLst/>
            <a:ahLst/>
            <a:cxnLst/>
            <a:rect l="l" t="t" r="r" b="b"/>
            <a:pathLst>
              <a:path w="3933825" h="3419475">
                <a:moveTo>
                  <a:pt x="3363849" y="0"/>
                </a:moveTo>
                <a:lnTo>
                  <a:pt x="569925" y="0"/>
                </a:lnTo>
                <a:lnTo>
                  <a:pt x="520750" y="2091"/>
                </a:lnTo>
                <a:lnTo>
                  <a:pt x="472737" y="8253"/>
                </a:lnTo>
                <a:lnTo>
                  <a:pt x="426056" y="18313"/>
                </a:lnTo>
                <a:lnTo>
                  <a:pt x="380879" y="32101"/>
                </a:lnTo>
                <a:lnTo>
                  <a:pt x="337377" y="49445"/>
                </a:lnTo>
                <a:lnTo>
                  <a:pt x="295720" y="70175"/>
                </a:lnTo>
                <a:lnTo>
                  <a:pt x="256081" y="94120"/>
                </a:lnTo>
                <a:lnTo>
                  <a:pt x="218629" y="121109"/>
                </a:lnTo>
                <a:lnTo>
                  <a:pt x="183536" y="150970"/>
                </a:lnTo>
                <a:lnTo>
                  <a:pt x="150974" y="183534"/>
                </a:lnTo>
                <a:lnTo>
                  <a:pt x="121113" y="218628"/>
                </a:lnTo>
                <a:lnTo>
                  <a:pt x="94124" y="256082"/>
                </a:lnTo>
                <a:lnTo>
                  <a:pt x="70179" y="295725"/>
                </a:lnTo>
                <a:lnTo>
                  <a:pt x="49448" y="337386"/>
                </a:lnTo>
                <a:lnTo>
                  <a:pt x="32103" y="380894"/>
                </a:lnTo>
                <a:lnTo>
                  <a:pt x="18314" y="426078"/>
                </a:lnTo>
                <a:lnTo>
                  <a:pt x="8253" y="472767"/>
                </a:lnTo>
                <a:lnTo>
                  <a:pt x="2091" y="520790"/>
                </a:lnTo>
                <a:lnTo>
                  <a:pt x="0" y="569976"/>
                </a:lnTo>
                <a:lnTo>
                  <a:pt x="0" y="2849549"/>
                </a:lnTo>
                <a:lnTo>
                  <a:pt x="2091" y="2898724"/>
                </a:lnTo>
                <a:lnTo>
                  <a:pt x="8253" y="2946737"/>
                </a:lnTo>
                <a:lnTo>
                  <a:pt x="18314" y="2993418"/>
                </a:lnTo>
                <a:lnTo>
                  <a:pt x="32103" y="3038595"/>
                </a:lnTo>
                <a:lnTo>
                  <a:pt x="49448" y="3082097"/>
                </a:lnTo>
                <a:lnTo>
                  <a:pt x="70179" y="3123754"/>
                </a:lnTo>
                <a:lnTo>
                  <a:pt x="94124" y="3163393"/>
                </a:lnTo>
                <a:lnTo>
                  <a:pt x="121113" y="3200845"/>
                </a:lnTo>
                <a:lnTo>
                  <a:pt x="150974" y="3235938"/>
                </a:lnTo>
                <a:lnTo>
                  <a:pt x="183536" y="3268500"/>
                </a:lnTo>
                <a:lnTo>
                  <a:pt x="218629" y="3298361"/>
                </a:lnTo>
                <a:lnTo>
                  <a:pt x="256081" y="3325350"/>
                </a:lnTo>
                <a:lnTo>
                  <a:pt x="295720" y="3349295"/>
                </a:lnTo>
                <a:lnTo>
                  <a:pt x="337377" y="3370026"/>
                </a:lnTo>
                <a:lnTo>
                  <a:pt x="380879" y="3387371"/>
                </a:lnTo>
                <a:lnTo>
                  <a:pt x="426056" y="3401160"/>
                </a:lnTo>
                <a:lnTo>
                  <a:pt x="472737" y="3411221"/>
                </a:lnTo>
                <a:lnTo>
                  <a:pt x="520750" y="3417383"/>
                </a:lnTo>
                <a:lnTo>
                  <a:pt x="569925" y="3419475"/>
                </a:lnTo>
                <a:lnTo>
                  <a:pt x="3363849" y="3419475"/>
                </a:lnTo>
                <a:lnTo>
                  <a:pt x="3413034" y="3417383"/>
                </a:lnTo>
                <a:lnTo>
                  <a:pt x="3461057" y="3411221"/>
                </a:lnTo>
                <a:lnTo>
                  <a:pt x="3507746" y="3401160"/>
                </a:lnTo>
                <a:lnTo>
                  <a:pt x="3552930" y="3387371"/>
                </a:lnTo>
                <a:lnTo>
                  <a:pt x="3596438" y="3370026"/>
                </a:lnTo>
                <a:lnTo>
                  <a:pt x="3638099" y="3349295"/>
                </a:lnTo>
                <a:lnTo>
                  <a:pt x="3677742" y="3325350"/>
                </a:lnTo>
                <a:lnTo>
                  <a:pt x="3715196" y="3298361"/>
                </a:lnTo>
                <a:lnTo>
                  <a:pt x="3750290" y="3268500"/>
                </a:lnTo>
                <a:lnTo>
                  <a:pt x="3782854" y="3235938"/>
                </a:lnTo>
                <a:lnTo>
                  <a:pt x="3812715" y="3200845"/>
                </a:lnTo>
                <a:lnTo>
                  <a:pt x="3839704" y="3163393"/>
                </a:lnTo>
                <a:lnTo>
                  <a:pt x="3863649" y="3123754"/>
                </a:lnTo>
                <a:lnTo>
                  <a:pt x="3884379" y="3082097"/>
                </a:lnTo>
                <a:lnTo>
                  <a:pt x="3901723" y="3038595"/>
                </a:lnTo>
                <a:lnTo>
                  <a:pt x="3915511" y="2993418"/>
                </a:lnTo>
                <a:lnTo>
                  <a:pt x="3925571" y="2946737"/>
                </a:lnTo>
                <a:lnTo>
                  <a:pt x="3931733" y="2898724"/>
                </a:lnTo>
                <a:lnTo>
                  <a:pt x="3933825" y="2849549"/>
                </a:lnTo>
                <a:lnTo>
                  <a:pt x="3933825" y="569976"/>
                </a:lnTo>
                <a:lnTo>
                  <a:pt x="3931733" y="520790"/>
                </a:lnTo>
                <a:lnTo>
                  <a:pt x="3925571" y="472767"/>
                </a:lnTo>
                <a:lnTo>
                  <a:pt x="3915511" y="426078"/>
                </a:lnTo>
                <a:lnTo>
                  <a:pt x="3901723" y="380894"/>
                </a:lnTo>
                <a:lnTo>
                  <a:pt x="3884379" y="337386"/>
                </a:lnTo>
                <a:lnTo>
                  <a:pt x="3863649" y="295725"/>
                </a:lnTo>
                <a:lnTo>
                  <a:pt x="3839704" y="256082"/>
                </a:lnTo>
                <a:lnTo>
                  <a:pt x="3812715" y="218628"/>
                </a:lnTo>
                <a:lnTo>
                  <a:pt x="3782854" y="183534"/>
                </a:lnTo>
                <a:lnTo>
                  <a:pt x="3750290" y="150970"/>
                </a:lnTo>
                <a:lnTo>
                  <a:pt x="3715196" y="121109"/>
                </a:lnTo>
                <a:lnTo>
                  <a:pt x="3677742" y="94120"/>
                </a:lnTo>
                <a:lnTo>
                  <a:pt x="3638099" y="70175"/>
                </a:lnTo>
                <a:lnTo>
                  <a:pt x="3596438" y="49445"/>
                </a:lnTo>
                <a:lnTo>
                  <a:pt x="3552930" y="32101"/>
                </a:lnTo>
                <a:lnTo>
                  <a:pt x="3507746" y="18313"/>
                </a:lnTo>
                <a:lnTo>
                  <a:pt x="3461057" y="8253"/>
                </a:lnTo>
                <a:lnTo>
                  <a:pt x="3413034" y="2091"/>
                </a:lnTo>
                <a:lnTo>
                  <a:pt x="3363849" y="0"/>
                </a:lnTo>
                <a:close/>
              </a:path>
            </a:pathLst>
          </a:custGeom>
          <a:solidFill>
            <a:srgbClr val="D9D9D9">
              <a:alpha val="90194"/>
            </a:srgbClr>
          </a:solidFill>
        </p:spPr>
        <p:txBody>
          <a:bodyPr wrap="square" lIns="0" tIns="0" rIns="0" bIns="0" rtlCol="0"/>
          <a:lstStyle/>
          <a:p/>
        </p:txBody>
      </p:sp>
      <p:sp>
        <p:nvSpPr>
          <p:cNvPr id="7" name="object 7" descr=""/>
          <p:cNvSpPr txBox="1"/>
          <p:nvPr/>
        </p:nvSpPr>
        <p:spPr>
          <a:xfrm>
            <a:off x="2213185" y="1767416"/>
            <a:ext cx="2894753" cy="4012353"/>
          </a:xfrm>
          <a:prstGeom prst="rect">
            <a:avLst/>
          </a:prstGeom>
        </p:spPr>
        <p:txBody>
          <a:bodyPr wrap="square" lIns="0" tIns="12700" rIns="0" bIns="0" rtlCol="0" vert="horz">
            <a:spAutoFit/>
          </a:bodyPr>
          <a:lstStyle/>
          <a:p>
            <a:pPr marL="38100">
              <a:lnSpc>
                <a:spcPct val="100000"/>
              </a:lnSpc>
              <a:spcBef>
                <a:spcPts val="100"/>
              </a:spcBef>
            </a:pPr>
            <a:r>
              <a:rPr dirty="0" sz="2400" spc="170">
                <a:latin typeface="Arial Narrow"/>
                <a:cs typeface="Arial Narrow"/>
              </a:rPr>
              <a:t>4</a:t>
            </a:r>
            <a:r>
              <a:rPr dirty="0" sz="2400" spc="-190">
                <a:latin typeface="Arial Narrow"/>
                <a:cs typeface="Arial Narrow"/>
              </a:rPr>
              <a:t> </a:t>
            </a:r>
            <a:r>
              <a:rPr dirty="0" sz="2400" spc="-10">
                <a:latin typeface="Arial Narrow"/>
                <a:cs typeface="Arial Narrow"/>
              </a:rPr>
              <a:t>Hospitals</a:t>
            </a:r>
            <a:endParaRPr sz="2400">
              <a:latin typeface="Arial Narrow"/>
              <a:cs typeface="Arial Narrow"/>
            </a:endParaRPr>
          </a:p>
          <a:p>
            <a:pPr marL="43815" marR="97155">
              <a:lnSpc>
                <a:spcPts val="4120"/>
              </a:lnSpc>
              <a:spcBef>
                <a:spcPts val="165"/>
              </a:spcBef>
            </a:pPr>
            <a:r>
              <a:rPr dirty="0" sz="2400" spc="75">
                <a:latin typeface="Arial Narrow"/>
                <a:cs typeface="Arial Narrow"/>
              </a:rPr>
              <a:t>350</a:t>
            </a:r>
            <a:r>
              <a:rPr dirty="0" sz="2400" spc="-95">
                <a:latin typeface="Arial Narrow"/>
                <a:cs typeface="Arial Narrow"/>
              </a:rPr>
              <a:t> </a:t>
            </a:r>
            <a:r>
              <a:rPr dirty="0" sz="2400">
                <a:latin typeface="Arial Narrow"/>
                <a:cs typeface="Arial Narrow"/>
              </a:rPr>
              <a:t>Ambulatory</a:t>
            </a:r>
            <a:r>
              <a:rPr dirty="0" sz="2400" spc="-45">
                <a:latin typeface="Arial Narrow"/>
                <a:cs typeface="Arial Narrow"/>
              </a:rPr>
              <a:t> </a:t>
            </a:r>
            <a:r>
              <a:rPr dirty="0" sz="2400" spc="-10">
                <a:latin typeface="Arial Narrow"/>
                <a:cs typeface="Arial Narrow"/>
              </a:rPr>
              <a:t>Offsites </a:t>
            </a:r>
            <a:r>
              <a:rPr dirty="0" sz="2400" spc="170">
                <a:latin typeface="Arial Narrow"/>
                <a:cs typeface="Arial Narrow"/>
              </a:rPr>
              <a:t>2</a:t>
            </a:r>
            <a:r>
              <a:rPr dirty="0" sz="2400" spc="-135">
                <a:latin typeface="Arial Narrow"/>
                <a:cs typeface="Arial Narrow"/>
              </a:rPr>
              <a:t> </a:t>
            </a:r>
            <a:r>
              <a:rPr dirty="0" sz="2400">
                <a:latin typeface="Arial Narrow"/>
                <a:cs typeface="Arial Narrow"/>
              </a:rPr>
              <a:t>Schools</a:t>
            </a:r>
            <a:r>
              <a:rPr dirty="0" sz="2400" spc="-160">
                <a:latin typeface="Arial Narrow"/>
                <a:cs typeface="Arial Narrow"/>
              </a:rPr>
              <a:t> </a:t>
            </a:r>
            <a:r>
              <a:rPr dirty="0" sz="2400">
                <a:latin typeface="Arial Narrow"/>
                <a:cs typeface="Arial Narrow"/>
              </a:rPr>
              <a:t>of</a:t>
            </a:r>
            <a:r>
              <a:rPr dirty="0" sz="2400" spc="-145">
                <a:latin typeface="Arial Narrow"/>
                <a:cs typeface="Arial Narrow"/>
              </a:rPr>
              <a:t> </a:t>
            </a:r>
            <a:r>
              <a:rPr dirty="0" sz="2400" spc="-10">
                <a:latin typeface="Arial Narrow"/>
                <a:cs typeface="Arial Narrow"/>
              </a:rPr>
              <a:t>Medicine</a:t>
            </a:r>
            <a:endParaRPr sz="2400">
              <a:latin typeface="Arial Narrow"/>
              <a:cs typeface="Arial Narrow"/>
            </a:endParaRPr>
          </a:p>
          <a:p>
            <a:pPr marL="12700" marR="5080" indent="31115">
              <a:lnSpc>
                <a:spcPts val="4420"/>
              </a:lnSpc>
              <a:spcBef>
                <a:spcPts val="125"/>
              </a:spcBef>
            </a:pPr>
            <a:r>
              <a:rPr dirty="0" sz="2400" spc="65">
                <a:latin typeface="Arial Narrow"/>
                <a:cs typeface="Arial Narrow"/>
              </a:rPr>
              <a:t>300+</a:t>
            </a:r>
            <a:r>
              <a:rPr dirty="0" sz="2400" spc="-145">
                <a:latin typeface="Arial Narrow"/>
                <a:cs typeface="Arial Narrow"/>
              </a:rPr>
              <a:t> </a:t>
            </a:r>
            <a:r>
              <a:rPr dirty="0" sz="2400">
                <a:latin typeface="Arial Narrow"/>
                <a:cs typeface="Arial Narrow"/>
              </a:rPr>
              <a:t>Research</a:t>
            </a:r>
            <a:r>
              <a:rPr dirty="0" sz="2400" spc="-140">
                <a:latin typeface="Arial Narrow"/>
                <a:cs typeface="Arial Narrow"/>
              </a:rPr>
              <a:t> </a:t>
            </a:r>
            <a:r>
              <a:rPr dirty="0" sz="2400" spc="-20">
                <a:latin typeface="Arial Narrow"/>
                <a:cs typeface="Arial Narrow"/>
              </a:rPr>
              <a:t>Labs </a:t>
            </a:r>
            <a:r>
              <a:rPr dirty="0" sz="2400">
                <a:latin typeface="Arial Narrow"/>
                <a:cs typeface="Arial Narrow"/>
              </a:rPr>
              <a:t>45,000+</a:t>
            </a:r>
            <a:r>
              <a:rPr dirty="0" sz="2400" spc="-50">
                <a:latin typeface="Arial Narrow"/>
                <a:cs typeface="Arial Narrow"/>
              </a:rPr>
              <a:t> </a:t>
            </a:r>
            <a:r>
              <a:rPr dirty="0" sz="2400" spc="-20">
                <a:latin typeface="Arial Narrow"/>
                <a:cs typeface="Arial Narrow"/>
              </a:rPr>
              <a:t>Staff</a:t>
            </a:r>
            <a:r>
              <a:rPr dirty="0" sz="2400" spc="-95">
                <a:latin typeface="Arial Narrow"/>
                <a:cs typeface="Arial Narrow"/>
              </a:rPr>
              <a:t> </a:t>
            </a:r>
            <a:r>
              <a:rPr dirty="0" sz="2400" spc="50">
                <a:latin typeface="Arial Narrow"/>
                <a:cs typeface="Arial Narrow"/>
              </a:rPr>
              <a:t>and</a:t>
            </a:r>
            <a:r>
              <a:rPr dirty="0" sz="2400" spc="-5">
                <a:latin typeface="Arial Narrow"/>
                <a:cs typeface="Arial Narrow"/>
              </a:rPr>
              <a:t> </a:t>
            </a:r>
            <a:r>
              <a:rPr dirty="0" sz="2400" spc="-10">
                <a:latin typeface="Arial Narrow"/>
                <a:cs typeface="Arial Narrow"/>
              </a:rPr>
              <a:t>Faculty</a:t>
            </a:r>
            <a:endParaRPr sz="2400">
              <a:latin typeface="Arial Narrow"/>
              <a:cs typeface="Arial Narrow"/>
            </a:endParaRPr>
          </a:p>
          <a:p>
            <a:pPr marL="22860">
              <a:lnSpc>
                <a:spcPct val="100000"/>
              </a:lnSpc>
              <a:spcBef>
                <a:spcPts val="1800"/>
              </a:spcBef>
            </a:pPr>
            <a:r>
              <a:rPr dirty="0" sz="2400" spc="120">
                <a:latin typeface="Arial Narrow"/>
                <a:cs typeface="Arial Narrow"/>
              </a:rPr>
              <a:t>21</a:t>
            </a:r>
            <a:r>
              <a:rPr dirty="0" sz="2400" spc="-155">
                <a:latin typeface="Arial Narrow"/>
                <a:cs typeface="Arial Narrow"/>
              </a:rPr>
              <a:t> </a:t>
            </a:r>
            <a:r>
              <a:rPr dirty="0" sz="2400">
                <a:latin typeface="Arial Narrow"/>
                <a:cs typeface="Arial Narrow"/>
              </a:rPr>
              <a:t>EM+ER</a:t>
            </a:r>
            <a:r>
              <a:rPr dirty="0" sz="2400" spc="-140">
                <a:latin typeface="Arial Narrow"/>
                <a:cs typeface="Arial Narrow"/>
              </a:rPr>
              <a:t> </a:t>
            </a:r>
            <a:r>
              <a:rPr dirty="0" sz="2400" spc="-20">
                <a:latin typeface="Arial Narrow"/>
                <a:cs typeface="Arial Narrow"/>
              </a:rPr>
              <a:t>Staff</a:t>
            </a:r>
            <a:endParaRPr sz="2400">
              <a:latin typeface="Arial Narrow"/>
              <a:cs typeface="Arial Narrow"/>
            </a:endParaRPr>
          </a:p>
        </p:txBody>
      </p:sp>
      <p:grpSp>
        <p:nvGrpSpPr>
          <p:cNvPr id="8" name="object 8" descr=""/>
          <p:cNvGrpSpPr/>
          <p:nvPr/>
        </p:nvGrpSpPr>
        <p:grpSpPr>
          <a:xfrm>
            <a:off x="774700" y="1676400"/>
            <a:ext cx="914400" cy="4191000"/>
            <a:chOff x="774700" y="1676400"/>
            <a:chExt cx="914400" cy="4191000"/>
          </a:xfrm>
        </p:grpSpPr>
        <p:pic>
          <p:nvPicPr>
            <p:cNvPr id="9" name="object 9" descr=""/>
            <p:cNvPicPr/>
            <p:nvPr/>
          </p:nvPicPr>
          <p:blipFill>
            <a:blip r:embed="Rd5adb4f14caf4897" cstate="print"/>
            <a:stretch>
              <a:fillRect/>
            </a:stretch>
          </p:blipFill>
          <p:spPr>
            <a:xfrm>
              <a:off x="914400" y="1676400"/>
              <a:ext cx="635000" cy="546100"/>
            </a:xfrm>
            <a:prstGeom prst="rect">
              <a:avLst/>
            </a:prstGeom>
          </p:spPr>
        </p:pic>
        <p:pic>
          <p:nvPicPr>
            <p:cNvPr id="10" name="object 10" descr=""/>
            <p:cNvPicPr/>
            <p:nvPr/>
          </p:nvPicPr>
          <p:blipFill>
            <a:blip r:embed="R683689670d8842a4" cstate="print"/>
            <a:stretch>
              <a:fillRect/>
            </a:stretch>
          </p:blipFill>
          <p:spPr>
            <a:xfrm>
              <a:off x="800100" y="2222500"/>
              <a:ext cx="850900" cy="635000"/>
            </a:xfrm>
            <a:prstGeom prst="rect">
              <a:avLst/>
            </a:prstGeom>
          </p:spPr>
        </p:pic>
        <p:pic>
          <p:nvPicPr>
            <p:cNvPr id="11" name="object 11" descr=""/>
            <p:cNvPicPr/>
            <p:nvPr/>
          </p:nvPicPr>
          <p:blipFill>
            <a:blip r:embed="R1224fa5641284a70" cstate="print"/>
            <a:stretch>
              <a:fillRect/>
            </a:stretch>
          </p:blipFill>
          <p:spPr>
            <a:xfrm>
              <a:off x="812800" y="2997200"/>
              <a:ext cx="825500" cy="685800"/>
            </a:xfrm>
            <a:prstGeom prst="rect">
              <a:avLst/>
            </a:prstGeom>
          </p:spPr>
        </p:pic>
        <p:pic>
          <p:nvPicPr>
            <p:cNvPr id="12" name="object 12" descr=""/>
            <p:cNvPicPr/>
            <p:nvPr/>
          </p:nvPicPr>
          <p:blipFill>
            <a:blip r:embed="R4f5f13ed033143c1" cstate="print"/>
            <a:stretch>
              <a:fillRect/>
            </a:stretch>
          </p:blipFill>
          <p:spPr>
            <a:xfrm>
              <a:off x="914400" y="3835400"/>
              <a:ext cx="647700" cy="546100"/>
            </a:xfrm>
            <a:prstGeom prst="rect">
              <a:avLst/>
            </a:prstGeom>
          </p:spPr>
        </p:pic>
        <p:pic>
          <p:nvPicPr>
            <p:cNvPr id="13" name="object 13" descr=""/>
            <p:cNvPicPr/>
            <p:nvPr/>
          </p:nvPicPr>
          <p:blipFill>
            <a:blip r:embed="R9dfb5783e60e495d" cstate="print"/>
            <a:stretch>
              <a:fillRect/>
            </a:stretch>
          </p:blipFill>
          <p:spPr>
            <a:xfrm>
              <a:off x="812800" y="4521200"/>
              <a:ext cx="825500" cy="660400"/>
            </a:xfrm>
            <a:prstGeom prst="rect">
              <a:avLst/>
            </a:prstGeom>
          </p:spPr>
        </p:pic>
        <p:pic>
          <p:nvPicPr>
            <p:cNvPr id="14" name="object 14" descr=""/>
            <p:cNvPicPr/>
            <p:nvPr/>
          </p:nvPicPr>
          <p:blipFill>
            <a:blip r:embed="R90fcae2b9dda4116" cstate="print"/>
            <a:stretch>
              <a:fillRect/>
            </a:stretch>
          </p:blipFill>
          <p:spPr>
            <a:xfrm>
              <a:off x="774700" y="5181600"/>
              <a:ext cx="914400" cy="685800"/>
            </a:xfrm>
            <a:prstGeom prst="rect">
              <a:avLst/>
            </a:prstGeom>
          </p:spPr>
        </p:pic>
      </p:grpSp>
      <p:sp>
        <p:nvSpPr>
          <p:cNvPr id="15" name="object 15" descr=""/>
          <p:cNvSpPr txBox="1"/>
          <p:nvPr/>
        </p:nvSpPr>
        <p:spPr>
          <a:xfrm>
            <a:off x="11638618" y="6220073"/>
            <a:ext cx="149860" cy="315805"/>
          </a:xfrm>
          <a:prstGeom prst="rect">
            <a:avLst/>
          </a:prstGeom>
        </p:spPr>
        <p:txBody>
          <a:bodyPr wrap="square" lIns="0" tIns="14604" rIns="0" bIns="0" rtlCol="0" vert="horz">
            <a:spAutoFit/>
          </a:bodyPr>
          <a:lstStyle/>
          <a:p>
            <a:pPr marL="12700">
              <a:lnSpc>
                <a:spcPct val="100000"/>
              </a:lnSpc>
              <a:spcBef>
                <a:spcPts val="114"/>
              </a:spcBef>
            </a:pPr>
            <a:r>
              <a:rPr dirty="0" sz="1666" spc="-50" b="1">
                <a:solidFill>
                  <a:srgbClr val="1F252C"/>
                </a:solidFill>
                <a:latin typeface="Century Gothic"/>
                <a:cs typeface="Century Gothic"/>
              </a:rPr>
              <a:t>7</a:t>
            </a:r>
            <a:endParaRPr sz="1666">
              <a:latin typeface="Century Gothic"/>
              <a:cs typeface="Century Gothic"/>
            </a:endParaRPr>
          </a:p>
        </p:txBody>
      </p:sp>
      <p:sp>
        <p:nvSpPr>
          <p:cNvPr id="16" name="object 16"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p:nvPr/>
        </p:nvSpPr>
        <p:spPr>
          <a:xfrm>
            <a:off x="11703134" y="5861049"/>
            <a:ext cx="0" cy="292946"/>
          </a:xfrm>
          <a:custGeom>
            <a:avLst/>
            <a:gdLst/>
            <a:ahLst/>
            <a:cxnLst/>
            <a:rect l="l" t="t" r="r" b="b"/>
            <a:pathLst>
              <a:path w="0" h="219710">
                <a:moveTo>
                  <a:pt x="0" y="0"/>
                </a:moveTo>
                <a:lnTo>
                  <a:pt x="0" y="219303"/>
                </a:lnTo>
              </a:path>
            </a:pathLst>
          </a:custGeom>
          <a:ln w="9525">
            <a:solidFill>
              <a:srgbClr val="1F252C"/>
            </a:solidFill>
          </a:ln>
        </p:spPr>
        <p:txBody>
          <a:bodyPr wrap="square" lIns="0" tIns="0" rIns="0" bIns="0" rtlCol="0"/>
          <a:lstStyle/>
          <a:p/>
        </p:txBody>
      </p:sp>
      <p:pic>
        <p:nvPicPr>
          <p:cNvPr id="3" name="object 3" descr=""/>
          <p:cNvPicPr/>
          <p:nvPr/>
        </p:nvPicPr>
        <p:blipFill>
          <a:blip r:embed="Rbc5adaf0208141f2" cstate="print"/>
          <a:stretch>
            <a:fillRect/>
          </a:stretch>
        </p:blipFill>
        <p:spPr>
          <a:xfrm>
            <a:off x="150957" y="6266301"/>
            <a:ext cx="1056982" cy="446793"/>
          </a:xfrm>
          <a:prstGeom prst="rect">
            <a:avLst/>
          </a:prstGeom>
        </p:spPr>
      </p:pic>
      <p:pic>
        <p:nvPicPr>
          <p:cNvPr id="4" name="object 4" descr=""/>
          <p:cNvPicPr/>
          <p:nvPr/>
        </p:nvPicPr>
        <p:blipFill>
          <a:blip r:embed="Raf0536c57c514138" cstate="print"/>
          <a:stretch>
            <a:fillRect/>
          </a:stretch>
        </p:blipFill>
        <p:spPr>
          <a:xfrm>
            <a:off x="1333500" y="0"/>
            <a:ext cx="9690100" cy="6857998"/>
          </a:xfrm>
          <a:prstGeom prst="rect">
            <a:avLst/>
          </a:prstGeom>
        </p:spPr>
      </p:pic>
      <p:sp>
        <p:nvSpPr>
          <p:cNvPr id="5" name="object 5" descr=""/>
          <p:cNvSpPr txBox="1"/>
          <p:nvPr/>
        </p:nvSpPr>
        <p:spPr>
          <a:xfrm>
            <a:off x="11628966" y="6220073"/>
            <a:ext cx="170180" cy="315805"/>
          </a:xfrm>
          <a:prstGeom prst="rect">
            <a:avLst/>
          </a:prstGeom>
        </p:spPr>
        <p:txBody>
          <a:bodyPr wrap="square" lIns="0" tIns="14604" rIns="0" bIns="0" rtlCol="0" vert="horz">
            <a:spAutoFit/>
          </a:bodyPr>
          <a:lstStyle/>
          <a:p>
            <a:pPr marL="12700">
              <a:lnSpc>
                <a:spcPct val="100000"/>
              </a:lnSpc>
              <a:spcBef>
                <a:spcPts val="114"/>
              </a:spcBef>
            </a:pPr>
            <a:r>
              <a:rPr dirty="0" sz="1666" spc="45" b="1">
                <a:solidFill>
                  <a:srgbClr val="1F252C"/>
                </a:solidFill>
                <a:latin typeface="Century Gothic"/>
                <a:cs typeface="Century Gothic"/>
              </a:rPr>
              <a:t>8</a:t>
            </a:r>
            <a:endParaRPr sz="1666">
              <a:latin typeface="Century Gothic"/>
              <a:cs typeface="Century Gothic"/>
            </a:endParaRPr>
          </a:p>
        </p:txBody>
      </p:sp>
      <p:sp>
        <p:nvSpPr>
          <p:cNvPr id="6" name="object 6" descr=""/>
          <p:cNvSpPr txBox="1"/>
          <p:nvPr/>
        </p:nvSpPr>
        <p:spPr>
          <a:xfrm>
            <a:off x="1434676" y="6431232"/>
            <a:ext cx="2556085" cy="233680"/>
          </a:xfrm>
          <a:prstGeom prst="rect">
            <a:avLst/>
          </a:prstGeom>
        </p:spPr>
        <p:txBody>
          <a:bodyPr wrap="square" lIns="0" tIns="12065" rIns="0" bIns="0" rtlCol="0" vert="horz">
            <a:spAutoFit/>
          </a:bodyPr>
          <a:lstStyle/>
          <a:p>
            <a:pPr marL="12700">
              <a:lnSpc>
                <a:spcPct val="100000"/>
              </a:lnSpc>
              <a:spcBef>
                <a:spcPts val="95"/>
              </a:spcBef>
            </a:pPr>
            <a:r>
              <a:rPr dirty="0" sz="1200" spc="90">
                <a:solidFill>
                  <a:srgbClr val="1F252C"/>
                </a:solidFill>
                <a:latin typeface="Calibri"/>
                <a:cs typeface="Calibri"/>
              </a:rPr>
              <a:t>2024</a:t>
            </a:r>
            <a:r>
              <a:rPr dirty="0" sz="1200" spc="229">
                <a:solidFill>
                  <a:srgbClr val="1F252C"/>
                </a:solidFill>
                <a:latin typeface="Calibri"/>
                <a:cs typeface="Calibri"/>
              </a:rPr>
              <a:t> </a:t>
            </a:r>
            <a:r>
              <a:rPr dirty="0" sz="1200" spc="-215">
                <a:solidFill>
                  <a:srgbClr val="1F252C"/>
                </a:solidFill>
                <a:latin typeface="Calibri"/>
                <a:cs typeface="Calibri"/>
              </a:rPr>
              <a:t>|</a:t>
            </a:r>
            <a:r>
              <a:rPr dirty="0" sz="1200" spc="170">
                <a:solidFill>
                  <a:srgbClr val="1F252C"/>
                </a:solidFill>
                <a:latin typeface="Calibri"/>
                <a:cs typeface="Calibri"/>
              </a:rPr>
              <a:t> </a:t>
            </a:r>
            <a:r>
              <a:rPr dirty="0" sz="1200" spc="50">
                <a:solidFill>
                  <a:srgbClr val="1F252C"/>
                </a:solidFill>
                <a:latin typeface="Calibri"/>
                <a:cs typeface="Calibri"/>
              </a:rPr>
              <a:t>Hazard</a:t>
            </a:r>
            <a:r>
              <a:rPr dirty="0" sz="1200" spc="80">
                <a:solidFill>
                  <a:srgbClr val="1F252C"/>
                </a:solidFill>
                <a:latin typeface="Calibri"/>
                <a:cs typeface="Calibri"/>
              </a:rPr>
              <a:t> </a:t>
            </a:r>
            <a:r>
              <a:rPr dirty="0" sz="1200">
                <a:solidFill>
                  <a:srgbClr val="1F252C"/>
                </a:solidFill>
                <a:latin typeface="Calibri"/>
                <a:cs typeface="Calibri"/>
              </a:rPr>
              <a:t>Vulnerability</a:t>
            </a:r>
            <a:r>
              <a:rPr dirty="0" sz="1200" spc="185">
                <a:solidFill>
                  <a:srgbClr val="1F252C"/>
                </a:solidFill>
                <a:latin typeface="Calibri"/>
                <a:cs typeface="Calibri"/>
              </a:rPr>
              <a:t> </a:t>
            </a:r>
            <a:r>
              <a:rPr dirty="0" sz="1200" spc="35">
                <a:solidFill>
                  <a:srgbClr val="1F252C"/>
                </a:solidFill>
                <a:latin typeface="Calibri"/>
                <a:cs typeface="Calibri"/>
              </a:rPr>
              <a:t>Analysis</a:t>
            </a:r>
            <a:endParaRPr sz="1200">
              <a:latin typeface="Calibri"/>
              <a:cs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1346200" y="0"/>
            <a:ext cx="10541000" cy="6858000"/>
            <a:chOff x="1346200" y="0"/>
            <a:chExt cx="10541000" cy="6858000"/>
          </a:xfrm>
        </p:grpSpPr>
        <p:pic>
          <p:nvPicPr>
            <p:cNvPr id="3" name="object 3" descr=""/>
            <p:cNvPicPr/>
            <p:nvPr/>
          </p:nvPicPr>
          <p:blipFill>
            <a:blip r:embed="Rce2eb54b69c04e2c" cstate="print"/>
            <a:stretch>
              <a:fillRect/>
            </a:stretch>
          </p:blipFill>
          <p:spPr>
            <a:xfrm>
              <a:off x="1346200" y="0"/>
              <a:ext cx="9702800" cy="6857998"/>
            </a:xfrm>
            <a:prstGeom prst="rect">
              <a:avLst/>
            </a:prstGeom>
          </p:spPr>
        </p:pic>
        <p:pic>
          <p:nvPicPr>
            <p:cNvPr id="4" name="object 4" descr=""/>
            <p:cNvPicPr/>
            <p:nvPr/>
          </p:nvPicPr>
          <p:blipFill>
            <a:blip r:embed="R638a101b77fd4edd" cstate="print"/>
            <a:stretch>
              <a:fillRect/>
            </a:stretch>
          </p:blipFill>
          <p:spPr>
            <a:xfrm>
              <a:off x="8610600" y="254000"/>
              <a:ext cx="3276600" cy="3225800"/>
            </a:xfrm>
            <a:prstGeom prst="rect">
              <a:avLst/>
            </a:prstGeom>
          </p:spPr>
        </p:pic>
        <p:sp>
          <p:nvSpPr>
            <p:cNvPr id="5" name="object 5" descr=""/>
            <p:cNvSpPr/>
            <p:nvPr/>
          </p:nvSpPr>
          <p:spPr>
            <a:xfrm>
              <a:off x="8597900" y="292100"/>
              <a:ext cx="3263900" cy="3213100"/>
            </a:xfrm>
            <a:custGeom>
              <a:avLst/>
              <a:gdLst/>
              <a:ahLst/>
              <a:cxnLst/>
              <a:rect l="l" t="t" r="r" b="b"/>
              <a:pathLst>
                <a:path w="2447925" h="2409825">
                  <a:moveTo>
                    <a:pt x="0" y="1204849"/>
                  </a:moveTo>
                  <a:lnTo>
                    <a:pt x="926" y="1157543"/>
                  </a:lnTo>
                  <a:lnTo>
                    <a:pt x="3682" y="1110699"/>
                  </a:lnTo>
                  <a:lnTo>
                    <a:pt x="8234" y="1064350"/>
                  </a:lnTo>
                  <a:lnTo>
                    <a:pt x="14548" y="1018530"/>
                  </a:lnTo>
                  <a:lnTo>
                    <a:pt x="22590" y="973271"/>
                  </a:lnTo>
                  <a:lnTo>
                    <a:pt x="32326" y="928609"/>
                  </a:lnTo>
                  <a:lnTo>
                    <a:pt x="43722" y="884575"/>
                  </a:lnTo>
                  <a:lnTo>
                    <a:pt x="56744" y="841204"/>
                  </a:lnTo>
                  <a:lnTo>
                    <a:pt x="71357" y="798529"/>
                  </a:lnTo>
                  <a:lnTo>
                    <a:pt x="87529" y="756584"/>
                  </a:lnTo>
                  <a:lnTo>
                    <a:pt x="105224" y="715401"/>
                  </a:lnTo>
                  <a:lnTo>
                    <a:pt x="124409" y="675016"/>
                  </a:lnTo>
                  <a:lnTo>
                    <a:pt x="145050" y="635460"/>
                  </a:lnTo>
                  <a:lnTo>
                    <a:pt x="167113" y="596768"/>
                  </a:lnTo>
                  <a:lnTo>
                    <a:pt x="190563" y="558973"/>
                  </a:lnTo>
                  <a:lnTo>
                    <a:pt x="215367" y="522108"/>
                  </a:lnTo>
                  <a:lnTo>
                    <a:pt x="241491" y="486208"/>
                  </a:lnTo>
                  <a:lnTo>
                    <a:pt x="268901" y="451305"/>
                  </a:lnTo>
                  <a:lnTo>
                    <a:pt x="297563" y="417433"/>
                  </a:lnTo>
                  <a:lnTo>
                    <a:pt x="327442" y="384626"/>
                  </a:lnTo>
                  <a:lnTo>
                    <a:pt x="358505" y="352917"/>
                  </a:lnTo>
                  <a:lnTo>
                    <a:pt x="390717" y="322339"/>
                  </a:lnTo>
                  <a:lnTo>
                    <a:pt x="424045" y="292926"/>
                  </a:lnTo>
                  <a:lnTo>
                    <a:pt x="458455" y="264712"/>
                  </a:lnTo>
                  <a:lnTo>
                    <a:pt x="493913" y="237730"/>
                  </a:lnTo>
                  <a:lnTo>
                    <a:pt x="530384" y="212014"/>
                  </a:lnTo>
                  <a:lnTo>
                    <a:pt x="567835" y="187596"/>
                  </a:lnTo>
                  <a:lnTo>
                    <a:pt x="606232" y="164512"/>
                  </a:lnTo>
                  <a:lnTo>
                    <a:pt x="645540" y="142793"/>
                  </a:lnTo>
                  <a:lnTo>
                    <a:pt x="685725" y="122473"/>
                  </a:lnTo>
                  <a:lnTo>
                    <a:pt x="726755" y="103587"/>
                  </a:lnTo>
                  <a:lnTo>
                    <a:pt x="768594" y="86167"/>
                  </a:lnTo>
                  <a:lnTo>
                    <a:pt x="811208" y="70248"/>
                  </a:lnTo>
                  <a:lnTo>
                    <a:pt x="854564" y="55862"/>
                  </a:lnTo>
                  <a:lnTo>
                    <a:pt x="898627" y="43043"/>
                  </a:lnTo>
                  <a:lnTo>
                    <a:pt x="943364" y="31824"/>
                  </a:lnTo>
                  <a:lnTo>
                    <a:pt x="988741" y="22239"/>
                  </a:lnTo>
                  <a:lnTo>
                    <a:pt x="1034723" y="14322"/>
                  </a:lnTo>
                  <a:lnTo>
                    <a:pt x="1081276" y="8106"/>
                  </a:lnTo>
                  <a:lnTo>
                    <a:pt x="1128367" y="3625"/>
                  </a:lnTo>
                  <a:lnTo>
                    <a:pt x="1175962" y="911"/>
                  </a:lnTo>
                  <a:lnTo>
                    <a:pt x="1224026" y="0"/>
                  </a:lnTo>
                  <a:lnTo>
                    <a:pt x="1272080" y="911"/>
                  </a:lnTo>
                  <a:lnTo>
                    <a:pt x="1319666" y="3625"/>
                  </a:lnTo>
                  <a:lnTo>
                    <a:pt x="1366749" y="8106"/>
                  </a:lnTo>
                  <a:lnTo>
                    <a:pt x="1413295" y="14322"/>
                  </a:lnTo>
                  <a:lnTo>
                    <a:pt x="1459270" y="22239"/>
                  </a:lnTo>
                  <a:lnTo>
                    <a:pt x="1504640" y="31824"/>
                  </a:lnTo>
                  <a:lnTo>
                    <a:pt x="1549370" y="43043"/>
                  </a:lnTo>
                  <a:lnTo>
                    <a:pt x="1593427" y="55862"/>
                  </a:lnTo>
                  <a:lnTo>
                    <a:pt x="1636778" y="70248"/>
                  </a:lnTo>
                  <a:lnTo>
                    <a:pt x="1679387" y="86167"/>
                  </a:lnTo>
                  <a:lnTo>
                    <a:pt x="1721220" y="103587"/>
                  </a:lnTo>
                  <a:lnTo>
                    <a:pt x="1762245" y="122473"/>
                  </a:lnTo>
                  <a:lnTo>
                    <a:pt x="1802426" y="142793"/>
                  </a:lnTo>
                  <a:lnTo>
                    <a:pt x="1841730" y="164512"/>
                  </a:lnTo>
                  <a:lnTo>
                    <a:pt x="1880123" y="187596"/>
                  </a:lnTo>
                  <a:lnTo>
                    <a:pt x="1917570" y="212014"/>
                  </a:lnTo>
                  <a:lnTo>
                    <a:pt x="1954038" y="237730"/>
                  </a:lnTo>
                  <a:lnTo>
                    <a:pt x="1989492" y="264712"/>
                  </a:lnTo>
                  <a:lnTo>
                    <a:pt x="2023899" y="292926"/>
                  </a:lnTo>
                  <a:lnTo>
                    <a:pt x="2057225" y="322339"/>
                  </a:lnTo>
                  <a:lnTo>
                    <a:pt x="2089435" y="352917"/>
                  </a:lnTo>
                  <a:lnTo>
                    <a:pt x="2120496" y="384626"/>
                  </a:lnTo>
                  <a:lnTo>
                    <a:pt x="2150373" y="417433"/>
                  </a:lnTo>
                  <a:lnTo>
                    <a:pt x="2179033" y="451305"/>
                  </a:lnTo>
                  <a:lnTo>
                    <a:pt x="2206441" y="486208"/>
                  </a:lnTo>
                  <a:lnTo>
                    <a:pt x="2232564" y="522108"/>
                  </a:lnTo>
                  <a:lnTo>
                    <a:pt x="2257367" y="558973"/>
                  </a:lnTo>
                  <a:lnTo>
                    <a:pt x="2280816" y="596768"/>
                  </a:lnTo>
                  <a:lnTo>
                    <a:pt x="2302878" y="635460"/>
                  </a:lnTo>
                  <a:lnTo>
                    <a:pt x="2323518" y="675016"/>
                  </a:lnTo>
                  <a:lnTo>
                    <a:pt x="2342702" y="715401"/>
                  </a:lnTo>
                  <a:lnTo>
                    <a:pt x="2360397" y="756584"/>
                  </a:lnTo>
                  <a:lnTo>
                    <a:pt x="2376568" y="798529"/>
                  </a:lnTo>
                  <a:lnTo>
                    <a:pt x="2391181" y="841204"/>
                  </a:lnTo>
                  <a:lnTo>
                    <a:pt x="2404202" y="884575"/>
                  </a:lnTo>
                  <a:lnTo>
                    <a:pt x="2415598" y="928609"/>
                  </a:lnTo>
                  <a:lnTo>
                    <a:pt x="2425334" y="973271"/>
                  </a:lnTo>
                  <a:lnTo>
                    <a:pt x="2433376" y="1018530"/>
                  </a:lnTo>
                  <a:lnTo>
                    <a:pt x="2439690" y="1064350"/>
                  </a:lnTo>
                  <a:lnTo>
                    <a:pt x="2444242" y="1110699"/>
                  </a:lnTo>
                  <a:lnTo>
                    <a:pt x="2446998" y="1157543"/>
                  </a:lnTo>
                  <a:lnTo>
                    <a:pt x="2447925" y="1204849"/>
                  </a:lnTo>
                  <a:lnTo>
                    <a:pt x="2446998" y="1252163"/>
                  </a:lnTo>
                  <a:lnTo>
                    <a:pt x="2444242" y="1299015"/>
                  </a:lnTo>
                  <a:lnTo>
                    <a:pt x="2439690" y="1345372"/>
                  </a:lnTo>
                  <a:lnTo>
                    <a:pt x="2433376" y="1391200"/>
                  </a:lnTo>
                  <a:lnTo>
                    <a:pt x="2425334" y="1436466"/>
                  </a:lnTo>
                  <a:lnTo>
                    <a:pt x="2415598" y="1481135"/>
                  </a:lnTo>
                  <a:lnTo>
                    <a:pt x="2404202" y="1525175"/>
                  </a:lnTo>
                  <a:lnTo>
                    <a:pt x="2391181" y="1568553"/>
                  </a:lnTo>
                  <a:lnTo>
                    <a:pt x="2376568" y="1611233"/>
                  </a:lnTo>
                  <a:lnTo>
                    <a:pt x="2360397" y="1653184"/>
                  </a:lnTo>
                  <a:lnTo>
                    <a:pt x="2342702" y="1694372"/>
                  </a:lnTo>
                  <a:lnTo>
                    <a:pt x="2323518" y="1734762"/>
                  </a:lnTo>
                  <a:lnTo>
                    <a:pt x="2302878" y="1774322"/>
                  </a:lnTo>
                  <a:lnTo>
                    <a:pt x="2280816" y="1813019"/>
                  </a:lnTo>
                  <a:lnTo>
                    <a:pt x="2257367" y="1850818"/>
                  </a:lnTo>
                  <a:lnTo>
                    <a:pt x="2232564" y="1887686"/>
                  </a:lnTo>
                  <a:lnTo>
                    <a:pt x="2206441" y="1923589"/>
                  </a:lnTo>
                  <a:lnTo>
                    <a:pt x="2179033" y="1958495"/>
                  </a:lnTo>
                  <a:lnTo>
                    <a:pt x="2150373" y="1992370"/>
                  </a:lnTo>
                  <a:lnTo>
                    <a:pt x="2120496" y="2025180"/>
                  </a:lnTo>
                  <a:lnTo>
                    <a:pt x="2089435" y="2056891"/>
                  </a:lnTo>
                  <a:lnTo>
                    <a:pt x="2057225" y="2087471"/>
                  </a:lnTo>
                  <a:lnTo>
                    <a:pt x="2023899" y="2116886"/>
                  </a:lnTo>
                  <a:lnTo>
                    <a:pt x="1989492" y="2145102"/>
                  </a:lnTo>
                  <a:lnTo>
                    <a:pt x="1954038" y="2172085"/>
                  </a:lnTo>
                  <a:lnTo>
                    <a:pt x="1917570" y="2197803"/>
                  </a:lnTo>
                  <a:lnTo>
                    <a:pt x="1880123" y="2222222"/>
                  </a:lnTo>
                  <a:lnTo>
                    <a:pt x="1841730" y="2245308"/>
                  </a:lnTo>
                  <a:lnTo>
                    <a:pt x="1802426" y="2267028"/>
                  </a:lnTo>
                  <a:lnTo>
                    <a:pt x="1762245" y="2287348"/>
                  </a:lnTo>
                  <a:lnTo>
                    <a:pt x="1721220" y="2306235"/>
                  </a:lnTo>
                  <a:lnTo>
                    <a:pt x="1679387" y="2323655"/>
                  </a:lnTo>
                  <a:lnTo>
                    <a:pt x="1636778" y="2339575"/>
                  </a:lnTo>
                  <a:lnTo>
                    <a:pt x="1593427" y="2353962"/>
                  </a:lnTo>
                  <a:lnTo>
                    <a:pt x="1549370" y="2366781"/>
                  </a:lnTo>
                  <a:lnTo>
                    <a:pt x="1504640" y="2378000"/>
                  </a:lnTo>
                  <a:lnTo>
                    <a:pt x="1459270" y="2387584"/>
                  </a:lnTo>
                  <a:lnTo>
                    <a:pt x="1413295" y="2395502"/>
                  </a:lnTo>
                  <a:lnTo>
                    <a:pt x="1366749" y="2401718"/>
                  </a:lnTo>
                  <a:lnTo>
                    <a:pt x="1319666" y="2406199"/>
                  </a:lnTo>
                  <a:lnTo>
                    <a:pt x="1272080" y="2408913"/>
                  </a:lnTo>
                  <a:lnTo>
                    <a:pt x="1224026" y="2409825"/>
                  </a:lnTo>
                  <a:lnTo>
                    <a:pt x="1175962" y="2408913"/>
                  </a:lnTo>
                  <a:lnTo>
                    <a:pt x="1128367" y="2406199"/>
                  </a:lnTo>
                  <a:lnTo>
                    <a:pt x="1081276" y="2401718"/>
                  </a:lnTo>
                  <a:lnTo>
                    <a:pt x="1034723" y="2395502"/>
                  </a:lnTo>
                  <a:lnTo>
                    <a:pt x="988741" y="2387584"/>
                  </a:lnTo>
                  <a:lnTo>
                    <a:pt x="943364" y="2378000"/>
                  </a:lnTo>
                  <a:lnTo>
                    <a:pt x="898627" y="2366781"/>
                  </a:lnTo>
                  <a:lnTo>
                    <a:pt x="854564" y="2353962"/>
                  </a:lnTo>
                  <a:lnTo>
                    <a:pt x="811208" y="2339575"/>
                  </a:lnTo>
                  <a:lnTo>
                    <a:pt x="768594" y="2323655"/>
                  </a:lnTo>
                  <a:lnTo>
                    <a:pt x="726755" y="2306235"/>
                  </a:lnTo>
                  <a:lnTo>
                    <a:pt x="685725" y="2287348"/>
                  </a:lnTo>
                  <a:lnTo>
                    <a:pt x="645540" y="2267028"/>
                  </a:lnTo>
                  <a:lnTo>
                    <a:pt x="606232" y="2245308"/>
                  </a:lnTo>
                  <a:lnTo>
                    <a:pt x="567835" y="2222222"/>
                  </a:lnTo>
                  <a:lnTo>
                    <a:pt x="530384" y="2197803"/>
                  </a:lnTo>
                  <a:lnTo>
                    <a:pt x="493913" y="2172085"/>
                  </a:lnTo>
                  <a:lnTo>
                    <a:pt x="458455" y="2145102"/>
                  </a:lnTo>
                  <a:lnTo>
                    <a:pt x="424045" y="2116886"/>
                  </a:lnTo>
                  <a:lnTo>
                    <a:pt x="390717" y="2087471"/>
                  </a:lnTo>
                  <a:lnTo>
                    <a:pt x="358505" y="2056891"/>
                  </a:lnTo>
                  <a:lnTo>
                    <a:pt x="327442" y="2025180"/>
                  </a:lnTo>
                  <a:lnTo>
                    <a:pt x="297563" y="1992370"/>
                  </a:lnTo>
                  <a:lnTo>
                    <a:pt x="268901" y="1958495"/>
                  </a:lnTo>
                  <a:lnTo>
                    <a:pt x="241491" y="1923589"/>
                  </a:lnTo>
                  <a:lnTo>
                    <a:pt x="215367" y="1887686"/>
                  </a:lnTo>
                  <a:lnTo>
                    <a:pt x="190563" y="1850818"/>
                  </a:lnTo>
                  <a:lnTo>
                    <a:pt x="167113" y="1813019"/>
                  </a:lnTo>
                  <a:lnTo>
                    <a:pt x="145050" y="1774322"/>
                  </a:lnTo>
                  <a:lnTo>
                    <a:pt x="124409" y="1734762"/>
                  </a:lnTo>
                  <a:lnTo>
                    <a:pt x="105224" y="1694372"/>
                  </a:lnTo>
                  <a:lnTo>
                    <a:pt x="87529" y="1653184"/>
                  </a:lnTo>
                  <a:lnTo>
                    <a:pt x="71357" y="1611233"/>
                  </a:lnTo>
                  <a:lnTo>
                    <a:pt x="56744" y="1568553"/>
                  </a:lnTo>
                  <a:lnTo>
                    <a:pt x="43722" y="1525175"/>
                  </a:lnTo>
                  <a:lnTo>
                    <a:pt x="32326" y="1481135"/>
                  </a:lnTo>
                  <a:lnTo>
                    <a:pt x="22590" y="1436466"/>
                  </a:lnTo>
                  <a:lnTo>
                    <a:pt x="14548" y="1391200"/>
                  </a:lnTo>
                  <a:lnTo>
                    <a:pt x="8234" y="1345372"/>
                  </a:lnTo>
                  <a:lnTo>
                    <a:pt x="3682" y="1299015"/>
                  </a:lnTo>
                  <a:lnTo>
                    <a:pt x="926" y="1252163"/>
                  </a:lnTo>
                  <a:lnTo>
                    <a:pt x="0" y="1204849"/>
                  </a:lnTo>
                  <a:close/>
                </a:path>
              </a:pathLst>
            </a:custGeom>
            <a:ln w="38100">
              <a:solidFill>
                <a:srgbClr val="BB302B"/>
              </a:solidFill>
            </a:ln>
          </p:spPr>
          <p:txBody>
            <a:bodyPr wrap="square" lIns="0" tIns="0" rIns="0" bIns="0" rtlCol="0"/>
            <a:lstStyle/>
            <a:p/>
          </p:txBody>
        </p:sp>
        <p:sp>
          <p:nvSpPr>
            <p:cNvPr id="6" name="object 6" descr=""/>
            <p:cNvSpPr/>
            <p:nvPr/>
          </p:nvSpPr>
          <p:spPr>
            <a:xfrm>
              <a:off x="9258300" y="2463800"/>
              <a:ext cx="1981200" cy="698500"/>
            </a:xfrm>
            <a:custGeom>
              <a:avLst/>
              <a:gdLst/>
              <a:ahLst/>
              <a:cxnLst/>
              <a:rect l="l" t="t" r="r" b="b"/>
              <a:pathLst>
                <a:path w="1485900" h="523875">
                  <a:moveTo>
                    <a:pt x="1398524" y="0"/>
                  </a:moveTo>
                  <a:lnTo>
                    <a:pt x="87375" y="0"/>
                  </a:lnTo>
                  <a:lnTo>
                    <a:pt x="53363" y="6865"/>
                  </a:lnTo>
                  <a:lnTo>
                    <a:pt x="25590" y="25590"/>
                  </a:lnTo>
                  <a:lnTo>
                    <a:pt x="6865" y="53363"/>
                  </a:lnTo>
                  <a:lnTo>
                    <a:pt x="0" y="87375"/>
                  </a:lnTo>
                  <a:lnTo>
                    <a:pt x="0" y="436499"/>
                  </a:lnTo>
                  <a:lnTo>
                    <a:pt x="6865" y="470511"/>
                  </a:lnTo>
                  <a:lnTo>
                    <a:pt x="25590" y="498284"/>
                  </a:lnTo>
                  <a:lnTo>
                    <a:pt x="53363" y="517009"/>
                  </a:lnTo>
                  <a:lnTo>
                    <a:pt x="87375" y="523875"/>
                  </a:lnTo>
                  <a:lnTo>
                    <a:pt x="1398524" y="523875"/>
                  </a:lnTo>
                  <a:lnTo>
                    <a:pt x="1432536" y="517009"/>
                  </a:lnTo>
                  <a:lnTo>
                    <a:pt x="1460309" y="498284"/>
                  </a:lnTo>
                  <a:lnTo>
                    <a:pt x="1479034" y="470511"/>
                  </a:lnTo>
                  <a:lnTo>
                    <a:pt x="1485900" y="436499"/>
                  </a:lnTo>
                  <a:lnTo>
                    <a:pt x="1485900" y="87375"/>
                  </a:lnTo>
                  <a:lnTo>
                    <a:pt x="1479034" y="53363"/>
                  </a:lnTo>
                  <a:lnTo>
                    <a:pt x="1460309" y="25590"/>
                  </a:lnTo>
                  <a:lnTo>
                    <a:pt x="1432536" y="6865"/>
                  </a:lnTo>
                  <a:lnTo>
                    <a:pt x="1398524" y="0"/>
                  </a:lnTo>
                  <a:close/>
                </a:path>
              </a:pathLst>
            </a:custGeom>
            <a:solidFill>
              <a:srgbClr val="394652">
                <a:alpha val="64312"/>
              </a:srgbClr>
            </a:solidFill>
          </p:spPr>
          <p:txBody>
            <a:bodyPr wrap="square" lIns="0" tIns="0" rIns="0" bIns="0" rtlCol="0"/>
            <a:lstStyle/>
            <a:p/>
          </p:txBody>
        </p:sp>
      </p:grpSp>
      <p:sp>
        <p:nvSpPr>
          <p:cNvPr id="7" name="object 7" descr=""/>
          <p:cNvSpPr txBox="1"/>
          <p:nvPr/>
        </p:nvSpPr>
        <p:spPr>
          <a:xfrm>
            <a:off x="9428988" y="2582756"/>
            <a:ext cx="1673860" cy="451273"/>
          </a:xfrm>
          <a:prstGeom prst="rect">
            <a:avLst/>
          </a:prstGeom>
        </p:spPr>
        <p:txBody>
          <a:bodyPr wrap="square" lIns="0" tIns="24130" rIns="0" bIns="0" rtlCol="0" vert="horz">
            <a:spAutoFit/>
          </a:bodyPr>
          <a:lstStyle/>
          <a:p>
            <a:pPr marL="338455" marR="5080" indent="-326390">
              <a:lnSpc>
                <a:spcPts val="1200"/>
              </a:lnSpc>
              <a:spcBef>
                <a:spcPts val="190"/>
              </a:spcBef>
            </a:pPr>
            <a:r>
              <a:rPr dirty="0" sz="1400" b="1">
                <a:solidFill>
                  <a:srgbClr val="FFFFFF"/>
                </a:solidFill>
                <a:latin typeface="Arial"/>
                <a:cs typeface="Arial"/>
              </a:rPr>
              <a:t>MANHATTAN</a:t>
            </a:r>
            <a:r>
              <a:rPr dirty="0" sz="1400" spc="-30" b="1">
                <a:solidFill>
                  <a:srgbClr val="FFFFFF"/>
                </a:solidFill>
                <a:latin typeface="Arial"/>
                <a:cs typeface="Arial"/>
              </a:rPr>
              <a:t> </a:t>
            </a:r>
            <a:r>
              <a:rPr dirty="0" sz="1400" spc="-20" b="1">
                <a:solidFill>
                  <a:srgbClr val="FFFFFF"/>
                </a:solidFill>
                <a:latin typeface="Arial"/>
                <a:cs typeface="Arial"/>
              </a:rPr>
              <a:t>MAIN </a:t>
            </a:r>
            <a:r>
              <a:rPr dirty="0" sz="1400" spc="-10" b="1">
                <a:solidFill>
                  <a:srgbClr val="FFFFFF"/>
                </a:solidFill>
                <a:latin typeface="Arial"/>
                <a:cs typeface="Arial"/>
              </a:rPr>
              <a:t>CAMPUS</a:t>
            </a:r>
            <a:endParaRPr sz="1400">
              <a:latin typeface="Arial"/>
              <a:cs typeface="Arial"/>
            </a:endParaRPr>
          </a:p>
        </p:txBody>
      </p:sp>
      <p:grpSp>
        <p:nvGrpSpPr>
          <p:cNvPr id="8" name="object 8" descr=""/>
          <p:cNvGrpSpPr/>
          <p:nvPr/>
        </p:nvGrpSpPr>
        <p:grpSpPr>
          <a:xfrm>
            <a:off x="4927600" y="736600"/>
            <a:ext cx="4172373" cy="6096000"/>
            <a:chOff x="4927600" y="736600"/>
            <a:chExt cx="4172373" cy="6096000"/>
          </a:xfrm>
        </p:grpSpPr>
        <p:sp>
          <p:nvSpPr>
            <p:cNvPr id="9" name="object 9" descr=""/>
            <p:cNvSpPr/>
            <p:nvPr/>
          </p:nvSpPr>
          <p:spPr>
            <a:xfrm>
              <a:off x="4953000" y="762000"/>
              <a:ext cx="4121573" cy="4435686"/>
            </a:xfrm>
            <a:custGeom>
              <a:avLst/>
              <a:gdLst/>
              <a:ahLst/>
              <a:cxnLst/>
              <a:rect l="l" t="t" r="r" b="b"/>
              <a:pathLst>
                <a:path w="3091179" h="3326765">
                  <a:moveTo>
                    <a:pt x="466725" y="1509649"/>
                  </a:moveTo>
                  <a:lnTo>
                    <a:pt x="3090926" y="0"/>
                  </a:lnTo>
                </a:path>
                <a:path w="3091179" h="3326765">
                  <a:moveTo>
                    <a:pt x="466725" y="1657350"/>
                  </a:moveTo>
                  <a:lnTo>
                    <a:pt x="3090926" y="1707388"/>
                  </a:lnTo>
                </a:path>
                <a:path w="3091179" h="3326765">
                  <a:moveTo>
                    <a:pt x="66675" y="2639568"/>
                  </a:moveTo>
                  <a:lnTo>
                    <a:pt x="862838" y="2486025"/>
                  </a:lnTo>
                </a:path>
                <a:path w="3091179" h="3326765">
                  <a:moveTo>
                    <a:pt x="0" y="2790825"/>
                  </a:moveTo>
                  <a:lnTo>
                    <a:pt x="529716" y="3326193"/>
                  </a:lnTo>
                </a:path>
              </a:pathLst>
            </a:custGeom>
            <a:ln w="38100">
              <a:solidFill>
                <a:srgbClr val="BB302B"/>
              </a:solidFill>
            </a:ln>
          </p:spPr>
          <p:txBody>
            <a:bodyPr wrap="square" lIns="0" tIns="0" rIns="0" bIns="0" rtlCol="0"/>
            <a:lstStyle/>
            <a:p/>
          </p:txBody>
        </p:sp>
        <p:pic>
          <p:nvPicPr>
            <p:cNvPr id="10" name="object 10" descr=""/>
            <p:cNvPicPr/>
            <p:nvPr/>
          </p:nvPicPr>
          <p:blipFill>
            <a:blip r:embed="R7f71fbe191854a26" cstate="print"/>
            <a:stretch>
              <a:fillRect/>
            </a:stretch>
          </p:blipFill>
          <p:spPr>
            <a:xfrm>
              <a:off x="5651500" y="3568700"/>
              <a:ext cx="3302000" cy="3238497"/>
            </a:xfrm>
            <a:prstGeom prst="rect">
              <a:avLst/>
            </a:prstGeom>
          </p:spPr>
        </p:pic>
        <p:sp>
          <p:nvSpPr>
            <p:cNvPr id="11" name="object 11" descr=""/>
            <p:cNvSpPr/>
            <p:nvPr/>
          </p:nvSpPr>
          <p:spPr>
            <a:xfrm>
              <a:off x="5651500" y="3581400"/>
              <a:ext cx="3276600" cy="3225800"/>
            </a:xfrm>
            <a:custGeom>
              <a:avLst/>
              <a:gdLst/>
              <a:ahLst/>
              <a:cxnLst/>
              <a:rect l="l" t="t" r="r" b="b"/>
              <a:pathLst>
                <a:path w="2457450" h="2419350">
                  <a:moveTo>
                    <a:pt x="0" y="1209675"/>
                  </a:moveTo>
                  <a:lnTo>
                    <a:pt x="929" y="1162171"/>
                  </a:lnTo>
                  <a:lnTo>
                    <a:pt x="3697" y="1115131"/>
                  </a:lnTo>
                  <a:lnTo>
                    <a:pt x="8267" y="1068589"/>
                  </a:lnTo>
                  <a:lnTo>
                    <a:pt x="14606" y="1022579"/>
                  </a:lnTo>
                  <a:lnTo>
                    <a:pt x="22679" y="977134"/>
                  </a:lnTo>
                  <a:lnTo>
                    <a:pt x="32453" y="932288"/>
                  </a:lnTo>
                  <a:lnTo>
                    <a:pt x="43894" y="888073"/>
                  </a:lnTo>
                  <a:lnTo>
                    <a:pt x="56967" y="844525"/>
                  </a:lnTo>
                  <a:lnTo>
                    <a:pt x="71637" y="801676"/>
                  </a:lnTo>
                  <a:lnTo>
                    <a:pt x="87872" y="759561"/>
                  </a:lnTo>
                  <a:lnTo>
                    <a:pt x="105636" y="718212"/>
                  </a:lnTo>
                  <a:lnTo>
                    <a:pt x="124896" y="677663"/>
                  </a:lnTo>
                  <a:lnTo>
                    <a:pt x="145618" y="637948"/>
                  </a:lnTo>
                  <a:lnTo>
                    <a:pt x="167767" y="599101"/>
                  </a:lnTo>
                  <a:lnTo>
                    <a:pt x="191308" y="561155"/>
                  </a:lnTo>
                  <a:lnTo>
                    <a:pt x="216209" y="524143"/>
                  </a:lnTo>
                  <a:lnTo>
                    <a:pt x="242435" y="488100"/>
                  </a:lnTo>
                  <a:lnTo>
                    <a:pt x="269951" y="453058"/>
                  </a:lnTo>
                  <a:lnTo>
                    <a:pt x="298723" y="419053"/>
                  </a:lnTo>
                  <a:lnTo>
                    <a:pt x="328718" y="386116"/>
                  </a:lnTo>
                  <a:lnTo>
                    <a:pt x="359902" y="354282"/>
                  </a:lnTo>
                  <a:lnTo>
                    <a:pt x="392239" y="323584"/>
                  </a:lnTo>
                  <a:lnTo>
                    <a:pt x="425696" y="294056"/>
                  </a:lnTo>
                  <a:lnTo>
                    <a:pt x="460239" y="265732"/>
                  </a:lnTo>
                  <a:lnTo>
                    <a:pt x="495833" y="238645"/>
                  </a:lnTo>
                  <a:lnTo>
                    <a:pt x="532445" y="212828"/>
                  </a:lnTo>
                  <a:lnTo>
                    <a:pt x="570040" y="188316"/>
                  </a:lnTo>
                  <a:lnTo>
                    <a:pt x="608584" y="165142"/>
                  </a:lnTo>
                  <a:lnTo>
                    <a:pt x="648042" y="143339"/>
                  </a:lnTo>
                  <a:lnTo>
                    <a:pt x="688382" y="122941"/>
                  </a:lnTo>
                  <a:lnTo>
                    <a:pt x="729568" y="103982"/>
                  </a:lnTo>
                  <a:lnTo>
                    <a:pt x="771567" y="86496"/>
                  </a:lnTo>
                  <a:lnTo>
                    <a:pt x="814344" y="70515"/>
                  </a:lnTo>
                  <a:lnTo>
                    <a:pt x="857865" y="56074"/>
                  </a:lnTo>
                  <a:lnTo>
                    <a:pt x="902096" y="43206"/>
                  </a:lnTo>
                  <a:lnTo>
                    <a:pt x="947003" y="31945"/>
                  </a:lnTo>
                  <a:lnTo>
                    <a:pt x="992552" y="22324"/>
                  </a:lnTo>
                  <a:lnTo>
                    <a:pt x="1038708" y="14377"/>
                  </a:lnTo>
                  <a:lnTo>
                    <a:pt x="1085438" y="8137"/>
                  </a:lnTo>
                  <a:lnTo>
                    <a:pt x="1132706" y="3639"/>
                  </a:lnTo>
                  <a:lnTo>
                    <a:pt x="1180480" y="915"/>
                  </a:lnTo>
                  <a:lnTo>
                    <a:pt x="1228725" y="0"/>
                  </a:lnTo>
                  <a:lnTo>
                    <a:pt x="1276969" y="915"/>
                  </a:lnTo>
                  <a:lnTo>
                    <a:pt x="1324743" y="3639"/>
                  </a:lnTo>
                  <a:lnTo>
                    <a:pt x="1372011" y="8137"/>
                  </a:lnTo>
                  <a:lnTo>
                    <a:pt x="1418741" y="14377"/>
                  </a:lnTo>
                  <a:lnTo>
                    <a:pt x="1464897" y="22324"/>
                  </a:lnTo>
                  <a:lnTo>
                    <a:pt x="1510446" y="31945"/>
                  </a:lnTo>
                  <a:lnTo>
                    <a:pt x="1555353" y="43206"/>
                  </a:lnTo>
                  <a:lnTo>
                    <a:pt x="1599584" y="56074"/>
                  </a:lnTo>
                  <a:lnTo>
                    <a:pt x="1643105" y="70515"/>
                  </a:lnTo>
                  <a:lnTo>
                    <a:pt x="1685882" y="86496"/>
                  </a:lnTo>
                  <a:lnTo>
                    <a:pt x="1727881" y="103982"/>
                  </a:lnTo>
                  <a:lnTo>
                    <a:pt x="1769067" y="122941"/>
                  </a:lnTo>
                  <a:lnTo>
                    <a:pt x="1809407" y="143339"/>
                  </a:lnTo>
                  <a:lnTo>
                    <a:pt x="1848866" y="165142"/>
                  </a:lnTo>
                  <a:lnTo>
                    <a:pt x="1887409" y="188316"/>
                  </a:lnTo>
                  <a:lnTo>
                    <a:pt x="1925004" y="212828"/>
                  </a:lnTo>
                  <a:lnTo>
                    <a:pt x="1961616" y="238645"/>
                  </a:lnTo>
                  <a:lnTo>
                    <a:pt x="1997210" y="265732"/>
                  </a:lnTo>
                  <a:lnTo>
                    <a:pt x="2031753" y="294056"/>
                  </a:lnTo>
                  <a:lnTo>
                    <a:pt x="2065210" y="323584"/>
                  </a:lnTo>
                  <a:lnTo>
                    <a:pt x="2097547" y="354282"/>
                  </a:lnTo>
                  <a:lnTo>
                    <a:pt x="2128731" y="386116"/>
                  </a:lnTo>
                  <a:lnTo>
                    <a:pt x="2158726" y="419053"/>
                  </a:lnTo>
                  <a:lnTo>
                    <a:pt x="2187498" y="453058"/>
                  </a:lnTo>
                  <a:lnTo>
                    <a:pt x="2215014" y="488100"/>
                  </a:lnTo>
                  <a:lnTo>
                    <a:pt x="2241240" y="524143"/>
                  </a:lnTo>
                  <a:lnTo>
                    <a:pt x="2266141" y="561155"/>
                  </a:lnTo>
                  <a:lnTo>
                    <a:pt x="2289682" y="599101"/>
                  </a:lnTo>
                  <a:lnTo>
                    <a:pt x="2311831" y="637948"/>
                  </a:lnTo>
                  <a:lnTo>
                    <a:pt x="2332553" y="677663"/>
                  </a:lnTo>
                  <a:lnTo>
                    <a:pt x="2351813" y="718212"/>
                  </a:lnTo>
                  <a:lnTo>
                    <a:pt x="2369577" y="759561"/>
                  </a:lnTo>
                  <a:lnTo>
                    <a:pt x="2385812" y="801676"/>
                  </a:lnTo>
                  <a:lnTo>
                    <a:pt x="2400482" y="844525"/>
                  </a:lnTo>
                  <a:lnTo>
                    <a:pt x="2413555" y="888073"/>
                  </a:lnTo>
                  <a:lnTo>
                    <a:pt x="2424996" y="932288"/>
                  </a:lnTo>
                  <a:lnTo>
                    <a:pt x="2434770" y="977134"/>
                  </a:lnTo>
                  <a:lnTo>
                    <a:pt x="2442843" y="1022579"/>
                  </a:lnTo>
                  <a:lnTo>
                    <a:pt x="2449182" y="1068589"/>
                  </a:lnTo>
                  <a:lnTo>
                    <a:pt x="2453752" y="1115131"/>
                  </a:lnTo>
                  <a:lnTo>
                    <a:pt x="2456520" y="1162171"/>
                  </a:lnTo>
                  <a:lnTo>
                    <a:pt x="2457450" y="1209675"/>
                  </a:lnTo>
                  <a:lnTo>
                    <a:pt x="2456520" y="1257174"/>
                  </a:lnTo>
                  <a:lnTo>
                    <a:pt x="2453752" y="1304210"/>
                  </a:lnTo>
                  <a:lnTo>
                    <a:pt x="2449182" y="1350748"/>
                  </a:lnTo>
                  <a:lnTo>
                    <a:pt x="2442843" y="1396755"/>
                  </a:lnTo>
                  <a:lnTo>
                    <a:pt x="2434770" y="1442197"/>
                  </a:lnTo>
                  <a:lnTo>
                    <a:pt x="2424996" y="1487041"/>
                  </a:lnTo>
                  <a:lnTo>
                    <a:pt x="2413555" y="1531253"/>
                  </a:lnTo>
                  <a:lnTo>
                    <a:pt x="2400482" y="1574800"/>
                  </a:lnTo>
                  <a:lnTo>
                    <a:pt x="2385812" y="1617647"/>
                  </a:lnTo>
                  <a:lnTo>
                    <a:pt x="2369577" y="1659762"/>
                  </a:lnTo>
                  <a:lnTo>
                    <a:pt x="2351813" y="1701110"/>
                  </a:lnTo>
                  <a:lnTo>
                    <a:pt x="2332553" y="1741658"/>
                  </a:lnTo>
                  <a:lnTo>
                    <a:pt x="2311831" y="1781373"/>
                  </a:lnTo>
                  <a:lnTo>
                    <a:pt x="2289683" y="1820220"/>
                  </a:lnTo>
                  <a:lnTo>
                    <a:pt x="2266141" y="1858166"/>
                  </a:lnTo>
                  <a:lnTo>
                    <a:pt x="2241240" y="1895178"/>
                  </a:lnTo>
                  <a:lnTo>
                    <a:pt x="2215014" y="1931222"/>
                  </a:lnTo>
                  <a:lnTo>
                    <a:pt x="2187498" y="1966264"/>
                  </a:lnTo>
                  <a:lnTo>
                    <a:pt x="2158726" y="2000271"/>
                  </a:lnTo>
                  <a:lnTo>
                    <a:pt x="2128731" y="2033208"/>
                  </a:lnTo>
                  <a:lnTo>
                    <a:pt x="2097547" y="2065043"/>
                  </a:lnTo>
                  <a:lnTo>
                    <a:pt x="2065210" y="2095742"/>
                  </a:lnTo>
                  <a:lnTo>
                    <a:pt x="2031753" y="2125271"/>
                  </a:lnTo>
                  <a:lnTo>
                    <a:pt x="1997210" y="2153597"/>
                  </a:lnTo>
                  <a:lnTo>
                    <a:pt x="1961616" y="2180686"/>
                  </a:lnTo>
                  <a:lnTo>
                    <a:pt x="1925004" y="2206504"/>
                  </a:lnTo>
                  <a:lnTo>
                    <a:pt x="1887409" y="2231017"/>
                  </a:lnTo>
                  <a:lnTo>
                    <a:pt x="1848866" y="2254193"/>
                  </a:lnTo>
                  <a:lnTo>
                    <a:pt x="1809407" y="2275997"/>
                  </a:lnTo>
                  <a:lnTo>
                    <a:pt x="1769067" y="2296396"/>
                  </a:lnTo>
                  <a:lnTo>
                    <a:pt x="1727881" y="2315357"/>
                  </a:lnTo>
                  <a:lnTo>
                    <a:pt x="1685882" y="2332845"/>
                  </a:lnTo>
                  <a:lnTo>
                    <a:pt x="1643105" y="2348827"/>
                  </a:lnTo>
                  <a:lnTo>
                    <a:pt x="1599584" y="2363269"/>
                  </a:lnTo>
                  <a:lnTo>
                    <a:pt x="1555353" y="2376139"/>
                  </a:lnTo>
                  <a:lnTo>
                    <a:pt x="1510446" y="2387401"/>
                  </a:lnTo>
                  <a:lnTo>
                    <a:pt x="1464897" y="2397023"/>
                  </a:lnTo>
                  <a:lnTo>
                    <a:pt x="1418741" y="2404971"/>
                  </a:lnTo>
                  <a:lnTo>
                    <a:pt x="1372011" y="2411211"/>
                  </a:lnTo>
                  <a:lnTo>
                    <a:pt x="1324743" y="2415710"/>
                  </a:lnTo>
                  <a:lnTo>
                    <a:pt x="1276969" y="2418434"/>
                  </a:lnTo>
                  <a:lnTo>
                    <a:pt x="1228725" y="2419350"/>
                  </a:lnTo>
                  <a:lnTo>
                    <a:pt x="1180480" y="2418434"/>
                  </a:lnTo>
                  <a:lnTo>
                    <a:pt x="1132706" y="2415710"/>
                  </a:lnTo>
                  <a:lnTo>
                    <a:pt x="1085438" y="2411211"/>
                  </a:lnTo>
                  <a:lnTo>
                    <a:pt x="1038708" y="2404971"/>
                  </a:lnTo>
                  <a:lnTo>
                    <a:pt x="992552" y="2397023"/>
                  </a:lnTo>
                  <a:lnTo>
                    <a:pt x="947003" y="2387401"/>
                  </a:lnTo>
                  <a:lnTo>
                    <a:pt x="902096" y="2376139"/>
                  </a:lnTo>
                  <a:lnTo>
                    <a:pt x="857865" y="2363269"/>
                  </a:lnTo>
                  <a:lnTo>
                    <a:pt x="814344" y="2348827"/>
                  </a:lnTo>
                  <a:lnTo>
                    <a:pt x="771567" y="2332845"/>
                  </a:lnTo>
                  <a:lnTo>
                    <a:pt x="729568" y="2315357"/>
                  </a:lnTo>
                  <a:lnTo>
                    <a:pt x="688382" y="2296396"/>
                  </a:lnTo>
                  <a:lnTo>
                    <a:pt x="648042" y="2275997"/>
                  </a:lnTo>
                  <a:lnTo>
                    <a:pt x="608583" y="2254193"/>
                  </a:lnTo>
                  <a:lnTo>
                    <a:pt x="570040" y="2231017"/>
                  </a:lnTo>
                  <a:lnTo>
                    <a:pt x="532445" y="2206504"/>
                  </a:lnTo>
                  <a:lnTo>
                    <a:pt x="495833" y="2180686"/>
                  </a:lnTo>
                  <a:lnTo>
                    <a:pt x="460239" y="2153597"/>
                  </a:lnTo>
                  <a:lnTo>
                    <a:pt x="425696" y="2125271"/>
                  </a:lnTo>
                  <a:lnTo>
                    <a:pt x="392239" y="2095742"/>
                  </a:lnTo>
                  <a:lnTo>
                    <a:pt x="359902" y="2065043"/>
                  </a:lnTo>
                  <a:lnTo>
                    <a:pt x="328718" y="2033208"/>
                  </a:lnTo>
                  <a:lnTo>
                    <a:pt x="298723" y="2000271"/>
                  </a:lnTo>
                  <a:lnTo>
                    <a:pt x="269951" y="1966264"/>
                  </a:lnTo>
                  <a:lnTo>
                    <a:pt x="242435" y="1931222"/>
                  </a:lnTo>
                  <a:lnTo>
                    <a:pt x="216209" y="1895178"/>
                  </a:lnTo>
                  <a:lnTo>
                    <a:pt x="191308" y="1858166"/>
                  </a:lnTo>
                  <a:lnTo>
                    <a:pt x="167766" y="1820220"/>
                  </a:lnTo>
                  <a:lnTo>
                    <a:pt x="145618" y="1781373"/>
                  </a:lnTo>
                  <a:lnTo>
                    <a:pt x="124896" y="1741658"/>
                  </a:lnTo>
                  <a:lnTo>
                    <a:pt x="105636" y="1701110"/>
                  </a:lnTo>
                  <a:lnTo>
                    <a:pt x="87872" y="1659762"/>
                  </a:lnTo>
                  <a:lnTo>
                    <a:pt x="71637" y="1617647"/>
                  </a:lnTo>
                  <a:lnTo>
                    <a:pt x="56967" y="1574800"/>
                  </a:lnTo>
                  <a:lnTo>
                    <a:pt x="43894" y="1531253"/>
                  </a:lnTo>
                  <a:lnTo>
                    <a:pt x="32453" y="1487041"/>
                  </a:lnTo>
                  <a:lnTo>
                    <a:pt x="22679" y="1442197"/>
                  </a:lnTo>
                  <a:lnTo>
                    <a:pt x="14606" y="1396755"/>
                  </a:lnTo>
                  <a:lnTo>
                    <a:pt x="8267" y="1350748"/>
                  </a:lnTo>
                  <a:lnTo>
                    <a:pt x="3697" y="1304210"/>
                  </a:lnTo>
                  <a:lnTo>
                    <a:pt x="929" y="1257174"/>
                  </a:lnTo>
                  <a:lnTo>
                    <a:pt x="0" y="1209675"/>
                  </a:lnTo>
                  <a:close/>
                </a:path>
              </a:pathLst>
            </a:custGeom>
            <a:ln w="38100">
              <a:solidFill>
                <a:srgbClr val="BB302B"/>
              </a:solidFill>
            </a:ln>
          </p:spPr>
          <p:txBody>
            <a:bodyPr wrap="square" lIns="0" tIns="0" rIns="0" bIns="0" rtlCol="0"/>
            <a:lstStyle/>
            <a:p/>
          </p:txBody>
        </p:sp>
        <p:sp>
          <p:nvSpPr>
            <p:cNvPr id="12" name="object 12" descr=""/>
            <p:cNvSpPr/>
            <p:nvPr/>
          </p:nvSpPr>
          <p:spPr>
            <a:xfrm>
              <a:off x="6311900" y="5765800"/>
              <a:ext cx="1981200" cy="698500"/>
            </a:xfrm>
            <a:custGeom>
              <a:avLst/>
              <a:gdLst/>
              <a:ahLst/>
              <a:cxnLst/>
              <a:rect l="l" t="t" r="r" b="b"/>
              <a:pathLst>
                <a:path w="1485900" h="523875">
                  <a:moveTo>
                    <a:pt x="1398524" y="0"/>
                  </a:moveTo>
                  <a:lnTo>
                    <a:pt x="87375" y="0"/>
                  </a:lnTo>
                  <a:lnTo>
                    <a:pt x="53363" y="6861"/>
                  </a:lnTo>
                  <a:lnTo>
                    <a:pt x="25590" y="25573"/>
                  </a:lnTo>
                  <a:lnTo>
                    <a:pt x="6865" y="53326"/>
                  </a:lnTo>
                  <a:lnTo>
                    <a:pt x="0" y="87312"/>
                  </a:lnTo>
                  <a:lnTo>
                    <a:pt x="0" y="436562"/>
                  </a:lnTo>
                  <a:lnTo>
                    <a:pt x="6865" y="470548"/>
                  </a:lnTo>
                  <a:lnTo>
                    <a:pt x="25590" y="498301"/>
                  </a:lnTo>
                  <a:lnTo>
                    <a:pt x="53363" y="517013"/>
                  </a:lnTo>
                  <a:lnTo>
                    <a:pt x="87375" y="523875"/>
                  </a:lnTo>
                  <a:lnTo>
                    <a:pt x="1398524" y="523875"/>
                  </a:lnTo>
                  <a:lnTo>
                    <a:pt x="1432536" y="517013"/>
                  </a:lnTo>
                  <a:lnTo>
                    <a:pt x="1460309" y="498301"/>
                  </a:lnTo>
                  <a:lnTo>
                    <a:pt x="1479034" y="470548"/>
                  </a:lnTo>
                  <a:lnTo>
                    <a:pt x="1485900" y="436562"/>
                  </a:lnTo>
                  <a:lnTo>
                    <a:pt x="1485900" y="87312"/>
                  </a:lnTo>
                  <a:lnTo>
                    <a:pt x="1479034" y="53326"/>
                  </a:lnTo>
                  <a:lnTo>
                    <a:pt x="1460309" y="25573"/>
                  </a:lnTo>
                  <a:lnTo>
                    <a:pt x="1432536" y="6861"/>
                  </a:lnTo>
                  <a:lnTo>
                    <a:pt x="1398524" y="0"/>
                  </a:lnTo>
                  <a:close/>
                </a:path>
              </a:pathLst>
            </a:custGeom>
            <a:solidFill>
              <a:srgbClr val="394652">
                <a:alpha val="64312"/>
              </a:srgbClr>
            </a:solidFill>
          </p:spPr>
          <p:txBody>
            <a:bodyPr wrap="square" lIns="0" tIns="0" rIns="0" bIns="0" rtlCol="0"/>
            <a:lstStyle/>
            <a:p/>
          </p:txBody>
        </p:sp>
      </p:grpSp>
      <p:sp>
        <p:nvSpPr>
          <p:cNvPr id="13" name="object 13" descr=""/>
          <p:cNvSpPr txBox="1"/>
          <p:nvPr/>
        </p:nvSpPr>
        <p:spPr>
          <a:xfrm>
            <a:off x="6562852" y="5895338"/>
            <a:ext cx="1457960" cy="451273"/>
          </a:xfrm>
          <a:prstGeom prst="rect">
            <a:avLst/>
          </a:prstGeom>
        </p:spPr>
        <p:txBody>
          <a:bodyPr wrap="square" lIns="0" tIns="24130" rIns="0" bIns="0" rtlCol="0" vert="horz">
            <a:spAutoFit/>
          </a:bodyPr>
          <a:lstStyle/>
          <a:p>
            <a:pPr marL="164465" marR="5080" indent="-152400">
              <a:lnSpc>
                <a:spcPts val="1200"/>
              </a:lnSpc>
              <a:spcBef>
                <a:spcPts val="190"/>
              </a:spcBef>
            </a:pPr>
            <a:r>
              <a:rPr dirty="0" sz="1400" b="1">
                <a:solidFill>
                  <a:srgbClr val="FFFFFF"/>
                </a:solidFill>
                <a:latin typeface="Arial"/>
                <a:cs typeface="Arial"/>
              </a:rPr>
              <a:t>NYU</a:t>
            </a:r>
            <a:r>
              <a:rPr dirty="0" sz="1400" spc="5" b="1">
                <a:solidFill>
                  <a:srgbClr val="FFFFFF"/>
                </a:solidFill>
                <a:latin typeface="Arial"/>
                <a:cs typeface="Arial"/>
              </a:rPr>
              <a:t> </a:t>
            </a:r>
            <a:r>
              <a:rPr dirty="0" sz="1400" spc="-10" b="1">
                <a:solidFill>
                  <a:srgbClr val="FFFFFF"/>
                </a:solidFill>
                <a:latin typeface="Arial"/>
                <a:cs typeface="Arial"/>
              </a:rPr>
              <a:t>LANGONE</a:t>
            </a:r>
            <a:r>
              <a:rPr dirty="0" sz="1400" b="1">
                <a:solidFill>
                  <a:srgbClr val="FFFFFF"/>
                </a:solidFill>
                <a:latin typeface="Arial"/>
                <a:cs typeface="Arial"/>
              </a:rPr>
              <a:t> </a:t>
            </a:r>
            <a:r>
              <a:rPr dirty="0" sz="1400" spc="-50" b="1">
                <a:solidFill>
                  <a:srgbClr val="FFFFFF"/>
                </a:solidFill>
                <a:latin typeface="Arial"/>
                <a:cs typeface="Arial"/>
              </a:rPr>
              <a:t>- </a:t>
            </a:r>
            <a:r>
              <a:rPr dirty="0" sz="1400" spc="-10" b="1">
                <a:solidFill>
                  <a:srgbClr val="FFFFFF"/>
                </a:solidFill>
                <a:latin typeface="Arial"/>
                <a:cs typeface="Arial"/>
              </a:rPr>
              <a:t>BROOKLYN</a:t>
            </a:r>
            <a:endParaRPr sz="1400">
              <a:latin typeface="Arial"/>
              <a:cs typeface="Arial"/>
            </a:endParaRPr>
          </a:p>
        </p:txBody>
      </p:sp>
      <p:sp>
        <p:nvSpPr>
          <p:cNvPr id="14" name="object 14" descr=""/>
          <p:cNvSpPr txBox="1"/>
          <p:nvPr/>
        </p:nvSpPr>
        <p:spPr>
          <a:xfrm>
            <a:off x="2917105" y="6426622"/>
            <a:ext cx="2325793" cy="340360"/>
          </a:xfrm>
          <a:prstGeom prst="rect">
            <a:avLst/>
          </a:prstGeom>
        </p:spPr>
        <p:txBody>
          <a:bodyPr wrap="square" lIns="0" tIns="12700" rIns="0" bIns="0" rtlCol="0" vert="horz">
            <a:spAutoFit/>
          </a:bodyPr>
          <a:lstStyle/>
          <a:p>
            <a:pPr marL="12700" marR="5080">
              <a:lnSpc>
                <a:spcPct val="100000"/>
              </a:lnSpc>
              <a:spcBef>
                <a:spcPts val="100"/>
              </a:spcBef>
            </a:pPr>
            <a:r>
              <a:rPr dirty="0" sz="1000" i="1">
                <a:solidFill>
                  <a:srgbClr val="FFFFFF"/>
                </a:solidFill>
                <a:latin typeface="Arial"/>
                <a:cs typeface="Arial"/>
              </a:rPr>
              <a:t>Source:</a:t>
            </a:r>
            <a:r>
              <a:rPr dirty="0" sz="1000" spc="-50" i="1">
                <a:solidFill>
                  <a:srgbClr val="FFFFFF"/>
                </a:solidFill>
                <a:latin typeface="Arial"/>
                <a:cs typeface="Arial"/>
              </a:rPr>
              <a:t> </a:t>
            </a:r>
            <a:r>
              <a:rPr dirty="0" sz="1000" i="1">
                <a:solidFill>
                  <a:srgbClr val="FFFFFF"/>
                </a:solidFill>
                <a:latin typeface="Arial"/>
                <a:cs typeface="Arial"/>
              </a:rPr>
              <a:t>NYCEM,</a:t>
            </a:r>
            <a:r>
              <a:rPr dirty="0" sz="1000" spc="20" i="1">
                <a:solidFill>
                  <a:srgbClr val="FFFFFF"/>
                </a:solidFill>
                <a:latin typeface="Arial"/>
                <a:cs typeface="Arial"/>
              </a:rPr>
              <a:t> </a:t>
            </a:r>
            <a:r>
              <a:rPr dirty="0" sz="1000" i="1">
                <a:solidFill>
                  <a:srgbClr val="FFFFFF"/>
                </a:solidFill>
                <a:latin typeface="Arial"/>
                <a:cs typeface="Arial"/>
              </a:rPr>
              <a:t>HAZUS,</a:t>
            </a:r>
            <a:r>
              <a:rPr dirty="0" sz="1000" spc="-50" i="1">
                <a:solidFill>
                  <a:srgbClr val="FFFFFF"/>
                </a:solidFill>
                <a:latin typeface="Arial"/>
                <a:cs typeface="Arial"/>
              </a:rPr>
              <a:t> </a:t>
            </a:r>
            <a:r>
              <a:rPr dirty="0" sz="1000" i="1">
                <a:solidFill>
                  <a:srgbClr val="FFFFFF"/>
                </a:solidFill>
                <a:latin typeface="Arial"/>
                <a:cs typeface="Arial"/>
              </a:rPr>
              <a:t>NYU</a:t>
            </a:r>
            <a:r>
              <a:rPr dirty="0" sz="1000" spc="-10" i="1">
                <a:solidFill>
                  <a:srgbClr val="FFFFFF"/>
                </a:solidFill>
                <a:latin typeface="Arial"/>
                <a:cs typeface="Arial"/>
              </a:rPr>
              <a:t> Langone</a:t>
            </a:r>
            <a:r>
              <a:rPr dirty="0" sz="1000" spc="-10" i="1">
                <a:solidFill>
                  <a:srgbClr val="FFFFFF"/>
                </a:solidFill>
                <a:latin typeface="Arial"/>
                <a:cs typeface="Arial"/>
              </a:rPr>
              <a:t> </a:t>
            </a:r>
            <a:r>
              <a:rPr dirty="0" sz="1000" i="1">
                <a:solidFill>
                  <a:srgbClr val="FFFFFF"/>
                </a:solidFill>
                <a:latin typeface="Arial"/>
                <a:cs typeface="Arial"/>
              </a:rPr>
              <a:t>Health,</a:t>
            </a:r>
            <a:r>
              <a:rPr dirty="0" sz="1000" spc="-45" i="1">
                <a:solidFill>
                  <a:srgbClr val="FFFFFF"/>
                </a:solidFill>
                <a:latin typeface="Arial"/>
                <a:cs typeface="Arial"/>
              </a:rPr>
              <a:t> </a:t>
            </a:r>
            <a:r>
              <a:rPr dirty="0" sz="1000" spc="-20" i="1">
                <a:solidFill>
                  <a:srgbClr val="FFFFFF"/>
                </a:solidFill>
                <a:latin typeface="Arial"/>
                <a:cs typeface="Arial"/>
              </a:rPr>
              <a:t>2022</a:t>
            </a:r>
            <a:endParaRPr sz="1000">
              <a:latin typeface="Arial"/>
              <a:cs typeface="Arial"/>
            </a:endParaRPr>
          </a:p>
        </p:txBody>
      </p:sp>
      <p:sp>
        <p:nvSpPr>
          <p:cNvPr id="15" name="object 15" descr=""/>
          <p:cNvSpPr txBox="1"/>
          <p:nvPr/>
        </p:nvSpPr>
        <p:spPr>
          <a:xfrm>
            <a:off x="11628120" y="6218342"/>
            <a:ext cx="171026" cy="293793"/>
          </a:xfrm>
          <a:prstGeom prst="rect">
            <a:avLst/>
          </a:prstGeom>
        </p:spPr>
        <p:txBody>
          <a:bodyPr wrap="square" lIns="0" tIns="15875" rIns="0" bIns="0" rtlCol="0" vert="horz">
            <a:spAutoFit/>
          </a:bodyPr>
          <a:lstStyle/>
          <a:p>
            <a:pPr marL="12700">
              <a:lnSpc>
                <a:spcPct val="100000"/>
              </a:lnSpc>
              <a:spcBef>
                <a:spcPts val="125"/>
              </a:spcBef>
            </a:pPr>
            <a:r>
              <a:rPr dirty="0" sz="1666" spc="55" b="1">
                <a:solidFill>
                  <a:srgbClr val="1F252C"/>
                </a:solidFill>
                <a:latin typeface="Century Gothic"/>
                <a:cs typeface="Century Gothic"/>
              </a:rPr>
              <a:t>9</a:t>
            </a:r>
            <a:endParaRPr sz="1666">
              <a:latin typeface="Century Gothic"/>
              <a:cs typeface="Century Gothic"/>
            </a:endParaRPr>
          </a:p>
        </p:txBody>
      </p:sp>
      <p:pic>
        <p:nvPicPr>
          <p:cNvPr id="16" name="object 16" descr=""/>
          <p:cNvPicPr/>
          <p:nvPr/>
        </p:nvPicPr>
        <p:blipFill>
          <a:blip r:embed="R252e159fb4e04784" cstate="print"/>
          <a:stretch>
            <a:fillRect/>
          </a:stretch>
        </p:blipFill>
        <p:spPr>
          <a:xfrm>
            <a:off x="150957" y="6266301"/>
            <a:ext cx="1056982" cy="446793"/>
          </a:xfrm>
          <a:prstGeom prst="rect">
            <a:avLst/>
          </a:prstGeom>
        </p:spPr>
      </p:pic>
      <p:sp>
        <p:nvSpPr>
          <p:cNvPr id="17" name="object 17" descr=""/>
          <p:cNvSpPr/>
          <p:nvPr/>
        </p:nvSpPr>
        <p:spPr>
          <a:xfrm>
            <a:off x="11703134" y="5848349"/>
            <a:ext cx="0" cy="301413"/>
          </a:xfrm>
          <a:custGeom>
            <a:avLst/>
            <a:gdLst/>
            <a:ahLst/>
            <a:cxnLst/>
            <a:rect l="l" t="t" r="r" b="b"/>
            <a:pathLst>
              <a:path w="0" h="226060">
                <a:moveTo>
                  <a:pt x="0" y="0"/>
                </a:moveTo>
                <a:lnTo>
                  <a:pt x="0" y="225933"/>
                </a:lnTo>
              </a:path>
            </a:pathLst>
          </a:custGeom>
          <a:ln w="9525">
            <a:solidFill>
              <a:srgbClr val="7E7E7E"/>
            </a:solidFill>
          </a:ln>
        </p:spPr>
        <p:txBody>
          <a:bodyPr wrap="square" lIns="0" tIns="0" rIns="0" bIns="0" rtlCol="0"/>
          <a:lstStyle/>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txBox="1"/>
          <p:nvPr/>
        </p:nvSpPr>
        <p:spPr>
          <a:xfrm>
            <a:off x="6400800" y="3673685"/>
            <a:ext cx="4804833" cy="645160"/>
          </a:xfrm>
          <a:prstGeom prst="rect">
            <a:avLst/>
          </a:prstGeom>
        </p:spPr>
        <p:txBody>
          <a:bodyPr wrap="square" lIns="0" tIns="13335" rIns="0" bIns="0" rtlCol="0" vert="horz">
            <a:spAutoFit/>
          </a:bodyPr>
          <a:lstStyle/>
          <a:p>
            <a:pPr marL="12700">
              <a:lnSpc>
                <a:spcPct val="100000"/>
              </a:lnSpc>
              <a:spcBef>
                <a:spcPts val="105"/>
              </a:spcBef>
            </a:pPr>
            <a:r>
              <a:rPr dirty="0" sz="4000" spc="-10" b="1">
                <a:solidFill>
                  <a:srgbClr val="1F252C"/>
                </a:solidFill>
                <a:latin typeface="Century Gothic"/>
                <a:cs typeface="Century Gothic"/>
              </a:rPr>
              <a:t>Program</a:t>
            </a:r>
            <a:r>
              <a:rPr dirty="0" sz="4000" spc="-195" b="1">
                <a:solidFill>
                  <a:srgbClr val="1F252C"/>
                </a:solidFill>
                <a:latin typeface="Century Gothic"/>
                <a:cs typeface="Century Gothic"/>
              </a:rPr>
              <a:t> </a:t>
            </a:r>
            <a:r>
              <a:rPr dirty="0" sz="4000" spc="-10" b="1">
                <a:solidFill>
                  <a:srgbClr val="1F252C"/>
                </a:solidFill>
                <a:latin typeface="Century Gothic"/>
                <a:cs typeface="Century Gothic"/>
              </a:rPr>
              <a:t>Evaluation</a:t>
            </a:r>
            <a:endParaRPr sz="4000">
              <a:latin typeface="Century Gothic"/>
              <a:cs typeface="Century Gothic"/>
            </a:endParaRPr>
          </a:p>
        </p:txBody>
      </p:sp>
      <p:sp>
        <p:nvSpPr>
          <p:cNvPr id="3" name="object 3"/>
          <p:cNvSpPr txBox="1"/>
          <p:nvPr/>
        </p:nvSpPr>
        <p:spPr>
          <a:xfrm>
            <a:off x="6400800" y="1849542"/>
            <a:ext cx="1341966" cy="1255606"/>
          </a:xfrm>
          <a:prstGeom prst="rect">
            <a:avLst/>
          </a:prstGeom>
        </p:spPr>
        <p:txBody>
          <a:bodyPr wrap="square" lIns="0" tIns="13970" rIns="0" bIns="0" rtlCol="0" vert="horz">
            <a:spAutoFit/>
          </a:bodyPr>
          <a:lstStyle/>
          <a:p>
            <a:pPr marL="12700">
              <a:lnSpc>
                <a:spcPct val="100000"/>
              </a:lnSpc>
              <a:spcBef>
                <a:spcPts val="110"/>
              </a:spcBef>
            </a:pPr>
            <a:r>
              <a:rPr dirty="0" sz="8000" spc="455" b="1">
                <a:solidFill>
                  <a:srgbClr val="1F252C"/>
                </a:solidFill>
                <a:latin typeface="Century Gothic"/>
                <a:cs typeface="Century Gothic"/>
              </a:rPr>
              <a:t>02</a:t>
            </a:r>
            <a:endParaRPr sz="8000">
              <a:latin typeface="Century Gothic"/>
              <a:cs typeface="Century Gothic"/>
            </a:endParaRPr>
          </a:p>
        </p:txBody>
      </p:sp>
      <p:sp>
        <p:nvSpPr>
          <p:cNvPr id="4" name="object 4" descr=""/>
          <p:cNvSpPr/>
          <p:nvPr/>
        </p:nvSpPr>
        <p:spPr>
          <a:xfrm>
            <a:off x="6292934" y="4768934"/>
            <a:ext cx="4949613" cy="0"/>
          </a:xfrm>
          <a:custGeom>
            <a:avLst/>
            <a:gdLst/>
            <a:ahLst/>
            <a:cxnLst/>
            <a:rect l="l" t="t" r="r" b="b"/>
            <a:pathLst>
              <a:path w="3712209" h="0">
                <a:moveTo>
                  <a:pt x="0" y="0"/>
                </a:moveTo>
                <a:lnTo>
                  <a:pt x="3711829" y="0"/>
                </a:lnTo>
              </a:path>
            </a:pathLst>
          </a:custGeom>
          <a:ln w="9525">
            <a:solidFill>
              <a:srgbClr val="1F252C"/>
            </a:solidFill>
          </a:ln>
        </p:spPr>
        <p:txBody>
          <a:bodyPr wrap="square" lIns="0" tIns="0" rIns="0" bIns="0" rtlCol="0"/>
          <a:lstStyle/>
          <a:p/>
        </p:txBody>
      </p:sp>
      <p:sp>
        <p:nvSpPr>
          <p:cNvPr id="5" name="object 5" descr=""/>
          <p:cNvSpPr/>
          <p:nvPr/>
        </p:nvSpPr>
        <p:spPr>
          <a:xfrm>
            <a:off x="6286500" y="3289300"/>
            <a:ext cx="4949613" cy="0"/>
          </a:xfrm>
          <a:custGeom>
            <a:avLst/>
            <a:gdLst/>
            <a:ahLst/>
            <a:cxnLst/>
            <a:rect l="l" t="t" r="r" b="b"/>
            <a:pathLst>
              <a:path w="3712209" h="0">
                <a:moveTo>
                  <a:pt x="0" y="0"/>
                </a:moveTo>
                <a:lnTo>
                  <a:pt x="3711955" y="0"/>
                </a:lnTo>
              </a:path>
            </a:pathLst>
          </a:custGeom>
          <a:ln w="19050">
            <a:solidFill>
              <a:srgbClr val="1F252C"/>
            </a:solidFill>
          </a:ln>
        </p:spPr>
        <p:txBody>
          <a:bodyPr wrap="square" lIns="0" tIns="0" rIns="0" bIns="0" rtlCol="0"/>
          <a:lstStyle/>
          <a:p/>
        </p:txBody>
      </p:sp>
      <p:grpSp>
        <p:nvGrpSpPr>
          <p:cNvPr id="6" name="object 6" descr=""/>
          <p:cNvGrpSpPr/>
          <p:nvPr/>
        </p:nvGrpSpPr>
        <p:grpSpPr>
          <a:xfrm>
            <a:off x="0" y="-2"/>
            <a:ext cx="5829300" cy="6858000"/>
            <a:chOff x="0" y="-2"/>
            <a:chExt cx="5829300" cy="6858000"/>
          </a:xfrm>
        </p:grpSpPr>
        <p:pic>
          <p:nvPicPr>
            <p:cNvPr id="7" name="object 7" descr=""/>
            <p:cNvPicPr/>
            <p:nvPr/>
          </p:nvPicPr>
          <p:blipFill>
            <a:blip r:embed="Rba4baaf0ac1845ad" cstate="print"/>
            <a:stretch>
              <a:fillRect/>
            </a:stretch>
          </p:blipFill>
          <p:spPr>
            <a:xfrm>
              <a:off x="0" y="-2"/>
              <a:ext cx="5816598" cy="6858000"/>
            </a:xfrm>
            <a:prstGeom prst="rect">
              <a:avLst/>
            </a:prstGeom>
          </p:spPr>
        </p:pic>
        <p:sp>
          <p:nvSpPr>
            <p:cNvPr id="8" name="object 8" descr=""/>
            <p:cNvSpPr/>
            <p:nvPr/>
          </p:nvSpPr>
          <p:spPr>
            <a:xfrm>
              <a:off x="5816600" y="0"/>
              <a:ext cx="0" cy="6858000"/>
            </a:xfrm>
            <a:custGeom>
              <a:avLst/>
              <a:gdLst/>
              <a:ahLst/>
              <a:cxnLst/>
              <a:rect l="l" t="t" r="r" b="b"/>
              <a:pathLst>
                <a:path w="0" h="5143500">
                  <a:moveTo>
                    <a:pt x="0" y="0"/>
                  </a:moveTo>
                  <a:lnTo>
                    <a:pt x="0" y="5143499"/>
                  </a:lnTo>
                </a:path>
              </a:pathLst>
            </a:custGeom>
            <a:ln w="19050">
              <a:solidFill>
                <a:srgbClr val="1F252C"/>
              </a:solidFill>
            </a:ln>
          </p:spPr>
          <p:txBody>
            <a:bodyPr wrap="square" lIns="0" tIns="0" rIns="0" bIns="0" rtlCol="0"/>
            <a:lstStyle/>
            <a:p/>
          </p:txBody>
        </p:sp>
      </p:grpSp>
      <p:sp>
        <p:nvSpPr>
          <p:cNvPr id="9" name="object 9" descr=""/>
          <p:cNvSpPr txBox="1"/>
          <p:nvPr/>
        </p:nvSpPr>
        <p:spPr>
          <a:xfrm>
            <a:off x="11597301" y="6220073"/>
            <a:ext cx="235373" cy="315805"/>
          </a:xfrm>
          <a:prstGeom prst="rect">
            <a:avLst/>
          </a:prstGeom>
        </p:spPr>
        <p:txBody>
          <a:bodyPr wrap="square" lIns="0" tIns="14604" rIns="0" bIns="0" rtlCol="0" vert="horz">
            <a:spAutoFit/>
          </a:bodyPr>
          <a:lstStyle/>
          <a:p>
            <a:pPr marL="12700">
              <a:lnSpc>
                <a:spcPct val="100000"/>
              </a:lnSpc>
              <a:spcBef>
                <a:spcPts val="114"/>
              </a:spcBef>
            </a:pPr>
            <a:r>
              <a:rPr dirty="0" sz="1666" spc="-80" b="1">
                <a:solidFill>
                  <a:srgbClr val="1F252C"/>
                </a:solidFill>
                <a:latin typeface="Century Gothic"/>
                <a:cs typeface="Century Gothic"/>
              </a:rPr>
              <a:t>12</a:t>
            </a:r>
            <a:endParaRPr sz="1666">
              <a:latin typeface="Century Gothic"/>
              <a:cs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5590116" y="1462616"/>
            <a:ext cx="5850466" cy="4809066"/>
            <a:chOff x="5590116" y="1462616"/>
            <a:chExt cx="5850466" cy="4809066"/>
          </a:xfrm>
        </p:grpSpPr>
        <p:pic>
          <p:nvPicPr>
            <p:cNvPr id="3" name="object 3" descr=""/>
            <p:cNvPicPr/>
            <p:nvPr/>
          </p:nvPicPr>
          <p:blipFill>
            <a:blip r:embed="Rc3b2405f157c48ac" cstate="print"/>
            <a:stretch>
              <a:fillRect/>
            </a:stretch>
          </p:blipFill>
          <p:spPr>
            <a:xfrm>
              <a:off x="5600700" y="1473200"/>
              <a:ext cx="5829300" cy="4787900"/>
            </a:xfrm>
            <a:prstGeom prst="rect">
              <a:avLst/>
            </a:prstGeom>
          </p:spPr>
        </p:pic>
        <p:sp>
          <p:nvSpPr>
            <p:cNvPr id="4" name="object 4" descr=""/>
            <p:cNvSpPr/>
            <p:nvPr/>
          </p:nvSpPr>
          <p:spPr>
            <a:xfrm>
              <a:off x="5600700" y="1473200"/>
              <a:ext cx="5829300" cy="4787900"/>
            </a:xfrm>
            <a:custGeom>
              <a:avLst/>
              <a:gdLst/>
              <a:ahLst/>
              <a:cxnLst/>
              <a:rect l="l" t="t" r="r" b="b"/>
              <a:pathLst>
                <a:path w="4371975" h="3590925">
                  <a:moveTo>
                    <a:pt x="4371975" y="0"/>
                  </a:moveTo>
                  <a:lnTo>
                    <a:pt x="0" y="0"/>
                  </a:lnTo>
                  <a:lnTo>
                    <a:pt x="0" y="3590925"/>
                  </a:lnTo>
                  <a:lnTo>
                    <a:pt x="4371975" y="3590925"/>
                  </a:lnTo>
                  <a:lnTo>
                    <a:pt x="4371975" y="0"/>
                  </a:lnTo>
                  <a:close/>
                </a:path>
              </a:pathLst>
            </a:custGeom>
            <a:solidFill>
              <a:srgbClr val="3E3533">
                <a:alpha val="29019"/>
              </a:srgbClr>
            </a:solidFill>
          </p:spPr>
          <p:txBody>
            <a:bodyPr wrap="square" lIns="0" tIns="0" rIns="0" bIns="0" rtlCol="0"/>
            <a:lstStyle/>
            <a:p/>
          </p:txBody>
        </p:sp>
        <p:sp>
          <p:nvSpPr>
            <p:cNvPr id="5" name="object 5" descr=""/>
            <p:cNvSpPr/>
            <p:nvPr/>
          </p:nvSpPr>
          <p:spPr>
            <a:xfrm>
              <a:off x="5600700" y="1473200"/>
              <a:ext cx="5829300" cy="4787900"/>
            </a:xfrm>
            <a:custGeom>
              <a:avLst/>
              <a:gdLst/>
              <a:ahLst/>
              <a:cxnLst/>
              <a:rect l="l" t="t" r="r" b="b"/>
              <a:pathLst>
                <a:path w="4371975" h="3590925">
                  <a:moveTo>
                    <a:pt x="0" y="3590925"/>
                  </a:moveTo>
                  <a:lnTo>
                    <a:pt x="4371975" y="3590925"/>
                  </a:lnTo>
                  <a:lnTo>
                    <a:pt x="4371975" y="0"/>
                  </a:lnTo>
                  <a:lnTo>
                    <a:pt x="0" y="0"/>
                  </a:lnTo>
                  <a:lnTo>
                    <a:pt x="0" y="3590925"/>
                  </a:lnTo>
                  <a:close/>
                </a:path>
              </a:pathLst>
            </a:custGeom>
            <a:ln w="15875">
              <a:solidFill>
                <a:srgbClr val="5E5E5E"/>
              </a:solidFill>
            </a:ln>
          </p:spPr>
          <p:txBody>
            <a:bodyPr wrap="square" lIns="0" tIns="0" rIns="0" bIns="0" rtlCol="0"/>
            <a:lstStyle/>
            <a:p/>
          </p:txBody>
        </p:sp>
      </p:grpSp>
      <p:sp>
        <p:nvSpPr>
          <p:cNvPr id="6" name="object 6" descr=""/>
          <p:cNvSpPr txBox="1"/>
          <p:nvPr/>
        </p:nvSpPr>
        <p:spPr>
          <a:xfrm>
            <a:off x="1297092" y="2232997"/>
            <a:ext cx="3867573" cy="2858346"/>
          </a:xfrm>
          <a:prstGeom prst="rect">
            <a:avLst/>
          </a:prstGeom>
        </p:spPr>
        <p:txBody>
          <a:bodyPr wrap="square" lIns="0" tIns="13335" rIns="0" bIns="0" rtlCol="0" vert="horz">
            <a:spAutoFit/>
          </a:bodyPr>
          <a:lstStyle/>
          <a:p>
            <a:pPr marL="12700">
              <a:lnSpc>
                <a:spcPct val="100000"/>
              </a:lnSpc>
              <a:spcBef>
                <a:spcPts val="105"/>
              </a:spcBef>
            </a:pPr>
            <a:r>
              <a:rPr dirty="0" sz="3200">
                <a:solidFill>
                  <a:srgbClr val="1F252C"/>
                </a:solidFill>
                <a:latin typeface="Arial"/>
                <a:cs typeface="Arial"/>
              </a:rPr>
              <a:t>Previous</a:t>
            </a:r>
            <a:r>
              <a:rPr dirty="0" sz="3200" spc="-25">
                <a:solidFill>
                  <a:srgbClr val="1F252C"/>
                </a:solidFill>
                <a:latin typeface="Arial"/>
                <a:cs typeface="Arial"/>
              </a:rPr>
              <a:t> </a:t>
            </a:r>
            <a:r>
              <a:rPr dirty="0" sz="3200" spc="-10">
                <a:solidFill>
                  <a:srgbClr val="1F252C"/>
                </a:solidFill>
                <a:latin typeface="Arial"/>
                <a:cs typeface="Arial"/>
              </a:rPr>
              <a:t>Strategy</a:t>
            </a:r>
            <a:endParaRPr sz="3200">
              <a:latin typeface="Arial"/>
              <a:cs typeface="Arial"/>
            </a:endParaRPr>
          </a:p>
          <a:p>
            <a:pPr marL="267970" marR="532130" indent="-215265">
              <a:lnSpc>
                <a:spcPct val="100000"/>
              </a:lnSpc>
              <a:spcBef>
                <a:spcPts val="1695"/>
              </a:spcBef>
              <a:buClr>
                <a:srgbClr val="5E7385"/>
              </a:buClr>
              <a:buSzPct val="93333"/>
              <a:buChar char="•"/>
              <a:tabLst>
                <a:tab pos="267970" algn="l"/>
              </a:tabLst>
            </a:pPr>
            <a:r>
              <a:rPr dirty="0" sz="2000">
                <a:solidFill>
                  <a:srgbClr val="1F252C"/>
                </a:solidFill>
                <a:latin typeface="Arial"/>
                <a:cs typeface="Arial"/>
              </a:rPr>
              <a:t>Probability</a:t>
            </a:r>
            <a:r>
              <a:rPr dirty="0" sz="2000" spc="-60">
                <a:solidFill>
                  <a:srgbClr val="1F252C"/>
                </a:solidFill>
                <a:latin typeface="Arial"/>
                <a:cs typeface="Arial"/>
              </a:rPr>
              <a:t> </a:t>
            </a:r>
            <a:r>
              <a:rPr dirty="0" sz="2000">
                <a:solidFill>
                  <a:srgbClr val="1F252C"/>
                </a:solidFill>
                <a:latin typeface="Arial"/>
                <a:cs typeface="Arial"/>
              </a:rPr>
              <a:t>and</a:t>
            </a:r>
            <a:r>
              <a:rPr dirty="0" sz="2000" spc="-65">
                <a:solidFill>
                  <a:srgbClr val="1F252C"/>
                </a:solidFill>
                <a:latin typeface="Arial"/>
                <a:cs typeface="Arial"/>
              </a:rPr>
              <a:t> </a:t>
            </a:r>
            <a:r>
              <a:rPr dirty="0" sz="2000" spc="-20">
                <a:solidFill>
                  <a:srgbClr val="1F252C"/>
                </a:solidFill>
                <a:latin typeface="Arial"/>
                <a:cs typeface="Arial"/>
              </a:rPr>
              <a:t>risk </a:t>
            </a:r>
            <a:r>
              <a:rPr dirty="0" sz="2000">
                <a:solidFill>
                  <a:srgbClr val="1F252C"/>
                </a:solidFill>
                <a:latin typeface="Arial"/>
                <a:cs typeface="Arial"/>
              </a:rPr>
              <a:t>assessment</a:t>
            </a:r>
            <a:r>
              <a:rPr dirty="0" sz="2000" spc="-20">
                <a:solidFill>
                  <a:srgbClr val="1F252C"/>
                </a:solidFill>
                <a:latin typeface="Arial"/>
                <a:cs typeface="Arial"/>
              </a:rPr>
              <a:t> </a:t>
            </a:r>
            <a:r>
              <a:rPr dirty="0" sz="2000" b="1">
                <a:solidFill>
                  <a:srgbClr val="1F252C"/>
                </a:solidFill>
                <a:latin typeface="Arial"/>
                <a:cs typeface="Arial"/>
              </a:rPr>
              <a:t>based</a:t>
            </a:r>
            <a:r>
              <a:rPr dirty="0" sz="2000" spc="-100" b="1">
                <a:solidFill>
                  <a:srgbClr val="1F252C"/>
                </a:solidFill>
                <a:latin typeface="Arial"/>
                <a:cs typeface="Arial"/>
              </a:rPr>
              <a:t> </a:t>
            </a:r>
            <a:r>
              <a:rPr dirty="0" sz="2000" spc="-25" b="1">
                <a:solidFill>
                  <a:srgbClr val="1F252C"/>
                </a:solidFill>
                <a:latin typeface="Arial"/>
                <a:cs typeface="Arial"/>
              </a:rPr>
              <a:t>on </a:t>
            </a:r>
            <a:r>
              <a:rPr dirty="0" sz="2000">
                <a:solidFill>
                  <a:srgbClr val="1F252C"/>
                </a:solidFill>
                <a:latin typeface="Arial"/>
                <a:cs typeface="Arial"/>
              </a:rPr>
              <a:t>responses</a:t>
            </a:r>
            <a:r>
              <a:rPr dirty="0" sz="2000" spc="-60">
                <a:solidFill>
                  <a:srgbClr val="1F252C"/>
                </a:solidFill>
                <a:latin typeface="Arial"/>
                <a:cs typeface="Arial"/>
              </a:rPr>
              <a:t> </a:t>
            </a:r>
            <a:r>
              <a:rPr dirty="0" sz="2000">
                <a:solidFill>
                  <a:srgbClr val="1F252C"/>
                </a:solidFill>
                <a:latin typeface="Arial"/>
                <a:cs typeface="Arial"/>
              </a:rPr>
              <a:t>to</a:t>
            </a:r>
            <a:r>
              <a:rPr dirty="0" sz="2000" spc="-40">
                <a:solidFill>
                  <a:srgbClr val="1F252C"/>
                </a:solidFill>
                <a:latin typeface="Arial"/>
                <a:cs typeface="Arial"/>
              </a:rPr>
              <a:t> </a:t>
            </a:r>
            <a:r>
              <a:rPr dirty="0" sz="2000" spc="-10" b="1">
                <a:solidFill>
                  <a:srgbClr val="1F252C"/>
                </a:solidFill>
                <a:latin typeface="Arial"/>
                <a:cs typeface="Arial"/>
              </a:rPr>
              <a:t>qualitative surveying</a:t>
            </a:r>
            <a:endParaRPr sz="2000">
              <a:latin typeface="Arial"/>
              <a:cs typeface="Arial"/>
            </a:endParaRPr>
          </a:p>
          <a:p>
            <a:pPr lvl="1" marL="610870" marR="5080" indent="-215265">
              <a:lnSpc>
                <a:spcPct val="112799"/>
              </a:lnSpc>
              <a:spcBef>
                <a:spcPts val="835"/>
              </a:spcBef>
              <a:buClr>
                <a:srgbClr val="5E7385"/>
              </a:buClr>
              <a:buSzPct val="93333"/>
              <a:buChar char="•"/>
              <a:tabLst>
                <a:tab pos="610870" algn="l"/>
              </a:tabLst>
            </a:pPr>
            <a:r>
              <a:rPr dirty="0" sz="2000">
                <a:solidFill>
                  <a:srgbClr val="1F252C"/>
                </a:solidFill>
                <a:latin typeface="Arial"/>
                <a:cs typeface="Arial"/>
              </a:rPr>
              <a:t>Led</a:t>
            </a:r>
            <a:r>
              <a:rPr dirty="0" sz="2000" spc="5">
                <a:solidFill>
                  <a:srgbClr val="1F252C"/>
                </a:solidFill>
                <a:latin typeface="Arial"/>
                <a:cs typeface="Arial"/>
              </a:rPr>
              <a:t> </a:t>
            </a:r>
            <a:r>
              <a:rPr dirty="0" sz="2000">
                <a:solidFill>
                  <a:srgbClr val="1F252C"/>
                </a:solidFill>
                <a:latin typeface="Arial"/>
                <a:cs typeface="Arial"/>
              </a:rPr>
              <a:t>to</a:t>
            </a:r>
            <a:r>
              <a:rPr dirty="0" sz="2000" spc="-60">
                <a:solidFill>
                  <a:srgbClr val="1F252C"/>
                </a:solidFill>
                <a:latin typeface="Arial"/>
                <a:cs typeface="Arial"/>
              </a:rPr>
              <a:t> </a:t>
            </a:r>
            <a:r>
              <a:rPr dirty="0" sz="2000">
                <a:solidFill>
                  <a:srgbClr val="1F252C"/>
                </a:solidFill>
                <a:latin typeface="Arial"/>
                <a:cs typeface="Arial"/>
              </a:rPr>
              <a:t>bias</a:t>
            </a:r>
            <a:r>
              <a:rPr dirty="0" sz="2000" spc="15">
                <a:solidFill>
                  <a:srgbClr val="1F252C"/>
                </a:solidFill>
                <a:latin typeface="Arial"/>
                <a:cs typeface="Arial"/>
              </a:rPr>
              <a:t> </a:t>
            </a:r>
            <a:r>
              <a:rPr dirty="0" sz="2000" spc="-10">
                <a:solidFill>
                  <a:srgbClr val="1F252C"/>
                </a:solidFill>
                <a:latin typeface="Arial"/>
                <a:cs typeface="Arial"/>
              </a:rPr>
              <a:t>towards</a:t>
            </a:r>
            <a:r>
              <a:rPr dirty="0" sz="2000" spc="-50">
                <a:solidFill>
                  <a:srgbClr val="1F252C"/>
                </a:solidFill>
                <a:latin typeface="Arial"/>
                <a:cs typeface="Arial"/>
              </a:rPr>
              <a:t> </a:t>
            </a:r>
            <a:r>
              <a:rPr dirty="0" sz="2000" spc="-10">
                <a:solidFill>
                  <a:srgbClr val="1F252C"/>
                </a:solidFill>
                <a:latin typeface="Arial"/>
                <a:cs typeface="Arial"/>
              </a:rPr>
              <a:t>certain </a:t>
            </a:r>
            <a:r>
              <a:rPr dirty="0" sz="2000">
                <a:solidFill>
                  <a:srgbClr val="1F252C"/>
                </a:solidFill>
                <a:latin typeface="Arial"/>
                <a:cs typeface="Arial"/>
              </a:rPr>
              <a:t>hazard</a:t>
            </a:r>
            <a:r>
              <a:rPr dirty="0" sz="2000" spc="-50">
                <a:solidFill>
                  <a:srgbClr val="1F252C"/>
                </a:solidFill>
                <a:latin typeface="Arial"/>
                <a:cs typeface="Arial"/>
              </a:rPr>
              <a:t> </a:t>
            </a:r>
            <a:r>
              <a:rPr dirty="0" sz="2000" spc="-20">
                <a:solidFill>
                  <a:srgbClr val="1F252C"/>
                </a:solidFill>
                <a:latin typeface="Arial"/>
                <a:cs typeface="Arial"/>
              </a:rPr>
              <a:t>types</a:t>
            </a:r>
            <a:endParaRPr sz="2000">
              <a:latin typeface="Arial"/>
              <a:cs typeface="Arial"/>
            </a:endParaRPr>
          </a:p>
        </p:txBody>
      </p:sp>
      <p:sp>
        <p:nvSpPr>
          <p:cNvPr id="7" name="object 7"/>
          <p:cNvSpPr txBox="1">
            <a:spLocks noGrp="1"/>
          </p:cNvSpPr>
          <p:nvPr>
            <p:ph type="title"/>
          </p:nvPr>
        </p:nvSpPr>
        <p:spPr>
          <a:xfrm>
            <a:off x="764540" y="572006"/>
            <a:ext cx="7419340" cy="553720"/>
          </a:xfrm>
          <a:prstGeom prst="rect"/>
        </p:spPr>
        <p:txBody>
          <a:bodyPr wrap="square" lIns="0" tIns="13335" rIns="0" bIns="0" rtlCol="0" vert="horz">
            <a:spAutoFit/>
          </a:bodyPr>
          <a:lstStyle/>
          <a:p>
            <a:pPr marL="12700">
              <a:lnSpc>
                <a:spcPct val="100000"/>
              </a:lnSpc>
              <a:spcBef>
                <a:spcPts val="105"/>
              </a:spcBef>
            </a:pPr>
            <a:r>
              <a:rPr dirty="0" sz="3400">
                <a:solidFill>
                  <a:srgbClr val="3B3B3B"/>
                </a:solidFill>
                <a:latin typeface="Arial"/>
                <a:cs typeface="Arial"/>
              </a:rPr>
              <a:t>Objectivity</a:t>
            </a:r>
            <a:r>
              <a:rPr dirty="0" sz="3400" spc="-95">
                <a:solidFill>
                  <a:srgbClr val="3B3B3B"/>
                </a:solidFill>
                <a:latin typeface="Arial"/>
                <a:cs typeface="Arial"/>
              </a:rPr>
              <a:t> </a:t>
            </a:r>
            <a:r>
              <a:rPr dirty="0" sz="3400">
                <a:solidFill>
                  <a:srgbClr val="3B3B3B"/>
                </a:solidFill>
                <a:latin typeface="Arial"/>
                <a:cs typeface="Arial"/>
              </a:rPr>
              <a:t>through</a:t>
            </a:r>
            <a:r>
              <a:rPr dirty="0" sz="3400" spc="-25">
                <a:solidFill>
                  <a:srgbClr val="3B3B3B"/>
                </a:solidFill>
                <a:latin typeface="Arial"/>
                <a:cs typeface="Arial"/>
              </a:rPr>
              <a:t> </a:t>
            </a:r>
            <a:r>
              <a:rPr dirty="0" sz="3400">
                <a:solidFill>
                  <a:srgbClr val="3B3B3B"/>
                </a:solidFill>
                <a:latin typeface="Arial"/>
                <a:cs typeface="Arial"/>
              </a:rPr>
              <a:t>Data</a:t>
            </a:r>
            <a:r>
              <a:rPr dirty="0" sz="3400" spc="-30">
                <a:solidFill>
                  <a:srgbClr val="3B3B3B"/>
                </a:solidFill>
                <a:latin typeface="Arial"/>
                <a:cs typeface="Arial"/>
              </a:rPr>
              <a:t> </a:t>
            </a:r>
            <a:r>
              <a:rPr dirty="0" sz="3400" spc="-10">
                <a:solidFill>
                  <a:srgbClr val="3B3B3B"/>
                </a:solidFill>
                <a:latin typeface="Arial"/>
                <a:cs typeface="Arial"/>
              </a:rPr>
              <a:t>Integration</a:t>
            </a:r>
            <a:endParaRPr sz="3400">
              <a:latin typeface="Arial"/>
              <a:cs typeface="Arial"/>
            </a:endParaRPr>
          </a:p>
        </p:txBody>
      </p:sp>
      <p:pic>
        <p:nvPicPr>
          <p:cNvPr id="8" name="object 8" descr=""/>
          <p:cNvPicPr/>
          <p:nvPr/>
        </p:nvPicPr>
        <p:blipFill>
          <a:blip r:embed="R0ded424540c143ec" cstate="print"/>
          <a:stretch>
            <a:fillRect/>
          </a:stretch>
        </p:blipFill>
        <p:spPr>
          <a:xfrm>
            <a:off x="150957" y="6266301"/>
            <a:ext cx="1056982" cy="446793"/>
          </a:xfrm>
          <a:prstGeom prst="rect">
            <a:avLst/>
          </a:prstGeom>
        </p:spPr>
      </p:pic>
      <p:sp>
        <p:nvSpPr>
          <p:cNvPr id="9" name="object 9" descr=""/>
          <p:cNvSpPr/>
          <p:nvPr/>
        </p:nvSpPr>
        <p:spPr>
          <a:xfrm>
            <a:off x="11703134" y="5848349"/>
            <a:ext cx="0" cy="301413"/>
          </a:xfrm>
          <a:custGeom>
            <a:avLst/>
            <a:gdLst/>
            <a:ahLst/>
            <a:cxnLst/>
            <a:rect l="l" t="t" r="r" b="b"/>
            <a:pathLst>
              <a:path w="0" h="226060">
                <a:moveTo>
                  <a:pt x="0" y="0"/>
                </a:moveTo>
                <a:lnTo>
                  <a:pt x="0" y="225933"/>
                </a:lnTo>
              </a:path>
            </a:pathLst>
          </a:custGeom>
          <a:ln w="9525">
            <a:solidFill>
              <a:srgbClr val="7E7E7E"/>
            </a:solidFill>
          </a:ln>
        </p:spPr>
        <p:txBody>
          <a:bodyPr wrap="square" lIns="0" tIns="0" rIns="0" bIns="0" rtlCol="0"/>
          <a:lstStyle/>
          <a:p/>
        </p:txBody>
      </p:sp>
      <p:sp>
        <p:nvSpPr>
          <p:cNvPr id="10" name="object 10" descr=""/>
          <p:cNvSpPr txBox="1">
            <a:spLocks noGrp="1"/>
          </p:cNvSpPr>
          <p:nvPr>
            <p:ph type="sldNum" idx="7" sz="quarter"/>
          </p:nvPr>
        </p:nvSpPr>
        <p:spPr>
          <a:prstGeom prst="rect"/>
        </p:spPr>
        <p:txBody>
          <a:bodyPr wrap="square" lIns="0" tIns="14604" rIns="0" bIns="0" rtlCol="0" vert="horz">
            <a:spAutoFit/>
          </a:bodyPr>
          <a:lstStyle/>
          <a:p>
            <a:pPr marL="60325">
              <a:lnSpc>
                <a:spcPct val="100000"/>
              </a:lnSpc>
              <a:spcBef>
                <a:spcPts val="114"/>
              </a:spcBef>
            </a:pPr>
            <a:r>
              <a:rPr dirty="0" spc="-25"/>
              <a:t>13</a:t>
            </a:r>
          </a:p>
        </p:txBody>
      </p:sp>
      <p:sp>
        <p:nvSpPr>
          <p:cNvPr id="11" name="object 11"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572006"/>
            <a:ext cx="8319346" cy="553720"/>
          </a:xfrm>
          <a:prstGeom prst="rect"/>
        </p:spPr>
        <p:txBody>
          <a:bodyPr wrap="square" lIns="0" tIns="13335" rIns="0" bIns="0" rtlCol="0" vert="horz">
            <a:spAutoFit/>
          </a:bodyPr>
          <a:lstStyle/>
          <a:p>
            <a:pPr marL="12700">
              <a:lnSpc>
                <a:spcPct val="100000"/>
              </a:lnSpc>
              <a:spcBef>
                <a:spcPts val="105"/>
              </a:spcBef>
            </a:pPr>
            <a:r>
              <a:rPr dirty="0" sz="3400">
                <a:solidFill>
                  <a:srgbClr val="3B3B3B"/>
                </a:solidFill>
                <a:latin typeface="Arial"/>
                <a:cs typeface="Arial"/>
              </a:rPr>
              <a:t>Stakeholder</a:t>
            </a:r>
            <a:r>
              <a:rPr dirty="0" sz="3400" spc="-60">
                <a:solidFill>
                  <a:srgbClr val="3B3B3B"/>
                </a:solidFill>
                <a:latin typeface="Arial"/>
                <a:cs typeface="Arial"/>
              </a:rPr>
              <a:t> </a:t>
            </a:r>
            <a:r>
              <a:rPr dirty="0" sz="3400">
                <a:solidFill>
                  <a:srgbClr val="3B3B3B"/>
                </a:solidFill>
                <a:latin typeface="Arial"/>
                <a:cs typeface="Arial"/>
              </a:rPr>
              <a:t>Engagement</a:t>
            </a:r>
            <a:r>
              <a:rPr dirty="0" sz="3400" spc="-65">
                <a:solidFill>
                  <a:srgbClr val="3B3B3B"/>
                </a:solidFill>
                <a:latin typeface="Arial"/>
                <a:cs typeface="Arial"/>
              </a:rPr>
              <a:t> </a:t>
            </a:r>
            <a:r>
              <a:rPr dirty="0" sz="3400">
                <a:solidFill>
                  <a:srgbClr val="3B3B3B"/>
                </a:solidFill>
                <a:latin typeface="Arial"/>
                <a:cs typeface="Arial"/>
              </a:rPr>
              <a:t>and</a:t>
            </a:r>
            <a:r>
              <a:rPr dirty="0" sz="3400" spc="-30">
                <a:solidFill>
                  <a:srgbClr val="3B3B3B"/>
                </a:solidFill>
                <a:latin typeface="Arial"/>
                <a:cs typeface="Arial"/>
              </a:rPr>
              <a:t> </a:t>
            </a:r>
            <a:r>
              <a:rPr dirty="0" sz="3400" spc="-10">
                <a:solidFill>
                  <a:srgbClr val="3B3B3B"/>
                </a:solidFill>
                <a:latin typeface="Arial"/>
                <a:cs typeface="Arial"/>
              </a:rPr>
              <a:t>Surveying</a:t>
            </a:r>
            <a:endParaRPr sz="3400">
              <a:latin typeface="Arial"/>
              <a:cs typeface="Arial"/>
            </a:endParaRPr>
          </a:p>
        </p:txBody>
      </p:sp>
      <p:pic>
        <p:nvPicPr>
          <p:cNvPr id="3" name="object 3" descr=""/>
          <p:cNvPicPr/>
          <p:nvPr/>
        </p:nvPicPr>
        <p:blipFill>
          <a:blip r:embed="R437fb11025f743d1" cstate="print"/>
          <a:stretch>
            <a:fillRect/>
          </a:stretch>
        </p:blipFill>
        <p:spPr>
          <a:xfrm>
            <a:off x="2427134" y="1278360"/>
            <a:ext cx="7318248" cy="4700926"/>
          </a:xfrm>
          <a:prstGeom prst="rect">
            <a:avLst/>
          </a:prstGeom>
        </p:spPr>
      </p:pic>
      <p:pic>
        <p:nvPicPr>
          <p:cNvPr id="4" name="object 4" descr=""/>
          <p:cNvPicPr/>
          <p:nvPr/>
        </p:nvPicPr>
        <p:blipFill>
          <a:blip r:embed="Raf5155d9a9394b84" cstate="print"/>
          <a:stretch>
            <a:fillRect/>
          </a:stretch>
        </p:blipFill>
        <p:spPr>
          <a:xfrm>
            <a:off x="150957" y="6266301"/>
            <a:ext cx="1056982" cy="446793"/>
          </a:xfrm>
          <a:prstGeom prst="rect">
            <a:avLst/>
          </a:prstGeom>
        </p:spPr>
      </p:pic>
      <p:sp>
        <p:nvSpPr>
          <p:cNvPr id="5" name="object 5" descr=""/>
          <p:cNvSpPr/>
          <p:nvPr/>
        </p:nvSpPr>
        <p:spPr>
          <a:xfrm>
            <a:off x="11703134" y="5848349"/>
            <a:ext cx="0" cy="301413"/>
          </a:xfrm>
          <a:custGeom>
            <a:avLst/>
            <a:gdLst/>
            <a:ahLst/>
            <a:cxnLst/>
            <a:rect l="l" t="t" r="r" b="b"/>
            <a:pathLst>
              <a:path w="0" h="226060">
                <a:moveTo>
                  <a:pt x="0" y="0"/>
                </a:moveTo>
                <a:lnTo>
                  <a:pt x="0" y="225933"/>
                </a:lnTo>
              </a:path>
            </a:pathLst>
          </a:custGeom>
          <a:ln w="9525">
            <a:solidFill>
              <a:srgbClr val="7E7E7E"/>
            </a:solidFill>
          </a:ln>
        </p:spPr>
        <p:txBody>
          <a:bodyPr wrap="square" lIns="0" tIns="0" rIns="0" bIns="0" rtlCol="0"/>
          <a:lstStyle/>
          <a:p/>
        </p:txBody>
      </p:sp>
      <p:sp>
        <p:nvSpPr>
          <p:cNvPr id="6" name="object 6" descr=""/>
          <p:cNvSpPr txBox="1">
            <a:spLocks noGrp="1"/>
          </p:cNvSpPr>
          <p:nvPr>
            <p:ph type="sldNum" idx="7" sz="quarter"/>
          </p:nvPr>
        </p:nvSpPr>
        <p:spPr>
          <a:prstGeom prst="rect"/>
        </p:spPr>
        <p:txBody>
          <a:bodyPr wrap="square" lIns="0" tIns="14604" rIns="0" bIns="0" rtlCol="0" vert="horz">
            <a:spAutoFit/>
          </a:bodyPr>
          <a:lstStyle/>
          <a:p>
            <a:pPr marL="60325">
              <a:lnSpc>
                <a:spcPct val="100000"/>
              </a:lnSpc>
              <a:spcBef>
                <a:spcPts val="114"/>
              </a:spcBef>
            </a:pPr>
            <a:r>
              <a:rPr dirty="0" spc="-25"/>
              <a:t>14</a:t>
            </a:r>
          </a:p>
        </p:txBody>
      </p:sp>
      <p:sp>
        <p:nvSpPr>
          <p:cNvPr id="7" name="object 7"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5AAC-EE60-8185-7D17-39C640AB3956}"/>
              </a:ext>
            </a:extLst>
          </p:cNvPr>
          <p:cNvSpPr>
            <a:spLocks noGrp="1"/>
          </p:cNvSpPr>
          <p:nvPr>
            <p:ph type="title"/>
          </p:nvPr>
        </p:nvSpPr>
        <p:spPr/>
        <p:txBody>
          <a:bodyPr/>
          <a:lstStyle/>
          <a:p>
            <a:r>
              <a:rPr lang="en-US" dirty="0"/>
              <a:t>Prevention</a:t>
            </a:r>
          </a:p>
        </p:txBody>
      </p:sp>
      <p:pic>
        <p:nvPicPr>
          <p:cNvPr id="5" name="Picture 4" descr="A blue checklist with a warning sign&#10;&#10;AI-generated content may be incorrect.">
            <a:extLst>
              <a:ext uri="{FF2B5EF4-FFF2-40B4-BE49-F238E27FC236}">
                <a16:creationId xmlns:a16="http://schemas.microsoft.com/office/drawing/2014/main" id="{F095D768-DCC3-E917-6743-D84F449272B6}"/>
              </a:ext>
            </a:extLst>
          </p:cNvPr>
          <p:cNvPicPr>
            <a:picLocks noChangeAspect="1"/>
          </p:cNvPicPr>
          <p:nvPr/>
        </p:nvPicPr>
        <p:blipFill>
          <a:blip r:embed="R0e8c136e8fd34f71"/>
          <a:stretch>
            <a:fillRect/>
          </a:stretch>
        </p:blipFill>
        <p:spPr>
          <a:xfrm>
            <a:off x="1552484" y="2008262"/>
            <a:ext cx="1200450" cy="1095998"/>
          </a:xfrm>
          <a:prstGeom prst="rect">
            <a:avLst/>
          </a:prstGeom>
        </p:spPr>
      </p:pic>
      <p:pic>
        <p:nvPicPr>
          <p:cNvPr id="7" name="Picture 6" descr="A group of people with a screen&#10;&#10;AI-generated content may be incorrect.">
            <a:extLst>
              <a:ext uri="{FF2B5EF4-FFF2-40B4-BE49-F238E27FC236}">
                <a16:creationId xmlns:a16="http://schemas.microsoft.com/office/drawing/2014/main" id="{0840C94D-5E47-6F05-C571-7F9699593375}"/>
              </a:ext>
            </a:extLst>
          </p:cNvPr>
          <p:cNvPicPr>
            <a:picLocks noChangeAspect="1"/>
          </p:cNvPicPr>
          <p:nvPr/>
        </p:nvPicPr>
        <p:blipFill>
          <a:blip r:embed="R1e7e814c27d245e2"/>
          <a:stretch>
            <a:fillRect/>
          </a:stretch>
        </p:blipFill>
        <p:spPr>
          <a:xfrm>
            <a:off x="3347819" y="4289988"/>
            <a:ext cx="1200450" cy="1095998"/>
          </a:xfrm>
          <a:prstGeom prst="rect">
            <a:avLst/>
          </a:prstGeom>
        </p:spPr>
      </p:pic>
      <p:pic>
        <p:nvPicPr>
          <p:cNvPr id="9" name="Picture 8">
            <a:extLst>
              <a:ext uri="{FF2B5EF4-FFF2-40B4-BE49-F238E27FC236}">
                <a16:creationId xmlns:a16="http://schemas.microsoft.com/office/drawing/2014/main" id="{4C70BC50-81F4-B927-63A0-769AB937CD37}"/>
              </a:ext>
            </a:extLst>
          </p:cNvPr>
          <p:cNvPicPr>
            <a:picLocks noChangeAspect="1"/>
          </p:cNvPicPr>
          <p:nvPr/>
        </p:nvPicPr>
        <p:blipFill>
          <a:blip r:embed="R5be3b6b39b864077"/>
          <a:stretch>
            <a:fillRect/>
          </a:stretch>
        </p:blipFill>
        <p:spPr>
          <a:xfrm>
            <a:off x="5548000" y="1948441"/>
            <a:ext cx="1200450" cy="1095998"/>
          </a:xfrm>
          <a:prstGeom prst="rect">
            <a:avLst/>
          </a:prstGeom>
        </p:spPr>
      </p:pic>
      <p:pic>
        <p:nvPicPr>
          <p:cNvPr id="11" name="Picture 10">
            <a:extLst>
              <a:ext uri="{FF2B5EF4-FFF2-40B4-BE49-F238E27FC236}">
                <a16:creationId xmlns:a16="http://schemas.microsoft.com/office/drawing/2014/main" id="{4510D40A-31D0-5F9E-CCA4-62A6A28BB254}"/>
              </a:ext>
            </a:extLst>
          </p:cNvPr>
          <p:cNvPicPr>
            <a:picLocks noChangeAspect="1"/>
          </p:cNvPicPr>
          <p:nvPr/>
        </p:nvPicPr>
        <p:blipFill>
          <a:blip r:embed="R6362beebb6924fae"/>
          <a:stretch>
            <a:fillRect/>
          </a:stretch>
        </p:blipFill>
        <p:spPr>
          <a:xfrm>
            <a:off x="7825453" y="4097707"/>
            <a:ext cx="1621660" cy="1480559"/>
          </a:xfrm>
          <a:prstGeom prst="rect">
            <a:avLst/>
          </a:prstGeom>
        </p:spPr>
      </p:pic>
      <p:pic>
        <p:nvPicPr>
          <p:cNvPr id="13" name="Picture 12">
            <a:extLst>
              <a:ext uri="{FF2B5EF4-FFF2-40B4-BE49-F238E27FC236}">
                <a16:creationId xmlns:a16="http://schemas.microsoft.com/office/drawing/2014/main" id="{8511386D-78EA-C476-53C2-A0D2663C6FB2}"/>
              </a:ext>
            </a:extLst>
          </p:cNvPr>
          <p:cNvPicPr>
            <a:picLocks noChangeAspect="1"/>
          </p:cNvPicPr>
          <p:nvPr/>
        </p:nvPicPr>
        <p:blipFill>
          <a:blip r:embed="R1ad49c479e5d4b54"/>
          <a:stretch>
            <a:fillRect/>
          </a:stretch>
        </p:blipFill>
        <p:spPr>
          <a:xfrm>
            <a:off x="9540671" y="2008262"/>
            <a:ext cx="1203566" cy="1098844"/>
          </a:xfrm>
          <a:prstGeom prst="rect">
            <a:avLst/>
          </a:prstGeom>
        </p:spPr>
      </p:pic>
      <p:sp>
        <p:nvSpPr>
          <p:cNvPr id="14" name="TextBox 13">
            <a:extLst>
              <a:ext uri="{FF2B5EF4-FFF2-40B4-BE49-F238E27FC236}">
                <a16:creationId xmlns:a16="http://schemas.microsoft.com/office/drawing/2014/main" id="{DD9801EE-C856-D7BF-867F-564591ACC474}"/>
              </a:ext>
            </a:extLst>
          </p:cNvPr>
          <p:cNvSpPr txBox="1"/>
          <p:nvPr/>
        </p:nvSpPr>
        <p:spPr>
          <a:xfrm>
            <a:off x="1016118" y="3232720"/>
            <a:ext cx="2273182" cy="369332"/>
          </a:xfrm>
          <a:prstGeom prst="rect">
            <a:avLst/>
          </a:prstGeom>
          <a:noFill/>
        </p:spPr>
        <p:txBody>
          <a:bodyPr wrap="square" rtlCol="0">
            <a:spAutoFit/>
          </a:bodyPr>
          <a:lstStyle/>
          <a:p>
            <a:pPr algn="ctr"/>
            <a:r>
              <a:rPr lang="en-US" b="1" dirty="0"/>
              <a:t>Risk Assessments</a:t>
            </a:r>
          </a:p>
        </p:txBody>
      </p:sp>
      <p:sp>
        <p:nvSpPr>
          <p:cNvPr id="15" name="TextBox 14">
            <a:extLst>
              <a:ext uri="{FF2B5EF4-FFF2-40B4-BE49-F238E27FC236}">
                <a16:creationId xmlns:a16="http://schemas.microsoft.com/office/drawing/2014/main" id="{DC945B00-0265-DBA1-FB70-2F1CB1228B04}"/>
              </a:ext>
            </a:extLst>
          </p:cNvPr>
          <p:cNvSpPr txBox="1"/>
          <p:nvPr/>
        </p:nvSpPr>
        <p:spPr>
          <a:xfrm>
            <a:off x="2582720" y="5571688"/>
            <a:ext cx="2730647" cy="400110"/>
          </a:xfrm>
          <a:prstGeom prst="rect">
            <a:avLst/>
          </a:prstGeom>
          <a:noFill/>
        </p:spPr>
        <p:txBody>
          <a:bodyPr wrap="square" rtlCol="0">
            <a:spAutoFit/>
          </a:bodyPr>
          <a:lstStyle/>
          <a:p>
            <a:pPr algn="ctr"/>
            <a:r>
              <a:rPr lang="en-US" sz="2000" b="1" dirty="0"/>
              <a:t>Training &amp; Education</a:t>
            </a:r>
          </a:p>
        </p:txBody>
      </p:sp>
      <p:sp>
        <p:nvSpPr>
          <p:cNvPr id="16" name="TextBox 15">
            <a:extLst>
              <a:ext uri="{FF2B5EF4-FFF2-40B4-BE49-F238E27FC236}">
                <a16:creationId xmlns:a16="http://schemas.microsoft.com/office/drawing/2014/main" id="{6150B18A-57B1-5BF4-65E9-F6BB393444CE}"/>
              </a:ext>
            </a:extLst>
          </p:cNvPr>
          <p:cNvSpPr txBox="1"/>
          <p:nvPr/>
        </p:nvSpPr>
        <p:spPr>
          <a:xfrm>
            <a:off x="4730675" y="3244334"/>
            <a:ext cx="2730647" cy="400110"/>
          </a:xfrm>
          <a:prstGeom prst="rect">
            <a:avLst/>
          </a:prstGeom>
          <a:noFill/>
        </p:spPr>
        <p:txBody>
          <a:bodyPr wrap="square" rtlCol="0">
            <a:spAutoFit/>
          </a:bodyPr>
          <a:lstStyle/>
          <a:p>
            <a:pPr algn="ctr"/>
            <a:r>
              <a:rPr lang="en-US" sz="2000" b="1" dirty="0"/>
              <a:t>Policies &amp; Reporting</a:t>
            </a:r>
          </a:p>
        </p:txBody>
      </p:sp>
      <p:sp>
        <p:nvSpPr>
          <p:cNvPr id="17" name="TextBox 16">
            <a:extLst>
              <a:ext uri="{FF2B5EF4-FFF2-40B4-BE49-F238E27FC236}">
                <a16:creationId xmlns:a16="http://schemas.microsoft.com/office/drawing/2014/main" id="{4AAB5D27-1E30-1FD5-A41F-A759D6137F5A}"/>
              </a:ext>
            </a:extLst>
          </p:cNvPr>
          <p:cNvSpPr txBox="1"/>
          <p:nvPr/>
        </p:nvSpPr>
        <p:spPr>
          <a:xfrm>
            <a:off x="5931177" y="5571688"/>
            <a:ext cx="5410212" cy="400110"/>
          </a:xfrm>
          <a:prstGeom prst="rect">
            <a:avLst/>
          </a:prstGeom>
          <a:noFill/>
        </p:spPr>
        <p:txBody>
          <a:bodyPr wrap="square" rtlCol="0">
            <a:spAutoFit/>
          </a:bodyPr>
          <a:lstStyle/>
          <a:p>
            <a:pPr algn="ctr"/>
            <a:r>
              <a:rPr lang="en-US" sz="2000" b="1" dirty="0"/>
              <a:t>Behavioral Threat Assessment Teams</a:t>
            </a:r>
          </a:p>
        </p:txBody>
      </p:sp>
      <p:sp>
        <p:nvSpPr>
          <p:cNvPr id="18" name="TextBox 17">
            <a:extLst>
              <a:ext uri="{FF2B5EF4-FFF2-40B4-BE49-F238E27FC236}">
                <a16:creationId xmlns:a16="http://schemas.microsoft.com/office/drawing/2014/main" id="{A0A32B13-3084-8EDA-43BF-FAB3F9639636}"/>
              </a:ext>
            </a:extLst>
          </p:cNvPr>
          <p:cNvSpPr txBox="1"/>
          <p:nvPr/>
        </p:nvSpPr>
        <p:spPr>
          <a:xfrm>
            <a:off x="8801105" y="3244334"/>
            <a:ext cx="2730647" cy="400110"/>
          </a:xfrm>
          <a:prstGeom prst="rect">
            <a:avLst/>
          </a:prstGeom>
          <a:noFill/>
        </p:spPr>
        <p:txBody>
          <a:bodyPr wrap="square" rtlCol="0">
            <a:spAutoFit/>
          </a:bodyPr>
          <a:lstStyle/>
          <a:p>
            <a:r>
              <a:rPr lang="en-US" sz="2000" b="1" dirty="0"/>
              <a:t>“Speak-Up” Culture</a:t>
            </a:r>
          </a:p>
        </p:txBody>
      </p:sp>
    </p:spTree>
    <p:extLst>
      <p:ext uri="{BB962C8B-B14F-4D97-AF65-F5344CB8AC3E}">
        <p14:creationId xmlns:p14="http://schemas.microsoft.com/office/powerpoint/2010/main" val="11410242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540" y="417914"/>
            <a:ext cx="8222826" cy="553720"/>
          </a:xfrm>
          <a:prstGeom prst="rect"/>
        </p:spPr>
        <p:txBody>
          <a:bodyPr wrap="square" lIns="0" tIns="13335" rIns="0" bIns="0" rtlCol="0" vert="horz">
            <a:spAutoFit/>
          </a:bodyPr>
          <a:lstStyle/>
          <a:p>
            <a:pPr marL="12700">
              <a:lnSpc>
                <a:spcPct val="100000"/>
              </a:lnSpc>
              <a:spcBef>
                <a:spcPts val="105"/>
              </a:spcBef>
            </a:pPr>
            <a:r>
              <a:rPr dirty="0" sz="3400">
                <a:solidFill>
                  <a:srgbClr val="3B3B3B"/>
                </a:solidFill>
                <a:latin typeface="Arial"/>
                <a:cs typeface="Arial"/>
              </a:rPr>
              <a:t>Assessing</a:t>
            </a:r>
            <a:r>
              <a:rPr dirty="0" sz="3400" spc="-75">
                <a:solidFill>
                  <a:srgbClr val="3B3B3B"/>
                </a:solidFill>
                <a:latin typeface="Arial"/>
                <a:cs typeface="Arial"/>
              </a:rPr>
              <a:t> </a:t>
            </a:r>
            <a:r>
              <a:rPr dirty="0" sz="3400">
                <a:solidFill>
                  <a:srgbClr val="3B3B3B"/>
                </a:solidFill>
                <a:latin typeface="Arial"/>
                <a:cs typeface="Arial"/>
              </a:rPr>
              <a:t>Redundancies</a:t>
            </a:r>
            <a:r>
              <a:rPr dirty="0" sz="3400" spc="-80">
                <a:solidFill>
                  <a:srgbClr val="3B3B3B"/>
                </a:solidFill>
                <a:latin typeface="Arial"/>
                <a:cs typeface="Arial"/>
              </a:rPr>
              <a:t> </a:t>
            </a:r>
            <a:r>
              <a:rPr dirty="0" sz="3400">
                <a:solidFill>
                  <a:srgbClr val="3B3B3B"/>
                </a:solidFill>
                <a:latin typeface="Arial"/>
                <a:cs typeface="Arial"/>
              </a:rPr>
              <a:t>in</a:t>
            </a:r>
            <a:r>
              <a:rPr dirty="0" sz="3400" spc="-70">
                <a:solidFill>
                  <a:srgbClr val="3B3B3B"/>
                </a:solidFill>
                <a:latin typeface="Arial"/>
                <a:cs typeface="Arial"/>
              </a:rPr>
              <a:t> </a:t>
            </a:r>
            <a:r>
              <a:rPr dirty="0" sz="3400">
                <a:solidFill>
                  <a:srgbClr val="3B3B3B"/>
                </a:solidFill>
                <a:latin typeface="Arial"/>
                <a:cs typeface="Arial"/>
              </a:rPr>
              <a:t>Hazard</a:t>
            </a:r>
            <a:r>
              <a:rPr dirty="0" sz="3400" spc="-5">
                <a:solidFill>
                  <a:srgbClr val="3B3B3B"/>
                </a:solidFill>
                <a:latin typeface="Arial"/>
                <a:cs typeface="Arial"/>
              </a:rPr>
              <a:t> </a:t>
            </a:r>
            <a:r>
              <a:rPr dirty="0" sz="3400" spc="-20">
                <a:solidFill>
                  <a:srgbClr val="3B3B3B"/>
                </a:solidFill>
                <a:latin typeface="Arial"/>
                <a:cs typeface="Arial"/>
              </a:rPr>
              <a:t>List</a:t>
            </a:r>
            <a:endParaRPr sz="3400">
              <a:latin typeface="Arial"/>
              <a:cs typeface="Arial"/>
            </a:endParaRPr>
          </a:p>
        </p:txBody>
      </p:sp>
      <p:sp>
        <p:nvSpPr>
          <p:cNvPr id="3" name="object 3" descr=""/>
          <p:cNvSpPr txBox="1"/>
          <p:nvPr/>
        </p:nvSpPr>
        <p:spPr>
          <a:xfrm>
            <a:off x="687916" y="1244345"/>
            <a:ext cx="3397673" cy="4754033"/>
          </a:xfrm>
          <a:prstGeom prst="rect">
            <a:avLst/>
          </a:prstGeom>
        </p:spPr>
        <p:txBody>
          <a:bodyPr wrap="square" lIns="0" tIns="34925" rIns="0" bIns="0" rtlCol="0" vert="horz">
            <a:spAutoFit/>
          </a:bodyPr>
          <a:lstStyle/>
          <a:p>
            <a:pPr marL="313055" indent="-300355">
              <a:lnSpc>
                <a:spcPct val="100000"/>
              </a:lnSpc>
              <a:spcBef>
                <a:spcPts val="275"/>
              </a:spcBef>
              <a:buClr>
                <a:srgbClr val="414141"/>
              </a:buClr>
              <a:buChar char="•"/>
              <a:tabLst>
                <a:tab pos="313055" algn="l"/>
              </a:tabLst>
            </a:pPr>
            <a:r>
              <a:rPr dirty="0" sz="1466">
                <a:solidFill>
                  <a:srgbClr val="383838"/>
                </a:solidFill>
                <a:latin typeface="Arial"/>
                <a:cs typeface="Arial"/>
              </a:rPr>
              <a:t>Active</a:t>
            </a:r>
            <a:r>
              <a:rPr dirty="0" sz="1466" spc="45">
                <a:solidFill>
                  <a:srgbClr val="383838"/>
                </a:solidFill>
                <a:latin typeface="Arial"/>
                <a:cs typeface="Arial"/>
              </a:rPr>
              <a:t> </a:t>
            </a:r>
            <a:r>
              <a:rPr dirty="0" sz="1466">
                <a:solidFill>
                  <a:srgbClr val="383838"/>
                </a:solidFill>
                <a:latin typeface="Arial"/>
                <a:cs typeface="Arial"/>
              </a:rPr>
              <a:t>Shooter/</a:t>
            </a:r>
            <a:r>
              <a:rPr dirty="0" sz="1466" spc="70">
                <a:solidFill>
                  <a:srgbClr val="383838"/>
                </a:solidFill>
                <a:latin typeface="Arial"/>
                <a:cs typeface="Arial"/>
              </a:rPr>
              <a:t> </a:t>
            </a:r>
            <a:r>
              <a:rPr dirty="0" sz="1466">
                <a:solidFill>
                  <a:srgbClr val="383838"/>
                </a:solidFill>
                <a:latin typeface="Arial"/>
                <a:cs typeface="Arial"/>
              </a:rPr>
              <a:t>Armed</a:t>
            </a:r>
            <a:r>
              <a:rPr dirty="0" sz="1466" spc="50">
                <a:solidFill>
                  <a:srgbClr val="383838"/>
                </a:solidFill>
                <a:latin typeface="Arial"/>
                <a:cs typeface="Arial"/>
              </a:rPr>
              <a:t> </a:t>
            </a:r>
            <a:r>
              <a:rPr dirty="0" sz="1466" spc="-10">
                <a:solidFill>
                  <a:srgbClr val="383838"/>
                </a:solidFill>
                <a:latin typeface="Arial"/>
                <a:cs typeface="Arial"/>
              </a:rPr>
              <a:t>Intruder</a:t>
            </a:r>
            <a:endParaRPr sz="1466">
              <a:latin typeface="Arial"/>
              <a:cs typeface="Arial"/>
            </a:endParaRPr>
          </a:p>
          <a:p>
            <a:pPr marL="313055" indent="-300355">
              <a:lnSpc>
                <a:spcPct val="100000"/>
              </a:lnSpc>
              <a:spcBef>
                <a:spcPts val="180"/>
              </a:spcBef>
              <a:buClr>
                <a:srgbClr val="414141"/>
              </a:buClr>
              <a:buChar char="•"/>
              <a:tabLst>
                <a:tab pos="313055" algn="l"/>
              </a:tabLst>
            </a:pPr>
            <a:r>
              <a:rPr dirty="0" sz="1466">
                <a:solidFill>
                  <a:srgbClr val="383838"/>
                </a:solidFill>
                <a:latin typeface="Arial"/>
                <a:cs typeface="Arial"/>
              </a:rPr>
              <a:t>Bomb</a:t>
            </a:r>
            <a:r>
              <a:rPr dirty="0" sz="1466" spc="25">
                <a:solidFill>
                  <a:srgbClr val="383838"/>
                </a:solidFill>
                <a:latin typeface="Arial"/>
                <a:cs typeface="Arial"/>
              </a:rPr>
              <a:t> </a:t>
            </a:r>
            <a:r>
              <a:rPr dirty="0" sz="1466">
                <a:solidFill>
                  <a:srgbClr val="383838"/>
                </a:solidFill>
                <a:latin typeface="Arial"/>
                <a:cs typeface="Arial"/>
              </a:rPr>
              <a:t>Threat-</a:t>
            </a:r>
            <a:r>
              <a:rPr dirty="0" sz="1466" spc="80">
                <a:solidFill>
                  <a:srgbClr val="383838"/>
                </a:solidFill>
                <a:latin typeface="Arial"/>
                <a:cs typeface="Arial"/>
              </a:rPr>
              <a:t> </a:t>
            </a:r>
            <a:r>
              <a:rPr dirty="0" sz="1466" spc="-10">
                <a:solidFill>
                  <a:srgbClr val="383838"/>
                </a:solidFill>
                <a:latin typeface="Arial"/>
                <a:cs typeface="Arial"/>
              </a:rPr>
              <a:t>External</a:t>
            </a:r>
            <a:endParaRPr sz="1466">
              <a:latin typeface="Arial"/>
              <a:cs typeface="Arial"/>
            </a:endParaRPr>
          </a:p>
          <a:p>
            <a:pPr marL="313055" indent="-300355">
              <a:lnSpc>
                <a:spcPct val="100000"/>
              </a:lnSpc>
              <a:spcBef>
                <a:spcPts val="260"/>
              </a:spcBef>
              <a:buClr>
                <a:srgbClr val="414141"/>
              </a:buClr>
              <a:buChar char="•"/>
              <a:tabLst>
                <a:tab pos="313055" algn="l"/>
              </a:tabLst>
            </a:pPr>
            <a:r>
              <a:rPr dirty="0" sz="1466">
                <a:solidFill>
                  <a:srgbClr val="383838"/>
                </a:solidFill>
                <a:latin typeface="Arial"/>
                <a:cs typeface="Arial"/>
              </a:rPr>
              <a:t>Bomb</a:t>
            </a:r>
            <a:r>
              <a:rPr dirty="0" sz="1466" spc="25">
                <a:solidFill>
                  <a:srgbClr val="383838"/>
                </a:solidFill>
                <a:latin typeface="Arial"/>
                <a:cs typeface="Arial"/>
              </a:rPr>
              <a:t> </a:t>
            </a:r>
            <a:r>
              <a:rPr dirty="0" sz="1466">
                <a:solidFill>
                  <a:srgbClr val="383838"/>
                </a:solidFill>
                <a:latin typeface="Arial"/>
                <a:cs typeface="Arial"/>
              </a:rPr>
              <a:t>Threat-</a:t>
            </a:r>
            <a:r>
              <a:rPr dirty="0" sz="1466" spc="80">
                <a:solidFill>
                  <a:srgbClr val="383838"/>
                </a:solidFill>
                <a:latin typeface="Arial"/>
                <a:cs typeface="Arial"/>
              </a:rPr>
              <a:t> </a:t>
            </a:r>
            <a:r>
              <a:rPr dirty="0" sz="1466" spc="-10">
                <a:solidFill>
                  <a:srgbClr val="383838"/>
                </a:solidFill>
                <a:latin typeface="Arial"/>
                <a:cs typeface="Arial"/>
              </a:rPr>
              <a:t>Internal</a:t>
            </a:r>
            <a:endParaRPr sz="1466">
              <a:latin typeface="Arial"/>
              <a:cs typeface="Arial"/>
            </a:endParaRPr>
          </a:p>
          <a:p>
            <a:pPr marL="313055" indent="-300355">
              <a:lnSpc>
                <a:spcPct val="100000"/>
              </a:lnSpc>
              <a:spcBef>
                <a:spcPts val="259"/>
              </a:spcBef>
              <a:buClr>
                <a:srgbClr val="414141"/>
              </a:buClr>
              <a:buChar char="•"/>
              <a:tabLst>
                <a:tab pos="313055" algn="l"/>
              </a:tabLst>
            </a:pPr>
            <a:r>
              <a:rPr dirty="0" sz="1466">
                <a:solidFill>
                  <a:srgbClr val="383838"/>
                </a:solidFill>
                <a:latin typeface="Arial"/>
                <a:cs typeface="Arial"/>
              </a:rPr>
              <a:t>Chemical</a:t>
            </a:r>
            <a:r>
              <a:rPr dirty="0" sz="1466" spc="60">
                <a:solidFill>
                  <a:srgbClr val="383838"/>
                </a:solidFill>
                <a:latin typeface="Arial"/>
                <a:cs typeface="Arial"/>
              </a:rPr>
              <a:t> </a:t>
            </a:r>
            <a:r>
              <a:rPr dirty="0" sz="1466">
                <a:solidFill>
                  <a:srgbClr val="383838"/>
                </a:solidFill>
                <a:latin typeface="Arial"/>
                <a:cs typeface="Arial"/>
              </a:rPr>
              <a:t>Spill-</a:t>
            </a:r>
            <a:r>
              <a:rPr dirty="0" sz="1466" spc="30">
                <a:solidFill>
                  <a:srgbClr val="383838"/>
                </a:solidFill>
                <a:latin typeface="Arial"/>
                <a:cs typeface="Arial"/>
              </a:rPr>
              <a:t> </a:t>
            </a:r>
            <a:r>
              <a:rPr dirty="0" sz="1466" spc="-10">
                <a:solidFill>
                  <a:srgbClr val="383838"/>
                </a:solidFill>
                <a:latin typeface="Arial"/>
                <a:cs typeface="Arial"/>
              </a:rPr>
              <a:t>External</a:t>
            </a:r>
            <a:endParaRPr sz="1466">
              <a:latin typeface="Arial"/>
              <a:cs typeface="Arial"/>
            </a:endParaRPr>
          </a:p>
          <a:p>
            <a:pPr marL="313055" indent="-300355">
              <a:lnSpc>
                <a:spcPct val="100000"/>
              </a:lnSpc>
              <a:spcBef>
                <a:spcPts val="180"/>
              </a:spcBef>
              <a:buClr>
                <a:srgbClr val="414141"/>
              </a:buClr>
              <a:buChar char="•"/>
              <a:tabLst>
                <a:tab pos="313055" algn="l"/>
              </a:tabLst>
            </a:pPr>
            <a:r>
              <a:rPr dirty="0" sz="1466">
                <a:solidFill>
                  <a:srgbClr val="383838"/>
                </a:solidFill>
                <a:latin typeface="Arial"/>
                <a:cs typeface="Arial"/>
              </a:rPr>
              <a:t>Chemical</a:t>
            </a:r>
            <a:r>
              <a:rPr dirty="0" sz="1466" spc="60">
                <a:solidFill>
                  <a:srgbClr val="383838"/>
                </a:solidFill>
                <a:latin typeface="Arial"/>
                <a:cs typeface="Arial"/>
              </a:rPr>
              <a:t> </a:t>
            </a:r>
            <a:r>
              <a:rPr dirty="0" sz="1466">
                <a:solidFill>
                  <a:srgbClr val="383838"/>
                </a:solidFill>
                <a:latin typeface="Arial"/>
                <a:cs typeface="Arial"/>
              </a:rPr>
              <a:t>Spill-</a:t>
            </a:r>
            <a:r>
              <a:rPr dirty="0" sz="1466" spc="30">
                <a:solidFill>
                  <a:srgbClr val="383838"/>
                </a:solidFill>
                <a:latin typeface="Arial"/>
                <a:cs typeface="Arial"/>
              </a:rPr>
              <a:t> </a:t>
            </a:r>
            <a:r>
              <a:rPr dirty="0" sz="1466" spc="-10">
                <a:solidFill>
                  <a:srgbClr val="383838"/>
                </a:solidFill>
                <a:latin typeface="Arial"/>
                <a:cs typeface="Arial"/>
              </a:rPr>
              <a:t>Internal</a:t>
            </a:r>
            <a:endParaRPr sz="1466">
              <a:latin typeface="Arial"/>
              <a:cs typeface="Arial"/>
            </a:endParaRPr>
          </a:p>
          <a:p>
            <a:pPr marL="313055" indent="-300355">
              <a:lnSpc>
                <a:spcPct val="100000"/>
              </a:lnSpc>
              <a:spcBef>
                <a:spcPts val="260"/>
              </a:spcBef>
              <a:buClr>
                <a:srgbClr val="414141"/>
              </a:buClr>
              <a:buChar char="•"/>
              <a:tabLst>
                <a:tab pos="313055" algn="l"/>
              </a:tabLst>
            </a:pPr>
            <a:r>
              <a:rPr dirty="0" sz="1466">
                <a:solidFill>
                  <a:srgbClr val="383838"/>
                </a:solidFill>
                <a:latin typeface="Arial"/>
                <a:cs typeface="Arial"/>
              </a:rPr>
              <a:t>Civil</a:t>
            </a:r>
            <a:r>
              <a:rPr dirty="0" sz="1466" spc="45">
                <a:solidFill>
                  <a:srgbClr val="383838"/>
                </a:solidFill>
                <a:latin typeface="Arial"/>
                <a:cs typeface="Arial"/>
              </a:rPr>
              <a:t> </a:t>
            </a:r>
            <a:r>
              <a:rPr dirty="0" sz="1466" spc="-10">
                <a:solidFill>
                  <a:srgbClr val="383838"/>
                </a:solidFill>
                <a:latin typeface="Arial"/>
                <a:cs typeface="Arial"/>
              </a:rPr>
              <a:t>Disturbance</a:t>
            </a:r>
            <a:endParaRPr sz="1466">
              <a:latin typeface="Arial"/>
              <a:cs typeface="Arial"/>
            </a:endParaRPr>
          </a:p>
          <a:p>
            <a:pPr marL="313055" indent="-300355">
              <a:lnSpc>
                <a:spcPct val="100000"/>
              </a:lnSpc>
              <a:spcBef>
                <a:spcPts val="254"/>
              </a:spcBef>
              <a:buClr>
                <a:srgbClr val="414141"/>
              </a:buClr>
              <a:buChar char="•"/>
              <a:tabLst>
                <a:tab pos="313055" algn="l"/>
              </a:tabLst>
            </a:pPr>
            <a:r>
              <a:rPr dirty="0" sz="1466">
                <a:solidFill>
                  <a:srgbClr val="383838"/>
                </a:solidFill>
                <a:latin typeface="Arial"/>
                <a:cs typeface="Arial"/>
              </a:rPr>
              <a:t>Communication:</a:t>
            </a:r>
            <a:r>
              <a:rPr dirty="0" sz="1466" spc="110">
                <a:solidFill>
                  <a:srgbClr val="383838"/>
                </a:solidFill>
                <a:latin typeface="Arial"/>
                <a:cs typeface="Arial"/>
              </a:rPr>
              <a:t> </a:t>
            </a:r>
            <a:r>
              <a:rPr dirty="0" sz="1466">
                <a:solidFill>
                  <a:srgbClr val="383838"/>
                </a:solidFill>
                <a:latin typeface="Arial"/>
                <a:cs typeface="Arial"/>
              </a:rPr>
              <a:t>Email</a:t>
            </a:r>
            <a:r>
              <a:rPr dirty="0" sz="1466" spc="10">
                <a:solidFill>
                  <a:srgbClr val="383838"/>
                </a:solidFill>
                <a:latin typeface="Arial"/>
                <a:cs typeface="Arial"/>
              </a:rPr>
              <a:t> </a:t>
            </a:r>
            <a:r>
              <a:rPr dirty="0" sz="1466" spc="-10">
                <a:solidFill>
                  <a:srgbClr val="383838"/>
                </a:solidFill>
                <a:latin typeface="Arial"/>
                <a:cs typeface="Arial"/>
              </a:rPr>
              <a:t>Failure</a:t>
            </a:r>
            <a:endParaRPr sz="1466">
              <a:latin typeface="Arial"/>
              <a:cs typeface="Arial"/>
            </a:endParaRPr>
          </a:p>
          <a:p>
            <a:pPr marL="313055" indent="-300355">
              <a:lnSpc>
                <a:spcPct val="100000"/>
              </a:lnSpc>
              <a:spcBef>
                <a:spcPts val="185"/>
              </a:spcBef>
              <a:buClr>
                <a:srgbClr val="414141"/>
              </a:buClr>
              <a:buChar char="•"/>
              <a:tabLst>
                <a:tab pos="313055" algn="l"/>
              </a:tabLst>
            </a:pPr>
            <a:r>
              <a:rPr dirty="0" sz="1466">
                <a:solidFill>
                  <a:srgbClr val="383838"/>
                </a:solidFill>
                <a:latin typeface="Arial"/>
                <a:cs typeface="Arial"/>
              </a:rPr>
              <a:t>Communication:</a:t>
            </a:r>
            <a:r>
              <a:rPr dirty="0" sz="1466" spc="110">
                <a:solidFill>
                  <a:srgbClr val="383838"/>
                </a:solidFill>
                <a:latin typeface="Arial"/>
                <a:cs typeface="Arial"/>
              </a:rPr>
              <a:t> </a:t>
            </a:r>
            <a:r>
              <a:rPr dirty="0" sz="1466">
                <a:solidFill>
                  <a:srgbClr val="383838"/>
                </a:solidFill>
                <a:latin typeface="Arial"/>
                <a:cs typeface="Arial"/>
              </a:rPr>
              <a:t>Telephone</a:t>
            </a:r>
            <a:r>
              <a:rPr dirty="0" sz="1466" spc="100">
                <a:solidFill>
                  <a:srgbClr val="383838"/>
                </a:solidFill>
                <a:latin typeface="Arial"/>
                <a:cs typeface="Arial"/>
              </a:rPr>
              <a:t> </a:t>
            </a:r>
            <a:r>
              <a:rPr dirty="0" sz="1466" spc="-10">
                <a:solidFill>
                  <a:srgbClr val="383838"/>
                </a:solidFill>
                <a:latin typeface="Arial"/>
                <a:cs typeface="Arial"/>
              </a:rPr>
              <a:t>Failure</a:t>
            </a:r>
            <a:endParaRPr sz="1466">
              <a:latin typeface="Arial"/>
              <a:cs typeface="Arial"/>
            </a:endParaRPr>
          </a:p>
          <a:p>
            <a:pPr marL="313055" indent="-300355">
              <a:lnSpc>
                <a:spcPct val="100000"/>
              </a:lnSpc>
              <a:spcBef>
                <a:spcPts val="259"/>
              </a:spcBef>
              <a:buClr>
                <a:srgbClr val="414141"/>
              </a:buClr>
              <a:buChar char="•"/>
              <a:tabLst>
                <a:tab pos="313055" algn="l"/>
              </a:tabLst>
            </a:pPr>
            <a:r>
              <a:rPr dirty="0" sz="1466" spc="-10">
                <a:solidFill>
                  <a:srgbClr val="383838"/>
                </a:solidFill>
                <a:latin typeface="Arial"/>
                <a:cs typeface="Arial"/>
              </a:rPr>
              <a:t>Cyberattack</a:t>
            </a:r>
            <a:endParaRPr sz="1466">
              <a:latin typeface="Arial"/>
              <a:cs typeface="Arial"/>
            </a:endParaRPr>
          </a:p>
          <a:p>
            <a:pPr marL="313055" indent="-300355">
              <a:lnSpc>
                <a:spcPct val="100000"/>
              </a:lnSpc>
              <a:spcBef>
                <a:spcPts val="254"/>
              </a:spcBef>
              <a:buClr>
                <a:srgbClr val="414141"/>
              </a:buClr>
              <a:buChar char="•"/>
              <a:tabLst>
                <a:tab pos="313055" algn="l"/>
              </a:tabLst>
            </a:pPr>
            <a:r>
              <a:rPr dirty="0" sz="1466">
                <a:solidFill>
                  <a:srgbClr val="383838"/>
                </a:solidFill>
                <a:latin typeface="Arial"/>
                <a:cs typeface="Arial"/>
              </a:rPr>
              <a:t>Dam</a:t>
            </a:r>
            <a:r>
              <a:rPr dirty="0" sz="1466" spc="40">
                <a:solidFill>
                  <a:srgbClr val="383838"/>
                </a:solidFill>
                <a:latin typeface="Arial"/>
                <a:cs typeface="Arial"/>
              </a:rPr>
              <a:t> </a:t>
            </a:r>
            <a:r>
              <a:rPr dirty="0" sz="1466" spc="-10">
                <a:solidFill>
                  <a:srgbClr val="383838"/>
                </a:solidFill>
                <a:latin typeface="Arial"/>
                <a:cs typeface="Arial"/>
              </a:rPr>
              <a:t>Failure</a:t>
            </a:r>
            <a:endParaRPr sz="1466">
              <a:latin typeface="Arial"/>
              <a:cs typeface="Arial"/>
            </a:endParaRPr>
          </a:p>
          <a:p>
            <a:pPr marL="313055" indent="-300355">
              <a:lnSpc>
                <a:spcPct val="100000"/>
              </a:lnSpc>
              <a:spcBef>
                <a:spcPts val="180"/>
              </a:spcBef>
              <a:buClr>
                <a:srgbClr val="414141"/>
              </a:buClr>
              <a:buChar char="•"/>
              <a:tabLst>
                <a:tab pos="313055" algn="l"/>
              </a:tabLst>
            </a:pPr>
            <a:r>
              <a:rPr dirty="0" sz="1466" spc="-10">
                <a:solidFill>
                  <a:srgbClr val="383838"/>
                </a:solidFill>
                <a:latin typeface="Arial"/>
                <a:cs typeface="Arial"/>
              </a:rPr>
              <a:t>Drought</a:t>
            </a:r>
            <a:endParaRPr sz="1466">
              <a:latin typeface="Arial"/>
              <a:cs typeface="Arial"/>
            </a:endParaRPr>
          </a:p>
          <a:p>
            <a:pPr marL="313055" indent="-300355">
              <a:lnSpc>
                <a:spcPct val="100000"/>
              </a:lnSpc>
              <a:spcBef>
                <a:spcPts val="260"/>
              </a:spcBef>
              <a:buClr>
                <a:srgbClr val="414141"/>
              </a:buClr>
              <a:buChar char="•"/>
              <a:tabLst>
                <a:tab pos="313055" algn="l"/>
              </a:tabLst>
            </a:pPr>
            <a:r>
              <a:rPr dirty="0" sz="1466" spc="-10">
                <a:solidFill>
                  <a:srgbClr val="383838"/>
                </a:solidFill>
                <a:latin typeface="Arial"/>
                <a:cs typeface="Arial"/>
              </a:rPr>
              <a:t>Earthquake</a:t>
            </a:r>
            <a:endParaRPr sz="1466">
              <a:latin typeface="Arial"/>
              <a:cs typeface="Arial"/>
            </a:endParaRPr>
          </a:p>
          <a:p>
            <a:pPr marL="313055" indent="-300355">
              <a:lnSpc>
                <a:spcPct val="100000"/>
              </a:lnSpc>
              <a:spcBef>
                <a:spcPts val="260"/>
              </a:spcBef>
              <a:buClr>
                <a:srgbClr val="414141"/>
              </a:buClr>
              <a:buChar char="•"/>
              <a:tabLst>
                <a:tab pos="313055" algn="l"/>
              </a:tabLst>
            </a:pPr>
            <a:r>
              <a:rPr dirty="0" sz="1466">
                <a:solidFill>
                  <a:srgbClr val="383838"/>
                </a:solidFill>
                <a:latin typeface="Arial"/>
                <a:cs typeface="Arial"/>
              </a:rPr>
              <a:t>EPIC</a:t>
            </a:r>
            <a:r>
              <a:rPr dirty="0" sz="1466" spc="70">
                <a:solidFill>
                  <a:srgbClr val="383838"/>
                </a:solidFill>
                <a:latin typeface="Arial"/>
                <a:cs typeface="Arial"/>
              </a:rPr>
              <a:t> </a:t>
            </a:r>
            <a:r>
              <a:rPr dirty="0" sz="1466">
                <a:solidFill>
                  <a:srgbClr val="383838"/>
                </a:solidFill>
                <a:latin typeface="Arial"/>
                <a:cs typeface="Arial"/>
              </a:rPr>
              <a:t>System</a:t>
            </a:r>
            <a:r>
              <a:rPr dirty="0" sz="1466" spc="5">
                <a:solidFill>
                  <a:srgbClr val="383838"/>
                </a:solidFill>
                <a:latin typeface="Arial"/>
                <a:cs typeface="Arial"/>
              </a:rPr>
              <a:t> </a:t>
            </a:r>
            <a:r>
              <a:rPr dirty="0" sz="1466" spc="-10">
                <a:solidFill>
                  <a:srgbClr val="383838"/>
                </a:solidFill>
                <a:latin typeface="Arial"/>
                <a:cs typeface="Arial"/>
              </a:rPr>
              <a:t>Outage</a:t>
            </a:r>
            <a:endParaRPr sz="1466">
              <a:latin typeface="Arial"/>
              <a:cs typeface="Arial"/>
            </a:endParaRPr>
          </a:p>
          <a:p>
            <a:pPr marL="313055" indent="-300355">
              <a:lnSpc>
                <a:spcPct val="100000"/>
              </a:lnSpc>
              <a:spcBef>
                <a:spcPts val="185"/>
              </a:spcBef>
              <a:buClr>
                <a:srgbClr val="414141"/>
              </a:buClr>
              <a:buChar char="•"/>
              <a:tabLst>
                <a:tab pos="313055" algn="l"/>
              </a:tabLst>
            </a:pPr>
            <a:r>
              <a:rPr dirty="0" sz="1466">
                <a:solidFill>
                  <a:srgbClr val="383838"/>
                </a:solidFill>
                <a:latin typeface="Arial"/>
                <a:cs typeface="Arial"/>
              </a:rPr>
              <a:t>Evacuation</a:t>
            </a:r>
            <a:r>
              <a:rPr dirty="0" sz="1466" spc="40">
                <a:solidFill>
                  <a:srgbClr val="383838"/>
                </a:solidFill>
                <a:latin typeface="Arial"/>
                <a:cs typeface="Arial"/>
              </a:rPr>
              <a:t> </a:t>
            </a:r>
            <a:r>
              <a:rPr dirty="0" sz="1466">
                <a:solidFill>
                  <a:srgbClr val="383838"/>
                </a:solidFill>
                <a:latin typeface="Arial"/>
                <a:cs typeface="Arial"/>
              </a:rPr>
              <a:t>of</a:t>
            </a:r>
            <a:r>
              <a:rPr dirty="0" sz="1466" spc="65">
                <a:solidFill>
                  <a:srgbClr val="383838"/>
                </a:solidFill>
                <a:latin typeface="Arial"/>
                <a:cs typeface="Arial"/>
              </a:rPr>
              <a:t> </a:t>
            </a:r>
            <a:r>
              <a:rPr dirty="0" sz="1466">
                <a:solidFill>
                  <a:srgbClr val="383838"/>
                </a:solidFill>
                <a:latin typeface="Arial"/>
                <a:cs typeface="Arial"/>
              </a:rPr>
              <a:t>Patients</a:t>
            </a:r>
            <a:r>
              <a:rPr dirty="0" sz="1466" spc="35">
                <a:solidFill>
                  <a:srgbClr val="383838"/>
                </a:solidFill>
                <a:latin typeface="Arial"/>
                <a:cs typeface="Arial"/>
              </a:rPr>
              <a:t> </a:t>
            </a:r>
            <a:r>
              <a:rPr dirty="0" sz="1466">
                <a:solidFill>
                  <a:srgbClr val="383838"/>
                </a:solidFill>
                <a:latin typeface="Arial"/>
                <a:cs typeface="Arial"/>
              </a:rPr>
              <a:t>and/or</a:t>
            </a:r>
            <a:r>
              <a:rPr dirty="0" sz="1466" spc="75">
                <a:solidFill>
                  <a:srgbClr val="383838"/>
                </a:solidFill>
                <a:latin typeface="Arial"/>
                <a:cs typeface="Arial"/>
              </a:rPr>
              <a:t> </a:t>
            </a:r>
            <a:r>
              <a:rPr dirty="0" sz="1466" spc="-20">
                <a:solidFill>
                  <a:srgbClr val="383838"/>
                </a:solidFill>
                <a:latin typeface="Arial"/>
                <a:cs typeface="Arial"/>
              </a:rPr>
              <a:t>Staff</a:t>
            </a:r>
            <a:endParaRPr sz="1466">
              <a:latin typeface="Arial"/>
              <a:cs typeface="Arial"/>
            </a:endParaRPr>
          </a:p>
          <a:p>
            <a:pPr marL="313055" indent="-300355">
              <a:lnSpc>
                <a:spcPct val="100000"/>
              </a:lnSpc>
              <a:spcBef>
                <a:spcPts val="254"/>
              </a:spcBef>
              <a:buClr>
                <a:srgbClr val="414141"/>
              </a:buClr>
              <a:buChar char="•"/>
              <a:tabLst>
                <a:tab pos="313055" algn="l"/>
              </a:tabLst>
            </a:pPr>
            <a:r>
              <a:rPr dirty="0" sz="1466">
                <a:solidFill>
                  <a:srgbClr val="383838"/>
                </a:solidFill>
                <a:latin typeface="Arial"/>
                <a:cs typeface="Arial"/>
              </a:rPr>
              <a:t>Explosion-</a:t>
            </a:r>
            <a:r>
              <a:rPr dirty="0" sz="1466" spc="75">
                <a:solidFill>
                  <a:srgbClr val="383838"/>
                </a:solidFill>
                <a:latin typeface="Arial"/>
                <a:cs typeface="Arial"/>
              </a:rPr>
              <a:t> </a:t>
            </a:r>
            <a:r>
              <a:rPr dirty="0" sz="1466" spc="-10">
                <a:solidFill>
                  <a:srgbClr val="383838"/>
                </a:solidFill>
                <a:latin typeface="Arial"/>
                <a:cs typeface="Arial"/>
              </a:rPr>
              <a:t>External</a:t>
            </a:r>
            <a:endParaRPr sz="1466">
              <a:latin typeface="Arial"/>
              <a:cs typeface="Arial"/>
            </a:endParaRPr>
          </a:p>
          <a:p>
            <a:pPr marL="313055" indent="-300355">
              <a:lnSpc>
                <a:spcPct val="100000"/>
              </a:lnSpc>
              <a:spcBef>
                <a:spcPts val="254"/>
              </a:spcBef>
              <a:buClr>
                <a:srgbClr val="414141"/>
              </a:buClr>
              <a:buChar char="•"/>
              <a:tabLst>
                <a:tab pos="313055" algn="l"/>
              </a:tabLst>
            </a:pPr>
            <a:r>
              <a:rPr dirty="0" sz="1466">
                <a:solidFill>
                  <a:srgbClr val="383838"/>
                </a:solidFill>
                <a:latin typeface="Arial"/>
                <a:cs typeface="Arial"/>
              </a:rPr>
              <a:t>Explosion-</a:t>
            </a:r>
            <a:r>
              <a:rPr dirty="0" sz="1466" spc="75">
                <a:solidFill>
                  <a:srgbClr val="383838"/>
                </a:solidFill>
                <a:latin typeface="Arial"/>
                <a:cs typeface="Arial"/>
              </a:rPr>
              <a:t> </a:t>
            </a:r>
            <a:r>
              <a:rPr dirty="0" sz="1466" spc="-10">
                <a:solidFill>
                  <a:srgbClr val="383838"/>
                </a:solidFill>
                <a:latin typeface="Arial"/>
                <a:cs typeface="Arial"/>
              </a:rPr>
              <a:t>Internal</a:t>
            </a:r>
            <a:endParaRPr sz="1466">
              <a:latin typeface="Arial"/>
              <a:cs typeface="Arial"/>
            </a:endParaRPr>
          </a:p>
          <a:p>
            <a:pPr marL="313055" indent="-300355">
              <a:lnSpc>
                <a:spcPct val="100000"/>
              </a:lnSpc>
              <a:spcBef>
                <a:spcPts val="185"/>
              </a:spcBef>
              <a:buClr>
                <a:srgbClr val="414141"/>
              </a:buClr>
              <a:buChar char="•"/>
              <a:tabLst>
                <a:tab pos="313055" algn="l"/>
              </a:tabLst>
            </a:pPr>
            <a:r>
              <a:rPr dirty="0" sz="1466">
                <a:solidFill>
                  <a:srgbClr val="383838"/>
                </a:solidFill>
                <a:latin typeface="Arial"/>
                <a:cs typeface="Arial"/>
              </a:rPr>
              <a:t>Fire-</a:t>
            </a:r>
            <a:r>
              <a:rPr dirty="0" sz="1466" spc="30">
                <a:solidFill>
                  <a:srgbClr val="383838"/>
                </a:solidFill>
                <a:latin typeface="Arial"/>
                <a:cs typeface="Arial"/>
              </a:rPr>
              <a:t> </a:t>
            </a:r>
            <a:r>
              <a:rPr dirty="0" sz="1466" spc="-10">
                <a:solidFill>
                  <a:srgbClr val="383838"/>
                </a:solidFill>
                <a:latin typeface="Arial"/>
                <a:cs typeface="Arial"/>
              </a:rPr>
              <a:t>External</a:t>
            </a:r>
            <a:endParaRPr sz="1466">
              <a:latin typeface="Arial"/>
              <a:cs typeface="Arial"/>
            </a:endParaRPr>
          </a:p>
          <a:p>
            <a:pPr marL="313055" indent="-300355">
              <a:lnSpc>
                <a:spcPct val="100000"/>
              </a:lnSpc>
              <a:spcBef>
                <a:spcPts val="254"/>
              </a:spcBef>
              <a:buClr>
                <a:srgbClr val="414141"/>
              </a:buClr>
              <a:buChar char="•"/>
              <a:tabLst>
                <a:tab pos="313055" algn="l"/>
              </a:tabLst>
            </a:pPr>
            <a:r>
              <a:rPr dirty="0" sz="1466">
                <a:solidFill>
                  <a:srgbClr val="383838"/>
                </a:solidFill>
                <a:latin typeface="Arial"/>
                <a:cs typeface="Arial"/>
              </a:rPr>
              <a:t>Fire-</a:t>
            </a:r>
            <a:r>
              <a:rPr dirty="0" sz="1466" spc="30">
                <a:solidFill>
                  <a:srgbClr val="383838"/>
                </a:solidFill>
                <a:latin typeface="Arial"/>
                <a:cs typeface="Arial"/>
              </a:rPr>
              <a:t> </a:t>
            </a:r>
            <a:r>
              <a:rPr dirty="0" sz="1466" spc="-10">
                <a:solidFill>
                  <a:srgbClr val="383838"/>
                </a:solidFill>
                <a:latin typeface="Arial"/>
                <a:cs typeface="Arial"/>
              </a:rPr>
              <a:t>Internal</a:t>
            </a:r>
            <a:endParaRPr sz="1466">
              <a:latin typeface="Arial"/>
              <a:cs typeface="Arial"/>
            </a:endParaRPr>
          </a:p>
        </p:txBody>
      </p:sp>
      <p:sp>
        <p:nvSpPr>
          <p:cNvPr id="4" name="object 4" descr=""/>
          <p:cNvSpPr txBox="1"/>
          <p:nvPr/>
        </p:nvSpPr>
        <p:spPr>
          <a:xfrm>
            <a:off x="4632112" y="1244345"/>
            <a:ext cx="3663526" cy="4754033"/>
          </a:xfrm>
          <a:prstGeom prst="rect">
            <a:avLst/>
          </a:prstGeom>
        </p:spPr>
        <p:txBody>
          <a:bodyPr wrap="square" lIns="0" tIns="34925" rIns="0" bIns="0" rtlCol="0" vert="horz">
            <a:spAutoFit/>
          </a:bodyPr>
          <a:lstStyle/>
          <a:p>
            <a:pPr marL="313055" indent="-300355">
              <a:lnSpc>
                <a:spcPct val="100000"/>
              </a:lnSpc>
              <a:spcBef>
                <a:spcPts val="275"/>
              </a:spcBef>
              <a:buClr>
                <a:srgbClr val="414141"/>
              </a:buClr>
              <a:buChar char="•"/>
              <a:tabLst>
                <a:tab pos="313055" algn="l"/>
              </a:tabLst>
            </a:pPr>
            <a:r>
              <a:rPr dirty="0" sz="1466">
                <a:solidFill>
                  <a:srgbClr val="383838"/>
                </a:solidFill>
                <a:latin typeface="Arial"/>
                <a:cs typeface="Arial"/>
              </a:rPr>
              <a:t>Flood-</a:t>
            </a:r>
            <a:r>
              <a:rPr dirty="0" sz="1466" spc="45">
                <a:solidFill>
                  <a:srgbClr val="383838"/>
                </a:solidFill>
                <a:latin typeface="Arial"/>
                <a:cs typeface="Arial"/>
              </a:rPr>
              <a:t> </a:t>
            </a:r>
            <a:r>
              <a:rPr dirty="0" sz="1466" spc="-10">
                <a:solidFill>
                  <a:srgbClr val="383838"/>
                </a:solidFill>
                <a:latin typeface="Arial"/>
                <a:cs typeface="Arial"/>
              </a:rPr>
              <a:t>External</a:t>
            </a:r>
            <a:endParaRPr sz="1466">
              <a:latin typeface="Arial"/>
              <a:cs typeface="Arial"/>
            </a:endParaRPr>
          </a:p>
          <a:p>
            <a:pPr marL="313055" indent="-300355">
              <a:lnSpc>
                <a:spcPct val="100000"/>
              </a:lnSpc>
              <a:spcBef>
                <a:spcPts val="180"/>
              </a:spcBef>
              <a:buClr>
                <a:srgbClr val="414141"/>
              </a:buClr>
              <a:buChar char="•"/>
              <a:tabLst>
                <a:tab pos="313055" algn="l"/>
              </a:tabLst>
            </a:pPr>
            <a:r>
              <a:rPr dirty="0" sz="1466">
                <a:solidFill>
                  <a:srgbClr val="383838"/>
                </a:solidFill>
                <a:latin typeface="Arial"/>
                <a:cs typeface="Arial"/>
              </a:rPr>
              <a:t>Flood-</a:t>
            </a:r>
            <a:r>
              <a:rPr dirty="0" sz="1466" spc="45">
                <a:solidFill>
                  <a:srgbClr val="383838"/>
                </a:solidFill>
                <a:latin typeface="Arial"/>
                <a:cs typeface="Arial"/>
              </a:rPr>
              <a:t> </a:t>
            </a:r>
            <a:r>
              <a:rPr dirty="0" sz="1466" spc="-10">
                <a:solidFill>
                  <a:srgbClr val="383838"/>
                </a:solidFill>
                <a:latin typeface="Arial"/>
                <a:cs typeface="Arial"/>
              </a:rPr>
              <a:t>Internal</a:t>
            </a:r>
            <a:endParaRPr sz="1466">
              <a:latin typeface="Arial"/>
              <a:cs typeface="Arial"/>
            </a:endParaRPr>
          </a:p>
          <a:p>
            <a:pPr marL="313055" indent="-300355">
              <a:lnSpc>
                <a:spcPct val="100000"/>
              </a:lnSpc>
              <a:spcBef>
                <a:spcPts val="260"/>
              </a:spcBef>
              <a:buClr>
                <a:srgbClr val="414141"/>
              </a:buClr>
              <a:buChar char="•"/>
              <a:tabLst>
                <a:tab pos="313055" algn="l"/>
              </a:tabLst>
            </a:pPr>
            <a:r>
              <a:rPr dirty="0" sz="1466">
                <a:solidFill>
                  <a:srgbClr val="383838"/>
                </a:solidFill>
                <a:latin typeface="Arial"/>
                <a:cs typeface="Arial"/>
              </a:rPr>
              <a:t>Generator</a:t>
            </a:r>
            <a:r>
              <a:rPr dirty="0" sz="1466" spc="105">
                <a:solidFill>
                  <a:srgbClr val="383838"/>
                </a:solidFill>
                <a:latin typeface="Arial"/>
                <a:cs typeface="Arial"/>
              </a:rPr>
              <a:t> </a:t>
            </a:r>
            <a:r>
              <a:rPr dirty="0" sz="1466" spc="-10">
                <a:solidFill>
                  <a:srgbClr val="383838"/>
                </a:solidFill>
                <a:latin typeface="Arial"/>
                <a:cs typeface="Arial"/>
              </a:rPr>
              <a:t>Failure</a:t>
            </a:r>
            <a:endParaRPr sz="1466">
              <a:latin typeface="Arial"/>
              <a:cs typeface="Arial"/>
            </a:endParaRPr>
          </a:p>
          <a:p>
            <a:pPr marL="313055" indent="-300355">
              <a:lnSpc>
                <a:spcPct val="100000"/>
              </a:lnSpc>
              <a:spcBef>
                <a:spcPts val="259"/>
              </a:spcBef>
              <a:buClr>
                <a:srgbClr val="414141"/>
              </a:buClr>
              <a:buChar char="•"/>
              <a:tabLst>
                <a:tab pos="313055" algn="l"/>
              </a:tabLst>
            </a:pPr>
            <a:r>
              <a:rPr dirty="0" sz="1466">
                <a:solidFill>
                  <a:srgbClr val="383838"/>
                </a:solidFill>
                <a:latin typeface="Arial"/>
                <a:cs typeface="Arial"/>
              </a:rPr>
              <a:t>Hazmat</a:t>
            </a:r>
            <a:r>
              <a:rPr dirty="0" sz="1466" spc="20">
                <a:solidFill>
                  <a:srgbClr val="383838"/>
                </a:solidFill>
                <a:latin typeface="Arial"/>
                <a:cs typeface="Arial"/>
              </a:rPr>
              <a:t> </a:t>
            </a:r>
            <a:r>
              <a:rPr dirty="0" sz="1466">
                <a:solidFill>
                  <a:srgbClr val="383838"/>
                </a:solidFill>
                <a:latin typeface="Arial"/>
                <a:cs typeface="Arial"/>
              </a:rPr>
              <a:t>Incident/</a:t>
            </a:r>
            <a:r>
              <a:rPr dirty="0" sz="1466" spc="105">
                <a:solidFill>
                  <a:srgbClr val="383838"/>
                </a:solidFill>
                <a:latin typeface="Arial"/>
                <a:cs typeface="Arial"/>
              </a:rPr>
              <a:t> </a:t>
            </a:r>
            <a:r>
              <a:rPr dirty="0" sz="1466">
                <a:solidFill>
                  <a:srgbClr val="383838"/>
                </a:solidFill>
                <a:latin typeface="Arial"/>
                <a:cs typeface="Arial"/>
              </a:rPr>
              <a:t>Mass</a:t>
            </a:r>
            <a:r>
              <a:rPr dirty="0" sz="1466" spc="70">
                <a:solidFill>
                  <a:srgbClr val="383838"/>
                </a:solidFill>
                <a:latin typeface="Arial"/>
                <a:cs typeface="Arial"/>
              </a:rPr>
              <a:t> </a:t>
            </a:r>
            <a:r>
              <a:rPr dirty="0" sz="1466" spc="-20">
                <a:solidFill>
                  <a:srgbClr val="383838"/>
                </a:solidFill>
                <a:latin typeface="Arial"/>
                <a:cs typeface="Arial"/>
              </a:rPr>
              <a:t>Decon</a:t>
            </a:r>
            <a:endParaRPr sz="1466">
              <a:latin typeface="Arial"/>
              <a:cs typeface="Arial"/>
            </a:endParaRPr>
          </a:p>
          <a:p>
            <a:pPr marL="313055" indent="-300355">
              <a:lnSpc>
                <a:spcPct val="100000"/>
              </a:lnSpc>
              <a:spcBef>
                <a:spcPts val="180"/>
              </a:spcBef>
              <a:buClr>
                <a:srgbClr val="414141"/>
              </a:buClr>
              <a:buChar char="•"/>
              <a:tabLst>
                <a:tab pos="313055" algn="l"/>
              </a:tabLst>
            </a:pPr>
            <a:r>
              <a:rPr dirty="0" sz="1466">
                <a:solidFill>
                  <a:srgbClr val="383838"/>
                </a:solidFill>
                <a:latin typeface="Arial"/>
                <a:cs typeface="Arial"/>
              </a:rPr>
              <a:t>HVAC</a:t>
            </a:r>
            <a:r>
              <a:rPr dirty="0" sz="1466" spc="35">
                <a:solidFill>
                  <a:srgbClr val="383838"/>
                </a:solidFill>
                <a:latin typeface="Arial"/>
                <a:cs typeface="Arial"/>
              </a:rPr>
              <a:t> </a:t>
            </a:r>
            <a:r>
              <a:rPr dirty="0" sz="1466" spc="-10">
                <a:solidFill>
                  <a:srgbClr val="383838"/>
                </a:solidFill>
                <a:latin typeface="Arial"/>
                <a:cs typeface="Arial"/>
              </a:rPr>
              <a:t>Failure</a:t>
            </a:r>
            <a:endParaRPr sz="1466">
              <a:latin typeface="Arial"/>
              <a:cs typeface="Arial"/>
            </a:endParaRPr>
          </a:p>
          <a:p>
            <a:pPr marL="313055" indent="-300355">
              <a:lnSpc>
                <a:spcPct val="100000"/>
              </a:lnSpc>
              <a:spcBef>
                <a:spcPts val="260"/>
              </a:spcBef>
              <a:buClr>
                <a:srgbClr val="414141"/>
              </a:buClr>
              <a:buChar char="•"/>
              <a:tabLst>
                <a:tab pos="313055" algn="l"/>
              </a:tabLst>
            </a:pPr>
            <a:r>
              <a:rPr dirty="0" sz="1466">
                <a:solidFill>
                  <a:srgbClr val="383838"/>
                </a:solidFill>
                <a:latin typeface="Arial"/>
                <a:cs typeface="Arial"/>
              </a:rPr>
              <a:t>Hurricane</a:t>
            </a:r>
            <a:r>
              <a:rPr dirty="0" sz="1466" spc="5">
                <a:solidFill>
                  <a:srgbClr val="383838"/>
                </a:solidFill>
                <a:latin typeface="Arial"/>
                <a:cs typeface="Arial"/>
              </a:rPr>
              <a:t> </a:t>
            </a:r>
            <a:r>
              <a:rPr dirty="0" sz="1466">
                <a:solidFill>
                  <a:srgbClr val="383838"/>
                </a:solidFill>
                <a:latin typeface="Arial"/>
                <a:cs typeface="Arial"/>
              </a:rPr>
              <a:t>or</a:t>
            </a:r>
            <a:r>
              <a:rPr dirty="0" sz="1466" spc="40">
                <a:solidFill>
                  <a:srgbClr val="383838"/>
                </a:solidFill>
                <a:latin typeface="Arial"/>
                <a:cs typeface="Arial"/>
              </a:rPr>
              <a:t> </a:t>
            </a:r>
            <a:r>
              <a:rPr dirty="0" sz="1466">
                <a:solidFill>
                  <a:srgbClr val="383838"/>
                </a:solidFill>
                <a:latin typeface="Arial"/>
                <a:cs typeface="Arial"/>
              </a:rPr>
              <a:t>Coastal</a:t>
            </a:r>
            <a:r>
              <a:rPr dirty="0" sz="1466" spc="100">
                <a:solidFill>
                  <a:srgbClr val="383838"/>
                </a:solidFill>
                <a:latin typeface="Arial"/>
                <a:cs typeface="Arial"/>
              </a:rPr>
              <a:t> </a:t>
            </a:r>
            <a:r>
              <a:rPr dirty="0" sz="1466" spc="-10">
                <a:solidFill>
                  <a:srgbClr val="383838"/>
                </a:solidFill>
                <a:latin typeface="Arial"/>
                <a:cs typeface="Arial"/>
              </a:rPr>
              <a:t>Storm</a:t>
            </a:r>
            <a:endParaRPr sz="1466">
              <a:latin typeface="Arial"/>
              <a:cs typeface="Arial"/>
            </a:endParaRPr>
          </a:p>
          <a:p>
            <a:pPr marL="313055" indent="-300355">
              <a:lnSpc>
                <a:spcPct val="100000"/>
              </a:lnSpc>
              <a:spcBef>
                <a:spcPts val="254"/>
              </a:spcBef>
              <a:buClr>
                <a:srgbClr val="414141"/>
              </a:buClr>
              <a:buChar char="•"/>
              <a:tabLst>
                <a:tab pos="313055" algn="l"/>
              </a:tabLst>
            </a:pPr>
            <a:r>
              <a:rPr dirty="0" sz="1466">
                <a:solidFill>
                  <a:srgbClr val="383838"/>
                </a:solidFill>
                <a:latin typeface="Arial"/>
                <a:cs typeface="Arial"/>
              </a:rPr>
              <a:t>Infant/</a:t>
            </a:r>
            <a:r>
              <a:rPr dirty="0" sz="1466" spc="25">
                <a:solidFill>
                  <a:srgbClr val="383838"/>
                </a:solidFill>
                <a:latin typeface="Arial"/>
                <a:cs typeface="Arial"/>
              </a:rPr>
              <a:t> </a:t>
            </a:r>
            <a:r>
              <a:rPr dirty="0" sz="1466">
                <a:solidFill>
                  <a:srgbClr val="383838"/>
                </a:solidFill>
                <a:latin typeface="Arial"/>
                <a:cs typeface="Arial"/>
              </a:rPr>
              <a:t>Ped</a:t>
            </a:r>
            <a:r>
              <a:rPr dirty="0" sz="1466" spc="95">
                <a:solidFill>
                  <a:srgbClr val="383838"/>
                </a:solidFill>
                <a:latin typeface="Arial"/>
                <a:cs typeface="Arial"/>
              </a:rPr>
              <a:t> </a:t>
            </a:r>
            <a:r>
              <a:rPr dirty="0" sz="1466" spc="-10">
                <a:solidFill>
                  <a:srgbClr val="383838"/>
                </a:solidFill>
                <a:latin typeface="Arial"/>
                <a:cs typeface="Arial"/>
              </a:rPr>
              <a:t>Abduction</a:t>
            </a:r>
            <a:endParaRPr sz="1466">
              <a:latin typeface="Arial"/>
              <a:cs typeface="Arial"/>
            </a:endParaRPr>
          </a:p>
          <a:p>
            <a:pPr marL="313055" indent="-300355">
              <a:lnSpc>
                <a:spcPct val="100000"/>
              </a:lnSpc>
              <a:spcBef>
                <a:spcPts val="185"/>
              </a:spcBef>
              <a:buClr>
                <a:srgbClr val="414141"/>
              </a:buClr>
              <a:buChar char="•"/>
              <a:tabLst>
                <a:tab pos="313055" algn="l"/>
              </a:tabLst>
            </a:pPr>
            <a:r>
              <a:rPr dirty="0" sz="1466">
                <a:solidFill>
                  <a:srgbClr val="383838"/>
                </a:solidFill>
                <a:latin typeface="Arial"/>
                <a:cs typeface="Arial"/>
              </a:rPr>
              <a:t>Infectious</a:t>
            </a:r>
            <a:r>
              <a:rPr dirty="0" sz="1466" spc="20">
                <a:solidFill>
                  <a:srgbClr val="383838"/>
                </a:solidFill>
                <a:latin typeface="Arial"/>
                <a:cs typeface="Arial"/>
              </a:rPr>
              <a:t> </a:t>
            </a:r>
            <a:r>
              <a:rPr dirty="0" sz="1466">
                <a:solidFill>
                  <a:srgbClr val="383838"/>
                </a:solidFill>
                <a:latin typeface="Arial"/>
                <a:cs typeface="Arial"/>
              </a:rPr>
              <a:t>Disease</a:t>
            </a:r>
            <a:r>
              <a:rPr dirty="0" sz="1466" spc="130">
                <a:solidFill>
                  <a:srgbClr val="383838"/>
                </a:solidFill>
                <a:latin typeface="Arial"/>
                <a:cs typeface="Arial"/>
              </a:rPr>
              <a:t> </a:t>
            </a:r>
            <a:r>
              <a:rPr dirty="0" sz="1466" spc="-10">
                <a:solidFill>
                  <a:srgbClr val="383838"/>
                </a:solidFill>
                <a:latin typeface="Arial"/>
                <a:cs typeface="Arial"/>
              </a:rPr>
              <a:t>Outbreak</a:t>
            </a:r>
            <a:endParaRPr sz="1466">
              <a:latin typeface="Arial"/>
              <a:cs typeface="Arial"/>
            </a:endParaRPr>
          </a:p>
          <a:p>
            <a:pPr marL="313055" indent="-300355">
              <a:lnSpc>
                <a:spcPct val="100000"/>
              </a:lnSpc>
              <a:spcBef>
                <a:spcPts val="259"/>
              </a:spcBef>
              <a:buClr>
                <a:srgbClr val="414141"/>
              </a:buClr>
              <a:buChar char="•"/>
              <a:tabLst>
                <a:tab pos="313055" algn="l"/>
              </a:tabLst>
            </a:pPr>
            <a:r>
              <a:rPr dirty="0" sz="1466" spc="-10">
                <a:solidFill>
                  <a:srgbClr val="383838"/>
                </a:solidFill>
                <a:latin typeface="Arial"/>
                <a:cs typeface="Arial"/>
              </a:rPr>
              <a:t>Landslide</a:t>
            </a:r>
            <a:endParaRPr sz="1466">
              <a:latin typeface="Arial"/>
              <a:cs typeface="Arial"/>
            </a:endParaRPr>
          </a:p>
          <a:p>
            <a:pPr marL="313055" indent="-300355">
              <a:lnSpc>
                <a:spcPct val="100000"/>
              </a:lnSpc>
              <a:spcBef>
                <a:spcPts val="254"/>
              </a:spcBef>
              <a:buClr>
                <a:srgbClr val="414141"/>
              </a:buClr>
              <a:buChar char="•"/>
              <a:tabLst>
                <a:tab pos="313055" algn="l"/>
              </a:tabLst>
            </a:pPr>
            <a:r>
              <a:rPr dirty="0" sz="1466">
                <a:solidFill>
                  <a:srgbClr val="383838"/>
                </a:solidFill>
                <a:latin typeface="Arial"/>
                <a:cs typeface="Arial"/>
              </a:rPr>
              <a:t>Mass</a:t>
            </a:r>
            <a:r>
              <a:rPr dirty="0" sz="1466" spc="75">
                <a:solidFill>
                  <a:srgbClr val="383838"/>
                </a:solidFill>
                <a:latin typeface="Arial"/>
                <a:cs typeface="Arial"/>
              </a:rPr>
              <a:t> </a:t>
            </a:r>
            <a:r>
              <a:rPr dirty="0" sz="1466">
                <a:solidFill>
                  <a:srgbClr val="383838"/>
                </a:solidFill>
                <a:latin typeface="Arial"/>
                <a:cs typeface="Arial"/>
              </a:rPr>
              <a:t>Casualty</a:t>
            </a:r>
            <a:r>
              <a:rPr dirty="0" sz="1466" spc="80">
                <a:solidFill>
                  <a:srgbClr val="383838"/>
                </a:solidFill>
                <a:latin typeface="Arial"/>
                <a:cs typeface="Arial"/>
              </a:rPr>
              <a:t> </a:t>
            </a:r>
            <a:r>
              <a:rPr dirty="0" sz="1466">
                <a:solidFill>
                  <a:srgbClr val="383838"/>
                </a:solidFill>
                <a:latin typeface="Arial"/>
                <a:cs typeface="Arial"/>
              </a:rPr>
              <a:t>Incident/</a:t>
            </a:r>
            <a:r>
              <a:rPr dirty="0" sz="1466" spc="25">
                <a:solidFill>
                  <a:srgbClr val="383838"/>
                </a:solidFill>
                <a:latin typeface="Arial"/>
                <a:cs typeface="Arial"/>
              </a:rPr>
              <a:t> </a:t>
            </a:r>
            <a:r>
              <a:rPr dirty="0" sz="1466">
                <a:solidFill>
                  <a:srgbClr val="383838"/>
                </a:solidFill>
                <a:latin typeface="Arial"/>
                <a:cs typeface="Arial"/>
              </a:rPr>
              <a:t>Patient</a:t>
            </a:r>
            <a:r>
              <a:rPr dirty="0" sz="1466" spc="25">
                <a:solidFill>
                  <a:srgbClr val="383838"/>
                </a:solidFill>
                <a:latin typeface="Arial"/>
                <a:cs typeface="Arial"/>
              </a:rPr>
              <a:t> </a:t>
            </a:r>
            <a:r>
              <a:rPr dirty="0" sz="1466" spc="-20">
                <a:solidFill>
                  <a:srgbClr val="383838"/>
                </a:solidFill>
                <a:latin typeface="Arial"/>
                <a:cs typeface="Arial"/>
              </a:rPr>
              <a:t>Surge</a:t>
            </a:r>
            <a:endParaRPr sz="1466">
              <a:latin typeface="Arial"/>
              <a:cs typeface="Arial"/>
            </a:endParaRPr>
          </a:p>
          <a:p>
            <a:pPr marL="313055" indent="-300355">
              <a:lnSpc>
                <a:spcPct val="100000"/>
              </a:lnSpc>
              <a:spcBef>
                <a:spcPts val="180"/>
              </a:spcBef>
              <a:buClr>
                <a:srgbClr val="414141"/>
              </a:buClr>
              <a:buChar char="•"/>
              <a:tabLst>
                <a:tab pos="313055" algn="l"/>
              </a:tabLst>
            </a:pPr>
            <a:r>
              <a:rPr dirty="0" sz="1466">
                <a:solidFill>
                  <a:srgbClr val="383838"/>
                </a:solidFill>
                <a:latin typeface="Arial"/>
                <a:cs typeface="Arial"/>
              </a:rPr>
              <a:t>Medical</a:t>
            </a:r>
            <a:r>
              <a:rPr dirty="0" sz="1466" spc="65">
                <a:solidFill>
                  <a:srgbClr val="383838"/>
                </a:solidFill>
                <a:latin typeface="Arial"/>
                <a:cs typeface="Arial"/>
              </a:rPr>
              <a:t> </a:t>
            </a:r>
            <a:r>
              <a:rPr dirty="0" sz="1466">
                <a:solidFill>
                  <a:srgbClr val="383838"/>
                </a:solidFill>
                <a:latin typeface="Arial"/>
                <a:cs typeface="Arial"/>
              </a:rPr>
              <a:t>Gas</a:t>
            </a:r>
            <a:r>
              <a:rPr dirty="0" sz="1466" spc="55">
                <a:solidFill>
                  <a:srgbClr val="383838"/>
                </a:solidFill>
                <a:latin typeface="Arial"/>
                <a:cs typeface="Arial"/>
              </a:rPr>
              <a:t> </a:t>
            </a:r>
            <a:r>
              <a:rPr dirty="0" sz="1466">
                <a:solidFill>
                  <a:srgbClr val="383838"/>
                </a:solidFill>
                <a:latin typeface="Arial"/>
                <a:cs typeface="Arial"/>
              </a:rPr>
              <a:t>Disruption/ </a:t>
            </a:r>
            <a:r>
              <a:rPr dirty="0" sz="1466" spc="-10">
                <a:solidFill>
                  <a:srgbClr val="383838"/>
                </a:solidFill>
                <a:latin typeface="Arial"/>
                <a:cs typeface="Arial"/>
              </a:rPr>
              <a:t>Failure</a:t>
            </a:r>
            <a:endParaRPr sz="1466">
              <a:latin typeface="Arial"/>
              <a:cs typeface="Arial"/>
            </a:endParaRPr>
          </a:p>
          <a:p>
            <a:pPr marL="313055" indent="-300355">
              <a:lnSpc>
                <a:spcPct val="100000"/>
              </a:lnSpc>
              <a:spcBef>
                <a:spcPts val="260"/>
              </a:spcBef>
              <a:buClr>
                <a:srgbClr val="414141"/>
              </a:buClr>
              <a:buChar char="•"/>
              <a:tabLst>
                <a:tab pos="313055" algn="l"/>
              </a:tabLst>
            </a:pPr>
            <a:r>
              <a:rPr dirty="0" sz="1466">
                <a:solidFill>
                  <a:srgbClr val="383838"/>
                </a:solidFill>
                <a:latin typeface="Arial"/>
                <a:cs typeface="Arial"/>
              </a:rPr>
              <a:t>Natural</a:t>
            </a:r>
            <a:r>
              <a:rPr dirty="0" sz="1466" spc="110">
                <a:solidFill>
                  <a:srgbClr val="383838"/>
                </a:solidFill>
                <a:latin typeface="Arial"/>
                <a:cs typeface="Arial"/>
              </a:rPr>
              <a:t> </a:t>
            </a:r>
            <a:r>
              <a:rPr dirty="0" sz="1466">
                <a:solidFill>
                  <a:srgbClr val="383838"/>
                </a:solidFill>
                <a:latin typeface="Arial"/>
                <a:cs typeface="Arial"/>
              </a:rPr>
              <a:t>Gas</a:t>
            </a:r>
            <a:r>
              <a:rPr dirty="0" sz="1466" spc="5">
                <a:solidFill>
                  <a:srgbClr val="383838"/>
                </a:solidFill>
                <a:latin typeface="Arial"/>
                <a:cs typeface="Arial"/>
              </a:rPr>
              <a:t> </a:t>
            </a:r>
            <a:r>
              <a:rPr dirty="0" sz="1466">
                <a:solidFill>
                  <a:srgbClr val="383838"/>
                </a:solidFill>
                <a:latin typeface="Arial"/>
                <a:cs typeface="Arial"/>
              </a:rPr>
              <a:t>Disruption/</a:t>
            </a:r>
            <a:r>
              <a:rPr dirty="0" sz="1466" spc="40">
                <a:solidFill>
                  <a:srgbClr val="383838"/>
                </a:solidFill>
                <a:latin typeface="Arial"/>
                <a:cs typeface="Arial"/>
              </a:rPr>
              <a:t> </a:t>
            </a:r>
            <a:r>
              <a:rPr dirty="0" sz="1466" spc="-10">
                <a:solidFill>
                  <a:srgbClr val="383838"/>
                </a:solidFill>
                <a:latin typeface="Arial"/>
                <a:cs typeface="Arial"/>
              </a:rPr>
              <a:t>Failure</a:t>
            </a:r>
            <a:endParaRPr sz="1466">
              <a:latin typeface="Arial"/>
              <a:cs typeface="Arial"/>
            </a:endParaRPr>
          </a:p>
          <a:p>
            <a:pPr marL="313055" indent="-300355">
              <a:lnSpc>
                <a:spcPct val="100000"/>
              </a:lnSpc>
              <a:spcBef>
                <a:spcPts val="260"/>
              </a:spcBef>
              <a:buClr>
                <a:srgbClr val="414141"/>
              </a:buClr>
              <a:buChar char="•"/>
              <a:tabLst>
                <a:tab pos="313055" algn="l"/>
              </a:tabLst>
            </a:pPr>
            <a:r>
              <a:rPr dirty="0" sz="1466" spc="-10">
                <a:solidFill>
                  <a:srgbClr val="383838"/>
                </a:solidFill>
                <a:latin typeface="Arial"/>
                <a:cs typeface="Arial"/>
              </a:rPr>
              <a:t>Pandemic</a:t>
            </a:r>
            <a:endParaRPr sz="1466">
              <a:latin typeface="Arial"/>
              <a:cs typeface="Arial"/>
            </a:endParaRPr>
          </a:p>
          <a:p>
            <a:pPr marL="313055" indent="-300355">
              <a:lnSpc>
                <a:spcPct val="100000"/>
              </a:lnSpc>
              <a:spcBef>
                <a:spcPts val="185"/>
              </a:spcBef>
              <a:buClr>
                <a:srgbClr val="414141"/>
              </a:buClr>
              <a:buChar char="•"/>
              <a:tabLst>
                <a:tab pos="313055" algn="l"/>
              </a:tabLst>
            </a:pPr>
            <a:r>
              <a:rPr dirty="0" sz="1466">
                <a:solidFill>
                  <a:srgbClr val="383838"/>
                </a:solidFill>
                <a:latin typeface="Arial"/>
                <a:cs typeface="Arial"/>
              </a:rPr>
              <a:t>Power</a:t>
            </a:r>
            <a:r>
              <a:rPr dirty="0" sz="1466" spc="55">
                <a:solidFill>
                  <a:srgbClr val="383838"/>
                </a:solidFill>
                <a:latin typeface="Arial"/>
                <a:cs typeface="Arial"/>
              </a:rPr>
              <a:t> </a:t>
            </a:r>
            <a:r>
              <a:rPr dirty="0" sz="1466">
                <a:solidFill>
                  <a:srgbClr val="383838"/>
                </a:solidFill>
                <a:latin typeface="Arial"/>
                <a:cs typeface="Arial"/>
              </a:rPr>
              <a:t>Outage-</a:t>
            </a:r>
            <a:r>
              <a:rPr dirty="0" sz="1466" spc="75">
                <a:solidFill>
                  <a:srgbClr val="383838"/>
                </a:solidFill>
                <a:latin typeface="Arial"/>
                <a:cs typeface="Arial"/>
              </a:rPr>
              <a:t> </a:t>
            </a:r>
            <a:r>
              <a:rPr dirty="0" sz="1466" spc="-10">
                <a:solidFill>
                  <a:srgbClr val="383838"/>
                </a:solidFill>
                <a:latin typeface="Arial"/>
                <a:cs typeface="Arial"/>
              </a:rPr>
              <a:t>External</a:t>
            </a:r>
            <a:endParaRPr sz="1466">
              <a:latin typeface="Arial"/>
              <a:cs typeface="Arial"/>
            </a:endParaRPr>
          </a:p>
          <a:p>
            <a:pPr marL="313055" indent="-300355">
              <a:lnSpc>
                <a:spcPct val="100000"/>
              </a:lnSpc>
              <a:spcBef>
                <a:spcPts val="254"/>
              </a:spcBef>
              <a:buClr>
                <a:srgbClr val="414141"/>
              </a:buClr>
              <a:buChar char="•"/>
              <a:tabLst>
                <a:tab pos="313055" algn="l"/>
              </a:tabLst>
            </a:pPr>
            <a:r>
              <a:rPr dirty="0" sz="1466">
                <a:solidFill>
                  <a:srgbClr val="383838"/>
                </a:solidFill>
                <a:latin typeface="Arial"/>
                <a:cs typeface="Arial"/>
              </a:rPr>
              <a:t>Power</a:t>
            </a:r>
            <a:r>
              <a:rPr dirty="0" sz="1466" spc="55">
                <a:solidFill>
                  <a:srgbClr val="383838"/>
                </a:solidFill>
                <a:latin typeface="Arial"/>
                <a:cs typeface="Arial"/>
              </a:rPr>
              <a:t> </a:t>
            </a:r>
            <a:r>
              <a:rPr dirty="0" sz="1466">
                <a:solidFill>
                  <a:srgbClr val="383838"/>
                </a:solidFill>
                <a:latin typeface="Arial"/>
                <a:cs typeface="Arial"/>
              </a:rPr>
              <a:t>Outage-</a:t>
            </a:r>
            <a:r>
              <a:rPr dirty="0" sz="1466" spc="75">
                <a:solidFill>
                  <a:srgbClr val="383838"/>
                </a:solidFill>
                <a:latin typeface="Arial"/>
                <a:cs typeface="Arial"/>
              </a:rPr>
              <a:t> </a:t>
            </a:r>
            <a:r>
              <a:rPr dirty="0" sz="1466" spc="-10">
                <a:solidFill>
                  <a:srgbClr val="383838"/>
                </a:solidFill>
                <a:latin typeface="Arial"/>
                <a:cs typeface="Arial"/>
              </a:rPr>
              <a:t>Internal</a:t>
            </a:r>
            <a:endParaRPr sz="1466">
              <a:latin typeface="Arial"/>
              <a:cs typeface="Arial"/>
            </a:endParaRPr>
          </a:p>
          <a:p>
            <a:pPr marL="313055" indent="-300355">
              <a:lnSpc>
                <a:spcPct val="100000"/>
              </a:lnSpc>
              <a:spcBef>
                <a:spcPts val="254"/>
              </a:spcBef>
              <a:buClr>
                <a:srgbClr val="414141"/>
              </a:buClr>
              <a:buChar char="•"/>
              <a:tabLst>
                <a:tab pos="313055" algn="l"/>
              </a:tabLst>
            </a:pPr>
            <a:r>
              <a:rPr dirty="0" sz="1466">
                <a:solidFill>
                  <a:srgbClr val="383838"/>
                </a:solidFill>
                <a:latin typeface="Arial"/>
                <a:cs typeface="Arial"/>
              </a:rPr>
              <a:t>Radiation</a:t>
            </a:r>
            <a:r>
              <a:rPr dirty="0" sz="1466" spc="90">
                <a:solidFill>
                  <a:srgbClr val="383838"/>
                </a:solidFill>
                <a:latin typeface="Arial"/>
                <a:cs typeface="Arial"/>
              </a:rPr>
              <a:t> </a:t>
            </a:r>
            <a:r>
              <a:rPr dirty="0" sz="1466" spc="-10">
                <a:solidFill>
                  <a:srgbClr val="383838"/>
                </a:solidFill>
                <a:latin typeface="Arial"/>
                <a:cs typeface="Arial"/>
              </a:rPr>
              <a:t>Exposure</a:t>
            </a:r>
            <a:endParaRPr sz="1466">
              <a:latin typeface="Arial"/>
              <a:cs typeface="Arial"/>
            </a:endParaRPr>
          </a:p>
          <a:p>
            <a:pPr marL="313055" indent="-300355">
              <a:lnSpc>
                <a:spcPct val="100000"/>
              </a:lnSpc>
              <a:spcBef>
                <a:spcPts val="185"/>
              </a:spcBef>
              <a:buClr>
                <a:srgbClr val="414141"/>
              </a:buClr>
              <a:buChar char="•"/>
              <a:tabLst>
                <a:tab pos="313055" algn="l"/>
              </a:tabLst>
            </a:pPr>
            <a:r>
              <a:rPr dirty="0" sz="1466">
                <a:solidFill>
                  <a:srgbClr val="383838"/>
                </a:solidFill>
                <a:latin typeface="Arial"/>
                <a:cs typeface="Arial"/>
              </a:rPr>
              <a:t>Sewage</a:t>
            </a:r>
            <a:r>
              <a:rPr dirty="0" sz="1466" spc="25">
                <a:solidFill>
                  <a:srgbClr val="383838"/>
                </a:solidFill>
                <a:latin typeface="Arial"/>
                <a:cs typeface="Arial"/>
              </a:rPr>
              <a:t> </a:t>
            </a:r>
            <a:r>
              <a:rPr dirty="0" sz="1466">
                <a:solidFill>
                  <a:srgbClr val="383838"/>
                </a:solidFill>
                <a:latin typeface="Arial"/>
                <a:cs typeface="Arial"/>
              </a:rPr>
              <a:t>Failure-</a:t>
            </a:r>
            <a:r>
              <a:rPr dirty="0" sz="1466" spc="80">
                <a:solidFill>
                  <a:srgbClr val="383838"/>
                </a:solidFill>
                <a:latin typeface="Arial"/>
                <a:cs typeface="Arial"/>
              </a:rPr>
              <a:t> </a:t>
            </a:r>
            <a:r>
              <a:rPr dirty="0" sz="1466" spc="-10">
                <a:solidFill>
                  <a:srgbClr val="383838"/>
                </a:solidFill>
                <a:latin typeface="Arial"/>
                <a:cs typeface="Arial"/>
              </a:rPr>
              <a:t>Internal</a:t>
            </a:r>
            <a:endParaRPr sz="1466">
              <a:latin typeface="Arial"/>
              <a:cs typeface="Arial"/>
            </a:endParaRPr>
          </a:p>
          <a:p>
            <a:pPr marL="313055" indent="-300355">
              <a:lnSpc>
                <a:spcPct val="100000"/>
              </a:lnSpc>
              <a:spcBef>
                <a:spcPts val="254"/>
              </a:spcBef>
              <a:buClr>
                <a:srgbClr val="414141"/>
              </a:buClr>
              <a:buChar char="•"/>
              <a:tabLst>
                <a:tab pos="313055" algn="l"/>
              </a:tabLst>
            </a:pPr>
            <a:r>
              <a:rPr dirty="0" sz="1466">
                <a:solidFill>
                  <a:srgbClr val="383838"/>
                </a:solidFill>
                <a:latin typeface="Arial"/>
                <a:cs typeface="Arial"/>
              </a:rPr>
              <a:t>Sewage</a:t>
            </a:r>
            <a:r>
              <a:rPr dirty="0" sz="1466" spc="25">
                <a:solidFill>
                  <a:srgbClr val="383838"/>
                </a:solidFill>
                <a:latin typeface="Arial"/>
                <a:cs typeface="Arial"/>
              </a:rPr>
              <a:t> </a:t>
            </a:r>
            <a:r>
              <a:rPr dirty="0" sz="1466">
                <a:solidFill>
                  <a:srgbClr val="383838"/>
                </a:solidFill>
                <a:latin typeface="Arial"/>
                <a:cs typeface="Arial"/>
              </a:rPr>
              <a:t>Failure-</a:t>
            </a:r>
            <a:r>
              <a:rPr dirty="0" sz="1466" spc="80">
                <a:solidFill>
                  <a:srgbClr val="383838"/>
                </a:solidFill>
                <a:latin typeface="Arial"/>
                <a:cs typeface="Arial"/>
              </a:rPr>
              <a:t> </a:t>
            </a:r>
            <a:r>
              <a:rPr dirty="0" sz="1466" spc="-10">
                <a:solidFill>
                  <a:srgbClr val="383838"/>
                </a:solidFill>
                <a:latin typeface="Arial"/>
                <a:cs typeface="Arial"/>
              </a:rPr>
              <a:t>External</a:t>
            </a:r>
            <a:endParaRPr sz="1466">
              <a:latin typeface="Arial"/>
              <a:cs typeface="Arial"/>
            </a:endParaRPr>
          </a:p>
        </p:txBody>
      </p:sp>
      <p:sp>
        <p:nvSpPr>
          <p:cNvPr id="5" name="object 5" descr=""/>
          <p:cNvSpPr txBox="1"/>
          <p:nvPr/>
        </p:nvSpPr>
        <p:spPr>
          <a:xfrm>
            <a:off x="8602978" y="1238164"/>
            <a:ext cx="3080173" cy="3087793"/>
          </a:xfrm>
          <a:prstGeom prst="rect">
            <a:avLst/>
          </a:prstGeom>
        </p:spPr>
        <p:txBody>
          <a:bodyPr wrap="square" lIns="0" tIns="11430" rIns="0" bIns="0" rtlCol="0" vert="horz">
            <a:spAutoFit/>
          </a:bodyPr>
          <a:lstStyle/>
          <a:p>
            <a:pPr marL="313055" marR="327660" indent="-300990">
              <a:lnSpc>
                <a:spcPct val="102499"/>
              </a:lnSpc>
              <a:spcBef>
                <a:spcPts val="90"/>
              </a:spcBef>
              <a:buClr>
                <a:srgbClr val="414141"/>
              </a:buClr>
              <a:buSzPct val="95454"/>
              <a:buChar char="•"/>
              <a:tabLst>
                <a:tab pos="313055" algn="l"/>
              </a:tabLst>
            </a:pPr>
            <a:r>
              <a:rPr dirty="0" sz="1466">
                <a:solidFill>
                  <a:srgbClr val="383838"/>
                </a:solidFill>
                <a:latin typeface="Arial"/>
                <a:cs typeface="Arial"/>
              </a:rPr>
              <a:t>Strike/</a:t>
            </a:r>
            <a:r>
              <a:rPr dirty="0" sz="1466" spc="90">
                <a:solidFill>
                  <a:srgbClr val="383838"/>
                </a:solidFill>
                <a:latin typeface="Arial"/>
                <a:cs typeface="Arial"/>
              </a:rPr>
              <a:t> </a:t>
            </a:r>
            <a:r>
              <a:rPr dirty="0" sz="1466">
                <a:solidFill>
                  <a:srgbClr val="383838"/>
                </a:solidFill>
                <a:latin typeface="Arial"/>
                <a:cs typeface="Arial"/>
              </a:rPr>
              <a:t>Labor</a:t>
            </a:r>
            <a:r>
              <a:rPr dirty="0" sz="1466" spc="25">
                <a:solidFill>
                  <a:srgbClr val="383838"/>
                </a:solidFill>
                <a:latin typeface="Arial"/>
                <a:cs typeface="Arial"/>
              </a:rPr>
              <a:t> </a:t>
            </a:r>
            <a:r>
              <a:rPr dirty="0" sz="1466">
                <a:solidFill>
                  <a:srgbClr val="383838"/>
                </a:solidFill>
                <a:latin typeface="Arial"/>
                <a:cs typeface="Arial"/>
              </a:rPr>
              <a:t>Action/</a:t>
            </a:r>
            <a:r>
              <a:rPr dirty="0" sz="1466" spc="10">
                <a:solidFill>
                  <a:srgbClr val="383838"/>
                </a:solidFill>
                <a:latin typeface="Arial"/>
                <a:cs typeface="Arial"/>
              </a:rPr>
              <a:t> </a:t>
            </a:r>
            <a:r>
              <a:rPr dirty="0" sz="1466" spc="-20">
                <a:solidFill>
                  <a:srgbClr val="383838"/>
                </a:solidFill>
                <a:latin typeface="Arial"/>
                <a:cs typeface="Arial"/>
              </a:rPr>
              <a:t>Work </a:t>
            </a:r>
            <a:r>
              <a:rPr dirty="0" sz="1466" spc="-10">
                <a:solidFill>
                  <a:srgbClr val="383838"/>
                </a:solidFill>
                <a:latin typeface="Arial"/>
                <a:cs typeface="Arial"/>
              </a:rPr>
              <a:t>Stoppage</a:t>
            </a:r>
            <a:endParaRPr sz="1466">
              <a:latin typeface="Arial"/>
              <a:cs typeface="Arial"/>
            </a:endParaRPr>
          </a:p>
          <a:p>
            <a:pPr marL="313055" indent="-300355">
              <a:lnSpc>
                <a:spcPct val="100000"/>
              </a:lnSpc>
              <a:spcBef>
                <a:spcPts val="185"/>
              </a:spcBef>
              <a:buClr>
                <a:srgbClr val="414141"/>
              </a:buClr>
              <a:buSzPct val="95454"/>
              <a:buChar char="•"/>
              <a:tabLst>
                <a:tab pos="313055" algn="l"/>
              </a:tabLst>
            </a:pPr>
            <a:r>
              <a:rPr dirty="0" sz="1466">
                <a:solidFill>
                  <a:srgbClr val="383838"/>
                </a:solidFill>
                <a:latin typeface="Arial"/>
                <a:cs typeface="Arial"/>
              </a:rPr>
              <a:t>Supply</a:t>
            </a:r>
            <a:r>
              <a:rPr dirty="0" sz="1466" spc="70">
                <a:solidFill>
                  <a:srgbClr val="383838"/>
                </a:solidFill>
                <a:latin typeface="Arial"/>
                <a:cs typeface="Arial"/>
              </a:rPr>
              <a:t> </a:t>
            </a:r>
            <a:r>
              <a:rPr dirty="0" sz="1466">
                <a:solidFill>
                  <a:srgbClr val="383838"/>
                </a:solidFill>
                <a:latin typeface="Arial"/>
                <a:cs typeface="Arial"/>
              </a:rPr>
              <a:t>Chain</a:t>
            </a:r>
            <a:r>
              <a:rPr dirty="0" sz="1466" spc="10">
                <a:solidFill>
                  <a:srgbClr val="383838"/>
                </a:solidFill>
                <a:latin typeface="Arial"/>
                <a:cs typeface="Arial"/>
              </a:rPr>
              <a:t> </a:t>
            </a:r>
            <a:r>
              <a:rPr dirty="0" sz="1466">
                <a:solidFill>
                  <a:srgbClr val="383838"/>
                </a:solidFill>
                <a:latin typeface="Arial"/>
                <a:cs typeface="Arial"/>
              </a:rPr>
              <a:t>Shortage/</a:t>
            </a:r>
            <a:r>
              <a:rPr dirty="0" sz="1466" spc="110">
                <a:solidFill>
                  <a:srgbClr val="383838"/>
                </a:solidFill>
                <a:latin typeface="Arial"/>
                <a:cs typeface="Arial"/>
              </a:rPr>
              <a:t> </a:t>
            </a:r>
            <a:r>
              <a:rPr dirty="0" sz="1466" spc="-10">
                <a:solidFill>
                  <a:srgbClr val="383838"/>
                </a:solidFill>
                <a:latin typeface="Arial"/>
                <a:cs typeface="Arial"/>
              </a:rPr>
              <a:t>Failure</a:t>
            </a:r>
            <a:endParaRPr sz="1466">
              <a:latin typeface="Arial"/>
              <a:cs typeface="Arial"/>
            </a:endParaRPr>
          </a:p>
          <a:p>
            <a:pPr marL="313055" indent="-300355">
              <a:lnSpc>
                <a:spcPct val="100000"/>
              </a:lnSpc>
              <a:spcBef>
                <a:spcPts val="254"/>
              </a:spcBef>
              <a:buClr>
                <a:srgbClr val="414141"/>
              </a:buClr>
              <a:buSzPct val="95454"/>
              <a:buChar char="•"/>
              <a:tabLst>
                <a:tab pos="313055" algn="l"/>
              </a:tabLst>
            </a:pPr>
            <a:r>
              <a:rPr dirty="0" sz="1466">
                <a:solidFill>
                  <a:srgbClr val="383838"/>
                </a:solidFill>
                <a:latin typeface="Arial"/>
                <a:cs typeface="Arial"/>
              </a:rPr>
              <a:t>Temperature</a:t>
            </a:r>
            <a:r>
              <a:rPr dirty="0" sz="1466" spc="90">
                <a:solidFill>
                  <a:srgbClr val="383838"/>
                </a:solidFill>
                <a:latin typeface="Arial"/>
                <a:cs typeface="Arial"/>
              </a:rPr>
              <a:t> </a:t>
            </a:r>
            <a:r>
              <a:rPr dirty="0" sz="1466" spc="-10">
                <a:solidFill>
                  <a:srgbClr val="383838"/>
                </a:solidFill>
                <a:latin typeface="Arial"/>
                <a:cs typeface="Arial"/>
              </a:rPr>
              <a:t>Extremes</a:t>
            </a:r>
            <a:endParaRPr sz="1466">
              <a:latin typeface="Arial"/>
              <a:cs typeface="Arial"/>
            </a:endParaRPr>
          </a:p>
          <a:p>
            <a:pPr marL="313055" indent="-300355">
              <a:lnSpc>
                <a:spcPct val="100000"/>
              </a:lnSpc>
              <a:spcBef>
                <a:spcPts val="260"/>
              </a:spcBef>
              <a:buClr>
                <a:srgbClr val="414141"/>
              </a:buClr>
              <a:buSzPct val="95454"/>
              <a:buChar char="•"/>
              <a:tabLst>
                <a:tab pos="313055" algn="l"/>
              </a:tabLst>
            </a:pPr>
            <a:r>
              <a:rPr dirty="0" sz="1466">
                <a:solidFill>
                  <a:srgbClr val="383838"/>
                </a:solidFill>
                <a:latin typeface="Arial"/>
                <a:cs typeface="Arial"/>
              </a:rPr>
              <a:t>Terrorist</a:t>
            </a:r>
            <a:r>
              <a:rPr dirty="0" sz="1466" spc="70">
                <a:solidFill>
                  <a:srgbClr val="383838"/>
                </a:solidFill>
                <a:latin typeface="Arial"/>
                <a:cs typeface="Arial"/>
              </a:rPr>
              <a:t> </a:t>
            </a:r>
            <a:r>
              <a:rPr dirty="0" sz="1466" spc="-10">
                <a:solidFill>
                  <a:srgbClr val="383838"/>
                </a:solidFill>
                <a:latin typeface="Arial"/>
                <a:cs typeface="Arial"/>
              </a:rPr>
              <a:t>Attack</a:t>
            </a:r>
            <a:endParaRPr sz="1466">
              <a:latin typeface="Arial"/>
              <a:cs typeface="Arial"/>
            </a:endParaRPr>
          </a:p>
          <a:p>
            <a:pPr marL="313055" indent="-300355">
              <a:lnSpc>
                <a:spcPct val="100000"/>
              </a:lnSpc>
              <a:spcBef>
                <a:spcPts val="180"/>
              </a:spcBef>
              <a:buClr>
                <a:srgbClr val="414141"/>
              </a:buClr>
              <a:buSzPct val="95454"/>
              <a:buChar char="•"/>
              <a:tabLst>
                <a:tab pos="313055" algn="l"/>
              </a:tabLst>
            </a:pPr>
            <a:r>
              <a:rPr dirty="0" sz="1466" spc="-10">
                <a:solidFill>
                  <a:srgbClr val="383838"/>
                </a:solidFill>
                <a:latin typeface="Arial"/>
                <a:cs typeface="Arial"/>
              </a:rPr>
              <a:t>Tornado</a:t>
            </a:r>
            <a:endParaRPr sz="1466">
              <a:latin typeface="Arial"/>
              <a:cs typeface="Arial"/>
            </a:endParaRPr>
          </a:p>
          <a:p>
            <a:pPr marL="313055" indent="-300355">
              <a:lnSpc>
                <a:spcPct val="100000"/>
              </a:lnSpc>
              <a:spcBef>
                <a:spcPts val="259"/>
              </a:spcBef>
              <a:buClr>
                <a:srgbClr val="414141"/>
              </a:buClr>
              <a:buSzPct val="95454"/>
              <a:buChar char="•"/>
              <a:tabLst>
                <a:tab pos="313055" algn="l"/>
              </a:tabLst>
            </a:pPr>
            <a:r>
              <a:rPr dirty="0" sz="1466">
                <a:solidFill>
                  <a:srgbClr val="383838"/>
                </a:solidFill>
                <a:latin typeface="Arial"/>
                <a:cs typeface="Arial"/>
              </a:rPr>
              <a:t>Transportation</a:t>
            </a:r>
            <a:r>
              <a:rPr dirty="0" sz="1466" spc="114">
                <a:solidFill>
                  <a:srgbClr val="383838"/>
                </a:solidFill>
                <a:latin typeface="Arial"/>
                <a:cs typeface="Arial"/>
              </a:rPr>
              <a:t> </a:t>
            </a:r>
            <a:r>
              <a:rPr dirty="0" sz="1466" spc="-10">
                <a:solidFill>
                  <a:srgbClr val="383838"/>
                </a:solidFill>
                <a:latin typeface="Arial"/>
                <a:cs typeface="Arial"/>
              </a:rPr>
              <a:t>Failure</a:t>
            </a:r>
            <a:endParaRPr sz="1466">
              <a:latin typeface="Arial"/>
              <a:cs typeface="Arial"/>
            </a:endParaRPr>
          </a:p>
          <a:p>
            <a:pPr marL="313055" indent="-300355">
              <a:lnSpc>
                <a:spcPct val="100000"/>
              </a:lnSpc>
              <a:spcBef>
                <a:spcPts val="260"/>
              </a:spcBef>
              <a:buClr>
                <a:srgbClr val="414141"/>
              </a:buClr>
              <a:buSzPct val="95454"/>
              <a:buChar char="•"/>
              <a:tabLst>
                <a:tab pos="313055" algn="l"/>
              </a:tabLst>
            </a:pPr>
            <a:r>
              <a:rPr dirty="0" sz="1466" spc="-10">
                <a:solidFill>
                  <a:srgbClr val="383838"/>
                </a:solidFill>
                <a:latin typeface="Arial"/>
                <a:cs typeface="Arial"/>
              </a:rPr>
              <a:t>Tsunami</a:t>
            </a:r>
            <a:endParaRPr sz="1466">
              <a:latin typeface="Arial"/>
              <a:cs typeface="Arial"/>
            </a:endParaRPr>
          </a:p>
          <a:p>
            <a:pPr marL="313055" marR="607060" indent="-300990">
              <a:lnSpc>
                <a:spcPct val="102400"/>
              </a:lnSpc>
              <a:spcBef>
                <a:spcPts val="150"/>
              </a:spcBef>
              <a:buClr>
                <a:srgbClr val="414141"/>
              </a:buClr>
              <a:buSzPct val="95454"/>
              <a:buChar char="•"/>
              <a:tabLst>
                <a:tab pos="313055" algn="l"/>
              </a:tabLst>
            </a:pPr>
            <a:r>
              <a:rPr dirty="0" sz="1466">
                <a:solidFill>
                  <a:srgbClr val="383838"/>
                </a:solidFill>
                <a:latin typeface="Arial"/>
                <a:cs typeface="Arial"/>
              </a:rPr>
              <a:t>Water</a:t>
            </a:r>
            <a:r>
              <a:rPr dirty="0" sz="1466" spc="40">
                <a:solidFill>
                  <a:srgbClr val="383838"/>
                </a:solidFill>
                <a:latin typeface="Arial"/>
                <a:cs typeface="Arial"/>
              </a:rPr>
              <a:t> </a:t>
            </a:r>
            <a:r>
              <a:rPr dirty="0" sz="1466" spc="-10">
                <a:solidFill>
                  <a:srgbClr val="383838"/>
                </a:solidFill>
                <a:latin typeface="Arial"/>
                <a:cs typeface="Arial"/>
              </a:rPr>
              <a:t>Contamination/ Disruption</a:t>
            </a:r>
            <a:endParaRPr sz="1466">
              <a:latin typeface="Arial"/>
              <a:cs typeface="Arial"/>
            </a:endParaRPr>
          </a:p>
          <a:p>
            <a:pPr marL="313055" indent="-300355">
              <a:lnSpc>
                <a:spcPct val="100000"/>
              </a:lnSpc>
              <a:spcBef>
                <a:spcPts val="254"/>
              </a:spcBef>
              <a:buClr>
                <a:srgbClr val="414141"/>
              </a:buClr>
              <a:buSzPct val="95454"/>
              <a:buChar char="•"/>
              <a:tabLst>
                <a:tab pos="313055" algn="l"/>
              </a:tabLst>
            </a:pPr>
            <a:r>
              <a:rPr dirty="0" sz="1466">
                <a:solidFill>
                  <a:srgbClr val="383838"/>
                </a:solidFill>
                <a:latin typeface="Arial"/>
                <a:cs typeface="Arial"/>
              </a:rPr>
              <a:t>Winter</a:t>
            </a:r>
            <a:r>
              <a:rPr dirty="0" sz="1466" spc="85">
                <a:solidFill>
                  <a:srgbClr val="383838"/>
                </a:solidFill>
                <a:latin typeface="Arial"/>
                <a:cs typeface="Arial"/>
              </a:rPr>
              <a:t> </a:t>
            </a:r>
            <a:r>
              <a:rPr dirty="0" sz="1466" spc="-10">
                <a:solidFill>
                  <a:srgbClr val="383838"/>
                </a:solidFill>
                <a:latin typeface="Arial"/>
                <a:cs typeface="Arial"/>
              </a:rPr>
              <a:t>Weather</a:t>
            </a:r>
            <a:endParaRPr sz="1466">
              <a:latin typeface="Arial"/>
              <a:cs typeface="Arial"/>
            </a:endParaRPr>
          </a:p>
          <a:p>
            <a:pPr marL="313055" indent="-300355">
              <a:lnSpc>
                <a:spcPct val="100000"/>
              </a:lnSpc>
              <a:spcBef>
                <a:spcPts val="260"/>
              </a:spcBef>
              <a:buClr>
                <a:srgbClr val="414141"/>
              </a:buClr>
              <a:buSzPct val="95454"/>
              <a:buChar char="•"/>
              <a:tabLst>
                <a:tab pos="313055" algn="l"/>
              </a:tabLst>
            </a:pPr>
            <a:r>
              <a:rPr dirty="0" sz="1466">
                <a:solidFill>
                  <a:srgbClr val="383838"/>
                </a:solidFill>
                <a:latin typeface="Arial"/>
                <a:cs typeface="Arial"/>
              </a:rPr>
              <a:t>Workplace</a:t>
            </a:r>
            <a:r>
              <a:rPr dirty="0" sz="1466" spc="60">
                <a:solidFill>
                  <a:srgbClr val="383838"/>
                </a:solidFill>
                <a:latin typeface="Arial"/>
                <a:cs typeface="Arial"/>
              </a:rPr>
              <a:t> </a:t>
            </a:r>
            <a:r>
              <a:rPr dirty="0" sz="1466">
                <a:solidFill>
                  <a:srgbClr val="383838"/>
                </a:solidFill>
                <a:latin typeface="Arial"/>
                <a:cs typeface="Arial"/>
              </a:rPr>
              <a:t>Violence/</a:t>
            </a:r>
            <a:r>
              <a:rPr dirty="0" sz="1466" spc="80">
                <a:solidFill>
                  <a:srgbClr val="383838"/>
                </a:solidFill>
                <a:latin typeface="Arial"/>
                <a:cs typeface="Arial"/>
              </a:rPr>
              <a:t> </a:t>
            </a:r>
            <a:r>
              <a:rPr dirty="0" sz="1466" spc="-10">
                <a:solidFill>
                  <a:srgbClr val="383838"/>
                </a:solidFill>
                <a:latin typeface="Arial"/>
                <a:cs typeface="Arial"/>
              </a:rPr>
              <a:t>Threat</a:t>
            </a:r>
            <a:endParaRPr sz="1466">
              <a:latin typeface="Arial"/>
              <a:cs typeface="Arial"/>
            </a:endParaRPr>
          </a:p>
        </p:txBody>
      </p:sp>
      <p:pic>
        <p:nvPicPr>
          <p:cNvPr id="6" name="object 6" descr=""/>
          <p:cNvPicPr/>
          <p:nvPr/>
        </p:nvPicPr>
        <p:blipFill>
          <a:blip r:embed="R7d1c1e49675e43b5" cstate="print"/>
          <a:stretch>
            <a:fillRect/>
          </a:stretch>
        </p:blipFill>
        <p:spPr>
          <a:xfrm>
            <a:off x="150957" y="6266301"/>
            <a:ext cx="1056982" cy="446793"/>
          </a:xfrm>
          <a:prstGeom prst="rect">
            <a:avLst/>
          </a:prstGeom>
        </p:spPr>
      </p:pic>
      <p:sp>
        <p:nvSpPr>
          <p:cNvPr id="7" name="object 7" descr=""/>
          <p:cNvSpPr/>
          <p:nvPr/>
        </p:nvSpPr>
        <p:spPr>
          <a:xfrm>
            <a:off x="11703134" y="5848349"/>
            <a:ext cx="0" cy="301413"/>
          </a:xfrm>
          <a:custGeom>
            <a:avLst/>
            <a:gdLst/>
            <a:ahLst/>
            <a:cxnLst/>
            <a:rect l="l" t="t" r="r" b="b"/>
            <a:pathLst>
              <a:path w="0" h="226060">
                <a:moveTo>
                  <a:pt x="0" y="0"/>
                </a:moveTo>
                <a:lnTo>
                  <a:pt x="0" y="225933"/>
                </a:lnTo>
              </a:path>
            </a:pathLst>
          </a:custGeom>
          <a:ln w="9525">
            <a:solidFill>
              <a:srgbClr val="7E7E7E"/>
            </a:solidFill>
          </a:ln>
        </p:spPr>
        <p:txBody>
          <a:bodyPr wrap="square" lIns="0" tIns="0" rIns="0" bIns="0" rtlCol="0"/>
          <a:lstStyle/>
          <a:p/>
        </p:txBody>
      </p:sp>
      <p:sp>
        <p:nvSpPr>
          <p:cNvPr id="8" name="object 8" descr=""/>
          <p:cNvSpPr txBox="1">
            <a:spLocks noGrp="1"/>
          </p:cNvSpPr>
          <p:nvPr>
            <p:ph type="sldNum" idx="7" sz="quarter"/>
          </p:nvPr>
        </p:nvSpPr>
        <p:spPr>
          <a:prstGeom prst="rect"/>
        </p:spPr>
        <p:txBody>
          <a:bodyPr wrap="square" lIns="0" tIns="14604" rIns="0" bIns="0" rtlCol="0" vert="horz">
            <a:spAutoFit/>
          </a:bodyPr>
          <a:lstStyle/>
          <a:p>
            <a:pPr marL="60325">
              <a:lnSpc>
                <a:spcPct val="100000"/>
              </a:lnSpc>
              <a:spcBef>
                <a:spcPts val="114"/>
              </a:spcBef>
            </a:pPr>
            <a:r>
              <a:rPr dirty="0" spc="-25"/>
              <a:t>15</a:t>
            </a:r>
          </a:p>
        </p:txBody>
      </p:sp>
      <p:sp>
        <p:nvSpPr>
          <p:cNvPr id="9" name="object 9"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6d19e67b90274d53" cstate="print"/>
          <a:stretch>
            <a:fillRect/>
          </a:stretch>
        </p:blipFill>
        <p:spPr>
          <a:xfrm>
            <a:off x="901700" y="1397000"/>
            <a:ext cx="10680700" cy="4318000"/>
          </a:xfrm>
          <a:prstGeom prst="rect">
            <a:avLst/>
          </a:prstGeom>
        </p:spPr>
      </p:pic>
      <p:sp>
        <p:nvSpPr>
          <p:cNvPr id="3" name="object 3"/>
          <p:cNvSpPr txBox="1">
            <a:spLocks noGrp="1"/>
          </p:cNvSpPr>
          <p:nvPr>
            <p:ph type="title"/>
          </p:nvPr>
        </p:nvSpPr>
        <p:spPr>
          <a:xfrm>
            <a:off x="918209" y="507998"/>
            <a:ext cx="5166360" cy="553720"/>
          </a:xfrm>
          <a:prstGeom prst="rect"/>
        </p:spPr>
        <p:txBody>
          <a:bodyPr wrap="square" lIns="0" tIns="13335" rIns="0" bIns="0" rtlCol="0" vert="horz">
            <a:spAutoFit/>
          </a:bodyPr>
          <a:lstStyle/>
          <a:p>
            <a:pPr marL="12700">
              <a:lnSpc>
                <a:spcPct val="100000"/>
              </a:lnSpc>
              <a:spcBef>
                <a:spcPts val="105"/>
              </a:spcBef>
            </a:pPr>
            <a:r>
              <a:rPr dirty="0" sz="3400">
                <a:solidFill>
                  <a:srgbClr val="3B3B3B"/>
                </a:solidFill>
                <a:latin typeface="Arial"/>
                <a:cs typeface="Arial"/>
              </a:rPr>
              <a:t>Tools</a:t>
            </a:r>
            <a:r>
              <a:rPr dirty="0" sz="3400" spc="-40">
                <a:solidFill>
                  <a:srgbClr val="3B3B3B"/>
                </a:solidFill>
                <a:latin typeface="Arial"/>
                <a:cs typeface="Arial"/>
              </a:rPr>
              <a:t> </a:t>
            </a:r>
            <a:r>
              <a:rPr dirty="0" sz="3400">
                <a:solidFill>
                  <a:srgbClr val="3B3B3B"/>
                </a:solidFill>
                <a:latin typeface="Arial"/>
                <a:cs typeface="Arial"/>
              </a:rPr>
              <a:t>and</a:t>
            </a:r>
            <a:r>
              <a:rPr dirty="0" sz="3400" spc="-40">
                <a:solidFill>
                  <a:srgbClr val="3B3B3B"/>
                </a:solidFill>
                <a:latin typeface="Arial"/>
                <a:cs typeface="Arial"/>
              </a:rPr>
              <a:t> </a:t>
            </a:r>
            <a:r>
              <a:rPr dirty="0" sz="3400">
                <a:solidFill>
                  <a:srgbClr val="3B3B3B"/>
                </a:solidFill>
                <a:latin typeface="Arial"/>
                <a:cs typeface="Arial"/>
              </a:rPr>
              <a:t>Best</a:t>
            </a:r>
            <a:r>
              <a:rPr dirty="0" sz="3400" spc="-65">
                <a:solidFill>
                  <a:srgbClr val="3B3B3B"/>
                </a:solidFill>
                <a:latin typeface="Arial"/>
                <a:cs typeface="Arial"/>
              </a:rPr>
              <a:t> </a:t>
            </a:r>
            <a:r>
              <a:rPr dirty="0" sz="3400" spc="-10">
                <a:solidFill>
                  <a:srgbClr val="3B3B3B"/>
                </a:solidFill>
                <a:latin typeface="Arial"/>
                <a:cs typeface="Arial"/>
              </a:rPr>
              <a:t>Practices</a:t>
            </a:r>
            <a:endParaRPr sz="3400">
              <a:latin typeface="Arial"/>
              <a:cs typeface="Arial"/>
            </a:endParaRPr>
          </a:p>
        </p:txBody>
      </p:sp>
      <p:pic>
        <p:nvPicPr>
          <p:cNvPr id="4" name="object 4" descr=""/>
          <p:cNvPicPr/>
          <p:nvPr/>
        </p:nvPicPr>
        <p:blipFill>
          <a:blip r:embed="R8049d36b218040fa" cstate="print"/>
          <a:stretch>
            <a:fillRect/>
          </a:stretch>
        </p:blipFill>
        <p:spPr>
          <a:xfrm>
            <a:off x="150957" y="6266301"/>
            <a:ext cx="1056982" cy="446793"/>
          </a:xfrm>
          <a:prstGeom prst="rect">
            <a:avLst/>
          </a:prstGeom>
        </p:spPr>
      </p:pic>
      <p:sp>
        <p:nvSpPr>
          <p:cNvPr id="5" name="object 5" descr=""/>
          <p:cNvSpPr/>
          <p:nvPr/>
        </p:nvSpPr>
        <p:spPr>
          <a:xfrm>
            <a:off x="11703134" y="5848349"/>
            <a:ext cx="0" cy="301413"/>
          </a:xfrm>
          <a:custGeom>
            <a:avLst/>
            <a:gdLst/>
            <a:ahLst/>
            <a:cxnLst/>
            <a:rect l="l" t="t" r="r" b="b"/>
            <a:pathLst>
              <a:path w="0" h="226060">
                <a:moveTo>
                  <a:pt x="0" y="0"/>
                </a:moveTo>
                <a:lnTo>
                  <a:pt x="0" y="225933"/>
                </a:lnTo>
              </a:path>
            </a:pathLst>
          </a:custGeom>
          <a:ln w="9525">
            <a:solidFill>
              <a:srgbClr val="7E7E7E"/>
            </a:solidFill>
          </a:ln>
        </p:spPr>
        <p:txBody>
          <a:bodyPr wrap="square" lIns="0" tIns="0" rIns="0" bIns="0" rtlCol="0"/>
          <a:lstStyle/>
          <a:p/>
        </p:txBody>
      </p:sp>
      <p:sp>
        <p:nvSpPr>
          <p:cNvPr id="6" name="object 6" descr=""/>
          <p:cNvSpPr txBox="1">
            <a:spLocks noGrp="1"/>
          </p:cNvSpPr>
          <p:nvPr>
            <p:ph type="sldNum" idx="7" sz="quarter"/>
          </p:nvPr>
        </p:nvSpPr>
        <p:spPr>
          <a:prstGeom prst="rect"/>
        </p:spPr>
        <p:txBody>
          <a:bodyPr wrap="square" lIns="0" tIns="14604" rIns="0" bIns="0" rtlCol="0" vert="horz">
            <a:spAutoFit/>
          </a:bodyPr>
          <a:lstStyle/>
          <a:p>
            <a:pPr marL="60325">
              <a:lnSpc>
                <a:spcPct val="100000"/>
              </a:lnSpc>
              <a:spcBef>
                <a:spcPts val="114"/>
              </a:spcBef>
            </a:pPr>
            <a:r>
              <a:rPr dirty="0" spc="-25"/>
              <a:t>16</a:t>
            </a:r>
          </a:p>
        </p:txBody>
      </p:sp>
      <p:sp>
        <p:nvSpPr>
          <p:cNvPr id="7" name="object 7"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5953" y="636269"/>
            <a:ext cx="7257626" cy="599440"/>
          </a:xfrm>
          <a:prstGeom prst="rect"/>
        </p:spPr>
        <p:txBody>
          <a:bodyPr wrap="square" lIns="0" tIns="16510" rIns="0" bIns="0" rtlCol="0" vert="horz">
            <a:spAutoFit/>
          </a:bodyPr>
          <a:lstStyle/>
          <a:p>
            <a:pPr marL="12700">
              <a:lnSpc>
                <a:spcPct val="100000"/>
              </a:lnSpc>
              <a:spcBef>
                <a:spcPts val="130"/>
              </a:spcBef>
            </a:pPr>
            <a:r>
              <a:rPr dirty="0" spc="85"/>
              <a:t>Opportunities</a:t>
            </a:r>
            <a:r>
              <a:rPr dirty="0" spc="-100"/>
              <a:t> </a:t>
            </a:r>
            <a:r>
              <a:rPr dirty="0" spc="120"/>
              <a:t>for</a:t>
            </a:r>
            <a:r>
              <a:rPr dirty="0" spc="-40"/>
              <a:t> </a:t>
            </a:r>
            <a:r>
              <a:rPr dirty="0" spc="-10"/>
              <a:t>Improvement</a:t>
            </a:r>
          </a:p>
        </p:txBody>
      </p:sp>
      <p:pic>
        <p:nvPicPr>
          <p:cNvPr id="3" name="object 3" descr=""/>
          <p:cNvPicPr/>
          <p:nvPr/>
        </p:nvPicPr>
        <p:blipFill>
          <a:blip r:embed="Re57fb049ae414e74" cstate="print"/>
          <a:stretch>
            <a:fillRect/>
          </a:stretch>
        </p:blipFill>
        <p:spPr>
          <a:xfrm>
            <a:off x="150957" y="6266301"/>
            <a:ext cx="1056982" cy="446793"/>
          </a:xfrm>
          <a:prstGeom prst="rect">
            <a:avLst/>
          </a:prstGeom>
        </p:spPr>
      </p:pic>
      <p:sp>
        <p:nvSpPr>
          <p:cNvPr id="4" name="object 4"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grpSp>
        <p:nvGrpSpPr>
          <p:cNvPr id="5" name="object 5" descr=""/>
          <p:cNvGrpSpPr/>
          <p:nvPr/>
        </p:nvGrpSpPr>
        <p:grpSpPr>
          <a:xfrm>
            <a:off x="2108200" y="1524000"/>
            <a:ext cx="7543800" cy="901700"/>
            <a:chOff x="2108200" y="1524000"/>
            <a:chExt cx="7543800" cy="901700"/>
          </a:xfrm>
        </p:grpSpPr>
        <p:sp>
          <p:nvSpPr>
            <p:cNvPr id="6" name="object 6" descr=""/>
            <p:cNvSpPr/>
            <p:nvPr/>
          </p:nvSpPr>
          <p:spPr>
            <a:xfrm>
              <a:off x="2882900" y="1651000"/>
              <a:ext cx="6769100" cy="660400"/>
            </a:xfrm>
            <a:custGeom>
              <a:avLst/>
              <a:gdLst/>
              <a:ahLst/>
              <a:cxnLst/>
              <a:rect l="l" t="t" r="r" b="b"/>
              <a:pathLst>
                <a:path w="5076825" h="495300">
                  <a:moveTo>
                    <a:pt x="4994275" y="0"/>
                  </a:moveTo>
                  <a:lnTo>
                    <a:pt x="82550" y="0"/>
                  </a:lnTo>
                  <a:lnTo>
                    <a:pt x="50417" y="6486"/>
                  </a:lnTo>
                  <a:lnTo>
                    <a:pt x="24177" y="24177"/>
                  </a:lnTo>
                  <a:lnTo>
                    <a:pt x="6486" y="50417"/>
                  </a:lnTo>
                  <a:lnTo>
                    <a:pt x="0" y="82550"/>
                  </a:lnTo>
                  <a:lnTo>
                    <a:pt x="0" y="412750"/>
                  </a:lnTo>
                  <a:lnTo>
                    <a:pt x="6486" y="444882"/>
                  </a:lnTo>
                  <a:lnTo>
                    <a:pt x="24177" y="471122"/>
                  </a:lnTo>
                  <a:lnTo>
                    <a:pt x="50417" y="488813"/>
                  </a:lnTo>
                  <a:lnTo>
                    <a:pt x="82550" y="495300"/>
                  </a:lnTo>
                  <a:lnTo>
                    <a:pt x="4994275" y="495300"/>
                  </a:lnTo>
                  <a:lnTo>
                    <a:pt x="5026407" y="488813"/>
                  </a:lnTo>
                  <a:lnTo>
                    <a:pt x="5052647" y="471122"/>
                  </a:lnTo>
                  <a:lnTo>
                    <a:pt x="5070338" y="444882"/>
                  </a:lnTo>
                  <a:lnTo>
                    <a:pt x="5076825" y="412750"/>
                  </a:lnTo>
                  <a:lnTo>
                    <a:pt x="5076825" y="82550"/>
                  </a:lnTo>
                  <a:lnTo>
                    <a:pt x="5070338" y="50417"/>
                  </a:lnTo>
                  <a:lnTo>
                    <a:pt x="5052647" y="24177"/>
                  </a:lnTo>
                  <a:lnTo>
                    <a:pt x="5026407" y="6486"/>
                  </a:lnTo>
                  <a:lnTo>
                    <a:pt x="4994275" y="0"/>
                  </a:lnTo>
                  <a:close/>
                </a:path>
              </a:pathLst>
            </a:custGeom>
            <a:solidFill>
              <a:srgbClr val="F1F1F1"/>
            </a:solidFill>
          </p:spPr>
          <p:txBody>
            <a:bodyPr wrap="square" lIns="0" tIns="0" rIns="0" bIns="0" rtlCol="0"/>
            <a:lstStyle/>
            <a:p/>
          </p:txBody>
        </p:sp>
        <p:sp>
          <p:nvSpPr>
            <p:cNvPr id="7" name="object 7" descr=""/>
            <p:cNvSpPr/>
            <p:nvPr/>
          </p:nvSpPr>
          <p:spPr>
            <a:xfrm>
              <a:off x="2108200" y="15240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F8E4DB"/>
            </a:solidFill>
          </p:spPr>
          <p:txBody>
            <a:bodyPr wrap="square" lIns="0" tIns="0" rIns="0" bIns="0" rtlCol="0"/>
            <a:lstStyle/>
            <a:p/>
          </p:txBody>
        </p:sp>
      </p:grpSp>
      <p:grpSp>
        <p:nvGrpSpPr>
          <p:cNvPr id="8" name="object 8" descr=""/>
          <p:cNvGrpSpPr/>
          <p:nvPr/>
        </p:nvGrpSpPr>
        <p:grpSpPr>
          <a:xfrm>
            <a:off x="2108200" y="2730500"/>
            <a:ext cx="7543800" cy="901700"/>
            <a:chOff x="2108200" y="2730500"/>
            <a:chExt cx="7543800" cy="901700"/>
          </a:xfrm>
        </p:grpSpPr>
        <p:sp>
          <p:nvSpPr>
            <p:cNvPr id="9" name="object 9" descr=""/>
            <p:cNvSpPr/>
            <p:nvPr/>
          </p:nvSpPr>
          <p:spPr>
            <a:xfrm>
              <a:off x="2882900" y="28702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0" name="object 10" descr=""/>
            <p:cNvSpPr/>
            <p:nvPr/>
          </p:nvSpPr>
          <p:spPr>
            <a:xfrm>
              <a:off x="2108200" y="27305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D2C8DF"/>
            </a:solidFill>
          </p:spPr>
          <p:txBody>
            <a:bodyPr wrap="square" lIns="0" tIns="0" rIns="0" bIns="0" rtlCol="0"/>
            <a:lstStyle/>
            <a:p/>
          </p:txBody>
        </p:sp>
      </p:grpSp>
      <p:grpSp>
        <p:nvGrpSpPr>
          <p:cNvPr id="11" name="object 11" descr=""/>
          <p:cNvGrpSpPr/>
          <p:nvPr/>
        </p:nvGrpSpPr>
        <p:grpSpPr>
          <a:xfrm>
            <a:off x="2108200" y="3937000"/>
            <a:ext cx="7543800" cy="889000"/>
            <a:chOff x="2108200" y="3937000"/>
            <a:chExt cx="7543800" cy="889000"/>
          </a:xfrm>
        </p:grpSpPr>
        <p:sp>
          <p:nvSpPr>
            <p:cNvPr id="12" name="object 12" descr=""/>
            <p:cNvSpPr/>
            <p:nvPr/>
          </p:nvSpPr>
          <p:spPr>
            <a:xfrm>
              <a:off x="2882900" y="40767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3" name="object 13" descr=""/>
            <p:cNvSpPr/>
            <p:nvPr/>
          </p:nvSpPr>
          <p:spPr>
            <a:xfrm>
              <a:off x="2108200" y="3937000"/>
              <a:ext cx="901700" cy="889000"/>
            </a:xfrm>
            <a:custGeom>
              <a:avLst/>
              <a:gdLst/>
              <a:ahLst/>
              <a:cxnLst/>
              <a:rect l="l" t="t" r="r" b="b"/>
              <a:pathLst>
                <a:path w="676275" h="666750">
                  <a:moveTo>
                    <a:pt x="338200" y="0"/>
                  </a:moveTo>
                  <a:lnTo>
                    <a:pt x="288216" y="3613"/>
                  </a:lnTo>
                  <a:lnTo>
                    <a:pt x="240511" y="14112"/>
                  </a:lnTo>
                  <a:lnTo>
                    <a:pt x="195609" y="30979"/>
                  </a:lnTo>
                  <a:lnTo>
                    <a:pt x="154032" y="53700"/>
                  </a:lnTo>
                  <a:lnTo>
                    <a:pt x="116302" y="81760"/>
                  </a:lnTo>
                  <a:lnTo>
                    <a:pt x="82943" y="114643"/>
                  </a:lnTo>
                  <a:lnTo>
                    <a:pt x="54477" y="151834"/>
                  </a:lnTo>
                  <a:lnTo>
                    <a:pt x="31427" y="192818"/>
                  </a:lnTo>
                  <a:lnTo>
                    <a:pt x="14316" y="237080"/>
                  </a:lnTo>
                  <a:lnTo>
                    <a:pt x="3666" y="284104"/>
                  </a:lnTo>
                  <a:lnTo>
                    <a:pt x="0" y="333375"/>
                  </a:lnTo>
                  <a:lnTo>
                    <a:pt x="3666" y="382645"/>
                  </a:lnTo>
                  <a:lnTo>
                    <a:pt x="14316" y="429669"/>
                  </a:lnTo>
                  <a:lnTo>
                    <a:pt x="31427" y="473931"/>
                  </a:lnTo>
                  <a:lnTo>
                    <a:pt x="54477" y="514915"/>
                  </a:lnTo>
                  <a:lnTo>
                    <a:pt x="82943" y="552106"/>
                  </a:lnTo>
                  <a:lnTo>
                    <a:pt x="116302" y="584989"/>
                  </a:lnTo>
                  <a:lnTo>
                    <a:pt x="154032" y="613049"/>
                  </a:lnTo>
                  <a:lnTo>
                    <a:pt x="195609" y="635770"/>
                  </a:lnTo>
                  <a:lnTo>
                    <a:pt x="240511" y="652637"/>
                  </a:lnTo>
                  <a:lnTo>
                    <a:pt x="288216" y="663136"/>
                  </a:lnTo>
                  <a:lnTo>
                    <a:pt x="338200" y="666750"/>
                  </a:lnTo>
                  <a:lnTo>
                    <a:pt x="388153" y="663136"/>
                  </a:lnTo>
                  <a:lnTo>
                    <a:pt x="435832" y="652637"/>
                  </a:lnTo>
                  <a:lnTo>
                    <a:pt x="480714" y="635770"/>
                  </a:lnTo>
                  <a:lnTo>
                    <a:pt x="522275" y="613049"/>
                  </a:lnTo>
                  <a:lnTo>
                    <a:pt x="559992" y="584989"/>
                  </a:lnTo>
                  <a:lnTo>
                    <a:pt x="593343" y="552106"/>
                  </a:lnTo>
                  <a:lnTo>
                    <a:pt x="621803" y="514915"/>
                  </a:lnTo>
                  <a:lnTo>
                    <a:pt x="644849" y="473931"/>
                  </a:lnTo>
                  <a:lnTo>
                    <a:pt x="661959" y="429669"/>
                  </a:lnTo>
                  <a:lnTo>
                    <a:pt x="672608" y="382645"/>
                  </a:lnTo>
                  <a:lnTo>
                    <a:pt x="676275" y="333375"/>
                  </a:lnTo>
                  <a:lnTo>
                    <a:pt x="672608" y="284104"/>
                  </a:lnTo>
                  <a:lnTo>
                    <a:pt x="661959" y="237080"/>
                  </a:lnTo>
                  <a:lnTo>
                    <a:pt x="644849" y="192818"/>
                  </a:lnTo>
                  <a:lnTo>
                    <a:pt x="621803" y="151834"/>
                  </a:lnTo>
                  <a:lnTo>
                    <a:pt x="593343" y="114643"/>
                  </a:lnTo>
                  <a:lnTo>
                    <a:pt x="559992" y="81760"/>
                  </a:lnTo>
                  <a:lnTo>
                    <a:pt x="522275" y="53700"/>
                  </a:lnTo>
                  <a:lnTo>
                    <a:pt x="480714" y="30979"/>
                  </a:lnTo>
                  <a:lnTo>
                    <a:pt x="435832" y="14112"/>
                  </a:lnTo>
                  <a:lnTo>
                    <a:pt x="388153" y="3613"/>
                  </a:lnTo>
                  <a:lnTo>
                    <a:pt x="338200" y="0"/>
                  </a:lnTo>
                  <a:close/>
                </a:path>
              </a:pathLst>
            </a:custGeom>
            <a:solidFill>
              <a:srgbClr val="D6E1DF"/>
            </a:solidFill>
          </p:spPr>
          <p:txBody>
            <a:bodyPr wrap="square" lIns="0" tIns="0" rIns="0" bIns="0" rtlCol="0"/>
            <a:lstStyle/>
            <a:p/>
          </p:txBody>
        </p:sp>
      </p:grpSp>
      <p:grpSp>
        <p:nvGrpSpPr>
          <p:cNvPr id="14" name="object 14" descr=""/>
          <p:cNvGrpSpPr/>
          <p:nvPr/>
        </p:nvGrpSpPr>
        <p:grpSpPr>
          <a:xfrm>
            <a:off x="2108200" y="5130800"/>
            <a:ext cx="7543800" cy="901700"/>
            <a:chOff x="2108200" y="5130800"/>
            <a:chExt cx="7543800" cy="901700"/>
          </a:xfrm>
        </p:grpSpPr>
        <p:sp>
          <p:nvSpPr>
            <p:cNvPr id="15" name="object 15" descr=""/>
            <p:cNvSpPr/>
            <p:nvPr/>
          </p:nvSpPr>
          <p:spPr>
            <a:xfrm>
              <a:off x="2882900" y="5270500"/>
              <a:ext cx="6769100" cy="647700"/>
            </a:xfrm>
            <a:custGeom>
              <a:avLst/>
              <a:gdLst/>
              <a:ahLst/>
              <a:cxnLst/>
              <a:rect l="l" t="t" r="r" b="b"/>
              <a:pathLst>
                <a:path w="5076825" h="485775">
                  <a:moveTo>
                    <a:pt x="4995799" y="0"/>
                  </a:moveTo>
                  <a:lnTo>
                    <a:pt x="81025" y="0"/>
                  </a:lnTo>
                  <a:lnTo>
                    <a:pt x="49452" y="6362"/>
                  </a:lnTo>
                  <a:lnTo>
                    <a:pt x="23701" y="23712"/>
                  </a:lnTo>
                  <a:lnTo>
                    <a:pt x="6355" y="49447"/>
                  </a:lnTo>
                  <a:lnTo>
                    <a:pt x="0" y="80962"/>
                  </a:lnTo>
                  <a:lnTo>
                    <a:pt x="0" y="404812"/>
                  </a:lnTo>
                  <a:lnTo>
                    <a:pt x="6355" y="436327"/>
                  </a:lnTo>
                  <a:lnTo>
                    <a:pt x="23701" y="462062"/>
                  </a:lnTo>
                  <a:lnTo>
                    <a:pt x="49452" y="479412"/>
                  </a:lnTo>
                  <a:lnTo>
                    <a:pt x="81025" y="485775"/>
                  </a:lnTo>
                  <a:lnTo>
                    <a:pt x="4995799" y="485775"/>
                  </a:lnTo>
                  <a:lnTo>
                    <a:pt x="5027372" y="479412"/>
                  </a:lnTo>
                  <a:lnTo>
                    <a:pt x="5053123" y="462062"/>
                  </a:lnTo>
                  <a:lnTo>
                    <a:pt x="5070469" y="436327"/>
                  </a:lnTo>
                  <a:lnTo>
                    <a:pt x="5076825" y="404812"/>
                  </a:lnTo>
                  <a:lnTo>
                    <a:pt x="5076825" y="80962"/>
                  </a:lnTo>
                  <a:lnTo>
                    <a:pt x="5070469" y="49447"/>
                  </a:lnTo>
                  <a:lnTo>
                    <a:pt x="5053123" y="23712"/>
                  </a:lnTo>
                  <a:lnTo>
                    <a:pt x="5027372" y="6362"/>
                  </a:lnTo>
                  <a:lnTo>
                    <a:pt x="4995799" y="0"/>
                  </a:lnTo>
                  <a:close/>
                </a:path>
              </a:pathLst>
            </a:custGeom>
            <a:solidFill>
              <a:srgbClr val="F1F1F1"/>
            </a:solidFill>
          </p:spPr>
          <p:txBody>
            <a:bodyPr wrap="square" lIns="0" tIns="0" rIns="0" bIns="0" rtlCol="0"/>
            <a:lstStyle/>
            <a:p/>
          </p:txBody>
        </p:sp>
        <p:sp>
          <p:nvSpPr>
            <p:cNvPr id="16" name="object 16" descr=""/>
            <p:cNvSpPr/>
            <p:nvPr/>
          </p:nvSpPr>
          <p:spPr>
            <a:xfrm>
              <a:off x="2108200" y="5130800"/>
              <a:ext cx="901700" cy="901700"/>
            </a:xfrm>
            <a:custGeom>
              <a:avLst/>
              <a:gdLst/>
              <a:ahLst/>
              <a:cxnLst/>
              <a:rect l="l" t="t" r="r" b="b"/>
              <a:pathLst>
                <a:path w="676275" h="676275">
                  <a:moveTo>
                    <a:pt x="338200" y="0"/>
                  </a:moveTo>
                  <a:lnTo>
                    <a:pt x="292302" y="3086"/>
                  </a:lnTo>
                  <a:lnTo>
                    <a:pt x="248282" y="12078"/>
                  </a:lnTo>
                  <a:lnTo>
                    <a:pt x="206543" y="26571"/>
                  </a:lnTo>
                  <a:lnTo>
                    <a:pt x="167489" y="46164"/>
                  </a:lnTo>
                  <a:lnTo>
                    <a:pt x="131522" y="70453"/>
                  </a:lnTo>
                  <a:lnTo>
                    <a:pt x="99044" y="99036"/>
                  </a:lnTo>
                  <a:lnTo>
                    <a:pt x="70458" y="131509"/>
                  </a:lnTo>
                  <a:lnTo>
                    <a:pt x="46166" y="167470"/>
                  </a:lnTo>
                  <a:lnTo>
                    <a:pt x="26572" y="206516"/>
                  </a:lnTo>
                  <a:lnTo>
                    <a:pt x="12078" y="248245"/>
                  </a:lnTo>
                  <a:lnTo>
                    <a:pt x="3086" y="292253"/>
                  </a:lnTo>
                  <a:lnTo>
                    <a:pt x="0" y="338137"/>
                  </a:lnTo>
                  <a:lnTo>
                    <a:pt x="3086" y="384021"/>
                  </a:lnTo>
                  <a:lnTo>
                    <a:pt x="12078" y="428029"/>
                  </a:lnTo>
                  <a:lnTo>
                    <a:pt x="26572" y="469758"/>
                  </a:lnTo>
                  <a:lnTo>
                    <a:pt x="46166" y="508804"/>
                  </a:lnTo>
                  <a:lnTo>
                    <a:pt x="70458" y="544765"/>
                  </a:lnTo>
                  <a:lnTo>
                    <a:pt x="99044" y="577238"/>
                  </a:lnTo>
                  <a:lnTo>
                    <a:pt x="131522" y="605821"/>
                  </a:lnTo>
                  <a:lnTo>
                    <a:pt x="167489" y="630110"/>
                  </a:lnTo>
                  <a:lnTo>
                    <a:pt x="206543" y="649703"/>
                  </a:lnTo>
                  <a:lnTo>
                    <a:pt x="248282" y="664196"/>
                  </a:lnTo>
                  <a:lnTo>
                    <a:pt x="292302" y="673188"/>
                  </a:lnTo>
                  <a:lnTo>
                    <a:pt x="338200" y="676275"/>
                  </a:lnTo>
                  <a:lnTo>
                    <a:pt x="384070" y="673188"/>
                  </a:lnTo>
                  <a:lnTo>
                    <a:pt x="428066" y="664196"/>
                  </a:lnTo>
                  <a:lnTo>
                    <a:pt x="469784" y="649703"/>
                  </a:lnTo>
                  <a:lnTo>
                    <a:pt x="508823" y="630110"/>
                  </a:lnTo>
                  <a:lnTo>
                    <a:pt x="544778" y="605821"/>
                  </a:lnTo>
                  <a:lnTo>
                    <a:pt x="577246" y="577238"/>
                  </a:lnTo>
                  <a:lnTo>
                    <a:pt x="605826" y="544765"/>
                  </a:lnTo>
                  <a:lnTo>
                    <a:pt x="630112" y="508804"/>
                  </a:lnTo>
                  <a:lnTo>
                    <a:pt x="649704" y="469758"/>
                  </a:lnTo>
                  <a:lnTo>
                    <a:pt x="664197" y="428029"/>
                  </a:lnTo>
                  <a:lnTo>
                    <a:pt x="673188" y="384021"/>
                  </a:lnTo>
                  <a:lnTo>
                    <a:pt x="676275" y="338137"/>
                  </a:lnTo>
                  <a:lnTo>
                    <a:pt x="673188" y="292253"/>
                  </a:lnTo>
                  <a:lnTo>
                    <a:pt x="664197" y="248245"/>
                  </a:lnTo>
                  <a:lnTo>
                    <a:pt x="649704" y="206516"/>
                  </a:lnTo>
                  <a:lnTo>
                    <a:pt x="630112" y="167470"/>
                  </a:lnTo>
                  <a:lnTo>
                    <a:pt x="605826" y="131509"/>
                  </a:lnTo>
                  <a:lnTo>
                    <a:pt x="577246" y="99036"/>
                  </a:lnTo>
                  <a:lnTo>
                    <a:pt x="544778" y="70453"/>
                  </a:lnTo>
                  <a:lnTo>
                    <a:pt x="508823" y="46164"/>
                  </a:lnTo>
                  <a:lnTo>
                    <a:pt x="469784" y="26571"/>
                  </a:lnTo>
                  <a:lnTo>
                    <a:pt x="428066" y="12078"/>
                  </a:lnTo>
                  <a:lnTo>
                    <a:pt x="384070" y="3086"/>
                  </a:lnTo>
                  <a:lnTo>
                    <a:pt x="338200" y="0"/>
                  </a:lnTo>
                  <a:close/>
                </a:path>
              </a:pathLst>
            </a:custGeom>
            <a:solidFill>
              <a:srgbClr val="F3EADF"/>
            </a:solidFill>
          </p:spPr>
          <p:txBody>
            <a:bodyPr wrap="square" lIns="0" tIns="0" rIns="0" bIns="0" rtlCol="0"/>
            <a:lstStyle/>
            <a:p/>
          </p:txBody>
        </p:sp>
      </p:grpSp>
      <p:sp>
        <p:nvSpPr>
          <p:cNvPr id="17" name="object 17" descr=""/>
          <p:cNvSpPr txBox="1"/>
          <p:nvPr/>
        </p:nvSpPr>
        <p:spPr>
          <a:xfrm>
            <a:off x="2350346" y="1147994"/>
            <a:ext cx="414866" cy="4853938"/>
          </a:xfrm>
          <a:prstGeom prst="rect">
            <a:avLst/>
          </a:prstGeom>
        </p:spPr>
        <p:txBody>
          <a:bodyPr wrap="square" lIns="0" tIns="340360" rIns="0" bIns="0" rtlCol="0" vert="horz">
            <a:spAutoFit/>
          </a:bodyPr>
          <a:lstStyle/>
          <a:p>
            <a:pPr marL="17145">
              <a:lnSpc>
                <a:spcPct val="100000"/>
              </a:lnSpc>
              <a:spcBef>
                <a:spcPts val="2680"/>
              </a:spcBef>
            </a:pPr>
            <a:r>
              <a:rPr dirty="0" sz="5066" spc="330">
                <a:solidFill>
                  <a:srgbClr val="1F252C"/>
                </a:solidFill>
                <a:latin typeface="Arial Narrow"/>
                <a:cs typeface="Arial Narrow"/>
              </a:rPr>
              <a:t>1</a:t>
            </a:r>
            <a:endParaRPr sz="5066">
              <a:latin typeface="Arial Narrow"/>
              <a:cs typeface="Arial Narrow"/>
            </a:endParaRPr>
          </a:p>
          <a:p>
            <a:pPr marL="26670">
              <a:lnSpc>
                <a:spcPct val="100000"/>
              </a:lnSpc>
              <a:spcBef>
                <a:spcPts val="2585"/>
              </a:spcBef>
            </a:pPr>
            <a:r>
              <a:rPr dirty="0" sz="5066" spc="330">
                <a:solidFill>
                  <a:srgbClr val="1F252C"/>
                </a:solidFill>
                <a:latin typeface="Arial Narrow"/>
                <a:cs typeface="Arial Narrow"/>
              </a:rPr>
              <a:t>2</a:t>
            </a:r>
            <a:endParaRPr sz="5066">
              <a:latin typeface="Arial Narrow"/>
              <a:cs typeface="Arial Narrow"/>
            </a:endParaRPr>
          </a:p>
          <a:p>
            <a:pPr marL="20320">
              <a:lnSpc>
                <a:spcPct val="100000"/>
              </a:lnSpc>
              <a:spcBef>
                <a:spcPts val="2515"/>
              </a:spcBef>
            </a:pPr>
            <a:r>
              <a:rPr dirty="0" sz="5066" spc="330">
                <a:solidFill>
                  <a:srgbClr val="1F252C"/>
                </a:solidFill>
                <a:latin typeface="Arial Narrow"/>
                <a:cs typeface="Arial Narrow"/>
              </a:rPr>
              <a:t>3</a:t>
            </a:r>
            <a:endParaRPr sz="5066">
              <a:latin typeface="Arial Narrow"/>
              <a:cs typeface="Arial Narrow"/>
            </a:endParaRPr>
          </a:p>
          <a:p>
            <a:pPr marL="12700">
              <a:lnSpc>
                <a:spcPct val="100000"/>
              </a:lnSpc>
              <a:spcBef>
                <a:spcPts val="2535"/>
              </a:spcBef>
            </a:pPr>
            <a:r>
              <a:rPr dirty="0" sz="5066" spc="330">
                <a:solidFill>
                  <a:srgbClr val="1F252C"/>
                </a:solidFill>
                <a:latin typeface="Arial Narrow"/>
                <a:cs typeface="Arial Narrow"/>
              </a:rPr>
              <a:t>4</a:t>
            </a:r>
            <a:endParaRPr sz="5066">
              <a:latin typeface="Arial Narrow"/>
              <a:cs typeface="Arial Narrow"/>
            </a:endParaRPr>
          </a:p>
        </p:txBody>
      </p:sp>
      <p:sp>
        <p:nvSpPr>
          <p:cNvPr id="22" name="object 22" descr=""/>
          <p:cNvSpPr txBox="1">
            <a:spLocks noGrp="1"/>
          </p:cNvSpPr>
          <p:nvPr>
            <p:ph type="sldNum" idx="7" sz="quarter"/>
          </p:nvPr>
        </p:nvSpPr>
        <p:spPr>
          <a:prstGeom prst="rect"/>
        </p:spPr>
        <p:txBody>
          <a:bodyPr wrap="square" lIns="0" tIns="14604" rIns="0" bIns="0" rtlCol="0" vert="horz">
            <a:spAutoFit/>
          </a:bodyPr>
          <a:lstStyle/>
          <a:p>
            <a:pPr marL="60325">
              <a:lnSpc>
                <a:spcPct val="100000"/>
              </a:lnSpc>
              <a:spcBef>
                <a:spcPts val="114"/>
              </a:spcBef>
            </a:pPr>
            <a:r>
              <a:rPr dirty="0" spc="-25"/>
              <a:t>17</a:t>
            </a:r>
          </a:p>
        </p:txBody>
      </p:sp>
      <p:sp>
        <p:nvSpPr>
          <p:cNvPr id="23" name="object 23"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18" name="object 18" descr=""/>
          <p:cNvSpPr txBox="1"/>
          <p:nvPr/>
        </p:nvSpPr>
        <p:spPr>
          <a:xfrm>
            <a:off x="3134360" y="3002194"/>
            <a:ext cx="443738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Better</a:t>
            </a:r>
            <a:r>
              <a:rPr dirty="0" sz="2066" spc="-85">
                <a:latin typeface="Arial Narrow"/>
                <a:cs typeface="Arial Narrow"/>
              </a:rPr>
              <a:t> </a:t>
            </a:r>
            <a:r>
              <a:rPr dirty="0" sz="2066">
                <a:latin typeface="Arial Narrow"/>
                <a:cs typeface="Arial Narrow"/>
              </a:rPr>
              <a:t>Integrate</a:t>
            </a:r>
            <a:r>
              <a:rPr dirty="0" sz="2066" spc="-120">
                <a:latin typeface="Arial Narrow"/>
                <a:cs typeface="Arial Narrow"/>
              </a:rPr>
              <a:t> </a:t>
            </a:r>
            <a:r>
              <a:rPr dirty="0" sz="2066" spc="10">
                <a:latin typeface="Arial Narrow"/>
                <a:cs typeface="Arial Narrow"/>
              </a:rPr>
              <a:t>Objective</a:t>
            </a:r>
            <a:r>
              <a:rPr dirty="0" sz="2066" spc="-180">
                <a:latin typeface="Arial Narrow"/>
                <a:cs typeface="Arial Narrow"/>
              </a:rPr>
              <a:t> </a:t>
            </a:r>
            <a:r>
              <a:rPr dirty="0" sz="2066" spc="70">
                <a:latin typeface="Arial Narrow"/>
                <a:cs typeface="Arial Narrow"/>
              </a:rPr>
              <a:t>and</a:t>
            </a:r>
            <a:r>
              <a:rPr dirty="0" sz="2066" spc="-140">
                <a:latin typeface="Arial Narrow"/>
                <a:cs typeface="Arial Narrow"/>
              </a:rPr>
              <a:t> </a:t>
            </a:r>
            <a:r>
              <a:rPr dirty="0" sz="2066" spc="10">
                <a:latin typeface="Arial Narrow"/>
                <a:cs typeface="Arial Narrow"/>
              </a:rPr>
              <a:t>Unbiased</a:t>
            </a:r>
            <a:r>
              <a:rPr dirty="0" sz="2066" spc="-45">
                <a:latin typeface="Arial Narrow"/>
                <a:cs typeface="Arial Narrow"/>
              </a:rPr>
              <a:t> </a:t>
            </a:r>
            <a:r>
              <a:rPr dirty="0" sz="2066" spc="-20">
                <a:latin typeface="Arial Narrow"/>
                <a:cs typeface="Arial Narrow"/>
              </a:rPr>
              <a:t>Data</a:t>
            </a:r>
            <a:endParaRPr sz="2066">
              <a:latin typeface="Arial Narrow"/>
              <a:cs typeface="Arial Narrow"/>
            </a:endParaRPr>
          </a:p>
        </p:txBody>
      </p:sp>
      <p:sp>
        <p:nvSpPr>
          <p:cNvPr id="19" name="object 19" descr=""/>
          <p:cNvSpPr txBox="1"/>
          <p:nvPr/>
        </p:nvSpPr>
        <p:spPr>
          <a:xfrm>
            <a:off x="3224444" y="4205308"/>
            <a:ext cx="3660986" cy="354753"/>
          </a:xfrm>
          <a:prstGeom prst="rect">
            <a:avLst/>
          </a:prstGeom>
        </p:spPr>
        <p:txBody>
          <a:bodyPr wrap="square" lIns="0" tIns="15875" rIns="0" bIns="0" rtlCol="0" vert="horz">
            <a:spAutoFit/>
          </a:bodyPr>
          <a:lstStyle/>
          <a:p>
            <a:pPr marL="12700">
              <a:lnSpc>
                <a:spcPct val="100000"/>
              </a:lnSpc>
              <a:spcBef>
                <a:spcPts val="125"/>
              </a:spcBef>
            </a:pPr>
            <a:r>
              <a:rPr dirty="0" sz="2066" spc="20">
                <a:latin typeface="Arial Narrow"/>
                <a:cs typeface="Arial Narrow"/>
              </a:rPr>
              <a:t>Improve</a:t>
            </a:r>
            <a:r>
              <a:rPr dirty="0" sz="2066" spc="-85">
                <a:latin typeface="Arial Narrow"/>
                <a:cs typeface="Arial Narrow"/>
              </a:rPr>
              <a:t> </a:t>
            </a:r>
            <a:r>
              <a:rPr dirty="0" sz="2066" spc="60">
                <a:latin typeface="Arial Narrow"/>
                <a:cs typeface="Arial Narrow"/>
              </a:rPr>
              <a:t>Our</a:t>
            </a:r>
            <a:r>
              <a:rPr dirty="0" sz="2066" spc="-90">
                <a:latin typeface="Arial Narrow"/>
                <a:cs typeface="Arial Narrow"/>
              </a:rPr>
              <a:t> </a:t>
            </a:r>
            <a:r>
              <a:rPr dirty="0" sz="2066" spc="55">
                <a:latin typeface="Arial Narrow"/>
                <a:cs typeface="Arial Narrow"/>
              </a:rPr>
              <a:t>Data</a:t>
            </a:r>
            <a:r>
              <a:rPr dirty="0" sz="2066" spc="-175">
                <a:latin typeface="Arial Narrow"/>
                <a:cs typeface="Arial Narrow"/>
              </a:rPr>
              <a:t> </a:t>
            </a:r>
            <a:r>
              <a:rPr dirty="0" sz="2066" spc="20">
                <a:latin typeface="Arial Narrow"/>
                <a:cs typeface="Arial Narrow"/>
              </a:rPr>
              <a:t>Colection</a:t>
            </a:r>
            <a:r>
              <a:rPr dirty="0" sz="2066" spc="-100">
                <a:latin typeface="Arial Narrow"/>
                <a:cs typeface="Arial Narrow"/>
              </a:rPr>
              <a:t> </a:t>
            </a:r>
            <a:r>
              <a:rPr dirty="0" sz="2066" spc="-10">
                <a:latin typeface="Arial Narrow"/>
                <a:cs typeface="Arial Narrow"/>
              </a:rPr>
              <a:t>Strategy</a:t>
            </a:r>
            <a:endParaRPr sz="2066">
              <a:latin typeface="Arial Narrow"/>
              <a:cs typeface="Arial Narrow"/>
            </a:endParaRPr>
          </a:p>
        </p:txBody>
      </p:sp>
      <p:sp>
        <p:nvSpPr>
          <p:cNvPr id="20" name="object 20" descr=""/>
          <p:cNvSpPr txBox="1"/>
          <p:nvPr/>
        </p:nvSpPr>
        <p:spPr>
          <a:xfrm>
            <a:off x="3134360" y="1802976"/>
            <a:ext cx="271526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Criticaly</a:t>
            </a:r>
            <a:r>
              <a:rPr dirty="0" sz="2066" spc="-120">
                <a:latin typeface="Arial Narrow"/>
                <a:cs typeface="Arial Narrow"/>
              </a:rPr>
              <a:t> </a:t>
            </a:r>
            <a:r>
              <a:rPr dirty="0" sz="2066" spc="10">
                <a:latin typeface="Arial Narrow"/>
                <a:cs typeface="Arial Narrow"/>
              </a:rPr>
              <a:t>Assess</a:t>
            </a:r>
            <a:r>
              <a:rPr dirty="0" sz="2066" spc="-125">
                <a:latin typeface="Arial Narrow"/>
                <a:cs typeface="Arial Narrow"/>
              </a:rPr>
              <a:t> </a:t>
            </a:r>
            <a:r>
              <a:rPr dirty="0" sz="2066" spc="10">
                <a:latin typeface="Arial Narrow"/>
                <a:cs typeface="Arial Narrow"/>
              </a:rPr>
              <a:t>Hazard</a:t>
            </a:r>
            <a:r>
              <a:rPr dirty="0" sz="2066" spc="-105">
                <a:latin typeface="Arial Narrow"/>
                <a:cs typeface="Arial Narrow"/>
              </a:rPr>
              <a:t> </a:t>
            </a:r>
            <a:r>
              <a:rPr dirty="0" sz="2066" spc="-20">
                <a:latin typeface="Arial Narrow"/>
                <a:cs typeface="Arial Narrow"/>
              </a:rPr>
              <a:t>List</a:t>
            </a:r>
            <a:endParaRPr sz="2066">
              <a:latin typeface="Arial Narrow"/>
              <a:cs typeface="Arial Narrow"/>
            </a:endParaRPr>
          </a:p>
        </p:txBody>
      </p:sp>
      <p:sp>
        <p:nvSpPr>
          <p:cNvPr id="21" name="object 21" descr=""/>
          <p:cNvSpPr txBox="1"/>
          <p:nvPr/>
        </p:nvSpPr>
        <p:spPr>
          <a:xfrm>
            <a:off x="3134360" y="5426709"/>
            <a:ext cx="5103705" cy="354753"/>
          </a:xfrm>
          <a:prstGeom prst="rect">
            <a:avLst/>
          </a:prstGeom>
        </p:spPr>
        <p:txBody>
          <a:bodyPr wrap="square" lIns="0" tIns="15875" rIns="0" bIns="0" rtlCol="0" vert="horz">
            <a:spAutoFit/>
          </a:bodyPr>
          <a:lstStyle/>
          <a:p>
            <a:pPr marL="12700">
              <a:lnSpc>
                <a:spcPct val="100000"/>
              </a:lnSpc>
              <a:spcBef>
                <a:spcPts val="125"/>
              </a:spcBef>
            </a:pPr>
            <a:r>
              <a:rPr dirty="0" sz="2066" spc="55">
                <a:latin typeface="Arial Narrow"/>
                <a:cs typeface="Arial Narrow"/>
              </a:rPr>
              <a:t>More</a:t>
            </a:r>
            <a:r>
              <a:rPr dirty="0" sz="2066" spc="-5">
                <a:latin typeface="Arial Narrow"/>
                <a:cs typeface="Arial Narrow"/>
              </a:rPr>
              <a:t> </a:t>
            </a:r>
            <a:r>
              <a:rPr dirty="0" sz="2066" spc="-20">
                <a:latin typeface="Arial Narrow"/>
                <a:cs typeface="Arial Narrow"/>
              </a:rPr>
              <a:t>Effectively</a:t>
            </a:r>
            <a:r>
              <a:rPr dirty="0" sz="2066" spc="-95">
                <a:latin typeface="Arial Narrow"/>
                <a:cs typeface="Arial Narrow"/>
              </a:rPr>
              <a:t> </a:t>
            </a:r>
            <a:r>
              <a:rPr dirty="0" sz="2066">
                <a:latin typeface="Arial Narrow"/>
                <a:cs typeface="Arial Narrow"/>
              </a:rPr>
              <a:t>Engage</a:t>
            </a:r>
            <a:r>
              <a:rPr dirty="0" sz="2066" spc="-5">
                <a:latin typeface="Arial Narrow"/>
                <a:cs typeface="Arial Narrow"/>
              </a:rPr>
              <a:t> </a:t>
            </a:r>
            <a:r>
              <a:rPr dirty="0" sz="2066">
                <a:latin typeface="Arial Narrow"/>
                <a:cs typeface="Arial Narrow"/>
              </a:rPr>
              <a:t>Stakeholdersin</a:t>
            </a:r>
            <a:r>
              <a:rPr dirty="0" sz="2066" spc="-145">
                <a:latin typeface="Arial Narrow"/>
                <a:cs typeface="Arial Narrow"/>
              </a:rPr>
              <a:t> </a:t>
            </a:r>
            <a:r>
              <a:rPr dirty="0" sz="2066" spc="55">
                <a:latin typeface="Arial Narrow"/>
                <a:cs typeface="Arial Narrow"/>
              </a:rPr>
              <a:t>the</a:t>
            </a:r>
            <a:r>
              <a:rPr dirty="0" sz="2066" spc="-135">
                <a:latin typeface="Arial Narrow"/>
                <a:cs typeface="Arial Narrow"/>
              </a:rPr>
              <a:t> </a:t>
            </a:r>
            <a:r>
              <a:rPr dirty="0" sz="2066" spc="-10">
                <a:latin typeface="Arial Narrow"/>
                <a:cs typeface="Arial Narrow"/>
              </a:rPr>
              <a:t>Process</a:t>
            </a:r>
            <a:endParaRPr sz="2066">
              <a:latin typeface="Arial Narrow"/>
              <a:cs typeface="Arial Narrow"/>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
          <p:cNvGrpSpPr/>
          <p:nvPr/>
        </p:nvGrpSpPr>
        <p:grpSpPr>
          <a:xfrm>
            <a:off x="5816600" y="-1"/>
            <a:ext cx="6375400" cy="6858000"/>
            <a:chOff x="5816600" y="-1"/>
            <a:chExt cx="6375400" cy="6858000"/>
          </a:xfrm>
        </p:grpSpPr>
        <p:pic>
          <p:nvPicPr>
            <p:cNvPr id="3" name="object 3" descr=""/>
            <p:cNvPicPr/>
            <p:nvPr/>
          </p:nvPicPr>
          <p:blipFill>
            <a:blip r:embed="Rd9983abe0e3c4757" cstate="print"/>
            <a:stretch>
              <a:fillRect/>
            </a:stretch>
          </p:blipFill>
          <p:spPr>
            <a:xfrm>
              <a:off x="5816600" y="-1"/>
              <a:ext cx="6375400" cy="6858000"/>
            </a:xfrm>
            <a:prstGeom prst="rect">
              <a:avLst/>
            </a:prstGeom>
          </p:spPr>
        </p:pic>
        <p:sp>
          <p:nvSpPr>
            <p:cNvPr id="4" name="object 4" descr=""/>
            <p:cNvSpPr/>
            <p:nvPr/>
          </p:nvSpPr>
          <p:spPr>
            <a:xfrm>
              <a:off x="11703134" y="5861049"/>
              <a:ext cx="0" cy="292946"/>
            </a:xfrm>
            <a:custGeom>
              <a:avLst/>
              <a:gdLst/>
              <a:ahLst/>
              <a:cxnLst/>
              <a:rect l="l" t="t" r="r" b="b"/>
              <a:pathLst>
                <a:path w="0" h="219710">
                  <a:moveTo>
                    <a:pt x="0" y="0"/>
                  </a:moveTo>
                  <a:lnTo>
                    <a:pt x="0" y="219303"/>
                  </a:lnTo>
                </a:path>
              </a:pathLst>
            </a:custGeom>
            <a:ln w="9525">
              <a:solidFill>
                <a:srgbClr val="1F252C"/>
              </a:solidFill>
            </a:ln>
          </p:spPr>
          <p:txBody>
            <a:bodyPr wrap="square" lIns="0" tIns="0" rIns="0" bIns="0" rtlCol="0"/>
            <a:lstStyle/>
            <a:p/>
          </p:txBody>
        </p:sp>
      </p:grpSp>
      <p:sp>
        <p:nvSpPr>
          <p:cNvPr id="5" name="object 5" descr=""/>
          <p:cNvSpPr txBox="1"/>
          <p:nvPr/>
        </p:nvSpPr>
        <p:spPr>
          <a:xfrm>
            <a:off x="1059602" y="2284305"/>
            <a:ext cx="2297006" cy="1255606"/>
          </a:xfrm>
          <a:prstGeom prst="rect">
            <a:avLst/>
          </a:prstGeom>
        </p:spPr>
        <p:txBody>
          <a:bodyPr wrap="square" lIns="0" tIns="13335" rIns="0" bIns="0" rtlCol="0" vert="horz">
            <a:spAutoFit/>
          </a:bodyPr>
          <a:lstStyle/>
          <a:p>
            <a:pPr marL="12700" marR="5080">
              <a:lnSpc>
                <a:spcPct val="100000"/>
              </a:lnSpc>
              <a:spcBef>
                <a:spcPts val="105"/>
              </a:spcBef>
            </a:pPr>
            <a:r>
              <a:rPr dirty="0" sz="4000" spc="35" b="1">
                <a:solidFill>
                  <a:srgbClr val="1F252C"/>
                </a:solidFill>
                <a:latin typeface="Century Gothic"/>
                <a:cs typeface="Century Gothic"/>
              </a:rPr>
              <a:t>Strategic </a:t>
            </a:r>
            <a:r>
              <a:rPr dirty="0" sz="4000" spc="-10" b="1">
                <a:solidFill>
                  <a:srgbClr val="1F252C"/>
                </a:solidFill>
                <a:latin typeface="Century Gothic"/>
                <a:cs typeface="Century Gothic"/>
              </a:rPr>
              <a:t>Planning</a:t>
            </a:r>
            <a:endParaRPr sz="4000">
              <a:latin typeface="Century Gothic"/>
              <a:cs typeface="Century Gothic"/>
            </a:endParaRPr>
          </a:p>
        </p:txBody>
      </p:sp>
      <p:sp>
        <p:nvSpPr>
          <p:cNvPr id="6" name="object 6"/>
          <p:cNvSpPr txBox="1">
            <a:spLocks noGrp="1"/>
          </p:cNvSpPr>
          <p:nvPr>
            <p:ph type="ctrTitle"/>
          </p:nvPr>
        </p:nvSpPr>
        <p:spPr>
          <a:prstGeom prst="rect"/>
        </p:spPr>
        <p:txBody>
          <a:bodyPr wrap="square" lIns="0" tIns="13970" rIns="0" bIns="0" rtlCol="0" vert="horz">
            <a:spAutoFit/>
          </a:bodyPr>
          <a:lstStyle/>
          <a:p>
            <a:pPr marL="12700">
              <a:lnSpc>
                <a:spcPct val="100000"/>
              </a:lnSpc>
              <a:spcBef>
                <a:spcPts val="110"/>
              </a:spcBef>
            </a:pPr>
            <a:r>
              <a:rPr dirty="0" sz="8000" spc="520"/>
              <a:t>03</a:t>
            </a:r>
            <a:endParaRPr sz="8000"/>
          </a:p>
        </p:txBody>
      </p:sp>
      <p:sp>
        <p:nvSpPr>
          <p:cNvPr id="7" name="object 7" descr=""/>
          <p:cNvSpPr/>
          <p:nvPr/>
        </p:nvSpPr>
        <p:spPr>
          <a:xfrm>
            <a:off x="958849" y="3740234"/>
            <a:ext cx="4274820" cy="0"/>
          </a:xfrm>
          <a:custGeom>
            <a:avLst/>
            <a:gdLst/>
            <a:ahLst/>
            <a:cxnLst/>
            <a:rect l="l" t="t" r="r" b="b"/>
            <a:pathLst>
              <a:path w="3206115" h="0">
                <a:moveTo>
                  <a:pt x="0" y="0"/>
                </a:moveTo>
                <a:lnTo>
                  <a:pt x="3206051" y="0"/>
                </a:lnTo>
              </a:path>
            </a:pathLst>
          </a:custGeom>
          <a:ln w="9525">
            <a:solidFill>
              <a:srgbClr val="1F252C"/>
            </a:solidFill>
          </a:ln>
        </p:spPr>
        <p:txBody>
          <a:bodyPr wrap="square" lIns="0" tIns="0" rIns="0" bIns="0" rtlCol="0"/>
          <a:lstStyle/>
          <a:p/>
        </p:txBody>
      </p:sp>
      <p:sp>
        <p:nvSpPr>
          <p:cNvPr id="8" name="object 8" descr=""/>
          <p:cNvSpPr/>
          <p:nvPr/>
        </p:nvSpPr>
        <p:spPr>
          <a:xfrm>
            <a:off x="952500" y="2133600"/>
            <a:ext cx="4274820" cy="0"/>
          </a:xfrm>
          <a:custGeom>
            <a:avLst/>
            <a:gdLst/>
            <a:ahLst/>
            <a:cxnLst/>
            <a:rect l="l" t="t" r="r" b="b"/>
            <a:pathLst>
              <a:path w="3206115" h="0">
                <a:moveTo>
                  <a:pt x="0" y="0"/>
                </a:moveTo>
                <a:lnTo>
                  <a:pt x="3206115" y="0"/>
                </a:lnTo>
              </a:path>
            </a:pathLst>
          </a:custGeom>
          <a:ln w="19050">
            <a:solidFill>
              <a:srgbClr val="1F252C"/>
            </a:solidFill>
          </a:ln>
        </p:spPr>
        <p:txBody>
          <a:bodyPr wrap="square" lIns="0" tIns="0" rIns="0" bIns="0" rtlCol="0"/>
          <a:lstStyle/>
          <a:p/>
        </p:txBody>
      </p:sp>
      <p:sp>
        <p:nvSpPr>
          <p:cNvPr id="9" name="object 9" descr=""/>
          <p:cNvSpPr txBox="1">
            <a:spLocks noGrp="1"/>
          </p:cNvSpPr>
          <p:nvPr>
            <p:ph type="sldNum" idx="7" sz="quarter"/>
          </p:nvPr>
        </p:nvSpPr>
        <p:spPr>
          <a:prstGeom prst="rect"/>
        </p:spPr>
        <p:txBody>
          <a:bodyPr wrap="square" lIns="0" tIns="14604" rIns="0" bIns="0" rtlCol="0" vert="horz">
            <a:spAutoFit/>
          </a:bodyPr>
          <a:lstStyle/>
          <a:p>
            <a:pPr marL="62230">
              <a:lnSpc>
                <a:spcPct val="100000"/>
              </a:lnSpc>
              <a:spcBef>
                <a:spcPts val="114"/>
              </a:spcBef>
            </a:pPr>
            <a:r>
              <a:rPr dirty="0" spc="-25"/>
              <a:t>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p:nvPr/>
        </p:nvSpPr>
        <p:spPr>
          <a:xfrm>
            <a:off x="952500" y="7112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3" name="object 3" descr=""/>
          <p:cNvSpPr/>
          <p:nvPr/>
        </p:nvSpPr>
        <p:spPr>
          <a:xfrm>
            <a:off x="958849" y="6153149"/>
            <a:ext cx="10284460" cy="0"/>
          </a:xfrm>
          <a:custGeom>
            <a:avLst/>
            <a:gdLst/>
            <a:ahLst/>
            <a:cxnLst/>
            <a:rect l="l" t="t" r="r" b="b"/>
            <a:pathLst>
              <a:path w="7713345" h="0">
                <a:moveTo>
                  <a:pt x="0" y="0"/>
                </a:moveTo>
                <a:lnTo>
                  <a:pt x="7713027" y="0"/>
                </a:lnTo>
              </a:path>
            </a:pathLst>
          </a:custGeom>
          <a:ln w="9525">
            <a:solidFill>
              <a:srgbClr val="1F252C"/>
            </a:solidFill>
          </a:ln>
        </p:spPr>
        <p:txBody>
          <a:bodyPr wrap="square" lIns="0" tIns="0" rIns="0" bIns="0" rtlCol="0"/>
          <a:lstStyle/>
          <a:p/>
        </p:txBody>
      </p:sp>
      <p:pic>
        <p:nvPicPr>
          <p:cNvPr id="4" name="object 4" descr=""/>
          <p:cNvPicPr/>
          <p:nvPr/>
        </p:nvPicPr>
        <p:blipFill>
          <a:blip r:embed="R960560e3013647a9" cstate="print"/>
          <a:stretch>
            <a:fillRect/>
          </a:stretch>
        </p:blipFill>
        <p:spPr>
          <a:xfrm>
            <a:off x="150957" y="6266301"/>
            <a:ext cx="1056982" cy="446793"/>
          </a:xfrm>
          <a:prstGeom prst="rect">
            <a:avLst/>
          </a:prstGeom>
        </p:spPr>
      </p:pic>
      <p:pic>
        <p:nvPicPr>
          <p:cNvPr id="5" name="object 5" descr=""/>
          <p:cNvPicPr/>
          <p:nvPr/>
        </p:nvPicPr>
        <p:blipFill>
          <a:blip r:embed="R65f689b2e5a7409f" cstate="print"/>
          <a:stretch>
            <a:fillRect/>
          </a:stretch>
        </p:blipFill>
        <p:spPr>
          <a:xfrm>
            <a:off x="6273800" y="927100"/>
            <a:ext cx="4203700" cy="4993566"/>
          </a:xfrm>
          <a:prstGeom prst="rect">
            <a:avLst/>
          </a:prstGeom>
        </p:spPr>
      </p:pic>
      <p:pic>
        <p:nvPicPr>
          <p:cNvPr id="6" name="object 6" descr=""/>
          <p:cNvPicPr/>
          <p:nvPr/>
        </p:nvPicPr>
        <p:blipFill>
          <a:blip r:embed="Rd6d2862bcaed463b" cstate="print"/>
          <a:stretch>
            <a:fillRect/>
          </a:stretch>
        </p:blipFill>
        <p:spPr>
          <a:xfrm>
            <a:off x="2146300" y="1866900"/>
            <a:ext cx="3581400" cy="3530600"/>
          </a:xfrm>
          <a:prstGeom prst="rect">
            <a:avLst/>
          </a:prstGeom>
        </p:spPr>
      </p:pic>
      <p:sp>
        <p:nvSpPr>
          <p:cNvPr id="7" name="object 7" descr=""/>
          <p:cNvSpPr txBox="1"/>
          <p:nvPr/>
        </p:nvSpPr>
        <p:spPr>
          <a:xfrm>
            <a:off x="2444834" y="2528146"/>
            <a:ext cx="1443566" cy="603673"/>
          </a:xfrm>
          <a:prstGeom prst="rect">
            <a:avLst/>
          </a:prstGeom>
        </p:spPr>
        <p:txBody>
          <a:bodyPr wrap="square" lIns="0" tIns="15875" rIns="0" bIns="0" rtlCol="0" vert="horz">
            <a:spAutoFit/>
          </a:bodyPr>
          <a:lstStyle/>
          <a:p>
            <a:pPr marL="12700">
              <a:lnSpc>
                <a:spcPct val="100000"/>
              </a:lnSpc>
              <a:spcBef>
                <a:spcPts val="125"/>
              </a:spcBef>
            </a:pPr>
            <a:r>
              <a:rPr dirty="0" sz="866">
                <a:latin typeface="Arial"/>
                <a:cs typeface="Arial"/>
              </a:rPr>
              <a:t>Use</a:t>
            </a:r>
            <a:r>
              <a:rPr dirty="0" sz="866" spc="90">
                <a:latin typeface="Arial"/>
                <a:cs typeface="Arial"/>
              </a:rPr>
              <a:t> </a:t>
            </a:r>
            <a:r>
              <a:rPr dirty="0" sz="866">
                <a:latin typeface="Arial"/>
                <a:cs typeface="Arial"/>
              </a:rPr>
              <a:t>HVA</a:t>
            </a:r>
            <a:r>
              <a:rPr dirty="0" sz="866" spc="95">
                <a:latin typeface="Arial"/>
                <a:cs typeface="Arial"/>
              </a:rPr>
              <a:t> </a:t>
            </a:r>
            <a:r>
              <a:rPr dirty="0" sz="866">
                <a:latin typeface="Arial"/>
                <a:cs typeface="Arial"/>
              </a:rPr>
              <a:t>to in</a:t>
            </a:r>
            <a:r>
              <a:rPr dirty="0" sz="866" spc="-95">
                <a:latin typeface="Arial"/>
                <a:cs typeface="Arial"/>
              </a:rPr>
              <a:t> </a:t>
            </a:r>
            <a:r>
              <a:rPr dirty="0" sz="866" spc="-10">
                <a:latin typeface="Arial"/>
                <a:cs typeface="Arial"/>
              </a:rPr>
              <a:t>for</a:t>
            </a:r>
            <a:r>
              <a:rPr dirty="0" sz="866" spc="-90">
                <a:latin typeface="Arial"/>
                <a:cs typeface="Arial"/>
              </a:rPr>
              <a:t> </a:t>
            </a:r>
            <a:r>
              <a:rPr dirty="0" sz="866" spc="-50">
                <a:latin typeface="Arial"/>
                <a:cs typeface="Arial"/>
              </a:rPr>
              <a:t>m</a:t>
            </a:r>
            <a:endParaRPr sz="866">
              <a:latin typeface="Arial"/>
              <a:cs typeface="Arial"/>
            </a:endParaRPr>
          </a:p>
          <a:p>
            <a:pPr marL="12700">
              <a:lnSpc>
                <a:spcPct val="100000"/>
              </a:lnSpc>
              <a:spcBef>
                <a:spcPts val="45"/>
              </a:spcBef>
            </a:pPr>
            <a:r>
              <a:rPr dirty="0" sz="866">
                <a:latin typeface="Arial"/>
                <a:cs typeface="Arial"/>
              </a:rPr>
              <a:t>pre</a:t>
            </a:r>
            <a:r>
              <a:rPr dirty="0" sz="866" spc="-95">
                <a:latin typeface="Arial"/>
                <a:cs typeface="Arial"/>
              </a:rPr>
              <a:t> </a:t>
            </a:r>
            <a:r>
              <a:rPr dirty="0" sz="866">
                <a:latin typeface="Arial"/>
                <a:cs typeface="Arial"/>
              </a:rPr>
              <a:t>paredn</a:t>
            </a:r>
            <a:r>
              <a:rPr dirty="0" sz="866" spc="-90">
                <a:latin typeface="Arial"/>
                <a:cs typeface="Arial"/>
              </a:rPr>
              <a:t> </a:t>
            </a:r>
            <a:r>
              <a:rPr dirty="0" sz="866">
                <a:latin typeface="Arial"/>
                <a:cs typeface="Arial"/>
              </a:rPr>
              <a:t>ess</a:t>
            </a:r>
            <a:r>
              <a:rPr dirty="0" sz="866" spc="140">
                <a:latin typeface="Arial"/>
                <a:cs typeface="Arial"/>
              </a:rPr>
              <a:t> </a:t>
            </a:r>
            <a:r>
              <a:rPr dirty="0" sz="866">
                <a:latin typeface="Arial"/>
                <a:cs typeface="Arial"/>
              </a:rPr>
              <a:t>strategy</a:t>
            </a:r>
            <a:r>
              <a:rPr dirty="0" sz="866" spc="145">
                <a:latin typeface="Arial"/>
                <a:cs typeface="Arial"/>
              </a:rPr>
              <a:t> </a:t>
            </a:r>
            <a:r>
              <a:rPr dirty="0" sz="866" spc="-25">
                <a:latin typeface="Arial"/>
                <a:cs typeface="Arial"/>
              </a:rPr>
              <a:t>and</a:t>
            </a:r>
            <a:endParaRPr sz="866">
              <a:latin typeface="Arial"/>
              <a:cs typeface="Arial"/>
            </a:endParaRPr>
          </a:p>
          <a:p>
            <a:pPr marL="12700">
              <a:lnSpc>
                <a:spcPct val="100000"/>
              </a:lnSpc>
              <a:spcBef>
                <a:spcPts val="45"/>
              </a:spcBef>
            </a:pPr>
            <a:r>
              <a:rPr dirty="0" sz="866" spc="10">
                <a:latin typeface="Arial"/>
                <a:cs typeface="Arial"/>
              </a:rPr>
              <a:t>evaluate</a:t>
            </a:r>
            <a:r>
              <a:rPr dirty="0" sz="866" spc="140">
                <a:latin typeface="Arial"/>
                <a:cs typeface="Arial"/>
              </a:rPr>
              <a:t> </a:t>
            </a:r>
            <a:r>
              <a:rPr dirty="0" sz="866" spc="10">
                <a:latin typeface="Arial"/>
                <a:cs typeface="Arial"/>
              </a:rPr>
              <a:t>effectiveness</a:t>
            </a:r>
            <a:r>
              <a:rPr dirty="0" sz="866" spc="95">
                <a:latin typeface="Arial"/>
                <a:cs typeface="Arial"/>
              </a:rPr>
              <a:t> </a:t>
            </a:r>
            <a:r>
              <a:rPr dirty="0" sz="866" spc="-25">
                <a:latin typeface="Arial"/>
                <a:cs typeface="Arial"/>
              </a:rPr>
              <a:t>of</a:t>
            </a:r>
            <a:endParaRPr sz="866">
              <a:latin typeface="Arial"/>
              <a:cs typeface="Arial"/>
            </a:endParaRPr>
          </a:p>
          <a:p>
            <a:pPr marL="12700">
              <a:lnSpc>
                <a:spcPct val="100000"/>
              </a:lnSpc>
              <a:spcBef>
                <a:spcPts val="120"/>
              </a:spcBef>
            </a:pPr>
            <a:r>
              <a:rPr dirty="0" sz="866">
                <a:latin typeface="Arial"/>
                <a:cs typeface="Arial"/>
              </a:rPr>
              <a:t>pro</a:t>
            </a:r>
            <a:r>
              <a:rPr dirty="0" sz="866" spc="-80">
                <a:latin typeface="Arial"/>
                <a:cs typeface="Arial"/>
              </a:rPr>
              <a:t> </a:t>
            </a:r>
            <a:r>
              <a:rPr dirty="0" sz="866">
                <a:latin typeface="Arial"/>
                <a:cs typeface="Arial"/>
              </a:rPr>
              <a:t>gramming</a:t>
            </a:r>
            <a:r>
              <a:rPr dirty="0" sz="866" spc="160">
                <a:latin typeface="Arial"/>
                <a:cs typeface="Arial"/>
              </a:rPr>
              <a:t> </a:t>
            </a:r>
            <a:r>
              <a:rPr dirty="0" sz="866">
                <a:latin typeface="Arial"/>
                <a:cs typeface="Arial"/>
              </a:rPr>
              <a:t>over</a:t>
            </a:r>
            <a:r>
              <a:rPr dirty="0" sz="866" spc="155">
                <a:latin typeface="Arial"/>
                <a:cs typeface="Arial"/>
              </a:rPr>
              <a:t> </a:t>
            </a:r>
            <a:r>
              <a:rPr dirty="0" sz="866" spc="-20">
                <a:latin typeface="Arial"/>
                <a:cs typeface="Arial"/>
              </a:rPr>
              <a:t>time</a:t>
            </a:r>
            <a:endParaRPr sz="866">
              <a:latin typeface="Arial"/>
              <a:cs typeface="Arial"/>
            </a:endParaRPr>
          </a:p>
        </p:txBody>
      </p:sp>
      <p:sp>
        <p:nvSpPr>
          <p:cNvPr id="14" name="object 14" descr=""/>
          <p:cNvSpPr txBox="1">
            <a:spLocks noGrp="1"/>
          </p:cNvSpPr>
          <p:nvPr>
            <p:ph type="sldNum" idx="7" sz="quarter"/>
          </p:nvPr>
        </p:nvSpPr>
        <p:spPr>
          <a:prstGeom prst="rect"/>
        </p:spPr>
        <p:txBody>
          <a:bodyPr wrap="square" lIns="0" tIns="14604" rIns="0" bIns="0" rtlCol="0" vert="horz">
            <a:spAutoFit/>
          </a:bodyPr>
          <a:lstStyle/>
          <a:p>
            <a:pPr marL="36195">
              <a:lnSpc>
                <a:spcPct val="100000"/>
              </a:lnSpc>
              <a:spcBef>
                <a:spcPts val="114"/>
              </a:spcBef>
            </a:pPr>
            <a:r>
              <a:rPr dirty="0" spc="85"/>
              <a:t>19</a:t>
            </a:r>
          </a:p>
        </p:txBody>
      </p:sp>
      <p:sp>
        <p:nvSpPr>
          <p:cNvPr id="15" name="object 15"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8" name="object 8" descr=""/>
          <p:cNvSpPr txBox="1"/>
          <p:nvPr/>
        </p:nvSpPr>
        <p:spPr>
          <a:xfrm>
            <a:off x="4285488" y="2535004"/>
            <a:ext cx="1364825" cy="604520"/>
          </a:xfrm>
          <a:prstGeom prst="rect">
            <a:avLst/>
          </a:prstGeom>
        </p:spPr>
        <p:txBody>
          <a:bodyPr wrap="square" lIns="0" tIns="15875" rIns="0" bIns="0" rtlCol="0" vert="horz">
            <a:spAutoFit/>
          </a:bodyPr>
          <a:lstStyle/>
          <a:p>
            <a:pPr marL="183515" indent="-170815">
              <a:lnSpc>
                <a:spcPct val="100000"/>
              </a:lnSpc>
              <a:spcBef>
                <a:spcPts val="125"/>
              </a:spcBef>
              <a:buChar char="•"/>
              <a:tabLst>
                <a:tab pos="183515" algn="l"/>
              </a:tabLst>
            </a:pPr>
            <a:r>
              <a:rPr dirty="0" sz="866">
                <a:latin typeface="Arial"/>
                <a:cs typeface="Arial"/>
              </a:rPr>
              <a:t>Go</a:t>
            </a:r>
            <a:r>
              <a:rPr dirty="0" sz="866" spc="-100">
                <a:latin typeface="Arial"/>
                <a:cs typeface="Arial"/>
              </a:rPr>
              <a:t> </a:t>
            </a:r>
            <a:r>
              <a:rPr dirty="0" sz="866">
                <a:latin typeface="Arial"/>
                <a:cs typeface="Arial"/>
              </a:rPr>
              <a:t>al</a:t>
            </a:r>
            <a:r>
              <a:rPr dirty="0" sz="866" spc="-15">
                <a:latin typeface="Arial"/>
                <a:cs typeface="Arial"/>
              </a:rPr>
              <a:t> </a:t>
            </a:r>
            <a:r>
              <a:rPr dirty="0" sz="866" spc="-10">
                <a:latin typeface="Arial"/>
                <a:cs typeface="Arial"/>
              </a:rPr>
              <a:t>Setting</a:t>
            </a:r>
            <a:endParaRPr sz="866">
              <a:latin typeface="Arial"/>
              <a:cs typeface="Arial"/>
            </a:endParaRPr>
          </a:p>
          <a:p>
            <a:pPr marL="183515" indent="-170815">
              <a:lnSpc>
                <a:spcPct val="100000"/>
              </a:lnSpc>
              <a:spcBef>
                <a:spcPts val="50"/>
              </a:spcBef>
              <a:buChar char="•"/>
              <a:tabLst>
                <a:tab pos="183515" algn="l"/>
              </a:tabLst>
            </a:pPr>
            <a:r>
              <a:rPr dirty="0" sz="866">
                <a:latin typeface="Arial"/>
                <a:cs typeface="Arial"/>
              </a:rPr>
              <a:t>Pro</a:t>
            </a:r>
            <a:r>
              <a:rPr dirty="0" sz="866" spc="-80">
                <a:latin typeface="Arial"/>
                <a:cs typeface="Arial"/>
              </a:rPr>
              <a:t> </a:t>
            </a:r>
            <a:r>
              <a:rPr dirty="0" sz="866" spc="-10">
                <a:latin typeface="Arial"/>
                <a:cs typeface="Arial"/>
              </a:rPr>
              <a:t>grams</a:t>
            </a:r>
            <a:endParaRPr sz="866">
              <a:latin typeface="Arial"/>
              <a:cs typeface="Arial"/>
            </a:endParaRPr>
          </a:p>
          <a:p>
            <a:pPr marL="183515" indent="-170815">
              <a:lnSpc>
                <a:spcPct val="100000"/>
              </a:lnSpc>
              <a:spcBef>
                <a:spcPts val="45"/>
              </a:spcBef>
              <a:buChar char="•"/>
              <a:tabLst>
                <a:tab pos="183515" algn="l"/>
              </a:tabLst>
            </a:pPr>
            <a:r>
              <a:rPr dirty="0" sz="866" spc="10">
                <a:latin typeface="Arial"/>
                <a:cs typeface="Arial"/>
              </a:rPr>
              <a:t>Mitigation</a:t>
            </a:r>
            <a:r>
              <a:rPr dirty="0" sz="866" spc="120">
                <a:latin typeface="Arial"/>
                <a:cs typeface="Arial"/>
              </a:rPr>
              <a:t> </a:t>
            </a:r>
            <a:r>
              <a:rPr dirty="0" sz="866" spc="10">
                <a:latin typeface="Arial"/>
                <a:cs typeface="Arial"/>
              </a:rPr>
              <a:t>Strate</a:t>
            </a:r>
            <a:r>
              <a:rPr dirty="0" sz="866" spc="-85">
                <a:latin typeface="Arial"/>
                <a:cs typeface="Arial"/>
              </a:rPr>
              <a:t> </a:t>
            </a:r>
            <a:r>
              <a:rPr dirty="0" sz="866" spc="-25">
                <a:latin typeface="Arial"/>
                <a:cs typeface="Arial"/>
              </a:rPr>
              <a:t>gy</a:t>
            </a:r>
            <a:endParaRPr sz="866">
              <a:latin typeface="Arial"/>
              <a:cs typeface="Arial"/>
            </a:endParaRPr>
          </a:p>
          <a:p>
            <a:pPr marL="183515" indent="-170815">
              <a:lnSpc>
                <a:spcPct val="100000"/>
              </a:lnSpc>
              <a:spcBef>
                <a:spcPts val="120"/>
              </a:spcBef>
              <a:buChar char="•"/>
              <a:tabLst>
                <a:tab pos="183515" algn="l"/>
              </a:tabLst>
            </a:pPr>
            <a:r>
              <a:rPr dirty="0" sz="866">
                <a:latin typeface="Arial"/>
                <a:cs typeface="Arial"/>
              </a:rPr>
              <a:t>Pro</a:t>
            </a:r>
            <a:r>
              <a:rPr dirty="0" sz="866" spc="-90">
                <a:latin typeface="Arial"/>
                <a:cs typeface="Arial"/>
              </a:rPr>
              <a:t> </a:t>
            </a:r>
            <a:r>
              <a:rPr dirty="0" sz="866">
                <a:latin typeface="Arial"/>
                <a:cs typeface="Arial"/>
              </a:rPr>
              <a:t>gram</a:t>
            </a:r>
            <a:r>
              <a:rPr dirty="0" sz="866" spc="140">
                <a:latin typeface="Arial"/>
                <a:cs typeface="Arial"/>
              </a:rPr>
              <a:t> </a:t>
            </a:r>
            <a:r>
              <a:rPr dirty="0" sz="866" spc="-10">
                <a:latin typeface="Arial"/>
                <a:cs typeface="Arial"/>
              </a:rPr>
              <a:t>Eva</a:t>
            </a:r>
            <a:r>
              <a:rPr dirty="0" sz="866" spc="-85">
                <a:latin typeface="Arial"/>
                <a:cs typeface="Arial"/>
              </a:rPr>
              <a:t> </a:t>
            </a:r>
            <a:r>
              <a:rPr dirty="0" sz="866" spc="-10">
                <a:latin typeface="Arial"/>
                <a:cs typeface="Arial"/>
              </a:rPr>
              <a:t>luations</a:t>
            </a:r>
            <a:endParaRPr sz="866">
              <a:latin typeface="Arial"/>
              <a:cs typeface="Arial"/>
            </a:endParaRPr>
          </a:p>
        </p:txBody>
      </p:sp>
      <p:sp>
        <p:nvSpPr>
          <p:cNvPr id="9" name="object 9" descr=""/>
          <p:cNvSpPr txBox="1"/>
          <p:nvPr/>
        </p:nvSpPr>
        <p:spPr>
          <a:xfrm>
            <a:off x="2444834" y="3659208"/>
            <a:ext cx="1640840" cy="452120"/>
          </a:xfrm>
          <a:prstGeom prst="rect">
            <a:avLst/>
          </a:prstGeom>
        </p:spPr>
        <p:txBody>
          <a:bodyPr wrap="square" lIns="0" tIns="15875" rIns="0" bIns="0" rtlCol="0" vert="horz">
            <a:spAutoFit/>
          </a:bodyPr>
          <a:lstStyle/>
          <a:p>
            <a:pPr marL="12700">
              <a:lnSpc>
                <a:spcPct val="100000"/>
              </a:lnSpc>
              <a:spcBef>
                <a:spcPts val="125"/>
              </a:spcBef>
            </a:pPr>
            <a:r>
              <a:rPr dirty="0" sz="866">
                <a:latin typeface="Arial"/>
                <a:cs typeface="Arial"/>
              </a:rPr>
              <a:t>Align</a:t>
            </a:r>
            <a:r>
              <a:rPr dirty="0" sz="866" spc="100">
                <a:latin typeface="Arial"/>
                <a:cs typeface="Arial"/>
              </a:rPr>
              <a:t> </a:t>
            </a:r>
            <a:r>
              <a:rPr dirty="0" sz="866">
                <a:latin typeface="Arial"/>
                <a:cs typeface="Arial"/>
              </a:rPr>
              <a:t>pr</a:t>
            </a:r>
            <a:r>
              <a:rPr dirty="0" sz="866" spc="-95">
                <a:latin typeface="Arial"/>
                <a:cs typeface="Arial"/>
              </a:rPr>
              <a:t> </a:t>
            </a:r>
            <a:r>
              <a:rPr dirty="0" sz="866">
                <a:latin typeface="Arial"/>
                <a:cs typeface="Arial"/>
              </a:rPr>
              <a:t>ograms</a:t>
            </a:r>
            <a:r>
              <a:rPr dirty="0" sz="866" spc="55">
                <a:latin typeface="Arial"/>
                <a:cs typeface="Arial"/>
              </a:rPr>
              <a:t> </a:t>
            </a:r>
            <a:r>
              <a:rPr dirty="0" sz="866">
                <a:latin typeface="Arial"/>
                <a:cs typeface="Arial"/>
              </a:rPr>
              <a:t>to</a:t>
            </a:r>
            <a:r>
              <a:rPr dirty="0" sz="866" spc="100">
                <a:latin typeface="Arial"/>
                <a:cs typeface="Arial"/>
              </a:rPr>
              <a:t> </a:t>
            </a:r>
            <a:r>
              <a:rPr dirty="0" sz="866" spc="-10">
                <a:latin typeface="Arial"/>
                <a:cs typeface="Arial"/>
              </a:rPr>
              <a:t>threat</a:t>
            </a:r>
            <a:endParaRPr sz="866">
              <a:latin typeface="Arial"/>
              <a:cs typeface="Arial"/>
            </a:endParaRPr>
          </a:p>
          <a:p>
            <a:pPr marL="12700">
              <a:lnSpc>
                <a:spcPct val="100000"/>
              </a:lnSpc>
              <a:spcBef>
                <a:spcPts val="50"/>
              </a:spcBef>
            </a:pPr>
            <a:r>
              <a:rPr dirty="0" sz="866" spc="10">
                <a:latin typeface="Arial"/>
                <a:cs typeface="Arial"/>
              </a:rPr>
              <a:t>environ</a:t>
            </a:r>
            <a:r>
              <a:rPr dirty="0" sz="866" spc="-100">
                <a:latin typeface="Arial"/>
                <a:cs typeface="Arial"/>
              </a:rPr>
              <a:t> </a:t>
            </a:r>
            <a:r>
              <a:rPr dirty="0" sz="866" spc="10">
                <a:latin typeface="Arial"/>
                <a:cs typeface="Arial"/>
              </a:rPr>
              <a:t>ment</a:t>
            </a:r>
            <a:r>
              <a:rPr dirty="0" sz="866" spc="45">
                <a:latin typeface="Arial"/>
                <a:cs typeface="Arial"/>
              </a:rPr>
              <a:t> </a:t>
            </a:r>
            <a:r>
              <a:rPr dirty="0" sz="866" spc="10">
                <a:latin typeface="Arial"/>
                <a:cs typeface="Arial"/>
              </a:rPr>
              <a:t>to</a:t>
            </a:r>
            <a:r>
              <a:rPr dirty="0" sz="866" spc="85">
                <a:latin typeface="Arial"/>
                <a:cs typeface="Arial"/>
              </a:rPr>
              <a:t> </a:t>
            </a:r>
            <a:r>
              <a:rPr dirty="0" sz="866" spc="-10">
                <a:latin typeface="Arial"/>
                <a:cs typeface="Arial"/>
              </a:rPr>
              <a:t>ensure</a:t>
            </a:r>
            <a:endParaRPr sz="866">
              <a:latin typeface="Arial"/>
              <a:cs typeface="Arial"/>
            </a:endParaRPr>
          </a:p>
          <a:p>
            <a:pPr marL="12700">
              <a:lnSpc>
                <a:spcPct val="100000"/>
              </a:lnSpc>
              <a:spcBef>
                <a:spcPts val="45"/>
              </a:spcBef>
            </a:pPr>
            <a:r>
              <a:rPr dirty="0" sz="866">
                <a:latin typeface="Arial"/>
                <a:cs typeface="Arial"/>
              </a:rPr>
              <a:t>pro</a:t>
            </a:r>
            <a:r>
              <a:rPr dirty="0" sz="866" spc="-85">
                <a:latin typeface="Arial"/>
                <a:cs typeface="Arial"/>
              </a:rPr>
              <a:t> </a:t>
            </a:r>
            <a:r>
              <a:rPr dirty="0" sz="866">
                <a:latin typeface="Arial"/>
                <a:cs typeface="Arial"/>
              </a:rPr>
              <a:t>grams</a:t>
            </a:r>
            <a:r>
              <a:rPr dirty="0" sz="866" spc="85">
                <a:latin typeface="Arial"/>
                <a:cs typeface="Arial"/>
              </a:rPr>
              <a:t> </a:t>
            </a:r>
            <a:r>
              <a:rPr dirty="0" sz="866">
                <a:latin typeface="Arial"/>
                <a:cs typeface="Arial"/>
              </a:rPr>
              <a:t>re</a:t>
            </a:r>
            <a:r>
              <a:rPr dirty="0" sz="866" spc="-80">
                <a:latin typeface="Arial"/>
                <a:cs typeface="Arial"/>
              </a:rPr>
              <a:t> </a:t>
            </a:r>
            <a:r>
              <a:rPr dirty="0" sz="866">
                <a:latin typeface="Arial"/>
                <a:cs typeface="Arial"/>
              </a:rPr>
              <a:t>flect</a:t>
            </a:r>
            <a:r>
              <a:rPr dirty="0" sz="866" spc="85">
                <a:latin typeface="Arial"/>
                <a:cs typeface="Arial"/>
              </a:rPr>
              <a:t> </a:t>
            </a:r>
            <a:r>
              <a:rPr dirty="0" sz="866">
                <a:latin typeface="Arial"/>
                <a:cs typeface="Arial"/>
              </a:rPr>
              <a:t>vulne</a:t>
            </a:r>
            <a:r>
              <a:rPr dirty="0" sz="866" spc="-80">
                <a:latin typeface="Arial"/>
                <a:cs typeface="Arial"/>
              </a:rPr>
              <a:t> </a:t>
            </a:r>
            <a:r>
              <a:rPr dirty="0" sz="866" spc="-10">
                <a:latin typeface="Arial"/>
                <a:cs typeface="Arial"/>
              </a:rPr>
              <a:t>rabilities</a:t>
            </a:r>
            <a:endParaRPr sz="866">
              <a:latin typeface="Arial"/>
              <a:cs typeface="Arial"/>
            </a:endParaRPr>
          </a:p>
        </p:txBody>
      </p:sp>
      <p:sp>
        <p:nvSpPr>
          <p:cNvPr id="10" name="object 10" descr=""/>
          <p:cNvSpPr txBox="1"/>
          <p:nvPr/>
        </p:nvSpPr>
        <p:spPr>
          <a:xfrm>
            <a:off x="4285488" y="3588510"/>
            <a:ext cx="996526" cy="604520"/>
          </a:xfrm>
          <a:prstGeom prst="rect">
            <a:avLst/>
          </a:prstGeom>
        </p:spPr>
        <p:txBody>
          <a:bodyPr wrap="square" lIns="0" tIns="9525" rIns="0" bIns="0" rtlCol="0" vert="horz">
            <a:spAutoFit/>
          </a:bodyPr>
          <a:lstStyle/>
          <a:p>
            <a:pPr marL="183515" marR="5080" indent="-171450">
              <a:lnSpc>
                <a:spcPct val="106000"/>
              </a:lnSpc>
              <a:spcBef>
                <a:spcPts val="75"/>
              </a:spcBef>
              <a:buChar char="•"/>
              <a:tabLst>
                <a:tab pos="183515" algn="l"/>
              </a:tabLst>
            </a:pPr>
            <a:r>
              <a:rPr dirty="0" sz="866" spc="10">
                <a:latin typeface="Arial"/>
                <a:cs typeface="Arial"/>
              </a:rPr>
              <a:t>Emerg</a:t>
            </a:r>
            <a:r>
              <a:rPr dirty="0" sz="866" spc="-65">
                <a:latin typeface="Arial"/>
                <a:cs typeface="Arial"/>
              </a:rPr>
              <a:t> </a:t>
            </a:r>
            <a:r>
              <a:rPr dirty="0" sz="866" spc="-20">
                <a:latin typeface="Arial"/>
                <a:cs typeface="Arial"/>
              </a:rPr>
              <a:t>ency</a:t>
            </a:r>
            <a:r>
              <a:rPr dirty="0" sz="866" spc="500">
                <a:latin typeface="Arial"/>
                <a:cs typeface="Arial"/>
              </a:rPr>
              <a:t> </a:t>
            </a:r>
            <a:r>
              <a:rPr dirty="0" sz="866">
                <a:latin typeface="Arial"/>
                <a:cs typeface="Arial"/>
              </a:rPr>
              <a:t>Pre</a:t>
            </a:r>
            <a:r>
              <a:rPr dirty="0" sz="866" spc="-70">
                <a:latin typeface="Arial"/>
                <a:cs typeface="Arial"/>
              </a:rPr>
              <a:t> </a:t>
            </a:r>
            <a:r>
              <a:rPr dirty="0" sz="866">
                <a:latin typeface="Arial"/>
                <a:cs typeface="Arial"/>
              </a:rPr>
              <a:t>paredn</a:t>
            </a:r>
            <a:r>
              <a:rPr dirty="0" sz="866" spc="-65">
                <a:latin typeface="Arial"/>
                <a:cs typeface="Arial"/>
              </a:rPr>
              <a:t> </a:t>
            </a:r>
            <a:r>
              <a:rPr dirty="0" sz="866" spc="-25">
                <a:latin typeface="Arial"/>
                <a:cs typeface="Arial"/>
              </a:rPr>
              <a:t>ess</a:t>
            </a:r>
            <a:r>
              <a:rPr dirty="0" sz="866" spc="500">
                <a:latin typeface="Arial"/>
                <a:cs typeface="Arial"/>
              </a:rPr>
              <a:t> </a:t>
            </a:r>
            <a:r>
              <a:rPr dirty="0" sz="866">
                <a:latin typeface="Arial"/>
                <a:cs typeface="Arial"/>
              </a:rPr>
              <a:t>Pro</a:t>
            </a:r>
            <a:r>
              <a:rPr dirty="0" sz="866" spc="-80">
                <a:latin typeface="Arial"/>
                <a:cs typeface="Arial"/>
              </a:rPr>
              <a:t> </a:t>
            </a:r>
            <a:r>
              <a:rPr dirty="0" sz="866" spc="-10">
                <a:latin typeface="Arial"/>
                <a:cs typeface="Arial"/>
              </a:rPr>
              <a:t>grams</a:t>
            </a:r>
            <a:endParaRPr sz="866">
              <a:latin typeface="Arial"/>
              <a:cs typeface="Arial"/>
            </a:endParaRPr>
          </a:p>
          <a:p>
            <a:pPr marL="183515" indent="-170815">
              <a:lnSpc>
                <a:spcPct val="100000"/>
              </a:lnSpc>
              <a:spcBef>
                <a:spcPts val="125"/>
              </a:spcBef>
              <a:buChar char="•"/>
              <a:tabLst>
                <a:tab pos="183515" algn="l"/>
              </a:tabLst>
            </a:pPr>
            <a:r>
              <a:rPr dirty="0" sz="866" spc="-10">
                <a:latin typeface="Arial"/>
                <a:cs typeface="Arial"/>
              </a:rPr>
              <a:t>Response</a:t>
            </a:r>
            <a:endParaRPr sz="866">
              <a:latin typeface="Arial"/>
              <a:cs typeface="Arial"/>
            </a:endParaRPr>
          </a:p>
        </p:txBody>
      </p:sp>
      <p:sp>
        <p:nvSpPr>
          <p:cNvPr id="11" name="object 11" descr=""/>
          <p:cNvSpPr txBox="1"/>
          <p:nvPr/>
        </p:nvSpPr>
        <p:spPr>
          <a:xfrm>
            <a:off x="2444834" y="4612216"/>
            <a:ext cx="1601046" cy="604520"/>
          </a:xfrm>
          <a:prstGeom prst="rect">
            <a:avLst/>
          </a:prstGeom>
        </p:spPr>
        <p:txBody>
          <a:bodyPr wrap="square" lIns="0" tIns="6985" rIns="0" bIns="0" rtlCol="0" vert="horz">
            <a:spAutoFit/>
          </a:bodyPr>
          <a:lstStyle/>
          <a:p>
            <a:pPr marL="12700" marR="5080">
              <a:lnSpc>
                <a:spcPct val="109200"/>
              </a:lnSpc>
              <a:spcBef>
                <a:spcPts val="55"/>
              </a:spcBef>
            </a:pPr>
            <a:r>
              <a:rPr dirty="0" sz="866">
                <a:latin typeface="Arial"/>
                <a:cs typeface="Arial"/>
              </a:rPr>
              <a:t>Ensure</a:t>
            </a:r>
            <a:r>
              <a:rPr dirty="0" sz="866" spc="125">
                <a:latin typeface="Arial"/>
                <a:cs typeface="Arial"/>
              </a:rPr>
              <a:t> </a:t>
            </a:r>
            <a:r>
              <a:rPr dirty="0" sz="866">
                <a:latin typeface="Arial"/>
                <a:cs typeface="Arial"/>
              </a:rPr>
              <a:t>existin</a:t>
            </a:r>
            <a:r>
              <a:rPr dirty="0" sz="866" spc="-85">
                <a:latin typeface="Arial"/>
                <a:cs typeface="Arial"/>
              </a:rPr>
              <a:t> </a:t>
            </a:r>
            <a:r>
              <a:rPr dirty="0" sz="866" spc="-10">
                <a:latin typeface="Arial"/>
                <a:cs typeface="Arial"/>
              </a:rPr>
              <a:t>g/n</a:t>
            </a:r>
            <a:r>
              <a:rPr dirty="0" sz="866" spc="-80">
                <a:latin typeface="Arial"/>
                <a:cs typeface="Arial"/>
              </a:rPr>
              <a:t> </a:t>
            </a:r>
            <a:r>
              <a:rPr dirty="0" sz="866">
                <a:latin typeface="Arial"/>
                <a:cs typeface="Arial"/>
              </a:rPr>
              <a:t>ew</a:t>
            </a:r>
            <a:r>
              <a:rPr dirty="0" sz="866" spc="70">
                <a:latin typeface="Arial"/>
                <a:cs typeface="Arial"/>
              </a:rPr>
              <a:t> </a:t>
            </a:r>
            <a:r>
              <a:rPr dirty="0" sz="866">
                <a:latin typeface="Arial"/>
                <a:cs typeface="Arial"/>
              </a:rPr>
              <a:t>plan</a:t>
            </a:r>
            <a:r>
              <a:rPr dirty="0" sz="866" spc="-80">
                <a:latin typeface="Arial"/>
                <a:cs typeface="Arial"/>
              </a:rPr>
              <a:t> </a:t>
            </a:r>
            <a:r>
              <a:rPr dirty="0" sz="866" spc="-25">
                <a:latin typeface="Arial"/>
                <a:cs typeface="Arial"/>
              </a:rPr>
              <a:t>s,</a:t>
            </a:r>
            <a:r>
              <a:rPr dirty="0" sz="866" spc="500">
                <a:latin typeface="Arial"/>
                <a:cs typeface="Arial"/>
              </a:rPr>
              <a:t> </a:t>
            </a:r>
            <a:r>
              <a:rPr dirty="0" sz="866">
                <a:latin typeface="Arial"/>
                <a:cs typeface="Arial"/>
              </a:rPr>
              <a:t>training</a:t>
            </a:r>
            <a:r>
              <a:rPr dirty="0" sz="866" spc="-80">
                <a:latin typeface="Arial"/>
                <a:cs typeface="Arial"/>
              </a:rPr>
              <a:t> </a:t>
            </a:r>
            <a:r>
              <a:rPr dirty="0" sz="866">
                <a:latin typeface="Arial"/>
                <a:cs typeface="Arial"/>
              </a:rPr>
              <a:t>s</a:t>
            </a:r>
            <a:r>
              <a:rPr dirty="0" sz="866" spc="85">
                <a:latin typeface="Arial"/>
                <a:cs typeface="Arial"/>
              </a:rPr>
              <a:t> </a:t>
            </a:r>
            <a:r>
              <a:rPr dirty="0" sz="866">
                <a:latin typeface="Arial"/>
                <a:cs typeface="Arial"/>
              </a:rPr>
              <a:t>and</a:t>
            </a:r>
            <a:r>
              <a:rPr dirty="0" sz="866" spc="145">
                <a:latin typeface="Arial"/>
                <a:cs typeface="Arial"/>
              </a:rPr>
              <a:t> </a:t>
            </a:r>
            <a:r>
              <a:rPr dirty="0" sz="866">
                <a:latin typeface="Arial"/>
                <a:cs typeface="Arial"/>
              </a:rPr>
              <a:t>exercises</a:t>
            </a:r>
            <a:r>
              <a:rPr dirty="0" sz="866" spc="90">
                <a:latin typeface="Arial"/>
                <a:cs typeface="Arial"/>
              </a:rPr>
              <a:t> </a:t>
            </a:r>
            <a:r>
              <a:rPr dirty="0" sz="866" spc="-10">
                <a:latin typeface="Arial"/>
                <a:cs typeface="Arial"/>
              </a:rPr>
              <a:t>reflect</a:t>
            </a:r>
            <a:r>
              <a:rPr dirty="0" sz="866" spc="500">
                <a:latin typeface="Arial"/>
                <a:cs typeface="Arial"/>
              </a:rPr>
              <a:t> </a:t>
            </a:r>
            <a:r>
              <a:rPr dirty="0" sz="866" spc="10">
                <a:latin typeface="Arial"/>
                <a:cs typeface="Arial"/>
              </a:rPr>
              <a:t>curren</a:t>
            </a:r>
            <a:r>
              <a:rPr dirty="0" sz="866" spc="-105">
                <a:latin typeface="Arial"/>
                <a:cs typeface="Arial"/>
              </a:rPr>
              <a:t> </a:t>
            </a:r>
            <a:r>
              <a:rPr dirty="0" sz="866" spc="10">
                <a:latin typeface="Arial"/>
                <a:cs typeface="Arial"/>
              </a:rPr>
              <a:t>t</a:t>
            </a:r>
            <a:r>
              <a:rPr dirty="0" sz="866" spc="30">
                <a:latin typeface="Arial"/>
                <a:cs typeface="Arial"/>
              </a:rPr>
              <a:t> </a:t>
            </a:r>
            <a:r>
              <a:rPr dirty="0" sz="866" spc="10">
                <a:latin typeface="Arial"/>
                <a:cs typeface="Arial"/>
              </a:rPr>
              <a:t>best</a:t>
            </a:r>
            <a:r>
              <a:rPr dirty="0" sz="866" spc="30">
                <a:latin typeface="Arial"/>
                <a:cs typeface="Arial"/>
              </a:rPr>
              <a:t> </a:t>
            </a:r>
            <a:r>
              <a:rPr dirty="0" sz="866" spc="10">
                <a:latin typeface="Arial"/>
                <a:cs typeface="Arial"/>
              </a:rPr>
              <a:t>pr</a:t>
            </a:r>
            <a:r>
              <a:rPr dirty="0" sz="866" spc="-105">
                <a:latin typeface="Arial"/>
                <a:cs typeface="Arial"/>
              </a:rPr>
              <a:t> </a:t>
            </a:r>
            <a:r>
              <a:rPr dirty="0" sz="866" spc="10">
                <a:latin typeface="Arial"/>
                <a:cs typeface="Arial"/>
              </a:rPr>
              <a:t>actice</a:t>
            </a:r>
            <a:r>
              <a:rPr dirty="0" sz="866" spc="70">
                <a:latin typeface="Arial"/>
                <a:cs typeface="Arial"/>
              </a:rPr>
              <a:t> </a:t>
            </a:r>
            <a:r>
              <a:rPr dirty="0" sz="866" spc="-25">
                <a:latin typeface="Arial"/>
                <a:cs typeface="Arial"/>
              </a:rPr>
              <a:t>and</a:t>
            </a:r>
            <a:r>
              <a:rPr dirty="0" sz="866" spc="500">
                <a:latin typeface="Arial"/>
                <a:cs typeface="Arial"/>
              </a:rPr>
              <a:t> </a:t>
            </a:r>
            <a:r>
              <a:rPr dirty="0" sz="866">
                <a:latin typeface="Arial"/>
                <a:cs typeface="Arial"/>
              </a:rPr>
              <a:t>hazard</a:t>
            </a:r>
            <a:r>
              <a:rPr dirty="0" sz="866" spc="114">
                <a:latin typeface="Arial"/>
                <a:cs typeface="Arial"/>
              </a:rPr>
              <a:t> </a:t>
            </a:r>
            <a:r>
              <a:rPr dirty="0" sz="866">
                <a:latin typeface="Arial"/>
                <a:cs typeface="Arial"/>
              </a:rPr>
              <a:t>lan</a:t>
            </a:r>
            <a:r>
              <a:rPr dirty="0" sz="866" spc="-90">
                <a:latin typeface="Arial"/>
                <a:cs typeface="Arial"/>
              </a:rPr>
              <a:t> </a:t>
            </a:r>
            <a:r>
              <a:rPr dirty="0" sz="866" spc="-10">
                <a:latin typeface="Arial"/>
                <a:cs typeface="Arial"/>
              </a:rPr>
              <a:t>dscape</a:t>
            </a:r>
            <a:endParaRPr sz="866">
              <a:latin typeface="Arial"/>
              <a:cs typeface="Arial"/>
            </a:endParaRPr>
          </a:p>
        </p:txBody>
      </p:sp>
      <p:sp>
        <p:nvSpPr>
          <p:cNvPr id="12" name="object 12" descr=""/>
          <p:cNvSpPr txBox="1"/>
          <p:nvPr/>
        </p:nvSpPr>
        <p:spPr>
          <a:xfrm>
            <a:off x="4285488" y="4541096"/>
            <a:ext cx="1340273" cy="744220"/>
          </a:xfrm>
          <a:prstGeom prst="rect">
            <a:avLst/>
          </a:prstGeom>
        </p:spPr>
        <p:txBody>
          <a:bodyPr wrap="square" lIns="0" tIns="15875" rIns="0" bIns="0" rtlCol="0" vert="horz">
            <a:spAutoFit/>
          </a:bodyPr>
          <a:lstStyle/>
          <a:p>
            <a:pPr marL="183515" indent="-170815">
              <a:lnSpc>
                <a:spcPct val="100000"/>
              </a:lnSpc>
              <a:spcBef>
                <a:spcPts val="125"/>
              </a:spcBef>
              <a:buChar char="•"/>
              <a:tabLst>
                <a:tab pos="183515" algn="l"/>
              </a:tabLst>
            </a:pPr>
            <a:r>
              <a:rPr dirty="0" sz="866" spc="-20">
                <a:latin typeface="Arial"/>
                <a:cs typeface="Arial"/>
              </a:rPr>
              <a:t>AARs</a:t>
            </a:r>
            <a:endParaRPr sz="866">
              <a:latin typeface="Arial"/>
              <a:cs typeface="Arial"/>
            </a:endParaRPr>
          </a:p>
          <a:p>
            <a:pPr marL="183515" indent="-170815">
              <a:lnSpc>
                <a:spcPct val="100000"/>
              </a:lnSpc>
              <a:spcBef>
                <a:spcPts val="50"/>
              </a:spcBef>
              <a:buChar char="•"/>
              <a:tabLst>
                <a:tab pos="183515" algn="l"/>
              </a:tabLst>
            </a:pPr>
            <a:r>
              <a:rPr dirty="0" sz="866">
                <a:latin typeface="Arial"/>
                <a:cs typeface="Arial"/>
              </a:rPr>
              <a:t>Plan</a:t>
            </a:r>
            <a:r>
              <a:rPr dirty="0" sz="866" spc="65">
                <a:latin typeface="Arial"/>
                <a:cs typeface="Arial"/>
              </a:rPr>
              <a:t> </a:t>
            </a:r>
            <a:r>
              <a:rPr dirty="0" sz="866" spc="-10">
                <a:latin typeface="Arial"/>
                <a:cs typeface="Arial"/>
              </a:rPr>
              <a:t>Writing</a:t>
            </a:r>
            <a:endParaRPr sz="866">
              <a:latin typeface="Arial"/>
              <a:cs typeface="Arial"/>
            </a:endParaRPr>
          </a:p>
          <a:p>
            <a:pPr marL="183515" indent="-170815">
              <a:lnSpc>
                <a:spcPct val="100000"/>
              </a:lnSpc>
              <a:spcBef>
                <a:spcPts val="45"/>
              </a:spcBef>
              <a:buChar char="•"/>
              <a:tabLst>
                <a:tab pos="183515" algn="l"/>
              </a:tabLst>
            </a:pPr>
            <a:r>
              <a:rPr dirty="0" sz="866">
                <a:latin typeface="Arial"/>
                <a:cs typeface="Arial"/>
              </a:rPr>
              <a:t>Training</a:t>
            </a:r>
            <a:r>
              <a:rPr dirty="0" sz="866" spc="105">
                <a:latin typeface="Arial"/>
                <a:cs typeface="Arial"/>
              </a:rPr>
              <a:t> </a:t>
            </a:r>
            <a:r>
              <a:rPr dirty="0" sz="866">
                <a:latin typeface="Arial"/>
                <a:cs typeface="Arial"/>
              </a:rPr>
              <a:t>an</a:t>
            </a:r>
            <a:r>
              <a:rPr dirty="0" sz="866" spc="-80">
                <a:latin typeface="Arial"/>
                <a:cs typeface="Arial"/>
              </a:rPr>
              <a:t> </a:t>
            </a:r>
            <a:r>
              <a:rPr dirty="0" sz="866" spc="-50">
                <a:latin typeface="Arial"/>
                <a:cs typeface="Arial"/>
              </a:rPr>
              <a:t>d</a:t>
            </a:r>
            <a:endParaRPr sz="866">
              <a:latin typeface="Arial"/>
              <a:cs typeface="Arial"/>
            </a:endParaRPr>
          </a:p>
          <a:p>
            <a:pPr marL="183515">
              <a:lnSpc>
                <a:spcPct val="100000"/>
              </a:lnSpc>
              <a:spcBef>
                <a:spcPts val="120"/>
              </a:spcBef>
            </a:pPr>
            <a:r>
              <a:rPr dirty="0" sz="866" spc="-10">
                <a:latin typeface="Arial"/>
                <a:cs typeface="Arial"/>
              </a:rPr>
              <a:t>Exercises</a:t>
            </a:r>
            <a:endParaRPr sz="866">
              <a:latin typeface="Arial"/>
              <a:cs typeface="Arial"/>
            </a:endParaRPr>
          </a:p>
          <a:p>
            <a:pPr marL="183515" indent="-170815">
              <a:lnSpc>
                <a:spcPct val="100000"/>
              </a:lnSpc>
              <a:spcBef>
                <a:spcPts val="50"/>
              </a:spcBef>
              <a:buChar char="•"/>
              <a:tabLst>
                <a:tab pos="183515" algn="l"/>
              </a:tabLst>
            </a:pPr>
            <a:r>
              <a:rPr dirty="0" sz="866">
                <a:latin typeface="Arial"/>
                <a:cs typeface="Arial"/>
              </a:rPr>
              <a:t>Supply</a:t>
            </a:r>
            <a:r>
              <a:rPr dirty="0" sz="866" spc="110">
                <a:latin typeface="Arial"/>
                <a:cs typeface="Arial"/>
              </a:rPr>
              <a:t> </a:t>
            </a:r>
            <a:r>
              <a:rPr dirty="0" sz="866">
                <a:latin typeface="Arial"/>
                <a:cs typeface="Arial"/>
              </a:rPr>
              <a:t>Pro</a:t>
            </a:r>
            <a:r>
              <a:rPr dirty="0" sz="866" spc="-60">
                <a:latin typeface="Arial"/>
                <a:cs typeface="Arial"/>
              </a:rPr>
              <a:t> </a:t>
            </a:r>
            <a:r>
              <a:rPr dirty="0" sz="866" spc="-10">
                <a:latin typeface="Arial"/>
                <a:cs typeface="Arial"/>
              </a:rPr>
              <a:t>curement</a:t>
            </a:r>
            <a:endParaRPr sz="866">
              <a:latin typeface="Arial"/>
              <a:cs typeface="Arial"/>
            </a:endParaRPr>
          </a:p>
        </p:txBody>
      </p:sp>
      <p:sp>
        <p:nvSpPr>
          <p:cNvPr id="13" name="object 13"/>
          <p:cNvSpPr txBox="1">
            <a:spLocks noGrp="1"/>
          </p:cNvSpPr>
          <p:nvPr>
            <p:ph type="title"/>
          </p:nvPr>
        </p:nvSpPr>
        <p:spPr>
          <a:xfrm>
            <a:off x="1055369" y="922442"/>
            <a:ext cx="5492326" cy="400473"/>
          </a:xfrm>
          <a:prstGeom prst="rect"/>
        </p:spPr>
        <p:txBody>
          <a:bodyPr wrap="square" lIns="0" tIns="12700" rIns="0" bIns="0" rtlCol="0" vert="horz">
            <a:spAutoFit/>
          </a:bodyPr>
          <a:lstStyle/>
          <a:p>
            <a:pPr marL="12700">
              <a:lnSpc>
                <a:spcPct val="100000"/>
              </a:lnSpc>
              <a:spcBef>
                <a:spcPts val="100"/>
              </a:spcBef>
            </a:pPr>
            <a:r>
              <a:rPr dirty="0" sz="2400"/>
              <a:t>Strategy</a:t>
            </a:r>
            <a:r>
              <a:rPr dirty="0" sz="2400" spc="10"/>
              <a:t> </a:t>
            </a:r>
            <a:r>
              <a:rPr dirty="0" sz="2400" spc="-50"/>
              <a:t>and</a:t>
            </a:r>
            <a:r>
              <a:rPr dirty="0" sz="2400" spc="-20"/>
              <a:t> </a:t>
            </a:r>
            <a:r>
              <a:rPr dirty="0" sz="2400" spc="-30"/>
              <a:t>Data</a:t>
            </a:r>
            <a:r>
              <a:rPr dirty="0" sz="2400" spc="-35"/>
              <a:t> </a:t>
            </a:r>
            <a:r>
              <a:rPr dirty="0" sz="2400"/>
              <a:t>Flow</a:t>
            </a:r>
            <a:r>
              <a:rPr dirty="0" sz="2400" spc="20"/>
              <a:t> </a:t>
            </a:r>
            <a:r>
              <a:rPr dirty="0" sz="2400" spc="50"/>
              <a:t>within</a:t>
            </a:r>
            <a:r>
              <a:rPr dirty="0" sz="2400" spc="-10"/>
              <a:t> EM+ER</a:t>
            </a:r>
            <a:endParaRPr sz="24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p:nvPr/>
        </p:nvSpPr>
        <p:spPr>
          <a:xfrm>
            <a:off x="11703134" y="5861049"/>
            <a:ext cx="0" cy="292946"/>
          </a:xfrm>
          <a:custGeom>
            <a:avLst/>
            <a:gdLst/>
            <a:ahLst/>
            <a:cxnLst/>
            <a:rect l="l" t="t" r="r" b="b"/>
            <a:pathLst>
              <a:path w="0" h="219710">
                <a:moveTo>
                  <a:pt x="0" y="0"/>
                </a:moveTo>
                <a:lnTo>
                  <a:pt x="0" y="219303"/>
                </a:lnTo>
              </a:path>
            </a:pathLst>
          </a:custGeom>
          <a:ln w="9525">
            <a:solidFill>
              <a:srgbClr val="1F252C"/>
            </a:solidFill>
          </a:ln>
        </p:spPr>
        <p:txBody>
          <a:bodyPr wrap="square" lIns="0" tIns="0" rIns="0" bIns="0" rtlCol="0"/>
          <a:lstStyle/>
          <a:p/>
        </p:txBody>
      </p:sp>
      <p:pic>
        <p:nvPicPr>
          <p:cNvPr id="3" name="object 3" descr=""/>
          <p:cNvPicPr/>
          <p:nvPr/>
        </p:nvPicPr>
        <p:blipFill>
          <a:blip r:embed="R8095a31f6f844e0c" cstate="print"/>
          <a:stretch>
            <a:fillRect/>
          </a:stretch>
        </p:blipFill>
        <p:spPr>
          <a:xfrm>
            <a:off x="1613062" y="1847234"/>
            <a:ext cx="8714284" cy="2832345"/>
          </a:xfrm>
          <a:prstGeom prst="rect">
            <a:avLst/>
          </a:prstGeom>
        </p:spPr>
      </p:pic>
      <p:sp>
        <p:nvSpPr>
          <p:cNvPr id="4" name="object 4"/>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a:t>Basic</a:t>
            </a:r>
            <a:r>
              <a:rPr dirty="0" sz="4000" spc="-70"/>
              <a:t> </a:t>
            </a:r>
            <a:r>
              <a:rPr dirty="0" sz="4000" spc="55"/>
              <a:t>Process</a:t>
            </a:r>
            <a:endParaRPr sz="4000"/>
          </a:p>
        </p:txBody>
      </p:sp>
      <p:sp>
        <p:nvSpPr>
          <p:cNvPr id="5" name="object 5"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pic>
        <p:nvPicPr>
          <p:cNvPr id="6" name="object 6" descr=""/>
          <p:cNvPicPr/>
          <p:nvPr/>
        </p:nvPicPr>
        <p:blipFill>
          <a:blip r:embed="R922f9e7279a841a6" cstate="print"/>
          <a:stretch>
            <a:fillRect/>
          </a:stretch>
        </p:blipFill>
        <p:spPr>
          <a:xfrm>
            <a:off x="150957" y="6266301"/>
            <a:ext cx="1056982" cy="446793"/>
          </a:xfrm>
          <a:prstGeom prst="rect">
            <a:avLst/>
          </a:prstGeom>
        </p:spPr>
      </p:pic>
      <p:sp>
        <p:nvSpPr>
          <p:cNvPr id="7" name="object 7" descr=""/>
          <p:cNvSpPr txBox="1">
            <a:spLocks noGrp="1"/>
          </p:cNvSpPr>
          <p:nvPr>
            <p:ph type="sldNum" idx="7" sz="quarter"/>
          </p:nvPr>
        </p:nvSpPr>
        <p:spPr>
          <a:prstGeom prst="rect"/>
        </p:spPr>
        <p:txBody>
          <a:bodyPr wrap="square" lIns="0" tIns="14604" rIns="0" bIns="0" rtlCol="0" vert="horz">
            <a:spAutoFit/>
          </a:bodyPr>
          <a:lstStyle/>
          <a:p>
            <a:pPr marL="36195">
              <a:lnSpc>
                <a:spcPct val="100000"/>
              </a:lnSpc>
              <a:spcBef>
                <a:spcPts val="114"/>
              </a:spcBef>
            </a:pPr>
            <a:r>
              <a:rPr dirty="0" spc="85"/>
              <a:t>20</a:t>
            </a:r>
          </a:p>
        </p:txBody>
      </p:sp>
      <p:sp>
        <p:nvSpPr>
          <p:cNvPr id="8" name="object 8"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
          <p:cNvGrpSpPr/>
          <p:nvPr/>
        </p:nvGrpSpPr>
        <p:grpSpPr>
          <a:xfrm>
            <a:off x="1613062" y="1847234"/>
            <a:ext cx="8714740" cy="4551680"/>
            <a:chOff x="1613062" y="1847234"/>
            <a:chExt cx="8714740" cy="4551680"/>
          </a:xfrm>
        </p:grpSpPr>
        <p:pic>
          <p:nvPicPr>
            <p:cNvPr id="3" name="object 3" descr=""/>
            <p:cNvPicPr/>
            <p:nvPr/>
          </p:nvPicPr>
          <p:blipFill>
            <a:blip r:embed="R789061123b9d438f" cstate="print"/>
            <a:stretch>
              <a:fillRect/>
            </a:stretch>
          </p:blipFill>
          <p:spPr>
            <a:xfrm>
              <a:off x="1613062" y="1847234"/>
              <a:ext cx="8714284" cy="2832345"/>
            </a:xfrm>
            <a:prstGeom prst="rect">
              <a:avLst/>
            </a:prstGeom>
          </p:spPr>
        </p:pic>
        <p:sp>
          <p:nvSpPr>
            <p:cNvPr id="4" name="object 4" descr=""/>
            <p:cNvSpPr/>
            <p:nvPr/>
          </p:nvSpPr>
          <p:spPr>
            <a:xfrm>
              <a:off x="4527634" y="4299033"/>
              <a:ext cx="3035300" cy="2099733"/>
            </a:xfrm>
            <a:custGeom>
              <a:avLst/>
              <a:gdLst/>
              <a:ahLst/>
              <a:cxnLst/>
              <a:rect l="l" t="t" r="r" b="b"/>
              <a:pathLst>
                <a:path w="2276475" h="1574800">
                  <a:moveTo>
                    <a:pt x="0" y="0"/>
                  </a:moveTo>
                  <a:lnTo>
                    <a:pt x="0" y="1574723"/>
                  </a:lnTo>
                </a:path>
                <a:path w="2276475" h="1574800">
                  <a:moveTo>
                    <a:pt x="2276475" y="0"/>
                  </a:moveTo>
                  <a:lnTo>
                    <a:pt x="2276475" y="1574723"/>
                  </a:lnTo>
                </a:path>
              </a:pathLst>
            </a:custGeom>
            <a:ln w="9525">
              <a:solidFill>
                <a:srgbClr val="1F252C"/>
              </a:solidFill>
            </a:ln>
          </p:spPr>
          <p:txBody>
            <a:bodyPr wrap="square" lIns="0" tIns="0" rIns="0" bIns="0" rtlCol="0"/>
            <a:lstStyle/>
            <a:p/>
          </p:txBody>
        </p:sp>
      </p:grpSp>
      <p:sp>
        <p:nvSpPr>
          <p:cNvPr id="5" name="object 5"/>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a:t>Basic</a:t>
            </a:r>
            <a:r>
              <a:rPr dirty="0" sz="4000" spc="-70"/>
              <a:t> </a:t>
            </a:r>
            <a:r>
              <a:rPr dirty="0" sz="4000" spc="55"/>
              <a:t>Process</a:t>
            </a:r>
            <a:endParaRPr sz="4000"/>
          </a:p>
        </p:txBody>
      </p:sp>
      <p:sp>
        <p:nvSpPr>
          <p:cNvPr id="6" name="object 6" descr=""/>
          <p:cNvSpPr txBox="1"/>
          <p:nvPr/>
        </p:nvSpPr>
        <p:spPr>
          <a:xfrm>
            <a:off x="2446866" y="5033856"/>
            <a:ext cx="1524000" cy="520700"/>
          </a:xfrm>
          <a:prstGeom prst="rect">
            <a:avLst/>
          </a:prstGeom>
        </p:spPr>
        <p:txBody>
          <a:bodyPr wrap="square" lIns="0" tIns="19685" rIns="0" bIns="0" rtlCol="0" vert="horz">
            <a:spAutoFit/>
          </a:bodyPr>
          <a:lstStyle/>
          <a:p>
            <a:pPr marL="133350" marR="5080" indent="-120650">
              <a:lnSpc>
                <a:spcPts val="1430"/>
              </a:lnSpc>
              <a:spcBef>
                <a:spcPts val="155"/>
              </a:spcBef>
            </a:pPr>
            <a:r>
              <a:rPr dirty="0" sz="1600" spc="-35">
                <a:solidFill>
                  <a:srgbClr val="1F252C"/>
                </a:solidFill>
                <a:latin typeface="Lucida Sans"/>
                <a:cs typeface="Lucida Sans"/>
              </a:rPr>
              <a:t>Identification</a:t>
            </a:r>
            <a:r>
              <a:rPr dirty="0" sz="1600" spc="20">
                <a:solidFill>
                  <a:srgbClr val="1F252C"/>
                </a:solidFill>
                <a:latin typeface="Lucida Sans"/>
                <a:cs typeface="Lucida Sans"/>
              </a:rPr>
              <a:t> </a:t>
            </a:r>
            <a:r>
              <a:rPr dirty="0" sz="1600" spc="-25">
                <a:solidFill>
                  <a:srgbClr val="1F252C"/>
                </a:solidFill>
                <a:latin typeface="Lucida Sans"/>
                <a:cs typeface="Lucida Sans"/>
              </a:rPr>
              <a:t>of Key</a:t>
            </a:r>
            <a:r>
              <a:rPr dirty="0" sz="1600" spc="-75">
                <a:solidFill>
                  <a:srgbClr val="1F252C"/>
                </a:solidFill>
                <a:latin typeface="Lucida Sans"/>
                <a:cs typeface="Lucida Sans"/>
              </a:rPr>
              <a:t> </a:t>
            </a:r>
            <a:r>
              <a:rPr dirty="0" sz="1600" spc="-10">
                <a:solidFill>
                  <a:srgbClr val="1F252C"/>
                </a:solidFill>
                <a:latin typeface="Lucida Sans"/>
                <a:cs typeface="Lucida Sans"/>
              </a:rPr>
              <a:t>Hazards</a:t>
            </a:r>
            <a:endParaRPr sz="1600">
              <a:latin typeface="Lucida Sans"/>
              <a:cs typeface="Lucida Sans"/>
            </a:endParaRPr>
          </a:p>
        </p:txBody>
      </p:sp>
      <p:sp>
        <p:nvSpPr>
          <p:cNvPr id="7" name="object 7" descr=""/>
          <p:cNvSpPr txBox="1"/>
          <p:nvPr/>
        </p:nvSpPr>
        <p:spPr>
          <a:xfrm>
            <a:off x="5071533" y="5033856"/>
            <a:ext cx="2063326" cy="520700"/>
          </a:xfrm>
          <a:prstGeom prst="rect">
            <a:avLst/>
          </a:prstGeom>
        </p:spPr>
        <p:txBody>
          <a:bodyPr wrap="square" lIns="0" tIns="19685" rIns="0" bIns="0" rtlCol="0" vert="horz">
            <a:spAutoFit/>
          </a:bodyPr>
          <a:lstStyle/>
          <a:p>
            <a:pPr marL="12700" marR="5080" indent="45085">
              <a:lnSpc>
                <a:spcPts val="1430"/>
              </a:lnSpc>
              <a:spcBef>
                <a:spcPts val="155"/>
              </a:spcBef>
            </a:pPr>
            <a:r>
              <a:rPr dirty="0" sz="1600" spc="-45">
                <a:solidFill>
                  <a:srgbClr val="1F252C"/>
                </a:solidFill>
                <a:latin typeface="Lucida Sans"/>
                <a:cs typeface="Lucida Sans"/>
              </a:rPr>
              <a:t>Analysis</a:t>
            </a:r>
            <a:r>
              <a:rPr dirty="0" sz="1600" spc="-114">
                <a:solidFill>
                  <a:srgbClr val="1F252C"/>
                </a:solidFill>
                <a:latin typeface="Lucida Sans"/>
                <a:cs typeface="Lucida Sans"/>
              </a:rPr>
              <a:t> </a:t>
            </a:r>
            <a:r>
              <a:rPr dirty="0" sz="1600">
                <a:solidFill>
                  <a:srgbClr val="1F252C"/>
                </a:solidFill>
                <a:latin typeface="Lucida Sans"/>
                <a:cs typeface="Lucida Sans"/>
              </a:rPr>
              <a:t>of</a:t>
            </a:r>
            <a:r>
              <a:rPr dirty="0" sz="1600" spc="-15">
                <a:solidFill>
                  <a:srgbClr val="1F252C"/>
                </a:solidFill>
                <a:latin typeface="Lucida Sans"/>
                <a:cs typeface="Lucida Sans"/>
              </a:rPr>
              <a:t> </a:t>
            </a:r>
            <a:r>
              <a:rPr dirty="0" sz="1600" spc="-10">
                <a:solidFill>
                  <a:srgbClr val="1F252C"/>
                </a:solidFill>
                <a:latin typeface="Lucida Sans"/>
                <a:cs typeface="Lucida Sans"/>
              </a:rPr>
              <a:t>Potential </a:t>
            </a:r>
            <a:r>
              <a:rPr dirty="0" sz="1600" spc="-30">
                <a:solidFill>
                  <a:srgbClr val="1F252C"/>
                </a:solidFill>
                <a:latin typeface="Lucida Sans"/>
                <a:cs typeface="Lucida Sans"/>
              </a:rPr>
              <a:t>Impacts</a:t>
            </a:r>
            <a:r>
              <a:rPr dirty="0" sz="1600" spc="-65">
                <a:solidFill>
                  <a:srgbClr val="1F252C"/>
                </a:solidFill>
                <a:latin typeface="Lucida Sans"/>
                <a:cs typeface="Lucida Sans"/>
              </a:rPr>
              <a:t> </a:t>
            </a:r>
            <a:r>
              <a:rPr dirty="0" sz="1600">
                <a:solidFill>
                  <a:srgbClr val="1F252C"/>
                </a:solidFill>
                <a:latin typeface="Lucida Sans"/>
                <a:cs typeface="Lucida Sans"/>
              </a:rPr>
              <a:t>to</a:t>
            </a:r>
            <a:r>
              <a:rPr dirty="0" sz="1600" spc="-75">
                <a:solidFill>
                  <a:srgbClr val="1F252C"/>
                </a:solidFill>
                <a:latin typeface="Lucida Sans"/>
                <a:cs typeface="Lucida Sans"/>
              </a:rPr>
              <a:t> </a:t>
            </a:r>
            <a:r>
              <a:rPr dirty="0" sz="1600" spc="-10">
                <a:solidFill>
                  <a:srgbClr val="1F252C"/>
                </a:solidFill>
                <a:latin typeface="Lucida Sans"/>
                <a:cs typeface="Lucida Sans"/>
              </a:rPr>
              <a:t>Enterprise</a:t>
            </a:r>
            <a:endParaRPr sz="1600">
              <a:latin typeface="Lucida Sans"/>
              <a:cs typeface="Lucida Sans"/>
            </a:endParaRPr>
          </a:p>
        </p:txBody>
      </p:sp>
      <p:sp>
        <p:nvSpPr>
          <p:cNvPr id="8" name="object 8" descr=""/>
          <p:cNvSpPr txBox="1"/>
          <p:nvPr/>
        </p:nvSpPr>
        <p:spPr>
          <a:xfrm>
            <a:off x="7829634" y="4995333"/>
            <a:ext cx="2810086" cy="762000"/>
          </a:xfrm>
          <a:prstGeom prst="rect">
            <a:avLst/>
          </a:prstGeom>
        </p:spPr>
        <p:txBody>
          <a:bodyPr wrap="square" lIns="0" tIns="19685" rIns="0" bIns="0" rtlCol="0" vert="horz">
            <a:spAutoFit/>
          </a:bodyPr>
          <a:lstStyle/>
          <a:p>
            <a:pPr algn="ctr" marL="12700" marR="5080" indent="-1905">
              <a:lnSpc>
                <a:spcPts val="1430"/>
              </a:lnSpc>
              <a:spcBef>
                <a:spcPts val="155"/>
              </a:spcBef>
            </a:pPr>
            <a:r>
              <a:rPr dirty="0" sz="1600" spc="-35">
                <a:solidFill>
                  <a:srgbClr val="1F252C"/>
                </a:solidFill>
                <a:latin typeface="Lucida Sans"/>
                <a:cs typeface="Lucida Sans"/>
              </a:rPr>
              <a:t>Prioritization</a:t>
            </a:r>
            <a:r>
              <a:rPr dirty="0" sz="1600" spc="-40">
                <a:solidFill>
                  <a:srgbClr val="1F252C"/>
                </a:solidFill>
                <a:latin typeface="Lucida Sans"/>
                <a:cs typeface="Lucida Sans"/>
              </a:rPr>
              <a:t> </a:t>
            </a:r>
            <a:r>
              <a:rPr dirty="0" sz="1600" spc="-50">
                <a:solidFill>
                  <a:srgbClr val="1F252C"/>
                </a:solidFill>
                <a:latin typeface="Lucida Sans"/>
                <a:cs typeface="Lucida Sans"/>
              </a:rPr>
              <a:t>of</a:t>
            </a:r>
            <a:r>
              <a:rPr dirty="0" sz="1600" spc="-10">
                <a:solidFill>
                  <a:srgbClr val="1F252C"/>
                </a:solidFill>
                <a:latin typeface="Lucida Sans"/>
                <a:cs typeface="Lucida Sans"/>
              </a:rPr>
              <a:t> </a:t>
            </a:r>
            <a:r>
              <a:rPr dirty="0" sz="1600" spc="-35">
                <a:solidFill>
                  <a:srgbClr val="1F252C"/>
                </a:solidFill>
                <a:latin typeface="Lucida Sans"/>
                <a:cs typeface="Lucida Sans"/>
              </a:rPr>
              <a:t>Hazards</a:t>
            </a:r>
            <a:r>
              <a:rPr dirty="0" sz="1600" spc="-20">
                <a:solidFill>
                  <a:srgbClr val="1F252C"/>
                </a:solidFill>
                <a:latin typeface="Lucida Sans"/>
                <a:cs typeface="Lucida Sans"/>
              </a:rPr>
              <a:t> </a:t>
            </a:r>
            <a:r>
              <a:rPr dirty="0" sz="1600" spc="-25">
                <a:solidFill>
                  <a:srgbClr val="1F252C"/>
                </a:solidFill>
                <a:latin typeface="Lucida Sans"/>
                <a:cs typeface="Lucida Sans"/>
              </a:rPr>
              <a:t>for </a:t>
            </a:r>
            <a:r>
              <a:rPr dirty="0" sz="1600" spc="-35">
                <a:solidFill>
                  <a:srgbClr val="1F252C"/>
                </a:solidFill>
                <a:latin typeface="Lucida Sans"/>
                <a:cs typeface="Lucida Sans"/>
              </a:rPr>
              <a:t>Strategic</a:t>
            </a:r>
            <a:r>
              <a:rPr dirty="0" sz="1600">
                <a:solidFill>
                  <a:srgbClr val="1F252C"/>
                </a:solidFill>
                <a:latin typeface="Lucida Sans"/>
                <a:cs typeface="Lucida Sans"/>
              </a:rPr>
              <a:t> </a:t>
            </a:r>
            <a:r>
              <a:rPr dirty="0" sz="1600" spc="-40">
                <a:solidFill>
                  <a:srgbClr val="1F252C"/>
                </a:solidFill>
                <a:latin typeface="Lucida Sans"/>
                <a:cs typeface="Lucida Sans"/>
              </a:rPr>
              <a:t>Planning,</a:t>
            </a:r>
            <a:r>
              <a:rPr dirty="0" sz="1600" spc="-30">
                <a:solidFill>
                  <a:srgbClr val="1F252C"/>
                </a:solidFill>
                <a:latin typeface="Lucida Sans"/>
                <a:cs typeface="Lucida Sans"/>
              </a:rPr>
              <a:t> </a:t>
            </a:r>
            <a:r>
              <a:rPr dirty="0" sz="1600" spc="-10">
                <a:solidFill>
                  <a:srgbClr val="1F252C"/>
                </a:solidFill>
                <a:latin typeface="Lucida Sans"/>
                <a:cs typeface="Lucida Sans"/>
              </a:rPr>
              <a:t>Programs, </a:t>
            </a:r>
            <a:r>
              <a:rPr dirty="0" sz="1600" spc="-45">
                <a:solidFill>
                  <a:srgbClr val="1F252C"/>
                </a:solidFill>
                <a:latin typeface="Lucida Sans"/>
                <a:cs typeface="Lucida Sans"/>
              </a:rPr>
              <a:t>Trainings</a:t>
            </a:r>
            <a:r>
              <a:rPr dirty="0" sz="1600" spc="-50">
                <a:solidFill>
                  <a:srgbClr val="1F252C"/>
                </a:solidFill>
                <a:latin typeface="Lucida Sans"/>
                <a:cs typeface="Lucida Sans"/>
              </a:rPr>
              <a:t> </a:t>
            </a:r>
            <a:r>
              <a:rPr dirty="0" sz="1600" spc="-30">
                <a:solidFill>
                  <a:srgbClr val="1F252C"/>
                </a:solidFill>
                <a:latin typeface="Lucida Sans"/>
                <a:cs typeface="Lucida Sans"/>
              </a:rPr>
              <a:t>and</a:t>
            </a:r>
            <a:r>
              <a:rPr dirty="0" sz="1600" spc="-60">
                <a:solidFill>
                  <a:srgbClr val="1F252C"/>
                </a:solidFill>
                <a:latin typeface="Lucida Sans"/>
                <a:cs typeface="Lucida Sans"/>
              </a:rPr>
              <a:t> </a:t>
            </a:r>
            <a:r>
              <a:rPr dirty="0" sz="1600" spc="-10">
                <a:solidFill>
                  <a:srgbClr val="1F252C"/>
                </a:solidFill>
                <a:latin typeface="Lucida Sans"/>
                <a:cs typeface="Lucida Sans"/>
              </a:rPr>
              <a:t>Exercises</a:t>
            </a:r>
            <a:endParaRPr sz="1600">
              <a:latin typeface="Lucida Sans"/>
              <a:cs typeface="Lucida Sans"/>
            </a:endParaRPr>
          </a:p>
        </p:txBody>
      </p:sp>
      <p:sp>
        <p:nvSpPr>
          <p:cNvPr id="9" name="object 9"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pic>
        <p:nvPicPr>
          <p:cNvPr id="10" name="object 10" descr=""/>
          <p:cNvPicPr/>
          <p:nvPr/>
        </p:nvPicPr>
        <p:blipFill>
          <a:blip r:embed="R73d2888190284e1a" cstate="print"/>
          <a:stretch>
            <a:fillRect/>
          </a:stretch>
        </p:blipFill>
        <p:spPr>
          <a:xfrm>
            <a:off x="150957" y="6266301"/>
            <a:ext cx="1056982" cy="446793"/>
          </a:xfrm>
          <a:prstGeom prst="rect">
            <a:avLst/>
          </a:prstGeom>
        </p:spPr>
      </p:pic>
      <p:sp>
        <p:nvSpPr>
          <p:cNvPr id="11" name="object 11" descr=""/>
          <p:cNvSpPr txBox="1">
            <a:spLocks noGrp="1"/>
          </p:cNvSpPr>
          <p:nvPr>
            <p:ph type="sldNum" idx="7" sz="quarter"/>
          </p:nvPr>
        </p:nvSpPr>
        <p:spPr>
          <a:prstGeom prst="rect"/>
        </p:spPr>
        <p:txBody>
          <a:bodyPr wrap="square" lIns="0" tIns="14604" rIns="0" bIns="0" rtlCol="0" vert="horz">
            <a:spAutoFit/>
          </a:bodyPr>
          <a:lstStyle/>
          <a:p>
            <a:pPr marL="36195">
              <a:lnSpc>
                <a:spcPct val="100000"/>
              </a:lnSpc>
              <a:spcBef>
                <a:spcPts val="114"/>
              </a:spcBef>
            </a:pPr>
            <a:r>
              <a:rPr dirty="0" spc="85"/>
              <a:t>21</a:t>
            </a:r>
          </a:p>
        </p:txBody>
      </p:sp>
      <p:sp>
        <p:nvSpPr>
          <p:cNvPr id="12" name="object 12"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p:nvPr/>
        </p:nvSpPr>
        <p:spPr>
          <a:xfrm>
            <a:off x="11703134" y="5861049"/>
            <a:ext cx="0" cy="292946"/>
          </a:xfrm>
          <a:custGeom>
            <a:avLst/>
            <a:gdLst/>
            <a:ahLst/>
            <a:cxnLst/>
            <a:rect l="l" t="t" r="r" b="b"/>
            <a:pathLst>
              <a:path w="0" h="219710">
                <a:moveTo>
                  <a:pt x="0" y="0"/>
                </a:moveTo>
                <a:lnTo>
                  <a:pt x="0" y="219303"/>
                </a:lnTo>
              </a:path>
            </a:pathLst>
          </a:custGeom>
          <a:ln w="9525">
            <a:solidFill>
              <a:srgbClr val="1F252C"/>
            </a:solidFill>
          </a:ln>
        </p:spPr>
        <p:txBody>
          <a:bodyPr wrap="square" lIns="0" tIns="0" rIns="0" bIns="0" rtlCol="0"/>
          <a:lstStyle/>
          <a:p/>
        </p:txBody>
      </p:sp>
      <p:sp>
        <p:nvSpPr>
          <p:cNvPr id="3" name="object 3" descr=""/>
          <p:cNvSpPr txBox="1"/>
          <p:nvPr/>
        </p:nvSpPr>
        <p:spPr>
          <a:xfrm>
            <a:off x="1059602" y="4750222"/>
            <a:ext cx="3644900" cy="1255606"/>
          </a:xfrm>
          <a:prstGeom prst="rect">
            <a:avLst/>
          </a:prstGeom>
        </p:spPr>
        <p:txBody>
          <a:bodyPr wrap="square" lIns="0" tIns="13335" rIns="0" bIns="0" rtlCol="0" vert="horz">
            <a:spAutoFit/>
          </a:bodyPr>
          <a:lstStyle/>
          <a:p>
            <a:pPr marL="12700" marR="5080">
              <a:lnSpc>
                <a:spcPct val="100000"/>
              </a:lnSpc>
              <a:spcBef>
                <a:spcPts val="105"/>
              </a:spcBef>
            </a:pPr>
            <a:r>
              <a:rPr dirty="0" sz="4000" spc="35" b="1">
                <a:solidFill>
                  <a:srgbClr val="1F252C"/>
                </a:solidFill>
                <a:latin typeface="Century Gothic"/>
                <a:cs typeface="Century Gothic"/>
              </a:rPr>
              <a:t>Strategic </a:t>
            </a:r>
            <a:r>
              <a:rPr dirty="0" sz="4000" spc="-10" b="1">
                <a:solidFill>
                  <a:srgbClr val="1F252C"/>
                </a:solidFill>
                <a:latin typeface="Century Gothic"/>
                <a:cs typeface="Century Gothic"/>
              </a:rPr>
              <a:t>Improvements</a:t>
            </a:r>
            <a:endParaRPr sz="4000">
              <a:latin typeface="Century Gothic"/>
              <a:cs typeface="Century Gothic"/>
            </a:endParaRPr>
          </a:p>
        </p:txBody>
      </p:sp>
      <p:sp>
        <p:nvSpPr>
          <p:cNvPr id="4" name="object 4" descr=""/>
          <p:cNvSpPr txBox="1"/>
          <p:nvPr/>
        </p:nvSpPr>
        <p:spPr>
          <a:xfrm>
            <a:off x="1059602" y="3274905"/>
            <a:ext cx="1413933" cy="1255606"/>
          </a:xfrm>
          <a:prstGeom prst="rect">
            <a:avLst/>
          </a:prstGeom>
        </p:spPr>
        <p:txBody>
          <a:bodyPr wrap="square" lIns="0" tIns="13970" rIns="0" bIns="0" rtlCol="0" vert="horz">
            <a:spAutoFit/>
          </a:bodyPr>
          <a:lstStyle/>
          <a:p>
            <a:pPr marL="12700">
              <a:lnSpc>
                <a:spcPct val="100000"/>
              </a:lnSpc>
              <a:spcBef>
                <a:spcPts val="110"/>
              </a:spcBef>
            </a:pPr>
            <a:r>
              <a:rPr dirty="0" sz="8000" spc="655" b="1">
                <a:solidFill>
                  <a:srgbClr val="1F252C"/>
                </a:solidFill>
                <a:latin typeface="Century Gothic"/>
                <a:cs typeface="Century Gothic"/>
              </a:rPr>
              <a:t>04</a:t>
            </a:r>
            <a:endParaRPr sz="8000">
              <a:latin typeface="Century Gothic"/>
              <a:cs typeface="Century Gothic"/>
            </a:endParaRPr>
          </a:p>
        </p:txBody>
      </p:sp>
      <p:sp>
        <p:nvSpPr>
          <p:cNvPr id="5" name="object 5" descr=""/>
          <p:cNvSpPr/>
          <p:nvPr/>
        </p:nvSpPr>
        <p:spPr>
          <a:xfrm>
            <a:off x="6102434" y="3575134"/>
            <a:ext cx="0" cy="3281680"/>
          </a:xfrm>
          <a:custGeom>
            <a:avLst/>
            <a:gdLst/>
            <a:ahLst/>
            <a:cxnLst/>
            <a:rect l="l" t="t" r="r" b="b"/>
            <a:pathLst>
              <a:path w="0" h="2461260">
                <a:moveTo>
                  <a:pt x="0" y="0"/>
                </a:moveTo>
                <a:lnTo>
                  <a:pt x="0" y="2461056"/>
                </a:lnTo>
              </a:path>
            </a:pathLst>
          </a:custGeom>
          <a:ln w="9525">
            <a:solidFill>
              <a:srgbClr val="1F252C"/>
            </a:solidFill>
          </a:ln>
        </p:spPr>
        <p:txBody>
          <a:bodyPr wrap="square" lIns="0" tIns="0" rIns="0" bIns="0" rtlCol="0"/>
          <a:lstStyle/>
          <a:p/>
        </p:txBody>
      </p:sp>
      <p:sp>
        <p:nvSpPr>
          <p:cNvPr id="6" name="object 6" descr=""/>
          <p:cNvSpPr/>
          <p:nvPr/>
        </p:nvSpPr>
        <p:spPr>
          <a:xfrm>
            <a:off x="958849" y="6153149"/>
            <a:ext cx="4713393" cy="0"/>
          </a:xfrm>
          <a:custGeom>
            <a:avLst/>
            <a:gdLst/>
            <a:ahLst/>
            <a:cxnLst/>
            <a:rect l="l" t="t" r="r" b="b"/>
            <a:pathLst>
              <a:path w="3535045" h="0">
                <a:moveTo>
                  <a:pt x="0" y="0"/>
                </a:moveTo>
                <a:lnTo>
                  <a:pt x="3534854" y="0"/>
                </a:lnTo>
              </a:path>
            </a:pathLst>
          </a:custGeom>
          <a:ln w="9525">
            <a:solidFill>
              <a:srgbClr val="1F252C"/>
            </a:solidFill>
          </a:ln>
        </p:spPr>
        <p:txBody>
          <a:bodyPr wrap="square" lIns="0" tIns="0" rIns="0" bIns="0" rtlCol="0"/>
          <a:lstStyle/>
          <a:p/>
        </p:txBody>
      </p:sp>
      <p:sp>
        <p:nvSpPr>
          <p:cNvPr id="7" name="object 7" descr=""/>
          <p:cNvSpPr/>
          <p:nvPr/>
        </p:nvSpPr>
        <p:spPr>
          <a:xfrm>
            <a:off x="952500" y="4660900"/>
            <a:ext cx="4713393" cy="0"/>
          </a:xfrm>
          <a:custGeom>
            <a:avLst/>
            <a:gdLst/>
            <a:ahLst/>
            <a:cxnLst/>
            <a:rect l="l" t="t" r="r" b="b"/>
            <a:pathLst>
              <a:path w="3535045" h="0">
                <a:moveTo>
                  <a:pt x="0" y="0"/>
                </a:moveTo>
                <a:lnTo>
                  <a:pt x="3534917" y="0"/>
                </a:lnTo>
              </a:path>
            </a:pathLst>
          </a:custGeom>
          <a:ln w="19050">
            <a:solidFill>
              <a:srgbClr val="1F252C"/>
            </a:solidFill>
          </a:ln>
        </p:spPr>
        <p:txBody>
          <a:bodyPr wrap="square" lIns="0" tIns="0" rIns="0" bIns="0" rtlCol="0"/>
          <a:lstStyle/>
          <a:p/>
        </p:txBody>
      </p:sp>
      <p:pic>
        <p:nvPicPr>
          <p:cNvPr id="8" name="object 8" descr=""/>
          <p:cNvPicPr/>
          <p:nvPr/>
        </p:nvPicPr>
        <p:blipFill>
          <a:blip r:embed="R8168cbf368864bce" cstate="print"/>
          <a:stretch>
            <a:fillRect/>
          </a:stretch>
        </p:blipFill>
        <p:spPr>
          <a:xfrm>
            <a:off x="2552700" y="0"/>
            <a:ext cx="9639300" cy="3340100"/>
          </a:xfrm>
          <a:prstGeom prst="rect">
            <a:avLst/>
          </a:prstGeom>
        </p:spPr>
      </p:pic>
      <p:sp>
        <p:nvSpPr>
          <p:cNvPr id="9" name="object 9" descr=""/>
          <p:cNvSpPr txBox="1">
            <a:spLocks noGrp="1"/>
          </p:cNvSpPr>
          <p:nvPr>
            <p:ph type="sldNum" idx="7" sz="quarter"/>
          </p:nvPr>
        </p:nvSpPr>
        <p:spPr>
          <a:prstGeom prst="rect"/>
        </p:spPr>
        <p:txBody>
          <a:bodyPr wrap="square" lIns="0" tIns="14604" rIns="0" bIns="0" rtlCol="0" vert="horz">
            <a:spAutoFit/>
          </a:bodyPr>
          <a:lstStyle/>
          <a:p>
            <a:pPr marL="48895">
              <a:lnSpc>
                <a:spcPct val="100000"/>
              </a:lnSpc>
              <a:spcBef>
                <a:spcPts val="114"/>
              </a:spcBef>
            </a:pPr>
            <a:r>
              <a:rPr dirty="0" spc="-25"/>
              <a:t>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
          <p:cNvSpPr/>
          <p:nvPr/>
        </p:nvSpPr>
        <p:spPr>
          <a:xfrm>
            <a:off x="952500" y="7112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3" name="object 3" descr=""/>
          <p:cNvSpPr/>
          <p:nvPr/>
        </p:nvSpPr>
        <p:spPr>
          <a:xfrm>
            <a:off x="958849" y="6153149"/>
            <a:ext cx="10284460" cy="0"/>
          </a:xfrm>
          <a:custGeom>
            <a:avLst/>
            <a:gdLst/>
            <a:ahLst/>
            <a:cxnLst/>
            <a:rect l="l" t="t" r="r" b="b"/>
            <a:pathLst>
              <a:path w="7713345" h="0">
                <a:moveTo>
                  <a:pt x="0" y="0"/>
                </a:moveTo>
                <a:lnTo>
                  <a:pt x="7713027" y="0"/>
                </a:lnTo>
              </a:path>
            </a:pathLst>
          </a:custGeom>
          <a:ln w="9525">
            <a:solidFill>
              <a:srgbClr val="1F252C"/>
            </a:solidFill>
          </a:ln>
        </p:spPr>
        <p:txBody>
          <a:bodyPr wrap="square" lIns="0" tIns="0" rIns="0" bIns="0" rtlCol="0"/>
          <a:lstStyle/>
          <a:p/>
        </p:txBody>
      </p:sp>
      <p:pic>
        <p:nvPicPr>
          <p:cNvPr id="4" name="object 4" descr=""/>
          <p:cNvPicPr/>
          <p:nvPr/>
        </p:nvPicPr>
        <p:blipFill>
          <a:blip r:embed="R935126ad0e6042b7" cstate="print"/>
          <a:stretch>
            <a:fillRect/>
          </a:stretch>
        </p:blipFill>
        <p:spPr>
          <a:xfrm>
            <a:off x="150957" y="6266301"/>
            <a:ext cx="1056982" cy="446793"/>
          </a:xfrm>
          <a:prstGeom prst="rect">
            <a:avLst/>
          </a:prstGeom>
        </p:spPr>
      </p:pic>
      <p:sp>
        <p:nvSpPr>
          <p:cNvPr id="5" name="object 5"/>
          <p:cNvSpPr txBox="1">
            <a:spLocks noGrp="1"/>
          </p:cNvSpPr>
          <p:nvPr>
            <p:ph type="title"/>
          </p:nvPr>
        </p:nvSpPr>
        <p:spPr>
          <a:xfrm>
            <a:off x="1055369" y="922442"/>
            <a:ext cx="5245946" cy="400473"/>
          </a:xfrm>
          <a:prstGeom prst="rect"/>
        </p:spPr>
        <p:txBody>
          <a:bodyPr wrap="square" lIns="0" tIns="12700" rIns="0" bIns="0" rtlCol="0" vert="horz">
            <a:spAutoFit/>
          </a:bodyPr>
          <a:lstStyle/>
          <a:p>
            <a:pPr marL="12700">
              <a:lnSpc>
                <a:spcPct val="100000"/>
              </a:lnSpc>
              <a:spcBef>
                <a:spcPts val="100"/>
              </a:spcBef>
            </a:pPr>
            <a:r>
              <a:rPr dirty="0" sz="2400"/>
              <a:t>Building</a:t>
            </a:r>
            <a:r>
              <a:rPr dirty="0" sz="2400" spc="-45"/>
              <a:t> </a:t>
            </a:r>
            <a:r>
              <a:rPr dirty="0" sz="2400"/>
              <a:t>Objectivity</a:t>
            </a:r>
            <a:r>
              <a:rPr dirty="0" sz="2400" spc="-5"/>
              <a:t> </a:t>
            </a:r>
            <a:r>
              <a:rPr dirty="0" sz="2400" spc="-10"/>
              <a:t>over</a:t>
            </a:r>
            <a:r>
              <a:rPr dirty="0" sz="2400" spc="-20"/>
              <a:t> </a:t>
            </a:r>
            <a:r>
              <a:rPr dirty="0" sz="2400" spc="70"/>
              <a:t>Two</a:t>
            </a:r>
            <a:r>
              <a:rPr dirty="0" sz="2400" spc="-30"/>
              <a:t> </a:t>
            </a:r>
            <a:r>
              <a:rPr dirty="0" sz="2400" spc="-10"/>
              <a:t>Years</a:t>
            </a:r>
            <a:endParaRPr sz="2400"/>
          </a:p>
        </p:txBody>
      </p:sp>
      <p:pic>
        <p:nvPicPr>
          <p:cNvPr id="6" name="object 6" descr=""/>
          <p:cNvPicPr/>
          <p:nvPr/>
        </p:nvPicPr>
        <p:blipFill>
          <a:blip r:embed="R6cec2ba2906840a2" cstate="print"/>
          <a:stretch>
            <a:fillRect/>
          </a:stretch>
        </p:blipFill>
        <p:spPr>
          <a:xfrm>
            <a:off x="889000" y="1587500"/>
            <a:ext cx="7175500" cy="1930400"/>
          </a:xfrm>
          <a:prstGeom prst="rect">
            <a:avLst/>
          </a:prstGeom>
        </p:spPr>
      </p:pic>
      <p:pic>
        <p:nvPicPr>
          <p:cNvPr id="7" name="object 7" descr=""/>
          <p:cNvPicPr/>
          <p:nvPr/>
        </p:nvPicPr>
        <p:blipFill>
          <a:blip r:embed="R548b1c01f34841d1" cstate="print"/>
          <a:stretch>
            <a:fillRect/>
          </a:stretch>
        </p:blipFill>
        <p:spPr>
          <a:xfrm>
            <a:off x="4064000" y="3695700"/>
            <a:ext cx="7556500" cy="2209800"/>
          </a:xfrm>
          <a:prstGeom prst="rect">
            <a:avLst/>
          </a:prstGeom>
        </p:spPr>
      </p:pic>
      <p:sp>
        <p:nvSpPr>
          <p:cNvPr id="8" name="object 8" descr=""/>
          <p:cNvSpPr/>
          <p:nvPr/>
        </p:nvSpPr>
        <p:spPr>
          <a:xfrm>
            <a:off x="8178800" y="2476500"/>
            <a:ext cx="384386" cy="152400"/>
          </a:xfrm>
          <a:custGeom>
            <a:avLst/>
            <a:gdLst/>
            <a:ahLst/>
            <a:cxnLst/>
            <a:rect l="l" t="t" r="r" b="b"/>
            <a:pathLst>
              <a:path w="288289" h="114300">
                <a:moveTo>
                  <a:pt x="173989" y="0"/>
                </a:moveTo>
                <a:lnTo>
                  <a:pt x="173989" y="114300"/>
                </a:lnTo>
                <a:lnTo>
                  <a:pt x="250189" y="76200"/>
                </a:lnTo>
                <a:lnTo>
                  <a:pt x="193039" y="76200"/>
                </a:lnTo>
                <a:lnTo>
                  <a:pt x="193039" y="38100"/>
                </a:lnTo>
                <a:lnTo>
                  <a:pt x="250189" y="38100"/>
                </a:lnTo>
                <a:lnTo>
                  <a:pt x="173989" y="0"/>
                </a:lnTo>
                <a:close/>
              </a:path>
              <a:path w="288289" h="114300">
                <a:moveTo>
                  <a:pt x="173989" y="38100"/>
                </a:moveTo>
                <a:lnTo>
                  <a:pt x="0" y="38100"/>
                </a:lnTo>
                <a:lnTo>
                  <a:pt x="0" y="76200"/>
                </a:lnTo>
                <a:lnTo>
                  <a:pt x="173989" y="76200"/>
                </a:lnTo>
                <a:lnTo>
                  <a:pt x="173989" y="38100"/>
                </a:lnTo>
                <a:close/>
              </a:path>
              <a:path w="288289" h="114300">
                <a:moveTo>
                  <a:pt x="250189" y="38100"/>
                </a:moveTo>
                <a:lnTo>
                  <a:pt x="193039" y="38100"/>
                </a:lnTo>
                <a:lnTo>
                  <a:pt x="193039" y="76200"/>
                </a:lnTo>
                <a:lnTo>
                  <a:pt x="250189" y="76200"/>
                </a:lnTo>
                <a:lnTo>
                  <a:pt x="288289" y="57150"/>
                </a:lnTo>
                <a:lnTo>
                  <a:pt x="250189" y="38100"/>
                </a:lnTo>
                <a:close/>
              </a:path>
            </a:pathLst>
          </a:custGeom>
          <a:solidFill>
            <a:srgbClr val="006080"/>
          </a:solidFill>
        </p:spPr>
        <p:txBody>
          <a:bodyPr wrap="square" lIns="0" tIns="0" rIns="0" bIns="0" rtlCol="0"/>
          <a:lstStyle/>
          <a:p/>
        </p:txBody>
      </p:sp>
      <p:sp>
        <p:nvSpPr>
          <p:cNvPr id="9" name="object 9" descr=""/>
          <p:cNvSpPr/>
          <p:nvPr/>
        </p:nvSpPr>
        <p:spPr>
          <a:xfrm>
            <a:off x="3556000" y="4724400"/>
            <a:ext cx="427566" cy="152400"/>
          </a:xfrm>
          <a:custGeom>
            <a:avLst/>
            <a:gdLst/>
            <a:ahLst/>
            <a:cxnLst/>
            <a:rect l="l" t="t" r="r" b="b"/>
            <a:pathLst>
              <a:path w="320675" h="114300">
                <a:moveTo>
                  <a:pt x="114300" y="0"/>
                </a:moveTo>
                <a:lnTo>
                  <a:pt x="0" y="57150"/>
                </a:lnTo>
                <a:lnTo>
                  <a:pt x="114300" y="114300"/>
                </a:lnTo>
                <a:lnTo>
                  <a:pt x="114300" y="76200"/>
                </a:lnTo>
                <a:lnTo>
                  <a:pt x="95250" y="76200"/>
                </a:lnTo>
                <a:lnTo>
                  <a:pt x="95250" y="38100"/>
                </a:lnTo>
                <a:lnTo>
                  <a:pt x="114300" y="38100"/>
                </a:lnTo>
                <a:lnTo>
                  <a:pt x="114300" y="0"/>
                </a:lnTo>
                <a:close/>
              </a:path>
              <a:path w="320675" h="114300">
                <a:moveTo>
                  <a:pt x="114300" y="38100"/>
                </a:moveTo>
                <a:lnTo>
                  <a:pt x="95250" y="38100"/>
                </a:lnTo>
                <a:lnTo>
                  <a:pt x="95250" y="76200"/>
                </a:lnTo>
                <a:lnTo>
                  <a:pt x="114300" y="76200"/>
                </a:lnTo>
                <a:lnTo>
                  <a:pt x="114300" y="38100"/>
                </a:lnTo>
                <a:close/>
              </a:path>
              <a:path w="320675" h="114300">
                <a:moveTo>
                  <a:pt x="320294" y="38100"/>
                </a:moveTo>
                <a:lnTo>
                  <a:pt x="114300" y="38100"/>
                </a:lnTo>
                <a:lnTo>
                  <a:pt x="114300" y="76200"/>
                </a:lnTo>
                <a:lnTo>
                  <a:pt x="320294" y="76200"/>
                </a:lnTo>
                <a:lnTo>
                  <a:pt x="320294" y="38100"/>
                </a:lnTo>
                <a:close/>
              </a:path>
            </a:pathLst>
          </a:custGeom>
          <a:solidFill>
            <a:srgbClr val="006080"/>
          </a:solidFill>
        </p:spPr>
        <p:txBody>
          <a:bodyPr wrap="square" lIns="0" tIns="0" rIns="0" bIns="0" rtlCol="0"/>
          <a:lstStyle/>
          <a:p/>
        </p:txBody>
      </p:sp>
      <p:sp>
        <p:nvSpPr>
          <p:cNvPr id="10" name="object 10" descr=""/>
          <p:cNvSpPr txBox="1"/>
          <p:nvPr/>
        </p:nvSpPr>
        <p:spPr>
          <a:xfrm>
            <a:off x="978322" y="3812116"/>
            <a:ext cx="2809240" cy="1927860"/>
          </a:xfrm>
          <a:prstGeom prst="rect">
            <a:avLst/>
          </a:prstGeom>
        </p:spPr>
        <p:txBody>
          <a:bodyPr wrap="square" lIns="0" tIns="15875" rIns="0" bIns="0" rtlCol="0" vert="horz">
            <a:spAutoFit/>
          </a:bodyPr>
          <a:lstStyle/>
          <a:p>
            <a:pPr marL="558165">
              <a:lnSpc>
                <a:spcPct val="100000"/>
              </a:lnSpc>
              <a:spcBef>
                <a:spcPts val="125"/>
              </a:spcBef>
            </a:pPr>
            <a:r>
              <a:rPr dirty="0" sz="1866" spc="75" b="1">
                <a:solidFill>
                  <a:srgbClr val="1F252C"/>
                </a:solidFill>
                <a:latin typeface="Century Gothic"/>
                <a:cs typeface="Century Gothic"/>
              </a:rPr>
              <a:t>2023</a:t>
            </a:r>
            <a:r>
              <a:rPr dirty="0" sz="1866" spc="-90" b="1">
                <a:solidFill>
                  <a:srgbClr val="1F252C"/>
                </a:solidFill>
                <a:latin typeface="Century Gothic"/>
                <a:cs typeface="Century Gothic"/>
              </a:rPr>
              <a:t> </a:t>
            </a:r>
            <a:r>
              <a:rPr dirty="0" sz="1866" spc="160" b="1">
                <a:solidFill>
                  <a:srgbClr val="1F252C"/>
                </a:solidFill>
                <a:latin typeface="Century Gothic"/>
                <a:cs typeface="Century Gothic"/>
              </a:rPr>
              <a:t>-</a:t>
            </a:r>
            <a:r>
              <a:rPr dirty="0" sz="1866" spc="-65" b="1">
                <a:solidFill>
                  <a:srgbClr val="1F252C"/>
                </a:solidFill>
                <a:latin typeface="Century Gothic"/>
                <a:cs typeface="Century Gothic"/>
              </a:rPr>
              <a:t> </a:t>
            </a:r>
            <a:r>
              <a:rPr dirty="0" sz="1866" spc="70" b="1">
                <a:solidFill>
                  <a:srgbClr val="1F252C"/>
                </a:solidFill>
                <a:latin typeface="Century Gothic"/>
                <a:cs typeface="Century Gothic"/>
              </a:rPr>
              <a:t>2024</a:t>
            </a:r>
            <a:endParaRPr sz="1866">
              <a:latin typeface="Century Gothic"/>
              <a:cs typeface="Century Gothic"/>
            </a:endParaRPr>
          </a:p>
          <a:p>
            <a:pPr marL="181610" indent="-168910">
              <a:lnSpc>
                <a:spcPct val="100000"/>
              </a:lnSpc>
              <a:spcBef>
                <a:spcPts val="1235"/>
              </a:spcBef>
              <a:buChar char="•"/>
              <a:tabLst>
                <a:tab pos="181610" algn="l"/>
              </a:tabLst>
            </a:pPr>
            <a:r>
              <a:rPr dirty="0" sz="1466">
                <a:latin typeface="Arial"/>
                <a:cs typeface="Arial"/>
              </a:rPr>
              <a:t>Build</a:t>
            </a:r>
            <a:r>
              <a:rPr dirty="0" sz="1466" spc="-40">
                <a:latin typeface="Arial"/>
                <a:cs typeface="Arial"/>
              </a:rPr>
              <a:t> </a:t>
            </a:r>
            <a:r>
              <a:rPr dirty="0" sz="1466">
                <a:latin typeface="Arial"/>
                <a:cs typeface="Arial"/>
              </a:rPr>
              <a:t>upon</a:t>
            </a:r>
            <a:r>
              <a:rPr dirty="0" sz="1466" spc="40">
                <a:latin typeface="Arial"/>
                <a:cs typeface="Arial"/>
              </a:rPr>
              <a:t> </a:t>
            </a:r>
            <a:r>
              <a:rPr dirty="0" sz="1466" spc="-10">
                <a:latin typeface="Arial"/>
                <a:cs typeface="Arial"/>
              </a:rPr>
              <a:t>baseline</a:t>
            </a:r>
            <a:r>
              <a:rPr dirty="0" sz="1466" spc="-35">
                <a:latin typeface="Arial"/>
                <a:cs typeface="Arial"/>
              </a:rPr>
              <a:t> </a:t>
            </a:r>
            <a:r>
              <a:rPr dirty="0" sz="1466" spc="-10">
                <a:latin typeface="Arial"/>
                <a:cs typeface="Arial"/>
              </a:rPr>
              <a:t>research</a:t>
            </a:r>
            <a:endParaRPr sz="1466">
              <a:latin typeface="Arial"/>
              <a:cs typeface="Arial"/>
            </a:endParaRPr>
          </a:p>
          <a:p>
            <a:pPr marL="180975" marR="349250" indent="-168910">
              <a:lnSpc>
                <a:spcPts val="1280"/>
              </a:lnSpc>
              <a:spcBef>
                <a:spcPts val="935"/>
              </a:spcBef>
              <a:buChar char="•"/>
              <a:tabLst>
                <a:tab pos="184150" algn="l"/>
              </a:tabLst>
            </a:pPr>
            <a:r>
              <a:rPr dirty="0" sz="1466">
                <a:latin typeface="Arial"/>
                <a:cs typeface="Arial"/>
              </a:rPr>
              <a:t>Enhanced</a:t>
            </a:r>
            <a:r>
              <a:rPr dirty="0" sz="1466" spc="-30">
                <a:latin typeface="Arial"/>
                <a:cs typeface="Arial"/>
              </a:rPr>
              <a:t> </a:t>
            </a:r>
            <a:r>
              <a:rPr dirty="0" sz="1466">
                <a:latin typeface="Arial"/>
                <a:cs typeface="Arial"/>
              </a:rPr>
              <a:t>data</a:t>
            </a:r>
            <a:r>
              <a:rPr dirty="0" sz="1466" spc="-30">
                <a:latin typeface="Arial"/>
                <a:cs typeface="Arial"/>
              </a:rPr>
              <a:t> </a:t>
            </a:r>
            <a:r>
              <a:rPr dirty="0" sz="1466" spc="-10">
                <a:latin typeface="Arial"/>
                <a:cs typeface="Arial"/>
              </a:rPr>
              <a:t>collection 	strategies</a:t>
            </a:r>
            <a:endParaRPr sz="1466">
              <a:latin typeface="Arial"/>
              <a:cs typeface="Arial"/>
            </a:endParaRPr>
          </a:p>
          <a:p>
            <a:pPr marL="180975" marR="5080" indent="-168910">
              <a:lnSpc>
                <a:spcPct val="102499"/>
              </a:lnSpc>
              <a:spcBef>
                <a:spcPts val="715"/>
              </a:spcBef>
              <a:buChar char="•"/>
              <a:tabLst>
                <a:tab pos="184150" algn="l"/>
              </a:tabLst>
            </a:pPr>
            <a:r>
              <a:rPr dirty="0" sz="1466">
                <a:latin typeface="Arial"/>
                <a:cs typeface="Arial"/>
              </a:rPr>
              <a:t>Focused</a:t>
            </a:r>
            <a:r>
              <a:rPr dirty="0" sz="1466" spc="-15">
                <a:latin typeface="Arial"/>
                <a:cs typeface="Arial"/>
              </a:rPr>
              <a:t> </a:t>
            </a:r>
            <a:r>
              <a:rPr dirty="0" sz="1466">
                <a:latin typeface="Arial"/>
                <a:cs typeface="Arial"/>
              </a:rPr>
              <a:t>on</a:t>
            </a:r>
            <a:r>
              <a:rPr dirty="0" sz="1466" spc="-15">
                <a:latin typeface="Arial"/>
                <a:cs typeface="Arial"/>
              </a:rPr>
              <a:t> </a:t>
            </a:r>
            <a:r>
              <a:rPr dirty="0" sz="1466" spc="-10">
                <a:latin typeface="Arial"/>
                <a:cs typeface="Arial"/>
              </a:rPr>
              <a:t>assessing </a:t>
            </a:r>
            <a:r>
              <a:rPr dirty="0" sz="1466" spc="-10">
                <a:latin typeface="Arial"/>
                <a:cs typeface="Arial"/>
              </a:rPr>
              <a:t>	</a:t>
            </a:r>
            <a:r>
              <a:rPr dirty="0" sz="1466">
                <a:latin typeface="Arial"/>
                <a:cs typeface="Arial"/>
              </a:rPr>
              <a:t>vulnerability</a:t>
            </a:r>
            <a:r>
              <a:rPr dirty="0" sz="1466" spc="-25">
                <a:latin typeface="Arial"/>
                <a:cs typeface="Arial"/>
              </a:rPr>
              <a:t> </a:t>
            </a:r>
            <a:r>
              <a:rPr dirty="0" sz="1466">
                <a:latin typeface="Arial"/>
                <a:cs typeface="Arial"/>
              </a:rPr>
              <a:t>and</a:t>
            </a:r>
            <a:r>
              <a:rPr dirty="0" sz="1466" spc="-75">
                <a:latin typeface="Arial"/>
                <a:cs typeface="Arial"/>
              </a:rPr>
              <a:t> </a:t>
            </a:r>
            <a:r>
              <a:rPr dirty="0" sz="1466" spc="-10">
                <a:latin typeface="Arial"/>
                <a:cs typeface="Arial"/>
              </a:rPr>
              <a:t>preparedness</a:t>
            </a:r>
            <a:endParaRPr sz="1466">
              <a:latin typeface="Arial"/>
              <a:cs typeface="Arial"/>
            </a:endParaRPr>
          </a:p>
        </p:txBody>
      </p:sp>
      <p:sp>
        <p:nvSpPr>
          <p:cNvPr id="12" name="object 12" descr=""/>
          <p:cNvSpPr txBox="1">
            <a:spLocks noGrp="1"/>
          </p:cNvSpPr>
          <p:nvPr>
            <p:ph type="sldNum" idx="7" sz="quarter"/>
          </p:nvPr>
        </p:nvSpPr>
        <p:spPr>
          <a:prstGeom prst="rect"/>
        </p:spPr>
        <p:txBody>
          <a:bodyPr wrap="square" lIns="0" tIns="14604" rIns="0" bIns="0" rtlCol="0" vert="horz">
            <a:spAutoFit/>
          </a:bodyPr>
          <a:lstStyle/>
          <a:p>
            <a:pPr marL="46355">
              <a:lnSpc>
                <a:spcPct val="100000"/>
              </a:lnSpc>
              <a:spcBef>
                <a:spcPts val="114"/>
              </a:spcBef>
            </a:pPr>
            <a:r>
              <a:rPr dirty="0" spc="-25"/>
              <a:t>23</a:t>
            </a:r>
          </a:p>
        </p:txBody>
      </p:sp>
      <p:sp>
        <p:nvSpPr>
          <p:cNvPr id="13" name="object 13"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11" name="object 11" descr=""/>
          <p:cNvSpPr txBox="1"/>
          <p:nvPr/>
        </p:nvSpPr>
        <p:spPr>
          <a:xfrm>
            <a:off x="8681210" y="1211230"/>
            <a:ext cx="2834640" cy="2193713"/>
          </a:xfrm>
          <a:prstGeom prst="rect">
            <a:avLst/>
          </a:prstGeom>
        </p:spPr>
        <p:txBody>
          <a:bodyPr wrap="square" lIns="0" tIns="116839" rIns="0" bIns="0" rtlCol="0" vert="horz">
            <a:spAutoFit/>
          </a:bodyPr>
          <a:lstStyle/>
          <a:p>
            <a:pPr marL="594995">
              <a:lnSpc>
                <a:spcPct val="100000"/>
              </a:lnSpc>
              <a:spcBef>
                <a:spcPts val="919"/>
              </a:spcBef>
            </a:pPr>
            <a:r>
              <a:rPr dirty="0" sz="1866" spc="75" b="1">
                <a:solidFill>
                  <a:srgbClr val="1F252C"/>
                </a:solidFill>
                <a:latin typeface="Century Gothic"/>
                <a:cs typeface="Century Gothic"/>
              </a:rPr>
              <a:t>2022-</a:t>
            </a:r>
            <a:r>
              <a:rPr dirty="0" sz="1866" spc="-60" b="1">
                <a:solidFill>
                  <a:srgbClr val="1F252C"/>
                </a:solidFill>
                <a:latin typeface="Century Gothic"/>
                <a:cs typeface="Century Gothic"/>
              </a:rPr>
              <a:t> </a:t>
            </a:r>
            <a:r>
              <a:rPr dirty="0" sz="1866" spc="55" b="1">
                <a:solidFill>
                  <a:srgbClr val="1F252C"/>
                </a:solidFill>
                <a:latin typeface="Century Gothic"/>
                <a:cs typeface="Century Gothic"/>
              </a:rPr>
              <a:t>2023</a:t>
            </a:r>
            <a:endParaRPr sz="1866">
              <a:latin typeface="Century Gothic"/>
              <a:cs typeface="Century Gothic"/>
            </a:endParaRPr>
          </a:p>
          <a:p>
            <a:pPr marL="180975" marR="120650" indent="-168910">
              <a:lnSpc>
                <a:spcPct val="102499"/>
              </a:lnSpc>
              <a:spcBef>
                <a:spcPts val="625"/>
              </a:spcBef>
              <a:buChar char="•"/>
              <a:tabLst>
                <a:tab pos="184150" algn="l"/>
              </a:tabLst>
            </a:pPr>
            <a:r>
              <a:rPr dirty="0" sz="1466">
                <a:latin typeface="Arial"/>
                <a:cs typeface="Arial"/>
              </a:rPr>
              <a:t>Used</a:t>
            </a:r>
            <a:r>
              <a:rPr dirty="0" sz="1466" spc="-35">
                <a:latin typeface="Arial"/>
                <a:cs typeface="Arial"/>
              </a:rPr>
              <a:t> </a:t>
            </a:r>
            <a:r>
              <a:rPr dirty="0" sz="1466">
                <a:latin typeface="Arial"/>
                <a:cs typeface="Arial"/>
              </a:rPr>
              <a:t>more</a:t>
            </a:r>
            <a:r>
              <a:rPr dirty="0" sz="1466" spc="-35">
                <a:latin typeface="Arial"/>
                <a:cs typeface="Arial"/>
              </a:rPr>
              <a:t> </a:t>
            </a:r>
            <a:r>
              <a:rPr dirty="0" sz="1466">
                <a:latin typeface="Arial"/>
                <a:cs typeface="Arial"/>
              </a:rPr>
              <a:t>and</a:t>
            </a:r>
            <a:r>
              <a:rPr dirty="0" sz="1466" spc="-35">
                <a:latin typeface="Arial"/>
                <a:cs typeface="Arial"/>
              </a:rPr>
              <a:t> </a:t>
            </a:r>
            <a:r>
              <a:rPr dirty="0" sz="1466">
                <a:latin typeface="Arial"/>
                <a:cs typeface="Arial"/>
              </a:rPr>
              <a:t>better</a:t>
            </a:r>
            <a:r>
              <a:rPr dirty="0" sz="1466" spc="-10">
                <a:latin typeface="Arial"/>
                <a:cs typeface="Arial"/>
              </a:rPr>
              <a:t> </a:t>
            </a:r>
            <a:r>
              <a:rPr dirty="0" sz="1466">
                <a:latin typeface="Arial"/>
                <a:cs typeface="Arial"/>
              </a:rPr>
              <a:t>data</a:t>
            </a:r>
            <a:r>
              <a:rPr dirty="0" sz="1466" spc="-30">
                <a:latin typeface="Arial"/>
                <a:cs typeface="Arial"/>
              </a:rPr>
              <a:t> </a:t>
            </a:r>
            <a:r>
              <a:rPr dirty="0" sz="1466" spc="-25">
                <a:latin typeface="Arial"/>
                <a:cs typeface="Arial"/>
              </a:rPr>
              <a:t>to </a:t>
            </a:r>
            <a:r>
              <a:rPr dirty="0" sz="1466" spc="-25">
                <a:latin typeface="Arial"/>
                <a:cs typeface="Arial"/>
              </a:rPr>
              <a:t>	</a:t>
            </a:r>
            <a:r>
              <a:rPr dirty="0" sz="1466">
                <a:latin typeface="Arial"/>
                <a:cs typeface="Arial"/>
              </a:rPr>
              <a:t>inform</a:t>
            </a:r>
            <a:r>
              <a:rPr dirty="0" sz="1466" spc="-20">
                <a:latin typeface="Arial"/>
                <a:cs typeface="Arial"/>
              </a:rPr>
              <a:t> </a:t>
            </a:r>
            <a:r>
              <a:rPr dirty="0" sz="1466">
                <a:latin typeface="Arial"/>
                <a:cs typeface="Arial"/>
              </a:rPr>
              <a:t>KP</a:t>
            </a:r>
            <a:r>
              <a:rPr dirty="0" sz="1466" spc="-55">
                <a:latin typeface="Arial"/>
                <a:cs typeface="Arial"/>
              </a:rPr>
              <a:t> </a:t>
            </a:r>
            <a:r>
              <a:rPr dirty="0" sz="1466" spc="-20">
                <a:latin typeface="Arial"/>
                <a:cs typeface="Arial"/>
              </a:rPr>
              <a:t>Tool</a:t>
            </a:r>
            <a:endParaRPr sz="1466">
              <a:latin typeface="Arial"/>
              <a:cs typeface="Arial"/>
            </a:endParaRPr>
          </a:p>
          <a:p>
            <a:pPr marL="180975" marR="120650" indent="-168910">
              <a:lnSpc>
                <a:spcPct val="102400"/>
              </a:lnSpc>
              <a:spcBef>
                <a:spcPts val="755"/>
              </a:spcBef>
              <a:buChar char="•"/>
              <a:tabLst>
                <a:tab pos="184150" algn="l"/>
              </a:tabLst>
            </a:pPr>
            <a:r>
              <a:rPr dirty="0" sz="1466">
                <a:latin typeface="Arial"/>
                <a:cs typeface="Arial"/>
              </a:rPr>
              <a:t>Formed</a:t>
            </a:r>
            <a:r>
              <a:rPr dirty="0" sz="1466" spc="10">
                <a:latin typeface="Arial"/>
                <a:cs typeface="Arial"/>
              </a:rPr>
              <a:t> </a:t>
            </a:r>
            <a:r>
              <a:rPr dirty="0" sz="1466">
                <a:latin typeface="Arial"/>
                <a:cs typeface="Arial"/>
              </a:rPr>
              <a:t>a</a:t>
            </a:r>
            <a:r>
              <a:rPr dirty="0" sz="1466" spc="-55">
                <a:latin typeface="Arial"/>
                <a:cs typeface="Arial"/>
              </a:rPr>
              <a:t> </a:t>
            </a:r>
            <a:r>
              <a:rPr dirty="0" sz="1466">
                <a:latin typeface="Arial"/>
                <a:cs typeface="Arial"/>
              </a:rPr>
              <a:t>baseline</a:t>
            </a:r>
            <a:r>
              <a:rPr dirty="0" sz="1466" spc="10">
                <a:latin typeface="Arial"/>
                <a:cs typeface="Arial"/>
              </a:rPr>
              <a:t> </a:t>
            </a:r>
            <a:r>
              <a:rPr dirty="0" sz="1466" spc="-10">
                <a:latin typeface="Arial"/>
                <a:cs typeface="Arial"/>
              </a:rPr>
              <a:t>reasoning </a:t>
            </a:r>
            <a:r>
              <a:rPr dirty="0" sz="1466" spc="-10">
                <a:latin typeface="Arial"/>
                <a:cs typeface="Arial"/>
              </a:rPr>
              <a:t>	</a:t>
            </a:r>
            <a:r>
              <a:rPr dirty="0" sz="1466">
                <a:latin typeface="Arial"/>
                <a:cs typeface="Arial"/>
              </a:rPr>
              <a:t>for</a:t>
            </a:r>
            <a:r>
              <a:rPr dirty="0" sz="1466" spc="-20">
                <a:latin typeface="Arial"/>
                <a:cs typeface="Arial"/>
              </a:rPr>
              <a:t> </a:t>
            </a:r>
            <a:r>
              <a:rPr dirty="0" sz="1466" spc="-10">
                <a:latin typeface="Arial"/>
                <a:cs typeface="Arial"/>
              </a:rPr>
              <a:t>scoring</a:t>
            </a:r>
            <a:endParaRPr sz="1466">
              <a:latin typeface="Arial"/>
              <a:cs typeface="Arial"/>
            </a:endParaRPr>
          </a:p>
          <a:p>
            <a:pPr marL="180975" marR="5080" indent="-168910">
              <a:lnSpc>
                <a:spcPct val="102400"/>
              </a:lnSpc>
              <a:spcBef>
                <a:spcPts val="750"/>
              </a:spcBef>
              <a:buChar char="•"/>
              <a:tabLst>
                <a:tab pos="184150" algn="l"/>
              </a:tabLst>
            </a:pPr>
            <a:r>
              <a:rPr dirty="0" sz="1466">
                <a:latin typeface="Arial"/>
                <a:cs typeface="Arial"/>
              </a:rPr>
              <a:t>Focus</a:t>
            </a:r>
            <a:r>
              <a:rPr dirty="0" sz="1466" spc="-45">
                <a:latin typeface="Arial"/>
                <a:cs typeface="Arial"/>
              </a:rPr>
              <a:t> </a:t>
            </a:r>
            <a:r>
              <a:rPr dirty="0" sz="1466">
                <a:latin typeface="Arial"/>
                <a:cs typeface="Arial"/>
              </a:rPr>
              <a:t>on</a:t>
            </a:r>
            <a:r>
              <a:rPr dirty="0" sz="1466" spc="-35">
                <a:latin typeface="Arial"/>
                <a:cs typeface="Arial"/>
              </a:rPr>
              <a:t> </a:t>
            </a:r>
            <a:r>
              <a:rPr dirty="0" sz="1466">
                <a:latin typeface="Arial"/>
                <a:cs typeface="Arial"/>
              </a:rPr>
              <a:t>hazard</a:t>
            </a:r>
            <a:r>
              <a:rPr dirty="0" sz="1466" spc="-35">
                <a:latin typeface="Arial"/>
                <a:cs typeface="Arial"/>
              </a:rPr>
              <a:t> </a:t>
            </a:r>
            <a:r>
              <a:rPr dirty="0" sz="1466">
                <a:latin typeface="Arial"/>
                <a:cs typeface="Arial"/>
              </a:rPr>
              <a:t>types,</a:t>
            </a:r>
            <a:r>
              <a:rPr dirty="0" sz="1466" spc="-15">
                <a:latin typeface="Arial"/>
                <a:cs typeface="Arial"/>
              </a:rPr>
              <a:t> </a:t>
            </a:r>
            <a:r>
              <a:rPr dirty="0" sz="1466" spc="-10">
                <a:latin typeface="Arial"/>
                <a:cs typeface="Arial"/>
              </a:rPr>
              <a:t>impact </a:t>
            </a:r>
            <a:r>
              <a:rPr dirty="0" sz="1466" spc="-10">
                <a:latin typeface="Arial"/>
                <a:cs typeface="Arial"/>
              </a:rPr>
              <a:t>	</a:t>
            </a:r>
            <a:r>
              <a:rPr dirty="0" sz="1466">
                <a:latin typeface="Arial"/>
                <a:cs typeface="Arial"/>
              </a:rPr>
              <a:t>definitions,</a:t>
            </a:r>
            <a:r>
              <a:rPr dirty="0" sz="1466" spc="-35">
                <a:latin typeface="Arial"/>
                <a:cs typeface="Arial"/>
              </a:rPr>
              <a:t> </a:t>
            </a:r>
            <a:r>
              <a:rPr dirty="0" sz="1466">
                <a:latin typeface="Arial"/>
                <a:cs typeface="Arial"/>
              </a:rPr>
              <a:t>and</a:t>
            </a:r>
            <a:r>
              <a:rPr dirty="0" sz="1466" spc="-50">
                <a:latin typeface="Arial"/>
                <a:cs typeface="Arial"/>
              </a:rPr>
              <a:t> </a:t>
            </a:r>
            <a:r>
              <a:rPr dirty="0" sz="1466">
                <a:latin typeface="Arial"/>
                <a:cs typeface="Arial"/>
              </a:rPr>
              <a:t>overall</a:t>
            </a:r>
            <a:r>
              <a:rPr dirty="0" sz="1466" spc="-45">
                <a:latin typeface="Arial"/>
                <a:cs typeface="Arial"/>
              </a:rPr>
              <a:t> </a:t>
            </a:r>
            <a:r>
              <a:rPr dirty="0" sz="1466" spc="-10">
                <a:latin typeface="Arial"/>
                <a:cs typeface="Arial"/>
              </a:rPr>
              <a:t>strategy</a:t>
            </a:r>
            <a:endParaRPr sz="1466">
              <a:latin typeface="Arial"/>
              <a:cs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5953" y="636269"/>
            <a:ext cx="5974080" cy="599440"/>
          </a:xfrm>
          <a:prstGeom prst="rect"/>
        </p:spPr>
        <p:txBody>
          <a:bodyPr wrap="square" lIns="0" tIns="16510" rIns="0" bIns="0" rtlCol="0" vert="horz">
            <a:spAutoFit/>
          </a:bodyPr>
          <a:lstStyle/>
          <a:p>
            <a:pPr marL="12700">
              <a:lnSpc>
                <a:spcPct val="100000"/>
              </a:lnSpc>
              <a:spcBef>
                <a:spcPts val="130"/>
              </a:spcBef>
            </a:pPr>
            <a:r>
              <a:rPr dirty="0" spc="70"/>
              <a:t>Timeline</a:t>
            </a:r>
            <a:r>
              <a:rPr dirty="0" spc="-95"/>
              <a:t> </a:t>
            </a:r>
            <a:r>
              <a:rPr dirty="0" spc="114"/>
              <a:t>for</a:t>
            </a:r>
            <a:r>
              <a:rPr dirty="0" spc="-55"/>
              <a:t> </a:t>
            </a:r>
            <a:r>
              <a:rPr dirty="0" spc="-10"/>
              <a:t>Improvement</a:t>
            </a:r>
          </a:p>
        </p:txBody>
      </p:sp>
      <p:pic>
        <p:nvPicPr>
          <p:cNvPr id="3" name="object 3" descr=""/>
          <p:cNvPicPr/>
          <p:nvPr/>
        </p:nvPicPr>
        <p:blipFill>
          <a:blip r:embed="Rfd1aecb37fe14861" cstate="print"/>
          <a:stretch>
            <a:fillRect/>
          </a:stretch>
        </p:blipFill>
        <p:spPr>
          <a:xfrm>
            <a:off x="150957" y="6266301"/>
            <a:ext cx="1056982" cy="446793"/>
          </a:xfrm>
          <a:prstGeom prst="rect">
            <a:avLst/>
          </a:prstGeom>
        </p:spPr>
      </p:pic>
      <p:sp>
        <p:nvSpPr>
          <p:cNvPr id="4" name="object 4"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grpSp>
        <p:nvGrpSpPr>
          <p:cNvPr id="5" name="object 5" descr=""/>
          <p:cNvGrpSpPr/>
          <p:nvPr/>
        </p:nvGrpSpPr>
        <p:grpSpPr>
          <a:xfrm>
            <a:off x="2108200" y="5130800"/>
            <a:ext cx="7543800" cy="901700"/>
            <a:chOff x="2108200" y="5130800"/>
            <a:chExt cx="7543800" cy="901700"/>
          </a:xfrm>
        </p:grpSpPr>
        <p:sp>
          <p:nvSpPr>
            <p:cNvPr id="6" name="object 6" descr=""/>
            <p:cNvSpPr/>
            <p:nvPr/>
          </p:nvSpPr>
          <p:spPr>
            <a:xfrm>
              <a:off x="2882900" y="5270500"/>
              <a:ext cx="6769100" cy="647700"/>
            </a:xfrm>
            <a:custGeom>
              <a:avLst/>
              <a:gdLst/>
              <a:ahLst/>
              <a:cxnLst/>
              <a:rect l="l" t="t" r="r" b="b"/>
              <a:pathLst>
                <a:path w="5076825" h="485775">
                  <a:moveTo>
                    <a:pt x="4995799" y="0"/>
                  </a:moveTo>
                  <a:lnTo>
                    <a:pt x="81025" y="0"/>
                  </a:lnTo>
                  <a:lnTo>
                    <a:pt x="49452" y="6362"/>
                  </a:lnTo>
                  <a:lnTo>
                    <a:pt x="23701" y="23712"/>
                  </a:lnTo>
                  <a:lnTo>
                    <a:pt x="6355" y="49447"/>
                  </a:lnTo>
                  <a:lnTo>
                    <a:pt x="0" y="80962"/>
                  </a:lnTo>
                  <a:lnTo>
                    <a:pt x="0" y="404812"/>
                  </a:lnTo>
                  <a:lnTo>
                    <a:pt x="6355" y="436327"/>
                  </a:lnTo>
                  <a:lnTo>
                    <a:pt x="23701" y="462062"/>
                  </a:lnTo>
                  <a:lnTo>
                    <a:pt x="49452" y="479412"/>
                  </a:lnTo>
                  <a:lnTo>
                    <a:pt x="81025" y="485775"/>
                  </a:lnTo>
                  <a:lnTo>
                    <a:pt x="4995799" y="485775"/>
                  </a:lnTo>
                  <a:lnTo>
                    <a:pt x="5027372" y="479412"/>
                  </a:lnTo>
                  <a:lnTo>
                    <a:pt x="5053123" y="462062"/>
                  </a:lnTo>
                  <a:lnTo>
                    <a:pt x="5070469" y="436327"/>
                  </a:lnTo>
                  <a:lnTo>
                    <a:pt x="5076825" y="404812"/>
                  </a:lnTo>
                  <a:lnTo>
                    <a:pt x="5076825" y="80962"/>
                  </a:lnTo>
                  <a:lnTo>
                    <a:pt x="5070469" y="49447"/>
                  </a:lnTo>
                  <a:lnTo>
                    <a:pt x="5053123" y="23712"/>
                  </a:lnTo>
                  <a:lnTo>
                    <a:pt x="5027372" y="6362"/>
                  </a:lnTo>
                  <a:lnTo>
                    <a:pt x="4995799" y="0"/>
                  </a:lnTo>
                  <a:close/>
                </a:path>
              </a:pathLst>
            </a:custGeom>
            <a:solidFill>
              <a:srgbClr val="F1F1F1"/>
            </a:solidFill>
          </p:spPr>
          <p:txBody>
            <a:bodyPr wrap="square" lIns="0" tIns="0" rIns="0" bIns="0" rtlCol="0"/>
            <a:lstStyle/>
            <a:p/>
          </p:txBody>
        </p:sp>
        <p:sp>
          <p:nvSpPr>
            <p:cNvPr id="7" name="object 7" descr=""/>
            <p:cNvSpPr/>
            <p:nvPr/>
          </p:nvSpPr>
          <p:spPr>
            <a:xfrm>
              <a:off x="2108200" y="5130800"/>
              <a:ext cx="901700" cy="901700"/>
            </a:xfrm>
            <a:custGeom>
              <a:avLst/>
              <a:gdLst/>
              <a:ahLst/>
              <a:cxnLst/>
              <a:rect l="l" t="t" r="r" b="b"/>
              <a:pathLst>
                <a:path w="676275" h="676275">
                  <a:moveTo>
                    <a:pt x="338200" y="0"/>
                  </a:moveTo>
                  <a:lnTo>
                    <a:pt x="292302" y="3086"/>
                  </a:lnTo>
                  <a:lnTo>
                    <a:pt x="248282" y="12078"/>
                  </a:lnTo>
                  <a:lnTo>
                    <a:pt x="206543" y="26571"/>
                  </a:lnTo>
                  <a:lnTo>
                    <a:pt x="167489" y="46164"/>
                  </a:lnTo>
                  <a:lnTo>
                    <a:pt x="131522" y="70453"/>
                  </a:lnTo>
                  <a:lnTo>
                    <a:pt x="99044" y="99036"/>
                  </a:lnTo>
                  <a:lnTo>
                    <a:pt x="70458" y="131509"/>
                  </a:lnTo>
                  <a:lnTo>
                    <a:pt x="46166" y="167470"/>
                  </a:lnTo>
                  <a:lnTo>
                    <a:pt x="26572" y="206516"/>
                  </a:lnTo>
                  <a:lnTo>
                    <a:pt x="12078" y="248245"/>
                  </a:lnTo>
                  <a:lnTo>
                    <a:pt x="3086" y="292253"/>
                  </a:lnTo>
                  <a:lnTo>
                    <a:pt x="0" y="338137"/>
                  </a:lnTo>
                  <a:lnTo>
                    <a:pt x="3086" y="384021"/>
                  </a:lnTo>
                  <a:lnTo>
                    <a:pt x="12078" y="428029"/>
                  </a:lnTo>
                  <a:lnTo>
                    <a:pt x="26572" y="469758"/>
                  </a:lnTo>
                  <a:lnTo>
                    <a:pt x="46166" y="508804"/>
                  </a:lnTo>
                  <a:lnTo>
                    <a:pt x="70458" y="544765"/>
                  </a:lnTo>
                  <a:lnTo>
                    <a:pt x="99044" y="577238"/>
                  </a:lnTo>
                  <a:lnTo>
                    <a:pt x="131522" y="605821"/>
                  </a:lnTo>
                  <a:lnTo>
                    <a:pt x="167489" y="630110"/>
                  </a:lnTo>
                  <a:lnTo>
                    <a:pt x="206543" y="649703"/>
                  </a:lnTo>
                  <a:lnTo>
                    <a:pt x="248282" y="664196"/>
                  </a:lnTo>
                  <a:lnTo>
                    <a:pt x="292302" y="673188"/>
                  </a:lnTo>
                  <a:lnTo>
                    <a:pt x="338200" y="676275"/>
                  </a:lnTo>
                  <a:lnTo>
                    <a:pt x="384070" y="673188"/>
                  </a:lnTo>
                  <a:lnTo>
                    <a:pt x="428066" y="664196"/>
                  </a:lnTo>
                  <a:lnTo>
                    <a:pt x="469784" y="649703"/>
                  </a:lnTo>
                  <a:lnTo>
                    <a:pt x="508823" y="630110"/>
                  </a:lnTo>
                  <a:lnTo>
                    <a:pt x="544778" y="605821"/>
                  </a:lnTo>
                  <a:lnTo>
                    <a:pt x="577246" y="577238"/>
                  </a:lnTo>
                  <a:lnTo>
                    <a:pt x="605826" y="544765"/>
                  </a:lnTo>
                  <a:lnTo>
                    <a:pt x="630112" y="508804"/>
                  </a:lnTo>
                  <a:lnTo>
                    <a:pt x="649704" y="469758"/>
                  </a:lnTo>
                  <a:lnTo>
                    <a:pt x="664197" y="428029"/>
                  </a:lnTo>
                  <a:lnTo>
                    <a:pt x="673188" y="384021"/>
                  </a:lnTo>
                  <a:lnTo>
                    <a:pt x="676275" y="338137"/>
                  </a:lnTo>
                  <a:lnTo>
                    <a:pt x="673188" y="292253"/>
                  </a:lnTo>
                  <a:lnTo>
                    <a:pt x="664197" y="248245"/>
                  </a:lnTo>
                  <a:lnTo>
                    <a:pt x="649704" y="206516"/>
                  </a:lnTo>
                  <a:lnTo>
                    <a:pt x="630112" y="167470"/>
                  </a:lnTo>
                  <a:lnTo>
                    <a:pt x="605826" y="131509"/>
                  </a:lnTo>
                  <a:lnTo>
                    <a:pt x="577246" y="99036"/>
                  </a:lnTo>
                  <a:lnTo>
                    <a:pt x="544778" y="70453"/>
                  </a:lnTo>
                  <a:lnTo>
                    <a:pt x="508823" y="46164"/>
                  </a:lnTo>
                  <a:lnTo>
                    <a:pt x="469784" y="26571"/>
                  </a:lnTo>
                  <a:lnTo>
                    <a:pt x="428066" y="12078"/>
                  </a:lnTo>
                  <a:lnTo>
                    <a:pt x="384070" y="3086"/>
                  </a:lnTo>
                  <a:lnTo>
                    <a:pt x="338200" y="0"/>
                  </a:lnTo>
                  <a:close/>
                </a:path>
              </a:pathLst>
            </a:custGeom>
            <a:solidFill>
              <a:srgbClr val="F3EADF"/>
            </a:solidFill>
          </p:spPr>
          <p:txBody>
            <a:bodyPr wrap="square" lIns="0" tIns="0" rIns="0" bIns="0" rtlCol="0"/>
            <a:lstStyle/>
            <a:p/>
          </p:txBody>
        </p:sp>
      </p:grpSp>
      <p:grpSp>
        <p:nvGrpSpPr>
          <p:cNvPr id="8" name="object 8" descr=""/>
          <p:cNvGrpSpPr/>
          <p:nvPr/>
        </p:nvGrpSpPr>
        <p:grpSpPr>
          <a:xfrm>
            <a:off x="2108200" y="1524000"/>
            <a:ext cx="7543800" cy="901700"/>
            <a:chOff x="2108200" y="1524000"/>
            <a:chExt cx="7543800" cy="901700"/>
          </a:xfrm>
        </p:grpSpPr>
        <p:sp>
          <p:nvSpPr>
            <p:cNvPr id="9" name="object 9" descr=""/>
            <p:cNvSpPr/>
            <p:nvPr/>
          </p:nvSpPr>
          <p:spPr>
            <a:xfrm>
              <a:off x="2882900" y="1651000"/>
              <a:ext cx="6769100" cy="660400"/>
            </a:xfrm>
            <a:custGeom>
              <a:avLst/>
              <a:gdLst/>
              <a:ahLst/>
              <a:cxnLst/>
              <a:rect l="l" t="t" r="r" b="b"/>
              <a:pathLst>
                <a:path w="5076825" h="495300">
                  <a:moveTo>
                    <a:pt x="4994275" y="0"/>
                  </a:moveTo>
                  <a:lnTo>
                    <a:pt x="82550" y="0"/>
                  </a:lnTo>
                  <a:lnTo>
                    <a:pt x="50417" y="6486"/>
                  </a:lnTo>
                  <a:lnTo>
                    <a:pt x="24177" y="24177"/>
                  </a:lnTo>
                  <a:lnTo>
                    <a:pt x="6486" y="50417"/>
                  </a:lnTo>
                  <a:lnTo>
                    <a:pt x="0" y="82550"/>
                  </a:lnTo>
                  <a:lnTo>
                    <a:pt x="0" y="412750"/>
                  </a:lnTo>
                  <a:lnTo>
                    <a:pt x="6486" y="444882"/>
                  </a:lnTo>
                  <a:lnTo>
                    <a:pt x="24177" y="471122"/>
                  </a:lnTo>
                  <a:lnTo>
                    <a:pt x="50417" y="488813"/>
                  </a:lnTo>
                  <a:lnTo>
                    <a:pt x="82550" y="495300"/>
                  </a:lnTo>
                  <a:lnTo>
                    <a:pt x="4994275" y="495300"/>
                  </a:lnTo>
                  <a:lnTo>
                    <a:pt x="5026407" y="488813"/>
                  </a:lnTo>
                  <a:lnTo>
                    <a:pt x="5052647" y="471122"/>
                  </a:lnTo>
                  <a:lnTo>
                    <a:pt x="5070338" y="444882"/>
                  </a:lnTo>
                  <a:lnTo>
                    <a:pt x="5076825" y="412750"/>
                  </a:lnTo>
                  <a:lnTo>
                    <a:pt x="5076825" y="82550"/>
                  </a:lnTo>
                  <a:lnTo>
                    <a:pt x="5070338" y="50417"/>
                  </a:lnTo>
                  <a:lnTo>
                    <a:pt x="5052647" y="24177"/>
                  </a:lnTo>
                  <a:lnTo>
                    <a:pt x="5026407" y="6486"/>
                  </a:lnTo>
                  <a:lnTo>
                    <a:pt x="4994275" y="0"/>
                  </a:lnTo>
                  <a:close/>
                </a:path>
              </a:pathLst>
            </a:custGeom>
            <a:solidFill>
              <a:srgbClr val="F1F1F1"/>
            </a:solidFill>
          </p:spPr>
          <p:txBody>
            <a:bodyPr wrap="square" lIns="0" tIns="0" rIns="0" bIns="0" rtlCol="0"/>
            <a:lstStyle/>
            <a:p/>
          </p:txBody>
        </p:sp>
        <p:sp>
          <p:nvSpPr>
            <p:cNvPr id="10" name="object 10" descr=""/>
            <p:cNvSpPr/>
            <p:nvPr/>
          </p:nvSpPr>
          <p:spPr>
            <a:xfrm>
              <a:off x="2108200" y="15240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F8E4DB"/>
            </a:solidFill>
          </p:spPr>
          <p:txBody>
            <a:bodyPr wrap="square" lIns="0" tIns="0" rIns="0" bIns="0" rtlCol="0"/>
            <a:lstStyle/>
            <a:p/>
          </p:txBody>
        </p:sp>
      </p:grpSp>
      <p:grpSp>
        <p:nvGrpSpPr>
          <p:cNvPr id="11" name="object 11" descr=""/>
          <p:cNvGrpSpPr/>
          <p:nvPr/>
        </p:nvGrpSpPr>
        <p:grpSpPr>
          <a:xfrm>
            <a:off x="2108200" y="2730500"/>
            <a:ext cx="7543800" cy="901700"/>
            <a:chOff x="2108200" y="2730500"/>
            <a:chExt cx="7543800" cy="901700"/>
          </a:xfrm>
        </p:grpSpPr>
        <p:sp>
          <p:nvSpPr>
            <p:cNvPr id="12" name="object 12" descr=""/>
            <p:cNvSpPr/>
            <p:nvPr/>
          </p:nvSpPr>
          <p:spPr>
            <a:xfrm>
              <a:off x="2882900" y="28702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3" name="object 13" descr=""/>
            <p:cNvSpPr/>
            <p:nvPr/>
          </p:nvSpPr>
          <p:spPr>
            <a:xfrm>
              <a:off x="2108200" y="27305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D2C8DF"/>
            </a:solidFill>
          </p:spPr>
          <p:txBody>
            <a:bodyPr wrap="square" lIns="0" tIns="0" rIns="0" bIns="0" rtlCol="0"/>
            <a:lstStyle/>
            <a:p/>
          </p:txBody>
        </p:sp>
      </p:grpSp>
      <p:grpSp>
        <p:nvGrpSpPr>
          <p:cNvPr id="14" name="object 14" descr=""/>
          <p:cNvGrpSpPr/>
          <p:nvPr/>
        </p:nvGrpSpPr>
        <p:grpSpPr>
          <a:xfrm>
            <a:off x="2108200" y="3937000"/>
            <a:ext cx="7543800" cy="889000"/>
            <a:chOff x="2108200" y="3937000"/>
            <a:chExt cx="7543800" cy="889000"/>
          </a:xfrm>
        </p:grpSpPr>
        <p:sp>
          <p:nvSpPr>
            <p:cNvPr id="15" name="object 15" descr=""/>
            <p:cNvSpPr/>
            <p:nvPr/>
          </p:nvSpPr>
          <p:spPr>
            <a:xfrm>
              <a:off x="2882900" y="40767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6" name="object 16" descr=""/>
            <p:cNvSpPr/>
            <p:nvPr/>
          </p:nvSpPr>
          <p:spPr>
            <a:xfrm>
              <a:off x="2108200" y="3937000"/>
              <a:ext cx="901700" cy="889000"/>
            </a:xfrm>
            <a:custGeom>
              <a:avLst/>
              <a:gdLst/>
              <a:ahLst/>
              <a:cxnLst/>
              <a:rect l="l" t="t" r="r" b="b"/>
              <a:pathLst>
                <a:path w="676275" h="666750">
                  <a:moveTo>
                    <a:pt x="338200" y="0"/>
                  </a:moveTo>
                  <a:lnTo>
                    <a:pt x="288216" y="3613"/>
                  </a:lnTo>
                  <a:lnTo>
                    <a:pt x="240511" y="14112"/>
                  </a:lnTo>
                  <a:lnTo>
                    <a:pt x="195609" y="30979"/>
                  </a:lnTo>
                  <a:lnTo>
                    <a:pt x="154032" y="53700"/>
                  </a:lnTo>
                  <a:lnTo>
                    <a:pt x="116302" y="81760"/>
                  </a:lnTo>
                  <a:lnTo>
                    <a:pt x="82943" y="114643"/>
                  </a:lnTo>
                  <a:lnTo>
                    <a:pt x="54477" y="151834"/>
                  </a:lnTo>
                  <a:lnTo>
                    <a:pt x="31427" y="192818"/>
                  </a:lnTo>
                  <a:lnTo>
                    <a:pt x="14316" y="237080"/>
                  </a:lnTo>
                  <a:lnTo>
                    <a:pt x="3666" y="284104"/>
                  </a:lnTo>
                  <a:lnTo>
                    <a:pt x="0" y="333375"/>
                  </a:lnTo>
                  <a:lnTo>
                    <a:pt x="3666" y="382645"/>
                  </a:lnTo>
                  <a:lnTo>
                    <a:pt x="14316" y="429669"/>
                  </a:lnTo>
                  <a:lnTo>
                    <a:pt x="31427" y="473931"/>
                  </a:lnTo>
                  <a:lnTo>
                    <a:pt x="54477" y="514915"/>
                  </a:lnTo>
                  <a:lnTo>
                    <a:pt x="82943" y="552106"/>
                  </a:lnTo>
                  <a:lnTo>
                    <a:pt x="116302" y="584989"/>
                  </a:lnTo>
                  <a:lnTo>
                    <a:pt x="154032" y="613049"/>
                  </a:lnTo>
                  <a:lnTo>
                    <a:pt x="195609" y="635770"/>
                  </a:lnTo>
                  <a:lnTo>
                    <a:pt x="240511" y="652637"/>
                  </a:lnTo>
                  <a:lnTo>
                    <a:pt x="288216" y="663136"/>
                  </a:lnTo>
                  <a:lnTo>
                    <a:pt x="338200" y="666750"/>
                  </a:lnTo>
                  <a:lnTo>
                    <a:pt x="388153" y="663136"/>
                  </a:lnTo>
                  <a:lnTo>
                    <a:pt x="435832" y="652637"/>
                  </a:lnTo>
                  <a:lnTo>
                    <a:pt x="480714" y="635770"/>
                  </a:lnTo>
                  <a:lnTo>
                    <a:pt x="522275" y="613049"/>
                  </a:lnTo>
                  <a:lnTo>
                    <a:pt x="559992" y="584989"/>
                  </a:lnTo>
                  <a:lnTo>
                    <a:pt x="593343" y="552106"/>
                  </a:lnTo>
                  <a:lnTo>
                    <a:pt x="621803" y="514915"/>
                  </a:lnTo>
                  <a:lnTo>
                    <a:pt x="644849" y="473931"/>
                  </a:lnTo>
                  <a:lnTo>
                    <a:pt x="661959" y="429669"/>
                  </a:lnTo>
                  <a:lnTo>
                    <a:pt x="672608" y="382645"/>
                  </a:lnTo>
                  <a:lnTo>
                    <a:pt x="676275" y="333375"/>
                  </a:lnTo>
                  <a:lnTo>
                    <a:pt x="672608" y="284104"/>
                  </a:lnTo>
                  <a:lnTo>
                    <a:pt x="661959" y="237080"/>
                  </a:lnTo>
                  <a:lnTo>
                    <a:pt x="644849" y="192818"/>
                  </a:lnTo>
                  <a:lnTo>
                    <a:pt x="621803" y="151834"/>
                  </a:lnTo>
                  <a:lnTo>
                    <a:pt x="593343" y="114643"/>
                  </a:lnTo>
                  <a:lnTo>
                    <a:pt x="559992" y="81760"/>
                  </a:lnTo>
                  <a:lnTo>
                    <a:pt x="522275" y="53700"/>
                  </a:lnTo>
                  <a:lnTo>
                    <a:pt x="480714" y="30979"/>
                  </a:lnTo>
                  <a:lnTo>
                    <a:pt x="435832" y="14112"/>
                  </a:lnTo>
                  <a:lnTo>
                    <a:pt x="388153" y="3613"/>
                  </a:lnTo>
                  <a:lnTo>
                    <a:pt x="338200" y="0"/>
                  </a:lnTo>
                  <a:close/>
                </a:path>
              </a:pathLst>
            </a:custGeom>
            <a:solidFill>
              <a:srgbClr val="D6E1DF"/>
            </a:solidFill>
          </p:spPr>
          <p:txBody>
            <a:bodyPr wrap="square" lIns="0" tIns="0" rIns="0" bIns="0" rtlCol="0"/>
            <a:lstStyle/>
            <a:p/>
          </p:txBody>
        </p:sp>
      </p:grpSp>
      <p:sp>
        <p:nvSpPr>
          <p:cNvPr id="17" name="object 17" descr=""/>
          <p:cNvSpPr txBox="1"/>
          <p:nvPr/>
        </p:nvSpPr>
        <p:spPr>
          <a:xfrm>
            <a:off x="2357118" y="1147994"/>
            <a:ext cx="408093" cy="3652520"/>
          </a:xfrm>
          <a:prstGeom prst="rect">
            <a:avLst/>
          </a:prstGeom>
        </p:spPr>
        <p:txBody>
          <a:bodyPr wrap="square" lIns="0" tIns="340360" rIns="0" bIns="0" rtlCol="0" vert="horz">
            <a:spAutoFit/>
          </a:bodyPr>
          <a:lstStyle/>
          <a:p>
            <a:pPr marL="12700">
              <a:lnSpc>
                <a:spcPct val="100000"/>
              </a:lnSpc>
              <a:spcBef>
                <a:spcPts val="2680"/>
              </a:spcBef>
            </a:pPr>
            <a:r>
              <a:rPr dirty="0" sz="5066" spc="330">
                <a:solidFill>
                  <a:srgbClr val="1F252C"/>
                </a:solidFill>
                <a:latin typeface="Arial Narrow"/>
                <a:cs typeface="Arial Narrow"/>
              </a:rPr>
              <a:t>1</a:t>
            </a:r>
            <a:endParaRPr sz="5066">
              <a:latin typeface="Arial Narrow"/>
              <a:cs typeface="Arial Narrow"/>
            </a:endParaRPr>
          </a:p>
          <a:p>
            <a:pPr marL="22225">
              <a:lnSpc>
                <a:spcPct val="100000"/>
              </a:lnSpc>
              <a:spcBef>
                <a:spcPts val="2585"/>
              </a:spcBef>
            </a:pPr>
            <a:r>
              <a:rPr dirty="0" sz="5066" spc="330">
                <a:solidFill>
                  <a:srgbClr val="1F252C"/>
                </a:solidFill>
                <a:latin typeface="Arial Narrow"/>
                <a:cs typeface="Arial Narrow"/>
              </a:rPr>
              <a:t>2</a:t>
            </a:r>
            <a:endParaRPr sz="5066">
              <a:latin typeface="Arial Narrow"/>
              <a:cs typeface="Arial Narrow"/>
            </a:endParaRPr>
          </a:p>
          <a:p>
            <a:pPr marL="15875">
              <a:lnSpc>
                <a:spcPct val="100000"/>
              </a:lnSpc>
              <a:spcBef>
                <a:spcPts val="2515"/>
              </a:spcBef>
            </a:pPr>
            <a:r>
              <a:rPr dirty="0" sz="5066" spc="330">
                <a:solidFill>
                  <a:srgbClr val="1F252C"/>
                </a:solidFill>
                <a:latin typeface="Arial Narrow"/>
                <a:cs typeface="Arial Narrow"/>
              </a:rPr>
              <a:t>3</a:t>
            </a:r>
            <a:endParaRPr sz="5066">
              <a:latin typeface="Arial Narrow"/>
              <a:cs typeface="Arial Narrow"/>
            </a:endParaRPr>
          </a:p>
        </p:txBody>
      </p:sp>
      <p:sp>
        <p:nvSpPr>
          <p:cNvPr id="18" name="object 18" descr=""/>
          <p:cNvSpPr txBox="1"/>
          <p:nvPr/>
        </p:nvSpPr>
        <p:spPr>
          <a:xfrm>
            <a:off x="3134360" y="3002194"/>
            <a:ext cx="443738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Better</a:t>
            </a:r>
            <a:r>
              <a:rPr dirty="0" sz="2066" spc="-85">
                <a:latin typeface="Arial Narrow"/>
                <a:cs typeface="Arial Narrow"/>
              </a:rPr>
              <a:t> </a:t>
            </a:r>
            <a:r>
              <a:rPr dirty="0" sz="2066">
                <a:latin typeface="Arial Narrow"/>
                <a:cs typeface="Arial Narrow"/>
              </a:rPr>
              <a:t>Integrate</a:t>
            </a:r>
            <a:r>
              <a:rPr dirty="0" sz="2066" spc="-120">
                <a:latin typeface="Arial Narrow"/>
                <a:cs typeface="Arial Narrow"/>
              </a:rPr>
              <a:t> </a:t>
            </a:r>
            <a:r>
              <a:rPr dirty="0" sz="2066" spc="10">
                <a:latin typeface="Arial Narrow"/>
                <a:cs typeface="Arial Narrow"/>
              </a:rPr>
              <a:t>Objective</a:t>
            </a:r>
            <a:r>
              <a:rPr dirty="0" sz="2066" spc="-180">
                <a:latin typeface="Arial Narrow"/>
                <a:cs typeface="Arial Narrow"/>
              </a:rPr>
              <a:t> </a:t>
            </a:r>
            <a:r>
              <a:rPr dirty="0" sz="2066" spc="70">
                <a:latin typeface="Arial Narrow"/>
                <a:cs typeface="Arial Narrow"/>
              </a:rPr>
              <a:t>and</a:t>
            </a:r>
            <a:r>
              <a:rPr dirty="0" sz="2066" spc="-140">
                <a:latin typeface="Arial Narrow"/>
                <a:cs typeface="Arial Narrow"/>
              </a:rPr>
              <a:t> </a:t>
            </a:r>
            <a:r>
              <a:rPr dirty="0" sz="2066" spc="10">
                <a:latin typeface="Arial Narrow"/>
                <a:cs typeface="Arial Narrow"/>
              </a:rPr>
              <a:t>Unbiased</a:t>
            </a:r>
            <a:r>
              <a:rPr dirty="0" sz="2066" spc="-45">
                <a:latin typeface="Arial Narrow"/>
                <a:cs typeface="Arial Narrow"/>
              </a:rPr>
              <a:t> </a:t>
            </a:r>
            <a:r>
              <a:rPr dirty="0" sz="2066" spc="-20">
                <a:latin typeface="Arial Narrow"/>
                <a:cs typeface="Arial Narrow"/>
              </a:rPr>
              <a:t>Data</a:t>
            </a:r>
            <a:endParaRPr sz="2066">
              <a:latin typeface="Arial Narrow"/>
              <a:cs typeface="Arial Narrow"/>
            </a:endParaRPr>
          </a:p>
        </p:txBody>
      </p:sp>
      <p:sp>
        <p:nvSpPr>
          <p:cNvPr id="19" name="object 19" descr=""/>
          <p:cNvSpPr txBox="1"/>
          <p:nvPr/>
        </p:nvSpPr>
        <p:spPr>
          <a:xfrm>
            <a:off x="3224444" y="4205308"/>
            <a:ext cx="3660986" cy="354753"/>
          </a:xfrm>
          <a:prstGeom prst="rect">
            <a:avLst/>
          </a:prstGeom>
        </p:spPr>
        <p:txBody>
          <a:bodyPr wrap="square" lIns="0" tIns="15875" rIns="0" bIns="0" rtlCol="0" vert="horz">
            <a:spAutoFit/>
          </a:bodyPr>
          <a:lstStyle/>
          <a:p>
            <a:pPr marL="12700">
              <a:lnSpc>
                <a:spcPct val="100000"/>
              </a:lnSpc>
              <a:spcBef>
                <a:spcPts val="125"/>
              </a:spcBef>
            </a:pPr>
            <a:r>
              <a:rPr dirty="0" sz="2066" spc="20">
                <a:latin typeface="Arial Narrow"/>
                <a:cs typeface="Arial Narrow"/>
              </a:rPr>
              <a:t>Improve</a:t>
            </a:r>
            <a:r>
              <a:rPr dirty="0" sz="2066" spc="-85">
                <a:latin typeface="Arial Narrow"/>
                <a:cs typeface="Arial Narrow"/>
              </a:rPr>
              <a:t> </a:t>
            </a:r>
            <a:r>
              <a:rPr dirty="0" sz="2066" spc="60">
                <a:latin typeface="Arial Narrow"/>
                <a:cs typeface="Arial Narrow"/>
              </a:rPr>
              <a:t>Our</a:t>
            </a:r>
            <a:r>
              <a:rPr dirty="0" sz="2066" spc="-90">
                <a:latin typeface="Arial Narrow"/>
                <a:cs typeface="Arial Narrow"/>
              </a:rPr>
              <a:t> </a:t>
            </a:r>
            <a:r>
              <a:rPr dirty="0" sz="2066" spc="55">
                <a:latin typeface="Arial Narrow"/>
                <a:cs typeface="Arial Narrow"/>
              </a:rPr>
              <a:t>Data</a:t>
            </a:r>
            <a:r>
              <a:rPr dirty="0" sz="2066" spc="-175">
                <a:latin typeface="Arial Narrow"/>
                <a:cs typeface="Arial Narrow"/>
              </a:rPr>
              <a:t> </a:t>
            </a:r>
            <a:r>
              <a:rPr dirty="0" sz="2066" spc="20">
                <a:latin typeface="Arial Narrow"/>
                <a:cs typeface="Arial Narrow"/>
              </a:rPr>
              <a:t>Colection</a:t>
            </a:r>
            <a:r>
              <a:rPr dirty="0" sz="2066" spc="-100">
                <a:latin typeface="Arial Narrow"/>
                <a:cs typeface="Arial Narrow"/>
              </a:rPr>
              <a:t> </a:t>
            </a:r>
            <a:r>
              <a:rPr dirty="0" sz="2066" spc="-10">
                <a:latin typeface="Arial Narrow"/>
                <a:cs typeface="Arial Narrow"/>
              </a:rPr>
              <a:t>Strategy</a:t>
            </a:r>
            <a:endParaRPr sz="2066">
              <a:latin typeface="Arial Narrow"/>
              <a:cs typeface="Arial Narrow"/>
            </a:endParaRPr>
          </a:p>
        </p:txBody>
      </p:sp>
      <p:sp>
        <p:nvSpPr>
          <p:cNvPr id="20" name="object 20" descr=""/>
          <p:cNvSpPr txBox="1"/>
          <p:nvPr/>
        </p:nvSpPr>
        <p:spPr>
          <a:xfrm>
            <a:off x="3134360" y="1802976"/>
            <a:ext cx="271526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Criticaly</a:t>
            </a:r>
            <a:r>
              <a:rPr dirty="0" sz="2066" spc="-120">
                <a:latin typeface="Arial Narrow"/>
                <a:cs typeface="Arial Narrow"/>
              </a:rPr>
              <a:t> </a:t>
            </a:r>
            <a:r>
              <a:rPr dirty="0" sz="2066" spc="10">
                <a:latin typeface="Arial Narrow"/>
                <a:cs typeface="Arial Narrow"/>
              </a:rPr>
              <a:t>Assess</a:t>
            </a:r>
            <a:r>
              <a:rPr dirty="0" sz="2066" spc="-125">
                <a:latin typeface="Arial Narrow"/>
                <a:cs typeface="Arial Narrow"/>
              </a:rPr>
              <a:t> </a:t>
            </a:r>
            <a:r>
              <a:rPr dirty="0" sz="2066" spc="10">
                <a:latin typeface="Arial Narrow"/>
                <a:cs typeface="Arial Narrow"/>
              </a:rPr>
              <a:t>Hazard</a:t>
            </a:r>
            <a:r>
              <a:rPr dirty="0" sz="2066" spc="-105">
                <a:latin typeface="Arial Narrow"/>
                <a:cs typeface="Arial Narrow"/>
              </a:rPr>
              <a:t> </a:t>
            </a:r>
            <a:r>
              <a:rPr dirty="0" sz="2066" spc="-20">
                <a:latin typeface="Arial Narrow"/>
                <a:cs typeface="Arial Narrow"/>
              </a:rPr>
              <a:t>List</a:t>
            </a:r>
            <a:endParaRPr sz="2066">
              <a:latin typeface="Arial Narrow"/>
              <a:cs typeface="Arial Narrow"/>
            </a:endParaRPr>
          </a:p>
        </p:txBody>
      </p:sp>
      <p:sp>
        <p:nvSpPr>
          <p:cNvPr id="21" name="object 21" descr=""/>
          <p:cNvSpPr txBox="1"/>
          <p:nvPr/>
        </p:nvSpPr>
        <p:spPr>
          <a:xfrm>
            <a:off x="857249" y="2390901"/>
            <a:ext cx="623993" cy="324272"/>
          </a:xfrm>
          <a:prstGeom prst="rect">
            <a:avLst/>
          </a:prstGeom>
        </p:spPr>
        <p:txBody>
          <a:bodyPr wrap="square" lIns="0" tIns="15875" rIns="0" bIns="0" rtlCol="0" vert="horz">
            <a:spAutoFit/>
          </a:bodyPr>
          <a:lstStyle/>
          <a:p>
            <a:pPr marL="12700">
              <a:lnSpc>
                <a:spcPct val="100000"/>
              </a:lnSpc>
              <a:spcBef>
                <a:spcPts val="125"/>
              </a:spcBef>
            </a:pPr>
            <a:r>
              <a:rPr dirty="0" sz="1866" spc="55" b="1">
                <a:solidFill>
                  <a:srgbClr val="1F252C"/>
                </a:solidFill>
                <a:latin typeface="Century Gothic"/>
                <a:cs typeface="Century Gothic"/>
              </a:rPr>
              <a:t>2023</a:t>
            </a:r>
            <a:endParaRPr sz="1866">
              <a:latin typeface="Century Gothic"/>
              <a:cs typeface="Century Gothic"/>
            </a:endParaRPr>
          </a:p>
        </p:txBody>
      </p:sp>
      <p:sp>
        <p:nvSpPr>
          <p:cNvPr id="22" name="object 22" descr=""/>
          <p:cNvSpPr txBox="1"/>
          <p:nvPr/>
        </p:nvSpPr>
        <p:spPr>
          <a:xfrm>
            <a:off x="852169" y="3735492"/>
            <a:ext cx="633306" cy="325120"/>
          </a:xfrm>
          <a:prstGeom prst="rect">
            <a:avLst/>
          </a:prstGeom>
        </p:spPr>
        <p:txBody>
          <a:bodyPr wrap="square" lIns="0" tIns="16510" rIns="0" bIns="0" rtlCol="0" vert="horz">
            <a:spAutoFit/>
          </a:bodyPr>
          <a:lstStyle/>
          <a:p>
            <a:pPr marL="12700">
              <a:lnSpc>
                <a:spcPct val="100000"/>
              </a:lnSpc>
              <a:spcBef>
                <a:spcPts val="130"/>
              </a:spcBef>
            </a:pPr>
            <a:r>
              <a:rPr dirty="0" sz="1866" spc="70" b="1">
                <a:solidFill>
                  <a:srgbClr val="1F252C"/>
                </a:solidFill>
                <a:latin typeface="Century Gothic"/>
                <a:cs typeface="Century Gothic"/>
              </a:rPr>
              <a:t>2024</a:t>
            </a:r>
            <a:endParaRPr sz="1866">
              <a:latin typeface="Century Gothic"/>
              <a:cs typeface="Century Gothic"/>
            </a:endParaRPr>
          </a:p>
        </p:txBody>
      </p:sp>
      <p:sp>
        <p:nvSpPr>
          <p:cNvPr id="23" name="object 23" descr=""/>
          <p:cNvSpPr txBox="1"/>
          <p:nvPr/>
        </p:nvSpPr>
        <p:spPr>
          <a:xfrm>
            <a:off x="855133" y="5096509"/>
            <a:ext cx="629920" cy="325120"/>
          </a:xfrm>
          <a:prstGeom prst="rect">
            <a:avLst/>
          </a:prstGeom>
        </p:spPr>
        <p:txBody>
          <a:bodyPr wrap="square" lIns="0" tIns="16510" rIns="0" bIns="0" rtlCol="0" vert="horz">
            <a:spAutoFit/>
          </a:bodyPr>
          <a:lstStyle/>
          <a:p>
            <a:pPr marL="12700">
              <a:lnSpc>
                <a:spcPct val="100000"/>
              </a:lnSpc>
              <a:spcBef>
                <a:spcPts val="130"/>
              </a:spcBef>
            </a:pPr>
            <a:r>
              <a:rPr dirty="0" sz="1866" spc="65" b="1">
                <a:solidFill>
                  <a:srgbClr val="1F252C"/>
                </a:solidFill>
                <a:latin typeface="Century Gothic"/>
                <a:cs typeface="Century Gothic"/>
              </a:rPr>
              <a:t>2025</a:t>
            </a:r>
            <a:endParaRPr sz="1866">
              <a:latin typeface="Century Gothic"/>
              <a:cs typeface="Century Gothic"/>
            </a:endParaRPr>
          </a:p>
        </p:txBody>
      </p:sp>
      <p:sp>
        <p:nvSpPr>
          <p:cNvPr id="24" name="object 24" descr=""/>
          <p:cNvSpPr/>
          <p:nvPr/>
        </p:nvSpPr>
        <p:spPr>
          <a:xfrm>
            <a:off x="1695533" y="1898733"/>
            <a:ext cx="241300" cy="1244600"/>
          </a:xfrm>
          <a:custGeom>
            <a:avLst/>
            <a:gdLst/>
            <a:ahLst/>
            <a:cxnLst/>
            <a:rect l="l" t="t" r="r" b="b"/>
            <a:pathLst>
              <a:path w="180975" h="933450">
                <a:moveTo>
                  <a:pt x="180975" y="933450"/>
                </a:moveTo>
                <a:lnTo>
                  <a:pt x="110478" y="932249"/>
                </a:lnTo>
                <a:lnTo>
                  <a:pt x="52959" y="928989"/>
                </a:lnTo>
                <a:lnTo>
                  <a:pt x="14204" y="924180"/>
                </a:lnTo>
                <a:lnTo>
                  <a:pt x="0" y="918337"/>
                </a:lnTo>
                <a:lnTo>
                  <a:pt x="0" y="14986"/>
                </a:lnTo>
                <a:lnTo>
                  <a:pt x="14204" y="9161"/>
                </a:lnTo>
                <a:lnTo>
                  <a:pt x="52959" y="4397"/>
                </a:lnTo>
                <a:lnTo>
                  <a:pt x="110478" y="1180"/>
                </a:lnTo>
                <a:lnTo>
                  <a:pt x="180975" y="0"/>
                </a:lnTo>
              </a:path>
            </a:pathLst>
          </a:custGeom>
          <a:ln w="9525">
            <a:solidFill>
              <a:srgbClr val="7E7E7E"/>
            </a:solidFill>
          </a:ln>
        </p:spPr>
        <p:txBody>
          <a:bodyPr wrap="square" lIns="0" tIns="0" rIns="0" bIns="0" rtlCol="0"/>
          <a:lstStyle/>
          <a:p/>
        </p:txBody>
      </p:sp>
      <p:sp>
        <p:nvSpPr>
          <p:cNvPr id="25" name="object 25" descr=""/>
          <p:cNvSpPr/>
          <p:nvPr/>
        </p:nvSpPr>
        <p:spPr>
          <a:xfrm>
            <a:off x="1695533" y="3257634"/>
            <a:ext cx="215900" cy="1244600"/>
          </a:xfrm>
          <a:custGeom>
            <a:avLst/>
            <a:gdLst/>
            <a:ahLst/>
            <a:cxnLst/>
            <a:rect l="l" t="t" r="r" b="b"/>
            <a:pathLst>
              <a:path w="161925" h="933450">
                <a:moveTo>
                  <a:pt x="161925" y="933450"/>
                </a:moveTo>
                <a:lnTo>
                  <a:pt x="98851" y="932380"/>
                </a:lnTo>
                <a:lnTo>
                  <a:pt x="47386" y="929465"/>
                </a:lnTo>
                <a:lnTo>
                  <a:pt x="12709" y="925145"/>
                </a:lnTo>
                <a:lnTo>
                  <a:pt x="0" y="919861"/>
                </a:lnTo>
                <a:lnTo>
                  <a:pt x="0" y="13462"/>
                </a:lnTo>
                <a:lnTo>
                  <a:pt x="12709" y="8197"/>
                </a:lnTo>
                <a:lnTo>
                  <a:pt x="47386" y="3921"/>
                </a:lnTo>
                <a:lnTo>
                  <a:pt x="98851" y="1049"/>
                </a:lnTo>
                <a:lnTo>
                  <a:pt x="161925" y="0"/>
                </a:lnTo>
              </a:path>
            </a:pathLst>
          </a:custGeom>
          <a:ln w="9525">
            <a:solidFill>
              <a:srgbClr val="7E7E7E"/>
            </a:solidFill>
          </a:ln>
        </p:spPr>
        <p:txBody>
          <a:bodyPr wrap="square" lIns="0" tIns="0" rIns="0" bIns="0" rtlCol="0"/>
          <a:lstStyle/>
          <a:p/>
        </p:txBody>
      </p:sp>
      <p:sp>
        <p:nvSpPr>
          <p:cNvPr id="26" name="object 26" descr=""/>
          <p:cNvSpPr/>
          <p:nvPr/>
        </p:nvSpPr>
        <p:spPr>
          <a:xfrm>
            <a:off x="1695533" y="4616534"/>
            <a:ext cx="241300" cy="1244600"/>
          </a:xfrm>
          <a:custGeom>
            <a:avLst/>
            <a:gdLst/>
            <a:ahLst/>
            <a:cxnLst/>
            <a:rect l="l" t="t" r="r" b="b"/>
            <a:pathLst>
              <a:path w="180975" h="933450">
                <a:moveTo>
                  <a:pt x="180975" y="933386"/>
                </a:moveTo>
                <a:lnTo>
                  <a:pt x="110478" y="932200"/>
                </a:lnTo>
                <a:lnTo>
                  <a:pt x="52959" y="928968"/>
                </a:lnTo>
                <a:lnTo>
                  <a:pt x="14204" y="924176"/>
                </a:lnTo>
                <a:lnTo>
                  <a:pt x="0" y="918311"/>
                </a:lnTo>
                <a:lnTo>
                  <a:pt x="0" y="14986"/>
                </a:lnTo>
                <a:lnTo>
                  <a:pt x="14204" y="9161"/>
                </a:lnTo>
                <a:lnTo>
                  <a:pt x="52959" y="4397"/>
                </a:lnTo>
                <a:lnTo>
                  <a:pt x="110478" y="1180"/>
                </a:lnTo>
                <a:lnTo>
                  <a:pt x="180975" y="0"/>
                </a:lnTo>
              </a:path>
            </a:pathLst>
          </a:custGeom>
          <a:ln w="9525">
            <a:solidFill>
              <a:srgbClr val="7E7E7E"/>
            </a:solidFill>
          </a:ln>
        </p:spPr>
        <p:txBody>
          <a:bodyPr wrap="square" lIns="0" tIns="0" rIns="0" bIns="0" rtlCol="0"/>
          <a:lstStyle/>
          <a:p/>
        </p:txBody>
      </p:sp>
      <p:sp>
        <p:nvSpPr>
          <p:cNvPr id="27" name="object 27" descr=""/>
          <p:cNvSpPr txBox="1"/>
          <p:nvPr/>
        </p:nvSpPr>
        <p:spPr>
          <a:xfrm>
            <a:off x="2350346" y="5200944"/>
            <a:ext cx="395393" cy="819573"/>
          </a:xfrm>
          <a:prstGeom prst="rect">
            <a:avLst/>
          </a:prstGeom>
        </p:spPr>
        <p:txBody>
          <a:bodyPr wrap="square" lIns="0" tIns="7620" rIns="0" bIns="0" rtlCol="0" vert="horz">
            <a:spAutoFit/>
          </a:bodyPr>
          <a:lstStyle/>
          <a:p>
            <a:pPr marL="12700">
              <a:lnSpc>
                <a:spcPct val="100000"/>
              </a:lnSpc>
              <a:spcBef>
                <a:spcPts val="60"/>
              </a:spcBef>
            </a:pPr>
            <a:r>
              <a:rPr dirty="0" sz="5066" spc="330">
                <a:solidFill>
                  <a:srgbClr val="1F252C"/>
                </a:solidFill>
                <a:latin typeface="Arial Narrow"/>
                <a:cs typeface="Arial Narrow"/>
              </a:rPr>
              <a:t>4</a:t>
            </a:r>
            <a:endParaRPr sz="5066">
              <a:latin typeface="Arial Narrow"/>
              <a:cs typeface="Arial Narrow"/>
            </a:endParaRPr>
          </a:p>
        </p:txBody>
      </p:sp>
      <p:sp>
        <p:nvSpPr>
          <p:cNvPr id="28" name="object 28" descr=""/>
          <p:cNvSpPr txBox="1"/>
          <p:nvPr/>
        </p:nvSpPr>
        <p:spPr>
          <a:xfrm>
            <a:off x="3134360" y="5431536"/>
            <a:ext cx="5103705" cy="357293"/>
          </a:xfrm>
          <a:prstGeom prst="rect">
            <a:avLst/>
          </a:prstGeom>
        </p:spPr>
        <p:txBody>
          <a:bodyPr wrap="square" lIns="0" tIns="12700" rIns="0" bIns="0" rtlCol="0" vert="horz">
            <a:spAutoFit/>
          </a:bodyPr>
          <a:lstStyle/>
          <a:p>
            <a:pPr marL="12700">
              <a:lnSpc>
                <a:spcPct val="100000"/>
              </a:lnSpc>
              <a:spcBef>
                <a:spcPts val="100"/>
              </a:spcBef>
            </a:pPr>
            <a:r>
              <a:rPr dirty="0" sz="2066" spc="55">
                <a:latin typeface="Arial Narrow"/>
                <a:cs typeface="Arial Narrow"/>
              </a:rPr>
              <a:t>More</a:t>
            </a:r>
            <a:r>
              <a:rPr dirty="0" sz="2066" spc="-5">
                <a:latin typeface="Arial Narrow"/>
                <a:cs typeface="Arial Narrow"/>
              </a:rPr>
              <a:t> </a:t>
            </a:r>
            <a:r>
              <a:rPr dirty="0" sz="2066" spc="-20">
                <a:latin typeface="Arial Narrow"/>
                <a:cs typeface="Arial Narrow"/>
              </a:rPr>
              <a:t>Effectively</a:t>
            </a:r>
            <a:r>
              <a:rPr dirty="0" sz="2066" spc="-95">
                <a:latin typeface="Arial Narrow"/>
                <a:cs typeface="Arial Narrow"/>
              </a:rPr>
              <a:t> </a:t>
            </a:r>
            <a:r>
              <a:rPr dirty="0" sz="2066">
                <a:latin typeface="Arial Narrow"/>
                <a:cs typeface="Arial Narrow"/>
              </a:rPr>
              <a:t>Engage</a:t>
            </a:r>
            <a:r>
              <a:rPr dirty="0" sz="2066" spc="-5">
                <a:latin typeface="Arial Narrow"/>
                <a:cs typeface="Arial Narrow"/>
              </a:rPr>
              <a:t> </a:t>
            </a:r>
            <a:r>
              <a:rPr dirty="0" sz="2066">
                <a:latin typeface="Arial Narrow"/>
                <a:cs typeface="Arial Narrow"/>
              </a:rPr>
              <a:t>Stakeholdersin</a:t>
            </a:r>
            <a:r>
              <a:rPr dirty="0" sz="2066" spc="-145">
                <a:latin typeface="Arial Narrow"/>
                <a:cs typeface="Arial Narrow"/>
              </a:rPr>
              <a:t> </a:t>
            </a:r>
            <a:r>
              <a:rPr dirty="0" sz="2066" spc="55">
                <a:latin typeface="Arial Narrow"/>
                <a:cs typeface="Arial Narrow"/>
              </a:rPr>
              <a:t>the</a:t>
            </a:r>
            <a:r>
              <a:rPr dirty="0" sz="2066" spc="-135">
                <a:latin typeface="Arial Narrow"/>
                <a:cs typeface="Arial Narrow"/>
              </a:rPr>
              <a:t> </a:t>
            </a:r>
            <a:r>
              <a:rPr dirty="0" sz="2066" spc="-10">
                <a:latin typeface="Arial Narrow"/>
                <a:cs typeface="Arial Narrow"/>
              </a:rPr>
              <a:t>Process</a:t>
            </a:r>
            <a:endParaRPr sz="2066">
              <a:latin typeface="Arial Narrow"/>
              <a:cs typeface="Arial Narrow"/>
            </a:endParaRPr>
          </a:p>
        </p:txBody>
      </p:sp>
      <p:sp>
        <p:nvSpPr>
          <p:cNvPr id="29" name="object 29" descr=""/>
          <p:cNvSpPr txBox="1">
            <a:spLocks noGrp="1"/>
          </p:cNvSpPr>
          <p:nvPr>
            <p:ph type="sldNum" idx="7" sz="quarter"/>
          </p:nvPr>
        </p:nvSpPr>
        <p:spPr>
          <a:prstGeom prst="rect"/>
        </p:spPr>
        <p:txBody>
          <a:bodyPr wrap="square" lIns="0" tIns="14604" rIns="0" bIns="0" rtlCol="0" vert="horz">
            <a:spAutoFit/>
          </a:bodyPr>
          <a:lstStyle/>
          <a:p>
            <a:pPr marL="42545">
              <a:lnSpc>
                <a:spcPct val="100000"/>
              </a:lnSpc>
              <a:spcBef>
                <a:spcPts val="114"/>
              </a:spcBef>
            </a:pPr>
            <a:r>
              <a:rPr dirty="0" spc="45"/>
              <a:t>24</a:t>
            </a:r>
          </a:p>
        </p:txBody>
      </p:sp>
      <p:sp>
        <p:nvSpPr>
          <p:cNvPr id="30" name="object 30"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2CD8-2C6F-14FC-E4EB-3686CB51FB88}"/>
              </a:ext>
            </a:extLst>
          </p:cNvPr>
          <p:cNvSpPr>
            <a:spLocks noGrp="1"/>
          </p:cNvSpPr>
          <p:nvPr>
            <p:ph type="title"/>
          </p:nvPr>
        </p:nvSpPr>
        <p:spPr/>
        <p:txBody>
          <a:bodyPr/>
          <a:lstStyle/>
          <a:p>
            <a:r>
              <a:rPr lang="en-US" dirty="0"/>
              <a:t>Protection</a:t>
            </a:r>
          </a:p>
        </p:txBody>
      </p:sp>
      <p:sp>
        <p:nvSpPr>
          <p:cNvPr id="3" name="Text Placeholder 2">
            <a:extLst>
              <a:ext uri="{FF2B5EF4-FFF2-40B4-BE49-F238E27FC236}">
                <a16:creationId xmlns:a16="http://schemas.microsoft.com/office/drawing/2014/main" id="{E2BB4A30-975D-EB4A-1218-2E4B65E00170}"/>
              </a:ext>
            </a:extLst>
          </p:cNvPr>
          <p:cNvSpPr>
            <a:spLocks noGrp="1"/>
          </p:cNvSpPr>
          <p:nvPr>
            <p:ph type="body" sz="half" idx="2"/>
          </p:nvPr>
        </p:nvSpPr>
        <p:spPr/>
        <p:txBody>
          <a:bodyPr/>
          <a:lstStyle/>
          <a:p>
            <a:endParaRPr lang="en-US" dirty="0"/>
          </a:p>
          <a:p>
            <a:endParaRPr lang="en-US" dirty="0"/>
          </a:p>
          <a:p>
            <a:endParaRPr lang="en-US" dirty="0"/>
          </a:p>
          <a:p>
            <a:r>
              <a:rPr lang="en-US" sz="2000" dirty="0">
                <a:solidFill>
                  <a:schemeClr val="tx1"/>
                </a:solidFill>
              </a:rPr>
              <a:t>Physical Security Measures </a:t>
            </a:r>
          </a:p>
          <a:p>
            <a:endParaRPr lang="en-US" sz="2000" dirty="0">
              <a:solidFill>
                <a:schemeClr val="tx1"/>
              </a:solidFill>
            </a:endParaRPr>
          </a:p>
          <a:p>
            <a:r>
              <a:rPr lang="en-US" sz="2000" dirty="0">
                <a:solidFill>
                  <a:schemeClr val="tx1"/>
                </a:solidFill>
              </a:rPr>
              <a:t>Security Personnel </a:t>
            </a:r>
          </a:p>
          <a:p>
            <a:endParaRPr lang="en-US" sz="2000" dirty="0">
              <a:solidFill>
                <a:schemeClr val="tx1"/>
              </a:solidFill>
            </a:endParaRPr>
          </a:p>
          <a:p>
            <a:r>
              <a:rPr lang="en-US" sz="2000" dirty="0">
                <a:solidFill>
                  <a:schemeClr val="tx1"/>
                </a:solidFill>
              </a:rPr>
              <a:t>Personal Protective Equipment (PPE)</a:t>
            </a:r>
          </a:p>
          <a:p>
            <a:endParaRPr lang="en-US" sz="2000" dirty="0">
              <a:solidFill>
                <a:schemeClr val="tx1"/>
              </a:solidFill>
            </a:endParaRPr>
          </a:p>
          <a:p>
            <a:r>
              <a:rPr lang="en-US" sz="2000" dirty="0">
                <a:solidFill>
                  <a:schemeClr val="tx1"/>
                </a:solidFill>
              </a:rPr>
              <a:t>Environmental Design </a:t>
            </a:r>
          </a:p>
        </p:txBody>
      </p:sp>
      <p:pic>
        <p:nvPicPr>
          <p:cNvPr id="6" name="Picture Placeholder 5" descr="A person holding a small device&#10;&#10;AI-generated content may be incorrect.">
            <a:extLst>
              <a:ext uri="{FF2B5EF4-FFF2-40B4-BE49-F238E27FC236}">
                <a16:creationId xmlns:a16="http://schemas.microsoft.com/office/drawing/2014/main" id="{A0ACCF1E-61A0-4639-BA69-2ADBCD78215E}"/>
              </a:ext>
            </a:extLst>
          </p:cNvPr>
          <p:cNvPicPr>
            <a:picLocks noGrp="1" noChangeAspect="1"/>
          </p:cNvPicPr>
          <p:nvPr>
            <p:ph type="pic" idx="1"/>
          </p:nvPr>
        </p:nvPicPr>
        <p:blipFill>
          <a:blip r:embed="R374712b175474e5f"/>
          <a:srcRect l="17631" r="17631"/>
          <a:stretch>
            <a:fillRect/>
          </a:stretch>
        </p:blipFill>
        <p:spPr/>
      </p:pic>
    </p:spTree>
    <p:extLst>
      <p:ext uri="{BB962C8B-B14F-4D97-AF65-F5344CB8AC3E}">
        <p14:creationId xmlns:p14="http://schemas.microsoft.com/office/powerpoint/2010/main" val="12659755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6510" rIns="0" bIns="0" rtlCol="0" vert="horz">
            <a:spAutoFit/>
          </a:bodyPr>
          <a:lstStyle/>
          <a:p>
            <a:pPr marL="12700">
              <a:lnSpc>
                <a:spcPct val="100000"/>
              </a:lnSpc>
              <a:spcBef>
                <a:spcPts val="130"/>
              </a:spcBef>
            </a:pPr>
            <a:r>
              <a:rPr dirty="0"/>
              <a:t>Improvement</a:t>
            </a:r>
            <a:r>
              <a:rPr dirty="0" spc="204"/>
              <a:t> </a:t>
            </a:r>
            <a:r>
              <a:rPr dirty="0" spc="45"/>
              <a:t>Checklist</a:t>
            </a:r>
          </a:p>
        </p:txBody>
      </p:sp>
      <p:sp>
        <p:nvSpPr>
          <p:cNvPr id="3" name="object 3" descr=""/>
          <p:cNvSpPr txBox="1"/>
          <p:nvPr/>
        </p:nvSpPr>
        <p:spPr>
          <a:xfrm>
            <a:off x="11567668" y="6218342"/>
            <a:ext cx="299720" cy="293793"/>
          </a:xfrm>
          <a:prstGeom prst="rect">
            <a:avLst/>
          </a:prstGeom>
        </p:spPr>
        <p:txBody>
          <a:bodyPr wrap="square" lIns="0" tIns="15875" rIns="0" bIns="0" rtlCol="0" vert="horz">
            <a:spAutoFit/>
          </a:bodyPr>
          <a:lstStyle/>
          <a:p>
            <a:pPr marL="12700">
              <a:lnSpc>
                <a:spcPct val="100000"/>
              </a:lnSpc>
              <a:spcBef>
                <a:spcPts val="125"/>
              </a:spcBef>
            </a:pPr>
            <a:r>
              <a:rPr dirty="0" sz="1666" spc="50" b="1">
                <a:solidFill>
                  <a:srgbClr val="1F252C"/>
                </a:solidFill>
                <a:latin typeface="Century Gothic"/>
                <a:cs typeface="Century Gothic"/>
              </a:rPr>
              <a:t>25</a:t>
            </a:r>
            <a:endParaRPr sz="1666">
              <a:latin typeface="Century Gothic"/>
              <a:cs typeface="Century Gothic"/>
            </a:endParaRPr>
          </a:p>
        </p:txBody>
      </p:sp>
      <p:pic>
        <p:nvPicPr>
          <p:cNvPr id="4" name="object 4" descr=""/>
          <p:cNvPicPr/>
          <p:nvPr/>
        </p:nvPicPr>
        <p:blipFill>
          <a:blip r:embed="R4d0bfcfa62c74144" cstate="print"/>
          <a:stretch>
            <a:fillRect/>
          </a:stretch>
        </p:blipFill>
        <p:spPr>
          <a:xfrm>
            <a:off x="150957" y="6266301"/>
            <a:ext cx="1056982" cy="446793"/>
          </a:xfrm>
          <a:prstGeom prst="rect">
            <a:avLst/>
          </a:prstGeom>
        </p:spPr>
      </p:pic>
      <p:sp>
        <p:nvSpPr>
          <p:cNvPr id="5" name="object 5"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grpSp>
        <p:nvGrpSpPr>
          <p:cNvPr id="6" name="object 6" descr=""/>
          <p:cNvGrpSpPr/>
          <p:nvPr/>
        </p:nvGrpSpPr>
        <p:grpSpPr>
          <a:xfrm>
            <a:off x="2108200" y="5130800"/>
            <a:ext cx="7543800" cy="901700"/>
            <a:chOff x="2108200" y="5130800"/>
            <a:chExt cx="7543800" cy="901700"/>
          </a:xfrm>
        </p:grpSpPr>
        <p:sp>
          <p:nvSpPr>
            <p:cNvPr id="7" name="object 7" descr=""/>
            <p:cNvSpPr/>
            <p:nvPr/>
          </p:nvSpPr>
          <p:spPr>
            <a:xfrm>
              <a:off x="2882900" y="5270500"/>
              <a:ext cx="6769100" cy="647700"/>
            </a:xfrm>
            <a:custGeom>
              <a:avLst/>
              <a:gdLst/>
              <a:ahLst/>
              <a:cxnLst/>
              <a:rect l="l" t="t" r="r" b="b"/>
              <a:pathLst>
                <a:path w="5076825" h="485775">
                  <a:moveTo>
                    <a:pt x="4995799" y="0"/>
                  </a:moveTo>
                  <a:lnTo>
                    <a:pt x="81025" y="0"/>
                  </a:lnTo>
                  <a:lnTo>
                    <a:pt x="49452" y="6362"/>
                  </a:lnTo>
                  <a:lnTo>
                    <a:pt x="23701" y="23712"/>
                  </a:lnTo>
                  <a:lnTo>
                    <a:pt x="6355" y="49447"/>
                  </a:lnTo>
                  <a:lnTo>
                    <a:pt x="0" y="80962"/>
                  </a:lnTo>
                  <a:lnTo>
                    <a:pt x="0" y="404812"/>
                  </a:lnTo>
                  <a:lnTo>
                    <a:pt x="6355" y="436327"/>
                  </a:lnTo>
                  <a:lnTo>
                    <a:pt x="23701" y="462062"/>
                  </a:lnTo>
                  <a:lnTo>
                    <a:pt x="49452" y="479412"/>
                  </a:lnTo>
                  <a:lnTo>
                    <a:pt x="81025" y="485775"/>
                  </a:lnTo>
                  <a:lnTo>
                    <a:pt x="4995799" y="485775"/>
                  </a:lnTo>
                  <a:lnTo>
                    <a:pt x="5027372" y="479412"/>
                  </a:lnTo>
                  <a:lnTo>
                    <a:pt x="5053123" y="462062"/>
                  </a:lnTo>
                  <a:lnTo>
                    <a:pt x="5070469" y="436327"/>
                  </a:lnTo>
                  <a:lnTo>
                    <a:pt x="5076825" y="404812"/>
                  </a:lnTo>
                  <a:lnTo>
                    <a:pt x="5076825" y="80962"/>
                  </a:lnTo>
                  <a:lnTo>
                    <a:pt x="5070469" y="49447"/>
                  </a:lnTo>
                  <a:lnTo>
                    <a:pt x="5053123" y="23712"/>
                  </a:lnTo>
                  <a:lnTo>
                    <a:pt x="5027372" y="6362"/>
                  </a:lnTo>
                  <a:lnTo>
                    <a:pt x="4995799" y="0"/>
                  </a:lnTo>
                  <a:close/>
                </a:path>
              </a:pathLst>
            </a:custGeom>
            <a:solidFill>
              <a:srgbClr val="F1F1F1"/>
            </a:solidFill>
          </p:spPr>
          <p:txBody>
            <a:bodyPr wrap="square" lIns="0" tIns="0" rIns="0" bIns="0" rtlCol="0"/>
            <a:lstStyle/>
            <a:p/>
          </p:txBody>
        </p:sp>
        <p:sp>
          <p:nvSpPr>
            <p:cNvPr id="8" name="object 8" descr=""/>
            <p:cNvSpPr/>
            <p:nvPr/>
          </p:nvSpPr>
          <p:spPr>
            <a:xfrm>
              <a:off x="2108200" y="5130800"/>
              <a:ext cx="901700" cy="901700"/>
            </a:xfrm>
            <a:custGeom>
              <a:avLst/>
              <a:gdLst/>
              <a:ahLst/>
              <a:cxnLst/>
              <a:rect l="l" t="t" r="r" b="b"/>
              <a:pathLst>
                <a:path w="676275" h="676275">
                  <a:moveTo>
                    <a:pt x="338200" y="0"/>
                  </a:moveTo>
                  <a:lnTo>
                    <a:pt x="292302" y="3086"/>
                  </a:lnTo>
                  <a:lnTo>
                    <a:pt x="248282" y="12078"/>
                  </a:lnTo>
                  <a:lnTo>
                    <a:pt x="206543" y="26571"/>
                  </a:lnTo>
                  <a:lnTo>
                    <a:pt x="167489" y="46164"/>
                  </a:lnTo>
                  <a:lnTo>
                    <a:pt x="131522" y="70453"/>
                  </a:lnTo>
                  <a:lnTo>
                    <a:pt x="99044" y="99036"/>
                  </a:lnTo>
                  <a:lnTo>
                    <a:pt x="70458" y="131509"/>
                  </a:lnTo>
                  <a:lnTo>
                    <a:pt x="46166" y="167470"/>
                  </a:lnTo>
                  <a:lnTo>
                    <a:pt x="26572" y="206516"/>
                  </a:lnTo>
                  <a:lnTo>
                    <a:pt x="12078" y="248245"/>
                  </a:lnTo>
                  <a:lnTo>
                    <a:pt x="3086" y="292253"/>
                  </a:lnTo>
                  <a:lnTo>
                    <a:pt x="0" y="338137"/>
                  </a:lnTo>
                  <a:lnTo>
                    <a:pt x="3086" y="384021"/>
                  </a:lnTo>
                  <a:lnTo>
                    <a:pt x="12078" y="428029"/>
                  </a:lnTo>
                  <a:lnTo>
                    <a:pt x="26572" y="469758"/>
                  </a:lnTo>
                  <a:lnTo>
                    <a:pt x="46166" y="508804"/>
                  </a:lnTo>
                  <a:lnTo>
                    <a:pt x="70458" y="544765"/>
                  </a:lnTo>
                  <a:lnTo>
                    <a:pt x="99044" y="577238"/>
                  </a:lnTo>
                  <a:lnTo>
                    <a:pt x="131522" y="605821"/>
                  </a:lnTo>
                  <a:lnTo>
                    <a:pt x="167489" y="630110"/>
                  </a:lnTo>
                  <a:lnTo>
                    <a:pt x="206543" y="649703"/>
                  </a:lnTo>
                  <a:lnTo>
                    <a:pt x="248282" y="664196"/>
                  </a:lnTo>
                  <a:lnTo>
                    <a:pt x="292302" y="673188"/>
                  </a:lnTo>
                  <a:lnTo>
                    <a:pt x="338200" y="676275"/>
                  </a:lnTo>
                  <a:lnTo>
                    <a:pt x="384070" y="673188"/>
                  </a:lnTo>
                  <a:lnTo>
                    <a:pt x="428066" y="664196"/>
                  </a:lnTo>
                  <a:lnTo>
                    <a:pt x="469784" y="649703"/>
                  </a:lnTo>
                  <a:lnTo>
                    <a:pt x="508823" y="630110"/>
                  </a:lnTo>
                  <a:lnTo>
                    <a:pt x="544778" y="605821"/>
                  </a:lnTo>
                  <a:lnTo>
                    <a:pt x="577246" y="577238"/>
                  </a:lnTo>
                  <a:lnTo>
                    <a:pt x="605826" y="544765"/>
                  </a:lnTo>
                  <a:lnTo>
                    <a:pt x="630112" y="508804"/>
                  </a:lnTo>
                  <a:lnTo>
                    <a:pt x="649704" y="469758"/>
                  </a:lnTo>
                  <a:lnTo>
                    <a:pt x="664197" y="428029"/>
                  </a:lnTo>
                  <a:lnTo>
                    <a:pt x="673188" y="384021"/>
                  </a:lnTo>
                  <a:lnTo>
                    <a:pt x="676275" y="338137"/>
                  </a:lnTo>
                  <a:lnTo>
                    <a:pt x="673188" y="292253"/>
                  </a:lnTo>
                  <a:lnTo>
                    <a:pt x="664197" y="248245"/>
                  </a:lnTo>
                  <a:lnTo>
                    <a:pt x="649704" y="206516"/>
                  </a:lnTo>
                  <a:lnTo>
                    <a:pt x="630112" y="167470"/>
                  </a:lnTo>
                  <a:lnTo>
                    <a:pt x="605826" y="131509"/>
                  </a:lnTo>
                  <a:lnTo>
                    <a:pt x="577246" y="99036"/>
                  </a:lnTo>
                  <a:lnTo>
                    <a:pt x="544778" y="70453"/>
                  </a:lnTo>
                  <a:lnTo>
                    <a:pt x="508823" y="46164"/>
                  </a:lnTo>
                  <a:lnTo>
                    <a:pt x="469784" y="26571"/>
                  </a:lnTo>
                  <a:lnTo>
                    <a:pt x="428066" y="12078"/>
                  </a:lnTo>
                  <a:lnTo>
                    <a:pt x="384070" y="3086"/>
                  </a:lnTo>
                  <a:lnTo>
                    <a:pt x="338200" y="0"/>
                  </a:lnTo>
                  <a:close/>
                </a:path>
              </a:pathLst>
            </a:custGeom>
            <a:solidFill>
              <a:srgbClr val="F3EADF"/>
            </a:solidFill>
          </p:spPr>
          <p:txBody>
            <a:bodyPr wrap="square" lIns="0" tIns="0" rIns="0" bIns="0" rtlCol="0"/>
            <a:lstStyle/>
            <a:p/>
          </p:txBody>
        </p:sp>
      </p:grpSp>
      <p:grpSp>
        <p:nvGrpSpPr>
          <p:cNvPr id="9" name="object 9" descr=""/>
          <p:cNvGrpSpPr/>
          <p:nvPr/>
        </p:nvGrpSpPr>
        <p:grpSpPr>
          <a:xfrm>
            <a:off x="2108200" y="3937000"/>
            <a:ext cx="7543800" cy="889000"/>
            <a:chOff x="2108200" y="3937000"/>
            <a:chExt cx="7543800" cy="889000"/>
          </a:xfrm>
        </p:grpSpPr>
        <p:sp>
          <p:nvSpPr>
            <p:cNvPr id="10" name="object 10" descr=""/>
            <p:cNvSpPr/>
            <p:nvPr/>
          </p:nvSpPr>
          <p:spPr>
            <a:xfrm>
              <a:off x="2882900" y="40767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1" name="object 11" descr=""/>
            <p:cNvSpPr/>
            <p:nvPr/>
          </p:nvSpPr>
          <p:spPr>
            <a:xfrm>
              <a:off x="2108200" y="3937000"/>
              <a:ext cx="901700" cy="889000"/>
            </a:xfrm>
            <a:custGeom>
              <a:avLst/>
              <a:gdLst/>
              <a:ahLst/>
              <a:cxnLst/>
              <a:rect l="l" t="t" r="r" b="b"/>
              <a:pathLst>
                <a:path w="676275" h="666750">
                  <a:moveTo>
                    <a:pt x="338200" y="0"/>
                  </a:moveTo>
                  <a:lnTo>
                    <a:pt x="288216" y="3613"/>
                  </a:lnTo>
                  <a:lnTo>
                    <a:pt x="240511" y="14112"/>
                  </a:lnTo>
                  <a:lnTo>
                    <a:pt x="195609" y="30979"/>
                  </a:lnTo>
                  <a:lnTo>
                    <a:pt x="154032" y="53700"/>
                  </a:lnTo>
                  <a:lnTo>
                    <a:pt x="116302" y="81760"/>
                  </a:lnTo>
                  <a:lnTo>
                    <a:pt x="82943" y="114643"/>
                  </a:lnTo>
                  <a:lnTo>
                    <a:pt x="54477" y="151834"/>
                  </a:lnTo>
                  <a:lnTo>
                    <a:pt x="31427" y="192818"/>
                  </a:lnTo>
                  <a:lnTo>
                    <a:pt x="14316" y="237080"/>
                  </a:lnTo>
                  <a:lnTo>
                    <a:pt x="3666" y="284104"/>
                  </a:lnTo>
                  <a:lnTo>
                    <a:pt x="0" y="333375"/>
                  </a:lnTo>
                  <a:lnTo>
                    <a:pt x="3666" y="382645"/>
                  </a:lnTo>
                  <a:lnTo>
                    <a:pt x="14316" y="429669"/>
                  </a:lnTo>
                  <a:lnTo>
                    <a:pt x="31427" y="473931"/>
                  </a:lnTo>
                  <a:lnTo>
                    <a:pt x="54477" y="514915"/>
                  </a:lnTo>
                  <a:lnTo>
                    <a:pt x="82943" y="552106"/>
                  </a:lnTo>
                  <a:lnTo>
                    <a:pt x="116302" y="584989"/>
                  </a:lnTo>
                  <a:lnTo>
                    <a:pt x="154032" y="613049"/>
                  </a:lnTo>
                  <a:lnTo>
                    <a:pt x="195609" y="635770"/>
                  </a:lnTo>
                  <a:lnTo>
                    <a:pt x="240511" y="652637"/>
                  </a:lnTo>
                  <a:lnTo>
                    <a:pt x="288216" y="663136"/>
                  </a:lnTo>
                  <a:lnTo>
                    <a:pt x="338200" y="666750"/>
                  </a:lnTo>
                  <a:lnTo>
                    <a:pt x="388153" y="663136"/>
                  </a:lnTo>
                  <a:lnTo>
                    <a:pt x="435832" y="652637"/>
                  </a:lnTo>
                  <a:lnTo>
                    <a:pt x="480714" y="635770"/>
                  </a:lnTo>
                  <a:lnTo>
                    <a:pt x="522275" y="613049"/>
                  </a:lnTo>
                  <a:lnTo>
                    <a:pt x="559992" y="584989"/>
                  </a:lnTo>
                  <a:lnTo>
                    <a:pt x="593343" y="552106"/>
                  </a:lnTo>
                  <a:lnTo>
                    <a:pt x="621803" y="514915"/>
                  </a:lnTo>
                  <a:lnTo>
                    <a:pt x="644849" y="473931"/>
                  </a:lnTo>
                  <a:lnTo>
                    <a:pt x="661959" y="429669"/>
                  </a:lnTo>
                  <a:lnTo>
                    <a:pt x="672608" y="382645"/>
                  </a:lnTo>
                  <a:lnTo>
                    <a:pt x="676275" y="333375"/>
                  </a:lnTo>
                  <a:lnTo>
                    <a:pt x="672608" y="284104"/>
                  </a:lnTo>
                  <a:lnTo>
                    <a:pt x="661959" y="237080"/>
                  </a:lnTo>
                  <a:lnTo>
                    <a:pt x="644849" y="192818"/>
                  </a:lnTo>
                  <a:lnTo>
                    <a:pt x="621803" y="151834"/>
                  </a:lnTo>
                  <a:lnTo>
                    <a:pt x="593343" y="114643"/>
                  </a:lnTo>
                  <a:lnTo>
                    <a:pt x="559992" y="81760"/>
                  </a:lnTo>
                  <a:lnTo>
                    <a:pt x="522275" y="53700"/>
                  </a:lnTo>
                  <a:lnTo>
                    <a:pt x="480714" y="30979"/>
                  </a:lnTo>
                  <a:lnTo>
                    <a:pt x="435832" y="14112"/>
                  </a:lnTo>
                  <a:lnTo>
                    <a:pt x="388153" y="3613"/>
                  </a:lnTo>
                  <a:lnTo>
                    <a:pt x="338200" y="0"/>
                  </a:lnTo>
                  <a:close/>
                </a:path>
              </a:pathLst>
            </a:custGeom>
            <a:solidFill>
              <a:srgbClr val="D6E1DF"/>
            </a:solidFill>
          </p:spPr>
          <p:txBody>
            <a:bodyPr wrap="square" lIns="0" tIns="0" rIns="0" bIns="0" rtlCol="0"/>
            <a:lstStyle/>
            <a:p/>
          </p:txBody>
        </p:sp>
      </p:grpSp>
      <p:grpSp>
        <p:nvGrpSpPr>
          <p:cNvPr id="12" name="object 12" descr=""/>
          <p:cNvGrpSpPr/>
          <p:nvPr/>
        </p:nvGrpSpPr>
        <p:grpSpPr>
          <a:xfrm>
            <a:off x="2108200" y="2730500"/>
            <a:ext cx="7543800" cy="901700"/>
            <a:chOff x="2108200" y="2730500"/>
            <a:chExt cx="7543800" cy="901700"/>
          </a:xfrm>
        </p:grpSpPr>
        <p:sp>
          <p:nvSpPr>
            <p:cNvPr id="13" name="object 13" descr=""/>
            <p:cNvSpPr/>
            <p:nvPr/>
          </p:nvSpPr>
          <p:spPr>
            <a:xfrm>
              <a:off x="2882900" y="28702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4" name="object 14" descr=""/>
            <p:cNvSpPr/>
            <p:nvPr/>
          </p:nvSpPr>
          <p:spPr>
            <a:xfrm>
              <a:off x="2108200" y="27305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D2C8DF"/>
            </a:solidFill>
          </p:spPr>
          <p:txBody>
            <a:bodyPr wrap="square" lIns="0" tIns="0" rIns="0" bIns="0" rtlCol="0"/>
            <a:lstStyle/>
            <a:p/>
          </p:txBody>
        </p:sp>
      </p:grpSp>
      <p:grpSp>
        <p:nvGrpSpPr>
          <p:cNvPr id="15" name="object 15" descr=""/>
          <p:cNvGrpSpPr/>
          <p:nvPr/>
        </p:nvGrpSpPr>
        <p:grpSpPr>
          <a:xfrm>
            <a:off x="2108200" y="1524000"/>
            <a:ext cx="7543800" cy="901700"/>
            <a:chOff x="2108200" y="1524000"/>
            <a:chExt cx="7543800" cy="901700"/>
          </a:xfrm>
        </p:grpSpPr>
        <p:sp>
          <p:nvSpPr>
            <p:cNvPr id="16" name="object 16" descr=""/>
            <p:cNvSpPr/>
            <p:nvPr/>
          </p:nvSpPr>
          <p:spPr>
            <a:xfrm>
              <a:off x="2882900" y="1651000"/>
              <a:ext cx="6769100" cy="660400"/>
            </a:xfrm>
            <a:custGeom>
              <a:avLst/>
              <a:gdLst/>
              <a:ahLst/>
              <a:cxnLst/>
              <a:rect l="l" t="t" r="r" b="b"/>
              <a:pathLst>
                <a:path w="5076825" h="495300">
                  <a:moveTo>
                    <a:pt x="4994275" y="0"/>
                  </a:moveTo>
                  <a:lnTo>
                    <a:pt x="82550" y="0"/>
                  </a:lnTo>
                  <a:lnTo>
                    <a:pt x="50417" y="6486"/>
                  </a:lnTo>
                  <a:lnTo>
                    <a:pt x="24177" y="24177"/>
                  </a:lnTo>
                  <a:lnTo>
                    <a:pt x="6486" y="50417"/>
                  </a:lnTo>
                  <a:lnTo>
                    <a:pt x="0" y="82550"/>
                  </a:lnTo>
                  <a:lnTo>
                    <a:pt x="0" y="412750"/>
                  </a:lnTo>
                  <a:lnTo>
                    <a:pt x="6486" y="444882"/>
                  </a:lnTo>
                  <a:lnTo>
                    <a:pt x="24177" y="471122"/>
                  </a:lnTo>
                  <a:lnTo>
                    <a:pt x="50417" y="488813"/>
                  </a:lnTo>
                  <a:lnTo>
                    <a:pt x="82550" y="495300"/>
                  </a:lnTo>
                  <a:lnTo>
                    <a:pt x="4994275" y="495300"/>
                  </a:lnTo>
                  <a:lnTo>
                    <a:pt x="5026407" y="488813"/>
                  </a:lnTo>
                  <a:lnTo>
                    <a:pt x="5052647" y="471122"/>
                  </a:lnTo>
                  <a:lnTo>
                    <a:pt x="5070338" y="444882"/>
                  </a:lnTo>
                  <a:lnTo>
                    <a:pt x="5076825" y="412750"/>
                  </a:lnTo>
                  <a:lnTo>
                    <a:pt x="5076825" y="82550"/>
                  </a:lnTo>
                  <a:lnTo>
                    <a:pt x="5070338" y="50417"/>
                  </a:lnTo>
                  <a:lnTo>
                    <a:pt x="5052647" y="24177"/>
                  </a:lnTo>
                  <a:lnTo>
                    <a:pt x="5026407" y="6486"/>
                  </a:lnTo>
                  <a:lnTo>
                    <a:pt x="4994275" y="0"/>
                  </a:lnTo>
                  <a:close/>
                </a:path>
              </a:pathLst>
            </a:custGeom>
            <a:solidFill>
              <a:srgbClr val="F1F1F1"/>
            </a:solidFill>
          </p:spPr>
          <p:txBody>
            <a:bodyPr wrap="square" lIns="0" tIns="0" rIns="0" bIns="0" rtlCol="0"/>
            <a:lstStyle/>
            <a:p/>
          </p:txBody>
        </p:sp>
        <p:sp>
          <p:nvSpPr>
            <p:cNvPr id="17" name="object 17" descr=""/>
            <p:cNvSpPr/>
            <p:nvPr/>
          </p:nvSpPr>
          <p:spPr>
            <a:xfrm>
              <a:off x="2108200" y="15240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F8E4DB"/>
            </a:solidFill>
          </p:spPr>
          <p:txBody>
            <a:bodyPr wrap="square" lIns="0" tIns="0" rIns="0" bIns="0" rtlCol="0"/>
            <a:lstStyle/>
            <a:p/>
          </p:txBody>
        </p:sp>
      </p:grpSp>
      <p:sp>
        <p:nvSpPr>
          <p:cNvPr id="18" name="object 18" descr=""/>
          <p:cNvSpPr txBox="1"/>
          <p:nvPr/>
        </p:nvSpPr>
        <p:spPr>
          <a:xfrm>
            <a:off x="2357118" y="1579456"/>
            <a:ext cx="395393" cy="812800"/>
          </a:xfrm>
          <a:prstGeom prst="rect">
            <a:avLst/>
          </a:prstGeom>
        </p:spPr>
        <p:txBody>
          <a:bodyPr wrap="square" lIns="0" tIns="16510" rIns="0" bIns="0" rtlCol="0" vert="horz">
            <a:spAutoFit/>
          </a:bodyPr>
          <a:lstStyle/>
          <a:p>
            <a:pPr marL="12700">
              <a:lnSpc>
                <a:spcPct val="100000"/>
              </a:lnSpc>
              <a:spcBef>
                <a:spcPts val="130"/>
              </a:spcBef>
            </a:pPr>
            <a:r>
              <a:rPr dirty="0" sz="5066" spc="330">
                <a:solidFill>
                  <a:srgbClr val="1F252C"/>
                </a:solidFill>
                <a:latin typeface="Arial Narrow"/>
                <a:cs typeface="Arial Narrow"/>
              </a:rPr>
              <a:t>1</a:t>
            </a:r>
            <a:endParaRPr sz="5066">
              <a:latin typeface="Arial Narrow"/>
              <a:cs typeface="Arial Narrow"/>
            </a:endParaRPr>
          </a:p>
        </p:txBody>
      </p:sp>
      <p:sp>
        <p:nvSpPr>
          <p:cNvPr id="19" name="object 19" descr=""/>
          <p:cNvSpPr txBox="1"/>
          <p:nvPr/>
        </p:nvSpPr>
        <p:spPr>
          <a:xfrm>
            <a:off x="2350346" y="2370750"/>
            <a:ext cx="414866" cy="3631353"/>
          </a:xfrm>
          <a:prstGeom prst="rect">
            <a:avLst/>
          </a:prstGeom>
        </p:spPr>
        <p:txBody>
          <a:bodyPr wrap="square" lIns="0" tIns="330835" rIns="0" bIns="0" rtlCol="0" vert="horz">
            <a:spAutoFit/>
          </a:bodyPr>
          <a:lstStyle/>
          <a:p>
            <a:pPr marL="26670">
              <a:lnSpc>
                <a:spcPct val="100000"/>
              </a:lnSpc>
              <a:spcBef>
                <a:spcPts val="2605"/>
              </a:spcBef>
            </a:pPr>
            <a:r>
              <a:rPr dirty="0" sz="5066" spc="330">
                <a:solidFill>
                  <a:srgbClr val="1F252C"/>
                </a:solidFill>
                <a:latin typeface="Arial Narrow"/>
                <a:cs typeface="Arial Narrow"/>
              </a:rPr>
              <a:t>2</a:t>
            </a:r>
            <a:endParaRPr sz="5066">
              <a:latin typeface="Arial Narrow"/>
              <a:cs typeface="Arial Narrow"/>
            </a:endParaRPr>
          </a:p>
          <a:p>
            <a:pPr marL="20320">
              <a:lnSpc>
                <a:spcPct val="100000"/>
              </a:lnSpc>
              <a:spcBef>
                <a:spcPts val="2515"/>
              </a:spcBef>
            </a:pPr>
            <a:r>
              <a:rPr dirty="0" sz="5066" spc="330">
                <a:solidFill>
                  <a:srgbClr val="1F252C"/>
                </a:solidFill>
                <a:latin typeface="Arial Narrow"/>
                <a:cs typeface="Arial Narrow"/>
              </a:rPr>
              <a:t>3</a:t>
            </a:r>
            <a:endParaRPr sz="5066">
              <a:latin typeface="Arial Narrow"/>
              <a:cs typeface="Arial Narrow"/>
            </a:endParaRPr>
          </a:p>
          <a:p>
            <a:pPr marL="12700">
              <a:lnSpc>
                <a:spcPct val="100000"/>
              </a:lnSpc>
              <a:spcBef>
                <a:spcPts val="2535"/>
              </a:spcBef>
            </a:pPr>
            <a:r>
              <a:rPr dirty="0" sz="5066" spc="330">
                <a:solidFill>
                  <a:srgbClr val="1F252C"/>
                </a:solidFill>
                <a:latin typeface="Arial Narrow"/>
                <a:cs typeface="Arial Narrow"/>
              </a:rPr>
              <a:t>4</a:t>
            </a:r>
            <a:endParaRPr sz="5066">
              <a:latin typeface="Arial Narrow"/>
              <a:cs typeface="Arial Narrow"/>
            </a:endParaRPr>
          </a:p>
        </p:txBody>
      </p:sp>
      <p:sp>
        <p:nvSpPr>
          <p:cNvPr id="20" name="object 20" descr=""/>
          <p:cNvSpPr txBox="1"/>
          <p:nvPr/>
        </p:nvSpPr>
        <p:spPr>
          <a:xfrm>
            <a:off x="3134360" y="3002194"/>
            <a:ext cx="443738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Better</a:t>
            </a:r>
            <a:r>
              <a:rPr dirty="0" sz="2066" spc="-85">
                <a:latin typeface="Arial Narrow"/>
                <a:cs typeface="Arial Narrow"/>
              </a:rPr>
              <a:t> </a:t>
            </a:r>
            <a:r>
              <a:rPr dirty="0" sz="2066">
                <a:latin typeface="Arial Narrow"/>
                <a:cs typeface="Arial Narrow"/>
              </a:rPr>
              <a:t>Integrate</a:t>
            </a:r>
            <a:r>
              <a:rPr dirty="0" sz="2066" spc="-120">
                <a:latin typeface="Arial Narrow"/>
                <a:cs typeface="Arial Narrow"/>
              </a:rPr>
              <a:t> </a:t>
            </a:r>
            <a:r>
              <a:rPr dirty="0" sz="2066" spc="10">
                <a:latin typeface="Arial Narrow"/>
                <a:cs typeface="Arial Narrow"/>
              </a:rPr>
              <a:t>Objective</a:t>
            </a:r>
            <a:r>
              <a:rPr dirty="0" sz="2066" spc="-180">
                <a:latin typeface="Arial Narrow"/>
                <a:cs typeface="Arial Narrow"/>
              </a:rPr>
              <a:t> </a:t>
            </a:r>
            <a:r>
              <a:rPr dirty="0" sz="2066" spc="70">
                <a:latin typeface="Arial Narrow"/>
                <a:cs typeface="Arial Narrow"/>
              </a:rPr>
              <a:t>and</a:t>
            </a:r>
            <a:r>
              <a:rPr dirty="0" sz="2066" spc="-140">
                <a:latin typeface="Arial Narrow"/>
                <a:cs typeface="Arial Narrow"/>
              </a:rPr>
              <a:t> </a:t>
            </a:r>
            <a:r>
              <a:rPr dirty="0" sz="2066" spc="10">
                <a:latin typeface="Arial Narrow"/>
                <a:cs typeface="Arial Narrow"/>
              </a:rPr>
              <a:t>Unbiased</a:t>
            </a:r>
            <a:r>
              <a:rPr dirty="0" sz="2066" spc="-45">
                <a:latin typeface="Arial Narrow"/>
                <a:cs typeface="Arial Narrow"/>
              </a:rPr>
              <a:t> </a:t>
            </a:r>
            <a:r>
              <a:rPr dirty="0" sz="2066" spc="-20">
                <a:latin typeface="Arial Narrow"/>
                <a:cs typeface="Arial Narrow"/>
              </a:rPr>
              <a:t>Data</a:t>
            </a:r>
            <a:endParaRPr sz="2066">
              <a:latin typeface="Arial Narrow"/>
              <a:cs typeface="Arial Narrow"/>
            </a:endParaRPr>
          </a:p>
        </p:txBody>
      </p:sp>
      <p:sp>
        <p:nvSpPr>
          <p:cNvPr id="21" name="object 21" descr=""/>
          <p:cNvSpPr txBox="1"/>
          <p:nvPr/>
        </p:nvSpPr>
        <p:spPr>
          <a:xfrm>
            <a:off x="3224444" y="4205308"/>
            <a:ext cx="3660986" cy="354753"/>
          </a:xfrm>
          <a:prstGeom prst="rect">
            <a:avLst/>
          </a:prstGeom>
        </p:spPr>
        <p:txBody>
          <a:bodyPr wrap="square" lIns="0" tIns="15875" rIns="0" bIns="0" rtlCol="0" vert="horz">
            <a:spAutoFit/>
          </a:bodyPr>
          <a:lstStyle/>
          <a:p>
            <a:pPr marL="12700">
              <a:lnSpc>
                <a:spcPct val="100000"/>
              </a:lnSpc>
              <a:spcBef>
                <a:spcPts val="125"/>
              </a:spcBef>
            </a:pPr>
            <a:r>
              <a:rPr dirty="0" sz="2066" spc="20">
                <a:latin typeface="Arial Narrow"/>
                <a:cs typeface="Arial Narrow"/>
              </a:rPr>
              <a:t>Improve</a:t>
            </a:r>
            <a:r>
              <a:rPr dirty="0" sz="2066" spc="-85">
                <a:latin typeface="Arial Narrow"/>
                <a:cs typeface="Arial Narrow"/>
              </a:rPr>
              <a:t> </a:t>
            </a:r>
            <a:r>
              <a:rPr dirty="0" sz="2066" spc="60">
                <a:latin typeface="Arial Narrow"/>
                <a:cs typeface="Arial Narrow"/>
              </a:rPr>
              <a:t>Our</a:t>
            </a:r>
            <a:r>
              <a:rPr dirty="0" sz="2066" spc="-90">
                <a:latin typeface="Arial Narrow"/>
                <a:cs typeface="Arial Narrow"/>
              </a:rPr>
              <a:t> </a:t>
            </a:r>
            <a:r>
              <a:rPr dirty="0" sz="2066" spc="55">
                <a:latin typeface="Arial Narrow"/>
                <a:cs typeface="Arial Narrow"/>
              </a:rPr>
              <a:t>Data</a:t>
            </a:r>
            <a:r>
              <a:rPr dirty="0" sz="2066" spc="-175">
                <a:latin typeface="Arial Narrow"/>
                <a:cs typeface="Arial Narrow"/>
              </a:rPr>
              <a:t> </a:t>
            </a:r>
            <a:r>
              <a:rPr dirty="0" sz="2066" spc="20">
                <a:latin typeface="Arial Narrow"/>
                <a:cs typeface="Arial Narrow"/>
              </a:rPr>
              <a:t>Colection</a:t>
            </a:r>
            <a:r>
              <a:rPr dirty="0" sz="2066" spc="-100">
                <a:latin typeface="Arial Narrow"/>
                <a:cs typeface="Arial Narrow"/>
              </a:rPr>
              <a:t> </a:t>
            </a:r>
            <a:r>
              <a:rPr dirty="0" sz="2066" spc="-10">
                <a:latin typeface="Arial Narrow"/>
                <a:cs typeface="Arial Narrow"/>
              </a:rPr>
              <a:t>Strategy</a:t>
            </a:r>
            <a:endParaRPr sz="2066">
              <a:latin typeface="Arial Narrow"/>
              <a:cs typeface="Arial Narrow"/>
            </a:endParaRPr>
          </a:p>
        </p:txBody>
      </p:sp>
      <p:sp>
        <p:nvSpPr>
          <p:cNvPr id="22" name="object 22" descr=""/>
          <p:cNvSpPr txBox="1"/>
          <p:nvPr/>
        </p:nvSpPr>
        <p:spPr>
          <a:xfrm>
            <a:off x="3134360" y="1802976"/>
            <a:ext cx="271526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Criticaly</a:t>
            </a:r>
            <a:r>
              <a:rPr dirty="0" sz="2066" spc="-120">
                <a:latin typeface="Arial Narrow"/>
                <a:cs typeface="Arial Narrow"/>
              </a:rPr>
              <a:t> </a:t>
            </a:r>
            <a:r>
              <a:rPr dirty="0" sz="2066" spc="10">
                <a:latin typeface="Arial Narrow"/>
                <a:cs typeface="Arial Narrow"/>
              </a:rPr>
              <a:t>Assess</a:t>
            </a:r>
            <a:r>
              <a:rPr dirty="0" sz="2066" spc="-125">
                <a:latin typeface="Arial Narrow"/>
                <a:cs typeface="Arial Narrow"/>
              </a:rPr>
              <a:t> </a:t>
            </a:r>
            <a:r>
              <a:rPr dirty="0" sz="2066" spc="10">
                <a:latin typeface="Arial Narrow"/>
                <a:cs typeface="Arial Narrow"/>
              </a:rPr>
              <a:t>Hazard</a:t>
            </a:r>
            <a:r>
              <a:rPr dirty="0" sz="2066" spc="-105">
                <a:latin typeface="Arial Narrow"/>
                <a:cs typeface="Arial Narrow"/>
              </a:rPr>
              <a:t> </a:t>
            </a:r>
            <a:r>
              <a:rPr dirty="0" sz="2066" spc="-20">
                <a:latin typeface="Arial Narrow"/>
                <a:cs typeface="Arial Narrow"/>
              </a:rPr>
              <a:t>List</a:t>
            </a:r>
            <a:endParaRPr sz="2066">
              <a:latin typeface="Arial Narrow"/>
              <a:cs typeface="Arial Narrow"/>
            </a:endParaRPr>
          </a:p>
        </p:txBody>
      </p:sp>
      <p:sp>
        <p:nvSpPr>
          <p:cNvPr id="23" name="object 23" descr=""/>
          <p:cNvSpPr txBox="1"/>
          <p:nvPr/>
        </p:nvSpPr>
        <p:spPr>
          <a:xfrm>
            <a:off x="3134360" y="5426709"/>
            <a:ext cx="5103705" cy="354753"/>
          </a:xfrm>
          <a:prstGeom prst="rect">
            <a:avLst/>
          </a:prstGeom>
        </p:spPr>
        <p:txBody>
          <a:bodyPr wrap="square" lIns="0" tIns="15875" rIns="0" bIns="0" rtlCol="0" vert="horz">
            <a:spAutoFit/>
          </a:bodyPr>
          <a:lstStyle/>
          <a:p>
            <a:pPr marL="12700">
              <a:lnSpc>
                <a:spcPct val="100000"/>
              </a:lnSpc>
              <a:spcBef>
                <a:spcPts val="125"/>
              </a:spcBef>
            </a:pPr>
            <a:r>
              <a:rPr dirty="0" sz="2066" spc="55">
                <a:latin typeface="Arial Narrow"/>
                <a:cs typeface="Arial Narrow"/>
              </a:rPr>
              <a:t>More</a:t>
            </a:r>
            <a:r>
              <a:rPr dirty="0" sz="2066" spc="-5">
                <a:latin typeface="Arial Narrow"/>
                <a:cs typeface="Arial Narrow"/>
              </a:rPr>
              <a:t> </a:t>
            </a:r>
            <a:r>
              <a:rPr dirty="0" sz="2066" spc="-20">
                <a:latin typeface="Arial Narrow"/>
                <a:cs typeface="Arial Narrow"/>
              </a:rPr>
              <a:t>Effectively</a:t>
            </a:r>
            <a:r>
              <a:rPr dirty="0" sz="2066" spc="-95">
                <a:latin typeface="Arial Narrow"/>
                <a:cs typeface="Arial Narrow"/>
              </a:rPr>
              <a:t> </a:t>
            </a:r>
            <a:r>
              <a:rPr dirty="0" sz="2066">
                <a:latin typeface="Arial Narrow"/>
                <a:cs typeface="Arial Narrow"/>
              </a:rPr>
              <a:t>Engage</a:t>
            </a:r>
            <a:r>
              <a:rPr dirty="0" sz="2066" spc="-5">
                <a:latin typeface="Arial Narrow"/>
                <a:cs typeface="Arial Narrow"/>
              </a:rPr>
              <a:t> </a:t>
            </a:r>
            <a:r>
              <a:rPr dirty="0" sz="2066">
                <a:latin typeface="Arial Narrow"/>
                <a:cs typeface="Arial Narrow"/>
              </a:rPr>
              <a:t>Stakeholdersin</a:t>
            </a:r>
            <a:r>
              <a:rPr dirty="0" sz="2066" spc="-145">
                <a:latin typeface="Arial Narrow"/>
                <a:cs typeface="Arial Narrow"/>
              </a:rPr>
              <a:t> </a:t>
            </a:r>
            <a:r>
              <a:rPr dirty="0" sz="2066" spc="55">
                <a:latin typeface="Arial Narrow"/>
                <a:cs typeface="Arial Narrow"/>
              </a:rPr>
              <a:t>the</a:t>
            </a:r>
            <a:r>
              <a:rPr dirty="0" sz="2066" spc="-135">
                <a:latin typeface="Arial Narrow"/>
                <a:cs typeface="Arial Narrow"/>
              </a:rPr>
              <a:t> </a:t>
            </a:r>
            <a:r>
              <a:rPr dirty="0" sz="2066" spc="-10">
                <a:latin typeface="Arial Narrow"/>
                <a:cs typeface="Arial Narrow"/>
              </a:rPr>
              <a:t>Process</a:t>
            </a:r>
            <a:endParaRPr sz="2066">
              <a:latin typeface="Arial Narrow"/>
              <a:cs typeface="Arial Narrow"/>
            </a:endParaRPr>
          </a:p>
        </p:txBody>
      </p:sp>
      <p:sp>
        <p:nvSpPr>
          <p:cNvPr id="24" name="object 24" descr=""/>
          <p:cNvSpPr/>
          <p:nvPr/>
        </p:nvSpPr>
        <p:spPr>
          <a:xfrm>
            <a:off x="1911433" y="1530433"/>
            <a:ext cx="8013700" cy="927100"/>
          </a:xfrm>
          <a:custGeom>
            <a:avLst/>
            <a:gdLst/>
            <a:ahLst/>
            <a:cxnLst/>
            <a:rect l="l" t="t" r="r" b="b"/>
            <a:pathLst>
              <a:path w="6010275" h="695325">
                <a:moveTo>
                  <a:pt x="0" y="115824"/>
                </a:moveTo>
                <a:lnTo>
                  <a:pt x="9096" y="70723"/>
                </a:lnTo>
                <a:lnTo>
                  <a:pt x="33909" y="33909"/>
                </a:lnTo>
                <a:lnTo>
                  <a:pt x="70723" y="9096"/>
                </a:lnTo>
                <a:lnTo>
                  <a:pt x="115824" y="0"/>
                </a:lnTo>
                <a:lnTo>
                  <a:pt x="5894324" y="0"/>
                </a:lnTo>
                <a:lnTo>
                  <a:pt x="5939444" y="9096"/>
                </a:lnTo>
                <a:lnTo>
                  <a:pt x="5976302" y="33909"/>
                </a:lnTo>
                <a:lnTo>
                  <a:pt x="6001158" y="70723"/>
                </a:lnTo>
                <a:lnTo>
                  <a:pt x="6010275" y="115824"/>
                </a:lnTo>
                <a:lnTo>
                  <a:pt x="6010275" y="579374"/>
                </a:lnTo>
                <a:lnTo>
                  <a:pt x="6001158" y="624494"/>
                </a:lnTo>
                <a:lnTo>
                  <a:pt x="5976302" y="661352"/>
                </a:lnTo>
                <a:lnTo>
                  <a:pt x="5939444" y="686208"/>
                </a:lnTo>
                <a:lnTo>
                  <a:pt x="5894324" y="695325"/>
                </a:lnTo>
                <a:lnTo>
                  <a:pt x="115824" y="695325"/>
                </a:lnTo>
                <a:lnTo>
                  <a:pt x="70723" y="686208"/>
                </a:lnTo>
                <a:lnTo>
                  <a:pt x="33908" y="661352"/>
                </a:lnTo>
                <a:lnTo>
                  <a:pt x="9096" y="624494"/>
                </a:lnTo>
                <a:lnTo>
                  <a:pt x="0" y="579374"/>
                </a:lnTo>
                <a:lnTo>
                  <a:pt x="0" y="115824"/>
                </a:lnTo>
                <a:close/>
              </a:path>
            </a:pathLst>
          </a:custGeom>
          <a:ln w="25400">
            <a:solidFill>
              <a:srgbClr val="C00000"/>
            </a:solidFill>
          </a:ln>
        </p:spPr>
        <p:txBody>
          <a:bodyPr wrap="square" lIns="0" tIns="0" rIns="0" bIns="0" rtlCol="0"/>
          <a:lstStyle/>
          <a:p/>
        </p:txBody>
      </p:sp>
      <p:sp>
        <p:nvSpPr>
          <p:cNvPr id="25" name="object 25"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272c1582be354f7f" cstate="print"/>
          <a:stretch>
            <a:fillRect/>
          </a:stretch>
        </p:blipFill>
        <p:spPr>
          <a:xfrm>
            <a:off x="503530" y="2866198"/>
            <a:ext cx="11105213" cy="2000800"/>
          </a:xfrm>
          <a:prstGeom prst="rect">
            <a:avLst/>
          </a:prstGeom>
        </p:spPr>
      </p:pic>
      <p:sp>
        <p:nvSpPr>
          <p:cNvPr id="3" name="object 3"/>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a:t>Critically</a:t>
            </a:r>
            <a:r>
              <a:rPr dirty="0" sz="4000" spc="5"/>
              <a:t> </a:t>
            </a:r>
            <a:r>
              <a:rPr dirty="0" sz="4000" spc="125"/>
              <a:t>Assess</a:t>
            </a:r>
            <a:r>
              <a:rPr dirty="0" sz="4000" spc="-85"/>
              <a:t> </a:t>
            </a:r>
            <a:r>
              <a:rPr dirty="0" sz="4000" spc="-25"/>
              <a:t>Hazard</a:t>
            </a:r>
            <a:r>
              <a:rPr dirty="0" sz="4000" spc="-5"/>
              <a:t> </a:t>
            </a:r>
            <a:r>
              <a:rPr dirty="0" sz="4000" spc="210"/>
              <a:t>List</a:t>
            </a:r>
            <a:endParaRPr sz="4000"/>
          </a:p>
        </p:txBody>
      </p:sp>
      <p:sp>
        <p:nvSpPr>
          <p:cNvPr id="4" name="object 4"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pic>
        <p:nvPicPr>
          <p:cNvPr id="5" name="object 5" descr=""/>
          <p:cNvPicPr/>
          <p:nvPr/>
        </p:nvPicPr>
        <p:blipFill>
          <a:blip r:embed="Ra289ede99b0e4778" cstate="print"/>
          <a:stretch>
            <a:fillRect/>
          </a:stretch>
        </p:blipFill>
        <p:spPr>
          <a:xfrm>
            <a:off x="150957" y="6266301"/>
            <a:ext cx="1056982" cy="446793"/>
          </a:xfrm>
          <a:prstGeom prst="rect">
            <a:avLst/>
          </a:prstGeom>
        </p:spPr>
      </p:pic>
      <p:sp>
        <p:nvSpPr>
          <p:cNvPr id="6" name="object 6"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
          <p:cNvPicPr/>
          <p:nvPr/>
        </p:nvPicPr>
        <p:blipFill>
          <a:blip r:embed="R613d807d0a8a4aa9" cstate="print"/>
          <a:stretch>
            <a:fillRect/>
          </a:stretch>
        </p:blipFill>
        <p:spPr>
          <a:xfrm>
            <a:off x="2872781" y="1724204"/>
            <a:ext cx="6483028" cy="4825390"/>
          </a:xfrm>
          <a:prstGeom prst="rect">
            <a:avLst/>
          </a:prstGeom>
        </p:spPr>
      </p:pic>
      <p:sp>
        <p:nvSpPr>
          <p:cNvPr id="3" name="object 3"/>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a:t>Critically</a:t>
            </a:r>
            <a:r>
              <a:rPr dirty="0" sz="4000" spc="5"/>
              <a:t> </a:t>
            </a:r>
            <a:r>
              <a:rPr dirty="0" sz="4000" spc="125"/>
              <a:t>Assess</a:t>
            </a:r>
            <a:r>
              <a:rPr dirty="0" sz="4000" spc="-85"/>
              <a:t> </a:t>
            </a:r>
            <a:r>
              <a:rPr dirty="0" sz="4000" spc="-25"/>
              <a:t>Hazard</a:t>
            </a:r>
            <a:r>
              <a:rPr dirty="0" sz="4000" spc="-5"/>
              <a:t> </a:t>
            </a:r>
            <a:r>
              <a:rPr dirty="0" sz="4000" spc="210"/>
              <a:t>List</a:t>
            </a:r>
            <a:endParaRPr sz="4000"/>
          </a:p>
        </p:txBody>
      </p:sp>
      <p:sp>
        <p:nvSpPr>
          <p:cNvPr id="4" name="object 4"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pic>
        <p:nvPicPr>
          <p:cNvPr id="5" name="object 5" descr=""/>
          <p:cNvPicPr/>
          <p:nvPr/>
        </p:nvPicPr>
        <p:blipFill>
          <a:blip r:embed="R4892f78a79984d32" cstate="print"/>
          <a:stretch>
            <a:fillRect/>
          </a:stretch>
        </p:blipFill>
        <p:spPr>
          <a:xfrm>
            <a:off x="150957" y="6266301"/>
            <a:ext cx="1056982" cy="446793"/>
          </a:xfrm>
          <a:prstGeom prst="rect">
            <a:avLst/>
          </a:prstGeom>
        </p:spPr>
      </p:pic>
      <p:sp>
        <p:nvSpPr>
          <p:cNvPr id="6" name="object 6"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9b1c29d23e7c4f74" cstate="print"/>
          <a:stretch>
            <a:fillRect/>
          </a:stretch>
        </p:blipFill>
        <p:spPr>
          <a:xfrm>
            <a:off x="4533900" y="1905000"/>
            <a:ext cx="3124200" cy="2032000"/>
          </a:xfrm>
          <a:prstGeom prst="rect">
            <a:avLst/>
          </a:prstGeom>
        </p:spPr>
      </p:pic>
      <p:sp>
        <p:nvSpPr>
          <p:cNvPr id="3" name="object 3" descr=""/>
          <p:cNvSpPr txBox="1"/>
          <p:nvPr/>
        </p:nvSpPr>
        <p:spPr>
          <a:xfrm>
            <a:off x="11566652" y="6218342"/>
            <a:ext cx="300566" cy="293793"/>
          </a:xfrm>
          <a:prstGeom prst="rect">
            <a:avLst/>
          </a:prstGeom>
        </p:spPr>
        <p:txBody>
          <a:bodyPr wrap="square" lIns="0" tIns="15875" rIns="0" bIns="0" rtlCol="0" vert="horz">
            <a:spAutoFit/>
          </a:bodyPr>
          <a:lstStyle/>
          <a:p>
            <a:pPr marL="12700">
              <a:lnSpc>
                <a:spcPct val="100000"/>
              </a:lnSpc>
              <a:spcBef>
                <a:spcPts val="125"/>
              </a:spcBef>
            </a:pPr>
            <a:r>
              <a:rPr dirty="0" sz="1666" spc="55" b="1">
                <a:solidFill>
                  <a:srgbClr val="1F252C"/>
                </a:solidFill>
                <a:latin typeface="Century Gothic"/>
                <a:cs typeface="Century Gothic"/>
              </a:rPr>
              <a:t>28</a:t>
            </a:r>
            <a:endParaRPr sz="1666">
              <a:latin typeface="Century Gothic"/>
              <a:cs typeface="Century Gothic"/>
            </a:endParaRPr>
          </a:p>
        </p:txBody>
      </p:sp>
      <p:sp>
        <p:nvSpPr>
          <p:cNvPr id="4" name="object 4"/>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spc="-10"/>
              <a:t>Categorization</a:t>
            </a:r>
            <a:r>
              <a:rPr dirty="0" sz="4000" spc="-120"/>
              <a:t> </a:t>
            </a:r>
            <a:r>
              <a:rPr dirty="0" sz="4000"/>
              <a:t>of</a:t>
            </a:r>
            <a:r>
              <a:rPr dirty="0" sz="4000" spc="-114"/>
              <a:t> </a:t>
            </a:r>
            <a:r>
              <a:rPr dirty="0" sz="4000"/>
              <a:t>Key</a:t>
            </a:r>
            <a:r>
              <a:rPr dirty="0" sz="4000" spc="-75"/>
              <a:t> </a:t>
            </a:r>
            <a:r>
              <a:rPr dirty="0" sz="4000" spc="-10"/>
              <a:t>Hazards</a:t>
            </a:r>
            <a:endParaRPr sz="4000"/>
          </a:p>
        </p:txBody>
      </p:sp>
      <p:sp>
        <p:nvSpPr>
          <p:cNvPr id="5" name="object 5" descr=""/>
          <p:cNvSpPr txBox="1"/>
          <p:nvPr/>
        </p:nvSpPr>
        <p:spPr>
          <a:xfrm>
            <a:off x="1065953" y="4212589"/>
            <a:ext cx="1118446" cy="400473"/>
          </a:xfrm>
          <a:prstGeom prst="rect">
            <a:avLst/>
          </a:prstGeom>
        </p:spPr>
        <p:txBody>
          <a:bodyPr wrap="square" lIns="0" tIns="12700" rIns="0" bIns="0" rtlCol="0" vert="horz">
            <a:spAutoFit/>
          </a:bodyPr>
          <a:lstStyle/>
          <a:p>
            <a:pPr marL="12700">
              <a:lnSpc>
                <a:spcPct val="100000"/>
              </a:lnSpc>
              <a:spcBef>
                <a:spcPts val="100"/>
              </a:spcBef>
            </a:pPr>
            <a:r>
              <a:rPr dirty="0" sz="2400" spc="-10" b="1">
                <a:solidFill>
                  <a:srgbClr val="1F252C"/>
                </a:solidFill>
                <a:latin typeface="Century Gothic"/>
                <a:cs typeface="Century Gothic"/>
              </a:rPr>
              <a:t>Natural</a:t>
            </a:r>
            <a:endParaRPr sz="2400">
              <a:latin typeface="Century Gothic"/>
              <a:cs typeface="Century Gothic"/>
            </a:endParaRPr>
          </a:p>
        </p:txBody>
      </p:sp>
      <p:sp>
        <p:nvSpPr>
          <p:cNvPr id="6" name="object 6" descr=""/>
          <p:cNvSpPr txBox="1"/>
          <p:nvPr/>
        </p:nvSpPr>
        <p:spPr>
          <a:xfrm>
            <a:off x="1065953" y="5020733"/>
            <a:ext cx="1622213" cy="324272"/>
          </a:xfrm>
          <a:prstGeom prst="rect">
            <a:avLst/>
          </a:prstGeom>
        </p:spPr>
        <p:txBody>
          <a:bodyPr wrap="square" lIns="0" tIns="15875" rIns="0" bIns="0" rtlCol="0" vert="horz">
            <a:spAutoFit/>
          </a:bodyPr>
          <a:lstStyle/>
          <a:p>
            <a:pPr marL="12700">
              <a:lnSpc>
                <a:spcPct val="100000"/>
              </a:lnSpc>
              <a:spcBef>
                <a:spcPts val="125"/>
              </a:spcBef>
            </a:pPr>
            <a:r>
              <a:rPr dirty="0" sz="1866" spc="-65">
                <a:solidFill>
                  <a:srgbClr val="1F252C"/>
                </a:solidFill>
                <a:latin typeface="Lucida Sans"/>
                <a:cs typeface="Lucida Sans"/>
              </a:rPr>
              <a:t>Acts</a:t>
            </a:r>
            <a:r>
              <a:rPr dirty="0" sz="1866" spc="-75">
                <a:solidFill>
                  <a:srgbClr val="1F252C"/>
                </a:solidFill>
                <a:latin typeface="Lucida Sans"/>
                <a:cs typeface="Lucida Sans"/>
              </a:rPr>
              <a:t> </a:t>
            </a:r>
            <a:r>
              <a:rPr dirty="0" sz="1866">
                <a:solidFill>
                  <a:srgbClr val="1F252C"/>
                </a:solidFill>
                <a:latin typeface="Lucida Sans"/>
                <a:cs typeface="Lucida Sans"/>
              </a:rPr>
              <a:t>of</a:t>
            </a:r>
            <a:r>
              <a:rPr dirty="0" sz="1866" spc="-70">
                <a:solidFill>
                  <a:srgbClr val="1F252C"/>
                </a:solidFill>
                <a:latin typeface="Lucida Sans"/>
                <a:cs typeface="Lucida Sans"/>
              </a:rPr>
              <a:t> </a:t>
            </a:r>
            <a:r>
              <a:rPr dirty="0" sz="1866" spc="-10">
                <a:solidFill>
                  <a:srgbClr val="1F252C"/>
                </a:solidFill>
                <a:latin typeface="Lucida Sans"/>
                <a:cs typeface="Lucida Sans"/>
              </a:rPr>
              <a:t>Nature</a:t>
            </a:r>
            <a:endParaRPr sz="1866">
              <a:latin typeface="Lucida Sans"/>
              <a:cs typeface="Lucida Sans"/>
            </a:endParaRPr>
          </a:p>
        </p:txBody>
      </p:sp>
      <p:sp>
        <p:nvSpPr>
          <p:cNvPr id="7" name="object 7" descr=""/>
          <p:cNvSpPr txBox="1"/>
          <p:nvPr/>
        </p:nvSpPr>
        <p:spPr>
          <a:xfrm>
            <a:off x="4648200" y="4878069"/>
            <a:ext cx="2671233" cy="604520"/>
          </a:xfrm>
          <a:prstGeom prst="rect">
            <a:avLst/>
          </a:prstGeom>
        </p:spPr>
        <p:txBody>
          <a:bodyPr wrap="square" lIns="0" tIns="26034" rIns="0" bIns="0" rtlCol="0" vert="horz">
            <a:spAutoFit/>
          </a:bodyPr>
          <a:lstStyle/>
          <a:p>
            <a:pPr marL="12700" marR="5080">
              <a:lnSpc>
                <a:spcPts val="1650"/>
              </a:lnSpc>
              <a:spcBef>
                <a:spcPts val="204"/>
              </a:spcBef>
            </a:pPr>
            <a:r>
              <a:rPr dirty="0" sz="1866" spc="-45">
                <a:solidFill>
                  <a:srgbClr val="1F252C"/>
                </a:solidFill>
                <a:latin typeface="Lucida Sans"/>
                <a:cs typeface="Lucida Sans"/>
              </a:rPr>
              <a:t>Accidents</a:t>
            </a:r>
            <a:r>
              <a:rPr dirty="0" sz="1866" spc="-60">
                <a:solidFill>
                  <a:srgbClr val="1F252C"/>
                </a:solidFill>
                <a:latin typeface="Lucida Sans"/>
                <a:cs typeface="Lucida Sans"/>
              </a:rPr>
              <a:t> </a:t>
            </a:r>
            <a:r>
              <a:rPr dirty="0" sz="1866" spc="-10">
                <a:solidFill>
                  <a:srgbClr val="1F252C"/>
                </a:solidFill>
                <a:latin typeface="Lucida Sans"/>
                <a:cs typeface="Lucida Sans"/>
              </a:rPr>
              <a:t>and</a:t>
            </a:r>
            <a:r>
              <a:rPr dirty="0" sz="1866" spc="-110">
                <a:solidFill>
                  <a:srgbClr val="1F252C"/>
                </a:solidFill>
                <a:latin typeface="Lucida Sans"/>
                <a:cs typeface="Lucida Sans"/>
              </a:rPr>
              <a:t> </a:t>
            </a:r>
            <a:r>
              <a:rPr dirty="0" sz="1866" spc="-35">
                <a:solidFill>
                  <a:srgbClr val="1F252C"/>
                </a:solidFill>
                <a:latin typeface="Lucida Sans"/>
                <a:cs typeface="Lucida Sans"/>
              </a:rPr>
              <a:t>Technical </a:t>
            </a:r>
            <a:r>
              <a:rPr dirty="0" sz="1866" spc="-10">
                <a:solidFill>
                  <a:srgbClr val="1F252C"/>
                </a:solidFill>
                <a:latin typeface="Lucida Sans"/>
                <a:cs typeface="Lucida Sans"/>
              </a:rPr>
              <a:t>Failures</a:t>
            </a:r>
            <a:endParaRPr sz="1866">
              <a:latin typeface="Lucida Sans"/>
              <a:cs typeface="Lucida Sans"/>
            </a:endParaRPr>
          </a:p>
        </p:txBody>
      </p:sp>
      <p:sp>
        <p:nvSpPr>
          <p:cNvPr id="8" name="object 8" descr=""/>
          <p:cNvSpPr txBox="1"/>
          <p:nvPr/>
        </p:nvSpPr>
        <p:spPr>
          <a:xfrm>
            <a:off x="8230445" y="4878069"/>
            <a:ext cx="2402840" cy="604520"/>
          </a:xfrm>
          <a:prstGeom prst="rect">
            <a:avLst/>
          </a:prstGeom>
        </p:spPr>
        <p:txBody>
          <a:bodyPr wrap="square" lIns="0" tIns="26034" rIns="0" bIns="0" rtlCol="0" vert="horz">
            <a:spAutoFit/>
          </a:bodyPr>
          <a:lstStyle/>
          <a:p>
            <a:pPr marL="12700" marR="5080">
              <a:lnSpc>
                <a:spcPts val="1650"/>
              </a:lnSpc>
              <a:spcBef>
                <a:spcPts val="204"/>
              </a:spcBef>
            </a:pPr>
            <a:r>
              <a:rPr dirty="0" sz="1866" spc="-30">
                <a:solidFill>
                  <a:srgbClr val="1F252C"/>
                </a:solidFill>
                <a:latin typeface="Lucida Sans"/>
                <a:cs typeface="Lucida Sans"/>
              </a:rPr>
              <a:t>Intentional</a:t>
            </a:r>
            <a:r>
              <a:rPr dirty="0" sz="1866" spc="-125">
                <a:solidFill>
                  <a:srgbClr val="1F252C"/>
                </a:solidFill>
                <a:latin typeface="Lucida Sans"/>
                <a:cs typeface="Lucida Sans"/>
              </a:rPr>
              <a:t> </a:t>
            </a:r>
            <a:r>
              <a:rPr dirty="0" sz="1866" spc="-30">
                <a:solidFill>
                  <a:srgbClr val="1F252C"/>
                </a:solidFill>
                <a:latin typeface="Lucida Sans"/>
                <a:cs typeface="Lucida Sans"/>
              </a:rPr>
              <a:t>acts</a:t>
            </a:r>
            <a:r>
              <a:rPr dirty="0" sz="1866" spc="-60">
                <a:solidFill>
                  <a:srgbClr val="1F252C"/>
                </a:solidFill>
                <a:latin typeface="Lucida Sans"/>
                <a:cs typeface="Lucida Sans"/>
              </a:rPr>
              <a:t> </a:t>
            </a:r>
            <a:r>
              <a:rPr dirty="0" sz="1866" spc="-20">
                <a:solidFill>
                  <a:srgbClr val="1F252C"/>
                </a:solidFill>
                <a:latin typeface="Lucida Sans"/>
                <a:cs typeface="Lucida Sans"/>
              </a:rPr>
              <a:t>by</a:t>
            </a:r>
            <a:r>
              <a:rPr dirty="0" sz="1866" spc="-25">
                <a:solidFill>
                  <a:srgbClr val="1F252C"/>
                </a:solidFill>
                <a:latin typeface="Lucida Sans"/>
                <a:cs typeface="Lucida Sans"/>
              </a:rPr>
              <a:t> </a:t>
            </a:r>
            <a:r>
              <a:rPr dirty="0" sz="1866" spc="-35">
                <a:solidFill>
                  <a:srgbClr val="1F252C"/>
                </a:solidFill>
                <a:latin typeface="Lucida Sans"/>
                <a:cs typeface="Lucida Sans"/>
              </a:rPr>
              <a:t>an </a:t>
            </a:r>
            <a:r>
              <a:rPr dirty="0" sz="1866" spc="-10">
                <a:solidFill>
                  <a:srgbClr val="1F252C"/>
                </a:solidFill>
                <a:latin typeface="Lucida Sans"/>
                <a:cs typeface="Lucida Sans"/>
              </a:rPr>
              <a:t>adversary</a:t>
            </a:r>
            <a:endParaRPr sz="1866">
              <a:latin typeface="Lucida Sans"/>
              <a:cs typeface="Lucida Sans"/>
            </a:endParaRPr>
          </a:p>
        </p:txBody>
      </p:sp>
      <p:sp>
        <p:nvSpPr>
          <p:cNvPr id="9" name="object 9" descr=""/>
          <p:cNvSpPr txBox="1"/>
          <p:nvPr/>
        </p:nvSpPr>
        <p:spPr>
          <a:xfrm>
            <a:off x="4648200" y="4212589"/>
            <a:ext cx="2093806" cy="400473"/>
          </a:xfrm>
          <a:prstGeom prst="rect">
            <a:avLst/>
          </a:prstGeom>
        </p:spPr>
        <p:txBody>
          <a:bodyPr wrap="square" lIns="0" tIns="12700" rIns="0" bIns="0" rtlCol="0" vert="horz">
            <a:spAutoFit/>
          </a:bodyPr>
          <a:lstStyle/>
          <a:p>
            <a:pPr marL="12700">
              <a:lnSpc>
                <a:spcPct val="100000"/>
              </a:lnSpc>
              <a:spcBef>
                <a:spcPts val="100"/>
              </a:spcBef>
            </a:pPr>
            <a:r>
              <a:rPr dirty="0" sz="2400" spc="-10" b="1">
                <a:solidFill>
                  <a:srgbClr val="1F252C"/>
                </a:solidFill>
                <a:latin typeface="Century Gothic"/>
                <a:cs typeface="Century Gothic"/>
              </a:rPr>
              <a:t>Technological</a:t>
            </a:r>
            <a:endParaRPr sz="2400">
              <a:latin typeface="Century Gothic"/>
              <a:cs typeface="Century Gothic"/>
            </a:endParaRPr>
          </a:p>
        </p:txBody>
      </p:sp>
      <p:sp>
        <p:nvSpPr>
          <p:cNvPr id="10" name="object 10" descr=""/>
          <p:cNvSpPr txBox="1"/>
          <p:nvPr/>
        </p:nvSpPr>
        <p:spPr>
          <a:xfrm>
            <a:off x="8230445" y="4212589"/>
            <a:ext cx="2372360" cy="400473"/>
          </a:xfrm>
          <a:prstGeom prst="rect">
            <a:avLst/>
          </a:prstGeom>
        </p:spPr>
        <p:txBody>
          <a:bodyPr wrap="square" lIns="0" tIns="12700" rIns="0" bIns="0" rtlCol="0" vert="horz">
            <a:spAutoFit/>
          </a:bodyPr>
          <a:lstStyle/>
          <a:p>
            <a:pPr marL="12700">
              <a:lnSpc>
                <a:spcPct val="100000"/>
              </a:lnSpc>
              <a:spcBef>
                <a:spcPts val="100"/>
              </a:spcBef>
            </a:pPr>
            <a:r>
              <a:rPr dirty="0" sz="2400" b="1">
                <a:solidFill>
                  <a:srgbClr val="1F252C"/>
                </a:solidFill>
                <a:latin typeface="Century Gothic"/>
                <a:cs typeface="Century Gothic"/>
              </a:rPr>
              <a:t>Human-</a:t>
            </a:r>
            <a:r>
              <a:rPr dirty="0" sz="2400" spc="-10" b="1">
                <a:solidFill>
                  <a:srgbClr val="1F252C"/>
                </a:solidFill>
                <a:latin typeface="Century Gothic"/>
                <a:cs typeface="Century Gothic"/>
              </a:rPr>
              <a:t>Caused</a:t>
            </a:r>
            <a:endParaRPr sz="2400">
              <a:latin typeface="Century Gothic"/>
              <a:cs typeface="Century Gothic"/>
            </a:endParaRPr>
          </a:p>
        </p:txBody>
      </p:sp>
      <p:pic>
        <p:nvPicPr>
          <p:cNvPr id="11" name="object 11" descr=""/>
          <p:cNvPicPr/>
          <p:nvPr/>
        </p:nvPicPr>
        <p:blipFill>
          <a:blip r:embed="Rf542d0e0bf1c4abd" cstate="print"/>
          <a:stretch>
            <a:fillRect/>
          </a:stretch>
        </p:blipFill>
        <p:spPr>
          <a:xfrm>
            <a:off x="977900" y="1905000"/>
            <a:ext cx="3111500" cy="2032000"/>
          </a:xfrm>
          <a:prstGeom prst="rect">
            <a:avLst/>
          </a:prstGeom>
        </p:spPr>
      </p:pic>
      <p:pic>
        <p:nvPicPr>
          <p:cNvPr id="12" name="object 12" descr=""/>
          <p:cNvPicPr/>
          <p:nvPr/>
        </p:nvPicPr>
        <p:blipFill>
          <a:blip r:embed="R6496a3752ce640c5" cstate="print"/>
          <a:stretch>
            <a:fillRect/>
          </a:stretch>
        </p:blipFill>
        <p:spPr>
          <a:xfrm>
            <a:off x="8102600" y="1905000"/>
            <a:ext cx="3111500" cy="2032000"/>
          </a:xfrm>
          <a:prstGeom prst="rect">
            <a:avLst/>
          </a:prstGeom>
        </p:spPr>
      </p:pic>
      <p:sp>
        <p:nvSpPr>
          <p:cNvPr id="13" name="object 13" descr=""/>
          <p:cNvSpPr/>
          <p:nvPr/>
        </p:nvSpPr>
        <p:spPr>
          <a:xfrm>
            <a:off x="984249" y="4756234"/>
            <a:ext cx="3114886" cy="0"/>
          </a:xfrm>
          <a:custGeom>
            <a:avLst/>
            <a:gdLst/>
            <a:ahLst/>
            <a:cxnLst/>
            <a:rect l="l" t="t" r="r" b="b"/>
            <a:pathLst>
              <a:path w="2336165" h="0">
                <a:moveTo>
                  <a:pt x="0" y="0"/>
                </a:moveTo>
                <a:lnTo>
                  <a:pt x="2336101" y="0"/>
                </a:lnTo>
              </a:path>
            </a:pathLst>
          </a:custGeom>
          <a:ln w="9525">
            <a:solidFill>
              <a:srgbClr val="1F252C"/>
            </a:solidFill>
          </a:ln>
        </p:spPr>
        <p:txBody>
          <a:bodyPr wrap="square" lIns="0" tIns="0" rIns="0" bIns="0" rtlCol="0"/>
          <a:lstStyle/>
          <a:p/>
        </p:txBody>
      </p:sp>
      <p:sp>
        <p:nvSpPr>
          <p:cNvPr id="14" name="object 14" descr=""/>
          <p:cNvSpPr/>
          <p:nvPr/>
        </p:nvSpPr>
        <p:spPr>
          <a:xfrm>
            <a:off x="4553034" y="4756234"/>
            <a:ext cx="3114886" cy="0"/>
          </a:xfrm>
          <a:custGeom>
            <a:avLst/>
            <a:gdLst/>
            <a:ahLst/>
            <a:cxnLst/>
            <a:rect l="l" t="t" r="r" b="b"/>
            <a:pathLst>
              <a:path w="2336165" h="0">
                <a:moveTo>
                  <a:pt x="0" y="0"/>
                </a:moveTo>
                <a:lnTo>
                  <a:pt x="2336038" y="0"/>
                </a:lnTo>
              </a:path>
            </a:pathLst>
          </a:custGeom>
          <a:ln w="9525">
            <a:solidFill>
              <a:srgbClr val="1F252C"/>
            </a:solidFill>
          </a:ln>
        </p:spPr>
        <p:txBody>
          <a:bodyPr wrap="square" lIns="0" tIns="0" rIns="0" bIns="0" rtlCol="0"/>
          <a:lstStyle/>
          <a:p/>
        </p:txBody>
      </p:sp>
      <p:sp>
        <p:nvSpPr>
          <p:cNvPr id="15" name="object 15" descr=""/>
          <p:cNvSpPr/>
          <p:nvPr/>
        </p:nvSpPr>
        <p:spPr>
          <a:xfrm>
            <a:off x="8121734" y="4756234"/>
            <a:ext cx="3114886" cy="0"/>
          </a:xfrm>
          <a:custGeom>
            <a:avLst/>
            <a:gdLst/>
            <a:ahLst/>
            <a:cxnLst/>
            <a:rect l="l" t="t" r="r" b="b"/>
            <a:pathLst>
              <a:path w="2336165" h="0">
                <a:moveTo>
                  <a:pt x="0" y="0"/>
                </a:moveTo>
                <a:lnTo>
                  <a:pt x="2336038" y="0"/>
                </a:lnTo>
              </a:path>
            </a:pathLst>
          </a:custGeom>
          <a:ln w="9525">
            <a:solidFill>
              <a:srgbClr val="1F252C"/>
            </a:solidFill>
          </a:ln>
        </p:spPr>
        <p:txBody>
          <a:bodyPr wrap="square" lIns="0" tIns="0" rIns="0" bIns="0" rtlCol="0"/>
          <a:lstStyle/>
          <a:p/>
        </p:txBody>
      </p:sp>
      <p:sp>
        <p:nvSpPr>
          <p:cNvPr id="16" name="object 16"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17" name="object 17" descr=""/>
          <p:cNvSpPr/>
          <p:nvPr/>
        </p:nvSpPr>
        <p:spPr>
          <a:xfrm>
            <a:off x="4324434" y="1911433"/>
            <a:ext cx="0" cy="4307840"/>
          </a:xfrm>
          <a:custGeom>
            <a:avLst/>
            <a:gdLst/>
            <a:ahLst/>
            <a:cxnLst/>
            <a:rect l="l" t="t" r="r" b="b"/>
            <a:pathLst>
              <a:path w="0" h="3230879">
                <a:moveTo>
                  <a:pt x="0" y="0"/>
                </a:moveTo>
                <a:lnTo>
                  <a:pt x="0" y="3230841"/>
                </a:lnTo>
              </a:path>
            </a:pathLst>
          </a:custGeom>
          <a:ln w="9525">
            <a:solidFill>
              <a:srgbClr val="1F252C"/>
            </a:solidFill>
          </a:ln>
        </p:spPr>
        <p:txBody>
          <a:bodyPr wrap="square" lIns="0" tIns="0" rIns="0" bIns="0" rtlCol="0"/>
          <a:lstStyle/>
          <a:p/>
        </p:txBody>
      </p:sp>
      <p:sp>
        <p:nvSpPr>
          <p:cNvPr id="18" name="object 18" descr=""/>
          <p:cNvSpPr/>
          <p:nvPr/>
        </p:nvSpPr>
        <p:spPr>
          <a:xfrm>
            <a:off x="7880434" y="1911433"/>
            <a:ext cx="0" cy="4329006"/>
          </a:xfrm>
          <a:custGeom>
            <a:avLst/>
            <a:gdLst/>
            <a:ahLst/>
            <a:cxnLst/>
            <a:rect l="l" t="t" r="r" b="b"/>
            <a:pathLst>
              <a:path w="0" h="3246754">
                <a:moveTo>
                  <a:pt x="0" y="0"/>
                </a:moveTo>
                <a:lnTo>
                  <a:pt x="0" y="3246666"/>
                </a:lnTo>
              </a:path>
            </a:pathLst>
          </a:custGeom>
          <a:ln w="9525">
            <a:solidFill>
              <a:srgbClr val="1F252C"/>
            </a:solidFill>
          </a:ln>
        </p:spPr>
        <p:txBody>
          <a:bodyPr wrap="square" lIns="0" tIns="0" rIns="0" bIns="0" rtlCol="0"/>
          <a:lstStyle/>
          <a:p/>
        </p:txBody>
      </p:sp>
      <p:pic>
        <p:nvPicPr>
          <p:cNvPr id="19" name="object 19" descr=""/>
          <p:cNvPicPr/>
          <p:nvPr/>
        </p:nvPicPr>
        <p:blipFill>
          <a:blip r:embed="Rfe4948a6c5ef4c65" cstate="print"/>
          <a:stretch>
            <a:fillRect/>
          </a:stretch>
        </p:blipFill>
        <p:spPr>
          <a:xfrm>
            <a:off x="150957" y="6266301"/>
            <a:ext cx="1056982" cy="446793"/>
          </a:xfrm>
          <a:prstGeom prst="rect">
            <a:avLst/>
          </a:prstGeom>
        </p:spPr>
      </p:pic>
      <p:sp>
        <p:nvSpPr>
          <p:cNvPr id="20" name="object 20"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txBox="1"/>
          <p:nvPr/>
        </p:nvSpPr>
        <p:spPr>
          <a:xfrm>
            <a:off x="11582400" y="6237006"/>
            <a:ext cx="269240" cy="281938"/>
          </a:xfrm>
          <a:prstGeom prst="rect">
            <a:avLst/>
          </a:prstGeom>
        </p:spPr>
        <p:txBody>
          <a:bodyPr wrap="square" lIns="0" tIns="1905" rIns="0" bIns="0" rtlCol="0" vert="horz">
            <a:spAutoFit/>
          </a:bodyPr>
          <a:lstStyle/>
          <a:p>
            <a:pPr>
              <a:lnSpc>
                <a:spcPct val="100000"/>
              </a:lnSpc>
              <a:spcBef>
                <a:spcPts val="15"/>
              </a:spcBef>
            </a:pPr>
            <a:r>
              <a:rPr dirty="0" sz="1666" spc="55" b="1">
                <a:solidFill>
                  <a:srgbClr val="1F252C"/>
                </a:solidFill>
                <a:latin typeface="Century Gothic"/>
                <a:cs typeface="Century Gothic"/>
              </a:rPr>
              <a:t>29</a:t>
            </a:r>
            <a:endParaRPr sz="1666">
              <a:latin typeface="Century Gothic"/>
              <a:cs typeface="Century Gothic"/>
            </a:endParaRPr>
          </a:p>
        </p:txBody>
      </p:sp>
      <p:sp>
        <p:nvSpPr>
          <p:cNvPr id="3" name="object 3"/>
          <p:cNvSpPr txBox="1">
            <a:spLocks noGrp="1"/>
          </p:cNvSpPr>
          <p:nvPr>
            <p:ph type="title"/>
          </p:nvPr>
        </p:nvSpPr>
        <p:spPr>
          <a:xfrm>
            <a:off x="1059602" y="2589190"/>
            <a:ext cx="3073400" cy="645160"/>
          </a:xfrm>
          <a:prstGeom prst="rect"/>
        </p:spPr>
        <p:txBody>
          <a:bodyPr wrap="square" lIns="0" tIns="13335" rIns="0" bIns="0" rtlCol="0" vert="horz">
            <a:spAutoFit/>
          </a:bodyPr>
          <a:lstStyle/>
          <a:p>
            <a:pPr marL="12700">
              <a:lnSpc>
                <a:spcPct val="100000"/>
              </a:lnSpc>
              <a:spcBef>
                <a:spcPts val="105"/>
              </a:spcBef>
            </a:pPr>
            <a:r>
              <a:rPr dirty="0" sz="4000"/>
              <a:t>Key</a:t>
            </a:r>
            <a:r>
              <a:rPr dirty="0" sz="4000" spc="-160"/>
              <a:t> </a:t>
            </a:r>
            <a:r>
              <a:rPr dirty="0" sz="4000" spc="-10"/>
              <a:t>Hazards</a:t>
            </a:r>
            <a:endParaRPr sz="4000"/>
          </a:p>
        </p:txBody>
      </p:sp>
      <p:sp>
        <p:nvSpPr>
          <p:cNvPr id="4" name="object 4" descr=""/>
          <p:cNvSpPr/>
          <p:nvPr/>
        </p:nvSpPr>
        <p:spPr>
          <a:xfrm>
            <a:off x="958849" y="3740234"/>
            <a:ext cx="4274820" cy="0"/>
          </a:xfrm>
          <a:custGeom>
            <a:avLst/>
            <a:gdLst/>
            <a:ahLst/>
            <a:cxnLst/>
            <a:rect l="l" t="t" r="r" b="b"/>
            <a:pathLst>
              <a:path w="3206115" h="0">
                <a:moveTo>
                  <a:pt x="0" y="0"/>
                </a:moveTo>
                <a:lnTo>
                  <a:pt x="3206051" y="0"/>
                </a:lnTo>
              </a:path>
            </a:pathLst>
          </a:custGeom>
          <a:ln w="9525">
            <a:solidFill>
              <a:srgbClr val="1F252C"/>
            </a:solidFill>
          </a:ln>
        </p:spPr>
        <p:txBody>
          <a:bodyPr wrap="square" lIns="0" tIns="0" rIns="0" bIns="0" rtlCol="0"/>
          <a:lstStyle/>
          <a:p/>
        </p:txBody>
      </p:sp>
      <p:sp>
        <p:nvSpPr>
          <p:cNvPr id="5" name="object 5" descr=""/>
          <p:cNvSpPr/>
          <p:nvPr/>
        </p:nvSpPr>
        <p:spPr>
          <a:xfrm>
            <a:off x="952500" y="2133600"/>
            <a:ext cx="4274820" cy="0"/>
          </a:xfrm>
          <a:custGeom>
            <a:avLst/>
            <a:gdLst/>
            <a:ahLst/>
            <a:cxnLst/>
            <a:rect l="l" t="t" r="r" b="b"/>
            <a:pathLst>
              <a:path w="3206115" h="0">
                <a:moveTo>
                  <a:pt x="0" y="0"/>
                </a:moveTo>
                <a:lnTo>
                  <a:pt x="3206115" y="0"/>
                </a:lnTo>
              </a:path>
            </a:pathLst>
          </a:custGeom>
          <a:ln w="19050">
            <a:solidFill>
              <a:srgbClr val="1F252C"/>
            </a:solidFill>
          </a:ln>
        </p:spPr>
        <p:txBody>
          <a:bodyPr wrap="square" lIns="0" tIns="0" rIns="0" bIns="0" rtlCol="0"/>
          <a:lstStyle/>
          <a:p/>
        </p:txBody>
      </p:sp>
      <p:grpSp>
        <p:nvGrpSpPr>
          <p:cNvPr id="6" name="object 6" descr=""/>
          <p:cNvGrpSpPr/>
          <p:nvPr/>
        </p:nvGrpSpPr>
        <p:grpSpPr>
          <a:xfrm>
            <a:off x="6477000" y="-1"/>
            <a:ext cx="5715000" cy="6858000"/>
            <a:chOff x="6477000" y="-1"/>
            <a:chExt cx="5715000" cy="6858000"/>
          </a:xfrm>
        </p:grpSpPr>
        <p:sp>
          <p:nvSpPr>
            <p:cNvPr id="7" name="object 7" descr=""/>
            <p:cNvSpPr/>
            <p:nvPr/>
          </p:nvSpPr>
          <p:spPr>
            <a:xfrm>
              <a:off x="11703134" y="5861049"/>
              <a:ext cx="0" cy="292946"/>
            </a:xfrm>
            <a:custGeom>
              <a:avLst/>
              <a:gdLst/>
              <a:ahLst/>
              <a:cxnLst/>
              <a:rect l="l" t="t" r="r" b="b"/>
              <a:pathLst>
                <a:path w="0" h="219710">
                  <a:moveTo>
                    <a:pt x="0" y="0"/>
                  </a:moveTo>
                  <a:lnTo>
                    <a:pt x="0" y="219303"/>
                  </a:lnTo>
                </a:path>
              </a:pathLst>
            </a:custGeom>
            <a:ln w="9525">
              <a:solidFill>
                <a:srgbClr val="1F252C"/>
              </a:solidFill>
            </a:ln>
          </p:spPr>
          <p:txBody>
            <a:bodyPr wrap="square" lIns="0" tIns="0" rIns="0" bIns="0" rtlCol="0"/>
            <a:lstStyle/>
            <a:p/>
          </p:txBody>
        </p:sp>
        <p:pic>
          <p:nvPicPr>
            <p:cNvPr id="8" name="object 8" descr=""/>
            <p:cNvPicPr/>
            <p:nvPr/>
          </p:nvPicPr>
          <p:blipFill>
            <a:blip r:embed="R1fddbcef02bc49ff" cstate="print"/>
            <a:stretch>
              <a:fillRect/>
            </a:stretch>
          </p:blipFill>
          <p:spPr>
            <a:xfrm>
              <a:off x="6477000" y="-1"/>
              <a:ext cx="5715000" cy="6858000"/>
            </a:xfrm>
            <a:prstGeom prst="rect">
              <a:avLst/>
            </a:prstGeom>
          </p:spPr>
        </p:pic>
      </p:grpSp>
      <p:pic>
        <p:nvPicPr>
          <p:cNvPr id="9" name="object 9" descr=""/>
          <p:cNvPicPr/>
          <p:nvPr/>
        </p:nvPicPr>
        <p:blipFill>
          <a:blip r:embed="R8225cc6ac381452c" cstate="print"/>
          <a:stretch>
            <a:fillRect/>
          </a:stretch>
        </p:blipFill>
        <p:spPr>
          <a:xfrm>
            <a:off x="150957" y="6266301"/>
            <a:ext cx="1056982" cy="446793"/>
          </a:xfrm>
          <a:prstGeom prst="rect">
            <a:avLst/>
          </a:prstGeom>
        </p:spPr>
      </p:pic>
      <p:sp>
        <p:nvSpPr>
          <p:cNvPr id="10" name="object 10"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6510" rIns="0" bIns="0" rtlCol="0" vert="horz">
            <a:spAutoFit/>
          </a:bodyPr>
          <a:lstStyle/>
          <a:p>
            <a:pPr marL="12700">
              <a:lnSpc>
                <a:spcPct val="100000"/>
              </a:lnSpc>
              <a:spcBef>
                <a:spcPts val="130"/>
              </a:spcBef>
            </a:pPr>
            <a:r>
              <a:rPr dirty="0"/>
              <a:t>Improvement</a:t>
            </a:r>
            <a:r>
              <a:rPr dirty="0" spc="204"/>
              <a:t> </a:t>
            </a:r>
            <a:r>
              <a:rPr dirty="0" spc="45"/>
              <a:t>Checklist</a:t>
            </a:r>
          </a:p>
        </p:txBody>
      </p:sp>
      <p:pic>
        <p:nvPicPr>
          <p:cNvPr id="3" name="object 3" descr=""/>
          <p:cNvPicPr/>
          <p:nvPr/>
        </p:nvPicPr>
        <p:blipFill>
          <a:blip r:embed="R983d42c8dd16487f" cstate="print"/>
          <a:stretch>
            <a:fillRect/>
          </a:stretch>
        </p:blipFill>
        <p:spPr>
          <a:xfrm>
            <a:off x="150957" y="6266301"/>
            <a:ext cx="1056982" cy="446793"/>
          </a:xfrm>
          <a:prstGeom prst="rect">
            <a:avLst/>
          </a:prstGeom>
        </p:spPr>
      </p:pic>
      <p:sp>
        <p:nvSpPr>
          <p:cNvPr id="4" name="object 4"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grpSp>
        <p:nvGrpSpPr>
          <p:cNvPr id="5" name="object 5" descr=""/>
          <p:cNvGrpSpPr/>
          <p:nvPr/>
        </p:nvGrpSpPr>
        <p:grpSpPr>
          <a:xfrm>
            <a:off x="2108200" y="5130800"/>
            <a:ext cx="7543800" cy="901700"/>
            <a:chOff x="2108200" y="5130800"/>
            <a:chExt cx="7543800" cy="901700"/>
          </a:xfrm>
        </p:grpSpPr>
        <p:sp>
          <p:nvSpPr>
            <p:cNvPr id="6" name="object 6" descr=""/>
            <p:cNvSpPr/>
            <p:nvPr/>
          </p:nvSpPr>
          <p:spPr>
            <a:xfrm>
              <a:off x="2882900" y="5270500"/>
              <a:ext cx="6769100" cy="647700"/>
            </a:xfrm>
            <a:custGeom>
              <a:avLst/>
              <a:gdLst/>
              <a:ahLst/>
              <a:cxnLst/>
              <a:rect l="l" t="t" r="r" b="b"/>
              <a:pathLst>
                <a:path w="5076825" h="485775">
                  <a:moveTo>
                    <a:pt x="4995799" y="0"/>
                  </a:moveTo>
                  <a:lnTo>
                    <a:pt x="81025" y="0"/>
                  </a:lnTo>
                  <a:lnTo>
                    <a:pt x="49452" y="6362"/>
                  </a:lnTo>
                  <a:lnTo>
                    <a:pt x="23701" y="23712"/>
                  </a:lnTo>
                  <a:lnTo>
                    <a:pt x="6355" y="49447"/>
                  </a:lnTo>
                  <a:lnTo>
                    <a:pt x="0" y="80962"/>
                  </a:lnTo>
                  <a:lnTo>
                    <a:pt x="0" y="404812"/>
                  </a:lnTo>
                  <a:lnTo>
                    <a:pt x="6355" y="436327"/>
                  </a:lnTo>
                  <a:lnTo>
                    <a:pt x="23701" y="462062"/>
                  </a:lnTo>
                  <a:lnTo>
                    <a:pt x="49452" y="479412"/>
                  </a:lnTo>
                  <a:lnTo>
                    <a:pt x="81025" y="485775"/>
                  </a:lnTo>
                  <a:lnTo>
                    <a:pt x="4995799" y="485775"/>
                  </a:lnTo>
                  <a:lnTo>
                    <a:pt x="5027372" y="479412"/>
                  </a:lnTo>
                  <a:lnTo>
                    <a:pt x="5053123" y="462062"/>
                  </a:lnTo>
                  <a:lnTo>
                    <a:pt x="5070469" y="436327"/>
                  </a:lnTo>
                  <a:lnTo>
                    <a:pt x="5076825" y="404812"/>
                  </a:lnTo>
                  <a:lnTo>
                    <a:pt x="5076825" y="80962"/>
                  </a:lnTo>
                  <a:lnTo>
                    <a:pt x="5070469" y="49447"/>
                  </a:lnTo>
                  <a:lnTo>
                    <a:pt x="5053123" y="23712"/>
                  </a:lnTo>
                  <a:lnTo>
                    <a:pt x="5027372" y="6362"/>
                  </a:lnTo>
                  <a:lnTo>
                    <a:pt x="4995799" y="0"/>
                  </a:lnTo>
                  <a:close/>
                </a:path>
              </a:pathLst>
            </a:custGeom>
            <a:solidFill>
              <a:srgbClr val="F1F1F1"/>
            </a:solidFill>
          </p:spPr>
          <p:txBody>
            <a:bodyPr wrap="square" lIns="0" tIns="0" rIns="0" bIns="0" rtlCol="0"/>
            <a:lstStyle/>
            <a:p/>
          </p:txBody>
        </p:sp>
        <p:sp>
          <p:nvSpPr>
            <p:cNvPr id="7" name="object 7" descr=""/>
            <p:cNvSpPr/>
            <p:nvPr/>
          </p:nvSpPr>
          <p:spPr>
            <a:xfrm>
              <a:off x="2108200" y="5130800"/>
              <a:ext cx="901700" cy="901700"/>
            </a:xfrm>
            <a:custGeom>
              <a:avLst/>
              <a:gdLst/>
              <a:ahLst/>
              <a:cxnLst/>
              <a:rect l="l" t="t" r="r" b="b"/>
              <a:pathLst>
                <a:path w="676275" h="676275">
                  <a:moveTo>
                    <a:pt x="338200" y="0"/>
                  </a:moveTo>
                  <a:lnTo>
                    <a:pt x="292302" y="3086"/>
                  </a:lnTo>
                  <a:lnTo>
                    <a:pt x="248282" y="12078"/>
                  </a:lnTo>
                  <a:lnTo>
                    <a:pt x="206543" y="26571"/>
                  </a:lnTo>
                  <a:lnTo>
                    <a:pt x="167489" y="46164"/>
                  </a:lnTo>
                  <a:lnTo>
                    <a:pt x="131522" y="70453"/>
                  </a:lnTo>
                  <a:lnTo>
                    <a:pt x="99044" y="99036"/>
                  </a:lnTo>
                  <a:lnTo>
                    <a:pt x="70458" y="131509"/>
                  </a:lnTo>
                  <a:lnTo>
                    <a:pt x="46166" y="167470"/>
                  </a:lnTo>
                  <a:lnTo>
                    <a:pt x="26572" y="206516"/>
                  </a:lnTo>
                  <a:lnTo>
                    <a:pt x="12078" y="248245"/>
                  </a:lnTo>
                  <a:lnTo>
                    <a:pt x="3086" y="292253"/>
                  </a:lnTo>
                  <a:lnTo>
                    <a:pt x="0" y="338137"/>
                  </a:lnTo>
                  <a:lnTo>
                    <a:pt x="3086" y="384021"/>
                  </a:lnTo>
                  <a:lnTo>
                    <a:pt x="12078" y="428029"/>
                  </a:lnTo>
                  <a:lnTo>
                    <a:pt x="26572" y="469758"/>
                  </a:lnTo>
                  <a:lnTo>
                    <a:pt x="46166" y="508804"/>
                  </a:lnTo>
                  <a:lnTo>
                    <a:pt x="70458" y="544765"/>
                  </a:lnTo>
                  <a:lnTo>
                    <a:pt x="99044" y="577238"/>
                  </a:lnTo>
                  <a:lnTo>
                    <a:pt x="131522" y="605821"/>
                  </a:lnTo>
                  <a:lnTo>
                    <a:pt x="167489" y="630110"/>
                  </a:lnTo>
                  <a:lnTo>
                    <a:pt x="206543" y="649703"/>
                  </a:lnTo>
                  <a:lnTo>
                    <a:pt x="248282" y="664196"/>
                  </a:lnTo>
                  <a:lnTo>
                    <a:pt x="292302" y="673188"/>
                  </a:lnTo>
                  <a:lnTo>
                    <a:pt x="338200" y="676275"/>
                  </a:lnTo>
                  <a:lnTo>
                    <a:pt x="384070" y="673188"/>
                  </a:lnTo>
                  <a:lnTo>
                    <a:pt x="428066" y="664196"/>
                  </a:lnTo>
                  <a:lnTo>
                    <a:pt x="469784" y="649703"/>
                  </a:lnTo>
                  <a:lnTo>
                    <a:pt x="508823" y="630110"/>
                  </a:lnTo>
                  <a:lnTo>
                    <a:pt x="544778" y="605821"/>
                  </a:lnTo>
                  <a:lnTo>
                    <a:pt x="577246" y="577238"/>
                  </a:lnTo>
                  <a:lnTo>
                    <a:pt x="605826" y="544765"/>
                  </a:lnTo>
                  <a:lnTo>
                    <a:pt x="630112" y="508804"/>
                  </a:lnTo>
                  <a:lnTo>
                    <a:pt x="649704" y="469758"/>
                  </a:lnTo>
                  <a:lnTo>
                    <a:pt x="664197" y="428029"/>
                  </a:lnTo>
                  <a:lnTo>
                    <a:pt x="673188" y="384021"/>
                  </a:lnTo>
                  <a:lnTo>
                    <a:pt x="676275" y="338137"/>
                  </a:lnTo>
                  <a:lnTo>
                    <a:pt x="673188" y="292253"/>
                  </a:lnTo>
                  <a:lnTo>
                    <a:pt x="664197" y="248245"/>
                  </a:lnTo>
                  <a:lnTo>
                    <a:pt x="649704" y="206516"/>
                  </a:lnTo>
                  <a:lnTo>
                    <a:pt x="630112" y="167470"/>
                  </a:lnTo>
                  <a:lnTo>
                    <a:pt x="605826" y="131509"/>
                  </a:lnTo>
                  <a:lnTo>
                    <a:pt x="577246" y="99036"/>
                  </a:lnTo>
                  <a:lnTo>
                    <a:pt x="544778" y="70453"/>
                  </a:lnTo>
                  <a:lnTo>
                    <a:pt x="508823" y="46164"/>
                  </a:lnTo>
                  <a:lnTo>
                    <a:pt x="469784" y="26571"/>
                  </a:lnTo>
                  <a:lnTo>
                    <a:pt x="428066" y="12078"/>
                  </a:lnTo>
                  <a:lnTo>
                    <a:pt x="384070" y="3086"/>
                  </a:lnTo>
                  <a:lnTo>
                    <a:pt x="338200" y="0"/>
                  </a:lnTo>
                  <a:close/>
                </a:path>
              </a:pathLst>
            </a:custGeom>
            <a:solidFill>
              <a:srgbClr val="F3EADF"/>
            </a:solidFill>
          </p:spPr>
          <p:txBody>
            <a:bodyPr wrap="square" lIns="0" tIns="0" rIns="0" bIns="0" rtlCol="0"/>
            <a:lstStyle/>
            <a:p/>
          </p:txBody>
        </p:sp>
      </p:grpSp>
      <p:grpSp>
        <p:nvGrpSpPr>
          <p:cNvPr id="8" name="object 8" descr=""/>
          <p:cNvGrpSpPr/>
          <p:nvPr/>
        </p:nvGrpSpPr>
        <p:grpSpPr>
          <a:xfrm>
            <a:off x="2108200" y="3937000"/>
            <a:ext cx="7543800" cy="889000"/>
            <a:chOff x="2108200" y="3937000"/>
            <a:chExt cx="7543800" cy="889000"/>
          </a:xfrm>
        </p:grpSpPr>
        <p:sp>
          <p:nvSpPr>
            <p:cNvPr id="9" name="object 9" descr=""/>
            <p:cNvSpPr/>
            <p:nvPr/>
          </p:nvSpPr>
          <p:spPr>
            <a:xfrm>
              <a:off x="2882900" y="40767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0" name="object 10" descr=""/>
            <p:cNvSpPr/>
            <p:nvPr/>
          </p:nvSpPr>
          <p:spPr>
            <a:xfrm>
              <a:off x="2108200" y="3937000"/>
              <a:ext cx="901700" cy="889000"/>
            </a:xfrm>
            <a:custGeom>
              <a:avLst/>
              <a:gdLst/>
              <a:ahLst/>
              <a:cxnLst/>
              <a:rect l="l" t="t" r="r" b="b"/>
              <a:pathLst>
                <a:path w="676275" h="666750">
                  <a:moveTo>
                    <a:pt x="338200" y="0"/>
                  </a:moveTo>
                  <a:lnTo>
                    <a:pt x="288216" y="3613"/>
                  </a:lnTo>
                  <a:lnTo>
                    <a:pt x="240511" y="14112"/>
                  </a:lnTo>
                  <a:lnTo>
                    <a:pt x="195609" y="30979"/>
                  </a:lnTo>
                  <a:lnTo>
                    <a:pt x="154032" y="53700"/>
                  </a:lnTo>
                  <a:lnTo>
                    <a:pt x="116302" y="81760"/>
                  </a:lnTo>
                  <a:lnTo>
                    <a:pt x="82943" y="114643"/>
                  </a:lnTo>
                  <a:lnTo>
                    <a:pt x="54477" y="151834"/>
                  </a:lnTo>
                  <a:lnTo>
                    <a:pt x="31427" y="192818"/>
                  </a:lnTo>
                  <a:lnTo>
                    <a:pt x="14316" y="237080"/>
                  </a:lnTo>
                  <a:lnTo>
                    <a:pt x="3666" y="284104"/>
                  </a:lnTo>
                  <a:lnTo>
                    <a:pt x="0" y="333375"/>
                  </a:lnTo>
                  <a:lnTo>
                    <a:pt x="3666" y="382645"/>
                  </a:lnTo>
                  <a:lnTo>
                    <a:pt x="14316" y="429669"/>
                  </a:lnTo>
                  <a:lnTo>
                    <a:pt x="31427" y="473931"/>
                  </a:lnTo>
                  <a:lnTo>
                    <a:pt x="54477" y="514915"/>
                  </a:lnTo>
                  <a:lnTo>
                    <a:pt x="82943" y="552106"/>
                  </a:lnTo>
                  <a:lnTo>
                    <a:pt x="116302" y="584989"/>
                  </a:lnTo>
                  <a:lnTo>
                    <a:pt x="154032" y="613049"/>
                  </a:lnTo>
                  <a:lnTo>
                    <a:pt x="195609" y="635770"/>
                  </a:lnTo>
                  <a:lnTo>
                    <a:pt x="240511" y="652637"/>
                  </a:lnTo>
                  <a:lnTo>
                    <a:pt x="288216" y="663136"/>
                  </a:lnTo>
                  <a:lnTo>
                    <a:pt x="338200" y="666750"/>
                  </a:lnTo>
                  <a:lnTo>
                    <a:pt x="388153" y="663136"/>
                  </a:lnTo>
                  <a:lnTo>
                    <a:pt x="435832" y="652637"/>
                  </a:lnTo>
                  <a:lnTo>
                    <a:pt x="480714" y="635770"/>
                  </a:lnTo>
                  <a:lnTo>
                    <a:pt x="522275" y="613049"/>
                  </a:lnTo>
                  <a:lnTo>
                    <a:pt x="559992" y="584989"/>
                  </a:lnTo>
                  <a:lnTo>
                    <a:pt x="593343" y="552106"/>
                  </a:lnTo>
                  <a:lnTo>
                    <a:pt x="621803" y="514915"/>
                  </a:lnTo>
                  <a:lnTo>
                    <a:pt x="644849" y="473931"/>
                  </a:lnTo>
                  <a:lnTo>
                    <a:pt x="661959" y="429669"/>
                  </a:lnTo>
                  <a:lnTo>
                    <a:pt x="672608" y="382645"/>
                  </a:lnTo>
                  <a:lnTo>
                    <a:pt x="676275" y="333375"/>
                  </a:lnTo>
                  <a:lnTo>
                    <a:pt x="672608" y="284104"/>
                  </a:lnTo>
                  <a:lnTo>
                    <a:pt x="661959" y="237080"/>
                  </a:lnTo>
                  <a:lnTo>
                    <a:pt x="644849" y="192818"/>
                  </a:lnTo>
                  <a:lnTo>
                    <a:pt x="621803" y="151834"/>
                  </a:lnTo>
                  <a:lnTo>
                    <a:pt x="593343" y="114643"/>
                  </a:lnTo>
                  <a:lnTo>
                    <a:pt x="559992" y="81760"/>
                  </a:lnTo>
                  <a:lnTo>
                    <a:pt x="522275" y="53700"/>
                  </a:lnTo>
                  <a:lnTo>
                    <a:pt x="480714" y="30979"/>
                  </a:lnTo>
                  <a:lnTo>
                    <a:pt x="435832" y="14112"/>
                  </a:lnTo>
                  <a:lnTo>
                    <a:pt x="388153" y="3613"/>
                  </a:lnTo>
                  <a:lnTo>
                    <a:pt x="338200" y="0"/>
                  </a:lnTo>
                  <a:close/>
                </a:path>
              </a:pathLst>
            </a:custGeom>
            <a:solidFill>
              <a:srgbClr val="D6E1DF"/>
            </a:solidFill>
          </p:spPr>
          <p:txBody>
            <a:bodyPr wrap="square" lIns="0" tIns="0" rIns="0" bIns="0" rtlCol="0"/>
            <a:lstStyle/>
            <a:p/>
          </p:txBody>
        </p:sp>
      </p:grpSp>
      <p:grpSp>
        <p:nvGrpSpPr>
          <p:cNvPr id="11" name="object 11" descr=""/>
          <p:cNvGrpSpPr/>
          <p:nvPr/>
        </p:nvGrpSpPr>
        <p:grpSpPr>
          <a:xfrm>
            <a:off x="2108200" y="2730500"/>
            <a:ext cx="7543800" cy="901700"/>
            <a:chOff x="2108200" y="2730500"/>
            <a:chExt cx="7543800" cy="901700"/>
          </a:xfrm>
        </p:grpSpPr>
        <p:sp>
          <p:nvSpPr>
            <p:cNvPr id="12" name="object 12" descr=""/>
            <p:cNvSpPr/>
            <p:nvPr/>
          </p:nvSpPr>
          <p:spPr>
            <a:xfrm>
              <a:off x="2882900" y="28702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3" name="object 13" descr=""/>
            <p:cNvSpPr/>
            <p:nvPr/>
          </p:nvSpPr>
          <p:spPr>
            <a:xfrm>
              <a:off x="2108200" y="27305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D2C8DF"/>
            </a:solidFill>
          </p:spPr>
          <p:txBody>
            <a:bodyPr wrap="square" lIns="0" tIns="0" rIns="0" bIns="0" rtlCol="0"/>
            <a:lstStyle/>
            <a:p/>
          </p:txBody>
        </p:sp>
      </p:grpSp>
      <p:grpSp>
        <p:nvGrpSpPr>
          <p:cNvPr id="14" name="object 14" descr=""/>
          <p:cNvGrpSpPr/>
          <p:nvPr/>
        </p:nvGrpSpPr>
        <p:grpSpPr>
          <a:xfrm>
            <a:off x="2108200" y="1524000"/>
            <a:ext cx="7543800" cy="901700"/>
            <a:chOff x="2108200" y="1524000"/>
            <a:chExt cx="7543800" cy="901700"/>
          </a:xfrm>
        </p:grpSpPr>
        <p:sp>
          <p:nvSpPr>
            <p:cNvPr id="15" name="object 15" descr=""/>
            <p:cNvSpPr/>
            <p:nvPr/>
          </p:nvSpPr>
          <p:spPr>
            <a:xfrm>
              <a:off x="2882900" y="1651000"/>
              <a:ext cx="6769100" cy="660400"/>
            </a:xfrm>
            <a:custGeom>
              <a:avLst/>
              <a:gdLst/>
              <a:ahLst/>
              <a:cxnLst/>
              <a:rect l="l" t="t" r="r" b="b"/>
              <a:pathLst>
                <a:path w="5076825" h="495300">
                  <a:moveTo>
                    <a:pt x="4994275" y="0"/>
                  </a:moveTo>
                  <a:lnTo>
                    <a:pt x="82550" y="0"/>
                  </a:lnTo>
                  <a:lnTo>
                    <a:pt x="50417" y="6486"/>
                  </a:lnTo>
                  <a:lnTo>
                    <a:pt x="24177" y="24177"/>
                  </a:lnTo>
                  <a:lnTo>
                    <a:pt x="6486" y="50417"/>
                  </a:lnTo>
                  <a:lnTo>
                    <a:pt x="0" y="82550"/>
                  </a:lnTo>
                  <a:lnTo>
                    <a:pt x="0" y="412750"/>
                  </a:lnTo>
                  <a:lnTo>
                    <a:pt x="6486" y="444882"/>
                  </a:lnTo>
                  <a:lnTo>
                    <a:pt x="24177" y="471122"/>
                  </a:lnTo>
                  <a:lnTo>
                    <a:pt x="50417" y="488813"/>
                  </a:lnTo>
                  <a:lnTo>
                    <a:pt x="82550" y="495300"/>
                  </a:lnTo>
                  <a:lnTo>
                    <a:pt x="4994275" y="495300"/>
                  </a:lnTo>
                  <a:lnTo>
                    <a:pt x="5026407" y="488813"/>
                  </a:lnTo>
                  <a:lnTo>
                    <a:pt x="5052647" y="471122"/>
                  </a:lnTo>
                  <a:lnTo>
                    <a:pt x="5070338" y="444882"/>
                  </a:lnTo>
                  <a:lnTo>
                    <a:pt x="5076825" y="412750"/>
                  </a:lnTo>
                  <a:lnTo>
                    <a:pt x="5076825" y="82550"/>
                  </a:lnTo>
                  <a:lnTo>
                    <a:pt x="5070338" y="50417"/>
                  </a:lnTo>
                  <a:lnTo>
                    <a:pt x="5052647" y="24177"/>
                  </a:lnTo>
                  <a:lnTo>
                    <a:pt x="5026407" y="6486"/>
                  </a:lnTo>
                  <a:lnTo>
                    <a:pt x="4994275" y="0"/>
                  </a:lnTo>
                  <a:close/>
                </a:path>
              </a:pathLst>
            </a:custGeom>
            <a:solidFill>
              <a:srgbClr val="F1F1F1"/>
            </a:solidFill>
          </p:spPr>
          <p:txBody>
            <a:bodyPr wrap="square" lIns="0" tIns="0" rIns="0" bIns="0" rtlCol="0"/>
            <a:lstStyle/>
            <a:p/>
          </p:txBody>
        </p:sp>
        <p:sp>
          <p:nvSpPr>
            <p:cNvPr id="16" name="object 16" descr=""/>
            <p:cNvSpPr/>
            <p:nvPr/>
          </p:nvSpPr>
          <p:spPr>
            <a:xfrm>
              <a:off x="2108200" y="15240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F8E4DB"/>
            </a:solidFill>
          </p:spPr>
          <p:txBody>
            <a:bodyPr wrap="square" lIns="0" tIns="0" rIns="0" bIns="0" rtlCol="0"/>
            <a:lstStyle/>
            <a:p/>
          </p:txBody>
        </p:sp>
      </p:grpSp>
      <p:sp>
        <p:nvSpPr>
          <p:cNvPr id="17" name="object 17" descr=""/>
          <p:cNvSpPr txBox="1"/>
          <p:nvPr/>
        </p:nvSpPr>
        <p:spPr>
          <a:xfrm>
            <a:off x="2369818" y="2789681"/>
            <a:ext cx="395393" cy="812800"/>
          </a:xfrm>
          <a:prstGeom prst="rect">
            <a:avLst/>
          </a:prstGeom>
        </p:spPr>
        <p:txBody>
          <a:bodyPr wrap="square" lIns="0" tIns="16510" rIns="0" bIns="0" rtlCol="0" vert="horz">
            <a:spAutoFit/>
          </a:bodyPr>
          <a:lstStyle/>
          <a:p>
            <a:pPr marL="12700">
              <a:lnSpc>
                <a:spcPct val="100000"/>
              </a:lnSpc>
              <a:spcBef>
                <a:spcPts val="130"/>
              </a:spcBef>
            </a:pPr>
            <a:r>
              <a:rPr dirty="0" sz="5066" spc="330">
                <a:solidFill>
                  <a:srgbClr val="1F252C"/>
                </a:solidFill>
                <a:latin typeface="Arial Narrow"/>
                <a:cs typeface="Arial Narrow"/>
              </a:rPr>
              <a:t>2</a:t>
            </a:r>
            <a:endParaRPr sz="5066">
              <a:latin typeface="Arial Narrow"/>
              <a:cs typeface="Arial Narrow"/>
            </a:endParaRPr>
          </a:p>
        </p:txBody>
      </p:sp>
      <p:sp>
        <p:nvSpPr>
          <p:cNvPr id="18" name="object 18" descr=""/>
          <p:cNvSpPr txBox="1"/>
          <p:nvPr/>
        </p:nvSpPr>
        <p:spPr>
          <a:xfrm>
            <a:off x="2350346" y="3564297"/>
            <a:ext cx="406400" cy="2437552"/>
          </a:xfrm>
          <a:prstGeom prst="rect">
            <a:avLst/>
          </a:prstGeom>
        </p:spPr>
        <p:txBody>
          <a:bodyPr wrap="square" lIns="0" tIns="334010" rIns="0" bIns="0" rtlCol="0" vert="horz">
            <a:spAutoFit/>
          </a:bodyPr>
          <a:lstStyle/>
          <a:p>
            <a:pPr marL="20320">
              <a:lnSpc>
                <a:spcPct val="100000"/>
              </a:lnSpc>
              <a:spcBef>
                <a:spcPts val="2630"/>
              </a:spcBef>
            </a:pPr>
            <a:r>
              <a:rPr dirty="0" sz="5066" spc="330">
                <a:solidFill>
                  <a:srgbClr val="1F252C"/>
                </a:solidFill>
                <a:latin typeface="Arial Narrow"/>
                <a:cs typeface="Arial Narrow"/>
              </a:rPr>
              <a:t>3</a:t>
            </a:r>
            <a:endParaRPr sz="5066">
              <a:latin typeface="Arial Narrow"/>
              <a:cs typeface="Arial Narrow"/>
            </a:endParaRPr>
          </a:p>
          <a:p>
            <a:pPr marL="12700">
              <a:lnSpc>
                <a:spcPct val="100000"/>
              </a:lnSpc>
              <a:spcBef>
                <a:spcPts val="2535"/>
              </a:spcBef>
            </a:pPr>
            <a:r>
              <a:rPr dirty="0" sz="5066" spc="330">
                <a:solidFill>
                  <a:srgbClr val="1F252C"/>
                </a:solidFill>
                <a:latin typeface="Arial Narrow"/>
                <a:cs typeface="Arial Narrow"/>
              </a:rPr>
              <a:t>4</a:t>
            </a:r>
            <a:endParaRPr sz="5066">
              <a:latin typeface="Arial Narrow"/>
              <a:cs typeface="Arial Narrow"/>
            </a:endParaRPr>
          </a:p>
        </p:txBody>
      </p:sp>
      <p:sp>
        <p:nvSpPr>
          <p:cNvPr id="19" name="object 19" descr=""/>
          <p:cNvSpPr txBox="1"/>
          <p:nvPr/>
        </p:nvSpPr>
        <p:spPr>
          <a:xfrm>
            <a:off x="3134360" y="3002194"/>
            <a:ext cx="443738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Better</a:t>
            </a:r>
            <a:r>
              <a:rPr dirty="0" sz="2066" spc="-85">
                <a:latin typeface="Arial Narrow"/>
                <a:cs typeface="Arial Narrow"/>
              </a:rPr>
              <a:t> </a:t>
            </a:r>
            <a:r>
              <a:rPr dirty="0" sz="2066">
                <a:latin typeface="Arial Narrow"/>
                <a:cs typeface="Arial Narrow"/>
              </a:rPr>
              <a:t>Integrate</a:t>
            </a:r>
            <a:r>
              <a:rPr dirty="0" sz="2066" spc="-120">
                <a:latin typeface="Arial Narrow"/>
                <a:cs typeface="Arial Narrow"/>
              </a:rPr>
              <a:t> </a:t>
            </a:r>
            <a:r>
              <a:rPr dirty="0" sz="2066" spc="10">
                <a:latin typeface="Arial Narrow"/>
                <a:cs typeface="Arial Narrow"/>
              </a:rPr>
              <a:t>Objective</a:t>
            </a:r>
            <a:r>
              <a:rPr dirty="0" sz="2066" spc="-180">
                <a:latin typeface="Arial Narrow"/>
                <a:cs typeface="Arial Narrow"/>
              </a:rPr>
              <a:t> </a:t>
            </a:r>
            <a:r>
              <a:rPr dirty="0" sz="2066" spc="70">
                <a:latin typeface="Arial Narrow"/>
                <a:cs typeface="Arial Narrow"/>
              </a:rPr>
              <a:t>and</a:t>
            </a:r>
            <a:r>
              <a:rPr dirty="0" sz="2066" spc="-140">
                <a:latin typeface="Arial Narrow"/>
                <a:cs typeface="Arial Narrow"/>
              </a:rPr>
              <a:t> </a:t>
            </a:r>
            <a:r>
              <a:rPr dirty="0" sz="2066" spc="10">
                <a:latin typeface="Arial Narrow"/>
                <a:cs typeface="Arial Narrow"/>
              </a:rPr>
              <a:t>Unbiased</a:t>
            </a:r>
            <a:r>
              <a:rPr dirty="0" sz="2066" spc="-45">
                <a:latin typeface="Arial Narrow"/>
                <a:cs typeface="Arial Narrow"/>
              </a:rPr>
              <a:t> </a:t>
            </a:r>
            <a:r>
              <a:rPr dirty="0" sz="2066" spc="-20">
                <a:latin typeface="Arial Narrow"/>
                <a:cs typeface="Arial Narrow"/>
              </a:rPr>
              <a:t>Data</a:t>
            </a:r>
            <a:endParaRPr sz="2066">
              <a:latin typeface="Arial Narrow"/>
              <a:cs typeface="Arial Narrow"/>
            </a:endParaRPr>
          </a:p>
        </p:txBody>
      </p:sp>
      <p:sp>
        <p:nvSpPr>
          <p:cNvPr id="20" name="object 20" descr=""/>
          <p:cNvSpPr txBox="1"/>
          <p:nvPr/>
        </p:nvSpPr>
        <p:spPr>
          <a:xfrm>
            <a:off x="3224444" y="4205308"/>
            <a:ext cx="3660986" cy="354753"/>
          </a:xfrm>
          <a:prstGeom prst="rect">
            <a:avLst/>
          </a:prstGeom>
        </p:spPr>
        <p:txBody>
          <a:bodyPr wrap="square" lIns="0" tIns="15875" rIns="0" bIns="0" rtlCol="0" vert="horz">
            <a:spAutoFit/>
          </a:bodyPr>
          <a:lstStyle/>
          <a:p>
            <a:pPr marL="12700">
              <a:lnSpc>
                <a:spcPct val="100000"/>
              </a:lnSpc>
              <a:spcBef>
                <a:spcPts val="125"/>
              </a:spcBef>
            </a:pPr>
            <a:r>
              <a:rPr dirty="0" sz="2066" spc="20">
                <a:latin typeface="Arial Narrow"/>
                <a:cs typeface="Arial Narrow"/>
              </a:rPr>
              <a:t>Improve</a:t>
            </a:r>
            <a:r>
              <a:rPr dirty="0" sz="2066" spc="-85">
                <a:latin typeface="Arial Narrow"/>
                <a:cs typeface="Arial Narrow"/>
              </a:rPr>
              <a:t> </a:t>
            </a:r>
            <a:r>
              <a:rPr dirty="0" sz="2066" spc="60">
                <a:latin typeface="Arial Narrow"/>
                <a:cs typeface="Arial Narrow"/>
              </a:rPr>
              <a:t>Our</a:t>
            </a:r>
            <a:r>
              <a:rPr dirty="0" sz="2066" spc="-90">
                <a:latin typeface="Arial Narrow"/>
                <a:cs typeface="Arial Narrow"/>
              </a:rPr>
              <a:t> </a:t>
            </a:r>
            <a:r>
              <a:rPr dirty="0" sz="2066" spc="55">
                <a:latin typeface="Arial Narrow"/>
                <a:cs typeface="Arial Narrow"/>
              </a:rPr>
              <a:t>Data</a:t>
            </a:r>
            <a:r>
              <a:rPr dirty="0" sz="2066" spc="-175">
                <a:latin typeface="Arial Narrow"/>
                <a:cs typeface="Arial Narrow"/>
              </a:rPr>
              <a:t> </a:t>
            </a:r>
            <a:r>
              <a:rPr dirty="0" sz="2066" spc="20">
                <a:latin typeface="Arial Narrow"/>
                <a:cs typeface="Arial Narrow"/>
              </a:rPr>
              <a:t>Colection</a:t>
            </a:r>
            <a:r>
              <a:rPr dirty="0" sz="2066" spc="-100">
                <a:latin typeface="Arial Narrow"/>
                <a:cs typeface="Arial Narrow"/>
              </a:rPr>
              <a:t> </a:t>
            </a:r>
            <a:r>
              <a:rPr dirty="0" sz="2066" spc="-10">
                <a:latin typeface="Arial Narrow"/>
                <a:cs typeface="Arial Narrow"/>
              </a:rPr>
              <a:t>Strategy</a:t>
            </a:r>
            <a:endParaRPr sz="2066">
              <a:latin typeface="Arial Narrow"/>
              <a:cs typeface="Arial Narrow"/>
            </a:endParaRPr>
          </a:p>
        </p:txBody>
      </p:sp>
      <p:sp>
        <p:nvSpPr>
          <p:cNvPr id="21" name="object 21" descr=""/>
          <p:cNvSpPr txBox="1"/>
          <p:nvPr/>
        </p:nvSpPr>
        <p:spPr>
          <a:xfrm>
            <a:off x="3134360" y="1802976"/>
            <a:ext cx="271526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Criticaly</a:t>
            </a:r>
            <a:r>
              <a:rPr dirty="0" sz="2066" spc="-120">
                <a:latin typeface="Arial Narrow"/>
                <a:cs typeface="Arial Narrow"/>
              </a:rPr>
              <a:t> </a:t>
            </a:r>
            <a:r>
              <a:rPr dirty="0" sz="2066" spc="10">
                <a:latin typeface="Arial Narrow"/>
                <a:cs typeface="Arial Narrow"/>
              </a:rPr>
              <a:t>Assess</a:t>
            </a:r>
            <a:r>
              <a:rPr dirty="0" sz="2066" spc="-125">
                <a:latin typeface="Arial Narrow"/>
                <a:cs typeface="Arial Narrow"/>
              </a:rPr>
              <a:t> </a:t>
            </a:r>
            <a:r>
              <a:rPr dirty="0" sz="2066" spc="10">
                <a:latin typeface="Arial Narrow"/>
                <a:cs typeface="Arial Narrow"/>
              </a:rPr>
              <a:t>Hazard</a:t>
            </a:r>
            <a:r>
              <a:rPr dirty="0" sz="2066" spc="-105">
                <a:latin typeface="Arial Narrow"/>
                <a:cs typeface="Arial Narrow"/>
              </a:rPr>
              <a:t> </a:t>
            </a:r>
            <a:r>
              <a:rPr dirty="0" sz="2066" spc="-20">
                <a:latin typeface="Arial Narrow"/>
                <a:cs typeface="Arial Narrow"/>
              </a:rPr>
              <a:t>List</a:t>
            </a:r>
            <a:endParaRPr sz="2066">
              <a:latin typeface="Arial Narrow"/>
              <a:cs typeface="Arial Narrow"/>
            </a:endParaRPr>
          </a:p>
        </p:txBody>
      </p:sp>
      <p:sp>
        <p:nvSpPr>
          <p:cNvPr id="22" name="object 22" descr=""/>
          <p:cNvSpPr txBox="1"/>
          <p:nvPr/>
        </p:nvSpPr>
        <p:spPr>
          <a:xfrm>
            <a:off x="3134360" y="5426709"/>
            <a:ext cx="5103705" cy="354753"/>
          </a:xfrm>
          <a:prstGeom prst="rect">
            <a:avLst/>
          </a:prstGeom>
        </p:spPr>
        <p:txBody>
          <a:bodyPr wrap="square" lIns="0" tIns="15875" rIns="0" bIns="0" rtlCol="0" vert="horz">
            <a:spAutoFit/>
          </a:bodyPr>
          <a:lstStyle/>
          <a:p>
            <a:pPr marL="12700">
              <a:lnSpc>
                <a:spcPct val="100000"/>
              </a:lnSpc>
              <a:spcBef>
                <a:spcPts val="125"/>
              </a:spcBef>
            </a:pPr>
            <a:r>
              <a:rPr dirty="0" sz="2066" spc="55">
                <a:latin typeface="Arial Narrow"/>
                <a:cs typeface="Arial Narrow"/>
              </a:rPr>
              <a:t>More</a:t>
            </a:r>
            <a:r>
              <a:rPr dirty="0" sz="2066" spc="-5">
                <a:latin typeface="Arial Narrow"/>
                <a:cs typeface="Arial Narrow"/>
              </a:rPr>
              <a:t> </a:t>
            </a:r>
            <a:r>
              <a:rPr dirty="0" sz="2066" spc="-20">
                <a:latin typeface="Arial Narrow"/>
                <a:cs typeface="Arial Narrow"/>
              </a:rPr>
              <a:t>Effectively</a:t>
            </a:r>
            <a:r>
              <a:rPr dirty="0" sz="2066" spc="-95">
                <a:latin typeface="Arial Narrow"/>
                <a:cs typeface="Arial Narrow"/>
              </a:rPr>
              <a:t> </a:t>
            </a:r>
            <a:r>
              <a:rPr dirty="0" sz="2066">
                <a:latin typeface="Arial Narrow"/>
                <a:cs typeface="Arial Narrow"/>
              </a:rPr>
              <a:t>Engage</a:t>
            </a:r>
            <a:r>
              <a:rPr dirty="0" sz="2066" spc="-5">
                <a:latin typeface="Arial Narrow"/>
                <a:cs typeface="Arial Narrow"/>
              </a:rPr>
              <a:t> </a:t>
            </a:r>
            <a:r>
              <a:rPr dirty="0" sz="2066">
                <a:latin typeface="Arial Narrow"/>
                <a:cs typeface="Arial Narrow"/>
              </a:rPr>
              <a:t>Stakeholdersin</a:t>
            </a:r>
            <a:r>
              <a:rPr dirty="0" sz="2066" spc="-145">
                <a:latin typeface="Arial Narrow"/>
                <a:cs typeface="Arial Narrow"/>
              </a:rPr>
              <a:t> </a:t>
            </a:r>
            <a:r>
              <a:rPr dirty="0" sz="2066" spc="55">
                <a:latin typeface="Arial Narrow"/>
                <a:cs typeface="Arial Narrow"/>
              </a:rPr>
              <a:t>the</a:t>
            </a:r>
            <a:r>
              <a:rPr dirty="0" sz="2066" spc="-135">
                <a:latin typeface="Arial Narrow"/>
                <a:cs typeface="Arial Narrow"/>
              </a:rPr>
              <a:t> </a:t>
            </a:r>
            <a:r>
              <a:rPr dirty="0" sz="2066" spc="-10">
                <a:latin typeface="Arial Narrow"/>
                <a:cs typeface="Arial Narrow"/>
              </a:rPr>
              <a:t>Process</a:t>
            </a:r>
            <a:endParaRPr sz="2066">
              <a:latin typeface="Arial Narrow"/>
              <a:cs typeface="Arial Narrow"/>
            </a:endParaRPr>
          </a:p>
        </p:txBody>
      </p:sp>
      <p:sp>
        <p:nvSpPr>
          <p:cNvPr id="23" name="object 23" descr=""/>
          <p:cNvSpPr/>
          <p:nvPr/>
        </p:nvSpPr>
        <p:spPr>
          <a:xfrm>
            <a:off x="1797133" y="2749634"/>
            <a:ext cx="8013700" cy="914400"/>
          </a:xfrm>
          <a:custGeom>
            <a:avLst/>
            <a:gdLst/>
            <a:ahLst/>
            <a:cxnLst/>
            <a:rect l="l" t="t" r="r" b="b"/>
            <a:pathLst>
              <a:path w="6010275" h="685800">
                <a:moveTo>
                  <a:pt x="0" y="114300"/>
                </a:moveTo>
                <a:lnTo>
                  <a:pt x="8965" y="69758"/>
                </a:lnTo>
                <a:lnTo>
                  <a:pt x="33432" y="33432"/>
                </a:lnTo>
                <a:lnTo>
                  <a:pt x="69758" y="8965"/>
                </a:lnTo>
                <a:lnTo>
                  <a:pt x="114300" y="0"/>
                </a:lnTo>
                <a:lnTo>
                  <a:pt x="5895848" y="0"/>
                </a:lnTo>
                <a:lnTo>
                  <a:pt x="5940409" y="8965"/>
                </a:lnTo>
                <a:lnTo>
                  <a:pt x="5976778" y="33432"/>
                </a:lnTo>
                <a:lnTo>
                  <a:pt x="6001289" y="69758"/>
                </a:lnTo>
                <a:lnTo>
                  <a:pt x="6010275" y="114300"/>
                </a:lnTo>
                <a:lnTo>
                  <a:pt x="6010275" y="571373"/>
                </a:lnTo>
                <a:lnTo>
                  <a:pt x="6001289" y="615934"/>
                </a:lnTo>
                <a:lnTo>
                  <a:pt x="5976778" y="652303"/>
                </a:lnTo>
                <a:lnTo>
                  <a:pt x="5940409" y="676814"/>
                </a:lnTo>
                <a:lnTo>
                  <a:pt x="5895848" y="685800"/>
                </a:lnTo>
                <a:lnTo>
                  <a:pt x="114300" y="685800"/>
                </a:lnTo>
                <a:lnTo>
                  <a:pt x="69758" y="676814"/>
                </a:lnTo>
                <a:lnTo>
                  <a:pt x="33432" y="652303"/>
                </a:lnTo>
                <a:lnTo>
                  <a:pt x="8965" y="615934"/>
                </a:lnTo>
                <a:lnTo>
                  <a:pt x="0" y="571373"/>
                </a:lnTo>
                <a:lnTo>
                  <a:pt x="0" y="114300"/>
                </a:lnTo>
                <a:close/>
              </a:path>
            </a:pathLst>
          </a:custGeom>
          <a:ln w="25400">
            <a:solidFill>
              <a:srgbClr val="C00000"/>
            </a:solidFill>
          </a:ln>
        </p:spPr>
        <p:txBody>
          <a:bodyPr wrap="square" lIns="0" tIns="0" rIns="0" bIns="0" rtlCol="0"/>
          <a:lstStyle/>
          <a:p/>
        </p:txBody>
      </p:sp>
      <p:sp>
        <p:nvSpPr>
          <p:cNvPr id="24" name="object 24" descr=""/>
          <p:cNvSpPr/>
          <p:nvPr/>
        </p:nvSpPr>
        <p:spPr>
          <a:xfrm>
            <a:off x="2290982" y="1734740"/>
            <a:ext cx="701886" cy="484293"/>
          </a:xfrm>
          <a:custGeom>
            <a:avLst/>
            <a:gdLst/>
            <a:ahLst/>
            <a:cxnLst/>
            <a:rect l="l" t="t" r="r" b="b"/>
            <a:pathLst>
              <a:path w="526414" h="363219">
                <a:moveTo>
                  <a:pt x="480054" y="0"/>
                </a:moveTo>
                <a:lnTo>
                  <a:pt x="188492" y="270850"/>
                </a:lnTo>
                <a:lnTo>
                  <a:pt x="48403" y="129829"/>
                </a:lnTo>
                <a:lnTo>
                  <a:pt x="0" y="175157"/>
                </a:lnTo>
                <a:lnTo>
                  <a:pt x="186214" y="363185"/>
                </a:lnTo>
                <a:lnTo>
                  <a:pt x="235187" y="318417"/>
                </a:lnTo>
                <a:lnTo>
                  <a:pt x="526180" y="47007"/>
                </a:lnTo>
                <a:lnTo>
                  <a:pt x="480054" y="0"/>
                </a:lnTo>
                <a:close/>
              </a:path>
            </a:pathLst>
          </a:custGeom>
          <a:solidFill>
            <a:srgbClr val="000000"/>
          </a:solidFill>
        </p:spPr>
        <p:txBody>
          <a:bodyPr wrap="square" lIns="0" tIns="0" rIns="0" bIns="0" rtlCol="0"/>
          <a:lstStyle/>
          <a:p/>
        </p:txBody>
      </p:sp>
      <p:sp>
        <p:nvSpPr>
          <p:cNvPr id="25" name="object 25"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30</a:t>
            </a:r>
          </a:p>
        </p:txBody>
      </p:sp>
      <p:sp>
        <p:nvSpPr>
          <p:cNvPr id="26" name="object 26"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
          <p:cNvSpPr/>
          <p:nvPr/>
        </p:nvSpPr>
        <p:spPr>
          <a:xfrm>
            <a:off x="11703134" y="5861049"/>
            <a:ext cx="0" cy="292946"/>
          </a:xfrm>
          <a:custGeom>
            <a:avLst/>
            <a:gdLst/>
            <a:ahLst/>
            <a:cxnLst/>
            <a:rect l="l" t="t" r="r" b="b"/>
            <a:pathLst>
              <a:path w="0" h="219710">
                <a:moveTo>
                  <a:pt x="0" y="0"/>
                </a:moveTo>
                <a:lnTo>
                  <a:pt x="0" y="219303"/>
                </a:lnTo>
              </a:path>
            </a:pathLst>
          </a:custGeom>
          <a:ln w="9525">
            <a:solidFill>
              <a:srgbClr val="1F252C"/>
            </a:solidFill>
          </a:ln>
        </p:spPr>
        <p:txBody>
          <a:bodyPr wrap="square" lIns="0" tIns="0" rIns="0" bIns="0" rtlCol="0"/>
          <a:lstStyle/>
          <a:p/>
        </p:txBody>
      </p:sp>
      <p:sp>
        <p:nvSpPr>
          <p:cNvPr id="3" name="object 3"/>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a:t>Indicators</a:t>
            </a:r>
            <a:r>
              <a:rPr dirty="0" sz="4000" spc="100"/>
              <a:t> </a:t>
            </a:r>
            <a:r>
              <a:rPr dirty="0" sz="4000" spc="55"/>
              <a:t>in</a:t>
            </a:r>
            <a:r>
              <a:rPr dirty="0" sz="4000" spc="-15"/>
              <a:t> </a:t>
            </a:r>
            <a:r>
              <a:rPr dirty="0" sz="4000"/>
              <a:t>Kaiser</a:t>
            </a:r>
            <a:r>
              <a:rPr dirty="0" sz="4000" spc="35"/>
              <a:t> </a:t>
            </a:r>
            <a:r>
              <a:rPr dirty="0" sz="4000" spc="-10"/>
              <a:t>Permanente</a:t>
            </a:r>
            <a:endParaRPr sz="4000"/>
          </a:p>
        </p:txBody>
      </p:sp>
      <p:sp>
        <p:nvSpPr>
          <p:cNvPr id="4" name="object 4"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pic>
        <p:nvPicPr>
          <p:cNvPr id="5" name="object 5" descr=""/>
          <p:cNvPicPr/>
          <p:nvPr/>
        </p:nvPicPr>
        <p:blipFill>
          <a:blip r:embed="Rb4d8063b741a4c66" cstate="print"/>
          <a:stretch>
            <a:fillRect/>
          </a:stretch>
        </p:blipFill>
        <p:spPr>
          <a:xfrm>
            <a:off x="150957" y="6266301"/>
            <a:ext cx="1056982" cy="446793"/>
          </a:xfrm>
          <a:prstGeom prst="rect">
            <a:avLst/>
          </a:prstGeom>
        </p:spPr>
      </p:pic>
      <p:pic>
        <p:nvPicPr>
          <p:cNvPr id="6" name="object 6" descr=""/>
          <p:cNvPicPr/>
          <p:nvPr/>
        </p:nvPicPr>
        <p:blipFill>
          <a:blip r:embed="Rfcbbbf2317ad4edf" cstate="print"/>
          <a:stretch>
            <a:fillRect/>
          </a:stretch>
        </p:blipFill>
        <p:spPr>
          <a:xfrm>
            <a:off x="2426432" y="1842098"/>
            <a:ext cx="7076802" cy="4292914"/>
          </a:xfrm>
          <a:prstGeom prst="rect">
            <a:avLst/>
          </a:prstGeom>
        </p:spPr>
      </p:pic>
      <p:sp>
        <p:nvSpPr>
          <p:cNvPr id="7" name="object 7"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31</a:t>
            </a:r>
          </a:p>
        </p:txBody>
      </p:sp>
      <p:sp>
        <p:nvSpPr>
          <p:cNvPr id="8" name="object 8"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520810a8a9fc4ec6" cstate="print"/>
          <a:stretch>
            <a:fillRect/>
          </a:stretch>
        </p:blipFill>
        <p:spPr>
          <a:xfrm>
            <a:off x="1333500" y="685800"/>
            <a:ext cx="9525000" cy="5486400"/>
          </a:xfrm>
          <a:prstGeom prst="rect">
            <a:avLst/>
          </a:prstGeom>
        </p:spPr>
      </p:pic>
      <p:pic>
        <p:nvPicPr>
          <p:cNvPr id="3" name="object 3" descr=""/>
          <p:cNvPicPr/>
          <p:nvPr/>
        </p:nvPicPr>
        <p:blipFill>
          <a:blip r:embed="Rf3f61c86f9d24e46" cstate="print"/>
          <a:stretch>
            <a:fillRect/>
          </a:stretch>
        </p:blipFill>
        <p:spPr>
          <a:xfrm>
            <a:off x="150957" y="6266301"/>
            <a:ext cx="1056982" cy="446793"/>
          </a:xfrm>
          <a:prstGeom prst="rect">
            <a:avLst/>
          </a:prstGeom>
        </p:spPr>
      </p:pic>
      <p:sp>
        <p:nvSpPr>
          <p:cNvPr id="4" name="object 4" descr=""/>
          <p:cNvSpPr txBox="1"/>
          <p:nvPr/>
        </p:nvSpPr>
        <p:spPr>
          <a:xfrm>
            <a:off x="644637" y="1477726"/>
            <a:ext cx="431800" cy="4009813"/>
          </a:xfrm>
          <a:prstGeom prst="rect">
            <a:avLst/>
          </a:prstGeom>
        </p:spPr>
        <p:txBody>
          <a:bodyPr wrap="square" lIns="0" tIns="10795" rIns="0" bIns="0" rtlCol="0" vert="vert270">
            <a:spAutoFit/>
          </a:bodyPr>
          <a:lstStyle/>
          <a:p>
            <a:pPr marL="12700">
              <a:lnSpc>
                <a:spcPct val="100000"/>
              </a:lnSpc>
              <a:spcBef>
                <a:spcPts val="85"/>
              </a:spcBef>
            </a:pPr>
            <a:r>
              <a:rPr dirty="0" sz="2400" spc="-10" b="1">
                <a:solidFill>
                  <a:srgbClr val="1F252C"/>
                </a:solidFill>
                <a:latin typeface="Century Gothic"/>
                <a:cs typeface="Century Gothic"/>
              </a:rPr>
              <a:t>Data</a:t>
            </a:r>
            <a:r>
              <a:rPr dirty="0" sz="2400" spc="75" b="1">
                <a:solidFill>
                  <a:srgbClr val="1F252C"/>
                </a:solidFill>
                <a:latin typeface="Century Gothic"/>
                <a:cs typeface="Century Gothic"/>
              </a:rPr>
              <a:t> </a:t>
            </a:r>
            <a:r>
              <a:rPr dirty="0" sz="2400" b="1">
                <a:solidFill>
                  <a:srgbClr val="1F252C"/>
                </a:solidFill>
                <a:latin typeface="Century Gothic"/>
                <a:cs typeface="Century Gothic"/>
              </a:rPr>
              <a:t>Utilized</a:t>
            </a:r>
            <a:r>
              <a:rPr dirty="0" sz="2400" spc="5" b="1">
                <a:solidFill>
                  <a:srgbClr val="1F252C"/>
                </a:solidFill>
                <a:latin typeface="Century Gothic"/>
                <a:cs typeface="Century Gothic"/>
              </a:rPr>
              <a:t> </a:t>
            </a:r>
            <a:r>
              <a:rPr dirty="0" sz="2400" spc="70" b="1">
                <a:solidFill>
                  <a:srgbClr val="1F252C"/>
                </a:solidFill>
                <a:latin typeface="Century Gothic"/>
                <a:cs typeface="Century Gothic"/>
              </a:rPr>
              <a:t>to</a:t>
            </a:r>
            <a:r>
              <a:rPr dirty="0" sz="2400" spc="15" b="1">
                <a:solidFill>
                  <a:srgbClr val="1F252C"/>
                </a:solidFill>
                <a:latin typeface="Century Gothic"/>
                <a:cs typeface="Century Gothic"/>
              </a:rPr>
              <a:t> </a:t>
            </a:r>
            <a:r>
              <a:rPr dirty="0" sz="2400" b="1">
                <a:solidFill>
                  <a:srgbClr val="1F252C"/>
                </a:solidFill>
                <a:latin typeface="Century Gothic"/>
                <a:cs typeface="Century Gothic"/>
              </a:rPr>
              <a:t>Inform</a:t>
            </a:r>
            <a:r>
              <a:rPr dirty="0" sz="2400" spc="15" b="1">
                <a:solidFill>
                  <a:srgbClr val="1F252C"/>
                </a:solidFill>
                <a:latin typeface="Century Gothic"/>
                <a:cs typeface="Century Gothic"/>
              </a:rPr>
              <a:t> </a:t>
            </a:r>
            <a:r>
              <a:rPr dirty="0" sz="2400" spc="35" b="1">
                <a:solidFill>
                  <a:srgbClr val="1F252C"/>
                </a:solidFill>
                <a:latin typeface="Century Gothic"/>
                <a:cs typeface="Century Gothic"/>
              </a:rPr>
              <a:t>Risk</a:t>
            </a:r>
            <a:endParaRPr sz="2400">
              <a:latin typeface="Century Gothic"/>
              <a:cs typeface="Century Gothic"/>
            </a:endParaRPr>
          </a:p>
        </p:txBody>
      </p:sp>
      <p:sp>
        <p:nvSpPr>
          <p:cNvPr id="6" name="object 6"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32</a:t>
            </a:r>
          </a:p>
        </p:txBody>
      </p:sp>
      <p:sp>
        <p:nvSpPr>
          <p:cNvPr id="7" name="object 7"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5" name="object 5" descr=""/>
          <p:cNvSpPr txBox="1"/>
          <p:nvPr/>
        </p:nvSpPr>
        <p:spPr>
          <a:xfrm>
            <a:off x="2507826" y="202437"/>
            <a:ext cx="7177193" cy="354753"/>
          </a:xfrm>
          <a:prstGeom prst="rect">
            <a:avLst/>
          </a:prstGeom>
        </p:spPr>
        <p:txBody>
          <a:bodyPr wrap="square" lIns="0" tIns="15875" rIns="0" bIns="0" rtlCol="0" vert="horz">
            <a:spAutoFit/>
          </a:bodyPr>
          <a:lstStyle/>
          <a:p>
            <a:pPr marL="12700">
              <a:lnSpc>
                <a:spcPct val="100000"/>
              </a:lnSpc>
              <a:spcBef>
                <a:spcPts val="125"/>
              </a:spcBef>
            </a:pPr>
            <a:r>
              <a:rPr dirty="0" sz="2066" spc="-114">
                <a:solidFill>
                  <a:srgbClr val="C00000"/>
                </a:solidFill>
                <a:latin typeface="Arial Black"/>
                <a:cs typeface="Arial Black"/>
              </a:rPr>
              <a:t>DATA</a:t>
            </a:r>
            <a:r>
              <a:rPr dirty="0" sz="2066" spc="-95">
                <a:solidFill>
                  <a:srgbClr val="C00000"/>
                </a:solidFill>
                <a:latin typeface="Arial Black"/>
                <a:cs typeface="Arial Black"/>
              </a:rPr>
              <a:t> </a:t>
            </a:r>
            <a:r>
              <a:rPr dirty="0" sz="2066" spc="-114">
                <a:solidFill>
                  <a:srgbClr val="C00000"/>
                </a:solidFill>
                <a:latin typeface="Arial Black"/>
                <a:cs typeface="Arial Black"/>
              </a:rPr>
              <a:t>INTEGRATION</a:t>
            </a:r>
            <a:r>
              <a:rPr dirty="0" sz="2066" spc="-60">
                <a:solidFill>
                  <a:srgbClr val="C00000"/>
                </a:solidFill>
                <a:latin typeface="Arial Black"/>
                <a:cs typeface="Arial Black"/>
              </a:rPr>
              <a:t> </a:t>
            </a:r>
            <a:r>
              <a:rPr dirty="0" sz="2066" spc="-80">
                <a:solidFill>
                  <a:srgbClr val="C00000"/>
                </a:solidFill>
                <a:latin typeface="Arial Black"/>
                <a:cs typeface="Arial Black"/>
              </a:rPr>
              <a:t>INTO</a:t>
            </a:r>
            <a:r>
              <a:rPr dirty="0" sz="2066" spc="-110">
                <a:solidFill>
                  <a:srgbClr val="C00000"/>
                </a:solidFill>
                <a:latin typeface="Arial Black"/>
                <a:cs typeface="Arial Black"/>
              </a:rPr>
              <a:t> </a:t>
            </a:r>
            <a:r>
              <a:rPr dirty="0" sz="2066" spc="-180">
                <a:solidFill>
                  <a:srgbClr val="C00000"/>
                </a:solidFill>
                <a:latin typeface="Arial Black"/>
                <a:cs typeface="Arial Black"/>
              </a:rPr>
              <a:t>KAISER</a:t>
            </a:r>
            <a:r>
              <a:rPr dirty="0" sz="2066" spc="-45">
                <a:solidFill>
                  <a:srgbClr val="C00000"/>
                </a:solidFill>
                <a:latin typeface="Arial Black"/>
                <a:cs typeface="Arial Black"/>
              </a:rPr>
              <a:t> </a:t>
            </a:r>
            <a:r>
              <a:rPr dirty="0" sz="2066" spc="-130">
                <a:solidFill>
                  <a:srgbClr val="C00000"/>
                </a:solidFill>
                <a:latin typeface="Arial Black"/>
                <a:cs typeface="Arial Black"/>
              </a:rPr>
              <a:t>PERMANENTE</a:t>
            </a:r>
            <a:r>
              <a:rPr dirty="0" sz="2066" spc="-35">
                <a:solidFill>
                  <a:srgbClr val="C00000"/>
                </a:solidFill>
                <a:latin typeface="Arial Black"/>
                <a:cs typeface="Arial Black"/>
              </a:rPr>
              <a:t> </a:t>
            </a:r>
            <a:r>
              <a:rPr dirty="0" sz="2066" spc="-20">
                <a:solidFill>
                  <a:srgbClr val="C00000"/>
                </a:solidFill>
                <a:latin typeface="Arial Black"/>
                <a:cs typeface="Arial Black"/>
              </a:rPr>
              <a:t>TOOL</a:t>
            </a:r>
            <a:endParaRPr sz="2066">
              <a:latin typeface="Arial Black"/>
              <a:cs typeface="Arial Black"/>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ee3b6af6064842ff" cstate="print"/>
          <a:stretch>
            <a:fillRect/>
          </a:stretch>
        </p:blipFill>
        <p:spPr>
          <a:xfrm>
            <a:off x="1333500" y="685800"/>
            <a:ext cx="9525000" cy="5486400"/>
          </a:xfrm>
          <a:prstGeom prst="rect">
            <a:avLst/>
          </a:prstGeom>
        </p:spPr>
      </p:pic>
      <p:pic>
        <p:nvPicPr>
          <p:cNvPr id="3" name="object 3" descr=""/>
          <p:cNvPicPr/>
          <p:nvPr/>
        </p:nvPicPr>
        <p:blipFill>
          <a:blip r:embed="R4a04829699fa47ee" cstate="print"/>
          <a:stretch>
            <a:fillRect/>
          </a:stretch>
        </p:blipFill>
        <p:spPr>
          <a:xfrm>
            <a:off x="150957" y="6266301"/>
            <a:ext cx="1056982" cy="446793"/>
          </a:xfrm>
          <a:prstGeom prst="rect">
            <a:avLst/>
          </a:prstGeom>
        </p:spPr>
      </p:pic>
      <p:sp>
        <p:nvSpPr>
          <p:cNvPr id="4" name="object 4" descr=""/>
          <p:cNvSpPr txBox="1"/>
          <p:nvPr/>
        </p:nvSpPr>
        <p:spPr>
          <a:xfrm>
            <a:off x="644637" y="1477726"/>
            <a:ext cx="431800" cy="4009813"/>
          </a:xfrm>
          <a:prstGeom prst="rect">
            <a:avLst/>
          </a:prstGeom>
        </p:spPr>
        <p:txBody>
          <a:bodyPr wrap="square" lIns="0" tIns="10795" rIns="0" bIns="0" rtlCol="0" vert="vert270">
            <a:spAutoFit/>
          </a:bodyPr>
          <a:lstStyle/>
          <a:p>
            <a:pPr marL="12700">
              <a:lnSpc>
                <a:spcPct val="100000"/>
              </a:lnSpc>
              <a:spcBef>
                <a:spcPts val="85"/>
              </a:spcBef>
            </a:pPr>
            <a:r>
              <a:rPr dirty="0" sz="2400" spc="-10" b="1">
                <a:solidFill>
                  <a:srgbClr val="1F252C"/>
                </a:solidFill>
                <a:latin typeface="Century Gothic"/>
                <a:cs typeface="Century Gothic"/>
              </a:rPr>
              <a:t>Data</a:t>
            </a:r>
            <a:r>
              <a:rPr dirty="0" sz="2400" spc="75" b="1">
                <a:solidFill>
                  <a:srgbClr val="1F252C"/>
                </a:solidFill>
                <a:latin typeface="Century Gothic"/>
                <a:cs typeface="Century Gothic"/>
              </a:rPr>
              <a:t> </a:t>
            </a:r>
            <a:r>
              <a:rPr dirty="0" sz="2400" b="1">
                <a:solidFill>
                  <a:srgbClr val="1F252C"/>
                </a:solidFill>
                <a:latin typeface="Century Gothic"/>
                <a:cs typeface="Century Gothic"/>
              </a:rPr>
              <a:t>Utilized</a:t>
            </a:r>
            <a:r>
              <a:rPr dirty="0" sz="2400" spc="5" b="1">
                <a:solidFill>
                  <a:srgbClr val="1F252C"/>
                </a:solidFill>
                <a:latin typeface="Century Gothic"/>
                <a:cs typeface="Century Gothic"/>
              </a:rPr>
              <a:t> </a:t>
            </a:r>
            <a:r>
              <a:rPr dirty="0" sz="2400" spc="70" b="1">
                <a:solidFill>
                  <a:srgbClr val="1F252C"/>
                </a:solidFill>
                <a:latin typeface="Century Gothic"/>
                <a:cs typeface="Century Gothic"/>
              </a:rPr>
              <a:t>to</a:t>
            </a:r>
            <a:r>
              <a:rPr dirty="0" sz="2400" spc="15" b="1">
                <a:solidFill>
                  <a:srgbClr val="1F252C"/>
                </a:solidFill>
                <a:latin typeface="Century Gothic"/>
                <a:cs typeface="Century Gothic"/>
              </a:rPr>
              <a:t> </a:t>
            </a:r>
            <a:r>
              <a:rPr dirty="0" sz="2400" b="1">
                <a:solidFill>
                  <a:srgbClr val="1F252C"/>
                </a:solidFill>
                <a:latin typeface="Century Gothic"/>
                <a:cs typeface="Century Gothic"/>
              </a:rPr>
              <a:t>Inform</a:t>
            </a:r>
            <a:r>
              <a:rPr dirty="0" sz="2400" spc="15" b="1">
                <a:solidFill>
                  <a:srgbClr val="1F252C"/>
                </a:solidFill>
                <a:latin typeface="Century Gothic"/>
                <a:cs typeface="Century Gothic"/>
              </a:rPr>
              <a:t> </a:t>
            </a:r>
            <a:r>
              <a:rPr dirty="0" sz="2400" spc="35" b="1">
                <a:solidFill>
                  <a:srgbClr val="1F252C"/>
                </a:solidFill>
                <a:latin typeface="Century Gothic"/>
                <a:cs typeface="Century Gothic"/>
              </a:rPr>
              <a:t>Risk</a:t>
            </a:r>
            <a:endParaRPr sz="2400">
              <a:latin typeface="Century Gothic"/>
              <a:cs typeface="Century Gothic"/>
            </a:endParaRPr>
          </a:p>
        </p:txBody>
      </p:sp>
      <p:sp>
        <p:nvSpPr>
          <p:cNvPr id="5" name="object 5" descr=""/>
          <p:cNvSpPr txBox="1"/>
          <p:nvPr/>
        </p:nvSpPr>
        <p:spPr>
          <a:xfrm>
            <a:off x="5257800" y="159596"/>
            <a:ext cx="1681480" cy="354753"/>
          </a:xfrm>
          <a:prstGeom prst="rect">
            <a:avLst/>
          </a:prstGeom>
        </p:spPr>
        <p:txBody>
          <a:bodyPr wrap="square" lIns="0" tIns="15875" rIns="0" bIns="0" rtlCol="0" vert="horz">
            <a:spAutoFit/>
          </a:bodyPr>
          <a:lstStyle/>
          <a:p>
            <a:pPr marL="12700">
              <a:lnSpc>
                <a:spcPct val="100000"/>
              </a:lnSpc>
              <a:spcBef>
                <a:spcPts val="125"/>
              </a:spcBef>
            </a:pPr>
            <a:r>
              <a:rPr dirty="0" sz="2066" spc="-155">
                <a:solidFill>
                  <a:srgbClr val="C00000"/>
                </a:solidFill>
                <a:latin typeface="Arial Black"/>
                <a:cs typeface="Arial Black"/>
              </a:rPr>
              <a:t>CATEGORIES</a:t>
            </a:r>
            <a:endParaRPr sz="2066">
              <a:latin typeface="Arial Black"/>
              <a:cs typeface="Arial Black"/>
            </a:endParaRPr>
          </a:p>
        </p:txBody>
      </p:sp>
      <p:grpSp>
        <p:nvGrpSpPr>
          <p:cNvPr id="6" name="object 6" descr=""/>
          <p:cNvGrpSpPr/>
          <p:nvPr/>
        </p:nvGrpSpPr>
        <p:grpSpPr>
          <a:xfrm>
            <a:off x="1460500" y="1168400"/>
            <a:ext cx="9283700" cy="4927600"/>
            <a:chOff x="1460500" y="1168400"/>
            <a:chExt cx="9283700" cy="4927600"/>
          </a:xfrm>
        </p:grpSpPr>
        <p:sp>
          <p:nvSpPr>
            <p:cNvPr id="7" name="object 7" descr=""/>
            <p:cNvSpPr/>
            <p:nvPr/>
          </p:nvSpPr>
          <p:spPr>
            <a:xfrm>
              <a:off x="1460500" y="1193798"/>
              <a:ext cx="9258300" cy="4902200"/>
            </a:xfrm>
            <a:custGeom>
              <a:avLst/>
              <a:gdLst/>
              <a:ahLst/>
              <a:cxnLst/>
              <a:rect l="l" t="t" r="r" b="b"/>
              <a:pathLst>
                <a:path w="6943725" h="3676650">
                  <a:moveTo>
                    <a:pt x="6943725" y="619125"/>
                  </a:moveTo>
                  <a:lnTo>
                    <a:pt x="895350" y="619125"/>
                  </a:lnTo>
                  <a:lnTo>
                    <a:pt x="895350" y="0"/>
                  </a:lnTo>
                  <a:lnTo>
                    <a:pt x="0" y="0"/>
                  </a:lnTo>
                  <a:lnTo>
                    <a:pt x="0" y="3667125"/>
                  </a:lnTo>
                  <a:lnTo>
                    <a:pt x="895350" y="3667125"/>
                  </a:lnTo>
                  <a:lnTo>
                    <a:pt x="895350" y="3676650"/>
                  </a:lnTo>
                  <a:lnTo>
                    <a:pt x="6943725" y="3676650"/>
                  </a:lnTo>
                  <a:lnTo>
                    <a:pt x="6943725" y="619125"/>
                  </a:lnTo>
                  <a:close/>
                </a:path>
              </a:pathLst>
            </a:custGeom>
            <a:solidFill>
              <a:srgbClr val="828282">
                <a:alpha val="48626"/>
              </a:srgbClr>
            </a:solidFill>
          </p:spPr>
          <p:txBody>
            <a:bodyPr wrap="square" lIns="0" tIns="0" rIns="0" bIns="0" rtlCol="0"/>
            <a:lstStyle/>
            <a:p/>
          </p:txBody>
        </p:sp>
        <p:sp>
          <p:nvSpPr>
            <p:cNvPr id="8" name="object 8" descr=""/>
            <p:cNvSpPr/>
            <p:nvPr/>
          </p:nvSpPr>
          <p:spPr>
            <a:xfrm>
              <a:off x="2654300" y="1193800"/>
              <a:ext cx="8064500" cy="812800"/>
            </a:xfrm>
            <a:custGeom>
              <a:avLst/>
              <a:gdLst/>
              <a:ahLst/>
              <a:cxnLst/>
              <a:rect l="l" t="t" r="r" b="b"/>
              <a:pathLst>
                <a:path w="6048375" h="609600">
                  <a:moveTo>
                    <a:pt x="0" y="609600"/>
                  </a:moveTo>
                  <a:lnTo>
                    <a:pt x="6048375" y="609600"/>
                  </a:lnTo>
                  <a:lnTo>
                    <a:pt x="6048375" y="0"/>
                  </a:lnTo>
                  <a:lnTo>
                    <a:pt x="0" y="0"/>
                  </a:lnTo>
                  <a:lnTo>
                    <a:pt x="0" y="609600"/>
                  </a:lnTo>
                  <a:close/>
                </a:path>
              </a:pathLst>
            </a:custGeom>
            <a:ln w="38100">
              <a:solidFill>
                <a:srgbClr val="C00000"/>
              </a:solidFill>
            </a:ln>
          </p:spPr>
          <p:txBody>
            <a:bodyPr wrap="square" lIns="0" tIns="0" rIns="0" bIns="0" rtlCol="0"/>
            <a:lstStyle/>
            <a:p/>
          </p:txBody>
        </p:sp>
      </p:grpSp>
      <p:sp>
        <p:nvSpPr>
          <p:cNvPr id="9" name="object 9"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33</a:t>
            </a:r>
          </a:p>
        </p:txBody>
      </p:sp>
      <p:sp>
        <p:nvSpPr>
          <p:cNvPr id="10" name="object 10"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c2e1b40e953d4b25" cstate="print"/>
          <a:stretch>
            <a:fillRect/>
          </a:stretch>
        </p:blipFill>
        <p:spPr>
          <a:xfrm>
            <a:off x="1333500" y="685800"/>
            <a:ext cx="9525000" cy="5486400"/>
          </a:xfrm>
          <a:prstGeom prst="rect">
            <a:avLst/>
          </a:prstGeom>
        </p:spPr>
      </p:pic>
      <p:pic>
        <p:nvPicPr>
          <p:cNvPr id="3" name="object 3" descr=""/>
          <p:cNvPicPr/>
          <p:nvPr/>
        </p:nvPicPr>
        <p:blipFill>
          <a:blip r:embed="R3dd538520146466c" cstate="print"/>
          <a:stretch>
            <a:fillRect/>
          </a:stretch>
        </p:blipFill>
        <p:spPr>
          <a:xfrm>
            <a:off x="150957" y="6266301"/>
            <a:ext cx="1056982" cy="446793"/>
          </a:xfrm>
          <a:prstGeom prst="rect">
            <a:avLst/>
          </a:prstGeom>
        </p:spPr>
      </p:pic>
      <p:sp>
        <p:nvSpPr>
          <p:cNvPr id="4" name="object 4" descr=""/>
          <p:cNvSpPr txBox="1"/>
          <p:nvPr/>
        </p:nvSpPr>
        <p:spPr>
          <a:xfrm>
            <a:off x="644637" y="4265026"/>
            <a:ext cx="431800" cy="1222586"/>
          </a:xfrm>
          <a:prstGeom prst="rect">
            <a:avLst/>
          </a:prstGeom>
        </p:spPr>
        <p:txBody>
          <a:bodyPr wrap="square" lIns="0" tIns="10795" rIns="0" bIns="0" rtlCol="0" vert="vert270">
            <a:spAutoFit/>
          </a:bodyPr>
          <a:lstStyle/>
          <a:p>
            <a:pPr marL="12700">
              <a:lnSpc>
                <a:spcPct val="100000"/>
              </a:lnSpc>
              <a:spcBef>
                <a:spcPts val="85"/>
              </a:spcBef>
            </a:pPr>
            <a:r>
              <a:rPr dirty="0" sz="2400" spc="-10" b="1">
                <a:solidFill>
                  <a:srgbClr val="1F252C"/>
                </a:solidFill>
                <a:latin typeface="Century Gothic"/>
                <a:cs typeface="Century Gothic"/>
              </a:rPr>
              <a:t>Data</a:t>
            </a:r>
            <a:r>
              <a:rPr dirty="0" sz="2400" spc="-95" b="1">
                <a:solidFill>
                  <a:srgbClr val="1F252C"/>
                </a:solidFill>
                <a:latin typeface="Century Gothic"/>
                <a:cs typeface="Century Gothic"/>
              </a:rPr>
              <a:t> </a:t>
            </a:r>
            <a:r>
              <a:rPr dirty="0" sz="2400" spc="70" b="1">
                <a:solidFill>
                  <a:srgbClr val="1F252C"/>
                </a:solidFill>
                <a:latin typeface="Century Gothic"/>
                <a:cs typeface="Century Gothic"/>
              </a:rPr>
              <a:t>Uti</a:t>
            </a:r>
            <a:endParaRPr sz="2400">
              <a:latin typeface="Century Gothic"/>
              <a:cs typeface="Century Gothic"/>
            </a:endParaRPr>
          </a:p>
        </p:txBody>
      </p:sp>
      <p:sp>
        <p:nvSpPr>
          <p:cNvPr id="5" name="object 5" descr=""/>
          <p:cNvSpPr txBox="1"/>
          <p:nvPr/>
        </p:nvSpPr>
        <p:spPr>
          <a:xfrm>
            <a:off x="661570" y="2170120"/>
            <a:ext cx="397933" cy="2117513"/>
          </a:xfrm>
          <a:prstGeom prst="rect">
            <a:avLst/>
          </a:prstGeom>
        </p:spPr>
        <p:txBody>
          <a:bodyPr wrap="square" lIns="0" tIns="0" rIns="0" bIns="0" rtlCol="0" vert="vert270">
            <a:spAutoFit/>
          </a:bodyPr>
          <a:lstStyle/>
          <a:p>
            <a:pPr>
              <a:lnSpc>
                <a:spcPts val="2150"/>
              </a:lnSpc>
            </a:pPr>
            <a:r>
              <a:rPr dirty="0" sz="2400" b="1">
                <a:solidFill>
                  <a:srgbClr val="1F252C"/>
                </a:solidFill>
                <a:latin typeface="Century Gothic"/>
                <a:cs typeface="Century Gothic"/>
              </a:rPr>
              <a:t>lized</a:t>
            </a:r>
            <a:r>
              <a:rPr dirty="0" sz="2400" spc="-95" b="1">
                <a:solidFill>
                  <a:srgbClr val="1F252C"/>
                </a:solidFill>
                <a:latin typeface="Century Gothic"/>
                <a:cs typeface="Century Gothic"/>
              </a:rPr>
              <a:t> </a:t>
            </a:r>
            <a:r>
              <a:rPr dirty="0" sz="2400" spc="70" b="1">
                <a:solidFill>
                  <a:srgbClr val="1F252C"/>
                </a:solidFill>
                <a:latin typeface="Century Gothic"/>
                <a:cs typeface="Century Gothic"/>
              </a:rPr>
              <a:t>to</a:t>
            </a:r>
            <a:r>
              <a:rPr dirty="0" sz="2400" spc="-80" b="1">
                <a:solidFill>
                  <a:srgbClr val="1F252C"/>
                </a:solidFill>
                <a:latin typeface="Century Gothic"/>
                <a:cs typeface="Century Gothic"/>
              </a:rPr>
              <a:t> </a:t>
            </a:r>
            <a:r>
              <a:rPr dirty="0" sz="2400" spc="-10" b="1">
                <a:solidFill>
                  <a:srgbClr val="1F252C"/>
                </a:solidFill>
                <a:latin typeface="Century Gothic"/>
                <a:cs typeface="Century Gothic"/>
              </a:rPr>
              <a:t>Inform</a:t>
            </a:r>
            <a:endParaRPr sz="2400">
              <a:latin typeface="Century Gothic"/>
              <a:cs typeface="Century Gothic"/>
            </a:endParaRPr>
          </a:p>
        </p:txBody>
      </p:sp>
      <p:sp>
        <p:nvSpPr>
          <p:cNvPr id="6" name="object 6" descr=""/>
          <p:cNvSpPr txBox="1"/>
          <p:nvPr/>
        </p:nvSpPr>
        <p:spPr>
          <a:xfrm>
            <a:off x="644637" y="1477726"/>
            <a:ext cx="431800" cy="640078"/>
          </a:xfrm>
          <a:prstGeom prst="rect">
            <a:avLst/>
          </a:prstGeom>
        </p:spPr>
        <p:txBody>
          <a:bodyPr wrap="square" lIns="0" tIns="10795" rIns="0" bIns="0" rtlCol="0" vert="vert270">
            <a:spAutoFit/>
          </a:bodyPr>
          <a:lstStyle/>
          <a:p>
            <a:pPr marL="12700">
              <a:lnSpc>
                <a:spcPct val="100000"/>
              </a:lnSpc>
              <a:spcBef>
                <a:spcPts val="85"/>
              </a:spcBef>
            </a:pPr>
            <a:r>
              <a:rPr dirty="0" sz="2400" spc="35" b="1">
                <a:solidFill>
                  <a:srgbClr val="1F252C"/>
                </a:solidFill>
                <a:latin typeface="Century Gothic"/>
                <a:cs typeface="Century Gothic"/>
              </a:rPr>
              <a:t>Risk</a:t>
            </a:r>
            <a:endParaRPr sz="2400">
              <a:latin typeface="Century Gothic"/>
              <a:cs typeface="Century Gothic"/>
            </a:endParaRPr>
          </a:p>
        </p:txBody>
      </p:sp>
      <p:sp>
        <p:nvSpPr>
          <p:cNvPr id="7" name="object 7" descr=""/>
          <p:cNvSpPr txBox="1"/>
          <p:nvPr/>
        </p:nvSpPr>
        <p:spPr>
          <a:xfrm>
            <a:off x="5257800" y="159596"/>
            <a:ext cx="1681480" cy="354753"/>
          </a:xfrm>
          <a:prstGeom prst="rect">
            <a:avLst/>
          </a:prstGeom>
        </p:spPr>
        <p:txBody>
          <a:bodyPr wrap="square" lIns="0" tIns="15875" rIns="0" bIns="0" rtlCol="0" vert="horz">
            <a:spAutoFit/>
          </a:bodyPr>
          <a:lstStyle/>
          <a:p>
            <a:pPr marL="12700">
              <a:lnSpc>
                <a:spcPct val="100000"/>
              </a:lnSpc>
              <a:spcBef>
                <a:spcPts val="125"/>
              </a:spcBef>
            </a:pPr>
            <a:r>
              <a:rPr dirty="0" sz="2066" spc="-155">
                <a:solidFill>
                  <a:srgbClr val="C00000"/>
                </a:solidFill>
                <a:latin typeface="Arial Black"/>
                <a:cs typeface="Arial Black"/>
              </a:rPr>
              <a:t>CATEGORIES</a:t>
            </a:r>
            <a:endParaRPr sz="2066">
              <a:latin typeface="Arial Black"/>
              <a:cs typeface="Arial Black"/>
            </a:endParaRPr>
          </a:p>
        </p:txBody>
      </p:sp>
      <p:grpSp>
        <p:nvGrpSpPr>
          <p:cNvPr id="8" name="object 8" descr=""/>
          <p:cNvGrpSpPr/>
          <p:nvPr/>
        </p:nvGrpSpPr>
        <p:grpSpPr>
          <a:xfrm>
            <a:off x="279400" y="1168400"/>
            <a:ext cx="11633200" cy="4927600"/>
            <a:chOff x="279400" y="1168400"/>
            <a:chExt cx="11633200" cy="4927600"/>
          </a:xfrm>
        </p:grpSpPr>
        <p:sp>
          <p:nvSpPr>
            <p:cNvPr id="9" name="object 9" descr=""/>
            <p:cNvSpPr/>
            <p:nvPr/>
          </p:nvSpPr>
          <p:spPr>
            <a:xfrm>
              <a:off x="1460500" y="1193798"/>
              <a:ext cx="9258300" cy="4902200"/>
            </a:xfrm>
            <a:custGeom>
              <a:avLst/>
              <a:gdLst/>
              <a:ahLst/>
              <a:cxnLst/>
              <a:rect l="l" t="t" r="r" b="b"/>
              <a:pathLst>
                <a:path w="6943725" h="3676650">
                  <a:moveTo>
                    <a:pt x="6943725" y="619125"/>
                  </a:moveTo>
                  <a:lnTo>
                    <a:pt x="895350" y="619125"/>
                  </a:lnTo>
                  <a:lnTo>
                    <a:pt x="895350" y="0"/>
                  </a:lnTo>
                  <a:lnTo>
                    <a:pt x="0" y="0"/>
                  </a:lnTo>
                  <a:lnTo>
                    <a:pt x="0" y="3667125"/>
                  </a:lnTo>
                  <a:lnTo>
                    <a:pt x="895350" y="3667125"/>
                  </a:lnTo>
                  <a:lnTo>
                    <a:pt x="895350" y="3676650"/>
                  </a:lnTo>
                  <a:lnTo>
                    <a:pt x="6943725" y="3676650"/>
                  </a:lnTo>
                  <a:lnTo>
                    <a:pt x="6943725" y="619125"/>
                  </a:lnTo>
                  <a:close/>
                </a:path>
              </a:pathLst>
            </a:custGeom>
            <a:solidFill>
              <a:srgbClr val="828282">
                <a:alpha val="48626"/>
              </a:srgbClr>
            </a:solidFill>
          </p:spPr>
          <p:txBody>
            <a:bodyPr wrap="square" lIns="0" tIns="0" rIns="0" bIns="0" rtlCol="0"/>
            <a:lstStyle/>
            <a:p/>
          </p:txBody>
        </p:sp>
        <p:sp>
          <p:nvSpPr>
            <p:cNvPr id="10" name="object 10" descr=""/>
            <p:cNvSpPr/>
            <p:nvPr/>
          </p:nvSpPr>
          <p:spPr>
            <a:xfrm>
              <a:off x="2654300" y="1193800"/>
              <a:ext cx="8064500" cy="812800"/>
            </a:xfrm>
            <a:custGeom>
              <a:avLst/>
              <a:gdLst/>
              <a:ahLst/>
              <a:cxnLst/>
              <a:rect l="l" t="t" r="r" b="b"/>
              <a:pathLst>
                <a:path w="6048375" h="609600">
                  <a:moveTo>
                    <a:pt x="0" y="609600"/>
                  </a:moveTo>
                  <a:lnTo>
                    <a:pt x="6048375" y="609600"/>
                  </a:lnTo>
                  <a:lnTo>
                    <a:pt x="6048375" y="0"/>
                  </a:lnTo>
                  <a:lnTo>
                    <a:pt x="0" y="0"/>
                  </a:lnTo>
                  <a:lnTo>
                    <a:pt x="0" y="609600"/>
                  </a:lnTo>
                  <a:close/>
                </a:path>
              </a:pathLst>
            </a:custGeom>
            <a:ln w="38100">
              <a:solidFill>
                <a:srgbClr val="C00000"/>
              </a:solidFill>
            </a:ln>
          </p:spPr>
          <p:txBody>
            <a:bodyPr wrap="square" lIns="0" tIns="0" rIns="0" bIns="0" rtlCol="0"/>
            <a:lstStyle/>
            <a:p/>
          </p:txBody>
        </p:sp>
        <p:pic>
          <p:nvPicPr>
            <p:cNvPr id="11" name="object 11" descr=""/>
            <p:cNvPicPr/>
            <p:nvPr/>
          </p:nvPicPr>
          <p:blipFill>
            <a:blip r:embed="Rfc3773ad17d14e39" cstate="print"/>
            <a:stretch>
              <a:fillRect/>
            </a:stretch>
          </p:blipFill>
          <p:spPr>
            <a:xfrm>
              <a:off x="279400" y="2019300"/>
              <a:ext cx="11633200" cy="2273300"/>
            </a:xfrm>
            <a:prstGeom prst="rect">
              <a:avLst/>
            </a:prstGeom>
          </p:spPr>
        </p:pic>
      </p:grpSp>
      <p:sp>
        <p:nvSpPr>
          <p:cNvPr id="12" name="object 12"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34</a:t>
            </a:r>
          </a:p>
        </p:txBody>
      </p:sp>
      <p:sp>
        <p:nvSpPr>
          <p:cNvPr id="13" name="object 13"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E814-EF6F-2527-7DBE-683CF6F0E705}"/>
              </a:ext>
            </a:extLst>
          </p:cNvPr>
          <p:cNvSpPr>
            <a:spLocks noGrp="1"/>
          </p:cNvSpPr>
          <p:nvPr>
            <p:ph type="title"/>
          </p:nvPr>
        </p:nvSpPr>
        <p:spPr/>
        <p:txBody>
          <a:bodyPr/>
          <a:lstStyle/>
          <a:p>
            <a:r>
              <a:rPr lang="en-US" dirty="0"/>
              <a:t>Mitigation</a:t>
            </a:r>
          </a:p>
        </p:txBody>
      </p:sp>
      <p:sp>
        <p:nvSpPr>
          <p:cNvPr id="3" name="Content Placeholder 2">
            <a:extLst>
              <a:ext uri="{FF2B5EF4-FFF2-40B4-BE49-F238E27FC236}">
                <a16:creationId xmlns:a16="http://schemas.microsoft.com/office/drawing/2014/main" id="{8CDAEEA7-6E65-360D-8EB2-BC04DE7C9EFF}"/>
              </a:ext>
            </a:extLst>
          </p:cNvPr>
          <p:cNvSpPr>
            <a:spLocks noGrp="1"/>
          </p:cNvSpPr>
          <p:nvPr>
            <p:ph idx="1"/>
          </p:nvPr>
        </p:nvSpPr>
        <p:spPr/>
        <p:txBody>
          <a:bodyPr/>
          <a:lstStyle/>
          <a:p>
            <a:endParaRPr lang="en-US" dirty="0"/>
          </a:p>
          <a:p>
            <a:r>
              <a:rPr lang="en-US" sz="2000" dirty="0">
                <a:solidFill>
                  <a:schemeClr val="tx1"/>
                </a:solidFill>
              </a:rPr>
              <a:t>Collaboration with Law Enforcement </a:t>
            </a:r>
          </a:p>
          <a:p>
            <a:endParaRPr lang="en-US" sz="2000" dirty="0">
              <a:solidFill>
                <a:schemeClr val="tx1"/>
              </a:solidFill>
            </a:endParaRPr>
          </a:p>
          <a:p>
            <a:r>
              <a:rPr lang="en-US" sz="2000" dirty="0">
                <a:solidFill>
                  <a:schemeClr val="tx1"/>
                </a:solidFill>
              </a:rPr>
              <a:t>Communication Systems</a:t>
            </a:r>
          </a:p>
          <a:p>
            <a:endParaRPr lang="en-US" sz="2000" dirty="0">
              <a:solidFill>
                <a:schemeClr val="tx1"/>
              </a:solidFill>
            </a:endParaRPr>
          </a:p>
          <a:p>
            <a:r>
              <a:rPr lang="en-US" sz="2000" dirty="0">
                <a:solidFill>
                  <a:schemeClr val="tx1"/>
                </a:solidFill>
              </a:rPr>
              <a:t>Crisis Intervention Teams </a:t>
            </a:r>
          </a:p>
          <a:p>
            <a:endParaRPr lang="en-US" sz="2000" dirty="0">
              <a:solidFill>
                <a:schemeClr val="tx1"/>
              </a:solidFill>
            </a:endParaRPr>
          </a:p>
          <a:p>
            <a:r>
              <a:rPr lang="en-US" sz="2000" dirty="0">
                <a:solidFill>
                  <a:schemeClr val="tx1"/>
                </a:solidFill>
              </a:rPr>
              <a:t>De-escalation Training Awareness</a:t>
            </a:r>
          </a:p>
        </p:txBody>
      </p:sp>
    </p:spTree>
    <p:extLst>
      <p:ext uri="{BB962C8B-B14F-4D97-AF65-F5344CB8AC3E}">
        <p14:creationId xmlns:p14="http://schemas.microsoft.com/office/powerpoint/2010/main" val="30848669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9538d265786340fe" cstate="print"/>
          <a:stretch>
            <a:fillRect/>
          </a:stretch>
        </p:blipFill>
        <p:spPr>
          <a:xfrm>
            <a:off x="1333500" y="685800"/>
            <a:ext cx="9525000" cy="5486400"/>
          </a:xfrm>
          <a:prstGeom prst="rect">
            <a:avLst/>
          </a:prstGeom>
        </p:spPr>
      </p:pic>
      <p:pic>
        <p:nvPicPr>
          <p:cNvPr id="3" name="object 3" descr=""/>
          <p:cNvPicPr/>
          <p:nvPr/>
        </p:nvPicPr>
        <p:blipFill>
          <a:blip r:embed="Raeae566a81de4368" cstate="print"/>
          <a:stretch>
            <a:fillRect/>
          </a:stretch>
        </p:blipFill>
        <p:spPr>
          <a:xfrm>
            <a:off x="150957" y="6266301"/>
            <a:ext cx="1056982" cy="446793"/>
          </a:xfrm>
          <a:prstGeom prst="rect">
            <a:avLst/>
          </a:prstGeom>
        </p:spPr>
      </p:pic>
      <p:sp>
        <p:nvSpPr>
          <p:cNvPr id="4" name="object 4" descr=""/>
          <p:cNvSpPr txBox="1"/>
          <p:nvPr/>
        </p:nvSpPr>
        <p:spPr>
          <a:xfrm>
            <a:off x="644637" y="1477726"/>
            <a:ext cx="431800" cy="4009813"/>
          </a:xfrm>
          <a:prstGeom prst="rect">
            <a:avLst/>
          </a:prstGeom>
        </p:spPr>
        <p:txBody>
          <a:bodyPr wrap="square" lIns="0" tIns="10795" rIns="0" bIns="0" rtlCol="0" vert="vert270">
            <a:spAutoFit/>
          </a:bodyPr>
          <a:lstStyle/>
          <a:p>
            <a:pPr marL="12700">
              <a:lnSpc>
                <a:spcPct val="100000"/>
              </a:lnSpc>
              <a:spcBef>
                <a:spcPts val="85"/>
              </a:spcBef>
            </a:pPr>
            <a:r>
              <a:rPr dirty="0" sz="2400" spc="-10" b="1">
                <a:solidFill>
                  <a:srgbClr val="1F252C"/>
                </a:solidFill>
                <a:latin typeface="Century Gothic"/>
                <a:cs typeface="Century Gothic"/>
              </a:rPr>
              <a:t>Data</a:t>
            </a:r>
            <a:r>
              <a:rPr dirty="0" sz="2400" spc="75" b="1">
                <a:solidFill>
                  <a:srgbClr val="1F252C"/>
                </a:solidFill>
                <a:latin typeface="Century Gothic"/>
                <a:cs typeface="Century Gothic"/>
              </a:rPr>
              <a:t> </a:t>
            </a:r>
            <a:r>
              <a:rPr dirty="0" sz="2400" b="1">
                <a:solidFill>
                  <a:srgbClr val="1F252C"/>
                </a:solidFill>
                <a:latin typeface="Century Gothic"/>
                <a:cs typeface="Century Gothic"/>
              </a:rPr>
              <a:t>Utilized</a:t>
            </a:r>
            <a:r>
              <a:rPr dirty="0" sz="2400" spc="5" b="1">
                <a:solidFill>
                  <a:srgbClr val="1F252C"/>
                </a:solidFill>
                <a:latin typeface="Century Gothic"/>
                <a:cs typeface="Century Gothic"/>
              </a:rPr>
              <a:t> </a:t>
            </a:r>
            <a:r>
              <a:rPr dirty="0" sz="2400" spc="70" b="1">
                <a:solidFill>
                  <a:srgbClr val="1F252C"/>
                </a:solidFill>
                <a:latin typeface="Century Gothic"/>
                <a:cs typeface="Century Gothic"/>
              </a:rPr>
              <a:t>to</a:t>
            </a:r>
            <a:r>
              <a:rPr dirty="0" sz="2400" spc="15" b="1">
                <a:solidFill>
                  <a:srgbClr val="1F252C"/>
                </a:solidFill>
                <a:latin typeface="Century Gothic"/>
                <a:cs typeface="Century Gothic"/>
              </a:rPr>
              <a:t> </a:t>
            </a:r>
            <a:r>
              <a:rPr dirty="0" sz="2400" b="1">
                <a:solidFill>
                  <a:srgbClr val="1F252C"/>
                </a:solidFill>
                <a:latin typeface="Century Gothic"/>
                <a:cs typeface="Century Gothic"/>
              </a:rPr>
              <a:t>Inform</a:t>
            </a:r>
            <a:r>
              <a:rPr dirty="0" sz="2400" spc="15" b="1">
                <a:solidFill>
                  <a:srgbClr val="1F252C"/>
                </a:solidFill>
                <a:latin typeface="Century Gothic"/>
                <a:cs typeface="Century Gothic"/>
              </a:rPr>
              <a:t> </a:t>
            </a:r>
            <a:r>
              <a:rPr dirty="0" sz="2400" spc="35" b="1">
                <a:solidFill>
                  <a:srgbClr val="1F252C"/>
                </a:solidFill>
                <a:latin typeface="Century Gothic"/>
                <a:cs typeface="Century Gothic"/>
              </a:rPr>
              <a:t>Risk</a:t>
            </a:r>
            <a:endParaRPr sz="2400">
              <a:latin typeface="Century Gothic"/>
              <a:cs typeface="Century Gothic"/>
            </a:endParaRPr>
          </a:p>
        </p:txBody>
      </p:sp>
      <p:sp>
        <p:nvSpPr>
          <p:cNvPr id="5" name="object 5" descr=""/>
          <p:cNvSpPr txBox="1"/>
          <p:nvPr/>
        </p:nvSpPr>
        <p:spPr>
          <a:xfrm>
            <a:off x="5218853" y="159596"/>
            <a:ext cx="1767840" cy="354753"/>
          </a:xfrm>
          <a:prstGeom prst="rect">
            <a:avLst/>
          </a:prstGeom>
        </p:spPr>
        <p:txBody>
          <a:bodyPr wrap="square" lIns="0" tIns="15875" rIns="0" bIns="0" rtlCol="0" vert="horz">
            <a:spAutoFit/>
          </a:bodyPr>
          <a:lstStyle/>
          <a:p>
            <a:pPr marL="12700">
              <a:lnSpc>
                <a:spcPct val="100000"/>
              </a:lnSpc>
              <a:spcBef>
                <a:spcPts val="125"/>
              </a:spcBef>
            </a:pPr>
            <a:r>
              <a:rPr dirty="0" sz="2066" spc="-95">
                <a:solidFill>
                  <a:srgbClr val="C00000"/>
                </a:solidFill>
                <a:latin typeface="Arial Black"/>
                <a:cs typeface="Arial Black"/>
              </a:rPr>
              <a:t>DEFINITIONS</a:t>
            </a:r>
            <a:endParaRPr sz="2066">
              <a:latin typeface="Arial Black"/>
              <a:cs typeface="Arial Black"/>
            </a:endParaRPr>
          </a:p>
        </p:txBody>
      </p:sp>
      <p:grpSp>
        <p:nvGrpSpPr>
          <p:cNvPr id="6" name="object 6" descr=""/>
          <p:cNvGrpSpPr/>
          <p:nvPr/>
        </p:nvGrpSpPr>
        <p:grpSpPr>
          <a:xfrm>
            <a:off x="1460500" y="1193800"/>
            <a:ext cx="9283700" cy="4902200"/>
            <a:chOff x="1460500" y="1193800"/>
            <a:chExt cx="9283700" cy="4902200"/>
          </a:xfrm>
        </p:grpSpPr>
        <p:sp>
          <p:nvSpPr>
            <p:cNvPr id="7" name="object 7" descr=""/>
            <p:cNvSpPr/>
            <p:nvPr/>
          </p:nvSpPr>
          <p:spPr>
            <a:xfrm>
              <a:off x="1460500" y="1193798"/>
              <a:ext cx="9258300" cy="4902200"/>
            </a:xfrm>
            <a:custGeom>
              <a:avLst/>
              <a:gdLst/>
              <a:ahLst/>
              <a:cxnLst/>
              <a:rect l="l" t="t" r="r" b="b"/>
              <a:pathLst>
                <a:path w="6943725" h="3676650">
                  <a:moveTo>
                    <a:pt x="6943725" y="0"/>
                  </a:moveTo>
                  <a:lnTo>
                    <a:pt x="895350" y="0"/>
                  </a:lnTo>
                  <a:lnTo>
                    <a:pt x="0" y="0"/>
                  </a:lnTo>
                  <a:lnTo>
                    <a:pt x="0" y="3667125"/>
                  </a:lnTo>
                  <a:lnTo>
                    <a:pt x="895350" y="3667125"/>
                  </a:lnTo>
                  <a:lnTo>
                    <a:pt x="895350" y="3676650"/>
                  </a:lnTo>
                  <a:lnTo>
                    <a:pt x="6943725" y="3676650"/>
                  </a:lnTo>
                  <a:lnTo>
                    <a:pt x="6943725" y="1200150"/>
                  </a:lnTo>
                  <a:lnTo>
                    <a:pt x="895350" y="1200150"/>
                  </a:lnTo>
                  <a:lnTo>
                    <a:pt x="895350" y="590550"/>
                  </a:lnTo>
                  <a:lnTo>
                    <a:pt x="6943725" y="590550"/>
                  </a:lnTo>
                  <a:lnTo>
                    <a:pt x="6943725" y="0"/>
                  </a:lnTo>
                  <a:close/>
                </a:path>
              </a:pathLst>
            </a:custGeom>
            <a:solidFill>
              <a:srgbClr val="828282">
                <a:alpha val="48626"/>
              </a:srgbClr>
            </a:solidFill>
          </p:spPr>
          <p:txBody>
            <a:bodyPr wrap="square" lIns="0" tIns="0" rIns="0" bIns="0" rtlCol="0"/>
            <a:lstStyle/>
            <a:p/>
          </p:txBody>
        </p:sp>
        <p:sp>
          <p:nvSpPr>
            <p:cNvPr id="8" name="object 8" descr=""/>
            <p:cNvSpPr/>
            <p:nvPr/>
          </p:nvSpPr>
          <p:spPr>
            <a:xfrm>
              <a:off x="2654300" y="1981200"/>
              <a:ext cx="8064500" cy="812800"/>
            </a:xfrm>
            <a:custGeom>
              <a:avLst/>
              <a:gdLst/>
              <a:ahLst/>
              <a:cxnLst/>
              <a:rect l="l" t="t" r="r" b="b"/>
              <a:pathLst>
                <a:path w="6048375" h="609600">
                  <a:moveTo>
                    <a:pt x="0" y="609600"/>
                  </a:moveTo>
                  <a:lnTo>
                    <a:pt x="6048375" y="609600"/>
                  </a:lnTo>
                  <a:lnTo>
                    <a:pt x="6048375" y="0"/>
                  </a:lnTo>
                  <a:lnTo>
                    <a:pt x="0" y="0"/>
                  </a:lnTo>
                  <a:lnTo>
                    <a:pt x="0" y="609600"/>
                  </a:lnTo>
                  <a:close/>
                </a:path>
              </a:pathLst>
            </a:custGeom>
            <a:ln w="38100">
              <a:solidFill>
                <a:srgbClr val="C00000"/>
              </a:solidFill>
            </a:ln>
          </p:spPr>
          <p:txBody>
            <a:bodyPr wrap="square" lIns="0" tIns="0" rIns="0" bIns="0" rtlCol="0"/>
            <a:lstStyle/>
            <a:p/>
          </p:txBody>
        </p:sp>
      </p:grpSp>
      <p:sp>
        <p:nvSpPr>
          <p:cNvPr id="9" name="object 9"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35</a:t>
            </a:r>
          </a:p>
        </p:txBody>
      </p:sp>
      <p:sp>
        <p:nvSpPr>
          <p:cNvPr id="10" name="object 10"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8ff6a44c29d744f7" cstate="print"/>
          <a:stretch>
            <a:fillRect/>
          </a:stretch>
        </p:blipFill>
        <p:spPr>
          <a:xfrm>
            <a:off x="1333500" y="685800"/>
            <a:ext cx="9525000" cy="5486400"/>
          </a:xfrm>
          <a:prstGeom prst="rect">
            <a:avLst/>
          </a:prstGeom>
        </p:spPr>
      </p:pic>
      <p:pic>
        <p:nvPicPr>
          <p:cNvPr id="3" name="object 3" descr=""/>
          <p:cNvPicPr/>
          <p:nvPr/>
        </p:nvPicPr>
        <p:blipFill>
          <a:blip r:embed="R1c7c86b2df784ee7" cstate="print"/>
          <a:stretch>
            <a:fillRect/>
          </a:stretch>
        </p:blipFill>
        <p:spPr>
          <a:xfrm>
            <a:off x="150957" y="6266301"/>
            <a:ext cx="1056982" cy="446793"/>
          </a:xfrm>
          <a:prstGeom prst="rect">
            <a:avLst/>
          </a:prstGeom>
        </p:spPr>
      </p:pic>
      <p:sp>
        <p:nvSpPr>
          <p:cNvPr id="4" name="object 4" descr=""/>
          <p:cNvSpPr txBox="1"/>
          <p:nvPr/>
        </p:nvSpPr>
        <p:spPr>
          <a:xfrm>
            <a:off x="644637" y="1477726"/>
            <a:ext cx="431800" cy="4009813"/>
          </a:xfrm>
          <a:prstGeom prst="rect">
            <a:avLst/>
          </a:prstGeom>
        </p:spPr>
        <p:txBody>
          <a:bodyPr wrap="square" lIns="0" tIns="10795" rIns="0" bIns="0" rtlCol="0" vert="vert270">
            <a:spAutoFit/>
          </a:bodyPr>
          <a:lstStyle/>
          <a:p>
            <a:pPr marL="12700">
              <a:lnSpc>
                <a:spcPct val="100000"/>
              </a:lnSpc>
              <a:spcBef>
                <a:spcPts val="85"/>
              </a:spcBef>
            </a:pPr>
            <a:r>
              <a:rPr dirty="0" sz="2400" spc="-10" b="1">
                <a:solidFill>
                  <a:srgbClr val="1F252C"/>
                </a:solidFill>
                <a:latin typeface="Century Gothic"/>
                <a:cs typeface="Century Gothic"/>
              </a:rPr>
              <a:t>Data</a:t>
            </a:r>
            <a:r>
              <a:rPr dirty="0" sz="2400" spc="75" b="1">
                <a:solidFill>
                  <a:srgbClr val="1F252C"/>
                </a:solidFill>
                <a:latin typeface="Century Gothic"/>
                <a:cs typeface="Century Gothic"/>
              </a:rPr>
              <a:t> </a:t>
            </a:r>
            <a:r>
              <a:rPr dirty="0" sz="2400" b="1">
                <a:solidFill>
                  <a:srgbClr val="1F252C"/>
                </a:solidFill>
                <a:latin typeface="Century Gothic"/>
                <a:cs typeface="Century Gothic"/>
              </a:rPr>
              <a:t>Utilized</a:t>
            </a:r>
            <a:r>
              <a:rPr dirty="0" sz="2400" spc="5" b="1">
                <a:solidFill>
                  <a:srgbClr val="1F252C"/>
                </a:solidFill>
                <a:latin typeface="Century Gothic"/>
                <a:cs typeface="Century Gothic"/>
              </a:rPr>
              <a:t> </a:t>
            </a:r>
            <a:r>
              <a:rPr dirty="0" sz="2400" spc="70" b="1">
                <a:solidFill>
                  <a:srgbClr val="1F252C"/>
                </a:solidFill>
                <a:latin typeface="Century Gothic"/>
                <a:cs typeface="Century Gothic"/>
              </a:rPr>
              <a:t>to</a:t>
            </a:r>
            <a:r>
              <a:rPr dirty="0" sz="2400" spc="15" b="1">
                <a:solidFill>
                  <a:srgbClr val="1F252C"/>
                </a:solidFill>
                <a:latin typeface="Century Gothic"/>
                <a:cs typeface="Century Gothic"/>
              </a:rPr>
              <a:t> </a:t>
            </a:r>
            <a:r>
              <a:rPr dirty="0" sz="2400" b="1">
                <a:solidFill>
                  <a:srgbClr val="1F252C"/>
                </a:solidFill>
                <a:latin typeface="Century Gothic"/>
                <a:cs typeface="Century Gothic"/>
              </a:rPr>
              <a:t>Inform</a:t>
            </a:r>
            <a:r>
              <a:rPr dirty="0" sz="2400" spc="15" b="1">
                <a:solidFill>
                  <a:srgbClr val="1F252C"/>
                </a:solidFill>
                <a:latin typeface="Century Gothic"/>
                <a:cs typeface="Century Gothic"/>
              </a:rPr>
              <a:t> </a:t>
            </a:r>
            <a:r>
              <a:rPr dirty="0" sz="2400" spc="35" b="1">
                <a:solidFill>
                  <a:srgbClr val="1F252C"/>
                </a:solidFill>
                <a:latin typeface="Century Gothic"/>
                <a:cs typeface="Century Gothic"/>
              </a:rPr>
              <a:t>Risk</a:t>
            </a:r>
            <a:endParaRPr sz="2400">
              <a:latin typeface="Century Gothic"/>
              <a:cs typeface="Century Gothic"/>
            </a:endParaRPr>
          </a:p>
        </p:txBody>
      </p:sp>
      <p:sp>
        <p:nvSpPr>
          <p:cNvPr id="5" name="object 5" descr=""/>
          <p:cNvSpPr txBox="1"/>
          <p:nvPr/>
        </p:nvSpPr>
        <p:spPr>
          <a:xfrm>
            <a:off x="4412486" y="169248"/>
            <a:ext cx="3376506" cy="354753"/>
          </a:xfrm>
          <a:prstGeom prst="rect">
            <a:avLst/>
          </a:prstGeom>
        </p:spPr>
        <p:txBody>
          <a:bodyPr wrap="square" lIns="0" tIns="15875" rIns="0" bIns="0" rtlCol="0" vert="horz">
            <a:spAutoFit/>
          </a:bodyPr>
          <a:lstStyle/>
          <a:p>
            <a:pPr marL="12700">
              <a:lnSpc>
                <a:spcPct val="100000"/>
              </a:lnSpc>
              <a:spcBef>
                <a:spcPts val="125"/>
              </a:spcBef>
            </a:pPr>
            <a:r>
              <a:rPr dirty="0" sz="2066" spc="-175">
                <a:solidFill>
                  <a:srgbClr val="C00000"/>
                </a:solidFill>
                <a:latin typeface="Arial Black"/>
                <a:cs typeface="Arial Black"/>
              </a:rPr>
              <a:t>DATASETS</a:t>
            </a:r>
            <a:r>
              <a:rPr dirty="0" sz="2066" spc="-85">
                <a:solidFill>
                  <a:srgbClr val="C00000"/>
                </a:solidFill>
                <a:latin typeface="Arial Black"/>
                <a:cs typeface="Arial Black"/>
              </a:rPr>
              <a:t> </a:t>
            </a:r>
            <a:r>
              <a:rPr dirty="0" sz="2066" spc="-140">
                <a:solidFill>
                  <a:srgbClr val="C00000"/>
                </a:solidFill>
                <a:latin typeface="Arial Black"/>
                <a:cs typeface="Arial Black"/>
              </a:rPr>
              <a:t>TO</a:t>
            </a:r>
            <a:r>
              <a:rPr dirty="0" sz="2066" spc="-20">
                <a:solidFill>
                  <a:srgbClr val="C00000"/>
                </a:solidFill>
                <a:latin typeface="Arial Black"/>
                <a:cs typeface="Arial Black"/>
              </a:rPr>
              <a:t> </a:t>
            </a:r>
            <a:r>
              <a:rPr dirty="0" sz="2066" spc="-135">
                <a:solidFill>
                  <a:srgbClr val="C00000"/>
                </a:solidFill>
                <a:latin typeface="Arial Black"/>
                <a:cs typeface="Arial Black"/>
              </a:rPr>
              <a:t>INTEGRATE</a:t>
            </a:r>
            <a:endParaRPr sz="2066">
              <a:latin typeface="Arial Black"/>
              <a:cs typeface="Arial Black"/>
            </a:endParaRPr>
          </a:p>
        </p:txBody>
      </p:sp>
      <p:grpSp>
        <p:nvGrpSpPr>
          <p:cNvPr id="6" name="object 6" descr=""/>
          <p:cNvGrpSpPr/>
          <p:nvPr/>
        </p:nvGrpSpPr>
        <p:grpSpPr>
          <a:xfrm>
            <a:off x="1460500" y="1193800"/>
            <a:ext cx="9283700" cy="4914900"/>
            <a:chOff x="1460500" y="1193800"/>
            <a:chExt cx="9283700" cy="4914900"/>
          </a:xfrm>
        </p:grpSpPr>
        <p:sp>
          <p:nvSpPr>
            <p:cNvPr id="7" name="object 7" descr=""/>
            <p:cNvSpPr/>
            <p:nvPr/>
          </p:nvSpPr>
          <p:spPr>
            <a:xfrm>
              <a:off x="1460500" y="1193798"/>
              <a:ext cx="9258300" cy="4889500"/>
            </a:xfrm>
            <a:custGeom>
              <a:avLst/>
              <a:gdLst/>
              <a:ahLst/>
              <a:cxnLst/>
              <a:rect l="l" t="t" r="r" b="b"/>
              <a:pathLst>
                <a:path w="6943725" h="3667125">
                  <a:moveTo>
                    <a:pt x="6943725" y="0"/>
                  </a:moveTo>
                  <a:lnTo>
                    <a:pt x="895350" y="0"/>
                  </a:lnTo>
                  <a:lnTo>
                    <a:pt x="0" y="0"/>
                  </a:lnTo>
                  <a:lnTo>
                    <a:pt x="0" y="3667125"/>
                  </a:lnTo>
                  <a:lnTo>
                    <a:pt x="895350" y="3667125"/>
                  </a:lnTo>
                  <a:lnTo>
                    <a:pt x="895350" y="1209675"/>
                  </a:lnTo>
                  <a:lnTo>
                    <a:pt x="6943725" y="1209675"/>
                  </a:lnTo>
                  <a:lnTo>
                    <a:pt x="6943725" y="0"/>
                  </a:lnTo>
                  <a:close/>
                </a:path>
              </a:pathLst>
            </a:custGeom>
            <a:solidFill>
              <a:srgbClr val="828282">
                <a:alpha val="48626"/>
              </a:srgbClr>
            </a:solidFill>
          </p:spPr>
          <p:txBody>
            <a:bodyPr wrap="square" lIns="0" tIns="0" rIns="0" bIns="0" rtlCol="0"/>
            <a:lstStyle/>
            <a:p/>
          </p:txBody>
        </p:sp>
        <p:sp>
          <p:nvSpPr>
            <p:cNvPr id="8" name="object 8" descr=""/>
            <p:cNvSpPr/>
            <p:nvPr/>
          </p:nvSpPr>
          <p:spPr>
            <a:xfrm>
              <a:off x="2654300" y="3238500"/>
              <a:ext cx="8064500" cy="2844800"/>
            </a:xfrm>
            <a:custGeom>
              <a:avLst/>
              <a:gdLst/>
              <a:ahLst/>
              <a:cxnLst/>
              <a:rect l="l" t="t" r="r" b="b"/>
              <a:pathLst>
                <a:path w="6048375" h="2133600">
                  <a:moveTo>
                    <a:pt x="0" y="2133600"/>
                  </a:moveTo>
                  <a:lnTo>
                    <a:pt x="6048375" y="2133600"/>
                  </a:lnTo>
                  <a:lnTo>
                    <a:pt x="6048375" y="0"/>
                  </a:lnTo>
                  <a:lnTo>
                    <a:pt x="0" y="0"/>
                  </a:lnTo>
                  <a:lnTo>
                    <a:pt x="0" y="2133600"/>
                  </a:lnTo>
                  <a:close/>
                </a:path>
              </a:pathLst>
            </a:custGeom>
            <a:ln w="38100">
              <a:solidFill>
                <a:srgbClr val="C00000"/>
              </a:solidFill>
            </a:ln>
          </p:spPr>
          <p:txBody>
            <a:bodyPr wrap="square" lIns="0" tIns="0" rIns="0" bIns="0" rtlCol="0"/>
            <a:lstStyle/>
            <a:p/>
          </p:txBody>
        </p:sp>
      </p:grpSp>
      <p:sp>
        <p:nvSpPr>
          <p:cNvPr id="9" name="object 9"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36</a:t>
            </a:r>
          </a:p>
        </p:txBody>
      </p:sp>
      <p:sp>
        <p:nvSpPr>
          <p:cNvPr id="10" name="object 10"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a:t>Integration</a:t>
            </a:r>
            <a:r>
              <a:rPr dirty="0" sz="4000" spc="90"/>
              <a:t> </a:t>
            </a:r>
            <a:r>
              <a:rPr dirty="0" sz="4000"/>
              <a:t>of</a:t>
            </a:r>
            <a:r>
              <a:rPr dirty="0" sz="4000" spc="95"/>
              <a:t> </a:t>
            </a:r>
            <a:r>
              <a:rPr dirty="0" sz="4000"/>
              <a:t>Quantitative</a:t>
            </a:r>
            <a:r>
              <a:rPr dirty="0" sz="4000" spc="135"/>
              <a:t> </a:t>
            </a:r>
            <a:r>
              <a:rPr dirty="0" sz="4000" spc="-20"/>
              <a:t>data</a:t>
            </a:r>
            <a:endParaRPr sz="4000"/>
          </a:p>
        </p:txBody>
      </p:sp>
      <p:sp>
        <p:nvSpPr>
          <p:cNvPr id="3" name="object 3" descr=""/>
          <p:cNvSpPr txBox="1"/>
          <p:nvPr/>
        </p:nvSpPr>
        <p:spPr>
          <a:xfrm>
            <a:off x="1949025" y="3536864"/>
            <a:ext cx="3133513" cy="401320"/>
          </a:xfrm>
          <a:prstGeom prst="rect">
            <a:avLst/>
          </a:prstGeom>
        </p:spPr>
        <p:txBody>
          <a:bodyPr wrap="square" lIns="0" tIns="13335" rIns="0" bIns="0" rtlCol="0" vert="horz">
            <a:spAutoFit/>
          </a:bodyPr>
          <a:lstStyle/>
          <a:p>
            <a:pPr marL="12700">
              <a:lnSpc>
                <a:spcPct val="100000"/>
              </a:lnSpc>
              <a:spcBef>
                <a:spcPts val="105"/>
              </a:spcBef>
            </a:pPr>
            <a:r>
              <a:rPr dirty="0" sz="2400" b="1">
                <a:solidFill>
                  <a:srgbClr val="1F252C"/>
                </a:solidFill>
                <a:latin typeface="Century Gothic"/>
                <a:cs typeface="Century Gothic"/>
              </a:rPr>
              <a:t>Incidents</a:t>
            </a:r>
            <a:r>
              <a:rPr dirty="0" sz="2400" spc="15" b="1">
                <a:solidFill>
                  <a:srgbClr val="1F252C"/>
                </a:solidFill>
                <a:latin typeface="Century Gothic"/>
                <a:cs typeface="Century Gothic"/>
              </a:rPr>
              <a:t> </a:t>
            </a:r>
            <a:r>
              <a:rPr dirty="0" sz="2400" spc="-50" b="1">
                <a:solidFill>
                  <a:srgbClr val="1F252C"/>
                </a:solidFill>
                <a:latin typeface="Century Gothic"/>
                <a:cs typeface="Century Gothic"/>
              </a:rPr>
              <a:t>and</a:t>
            </a:r>
            <a:r>
              <a:rPr dirty="0" sz="2400" spc="105" b="1">
                <a:solidFill>
                  <a:srgbClr val="1F252C"/>
                </a:solidFill>
                <a:latin typeface="Century Gothic"/>
                <a:cs typeface="Century Gothic"/>
              </a:rPr>
              <a:t> </a:t>
            </a:r>
            <a:r>
              <a:rPr dirty="0" sz="2400" spc="50" b="1">
                <a:solidFill>
                  <a:srgbClr val="1F252C"/>
                </a:solidFill>
                <a:latin typeface="Century Gothic"/>
                <a:cs typeface="Century Gothic"/>
              </a:rPr>
              <a:t>Events</a:t>
            </a:r>
            <a:endParaRPr sz="2400">
              <a:latin typeface="Century Gothic"/>
              <a:cs typeface="Century Gothic"/>
            </a:endParaRPr>
          </a:p>
        </p:txBody>
      </p:sp>
      <p:sp>
        <p:nvSpPr>
          <p:cNvPr id="4" name="object 4" descr=""/>
          <p:cNvSpPr txBox="1"/>
          <p:nvPr/>
        </p:nvSpPr>
        <p:spPr>
          <a:xfrm>
            <a:off x="2100070" y="4245609"/>
            <a:ext cx="2935393" cy="1255606"/>
          </a:xfrm>
          <a:prstGeom prst="rect">
            <a:avLst/>
          </a:prstGeom>
        </p:spPr>
        <p:txBody>
          <a:bodyPr wrap="square" lIns="0" tIns="15875" rIns="0" bIns="0" rtlCol="0" vert="horz">
            <a:spAutoFit/>
          </a:bodyPr>
          <a:lstStyle/>
          <a:p>
            <a:pPr marL="183515" indent="-170815">
              <a:lnSpc>
                <a:spcPts val="1300"/>
              </a:lnSpc>
              <a:spcBef>
                <a:spcPts val="125"/>
              </a:spcBef>
              <a:buSzPct val="127272"/>
              <a:buFont typeface="Arial"/>
              <a:buChar char="•"/>
              <a:tabLst>
                <a:tab pos="183515" algn="l"/>
              </a:tabLst>
            </a:pPr>
            <a:r>
              <a:rPr dirty="0" sz="1466">
                <a:solidFill>
                  <a:srgbClr val="1F252C"/>
                </a:solidFill>
                <a:latin typeface="Lucida Sans"/>
                <a:cs typeface="Lucida Sans"/>
              </a:rPr>
              <a:t>Measure</a:t>
            </a:r>
            <a:r>
              <a:rPr dirty="0" sz="1466" spc="-80">
                <a:solidFill>
                  <a:srgbClr val="1F252C"/>
                </a:solidFill>
                <a:latin typeface="Lucida Sans"/>
                <a:cs typeface="Lucida Sans"/>
              </a:rPr>
              <a:t> </a:t>
            </a:r>
            <a:r>
              <a:rPr dirty="0" sz="1466" spc="-25">
                <a:solidFill>
                  <a:srgbClr val="1F252C"/>
                </a:solidFill>
                <a:latin typeface="Lucida Sans"/>
                <a:cs typeface="Lucida Sans"/>
              </a:rPr>
              <a:t>alerts</a:t>
            </a:r>
            <a:r>
              <a:rPr dirty="0" sz="1466" spc="-50">
                <a:solidFill>
                  <a:srgbClr val="1F252C"/>
                </a:solidFill>
                <a:latin typeface="Lucida Sans"/>
                <a:cs typeface="Lucida Sans"/>
              </a:rPr>
              <a:t> </a:t>
            </a:r>
            <a:r>
              <a:rPr dirty="0" sz="1466" spc="-10">
                <a:solidFill>
                  <a:srgbClr val="1F252C"/>
                </a:solidFill>
                <a:latin typeface="Lucida Sans"/>
                <a:cs typeface="Lucida Sans"/>
              </a:rPr>
              <a:t>and</a:t>
            </a:r>
            <a:r>
              <a:rPr dirty="0" sz="1466" spc="-55">
                <a:solidFill>
                  <a:srgbClr val="1F252C"/>
                </a:solidFill>
                <a:latin typeface="Lucida Sans"/>
                <a:cs typeface="Lucida Sans"/>
              </a:rPr>
              <a:t> </a:t>
            </a:r>
            <a:r>
              <a:rPr dirty="0" sz="1466" spc="-10">
                <a:solidFill>
                  <a:srgbClr val="1F252C"/>
                </a:solidFill>
                <a:latin typeface="Lucida Sans"/>
                <a:cs typeface="Lucida Sans"/>
              </a:rPr>
              <a:t>activations</a:t>
            </a:r>
            <a:endParaRPr sz="1466">
              <a:latin typeface="Lucida Sans"/>
              <a:cs typeface="Lucida Sans"/>
            </a:endParaRPr>
          </a:p>
          <a:p>
            <a:pPr marL="184150">
              <a:lnSpc>
                <a:spcPts val="1300"/>
              </a:lnSpc>
            </a:pPr>
            <a:r>
              <a:rPr dirty="0" sz="1466">
                <a:solidFill>
                  <a:srgbClr val="1F252C"/>
                </a:solidFill>
                <a:latin typeface="Lucida Sans"/>
                <a:cs typeface="Lucida Sans"/>
              </a:rPr>
              <a:t>of</a:t>
            </a:r>
            <a:r>
              <a:rPr dirty="0" sz="1466" spc="-65">
                <a:solidFill>
                  <a:srgbClr val="1F252C"/>
                </a:solidFill>
                <a:latin typeface="Lucida Sans"/>
                <a:cs typeface="Lucida Sans"/>
              </a:rPr>
              <a:t> </a:t>
            </a:r>
            <a:r>
              <a:rPr dirty="0" sz="1466" spc="-20">
                <a:solidFill>
                  <a:srgbClr val="1F252C"/>
                </a:solidFill>
                <a:latin typeface="Lucida Sans"/>
                <a:cs typeface="Lucida Sans"/>
              </a:rPr>
              <a:t>each</a:t>
            </a:r>
            <a:r>
              <a:rPr dirty="0" sz="1466" spc="-65">
                <a:solidFill>
                  <a:srgbClr val="1F252C"/>
                </a:solidFill>
                <a:latin typeface="Lucida Sans"/>
                <a:cs typeface="Lucida Sans"/>
              </a:rPr>
              <a:t> </a:t>
            </a:r>
            <a:r>
              <a:rPr dirty="0" sz="1466" spc="-30">
                <a:solidFill>
                  <a:srgbClr val="1F252C"/>
                </a:solidFill>
                <a:latin typeface="Lucida Sans"/>
                <a:cs typeface="Lucida Sans"/>
              </a:rPr>
              <a:t>hazard</a:t>
            </a:r>
            <a:r>
              <a:rPr dirty="0" sz="1466" spc="-65">
                <a:solidFill>
                  <a:srgbClr val="1F252C"/>
                </a:solidFill>
                <a:latin typeface="Lucida Sans"/>
                <a:cs typeface="Lucida Sans"/>
              </a:rPr>
              <a:t> </a:t>
            </a:r>
            <a:r>
              <a:rPr dirty="0" sz="1466" spc="-20">
                <a:solidFill>
                  <a:srgbClr val="1F252C"/>
                </a:solidFill>
                <a:latin typeface="Lucida Sans"/>
                <a:cs typeface="Lucida Sans"/>
              </a:rPr>
              <a:t>type</a:t>
            </a:r>
            <a:endParaRPr sz="1466">
              <a:latin typeface="Lucida Sans"/>
              <a:cs typeface="Lucida Sans"/>
            </a:endParaRPr>
          </a:p>
          <a:p>
            <a:pPr marL="182880" marR="5080" indent="-170815">
              <a:lnSpc>
                <a:spcPct val="99600"/>
              </a:lnSpc>
              <a:spcBef>
                <a:spcPts val="640"/>
              </a:spcBef>
              <a:buSzPct val="127272"/>
              <a:buFont typeface="Arial"/>
              <a:buChar char="•"/>
              <a:tabLst>
                <a:tab pos="184150" algn="l"/>
              </a:tabLst>
            </a:pPr>
            <a:r>
              <a:rPr dirty="0" sz="1466" spc="-20">
                <a:solidFill>
                  <a:srgbClr val="1F252C"/>
                </a:solidFill>
                <a:latin typeface="Lucida Sans"/>
                <a:cs typeface="Lucida Sans"/>
              </a:rPr>
              <a:t>Data</a:t>
            </a:r>
            <a:r>
              <a:rPr dirty="0" sz="1466" spc="-40">
                <a:solidFill>
                  <a:srgbClr val="1F252C"/>
                </a:solidFill>
                <a:latin typeface="Lucida Sans"/>
                <a:cs typeface="Lucida Sans"/>
              </a:rPr>
              <a:t> </a:t>
            </a:r>
            <a:r>
              <a:rPr dirty="0" sz="1466" spc="-25">
                <a:solidFill>
                  <a:srgbClr val="1F252C"/>
                </a:solidFill>
                <a:latin typeface="Lucida Sans"/>
                <a:cs typeface="Lucida Sans"/>
              </a:rPr>
              <a:t>plus literature</a:t>
            </a:r>
            <a:r>
              <a:rPr dirty="0" sz="1466" spc="-45">
                <a:solidFill>
                  <a:srgbClr val="1F252C"/>
                </a:solidFill>
                <a:latin typeface="Lucida Sans"/>
                <a:cs typeface="Lucida Sans"/>
              </a:rPr>
              <a:t> </a:t>
            </a:r>
            <a:r>
              <a:rPr dirty="0" sz="1466" spc="-10">
                <a:solidFill>
                  <a:srgbClr val="1F252C"/>
                </a:solidFill>
                <a:latin typeface="Lucida Sans"/>
                <a:cs typeface="Lucida Sans"/>
              </a:rPr>
              <a:t>review </a:t>
            </a:r>
            <a:r>
              <a:rPr dirty="0" sz="1466" spc="-10">
                <a:solidFill>
                  <a:srgbClr val="1F252C"/>
                </a:solidFill>
                <a:latin typeface="Lucida Sans"/>
                <a:cs typeface="Lucida Sans"/>
              </a:rPr>
              <a:t>	</a:t>
            </a:r>
            <a:r>
              <a:rPr dirty="0" sz="1466" spc="-20">
                <a:solidFill>
                  <a:srgbClr val="1F252C"/>
                </a:solidFill>
                <a:latin typeface="Lucida Sans"/>
                <a:cs typeface="Lucida Sans"/>
              </a:rPr>
              <a:t>used</a:t>
            </a:r>
            <a:r>
              <a:rPr dirty="0" sz="1466" spc="-60">
                <a:solidFill>
                  <a:srgbClr val="1F252C"/>
                </a:solidFill>
                <a:latin typeface="Lucida Sans"/>
                <a:cs typeface="Lucida Sans"/>
              </a:rPr>
              <a:t> </a:t>
            </a:r>
            <a:r>
              <a:rPr dirty="0" sz="1466" spc="-10">
                <a:solidFill>
                  <a:srgbClr val="1F252C"/>
                </a:solidFill>
                <a:latin typeface="Lucida Sans"/>
                <a:cs typeface="Lucida Sans"/>
              </a:rPr>
              <a:t>to</a:t>
            </a:r>
            <a:r>
              <a:rPr dirty="0" sz="1466" spc="-50">
                <a:solidFill>
                  <a:srgbClr val="1F252C"/>
                </a:solidFill>
                <a:latin typeface="Lucida Sans"/>
                <a:cs typeface="Lucida Sans"/>
              </a:rPr>
              <a:t> </a:t>
            </a:r>
            <a:r>
              <a:rPr dirty="0" sz="1466" spc="-25">
                <a:solidFill>
                  <a:srgbClr val="1F252C"/>
                </a:solidFill>
                <a:latin typeface="Lucida Sans"/>
                <a:cs typeface="Lucida Sans"/>
              </a:rPr>
              <a:t>inform</a:t>
            </a:r>
            <a:r>
              <a:rPr dirty="0" sz="1466" spc="-50">
                <a:solidFill>
                  <a:srgbClr val="1F252C"/>
                </a:solidFill>
                <a:latin typeface="Lucida Sans"/>
                <a:cs typeface="Lucida Sans"/>
              </a:rPr>
              <a:t> </a:t>
            </a:r>
            <a:r>
              <a:rPr dirty="0" sz="1466" spc="-55">
                <a:solidFill>
                  <a:srgbClr val="1F252C"/>
                </a:solidFill>
                <a:latin typeface="Arial Black"/>
                <a:cs typeface="Arial Black"/>
              </a:rPr>
              <a:t>hazard</a:t>
            </a:r>
            <a:r>
              <a:rPr dirty="0" sz="1466" spc="-105">
                <a:solidFill>
                  <a:srgbClr val="1F252C"/>
                </a:solidFill>
                <a:latin typeface="Arial Black"/>
                <a:cs typeface="Arial Black"/>
              </a:rPr>
              <a:t> </a:t>
            </a:r>
            <a:r>
              <a:rPr dirty="0" sz="1466" spc="-45">
                <a:solidFill>
                  <a:srgbClr val="1F252C"/>
                </a:solidFill>
                <a:latin typeface="Arial Black"/>
                <a:cs typeface="Arial Black"/>
              </a:rPr>
              <a:t>impact </a:t>
            </a:r>
            <a:r>
              <a:rPr dirty="0" sz="1466" spc="-45">
                <a:solidFill>
                  <a:srgbClr val="1F252C"/>
                </a:solidFill>
                <a:latin typeface="Arial Black"/>
                <a:cs typeface="Arial Black"/>
              </a:rPr>
              <a:t>	</a:t>
            </a:r>
            <a:r>
              <a:rPr dirty="0" sz="1466" spc="-10">
                <a:solidFill>
                  <a:srgbClr val="1F252C"/>
                </a:solidFill>
                <a:latin typeface="Arial Black"/>
                <a:cs typeface="Arial Black"/>
              </a:rPr>
              <a:t>scoring</a:t>
            </a:r>
            <a:endParaRPr sz="1466">
              <a:latin typeface="Arial Black"/>
              <a:cs typeface="Arial Black"/>
            </a:endParaRPr>
          </a:p>
        </p:txBody>
      </p:sp>
      <p:sp>
        <p:nvSpPr>
          <p:cNvPr id="5" name="object 5" descr=""/>
          <p:cNvSpPr txBox="1"/>
          <p:nvPr/>
        </p:nvSpPr>
        <p:spPr>
          <a:xfrm>
            <a:off x="7169912" y="3536864"/>
            <a:ext cx="3500966" cy="401320"/>
          </a:xfrm>
          <a:prstGeom prst="rect">
            <a:avLst/>
          </a:prstGeom>
        </p:spPr>
        <p:txBody>
          <a:bodyPr wrap="square" lIns="0" tIns="13335" rIns="0" bIns="0" rtlCol="0" vert="horz">
            <a:spAutoFit/>
          </a:bodyPr>
          <a:lstStyle/>
          <a:p>
            <a:pPr marL="12700">
              <a:lnSpc>
                <a:spcPct val="100000"/>
              </a:lnSpc>
              <a:spcBef>
                <a:spcPts val="105"/>
              </a:spcBef>
            </a:pPr>
            <a:r>
              <a:rPr dirty="0" sz="2400" b="1">
                <a:solidFill>
                  <a:srgbClr val="1F252C"/>
                </a:solidFill>
                <a:latin typeface="Century Gothic"/>
                <a:cs typeface="Century Gothic"/>
              </a:rPr>
              <a:t>Exercises</a:t>
            </a:r>
            <a:r>
              <a:rPr dirty="0" sz="2400" spc="75" b="1">
                <a:solidFill>
                  <a:srgbClr val="1F252C"/>
                </a:solidFill>
                <a:latin typeface="Century Gothic"/>
                <a:cs typeface="Century Gothic"/>
              </a:rPr>
              <a:t> </a:t>
            </a:r>
            <a:r>
              <a:rPr dirty="0" sz="2400" spc="-40" b="1">
                <a:solidFill>
                  <a:srgbClr val="1F252C"/>
                </a:solidFill>
                <a:latin typeface="Century Gothic"/>
                <a:cs typeface="Century Gothic"/>
              </a:rPr>
              <a:t>and</a:t>
            </a:r>
            <a:r>
              <a:rPr dirty="0" sz="2400" spc="70" b="1">
                <a:solidFill>
                  <a:srgbClr val="1F252C"/>
                </a:solidFill>
                <a:latin typeface="Century Gothic"/>
                <a:cs typeface="Century Gothic"/>
              </a:rPr>
              <a:t> </a:t>
            </a:r>
            <a:r>
              <a:rPr dirty="0" sz="2400" spc="-10" b="1">
                <a:solidFill>
                  <a:srgbClr val="1F252C"/>
                </a:solidFill>
                <a:latin typeface="Century Gothic"/>
                <a:cs typeface="Century Gothic"/>
              </a:rPr>
              <a:t>Trainings</a:t>
            </a:r>
            <a:endParaRPr sz="2400">
              <a:latin typeface="Century Gothic"/>
              <a:cs typeface="Century Gothic"/>
            </a:endParaRPr>
          </a:p>
        </p:txBody>
      </p:sp>
      <p:sp>
        <p:nvSpPr>
          <p:cNvPr id="6" name="object 6" descr=""/>
          <p:cNvSpPr/>
          <p:nvPr/>
        </p:nvSpPr>
        <p:spPr>
          <a:xfrm>
            <a:off x="1962233" y="4083134"/>
            <a:ext cx="3114886" cy="0"/>
          </a:xfrm>
          <a:custGeom>
            <a:avLst/>
            <a:gdLst/>
            <a:ahLst/>
            <a:cxnLst/>
            <a:rect l="l" t="t" r="r" b="b"/>
            <a:pathLst>
              <a:path w="2336165" h="0">
                <a:moveTo>
                  <a:pt x="0" y="0"/>
                </a:moveTo>
                <a:lnTo>
                  <a:pt x="2336038" y="0"/>
                </a:lnTo>
              </a:path>
            </a:pathLst>
          </a:custGeom>
          <a:ln w="9525">
            <a:solidFill>
              <a:srgbClr val="1F252C"/>
            </a:solidFill>
          </a:ln>
        </p:spPr>
        <p:txBody>
          <a:bodyPr wrap="square" lIns="0" tIns="0" rIns="0" bIns="0" rtlCol="0"/>
          <a:lstStyle/>
          <a:p/>
        </p:txBody>
      </p:sp>
      <p:sp>
        <p:nvSpPr>
          <p:cNvPr id="7" name="object 7" descr=""/>
          <p:cNvSpPr/>
          <p:nvPr/>
        </p:nvSpPr>
        <p:spPr>
          <a:xfrm>
            <a:off x="7385134" y="4045034"/>
            <a:ext cx="3114886" cy="0"/>
          </a:xfrm>
          <a:custGeom>
            <a:avLst/>
            <a:gdLst/>
            <a:ahLst/>
            <a:cxnLst/>
            <a:rect l="l" t="t" r="r" b="b"/>
            <a:pathLst>
              <a:path w="2336165" h="0">
                <a:moveTo>
                  <a:pt x="0" y="0"/>
                </a:moveTo>
                <a:lnTo>
                  <a:pt x="2336038" y="0"/>
                </a:lnTo>
              </a:path>
            </a:pathLst>
          </a:custGeom>
          <a:ln w="9525">
            <a:solidFill>
              <a:srgbClr val="1F252C"/>
            </a:solidFill>
          </a:ln>
        </p:spPr>
        <p:txBody>
          <a:bodyPr wrap="square" lIns="0" tIns="0" rIns="0" bIns="0" rtlCol="0"/>
          <a:lstStyle/>
          <a:p/>
        </p:txBody>
      </p:sp>
      <p:sp>
        <p:nvSpPr>
          <p:cNvPr id="8" name="object 8"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9" name="object 9" descr=""/>
          <p:cNvSpPr/>
          <p:nvPr/>
        </p:nvSpPr>
        <p:spPr>
          <a:xfrm>
            <a:off x="6102434" y="1708233"/>
            <a:ext cx="0" cy="4968238"/>
          </a:xfrm>
          <a:custGeom>
            <a:avLst/>
            <a:gdLst/>
            <a:ahLst/>
            <a:cxnLst/>
            <a:rect l="l" t="t" r="r" b="b"/>
            <a:pathLst>
              <a:path w="0" h="3726179">
                <a:moveTo>
                  <a:pt x="0" y="0"/>
                </a:moveTo>
                <a:lnTo>
                  <a:pt x="0" y="3725938"/>
                </a:lnTo>
              </a:path>
            </a:pathLst>
          </a:custGeom>
          <a:ln w="9525">
            <a:solidFill>
              <a:srgbClr val="1F252C"/>
            </a:solidFill>
          </a:ln>
        </p:spPr>
        <p:txBody>
          <a:bodyPr wrap="square" lIns="0" tIns="0" rIns="0" bIns="0" rtlCol="0"/>
          <a:lstStyle/>
          <a:p/>
        </p:txBody>
      </p:sp>
      <p:pic>
        <p:nvPicPr>
          <p:cNvPr id="10" name="object 10" descr=""/>
          <p:cNvPicPr/>
          <p:nvPr/>
        </p:nvPicPr>
        <p:blipFill>
          <a:blip r:embed="Ra9439fe836b24fd6" cstate="print"/>
          <a:stretch>
            <a:fillRect/>
          </a:stretch>
        </p:blipFill>
        <p:spPr>
          <a:xfrm>
            <a:off x="150957" y="6266301"/>
            <a:ext cx="1056982" cy="446793"/>
          </a:xfrm>
          <a:prstGeom prst="rect">
            <a:avLst/>
          </a:prstGeom>
        </p:spPr>
      </p:pic>
      <p:sp>
        <p:nvSpPr>
          <p:cNvPr id="11" name="object 11" descr=""/>
          <p:cNvSpPr txBox="1"/>
          <p:nvPr/>
        </p:nvSpPr>
        <p:spPr>
          <a:xfrm>
            <a:off x="7440168" y="4245609"/>
            <a:ext cx="2613660" cy="1255606"/>
          </a:xfrm>
          <a:prstGeom prst="rect">
            <a:avLst/>
          </a:prstGeom>
        </p:spPr>
        <p:txBody>
          <a:bodyPr wrap="square" lIns="0" tIns="16510" rIns="0" bIns="0" rtlCol="0" vert="horz">
            <a:spAutoFit/>
          </a:bodyPr>
          <a:lstStyle/>
          <a:p>
            <a:pPr marL="182245" marR="5080" indent="-170180">
              <a:lnSpc>
                <a:spcPct val="99600"/>
              </a:lnSpc>
              <a:spcBef>
                <a:spcPts val="130"/>
              </a:spcBef>
              <a:buSzPct val="127272"/>
              <a:buFont typeface="Arial"/>
              <a:buChar char="•"/>
              <a:tabLst>
                <a:tab pos="184150" algn="l"/>
              </a:tabLst>
            </a:pPr>
            <a:r>
              <a:rPr dirty="0" sz="1466" spc="-20">
                <a:solidFill>
                  <a:srgbClr val="1F252C"/>
                </a:solidFill>
                <a:latin typeface="Lucida Sans"/>
                <a:cs typeface="Lucida Sans"/>
              </a:rPr>
              <a:t>Understand</a:t>
            </a:r>
            <a:r>
              <a:rPr dirty="0" sz="1466">
                <a:solidFill>
                  <a:srgbClr val="1F252C"/>
                </a:solidFill>
                <a:latin typeface="Lucida Sans"/>
                <a:cs typeface="Lucida Sans"/>
              </a:rPr>
              <a:t> </a:t>
            </a:r>
            <a:r>
              <a:rPr dirty="0" sz="1466" spc="-10">
                <a:solidFill>
                  <a:srgbClr val="1F252C"/>
                </a:solidFill>
                <a:latin typeface="Lucida Sans"/>
                <a:cs typeface="Lucida Sans"/>
              </a:rPr>
              <a:t>baseline 	preparedness</a:t>
            </a:r>
            <a:r>
              <a:rPr dirty="0" sz="1466" spc="-40">
                <a:solidFill>
                  <a:srgbClr val="1F252C"/>
                </a:solidFill>
                <a:latin typeface="Lucida Sans"/>
                <a:cs typeface="Lucida Sans"/>
              </a:rPr>
              <a:t> </a:t>
            </a:r>
            <a:r>
              <a:rPr dirty="0" sz="1466" spc="-35">
                <a:solidFill>
                  <a:srgbClr val="1F252C"/>
                </a:solidFill>
                <a:latin typeface="Lucida Sans"/>
                <a:cs typeface="Lucida Sans"/>
              </a:rPr>
              <a:t>activities</a:t>
            </a:r>
            <a:r>
              <a:rPr dirty="0" sz="1466" spc="-114">
                <a:solidFill>
                  <a:srgbClr val="1F252C"/>
                </a:solidFill>
                <a:latin typeface="Lucida Sans"/>
                <a:cs typeface="Lucida Sans"/>
              </a:rPr>
              <a:t> </a:t>
            </a:r>
            <a:r>
              <a:rPr dirty="0" sz="1466" spc="-25">
                <a:solidFill>
                  <a:srgbClr val="1F252C"/>
                </a:solidFill>
                <a:latin typeface="Lucida Sans"/>
                <a:cs typeface="Lucida Sans"/>
              </a:rPr>
              <a:t>per </a:t>
            </a:r>
            <a:r>
              <a:rPr dirty="0" sz="1466" spc="-25">
                <a:solidFill>
                  <a:srgbClr val="1F252C"/>
                </a:solidFill>
                <a:latin typeface="Lucida Sans"/>
                <a:cs typeface="Lucida Sans"/>
              </a:rPr>
              <a:t>	</a:t>
            </a:r>
            <a:r>
              <a:rPr dirty="0" sz="1466" spc="-30">
                <a:solidFill>
                  <a:srgbClr val="1F252C"/>
                </a:solidFill>
                <a:latin typeface="Lucida Sans"/>
                <a:cs typeface="Lucida Sans"/>
              </a:rPr>
              <a:t>hazard</a:t>
            </a:r>
            <a:r>
              <a:rPr dirty="0" sz="1466" spc="-50">
                <a:solidFill>
                  <a:srgbClr val="1F252C"/>
                </a:solidFill>
                <a:latin typeface="Lucida Sans"/>
                <a:cs typeface="Lucida Sans"/>
              </a:rPr>
              <a:t> </a:t>
            </a:r>
            <a:r>
              <a:rPr dirty="0" sz="1466" spc="-20">
                <a:solidFill>
                  <a:srgbClr val="1F252C"/>
                </a:solidFill>
                <a:latin typeface="Lucida Sans"/>
                <a:cs typeface="Lucida Sans"/>
              </a:rPr>
              <a:t>type</a:t>
            </a:r>
            <a:endParaRPr sz="1466">
              <a:latin typeface="Lucida Sans"/>
              <a:cs typeface="Lucida Sans"/>
            </a:endParaRPr>
          </a:p>
          <a:p>
            <a:pPr marL="182880" indent="-170180">
              <a:lnSpc>
                <a:spcPts val="1300"/>
              </a:lnSpc>
              <a:spcBef>
                <a:spcPts val="635"/>
              </a:spcBef>
              <a:buSzPct val="127272"/>
              <a:buFont typeface="Arial"/>
              <a:buChar char="•"/>
              <a:tabLst>
                <a:tab pos="182880" algn="l"/>
              </a:tabLst>
            </a:pPr>
            <a:r>
              <a:rPr dirty="0" sz="1466" spc="-30">
                <a:solidFill>
                  <a:srgbClr val="1F252C"/>
                </a:solidFill>
                <a:latin typeface="Lucida Sans"/>
                <a:cs typeface="Lucida Sans"/>
              </a:rPr>
              <a:t>Identify</a:t>
            </a:r>
            <a:r>
              <a:rPr dirty="0" sz="1466" spc="-40">
                <a:solidFill>
                  <a:srgbClr val="1F252C"/>
                </a:solidFill>
                <a:latin typeface="Lucida Sans"/>
                <a:cs typeface="Lucida Sans"/>
              </a:rPr>
              <a:t> </a:t>
            </a:r>
            <a:r>
              <a:rPr dirty="0" sz="1466" spc="-30">
                <a:solidFill>
                  <a:srgbClr val="1F252C"/>
                </a:solidFill>
                <a:latin typeface="Lucida Sans"/>
                <a:cs typeface="Lucida Sans"/>
              </a:rPr>
              <a:t>gaps</a:t>
            </a:r>
            <a:r>
              <a:rPr dirty="0" sz="1466" spc="-85">
                <a:solidFill>
                  <a:srgbClr val="1F252C"/>
                </a:solidFill>
                <a:latin typeface="Lucida Sans"/>
                <a:cs typeface="Lucida Sans"/>
              </a:rPr>
              <a:t> </a:t>
            </a:r>
            <a:r>
              <a:rPr dirty="0" sz="1466" spc="-25">
                <a:solidFill>
                  <a:srgbClr val="1F252C"/>
                </a:solidFill>
                <a:latin typeface="Lucida Sans"/>
                <a:cs typeface="Lucida Sans"/>
              </a:rPr>
              <a:t>in</a:t>
            </a:r>
            <a:endParaRPr sz="1466">
              <a:latin typeface="Lucida Sans"/>
              <a:cs typeface="Lucida Sans"/>
            </a:endParaRPr>
          </a:p>
          <a:p>
            <a:pPr marL="184150">
              <a:lnSpc>
                <a:spcPts val="1300"/>
              </a:lnSpc>
            </a:pPr>
            <a:r>
              <a:rPr dirty="0" sz="1466" spc="-70">
                <a:solidFill>
                  <a:srgbClr val="1F252C"/>
                </a:solidFill>
                <a:latin typeface="Arial Black"/>
                <a:cs typeface="Arial Black"/>
              </a:rPr>
              <a:t>preparedness</a:t>
            </a:r>
            <a:r>
              <a:rPr dirty="0" sz="1466" spc="-15">
                <a:solidFill>
                  <a:srgbClr val="1F252C"/>
                </a:solidFill>
                <a:latin typeface="Arial Black"/>
                <a:cs typeface="Arial Black"/>
              </a:rPr>
              <a:t> </a:t>
            </a:r>
            <a:r>
              <a:rPr dirty="0" sz="1466" spc="-10">
                <a:solidFill>
                  <a:srgbClr val="1F252C"/>
                </a:solidFill>
                <a:latin typeface="Arial Black"/>
                <a:cs typeface="Arial Black"/>
              </a:rPr>
              <a:t>activities</a:t>
            </a:r>
            <a:endParaRPr sz="1466">
              <a:latin typeface="Arial Black"/>
              <a:cs typeface="Arial Black"/>
            </a:endParaRPr>
          </a:p>
        </p:txBody>
      </p:sp>
      <p:sp>
        <p:nvSpPr>
          <p:cNvPr id="12" name="object 12" descr=""/>
          <p:cNvSpPr/>
          <p:nvPr/>
        </p:nvSpPr>
        <p:spPr>
          <a:xfrm>
            <a:off x="2815013" y="1816098"/>
            <a:ext cx="1279313" cy="1181100"/>
          </a:xfrm>
          <a:custGeom>
            <a:avLst/>
            <a:gdLst/>
            <a:ahLst/>
            <a:cxnLst/>
            <a:rect l="l" t="t" r="r" b="b"/>
            <a:pathLst>
              <a:path w="959485" h="885825">
                <a:moveTo>
                  <a:pt x="508114" y="695452"/>
                </a:moveTo>
                <a:lnTo>
                  <a:pt x="505853" y="684276"/>
                </a:lnTo>
                <a:lnTo>
                  <a:pt x="499732" y="675157"/>
                </a:lnTo>
                <a:lnTo>
                  <a:pt x="490639" y="669010"/>
                </a:lnTo>
                <a:lnTo>
                  <a:pt x="479539" y="666750"/>
                </a:lnTo>
                <a:lnTo>
                  <a:pt x="468426" y="669010"/>
                </a:lnTo>
                <a:lnTo>
                  <a:pt x="459346" y="675157"/>
                </a:lnTo>
                <a:lnTo>
                  <a:pt x="453212" y="684276"/>
                </a:lnTo>
                <a:lnTo>
                  <a:pt x="450964" y="695452"/>
                </a:lnTo>
                <a:lnTo>
                  <a:pt x="453212" y="706488"/>
                </a:lnTo>
                <a:lnTo>
                  <a:pt x="459346" y="715543"/>
                </a:lnTo>
                <a:lnTo>
                  <a:pt x="468426" y="721652"/>
                </a:lnTo>
                <a:lnTo>
                  <a:pt x="479539" y="723900"/>
                </a:lnTo>
                <a:lnTo>
                  <a:pt x="490639" y="721652"/>
                </a:lnTo>
                <a:lnTo>
                  <a:pt x="499732" y="715543"/>
                </a:lnTo>
                <a:lnTo>
                  <a:pt x="505853" y="706488"/>
                </a:lnTo>
                <a:lnTo>
                  <a:pt x="508114" y="695452"/>
                </a:lnTo>
                <a:close/>
              </a:path>
              <a:path w="959485" h="885825">
                <a:moveTo>
                  <a:pt x="508114" y="246761"/>
                </a:moveTo>
                <a:lnTo>
                  <a:pt x="505853" y="236016"/>
                </a:lnTo>
                <a:lnTo>
                  <a:pt x="499732" y="227203"/>
                </a:lnTo>
                <a:lnTo>
                  <a:pt x="490639" y="221259"/>
                </a:lnTo>
                <a:lnTo>
                  <a:pt x="479539" y="219075"/>
                </a:lnTo>
                <a:lnTo>
                  <a:pt x="468426" y="221259"/>
                </a:lnTo>
                <a:lnTo>
                  <a:pt x="459346" y="227203"/>
                </a:lnTo>
                <a:lnTo>
                  <a:pt x="453212" y="236016"/>
                </a:lnTo>
                <a:lnTo>
                  <a:pt x="450964" y="246761"/>
                </a:lnTo>
                <a:lnTo>
                  <a:pt x="450964" y="467741"/>
                </a:lnTo>
                <a:lnTo>
                  <a:pt x="453212" y="478485"/>
                </a:lnTo>
                <a:lnTo>
                  <a:pt x="459346" y="487235"/>
                </a:lnTo>
                <a:lnTo>
                  <a:pt x="468426" y="493141"/>
                </a:lnTo>
                <a:lnTo>
                  <a:pt x="479539" y="495300"/>
                </a:lnTo>
                <a:lnTo>
                  <a:pt x="490639" y="493141"/>
                </a:lnTo>
                <a:lnTo>
                  <a:pt x="499732" y="487235"/>
                </a:lnTo>
                <a:lnTo>
                  <a:pt x="505853" y="478485"/>
                </a:lnTo>
                <a:lnTo>
                  <a:pt x="508114" y="467741"/>
                </a:lnTo>
                <a:lnTo>
                  <a:pt x="508114" y="246761"/>
                </a:lnTo>
                <a:close/>
              </a:path>
              <a:path w="959485" h="885825">
                <a:moveTo>
                  <a:pt x="959002" y="760577"/>
                </a:moveTo>
                <a:lnTo>
                  <a:pt x="957097" y="719594"/>
                </a:lnTo>
                <a:lnTo>
                  <a:pt x="941946" y="678815"/>
                </a:lnTo>
                <a:lnTo>
                  <a:pt x="901585" y="606679"/>
                </a:lnTo>
                <a:lnTo>
                  <a:pt x="870407" y="550926"/>
                </a:lnTo>
                <a:lnTo>
                  <a:pt x="651827" y="160147"/>
                </a:lnTo>
                <a:lnTo>
                  <a:pt x="602602" y="72136"/>
                </a:lnTo>
                <a:lnTo>
                  <a:pt x="578827" y="40614"/>
                </a:lnTo>
                <a:lnTo>
                  <a:pt x="563867" y="29286"/>
                </a:lnTo>
                <a:lnTo>
                  <a:pt x="563867" y="243967"/>
                </a:lnTo>
                <a:lnTo>
                  <a:pt x="563867" y="467245"/>
                </a:lnTo>
                <a:lnTo>
                  <a:pt x="563867" y="690499"/>
                </a:lnTo>
                <a:lnTo>
                  <a:pt x="557339" y="722503"/>
                </a:lnTo>
                <a:lnTo>
                  <a:pt x="557237" y="723036"/>
                </a:lnTo>
                <a:lnTo>
                  <a:pt x="539178" y="749642"/>
                </a:lnTo>
                <a:lnTo>
                  <a:pt x="512368" y="767600"/>
                </a:lnTo>
                <a:lnTo>
                  <a:pt x="479539" y="774192"/>
                </a:lnTo>
                <a:lnTo>
                  <a:pt x="454774" y="770521"/>
                </a:lnTo>
                <a:lnTo>
                  <a:pt x="432638" y="760069"/>
                </a:lnTo>
                <a:lnTo>
                  <a:pt x="414451" y="743762"/>
                </a:lnTo>
                <a:lnTo>
                  <a:pt x="401561" y="722503"/>
                </a:lnTo>
                <a:lnTo>
                  <a:pt x="395503" y="698436"/>
                </a:lnTo>
                <a:lnTo>
                  <a:pt x="396748" y="674141"/>
                </a:lnTo>
                <a:lnTo>
                  <a:pt x="419849" y="631190"/>
                </a:lnTo>
                <a:lnTo>
                  <a:pt x="463067" y="608304"/>
                </a:lnTo>
                <a:lnTo>
                  <a:pt x="462800" y="608304"/>
                </a:lnTo>
                <a:lnTo>
                  <a:pt x="479539" y="606679"/>
                </a:lnTo>
                <a:lnTo>
                  <a:pt x="487718" y="607085"/>
                </a:lnTo>
                <a:lnTo>
                  <a:pt x="495858" y="608304"/>
                </a:lnTo>
                <a:lnTo>
                  <a:pt x="533209" y="625944"/>
                </a:lnTo>
                <a:lnTo>
                  <a:pt x="560158" y="665937"/>
                </a:lnTo>
                <a:lnTo>
                  <a:pt x="563867" y="690499"/>
                </a:lnTo>
                <a:lnTo>
                  <a:pt x="563867" y="467245"/>
                </a:lnTo>
                <a:lnTo>
                  <a:pt x="557237" y="499770"/>
                </a:lnTo>
                <a:lnTo>
                  <a:pt x="539178" y="526376"/>
                </a:lnTo>
                <a:lnTo>
                  <a:pt x="512368" y="544334"/>
                </a:lnTo>
                <a:lnTo>
                  <a:pt x="479539" y="550926"/>
                </a:lnTo>
                <a:lnTo>
                  <a:pt x="446671" y="544334"/>
                </a:lnTo>
                <a:lnTo>
                  <a:pt x="419823" y="526376"/>
                </a:lnTo>
                <a:lnTo>
                  <a:pt x="401713" y="499770"/>
                </a:lnTo>
                <a:lnTo>
                  <a:pt x="395084" y="467245"/>
                </a:lnTo>
                <a:lnTo>
                  <a:pt x="395084" y="243967"/>
                </a:lnTo>
                <a:lnTo>
                  <a:pt x="401713" y="211315"/>
                </a:lnTo>
                <a:lnTo>
                  <a:pt x="419823" y="184683"/>
                </a:lnTo>
                <a:lnTo>
                  <a:pt x="446671" y="166725"/>
                </a:lnTo>
                <a:lnTo>
                  <a:pt x="479539" y="160147"/>
                </a:lnTo>
                <a:lnTo>
                  <a:pt x="512368" y="166725"/>
                </a:lnTo>
                <a:lnTo>
                  <a:pt x="539178" y="184683"/>
                </a:lnTo>
                <a:lnTo>
                  <a:pt x="557237" y="211315"/>
                </a:lnTo>
                <a:lnTo>
                  <a:pt x="563867" y="243967"/>
                </a:lnTo>
                <a:lnTo>
                  <a:pt x="563867" y="29286"/>
                </a:lnTo>
                <a:lnTo>
                  <a:pt x="549071" y="18072"/>
                </a:lnTo>
                <a:lnTo>
                  <a:pt x="515302" y="4521"/>
                </a:lnTo>
                <a:lnTo>
                  <a:pt x="479539" y="0"/>
                </a:lnTo>
                <a:lnTo>
                  <a:pt x="443687" y="4521"/>
                </a:lnTo>
                <a:lnTo>
                  <a:pt x="380111" y="40614"/>
                </a:lnTo>
                <a:lnTo>
                  <a:pt x="356349" y="72136"/>
                </a:lnTo>
                <a:lnTo>
                  <a:pt x="17005" y="678815"/>
                </a:lnTo>
                <a:lnTo>
                  <a:pt x="1879" y="719594"/>
                </a:lnTo>
                <a:lnTo>
                  <a:pt x="12" y="760069"/>
                </a:lnTo>
                <a:lnTo>
                  <a:pt x="0" y="760577"/>
                </a:lnTo>
                <a:lnTo>
                  <a:pt x="9956" y="799376"/>
                </a:lnTo>
                <a:lnTo>
                  <a:pt x="30353" y="833666"/>
                </a:lnTo>
                <a:lnTo>
                  <a:pt x="59766" y="861072"/>
                </a:lnTo>
                <a:lnTo>
                  <a:pt x="96824" y="879246"/>
                </a:lnTo>
                <a:lnTo>
                  <a:pt x="140068" y="885825"/>
                </a:lnTo>
                <a:lnTo>
                  <a:pt x="818883" y="885825"/>
                </a:lnTo>
                <a:lnTo>
                  <a:pt x="862164" y="879246"/>
                </a:lnTo>
                <a:lnTo>
                  <a:pt x="899236" y="861072"/>
                </a:lnTo>
                <a:lnTo>
                  <a:pt x="928662" y="833666"/>
                </a:lnTo>
                <a:lnTo>
                  <a:pt x="949058" y="799376"/>
                </a:lnTo>
                <a:lnTo>
                  <a:pt x="955509" y="774192"/>
                </a:lnTo>
                <a:lnTo>
                  <a:pt x="959002" y="760577"/>
                </a:lnTo>
                <a:close/>
              </a:path>
            </a:pathLst>
          </a:custGeom>
          <a:solidFill>
            <a:srgbClr val="EB6737"/>
          </a:solidFill>
        </p:spPr>
        <p:txBody>
          <a:bodyPr wrap="square" lIns="0" tIns="0" rIns="0" bIns="0" rtlCol="0"/>
          <a:lstStyle/>
          <a:p/>
        </p:txBody>
      </p:sp>
      <p:sp>
        <p:nvSpPr>
          <p:cNvPr id="13" name="object 13" descr=""/>
          <p:cNvSpPr/>
          <p:nvPr/>
        </p:nvSpPr>
        <p:spPr>
          <a:xfrm>
            <a:off x="8394700" y="1790698"/>
            <a:ext cx="1031240" cy="1358900"/>
          </a:xfrm>
          <a:custGeom>
            <a:avLst/>
            <a:gdLst/>
            <a:ahLst/>
            <a:cxnLst/>
            <a:rect l="l" t="t" r="r" b="b"/>
            <a:pathLst>
              <a:path w="773429" h="1019175">
                <a:moveTo>
                  <a:pt x="237998" y="817880"/>
                </a:moveTo>
                <a:lnTo>
                  <a:pt x="235483" y="807351"/>
                </a:lnTo>
                <a:lnTo>
                  <a:pt x="228638" y="798664"/>
                </a:lnTo>
                <a:lnTo>
                  <a:pt x="218541" y="792759"/>
                </a:lnTo>
                <a:lnTo>
                  <a:pt x="206248" y="790575"/>
                </a:lnTo>
                <a:lnTo>
                  <a:pt x="192252" y="792759"/>
                </a:lnTo>
                <a:lnTo>
                  <a:pt x="181292" y="798664"/>
                </a:lnTo>
                <a:lnTo>
                  <a:pt x="174129" y="807351"/>
                </a:lnTo>
                <a:lnTo>
                  <a:pt x="171577" y="817880"/>
                </a:lnTo>
                <a:lnTo>
                  <a:pt x="174129" y="829894"/>
                </a:lnTo>
                <a:lnTo>
                  <a:pt x="181292" y="839330"/>
                </a:lnTo>
                <a:lnTo>
                  <a:pt x="192252" y="845515"/>
                </a:lnTo>
                <a:lnTo>
                  <a:pt x="206248" y="847725"/>
                </a:lnTo>
                <a:lnTo>
                  <a:pt x="218541" y="845515"/>
                </a:lnTo>
                <a:lnTo>
                  <a:pt x="228638" y="839330"/>
                </a:lnTo>
                <a:lnTo>
                  <a:pt x="235483" y="829894"/>
                </a:lnTo>
                <a:lnTo>
                  <a:pt x="237998" y="817880"/>
                </a:lnTo>
                <a:close/>
              </a:path>
              <a:path w="773429" h="1019175">
                <a:moveTo>
                  <a:pt x="571500" y="126111"/>
                </a:moveTo>
                <a:lnTo>
                  <a:pt x="566674" y="102273"/>
                </a:lnTo>
                <a:lnTo>
                  <a:pt x="553580" y="82638"/>
                </a:lnTo>
                <a:lnTo>
                  <a:pt x="534314" y="69303"/>
                </a:lnTo>
                <a:lnTo>
                  <a:pt x="510921" y="64389"/>
                </a:lnTo>
                <a:lnTo>
                  <a:pt x="450469" y="64389"/>
                </a:lnTo>
                <a:lnTo>
                  <a:pt x="445008" y="42037"/>
                </a:lnTo>
                <a:lnTo>
                  <a:pt x="436295" y="26047"/>
                </a:lnTo>
                <a:lnTo>
                  <a:pt x="423240" y="12636"/>
                </a:lnTo>
                <a:lnTo>
                  <a:pt x="406590" y="3429"/>
                </a:lnTo>
                <a:lnTo>
                  <a:pt x="387096" y="0"/>
                </a:lnTo>
                <a:lnTo>
                  <a:pt x="368808" y="3429"/>
                </a:lnTo>
                <a:lnTo>
                  <a:pt x="351764" y="12636"/>
                </a:lnTo>
                <a:lnTo>
                  <a:pt x="337273" y="26047"/>
                </a:lnTo>
                <a:lnTo>
                  <a:pt x="326644" y="42037"/>
                </a:lnTo>
                <a:lnTo>
                  <a:pt x="321170" y="64389"/>
                </a:lnTo>
                <a:lnTo>
                  <a:pt x="263271" y="64389"/>
                </a:lnTo>
                <a:lnTo>
                  <a:pt x="238340" y="69303"/>
                </a:lnTo>
                <a:lnTo>
                  <a:pt x="218325" y="82638"/>
                </a:lnTo>
                <a:lnTo>
                  <a:pt x="204990" y="102273"/>
                </a:lnTo>
                <a:lnTo>
                  <a:pt x="200152" y="126111"/>
                </a:lnTo>
                <a:lnTo>
                  <a:pt x="204990" y="151549"/>
                </a:lnTo>
                <a:lnTo>
                  <a:pt x="218325" y="171983"/>
                </a:lnTo>
                <a:lnTo>
                  <a:pt x="238340" y="185572"/>
                </a:lnTo>
                <a:lnTo>
                  <a:pt x="263271" y="190500"/>
                </a:lnTo>
                <a:lnTo>
                  <a:pt x="510921" y="190500"/>
                </a:lnTo>
                <a:lnTo>
                  <a:pt x="534314" y="185572"/>
                </a:lnTo>
                <a:lnTo>
                  <a:pt x="553593" y="171983"/>
                </a:lnTo>
                <a:lnTo>
                  <a:pt x="566674" y="151549"/>
                </a:lnTo>
                <a:lnTo>
                  <a:pt x="571500" y="126111"/>
                </a:lnTo>
                <a:close/>
              </a:path>
              <a:path w="773429" h="1019175">
                <a:moveTo>
                  <a:pt x="772922" y="213360"/>
                </a:moveTo>
                <a:lnTo>
                  <a:pt x="770432" y="178803"/>
                </a:lnTo>
                <a:lnTo>
                  <a:pt x="753287" y="150304"/>
                </a:lnTo>
                <a:lnTo>
                  <a:pt x="725017" y="130962"/>
                </a:lnTo>
                <a:lnTo>
                  <a:pt x="689102" y="123825"/>
                </a:lnTo>
                <a:lnTo>
                  <a:pt x="660755" y="123825"/>
                </a:lnTo>
                <a:lnTo>
                  <a:pt x="660755" y="381647"/>
                </a:lnTo>
                <a:lnTo>
                  <a:pt x="660374" y="392430"/>
                </a:lnTo>
                <a:lnTo>
                  <a:pt x="660361" y="392722"/>
                </a:lnTo>
                <a:lnTo>
                  <a:pt x="659345" y="396773"/>
                </a:lnTo>
                <a:lnTo>
                  <a:pt x="659345" y="759002"/>
                </a:lnTo>
                <a:lnTo>
                  <a:pt x="657326" y="770585"/>
                </a:lnTo>
                <a:lnTo>
                  <a:pt x="651256" y="780415"/>
                </a:lnTo>
                <a:lnTo>
                  <a:pt x="616077" y="815721"/>
                </a:lnTo>
                <a:lnTo>
                  <a:pt x="651256" y="853694"/>
                </a:lnTo>
                <a:lnTo>
                  <a:pt x="657326" y="863066"/>
                </a:lnTo>
                <a:lnTo>
                  <a:pt x="659345" y="873975"/>
                </a:lnTo>
                <a:lnTo>
                  <a:pt x="657326" y="884897"/>
                </a:lnTo>
                <a:lnTo>
                  <a:pt x="651256" y="894334"/>
                </a:lnTo>
                <a:lnTo>
                  <a:pt x="647192" y="899795"/>
                </a:lnTo>
                <a:lnTo>
                  <a:pt x="639826" y="902462"/>
                </a:lnTo>
                <a:lnTo>
                  <a:pt x="624205" y="902462"/>
                </a:lnTo>
                <a:lnTo>
                  <a:pt x="616077" y="899795"/>
                </a:lnTo>
                <a:lnTo>
                  <a:pt x="610743" y="894334"/>
                </a:lnTo>
                <a:lnTo>
                  <a:pt x="575564" y="856361"/>
                </a:lnTo>
                <a:lnTo>
                  <a:pt x="532384" y="899795"/>
                </a:lnTo>
                <a:lnTo>
                  <a:pt x="524891" y="902462"/>
                </a:lnTo>
                <a:lnTo>
                  <a:pt x="510032" y="902462"/>
                </a:lnTo>
                <a:lnTo>
                  <a:pt x="502666" y="899795"/>
                </a:lnTo>
                <a:lnTo>
                  <a:pt x="497205" y="894334"/>
                </a:lnTo>
                <a:lnTo>
                  <a:pt x="491121" y="884897"/>
                </a:lnTo>
                <a:lnTo>
                  <a:pt x="489102" y="873975"/>
                </a:lnTo>
                <a:lnTo>
                  <a:pt x="491121" y="863066"/>
                </a:lnTo>
                <a:lnTo>
                  <a:pt x="497205" y="853694"/>
                </a:lnTo>
                <a:lnTo>
                  <a:pt x="532384" y="815721"/>
                </a:lnTo>
                <a:lnTo>
                  <a:pt x="497205" y="780415"/>
                </a:lnTo>
                <a:lnTo>
                  <a:pt x="491121" y="770585"/>
                </a:lnTo>
                <a:lnTo>
                  <a:pt x="489102" y="759002"/>
                </a:lnTo>
                <a:lnTo>
                  <a:pt x="491121" y="747966"/>
                </a:lnTo>
                <a:lnTo>
                  <a:pt x="497205" y="739775"/>
                </a:lnTo>
                <a:lnTo>
                  <a:pt x="501396" y="734314"/>
                </a:lnTo>
                <a:lnTo>
                  <a:pt x="508762" y="731520"/>
                </a:lnTo>
                <a:lnTo>
                  <a:pt x="524256" y="731520"/>
                </a:lnTo>
                <a:lnTo>
                  <a:pt x="532384" y="734314"/>
                </a:lnTo>
                <a:lnTo>
                  <a:pt x="537845" y="739775"/>
                </a:lnTo>
                <a:lnTo>
                  <a:pt x="575564" y="774954"/>
                </a:lnTo>
                <a:lnTo>
                  <a:pt x="610743" y="739775"/>
                </a:lnTo>
                <a:lnTo>
                  <a:pt x="616077" y="734314"/>
                </a:lnTo>
                <a:lnTo>
                  <a:pt x="624205" y="731520"/>
                </a:lnTo>
                <a:lnTo>
                  <a:pt x="639826" y="731520"/>
                </a:lnTo>
                <a:lnTo>
                  <a:pt x="647192" y="734314"/>
                </a:lnTo>
                <a:lnTo>
                  <a:pt x="657326" y="747966"/>
                </a:lnTo>
                <a:lnTo>
                  <a:pt x="659345" y="759002"/>
                </a:lnTo>
                <a:lnTo>
                  <a:pt x="659345" y="396773"/>
                </a:lnTo>
                <a:lnTo>
                  <a:pt x="657453" y="404317"/>
                </a:lnTo>
                <a:lnTo>
                  <a:pt x="651256" y="414147"/>
                </a:lnTo>
                <a:lnTo>
                  <a:pt x="647192" y="418211"/>
                </a:lnTo>
                <a:lnTo>
                  <a:pt x="639826" y="420243"/>
                </a:lnTo>
                <a:lnTo>
                  <a:pt x="624205" y="420243"/>
                </a:lnTo>
                <a:lnTo>
                  <a:pt x="616077" y="418211"/>
                </a:lnTo>
                <a:lnTo>
                  <a:pt x="610743" y="414147"/>
                </a:lnTo>
                <a:lnTo>
                  <a:pt x="602615" y="403225"/>
                </a:lnTo>
                <a:lnTo>
                  <a:pt x="602615" y="511810"/>
                </a:lnTo>
                <a:lnTo>
                  <a:pt x="595515" y="547116"/>
                </a:lnTo>
                <a:lnTo>
                  <a:pt x="576275" y="574522"/>
                </a:lnTo>
                <a:lnTo>
                  <a:pt x="547903" y="592251"/>
                </a:lnTo>
                <a:lnTo>
                  <a:pt x="513461" y="598551"/>
                </a:lnTo>
                <a:lnTo>
                  <a:pt x="270256" y="598551"/>
                </a:lnTo>
                <a:lnTo>
                  <a:pt x="258749" y="600976"/>
                </a:lnTo>
                <a:lnTo>
                  <a:pt x="249301" y="607733"/>
                </a:lnTo>
                <a:lnTo>
                  <a:pt x="242887" y="618058"/>
                </a:lnTo>
                <a:lnTo>
                  <a:pt x="240538" y="631190"/>
                </a:lnTo>
                <a:lnTo>
                  <a:pt x="240538" y="728853"/>
                </a:lnTo>
                <a:lnTo>
                  <a:pt x="263486" y="742010"/>
                </a:lnTo>
                <a:lnTo>
                  <a:pt x="282397" y="760755"/>
                </a:lnTo>
                <a:lnTo>
                  <a:pt x="295236" y="784567"/>
                </a:lnTo>
                <a:lnTo>
                  <a:pt x="299974" y="812927"/>
                </a:lnTo>
                <a:lnTo>
                  <a:pt x="292912" y="848677"/>
                </a:lnTo>
                <a:lnTo>
                  <a:pt x="273964" y="877036"/>
                </a:lnTo>
                <a:lnTo>
                  <a:pt x="246392" y="895731"/>
                </a:lnTo>
                <a:lnTo>
                  <a:pt x="213474" y="902462"/>
                </a:lnTo>
                <a:lnTo>
                  <a:pt x="179031" y="895337"/>
                </a:lnTo>
                <a:lnTo>
                  <a:pt x="150660" y="875982"/>
                </a:lnTo>
                <a:lnTo>
                  <a:pt x="131419" y="847496"/>
                </a:lnTo>
                <a:lnTo>
                  <a:pt x="124333" y="812927"/>
                </a:lnTo>
                <a:lnTo>
                  <a:pt x="128714" y="785685"/>
                </a:lnTo>
                <a:lnTo>
                  <a:pt x="141185" y="761758"/>
                </a:lnTo>
                <a:lnTo>
                  <a:pt x="160756" y="742391"/>
                </a:lnTo>
                <a:lnTo>
                  <a:pt x="186436" y="728853"/>
                </a:lnTo>
                <a:lnTo>
                  <a:pt x="186436" y="631190"/>
                </a:lnTo>
                <a:lnTo>
                  <a:pt x="193497" y="595452"/>
                </a:lnTo>
                <a:lnTo>
                  <a:pt x="212483" y="567093"/>
                </a:lnTo>
                <a:lnTo>
                  <a:pt x="240055" y="548398"/>
                </a:lnTo>
                <a:lnTo>
                  <a:pt x="272923" y="541655"/>
                </a:lnTo>
                <a:lnTo>
                  <a:pt x="516128" y="541655"/>
                </a:lnTo>
                <a:lnTo>
                  <a:pt x="527621" y="539280"/>
                </a:lnTo>
                <a:lnTo>
                  <a:pt x="537083" y="532828"/>
                </a:lnTo>
                <a:lnTo>
                  <a:pt x="543483" y="523341"/>
                </a:lnTo>
                <a:lnTo>
                  <a:pt x="545846" y="511810"/>
                </a:lnTo>
                <a:lnTo>
                  <a:pt x="545846" y="479183"/>
                </a:lnTo>
                <a:lnTo>
                  <a:pt x="545846" y="420243"/>
                </a:lnTo>
                <a:lnTo>
                  <a:pt x="545846" y="403225"/>
                </a:lnTo>
                <a:lnTo>
                  <a:pt x="537845" y="414147"/>
                </a:lnTo>
                <a:lnTo>
                  <a:pt x="532384" y="418211"/>
                </a:lnTo>
                <a:lnTo>
                  <a:pt x="524891" y="420243"/>
                </a:lnTo>
                <a:lnTo>
                  <a:pt x="510032" y="420243"/>
                </a:lnTo>
                <a:lnTo>
                  <a:pt x="502666" y="418211"/>
                </a:lnTo>
                <a:lnTo>
                  <a:pt x="497205" y="414147"/>
                </a:lnTo>
                <a:lnTo>
                  <a:pt x="491121" y="404317"/>
                </a:lnTo>
                <a:lnTo>
                  <a:pt x="489102" y="392722"/>
                </a:lnTo>
                <a:lnTo>
                  <a:pt x="491121" y="381647"/>
                </a:lnTo>
                <a:lnTo>
                  <a:pt x="497205" y="373380"/>
                </a:lnTo>
                <a:lnTo>
                  <a:pt x="556641" y="311023"/>
                </a:lnTo>
                <a:lnTo>
                  <a:pt x="559943" y="307721"/>
                </a:lnTo>
                <a:lnTo>
                  <a:pt x="562102" y="305562"/>
                </a:lnTo>
                <a:lnTo>
                  <a:pt x="569595" y="302895"/>
                </a:lnTo>
                <a:lnTo>
                  <a:pt x="584327" y="302895"/>
                </a:lnTo>
                <a:lnTo>
                  <a:pt x="591820" y="305562"/>
                </a:lnTo>
                <a:lnTo>
                  <a:pt x="659384" y="373380"/>
                </a:lnTo>
                <a:lnTo>
                  <a:pt x="660755" y="381647"/>
                </a:lnTo>
                <a:lnTo>
                  <a:pt x="660755" y="123825"/>
                </a:lnTo>
                <a:lnTo>
                  <a:pt x="629666" y="123825"/>
                </a:lnTo>
                <a:lnTo>
                  <a:pt x="620191" y="169964"/>
                </a:lnTo>
                <a:lnTo>
                  <a:pt x="594512" y="207949"/>
                </a:lnTo>
                <a:lnTo>
                  <a:pt x="556691" y="233718"/>
                </a:lnTo>
                <a:lnTo>
                  <a:pt x="510794" y="243205"/>
                </a:lnTo>
                <a:lnTo>
                  <a:pt x="294601" y="243205"/>
                </a:lnTo>
                <a:lnTo>
                  <a:pt x="294601" y="335076"/>
                </a:lnTo>
                <a:lnTo>
                  <a:pt x="292582" y="346151"/>
                </a:lnTo>
                <a:lnTo>
                  <a:pt x="286499" y="354457"/>
                </a:lnTo>
                <a:lnTo>
                  <a:pt x="251320" y="392430"/>
                </a:lnTo>
                <a:lnTo>
                  <a:pt x="286499" y="430403"/>
                </a:lnTo>
                <a:lnTo>
                  <a:pt x="292582" y="439801"/>
                </a:lnTo>
                <a:lnTo>
                  <a:pt x="294601" y="450748"/>
                </a:lnTo>
                <a:lnTo>
                  <a:pt x="292582" y="461721"/>
                </a:lnTo>
                <a:lnTo>
                  <a:pt x="286499" y="471170"/>
                </a:lnTo>
                <a:lnTo>
                  <a:pt x="282448" y="476504"/>
                </a:lnTo>
                <a:lnTo>
                  <a:pt x="274955" y="479183"/>
                </a:lnTo>
                <a:lnTo>
                  <a:pt x="259448" y="479183"/>
                </a:lnTo>
                <a:lnTo>
                  <a:pt x="251320" y="476504"/>
                </a:lnTo>
                <a:lnTo>
                  <a:pt x="245872" y="471170"/>
                </a:lnTo>
                <a:lnTo>
                  <a:pt x="210820" y="433197"/>
                </a:lnTo>
                <a:lnTo>
                  <a:pt x="167640" y="476504"/>
                </a:lnTo>
                <a:lnTo>
                  <a:pt x="160147" y="479183"/>
                </a:lnTo>
                <a:lnTo>
                  <a:pt x="145288" y="479183"/>
                </a:lnTo>
                <a:lnTo>
                  <a:pt x="137795" y="476504"/>
                </a:lnTo>
                <a:lnTo>
                  <a:pt x="132461" y="471170"/>
                </a:lnTo>
                <a:lnTo>
                  <a:pt x="126377" y="461721"/>
                </a:lnTo>
                <a:lnTo>
                  <a:pt x="124358" y="450748"/>
                </a:lnTo>
                <a:lnTo>
                  <a:pt x="126377" y="439801"/>
                </a:lnTo>
                <a:lnTo>
                  <a:pt x="132461" y="430403"/>
                </a:lnTo>
                <a:lnTo>
                  <a:pt x="170307" y="392430"/>
                </a:lnTo>
                <a:lnTo>
                  <a:pt x="132461" y="354457"/>
                </a:lnTo>
                <a:lnTo>
                  <a:pt x="126377" y="346151"/>
                </a:lnTo>
                <a:lnTo>
                  <a:pt x="124358" y="335076"/>
                </a:lnTo>
                <a:lnTo>
                  <a:pt x="126377" y="323507"/>
                </a:lnTo>
                <a:lnTo>
                  <a:pt x="132461" y="313690"/>
                </a:lnTo>
                <a:lnTo>
                  <a:pt x="136525" y="309626"/>
                </a:lnTo>
                <a:lnTo>
                  <a:pt x="143891" y="307721"/>
                </a:lnTo>
                <a:lnTo>
                  <a:pt x="159512" y="307721"/>
                </a:lnTo>
                <a:lnTo>
                  <a:pt x="167640" y="309626"/>
                </a:lnTo>
                <a:lnTo>
                  <a:pt x="172974" y="313690"/>
                </a:lnTo>
                <a:lnTo>
                  <a:pt x="210820" y="351663"/>
                </a:lnTo>
                <a:lnTo>
                  <a:pt x="245872" y="313690"/>
                </a:lnTo>
                <a:lnTo>
                  <a:pt x="251320" y="309626"/>
                </a:lnTo>
                <a:lnTo>
                  <a:pt x="259448" y="307721"/>
                </a:lnTo>
                <a:lnTo>
                  <a:pt x="274955" y="307721"/>
                </a:lnTo>
                <a:lnTo>
                  <a:pt x="282448" y="309626"/>
                </a:lnTo>
                <a:lnTo>
                  <a:pt x="286499" y="313690"/>
                </a:lnTo>
                <a:lnTo>
                  <a:pt x="292582" y="323507"/>
                </a:lnTo>
                <a:lnTo>
                  <a:pt x="294601" y="335076"/>
                </a:lnTo>
                <a:lnTo>
                  <a:pt x="294601" y="243205"/>
                </a:lnTo>
                <a:lnTo>
                  <a:pt x="267589" y="243205"/>
                </a:lnTo>
                <a:lnTo>
                  <a:pt x="221615" y="233718"/>
                </a:lnTo>
                <a:lnTo>
                  <a:pt x="183743" y="207949"/>
                </a:lnTo>
                <a:lnTo>
                  <a:pt x="158051" y="169964"/>
                </a:lnTo>
                <a:lnTo>
                  <a:pt x="148590" y="123825"/>
                </a:lnTo>
                <a:lnTo>
                  <a:pt x="89154" y="123825"/>
                </a:lnTo>
                <a:lnTo>
                  <a:pt x="53568" y="130962"/>
                </a:lnTo>
                <a:lnTo>
                  <a:pt x="25336" y="150304"/>
                </a:lnTo>
                <a:lnTo>
                  <a:pt x="6705" y="178803"/>
                </a:lnTo>
                <a:lnTo>
                  <a:pt x="0" y="213360"/>
                </a:lnTo>
                <a:lnTo>
                  <a:pt x="0" y="932307"/>
                </a:lnTo>
                <a:lnTo>
                  <a:pt x="7086" y="967638"/>
                </a:lnTo>
                <a:lnTo>
                  <a:pt x="26327" y="995083"/>
                </a:lnTo>
                <a:lnTo>
                  <a:pt x="54698" y="1012863"/>
                </a:lnTo>
                <a:lnTo>
                  <a:pt x="89154" y="1019175"/>
                </a:lnTo>
                <a:lnTo>
                  <a:pt x="686435" y="1019175"/>
                </a:lnTo>
                <a:lnTo>
                  <a:pt x="721588" y="1012088"/>
                </a:lnTo>
                <a:lnTo>
                  <a:pt x="748919" y="993038"/>
                </a:lnTo>
                <a:lnTo>
                  <a:pt x="766622" y="965339"/>
                </a:lnTo>
                <a:lnTo>
                  <a:pt x="772922" y="932307"/>
                </a:lnTo>
                <a:lnTo>
                  <a:pt x="772922" y="902462"/>
                </a:lnTo>
                <a:lnTo>
                  <a:pt x="772922" y="731520"/>
                </a:lnTo>
                <a:lnTo>
                  <a:pt x="772922" y="420243"/>
                </a:lnTo>
                <a:lnTo>
                  <a:pt x="772922" y="302895"/>
                </a:lnTo>
                <a:lnTo>
                  <a:pt x="772922" y="243205"/>
                </a:lnTo>
                <a:lnTo>
                  <a:pt x="772922" y="213360"/>
                </a:lnTo>
                <a:close/>
              </a:path>
            </a:pathLst>
          </a:custGeom>
          <a:solidFill>
            <a:srgbClr val="BD1C4A"/>
          </a:solidFill>
        </p:spPr>
        <p:txBody>
          <a:bodyPr wrap="square" lIns="0" tIns="0" rIns="0" bIns="0" rtlCol="0"/>
          <a:lstStyle/>
          <a:p/>
        </p:txBody>
      </p:sp>
      <p:grpSp>
        <p:nvGrpSpPr>
          <p:cNvPr id="14" name="object 14" descr=""/>
          <p:cNvGrpSpPr/>
          <p:nvPr/>
        </p:nvGrpSpPr>
        <p:grpSpPr>
          <a:xfrm>
            <a:off x="9512300" y="2362368"/>
            <a:ext cx="241300" cy="723900"/>
            <a:chOff x="9512300" y="2362368"/>
            <a:chExt cx="241300" cy="723900"/>
          </a:xfrm>
        </p:grpSpPr>
        <p:sp>
          <p:nvSpPr>
            <p:cNvPr id="15" name="object 15" descr=""/>
            <p:cNvSpPr/>
            <p:nvPr/>
          </p:nvSpPr>
          <p:spPr>
            <a:xfrm>
              <a:off x="9512300" y="2362368"/>
              <a:ext cx="241300" cy="482600"/>
            </a:xfrm>
            <a:custGeom>
              <a:avLst/>
              <a:gdLst/>
              <a:ahLst/>
              <a:cxnLst/>
              <a:rect l="l" t="t" r="r" b="b"/>
              <a:pathLst>
                <a:path w="180975" h="361950">
                  <a:moveTo>
                    <a:pt x="180975" y="0"/>
                  </a:moveTo>
                  <a:lnTo>
                    <a:pt x="0" y="0"/>
                  </a:lnTo>
                  <a:lnTo>
                    <a:pt x="0" y="361696"/>
                  </a:lnTo>
                  <a:lnTo>
                    <a:pt x="2794" y="361696"/>
                  </a:lnTo>
                  <a:lnTo>
                    <a:pt x="22316" y="349142"/>
                  </a:lnTo>
                  <a:lnTo>
                    <a:pt x="43910" y="339852"/>
                  </a:lnTo>
                  <a:lnTo>
                    <a:pt x="67552" y="334085"/>
                  </a:lnTo>
                  <a:lnTo>
                    <a:pt x="93218" y="332105"/>
                  </a:lnTo>
                  <a:lnTo>
                    <a:pt x="117324" y="334085"/>
                  </a:lnTo>
                  <a:lnTo>
                    <a:pt x="140144" y="339851"/>
                  </a:lnTo>
                  <a:lnTo>
                    <a:pt x="161440" y="349142"/>
                  </a:lnTo>
                  <a:lnTo>
                    <a:pt x="180975" y="361696"/>
                  </a:lnTo>
                  <a:lnTo>
                    <a:pt x="180975" y="0"/>
                  </a:lnTo>
                  <a:close/>
                </a:path>
              </a:pathLst>
            </a:custGeom>
            <a:solidFill>
              <a:srgbClr val="BD1C4A"/>
            </a:solidFill>
          </p:spPr>
          <p:txBody>
            <a:bodyPr wrap="square" lIns="0" tIns="0" rIns="0" bIns="0" rtlCol="0"/>
            <a:lstStyle/>
            <a:p/>
          </p:txBody>
        </p:sp>
        <p:pic>
          <p:nvPicPr>
            <p:cNvPr id="16" name="object 16" descr=""/>
            <p:cNvPicPr/>
            <p:nvPr/>
          </p:nvPicPr>
          <p:blipFill>
            <a:blip r:embed="R6a1e64d9bd7443e3" cstate="print"/>
            <a:stretch>
              <a:fillRect/>
            </a:stretch>
          </p:blipFill>
          <p:spPr>
            <a:xfrm>
              <a:off x="9537868" y="2883068"/>
              <a:ext cx="190330" cy="203030"/>
            </a:xfrm>
            <a:prstGeom prst="rect">
              <a:avLst/>
            </a:prstGeom>
          </p:spPr>
        </p:pic>
      </p:grpSp>
      <p:pic>
        <p:nvPicPr>
          <p:cNvPr id="17" name="object 17" descr=""/>
          <p:cNvPicPr/>
          <p:nvPr/>
        </p:nvPicPr>
        <p:blipFill>
          <a:blip r:embed="Rff3f654523dc4350" cstate="print"/>
          <a:stretch>
            <a:fillRect/>
          </a:stretch>
        </p:blipFill>
        <p:spPr>
          <a:xfrm>
            <a:off x="9512300" y="2120900"/>
            <a:ext cx="241300" cy="152230"/>
          </a:xfrm>
          <a:prstGeom prst="rect">
            <a:avLst/>
          </a:prstGeom>
        </p:spPr>
      </p:pic>
      <p:sp>
        <p:nvSpPr>
          <p:cNvPr id="18" name="object 18"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37</a:t>
            </a:r>
          </a:p>
        </p:txBody>
      </p:sp>
      <p:sp>
        <p:nvSpPr>
          <p:cNvPr id="19" name="object 19"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a:t>Integration</a:t>
            </a:r>
            <a:r>
              <a:rPr dirty="0" sz="4000" spc="-15"/>
              <a:t> </a:t>
            </a:r>
            <a:r>
              <a:rPr dirty="0" sz="4000"/>
              <a:t>of</a:t>
            </a:r>
            <a:r>
              <a:rPr dirty="0" sz="4000" spc="-10"/>
              <a:t> </a:t>
            </a:r>
            <a:r>
              <a:rPr dirty="0" sz="4000"/>
              <a:t>Qualitative</a:t>
            </a:r>
            <a:r>
              <a:rPr dirty="0" sz="4000" spc="20"/>
              <a:t> </a:t>
            </a:r>
            <a:r>
              <a:rPr dirty="0" sz="4000" spc="-20"/>
              <a:t>Data</a:t>
            </a:r>
            <a:endParaRPr sz="4000"/>
          </a:p>
        </p:txBody>
      </p:sp>
      <p:sp>
        <p:nvSpPr>
          <p:cNvPr id="3" name="object 3" descr=""/>
          <p:cNvSpPr txBox="1"/>
          <p:nvPr/>
        </p:nvSpPr>
        <p:spPr>
          <a:xfrm>
            <a:off x="969856" y="4215552"/>
            <a:ext cx="3130126" cy="401320"/>
          </a:xfrm>
          <a:prstGeom prst="rect">
            <a:avLst/>
          </a:prstGeom>
        </p:spPr>
        <p:txBody>
          <a:bodyPr wrap="square" lIns="0" tIns="13335" rIns="0" bIns="0" rtlCol="0" vert="horz">
            <a:spAutoFit/>
          </a:bodyPr>
          <a:lstStyle/>
          <a:p>
            <a:pPr marL="12700">
              <a:lnSpc>
                <a:spcPct val="100000"/>
              </a:lnSpc>
              <a:spcBef>
                <a:spcPts val="105"/>
              </a:spcBef>
            </a:pPr>
            <a:r>
              <a:rPr dirty="0" sz="2400" spc="55" b="1">
                <a:solidFill>
                  <a:srgbClr val="1F252C"/>
                </a:solidFill>
                <a:latin typeface="Century Gothic"/>
                <a:cs typeface="Century Gothic"/>
              </a:rPr>
              <a:t>Risk</a:t>
            </a:r>
            <a:r>
              <a:rPr dirty="0" sz="2400" spc="-120" b="1">
                <a:solidFill>
                  <a:srgbClr val="1F252C"/>
                </a:solidFill>
                <a:latin typeface="Century Gothic"/>
                <a:cs typeface="Century Gothic"/>
              </a:rPr>
              <a:t> </a:t>
            </a:r>
            <a:r>
              <a:rPr dirty="0" sz="2400" b="1">
                <a:solidFill>
                  <a:srgbClr val="1F252C"/>
                </a:solidFill>
                <a:latin typeface="Century Gothic"/>
                <a:cs typeface="Century Gothic"/>
              </a:rPr>
              <a:t>Review</a:t>
            </a:r>
            <a:r>
              <a:rPr dirty="0" sz="2400" spc="-90" b="1">
                <a:solidFill>
                  <a:srgbClr val="1F252C"/>
                </a:solidFill>
                <a:latin typeface="Century Gothic"/>
                <a:cs typeface="Century Gothic"/>
              </a:rPr>
              <a:t> </a:t>
            </a:r>
            <a:r>
              <a:rPr dirty="0" sz="2400" spc="45" b="1">
                <a:solidFill>
                  <a:srgbClr val="1F252C"/>
                </a:solidFill>
                <a:latin typeface="Century Gothic"/>
                <a:cs typeface="Century Gothic"/>
              </a:rPr>
              <a:t>Sessions</a:t>
            </a:r>
            <a:endParaRPr sz="2400">
              <a:latin typeface="Century Gothic"/>
              <a:cs typeface="Century Gothic"/>
            </a:endParaRPr>
          </a:p>
        </p:txBody>
      </p:sp>
      <p:sp>
        <p:nvSpPr>
          <p:cNvPr id="4" name="object 4" descr=""/>
          <p:cNvSpPr txBox="1"/>
          <p:nvPr/>
        </p:nvSpPr>
        <p:spPr>
          <a:xfrm>
            <a:off x="1065953" y="4880270"/>
            <a:ext cx="2703406" cy="947420"/>
          </a:xfrm>
          <a:prstGeom prst="rect">
            <a:avLst/>
          </a:prstGeom>
        </p:spPr>
        <p:txBody>
          <a:bodyPr wrap="square" lIns="0" tIns="16510" rIns="0" bIns="0" rtlCol="0" vert="horz">
            <a:spAutoFit/>
          </a:bodyPr>
          <a:lstStyle/>
          <a:p>
            <a:pPr marL="182245" marR="5080" indent="-170180">
              <a:lnSpc>
                <a:spcPct val="99600"/>
              </a:lnSpc>
              <a:spcBef>
                <a:spcPts val="130"/>
              </a:spcBef>
              <a:buSzPct val="127272"/>
              <a:buFont typeface="Arial"/>
              <a:buChar char="•"/>
              <a:tabLst>
                <a:tab pos="184150" algn="l"/>
              </a:tabLst>
            </a:pPr>
            <a:r>
              <a:rPr dirty="0" sz="1466" spc="-20">
                <a:solidFill>
                  <a:srgbClr val="1F252C"/>
                </a:solidFill>
                <a:latin typeface="Lucida Sans"/>
                <a:cs typeface="Lucida Sans"/>
              </a:rPr>
              <a:t>Overview</a:t>
            </a:r>
            <a:r>
              <a:rPr dirty="0" sz="1466" spc="-55">
                <a:solidFill>
                  <a:srgbClr val="1F252C"/>
                </a:solidFill>
                <a:latin typeface="Lucida Sans"/>
                <a:cs typeface="Lucida Sans"/>
              </a:rPr>
              <a:t> </a:t>
            </a:r>
            <a:r>
              <a:rPr dirty="0" sz="1466" spc="-10">
                <a:solidFill>
                  <a:srgbClr val="1F252C"/>
                </a:solidFill>
                <a:latin typeface="Lucida Sans"/>
                <a:cs typeface="Lucida Sans"/>
              </a:rPr>
              <a:t>with</a:t>
            </a:r>
            <a:r>
              <a:rPr dirty="0" sz="1466" spc="-90">
                <a:solidFill>
                  <a:srgbClr val="1F252C"/>
                </a:solidFill>
                <a:latin typeface="Lucida Sans"/>
                <a:cs typeface="Lucida Sans"/>
              </a:rPr>
              <a:t> </a:t>
            </a:r>
            <a:r>
              <a:rPr dirty="0" sz="1466" spc="-20">
                <a:solidFill>
                  <a:srgbClr val="1F252C"/>
                </a:solidFill>
                <a:latin typeface="Lucida Sans"/>
                <a:cs typeface="Lucida Sans"/>
              </a:rPr>
              <a:t>wider 	Stakeholder</a:t>
            </a:r>
            <a:r>
              <a:rPr dirty="0" sz="1466" spc="-50">
                <a:solidFill>
                  <a:srgbClr val="1F252C"/>
                </a:solidFill>
                <a:latin typeface="Lucida Sans"/>
                <a:cs typeface="Lucida Sans"/>
              </a:rPr>
              <a:t> </a:t>
            </a:r>
            <a:r>
              <a:rPr dirty="0" sz="1466" spc="-10">
                <a:solidFill>
                  <a:srgbClr val="1F252C"/>
                </a:solidFill>
                <a:latin typeface="Lucida Sans"/>
                <a:cs typeface="Lucida Sans"/>
              </a:rPr>
              <a:t>and</a:t>
            </a:r>
            <a:r>
              <a:rPr dirty="0" sz="1466" spc="-55">
                <a:solidFill>
                  <a:srgbClr val="1F252C"/>
                </a:solidFill>
                <a:latin typeface="Lucida Sans"/>
                <a:cs typeface="Lucida Sans"/>
              </a:rPr>
              <a:t> </a:t>
            </a:r>
            <a:r>
              <a:rPr dirty="0" sz="1466" spc="-10">
                <a:solidFill>
                  <a:srgbClr val="1F252C"/>
                </a:solidFill>
                <a:latin typeface="Lucida Sans"/>
                <a:cs typeface="Lucida Sans"/>
              </a:rPr>
              <a:t>Leadership 	Group</a:t>
            </a:r>
            <a:endParaRPr sz="1466">
              <a:latin typeface="Lucida Sans"/>
              <a:cs typeface="Lucida Sans"/>
            </a:endParaRPr>
          </a:p>
          <a:p>
            <a:pPr marL="182880" indent="-170180">
              <a:lnSpc>
                <a:spcPct val="100000"/>
              </a:lnSpc>
              <a:spcBef>
                <a:spcPts val="35"/>
              </a:spcBef>
              <a:buSzPct val="127272"/>
              <a:buFont typeface="Arial"/>
              <a:buChar char="•"/>
              <a:tabLst>
                <a:tab pos="182880" algn="l"/>
              </a:tabLst>
            </a:pPr>
            <a:r>
              <a:rPr dirty="0" sz="1466" spc="-25">
                <a:solidFill>
                  <a:srgbClr val="1F252C"/>
                </a:solidFill>
                <a:latin typeface="Lucida Sans"/>
                <a:cs typeface="Lucida Sans"/>
              </a:rPr>
              <a:t>Interactive</a:t>
            </a:r>
            <a:r>
              <a:rPr dirty="0" sz="1466" spc="-30">
                <a:solidFill>
                  <a:srgbClr val="1F252C"/>
                </a:solidFill>
                <a:latin typeface="Lucida Sans"/>
                <a:cs typeface="Lucida Sans"/>
              </a:rPr>
              <a:t> </a:t>
            </a:r>
            <a:r>
              <a:rPr dirty="0" sz="1466" spc="-20">
                <a:solidFill>
                  <a:srgbClr val="1F252C"/>
                </a:solidFill>
                <a:latin typeface="Lucida Sans"/>
                <a:cs typeface="Lucida Sans"/>
              </a:rPr>
              <a:t>Data </a:t>
            </a:r>
            <a:r>
              <a:rPr dirty="0" sz="1466" spc="-10">
                <a:solidFill>
                  <a:srgbClr val="1F252C"/>
                </a:solidFill>
                <a:latin typeface="Lucida Sans"/>
                <a:cs typeface="Lucida Sans"/>
              </a:rPr>
              <a:t>Collection</a:t>
            </a:r>
            <a:endParaRPr sz="1466">
              <a:latin typeface="Lucida Sans"/>
              <a:cs typeface="Lucida Sans"/>
            </a:endParaRPr>
          </a:p>
        </p:txBody>
      </p:sp>
      <p:sp>
        <p:nvSpPr>
          <p:cNvPr id="5" name="object 5" descr=""/>
          <p:cNvSpPr txBox="1"/>
          <p:nvPr/>
        </p:nvSpPr>
        <p:spPr>
          <a:xfrm>
            <a:off x="4603834" y="4212589"/>
            <a:ext cx="2926926" cy="400473"/>
          </a:xfrm>
          <a:prstGeom prst="rect">
            <a:avLst/>
          </a:prstGeom>
        </p:spPr>
        <p:txBody>
          <a:bodyPr wrap="square" lIns="0" tIns="12700" rIns="0" bIns="0" rtlCol="0" vert="horz">
            <a:spAutoFit/>
          </a:bodyPr>
          <a:lstStyle/>
          <a:p>
            <a:pPr marL="12700">
              <a:lnSpc>
                <a:spcPct val="100000"/>
              </a:lnSpc>
              <a:spcBef>
                <a:spcPts val="100"/>
              </a:spcBef>
            </a:pPr>
            <a:r>
              <a:rPr dirty="0" sz="2400" b="1">
                <a:solidFill>
                  <a:srgbClr val="1F252C"/>
                </a:solidFill>
                <a:latin typeface="Century Gothic"/>
                <a:cs typeface="Century Gothic"/>
              </a:rPr>
              <a:t>Stakeholder</a:t>
            </a:r>
            <a:r>
              <a:rPr dirty="0" sz="2400" spc="5" b="1">
                <a:solidFill>
                  <a:srgbClr val="1F252C"/>
                </a:solidFill>
                <a:latin typeface="Century Gothic"/>
                <a:cs typeface="Century Gothic"/>
              </a:rPr>
              <a:t> </a:t>
            </a:r>
            <a:r>
              <a:rPr dirty="0" sz="2400" spc="-10" b="1">
                <a:solidFill>
                  <a:srgbClr val="1F252C"/>
                </a:solidFill>
                <a:latin typeface="Century Gothic"/>
                <a:cs typeface="Century Gothic"/>
              </a:rPr>
              <a:t>Survey</a:t>
            </a:r>
            <a:endParaRPr sz="2400">
              <a:latin typeface="Century Gothic"/>
              <a:cs typeface="Century Gothic"/>
            </a:endParaRPr>
          </a:p>
        </p:txBody>
      </p:sp>
      <p:sp>
        <p:nvSpPr>
          <p:cNvPr id="6" name="object 6" descr=""/>
          <p:cNvSpPr txBox="1"/>
          <p:nvPr/>
        </p:nvSpPr>
        <p:spPr>
          <a:xfrm>
            <a:off x="8041978" y="4212589"/>
            <a:ext cx="3284220" cy="400473"/>
          </a:xfrm>
          <a:prstGeom prst="rect">
            <a:avLst/>
          </a:prstGeom>
        </p:spPr>
        <p:txBody>
          <a:bodyPr wrap="square" lIns="0" tIns="12700" rIns="0" bIns="0" rtlCol="0" vert="horz">
            <a:spAutoFit/>
          </a:bodyPr>
          <a:lstStyle/>
          <a:p>
            <a:pPr marL="12700">
              <a:lnSpc>
                <a:spcPct val="100000"/>
              </a:lnSpc>
              <a:spcBef>
                <a:spcPts val="100"/>
              </a:spcBef>
            </a:pPr>
            <a:r>
              <a:rPr dirty="0" sz="2400" b="1">
                <a:solidFill>
                  <a:srgbClr val="1F252C"/>
                </a:solidFill>
                <a:latin typeface="Century Gothic"/>
                <a:cs typeface="Century Gothic"/>
              </a:rPr>
              <a:t>Focus</a:t>
            </a:r>
            <a:r>
              <a:rPr dirty="0" sz="2400" spc="-65" b="1">
                <a:solidFill>
                  <a:srgbClr val="1F252C"/>
                </a:solidFill>
                <a:latin typeface="Century Gothic"/>
                <a:cs typeface="Century Gothic"/>
              </a:rPr>
              <a:t> </a:t>
            </a:r>
            <a:r>
              <a:rPr dirty="0" sz="2400" b="1">
                <a:solidFill>
                  <a:srgbClr val="1F252C"/>
                </a:solidFill>
                <a:latin typeface="Century Gothic"/>
                <a:cs typeface="Century Gothic"/>
              </a:rPr>
              <a:t>Group</a:t>
            </a:r>
            <a:r>
              <a:rPr dirty="0" sz="2400" spc="10" b="1">
                <a:solidFill>
                  <a:srgbClr val="1F252C"/>
                </a:solidFill>
                <a:latin typeface="Century Gothic"/>
                <a:cs typeface="Century Gothic"/>
              </a:rPr>
              <a:t> </a:t>
            </a:r>
            <a:r>
              <a:rPr dirty="0" sz="2400" spc="45" b="1">
                <a:solidFill>
                  <a:srgbClr val="1F252C"/>
                </a:solidFill>
                <a:latin typeface="Century Gothic"/>
                <a:cs typeface="Century Gothic"/>
              </a:rPr>
              <a:t>Sessions</a:t>
            </a:r>
            <a:endParaRPr sz="2400">
              <a:latin typeface="Century Gothic"/>
              <a:cs typeface="Century Gothic"/>
            </a:endParaRPr>
          </a:p>
        </p:txBody>
      </p:sp>
      <p:sp>
        <p:nvSpPr>
          <p:cNvPr id="7" name="object 7" descr=""/>
          <p:cNvSpPr/>
          <p:nvPr/>
        </p:nvSpPr>
        <p:spPr>
          <a:xfrm>
            <a:off x="984249" y="4756234"/>
            <a:ext cx="3114886" cy="0"/>
          </a:xfrm>
          <a:custGeom>
            <a:avLst/>
            <a:gdLst/>
            <a:ahLst/>
            <a:cxnLst/>
            <a:rect l="l" t="t" r="r" b="b"/>
            <a:pathLst>
              <a:path w="2336165" h="0">
                <a:moveTo>
                  <a:pt x="0" y="0"/>
                </a:moveTo>
                <a:lnTo>
                  <a:pt x="2336101" y="0"/>
                </a:lnTo>
              </a:path>
            </a:pathLst>
          </a:custGeom>
          <a:ln w="9525">
            <a:solidFill>
              <a:srgbClr val="1F252C"/>
            </a:solidFill>
          </a:ln>
        </p:spPr>
        <p:txBody>
          <a:bodyPr wrap="square" lIns="0" tIns="0" rIns="0" bIns="0" rtlCol="0"/>
          <a:lstStyle/>
          <a:p/>
        </p:txBody>
      </p:sp>
      <p:sp>
        <p:nvSpPr>
          <p:cNvPr id="8" name="object 8" descr=""/>
          <p:cNvSpPr/>
          <p:nvPr/>
        </p:nvSpPr>
        <p:spPr>
          <a:xfrm>
            <a:off x="4553034" y="4756234"/>
            <a:ext cx="3114886" cy="0"/>
          </a:xfrm>
          <a:custGeom>
            <a:avLst/>
            <a:gdLst/>
            <a:ahLst/>
            <a:cxnLst/>
            <a:rect l="l" t="t" r="r" b="b"/>
            <a:pathLst>
              <a:path w="2336165" h="0">
                <a:moveTo>
                  <a:pt x="0" y="0"/>
                </a:moveTo>
                <a:lnTo>
                  <a:pt x="2336038" y="0"/>
                </a:lnTo>
              </a:path>
            </a:pathLst>
          </a:custGeom>
          <a:ln w="9525">
            <a:solidFill>
              <a:srgbClr val="1F252C"/>
            </a:solidFill>
          </a:ln>
        </p:spPr>
        <p:txBody>
          <a:bodyPr wrap="square" lIns="0" tIns="0" rIns="0" bIns="0" rtlCol="0"/>
          <a:lstStyle/>
          <a:p/>
        </p:txBody>
      </p:sp>
      <p:sp>
        <p:nvSpPr>
          <p:cNvPr id="9" name="object 9" descr=""/>
          <p:cNvSpPr/>
          <p:nvPr/>
        </p:nvSpPr>
        <p:spPr>
          <a:xfrm>
            <a:off x="8121734" y="4756234"/>
            <a:ext cx="3114886" cy="0"/>
          </a:xfrm>
          <a:custGeom>
            <a:avLst/>
            <a:gdLst/>
            <a:ahLst/>
            <a:cxnLst/>
            <a:rect l="l" t="t" r="r" b="b"/>
            <a:pathLst>
              <a:path w="2336165" h="0">
                <a:moveTo>
                  <a:pt x="0" y="0"/>
                </a:moveTo>
                <a:lnTo>
                  <a:pt x="2336038" y="0"/>
                </a:lnTo>
              </a:path>
            </a:pathLst>
          </a:custGeom>
          <a:ln w="9525">
            <a:solidFill>
              <a:srgbClr val="1F252C"/>
            </a:solidFill>
          </a:ln>
        </p:spPr>
        <p:txBody>
          <a:bodyPr wrap="square" lIns="0" tIns="0" rIns="0" bIns="0" rtlCol="0"/>
          <a:lstStyle/>
          <a:p/>
        </p:txBody>
      </p:sp>
      <p:sp>
        <p:nvSpPr>
          <p:cNvPr id="10" name="object 10"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11" name="object 11" descr=""/>
          <p:cNvSpPr/>
          <p:nvPr/>
        </p:nvSpPr>
        <p:spPr>
          <a:xfrm>
            <a:off x="4324434" y="1911433"/>
            <a:ext cx="0" cy="4307840"/>
          </a:xfrm>
          <a:custGeom>
            <a:avLst/>
            <a:gdLst/>
            <a:ahLst/>
            <a:cxnLst/>
            <a:rect l="l" t="t" r="r" b="b"/>
            <a:pathLst>
              <a:path w="0" h="3230879">
                <a:moveTo>
                  <a:pt x="0" y="0"/>
                </a:moveTo>
                <a:lnTo>
                  <a:pt x="0" y="3230841"/>
                </a:lnTo>
              </a:path>
            </a:pathLst>
          </a:custGeom>
          <a:ln w="9525">
            <a:solidFill>
              <a:srgbClr val="1F252C"/>
            </a:solidFill>
          </a:ln>
        </p:spPr>
        <p:txBody>
          <a:bodyPr wrap="square" lIns="0" tIns="0" rIns="0" bIns="0" rtlCol="0"/>
          <a:lstStyle/>
          <a:p/>
        </p:txBody>
      </p:sp>
      <p:sp>
        <p:nvSpPr>
          <p:cNvPr id="12" name="object 12" descr=""/>
          <p:cNvSpPr/>
          <p:nvPr/>
        </p:nvSpPr>
        <p:spPr>
          <a:xfrm>
            <a:off x="7880434" y="1911433"/>
            <a:ext cx="0" cy="4307840"/>
          </a:xfrm>
          <a:custGeom>
            <a:avLst/>
            <a:gdLst/>
            <a:ahLst/>
            <a:cxnLst/>
            <a:rect l="l" t="t" r="r" b="b"/>
            <a:pathLst>
              <a:path w="0" h="3230879">
                <a:moveTo>
                  <a:pt x="0" y="0"/>
                </a:moveTo>
                <a:lnTo>
                  <a:pt x="0" y="3230841"/>
                </a:lnTo>
              </a:path>
            </a:pathLst>
          </a:custGeom>
          <a:ln w="9525">
            <a:solidFill>
              <a:srgbClr val="1F252C"/>
            </a:solidFill>
          </a:ln>
        </p:spPr>
        <p:txBody>
          <a:bodyPr wrap="square" lIns="0" tIns="0" rIns="0" bIns="0" rtlCol="0"/>
          <a:lstStyle/>
          <a:p/>
        </p:txBody>
      </p:sp>
      <p:pic>
        <p:nvPicPr>
          <p:cNvPr id="13" name="object 13" descr=""/>
          <p:cNvPicPr/>
          <p:nvPr/>
        </p:nvPicPr>
        <p:blipFill>
          <a:blip r:embed="R424d30d96d2548e6" cstate="print"/>
          <a:stretch>
            <a:fillRect/>
          </a:stretch>
        </p:blipFill>
        <p:spPr>
          <a:xfrm>
            <a:off x="150957" y="6266301"/>
            <a:ext cx="1056982" cy="446793"/>
          </a:xfrm>
          <a:prstGeom prst="rect">
            <a:avLst/>
          </a:prstGeom>
        </p:spPr>
      </p:pic>
      <p:pic>
        <p:nvPicPr>
          <p:cNvPr id="14" name="object 14" descr=""/>
          <p:cNvPicPr/>
          <p:nvPr/>
        </p:nvPicPr>
        <p:blipFill>
          <a:blip r:embed="R5e1e3cc857ff4600" cstate="print"/>
          <a:stretch>
            <a:fillRect/>
          </a:stretch>
        </p:blipFill>
        <p:spPr>
          <a:xfrm>
            <a:off x="1937454" y="2413000"/>
            <a:ext cx="1192388" cy="1195792"/>
          </a:xfrm>
          <a:prstGeom prst="rect">
            <a:avLst/>
          </a:prstGeom>
        </p:spPr>
      </p:pic>
      <p:pic>
        <p:nvPicPr>
          <p:cNvPr id="15" name="object 15" descr=""/>
          <p:cNvPicPr/>
          <p:nvPr/>
        </p:nvPicPr>
        <p:blipFill>
          <a:blip r:embed="R7b233d69b3c141fe" cstate="print"/>
          <a:stretch>
            <a:fillRect/>
          </a:stretch>
        </p:blipFill>
        <p:spPr>
          <a:xfrm>
            <a:off x="5571496" y="2286866"/>
            <a:ext cx="1049005" cy="1448449"/>
          </a:xfrm>
          <a:prstGeom prst="rect">
            <a:avLst/>
          </a:prstGeom>
        </p:spPr>
      </p:pic>
      <p:pic>
        <p:nvPicPr>
          <p:cNvPr id="16" name="object 16" descr=""/>
          <p:cNvPicPr/>
          <p:nvPr/>
        </p:nvPicPr>
        <p:blipFill>
          <a:blip r:embed="R112d6ff8749c4342" cstate="print"/>
          <a:stretch>
            <a:fillRect/>
          </a:stretch>
        </p:blipFill>
        <p:spPr>
          <a:xfrm>
            <a:off x="8854052" y="2325040"/>
            <a:ext cx="1646694" cy="1455325"/>
          </a:xfrm>
          <a:prstGeom prst="rect">
            <a:avLst/>
          </a:prstGeom>
        </p:spPr>
      </p:pic>
      <p:sp>
        <p:nvSpPr>
          <p:cNvPr id="17" name="object 17" descr=""/>
          <p:cNvSpPr txBox="1"/>
          <p:nvPr/>
        </p:nvSpPr>
        <p:spPr>
          <a:xfrm>
            <a:off x="4663778" y="4876376"/>
            <a:ext cx="2733885" cy="1154006"/>
          </a:xfrm>
          <a:prstGeom prst="rect">
            <a:avLst/>
          </a:prstGeom>
        </p:spPr>
        <p:txBody>
          <a:bodyPr wrap="square" lIns="0" tIns="15875" rIns="0" bIns="0" rtlCol="0" vert="horz">
            <a:spAutoFit/>
          </a:bodyPr>
          <a:lstStyle/>
          <a:p>
            <a:pPr marL="12700">
              <a:lnSpc>
                <a:spcPts val="1300"/>
              </a:lnSpc>
              <a:spcBef>
                <a:spcPts val="125"/>
              </a:spcBef>
            </a:pPr>
            <a:r>
              <a:rPr dirty="0" sz="1466" spc="-40">
                <a:solidFill>
                  <a:srgbClr val="1F252C"/>
                </a:solidFill>
                <a:latin typeface="Lucida Sans"/>
                <a:cs typeface="Lucida Sans"/>
              </a:rPr>
              <a:t>Assessment</a:t>
            </a:r>
            <a:r>
              <a:rPr dirty="0" sz="1466" spc="5">
                <a:solidFill>
                  <a:srgbClr val="1F252C"/>
                </a:solidFill>
                <a:latin typeface="Lucida Sans"/>
                <a:cs typeface="Lucida Sans"/>
              </a:rPr>
              <a:t> </a:t>
            </a:r>
            <a:r>
              <a:rPr dirty="0" sz="1466" spc="-25">
                <a:solidFill>
                  <a:srgbClr val="1F252C"/>
                </a:solidFill>
                <a:latin typeface="Lucida Sans"/>
                <a:cs typeface="Lucida Sans"/>
              </a:rPr>
              <a:t>of:</a:t>
            </a:r>
            <a:endParaRPr sz="1466">
              <a:latin typeface="Lucida Sans"/>
              <a:cs typeface="Lucida Sans"/>
            </a:endParaRPr>
          </a:p>
          <a:p>
            <a:pPr marL="182880" indent="-170180">
              <a:lnSpc>
                <a:spcPts val="1300"/>
              </a:lnSpc>
              <a:buSzPct val="127272"/>
              <a:buFont typeface="Arial"/>
              <a:buChar char="•"/>
              <a:tabLst>
                <a:tab pos="182880" algn="l"/>
              </a:tabLst>
            </a:pPr>
            <a:r>
              <a:rPr dirty="0" sz="1466" spc="-20">
                <a:solidFill>
                  <a:srgbClr val="1F252C"/>
                </a:solidFill>
                <a:latin typeface="Lucida Sans"/>
                <a:cs typeface="Lucida Sans"/>
              </a:rPr>
              <a:t>Department</a:t>
            </a:r>
            <a:r>
              <a:rPr dirty="0" sz="1466" spc="-10">
                <a:solidFill>
                  <a:srgbClr val="1F252C"/>
                </a:solidFill>
                <a:latin typeface="Lucida Sans"/>
                <a:cs typeface="Lucida Sans"/>
              </a:rPr>
              <a:t> Preparedness</a:t>
            </a:r>
            <a:endParaRPr sz="1466">
              <a:latin typeface="Lucida Sans"/>
              <a:cs typeface="Lucida Sans"/>
            </a:endParaRPr>
          </a:p>
          <a:p>
            <a:pPr marL="182880" indent="-170180">
              <a:lnSpc>
                <a:spcPct val="100000"/>
              </a:lnSpc>
              <a:spcBef>
                <a:spcPts val="35"/>
              </a:spcBef>
              <a:buSzPct val="127272"/>
              <a:buFont typeface="Arial"/>
              <a:buChar char="•"/>
              <a:tabLst>
                <a:tab pos="182880" algn="l"/>
              </a:tabLst>
            </a:pPr>
            <a:r>
              <a:rPr dirty="0" sz="1466" spc="-20">
                <a:solidFill>
                  <a:srgbClr val="1F252C"/>
                </a:solidFill>
                <a:latin typeface="Lucida Sans"/>
                <a:cs typeface="Lucida Sans"/>
              </a:rPr>
              <a:t>Internal</a:t>
            </a:r>
            <a:r>
              <a:rPr dirty="0" sz="1466" spc="-45">
                <a:solidFill>
                  <a:srgbClr val="1F252C"/>
                </a:solidFill>
                <a:latin typeface="Lucida Sans"/>
                <a:cs typeface="Lucida Sans"/>
              </a:rPr>
              <a:t> </a:t>
            </a:r>
            <a:r>
              <a:rPr dirty="0" sz="1466" spc="-30">
                <a:solidFill>
                  <a:srgbClr val="1F252C"/>
                </a:solidFill>
                <a:latin typeface="Lucida Sans"/>
                <a:cs typeface="Lucida Sans"/>
              </a:rPr>
              <a:t>Response</a:t>
            </a:r>
            <a:r>
              <a:rPr dirty="0" sz="1466" spc="-10">
                <a:solidFill>
                  <a:srgbClr val="1F252C"/>
                </a:solidFill>
                <a:latin typeface="Lucida Sans"/>
                <a:cs typeface="Lucida Sans"/>
              </a:rPr>
              <a:t> Capability</a:t>
            </a:r>
            <a:endParaRPr sz="1466">
              <a:latin typeface="Lucida Sans"/>
              <a:cs typeface="Lucida Sans"/>
            </a:endParaRPr>
          </a:p>
          <a:p>
            <a:pPr marL="182245" marR="535940" indent="-170180">
              <a:lnSpc>
                <a:spcPts val="1280"/>
              </a:lnSpc>
              <a:spcBef>
                <a:spcPts val="105"/>
              </a:spcBef>
              <a:buSzPct val="127272"/>
              <a:buFont typeface="Arial"/>
              <a:buChar char="•"/>
              <a:tabLst>
                <a:tab pos="184150" algn="l"/>
              </a:tabLst>
            </a:pPr>
            <a:r>
              <a:rPr dirty="0" sz="1466" spc="-25">
                <a:solidFill>
                  <a:srgbClr val="1F252C"/>
                </a:solidFill>
                <a:latin typeface="Lucida Sans"/>
                <a:cs typeface="Lucida Sans"/>
              </a:rPr>
              <a:t>Reliance</a:t>
            </a:r>
            <a:r>
              <a:rPr dirty="0" sz="1466" spc="-55">
                <a:solidFill>
                  <a:srgbClr val="1F252C"/>
                </a:solidFill>
                <a:latin typeface="Lucida Sans"/>
                <a:cs typeface="Lucida Sans"/>
              </a:rPr>
              <a:t> </a:t>
            </a:r>
            <a:r>
              <a:rPr dirty="0" sz="1466" spc="-10">
                <a:solidFill>
                  <a:srgbClr val="1F252C"/>
                </a:solidFill>
                <a:latin typeface="Lucida Sans"/>
                <a:cs typeface="Lucida Sans"/>
              </a:rPr>
              <a:t>on</a:t>
            </a:r>
            <a:r>
              <a:rPr dirty="0" sz="1466" spc="-110">
                <a:solidFill>
                  <a:srgbClr val="1F252C"/>
                </a:solidFill>
                <a:latin typeface="Lucida Sans"/>
                <a:cs typeface="Lucida Sans"/>
              </a:rPr>
              <a:t> </a:t>
            </a:r>
            <a:r>
              <a:rPr dirty="0" sz="1466" spc="-10">
                <a:solidFill>
                  <a:srgbClr val="1F252C"/>
                </a:solidFill>
                <a:latin typeface="Lucida Sans"/>
                <a:cs typeface="Lucida Sans"/>
              </a:rPr>
              <a:t>External 	Partnerships</a:t>
            </a:r>
            <a:endParaRPr sz="1466">
              <a:latin typeface="Lucida Sans"/>
              <a:cs typeface="Lucida Sans"/>
            </a:endParaRPr>
          </a:p>
        </p:txBody>
      </p:sp>
      <p:sp>
        <p:nvSpPr>
          <p:cNvPr id="19" name="object 19"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38</a:t>
            </a:r>
          </a:p>
        </p:txBody>
      </p:sp>
      <p:sp>
        <p:nvSpPr>
          <p:cNvPr id="20" name="object 20"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18" name="object 18" descr=""/>
          <p:cNvSpPr txBox="1"/>
          <p:nvPr/>
        </p:nvSpPr>
        <p:spPr>
          <a:xfrm>
            <a:off x="8230445" y="4899236"/>
            <a:ext cx="2670385" cy="948266"/>
          </a:xfrm>
          <a:prstGeom prst="rect">
            <a:avLst/>
          </a:prstGeom>
        </p:spPr>
        <p:txBody>
          <a:bodyPr wrap="square" lIns="0" tIns="15875" rIns="0" bIns="0" rtlCol="0" vert="horz">
            <a:spAutoFit/>
          </a:bodyPr>
          <a:lstStyle/>
          <a:p>
            <a:pPr marL="182880" indent="-170180">
              <a:lnSpc>
                <a:spcPts val="1300"/>
              </a:lnSpc>
              <a:spcBef>
                <a:spcPts val="125"/>
              </a:spcBef>
              <a:buSzPct val="127272"/>
              <a:buFont typeface="Arial"/>
              <a:buChar char="•"/>
              <a:tabLst>
                <a:tab pos="182880" algn="l"/>
              </a:tabLst>
            </a:pPr>
            <a:r>
              <a:rPr dirty="0" sz="1466" spc="-40">
                <a:solidFill>
                  <a:srgbClr val="1F252C"/>
                </a:solidFill>
                <a:latin typeface="Lucida Sans"/>
                <a:cs typeface="Lucida Sans"/>
              </a:rPr>
              <a:t>Facilities,</a:t>
            </a:r>
            <a:r>
              <a:rPr dirty="0" sz="1466" spc="-50">
                <a:solidFill>
                  <a:srgbClr val="1F252C"/>
                </a:solidFill>
                <a:latin typeface="Lucida Sans"/>
                <a:cs typeface="Lucida Sans"/>
              </a:rPr>
              <a:t> </a:t>
            </a:r>
            <a:r>
              <a:rPr dirty="0" sz="1466" spc="-25">
                <a:solidFill>
                  <a:srgbClr val="1F252C"/>
                </a:solidFill>
                <a:latin typeface="Lucida Sans"/>
                <a:cs typeface="Lucida Sans"/>
              </a:rPr>
              <a:t>Security </a:t>
            </a:r>
            <a:r>
              <a:rPr dirty="0" sz="1466">
                <a:solidFill>
                  <a:srgbClr val="1F252C"/>
                </a:solidFill>
                <a:latin typeface="Lucida Sans"/>
                <a:cs typeface="Lucida Sans"/>
              </a:rPr>
              <a:t>and</a:t>
            </a:r>
            <a:r>
              <a:rPr dirty="0" sz="1466" spc="-90">
                <a:solidFill>
                  <a:srgbClr val="1F252C"/>
                </a:solidFill>
                <a:latin typeface="Lucida Sans"/>
                <a:cs typeface="Lucida Sans"/>
              </a:rPr>
              <a:t> </a:t>
            </a:r>
            <a:r>
              <a:rPr dirty="0" sz="1466" spc="-20">
                <a:solidFill>
                  <a:srgbClr val="1F252C"/>
                </a:solidFill>
                <a:latin typeface="Lucida Sans"/>
                <a:cs typeface="Lucida Sans"/>
              </a:rPr>
              <a:t>MCIT</a:t>
            </a:r>
            <a:endParaRPr sz="1466">
              <a:latin typeface="Lucida Sans"/>
              <a:cs typeface="Lucida Sans"/>
            </a:endParaRPr>
          </a:p>
          <a:p>
            <a:pPr marL="182880" indent="-170180">
              <a:lnSpc>
                <a:spcPts val="1300"/>
              </a:lnSpc>
              <a:buSzPct val="127272"/>
              <a:buFont typeface="Arial"/>
              <a:buChar char="•"/>
              <a:tabLst>
                <a:tab pos="182880" algn="l"/>
              </a:tabLst>
            </a:pPr>
            <a:r>
              <a:rPr dirty="0" sz="1466" spc="-35">
                <a:solidFill>
                  <a:srgbClr val="1F252C"/>
                </a:solidFill>
                <a:latin typeface="Lucida Sans"/>
                <a:cs typeface="Lucida Sans"/>
              </a:rPr>
              <a:t>Discussion </a:t>
            </a:r>
            <a:r>
              <a:rPr dirty="0" sz="1466" spc="-20">
                <a:solidFill>
                  <a:srgbClr val="1F252C"/>
                </a:solidFill>
                <a:latin typeface="Lucida Sans"/>
                <a:cs typeface="Lucida Sans"/>
              </a:rPr>
              <a:t>of</a:t>
            </a:r>
            <a:r>
              <a:rPr dirty="0" sz="1466" spc="-105">
                <a:solidFill>
                  <a:srgbClr val="1F252C"/>
                </a:solidFill>
                <a:latin typeface="Lucida Sans"/>
                <a:cs typeface="Lucida Sans"/>
              </a:rPr>
              <a:t> </a:t>
            </a:r>
            <a:r>
              <a:rPr dirty="0" sz="1466" spc="-10">
                <a:solidFill>
                  <a:srgbClr val="1F252C"/>
                </a:solidFill>
                <a:latin typeface="Lucida Sans"/>
                <a:cs typeface="Lucida Sans"/>
              </a:rPr>
              <a:t>Preparedness</a:t>
            </a:r>
            <a:endParaRPr sz="1466">
              <a:latin typeface="Lucida Sans"/>
              <a:cs typeface="Lucida Sans"/>
            </a:endParaRPr>
          </a:p>
          <a:p>
            <a:pPr marL="184150">
              <a:lnSpc>
                <a:spcPct val="100000"/>
              </a:lnSpc>
              <a:spcBef>
                <a:spcPts val="35"/>
              </a:spcBef>
            </a:pPr>
            <a:r>
              <a:rPr dirty="0" sz="1466" spc="-25">
                <a:solidFill>
                  <a:srgbClr val="1F252C"/>
                </a:solidFill>
                <a:latin typeface="Lucida Sans"/>
                <a:cs typeface="Lucida Sans"/>
              </a:rPr>
              <a:t>Priorities </a:t>
            </a:r>
            <a:r>
              <a:rPr dirty="0" sz="1466" spc="-10">
                <a:solidFill>
                  <a:srgbClr val="1F252C"/>
                </a:solidFill>
                <a:latin typeface="Lucida Sans"/>
                <a:cs typeface="Lucida Sans"/>
              </a:rPr>
              <a:t>and</a:t>
            </a:r>
            <a:r>
              <a:rPr dirty="0" sz="1466" spc="-25">
                <a:solidFill>
                  <a:srgbClr val="1F252C"/>
                </a:solidFill>
                <a:latin typeface="Lucida Sans"/>
                <a:cs typeface="Lucida Sans"/>
              </a:rPr>
              <a:t> </a:t>
            </a:r>
            <a:r>
              <a:rPr dirty="0" sz="1466" spc="-10">
                <a:solidFill>
                  <a:srgbClr val="1F252C"/>
                </a:solidFill>
                <a:latin typeface="Lucida Sans"/>
                <a:cs typeface="Lucida Sans"/>
              </a:rPr>
              <a:t>Initiatives</a:t>
            </a:r>
            <a:endParaRPr sz="1466">
              <a:latin typeface="Lucida Sans"/>
              <a:cs typeface="Lucida Sans"/>
            </a:endParaRPr>
          </a:p>
          <a:p>
            <a:pPr marL="182880" indent="-170180">
              <a:lnSpc>
                <a:spcPct val="100000"/>
              </a:lnSpc>
              <a:spcBef>
                <a:spcPts val="30"/>
              </a:spcBef>
              <a:buSzPct val="127272"/>
              <a:buFont typeface="Arial"/>
              <a:buChar char="•"/>
              <a:tabLst>
                <a:tab pos="182880" algn="l"/>
              </a:tabLst>
            </a:pPr>
            <a:r>
              <a:rPr dirty="0" sz="1466" spc="-25">
                <a:solidFill>
                  <a:srgbClr val="1F252C"/>
                </a:solidFill>
                <a:latin typeface="Lucida Sans"/>
                <a:cs typeface="Lucida Sans"/>
              </a:rPr>
              <a:t>Identification</a:t>
            </a:r>
            <a:r>
              <a:rPr dirty="0" sz="1466" spc="-35">
                <a:solidFill>
                  <a:srgbClr val="1F252C"/>
                </a:solidFill>
                <a:latin typeface="Lucida Sans"/>
                <a:cs typeface="Lucida Sans"/>
              </a:rPr>
              <a:t> </a:t>
            </a:r>
            <a:r>
              <a:rPr dirty="0" sz="1466" spc="-50">
                <a:solidFill>
                  <a:srgbClr val="1F252C"/>
                </a:solidFill>
                <a:latin typeface="Lucida Sans"/>
                <a:cs typeface="Lucida Sans"/>
              </a:rPr>
              <a:t>of</a:t>
            </a:r>
            <a:r>
              <a:rPr dirty="0" sz="1466" spc="-25">
                <a:solidFill>
                  <a:srgbClr val="1F252C"/>
                </a:solidFill>
                <a:latin typeface="Lucida Sans"/>
                <a:cs typeface="Lucida Sans"/>
              </a:rPr>
              <a:t> </a:t>
            </a:r>
            <a:r>
              <a:rPr dirty="0" sz="1466" spc="-20">
                <a:solidFill>
                  <a:srgbClr val="1F252C"/>
                </a:solidFill>
                <a:latin typeface="Lucida Sans"/>
                <a:cs typeface="Lucida Sans"/>
              </a:rPr>
              <a:t>Gaps</a:t>
            </a:r>
            <a:endParaRPr sz="1466">
              <a:latin typeface="Lucida Sans"/>
              <a:cs typeface="Lucida San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04d1dc28172a4bbe" cstate="print"/>
          <a:stretch>
            <a:fillRect/>
          </a:stretch>
        </p:blipFill>
        <p:spPr>
          <a:xfrm>
            <a:off x="150957" y="6266301"/>
            <a:ext cx="1056982" cy="446793"/>
          </a:xfrm>
          <a:prstGeom prst="rect">
            <a:avLst/>
          </a:prstGeom>
        </p:spPr>
      </p:pic>
      <p:sp>
        <p:nvSpPr>
          <p:cNvPr id="3" name="object 3" descr=""/>
          <p:cNvSpPr txBox="1"/>
          <p:nvPr/>
        </p:nvSpPr>
        <p:spPr>
          <a:xfrm>
            <a:off x="1026908" y="1734500"/>
            <a:ext cx="431800" cy="3194473"/>
          </a:xfrm>
          <a:prstGeom prst="rect">
            <a:avLst/>
          </a:prstGeom>
        </p:spPr>
        <p:txBody>
          <a:bodyPr wrap="square" lIns="0" tIns="10795" rIns="0" bIns="0" rtlCol="0" vert="vert270">
            <a:spAutoFit/>
          </a:bodyPr>
          <a:lstStyle/>
          <a:p>
            <a:pPr marL="12700">
              <a:lnSpc>
                <a:spcPct val="100000"/>
              </a:lnSpc>
              <a:spcBef>
                <a:spcPts val="85"/>
              </a:spcBef>
            </a:pPr>
            <a:r>
              <a:rPr dirty="0" sz="2400" b="1">
                <a:solidFill>
                  <a:srgbClr val="1F252C"/>
                </a:solidFill>
                <a:latin typeface="Century Gothic"/>
                <a:cs typeface="Century Gothic"/>
              </a:rPr>
              <a:t>Context</a:t>
            </a:r>
            <a:r>
              <a:rPr dirty="0" sz="2400" spc="145" b="1">
                <a:solidFill>
                  <a:srgbClr val="1F252C"/>
                </a:solidFill>
                <a:latin typeface="Century Gothic"/>
                <a:cs typeface="Century Gothic"/>
              </a:rPr>
              <a:t> </a:t>
            </a:r>
            <a:r>
              <a:rPr dirty="0" sz="2400" spc="-10" b="1">
                <a:solidFill>
                  <a:srgbClr val="1F252C"/>
                </a:solidFill>
                <a:latin typeface="Century Gothic"/>
                <a:cs typeface="Century Gothic"/>
              </a:rPr>
              <a:t>Descriptions</a:t>
            </a:r>
            <a:endParaRPr sz="2400">
              <a:latin typeface="Century Gothic"/>
              <a:cs typeface="Century Gothic"/>
            </a:endParaRPr>
          </a:p>
        </p:txBody>
      </p:sp>
      <p:pic>
        <p:nvPicPr>
          <p:cNvPr id="4" name="object 4" descr=""/>
          <p:cNvPicPr/>
          <p:nvPr/>
        </p:nvPicPr>
        <p:blipFill>
          <a:blip r:embed="R399d16fc07854d44" cstate="print"/>
          <a:stretch>
            <a:fillRect/>
          </a:stretch>
        </p:blipFill>
        <p:spPr>
          <a:xfrm>
            <a:off x="6299200" y="944408"/>
            <a:ext cx="4165600" cy="5164290"/>
          </a:xfrm>
          <a:prstGeom prst="rect">
            <a:avLst/>
          </a:prstGeom>
        </p:spPr>
      </p:pic>
      <p:pic>
        <p:nvPicPr>
          <p:cNvPr id="5" name="object 5" descr=""/>
          <p:cNvPicPr/>
          <p:nvPr/>
        </p:nvPicPr>
        <p:blipFill>
          <a:blip r:embed="R125892b4bc334a06" cstate="print"/>
          <a:stretch>
            <a:fillRect/>
          </a:stretch>
        </p:blipFill>
        <p:spPr>
          <a:xfrm>
            <a:off x="2070100" y="944408"/>
            <a:ext cx="4140200" cy="5164290"/>
          </a:xfrm>
          <a:prstGeom prst="rect">
            <a:avLst/>
          </a:prstGeom>
        </p:spPr>
      </p:pic>
      <p:sp>
        <p:nvSpPr>
          <p:cNvPr id="6" name="object 6"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39</a:t>
            </a:r>
          </a:p>
        </p:txBody>
      </p:sp>
      <p:sp>
        <p:nvSpPr>
          <p:cNvPr id="7" name="object 7"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6510" rIns="0" bIns="0" rtlCol="0" vert="horz">
            <a:spAutoFit/>
          </a:bodyPr>
          <a:lstStyle/>
          <a:p>
            <a:pPr marL="12700">
              <a:lnSpc>
                <a:spcPct val="100000"/>
              </a:lnSpc>
              <a:spcBef>
                <a:spcPts val="130"/>
              </a:spcBef>
            </a:pPr>
            <a:r>
              <a:rPr dirty="0"/>
              <a:t>Improvement</a:t>
            </a:r>
            <a:r>
              <a:rPr dirty="0" spc="204"/>
              <a:t> </a:t>
            </a:r>
            <a:r>
              <a:rPr dirty="0" spc="45"/>
              <a:t>Checklist</a:t>
            </a:r>
          </a:p>
        </p:txBody>
      </p:sp>
      <p:pic>
        <p:nvPicPr>
          <p:cNvPr id="3" name="object 3" descr=""/>
          <p:cNvPicPr/>
          <p:nvPr/>
        </p:nvPicPr>
        <p:blipFill>
          <a:blip r:embed="R78eaf923490c4a83" cstate="print"/>
          <a:stretch>
            <a:fillRect/>
          </a:stretch>
        </p:blipFill>
        <p:spPr>
          <a:xfrm>
            <a:off x="150957" y="6266301"/>
            <a:ext cx="1056982" cy="446793"/>
          </a:xfrm>
          <a:prstGeom prst="rect">
            <a:avLst/>
          </a:prstGeom>
        </p:spPr>
      </p:pic>
      <p:sp>
        <p:nvSpPr>
          <p:cNvPr id="4" name="object 4"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grpSp>
        <p:nvGrpSpPr>
          <p:cNvPr id="5" name="object 5" descr=""/>
          <p:cNvGrpSpPr/>
          <p:nvPr/>
        </p:nvGrpSpPr>
        <p:grpSpPr>
          <a:xfrm>
            <a:off x="2108200" y="5130800"/>
            <a:ext cx="7543800" cy="901700"/>
            <a:chOff x="2108200" y="5130800"/>
            <a:chExt cx="7543800" cy="901700"/>
          </a:xfrm>
        </p:grpSpPr>
        <p:sp>
          <p:nvSpPr>
            <p:cNvPr id="6" name="object 6" descr=""/>
            <p:cNvSpPr/>
            <p:nvPr/>
          </p:nvSpPr>
          <p:spPr>
            <a:xfrm>
              <a:off x="2882900" y="5270500"/>
              <a:ext cx="6769100" cy="647700"/>
            </a:xfrm>
            <a:custGeom>
              <a:avLst/>
              <a:gdLst/>
              <a:ahLst/>
              <a:cxnLst/>
              <a:rect l="l" t="t" r="r" b="b"/>
              <a:pathLst>
                <a:path w="5076825" h="485775">
                  <a:moveTo>
                    <a:pt x="4995799" y="0"/>
                  </a:moveTo>
                  <a:lnTo>
                    <a:pt x="81025" y="0"/>
                  </a:lnTo>
                  <a:lnTo>
                    <a:pt x="49452" y="6362"/>
                  </a:lnTo>
                  <a:lnTo>
                    <a:pt x="23701" y="23712"/>
                  </a:lnTo>
                  <a:lnTo>
                    <a:pt x="6355" y="49447"/>
                  </a:lnTo>
                  <a:lnTo>
                    <a:pt x="0" y="80962"/>
                  </a:lnTo>
                  <a:lnTo>
                    <a:pt x="0" y="404812"/>
                  </a:lnTo>
                  <a:lnTo>
                    <a:pt x="6355" y="436327"/>
                  </a:lnTo>
                  <a:lnTo>
                    <a:pt x="23701" y="462062"/>
                  </a:lnTo>
                  <a:lnTo>
                    <a:pt x="49452" y="479412"/>
                  </a:lnTo>
                  <a:lnTo>
                    <a:pt x="81025" y="485775"/>
                  </a:lnTo>
                  <a:lnTo>
                    <a:pt x="4995799" y="485775"/>
                  </a:lnTo>
                  <a:lnTo>
                    <a:pt x="5027372" y="479412"/>
                  </a:lnTo>
                  <a:lnTo>
                    <a:pt x="5053123" y="462062"/>
                  </a:lnTo>
                  <a:lnTo>
                    <a:pt x="5070469" y="436327"/>
                  </a:lnTo>
                  <a:lnTo>
                    <a:pt x="5076825" y="404812"/>
                  </a:lnTo>
                  <a:lnTo>
                    <a:pt x="5076825" y="80962"/>
                  </a:lnTo>
                  <a:lnTo>
                    <a:pt x="5070469" y="49447"/>
                  </a:lnTo>
                  <a:lnTo>
                    <a:pt x="5053123" y="23712"/>
                  </a:lnTo>
                  <a:lnTo>
                    <a:pt x="5027372" y="6362"/>
                  </a:lnTo>
                  <a:lnTo>
                    <a:pt x="4995799" y="0"/>
                  </a:lnTo>
                  <a:close/>
                </a:path>
              </a:pathLst>
            </a:custGeom>
            <a:solidFill>
              <a:srgbClr val="F1F1F1"/>
            </a:solidFill>
          </p:spPr>
          <p:txBody>
            <a:bodyPr wrap="square" lIns="0" tIns="0" rIns="0" bIns="0" rtlCol="0"/>
            <a:lstStyle/>
            <a:p/>
          </p:txBody>
        </p:sp>
        <p:sp>
          <p:nvSpPr>
            <p:cNvPr id="7" name="object 7" descr=""/>
            <p:cNvSpPr/>
            <p:nvPr/>
          </p:nvSpPr>
          <p:spPr>
            <a:xfrm>
              <a:off x="2108200" y="5130800"/>
              <a:ext cx="901700" cy="901700"/>
            </a:xfrm>
            <a:custGeom>
              <a:avLst/>
              <a:gdLst/>
              <a:ahLst/>
              <a:cxnLst/>
              <a:rect l="l" t="t" r="r" b="b"/>
              <a:pathLst>
                <a:path w="676275" h="676275">
                  <a:moveTo>
                    <a:pt x="338200" y="0"/>
                  </a:moveTo>
                  <a:lnTo>
                    <a:pt x="292302" y="3086"/>
                  </a:lnTo>
                  <a:lnTo>
                    <a:pt x="248282" y="12078"/>
                  </a:lnTo>
                  <a:lnTo>
                    <a:pt x="206543" y="26571"/>
                  </a:lnTo>
                  <a:lnTo>
                    <a:pt x="167489" y="46164"/>
                  </a:lnTo>
                  <a:lnTo>
                    <a:pt x="131522" y="70453"/>
                  </a:lnTo>
                  <a:lnTo>
                    <a:pt x="99044" y="99036"/>
                  </a:lnTo>
                  <a:lnTo>
                    <a:pt x="70458" y="131509"/>
                  </a:lnTo>
                  <a:lnTo>
                    <a:pt x="46166" y="167470"/>
                  </a:lnTo>
                  <a:lnTo>
                    <a:pt x="26572" y="206516"/>
                  </a:lnTo>
                  <a:lnTo>
                    <a:pt x="12078" y="248245"/>
                  </a:lnTo>
                  <a:lnTo>
                    <a:pt x="3086" y="292253"/>
                  </a:lnTo>
                  <a:lnTo>
                    <a:pt x="0" y="338137"/>
                  </a:lnTo>
                  <a:lnTo>
                    <a:pt x="3086" y="384021"/>
                  </a:lnTo>
                  <a:lnTo>
                    <a:pt x="12078" y="428029"/>
                  </a:lnTo>
                  <a:lnTo>
                    <a:pt x="26572" y="469758"/>
                  </a:lnTo>
                  <a:lnTo>
                    <a:pt x="46166" y="508804"/>
                  </a:lnTo>
                  <a:lnTo>
                    <a:pt x="70458" y="544765"/>
                  </a:lnTo>
                  <a:lnTo>
                    <a:pt x="99044" y="577238"/>
                  </a:lnTo>
                  <a:lnTo>
                    <a:pt x="131522" y="605821"/>
                  </a:lnTo>
                  <a:lnTo>
                    <a:pt x="167489" y="630110"/>
                  </a:lnTo>
                  <a:lnTo>
                    <a:pt x="206543" y="649703"/>
                  </a:lnTo>
                  <a:lnTo>
                    <a:pt x="248282" y="664196"/>
                  </a:lnTo>
                  <a:lnTo>
                    <a:pt x="292302" y="673188"/>
                  </a:lnTo>
                  <a:lnTo>
                    <a:pt x="338200" y="676275"/>
                  </a:lnTo>
                  <a:lnTo>
                    <a:pt x="384070" y="673188"/>
                  </a:lnTo>
                  <a:lnTo>
                    <a:pt x="428066" y="664196"/>
                  </a:lnTo>
                  <a:lnTo>
                    <a:pt x="469784" y="649703"/>
                  </a:lnTo>
                  <a:lnTo>
                    <a:pt x="508823" y="630110"/>
                  </a:lnTo>
                  <a:lnTo>
                    <a:pt x="544778" y="605821"/>
                  </a:lnTo>
                  <a:lnTo>
                    <a:pt x="577246" y="577238"/>
                  </a:lnTo>
                  <a:lnTo>
                    <a:pt x="605826" y="544765"/>
                  </a:lnTo>
                  <a:lnTo>
                    <a:pt x="630112" y="508804"/>
                  </a:lnTo>
                  <a:lnTo>
                    <a:pt x="649704" y="469758"/>
                  </a:lnTo>
                  <a:lnTo>
                    <a:pt x="664197" y="428029"/>
                  </a:lnTo>
                  <a:lnTo>
                    <a:pt x="673188" y="384021"/>
                  </a:lnTo>
                  <a:lnTo>
                    <a:pt x="676275" y="338137"/>
                  </a:lnTo>
                  <a:lnTo>
                    <a:pt x="673188" y="292253"/>
                  </a:lnTo>
                  <a:lnTo>
                    <a:pt x="664197" y="248245"/>
                  </a:lnTo>
                  <a:lnTo>
                    <a:pt x="649704" y="206516"/>
                  </a:lnTo>
                  <a:lnTo>
                    <a:pt x="630112" y="167470"/>
                  </a:lnTo>
                  <a:lnTo>
                    <a:pt x="605826" y="131509"/>
                  </a:lnTo>
                  <a:lnTo>
                    <a:pt x="577246" y="99036"/>
                  </a:lnTo>
                  <a:lnTo>
                    <a:pt x="544778" y="70453"/>
                  </a:lnTo>
                  <a:lnTo>
                    <a:pt x="508823" y="46164"/>
                  </a:lnTo>
                  <a:lnTo>
                    <a:pt x="469784" y="26571"/>
                  </a:lnTo>
                  <a:lnTo>
                    <a:pt x="428066" y="12078"/>
                  </a:lnTo>
                  <a:lnTo>
                    <a:pt x="384070" y="3086"/>
                  </a:lnTo>
                  <a:lnTo>
                    <a:pt x="338200" y="0"/>
                  </a:lnTo>
                  <a:close/>
                </a:path>
              </a:pathLst>
            </a:custGeom>
            <a:solidFill>
              <a:srgbClr val="F3EADF"/>
            </a:solidFill>
          </p:spPr>
          <p:txBody>
            <a:bodyPr wrap="square" lIns="0" tIns="0" rIns="0" bIns="0" rtlCol="0"/>
            <a:lstStyle/>
            <a:p/>
          </p:txBody>
        </p:sp>
      </p:grpSp>
      <p:grpSp>
        <p:nvGrpSpPr>
          <p:cNvPr id="8" name="object 8" descr=""/>
          <p:cNvGrpSpPr/>
          <p:nvPr/>
        </p:nvGrpSpPr>
        <p:grpSpPr>
          <a:xfrm>
            <a:off x="2108200" y="3937000"/>
            <a:ext cx="7543800" cy="889000"/>
            <a:chOff x="2108200" y="3937000"/>
            <a:chExt cx="7543800" cy="889000"/>
          </a:xfrm>
        </p:grpSpPr>
        <p:sp>
          <p:nvSpPr>
            <p:cNvPr id="9" name="object 9" descr=""/>
            <p:cNvSpPr/>
            <p:nvPr/>
          </p:nvSpPr>
          <p:spPr>
            <a:xfrm>
              <a:off x="2882900" y="40767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0" name="object 10" descr=""/>
            <p:cNvSpPr/>
            <p:nvPr/>
          </p:nvSpPr>
          <p:spPr>
            <a:xfrm>
              <a:off x="2108200" y="3937000"/>
              <a:ext cx="901700" cy="889000"/>
            </a:xfrm>
            <a:custGeom>
              <a:avLst/>
              <a:gdLst/>
              <a:ahLst/>
              <a:cxnLst/>
              <a:rect l="l" t="t" r="r" b="b"/>
              <a:pathLst>
                <a:path w="676275" h="666750">
                  <a:moveTo>
                    <a:pt x="338200" y="0"/>
                  </a:moveTo>
                  <a:lnTo>
                    <a:pt x="288216" y="3613"/>
                  </a:lnTo>
                  <a:lnTo>
                    <a:pt x="240511" y="14112"/>
                  </a:lnTo>
                  <a:lnTo>
                    <a:pt x="195609" y="30979"/>
                  </a:lnTo>
                  <a:lnTo>
                    <a:pt x="154032" y="53700"/>
                  </a:lnTo>
                  <a:lnTo>
                    <a:pt x="116302" y="81760"/>
                  </a:lnTo>
                  <a:lnTo>
                    <a:pt x="82943" y="114643"/>
                  </a:lnTo>
                  <a:lnTo>
                    <a:pt x="54477" y="151834"/>
                  </a:lnTo>
                  <a:lnTo>
                    <a:pt x="31427" y="192818"/>
                  </a:lnTo>
                  <a:lnTo>
                    <a:pt x="14316" y="237080"/>
                  </a:lnTo>
                  <a:lnTo>
                    <a:pt x="3666" y="284104"/>
                  </a:lnTo>
                  <a:lnTo>
                    <a:pt x="0" y="333375"/>
                  </a:lnTo>
                  <a:lnTo>
                    <a:pt x="3666" y="382645"/>
                  </a:lnTo>
                  <a:lnTo>
                    <a:pt x="14316" y="429669"/>
                  </a:lnTo>
                  <a:lnTo>
                    <a:pt x="31427" y="473931"/>
                  </a:lnTo>
                  <a:lnTo>
                    <a:pt x="54477" y="514915"/>
                  </a:lnTo>
                  <a:lnTo>
                    <a:pt x="82943" y="552106"/>
                  </a:lnTo>
                  <a:lnTo>
                    <a:pt x="116302" y="584989"/>
                  </a:lnTo>
                  <a:lnTo>
                    <a:pt x="154032" y="613049"/>
                  </a:lnTo>
                  <a:lnTo>
                    <a:pt x="195609" y="635770"/>
                  </a:lnTo>
                  <a:lnTo>
                    <a:pt x="240511" y="652637"/>
                  </a:lnTo>
                  <a:lnTo>
                    <a:pt x="288216" y="663136"/>
                  </a:lnTo>
                  <a:lnTo>
                    <a:pt x="338200" y="666750"/>
                  </a:lnTo>
                  <a:lnTo>
                    <a:pt x="388153" y="663136"/>
                  </a:lnTo>
                  <a:lnTo>
                    <a:pt x="435832" y="652637"/>
                  </a:lnTo>
                  <a:lnTo>
                    <a:pt x="480714" y="635770"/>
                  </a:lnTo>
                  <a:lnTo>
                    <a:pt x="522275" y="613049"/>
                  </a:lnTo>
                  <a:lnTo>
                    <a:pt x="559992" y="584989"/>
                  </a:lnTo>
                  <a:lnTo>
                    <a:pt x="593343" y="552106"/>
                  </a:lnTo>
                  <a:lnTo>
                    <a:pt x="621803" y="514915"/>
                  </a:lnTo>
                  <a:lnTo>
                    <a:pt x="644849" y="473931"/>
                  </a:lnTo>
                  <a:lnTo>
                    <a:pt x="661959" y="429669"/>
                  </a:lnTo>
                  <a:lnTo>
                    <a:pt x="672608" y="382645"/>
                  </a:lnTo>
                  <a:lnTo>
                    <a:pt x="676275" y="333375"/>
                  </a:lnTo>
                  <a:lnTo>
                    <a:pt x="672608" y="284104"/>
                  </a:lnTo>
                  <a:lnTo>
                    <a:pt x="661959" y="237080"/>
                  </a:lnTo>
                  <a:lnTo>
                    <a:pt x="644849" y="192818"/>
                  </a:lnTo>
                  <a:lnTo>
                    <a:pt x="621803" y="151834"/>
                  </a:lnTo>
                  <a:lnTo>
                    <a:pt x="593343" y="114643"/>
                  </a:lnTo>
                  <a:lnTo>
                    <a:pt x="559992" y="81760"/>
                  </a:lnTo>
                  <a:lnTo>
                    <a:pt x="522275" y="53700"/>
                  </a:lnTo>
                  <a:lnTo>
                    <a:pt x="480714" y="30979"/>
                  </a:lnTo>
                  <a:lnTo>
                    <a:pt x="435832" y="14112"/>
                  </a:lnTo>
                  <a:lnTo>
                    <a:pt x="388153" y="3613"/>
                  </a:lnTo>
                  <a:lnTo>
                    <a:pt x="338200" y="0"/>
                  </a:lnTo>
                  <a:close/>
                </a:path>
              </a:pathLst>
            </a:custGeom>
            <a:solidFill>
              <a:srgbClr val="D6E1DF"/>
            </a:solidFill>
          </p:spPr>
          <p:txBody>
            <a:bodyPr wrap="square" lIns="0" tIns="0" rIns="0" bIns="0" rtlCol="0"/>
            <a:lstStyle/>
            <a:p/>
          </p:txBody>
        </p:sp>
      </p:grpSp>
      <p:grpSp>
        <p:nvGrpSpPr>
          <p:cNvPr id="11" name="object 11" descr=""/>
          <p:cNvGrpSpPr/>
          <p:nvPr/>
        </p:nvGrpSpPr>
        <p:grpSpPr>
          <a:xfrm>
            <a:off x="2108200" y="2730500"/>
            <a:ext cx="7543800" cy="901700"/>
            <a:chOff x="2108200" y="2730500"/>
            <a:chExt cx="7543800" cy="901700"/>
          </a:xfrm>
        </p:grpSpPr>
        <p:sp>
          <p:nvSpPr>
            <p:cNvPr id="12" name="object 12" descr=""/>
            <p:cNvSpPr/>
            <p:nvPr/>
          </p:nvSpPr>
          <p:spPr>
            <a:xfrm>
              <a:off x="2882900" y="2870200"/>
              <a:ext cx="6769100" cy="647700"/>
            </a:xfrm>
            <a:custGeom>
              <a:avLst/>
              <a:gdLst/>
              <a:ahLst/>
              <a:cxnLst/>
              <a:rect l="l" t="t" r="r" b="b"/>
              <a:pathLst>
                <a:path w="5076825" h="485775">
                  <a:moveTo>
                    <a:pt x="4995799" y="0"/>
                  </a:moveTo>
                  <a:lnTo>
                    <a:pt x="81025" y="0"/>
                  </a:lnTo>
                  <a:lnTo>
                    <a:pt x="49452" y="6355"/>
                  </a:lnTo>
                  <a:lnTo>
                    <a:pt x="23701" y="23701"/>
                  </a:lnTo>
                  <a:lnTo>
                    <a:pt x="6355" y="49452"/>
                  </a:lnTo>
                  <a:lnTo>
                    <a:pt x="0" y="81025"/>
                  </a:lnTo>
                  <a:lnTo>
                    <a:pt x="0" y="404749"/>
                  </a:lnTo>
                  <a:lnTo>
                    <a:pt x="6355" y="436322"/>
                  </a:lnTo>
                  <a:lnTo>
                    <a:pt x="23701" y="462073"/>
                  </a:lnTo>
                  <a:lnTo>
                    <a:pt x="49452" y="479419"/>
                  </a:lnTo>
                  <a:lnTo>
                    <a:pt x="81025" y="485775"/>
                  </a:lnTo>
                  <a:lnTo>
                    <a:pt x="4995799" y="485775"/>
                  </a:lnTo>
                  <a:lnTo>
                    <a:pt x="5027372" y="479419"/>
                  </a:lnTo>
                  <a:lnTo>
                    <a:pt x="5053123" y="462073"/>
                  </a:lnTo>
                  <a:lnTo>
                    <a:pt x="5070469" y="436322"/>
                  </a:lnTo>
                  <a:lnTo>
                    <a:pt x="5076825" y="404749"/>
                  </a:lnTo>
                  <a:lnTo>
                    <a:pt x="5076825" y="81025"/>
                  </a:lnTo>
                  <a:lnTo>
                    <a:pt x="5070469" y="49452"/>
                  </a:lnTo>
                  <a:lnTo>
                    <a:pt x="5053123" y="23701"/>
                  </a:lnTo>
                  <a:lnTo>
                    <a:pt x="5027372" y="6355"/>
                  </a:lnTo>
                  <a:lnTo>
                    <a:pt x="4995799" y="0"/>
                  </a:lnTo>
                  <a:close/>
                </a:path>
              </a:pathLst>
            </a:custGeom>
            <a:solidFill>
              <a:srgbClr val="F1F1F1"/>
            </a:solidFill>
          </p:spPr>
          <p:txBody>
            <a:bodyPr wrap="square" lIns="0" tIns="0" rIns="0" bIns="0" rtlCol="0"/>
            <a:lstStyle/>
            <a:p/>
          </p:txBody>
        </p:sp>
        <p:sp>
          <p:nvSpPr>
            <p:cNvPr id="13" name="object 13" descr=""/>
            <p:cNvSpPr/>
            <p:nvPr/>
          </p:nvSpPr>
          <p:spPr>
            <a:xfrm>
              <a:off x="2108200" y="27305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D2C8DF"/>
            </a:solidFill>
          </p:spPr>
          <p:txBody>
            <a:bodyPr wrap="square" lIns="0" tIns="0" rIns="0" bIns="0" rtlCol="0"/>
            <a:lstStyle/>
            <a:p/>
          </p:txBody>
        </p:sp>
      </p:grpSp>
      <p:grpSp>
        <p:nvGrpSpPr>
          <p:cNvPr id="14" name="object 14" descr=""/>
          <p:cNvGrpSpPr/>
          <p:nvPr/>
        </p:nvGrpSpPr>
        <p:grpSpPr>
          <a:xfrm>
            <a:off x="2108200" y="1524000"/>
            <a:ext cx="7543800" cy="901700"/>
            <a:chOff x="2108200" y="1524000"/>
            <a:chExt cx="7543800" cy="901700"/>
          </a:xfrm>
        </p:grpSpPr>
        <p:sp>
          <p:nvSpPr>
            <p:cNvPr id="15" name="object 15" descr=""/>
            <p:cNvSpPr/>
            <p:nvPr/>
          </p:nvSpPr>
          <p:spPr>
            <a:xfrm>
              <a:off x="2882900" y="1651000"/>
              <a:ext cx="6769100" cy="660400"/>
            </a:xfrm>
            <a:custGeom>
              <a:avLst/>
              <a:gdLst/>
              <a:ahLst/>
              <a:cxnLst/>
              <a:rect l="l" t="t" r="r" b="b"/>
              <a:pathLst>
                <a:path w="5076825" h="495300">
                  <a:moveTo>
                    <a:pt x="4994275" y="0"/>
                  </a:moveTo>
                  <a:lnTo>
                    <a:pt x="82550" y="0"/>
                  </a:lnTo>
                  <a:lnTo>
                    <a:pt x="50417" y="6486"/>
                  </a:lnTo>
                  <a:lnTo>
                    <a:pt x="24177" y="24177"/>
                  </a:lnTo>
                  <a:lnTo>
                    <a:pt x="6486" y="50417"/>
                  </a:lnTo>
                  <a:lnTo>
                    <a:pt x="0" y="82550"/>
                  </a:lnTo>
                  <a:lnTo>
                    <a:pt x="0" y="412750"/>
                  </a:lnTo>
                  <a:lnTo>
                    <a:pt x="6486" y="444882"/>
                  </a:lnTo>
                  <a:lnTo>
                    <a:pt x="24177" y="471122"/>
                  </a:lnTo>
                  <a:lnTo>
                    <a:pt x="50417" y="488813"/>
                  </a:lnTo>
                  <a:lnTo>
                    <a:pt x="82550" y="495300"/>
                  </a:lnTo>
                  <a:lnTo>
                    <a:pt x="4994275" y="495300"/>
                  </a:lnTo>
                  <a:lnTo>
                    <a:pt x="5026407" y="488813"/>
                  </a:lnTo>
                  <a:lnTo>
                    <a:pt x="5052647" y="471122"/>
                  </a:lnTo>
                  <a:lnTo>
                    <a:pt x="5070338" y="444882"/>
                  </a:lnTo>
                  <a:lnTo>
                    <a:pt x="5076825" y="412750"/>
                  </a:lnTo>
                  <a:lnTo>
                    <a:pt x="5076825" y="82550"/>
                  </a:lnTo>
                  <a:lnTo>
                    <a:pt x="5070338" y="50417"/>
                  </a:lnTo>
                  <a:lnTo>
                    <a:pt x="5052647" y="24177"/>
                  </a:lnTo>
                  <a:lnTo>
                    <a:pt x="5026407" y="6486"/>
                  </a:lnTo>
                  <a:lnTo>
                    <a:pt x="4994275" y="0"/>
                  </a:lnTo>
                  <a:close/>
                </a:path>
              </a:pathLst>
            </a:custGeom>
            <a:solidFill>
              <a:srgbClr val="F1F1F1"/>
            </a:solidFill>
          </p:spPr>
          <p:txBody>
            <a:bodyPr wrap="square" lIns="0" tIns="0" rIns="0" bIns="0" rtlCol="0"/>
            <a:lstStyle/>
            <a:p/>
          </p:txBody>
        </p:sp>
        <p:sp>
          <p:nvSpPr>
            <p:cNvPr id="16" name="object 16" descr=""/>
            <p:cNvSpPr/>
            <p:nvPr/>
          </p:nvSpPr>
          <p:spPr>
            <a:xfrm>
              <a:off x="2108200" y="1524000"/>
              <a:ext cx="901700" cy="901700"/>
            </a:xfrm>
            <a:custGeom>
              <a:avLst/>
              <a:gdLst/>
              <a:ahLst/>
              <a:cxnLst/>
              <a:rect l="l" t="t" r="r" b="b"/>
              <a:pathLst>
                <a:path w="676275" h="676275">
                  <a:moveTo>
                    <a:pt x="338200" y="0"/>
                  </a:moveTo>
                  <a:lnTo>
                    <a:pt x="292302" y="3086"/>
                  </a:lnTo>
                  <a:lnTo>
                    <a:pt x="248282" y="12077"/>
                  </a:lnTo>
                  <a:lnTo>
                    <a:pt x="206543" y="26570"/>
                  </a:lnTo>
                  <a:lnTo>
                    <a:pt x="167489" y="46162"/>
                  </a:lnTo>
                  <a:lnTo>
                    <a:pt x="131522" y="70448"/>
                  </a:lnTo>
                  <a:lnTo>
                    <a:pt x="99044" y="99028"/>
                  </a:lnTo>
                  <a:lnTo>
                    <a:pt x="70458" y="131496"/>
                  </a:lnTo>
                  <a:lnTo>
                    <a:pt x="46166" y="167451"/>
                  </a:lnTo>
                  <a:lnTo>
                    <a:pt x="26572" y="206490"/>
                  </a:lnTo>
                  <a:lnTo>
                    <a:pt x="12078" y="248208"/>
                  </a:lnTo>
                  <a:lnTo>
                    <a:pt x="3086" y="292204"/>
                  </a:lnTo>
                  <a:lnTo>
                    <a:pt x="0" y="338074"/>
                  </a:lnTo>
                  <a:lnTo>
                    <a:pt x="3086" y="383972"/>
                  </a:lnTo>
                  <a:lnTo>
                    <a:pt x="12078" y="427992"/>
                  </a:lnTo>
                  <a:lnTo>
                    <a:pt x="26572" y="469731"/>
                  </a:lnTo>
                  <a:lnTo>
                    <a:pt x="46166" y="508785"/>
                  </a:lnTo>
                  <a:lnTo>
                    <a:pt x="70458" y="544752"/>
                  </a:lnTo>
                  <a:lnTo>
                    <a:pt x="99044" y="577230"/>
                  </a:lnTo>
                  <a:lnTo>
                    <a:pt x="131522" y="605816"/>
                  </a:lnTo>
                  <a:lnTo>
                    <a:pt x="167489" y="630108"/>
                  </a:lnTo>
                  <a:lnTo>
                    <a:pt x="206543" y="649702"/>
                  </a:lnTo>
                  <a:lnTo>
                    <a:pt x="248282" y="664196"/>
                  </a:lnTo>
                  <a:lnTo>
                    <a:pt x="292302" y="673188"/>
                  </a:lnTo>
                  <a:lnTo>
                    <a:pt x="338200" y="676275"/>
                  </a:lnTo>
                  <a:lnTo>
                    <a:pt x="384070" y="673188"/>
                  </a:lnTo>
                  <a:lnTo>
                    <a:pt x="428066" y="664196"/>
                  </a:lnTo>
                  <a:lnTo>
                    <a:pt x="469784" y="649702"/>
                  </a:lnTo>
                  <a:lnTo>
                    <a:pt x="508823" y="630108"/>
                  </a:lnTo>
                  <a:lnTo>
                    <a:pt x="544778" y="605816"/>
                  </a:lnTo>
                  <a:lnTo>
                    <a:pt x="577246" y="577230"/>
                  </a:lnTo>
                  <a:lnTo>
                    <a:pt x="605826" y="544752"/>
                  </a:lnTo>
                  <a:lnTo>
                    <a:pt x="630112" y="508785"/>
                  </a:lnTo>
                  <a:lnTo>
                    <a:pt x="649704" y="469731"/>
                  </a:lnTo>
                  <a:lnTo>
                    <a:pt x="664197" y="427992"/>
                  </a:lnTo>
                  <a:lnTo>
                    <a:pt x="673188" y="383972"/>
                  </a:lnTo>
                  <a:lnTo>
                    <a:pt x="676275" y="338074"/>
                  </a:lnTo>
                  <a:lnTo>
                    <a:pt x="673188" y="292204"/>
                  </a:lnTo>
                  <a:lnTo>
                    <a:pt x="664197" y="248208"/>
                  </a:lnTo>
                  <a:lnTo>
                    <a:pt x="649704" y="206490"/>
                  </a:lnTo>
                  <a:lnTo>
                    <a:pt x="630112" y="167451"/>
                  </a:lnTo>
                  <a:lnTo>
                    <a:pt x="605826" y="131496"/>
                  </a:lnTo>
                  <a:lnTo>
                    <a:pt x="577246" y="99028"/>
                  </a:lnTo>
                  <a:lnTo>
                    <a:pt x="544778" y="70448"/>
                  </a:lnTo>
                  <a:lnTo>
                    <a:pt x="508823" y="46162"/>
                  </a:lnTo>
                  <a:lnTo>
                    <a:pt x="469784" y="26570"/>
                  </a:lnTo>
                  <a:lnTo>
                    <a:pt x="428066" y="12077"/>
                  </a:lnTo>
                  <a:lnTo>
                    <a:pt x="384070" y="3086"/>
                  </a:lnTo>
                  <a:lnTo>
                    <a:pt x="338200" y="0"/>
                  </a:lnTo>
                  <a:close/>
                </a:path>
              </a:pathLst>
            </a:custGeom>
            <a:solidFill>
              <a:srgbClr val="F8E4DB"/>
            </a:solidFill>
          </p:spPr>
          <p:txBody>
            <a:bodyPr wrap="square" lIns="0" tIns="0" rIns="0" bIns="0" rtlCol="0"/>
            <a:lstStyle/>
            <a:p/>
          </p:txBody>
        </p:sp>
      </p:grpSp>
      <p:sp>
        <p:nvSpPr>
          <p:cNvPr id="17" name="object 17" descr=""/>
          <p:cNvSpPr txBox="1"/>
          <p:nvPr/>
        </p:nvSpPr>
        <p:spPr>
          <a:xfrm>
            <a:off x="2361352" y="3987376"/>
            <a:ext cx="395393" cy="812800"/>
          </a:xfrm>
          <a:prstGeom prst="rect">
            <a:avLst/>
          </a:prstGeom>
        </p:spPr>
        <p:txBody>
          <a:bodyPr wrap="square" lIns="0" tIns="16510" rIns="0" bIns="0" rtlCol="0" vert="horz">
            <a:spAutoFit/>
          </a:bodyPr>
          <a:lstStyle/>
          <a:p>
            <a:pPr marL="12700">
              <a:lnSpc>
                <a:spcPct val="100000"/>
              </a:lnSpc>
              <a:spcBef>
                <a:spcPts val="130"/>
              </a:spcBef>
            </a:pPr>
            <a:r>
              <a:rPr dirty="0" sz="5066" spc="330">
                <a:solidFill>
                  <a:srgbClr val="1F252C"/>
                </a:solidFill>
                <a:latin typeface="Arial Narrow"/>
                <a:cs typeface="Arial Narrow"/>
              </a:rPr>
              <a:t>3</a:t>
            </a:r>
            <a:endParaRPr sz="5066">
              <a:latin typeface="Arial Narrow"/>
              <a:cs typeface="Arial Narrow"/>
            </a:endParaRPr>
          </a:p>
        </p:txBody>
      </p:sp>
      <p:sp>
        <p:nvSpPr>
          <p:cNvPr id="18" name="object 18" descr=""/>
          <p:cNvSpPr txBox="1"/>
          <p:nvPr/>
        </p:nvSpPr>
        <p:spPr>
          <a:xfrm>
            <a:off x="2350346" y="5189220"/>
            <a:ext cx="395393" cy="812800"/>
          </a:xfrm>
          <a:prstGeom prst="rect">
            <a:avLst/>
          </a:prstGeom>
        </p:spPr>
        <p:txBody>
          <a:bodyPr wrap="square" lIns="0" tIns="16510" rIns="0" bIns="0" rtlCol="0" vert="horz">
            <a:spAutoFit/>
          </a:bodyPr>
          <a:lstStyle/>
          <a:p>
            <a:pPr marL="12700">
              <a:lnSpc>
                <a:spcPct val="100000"/>
              </a:lnSpc>
              <a:spcBef>
                <a:spcPts val="130"/>
              </a:spcBef>
            </a:pPr>
            <a:r>
              <a:rPr dirty="0" sz="5066" spc="330">
                <a:solidFill>
                  <a:srgbClr val="1F252C"/>
                </a:solidFill>
                <a:latin typeface="Arial Narrow"/>
                <a:cs typeface="Arial Narrow"/>
              </a:rPr>
              <a:t>4</a:t>
            </a:r>
            <a:endParaRPr sz="5066">
              <a:latin typeface="Arial Narrow"/>
              <a:cs typeface="Arial Narrow"/>
            </a:endParaRPr>
          </a:p>
        </p:txBody>
      </p:sp>
      <p:sp>
        <p:nvSpPr>
          <p:cNvPr id="19" name="object 19" descr=""/>
          <p:cNvSpPr txBox="1"/>
          <p:nvPr/>
        </p:nvSpPr>
        <p:spPr>
          <a:xfrm>
            <a:off x="3134360" y="3002194"/>
            <a:ext cx="443738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Better</a:t>
            </a:r>
            <a:r>
              <a:rPr dirty="0" sz="2066" spc="-85">
                <a:latin typeface="Arial Narrow"/>
                <a:cs typeface="Arial Narrow"/>
              </a:rPr>
              <a:t> </a:t>
            </a:r>
            <a:r>
              <a:rPr dirty="0" sz="2066">
                <a:latin typeface="Arial Narrow"/>
                <a:cs typeface="Arial Narrow"/>
              </a:rPr>
              <a:t>Integrate</a:t>
            </a:r>
            <a:r>
              <a:rPr dirty="0" sz="2066" spc="-120">
                <a:latin typeface="Arial Narrow"/>
                <a:cs typeface="Arial Narrow"/>
              </a:rPr>
              <a:t> </a:t>
            </a:r>
            <a:r>
              <a:rPr dirty="0" sz="2066" spc="10">
                <a:latin typeface="Arial Narrow"/>
                <a:cs typeface="Arial Narrow"/>
              </a:rPr>
              <a:t>Objective</a:t>
            </a:r>
            <a:r>
              <a:rPr dirty="0" sz="2066" spc="-180">
                <a:latin typeface="Arial Narrow"/>
                <a:cs typeface="Arial Narrow"/>
              </a:rPr>
              <a:t> </a:t>
            </a:r>
            <a:r>
              <a:rPr dirty="0" sz="2066" spc="70">
                <a:latin typeface="Arial Narrow"/>
                <a:cs typeface="Arial Narrow"/>
              </a:rPr>
              <a:t>and</a:t>
            </a:r>
            <a:r>
              <a:rPr dirty="0" sz="2066" spc="-140">
                <a:latin typeface="Arial Narrow"/>
                <a:cs typeface="Arial Narrow"/>
              </a:rPr>
              <a:t> </a:t>
            </a:r>
            <a:r>
              <a:rPr dirty="0" sz="2066" spc="10">
                <a:latin typeface="Arial Narrow"/>
                <a:cs typeface="Arial Narrow"/>
              </a:rPr>
              <a:t>Unbiased</a:t>
            </a:r>
            <a:r>
              <a:rPr dirty="0" sz="2066" spc="-45">
                <a:latin typeface="Arial Narrow"/>
                <a:cs typeface="Arial Narrow"/>
              </a:rPr>
              <a:t> </a:t>
            </a:r>
            <a:r>
              <a:rPr dirty="0" sz="2066" spc="-20">
                <a:latin typeface="Arial Narrow"/>
                <a:cs typeface="Arial Narrow"/>
              </a:rPr>
              <a:t>Data</a:t>
            </a:r>
            <a:endParaRPr sz="2066">
              <a:latin typeface="Arial Narrow"/>
              <a:cs typeface="Arial Narrow"/>
            </a:endParaRPr>
          </a:p>
        </p:txBody>
      </p:sp>
      <p:sp>
        <p:nvSpPr>
          <p:cNvPr id="20" name="object 20" descr=""/>
          <p:cNvSpPr txBox="1"/>
          <p:nvPr/>
        </p:nvSpPr>
        <p:spPr>
          <a:xfrm>
            <a:off x="3224444" y="4205308"/>
            <a:ext cx="3660986" cy="354753"/>
          </a:xfrm>
          <a:prstGeom prst="rect">
            <a:avLst/>
          </a:prstGeom>
        </p:spPr>
        <p:txBody>
          <a:bodyPr wrap="square" lIns="0" tIns="15875" rIns="0" bIns="0" rtlCol="0" vert="horz">
            <a:spAutoFit/>
          </a:bodyPr>
          <a:lstStyle/>
          <a:p>
            <a:pPr marL="12700">
              <a:lnSpc>
                <a:spcPct val="100000"/>
              </a:lnSpc>
              <a:spcBef>
                <a:spcPts val="125"/>
              </a:spcBef>
            </a:pPr>
            <a:r>
              <a:rPr dirty="0" sz="2066" spc="20">
                <a:latin typeface="Arial Narrow"/>
                <a:cs typeface="Arial Narrow"/>
              </a:rPr>
              <a:t>Improve</a:t>
            </a:r>
            <a:r>
              <a:rPr dirty="0" sz="2066" spc="-85">
                <a:latin typeface="Arial Narrow"/>
                <a:cs typeface="Arial Narrow"/>
              </a:rPr>
              <a:t> </a:t>
            </a:r>
            <a:r>
              <a:rPr dirty="0" sz="2066" spc="60">
                <a:latin typeface="Arial Narrow"/>
                <a:cs typeface="Arial Narrow"/>
              </a:rPr>
              <a:t>Our</a:t>
            </a:r>
            <a:r>
              <a:rPr dirty="0" sz="2066" spc="-90">
                <a:latin typeface="Arial Narrow"/>
                <a:cs typeface="Arial Narrow"/>
              </a:rPr>
              <a:t> </a:t>
            </a:r>
            <a:r>
              <a:rPr dirty="0" sz="2066" spc="55">
                <a:latin typeface="Arial Narrow"/>
                <a:cs typeface="Arial Narrow"/>
              </a:rPr>
              <a:t>Data</a:t>
            </a:r>
            <a:r>
              <a:rPr dirty="0" sz="2066" spc="-175">
                <a:latin typeface="Arial Narrow"/>
                <a:cs typeface="Arial Narrow"/>
              </a:rPr>
              <a:t> </a:t>
            </a:r>
            <a:r>
              <a:rPr dirty="0" sz="2066" spc="20">
                <a:latin typeface="Arial Narrow"/>
                <a:cs typeface="Arial Narrow"/>
              </a:rPr>
              <a:t>Colection</a:t>
            </a:r>
            <a:r>
              <a:rPr dirty="0" sz="2066" spc="-100">
                <a:latin typeface="Arial Narrow"/>
                <a:cs typeface="Arial Narrow"/>
              </a:rPr>
              <a:t> </a:t>
            </a:r>
            <a:r>
              <a:rPr dirty="0" sz="2066" spc="-10">
                <a:latin typeface="Arial Narrow"/>
                <a:cs typeface="Arial Narrow"/>
              </a:rPr>
              <a:t>Strategy</a:t>
            </a:r>
            <a:endParaRPr sz="2066">
              <a:latin typeface="Arial Narrow"/>
              <a:cs typeface="Arial Narrow"/>
            </a:endParaRPr>
          </a:p>
        </p:txBody>
      </p:sp>
      <p:sp>
        <p:nvSpPr>
          <p:cNvPr id="21" name="object 21" descr=""/>
          <p:cNvSpPr txBox="1"/>
          <p:nvPr/>
        </p:nvSpPr>
        <p:spPr>
          <a:xfrm>
            <a:off x="3134360" y="1802976"/>
            <a:ext cx="2715260" cy="354753"/>
          </a:xfrm>
          <a:prstGeom prst="rect">
            <a:avLst/>
          </a:prstGeom>
        </p:spPr>
        <p:txBody>
          <a:bodyPr wrap="square" lIns="0" tIns="15875" rIns="0" bIns="0" rtlCol="0" vert="horz">
            <a:spAutoFit/>
          </a:bodyPr>
          <a:lstStyle/>
          <a:p>
            <a:pPr marL="12700">
              <a:lnSpc>
                <a:spcPct val="100000"/>
              </a:lnSpc>
              <a:spcBef>
                <a:spcPts val="125"/>
              </a:spcBef>
            </a:pPr>
            <a:r>
              <a:rPr dirty="0" sz="2066" spc="10">
                <a:latin typeface="Arial Narrow"/>
                <a:cs typeface="Arial Narrow"/>
              </a:rPr>
              <a:t>Criticaly</a:t>
            </a:r>
            <a:r>
              <a:rPr dirty="0" sz="2066" spc="-120">
                <a:latin typeface="Arial Narrow"/>
                <a:cs typeface="Arial Narrow"/>
              </a:rPr>
              <a:t> </a:t>
            </a:r>
            <a:r>
              <a:rPr dirty="0" sz="2066" spc="10">
                <a:latin typeface="Arial Narrow"/>
                <a:cs typeface="Arial Narrow"/>
              </a:rPr>
              <a:t>Assess</a:t>
            </a:r>
            <a:r>
              <a:rPr dirty="0" sz="2066" spc="-125">
                <a:latin typeface="Arial Narrow"/>
                <a:cs typeface="Arial Narrow"/>
              </a:rPr>
              <a:t> </a:t>
            </a:r>
            <a:r>
              <a:rPr dirty="0" sz="2066" spc="10">
                <a:latin typeface="Arial Narrow"/>
                <a:cs typeface="Arial Narrow"/>
              </a:rPr>
              <a:t>Hazard</a:t>
            </a:r>
            <a:r>
              <a:rPr dirty="0" sz="2066" spc="-105">
                <a:latin typeface="Arial Narrow"/>
                <a:cs typeface="Arial Narrow"/>
              </a:rPr>
              <a:t> </a:t>
            </a:r>
            <a:r>
              <a:rPr dirty="0" sz="2066" spc="-20">
                <a:latin typeface="Arial Narrow"/>
                <a:cs typeface="Arial Narrow"/>
              </a:rPr>
              <a:t>List</a:t>
            </a:r>
            <a:endParaRPr sz="2066">
              <a:latin typeface="Arial Narrow"/>
              <a:cs typeface="Arial Narrow"/>
            </a:endParaRPr>
          </a:p>
        </p:txBody>
      </p:sp>
      <p:sp>
        <p:nvSpPr>
          <p:cNvPr id="22" name="object 22" descr=""/>
          <p:cNvSpPr txBox="1"/>
          <p:nvPr/>
        </p:nvSpPr>
        <p:spPr>
          <a:xfrm>
            <a:off x="3134360" y="5426709"/>
            <a:ext cx="5103705" cy="354753"/>
          </a:xfrm>
          <a:prstGeom prst="rect">
            <a:avLst/>
          </a:prstGeom>
        </p:spPr>
        <p:txBody>
          <a:bodyPr wrap="square" lIns="0" tIns="15875" rIns="0" bIns="0" rtlCol="0" vert="horz">
            <a:spAutoFit/>
          </a:bodyPr>
          <a:lstStyle/>
          <a:p>
            <a:pPr marL="12700">
              <a:lnSpc>
                <a:spcPct val="100000"/>
              </a:lnSpc>
              <a:spcBef>
                <a:spcPts val="125"/>
              </a:spcBef>
            </a:pPr>
            <a:r>
              <a:rPr dirty="0" sz="2066" spc="55">
                <a:latin typeface="Arial Narrow"/>
                <a:cs typeface="Arial Narrow"/>
              </a:rPr>
              <a:t>More</a:t>
            </a:r>
            <a:r>
              <a:rPr dirty="0" sz="2066" spc="-5">
                <a:latin typeface="Arial Narrow"/>
                <a:cs typeface="Arial Narrow"/>
              </a:rPr>
              <a:t> </a:t>
            </a:r>
            <a:r>
              <a:rPr dirty="0" sz="2066" spc="-20">
                <a:latin typeface="Arial Narrow"/>
                <a:cs typeface="Arial Narrow"/>
              </a:rPr>
              <a:t>Effectively</a:t>
            </a:r>
            <a:r>
              <a:rPr dirty="0" sz="2066" spc="-95">
                <a:latin typeface="Arial Narrow"/>
                <a:cs typeface="Arial Narrow"/>
              </a:rPr>
              <a:t> </a:t>
            </a:r>
            <a:r>
              <a:rPr dirty="0" sz="2066">
                <a:latin typeface="Arial Narrow"/>
                <a:cs typeface="Arial Narrow"/>
              </a:rPr>
              <a:t>Engage</a:t>
            </a:r>
            <a:r>
              <a:rPr dirty="0" sz="2066" spc="-5">
                <a:latin typeface="Arial Narrow"/>
                <a:cs typeface="Arial Narrow"/>
              </a:rPr>
              <a:t> </a:t>
            </a:r>
            <a:r>
              <a:rPr dirty="0" sz="2066">
                <a:latin typeface="Arial Narrow"/>
                <a:cs typeface="Arial Narrow"/>
              </a:rPr>
              <a:t>Stakeholdersin</a:t>
            </a:r>
            <a:r>
              <a:rPr dirty="0" sz="2066" spc="-145">
                <a:latin typeface="Arial Narrow"/>
                <a:cs typeface="Arial Narrow"/>
              </a:rPr>
              <a:t> </a:t>
            </a:r>
            <a:r>
              <a:rPr dirty="0" sz="2066" spc="55">
                <a:latin typeface="Arial Narrow"/>
                <a:cs typeface="Arial Narrow"/>
              </a:rPr>
              <a:t>the</a:t>
            </a:r>
            <a:r>
              <a:rPr dirty="0" sz="2066" spc="-135">
                <a:latin typeface="Arial Narrow"/>
                <a:cs typeface="Arial Narrow"/>
              </a:rPr>
              <a:t> </a:t>
            </a:r>
            <a:r>
              <a:rPr dirty="0" sz="2066" spc="-10">
                <a:latin typeface="Arial Narrow"/>
                <a:cs typeface="Arial Narrow"/>
              </a:rPr>
              <a:t>Process</a:t>
            </a:r>
            <a:endParaRPr sz="2066">
              <a:latin typeface="Arial Narrow"/>
              <a:cs typeface="Arial Narrow"/>
            </a:endParaRPr>
          </a:p>
        </p:txBody>
      </p:sp>
      <p:sp>
        <p:nvSpPr>
          <p:cNvPr id="23" name="object 23" descr=""/>
          <p:cNvSpPr/>
          <p:nvPr/>
        </p:nvSpPr>
        <p:spPr>
          <a:xfrm>
            <a:off x="1809833" y="3930734"/>
            <a:ext cx="8013700" cy="927100"/>
          </a:xfrm>
          <a:custGeom>
            <a:avLst/>
            <a:gdLst/>
            <a:ahLst/>
            <a:cxnLst/>
            <a:rect l="l" t="t" r="r" b="b"/>
            <a:pathLst>
              <a:path w="6010275" h="695325">
                <a:moveTo>
                  <a:pt x="0" y="115824"/>
                </a:moveTo>
                <a:lnTo>
                  <a:pt x="9096" y="70723"/>
                </a:lnTo>
                <a:lnTo>
                  <a:pt x="33909" y="33908"/>
                </a:lnTo>
                <a:lnTo>
                  <a:pt x="70723" y="9096"/>
                </a:lnTo>
                <a:lnTo>
                  <a:pt x="115824" y="0"/>
                </a:lnTo>
                <a:lnTo>
                  <a:pt x="5894324" y="0"/>
                </a:lnTo>
                <a:lnTo>
                  <a:pt x="5939444" y="9096"/>
                </a:lnTo>
                <a:lnTo>
                  <a:pt x="5976302" y="33909"/>
                </a:lnTo>
                <a:lnTo>
                  <a:pt x="6001158" y="70723"/>
                </a:lnTo>
                <a:lnTo>
                  <a:pt x="6010275" y="115824"/>
                </a:lnTo>
                <a:lnTo>
                  <a:pt x="6010275" y="579374"/>
                </a:lnTo>
                <a:lnTo>
                  <a:pt x="6001158" y="624494"/>
                </a:lnTo>
                <a:lnTo>
                  <a:pt x="5976302" y="661352"/>
                </a:lnTo>
                <a:lnTo>
                  <a:pt x="5939444" y="686208"/>
                </a:lnTo>
                <a:lnTo>
                  <a:pt x="5894324" y="695325"/>
                </a:lnTo>
                <a:lnTo>
                  <a:pt x="115824" y="695325"/>
                </a:lnTo>
                <a:lnTo>
                  <a:pt x="70723" y="686208"/>
                </a:lnTo>
                <a:lnTo>
                  <a:pt x="33908" y="661352"/>
                </a:lnTo>
                <a:lnTo>
                  <a:pt x="9096" y="624494"/>
                </a:lnTo>
                <a:lnTo>
                  <a:pt x="0" y="579374"/>
                </a:lnTo>
                <a:lnTo>
                  <a:pt x="0" y="115824"/>
                </a:lnTo>
                <a:close/>
              </a:path>
            </a:pathLst>
          </a:custGeom>
          <a:ln w="25400">
            <a:solidFill>
              <a:srgbClr val="C00000"/>
            </a:solidFill>
          </a:ln>
        </p:spPr>
        <p:txBody>
          <a:bodyPr wrap="square" lIns="0" tIns="0" rIns="0" bIns="0" rtlCol="0"/>
          <a:lstStyle/>
          <a:p/>
        </p:txBody>
      </p:sp>
      <p:sp>
        <p:nvSpPr>
          <p:cNvPr id="24" name="object 24" descr=""/>
          <p:cNvSpPr/>
          <p:nvPr/>
        </p:nvSpPr>
        <p:spPr>
          <a:xfrm>
            <a:off x="2290982" y="1734740"/>
            <a:ext cx="701886" cy="484293"/>
          </a:xfrm>
          <a:custGeom>
            <a:avLst/>
            <a:gdLst/>
            <a:ahLst/>
            <a:cxnLst/>
            <a:rect l="l" t="t" r="r" b="b"/>
            <a:pathLst>
              <a:path w="526414" h="363219">
                <a:moveTo>
                  <a:pt x="480054" y="0"/>
                </a:moveTo>
                <a:lnTo>
                  <a:pt x="188492" y="270850"/>
                </a:lnTo>
                <a:lnTo>
                  <a:pt x="48403" y="129829"/>
                </a:lnTo>
                <a:lnTo>
                  <a:pt x="0" y="175157"/>
                </a:lnTo>
                <a:lnTo>
                  <a:pt x="186214" y="363185"/>
                </a:lnTo>
                <a:lnTo>
                  <a:pt x="235187" y="318417"/>
                </a:lnTo>
                <a:lnTo>
                  <a:pt x="526180" y="47007"/>
                </a:lnTo>
                <a:lnTo>
                  <a:pt x="480054" y="0"/>
                </a:lnTo>
                <a:close/>
              </a:path>
            </a:pathLst>
          </a:custGeom>
          <a:solidFill>
            <a:srgbClr val="000000"/>
          </a:solidFill>
        </p:spPr>
        <p:txBody>
          <a:bodyPr wrap="square" lIns="0" tIns="0" rIns="0" bIns="0" rtlCol="0"/>
          <a:lstStyle/>
          <a:p/>
        </p:txBody>
      </p:sp>
      <p:sp>
        <p:nvSpPr>
          <p:cNvPr id="25" name="object 25" descr=""/>
          <p:cNvSpPr/>
          <p:nvPr/>
        </p:nvSpPr>
        <p:spPr>
          <a:xfrm>
            <a:off x="2265582" y="2930674"/>
            <a:ext cx="701886" cy="492760"/>
          </a:xfrm>
          <a:custGeom>
            <a:avLst/>
            <a:gdLst/>
            <a:ahLst/>
            <a:cxnLst/>
            <a:rect l="l" t="t" r="r" b="b"/>
            <a:pathLst>
              <a:path w="526414" h="369569">
                <a:moveTo>
                  <a:pt x="480054" y="0"/>
                </a:moveTo>
                <a:lnTo>
                  <a:pt x="188492" y="275603"/>
                </a:lnTo>
                <a:lnTo>
                  <a:pt x="48403" y="132107"/>
                </a:lnTo>
                <a:lnTo>
                  <a:pt x="0" y="178231"/>
                </a:lnTo>
                <a:lnTo>
                  <a:pt x="186214" y="369559"/>
                </a:lnTo>
                <a:lnTo>
                  <a:pt x="235187" y="324005"/>
                </a:lnTo>
                <a:lnTo>
                  <a:pt x="526180" y="47832"/>
                </a:lnTo>
                <a:lnTo>
                  <a:pt x="480054" y="0"/>
                </a:lnTo>
                <a:close/>
              </a:path>
            </a:pathLst>
          </a:custGeom>
          <a:solidFill>
            <a:srgbClr val="000000"/>
          </a:solidFill>
        </p:spPr>
        <p:txBody>
          <a:bodyPr wrap="square" lIns="0" tIns="0" rIns="0" bIns="0" rtlCol="0"/>
          <a:lstStyle/>
          <a:p/>
        </p:txBody>
      </p:sp>
      <p:sp>
        <p:nvSpPr>
          <p:cNvPr id="26" name="object 26"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40</a:t>
            </a:r>
          </a:p>
        </p:txBody>
      </p:sp>
      <p:sp>
        <p:nvSpPr>
          <p:cNvPr id="27" name="object 27"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1c961e4d08604679" cstate="print"/>
          <a:stretch>
            <a:fillRect/>
          </a:stretch>
        </p:blipFill>
        <p:spPr>
          <a:xfrm>
            <a:off x="1333500" y="685800"/>
            <a:ext cx="9525000" cy="5486400"/>
          </a:xfrm>
          <a:prstGeom prst="rect">
            <a:avLst/>
          </a:prstGeom>
        </p:spPr>
      </p:pic>
      <p:pic>
        <p:nvPicPr>
          <p:cNvPr id="3" name="object 3" descr=""/>
          <p:cNvPicPr/>
          <p:nvPr/>
        </p:nvPicPr>
        <p:blipFill>
          <a:blip r:embed="Rba94d7fbc8614a6e" cstate="print"/>
          <a:stretch>
            <a:fillRect/>
          </a:stretch>
        </p:blipFill>
        <p:spPr>
          <a:xfrm>
            <a:off x="150957" y="6266301"/>
            <a:ext cx="1056982" cy="446793"/>
          </a:xfrm>
          <a:prstGeom prst="rect">
            <a:avLst/>
          </a:prstGeom>
        </p:spPr>
      </p:pic>
      <p:sp>
        <p:nvSpPr>
          <p:cNvPr id="4" name="object 4" descr=""/>
          <p:cNvSpPr txBox="1"/>
          <p:nvPr/>
        </p:nvSpPr>
        <p:spPr>
          <a:xfrm>
            <a:off x="644637" y="1477726"/>
            <a:ext cx="431800" cy="4009813"/>
          </a:xfrm>
          <a:prstGeom prst="rect">
            <a:avLst/>
          </a:prstGeom>
        </p:spPr>
        <p:txBody>
          <a:bodyPr wrap="square" lIns="0" tIns="10795" rIns="0" bIns="0" rtlCol="0" vert="vert270">
            <a:spAutoFit/>
          </a:bodyPr>
          <a:lstStyle/>
          <a:p>
            <a:pPr marL="12700">
              <a:lnSpc>
                <a:spcPct val="100000"/>
              </a:lnSpc>
              <a:spcBef>
                <a:spcPts val="85"/>
              </a:spcBef>
            </a:pPr>
            <a:r>
              <a:rPr dirty="0" sz="2400" spc="-10" b="1">
                <a:solidFill>
                  <a:srgbClr val="1F252C"/>
                </a:solidFill>
                <a:latin typeface="Century Gothic"/>
                <a:cs typeface="Century Gothic"/>
              </a:rPr>
              <a:t>Data</a:t>
            </a:r>
            <a:r>
              <a:rPr dirty="0" sz="2400" spc="75" b="1">
                <a:solidFill>
                  <a:srgbClr val="1F252C"/>
                </a:solidFill>
                <a:latin typeface="Century Gothic"/>
                <a:cs typeface="Century Gothic"/>
              </a:rPr>
              <a:t> </a:t>
            </a:r>
            <a:r>
              <a:rPr dirty="0" sz="2400" b="1">
                <a:solidFill>
                  <a:srgbClr val="1F252C"/>
                </a:solidFill>
                <a:latin typeface="Century Gothic"/>
                <a:cs typeface="Century Gothic"/>
              </a:rPr>
              <a:t>Utilized</a:t>
            </a:r>
            <a:r>
              <a:rPr dirty="0" sz="2400" spc="5" b="1">
                <a:solidFill>
                  <a:srgbClr val="1F252C"/>
                </a:solidFill>
                <a:latin typeface="Century Gothic"/>
                <a:cs typeface="Century Gothic"/>
              </a:rPr>
              <a:t> </a:t>
            </a:r>
            <a:r>
              <a:rPr dirty="0" sz="2400" spc="70" b="1">
                <a:solidFill>
                  <a:srgbClr val="1F252C"/>
                </a:solidFill>
                <a:latin typeface="Century Gothic"/>
                <a:cs typeface="Century Gothic"/>
              </a:rPr>
              <a:t>to</a:t>
            </a:r>
            <a:r>
              <a:rPr dirty="0" sz="2400" spc="15" b="1">
                <a:solidFill>
                  <a:srgbClr val="1F252C"/>
                </a:solidFill>
                <a:latin typeface="Century Gothic"/>
                <a:cs typeface="Century Gothic"/>
              </a:rPr>
              <a:t> </a:t>
            </a:r>
            <a:r>
              <a:rPr dirty="0" sz="2400" b="1">
                <a:solidFill>
                  <a:srgbClr val="1F252C"/>
                </a:solidFill>
                <a:latin typeface="Century Gothic"/>
                <a:cs typeface="Century Gothic"/>
              </a:rPr>
              <a:t>Inform</a:t>
            </a:r>
            <a:r>
              <a:rPr dirty="0" sz="2400" spc="15" b="1">
                <a:solidFill>
                  <a:srgbClr val="1F252C"/>
                </a:solidFill>
                <a:latin typeface="Century Gothic"/>
                <a:cs typeface="Century Gothic"/>
              </a:rPr>
              <a:t> </a:t>
            </a:r>
            <a:r>
              <a:rPr dirty="0" sz="2400" spc="35" b="1">
                <a:solidFill>
                  <a:srgbClr val="1F252C"/>
                </a:solidFill>
                <a:latin typeface="Century Gothic"/>
                <a:cs typeface="Century Gothic"/>
              </a:rPr>
              <a:t>Risk</a:t>
            </a:r>
            <a:endParaRPr sz="2400">
              <a:latin typeface="Century Gothic"/>
              <a:cs typeface="Century Gothic"/>
            </a:endParaRPr>
          </a:p>
        </p:txBody>
      </p:sp>
      <p:grpSp>
        <p:nvGrpSpPr>
          <p:cNvPr id="5" name="object 5" descr=""/>
          <p:cNvGrpSpPr/>
          <p:nvPr/>
        </p:nvGrpSpPr>
        <p:grpSpPr>
          <a:xfrm>
            <a:off x="1460500" y="685800"/>
            <a:ext cx="9283700" cy="5422900"/>
            <a:chOff x="1460500" y="685800"/>
            <a:chExt cx="9283700" cy="5422900"/>
          </a:xfrm>
        </p:grpSpPr>
        <p:sp>
          <p:nvSpPr>
            <p:cNvPr id="6" name="object 6" descr=""/>
            <p:cNvSpPr/>
            <p:nvPr/>
          </p:nvSpPr>
          <p:spPr>
            <a:xfrm>
              <a:off x="3530600" y="1193800"/>
              <a:ext cx="4597400" cy="4889500"/>
            </a:xfrm>
            <a:custGeom>
              <a:avLst/>
              <a:gdLst/>
              <a:ahLst/>
              <a:cxnLst/>
              <a:rect l="l" t="t" r="r" b="b"/>
              <a:pathLst>
                <a:path w="3448050" h="3667125">
                  <a:moveTo>
                    <a:pt x="1476375" y="3667125"/>
                  </a:moveTo>
                  <a:lnTo>
                    <a:pt x="3448050" y="3667125"/>
                  </a:lnTo>
                  <a:lnTo>
                    <a:pt x="3448050" y="0"/>
                  </a:lnTo>
                  <a:lnTo>
                    <a:pt x="1476375" y="0"/>
                  </a:lnTo>
                  <a:lnTo>
                    <a:pt x="1476375" y="3667125"/>
                  </a:lnTo>
                  <a:close/>
                </a:path>
                <a:path w="3448050" h="3667125">
                  <a:moveTo>
                    <a:pt x="0" y="3667125"/>
                  </a:moveTo>
                  <a:lnTo>
                    <a:pt x="1276350" y="3667125"/>
                  </a:lnTo>
                  <a:lnTo>
                    <a:pt x="1276350" y="0"/>
                  </a:lnTo>
                  <a:lnTo>
                    <a:pt x="0" y="0"/>
                  </a:lnTo>
                  <a:lnTo>
                    <a:pt x="0" y="3667125"/>
                  </a:lnTo>
                  <a:close/>
                </a:path>
              </a:pathLst>
            </a:custGeom>
            <a:ln w="38100">
              <a:solidFill>
                <a:srgbClr val="C00000"/>
              </a:solidFill>
            </a:ln>
          </p:spPr>
          <p:txBody>
            <a:bodyPr wrap="square" lIns="0" tIns="0" rIns="0" bIns="0" rtlCol="0"/>
            <a:lstStyle/>
            <a:p/>
          </p:txBody>
        </p:sp>
        <p:sp>
          <p:nvSpPr>
            <p:cNvPr id="7" name="object 7" descr=""/>
            <p:cNvSpPr/>
            <p:nvPr/>
          </p:nvSpPr>
          <p:spPr>
            <a:xfrm>
              <a:off x="1460500" y="685798"/>
              <a:ext cx="9283700" cy="5397500"/>
            </a:xfrm>
            <a:custGeom>
              <a:avLst/>
              <a:gdLst/>
              <a:ahLst/>
              <a:cxnLst/>
              <a:rect l="l" t="t" r="r" b="b"/>
              <a:pathLst>
                <a:path w="6962775" h="4048125">
                  <a:moveTo>
                    <a:pt x="6962775" y="0"/>
                  </a:moveTo>
                  <a:lnTo>
                    <a:pt x="0" y="0"/>
                  </a:lnTo>
                  <a:lnTo>
                    <a:pt x="0" y="381000"/>
                  </a:lnTo>
                  <a:lnTo>
                    <a:pt x="0" y="4048125"/>
                  </a:lnTo>
                  <a:lnTo>
                    <a:pt x="1552575" y="4048125"/>
                  </a:lnTo>
                  <a:lnTo>
                    <a:pt x="1552575" y="381000"/>
                  </a:lnTo>
                  <a:lnTo>
                    <a:pt x="2838450" y="381000"/>
                  </a:lnTo>
                  <a:lnTo>
                    <a:pt x="2838450" y="4048125"/>
                  </a:lnTo>
                  <a:lnTo>
                    <a:pt x="3009900" y="4048125"/>
                  </a:lnTo>
                  <a:lnTo>
                    <a:pt x="3009900" y="381000"/>
                  </a:lnTo>
                  <a:lnTo>
                    <a:pt x="5010150" y="381000"/>
                  </a:lnTo>
                  <a:lnTo>
                    <a:pt x="5010150" y="4048125"/>
                  </a:lnTo>
                  <a:lnTo>
                    <a:pt x="6962775" y="4048125"/>
                  </a:lnTo>
                  <a:lnTo>
                    <a:pt x="6962775" y="381000"/>
                  </a:lnTo>
                  <a:lnTo>
                    <a:pt x="6962775" y="0"/>
                  </a:lnTo>
                  <a:close/>
                </a:path>
              </a:pathLst>
            </a:custGeom>
            <a:solidFill>
              <a:srgbClr val="828282">
                <a:alpha val="48626"/>
              </a:srgbClr>
            </a:solidFill>
          </p:spPr>
          <p:txBody>
            <a:bodyPr wrap="square" lIns="0" tIns="0" rIns="0" bIns="0" rtlCol="0"/>
            <a:lstStyle/>
            <a:p/>
          </p:txBody>
        </p:sp>
      </p:grpSp>
      <p:sp>
        <p:nvSpPr>
          <p:cNvPr id="8" name="object 8" descr=""/>
          <p:cNvSpPr txBox="1"/>
          <p:nvPr/>
        </p:nvSpPr>
        <p:spPr>
          <a:xfrm>
            <a:off x="5089312" y="159596"/>
            <a:ext cx="2027766" cy="354753"/>
          </a:xfrm>
          <a:prstGeom prst="rect">
            <a:avLst/>
          </a:prstGeom>
        </p:spPr>
        <p:txBody>
          <a:bodyPr wrap="square" lIns="0" tIns="15875" rIns="0" bIns="0" rtlCol="0" vert="horz">
            <a:spAutoFit/>
          </a:bodyPr>
          <a:lstStyle/>
          <a:p>
            <a:pPr marL="12700">
              <a:lnSpc>
                <a:spcPct val="100000"/>
              </a:lnSpc>
              <a:spcBef>
                <a:spcPts val="125"/>
              </a:spcBef>
            </a:pPr>
            <a:r>
              <a:rPr dirty="0" sz="2066" spc="-120">
                <a:solidFill>
                  <a:srgbClr val="C00000"/>
                </a:solidFill>
                <a:latin typeface="Arial Black"/>
                <a:cs typeface="Arial Black"/>
              </a:rPr>
              <a:t>QUANTITATIVE</a:t>
            </a:r>
            <a:endParaRPr sz="2066">
              <a:latin typeface="Arial Black"/>
              <a:cs typeface="Arial Black"/>
            </a:endParaRPr>
          </a:p>
        </p:txBody>
      </p:sp>
      <p:sp>
        <p:nvSpPr>
          <p:cNvPr id="9" name="object 9"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41</a:t>
            </a:r>
          </a:p>
        </p:txBody>
      </p:sp>
      <p:sp>
        <p:nvSpPr>
          <p:cNvPr id="10" name="object 10"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
          <p:cNvPicPr/>
          <p:nvPr/>
        </p:nvPicPr>
        <p:blipFill>
          <a:blip r:embed="R0b465fa92e6243bf" cstate="print"/>
          <a:stretch>
            <a:fillRect/>
          </a:stretch>
        </p:blipFill>
        <p:spPr>
          <a:xfrm>
            <a:off x="1333500" y="685800"/>
            <a:ext cx="9525000" cy="5486400"/>
          </a:xfrm>
          <a:prstGeom prst="rect">
            <a:avLst/>
          </a:prstGeom>
        </p:spPr>
      </p:pic>
      <p:pic>
        <p:nvPicPr>
          <p:cNvPr id="3" name="object 3" descr=""/>
          <p:cNvPicPr/>
          <p:nvPr/>
        </p:nvPicPr>
        <p:blipFill>
          <a:blip r:embed="R8c168cbc5d8b436d" cstate="print"/>
          <a:stretch>
            <a:fillRect/>
          </a:stretch>
        </p:blipFill>
        <p:spPr>
          <a:xfrm>
            <a:off x="150957" y="6266301"/>
            <a:ext cx="1056982" cy="446793"/>
          </a:xfrm>
          <a:prstGeom prst="rect">
            <a:avLst/>
          </a:prstGeom>
        </p:spPr>
      </p:pic>
      <p:sp>
        <p:nvSpPr>
          <p:cNvPr id="4" name="object 4" descr=""/>
          <p:cNvSpPr txBox="1"/>
          <p:nvPr/>
        </p:nvSpPr>
        <p:spPr>
          <a:xfrm>
            <a:off x="644637" y="1477726"/>
            <a:ext cx="431800" cy="4009813"/>
          </a:xfrm>
          <a:prstGeom prst="rect">
            <a:avLst/>
          </a:prstGeom>
        </p:spPr>
        <p:txBody>
          <a:bodyPr wrap="square" lIns="0" tIns="10795" rIns="0" bIns="0" rtlCol="0" vert="vert270">
            <a:spAutoFit/>
          </a:bodyPr>
          <a:lstStyle/>
          <a:p>
            <a:pPr marL="12700">
              <a:lnSpc>
                <a:spcPct val="100000"/>
              </a:lnSpc>
              <a:spcBef>
                <a:spcPts val="85"/>
              </a:spcBef>
            </a:pPr>
            <a:r>
              <a:rPr dirty="0" sz="2400" spc="-10" b="1">
                <a:solidFill>
                  <a:srgbClr val="1F252C"/>
                </a:solidFill>
                <a:latin typeface="Century Gothic"/>
                <a:cs typeface="Century Gothic"/>
              </a:rPr>
              <a:t>Data</a:t>
            </a:r>
            <a:r>
              <a:rPr dirty="0" sz="2400" spc="75" b="1">
                <a:solidFill>
                  <a:srgbClr val="1F252C"/>
                </a:solidFill>
                <a:latin typeface="Century Gothic"/>
                <a:cs typeface="Century Gothic"/>
              </a:rPr>
              <a:t> </a:t>
            </a:r>
            <a:r>
              <a:rPr dirty="0" sz="2400" b="1">
                <a:solidFill>
                  <a:srgbClr val="1F252C"/>
                </a:solidFill>
                <a:latin typeface="Century Gothic"/>
                <a:cs typeface="Century Gothic"/>
              </a:rPr>
              <a:t>Utilized</a:t>
            </a:r>
            <a:r>
              <a:rPr dirty="0" sz="2400" spc="5" b="1">
                <a:solidFill>
                  <a:srgbClr val="1F252C"/>
                </a:solidFill>
                <a:latin typeface="Century Gothic"/>
                <a:cs typeface="Century Gothic"/>
              </a:rPr>
              <a:t> </a:t>
            </a:r>
            <a:r>
              <a:rPr dirty="0" sz="2400" spc="70" b="1">
                <a:solidFill>
                  <a:srgbClr val="1F252C"/>
                </a:solidFill>
                <a:latin typeface="Century Gothic"/>
                <a:cs typeface="Century Gothic"/>
              </a:rPr>
              <a:t>to</a:t>
            </a:r>
            <a:r>
              <a:rPr dirty="0" sz="2400" spc="15" b="1">
                <a:solidFill>
                  <a:srgbClr val="1F252C"/>
                </a:solidFill>
                <a:latin typeface="Century Gothic"/>
                <a:cs typeface="Century Gothic"/>
              </a:rPr>
              <a:t> </a:t>
            </a:r>
            <a:r>
              <a:rPr dirty="0" sz="2400" b="1">
                <a:solidFill>
                  <a:srgbClr val="1F252C"/>
                </a:solidFill>
                <a:latin typeface="Century Gothic"/>
                <a:cs typeface="Century Gothic"/>
              </a:rPr>
              <a:t>Inform</a:t>
            </a:r>
            <a:r>
              <a:rPr dirty="0" sz="2400" spc="15" b="1">
                <a:solidFill>
                  <a:srgbClr val="1F252C"/>
                </a:solidFill>
                <a:latin typeface="Century Gothic"/>
                <a:cs typeface="Century Gothic"/>
              </a:rPr>
              <a:t> </a:t>
            </a:r>
            <a:r>
              <a:rPr dirty="0" sz="2400" spc="35" b="1">
                <a:solidFill>
                  <a:srgbClr val="1F252C"/>
                </a:solidFill>
                <a:latin typeface="Century Gothic"/>
                <a:cs typeface="Century Gothic"/>
              </a:rPr>
              <a:t>Risk</a:t>
            </a:r>
            <a:endParaRPr sz="2400">
              <a:latin typeface="Century Gothic"/>
              <a:cs typeface="Century Gothic"/>
            </a:endParaRPr>
          </a:p>
        </p:txBody>
      </p:sp>
      <p:sp>
        <p:nvSpPr>
          <p:cNvPr id="5" name="object 5" descr=""/>
          <p:cNvSpPr txBox="1"/>
          <p:nvPr/>
        </p:nvSpPr>
        <p:spPr>
          <a:xfrm>
            <a:off x="5033433" y="159596"/>
            <a:ext cx="2135293" cy="354753"/>
          </a:xfrm>
          <a:prstGeom prst="rect">
            <a:avLst/>
          </a:prstGeom>
        </p:spPr>
        <p:txBody>
          <a:bodyPr wrap="square" lIns="0" tIns="15875" rIns="0" bIns="0" rtlCol="0" vert="horz">
            <a:spAutoFit/>
          </a:bodyPr>
          <a:lstStyle/>
          <a:p>
            <a:pPr marL="12700">
              <a:lnSpc>
                <a:spcPct val="100000"/>
              </a:lnSpc>
              <a:spcBef>
                <a:spcPts val="125"/>
              </a:spcBef>
            </a:pPr>
            <a:r>
              <a:rPr dirty="0" sz="2066" spc="-105">
                <a:solidFill>
                  <a:srgbClr val="C00000"/>
                </a:solidFill>
                <a:latin typeface="Arial Black"/>
                <a:cs typeface="Arial Black"/>
              </a:rPr>
              <a:t>INCIDENT</a:t>
            </a:r>
            <a:r>
              <a:rPr dirty="0" sz="2066" spc="-70">
                <a:solidFill>
                  <a:srgbClr val="C00000"/>
                </a:solidFill>
                <a:latin typeface="Arial Black"/>
                <a:cs typeface="Arial Black"/>
              </a:rPr>
              <a:t> </a:t>
            </a:r>
            <a:r>
              <a:rPr dirty="0" sz="2066" spc="-80">
                <a:solidFill>
                  <a:srgbClr val="C00000"/>
                </a:solidFill>
                <a:latin typeface="Arial Black"/>
                <a:cs typeface="Arial Black"/>
              </a:rPr>
              <a:t>DATA</a:t>
            </a:r>
            <a:endParaRPr sz="2066">
              <a:latin typeface="Arial Black"/>
              <a:cs typeface="Arial Black"/>
            </a:endParaRPr>
          </a:p>
        </p:txBody>
      </p:sp>
      <p:grpSp>
        <p:nvGrpSpPr>
          <p:cNvPr id="6" name="object 6" descr=""/>
          <p:cNvGrpSpPr/>
          <p:nvPr/>
        </p:nvGrpSpPr>
        <p:grpSpPr>
          <a:xfrm>
            <a:off x="1447800" y="685800"/>
            <a:ext cx="9296400" cy="5435600"/>
            <a:chOff x="1447800" y="685800"/>
            <a:chExt cx="9296400" cy="5435600"/>
          </a:xfrm>
        </p:grpSpPr>
        <p:sp>
          <p:nvSpPr>
            <p:cNvPr id="7" name="object 7" descr=""/>
            <p:cNvSpPr/>
            <p:nvPr/>
          </p:nvSpPr>
          <p:spPr>
            <a:xfrm>
              <a:off x="3530600" y="3238500"/>
              <a:ext cx="4610100" cy="812800"/>
            </a:xfrm>
            <a:custGeom>
              <a:avLst/>
              <a:gdLst/>
              <a:ahLst/>
              <a:cxnLst/>
              <a:rect l="l" t="t" r="r" b="b"/>
              <a:pathLst>
                <a:path w="3457575" h="609600">
                  <a:moveTo>
                    <a:pt x="0" y="609600"/>
                  </a:moveTo>
                  <a:lnTo>
                    <a:pt x="3457575" y="609600"/>
                  </a:lnTo>
                  <a:lnTo>
                    <a:pt x="3457575" y="0"/>
                  </a:lnTo>
                  <a:lnTo>
                    <a:pt x="0" y="0"/>
                  </a:lnTo>
                  <a:lnTo>
                    <a:pt x="0" y="609600"/>
                  </a:lnTo>
                  <a:close/>
                </a:path>
              </a:pathLst>
            </a:custGeom>
            <a:ln w="38100">
              <a:solidFill>
                <a:srgbClr val="C00000"/>
              </a:solidFill>
            </a:ln>
          </p:spPr>
          <p:txBody>
            <a:bodyPr wrap="square" lIns="0" tIns="0" rIns="0" bIns="0" rtlCol="0"/>
            <a:lstStyle/>
            <a:p/>
          </p:txBody>
        </p:sp>
        <p:sp>
          <p:nvSpPr>
            <p:cNvPr id="8" name="object 8" descr=""/>
            <p:cNvSpPr/>
            <p:nvPr/>
          </p:nvSpPr>
          <p:spPr>
            <a:xfrm>
              <a:off x="1447800" y="685798"/>
              <a:ext cx="9296400" cy="5435600"/>
            </a:xfrm>
            <a:custGeom>
              <a:avLst/>
              <a:gdLst/>
              <a:ahLst/>
              <a:cxnLst/>
              <a:rect l="l" t="t" r="r" b="b"/>
              <a:pathLst>
                <a:path w="6972300" h="4076700">
                  <a:moveTo>
                    <a:pt x="6972300" y="0"/>
                  </a:moveTo>
                  <a:lnTo>
                    <a:pt x="5019675" y="0"/>
                  </a:lnTo>
                  <a:lnTo>
                    <a:pt x="5019675" y="381000"/>
                  </a:lnTo>
                  <a:lnTo>
                    <a:pt x="5019675" y="390525"/>
                  </a:lnTo>
                  <a:lnTo>
                    <a:pt x="5019675" y="1914525"/>
                  </a:lnTo>
                  <a:lnTo>
                    <a:pt x="5019675" y="2552700"/>
                  </a:lnTo>
                  <a:lnTo>
                    <a:pt x="1562100" y="2552700"/>
                  </a:lnTo>
                  <a:lnTo>
                    <a:pt x="1562100" y="1914525"/>
                  </a:lnTo>
                  <a:lnTo>
                    <a:pt x="5019675" y="1914525"/>
                  </a:lnTo>
                  <a:lnTo>
                    <a:pt x="5019675" y="390525"/>
                  </a:lnTo>
                  <a:lnTo>
                    <a:pt x="1562100" y="390525"/>
                  </a:lnTo>
                  <a:lnTo>
                    <a:pt x="1562100" y="381000"/>
                  </a:lnTo>
                  <a:lnTo>
                    <a:pt x="5019675" y="381000"/>
                  </a:lnTo>
                  <a:lnTo>
                    <a:pt x="5019675" y="0"/>
                  </a:lnTo>
                  <a:lnTo>
                    <a:pt x="0" y="0"/>
                  </a:lnTo>
                  <a:lnTo>
                    <a:pt x="0" y="381000"/>
                  </a:lnTo>
                  <a:lnTo>
                    <a:pt x="9525" y="381000"/>
                  </a:lnTo>
                  <a:lnTo>
                    <a:pt x="9525" y="4048125"/>
                  </a:lnTo>
                  <a:lnTo>
                    <a:pt x="1562100" y="4048125"/>
                  </a:lnTo>
                  <a:lnTo>
                    <a:pt x="1562100" y="4076700"/>
                  </a:lnTo>
                  <a:lnTo>
                    <a:pt x="5019675" y="4076700"/>
                  </a:lnTo>
                  <a:lnTo>
                    <a:pt x="5019675" y="4048125"/>
                  </a:lnTo>
                  <a:lnTo>
                    <a:pt x="6972300" y="4048125"/>
                  </a:lnTo>
                  <a:lnTo>
                    <a:pt x="6972300" y="381000"/>
                  </a:lnTo>
                  <a:lnTo>
                    <a:pt x="6972300" y="0"/>
                  </a:lnTo>
                  <a:close/>
                </a:path>
              </a:pathLst>
            </a:custGeom>
            <a:solidFill>
              <a:srgbClr val="828282">
                <a:alpha val="48626"/>
              </a:srgbClr>
            </a:solidFill>
          </p:spPr>
          <p:txBody>
            <a:bodyPr wrap="square" lIns="0" tIns="0" rIns="0" bIns="0" rtlCol="0"/>
            <a:lstStyle/>
            <a:p/>
          </p:txBody>
        </p:sp>
      </p:grpSp>
      <p:sp>
        <p:nvSpPr>
          <p:cNvPr id="9" name="object 9" descr=""/>
          <p:cNvSpPr txBox="1">
            <a:spLocks noGrp="1"/>
          </p:cNvSpPr>
          <p:nvPr>
            <p:ph type="sldNum" idx="7" sz="quarter"/>
          </p:nvPr>
        </p:nvSpPr>
        <p:spPr>
          <a:prstGeom prst="rect"/>
        </p:spPr>
        <p:txBody>
          <a:bodyPr wrap="square" lIns="0" tIns="14604" rIns="0" bIns="0" rtlCol="0" vert="horz">
            <a:spAutoFit/>
          </a:bodyPr>
          <a:lstStyle/>
          <a:p>
            <a:pPr marL="30480">
              <a:lnSpc>
                <a:spcPct val="100000"/>
              </a:lnSpc>
              <a:spcBef>
                <a:spcPts val="114"/>
              </a:spcBef>
            </a:pPr>
            <a:r>
              <a:rPr dirty="0" spc="135"/>
              <a:t>42</a:t>
            </a:r>
          </a:p>
        </p:txBody>
      </p:sp>
      <p:sp>
        <p:nvSpPr>
          <p:cNvPr id="10" name="object 10"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spc="50"/>
              <a:t>Phases</a:t>
            </a:r>
            <a:r>
              <a:rPr dirty="0" sz="4000" spc="-120"/>
              <a:t> </a:t>
            </a:r>
            <a:r>
              <a:rPr dirty="0" sz="4000"/>
              <a:t>of</a:t>
            </a:r>
            <a:r>
              <a:rPr dirty="0" sz="4000" spc="-70"/>
              <a:t> </a:t>
            </a:r>
            <a:r>
              <a:rPr dirty="0" sz="4000"/>
              <a:t>Incident</a:t>
            </a:r>
            <a:r>
              <a:rPr dirty="0" sz="4000" spc="-110"/>
              <a:t> </a:t>
            </a:r>
            <a:r>
              <a:rPr dirty="0" sz="4000" spc="-20"/>
              <a:t>Data</a:t>
            </a:r>
            <a:r>
              <a:rPr dirty="0" sz="4000" spc="-114"/>
              <a:t> </a:t>
            </a:r>
            <a:r>
              <a:rPr dirty="0" sz="4000" spc="100"/>
              <a:t>Transition</a:t>
            </a:r>
            <a:endParaRPr sz="4000"/>
          </a:p>
        </p:txBody>
      </p:sp>
      <p:sp>
        <p:nvSpPr>
          <p:cNvPr id="3" name="object 3" descr=""/>
          <p:cNvSpPr/>
          <p:nvPr/>
        </p:nvSpPr>
        <p:spPr>
          <a:xfrm>
            <a:off x="1708233" y="4730834"/>
            <a:ext cx="3114886" cy="0"/>
          </a:xfrm>
          <a:custGeom>
            <a:avLst/>
            <a:gdLst/>
            <a:ahLst/>
            <a:cxnLst/>
            <a:rect l="l" t="t" r="r" b="b"/>
            <a:pathLst>
              <a:path w="2336165" h="0">
                <a:moveTo>
                  <a:pt x="0" y="0"/>
                </a:moveTo>
                <a:lnTo>
                  <a:pt x="2336038" y="0"/>
                </a:lnTo>
              </a:path>
            </a:pathLst>
          </a:custGeom>
          <a:ln w="9525">
            <a:solidFill>
              <a:srgbClr val="1F252C"/>
            </a:solidFill>
          </a:ln>
        </p:spPr>
        <p:txBody>
          <a:bodyPr wrap="square" lIns="0" tIns="0" rIns="0" bIns="0" rtlCol="0"/>
          <a:lstStyle/>
          <a:p/>
        </p:txBody>
      </p:sp>
      <p:sp>
        <p:nvSpPr>
          <p:cNvPr id="4" name="object 4" descr=""/>
          <p:cNvSpPr/>
          <p:nvPr/>
        </p:nvSpPr>
        <p:spPr>
          <a:xfrm>
            <a:off x="7423234" y="4756234"/>
            <a:ext cx="3114886" cy="0"/>
          </a:xfrm>
          <a:custGeom>
            <a:avLst/>
            <a:gdLst/>
            <a:ahLst/>
            <a:cxnLst/>
            <a:rect l="l" t="t" r="r" b="b"/>
            <a:pathLst>
              <a:path w="2336165" h="0">
                <a:moveTo>
                  <a:pt x="0" y="0"/>
                </a:moveTo>
                <a:lnTo>
                  <a:pt x="2336038" y="0"/>
                </a:lnTo>
              </a:path>
            </a:pathLst>
          </a:custGeom>
          <a:ln w="9525">
            <a:solidFill>
              <a:srgbClr val="1F252C"/>
            </a:solidFill>
          </a:ln>
        </p:spPr>
        <p:txBody>
          <a:bodyPr wrap="square" lIns="0" tIns="0" rIns="0" bIns="0" rtlCol="0"/>
          <a:lstStyle/>
          <a:p/>
        </p:txBody>
      </p:sp>
      <p:sp>
        <p:nvSpPr>
          <p:cNvPr id="5" name="object 5"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6" name="object 6" descr=""/>
          <p:cNvSpPr/>
          <p:nvPr/>
        </p:nvSpPr>
        <p:spPr>
          <a:xfrm>
            <a:off x="6102434" y="1708233"/>
            <a:ext cx="0" cy="4968238"/>
          </a:xfrm>
          <a:custGeom>
            <a:avLst/>
            <a:gdLst/>
            <a:ahLst/>
            <a:cxnLst/>
            <a:rect l="l" t="t" r="r" b="b"/>
            <a:pathLst>
              <a:path w="0" h="3726179">
                <a:moveTo>
                  <a:pt x="0" y="0"/>
                </a:moveTo>
                <a:lnTo>
                  <a:pt x="0" y="3725938"/>
                </a:lnTo>
              </a:path>
            </a:pathLst>
          </a:custGeom>
          <a:ln w="9525">
            <a:solidFill>
              <a:srgbClr val="1F252C"/>
            </a:solidFill>
          </a:ln>
        </p:spPr>
        <p:txBody>
          <a:bodyPr wrap="square" lIns="0" tIns="0" rIns="0" bIns="0" rtlCol="0"/>
          <a:lstStyle/>
          <a:p/>
        </p:txBody>
      </p:sp>
      <p:pic>
        <p:nvPicPr>
          <p:cNvPr id="7" name="object 7" descr=""/>
          <p:cNvPicPr/>
          <p:nvPr/>
        </p:nvPicPr>
        <p:blipFill>
          <a:blip r:embed="R8536c32825b845ef" cstate="print"/>
          <a:stretch>
            <a:fillRect/>
          </a:stretch>
        </p:blipFill>
        <p:spPr>
          <a:xfrm>
            <a:off x="150957" y="6266301"/>
            <a:ext cx="1056982" cy="446793"/>
          </a:xfrm>
          <a:prstGeom prst="rect">
            <a:avLst/>
          </a:prstGeom>
        </p:spPr>
      </p:pic>
      <p:sp>
        <p:nvSpPr>
          <p:cNvPr id="8" name="object 8" descr=""/>
          <p:cNvSpPr txBox="1"/>
          <p:nvPr/>
        </p:nvSpPr>
        <p:spPr>
          <a:xfrm>
            <a:off x="7633206" y="1734286"/>
            <a:ext cx="2690706" cy="1323340"/>
          </a:xfrm>
          <a:prstGeom prst="rect">
            <a:avLst/>
          </a:prstGeom>
        </p:spPr>
        <p:txBody>
          <a:bodyPr wrap="square" lIns="0" tIns="64769" rIns="0" bIns="0" rtlCol="0" vert="horz">
            <a:spAutoFit/>
          </a:bodyPr>
          <a:lstStyle/>
          <a:p>
            <a:pPr algn="ctr" marR="95250">
              <a:lnSpc>
                <a:spcPct val="100000"/>
              </a:lnSpc>
              <a:spcBef>
                <a:spcPts val="509"/>
              </a:spcBef>
            </a:pPr>
            <a:r>
              <a:rPr dirty="0" sz="2400" b="1">
                <a:solidFill>
                  <a:srgbClr val="1F252C"/>
                </a:solidFill>
                <a:latin typeface="Century Gothic"/>
                <a:cs typeface="Century Gothic"/>
              </a:rPr>
              <a:t>Phase</a:t>
            </a:r>
            <a:r>
              <a:rPr dirty="0" sz="2400" spc="-70" b="1">
                <a:solidFill>
                  <a:srgbClr val="1F252C"/>
                </a:solidFill>
                <a:latin typeface="Century Gothic"/>
                <a:cs typeface="Century Gothic"/>
              </a:rPr>
              <a:t> </a:t>
            </a:r>
            <a:r>
              <a:rPr dirty="0" sz="2400" spc="-50" b="1">
                <a:solidFill>
                  <a:srgbClr val="1F252C"/>
                </a:solidFill>
                <a:latin typeface="Century Gothic"/>
                <a:cs typeface="Century Gothic"/>
              </a:rPr>
              <a:t>2</a:t>
            </a:r>
            <a:endParaRPr sz="2400">
              <a:latin typeface="Century Gothic"/>
              <a:cs typeface="Century Gothic"/>
            </a:endParaRPr>
          </a:p>
          <a:p>
            <a:pPr algn="ctr" marR="98425">
              <a:lnSpc>
                <a:spcPct val="100000"/>
              </a:lnSpc>
              <a:spcBef>
                <a:spcPts val="245"/>
              </a:spcBef>
            </a:pPr>
            <a:r>
              <a:rPr dirty="0" sz="1266" spc="-10">
                <a:latin typeface="Arial"/>
                <a:cs typeface="Arial"/>
              </a:rPr>
              <a:t>Future</a:t>
            </a:r>
            <a:endParaRPr sz="1266">
              <a:latin typeface="Arial"/>
              <a:cs typeface="Arial"/>
            </a:endParaRPr>
          </a:p>
          <a:p>
            <a:pPr>
              <a:lnSpc>
                <a:spcPct val="100000"/>
              </a:lnSpc>
              <a:spcBef>
                <a:spcPts val="35"/>
              </a:spcBef>
            </a:pPr>
            <a:endParaRPr sz="1266">
              <a:latin typeface="Arial"/>
              <a:cs typeface="Arial"/>
            </a:endParaRPr>
          </a:p>
          <a:p>
            <a:pPr marL="12700" marR="5080" indent="187325">
              <a:lnSpc>
                <a:spcPts val="1280"/>
              </a:lnSpc>
            </a:pPr>
            <a:r>
              <a:rPr dirty="0" sz="1466" spc="-25">
                <a:solidFill>
                  <a:srgbClr val="1F252C"/>
                </a:solidFill>
                <a:latin typeface="Lucida Sans"/>
                <a:cs typeface="Lucida Sans"/>
              </a:rPr>
              <a:t>Merge</a:t>
            </a:r>
            <a:r>
              <a:rPr dirty="0" sz="1466" spc="-65">
                <a:solidFill>
                  <a:srgbClr val="1F252C"/>
                </a:solidFill>
                <a:latin typeface="Lucida Sans"/>
                <a:cs typeface="Lucida Sans"/>
              </a:rPr>
              <a:t> </a:t>
            </a:r>
            <a:r>
              <a:rPr dirty="0" sz="1466">
                <a:solidFill>
                  <a:srgbClr val="1F252C"/>
                </a:solidFill>
                <a:latin typeface="Lucida Sans"/>
                <a:cs typeface="Lucida Sans"/>
              </a:rPr>
              <a:t>Watch</a:t>
            </a:r>
            <a:r>
              <a:rPr dirty="0" sz="1466" spc="-50">
                <a:solidFill>
                  <a:srgbClr val="1F252C"/>
                </a:solidFill>
                <a:latin typeface="Lucida Sans"/>
                <a:cs typeface="Lucida Sans"/>
              </a:rPr>
              <a:t> </a:t>
            </a:r>
            <a:r>
              <a:rPr dirty="0" sz="1466" spc="-20">
                <a:solidFill>
                  <a:srgbClr val="1F252C"/>
                </a:solidFill>
                <a:latin typeface="Lucida Sans"/>
                <a:cs typeface="Lucida Sans"/>
              </a:rPr>
              <a:t>Center</a:t>
            </a:r>
            <a:r>
              <a:rPr dirty="0" sz="1466" spc="-40">
                <a:solidFill>
                  <a:srgbClr val="1F252C"/>
                </a:solidFill>
                <a:latin typeface="Lucida Sans"/>
                <a:cs typeface="Lucida Sans"/>
              </a:rPr>
              <a:t> </a:t>
            </a:r>
            <a:r>
              <a:rPr dirty="0" sz="1466" spc="-25">
                <a:solidFill>
                  <a:srgbClr val="1F252C"/>
                </a:solidFill>
                <a:latin typeface="Lucida Sans"/>
                <a:cs typeface="Lucida Sans"/>
              </a:rPr>
              <a:t>and Incident</a:t>
            </a:r>
            <a:r>
              <a:rPr dirty="0" sz="1466" spc="-40">
                <a:solidFill>
                  <a:srgbClr val="1F252C"/>
                </a:solidFill>
                <a:latin typeface="Lucida Sans"/>
                <a:cs typeface="Lucida Sans"/>
              </a:rPr>
              <a:t> </a:t>
            </a:r>
            <a:r>
              <a:rPr dirty="0" sz="1466" spc="-20">
                <a:solidFill>
                  <a:srgbClr val="1F252C"/>
                </a:solidFill>
                <a:latin typeface="Lucida Sans"/>
                <a:cs typeface="Lucida Sans"/>
              </a:rPr>
              <a:t>Data</a:t>
            </a:r>
            <a:r>
              <a:rPr dirty="0" sz="1466" spc="-45">
                <a:solidFill>
                  <a:srgbClr val="1F252C"/>
                </a:solidFill>
                <a:latin typeface="Lucida Sans"/>
                <a:cs typeface="Lucida Sans"/>
              </a:rPr>
              <a:t> </a:t>
            </a:r>
            <a:r>
              <a:rPr dirty="0" sz="1466" spc="-40">
                <a:solidFill>
                  <a:srgbClr val="1F252C"/>
                </a:solidFill>
                <a:latin typeface="Lucida Sans"/>
                <a:cs typeface="Lucida Sans"/>
              </a:rPr>
              <a:t>Collection</a:t>
            </a:r>
            <a:r>
              <a:rPr dirty="0" sz="1466" spc="-30">
                <a:solidFill>
                  <a:srgbClr val="1F252C"/>
                </a:solidFill>
                <a:latin typeface="Lucida Sans"/>
                <a:cs typeface="Lucida Sans"/>
              </a:rPr>
              <a:t> </a:t>
            </a:r>
            <a:r>
              <a:rPr dirty="0" sz="1466" spc="-20">
                <a:solidFill>
                  <a:srgbClr val="1F252C"/>
                </a:solidFill>
                <a:latin typeface="Lucida Sans"/>
                <a:cs typeface="Lucida Sans"/>
              </a:rPr>
              <a:t>Forms</a:t>
            </a:r>
            <a:endParaRPr sz="1466">
              <a:latin typeface="Lucida Sans"/>
              <a:cs typeface="Lucida Sans"/>
            </a:endParaRPr>
          </a:p>
        </p:txBody>
      </p:sp>
      <p:sp>
        <p:nvSpPr>
          <p:cNvPr id="9" name="object 9" descr=""/>
          <p:cNvSpPr/>
          <p:nvPr/>
        </p:nvSpPr>
        <p:spPr>
          <a:xfrm>
            <a:off x="2730500" y="3365498"/>
            <a:ext cx="812800" cy="1079500"/>
          </a:xfrm>
          <a:custGeom>
            <a:avLst/>
            <a:gdLst/>
            <a:ahLst/>
            <a:cxnLst/>
            <a:rect l="l" t="t" r="r" b="b"/>
            <a:pathLst>
              <a:path w="609600" h="809625">
                <a:moveTo>
                  <a:pt x="190550" y="619252"/>
                </a:moveTo>
                <a:lnTo>
                  <a:pt x="143002" y="619252"/>
                </a:lnTo>
                <a:lnTo>
                  <a:pt x="143002" y="657225"/>
                </a:lnTo>
                <a:lnTo>
                  <a:pt x="190550" y="657225"/>
                </a:lnTo>
                <a:lnTo>
                  <a:pt x="190550" y="619252"/>
                </a:lnTo>
                <a:close/>
              </a:path>
              <a:path w="609600" h="809625">
                <a:moveTo>
                  <a:pt x="190550" y="419138"/>
                </a:moveTo>
                <a:lnTo>
                  <a:pt x="143002" y="419138"/>
                </a:lnTo>
                <a:lnTo>
                  <a:pt x="143002" y="476123"/>
                </a:lnTo>
                <a:lnTo>
                  <a:pt x="190550" y="476123"/>
                </a:lnTo>
                <a:lnTo>
                  <a:pt x="190550" y="419138"/>
                </a:lnTo>
                <a:close/>
              </a:path>
              <a:path w="609600" h="809625">
                <a:moveTo>
                  <a:pt x="190550" y="238125"/>
                </a:moveTo>
                <a:lnTo>
                  <a:pt x="143002" y="238125"/>
                </a:lnTo>
                <a:lnTo>
                  <a:pt x="143002" y="276225"/>
                </a:lnTo>
                <a:lnTo>
                  <a:pt x="190550" y="276225"/>
                </a:lnTo>
                <a:lnTo>
                  <a:pt x="190550" y="238125"/>
                </a:lnTo>
                <a:close/>
              </a:path>
              <a:path w="609600" h="809625">
                <a:moveTo>
                  <a:pt x="447548" y="46736"/>
                </a:moveTo>
                <a:lnTo>
                  <a:pt x="443776" y="27470"/>
                </a:lnTo>
                <a:lnTo>
                  <a:pt x="433679" y="12915"/>
                </a:lnTo>
                <a:lnTo>
                  <a:pt x="419087" y="3721"/>
                </a:lnTo>
                <a:lnTo>
                  <a:pt x="401828" y="508"/>
                </a:lnTo>
                <a:lnTo>
                  <a:pt x="214249" y="508"/>
                </a:lnTo>
                <a:lnTo>
                  <a:pt x="209042" y="0"/>
                </a:lnTo>
                <a:lnTo>
                  <a:pt x="206629" y="0"/>
                </a:lnTo>
                <a:lnTo>
                  <a:pt x="188442" y="3644"/>
                </a:lnTo>
                <a:lnTo>
                  <a:pt x="174320" y="13614"/>
                </a:lnTo>
                <a:lnTo>
                  <a:pt x="165176" y="28460"/>
                </a:lnTo>
                <a:lnTo>
                  <a:pt x="161925" y="46736"/>
                </a:lnTo>
                <a:lnTo>
                  <a:pt x="161925" y="70993"/>
                </a:lnTo>
                <a:lnTo>
                  <a:pt x="163830" y="80340"/>
                </a:lnTo>
                <a:lnTo>
                  <a:pt x="169011" y="88011"/>
                </a:lnTo>
                <a:lnTo>
                  <a:pt x="176657" y="93218"/>
                </a:lnTo>
                <a:lnTo>
                  <a:pt x="185928" y="95123"/>
                </a:lnTo>
                <a:lnTo>
                  <a:pt x="423672" y="95123"/>
                </a:lnTo>
                <a:lnTo>
                  <a:pt x="432917" y="93218"/>
                </a:lnTo>
                <a:lnTo>
                  <a:pt x="440512" y="88011"/>
                </a:lnTo>
                <a:lnTo>
                  <a:pt x="445655" y="80340"/>
                </a:lnTo>
                <a:lnTo>
                  <a:pt x="447548" y="70993"/>
                </a:lnTo>
                <a:lnTo>
                  <a:pt x="447548" y="46736"/>
                </a:lnTo>
                <a:close/>
              </a:path>
              <a:path w="609600" h="809625">
                <a:moveTo>
                  <a:pt x="609600" y="117602"/>
                </a:moveTo>
                <a:lnTo>
                  <a:pt x="603973" y="90995"/>
                </a:lnTo>
                <a:lnTo>
                  <a:pt x="588873" y="68732"/>
                </a:lnTo>
                <a:lnTo>
                  <a:pt x="566889" y="53441"/>
                </a:lnTo>
                <a:lnTo>
                  <a:pt x="540639" y="47752"/>
                </a:lnTo>
                <a:lnTo>
                  <a:pt x="517017" y="47752"/>
                </a:lnTo>
                <a:lnTo>
                  <a:pt x="517017" y="213614"/>
                </a:lnTo>
                <a:lnTo>
                  <a:pt x="517017" y="401320"/>
                </a:lnTo>
                <a:lnTo>
                  <a:pt x="517017" y="595630"/>
                </a:lnTo>
                <a:lnTo>
                  <a:pt x="515086" y="604901"/>
                </a:lnTo>
                <a:lnTo>
                  <a:pt x="509727" y="612546"/>
                </a:lnTo>
                <a:lnTo>
                  <a:pt x="501523" y="617728"/>
                </a:lnTo>
                <a:lnTo>
                  <a:pt x="491109" y="619633"/>
                </a:lnTo>
                <a:lnTo>
                  <a:pt x="424434" y="619633"/>
                </a:lnTo>
                <a:lnTo>
                  <a:pt x="424434" y="687324"/>
                </a:lnTo>
                <a:lnTo>
                  <a:pt x="422541" y="697852"/>
                </a:lnTo>
                <a:lnTo>
                  <a:pt x="417410" y="706132"/>
                </a:lnTo>
                <a:lnTo>
                  <a:pt x="409854" y="711542"/>
                </a:lnTo>
                <a:lnTo>
                  <a:pt x="400685" y="713486"/>
                </a:lnTo>
                <a:lnTo>
                  <a:pt x="305943" y="713486"/>
                </a:lnTo>
                <a:lnTo>
                  <a:pt x="296760" y="711542"/>
                </a:lnTo>
                <a:lnTo>
                  <a:pt x="289204" y="706132"/>
                </a:lnTo>
                <a:lnTo>
                  <a:pt x="284073" y="697852"/>
                </a:lnTo>
                <a:lnTo>
                  <a:pt x="282194" y="687324"/>
                </a:lnTo>
                <a:lnTo>
                  <a:pt x="284073" y="678065"/>
                </a:lnTo>
                <a:lnTo>
                  <a:pt x="289204" y="670420"/>
                </a:lnTo>
                <a:lnTo>
                  <a:pt x="296760" y="665238"/>
                </a:lnTo>
                <a:lnTo>
                  <a:pt x="305943" y="663321"/>
                </a:lnTo>
                <a:lnTo>
                  <a:pt x="400685" y="663321"/>
                </a:lnTo>
                <a:lnTo>
                  <a:pt x="409854" y="665238"/>
                </a:lnTo>
                <a:lnTo>
                  <a:pt x="417410" y="670420"/>
                </a:lnTo>
                <a:lnTo>
                  <a:pt x="422541" y="678065"/>
                </a:lnTo>
                <a:lnTo>
                  <a:pt x="424434" y="687324"/>
                </a:lnTo>
                <a:lnTo>
                  <a:pt x="424434" y="619633"/>
                </a:lnTo>
                <a:lnTo>
                  <a:pt x="305943" y="619633"/>
                </a:lnTo>
                <a:lnTo>
                  <a:pt x="296760" y="617728"/>
                </a:lnTo>
                <a:lnTo>
                  <a:pt x="289204" y="612546"/>
                </a:lnTo>
                <a:lnTo>
                  <a:pt x="284073" y="604901"/>
                </a:lnTo>
                <a:lnTo>
                  <a:pt x="282194" y="595630"/>
                </a:lnTo>
                <a:lnTo>
                  <a:pt x="284073" y="586371"/>
                </a:lnTo>
                <a:lnTo>
                  <a:pt x="289204" y="578726"/>
                </a:lnTo>
                <a:lnTo>
                  <a:pt x="296760" y="573544"/>
                </a:lnTo>
                <a:lnTo>
                  <a:pt x="305943" y="571627"/>
                </a:lnTo>
                <a:lnTo>
                  <a:pt x="491109" y="571627"/>
                </a:lnTo>
                <a:lnTo>
                  <a:pt x="501523" y="573544"/>
                </a:lnTo>
                <a:lnTo>
                  <a:pt x="509727" y="578726"/>
                </a:lnTo>
                <a:lnTo>
                  <a:pt x="515086" y="586371"/>
                </a:lnTo>
                <a:lnTo>
                  <a:pt x="517017" y="595630"/>
                </a:lnTo>
                <a:lnTo>
                  <a:pt x="517017" y="401320"/>
                </a:lnTo>
                <a:lnTo>
                  <a:pt x="515086" y="411861"/>
                </a:lnTo>
                <a:lnTo>
                  <a:pt x="509727" y="420179"/>
                </a:lnTo>
                <a:lnTo>
                  <a:pt x="501523" y="425653"/>
                </a:lnTo>
                <a:lnTo>
                  <a:pt x="491109" y="427609"/>
                </a:lnTo>
                <a:lnTo>
                  <a:pt x="424434" y="427609"/>
                </a:lnTo>
                <a:lnTo>
                  <a:pt x="424434" y="497459"/>
                </a:lnTo>
                <a:lnTo>
                  <a:pt x="422541" y="506717"/>
                </a:lnTo>
                <a:lnTo>
                  <a:pt x="417410" y="514311"/>
                </a:lnTo>
                <a:lnTo>
                  <a:pt x="409854" y="519455"/>
                </a:lnTo>
                <a:lnTo>
                  <a:pt x="400685" y="521335"/>
                </a:lnTo>
                <a:lnTo>
                  <a:pt x="305943" y="521335"/>
                </a:lnTo>
                <a:lnTo>
                  <a:pt x="296760" y="519455"/>
                </a:lnTo>
                <a:lnTo>
                  <a:pt x="289204" y="514311"/>
                </a:lnTo>
                <a:lnTo>
                  <a:pt x="284073" y="506717"/>
                </a:lnTo>
                <a:lnTo>
                  <a:pt x="282194" y="497459"/>
                </a:lnTo>
                <a:lnTo>
                  <a:pt x="284073" y="488124"/>
                </a:lnTo>
                <a:lnTo>
                  <a:pt x="289204" y="480441"/>
                </a:lnTo>
                <a:lnTo>
                  <a:pt x="296760" y="475246"/>
                </a:lnTo>
                <a:lnTo>
                  <a:pt x="305943" y="473329"/>
                </a:lnTo>
                <a:lnTo>
                  <a:pt x="400685" y="473329"/>
                </a:lnTo>
                <a:lnTo>
                  <a:pt x="409854" y="475246"/>
                </a:lnTo>
                <a:lnTo>
                  <a:pt x="417410" y="480441"/>
                </a:lnTo>
                <a:lnTo>
                  <a:pt x="422541" y="488124"/>
                </a:lnTo>
                <a:lnTo>
                  <a:pt x="424434" y="497459"/>
                </a:lnTo>
                <a:lnTo>
                  <a:pt x="424434" y="427609"/>
                </a:lnTo>
                <a:lnTo>
                  <a:pt x="305943" y="427609"/>
                </a:lnTo>
                <a:lnTo>
                  <a:pt x="296760" y="425653"/>
                </a:lnTo>
                <a:lnTo>
                  <a:pt x="289204" y="420179"/>
                </a:lnTo>
                <a:lnTo>
                  <a:pt x="284073" y="411861"/>
                </a:lnTo>
                <a:lnTo>
                  <a:pt x="282194" y="401320"/>
                </a:lnTo>
                <a:lnTo>
                  <a:pt x="284073" y="392061"/>
                </a:lnTo>
                <a:lnTo>
                  <a:pt x="289204" y="384416"/>
                </a:lnTo>
                <a:lnTo>
                  <a:pt x="296760" y="379234"/>
                </a:lnTo>
                <a:lnTo>
                  <a:pt x="305943" y="377317"/>
                </a:lnTo>
                <a:lnTo>
                  <a:pt x="491109" y="377317"/>
                </a:lnTo>
                <a:lnTo>
                  <a:pt x="501523" y="379234"/>
                </a:lnTo>
                <a:lnTo>
                  <a:pt x="509727" y="384416"/>
                </a:lnTo>
                <a:lnTo>
                  <a:pt x="515086" y="392061"/>
                </a:lnTo>
                <a:lnTo>
                  <a:pt x="517017" y="401320"/>
                </a:lnTo>
                <a:lnTo>
                  <a:pt x="517017" y="213614"/>
                </a:lnTo>
                <a:lnTo>
                  <a:pt x="515086" y="222885"/>
                </a:lnTo>
                <a:lnTo>
                  <a:pt x="509727" y="230530"/>
                </a:lnTo>
                <a:lnTo>
                  <a:pt x="501523" y="235712"/>
                </a:lnTo>
                <a:lnTo>
                  <a:pt x="491109" y="237617"/>
                </a:lnTo>
                <a:lnTo>
                  <a:pt x="424434" y="237617"/>
                </a:lnTo>
                <a:lnTo>
                  <a:pt x="424434" y="307467"/>
                </a:lnTo>
                <a:lnTo>
                  <a:pt x="422541" y="316738"/>
                </a:lnTo>
                <a:lnTo>
                  <a:pt x="417410" y="324383"/>
                </a:lnTo>
                <a:lnTo>
                  <a:pt x="409854" y="329565"/>
                </a:lnTo>
                <a:lnTo>
                  <a:pt x="400685" y="331470"/>
                </a:lnTo>
                <a:lnTo>
                  <a:pt x="305943" y="331470"/>
                </a:lnTo>
                <a:lnTo>
                  <a:pt x="296760" y="329565"/>
                </a:lnTo>
                <a:lnTo>
                  <a:pt x="289204" y="324383"/>
                </a:lnTo>
                <a:lnTo>
                  <a:pt x="284073" y="316738"/>
                </a:lnTo>
                <a:lnTo>
                  <a:pt x="282194" y="307467"/>
                </a:lnTo>
                <a:lnTo>
                  <a:pt x="284073" y="296900"/>
                </a:lnTo>
                <a:lnTo>
                  <a:pt x="289204" y="288632"/>
                </a:lnTo>
                <a:lnTo>
                  <a:pt x="296760" y="283235"/>
                </a:lnTo>
                <a:lnTo>
                  <a:pt x="305943" y="281305"/>
                </a:lnTo>
                <a:lnTo>
                  <a:pt x="400685" y="281305"/>
                </a:lnTo>
                <a:lnTo>
                  <a:pt x="409854" y="283235"/>
                </a:lnTo>
                <a:lnTo>
                  <a:pt x="417410" y="288632"/>
                </a:lnTo>
                <a:lnTo>
                  <a:pt x="422541" y="296900"/>
                </a:lnTo>
                <a:lnTo>
                  <a:pt x="424434" y="307467"/>
                </a:lnTo>
                <a:lnTo>
                  <a:pt x="424434" y="237617"/>
                </a:lnTo>
                <a:lnTo>
                  <a:pt x="305943" y="237617"/>
                </a:lnTo>
                <a:lnTo>
                  <a:pt x="296760" y="235712"/>
                </a:lnTo>
                <a:lnTo>
                  <a:pt x="289204" y="230530"/>
                </a:lnTo>
                <a:lnTo>
                  <a:pt x="284073" y="222885"/>
                </a:lnTo>
                <a:lnTo>
                  <a:pt x="282194" y="213614"/>
                </a:lnTo>
                <a:lnTo>
                  <a:pt x="284073" y="204355"/>
                </a:lnTo>
                <a:lnTo>
                  <a:pt x="289204" y="196710"/>
                </a:lnTo>
                <a:lnTo>
                  <a:pt x="296760" y="191528"/>
                </a:lnTo>
                <a:lnTo>
                  <a:pt x="305943" y="189611"/>
                </a:lnTo>
                <a:lnTo>
                  <a:pt x="491109" y="189611"/>
                </a:lnTo>
                <a:lnTo>
                  <a:pt x="501523" y="191528"/>
                </a:lnTo>
                <a:lnTo>
                  <a:pt x="509727" y="196710"/>
                </a:lnTo>
                <a:lnTo>
                  <a:pt x="515086" y="204355"/>
                </a:lnTo>
                <a:lnTo>
                  <a:pt x="517017" y="213614"/>
                </a:lnTo>
                <a:lnTo>
                  <a:pt x="517017" y="47752"/>
                </a:lnTo>
                <a:lnTo>
                  <a:pt x="491109" y="47752"/>
                </a:lnTo>
                <a:lnTo>
                  <a:pt x="491109" y="71628"/>
                </a:lnTo>
                <a:lnTo>
                  <a:pt x="485482" y="99517"/>
                </a:lnTo>
                <a:lnTo>
                  <a:pt x="470382" y="122466"/>
                </a:lnTo>
                <a:lnTo>
                  <a:pt x="448398" y="138036"/>
                </a:lnTo>
                <a:lnTo>
                  <a:pt x="422148" y="143764"/>
                </a:lnTo>
                <a:lnTo>
                  <a:pt x="239141" y="143764"/>
                </a:lnTo>
                <a:lnTo>
                  <a:pt x="239141" y="211455"/>
                </a:lnTo>
                <a:lnTo>
                  <a:pt x="239141" y="687324"/>
                </a:lnTo>
                <a:lnTo>
                  <a:pt x="237248" y="697852"/>
                </a:lnTo>
                <a:lnTo>
                  <a:pt x="232117" y="706132"/>
                </a:lnTo>
                <a:lnTo>
                  <a:pt x="224561" y="711542"/>
                </a:lnTo>
                <a:lnTo>
                  <a:pt x="215392" y="713486"/>
                </a:lnTo>
                <a:lnTo>
                  <a:pt x="120650" y="713486"/>
                </a:lnTo>
                <a:lnTo>
                  <a:pt x="111467" y="711542"/>
                </a:lnTo>
                <a:lnTo>
                  <a:pt x="103911" y="706132"/>
                </a:lnTo>
                <a:lnTo>
                  <a:pt x="98780" y="697852"/>
                </a:lnTo>
                <a:lnTo>
                  <a:pt x="96901" y="687324"/>
                </a:lnTo>
                <a:lnTo>
                  <a:pt x="96901" y="593471"/>
                </a:lnTo>
                <a:lnTo>
                  <a:pt x="98780" y="583298"/>
                </a:lnTo>
                <a:lnTo>
                  <a:pt x="103911" y="575754"/>
                </a:lnTo>
                <a:lnTo>
                  <a:pt x="111467" y="571080"/>
                </a:lnTo>
                <a:lnTo>
                  <a:pt x="120650" y="569468"/>
                </a:lnTo>
                <a:lnTo>
                  <a:pt x="215392" y="569468"/>
                </a:lnTo>
                <a:lnTo>
                  <a:pt x="224561" y="571080"/>
                </a:lnTo>
                <a:lnTo>
                  <a:pt x="232117" y="575754"/>
                </a:lnTo>
                <a:lnTo>
                  <a:pt x="237248" y="583298"/>
                </a:lnTo>
                <a:lnTo>
                  <a:pt x="239141" y="593471"/>
                </a:lnTo>
                <a:lnTo>
                  <a:pt x="239141" y="497459"/>
                </a:lnTo>
                <a:lnTo>
                  <a:pt x="237248" y="506717"/>
                </a:lnTo>
                <a:lnTo>
                  <a:pt x="232117" y="514311"/>
                </a:lnTo>
                <a:lnTo>
                  <a:pt x="224561" y="519455"/>
                </a:lnTo>
                <a:lnTo>
                  <a:pt x="215392" y="521335"/>
                </a:lnTo>
                <a:lnTo>
                  <a:pt x="120650" y="521335"/>
                </a:lnTo>
                <a:lnTo>
                  <a:pt x="111467" y="519455"/>
                </a:lnTo>
                <a:lnTo>
                  <a:pt x="103911" y="514311"/>
                </a:lnTo>
                <a:lnTo>
                  <a:pt x="98780" y="506717"/>
                </a:lnTo>
                <a:lnTo>
                  <a:pt x="96901" y="497459"/>
                </a:lnTo>
                <a:lnTo>
                  <a:pt x="96901" y="401320"/>
                </a:lnTo>
                <a:lnTo>
                  <a:pt x="98780" y="392061"/>
                </a:lnTo>
                <a:lnTo>
                  <a:pt x="103911" y="384416"/>
                </a:lnTo>
                <a:lnTo>
                  <a:pt x="111467" y="379234"/>
                </a:lnTo>
                <a:lnTo>
                  <a:pt x="120650" y="377317"/>
                </a:lnTo>
                <a:lnTo>
                  <a:pt x="215392" y="377317"/>
                </a:lnTo>
                <a:lnTo>
                  <a:pt x="224561" y="379234"/>
                </a:lnTo>
                <a:lnTo>
                  <a:pt x="232117" y="384416"/>
                </a:lnTo>
                <a:lnTo>
                  <a:pt x="237248" y="392061"/>
                </a:lnTo>
                <a:lnTo>
                  <a:pt x="239141" y="401320"/>
                </a:lnTo>
                <a:lnTo>
                  <a:pt x="239141" y="307467"/>
                </a:lnTo>
                <a:lnTo>
                  <a:pt x="237248" y="316738"/>
                </a:lnTo>
                <a:lnTo>
                  <a:pt x="232117" y="324383"/>
                </a:lnTo>
                <a:lnTo>
                  <a:pt x="224561" y="329565"/>
                </a:lnTo>
                <a:lnTo>
                  <a:pt x="215392" y="331470"/>
                </a:lnTo>
                <a:lnTo>
                  <a:pt x="120650" y="331470"/>
                </a:lnTo>
                <a:lnTo>
                  <a:pt x="111467" y="329565"/>
                </a:lnTo>
                <a:lnTo>
                  <a:pt x="103911" y="324383"/>
                </a:lnTo>
                <a:lnTo>
                  <a:pt x="98780" y="316738"/>
                </a:lnTo>
                <a:lnTo>
                  <a:pt x="96901" y="307467"/>
                </a:lnTo>
                <a:lnTo>
                  <a:pt x="96901" y="211455"/>
                </a:lnTo>
                <a:lnTo>
                  <a:pt x="98780" y="202171"/>
                </a:lnTo>
                <a:lnTo>
                  <a:pt x="103911" y="194487"/>
                </a:lnTo>
                <a:lnTo>
                  <a:pt x="111467" y="189268"/>
                </a:lnTo>
                <a:lnTo>
                  <a:pt x="120650" y="187325"/>
                </a:lnTo>
                <a:lnTo>
                  <a:pt x="215392" y="187325"/>
                </a:lnTo>
                <a:lnTo>
                  <a:pt x="224561" y="189268"/>
                </a:lnTo>
                <a:lnTo>
                  <a:pt x="232117" y="194487"/>
                </a:lnTo>
                <a:lnTo>
                  <a:pt x="237248" y="202171"/>
                </a:lnTo>
                <a:lnTo>
                  <a:pt x="239141" y="211455"/>
                </a:lnTo>
                <a:lnTo>
                  <a:pt x="239141" y="143764"/>
                </a:lnTo>
                <a:lnTo>
                  <a:pt x="187452" y="143764"/>
                </a:lnTo>
                <a:lnTo>
                  <a:pt x="161239" y="138036"/>
                </a:lnTo>
                <a:lnTo>
                  <a:pt x="139255" y="122466"/>
                </a:lnTo>
                <a:lnTo>
                  <a:pt x="124117" y="99517"/>
                </a:lnTo>
                <a:lnTo>
                  <a:pt x="118491" y="71628"/>
                </a:lnTo>
                <a:lnTo>
                  <a:pt x="118491" y="47752"/>
                </a:lnTo>
                <a:lnTo>
                  <a:pt x="71120" y="47752"/>
                </a:lnTo>
                <a:lnTo>
                  <a:pt x="44513" y="53441"/>
                </a:lnTo>
                <a:lnTo>
                  <a:pt x="21793" y="68732"/>
                </a:lnTo>
                <a:lnTo>
                  <a:pt x="5943" y="90995"/>
                </a:lnTo>
                <a:lnTo>
                  <a:pt x="0" y="117602"/>
                </a:lnTo>
                <a:lnTo>
                  <a:pt x="0" y="737489"/>
                </a:lnTo>
                <a:lnTo>
                  <a:pt x="6858" y="765352"/>
                </a:lnTo>
                <a:lnTo>
                  <a:pt x="22606" y="788263"/>
                </a:lnTo>
                <a:lnTo>
                  <a:pt x="44818" y="803783"/>
                </a:lnTo>
                <a:lnTo>
                  <a:pt x="71120" y="809498"/>
                </a:lnTo>
                <a:lnTo>
                  <a:pt x="540639" y="809498"/>
                </a:lnTo>
                <a:lnTo>
                  <a:pt x="566889" y="803783"/>
                </a:lnTo>
                <a:lnTo>
                  <a:pt x="588873" y="788263"/>
                </a:lnTo>
                <a:lnTo>
                  <a:pt x="603973" y="765352"/>
                </a:lnTo>
                <a:lnTo>
                  <a:pt x="609600" y="737489"/>
                </a:lnTo>
                <a:lnTo>
                  <a:pt x="609600" y="713486"/>
                </a:lnTo>
                <a:lnTo>
                  <a:pt x="609600" y="663321"/>
                </a:lnTo>
                <a:lnTo>
                  <a:pt x="609600" y="143764"/>
                </a:lnTo>
                <a:lnTo>
                  <a:pt x="609600" y="117602"/>
                </a:lnTo>
                <a:close/>
              </a:path>
            </a:pathLst>
          </a:custGeom>
          <a:solidFill>
            <a:srgbClr val="006755"/>
          </a:solidFill>
        </p:spPr>
        <p:txBody>
          <a:bodyPr wrap="square" lIns="0" tIns="0" rIns="0" bIns="0" rtlCol="0"/>
          <a:lstStyle/>
          <a:p/>
        </p:txBody>
      </p:sp>
      <p:grpSp>
        <p:nvGrpSpPr>
          <p:cNvPr id="10" name="object 10" descr=""/>
          <p:cNvGrpSpPr/>
          <p:nvPr/>
        </p:nvGrpSpPr>
        <p:grpSpPr>
          <a:xfrm>
            <a:off x="3619668" y="3492668"/>
            <a:ext cx="177800" cy="635000"/>
            <a:chOff x="3619668" y="3492668"/>
            <a:chExt cx="177800" cy="635000"/>
          </a:xfrm>
        </p:grpSpPr>
        <p:sp>
          <p:nvSpPr>
            <p:cNvPr id="11" name="object 11" descr=""/>
            <p:cNvSpPr/>
            <p:nvPr/>
          </p:nvSpPr>
          <p:spPr>
            <a:xfrm>
              <a:off x="3619668" y="3733901"/>
              <a:ext cx="177800" cy="393700"/>
            </a:xfrm>
            <a:custGeom>
              <a:avLst/>
              <a:gdLst/>
              <a:ahLst/>
              <a:cxnLst/>
              <a:rect l="l" t="t" r="r" b="b"/>
              <a:pathLst>
                <a:path w="133350" h="295275">
                  <a:moveTo>
                    <a:pt x="133286" y="0"/>
                  </a:moveTo>
                  <a:lnTo>
                    <a:pt x="0" y="0"/>
                  </a:lnTo>
                  <a:lnTo>
                    <a:pt x="0" y="295198"/>
                  </a:lnTo>
                  <a:lnTo>
                    <a:pt x="133286" y="295198"/>
                  </a:lnTo>
                  <a:lnTo>
                    <a:pt x="133286" y="0"/>
                  </a:lnTo>
                  <a:close/>
                </a:path>
              </a:pathLst>
            </a:custGeom>
            <a:solidFill>
              <a:srgbClr val="006755"/>
            </a:solidFill>
          </p:spPr>
          <p:txBody>
            <a:bodyPr wrap="square" lIns="0" tIns="0" rIns="0" bIns="0" rtlCol="0"/>
            <a:lstStyle/>
            <a:p/>
          </p:txBody>
        </p:sp>
        <p:pic>
          <p:nvPicPr>
            <p:cNvPr id="12" name="object 12" descr=""/>
            <p:cNvPicPr/>
            <p:nvPr/>
          </p:nvPicPr>
          <p:blipFill>
            <a:blip r:embed="Re7cf6689e9234d94" cstate="print"/>
            <a:stretch>
              <a:fillRect/>
            </a:stretch>
          </p:blipFill>
          <p:spPr>
            <a:xfrm>
              <a:off x="3619668" y="3492668"/>
              <a:ext cx="177630" cy="190161"/>
            </a:xfrm>
            <a:prstGeom prst="rect">
              <a:avLst/>
            </a:prstGeom>
          </p:spPr>
        </p:pic>
      </p:grpSp>
      <p:pic>
        <p:nvPicPr>
          <p:cNvPr id="13" name="object 13" descr=""/>
          <p:cNvPicPr/>
          <p:nvPr/>
        </p:nvPicPr>
        <p:blipFill>
          <a:blip r:embed="Rc18932b999e64d86" cstate="print"/>
          <a:stretch>
            <a:fillRect/>
          </a:stretch>
        </p:blipFill>
        <p:spPr>
          <a:xfrm>
            <a:off x="3619668" y="4191168"/>
            <a:ext cx="177630" cy="177461"/>
          </a:xfrm>
          <a:prstGeom prst="rect">
            <a:avLst/>
          </a:prstGeom>
        </p:spPr>
      </p:pic>
      <p:sp>
        <p:nvSpPr>
          <p:cNvPr id="14" name="object 14" descr=""/>
          <p:cNvSpPr/>
          <p:nvPr/>
        </p:nvSpPr>
        <p:spPr>
          <a:xfrm>
            <a:off x="8394700" y="3365498"/>
            <a:ext cx="1092200" cy="1104900"/>
          </a:xfrm>
          <a:custGeom>
            <a:avLst/>
            <a:gdLst/>
            <a:ahLst/>
            <a:cxnLst/>
            <a:rect l="l" t="t" r="r" b="b"/>
            <a:pathLst>
              <a:path w="819150" h="828675">
                <a:moveTo>
                  <a:pt x="819023" y="551307"/>
                </a:moveTo>
                <a:lnTo>
                  <a:pt x="812673" y="542671"/>
                </a:lnTo>
                <a:lnTo>
                  <a:pt x="808355" y="538226"/>
                </a:lnTo>
                <a:lnTo>
                  <a:pt x="769493" y="514477"/>
                </a:lnTo>
                <a:lnTo>
                  <a:pt x="422529" y="731139"/>
                </a:lnTo>
                <a:lnTo>
                  <a:pt x="420370" y="733298"/>
                </a:lnTo>
                <a:lnTo>
                  <a:pt x="400939" y="733298"/>
                </a:lnTo>
                <a:lnTo>
                  <a:pt x="396621" y="731139"/>
                </a:lnTo>
                <a:lnTo>
                  <a:pt x="47371" y="514477"/>
                </a:lnTo>
                <a:lnTo>
                  <a:pt x="10795" y="538226"/>
                </a:lnTo>
                <a:lnTo>
                  <a:pt x="2159" y="542671"/>
                </a:lnTo>
                <a:lnTo>
                  <a:pt x="0" y="549021"/>
                </a:lnTo>
                <a:lnTo>
                  <a:pt x="0" y="568579"/>
                </a:lnTo>
                <a:lnTo>
                  <a:pt x="4318" y="575056"/>
                </a:lnTo>
                <a:lnTo>
                  <a:pt x="10795" y="581660"/>
                </a:lnTo>
                <a:lnTo>
                  <a:pt x="396621" y="824230"/>
                </a:lnTo>
                <a:lnTo>
                  <a:pt x="398780" y="828548"/>
                </a:lnTo>
                <a:lnTo>
                  <a:pt x="418211" y="828548"/>
                </a:lnTo>
                <a:lnTo>
                  <a:pt x="422529" y="824230"/>
                </a:lnTo>
                <a:lnTo>
                  <a:pt x="808355" y="581660"/>
                </a:lnTo>
                <a:lnTo>
                  <a:pt x="816991" y="575056"/>
                </a:lnTo>
                <a:lnTo>
                  <a:pt x="819023" y="570738"/>
                </a:lnTo>
                <a:lnTo>
                  <a:pt x="819023" y="551307"/>
                </a:lnTo>
                <a:close/>
              </a:path>
              <a:path w="819150" h="828675">
                <a:moveTo>
                  <a:pt x="819023" y="407543"/>
                </a:moveTo>
                <a:lnTo>
                  <a:pt x="808355" y="396875"/>
                </a:lnTo>
                <a:lnTo>
                  <a:pt x="769493" y="371475"/>
                </a:lnTo>
                <a:lnTo>
                  <a:pt x="422529" y="587375"/>
                </a:lnTo>
                <a:lnTo>
                  <a:pt x="420370" y="589534"/>
                </a:lnTo>
                <a:lnTo>
                  <a:pt x="400939" y="589534"/>
                </a:lnTo>
                <a:lnTo>
                  <a:pt x="396621" y="587375"/>
                </a:lnTo>
                <a:lnTo>
                  <a:pt x="47371" y="371475"/>
                </a:lnTo>
                <a:lnTo>
                  <a:pt x="10795" y="396875"/>
                </a:lnTo>
                <a:lnTo>
                  <a:pt x="2159" y="401066"/>
                </a:lnTo>
                <a:lnTo>
                  <a:pt x="0" y="407543"/>
                </a:lnTo>
                <a:lnTo>
                  <a:pt x="0" y="428625"/>
                </a:lnTo>
                <a:lnTo>
                  <a:pt x="10795" y="439166"/>
                </a:lnTo>
                <a:lnTo>
                  <a:pt x="396621" y="674116"/>
                </a:lnTo>
                <a:lnTo>
                  <a:pt x="398780" y="676275"/>
                </a:lnTo>
                <a:lnTo>
                  <a:pt x="418211" y="676275"/>
                </a:lnTo>
                <a:lnTo>
                  <a:pt x="422529" y="674116"/>
                </a:lnTo>
                <a:lnTo>
                  <a:pt x="808355" y="439166"/>
                </a:lnTo>
                <a:lnTo>
                  <a:pt x="816991" y="432816"/>
                </a:lnTo>
                <a:lnTo>
                  <a:pt x="819023" y="428625"/>
                </a:lnTo>
                <a:lnTo>
                  <a:pt x="819023" y="407543"/>
                </a:lnTo>
                <a:close/>
              </a:path>
              <a:path w="819150" h="828675">
                <a:moveTo>
                  <a:pt x="819023" y="260731"/>
                </a:moveTo>
                <a:lnTo>
                  <a:pt x="421386" y="3175"/>
                </a:lnTo>
                <a:lnTo>
                  <a:pt x="412242" y="0"/>
                </a:lnTo>
                <a:lnTo>
                  <a:pt x="407924" y="0"/>
                </a:lnTo>
                <a:lnTo>
                  <a:pt x="403606" y="0"/>
                </a:lnTo>
                <a:lnTo>
                  <a:pt x="399796" y="1143"/>
                </a:lnTo>
                <a:lnTo>
                  <a:pt x="397764" y="3175"/>
                </a:lnTo>
                <a:lnTo>
                  <a:pt x="10795" y="247650"/>
                </a:lnTo>
                <a:lnTo>
                  <a:pt x="2159" y="252095"/>
                </a:lnTo>
                <a:lnTo>
                  <a:pt x="127" y="258572"/>
                </a:lnTo>
                <a:lnTo>
                  <a:pt x="127" y="275844"/>
                </a:lnTo>
                <a:lnTo>
                  <a:pt x="4445" y="284480"/>
                </a:lnTo>
                <a:lnTo>
                  <a:pt x="10795" y="290957"/>
                </a:lnTo>
                <a:lnTo>
                  <a:pt x="393446" y="531241"/>
                </a:lnTo>
                <a:lnTo>
                  <a:pt x="397764" y="533273"/>
                </a:lnTo>
                <a:lnTo>
                  <a:pt x="415036" y="533273"/>
                </a:lnTo>
                <a:lnTo>
                  <a:pt x="421386" y="531241"/>
                </a:lnTo>
                <a:lnTo>
                  <a:pt x="808355" y="290957"/>
                </a:lnTo>
                <a:lnTo>
                  <a:pt x="819023" y="280162"/>
                </a:lnTo>
                <a:lnTo>
                  <a:pt x="819023" y="260731"/>
                </a:lnTo>
                <a:close/>
              </a:path>
            </a:pathLst>
          </a:custGeom>
          <a:solidFill>
            <a:srgbClr val="006755"/>
          </a:solidFill>
        </p:spPr>
        <p:txBody>
          <a:bodyPr wrap="square" lIns="0" tIns="0" rIns="0" bIns="0" rtlCol="0"/>
          <a:lstStyle/>
          <a:p/>
        </p:txBody>
      </p:sp>
      <p:sp>
        <p:nvSpPr>
          <p:cNvPr id="15" name="object 15" descr=""/>
          <p:cNvSpPr txBox="1"/>
          <p:nvPr/>
        </p:nvSpPr>
        <p:spPr>
          <a:xfrm>
            <a:off x="2626868" y="1824285"/>
            <a:ext cx="1104053" cy="651086"/>
          </a:xfrm>
          <a:prstGeom prst="rect">
            <a:avLst/>
          </a:prstGeom>
        </p:spPr>
        <p:txBody>
          <a:bodyPr wrap="square" lIns="0" tIns="38100" rIns="0" bIns="0" rtlCol="0" vert="horz">
            <a:spAutoFit/>
          </a:bodyPr>
          <a:lstStyle/>
          <a:p>
            <a:pPr algn="ctr">
              <a:lnSpc>
                <a:spcPct val="100000"/>
              </a:lnSpc>
              <a:spcBef>
                <a:spcPts val="300"/>
              </a:spcBef>
            </a:pPr>
            <a:r>
              <a:rPr dirty="0" sz="2400" b="1">
                <a:solidFill>
                  <a:srgbClr val="1F252C"/>
                </a:solidFill>
                <a:latin typeface="Century Gothic"/>
                <a:cs typeface="Century Gothic"/>
              </a:rPr>
              <a:t>Phase</a:t>
            </a:r>
            <a:r>
              <a:rPr dirty="0" sz="2400" spc="-55" b="1">
                <a:solidFill>
                  <a:srgbClr val="1F252C"/>
                </a:solidFill>
                <a:latin typeface="Century Gothic"/>
                <a:cs typeface="Century Gothic"/>
              </a:rPr>
              <a:t> </a:t>
            </a:r>
            <a:r>
              <a:rPr dirty="0" sz="2400" spc="-445" b="1">
                <a:solidFill>
                  <a:srgbClr val="1F252C"/>
                </a:solidFill>
                <a:latin typeface="Century Gothic"/>
                <a:cs typeface="Century Gothic"/>
              </a:rPr>
              <a:t>1</a:t>
            </a:r>
            <a:endParaRPr sz="2400">
              <a:latin typeface="Century Gothic"/>
              <a:cs typeface="Century Gothic"/>
            </a:endParaRPr>
          </a:p>
          <a:p>
            <a:pPr algn="ctr">
              <a:lnSpc>
                <a:spcPct val="100000"/>
              </a:lnSpc>
              <a:spcBef>
                <a:spcPts val="135"/>
              </a:spcBef>
            </a:pPr>
            <a:r>
              <a:rPr dirty="0" sz="1266" spc="-25">
                <a:solidFill>
                  <a:srgbClr val="1F252C"/>
                </a:solidFill>
                <a:latin typeface="Arial"/>
                <a:cs typeface="Arial"/>
              </a:rPr>
              <a:t>Now</a:t>
            </a:r>
            <a:endParaRPr sz="1266">
              <a:latin typeface="Arial"/>
              <a:cs typeface="Arial"/>
            </a:endParaRPr>
          </a:p>
        </p:txBody>
      </p:sp>
      <p:sp>
        <p:nvSpPr>
          <p:cNvPr id="17" name="object 17" descr=""/>
          <p:cNvSpPr txBox="1"/>
          <p:nvPr/>
        </p:nvSpPr>
        <p:spPr>
          <a:xfrm>
            <a:off x="1632373" y="4787174"/>
            <a:ext cx="118533" cy="723900"/>
          </a:xfrm>
          <a:prstGeom prst="rect">
            <a:avLst/>
          </a:prstGeom>
        </p:spPr>
        <p:txBody>
          <a:bodyPr wrap="square" lIns="0" tIns="0" rIns="0" bIns="0" rtlCol="0" vert="horz">
            <a:spAutoFit/>
          </a:bodyPr>
          <a:lstStyle/>
          <a:p>
            <a:pPr marL="12700">
              <a:lnSpc>
                <a:spcPts val="1670"/>
              </a:lnSpc>
            </a:pPr>
            <a:r>
              <a:rPr dirty="0" sz="1866" spc="-50">
                <a:solidFill>
                  <a:srgbClr val="1F252C"/>
                </a:solidFill>
                <a:latin typeface="Arial"/>
                <a:cs typeface="Arial"/>
              </a:rPr>
              <a:t>•</a:t>
            </a:r>
            <a:endParaRPr sz="1866">
              <a:latin typeface="Arial"/>
              <a:cs typeface="Arial"/>
            </a:endParaRPr>
          </a:p>
          <a:p>
            <a:pPr marL="12700">
              <a:lnSpc>
                <a:spcPct val="100000"/>
              </a:lnSpc>
              <a:spcBef>
                <a:spcPts val="795"/>
              </a:spcBef>
            </a:pPr>
            <a:r>
              <a:rPr dirty="0" sz="1866" spc="-50">
                <a:solidFill>
                  <a:srgbClr val="1F252C"/>
                </a:solidFill>
                <a:latin typeface="Arial"/>
                <a:cs typeface="Arial"/>
              </a:rPr>
              <a:t>•</a:t>
            </a:r>
            <a:endParaRPr sz="1866">
              <a:latin typeface="Arial"/>
              <a:cs typeface="Arial"/>
            </a:endParaRPr>
          </a:p>
        </p:txBody>
      </p:sp>
      <p:sp>
        <p:nvSpPr>
          <p:cNvPr id="18" name="object 18" descr=""/>
          <p:cNvSpPr txBox="1"/>
          <p:nvPr/>
        </p:nvSpPr>
        <p:spPr>
          <a:xfrm>
            <a:off x="7526020" y="4797334"/>
            <a:ext cx="2655993" cy="1187025"/>
          </a:xfrm>
          <a:prstGeom prst="rect">
            <a:avLst/>
          </a:prstGeom>
        </p:spPr>
        <p:txBody>
          <a:bodyPr wrap="square" lIns="0" tIns="36830" rIns="0" bIns="0" rtlCol="0" vert="horz">
            <a:spAutoFit/>
          </a:bodyPr>
          <a:lstStyle/>
          <a:p>
            <a:pPr marL="12700">
              <a:lnSpc>
                <a:spcPct val="100000"/>
              </a:lnSpc>
              <a:spcBef>
                <a:spcPts val="290"/>
              </a:spcBef>
            </a:pPr>
            <a:r>
              <a:rPr dirty="0" sz="1866">
                <a:solidFill>
                  <a:srgbClr val="1F252C"/>
                </a:solidFill>
                <a:latin typeface="Arial"/>
                <a:cs typeface="Arial"/>
              </a:rPr>
              <a:t>•</a:t>
            </a:r>
            <a:r>
              <a:rPr dirty="0" sz="1866" spc="490">
                <a:solidFill>
                  <a:srgbClr val="1F252C"/>
                </a:solidFill>
                <a:latin typeface="Arial"/>
                <a:cs typeface="Arial"/>
              </a:rPr>
              <a:t> </a:t>
            </a:r>
            <a:r>
              <a:rPr dirty="0" sz="1466" spc="-35">
                <a:solidFill>
                  <a:srgbClr val="949494"/>
                </a:solidFill>
                <a:latin typeface="Lucida Sans"/>
                <a:cs typeface="Lucida Sans"/>
              </a:rPr>
              <a:t>Merging</a:t>
            </a:r>
            <a:r>
              <a:rPr dirty="0" sz="1466" spc="-60">
                <a:solidFill>
                  <a:srgbClr val="949494"/>
                </a:solidFill>
                <a:latin typeface="Lucida Sans"/>
                <a:cs typeface="Lucida Sans"/>
              </a:rPr>
              <a:t> </a:t>
            </a:r>
            <a:r>
              <a:rPr dirty="0" sz="1466" spc="-10">
                <a:solidFill>
                  <a:srgbClr val="949494"/>
                </a:solidFill>
                <a:latin typeface="Lucida Sans"/>
                <a:cs typeface="Lucida Sans"/>
              </a:rPr>
              <a:t>Forms</a:t>
            </a:r>
            <a:endParaRPr sz="1466">
              <a:latin typeface="Lucida Sans"/>
              <a:cs typeface="Lucida Sans"/>
            </a:endParaRPr>
          </a:p>
          <a:p>
            <a:pPr algn="just" marL="184150" marR="5080" indent="-172085">
              <a:lnSpc>
                <a:spcPct val="102499"/>
              </a:lnSpc>
              <a:spcBef>
                <a:spcPts val="1125"/>
              </a:spcBef>
            </a:pPr>
            <a:r>
              <a:rPr dirty="0" sz="1866">
                <a:solidFill>
                  <a:srgbClr val="1F252C"/>
                </a:solidFill>
                <a:latin typeface="Arial"/>
                <a:cs typeface="Arial"/>
              </a:rPr>
              <a:t>•</a:t>
            </a:r>
            <a:r>
              <a:rPr dirty="0" sz="1866" spc="495">
                <a:solidFill>
                  <a:srgbClr val="1F252C"/>
                </a:solidFill>
                <a:latin typeface="Arial"/>
                <a:cs typeface="Arial"/>
              </a:rPr>
              <a:t> </a:t>
            </a:r>
            <a:r>
              <a:rPr dirty="0" sz="1466" spc="-20">
                <a:solidFill>
                  <a:srgbClr val="949494"/>
                </a:solidFill>
                <a:latin typeface="Lucida Sans"/>
                <a:cs typeface="Lucida Sans"/>
              </a:rPr>
              <a:t>Create</a:t>
            </a:r>
            <a:r>
              <a:rPr dirty="0" sz="1466" spc="-70">
                <a:solidFill>
                  <a:srgbClr val="949494"/>
                </a:solidFill>
                <a:latin typeface="Lucida Sans"/>
                <a:cs typeface="Lucida Sans"/>
              </a:rPr>
              <a:t> </a:t>
            </a:r>
            <a:r>
              <a:rPr dirty="0" sz="1466" spc="-10">
                <a:solidFill>
                  <a:srgbClr val="949494"/>
                </a:solidFill>
                <a:latin typeface="Lucida Sans"/>
                <a:cs typeface="Lucida Sans"/>
              </a:rPr>
              <a:t>one</a:t>
            </a:r>
            <a:r>
              <a:rPr dirty="0" sz="1466" spc="-70">
                <a:solidFill>
                  <a:srgbClr val="949494"/>
                </a:solidFill>
                <a:latin typeface="Lucida Sans"/>
                <a:cs typeface="Lucida Sans"/>
              </a:rPr>
              <a:t> </a:t>
            </a:r>
            <a:r>
              <a:rPr dirty="0" sz="1466" spc="-20">
                <a:solidFill>
                  <a:srgbClr val="949494"/>
                </a:solidFill>
                <a:latin typeface="Lucida Sans"/>
                <a:cs typeface="Lucida Sans"/>
              </a:rPr>
              <a:t>data</a:t>
            </a:r>
            <a:r>
              <a:rPr dirty="0" sz="1466" spc="-70">
                <a:solidFill>
                  <a:srgbClr val="949494"/>
                </a:solidFill>
                <a:latin typeface="Lucida Sans"/>
                <a:cs typeface="Lucida Sans"/>
              </a:rPr>
              <a:t> </a:t>
            </a:r>
            <a:r>
              <a:rPr dirty="0" sz="1466" spc="-10">
                <a:solidFill>
                  <a:srgbClr val="949494"/>
                </a:solidFill>
                <a:latin typeface="Lucida Sans"/>
                <a:cs typeface="Lucida Sans"/>
              </a:rPr>
              <a:t>repository, </a:t>
            </a:r>
            <a:r>
              <a:rPr dirty="0" sz="1466" spc="-40">
                <a:solidFill>
                  <a:srgbClr val="949494"/>
                </a:solidFill>
                <a:latin typeface="Lucida Sans"/>
                <a:cs typeface="Lucida Sans"/>
              </a:rPr>
              <a:t>flexible</a:t>
            </a:r>
            <a:r>
              <a:rPr dirty="0" sz="1466" spc="-50">
                <a:solidFill>
                  <a:srgbClr val="949494"/>
                </a:solidFill>
                <a:latin typeface="Lucida Sans"/>
                <a:cs typeface="Lucida Sans"/>
              </a:rPr>
              <a:t> </a:t>
            </a:r>
            <a:r>
              <a:rPr dirty="0" sz="1466" spc="-30">
                <a:solidFill>
                  <a:srgbClr val="949494"/>
                </a:solidFill>
                <a:latin typeface="Lucida Sans"/>
                <a:cs typeface="Lucida Sans"/>
              </a:rPr>
              <a:t>enough</a:t>
            </a:r>
            <a:r>
              <a:rPr dirty="0" sz="1466" spc="-15">
                <a:solidFill>
                  <a:srgbClr val="949494"/>
                </a:solidFill>
                <a:latin typeface="Lucida Sans"/>
                <a:cs typeface="Lucida Sans"/>
              </a:rPr>
              <a:t> </a:t>
            </a:r>
            <a:r>
              <a:rPr dirty="0" sz="1466" spc="-45">
                <a:solidFill>
                  <a:srgbClr val="949494"/>
                </a:solidFill>
                <a:latin typeface="Lucida Sans"/>
                <a:cs typeface="Lucida Sans"/>
              </a:rPr>
              <a:t>for</a:t>
            </a:r>
            <a:r>
              <a:rPr dirty="0" sz="1466" spc="-40">
                <a:solidFill>
                  <a:srgbClr val="949494"/>
                </a:solidFill>
                <a:latin typeface="Lucida Sans"/>
                <a:cs typeface="Lucida Sans"/>
              </a:rPr>
              <a:t> </a:t>
            </a:r>
            <a:r>
              <a:rPr dirty="0" sz="1466" spc="-10">
                <a:solidFill>
                  <a:srgbClr val="949494"/>
                </a:solidFill>
                <a:latin typeface="Lucida Sans"/>
                <a:cs typeface="Lucida Sans"/>
              </a:rPr>
              <a:t>multiple </a:t>
            </a:r>
            <a:r>
              <a:rPr dirty="0" sz="1466" spc="-20">
                <a:solidFill>
                  <a:srgbClr val="949494"/>
                </a:solidFill>
                <a:latin typeface="Lucida Sans"/>
                <a:cs typeface="Lucida Sans"/>
              </a:rPr>
              <a:t>uses</a:t>
            </a:r>
            <a:endParaRPr sz="1466">
              <a:latin typeface="Lucida Sans"/>
              <a:cs typeface="Lucida Sans"/>
            </a:endParaRPr>
          </a:p>
        </p:txBody>
      </p:sp>
      <p:sp>
        <p:nvSpPr>
          <p:cNvPr id="19" name="object 19" descr=""/>
          <p:cNvSpPr txBox="1"/>
          <p:nvPr/>
        </p:nvSpPr>
        <p:spPr>
          <a:xfrm>
            <a:off x="1861310" y="4802385"/>
            <a:ext cx="2957406" cy="1374986"/>
          </a:xfrm>
          <a:prstGeom prst="rect">
            <a:avLst/>
          </a:prstGeom>
        </p:spPr>
        <p:txBody>
          <a:bodyPr wrap="square" lIns="0" tIns="25400" rIns="0" bIns="0" rtlCol="0" vert="horz">
            <a:spAutoFit/>
          </a:bodyPr>
          <a:lstStyle/>
          <a:p>
            <a:pPr marL="12700">
              <a:lnSpc>
                <a:spcPct val="100000"/>
              </a:lnSpc>
              <a:spcBef>
                <a:spcPts val="200"/>
              </a:spcBef>
            </a:pPr>
            <a:r>
              <a:rPr dirty="0" sz="1466" spc="-10">
                <a:solidFill>
                  <a:srgbClr val="949494"/>
                </a:solidFill>
                <a:latin typeface="Lucida Sans"/>
                <a:cs typeface="Lucida Sans"/>
              </a:rPr>
              <a:t>Form</a:t>
            </a:r>
            <a:r>
              <a:rPr dirty="0" sz="1466" spc="-55">
                <a:solidFill>
                  <a:srgbClr val="949494"/>
                </a:solidFill>
                <a:latin typeface="Lucida Sans"/>
                <a:cs typeface="Lucida Sans"/>
              </a:rPr>
              <a:t> </a:t>
            </a:r>
            <a:r>
              <a:rPr dirty="0" sz="1466" spc="-40">
                <a:solidFill>
                  <a:srgbClr val="949494"/>
                </a:solidFill>
                <a:latin typeface="Lucida Sans"/>
                <a:cs typeface="Lucida Sans"/>
              </a:rPr>
              <a:t>reorganization/</a:t>
            </a:r>
            <a:r>
              <a:rPr dirty="0" sz="1466" spc="-15">
                <a:solidFill>
                  <a:srgbClr val="949494"/>
                </a:solidFill>
                <a:latin typeface="Lucida Sans"/>
                <a:cs typeface="Lucida Sans"/>
              </a:rPr>
              <a:t> </a:t>
            </a:r>
            <a:r>
              <a:rPr dirty="0" sz="1466" spc="-10">
                <a:solidFill>
                  <a:srgbClr val="949494"/>
                </a:solidFill>
                <a:latin typeface="Lucida Sans"/>
                <a:cs typeface="Lucida Sans"/>
              </a:rPr>
              <a:t>cleaning</a:t>
            </a:r>
            <a:endParaRPr sz="1466">
              <a:latin typeface="Lucida Sans"/>
              <a:cs typeface="Lucida Sans"/>
            </a:endParaRPr>
          </a:p>
          <a:p>
            <a:pPr marL="12700" marR="5080">
              <a:lnSpc>
                <a:spcPct val="102499"/>
              </a:lnSpc>
              <a:spcBef>
                <a:spcPts val="1125"/>
              </a:spcBef>
            </a:pPr>
            <a:r>
              <a:rPr dirty="0" sz="1466" spc="-35">
                <a:solidFill>
                  <a:srgbClr val="949494"/>
                </a:solidFill>
                <a:latin typeface="Lucida Sans"/>
                <a:cs typeface="Lucida Sans"/>
              </a:rPr>
              <a:t>Addition</a:t>
            </a:r>
            <a:r>
              <a:rPr dirty="0" sz="1466" spc="-20">
                <a:solidFill>
                  <a:srgbClr val="949494"/>
                </a:solidFill>
                <a:latin typeface="Lucida Sans"/>
                <a:cs typeface="Lucida Sans"/>
              </a:rPr>
              <a:t> </a:t>
            </a:r>
            <a:r>
              <a:rPr dirty="0" sz="1466" spc="-60">
                <a:solidFill>
                  <a:srgbClr val="949494"/>
                </a:solidFill>
                <a:latin typeface="Lucida Sans"/>
                <a:cs typeface="Lucida Sans"/>
              </a:rPr>
              <a:t>of</a:t>
            </a:r>
            <a:r>
              <a:rPr dirty="0" sz="1466" spc="-10">
                <a:solidFill>
                  <a:srgbClr val="949494"/>
                </a:solidFill>
                <a:latin typeface="Lucida Sans"/>
                <a:cs typeface="Lucida Sans"/>
              </a:rPr>
              <a:t> </a:t>
            </a:r>
            <a:r>
              <a:rPr dirty="0" sz="1466" spc="-25">
                <a:solidFill>
                  <a:srgbClr val="949494"/>
                </a:solidFill>
                <a:latin typeface="Lucida Sans"/>
                <a:cs typeface="Lucida Sans"/>
              </a:rPr>
              <a:t>priority</a:t>
            </a:r>
            <a:r>
              <a:rPr dirty="0" sz="1466" spc="-50">
                <a:solidFill>
                  <a:srgbClr val="949494"/>
                </a:solidFill>
                <a:latin typeface="Lucida Sans"/>
                <a:cs typeface="Lucida Sans"/>
              </a:rPr>
              <a:t> </a:t>
            </a:r>
            <a:r>
              <a:rPr dirty="0" sz="1466" spc="-40">
                <a:solidFill>
                  <a:srgbClr val="949494"/>
                </a:solidFill>
                <a:latin typeface="Lucida Sans"/>
                <a:cs typeface="Lucida Sans"/>
              </a:rPr>
              <a:t>levels,</a:t>
            </a:r>
            <a:r>
              <a:rPr dirty="0" sz="1466" spc="-60">
                <a:solidFill>
                  <a:srgbClr val="949494"/>
                </a:solidFill>
                <a:latin typeface="Lucida Sans"/>
                <a:cs typeface="Lucida Sans"/>
              </a:rPr>
              <a:t> </a:t>
            </a:r>
            <a:r>
              <a:rPr dirty="0" sz="1466" spc="-25">
                <a:solidFill>
                  <a:srgbClr val="949494"/>
                </a:solidFill>
                <a:latin typeface="Lucida Sans"/>
                <a:cs typeface="Lucida Sans"/>
              </a:rPr>
              <a:t>HVA </a:t>
            </a:r>
            <a:r>
              <a:rPr dirty="0" sz="1466" spc="-35">
                <a:solidFill>
                  <a:srgbClr val="949494"/>
                </a:solidFill>
                <a:latin typeface="Lucida Sans"/>
                <a:cs typeface="Lucida Sans"/>
              </a:rPr>
              <a:t>categories</a:t>
            </a:r>
            <a:r>
              <a:rPr dirty="0" sz="1466" spc="-25">
                <a:solidFill>
                  <a:srgbClr val="949494"/>
                </a:solidFill>
                <a:latin typeface="Lucida Sans"/>
                <a:cs typeface="Lucida Sans"/>
              </a:rPr>
              <a:t> </a:t>
            </a:r>
            <a:r>
              <a:rPr dirty="0" sz="1466" spc="-10">
                <a:solidFill>
                  <a:srgbClr val="949494"/>
                </a:solidFill>
                <a:latin typeface="Lucida Sans"/>
                <a:cs typeface="Lucida Sans"/>
              </a:rPr>
              <a:t>and</a:t>
            </a:r>
            <a:r>
              <a:rPr dirty="0" sz="1466" spc="-25">
                <a:solidFill>
                  <a:srgbClr val="949494"/>
                </a:solidFill>
                <a:latin typeface="Lucida Sans"/>
                <a:cs typeface="Lucida Sans"/>
              </a:rPr>
              <a:t> </a:t>
            </a:r>
            <a:r>
              <a:rPr dirty="0" sz="1466" spc="-40">
                <a:solidFill>
                  <a:srgbClr val="949494"/>
                </a:solidFill>
                <a:latin typeface="Lucida Sans"/>
                <a:cs typeface="Lucida Sans"/>
              </a:rPr>
              <a:t>scoring</a:t>
            </a:r>
            <a:r>
              <a:rPr dirty="0" sz="1466" spc="-114">
                <a:solidFill>
                  <a:srgbClr val="949494"/>
                </a:solidFill>
                <a:latin typeface="Lucida Sans"/>
                <a:cs typeface="Lucida Sans"/>
              </a:rPr>
              <a:t> </a:t>
            </a:r>
            <a:r>
              <a:rPr dirty="0" sz="1466" spc="-10">
                <a:solidFill>
                  <a:srgbClr val="949494"/>
                </a:solidFill>
                <a:latin typeface="Lucida Sans"/>
                <a:cs typeface="Lucida Sans"/>
              </a:rPr>
              <a:t>thresholds</a:t>
            </a:r>
            <a:endParaRPr sz="1466">
              <a:latin typeface="Lucida Sans"/>
              <a:cs typeface="Lucida Sans"/>
            </a:endParaRPr>
          </a:p>
          <a:p>
            <a:pPr marL="12700">
              <a:lnSpc>
                <a:spcPct val="100000"/>
              </a:lnSpc>
              <a:spcBef>
                <a:spcPts val="1235"/>
              </a:spcBef>
            </a:pPr>
            <a:r>
              <a:rPr dirty="0" sz="1466" spc="-20">
                <a:solidFill>
                  <a:srgbClr val="949494"/>
                </a:solidFill>
                <a:latin typeface="Lucida Sans"/>
                <a:cs typeface="Lucida Sans"/>
              </a:rPr>
              <a:t>Team</a:t>
            </a:r>
            <a:r>
              <a:rPr dirty="0" sz="1466" spc="-100">
                <a:solidFill>
                  <a:srgbClr val="949494"/>
                </a:solidFill>
                <a:latin typeface="Lucida Sans"/>
                <a:cs typeface="Lucida Sans"/>
              </a:rPr>
              <a:t> </a:t>
            </a:r>
            <a:r>
              <a:rPr dirty="0" sz="1466" spc="-35">
                <a:solidFill>
                  <a:srgbClr val="949494"/>
                </a:solidFill>
                <a:latin typeface="Lucida Sans"/>
                <a:cs typeface="Lucida Sans"/>
              </a:rPr>
              <a:t>training</a:t>
            </a:r>
            <a:r>
              <a:rPr dirty="0" sz="1466" spc="-40">
                <a:solidFill>
                  <a:srgbClr val="949494"/>
                </a:solidFill>
                <a:latin typeface="Lucida Sans"/>
                <a:cs typeface="Lucida Sans"/>
              </a:rPr>
              <a:t> </a:t>
            </a:r>
            <a:r>
              <a:rPr dirty="0" sz="1466" spc="-50">
                <a:solidFill>
                  <a:srgbClr val="949494"/>
                </a:solidFill>
                <a:latin typeface="Lucida Sans"/>
                <a:cs typeface="Lucida Sans"/>
              </a:rPr>
              <a:t>on</a:t>
            </a:r>
            <a:r>
              <a:rPr dirty="0" sz="1466" spc="-35">
                <a:solidFill>
                  <a:srgbClr val="949494"/>
                </a:solidFill>
                <a:latin typeface="Lucida Sans"/>
                <a:cs typeface="Lucida Sans"/>
              </a:rPr>
              <a:t> </a:t>
            </a:r>
            <a:r>
              <a:rPr dirty="0" sz="1466">
                <a:solidFill>
                  <a:srgbClr val="949494"/>
                </a:solidFill>
                <a:latin typeface="Lucida Sans"/>
                <a:cs typeface="Lucida Sans"/>
              </a:rPr>
              <a:t>data</a:t>
            </a:r>
            <a:r>
              <a:rPr dirty="0" sz="1466" spc="-45">
                <a:solidFill>
                  <a:srgbClr val="949494"/>
                </a:solidFill>
                <a:latin typeface="Lucida Sans"/>
                <a:cs typeface="Lucida Sans"/>
              </a:rPr>
              <a:t> </a:t>
            </a:r>
            <a:r>
              <a:rPr dirty="0" sz="1466" spc="-10">
                <a:solidFill>
                  <a:srgbClr val="949494"/>
                </a:solidFill>
                <a:latin typeface="Lucida Sans"/>
                <a:cs typeface="Lucida Sans"/>
              </a:rPr>
              <a:t>collection</a:t>
            </a:r>
            <a:endParaRPr sz="1466">
              <a:latin typeface="Lucida Sans"/>
              <a:cs typeface="Lucida Sans"/>
            </a:endParaRPr>
          </a:p>
        </p:txBody>
      </p:sp>
      <p:sp>
        <p:nvSpPr>
          <p:cNvPr id="20" name="object 20" descr=""/>
          <p:cNvSpPr txBox="1"/>
          <p:nvPr/>
        </p:nvSpPr>
        <p:spPr>
          <a:xfrm>
            <a:off x="1632373" y="5868284"/>
            <a:ext cx="118533" cy="303953"/>
          </a:xfrm>
          <a:prstGeom prst="rect">
            <a:avLst/>
          </a:prstGeom>
        </p:spPr>
        <p:txBody>
          <a:bodyPr wrap="square" lIns="0" tIns="0" rIns="0" bIns="0" rtlCol="0" vert="horz">
            <a:spAutoFit/>
          </a:bodyPr>
          <a:lstStyle/>
          <a:p>
            <a:pPr marL="12700">
              <a:lnSpc>
                <a:spcPts val="1670"/>
              </a:lnSpc>
            </a:pPr>
            <a:r>
              <a:rPr dirty="0" sz="1866" spc="-50">
                <a:solidFill>
                  <a:srgbClr val="1F252C"/>
                </a:solidFill>
                <a:latin typeface="Arial"/>
                <a:cs typeface="Arial"/>
              </a:rPr>
              <a:t>•</a:t>
            </a:r>
            <a:endParaRPr sz="1866">
              <a:latin typeface="Arial"/>
              <a:cs typeface="Arial"/>
            </a:endParaRPr>
          </a:p>
        </p:txBody>
      </p:sp>
      <p:sp>
        <p:nvSpPr>
          <p:cNvPr id="21" name="object 21" descr=""/>
          <p:cNvSpPr txBox="1">
            <a:spLocks noGrp="1"/>
          </p:cNvSpPr>
          <p:nvPr>
            <p:ph type="sldNum" idx="7" sz="quarter"/>
          </p:nvPr>
        </p:nvSpPr>
        <p:spPr>
          <a:prstGeom prst="rect"/>
        </p:spPr>
        <p:txBody>
          <a:bodyPr wrap="square" lIns="0" tIns="14604" rIns="0" bIns="0" rtlCol="0" vert="horz">
            <a:spAutoFit/>
          </a:bodyPr>
          <a:lstStyle/>
          <a:p>
            <a:pPr marL="36195">
              <a:lnSpc>
                <a:spcPct val="100000"/>
              </a:lnSpc>
              <a:spcBef>
                <a:spcPts val="114"/>
              </a:spcBef>
            </a:pPr>
            <a:r>
              <a:rPr dirty="0" spc="85"/>
              <a:t>43</a:t>
            </a:r>
          </a:p>
        </p:txBody>
      </p:sp>
      <p:sp>
        <p:nvSpPr>
          <p:cNvPr id="22" name="object 22"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16" name="object 16" descr=""/>
          <p:cNvSpPr txBox="1"/>
          <p:nvPr/>
        </p:nvSpPr>
        <p:spPr>
          <a:xfrm>
            <a:off x="2211493" y="2655569"/>
            <a:ext cx="1928706" cy="479213"/>
          </a:xfrm>
          <a:prstGeom prst="rect">
            <a:avLst/>
          </a:prstGeom>
        </p:spPr>
        <p:txBody>
          <a:bodyPr wrap="square" lIns="0" tIns="25400" rIns="0" bIns="0" rtlCol="0" vert="horz">
            <a:spAutoFit/>
          </a:bodyPr>
          <a:lstStyle/>
          <a:p>
            <a:pPr marL="12700" marR="5080" indent="139065">
              <a:lnSpc>
                <a:spcPts val="1280"/>
              </a:lnSpc>
              <a:spcBef>
                <a:spcPts val="200"/>
              </a:spcBef>
            </a:pPr>
            <a:r>
              <a:rPr dirty="0" sz="1466" spc="-45">
                <a:solidFill>
                  <a:srgbClr val="1F252C"/>
                </a:solidFill>
                <a:latin typeface="Lucida Sans"/>
                <a:cs typeface="Lucida Sans"/>
              </a:rPr>
              <a:t>HVA</a:t>
            </a:r>
            <a:r>
              <a:rPr dirty="0" sz="1466" spc="-55">
                <a:solidFill>
                  <a:srgbClr val="1F252C"/>
                </a:solidFill>
                <a:latin typeface="Lucida Sans"/>
                <a:cs typeface="Lucida Sans"/>
              </a:rPr>
              <a:t> </a:t>
            </a:r>
            <a:r>
              <a:rPr dirty="0" sz="1466" spc="-30">
                <a:solidFill>
                  <a:srgbClr val="1F252C"/>
                </a:solidFill>
                <a:latin typeface="Lucida Sans"/>
                <a:cs typeface="Lucida Sans"/>
              </a:rPr>
              <a:t>Integration</a:t>
            </a:r>
            <a:r>
              <a:rPr dirty="0" sz="1466" spc="-25">
                <a:solidFill>
                  <a:srgbClr val="1F252C"/>
                </a:solidFill>
                <a:latin typeface="Lucida Sans"/>
                <a:cs typeface="Lucida Sans"/>
              </a:rPr>
              <a:t> </a:t>
            </a:r>
            <a:r>
              <a:rPr dirty="0" sz="1466" spc="-50">
                <a:solidFill>
                  <a:srgbClr val="1F252C"/>
                </a:solidFill>
                <a:latin typeface="Lucida Sans"/>
                <a:cs typeface="Lucida Sans"/>
              </a:rPr>
              <a:t>+ </a:t>
            </a:r>
            <a:r>
              <a:rPr dirty="0" sz="1466">
                <a:solidFill>
                  <a:srgbClr val="1F252C"/>
                </a:solidFill>
                <a:latin typeface="Lucida Sans"/>
                <a:cs typeface="Lucida Sans"/>
              </a:rPr>
              <a:t>Better</a:t>
            </a:r>
            <a:r>
              <a:rPr dirty="0" sz="1466" spc="-55">
                <a:solidFill>
                  <a:srgbClr val="1F252C"/>
                </a:solidFill>
                <a:latin typeface="Lucida Sans"/>
                <a:cs typeface="Lucida Sans"/>
              </a:rPr>
              <a:t> </a:t>
            </a:r>
            <a:r>
              <a:rPr dirty="0" sz="1466" spc="-20">
                <a:solidFill>
                  <a:srgbClr val="1F252C"/>
                </a:solidFill>
                <a:latin typeface="Lucida Sans"/>
                <a:cs typeface="Lucida Sans"/>
              </a:rPr>
              <a:t>Data</a:t>
            </a:r>
            <a:r>
              <a:rPr dirty="0" sz="1466" spc="-70">
                <a:solidFill>
                  <a:srgbClr val="1F252C"/>
                </a:solidFill>
                <a:latin typeface="Lucida Sans"/>
                <a:cs typeface="Lucida Sans"/>
              </a:rPr>
              <a:t> </a:t>
            </a:r>
            <a:r>
              <a:rPr dirty="0" sz="1466" spc="-35">
                <a:solidFill>
                  <a:srgbClr val="1F252C"/>
                </a:solidFill>
                <a:latin typeface="Lucida Sans"/>
                <a:cs typeface="Lucida Sans"/>
              </a:rPr>
              <a:t>Collection</a:t>
            </a:r>
            <a:endParaRPr sz="1466">
              <a:latin typeface="Lucida Sans"/>
              <a:cs typeface="Lucida San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p:spPr>
        <p:txBody>
          <a:bodyPr wrap="square" lIns="0" tIns="13335" rIns="0" bIns="0" rtlCol="0" vert="horz">
            <a:spAutoFit/>
          </a:bodyPr>
          <a:lstStyle/>
          <a:p>
            <a:pPr marL="12700">
              <a:lnSpc>
                <a:spcPct val="100000"/>
              </a:lnSpc>
              <a:spcBef>
                <a:spcPts val="105"/>
              </a:spcBef>
            </a:pPr>
            <a:r>
              <a:rPr dirty="0" sz="4000" spc="50"/>
              <a:t>Phases</a:t>
            </a:r>
            <a:r>
              <a:rPr dirty="0" sz="4000" spc="-120"/>
              <a:t> </a:t>
            </a:r>
            <a:r>
              <a:rPr dirty="0" sz="4000"/>
              <a:t>of</a:t>
            </a:r>
            <a:r>
              <a:rPr dirty="0" sz="4000" spc="-70"/>
              <a:t> </a:t>
            </a:r>
            <a:r>
              <a:rPr dirty="0" sz="4000"/>
              <a:t>Incident</a:t>
            </a:r>
            <a:r>
              <a:rPr dirty="0" sz="4000" spc="-110"/>
              <a:t> </a:t>
            </a:r>
            <a:r>
              <a:rPr dirty="0" sz="4000" spc="-20"/>
              <a:t>Data</a:t>
            </a:r>
            <a:r>
              <a:rPr dirty="0" sz="4000" spc="-114"/>
              <a:t> </a:t>
            </a:r>
            <a:r>
              <a:rPr dirty="0" sz="4000" spc="100"/>
              <a:t>Transition</a:t>
            </a:r>
            <a:endParaRPr sz="4000"/>
          </a:p>
        </p:txBody>
      </p:sp>
      <p:sp>
        <p:nvSpPr>
          <p:cNvPr id="3" name="object 3" descr=""/>
          <p:cNvSpPr txBox="1"/>
          <p:nvPr/>
        </p:nvSpPr>
        <p:spPr>
          <a:xfrm>
            <a:off x="2211493" y="1824285"/>
            <a:ext cx="1928706" cy="1310640"/>
          </a:xfrm>
          <a:prstGeom prst="rect">
            <a:avLst/>
          </a:prstGeom>
        </p:spPr>
        <p:txBody>
          <a:bodyPr wrap="square" lIns="0" tIns="38100" rIns="0" bIns="0" rtlCol="0" vert="horz">
            <a:spAutoFit/>
          </a:bodyPr>
          <a:lstStyle/>
          <a:p>
            <a:pPr algn="ctr" marL="4445">
              <a:lnSpc>
                <a:spcPct val="100000"/>
              </a:lnSpc>
              <a:spcBef>
                <a:spcPts val="300"/>
              </a:spcBef>
            </a:pPr>
            <a:r>
              <a:rPr dirty="0" sz="2400" b="1">
                <a:solidFill>
                  <a:srgbClr val="949494"/>
                </a:solidFill>
                <a:latin typeface="Century Gothic"/>
                <a:cs typeface="Century Gothic"/>
              </a:rPr>
              <a:t>Phase</a:t>
            </a:r>
            <a:r>
              <a:rPr dirty="0" sz="2400" spc="-55" b="1">
                <a:solidFill>
                  <a:srgbClr val="949494"/>
                </a:solidFill>
                <a:latin typeface="Century Gothic"/>
                <a:cs typeface="Century Gothic"/>
              </a:rPr>
              <a:t> </a:t>
            </a:r>
            <a:r>
              <a:rPr dirty="0" sz="2400" spc="-445" b="1">
                <a:solidFill>
                  <a:srgbClr val="949494"/>
                </a:solidFill>
                <a:latin typeface="Century Gothic"/>
                <a:cs typeface="Century Gothic"/>
              </a:rPr>
              <a:t>1</a:t>
            </a:r>
            <a:endParaRPr sz="2400">
              <a:latin typeface="Century Gothic"/>
              <a:cs typeface="Century Gothic"/>
            </a:endParaRPr>
          </a:p>
          <a:p>
            <a:pPr algn="ctr">
              <a:lnSpc>
                <a:spcPct val="100000"/>
              </a:lnSpc>
              <a:spcBef>
                <a:spcPts val="135"/>
              </a:spcBef>
            </a:pPr>
            <a:r>
              <a:rPr dirty="0" sz="1266" spc="-25">
                <a:solidFill>
                  <a:srgbClr val="949494"/>
                </a:solidFill>
                <a:latin typeface="Arial"/>
                <a:cs typeface="Arial"/>
              </a:rPr>
              <a:t>Now</a:t>
            </a:r>
            <a:endParaRPr sz="1266">
              <a:latin typeface="Arial"/>
              <a:cs typeface="Arial"/>
            </a:endParaRPr>
          </a:p>
          <a:p>
            <a:pPr>
              <a:lnSpc>
                <a:spcPct val="100000"/>
              </a:lnSpc>
              <a:spcBef>
                <a:spcPts val="285"/>
              </a:spcBef>
            </a:pPr>
            <a:endParaRPr sz="1266">
              <a:latin typeface="Arial"/>
              <a:cs typeface="Arial"/>
            </a:endParaRPr>
          </a:p>
          <a:p>
            <a:pPr algn="ctr" marL="12700" marR="5080" indent="5715">
              <a:lnSpc>
                <a:spcPts val="1280"/>
              </a:lnSpc>
            </a:pPr>
            <a:r>
              <a:rPr dirty="0" sz="1466" spc="-45">
                <a:solidFill>
                  <a:srgbClr val="949494"/>
                </a:solidFill>
                <a:latin typeface="Lucida Sans"/>
                <a:cs typeface="Lucida Sans"/>
              </a:rPr>
              <a:t>HVA</a:t>
            </a:r>
            <a:r>
              <a:rPr dirty="0" sz="1466" spc="-55">
                <a:solidFill>
                  <a:srgbClr val="949494"/>
                </a:solidFill>
                <a:latin typeface="Lucida Sans"/>
                <a:cs typeface="Lucida Sans"/>
              </a:rPr>
              <a:t> </a:t>
            </a:r>
            <a:r>
              <a:rPr dirty="0" sz="1466" spc="-30">
                <a:solidFill>
                  <a:srgbClr val="949494"/>
                </a:solidFill>
                <a:latin typeface="Lucida Sans"/>
                <a:cs typeface="Lucida Sans"/>
              </a:rPr>
              <a:t>Integration</a:t>
            </a:r>
            <a:r>
              <a:rPr dirty="0" sz="1466" spc="-25">
                <a:solidFill>
                  <a:srgbClr val="949494"/>
                </a:solidFill>
                <a:latin typeface="Lucida Sans"/>
                <a:cs typeface="Lucida Sans"/>
              </a:rPr>
              <a:t> </a:t>
            </a:r>
            <a:r>
              <a:rPr dirty="0" sz="1466" spc="-50">
                <a:solidFill>
                  <a:srgbClr val="949494"/>
                </a:solidFill>
                <a:latin typeface="Lucida Sans"/>
                <a:cs typeface="Lucida Sans"/>
              </a:rPr>
              <a:t>+ </a:t>
            </a:r>
            <a:r>
              <a:rPr dirty="0" sz="1466">
                <a:solidFill>
                  <a:srgbClr val="949494"/>
                </a:solidFill>
                <a:latin typeface="Lucida Sans"/>
                <a:cs typeface="Lucida Sans"/>
              </a:rPr>
              <a:t>Better</a:t>
            </a:r>
            <a:r>
              <a:rPr dirty="0" sz="1466" spc="-55">
                <a:solidFill>
                  <a:srgbClr val="949494"/>
                </a:solidFill>
                <a:latin typeface="Lucida Sans"/>
                <a:cs typeface="Lucida Sans"/>
              </a:rPr>
              <a:t> </a:t>
            </a:r>
            <a:r>
              <a:rPr dirty="0" sz="1466" spc="-20">
                <a:solidFill>
                  <a:srgbClr val="949494"/>
                </a:solidFill>
                <a:latin typeface="Lucida Sans"/>
                <a:cs typeface="Lucida Sans"/>
              </a:rPr>
              <a:t>Data</a:t>
            </a:r>
            <a:r>
              <a:rPr dirty="0" sz="1466" spc="-70">
                <a:solidFill>
                  <a:srgbClr val="949494"/>
                </a:solidFill>
                <a:latin typeface="Lucida Sans"/>
                <a:cs typeface="Lucida Sans"/>
              </a:rPr>
              <a:t> </a:t>
            </a:r>
            <a:r>
              <a:rPr dirty="0" sz="1466" spc="-35">
                <a:solidFill>
                  <a:srgbClr val="949494"/>
                </a:solidFill>
                <a:latin typeface="Lucida Sans"/>
                <a:cs typeface="Lucida Sans"/>
              </a:rPr>
              <a:t>Collection</a:t>
            </a:r>
            <a:endParaRPr sz="1466">
              <a:latin typeface="Lucida Sans"/>
              <a:cs typeface="Lucida Sans"/>
            </a:endParaRPr>
          </a:p>
        </p:txBody>
      </p:sp>
      <p:sp>
        <p:nvSpPr>
          <p:cNvPr id="4" name="object 4" descr=""/>
          <p:cNvSpPr/>
          <p:nvPr/>
        </p:nvSpPr>
        <p:spPr>
          <a:xfrm>
            <a:off x="1708233" y="4730834"/>
            <a:ext cx="3114886" cy="0"/>
          </a:xfrm>
          <a:custGeom>
            <a:avLst/>
            <a:gdLst/>
            <a:ahLst/>
            <a:cxnLst/>
            <a:rect l="l" t="t" r="r" b="b"/>
            <a:pathLst>
              <a:path w="2336165" h="0">
                <a:moveTo>
                  <a:pt x="0" y="0"/>
                </a:moveTo>
                <a:lnTo>
                  <a:pt x="2336038" y="0"/>
                </a:lnTo>
              </a:path>
            </a:pathLst>
          </a:custGeom>
          <a:ln w="9525">
            <a:solidFill>
              <a:srgbClr val="1F252C"/>
            </a:solidFill>
          </a:ln>
        </p:spPr>
        <p:txBody>
          <a:bodyPr wrap="square" lIns="0" tIns="0" rIns="0" bIns="0" rtlCol="0"/>
          <a:lstStyle/>
          <a:p/>
        </p:txBody>
      </p:sp>
      <p:sp>
        <p:nvSpPr>
          <p:cNvPr id="5" name="object 5" descr=""/>
          <p:cNvSpPr/>
          <p:nvPr/>
        </p:nvSpPr>
        <p:spPr>
          <a:xfrm>
            <a:off x="7423234" y="4756234"/>
            <a:ext cx="3114886" cy="0"/>
          </a:xfrm>
          <a:custGeom>
            <a:avLst/>
            <a:gdLst/>
            <a:ahLst/>
            <a:cxnLst/>
            <a:rect l="l" t="t" r="r" b="b"/>
            <a:pathLst>
              <a:path w="2336165" h="0">
                <a:moveTo>
                  <a:pt x="0" y="0"/>
                </a:moveTo>
                <a:lnTo>
                  <a:pt x="2336038" y="0"/>
                </a:lnTo>
              </a:path>
            </a:pathLst>
          </a:custGeom>
          <a:ln w="9525">
            <a:solidFill>
              <a:srgbClr val="1F252C"/>
            </a:solidFill>
          </a:ln>
        </p:spPr>
        <p:txBody>
          <a:bodyPr wrap="square" lIns="0" tIns="0" rIns="0" bIns="0" rtlCol="0"/>
          <a:lstStyle/>
          <a:p/>
        </p:txBody>
      </p:sp>
      <p:sp>
        <p:nvSpPr>
          <p:cNvPr id="6" name="object 6" descr=""/>
          <p:cNvSpPr/>
          <p:nvPr/>
        </p:nvSpPr>
        <p:spPr>
          <a:xfrm>
            <a:off x="952500" y="1397000"/>
            <a:ext cx="10284460" cy="0"/>
          </a:xfrm>
          <a:custGeom>
            <a:avLst/>
            <a:gdLst/>
            <a:ahLst/>
            <a:cxnLst/>
            <a:rect l="l" t="t" r="r" b="b"/>
            <a:pathLst>
              <a:path w="7713345" h="0">
                <a:moveTo>
                  <a:pt x="0" y="0"/>
                </a:moveTo>
                <a:lnTo>
                  <a:pt x="7712964" y="0"/>
                </a:lnTo>
              </a:path>
            </a:pathLst>
          </a:custGeom>
          <a:ln w="19050">
            <a:solidFill>
              <a:srgbClr val="1F252C"/>
            </a:solidFill>
          </a:ln>
        </p:spPr>
        <p:txBody>
          <a:bodyPr wrap="square" lIns="0" tIns="0" rIns="0" bIns="0" rtlCol="0"/>
          <a:lstStyle/>
          <a:p/>
        </p:txBody>
      </p:sp>
      <p:sp>
        <p:nvSpPr>
          <p:cNvPr id="7" name="object 7" descr=""/>
          <p:cNvSpPr/>
          <p:nvPr/>
        </p:nvSpPr>
        <p:spPr>
          <a:xfrm>
            <a:off x="6102434" y="1708233"/>
            <a:ext cx="0" cy="4968238"/>
          </a:xfrm>
          <a:custGeom>
            <a:avLst/>
            <a:gdLst/>
            <a:ahLst/>
            <a:cxnLst/>
            <a:rect l="l" t="t" r="r" b="b"/>
            <a:pathLst>
              <a:path w="0" h="3726179">
                <a:moveTo>
                  <a:pt x="0" y="0"/>
                </a:moveTo>
                <a:lnTo>
                  <a:pt x="0" y="3725938"/>
                </a:lnTo>
              </a:path>
            </a:pathLst>
          </a:custGeom>
          <a:ln w="9525">
            <a:solidFill>
              <a:srgbClr val="1F252C"/>
            </a:solidFill>
          </a:ln>
        </p:spPr>
        <p:txBody>
          <a:bodyPr wrap="square" lIns="0" tIns="0" rIns="0" bIns="0" rtlCol="0"/>
          <a:lstStyle/>
          <a:p/>
        </p:txBody>
      </p:sp>
      <p:pic>
        <p:nvPicPr>
          <p:cNvPr id="8" name="object 8" descr=""/>
          <p:cNvPicPr/>
          <p:nvPr/>
        </p:nvPicPr>
        <p:blipFill>
          <a:blip r:embed="R5622d89ed6c04127" cstate="print"/>
          <a:stretch>
            <a:fillRect/>
          </a:stretch>
        </p:blipFill>
        <p:spPr>
          <a:xfrm>
            <a:off x="150957" y="6266301"/>
            <a:ext cx="1056982" cy="446793"/>
          </a:xfrm>
          <a:prstGeom prst="rect">
            <a:avLst/>
          </a:prstGeom>
        </p:spPr>
      </p:pic>
      <p:sp>
        <p:nvSpPr>
          <p:cNvPr id="9" name="object 9" descr=""/>
          <p:cNvSpPr txBox="1"/>
          <p:nvPr/>
        </p:nvSpPr>
        <p:spPr>
          <a:xfrm>
            <a:off x="7633206" y="1734286"/>
            <a:ext cx="2690706" cy="1323340"/>
          </a:xfrm>
          <a:prstGeom prst="rect">
            <a:avLst/>
          </a:prstGeom>
        </p:spPr>
        <p:txBody>
          <a:bodyPr wrap="square" lIns="0" tIns="64769" rIns="0" bIns="0" rtlCol="0" vert="horz">
            <a:spAutoFit/>
          </a:bodyPr>
          <a:lstStyle/>
          <a:p>
            <a:pPr algn="ctr" marR="95250">
              <a:lnSpc>
                <a:spcPct val="100000"/>
              </a:lnSpc>
              <a:spcBef>
                <a:spcPts val="509"/>
              </a:spcBef>
            </a:pPr>
            <a:r>
              <a:rPr dirty="0" sz="2400" b="1">
                <a:solidFill>
                  <a:srgbClr val="949494"/>
                </a:solidFill>
                <a:latin typeface="Century Gothic"/>
                <a:cs typeface="Century Gothic"/>
              </a:rPr>
              <a:t>Phase</a:t>
            </a:r>
            <a:r>
              <a:rPr dirty="0" sz="2400" spc="-70" b="1">
                <a:solidFill>
                  <a:srgbClr val="949494"/>
                </a:solidFill>
                <a:latin typeface="Century Gothic"/>
                <a:cs typeface="Century Gothic"/>
              </a:rPr>
              <a:t> </a:t>
            </a:r>
            <a:r>
              <a:rPr dirty="0" sz="2400" spc="-50" b="1">
                <a:solidFill>
                  <a:srgbClr val="949494"/>
                </a:solidFill>
                <a:latin typeface="Century Gothic"/>
                <a:cs typeface="Century Gothic"/>
              </a:rPr>
              <a:t>2</a:t>
            </a:r>
            <a:endParaRPr sz="2400">
              <a:latin typeface="Century Gothic"/>
              <a:cs typeface="Century Gothic"/>
            </a:endParaRPr>
          </a:p>
          <a:p>
            <a:pPr algn="ctr" marR="98425">
              <a:lnSpc>
                <a:spcPct val="100000"/>
              </a:lnSpc>
              <a:spcBef>
                <a:spcPts val="245"/>
              </a:spcBef>
            </a:pPr>
            <a:r>
              <a:rPr dirty="0" sz="1266" spc="-10">
                <a:solidFill>
                  <a:srgbClr val="949494"/>
                </a:solidFill>
                <a:latin typeface="Arial"/>
                <a:cs typeface="Arial"/>
              </a:rPr>
              <a:t>Future</a:t>
            </a:r>
            <a:endParaRPr sz="1266">
              <a:latin typeface="Arial"/>
              <a:cs typeface="Arial"/>
            </a:endParaRPr>
          </a:p>
          <a:p>
            <a:pPr>
              <a:lnSpc>
                <a:spcPct val="100000"/>
              </a:lnSpc>
              <a:spcBef>
                <a:spcPts val="35"/>
              </a:spcBef>
            </a:pPr>
            <a:endParaRPr sz="1266">
              <a:latin typeface="Arial"/>
              <a:cs typeface="Arial"/>
            </a:endParaRPr>
          </a:p>
          <a:p>
            <a:pPr marL="12700" marR="5080" indent="187325">
              <a:lnSpc>
                <a:spcPts val="1280"/>
              </a:lnSpc>
            </a:pPr>
            <a:r>
              <a:rPr dirty="0" sz="1466" spc="-25">
                <a:solidFill>
                  <a:srgbClr val="949494"/>
                </a:solidFill>
                <a:latin typeface="Lucida Sans"/>
                <a:cs typeface="Lucida Sans"/>
              </a:rPr>
              <a:t>Merge</a:t>
            </a:r>
            <a:r>
              <a:rPr dirty="0" sz="1466" spc="-65">
                <a:solidFill>
                  <a:srgbClr val="949494"/>
                </a:solidFill>
                <a:latin typeface="Lucida Sans"/>
                <a:cs typeface="Lucida Sans"/>
              </a:rPr>
              <a:t> </a:t>
            </a:r>
            <a:r>
              <a:rPr dirty="0" sz="1466">
                <a:solidFill>
                  <a:srgbClr val="949494"/>
                </a:solidFill>
                <a:latin typeface="Lucida Sans"/>
                <a:cs typeface="Lucida Sans"/>
              </a:rPr>
              <a:t>Watch</a:t>
            </a:r>
            <a:r>
              <a:rPr dirty="0" sz="1466" spc="-50">
                <a:solidFill>
                  <a:srgbClr val="949494"/>
                </a:solidFill>
                <a:latin typeface="Lucida Sans"/>
                <a:cs typeface="Lucida Sans"/>
              </a:rPr>
              <a:t> </a:t>
            </a:r>
            <a:r>
              <a:rPr dirty="0" sz="1466" spc="-20">
                <a:solidFill>
                  <a:srgbClr val="949494"/>
                </a:solidFill>
                <a:latin typeface="Lucida Sans"/>
                <a:cs typeface="Lucida Sans"/>
              </a:rPr>
              <a:t>Center</a:t>
            </a:r>
            <a:r>
              <a:rPr dirty="0" sz="1466" spc="-40">
                <a:solidFill>
                  <a:srgbClr val="949494"/>
                </a:solidFill>
                <a:latin typeface="Lucida Sans"/>
                <a:cs typeface="Lucida Sans"/>
              </a:rPr>
              <a:t> </a:t>
            </a:r>
            <a:r>
              <a:rPr dirty="0" sz="1466" spc="-25">
                <a:solidFill>
                  <a:srgbClr val="949494"/>
                </a:solidFill>
                <a:latin typeface="Lucida Sans"/>
                <a:cs typeface="Lucida Sans"/>
              </a:rPr>
              <a:t>and Incident</a:t>
            </a:r>
            <a:r>
              <a:rPr dirty="0" sz="1466" spc="-40">
                <a:solidFill>
                  <a:srgbClr val="949494"/>
                </a:solidFill>
                <a:latin typeface="Lucida Sans"/>
                <a:cs typeface="Lucida Sans"/>
              </a:rPr>
              <a:t> </a:t>
            </a:r>
            <a:r>
              <a:rPr dirty="0" sz="1466" spc="-20">
                <a:solidFill>
                  <a:srgbClr val="949494"/>
                </a:solidFill>
                <a:latin typeface="Lucida Sans"/>
                <a:cs typeface="Lucida Sans"/>
              </a:rPr>
              <a:t>Data</a:t>
            </a:r>
            <a:r>
              <a:rPr dirty="0" sz="1466" spc="-45">
                <a:solidFill>
                  <a:srgbClr val="949494"/>
                </a:solidFill>
                <a:latin typeface="Lucida Sans"/>
                <a:cs typeface="Lucida Sans"/>
              </a:rPr>
              <a:t> </a:t>
            </a:r>
            <a:r>
              <a:rPr dirty="0" sz="1466" spc="-40">
                <a:solidFill>
                  <a:srgbClr val="949494"/>
                </a:solidFill>
                <a:latin typeface="Lucida Sans"/>
                <a:cs typeface="Lucida Sans"/>
              </a:rPr>
              <a:t>Collection</a:t>
            </a:r>
            <a:r>
              <a:rPr dirty="0" sz="1466" spc="-30">
                <a:solidFill>
                  <a:srgbClr val="949494"/>
                </a:solidFill>
                <a:latin typeface="Lucida Sans"/>
                <a:cs typeface="Lucida Sans"/>
              </a:rPr>
              <a:t> </a:t>
            </a:r>
            <a:r>
              <a:rPr dirty="0" sz="1466" spc="-20">
                <a:solidFill>
                  <a:srgbClr val="949494"/>
                </a:solidFill>
                <a:latin typeface="Lucida Sans"/>
                <a:cs typeface="Lucida Sans"/>
              </a:rPr>
              <a:t>Forms</a:t>
            </a:r>
            <a:endParaRPr sz="1466">
              <a:latin typeface="Lucida Sans"/>
              <a:cs typeface="Lucida Sans"/>
            </a:endParaRPr>
          </a:p>
        </p:txBody>
      </p:sp>
      <p:sp>
        <p:nvSpPr>
          <p:cNvPr id="12" name="object 12" descr=""/>
          <p:cNvSpPr txBox="1"/>
          <p:nvPr/>
        </p:nvSpPr>
        <p:spPr>
          <a:xfrm>
            <a:off x="1632373" y="4787174"/>
            <a:ext cx="118533" cy="723900"/>
          </a:xfrm>
          <a:prstGeom prst="rect">
            <a:avLst/>
          </a:prstGeom>
        </p:spPr>
        <p:txBody>
          <a:bodyPr wrap="square" lIns="0" tIns="0" rIns="0" bIns="0" rtlCol="0" vert="horz">
            <a:spAutoFit/>
          </a:bodyPr>
          <a:lstStyle/>
          <a:p>
            <a:pPr marL="12700">
              <a:lnSpc>
                <a:spcPts val="1670"/>
              </a:lnSpc>
            </a:pPr>
            <a:r>
              <a:rPr dirty="0" sz="1866" spc="-50">
                <a:solidFill>
                  <a:srgbClr val="1F252C"/>
                </a:solidFill>
                <a:latin typeface="Arial"/>
                <a:cs typeface="Arial"/>
              </a:rPr>
              <a:t>•</a:t>
            </a:r>
            <a:endParaRPr sz="1866">
              <a:latin typeface="Arial"/>
              <a:cs typeface="Arial"/>
            </a:endParaRPr>
          </a:p>
          <a:p>
            <a:pPr marL="12700">
              <a:lnSpc>
                <a:spcPct val="100000"/>
              </a:lnSpc>
              <a:spcBef>
                <a:spcPts val="795"/>
              </a:spcBef>
            </a:pPr>
            <a:r>
              <a:rPr dirty="0" sz="1866" spc="-50">
                <a:solidFill>
                  <a:srgbClr val="1F252C"/>
                </a:solidFill>
                <a:latin typeface="Arial"/>
                <a:cs typeface="Arial"/>
              </a:rPr>
              <a:t>•</a:t>
            </a:r>
            <a:endParaRPr sz="1866">
              <a:latin typeface="Arial"/>
              <a:cs typeface="Arial"/>
            </a:endParaRPr>
          </a:p>
        </p:txBody>
      </p:sp>
      <p:sp>
        <p:nvSpPr>
          <p:cNvPr id="13" name="object 13" descr=""/>
          <p:cNvSpPr txBox="1"/>
          <p:nvPr/>
        </p:nvSpPr>
        <p:spPr>
          <a:xfrm>
            <a:off x="7526020" y="4797334"/>
            <a:ext cx="2655993" cy="1187025"/>
          </a:xfrm>
          <a:prstGeom prst="rect">
            <a:avLst/>
          </a:prstGeom>
        </p:spPr>
        <p:txBody>
          <a:bodyPr wrap="square" lIns="0" tIns="36830" rIns="0" bIns="0" rtlCol="0" vert="horz">
            <a:spAutoFit/>
          </a:bodyPr>
          <a:lstStyle/>
          <a:p>
            <a:pPr marL="12700">
              <a:lnSpc>
                <a:spcPct val="100000"/>
              </a:lnSpc>
              <a:spcBef>
                <a:spcPts val="290"/>
              </a:spcBef>
            </a:pPr>
            <a:r>
              <a:rPr dirty="0" sz="1866">
                <a:solidFill>
                  <a:srgbClr val="1F252C"/>
                </a:solidFill>
                <a:latin typeface="Arial"/>
                <a:cs typeface="Arial"/>
              </a:rPr>
              <a:t>•</a:t>
            </a:r>
            <a:r>
              <a:rPr dirty="0" sz="1866" spc="490">
                <a:solidFill>
                  <a:srgbClr val="1F252C"/>
                </a:solidFill>
                <a:latin typeface="Arial"/>
                <a:cs typeface="Arial"/>
              </a:rPr>
              <a:t> </a:t>
            </a:r>
            <a:r>
              <a:rPr dirty="0" sz="1466" spc="-35">
                <a:solidFill>
                  <a:srgbClr val="949494"/>
                </a:solidFill>
                <a:latin typeface="Lucida Sans"/>
                <a:cs typeface="Lucida Sans"/>
              </a:rPr>
              <a:t>Merging</a:t>
            </a:r>
            <a:r>
              <a:rPr dirty="0" sz="1466" spc="-60">
                <a:solidFill>
                  <a:srgbClr val="949494"/>
                </a:solidFill>
                <a:latin typeface="Lucida Sans"/>
                <a:cs typeface="Lucida Sans"/>
              </a:rPr>
              <a:t> </a:t>
            </a:r>
            <a:r>
              <a:rPr dirty="0" sz="1466" spc="-10">
                <a:solidFill>
                  <a:srgbClr val="949494"/>
                </a:solidFill>
                <a:latin typeface="Lucida Sans"/>
                <a:cs typeface="Lucida Sans"/>
              </a:rPr>
              <a:t>Forms</a:t>
            </a:r>
            <a:endParaRPr sz="1466">
              <a:latin typeface="Lucida Sans"/>
              <a:cs typeface="Lucida Sans"/>
            </a:endParaRPr>
          </a:p>
          <a:p>
            <a:pPr algn="just" marL="184150" marR="5080" indent="-172085">
              <a:lnSpc>
                <a:spcPct val="102499"/>
              </a:lnSpc>
              <a:spcBef>
                <a:spcPts val="1125"/>
              </a:spcBef>
            </a:pPr>
            <a:r>
              <a:rPr dirty="0" sz="1866">
                <a:solidFill>
                  <a:srgbClr val="1F252C"/>
                </a:solidFill>
                <a:latin typeface="Arial"/>
                <a:cs typeface="Arial"/>
              </a:rPr>
              <a:t>•</a:t>
            </a:r>
            <a:r>
              <a:rPr dirty="0" sz="1866" spc="495">
                <a:solidFill>
                  <a:srgbClr val="1F252C"/>
                </a:solidFill>
                <a:latin typeface="Arial"/>
                <a:cs typeface="Arial"/>
              </a:rPr>
              <a:t> </a:t>
            </a:r>
            <a:r>
              <a:rPr dirty="0" sz="1466" spc="-20">
                <a:solidFill>
                  <a:srgbClr val="949494"/>
                </a:solidFill>
                <a:latin typeface="Lucida Sans"/>
                <a:cs typeface="Lucida Sans"/>
              </a:rPr>
              <a:t>Create</a:t>
            </a:r>
            <a:r>
              <a:rPr dirty="0" sz="1466" spc="-70">
                <a:solidFill>
                  <a:srgbClr val="949494"/>
                </a:solidFill>
                <a:latin typeface="Lucida Sans"/>
                <a:cs typeface="Lucida Sans"/>
              </a:rPr>
              <a:t> </a:t>
            </a:r>
            <a:r>
              <a:rPr dirty="0" sz="1466" spc="-10">
                <a:solidFill>
                  <a:srgbClr val="949494"/>
                </a:solidFill>
                <a:latin typeface="Lucida Sans"/>
                <a:cs typeface="Lucida Sans"/>
              </a:rPr>
              <a:t>one</a:t>
            </a:r>
            <a:r>
              <a:rPr dirty="0" sz="1466" spc="-70">
                <a:solidFill>
                  <a:srgbClr val="949494"/>
                </a:solidFill>
                <a:latin typeface="Lucida Sans"/>
                <a:cs typeface="Lucida Sans"/>
              </a:rPr>
              <a:t> </a:t>
            </a:r>
            <a:r>
              <a:rPr dirty="0" sz="1466" spc="-20">
                <a:solidFill>
                  <a:srgbClr val="949494"/>
                </a:solidFill>
                <a:latin typeface="Lucida Sans"/>
                <a:cs typeface="Lucida Sans"/>
              </a:rPr>
              <a:t>data</a:t>
            </a:r>
            <a:r>
              <a:rPr dirty="0" sz="1466" spc="-70">
                <a:solidFill>
                  <a:srgbClr val="949494"/>
                </a:solidFill>
                <a:latin typeface="Lucida Sans"/>
                <a:cs typeface="Lucida Sans"/>
              </a:rPr>
              <a:t> </a:t>
            </a:r>
            <a:r>
              <a:rPr dirty="0" sz="1466" spc="-10">
                <a:solidFill>
                  <a:srgbClr val="949494"/>
                </a:solidFill>
                <a:latin typeface="Lucida Sans"/>
                <a:cs typeface="Lucida Sans"/>
              </a:rPr>
              <a:t>repository, </a:t>
            </a:r>
            <a:r>
              <a:rPr dirty="0" sz="1466" spc="-40">
                <a:solidFill>
                  <a:srgbClr val="949494"/>
                </a:solidFill>
                <a:latin typeface="Lucida Sans"/>
                <a:cs typeface="Lucida Sans"/>
              </a:rPr>
              <a:t>flexible</a:t>
            </a:r>
            <a:r>
              <a:rPr dirty="0" sz="1466" spc="-50">
                <a:solidFill>
                  <a:srgbClr val="949494"/>
                </a:solidFill>
                <a:latin typeface="Lucida Sans"/>
                <a:cs typeface="Lucida Sans"/>
              </a:rPr>
              <a:t> </a:t>
            </a:r>
            <a:r>
              <a:rPr dirty="0" sz="1466" spc="-30">
                <a:solidFill>
                  <a:srgbClr val="949494"/>
                </a:solidFill>
                <a:latin typeface="Lucida Sans"/>
                <a:cs typeface="Lucida Sans"/>
              </a:rPr>
              <a:t>enough</a:t>
            </a:r>
            <a:r>
              <a:rPr dirty="0" sz="1466" spc="-15">
                <a:solidFill>
                  <a:srgbClr val="949494"/>
                </a:solidFill>
                <a:latin typeface="Lucida Sans"/>
                <a:cs typeface="Lucida Sans"/>
              </a:rPr>
              <a:t> </a:t>
            </a:r>
            <a:r>
              <a:rPr dirty="0" sz="1466" spc="-45">
                <a:solidFill>
                  <a:srgbClr val="949494"/>
                </a:solidFill>
                <a:latin typeface="Lucida Sans"/>
                <a:cs typeface="Lucida Sans"/>
              </a:rPr>
              <a:t>for</a:t>
            </a:r>
            <a:r>
              <a:rPr dirty="0" sz="1466" spc="-40">
                <a:solidFill>
                  <a:srgbClr val="949494"/>
                </a:solidFill>
                <a:latin typeface="Lucida Sans"/>
                <a:cs typeface="Lucida Sans"/>
              </a:rPr>
              <a:t> </a:t>
            </a:r>
            <a:r>
              <a:rPr dirty="0" sz="1466" spc="-10">
                <a:solidFill>
                  <a:srgbClr val="949494"/>
                </a:solidFill>
                <a:latin typeface="Lucida Sans"/>
                <a:cs typeface="Lucida Sans"/>
              </a:rPr>
              <a:t>multiple </a:t>
            </a:r>
            <a:r>
              <a:rPr dirty="0" sz="1466" spc="-20">
                <a:solidFill>
                  <a:srgbClr val="949494"/>
                </a:solidFill>
                <a:latin typeface="Lucida Sans"/>
                <a:cs typeface="Lucida Sans"/>
              </a:rPr>
              <a:t>uses</a:t>
            </a:r>
            <a:endParaRPr sz="1466">
              <a:latin typeface="Lucida Sans"/>
              <a:cs typeface="Lucida Sans"/>
            </a:endParaRPr>
          </a:p>
        </p:txBody>
      </p:sp>
      <p:sp>
        <p:nvSpPr>
          <p:cNvPr id="14" name="object 14" descr=""/>
          <p:cNvSpPr txBox="1"/>
          <p:nvPr/>
        </p:nvSpPr>
        <p:spPr>
          <a:xfrm>
            <a:off x="1861310" y="4802385"/>
            <a:ext cx="2957406" cy="1374986"/>
          </a:xfrm>
          <a:prstGeom prst="rect">
            <a:avLst/>
          </a:prstGeom>
        </p:spPr>
        <p:txBody>
          <a:bodyPr wrap="square" lIns="0" tIns="25400" rIns="0" bIns="0" rtlCol="0" vert="horz">
            <a:spAutoFit/>
          </a:bodyPr>
          <a:lstStyle/>
          <a:p>
            <a:pPr marL="12700">
              <a:lnSpc>
                <a:spcPct val="100000"/>
              </a:lnSpc>
              <a:spcBef>
                <a:spcPts val="200"/>
              </a:spcBef>
            </a:pPr>
            <a:r>
              <a:rPr dirty="0" sz="1466" spc="-10">
                <a:solidFill>
                  <a:srgbClr val="949494"/>
                </a:solidFill>
                <a:latin typeface="Lucida Sans"/>
                <a:cs typeface="Lucida Sans"/>
              </a:rPr>
              <a:t>Form</a:t>
            </a:r>
            <a:r>
              <a:rPr dirty="0" sz="1466" spc="-55">
                <a:solidFill>
                  <a:srgbClr val="949494"/>
                </a:solidFill>
                <a:latin typeface="Lucida Sans"/>
                <a:cs typeface="Lucida Sans"/>
              </a:rPr>
              <a:t> </a:t>
            </a:r>
            <a:r>
              <a:rPr dirty="0" sz="1466" spc="-40">
                <a:solidFill>
                  <a:srgbClr val="949494"/>
                </a:solidFill>
                <a:latin typeface="Lucida Sans"/>
                <a:cs typeface="Lucida Sans"/>
              </a:rPr>
              <a:t>reorganization/</a:t>
            </a:r>
            <a:r>
              <a:rPr dirty="0" sz="1466" spc="-15">
                <a:solidFill>
                  <a:srgbClr val="949494"/>
                </a:solidFill>
                <a:latin typeface="Lucida Sans"/>
                <a:cs typeface="Lucida Sans"/>
              </a:rPr>
              <a:t> </a:t>
            </a:r>
            <a:r>
              <a:rPr dirty="0" sz="1466" spc="-10">
                <a:solidFill>
                  <a:srgbClr val="949494"/>
                </a:solidFill>
                <a:latin typeface="Lucida Sans"/>
                <a:cs typeface="Lucida Sans"/>
              </a:rPr>
              <a:t>cleaning</a:t>
            </a:r>
            <a:endParaRPr sz="1466">
              <a:latin typeface="Lucida Sans"/>
              <a:cs typeface="Lucida Sans"/>
            </a:endParaRPr>
          </a:p>
          <a:p>
            <a:pPr marL="12700" marR="5080">
              <a:lnSpc>
                <a:spcPct val="102499"/>
              </a:lnSpc>
              <a:spcBef>
                <a:spcPts val="1125"/>
              </a:spcBef>
            </a:pPr>
            <a:r>
              <a:rPr dirty="0" sz="1466" spc="-35">
                <a:solidFill>
                  <a:srgbClr val="949494"/>
                </a:solidFill>
                <a:latin typeface="Lucida Sans"/>
                <a:cs typeface="Lucida Sans"/>
              </a:rPr>
              <a:t>Addition</a:t>
            </a:r>
            <a:r>
              <a:rPr dirty="0" sz="1466" spc="-20">
                <a:solidFill>
                  <a:srgbClr val="949494"/>
                </a:solidFill>
                <a:latin typeface="Lucida Sans"/>
                <a:cs typeface="Lucida Sans"/>
              </a:rPr>
              <a:t> </a:t>
            </a:r>
            <a:r>
              <a:rPr dirty="0" sz="1466" spc="-60">
                <a:solidFill>
                  <a:srgbClr val="949494"/>
                </a:solidFill>
                <a:latin typeface="Lucida Sans"/>
                <a:cs typeface="Lucida Sans"/>
              </a:rPr>
              <a:t>of</a:t>
            </a:r>
            <a:r>
              <a:rPr dirty="0" sz="1466" spc="-10">
                <a:solidFill>
                  <a:srgbClr val="949494"/>
                </a:solidFill>
                <a:latin typeface="Lucida Sans"/>
                <a:cs typeface="Lucida Sans"/>
              </a:rPr>
              <a:t> </a:t>
            </a:r>
            <a:r>
              <a:rPr dirty="0" sz="1466" spc="-25">
                <a:solidFill>
                  <a:srgbClr val="949494"/>
                </a:solidFill>
                <a:latin typeface="Lucida Sans"/>
                <a:cs typeface="Lucida Sans"/>
              </a:rPr>
              <a:t>priority</a:t>
            </a:r>
            <a:r>
              <a:rPr dirty="0" sz="1466" spc="-50">
                <a:solidFill>
                  <a:srgbClr val="949494"/>
                </a:solidFill>
                <a:latin typeface="Lucida Sans"/>
                <a:cs typeface="Lucida Sans"/>
              </a:rPr>
              <a:t> </a:t>
            </a:r>
            <a:r>
              <a:rPr dirty="0" sz="1466" spc="-40">
                <a:solidFill>
                  <a:srgbClr val="949494"/>
                </a:solidFill>
                <a:latin typeface="Lucida Sans"/>
                <a:cs typeface="Lucida Sans"/>
              </a:rPr>
              <a:t>levels,</a:t>
            </a:r>
            <a:r>
              <a:rPr dirty="0" sz="1466" spc="-60">
                <a:solidFill>
                  <a:srgbClr val="949494"/>
                </a:solidFill>
                <a:latin typeface="Lucida Sans"/>
                <a:cs typeface="Lucida Sans"/>
              </a:rPr>
              <a:t> </a:t>
            </a:r>
            <a:r>
              <a:rPr dirty="0" sz="1466" spc="-25">
                <a:solidFill>
                  <a:srgbClr val="949494"/>
                </a:solidFill>
                <a:latin typeface="Lucida Sans"/>
                <a:cs typeface="Lucida Sans"/>
              </a:rPr>
              <a:t>HVA </a:t>
            </a:r>
            <a:r>
              <a:rPr dirty="0" sz="1466" spc="-35">
                <a:solidFill>
                  <a:srgbClr val="949494"/>
                </a:solidFill>
                <a:latin typeface="Lucida Sans"/>
                <a:cs typeface="Lucida Sans"/>
              </a:rPr>
              <a:t>categories</a:t>
            </a:r>
            <a:r>
              <a:rPr dirty="0" sz="1466" spc="-25">
                <a:solidFill>
                  <a:srgbClr val="949494"/>
                </a:solidFill>
                <a:latin typeface="Lucida Sans"/>
                <a:cs typeface="Lucida Sans"/>
              </a:rPr>
              <a:t> </a:t>
            </a:r>
            <a:r>
              <a:rPr dirty="0" sz="1466" spc="-10">
                <a:solidFill>
                  <a:srgbClr val="949494"/>
                </a:solidFill>
                <a:latin typeface="Lucida Sans"/>
                <a:cs typeface="Lucida Sans"/>
              </a:rPr>
              <a:t>and</a:t>
            </a:r>
            <a:r>
              <a:rPr dirty="0" sz="1466" spc="-25">
                <a:solidFill>
                  <a:srgbClr val="949494"/>
                </a:solidFill>
                <a:latin typeface="Lucida Sans"/>
                <a:cs typeface="Lucida Sans"/>
              </a:rPr>
              <a:t> </a:t>
            </a:r>
            <a:r>
              <a:rPr dirty="0" sz="1466" spc="-40">
                <a:solidFill>
                  <a:srgbClr val="949494"/>
                </a:solidFill>
                <a:latin typeface="Lucida Sans"/>
                <a:cs typeface="Lucida Sans"/>
              </a:rPr>
              <a:t>scoring</a:t>
            </a:r>
            <a:r>
              <a:rPr dirty="0" sz="1466" spc="-114">
                <a:solidFill>
                  <a:srgbClr val="949494"/>
                </a:solidFill>
                <a:latin typeface="Lucida Sans"/>
                <a:cs typeface="Lucida Sans"/>
              </a:rPr>
              <a:t> </a:t>
            </a:r>
            <a:r>
              <a:rPr dirty="0" sz="1466" spc="-10">
                <a:solidFill>
                  <a:srgbClr val="949494"/>
                </a:solidFill>
                <a:latin typeface="Lucida Sans"/>
                <a:cs typeface="Lucida Sans"/>
              </a:rPr>
              <a:t>thresholds</a:t>
            </a:r>
            <a:endParaRPr sz="1466">
              <a:latin typeface="Lucida Sans"/>
              <a:cs typeface="Lucida Sans"/>
            </a:endParaRPr>
          </a:p>
          <a:p>
            <a:pPr marL="12700">
              <a:lnSpc>
                <a:spcPct val="100000"/>
              </a:lnSpc>
              <a:spcBef>
                <a:spcPts val="1235"/>
              </a:spcBef>
            </a:pPr>
            <a:r>
              <a:rPr dirty="0" sz="1466" spc="-20">
                <a:solidFill>
                  <a:srgbClr val="949494"/>
                </a:solidFill>
                <a:latin typeface="Lucida Sans"/>
                <a:cs typeface="Lucida Sans"/>
              </a:rPr>
              <a:t>Team</a:t>
            </a:r>
            <a:r>
              <a:rPr dirty="0" sz="1466" spc="-100">
                <a:solidFill>
                  <a:srgbClr val="949494"/>
                </a:solidFill>
                <a:latin typeface="Lucida Sans"/>
                <a:cs typeface="Lucida Sans"/>
              </a:rPr>
              <a:t> </a:t>
            </a:r>
            <a:r>
              <a:rPr dirty="0" sz="1466" spc="-35">
                <a:solidFill>
                  <a:srgbClr val="949494"/>
                </a:solidFill>
                <a:latin typeface="Lucida Sans"/>
                <a:cs typeface="Lucida Sans"/>
              </a:rPr>
              <a:t>training</a:t>
            </a:r>
            <a:r>
              <a:rPr dirty="0" sz="1466" spc="-40">
                <a:solidFill>
                  <a:srgbClr val="949494"/>
                </a:solidFill>
                <a:latin typeface="Lucida Sans"/>
                <a:cs typeface="Lucida Sans"/>
              </a:rPr>
              <a:t> </a:t>
            </a:r>
            <a:r>
              <a:rPr dirty="0" sz="1466" spc="-50">
                <a:solidFill>
                  <a:srgbClr val="949494"/>
                </a:solidFill>
                <a:latin typeface="Lucida Sans"/>
                <a:cs typeface="Lucida Sans"/>
              </a:rPr>
              <a:t>on</a:t>
            </a:r>
            <a:r>
              <a:rPr dirty="0" sz="1466" spc="-35">
                <a:solidFill>
                  <a:srgbClr val="949494"/>
                </a:solidFill>
                <a:latin typeface="Lucida Sans"/>
                <a:cs typeface="Lucida Sans"/>
              </a:rPr>
              <a:t> </a:t>
            </a:r>
            <a:r>
              <a:rPr dirty="0" sz="1466">
                <a:solidFill>
                  <a:srgbClr val="949494"/>
                </a:solidFill>
                <a:latin typeface="Lucida Sans"/>
                <a:cs typeface="Lucida Sans"/>
              </a:rPr>
              <a:t>data</a:t>
            </a:r>
            <a:r>
              <a:rPr dirty="0" sz="1466" spc="-45">
                <a:solidFill>
                  <a:srgbClr val="949494"/>
                </a:solidFill>
                <a:latin typeface="Lucida Sans"/>
                <a:cs typeface="Lucida Sans"/>
              </a:rPr>
              <a:t> </a:t>
            </a:r>
            <a:r>
              <a:rPr dirty="0" sz="1466" spc="-10">
                <a:solidFill>
                  <a:srgbClr val="949494"/>
                </a:solidFill>
                <a:latin typeface="Lucida Sans"/>
                <a:cs typeface="Lucida Sans"/>
              </a:rPr>
              <a:t>collection</a:t>
            </a:r>
            <a:endParaRPr sz="1466">
              <a:latin typeface="Lucida Sans"/>
              <a:cs typeface="Lucida Sans"/>
            </a:endParaRPr>
          </a:p>
        </p:txBody>
      </p:sp>
      <p:sp>
        <p:nvSpPr>
          <p:cNvPr id="15" name="object 15" descr=""/>
          <p:cNvSpPr txBox="1"/>
          <p:nvPr/>
        </p:nvSpPr>
        <p:spPr>
          <a:xfrm>
            <a:off x="1632373" y="5868284"/>
            <a:ext cx="118533" cy="303953"/>
          </a:xfrm>
          <a:prstGeom prst="rect">
            <a:avLst/>
          </a:prstGeom>
        </p:spPr>
        <p:txBody>
          <a:bodyPr wrap="square" lIns="0" tIns="0" rIns="0" bIns="0" rtlCol="0" vert="horz">
            <a:spAutoFit/>
          </a:bodyPr>
          <a:lstStyle/>
          <a:p>
            <a:pPr marL="12700">
              <a:lnSpc>
                <a:spcPts val="1670"/>
              </a:lnSpc>
            </a:pPr>
            <a:r>
              <a:rPr dirty="0" sz="1866" spc="-50">
                <a:solidFill>
                  <a:srgbClr val="1F252C"/>
                </a:solidFill>
                <a:latin typeface="Arial"/>
                <a:cs typeface="Arial"/>
              </a:rPr>
              <a:t>•</a:t>
            </a:r>
            <a:endParaRPr sz="1866">
              <a:latin typeface="Arial"/>
              <a:cs typeface="Arial"/>
            </a:endParaRPr>
          </a:p>
        </p:txBody>
      </p:sp>
      <p:sp>
        <p:nvSpPr>
          <p:cNvPr id="16" name="object 16" descr=""/>
          <p:cNvSpPr txBox="1">
            <a:spLocks noGrp="1"/>
          </p:cNvSpPr>
          <p:nvPr>
            <p:ph type="sldNum" idx="7" sz="quarter"/>
          </p:nvPr>
        </p:nvSpPr>
        <p:spPr>
          <a:prstGeom prst="rect"/>
        </p:spPr>
        <p:txBody>
          <a:bodyPr wrap="square" lIns="0" tIns="14604" rIns="0" bIns="0" rtlCol="0" vert="horz">
            <a:spAutoFit/>
          </a:bodyPr>
          <a:lstStyle/>
          <a:p>
            <a:pPr marL="36195">
              <a:lnSpc>
                <a:spcPct val="100000"/>
              </a:lnSpc>
              <a:spcBef>
                <a:spcPts val="114"/>
              </a:spcBef>
            </a:pPr>
            <a:r>
              <a:rPr dirty="0" spc="85"/>
              <a:t>44</a:t>
            </a:r>
          </a:p>
        </p:txBody>
      </p:sp>
      <p:sp>
        <p:nvSpPr>
          <p:cNvPr id="17" name="object 17" descr=""/>
          <p:cNvSpPr txBox="1">
            <a:spLocks noGrp="1"/>
          </p:cNvSpPr>
          <p:nvPr>
            <p:ph type="ftr" idx="5" sz="quarter"/>
          </p:nvPr>
        </p:nvSpPr>
        <p:spPr>
          <a:prstGeom prst="rect"/>
        </p:spPr>
        <p:txBody>
          <a:bodyPr wrap="square" lIns="0" tIns="12065" rIns="0" bIns="0" rtlCol="0" vert="horz">
            <a:spAutoFit/>
          </a:bodyPr>
          <a:lstStyle/>
          <a:p>
            <a:pPr marL="12700">
              <a:lnSpc>
                <a:spcPct val="100000"/>
              </a:lnSpc>
              <a:spcBef>
                <a:spcPts val="95"/>
              </a:spcBef>
            </a:pPr>
            <a:r>
              <a:rPr dirty="0" spc="95"/>
              <a:t>2025</a:t>
            </a:r>
            <a:r>
              <a:rPr dirty="0" spc="105"/>
              <a:t> </a:t>
            </a:r>
            <a:r>
              <a:rPr dirty="0" spc="-215"/>
              <a:t>|</a:t>
            </a:r>
            <a:r>
              <a:rPr dirty="0" spc="70"/>
              <a:t> </a:t>
            </a:r>
            <a:r>
              <a:rPr dirty="0" spc="45"/>
              <a:t>Enhancing</a:t>
            </a:r>
            <a:r>
              <a:rPr dirty="0" spc="85"/>
              <a:t> </a:t>
            </a:r>
            <a:r>
              <a:rPr dirty="0" spc="50"/>
              <a:t>Objectivity</a:t>
            </a:r>
            <a:r>
              <a:rPr dirty="0" spc="80"/>
              <a:t> </a:t>
            </a:r>
            <a:r>
              <a:rPr dirty="0"/>
              <a:t>of</a:t>
            </a:r>
            <a:r>
              <a:rPr dirty="0" spc="140"/>
              <a:t> </a:t>
            </a:r>
            <a:r>
              <a:rPr dirty="0"/>
              <a:t>the</a:t>
            </a:r>
            <a:r>
              <a:rPr dirty="0" spc="60"/>
              <a:t> </a:t>
            </a:r>
            <a:r>
              <a:rPr dirty="0" spc="35"/>
              <a:t>HVA</a:t>
            </a:r>
          </a:p>
        </p:txBody>
      </p:sp>
      <p:sp>
        <p:nvSpPr>
          <p:cNvPr id="10" name="object 10" descr=""/>
          <p:cNvSpPr txBox="1"/>
          <p:nvPr/>
        </p:nvSpPr>
        <p:spPr>
          <a:xfrm>
            <a:off x="1530349" y="3435434"/>
            <a:ext cx="3302000" cy="838200"/>
          </a:xfrm>
          <a:prstGeom prst="rect">
            <a:avLst/>
          </a:prstGeom>
          <a:ln w="25400">
            <a:solidFill>
              <a:srgbClr val="333333"/>
            </a:solidFill>
          </a:ln>
        </p:spPr>
        <p:txBody>
          <a:bodyPr wrap="square" lIns="0" tIns="154305" rIns="0" bIns="0" rtlCol="0" vert="horz">
            <a:spAutoFit/>
          </a:bodyPr>
          <a:lstStyle/>
          <a:p>
            <a:pPr marL="219710">
              <a:lnSpc>
                <a:spcPct val="100000"/>
              </a:lnSpc>
              <a:spcBef>
                <a:spcPts val="1215"/>
              </a:spcBef>
            </a:pPr>
            <a:r>
              <a:rPr dirty="0" sz="2400" b="1">
                <a:solidFill>
                  <a:srgbClr val="1F252C"/>
                </a:solidFill>
                <a:latin typeface="Century Gothic"/>
                <a:cs typeface="Century Gothic"/>
              </a:rPr>
              <a:t>IMPROVE</a:t>
            </a:r>
            <a:r>
              <a:rPr dirty="0" sz="2400" spc="-65" b="1">
                <a:solidFill>
                  <a:srgbClr val="1F252C"/>
                </a:solidFill>
                <a:latin typeface="Century Gothic"/>
                <a:cs typeface="Century Gothic"/>
              </a:rPr>
              <a:t> </a:t>
            </a:r>
            <a:r>
              <a:rPr dirty="0" sz="2400" spc="45" b="1">
                <a:solidFill>
                  <a:srgbClr val="1F252C"/>
                </a:solidFill>
                <a:latin typeface="Century Gothic"/>
                <a:cs typeface="Century Gothic"/>
              </a:rPr>
              <a:t>QUALITY</a:t>
            </a:r>
            <a:endParaRPr sz="2400">
              <a:latin typeface="Century Gothic"/>
              <a:cs typeface="Century Gothic"/>
            </a:endParaRPr>
          </a:p>
        </p:txBody>
      </p:sp>
      <p:sp>
        <p:nvSpPr>
          <p:cNvPr id="11" name="object 11" descr=""/>
          <p:cNvSpPr txBox="1"/>
          <p:nvPr/>
        </p:nvSpPr>
        <p:spPr>
          <a:xfrm>
            <a:off x="7270834" y="3435434"/>
            <a:ext cx="3302000" cy="838200"/>
          </a:xfrm>
          <a:prstGeom prst="rect">
            <a:avLst/>
          </a:prstGeom>
          <a:ln w="25400">
            <a:solidFill>
              <a:srgbClr val="333333"/>
            </a:solidFill>
          </a:ln>
        </p:spPr>
        <p:txBody>
          <a:bodyPr wrap="square" lIns="0" tIns="156845" rIns="0" bIns="0" rtlCol="0" vert="horz">
            <a:spAutoFit/>
          </a:bodyPr>
          <a:lstStyle/>
          <a:p>
            <a:pPr marL="189230">
              <a:lnSpc>
                <a:spcPct val="100000"/>
              </a:lnSpc>
              <a:spcBef>
                <a:spcPts val="1235"/>
              </a:spcBef>
            </a:pPr>
            <a:r>
              <a:rPr dirty="0" sz="2400" b="1">
                <a:solidFill>
                  <a:srgbClr val="1F252C"/>
                </a:solidFill>
                <a:latin typeface="Century Gothic"/>
                <a:cs typeface="Century Gothic"/>
              </a:rPr>
              <a:t>IMPROVE</a:t>
            </a:r>
            <a:r>
              <a:rPr dirty="0" sz="2400" spc="-65" b="1">
                <a:solidFill>
                  <a:srgbClr val="1F252C"/>
                </a:solidFill>
                <a:latin typeface="Century Gothic"/>
                <a:cs typeface="Century Gothic"/>
              </a:rPr>
              <a:t> </a:t>
            </a:r>
            <a:r>
              <a:rPr dirty="0" sz="2400" spc="35" b="1">
                <a:solidFill>
                  <a:srgbClr val="1F252C"/>
                </a:solidFill>
                <a:latin typeface="Century Gothic"/>
                <a:cs typeface="Century Gothic"/>
              </a:rPr>
              <a:t>PROCESS</a:t>
            </a:r>
            <a:endParaRPr sz="2400">
              <a:latin typeface="Century Gothic"/>
              <a:cs typeface="Century Gothic"/>
            </a:endParaRPr>
          </a:p>
        </p:txBody>
      </p:sp>
    </p:spTree>
  </p:cSld>
  <p:clrMapOvr>
    <a:masterClrMapping/>
  </p:clrMapOvr>
</p:sld>
</file>

<file path=docProps/app.xml><?xml version="1.0" encoding="utf-8"?>
<Properties xmlns="http://schemas.openxmlformats.org/officeDocument/2006/extended-properties" xmlns:vt="http://schemas.openxmlformats.org/officeDocument/2006/docPropsVTypes">
  <Template>Trading cards</Template>
  <TotalTime>489</TotalTime>
  <Words>291</Words>
  <Application>Microsoft Office PowerPoint</Application>
  <PresentationFormat>Widescreen</PresentationFormat>
  <Paragraphs>101</Paragraphs>
  <Slides>14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Franklin Gothic Book</vt:lpstr>
      <vt:lpstr>Impact</vt:lpstr>
      <vt:lpstr>Crop</vt:lpstr>
      <vt:lpstr>Utilizing the Five Mission Areas of EM to Target Workplace Violence in Healthcare</vt:lpstr>
      <vt:lpstr>What is Workplace Violence?</vt:lpstr>
      <vt:lpstr>Understanding the Problem</vt:lpstr>
      <vt:lpstr>Types of Workplace Violence </vt:lpstr>
      <vt:lpstr>The Role of Emergency Management</vt:lpstr>
      <vt:lpstr>PowerPoint Presentation</vt:lpstr>
      <vt:lpstr>Prevention</vt:lpstr>
      <vt:lpstr>Protection</vt:lpstr>
      <vt:lpstr>Mitigation</vt:lpstr>
      <vt:lpstr>Response</vt:lpstr>
      <vt:lpstr>Recovery</vt:lpstr>
      <vt:lpstr>Integration &amp; Collaboration</vt:lpstr>
      <vt:lpstr>Call to Action </vt:lpstr>
      <vt:lpstr>Thank You!</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
  <dc:creator>Karam, Michael</dc:creator>
  <lastModifiedBy>Karam, Michael</lastModifiedBy>
  <revision>1</revision>
  <dcterms:created xsi:type="dcterms:W3CDTF">2025-05-09T18:21:03.0000000Z</dcterms:created>
  <dcterms:modified xsi:type="dcterms:W3CDTF">2025-05-22T13:09:57.9910000Z</dcterms:modified>
</coreProperties>
</file>

<file path=docProps/custom.xml><?xml version="1.0" encoding="utf-8"?>
<Properties xmlns="http://schemas.openxmlformats.org/officeDocument/2006/custom-properties" xmlns:vt="http://schemas.openxmlformats.org/officeDocument/2006/docPropsVTypes"/>
</file>