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g" ContentType="image/jpeg"/>
  <Default Extension="mov" ContentType="video/quicktime"/>
  <Default Extension="svg" ContentType="image/svg+xml"/>
  <Default Extension="tiff" ContentType="image/tiff"/>
  <Default Extension="rels" ContentType="application/vnd.openxmlformats-package.relationships+xml"/>
  <Override PartName="/ppt/notesMasters/notesMaster1.xml" ContentType="application/vnd.openxmlformats-officedocument.presentationml.notesMaster+xml"/>
  <Override PartName="/ppt/notesMasters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14.xml" ContentType="application/vnd.openxmlformats-officedocument.presentationml.notesSlide+xml"/>
  <Override PartName="/ppt/tableStyles.xml" ContentType="application/vnd.openxmlformats-officedocument.presentationml.tableStyles+xml"/>
  <Override PartName="/ppt/slides/slide32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5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theme/theme4.xml" ContentType="application/vnd.openxmlformats-officedocument.theme+xml"/>
  <Override PartName="/ppt/slideLayouts/slideLayout2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theme/theme5.xml" ContentType="application/vnd.openxmlformats-officedocument.theme+xml"/>
  <Override PartName="/ppt/slideLayouts/slideLayout41.xml" ContentType="application/vnd.openxmlformats-officedocument.presentationml.slideLayout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74854c39d85d4eb2" /><Relationship Type="http://schemas.openxmlformats.org/package/2006/relationships/metadata/core-properties" Target="/docProps/core.xml" Id="R6c06c104a8fd4acf" /><Relationship Type="http://schemas.openxmlformats.org/officeDocument/2006/relationships/extended-properties" Target="/docProps/app.xml" Id="R34e68852edc64f1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875fc65dfba24580"/>
    <p:sldMasterId id="2147483666" r:id="R81b1af8e04224842"/>
    <p:sldMasterId id="2147483675" r:id="R90146d749dc04dfb"/>
    <p:sldMasterId id="2147483687" r:id="R1b9287c417774102"/>
  </p:sldMasterIdLst>
  <p:notesMasterIdLst>
    <p:notesMasterId r:id="R0d344dc68a664ea6"/>
  </p:notesMasterIdLst>
  <p:sldIdLst>
    <p:sldId id="256" r:id="Rf5b1ca9cc3c0493f"/>
    <p:sldId id="257" r:id="R0c75e56b9a414ebd"/>
    <p:sldId id="258" r:id="Rcc902a3ff8584004"/>
    <p:sldId id="259" r:id="R5662f5b304ea43c3"/>
    <p:sldId id="260" r:id="R35c94eeab4774648"/>
    <p:sldId id="261" r:id="R0092b83f85b04d18"/>
    <p:sldId id="262" r:id="Rc422ef052b594139"/>
    <p:sldId id="263" r:id="R29f4f4bd35c84699"/>
    <p:sldId id="264" r:id="R5525517891db4b87"/>
    <p:sldId id="265" r:id="Ra8c7ba4e3cb64d1e"/>
    <p:sldId id="266" r:id="R40dd256be1bd40e0"/>
    <p:sldId id="267" r:id="R54090ab1cfd845db"/>
    <p:sldId id="268" r:id="R471e16ff3de24ff4"/>
    <p:sldId id="269" r:id="R1082ef8a5a8a4541"/>
    <p:sldId id="270" r:id="R2b04ed6ac0904ffc"/>
    <p:sldId id="271" r:id="R263a486fee044451"/>
    <p:sldId id="272" r:id="R4684acc62f864745"/>
    <p:sldId id="273" r:id="R7ab09494e6d84bc8"/>
    <p:sldId id="274" r:id="Rfd68a840b0e24cbf"/>
    <p:sldId id="275" r:id="R8a611abe462b4a44"/>
    <p:sldId id="276" r:id="R2e73148877bb484d"/>
    <p:sldId id="277" r:id="R3cc08bf8bfb245d1"/>
    <p:sldId id="278" r:id="Re06cc85bcbe54317"/>
    <p:sldId id="279" r:id="Rd1f139f7c27e4367"/>
    <p:sldId id="280" r:id="R155a555adbc84932"/>
    <p:sldId id="281" r:id="R905f2a7785b74848"/>
    <p:sldId id="282" r:id="R3e8cfaff5d4940dd"/>
    <p:sldId id="283" r:id="R4e1c41cd981341be"/>
    <p:sldId id="284" r:id="R14ff9c6621e84397"/>
    <p:sldId id="285" r:id="R431036e844a74c7e"/>
    <p:sldId id="286" r:id="Raa10918dc0b54187"/>
    <p:sldId id="287" r:id="Rfab8d6df35904c4c"/>
    <p:sldId id="288" r:id="R049e890cf1214486"/>
    <p:sldId id="289" r:id="Rc21932a86ffc4d09"/>
    <p:sldId id="290" r:id="Rf7002a1b81ba45b9"/>
    <p:sldId id="291" r:id="Raad24659df15464f"/>
    <p:sldId id="292" r:id="R8bee6450a3d748b1"/>
    <p:sldId id="293" r:id="R1ec643bcd8a84cc9"/>
    <p:sldId id="294" r:id="Rb0f85a236d254370"/>
    <p:sldId id="295" r:id="R50078f9db7bf4d93"/>
    <p:sldId id="296" r:id="R03ead10e9b024fb6"/>
    <p:sldId id="297" r:id="R4b16a6f5a6dc44f5"/>
    <p:sldId id="298" r:id="R2cf0f8cee2a54be4"/>
    <p:sldId id="299" r:id="R5874b5a6db034a34"/>
    <p:sldId id="300" r:id="R8071ef98d6734dad"/>
    <p:sldId id="301" r:id="R8225fb8a81d4417e"/>
    <p:sldId id="302" r:id="R1150890c9ec44b3b"/>
    <p:sldId id="303" r:id="R430bf927343b4bb9"/>
    <p:sldId id="304" r:id="Rae1955e8fd784fda"/>
    <p:sldId id="305" r:id="R418f3fe37a124e25"/>
    <p:sldId id="306" r:id="R272306e7e2994b57"/>
    <p:sldId id="307" r:id="Rb031ddc466dc4858"/>
    <p:sldId id="308" r:id="Re52bb75063ca41b0"/>
    <p:sldId id="309" r:id="Re33b580abd5547c3"/>
    <p:sldId id="310" r:id="R5b98cbe6ded64441"/>
    <p:sldId id="311" r:id="R0fbbdd95a65f4a2d"/>
    <p:sldId id="312" r:id="R1a963ff5492542bb"/>
    <p:sldId id="313" r:id="Rc4895eb9ad2d4f6a"/>
    <p:sldId id="314" r:id="Rad16671065a24605"/>
    <p:sldId id="315" r:id="R25ed74ef883a460b"/>
    <p:sldId id="316" r:id="R17c2a730ae8443ef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0d344dc68a664ea6" /><Relationship Type="http://schemas.openxmlformats.org/officeDocument/2006/relationships/presProps" Target="/ppt/presProps.xml" Id="R220095118bea4624" /><Relationship Type="http://schemas.openxmlformats.org/officeDocument/2006/relationships/viewProps" Target="/ppt/viewProps.xml" Id="Reb01df1fcdbf4e4a" /><Relationship Type="http://schemas.openxmlformats.org/officeDocument/2006/relationships/slideMaster" Target="/ppt/slideMasters/slideMaster1.xml" Id="R875fc65dfba24580" /><Relationship Type="http://schemas.openxmlformats.org/officeDocument/2006/relationships/theme" Target="/ppt/slideMasters/theme/theme2.xml" Id="R5d3f7fe890db4315" /><Relationship Type="http://schemas.openxmlformats.org/officeDocument/2006/relationships/slideMaster" Target="/ppt/slideMasters/slideMaster2.xml" Id="R81b1af8e04224842" /><Relationship Type="http://schemas.openxmlformats.org/officeDocument/2006/relationships/slide" Target="/ppt/slides/slide1.xml" Id="Rf5b1ca9cc3c0493f" /><Relationship Type="http://schemas.openxmlformats.org/officeDocument/2006/relationships/slide" Target="/ppt/slides/slide2.xml" Id="R0c75e56b9a414ebd" /><Relationship Type="http://schemas.openxmlformats.org/officeDocument/2006/relationships/slide" Target="/ppt/slides/slide3.xml" Id="Rcc902a3ff8584004" /><Relationship Type="http://schemas.openxmlformats.org/officeDocument/2006/relationships/slide" Target="/ppt/slides/slide4.xml" Id="R5662f5b304ea43c3" /><Relationship Type="http://schemas.openxmlformats.org/officeDocument/2006/relationships/slide" Target="/ppt/slides/slide5.xml" Id="R35c94eeab4774648" /><Relationship Type="http://schemas.openxmlformats.org/officeDocument/2006/relationships/slide" Target="/ppt/slides/slide6.xml" Id="R0092b83f85b04d18" /><Relationship Type="http://schemas.openxmlformats.org/officeDocument/2006/relationships/slide" Target="/ppt/slides/slide7.xml" Id="Rc422ef052b594139" /><Relationship Type="http://schemas.openxmlformats.org/officeDocument/2006/relationships/slide" Target="/ppt/slides/slide8.xml" Id="R29f4f4bd35c84699" /><Relationship Type="http://schemas.openxmlformats.org/officeDocument/2006/relationships/slide" Target="/ppt/slides/slide9.xml" Id="R5525517891db4b87" /><Relationship Type="http://schemas.openxmlformats.org/officeDocument/2006/relationships/slide" Target="/ppt/slides/slide10.xml" Id="Ra8c7ba4e3cb64d1e" /><Relationship Type="http://schemas.openxmlformats.org/officeDocument/2006/relationships/slide" Target="/ppt/slides/slide11.xml" Id="R40dd256be1bd40e0" /><Relationship Type="http://schemas.openxmlformats.org/officeDocument/2006/relationships/slide" Target="/ppt/slides/slide12.xml" Id="R54090ab1cfd845db" /><Relationship Type="http://schemas.openxmlformats.org/officeDocument/2006/relationships/slide" Target="/ppt/slides/slide13.xml" Id="R471e16ff3de24ff4" /><Relationship Type="http://schemas.openxmlformats.org/officeDocument/2006/relationships/slide" Target="/ppt/slides/slide14.xml" Id="R1082ef8a5a8a4541" /><Relationship Type="http://schemas.openxmlformats.org/officeDocument/2006/relationships/slide" Target="/ppt/slides/slide15.xml" Id="R2b04ed6ac0904ffc" /><Relationship Type="http://schemas.openxmlformats.org/officeDocument/2006/relationships/slide" Target="/ppt/slides/slide16.xml" Id="R263a486fee044451" /><Relationship Type="http://schemas.openxmlformats.org/officeDocument/2006/relationships/slide" Target="/ppt/slides/slide17.xml" Id="R4684acc62f864745" /><Relationship Type="http://schemas.openxmlformats.org/officeDocument/2006/relationships/slide" Target="/ppt/slides/slide18.xml" Id="R7ab09494e6d84bc8" /><Relationship Type="http://schemas.openxmlformats.org/officeDocument/2006/relationships/slide" Target="/ppt/slides/slide19.xml" Id="Rfd68a840b0e24cbf" /><Relationship Type="http://schemas.openxmlformats.org/officeDocument/2006/relationships/slide" Target="/ppt/slides/slide20.xml" Id="R8a611abe462b4a44" /><Relationship Type="http://schemas.openxmlformats.org/officeDocument/2006/relationships/slide" Target="/ppt/slides/slide21.xml" Id="R2e73148877bb484d" /><Relationship Type="http://schemas.openxmlformats.org/officeDocument/2006/relationships/slide" Target="/ppt/slides/slide22.xml" Id="R3cc08bf8bfb245d1" /><Relationship Type="http://schemas.openxmlformats.org/officeDocument/2006/relationships/slide" Target="/ppt/slides/slide23.xml" Id="Re06cc85bcbe54317" /><Relationship Type="http://schemas.openxmlformats.org/officeDocument/2006/relationships/slide" Target="/ppt/slides/slide24.xml" Id="Rd1f139f7c27e4367" /><Relationship Type="http://schemas.openxmlformats.org/officeDocument/2006/relationships/slide" Target="/ppt/slides/slide25.xml" Id="R155a555adbc84932" /><Relationship Type="http://schemas.openxmlformats.org/officeDocument/2006/relationships/slide" Target="/ppt/slides/slide26.xml" Id="R905f2a7785b74848" /><Relationship Type="http://schemas.openxmlformats.org/officeDocument/2006/relationships/slide" Target="/ppt/slides/slide27.xml" Id="R3e8cfaff5d4940dd" /><Relationship Type="http://schemas.openxmlformats.org/officeDocument/2006/relationships/slide" Target="/ppt/slides/slide28.xml" Id="R4e1c41cd981341be" /><Relationship Type="http://schemas.openxmlformats.org/officeDocument/2006/relationships/slide" Target="/ppt/slides/slide29.xml" Id="R14ff9c6621e84397" /><Relationship Type="http://schemas.openxmlformats.org/officeDocument/2006/relationships/slide" Target="/ppt/slides/slide30.xml" Id="R431036e844a74c7e" /><Relationship Type="http://schemas.openxmlformats.org/officeDocument/2006/relationships/slide" Target="/ppt/slides/slide31.xml" Id="Raa10918dc0b54187" /><Relationship Type="http://schemas.openxmlformats.org/officeDocument/2006/relationships/tableStyles" Target="/ppt/tableStyles.xml" Id="R707e673d7ea54981" /><Relationship Type="http://schemas.openxmlformats.org/officeDocument/2006/relationships/slide" Target="/ppt/slides/slide32.xml" Id="Rfab8d6df35904c4c" /><Relationship Type="http://schemas.openxmlformats.org/officeDocument/2006/relationships/slide" Target="/ppt/slides/slide33.xml" Id="R049e890cf1214486" /><Relationship Type="http://schemas.openxmlformats.org/officeDocument/2006/relationships/slide" Target="/ppt/slides/slide34.xml" Id="Rc21932a86ffc4d09" /><Relationship Type="http://schemas.openxmlformats.org/officeDocument/2006/relationships/slide" Target="/ppt/slides/slide35.xml" Id="Rf7002a1b81ba45b9" /><Relationship Type="http://schemas.openxmlformats.org/officeDocument/2006/relationships/slide" Target="/ppt/slides/slide36.xml" Id="Raad24659df15464f" /><Relationship Type="http://schemas.openxmlformats.org/officeDocument/2006/relationships/slide" Target="/ppt/slides/slide37.xml" Id="R8bee6450a3d748b1" /><Relationship Type="http://schemas.openxmlformats.org/officeDocument/2006/relationships/slide" Target="/ppt/slides/slide38.xml" Id="R1ec643bcd8a84cc9" /><Relationship Type="http://schemas.openxmlformats.org/officeDocument/2006/relationships/slide" Target="/ppt/slides/slide39.xml" Id="Rb0f85a236d254370" /><Relationship Type="http://schemas.openxmlformats.org/officeDocument/2006/relationships/slide" Target="/ppt/slides/slide40.xml" Id="R50078f9db7bf4d93" /><Relationship Type="http://schemas.openxmlformats.org/officeDocument/2006/relationships/slide" Target="/ppt/slides/slide41.xml" Id="R03ead10e9b024fb6" /><Relationship Type="http://schemas.openxmlformats.org/officeDocument/2006/relationships/slide" Target="/ppt/slides/slide42.xml" Id="R4b16a6f5a6dc44f5" /><Relationship Type="http://schemas.openxmlformats.org/officeDocument/2006/relationships/slide" Target="/ppt/slides/slide43.xml" Id="R2cf0f8cee2a54be4" /><Relationship Type="http://schemas.openxmlformats.org/officeDocument/2006/relationships/slide" Target="/ppt/slides/slide44.xml" Id="R5874b5a6db034a34" /><Relationship Type="http://schemas.openxmlformats.org/officeDocument/2006/relationships/slide" Target="/ppt/slides/slide45.xml" Id="R8071ef98d6734dad" /><Relationship Type="http://schemas.openxmlformats.org/officeDocument/2006/relationships/slide" Target="/ppt/slides/slide46.xml" Id="R8225fb8a81d4417e" /><Relationship Type="http://schemas.openxmlformats.org/officeDocument/2006/relationships/slide" Target="/ppt/slides/slide47.xml" Id="R1150890c9ec44b3b" /><Relationship Type="http://schemas.openxmlformats.org/officeDocument/2006/relationships/slide" Target="/ppt/slides/slide48.xml" Id="R430bf927343b4bb9" /><Relationship Type="http://schemas.openxmlformats.org/officeDocument/2006/relationships/slide" Target="/ppt/slides/slide49.xml" Id="Rae1955e8fd784fda" /><Relationship Type="http://schemas.openxmlformats.org/officeDocument/2006/relationships/slide" Target="/ppt/slides/slide50.xml" Id="R418f3fe37a124e25" /><Relationship Type="http://schemas.openxmlformats.org/officeDocument/2006/relationships/slide" Target="/ppt/slides/slide51.xml" Id="R272306e7e2994b57" /><Relationship Type="http://schemas.openxmlformats.org/officeDocument/2006/relationships/slide" Target="/ppt/slides/slide52.xml" Id="Rb031ddc466dc4858" /><Relationship Type="http://schemas.openxmlformats.org/officeDocument/2006/relationships/slide" Target="/ppt/slides/slide53.xml" Id="Re52bb75063ca41b0" /><Relationship Type="http://schemas.openxmlformats.org/officeDocument/2006/relationships/slideMaster" Target="/ppt/slideMasters/slideMaster3.xml" Id="R90146d749dc04dfb" /><Relationship Type="http://schemas.openxmlformats.org/officeDocument/2006/relationships/slideMaster" Target="/ppt/slideMasters/slideMaster4.xml" Id="R1b9287c417774102" /><Relationship Type="http://schemas.openxmlformats.org/officeDocument/2006/relationships/slide" Target="/ppt/slides/slide54.xml" Id="Re33b580abd5547c3" /><Relationship Type="http://schemas.openxmlformats.org/officeDocument/2006/relationships/slide" Target="/ppt/slides/slide55.xml" Id="R5b98cbe6ded64441" /><Relationship Type="http://schemas.openxmlformats.org/officeDocument/2006/relationships/slide" Target="/ppt/slides/slide56.xml" Id="R0fbbdd95a65f4a2d" /><Relationship Type="http://schemas.openxmlformats.org/officeDocument/2006/relationships/slide" Target="/ppt/slides/slide57.xml" Id="R1a963ff5492542bb" /><Relationship Type="http://schemas.openxmlformats.org/officeDocument/2006/relationships/slide" Target="/ppt/slides/slide58.xml" Id="Rc4895eb9ad2d4f6a" /><Relationship Type="http://schemas.openxmlformats.org/officeDocument/2006/relationships/slide" Target="/ppt/slides/slide59.xml" Id="Rad16671065a24605" /><Relationship Type="http://schemas.openxmlformats.org/officeDocument/2006/relationships/slide" Target="/ppt/slides/slide60.xml" Id="R25ed74ef883a460b" /><Relationship Type="http://schemas.openxmlformats.org/officeDocument/2006/relationships/slide" Target="/ppt/slides/slide61.xml" Id="R17c2a730ae8443ef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1.xml" Id="R5a89b5e56d4b45cf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4FFC3-2B2A-4110-975D-0FE3507B69CB}" type="datetimeFigureOut">
              <a:rPr lang="en-US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3E9BD-E589-4FFF-9BB5-0E57D4AA602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8.xml" Id="R513b060b5a534a89" /><Relationship Type="http://schemas.openxmlformats.org/officeDocument/2006/relationships/notesMaster" Target="/ppt/notesMasters/notesMaster1.xml" Id="Rc451b48fa58440af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27.xml" Id="R84b3c3d6c6fb4b7b" /><Relationship Type="http://schemas.openxmlformats.org/officeDocument/2006/relationships/notesMaster" Target="/ppt/notesMasters/notesMaster1.xml" Id="R4e6a2436246f4d1d" /><Relationship Type="http://schemas.openxmlformats.org/officeDocument/2006/relationships/hyperlink" Target="https://nextivityinc.com/products/shield-megago-hpue/" TargetMode="External" Id="rcIddd06adfefa614613" /><Relationship Type="http://schemas.openxmlformats.org/officeDocument/2006/relationships/hyperlink" Target="https://www.dji.com/mavic-3-pro?site=brandsite&amp;from=landing_page" TargetMode="External" Id="rcId7b4d4138a2d04c16" /><Relationship Type="http://schemas.openxmlformats.org/officeDocument/2006/relationships/hyperlink" Target="https://www.dji.com/support/product/mavic" TargetMode="External" Id="rcId68db3a93cea84c2f" /><Relationship Type="http://schemas.openxmlformats.org/officeDocument/2006/relationships/hyperlink" Target="https://www.firstnet.com/devices/connected-devices/sonim-megaconnect.html" TargetMode="External" Id="rcId6bfa25a4f5de48d4" /><Relationship Type="http://schemas.openxmlformats.org/officeDocument/2006/relationships/hyperlink" Target="https://www.verizon.com/support/one-talk-lte-desk-phones-overview/" TargetMode="External" Id="rcId7af605ae17c44759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28.xml" Id="R69a351f4e1fd419d" /><Relationship Type="http://schemas.openxmlformats.org/officeDocument/2006/relationships/notesMaster" Target="/ppt/notesMasters/notesMaster1.xml" Id="R8185c25a33514b16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29.xml" Id="R117a8468db584037" /><Relationship Type="http://schemas.openxmlformats.org/officeDocument/2006/relationships/notesMaster" Target="/ppt/notesMasters/notesMaster1.xml" Id="Rb13dd876b20f4d1a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30.xml" Id="Rc14a3b4f15c34cf1" /><Relationship Type="http://schemas.openxmlformats.org/officeDocument/2006/relationships/notesMaster" Target="/ppt/notesMasters/notesMaster1.xml" Id="Rf0e5f9d71ec146be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31.xml" Id="Rdbbe0d96b1c0499c" /><Relationship Type="http://schemas.openxmlformats.org/officeDocument/2006/relationships/notesMaster" Target="/ppt/notesMasters/notesMaster1.xml" Id="R1dbe3f77f7e048a7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32.xml" Id="R85ac1eac79c44a70" /><Relationship Type="http://schemas.openxmlformats.org/officeDocument/2006/relationships/notesMaster" Target="/ppt/notesMasters/notesMaster1.xml" Id="Rb73658bb3ec84178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38.xml" Id="Rb8c8787c623d4a42" /><Relationship Type="http://schemas.openxmlformats.org/officeDocument/2006/relationships/notesMaster" Target="/ppt/notesMasters/notesMaster1.xml" Id="R2bd903e1272a4d5e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42.xml" Id="Rebf8ae286ef242b4" /><Relationship Type="http://schemas.openxmlformats.org/officeDocument/2006/relationships/notesMaster" Target="/ppt/notesMasters/notesMaster1.xml" Id="R30278d34be4b4c3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44.xml" Id="Rc180dbdee699470d" /><Relationship Type="http://schemas.openxmlformats.org/officeDocument/2006/relationships/notesMaster" Target="/ppt/notesMasters/notesMaster1.xml" Id="R61ce0b723dbb4144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slide" Target="/ppt/slides/slide45.xml" Id="R6eb488ed8b8d46ec" /><Relationship Type="http://schemas.openxmlformats.org/officeDocument/2006/relationships/notesMaster" Target="/ppt/notesMasters/notesMaster1.xml" Id="R7620e0ef46864cd8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19.xml" Id="R2dd8507905ac46b4" /><Relationship Type="http://schemas.openxmlformats.org/officeDocument/2006/relationships/notesMaster" Target="/ppt/notesMasters/notesMaster1.xml" Id="R6c68dfc7d22e4d3a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slide" Target="/ppt/slides/slide46.xml" Id="R99cbc476850c4cb9" /><Relationship Type="http://schemas.openxmlformats.org/officeDocument/2006/relationships/notesMaster" Target="/ppt/notesMasters/notesMaster1.xml" Id="R38b626017a774f4e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slide" Target="/ppt/slides/slide47.xml" Id="R34c3d6ee3e704d09" /><Relationship Type="http://schemas.openxmlformats.org/officeDocument/2006/relationships/notesMaster" Target="/ppt/notesMasters/notesMaster1.xml" Id="Rc497aae62ed04948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slide" Target="/ppt/slides/slide48.xml" Id="R4de55c16dd4a4995" /><Relationship Type="http://schemas.openxmlformats.org/officeDocument/2006/relationships/notesMaster" Target="/ppt/notesMasters/notesMaster1.xml" Id="Rb1b25b482fbc4181" /></Relationships>
</file>

<file path=ppt/notesSlides/_rels/notesSlide23.xml.rels>&#65279;<?xml version="1.0" encoding="utf-8"?><Relationships xmlns="http://schemas.openxmlformats.org/package/2006/relationships"><Relationship Type="http://schemas.openxmlformats.org/officeDocument/2006/relationships/slide" Target="/ppt/slides/slide51.xml" Id="R730dd4de1f054d21" /><Relationship Type="http://schemas.openxmlformats.org/officeDocument/2006/relationships/notesMaster" Target="/ppt/notesMasters/notesMaster1.xml" Id="R93d3817634704e91" /></Relationships>
</file>

<file path=ppt/notesSlides/_rels/notesSlide24.xml.rels>&#65279;<?xml version="1.0" encoding="utf-8"?><Relationships xmlns="http://schemas.openxmlformats.org/package/2006/relationships"><Relationship Type="http://schemas.openxmlformats.org/officeDocument/2006/relationships/slide" Target="/ppt/slides/slide52.xml" Id="Rfd39330db39c48b6" /><Relationship Type="http://schemas.openxmlformats.org/officeDocument/2006/relationships/notesMaster" Target="/ppt/notesMasters/notesMaster1.xml" Id="Ra0b52679d59049c1" /></Relationships>
</file>

<file path=ppt/notesSlides/_rels/notesSlide25.xml.rels>&#65279;<?xml version="1.0" encoding="utf-8"?><Relationships xmlns="http://schemas.openxmlformats.org/package/2006/relationships"><Relationship Type="http://schemas.openxmlformats.org/officeDocument/2006/relationships/slide" Target="/ppt/slides/slide53.xml" Id="Rf904b7fdc48041df" /><Relationship Type="http://schemas.openxmlformats.org/officeDocument/2006/relationships/notesMaster" Target="/ppt/notesMasters/notesMaster1.xml" Id="Rb9e4b86781314f45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slide" Target="/ppt/slides/slide55.xml" Id="Raa1464dfd8ba44f5" /><Relationship Type="http://schemas.openxmlformats.org/officeDocument/2006/relationships/notesMaster" Target="/ppt/notesMasters/notesMaster1.xml" Id="R9285b51e68a340a2" /></Relationships>
</file>

<file path=ppt/notesSlides/_rels/notesSlide27.xml.rels>&#65279;<?xml version="1.0" encoding="utf-8"?><Relationships xmlns="http://schemas.openxmlformats.org/package/2006/relationships"><Relationship Type="http://schemas.openxmlformats.org/officeDocument/2006/relationships/slide" Target="/ppt/slides/slide59.xml" Id="R5360c61c2caa4268" /><Relationship Type="http://schemas.openxmlformats.org/officeDocument/2006/relationships/notesMaster" Target="/ppt/notesMasters/notesMaster1.xml" Id="R047160c32ae042f4" /></Relationships>
</file>

<file path=ppt/notesSlides/_rels/notesSlide28.xml.rels>&#65279;<?xml version="1.0" encoding="utf-8"?><Relationships xmlns="http://schemas.openxmlformats.org/package/2006/relationships"><Relationship Type="http://schemas.openxmlformats.org/officeDocument/2006/relationships/slide" Target="/ppt/slides/slide60.xml" Id="Re6c842b4ed47442c" /><Relationship Type="http://schemas.openxmlformats.org/officeDocument/2006/relationships/notesMaster" Target="/ppt/notesMasters/notesMaster1.xml" Id="R178fd3182fe442ac" /></Relationships>
</file>

<file path=ppt/notesSlides/_rels/notesSlide29.xml.rels>&#65279;<?xml version="1.0" encoding="utf-8"?><Relationships xmlns="http://schemas.openxmlformats.org/package/2006/relationships"><Relationship Type="http://schemas.openxmlformats.org/officeDocument/2006/relationships/slide" Target="/ppt/slides/slide61.xml" Id="Rb376d757a66a4b75" /><Relationship Type="http://schemas.openxmlformats.org/officeDocument/2006/relationships/notesMaster" Target="/ppt/notesMasters/notesMaster1.xml" Id="R6ed29d47512f44b0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20.xml" Id="Ra66eac73aaab4677" /><Relationship Type="http://schemas.openxmlformats.org/officeDocument/2006/relationships/notesMaster" Target="/ppt/notesMasters/notesMaster1.xml" Id="Ra07e937e09ec4d2e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21.xml" Id="R42d15f04bbd640c6" /><Relationship Type="http://schemas.openxmlformats.org/officeDocument/2006/relationships/notesMaster" Target="/ppt/notesMasters/notesMaster1.xml" Id="R6719cd7a8b1c417a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22.xml" Id="Rb6a882e3db324d6e" /><Relationship Type="http://schemas.openxmlformats.org/officeDocument/2006/relationships/notesMaster" Target="/ppt/notesMasters/notesMaster1.xml" Id="Rc5f70f12b9a24e45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23.xml" Id="R059fc514fbd54881" /><Relationship Type="http://schemas.openxmlformats.org/officeDocument/2006/relationships/notesMaster" Target="/ppt/notesMasters/notesMaster1.xml" Id="R702fa0b1e9fa4adc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24.xml" Id="R27078d05b4944b3d" /><Relationship Type="http://schemas.openxmlformats.org/officeDocument/2006/relationships/notesMaster" Target="/ppt/notesMasters/notesMaster1.xml" Id="Rc4fbfd9156f242c7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25.xml" Id="Re4e119969e644fde" /><Relationship Type="http://schemas.openxmlformats.org/officeDocument/2006/relationships/notesMaster" Target="/ppt/notesMasters/notesMaster1.xml" Id="R1844774be52a4cfa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26.xml" Id="R947d87e9dfee4777" /><Relationship Type="http://schemas.openxmlformats.org/officeDocument/2006/relationships/notesMaster" Target="/ppt/notesMasters/notesMaster1.xml" Id="R2ecd06f62cfc4b3b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AC384-BC0A-37BA-B22E-0DEE0C729B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1FAA9-A2A6-8871-5E89-C1474F6CAB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C2DFF16-C22A-BAB9-103A-F095B746A8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190897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cIddd06adfefa614613"/>
              </a:rPr>
              <a:t>https://nextivityinc.com/products/shield-megago-hpue/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cId7b4d4138a2d04c16"/>
              </a:rPr>
              <a:t>https://www.dji.com/mavic-3-pro?site=brandsite&amp;from=landing_page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cId68db3a93cea84c2f"/>
              </a:rPr>
              <a:t>https://www.dji.com/support/product/mavic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cId6bfa25a4f5de48d4"/>
              </a:rPr>
              <a:t>https://www.firstnet.com/devices/connected-devices/sonim-megaconnect.html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cId7af605ae17c44759"/>
              </a:rPr>
              <a:t>https://www.verizon.com/support/one-talk-lte-desk-phones-overview/</a:t>
            </a:r>
            <a:endParaRPr lang="en-US" sz="1200" u="sng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83428-D916-39E5-2ED1-9E07B11412E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50CA8-F66C-CF00-9BF0-2C13C88BBC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739BC8A-E04D-52A0-51F3-B148AA99F4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55433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2B0CA-C829-592F-B9D1-5A436A51C2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AB73F-A244-5E01-67BC-19A1734A68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FFDA0C43-5CFF-37CF-39CE-D42BFC2FC3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1680292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Hagerty to kickoff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54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GNYHA/DOHMH to provide opening remarks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Hagerty to take over the presentation from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1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3A6A-F20E-8785-6A1A-E3E5C0A2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1628A-8EB1-10B1-9307-48C2092D6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8F705-E45C-B1F7-E06F-E0D2BF0B9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953A7-81D0-708D-E3F7-44342BECD7B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C7658-F3D2-65B7-F770-79B2B55B8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0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A5AD-3FB6-A781-0E38-1676FCA07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CDDCD-C561-3428-ED48-F1CDFA777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1C016-93B6-F647-532A-3A0DE2AC7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7D0AE-15FD-4815-7537-A21B3900A2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18152-6D6E-EF8F-141D-C36672CE3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5A871-0429-2319-E0AD-56A8E613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0D8CD-E1A5-D791-064D-93A1E5D3C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26602-9D80-6BA8-73EE-E9491446B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7D411-4E72-05A2-F26D-8D0DA10417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4F6EE-1DC8-852D-987A-E8BCE5D14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6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88180-914A-8ACF-F17A-3D7EB872F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B48B5-9BC5-7D13-FAE8-1103A4B98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B7BE9-CEB3-3E90-14DE-F55B15FA0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726-CD05-66F7-FC3C-13F400E97C3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54205-C2C6-10A7-38FE-0A046070D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06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AFB2-AB5D-D11C-83D5-31679B50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33195-0F3E-2729-29CE-EFCCCB3D3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96D63-97EE-0CAE-2E67-E2E75A2F8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9C55D-6739-7389-73AF-7686EA912C8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7FF56-8DAC-784A-D100-445F41048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kern="100" baseline="0" dirty="0">
              <a:solidFill>
                <a:srgbClr val="2F5496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52B13-29B9-13E3-1051-7B9CAD4C87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05CAE-527F-8384-F642-64D8A8F0E7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363270A2-6DB1-9AE8-623B-D8562FCA99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3922649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19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B1A0-CDCF-1DF1-D781-637595BC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28A90-7D1B-DB75-4C06-C99141DAB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1422C-20A9-BB3E-2C3D-1B25F4AB5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A4AE-1D55-56A2-EECC-13656ABE7B4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3C78D-0D91-08A1-BD1F-BCEF35341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16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5B65B-1508-69E2-E38D-9A19973C7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2B6CB-FA8F-21D9-6279-7390F9A77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65E92-5B56-A3B1-6D03-2F9616008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Speaker: </a:t>
            </a:r>
          </a:p>
          <a:p>
            <a:r>
              <a:rPr lang="en-US" b="1"/>
              <a:t>Notes: 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C459F-E6E5-501F-335C-2CE4738E49C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7223B-5575-CBDB-6E11-27E0B99BF4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9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36B3A-978D-1B10-3CCA-4D927D39D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BBA3AF-4FF2-B2B4-0FDC-2DEE89AE5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25CA52-64F5-E656-5628-4FAE9CEC0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FA9A-F0A3-6DD0-0C6A-1D5855EDC53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78339-1DAD-AC2B-BEBD-2DA73087B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0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Hagerty to pass to Tamer to discuss BP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532C81-1673-4F29-A24F-80AFAF3A6D9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7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Labor, Health and Human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EE62-FD76-4D7A-AE1D-B3D61F20F55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5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part of our agreement with the Administration for Strategic Preparedness and Response (ASPR) for the Hospital Preparedness Program (HPP), the NYC Health Department is required to submit a number of deliverables each budget period. These deliverables are intended to support the health care coalition’s (HCC) preparedness, response, and recovery efforts.  </a:t>
            </a:r>
          </a:p>
          <a:p>
            <a:r>
              <a:rPr lang="en-US"/>
              <a:t> 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This an overview of the deliverables the NYC Health Department and NYC HCC are required to submit in BP2. A full list of deliverables can be found in the Implementation Plan annex of the Strategic Plan. 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EE62-FD76-4D7A-AE1D-B3D61F20F550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85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75D3-5F8C-634B-2677-0AFA85A13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E9832-310F-3B73-36CF-DC2730644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EE5AC-25A2-6F5F-AE8D-EC466323A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overview of the deliverables the NYC Health Department and NYC HCC are required to submit in BP3. A full list of deliverables can be found in the Implementation Plan annex of the Strategic Plan. 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58FF4-3A27-76B1-363E-D00E498B0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EE62-FD76-4D7A-AE1D-B3D61F20F550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7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 results framework is a visual tool that maps out the logical, cause-and-effect relationships between activities, their deliverables (outputs), the changes they create (outcomes), and the long-term goals (impacts).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EE62-FD76-4D7A-AE1D-B3D61F20F550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5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D2C10-8867-6560-DB81-06A02F6A27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BBDFE-77C5-ED7E-9EFD-1E5B4C183F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6A5D7519-B251-940A-7D52-F7BCBCCC03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219544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Montefiore Einstein Field Communications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01/27/2026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(c)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00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Montefiore Einstein Field Communications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01/27/2026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(c)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45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81E28-1891-BE7C-A1D3-6E42BF32429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269DA-6CD9-CE8C-D756-E2A792F6F5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9018945-F070-E03C-7A9B-FC98F80A7D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2614220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Montefiore Einstein Field Communications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01/27/2026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(c)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81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393DE-AF8B-E102-AC3D-45CED2280B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 dirty="0"/>
              <a:t>01/27/2026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3249F-B30A-7519-ACB8-F1607CE152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(c) 2026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B3A0CBA-921D-4F9D-E9B7-DCFCD2A5DD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Montefiore Einstein Field Communications Unit</a:t>
            </a:r>
          </a:p>
        </p:txBody>
      </p:sp>
    </p:spTree>
    <p:extLst>
      <p:ext uri="{BB962C8B-B14F-4D97-AF65-F5344CB8AC3E}">
        <p14:creationId xmlns:p14="http://schemas.microsoft.com/office/powerpoint/2010/main" val="357299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Montefiore Einstein Field Communications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01/27/2026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(c)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807FB-1213-4A92-9A80-793965F70740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54372"/>
      </p:ext>
    </p:extLst>
  </p:cSld>
  <p:clrMapOvr>
    <a:masterClrMapping/>
  </p:clrMapOvr>
</p:note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a173cff85e5f41cd" /><Relationship Type="http://schemas.openxmlformats.org/officeDocument/2006/relationships/image" Target="/ppt/media/image.png" Id="R8326b9c2bc274fba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546090a951d34df7" /><Relationship Type="http://schemas.openxmlformats.org/officeDocument/2006/relationships/image" Target="/ppt/media/image.png" Id="R0a9b80b806814e59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fb773e5114c046f4" /><Relationship Type="http://schemas.openxmlformats.org/officeDocument/2006/relationships/image" Target="/ppt/media/image.jpg" Id="R3a858e5254064bc3" /><Relationship Type="http://schemas.openxmlformats.org/officeDocument/2006/relationships/image" Target="/ppt/media/image3.png" Id="Rd3e12104ecd94c1b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605678e245bb4871" /><Relationship Type="http://schemas.openxmlformats.org/officeDocument/2006/relationships/image" Target="/ppt/media/image3.png" Id="R3cdd6cf191504997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aa2a5047674041df" /><Relationship Type="http://schemas.openxmlformats.org/officeDocument/2006/relationships/image" Target="/ppt/media/image.png" Id="R67e8492d361a4ed0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cfb909a5fada4701" /><Relationship Type="http://schemas.openxmlformats.org/officeDocument/2006/relationships/image" Target="/ppt/media/image3.png" Id="R20614632f8d54c8d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3238b0bd489341a1" /><Relationship Type="http://schemas.openxmlformats.org/officeDocument/2006/relationships/image" Target="/ppt/media/image.jpg" Id="R939a2ff7a5314b42" /><Relationship Type="http://schemas.openxmlformats.org/officeDocument/2006/relationships/image" Target="/ppt/media/image3.png" Id="R88fe00c757f54384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174934a8e860414d" /><Relationship Type="http://schemas.openxmlformats.org/officeDocument/2006/relationships/image" Target="/ppt/media/image.jpg" Id="Radccd31f734d49c6" /><Relationship Type="http://schemas.openxmlformats.org/officeDocument/2006/relationships/image" Target="/ppt/media/image3.png" Id="R98021e6c4dcd41c3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ac9d5ababbdf4e0f" /><Relationship Type="http://schemas.openxmlformats.org/officeDocument/2006/relationships/image" Target="/ppt/media/image3.png" Id="R0961ebc3dd9f455f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3.xml" Id="R9e72cd6b6e674b16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4.xml" Id="R37ed51698aef40ef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29b28ecce9ca41a9" /><Relationship Type="http://schemas.openxmlformats.org/officeDocument/2006/relationships/image" Target="/ppt/media/image2.png" Id="Rdbc7847ba61141e7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075093469454edc" /><Relationship Type="http://schemas.openxmlformats.org/officeDocument/2006/relationships/image" Target="/ppt/media/image2.png" Id="Re76a44e046c7476f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d6cdf3d38201474a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3b3c7276b9454060" /><Relationship Type="http://schemas.openxmlformats.org/officeDocument/2006/relationships/image" Target="/ppt/media/image2.png" Id="R714f835ef7eb4ec3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cce9d8bcdbb94d17" /></Relationships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2935"/>
            <a:ext cx="10972801" cy="486415"/>
          </a:xfrm>
        </p:spPr>
        <p:txBody>
          <a:bodyPr/>
          <a:lstStyle>
            <a:lvl1pPr>
              <a:lnSpc>
                <a:spcPct val="80000"/>
              </a:lnSpc>
              <a:defRPr sz="3201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46FAAC6-BD66-7845-AD68-3E8D6E1DFB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656" y="1407479"/>
            <a:ext cx="6840777" cy="4371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E2B7038-5089-FC4F-BD7B-D6C56C6CF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352" y="1407479"/>
            <a:ext cx="3923904" cy="43718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99D77-FD4D-154C-A9FC-5759A1F7103F}"/>
              </a:ext>
            </a:extLst>
          </p:cNvPr>
          <p:cNvPicPr>
            <a:picLocks noChangeAspect="1"/>
          </p:cNvPicPr>
          <p:nvPr userDrawn="1"/>
        </p:nvPicPr>
        <p:blipFill>
          <a:blip r:embed="R8326b9c2bc274fba"/>
          <a:srcRect/>
          <a:stretch/>
        </p:blipFill>
        <p:spPr>
          <a:xfrm>
            <a:off x="9136200" y="6211698"/>
            <a:ext cx="2661548" cy="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2935"/>
            <a:ext cx="10972801" cy="486415"/>
          </a:xfrm>
        </p:spPr>
        <p:txBody>
          <a:bodyPr/>
          <a:lstStyle>
            <a:lvl1pPr>
              <a:lnSpc>
                <a:spcPct val="80000"/>
              </a:lnSpc>
              <a:defRPr sz="3201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9C2E9D-0E14-B547-BF78-D7A550FA13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760" y="1406106"/>
            <a:ext cx="10972482" cy="447832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ACD30-9504-FC40-A66D-A7E8D9BB4828}"/>
              </a:ext>
            </a:extLst>
          </p:cNvPr>
          <p:cNvPicPr>
            <a:picLocks noChangeAspect="1"/>
          </p:cNvPicPr>
          <p:nvPr userDrawn="1"/>
        </p:nvPicPr>
        <p:blipFill>
          <a:blip r:embed="R0a9b80b806814e59"/>
          <a:srcRect/>
          <a:stretch/>
        </p:blipFill>
        <p:spPr>
          <a:xfrm>
            <a:off x="9136200" y="6211698"/>
            <a:ext cx="2661548" cy="2402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72F159-F579-B0EB-A82D-E1408510B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275011"/>
            <a:ext cx="4165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4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085C79-5FA3-F040-6D80-8B313221CB37}"/>
              </a:ext>
            </a:extLst>
          </p:cNvPr>
          <p:cNvPicPr>
            <a:picLocks noChangeAspect="1"/>
          </p:cNvPicPr>
          <p:nvPr userDrawn="1"/>
        </p:nvPicPr>
        <p:blipFill>
          <a:blip r:embed="R3a858e5254064bc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188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A241E1-E257-B7F1-C4FD-818DA91F338F}"/>
              </a:ext>
            </a:extLst>
          </p:cNvPr>
          <p:cNvSpPr/>
          <p:nvPr userDrawn="1"/>
        </p:nvSpPr>
        <p:spPr>
          <a:xfrm>
            <a:off x="0" y="0"/>
            <a:ext cx="12192000" cy="60027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2832"/>
                </a:schemeClr>
              </a:gs>
              <a:gs pos="99000">
                <a:schemeClr val="accent4">
                  <a:alpha val="68949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6" name="Questions / Contact">
            <a:extLst>
              <a:ext uri="{FF2B5EF4-FFF2-40B4-BE49-F238E27FC236}">
                <a16:creationId xmlns:a16="http://schemas.microsoft.com/office/drawing/2014/main" id="{1FA9EB9D-EE65-3C48-8D92-C5A38DF0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032" y="903458"/>
            <a:ext cx="5286614" cy="755869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2800" b="1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12" name="Photo 1">
            <a:extLst>
              <a:ext uri="{FF2B5EF4-FFF2-40B4-BE49-F238E27FC236}">
                <a16:creationId xmlns:a16="http://schemas.microsoft.com/office/drawing/2014/main" id="{EA55B1C0-BB84-4348-AB20-622EC2AA8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9032" y="2149480"/>
            <a:ext cx="1219532" cy="1218583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[Insert Photo]</a:t>
            </a:r>
          </a:p>
        </p:txBody>
      </p:sp>
      <p:sp>
        <p:nvSpPr>
          <p:cNvPr id="7" name="Contact 1">
            <a:extLst>
              <a:ext uri="{FF2B5EF4-FFF2-40B4-BE49-F238E27FC236}">
                <a16:creationId xmlns:a16="http://schemas.microsoft.com/office/drawing/2014/main" id="{6DCC5A98-FE86-AA42-8CD0-6C5C71463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032" y="3667740"/>
            <a:ext cx="3352800" cy="1072884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0" i="0">
                <a:solidFill>
                  <a:srgbClr val="595959"/>
                </a:solidFill>
                <a:latin typeface="Arial Nova" panose="020B050402020202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First.Last@hagertyconsulting.com</a:t>
            </a:r>
          </a:p>
        </p:txBody>
      </p:sp>
      <p:sp>
        <p:nvSpPr>
          <p:cNvPr id="13" name="Photo 2">
            <a:extLst>
              <a:ext uri="{FF2B5EF4-FFF2-40B4-BE49-F238E27FC236}">
                <a16:creationId xmlns:a16="http://schemas.microsoft.com/office/drawing/2014/main" id="{C7456E42-024B-994C-9CF7-8E929B55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19600" y="2149479"/>
            <a:ext cx="1219532" cy="1218583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[Insert Photo]</a:t>
            </a:r>
          </a:p>
        </p:txBody>
      </p:sp>
      <p:sp>
        <p:nvSpPr>
          <p:cNvPr id="10" name="Contact 2">
            <a:extLst>
              <a:ext uri="{FF2B5EF4-FFF2-40B4-BE49-F238E27FC236}">
                <a16:creationId xmlns:a16="http://schemas.microsoft.com/office/drawing/2014/main" id="{D51D2ECA-1BC5-1F4F-8AB8-646B95072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9600" y="3667740"/>
            <a:ext cx="3352800" cy="1072884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0" i="0">
                <a:solidFill>
                  <a:srgbClr val="595959"/>
                </a:solidFill>
                <a:latin typeface="Arial Nova" panose="020B050402020202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First.Last@hagertyconsulting.com</a:t>
            </a:r>
          </a:p>
        </p:txBody>
      </p:sp>
      <p:sp>
        <p:nvSpPr>
          <p:cNvPr id="14" name="Photo 3">
            <a:extLst>
              <a:ext uri="{FF2B5EF4-FFF2-40B4-BE49-F238E27FC236}">
                <a16:creationId xmlns:a16="http://schemas.microsoft.com/office/drawing/2014/main" id="{6D9FF23D-46D5-4B40-BBF4-896FA9EC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40168" y="2149479"/>
            <a:ext cx="1219532" cy="1218583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[Insert Photo]</a:t>
            </a:r>
          </a:p>
        </p:txBody>
      </p:sp>
      <p:sp>
        <p:nvSpPr>
          <p:cNvPr id="11" name="Contact 3">
            <a:extLst>
              <a:ext uri="{FF2B5EF4-FFF2-40B4-BE49-F238E27FC236}">
                <a16:creationId xmlns:a16="http://schemas.microsoft.com/office/drawing/2014/main" id="{08E7B375-7E82-0A41-ACA0-04E2F659E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0170" y="3667740"/>
            <a:ext cx="3352800" cy="1072884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200" b="0" i="0">
                <a:solidFill>
                  <a:srgbClr val="595959"/>
                </a:solidFill>
                <a:latin typeface="Arial Nova" panose="020B050402020202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First.Last@hagertyconsulting.com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29109-A4F8-A562-1CE9-2F5F097037BF}"/>
              </a:ext>
            </a:extLst>
          </p:cNvPr>
          <p:cNvSpPr/>
          <p:nvPr userDrawn="1"/>
        </p:nvSpPr>
        <p:spPr>
          <a:xfrm>
            <a:off x="0" y="5969265"/>
            <a:ext cx="12192000" cy="88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6349A-4506-5FEB-057D-27C11D327410}"/>
              </a:ext>
            </a:extLst>
          </p:cNvPr>
          <p:cNvPicPr>
            <a:picLocks noChangeAspect="1"/>
          </p:cNvPicPr>
          <p:nvPr userDrawn="1"/>
        </p:nvPicPr>
        <p:blipFill>
          <a:blip r:embed="Rd3e12104ecd94c1b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6203054"/>
            <a:ext cx="1954843" cy="4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06400" y="340771"/>
            <a:ext cx="11369040" cy="765157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2800" b="1" i="0">
                <a:solidFill>
                  <a:schemeClr val="tx1"/>
                </a:solidFill>
                <a:latin typeface="Arial Nova" panose="020B0504020202020204" pitchFamily="34" charset="0"/>
                <a:cs typeface="Arial Narrow"/>
              </a:defRPr>
            </a:lvl1pPr>
          </a:lstStyle>
          <a:p>
            <a:r>
              <a:rPr lang="en-US"/>
              <a:t>Two Column Layout</a:t>
            </a:r>
          </a:p>
        </p:txBody>
      </p:sp>
      <p:sp>
        <p:nvSpPr>
          <p:cNvPr id="5" name="Body Column 1">
            <a:extLst>
              <a:ext uri="{FF2B5EF4-FFF2-40B4-BE49-F238E27FC236}">
                <a16:creationId xmlns:a16="http://schemas.microsoft.com/office/drawing/2014/main" id="{C3942085-75C1-1F4B-8973-ED414F869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095983"/>
            <a:ext cx="5228684" cy="462412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231775" indent="-223838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Body: Arial, 18-20pt. 3pt spacing above and below.</a:t>
            </a:r>
          </a:p>
          <a:p>
            <a:pPr lvl="1"/>
            <a:r>
              <a:rPr lang="en-US"/>
              <a:t>Line spacing set to 1.3pt</a:t>
            </a:r>
          </a:p>
          <a:p>
            <a:pPr lvl="2"/>
            <a:r>
              <a:rPr lang="en-US"/>
              <a:t>Body font color hex code: #595959</a:t>
            </a:r>
          </a:p>
          <a:p>
            <a:pPr lvl="3"/>
            <a:r>
              <a:rPr lang="en-US"/>
              <a:t>Third Level Bullet. Hex code: #7F7F7F</a:t>
            </a:r>
          </a:p>
        </p:txBody>
      </p:sp>
      <p:sp>
        <p:nvSpPr>
          <p:cNvPr id="10" name="Body Column 2">
            <a:extLst>
              <a:ext uri="{FF2B5EF4-FFF2-40B4-BE49-F238E27FC236}">
                <a16:creationId xmlns:a16="http://schemas.microsoft.com/office/drawing/2014/main" id="{882D6147-9E36-F84A-BEF4-C2C7F5BA02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6917" y="1095983"/>
            <a:ext cx="5215054" cy="462412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Body: Arial, 18-20pt. 3pt spacing above and below.</a:t>
            </a:r>
          </a:p>
          <a:p>
            <a:pPr lvl="1"/>
            <a:r>
              <a:rPr lang="en-US"/>
              <a:t>Line spacing set to 1.3pt</a:t>
            </a:r>
          </a:p>
          <a:p>
            <a:pPr lvl="2"/>
            <a:r>
              <a:rPr lang="en-US"/>
              <a:t>Body font color hex code: #595959</a:t>
            </a:r>
          </a:p>
          <a:p>
            <a:pPr lvl="3"/>
            <a:r>
              <a:rPr lang="en-US"/>
              <a:t>Third Level Bullet. Hex code: #7F7F7F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6060F9-6A4F-9153-37A2-DB9FAA7B2C02}"/>
              </a:ext>
            </a:extLst>
          </p:cNvPr>
          <p:cNvSpPr/>
          <p:nvPr userDrawn="1"/>
        </p:nvSpPr>
        <p:spPr>
          <a:xfrm>
            <a:off x="0" y="5969265"/>
            <a:ext cx="12192000" cy="88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6" name="Footer and Slide Number">
            <a:extLst>
              <a:ext uri="{FF2B5EF4-FFF2-40B4-BE49-F238E27FC236}">
                <a16:creationId xmlns:a16="http://schemas.microsoft.com/office/drawing/2014/main" id="{48E83F71-810F-E918-1A13-7C6C05970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28961" y="6279820"/>
            <a:ext cx="7546479" cy="26762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 spc="40" baseline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Presentation Title  |  </a:t>
            </a:r>
            <a:fld id="{18FD47A2-EF8B-0240-AD90-9B51A2DFE8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D9AC3-EB85-C253-D9AC-7AE8C1F94EA9}"/>
              </a:ext>
            </a:extLst>
          </p:cNvPr>
          <p:cNvPicPr>
            <a:picLocks noChangeAspect="1"/>
          </p:cNvPicPr>
          <p:nvPr userDrawn="1"/>
        </p:nvPicPr>
        <p:blipFill>
          <a:blip r:embed="R3cdd6cf19150499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6203054"/>
            <a:ext cx="1954843" cy="4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90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2935"/>
            <a:ext cx="10972801" cy="486415"/>
          </a:xfrm>
        </p:spPr>
        <p:txBody>
          <a:bodyPr/>
          <a:lstStyle>
            <a:lvl1pPr>
              <a:lnSpc>
                <a:spcPct val="80000"/>
              </a:lnSpc>
              <a:defRPr sz="3201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46FAAC6-BD66-7845-AD68-3E8D6E1DFB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6970" y="1407479"/>
            <a:ext cx="6840777" cy="43718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E2B7038-5089-FC4F-BD7B-D6C56C6CF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1407479"/>
            <a:ext cx="4023242" cy="43718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8565F-E3DD-4B4A-B210-726E831BC64E}"/>
              </a:ext>
            </a:extLst>
          </p:cNvPr>
          <p:cNvPicPr>
            <a:picLocks noChangeAspect="1"/>
          </p:cNvPicPr>
          <p:nvPr userDrawn="1"/>
        </p:nvPicPr>
        <p:blipFill>
          <a:blip r:embed="R67e8492d361a4ed0"/>
          <a:srcRect/>
          <a:stretch/>
        </p:blipFill>
        <p:spPr>
          <a:xfrm>
            <a:off x="9136200" y="6211698"/>
            <a:ext cx="2661548" cy="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57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542921-7747-838F-566D-46B5FAF3C068}"/>
              </a:ext>
            </a:extLst>
          </p:cNvPr>
          <p:cNvSpPr/>
          <p:nvPr userDrawn="1"/>
        </p:nvSpPr>
        <p:spPr>
          <a:xfrm>
            <a:off x="0" y="5969265"/>
            <a:ext cx="12192000" cy="88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406400" y="340771"/>
            <a:ext cx="11369040" cy="765157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2800" b="1" i="0">
                <a:solidFill>
                  <a:schemeClr val="tx1"/>
                </a:solidFill>
                <a:latin typeface="Arial Nova" panose="020B0504020202020204" pitchFamily="34" charset="0"/>
                <a:cs typeface="Arial Narrow"/>
              </a:defRPr>
            </a:lvl1pPr>
          </a:lstStyle>
          <a:p>
            <a:r>
              <a:rPr lang="en-US"/>
              <a:t>Headings: Arial Nova, 28-32pt</a:t>
            </a:r>
          </a:p>
        </p:txBody>
      </p:sp>
      <p:sp>
        <p:nvSpPr>
          <p:cNvPr id="5" name="Body">
            <a:extLst>
              <a:ext uri="{FF2B5EF4-FFF2-40B4-BE49-F238E27FC236}">
                <a16:creationId xmlns:a16="http://schemas.microsoft.com/office/drawing/2014/main" id="{C3942085-75C1-1F4B-8973-ED414F8697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095983"/>
            <a:ext cx="11369040" cy="46385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231775" indent="-223838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Body: Arial, 18-20pt. 3pt spacing above and below.</a:t>
            </a:r>
          </a:p>
          <a:p>
            <a:pPr lvl="1"/>
            <a:r>
              <a:rPr lang="en-US"/>
              <a:t>Line spacing set to 1.3pt</a:t>
            </a:r>
          </a:p>
          <a:p>
            <a:pPr lvl="2"/>
            <a:r>
              <a:rPr lang="en-US"/>
              <a:t>Body font color hex code: #595959</a:t>
            </a:r>
          </a:p>
          <a:p>
            <a:pPr lvl="3"/>
            <a:r>
              <a:rPr lang="en-US"/>
              <a:t>Third Level Bullet. Hex code: #7F7F7F</a:t>
            </a:r>
          </a:p>
        </p:txBody>
      </p:sp>
      <p:sp>
        <p:nvSpPr>
          <p:cNvPr id="24" name="Footer and Slide Number">
            <a:extLst>
              <a:ext uri="{FF2B5EF4-FFF2-40B4-BE49-F238E27FC236}">
                <a16:creationId xmlns:a16="http://schemas.microsoft.com/office/drawing/2014/main" id="{02963742-92E6-B282-0BCC-6B1CBE26A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28961" y="6279820"/>
            <a:ext cx="7546479" cy="26762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 spc="40" baseline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Presentation Title  |  </a:t>
            </a:r>
            <a:fld id="{18FD47A2-EF8B-0240-AD90-9B51A2DFE8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C240A-2215-FEFC-5B18-FB5F4943A34A}"/>
              </a:ext>
            </a:extLst>
          </p:cNvPr>
          <p:cNvPicPr>
            <a:picLocks noChangeAspect="1"/>
          </p:cNvPicPr>
          <p:nvPr userDrawn="1"/>
        </p:nvPicPr>
        <p:blipFill>
          <a:blip r:embed="R20614632f8d54c8d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6203054"/>
            <a:ext cx="1954843" cy="4546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DD034A9-9FF3-FC45-0402-70FFE3168D30}"/>
              </a:ext>
            </a:extLst>
          </p:cNvPr>
          <p:cNvPicPr>
            <a:picLocks noChangeAspect="1"/>
          </p:cNvPicPr>
          <p:nvPr userDrawn="1"/>
        </p:nvPicPr>
        <p:blipFill>
          <a:blip r:embed="R939a2ff7a5314b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1889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7AAA04-C38D-FE78-2F04-8A2422B6AF45}"/>
              </a:ext>
            </a:extLst>
          </p:cNvPr>
          <p:cNvSpPr/>
          <p:nvPr userDrawn="1"/>
        </p:nvSpPr>
        <p:spPr>
          <a:xfrm>
            <a:off x="0" y="5202833"/>
            <a:ext cx="12192000" cy="16551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8D1A5-86D4-67D4-EDDD-125539023BEF}"/>
              </a:ext>
            </a:extLst>
          </p:cNvPr>
          <p:cNvSpPr/>
          <p:nvPr userDrawn="1"/>
        </p:nvSpPr>
        <p:spPr>
          <a:xfrm>
            <a:off x="0" y="0"/>
            <a:ext cx="12192000" cy="520283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2832"/>
                </a:schemeClr>
              </a:gs>
              <a:gs pos="99000">
                <a:schemeClr val="accent4">
                  <a:alpha val="68949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7F2B7270-4C72-754A-9752-2FA527E51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950" y="1757581"/>
            <a:ext cx="10097577" cy="941224"/>
          </a:xfrm>
          <a:prstGeom prst="rect">
            <a:avLst/>
          </a:prstGeom>
        </p:spPr>
        <p:txBody>
          <a:bodyPr lIns="0" rIns="0" anchor="b" anchorCtr="0"/>
          <a:lstStyle>
            <a:lvl1pPr algn="l">
              <a:defRPr sz="3600" b="1" i="0" spc="-5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Title: Arial Nova, 36pt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2CA49906-6AB7-0543-83A7-312918E6D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3089316"/>
            <a:ext cx="10097576" cy="526097"/>
          </a:xfrm>
          <a:prstGeom prst="rect">
            <a:avLst/>
          </a:prstGeom>
        </p:spPr>
        <p:txBody>
          <a:bodyPr lIns="0" rIns="0"/>
          <a:lstStyle>
            <a:lvl1pPr marL="6350" indent="-6350" algn="l">
              <a:buNone/>
              <a:tabLst/>
              <a:defRPr b="0" i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Subtitle: Arial Regular, 22pt </a:t>
            </a:r>
          </a:p>
        </p:txBody>
      </p:sp>
      <p:sp>
        <p:nvSpPr>
          <p:cNvPr id="13" name="Speaker Name, Date">
            <a:extLst>
              <a:ext uri="{FF2B5EF4-FFF2-40B4-BE49-F238E27FC236}">
                <a16:creationId xmlns:a16="http://schemas.microsoft.com/office/drawing/2014/main" id="{25F96944-4735-7942-BB42-537BCF364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01897" y="5667021"/>
            <a:ext cx="3187418" cy="596169"/>
          </a:xfrm>
          <a:prstGeom prst="rect">
            <a:avLst/>
          </a:prstGeom>
        </p:spPr>
        <p:txBody>
          <a:bodyPr lIns="0" rIns="0" anchor="ctr" anchorCtr="0"/>
          <a:lstStyle>
            <a:lvl1pPr marL="6350" indent="-6350" algn="l">
              <a:buNone/>
              <a:tabLst/>
              <a:defRPr sz="1200" b="0" i="0" spc="50" baseline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Month, date, year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4232EB-3FC4-E3A1-0892-B788E035347B}"/>
              </a:ext>
            </a:extLst>
          </p:cNvPr>
          <p:cNvPicPr>
            <a:picLocks noChangeAspect="1"/>
          </p:cNvPicPr>
          <p:nvPr userDrawn="1"/>
        </p:nvPicPr>
        <p:blipFill>
          <a:blip r:embed="R88fe00c757f5438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63" y="5710205"/>
            <a:ext cx="2753823" cy="6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09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5ED7E54-83F2-0E5E-70ED-F251C83B0626}"/>
              </a:ext>
            </a:extLst>
          </p:cNvPr>
          <p:cNvPicPr>
            <a:picLocks noChangeAspect="1"/>
          </p:cNvPicPr>
          <p:nvPr userDrawn="1"/>
        </p:nvPicPr>
        <p:blipFill>
          <a:blip r:embed="Radccd31f734d49c6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952" cy="6188965"/>
          </a:xfrm>
          <a:prstGeom prst="rect">
            <a:avLst/>
          </a:prstGeom>
        </p:spPr>
      </p:pic>
      <p:sp>
        <p:nvSpPr>
          <p:cNvPr id="4" name="Agenda Text"/>
          <p:cNvSpPr>
            <a:spLocks noGrp="1"/>
          </p:cNvSpPr>
          <p:nvPr>
            <p:ph type="title" hasCustomPrompt="1"/>
          </p:nvPr>
        </p:nvSpPr>
        <p:spPr>
          <a:xfrm>
            <a:off x="839449" y="554037"/>
            <a:ext cx="10771100" cy="4910667"/>
          </a:xfrm>
          <a:prstGeom prst="rect">
            <a:avLst/>
          </a:prstGeom>
        </p:spPr>
        <p:txBody>
          <a:bodyPr vert="horz" lIns="0" rIns="0" anchor="ctr"/>
          <a:lstStyle>
            <a:lvl1pPr marL="0" indent="0">
              <a:lnSpc>
                <a:spcPct val="180000"/>
              </a:lnSpc>
              <a:buClr>
                <a:srgbClr val="E31836"/>
              </a:buClr>
              <a:buSzPct val="75000"/>
              <a:buFont typeface=".Lucida Grande UI Regular"/>
              <a:buNone/>
              <a:defRPr sz="3600" b="0" i="0" spc="0" baseline="0">
                <a:solidFill>
                  <a:schemeClr val="tx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576894-1659-69EE-2ACB-F3EB2077B51C}"/>
              </a:ext>
            </a:extLst>
          </p:cNvPr>
          <p:cNvSpPr/>
          <p:nvPr userDrawn="1"/>
        </p:nvSpPr>
        <p:spPr>
          <a:xfrm>
            <a:off x="0" y="5969265"/>
            <a:ext cx="12192000" cy="88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9" name="Footer and Slide Number">
            <a:extLst>
              <a:ext uri="{FF2B5EF4-FFF2-40B4-BE49-F238E27FC236}">
                <a16:creationId xmlns:a16="http://schemas.microsoft.com/office/drawing/2014/main" id="{65B99A71-A440-8D2C-0983-ABF64E39E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28961" y="6279820"/>
            <a:ext cx="7546479" cy="26762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 spc="40" baseline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Presentation Title  |  </a:t>
            </a:r>
            <a:fld id="{18FD47A2-EF8B-0240-AD90-9B51A2DFE8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9517C-64F3-14CF-594A-2A63C8AA37D8}"/>
              </a:ext>
            </a:extLst>
          </p:cNvPr>
          <p:cNvPicPr>
            <a:picLocks noChangeAspect="1"/>
          </p:cNvPicPr>
          <p:nvPr userDrawn="1"/>
        </p:nvPicPr>
        <p:blipFill>
          <a:blip r:embed="R98021e6c4dcd41c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6203054"/>
            <a:ext cx="1954843" cy="4546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AF1CC0-ABCD-6E43-A9DB-A814DD601AB6}"/>
              </a:ext>
            </a:extLst>
          </p:cNvPr>
          <p:cNvSpPr/>
          <p:nvPr userDrawn="1"/>
        </p:nvSpPr>
        <p:spPr bwMode="auto">
          <a:xfrm rot="16200000">
            <a:off x="7259783" y="1925783"/>
            <a:ext cx="6858002" cy="3006432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ova" panose="020B0504020202020204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E451894-29C9-F641-9D3F-B1BDAD4BD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40771"/>
            <a:ext cx="8509000" cy="765157"/>
          </a:xfrm>
          <a:prstGeom prst="rect">
            <a:avLst/>
          </a:prstGeom>
        </p:spPr>
        <p:txBody>
          <a:bodyPr lIns="0" rIns="0" anchor="t" anchorCtr="0"/>
          <a:lstStyle>
            <a:lvl1pPr algn="l">
              <a:defRPr sz="2800" b="1" i="0">
                <a:solidFill>
                  <a:schemeClr val="tx1"/>
                </a:solidFill>
                <a:latin typeface="Arial Nova" panose="020B0504020202020204" pitchFamily="34" charset="0"/>
                <a:cs typeface="Arial Narrow"/>
              </a:defRPr>
            </a:lvl1pPr>
          </a:lstStyle>
          <a:p>
            <a:r>
              <a:rPr lang="en-US"/>
              <a:t>Side Bar Layout</a:t>
            </a:r>
          </a:p>
        </p:txBody>
      </p:sp>
      <p:sp>
        <p:nvSpPr>
          <p:cNvPr id="14" name="Body">
            <a:extLst>
              <a:ext uri="{FF2B5EF4-FFF2-40B4-BE49-F238E27FC236}">
                <a16:creationId xmlns:a16="http://schemas.microsoft.com/office/drawing/2014/main" id="{31B6EF39-12B8-1847-9953-C4BD6551D2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095983"/>
            <a:ext cx="8508999" cy="462412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228600" indent="-22225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860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85800" indent="-22860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Body: Arial, 18-20pt. 3pt spacing above and below.</a:t>
            </a:r>
          </a:p>
          <a:p>
            <a:pPr lvl="1"/>
            <a:r>
              <a:rPr lang="en-US"/>
              <a:t>Line spacing is set to 1.3pt</a:t>
            </a:r>
          </a:p>
          <a:p>
            <a:pPr lvl="2"/>
            <a:r>
              <a:rPr lang="en-US"/>
              <a:t>Body font color hex code: #595959</a:t>
            </a:r>
          </a:p>
          <a:p>
            <a:pPr lvl="3"/>
            <a:r>
              <a:rPr lang="en-US"/>
              <a:t>Third Level Bullet. Hex code: #7F7F7F</a:t>
            </a:r>
          </a:p>
        </p:txBody>
      </p:sp>
      <p:sp>
        <p:nvSpPr>
          <p:cNvPr id="13" name="Side Bar Text">
            <a:extLst>
              <a:ext uri="{FF2B5EF4-FFF2-40B4-BE49-F238E27FC236}">
                <a16:creationId xmlns:a16="http://schemas.microsoft.com/office/drawing/2014/main" id="{7E3190A9-0D67-5E4D-8CC8-0E4E7E31A8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2853" y="340771"/>
            <a:ext cx="2191862" cy="52238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600" b="0" i="0">
                <a:solidFill>
                  <a:srgbClr val="595959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  <a:lvl2pPr marL="174625" indent="-168275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b="0" i="0">
                <a:solidFill>
                  <a:srgbClr val="595959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342900" indent="-168275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lang="en-US" sz="1600" b="0" i="0" dirty="0">
                <a:solidFill>
                  <a:srgbClr val="595959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574675" indent="-22860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b="0" i="0">
                <a:solidFill>
                  <a:srgbClr val="595959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Side bar text should be size 16pt, spacing before and after: 3pt, line spacing 1.3pt</a:t>
            </a:r>
          </a:p>
          <a:p>
            <a:pPr lvl="1"/>
            <a:r>
              <a:rPr lang="en-US"/>
              <a:t>Sub-bullet 1</a:t>
            </a:r>
          </a:p>
          <a:p>
            <a:pPr lvl="2"/>
            <a:r>
              <a:rPr lang="en-US"/>
              <a:t>Sub-bullet 2</a:t>
            </a:r>
          </a:p>
          <a:p>
            <a:pPr lvl="3"/>
            <a:r>
              <a:rPr lang="en-US"/>
              <a:t>Sub-bullet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25C0A-8875-5DCA-65E6-9A312E96A76D}"/>
              </a:ext>
            </a:extLst>
          </p:cNvPr>
          <p:cNvSpPr/>
          <p:nvPr userDrawn="1"/>
        </p:nvSpPr>
        <p:spPr>
          <a:xfrm>
            <a:off x="0" y="5969265"/>
            <a:ext cx="12192000" cy="8887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7" name="Footer and Slide Number">
            <a:extLst>
              <a:ext uri="{FF2B5EF4-FFF2-40B4-BE49-F238E27FC236}">
                <a16:creationId xmlns:a16="http://schemas.microsoft.com/office/drawing/2014/main" id="{F1A6D589-A380-F748-ED06-00E8D3B6D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77440" y="6279820"/>
            <a:ext cx="6537959" cy="26762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 i="0" spc="40" baseline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Presentation Title  |  </a:t>
            </a:r>
            <a:fld id="{18FD47A2-EF8B-0240-AD90-9B51A2DFE8C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60FC2-1DA4-78F0-266A-5616E17A6157}"/>
              </a:ext>
            </a:extLst>
          </p:cNvPr>
          <p:cNvPicPr>
            <a:picLocks noChangeAspect="1"/>
          </p:cNvPicPr>
          <p:nvPr userDrawn="1"/>
        </p:nvPicPr>
        <p:blipFill>
          <a:blip r:embed="R0961ebc3dd9f455f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41" y="6203054"/>
            <a:ext cx="1954843" cy="4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70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437F28-2B54-6546-9532-D080DF8ECF5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028E517-1ABB-CD4F-9D9E-9DF933B11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2653" y="3970145"/>
            <a:ext cx="9923409" cy="75712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199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7" indent="0" algn="r">
              <a:buNone/>
              <a:defRPr/>
            </a:lvl2pPr>
            <a:lvl3pPr marL="914415" indent="0" algn="r">
              <a:buNone/>
              <a:defRPr/>
            </a:lvl3pPr>
            <a:lvl4pPr marL="1371622" indent="0" algn="r">
              <a:buNone/>
              <a:defRPr/>
            </a:lvl4pPr>
            <a:lvl5pPr marL="1828831" indent="0" algn="r">
              <a:buNone/>
              <a:defRPr/>
            </a:lvl5pPr>
          </a:lstStyle>
          <a:p>
            <a:pPr lvl="0"/>
            <a:r>
              <a:rPr lang="en-US" dirty="0"/>
              <a:t>Click to edit Title Slide Subhead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0261F3-4518-4440-B033-2F85A1918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51" y="3079820"/>
            <a:ext cx="9923408" cy="757130"/>
          </a:xfrm>
        </p:spPr>
        <p:txBody>
          <a:bodyPr anchor="b" anchorCtr="0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Title Slide 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88106-B719-2C4C-8C6D-73CFADB848D9}"/>
              </a:ext>
            </a:extLst>
          </p:cNvPr>
          <p:cNvPicPr>
            <a:picLocks noChangeAspect="1"/>
          </p:cNvPicPr>
          <p:nvPr userDrawn="1"/>
        </p:nvPicPr>
        <p:blipFill>
          <a:blip r:embed="Rdbc7847ba61141e7"/>
          <a:srcRect/>
          <a:stretch/>
        </p:blipFill>
        <p:spPr>
          <a:xfrm>
            <a:off x="9136196" y="6211698"/>
            <a:ext cx="2661547" cy="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77BB5-CBAD-663E-B8B0-20EDA105E6C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DF694-0707-75FC-7E82-6429CA97EF93}"/>
              </a:ext>
            </a:extLst>
          </p:cNvPr>
          <p:cNvPicPr>
            <a:picLocks noChangeAspect="1"/>
          </p:cNvPicPr>
          <p:nvPr userDrawn="1"/>
        </p:nvPicPr>
        <p:blipFill>
          <a:blip r:embed="Re76a44e046c7476f"/>
          <a:srcRect/>
          <a:stretch/>
        </p:blipFill>
        <p:spPr>
          <a:xfrm>
            <a:off x="2260268" y="3032009"/>
            <a:ext cx="7671463" cy="69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5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8255-2B71-4A1B-A526-E89EC211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78612-9581-4063-A35F-8675B100E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7DAD-BB26-49C8-BE5B-13EDF9DA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CAE-B2E7-450A-9CF5-DD5E3FCB50A4}" type="datetimeFigureOut">
              <a:rPr lang="en-US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BD0B-F90A-4827-998A-81151C174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A93FB-4E91-42AE-AD14-7A86A456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9ACA0-0D59-4E09-9073-4FB2AC0BCEC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4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8D3C08-34A9-B942-A485-88F8DD833F63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89780D-AAAA-4E45-92FC-1B9F20868C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51" y="3135221"/>
            <a:ext cx="7620264" cy="646331"/>
          </a:xfrm>
        </p:spPr>
        <p:txBody>
          <a:bodyPr anchor="ctr"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Big Idea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F8B43-E700-4C47-8F67-4F03AE5770B8}"/>
              </a:ext>
            </a:extLst>
          </p:cNvPr>
          <p:cNvPicPr>
            <a:picLocks noChangeAspect="1"/>
          </p:cNvPicPr>
          <p:nvPr userDrawn="1"/>
        </p:nvPicPr>
        <p:blipFill>
          <a:blip r:embed="R714f835ef7eb4ec3"/>
          <a:srcRect/>
          <a:stretch/>
        </p:blipFill>
        <p:spPr>
          <a:xfrm>
            <a:off x="9136196" y="6211698"/>
            <a:ext cx="2661547" cy="24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F2D3F-D1DC-4988-A9C0-E1E30A54F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F7C31-45BD-4305-B1E0-CB247489E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30B3-CFD6-46D4-8F7C-FE0AACC2B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45CAE-B2E7-450A-9CF5-DD5E3FCB50A4}" type="datetimeFigureOut">
              <a:rPr lang="en-US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3AEC5-4C0D-4A2F-8ED5-A5CF9F2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08A09-C59E-43C1-969B-F7E5985A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9ACA0-0D59-4E09-9073-4FB2AC0BCEC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16153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361e689f585f45eb" /><Relationship Type="http://schemas.openxmlformats.org/officeDocument/2006/relationships/slideLayout" Target="/ppt/slideLayouts/slideLayout2.xml" Id="R342b502b4c9f42cf" /><Relationship Type="http://schemas.openxmlformats.org/officeDocument/2006/relationships/slideLayout" Target="/ppt/slideLayouts/slideLayout5.xml" Id="R3cc4d083d7bd4f93" /><Relationship Type="http://schemas.openxmlformats.org/officeDocument/2006/relationships/slideLayout" Target="/ppt/slideLayouts/slideLayout6.xml" Id="R0adb674fd05748c3" /><Relationship Type="http://schemas.openxmlformats.org/officeDocument/2006/relationships/slideLayout" Target="/ppt/slideLayouts/slideLayout7.xml" Id="R01f9a340ec224edf" /><Relationship Type="http://schemas.openxmlformats.org/officeDocument/2006/relationships/slideLayout" Target="/ppt/slideLayouts/slideLayout8.xml" Id="Re633812c6cd84c30" /><Relationship Type="http://schemas.openxmlformats.org/officeDocument/2006/relationships/slideLayout" Target="/ppt/slideLayouts/slideLayout9.xml" Id="Ra54ed6934292415c" /><Relationship Type="http://schemas.openxmlformats.org/officeDocument/2006/relationships/slideLayout" Target="/ppt/slideLayouts/slideLayout13.xml" Id="Rbe20f9d6b7e24715" /><Relationship Type="http://schemas.openxmlformats.org/officeDocument/2006/relationships/slideLayout" Target="/ppt/slideLayouts/slideLayout17.xml" Id="Rfce73578cecb4a5b" /></Relationships>
</file>

<file path=ppt/slideMasters/_rels/slideMaster2.xml.rels>&#65279;<?xml version="1.0" encoding="utf-8"?><Relationships xmlns="http://schemas.openxmlformats.org/package/2006/relationships"><Relationship Type="http://schemas.openxmlformats.org/officeDocument/2006/relationships/theme" Target="/ppt/slideMasters/theme/theme3.xml" Id="Rfbb6f9b38ea74f1b" /><Relationship Type="http://schemas.openxmlformats.org/officeDocument/2006/relationships/slideLayout" Target="/ppt/slideLayouts/slideLayout18.xml" Id="R0a46863b6dc740d9" /><Relationship Type="http://schemas.openxmlformats.org/officeDocument/2006/relationships/slideLayout" Target="/ppt/slideLayouts/slideLayout19.xml" Id="R572bc43a16624f0b" /><Relationship Type="http://schemas.openxmlformats.org/officeDocument/2006/relationships/slideLayout" Target="/ppt/slideLayouts/slideLayout21.xml" Id="R90368daa89f3488f" /><Relationship Type="http://schemas.openxmlformats.org/officeDocument/2006/relationships/slideLayout" Target="/ppt/slideLayouts/slideLayout22.xml" Id="R2ea3ac7ac2854a5d" /><Relationship Type="http://schemas.openxmlformats.org/officeDocument/2006/relationships/slideLayout" Target="/ppt/slideLayouts/slideLayout23.xml" Id="R8cd0d588b43e464d" /><Relationship Type="http://schemas.openxmlformats.org/officeDocument/2006/relationships/slideLayout" Target="/ppt/slideLayouts/slideLayout25.xml" Id="Ra72d5e37a4be4179" /></Relationships>
</file>

<file path=ppt/slideMasters/_rels/slideMaster3.xml.rels>&#65279;<?xml version="1.0" encoding="utf-8"?><Relationships xmlns="http://schemas.openxmlformats.org/package/2006/relationships"><Relationship Type="http://schemas.openxmlformats.org/officeDocument/2006/relationships/image" Target="/ppt/media/image54.png" Id="R6982bfce86474c12" /><Relationship Type="http://schemas.openxmlformats.org/officeDocument/2006/relationships/theme" Target="/ppt/slideMasters/theme/theme4.xml" Id="R0f21ffdebba44750" /><Relationship Type="http://schemas.openxmlformats.org/officeDocument/2006/relationships/slideLayout" Target="/ppt/slideLayouts/slideLayout29.xml" Id="R5f394794b64942a3" /></Relationships>
</file>

<file path=ppt/slideMasters/_rels/slideMaster4.xml.rels>&#65279;<?xml version="1.0" encoding="utf-8"?><Relationships xmlns="http://schemas.openxmlformats.org/package/2006/relationships"><Relationship Type="http://schemas.openxmlformats.org/officeDocument/2006/relationships/theme" Target="/ppt/slideMasters/theme/theme5.xml" Id="R7ae6a5dd1cd94d1c" /><Relationship Type="http://schemas.openxmlformats.org/officeDocument/2006/relationships/slideLayout" Target="/ppt/slideLayouts/slideLayout41.xml" Id="R2a3ea5be1a9f4cb5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C53E5-00C4-47A9-BB5C-24B19727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960D2-C890-4BBD-863C-6C1364535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6B024-0A86-4660-8FB8-8E956EA2C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5CAE-B2E7-450A-9CF5-DD5E3FCB50A4}" type="datetimeFigureOut">
              <a:rPr lang="en-US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E5539-1B62-4596-89A1-278AF3B37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0A2A4-59A4-4F9C-8550-45FD1685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9ACA0-0D59-4E09-9073-4FB2AC0BCEC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342b502b4c9f42cf"/>
    <p:sldLayoutId id="2147483653" r:id="R3cc4d083d7bd4f93"/>
    <p:sldLayoutId id="2147483654" r:id="R0adb674fd05748c3"/>
    <p:sldLayoutId id="2147483655" r:id="R01f9a340ec224edf"/>
    <p:sldLayoutId id="2147483656" r:id="Re633812c6cd84c30"/>
    <p:sldLayoutId id="2147483657" r:id="Ra54ed6934292415c"/>
    <p:sldLayoutId id="2147483661" r:id="Rbe20f9d6b7e24715"/>
    <p:sldLayoutId id="2147483665" r:id="Rfce73578cecb4a5b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0a46863b6dc740d9"/>
    <p:sldLayoutId id="2147483668" r:id="R572bc43a16624f0b"/>
    <p:sldLayoutId id="2147483670" r:id="R90368daa89f3488f"/>
    <p:sldLayoutId id="2147483671" r:id="R2ea3ac7ac2854a5d"/>
    <p:sldLayoutId id="2147483672" r:id="R8cd0d588b43e464d"/>
    <p:sldLayoutId id="2147483674" r:id="Ra72d5e37a4be417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Font typeface="Wingdings 2" pitchFamily="18" charset="2"/>
        <a:buChar char="®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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6982bfce86474c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5f394794b64942a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2a3ea5be1a9f4cb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slideMasters/theme/theme3.xml><?xml version="1.0" encoding="utf-8"?>
<a:theme xmlns:a="http://schemas.openxmlformats.org/drawingml/2006/main" name="1_Default Design">
  <a:themeElements>
    <a:clrScheme name="NYCHCC">
      <a:dk1>
        <a:srgbClr val="1A3B65"/>
      </a:dk1>
      <a:lt1>
        <a:srgbClr val="FFFFFF"/>
      </a:lt1>
      <a:dk2>
        <a:srgbClr val="252625"/>
      </a:dk2>
      <a:lt2>
        <a:srgbClr val="505050"/>
      </a:lt2>
      <a:accent1>
        <a:srgbClr val="1A3B65"/>
      </a:accent1>
      <a:accent2>
        <a:srgbClr val="FE904C"/>
      </a:accent2>
      <a:accent3>
        <a:srgbClr val="ECECEC"/>
      </a:accent3>
      <a:accent4>
        <a:srgbClr val="7ACDF0"/>
      </a:accent4>
      <a:accent5>
        <a:srgbClr val="0F223B"/>
      </a:accent5>
      <a:accent6>
        <a:srgbClr val="A55D32"/>
      </a:accent6>
      <a:hlink>
        <a:srgbClr val="7ACDF0"/>
      </a:hlink>
      <a:folHlink>
        <a:srgbClr val="1A3B65"/>
      </a:folHlink>
    </a:clrScheme>
    <a:fontScheme name="1_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slideMasters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slideMasters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2.jpg" Id="R99cccf894eb6420a" /><Relationship Type="http://schemas.openxmlformats.org/officeDocument/2006/relationships/image" Target="/ppt/media/image3.jpg" Id="R315be0b2365f4dca" /><Relationship Type="http://schemas.openxmlformats.org/officeDocument/2006/relationships/image" Target="/ppt/media/image4.jpg" Id="Rf74adeb8a13045f9" /><Relationship Type="http://schemas.openxmlformats.org/officeDocument/2006/relationships/image" Target="/ppt/media/image4.png" Id="Rc7c53f7494724f46" /><Relationship Type="http://schemas.openxmlformats.org/officeDocument/2006/relationships/image" Target="/ppt/media/image5.jpg" Id="R522b2866c0da40ec" /><Relationship Type="http://schemas.openxmlformats.org/officeDocument/2006/relationships/slideLayout" Target="/ppt/slideLayouts/slideLayout9.xml" Id="R905e9a592eb04e7b" /><Relationship Type="http://schemas.openxmlformats.org/officeDocument/2006/relationships/image" Target="cid:image002.png@01D9F5E6.DB495640" TargetMode="External" Id="rcId195ec191f30a46dd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3.jpg" Id="R62cd86f10ee141c1" /><Relationship Type="http://schemas.openxmlformats.org/officeDocument/2006/relationships/image" Target="/ppt/media/image4.jpg" Id="Rd81bf45aeb344b8c" /><Relationship Type="http://schemas.openxmlformats.org/officeDocument/2006/relationships/image" Target="/ppt/media/image4.png" Id="R3e9af1e32eff4639" /><Relationship Type="http://schemas.openxmlformats.org/officeDocument/2006/relationships/image" Target="/ppt/media/image11.jpg" Id="R94b74d5caeae4baa" /><Relationship Type="http://schemas.openxmlformats.org/officeDocument/2006/relationships/slideLayout" Target="/ppt/slideLayouts/slideLayout9.xml" Id="Red4ea25fe21440fc" /><Relationship Type="http://schemas.openxmlformats.org/officeDocument/2006/relationships/image" Target="cid:image002.png@01D9F5E6.DB495640" TargetMode="External" Id="rcId3e297868764f4be0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3.jpg" Id="R505ae33e9e6d4758" /><Relationship Type="http://schemas.openxmlformats.org/officeDocument/2006/relationships/image" Target="/ppt/media/image4.jpg" Id="R2b070e1d4da849b1" /><Relationship Type="http://schemas.openxmlformats.org/officeDocument/2006/relationships/image" Target="/ppt/media/image4.png" Id="R59f4273d85aa4420" /><Relationship Type="http://schemas.openxmlformats.org/officeDocument/2006/relationships/image" Target="/ppt/media/image10.png" Id="Rb14607e1685b4e8e" /><Relationship Type="http://schemas.openxmlformats.org/officeDocument/2006/relationships/image" Target="/ppt/media/image12.jpg" Id="R196a054c4ec7461f" /><Relationship Type="http://schemas.openxmlformats.org/officeDocument/2006/relationships/slideLayout" Target="/ppt/slideLayouts/slideLayout9.xml" Id="R48e9003820ae4f37" /><Relationship Type="http://schemas.openxmlformats.org/officeDocument/2006/relationships/image" Target="cid:image002.png@01D9F5E6.DB495640" TargetMode="External" Id="rcId1606722180c74176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3.jpg" Id="Rfbf10d8ec32644c8" /><Relationship Type="http://schemas.openxmlformats.org/officeDocument/2006/relationships/image" Target="/ppt/media/image4.jpg" Id="R986cfcd971304173" /><Relationship Type="http://schemas.openxmlformats.org/officeDocument/2006/relationships/image" Target="/ppt/media/image4.png" Id="R8ae8248efde34f20" /><Relationship Type="http://schemas.openxmlformats.org/officeDocument/2006/relationships/image" Target="/ppt/media/image13.jpg" Id="R55624a87b4c9424d" /><Relationship Type="http://schemas.openxmlformats.org/officeDocument/2006/relationships/slideLayout" Target="/ppt/slideLayouts/slideLayout9.xml" Id="R5738d6dfdbfd4e5d" /><Relationship Type="http://schemas.openxmlformats.org/officeDocument/2006/relationships/image" Target="cid:image002.png@01D9F5E6.DB495640" TargetMode="External" Id="rcId38851ed7b3d5470c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14.jpg" Id="R3a441bd1babd4f39" /><Relationship Type="http://schemas.openxmlformats.org/officeDocument/2006/relationships/image" Target="/ppt/media/image3.jpg" Id="R11c8b90d2b414688" /><Relationship Type="http://schemas.openxmlformats.org/officeDocument/2006/relationships/image" Target="/ppt/media/image4.jpg" Id="R9fbd43426b134a54" /><Relationship Type="http://schemas.openxmlformats.org/officeDocument/2006/relationships/image" Target="/ppt/media/image4.png" Id="R981ba6cfa8bc4834" /><Relationship Type="http://schemas.openxmlformats.org/officeDocument/2006/relationships/slideLayout" Target="/ppt/slideLayouts/slideLayout9.xml" Id="Rece66d7587594151" /><Relationship Type="http://schemas.openxmlformats.org/officeDocument/2006/relationships/image" Target="cid:image002.png@01D9F5E6.DB495640" TargetMode="External" Id="rcId467694c9f08844bb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3.jpg" Id="R991de5aff6144ef1" /><Relationship Type="http://schemas.openxmlformats.org/officeDocument/2006/relationships/image" Target="/ppt/media/image4.jpg" Id="R893bd55fbdbb4bba" /><Relationship Type="http://schemas.openxmlformats.org/officeDocument/2006/relationships/image" Target="/ppt/media/image4.png" Id="R85eba84871434319" /><Relationship Type="http://schemas.openxmlformats.org/officeDocument/2006/relationships/image" Target="/ppt/media/image11.png" Id="Rf9bdf0d816e54a1e" /><Relationship Type="http://schemas.openxmlformats.org/officeDocument/2006/relationships/slideLayout" Target="/ppt/slideLayouts/slideLayout9.xml" Id="R347f80793279465a" /><Relationship Type="http://schemas.openxmlformats.org/officeDocument/2006/relationships/image" Target="cid:image002.png@01D9F5E6.DB495640" TargetMode="External" Id="rcIdf92896cc3c44431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3.jpg" Id="R92e498e3f935495c" /><Relationship Type="http://schemas.openxmlformats.org/officeDocument/2006/relationships/image" Target="/ppt/media/image4.jpg" Id="R61433418748244f9" /><Relationship Type="http://schemas.openxmlformats.org/officeDocument/2006/relationships/image" Target="/ppt/media/image4.png" Id="R102ddcc58c534531" /><Relationship Type="http://schemas.openxmlformats.org/officeDocument/2006/relationships/image" Target="/ppt/media/image15.jpg" Id="R1ab0e61b1a3e46e7" /><Relationship Type="http://schemas.openxmlformats.org/officeDocument/2006/relationships/slideLayout" Target="/ppt/slideLayouts/slideLayout9.xml" Id="R79ed3a6ecdeb4086" /><Relationship Type="http://schemas.openxmlformats.org/officeDocument/2006/relationships/image" Target="cid:image002.png@01D9F5E6.DB495640" TargetMode="External" Id="rcId1f65f3b66dc84610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16.jpg" Id="R56ea9e18d8c24453" /><Relationship Type="http://schemas.openxmlformats.org/officeDocument/2006/relationships/slideLayout" Target="/ppt/slideLayouts/slideLayout7.xml" Id="Re6422ab2d9fc405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12.png" Id="R378935b8c35745a9" /><Relationship Type="http://schemas.openxmlformats.org/officeDocument/2006/relationships/image" Target="/ppt/media/image13.png" Id="Ra609504af1784cf0" /><Relationship Type="http://schemas.openxmlformats.org/officeDocument/2006/relationships/image" Target="/ppt/media/image14.png" Id="R209b34dc03794b2c" /><Relationship Type="http://schemas.openxmlformats.org/officeDocument/2006/relationships/image" Target="/ppt/media/image17.jpg" Id="Rfff60126fedc488c" /><Relationship Type="http://schemas.openxmlformats.org/officeDocument/2006/relationships/image" Target="/ppt/media/image15.png" Id="Rd9baace6c81345a2" /><Relationship Type="http://schemas.openxmlformats.org/officeDocument/2006/relationships/image" Target="/ppt/media/image18.jpg" Id="R8d54c557116e43c3" /><Relationship Type="http://schemas.openxmlformats.org/officeDocument/2006/relationships/slideLayout" Target="/ppt/slideLayouts/slideLayout7.xml" Id="R8acbda120b304036" /><Relationship Type="http://schemas.openxmlformats.org/officeDocument/2006/relationships/hyperlink" Target="https://dnaproducerplus.nychhc.org/media/Jacobi+%2B+North+Central+Bronx+Full+Scale+Exercise+-+%22Crisis+in+the+Heat%22/1_o9z0ui1o/340994102" TargetMode="External" Id="rcId8b17c9c2458547a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19.jpg" Id="Rd78d5b5a07454b76" /><Relationship Type="http://schemas.openxmlformats.org/officeDocument/2006/relationships/image" Target="/ppt/media/image16.png" Id="R49fa26727c044bf0" /><Relationship Type="http://schemas.openxmlformats.org/officeDocument/2006/relationships/image" Target="/ppt/media/image17.png" Id="R9de835af17104121" /><Relationship Type="http://schemas.openxmlformats.org/officeDocument/2006/relationships/notesSlide" Target="/ppt/notesSlides/notesSlide1.xml" Id="R9d6de378e4bb4bd4" /><Relationship Type="http://schemas.openxmlformats.org/officeDocument/2006/relationships/slideLayout" Target="/ppt/slideLayouts/slideLayout5.xml" Id="Rf7275c81a167497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18.png" Id="R55a0b6e7492b4d2f" /><Relationship Type="http://schemas.openxmlformats.org/officeDocument/2006/relationships/image" Target="/ppt/media/image19.png" Id="R62be01e8d1f7483e" /><Relationship Type="http://schemas.openxmlformats.org/officeDocument/2006/relationships/notesSlide" Target="/ppt/notesSlides/notesSlide2.xml" Id="R41b90d4cc69642f6" /><Relationship Type="http://schemas.openxmlformats.org/officeDocument/2006/relationships/slideLayout" Target="/ppt/slideLayouts/slideLayout2.xml" Id="Rc848da46825e431c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3.jpg" Id="R68f7524695f4434e" /><Relationship Type="http://schemas.openxmlformats.org/officeDocument/2006/relationships/image" Target="/ppt/media/image4.jpg" Id="Rc20b3723413d4c08" /><Relationship Type="http://schemas.openxmlformats.org/officeDocument/2006/relationships/image" Target="/ppt/media/image4.png" Id="Rc1b5d6ba091d44c6" /><Relationship Type="http://schemas.openxmlformats.org/officeDocument/2006/relationships/image" Target="/ppt/media/image6.jpg" Id="R7e1a5923b4fc4518" /><Relationship Type="http://schemas.openxmlformats.org/officeDocument/2006/relationships/slideLayout" Target="/ppt/slideLayouts/slideLayout9.xml" Id="R8c2c0335c49242fa" /><Relationship Type="http://schemas.openxmlformats.org/officeDocument/2006/relationships/image" Target="cid:image002.png@01D9F5E6.DB495640" TargetMode="External" Id="rcIdc8aaf7de13924f38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20.jpg" Id="R1b8315b340dc499b" /><Relationship Type="http://schemas.openxmlformats.org/officeDocument/2006/relationships/notesSlide" Target="/ppt/notesSlides/notesSlide3.xml" Id="R72d446e434704d2c" /><Relationship Type="http://schemas.openxmlformats.org/officeDocument/2006/relationships/slideLayout" Target="/ppt/slideLayouts/slideLayout17.xml" Id="R71340d3edf32497a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20.png" Id="Rdee7e4d1b8e24707" /><Relationship Type="http://schemas.openxmlformats.org/officeDocument/2006/relationships/image" Target="/ppt/media/image21.png" Id="R70f86b1bf12744be" /><Relationship Type="http://schemas.openxmlformats.org/officeDocument/2006/relationships/notesSlide" Target="/ppt/notesSlides/notesSlide4.xml" Id="R05676be5bcab4e9a" /><Relationship Type="http://schemas.openxmlformats.org/officeDocument/2006/relationships/slideLayout" Target="/ppt/slideLayouts/slideLayout17.xml" Id="R703e6283d4634aa6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21.jpg" Id="Rb49f7ad22d1e4fa2" /><Relationship Type="http://schemas.openxmlformats.org/officeDocument/2006/relationships/image" Target="/ppt/media/image22.png" Id="Rbc930d68d7a44797" /><Relationship Type="http://schemas.openxmlformats.org/officeDocument/2006/relationships/notesSlide" Target="/ppt/notesSlides/notesSlide5.xml" Id="R43a20041dee44648" /><Relationship Type="http://schemas.openxmlformats.org/officeDocument/2006/relationships/slideLayout" Target="/ppt/slideLayouts/slideLayout17.xml" Id="R58721f14db5f4f4e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22.jpg" Id="Rc11ee762995e4b7b" /><Relationship Type="http://schemas.openxmlformats.org/officeDocument/2006/relationships/image" Target="/ppt/media/image23.jpg" Id="R01f8e70b6bfa4edc" /><Relationship Type="http://schemas.openxmlformats.org/officeDocument/2006/relationships/notesSlide" Target="/ppt/notesSlides/notesSlide6.xml" Id="Ra076e0f6e42b4457" /><Relationship Type="http://schemas.openxmlformats.org/officeDocument/2006/relationships/slideLayout" Target="/ppt/slideLayouts/slideLayout17.xml" Id="Rfdf3c855accd431e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23.png" Id="Rd435d4b2b50447ba" /><Relationship Type="http://schemas.openxmlformats.org/officeDocument/2006/relationships/image" Target="/ppt/media/image24.jpg" Id="R1c36437fbb5e4d8f" /><Relationship Type="http://schemas.openxmlformats.org/officeDocument/2006/relationships/notesSlide" Target="/ppt/notesSlides/notesSlide7.xml" Id="R5d9d9d50665c4342" /><Relationship Type="http://schemas.openxmlformats.org/officeDocument/2006/relationships/slideLayout" Target="/ppt/slideLayouts/slideLayout17.xml" Id="R5c69cc55d7b2401c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25.jpg" Id="Rd8841e28304b4bc9" /><Relationship Type="http://schemas.openxmlformats.org/officeDocument/2006/relationships/notesSlide" Target="/ppt/notesSlides/notesSlide8.xml" Id="Rac2cbbd6ea754e45" /><Relationship Type="http://schemas.openxmlformats.org/officeDocument/2006/relationships/slideLayout" Target="/ppt/slideLayouts/slideLayout13.xml" Id="R50aaf449d8d748eb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26.jpg" Id="Rda2ca3ade76242da" /><Relationship Type="http://schemas.openxmlformats.org/officeDocument/2006/relationships/notesSlide" Target="/ppt/notesSlides/notesSlide9.xml" Id="R11c073b2462c437e" /><Relationship Type="http://schemas.openxmlformats.org/officeDocument/2006/relationships/slideLayout" Target="/ppt/slideLayouts/slideLayout17.xml" Id="R481f89773ea1419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27.jpg" Id="Rb72f46f643e74dae" /><Relationship Type="http://schemas.openxmlformats.org/officeDocument/2006/relationships/notesSlide" Target="/ppt/notesSlides/notesSlide10.xml" Id="Rd7225bd61c21477c" /><Relationship Type="http://schemas.openxmlformats.org/officeDocument/2006/relationships/slideLayout" Target="/ppt/slideLayouts/slideLayout8.xml" Id="Ree31f2086d724bb7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notesSlide" Target="/ppt/notesSlides/notesSlide11.xml" Id="Rc58dfb20fa7e4a64" /><Relationship Type="http://schemas.openxmlformats.org/officeDocument/2006/relationships/slideLayout" Target="/ppt/slideLayouts/slideLayout6.xml" Id="R32b98098f8ce4e2f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notesSlide" Target="/ppt/notesSlides/notesSlide12.xml" Id="Re9559135633943d6" /><Relationship Type="http://schemas.openxmlformats.org/officeDocument/2006/relationships/slideLayout" Target="/ppt/slideLayouts/slideLayout22.xml" Id="Rf6bf3a69ac0b48e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3.jpg" Id="Rfd7bfc4ccd364e00" /><Relationship Type="http://schemas.openxmlformats.org/officeDocument/2006/relationships/image" Target="/ppt/media/image4.jpg" Id="R8ea71911b77b47d7" /><Relationship Type="http://schemas.openxmlformats.org/officeDocument/2006/relationships/image" Target="/ppt/media/image4.png" Id="Rba9a4048cfd149c9" /><Relationship Type="http://schemas.openxmlformats.org/officeDocument/2006/relationships/image" Target="/ppt/media/image5.png" Id="R89aff76b638d4554" /><Relationship Type="http://schemas.openxmlformats.org/officeDocument/2006/relationships/slideLayout" Target="/ppt/slideLayouts/slideLayout9.xml" Id="R4029b234b6ac4ced" /><Relationship Type="http://schemas.openxmlformats.org/officeDocument/2006/relationships/image" Target="cid:image002.png@01D9F5E6.DB495640" TargetMode="External" Id="rcId5237d76667474a85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notesSlide" Target="/ppt/notesSlides/notesSlide13.xml" Id="Rb54dd52cb03e4fbf" /><Relationship Type="http://schemas.openxmlformats.org/officeDocument/2006/relationships/slideLayout" Target="/ppt/slideLayouts/slideLayout23.xml" Id="Rc7dc13ac819e4f01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notesSlide" Target="/ppt/notesSlides/notesSlide14.xml" Id="Re19bed9c2fa147d1" /><Relationship Type="http://schemas.openxmlformats.org/officeDocument/2006/relationships/slideLayout" Target="/ppt/slideLayouts/slideLayout21.xml" Id="R82f6fc6d633543eb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notesSlide" Target="/ppt/notesSlides/notesSlide15.xml" Id="R9cdece38cb674217" /><Relationship Type="http://schemas.openxmlformats.org/officeDocument/2006/relationships/slideLayout" Target="/ppt/slideLayouts/slideLayout23.xml" Id="R3ba00953fcc1484b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24.png" Id="R59b4b53c8b894088" /><Relationship Type="http://schemas.openxmlformats.org/officeDocument/2006/relationships/image" Target="/ppt/media/image.svg" Id="Redc82d20a49a4df5" /><Relationship Type="http://schemas.openxmlformats.org/officeDocument/2006/relationships/image" Target="/ppt/media/image25.png" Id="R4d23d04f79164a44" /><Relationship Type="http://schemas.openxmlformats.org/officeDocument/2006/relationships/image" Target="/ppt/media/image2.svg" Id="R02582f8f65e74743" /><Relationship Type="http://schemas.openxmlformats.org/officeDocument/2006/relationships/image" Target="/ppt/media/image26.png" Id="Rff6f6a739223466b" /><Relationship Type="http://schemas.openxmlformats.org/officeDocument/2006/relationships/image" Target="/ppt/media/image3.svg" Id="R8134a468c1ad435a" /><Relationship Type="http://schemas.openxmlformats.org/officeDocument/2006/relationships/image" Target="/ppt/media/image27.png" Id="Re25e2824d14c4642" /><Relationship Type="http://schemas.openxmlformats.org/officeDocument/2006/relationships/image" Target="/ppt/media/image4.svg" Id="R175e77aec24b4075" /><Relationship Type="http://schemas.openxmlformats.org/officeDocument/2006/relationships/image" Target="/ppt/media/image28.png" Id="R6db4b9c03d8d47fe" /><Relationship Type="http://schemas.openxmlformats.org/officeDocument/2006/relationships/image" Target="/ppt/media/image5.svg" Id="R3cb6947ca8564896" /><Relationship Type="http://schemas.openxmlformats.org/officeDocument/2006/relationships/image" Target="/ppt/media/image29.png" Id="Rd62a674f79cf498c" /><Relationship Type="http://schemas.openxmlformats.org/officeDocument/2006/relationships/image" Target="/ppt/media/image6.svg" Id="Rca5d3e3afa5245fc" /><Relationship Type="http://schemas.openxmlformats.org/officeDocument/2006/relationships/slideLayout" Target="/ppt/slideLayouts/slideLayout21.xml" Id="R65ace0e0aca4454f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30.png" Id="R444bdaefec504fb9" /><Relationship Type="http://schemas.openxmlformats.org/officeDocument/2006/relationships/image" Target="/ppt/media/image7.svg" Id="R928264056c0e4598" /><Relationship Type="http://schemas.openxmlformats.org/officeDocument/2006/relationships/image" Target="/ppt/media/image31.png" Id="R08689dd6acca4fa9" /><Relationship Type="http://schemas.openxmlformats.org/officeDocument/2006/relationships/image" Target="/ppt/media/image8.svg" Id="Ra7ece8206b9841cf" /><Relationship Type="http://schemas.openxmlformats.org/officeDocument/2006/relationships/image" Target="/ppt/media/image32.png" Id="Rc9ef3f21912c4f4e" /><Relationship Type="http://schemas.openxmlformats.org/officeDocument/2006/relationships/image" Target="/ppt/media/image9.svg" Id="Ra7da49e696ec49e9" /><Relationship Type="http://schemas.openxmlformats.org/officeDocument/2006/relationships/image" Target="/ppt/media/image33.png" Id="Rdafba5f9eb34463f" /><Relationship Type="http://schemas.openxmlformats.org/officeDocument/2006/relationships/image" Target="/ppt/media/image10.svg" Id="R440243331c7d4f93" /><Relationship Type="http://schemas.openxmlformats.org/officeDocument/2006/relationships/image" Target="/ppt/media/image34.png" Id="R96699314e2de4a85" /><Relationship Type="http://schemas.openxmlformats.org/officeDocument/2006/relationships/image" Target="/ppt/media/image11.svg" Id="R6607116d2c894c83" /><Relationship Type="http://schemas.openxmlformats.org/officeDocument/2006/relationships/image" Target="/ppt/media/image35.png" Id="R3a5d237b54174c3d" /><Relationship Type="http://schemas.openxmlformats.org/officeDocument/2006/relationships/image" Target="/ppt/media/image12.svg" Id="R2975055d58d14629" /><Relationship Type="http://schemas.openxmlformats.org/officeDocument/2006/relationships/slideLayout" Target="/ppt/slideLayouts/slideLayout21.xml" Id="R8d2b99aae787438d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36.png" Id="Ra0f7de6bd5b240e6" /><Relationship Type="http://schemas.openxmlformats.org/officeDocument/2006/relationships/image" Target="/ppt/media/image13.svg" Id="R9a715d27104b4504" /><Relationship Type="http://schemas.openxmlformats.org/officeDocument/2006/relationships/image" Target="/ppt/media/image26.png" Id="R6d9543f207084e1e" /><Relationship Type="http://schemas.openxmlformats.org/officeDocument/2006/relationships/image" Target="/ppt/media/image14.svg" Id="Rfcb2235e69dd4c8b" /><Relationship Type="http://schemas.openxmlformats.org/officeDocument/2006/relationships/image" Target="/ppt/media/image32.png" Id="Ra96dc341c7cf4095" /><Relationship Type="http://schemas.openxmlformats.org/officeDocument/2006/relationships/image" Target="/ppt/media/image9.svg" Id="R3c405aa9d8ce4751" /><Relationship Type="http://schemas.openxmlformats.org/officeDocument/2006/relationships/image" Target="/ppt/media/image33.png" Id="Rf542e21d24364e3c" /><Relationship Type="http://schemas.openxmlformats.org/officeDocument/2006/relationships/image" Target="/ppt/media/image10.svg" Id="Rd88aec8747144f15" /><Relationship Type="http://schemas.openxmlformats.org/officeDocument/2006/relationships/image" Target="/ppt/media/image34.png" Id="R9234c22dbad741d2" /><Relationship Type="http://schemas.openxmlformats.org/officeDocument/2006/relationships/image" Target="/ppt/media/image11.svg" Id="Rda8487c59d1c40a0" /><Relationship Type="http://schemas.openxmlformats.org/officeDocument/2006/relationships/image" Target="/ppt/media/image35.png" Id="R7f33c22899cd457c" /><Relationship Type="http://schemas.openxmlformats.org/officeDocument/2006/relationships/image" Target="/ppt/media/image12.svg" Id="R3b01c37940aa4446" /><Relationship Type="http://schemas.openxmlformats.org/officeDocument/2006/relationships/slideLayout" Target="/ppt/slideLayouts/slideLayout21.xml" Id="Rd3166356fc304168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37.png" Id="Rea77105890a54472" /><Relationship Type="http://schemas.openxmlformats.org/officeDocument/2006/relationships/slideLayout" Target="/ppt/slideLayouts/slideLayout19.xml" Id="R04346f66352044bf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38.png" Id="Rdc8755b912e84364" /><Relationship Type="http://schemas.openxmlformats.org/officeDocument/2006/relationships/slideLayout" Target="/ppt/slideLayouts/slideLayout25.xml" Id="Rc28f2cbb10e846bb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notesSlide" Target="/ppt/notesSlides/notesSlide16.xml" Id="Rbf76283b589f40ba" /><Relationship Type="http://schemas.openxmlformats.org/officeDocument/2006/relationships/slideLayout" Target="/ppt/slideLayouts/slideLayout19.xml" Id="R470bc2d168b34d8d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image" Target="/ppt/media/image30.png" Id="Rd050a898ef174f0c" /><Relationship Type="http://schemas.openxmlformats.org/officeDocument/2006/relationships/image" Target="/ppt/media/image7.svg" Id="Rcc70e9d0a64c427f" /><Relationship Type="http://schemas.openxmlformats.org/officeDocument/2006/relationships/image" Target="/ppt/media/image31.png" Id="Rc085a4cb07c14e96" /><Relationship Type="http://schemas.openxmlformats.org/officeDocument/2006/relationships/image" Target="/ppt/media/image8.svg" Id="Re3f73e8105d942f5" /><Relationship Type="http://schemas.openxmlformats.org/officeDocument/2006/relationships/image" Target="/ppt/media/image32.png" Id="R70ee811e205b414a" /><Relationship Type="http://schemas.openxmlformats.org/officeDocument/2006/relationships/image" Target="/ppt/media/image9.svg" Id="R5a8ec9c881b74611" /><Relationship Type="http://schemas.openxmlformats.org/officeDocument/2006/relationships/image" Target="/ppt/media/image39.png" Id="R91cd735d83114894" /><Relationship Type="http://schemas.openxmlformats.org/officeDocument/2006/relationships/image" Target="/ppt/media/image15.svg" Id="Refb503c6d55a4525" /><Relationship Type="http://schemas.openxmlformats.org/officeDocument/2006/relationships/image" Target="/ppt/media/image34.png" Id="R668d2e1b93074096" /><Relationship Type="http://schemas.openxmlformats.org/officeDocument/2006/relationships/image" Target="/ppt/media/image11.svg" Id="R844a24386cfc4fdf" /><Relationship Type="http://schemas.openxmlformats.org/officeDocument/2006/relationships/image" Target="/ppt/media/image35.png" Id="Rae53243cdcf54a97" /><Relationship Type="http://schemas.openxmlformats.org/officeDocument/2006/relationships/image" Target="/ppt/media/image12.svg" Id="Rf3a16b24a7d640e6" /><Relationship Type="http://schemas.openxmlformats.org/officeDocument/2006/relationships/slideLayout" Target="/ppt/slideLayouts/slideLayout21.xml" Id="Rd5ed97340d8e449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3.jpg" Id="R0676b75121874dd4" /><Relationship Type="http://schemas.openxmlformats.org/officeDocument/2006/relationships/image" Target="/ppt/media/image4.jpg" Id="R56a70b3669014cb8" /><Relationship Type="http://schemas.openxmlformats.org/officeDocument/2006/relationships/image" Target="/ppt/media/image4.png" Id="Re65ba8c6bea142e6" /><Relationship Type="http://schemas.openxmlformats.org/officeDocument/2006/relationships/image" Target="/ppt/media/image7.jpg" Id="Ra2c73d188f07434c" /><Relationship Type="http://schemas.openxmlformats.org/officeDocument/2006/relationships/slideLayout" Target="/ppt/slideLayouts/slideLayout9.xml" Id="R1272082d4b1c4c62" /><Relationship Type="http://schemas.openxmlformats.org/officeDocument/2006/relationships/image" Target="cid:image002.png@01D9F5E6.DB495640" TargetMode="External" Id="rcIde70c0eeabd8146ef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image" Target="/ppt/media/image40.png" Id="Rc75c3043eb984b69" /><Relationship Type="http://schemas.openxmlformats.org/officeDocument/2006/relationships/image" Target="/ppt/media/image41.png" Id="Re9d1496e1995404c" /><Relationship Type="http://schemas.openxmlformats.org/officeDocument/2006/relationships/slideLayout" Target="/ppt/slideLayouts/slideLayout19.xml" Id="R5d4909f9d2fe4c1b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30.png" Id="R88de65b87bc14ae1" /><Relationship Type="http://schemas.openxmlformats.org/officeDocument/2006/relationships/image" Target="/ppt/media/image7.svg" Id="Rdcf8f907ea704538" /><Relationship Type="http://schemas.openxmlformats.org/officeDocument/2006/relationships/image" Target="/ppt/media/image31.png" Id="R26f57833cb0347d6" /><Relationship Type="http://schemas.openxmlformats.org/officeDocument/2006/relationships/image" Target="/ppt/media/image8.svg" Id="R853b25e6153445fe" /><Relationship Type="http://schemas.openxmlformats.org/officeDocument/2006/relationships/image" Target="/ppt/media/image32.png" Id="Rdfa7805f203f4175" /><Relationship Type="http://schemas.openxmlformats.org/officeDocument/2006/relationships/image" Target="/ppt/media/image9.svg" Id="Ra37588376f014bec" /><Relationship Type="http://schemas.openxmlformats.org/officeDocument/2006/relationships/image" Target="/ppt/media/image33.png" Id="R99f3e350aa3a44c5" /><Relationship Type="http://schemas.openxmlformats.org/officeDocument/2006/relationships/image" Target="/ppt/media/image10.svg" Id="Ra38427ead2094492" /><Relationship Type="http://schemas.openxmlformats.org/officeDocument/2006/relationships/image" Target="/ppt/media/image42.png" Id="Rd2bb5abacaf74f03" /><Relationship Type="http://schemas.openxmlformats.org/officeDocument/2006/relationships/image" Target="/ppt/media/image16.svg" Id="Rbbb816206a51444e" /><Relationship Type="http://schemas.openxmlformats.org/officeDocument/2006/relationships/image" Target="/ppt/media/image35.png" Id="R4dbc4e4d85874510" /><Relationship Type="http://schemas.openxmlformats.org/officeDocument/2006/relationships/image" Target="/ppt/media/image12.svg" Id="Rd6e475c9aefe4912" /><Relationship Type="http://schemas.openxmlformats.org/officeDocument/2006/relationships/slideLayout" Target="/ppt/slideLayouts/slideLayout21.xml" Id="R08357bd1a80c47f6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notesSlide" Target="/ppt/notesSlides/notesSlide17.xml" Id="Rec563ca26b6e4899" /><Relationship Type="http://schemas.openxmlformats.org/officeDocument/2006/relationships/slideLayout" Target="/ppt/slideLayouts/slideLayout23.xml" Id="R3e0b3868b1064d05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image" Target="/ppt/media/image43.png" Id="Ra50228845e2343b7" /><Relationship Type="http://schemas.openxmlformats.org/officeDocument/2006/relationships/image" Target="/ppt/media/image44.png" Id="Rddee32021af94027" /><Relationship Type="http://schemas.openxmlformats.org/officeDocument/2006/relationships/image" Target="/ppt/media/image45.png" Id="Rd72535b19d8342a4" /><Relationship Type="http://schemas.openxmlformats.org/officeDocument/2006/relationships/image" Target="/ppt/media/image46.png" Id="Rbae1df7116d14137" /><Relationship Type="http://schemas.openxmlformats.org/officeDocument/2006/relationships/slideLayout" Target="/ppt/slideLayouts/slideLayout21.xml" Id="R1aec789571d2496c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notesSlide" Target="/ppt/notesSlides/notesSlide18.xml" Id="R1e4a1980f8334177" /><Relationship Type="http://schemas.openxmlformats.org/officeDocument/2006/relationships/slideLayout" Target="/ppt/slideLayouts/slideLayout23.xml" Id="R69b8255467a049a4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notesSlide" Target="/ppt/notesSlides/notesSlide19.xml" Id="Recb74ccb38ac4a82" /><Relationship Type="http://schemas.openxmlformats.org/officeDocument/2006/relationships/slideLayout" Target="/ppt/slideLayouts/slideLayout19.xml" Id="R3c1f44eb278d4798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image" Target="/ppt/media/image47.png" Id="R224efa9e33894820" /><Relationship Type="http://schemas.openxmlformats.org/officeDocument/2006/relationships/image" Target="/ppt/media/image17.svg" Id="R75ed6ec2b1164afe" /><Relationship Type="http://schemas.openxmlformats.org/officeDocument/2006/relationships/image" Target="/ppt/media/image48.png" Id="Rc66a7bb0359749a7" /><Relationship Type="http://schemas.openxmlformats.org/officeDocument/2006/relationships/image" Target="/ppt/media/image18.svg" Id="R4229c7062e034015" /><Relationship Type="http://schemas.openxmlformats.org/officeDocument/2006/relationships/image" Target="/ppt/media/image49.png" Id="Rcf0f57ce1b734554" /><Relationship Type="http://schemas.openxmlformats.org/officeDocument/2006/relationships/image" Target="/ppt/media/image19.svg" Id="R6cf61cb0fa89483f" /><Relationship Type="http://schemas.openxmlformats.org/officeDocument/2006/relationships/image" Target="/ppt/media/image50.png" Id="Rc9af0bfbb1224fcf" /><Relationship Type="http://schemas.openxmlformats.org/officeDocument/2006/relationships/image" Target="/ppt/media/image20.svg" Id="Rd2a2fc77c9b0492c" /><Relationship Type="http://schemas.openxmlformats.org/officeDocument/2006/relationships/image" Target="/ppt/media/image51.png" Id="Rf18e744ea5224fc2" /><Relationship Type="http://schemas.openxmlformats.org/officeDocument/2006/relationships/image" Target="/ppt/media/image21.svg" Id="R3bb9093822d44378" /><Relationship Type="http://schemas.openxmlformats.org/officeDocument/2006/relationships/notesSlide" Target="/ppt/notesSlides/notesSlide20.xml" Id="Rfc9ba44bab464aab" /><Relationship Type="http://schemas.openxmlformats.org/officeDocument/2006/relationships/slideLayout" Target="/ppt/slideLayouts/slideLayout21.xml" Id="R20ed7ead33d64807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notesSlide" Target="/ppt/notesSlides/notesSlide21.xml" Id="R5302dd22dd7c4259" /><Relationship Type="http://schemas.openxmlformats.org/officeDocument/2006/relationships/slideLayout" Target="/ppt/slideLayouts/slideLayout23.xml" Id="R7b3b9b5ccab9481d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notesSlide" Target="/ppt/notesSlides/notesSlide22.xml" Id="R9ee03c2f7b7745ff" /><Relationship Type="http://schemas.openxmlformats.org/officeDocument/2006/relationships/slideLayout" Target="/ppt/slideLayouts/slideLayout19.xml" Id="R38748bffdbc145d0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image" Target="/ppt/media/image46.png" Id="Rf2edbfd9268d423f" /><Relationship Type="http://schemas.openxmlformats.org/officeDocument/2006/relationships/slideLayout" Target="/ppt/slideLayouts/slideLayout21.xml" Id="R223fec2a2b9c454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3.jpg" Id="R534b369d927c4da3" /><Relationship Type="http://schemas.openxmlformats.org/officeDocument/2006/relationships/image" Target="/ppt/media/image4.jpg" Id="Rb1bdd88768d144fe" /><Relationship Type="http://schemas.openxmlformats.org/officeDocument/2006/relationships/image" Target="/ppt/media/image4.png" Id="R883383347b324f31" /><Relationship Type="http://schemas.openxmlformats.org/officeDocument/2006/relationships/image" Target="/ppt/media/image8.jpg" Id="R8e9e88af3a5743a9" /><Relationship Type="http://schemas.openxmlformats.org/officeDocument/2006/relationships/slideLayout" Target="/ppt/slideLayouts/slideLayout9.xml" Id="Rb1d5d2f7ec29431a" /><Relationship Type="http://schemas.openxmlformats.org/officeDocument/2006/relationships/image" Target="cid:image002.png@01D9F5E6.DB495640" TargetMode="External" Id="rcIdf8beaa63a4df4893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image" Target="/ppt/media/image52.png" Id="R42d910c800324754" /><Relationship Type="http://schemas.openxmlformats.org/officeDocument/2006/relationships/slideLayout" Target="/ppt/slideLayouts/slideLayout21.xml" Id="R433557880fa144c7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notesSlide" Target="/ppt/notesSlides/notesSlide23.xml" Id="R042becf438624449" /><Relationship Type="http://schemas.openxmlformats.org/officeDocument/2006/relationships/slideLayout" Target="/ppt/slideLayouts/slideLayout23.xml" Id="Radade94b679a4327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notesSlide" Target="/ppt/notesSlides/notesSlide24.xml" Id="R2e1010c79497426f" /><Relationship Type="http://schemas.openxmlformats.org/officeDocument/2006/relationships/slideLayout" Target="/ppt/slideLayouts/slideLayout19.xml" Id="R8cd56d68533e42bf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image" Target="/ppt/media/image53.png" Id="R520ac41318a6430c" /><Relationship Type="http://schemas.openxmlformats.org/officeDocument/2006/relationships/image" Target="/ppt/media/image28.jpg" Id="Rdd3bcb875d38405d" /><Relationship Type="http://schemas.openxmlformats.org/officeDocument/2006/relationships/image" Target="/ppt/media/image29.jpg" Id="Rab8508c4859641ac" /><Relationship Type="http://schemas.openxmlformats.org/officeDocument/2006/relationships/notesSlide" Target="/ppt/notesSlides/notesSlide25.xml" Id="Raa726223c8874564" /><Relationship Type="http://schemas.openxmlformats.org/officeDocument/2006/relationships/slideLayout" Target="/ppt/slideLayouts/slideLayout18.xml" Id="R88bf3ff4b3234a99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image" Target="/ppt/media/image.tiff" Id="R8e5b403c4c3e4528" /><Relationship Type="http://schemas.openxmlformats.org/officeDocument/2006/relationships/slideLayout" Target="/ppt/slideLayouts/slideLayout41.xml" Id="R320a075d33cc477e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notesSlide" Target="/ppt/notesSlides/notesSlide26.xml" Id="R73a9e1da91c642ab" /><Relationship Type="http://schemas.openxmlformats.org/officeDocument/2006/relationships/slideLayout" Target="/ppt/slideLayouts/slideLayout29.xml" Id="Re2beddf8a3aa42d3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d5772dda17244964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79df68a8771f4efa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c76744dbffa64ee3" /></Relationships>
</file>

<file path=ppt/slides/_rels/slide59.xml.rels>&#65279;<?xml version="1.0" encoding="utf-8"?><Relationships xmlns="http://schemas.openxmlformats.org/package/2006/relationships"><Relationship Type="http://schemas.openxmlformats.org/officeDocument/2006/relationships/notesSlide" Target="/ppt/notesSlides/notesSlide27.xml" Id="Rdb37dd7d2c844a14" /><Relationship Type="http://schemas.openxmlformats.org/officeDocument/2006/relationships/slideLayout" Target="/ppt/slideLayouts/slideLayout29.xml" Id="R8eec18a85a704e00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3.jpg" Id="Rdbf306a0abea406f" /><Relationship Type="http://schemas.openxmlformats.org/officeDocument/2006/relationships/image" Target="/ppt/media/image4.jpg" Id="R45a601b252134d62" /><Relationship Type="http://schemas.openxmlformats.org/officeDocument/2006/relationships/image" Target="/ppt/media/image4.png" Id="R0d6b3ca52c294615" /><Relationship Type="http://schemas.openxmlformats.org/officeDocument/2006/relationships/image" Target="/ppt/media/image9.jpg" Id="Rc8dc677262254980" /><Relationship Type="http://schemas.openxmlformats.org/officeDocument/2006/relationships/image" Target="/ppt/media/image6.png" Id="R39950e43b2e14c51" /><Relationship Type="http://schemas.openxmlformats.org/officeDocument/2006/relationships/slideLayout" Target="/ppt/slideLayouts/slideLayout9.xml" Id="Rf9bdc81e84d84cd1" /><Relationship Type="http://schemas.openxmlformats.org/officeDocument/2006/relationships/image" Target="cid:image002.png@01D9F5E6.DB495640" TargetMode="External" Id="rcId2774c27ed7f4435c" /></Relationships>
</file>

<file path=ppt/slides/_rels/slide60.xml.rels>&#65279;<?xml version="1.0" encoding="utf-8"?><Relationships xmlns="http://schemas.openxmlformats.org/package/2006/relationships"><Relationship Type="http://schemas.openxmlformats.org/officeDocument/2006/relationships/notesSlide" Target="/ppt/notesSlides/notesSlide28.xml" Id="Rc5b99894b61545c3" /><Relationship Type="http://schemas.openxmlformats.org/officeDocument/2006/relationships/slideLayout" Target="/ppt/slideLayouts/slideLayout29.xml" Id="R7d74c485f5064b3e" /></Relationships>
</file>

<file path=ppt/slides/_rels/slide61.xml.rels>&#65279;<?xml version="1.0" encoding="utf-8"?><Relationships xmlns="http://schemas.openxmlformats.org/package/2006/relationships"><Relationship Type="http://schemas.openxmlformats.org/officeDocument/2006/relationships/notesSlide" Target="/ppt/notesSlides/notesSlide29.xml" Id="R75b025216e6a4d89" /><Relationship Type="http://schemas.openxmlformats.org/officeDocument/2006/relationships/slideLayout" Target="/ppt/slideLayouts/slideLayout29.xml" Id="R88225353ecf0434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3.jpg" Id="Rad3049aa88d94eeb" /><Relationship Type="http://schemas.openxmlformats.org/officeDocument/2006/relationships/image" Target="/ppt/media/image4.jpg" Id="Rbd81f7f4e65a485a" /><Relationship Type="http://schemas.openxmlformats.org/officeDocument/2006/relationships/image" Target="/ppt/media/image4.png" Id="R446add00501d45fc" /><Relationship Type="http://schemas.openxmlformats.org/officeDocument/2006/relationships/image" Target="/ppt/media/image7.png" Id="Rd40c40cae2ac416a" /><Relationship Type="http://schemas.openxmlformats.org/officeDocument/2006/relationships/slideLayout" Target="/ppt/slideLayouts/slideLayout9.xml" Id="R80da7b254a504c3c" /><Relationship Type="http://schemas.openxmlformats.org/officeDocument/2006/relationships/image" Target="cid:image002.png@01D9F5E6.DB495640" TargetMode="External" Id="rcId1357b60b5b914f1c" /><Relationship Type="http://schemas.openxmlformats.org/officeDocument/2006/relationships/video" Target="/media/mediadata.mov" Id="R2f89e9b4f1cc4347" /><Relationship Type="http://schemas.microsoft.com/office/2007/relationships/media" Target="/media/mediadata.mov" Id="R6115dab7ada9400d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3.jpg" Id="Ra57903d0b95845a7" /><Relationship Type="http://schemas.openxmlformats.org/officeDocument/2006/relationships/image" Target="/ppt/media/image4.jpg" Id="R53276c93b5ba41fb" /><Relationship Type="http://schemas.openxmlformats.org/officeDocument/2006/relationships/image" Target="/ppt/media/image4.png" Id="Rfdfdeee95e7548cb" /><Relationship Type="http://schemas.openxmlformats.org/officeDocument/2006/relationships/image" Target="/ppt/media/image10.jpg" Id="Ra53a7d30e2674108" /><Relationship Type="http://schemas.openxmlformats.org/officeDocument/2006/relationships/image" Target="/ppt/media/image8.png" Id="Raf1e0c3e3f4042c0" /><Relationship Type="http://schemas.openxmlformats.org/officeDocument/2006/relationships/slideLayout" Target="/ppt/slideLayouts/slideLayout9.xml" Id="R9052f53202be4d9c" /><Relationship Type="http://schemas.openxmlformats.org/officeDocument/2006/relationships/image" Target="cid:image002.png@01D9F5E6.DB495640" TargetMode="External" Id="rcId5f68ac47ffd94c97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3.jpg" Id="Ra88f9e71b6d64d78" /><Relationship Type="http://schemas.openxmlformats.org/officeDocument/2006/relationships/image" Target="/ppt/media/image4.jpg" Id="R5191bfdb24cb40c8" /><Relationship Type="http://schemas.openxmlformats.org/officeDocument/2006/relationships/image" Target="/ppt/media/image4.png" Id="Rdce9c0cb0e7346f9" /><Relationship Type="http://schemas.openxmlformats.org/officeDocument/2006/relationships/image" Target="/ppt/media/image9.png" Id="R378b1d5f671744e7" /><Relationship Type="http://schemas.openxmlformats.org/officeDocument/2006/relationships/slideLayout" Target="/ppt/slideLayouts/slideLayout9.xml" Id="Rfe975a30a71f4d9e" /><Relationship Type="http://schemas.openxmlformats.org/officeDocument/2006/relationships/image" Target="cid:image002.png@01D9F5E6.DB495640" TargetMode="External" Id="rcIde1887a2bc7d94408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per cut with monsoon season banner clouds and drops rain on blue  background vector illustration | Premium Vector">
            <a:extLst>
              <a:ext uri="{FF2B5EF4-FFF2-40B4-BE49-F238E27FC236}">
                <a16:creationId xmlns:a16="http://schemas.microsoft.com/office/drawing/2014/main" id="{A1E14667-8185-4A70-91DC-F15C7D36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99cccf894eb6420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30" y="43202"/>
            <a:ext cx="596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er cut with monsoon season banner clouds and drops rain on blue  background vector illustration | Premium Vector">
            <a:extLst>
              <a:ext uri="{FF2B5EF4-FFF2-40B4-BE49-F238E27FC236}">
                <a16:creationId xmlns:a16="http://schemas.microsoft.com/office/drawing/2014/main" id="{A259A58A-D9B0-4FBD-80A9-B1283904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99cccf894eb6420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0" y="43202"/>
            <a:ext cx="596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315be0b2365f4dca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f74adeb8a13045f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45" y="129213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c7c53f7494724f46" r:link="rcId195ec191f30a46dd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9352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c7c53f7494724f46" r:link="rcId195ec191f30a46dd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9352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94071-DED7-428D-9D01-F15A701B32E2}"/>
              </a:ext>
            </a:extLst>
          </p:cNvPr>
          <p:cNvSpPr txBox="1"/>
          <p:nvPr/>
        </p:nvSpPr>
        <p:spPr>
          <a:xfrm>
            <a:off x="2722645" y="878964"/>
            <a:ext cx="64760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  <a:p>
            <a:pPr algn="ctr"/>
            <a:endParaRPr lang="en-US" sz="4000" b="1" dirty="0">
              <a:latin typeface="Trebuchet MS" panose="020B0603020202020204" pitchFamily="34" charset="0"/>
            </a:endParaRPr>
          </a:p>
          <a:p>
            <a:pPr algn="ctr"/>
            <a:r>
              <a:rPr lang="en-US" sz="3000" b="1" dirty="0">
                <a:latin typeface="Trebuchet MS" panose="020B0603020202020204" pitchFamily="34" charset="0"/>
              </a:rPr>
              <a:t>Lincoln Flood Mitigation</a:t>
            </a:r>
          </a:p>
          <a:p>
            <a:pPr algn="ctr"/>
            <a:r>
              <a:rPr lang="en-US" sz="2000" b="1" dirty="0">
                <a:latin typeface="Trebuchet MS" panose="020B0603020202020204" pitchFamily="34" charset="0"/>
              </a:rPr>
              <a:t>Michael Giuliano, Emergency Management Director</a:t>
            </a:r>
            <a:br>
              <a:rPr lang="en-US" sz="2000" b="1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algn="ctr"/>
            <a:r>
              <a:rPr lang="en-US" b="1" dirty="0">
                <a:latin typeface="Trebuchet MS" panose="020B0603020202020204" pitchFamily="34" charset="0"/>
              </a:rPr>
              <a:t>January 27, 2026     </a:t>
            </a:r>
          </a:p>
        </p:txBody>
      </p:sp>
      <p:pic>
        <p:nvPicPr>
          <p:cNvPr id="9" name="Picture 4" descr="11 Years Later: Life After Hurricane Sandy">
            <a:extLst>
              <a:ext uri="{FF2B5EF4-FFF2-40B4-BE49-F238E27FC236}">
                <a16:creationId xmlns:a16="http://schemas.microsoft.com/office/drawing/2014/main" id="{A7F20D7D-A3FE-4115-B140-5C1B8F3C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522b2866c0da40e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17" y="3556620"/>
            <a:ext cx="849702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1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62cd86f10ee141c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d81bf45aeb344b8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3e9af1e32eff4639" r:link="rcId3e297868764f4be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3e9af1e32eff4639" r:link="rcId3e297868764f4be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7462081" y="1064980"/>
            <a:ext cx="47958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New flood barriers purchased in early 2024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Mounting brackets are permanently installed. Slats are installed as needed.</a:t>
            </a:r>
            <a:br>
              <a:rPr lang="en-US" sz="2000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Same criteria for deployment: Forecast of 1” or more of rain per hour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Safety concern: Blocks all exits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Signage for staff &amp; Everbridge message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3550D-5638-4AB4-8025-95943FB7870C}"/>
              </a:ext>
            </a:extLst>
          </p:cNvPr>
          <p:cNvPicPr>
            <a:picLocks noChangeAspect="1"/>
          </p:cNvPicPr>
          <p:nvPr/>
        </p:nvPicPr>
        <p:blipFill>
          <a:blip r:embed="R94b74d5caeae4ba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5" y="747440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505ae33e9e6d47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2b070e1d4da849b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59f4273d85aa4420" r:link="rcId1606722180c74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59f4273d85aa4420" r:link="rcId1606722180c741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CA7F1-4C71-42C1-B020-F9519CF714D0}"/>
              </a:ext>
            </a:extLst>
          </p:cNvPr>
          <p:cNvPicPr>
            <a:picLocks noChangeAspect="1"/>
          </p:cNvPicPr>
          <p:nvPr/>
        </p:nvPicPr>
        <p:blipFill>
          <a:blip r:embed="Rb14607e1685b4e8e"/>
          <a:stretch>
            <a:fillRect/>
          </a:stretch>
        </p:blipFill>
        <p:spPr>
          <a:xfrm>
            <a:off x="672682" y="639942"/>
            <a:ext cx="3468967" cy="530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B4EDB-251F-4FF2-82D7-3DDCCBEF6F6C}"/>
              </a:ext>
            </a:extLst>
          </p:cNvPr>
          <p:cNvPicPr>
            <a:picLocks noChangeAspect="1"/>
          </p:cNvPicPr>
          <p:nvPr/>
        </p:nvPicPr>
        <p:blipFill>
          <a:blip r:embed="R196a054c4ec7461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45" y="639942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fbf10d8ec32644c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986cfcd9713041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8ae8248efde34f20" r:link="rcId38851ed7b3d5470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8ae8248efde34f20" r:link="rcId38851ed7b3d5470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5915025" y="1139126"/>
            <a:ext cx="55532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No flooding incidents in 2024</a:t>
            </a:r>
            <a:br>
              <a:rPr lang="en-US" sz="2000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July 14 &amp; October 30, 2025: The barriers slowed the water but didn’t fully stop it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Engineering also installs pumps in the courtyard when the barriers are deployed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Water pumped up to street level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Internal response: Wet vacs, absorbent flood dams, sandbags, EVS &amp; Engineering teams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47F0F-3087-4E73-91B8-93CD3A0731E4}"/>
              </a:ext>
            </a:extLst>
          </p:cNvPr>
          <p:cNvPicPr>
            <a:picLocks noChangeAspect="1"/>
          </p:cNvPicPr>
          <p:nvPr/>
        </p:nvPicPr>
        <p:blipFill>
          <a:blip r:embed="R55624a87b4c9424d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826" y="1248723"/>
            <a:ext cx="57302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7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ector Cartoon Illustration Of A Sad Kid Under A Umbrella In Rainy Day  Royalty Free SVG, Cliparts, Vectors, and Stock Illustration. Image 87729298.">
            <a:extLst>
              <a:ext uri="{FF2B5EF4-FFF2-40B4-BE49-F238E27FC236}">
                <a16:creationId xmlns:a16="http://schemas.microsoft.com/office/drawing/2014/main" id="{CB58C0F8-8F07-4E1A-AD85-C889A91C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3a441bd1babd4f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" y="1554480"/>
            <a:ext cx="3374136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11c8b90d2b4146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9fbd43426b134a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981ba6cfa8bc4834" r:link="rcId467694c9f08844bb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981ba6cfa8bc4834" r:link="rcId467694c9f08844bb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3492761" y="649481"/>
            <a:ext cx="850939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New issues</a:t>
            </a:r>
          </a:p>
          <a:p>
            <a:endParaRPr lang="en-US" sz="25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Lincoln’s Facilities team installed a new door between the courtyard and basement, but did not purchase a new flood barrier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Water entered through this new door during both flooding events in 2025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Become best friends with your Facilities team</a:t>
            </a:r>
            <a:br>
              <a:rPr lang="en-US" sz="2500" dirty="0">
                <a:latin typeface="Trebuchet MS" panose="020B0603020202020204" pitchFamily="34" charset="0"/>
              </a:rPr>
            </a:br>
            <a:endParaRPr lang="en-US" sz="25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Flooding occurred in a new area inside the basement, coming down from the ceiling. Water will find a way in!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6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991de5aff6144ef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893bd55fbdbb4bb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85eba84871434319" r:link="rcIdf92896cc3c444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85eba84871434319" r:link="rcIdf92896cc3c4443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7109002" y="1470303"/>
            <a:ext cx="480677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NYC’s top per-hour rainfall events have all occurred in the last 5 years. This is becoming the new normal.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Healthcare as an industry contributes close to 5% of all global emissions. The United States is number one.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We are contributing to the increased frequency and severity of the storms we then have to respond to</a:t>
            </a:r>
          </a:p>
          <a:p>
            <a:endParaRPr lang="en-US" dirty="0"/>
          </a:p>
        </p:txBody>
      </p:sp>
      <p:pic>
        <p:nvPicPr>
          <p:cNvPr id="2050" name="Picture 2" descr="Health care emission types by scope">
            <a:extLst>
              <a:ext uri="{FF2B5EF4-FFF2-40B4-BE49-F238E27FC236}">
                <a16:creationId xmlns:a16="http://schemas.microsoft.com/office/drawing/2014/main" id="{01D3EB8B-2C6F-4F13-9116-7B6E535B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f9bdf0d816e54a1e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5" y="1301990"/>
            <a:ext cx="6990377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32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92e498e3f935495c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61433418748244f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102ddcc58c534531" r:link="rcId1f65f3b66dc846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102ddcc58c534531" r:link="rcId1f65f3b66dc846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5583058" y="1297228"/>
            <a:ext cx="60279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 Flood barrier for new door</a:t>
            </a:r>
            <a:br>
              <a:rPr lang="en-US" sz="2800" b="1" dirty="0">
                <a:latin typeface="Trebuchet MS" panose="020B0603020202020204" pitchFamily="34" charset="0"/>
              </a:rPr>
            </a:br>
            <a:endParaRPr lang="en-US" sz="28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 Capital projects: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b="1" dirty="0">
                <a:latin typeface="Trebuchet MS" panose="020B0603020202020204" pitchFamily="34" charset="0"/>
              </a:rPr>
              <a:t>Sewage system improvements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b="1" dirty="0">
                <a:latin typeface="Trebuchet MS" panose="020B0603020202020204" pitchFamily="34" charset="0"/>
              </a:rPr>
              <a:t>New MRI on the 1</a:t>
            </a:r>
            <a:r>
              <a:rPr lang="en-US" sz="2800" b="1" baseline="30000" dirty="0">
                <a:latin typeface="Trebuchet MS" panose="020B0603020202020204" pitchFamily="34" charset="0"/>
              </a:rPr>
              <a:t>st</a:t>
            </a:r>
            <a:r>
              <a:rPr lang="en-US" sz="2800" b="1" dirty="0">
                <a:latin typeface="Trebuchet MS" panose="020B0603020202020204" pitchFamily="34" charset="0"/>
              </a:rPr>
              <a:t> floor</a:t>
            </a:r>
          </a:p>
          <a:p>
            <a:endParaRPr lang="en-US" dirty="0"/>
          </a:p>
        </p:txBody>
      </p:sp>
      <p:pic>
        <p:nvPicPr>
          <p:cNvPr id="3074" name="Picture 2" descr="Next Steps - Brian Dodridge : Brian Dodridge">
            <a:extLst>
              <a:ext uri="{FF2B5EF4-FFF2-40B4-BE49-F238E27FC236}">
                <a16:creationId xmlns:a16="http://schemas.microsoft.com/office/drawing/2014/main" id="{FBB596D8-56F8-4BF9-9CE0-9739FCD7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1ab0e61b1a3e46e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14400"/>
            <a:ext cx="493212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B13CE4-2DF6-49F6-A796-A97A54542057}"/>
              </a:ext>
            </a:extLst>
          </p:cNvPr>
          <p:cNvSpPr txBox="1"/>
          <p:nvPr/>
        </p:nvSpPr>
        <p:spPr>
          <a:xfrm>
            <a:off x="3191517" y="5049270"/>
            <a:ext cx="602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Thank you!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64282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2B20F-09D3-4C47-AD29-1CFBB740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87" y="23580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NYC Health + Hospitals Jacobi | NCB- Hosted Mass Casualty Full-Scale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02659-3663-44AF-A6AA-AEAA96FB8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9773" y="1362974"/>
            <a:ext cx="2142227" cy="4813989"/>
          </a:xfrm>
        </p:spPr>
        <p:txBody>
          <a:bodyPr>
            <a:normAutofit lnSpcReduction="10000"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BEPC Participants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Jacobi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NCB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FDNY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Ambulnz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DOHMH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American Red Cross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CUNY – School of Public Health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NYC Health + Hospitals Central Office Emergency Management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City Island Rising COAD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Jacobi Community Advisory Board Members</a:t>
            </a:r>
          </a:p>
        </p:txBody>
      </p:sp>
      <p:pic>
        <p:nvPicPr>
          <p:cNvPr id="1029" name="3BE9BB7A-3AA0-48E7-8AB4-86D7E3607A20" descr="IMG_2093.jpeg">
            <a:extLst>
              <a:ext uri="{FF2B5EF4-FFF2-40B4-BE49-F238E27FC236}">
                <a16:creationId xmlns:a16="http://schemas.microsoft.com/office/drawing/2014/main" id="{72B6A7A6-C9F1-4370-8CEC-790ED699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56ea9e18d8c244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8823" y="2259903"/>
            <a:ext cx="4760042" cy="357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095BFB-7299-4A02-9B56-134C6A47F7E7}"/>
              </a:ext>
            </a:extLst>
          </p:cNvPr>
          <p:cNvSpPr txBox="1">
            <a:spLocks/>
          </p:cNvSpPr>
          <p:nvPr/>
        </p:nvSpPr>
        <p:spPr>
          <a:xfrm>
            <a:off x="146649" y="1773699"/>
            <a:ext cx="6020087" cy="481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Premise: Explosion and Electrical Fire at a Bronx Migrant Shelter</a:t>
            </a:r>
          </a:p>
          <a:p>
            <a:pPr marL="0" indent="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Compounding Factors</a:t>
            </a:r>
          </a:p>
          <a:p>
            <a:pPr marL="457200" lvl="1" indent="0"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Heatwave</a:t>
            </a:r>
          </a:p>
          <a:p>
            <a:pPr marL="457200" lvl="1" indent="0"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Wildfires</a:t>
            </a:r>
          </a:p>
          <a:p>
            <a:pPr marL="457200" lvl="1" indent="0"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Rolling Power Outages</a:t>
            </a:r>
          </a:p>
        </p:txBody>
      </p:sp>
    </p:spTree>
    <p:extLst>
      <p:ext uri="{BB962C8B-B14F-4D97-AF65-F5344CB8AC3E}">
        <p14:creationId xmlns:p14="http://schemas.microsoft.com/office/powerpoint/2010/main" val="2746119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cId8b17c9c2458547a1"/>
            <a:extLst>
              <a:ext uri="{FF2B5EF4-FFF2-40B4-BE49-F238E27FC236}">
                <a16:creationId xmlns:a16="http://schemas.microsoft.com/office/drawing/2014/main" id="{04F420B3-5283-4881-8E29-6B4BFFEAD8C8}"/>
              </a:ext>
            </a:extLst>
          </p:cNvPr>
          <p:cNvPicPr>
            <a:picLocks noChangeAspect="1"/>
          </p:cNvPicPr>
          <p:nvPr/>
        </p:nvPicPr>
        <p:blipFill>
          <a:blip r:embed="R378935b8c35745a9"/>
          <a:stretch>
            <a:fillRect/>
          </a:stretch>
        </p:blipFill>
        <p:spPr>
          <a:xfrm>
            <a:off x="5798270" y="8005"/>
            <a:ext cx="4870529" cy="2709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E625F-C737-4A7D-AB18-214E0F902F97}"/>
              </a:ext>
            </a:extLst>
          </p:cNvPr>
          <p:cNvPicPr>
            <a:picLocks noChangeAspect="1"/>
          </p:cNvPicPr>
          <p:nvPr/>
        </p:nvPicPr>
        <p:blipFill>
          <a:blip r:embed="Ra609504af1784cf0"/>
          <a:stretch>
            <a:fillRect/>
          </a:stretch>
        </p:blipFill>
        <p:spPr>
          <a:xfrm>
            <a:off x="4252880" y="8006"/>
            <a:ext cx="2317961" cy="2786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58B8C-E54E-4C67-980C-7F8A06AF2BED}"/>
              </a:ext>
            </a:extLst>
          </p:cNvPr>
          <p:cNvPicPr>
            <a:picLocks noChangeAspect="1"/>
          </p:cNvPicPr>
          <p:nvPr/>
        </p:nvPicPr>
        <p:blipFill>
          <a:blip r:embed="R209b34dc03794b2c"/>
          <a:stretch>
            <a:fillRect/>
          </a:stretch>
        </p:blipFill>
        <p:spPr>
          <a:xfrm>
            <a:off x="0" y="3166531"/>
            <a:ext cx="4252880" cy="3691469"/>
          </a:xfrm>
          <a:prstGeom prst="rect">
            <a:avLst/>
          </a:prstGeom>
        </p:spPr>
      </p:pic>
      <p:pic>
        <p:nvPicPr>
          <p:cNvPr id="2050" name="E8A00670-7251-4570-B81E-3F8FE27DA9CE" descr="IMG_2081.jpeg">
            <a:hlinkClick r:id="rcId8b17c9c2458547a1"/>
            <a:extLst>
              <a:ext uri="{FF2B5EF4-FFF2-40B4-BE49-F238E27FC236}">
                <a16:creationId xmlns:a16="http://schemas.microsoft.com/office/drawing/2014/main" id="{1B86B6B7-A990-4180-BC18-3DDA695B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fff60126fedc488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55"/>
            <a:ext cx="4252880" cy="31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cId8b17c9c2458547a1"/>
            <a:extLst>
              <a:ext uri="{FF2B5EF4-FFF2-40B4-BE49-F238E27FC236}">
                <a16:creationId xmlns:a16="http://schemas.microsoft.com/office/drawing/2014/main" id="{1B515ADF-F341-4766-9E2D-B5C87C41D7B1}"/>
              </a:ext>
            </a:extLst>
          </p:cNvPr>
          <p:cNvPicPr>
            <a:picLocks noChangeAspect="1"/>
          </p:cNvPicPr>
          <p:nvPr/>
        </p:nvPicPr>
        <p:blipFill>
          <a:blip r:embed="Rd9baace6c81345a2"/>
          <a:stretch>
            <a:fillRect/>
          </a:stretch>
        </p:blipFill>
        <p:spPr>
          <a:xfrm>
            <a:off x="4252880" y="2717619"/>
            <a:ext cx="7939120" cy="4140381"/>
          </a:xfrm>
          <a:prstGeom prst="rect">
            <a:avLst/>
          </a:prstGeom>
        </p:spPr>
      </p:pic>
      <p:pic>
        <p:nvPicPr>
          <p:cNvPr id="2054" name="6BDB8492-CCC2-4392-B938-DA22E924BEE9" descr="IMG_0892.jpeg">
            <a:extLst>
              <a:ext uri="{FF2B5EF4-FFF2-40B4-BE49-F238E27FC236}">
                <a16:creationId xmlns:a16="http://schemas.microsoft.com/office/drawing/2014/main" id="{4F19C468-66C2-4652-8BAD-B51EA56D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8d54c557116e43c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05215" y="335101"/>
            <a:ext cx="2727753" cy="204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43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F5E59-BCEA-0547-9529-7EB02FB0A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defTabSz="91427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800" b="1" cap="none" dirty="0">
                <a:ea typeface="Aptos" panose="020B0004020202020204" pitchFamily="34" charset="0"/>
                <a:cs typeface="Aptos" panose="020B0004020202020204" pitchFamily="34" charset="0"/>
              </a:rPr>
              <a:t>Michael J. Moculski, EMT-P, CIC, RF, CHEP, CHSP</a:t>
            </a:r>
            <a:endParaRPr lang="en-US" sz="1800" cap="non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defTabSz="91427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i="1" cap="none" dirty="0">
                <a:ea typeface="Aptos" panose="020B0004020202020204" pitchFamily="34" charset="0"/>
                <a:cs typeface="Aptos" panose="020B0004020202020204" pitchFamily="34" charset="0"/>
              </a:rPr>
              <a:t>Director, </a:t>
            </a:r>
            <a:r>
              <a:rPr lang="en-US" sz="1200" cap="none" dirty="0">
                <a:ea typeface="Aptos" panose="020B0004020202020204" pitchFamily="34" charset="0"/>
                <a:cs typeface="Aptos" panose="020B0004020202020204" pitchFamily="34" charset="0"/>
              </a:rPr>
              <a:t>EMS &amp; Emergency Management</a:t>
            </a:r>
            <a:endParaRPr lang="en-US" sz="1800" cap="non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defTabSz="914275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200" cap="none" dirty="0">
                <a:ea typeface="Aptos" panose="020B0004020202020204" pitchFamily="34" charset="0"/>
                <a:cs typeface="Aptos" panose="020B0004020202020204" pitchFamily="34" charset="0"/>
              </a:rPr>
              <a:t>Environmental Health &amp; Safety Department</a:t>
            </a:r>
            <a:endParaRPr lang="en-US" sz="1800" cap="none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51EECE-BFDA-6145-AA87-F575A427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949" y="2415022"/>
            <a:ext cx="9920824" cy="1421928"/>
          </a:xfrm>
        </p:spPr>
        <p:txBody>
          <a:bodyPr/>
          <a:lstStyle/>
          <a:p>
            <a:r>
              <a:rPr lang="en-US" noProof="0" dirty="0"/>
              <a:t>Montefiore Einstein</a:t>
            </a:r>
            <a:br>
              <a:rPr lang="en-US" noProof="0" dirty="0"/>
            </a:br>
            <a:r>
              <a:rPr lang="en-US" noProof="0" dirty="0"/>
              <a:t> </a:t>
            </a:r>
            <a:r>
              <a:rPr lang="en-US" noProof="0" dirty="0">
                <a:solidFill>
                  <a:schemeClr val="bg2"/>
                </a:solidFill>
              </a:rPr>
              <a:t>Field Communications Unit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DC452-4D94-0791-9A2C-90D2FA07476C}"/>
              </a:ext>
            </a:extLst>
          </p:cNvPr>
          <p:cNvPicPr>
            <a:picLocks noChangeAspect="1"/>
          </p:cNvPicPr>
          <p:nvPr/>
        </p:nvPicPr>
        <p:blipFill>
          <a:blip r:embed="Rd78d5b5a07454b76"/>
          <a:srcRect l="5919" t="12844" r="4814" b="23670"/>
          <a:stretch>
            <a:fillRect/>
          </a:stretch>
        </p:blipFill>
        <p:spPr>
          <a:xfrm>
            <a:off x="7089818" y="511729"/>
            <a:ext cx="4513745" cy="240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6B53D3-CE73-EC3C-D5CC-FBF39C69E454}"/>
              </a:ext>
            </a:extLst>
          </p:cNvPr>
          <p:cNvGrpSpPr/>
          <p:nvPr/>
        </p:nvGrpSpPr>
        <p:grpSpPr>
          <a:xfrm>
            <a:off x="1262576" y="632331"/>
            <a:ext cx="1184663" cy="1184664"/>
            <a:chOff x="5092262" y="524355"/>
            <a:chExt cx="5914827" cy="5914830"/>
          </a:xfrm>
        </p:grpSpPr>
        <p:pic>
          <p:nvPicPr>
            <p:cNvPr id="7" name="Picture 4" descr="http://mainlandmedia.net/wp-content/uploads/2013/01/Bronx-Outline.jpg">
              <a:extLst>
                <a:ext uri="{FF2B5EF4-FFF2-40B4-BE49-F238E27FC236}">
                  <a16:creationId xmlns:a16="http://schemas.microsoft.com/office/drawing/2014/main" id="{528F93BB-6211-6FE6-4654-914D347B1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49fa26727c044bf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262" y="524355"/>
              <a:ext cx="5914827" cy="5914830"/>
            </a:xfrm>
            <a:prstGeom prst="rect">
              <a:avLst/>
            </a:prstGeom>
            <a:solidFill>
              <a:srgbClr val="993366"/>
            </a:solidFill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EB8E657-FEA8-B25B-FA1A-66E4EDDBA619}"/>
                </a:ext>
              </a:extLst>
            </p:cNvPr>
            <p:cNvGrpSpPr/>
            <p:nvPr/>
          </p:nvGrpSpPr>
          <p:grpSpPr>
            <a:xfrm>
              <a:off x="5463839" y="2849755"/>
              <a:ext cx="5171673" cy="1539295"/>
              <a:chOff x="5463839" y="2849755"/>
              <a:chExt cx="5171673" cy="153929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2A6975-4722-D242-474F-440279708CB9}"/>
                  </a:ext>
                </a:extLst>
              </p:cNvPr>
              <p:cNvSpPr txBox="1"/>
              <p:nvPr/>
            </p:nvSpPr>
            <p:spPr>
              <a:xfrm>
                <a:off x="5463839" y="3620713"/>
                <a:ext cx="5171673" cy="7683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C0066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>
                    <a:solidFill>
                      <a:srgbClr val="993366"/>
                    </a:solidFill>
                    <a:latin typeface="Garamond" panose="02020404030301010803" pitchFamily="18" charset="0"/>
                  </a:rPr>
                  <a:t>E</a:t>
                </a:r>
                <a:r>
                  <a:rPr lang="en-US" sz="400" b="1" dirty="0">
                    <a:solidFill>
                      <a:srgbClr val="002A54"/>
                    </a:solidFill>
                    <a:latin typeface="Garamond" panose="02020404030301010803" pitchFamily="18" charset="0"/>
                  </a:rPr>
                  <a:t>mergency </a:t>
                </a:r>
                <a:r>
                  <a:rPr lang="en-US" sz="400" b="1" dirty="0">
                    <a:solidFill>
                      <a:srgbClr val="993366"/>
                    </a:solidFill>
                    <a:latin typeface="Garamond" panose="02020404030301010803" pitchFamily="18" charset="0"/>
                  </a:rPr>
                  <a:t>P</a:t>
                </a:r>
                <a:r>
                  <a:rPr lang="en-US" sz="400" b="1" dirty="0">
                    <a:solidFill>
                      <a:srgbClr val="002A54"/>
                    </a:solidFill>
                    <a:latin typeface="Garamond" panose="02020404030301010803" pitchFamily="18" charset="0"/>
                  </a:rPr>
                  <a:t>reparedness </a:t>
                </a:r>
                <a:r>
                  <a:rPr lang="en-US" sz="400" b="1" dirty="0">
                    <a:solidFill>
                      <a:srgbClr val="993366"/>
                    </a:solidFill>
                    <a:latin typeface="Garamond" panose="02020404030301010803" pitchFamily="18" charset="0"/>
                  </a:rPr>
                  <a:t>C</a:t>
                </a:r>
                <a:r>
                  <a:rPr lang="en-US" sz="400" b="1" dirty="0">
                    <a:solidFill>
                      <a:srgbClr val="002A54"/>
                    </a:solidFill>
                    <a:latin typeface="Garamond" panose="02020404030301010803" pitchFamily="18" charset="0"/>
                  </a:rPr>
                  <a:t>oalition</a:t>
                </a:r>
                <a:endParaRPr lang="en-US" sz="1200" b="1" dirty="0">
                  <a:solidFill>
                    <a:srgbClr val="002A54"/>
                  </a:solidFill>
                  <a:latin typeface="Garamond" panose="02020404030301010803" pitchFamily="18" charset="0"/>
                </a:endParaRPr>
              </a:p>
            </p:txBody>
          </p:sp>
          <p:pic>
            <p:nvPicPr>
              <p:cNvPr id="10" name="Picture 2" descr="https://d3j6q7pa6ix88g.cloudfront.net/facilities/logo_wides/4247/wide/4247.png?1386210279">
                <a:extLst>
                  <a:ext uri="{FF2B5EF4-FFF2-40B4-BE49-F238E27FC236}">
                    <a16:creationId xmlns:a16="http://schemas.microsoft.com/office/drawing/2014/main" id="{C1F5421D-52B6-C152-671C-F65715E717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9de835af17104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3839" y="2849755"/>
                <a:ext cx="5171673" cy="8392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C0066"/>
                </a:solidFill>
              </a:ln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180423-F0F6-A307-4FA8-583ECECAB6DD}"/>
              </a:ext>
            </a:extLst>
          </p:cNvPr>
          <p:cNvGrpSpPr/>
          <p:nvPr/>
        </p:nvGrpSpPr>
        <p:grpSpPr>
          <a:xfrm>
            <a:off x="4709241" y="5184059"/>
            <a:ext cx="2773519" cy="1187978"/>
            <a:chOff x="4162995" y="2847756"/>
            <a:chExt cx="5171673" cy="22151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16A74D-03E4-4382-99F3-E025AA610DF6}"/>
                </a:ext>
              </a:extLst>
            </p:cNvPr>
            <p:cNvSpPr txBox="1"/>
            <p:nvPr/>
          </p:nvSpPr>
          <p:spPr>
            <a:xfrm>
              <a:off x="4162995" y="3742965"/>
              <a:ext cx="5171673" cy="13199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C0066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93366"/>
                  </a:solidFill>
                  <a:latin typeface="Garamond" panose="02020404030301010803" pitchFamily="18" charset="0"/>
                </a:rPr>
                <a:t>E</a:t>
              </a:r>
              <a:r>
                <a:rPr lang="en-US" sz="2000" b="1" dirty="0">
                  <a:solidFill>
                    <a:srgbClr val="002A54"/>
                  </a:solidFill>
                  <a:latin typeface="Garamond" panose="02020404030301010803" pitchFamily="18" charset="0"/>
                </a:rPr>
                <a:t>mergency </a:t>
              </a:r>
              <a:r>
                <a:rPr lang="en-US" sz="2000" b="1" dirty="0">
                  <a:solidFill>
                    <a:srgbClr val="993366"/>
                  </a:solidFill>
                  <a:latin typeface="Garamond" panose="02020404030301010803" pitchFamily="18" charset="0"/>
                </a:rPr>
                <a:t>P</a:t>
              </a:r>
              <a:r>
                <a:rPr lang="en-US" sz="2000" b="1" dirty="0">
                  <a:solidFill>
                    <a:srgbClr val="002A54"/>
                  </a:solidFill>
                  <a:latin typeface="Garamond" panose="02020404030301010803" pitchFamily="18" charset="0"/>
                </a:rPr>
                <a:t>reparedness </a:t>
              </a:r>
              <a:r>
                <a:rPr lang="en-US" sz="2000" b="1" dirty="0">
                  <a:solidFill>
                    <a:srgbClr val="993366"/>
                  </a:solidFill>
                  <a:latin typeface="Garamond" panose="02020404030301010803" pitchFamily="18" charset="0"/>
                </a:rPr>
                <a:t>C</a:t>
              </a:r>
              <a:r>
                <a:rPr lang="en-US" sz="2000" b="1" dirty="0">
                  <a:solidFill>
                    <a:srgbClr val="002A54"/>
                  </a:solidFill>
                  <a:latin typeface="Garamond" panose="02020404030301010803" pitchFamily="18" charset="0"/>
                </a:rPr>
                <a:t>oalition</a:t>
              </a:r>
            </a:p>
          </p:txBody>
        </p:sp>
        <p:pic>
          <p:nvPicPr>
            <p:cNvPr id="13" name="Picture 2" descr="https://d3j6q7pa6ix88g.cloudfront.net/facilities/logo_wides/4247/wide/4247.png?1386210279">
              <a:extLst>
                <a:ext uri="{FF2B5EF4-FFF2-40B4-BE49-F238E27FC236}">
                  <a16:creationId xmlns:a16="http://schemas.microsoft.com/office/drawing/2014/main" id="{64766A88-ED2D-82E4-7E7C-D8B0D9690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9de835af171041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995" y="2847756"/>
              <a:ext cx="5171673" cy="83926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C006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47552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BDE2-C979-2DEB-9B34-025FBE61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 anchor="ctr">
            <a:normAutofit fontScale="90000"/>
          </a:bodyPr>
          <a:lstStyle/>
          <a:p>
            <a:r>
              <a:rPr lang="en-US" noProof="0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25F03-FE94-0749-5B4D-F5107A3DF8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031" y="1407479"/>
            <a:ext cx="4640983" cy="4984932"/>
          </a:xfrm>
        </p:spPr>
        <p:txBody>
          <a:bodyPr>
            <a:normAutofit/>
          </a:bodyPr>
          <a:lstStyle/>
          <a:p>
            <a:r>
              <a:rPr lang="en-US" dirty="0"/>
              <a:t>Central Laundry fire, July 22, 2022</a:t>
            </a:r>
          </a:p>
          <a:p>
            <a:pPr lvl="1"/>
            <a:r>
              <a:rPr lang="en-US" dirty="0"/>
              <a:t>Responding IMT in the rain using cell phones for coordination</a:t>
            </a:r>
          </a:p>
          <a:p>
            <a:r>
              <a:rPr lang="en-US" noProof="0" dirty="0"/>
              <a:t>The Vision -&gt; </a:t>
            </a:r>
            <a:r>
              <a:rPr lang="en-US" dirty="0"/>
              <a:t>Primary Mission</a:t>
            </a:r>
          </a:p>
          <a:p>
            <a:pPr lvl="1"/>
            <a:r>
              <a:rPr lang="en-US" noProof="0" dirty="0"/>
              <a:t>Climate-controlled, secure area for managing incident communications</a:t>
            </a:r>
          </a:p>
          <a:p>
            <a:pPr lvl="1"/>
            <a:r>
              <a:rPr lang="en-US" noProof="0" dirty="0"/>
              <a:t>Role in disaster response and large-scale event support</a:t>
            </a:r>
            <a:endParaRPr lang="en-US" dirty="0"/>
          </a:p>
          <a:p>
            <a:pPr lvl="1"/>
            <a:r>
              <a:rPr lang="en-US" noProof="0" dirty="0"/>
              <a:t>Rapid deployment</a:t>
            </a:r>
          </a:p>
          <a:p>
            <a:pPr lvl="1"/>
            <a:r>
              <a:rPr lang="en-US" dirty="0"/>
              <a:t>Urban environment</a:t>
            </a:r>
          </a:p>
          <a:p>
            <a:pPr lvl="1"/>
            <a:r>
              <a:rPr lang="en-US" noProof="0" dirty="0"/>
              <a:t>Remote access to Health System intranet</a:t>
            </a:r>
          </a:p>
        </p:txBody>
      </p:sp>
      <p:pic>
        <p:nvPicPr>
          <p:cNvPr id="4" name="x__x0000_i1029">
            <a:extLst>
              <a:ext uri="{FF2B5EF4-FFF2-40B4-BE49-F238E27FC236}">
                <a16:creationId xmlns:a16="http://schemas.microsoft.com/office/drawing/2014/main" id="{F0A9C19C-9A7B-4AF5-6057-DE0D56E74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55a0b6e7492b4d2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" r="1348"/>
          <a:stretch>
            <a:fillRect/>
          </a:stretch>
        </p:blipFill>
        <p:spPr bwMode="auto">
          <a:xfrm>
            <a:off x="5591226" y="258096"/>
            <a:ext cx="5836316" cy="4958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x__x0000_i1027">
            <a:extLst>
              <a:ext uri="{FF2B5EF4-FFF2-40B4-BE49-F238E27FC236}">
                <a16:creationId xmlns:a16="http://schemas.microsoft.com/office/drawing/2014/main" id="{6843FB90-197A-061F-FA2A-77501630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62be01e8d1f7483e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20" y="2949496"/>
            <a:ext cx="4493518" cy="3650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988D8E5F-87B9-D712-BBAD-C96D7D4C95E8}"/>
              </a:ext>
            </a:extLst>
          </p:cNvPr>
          <p:cNvSpPr txBox="1">
            <a:spLocks/>
          </p:cNvSpPr>
          <p:nvPr/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39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2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6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0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75C96-B483-4A07-9E0E-ED85BFE2BB37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7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68f7524695f4434e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c20b3723413d4c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c1b5d6ba091d44c6" r:link="rcIdc8aaf7de13924f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511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c1b5d6ba091d44c6" r:link="rcIdc8aaf7de13924f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48511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F73D6-FB92-4E97-B732-0C76C0F8B625}"/>
              </a:ext>
            </a:extLst>
          </p:cNvPr>
          <p:cNvSpPr txBox="1"/>
          <p:nvPr/>
        </p:nvSpPr>
        <p:spPr>
          <a:xfrm>
            <a:off x="6096000" y="1166842"/>
            <a:ext cx="631837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South Bronx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Current building opened in 1976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362 Beds</a:t>
            </a:r>
            <a:br>
              <a:rPr lang="en-US" sz="2800" b="1" dirty="0">
                <a:latin typeface="Trebuchet MS" panose="020B0603020202020204" pitchFamily="34" charset="0"/>
              </a:rPr>
            </a:br>
            <a:endParaRPr lang="en-US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Level 1 Trauma Center</a:t>
            </a:r>
            <a:br>
              <a:rPr lang="en-US" sz="2800" b="1" dirty="0">
                <a:latin typeface="Trebuchet MS" panose="020B0603020202020204" pitchFamily="34" charset="0"/>
              </a:rPr>
            </a:br>
            <a:endParaRPr lang="en-US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2</a:t>
            </a:r>
            <a:r>
              <a:rPr lang="en-US" sz="2800" b="1" baseline="30000" dirty="0">
                <a:latin typeface="Trebuchet MS" panose="020B0603020202020204" pitchFamily="34" charset="0"/>
              </a:rPr>
              <a:t>nd</a:t>
            </a:r>
            <a:r>
              <a:rPr lang="en-US" sz="2800" b="1" dirty="0">
                <a:latin typeface="Trebuchet MS" panose="020B0603020202020204" pitchFamily="34" charset="0"/>
              </a:rPr>
              <a:t> Busiest ED in New York City</a:t>
            </a:r>
            <a:br>
              <a:rPr lang="en-US" sz="2800" b="1" dirty="0">
                <a:latin typeface="Trebuchet MS" panose="020B0603020202020204" pitchFamily="34" charset="0"/>
              </a:rPr>
            </a:br>
            <a:endParaRPr lang="en-US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latin typeface="Trebuchet MS" panose="020B0603020202020204" pitchFamily="34" charset="0"/>
              </a:rPr>
              <a:t>10</a:t>
            </a:r>
            <a:r>
              <a:rPr lang="en-US" sz="2800" b="1" baseline="30000" dirty="0">
                <a:latin typeface="Trebuchet MS" panose="020B0603020202020204" pitchFamily="34" charset="0"/>
              </a:rPr>
              <a:t>th</a:t>
            </a:r>
            <a:r>
              <a:rPr lang="en-US" sz="2800" b="1" dirty="0">
                <a:latin typeface="Trebuchet MS" panose="020B0603020202020204" pitchFamily="34" charset="0"/>
              </a:rPr>
              <a:t> Busiest ED in the US</a:t>
            </a:r>
          </a:p>
          <a:p>
            <a:endParaRPr lang="en-US" dirty="0"/>
          </a:p>
        </p:txBody>
      </p:sp>
      <p:pic>
        <p:nvPicPr>
          <p:cNvPr id="4098" name="Picture 2" descr="NYC Health + Hospitals/Lincoln - NYC Health + Hospitals">
            <a:extLst>
              <a:ext uri="{FF2B5EF4-FFF2-40B4-BE49-F238E27FC236}">
                <a16:creationId xmlns:a16="http://schemas.microsoft.com/office/drawing/2014/main" id="{E310F897-42A4-4C26-BB0A-CCA646FA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7e1a5923b4fc45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8" y="1389338"/>
            <a:ext cx="576072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5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520D0-4170-28F7-188B-098A5F40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The Solution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27FA54-9621-2530-4D12-C640E94104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9" y="1406525"/>
            <a:ext cx="5675312" cy="4478338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Ford Transit 350 Van</a:t>
            </a:r>
          </a:p>
          <a:p>
            <a:r>
              <a:rPr lang="en-US" dirty="0"/>
              <a:t>Emergency response capability</a:t>
            </a:r>
          </a:p>
          <a:p>
            <a:r>
              <a:rPr lang="en-US" dirty="0"/>
              <a:t>Ability to work on a shoreline or off the grid</a:t>
            </a:r>
          </a:p>
          <a:p>
            <a:r>
              <a:rPr lang="en-US" dirty="0"/>
              <a:t>Climate-controlled space for incident management</a:t>
            </a:r>
          </a:p>
          <a:p>
            <a:r>
              <a:rPr lang="en-US" dirty="0"/>
              <a:t>Two workstations with desktop computers and intranet access</a:t>
            </a:r>
          </a:p>
          <a:p>
            <a:r>
              <a:rPr lang="en-US" dirty="0"/>
              <a:t>360-degree camera view around the vehicle</a:t>
            </a:r>
          </a:p>
          <a:p>
            <a:r>
              <a:rPr lang="en-US" dirty="0"/>
              <a:t>Communications on any of our member hospitals’ radio frequencies</a:t>
            </a:r>
          </a:p>
          <a:p>
            <a:r>
              <a:rPr lang="en-US" dirty="0"/>
              <a:t>Ability to monitor public safety frequencies in the areas our hospitals are in</a:t>
            </a:r>
          </a:p>
          <a:p>
            <a:r>
              <a:rPr lang="en-US" dirty="0"/>
              <a:t>Refrigerator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A9EE408-296F-0DE6-B4F7-63DA1F01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1b8315b340dc499b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0" r="-3" b="-3"/>
          <a:stretch>
            <a:fillRect/>
          </a:stretch>
        </p:blipFill>
        <p:spPr bwMode="auto">
          <a:xfrm>
            <a:off x="6389740" y="1279849"/>
            <a:ext cx="5294471" cy="435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FBDA3BF-33A3-4342-7513-D76F51271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59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DC2A-C840-C440-52C7-771CE4C3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Communications and 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E25DB-A16E-596C-79E4-69418C36C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9" y="1231492"/>
            <a:ext cx="6757219" cy="5390534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200" dirty="0"/>
              <a:t>Computer technology</a:t>
            </a:r>
          </a:p>
          <a:p>
            <a:pPr lvl="1"/>
            <a:r>
              <a:rPr lang="en-US" sz="2200" dirty="0"/>
              <a:t>Dell small form factor PC’s</a:t>
            </a:r>
          </a:p>
          <a:p>
            <a:pPr lvl="1"/>
            <a:r>
              <a:rPr lang="en-US" sz="2200" dirty="0"/>
              <a:t>Dell Monitors with Video Cameras</a:t>
            </a:r>
          </a:p>
          <a:p>
            <a:pPr lvl="1"/>
            <a:r>
              <a:rPr lang="en-US" sz="2200" dirty="0"/>
              <a:t>Aruba access point </a:t>
            </a:r>
          </a:p>
          <a:p>
            <a:pPr lvl="1"/>
            <a:r>
              <a:rPr lang="en-US" sz="2200" dirty="0"/>
              <a:t>Cisco C1113 Router</a:t>
            </a:r>
          </a:p>
          <a:p>
            <a:pPr lvl="1"/>
            <a:r>
              <a:rPr lang="en-US" sz="2200" dirty="0"/>
              <a:t>Cisco Catalyst C3560 12 port switch</a:t>
            </a:r>
          </a:p>
          <a:p>
            <a:pPr lvl="1"/>
            <a:r>
              <a:rPr lang="en-US" sz="2200" dirty="0"/>
              <a:t>ExacVision security camera monitoring</a:t>
            </a:r>
          </a:p>
          <a:p>
            <a:pPr lvl="1"/>
            <a:r>
              <a:rPr lang="en-US" sz="2200" dirty="0"/>
              <a:t>Situational awareness software</a:t>
            </a:r>
          </a:p>
          <a:p>
            <a:r>
              <a:rPr lang="en-US" sz="2200" dirty="0"/>
              <a:t>Two-way videoconferencing</a:t>
            </a:r>
          </a:p>
          <a:p>
            <a:r>
              <a:rPr lang="en-US" sz="2200" dirty="0"/>
              <a:t>Ability to view any Montefiore Security Cameras</a:t>
            </a:r>
          </a:p>
          <a:p>
            <a:r>
              <a:rPr lang="en-US" sz="2200" dirty="0"/>
              <a:t>Cellular VOIP using Verizon One Talk LTE desk phones</a:t>
            </a:r>
          </a:p>
          <a:p>
            <a:r>
              <a:rPr lang="en-US" sz="2200" dirty="0"/>
              <a:t>Copier-printer-scanner</a:t>
            </a:r>
          </a:p>
          <a:p>
            <a:r>
              <a:rPr lang="en-US" sz="2200" dirty="0"/>
              <a:t>Weather station</a:t>
            </a:r>
          </a:p>
          <a:p>
            <a:r>
              <a:rPr lang="en-US" sz="2200" dirty="0"/>
              <a:t>Nextivity FirstNet Router</a:t>
            </a:r>
          </a:p>
          <a:p>
            <a:pPr lvl="1"/>
            <a:r>
              <a:rPr lang="en-US" sz="2200" dirty="0"/>
              <a:t>MegaFi HPUE WiFi</a:t>
            </a:r>
            <a:endParaRPr lang="en-US" dirty="0"/>
          </a:p>
        </p:txBody>
      </p:sp>
      <p:pic>
        <p:nvPicPr>
          <p:cNvPr id="1027" name="x__x0000_i1028">
            <a:extLst>
              <a:ext uri="{FF2B5EF4-FFF2-40B4-BE49-F238E27FC236}">
                <a16:creationId xmlns:a16="http://schemas.microsoft.com/office/drawing/2014/main" id="{EFE10717-D6A0-B923-E155-102512A8B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dee7e4d1b8e247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1617" b="5759"/>
          <a:stretch>
            <a:fillRect/>
          </a:stretch>
        </p:blipFill>
        <p:spPr bwMode="auto">
          <a:xfrm>
            <a:off x="8447763" y="3167030"/>
            <a:ext cx="3480370" cy="2944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35E90F-2D6D-ECAC-07D4-69FDFA1D3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21</a:t>
            </a:fld>
            <a:endParaRPr lang="en-US" dirty="0"/>
          </a:p>
        </p:txBody>
      </p:sp>
      <p:pic>
        <p:nvPicPr>
          <p:cNvPr id="9" name="x__x0000_i1026">
            <a:extLst>
              <a:ext uri="{FF2B5EF4-FFF2-40B4-BE49-F238E27FC236}">
                <a16:creationId xmlns:a16="http://schemas.microsoft.com/office/drawing/2014/main" id="{73FAC58C-9CA6-DAD3-AC14-E596ADB53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70f86b1bf12744be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33" y="465507"/>
            <a:ext cx="3532001" cy="2615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97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13B9A9-7142-F767-0982-087B40F3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Portable Technology for Deployment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CEE1B-62B6-49DF-87BD-081B2A98E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Nextivity</a:t>
            </a:r>
          </a:p>
          <a:p>
            <a:pPr lvl="1"/>
            <a:r>
              <a:rPr lang="en-US" dirty="0"/>
              <a:t>SHIELD MegaGo FirstNet</a:t>
            </a:r>
            <a:r>
              <a:rPr lang="en-US" baseline="30000" dirty="0"/>
              <a:t>®</a:t>
            </a:r>
            <a:r>
              <a:rPr lang="en-US" dirty="0"/>
              <a:t> MegaRange™</a:t>
            </a:r>
            <a:br>
              <a:rPr lang="en-US" dirty="0"/>
            </a:br>
            <a:r>
              <a:rPr lang="en-US" dirty="0"/>
              <a:t>HPUE Portable Cellular Coverage Solution</a:t>
            </a:r>
          </a:p>
          <a:p>
            <a:pPr lvl="1"/>
            <a:r>
              <a:rPr lang="en-US" dirty="0"/>
              <a:t>32 clients</a:t>
            </a:r>
          </a:p>
          <a:p>
            <a:pPr lvl="1"/>
            <a:r>
              <a:rPr lang="en-US" dirty="0"/>
              <a:t>12 hrs battery time</a:t>
            </a:r>
          </a:p>
          <a:p>
            <a:r>
              <a:rPr lang="en-US" dirty="0"/>
              <a:t>Sonim Megaconnect (WiFi)</a:t>
            </a:r>
          </a:p>
          <a:p>
            <a:pPr lvl="1"/>
            <a:r>
              <a:rPr lang="en-US" dirty="0"/>
              <a:t>5G MegaRange™ Power Class 1 (PC1) on Band 14/n14;</a:t>
            </a:r>
          </a:p>
          <a:p>
            <a:pPr lvl="1"/>
            <a:r>
              <a:rPr lang="en-US" dirty="0"/>
              <a:t>Wi-Fi 7 supports up to 64 connected devices</a:t>
            </a:r>
          </a:p>
          <a:p>
            <a:pPr lvl="1"/>
            <a:endParaRPr lang="en-US" dirty="0"/>
          </a:p>
        </p:txBody>
      </p:sp>
      <p:pic>
        <p:nvPicPr>
          <p:cNvPr id="5122" name="Picture 2" descr="SHIELD-MegaGo_product_image">
            <a:extLst>
              <a:ext uri="{FF2B5EF4-FFF2-40B4-BE49-F238E27FC236}">
                <a16:creationId xmlns:a16="http://schemas.microsoft.com/office/drawing/2014/main" id="{6FDECC8C-6386-5F00-A079-E95FAE7D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b49f7ad22d1e4fa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81" y="2942785"/>
            <a:ext cx="3556125" cy="23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rstNet Logo">
            <a:extLst>
              <a:ext uri="{FF2B5EF4-FFF2-40B4-BE49-F238E27FC236}">
                <a16:creationId xmlns:a16="http://schemas.microsoft.com/office/drawing/2014/main" id="{BD712C4A-74EF-60F1-F57D-B3EB81A3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bc930d68d7a447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93" y="1406107"/>
            <a:ext cx="3300700" cy="9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97BE694-9B14-0D63-219E-56289079A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2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6BEC-5D06-936C-3760-01989BE6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>
            <a:normAutofit fontScale="90000"/>
          </a:bodyPr>
          <a:lstStyle/>
          <a:p>
            <a:r>
              <a:rPr lang="en-US" dirty="0"/>
              <a:t>Telecommunications Outage, Moses/CHAM Campus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5EEE-FCDA-E3F9-E0A8-692DFBB62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9" y="1406106"/>
            <a:ext cx="8689258" cy="4478328"/>
          </a:xfrm>
        </p:spPr>
        <p:txBody>
          <a:bodyPr/>
          <a:lstStyle/>
          <a:p>
            <a:r>
              <a:rPr lang="en-US" dirty="0"/>
              <a:t>January 5, 2026</a:t>
            </a:r>
          </a:p>
          <a:p>
            <a:r>
              <a:rPr lang="en-US" dirty="0"/>
              <a:t>IT failure cascading to the hospital-wide VOIP phone system and computers</a:t>
            </a:r>
          </a:p>
          <a:p>
            <a:pPr lvl="1"/>
            <a:r>
              <a:rPr lang="en-US" dirty="0"/>
              <a:t>24 hours until restoration</a:t>
            </a:r>
          </a:p>
          <a:p>
            <a:r>
              <a:rPr lang="en-US" dirty="0"/>
              <a:t>Patient Transfer Center computers also affected</a:t>
            </a:r>
          </a:p>
          <a:p>
            <a:r>
              <a:rPr lang="en-US" dirty="0"/>
              <a:t>Verizon One Talk phones </a:t>
            </a:r>
          </a:p>
          <a:p>
            <a:pPr lvl="1"/>
            <a:r>
              <a:rPr lang="en-US" dirty="0"/>
              <a:t>200 deployed across the campus</a:t>
            </a:r>
          </a:p>
          <a:p>
            <a:r>
              <a:rPr lang="en-US" dirty="0"/>
              <a:t>Sonim Wi-Fi sent to Patient Transfer Center for laptop use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D177CD6-8B99-F18F-7C90-1FD7D9283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c11ee762995e4b7b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676" b="13280"/>
          <a:stretch>
            <a:fillRect/>
          </a:stretch>
        </p:blipFill>
        <p:spPr bwMode="auto">
          <a:xfrm>
            <a:off x="8858460" y="1199383"/>
            <a:ext cx="2868097" cy="1860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E0595AF-9C85-270E-D93E-BA8429D1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01f8e70b6bfa4edc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034" y="3504720"/>
            <a:ext cx="2557305" cy="23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886576A-611B-D6BA-C5A1-724ED9F4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61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843CC-419A-0D70-59A5-1A11CFE4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2B679B-38CD-659B-D36F-02B51566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Drone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C7590-470A-239F-5B44-4787407F2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Drone on board</a:t>
            </a:r>
          </a:p>
          <a:p>
            <a:pPr lvl="1"/>
            <a:r>
              <a:rPr lang="en-US" dirty="0"/>
              <a:t>DJI Mavic 3 Pro</a:t>
            </a:r>
          </a:p>
          <a:p>
            <a:pPr lvl="1"/>
            <a:r>
              <a:rPr lang="en-US" dirty="0"/>
              <a:t>3 cameras</a:t>
            </a:r>
          </a:p>
          <a:p>
            <a:pPr lvl="1"/>
            <a:r>
              <a:rPr lang="en-US" dirty="0"/>
              <a:t>43-minute flight time</a:t>
            </a:r>
          </a:p>
          <a:p>
            <a:r>
              <a:rPr lang="en-US" dirty="0"/>
              <a:t>Enhancing situational awareness</a:t>
            </a:r>
          </a:p>
          <a:p>
            <a:r>
              <a:rPr lang="en-US" dirty="0"/>
              <a:t>Scouting hazardous environments</a:t>
            </a:r>
          </a:p>
          <a:p>
            <a:r>
              <a:rPr lang="en-US" dirty="0"/>
              <a:t>Drone view of COVID testing sites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B4A185-3CF2-DFCB-7844-D912D7B3045E}"/>
              </a:ext>
            </a:extLst>
          </p:cNvPr>
          <p:cNvSpPr txBox="1">
            <a:spLocks/>
          </p:cNvSpPr>
          <p:nvPr/>
        </p:nvSpPr>
        <p:spPr>
          <a:xfrm>
            <a:off x="4633116" y="2001778"/>
            <a:ext cx="3922882" cy="4371844"/>
          </a:xfrm>
          <a:prstGeom prst="rect">
            <a:avLst/>
          </a:prstGeom>
        </p:spPr>
        <p:txBody>
          <a:bodyPr>
            <a:normAutofit/>
          </a:bodyPr>
          <a:lstStyle>
            <a:lvl1pPr marL="342906" indent="-342906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3201" b="0" i="0" kern="1200">
                <a:solidFill>
                  <a:schemeClr val="tx1"/>
                </a:solidFill>
                <a:latin typeface="Metric Regular"/>
                <a:ea typeface="+mn-ea"/>
                <a:cs typeface="Metric Regular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801" b="0" i="0" kern="1200">
                <a:solidFill>
                  <a:schemeClr val="tx1"/>
                </a:solidFill>
                <a:latin typeface="Metric Regular"/>
                <a:ea typeface="+mn-ea"/>
                <a:cs typeface="Metric Regular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399" b="0" i="0" kern="1200">
                <a:solidFill>
                  <a:schemeClr val="tx1"/>
                </a:solidFill>
                <a:latin typeface="Metric Regular"/>
                <a:ea typeface="+mn-ea"/>
                <a:cs typeface="Metric Regular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Metric Regular"/>
                <a:ea typeface="+mn-ea"/>
                <a:cs typeface="Metric Regular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Metric Regular"/>
                <a:ea typeface="+mn-ea"/>
                <a:cs typeface="Metric Regular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82A1D-570B-80BB-4AA2-0C5FE7BD6FEE}"/>
              </a:ext>
            </a:extLst>
          </p:cNvPr>
          <p:cNvPicPr>
            <a:picLocks noChangeAspect="1"/>
          </p:cNvPicPr>
          <p:nvPr/>
        </p:nvPicPr>
        <p:blipFill>
          <a:blip r:embed="Rd435d4b2b50447ba"/>
          <a:stretch>
            <a:fillRect/>
          </a:stretch>
        </p:blipFill>
        <p:spPr>
          <a:xfrm>
            <a:off x="6703492" y="602934"/>
            <a:ext cx="4877481" cy="190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Daily Death Toll in N.Y. Sees a One-Day Drop, Cuomo Says - The New York  Times">
            <a:extLst>
              <a:ext uri="{FF2B5EF4-FFF2-40B4-BE49-F238E27FC236}">
                <a16:creationId xmlns:a16="http://schemas.microsoft.com/office/drawing/2014/main" id="{76F516D0-7B1E-2B78-DD2C-2AF6B4663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1c36437fbb5e4d8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50" y="2824957"/>
            <a:ext cx="4877322" cy="3251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E317FDD-B52B-58A0-38B8-261964C46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98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F3904-2C38-C6AB-3F49-07938879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 anchor="ctr">
            <a:normAutofit fontScale="90000"/>
          </a:bodyPr>
          <a:lstStyle/>
          <a:p>
            <a:r>
              <a:rPr lang="en-US" noProof="0" dirty="0"/>
              <a:t>Deployment Protocol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B7D2CC-E864-2DC8-C433-4F205A739332}"/>
              </a:ext>
            </a:extLst>
          </p:cNvPr>
          <p:cNvPicPr>
            <a:picLocks noChangeAspect="1"/>
          </p:cNvPicPr>
          <p:nvPr/>
        </p:nvPicPr>
        <p:blipFill>
          <a:blip r:embed="Rd8841e28304b4bc9"/>
          <a:srcRect r="-3" b="14764"/>
          <a:stretch>
            <a:fillRect/>
          </a:stretch>
        </p:blipFill>
        <p:spPr>
          <a:xfrm>
            <a:off x="611029" y="1407479"/>
            <a:ext cx="6838996" cy="437184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0E5D3-4195-7379-10DC-2A4AD2881B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88120" y="1407479"/>
            <a:ext cx="3922882" cy="4371844"/>
          </a:xfrm>
        </p:spPr>
        <p:txBody>
          <a:bodyPr>
            <a:normAutofit/>
          </a:bodyPr>
          <a:lstStyle/>
          <a:p>
            <a:pPr defTabSz="457139"/>
            <a:r>
              <a:rPr lang="en-US" kern="1200" noProof="0" dirty="0"/>
              <a:t>Activation</a:t>
            </a:r>
          </a:p>
          <a:p>
            <a:pPr marL="685808" lvl="2" indent="-285750" defTabSz="457139"/>
            <a:r>
              <a:rPr lang="en-US" kern="1200" noProof="0" dirty="0"/>
              <a:t>Requesting the vehicle</a:t>
            </a:r>
          </a:p>
          <a:p>
            <a:pPr marL="685808" lvl="2" indent="-285750" defTabSz="457139"/>
            <a:r>
              <a:rPr lang="en-US" kern="1200" dirty="0"/>
              <a:t>S</a:t>
            </a:r>
            <a:r>
              <a:rPr lang="en-US" kern="1200" noProof="0" dirty="0"/>
              <a:t>taffing requirements</a:t>
            </a:r>
          </a:p>
          <a:p>
            <a:pPr marL="685808" lvl="2" indent="-285750" defTabSz="457139"/>
            <a:r>
              <a:rPr lang="en-US" dirty="0"/>
              <a:t>Available to BEPC members</a:t>
            </a:r>
          </a:p>
          <a:p>
            <a:pPr marL="1143015" lvl="3" indent="-285750" defTabSz="457139"/>
            <a:r>
              <a:rPr lang="en-US" dirty="0"/>
              <a:t>Radio frequencies can be added (in advance)</a:t>
            </a:r>
            <a:r>
              <a:rPr lang="en-US" kern="1200" dirty="0"/>
              <a:t> </a:t>
            </a:r>
          </a:p>
          <a:p>
            <a:pPr marL="0" lvl="1" defTabSz="457139"/>
            <a:endParaRPr lang="en-US" kern="1200" dirty="0"/>
          </a:p>
          <a:p>
            <a:pPr marL="0" lvl="1" defTabSz="457139"/>
            <a:endParaRPr lang="en-US" kern="1200" noProof="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0065BA1-BB25-3E5D-3E19-D7EABB7CD890}"/>
              </a:ext>
            </a:extLst>
          </p:cNvPr>
          <p:cNvSpPr txBox="1">
            <a:spLocks/>
          </p:cNvSpPr>
          <p:nvPr/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39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2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6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0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75C96-B483-4A07-9E0E-ED85BFE2BB37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05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36A8BA-97EC-56A4-EBEB-596ACAB5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Enhancements and 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61948-8C21-555A-3533-B444B7246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9" y="1406525"/>
            <a:ext cx="7177548" cy="4478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Technology outlook</a:t>
            </a:r>
          </a:p>
          <a:p>
            <a:pPr lvl="1"/>
            <a:r>
              <a:rPr lang="en-US" dirty="0"/>
              <a:t>Scalability</a:t>
            </a:r>
          </a:p>
          <a:p>
            <a:pPr lvl="1"/>
            <a:r>
              <a:rPr lang="en-US" dirty="0"/>
              <a:t>Starlink Satellite connection</a:t>
            </a:r>
          </a:p>
          <a:p>
            <a:pPr lvl="1"/>
            <a:r>
              <a:rPr lang="en-US" dirty="0"/>
              <a:t>Multi-path connectivity, including mobile mesh</a:t>
            </a:r>
            <a:br>
              <a:rPr lang="en-US" dirty="0"/>
            </a:br>
            <a:r>
              <a:rPr lang="en-US" dirty="0"/>
              <a:t>network communication</a:t>
            </a:r>
          </a:p>
          <a:p>
            <a:pPr lvl="1"/>
            <a:r>
              <a:rPr lang="en-US" dirty="0"/>
              <a:t>Sustainable power system</a:t>
            </a:r>
          </a:p>
          <a:p>
            <a:r>
              <a:rPr lang="en-US" dirty="0"/>
              <a:t>Upcoming training and exercises</a:t>
            </a:r>
          </a:p>
          <a:p>
            <a:r>
              <a:rPr lang="en-US" dirty="0"/>
              <a:t>Coalition support</a:t>
            </a:r>
          </a:p>
          <a:p>
            <a:pPr lvl="1"/>
            <a:r>
              <a:rPr lang="en-US" dirty="0"/>
              <a:t>Monitor encrypted frequencies and two-way communications with the agency’s permission</a:t>
            </a:r>
          </a:p>
          <a:p>
            <a:pPr lvl="1"/>
            <a:r>
              <a:rPr lang="en-US" dirty="0"/>
              <a:t>Add Coalition hospital frequencies upon their request</a:t>
            </a:r>
          </a:p>
          <a:p>
            <a:pPr lvl="1"/>
            <a:r>
              <a:rPr lang="en-US" dirty="0"/>
              <a:t>Deploy to Coalition members’ events upon request</a:t>
            </a:r>
          </a:p>
          <a:p>
            <a:r>
              <a:rPr lang="en-US" dirty="0"/>
              <a:t>Keurig</a:t>
            </a:r>
          </a:p>
          <a:p>
            <a:endParaRPr lang="en-US" dirty="0"/>
          </a:p>
        </p:txBody>
      </p:sp>
      <p:pic>
        <p:nvPicPr>
          <p:cNvPr id="7170" name="Picture 2" descr="Amazon.com: Battery Powered Starlink Mini Mobile Internet Kit Case, 4.5+  Hrs Runtime, Portable Wifi Connection For Camping, Festivals, Tradeshows,  Emergencies. Includes Battery, Case &amp; Foam. Starlink Not Included : Cell  Phones &amp;">
            <a:extLst>
              <a:ext uri="{FF2B5EF4-FFF2-40B4-BE49-F238E27FC236}">
                <a16:creationId xmlns:a16="http://schemas.microsoft.com/office/drawing/2014/main" id="{D57859DF-B71F-A083-D0B2-F0046C83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da2ca3ade76242d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392" y="1827367"/>
            <a:ext cx="3777827" cy="2774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A41E2EE-FF47-D035-1BCC-E4C4A6E37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675C96-B483-4A07-9E0E-ED85BFE2BB37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9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BFE533-D06E-EE51-E926-326A4EEA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30" y="602935"/>
            <a:ext cx="10969943" cy="48641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Let’s Go Check it Out!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69DE72-C635-51F2-9D54-9360E3386F88}"/>
              </a:ext>
            </a:extLst>
          </p:cNvPr>
          <p:cNvPicPr>
            <a:picLocks noChangeAspect="1"/>
          </p:cNvPicPr>
          <p:nvPr/>
        </p:nvPicPr>
        <p:blipFill>
          <a:blip r:embed="Rb72f46f643e74dae"/>
          <a:srcRect l="17997" t="17154" r="23884" b="20445"/>
          <a:stretch>
            <a:fillRect/>
          </a:stretch>
        </p:blipFill>
        <p:spPr>
          <a:xfrm>
            <a:off x="2908184" y="1089350"/>
            <a:ext cx="6375633" cy="513406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0CC8CA-8A14-D61F-6BB6-615A780905CB}"/>
              </a:ext>
            </a:extLst>
          </p:cNvPr>
          <p:cNvSpPr txBox="1">
            <a:spLocks/>
          </p:cNvSpPr>
          <p:nvPr/>
        </p:nvSpPr>
        <p:spPr>
          <a:xfrm>
            <a:off x="611029" y="6275011"/>
            <a:ext cx="416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39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2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6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0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75C96-B483-4A07-9E0E-ED85BFE2BB37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06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42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37A09E-9960-6B12-3744-614B45BA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b" anchorCtr="0"/>
          <a:lstStyle/>
          <a:p>
            <a:r>
              <a:rPr lang="en-US">
                <a:latin typeface="Arial Nova"/>
              </a:rPr>
              <a:t>Final Strategic Plan Presentation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D7A881-2BA7-6ED0-617A-EAEDD0B83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0" bIns="45720" anchor="t"/>
          <a:lstStyle/>
          <a:p>
            <a:r>
              <a:rPr lang="en-US"/>
              <a:t>New York City Hospital Preparedness Program – Five Year Strategic Plan</a:t>
            </a:r>
          </a:p>
          <a:p>
            <a:endParaRPr lang="en-US"/>
          </a:p>
        </p:txBody>
      </p:sp>
      <p:sp>
        <p:nvSpPr>
          <p:cNvPr id="2" name="Speaker Name and Date" descr="Insert speaker name and date here">
            <a:extLst>
              <a:ext uri="{FF2B5EF4-FFF2-40B4-BE49-F238E27FC236}">
                <a16:creationId xmlns:a16="http://schemas.microsoft.com/office/drawing/2014/main" id="{A265B277-96E9-D84F-A929-829DBE2C1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45720" rIns="0" bIns="45720" anchor="ctr" anchorCtr="0"/>
          <a:lstStyle/>
          <a:p>
            <a:r>
              <a:rPr lang="en-US">
                <a:latin typeface="Arial Nova"/>
                <a:cs typeface="Arial"/>
              </a:rPr>
              <a:t>January 27, 2026</a:t>
            </a:r>
          </a:p>
        </p:txBody>
      </p:sp>
    </p:spTree>
    <p:extLst>
      <p:ext uri="{BB962C8B-B14F-4D97-AF65-F5344CB8AC3E}">
        <p14:creationId xmlns:p14="http://schemas.microsoft.com/office/powerpoint/2010/main" val="236690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fd7bfc4ccd364e0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8ea71911b77b47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ba9a4048cfd149c9" r:link="rcId5237d76667474a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ba9a4048cfd149c9" r:link="rcId5237d76667474a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6096000" y="1188090"/>
            <a:ext cx="6096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rebuchet MS" panose="020B0603020202020204" pitchFamily="34" charset="0"/>
              </a:rPr>
              <a:t> Outside of coastal flood zones</a:t>
            </a:r>
          </a:p>
          <a:p>
            <a:endParaRPr lang="en-US" sz="3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rebuchet MS" panose="020B0603020202020204" pitchFamily="34" charset="0"/>
              </a:rPr>
              <a:t> Hurricane Evacuation Zone 4</a:t>
            </a:r>
            <a:br>
              <a:rPr lang="en-US" sz="3000" b="1" dirty="0">
                <a:latin typeface="Trebuchet MS" panose="020B0603020202020204" pitchFamily="34" charset="0"/>
              </a:rPr>
            </a:br>
            <a:endParaRPr lang="en-US" sz="3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rebuchet MS" panose="020B0603020202020204" pitchFamily="34" charset="0"/>
              </a:rPr>
              <a:t> Flooding issues related to rain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3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rebuchet MS" panose="020B0603020202020204" pitchFamily="34" charset="0"/>
              </a:rPr>
              <a:t> NYC drainage system can handle up to 1.75” of rain per hour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F69DF-FE63-4469-971A-BED316B41645}"/>
              </a:ext>
            </a:extLst>
          </p:cNvPr>
          <p:cNvPicPr>
            <a:picLocks noChangeAspect="1"/>
          </p:cNvPicPr>
          <p:nvPr/>
        </p:nvPicPr>
        <p:blipFill>
          <a:blip r:embed="R89aff76b638d4554"/>
          <a:stretch>
            <a:fillRect/>
          </a:stretch>
        </p:blipFill>
        <p:spPr>
          <a:xfrm>
            <a:off x="825469" y="532443"/>
            <a:ext cx="5161056" cy="557784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80D2E78B-7F28-4886-80BD-A704ED2DE481}"/>
              </a:ext>
            </a:extLst>
          </p:cNvPr>
          <p:cNvSpPr/>
          <p:nvPr/>
        </p:nvSpPr>
        <p:spPr>
          <a:xfrm>
            <a:off x="4254759" y="2006081"/>
            <a:ext cx="391886" cy="3545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7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A60D7-3862-AB14-E1DD-E3F8EB066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3CB6BB-3C68-3F14-5EEF-5D87E92B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Welcome &amp; Opening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C3380-7597-8C25-2ACD-C07AFF226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AA55-3132-58C5-0717-DD53FD13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Purpose/Objectives &amp;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B16E8-61CA-A55E-D724-D26A1A1FD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095983"/>
            <a:ext cx="11369040" cy="23330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Project Overview:</a:t>
            </a:r>
            <a:r>
              <a:rPr lang="en-US"/>
              <a:t> Provide a brief overview of project milestones, progress, and key next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Strategic Plan Presentation: </a:t>
            </a:r>
            <a:r>
              <a:rPr lang="en-US"/>
              <a:t>Provide an overview of the final Strategic Plan documentation for validation.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Next Steps &amp; Action Items: </a:t>
            </a:r>
            <a:r>
              <a:rPr lang="en-US"/>
              <a:t>Outline next steps for the final Strategic Plan documentation and beyond conclusion of the project.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FDCCF-D5EB-0344-9049-F3F21FC2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3</a:t>
            </a:fld>
            <a:endParaRPr lang="en-US"/>
          </a:p>
        </p:txBody>
      </p:sp>
      <p:graphicFrame>
        <p:nvGraphicFramePr>
          <p:cNvPr id="7" name="Table grid">
            <a:extLst>
              <a:ext uri="{FF2B5EF4-FFF2-40B4-BE49-F238E27FC236}">
                <a16:creationId xmlns:a16="http://schemas.microsoft.com/office/drawing/2014/main" id="{21BAB67D-741C-D816-7C7B-DCFC410A8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968560"/>
              </p:ext>
            </p:extLst>
          </p:nvPr>
        </p:nvGraphicFramePr>
        <p:xfrm>
          <a:off x="509905" y="2822459"/>
          <a:ext cx="11162030" cy="2268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0040">
                  <a:extLst>
                    <a:ext uri="{9D8B030D-6E8A-4147-A177-3AD203B41FA5}">
                      <a16:colId xmlns:a16="http://schemas.microsoft.com/office/drawing/2014/main" val="2172461635"/>
                    </a:ext>
                  </a:extLst>
                </a:gridCol>
                <a:gridCol w="8301990">
                  <a:extLst>
                    <a:ext uri="{9D8B030D-6E8A-4147-A177-3AD203B41FA5}">
                      <a16:colId xmlns:a16="http://schemas.microsoft.com/office/drawing/2014/main" val="2037778199"/>
                    </a:ext>
                  </a:extLst>
                </a:gridCol>
              </a:tblGrid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125354"/>
                  </a:ext>
                </a:extLst>
              </a:tr>
              <a:tr h="454378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minutes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Welcome, &amp; Opening Remarks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604778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minutes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Overview/Updates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72116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minutes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Strategic Plan Documentation Overview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09166"/>
                  </a:ext>
                </a:extLst>
              </a:tr>
              <a:tr h="45355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minutes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x-none" sz="1600" b="0" i="0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Closing &amp; Next Steps </a:t>
                      </a:r>
                      <a:endParaRPr lang="en-US" sz="1600" b="0" i="0" kern="120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663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801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CDC2-23BD-D2F6-CF3D-0D79B1D2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938E70-C690-41CE-99F6-C9D4248B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Project Overview/Updates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FBA3-17EA-5D07-358D-B45E6FDE6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0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9066D-9714-C6C6-3DAC-DC98BB2E0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hecklist with solid fill">
            <a:extLst>
              <a:ext uri="{FF2B5EF4-FFF2-40B4-BE49-F238E27FC236}">
                <a16:creationId xmlns:a16="http://schemas.microsoft.com/office/drawing/2014/main" id="{DE61CC30-A688-5883-504A-6225AC2E8D16}"/>
              </a:ext>
            </a:extLst>
          </p:cNvPr>
          <p:cNvPicPr>
            <a:picLocks noChangeAspect="1"/>
          </p:cNvPicPr>
          <p:nvPr/>
        </p:nvPicPr>
        <p:blipFill>
          <a:blip r:embed="R59b4b53c8b8940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edc82d20a49a4df5"/>
              </a:ext>
            </a:extLst>
          </a:blip>
          <a:stretch>
            <a:fillRect/>
          </a:stretch>
        </p:blipFill>
        <p:spPr>
          <a:xfrm>
            <a:off x="918955" y="3004051"/>
            <a:ext cx="646332" cy="646332"/>
          </a:xfrm>
          <a:prstGeom prst="rect">
            <a:avLst/>
          </a:prstGeom>
        </p:spPr>
      </p:pic>
      <p:sp>
        <p:nvSpPr>
          <p:cNvPr id="2" name="Standard slide heading">
            <a:extLst>
              <a:ext uri="{FF2B5EF4-FFF2-40B4-BE49-F238E27FC236}">
                <a16:creationId xmlns:a16="http://schemas.microsoft.com/office/drawing/2014/main" id="{8EE6570E-1F38-3D2C-AFF0-6EB11CE2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t" anchorCtr="0"/>
          <a:lstStyle/>
          <a:p>
            <a:r>
              <a:rPr lang="en-US">
                <a:latin typeface="Arial Nova"/>
              </a:rPr>
              <a:t>Project Objectives</a:t>
            </a:r>
            <a:endParaRPr lang="en-US"/>
          </a:p>
        </p:txBody>
      </p:sp>
      <p:sp>
        <p:nvSpPr>
          <p:cNvPr id="3" name="Footer and Slide Number">
            <a:extLst>
              <a:ext uri="{FF2B5EF4-FFF2-40B4-BE49-F238E27FC236}">
                <a16:creationId xmlns:a16="http://schemas.microsoft.com/office/drawing/2014/main" id="{01DBFD81-E37C-B89A-4F00-7FF8E5126105}"/>
              </a:ext>
            </a:extLst>
          </p:cNvPr>
          <p:cNvSpPr txBox="1">
            <a:spLocks/>
          </p:cNvSpPr>
          <p:nvPr/>
        </p:nvSpPr>
        <p:spPr>
          <a:xfrm>
            <a:off x="4228961" y="6279820"/>
            <a:ext cx="7546479" cy="26762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 spc="40" baseline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>
                <a:latin typeface="Arial Nova"/>
              </a:rPr>
              <a:t>Final Strategic Plan Presentation </a:t>
            </a:r>
            <a:r>
              <a:rPr lang="en-US">
                <a:latin typeface="Arial Nova"/>
                <a:cs typeface="Arial"/>
              </a:rPr>
              <a:t>|  </a:t>
            </a:r>
            <a:fld id="{18FD47A2-EF8B-0240-AD90-9B51A2DFE8C1}" type="slidenum">
              <a:rPr lang="en-US">
                <a:latin typeface="Arial Nova"/>
                <a:cs typeface="Arial"/>
              </a:rPr>
              <a:pPr/>
              <a:t>5</a:t>
            </a:fld>
            <a:endParaRPr lang="en-US">
              <a:latin typeface="Arial Nova"/>
              <a:cs typeface="Arial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D191EB7-2C91-33D6-F19F-7CB95C873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969006"/>
            <a:ext cx="11369040" cy="855585"/>
          </a:xfrm>
        </p:spPr>
        <p:txBody>
          <a:bodyPr lIns="0" tIns="45720" rIns="0" bIns="45720" anchor="t">
            <a:normAutofit fontScale="92500" lnSpcReduction="10000"/>
          </a:bodyPr>
          <a:lstStyle/>
          <a:p>
            <a:r>
              <a:rPr lang="en-US" sz="2000" dirty="0">
                <a:latin typeface="Arial Nova"/>
                <a:cs typeface="Arial"/>
              </a:rPr>
              <a:t>During this project, Hagerty’s goal was to support the New York City Health Care Coalition (NYCHCC) with developing a comprehensive, strategic plan that: </a:t>
            </a:r>
            <a:endParaRPr lang="en-US" dirty="0">
              <a:latin typeface="Arial Nova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" name="Graphic 31" descr="Checklist with solid fill">
            <a:extLst>
              <a:ext uri="{FF2B5EF4-FFF2-40B4-BE49-F238E27FC236}">
                <a16:creationId xmlns:a16="http://schemas.microsoft.com/office/drawing/2014/main" id="{CA81CEDC-4DBB-3648-32A3-8A94018C4491}"/>
              </a:ext>
            </a:extLst>
          </p:cNvPr>
          <p:cNvPicPr>
            <a:picLocks noChangeAspect="1"/>
          </p:cNvPicPr>
          <p:nvPr/>
        </p:nvPicPr>
        <p:blipFill>
          <a:blip r:embed="R4d23d04f79164a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02582f8f65e74743"/>
              </a:ext>
            </a:extLst>
          </a:blip>
          <a:stretch>
            <a:fillRect/>
          </a:stretch>
        </p:blipFill>
        <p:spPr>
          <a:xfrm>
            <a:off x="913875" y="5049588"/>
            <a:ext cx="646332" cy="6463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774395E-3B8B-97BA-71C5-B026BFA6D099}"/>
              </a:ext>
            </a:extLst>
          </p:cNvPr>
          <p:cNvSpPr/>
          <p:nvPr/>
        </p:nvSpPr>
        <p:spPr bwMode="auto">
          <a:xfrm>
            <a:off x="601980" y="4974594"/>
            <a:ext cx="109728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293" tIns="29147" rIns="58293" bIns="29147" numCol="1" rtlCol="0" anchor="t" anchorCtr="0" compatLnSpc="1">
            <a:prstTxWarp prst="textNoShape">
              <a:avLst/>
            </a:prstTxWarp>
          </a:bodyPr>
          <a:lstStyle/>
          <a:p>
            <a:pPr defTabSz="58293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C45558-E758-C833-DA6C-94C9CA05C135}"/>
              </a:ext>
            </a:extLst>
          </p:cNvPr>
          <p:cNvSpPr txBox="1"/>
          <p:nvPr/>
        </p:nvSpPr>
        <p:spPr>
          <a:xfrm>
            <a:off x="1889477" y="5231739"/>
            <a:ext cx="926041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Hospital Preparedness Program (HPP) Strategic Plan requirements. </a:t>
            </a:r>
          </a:p>
        </p:txBody>
      </p:sp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3287DDEC-C251-038E-AF6C-669581616C9E}"/>
              </a:ext>
            </a:extLst>
          </p:cNvPr>
          <p:cNvPicPr>
            <a:picLocks noChangeAspect="1"/>
          </p:cNvPicPr>
          <p:nvPr/>
        </p:nvPicPr>
        <p:blipFill>
          <a:blip r:embed="Rff6f6a739223466b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8134a468c1ad435a"/>
              </a:ext>
            </a:extLst>
          </a:blip>
          <a:stretch>
            <a:fillRect/>
          </a:stretch>
        </p:blipFill>
        <p:spPr>
          <a:xfrm>
            <a:off x="909613" y="5108628"/>
            <a:ext cx="646332" cy="6463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63106E-7850-2B68-9E77-EF0095156F1B}"/>
              </a:ext>
            </a:extLst>
          </p:cNvPr>
          <p:cNvSpPr/>
          <p:nvPr/>
        </p:nvSpPr>
        <p:spPr bwMode="auto">
          <a:xfrm>
            <a:off x="601980" y="1824591"/>
            <a:ext cx="10977879" cy="9144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293" tIns="29147" rIns="58293" bIns="29147" numCol="1" rtlCol="0" anchor="t" anchorCtr="0" compatLnSpc="1">
            <a:prstTxWarp prst="textNoShape">
              <a:avLst/>
            </a:prstTxWarp>
          </a:bodyPr>
          <a:lstStyle/>
          <a:p>
            <a:pPr defTabSz="58293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A6AF68-6F18-8DCC-C753-F40C05A69DBC}"/>
              </a:ext>
            </a:extLst>
          </p:cNvPr>
          <p:cNvSpPr txBox="1"/>
          <p:nvPr/>
        </p:nvSpPr>
        <p:spPr>
          <a:xfrm>
            <a:off x="1889476" y="1927848"/>
            <a:ext cx="926041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Provides a framework for the NYCHCC to drive and ensure compliance with healthcare preparedness goals in NYC. 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8BD148F-9310-7770-C47D-6F8137C25F83}"/>
              </a:ext>
            </a:extLst>
          </p:cNvPr>
          <p:cNvPicPr>
            <a:picLocks/>
          </p:cNvPicPr>
          <p:nvPr/>
        </p:nvPicPr>
        <p:blipFill>
          <a:blip r:embed="Re25e2824d14c4642">
            <a:extLst>
              <a:ext uri="{96DAC541-7B7A-43D3-8B79-37D633B846F1}">
                <asvg:svgBlip xmlns:asvg="http://schemas.microsoft.com/office/drawing/2016/SVG/main" r:embed="R175e77aec24b4075"/>
              </a:ext>
            </a:extLst>
          </a:blip>
          <a:stretch>
            <a:fillRect/>
          </a:stretch>
        </p:blipFill>
        <p:spPr>
          <a:xfrm>
            <a:off x="908167" y="1957179"/>
            <a:ext cx="649224" cy="6492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215858-E440-94B1-A963-B351AE5BAC4F}"/>
              </a:ext>
            </a:extLst>
          </p:cNvPr>
          <p:cNvSpPr/>
          <p:nvPr/>
        </p:nvSpPr>
        <p:spPr bwMode="auto">
          <a:xfrm>
            <a:off x="607060" y="2840838"/>
            <a:ext cx="10972800" cy="1015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293" tIns="29147" rIns="58293" bIns="29147" numCol="1" rtlCol="0" anchor="t" anchorCtr="0" compatLnSpc="1">
            <a:prstTxWarp prst="textNoShape">
              <a:avLst/>
            </a:prstTxWarp>
          </a:bodyPr>
          <a:lstStyle/>
          <a:p>
            <a:pPr defTabSz="58293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57FC19-502E-BA2A-6935-7D36759D8065}"/>
              </a:ext>
            </a:extLst>
          </p:cNvPr>
          <p:cNvSpPr txBox="1"/>
          <p:nvPr/>
        </p:nvSpPr>
        <p:spPr>
          <a:xfrm>
            <a:off x="1889476" y="2840838"/>
            <a:ext cx="9260417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key readiness priorities on behalf of NYCHCC by identifying goals that can move the whole City (i.e., beyond the Coalition) ahead, aligning and coordinating across NYC.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9E6B6C41-3071-4F1A-E780-3E7E962540CC}"/>
              </a:ext>
            </a:extLst>
          </p:cNvPr>
          <p:cNvPicPr>
            <a:picLocks/>
          </p:cNvPicPr>
          <p:nvPr/>
        </p:nvPicPr>
        <p:blipFill>
          <a:blip r:embed="R6db4b9c03d8d47fe">
            <a:extLst>
              <a:ext uri="{96DAC541-7B7A-43D3-8B79-37D633B846F1}">
                <asvg:svgBlip xmlns:asvg="http://schemas.microsoft.com/office/drawing/2016/SVG/main" r:embed="R3cb6947ca8564896"/>
              </a:ext>
            </a:extLst>
          </a:blip>
          <a:stretch>
            <a:fillRect/>
          </a:stretch>
        </p:blipFill>
        <p:spPr>
          <a:xfrm>
            <a:off x="908167" y="3024057"/>
            <a:ext cx="649224" cy="64922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BDE5684-0E37-718B-95A0-0AA3B15DF808}"/>
              </a:ext>
            </a:extLst>
          </p:cNvPr>
          <p:cNvSpPr/>
          <p:nvPr/>
        </p:nvSpPr>
        <p:spPr bwMode="auto">
          <a:xfrm>
            <a:off x="601980" y="3958348"/>
            <a:ext cx="10972800" cy="914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8293" tIns="29147" rIns="58293" bIns="29147" numCol="1" rtlCol="0" anchor="t" anchorCtr="0" compatLnSpc="1">
            <a:prstTxWarp prst="textNoShape">
              <a:avLst/>
            </a:prstTxWarp>
          </a:bodyPr>
          <a:lstStyle/>
          <a:p>
            <a:pPr defTabSz="58293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929A8B-A068-B871-DD68-C76A4CF0EFBF}"/>
              </a:ext>
            </a:extLst>
          </p:cNvPr>
          <p:cNvSpPr txBox="1"/>
          <p:nvPr/>
        </p:nvSpPr>
        <p:spPr>
          <a:xfrm>
            <a:off x="1889476" y="4061605"/>
            <a:ext cx="9260417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Outlines initiatives, strategies, and key objectives to support those initiatives, over the next few years through 2028.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9DD50BC8-AE75-CD59-694E-B46C093B33DA}"/>
              </a:ext>
            </a:extLst>
          </p:cNvPr>
          <p:cNvPicPr>
            <a:picLocks/>
          </p:cNvPicPr>
          <p:nvPr/>
        </p:nvPicPr>
        <p:blipFill>
          <a:blip r:embed="Rd62a674f79cf498c">
            <a:extLst>
              <a:ext uri="{96DAC541-7B7A-43D3-8B79-37D633B846F1}">
                <asvg:svgBlip xmlns:asvg="http://schemas.microsoft.com/office/drawing/2016/SVG/main" r:embed="Rca5d3e3afa5245fc"/>
              </a:ext>
            </a:extLst>
          </a:blip>
          <a:stretch>
            <a:fillRect/>
          </a:stretch>
        </p:blipFill>
        <p:spPr>
          <a:xfrm>
            <a:off x="935599" y="4118368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47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9BD8-21EA-B55B-F219-B2C103B4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Project Activities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F7F0-8C55-FE85-2B86-F8F73B1FF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6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79087C-C9AA-C418-35D5-3DFE93D5129B}"/>
              </a:ext>
            </a:extLst>
          </p:cNvPr>
          <p:cNvSpPr/>
          <p:nvPr/>
        </p:nvSpPr>
        <p:spPr bwMode="auto">
          <a:xfrm>
            <a:off x="10251891" y="1474319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A2EB5F-9C9B-7165-2263-8848EA06C512}"/>
              </a:ext>
            </a:extLst>
          </p:cNvPr>
          <p:cNvSpPr/>
          <p:nvPr/>
        </p:nvSpPr>
        <p:spPr bwMode="auto">
          <a:xfrm>
            <a:off x="8353450" y="151802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CB1D2-532F-FA92-BB82-C6DD69E0E8AB}"/>
              </a:ext>
            </a:extLst>
          </p:cNvPr>
          <p:cNvSpPr/>
          <p:nvPr/>
        </p:nvSpPr>
        <p:spPr bwMode="auto">
          <a:xfrm>
            <a:off x="6594490" y="1530225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45B739-3E88-E610-0B15-C683DBE26D7F}"/>
              </a:ext>
            </a:extLst>
          </p:cNvPr>
          <p:cNvSpPr/>
          <p:nvPr/>
        </p:nvSpPr>
        <p:spPr bwMode="auto">
          <a:xfrm>
            <a:off x="4777350" y="1537274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DD9861-6612-940C-EC99-BA837A55BB0C}"/>
              </a:ext>
            </a:extLst>
          </p:cNvPr>
          <p:cNvSpPr/>
          <p:nvPr/>
        </p:nvSpPr>
        <p:spPr bwMode="auto">
          <a:xfrm>
            <a:off x="2910561" y="156053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3C2ED7-DD94-2BB9-F46B-1591A604BA49}"/>
              </a:ext>
            </a:extLst>
          </p:cNvPr>
          <p:cNvSpPr/>
          <p:nvPr/>
        </p:nvSpPr>
        <p:spPr bwMode="auto">
          <a:xfrm flipV="1">
            <a:off x="1897328" y="1311222"/>
            <a:ext cx="9878113" cy="639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5BF7E7B-0574-7B57-99B3-A5926CCB0F8F}"/>
              </a:ext>
            </a:extLst>
          </p:cNvPr>
          <p:cNvSpPr txBox="1">
            <a:spLocks/>
          </p:cNvSpPr>
          <p:nvPr/>
        </p:nvSpPr>
        <p:spPr>
          <a:xfrm>
            <a:off x="3548323" y="4886148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48369F-76F0-65AD-8383-B1A9316846C5}"/>
              </a:ext>
            </a:extLst>
          </p:cNvPr>
          <p:cNvGrpSpPr/>
          <p:nvPr/>
        </p:nvGrpSpPr>
        <p:grpSpPr>
          <a:xfrm>
            <a:off x="8709" y="2303051"/>
            <a:ext cx="1821986" cy="3265326"/>
            <a:chOff x="4008337" y="2418574"/>
            <a:chExt cx="2136116" cy="3591210"/>
          </a:xfrm>
        </p:grpSpPr>
        <p:sp>
          <p:nvSpPr>
            <p:cNvPr id="13" name="Text Placeholder 8">
              <a:extLst>
                <a:ext uri="{FF2B5EF4-FFF2-40B4-BE49-F238E27FC236}">
                  <a16:creationId xmlns:a16="http://schemas.microsoft.com/office/drawing/2014/main" id="{9A988781-70B1-9365-6DF4-71280C372260}"/>
                </a:ext>
              </a:extLst>
            </p:cNvPr>
            <p:cNvSpPr txBox="1">
              <a:spLocks/>
            </p:cNvSpPr>
            <p:nvPr/>
          </p:nvSpPr>
          <p:spPr>
            <a:xfrm>
              <a:off x="4008337" y="5244626"/>
              <a:ext cx="2136116" cy="765158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1300" b="1" kern="0" noProof="0">
                  <a:solidFill>
                    <a:schemeClr val="tx1"/>
                  </a:solidFill>
                </a:rPr>
                <a:t>Planning Committee Kickoff Meeting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6688C2-4A96-2141-8EF9-8BF7C7464BA5}"/>
                </a:ext>
              </a:extLst>
            </p:cNvPr>
            <p:cNvGrpSpPr/>
            <p:nvPr/>
          </p:nvGrpSpPr>
          <p:grpSpPr>
            <a:xfrm>
              <a:off x="4548856" y="2418574"/>
              <a:ext cx="1210756" cy="2840676"/>
              <a:chOff x="4548856" y="2418574"/>
              <a:chExt cx="1210756" cy="284067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B39D5C6-A687-801A-3CF8-CFD55A4B9D38}"/>
                  </a:ext>
                </a:extLst>
              </p:cNvPr>
              <p:cNvSpPr/>
              <p:nvPr/>
            </p:nvSpPr>
            <p:spPr bwMode="auto">
              <a:xfrm>
                <a:off x="4548856" y="4067601"/>
                <a:ext cx="1210756" cy="119164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A3418990-B086-D2C7-D397-8A9DECA2F4D7}"/>
                  </a:ext>
                </a:extLst>
              </p:cNvPr>
              <p:cNvSpPr/>
              <p:nvPr/>
            </p:nvSpPr>
            <p:spPr>
              <a:xfrm>
                <a:off x="4756988" y="4303123"/>
                <a:ext cx="767720" cy="720604"/>
              </a:xfrm>
              <a:custGeom>
                <a:avLst/>
                <a:gdLst>
                  <a:gd name="connsiteX0" fmla="*/ 414042 w 1326811"/>
                  <a:gd name="connsiteY0" fmla="*/ 1164323 h 1164322"/>
                  <a:gd name="connsiteX1" fmla="*/ 414042 w 1326811"/>
                  <a:gd name="connsiteY1" fmla="*/ 1089518 h 1164322"/>
                  <a:gd name="connsiteX2" fmla="*/ 446913 w 1326811"/>
                  <a:gd name="connsiteY2" fmla="*/ 1055610 h 1164322"/>
                  <a:gd name="connsiteX3" fmla="*/ 655575 w 1326811"/>
                  <a:gd name="connsiteY3" fmla="*/ 1055610 h 1164322"/>
                  <a:gd name="connsiteX4" fmla="*/ 688329 w 1326811"/>
                  <a:gd name="connsiteY4" fmla="*/ 1089518 h 1164322"/>
                  <a:gd name="connsiteX5" fmla="*/ 688329 w 1326811"/>
                  <a:gd name="connsiteY5" fmla="*/ 1164323 h 1164322"/>
                  <a:gd name="connsiteX6" fmla="*/ 733342 w 1326811"/>
                  <a:gd name="connsiteY6" fmla="*/ 1164323 h 1164322"/>
                  <a:gd name="connsiteX7" fmla="*/ 733342 w 1326811"/>
                  <a:gd name="connsiteY7" fmla="*/ 1089518 h 1164322"/>
                  <a:gd name="connsiteX8" fmla="*/ 766095 w 1326811"/>
                  <a:gd name="connsiteY8" fmla="*/ 1055610 h 1164322"/>
                  <a:gd name="connsiteX9" fmla="*/ 974818 w 1326811"/>
                  <a:gd name="connsiteY9" fmla="*/ 1055610 h 1164322"/>
                  <a:gd name="connsiteX10" fmla="*/ 1007572 w 1326811"/>
                  <a:gd name="connsiteY10" fmla="*/ 1089518 h 1164322"/>
                  <a:gd name="connsiteX11" fmla="*/ 1007572 w 1326811"/>
                  <a:gd name="connsiteY11" fmla="*/ 1164323 h 1164322"/>
                  <a:gd name="connsiteX12" fmla="*/ 1052521 w 1326811"/>
                  <a:gd name="connsiteY12" fmla="*/ 1164323 h 1164322"/>
                  <a:gd name="connsiteX13" fmla="*/ 1052521 w 1326811"/>
                  <a:gd name="connsiteY13" fmla="*/ 1089518 h 1164322"/>
                  <a:gd name="connsiteX14" fmla="*/ 1085275 w 1326811"/>
                  <a:gd name="connsiteY14" fmla="*/ 1055610 h 1164322"/>
                  <a:gd name="connsiteX15" fmla="*/ 1294058 w 1326811"/>
                  <a:gd name="connsiteY15" fmla="*/ 1055610 h 1164322"/>
                  <a:gd name="connsiteX16" fmla="*/ 1326811 w 1326811"/>
                  <a:gd name="connsiteY16" fmla="*/ 1089518 h 1164322"/>
                  <a:gd name="connsiteX17" fmla="*/ 1326811 w 1326811"/>
                  <a:gd name="connsiteY17" fmla="*/ 1164323 h 1164322"/>
                  <a:gd name="connsiteX18" fmla="*/ 72968 w 1326811"/>
                  <a:gd name="connsiteY18" fmla="*/ 1051258 h 1164322"/>
                  <a:gd name="connsiteX19" fmla="*/ 72968 w 1326811"/>
                  <a:gd name="connsiteY19" fmla="*/ 728548 h 1164322"/>
                  <a:gd name="connsiteX20" fmla="*/ 34529 w 1326811"/>
                  <a:gd name="connsiteY20" fmla="*/ 728548 h 1164322"/>
                  <a:gd name="connsiteX21" fmla="*/ 0 w 1326811"/>
                  <a:gd name="connsiteY21" fmla="*/ 692740 h 1164322"/>
                  <a:gd name="connsiteX22" fmla="*/ 0 w 1326811"/>
                  <a:gd name="connsiteY22" fmla="*/ 369670 h 1164322"/>
                  <a:gd name="connsiteX23" fmla="*/ 34529 w 1326811"/>
                  <a:gd name="connsiteY23" fmla="*/ 333923 h 1164322"/>
                  <a:gd name="connsiteX24" fmla="*/ 119934 w 1326811"/>
                  <a:gd name="connsiteY24" fmla="*/ 333923 h 1164322"/>
                  <a:gd name="connsiteX25" fmla="*/ 191482 w 1326811"/>
                  <a:gd name="connsiteY25" fmla="*/ 407993 h 1164322"/>
                  <a:gd name="connsiteX26" fmla="*/ 262968 w 1326811"/>
                  <a:gd name="connsiteY26" fmla="*/ 333923 h 1164322"/>
                  <a:gd name="connsiteX27" fmla="*/ 369222 w 1326811"/>
                  <a:gd name="connsiteY27" fmla="*/ 333923 h 1164322"/>
                  <a:gd name="connsiteX28" fmla="*/ 369222 w 1326811"/>
                  <a:gd name="connsiteY28" fmla="*/ 86087 h 1164322"/>
                  <a:gd name="connsiteX29" fmla="*/ 408016 w 1326811"/>
                  <a:gd name="connsiteY29" fmla="*/ 45864 h 1164322"/>
                  <a:gd name="connsiteX30" fmla="*/ 661210 w 1326811"/>
                  <a:gd name="connsiteY30" fmla="*/ 45864 h 1164322"/>
                  <a:gd name="connsiteX31" fmla="*/ 660855 w 1326811"/>
                  <a:gd name="connsiteY31" fmla="*/ 40223 h 1164322"/>
                  <a:gd name="connsiteX32" fmla="*/ 699649 w 1326811"/>
                  <a:gd name="connsiteY32" fmla="*/ 0 h 1164322"/>
                  <a:gd name="connsiteX33" fmla="*/ 826632 w 1326811"/>
                  <a:gd name="connsiteY33" fmla="*/ 0 h 1164322"/>
                  <a:gd name="connsiteX34" fmla="*/ 865426 w 1326811"/>
                  <a:gd name="connsiteY34" fmla="*/ 40223 h 1164322"/>
                  <a:gd name="connsiteX35" fmla="*/ 865070 w 1326811"/>
                  <a:gd name="connsiteY35" fmla="*/ 45864 h 1164322"/>
                  <a:gd name="connsiteX36" fmla="*/ 1150604 w 1326811"/>
                  <a:gd name="connsiteY36" fmla="*/ 45864 h 1164322"/>
                  <a:gd name="connsiteX37" fmla="*/ 1189398 w 1326811"/>
                  <a:gd name="connsiteY37" fmla="*/ 86087 h 1164322"/>
                  <a:gd name="connsiteX38" fmla="*/ 1189398 w 1326811"/>
                  <a:gd name="connsiteY38" fmla="*/ 667731 h 1164322"/>
                  <a:gd name="connsiteX39" fmla="*/ 1150604 w 1326811"/>
                  <a:gd name="connsiteY39" fmla="*/ 707893 h 1164322"/>
                  <a:gd name="connsiteX40" fmla="*/ 1059513 w 1326811"/>
                  <a:gd name="connsiteY40" fmla="*/ 707893 h 1164322"/>
                  <a:gd name="connsiteX41" fmla="*/ 1020660 w 1326811"/>
                  <a:gd name="connsiteY41" fmla="*/ 667731 h 1164322"/>
                  <a:gd name="connsiteX42" fmla="*/ 1059513 w 1326811"/>
                  <a:gd name="connsiteY42" fmla="*/ 627508 h 1164322"/>
                  <a:gd name="connsiteX43" fmla="*/ 1111751 w 1326811"/>
                  <a:gd name="connsiteY43" fmla="*/ 627508 h 1164322"/>
                  <a:gd name="connsiteX44" fmla="*/ 1111751 w 1326811"/>
                  <a:gd name="connsiteY44" fmla="*/ 126247 h 1164322"/>
                  <a:gd name="connsiteX45" fmla="*/ 446859 w 1326811"/>
                  <a:gd name="connsiteY45" fmla="*/ 126247 h 1164322"/>
                  <a:gd name="connsiteX46" fmla="*/ 446859 w 1326811"/>
                  <a:gd name="connsiteY46" fmla="*/ 333916 h 1164322"/>
                  <a:gd name="connsiteX47" fmla="*/ 523083 w 1326811"/>
                  <a:gd name="connsiteY47" fmla="*/ 333916 h 1164322"/>
                  <a:gd name="connsiteX48" fmla="*/ 557612 w 1326811"/>
                  <a:gd name="connsiteY48" fmla="*/ 369662 h 1164322"/>
                  <a:gd name="connsiteX49" fmla="*/ 557612 w 1326811"/>
                  <a:gd name="connsiteY49" fmla="*/ 412767 h 1164322"/>
                  <a:gd name="connsiteX50" fmla="*/ 523083 w 1326811"/>
                  <a:gd name="connsiteY50" fmla="*/ 448452 h 1164322"/>
                  <a:gd name="connsiteX51" fmla="*/ 446859 w 1326811"/>
                  <a:gd name="connsiteY51" fmla="*/ 448452 h 1164322"/>
                  <a:gd name="connsiteX52" fmla="*/ 446859 w 1326811"/>
                  <a:gd name="connsiteY52" fmla="*/ 627489 h 1164322"/>
                  <a:gd name="connsiteX53" fmla="*/ 805308 w 1326811"/>
                  <a:gd name="connsiteY53" fmla="*/ 627489 h 1164322"/>
                  <a:gd name="connsiteX54" fmla="*/ 844102 w 1326811"/>
                  <a:gd name="connsiteY54" fmla="*/ 667712 h 1164322"/>
                  <a:gd name="connsiteX55" fmla="*/ 805308 w 1326811"/>
                  <a:gd name="connsiteY55" fmla="*/ 707874 h 1164322"/>
                  <a:gd name="connsiteX56" fmla="*/ 408013 w 1326811"/>
                  <a:gd name="connsiteY56" fmla="*/ 707874 h 1164322"/>
                  <a:gd name="connsiteX57" fmla="*/ 369219 w 1326811"/>
                  <a:gd name="connsiteY57" fmla="*/ 667712 h 1164322"/>
                  <a:gd name="connsiteX58" fmla="*/ 369219 w 1326811"/>
                  <a:gd name="connsiteY58" fmla="*/ 448444 h 1164322"/>
                  <a:gd name="connsiteX59" fmla="*/ 309993 w 1326811"/>
                  <a:gd name="connsiteY59" fmla="*/ 448444 h 1164322"/>
                  <a:gd name="connsiteX60" fmla="*/ 309993 w 1326811"/>
                  <a:gd name="connsiteY60" fmla="*/ 1051231 h 1164322"/>
                  <a:gd name="connsiteX61" fmla="*/ 282156 w 1326811"/>
                  <a:gd name="connsiteY61" fmla="*/ 1080110 h 1164322"/>
                  <a:gd name="connsiteX62" fmla="*/ 218665 w 1326811"/>
                  <a:gd name="connsiteY62" fmla="*/ 1080110 h 1164322"/>
                  <a:gd name="connsiteX63" fmla="*/ 191479 w 1326811"/>
                  <a:gd name="connsiteY63" fmla="*/ 1057485 h 1164322"/>
                  <a:gd name="connsiteX64" fmla="*/ 164293 w 1326811"/>
                  <a:gd name="connsiteY64" fmla="*/ 1080110 h 1164322"/>
                  <a:gd name="connsiteX65" fmla="*/ 100860 w 1326811"/>
                  <a:gd name="connsiteY65" fmla="*/ 1080110 h 1164322"/>
                  <a:gd name="connsiteX66" fmla="*/ 72965 w 1326811"/>
                  <a:gd name="connsiteY66" fmla="*/ 1051231 h 1164322"/>
                  <a:gd name="connsiteX67" fmla="*/ 460908 w 1326811"/>
                  <a:gd name="connsiteY67" fmla="*/ 935984 h 1164322"/>
                  <a:gd name="connsiteX68" fmla="*/ 547913 w 1326811"/>
                  <a:gd name="connsiteY68" fmla="*/ 845911 h 1164322"/>
                  <a:gd name="connsiteX69" fmla="*/ 634918 w 1326811"/>
                  <a:gd name="connsiteY69" fmla="*/ 935984 h 1164322"/>
                  <a:gd name="connsiteX70" fmla="*/ 547913 w 1326811"/>
                  <a:gd name="connsiteY70" fmla="*/ 1026056 h 1164322"/>
                  <a:gd name="connsiteX71" fmla="*/ 460908 w 1326811"/>
                  <a:gd name="connsiteY71" fmla="*/ 935984 h 1164322"/>
                  <a:gd name="connsiteX72" fmla="*/ 780087 w 1326811"/>
                  <a:gd name="connsiteY72" fmla="*/ 935984 h 1164322"/>
                  <a:gd name="connsiteX73" fmla="*/ 867092 w 1326811"/>
                  <a:gd name="connsiteY73" fmla="*/ 845911 h 1164322"/>
                  <a:gd name="connsiteX74" fmla="*/ 954157 w 1326811"/>
                  <a:gd name="connsiteY74" fmla="*/ 935984 h 1164322"/>
                  <a:gd name="connsiteX75" fmla="*/ 867092 w 1326811"/>
                  <a:gd name="connsiteY75" fmla="*/ 1026056 h 1164322"/>
                  <a:gd name="connsiteX76" fmla="*/ 780087 w 1326811"/>
                  <a:gd name="connsiteY76" fmla="*/ 935984 h 1164322"/>
                  <a:gd name="connsiteX77" fmla="*/ 1099266 w 1326811"/>
                  <a:gd name="connsiteY77" fmla="*/ 935984 h 1164322"/>
                  <a:gd name="connsiteX78" fmla="*/ 1186331 w 1326811"/>
                  <a:gd name="connsiteY78" fmla="*/ 845911 h 1164322"/>
                  <a:gd name="connsiteX79" fmla="*/ 1273336 w 1326811"/>
                  <a:gd name="connsiteY79" fmla="*/ 935984 h 1164322"/>
                  <a:gd name="connsiteX80" fmla="*/ 1186331 w 1326811"/>
                  <a:gd name="connsiteY80" fmla="*/ 1026056 h 1164322"/>
                  <a:gd name="connsiteX81" fmla="*/ 1099266 w 1326811"/>
                  <a:gd name="connsiteY81" fmla="*/ 935984 h 1164322"/>
                  <a:gd name="connsiteX82" fmla="*/ 890544 w 1326811"/>
                  <a:gd name="connsiteY82" fmla="*/ 667726 h 1164322"/>
                  <a:gd name="connsiteX83" fmla="*/ 929338 w 1326811"/>
                  <a:gd name="connsiteY83" fmla="*/ 627503 h 1164322"/>
                  <a:gd name="connsiteX84" fmla="*/ 935378 w 1326811"/>
                  <a:gd name="connsiteY84" fmla="*/ 627503 h 1164322"/>
                  <a:gd name="connsiteX85" fmla="*/ 974231 w 1326811"/>
                  <a:gd name="connsiteY85" fmla="*/ 667726 h 1164322"/>
                  <a:gd name="connsiteX86" fmla="*/ 935378 w 1326811"/>
                  <a:gd name="connsiteY86" fmla="*/ 707888 h 1164322"/>
                  <a:gd name="connsiteX87" fmla="*/ 929338 w 1326811"/>
                  <a:gd name="connsiteY87" fmla="*/ 707888 h 1164322"/>
                  <a:gd name="connsiteX88" fmla="*/ 890544 w 1326811"/>
                  <a:gd name="connsiteY88" fmla="*/ 667726 h 1164322"/>
                  <a:gd name="connsiteX89" fmla="*/ 102519 w 1326811"/>
                  <a:gd name="connsiteY89" fmla="*/ 202035 h 1164322"/>
                  <a:gd name="connsiteX90" fmla="*/ 194203 w 1326811"/>
                  <a:gd name="connsiteY90" fmla="*/ 107057 h 1164322"/>
                  <a:gd name="connsiteX91" fmla="*/ 285947 w 1326811"/>
                  <a:gd name="connsiteY91" fmla="*/ 202035 h 1164322"/>
                  <a:gd name="connsiteX92" fmla="*/ 194203 w 1326811"/>
                  <a:gd name="connsiteY92" fmla="*/ 297013 h 1164322"/>
                  <a:gd name="connsiteX93" fmla="*/ 102519 w 1326811"/>
                  <a:gd name="connsiteY93" fmla="*/ 202035 h 116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326811" h="1164322">
                    <a:moveTo>
                      <a:pt x="414042" y="1164323"/>
                    </a:moveTo>
                    <a:lnTo>
                      <a:pt x="414042" y="1089518"/>
                    </a:lnTo>
                    <a:cubicBezTo>
                      <a:pt x="414042" y="1070817"/>
                      <a:pt x="428731" y="1055610"/>
                      <a:pt x="446913" y="1055610"/>
                    </a:cubicBezTo>
                    <a:lnTo>
                      <a:pt x="655575" y="1055610"/>
                    </a:lnTo>
                    <a:cubicBezTo>
                      <a:pt x="673639" y="1055610"/>
                      <a:pt x="688329" y="1070817"/>
                      <a:pt x="688329" y="1089518"/>
                    </a:cubicBezTo>
                    <a:lnTo>
                      <a:pt x="688329" y="1164323"/>
                    </a:lnTo>
                    <a:close/>
                    <a:moveTo>
                      <a:pt x="733342" y="1164323"/>
                    </a:moveTo>
                    <a:lnTo>
                      <a:pt x="733342" y="1089518"/>
                    </a:lnTo>
                    <a:cubicBezTo>
                      <a:pt x="733342" y="1070817"/>
                      <a:pt x="747971" y="1055610"/>
                      <a:pt x="766095" y="1055610"/>
                    </a:cubicBezTo>
                    <a:lnTo>
                      <a:pt x="974818" y="1055610"/>
                    </a:lnTo>
                    <a:cubicBezTo>
                      <a:pt x="992882" y="1055610"/>
                      <a:pt x="1007572" y="1070817"/>
                      <a:pt x="1007572" y="1089518"/>
                    </a:cubicBezTo>
                    <a:lnTo>
                      <a:pt x="1007572" y="1164323"/>
                    </a:lnTo>
                    <a:close/>
                    <a:moveTo>
                      <a:pt x="1052521" y="1164323"/>
                    </a:moveTo>
                    <a:lnTo>
                      <a:pt x="1052521" y="1089518"/>
                    </a:lnTo>
                    <a:cubicBezTo>
                      <a:pt x="1052521" y="1070817"/>
                      <a:pt x="1067210" y="1055610"/>
                      <a:pt x="1085275" y="1055610"/>
                    </a:cubicBezTo>
                    <a:lnTo>
                      <a:pt x="1294058" y="1055610"/>
                    </a:lnTo>
                    <a:cubicBezTo>
                      <a:pt x="1312122" y="1055610"/>
                      <a:pt x="1326811" y="1070817"/>
                      <a:pt x="1326811" y="1089518"/>
                    </a:cubicBezTo>
                    <a:lnTo>
                      <a:pt x="1326811" y="1164323"/>
                    </a:lnTo>
                    <a:close/>
                    <a:moveTo>
                      <a:pt x="72968" y="1051258"/>
                    </a:moveTo>
                    <a:lnTo>
                      <a:pt x="72968" y="728548"/>
                    </a:lnTo>
                    <a:lnTo>
                      <a:pt x="34529" y="728548"/>
                    </a:lnTo>
                    <a:cubicBezTo>
                      <a:pt x="15517" y="728548"/>
                      <a:pt x="0" y="712545"/>
                      <a:pt x="0" y="692740"/>
                    </a:cubicBezTo>
                    <a:lnTo>
                      <a:pt x="0" y="369670"/>
                    </a:lnTo>
                    <a:cubicBezTo>
                      <a:pt x="0" y="349926"/>
                      <a:pt x="15517" y="333923"/>
                      <a:pt x="34529" y="333923"/>
                    </a:cubicBezTo>
                    <a:lnTo>
                      <a:pt x="119934" y="333923"/>
                    </a:lnTo>
                    <a:lnTo>
                      <a:pt x="191482" y="407993"/>
                    </a:lnTo>
                    <a:lnTo>
                      <a:pt x="262968" y="333923"/>
                    </a:lnTo>
                    <a:lnTo>
                      <a:pt x="369222" y="333923"/>
                    </a:lnTo>
                    <a:lnTo>
                      <a:pt x="369222" y="86087"/>
                    </a:lnTo>
                    <a:cubicBezTo>
                      <a:pt x="369222" y="63952"/>
                      <a:pt x="386575" y="45864"/>
                      <a:pt x="408016" y="45864"/>
                    </a:cubicBezTo>
                    <a:lnTo>
                      <a:pt x="661210" y="45864"/>
                    </a:lnTo>
                    <a:cubicBezTo>
                      <a:pt x="660973" y="44025"/>
                      <a:pt x="660855" y="42124"/>
                      <a:pt x="660855" y="40223"/>
                    </a:cubicBezTo>
                    <a:cubicBezTo>
                      <a:pt x="660855" y="18026"/>
                      <a:pt x="678208" y="0"/>
                      <a:pt x="699649" y="0"/>
                    </a:cubicBezTo>
                    <a:lnTo>
                      <a:pt x="826632" y="0"/>
                    </a:lnTo>
                    <a:cubicBezTo>
                      <a:pt x="848014" y="0"/>
                      <a:pt x="865426" y="18026"/>
                      <a:pt x="865426" y="40223"/>
                    </a:cubicBezTo>
                    <a:cubicBezTo>
                      <a:pt x="865426" y="42124"/>
                      <a:pt x="865308" y="44025"/>
                      <a:pt x="865070" y="45864"/>
                    </a:cubicBezTo>
                    <a:lnTo>
                      <a:pt x="1150604" y="45864"/>
                    </a:lnTo>
                    <a:cubicBezTo>
                      <a:pt x="1171986" y="45864"/>
                      <a:pt x="1189398" y="63952"/>
                      <a:pt x="1189398" y="86087"/>
                    </a:cubicBezTo>
                    <a:lnTo>
                      <a:pt x="1189398" y="667731"/>
                    </a:lnTo>
                    <a:cubicBezTo>
                      <a:pt x="1189398" y="689928"/>
                      <a:pt x="1171986" y="707893"/>
                      <a:pt x="1150604" y="707893"/>
                    </a:cubicBezTo>
                    <a:lnTo>
                      <a:pt x="1059513" y="707893"/>
                    </a:lnTo>
                    <a:cubicBezTo>
                      <a:pt x="1038072" y="707893"/>
                      <a:pt x="1020660" y="689928"/>
                      <a:pt x="1020660" y="667731"/>
                    </a:cubicBezTo>
                    <a:cubicBezTo>
                      <a:pt x="1020660" y="645595"/>
                      <a:pt x="1038072" y="627508"/>
                      <a:pt x="1059513" y="627508"/>
                    </a:cubicBezTo>
                    <a:lnTo>
                      <a:pt x="1111751" y="627508"/>
                    </a:lnTo>
                    <a:lnTo>
                      <a:pt x="1111751" y="126247"/>
                    </a:lnTo>
                    <a:lnTo>
                      <a:pt x="446859" y="126247"/>
                    </a:lnTo>
                    <a:lnTo>
                      <a:pt x="446859" y="333916"/>
                    </a:lnTo>
                    <a:lnTo>
                      <a:pt x="523083" y="333916"/>
                    </a:lnTo>
                    <a:cubicBezTo>
                      <a:pt x="542154" y="333916"/>
                      <a:pt x="557612" y="349918"/>
                      <a:pt x="557612" y="369662"/>
                    </a:cubicBezTo>
                    <a:lnTo>
                      <a:pt x="557612" y="412767"/>
                    </a:lnTo>
                    <a:cubicBezTo>
                      <a:pt x="557612" y="432449"/>
                      <a:pt x="542154" y="448452"/>
                      <a:pt x="523083" y="448452"/>
                    </a:cubicBezTo>
                    <a:lnTo>
                      <a:pt x="446859" y="448452"/>
                    </a:lnTo>
                    <a:lnTo>
                      <a:pt x="446859" y="627489"/>
                    </a:lnTo>
                    <a:lnTo>
                      <a:pt x="805308" y="627489"/>
                    </a:lnTo>
                    <a:cubicBezTo>
                      <a:pt x="826690" y="627489"/>
                      <a:pt x="844102" y="645576"/>
                      <a:pt x="844102" y="667712"/>
                    </a:cubicBezTo>
                    <a:cubicBezTo>
                      <a:pt x="844102" y="689909"/>
                      <a:pt x="826690" y="707874"/>
                      <a:pt x="805308" y="707874"/>
                    </a:cubicBezTo>
                    <a:lnTo>
                      <a:pt x="408013" y="707874"/>
                    </a:lnTo>
                    <a:cubicBezTo>
                      <a:pt x="386572" y="707874"/>
                      <a:pt x="369219" y="689909"/>
                      <a:pt x="369219" y="667712"/>
                    </a:cubicBezTo>
                    <a:lnTo>
                      <a:pt x="369219" y="448444"/>
                    </a:lnTo>
                    <a:lnTo>
                      <a:pt x="309993" y="448444"/>
                    </a:lnTo>
                    <a:lnTo>
                      <a:pt x="309993" y="1051231"/>
                    </a:lnTo>
                    <a:cubicBezTo>
                      <a:pt x="309993" y="1067173"/>
                      <a:pt x="297496" y="1080110"/>
                      <a:pt x="282156" y="1080110"/>
                    </a:cubicBezTo>
                    <a:lnTo>
                      <a:pt x="218665" y="1080110"/>
                    </a:lnTo>
                    <a:cubicBezTo>
                      <a:pt x="205339" y="1080110"/>
                      <a:pt x="194203" y="1070422"/>
                      <a:pt x="191479" y="1057485"/>
                    </a:cubicBezTo>
                    <a:cubicBezTo>
                      <a:pt x="188754" y="1070422"/>
                      <a:pt x="177561" y="1080110"/>
                      <a:pt x="164293" y="1080110"/>
                    </a:cubicBezTo>
                    <a:lnTo>
                      <a:pt x="100860" y="1080110"/>
                    </a:lnTo>
                    <a:cubicBezTo>
                      <a:pt x="85462" y="1080110"/>
                      <a:pt x="72965" y="1067173"/>
                      <a:pt x="72965" y="1051231"/>
                    </a:cubicBezTo>
                    <a:close/>
                    <a:moveTo>
                      <a:pt x="460908" y="935984"/>
                    </a:moveTo>
                    <a:cubicBezTo>
                      <a:pt x="460908" y="886318"/>
                      <a:pt x="499879" y="845911"/>
                      <a:pt x="547913" y="845911"/>
                    </a:cubicBezTo>
                    <a:cubicBezTo>
                      <a:pt x="595888" y="845911"/>
                      <a:pt x="634918" y="886318"/>
                      <a:pt x="634918" y="935984"/>
                    </a:cubicBezTo>
                    <a:cubicBezTo>
                      <a:pt x="634918" y="985711"/>
                      <a:pt x="595888" y="1026056"/>
                      <a:pt x="547913" y="1026056"/>
                    </a:cubicBezTo>
                    <a:cubicBezTo>
                      <a:pt x="499879" y="1026056"/>
                      <a:pt x="460908" y="985711"/>
                      <a:pt x="460908" y="935984"/>
                    </a:cubicBezTo>
                    <a:close/>
                    <a:moveTo>
                      <a:pt x="780087" y="935984"/>
                    </a:moveTo>
                    <a:cubicBezTo>
                      <a:pt x="780087" y="886318"/>
                      <a:pt x="819118" y="845911"/>
                      <a:pt x="867092" y="845911"/>
                    </a:cubicBezTo>
                    <a:cubicBezTo>
                      <a:pt x="915126" y="845911"/>
                      <a:pt x="954157" y="886318"/>
                      <a:pt x="954157" y="935984"/>
                    </a:cubicBezTo>
                    <a:cubicBezTo>
                      <a:pt x="954157" y="985711"/>
                      <a:pt x="915126" y="1026056"/>
                      <a:pt x="867092" y="1026056"/>
                    </a:cubicBezTo>
                    <a:cubicBezTo>
                      <a:pt x="819118" y="1026056"/>
                      <a:pt x="780087" y="985711"/>
                      <a:pt x="780087" y="935984"/>
                    </a:cubicBezTo>
                    <a:close/>
                    <a:moveTo>
                      <a:pt x="1099266" y="935984"/>
                    </a:moveTo>
                    <a:cubicBezTo>
                      <a:pt x="1099266" y="886318"/>
                      <a:pt x="1138297" y="845911"/>
                      <a:pt x="1186331" y="845911"/>
                    </a:cubicBezTo>
                    <a:cubicBezTo>
                      <a:pt x="1234305" y="845911"/>
                      <a:pt x="1273336" y="886318"/>
                      <a:pt x="1273336" y="935984"/>
                    </a:cubicBezTo>
                    <a:cubicBezTo>
                      <a:pt x="1273336" y="985711"/>
                      <a:pt x="1234305" y="1026056"/>
                      <a:pt x="1186331" y="1026056"/>
                    </a:cubicBezTo>
                    <a:cubicBezTo>
                      <a:pt x="1138297" y="1026056"/>
                      <a:pt x="1099266" y="985711"/>
                      <a:pt x="1099266" y="935984"/>
                    </a:cubicBezTo>
                    <a:close/>
                    <a:moveTo>
                      <a:pt x="890544" y="667726"/>
                    </a:moveTo>
                    <a:cubicBezTo>
                      <a:pt x="890544" y="645590"/>
                      <a:pt x="907956" y="627503"/>
                      <a:pt x="929338" y="627503"/>
                    </a:cubicBezTo>
                    <a:lnTo>
                      <a:pt x="935378" y="627503"/>
                    </a:lnTo>
                    <a:cubicBezTo>
                      <a:pt x="956819" y="627503"/>
                      <a:pt x="974231" y="645590"/>
                      <a:pt x="974231" y="667726"/>
                    </a:cubicBezTo>
                    <a:cubicBezTo>
                      <a:pt x="974231" y="689923"/>
                      <a:pt x="956819" y="707888"/>
                      <a:pt x="935378" y="707888"/>
                    </a:cubicBezTo>
                    <a:lnTo>
                      <a:pt x="929338" y="707888"/>
                    </a:lnTo>
                    <a:cubicBezTo>
                      <a:pt x="907956" y="707888"/>
                      <a:pt x="890544" y="689923"/>
                      <a:pt x="890544" y="667726"/>
                    </a:cubicBezTo>
                    <a:close/>
                    <a:moveTo>
                      <a:pt x="102519" y="202035"/>
                    </a:moveTo>
                    <a:cubicBezTo>
                      <a:pt x="102519" y="149672"/>
                      <a:pt x="143622" y="107057"/>
                      <a:pt x="194203" y="107057"/>
                    </a:cubicBezTo>
                    <a:cubicBezTo>
                      <a:pt x="244842" y="107057"/>
                      <a:pt x="285947" y="149670"/>
                      <a:pt x="285947" y="202035"/>
                    </a:cubicBezTo>
                    <a:cubicBezTo>
                      <a:pt x="285947" y="254399"/>
                      <a:pt x="244844" y="297013"/>
                      <a:pt x="194203" y="297013"/>
                    </a:cubicBezTo>
                    <a:cubicBezTo>
                      <a:pt x="143624" y="297013"/>
                      <a:pt x="102519" y="254399"/>
                      <a:pt x="102519" y="2020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1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BAAA1D8-69BC-A45C-11C2-41B71A512B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136212" y="2418574"/>
                <a:ext cx="18022" cy="15724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headEnd type="oval" w="lg" len="lg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40DA1-FA84-0865-0A3D-D0430E94DB61}"/>
              </a:ext>
            </a:extLst>
          </p:cNvPr>
          <p:cNvGrpSpPr/>
          <p:nvPr/>
        </p:nvGrpSpPr>
        <p:grpSpPr>
          <a:xfrm>
            <a:off x="2822319" y="1710597"/>
            <a:ext cx="1640078" cy="1935233"/>
            <a:chOff x="3588265" y="1747457"/>
            <a:chExt cx="1921552" cy="2247341"/>
          </a:xfrm>
          <a:solidFill>
            <a:schemeClr val="accent3"/>
          </a:solidFill>
        </p:grpSpPr>
        <p:sp>
          <p:nvSpPr>
            <p:cNvPr id="19" name="Text Placeholder 8">
              <a:extLst>
                <a:ext uri="{FF2B5EF4-FFF2-40B4-BE49-F238E27FC236}">
                  <a16:creationId xmlns:a16="http://schemas.microsoft.com/office/drawing/2014/main" id="{B373263B-1DA5-1FA3-5A32-80C04190A214}"/>
                </a:ext>
              </a:extLst>
            </p:cNvPr>
            <p:cNvSpPr txBox="1">
              <a:spLocks/>
            </p:cNvSpPr>
            <p:nvPr/>
          </p:nvSpPr>
          <p:spPr>
            <a:xfrm>
              <a:off x="3588265" y="3229641"/>
              <a:ext cx="1921552" cy="765157"/>
            </a:xfrm>
            <a:prstGeom prst="rect">
              <a:avLst/>
            </a:prstGeom>
            <a:noFill/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Interviews</a:t>
              </a:r>
            </a:p>
          </p:txBody>
        </p:sp>
        <p:pic>
          <p:nvPicPr>
            <p:cNvPr id="20" name="Graphic 19" descr="Questions with solid fill">
              <a:extLst>
                <a:ext uri="{FF2B5EF4-FFF2-40B4-BE49-F238E27FC236}">
                  <a16:creationId xmlns:a16="http://schemas.microsoft.com/office/drawing/2014/main" id="{314305A1-A59A-9245-794E-04A398C27DBE}"/>
                </a:ext>
              </a:extLst>
            </p:cNvPr>
            <p:cNvPicPr>
              <a:picLocks noChangeAspect="1"/>
            </p:cNvPicPr>
            <p:nvPr/>
          </p:nvPicPr>
          <p:blipFill>
            <a:blip r:embed="R444bdaefec504fb9">
              <a:extLst>
                <a:ext uri="{96DAC541-7B7A-43D3-8B79-37D633B846F1}">
                  <asvg:svgBlip xmlns:asvg="http://schemas.microsoft.com/office/drawing/2016/SVG/main" r:embed="R928264056c0e4598"/>
                </a:ext>
              </a:extLst>
            </a:blip>
            <a:stretch>
              <a:fillRect/>
            </a:stretch>
          </p:blipFill>
          <p:spPr>
            <a:xfrm>
              <a:off x="3918275" y="1747457"/>
              <a:ext cx="1211849" cy="12118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67E5DE-57F1-F95F-DFC9-8E3099F54372}"/>
              </a:ext>
            </a:extLst>
          </p:cNvPr>
          <p:cNvGrpSpPr/>
          <p:nvPr/>
        </p:nvGrpSpPr>
        <p:grpSpPr>
          <a:xfrm>
            <a:off x="1001012" y="1567915"/>
            <a:ext cx="1659367" cy="2084546"/>
            <a:chOff x="1153873" y="1562926"/>
            <a:chExt cx="1921553" cy="239378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6E16AF9-5E57-4E16-A11F-DCC9F6D62718}"/>
                </a:ext>
              </a:extLst>
            </p:cNvPr>
            <p:cNvSpPr/>
            <p:nvPr/>
          </p:nvSpPr>
          <p:spPr bwMode="auto">
            <a:xfrm>
              <a:off x="1269714" y="1562926"/>
              <a:ext cx="1647102" cy="15964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noProof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Text Placeholder 8">
              <a:extLst>
                <a:ext uri="{FF2B5EF4-FFF2-40B4-BE49-F238E27FC236}">
                  <a16:creationId xmlns:a16="http://schemas.microsoft.com/office/drawing/2014/main" id="{8A14C967-DC0E-D3C6-ADEA-60C40413F20D}"/>
                </a:ext>
              </a:extLst>
            </p:cNvPr>
            <p:cNvSpPr txBox="1">
              <a:spLocks/>
            </p:cNvSpPr>
            <p:nvPr/>
          </p:nvSpPr>
          <p:spPr>
            <a:xfrm>
              <a:off x="1153873" y="3191556"/>
              <a:ext cx="1921553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Survey</a:t>
              </a:r>
            </a:p>
          </p:txBody>
        </p:sp>
        <p:pic>
          <p:nvPicPr>
            <p:cNvPr id="24" name="Graphic 23" descr="Checklist with solid fill">
              <a:extLst>
                <a:ext uri="{FF2B5EF4-FFF2-40B4-BE49-F238E27FC236}">
                  <a16:creationId xmlns:a16="http://schemas.microsoft.com/office/drawing/2014/main" id="{83A39FCC-4FE4-964A-2096-E2EA42123F3C}"/>
                </a:ext>
              </a:extLst>
            </p:cNvPr>
            <p:cNvPicPr>
              <a:picLocks noChangeAspect="1"/>
            </p:cNvPicPr>
            <p:nvPr/>
          </p:nvPicPr>
          <p:blipFill>
            <a:blip r:embed="R08689dd6acca4fa9">
              <a:extLst>
                <a:ext uri="{96DAC541-7B7A-43D3-8B79-37D633B846F1}">
                  <asvg:svgBlip xmlns:asvg="http://schemas.microsoft.com/office/drawing/2016/SVG/main" r:embed="Ra7ece8206b9841cf"/>
                </a:ext>
              </a:extLst>
            </a:blip>
            <a:stretch>
              <a:fillRect/>
            </a:stretch>
          </p:blipFill>
          <p:spPr>
            <a:xfrm>
              <a:off x="1561347" y="1844035"/>
              <a:ext cx="1106607" cy="11066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B49554-BDC2-FF14-8452-4E7A709629EB}"/>
              </a:ext>
            </a:extLst>
          </p:cNvPr>
          <p:cNvGrpSpPr/>
          <p:nvPr/>
        </p:nvGrpSpPr>
        <p:grpSpPr>
          <a:xfrm>
            <a:off x="4716968" y="1758357"/>
            <a:ext cx="1630785" cy="1874319"/>
            <a:chOff x="5722841" y="1798184"/>
            <a:chExt cx="1921552" cy="2195385"/>
          </a:xfrm>
        </p:grpSpPr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D4346515-6B5B-FCD9-9711-392FCF376916}"/>
                </a:ext>
              </a:extLst>
            </p:cNvPr>
            <p:cNvSpPr txBox="1">
              <a:spLocks/>
            </p:cNvSpPr>
            <p:nvPr/>
          </p:nvSpPr>
          <p:spPr>
            <a:xfrm>
              <a:off x="5722841" y="3228412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Draft Strategic Plan</a:t>
              </a:r>
            </a:p>
          </p:txBody>
        </p:sp>
        <p:pic>
          <p:nvPicPr>
            <p:cNvPr id="27" name="Graphic 26" descr="Blueprint with solid fill">
              <a:extLst>
                <a:ext uri="{FF2B5EF4-FFF2-40B4-BE49-F238E27FC236}">
                  <a16:creationId xmlns:a16="http://schemas.microsoft.com/office/drawing/2014/main" id="{19F4C002-B450-D912-6D05-BB2CDA68BEC4}"/>
                </a:ext>
              </a:extLst>
            </p:cNvPr>
            <p:cNvPicPr>
              <a:picLocks noChangeAspect="1"/>
            </p:cNvPicPr>
            <p:nvPr/>
          </p:nvPicPr>
          <p:blipFill>
            <a:blip r:embed="Rc9ef3f21912c4f4e">
              <a:extLst>
                <a:ext uri="{96DAC541-7B7A-43D3-8B79-37D633B846F1}">
                  <asvg:svgBlip xmlns:asvg="http://schemas.microsoft.com/office/drawing/2016/SVG/main" r:embed="Ra7da49e696ec49e9"/>
                </a:ext>
              </a:extLst>
            </a:blip>
            <a:stretch>
              <a:fillRect/>
            </a:stretch>
          </p:blipFill>
          <p:spPr>
            <a:xfrm>
              <a:off x="6107553" y="1798184"/>
              <a:ext cx="1065344" cy="10653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4DAD4E-6247-D2FE-6681-7806F32CBE17}"/>
              </a:ext>
            </a:extLst>
          </p:cNvPr>
          <p:cNvGrpSpPr/>
          <p:nvPr/>
        </p:nvGrpSpPr>
        <p:grpSpPr>
          <a:xfrm>
            <a:off x="6486007" y="1702804"/>
            <a:ext cx="1647579" cy="1906958"/>
            <a:chOff x="7850278" y="1810984"/>
            <a:chExt cx="1921552" cy="2379420"/>
          </a:xfrm>
        </p:grpSpPr>
        <p:sp>
          <p:nvSpPr>
            <p:cNvPr id="29" name="Text Placeholder 8">
              <a:extLst>
                <a:ext uri="{FF2B5EF4-FFF2-40B4-BE49-F238E27FC236}">
                  <a16:creationId xmlns:a16="http://schemas.microsoft.com/office/drawing/2014/main" id="{85B43D71-8B25-C2B4-BB16-E6C290CF5D93}"/>
                </a:ext>
              </a:extLst>
            </p:cNvPr>
            <p:cNvSpPr txBox="1">
              <a:spLocks/>
            </p:cNvSpPr>
            <p:nvPr/>
          </p:nvSpPr>
          <p:spPr>
            <a:xfrm>
              <a:off x="7850278" y="3425247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Validation Workshop</a:t>
              </a:r>
            </a:p>
          </p:txBody>
        </p:sp>
        <p:pic>
          <p:nvPicPr>
            <p:cNvPr id="30" name="Graphic 29" descr="Group brainstorm with solid fill">
              <a:extLst>
                <a:ext uri="{FF2B5EF4-FFF2-40B4-BE49-F238E27FC236}">
                  <a16:creationId xmlns:a16="http://schemas.microsoft.com/office/drawing/2014/main" id="{785C0838-C538-6858-F6EB-A2917F97051B}"/>
                </a:ext>
              </a:extLst>
            </p:cNvPr>
            <p:cNvPicPr>
              <a:picLocks noChangeAspect="1"/>
            </p:cNvPicPr>
            <p:nvPr/>
          </p:nvPicPr>
          <p:blipFill>
            <a:blip r:embed="Rdafba5f9eb34463f">
              <a:extLst>
                <a:ext uri="{96DAC541-7B7A-43D3-8B79-37D633B846F1}">
                  <asvg:svgBlip xmlns:asvg="http://schemas.microsoft.com/office/drawing/2016/SVG/main" r:embed="R440243331c7d4f93"/>
                </a:ext>
              </a:extLst>
            </a:blip>
            <a:stretch>
              <a:fillRect/>
            </a:stretch>
          </p:blipFill>
          <p:spPr>
            <a:xfrm>
              <a:off x="8224022" y="1810984"/>
              <a:ext cx="1164440" cy="11644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F1B1C1-0453-23B9-E72F-A72B472F26DC}"/>
              </a:ext>
            </a:extLst>
          </p:cNvPr>
          <p:cNvGrpSpPr/>
          <p:nvPr/>
        </p:nvGrpSpPr>
        <p:grpSpPr>
          <a:xfrm>
            <a:off x="8240841" y="1669521"/>
            <a:ext cx="1647579" cy="1965783"/>
            <a:chOff x="8180737" y="1777795"/>
            <a:chExt cx="1921552" cy="2266451"/>
          </a:xfrm>
        </p:grpSpPr>
        <p:sp>
          <p:nvSpPr>
            <p:cNvPr id="32" name="Text Placeholder 8">
              <a:extLst>
                <a:ext uri="{FF2B5EF4-FFF2-40B4-BE49-F238E27FC236}">
                  <a16:creationId xmlns:a16="http://schemas.microsoft.com/office/drawing/2014/main" id="{0C471A3C-65FE-6DFC-166F-D8B6A640E411}"/>
                </a:ext>
              </a:extLst>
            </p:cNvPr>
            <p:cNvSpPr txBox="1">
              <a:spLocks/>
            </p:cNvSpPr>
            <p:nvPr/>
          </p:nvSpPr>
          <p:spPr>
            <a:xfrm>
              <a:off x="8180737" y="3279089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>
                  <a:solidFill>
                    <a:srgbClr val="1A3B65"/>
                  </a:solidFill>
                </a:rPr>
                <a:t>Final Plan Presentation</a:t>
              </a:r>
            </a:p>
          </p:txBody>
        </p:sp>
        <p:pic>
          <p:nvPicPr>
            <p:cNvPr id="33" name="Graphic 32" descr="Presentation with checklist with solid fill">
              <a:extLst>
                <a:ext uri="{FF2B5EF4-FFF2-40B4-BE49-F238E27FC236}">
                  <a16:creationId xmlns:a16="http://schemas.microsoft.com/office/drawing/2014/main" id="{5913849C-33DD-BC87-445C-60CA7B9FB331}"/>
                </a:ext>
              </a:extLst>
            </p:cNvPr>
            <p:cNvPicPr>
              <a:picLocks noChangeAspect="1"/>
            </p:cNvPicPr>
            <p:nvPr/>
          </p:nvPicPr>
          <p:blipFill>
            <a:blip r:embed="R96699314e2de4a85">
              <a:extLst>
                <a:ext uri="{96DAC541-7B7A-43D3-8B79-37D633B846F1}">
                  <asvg:svgBlip xmlns:asvg="http://schemas.microsoft.com/office/drawing/2016/SVG/main" r:embed="R6607116d2c894c83"/>
                </a:ext>
              </a:extLst>
            </a:blip>
            <a:stretch>
              <a:fillRect/>
            </a:stretch>
          </p:blipFill>
          <p:spPr>
            <a:xfrm>
              <a:off x="8492575" y="1777795"/>
              <a:ext cx="1297878" cy="1297878"/>
            </a:xfrm>
            <a:prstGeom prst="rect">
              <a:avLst/>
            </a:prstGeom>
          </p:spPr>
        </p:pic>
      </p:grp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3257DAA-E13B-CCC5-43C2-1399F96BBE50}"/>
              </a:ext>
            </a:extLst>
          </p:cNvPr>
          <p:cNvSpPr txBox="1">
            <a:spLocks/>
          </p:cNvSpPr>
          <p:nvPr/>
        </p:nvSpPr>
        <p:spPr>
          <a:xfrm>
            <a:off x="1699603" y="4886149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4B95CB-5F1E-1C05-9F03-9CAAD3CDE32A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1709" y="2294534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EC83B6C-3314-A176-7069-EC2D5E2D8035}"/>
              </a:ext>
            </a:extLst>
          </p:cNvPr>
          <p:cNvSpPr/>
          <p:nvPr/>
        </p:nvSpPr>
        <p:spPr bwMode="auto">
          <a:xfrm>
            <a:off x="2174534" y="3780330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Graphic 10">
            <a:extLst>
              <a:ext uri="{FF2B5EF4-FFF2-40B4-BE49-F238E27FC236}">
                <a16:creationId xmlns:a16="http://schemas.microsoft.com/office/drawing/2014/main" id="{D145BDBF-7608-A1E3-7BBE-31AB39DFC451}"/>
              </a:ext>
            </a:extLst>
          </p:cNvPr>
          <p:cNvSpPr/>
          <p:nvPr/>
        </p:nvSpPr>
        <p:spPr>
          <a:xfrm>
            <a:off x="2352059" y="3994480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3B6BE9-677B-3ADF-F9F9-FC819431DE5A}"/>
              </a:ext>
            </a:extLst>
          </p:cNvPr>
          <p:cNvSpPr/>
          <p:nvPr/>
        </p:nvSpPr>
        <p:spPr bwMode="auto">
          <a:xfrm>
            <a:off x="4035521" y="3730149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Graphic 10">
            <a:extLst>
              <a:ext uri="{FF2B5EF4-FFF2-40B4-BE49-F238E27FC236}">
                <a16:creationId xmlns:a16="http://schemas.microsoft.com/office/drawing/2014/main" id="{1F8BDBC0-B03E-D341-88E6-A401CA1779D3}"/>
              </a:ext>
            </a:extLst>
          </p:cNvPr>
          <p:cNvSpPr/>
          <p:nvPr/>
        </p:nvSpPr>
        <p:spPr>
          <a:xfrm>
            <a:off x="4228961" y="3975278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4739C0-336A-E4CE-EC0A-47EB9A031A97}"/>
              </a:ext>
            </a:extLst>
          </p:cNvPr>
          <p:cNvCxnSpPr>
            <a:cxnSpLocks/>
          </p:cNvCxnSpPr>
          <p:nvPr/>
        </p:nvCxnSpPr>
        <p:spPr bwMode="auto">
          <a:xfrm flipH="1">
            <a:off x="4509099" y="2312923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3FA5D3C-E68D-B5ED-2110-CC8566E51597}"/>
              </a:ext>
            </a:extLst>
          </p:cNvPr>
          <p:cNvSpPr txBox="1">
            <a:spLocks/>
          </p:cNvSpPr>
          <p:nvPr/>
        </p:nvSpPr>
        <p:spPr>
          <a:xfrm>
            <a:off x="9995675" y="2909327"/>
            <a:ext cx="1934797" cy="1083514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1" kern="0" noProof="0">
                <a:solidFill>
                  <a:srgbClr val="1A3B65"/>
                </a:solidFill>
              </a:rPr>
              <a:t>Final Strategic Plan Submission</a:t>
            </a:r>
          </a:p>
        </p:txBody>
      </p:sp>
      <p:pic>
        <p:nvPicPr>
          <p:cNvPr id="42" name="Graphic 41" descr="Clipboard Checked with solid fill">
            <a:extLst>
              <a:ext uri="{FF2B5EF4-FFF2-40B4-BE49-F238E27FC236}">
                <a16:creationId xmlns:a16="http://schemas.microsoft.com/office/drawing/2014/main" id="{19399ADB-C85C-EFE5-5FC8-E7295CD58CFA}"/>
              </a:ext>
            </a:extLst>
          </p:cNvPr>
          <p:cNvPicPr>
            <a:picLocks noChangeAspect="1"/>
          </p:cNvPicPr>
          <p:nvPr/>
        </p:nvPicPr>
        <p:blipFill>
          <a:blip r:embed="R3a5d237b54174c3d">
            <a:extLst>
              <a:ext uri="{96DAC541-7B7A-43D3-8B79-37D633B846F1}">
                <asvg:svgBlip xmlns:asvg="http://schemas.microsoft.com/office/drawing/2016/SVG/main" r:embed="R2975055d58d14629"/>
              </a:ext>
            </a:extLst>
          </a:blip>
          <a:stretch>
            <a:fillRect/>
          </a:stretch>
        </p:blipFill>
        <p:spPr>
          <a:xfrm>
            <a:off x="10505871" y="1627399"/>
            <a:ext cx="967671" cy="967671"/>
          </a:xfrm>
          <a:prstGeom prst="rect">
            <a:avLst/>
          </a:prstGeom>
        </p:spPr>
      </p:pic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DA2D7453-D363-ACCE-C612-435F5D99C642}"/>
              </a:ext>
            </a:extLst>
          </p:cNvPr>
          <p:cNvSpPr txBox="1">
            <a:spLocks/>
          </p:cNvSpPr>
          <p:nvPr/>
        </p:nvSpPr>
        <p:spPr>
          <a:xfrm>
            <a:off x="10102930" y="3767530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February 2026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85DE0DC5-29C8-D907-0F12-77C30AD88F01}"/>
              </a:ext>
            </a:extLst>
          </p:cNvPr>
          <p:cNvSpPr txBox="1">
            <a:spLocks/>
          </p:cNvSpPr>
          <p:nvPr/>
        </p:nvSpPr>
        <p:spPr>
          <a:xfrm>
            <a:off x="8117654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January 2026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89D09C2D-417B-8BC4-F0D4-15A6D8AC8A53}"/>
              </a:ext>
            </a:extLst>
          </p:cNvPr>
          <p:cNvSpPr txBox="1">
            <a:spLocks/>
          </p:cNvSpPr>
          <p:nvPr/>
        </p:nvSpPr>
        <p:spPr>
          <a:xfrm>
            <a:off x="6331030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0C26281B-D252-B059-C066-7541D722BFA4}"/>
              </a:ext>
            </a:extLst>
          </p:cNvPr>
          <p:cNvSpPr txBox="1">
            <a:spLocks/>
          </p:cNvSpPr>
          <p:nvPr/>
        </p:nvSpPr>
        <p:spPr>
          <a:xfrm>
            <a:off x="352158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September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3BB7A57B-7182-AB4B-CD6A-5CDF3353BF42}"/>
              </a:ext>
            </a:extLst>
          </p:cNvPr>
          <p:cNvSpPr txBox="1">
            <a:spLocks/>
          </p:cNvSpPr>
          <p:nvPr/>
        </p:nvSpPr>
        <p:spPr>
          <a:xfrm>
            <a:off x="-3746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June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8BA59133-EE61-106E-3EC3-9015888D8DB9}"/>
              </a:ext>
            </a:extLst>
          </p:cNvPr>
          <p:cNvSpPr txBox="1">
            <a:spLocks/>
          </p:cNvSpPr>
          <p:nvPr/>
        </p:nvSpPr>
        <p:spPr>
          <a:xfrm>
            <a:off x="1686114" y="5472087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0808FE94-787F-D426-9E29-D44852CB9BF3}"/>
              </a:ext>
            </a:extLst>
          </p:cNvPr>
          <p:cNvSpPr txBox="1">
            <a:spLocks/>
          </p:cNvSpPr>
          <p:nvPr/>
        </p:nvSpPr>
        <p:spPr>
          <a:xfrm>
            <a:off x="1003827" y="116501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July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89C3B00F-4985-5743-3C8B-62AD23BCA626}"/>
              </a:ext>
            </a:extLst>
          </p:cNvPr>
          <p:cNvSpPr txBox="1">
            <a:spLocks/>
          </p:cNvSpPr>
          <p:nvPr/>
        </p:nvSpPr>
        <p:spPr>
          <a:xfrm>
            <a:off x="2960201" y="907610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– September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96F37DB-48B0-2B2C-B4FD-D716D4B63CF5}"/>
              </a:ext>
            </a:extLst>
          </p:cNvPr>
          <p:cNvSpPr txBox="1">
            <a:spLocks/>
          </p:cNvSpPr>
          <p:nvPr/>
        </p:nvSpPr>
        <p:spPr>
          <a:xfrm>
            <a:off x="4842392" y="375278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67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2BF4C-6A17-6B13-FC67-D960623F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8904-C920-2F4A-2A61-8FF5DBF4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Project Activities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EA4A5-2283-7A3D-A03C-6C5B0996B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85CCA4-3DD9-66D8-71BA-B674D7BF27A7}"/>
              </a:ext>
            </a:extLst>
          </p:cNvPr>
          <p:cNvSpPr/>
          <p:nvPr/>
        </p:nvSpPr>
        <p:spPr bwMode="auto">
          <a:xfrm>
            <a:off x="10251891" y="1474319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808136-B3BD-4764-01D8-D3906D887964}"/>
              </a:ext>
            </a:extLst>
          </p:cNvPr>
          <p:cNvSpPr/>
          <p:nvPr/>
        </p:nvSpPr>
        <p:spPr bwMode="auto">
          <a:xfrm>
            <a:off x="8353450" y="151802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CACE41-9F32-0CD2-F940-D40F5C93B5B1}"/>
              </a:ext>
            </a:extLst>
          </p:cNvPr>
          <p:cNvSpPr/>
          <p:nvPr/>
        </p:nvSpPr>
        <p:spPr bwMode="auto">
          <a:xfrm>
            <a:off x="6594490" y="1530225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346AF2-2BD0-E3CD-1E92-179032D8C97C}"/>
              </a:ext>
            </a:extLst>
          </p:cNvPr>
          <p:cNvSpPr/>
          <p:nvPr/>
        </p:nvSpPr>
        <p:spPr bwMode="auto">
          <a:xfrm>
            <a:off x="4777350" y="1537274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703744-E51F-BE0C-6EBA-F90F3BB176CA}"/>
              </a:ext>
            </a:extLst>
          </p:cNvPr>
          <p:cNvSpPr/>
          <p:nvPr/>
        </p:nvSpPr>
        <p:spPr bwMode="auto">
          <a:xfrm>
            <a:off x="2910561" y="1560538"/>
            <a:ext cx="1422363" cy="139019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4CF20A-DD3D-7897-6C6C-A4A5BFD41AA8}"/>
              </a:ext>
            </a:extLst>
          </p:cNvPr>
          <p:cNvSpPr/>
          <p:nvPr/>
        </p:nvSpPr>
        <p:spPr bwMode="auto">
          <a:xfrm flipV="1">
            <a:off x="1897328" y="1311222"/>
            <a:ext cx="9878113" cy="639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0B68D6-1F95-6E0A-84B5-DBC2C60C28A9}"/>
              </a:ext>
            </a:extLst>
          </p:cNvPr>
          <p:cNvSpPr txBox="1">
            <a:spLocks/>
          </p:cNvSpPr>
          <p:nvPr/>
        </p:nvSpPr>
        <p:spPr>
          <a:xfrm>
            <a:off x="3548323" y="4886148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EA2439-8F58-A348-89B8-C36D7E19F627}"/>
              </a:ext>
            </a:extLst>
          </p:cNvPr>
          <p:cNvGrpSpPr/>
          <p:nvPr/>
        </p:nvGrpSpPr>
        <p:grpSpPr>
          <a:xfrm>
            <a:off x="8709" y="2303051"/>
            <a:ext cx="1821986" cy="3265326"/>
            <a:chOff x="4008337" y="2418574"/>
            <a:chExt cx="2136116" cy="3591210"/>
          </a:xfrm>
        </p:grpSpPr>
        <p:sp>
          <p:nvSpPr>
            <p:cNvPr id="13" name="Text Placeholder 8">
              <a:extLst>
                <a:ext uri="{FF2B5EF4-FFF2-40B4-BE49-F238E27FC236}">
                  <a16:creationId xmlns:a16="http://schemas.microsoft.com/office/drawing/2014/main" id="{5DB9B93B-D165-382C-23B6-ECFFFAD5DAAB}"/>
                </a:ext>
              </a:extLst>
            </p:cNvPr>
            <p:cNvSpPr txBox="1">
              <a:spLocks/>
            </p:cNvSpPr>
            <p:nvPr/>
          </p:nvSpPr>
          <p:spPr>
            <a:xfrm>
              <a:off x="4008337" y="5244626"/>
              <a:ext cx="2136116" cy="765158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1300" b="1" kern="0" noProof="0">
                  <a:solidFill>
                    <a:schemeClr val="tx1"/>
                  </a:solidFill>
                </a:rPr>
                <a:t>Planning Committee Kickoff Meeting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5DEF04-F8CD-E09F-60A8-038A0A9EEC79}"/>
                </a:ext>
              </a:extLst>
            </p:cNvPr>
            <p:cNvGrpSpPr/>
            <p:nvPr/>
          </p:nvGrpSpPr>
          <p:grpSpPr>
            <a:xfrm>
              <a:off x="4548856" y="2418574"/>
              <a:ext cx="1210756" cy="2840676"/>
              <a:chOff x="4548856" y="2418574"/>
              <a:chExt cx="1210756" cy="284067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009FFD2-7FB8-901C-DB40-CE77E96782DA}"/>
                  </a:ext>
                </a:extLst>
              </p:cNvPr>
              <p:cNvSpPr/>
              <p:nvPr/>
            </p:nvSpPr>
            <p:spPr bwMode="auto">
              <a:xfrm>
                <a:off x="4548856" y="4067601"/>
                <a:ext cx="1210756" cy="119164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D8E58F73-ABD0-6CD7-5B8A-6C75ED666BEF}"/>
                  </a:ext>
                </a:extLst>
              </p:cNvPr>
              <p:cNvSpPr/>
              <p:nvPr/>
            </p:nvSpPr>
            <p:spPr>
              <a:xfrm>
                <a:off x="4756988" y="4303123"/>
                <a:ext cx="767720" cy="720604"/>
              </a:xfrm>
              <a:custGeom>
                <a:avLst/>
                <a:gdLst>
                  <a:gd name="connsiteX0" fmla="*/ 414042 w 1326811"/>
                  <a:gd name="connsiteY0" fmla="*/ 1164323 h 1164322"/>
                  <a:gd name="connsiteX1" fmla="*/ 414042 w 1326811"/>
                  <a:gd name="connsiteY1" fmla="*/ 1089518 h 1164322"/>
                  <a:gd name="connsiteX2" fmla="*/ 446913 w 1326811"/>
                  <a:gd name="connsiteY2" fmla="*/ 1055610 h 1164322"/>
                  <a:gd name="connsiteX3" fmla="*/ 655575 w 1326811"/>
                  <a:gd name="connsiteY3" fmla="*/ 1055610 h 1164322"/>
                  <a:gd name="connsiteX4" fmla="*/ 688329 w 1326811"/>
                  <a:gd name="connsiteY4" fmla="*/ 1089518 h 1164322"/>
                  <a:gd name="connsiteX5" fmla="*/ 688329 w 1326811"/>
                  <a:gd name="connsiteY5" fmla="*/ 1164323 h 1164322"/>
                  <a:gd name="connsiteX6" fmla="*/ 733342 w 1326811"/>
                  <a:gd name="connsiteY6" fmla="*/ 1164323 h 1164322"/>
                  <a:gd name="connsiteX7" fmla="*/ 733342 w 1326811"/>
                  <a:gd name="connsiteY7" fmla="*/ 1089518 h 1164322"/>
                  <a:gd name="connsiteX8" fmla="*/ 766095 w 1326811"/>
                  <a:gd name="connsiteY8" fmla="*/ 1055610 h 1164322"/>
                  <a:gd name="connsiteX9" fmla="*/ 974818 w 1326811"/>
                  <a:gd name="connsiteY9" fmla="*/ 1055610 h 1164322"/>
                  <a:gd name="connsiteX10" fmla="*/ 1007572 w 1326811"/>
                  <a:gd name="connsiteY10" fmla="*/ 1089518 h 1164322"/>
                  <a:gd name="connsiteX11" fmla="*/ 1007572 w 1326811"/>
                  <a:gd name="connsiteY11" fmla="*/ 1164323 h 1164322"/>
                  <a:gd name="connsiteX12" fmla="*/ 1052521 w 1326811"/>
                  <a:gd name="connsiteY12" fmla="*/ 1164323 h 1164322"/>
                  <a:gd name="connsiteX13" fmla="*/ 1052521 w 1326811"/>
                  <a:gd name="connsiteY13" fmla="*/ 1089518 h 1164322"/>
                  <a:gd name="connsiteX14" fmla="*/ 1085275 w 1326811"/>
                  <a:gd name="connsiteY14" fmla="*/ 1055610 h 1164322"/>
                  <a:gd name="connsiteX15" fmla="*/ 1294058 w 1326811"/>
                  <a:gd name="connsiteY15" fmla="*/ 1055610 h 1164322"/>
                  <a:gd name="connsiteX16" fmla="*/ 1326811 w 1326811"/>
                  <a:gd name="connsiteY16" fmla="*/ 1089518 h 1164322"/>
                  <a:gd name="connsiteX17" fmla="*/ 1326811 w 1326811"/>
                  <a:gd name="connsiteY17" fmla="*/ 1164323 h 1164322"/>
                  <a:gd name="connsiteX18" fmla="*/ 72968 w 1326811"/>
                  <a:gd name="connsiteY18" fmla="*/ 1051258 h 1164322"/>
                  <a:gd name="connsiteX19" fmla="*/ 72968 w 1326811"/>
                  <a:gd name="connsiteY19" fmla="*/ 728548 h 1164322"/>
                  <a:gd name="connsiteX20" fmla="*/ 34529 w 1326811"/>
                  <a:gd name="connsiteY20" fmla="*/ 728548 h 1164322"/>
                  <a:gd name="connsiteX21" fmla="*/ 0 w 1326811"/>
                  <a:gd name="connsiteY21" fmla="*/ 692740 h 1164322"/>
                  <a:gd name="connsiteX22" fmla="*/ 0 w 1326811"/>
                  <a:gd name="connsiteY22" fmla="*/ 369670 h 1164322"/>
                  <a:gd name="connsiteX23" fmla="*/ 34529 w 1326811"/>
                  <a:gd name="connsiteY23" fmla="*/ 333923 h 1164322"/>
                  <a:gd name="connsiteX24" fmla="*/ 119934 w 1326811"/>
                  <a:gd name="connsiteY24" fmla="*/ 333923 h 1164322"/>
                  <a:gd name="connsiteX25" fmla="*/ 191482 w 1326811"/>
                  <a:gd name="connsiteY25" fmla="*/ 407993 h 1164322"/>
                  <a:gd name="connsiteX26" fmla="*/ 262968 w 1326811"/>
                  <a:gd name="connsiteY26" fmla="*/ 333923 h 1164322"/>
                  <a:gd name="connsiteX27" fmla="*/ 369222 w 1326811"/>
                  <a:gd name="connsiteY27" fmla="*/ 333923 h 1164322"/>
                  <a:gd name="connsiteX28" fmla="*/ 369222 w 1326811"/>
                  <a:gd name="connsiteY28" fmla="*/ 86087 h 1164322"/>
                  <a:gd name="connsiteX29" fmla="*/ 408016 w 1326811"/>
                  <a:gd name="connsiteY29" fmla="*/ 45864 h 1164322"/>
                  <a:gd name="connsiteX30" fmla="*/ 661210 w 1326811"/>
                  <a:gd name="connsiteY30" fmla="*/ 45864 h 1164322"/>
                  <a:gd name="connsiteX31" fmla="*/ 660855 w 1326811"/>
                  <a:gd name="connsiteY31" fmla="*/ 40223 h 1164322"/>
                  <a:gd name="connsiteX32" fmla="*/ 699649 w 1326811"/>
                  <a:gd name="connsiteY32" fmla="*/ 0 h 1164322"/>
                  <a:gd name="connsiteX33" fmla="*/ 826632 w 1326811"/>
                  <a:gd name="connsiteY33" fmla="*/ 0 h 1164322"/>
                  <a:gd name="connsiteX34" fmla="*/ 865426 w 1326811"/>
                  <a:gd name="connsiteY34" fmla="*/ 40223 h 1164322"/>
                  <a:gd name="connsiteX35" fmla="*/ 865070 w 1326811"/>
                  <a:gd name="connsiteY35" fmla="*/ 45864 h 1164322"/>
                  <a:gd name="connsiteX36" fmla="*/ 1150604 w 1326811"/>
                  <a:gd name="connsiteY36" fmla="*/ 45864 h 1164322"/>
                  <a:gd name="connsiteX37" fmla="*/ 1189398 w 1326811"/>
                  <a:gd name="connsiteY37" fmla="*/ 86087 h 1164322"/>
                  <a:gd name="connsiteX38" fmla="*/ 1189398 w 1326811"/>
                  <a:gd name="connsiteY38" fmla="*/ 667731 h 1164322"/>
                  <a:gd name="connsiteX39" fmla="*/ 1150604 w 1326811"/>
                  <a:gd name="connsiteY39" fmla="*/ 707893 h 1164322"/>
                  <a:gd name="connsiteX40" fmla="*/ 1059513 w 1326811"/>
                  <a:gd name="connsiteY40" fmla="*/ 707893 h 1164322"/>
                  <a:gd name="connsiteX41" fmla="*/ 1020660 w 1326811"/>
                  <a:gd name="connsiteY41" fmla="*/ 667731 h 1164322"/>
                  <a:gd name="connsiteX42" fmla="*/ 1059513 w 1326811"/>
                  <a:gd name="connsiteY42" fmla="*/ 627508 h 1164322"/>
                  <a:gd name="connsiteX43" fmla="*/ 1111751 w 1326811"/>
                  <a:gd name="connsiteY43" fmla="*/ 627508 h 1164322"/>
                  <a:gd name="connsiteX44" fmla="*/ 1111751 w 1326811"/>
                  <a:gd name="connsiteY44" fmla="*/ 126247 h 1164322"/>
                  <a:gd name="connsiteX45" fmla="*/ 446859 w 1326811"/>
                  <a:gd name="connsiteY45" fmla="*/ 126247 h 1164322"/>
                  <a:gd name="connsiteX46" fmla="*/ 446859 w 1326811"/>
                  <a:gd name="connsiteY46" fmla="*/ 333916 h 1164322"/>
                  <a:gd name="connsiteX47" fmla="*/ 523083 w 1326811"/>
                  <a:gd name="connsiteY47" fmla="*/ 333916 h 1164322"/>
                  <a:gd name="connsiteX48" fmla="*/ 557612 w 1326811"/>
                  <a:gd name="connsiteY48" fmla="*/ 369662 h 1164322"/>
                  <a:gd name="connsiteX49" fmla="*/ 557612 w 1326811"/>
                  <a:gd name="connsiteY49" fmla="*/ 412767 h 1164322"/>
                  <a:gd name="connsiteX50" fmla="*/ 523083 w 1326811"/>
                  <a:gd name="connsiteY50" fmla="*/ 448452 h 1164322"/>
                  <a:gd name="connsiteX51" fmla="*/ 446859 w 1326811"/>
                  <a:gd name="connsiteY51" fmla="*/ 448452 h 1164322"/>
                  <a:gd name="connsiteX52" fmla="*/ 446859 w 1326811"/>
                  <a:gd name="connsiteY52" fmla="*/ 627489 h 1164322"/>
                  <a:gd name="connsiteX53" fmla="*/ 805308 w 1326811"/>
                  <a:gd name="connsiteY53" fmla="*/ 627489 h 1164322"/>
                  <a:gd name="connsiteX54" fmla="*/ 844102 w 1326811"/>
                  <a:gd name="connsiteY54" fmla="*/ 667712 h 1164322"/>
                  <a:gd name="connsiteX55" fmla="*/ 805308 w 1326811"/>
                  <a:gd name="connsiteY55" fmla="*/ 707874 h 1164322"/>
                  <a:gd name="connsiteX56" fmla="*/ 408013 w 1326811"/>
                  <a:gd name="connsiteY56" fmla="*/ 707874 h 1164322"/>
                  <a:gd name="connsiteX57" fmla="*/ 369219 w 1326811"/>
                  <a:gd name="connsiteY57" fmla="*/ 667712 h 1164322"/>
                  <a:gd name="connsiteX58" fmla="*/ 369219 w 1326811"/>
                  <a:gd name="connsiteY58" fmla="*/ 448444 h 1164322"/>
                  <a:gd name="connsiteX59" fmla="*/ 309993 w 1326811"/>
                  <a:gd name="connsiteY59" fmla="*/ 448444 h 1164322"/>
                  <a:gd name="connsiteX60" fmla="*/ 309993 w 1326811"/>
                  <a:gd name="connsiteY60" fmla="*/ 1051231 h 1164322"/>
                  <a:gd name="connsiteX61" fmla="*/ 282156 w 1326811"/>
                  <a:gd name="connsiteY61" fmla="*/ 1080110 h 1164322"/>
                  <a:gd name="connsiteX62" fmla="*/ 218665 w 1326811"/>
                  <a:gd name="connsiteY62" fmla="*/ 1080110 h 1164322"/>
                  <a:gd name="connsiteX63" fmla="*/ 191479 w 1326811"/>
                  <a:gd name="connsiteY63" fmla="*/ 1057485 h 1164322"/>
                  <a:gd name="connsiteX64" fmla="*/ 164293 w 1326811"/>
                  <a:gd name="connsiteY64" fmla="*/ 1080110 h 1164322"/>
                  <a:gd name="connsiteX65" fmla="*/ 100860 w 1326811"/>
                  <a:gd name="connsiteY65" fmla="*/ 1080110 h 1164322"/>
                  <a:gd name="connsiteX66" fmla="*/ 72965 w 1326811"/>
                  <a:gd name="connsiteY66" fmla="*/ 1051231 h 1164322"/>
                  <a:gd name="connsiteX67" fmla="*/ 460908 w 1326811"/>
                  <a:gd name="connsiteY67" fmla="*/ 935984 h 1164322"/>
                  <a:gd name="connsiteX68" fmla="*/ 547913 w 1326811"/>
                  <a:gd name="connsiteY68" fmla="*/ 845911 h 1164322"/>
                  <a:gd name="connsiteX69" fmla="*/ 634918 w 1326811"/>
                  <a:gd name="connsiteY69" fmla="*/ 935984 h 1164322"/>
                  <a:gd name="connsiteX70" fmla="*/ 547913 w 1326811"/>
                  <a:gd name="connsiteY70" fmla="*/ 1026056 h 1164322"/>
                  <a:gd name="connsiteX71" fmla="*/ 460908 w 1326811"/>
                  <a:gd name="connsiteY71" fmla="*/ 935984 h 1164322"/>
                  <a:gd name="connsiteX72" fmla="*/ 780087 w 1326811"/>
                  <a:gd name="connsiteY72" fmla="*/ 935984 h 1164322"/>
                  <a:gd name="connsiteX73" fmla="*/ 867092 w 1326811"/>
                  <a:gd name="connsiteY73" fmla="*/ 845911 h 1164322"/>
                  <a:gd name="connsiteX74" fmla="*/ 954157 w 1326811"/>
                  <a:gd name="connsiteY74" fmla="*/ 935984 h 1164322"/>
                  <a:gd name="connsiteX75" fmla="*/ 867092 w 1326811"/>
                  <a:gd name="connsiteY75" fmla="*/ 1026056 h 1164322"/>
                  <a:gd name="connsiteX76" fmla="*/ 780087 w 1326811"/>
                  <a:gd name="connsiteY76" fmla="*/ 935984 h 1164322"/>
                  <a:gd name="connsiteX77" fmla="*/ 1099266 w 1326811"/>
                  <a:gd name="connsiteY77" fmla="*/ 935984 h 1164322"/>
                  <a:gd name="connsiteX78" fmla="*/ 1186331 w 1326811"/>
                  <a:gd name="connsiteY78" fmla="*/ 845911 h 1164322"/>
                  <a:gd name="connsiteX79" fmla="*/ 1273336 w 1326811"/>
                  <a:gd name="connsiteY79" fmla="*/ 935984 h 1164322"/>
                  <a:gd name="connsiteX80" fmla="*/ 1186331 w 1326811"/>
                  <a:gd name="connsiteY80" fmla="*/ 1026056 h 1164322"/>
                  <a:gd name="connsiteX81" fmla="*/ 1099266 w 1326811"/>
                  <a:gd name="connsiteY81" fmla="*/ 935984 h 1164322"/>
                  <a:gd name="connsiteX82" fmla="*/ 890544 w 1326811"/>
                  <a:gd name="connsiteY82" fmla="*/ 667726 h 1164322"/>
                  <a:gd name="connsiteX83" fmla="*/ 929338 w 1326811"/>
                  <a:gd name="connsiteY83" fmla="*/ 627503 h 1164322"/>
                  <a:gd name="connsiteX84" fmla="*/ 935378 w 1326811"/>
                  <a:gd name="connsiteY84" fmla="*/ 627503 h 1164322"/>
                  <a:gd name="connsiteX85" fmla="*/ 974231 w 1326811"/>
                  <a:gd name="connsiteY85" fmla="*/ 667726 h 1164322"/>
                  <a:gd name="connsiteX86" fmla="*/ 935378 w 1326811"/>
                  <a:gd name="connsiteY86" fmla="*/ 707888 h 1164322"/>
                  <a:gd name="connsiteX87" fmla="*/ 929338 w 1326811"/>
                  <a:gd name="connsiteY87" fmla="*/ 707888 h 1164322"/>
                  <a:gd name="connsiteX88" fmla="*/ 890544 w 1326811"/>
                  <a:gd name="connsiteY88" fmla="*/ 667726 h 1164322"/>
                  <a:gd name="connsiteX89" fmla="*/ 102519 w 1326811"/>
                  <a:gd name="connsiteY89" fmla="*/ 202035 h 1164322"/>
                  <a:gd name="connsiteX90" fmla="*/ 194203 w 1326811"/>
                  <a:gd name="connsiteY90" fmla="*/ 107057 h 1164322"/>
                  <a:gd name="connsiteX91" fmla="*/ 285947 w 1326811"/>
                  <a:gd name="connsiteY91" fmla="*/ 202035 h 1164322"/>
                  <a:gd name="connsiteX92" fmla="*/ 194203 w 1326811"/>
                  <a:gd name="connsiteY92" fmla="*/ 297013 h 1164322"/>
                  <a:gd name="connsiteX93" fmla="*/ 102519 w 1326811"/>
                  <a:gd name="connsiteY93" fmla="*/ 202035 h 116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326811" h="1164322">
                    <a:moveTo>
                      <a:pt x="414042" y="1164323"/>
                    </a:moveTo>
                    <a:lnTo>
                      <a:pt x="414042" y="1089518"/>
                    </a:lnTo>
                    <a:cubicBezTo>
                      <a:pt x="414042" y="1070817"/>
                      <a:pt x="428731" y="1055610"/>
                      <a:pt x="446913" y="1055610"/>
                    </a:cubicBezTo>
                    <a:lnTo>
                      <a:pt x="655575" y="1055610"/>
                    </a:lnTo>
                    <a:cubicBezTo>
                      <a:pt x="673639" y="1055610"/>
                      <a:pt x="688329" y="1070817"/>
                      <a:pt x="688329" y="1089518"/>
                    </a:cubicBezTo>
                    <a:lnTo>
                      <a:pt x="688329" y="1164323"/>
                    </a:lnTo>
                    <a:close/>
                    <a:moveTo>
                      <a:pt x="733342" y="1164323"/>
                    </a:moveTo>
                    <a:lnTo>
                      <a:pt x="733342" y="1089518"/>
                    </a:lnTo>
                    <a:cubicBezTo>
                      <a:pt x="733342" y="1070817"/>
                      <a:pt x="747971" y="1055610"/>
                      <a:pt x="766095" y="1055610"/>
                    </a:cubicBezTo>
                    <a:lnTo>
                      <a:pt x="974818" y="1055610"/>
                    </a:lnTo>
                    <a:cubicBezTo>
                      <a:pt x="992882" y="1055610"/>
                      <a:pt x="1007572" y="1070817"/>
                      <a:pt x="1007572" y="1089518"/>
                    </a:cubicBezTo>
                    <a:lnTo>
                      <a:pt x="1007572" y="1164323"/>
                    </a:lnTo>
                    <a:close/>
                    <a:moveTo>
                      <a:pt x="1052521" y="1164323"/>
                    </a:moveTo>
                    <a:lnTo>
                      <a:pt x="1052521" y="1089518"/>
                    </a:lnTo>
                    <a:cubicBezTo>
                      <a:pt x="1052521" y="1070817"/>
                      <a:pt x="1067210" y="1055610"/>
                      <a:pt x="1085275" y="1055610"/>
                    </a:cubicBezTo>
                    <a:lnTo>
                      <a:pt x="1294058" y="1055610"/>
                    </a:lnTo>
                    <a:cubicBezTo>
                      <a:pt x="1312122" y="1055610"/>
                      <a:pt x="1326811" y="1070817"/>
                      <a:pt x="1326811" y="1089518"/>
                    </a:cubicBezTo>
                    <a:lnTo>
                      <a:pt x="1326811" y="1164323"/>
                    </a:lnTo>
                    <a:close/>
                    <a:moveTo>
                      <a:pt x="72968" y="1051258"/>
                    </a:moveTo>
                    <a:lnTo>
                      <a:pt x="72968" y="728548"/>
                    </a:lnTo>
                    <a:lnTo>
                      <a:pt x="34529" y="728548"/>
                    </a:lnTo>
                    <a:cubicBezTo>
                      <a:pt x="15517" y="728548"/>
                      <a:pt x="0" y="712545"/>
                      <a:pt x="0" y="692740"/>
                    </a:cubicBezTo>
                    <a:lnTo>
                      <a:pt x="0" y="369670"/>
                    </a:lnTo>
                    <a:cubicBezTo>
                      <a:pt x="0" y="349926"/>
                      <a:pt x="15517" y="333923"/>
                      <a:pt x="34529" y="333923"/>
                    </a:cubicBezTo>
                    <a:lnTo>
                      <a:pt x="119934" y="333923"/>
                    </a:lnTo>
                    <a:lnTo>
                      <a:pt x="191482" y="407993"/>
                    </a:lnTo>
                    <a:lnTo>
                      <a:pt x="262968" y="333923"/>
                    </a:lnTo>
                    <a:lnTo>
                      <a:pt x="369222" y="333923"/>
                    </a:lnTo>
                    <a:lnTo>
                      <a:pt x="369222" y="86087"/>
                    </a:lnTo>
                    <a:cubicBezTo>
                      <a:pt x="369222" y="63952"/>
                      <a:pt x="386575" y="45864"/>
                      <a:pt x="408016" y="45864"/>
                    </a:cubicBezTo>
                    <a:lnTo>
                      <a:pt x="661210" y="45864"/>
                    </a:lnTo>
                    <a:cubicBezTo>
                      <a:pt x="660973" y="44025"/>
                      <a:pt x="660855" y="42124"/>
                      <a:pt x="660855" y="40223"/>
                    </a:cubicBezTo>
                    <a:cubicBezTo>
                      <a:pt x="660855" y="18026"/>
                      <a:pt x="678208" y="0"/>
                      <a:pt x="699649" y="0"/>
                    </a:cubicBezTo>
                    <a:lnTo>
                      <a:pt x="826632" y="0"/>
                    </a:lnTo>
                    <a:cubicBezTo>
                      <a:pt x="848014" y="0"/>
                      <a:pt x="865426" y="18026"/>
                      <a:pt x="865426" y="40223"/>
                    </a:cubicBezTo>
                    <a:cubicBezTo>
                      <a:pt x="865426" y="42124"/>
                      <a:pt x="865308" y="44025"/>
                      <a:pt x="865070" y="45864"/>
                    </a:cubicBezTo>
                    <a:lnTo>
                      <a:pt x="1150604" y="45864"/>
                    </a:lnTo>
                    <a:cubicBezTo>
                      <a:pt x="1171986" y="45864"/>
                      <a:pt x="1189398" y="63952"/>
                      <a:pt x="1189398" y="86087"/>
                    </a:cubicBezTo>
                    <a:lnTo>
                      <a:pt x="1189398" y="667731"/>
                    </a:lnTo>
                    <a:cubicBezTo>
                      <a:pt x="1189398" y="689928"/>
                      <a:pt x="1171986" y="707893"/>
                      <a:pt x="1150604" y="707893"/>
                    </a:cubicBezTo>
                    <a:lnTo>
                      <a:pt x="1059513" y="707893"/>
                    </a:lnTo>
                    <a:cubicBezTo>
                      <a:pt x="1038072" y="707893"/>
                      <a:pt x="1020660" y="689928"/>
                      <a:pt x="1020660" y="667731"/>
                    </a:cubicBezTo>
                    <a:cubicBezTo>
                      <a:pt x="1020660" y="645595"/>
                      <a:pt x="1038072" y="627508"/>
                      <a:pt x="1059513" y="627508"/>
                    </a:cubicBezTo>
                    <a:lnTo>
                      <a:pt x="1111751" y="627508"/>
                    </a:lnTo>
                    <a:lnTo>
                      <a:pt x="1111751" y="126247"/>
                    </a:lnTo>
                    <a:lnTo>
                      <a:pt x="446859" y="126247"/>
                    </a:lnTo>
                    <a:lnTo>
                      <a:pt x="446859" y="333916"/>
                    </a:lnTo>
                    <a:lnTo>
                      <a:pt x="523083" y="333916"/>
                    </a:lnTo>
                    <a:cubicBezTo>
                      <a:pt x="542154" y="333916"/>
                      <a:pt x="557612" y="349918"/>
                      <a:pt x="557612" y="369662"/>
                    </a:cubicBezTo>
                    <a:lnTo>
                      <a:pt x="557612" y="412767"/>
                    </a:lnTo>
                    <a:cubicBezTo>
                      <a:pt x="557612" y="432449"/>
                      <a:pt x="542154" y="448452"/>
                      <a:pt x="523083" y="448452"/>
                    </a:cubicBezTo>
                    <a:lnTo>
                      <a:pt x="446859" y="448452"/>
                    </a:lnTo>
                    <a:lnTo>
                      <a:pt x="446859" y="627489"/>
                    </a:lnTo>
                    <a:lnTo>
                      <a:pt x="805308" y="627489"/>
                    </a:lnTo>
                    <a:cubicBezTo>
                      <a:pt x="826690" y="627489"/>
                      <a:pt x="844102" y="645576"/>
                      <a:pt x="844102" y="667712"/>
                    </a:cubicBezTo>
                    <a:cubicBezTo>
                      <a:pt x="844102" y="689909"/>
                      <a:pt x="826690" y="707874"/>
                      <a:pt x="805308" y="707874"/>
                    </a:cubicBezTo>
                    <a:lnTo>
                      <a:pt x="408013" y="707874"/>
                    </a:lnTo>
                    <a:cubicBezTo>
                      <a:pt x="386572" y="707874"/>
                      <a:pt x="369219" y="689909"/>
                      <a:pt x="369219" y="667712"/>
                    </a:cubicBezTo>
                    <a:lnTo>
                      <a:pt x="369219" y="448444"/>
                    </a:lnTo>
                    <a:lnTo>
                      <a:pt x="309993" y="448444"/>
                    </a:lnTo>
                    <a:lnTo>
                      <a:pt x="309993" y="1051231"/>
                    </a:lnTo>
                    <a:cubicBezTo>
                      <a:pt x="309993" y="1067173"/>
                      <a:pt x="297496" y="1080110"/>
                      <a:pt x="282156" y="1080110"/>
                    </a:cubicBezTo>
                    <a:lnTo>
                      <a:pt x="218665" y="1080110"/>
                    </a:lnTo>
                    <a:cubicBezTo>
                      <a:pt x="205339" y="1080110"/>
                      <a:pt x="194203" y="1070422"/>
                      <a:pt x="191479" y="1057485"/>
                    </a:cubicBezTo>
                    <a:cubicBezTo>
                      <a:pt x="188754" y="1070422"/>
                      <a:pt x="177561" y="1080110"/>
                      <a:pt x="164293" y="1080110"/>
                    </a:cubicBezTo>
                    <a:lnTo>
                      <a:pt x="100860" y="1080110"/>
                    </a:lnTo>
                    <a:cubicBezTo>
                      <a:pt x="85462" y="1080110"/>
                      <a:pt x="72965" y="1067173"/>
                      <a:pt x="72965" y="1051231"/>
                    </a:cubicBezTo>
                    <a:close/>
                    <a:moveTo>
                      <a:pt x="460908" y="935984"/>
                    </a:moveTo>
                    <a:cubicBezTo>
                      <a:pt x="460908" y="886318"/>
                      <a:pt x="499879" y="845911"/>
                      <a:pt x="547913" y="845911"/>
                    </a:cubicBezTo>
                    <a:cubicBezTo>
                      <a:pt x="595888" y="845911"/>
                      <a:pt x="634918" y="886318"/>
                      <a:pt x="634918" y="935984"/>
                    </a:cubicBezTo>
                    <a:cubicBezTo>
                      <a:pt x="634918" y="985711"/>
                      <a:pt x="595888" y="1026056"/>
                      <a:pt x="547913" y="1026056"/>
                    </a:cubicBezTo>
                    <a:cubicBezTo>
                      <a:pt x="499879" y="1026056"/>
                      <a:pt x="460908" y="985711"/>
                      <a:pt x="460908" y="935984"/>
                    </a:cubicBezTo>
                    <a:close/>
                    <a:moveTo>
                      <a:pt x="780087" y="935984"/>
                    </a:moveTo>
                    <a:cubicBezTo>
                      <a:pt x="780087" y="886318"/>
                      <a:pt x="819118" y="845911"/>
                      <a:pt x="867092" y="845911"/>
                    </a:cubicBezTo>
                    <a:cubicBezTo>
                      <a:pt x="915126" y="845911"/>
                      <a:pt x="954157" y="886318"/>
                      <a:pt x="954157" y="935984"/>
                    </a:cubicBezTo>
                    <a:cubicBezTo>
                      <a:pt x="954157" y="985711"/>
                      <a:pt x="915126" y="1026056"/>
                      <a:pt x="867092" y="1026056"/>
                    </a:cubicBezTo>
                    <a:cubicBezTo>
                      <a:pt x="819118" y="1026056"/>
                      <a:pt x="780087" y="985711"/>
                      <a:pt x="780087" y="935984"/>
                    </a:cubicBezTo>
                    <a:close/>
                    <a:moveTo>
                      <a:pt x="1099266" y="935984"/>
                    </a:moveTo>
                    <a:cubicBezTo>
                      <a:pt x="1099266" y="886318"/>
                      <a:pt x="1138297" y="845911"/>
                      <a:pt x="1186331" y="845911"/>
                    </a:cubicBezTo>
                    <a:cubicBezTo>
                      <a:pt x="1234305" y="845911"/>
                      <a:pt x="1273336" y="886318"/>
                      <a:pt x="1273336" y="935984"/>
                    </a:cubicBezTo>
                    <a:cubicBezTo>
                      <a:pt x="1273336" y="985711"/>
                      <a:pt x="1234305" y="1026056"/>
                      <a:pt x="1186331" y="1026056"/>
                    </a:cubicBezTo>
                    <a:cubicBezTo>
                      <a:pt x="1138297" y="1026056"/>
                      <a:pt x="1099266" y="985711"/>
                      <a:pt x="1099266" y="935984"/>
                    </a:cubicBezTo>
                    <a:close/>
                    <a:moveTo>
                      <a:pt x="890544" y="667726"/>
                    </a:moveTo>
                    <a:cubicBezTo>
                      <a:pt x="890544" y="645590"/>
                      <a:pt x="907956" y="627503"/>
                      <a:pt x="929338" y="627503"/>
                    </a:cubicBezTo>
                    <a:lnTo>
                      <a:pt x="935378" y="627503"/>
                    </a:lnTo>
                    <a:cubicBezTo>
                      <a:pt x="956819" y="627503"/>
                      <a:pt x="974231" y="645590"/>
                      <a:pt x="974231" y="667726"/>
                    </a:cubicBezTo>
                    <a:cubicBezTo>
                      <a:pt x="974231" y="689923"/>
                      <a:pt x="956819" y="707888"/>
                      <a:pt x="935378" y="707888"/>
                    </a:cubicBezTo>
                    <a:lnTo>
                      <a:pt x="929338" y="707888"/>
                    </a:lnTo>
                    <a:cubicBezTo>
                      <a:pt x="907956" y="707888"/>
                      <a:pt x="890544" y="689923"/>
                      <a:pt x="890544" y="667726"/>
                    </a:cubicBezTo>
                    <a:close/>
                    <a:moveTo>
                      <a:pt x="102519" y="202035"/>
                    </a:moveTo>
                    <a:cubicBezTo>
                      <a:pt x="102519" y="149672"/>
                      <a:pt x="143622" y="107057"/>
                      <a:pt x="194203" y="107057"/>
                    </a:cubicBezTo>
                    <a:cubicBezTo>
                      <a:pt x="244842" y="107057"/>
                      <a:pt x="285947" y="149670"/>
                      <a:pt x="285947" y="202035"/>
                    </a:cubicBezTo>
                    <a:cubicBezTo>
                      <a:pt x="285947" y="254399"/>
                      <a:pt x="244844" y="297013"/>
                      <a:pt x="194203" y="297013"/>
                    </a:cubicBezTo>
                    <a:cubicBezTo>
                      <a:pt x="143624" y="297013"/>
                      <a:pt x="102519" y="254399"/>
                      <a:pt x="102519" y="2020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1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322800-B71A-2F15-30C3-5AC6889301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136212" y="2418574"/>
                <a:ext cx="18022" cy="15724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headEnd type="oval" w="lg" len="lg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7B001B-2FDF-E070-F88E-5F5527225217}"/>
              </a:ext>
            </a:extLst>
          </p:cNvPr>
          <p:cNvGrpSpPr/>
          <p:nvPr/>
        </p:nvGrpSpPr>
        <p:grpSpPr>
          <a:xfrm>
            <a:off x="2822319" y="1710597"/>
            <a:ext cx="1640078" cy="1935233"/>
            <a:chOff x="3588265" y="1747457"/>
            <a:chExt cx="1921552" cy="2247341"/>
          </a:xfrm>
          <a:solidFill>
            <a:schemeClr val="bg1"/>
          </a:solidFill>
        </p:grpSpPr>
        <p:sp>
          <p:nvSpPr>
            <p:cNvPr id="19" name="Text Placeholder 8">
              <a:extLst>
                <a:ext uri="{FF2B5EF4-FFF2-40B4-BE49-F238E27FC236}">
                  <a16:creationId xmlns:a16="http://schemas.microsoft.com/office/drawing/2014/main" id="{CC07209F-471F-9929-2495-B9FFA175F13B}"/>
                </a:ext>
              </a:extLst>
            </p:cNvPr>
            <p:cNvSpPr txBox="1">
              <a:spLocks/>
            </p:cNvSpPr>
            <p:nvPr/>
          </p:nvSpPr>
          <p:spPr>
            <a:xfrm>
              <a:off x="3588265" y="3229641"/>
              <a:ext cx="1921552" cy="765157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Interviews</a:t>
              </a:r>
            </a:p>
          </p:txBody>
        </p:sp>
        <p:pic>
          <p:nvPicPr>
            <p:cNvPr id="20" name="Graphic 19" descr="Questions with solid fill">
              <a:extLst>
                <a:ext uri="{FF2B5EF4-FFF2-40B4-BE49-F238E27FC236}">
                  <a16:creationId xmlns:a16="http://schemas.microsoft.com/office/drawing/2014/main" id="{4E18929B-D34C-8DA8-754E-89F26DF13FA8}"/>
                </a:ext>
              </a:extLst>
            </p:cNvPr>
            <p:cNvPicPr>
              <a:picLocks noChangeAspect="1"/>
            </p:cNvPicPr>
            <p:nvPr/>
          </p:nvPicPr>
          <p:blipFill>
            <a:blip r:embed="Ra0f7de6bd5b240e6">
              <a:extLst>
                <a:ext uri="{96DAC541-7B7A-43D3-8B79-37D633B846F1}">
                  <asvg:svgBlip xmlns:asvg="http://schemas.microsoft.com/office/drawing/2016/SVG/main" r:embed="R9a715d27104b4504"/>
                </a:ext>
              </a:extLst>
            </a:blip>
            <a:stretch>
              <a:fillRect/>
            </a:stretch>
          </p:blipFill>
          <p:spPr>
            <a:xfrm>
              <a:off x="3918275" y="1747457"/>
              <a:ext cx="1211849" cy="12118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1266EA-6107-7867-3DCD-C76181DA2FCB}"/>
              </a:ext>
            </a:extLst>
          </p:cNvPr>
          <p:cNvGrpSpPr/>
          <p:nvPr/>
        </p:nvGrpSpPr>
        <p:grpSpPr>
          <a:xfrm>
            <a:off x="1001012" y="1567915"/>
            <a:ext cx="1659367" cy="2084546"/>
            <a:chOff x="1153873" y="1562926"/>
            <a:chExt cx="1921553" cy="239378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5498EB-E55F-9804-8178-8BC62FF1927C}"/>
                </a:ext>
              </a:extLst>
            </p:cNvPr>
            <p:cNvSpPr/>
            <p:nvPr/>
          </p:nvSpPr>
          <p:spPr bwMode="auto">
            <a:xfrm>
              <a:off x="1269714" y="1562926"/>
              <a:ext cx="1647102" cy="15964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noProof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Text Placeholder 8">
              <a:extLst>
                <a:ext uri="{FF2B5EF4-FFF2-40B4-BE49-F238E27FC236}">
                  <a16:creationId xmlns:a16="http://schemas.microsoft.com/office/drawing/2014/main" id="{65F8F13D-CABB-5B51-77CA-B52E513FF34C}"/>
                </a:ext>
              </a:extLst>
            </p:cNvPr>
            <p:cNvSpPr txBox="1">
              <a:spLocks/>
            </p:cNvSpPr>
            <p:nvPr/>
          </p:nvSpPr>
          <p:spPr>
            <a:xfrm>
              <a:off x="1153873" y="3191556"/>
              <a:ext cx="1921553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Survey</a:t>
              </a:r>
            </a:p>
          </p:txBody>
        </p:sp>
        <p:pic>
          <p:nvPicPr>
            <p:cNvPr id="24" name="Graphic 23" descr="Checklist with solid fill">
              <a:extLst>
                <a:ext uri="{FF2B5EF4-FFF2-40B4-BE49-F238E27FC236}">
                  <a16:creationId xmlns:a16="http://schemas.microsoft.com/office/drawing/2014/main" id="{5AD8DCB4-B96C-B735-F7C1-E2F5B2F13E95}"/>
                </a:ext>
              </a:extLst>
            </p:cNvPr>
            <p:cNvPicPr>
              <a:picLocks noChangeAspect="1"/>
            </p:cNvPicPr>
            <p:nvPr/>
          </p:nvPicPr>
          <p:blipFill>
            <a:blip r:embed="R6d9543f207084e1e">
              <a:extLst>
                <a:ext uri="{96DAC541-7B7A-43D3-8B79-37D633B846F1}">
                  <asvg:svgBlip xmlns:asvg="http://schemas.microsoft.com/office/drawing/2016/SVG/main" r:embed="Rfcb2235e69dd4c8b"/>
                </a:ext>
              </a:extLst>
            </a:blip>
            <a:stretch>
              <a:fillRect/>
            </a:stretch>
          </p:blipFill>
          <p:spPr>
            <a:xfrm>
              <a:off x="1561347" y="1844035"/>
              <a:ext cx="1106607" cy="11066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E590F9-CF81-33FC-49D5-D71AF0A4709F}"/>
              </a:ext>
            </a:extLst>
          </p:cNvPr>
          <p:cNvGrpSpPr/>
          <p:nvPr/>
        </p:nvGrpSpPr>
        <p:grpSpPr>
          <a:xfrm>
            <a:off x="4716968" y="1758357"/>
            <a:ext cx="1630785" cy="1874319"/>
            <a:chOff x="5722841" y="1798184"/>
            <a:chExt cx="1921552" cy="2195385"/>
          </a:xfrm>
        </p:grpSpPr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96F3BD8B-1964-8734-5983-AEB6D1022419}"/>
                </a:ext>
              </a:extLst>
            </p:cNvPr>
            <p:cNvSpPr txBox="1">
              <a:spLocks/>
            </p:cNvSpPr>
            <p:nvPr/>
          </p:nvSpPr>
          <p:spPr>
            <a:xfrm>
              <a:off x="5722841" y="3228412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Draft Strategic Plan</a:t>
              </a:r>
            </a:p>
          </p:txBody>
        </p:sp>
        <p:pic>
          <p:nvPicPr>
            <p:cNvPr id="27" name="Graphic 26" descr="Blueprint with solid fill">
              <a:extLst>
                <a:ext uri="{FF2B5EF4-FFF2-40B4-BE49-F238E27FC236}">
                  <a16:creationId xmlns:a16="http://schemas.microsoft.com/office/drawing/2014/main" id="{27586411-0D90-E424-AABF-7B38C4A49520}"/>
                </a:ext>
              </a:extLst>
            </p:cNvPr>
            <p:cNvPicPr>
              <a:picLocks noChangeAspect="1"/>
            </p:cNvPicPr>
            <p:nvPr/>
          </p:nvPicPr>
          <p:blipFill>
            <a:blip r:embed="Ra96dc341c7cf4095">
              <a:extLst>
                <a:ext uri="{96DAC541-7B7A-43D3-8B79-37D633B846F1}">
                  <asvg:svgBlip xmlns:asvg="http://schemas.microsoft.com/office/drawing/2016/SVG/main" r:embed="R3c405aa9d8ce4751"/>
                </a:ext>
              </a:extLst>
            </a:blip>
            <a:stretch>
              <a:fillRect/>
            </a:stretch>
          </p:blipFill>
          <p:spPr>
            <a:xfrm>
              <a:off x="6107553" y="1798184"/>
              <a:ext cx="1065344" cy="10653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7F82D09-5991-5F07-469D-4E2F428B4E0D}"/>
              </a:ext>
            </a:extLst>
          </p:cNvPr>
          <p:cNvGrpSpPr/>
          <p:nvPr/>
        </p:nvGrpSpPr>
        <p:grpSpPr>
          <a:xfrm>
            <a:off x="6486007" y="1702804"/>
            <a:ext cx="1647579" cy="1906958"/>
            <a:chOff x="7850278" y="1810984"/>
            <a:chExt cx="1921552" cy="2379420"/>
          </a:xfrm>
        </p:grpSpPr>
        <p:sp>
          <p:nvSpPr>
            <p:cNvPr id="29" name="Text Placeholder 8">
              <a:extLst>
                <a:ext uri="{FF2B5EF4-FFF2-40B4-BE49-F238E27FC236}">
                  <a16:creationId xmlns:a16="http://schemas.microsoft.com/office/drawing/2014/main" id="{656CB521-6FE3-F9F7-5A76-966C974F428F}"/>
                </a:ext>
              </a:extLst>
            </p:cNvPr>
            <p:cNvSpPr txBox="1">
              <a:spLocks/>
            </p:cNvSpPr>
            <p:nvPr/>
          </p:nvSpPr>
          <p:spPr>
            <a:xfrm>
              <a:off x="7850278" y="3425247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Validation Workshop</a:t>
              </a:r>
            </a:p>
          </p:txBody>
        </p:sp>
        <p:pic>
          <p:nvPicPr>
            <p:cNvPr id="30" name="Graphic 29" descr="Group brainstorm with solid fill">
              <a:extLst>
                <a:ext uri="{FF2B5EF4-FFF2-40B4-BE49-F238E27FC236}">
                  <a16:creationId xmlns:a16="http://schemas.microsoft.com/office/drawing/2014/main" id="{E83F525B-1A6F-2FD9-3D98-08B93CE99769}"/>
                </a:ext>
              </a:extLst>
            </p:cNvPr>
            <p:cNvPicPr>
              <a:picLocks noChangeAspect="1"/>
            </p:cNvPicPr>
            <p:nvPr/>
          </p:nvPicPr>
          <p:blipFill>
            <a:blip r:embed="Rf542e21d24364e3c">
              <a:extLst>
                <a:ext uri="{96DAC541-7B7A-43D3-8B79-37D633B846F1}">
                  <asvg:svgBlip xmlns:asvg="http://schemas.microsoft.com/office/drawing/2016/SVG/main" r:embed="Rd88aec8747144f15"/>
                </a:ext>
              </a:extLst>
            </a:blip>
            <a:stretch>
              <a:fillRect/>
            </a:stretch>
          </p:blipFill>
          <p:spPr>
            <a:xfrm>
              <a:off x="8224022" y="1810984"/>
              <a:ext cx="1164440" cy="11644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52F63D-FE2F-84F5-B2F1-5A14583B0117}"/>
              </a:ext>
            </a:extLst>
          </p:cNvPr>
          <p:cNvGrpSpPr/>
          <p:nvPr/>
        </p:nvGrpSpPr>
        <p:grpSpPr>
          <a:xfrm>
            <a:off x="8240841" y="1669521"/>
            <a:ext cx="1647579" cy="1965783"/>
            <a:chOff x="8180737" y="1777795"/>
            <a:chExt cx="1921552" cy="2266451"/>
          </a:xfrm>
        </p:grpSpPr>
        <p:sp>
          <p:nvSpPr>
            <p:cNvPr id="32" name="Text Placeholder 8">
              <a:extLst>
                <a:ext uri="{FF2B5EF4-FFF2-40B4-BE49-F238E27FC236}">
                  <a16:creationId xmlns:a16="http://schemas.microsoft.com/office/drawing/2014/main" id="{7ACC2D2D-5B16-146E-6955-1C0A45C2782B}"/>
                </a:ext>
              </a:extLst>
            </p:cNvPr>
            <p:cNvSpPr txBox="1">
              <a:spLocks/>
            </p:cNvSpPr>
            <p:nvPr/>
          </p:nvSpPr>
          <p:spPr>
            <a:xfrm>
              <a:off x="8180737" y="3279089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>
                  <a:solidFill>
                    <a:srgbClr val="1A3B65"/>
                  </a:solidFill>
                </a:rPr>
                <a:t>Final Plan Presentation</a:t>
              </a:r>
            </a:p>
          </p:txBody>
        </p:sp>
        <p:pic>
          <p:nvPicPr>
            <p:cNvPr id="33" name="Graphic 32" descr="Presentation with checklist with solid fill">
              <a:extLst>
                <a:ext uri="{FF2B5EF4-FFF2-40B4-BE49-F238E27FC236}">
                  <a16:creationId xmlns:a16="http://schemas.microsoft.com/office/drawing/2014/main" id="{FBB60661-77FD-5FD4-304F-3AA57B54124C}"/>
                </a:ext>
              </a:extLst>
            </p:cNvPr>
            <p:cNvPicPr>
              <a:picLocks noChangeAspect="1"/>
            </p:cNvPicPr>
            <p:nvPr/>
          </p:nvPicPr>
          <p:blipFill>
            <a:blip r:embed="R9234c22dbad741d2">
              <a:extLst>
                <a:ext uri="{96DAC541-7B7A-43D3-8B79-37D633B846F1}">
                  <asvg:svgBlip xmlns:asvg="http://schemas.microsoft.com/office/drawing/2016/SVG/main" r:embed="Rda8487c59d1c40a0"/>
                </a:ext>
              </a:extLst>
            </a:blip>
            <a:stretch>
              <a:fillRect/>
            </a:stretch>
          </p:blipFill>
          <p:spPr>
            <a:xfrm>
              <a:off x="8492575" y="1777795"/>
              <a:ext cx="1297878" cy="1297878"/>
            </a:xfrm>
            <a:prstGeom prst="rect">
              <a:avLst/>
            </a:prstGeom>
          </p:spPr>
        </p:pic>
      </p:grp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EC8829F-5A3D-D751-1E36-C4783C3422D2}"/>
              </a:ext>
            </a:extLst>
          </p:cNvPr>
          <p:cNvSpPr txBox="1">
            <a:spLocks/>
          </p:cNvSpPr>
          <p:nvPr/>
        </p:nvSpPr>
        <p:spPr>
          <a:xfrm>
            <a:off x="1699603" y="4886149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7B9669-F9B8-6653-BD7F-2915E7E18B43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1709" y="2294534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A413CA1F-85E9-9BC6-8A70-B1DDE5959555}"/>
              </a:ext>
            </a:extLst>
          </p:cNvPr>
          <p:cNvSpPr/>
          <p:nvPr/>
        </p:nvSpPr>
        <p:spPr bwMode="auto">
          <a:xfrm>
            <a:off x="2174534" y="3780330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Graphic 10">
            <a:extLst>
              <a:ext uri="{FF2B5EF4-FFF2-40B4-BE49-F238E27FC236}">
                <a16:creationId xmlns:a16="http://schemas.microsoft.com/office/drawing/2014/main" id="{C63438F9-30A7-5776-2313-7743D36B9A19}"/>
              </a:ext>
            </a:extLst>
          </p:cNvPr>
          <p:cNvSpPr/>
          <p:nvPr/>
        </p:nvSpPr>
        <p:spPr>
          <a:xfrm>
            <a:off x="2352059" y="3994480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D419557-2FCD-D1A8-C0B4-B4C4187AF84D}"/>
              </a:ext>
            </a:extLst>
          </p:cNvPr>
          <p:cNvSpPr/>
          <p:nvPr/>
        </p:nvSpPr>
        <p:spPr bwMode="auto">
          <a:xfrm>
            <a:off x="4035521" y="3730149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Graphic 10">
            <a:extLst>
              <a:ext uri="{FF2B5EF4-FFF2-40B4-BE49-F238E27FC236}">
                <a16:creationId xmlns:a16="http://schemas.microsoft.com/office/drawing/2014/main" id="{AFC12331-DA25-38AB-9260-7A7ADF76308F}"/>
              </a:ext>
            </a:extLst>
          </p:cNvPr>
          <p:cNvSpPr/>
          <p:nvPr/>
        </p:nvSpPr>
        <p:spPr>
          <a:xfrm>
            <a:off x="4228961" y="3975278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17F018-FA2B-4718-EF1D-8EF8EC822375}"/>
              </a:ext>
            </a:extLst>
          </p:cNvPr>
          <p:cNvCxnSpPr>
            <a:cxnSpLocks/>
          </p:cNvCxnSpPr>
          <p:nvPr/>
        </p:nvCxnSpPr>
        <p:spPr bwMode="auto">
          <a:xfrm flipH="1">
            <a:off x="4509099" y="2312923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74DBEF6-7B77-0B3A-F2FF-6990CEF6547D}"/>
              </a:ext>
            </a:extLst>
          </p:cNvPr>
          <p:cNvSpPr txBox="1">
            <a:spLocks/>
          </p:cNvSpPr>
          <p:nvPr/>
        </p:nvSpPr>
        <p:spPr>
          <a:xfrm>
            <a:off x="9995675" y="2909327"/>
            <a:ext cx="1934797" cy="1083514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1" kern="0" noProof="0">
                <a:solidFill>
                  <a:srgbClr val="1A3B65"/>
                </a:solidFill>
              </a:rPr>
              <a:t>Final Strategic Plan Submission</a:t>
            </a:r>
          </a:p>
        </p:txBody>
      </p:sp>
      <p:pic>
        <p:nvPicPr>
          <p:cNvPr id="42" name="Graphic 41" descr="Clipboard Checked with solid fill">
            <a:extLst>
              <a:ext uri="{FF2B5EF4-FFF2-40B4-BE49-F238E27FC236}">
                <a16:creationId xmlns:a16="http://schemas.microsoft.com/office/drawing/2014/main" id="{C7A1312D-47A1-3CD5-1F49-BFE5BFCFDE89}"/>
              </a:ext>
            </a:extLst>
          </p:cNvPr>
          <p:cNvPicPr>
            <a:picLocks noChangeAspect="1"/>
          </p:cNvPicPr>
          <p:nvPr/>
        </p:nvPicPr>
        <p:blipFill>
          <a:blip r:embed="R7f33c22899cd457c">
            <a:extLst>
              <a:ext uri="{96DAC541-7B7A-43D3-8B79-37D633B846F1}">
                <asvg:svgBlip xmlns:asvg="http://schemas.microsoft.com/office/drawing/2016/SVG/main" r:embed="R3b01c37940aa4446"/>
              </a:ext>
            </a:extLst>
          </a:blip>
          <a:stretch>
            <a:fillRect/>
          </a:stretch>
        </p:blipFill>
        <p:spPr>
          <a:xfrm>
            <a:off x="10505871" y="1627399"/>
            <a:ext cx="967671" cy="967671"/>
          </a:xfrm>
          <a:prstGeom prst="rect">
            <a:avLst/>
          </a:prstGeom>
        </p:spPr>
      </p:pic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8709A28-9F63-3D6D-94FC-F57CAA1183FF}"/>
              </a:ext>
            </a:extLst>
          </p:cNvPr>
          <p:cNvSpPr txBox="1">
            <a:spLocks/>
          </p:cNvSpPr>
          <p:nvPr/>
        </p:nvSpPr>
        <p:spPr>
          <a:xfrm>
            <a:off x="10102930" y="3767530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February 2026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22D60877-2E88-CCF2-A999-FDF8D48B69AE}"/>
              </a:ext>
            </a:extLst>
          </p:cNvPr>
          <p:cNvSpPr txBox="1">
            <a:spLocks/>
          </p:cNvSpPr>
          <p:nvPr/>
        </p:nvSpPr>
        <p:spPr>
          <a:xfrm>
            <a:off x="8117654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January 2026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D7FCB19-7608-65BD-31E4-96F1D0B97B1C}"/>
              </a:ext>
            </a:extLst>
          </p:cNvPr>
          <p:cNvSpPr txBox="1">
            <a:spLocks/>
          </p:cNvSpPr>
          <p:nvPr/>
        </p:nvSpPr>
        <p:spPr>
          <a:xfrm>
            <a:off x="6331030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F545A1E-B367-783E-9692-5671875DD094}"/>
              </a:ext>
            </a:extLst>
          </p:cNvPr>
          <p:cNvSpPr txBox="1">
            <a:spLocks/>
          </p:cNvSpPr>
          <p:nvPr/>
        </p:nvSpPr>
        <p:spPr>
          <a:xfrm>
            <a:off x="352158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September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893106AB-D654-97C3-A31C-C5C805E9F1D5}"/>
              </a:ext>
            </a:extLst>
          </p:cNvPr>
          <p:cNvSpPr txBox="1">
            <a:spLocks/>
          </p:cNvSpPr>
          <p:nvPr/>
        </p:nvSpPr>
        <p:spPr>
          <a:xfrm>
            <a:off x="-3746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June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423DDFBB-61E0-E2D3-EBFC-A65B53AB7C4F}"/>
              </a:ext>
            </a:extLst>
          </p:cNvPr>
          <p:cNvSpPr txBox="1">
            <a:spLocks/>
          </p:cNvSpPr>
          <p:nvPr/>
        </p:nvSpPr>
        <p:spPr>
          <a:xfrm>
            <a:off x="1686114" y="5472087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6E844ADD-F6C9-2CF8-CB30-D21AD6872AB8}"/>
              </a:ext>
            </a:extLst>
          </p:cNvPr>
          <p:cNvSpPr txBox="1">
            <a:spLocks/>
          </p:cNvSpPr>
          <p:nvPr/>
        </p:nvSpPr>
        <p:spPr>
          <a:xfrm>
            <a:off x="1003827" y="116501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July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50D25875-B653-E22D-3172-24B4B0F24137}"/>
              </a:ext>
            </a:extLst>
          </p:cNvPr>
          <p:cNvSpPr txBox="1">
            <a:spLocks/>
          </p:cNvSpPr>
          <p:nvPr/>
        </p:nvSpPr>
        <p:spPr>
          <a:xfrm>
            <a:off x="2960201" y="907610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– September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83834678-0536-17E7-1CFD-9A5564DA220B}"/>
              </a:ext>
            </a:extLst>
          </p:cNvPr>
          <p:cNvSpPr txBox="1">
            <a:spLocks/>
          </p:cNvSpPr>
          <p:nvPr/>
        </p:nvSpPr>
        <p:spPr>
          <a:xfrm>
            <a:off x="4842392" y="375278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07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B5A8-1DEA-FD3B-583B-0CB0E76F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 Activities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D8E81-87B8-DE73-5B56-EA90FEE2E1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/>
              <a:t>Document Review</a:t>
            </a:r>
          </a:p>
          <a:p>
            <a:r>
              <a:rPr lang="en-US"/>
              <a:t>The strategic planning process began with a thorough review of approximately </a:t>
            </a:r>
            <a:r>
              <a:rPr lang="en-US" u="sng"/>
              <a:t>15 relevant </a:t>
            </a:r>
            <a:r>
              <a:rPr lang="en-US"/>
              <a:t>documents, plans, and guidance materials. Examples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NYCHCC Charter (2019 Version)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GNYHA Incident Management Protocol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HPP 2024 – 2028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EE0126-B480-45B8-7589-DDF1B8EDC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/>
              <a:t>Stakeholder Survey</a:t>
            </a:r>
          </a:p>
          <a:p>
            <a:r>
              <a:rPr lang="en-US"/>
              <a:t>To set the strategic planning process up for success, a stakeholder survey was distributed to members of the NYCHCC Planning Committee with a </a:t>
            </a:r>
            <a:r>
              <a:rPr lang="en-US" u="sng"/>
              <a:t>response rate of roughly 78%. </a:t>
            </a:r>
            <a:r>
              <a:rPr lang="en-US"/>
              <a:t>Questions addressed the following categories: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Scene-Setting Questions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Organization-Specific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Strengths, Weaknesses, Opportunities, and Threats Questions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8E6AA-7EF4-C009-C591-02DB09599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6A023C-D203-3788-866B-0BF787A88292}"/>
              </a:ext>
            </a:extLst>
          </p:cNvPr>
          <p:cNvPicPr>
            <a:picLocks noChangeAspect="1"/>
          </p:cNvPicPr>
          <p:nvPr/>
        </p:nvPicPr>
        <p:blipFill>
          <a:blip r:embed="Rea77105890a54472"/>
          <a:stretch>
            <a:fillRect/>
          </a:stretch>
        </p:blipFill>
        <p:spPr>
          <a:xfrm>
            <a:off x="11096625" y="310557"/>
            <a:ext cx="71329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90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B94F-4E44-B734-7F0B-0D8FAEEEF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A0BB-C186-1FF3-4BD2-BC6BC655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 Activities (cont.)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CFA256-FE76-27C3-AF61-94B10FEA8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7325" y="2019601"/>
            <a:ext cx="4899024" cy="46241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Subject Matter Experts (i.e., Pediatric Disaster Coalition, Dialysis)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EMS/FDNY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Borough Coalitions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Nursing Homes/Long-Term Care Facilities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Urgent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State Department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9E84DF-1C20-E7DA-6E00-CB56BCD8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Sample topic areas and questions included: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Goals and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Strengths and Areas for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Coordination and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Current Initiatives and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Emergency Preparedness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4CB5B-F2B7-0970-C1D9-61FDA7D88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9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2194CA-E261-D78F-DC82-5F78FC1FC068}"/>
              </a:ext>
            </a:extLst>
          </p:cNvPr>
          <p:cNvSpPr txBox="1">
            <a:spLocks/>
          </p:cNvSpPr>
          <p:nvPr/>
        </p:nvSpPr>
        <p:spPr>
          <a:xfrm>
            <a:off x="8324851" y="1116940"/>
            <a:ext cx="3676650" cy="4624120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00" kern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F058074-A66B-9B30-5963-2F01501C48EF}"/>
              </a:ext>
            </a:extLst>
          </p:cNvPr>
          <p:cNvSpPr txBox="1">
            <a:spLocks/>
          </p:cNvSpPr>
          <p:nvPr/>
        </p:nvSpPr>
        <p:spPr>
          <a:xfrm>
            <a:off x="558800" y="1248383"/>
            <a:ext cx="8099425" cy="4638522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 kern="0"/>
              <a:t>Stakeholder Interviews</a:t>
            </a:r>
          </a:p>
          <a:p>
            <a:r>
              <a:rPr lang="en-US" sz="1600" kern="0"/>
              <a:t>As the next step, </a:t>
            </a:r>
            <a:r>
              <a:rPr lang="en-US" sz="1600" u="sng" kern="0"/>
              <a:t>23 interviews were conducted </a:t>
            </a:r>
            <a:r>
              <a:rPr lang="en-US" sz="1600" kern="0"/>
              <a:t>with key NYC partners: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DOHMH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DOHMH - Community Preparedness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GNYHA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Hospital/Health Care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Home Care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Long-Term Care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NYCEM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Community Health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Hospice and Palliative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0"/>
              <a:t>Independent Hospital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kern="0"/>
          </a:p>
          <a:p>
            <a:endParaRPr lang="en-US" kern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109ADC-D35B-ACCA-935B-A4962A568509}"/>
              </a:ext>
            </a:extLst>
          </p:cNvPr>
          <p:cNvPicPr>
            <a:picLocks noChangeAspect="1"/>
          </p:cNvPicPr>
          <p:nvPr/>
        </p:nvPicPr>
        <p:blipFill>
          <a:blip r:embed="Rdc8755b912e84364"/>
          <a:stretch>
            <a:fillRect/>
          </a:stretch>
        </p:blipFill>
        <p:spPr>
          <a:xfrm>
            <a:off x="8209787" y="310557"/>
            <a:ext cx="713232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2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255AF-88FA-1B52-1D56-4FB68F46F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930F-33E1-2FAD-DB57-56564379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SWOT Analysis</a:t>
            </a:r>
          </a:p>
        </p:txBody>
      </p:sp>
      <p:sp>
        <p:nvSpPr>
          <p:cNvPr id="3" name="Body">
            <a:extLst>
              <a:ext uri="{FF2B5EF4-FFF2-40B4-BE49-F238E27FC236}">
                <a16:creationId xmlns:a16="http://schemas.microsoft.com/office/drawing/2014/main" id="{02A29756-E755-E9BD-F394-61EDF97B6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2714725"/>
            <a:ext cx="5228684" cy="3393998"/>
          </a:xfrm>
        </p:spPr>
        <p:txBody>
          <a:bodyPr/>
          <a:lstStyle/>
          <a:p>
            <a:pPr lvl="2">
              <a:buClr>
                <a:schemeClr val="bg2"/>
              </a:buClr>
            </a:pPr>
            <a:r>
              <a:rPr lang="en-US"/>
              <a:t>Regional, State, and Federal Coordination</a:t>
            </a:r>
          </a:p>
          <a:p>
            <a:pPr lvl="2">
              <a:buClr>
                <a:schemeClr val="bg2"/>
              </a:buClr>
            </a:pPr>
            <a:r>
              <a:rPr lang="en-US"/>
              <a:t>Coalition Coordination </a:t>
            </a:r>
          </a:p>
          <a:p>
            <a:pPr lvl="2">
              <a:buClr>
                <a:schemeClr val="bg2"/>
              </a:buClr>
            </a:pPr>
            <a:r>
              <a:rPr lang="en-US"/>
              <a:t>Communication &amp; Information Sharing </a:t>
            </a:r>
          </a:p>
          <a:p>
            <a:pPr lvl="2">
              <a:buClr>
                <a:schemeClr val="bg2"/>
              </a:buClr>
            </a:pPr>
            <a:r>
              <a:rPr lang="en-US"/>
              <a:t>Resource Reallocation and Sharing</a:t>
            </a:r>
          </a:p>
          <a:p>
            <a:pPr lvl="2">
              <a:buClr>
                <a:schemeClr val="bg2"/>
              </a:buClr>
            </a:pPr>
            <a:r>
              <a:rPr lang="en-US"/>
              <a:t>Emergency Preparedness</a:t>
            </a:r>
          </a:p>
          <a:p>
            <a:pPr lvl="2">
              <a:buClr>
                <a:schemeClr val="bg2"/>
              </a:buClr>
            </a:pPr>
            <a:endParaRPr lang="en-US"/>
          </a:p>
          <a:p>
            <a:pPr lvl="2">
              <a:buClr>
                <a:schemeClr val="bg2"/>
              </a:buClr>
            </a:pPr>
            <a:endParaRPr lang="en-US"/>
          </a:p>
          <a:p>
            <a:pPr>
              <a:buClr>
                <a:schemeClr val="bg2"/>
              </a:buClr>
            </a:pP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874AB4-1817-6CB4-3654-54C1C7EDC3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6917" y="2691864"/>
            <a:ext cx="5215054" cy="2743202"/>
          </a:xfrm>
        </p:spPr>
        <p:txBody>
          <a:bodyPr/>
          <a:lstStyle/>
          <a:p>
            <a:pPr lvl="2">
              <a:buClr>
                <a:schemeClr val="bg2"/>
              </a:buClr>
            </a:pPr>
            <a:r>
              <a:rPr lang="en-US"/>
              <a:t>Training &amp; Exercises</a:t>
            </a:r>
          </a:p>
          <a:p>
            <a:pPr lvl="2">
              <a:buClr>
                <a:schemeClr val="bg2"/>
              </a:buClr>
            </a:pPr>
            <a:r>
              <a:rPr lang="en-US"/>
              <a:t>Post-Acute and Community Based Providers</a:t>
            </a:r>
          </a:p>
          <a:p>
            <a:pPr lvl="2">
              <a:buClr>
                <a:schemeClr val="bg2"/>
              </a:buClr>
            </a:pPr>
            <a:r>
              <a:rPr lang="en-US"/>
              <a:t>Whole-Community Approach</a:t>
            </a:r>
          </a:p>
          <a:p>
            <a:pPr lvl="2">
              <a:buClr>
                <a:schemeClr val="bg2"/>
              </a:buClr>
            </a:pPr>
            <a:r>
              <a:rPr lang="en-US"/>
              <a:t>Workforce</a:t>
            </a:r>
          </a:p>
          <a:p>
            <a:pPr lvl="2">
              <a:buClr>
                <a:schemeClr val="bg2"/>
              </a:buClr>
            </a:pPr>
            <a:r>
              <a:rPr lang="en-US"/>
              <a:t>Funding </a:t>
            </a:r>
          </a:p>
          <a:p>
            <a:pPr lvl="2">
              <a:buClr>
                <a:schemeClr val="bg2"/>
              </a:buClr>
            </a:pPr>
            <a:endParaRPr lang="en-US"/>
          </a:p>
          <a:p>
            <a:pPr lvl="2">
              <a:buClr>
                <a:schemeClr val="bg2"/>
              </a:buClr>
            </a:pPr>
            <a:endParaRPr lang="en-US"/>
          </a:p>
          <a:p>
            <a:pPr>
              <a:buClr>
                <a:schemeClr val="bg2"/>
              </a:buClr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55770-641D-6C89-2B0E-4EBD7EB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10</a:t>
            </a:fld>
            <a:endParaRPr lang="en-US"/>
          </a:p>
        </p:txBody>
      </p:sp>
      <p:sp>
        <p:nvSpPr>
          <p:cNvPr id="9" name="Body">
            <a:extLst>
              <a:ext uri="{FF2B5EF4-FFF2-40B4-BE49-F238E27FC236}">
                <a16:creationId xmlns:a16="http://schemas.microsoft.com/office/drawing/2014/main" id="{6F4A54B0-8A60-DEC0-C1BE-74C9A86CC942}"/>
              </a:ext>
            </a:extLst>
          </p:cNvPr>
          <p:cNvSpPr txBox="1">
            <a:spLocks/>
          </p:cNvSpPr>
          <p:nvPr/>
        </p:nvSpPr>
        <p:spPr>
          <a:xfrm>
            <a:off x="416561" y="949640"/>
            <a:ext cx="10370709" cy="716006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The Project Team then conducted a Strengths, Weaknesses, Opportunities, and Threats (SWOT) analysis to assess current circumstances, make informed decisions, and identify current/future opportunities based on results from all data collection activities.</a:t>
            </a:r>
          </a:p>
          <a:p>
            <a:pPr lvl="1">
              <a:buClr>
                <a:schemeClr val="accent2"/>
              </a:buClr>
            </a:pPr>
            <a:r>
              <a:rPr lang="en-US" sz="2000" kern="0" dirty="0"/>
              <a:t>SWOT themes included: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45184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AEFEF-F26B-CAE3-3DB0-ED89C117C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5C2E-0B0E-390C-F002-9D6F1B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Project Activities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C237C-A4E5-B82C-EFCA-33812385E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14D3DC-1681-ECC7-ECF7-2434771F5435}"/>
              </a:ext>
            </a:extLst>
          </p:cNvPr>
          <p:cNvSpPr/>
          <p:nvPr/>
        </p:nvSpPr>
        <p:spPr bwMode="auto">
          <a:xfrm>
            <a:off x="10251891" y="1474319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22D349-64F6-24FF-D5EB-D544960F6C68}"/>
              </a:ext>
            </a:extLst>
          </p:cNvPr>
          <p:cNvSpPr/>
          <p:nvPr/>
        </p:nvSpPr>
        <p:spPr bwMode="auto">
          <a:xfrm>
            <a:off x="8353450" y="151802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C3E104-929C-4B31-BC22-D9063133D666}"/>
              </a:ext>
            </a:extLst>
          </p:cNvPr>
          <p:cNvSpPr/>
          <p:nvPr/>
        </p:nvSpPr>
        <p:spPr bwMode="auto">
          <a:xfrm>
            <a:off x="6594490" y="1530225"/>
            <a:ext cx="1422363" cy="139019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03D6AA-D34F-215A-6B54-14D9A16DA6CC}"/>
              </a:ext>
            </a:extLst>
          </p:cNvPr>
          <p:cNvSpPr/>
          <p:nvPr/>
        </p:nvSpPr>
        <p:spPr bwMode="auto">
          <a:xfrm>
            <a:off x="4777350" y="1537274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CBD304-A560-C2A3-8290-588352DDD68B}"/>
              </a:ext>
            </a:extLst>
          </p:cNvPr>
          <p:cNvSpPr/>
          <p:nvPr/>
        </p:nvSpPr>
        <p:spPr bwMode="auto">
          <a:xfrm>
            <a:off x="2910561" y="156053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70DF2-B458-D119-ACBB-96F664D2F4D6}"/>
              </a:ext>
            </a:extLst>
          </p:cNvPr>
          <p:cNvSpPr/>
          <p:nvPr/>
        </p:nvSpPr>
        <p:spPr bwMode="auto">
          <a:xfrm flipV="1">
            <a:off x="1897328" y="1311222"/>
            <a:ext cx="9878113" cy="639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6C7BCCC-F0B8-3B2F-199B-970D02F58245}"/>
              </a:ext>
            </a:extLst>
          </p:cNvPr>
          <p:cNvSpPr txBox="1">
            <a:spLocks/>
          </p:cNvSpPr>
          <p:nvPr/>
        </p:nvSpPr>
        <p:spPr>
          <a:xfrm>
            <a:off x="3548323" y="4886148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20D261-B590-AC1D-1646-F63E47289A11}"/>
              </a:ext>
            </a:extLst>
          </p:cNvPr>
          <p:cNvGrpSpPr/>
          <p:nvPr/>
        </p:nvGrpSpPr>
        <p:grpSpPr>
          <a:xfrm>
            <a:off x="8709" y="2303051"/>
            <a:ext cx="1821986" cy="3265326"/>
            <a:chOff x="4008337" y="2418574"/>
            <a:chExt cx="2136116" cy="3591210"/>
          </a:xfrm>
        </p:grpSpPr>
        <p:sp>
          <p:nvSpPr>
            <p:cNvPr id="13" name="Text Placeholder 8">
              <a:extLst>
                <a:ext uri="{FF2B5EF4-FFF2-40B4-BE49-F238E27FC236}">
                  <a16:creationId xmlns:a16="http://schemas.microsoft.com/office/drawing/2014/main" id="{709FB1AF-0ECF-CA02-7FA1-614E257358CE}"/>
                </a:ext>
              </a:extLst>
            </p:cNvPr>
            <p:cNvSpPr txBox="1">
              <a:spLocks/>
            </p:cNvSpPr>
            <p:nvPr/>
          </p:nvSpPr>
          <p:spPr>
            <a:xfrm>
              <a:off x="4008337" y="5244626"/>
              <a:ext cx="2136116" cy="765158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1300" b="1" kern="0" noProof="0">
                  <a:solidFill>
                    <a:schemeClr val="tx1"/>
                  </a:solidFill>
                </a:rPr>
                <a:t>Planning Committee Kickoff Meeting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8854EB-FDBA-A6CB-651C-1C41CBB615A0}"/>
                </a:ext>
              </a:extLst>
            </p:cNvPr>
            <p:cNvGrpSpPr/>
            <p:nvPr/>
          </p:nvGrpSpPr>
          <p:grpSpPr>
            <a:xfrm>
              <a:off x="4548856" y="2418574"/>
              <a:ext cx="1210756" cy="2840676"/>
              <a:chOff x="4548856" y="2418574"/>
              <a:chExt cx="1210756" cy="284067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32973E9-1F5A-6DCE-BEF4-8DEA32FBDCC4}"/>
                  </a:ext>
                </a:extLst>
              </p:cNvPr>
              <p:cNvSpPr/>
              <p:nvPr/>
            </p:nvSpPr>
            <p:spPr bwMode="auto">
              <a:xfrm>
                <a:off x="4548856" y="4067601"/>
                <a:ext cx="1210756" cy="119164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DEB50A6E-A32C-9E39-02CB-CCC82A651CB7}"/>
                  </a:ext>
                </a:extLst>
              </p:cNvPr>
              <p:cNvSpPr/>
              <p:nvPr/>
            </p:nvSpPr>
            <p:spPr>
              <a:xfrm>
                <a:off x="4756988" y="4303123"/>
                <a:ext cx="767720" cy="720604"/>
              </a:xfrm>
              <a:custGeom>
                <a:avLst/>
                <a:gdLst>
                  <a:gd name="connsiteX0" fmla="*/ 414042 w 1326811"/>
                  <a:gd name="connsiteY0" fmla="*/ 1164323 h 1164322"/>
                  <a:gd name="connsiteX1" fmla="*/ 414042 w 1326811"/>
                  <a:gd name="connsiteY1" fmla="*/ 1089518 h 1164322"/>
                  <a:gd name="connsiteX2" fmla="*/ 446913 w 1326811"/>
                  <a:gd name="connsiteY2" fmla="*/ 1055610 h 1164322"/>
                  <a:gd name="connsiteX3" fmla="*/ 655575 w 1326811"/>
                  <a:gd name="connsiteY3" fmla="*/ 1055610 h 1164322"/>
                  <a:gd name="connsiteX4" fmla="*/ 688329 w 1326811"/>
                  <a:gd name="connsiteY4" fmla="*/ 1089518 h 1164322"/>
                  <a:gd name="connsiteX5" fmla="*/ 688329 w 1326811"/>
                  <a:gd name="connsiteY5" fmla="*/ 1164323 h 1164322"/>
                  <a:gd name="connsiteX6" fmla="*/ 733342 w 1326811"/>
                  <a:gd name="connsiteY6" fmla="*/ 1164323 h 1164322"/>
                  <a:gd name="connsiteX7" fmla="*/ 733342 w 1326811"/>
                  <a:gd name="connsiteY7" fmla="*/ 1089518 h 1164322"/>
                  <a:gd name="connsiteX8" fmla="*/ 766095 w 1326811"/>
                  <a:gd name="connsiteY8" fmla="*/ 1055610 h 1164322"/>
                  <a:gd name="connsiteX9" fmla="*/ 974818 w 1326811"/>
                  <a:gd name="connsiteY9" fmla="*/ 1055610 h 1164322"/>
                  <a:gd name="connsiteX10" fmla="*/ 1007572 w 1326811"/>
                  <a:gd name="connsiteY10" fmla="*/ 1089518 h 1164322"/>
                  <a:gd name="connsiteX11" fmla="*/ 1007572 w 1326811"/>
                  <a:gd name="connsiteY11" fmla="*/ 1164323 h 1164322"/>
                  <a:gd name="connsiteX12" fmla="*/ 1052521 w 1326811"/>
                  <a:gd name="connsiteY12" fmla="*/ 1164323 h 1164322"/>
                  <a:gd name="connsiteX13" fmla="*/ 1052521 w 1326811"/>
                  <a:gd name="connsiteY13" fmla="*/ 1089518 h 1164322"/>
                  <a:gd name="connsiteX14" fmla="*/ 1085275 w 1326811"/>
                  <a:gd name="connsiteY14" fmla="*/ 1055610 h 1164322"/>
                  <a:gd name="connsiteX15" fmla="*/ 1294058 w 1326811"/>
                  <a:gd name="connsiteY15" fmla="*/ 1055610 h 1164322"/>
                  <a:gd name="connsiteX16" fmla="*/ 1326811 w 1326811"/>
                  <a:gd name="connsiteY16" fmla="*/ 1089518 h 1164322"/>
                  <a:gd name="connsiteX17" fmla="*/ 1326811 w 1326811"/>
                  <a:gd name="connsiteY17" fmla="*/ 1164323 h 1164322"/>
                  <a:gd name="connsiteX18" fmla="*/ 72968 w 1326811"/>
                  <a:gd name="connsiteY18" fmla="*/ 1051258 h 1164322"/>
                  <a:gd name="connsiteX19" fmla="*/ 72968 w 1326811"/>
                  <a:gd name="connsiteY19" fmla="*/ 728548 h 1164322"/>
                  <a:gd name="connsiteX20" fmla="*/ 34529 w 1326811"/>
                  <a:gd name="connsiteY20" fmla="*/ 728548 h 1164322"/>
                  <a:gd name="connsiteX21" fmla="*/ 0 w 1326811"/>
                  <a:gd name="connsiteY21" fmla="*/ 692740 h 1164322"/>
                  <a:gd name="connsiteX22" fmla="*/ 0 w 1326811"/>
                  <a:gd name="connsiteY22" fmla="*/ 369670 h 1164322"/>
                  <a:gd name="connsiteX23" fmla="*/ 34529 w 1326811"/>
                  <a:gd name="connsiteY23" fmla="*/ 333923 h 1164322"/>
                  <a:gd name="connsiteX24" fmla="*/ 119934 w 1326811"/>
                  <a:gd name="connsiteY24" fmla="*/ 333923 h 1164322"/>
                  <a:gd name="connsiteX25" fmla="*/ 191482 w 1326811"/>
                  <a:gd name="connsiteY25" fmla="*/ 407993 h 1164322"/>
                  <a:gd name="connsiteX26" fmla="*/ 262968 w 1326811"/>
                  <a:gd name="connsiteY26" fmla="*/ 333923 h 1164322"/>
                  <a:gd name="connsiteX27" fmla="*/ 369222 w 1326811"/>
                  <a:gd name="connsiteY27" fmla="*/ 333923 h 1164322"/>
                  <a:gd name="connsiteX28" fmla="*/ 369222 w 1326811"/>
                  <a:gd name="connsiteY28" fmla="*/ 86087 h 1164322"/>
                  <a:gd name="connsiteX29" fmla="*/ 408016 w 1326811"/>
                  <a:gd name="connsiteY29" fmla="*/ 45864 h 1164322"/>
                  <a:gd name="connsiteX30" fmla="*/ 661210 w 1326811"/>
                  <a:gd name="connsiteY30" fmla="*/ 45864 h 1164322"/>
                  <a:gd name="connsiteX31" fmla="*/ 660855 w 1326811"/>
                  <a:gd name="connsiteY31" fmla="*/ 40223 h 1164322"/>
                  <a:gd name="connsiteX32" fmla="*/ 699649 w 1326811"/>
                  <a:gd name="connsiteY32" fmla="*/ 0 h 1164322"/>
                  <a:gd name="connsiteX33" fmla="*/ 826632 w 1326811"/>
                  <a:gd name="connsiteY33" fmla="*/ 0 h 1164322"/>
                  <a:gd name="connsiteX34" fmla="*/ 865426 w 1326811"/>
                  <a:gd name="connsiteY34" fmla="*/ 40223 h 1164322"/>
                  <a:gd name="connsiteX35" fmla="*/ 865070 w 1326811"/>
                  <a:gd name="connsiteY35" fmla="*/ 45864 h 1164322"/>
                  <a:gd name="connsiteX36" fmla="*/ 1150604 w 1326811"/>
                  <a:gd name="connsiteY36" fmla="*/ 45864 h 1164322"/>
                  <a:gd name="connsiteX37" fmla="*/ 1189398 w 1326811"/>
                  <a:gd name="connsiteY37" fmla="*/ 86087 h 1164322"/>
                  <a:gd name="connsiteX38" fmla="*/ 1189398 w 1326811"/>
                  <a:gd name="connsiteY38" fmla="*/ 667731 h 1164322"/>
                  <a:gd name="connsiteX39" fmla="*/ 1150604 w 1326811"/>
                  <a:gd name="connsiteY39" fmla="*/ 707893 h 1164322"/>
                  <a:gd name="connsiteX40" fmla="*/ 1059513 w 1326811"/>
                  <a:gd name="connsiteY40" fmla="*/ 707893 h 1164322"/>
                  <a:gd name="connsiteX41" fmla="*/ 1020660 w 1326811"/>
                  <a:gd name="connsiteY41" fmla="*/ 667731 h 1164322"/>
                  <a:gd name="connsiteX42" fmla="*/ 1059513 w 1326811"/>
                  <a:gd name="connsiteY42" fmla="*/ 627508 h 1164322"/>
                  <a:gd name="connsiteX43" fmla="*/ 1111751 w 1326811"/>
                  <a:gd name="connsiteY43" fmla="*/ 627508 h 1164322"/>
                  <a:gd name="connsiteX44" fmla="*/ 1111751 w 1326811"/>
                  <a:gd name="connsiteY44" fmla="*/ 126247 h 1164322"/>
                  <a:gd name="connsiteX45" fmla="*/ 446859 w 1326811"/>
                  <a:gd name="connsiteY45" fmla="*/ 126247 h 1164322"/>
                  <a:gd name="connsiteX46" fmla="*/ 446859 w 1326811"/>
                  <a:gd name="connsiteY46" fmla="*/ 333916 h 1164322"/>
                  <a:gd name="connsiteX47" fmla="*/ 523083 w 1326811"/>
                  <a:gd name="connsiteY47" fmla="*/ 333916 h 1164322"/>
                  <a:gd name="connsiteX48" fmla="*/ 557612 w 1326811"/>
                  <a:gd name="connsiteY48" fmla="*/ 369662 h 1164322"/>
                  <a:gd name="connsiteX49" fmla="*/ 557612 w 1326811"/>
                  <a:gd name="connsiteY49" fmla="*/ 412767 h 1164322"/>
                  <a:gd name="connsiteX50" fmla="*/ 523083 w 1326811"/>
                  <a:gd name="connsiteY50" fmla="*/ 448452 h 1164322"/>
                  <a:gd name="connsiteX51" fmla="*/ 446859 w 1326811"/>
                  <a:gd name="connsiteY51" fmla="*/ 448452 h 1164322"/>
                  <a:gd name="connsiteX52" fmla="*/ 446859 w 1326811"/>
                  <a:gd name="connsiteY52" fmla="*/ 627489 h 1164322"/>
                  <a:gd name="connsiteX53" fmla="*/ 805308 w 1326811"/>
                  <a:gd name="connsiteY53" fmla="*/ 627489 h 1164322"/>
                  <a:gd name="connsiteX54" fmla="*/ 844102 w 1326811"/>
                  <a:gd name="connsiteY54" fmla="*/ 667712 h 1164322"/>
                  <a:gd name="connsiteX55" fmla="*/ 805308 w 1326811"/>
                  <a:gd name="connsiteY55" fmla="*/ 707874 h 1164322"/>
                  <a:gd name="connsiteX56" fmla="*/ 408013 w 1326811"/>
                  <a:gd name="connsiteY56" fmla="*/ 707874 h 1164322"/>
                  <a:gd name="connsiteX57" fmla="*/ 369219 w 1326811"/>
                  <a:gd name="connsiteY57" fmla="*/ 667712 h 1164322"/>
                  <a:gd name="connsiteX58" fmla="*/ 369219 w 1326811"/>
                  <a:gd name="connsiteY58" fmla="*/ 448444 h 1164322"/>
                  <a:gd name="connsiteX59" fmla="*/ 309993 w 1326811"/>
                  <a:gd name="connsiteY59" fmla="*/ 448444 h 1164322"/>
                  <a:gd name="connsiteX60" fmla="*/ 309993 w 1326811"/>
                  <a:gd name="connsiteY60" fmla="*/ 1051231 h 1164322"/>
                  <a:gd name="connsiteX61" fmla="*/ 282156 w 1326811"/>
                  <a:gd name="connsiteY61" fmla="*/ 1080110 h 1164322"/>
                  <a:gd name="connsiteX62" fmla="*/ 218665 w 1326811"/>
                  <a:gd name="connsiteY62" fmla="*/ 1080110 h 1164322"/>
                  <a:gd name="connsiteX63" fmla="*/ 191479 w 1326811"/>
                  <a:gd name="connsiteY63" fmla="*/ 1057485 h 1164322"/>
                  <a:gd name="connsiteX64" fmla="*/ 164293 w 1326811"/>
                  <a:gd name="connsiteY64" fmla="*/ 1080110 h 1164322"/>
                  <a:gd name="connsiteX65" fmla="*/ 100860 w 1326811"/>
                  <a:gd name="connsiteY65" fmla="*/ 1080110 h 1164322"/>
                  <a:gd name="connsiteX66" fmla="*/ 72965 w 1326811"/>
                  <a:gd name="connsiteY66" fmla="*/ 1051231 h 1164322"/>
                  <a:gd name="connsiteX67" fmla="*/ 460908 w 1326811"/>
                  <a:gd name="connsiteY67" fmla="*/ 935984 h 1164322"/>
                  <a:gd name="connsiteX68" fmla="*/ 547913 w 1326811"/>
                  <a:gd name="connsiteY68" fmla="*/ 845911 h 1164322"/>
                  <a:gd name="connsiteX69" fmla="*/ 634918 w 1326811"/>
                  <a:gd name="connsiteY69" fmla="*/ 935984 h 1164322"/>
                  <a:gd name="connsiteX70" fmla="*/ 547913 w 1326811"/>
                  <a:gd name="connsiteY70" fmla="*/ 1026056 h 1164322"/>
                  <a:gd name="connsiteX71" fmla="*/ 460908 w 1326811"/>
                  <a:gd name="connsiteY71" fmla="*/ 935984 h 1164322"/>
                  <a:gd name="connsiteX72" fmla="*/ 780087 w 1326811"/>
                  <a:gd name="connsiteY72" fmla="*/ 935984 h 1164322"/>
                  <a:gd name="connsiteX73" fmla="*/ 867092 w 1326811"/>
                  <a:gd name="connsiteY73" fmla="*/ 845911 h 1164322"/>
                  <a:gd name="connsiteX74" fmla="*/ 954157 w 1326811"/>
                  <a:gd name="connsiteY74" fmla="*/ 935984 h 1164322"/>
                  <a:gd name="connsiteX75" fmla="*/ 867092 w 1326811"/>
                  <a:gd name="connsiteY75" fmla="*/ 1026056 h 1164322"/>
                  <a:gd name="connsiteX76" fmla="*/ 780087 w 1326811"/>
                  <a:gd name="connsiteY76" fmla="*/ 935984 h 1164322"/>
                  <a:gd name="connsiteX77" fmla="*/ 1099266 w 1326811"/>
                  <a:gd name="connsiteY77" fmla="*/ 935984 h 1164322"/>
                  <a:gd name="connsiteX78" fmla="*/ 1186331 w 1326811"/>
                  <a:gd name="connsiteY78" fmla="*/ 845911 h 1164322"/>
                  <a:gd name="connsiteX79" fmla="*/ 1273336 w 1326811"/>
                  <a:gd name="connsiteY79" fmla="*/ 935984 h 1164322"/>
                  <a:gd name="connsiteX80" fmla="*/ 1186331 w 1326811"/>
                  <a:gd name="connsiteY80" fmla="*/ 1026056 h 1164322"/>
                  <a:gd name="connsiteX81" fmla="*/ 1099266 w 1326811"/>
                  <a:gd name="connsiteY81" fmla="*/ 935984 h 1164322"/>
                  <a:gd name="connsiteX82" fmla="*/ 890544 w 1326811"/>
                  <a:gd name="connsiteY82" fmla="*/ 667726 h 1164322"/>
                  <a:gd name="connsiteX83" fmla="*/ 929338 w 1326811"/>
                  <a:gd name="connsiteY83" fmla="*/ 627503 h 1164322"/>
                  <a:gd name="connsiteX84" fmla="*/ 935378 w 1326811"/>
                  <a:gd name="connsiteY84" fmla="*/ 627503 h 1164322"/>
                  <a:gd name="connsiteX85" fmla="*/ 974231 w 1326811"/>
                  <a:gd name="connsiteY85" fmla="*/ 667726 h 1164322"/>
                  <a:gd name="connsiteX86" fmla="*/ 935378 w 1326811"/>
                  <a:gd name="connsiteY86" fmla="*/ 707888 h 1164322"/>
                  <a:gd name="connsiteX87" fmla="*/ 929338 w 1326811"/>
                  <a:gd name="connsiteY87" fmla="*/ 707888 h 1164322"/>
                  <a:gd name="connsiteX88" fmla="*/ 890544 w 1326811"/>
                  <a:gd name="connsiteY88" fmla="*/ 667726 h 1164322"/>
                  <a:gd name="connsiteX89" fmla="*/ 102519 w 1326811"/>
                  <a:gd name="connsiteY89" fmla="*/ 202035 h 1164322"/>
                  <a:gd name="connsiteX90" fmla="*/ 194203 w 1326811"/>
                  <a:gd name="connsiteY90" fmla="*/ 107057 h 1164322"/>
                  <a:gd name="connsiteX91" fmla="*/ 285947 w 1326811"/>
                  <a:gd name="connsiteY91" fmla="*/ 202035 h 1164322"/>
                  <a:gd name="connsiteX92" fmla="*/ 194203 w 1326811"/>
                  <a:gd name="connsiteY92" fmla="*/ 297013 h 1164322"/>
                  <a:gd name="connsiteX93" fmla="*/ 102519 w 1326811"/>
                  <a:gd name="connsiteY93" fmla="*/ 202035 h 116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326811" h="1164322">
                    <a:moveTo>
                      <a:pt x="414042" y="1164323"/>
                    </a:moveTo>
                    <a:lnTo>
                      <a:pt x="414042" y="1089518"/>
                    </a:lnTo>
                    <a:cubicBezTo>
                      <a:pt x="414042" y="1070817"/>
                      <a:pt x="428731" y="1055610"/>
                      <a:pt x="446913" y="1055610"/>
                    </a:cubicBezTo>
                    <a:lnTo>
                      <a:pt x="655575" y="1055610"/>
                    </a:lnTo>
                    <a:cubicBezTo>
                      <a:pt x="673639" y="1055610"/>
                      <a:pt x="688329" y="1070817"/>
                      <a:pt x="688329" y="1089518"/>
                    </a:cubicBezTo>
                    <a:lnTo>
                      <a:pt x="688329" y="1164323"/>
                    </a:lnTo>
                    <a:close/>
                    <a:moveTo>
                      <a:pt x="733342" y="1164323"/>
                    </a:moveTo>
                    <a:lnTo>
                      <a:pt x="733342" y="1089518"/>
                    </a:lnTo>
                    <a:cubicBezTo>
                      <a:pt x="733342" y="1070817"/>
                      <a:pt x="747971" y="1055610"/>
                      <a:pt x="766095" y="1055610"/>
                    </a:cubicBezTo>
                    <a:lnTo>
                      <a:pt x="974818" y="1055610"/>
                    </a:lnTo>
                    <a:cubicBezTo>
                      <a:pt x="992882" y="1055610"/>
                      <a:pt x="1007572" y="1070817"/>
                      <a:pt x="1007572" y="1089518"/>
                    </a:cubicBezTo>
                    <a:lnTo>
                      <a:pt x="1007572" y="1164323"/>
                    </a:lnTo>
                    <a:close/>
                    <a:moveTo>
                      <a:pt x="1052521" y="1164323"/>
                    </a:moveTo>
                    <a:lnTo>
                      <a:pt x="1052521" y="1089518"/>
                    </a:lnTo>
                    <a:cubicBezTo>
                      <a:pt x="1052521" y="1070817"/>
                      <a:pt x="1067210" y="1055610"/>
                      <a:pt x="1085275" y="1055610"/>
                    </a:cubicBezTo>
                    <a:lnTo>
                      <a:pt x="1294058" y="1055610"/>
                    </a:lnTo>
                    <a:cubicBezTo>
                      <a:pt x="1312122" y="1055610"/>
                      <a:pt x="1326811" y="1070817"/>
                      <a:pt x="1326811" y="1089518"/>
                    </a:cubicBezTo>
                    <a:lnTo>
                      <a:pt x="1326811" y="1164323"/>
                    </a:lnTo>
                    <a:close/>
                    <a:moveTo>
                      <a:pt x="72968" y="1051258"/>
                    </a:moveTo>
                    <a:lnTo>
                      <a:pt x="72968" y="728548"/>
                    </a:lnTo>
                    <a:lnTo>
                      <a:pt x="34529" y="728548"/>
                    </a:lnTo>
                    <a:cubicBezTo>
                      <a:pt x="15517" y="728548"/>
                      <a:pt x="0" y="712545"/>
                      <a:pt x="0" y="692740"/>
                    </a:cubicBezTo>
                    <a:lnTo>
                      <a:pt x="0" y="369670"/>
                    </a:lnTo>
                    <a:cubicBezTo>
                      <a:pt x="0" y="349926"/>
                      <a:pt x="15517" y="333923"/>
                      <a:pt x="34529" y="333923"/>
                    </a:cubicBezTo>
                    <a:lnTo>
                      <a:pt x="119934" y="333923"/>
                    </a:lnTo>
                    <a:lnTo>
                      <a:pt x="191482" y="407993"/>
                    </a:lnTo>
                    <a:lnTo>
                      <a:pt x="262968" y="333923"/>
                    </a:lnTo>
                    <a:lnTo>
                      <a:pt x="369222" y="333923"/>
                    </a:lnTo>
                    <a:lnTo>
                      <a:pt x="369222" y="86087"/>
                    </a:lnTo>
                    <a:cubicBezTo>
                      <a:pt x="369222" y="63952"/>
                      <a:pt x="386575" y="45864"/>
                      <a:pt x="408016" y="45864"/>
                    </a:cubicBezTo>
                    <a:lnTo>
                      <a:pt x="661210" y="45864"/>
                    </a:lnTo>
                    <a:cubicBezTo>
                      <a:pt x="660973" y="44025"/>
                      <a:pt x="660855" y="42124"/>
                      <a:pt x="660855" y="40223"/>
                    </a:cubicBezTo>
                    <a:cubicBezTo>
                      <a:pt x="660855" y="18026"/>
                      <a:pt x="678208" y="0"/>
                      <a:pt x="699649" y="0"/>
                    </a:cubicBezTo>
                    <a:lnTo>
                      <a:pt x="826632" y="0"/>
                    </a:lnTo>
                    <a:cubicBezTo>
                      <a:pt x="848014" y="0"/>
                      <a:pt x="865426" y="18026"/>
                      <a:pt x="865426" y="40223"/>
                    </a:cubicBezTo>
                    <a:cubicBezTo>
                      <a:pt x="865426" y="42124"/>
                      <a:pt x="865308" y="44025"/>
                      <a:pt x="865070" y="45864"/>
                    </a:cubicBezTo>
                    <a:lnTo>
                      <a:pt x="1150604" y="45864"/>
                    </a:lnTo>
                    <a:cubicBezTo>
                      <a:pt x="1171986" y="45864"/>
                      <a:pt x="1189398" y="63952"/>
                      <a:pt x="1189398" y="86087"/>
                    </a:cubicBezTo>
                    <a:lnTo>
                      <a:pt x="1189398" y="667731"/>
                    </a:lnTo>
                    <a:cubicBezTo>
                      <a:pt x="1189398" y="689928"/>
                      <a:pt x="1171986" y="707893"/>
                      <a:pt x="1150604" y="707893"/>
                    </a:cubicBezTo>
                    <a:lnTo>
                      <a:pt x="1059513" y="707893"/>
                    </a:lnTo>
                    <a:cubicBezTo>
                      <a:pt x="1038072" y="707893"/>
                      <a:pt x="1020660" y="689928"/>
                      <a:pt x="1020660" y="667731"/>
                    </a:cubicBezTo>
                    <a:cubicBezTo>
                      <a:pt x="1020660" y="645595"/>
                      <a:pt x="1038072" y="627508"/>
                      <a:pt x="1059513" y="627508"/>
                    </a:cubicBezTo>
                    <a:lnTo>
                      <a:pt x="1111751" y="627508"/>
                    </a:lnTo>
                    <a:lnTo>
                      <a:pt x="1111751" y="126247"/>
                    </a:lnTo>
                    <a:lnTo>
                      <a:pt x="446859" y="126247"/>
                    </a:lnTo>
                    <a:lnTo>
                      <a:pt x="446859" y="333916"/>
                    </a:lnTo>
                    <a:lnTo>
                      <a:pt x="523083" y="333916"/>
                    </a:lnTo>
                    <a:cubicBezTo>
                      <a:pt x="542154" y="333916"/>
                      <a:pt x="557612" y="349918"/>
                      <a:pt x="557612" y="369662"/>
                    </a:cubicBezTo>
                    <a:lnTo>
                      <a:pt x="557612" y="412767"/>
                    </a:lnTo>
                    <a:cubicBezTo>
                      <a:pt x="557612" y="432449"/>
                      <a:pt x="542154" y="448452"/>
                      <a:pt x="523083" y="448452"/>
                    </a:cubicBezTo>
                    <a:lnTo>
                      <a:pt x="446859" y="448452"/>
                    </a:lnTo>
                    <a:lnTo>
                      <a:pt x="446859" y="627489"/>
                    </a:lnTo>
                    <a:lnTo>
                      <a:pt x="805308" y="627489"/>
                    </a:lnTo>
                    <a:cubicBezTo>
                      <a:pt x="826690" y="627489"/>
                      <a:pt x="844102" y="645576"/>
                      <a:pt x="844102" y="667712"/>
                    </a:cubicBezTo>
                    <a:cubicBezTo>
                      <a:pt x="844102" y="689909"/>
                      <a:pt x="826690" y="707874"/>
                      <a:pt x="805308" y="707874"/>
                    </a:cubicBezTo>
                    <a:lnTo>
                      <a:pt x="408013" y="707874"/>
                    </a:lnTo>
                    <a:cubicBezTo>
                      <a:pt x="386572" y="707874"/>
                      <a:pt x="369219" y="689909"/>
                      <a:pt x="369219" y="667712"/>
                    </a:cubicBezTo>
                    <a:lnTo>
                      <a:pt x="369219" y="448444"/>
                    </a:lnTo>
                    <a:lnTo>
                      <a:pt x="309993" y="448444"/>
                    </a:lnTo>
                    <a:lnTo>
                      <a:pt x="309993" y="1051231"/>
                    </a:lnTo>
                    <a:cubicBezTo>
                      <a:pt x="309993" y="1067173"/>
                      <a:pt x="297496" y="1080110"/>
                      <a:pt x="282156" y="1080110"/>
                    </a:cubicBezTo>
                    <a:lnTo>
                      <a:pt x="218665" y="1080110"/>
                    </a:lnTo>
                    <a:cubicBezTo>
                      <a:pt x="205339" y="1080110"/>
                      <a:pt x="194203" y="1070422"/>
                      <a:pt x="191479" y="1057485"/>
                    </a:cubicBezTo>
                    <a:cubicBezTo>
                      <a:pt x="188754" y="1070422"/>
                      <a:pt x="177561" y="1080110"/>
                      <a:pt x="164293" y="1080110"/>
                    </a:cubicBezTo>
                    <a:lnTo>
                      <a:pt x="100860" y="1080110"/>
                    </a:lnTo>
                    <a:cubicBezTo>
                      <a:pt x="85462" y="1080110"/>
                      <a:pt x="72965" y="1067173"/>
                      <a:pt x="72965" y="1051231"/>
                    </a:cubicBezTo>
                    <a:close/>
                    <a:moveTo>
                      <a:pt x="460908" y="935984"/>
                    </a:moveTo>
                    <a:cubicBezTo>
                      <a:pt x="460908" y="886318"/>
                      <a:pt x="499879" y="845911"/>
                      <a:pt x="547913" y="845911"/>
                    </a:cubicBezTo>
                    <a:cubicBezTo>
                      <a:pt x="595888" y="845911"/>
                      <a:pt x="634918" y="886318"/>
                      <a:pt x="634918" y="935984"/>
                    </a:cubicBezTo>
                    <a:cubicBezTo>
                      <a:pt x="634918" y="985711"/>
                      <a:pt x="595888" y="1026056"/>
                      <a:pt x="547913" y="1026056"/>
                    </a:cubicBezTo>
                    <a:cubicBezTo>
                      <a:pt x="499879" y="1026056"/>
                      <a:pt x="460908" y="985711"/>
                      <a:pt x="460908" y="935984"/>
                    </a:cubicBezTo>
                    <a:close/>
                    <a:moveTo>
                      <a:pt x="780087" y="935984"/>
                    </a:moveTo>
                    <a:cubicBezTo>
                      <a:pt x="780087" y="886318"/>
                      <a:pt x="819118" y="845911"/>
                      <a:pt x="867092" y="845911"/>
                    </a:cubicBezTo>
                    <a:cubicBezTo>
                      <a:pt x="915126" y="845911"/>
                      <a:pt x="954157" y="886318"/>
                      <a:pt x="954157" y="935984"/>
                    </a:cubicBezTo>
                    <a:cubicBezTo>
                      <a:pt x="954157" y="985711"/>
                      <a:pt x="915126" y="1026056"/>
                      <a:pt x="867092" y="1026056"/>
                    </a:cubicBezTo>
                    <a:cubicBezTo>
                      <a:pt x="819118" y="1026056"/>
                      <a:pt x="780087" y="985711"/>
                      <a:pt x="780087" y="935984"/>
                    </a:cubicBezTo>
                    <a:close/>
                    <a:moveTo>
                      <a:pt x="1099266" y="935984"/>
                    </a:moveTo>
                    <a:cubicBezTo>
                      <a:pt x="1099266" y="886318"/>
                      <a:pt x="1138297" y="845911"/>
                      <a:pt x="1186331" y="845911"/>
                    </a:cubicBezTo>
                    <a:cubicBezTo>
                      <a:pt x="1234305" y="845911"/>
                      <a:pt x="1273336" y="886318"/>
                      <a:pt x="1273336" y="935984"/>
                    </a:cubicBezTo>
                    <a:cubicBezTo>
                      <a:pt x="1273336" y="985711"/>
                      <a:pt x="1234305" y="1026056"/>
                      <a:pt x="1186331" y="1026056"/>
                    </a:cubicBezTo>
                    <a:cubicBezTo>
                      <a:pt x="1138297" y="1026056"/>
                      <a:pt x="1099266" y="985711"/>
                      <a:pt x="1099266" y="935984"/>
                    </a:cubicBezTo>
                    <a:close/>
                    <a:moveTo>
                      <a:pt x="890544" y="667726"/>
                    </a:moveTo>
                    <a:cubicBezTo>
                      <a:pt x="890544" y="645590"/>
                      <a:pt x="907956" y="627503"/>
                      <a:pt x="929338" y="627503"/>
                    </a:cubicBezTo>
                    <a:lnTo>
                      <a:pt x="935378" y="627503"/>
                    </a:lnTo>
                    <a:cubicBezTo>
                      <a:pt x="956819" y="627503"/>
                      <a:pt x="974231" y="645590"/>
                      <a:pt x="974231" y="667726"/>
                    </a:cubicBezTo>
                    <a:cubicBezTo>
                      <a:pt x="974231" y="689923"/>
                      <a:pt x="956819" y="707888"/>
                      <a:pt x="935378" y="707888"/>
                    </a:cubicBezTo>
                    <a:lnTo>
                      <a:pt x="929338" y="707888"/>
                    </a:lnTo>
                    <a:cubicBezTo>
                      <a:pt x="907956" y="707888"/>
                      <a:pt x="890544" y="689923"/>
                      <a:pt x="890544" y="667726"/>
                    </a:cubicBezTo>
                    <a:close/>
                    <a:moveTo>
                      <a:pt x="102519" y="202035"/>
                    </a:moveTo>
                    <a:cubicBezTo>
                      <a:pt x="102519" y="149672"/>
                      <a:pt x="143622" y="107057"/>
                      <a:pt x="194203" y="107057"/>
                    </a:cubicBezTo>
                    <a:cubicBezTo>
                      <a:pt x="244842" y="107057"/>
                      <a:pt x="285947" y="149670"/>
                      <a:pt x="285947" y="202035"/>
                    </a:cubicBezTo>
                    <a:cubicBezTo>
                      <a:pt x="285947" y="254399"/>
                      <a:pt x="244844" y="297013"/>
                      <a:pt x="194203" y="297013"/>
                    </a:cubicBezTo>
                    <a:cubicBezTo>
                      <a:pt x="143624" y="297013"/>
                      <a:pt x="102519" y="254399"/>
                      <a:pt x="102519" y="2020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1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DE3D144-18BE-8DF0-54F3-E6A483BD5A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136212" y="2418574"/>
                <a:ext cx="18022" cy="15724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headEnd type="oval" w="lg" len="lg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F5E281-57AD-10C9-DA69-BA036AA56F9E}"/>
              </a:ext>
            </a:extLst>
          </p:cNvPr>
          <p:cNvGrpSpPr/>
          <p:nvPr/>
        </p:nvGrpSpPr>
        <p:grpSpPr>
          <a:xfrm>
            <a:off x="2822319" y="1710597"/>
            <a:ext cx="1640078" cy="1935233"/>
            <a:chOff x="3588265" y="1747457"/>
            <a:chExt cx="1921552" cy="2247341"/>
          </a:xfrm>
          <a:solidFill>
            <a:schemeClr val="accent3"/>
          </a:solidFill>
        </p:grpSpPr>
        <p:sp>
          <p:nvSpPr>
            <p:cNvPr id="19" name="Text Placeholder 8">
              <a:extLst>
                <a:ext uri="{FF2B5EF4-FFF2-40B4-BE49-F238E27FC236}">
                  <a16:creationId xmlns:a16="http://schemas.microsoft.com/office/drawing/2014/main" id="{FE95B555-6E22-B134-826B-C51310E46EA8}"/>
                </a:ext>
              </a:extLst>
            </p:cNvPr>
            <p:cNvSpPr txBox="1">
              <a:spLocks/>
            </p:cNvSpPr>
            <p:nvPr/>
          </p:nvSpPr>
          <p:spPr>
            <a:xfrm>
              <a:off x="3588265" y="3229641"/>
              <a:ext cx="1921552" cy="765157"/>
            </a:xfrm>
            <a:prstGeom prst="rect">
              <a:avLst/>
            </a:prstGeom>
            <a:noFill/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Interviews</a:t>
              </a:r>
            </a:p>
          </p:txBody>
        </p:sp>
        <p:pic>
          <p:nvPicPr>
            <p:cNvPr id="20" name="Graphic 19" descr="Questions with solid fill">
              <a:extLst>
                <a:ext uri="{FF2B5EF4-FFF2-40B4-BE49-F238E27FC236}">
                  <a16:creationId xmlns:a16="http://schemas.microsoft.com/office/drawing/2014/main" id="{158A3872-A467-7BCB-7899-364D998452F9}"/>
                </a:ext>
              </a:extLst>
            </p:cNvPr>
            <p:cNvPicPr>
              <a:picLocks noChangeAspect="1"/>
            </p:cNvPicPr>
            <p:nvPr/>
          </p:nvPicPr>
          <p:blipFill>
            <a:blip r:embed="Rd050a898ef174f0c">
              <a:extLst>
                <a:ext uri="{96DAC541-7B7A-43D3-8B79-37D633B846F1}">
                  <asvg:svgBlip xmlns:asvg="http://schemas.microsoft.com/office/drawing/2016/SVG/main" r:embed="Rcc70e9d0a64c427f"/>
                </a:ext>
              </a:extLst>
            </a:blip>
            <a:stretch>
              <a:fillRect/>
            </a:stretch>
          </p:blipFill>
          <p:spPr>
            <a:xfrm>
              <a:off x="3918275" y="1747457"/>
              <a:ext cx="1211849" cy="12118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40C8E-6B96-3342-4DD5-85210D12D082}"/>
              </a:ext>
            </a:extLst>
          </p:cNvPr>
          <p:cNvGrpSpPr/>
          <p:nvPr/>
        </p:nvGrpSpPr>
        <p:grpSpPr>
          <a:xfrm>
            <a:off x="1001012" y="1567915"/>
            <a:ext cx="1659367" cy="2084546"/>
            <a:chOff x="1153873" y="1562926"/>
            <a:chExt cx="1921553" cy="239378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6696A6-87EF-4FC8-5461-A777CB444B61}"/>
                </a:ext>
              </a:extLst>
            </p:cNvPr>
            <p:cNvSpPr/>
            <p:nvPr/>
          </p:nvSpPr>
          <p:spPr bwMode="auto">
            <a:xfrm>
              <a:off x="1269714" y="1562926"/>
              <a:ext cx="1647102" cy="15964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noProof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Text Placeholder 8">
              <a:extLst>
                <a:ext uri="{FF2B5EF4-FFF2-40B4-BE49-F238E27FC236}">
                  <a16:creationId xmlns:a16="http://schemas.microsoft.com/office/drawing/2014/main" id="{105EE9C5-1D64-CECF-4DA0-CCFDD98A5863}"/>
                </a:ext>
              </a:extLst>
            </p:cNvPr>
            <p:cNvSpPr txBox="1">
              <a:spLocks/>
            </p:cNvSpPr>
            <p:nvPr/>
          </p:nvSpPr>
          <p:spPr>
            <a:xfrm>
              <a:off x="1153873" y="3191556"/>
              <a:ext cx="1921553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Survey</a:t>
              </a:r>
            </a:p>
          </p:txBody>
        </p:sp>
        <p:pic>
          <p:nvPicPr>
            <p:cNvPr id="24" name="Graphic 23" descr="Checklist with solid fill">
              <a:extLst>
                <a:ext uri="{FF2B5EF4-FFF2-40B4-BE49-F238E27FC236}">
                  <a16:creationId xmlns:a16="http://schemas.microsoft.com/office/drawing/2014/main" id="{DB525DE1-CF3D-1DDB-A7EB-044C805FF7A0}"/>
                </a:ext>
              </a:extLst>
            </p:cNvPr>
            <p:cNvPicPr>
              <a:picLocks noChangeAspect="1"/>
            </p:cNvPicPr>
            <p:nvPr/>
          </p:nvPicPr>
          <p:blipFill>
            <a:blip r:embed="Rc085a4cb07c14e96">
              <a:extLst>
                <a:ext uri="{96DAC541-7B7A-43D3-8B79-37D633B846F1}">
                  <asvg:svgBlip xmlns:asvg="http://schemas.microsoft.com/office/drawing/2016/SVG/main" r:embed="Re3f73e8105d942f5"/>
                </a:ext>
              </a:extLst>
            </a:blip>
            <a:stretch>
              <a:fillRect/>
            </a:stretch>
          </p:blipFill>
          <p:spPr>
            <a:xfrm>
              <a:off x="1561347" y="1844035"/>
              <a:ext cx="1106607" cy="11066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3886C-3F25-C90A-BAB5-76A691D83AFC}"/>
              </a:ext>
            </a:extLst>
          </p:cNvPr>
          <p:cNvGrpSpPr/>
          <p:nvPr/>
        </p:nvGrpSpPr>
        <p:grpSpPr>
          <a:xfrm>
            <a:off x="4716968" y="1758357"/>
            <a:ext cx="1630785" cy="1874319"/>
            <a:chOff x="5722841" y="1798184"/>
            <a:chExt cx="1921552" cy="2195385"/>
          </a:xfrm>
        </p:grpSpPr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5DBB83D8-B3F8-21AC-FB48-71DE39E7C9F3}"/>
                </a:ext>
              </a:extLst>
            </p:cNvPr>
            <p:cNvSpPr txBox="1">
              <a:spLocks/>
            </p:cNvSpPr>
            <p:nvPr/>
          </p:nvSpPr>
          <p:spPr>
            <a:xfrm>
              <a:off x="5722841" y="3228412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Draft Strategic Plan</a:t>
              </a:r>
            </a:p>
          </p:txBody>
        </p:sp>
        <p:pic>
          <p:nvPicPr>
            <p:cNvPr id="27" name="Graphic 26" descr="Blueprint with solid fill">
              <a:extLst>
                <a:ext uri="{FF2B5EF4-FFF2-40B4-BE49-F238E27FC236}">
                  <a16:creationId xmlns:a16="http://schemas.microsoft.com/office/drawing/2014/main" id="{2897A844-81C3-A18F-7C48-8A0ADEB30AD3}"/>
                </a:ext>
              </a:extLst>
            </p:cNvPr>
            <p:cNvPicPr>
              <a:picLocks noChangeAspect="1"/>
            </p:cNvPicPr>
            <p:nvPr/>
          </p:nvPicPr>
          <p:blipFill>
            <a:blip r:embed="R70ee811e205b414a">
              <a:extLst>
                <a:ext uri="{96DAC541-7B7A-43D3-8B79-37D633B846F1}">
                  <asvg:svgBlip xmlns:asvg="http://schemas.microsoft.com/office/drawing/2016/SVG/main" r:embed="R5a8ec9c881b74611"/>
                </a:ext>
              </a:extLst>
            </a:blip>
            <a:stretch>
              <a:fillRect/>
            </a:stretch>
          </p:blipFill>
          <p:spPr>
            <a:xfrm>
              <a:off x="6107553" y="1798184"/>
              <a:ext cx="1065344" cy="10653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96717D-4DBB-A544-5B99-0297112641BE}"/>
              </a:ext>
            </a:extLst>
          </p:cNvPr>
          <p:cNvGrpSpPr/>
          <p:nvPr/>
        </p:nvGrpSpPr>
        <p:grpSpPr>
          <a:xfrm>
            <a:off x="6486007" y="1702804"/>
            <a:ext cx="1647579" cy="1906958"/>
            <a:chOff x="7850278" y="1810984"/>
            <a:chExt cx="1921552" cy="2379420"/>
          </a:xfrm>
          <a:solidFill>
            <a:schemeClr val="bg1"/>
          </a:solidFill>
        </p:grpSpPr>
        <p:sp>
          <p:nvSpPr>
            <p:cNvPr id="29" name="Text Placeholder 8">
              <a:extLst>
                <a:ext uri="{FF2B5EF4-FFF2-40B4-BE49-F238E27FC236}">
                  <a16:creationId xmlns:a16="http://schemas.microsoft.com/office/drawing/2014/main" id="{71690F61-69FD-FFB3-5FBB-8C3FA7592A77}"/>
                </a:ext>
              </a:extLst>
            </p:cNvPr>
            <p:cNvSpPr txBox="1">
              <a:spLocks/>
            </p:cNvSpPr>
            <p:nvPr/>
          </p:nvSpPr>
          <p:spPr>
            <a:xfrm>
              <a:off x="7850278" y="3425247"/>
              <a:ext cx="1921552" cy="765157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Validation Workshop</a:t>
              </a:r>
            </a:p>
          </p:txBody>
        </p:sp>
        <p:pic>
          <p:nvPicPr>
            <p:cNvPr id="30" name="Graphic 29" descr="Group brainstorm with solid fill">
              <a:extLst>
                <a:ext uri="{FF2B5EF4-FFF2-40B4-BE49-F238E27FC236}">
                  <a16:creationId xmlns:a16="http://schemas.microsoft.com/office/drawing/2014/main" id="{DA7BE34E-3938-763C-65B8-1937280BB4A9}"/>
                </a:ext>
              </a:extLst>
            </p:cNvPr>
            <p:cNvPicPr>
              <a:picLocks noChangeAspect="1"/>
            </p:cNvPicPr>
            <p:nvPr/>
          </p:nvPicPr>
          <p:blipFill>
            <a:blip r:embed="R91cd735d83114894">
              <a:extLst>
                <a:ext uri="{96DAC541-7B7A-43D3-8B79-37D633B846F1}">
                  <asvg:svgBlip xmlns:asvg="http://schemas.microsoft.com/office/drawing/2016/SVG/main" r:embed="Refb503c6d55a4525"/>
                </a:ext>
              </a:extLst>
            </a:blip>
            <a:stretch>
              <a:fillRect/>
            </a:stretch>
          </p:blipFill>
          <p:spPr>
            <a:xfrm>
              <a:off x="8224022" y="1810984"/>
              <a:ext cx="1164440" cy="11644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8CB5C3-1C34-E18C-EB20-856C84D3461E}"/>
              </a:ext>
            </a:extLst>
          </p:cNvPr>
          <p:cNvGrpSpPr/>
          <p:nvPr/>
        </p:nvGrpSpPr>
        <p:grpSpPr>
          <a:xfrm>
            <a:off x="8240841" y="1669521"/>
            <a:ext cx="1647579" cy="1965783"/>
            <a:chOff x="8180737" y="1777795"/>
            <a:chExt cx="1921552" cy="2266451"/>
          </a:xfrm>
        </p:grpSpPr>
        <p:sp>
          <p:nvSpPr>
            <p:cNvPr id="32" name="Text Placeholder 8">
              <a:extLst>
                <a:ext uri="{FF2B5EF4-FFF2-40B4-BE49-F238E27FC236}">
                  <a16:creationId xmlns:a16="http://schemas.microsoft.com/office/drawing/2014/main" id="{BC873BA2-823C-36EA-5D84-28D2A99E8F36}"/>
                </a:ext>
              </a:extLst>
            </p:cNvPr>
            <p:cNvSpPr txBox="1">
              <a:spLocks/>
            </p:cNvSpPr>
            <p:nvPr/>
          </p:nvSpPr>
          <p:spPr>
            <a:xfrm>
              <a:off x="8180737" y="3279089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>
                  <a:solidFill>
                    <a:srgbClr val="1A3B65"/>
                  </a:solidFill>
                </a:rPr>
                <a:t>Final Plan Presentation</a:t>
              </a:r>
            </a:p>
          </p:txBody>
        </p:sp>
        <p:pic>
          <p:nvPicPr>
            <p:cNvPr id="33" name="Graphic 32" descr="Presentation with checklist with solid fill">
              <a:extLst>
                <a:ext uri="{FF2B5EF4-FFF2-40B4-BE49-F238E27FC236}">
                  <a16:creationId xmlns:a16="http://schemas.microsoft.com/office/drawing/2014/main" id="{1755E686-C246-FABB-88A0-33CB8C89536F}"/>
                </a:ext>
              </a:extLst>
            </p:cNvPr>
            <p:cNvPicPr>
              <a:picLocks noChangeAspect="1"/>
            </p:cNvPicPr>
            <p:nvPr/>
          </p:nvPicPr>
          <p:blipFill>
            <a:blip r:embed="R668d2e1b93074096">
              <a:extLst>
                <a:ext uri="{96DAC541-7B7A-43D3-8B79-37D633B846F1}">
                  <asvg:svgBlip xmlns:asvg="http://schemas.microsoft.com/office/drawing/2016/SVG/main" r:embed="R844a24386cfc4fdf"/>
                </a:ext>
              </a:extLst>
            </a:blip>
            <a:stretch>
              <a:fillRect/>
            </a:stretch>
          </p:blipFill>
          <p:spPr>
            <a:xfrm>
              <a:off x="8492575" y="1777795"/>
              <a:ext cx="1297878" cy="1297878"/>
            </a:xfrm>
            <a:prstGeom prst="rect">
              <a:avLst/>
            </a:prstGeom>
          </p:spPr>
        </p:pic>
      </p:grp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0A446C14-FA57-7A43-3F08-29CAB0433226}"/>
              </a:ext>
            </a:extLst>
          </p:cNvPr>
          <p:cNvSpPr txBox="1">
            <a:spLocks/>
          </p:cNvSpPr>
          <p:nvPr/>
        </p:nvSpPr>
        <p:spPr>
          <a:xfrm>
            <a:off x="1699603" y="4886149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A7B2366-45E9-56AD-0E7A-2494ED163A07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1709" y="2294534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10EEEE30-E522-D8E8-A337-F37425B71FC3}"/>
              </a:ext>
            </a:extLst>
          </p:cNvPr>
          <p:cNvSpPr/>
          <p:nvPr/>
        </p:nvSpPr>
        <p:spPr bwMode="auto">
          <a:xfrm>
            <a:off x="2174534" y="3780330"/>
            <a:ext cx="1032706" cy="10835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Graphic 10">
            <a:extLst>
              <a:ext uri="{FF2B5EF4-FFF2-40B4-BE49-F238E27FC236}">
                <a16:creationId xmlns:a16="http://schemas.microsoft.com/office/drawing/2014/main" id="{6C207972-3133-542A-89E0-85EC1046EDFE}"/>
              </a:ext>
            </a:extLst>
          </p:cNvPr>
          <p:cNvSpPr/>
          <p:nvPr/>
        </p:nvSpPr>
        <p:spPr>
          <a:xfrm>
            <a:off x="2352059" y="3994480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bg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1A751B-ACD7-E521-A33C-774AB9315B9F}"/>
              </a:ext>
            </a:extLst>
          </p:cNvPr>
          <p:cNvSpPr/>
          <p:nvPr/>
        </p:nvSpPr>
        <p:spPr bwMode="auto">
          <a:xfrm>
            <a:off x="4035521" y="3730149"/>
            <a:ext cx="1032706" cy="108351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Graphic 10">
            <a:extLst>
              <a:ext uri="{FF2B5EF4-FFF2-40B4-BE49-F238E27FC236}">
                <a16:creationId xmlns:a16="http://schemas.microsoft.com/office/drawing/2014/main" id="{4CBB9E45-84EF-BFCF-A1DC-412F2F46EB9F}"/>
              </a:ext>
            </a:extLst>
          </p:cNvPr>
          <p:cNvSpPr/>
          <p:nvPr/>
        </p:nvSpPr>
        <p:spPr>
          <a:xfrm>
            <a:off x="4228961" y="3975278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bg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FE9156-9966-213C-B4B1-E817631287E2}"/>
              </a:ext>
            </a:extLst>
          </p:cNvPr>
          <p:cNvCxnSpPr>
            <a:cxnSpLocks/>
          </p:cNvCxnSpPr>
          <p:nvPr/>
        </p:nvCxnSpPr>
        <p:spPr bwMode="auto">
          <a:xfrm flipH="1">
            <a:off x="4509099" y="2312923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F082B08-3E34-073C-6559-A8A9DB69135B}"/>
              </a:ext>
            </a:extLst>
          </p:cNvPr>
          <p:cNvSpPr txBox="1">
            <a:spLocks/>
          </p:cNvSpPr>
          <p:nvPr/>
        </p:nvSpPr>
        <p:spPr>
          <a:xfrm>
            <a:off x="9995675" y="2909327"/>
            <a:ext cx="1934797" cy="1083514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1" kern="0" noProof="0">
                <a:solidFill>
                  <a:srgbClr val="1A3B65"/>
                </a:solidFill>
              </a:rPr>
              <a:t>Final Strategic Plan Submission</a:t>
            </a:r>
          </a:p>
        </p:txBody>
      </p:sp>
      <p:pic>
        <p:nvPicPr>
          <p:cNvPr id="42" name="Graphic 41" descr="Clipboard Checked with solid fill">
            <a:extLst>
              <a:ext uri="{FF2B5EF4-FFF2-40B4-BE49-F238E27FC236}">
                <a16:creationId xmlns:a16="http://schemas.microsoft.com/office/drawing/2014/main" id="{613D6940-CD7D-59A9-2CF6-352434F73EA5}"/>
              </a:ext>
            </a:extLst>
          </p:cNvPr>
          <p:cNvPicPr>
            <a:picLocks noChangeAspect="1"/>
          </p:cNvPicPr>
          <p:nvPr/>
        </p:nvPicPr>
        <p:blipFill>
          <a:blip r:embed="Rae53243cdcf54a97">
            <a:extLst>
              <a:ext uri="{96DAC541-7B7A-43D3-8B79-37D633B846F1}">
                <asvg:svgBlip xmlns:asvg="http://schemas.microsoft.com/office/drawing/2016/SVG/main" r:embed="Rf3a16b24a7d640e6"/>
              </a:ext>
            </a:extLst>
          </a:blip>
          <a:stretch>
            <a:fillRect/>
          </a:stretch>
        </p:blipFill>
        <p:spPr>
          <a:xfrm>
            <a:off x="10505871" y="1627399"/>
            <a:ext cx="967671" cy="967671"/>
          </a:xfrm>
          <a:prstGeom prst="rect">
            <a:avLst/>
          </a:prstGeom>
        </p:spPr>
      </p:pic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045F192F-44C2-C67A-D804-2C80AC5D71BF}"/>
              </a:ext>
            </a:extLst>
          </p:cNvPr>
          <p:cNvSpPr txBox="1">
            <a:spLocks/>
          </p:cNvSpPr>
          <p:nvPr/>
        </p:nvSpPr>
        <p:spPr>
          <a:xfrm>
            <a:off x="10102930" y="3767530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February 2026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05B0672-1B60-8793-E046-7AC9951FE84F}"/>
              </a:ext>
            </a:extLst>
          </p:cNvPr>
          <p:cNvSpPr txBox="1">
            <a:spLocks/>
          </p:cNvSpPr>
          <p:nvPr/>
        </p:nvSpPr>
        <p:spPr>
          <a:xfrm>
            <a:off x="8117654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January 2026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3F8FD24E-3EBA-DC81-A75E-03E18610430C}"/>
              </a:ext>
            </a:extLst>
          </p:cNvPr>
          <p:cNvSpPr txBox="1">
            <a:spLocks/>
          </p:cNvSpPr>
          <p:nvPr/>
        </p:nvSpPr>
        <p:spPr>
          <a:xfrm>
            <a:off x="6331030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7DB6EC39-DB3F-2320-D67D-D0311DD69686}"/>
              </a:ext>
            </a:extLst>
          </p:cNvPr>
          <p:cNvSpPr txBox="1">
            <a:spLocks/>
          </p:cNvSpPr>
          <p:nvPr/>
        </p:nvSpPr>
        <p:spPr>
          <a:xfrm>
            <a:off x="352158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September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6F78544-52B4-8820-BB19-9F1A26A2582D}"/>
              </a:ext>
            </a:extLst>
          </p:cNvPr>
          <p:cNvSpPr txBox="1">
            <a:spLocks/>
          </p:cNvSpPr>
          <p:nvPr/>
        </p:nvSpPr>
        <p:spPr>
          <a:xfrm>
            <a:off x="-3746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June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B308347A-83E8-9EE4-A3E7-5276F36AFFBA}"/>
              </a:ext>
            </a:extLst>
          </p:cNvPr>
          <p:cNvSpPr txBox="1">
            <a:spLocks/>
          </p:cNvSpPr>
          <p:nvPr/>
        </p:nvSpPr>
        <p:spPr>
          <a:xfrm>
            <a:off x="1686114" y="5472087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0D17651-A4C7-2E68-9958-0CBF4ACAC4A6}"/>
              </a:ext>
            </a:extLst>
          </p:cNvPr>
          <p:cNvSpPr txBox="1">
            <a:spLocks/>
          </p:cNvSpPr>
          <p:nvPr/>
        </p:nvSpPr>
        <p:spPr>
          <a:xfrm>
            <a:off x="1003827" y="116501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July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CAB15D00-C054-BF43-5B4C-FA72C3E58E96}"/>
              </a:ext>
            </a:extLst>
          </p:cNvPr>
          <p:cNvSpPr txBox="1">
            <a:spLocks/>
          </p:cNvSpPr>
          <p:nvPr/>
        </p:nvSpPr>
        <p:spPr>
          <a:xfrm>
            <a:off x="2960201" y="907610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– September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66844942-D4DA-E7EC-DF00-DA7C112CBEF3}"/>
              </a:ext>
            </a:extLst>
          </p:cNvPr>
          <p:cNvSpPr txBox="1">
            <a:spLocks/>
          </p:cNvSpPr>
          <p:nvPr/>
        </p:nvSpPr>
        <p:spPr>
          <a:xfrm>
            <a:off x="4842392" y="375278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1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0676b75121874d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56a70b3669014cb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e65ba8c6bea142e6" r:link="rcIde70c0eeabd8146e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e65ba8c6bea142e6" r:link="rcIde70c0eeabd8146e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7641771" y="1305341"/>
            <a:ext cx="422639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Courtyard located below street level</a:t>
            </a:r>
          </a:p>
          <a:p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Multiple entry points into basement</a:t>
            </a:r>
            <a:br>
              <a:rPr lang="en-US" sz="2500" b="1" dirty="0">
                <a:latin typeface="Trebuchet MS" panose="020B0603020202020204" pitchFamily="34" charset="0"/>
              </a:rPr>
            </a:br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MRI, Radiation Oncology, Nuclear Medicine, Central Sterile, Morgue, Pathology, Pharmacy, Linen, Kitchen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796A4-D2AA-40E6-8168-F0207888C866}"/>
              </a:ext>
            </a:extLst>
          </p:cNvPr>
          <p:cNvPicPr>
            <a:picLocks noChangeAspect="1"/>
          </p:cNvPicPr>
          <p:nvPr/>
        </p:nvPicPr>
        <p:blipFill>
          <a:blip r:embed="Ra2c73d188f07434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1" y="777240"/>
            <a:ext cx="707136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93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352BC-1CEB-2E75-B0AD-D72027B1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&amp; Validation Engagements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029B9-B563-E6DC-6551-A75DE3539F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095983"/>
            <a:ext cx="3384550" cy="4624120"/>
          </a:xfrm>
        </p:spPr>
        <p:txBody>
          <a:bodyPr/>
          <a:lstStyle/>
          <a:p>
            <a:r>
              <a:rPr lang="en-US" b="1"/>
              <a:t>Planning Meeting #1</a:t>
            </a:r>
          </a:p>
          <a:p>
            <a:r>
              <a:rPr lang="en-US" sz="1600"/>
              <a:t>Following the Kickoff Meeting, Planning Committee Meeting #1 was held in August 2025 to review the </a:t>
            </a:r>
            <a:r>
              <a:rPr lang="en-US" sz="1600" u="sng"/>
              <a:t>project status, strategic plan outline, confirm the mission and vision statements, and finalize the stakeholder interview process </a:t>
            </a:r>
            <a:r>
              <a:rPr lang="en-US" sz="1600"/>
              <a:t>and interviewee list.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2C1A3-59E3-7214-F286-0FEFD1DF7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868FA0-F262-CE21-1EB0-A371352EB54A}"/>
              </a:ext>
            </a:extLst>
          </p:cNvPr>
          <p:cNvSpPr txBox="1">
            <a:spLocks/>
          </p:cNvSpPr>
          <p:nvPr/>
        </p:nvSpPr>
        <p:spPr>
          <a:xfrm>
            <a:off x="4258885" y="1095983"/>
            <a:ext cx="3384550" cy="4624120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/>
              <a:t>Planning Meeting #2</a:t>
            </a:r>
          </a:p>
          <a:p>
            <a:r>
              <a:rPr lang="en-US" sz="1600"/>
              <a:t>Planning Committee Meeting #2 was held in September 2025 and built on these discussions, focusing on </a:t>
            </a:r>
            <a:r>
              <a:rPr lang="en-US" sz="1600" u="sng"/>
              <a:t>reviewing survey results and discussing/validating the draft SWOT analysis</a:t>
            </a:r>
            <a:r>
              <a:rPr lang="en-US" sz="1600"/>
              <a:t>.</a:t>
            </a:r>
          </a:p>
          <a:p>
            <a:endParaRPr lang="en-US" ker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A0EB4C-AB66-3BC0-B72D-6AB5908A9BC3}"/>
              </a:ext>
            </a:extLst>
          </p:cNvPr>
          <p:cNvSpPr txBox="1">
            <a:spLocks/>
          </p:cNvSpPr>
          <p:nvPr/>
        </p:nvSpPr>
        <p:spPr>
          <a:xfrm>
            <a:off x="8002200" y="1087486"/>
            <a:ext cx="3917811" cy="4624120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/>
              <a:t>Validation Workshop</a:t>
            </a:r>
          </a:p>
          <a:p>
            <a:r>
              <a:rPr lang="en-US" sz="1600"/>
              <a:t>To ensure the draft priorities reflected the needs and priorities of hospitals and health care systems in NYC, a validation workshop was held in October 2025. This session provided a forum to </a:t>
            </a:r>
            <a:r>
              <a:rPr lang="en-US" sz="1600" u="sng"/>
              <a:t>review and provide feedback on the proposed strategic priorities and associated objectives, ensuring alignment with operational realities and stakeholder perspectives</a:t>
            </a:r>
            <a:r>
              <a:rPr lang="en-US" sz="1600"/>
              <a:t>. Further, this workshop provided an opportunity to collect feedback on opportunities to improve the organization and governance of the Coalition. </a:t>
            </a:r>
            <a:endParaRPr lang="en-US" sz="1600" b="1" kern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96E46-C4E7-12CB-7CBF-7E43C9EB2BC7}"/>
              </a:ext>
            </a:extLst>
          </p:cNvPr>
          <p:cNvPicPr>
            <a:picLocks noChangeAspect="1"/>
          </p:cNvPicPr>
          <p:nvPr/>
        </p:nvPicPr>
        <p:blipFill>
          <a:blip r:embed="Rc75c3043eb984b69"/>
          <a:stretch>
            <a:fillRect/>
          </a:stretch>
        </p:blipFill>
        <p:spPr>
          <a:xfrm>
            <a:off x="10336489" y="310557"/>
            <a:ext cx="659806" cy="694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FCE12-1B88-0555-9100-31DEE5918557}"/>
              </a:ext>
            </a:extLst>
          </p:cNvPr>
          <p:cNvPicPr>
            <a:picLocks noChangeAspect="1"/>
          </p:cNvPicPr>
          <p:nvPr/>
        </p:nvPicPr>
        <p:blipFill>
          <a:blip r:embed="Re9d1496e1995404c"/>
          <a:srcRect b="37762"/>
          <a:stretch>
            <a:fillRect/>
          </a:stretch>
        </p:blipFill>
        <p:spPr>
          <a:xfrm>
            <a:off x="11054204" y="319551"/>
            <a:ext cx="787155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29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0129-FE6C-AD5E-5ECC-26425DEB0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A0060-D8C5-4B52-F875-0B6B1E62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Project Activities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5D7EC-FC8C-1405-752C-EE8B51467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13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3E443F-2678-C643-D34D-175E63E62F02}"/>
              </a:ext>
            </a:extLst>
          </p:cNvPr>
          <p:cNvSpPr/>
          <p:nvPr/>
        </p:nvSpPr>
        <p:spPr bwMode="auto">
          <a:xfrm>
            <a:off x="10251891" y="1474319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778D91-3FE9-ED30-4DF2-2CAFBDFF7063}"/>
              </a:ext>
            </a:extLst>
          </p:cNvPr>
          <p:cNvSpPr/>
          <p:nvPr/>
        </p:nvSpPr>
        <p:spPr bwMode="auto">
          <a:xfrm>
            <a:off x="8353450" y="1518028"/>
            <a:ext cx="1422363" cy="139019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97C20D-EBF7-89AB-C827-7F0F99E22096}"/>
              </a:ext>
            </a:extLst>
          </p:cNvPr>
          <p:cNvSpPr/>
          <p:nvPr/>
        </p:nvSpPr>
        <p:spPr bwMode="auto">
          <a:xfrm>
            <a:off x="6594490" y="1530225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EDE9AD-5D75-B493-6612-A70A0B01AC5F}"/>
              </a:ext>
            </a:extLst>
          </p:cNvPr>
          <p:cNvSpPr/>
          <p:nvPr/>
        </p:nvSpPr>
        <p:spPr bwMode="auto">
          <a:xfrm>
            <a:off x="4777350" y="1537274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782EAA-5A7D-8A87-DAB7-1A9DC29C940E}"/>
              </a:ext>
            </a:extLst>
          </p:cNvPr>
          <p:cNvSpPr/>
          <p:nvPr/>
        </p:nvSpPr>
        <p:spPr bwMode="auto">
          <a:xfrm>
            <a:off x="2910561" y="1560538"/>
            <a:ext cx="1422363" cy="139019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DBF637-DCC0-F26A-613C-21BD5C0F528E}"/>
              </a:ext>
            </a:extLst>
          </p:cNvPr>
          <p:cNvSpPr/>
          <p:nvPr/>
        </p:nvSpPr>
        <p:spPr bwMode="auto">
          <a:xfrm flipV="1">
            <a:off x="1897328" y="1311222"/>
            <a:ext cx="9878113" cy="639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659C7C9-FF48-C669-4D73-3429A18B8BF6}"/>
              </a:ext>
            </a:extLst>
          </p:cNvPr>
          <p:cNvSpPr txBox="1">
            <a:spLocks/>
          </p:cNvSpPr>
          <p:nvPr/>
        </p:nvSpPr>
        <p:spPr>
          <a:xfrm>
            <a:off x="3548323" y="4886148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55954E-4ABF-7C58-15DE-CC921DFAF154}"/>
              </a:ext>
            </a:extLst>
          </p:cNvPr>
          <p:cNvGrpSpPr/>
          <p:nvPr/>
        </p:nvGrpSpPr>
        <p:grpSpPr>
          <a:xfrm>
            <a:off x="8709" y="2303051"/>
            <a:ext cx="1821986" cy="3265326"/>
            <a:chOff x="4008337" y="2418574"/>
            <a:chExt cx="2136116" cy="3591210"/>
          </a:xfrm>
        </p:grpSpPr>
        <p:sp>
          <p:nvSpPr>
            <p:cNvPr id="13" name="Text Placeholder 8">
              <a:extLst>
                <a:ext uri="{FF2B5EF4-FFF2-40B4-BE49-F238E27FC236}">
                  <a16:creationId xmlns:a16="http://schemas.microsoft.com/office/drawing/2014/main" id="{4815569E-F70B-1E58-CEE1-AA78E7910057}"/>
                </a:ext>
              </a:extLst>
            </p:cNvPr>
            <p:cNvSpPr txBox="1">
              <a:spLocks/>
            </p:cNvSpPr>
            <p:nvPr/>
          </p:nvSpPr>
          <p:spPr>
            <a:xfrm>
              <a:off x="4008337" y="5244626"/>
              <a:ext cx="2136116" cy="765158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sz="1300" b="1" kern="0" noProof="0">
                  <a:solidFill>
                    <a:schemeClr val="tx1"/>
                  </a:solidFill>
                </a:rPr>
                <a:t>Planning Committee Kickoff Meeting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29AEA8-FF33-D06B-FA38-8CB4B9031C4B}"/>
                </a:ext>
              </a:extLst>
            </p:cNvPr>
            <p:cNvGrpSpPr/>
            <p:nvPr/>
          </p:nvGrpSpPr>
          <p:grpSpPr>
            <a:xfrm>
              <a:off x="4548856" y="2418574"/>
              <a:ext cx="1210756" cy="2840676"/>
              <a:chOff x="4548856" y="2418574"/>
              <a:chExt cx="1210756" cy="284067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40749DD-A5D0-3E2A-645E-3C035C154837}"/>
                  </a:ext>
                </a:extLst>
              </p:cNvPr>
              <p:cNvSpPr/>
              <p:nvPr/>
            </p:nvSpPr>
            <p:spPr bwMode="auto">
              <a:xfrm>
                <a:off x="4548856" y="4067601"/>
                <a:ext cx="1210756" cy="119164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Graphic 10">
                <a:extLst>
                  <a:ext uri="{FF2B5EF4-FFF2-40B4-BE49-F238E27FC236}">
                    <a16:creationId xmlns:a16="http://schemas.microsoft.com/office/drawing/2014/main" id="{FFC2E19C-5BD6-137A-F126-2BCD4173FFB8}"/>
                  </a:ext>
                </a:extLst>
              </p:cNvPr>
              <p:cNvSpPr/>
              <p:nvPr/>
            </p:nvSpPr>
            <p:spPr>
              <a:xfrm>
                <a:off x="4756988" y="4303123"/>
                <a:ext cx="767720" cy="720604"/>
              </a:xfrm>
              <a:custGeom>
                <a:avLst/>
                <a:gdLst>
                  <a:gd name="connsiteX0" fmla="*/ 414042 w 1326811"/>
                  <a:gd name="connsiteY0" fmla="*/ 1164323 h 1164322"/>
                  <a:gd name="connsiteX1" fmla="*/ 414042 w 1326811"/>
                  <a:gd name="connsiteY1" fmla="*/ 1089518 h 1164322"/>
                  <a:gd name="connsiteX2" fmla="*/ 446913 w 1326811"/>
                  <a:gd name="connsiteY2" fmla="*/ 1055610 h 1164322"/>
                  <a:gd name="connsiteX3" fmla="*/ 655575 w 1326811"/>
                  <a:gd name="connsiteY3" fmla="*/ 1055610 h 1164322"/>
                  <a:gd name="connsiteX4" fmla="*/ 688329 w 1326811"/>
                  <a:gd name="connsiteY4" fmla="*/ 1089518 h 1164322"/>
                  <a:gd name="connsiteX5" fmla="*/ 688329 w 1326811"/>
                  <a:gd name="connsiteY5" fmla="*/ 1164323 h 1164322"/>
                  <a:gd name="connsiteX6" fmla="*/ 733342 w 1326811"/>
                  <a:gd name="connsiteY6" fmla="*/ 1164323 h 1164322"/>
                  <a:gd name="connsiteX7" fmla="*/ 733342 w 1326811"/>
                  <a:gd name="connsiteY7" fmla="*/ 1089518 h 1164322"/>
                  <a:gd name="connsiteX8" fmla="*/ 766095 w 1326811"/>
                  <a:gd name="connsiteY8" fmla="*/ 1055610 h 1164322"/>
                  <a:gd name="connsiteX9" fmla="*/ 974818 w 1326811"/>
                  <a:gd name="connsiteY9" fmla="*/ 1055610 h 1164322"/>
                  <a:gd name="connsiteX10" fmla="*/ 1007572 w 1326811"/>
                  <a:gd name="connsiteY10" fmla="*/ 1089518 h 1164322"/>
                  <a:gd name="connsiteX11" fmla="*/ 1007572 w 1326811"/>
                  <a:gd name="connsiteY11" fmla="*/ 1164323 h 1164322"/>
                  <a:gd name="connsiteX12" fmla="*/ 1052521 w 1326811"/>
                  <a:gd name="connsiteY12" fmla="*/ 1164323 h 1164322"/>
                  <a:gd name="connsiteX13" fmla="*/ 1052521 w 1326811"/>
                  <a:gd name="connsiteY13" fmla="*/ 1089518 h 1164322"/>
                  <a:gd name="connsiteX14" fmla="*/ 1085275 w 1326811"/>
                  <a:gd name="connsiteY14" fmla="*/ 1055610 h 1164322"/>
                  <a:gd name="connsiteX15" fmla="*/ 1294058 w 1326811"/>
                  <a:gd name="connsiteY15" fmla="*/ 1055610 h 1164322"/>
                  <a:gd name="connsiteX16" fmla="*/ 1326811 w 1326811"/>
                  <a:gd name="connsiteY16" fmla="*/ 1089518 h 1164322"/>
                  <a:gd name="connsiteX17" fmla="*/ 1326811 w 1326811"/>
                  <a:gd name="connsiteY17" fmla="*/ 1164323 h 1164322"/>
                  <a:gd name="connsiteX18" fmla="*/ 72968 w 1326811"/>
                  <a:gd name="connsiteY18" fmla="*/ 1051258 h 1164322"/>
                  <a:gd name="connsiteX19" fmla="*/ 72968 w 1326811"/>
                  <a:gd name="connsiteY19" fmla="*/ 728548 h 1164322"/>
                  <a:gd name="connsiteX20" fmla="*/ 34529 w 1326811"/>
                  <a:gd name="connsiteY20" fmla="*/ 728548 h 1164322"/>
                  <a:gd name="connsiteX21" fmla="*/ 0 w 1326811"/>
                  <a:gd name="connsiteY21" fmla="*/ 692740 h 1164322"/>
                  <a:gd name="connsiteX22" fmla="*/ 0 w 1326811"/>
                  <a:gd name="connsiteY22" fmla="*/ 369670 h 1164322"/>
                  <a:gd name="connsiteX23" fmla="*/ 34529 w 1326811"/>
                  <a:gd name="connsiteY23" fmla="*/ 333923 h 1164322"/>
                  <a:gd name="connsiteX24" fmla="*/ 119934 w 1326811"/>
                  <a:gd name="connsiteY24" fmla="*/ 333923 h 1164322"/>
                  <a:gd name="connsiteX25" fmla="*/ 191482 w 1326811"/>
                  <a:gd name="connsiteY25" fmla="*/ 407993 h 1164322"/>
                  <a:gd name="connsiteX26" fmla="*/ 262968 w 1326811"/>
                  <a:gd name="connsiteY26" fmla="*/ 333923 h 1164322"/>
                  <a:gd name="connsiteX27" fmla="*/ 369222 w 1326811"/>
                  <a:gd name="connsiteY27" fmla="*/ 333923 h 1164322"/>
                  <a:gd name="connsiteX28" fmla="*/ 369222 w 1326811"/>
                  <a:gd name="connsiteY28" fmla="*/ 86087 h 1164322"/>
                  <a:gd name="connsiteX29" fmla="*/ 408016 w 1326811"/>
                  <a:gd name="connsiteY29" fmla="*/ 45864 h 1164322"/>
                  <a:gd name="connsiteX30" fmla="*/ 661210 w 1326811"/>
                  <a:gd name="connsiteY30" fmla="*/ 45864 h 1164322"/>
                  <a:gd name="connsiteX31" fmla="*/ 660855 w 1326811"/>
                  <a:gd name="connsiteY31" fmla="*/ 40223 h 1164322"/>
                  <a:gd name="connsiteX32" fmla="*/ 699649 w 1326811"/>
                  <a:gd name="connsiteY32" fmla="*/ 0 h 1164322"/>
                  <a:gd name="connsiteX33" fmla="*/ 826632 w 1326811"/>
                  <a:gd name="connsiteY33" fmla="*/ 0 h 1164322"/>
                  <a:gd name="connsiteX34" fmla="*/ 865426 w 1326811"/>
                  <a:gd name="connsiteY34" fmla="*/ 40223 h 1164322"/>
                  <a:gd name="connsiteX35" fmla="*/ 865070 w 1326811"/>
                  <a:gd name="connsiteY35" fmla="*/ 45864 h 1164322"/>
                  <a:gd name="connsiteX36" fmla="*/ 1150604 w 1326811"/>
                  <a:gd name="connsiteY36" fmla="*/ 45864 h 1164322"/>
                  <a:gd name="connsiteX37" fmla="*/ 1189398 w 1326811"/>
                  <a:gd name="connsiteY37" fmla="*/ 86087 h 1164322"/>
                  <a:gd name="connsiteX38" fmla="*/ 1189398 w 1326811"/>
                  <a:gd name="connsiteY38" fmla="*/ 667731 h 1164322"/>
                  <a:gd name="connsiteX39" fmla="*/ 1150604 w 1326811"/>
                  <a:gd name="connsiteY39" fmla="*/ 707893 h 1164322"/>
                  <a:gd name="connsiteX40" fmla="*/ 1059513 w 1326811"/>
                  <a:gd name="connsiteY40" fmla="*/ 707893 h 1164322"/>
                  <a:gd name="connsiteX41" fmla="*/ 1020660 w 1326811"/>
                  <a:gd name="connsiteY41" fmla="*/ 667731 h 1164322"/>
                  <a:gd name="connsiteX42" fmla="*/ 1059513 w 1326811"/>
                  <a:gd name="connsiteY42" fmla="*/ 627508 h 1164322"/>
                  <a:gd name="connsiteX43" fmla="*/ 1111751 w 1326811"/>
                  <a:gd name="connsiteY43" fmla="*/ 627508 h 1164322"/>
                  <a:gd name="connsiteX44" fmla="*/ 1111751 w 1326811"/>
                  <a:gd name="connsiteY44" fmla="*/ 126247 h 1164322"/>
                  <a:gd name="connsiteX45" fmla="*/ 446859 w 1326811"/>
                  <a:gd name="connsiteY45" fmla="*/ 126247 h 1164322"/>
                  <a:gd name="connsiteX46" fmla="*/ 446859 w 1326811"/>
                  <a:gd name="connsiteY46" fmla="*/ 333916 h 1164322"/>
                  <a:gd name="connsiteX47" fmla="*/ 523083 w 1326811"/>
                  <a:gd name="connsiteY47" fmla="*/ 333916 h 1164322"/>
                  <a:gd name="connsiteX48" fmla="*/ 557612 w 1326811"/>
                  <a:gd name="connsiteY48" fmla="*/ 369662 h 1164322"/>
                  <a:gd name="connsiteX49" fmla="*/ 557612 w 1326811"/>
                  <a:gd name="connsiteY49" fmla="*/ 412767 h 1164322"/>
                  <a:gd name="connsiteX50" fmla="*/ 523083 w 1326811"/>
                  <a:gd name="connsiteY50" fmla="*/ 448452 h 1164322"/>
                  <a:gd name="connsiteX51" fmla="*/ 446859 w 1326811"/>
                  <a:gd name="connsiteY51" fmla="*/ 448452 h 1164322"/>
                  <a:gd name="connsiteX52" fmla="*/ 446859 w 1326811"/>
                  <a:gd name="connsiteY52" fmla="*/ 627489 h 1164322"/>
                  <a:gd name="connsiteX53" fmla="*/ 805308 w 1326811"/>
                  <a:gd name="connsiteY53" fmla="*/ 627489 h 1164322"/>
                  <a:gd name="connsiteX54" fmla="*/ 844102 w 1326811"/>
                  <a:gd name="connsiteY54" fmla="*/ 667712 h 1164322"/>
                  <a:gd name="connsiteX55" fmla="*/ 805308 w 1326811"/>
                  <a:gd name="connsiteY55" fmla="*/ 707874 h 1164322"/>
                  <a:gd name="connsiteX56" fmla="*/ 408013 w 1326811"/>
                  <a:gd name="connsiteY56" fmla="*/ 707874 h 1164322"/>
                  <a:gd name="connsiteX57" fmla="*/ 369219 w 1326811"/>
                  <a:gd name="connsiteY57" fmla="*/ 667712 h 1164322"/>
                  <a:gd name="connsiteX58" fmla="*/ 369219 w 1326811"/>
                  <a:gd name="connsiteY58" fmla="*/ 448444 h 1164322"/>
                  <a:gd name="connsiteX59" fmla="*/ 309993 w 1326811"/>
                  <a:gd name="connsiteY59" fmla="*/ 448444 h 1164322"/>
                  <a:gd name="connsiteX60" fmla="*/ 309993 w 1326811"/>
                  <a:gd name="connsiteY60" fmla="*/ 1051231 h 1164322"/>
                  <a:gd name="connsiteX61" fmla="*/ 282156 w 1326811"/>
                  <a:gd name="connsiteY61" fmla="*/ 1080110 h 1164322"/>
                  <a:gd name="connsiteX62" fmla="*/ 218665 w 1326811"/>
                  <a:gd name="connsiteY62" fmla="*/ 1080110 h 1164322"/>
                  <a:gd name="connsiteX63" fmla="*/ 191479 w 1326811"/>
                  <a:gd name="connsiteY63" fmla="*/ 1057485 h 1164322"/>
                  <a:gd name="connsiteX64" fmla="*/ 164293 w 1326811"/>
                  <a:gd name="connsiteY64" fmla="*/ 1080110 h 1164322"/>
                  <a:gd name="connsiteX65" fmla="*/ 100860 w 1326811"/>
                  <a:gd name="connsiteY65" fmla="*/ 1080110 h 1164322"/>
                  <a:gd name="connsiteX66" fmla="*/ 72965 w 1326811"/>
                  <a:gd name="connsiteY66" fmla="*/ 1051231 h 1164322"/>
                  <a:gd name="connsiteX67" fmla="*/ 460908 w 1326811"/>
                  <a:gd name="connsiteY67" fmla="*/ 935984 h 1164322"/>
                  <a:gd name="connsiteX68" fmla="*/ 547913 w 1326811"/>
                  <a:gd name="connsiteY68" fmla="*/ 845911 h 1164322"/>
                  <a:gd name="connsiteX69" fmla="*/ 634918 w 1326811"/>
                  <a:gd name="connsiteY69" fmla="*/ 935984 h 1164322"/>
                  <a:gd name="connsiteX70" fmla="*/ 547913 w 1326811"/>
                  <a:gd name="connsiteY70" fmla="*/ 1026056 h 1164322"/>
                  <a:gd name="connsiteX71" fmla="*/ 460908 w 1326811"/>
                  <a:gd name="connsiteY71" fmla="*/ 935984 h 1164322"/>
                  <a:gd name="connsiteX72" fmla="*/ 780087 w 1326811"/>
                  <a:gd name="connsiteY72" fmla="*/ 935984 h 1164322"/>
                  <a:gd name="connsiteX73" fmla="*/ 867092 w 1326811"/>
                  <a:gd name="connsiteY73" fmla="*/ 845911 h 1164322"/>
                  <a:gd name="connsiteX74" fmla="*/ 954157 w 1326811"/>
                  <a:gd name="connsiteY74" fmla="*/ 935984 h 1164322"/>
                  <a:gd name="connsiteX75" fmla="*/ 867092 w 1326811"/>
                  <a:gd name="connsiteY75" fmla="*/ 1026056 h 1164322"/>
                  <a:gd name="connsiteX76" fmla="*/ 780087 w 1326811"/>
                  <a:gd name="connsiteY76" fmla="*/ 935984 h 1164322"/>
                  <a:gd name="connsiteX77" fmla="*/ 1099266 w 1326811"/>
                  <a:gd name="connsiteY77" fmla="*/ 935984 h 1164322"/>
                  <a:gd name="connsiteX78" fmla="*/ 1186331 w 1326811"/>
                  <a:gd name="connsiteY78" fmla="*/ 845911 h 1164322"/>
                  <a:gd name="connsiteX79" fmla="*/ 1273336 w 1326811"/>
                  <a:gd name="connsiteY79" fmla="*/ 935984 h 1164322"/>
                  <a:gd name="connsiteX80" fmla="*/ 1186331 w 1326811"/>
                  <a:gd name="connsiteY80" fmla="*/ 1026056 h 1164322"/>
                  <a:gd name="connsiteX81" fmla="*/ 1099266 w 1326811"/>
                  <a:gd name="connsiteY81" fmla="*/ 935984 h 1164322"/>
                  <a:gd name="connsiteX82" fmla="*/ 890544 w 1326811"/>
                  <a:gd name="connsiteY82" fmla="*/ 667726 h 1164322"/>
                  <a:gd name="connsiteX83" fmla="*/ 929338 w 1326811"/>
                  <a:gd name="connsiteY83" fmla="*/ 627503 h 1164322"/>
                  <a:gd name="connsiteX84" fmla="*/ 935378 w 1326811"/>
                  <a:gd name="connsiteY84" fmla="*/ 627503 h 1164322"/>
                  <a:gd name="connsiteX85" fmla="*/ 974231 w 1326811"/>
                  <a:gd name="connsiteY85" fmla="*/ 667726 h 1164322"/>
                  <a:gd name="connsiteX86" fmla="*/ 935378 w 1326811"/>
                  <a:gd name="connsiteY86" fmla="*/ 707888 h 1164322"/>
                  <a:gd name="connsiteX87" fmla="*/ 929338 w 1326811"/>
                  <a:gd name="connsiteY87" fmla="*/ 707888 h 1164322"/>
                  <a:gd name="connsiteX88" fmla="*/ 890544 w 1326811"/>
                  <a:gd name="connsiteY88" fmla="*/ 667726 h 1164322"/>
                  <a:gd name="connsiteX89" fmla="*/ 102519 w 1326811"/>
                  <a:gd name="connsiteY89" fmla="*/ 202035 h 1164322"/>
                  <a:gd name="connsiteX90" fmla="*/ 194203 w 1326811"/>
                  <a:gd name="connsiteY90" fmla="*/ 107057 h 1164322"/>
                  <a:gd name="connsiteX91" fmla="*/ 285947 w 1326811"/>
                  <a:gd name="connsiteY91" fmla="*/ 202035 h 1164322"/>
                  <a:gd name="connsiteX92" fmla="*/ 194203 w 1326811"/>
                  <a:gd name="connsiteY92" fmla="*/ 297013 h 1164322"/>
                  <a:gd name="connsiteX93" fmla="*/ 102519 w 1326811"/>
                  <a:gd name="connsiteY93" fmla="*/ 202035 h 1164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1326811" h="1164322">
                    <a:moveTo>
                      <a:pt x="414042" y="1164323"/>
                    </a:moveTo>
                    <a:lnTo>
                      <a:pt x="414042" y="1089518"/>
                    </a:lnTo>
                    <a:cubicBezTo>
                      <a:pt x="414042" y="1070817"/>
                      <a:pt x="428731" y="1055610"/>
                      <a:pt x="446913" y="1055610"/>
                    </a:cubicBezTo>
                    <a:lnTo>
                      <a:pt x="655575" y="1055610"/>
                    </a:lnTo>
                    <a:cubicBezTo>
                      <a:pt x="673639" y="1055610"/>
                      <a:pt x="688329" y="1070817"/>
                      <a:pt x="688329" y="1089518"/>
                    </a:cubicBezTo>
                    <a:lnTo>
                      <a:pt x="688329" y="1164323"/>
                    </a:lnTo>
                    <a:close/>
                    <a:moveTo>
                      <a:pt x="733342" y="1164323"/>
                    </a:moveTo>
                    <a:lnTo>
                      <a:pt x="733342" y="1089518"/>
                    </a:lnTo>
                    <a:cubicBezTo>
                      <a:pt x="733342" y="1070817"/>
                      <a:pt x="747971" y="1055610"/>
                      <a:pt x="766095" y="1055610"/>
                    </a:cubicBezTo>
                    <a:lnTo>
                      <a:pt x="974818" y="1055610"/>
                    </a:lnTo>
                    <a:cubicBezTo>
                      <a:pt x="992882" y="1055610"/>
                      <a:pt x="1007572" y="1070817"/>
                      <a:pt x="1007572" y="1089518"/>
                    </a:cubicBezTo>
                    <a:lnTo>
                      <a:pt x="1007572" y="1164323"/>
                    </a:lnTo>
                    <a:close/>
                    <a:moveTo>
                      <a:pt x="1052521" y="1164323"/>
                    </a:moveTo>
                    <a:lnTo>
                      <a:pt x="1052521" y="1089518"/>
                    </a:lnTo>
                    <a:cubicBezTo>
                      <a:pt x="1052521" y="1070817"/>
                      <a:pt x="1067210" y="1055610"/>
                      <a:pt x="1085275" y="1055610"/>
                    </a:cubicBezTo>
                    <a:lnTo>
                      <a:pt x="1294058" y="1055610"/>
                    </a:lnTo>
                    <a:cubicBezTo>
                      <a:pt x="1312122" y="1055610"/>
                      <a:pt x="1326811" y="1070817"/>
                      <a:pt x="1326811" y="1089518"/>
                    </a:cubicBezTo>
                    <a:lnTo>
                      <a:pt x="1326811" y="1164323"/>
                    </a:lnTo>
                    <a:close/>
                    <a:moveTo>
                      <a:pt x="72968" y="1051258"/>
                    </a:moveTo>
                    <a:lnTo>
                      <a:pt x="72968" y="728548"/>
                    </a:lnTo>
                    <a:lnTo>
                      <a:pt x="34529" y="728548"/>
                    </a:lnTo>
                    <a:cubicBezTo>
                      <a:pt x="15517" y="728548"/>
                      <a:pt x="0" y="712545"/>
                      <a:pt x="0" y="692740"/>
                    </a:cubicBezTo>
                    <a:lnTo>
                      <a:pt x="0" y="369670"/>
                    </a:lnTo>
                    <a:cubicBezTo>
                      <a:pt x="0" y="349926"/>
                      <a:pt x="15517" y="333923"/>
                      <a:pt x="34529" y="333923"/>
                    </a:cubicBezTo>
                    <a:lnTo>
                      <a:pt x="119934" y="333923"/>
                    </a:lnTo>
                    <a:lnTo>
                      <a:pt x="191482" y="407993"/>
                    </a:lnTo>
                    <a:lnTo>
                      <a:pt x="262968" y="333923"/>
                    </a:lnTo>
                    <a:lnTo>
                      <a:pt x="369222" y="333923"/>
                    </a:lnTo>
                    <a:lnTo>
                      <a:pt x="369222" y="86087"/>
                    </a:lnTo>
                    <a:cubicBezTo>
                      <a:pt x="369222" y="63952"/>
                      <a:pt x="386575" y="45864"/>
                      <a:pt x="408016" y="45864"/>
                    </a:cubicBezTo>
                    <a:lnTo>
                      <a:pt x="661210" y="45864"/>
                    </a:lnTo>
                    <a:cubicBezTo>
                      <a:pt x="660973" y="44025"/>
                      <a:pt x="660855" y="42124"/>
                      <a:pt x="660855" y="40223"/>
                    </a:cubicBezTo>
                    <a:cubicBezTo>
                      <a:pt x="660855" y="18026"/>
                      <a:pt x="678208" y="0"/>
                      <a:pt x="699649" y="0"/>
                    </a:cubicBezTo>
                    <a:lnTo>
                      <a:pt x="826632" y="0"/>
                    </a:lnTo>
                    <a:cubicBezTo>
                      <a:pt x="848014" y="0"/>
                      <a:pt x="865426" y="18026"/>
                      <a:pt x="865426" y="40223"/>
                    </a:cubicBezTo>
                    <a:cubicBezTo>
                      <a:pt x="865426" y="42124"/>
                      <a:pt x="865308" y="44025"/>
                      <a:pt x="865070" y="45864"/>
                    </a:cubicBezTo>
                    <a:lnTo>
                      <a:pt x="1150604" y="45864"/>
                    </a:lnTo>
                    <a:cubicBezTo>
                      <a:pt x="1171986" y="45864"/>
                      <a:pt x="1189398" y="63952"/>
                      <a:pt x="1189398" y="86087"/>
                    </a:cubicBezTo>
                    <a:lnTo>
                      <a:pt x="1189398" y="667731"/>
                    </a:lnTo>
                    <a:cubicBezTo>
                      <a:pt x="1189398" y="689928"/>
                      <a:pt x="1171986" y="707893"/>
                      <a:pt x="1150604" y="707893"/>
                    </a:cubicBezTo>
                    <a:lnTo>
                      <a:pt x="1059513" y="707893"/>
                    </a:lnTo>
                    <a:cubicBezTo>
                      <a:pt x="1038072" y="707893"/>
                      <a:pt x="1020660" y="689928"/>
                      <a:pt x="1020660" y="667731"/>
                    </a:cubicBezTo>
                    <a:cubicBezTo>
                      <a:pt x="1020660" y="645595"/>
                      <a:pt x="1038072" y="627508"/>
                      <a:pt x="1059513" y="627508"/>
                    </a:cubicBezTo>
                    <a:lnTo>
                      <a:pt x="1111751" y="627508"/>
                    </a:lnTo>
                    <a:lnTo>
                      <a:pt x="1111751" y="126247"/>
                    </a:lnTo>
                    <a:lnTo>
                      <a:pt x="446859" y="126247"/>
                    </a:lnTo>
                    <a:lnTo>
                      <a:pt x="446859" y="333916"/>
                    </a:lnTo>
                    <a:lnTo>
                      <a:pt x="523083" y="333916"/>
                    </a:lnTo>
                    <a:cubicBezTo>
                      <a:pt x="542154" y="333916"/>
                      <a:pt x="557612" y="349918"/>
                      <a:pt x="557612" y="369662"/>
                    </a:cubicBezTo>
                    <a:lnTo>
                      <a:pt x="557612" y="412767"/>
                    </a:lnTo>
                    <a:cubicBezTo>
                      <a:pt x="557612" y="432449"/>
                      <a:pt x="542154" y="448452"/>
                      <a:pt x="523083" y="448452"/>
                    </a:cubicBezTo>
                    <a:lnTo>
                      <a:pt x="446859" y="448452"/>
                    </a:lnTo>
                    <a:lnTo>
                      <a:pt x="446859" y="627489"/>
                    </a:lnTo>
                    <a:lnTo>
                      <a:pt x="805308" y="627489"/>
                    </a:lnTo>
                    <a:cubicBezTo>
                      <a:pt x="826690" y="627489"/>
                      <a:pt x="844102" y="645576"/>
                      <a:pt x="844102" y="667712"/>
                    </a:cubicBezTo>
                    <a:cubicBezTo>
                      <a:pt x="844102" y="689909"/>
                      <a:pt x="826690" y="707874"/>
                      <a:pt x="805308" y="707874"/>
                    </a:cubicBezTo>
                    <a:lnTo>
                      <a:pt x="408013" y="707874"/>
                    </a:lnTo>
                    <a:cubicBezTo>
                      <a:pt x="386572" y="707874"/>
                      <a:pt x="369219" y="689909"/>
                      <a:pt x="369219" y="667712"/>
                    </a:cubicBezTo>
                    <a:lnTo>
                      <a:pt x="369219" y="448444"/>
                    </a:lnTo>
                    <a:lnTo>
                      <a:pt x="309993" y="448444"/>
                    </a:lnTo>
                    <a:lnTo>
                      <a:pt x="309993" y="1051231"/>
                    </a:lnTo>
                    <a:cubicBezTo>
                      <a:pt x="309993" y="1067173"/>
                      <a:pt x="297496" y="1080110"/>
                      <a:pt x="282156" y="1080110"/>
                    </a:cubicBezTo>
                    <a:lnTo>
                      <a:pt x="218665" y="1080110"/>
                    </a:lnTo>
                    <a:cubicBezTo>
                      <a:pt x="205339" y="1080110"/>
                      <a:pt x="194203" y="1070422"/>
                      <a:pt x="191479" y="1057485"/>
                    </a:cubicBezTo>
                    <a:cubicBezTo>
                      <a:pt x="188754" y="1070422"/>
                      <a:pt x="177561" y="1080110"/>
                      <a:pt x="164293" y="1080110"/>
                    </a:cubicBezTo>
                    <a:lnTo>
                      <a:pt x="100860" y="1080110"/>
                    </a:lnTo>
                    <a:cubicBezTo>
                      <a:pt x="85462" y="1080110"/>
                      <a:pt x="72965" y="1067173"/>
                      <a:pt x="72965" y="1051231"/>
                    </a:cubicBezTo>
                    <a:close/>
                    <a:moveTo>
                      <a:pt x="460908" y="935984"/>
                    </a:moveTo>
                    <a:cubicBezTo>
                      <a:pt x="460908" y="886318"/>
                      <a:pt x="499879" y="845911"/>
                      <a:pt x="547913" y="845911"/>
                    </a:cubicBezTo>
                    <a:cubicBezTo>
                      <a:pt x="595888" y="845911"/>
                      <a:pt x="634918" y="886318"/>
                      <a:pt x="634918" y="935984"/>
                    </a:cubicBezTo>
                    <a:cubicBezTo>
                      <a:pt x="634918" y="985711"/>
                      <a:pt x="595888" y="1026056"/>
                      <a:pt x="547913" y="1026056"/>
                    </a:cubicBezTo>
                    <a:cubicBezTo>
                      <a:pt x="499879" y="1026056"/>
                      <a:pt x="460908" y="985711"/>
                      <a:pt x="460908" y="935984"/>
                    </a:cubicBezTo>
                    <a:close/>
                    <a:moveTo>
                      <a:pt x="780087" y="935984"/>
                    </a:moveTo>
                    <a:cubicBezTo>
                      <a:pt x="780087" y="886318"/>
                      <a:pt x="819118" y="845911"/>
                      <a:pt x="867092" y="845911"/>
                    </a:cubicBezTo>
                    <a:cubicBezTo>
                      <a:pt x="915126" y="845911"/>
                      <a:pt x="954157" y="886318"/>
                      <a:pt x="954157" y="935984"/>
                    </a:cubicBezTo>
                    <a:cubicBezTo>
                      <a:pt x="954157" y="985711"/>
                      <a:pt x="915126" y="1026056"/>
                      <a:pt x="867092" y="1026056"/>
                    </a:cubicBezTo>
                    <a:cubicBezTo>
                      <a:pt x="819118" y="1026056"/>
                      <a:pt x="780087" y="985711"/>
                      <a:pt x="780087" y="935984"/>
                    </a:cubicBezTo>
                    <a:close/>
                    <a:moveTo>
                      <a:pt x="1099266" y="935984"/>
                    </a:moveTo>
                    <a:cubicBezTo>
                      <a:pt x="1099266" y="886318"/>
                      <a:pt x="1138297" y="845911"/>
                      <a:pt x="1186331" y="845911"/>
                    </a:cubicBezTo>
                    <a:cubicBezTo>
                      <a:pt x="1234305" y="845911"/>
                      <a:pt x="1273336" y="886318"/>
                      <a:pt x="1273336" y="935984"/>
                    </a:cubicBezTo>
                    <a:cubicBezTo>
                      <a:pt x="1273336" y="985711"/>
                      <a:pt x="1234305" y="1026056"/>
                      <a:pt x="1186331" y="1026056"/>
                    </a:cubicBezTo>
                    <a:cubicBezTo>
                      <a:pt x="1138297" y="1026056"/>
                      <a:pt x="1099266" y="985711"/>
                      <a:pt x="1099266" y="935984"/>
                    </a:cubicBezTo>
                    <a:close/>
                    <a:moveTo>
                      <a:pt x="890544" y="667726"/>
                    </a:moveTo>
                    <a:cubicBezTo>
                      <a:pt x="890544" y="645590"/>
                      <a:pt x="907956" y="627503"/>
                      <a:pt x="929338" y="627503"/>
                    </a:cubicBezTo>
                    <a:lnTo>
                      <a:pt x="935378" y="627503"/>
                    </a:lnTo>
                    <a:cubicBezTo>
                      <a:pt x="956819" y="627503"/>
                      <a:pt x="974231" y="645590"/>
                      <a:pt x="974231" y="667726"/>
                    </a:cubicBezTo>
                    <a:cubicBezTo>
                      <a:pt x="974231" y="689923"/>
                      <a:pt x="956819" y="707888"/>
                      <a:pt x="935378" y="707888"/>
                    </a:cubicBezTo>
                    <a:lnTo>
                      <a:pt x="929338" y="707888"/>
                    </a:lnTo>
                    <a:cubicBezTo>
                      <a:pt x="907956" y="707888"/>
                      <a:pt x="890544" y="689923"/>
                      <a:pt x="890544" y="667726"/>
                    </a:cubicBezTo>
                    <a:close/>
                    <a:moveTo>
                      <a:pt x="102519" y="202035"/>
                    </a:moveTo>
                    <a:cubicBezTo>
                      <a:pt x="102519" y="149672"/>
                      <a:pt x="143622" y="107057"/>
                      <a:pt x="194203" y="107057"/>
                    </a:cubicBezTo>
                    <a:cubicBezTo>
                      <a:pt x="244842" y="107057"/>
                      <a:pt x="285947" y="149670"/>
                      <a:pt x="285947" y="202035"/>
                    </a:cubicBezTo>
                    <a:cubicBezTo>
                      <a:pt x="285947" y="254399"/>
                      <a:pt x="244844" y="297013"/>
                      <a:pt x="194203" y="297013"/>
                    </a:cubicBezTo>
                    <a:cubicBezTo>
                      <a:pt x="143624" y="297013"/>
                      <a:pt x="102519" y="254399"/>
                      <a:pt x="102519" y="2020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1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365AE26-4312-A21A-4799-E6420DB119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136212" y="2418574"/>
                <a:ext cx="18022" cy="15724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  <a:headEnd type="oval" w="lg" len="lg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8538CC-0595-6636-07B5-168E1C32BB8C}"/>
              </a:ext>
            </a:extLst>
          </p:cNvPr>
          <p:cNvGrpSpPr/>
          <p:nvPr/>
        </p:nvGrpSpPr>
        <p:grpSpPr>
          <a:xfrm>
            <a:off x="2822319" y="1710597"/>
            <a:ext cx="1640078" cy="1935233"/>
            <a:chOff x="3588265" y="1747457"/>
            <a:chExt cx="1921552" cy="2247341"/>
          </a:xfrm>
          <a:solidFill>
            <a:schemeClr val="accent3"/>
          </a:solidFill>
        </p:grpSpPr>
        <p:sp>
          <p:nvSpPr>
            <p:cNvPr id="19" name="Text Placeholder 8">
              <a:extLst>
                <a:ext uri="{FF2B5EF4-FFF2-40B4-BE49-F238E27FC236}">
                  <a16:creationId xmlns:a16="http://schemas.microsoft.com/office/drawing/2014/main" id="{30C99975-6EC0-9A68-5E9D-3457238F00D7}"/>
                </a:ext>
              </a:extLst>
            </p:cNvPr>
            <p:cNvSpPr txBox="1">
              <a:spLocks/>
            </p:cNvSpPr>
            <p:nvPr/>
          </p:nvSpPr>
          <p:spPr>
            <a:xfrm>
              <a:off x="3588265" y="3229641"/>
              <a:ext cx="1921552" cy="765157"/>
            </a:xfrm>
            <a:prstGeom prst="rect">
              <a:avLst/>
            </a:prstGeom>
            <a:noFill/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Interviews</a:t>
              </a:r>
            </a:p>
          </p:txBody>
        </p:sp>
        <p:pic>
          <p:nvPicPr>
            <p:cNvPr id="20" name="Graphic 19" descr="Questions with solid fill">
              <a:extLst>
                <a:ext uri="{FF2B5EF4-FFF2-40B4-BE49-F238E27FC236}">
                  <a16:creationId xmlns:a16="http://schemas.microsoft.com/office/drawing/2014/main" id="{51A93086-9B79-C8B5-16C7-1C98BCAEF7B7}"/>
                </a:ext>
              </a:extLst>
            </p:cNvPr>
            <p:cNvPicPr>
              <a:picLocks noChangeAspect="1"/>
            </p:cNvPicPr>
            <p:nvPr/>
          </p:nvPicPr>
          <p:blipFill>
            <a:blip r:embed="R88de65b87bc14ae1">
              <a:extLst>
                <a:ext uri="{96DAC541-7B7A-43D3-8B79-37D633B846F1}">
                  <asvg:svgBlip xmlns:asvg="http://schemas.microsoft.com/office/drawing/2016/SVG/main" r:embed="Rdcf8f907ea704538"/>
                </a:ext>
              </a:extLst>
            </a:blip>
            <a:stretch>
              <a:fillRect/>
            </a:stretch>
          </p:blipFill>
          <p:spPr>
            <a:xfrm>
              <a:off x="3918275" y="1747457"/>
              <a:ext cx="1211849" cy="12118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D847A1-E3B5-7D62-10E3-90DB0FA41096}"/>
              </a:ext>
            </a:extLst>
          </p:cNvPr>
          <p:cNvGrpSpPr/>
          <p:nvPr/>
        </p:nvGrpSpPr>
        <p:grpSpPr>
          <a:xfrm>
            <a:off x="1001012" y="1567915"/>
            <a:ext cx="1659367" cy="2084546"/>
            <a:chOff x="1153873" y="1562926"/>
            <a:chExt cx="1921553" cy="239378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9701EE-63B4-642F-0E45-F7704084F28C}"/>
                </a:ext>
              </a:extLst>
            </p:cNvPr>
            <p:cNvSpPr/>
            <p:nvPr/>
          </p:nvSpPr>
          <p:spPr bwMode="auto">
            <a:xfrm>
              <a:off x="1269714" y="1562926"/>
              <a:ext cx="1647102" cy="15964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noProof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" name="Text Placeholder 8">
              <a:extLst>
                <a:ext uri="{FF2B5EF4-FFF2-40B4-BE49-F238E27FC236}">
                  <a16:creationId xmlns:a16="http://schemas.microsoft.com/office/drawing/2014/main" id="{FA35F51E-C2F0-C600-353C-B9323B3602D2}"/>
                </a:ext>
              </a:extLst>
            </p:cNvPr>
            <p:cNvSpPr txBox="1">
              <a:spLocks/>
            </p:cNvSpPr>
            <p:nvPr/>
          </p:nvSpPr>
          <p:spPr>
            <a:xfrm>
              <a:off x="1153873" y="3191556"/>
              <a:ext cx="1921553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chemeClr val="tx1"/>
                  </a:solidFill>
                </a:rPr>
                <a:t>Stakeholder Survey</a:t>
              </a:r>
            </a:p>
          </p:txBody>
        </p:sp>
        <p:pic>
          <p:nvPicPr>
            <p:cNvPr id="24" name="Graphic 23" descr="Checklist with solid fill">
              <a:extLst>
                <a:ext uri="{FF2B5EF4-FFF2-40B4-BE49-F238E27FC236}">
                  <a16:creationId xmlns:a16="http://schemas.microsoft.com/office/drawing/2014/main" id="{87A9EAD9-B661-874B-223E-9B832B4D0AA6}"/>
                </a:ext>
              </a:extLst>
            </p:cNvPr>
            <p:cNvPicPr>
              <a:picLocks noChangeAspect="1"/>
            </p:cNvPicPr>
            <p:nvPr/>
          </p:nvPicPr>
          <p:blipFill>
            <a:blip r:embed="R26f57833cb0347d6">
              <a:extLst>
                <a:ext uri="{96DAC541-7B7A-43D3-8B79-37D633B846F1}">
                  <asvg:svgBlip xmlns:asvg="http://schemas.microsoft.com/office/drawing/2016/SVG/main" r:embed="R853b25e6153445fe"/>
                </a:ext>
              </a:extLst>
            </a:blip>
            <a:stretch>
              <a:fillRect/>
            </a:stretch>
          </p:blipFill>
          <p:spPr>
            <a:xfrm>
              <a:off x="1561347" y="1844035"/>
              <a:ext cx="1106607" cy="110660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27984F-4912-CE98-EB0B-DB356972E796}"/>
              </a:ext>
            </a:extLst>
          </p:cNvPr>
          <p:cNvGrpSpPr/>
          <p:nvPr/>
        </p:nvGrpSpPr>
        <p:grpSpPr>
          <a:xfrm>
            <a:off x="4716968" y="1758357"/>
            <a:ext cx="1630785" cy="1874319"/>
            <a:chOff x="5722841" y="1798184"/>
            <a:chExt cx="1921552" cy="2195385"/>
          </a:xfrm>
        </p:grpSpPr>
        <p:sp>
          <p:nvSpPr>
            <p:cNvPr id="26" name="Text Placeholder 8">
              <a:extLst>
                <a:ext uri="{FF2B5EF4-FFF2-40B4-BE49-F238E27FC236}">
                  <a16:creationId xmlns:a16="http://schemas.microsoft.com/office/drawing/2014/main" id="{0DC9B757-AD8D-29E6-5E96-75B63E18324B}"/>
                </a:ext>
              </a:extLst>
            </p:cNvPr>
            <p:cNvSpPr txBox="1">
              <a:spLocks/>
            </p:cNvSpPr>
            <p:nvPr/>
          </p:nvSpPr>
          <p:spPr>
            <a:xfrm>
              <a:off x="5722841" y="3228412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Draft Strategic Plan</a:t>
              </a:r>
            </a:p>
          </p:txBody>
        </p:sp>
        <p:pic>
          <p:nvPicPr>
            <p:cNvPr id="27" name="Graphic 26" descr="Blueprint with solid fill">
              <a:extLst>
                <a:ext uri="{FF2B5EF4-FFF2-40B4-BE49-F238E27FC236}">
                  <a16:creationId xmlns:a16="http://schemas.microsoft.com/office/drawing/2014/main" id="{C532BEBC-9B5C-1655-A265-CA95DEE08F89}"/>
                </a:ext>
              </a:extLst>
            </p:cNvPr>
            <p:cNvPicPr>
              <a:picLocks noChangeAspect="1"/>
            </p:cNvPicPr>
            <p:nvPr/>
          </p:nvPicPr>
          <p:blipFill>
            <a:blip r:embed="Rdfa7805f203f4175">
              <a:extLst>
                <a:ext uri="{96DAC541-7B7A-43D3-8B79-37D633B846F1}">
                  <asvg:svgBlip xmlns:asvg="http://schemas.microsoft.com/office/drawing/2016/SVG/main" r:embed="Ra37588376f014bec"/>
                </a:ext>
              </a:extLst>
            </a:blip>
            <a:stretch>
              <a:fillRect/>
            </a:stretch>
          </p:blipFill>
          <p:spPr>
            <a:xfrm>
              <a:off x="6107553" y="1798184"/>
              <a:ext cx="1065344" cy="10653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F979C7-3225-0FB9-D571-F6F8EFD2C921}"/>
              </a:ext>
            </a:extLst>
          </p:cNvPr>
          <p:cNvGrpSpPr/>
          <p:nvPr/>
        </p:nvGrpSpPr>
        <p:grpSpPr>
          <a:xfrm>
            <a:off x="6486007" y="1702804"/>
            <a:ext cx="1647579" cy="1906958"/>
            <a:chOff x="7850278" y="1810984"/>
            <a:chExt cx="1921552" cy="2379420"/>
          </a:xfrm>
        </p:grpSpPr>
        <p:sp>
          <p:nvSpPr>
            <p:cNvPr id="29" name="Text Placeholder 8">
              <a:extLst>
                <a:ext uri="{FF2B5EF4-FFF2-40B4-BE49-F238E27FC236}">
                  <a16:creationId xmlns:a16="http://schemas.microsoft.com/office/drawing/2014/main" id="{AF0A406F-A0D5-A89D-3376-633050E69D72}"/>
                </a:ext>
              </a:extLst>
            </p:cNvPr>
            <p:cNvSpPr txBox="1">
              <a:spLocks/>
            </p:cNvSpPr>
            <p:nvPr/>
          </p:nvSpPr>
          <p:spPr>
            <a:xfrm>
              <a:off x="7850278" y="3425247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 noProof="0">
                  <a:solidFill>
                    <a:srgbClr val="1A3B65"/>
                  </a:solidFill>
                </a:rPr>
                <a:t>Validation Workshop</a:t>
              </a:r>
            </a:p>
          </p:txBody>
        </p:sp>
        <p:pic>
          <p:nvPicPr>
            <p:cNvPr id="30" name="Graphic 29" descr="Group brainstorm with solid fill">
              <a:extLst>
                <a:ext uri="{FF2B5EF4-FFF2-40B4-BE49-F238E27FC236}">
                  <a16:creationId xmlns:a16="http://schemas.microsoft.com/office/drawing/2014/main" id="{B865D3BC-6D9F-1D4B-D403-18C71C2D528F}"/>
                </a:ext>
              </a:extLst>
            </p:cNvPr>
            <p:cNvPicPr>
              <a:picLocks noChangeAspect="1"/>
            </p:cNvPicPr>
            <p:nvPr/>
          </p:nvPicPr>
          <p:blipFill>
            <a:blip r:embed="R99f3e350aa3a44c5">
              <a:extLst>
                <a:ext uri="{96DAC541-7B7A-43D3-8B79-37D633B846F1}">
                  <asvg:svgBlip xmlns:asvg="http://schemas.microsoft.com/office/drawing/2016/SVG/main" r:embed="Ra38427ead2094492"/>
                </a:ext>
              </a:extLst>
            </a:blip>
            <a:stretch>
              <a:fillRect/>
            </a:stretch>
          </p:blipFill>
          <p:spPr>
            <a:xfrm>
              <a:off x="8224022" y="1810984"/>
              <a:ext cx="1164440" cy="116444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01FB7F-8583-1813-55D6-0DC64BF6D6E9}"/>
              </a:ext>
            </a:extLst>
          </p:cNvPr>
          <p:cNvGrpSpPr/>
          <p:nvPr/>
        </p:nvGrpSpPr>
        <p:grpSpPr>
          <a:xfrm>
            <a:off x="8240841" y="1669521"/>
            <a:ext cx="1647579" cy="1965783"/>
            <a:chOff x="8180737" y="1777795"/>
            <a:chExt cx="1921552" cy="2266451"/>
          </a:xfrm>
        </p:grpSpPr>
        <p:sp>
          <p:nvSpPr>
            <p:cNvPr id="32" name="Text Placeholder 8">
              <a:extLst>
                <a:ext uri="{FF2B5EF4-FFF2-40B4-BE49-F238E27FC236}">
                  <a16:creationId xmlns:a16="http://schemas.microsoft.com/office/drawing/2014/main" id="{9B2E3A29-E93D-5F52-60CF-F9E207F330E3}"/>
                </a:ext>
              </a:extLst>
            </p:cNvPr>
            <p:cNvSpPr txBox="1">
              <a:spLocks/>
            </p:cNvSpPr>
            <p:nvPr/>
          </p:nvSpPr>
          <p:spPr>
            <a:xfrm>
              <a:off x="8180737" y="3279089"/>
              <a:ext cx="1921552" cy="765157"/>
            </a:xfrm>
            <a:prstGeom prst="rect">
              <a:avLst/>
            </a:prstGeom>
          </p:spPr>
          <p:txBody>
            <a:bodyPr lIns="0" rIns="0"/>
            <a:lstStyle>
              <a:lvl1pPr marL="0" indent="0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None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1pPr>
              <a:lvl2pPr marL="231775" indent="-223838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SzPct val="110000"/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2pPr>
              <a:lvl3pPr marL="457200" indent="-225425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5000"/>
                <a:buFont typeface="Arial" panose="020B0604020202020204" pitchFamily="34" charset="0"/>
                <a:buChar char="•"/>
                <a:tabLst/>
                <a:defRPr lang="en-US" sz="1800" b="0" i="0" dirty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3pPr>
              <a:lvl4pPr marL="690563" indent="-233363" algn="l" rtl="0" eaLnBrk="0" fontAlgn="base" hangingPunct="0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tabLst/>
                <a:defRPr sz="1800" b="0" i="0">
                  <a:solidFill>
                    <a:schemeClr val="tx2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en-US" b="1" kern="0">
                  <a:solidFill>
                    <a:srgbClr val="1A3B65"/>
                  </a:solidFill>
                </a:rPr>
                <a:t>Final Plan Presentation</a:t>
              </a:r>
            </a:p>
          </p:txBody>
        </p:sp>
        <p:pic>
          <p:nvPicPr>
            <p:cNvPr id="33" name="Graphic 32" descr="Presentation with checklist with solid fill">
              <a:extLst>
                <a:ext uri="{FF2B5EF4-FFF2-40B4-BE49-F238E27FC236}">
                  <a16:creationId xmlns:a16="http://schemas.microsoft.com/office/drawing/2014/main" id="{9E489FD9-7B94-5B5E-327D-A31720845C72}"/>
                </a:ext>
              </a:extLst>
            </p:cNvPr>
            <p:cNvPicPr>
              <a:picLocks noChangeAspect="1"/>
            </p:cNvPicPr>
            <p:nvPr/>
          </p:nvPicPr>
          <p:blipFill>
            <a:blip r:embed="Rd2bb5abacaf74f03">
              <a:extLst>
                <a:ext uri="{96DAC541-7B7A-43D3-8B79-37D633B846F1}">
                  <asvg:svgBlip xmlns:asvg="http://schemas.microsoft.com/office/drawing/2016/SVG/main" r:embed="Rbbb816206a51444e"/>
                </a:ext>
              </a:extLst>
            </a:blip>
            <a:stretch>
              <a:fillRect/>
            </a:stretch>
          </p:blipFill>
          <p:spPr>
            <a:xfrm>
              <a:off x="8492575" y="1777795"/>
              <a:ext cx="1297878" cy="1297878"/>
            </a:xfrm>
            <a:prstGeom prst="rect">
              <a:avLst/>
            </a:prstGeom>
          </p:spPr>
        </p:pic>
      </p:grp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39DFD92-B911-C91B-2513-D8E1F9084C21}"/>
              </a:ext>
            </a:extLst>
          </p:cNvPr>
          <p:cNvSpPr txBox="1">
            <a:spLocks/>
          </p:cNvSpPr>
          <p:nvPr/>
        </p:nvSpPr>
        <p:spPr>
          <a:xfrm>
            <a:off x="1699603" y="4886149"/>
            <a:ext cx="1921552" cy="765157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kern="0" noProof="0">
                <a:solidFill>
                  <a:schemeClr val="accent1"/>
                </a:solidFill>
              </a:rPr>
              <a:t>Planning Committee Meeting #1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AEACFA-1C0A-3240-E081-3ED24F17F78B}"/>
              </a:ext>
            </a:extLst>
          </p:cNvPr>
          <p:cNvCxnSpPr>
            <a:cxnSpLocks/>
          </p:cNvCxnSpPr>
          <p:nvPr/>
        </p:nvCxnSpPr>
        <p:spPr bwMode="auto">
          <a:xfrm flipH="1">
            <a:off x="2691709" y="2294534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26EBA15-E337-5AB3-EFCA-25459F911D7F}"/>
              </a:ext>
            </a:extLst>
          </p:cNvPr>
          <p:cNvSpPr/>
          <p:nvPr/>
        </p:nvSpPr>
        <p:spPr bwMode="auto">
          <a:xfrm>
            <a:off x="2174534" y="3780330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Graphic 10">
            <a:extLst>
              <a:ext uri="{FF2B5EF4-FFF2-40B4-BE49-F238E27FC236}">
                <a16:creationId xmlns:a16="http://schemas.microsoft.com/office/drawing/2014/main" id="{CF2EC22A-9CC5-D339-EF8E-09620856C260}"/>
              </a:ext>
            </a:extLst>
          </p:cNvPr>
          <p:cNvSpPr/>
          <p:nvPr/>
        </p:nvSpPr>
        <p:spPr>
          <a:xfrm>
            <a:off x="2352059" y="3994480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196330-859B-EB4C-3B62-292365FE9723}"/>
              </a:ext>
            </a:extLst>
          </p:cNvPr>
          <p:cNvSpPr/>
          <p:nvPr/>
        </p:nvSpPr>
        <p:spPr bwMode="auto">
          <a:xfrm>
            <a:off x="4035521" y="3730149"/>
            <a:ext cx="1032706" cy="108351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Graphic 10">
            <a:extLst>
              <a:ext uri="{FF2B5EF4-FFF2-40B4-BE49-F238E27FC236}">
                <a16:creationId xmlns:a16="http://schemas.microsoft.com/office/drawing/2014/main" id="{FB6531C3-B6AD-6912-202F-484CAB649CF3}"/>
              </a:ext>
            </a:extLst>
          </p:cNvPr>
          <p:cNvSpPr/>
          <p:nvPr/>
        </p:nvSpPr>
        <p:spPr>
          <a:xfrm>
            <a:off x="4228961" y="3975278"/>
            <a:ext cx="654821" cy="655213"/>
          </a:xfrm>
          <a:custGeom>
            <a:avLst/>
            <a:gdLst>
              <a:gd name="connsiteX0" fmla="*/ 414042 w 1326811"/>
              <a:gd name="connsiteY0" fmla="*/ 1164323 h 1164322"/>
              <a:gd name="connsiteX1" fmla="*/ 414042 w 1326811"/>
              <a:gd name="connsiteY1" fmla="*/ 1089518 h 1164322"/>
              <a:gd name="connsiteX2" fmla="*/ 446913 w 1326811"/>
              <a:gd name="connsiteY2" fmla="*/ 1055610 h 1164322"/>
              <a:gd name="connsiteX3" fmla="*/ 655575 w 1326811"/>
              <a:gd name="connsiteY3" fmla="*/ 1055610 h 1164322"/>
              <a:gd name="connsiteX4" fmla="*/ 688329 w 1326811"/>
              <a:gd name="connsiteY4" fmla="*/ 1089518 h 1164322"/>
              <a:gd name="connsiteX5" fmla="*/ 688329 w 1326811"/>
              <a:gd name="connsiteY5" fmla="*/ 1164323 h 1164322"/>
              <a:gd name="connsiteX6" fmla="*/ 733342 w 1326811"/>
              <a:gd name="connsiteY6" fmla="*/ 1164323 h 1164322"/>
              <a:gd name="connsiteX7" fmla="*/ 733342 w 1326811"/>
              <a:gd name="connsiteY7" fmla="*/ 1089518 h 1164322"/>
              <a:gd name="connsiteX8" fmla="*/ 766095 w 1326811"/>
              <a:gd name="connsiteY8" fmla="*/ 1055610 h 1164322"/>
              <a:gd name="connsiteX9" fmla="*/ 974818 w 1326811"/>
              <a:gd name="connsiteY9" fmla="*/ 1055610 h 1164322"/>
              <a:gd name="connsiteX10" fmla="*/ 1007572 w 1326811"/>
              <a:gd name="connsiteY10" fmla="*/ 1089518 h 1164322"/>
              <a:gd name="connsiteX11" fmla="*/ 1007572 w 1326811"/>
              <a:gd name="connsiteY11" fmla="*/ 1164323 h 1164322"/>
              <a:gd name="connsiteX12" fmla="*/ 1052521 w 1326811"/>
              <a:gd name="connsiteY12" fmla="*/ 1164323 h 1164322"/>
              <a:gd name="connsiteX13" fmla="*/ 1052521 w 1326811"/>
              <a:gd name="connsiteY13" fmla="*/ 1089518 h 1164322"/>
              <a:gd name="connsiteX14" fmla="*/ 1085275 w 1326811"/>
              <a:gd name="connsiteY14" fmla="*/ 1055610 h 1164322"/>
              <a:gd name="connsiteX15" fmla="*/ 1294058 w 1326811"/>
              <a:gd name="connsiteY15" fmla="*/ 1055610 h 1164322"/>
              <a:gd name="connsiteX16" fmla="*/ 1326811 w 1326811"/>
              <a:gd name="connsiteY16" fmla="*/ 1089518 h 1164322"/>
              <a:gd name="connsiteX17" fmla="*/ 1326811 w 1326811"/>
              <a:gd name="connsiteY17" fmla="*/ 1164323 h 1164322"/>
              <a:gd name="connsiteX18" fmla="*/ 72968 w 1326811"/>
              <a:gd name="connsiteY18" fmla="*/ 1051258 h 1164322"/>
              <a:gd name="connsiteX19" fmla="*/ 72968 w 1326811"/>
              <a:gd name="connsiteY19" fmla="*/ 728548 h 1164322"/>
              <a:gd name="connsiteX20" fmla="*/ 34529 w 1326811"/>
              <a:gd name="connsiteY20" fmla="*/ 728548 h 1164322"/>
              <a:gd name="connsiteX21" fmla="*/ 0 w 1326811"/>
              <a:gd name="connsiteY21" fmla="*/ 692740 h 1164322"/>
              <a:gd name="connsiteX22" fmla="*/ 0 w 1326811"/>
              <a:gd name="connsiteY22" fmla="*/ 369670 h 1164322"/>
              <a:gd name="connsiteX23" fmla="*/ 34529 w 1326811"/>
              <a:gd name="connsiteY23" fmla="*/ 333923 h 1164322"/>
              <a:gd name="connsiteX24" fmla="*/ 119934 w 1326811"/>
              <a:gd name="connsiteY24" fmla="*/ 333923 h 1164322"/>
              <a:gd name="connsiteX25" fmla="*/ 191482 w 1326811"/>
              <a:gd name="connsiteY25" fmla="*/ 407993 h 1164322"/>
              <a:gd name="connsiteX26" fmla="*/ 262968 w 1326811"/>
              <a:gd name="connsiteY26" fmla="*/ 333923 h 1164322"/>
              <a:gd name="connsiteX27" fmla="*/ 369222 w 1326811"/>
              <a:gd name="connsiteY27" fmla="*/ 333923 h 1164322"/>
              <a:gd name="connsiteX28" fmla="*/ 369222 w 1326811"/>
              <a:gd name="connsiteY28" fmla="*/ 86087 h 1164322"/>
              <a:gd name="connsiteX29" fmla="*/ 408016 w 1326811"/>
              <a:gd name="connsiteY29" fmla="*/ 45864 h 1164322"/>
              <a:gd name="connsiteX30" fmla="*/ 661210 w 1326811"/>
              <a:gd name="connsiteY30" fmla="*/ 45864 h 1164322"/>
              <a:gd name="connsiteX31" fmla="*/ 660855 w 1326811"/>
              <a:gd name="connsiteY31" fmla="*/ 40223 h 1164322"/>
              <a:gd name="connsiteX32" fmla="*/ 699649 w 1326811"/>
              <a:gd name="connsiteY32" fmla="*/ 0 h 1164322"/>
              <a:gd name="connsiteX33" fmla="*/ 826632 w 1326811"/>
              <a:gd name="connsiteY33" fmla="*/ 0 h 1164322"/>
              <a:gd name="connsiteX34" fmla="*/ 865426 w 1326811"/>
              <a:gd name="connsiteY34" fmla="*/ 40223 h 1164322"/>
              <a:gd name="connsiteX35" fmla="*/ 865070 w 1326811"/>
              <a:gd name="connsiteY35" fmla="*/ 45864 h 1164322"/>
              <a:gd name="connsiteX36" fmla="*/ 1150604 w 1326811"/>
              <a:gd name="connsiteY36" fmla="*/ 45864 h 1164322"/>
              <a:gd name="connsiteX37" fmla="*/ 1189398 w 1326811"/>
              <a:gd name="connsiteY37" fmla="*/ 86087 h 1164322"/>
              <a:gd name="connsiteX38" fmla="*/ 1189398 w 1326811"/>
              <a:gd name="connsiteY38" fmla="*/ 667731 h 1164322"/>
              <a:gd name="connsiteX39" fmla="*/ 1150604 w 1326811"/>
              <a:gd name="connsiteY39" fmla="*/ 707893 h 1164322"/>
              <a:gd name="connsiteX40" fmla="*/ 1059513 w 1326811"/>
              <a:gd name="connsiteY40" fmla="*/ 707893 h 1164322"/>
              <a:gd name="connsiteX41" fmla="*/ 1020660 w 1326811"/>
              <a:gd name="connsiteY41" fmla="*/ 667731 h 1164322"/>
              <a:gd name="connsiteX42" fmla="*/ 1059513 w 1326811"/>
              <a:gd name="connsiteY42" fmla="*/ 627508 h 1164322"/>
              <a:gd name="connsiteX43" fmla="*/ 1111751 w 1326811"/>
              <a:gd name="connsiteY43" fmla="*/ 627508 h 1164322"/>
              <a:gd name="connsiteX44" fmla="*/ 1111751 w 1326811"/>
              <a:gd name="connsiteY44" fmla="*/ 126247 h 1164322"/>
              <a:gd name="connsiteX45" fmla="*/ 446859 w 1326811"/>
              <a:gd name="connsiteY45" fmla="*/ 126247 h 1164322"/>
              <a:gd name="connsiteX46" fmla="*/ 446859 w 1326811"/>
              <a:gd name="connsiteY46" fmla="*/ 333916 h 1164322"/>
              <a:gd name="connsiteX47" fmla="*/ 523083 w 1326811"/>
              <a:gd name="connsiteY47" fmla="*/ 333916 h 1164322"/>
              <a:gd name="connsiteX48" fmla="*/ 557612 w 1326811"/>
              <a:gd name="connsiteY48" fmla="*/ 369662 h 1164322"/>
              <a:gd name="connsiteX49" fmla="*/ 557612 w 1326811"/>
              <a:gd name="connsiteY49" fmla="*/ 412767 h 1164322"/>
              <a:gd name="connsiteX50" fmla="*/ 523083 w 1326811"/>
              <a:gd name="connsiteY50" fmla="*/ 448452 h 1164322"/>
              <a:gd name="connsiteX51" fmla="*/ 446859 w 1326811"/>
              <a:gd name="connsiteY51" fmla="*/ 448452 h 1164322"/>
              <a:gd name="connsiteX52" fmla="*/ 446859 w 1326811"/>
              <a:gd name="connsiteY52" fmla="*/ 627489 h 1164322"/>
              <a:gd name="connsiteX53" fmla="*/ 805308 w 1326811"/>
              <a:gd name="connsiteY53" fmla="*/ 627489 h 1164322"/>
              <a:gd name="connsiteX54" fmla="*/ 844102 w 1326811"/>
              <a:gd name="connsiteY54" fmla="*/ 667712 h 1164322"/>
              <a:gd name="connsiteX55" fmla="*/ 805308 w 1326811"/>
              <a:gd name="connsiteY55" fmla="*/ 707874 h 1164322"/>
              <a:gd name="connsiteX56" fmla="*/ 408013 w 1326811"/>
              <a:gd name="connsiteY56" fmla="*/ 707874 h 1164322"/>
              <a:gd name="connsiteX57" fmla="*/ 369219 w 1326811"/>
              <a:gd name="connsiteY57" fmla="*/ 667712 h 1164322"/>
              <a:gd name="connsiteX58" fmla="*/ 369219 w 1326811"/>
              <a:gd name="connsiteY58" fmla="*/ 448444 h 1164322"/>
              <a:gd name="connsiteX59" fmla="*/ 309993 w 1326811"/>
              <a:gd name="connsiteY59" fmla="*/ 448444 h 1164322"/>
              <a:gd name="connsiteX60" fmla="*/ 309993 w 1326811"/>
              <a:gd name="connsiteY60" fmla="*/ 1051231 h 1164322"/>
              <a:gd name="connsiteX61" fmla="*/ 282156 w 1326811"/>
              <a:gd name="connsiteY61" fmla="*/ 1080110 h 1164322"/>
              <a:gd name="connsiteX62" fmla="*/ 218665 w 1326811"/>
              <a:gd name="connsiteY62" fmla="*/ 1080110 h 1164322"/>
              <a:gd name="connsiteX63" fmla="*/ 191479 w 1326811"/>
              <a:gd name="connsiteY63" fmla="*/ 1057485 h 1164322"/>
              <a:gd name="connsiteX64" fmla="*/ 164293 w 1326811"/>
              <a:gd name="connsiteY64" fmla="*/ 1080110 h 1164322"/>
              <a:gd name="connsiteX65" fmla="*/ 100860 w 1326811"/>
              <a:gd name="connsiteY65" fmla="*/ 1080110 h 1164322"/>
              <a:gd name="connsiteX66" fmla="*/ 72965 w 1326811"/>
              <a:gd name="connsiteY66" fmla="*/ 1051231 h 1164322"/>
              <a:gd name="connsiteX67" fmla="*/ 460908 w 1326811"/>
              <a:gd name="connsiteY67" fmla="*/ 935984 h 1164322"/>
              <a:gd name="connsiteX68" fmla="*/ 547913 w 1326811"/>
              <a:gd name="connsiteY68" fmla="*/ 845911 h 1164322"/>
              <a:gd name="connsiteX69" fmla="*/ 634918 w 1326811"/>
              <a:gd name="connsiteY69" fmla="*/ 935984 h 1164322"/>
              <a:gd name="connsiteX70" fmla="*/ 547913 w 1326811"/>
              <a:gd name="connsiteY70" fmla="*/ 1026056 h 1164322"/>
              <a:gd name="connsiteX71" fmla="*/ 460908 w 1326811"/>
              <a:gd name="connsiteY71" fmla="*/ 935984 h 1164322"/>
              <a:gd name="connsiteX72" fmla="*/ 780087 w 1326811"/>
              <a:gd name="connsiteY72" fmla="*/ 935984 h 1164322"/>
              <a:gd name="connsiteX73" fmla="*/ 867092 w 1326811"/>
              <a:gd name="connsiteY73" fmla="*/ 845911 h 1164322"/>
              <a:gd name="connsiteX74" fmla="*/ 954157 w 1326811"/>
              <a:gd name="connsiteY74" fmla="*/ 935984 h 1164322"/>
              <a:gd name="connsiteX75" fmla="*/ 867092 w 1326811"/>
              <a:gd name="connsiteY75" fmla="*/ 1026056 h 1164322"/>
              <a:gd name="connsiteX76" fmla="*/ 780087 w 1326811"/>
              <a:gd name="connsiteY76" fmla="*/ 935984 h 1164322"/>
              <a:gd name="connsiteX77" fmla="*/ 1099266 w 1326811"/>
              <a:gd name="connsiteY77" fmla="*/ 935984 h 1164322"/>
              <a:gd name="connsiteX78" fmla="*/ 1186331 w 1326811"/>
              <a:gd name="connsiteY78" fmla="*/ 845911 h 1164322"/>
              <a:gd name="connsiteX79" fmla="*/ 1273336 w 1326811"/>
              <a:gd name="connsiteY79" fmla="*/ 935984 h 1164322"/>
              <a:gd name="connsiteX80" fmla="*/ 1186331 w 1326811"/>
              <a:gd name="connsiteY80" fmla="*/ 1026056 h 1164322"/>
              <a:gd name="connsiteX81" fmla="*/ 1099266 w 1326811"/>
              <a:gd name="connsiteY81" fmla="*/ 935984 h 1164322"/>
              <a:gd name="connsiteX82" fmla="*/ 890544 w 1326811"/>
              <a:gd name="connsiteY82" fmla="*/ 667726 h 1164322"/>
              <a:gd name="connsiteX83" fmla="*/ 929338 w 1326811"/>
              <a:gd name="connsiteY83" fmla="*/ 627503 h 1164322"/>
              <a:gd name="connsiteX84" fmla="*/ 935378 w 1326811"/>
              <a:gd name="connsiteY84" fmla="*/ 627503 h 1164322"/>
              <a:gd name="connsiteX85" fmla="*/ 974231 w 1326811"/>
              <a:gd name="connsiteY85" fmla="*/ 667726 h 1164322"/>
              <a:gd name="connsiteX86" fmla="*/ 935378 w 1326811"/>
              <a:gd name="connsiteY86" fmla="*/ 707888 h 1164322"/>
              <a:gd name="connsiteX87" fmla="*/ 929338 w 1326811"/>
              <a:gd name="connsiteY87" fmla="*/ 707888 h 1164322"/>
              <a:gd name="connsiteX88" fmla="*/ 890544 w 1326811"/>
              <a:gd name="connsiteY88" fmla="*/ 667726 h 1164322"/>
              <a:gd name="connsiteX89" fmla="*/ 102519 w 1326811"/>
              <a:gd name="connsiteY89" fmla="*/ 202035 h 1164322"/>
              <a:gd name="connsiteX90" fmla="*/ 194203 w 1326811"/>
              <a:gd name="connsiteY90" fmla="*/ 107057 h 1164322"/>
              <a:gd name="connsiteX91" fmla="*/ 285947 w 1326811"/>
              <a:gd name="connsiteY91" fmla="*/ 202035 h 1164322"/>
              <a:gd name="connsiteX92" fmla="*/ 194203 w 1326811"/>
              <a:gd name="connsiteY92" fmla="*/ 297013 h 1164322"/>
              <a:gd name="connsiteX93" fmla="*/ 102519 w 1326811"/>
              <a:gd name="connsiteY93" fmla="*/ 202035 h 116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326811" h="1164322">
                <a:moveTo>
                  <a:pt x="414042" y="1164323"/>
                </a:moveTo>
                <a:lnTo>
                  <a:pt x="414042" y="1089518"/>
                </a:lnTo>
                <a:cubicBezTo>
                  <a:pt x="414042" y="1070817"/>
                  <a:pt x="428731" y="1055610"/>
                  <a:pt x="446913" y="1055610"/>
                </a:cubicBezTo>
                <a:lnTo>
                  <a:pt x="655575" y="1055610"/>
                </a:lnTo>
                <a:cubicBezTo>
                  <a:pt x="673639" y="1055610"/>
                  <a:pt x="688329" y="1070817"/>
                  <a:pt x="688329" y="1089518"/>
                </a:cubicBezTo>
                <a:lnTo>
                  <a:pt x="688329" y="1164323"/>
                </a:lnTo>
                <a:close/>
                <a:moveTo>
                  <a:pt x="733342" y="1164323"/>
                </a:moveTo>
                <a:lnTo>
                  <a:pt x="733342" y="1089518"/>
                </a:lnTo>
                <a:cubicBezTo>
                  <a:pt x="733342" y="1070817"/>
                  <a:pt x="747971" y="1055610"/>
                  <a:pt x="766095" y="1055610"/>
                </a:cubicBezTo>
                <a:lnTo>
                  <a:pt x="974818" y="1055610"/>
                </a:lnTo>
                <a:cubicBezTo>
                  <a:pt x="992882" y="1055610"/>
                  <a:pt x="1007572" y="1070817"/>
                  <a:pt x="1007572" y="1089518"/>
                </a:cubicBezTo>
                <a:lnTo>
                  <a:pt x="1007572" y="1164323"/>
                </a:lnTo>
                <a:close/>
                <a:moveTo>
                  <a:pt x="1052521" y="1164323"/>
                </a:moveTo>
                <a:lnTo>
                  <a:pt x="1052521" y="1089518"/>
                </a:lnTo>
                <a:cubicBezTo>
                  <a:pt x="1052521" y="1070817"/>
                  <a:pt x="1067210" y="1055610"/>
                  <a:pt x="1085275" y="1055610"/>
                </a:cubicBezTo>
                <a:lnTo>
                  <a:pt x="1294058" y="1055610"/>
                </a:lnTo>
                <a:cubicBezTo>
                  <a:pt x="1312122" y="1055610"/>
                  <a:pt x="1326811" y="1070817"/>
                  <a:pt x="1326811" y="1089518"/>
                </a:cubicBezTo>
                <a:lnTo>
                  <a:pt x="1326811" y="1164323"/>
                </a:lnTo>
                <a:close/>
                <a:moveTo>
                  <a:pt x="72968" y="1051258"/>
                </a:moveTo>
                <a:lnTo>
                  <a:pt x="72968" y="728548"/>
                </a:lnTo>
                <a:lnTo>
                  <a:pt x="34529" y="728548"/>
                </a:lnTo>
                <a:cubicBezTo>
                  <a:pt x="15517" y="728548"/>
                  <a:pt x="0" y="712545"/>
                  <a:pt x="0" y="692740"/>
                </a:cubicBezTo>
                <a:lnTo>
                  <a:pt x="0" y="369670"/>
                </a:lnTo>
                <a:cubicBezTo>
                  <a:pt x="0" y="349926"/>
                  <a:pt x="15517" y="333923"/>
                  <a:pt x="34529" y="333923"/>
                </a:cubicBezTo>
                <a:lnTo>
                  <a:pt x="119934" y="333923"/>
                </a:lnTo>
                <a:lnTo>
                  <a:pt x="191482" y="407993"/>
                </a:lnTo>
                <a:lnTo>
                  <a:pt x="262968" y="333923"/>
                </a:lnTo>
                <a:lnTo>
                  <a:pt x="369222" y="333923"/>
                </a:lnTo>
                <a:lnTo>
                  <a:pt x="369222" y="86087"/>
                </a:lnTo>
                <a:cubicBezTo>
                  <a:pt x="369222" y="63952"/>
                  <a:pt x="386575" y="45864"/>
                  <a:pt x="408016" y="45864"/>
                </a:cubicBezTo>
                <a:lnTo>
                  <a:pt x="661210" y="45864"/>
                </a:lnTo>
                <a:cubicBezTo>
                  <a:pt x="660973" y="44025"/>
                  <a:pt x="660855" y="42124"/>
                  <a:pt x="660855" y="40223"/>
                </a:cubicBezTo>
                <a:cubicBezTo>
                  <a:pt x="660855" y="18026"/>
                  <a:pt x="678208" y="0"/>
                  <a:pt x="699649" y="0"/>
                </a:cubicBezTo>
                <a:lnTo>
                  <a:pt x="826632" y="0"/>
                </a:lnTo>
                <a:cubicBezTo>
                  <a:pt x="848014" y="0"/>
                  <a:pt x="865426" y="18026"/>
                  <a:pt x="865426" y="40223"/>
                </a:cubicBezTo>
                <a:cubicBezTo>
                  <a:pt x="865426" y="42124"/>
                  <a:pt x="865308" y="44025"/>
                  <a:pt x="865070" y="45864"/>
                </a:cubicBezTo>
                <a:lnTo>
                  <a:pt x="1150604" y="45864"/>
                </a:lnTo>
                <a:cubicBezTo>
                  <a:pt x="1171986" y="45864"/>
                  <a:pt x="1189398" y="63952"/>
                  <a:pt x="1189398" y="86087"/>
                </a:cubicBezTo>
                <a:lnTo>
                  <a:pt x="1189398" y="667731"/>
                </a:lnTo>
                <a:cubicBezTo>
                  <a:pt x="1189398" y="689928"/>
                  <a:pt x="1171986" y="707893"/>
                  <a:pt x="1150604" y="707893"/>
                </a:cubicBezTo>
                <a:lnTo>
                  <a:pt x="1059513" y="707893"/>
                </a:lnTo>
                <a:cubicBezTo>
                  <a:pt x="1038072" y="707893"/>
                  <a:pt x="1020660" y="689928"/>
                  <a:pt x="1020660" y="667731"/>
                </a:cubicBezTo>
                <a:cubicBezTo>
                  <a:pt x="1020660" y="645595"/>
                  <a:pt x="1038072" y="627508"/>
                  <a:pt x="1059513" y="627508"/>
                </a:cubicBezTo>
                <a:lnTo>
                  <a:pt x="1111751" y="627508"/>
                </a:lnTo>
                <a:lnTo>
                  <a:pt x="1111751" y="126247"/>
                </a:lnTo>
                <a:lnTo>
                  <a:pt x="446859" y="126247"/>
                </a:lnTo>
                <a:lnTo>
                  <a:pt x="446859" y="333916"/>
                </a:lnTo>
                <a:lnTo>
                  <a:pt x="523083" y="333916"/>
                </a:lnTo>
                <a:cubicBezTo>
                  <a:pt x="542154" y="333916"/>
                  <a:pt x="557612" y="349918"/>
                  <a:pt x="557612" y="369662"/>
                </a:cubicBezTo>
                <a:lnTo>
                  <a:pt x="557612" y="412767"/>
                </a:lnTo>
                <a:cubicBezTo>
                  <a:pt x="557612" y="432449"/>
                  <a:pt x="542154" y="448452"/>
                  <a:pt x="523083" y="448452"/>
                </a:cubicBezTo>
                <a:lnTo>
                  <a:pt x="446859" y="448452"/>
                </a:lnTo>
                <a:lnTo>
                  <a:pt x="446859" y="627489"/>
                </a:lnTo>
                <a:lnTo>
                  <a:pt x="805308" y="627489"/>
                </a:lnTo>
                <a:cubicBezTo>
                  <a:pt x="826690" y="627489"/>
                  <a:pt x="844102" y="645576"/>
                  <a:pt x="844102" y="667712"/>
                </a:cubicBezTo>
                <a:cubicBezTo>
                  <a:pt x="844102" y="689909"/>
                  <a:pt x="826690" y="707874"/>
                  <a:pt x="805308" y="707874"/>
                </a:cubicBezTo>
                <a:lnTo>
                  <a:pt x="408013" y="707874"/>
                </a:lnTo>
                <a:cubicBezTo>
                  <a:pt x="386572" y="707874"/>
                  <a:pt x="369219" y="689909"/>
                  <a:pt x="369219" y="667712"/>
                </a:cubicBezTo>
                <a:lnTo>
                  <a:pt x="369219" y="448444"/>
                </a:lnTo>
                <a:lnTo>
                  <a:pt x="309993" y="448444"/>
                </a:lnTo>
                <a:lnTo>
                  <a:pt x="309993" y="1051231"/>
                </a:lnTo>
                <a:cubicBezTo>
                  <a:pt x="309993" y="1067173"/>
                  <a:pt x="297496" y="1080110"/>
                  <a:pt x="282156" y="1080110"/>
                </a:cubicBezTo>
                <a:lnTo>
                  <a:pt x="218665" y="1080110"/>
                </a:lnTo>
                <a:cubicBezTo>
                  <a:pt x="205339" y="1080110"/>
                  <a:pt x="194203" y="1070422"/>
                  <a:pt x="191479" y="1057485"/>
                </a:cubicBezTo>
                <a:cubicBezTo>
                  <a:pt x="188754" y="1070422"/>
                  <a:pt x="177561" y="1080110"/>
                  <a:pt x="164293" y="1080110"/>
                </a:cubicBezTo>
                <a:lnTo>
                  <a:pt x="100860" y="1080110"/>
                </a:lnTo>
                <a:cubicBezTo>
                  <a:pt x="85462" y="1080110"/>
                  <a:pt x="72965" y="1067173"/>
                  <a:pt x="72965" y="1051231"/>
                </a:cubicBezTo>
                <a:close/>
                <a:moveTo>
                  <a:pt x="460908" y="935984"/>
                </a:moveTo>
                <a:cubicBezTo>
                  <a:pt x="460908" y="886318"/>
                  <a:pt x="499879" y="845911"/>
                  <a:pt x="547913" y="845911"/>
                </a:cubicBezTo>
                <a:cubicBezTo>
                  <a:pt x="595888" y="845911"/>
                  <a:pt x="634918" y="886318"/>
                  <a:pt x="634918" y="935984"/>
                </a:cubicBezTo>
                <a:cubicBezTo>
                  <a:pt x="634918" y="985711"/>
                  <a:pt x="595888" y="1026056"/>
                  <a:pt x="547913" y="1026056"/>
                </a:cubicBezTo>
                <a:cubicBezTo>
                  <a:pt x="499879" y="1026056"/>
                  <a:pt x="460908" y="985711"/>
                  <a:pt x="460908" y="935984"/>
                </a:cubicBezTo>
                <a:close/>
                <a:moveTo>
                  <a:pt x="780087" y="935984"/>
                </a:moveTo>
                <a:cubicBezTo>
                  <a:pt x="780087" y="886318"/>
                  <a:pt x="819118" y="845911"/>
                  <a:pt x="867092" y="845911"/>
                </a:cubicBezTo>
                <a:cubicBezTo>
                  <a:pt x="915126" y="845911"/>
                  <a:pt x="954157" y="886318"/>
                  <a:pt x="954157" y="935984"/>
                </a:cubicBezTo>
                <a:cubicBezTo>
                  <a:pt x="954157" y="985711"/>
                  <a:pt x="915126" y="1026056"/>
                  <a:pt x="867092" y="1026056"/>
                </a:cubicBezTo>
                <a:cubicBezTo>
                  <a:pt x="819118" y="1026056"/>
                  <a:pt x="780087" y="985711"/>
                  <a:pt x="780087" y="935984"/>
                </a:cubicBezTo>
                <a:close/>
                <a:moveTo>
                  <a:pt x="1099266" y="935984"/>
                </a:moveTo>
                <a:cubicBezTo>
                  <a:pt x="1099266" y="886318"/>
                  <a:pt x="1138297" y="845911"/>
                  <a:pt x="1186331" y="845911"/>
                </a:cubicBezTo>
                <a:cubicBezTo>
                  <a:pt x="1234305" y="845911"/>
                  <a:pt x="1273336" y="886318"/>
                  <a:pt x="1273336" y="935984"/>
                </a:cubicBezTo>
                <a:cubicBezTo>
                  <a:pt x="1273336" y="985711"/>
                  <a:pt x="1234305" y="1026056"/>
                  <a:pt x="1186331" y="1026056"/>
                </a:cubicBezTo>
                <a:cubicBezTo>
                  <a:pt x="1138297" y="1026056"/>
                  <a:pt x="1099266" y="985711"/>
                  <a:pt x="1099266" y="935984"/>
                </a:cubicBezTo>
                <a:close/>
                <a:moveTo>
                  <a:pt x="890544" y="667726"/>
                </a:moveTo>
                <a:cubicBezTo>
                  <a:pt x="890544" y="645590"/>
                  <a:pt x="907956" y="627503"/>
                  <a:pt x="929338" y="627503"/>
                </a:cubicBezTo>
                <a:lnTo>
                  <a:pt x="935378" y="627503"/>
                </a:lnTo>
                <a:cubicBezTo>
                  <a:pt x="956819" y="627503"/>
                  <a:pt x="974231" y="645590"/>
                  <a:pt x="974231" y="667726"/>
                </a:cubicBezTo>
                <a:cubicBezTo>
                  <a:pt x="974231" y="689923"/>
                  <a:pt x="956819" y="707888"/>
                  <a:pt x="935378" y="707888"/>
                </a:cubicBezTo>
                <a:lnTo>
                  <a:pt x="929338" y="707888"/>
                </a:lnTo>
                <a:cubicBezTo>
                  <a:pt x="907956" y="707888"/>
                  <a:pt x="890544" y="689923"/>
                  <a:pt x="890544" y="667726"/>
                </a:cubicBezTo>
                <a:close/>
                <a:moveTo>
                  <a:pt x="102519" y="202035"/>
                </a:moveTo>
                <a:cubicBezTo>
                  <a:pt x="102519" y="149672"/>
                  <a:pt x="143622" y="107057"/>
                  <a:pt x="194203" y="107057"/>
                </a:cubicBezTo>
                <a:cubicBezTo>
                  <a:pt x="244842" y="107057"/>
                  <a:pt x="285947" y="149670"/>
                  <a:pt x="285947" y="202035"/>
                </a:cubicBezTo>
                <a:cubicBezTo>
                  <a:pt x="285947" y="254399"/>
                  <a:pt x="244844" y="297013"/>
                  <a:pt x="194203" y="297013"/>
                </a:cubicBezTo>
                <a:cubicBezTo>
                  <a:pt x="143624" y="297013"/>
                  <a:pt x="102519" y="254399"/>
                  <a:pt x="102519" y="202035"/>
                </a:cubicBezTo>
                <a:close/>
              </a:path>
            </a:pathLst>
          </a:custGeom>
          <a:solidFill>
            <a:schemeClr val="accent1"/>
          </a:solidFill>
          <a:ln w="151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6DDE91E-3799-29C5-82EF-42421D3AE099}"/>
              </a:ext>
            </a:extLst>
          </p:cNvPr>
          <p:cNvCxnSpPr>
            <a:cxnSpLocks/>
          </p:cNvCxnSpPr>
          <p:nvPr/>
        </p:nvCxnSpPr>
        <p:spPr bwMode="auto">
          <a:xfrm flipH="1">
            <a:off x="4509099" y="2312923"/>
            <a:ext cx="15372" cy="1429784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 w="lg" len="lg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1B1DBB0-96AF-ECA0-AA57-96424428F25D}"/>
              </a:ext>
            </a:extLst>
          </p:cNvPr>
          <p:cNvSpPr txBox="1">
            <a:spLocks/>
          </p:cNvSpPr>
          <p:nvPr/>
        </p:nvSpPr>
        <p:spPr>
          <a:xfrm>
            <a:off x="9995675" y="2909327"/>
            <a:ext cx="1934797" cy="1083514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1" kern="0" noProof="0">
                <a:solidFill>
                  <a:srgbClr val="1A3B65"/>
                </a:solidFill>
              </a:rPr>
              <a:t>Final Strategic Plan Submission</a:t>
            </a:r>
          </a:p>
        </p:txBody>
      </p:sp>
      <p:pic>
        <p:nvPicPr>
          <p:cNvPr id="42" name="Graphic 41" descr="Clipboard Checked with solid fill">
            <a:extLst>
              <a:ext uri="{FF2B5EF4-FFF2-40B4-BE49-F238E27FC236}">
                <a16:creationId xmlns:a16="http://schemas.microsoft.com/office/drawing/2014/main" id="{4A5F9AEA-8613-6A50-AEC9-2E7CDB6E4B37}"/>
              </a:ext>
            </a:extLst>
          </p:cNvPr>
          <p:cNvPicPr>
            <a:picLocks noChangeAspect="1"/>
          </p:cNvPicPr>
          <p:nvPr/>
        </p:nvPicPr>
        <p:blipFill>
          <a:blip r:embed="R4dbc4e4d85874510">
            <a:extLst>
              <a:ext uri="{96DAC541-7B7A-43D3-8B79-37D633B846F1}">
                <asvg:svgBlip xmlns:asvg="http://schemas.microsoft.com/office/drawing/2016/SVG/main" r:embed="Rd6e475c9aefe4912"/>
              </a:ext>
            </a:extLst>
          </a:blip>
          <a:stretch>
            <a:fillRect/>
          </a:stretch>
        </p:blipFill>
        <p:spPr>
          <a:xfrm>
            <a:off x="10505871" y="1627399"/>
            <a:ext cx="967671" cy="967671"/>
          </a:xfrm>
          <a:prstGeom prst="rect">
            <a:avLst/>
          </a:prstGeom>
        </p:spPr>
      </p:pic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62E68850-D027-F7D5-48A8-135B7338A4CB}"/>
              </a:ext>
            </a:extLst>
          </p:cNvPr>
          <p:cNvSpPr txBox="1">
            <a:spLocks/>
          </p:cNvSpPr>
          <p:nvPr/>
        </p:nvSpPr>
        <p:spPr>
          <a:xfrm>
            <a:off x="10102930" y="3767530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February 2026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8A86D725-724E-1BC8-0431-140A60534227}"/>
              </a:ext>
            </a:extLst>
          </p:cNvPr>
          <p:cNvSpPr txBox="1">
            <a:spLocks/>
          </p:cNvSpPr>
          <p:nvPr/>
        </p:nvSpPr>
        <p:spPr>
          <a:xfrm>
            <a:off x="8117654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 noProof="0">
                <a:solidFill>
                  <a:schemeClr val="accent2"/>
                </a:solidFill>
              </a:rPr>
              <a:t>January 2026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A363B9E3-E0E6-E069-A40E-ED0BE9885A4D}"/>
              </a:ext>
            </a:extLst>
          </p:cNvPr>
          <p:cNvSpPr txBox="1">
            <a:spLocks/>
          </p:cNvSpPr>
          <p:nvPr/>
        </p:nvSpPr>
        <p:spPr>
          <a:xfrm>
            <a:off x="6331030" y="3757543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6289E741-0A65-3215-EBDA-9BBA5EDFBE04}"/>
              </a:ext>
            </a:extLst>
          </p:cNvPr>
          <p:cNvSpPr txBox="1">
            <a:spLocks/>
          </p:cNvSpPr>
          <p:nvPr/>
        </p:nvSpPr>
        <p:spPr>
          <a:xfrm>
            <a:off x="352158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September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68EA5916-BD83-54F3-1D39-AEEB8FFA5C9F}"/>
              </a:ext>
            </a:extLst>
          </p:cNvPr>
          <p:cNvSpPr txBox="1">
            <a:spLocks/>
          </p:cNvSpPr>
          <p:nvPr/>
        </p:nvSpPr>
        <p:spPr>
          <a:xfrm>
            <a:off x="-37469" y="5480898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June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68E80CF8-B29A-15A8-A58F-F98336A4BD4C}"/>
              </a:ext>
            </a:extLst>
          </p:cNvPr>
          <p:cNvSpPr txBox="1">
            <a:spLocks/>
          </p:cNvSpPr>
          <p:nvPr/>
        </p:nvSpPr>
        <p:spPr>
          <a:xfrm>
            <a:off x="1686114" y="5472087"/>
            <a:ext cx="1934797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24CE498F-24E1-C2EB-72F9-746ADF596A50}"/>
              </a:ext>
            </a:extLst>
          </p:cNvPr>
          <p:cNvSpPr txBox="1">
            <a:spLocks/>
          </p:cNvSpPr>
          <p:nvPr/>
        </p:nvSpPr>
        <p:spPr>
          <a:xfrm>
            <a:off x="1003827" y="116501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July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6D9FD0D0-62D2-CCBE-D74A-EB4633DDE4FC}"/>
              </a:ext>
            </a:extLst>
          </p:cNvPr>
          <p:cNvSpPr txBox="1">
            <a:spLocks/>
          </p:cNvSpPr>
          <p:nvPr/>
        </p:nvSpPr>
        <p:spPr>
          <a:xfrm>
            <a:off x="2960201" y="907610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August – September 2026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F1AAF2D8-BEE1-A13B-61E9-4FC71C8FD562}"/>
              </a:ext>
            </a:extLst>
          </p:cNvPr>
          <p:cNvSpPr txBox="1">
            <a:spLocks/>
          </p:cNvSpPr>
          <p:nvPr/>
        </p:nvSpPr>
        <p:spPr>
          <a:xfrm>
            <a:off x="4842392" y="3752783"/>
            <a:ext cx="1515821" cy="48094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300" b="1" i="1" kern="0">
                <a:solidFill>
                  <a:schemeClr val="accent2"/>
                </a:solidFill>
              </a:rPr>
              <a:t>October 2025</a:t>
            </a:r>
            <a:endParaRPr lang="en-US" sz="1300" b="1" i="1" kern="0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23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F568A-5F86-CB3F-1B78-22BCEEDDD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247D17-034A-C0A7-7E3D-9B4905E61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Strategic Plan Documentation Overview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7D5E9-2B1C-4E24-4DBD-86F2255F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42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B27F-B865-7494-45E4-C0B03102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 Documentation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27219-6D54-8497-CDD1-5BC6DFB75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C352E-7189-9ED4-EDA2-88D8F3AB42AB}"/>
              </a:ext>
            </a:extLst>
          </p:cNvPr>
          <p:cNvPicPr>
            <a:picLocks noChangeAspect="1"/>
          </p:cNvPicPr>
          <p:nvPr/>
        </p:nvPicPr>
        <p:blipFill>
          <a:blip r:embed="Ra50228845e2343b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30655" r="36797" b="5461"/>
          <a:stretch>
            <a:fillRect/>
          </a:stretch>
        </p:blipFill>
        <p:spPr>
          <a:xfrm>
            <a:off x="585787" y="991628"/>
            <a:ext cx="2357437" cy="3057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CFC0A-639D-1962-C587-FFBBCB51ECBD}"/>
              </a:ext>
            </a:extLst>
          </p:cNvPr>
          <p:cNvPicPr>
            <a:picLocks noChangeAspect="1"/>
          </p:cNvPicPr>
          <p:nvPr/>
        </p:nvPicPr>
        <p:blipFill>
          <a:blip r:embed="Rddee32021af940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t="30953" r="42188" b="5461"/>
          <a:stretch>
            <a:fillRect/>
          </a:stretch>
        </p:blipFill>
        <p:spPr>
          <a:xfrm>
            <a:off x="6775812" y="991628"/>
            <a:ext cx="2358658" cy="3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095A5-63DC-8C67-AB72-F5E5C69E876B}"/>
              </a:ext>
            </a:extLst>
          </p:cNvPr>
          <p:cNvPicPr>
            <a:picLocks noChangeAspect="1"/>
          </p:cNvPicPr>
          <p:nvPr/>
        </p:nvPicPr>
        <p:blipFill>
          <a:blip r:embed="Rd72535b19d8342a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33500" r="35541" b="11167"/>
          <a:stretch>
            <a:fillRect/>
          </a:stretch>
        </p:blipFill>
        <p:spPr>
          <a:xfrm>
            <a:off x="1547680" y="2224781"/>
            <a:ext cx="3381374" cy="21798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3A4E7-5DA8-533C-88C4-E3137C8E76D2}"/>
              </a:ext>
            </a:extLst>
          </p:cNvPr>
          <p:cNvSpPr txBox="1"/>
          <p:nvPr/>
        </p:nvSpPr>
        <p:spPr>
          <a:xfrm>
            <a:off x="2943224" y="2820629"/>
            <a:ext cx="3508376" cy="286232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NYCHCC Five-Year Strategic Plan</a:t>
            </a:r>
          </a:p>
          <a:p>
            <a:pPr>
              <a:spcBef>
                <a:spcPts val="1200"/>
              </a:spcBef>
            </a:pPr>
            <a:r>
              <a:rPr lang="en-US" sz="14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Goal/Purpose: </a:t>
            </a:r>
            <a:r>
              <a:rPr lang="en-US" sz="1400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Provide a framework to proactively address emerging threats, strengthen health care system capabilities, and promote a culture of collaboration, equity, and resilience. </a:t>
            </a:r>
          </a:p>
          <a:p>
            <a:pPr>
              <a:spcBef>
                <a:spcPts val="0"/>
              </a:spcBef>
            </a:pPr>
            <a:r>
              <a:rPr lang="en-US" sz="14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Documents: </a:t>
            </a:r>
            <a:r>
              <a:rPr lang="en-US" sz="1400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1) Strategic Priorities, 2) Goals, and 3) Objectives (Short, Intermediate, Long) that outline how to strengthen NYC’s health care system preparedness, coordination, and resilience across the five boroughs.</a:t>
            </a:r>
            <a:endParaRPr lang="en-US" sz="1400" b="1" kern="0" dirty="0">
              <a:solidFill>
                <a:schemeClr val="tx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AAD7E-BFA0-E1AD-926D-496E14245F08}"/>
              </a:ext>
            </a:extLst>
          </p:cNvPr>
          <p:cNvPicPr>
            <a:picLocks noChangeAspect="1"/>
          </p:cNvPicPr>
          <p:nvPr/>
        </p:nvPicPr>
        <p:blipFill>
          <a:blip r:embed="Rbae1df7116d14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31644" r="24739" b="5461"/>
          <a:stretch>
            <a:fillRect/>
          </a:stretch>
        </p:blipFill>
        <p:spPr>
          <a:xfrm>
            <a:off x="7688550" y="2205617"/>
            <a:ext cx="3333770" cy="21762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7E23DE-8526-0CF1-73C4-58928A28C2CE}"/>
              </a:ext>
            </a:extLst>
          </p:cNvPr>
          <p:cNvSpPr txBox="1"/>
          <p:nvPr/>
        </p:nvSpPr>
        <p:spPr>
          <a:xfrm>
            <a:off x="8535901" y="3081655"/>
            <a:ext cx="3381374" cy="221599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NYCHCC Implementation Plan</a:t>
            </a:r>
          </a:p>
          <a:p>
            <a:pPr>
              <a:spcBef>
                <a:spcPts val="1200"/>
              </a:spcBef>
            </a:pPr>
            <a:r>
              <a:rPr lang="en-US" sz="14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Goal/Purpose: </a:t>
            </a:r>
            <a:r>
              <a:rPr lang="en-US" sz="1400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Complements the Strategic Plan and translates Strategic Priorities, Goals, and Objectives into actionable projects and activities. </a:t>
            </a:r>
          </a:p>
          <a:p>
            <a:pPr>
              <a:spcBef>
                <a:spcPts val="0"/>
              </a:spcBef>
            </a:pPr>
            <a:r>
              <a:rPr lang="en-US" sz="1400" b="1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Documents: </a:t>
            </a:r>
            <a:r>
              <a:rPr lang="en-US" sz="1400" kern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1) ASPR HPP Required and Non-Required Activities, 2) an Implementation Tracker (HPP Projects Only). </a:t>
            </a:r>
            <a:endParaRPr lang="en-US" sz="1400" b="1" kern="0" dirty="0">
              <a:solidFill>
                <a:schemeClr val="tx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86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45AC4-E429-D841-7085-CDA473967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FC176E-37DB-3FF8-AEE4-F06D2B19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NYCHCC Five-Year Strategic Plan Overview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8C4F4-20F0-F769-CC81-6839F32BD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31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F8792-4234-FD0A-C31F-7E0E1B1E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1D4A-E8D8-A3AE-B361-3A35B5C6B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 Outline</a:t>
            </a:r>
          </a:p>
        </p:txBody>
      </p:sp>
      <p:sp>
        <p:nvSpPr>
          <p:cNvPr id="3" name="Body">
            <a:extLst>
              <a:ext uri="{FF2B5EF4-FFF2-40B4-BE49-F238E27FC236}">
                <a16:creationId xmlns:a16="http://schemas.microsoft.com/office/drawing/2014/main" id="{D16C3BD6-9CD5-B7B0-219F-569C91BA9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559" y="1447932"/>
            <a:ext cx="5102498" cy="3393998"/>
          </a:xfrm>
        </p:spPr>
        <p:txBody>
          <a:bodyPr/>
          <a:lstStyle/>
          <a:p>
            <a:pPr lvl="2"/>
            <a:r>
              <a:rPr lang="en-US" sz="1600" dirty="0"/>
              <a:t>Acknowledgments</a:t>
            </a:r>
          </a:p>
          <a:p>
            <a:pPr lvl="2"/>
            <a:r>
              <a:rPr lang="en-US" sz="1600" dirty="0"/>
              <a:t>Letter from the NYCHCC Five-Year Strategic Plan Planning Committee	</a:t>
            </a:r>
          </a:p>
          <a:p>
            <a:pPr lvl="2"/>
            <a:r>
              <a:rPr lang="en-US" sz="1600" dirty="0"/>
              <a:t>Record of Changes</a:t>
            </a:r>
          </a:p>
          <a:p>
            <a:pPr lvl="2"/>
            <a:r>
              <a:rPr lang="en-US" sz="1600" dirty="0"/>
              <a:t>Executive Summary</a:t>
            </a:r>
          </a:p>
          <a:p>
            <a:pPr lvl="2"/>
            <a:r>
              <a:rPr lang="en-US" sz="1600" dirty="0"/>
              <a:t>Background</a:t>
            </a:r>
          </a:p>
          <a:p>
            <a:pPr lvl="2"/>
            <a:r>
              <a:rPr lang="en-US" sz="1600" dirty="0"/>
              <a:t>Strategic Plan Overview</a:t>
            </a:r>
          </a:p>
          <a:p>
            <a:pPr lvl="3"/>
            <a:r>
              <a:rPr lang="en-US" sz="1600" dirty="0"/>
              <a:t>Purpose</a:t>
            </a:r>
          </a:p>
          <a:p>
            <a:pPr lvl="3"/>
            <a:r>
              <a:rPr lang="en-US" sz="1600" dirty="0"/>
              <a:t>Planning Process &amp; Development Timeline</a:t>
            </a:r>
          </a:p>
          <a:p>
            <a:pPr lvl="3"/>
            <a:r>
              <a:rPr lang="en-US" sz="1600" dirty="0"/>
              <a:t>SWOT Analysis</a:t>
            </a:r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marL="457200" lvl="3" indent="0">
              <a:buNone/>
            </a:pPr>
            <a:endParaRPr lang="en-US" sz="1600" dirty="0"/>
          </a:p>
          <a:p>
            <a:pPr lvl="2">
              <a:buClr>
                <a:schemeClr val="bg2"/>
              </a:buClr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D7EEF-AC76-0DA9-4275-1AA43A32F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17</a:t>
            </a:fld>
            <a:endParaRPr lang="en-US"/>
          </a:p>
        </p:txBody>
      </p:sp>
      <p:sp>
        <p:nvSpPr>
          <p:cNvPr id="9" name="Body">
            <a:extLst>
              <a:ext uri="{FF2B5EF4-FFF2-40B4-BE49-F238E27FC236}">
                <a16:creationId xmlns:a16="http://schemas.microsoft.com/office/drawing/2014/main" id="{E82FC053-2BD7-4B06-A8C9-7348FE23D587}"/>
              </a:ext>
            </a:extLst>
          </p:cNvPr>
          <p:cNvSpPr txBox="1">
            <a:spLocks/>
          </p:cNvSpPr>
          <p:nvPr/>
        </p:nvSpPr>
        <p:spPr>
          <a:xfrm>
            <a:off x="416560" y="949640"/>
            <a:ext cx="9725711" cy="716006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/>
              <a:t>The Strategic Plan is composed of the following sections: </a:t>
            </a:r>
          </a:p>
        </p:txBody>
      </p:sp>
      <p:sp>
        <p:nvSpPr>
          <p:cNvPr id="7" name="Body">
            <a:extLst>
              <a:ext uri="{FF2B5EF4-FFF2-40B4-BE49-F238E27FC236}">
                <a16:creationId xmlns:a16="http://schemas.microsoft.com/office/drawing/2014/main" id="{EF6FFD47-FAD2-E739-B1C8-D57B474A49F0}"/>
              </a:ext>
            </a:extLst>
          </p:cNvPr>
          <p:cNvSpPr txBox="1">
            <a:spLocks/>
          </p:cNvSpPr>
          <p:nvPr/>
        </p:nvSpPr>
        <p:spPr>
          <a:xfrm>
            <a:off x="6090920" y="1447932"/>
            <a:ext cx="5228684" cy="4038468"/>
          </a:xfrm>
          <a:prstGeom prst="rect">
            <a:avLst/>
          </a:prstGeom>
        </p:spPr>
        <p:txBody>
          <a:bodyPr lIns="0" rIns="0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en-US" sz="1600" kern="0"/>
              <a:t>Strategic Priorities Overview</a:t>
            </a:r>
          </a:p>
          <a:p>
            <a:pPr lvl="2"/>
            <a:r>
              <a:rPr lang="en-US" sz="1600" kern="0"/>
              <a:t>Appendix A: Stakeholder Acknowledgements</a:t>
            </a:r>
          </a:p>
          <a:p>
            <a:pPr lvl="2"/>
            <a:r>
              <a:rPr lang="en-US" sz="1600" kern="0"/>
              <a:t>Appendix B: Data Collection Methodology</a:t>
            </a:r>
          </a:p>
          <a:p>
            <a:pPr lvl="2"/>
            <a:r>
              <a:rPr lang="en-US" sz="1600" kern="0"/>
              <a:t>Appendix C: Relevant Emergency Management Assessments and Surveys</a:t>
            </a:r>
          </a:p>
          <a:p>
            <a:pPr lvl="3"/>
            <a:r>
              <a:rPr lang="en-US" sz="1600" kern="0"/>
              <a:t>THIRA Health Care Results</a:t>
            </a:r>
          </a:p>
          <a:p>
            <a:pPr lvl="3"/>
            <a:r>
              <a:rPr lang="en-US" sz="1600" kern="0"/>
              <a:t>SPR Overview</a:t>
            </a:r>
          </a:p>
          <a:p>
            <a:pPr lvl="3"/>
            <a:r>
              <a:rPr lang="en-US" sz="1600" kern="0"/>
              <a:t>2024 Jurisdictional Risk Assessment</a:t>
            </a:r>
          </a:p>
          <a:p>
            <a:pPr lvl="2"/>
            <a:r>
              <a:rPr lang="en-US" sz="1600" kern="0"/>
              <a:t>Appendix D: Detailed SWOT Analysis</a:t>
            </a:r>
          </a:p>
          <a:p>
            <a:pPr lvl="2"/>
            <a:r>
              <a:rPr lang="en-US" sz="1600" kern="0"/>
              <a:t>Appendix E: Acronyms</a:t>
            </a:r>
          </a:p>
          <a:p>
            <a:pPr lvl="2"/>
            <a:endParaRPr lang="en-US" sz="1600" kern="0"/>
          </a:p>
          <a:p>
            <a:pPr lvl="2">
              <a:buClr>
                <a:schemeClr val="bg2"/>
              </a:buClr>
            </a:pPr>
            <a:endParaRPr lang="en-US" sz="1600" kern="0"/>
          </a:p>
          <a:p>
            <a:pPr>
              <a:buClr>
                <a:schemeClr val="bg2"/>
              </a:buClr>
            </a:pPr>
            <a:endParaRPr lang="en-US" sz="1600" kern="0"/>
          </a:p>
        </p:txBody>
      </p:sp>
    </p:spTree>
    <p:extLst>
      <p:ext uri="{BB962C8B-B14F-4D97-AF65-F5344CB8AC3E}">
        <p14:creationId xmlns:p14="http://schemas.microsoft.com/office/powerpoint/2010/main" val="2014109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CBE1-C9A4-ED33-5B36-D99CAE18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EBE21-D42E-ACE2-AA74-6833E9404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E02AFE-C942-23EF-29B7-2F4DC56C169F}"/>
              </a:ext>
            </a:extLst>
          </p:cNvPr>
          <p:cNvSpPr/>
          <p:nvPr/>
        </p:nvSpPr>
        <p:spPr bwMode="auto">
          <a:xfrm>
            <a:off x="385033" y="1299103"/>
            <a:ext cx="2723778" cy="19367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 b="1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Strategic Priority #1 - </a:t>
            </a:r>
            <a:r>
              <a:rPr lang="en-US" sz="1800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Clarify and Strengthen Coalition Coordination Structures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3964F8-ACD9-EEEE-611A-67C4B340FB5B}"/>
              </a:ext>
            </a:extLst>
          </p:cNvPr>
          <p:cNvSpPr/>
          <p:nvPr/>
        </p:nvSpPr>
        <p:spPr bwMode="auto">
          <a:xfrm>
            <a:off x="2286256" y="3469073"/>
            <a:ext cx="2723778" cy="193672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 b="1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Strategic Priority #2 - </a:t>
            </a:r>
            <a:r>
              <a:rPr lang="en-US" sz="1800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Enhance Communications and Information Sharing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8A5640-0B72-05B2-6596-8FA7C4137ECB}"/>
              </a:ext>
            </a:extLst>
          </p:cNvPr>
          <p:cNvSpPr/>
          <p:nvPr/>
        </p:nvSpPr>
        <p:spPr bwMode="auto">
          <a:xfrm>
            <a:off x="4310272" y="1299103"/>
            <a:ext cx="2723778" cy="193672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 b="1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Strategic Priority #3 - </a:t>
            </a:r>
            <a:r>
              <a:rPr lang="en-US" sz="1800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Prepare for Emerging Threats and Hazards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86456B-BD17-D928-F64C-01F9F3D31E75}"/>
              </a:ext>
            </a:extLst>
          </p:cNvPr>
          <p:cNvSpPr/>
          <p:nvPr/>
        </p:nvSpPr>
        <p:spPr bwMode="auto">
          <a:xfrm>
            <a:off x="6291969" y="3469073"/>
            <a:ext cx="2723778" cy="1936722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 b="1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Strategic Priority #4 - </a:t>
            </a:r>
            <a:r>
              <a:rPr lang="en-US" sz="1800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Improve Resource Reallocation and Sharing Across Health Care Partners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7D6C14-3C60-429C-9CD3-5E90392F6143}"/>
              </a:ext>
            </a:extLst>
          </p:cNvPr>
          <p:cNvPicPr>
            <a:picLocks/>
          </p:cNvPicPr>
          <p:nvPr/>
        </p:nvPicPr>
        <p:blipFill>
          <a:blip r:embed="R224efa9e33894820">
            <a:extLst>
              <a:ext uri="{96DAC541-7B7A-43D3-8B79-37D633B846F1}">
                <asvg:svgBlip xmlns:asvg="http://schemas.microsoft.com/office/drawing/2016/SVG/main" r:embed="R75ed6ec2b1164afe"/>
              </a:ext>
            </a:extLst>
          </a:blip>
          <a:stretch>
            <a:fillRect/>
          </a:stretch>
        </p:blipFill>
        <p:spPr>
          <a:xfrm>
            <a:off x="3087481" y="1416554"/>
            <a:ext cx="1035326" cy="110276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11B6713-272F-AD94-9736-6E8AC5C65AF1}"/>
              </a:ext>
            </a:extLst>
          </p:cNvPr>
          <p:cNvPicPr>
            <a:picLocks/>
          </p:cNvPicPr>
          <p:nvPr/>
        </p:nvPicPr>
        <p:blipFill>
          <a:blip r:embed="Rc66a7bb0359749a7">
            <a:extLst>
              <a:ext uri="{96DAC541-7B7A-43D3-8B79-37D633B846F1}">
                <asvg:svgBlip xmlns:asvg="http://schemas.microsoft.com/office/drawing/2016/SVG/main" r:embed="R4229c7062e034015"/>
              </a:ext>
            </a:extLst>
          </a:blip>
          <a:stretch>
            <a:fillRect/>
          </a:stretch>
        </p:blipFill>
        <p:spPr>
          <a:xfrm>
            <a:off x="5010034" y="3570788"/>
            <a:ext cx="1124870" cy="11434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7ED4F07-A0CE-26C9-A220-0B6E1C6EBEAB}"/>
              </a:ext>
            </a:extLst>
          </p:cNvPr>
          <p:cNvPicPr>
            <a:picLocks/>
          </p:cNvPicPr>
          <p:nvPr/>
        </p:nvPicPr>
        <p:blipFill>
          <a:blip r:embed="Rcf0f57ce1b734554">
            <a:extLst>
              <a:ext uri="{96DAC541-7B7A-43D3-8B79-37D633B846F1}">
                <asvg:svgBlip xmlns:asvg="http://schemas.microsoft.com/office/drawing/2016/SVG/main" r:embed="R6cf61cb0fa89483f"/>
              </a:ext>
            </a:extLst>
          </a:blip>
          <a:stretch>
            <a:fillRect/>
          </a:stretch>
        </p:blipFill>
        <p:spPr>
          <a:xfrm>
            <a:off x="9172812" y="3622176"/>
            <a:ext cx="1017550" cy="100116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9FB89B-FB52-FD28-60EC-EB87BB1BC973}"/>
              </a:ext>
            </a:extLst>
          </p:cNvPr>
          <p:cNvPicPr>
            <a:picLocks/>
          </p:cNvPicPr>
          <p:nvPr/>
        </p:nvPicPr>
        <p:blipFill>
          <a:blip r:embed="Rc9af0bfbb1224fcf">
            <a:extLst>
              <a:ext uri="{96DAC541-7B7A-43D3-8B79-37D633B846F1}">
                <asvg:svgBlip xmlns:asvg="http://schemas.microsoft.com/office/drawing/2016/SVG/main" r:embed="Rd2a2fc77c9b0492c"/>
              </a:ext>
            </a:extLst>
          </a:blip>
          <a:stretch>
            <a:fillRect/>
          </a:stretch>
        </p:blipFill>
        <p:spPr>
          <a:xfrm>
            <a:off x="7117983" y="1416554"/>
            <a:ext cx="787598" cy="8240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A89253-078C-9BED-D068-E9528C213B0E}"/>
              </a:ext>
            </a:extLst>
          </p:cNvPr>
          <p:cNvSpPr/>
          <p:nvPr/>
        </p:nvSpPr>
        <p:spPr bwMode="auto">
          <a:xfrm>
            <a:off x="8148374" y="1299103"/>
            <a:ext cx="2723778" cy="1936722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 b="1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Strategic Priority #5 – </a:t>
            </a:r>
            <a:r>
              <a:rPr lang="en-US" sz="1800" kern="0">
                <a:solidFill>
                  <a:schemeClr val="bg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Strengthen Administrative Sustainability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971151D-C47F-302B-040F-94DD88ACF51A}"/>
              </a:ext>
            </a:extLst>
          </p:cNvPr>
          <p:cNvPicPr>
            <a:picLocks/>
          </p:cNvPicPr>
          <p:nvPr/>
        </p:nvPicPr>
        <p:blipFill>
          <a:blip r:embed="Rf18e744ea5224fc2">
            <a:extLst>
              <a:ext uri="{96DAC541-7B7A-43D3-8B79-37D633B846F1}">
                <asvg:svgBlip xmlns:asvg="http://schemas.microsoft.com/office/drawing/2016/SVG/main" r:embed="R3bb9093822d44378"/>
              </a:ext>
            </a:extLst>
          </a:blip>
          <a:stretch>
            <a:fillRect/>
          </a:stretch>
        </p:blipFill>
        <p:spPr>
          <a:xfrm>
            <a:off x="10944655" y="1416554"/>
            <a:ext cx="905256" cy="9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65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74EB-EB56-56D6-7AF3-BD9B2BCD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4B5676-B682-63E4-708F-EAFD6158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NYCHCC Implementation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9EB6-0EBB-2D0F-1E30-2B58FCFDB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77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5912-5B47-0D70-9F47-926EFEBB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AD85-F72A-6286-CE18-C478B54D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Plan Outline</a:t>
            </a:r>
          </a:p>
        </p:txBody>
      </p:sp>
      <p:sp>
        <p:nvSpPr>
          <p:cNvPr id="3" name="Body">
            <a:extLst>
              <a:ext uri="{FF2B5EF4-FFF2-40B4-BE49-F238E27FC236}">
                <a16:creationId xmlns:a16="http://schemas.microsoft.com/office/drawing/2014/main" id="{E29A7C9E-DB43-2C7D-1CE9-0DEA6CBC4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558" y="1447932"/>
            <a:ext cx="11242041" cy="3393998"/>
          </a:xfrm>
        </p:spPr>
        <p:txBody>
          <a:bodyPr/>
          <a:lstStyle/>
          <a:p>
            <a:pPr lvl="2"/>
            <a:r>
              <a:rPr lang="en-US" sz="1600" dirty="0"/>
              <a:t>Record of Changes</a:t>
            </a:r>
          </a:p>
          <a:p>
            <a:pPr lvl="2"/>
            <a:r>
              <a:rPr lang="en-US" sz="1600" dirty="0"/>
              <a:t>Introduction</a:t>
            </a:r>
          </a:p>
          <a:p>
            <a:pPr lvl="3"/>
            <a:r>
              <a:rPr lang="en-US" sz="1600" dirty="0"/>
              <a:t>Strategic Priority Aligned Activities</a:t>
            </a:r>
          </a:p>
          <a:p>
            <a:pPr lvl="2"/>
            <a:r>
              <a:rPr lang="en-US" sz="1600" dirty="0"/>
              <a:t>Strategic Priority Aligned Activities Implementation Tracker </a:t>
            </a:r>
          </a:p>
          <a:p>
            <a:pPr lvl="2"/>
            <a:r>
              <a:rPr lang="en-US" sz="1600" dirty="0"/>
              <a:t>Appendix A: Strategic Priorities	</a:t>
            </a:r>
          </a:p>
          <a:p>
            <a:pPr lvl="2"/>
            <a:r>
              <a:rPr lang="en-US" sz="1600" dirty="0"/>
              <a:t>Appendix B: Acronyms	</a:t>
            </a:r>
          </a:p>
          <a:p>
            <a:pPr lvl="3"/>
            <a:endParaRPr lang="en-US" sz="1600" dirty="0"/>
          </a:p>
          <a:p>
            <a:pPr lvl="3"/>
            <a:endParaRPr lang="en-US" sz="1600" dirty="0"/>
          </a:p>
          <a:p>
            <a:pPr marL="457200" lvl="3" indent="0">
              <a:buNone/>
            </a:pPr>
            <a:endParaRPr lang="en-US" sz="1600" dirty="0"/>
          </a:p>
          <a:p>
            <a:pPr lvl="2">
              <a:buClr>
                <a:schemeClr val="bg2"/>
              </a:buClr>
            </a:pPr>
            <a:endParaRPr lang="en-US" sz="1600" dirty="0"/>
          </a:p>
          <a:p>
            <a:pPr>
              <a:buClr>
                <a:schemeClr val="bg2"/>
              </a:buClr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2A437-529A-EBDA-9ABF-F2781DE33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20</a:t>
            </a:fld>
            <a:endParaRPr lang="en-US"/>
          </a:p>
        </p:txBody>
      </p:sp>
      <p:sp>
        <p:nvSpPr>
          <p:cNvPr id="9" name="Body">
            <a:extLst>
              <a:ext uri="{FF2B5EF4-FFF2-40B4-BE49-F238E27FC236}">
                <a16:creationId xmlns:a16="http://schemas.microsoft.com/office/drawing/2014/main" id="{783FAF61-6D25-6E32-5B17-DB2DBE4296B5}"/>
              </a:ext>
            </a:extLst>
          </p:cNvPr>
          <p:cNvSpPr txBox="1">
            <a:spLocks/>
          </p:cNvSpPr>
          <p:nvPr/>
        </p:nvSpPr>
        <p:spPr>
          <a:xfrm>
            <a:off x="416560" y="949640"/>
            <a:ext cx="9725711" cy="716006"/>
          </a:xfrm>
          <a:prstGeom prst="rect">
            <a:avLst/>
          </a:prstGeom>
        </p:spPr>
        <p:txBody>
          <a:bodyPr lIns="0" tIns="45720" rIns="0" bIns="45720" anchor="t"/>
          <a:lstStyle>
            <a:lvl1pPr marL="0" indent="0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None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231775" indent="-223838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3"/>
              </a:buClr>
              <a:buSzPct val="110000"/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2pPr>
            <a:lvl3pPr marL="457200" indent="-225425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5000"/>
              <a:buFont typeface="Arial" panose="020B0604020202020204" pitchFamily="34" charset="0"/>
              <a:buChar char="•"/>
              <a:tabLst/>
              <a:defRPr lang="en-US" sz="1800" b="0" i="0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3pPr>
            <a:lvl4pPr marL="690563" indent="-233363" algn="l" rtl="0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1800" b="0" i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>
                <a:latin typeface="Arial Nova"/>
                <a:cs typeface="Arial"/>
              </a:rPr>
              <a:t>The Implementation Plan is composed of the following sections: </a:t>
            </a:r>
          </a:p>
        </p:txBody>
      </p:sp>
    </p:spTree>
    <p:extLst>
      <p:ext uri="{BB962C8B-B14F-4D97-AF65-F5344CB8AC3E}">
        <p14:creationId xmlns:p14="http://schemas.microsoft.com/office/powerpoint/2010/main" val="368530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515E-DE76-A02B-B791-2C46F33DD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Plan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D038-A198-38C0-902E-8A777AD4E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095983"/>
            <a:ext cx="4389120" cy="4638522"/>
          </a:xfrm>
        </p:spPr>
        <p:txBody>
          <a:bodyPr/>
          <a:lstStyle/>
          <a:p>
            <a:pPr lvl="2"/>
            <a:r>
              <a:rPr lang="en-US" sz="1600" dirty="0"/>
              <a:t>The Implementation Plan details ASPR HPP Required Activities along with other activity recommendations identified during the strategic planning process that support achieving the Strategic Priorities outlined in the Strategic Plan. </a:t>
            </a:r>
          </a:p>
          <a:p>
            <a:pPr lvl="2"/>
            <a:r>
              <a:rPr lang="en-US" sz="1600" dirty="0"/>
              <a:t>Each activity includes the following:</a:t>
            </a:r>
          </a:p>
          <a:p>
            <a:pPr lvl="3"/>
            <a:r>
              <a:rPr lang="en-US" sz="1600" dirty="0"/>
              <a:t>Activity Title &amp; HPP Requirement (if relevant)</a:t>
            </a:r>
          </a:p>
          <a:p>
            <a:pPr lvl="3"/>
            <a:r>
              <a:rPr lang="en-US" sz="1600" dirty="0"/>
              <a:t>Strategic Priority/Objective Alignment</a:t>
            </a:r>
          </a:p>
          <a:p>
            <a:pPr lvl="3"/>
            <a:r>
              <a:rPr lang="en-US" sz="1600" dirty="0"/>
              <a:t>Activity Description</a:t>
            </a:r>
          </a:p>
          <a:p>
            <a:pPr lvl="3"/>
            <a:r>
              <a:rPr lang="en-US" sz="1600" dirty="0"/>
              <a:t>Additional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83A1F-E5AB-7D16-DF2F-C18593B0C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latin typeface="Arial Nova"/>
              </a:rPr>
              <a:t>Final Strategic Plan Presentation </a:t>
            </a:r>
            <a:r>
              <a:rPr lang="en-US" dirty="0"/>
              <a:t>|  </a:t>
            </a:r>
            <a:fld id="{18FD47A2-EF8B-0240-AD90-9B51A2DFE8C1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BEF76-418B-D998-9C1A-CBDEBBC69958}"/>
              </a:ext>
            </a:extLst>
          </p:cNvPr>
          <p:cNvPicPr>
            <a:picLocks noChangeAspect="1"/>
          </p:cNvPicPr>
          <p:nvPr/>
        </p:nvPicPr>
        <p:blipFill>
          <a:blip r:embed="Rf2edbfd9268d423f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t="31644" r="24739" b="5461"/>
          <a:stretch>
            <a:fillRect/>
          </a:stretch>
        </p:blipFill>
        <p:spPr>
          <a:xfrm>
            <a:off x="5455920" y="1095983"/>
            <a:ext cx="6202326" cy="40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534b369d927c4da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b1bdd88768d144fe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883383347b324f31" r:link="rcIdf8beaa63a4df48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883383347b324f31" r:link="rcIdf8beaa63a4df48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CF61D-3091-4643-A4D2-EE9D3BCB73E6}"/>
              </a:ext>
            </a:extLst>
          </p:cNvPr>
          <p:cNvSpPr txBox="1"/>
          <p:nvPr/>
        </p:nvSpPr>
        <p:spPr>
          <a:xfrm>
            <a:off x="5585040" y="766788"/>
            <a:ext cx="630044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September 1, 2021: Remnants of Hurricane Ida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1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Most rain in a single hour in NYC history: 3.47”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1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13 killed throughout NYC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1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Lincoln’s courtyard floods for the first time</a:t>
            </a:r>
          </a:p>
          <a:p>
            <a:endParaRPr lang="en-US" sz="21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Dietary &amp; Central Sterile services interrupted. Pharmacy was close to being affected and would have caused an evacuation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1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>
                <a:latin typeface="Trebuchet MS" panose="020B0603020202020204" pitchFamily="34" charset="0"/>
              </a:rPr>
              <a:t>Disruptions to elevator service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endParaRPr lang="en-US" sz="2000" dirty="0"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91BD1-4D69-40F1-99E1-18E209FBCB8A}"/>
              </a:ext>
            </a:extLst>
          </p:cNvPr>
          <p:cNvPicPr>
            <a:picLocks noChangeAspect="1"/>
          </p:cNvPicPr>
          <p:nvPr/>
        </p:nvPicPr>
        <p:blipFill>
          <a:blip r:embed="R8e9e88af3a5743a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76" y="98071"/>
            <a:ext cx="2985678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775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A9EA-DC8D-D05D-6F89-933BF3B0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Tracker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91CEC-767B-FBC9-525A-9CEBCFD48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0" y="1095983"/>
            <a:ext cx="11369040" cy="1030529"/>
          </a:xfrm>
        </p:spPr>
        <p:txBody>
          <a:bodyPr/>
          <a:lstStyle/>
          <a:p>
            <a:r>
              <a:rPr lang="en-US"/>
              <a:t>A separate Implementation Tracker will also be provided that can be used as a tool for tracking all activities across all Budget Periods (BP) along with any deadline considerations.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56BD0-BEEB-123A-C0E4-2D355CC97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latin typeface="Arial Nova"/>
              </a:rPr>
              <a:t>Final Strategic Plan Presentation </a:t>
            </a:r>
            <a:r>
              <a:rPr lang="en-US" dirty="0"/>
              <a:t>|  </a:t>
            </a:r>
            <a:fld id="{18FD47A2-EF8B-0240-AD90-9B51A2DFE8C1}" type="slidenum">
              <a:rPr lang="en-US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DC229-B035-2421-611D-4423CA317AE0}"/>
              </a:ext>
            </a:extLst>
          </p:cNvPr>
          <p:cNvPicPr>
            <a:picLocks noChangeAspect="1"/>
          </p:cNvPicPr>
          <p:nvPr/>
        </p:nvPicPr>
        <p:blipFill>
          <a:blip r:embed="R42d910c8003247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t="60880" r="16018" b="10382"/>
          <a:stretch>
            <a:fillRect/>
          </a:stretch>
        </p:blipFill>
        <p:spPr>
          <a:xfrm>
            <a:off x="775466" y="2126512"/>
            <a:ext cx="10641069" cy="32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87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9DE79-ECC6-FE02-D367-04775E35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4BEC6-C54B-90D9-493B-7C88EC99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Closing &amp; Next Steps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DCF2F-5DD4-D09A-5EA1-72A715B7F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/>
              <a:t>|  </a:t>
            </a:r>
            <a:fld id="{18FD47A2-EF8B-0240-AD90-9B51A2DFE8C1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76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F9D2-04EA-0672-F0EC-C2E2AB4C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t" anchorCtr="0"/>
          <a:lstStyle/>
          <a:p>
            <a:r>
              <a:rPr lang="en-US">
                <a:latin typeface="Arial Nova"/>
              </a:rPr>
              <a:t>Next Steps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B7C15-807E-B5A5-58F4-8A39E930F8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sz="2000" b="1"/>
              <a:t>Coalition Members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/>
              <a:t>Share any final feedback or considerations related to the Strategic Plan or Implementation Plan as soon as possible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4D28C-E659-4EBB-D4BE-6E1C4E22D8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Clr>
                <a:schemeClr val="accent2"/>
              </a:buClr>
            </a:pPr>
            <a:r>
              <a:rPr lang="en-US" sz="2000" b="1"/>
              <a:t>Contract Team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/>
              <a:t>Finalize the Strategic Plan or Implementation Plan prior to project closeout in February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798E0-37E0-6BCA-5877-5CF911D7A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Final Strategic Plan Presentation </a:t>
            </a:r>
            <a:r>
              <a:rPr lang="en-US">
                <a:latin typeface="Arial Nova"/>
                <a:cs typeface="Arial"/>
              </a:rPr>
              <a:t>|  </a:t>
            </a:r>
            <a:fld id="{18FD47A2-EF8B-0240-AD90-9B51A2DFE8C1}" type="slidenum">
              <a:rPr lang="en-US" dirty="0">
                <a:latin typeface="Arial Nova"/>
                <a:cs typeface="Arial"/>
              </a:rPr>
              <a:pPr/>
              <a:t>24</a:t>
            </a:fld>
            <a:endParaRPr lang="en-US">
              <a:latin typeface="Arial Nov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840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CB53C51-E999-1EBC-B9B9-8BCECEC1DA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520ac41318a6430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/>
      </p:pic>
      <p:pic>
        <p:nvPicPr>
          <p:cNvPr id="12" name="Picture Placeholder 9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5CAF1B3-25AF-6D99-BB8E-CC90DEA4D847}"/>
              </a:ext>
            </a:extLst>
          </p:cNvPr>
          <p:cNvPicPr>
            <a:picLocks noChangeAspect="1"/>
          </p:cNvPicPr>
          <p:nvPr/>
        </p:nvPicPr>
        <p:blipFill>
          <a:blip r:embed="Rdd3bcb875d38405d"/>
          <a:srcRect t="3146" b="3146"/>
          <a:stretch/>
        </p:blipFill>
        <p:spPr>
          <a:xfrm>
            <a:off x="4419600" y="2149479"/>
            <a:ext cx="1219532" cy="1218583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</p:spPr>
      </p:pic>
      <p:sp>
        <p:nvSpPr>
          <p:cNvPr id="2" name="Closing slide heading">
            <a:extLst>
              <a:ext uri="{FF2B5EF4-FFF2-40B4-BE49-F238E27FC236}">
                <a16:creationId xmlns:a16="http://schemas.microsoft.com/office/drawing/2014/main" id="{AA5298C6-EF5E-4148-A716-E950AD67B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0" bIns="45720" anchor="ctr" anchorCtr="0"/>
          <a:lstStyle/>
          <a:p>
            <a:r>
              <a:rPr lang="en-US">
                <a:latin typeface="Arial Nova"/>
                <a:cs typeface="Arial"/>
              </a:rPr>
              <a:t>Thank you!</a:t>
            </a:r>
            <a:endParaRPr lang="en-US"/>
          </a:p>
        </p:txBody>
      </p:sp>
      <p:sp>
        <p:nvSpPr>
          <p:cNvPr id="3" name="Speaker 1 Name, Title, Email">
            <a:extLst>
              <a:ext uri="{FF2B5EF4-FFF2-40B4-BE49-F238E27FC236}">
                <a16:creationId xmlns:a16="http://schemas.microsoft.com/office/drawing/2014/main" id="{A95433E8-B802-DD49-B7DF-FB64C8A01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45720" rIns="0" bIns="45720" anchor="t" anchorCtr="0"/>
          <a:lstStyle/>
          <a:p>
            <a:r>
              <a:rPr lang="en-US" sz="1800">
                <a:latin typeface="Arial Nova"/>
                <a:cs typeface="Arial"/>
              </a:rPr>
              <a:t>Gurdeep Nagi</a:t>
            </a:r>
          </a:p>
          <a:p>
            <a:r>
              <a:rPr lang="en-US">
                <a:latin typeface="Arial Nova"/>
                <a:cs typeface="Arial"/>
              </a:rPr>
              <a:t>Deputy Director </a:t>
            </a:r>
          </a:p>
          <a:p>
            <a:r>
              <a:rPr lang="en-US">
                <a:latin typeface="Arial Nova"/>
                <a:cs typeface="Arial"/>
              </a:rPr>
              <a:t>Gurdeep.Nagi@hagertyconsulting.com</a:t>
            </a:r>
          </a:p>
        </p:txBody>
      </p:sp>
      <p:sp>
        <p:nvSpPr>
          <p:cNvPr id="4" name="Speaker 2 Name, Title, Email">
            <a:extLst>
              <a:ext uri="{FF2B5EF4-FFF2-40B4-BE49-F238E27FC236}">
                <a16:creationId xmlns:a16="http://schemas.microsoft.com/office/drawing/2014/main" id="{1336AA40-B505-5842-A445-23426AA8F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45720" rIns="0" bIns="45720" anchor="t" anchorCtr="0"/>
          <a:lstStyle/>
          <a:p>
            <a:r>
              <a:rPr lang="en-US" sz="1800">
                <a:latin typeface="Arial Nova"/>
                <a:cs typeface="Arial"/>
              </a:rPr>
              <a:t>Claire Doyle</a:t>
            </a:r>
          </a:p>
          <a:p>
            <a:r>
              <a:rPr lang="en-US">
                <a:latin typeface="Arial Nova"/>
                <a:cs typeface="Arial"/>
              </a:rPr>
              <a:t>Manager</a:t>
            </a:r>
            <a:endParaRPr lang="en-US"/>
          </a:p>
          <a:p>
            <a:r>
              <a:rPr lang="en-US">
                <a:latin typeface="Arial Nova"/>
                <a:cs typeface="Arial"/>
              </a:rPr>
              <a:t>Claire.Doyle@hagertyconsulting.com</a:t>
            </a:r>
          </a:p>
        </p:txBody>
      </p:sp>
      <p:sp>
        <p:nvSpPr>
          <p:cNvPr id="5" name="Speaker 3 Name, Title, Email">
            <a:extLst>
              <a:ext uri="{FF2B5EF4-FFF2-40B4-BE49-F238E27FC236}">
                <a16:creationId xmlns:a16="http://schemas.microsoft.com/office/drawing/2014/main" id="{790856C5-92CD-E142-ADFD-19DBBF3D4B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0" tIns="45720" rIns="0" bIns="45720" anchor="t" anchorCtr="0"/>
          <a:lstStyle/>
          <a:p>
            <a:r>
              <a:rPr lang="en-US" sz="1800">
                <a:latin typeface="Arial Nova"/>
                <a:cs typeface="Arial"/>
              </a:rPr>
              <a:t>Jaesa Rogers</a:t>
            </a:r>
            <a:endParaRPr lang="en-US" sz="1800"/>
          </a:p>
          <a:p>
            <a:r>
              <a:rPr lang="en-US">
                <a:latin typeface="Arial Nova"/>
                <a:cs typeface="Arial"/>
              </a:rPr>
              <a:t>Senior Managing Associate</a:t>
            </a:r>
          </a:p>
          <a:p>
            <a:r>
              <a:rPr lang="en-US">
                <a:latin typeface="Arial Nova"/>
                <a:cs typeface="Arial"/>
              </a:rPr>
              <a:t>Jaesa.Rogers@hagertyconsulting.com</a:t>
            </a:r>
          </a:p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C507E0-5EE5-EED7-8C78-32AD47E323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9" descr="A person smiling at camera&#10;&#10;AI-generated content may be incorrect.">
            <a:extLst>
              <a:ext uri="{FF2B5EF4-FFF2-40B4-BE49-F238E27FC236}">
                <a16:creationId xmlns:a16="http://schemas.microsoft.com/office/drawing/2014/main" id="{1C8B6755-C900-D90A-57DF-7907002F0D10}"/>
              </a:ext>
            </a:extLst>
          </p:cNvPr>
          <p:cNvPicPr>
            <a:picLocks noChangeAspect="1"/>
          </p:cNvPicPr>
          <p:nvPr/>
        </p:nvPicPr>
        <p:blipFill>
          <a:blip r:embed="Rdd3bcb875d38405d"/>
          <a:srcRect t="3146" b="3146"/>
          <a:stretch/>
        </p:blipFill>
        <p:spPr>
          <a:xfrm>
            <a:off x="4419600" y="2149479"/>
            <a:ext cx="1219532" cy="1218583"/>
          </a:xfrm>
          <a:prstGeom prst="ellipse">
            <a:avLst/>
          </a:prstGeom>
          <a:solidFill>
            <a:srgbClr val="7F7F7F"/>
          </a:solidFill>
          <a:ln w="28575">
            <a:solidFill>
              <a:schemeClr val="bg1"/>
            </a:solidFill>
          </a:ln>
        </p:spPr>
      </p:pic>
      <p:pic>
        <p:nvPicPr>
          <p:cNvPr id="9" name="Picture Placeholder 49">
            <a:extLst>
              <a:ext uri="{FF2B5EF4-FFF2-40B4-BE49-F238E27FC236}">
                <a16:creationId xmlns:a16="http://schemas.microsoft.com/office/drawing/2014/main" id="{3145D7B5-B1DB-9E4D-0279-7F0E7BCFA70C}"/>
              </a:ext>
            </a:extLst>
          </p:cNvPr>
          <p:cNvPicPr>
            <a:picLocks noChangeAspect="1"/>
          </p:cNvPicPr>
          <p:nvPr/>
        </p:nvPicPr>
        <p:blipFill>
          <a:blip r:embed="Rab8508c4859641a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901466" y="2212848"/>
            <a:ext cx="1217098" cy="1216152"/>
          </a:xfrm>
          <a:prstGeom prst="ellipse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0187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A528DE-9870-51D3-F093-EB7F3201A3BB}"/>
              </a:ext>
            </a:extLst>
          </p:cNvPr>
          <p:cNvPicPr>
            <a:picLocks noChangeAspect="1"/>
          </p:cNvPicPr>
          <p:nvPr/>
        </p:nvPicPr>
        <p:blipFill>
          <a:blip r:embed="R8e5b403c4c3e4528"/>
          <a:stretch>
            <a:fillRect/>
          </a:stretch>
        </p:blipFill>
        <p:spPr>
          <a:xfrm>
            <a:off x="2310" y="2020"/>
            <a:ext cx="12314381" cy="6969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595" y="1633580"/>
            <a:ext cx="9568405" cy="2387600"/>
          </a:xfrm>
        </p:spPr>
        <p:txBody>
          <a:bodyPr>
            <a:normAutofit/>
          </a:bodyPr>
          <a:lstStyle/>
          <a:p>
            <a:r>
              <a:rPr lang="en-US"/>
              <a:t>NYC Health Care Coalition</a:t>
            </a:r>
            <a:br>
              <a:rPr lang="en-US"/>
            </a:br>
            <a:r>
              <a:rPr lang="en-US" sz="4800" i="1">
                <a:solidFill>
                  <a:schemeClr val="tx2">
                    <a:lumMod val="75000"/>
                    <a:lumOff val="25000"/>
                  </a:schemeClr>
                </a:solidFill>
              </a:rPr>
              <a:t>Vision for the Future</a:t>
            </a:r>
            <a:endParaRPr lang="en-US" i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58089"/>
            <a:ext cx="9144000" cy="18533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NYC Health Care Coalition Meeting #1</a:t>
            </a:r>
          </a:p>
          <a:p>
            <a:r>
              <a:rPr lang="en-US" sz="2000"/>
              <a:t>January 27, 2026</a:t>
            </a:r>
          </a:p>
          <a:p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/>
              <a:t>Tamer Hadi – Assistant Commissioner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/>
              <a:t>Office of  Emergency Preparedness and Response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/>
              <a:t>Bureau of Healthcare and Community Readiness</a:t>
            </a:r>
          </a:p>
        </p:txBody>
      </p:sp>
    </p:spTree>
    <p:extLst>
      <p:ext uri="{BB962C8B-B14F-4D97-AF65-F5344CB8AC3E}">
        <p14:creationId xmlns:p14="http://schemas.microsoft.com/office/powerpoint/2010/main" val="4071561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7DC5-5134-8F44-BA51-D1745D7A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755"/>
            <a:ext cx="10515600" cy="10155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/>
              <a:t>HPP Funding</a:t>
            </a:r>
            <a:br>
              <a:rPr lang="en-US"/>
            </a:br>
            <a:r>
              <a:rPr lang="en-US" sz="3100" i="1">
                <a:solidFill>
                  <a:schemeClr val="tx2">
                    <a:lumMod val="75000"/>
                    <a:lumOff val="25000"/>
                  </a:schemeClr>
                </a:solidFill>
              </a:rPr>
              <a:t>Stable…for now</a:t>
            </a:r>
            <a:endParaRPr lang="en-US" sz="5300" i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D42A-87A3-A997-B1C8-708426F17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115"/>
            <a:ext cx="10346267" cy="3935645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r>
              <a:rPr lang="en-US" sz="2400" dirty="0"/>
              <a:t>On 1/22, the House passed LHHS appropriations (including CDC &amp; ASPR funding) as part of a larger funding package.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i="1" dirty="0"/>
              <a:t>$735M for CDC PHEP (level funding)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i="1" dirty="0"/>
              <a:t>$240M for ASPR HPP (level funding) </a:t>
            </a:r>
            <a:endParaRPr lang="en-US" sz="1600" dirty="0"/>
          </a:p>
          <a:p>
            <a:r>
              <a:rPr lang="en-US" sz="2400" dirty="0"/>
              <a:t>Bill passed House with bipartisan approval; </a:t>
            </a:r>
            <a:r>
              <a:rPr lang="en-US" sz="2400" b="1" dirty="0"/>
              <a:t>however, </a:t>
            </a:r>
            <a:r>
              <a:rPr lang="en-US" sz="2400" dirty="0"/>
              <a:t>recent events in Minnesota have imperiled this bill</a:t>
            </a:r>
            <a:endParaRPr lang="en-US" sz="2000" dirty="0"/>
          </a:p>
          <a:p>
            <a:pPr lvl="1"/>
            <a:r>
              <a:rPr lang="en-US" sz="2000" dirty="0">
                <a:latin typeface="Aptos"/>
                <a:ea typeface="Calibri"/>
                <a:cs typeface="Calibri"/>
              </a:rPr>
              <a:t>Senate Democrats are refusing to agree to the DHS budget, and want it stripped out of the funding package and renegotiated </a:t>
            </a:r>
          </a:p>
          <a:p>
            <a:pPr lvl="1"/>
            <a:r>
              <a:rPr lang="en-US" sz="2000" dirty="0">
                <a:latin typeface="Aptos"/>
                <a:ea typeface="Calibri"/>
                <a:cs typeface="Calibri"/>
              </a:rPr>
              <a:t>Discussions are happening in the Senate about a path forward, but the future of the bill is currently up in the air </a:t>
            </a:r>
            <a:endParaRPr lang="en-US" sz="2000" dirty="0">
              <a:latin typeface="Aptos"/>
            </a:endParaRPr>
          </a:p>
          <a:p>
            <a:r>
              <a:rPr lang="en-US" sz="2400" dirty="0"/>
              <a:t>Next steps: Senate needs to pass it, then President needs to sign it into law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dirty="0"/>
              <a:t>A version of this bill, or another CR, need to be passed before the end of 1/30, or there will be a partial government shutdown.</a:t>
            </a:r>
          </a:p>
          <a:p>
            <a:endParaRPr lang="en-US" sz="2400"/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88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47109-E0E8-54DE-E8E1-0A7E13A5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BB42-04AE-FE18-3309-1D6CFF850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625"/>
            <a:ext cx="10515600" cy="859896"/>
          </a:xfrm>
        </p:spPr>
        <p:txBody>
          <a:bodyPr/>
          <a:lstStyle/>
          <a:p>
            <a:pPr algn="ctr"/>
            <a:r>
              <a:rPr lang="en-US"/>
              <a:t>Working Differently in BP3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04DBE-CC8F-8172-B6A6-41B74BECE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547"/>
            <a:ext cx="9344782" cy="2271194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 sz="2400"/>
              <a:t>Greater involvement of NYCHCC partners in decision-making processes</a:t>
            </a:r>
          </a:p>
          <a:p>
            <a:r>
              <a:rPr lang="en-US" sz="2400"/>
              <a:t>Forming strategic Task Forces to work on specific initiatives with diverse NYCHCC representation as needed</a:t>
            </a:r>
          </a:p>
          <a:p>
            <a:r>
              <a:rPr lang="en-US" sz="2400"/>
              <a:t>Fewer facility-level deliverables </a:t>
            </a:r>
            <a:r>
              <a:rPr lang="en-US" sz="2400">
                <a:sym typeface="Wingdings" panose="05000000000000000000" pitchFamily="2" charset="2"/>
              </a:rPr>
              <a:t> More coalition capabilities projects</a:t>
            </a:r>
            <a:endParaRPr lang="en-US" sz="2400"/>
          </a:p>
          <a:p>
            <a:r>
              <a:rPr lang="en-US" sz="2400"/>
              <a:t>Feedback and evaluation processes to ensure hitting milestones towards larger goals</a:t>
            </a:r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14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400C7-0249-AD49-C692-3CC0AAC35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9B3D0-8EBC-2525-2E81-C23FD299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625"/>
            <a:ext cx="10515600" cy="859896"/>
          </a:xfrm>
        </p:spPr>
        <p:txBody>
          <a:bodyPr/>
          <a:lstStyle/>
          <a:p>
            <a:pPr algn="ctr"/>
            <a:r>
              <a:rPr lang="en-US"/>
              <a:t>Major Inputs that will Drive HPP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8628-8218-2A62-BE4A-3A8AE4ADF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547"/>
            <a:ext cx="10346267" cy="2271194"/>
          </a:xfrm>
        </p:spPr>
        <p:txBody>
          <a:bodyPr vert="horz" lIns="0" tIns="0" rIns="0" bIns="0" rtlCol="0" anchor="t">
            <a:normAutofit/>
          </a:bodyPr>
          <a:lstStyle/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600"/>
              <a:t>ASPR HPP grant requirements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600"/>
              <a:t>NYCHCC Strategic Plan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600"/>
              <a:t>COVID AAR Corrective Actions</a:t>
            </a:r>
          </a:p>
        </p:txBody>
      </p:sp>
    </p:spTree>
    <p:extLst>
      <p:ext uri="{BB962C8B-B14F-4D97-AF65-F5344CB8AC3E}">
        <p14:creationId xmlns:p14="http://schemas.microsoft.com/office/powerpoint/2010/main" val="3522456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642A6-5EE5-E8C1-97BA-017D74C7D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04CC2-5962-FFF2-BE61-1C67C34D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682625"/>
            <a:ext cx="10625328" cy="859896"/>
          </a:xfrm>
        </p:spPr>
        <p:txBody>
          <a:bodyPr/>
          <a:lstStyle/>
          <a:p>
            <a:pPr algn="ctr"/>
            <a:r>
              <a:rPr lang="en-US"/>
              <a:t>NYCHCC </a:t>
            </a:r>
            <a:r>
              <a:rPr lang="en-US" sz="2400">
                <a:solidFill>
                  <a:srgbClr val="C00000"/>
                </a:solidFill>
              </a:rPr>
              <a:t>Vs.</a:t>
            </a:r>
            <a:r>
              <a:rPr lang="en-US"/>
              <a:t> ESF-8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17DEA4-F343-D949-EE5C-E8D67878F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00780"/>
              </p:ext>
            </p:extLst>
          </p:nvPr>
        </p:nvGraphicFramePr>
        <p:xfrm>
          <a:off x="1843025" y="3781053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7322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6632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ighlight>
                            <a:srgbClr val="008000"/>
                          </a:highlight>
                        </a:rPr>
                        <a:t>PREPAREDNESS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ighlight>
                            <a:srgbClr val="FF0000"/>
                          </a:highlight>
                        </a:rPr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41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NYC HCC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ESF-8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19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Normal communication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Physical / Virtual EOC</a:t>
                      </a:r>
                      <a:br>
                        <a:rPr lang="en-US"/>
                      </a:br>
                      <a:r>
                        <a:rPr lang="en-US"/>
                        <a:t>Mass notifications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47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Strategic plan driven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Scenario driven 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1179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5CE3EC-633E-5A9D-AEA9-B216C4F1815E}"/>
              </a:ext>
            </a:extLst>
          </p:cNvPr>
          <p:cNvSpPr txBox="1"/>
          <p:nvPr/>
        </p:nvSpPr>
        <p:spPr>
          <a:xfrm>
            <a:off x="667512" y="1876957"/>
            <a:ext cx="106253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Membership should be identical for seamless transition from preparedness to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Requires onboarding other umbrella organizations into ESF-8 to enable bidirectional communication with that sector </a:t>
            </a:r>
            <a:r>
              <a:rPr lang="en-US"/>
              <a:t>(e.g., pharmacy &amp; urgent care)</a:t>
            </a:r>
          </a:p>
        </p:txBody>
      </p:sp>
    </p:spTree>
    <p:extLst>
      <p:ext uri="{BB962C8B-B14F-4D97-AF65-F5344CB8AC3E}">
        <p14:creationId xmlns:p14="http://schemas.microsoft.com/office/powerpoint/2010/main" val="464666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74C0E7-D5D0-550D-0BEC-E1C9FF4D6470}"/>
              </a:ext>
            </a:extLst>
          </p:cNvPr>
          <p:cNvSpPr txBox="1">
            <a:spLocks/>
          </p:cNvSpPr>
          <p:nvPr/>
        </p:nvSpPr>
        <p:spPr>
          <a:xfrm>
            <a:off x="123614" y="2751696"/>
            <a:ext cx="1774454" cy="1600142"/>
          </a:xfrm>
          <a:prstGeom prst="ellipse">
            <a:avLst/>
          </a:prstGeom>
          <a:solidFill>
            <a:srgbClr val="002060"/>
          </a:solidFill>
          <a:ln w="174625" cmpd="thinThick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>
                <a:solidFill>
                  <a:srgbClr val="FFFFFF"/>
                </a:solidFill>
              </a:rPr>
              <a:t>BP2</a:t>
            </a:r>
            <a:r>
              <a:rPr lang="en-US" sz="2600">
                <a:solidFill>
                  <a:srgbClr val="FFFFFF"/>
                </a:solidFill>
              </a:rPr>
              <a:t> </a:t>
            </a:r>
            <a:br>
              <a:rPr lang="en-US" sz="2600"/>
            </a:br>
            <a:r>
              <a:rPr lang="en-US" sz="1600">
                <a:solidFill>
                  <a:srgbClr val="FFFFFF"/>
                </a:solidFill>
              </a:rPr>
              <a:t>July 1, 2025 – June 30,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4AC17E-9F6B-C52B-0CCC-DCD955EEC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316128"/>
              </p:ext>
            </p:extLst>
          </p:nvPr>
        </p:nvGraphicFramePr>
        <p:xfrm>
          <a:off x="2137171" y="449892"/>
          <a:ext cx="9915592" cy="59582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3611">
                  <a:extLst>
                    <a:ext uri="{9D8B030D-6E8A-4147-A177-3AD203B41FA5}">
                      <a16:colId xmlns:a16="http://schemas.microsoft.com/office/drawing/2014/main" val="1497975248"/>
                    </a:ext>
                  </a:extLst>
                </a:gridCol>
                <a:gridCol w="1247913">
                  <a:extLst>
                    <a:ext uri="{9D8B030D-6E8A-4147-A177-3AD203B41FA5}">
                      <a16:colId xmlns:a16="http://schemas.microsoft.com/office/drawing/2014/main" val="2113274696"/>
                    </a:ext>
                  </a:extLst>
                </a:gridCol>
                <a:gridCol w="1283339">
                  <a:extLst>
                    <a:ext uri="{9D8B030D-6E8A-4147-A177-3AD203B41FA5}">
                      <a16:colId xmlns:a16="http://schemas.microsoft.com/office/drawing/2014/main" val="2872644060"/>
                    </a:ext>
                  </a:extLst>
                </a:gridCol>
                <a:gridCol w="126470">
                  <a:extLst>
                    <a:ext uri="{9D8B030D-6E8A-4147-A177-3AD203B41FA5}">
                      <a16:colId xmlns:a16="http://schemas.microsoft.com/office/drawing/2014/main" val="2226899473"/>
                    </a:ext>
                  </a:extLst>
                </a:gridCol>
                <a:gridCol w="3873907">
                  <a:extLst>
                    <a:ext uri="{9D8B030D-6E8A-4147-A177-3AD203B41FA5}">
                      <a16:colId xmlns:a16="http://schemas.microsoft.com/office/drawing/2014/main" val="2835295923"/>
                    </a:ext>
                  </a:extLst>
                </a:gridCol>
                <a:gridCol w="1380352">
                  <a:extLst>
                    <a:ext uri="{9D8B030D-6E8A-4147-A177-3AD203B41FA5}">
                      <a16:colId xmlns:a16="http://schemas.microsoft.com/office/drawing/2014/main" val="1030619081"/>
                    </a:ext>
                  </a:extLst>
                </a:gridCol>
              </a:tblGrid>
              <a:tr h="237763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ASPR Deliverable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Deadline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Synergies 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Plan for Completion 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Your Input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403309"/>
                  </a:ext>
                </a:extLst>
              </a:tr>
              <a:tr h="237763">
                <a:tc gridSpan="6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Establish Governance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196388"/>
                  </a:ext>
                </a:extLst>
              </a:tr>
              <a:tr h="466857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Governance Document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 6/30/26 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Priority #1 &amp; #5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Per Strategic Plan, establish task force to review coalition structures and redraft deliverable.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Per Strategic Plan, establish task force to review coalition structures and redraft deliverable.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00000"/>
                          </a:solidFill>
                          <a:effectLst/>
                          <a:latin typeface="Aptos"/>
                        </a:rPr>
                        <a:t>Task Force TBD </a:t>
                      </a:r>
                      <a:endParaRPr lang="en-US" sz="1200" b="0" i="0" u="none" strike="noStrike" noProof="0">
                        <a:solidFill>
                          <a:srgbClr val="C00000"/>
                        </a:solidFill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093152"/>
                  </a:ext>
                </a:extLst>
              </a:tr>
              <a:tr h="237763">
                <a:tc gridSpan="6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2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Assess Readiness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068242"/>
                  </a:ext>
                </a:extLst>
              </a:tr>
              <a:tr h="437837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Workforce Assessment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Draft due by 6/30/26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COVID AAR Rec 4.2-5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Complete by 6/30, in order to meet deadline for Workforce Readiness/ Resilience Plan due 12/31/26.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Complete by 6/30, in order to meet deadline for Workforce Readiness/ Resilience Plan due 12/31/26.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Respond to surveys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491568"/>
                  </a:ext>
                </a:extLst>
              </a:tr>
              <a:tr h="448731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Cyber Security &amp; Extended Downtime Assessments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 6/30/26 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Validate assessment completed in BP1, extend survey to additional HCC members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Validate assessment completed in BP1, extend survey to additional HCC members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Respond to surveys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484195"/>
                  </a:ext>
                </a:extLst>
              </a:tr>
              <a:tr h="237763">
                <a:tc gridSpan="6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3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Plan and Implement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973875"/>
                  </a:ext>
                </a:extLst>
              </a:tr>
              <a:tr h="394776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Plan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Plan to be finalized over the next month and will be widely circulated to NYCHCC members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Plan to be finalized over the next month and will be widely circulated to NYCHCC members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747885"/>
                  </a:ext>
                </a:extLst>
              </a:tr>
              <a:tr h="607391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Information Sharing Plan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 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Priority #2; COVID AAR Rec 5.3-4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Per Strategic Plan, establish task force to review information sharing processes and redraft deliverable.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Per Strategic Plan, establish task force to review information sharing processes and redraft deliverable.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Seeking volunteers for task force </a:t>
                      </a:r>
                      <a:endParaRPr lang="en-US">
                        <a:effectLst/>
                        <a:latin typeface="Aptos"/>
                      </a:endParaRP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92129"/>
                  </a:ext>
                </a:extLst>
              </a:tr>
              <a:tr h="798404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Medical Surge Support Plan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 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Plan includes Base Surge Plan and Pediatric, Burn, Special Pathogen, Radiation, and Chemical Annexes. NYC Health Department has drafted these plans, but NYCHCC could prioritize a collaborative revision.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Includes Base Surge Plan and Pediatric, Burn, Special Pathogen, Radiation, and Chemical Annexes. NYC Health Department has drafted these plans, but NYCHCC could prioritize a collaborative revision.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TBD depending on prioritization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012388"/>
                  </a:ext>
                </a:extLst>
              </a:tr>
              <a:tr h="415841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Continuity of Operations Plan (COOP)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 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NYC Health Department has drafted this plan, but NYCHCC could prioritize a collaborative revision.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NYC Health Department has drafted this plan, but NYCHCC could prioritize a collaborative revision.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TBD depending on prioritization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075162"/>
                  </a:ext>
                </a:extLst>
              </a:tr>
              <a:tr h="461928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Recovery Plan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 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NYC Health Department has drafted this plan, but NYCHCC could prioritize a collaborative revision.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NYC Health Department has drafted this plan, but NYCHCC could prioritize a collaborative revision.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TBD depending on prioritization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517702"/>
                  </a:ext>
                </a:extLst>
              </a:tr>
              <a:tr h="237763">
                <a:tc gridSpan="6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4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Exercise and Improve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496753"/>
                  </a:ext>
                </a:extLst>
              </a:tr>
              <a:tr h="394776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Medical Response and Surge Exercise (MRSE)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6/30/26 (Annually)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COVID AAR Rec 2.5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MRSE preparations are ongoing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MRSE preparations are ongoing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Participate in MRSE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28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98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dbf306a0abea406f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45a601b252134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0d6b3ca52c294615" r:link="rcId2774c27ed7f4435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0d6b3ca52c294615" r:link="rcId2774c27ed7f4435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B24F9-A928-467A-B50B-B5A2B8A2A94E}"/>
              </a:ext>
            </a:extLst>
          </p:cNvPr>
          <p:cNvPicPr>
            <a:picLocks noChangeAspect="1"/>
          </p:cNvPicPr>
          <p:nvPr/>
        </p:nvPicPr>
        <p:blipFill>
          <a:blip r:embed="Rc8dc6772622549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7" y="909515"/>
            <a:ext cx="5974080" cy="4480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38F8A-E49F-4DD5-8A16-4AD5047A953A}"/>
              </a:ext>
            </a:extLst>
          </p:cNvPr>
          <p:cNvPicPr>
            <a:picLocks noChangeAspect="1"/>
          </p:cNvPicPr>
          <p:nvPr/>
        </p:nvPicPr>
        <p:blipFill>
          <a:blip r:embed="R39950e43b2e14c51"/>
          <a:stretch>
            <a:fillRect/>
          </a:stretch>
        </p:blipFill>
        <p:spPr>
          <a:xfrm>
            <a:off x="7171182" y="909515"/>
            <a:ext cx="4418331" cy="4480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E6908E-B1DB-4AB2-A25B-D63D48BA6A6A}"/>
              </a:ext>
            </a:extLst>
          </p:cNvPr>
          <p:cNvSpPr txBox="1"/>
          <p:nvPr/>
        </p:nvSpPr>
        <p:spPr>
          <a:xfrm>
            <a:off x="602487" y="5609931"/>
            <a:ext cx="275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Purchased in 2022	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21321-76C2-474E-9C35-1AD9D65F3EE5}"/>
              </a:ext>
            </a:extLst>
          </p:cNvPr>
          <p:cNvSpPr txBox="1"/>
          <p:nvPr/>
        </p:nvSpPr>
        <p:spPr>
          <a:xfrm>
            <a:off x="4579112" y="5609931"/>
            <a:ext cx="810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Deployed when forecast calls for 1” of rain or higher	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81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97277-A4BE-90E2-4C69-704E2A9C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0CE5C8-5908-B0D8-C15E-8C12B3C40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66A179-91E2-2476-EFB6-8BD5E2CA7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6D817E-F961-5FC0-4BD0-962BC1446FE4}"/>
              </a:ext>
            </a:extLst>
          </p:cNvPr>
          <p:cNvSpPr txBox="1">
            <a:spLocks/>
          </p:cNvSpPr>
          <p:nvPr/>
        </p:nvSpPr>
        <p:spPr>
          <a:xfrm>
            <a:off x="123614" y="2751696"/>
            <a:ext cx="1774454" cy="1600142"/>
          </a:xfrm>
          <a:prstGeom prst="ellipse">
            <a:avLst/>
          </a:prstGeom>
          <a:solidFill>
            <a:srgbClr val="002060"/>
          </a:solidFill>
          <a:ln w="174625" cmpd="thinThick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>
                <a:solidFill>
                  <a:srgbClr val="FFFFFF"/>
                </a:solidFill>
              </a:rPr>
              <a:t>BP3</a:t>
            </a:r>
            <a:r>
              <a:rPr lang="en-US" sz="2600">
                <a:solidFill>
                  <a:srgbClr val="FFFFFF"/>
                </a:solidFill>
              </a:rPr>
              <a:t> </a:t>
            </a:r>
            <a:br>
              <a:rPr lang="en-US" sz="2600"/>
            </a:br>
            <a:r>
              <a:rPr lang="en-US" sz="1600">
                <a:solidFill>
                  <a:srgbClr val="FFFFFF"/>
                </a:solidFill>
              </a:rPr>
              <a:t>July 1, 2026 – June 30, 2027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582E09B-7D7C-7369-CF2C-491C2BAF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25958"/>
              </p:ext>
            </p:extLst>
          </p:nvPr>
        </p:nvGraphicFramePr>
        <p:xfrm>
          <a:off x="2202678" y="896904"/>
          <a:ext cx="9800201" cy="510191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60041">
                  <a:extLst>
                    <a:ext uri="{9D8B030D-6E8A-4147-A177-3AD203B41FA5}">
                      <a16:colId xmlns:a16="http://schemas.microsoft.com/office/drawing/2014/main" val="2749498151"/>
                    </a:ext>
                  </a:extLst>
                </a:gridCol>
                <a:gridCol w="1182782">
                  <a:extLst>
                    <a:ext uri="{9D8B030D-6E8A-4147-A177-3AD203B41FA5}">
                      <a16:colId xmlns:a16="http://schemas.microsoft.com/office/drawing/2014/main" val="3723815124"/>
                    </a:ext>
                  </a:extLst>
                </a:gridCol>
                <a:gridCol w="1070136">
                  <a:extLst>
                    <a:ext uri="{9D8B030D-6E8A-4147-A177-3AD203B41FA5}">
                      <a16:colId xmlns:a16="http://schemas.microsoft.com/office/drawing/2014/main" val="2401823659"/>
                    </a:ext>
                  </a:extLst>
                </a:gridCol>
                <a:gridCol w="3796171">
                  <a:extLst>
                    <a:ext uri="{9D8B030D-6E8A-4147-A177-3AD203B41FA5}">
                      <a16:colId xmlns:a16="http://schemas.microsoft.com/office/drawing/2014/main" val="1229071968"/>
                    </a:ext>
                  </a:extLst>
                </a:gridCol>
                <a:gridCol w="1791071">
                  <a:extLst>
                    <a:ext uri="{9D8B030D-6E8A-4147-A177-3AD203B41FA5}">
                      <a16:colId xmlns:a16="http://schemas.microsoft.com/office/drawing/2014/main" val="765998740"/>
                    </a:ext>
                  </a:extLst>
                </a:gridCol>
              </a:tblGrid>
              <a:tr h="325457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ASPR Deliverable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Deadline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Synergies 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Plan for Completion 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Your Input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28059"/>
                  </a:ext>
                </a:extLst>
              </a:tr>
              <a:tr h="265390">
                <a:tc gridSpan="5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2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Assess Readiness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564576"/>
                  </a:ext>
                </a:extLst>
              </a:tr>
              <a:tr h="615904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Hazard Vulnerability Assessment (HVA)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12/31/26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Priority #3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NYC Health Department in the process of revising the HVA methodology and will roll this out in subsequent coalition meetings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TBD - participate in assessment approach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263428"/>
                  </a:ext>
                </a:extLst>
              </a:tr>
              <a:tr h="440647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Supply Chain Integrity Assessment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12/31/26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Priority #4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Complete draft by fall, in order to start informing Resource Management Plan due 6/30/27.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Respond to surveys </a:t>
                      </a:r>
                      <a:endParaRPr lang="en-US">
                        <a:effectLst/>
                        <a:latin typeface="Aptos"/>
                      </a:endParaRP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672030"/>
                  </a:ext>
                </a:extLst>
              </a:tr>
              <a:tr h="271284">
                <a:tc gridSpan="5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3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Plan and Implement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188133"/>
                  </a:ext>
                </a:extLst>
              </a:tr>
              <a:tr h="793464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Resource Management Plan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6/30/27</a:t>
                      </a:r>
                      <a:endParaRPr lang="en-US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(Annual submission)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Strategic Priority #4; COVID AAR Rec 2.5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Per Strategic Plan, establish task force to review information sharing processes and redraft deliverable.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00000"/>
                          </a:solidFill>
                          <a:effectLst/>
                          <a:latin typeface="Aptos"/>
                        </a:rPr>
                        <a:t>Task Force TBD </a:t>
                      </a:r>
                      <a:endParaRPr lang="en-US" sz="1200" b="0" i="0" u="none" strike="noStrike" noProof="0">
                        <a:solidFill>
                          <a:srgbClr val="C00000"/>
                        </a:solidFill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15715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Workforce Readiness/Resilience Plan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12/31/26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COVID AAR Rec 4.2-5 </a:t>
                      </a:r>
                      <a:endParaRPr lang="en-US">
                        <a:effectLst/>
                        <a:latin typeface="Aptos"/>
                      </a:endParaRPr>
                    </a:p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Establish task force to review Workforce Assessment and draft plan.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00000"/>
                          </a:solidFill>
                          <a:effectLst/>
                          <a:latin typeface="Aptos"/>
                        </a:rPr>
                        <a:t>Task Force TBD </a:t>
                      </a:r>
                      <a:endParaRPr lang="en-US" sz="1200">
                        <a:solidFill>
                          <a:srgbClr val="C00000"/>
                        </a:solidFill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3970428"/>
                  </a:ext>
                </a:extLst>
              </a:tr>
              <a:tr h="615904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Cybersecurity and Extended Downtime Support Plans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6/30/27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endParaRPr lang="en-US" sz="1200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Establish task force to review Cybersecurity and Extended Downtime Assessments and draft plan.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C00000"/>
                          </a:solidFill>
                          <a:effectLst/>
                          <a:latin typeface="Aptos"/>
                        </a:rPr>
                        <a:t>Task Force TBD </a:t>
                      </a:r>
                      <a:endParaRPr lang="en-US" sz="1200">
                        <a:solidFill>
                          <a:srgbClr val="C00000"/>
                        </a:solidFill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965548"/>
                  </a:ext>
                </a:extLst>
              </a:tr>
              <a:tr h="325457">
                <a:tc gridSpan="5">
                  <a:txBody>
                    <a:bodyPr/>
                    <a:lstStyle/>
                    <a:p>
                      <a:pPr marL="342900" lvl="0" indent="-342900" algn="ctr" rtl="0" fontAlgn="base">
                        <a:lnSpc>
                          <a:spcPts val="1350"/>
                        </a:lnSpc>
                        <a:buFont typeface="+mj-lt"/>
                        <a:buAutoNum type="arabicPeriod" startAt="4"/>
                      </a:pPr>
                      <a:r>
                        <a:rPr lang="en-US" sz="1200" b="1">
                          <a:effectLst/>
                          <a:latin typeface="Aptos"/>
                        </a:rPr>
                        <a:t>Exercise and Improve</a:t>
                      </a:r>
                      <a:r>
                        <a:rPr lang="en-US" sz="1200">
                          <a:effectLst/>
                          <a:latin typeface="Aptos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93284"/>
                  </a:ext>
                </a:extLst>
              </a:tr>
              <a:tr h="748553"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Medical Response and Surge Exercise (MRSE)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6/30/27</a:t>
                      </a:r>
                      <a:endParaRPr lang="en-US"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(Annually)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COVID AAR Rec 2.5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MRSE preparations are ongoing. Potential to merge Patient Movement Exercise and MRSE in BP3. 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200">
                          <a:effectLst/>
                          <a:latin typeface="Aptos"/>
                        </a:rPr>
                        <a:t>Participate in MRSE </a:t>
                      </a:r>
                      <a:endParaRPr lang="en-US">
                        <a:effectLst/>
                        <a:latin typeface="Aptos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07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601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9B890-933B-3D2E-A775-1EA246A1E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227-0DB5-3A8A-B8D4-717DBE7C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31" y="682625"/>
            <a:ext cx="10712669" cy="859896"/>
          </a:xfrm>
        </p:spPr>
        <p:txBody>
          <a:bodyPr/>
          <a:lstStyle/>
          <a:p>
            <a:pPr algn="ctr"/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2E7EE-832D-7094-3206-9E709D19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305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b="1">
                <a:solidFill>
                  <a:schemeClr val="tx2">
                    <a:lumMod val="75000"/>
                    <a:lumOff val="25000"/>
                  </a:schemeClr>
                </a:solidFill>
              </a:rPr>
              <a:t>In the coming weeks and months:</a:t>
            </a:r>
          </a:p>
          <a:p>
            <a:pPr marL="342900" indent="-342900"/>
            <a:r>
              <a:rPr lang="en-US" sz="2400"/>
              <a:t>Forming a Governance / Charter Task Force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/>
              <a:t>Advise on forming a new Governance Board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/>
              <a:t>Update the NYCHCC Charter (last revised in 2019)</a:t>
            </a:r>
          </a:p>
          <a:p>
            <a:pPr marL="342900" indent="-342900"/>
            <a:r>
              <a:rPr lang="en-US" sz="2400"/>
              <a:t>Work with NYCEM and GNYHA on enhanced communications and information sharing capabilities for </a:t>
            </a:r>
            <a:r>
              <a:rPr lang="en-US" sz="2400" i="1"/>
              <a:t>NYCHCC/ESF-8 prior to the World Cup</a:t>
            </a:r>
          </a:p>
          <a:p>
            <a:pPr marL="342900" indent="-342900"/>
            <a:r>
              <a:rPr lang="en-US" sz="2400"/>
              <a:t>Establish other task forces and determine what deliverables will be completed in BP3.</a:t>
            </a:r>
          </a:p>
          <a:p>
            <a:pPr marL="0" indent="0">
              <a:buNone/>
            </a:pPr>
            <a:endParaRPr lang="en-US" sz="2600"/>
          </a:p>
          <a:p>
            <a:pPr marL="0" indent="0" algn="ctr">
              <a:buNone/>
            </a:pPr>
            <a:r>
              <a:rPr lang="en-US" sz="2400" b="1">
                <a:solidFill>
                  <a:schemeClr val="tx2">
                    <a:lumMod val="75000"/>
                    <a:lumOff val="25000"/>
                  </a:schemeClr>
                </a:solidFill>
              </a:rPr>
              <a:t>*** More collaborative decision-making ***</a:t>
            </a:r>
          </a:p>
          <a:p>
            <a:pPr marL="0" indent="0">
              <a:buNone/>
            </a:pPr>
            <a:endParaRPr lang="en-US" sz="24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4879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ad3049aa88d94eeb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bd81f7f4e65a485a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446add00501d45fc" r:link="rcId1357b60b5b914f1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446add00501d45fc" r:link="rcId1357b60b5b914f1c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E6908E-B1DB-4AB2-A25B-D63D48BA6A6A}"/>
              </a:ext>
            </a:extLst>
          </p:cNvPr>
          <p:cNvSpPr txBox="1"/>
          <p:nvPr/>
        </p:nvSpPr>
        <p:spPr>
          <a:xfrm>
            <a:off x="7675200" y="1190398"/>
            <a:ext cx="403618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No flooding events in 2022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September 29, 2023: Remnants of Tropical Storm Ophelia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6” of rain in the Bronx, peaking at over 2” an hour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State of Emergency declared for all five boroughs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Trebuchet MS" panose="020B0603020202020204" pitchFamily="34" charset="0"/>
              </a:rPr>
              <a:t>First time the dams were put to the test, and they failed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b="1" dirty="0">
              <a:latin typeface="Trebuchet MS" panose="020B0603020202020204" pitchFamily="34" charset="0"/>
            </a:endParaRPr>
          </a:p>
        </p:txBody>
      </p:sp>
      <p:pic>
        <p:nvPicPr>
          <p:cNvPr id="2" name="IMG_0199">
            <a:hlinkClick r:id="" action="ppaction://media"/>
            <a:extLst>
              <a:ext uri="{FF2B5EF4-FFF2-40B4-BE49-F238E27FC236}">
                <a16:creationId xmlns:a16="http://schemas.microsoft.com/office/drawing/2014/main" id="{8B1671EA-F8DA-4E7A-B70A-42B76DDF52A5}"/>
              </a:ext>
            </a:extLst>
          </p:cNvPr>
          <p:cNvPicPr>
            <a:picLocks/>
          </p:cNvPicPr>
          <p:nvPr>
            <a:videoFile r:link="R2f89e9b4f1cc4347"/>
            <p:extLst>
              <p:ext uri="{DAA4B4D4-6D71-4841-9C94-3DE7FCFB9230}">
                <p14:media xmlns:p14="http://schemas.microsoft.com/office/powerpoint/2010/main" r:embed="R6115dab7ada9400d"/>
              </p:ext>
            </p:extLst>
          </p:nvPr>
        </p:nvPicPr>
        <p:blipFill>
          <a:blip r:embed="Rd40c40cae2ac416a"/>
          <a:stretch>
            <a:fillRect/>
          </a:stretch>
        </p:blipFill>
        <p:spPr>
          <a:xfrm>
            <a:off x="2473588" y="131758"/>
            <a:ext cx="4927337" cy="60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a57903d0b95845a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53276c93b5ba41fb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fdfdeee95e7548cb" r:link="rcId5f68ac47ffd94c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fdfdeee95e7548cb" r:link="rcId5f68ac47ffd94c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F62A5-ABCF-4375-AE22-3DCD3244CCDD}"/>
              </a:ext>
            </a:extLst>
          </p:cNvPr>
          <p:cNvPicPr>
            <a:picLocks noChangeAspect="1"/>
          </p:cNvPicPr>
          <p:nvPr/>
        </p:nvPicPr>
        <p:blipFill>
          <a:blip r:embed="Ra53a7d30e2674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4" y="617082"/>
            <a:ext cx="7559040" cy="5669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C6167-6F47-4628-9BC0-A228A48AF69E}"/>
              </a:ext>
            </a:extLst>
          </p:cNvPr>
          <p:cNvPicPr>
            <a:picLocks noChangeAspect="1"/>
          </p:cNvPicPr>
          <p:nvPr/>
        </p:nvPicPr>
        <p:blipFill>
          <a:blip r:embed="Raf1e0c3e3f4042c0"/>
          <a:stretch>
            <a:fillRect/>
          </a:stretch>
        </p:blipFill>
        <p:spPr>
          <a:xfrm>
            <a:off x="8031599" y="845682"/>
            <a:ext cx="388334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CF33C-7C03-4810-96F8-0DE9A410F7B2}"/>
              </a:ext>
            </a:extLst>
          </p:cNvPr>
          <p:cNvPicPr/>
          <p:nvPr/>
        </p:nvPicPr>
        <p:blipFill>
          <a:blip r:embed="Ra88f9e71b6d64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5" y="131758"/>
            <a:ext cx="2056765" cy="40068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60E6E-1616-4F03-9665-F76669E33C2E}"/>
              </a:ext>
            </a:extLst>
          </p:cNvPr>
          <p:cNvPicPr/>
          <p:nvPr/>
        </p:nvPicPr>
        <p:blipFill>
          <a:blip r:embed="R5191bfdb24cb40c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95" y="98071"/>
            <a:ext cx="2413635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id:image002.png@01D9F5E6.DB495640">
            <a:extLst>
              <a:ext uri="{FF2B5EF4-FFF2-40B4-BE49-F238E27FC236}">
                <a16:creationId xmlns:a16="http://schemas.microsoft.com/office/drawing/2014/main" id="{3E2AC727-6BE9-4EAF-848B-ADE5E01E63BC}"/>
              </a:ext>
            </a:extLst>
          </p:cNvPr>
          <p:cNvPicPr>
            <a:picLocks noChangeAspect="1"/>
          </p:cNvPicPr>
          <p:nvPr/>
        </p:nvPicPr>
        <p:blipFill>
          <a:blip r:embed="Rdce9c0cb0e7346f9" r:link="rcIde1887a2bc7d944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id:image002.png@01D9F5E6.DB495640">
            <a:extLst>
              <a:ext uri="{FF2B5EF4-FFF2-40B4-BE49-F238E27FC236}">
                <a16:creationId xmlns:a16="http://schemas.microsoft.com/office/drawing/2014/main" id="{CD88C117-CDBA-4D81-A4AE-864D6E7E5816}"/>
              </a:ext>
            </a:extLst>
          </p:cNvPr>
          <p:cNvPicPr>
            <a:picLocks noChangeAspect="1"/>
          </p:cNvPicPr>
          <p:nvPr/>
        </p:nvPicPr>
        <p:blipFill>
          <a:blip r:embed="Rdce9c0cb0e7346f9" r:link="rcIde1887a2bc7d944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50960"/>
            <a:ext cx="6205476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C16E3-1A5D-4ECE-9FA2-B57D7B35393F}"/>
              </a:ext>
            </a:extLst>
          </p:cNvPr>
          <p:cNvPicPr>
            <a:picLocks noChangeAspect="1"/>
          </p:cNvPicPr>
          <p:nvPr/>
        </p:nvPicPr>
        <p:blipFill>
          <a:blip r:embed="R378b1d5f671744e7"/>
          <a:stretch>
            <a:fillRect/>
          </a:stretch>
        </p:blipFill>
        <p:spPr>
          <a:xfrm>
            <a:off x="1611560" y="532443"/>
            <a:ext cx="4322782" cy="5760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BC7ABE-379C-4E53-8F2A-4304BCD9AB72}"/>
              </a:ext>
            </a:extLst>
          </p:cNvPr>
          <p:cNvSpPr txBox="1"/>
          <p:nvPr/>
        </p:nvSpPr>
        <p:spPr>
          <a:xfrm>
            <a:off x="6205476" y="1689254"/>
            <a:ext cx="54009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Radiology services interrupted, but no damage to MRI</a:t>
            </a:r>
            <a:endParaRPr lang="en-US" sz="25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Elevator shafts filled with water, no elevator service to basement</a:t>
            </a:r>
          </a:p>
          <a:p>
            <a:endParaRPr lang="en-US" sz="2500" b="1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500" b="1" dirty="0">
                <a:latin typeface="Trebuchet MS" panose="020B0603020202020204" pitchFamily="34" charset="0"/>
              </a:rPr>
              <a:t>Command Center opened to respond and remained open for the Woodhull evacuation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892194"/>
      </p:ext>
    </p:extLst>
  </p:cSld>
  <p:clrMapOvr>
    <a:masterClrMapping/>
  </p:clrMapOvr>
</p:sld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1207</Words>
  <Application>Microsoft Office PowerPoint</Application>
  <PresentationFormat>Widescreen</PresentationFormat>
  <Paragraphs>248</Paragraphs>
  <Slides>28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Courier New</vt:lpstr>
      <vt:lpstr>Garamond</vt:lpstr>
      <vt:lpstr>Metric Regular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NYC Health + Hospitals Jacobi | NCB- Hosted Mass Casualty Full-Scale Exercise</vt:lpstr>
      <vt:lpstr>PowerPoint Presentation</vt:lpstr>
      <vt:lpstr>Montefiore Einstein  Field Communications Unit</vt:lpstr>
      <vt:lpstr>Introduction</vt:lpstr>
      <vt:lpstr>The Solution</vt:lpstr>
      <vt:lpstr>Communications and Technology</vt:lpstr>
      <vt:lpstr>Portable Technology for Deployment</vt:lpstr>
      <vt:lpstr>Telecommunications Outage, Moses/CHAM Campus</vt:lpstr>
      <vt:lpstr>Drone Technology</vt:lpstr>
      <vt:lpstr>Deployment Protocol</vt:lpstr>
      <vt:lpstr>Future Enhancements and Conclusion</vt:lpstr>
      <vt:lpstr>Let’s Go Check it Out!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PowerPoint Presentation</dc:title>
  <dc:creator>Giuliano, Michael</dc:creator>
  <lastModifiedBy>Shumway, Carrie</lastModifiedBy>
  <revision>192</revision>
  <dcterms:created xsi:type="dcterms:W3CDTF">2023-11-27T19:54:25.0000000Z</dcterms:created>
  <dcterms:modified xsi:type="dcterms:W3CDTF">2026-01-30T13:28:52.3270000Z</dcterms:modified>
</coreProperties>
</file>